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  <p:sldMasterId id="2147483688" r:id="rId3"/>
    <p:sldMasterId id="2147483700" r:id="rId4"/>
    <p:sldMasterId id="2147483746" r:id="rId5"/>
    <p:sldMasterId id="2147483768" r:id="rId6"/>
    <p:sldMasterId id="2147483790" r:id="rId7"/>
    <p:sldMasterId id="2147483813" r:id="rId8"/>
  </p:sldMasterIdLst>
  <p:notesMasterIdLst>
    <p:notesMasterId r:id="rId43"/>
  </p:notesMasterIdLst>
  <p:handoutMasterIdLst>
    <p:handoutMasterId r:id="rId44"/>
  </p:handoutMasterIdLst>
  <p:sldIdLst>
    <p:sldId id="256" r:id="rId9"/>
    <p:sldId id="319" r:id="rId10"/>
    <p:sldId id="264" r:id="rId11"/>
    <p:sldId id="279" r:id="rId12"/>
    <p:sldId id="285" r:id="rId13"/>
    <p:sldId id="304" r:id="rId14"/>
    <p:sldId id="271" r:id="rId15"/>
    <p:sldId id="287" r:id="rId16"/>
    <p:sldId id="290" r:id="rId17"/>
    <p:sldId id="282" r:id="rId18"/>
    <p:sldId id="292" r:id="rId19"/>
    <p:sldId id="293" r:id="rId20"/>
    <p:sldId id="299" r:id="rId21"/>
    <p:sldId id="354" r:id="rId22"/>
    <p:sldId id="320" r:id="rId23"/>
    <p:sldId id="355" r:id="rId24"/>
    <p:sldId id="356" r:id="rId25"/>
    <p:sldId id="322" r:id="rId26"/>
    <p:sldId id="294" r:id="rId27"/>
    <p:sldId id="357" r:id="rId28"/>
    <p:sldId id="333" r:id="rId29"/>
    <p:sldId id="334" r:id="rId30"/>
    <p:sldId id="335" r:id="rId31"/>
    <p:sldId id="342" r:id="rId32"/>
    <p:sldId id="352" r:id="rId33"/>
    <p:sldId id="353" r:id="rId34"/>
    <p:sldId id="301" r:id="rId35"/>
    <p:sldId id="303" r:id="rId36"/>
    <p:sldId id="297" r:id="rId37"/>
    <p:sldId id="300" r:id="rId38"/>
    <p:sldId id="312" r:id="rId39"/>
    <p:sldId id="317" r:id="rId40"/>
    <p:sldId id="315" r:id="rId41"/>
    <p:sldId id="358" r:id="rId4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Perpetua" panose="02020502060401020303" pitchFamily="18" charset="0"/>
      <p:regular r:id="rId49"/>
      <p:bold r:id="rId50"/>
      <p:italic r:id="rId51"/>
      <p:boldItalic r:id="rId52"/>
    </p:embeddedFont>
    <p:embeddedFont>
      <p:font typeface="Segoe UI" panose="020B0502040204020203" pitchFamily="34" charset="0"/>
      <p:regular r:id="rId53"/>
      <p:bold r:id="rId54"/>
      <p:italic r:id="rId55"/>
      <p:boldItalic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  <p:embeddedFont>
      <p:font typeface="Helvetica" panose="020B0604020202020204" pitchFamily="34" charset="0"/>
      <p:regular r:id="rId61"/>
      <p:bold r:id="rId62"/>
      <p:italic r:id="rId63"/>
      <p:boldItalic r:id="rId64"/>
    </p:embeddedFont>
    <p:embeddedFont>
      <p:font typeface="Franklin Gothic Medium" panose="020B0603020102020204" pitchFamily="34" charset="0"/>
      <p:regular r:id="rId65"/>
      <p: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78456" autoAdjust="0"/>
  </p:normalViewPr>
  <p:slideViewPr>
    <p:cSldViewPr>
      <p:cViewPr varScale="1">
        <p:scale>
          <a:sx n="57" d="100"/>
          <a:sy n="57" d="100"/>
        </p:scale>
        <p:origin x="115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84"/>
    </p:cViewPr>
  </p:sorterViewPr>
  <p:notesViewPr>
    <p:cSldViewPr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Master" Target="slideMasters/slideMaster3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7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D8522-E1D8-4100-9F9C-B922C6893C90}" type="doc">
      <dgm:prSet loTypeId="urn:microsoft.com/office/officeart/2005/8/layout/list1" loCatId="list" qsTypeId="urn:microsoft.com/office/officeart/2005/8/quickstyle/simple2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EC912083-46BA-47EC-834F-B53C28E6D0BD}">
      <dgm:prSet phldrT="[Text]" custT="1"/>
      <dgm:spPr/>
      <dgm:t>
        <a:bodyPr/>
        <a:lstStyle/>
        <a:p>
          <a:r>
            <a:rPr lang="en-US" sz="3200" b="1" baseline="0" dirty="0" smtClean="0"/>
            <a:t>ASSET Mapping</a:t>
          </a:r>
          <a:endParaRPr lang="en-US" sz="3200" b="1" baseline="0" dirty="0"/>
        </a:p>
      </dgm:t>
    </dgm:pt>
    <dgm:pt modelId="{F1078060-4F1D-4792-900A-9DC3C71D1776}" type="parTrans" cxnId="{58B63ADD-6CB4-4181-ADBB-3F961B5EAB75}">
      <dgm:prSet/>
      <dgm:spPr/>
      <dgm:t>
        <a:bodyPr/>
        <a:lstStyle/>
        <a:p>
          <a:endParaRPr lang="en-US"/>
        </a:p>
      </dgm:t>
    </dgm:pt>
    <dgm:pt modelId="{B4159C30-DBE3-473F-B6E7-4D39883C930F}" type="sibTrans" cxnId="{58B63ADD-6CB4-4181-ADBB-3F961B5EAB75}">
      <dgm:prSet/>
      <dgm:spPr/>
      <dgm:t>
        <a:bodyPr/>
        <a:lstStyle/>
        <a:p>
          <a:endParaRPr lang="en-US"/>
        </a:p>
      </dgm:t>
    </dgm:pt>
    <dgm:pt modelId="{F0ED2BDD-5EFF-4B2D-AF97-3470E2C34E25}">
      <dgm:prSet phldrT="[Text]" custT="1"/>
      <dgm:spPr/>
      <dgm:t>
        <a:bodyPr/>
        <a:lstStyle/>
        <a:p>
          <a:r>
            <a:rPr lang="en-US" sz="3200" b="1" baseline="0" dirty="0" smtClean="0"/>
            <a:t>Strategic Planning</a:t>
          </a:r>
          <a:endParaRPr lang="en-US" sz="3200" b="1" dirty="0"/>
        </a:p>
      </dgm:t>
    </dgm:pt>
    <dgm:pt modelId="{7BF5762E-CA5A-4A96-8A1D-4699EADF930C}" type="parTrans" cxnId="{F016BFB9-37DA-4093-BD60-A308E45ECEEC}">
      <dgm:prSet/>
      <dgm:spPr/>
      <dgm:t>
        <a:bodyPr/>
        <a:lstStyle/>
        <a:p>
          <a:endParaRPr lang="en-US"/>
        </a:p>
      </dgm:t>
    </dgm:pt>
    <dgm:pt modelId="{6D32A681-E82D-4E18-A176-1E4E849D3EF8}" type="sibTrans" cxnId="{F016BFB9-37DA-4093-BD60-A308E45ECEEC}">
      <dgm:prSet/>
      <dgm:spPr/>
      <dgm:t>
        <a:bodyPr/>
        <a:lstStyle/>
        <a:p>
          <a:endParaRPr lang="en-US"/>
        </a:p>
      </dgm:t>
    </dgm:pt>
    <dgm:pt modelId="{190C37DF-CCFE-4AE0-8B03-6025BB3A77AF}">
      <dgm:prSet phldrT="[Text]" custT="1"/>
      <dgm:spPr/>
      <dgm:t>
        <a:bodyPr lIns="91440"/>
        <a:lstStyle/>
        <a:p>
          <a:r>
            <a:rPr lang="en-US" sz="2000" dirty="0" smtClean="0"/>
            <a:t>Develop Strategic Planning Team to focus on:</a:t>
          </a:r>
          <a:endParaRPr lang="en-US" sz="2000" dirty="0"/>
        </a:p>
      </dgm:t>
    </dgm:pt>
    <dgm:pt modelId="{67E77B2F-D424-4E30-B065-1F985D463ADA}" type="parTrans" cxnId="{3557A156-06E6-46CA-B523-457E2B4D75BB}">
      <dgm:prSet/>
      <dgm:spPr/>
      <dgm:t>
        <a:bodyPr/>
        <a:lstStyle/>
        <a:p>
          <a:endParaRPr lang="en-US"/>
        </a:p>
      </dgm:t>
    </dgm:pt>
    <dgm:pt modelId="{8D377E57-C52B-40C3-ACA8-B71344ED3355}" type="sibTrans" cxnId="{3557A156-06E6-46CA-B523-457E2B4D75BB}">
      <dgm:prSet/>
      <dgm:spPr/>
      <dgm:t>
        <a:bodyPr/>
        <a:lstStyle/>
        <a:p>
          <a:endParaRPr lang="en-US"/>
        </a:p>
      </dgm:t>
    </dgm:pt>
    <dgm:pt modelId="{5B68F81C-94D5-4C30-A8C0-261049DB5627}">
      <dgm:prSet phldrT="[Text]" custT="1"/>
      <dgm:spPr/>
      <dgm:t>
        <a:bodyPr lIns="91440"/>
        <a:lstStyle/>
        <a:p>
          <a:r>
            <a:rPr lang="en-US" sz="2000" baseline="0" dirty="0" smtClean="0"/>
            <a:t>Engage Local/Regional Stakeholders</a:t>
          </a:r>
          <a:endParaRPr lang="en-US" sz="2000" baseline="0" dirty="0"/>
        </a:p>
      </dgm:t>
    </dgm:pt>
    <dgm:pt modelId="{2F1F41A7-8F8A-4827-A279-FC6C97F182E0}" type="parTrans" cxnId="{A837D273-7392-4AB2-A1EB-B0E9EB732A27}">
      <dgm:prSet/>
      <dgm:spPr/>
      <dgm:t>
        <a:bodyPr/>
        <a:lstStyle/>
        <a:p>
          <a:endParaRPr lang="en-US"/>
        </a:p>
      </dgm:t>
    </dgm:pt>
    <dgm:pt modelId="{5E99ECD8-E2FB-4521-AED0-9A90FF19CBE3}" type="sibTrans" cxnId="{A837D273-7392-4AB2-A1EB-B0E9EB732A27}">
      <dgm:prSet/>
      <dgm:spPr/>
      <dgm:t>
        <a:bodyPr/>
        <a:lstStyle/>
        <a:p>
          <a:endParaRPr lang="en-US"/>
        </a:p>
      </dgm:t>
    </dgm:pt>
    <dgm:pt modelId="{66331C9D-BD29-467A-B8EC-B0CBC2B6E267}">
      <dgm:prSet phldrT="[Text]" custT="1"/>
      <dgm:spPr/>
      <dgm:t>
        <a:bodyPr lIns="91440"/>
        <a:lstStyle/>
        <a:p>
          <a:r>
            <a:rPr lang="en-US" sz="2000" baseline="0" dirty="0" smtClean="0"/>
            <a:t>Utilize Labor Market Information</a:t>
          </a:r>
          <a:endParaRPr lang="en-US" sz="2000" baseline="0" dirty="0"/>
        </a:p>
      </dgm:t>
    </dgm:pt>
    <dgm:pt modelId="{17F38808-1FCE-4BED-8DE5-23C3325B2411}" type="parTrans" cxnId="{0E9E9520-3278-4317-A564-A2DA4F8837B0}">
      <dgm:prSet/>
      <dgm:spPr/>
      <dgm:t>
        <a:bodyPr/>
        <a:lstStyle/>
        <a:p>
          <a:endParaRPr lang="en-US"/>
        </a:p>
      </dgm:t>
    </dgm:pt>
    <dgm:pt modelId="{B9DB1061-3247-47BB-9B76-6B4F6371459D}" type="sibTrans" cxnId="{0E9E9520-3278-4317-A564-A2DA4F8837B0}">
      <dgm:prSet/>
      <dgm:spPr/>
      <dgm:t>
        <a:bodyPr/>
        <a:lstStyle/>
        <a:p>
          <a:endParaRPr lang="en-US"/>
        </a:p>
      </dgm:t>
    </dgm:pt>
    <dgm:pt modelId="{11DCB900-9406-4761-85BB-9CDF173A48E9}">
      <dgm:prSet phldrT="[Text]" custT="1"/>
      <dgm:spPr/>
      <dgm:t>
        <a:bodyPr lIns="91440"/>
        <a:lstStyle/>
        <a:p>
          <a:r>
            <a:rPr lang="en-US" sz="2000" baseline="0" dirty="0" smtClean="0"/>
            <a:t>Identify Priority Target Industry</a:t>
          </a:r>
          <a:endParaRPr lang="en-US" sz="2000" baseline="0" dirty="0"/>
        </a:p>
      </dgm:t>
    </dgm:pt>
    <dgm:pt modelId="{D1610640-9504-447C-B7FC-CC462403D364}" type="parTrans" cxnId="{636D04F9-A103-4894-B61C-5E0461253EE6}">
      <dgm:prSet/>
      <dgm:spPr/>
      <dgm:t>
        <a:bodyPr/>
        <a:lstStyle/>
        <a:p>
          <a:endParaRPr lang="en-US"/>
        </a:p>
      </dgm:t>
    </dgm:pt>
    <dgm:pt modelId="{1BFE4C92-1108-4FB3-8446-E6BA68574A26}" type="sibTrans" cxnId="{636D04F9-A103-4894-B61C-5E0461253EE6}">
      <dgm:prSet/>
      <dgm:spPr/>
      <dgm:t>
        <a:bodyPr/>
        <a:lstStyle/>
        <a:p>
          <a:endParaRPr lang="en-US"/>
        </a:p>
      </dgm:t>
    </dgm:pt>
    <dgm:pt modelId="{3845EF40-481D-4689-AECA-77F4FDDCA62F}">
      <dgm:prSet phldrT="[Text]" custT="1"/>
      <dgm:spPr/>
      <dgm:t>
        <a:bodyPr lIns="91440"/>
        <a:lstStyle/>
        <a:p>
          <a:r>
            <a:rPr lang="en-US" sz="2000" dirty="0" smtClean="0"/>
            <a:t>Career Pathway Development</a:t>
          </a:r>
          <a:endParaRPr lang="en-US" sz="2000" dirty="0"/>
        </a:p>
      </dgm:t>
    </dgm:pt>
    <dgm:pt modelId="{14EF08E8-EE25-4274-A8DA-11991EA9EC4B}" type="parTrans" cxnId="{4E04312A-D283-440C-A867-C28E71A6DBFC}">
      <dgm:prSet/>
      <dgm:spPr/>
      <dgm:t>
        <a:bodyPr/>
        <a:lstStyle/>
        <a:p>
          <a:endParaRPr lang="en-US"/>
        </a:p>
      </dgm:t>
    </dgm:pt>
    <dgm:pt modelId="{D8B730F5-0F27-424C-8611-4679C346C794}" type="sibTrans" cxnId="{4E04312A-D283-440C-A867-C28E71A6DBFC}">
      <dgm:prSet/>
      <dgm:spPr/>
      <dgm:t>
        <a:bodyPr/>
        <a:lstStyle/>
        <a:p>
          <a:endParaRPr lang="en-US"/>
        </a:p>
      </dgm:t>
    </dgm:pt>
    <dgm:pt modelId="{0F9D9C79-E934-4F4E-A6E2-5AE8435B5694}">
      <dgm:prSet phldrT="[Text]" custT="1"/>
      <dgm:spPr/>
      <dgm:t>
        <a:bodyPr lIns="91440"/>
        <a:lstStyle/>
        <a:p>
          <a:r>
            <a:rPr lang="en-US" sz="2000" dirty="0" smtClean="0"/>
            <a:t>Employer Engagement</a:t>
          </a:r>
          <a:endParaRPr lang="en-US" sz="2000" dirty="0"/>
        </a:p>
      </dgm:t>
    </dgm:pt>
    <dgm:pt modelId="{20E7BEFE-E427-42F3-8011-65484414FBFB}" type="parTrans" cxnId="{AECD6965-E61A-47F8-96A0-BABCADB31E29}">
      <dgm:prSet/>
      <dgm:spPr/>
      <dgm:t>
        <a:bodyPr/>
        <a:lstStyle/>
        <a:p>
          <a:endParaRPr lang="en-US"/>
        </a:p>
      </dgm:t>
    </dgm:pt>
    <dgm:pt modelId="{06F779C3-104F-447E-B013-7AF2A280E904}" type="sibTrans" cxnId="{AECD6965-E61A-47F8-96A0-BABCADB31E29}">
      <dgm:prSet/>
      <dgm:spPr/>
      <dgm:t>
        <a:bodyPr/>
        <a:lstStyle/>
        <a:p>
          <a:endParaRPr lang="en-US"/>
        </a:p>
      </dgm:t>
    </dgm:pt>
    <dgm:pt modelId="{F2E81C08-FAE1-4E42-805B-EFA46B7046B9}">
      <dgm:prSet phldrT="[Text]" custT="1"/>
      <dgm:spPr/>
      <dgm:t>
        <a:bodyPr lIns="91440"/>
        <a:lstStyle/>
        <a:p>
          <a:r>
            <a:rPr lang="en-US" sz="2000" dirty="0" smtClean="0"/>
            <a:t>Intermediary Engagement</a:t>
          </a:r>
          <a:endParaRPr lang="en-US" sz="2000" dirty="0"/>
        </a:p>
      </dgm:t>
    </dgm:pt>
    <dgm:pt modelId="{782AE66C-0670-4BEC-A3B3-21FB3ACDC0D6}" type="parTrans" cxnId="{D17E06CF-8BE5-4AC3-9DDC-19D1CDD6FFCD}">
      <dgm:prSet/>
      <dgm:spPr/>
      <dgm:t>
        <a:bodyPr/>
        <a:lstStyle/>
        <a:p>
          <a:endParaRPr lang="en-US"/>
        </a:p>
      </dgm:t>
    </dgm:pt>
    <dgm:pt modelId="{23214A2E-2CA8-4CDF-BBF6-919F91C8C27A}" type="sibTrans" cxnId="{D17E06CF-8BE5-4AC3-9DDC-19D1CDD6FFCD}">
      <dgm:prSet/>
      <dgm:spPr/>
      <dgm:t>
        <a:bodyPr/>
        <a:lstStyle/>
        <a:p>
          <a:endParaRPr lang="en-US"/>
        </a:p>
      </dgm:t>
    </dgm:pt>
    <dgm:pt modelId="{ADDCCFB9-ECE3-4098-A364-5FCA3BBB546F}">
      <dgm:prSet phldrT="[Text]" custT="1"/>
      <dgm:spPr/>
      <dgm:t>
        <a:bodyPr lIns="91440"/>
        <a:lstStyle/>
        <a:p>
          <a:r>
            <a:rPr lang="en-US" sz="2000" dirty="0" smtClean="0"/>
            <a:t>Career Counseling</a:t>
          </a:r>
          <a:endParaRPr lang="en-US" sz="2000" dirty="0"/>
        </a:p>
      </dgm:t>
    </dgm:pt>
    <dgm:pt modelId="{47B2CB41-3D91-4D9F-9668-156C4B6F5080}" type="parTrans" cxnId="{50D3EA11-88E4-47A1-8CF9-53F28562D0EE}">
      <dgm:prSet/>
      <dgm:spPr/>
      <dgm:t>
        <a:bodyPr/>
        <a:lstStyle/>
        <a:p>
          <a:endParaRPr lang="en-US"/>
        </a:p>
      </dgm:t>
    </dgm:pt>
    <dgm:pt modelId="{821BA9D2-2AF9-4CDE-9092-2D0929D1C9AE}" type="sibTrans" cxnId="{50D3EA11-88E4-47A1-8CF9-53F28562D0EE}">
      <dgm:prSet/>
      <dgm:spPr/>
      <dgm:t>
        <a:bodyPr/>
        <a:lstStyle/>
        <a:p>
          <a:endParaRPr lang="en-US"/>
        </a:p>
      </dgm:t>
    </dgm:pt>
    <dgm:pt modelId="{619D2B17-D4A6-4D4E-8BD5-9A38AE862137}" type="pres">
      <dgm:prSet presAssocID="{1BAD8522-E1D8-4100-9F9C-B922C6893C9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C892CB-67BC-4D9B-8DF7-47D1F8800898}" type="pres">
      <dgm:prSet presAssocID="{EC912083-46BA-47EC-834F-B53C28E6D0BD}" presName="parentLin" presStyleCnt="0"/>
      <dgm:spPr/>
    </dgm:pt>
    <dgm:pt modelId="{2D51DA67-2CBE-4ADE-9AB7-33E3ED2BDAF9}" type="pres">
      <dgm:prSet presAssocID="{EC912083-46BA-47EC-834F-B53C28E6D0BD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73BE7AFF-9742-4094-8DDE-D9338F14C872}" type="pres">
      <dgm:prSet presAssocID="{EC912083-46BA-47EC-834F-B53C28E6D0B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60955-EA04-4F8B-9ED9-8B0BAFAEE1EB}" type="pres">
      <dgm:prSet presAssocID="{EC912083-46BA-47EC-834F-B53C28E6D0BD}" presName="negativeSpace" presStyleCnt="0"/>
      <dgm:spPr/>
    </dgm:pt>
    <dgm:pt modelId="{F12D80AE-66EC-4E93-B893-4A4E8E8989E5}" type="pres">
      <dgm:prSet presAssocID="{EC912083-46BA-47EC-834F-B53C28E6D0BD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2A46E8-6D37-478F-80BD-FA3CA5841270}" type="pres">
      <dgm:prSet presAssocID="{B4159C30-DBE3-473F-B6E7-4D39883C930F}" presName="spaceBetweenRectangles" presStyleCnt="0"/>
      <dgm:spPr/>
    </dgm:pt>
    <dgm:pt modelId="{16782845-8AA2-4847-A447-D588FB5FAE16}" type="pres">
      <dgm:prSet presAssocID="{F0ED2BDD-5EFF-4B2D-AF97-3470E2C34E25}" presName="parentLin" presStyleCnt="0"/>
      <dgm:spPr/>
    </dgm:pt>
    <dgm:pt modelId="{6574D36A-24B3-45A4-BF5A-3DCE60C972EE}" type="pres">
      <dgm:prSet presAssocID="{F0ED2BDD-5EFF-4B2D-AF97-3470E2C34E2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45E5F487-4636-4D96-895E-B04D24FB32FE}" type="pres">
      <dgm:prSet presAssocID="{F0ED2BDD-5EFF-4B2D-AF97-3470E2C34E25}" presName="parentText" presStyleLbl="node1" presStyleIdx="1" presStyleCnt="2" custScaleX="1066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5CC04-3C7D-42A6-B5CA-8A31F24BB247}" type="pres">
      <dgm:prSet presAssocID="{F0ED2BDD-5EFF-4B2D-AF97-3470E2C34E25}" presName="negativeSpace" presStyleCnt="0"/>
      <dgm:spPr/>
    </dgm:pt>
    <dgm:pt modelId="{EB51A10B-3983-4E90-A247-0F4397C2ABE4}" type="pres">
      <dgm:prSet presAssocID="{F0ED2BDD-5EFF-4B2D-AF97-3470E2C34E25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B63ADD-6CB4-4181-ADBB-3F961B5EAB75}" srcId="{1BAD8522-E1D8-4100-9F9C-B922C6893C90}" destId="{EC912083-46BA-47EC-834F-B53C28E6D0BD}" srcOrd="0" destOrd="0" parTransId="{F1078060-4F1D-4792-900A-9DC3C71D1776}" sibTransId="{B4159C30-DBE3-473F-B6E7-4D39883C930F}"/>
    <dgm:cxn modelId="{AECD6965-E61A-47F8-96A0-BABCADB31E29}" srcId="{190C37DF-CCFE-4AE0-8B03-6025BB3A77AF}" destId="{0F9D9C79-E934-4F4E-A6E2-5AE8435B5694}" srcOrd="1" destOrd="0" parTransId="{20E7BEFE-E427-42F3-8011-65484414FBFB}" sibTransId="{06F779C3-104F-447E-B013-7AF2A280E904}"/>
    <dgm:cxn modelId="{DFAE6BC2-14AE-40E7-A8B1-1DF86AC636BA}" type="presOf" srcId="{5B68F81C-94D5-4C30-A8C0-261049DB5627}" destId="{F12D80AE-66EC-4E93-B893-4A4E8E8989E5}" srcOrd="0" destOrd="0" presId="urn:microsoft.com/office/officeart/2005/8/layout/list1"/>
    <dgm:cxn modelId="{C9BE7CF6-2BC7-45F1-A269-51540CEBE387}" type="presOf" srcId="{F2E81C08-FAE1-4E42-805B-EFA46B7046B9}" destId="{EB51A10B-3983-4E90-A247-0F4397C2ABE4}" srcOrd="0" destOrd="3" presId="urn:microsoft.com/office/officeart/2005/8/layout/list1"/>
    <dgm:cxn modelId="{50D3EA11-88E4-47A1-8CF9-53F28562D0EE}" srcId="{190C37DF-CCFE-4AE0-8B03-6025BB3A77AF}" destId="{ADDCCFB9-ECE3-4098-A364-5FCA3BBB546F}" srcOrd="3" destOrd="0" parTransId="{47B2CB41-3D91-4D9F-9668-156C4B6F5080}" sibTransId="{821BA9D2-2AF9-4CDE-9092-2D0929D1C9AE}"/>
    <dgm:cxn modelId="{636D04F9-A103-4894-B61C-5E0461253EE6}" srcId="{EC912083-46BA-47EC-834F-B53C28E6D0BD}" destId="{11DCB900-9406-4761-85BB-9CDF173A48E9}" srcOrd="2" destOrd="0" parTransId="{D1610640-9504-447C-B7FC-CC462403D364}" sibTransId="{1BFE4C92-1108-4FB3-8446-E6BA68574A26}"/>
    <dgm:cxn modelId="{9AC5A53B-EF8E-448C-B552-9E568F61F06F}" type="presOf" srcId="{11DCB900-9406-4761-85BB-9CDF173A48E9}" destId="{F12D80AE-66EC-4E93-B893-4A4E8E8989E5}" srcOrd="0" destOrd="2" presId="urn:microsoft.com/office/officeart/2005/8/layout/list1"/>
    <dgm:cxn modelId="{D17E06CF-8BE5-4AC3-9DDC-19D1CDD6FFCD}" srcId="{190C37DF-CCFE-4AE0-8B03-6025BB3A77AF}" destId="{F2E81C08-FAE1-4E42-805B-EFA46B7046B9}" srcOrd="2" destOrd="0" parTransId="{782AE66C-0670-4BEC-A3B3-21FB3ACDC0D6}" sibTransId="{23214A2E-2CA8-4CDF-BBF6-919F91C8C27A}"/>
    <dgm:cxn modelId="{EF22E1B9-6198-4CDD-BD0B-A612EBC3B154}" type="presOf" srcId="{F0ED2BDD-5EFF-4B2D-AF97-3470E2C34E25}" destId="{45E5F487-4636-4D96-895E-B04D24FB32FE}" srcOrd="1" destOrd="0" presId="urn:microsoft.com/office/officeart/2005/8/layout/list1"/>
    <dgm:cxn modelId="{4E04312A-D283-440C-A867-C28E71A6DBFC}" srcId="{190C37DF-CCFE-4AE0-8B03-6025BB3A77AF}" destId="{3845EF40-481D-4689-AECA-77F4FDDCA62F}" srcOrd="0" destOrd="0" parTransId="{14EF08E8-EE25-4274-A8DA-11991EA9EC4B}" sibTransId="{D8B730F5-0F27-424C-8611-4679C346C794}"/>
    <dgm:cxn modelId="{CC17F5D0-A1F8-45AB-8C8C-382E111DC774}" type="presOf" srcId="{66331C9D-BD29-467A-B8EC-B0CBC2B6E267}" destId="{F12D80AE-66EC-4E93-B893-4A4E8E8989E5}" srcOrd="0" destOrd="1" presId="urn:microsoft.com/office/officeart/2005/8/layout/list1"/>
    <dgm:cxn modelId="{75785A94-870F-4D8A-9F33-EFEC814C8D1A}" type="presOf" srcId="{0F9D9C79-E934-4F4E-A6E2-5AE8435B5694}" destId="{EB51A10B-3983-4E90-A247-0F4397C2ABE4}" srcOrd="0" destOrd="2" presId="urn:microsoft.com/office/officeart/2005/8/layout/list1"/>
    <dgm:cxn modelId="{230FB535-21DE-499A-AE18-5B7F0E974710}" type="presOf" srcId="{F0ED2BDD-5EFF-4B2D-AF97-3470E2C34E25}" destId="{6574D36A-24B3-45A4-BF5A-3DCE60C972EE}" srcOrd="0" destOrd="0" presId="urn:microsoft.com/office/officeart/2005/8/layout/list1"/>
    <dgm:cxn modelId="{F1C0BDED-33E1-466E-8B97-CA1C7838825F}" type="presOf" srcId="{EC912083-46BA-47EC-834F-B53C28E6D0BD}" destId="{73BE7AFF-9742-4094-8DDE-D9338F14C872}" srcOrd="1" destOrd="0" presId="urn:microsoft.com/office/officeart/2005/8/layout/list1"/>
    <dgm:cxn modelId="{3557A156-06E6-46CA-B523-457E2B4D75BB}" srcId="{F0ED2BDD-5EFF-4B2D-AF97-3470E2C34E25}" destId="{190C37DF-CCFE-4AE0-8B03-6025BB3A77AF}" srcOrd="0" destOrd="0" parTransId="{67E77B2F-D424-4E30-B065-1F985D463ADA}" sibTransId="{8D377E57-C52B-40C3-ACA8-B71344ED3355}"/>
    <dgm:cxn modelId="{A837D273-7392-4AB2-A1EB-B0E9EB732A27}" srcId="{EC912083-46BA-47EC-834F-B53C28E6D0BD}" destId="{5B68F81C-94D5-4C30-A8C0-261049DB5627}" srcOrd="0" destOrd="0" parTransId="{2F1F41A7-8F8A-4827-A279-FC6C97F182E0}" sibTransId="{5E99ECD8-E2FB-4521-AED0-9A90FF19CBE3}"/>
    <dgm:cxn modelId="{37BE0A4E-EFCA-47C6-86CA-1AC63B9DBFE4}" type="presOf" srcId="{3845EF40-481D-4689-AECA-77F4FDDCA62F}" destId="{EB51A10B-3983-4E90-A247-0F4397C2ABE4}" srcOrd="0" destOrd="1" presId="urn:microsoft.com/office/officeart/2005/8/layout/list1"/>
    <dgm:cxn modelId="{F016BFB9-37DA-4093-BD60-A308E45ECEEC}" srcId="{1BAD8522-E1D8-4100-9F9C-B922C6893C90}" destId="{F0ED2BDD-5EFF-4B2D-AF97-3470E2C34E25}" srcOrd="1" destOrd="0" parTransId="{7BF5762E-CA5A-4A96-8A1D-4699EADF930C}" sibTransId="{6D32A681-E82D-4E18-A176-1E4E849D3EF8}"/>
    <dgm:cxn modelId="{E75C28DD-9271-457B-895E-44B3DD640C23}" type="presOf" srcId="{190C37DF-CCFE-4AE0-8B03-6025BB3A77AF}" destId="{EB51A10B-3983-4E90-A247-0F4397C2ABE4}" srcOrd="0" destOrd="0" presId="urn:microsoft.com/office/officeart/2005/8/layout/list1"/>
    <dgm:cxn modelId="{37CE95D2-6B8E-4A27-974E-0B45266BDA2C}" type="presOf" srcId="{EC912083-46BA-47EC-834F-B53C28E6D0BD}" destId="{2D51DA67-2CBE-4ADE-9AB7-33E3ED2BDAF9}" srcOrd="0" destOrd="0" presId="urn:microsoft.com/office/officeart/2005/8/layout/list1"/>
    <dgm:cxn modelId="{8898448A-2A76-4298-BF0D-A832C78BB396}" type="presOf" srcId="{1BAD8522-E1D8-4100-9F9C-B922C6893C90}" destId="{619D2B17-D4A6-4D4E-8BD5-9A38AE862137}" srcOrd="0" destOrd="0" presId="urn:microsoft.com/office/officeart/2005/8/layout/list1"/>
    <dgm:cxn modelId="{0E9E9520-3278-4317-A564-A2DA4F8837B0}" srcId="{EC912083-46BA-47EC-834F-B53C28E6D0BD}" destId="{66331C9D-BD29-467A-B8EC-B0CBC2B6E267}" srcOrd="1" destOrd="0" parTransId="{17F38808-1FCE-4BED-8DE5-23C3325B2411}" sibTransId="{B9DB1061-3247-47BB-9B76-6B4F6371459D}"/>
    <dgm:cxn modelId="{8AE91B07-1EF4-48EA-AD70-F41888DBC688}" type="presOf" srcId="{ADDCCFB9-ECE3-4098-A364-5FCA3BBB546F}" destId="{EB51A10B-3983-4E90-A247-0F4397C2ABE4}" srcOrd="0" destOrd="4" presId="urn:microsoft.com/office/officeart/2005/8/layout/list1"/>
    <dgm:cxn modelId="{C7B1845B-E174-4902-9F33-762938E35384}" type="presParOf" srcId="{619D2B17-D4A6-4D4E-8BD5-9A38AE862137}" destId="{93C892CB-67BC-4D9B-8DF7-47D1F8800898}" srcOrd="0" destOrd="0" presId="urn:microsoft.com/office/officeart/2005/8/layout/list1"/>
    <dgm:cxn modelId="{9AA430AD-813F-4250-B9FE-E9DCD3D21945}" type="presParOf" srcId="{93C892CB-67BC-4D9B-8DF7-47D1F8800898}" destId="{2D51DA67-2CBE-4ADE-9AB7-33E3ED2BDAF9}" srcOrd="0" destOrd="0" presId="urn:microsoft.com/office/officeart/2005/8/layout/list1"/>
    <dgm:cxn modelId="{8F4C2D2F-0B47-4D71-BCBD-2BCB84DCE61B}" type="presParOf" srcId="{93C892CB-67BC-4D9B-8DF7-47D1F8800898}" destId="{73BE7AFF-9742-4094-8DDE-D9338F14C872}" srcOrd="1" destOrd="0" presId="urn:microsoft.com/office/officeart/2005/8/layout/list1"/>
    <dgm:cxn modelId="{F2D72D42-1536-4373-8121-A4161E834934}" type="presParOf" srcId="{619D2B17-D4A6-4D4E-8BD5-9A38AE862137}" destId="{6D660955-EA04-4F8B-9ED9-8B0BAFAEE1EB}" srcOrd="1" destOrd="0" presId="urn:microsoft.com/office/officeart/2005/8/layout/list1"/>
    <dgm:cxn modelId="{C1694548-8B76-4C9E-B791-1311EAE266A2}" type="presParOf" srcId="{619D2B17-D4A6-4D4E-8BD5-9A38AE862137}" destId="{F12D80AE-66EC-4E93-B893-4A4E8E8989E5}" srcOrd="2" destOrd="0" presId="urn:microsoft.com/office/officeart/2005/8/layout/list1"/>
    <dgm:cxn modelId="{0BD271F2-9203-446C-9B1B-553F56DC2662}" type="presParOf" srcId="{619D2B17-D4A6-4D4E-8BD5-9A38AE862137}" destId="{902A46E8-6D37-478F-80BD-FA3CA5841270}" srcOrd="3" destOrd="0" presId="urn:microsoft.com/office/officeart/2005/8/layout/list1"/>
    <dgm:cxn modelId="{714CFD3B-EB10-4654-9263-0F0968FADB88}" type="presParOf" srcId="{619D2B17-D4A6-4D4E-8BD5-9A38AE862137}" destId="{16782845-8AA2-4847-A447-D588FB5FAE16}" srcOrd="4" destOrd="0" presId="urn:microsoft.com/office/officeart/2005/8/layout/list1"/>
    <dgm:cxn modelId="{D2E80C13-BCE8-46EE-BF51-1896E069C7A9}" type="presParOf" srcId="{16782845-8AA2-4847-A447-D588FB5FAE16}" destId="{6574D36A-24B3-45A4-BF5A-3DCE60C972EE}" srcOrd="0" destOrd="0" presId="urn:microsoft.com/office/officeart/2005/8/layout/list1"/>
    <dgm:cxn modelId="{88D03A74-91E4-44D8-B3B8-D727B33DB680}" type="presParOf" srcId="{16782845-8AA2-4847-A447-D588FB5FAE16}" destId="{45E5F487-4636-4D96-895E-B04D24FB32FE}" srcOrd="1" destOrd="0" presId="urn:microsoft.com/office/officeart/2005/8/layout/list1"/>
    <dgm:cxn modelId="{0FC2FC51-B591-4C89-A005-24F75CBCA56D}" type="presParOf" srcId="{619D2B17-D4A6-4D4E-8BD5-9A38AE862137}" destId="{4075CC04-3C7D-42A6-B5CA-8A31F24BB247}" srcOrd="5" destOrd="0" presId="urn:microsoft.com/office/officeart/2005/8/layout/list1"/>
    <dgm:cxn modelId="{323C54E2-E946-4E59-ADBA-2AA666D4CB74}" type="presParOf" srcId="{619D2B17-D4A6-4D4E-8BD5-9A38AE862137}" destId="{EB51A10B-3983-4E90-A247-0F4397C2ABE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D80AE-66EC-4E93-B893-4A4E8E8989E5}">
      <dsp:nvSpPr>
        <dsp:cNvPr id="0" name=""/>
        <dsp:cNvSpPr/>
      </dsp:nvSpPr>
      <dsp:spPr>
        <a:xfrm>
          <a:off x="0" y="551512"/>
          <a:ext cx="4730750" cy="1819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728980" rIns="36715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baseline="0" dirty="0" smtClean="0"/>
            <a:t>Engage Local/Regional Stakeholders</a:t>
          </a:r>
          <a:endParaRPr lang="en-US" sz="2000" kern="1200" baseline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baseline="0" dirty="0" smtClean="0"/>
            <a:t>Utilize Labor Market Information</a:t>
          </a:r>
          <a:endParaRPr lang="en-US" sz="2000" kern="1200" baseline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baseline="0" dirty="0" smtClean="0"/>
            <a:t>Identify Priority Target Industry</a:t>
          </a:r>
          <a:endParaRPr lang="en-US" sz="2000" kern="1200" baseline="0" dirty="0"/>
        </a:p>
      </dsp:txBody>
      <dsp:txXfrm>
        <a:off x="0" y="551512"/>
        <a:ext cx="4730750" cy="1819125"/>
      </dsp:txXfrm>
    </dsp:sp>
    <dsp:sp modelId="{73BE7AFF-9742-4094-8DDE-D9338F14C872}">
      <dsp:nvSpPr>
        <dsp:cNvPr id="0" name=""/>
        <dsp:cNvSpPr/>
      </dsp:nvSpPr>
      <dsp:spPr>
        <a:xfrm>
          <a:off x="236537" y="34912"/>
          <a:ext cx="3311525" cy="1033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168" tIns="0" rIns="12516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baseline="0" dirty="0" smtClean="0"/>
            <a:t>ASSET Mapping</a:t>
          </a:r>
          <a:endParaRPr lang="en-US" sz="3200" b="1" kern="1200" baseline="0" dirty="0"/>
        </a:p>
      </dsp:txBody>
      <dsp:txXfrm>
        <a:off x="286974" y="85349"/>
        <a:ext cx="3210651" cy="932326"/>
      </dsp:txXfrm>
    </dsp:sp>
    <dsp:sp modelId="{EB51A10B-3983-4E90-A247-0F4397C2ABE4}">
      <dsp:nvSpPr>
        <dsp:cNvPr id="0" name=""/>
        <dsp:cNvSpPr/>
      </dsp:nvSpPr>
      <dsp:spPr>
        <a:xfrm>
          <a:off x="0" y="3076237"/>
          <a:ext cx="4730750" cy="2756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728980" rIns="36715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Develop Strategic Planning Team to focus on: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Career Pathway Development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Employer Engagement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Intermediary Engagement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Career Counseling</a:t>
          </a:r>
          <a:endParaRPr lang="en-US" sz="2000" kern="1200" dirty="0"/>
        </a:p>
      </dsp:txBody>
      <dsp:txXfrm>
        <a:off x="0" y="3076237"/>
        <a:ext cx="4730750" cy="2756250"/>
      </dsp:txXfrm>
    </dsp:sp>
    <dsp:sp modelId="{45E5F487-4636-4D96-895E-B04D24FB32FE}">
      <dsp:nvSpPr>
        <dsp:cNvPr id="0" name=""/>
        <dsp:cNvSpPr/>
      </dsp:nvSpPr>
      <dsp:spPr>
        <a:xfrm>
          <a:off x="236537" y="2559637"/>
          <a:ext cx="3530615" cy="1033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168" tIns="0" rIns="12516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baseline="0" dirty="0" smtClean="0"/>
            <a:t>Strategic Planning</a:t>
          </a:r>
          <a:endParaRPr lang="en-US" sz="3200" b="1" kern="1200" dirty="0"/>
        </a:p>
      </dsp:txBody>
      <dsp:txXfrm>
        <a:off x="286974" y="2610074"/>
        <a:ext cx="3429741" cy="932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20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1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0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9725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7492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8351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3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6" name="Shape 3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12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4449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8" name="Shape 3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864302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4" name="Shape 4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20000"/>
              </a:lnSpc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2594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8" name="Shape 4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4765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9" name="Shape 4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7656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274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Connecting talent to jobs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06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2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E65A2-1007-4E78-88F0-585540111D4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49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83095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55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3DAB8-55B5-446A-95E3-713631D8150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49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3DAB8-55B5-446A-95E3-713631D8150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26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Handout Publication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3DAB8-55B5-446A-95E3-713631D8150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37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5CD86-0741-4AF1-9641-61467333993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765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North Carolina Community College</a:t>
            </a:r>
            <a:r>
              <a:rPr lang="en-US" baseline="0" dirty="0" smtClean="0"/>
              <a:t> System project developed with CORD.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E65A2-1007-4E78-88F0-585540111D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87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Handout Publication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20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039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600" y="5072401"/>
            <a:ext cx="7772400" cy="860425"/>
          </a:xfrm>
        </p:spPr>
        <p:txBody>
          <a:bodyPr anchor="b" anchorCtr="0"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7912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anchor="ctr"/>
          <a:lstStyle>
            <a:lvl1pPr defTabSz="410751">
              <a:defRPr sz="5625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 anchor="ctr"/>
          <a:lstStyle>
            <a:lvl1pPr marL="241093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482186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23279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964372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05465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hangingPunct="0"/>
            <a:fld id="{86CB4B4D-7CA3-9044-876B-883B54F8677D}" type="slidenum">
              <a:rPr lang="en-US" kern="0" smtClean="0"/>
              <a:pPr algn="ctr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60201119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hangingPunct="0"/>
            <a:fld id="{86CB4B4D-7CA3-9044-876B-883B54F8677D}" type="slidenum">
              <a:rPr lang="en-US" kern="0" smtClean="0"/>
              <a:pPr algn="ctr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22063028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73274" y="2696766"/>
            <a:ext cx="8197453" cy="2732484"/>
          </a:xfrm>
          <a:prstGeom prst="rect">
            <a:avLst/>
          </a:prstGeom>
        </p:spPr>
        <p:txBody>
          <a:bodyPr/>
          <a:lstStyle>
            <a:lvl1pPr>
              <a:defRPr sz="7312" spc="146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73274" y="1455539"/>
            <a:ext cx="8197453" cy="1250156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58819487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75047" y="2446734"/>
            <a:ext cx="8393906" cy="405407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73274" y="821531"/>
            <a:ext cx="8197453" cy="937617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203" spc="104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73274" y="357188"/>
            <a:ext cx="8197453" cy="47327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575005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pic" idx="13"/>
          </p:nvPr>
        </p:nvSpPr>
        <p:spPr>
          <a:xfrm>
            <a:off x="616148" y="1638597"/>
            <a:ext cx="7929563" cy="455414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473274" y="928687"/>
            <a:ext cx="8197453" cy="34825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05673256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473274" y="2169914"/>
            <a:ext cx="8197453" cy="2509242"/>
          </a:xfrm>
          <a:prstGeom prst="rect">
            <a:avLst/>
          </a:prstGeom>
        </p:spPr>
        <p:txBody>
          <a:bodyPr anchor="ctr"/>
          <a:lstStyle>
            <a:lvl1pPr>
              <a:defRPr sz="7312" spc="146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21252250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73274" y="2169914"/>
            <a:ext cx="8197453" cy="2509242"/>
          </a:xfrm>
          <a:prstGeom prst="rect">
            <a:avLst/>
          </a:prstGeom>
        </p:spPr>
        <p:txBody>
          <a:bodyPr anchor="ctr"/>
          <a:lstStyle>
            <a:lvl1pPr>
              <a:defRPr sz="7312" spc="146"/>
            </a:lvl1pPr>
          </a:lstStyle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84861566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pic" sz="half" idx="13"/>
          </p:nvPr>
        </p:nvSpPr>
        <p:spPr>
          <a:xfrm>
            <a:off x="4353482" y="761405"/>
            <a:ext cx="4134446" cy="544711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473273" y="2946797"/>
            <a:ext cx="3437930" cy="2518172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5203" spc="104"/>
            </a:lvl1pPr>
          </a:lstStyle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xfrm>
            <a:off x="473273" y="2000250"/>
            <a:ext cx="3437930" cy="95547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1pPr>
            <a:lvl2pPr marL="0" indent="160729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2pPr>
            <a:lvl3pPr marL="0" indent="321457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3pPr>
            <a:lvl4pPr marL="0" indent="482186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4pPr>
            <a:lvl5pPr marL="0" indent="642915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44884974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body" sz="quarter" idx="13"/>
          </p:nvPr>
        </p:nvSpPr>
        <p:spPr>
          <a:xfrm>
            <a:off x="473274" y="928688"/>
            <a:ext cx="819745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33916489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sz="quarter" idx="13"/>
          </p:nvPr>
        </p:nvSpPr>
        <p:spPr>
          <a:xfrm>
            <a:off x="473274" y="928688"/>
            <a:ext cx="819745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9056344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4339828" y="1634125"/>
            <a:ext cx="4179094" cy="461852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4"/>
          </p:nvPr>
        </p:nvSpPr>
        <p:spPr>
          <a:xfrm>
            <a:off x="473274" y="928688"/>
            <a:ext cx="819745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sz="half" idx="1"/>
          </p:nvPr>
        </p:nvSpPr>
        <p:spPr>
          <a:xfrm>
            <a:off x="473273" y="1830586"/>
            <a:ext cx="3357563" cy="4232672"/>
          </a:xfrm>
          <a:prstGeom prst="rect">
            <a:avLst/>
          </a:prstGeom>
        </p:spPr>
        <p:txBody>
          <a:bodyPr/>
          <a:lstStyle>
            <a:lvl1pPr>
              <a:spcBef>
                <a:spcPts val="1969"/>
              </a:spcBef>
              <a:defRPr sz="1687" spc="34"/>
            </a:lvl1pPr>
            <a:lvl2pPr>
              <a:spcBef>
                <a:spcPts val="1969"/>
              </a:spcBef>
              <a:defRPr sz="1687" spc="34"/>
            </a:lvl2pPr>
            <a:lvl3pPr>
              <a:spcBef>
                <a:spcPts val="1969"/>
              </a:spcBef>
              <a:defRPr sz="1687" spc="34"/>
            </a:lvl3pPr>
            <a:lvl4pPr>
              <a:spcBef>
                <a:spcPts val="1969"/>
              </a:spcBef>
              <a:defRPr sz="1687" spc="34"/>
            </a:lvl4pPr>
            <a:lvl5pPr>
              <a:spcBef>
                <a:spcPts val="1969"/>
              </a:spcBef>
              <a:defRPr sz="1687" spc="3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44152726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473274" y="928688"/>
            <a:ext cx="8197453" cy="5250656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46944786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pic" sz="quarter" idx="13"/>
          </p:nvPr>
        </p:nvSpPr>
        <p:spPr>
          <a:xfrm>
            <a:off x="4572000" y="3384352"/>
            <a:ext cx="3937992" cy="284857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pic" sz="quarter" idx="14"/>
          </p:nvPr>
        </p:nvSpPr>
        <p:spPr>
          <a:xfrm>
            <a:off x="4572000" y="759023"/>
            <a:ext cx="3937992" cy="2411016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pic" sz="half" idx="15"/>
          </p:nvPr>
        </p:nvSpPr>
        <p:spPr>
          <a:xfrm>
            <a:off x="631298" y="759024"/>
            <a:ext cx="3500438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62886104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sz="half" idx="13"/>
          </p:nvPr>
        </p:nvSpPr>
        <p:spPr>
          <a:xfrm>
            <a:off x="4786312" y="759024"/>
            <a:ext cx="3723680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pic" sz="half" idx="14"/>
          </p:nvPr>
        </p:nvSpPr>
        <p:spPr>
          <a:xfrm>
            <a:off x="625078" y="759024"/>
            <a:ext cx="3723680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xfrm>
            <a:off x="4437596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87113417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body" sz="quarter" idx="13"/>
          </p:nvPr>
        </p:nvSpPr>
        <p:spPr>
          <a:xfrm>
            <a:off x="473274" y="4558606"/>
            <a:ext cx="8197453" cy="39290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i="1" spc="37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— Johnny Appleseed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4"/>
          </p:nvPr>
        </p:nvSpPr>
        <p:spPr>
          <a:xfrm>
            <a:off x="473274" y="3752567"/>
            <a:ext cx="8197453" cy="73013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 defTabSz="642915">
              <a:spcBef>
                <a:spcPts val="0"/>
              </a:spcBef>
              <a:buClrTx/>
              <a:buSzTx/>
              <a:buNone/>
              <a:defRPr sz="4078" cap="all" spc="326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914400"/>
            <a:r>
              <a:t>Type a quote here.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5"/>
          </p:nvPr>
        </p:nvSpPr>
        <p:spPr>
          <a:xfrm>
            <a:off x="4377831" y="4964906"/>
            <a:ext cx="389786" cy="107638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455398">
              <a:spcBef>
                <a:spcPts val="0"/>
              </a:spcBef>
              <a:buClrTx/>
              <a:buSzTx/>
              <a:buNone/>
              <a:defRPr sz="6328" spc="127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”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6"/>
          </p:nvPr>
        </p:nvSpPr>
        <p:spPr>
          <a:xfrm>
            <a:off x="4377831" y="1803797"/>
            <a:ext cx="389786" cy="107638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455398">
              <a:spcBef>
                <a:spcPts val="0"/>
              </a:spcBef>
              <a:buClrTx/>
              <a:buSzTx/>
              <a:buNone/>
              <a:defRPr sz="6328" spc="127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76674989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pic" idx="13"/>
          </p:nvPr>
        </p:nvSpPr>
        <p:spPr>
          <a:xfrm>
            <a:off x="-3969" y="0"/>
            <a:ext cx="914400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02410692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33793531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11213483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1.jpg" descr="NCCCS_logo_2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2399"/>
            <a:ext cx="2667001" cy="101466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2819400" y="228599"/>
            <a:ext cx="6096001" cy="94456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4359" b="1" cap="none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331503" indent="-331503" defTabSz="914367">
              <a:spcBef>
                <a:spcPts val="703"/>
              </a:spcBef>
              <a:buClrTx/>
              <a:buSzPct val="100000"/>
              <a:buFont typeface="Arial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637174" indent="-315717" defTabSz="914367">
              <a:spcBef>
                <a:spcPts val="703"/>
              </a:spcBef>
              <a:buClrTx/>
              <a:buSzPct val="100000"/>
              <a:buFont typeface="Arial"/>
              <a:buChar char="–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937584" indent="-294669" defTabSz="914367">
              <a:spcBef>
                <a:spcPts val="703"/>
              </a:spcBef>
              <a:buClrTx/>
              <a:buSzPct val="100000"/>
              <a:buFont typeface="Arial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317975" indent="-353603" defTabSz="914367">
              <a:spcBef>
                <a:spcPts val="703"/>
              </a:spcBef>
              <a:buClrTx/>
              <a:buSzPct val="100000"/>
              <a:buFont typeface="Arial"/>
              <a:buChar char="–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1639432" indent="-353603" defTabSz="914367">
              <a:spcBef>
                <a:spcPts val="703"/>
              </a:spcBef>
              <a:buClrTx/>
              <a:buSzPct val="100000"/>
              <a:buFont typeface="Arial"/>
              <a:buChar char="»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8412816" y="6386693"/>
            <a:ext cx="273984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1125" b="1" cap="none" spc="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hangingPunct="0"/>
            <a:fld id="{86CB4B4D-7CA3-9044-876B-883B54F8677D}" type="slidenum">
              <a:rPr lang="en-US" kern="0" smtClean="0"/>
              <a:pPr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11297504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1.jpeg" descr="NCCCS_logo_2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2400"/>
            <a:ext cx="2667001" cy="101466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1143000" y="-1"/>
            <a:ext cx="6858001" cy="3509966"/>
          </a:xfrm>
          <a:prstGeom prst="rect">
            <a:avLst/>
          </a:prstGeom>
        </p:spPr>
        <p:txBody>
          <a:bodyPr lIns="65021" tIns="65021" rIns="65021" bIns="65021" anchor="b"/>
          <a:lstStyle>
            <a:lvl1pPr defTabSz="914367">
              <a:defRPr sz="4500" b="1" cap="none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sz="half" idx="1"/>
          </p:nvPr>
        </p:nvSpPr>
        <p:spPr>
          <a:xfrm>
            <a:off x="1143000" y="3602037"/>
            <a:ext cx="6858001" cy="3255966"/>
          </a:xfrm>
          <a:prstGeom prst="rect">
            <a:avLst/>
          </a:prstGeom>
        </p:spPr>
        <p:txBody>
          <a:bodyPr lIns="65021" tIns="65021" rIns="65021" bIns="65021"/>
          <a:lstStyle>
            <a:lvl1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6553200" y="6386692"/>
            <a:ext cx="2133600" cy="304436"/>
          </a:xfrm>
          <a:prstGeom prst="rect">
            <a:avLst/>
          </a:prstGeom>
        </p:spPr>
        <p:txBody>
          <a:bodyPr wrap="square" lIns="65021" tIns="65021" rIns="65021" bIns="65021" anchor="ctr"/>
          <a:lstStyle>
            <a:lvl1pPr algn="r" defTabSz="914367">
              <a:defRPr sz="1125" b="1" cap="none" spc="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hangingPunct="0"/>
            <a:fld id="{86CB4B4D-7CA3-9044-876B-883B54F8677D}" type="slidenum">
              <a:rPr lang="en-US" kern="0" smtClean="0"/>
              <a:pPr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1154404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524000"/>
            <a:ext cx="5111750" cy="4602163"/>
          </a:xfrm>
        </p:spPr>
        <p:txBody>
          <a:bodyPr/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1600">
                <a:solidFill>
                  <a:schemeClr val="bg2"/>
                </a:solidFill>
              </a:defRPr>
            </a:lvl4pPr>
            <a:lvl5pPr>
              <a:defRPr sz="16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48000" cy="42973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anchor="ctr"/>
          <a:lstStyle>
            <a:lvl1pPr defTabSz="410751">
              <a:defRPr sz="5625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</p:spPr>
        <p:txBody>
          <a:bodyPr anchor="ctr"/>
          <a:lstStyle>
            <a:lvl1pPr marL="312528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25056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937584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250112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562640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hangingPunct="0"/>
            <a:fld id="{86CB4B4D-7CA3-9044-876B-883B54F8677D}" type="slidenum">
              <a:rPr lang="en-US" kern="0" smtClean="0"/>
              <a:pPr algn="ctr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30747011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anchor="ctr"/>
          <a:lstStyle>
            <a:lvl1pPr defTabSz="410751">
              <a:defRPr sz="5625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 anchor="ctr"/>
          <a:lstStyle>
            <a:lvl1pPr marL="241093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482186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23279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964372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05465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hangingPunct="0"/>
            <a:fld id="{86CB4B4D-7CA3-9044-876B-883B54F8677D}" type="slidenum">
              <a:rPr lang="en-US" kern="0" smtClean="0"/>
              <a:pPr algn="ctr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32789058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hangingPunct="0"/>
            <a:fld id="{86CB4B4D-7CA3-9044-876B-883B54F8677D}" type="slidenum">
              <a:rPr lang="en-US" kern="0" smtClean="0"/>
              <a:pPr algn="ctr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36604822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73274" y="2696766"/>
            <a:ext cx="8197453" cy="2732484"/>
          </a:xfrm>
          <a:prstGeom prst="rect">
            <a:avLst/>
          </a:prstGeom>
        </p:spPr>
        <p:txBody>
          <a:bodyPr/>
          <a:lstStyle>
            <a:lvl1pPr>
              <a:defRPr sz="7312" spc="146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73274" y="1455539"/>
            <a:ext cx="8197453" cy="1250156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23264441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75047" y="2446734"/>
            <a:ext cx="8393906" cy="405407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73274" y="821531"/>
            <a:ext cx="8197453" cy="937617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203" spc="104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73274" y="357188"/>
            <a:ext cx="8197453" cy="47327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62749721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pic" idx="13"/>
          </p:nvPr>
        </p:nvSpPr>
        <p:spPr>
          <a:xfrm>
            <a:off x="616148" y="1638597"/>
            <a:ext cx="7929563" cy="455414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473274" y="928687"/>
            <a:ext cx="8197453" cy="34825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059329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473274" y="2169914"/>
            <a:ext cx="8197453" cy="2509242"/>
          </a:xfrm>
          <a:prstGeom prst="rect">
            <a:avLst/>
          </a:prstGeom>
        </p:spPr>
        <p:txBody>
          <a:bodyPr anchor="ctr"/>
          <a:lstStyle>
            <a:lvl1pPr>
              <a:defRPr sz="7312" spc="146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47624457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73274" y="2169914"/>
            <a:ext cx="8197453" cy="2509242"/>
          </a:xfrm>
          <a:prstGeom prst="rect">
            <a:avLst/>
          </a:prstGeom>
        </p:spPr>
        <p:txBody>
          <a:bodyPr anchor="ctr"/>
          <a:lstStyle>
            <a:lvl1pPr>
              <a:defRPr sz="7312" spc="146"/>
            </a:lvl1pPr>
          </a:lstStyle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3583063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pic" sz="half" idx="13"/>
          </p:nvPr>
        </p:nvSpPr>
        <p:spPr>
          <a:xfrm>
            <a:off x="4353482" y="761405"/>
            <a:ext cx="4134446" cy="544711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473273" y="2946797"/>
            <a:ext cx="3437930" cy="2518172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5203" spc="104"/>
            </a:lvl1pPr>
          </a:lstStyle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xfrm>
            <a:off x="473273" y="2000250"/>
            <a:ext cx="3437930" cy="95547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1pPr>
            <a:lvl2pPr marL="0" indent="160729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2pPr>
            <a:lvl3pPr marL="0" indent="321457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3pPr>
            <a:lvl4pPr marL="0" indent="482186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4pPr>
            <a:lvl5pPr marL="0" indent="642915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29354816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body" sz="quarter" idx="13"/>
          </p:nvPr>
        </p:nvSpPr>
        <p:spPr>
          <a:xfrm>
            <a:off x="473274" y="928688"/>
            <a:ext cx="819745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782130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194800"/>
            <a:ext cx="3962400" cy="338139"/>
          </a:xfrm>
        </p:spPr>
        <p:txBody>
          <a:bodyPr anchor="b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04800"/>
            <a:ext cx="9144000" cy="4724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" y="5499601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sz="quarter" idx="13"/>
          </p:nvPr>
        </p:nvSpPr>
        <p:spPr>
          <a:xfrm>
            <a:off x="473274" y="928688"/>
            <a:ext cx="819745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51468043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4339828" y="1634125"/>
            <a:ext cx="4179094" cy="461852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4"/>
          </p:nvPr>
        </p:nvSpPr>
        <p:spPr>
          <a:xfrm>
            <a:off x="473274" y="928688"/>
            <a:ext cx="819745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sz="half" idx="1"/>
          </p:nvPr>
        </p:nvSpPr>
        <p:spPr>
          <a:xfrm>
            <a:off x="473273" y="1830586"/>
            <a:ext cx="3357563" cy="4232672"/>
          </a:xfrm>
          <a:prstGeom prst="rect">
            <a:avLst/>
          </a:prstGeom>
        </p:spPr>
        <p:txBody>
          <a:bodyPr/>
          <a:lstStyle>
            <a:lvl1pPr>
              <a:spcBef>
                <a:spcPts val="1969"/>
              </a:spcBef>
              <a:defRPr sz="1687" spc="34"/>
            </a:lvl1pPr>
            <a:lvl2pPr>
              <a:spcBef>
                <a:spcPts val="1969"/>
              </a:spcBef>
              <a:defRPr sz="1687" spc="34"/>
            </a:lvl2pPr>
            <a:lvl3pPr>
              <a:spcBef>
                <a:spcPts val="1969"/>
              </a:spcBef>
              <a:defRPr sz="1687" spc="34"/>
            </a:lvl3pPr>
            <a:lvl4pPr>
              <a:spcBef>
                <a:spcPts val="1969"/>
              </a:spcBef>
              <a:defRPr sz="1687" spc="34"/>
            </a:lvl4pPr>
            <a:lvl5pPr>
              <a:spcBef>
                <a:spcPts val="1969"/>
              </a:spcBef>
              <a:defRPr sz="1687" spc="3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55266649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473274" y="928688"/>
            <a:ext cx="8197453" cy="5250656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81002637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pic" sz="quarter" idx="13"/>
          </p:nvPr>
        </p:nvSpPr>
        <p:spPr>
          <a:xfrm>
            <a:off x="4572000" y="3384352"/>
            <a:ext cx="3937992" cy="284857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pic" sz="quarter" idx="14"/>
          </p:nvPr>
        </p:nvSpPr>
        <p:spPr>
          <a:xfrm>
            <a:off x="4572000" y="759023"/>
            <a:ext cx="3937992" cy="2411016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pic" sz="half" idx="15"/>
          </p:nvPr>
        </p:nvSpPr>
        <p:spPr>
          <a:xfrm>
            <a:off x="631298" y="759024"/>
            <a:ext cx="3500438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12956030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sz="half" idx="13"/>
          </p:nvPr>
        </p:nvSpPr>
        <p:spPr>
          <a:xfrm>
            <a:off x="4786312" y="759024"/>
            <a:ext cx="3723680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pic" sz="half" idx="14"/>
          </p:nvPr>
        </p:nvSpPr>
        <p:spPr>
          <a:xfrm>
            <a:off x="625078" y="759024"/>
            <a:ext cx="3723680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xfrm>
            <a:off x="4437596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31055283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body" sz="quarter" idx="13"/>
          </p:nvPr>
        </p:nvSpPr>
        <p:spPr>
          <a:xfrm>
            <a:off x="473274" y="4558606"/>
            <a:ext cx="8197453" cy="39290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i="1" spc="37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— Johnny Appleseed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4"/>
          </p:nvPr>
        </p:nvSpPr>
        <p:spPr>
          <a:xfrm>
            <a:off x="473274" y="3752567"/>
            <a:ext cx="8197453" cy="73013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 defTabSz="642915">
              <a:spcBef>
                <a:spcPts val="0"/>
              </a:spcBef>
              <a:buClrTx/>
              <a:buSzTx/>
              <a:buNone/>
              <a:defRPr sz="4078" cap="all" spc="326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914400"/>
            <a:r>
              <a:t>Type a quote here.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5"/>
          </p:nvPr>
        </p:nvSpPr>
        <p:spPr>
          <a:xfrm>
            <a:off x="4377831" y="4964906"/>
            <a:ext cx="389786" cy="107638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455398">
              <a:spcBef>
                <a:spcPts val="0"/>
              </a:spcBef>
              <a:buClrTx/>
              <a:buSzTx/>
              <a:buNone/>
              <a:defRPr sz="6328" spc="127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”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6"/>
          </p:nvPr>
        </p:nvSpPr>
        <p:spPr>
          <a:xfrm>
            <a:off x="4377831" y="1803797"/>
            <a:ext cx="389786" cy="107638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455398">
              <a:spcBef>
                <a:spcPts val="0"/>
              </a:spcBef>
              <a:buClrTx/>
              <a:buSzTx/>
              <a:buNone/>
              <a:defRPr sz="6328" spc="127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73150411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pic" idx="13"/>
          </p:nvPr>
        </p:nvSpPr>
        <p:spPr>
          <a:xfrm>
            <a:off x="-3969" y="0"/>
            <a:ext cx="914400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96748146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32797355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85708206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1.jpg" descr="NCCCS_logo_2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2399"/>
            <a:ext cx="2667001" cy="101466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2819400" y="228599"/>
            <a:ext cx="6096001" cy="94456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4359" b="1" cap="none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331503" indent="-331503" defTabSz="914367">
              <a:spcBef>
                <a:spcPts val="703"/>
              </a:spcBef>
              <a:buClrTx/>
              <a:buSzPct val="100000"/>
              <a:buFont typeface="Arial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637174" indent="-315717" defTabSz="914367">
              <a:spcBef>
                <a:spcPts val="703"/>
              </a:spcBef>
              <a:buClrTx/>
              <a:buSzPct val="100000"/>
              <a:buFont typeface="Arial"/>
              <a:buChar char="–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937584" indent="-294669" defTabSz="914367">
              <a:spcBef>
                <a:spcPts val="703"/>
              </a:spcBef>
              <a:buClrTx/>
              <a:buSzPct val="100000"/>
              <a:buFont typeface="Arial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317975" indent="-353603" defTabSz="914367">
              <a:spcBef>
                <a:spcPts val="703"/>
              </a:spcBef>
              <a:buClrTx/>
              <a:buSzPct val="100000"/>
              <a:buFont typeface="Arial"/>
              <a:buChar char="–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1639432" indent="-353603" defTabSz="914367">
              <a:spcBef>
                <a:spcPts val="703"/>
              </a:spcBef>
              <a:buClrTx/>
              <a:buSzPct val="100000"/>
              <a:buFont typeface="Arial"/>
              <a:buChar char="»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8412816" y="6386693"/>
            <a:ext cx="273984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1125" b="1" cap="none" spc="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hangingPunct="0"/>
            <a:fld id="{86CB4B4D-7CA3-9044-876B-883B54F8677D}" type="slidenum">
              <a:rPr lang="en-US" kern="0" smtClean="0"/>
              <a:pPr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2337158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3F882BA5-3F0E-4072-9150-7AB8CF027EC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5/2/2016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EE31-2F5E-4B75-A9C1-AAA81EF07F4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316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1.jpeg" descr="NCCCS_logo_2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2400"/>
            <a:ext cx="2667001" cy="101466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1143000" y="-1"/>
            <a:ext cx="6858001" cy="3509966"/>
          </a:xfrm>
          <a:prstGeom prst="rect">
            <a:avLst/>
          </a:prstGeom>
        </p:spPr>
        <p:txBody>
          <a:bodyPr lIns="65021" tIns="65021" rIns="65021" bIns="65021" anchor="b"/>
          <a:lstStyle>
            <a:lvl1pPr defTabSz="914367">
              <a:defRPr sz="4500" b="1" cap="none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sz="half" idx="1"/>
          </p:nvPr>
        </p:nvSpPr>
        <p:spPr>
          <a:xfrm>
            <a:off x="1143000" y="3602037"/>
            <a:ext cx="6858001" cy="3255966"/>
          </a:xfrm>
          <a:prstGeom prst="rect">
            <a:avLst/>
          </a:prstGeom>
        </p:spPr>
        <p:txBody>
          <a:bodyPr lIns="65021" tIns="65021" rIns="65021" bIns="65021"/>
          <a:lstStyle>
            <a:lvl1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6553200" y="6386692"/>
            <a:ext cx="2133600" cy="304436"/>
          </a:xfrm>
          <a:prstGeom prst="rect">
            <a:avLst/>
          </a:prstGeom>
        </p:spPr>
        <p:txBody>
          <a:bodyPr wrap="square" lIns="65021" tIns="65021" rIns="65021" bIns="65021" anchor="ctr"/>
          <a:lstStyle>
            <a:lvl1pPr algn="r" defTabSz="914367">
              <a:defRPr sz="1125" b="1" cap="none" spc="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hangingPunct="0"/>
            <a:fld id="{86CB4B4D-7CA3-9044-876B-883B54F8677D}" type="slidenum">
              <a:rPr lang="en-US" kern="0" smtClean="0"/>
              <a:pPr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28323958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anchor="ctr"/>
          <a:lstStyle>
            <a:lvl1pPr defTabSz="410751">
              <a:defRPr sz="5625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</p:spPr>
        <p:txBody>
          <a:bodyPr anchor="ctr"/>
          <a:lstStyle>
            <a:lvl1pPr marL="312528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25056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937584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250112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562640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hangingPunct="0"/>
            <a:fld id="{86CB4B4D-7CA3-9044-876B-883B54F8677D}" type="slidenum">
              <a:rPr lang="en-US" kern="0" smtClean="0"/>
              <a:pPr algn="ctr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7822256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anchor="ctr"/>
          <a:lstStyle>
            <a:lvl1pPr defTabSz="410751">
              <a:defRPr sz="5625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 anchor="ctr"/>
          <a:lstStyle>
            <a:lvl1pPr marL="241093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482186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23279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964372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05465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hangingPunct="0"/>
            <a:fld id="{86CB4B4D-7CA3-9044-876B-883B54F8677D}" type="slidenum">
              <a:rPr lang="en-US" kern="0" smtClean="0"/>
              <a:pPr algn="ctr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84689725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hangingPunct="0"/>
            <a:fld id="{86CB4B4D-7CA3-9044-876B-883B54F8677D}" type="slidenum">
              <a:rPr lang="en-US" kern="0" smtClean="0"/>
              <a:pPr algn="ctr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3245284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  <a:lvl2pPr>
              <a:defRPr>
                <a:solidFill>
                  <a:srgbClr val="173962"/>
                </a:solidFill>
              </a:defRPr>
            </a:lvl2pPr>
            <a:lvl3pPr>
              <a:defRPr>
                <a:solidFill>
                  <a:srgbClr val="173962"/>
                </a:solidFill>
              </a:defRPr>
            </a:lvl3pPr>
            <a:lvl4pPr>
              <a:defRPr>
                <a:solidFill>
                  <a:srgbClr val="173962"/>
                </a:solidFill>
              </a:defRPr>
            </a:lvl4pPr>
            <a:lvl5pPr>
              <a:defRPr>
                <a:solidFill>
                  <a:srgbClr val="17396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71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  <a:lvl2pPr>
              <a:defRPr>
                <a:solidFill>
                  <a:srgbClr val="173962"/>
                </a:solidFill>
              </a:defRPr>
            </a:lvl2pPr>
            <a:lvl3pPr>
              <a:defRPr>
                <a:solidFill>
                  <a:srgbClr val="173962"/>
                </a:solidFill>
              </a:defRPr>
            </a:lvl3pPr>
            <a:lvl4pPr>
              <a:defRPr>
                <a:solidFill>
                  <a:srgbClr val="173962"/>
                </a:solidFill>
              </a:defRPr>
            </a:lvl4pPr>
            <a:lvl5pPr>
              <a:defRPr>
                <a:solidFill>
                  <a:srgbClr val="17396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87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  <a:lvl2pPr>
              <a:defRPr>
                <a:solidFill>
                  <a:srgbClr val="173962"/>
                </a:solidFill>
              </a:defRPr>
            </a:lvl2pPr>
            <a:lvl3pPr>
              <a:defRPr>
                <a:solidFill>
                  <a:srgbClr val="173962"/>
                </a:solidFill>
              </a:defRPr>
            </a:lvl3pPr>
            <a:lvl4pPr>
              <a:defRPr>
                <a:solidFill>
                  <a:srgbClr val="173962"/>
                </a:solidFill>
              </a:defRPr>
            </a:lvl4pPr>
            <a:lvl5pPr>
              <a:defRPr>
                <a:solidFill>
                  <a:srgbClr val="17396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858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  <a:lvl2pPr>
              <a:defRPr>
                <a:solidFill>
                  <a:srgbClr val="173962"/>
                </a:solidFill>
              </a:defRPr>
            </a:lvl2pPr>
            <a:lvl3pPr>
              <a:defRPr>
                <a:solidFill>
                  <a:srgbClr val="173962"/>
                </a:solidFill>
              </a:defRPr>
            </a:lvl3pPr>
            <a:lvl4pPr>
              <a:defRPr>
                <a:solidFill>
                  <a:srgbClr val="173962"/>
                </a:solidFill>
              </a:defRPr>
            </a:lvl4pPr>
            <a:lvl5pPr>
              <a:defRPr>
                <a:solidFill>
                  <a:srgbClr val="17396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766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  <a:lvl2pPr>
              <a:defRPr>
                <a:solidFill>
                  <a:srgbClr val="173962"/>
                </a:solidFill>
              </a:defRPr>
            </a:lvl2pPr>
            <a:lvl3pPr>
              <a:defRPr>
                <a:solidFill>
                  <a:srgbClr val="173962"/>
                </a:solidFill>
              </a:defRPr>
            </a:lvl3pPr>
            <a:lvl4pPr>
              <a:defRPr>
                <a:solidFill>
                  <a:srgbClr val="173962"/>
                </a:solidFill>
              </a:defRPr>
            </a:lvl4pPr>
            <a:lvl5pPr>
              <a:defRPr>
                <a:solidFill>
                  <a:srgbClr val="17396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90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3400" y="1447801"/>
            <a:ext cx="8305800" cy="4678364"/>
          </a:xfrm>
        </p:spPr>
        <p:txBody>
          <a:bodyPr/>
          <a:lstStyle>
            <a:lvl1pPr marL="173038" indent="-173038">
              <a:lnSpc>
                <a:spcPts val="2600"/>
              </a:lnSpc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defRPr sz="2000"/>
            </a:lvl2pPr>
            <a:lvl3pPr marL="1087438" indent="-173038">
              <a:lnSpc>
                <a:spcPts val="2600"/>
              </a:lnSpc>
              <a:defRPr sz="18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  <a:lvl2pPr>
              <a:defRPr>
                <a:solidFill>
                  <a:srgbClr val="173962"/>
                </a:solidFill>
              </a:defRPr>
            </a:lvl2pPr>
            <a:lvl3pPr>
              <a:defRPr>
                <a:solidFill>
                  <a:srgbClr val="173962"/>
                </a:solidFill>
              </a:defRPr>
            </a:lvl3pPr>
            <a:lvl4pPr>
              <a:defRPr>
                <a:solidFill>
                  <a:srgbClr val="173962"/>
                </a:solidFill>
              </a:defRPr>
            </a:lvl4pPr>
            <a:lvl5pPr>
              <a:defRPr>
                <a:solidFill>
                  <a:srgbClr val="17396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34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  <a:lvl2pPr>
              <a:defRPr>
                <a:solidFill>
                  <a:srgbClr val="173962"/>
                </a:solidFill>
              </a:defRPr>
            </a:lvl2pPr>
            <a:lvl3pPr>
              <a:defRPr>
                <a:solidFill>
                  <a:srgbClr val="173962"/>
                </a:solidFill>
              </a:defRPr>
            </a:lvl3pPr>
            <a:lvl4pPr>
              <a:defRPr>
                <a:solidFill>
                  <a:srgbClr val="173962"/>
                </a:solidFill>
              </a:defRPr>
            </a:lvl4pPr>
            <a:lvl5pPr>
              <a:defRPr>
                <a:solidFill>
                  <a:srgbClr val="17396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145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  <a:lvl2pPr>
              <a:defRPr>
                <a:solidFill>
                  <a:srgbClr val="173962"/>
                </a:solidFill>
              </a:defRPr>
            </a:lvl2pPr>
            <a:lvl3pPr>
              <a:defRPr>
                <a:solidFill>
                  <a:srgbClr val="173962"/>
                </a:solidFill>
              </a:defRPr>
            </a:lvl3pPr>
            <a:lvl4pPr>
              <a:defRPr>
                <a:solidFill>
                  <a:srgbClr val="173962"/>
                </a:solidFill>
              </a:defRPr>
            </a:lvl4pPr>
            <a:lvl5pPr>
              <a:defRPr>
                <a:solidFill>
                  <a:srgbClr val="17396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237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  <a:lvl2pPr>
              <a:defRPr>
                <a:solidFill>
                  <a:srgbClr val="173962"/>
                </a:solidFill>
              </a:defRPr>
            </a:lvl2pPr>
            <a:lvl3pPr>
              <a:defRPr>
                <a:solidFill>
                  <a:srgbClr val="173962"/>
                </a:solidFill>
              </a:defRPr>
            </a:lvl3pPr>
            <a:lvl4pPr>
              <a:defRPr>
                <a:solidFill>
                  <a:srgbClr val="173962"/>
                </a:solidFill>
              </a:defRPr>
            </a:lvl4pPr>
            <a:lvl5pPr>
              <a:defRPr>
                <a:solidFill>
                  <a:srgbClr val="17396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672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  <a:lvl2pPr>
              <a:defRPr>
                <a:solidFill>
                  <a:srgbClr val="173962"/>
                </a:solidFill>
              </a:defRPr>
            </a:lvl2pPr>
            <a:lvl3pPr>
              <a:defRPr>
                <a:solidFill>
                  <a:srgbClr val="173962"/>
                </a:solidFill>
              </a:defRPr>
            </a:lvl3pPr>
            <a:lvl4pPr>
              <a:defRPr>
                <a:solidFill>
                  <a:srgbClr val="173962"/>
                </a:solidFill>
              </a:defRPr>
            </a:lvl4pPr>
            <a:lvl5pPr>
              <a:defRPr>
                <a:solidFill>
                  <a:srgbClr val="17396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926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73962"/>
                </a:solidFill>
              </a:defRPr>
            </a:lvl1pPr>
            <a:lvl2pPr>
              <a:defRPr>
                <a:solidFill>
                  <a:srgbClr val="173962"/>
                </a:solidFill>
              </a:defRPr>
            </a:lvl2pPr>
            <a:lvl3pPr>
              <a:defRPr>
                <a:solidFill>
                  <a:srgbClr val="173962"/>
                </a:solidFill>
              </a:defRPr>
            </a:lvl3pPr>
            <a:lvl4pPr>
              <a:defRPr>
                <a:solidFill>
                  <a:srgbClr val="173962"/>
                </a:solidFill>
              </a:defRPr>
            </a:lvl4pPr>
            <a:lvl5pPr>
              <a:defRPr>
                <a:solidFill>
                  <a:srgbClr val="17396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382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anchor="ctr"/>
          <a:lstStyle>
            <a:lvl1pPr defTabSz="410751">
              <a:defRPr sz="5625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</p:spPr>
        <p:txBody>
          <a:bodyPr anchor="ctr"/>
          <a:lstStyle>
            <a:lvl1pPr marL="312528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25056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937584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250112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562640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67966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anchor="ctr"/>
          <a:lstStyle>
            <a:lvl1pPr defTabSz="410751">
              <a:defRPr sz="5625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 anchor="ctr"/>
          <a:lstStyle>
            <a:lvl1pPr marL="241093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482186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23279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964372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05465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689210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84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0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38400" y="30540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38400" y="1635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38400" y="23448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438400" y="37632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438400" y="44724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38400" y="5181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8563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58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34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27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40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931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4859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83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81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73274" y="2696766"/>
            <a:ext cx="8197453" cy="2732484"/>
          </a:xfrm>
          <a:prstGeom prst="rect">
            <a:avLst/>
          </a:prstGeom>
        </p:spPr>
        <p:txBody>
          <a:bodyPr/>
          <a:lstStyle>
            <a:lvl1pPr>
              <a:defRPr sz="7312" spc="146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73274" y="1455539"/>
            <a:ext cx="8197453" cy="1250156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527109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812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810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75047" y="2446734"/>
            <a:ext cx="8393906" cy="405407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73274" y="821531"/>
            <a:ext cx="8197453" cy="937617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203" spc="104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73274" y="357188"/>
            <a:ext cx="8197453" cy="47327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573864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pic" idx="13"/>
          </p:nvPr>
        </p:nvSpPr>
        <p:spPr>
          <a:xfrm>
            <a:off x="616148" y="1638597"/>
            <a:ext cx="7929563" cy="455414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473274" y="928687"/>
            <a:ext cx="8197453" cy="34825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744061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473274" y="2169914"/>
            <a:ext cx="8197453" cy="2509242"/>
          </a:xfrm>
          <a:prstGeom prst="rect">
            <a:avLst/>
          </a:prstGeom>
        </p:spPr>
        <p:txBody>
          <a:bodyPr anchor="ctr"/>
          <a:lstStyle>
            <a:lvl1pPr>
              <a:defRPr sz="7312" spc="146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1682393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73274" y="2169914"/>
            <a:ext cx="8197453" cy="2509242"/>
          </a:xfrm>
          <a:prstGeom prst="rect">
            <a:avLst/>
          </a:prstGeom>
        </p:spPr>
        <p:txBody>
          <a:bodyPr anchor="ctr"/>
          <a:lstStyle>
            <a:lvl1pPr>
              <a:defRPr sz="7312" spc="146"/>
            </a:lvl1pPr>
          </a:lstStyle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9830418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pic" sz="half" idx="13"/>
          </p:nvPr>
        </p:nvSpPr>
        <p:spPr>
          <a:xfrm>
            <a:off x="4353482" y="761405"/>
            <a:ext cx="4134446" cy="544711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473273" y="2946797"/>
            <a:ext cx="3437930" cy="2518172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5203" spc="104"/>
            </a:lvl1pPr>
          </a:lstStyle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xfrm>
            <a:off x="473273" y="2000250"/>
            <a:ext cx="3437930" cy="95547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1pPr>
            <a:lvl2pPr marL="0" indent="160729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2pPr>
            <a:lvl3pPr marL="0" indent="321457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3pPr>
            <a:lvl4pPr marL="0" indent="482186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4pPr>
            <a:lvl5pPr marL="0" indent="642915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6108074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body" sz="quarter" idx="13"/>
          </p:nvPr>
        </p:nvSpPr>
        <p:spPr>
          <a:xfrm>
            <a:off x="473274" y="928688"/>
            <a:ext cx="819745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5741500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sz="quarter" idx="13"/>
          </p:nvPr>
        </p:nvSpPr>
        <p:spPr>
          <a:xfrm>
            <a:off x="473274" y="928688"/>
            <a:ext cx="819745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6460117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4339828" y="1634125"/>
            <a:ext cx="4179094" cy="461852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4"/>
          </p:nvPr>
        </p:nvSpPr>
        <p:spPr>
          <a:xfrm>
            <a:off x="473274" y="928688"/>
            <a:ext cx="819745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sz="half" idx="1"/>
          </p:nvPr>
        </p:nvSpPr>
        <p:spPr>
          <a:xfrm>
            <a:off x="473273" y="1830586"/>
            <a:ext cx="3357563" cy="4232672"/>
          </a:xfrm>
          <a:prstGeom prst="rect">
            <a:avLst/>
          </a:prstGeom>
        </p:spPr>
        <p:txBody>
          <a:bodyPr/>
          <a:lstStyle>
            <a:lvl1pPr>
              <a:spcBef>
                <a:spcPts val="1969"/>
              </a:spcBef>
              <a:defRPr sz="1687" spc="34"/>
            </a:lvl1pPr>
            <a:lvl2pPr>
              <a:spcBef>
                <a:spcPts val="1969"/>
              </a:spcBef>
              <a:defRPr sz="1687" spc="34"/>
            </a:lvl2pPr>
            <a:lvl3pPr>
              <a:spcBef>
                <a:spcPts val="1969"/>
              </a:spcBef>
              <a:defRPr sz="1687" spc="34"/>
            </a:lvl3pPr>
            <a:lvl4pPr>
              <a:spcBef>
                <a:spcPts val="1969"/>
              </a:spcBef>
              <a:defRPr sz="1687" spc="34"/>
            </a:lvl4pPr>
            <a:lvl5pPr>
              <a:spcBef>
                <a:spcPts val="1969"/>
              </a:spcBef>
              <a:defRPr sz="1687" spc="3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8283482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473274" y="928688"/>
            <a:ext cx="8197453" cy="5250656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5668816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pic" sz="quarter" idx="13"/>
          </p:nvPr>
        </p:nvSpPr>
        <p:spPr>
          <a:xfrm>
            <a:off x="4572000" y="3384352"/>
            <a:ext cx="3937992" cy="284857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pic" sz="quarter" idx="14"/>
          </p:nvPr>
        </p:nvSpPr>
        <p:spPr>
          <a:xfrm>
            <a:off x="4572000" y="759023"/>
            <a:ext cx="3937992" cy="2411016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pic" sz="half" idx="15"/>
          </p:nvPr>
        </p:nvSpPr>
        <p:spPr>
          <a:xfrm>
            <a:off x="631298" y="759024"/>
            <a:ext cx="3500438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900342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sz="half" idx="13"/>
          </p:nvPr>
        </p:nvSpPr>
        <p:spPr>
          <a:xfrm>
            <a:off x="4786312" y="759024"/>
            <a:ext cx="3723680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pic" sz="half" idx="14"/>
          </p:nvPr>
        </p:nvSpPr>
        <p:spPr>
          <a:xfrm>
            <a:off x="625078" y="759024"/>
            <a:ext cx="3723680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xfrm>
            <a:off x="4437596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4377342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body" sz="quarter" idx="13"/>
          </p:nvPr>
        </p:nvSpPr>
        <p:spPr>
          <a:xfrm>
            <a:off x="473274" y="4558606"/>
            <a:ext cx="8197453" cy="39290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i="1" spc="37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— Johnny Appleseed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4"/>
          </p:nvPr>
        </p:nvSpPr>
        <p:spPr>
          <a:xfrm>
            <a:off x="473274" y="3752567"/>
            <a:ext cx="8197453" cy="73013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 defTabSz="642915">
              <a:spcBef>
                <a:spcPts val="0"/>
              </a:spcBef>
              <a:buClrTx/>
              <a:buSzTx/>
              <a:buNone/>
              <a:defRPr sz="4078" cap="all" spc="326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914400"/>
            <a:r>
              <a:t>Type a quote here.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5"/>
          </p:nvPr>
        </p:nvSpPr>
        <p:spPr>
          <a:xfrm>
            <a:off x="4377831" y="4964906"/>
            <a:ext cx="389786" cy="107638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455398">
              <a:spcBef>
                <a:spcPts val="0"/>
              </a:spcBef>
              <a:buClrTx/>
              <a:buSzTx/>
              <a:buNone/>
              <a:defRPr sz="6328" spc="127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”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6"/>
          </p:nvPr>
        </p:nvSpPr>
        <p:spPr>
          <a:xfrm>
            <a:off x="4377831" y="1803797"/>
            <a:ext cx="389786" cy="107638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455398">
              <a:spcBef>
                <a:spcPts val="0"/>
              </a:spcBef>
              <a:buClrTx/>
              <a:buSzTx/>
              <a:buNone/>
              <a:defRPr sz="6328" spc="127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2556700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pic" idx="13"/>
          </p:nvPr>
        </p:nvSpPr>
        <p:spPr>
          <a:xfrm>
            <a:off x="-3969" y="0"/>
            <a:ext cx="914400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9598916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9040253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308374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1.jpg" descr="NCCCS_logo_2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2399"/>
            <a:ext cx="2667001" cy="101466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2819400" y="228599"/>
            <a:ext cx="6096001" cy="94456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4359" b="1" cap="none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331503" indent="-331503" defTabSz="914367">
              <a:spcBef>
                <a:spcPts val="703"/>
              </a:spcBef>
              <a:buClrTx/>
              <a:buSzPct val="100000"/>
              <a:buFont typeface="Arial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637174" indent="-315717" defTabSz="914367">
              <a:spcBef>
                <a:spcPts val="703"/>
              </a:spcBef>
              <a:buClrTx/>
              <a:buSzPct val="100000"/>
              <a:buFont typeface="Arial"/>
              <a:buChar char="–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937584" indent="-294669" defTabSz="914367">
              <a:spcBef>
                <a:spcPts val="703"/>
              </a:spcBef>
              <a:buClrTx/>
              <a:buSzPct val="100000"/>
              <a:buFont typeface="Arial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317975" indent="-353603" defTabSz="914367">
              <a:spcBef>
                <a:spcPts val="703"/>
              </a:spcBef>
              <a:buClrTx/>
              <a:buSzPct val="100000"/>
              <a:buFont typeface="Arial"/>
              <a:buChar char="–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1639432" indent="-353603" defTabSz="914367">
              <a:spcBef>
                <a:spcPts val="703"/>
              </a:spcBef>
              <a:buClrTx/>
              <a:buSzPct val="100000"/>
              <a:buFont typeface="Arial"/>
              <a:buChar char="»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8412816" y="6386693"/>
            <a:ext cx="273984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1125" b="1" cap="none" spc="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hangingPunct="0"/>
            <a:fld id="{86CB4B4D-7CA3-9044-876B-883B54F8677D}" type="slidenum">
              <a:rPr lang="en-US" kern="0" smtClean="0"/>
              <a:pPr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0629694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1.jpeg" descr="NCCCS_logo_2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2400"/>
            <a:ext cx="2667001" cy="101466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1143000" y="-1"/>
            <a:ext cx="6858001" cy="3509966"/>
          </a:xfrm>
          <a:prstGeom prst="rect">
            <a:avLst/>
          </a:prstGeom>
        </p:spPr>
        <p:txBody>
          <a:bodyPr lIns="65021" tIns="65021" rIns="65021" bIns="65021" anchor="b"/>
          <a:lstStyle>
            <a:lvl1pPr defTabSz="914367">
              <a:defRPr sz="4500" b="1" cap="none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sz="half" idx="1"/>
          </p:nvPr>
        </p:nvSpPr>
        <p:spPr>
          <a:xfrm>
            <a:off x="1143000" y="3602037"/>
            <a:ext cx="6858001" cy="3255966"/>
          </a:xfrm>
          <a:prstGeom prst="rect">
            <a:avLst/>
          </a:prstGeom>
        </p:spPr>
        <p:txBody>
          <a:bodyPr lIns="65021" tIns="65021" rIns="65021" bIns="65021"/>
          <a:lstStyle>
            <a:lvl1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6553200" y="6386692"/>
            <a:ext cx="2133600" cy="304436"/>
          </a:xfrm>
          <a:prstGeom prst="rect">
            <a:avLst/>
          </a:prstGeom>
        </p:spPr>
        <p:txBody>
          <a:bodyPr wrap="square" lIns="65021" tIns="65021" rIns="65021" bIns="65021" anchor="ctr"/>
          <a:lstStyle>
            <a:lvl1pPr algn="r" defTabSz="914367">
              <a:defRPr sz="1125" b="1" cap="none" spc="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hangingPunct="0"/>
            <a:fld id="{86CB4B4D-7CA3-9044-876B-883B54F8677D}" type="slidenum">
              <a:rPr lang="en-US" kern="0" smtClean="0"/>
              <a:pPr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0832502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anchor="ctr"/>
          <a:lstStyle>
            <a:lvl1pPr defTabSz="410751">
              <a:defRPr sz="5625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</p:spPr>
        <p:txBody>
          <a:bodyPr anchor="ctr"/>
          <a:lstStyle>
            <a:lvl1pPr marL="312528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25056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937584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250112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562640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hangingPunct="0"/>
            <a:fld id="{86CB4B4D-7CA3-9044-876B-883B54F8677D}" type="slidenum">
              <a:rPr lang="en-US" kern="0" smtClean="0"/>
              <a:pPr algn="ctr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4691067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anchor="ctr"/>
          <a:lstStyle>
            <a:lvl1pPr defTabSz="410751">
              <a:defRPr sz="5625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 anchor="ctr"/>
          <a:lstStyle>
            <a:lvl1pPr marL="241093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482186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23279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964372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05465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hangingPunct="0"/>
            <a:fld id="{86CB4B4D-7CA3-9044-876B-883B54F8677D}" type="slidenum">
              <a:rPr lang="en-US" kern="0" smtClean="0"/>
              <a:pPr algn="ctr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51772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hangingPunct="0"/>
            <a:fld id="{86CB4B4D-7CA3-9044-876B-883B54F8677D}" type="slidenum">
              <a:rPr lang="en-US" kern="0" smtClean="0"/>
              <a:pPr algn="ctr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9404548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2362200" cy="2057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524000"/>
            <a:ext cx="5715000" cy="20573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638070"/>
            <a:ext cx="2362200" cy="205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638070"/>
            <a:ext cx="3657600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73274" y="2696766"/>
            <a:ext cx="8197453" cy="2732484"/>
          </a:xfrm>
          <a:prstGeom prst="rect">
            <a:avLst/>
          </a:prstGeom>
        </p:spPr>
        <p:txBody>
          <a:bodyPr/>
          <a:lstStyle>
            <a:lvl1pPr>
              <a:defRPr sz="7312" spc="146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73274" y="1455539"/>
            <a:ext cx="8197453" cy="1250156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1546841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75047" y="2446734"/>
            <a:ext cx="8393906" cy="405407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73274" y="821531"/>
            <a:ext cx="8197453" cy="937617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203" spc="104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73274" y="357188"/>
            <a:ext cx="8197453" cy="47327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5845095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pic" idx="13"/>
          </p:nvPr>
        </p:nvSpPr>
        <p:spPr>
          <a:xfrm>
            <a:off x="616148" y="1638597"/>
            <a:ext cx="7929563" cy="455414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473274" y="928687"/>
            <a:ext cx="8197453" cy="34825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6589488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473274" y="2169914"/>
            <a:ext cx="8197453" cy="2509242"/>
          </a:xfrm>
          <a:prstGeom prst="rect">
            <a:avLst/>
          </a:prstGeom>
        </p:spPr>
        <p:txBody>
          <a:bodyPr anchor="ctr"/>
          <a:lstStyle>
            <a:lvl1pPr>
              <a:defRPr sz="7312" spc="146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6834924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73274" y="2169914"/>
            <a:ext cx="8197453" cy="2509242"/>
          </a:xfrm>
          <a:prstGeom prst="rect">
            <a:avLst/>
          </a:prstGeom>
        </p:spPr>
        <p:txBody>
          <a:bodyPr anchor="ctr"/>
          <a:lstStyle>
            <a:lvl1pPr>
              <a:defRPr sz="7312" spc="146"/>
            </a:lvl1pPr>
          </a:lstStyle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5738430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pic" sz="half" idx="13"/>
          </p:nvPr>
        </p:nvSpPr>
        <p:spPr>
          <a:xfrm>
            <a:off x="4353482" y="761405"/>
            <a:ext cx="4134446" cy="544711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473273" y="2946797"/>
            <a:ext cx="3437930" cy="2518172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5203" spc="104"/>
            </a:lvl1pPr>
          </a:lstStyle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xfrm>
            <a:off x="473273" y="2000250"/>
            <a:ext cx="3437930" cy="95547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1pPr>
            <a:lvl2pPr marL="0" indent="160729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2pPr>
            <a:lvl3pPr marL="0" indent="321457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3pPr>
            <a:lvl4pPr marL="0" indent="482186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4pPr>
            <a:lvl5pPr marL="0" indent="642915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2516124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body" sz="quarter" idx="13"/>
          </p:nvPr>
        </p:nvSpPr>
        <p:spPr>
          <a:xfrm>
            <a:off x="473274" y="928688"/>
            <a:ext cx="819745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52963453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sz="quarter" idx="13"/>
          </p:nvPr>
        </p:nvSpPr>
        <p:spPr>
          <a:xfrm>
            <a:off x="473274" y="928688"/>
            <a:ext cx="819745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08891768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4339828" y="1634125"/>
            <a:ext cx="4179094" cy="461852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4"/>
          </p:nvPr>
        </p:nvSpPr>
        <p:spPr>
          <a:xfrm>
            <a:off x="473274" y="928688"/>
            <a:ext cx="819745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sz="half" idx="1"/>
          </p:nvPr>
        </p:nvSpPr>
        <p:spPr>
          <a:xfrm>
            <a:off x="473273" y="1830586"/>
            <a:ext cx="3357563" cy="4232672"/>
          </a:xfrm>
          <a:prstGeom prst="rect">
            <a:avLst/>
          </a:prstGeom>
        </p:spPr>
        <p:txBody>
          <a:bodyPr/>
          <a:lstStyle>
            <a:lvl1pPr>
              <a:spcBef>
                <a:spcPts val="1969"/>
              </a:spcBef>
              <a:defRPr sz="1687" spc="34"/>
            </a:lvl1pPr>
            <a:lvl2pPr>
              <a:spcBef>
                <a:spcPts val="1969"/>
              </a:spcBef>
              <a:defRPr sz="1687" spc="34"/>
            </a:lvl2pPr>
            <a:lvl3pPr>
              <a:spcBef>
                <a:spcPts val="1969"/>
              </a:spcBef>
              <a:defRPr sz="1687" spc="34"/>
            </a:lvl3pPr>
            <a:lvl4pPr>
              <a:spcBef>
                <a:spcPts val="1969"/>
              </a:spcBef>
              <a:defRPr sz="1687" spc="34"/>
            </a:lvl4pPr>
            <a:lvl5pPr>
              <a:spcBef>
                <a:spcPts val="1969"/>
              </a:spcBef>
              <a:defRPr sz="1687" spc="3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94425680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473274" y="928688"/>
            <a:ext cx="8197453" cy="5250656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139406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0480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0480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493837"/>
            <a:ext cx="2743200" cy="147796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0" y="1493837"/>
            <a:ext cx="2667000" cy="1477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493837"/>
            <a:ext cx="2743200" cy="1477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pic" sz="quarter" idx="13"/>
          </p:nvPr>
        </p:nvSpPr>
        <p:spPr>
          <a:xfrm>
            <a:off x="4572000" y="3384352"/>
            <a:ext cx="3937992" cy="284857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pic" sz="quarter" idx="14"/>
          </p:nvPr>
        </p:nvSpPr>
        <p:spPr>
          <a:xfrm>
            <a:off x="4572000" y="759023"/>
            <a:ext cx="3937992" cy="2411016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pic" sz="half" idx="15"/>
          </p:nvPr>
        </p:nvSpPr>
        <p:spPr>
          <a:xfrm>
            <a:off x="631298" y="759024"/>
            <a:ext cx="3500438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406029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sz="half" idx="13"/>
          </p:nvPr>
        </p:nvSpPr>
        <p:spPr>
          <a:xfrm>
            <a:off x="4786312" y="759024"/>
            <a:ext cx="3723680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pic" sz="half" idx="14"/>
          </p:nvPr>
        </p:nvSpPr>
        <p:spPr>
          <a:xfrm>
            <a:off x="625078" y="759024"/>
            <a:ext cx="3723680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xfrm>
            <a:off x="4437596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45497584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body" sz="quarter" idx="13"/>
          </p:nvPr>
        </p:nvSpPr>
        <p:spPr>
          <a:xfrm>
            <a:off x="473274" y="4558606"/>
            <a:ext cx="8197453" cy="39290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i="1" spc="37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— Johnny Appleseed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4"/>
          </p:nvPr>
        </p:nvSpPr>
        <p:spPr>
          <a:xfrm>
            <a:off x="473274" y="3752567"/>
            <a:ext cx="8197453" cy="73013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 defTabSz="642915">
              <a:spcBef>
                <a:spcPts val="0"/>
              </a:spcBef>
              <a:buClrTx/>
              <a:buSzTx/>
              <a:buNone/>
              <a:defRPr sz="4078" cap="all" spc="326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914400"/>
            <a:r>
              <a:t>Type a quote here.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5"/>
          </p:nvPr>
        </p:nvSpPr>
        <p:spPr>
          <a:xfrm>
            <a:off x="4377831" y="4964906"/>
            <a:ext cx="389786" cy="107638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455398">
              <a:spcBef>
                <a:spcPts val="0"/>
              </a:spcBef>
              <a:buClrTx/>
              <a:buSzTx/>
              <a:buNone/>
              <a:defRPr sz="6328" spc="127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”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6"/>
          </p:nvPr>
        </p:nvSpPr>
        <p:spPr>
          <a:xfrm>
            <a:off x="4377831" y="1803797"/>
            <a:ext cx="389786" cy="107638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455398">
              <a:spcBef>
                <a:spcPts val="0"/>
              </a:spcBef>
              <a:buClrTx/>
              <a:buSzTx/>
              <a:buNone/>
              <a:defRPr sz="6328" spc="127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6324308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pic" idx="13"/>
          </p:nvPr>
        </p:nvSpPr>
        <p:spPr>
          <a:xfrm>
            <a:off x="-3969" y="0"/>
            <a:ext cx="914400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92361515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4796384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0067377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1.jpg" descr="NCCCS_logo_2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2399"/>
            <a:ext cx="2667001" cy="101466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2819400" y="228599"/>
            <a:ext cx="6096001" cy="94456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4359" b="1" cap="none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331503" indent="-331503" defTabSz="914367">
              <a:spcBef>
                <a:spcPts val="703"/>
              </a:spcBef>
              <a:buClrTx/>
              <a:buSzPct val="100000"/>
              <a:buFont typeface="Arial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637174" indent="-315717" defTabSz="914367">
              <a:spcBef>
                <a:spcPts val="703"/>
              </a:spcBef>
              <a:buClrTx/>
              <a:buSzPct val="100000"/>
              <a:buFont typeface="Arial"/>
              <a:buChar char="–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937584" indent="-294669" defTabSz="914367">
              <a:spcBef>
                <a:spcPts val="703"/>
              </a:spcBef>
              <a:buClrTx/>
              <a:buSzPct val="100000"/>
              <a:buFont typeface="Arial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317975" indent="-353603" defTabSz="914367">
              <a:spcBef>
                <a:spcPts val="703"/>
              </a:spcBef>
              <a:buClrTx/>
              <a:buSzPct val="100000"/>
              <a:buFont typeface="Arial"/>
              <a:buChar char="–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1639432" indent="-353603" defTabSz="914367">
              <a:spcBef>
                <a:spcPts val="703"/>
              </a:spcBef>
              <a:buClrTx/>
              <a:buSzPct val="100000"/>
              <a:buFont typeface="Arial"/>
              <a:buChar char="»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8412816" y="6386693"/>
            <a:ext cx="273984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1125" b="1" cap="none" spc="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hangingPunct="0"/>
            <a:fld id="{86CB4B4D-7CA3-9044-876B-883B54F8677D}" type="slidenum">
              <a:rPr lang="en-US" kern="0" smtClean="0"/>
              <a:pPr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667794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1.jpeg" descr="NCCCS_logo_2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2400"/>
            <a:ext cx="2667001" cy="101466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1143000" y="-1"/>
            <a:ext cx="6858001" cy="3509966"/>
          </a:xfrm>
          <a:prstGeom prst="rect">
            <a:avLst/>
          </a:prstGeom>
        </p:spPr>
        <p:txBody>
          <a:bodyPr lIns="65021" tIns="65021" rIns="65021" bIns="65021" anchor="b"/>
          <a:lstStyle>
            <a:lvl1pPr defTabSz="914367">
              <a:defRPr sz="4500" b="1" cap="none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sz="half" idx="1"/>
          </p:nvPr>
        </p:nvSpPr>
        <p:spPr>
          <a:xfrm>
            <a:off x="1143000" y="3602037"/>
            <a:ext cx="6858001" cy="3255966"/>
          </a:xfrm>
          <a:prstGeom prst="rect">
            <a:avLst/>
          </a:prstGeom>
        </p:spPr>
        <p:txBody>
          <a:bodyPr lIns="65021" tIns="65021" rIns="65021" bIns="65021"/>
          <a:lstStyle>
            <a:lvl1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6553200" y="6386692"/>
            <a:ext cx="2133600" cy="304436"/>
          </a:xfrm>
          <a:prstGeom prst="rect">
            <a:avLst/>
          </a:prstGeom>
        </p:spPr>
        <p:txBody>
          <a:bodyPr wrap="square" lIns="65021" tIns="65021" rIns="65021" bIns="65021" anchor="ctr"/>
          <a:lstStyle>
            <a:lvl1pPr algn="r" defTabSz="914367">
              <a:defRPr sz="1125" b="1" cap="none" spc="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hangingPunct="0"/>
            <a:fld id="{86CB4B4D-7CA3-9044-876B-883B54F8677D}" type="slidenum">
              <a:rPr lang="en-US" kern="0" smtClean="0"/>
              <a:pPr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14280675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anchor="ctr"/>
          <a:lstStyle>
            <a:lvl1pPr defTabSz="410751">
              <a:defRPr sz="5625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</p:spPr>
        <p:txBody>
          <a:bodyPr anchor="ctr"/>
          <a:lstStyle>
            <a:lvl1pPr marL="312528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25056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937584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250112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562640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hangingPunct="0"/>
            <a:fld id="{86CB4B4D-7CA3-9044-876B-883B54F8677D}" type="slidenum">
              <a:rPr lang="en-US" kern="0" smtClean="0"/>
              <a:pPr algn="ctr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0880352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anchor="ctr"/>
          <a:lstStyle>
            <a:lvl1pPr defTabSz="410751">
              <a:defRPr sz="5625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 anchor="ctr"/>
          <a:lstStyle>
            <a:lvl1pPr marL="241093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482186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23279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964372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205465" indent="-241093" defTabSz="410751">
              <a:spcBef>
                <a:spcPts val="2250"/>
              </a:spcBef>
              <a:buClrTx/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hangingPunct="0"/>
            <a:fld id="{86CB4B4D-7CA3-9044-876B-883B54F8677D}" type="slidenum">
              <a:rPr lang="en-US" kern="0" smtClean="0"/>
              <a:pPr algn="ctr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6371214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040188" cy="304801"/>
          </a:xfrm>
          <a:solidFill>
            <a:schemeClr val="accent4"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28800"/>
            <a:ext cx="4041775" cy="4068763"/>
          </a:xfrm>
        </p:spPr>
        <p:txBody>
          <a:bodyPr/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2000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648200" y="1524001"/>
            <a:ext cx="4040188" cy="304801"/>
          </a:xfrm>
          <a:solidFill>
            <a:schemeClr val="accent4"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hangingPunct="0"/>
            <a:fld id="{86CB4B4D-7CA3-9044-876B-883B54F8677D}" type="slidenum">
              <a:rPr lang="en-US" kern="0" smtClean="0"/>
              <a:pPr algn="ctr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26378511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73274" y="2696766"/>
            <a:ext cx="8197453" cy="2732484"/>
          </a:xfrm>
          <a:prstGeom prst="rect">
            <a:avLst/>
          </a:prstGeom>
        </p:spPr>
        <p:txBody>
          <a:bodyPr/>
          <a:lstStyle>
            <a:lvl1pPr>
              <a:defRPr sz="7312" spc="146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73274" y="1455539"/>
            <a:ext cx="8197453" cy="1250156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3797" cap="all" spc="151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94245909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75047" y="2446734"/>
            <a:ext cx="8393906" cy="405407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73274" y="821531"/>
            <a:ext cx="8197453" cy="937617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203" spc="104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73274" y="357188"/>
            <a:ext cx="8197453" cy="47327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2812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62489572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pic" idx="13"/>
          </p:nvPr>
        </p:nvSpPr>
        <p:spPr>
          <a:xfrm>
            <a:off x="616148" y="1638597"/>
            <a:ext cx="7929563" cy="455414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473274" y="928687"/>
            <a:ext cx="8197453" cy="34825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1132152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473274" y="2169914"/>
            <a:ext cx="8197453" cy="2509242"/>
          </a:xfrm>
          <a:prstGeom prst="rect">
            <a:avLst/>
          </a:prstGeom>
        </p:spPr>
        <p:txBody>
          <a:bodyPr anchor="ctr"/>
          <a:lstStyle>
            <a:lvl1pPr>
              <a:defRPr sz="7312" spc="146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04198092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73274" y="2169914"/>
            <a:ext cx="8197453" cy="2509242"/>
          </a:xfrm>
          <a:prstGeom prst="rect">
            <a:avLst/>
          </a:prstGeom>
        </p:spPr>
        <p:txBody>
          <a:bodyPr anchor="ctr"/>
          <a:lstStyle>
            <a:lvl1pPr>
              <a:defRPr sz="7312" spc="146"/>
            </a:lvl1pPr>
          </a:lstStyle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5423115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pic" sz="half" idx="13"/>
          </p:nvPr>
        </p:nvSpPr>
        <p:spPr>
          <a:xfrm>
            <a:off x="4353482" y="761405"/>
            <a:ext cx="4134446" cy="544711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473273" y="2946797"/>
            <a:ext cx="3437930" cy="2518172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5203" spc="104"/>
            </a:lvl1pPr>
          </a:lstStyle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xfrm>
            <a:off x="473273" y="2000250"/>
            <a:ext cx="3437930" cy="95547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1pPr>
            <a:lvl2pPr marL="0" indent="160729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2pPr>
            <a:lvl3pPr marL="0" indent="321457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3pPr>
            <a:lvl4pPr marL="0" indent="482186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4pPr>
            <a:lvl5pPr marL="0" indent="642915">
              <a:spcBef>
                <a:spcPts val="0"/>
              </a:spcBef>
              <a:buClrTx/>
              <a:buSzTx/>
              <a:buNone/>
              <a:defRPr sz="2812" cap="all" spc="56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48218327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body" sz="quarter" idx="13"/>
          </p:nvPr>
        </p:nvSpPr>
        <p:spPr>
          <a:xfrm>
            <a:off x="473274" y="928688"/>
            <a:ext cx="819745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4120992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sz="quarter" idx="13"/>
          </p:nvPr>
        </p:nvSpPr>
        <p:spPr>
          <a:xfrm>
            <a:off x="473274" y="928688"/>
            <a:ext cx="819745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97798859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4339828" y="1634125"/>
            <a:ext cx="4179094" cy="461852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4"/>
          </p:nvPr>
        </p:nvSpPr>
        <p:spPr>
          <a:xfrm>
            <a:off x="473274" y="928688"/>
            <a:ext cx="8197453" cy="383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sz="half" idx="1"/>
          </p:nvPr>
        </p:nvSpPr>
        <p:spPr>
          <a:xfrm>
            <a:off x="473273" y="1830586"/>
            <a:ext cx="3357563" cy="4232672"/>
          </a:xfrm>
          <a:prstGeom prst="rect">
            <a:avLst/>
          </a:prstGeom>
        </p:spPr>
        <p:txBody>
          <a:bodyPr/>
          <a:lstStyle>
            <a:lvl1pPr>
              <a:spcBef>
                <a:spcPts val="1969"/>
              </a:spcBef>
              <a:defRPr sz="1687" spc="34"/>
            </a:lvl1pPr>
            <a:lvl2pPr>
              <a:spcBef>
                <a:spcPts val="1969"/>
              </a:spcBef>
              <a:defRPr sz="1687" spc="34"/>
            </a:lvl2pPr>
            <a:lvl3pPr>
              <a:spcBef>
                <a:spcPts val="1969"/>
              </a:spcBef>
              <a:defRPr sz="1687" spc="34"/>
            </a:lvl3pPr>
            <a:lvl4pPr>
              <a:spcBef>
                <a:spcPts val="1969"/>
              </a:spcBef>
              <a:defRPr sz="1687" spc="34"/>
            </a:lvl4pPr>
            <a:lvl5pPr>
              <a:spcBef>
                <a:spcPts val="1969"/>
              </a:spcBef>
              <a:defRPr sz="1687" spc="3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1112959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473274" y="928688"/>
            <a:ext cx="8197453" cy="5250656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1676732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pic" sz="quarter" idx="13"/>
          </p:nvPr>
        </p:nvSpPr>
        <p:spPr>
          <a:xfrm>
            <a:off x="4572000" y="3384352"/>
            <a:ext cx="3937992" cy="284857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pic" sz="quarter" idx="14"/>
          </p:nvPr>
        </p:nvSpPr>
        <p:spPr>
          <a:xfrm>
            <a:off x="4572000" y="759023"/>
            <a:ext cx="3937992" cy="2411016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pic" sz="half" idx="15"/>
          </p:nvPr>
        </p:nvSpPr>
        <p:spPr>
          <a:xfrm>
            <a:off x="631298" y="759024"/>
            <a:ext cx="3500438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1130496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sz="half" idx="13"/>
          </p:nvPr>
        </p:nvSpPr>
        <p:spPr>
          <a:xfrm>
            <a:off x="4786312" y="759024"/>
            <a:ext cx="3723680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pic" sz="half" idx="14"/>
          </p:nvPr>
        </p:nvSpPr>
        <p:spPr>
          <a:xfrm>
            <a:off x="625078" y="759024"/>
            <a:ext cx="3723680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xfrm>
            <a:off x="4437596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4066979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body" sz="quarter" idx="13"/>
          </p:nvPr>
        </p:nvSpPr>
        <p:spPr>
          <a:xfrm>
            <a:off x="473274" y="4558606"/>
            <a:ext cx="8197453" cy="39290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i="1" spc="37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— Johnny Appleseed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4"/>
          </p:nvPr>
        </p:nvSpPr>
        <p:spPr>
          <a:xfrm>
            <a:off x="473274" y="3752567"/>
            <a:ext cx="8197453" cy="73013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 defTabSz="642915">
              <a:spcBef>
                <a:spcPts val="0"/>
              </a:spcBef>
              <a:buClrTx/>
              <a:buSzTx/>
              <a:buNone/>
              <a:defRPr sz="4078" cap="all" spc="326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914400"/>
            <a:r>
              <a:t>Type a quote here.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5"/>
          </p:nvPr>
        </p:nvSpPr>
        <p:spPr>
          <a:xfrm>
            <a:off x="4377831" y="4964906"/>
            <a:ext cx="389786" cy="107638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455398">
              <a:spcBef>
                <a:spcPts val="0"/>
              </a:spcBef>
              <a:buClrTx/>
              <a:buSzTx/>
              <a:buNone/>
              <a:defRPr sz="6328" spc="127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”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6"/>
          </p:nvPr>
        </p:nvSpPr>
        <p:spPr>
          <a:xfrm>
            <a:off x="4377831" y="1803797"/>
            <a:ext cx="389786" cy="107638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455398">
              <a:spcBef>
                <a:spcPts val="0"/>
              </a:spcBef>
              <a:buClrTx/>
              <a:buSzTx/>
              <a:buNone/>
              <a:defRPr sz="6328" spc="127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7454427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pic" idx="13"/>
          </p:nvPr>
        </p:nvSpPr>
        <p:spPr>
          <a:xfrm>
            <a:off x="-3969" y="0"/>
            <a:ext cx="914400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81498492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9274664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4439913" y="6491883"/>
            <a:ext cx="264176" cy="254044"/>
          </a:xfrm>
          <a:prstGeom prst="rect">
            <a:avLst/>
          </a:prstGeom>
        </p:spPr>
        <p:txBody>
          <a:bodyPr/>
          <a:lstStyle/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721403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1.jpg" descr="NCCCS_logo_2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2399"/>
            <a:ext cx="2667001" cy="101466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2819400" y="228599"/>
            <a:ext cx="6096001" cy="94456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4359" b="1" cap="none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331503" indent="-331503" defTabSz="914367">
              <a:spcBef>
                <a:spcPts val="703"/>
              </a:spcBef>
              <a:buClrTx/>
              <a:buSzPct val="100000"/>
              <a:buFont typeface="Arial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637174" indent="-315717" defTabSz="914367">
              <a:spcBef>
                <a:spcPts val="703"/>
              </a:spcBef>
              <a:buClrTx/>
              <a:buSzPct val="100000"/>
              <a:buFont typeface="Arial"/>
              <a:buChar char="–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937584" indent="-294669" defTabSz="914367">
              <a:spcBef>
                <a:spcPts val="703"/>
              </a:spcBef>
              <a:buClrTx/>
              <a:buSzPct val="100000"/>
              <a:buFont typeface="Arial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317975" indent="-353603" defTabSz="914367">
              <a:spcBef>
                <a:spcPts val="703"/>
              </a:spcBef>
              <a:buClrTx/>
              <a:buSzPct val="100000"/>
              <a:buFont typeface="Arial"/>
              <a:buChar char="–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1639432" indent="-353603" defTabSz="914367">
              <a:spcBef>
                <a:spcPts val="703"/>
              </a:spcBef>
              <a:buClrTx/>
              <a:buSzPct val="100000"/>
              <a:buFont typeface="Arial"/>
              <a:buChar char="»"/>
              <a:defRPr sz="3094" b="1" spc="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8412816" y="6386693"/>
            <a:ext cx="273984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1125" b="1" cap="none" spc="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hangingPunct="0"/>
            <a:fld id="{86CB4B4D-7CA3-9044-876B-883B54F8677D}" type="slidenum">
              <a:rPr lang="en-US" kern="0" smtClean="0"/>
              <a:pPr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86975972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1.jpeg" descr="NCCCS_logo_2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2400"/>
            <a:ext cx="2667001" cy="101466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1143000" y="-1"/>
            <a:ext cx="6858001" cy="3509966"/>
          </a:xfrm>
          <a:prstGeom prst="rect">
            <a:avLst/>
          </a:prstGeom>
        </p:spPr>
        <p:txBody>
          <a:bodyPr lIns="65021" tIns="65021" rIns="65021" bIns="65021" anchor="b"/>
          <a:lstStyle>
            <a:lvl1pPr defTabSz="914367">
              <a:defRPr sz="4500" b="1" cap="none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sz="half" idx="1"/>
          </p:nvPr>
        </p:nvSpPr>
        <p:spPr>
          <a:xfrm>
            <a:off x="1143000" y="3602037"/>
            <a:ext cx="6858001" cy="3255966"/>
          </a:xfrm>
          <a:prstGeom prst="rect">
            <a:avLst/>
          </a:prstGeom>
        </p:spPr>
        <p:txBody>
          <a:bodyPr lIns="65021" tIns="65021" rIns="65021" bIns="65021"/>
          <a:lstStyle>
            <a:lvl1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0" algn="ctr" defTabSz="914367">
              <a:spcBef>
                <a:spcPts val="352"/>
              </a:spcBef>
              <a:buClrTx/>
              <a:buSzTx/>
              <a:buNone/>
              <a:defRPr sz="1687" b="1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6553200" y="6386692"/>
            <a:ext cx="2133600" cy="304436"/>
          </a:xfrm>
          <a:prstGeom prst="rect">
            <a:avLst/>
          </a:prstGeom>
        </p:spPr>
        <p:txBody>
          <a:bodyPr wrap="square" lIns="65021" tIns="65021" rIns="65021" bIns="65021" anchor="ctr"/>
          <a:lstStyle>
            <a:lvl1pPr algn="r" defTabSz="914367">
              <a:defRPr sz="1125" b="1" cap="none" spc="0">
                <a:solidFill>
                  <a:srgbClr val="88888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hangingPunct="0"/>
            <a:fld id="{86CB4B4D-7CA3-9044-876B-883B54F8677D}" type="slidenum">
              <a:rPr lang="en-US" kern="0" smtClean="0"/>
              <a:pPr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11853163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anchor="ctr"/>
          <a:lstStyle>
            <a:lvl1pPr defTabSz="410751">
              <a:defRPr sz="5625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</p:spPr>
        <p:txBody>
          <a:bodyPr anchor="ctr"/>
          <a:lstStyle>
            <a:lvl1pPr marL="312528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25056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937584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250112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562640" indent="-312528" defTabSz="410751">
              <a:spcBef>
                <a:spcPts val="2953"/>
              </a:spcBef>
              <a:buClrTx/>
              <a:defRPr sz="2531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</p:spPr>
        <p:txBody>
          <a:bodyPr/>
          <a:lstStyle>
            <a:lvl1pPr defTabSz="410751">
              <a:defRPr sz="1266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hangingPunct="0"/>
            <a:fld id="{86CB4B4D-7CA3-9044-876B-883B54F8677D}" type="slidenum">
              <a:rPr lang="en-US" kern="0" smtClean="0"/>
              <a:pPr algn="ctr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0767926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image" Target="../media/image4.jpe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image" Target="../media/image4.jpeg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image" Target="../media/image4.jpeg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image" Target="../media/image4.jpeg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23" Type="http://schemas.openxmlformats.org/officeDocument/2006/relationships/image" Target="../media/image4.jpeg"/><Relationship Id="rId10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Relationship Id="rId2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4400" y="342437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135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0585" y="6630015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006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66" r:id="rId14"/>
    <p:sldLayoutId id="2147483668" r:id="rId15"/>
    <p:sldLayoutId id="2147483670" r:id="rId16"/>
    <p:sldLayoutId id="2147483673" r:id="rId17"/>
    <p:sldLayoutId id="2147483675" r:id="rId18"/>
    <p:sldLayoutId id="2147483676" r:id="rId19"/>
    <p:sldLayoutId id="2147483677" r:id="rId20"/>
    <p:sldLayoutId id="2147483680" r:id="rId21"/>
    <p:sldLayoutId id="2147483682" r:id="rId22"/>
    <p:sldLayoutId id="2147483683" r:id="rId23"/>
    <p:sldLayoutId id="2147483684" r:id="rId24"/>
    <p:sldLayoutId id="2147483686" r:id="rId25"/>
    <p:sldLayoutId id="2147483722" r:id="rId26"/>
    <p:sldLayoutId id="2147483812" r:id="rId27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bg2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2"/>
        </a:buClr>
        <a:buSzPct val="70000"/>
        <a:buFont typeface="Arial" pitchFamily="34" charset="0"/>
        <a:buChar char="•"/>
        <a:defRPr sz="3200" kern="1200">
          <a:solidFill>
            <a:schemeClr val="bg2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2"/>
        </a:buClr>
        <a:buSzPct val="70000"/>
        <a:buFont typeface="Arial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2"/>
        </a:buClr>
        <a:buSzPct val="70000"/>
        <a:buFont typeface="Arial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2"/>
        </a:buClr>
        <a:buSzPct val="70000"/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2"/>
        </a:buClr>
        <a:buSzPct val="70000"/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782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73274" y="410765"/>
            <a:ext cx="8197453" cy="526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73274" y="1678781"/>
            <a:ext cx="8197453" cy="453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39913" y="6490990"/>
            <a:ext cx="264176" cy="2540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84" cap="all" spc="20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2327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</p:sldLayoutIdLst>
  <p:transition spd="med"/>
  <p:txStyles>
    <p:titleStyle>
      <a:lvl1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1607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321457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482186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642915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803643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964372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125101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2858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267881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535762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803643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071524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339406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1607287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1875168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2143049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2410930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1607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321457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482186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642915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803643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964372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125101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2858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73274" y="410765"/>
            <a:ext cx="8197453" cy="526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73274" y="1678781"/>
            <a:ext cx="8197453" cy="453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39913" y="6490990"/>
            <a:ext cx="264176" cy="2540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84" cap="all" spc="20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8604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</p:sldLayoutIdLst>
  <p:transition spd="med"/>
  <p:txStyles>
    <p:titleStyle>
      <a:lvl1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1607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321457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482186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642915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803643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964372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125101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2858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267881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535762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803643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071524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339406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1607287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1875168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2143049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2410930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1607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321457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482186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642915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803643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964372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125101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2858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73274" y="410765"/>
            <a:ext cx="8197453" cy="526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73274" y="1678781"/>
            <a:ext cx="8197453" cy="453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39913" y="6490990"/>
            <a:ext cx="264176" cy="2540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84" cap="all" spc="20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9273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</p:sldLayoutIdLst>
  <p:transition spd="med"/>
  <p:txStyles>
    <p:titleStyle>
      <a:lvl1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1607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321457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482186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642915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803643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964372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125101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2858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267881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535762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803643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071524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339406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1607287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1875168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2143049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2410930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1607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321457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482186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642915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803643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964372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125101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2858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73274" y="410765"/>
            <a:ext cx="8197453" cy="526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73274" y="1678781"/>
            <a:ext cx="8197453" cy="453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39913" y="6490990"/>
            <a:ext cx="264176" cy="2540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84" cap="all" spc="20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1001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</p:sldLayoutIdLst>
  <p:transition spd="med"/>
  <p:txStyles>
    <p:titleStyle>
      <a:lvl1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1607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321457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482186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642915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803643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964372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125101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2858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267881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535762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803643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071524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339406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1607287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1875168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2143049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2410930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1607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321457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482186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642915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803643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964372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125101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2858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73274" y="410765"/>
            <a:ext cx="8197453" cy="526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73274" y="1678781"/>
            <a:ext cx="8197453" cy="453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39913" y="6490990"/>
            <a:ext cx="264176" cy="2540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84" cap="all" spc="20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algn="ctr" defTabSz="321457" hangingPunct="0"/>
            <a:fld id="{86CB4B4D-7CA3-9044-876B-883B54F8677D}" type="slidenum">
              <a:rPr lang="en-US" kern="0" smtClean="0"/>
              <a:pPr algn="ctr" defTabSz="32145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4049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</p:sldLayoutIdLst>
  <p:transition spd="med"/>
  <p:txStyles>
    <p:titleStyle>
      <a:lvl1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1607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321457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482186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642915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803643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964372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125101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2858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12" b="0" i="0" u="none" strike="noStrike" cap="all" spc="5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267881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535762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803643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071524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339406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1607287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1875168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2143049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2410930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1969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1607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321457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482186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642915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803643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964372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125101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285829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cordonline.net/ncpathway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://www.nccommunitycolleges.edu/sites/default/files/pa-news-files/2015_nc_career_clusters_guide_web_0.pdf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dtrust.org/wp-content/uploads/2014/09/MeanderingTowardGraduation_EdTrust_April2016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commerce.com/Portals/11/Documents/NCWorks%20Commission/Final%20NCWorks%20Career%20Pathways%20Criteria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143000"/>
            <a:ext cx="4875616" cy="586952"/>
          </a:xfrm>
        </p:spPr>
        <p:txBody>
          <a:bodyPr/>
          <a:lstStyle/>
          <a:p>
            <a:r>
              <a:rPr lang="en-US" dirty="0" smtClean="0"/>
              <a:t>Career Pathways:  Collaboration is Key!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57200" y="2012069"/>
            <a:ext cx="4267200" cy="24384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Marty Tobey, Regional Consultant</a:t>
            </a:r>
          </a:p>
          <a:p>
            <a:r>
              <a:rPr lang="en-US" sz="1600" dirty="0" smtClean="0"/>
              <a:t>Career and Technical Education</a:t>
            </a:r>
          </a:p>
          <a:p>
            <a:r>
              <a:rPr lang="en-US" sz="1600" dirty="0" smtClean="0"/>
              <a:t>North Carolina Dept. of Public Instruction</a:t>
            </a:r>
          </a:p>
          <a:p>
            <a:endParaRPr lang="en-US" sz="1600" dirty="0"/>
          </a:p>
          <a:p>
            <a:r>
              <a:rPr lang="en-US" sz="1600" dirty="0"/>
              <a:t>Dr. Bob </a:t>
            </a:r>
            <a:r>
              <a:rPr lang="en-US" sz="1600" dirty="0" err="1"/>
              <a:t>Witchger</a:t>
            </a:r>
            <a:r>
              <a:rPr lang="en-US" sz="1600" dirty="0"/>
              <a:t>, Director </a:t>
            </a:r>
          </a:p>
          <a:p>
            <a:r>
              <a:rPr lang="en-US" sz="1600" dirty="0"/>
              <a:t>Career and Technical Education</a:t>
            </a:r>
          </a:p>
          <a:p>
            <a:r>
              <a:rPr lang="en-US" sz="1600" dirty="0"/>
              <a:t>North Carolina Community College System</a:t>
            </a:r>
          </a:p>
          <a:p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52401"/>
            <a:ext cx="1447800" cy="999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3679" y="5144764"/>
            <a:ext cx="4724400" cy="13632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Perpetua" pitchFamily="18" charset="0"/>
                <a:ea typeface="+mj-ea"/>
                <a:cs typeface="+mj-cs"/>
              </a:rPr>
              <a:t>National Association for Career and Technical Education Information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Perpetua" pitchFamily="18" charset="0"/>
                <a:ea typeface="+mj-ea"/>
                <a:cs typeface="+mj-cs"/>
              </a:rPr>
              <a:t>36</a:t>
            </a:r>
            <a:r>
              <a:rPr lang="en-US" sz="2000" baseline="30000" dirty="0" smtClean="0">
                <a:latin typeface="Perpetua" pitchFamily="18" charset="0"/>
                <a:ea typeface="+mj-ea"/>
                <a:cs typeface="+mj-cs"/>
              </a:rPr>
              <a:t>th</a:t>
            </a:r>
            <a:r>
              <a:rPr lang="en-US" sz="2000" dirty="0" smtClean="0">
                <a:latin typeface="Perpetua" pitchFamily="18" charset="0"/>
                <a:ea typeface="+mj-ea"/>
                <a:cs typeface="+mj-cs"/>
              </a:rPr>
              <a:t> Annual Conference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Perpetua" pitchFamily="18" charset="0"/>
                <a:ea typeface="+mj-ea"/>
                <a:cs typeface="+mj-cs"/>
              </a:rPr>
              <a:t>Savannah, Georgia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May 9-12, 2016</a:t>
            </a:r>
          </a:p>
        </p:txBody>
      </p:sp>
      <p:pic>
        <p:nvPicPr>
          <p:cNvPr id="1026" name="Picture 2" descr="http://www.visitnc.com/contents/imgcrop/35625/800/4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869"/>
            <a:ext cx="9144000" cy="187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72000" y="5239317"/>
            <a:ext cx="4724400" cy="13632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National Association for Career and Technical Education Information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Savannah, Georgia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May 9-12,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438400" y="3657600"/>
            <a:ext cx="0" cy="12917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438400" y="1981200"/>
            <a:ext cx="838200" cy="29681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438400" y="4419600"/>
            <a:ext cx="2133600" cy="5297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38400" y="4949313"/>
            <a:ext cx="2286000" cy="36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962400" y="0"/>
            <a:ext cx="1295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57800" y="0"/>
            <a:ext cx="3505200" cy="533400"/>
          </a:xfrm>
          <a:prstGeom prst="roundRect">
            <a:avLst/>
          </a:prstGeom>
          <a:solidFill>
            <a:srgbClr val="FF0000">
              <a:alpha val="0"/>
            </a:srgb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0" name="Straight Arrow Connector 19"/>
          <p:cNvCxnSpPr>
            <a:stCxn id="22" idx="3"/>
            <a:endCxn id="17" idx="3"/>
          </p:cNvCxnSpPr>
          <p:nvPr/>
        </p:nvCxnSpPr>
        <p:spPr>
          <a:xfrm>
            <a:off x="3134032" y="266700"/>
            <a:ext cx="212376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95400" y="82034"/>
            <a:ext cx="183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0000"/>
                </a:solidFill>
              </a:rPr>
              <a:t>Industry Target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40193" y="5036555"/>
            <a:ext cx="2454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0000"/>
                </a:solidFill>
              </a:rPr>
              <a:t>High School and CCP coursework aligned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7638128" y="4995479"/>
            <a:ext cx="2249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 smtClean="0">
                <a:solidFill>
                  <a:srgbClr val="FF0000"/>
                </a:solidFill>
              </a:rPr>
              <a:t>Post-secondary coursework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8153400" y="4675782"/>
            <a:ext cx="194102" cy="3896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8153400" y="5800654"/>
            <a:ext cx="245721" cy="2191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4195916" y="1714500"/>
            <a:ext cx="4338484" cy="1714500"/>
          </a:xfrm>
          <a:prstGeom prst="roundRect">
            <a:avLst/>
          </a:prstGeom>
          <a:solidFill>
            <a:srgbClr val="FF0000">
              <a:alpha val="0"/>
            </a:srgb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7766565" y="238708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0000"/>
                </a:solidFill>
              </a:rPr>
              <a:t>Certificate or Degree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8534401" y="2571750"/>
            <a:ext cx="4132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58014" y="6058222"/>
            <a:ext cx="2437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srgbClr val="FF0000"/>
                </a:solidFill>
              </a:rPr>
              <a:t>Work-Based Learning Embedded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066800" y="6535849"/>
            <a:ext cx="1600200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09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5" grpId="0"/>
      <p:bldP spid="30" grpId="0"/>
      <p:bldP spid="38" grpId="0" animBg="1"/>
      <p:bldP spid="3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67444"/>
            <a:ext cx="5562600" cy="639763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North Carolina Community College Statewide Implementation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82" y="1828800"/>
            <a:ext cx="8229600" cy="5135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2014-2015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Provided opportunity for </a:t>
            </a:r>
            <a:r>
              <a:rPr lang="en-US" sz="2600" dirty="0">
                <a:solidFill>
                  <a:schemeClr val="bg1"/>
                </a:solidFill>
              </a:rPr>
              <a:t>c</a:t>
            </a:r>
            <a:r>
              <a:rPr lang="en-US" sz="2600" dirty="0" smtClean="0">
                <a:solidFill>
                  <a:schemeClr val="bg1"/>
                </a:solidFill>
              </a:rPr>
              <a:t>ommunity colleges to apply for a $30,000 Grant to support implementation and expansion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smtClean="0">
                <a:solidFill>
                  <a:schemeClr val="bg1"/>
                </a:solidFill>
              </a:rPr>
              <a:t>of Pathway Development.</a:t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en-US" sz="2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Provided additional resources and professional development (emphasized regionalism)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05979"/>
            <a:ext cx="2895582" cy="11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1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010" y="152400"/>
            <a:ext cx="9123777" cy="640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14800" y="2590800"/>
            <a:ext cx="3810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hlinkClick r:id="rId4"/>
              </a:rPr>
              <a:t>http://www.cordonline.net/ncpathways</a:t>
            </a:r>
            <a:r>
              <a:rPr lang="en-US" sz="1350" dirty="0">
                <a:hlinkClick r:id="rId4"/>
              </a:rPr>
              <a:t>/</a:t>
            </a:r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0221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457201"/>
            <a:ext cx="8229600" cy="533399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Creating the Talent Pipeline of </a:t>
            </a:r>
            <a:r>
              <a:rPr lang="en-US" dirty="0">
                <a:solidFill>
                  <a:schemeClr val="bg1"/>
                </a:solidFill>
              </a:rPr>
              <a:t>the Future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i="1" dirty="0">
                <a:solidFill>
                  <a:schemeClr val="bg1"/>
                </a:solidFill>
              </a:rPr>
              <a:t>Regional Alliances Yield Education-to-Career </a:t>
            </a:r>
            <a:r>
              <a:rPr lang="en-US" sz="2400" i="1" dirty="0" smtClean="0">
                <a:solidFill>
                  <a:schemeClr val="bg1"/>
                </a:solidFill>
              </a:rPr>
              <a:t>Pathways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630" y="1676400"/>
            <a:ext cx="4305300" cy="46482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Characteristics of Successful </a:t>
            </a:r>
            <a:r>
              <a:rPr lang="en-US" sz="2000" dirty="0" smtClean="0">
                <a:solidFill>
                  <a:srgbClr val="FF0000"/>
                </a:solidFill>
              </a:rPr>
              <a:t>Pathways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Workforce Need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Employer Engagement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Stackable Education and Training Opportunities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Contextualized Learning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Integrated Education and Training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Industry Recognized Credentials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Multiple Entry and Exit Points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Career Advising and Support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Programs for both students and working learners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9-14 Rigorous Program of Study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Work-based Learning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Intermediary or Coordinator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Placement into Work</a:t>
            </a:r>
          </a:p>
          <a:p>
            <a:pPr lvl="1"/>
            <a:endParaRPr lang="en-US" sz="1600" dirty="0" smtClean="0">
              <a:solidFill>
                <a:schemeClr val="bg1"/>
              </a:solidFill>
            </a:endParaRPr>
          </a:p>
          <a:p>
            <a:pPr lvl="1"/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71600"/>
            <a:ext cx="4115871" cy="5105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1330" y="6303364"/>
            <a:ext cx="73152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http://www.nccommunitycolleges.edu/sites/default/files/a4ncw-basic-page/creatingtalentpipeline_final_report_120915.pdf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11.png"/>
          <p:cNvPicPr>
            <a:picLocks noChangeAspect="1"/>
          </p:cNvPicPr>
          <p:nvPr/>
        </p:nvPicPr>
        <p:blipFill>
          <a:blip r:embed="rId3">
            <a:extLst/>
          </a:blip>
          <a:srcRect l="5419"/>
          <a:stretch>
            <a:fillRect/>
          </a:stretch>
        </p:blipFill>
        <p:spPr>
          <a:xfrm>
            <a:off x="7666244" y="6147270"/>
            <a:ext cx="1402588" cy="4181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" name="Group 215"/>
          <p:cNvGrpSpPr/>
          <p:nvPr/>
        </p:nvGrpSpPr>
        <p:grpSpPr>
          <a:xfrm>
            <a:off x="381739" y="2275951"/>
            <a:ext cx="884685" cy="1995671"/>
            <a:chOff x="1" y="-1"/>
            <a:chExt cx="1258218" cy="2838286"/>
          </a:xfrm>
        </p:grpSpPr>
        <p:sp>
          <p:nvSpPr>
            <p:cNvPr id="213" name="Shape 213"/>
            <p:cNvSpPr/>
            <p:nvPr/>
          </p:nvSpPr>
          <p:spPr>
            <a:xfrm rot="16200000">
              <a:off x="-790029" y="790029"/>
              <a:ext cx="2838277" cy="1258218"/>
            </a:xfrm>
            <a:prstGeom prst="rect">
              <a:avLst/>
            </a:prstGeom>
            <a:solidFill>
              <a:srgbClr val="002F73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1200" b="1" u="sng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844" b="1" u="sng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 rot="16200000">
              <a:off x="-790030" y="947130"/>
              <a:ext cx="2838281" cy="944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algn="l" defTabSz="1849571">
                <a:defRPr sz="2800" b="1" u="sng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1300433" hangingPunct="0"/>
              <a:r>
                <a:rPr sz="1969" kern="0"/>
                <a:t>Comprehensive Career advising </a:t>
              </a:r>
            </a:p>
          </p:txBody>
        </p:sp>
      </p:grpSp>
      <p:grpSp>
        <p:nvGrpSpPr>
          <p:cNvPr id="218" name="Group 218"/>
          <p:cNvGrpSpPr/>
          <p:nvPr/>
        </p:nvGrpSpPr>
        <p:grpSpPr>
          <a:xfrm>
            <a:off x="2950604" y="3976087"/>
            <a:ext cx="1327465" cy="274049"/>
            <a:chOff x="0" y="-8657"/>
            <a:chExt cx="1887949" cy="389758"/>
          </a:xfrm>
        </p:grpSpPr>
        <p:sp>
          <p:nvSpPr>
            <p:cNvPr id="216" name="Shape 216"/>
            <p:cNvSpPr/>
            <p:nvPr/>
          </p:nvSpPr>
          <p:spPr>
            <a:xfrm>
              <a:off x="0" y="0"/>
              <a:ext cx="1790381" cy="372435"/>
            </a:xfrm>
            <a:prstGeom prst="rect">
              <a:avLst/>
            </a:prstGeom>
            <a:solidFill>
              <a:srgbClr val="FF2600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76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5344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>
              <a:off x="30145" y="-8657"/>
              <a:ext cx="1857804" cy="389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algn="l" defTabSz="1849571">
                <a:defRPr sz="2000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1300433" hangingPunct="0"/>
              <a:r>
                <a:rPr sz="1406" kern="0"/>
                <a:t>Certifications </a:t>
              </a:r>
            </a:p>
          </p:txBody>
        </p:sp>
      </p:grpSp>
      <p:grpSp>
        <p:nvGrpSpPr>
          <p:cNvPr id="221" name="Group 221"/>
          <p:cNvGrpSpPr/>
          <p:nvPr/>
        </p:nvGrpSpPr>
        <p:grpSpPr>
          <a:xfrm>
            <a:off x="2950601" y="2738384"/>
            <a:ext cx="3190746" cy="341806"/>
            <a:chOff x="0" y="-1"/>
            <a:chExt cx="4537949" cy="486123"/>
          </a:xfrm>
        </p:grpSpPr>
        <p:sp>
          <p:nvSpPr>
            <p:cNvPr id="219" name="Shape 219"/>
            <p:cNvSpPr/>
            <p:nvPr/>
          </p:nvSpPr>
          <p:spPr>
            <a:xfrm>
              <a:off x="0" y="-1"/>
              <a:ext cx="4537949" cy="486123"/>
            </a:xfrm>
            <a:prstGeom prst="rect">
              <a:avLst/>
            </a:prstGeom>
            <a:solidFill>
              <a:srgbClr val="C9DFF2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38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672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>
              <a:off x="0" y="32723"/>
              <a:ext cx="4537949" cy="4206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defTabSz="1849571">
                <a:defRPr sz="2200" u="sng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defTabSz="1300433" hangingPunct="0"/>
              <a:r>
                <a:rPr sz="1547" kern="0"/>
                <a:t>HS - Academic and Technical </a:t>
              </a:r>
            </a:p>
          </p:txBody>
        </p:sp>
      </p:grpSp>
      <p:grpSp>
        <p:nvGrpSpPr>
          <p:cNvPr id="224" name="Group 224"/>
          <p:cNvGrpSpPr/>
          <p:nvPr/>
        </p:nvGrpSpPr>
        <p:grpSpPr>
          <a:xfrm>
            <a:off x="380999" y="4644718"/>
            <a:ext cx="8152661" cy="703050"/>
            <a:chOff x="-1" y="0"/>
            <a:chExt cx="11594894" cy="999891"/>
          </a:xfrm>
        </p:grpSpPr>
        <p:sp>
          <p:nvSpPr>
            <p:cNvPr id="222" name="Shape 222"/>
            <p:cNvSpPr/>
            <p:nvPr/>
          </p:nvSpPr>
          <p:spPr>
            <a:xfrm>
              <a:off x="-1" y="0"/>
              <a:ext cx="11594894" cy="999891"/>
            </a:xfrm>
            <a:prstGeom prst="rect">
              <a:avLst/>
            </a:prstGeom>
            <a:gradFill flip="none" rotWithShape="1">
              <a:gsLst>
                <a:gs pos="0">
                  <a:srgbClr val="F8B37F"/>
                </a:gs>
                <a:gs pos="50000">
                  <a:srgbClr val="FA8F33"/>
                </a:gs>
                <a:gs pos="100000">
                  <a:srgbClr val="EB801F"/>
                </a:gs>
              </a:gsLst>
              <a:lin ang="5400000" scaled="0"/>
            </a:gradFill>
            <a:ln w="3175" cap="flat">
              <a:solidFill>
                <a:srgbClr val="F2913F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56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3937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Shape 223"/>
            <p:cNvSpPr/>
            <p:nvPr/>
          </p:nvSpPr>
          <p:spPr>
            <a:xfrm>
              <a:off x="-1" y="120305"/>
              <a:ext cx="11594894" cy="75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defTabSz="1849571">
                <a:defRPr sz="4400" b="1" u="sng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defTabSz="1300433" hangingPunct="0"/>
              <a:r>
                <a:rPr sz="3094" kern="0"/>
                <a:t>Engaged Employers </a:t>
              </a:r>
            </a:p>
          </p:txBody>
        </p:sp>
      </p:grpSp>
      <p:grpSp>
        <p:nvGrpSpPr>
          <p:cNvPr id="227" name="Group 227"/>
          <p:cNvGrpSpPr/>
          <p:nvPr/>
        </p:nvGrpSpPr>
        <p:grpSpPr>
          <a:xfrm>
            <a:off x="7320174" y="2287662"/>
            <a:ext cx="1214227" cy="1956382"/>
            <a:chOff x="0" y="-1"/>
            <a:chExt cx="1726900" cy="2782409"/>
          </a:xfrm>
        </p:grpSpPr>
        <p:sp>
          <p:nvSpPr>
            <p:cNvPr id="225" name="Shape 225"/>
            <p:cNvSpPr/>
            <p:nvPr/>
          </p:nvSpPr>
          <p:spPr>
            <a:xfrm>
              <a:off x="0" y="-1"/>
              <a:ext cx="1726900" cy="2782409"/>
            </a:xfrm>
            <a:prstGeom prst="rect">
              <a:avLst/>
            </a:prstGeom>
            <a:solidFill>
              <a:srgbClr val="FF2600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22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547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>
              <a:off x="0" y="965427"/>
              <a:ext cx="1726900" cy="8515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algn="l" defTabSz="1849571">
                <a:defRPr sz="50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1300433" hangingPunct="0"/>
              <a:r>
                <a:rPr sz="3516" kern="0"/>
                <a:t>Work </a:t>
              </a:r>
            </a:p>
          </p:txBody>
        </p:sp>
      </p:grpSp>
      <p:grpSp>
        <p:nvGrpSpPr>
          <p:cNvPr id="230" name="Group 230"/>
          <p:cNvGrpSpPr/>
          <p:nvPr/>
        </p:nvGrpSpPr>
        <p:grpSpPr>
          <a:xfrm>
            <a:off x="2950601" y="3486194"/>
            <a:ext cx="3190748" cy="396932"/>
            <a:chOff x="0" y="-1"/>
            <a:chExt cx="4537950" cy="564524"/>
          </a:xfrm>
        </p:grpSpPr>
        <p:sp>
          <p:nvSpPr>
            <p:cNvPr id="228" name="Shape 228"/>
            <p:cNvSpPr/>
            <p:nvPr/>
          </p:nvSpPr>
          <p:spPr>
            <a:xfrm>
              <a:off x="0" y="-1"/>
              <a:ext cx="4537950" cy="564524"/>
            </a:xfrm>
            <a:prstGeom prst="rect">
              <a:avLst/>
            </a:prstGeom>
            <a:solidFill>
              <a:srgbClr val="F2913F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38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672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Shape 229"/>
            <p:cNvSpPr/>
            <p:nvPr/>
          </p:nvSpPr>
          <p:spPr>
            <a:xfrm>
              <a:off x="0" y="102700"/>
              <a:ext cx="4537950" cy="3591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defTabSz="1849571">
                <a:defRPr sz="1800" b="1" u="sng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defTabSz="1300433" hangingPunct="0"/>
              <a:r>
                <a:rPr sz="1266" kern="0"/>
                <a:t>Experiential/Work Based Learning</a:t>
              </a:r>
            </a:p>
          </p:txBody>
        </p:sp>
      </p:grpSp>
      <p:grpSp>
        <p:nvGrpSpPr>
          <p:cNvPr id="233" name="Group 233"/>
          <p:cNvGrpSpPr/>
          <p:nvPr/>
        </p:nvGrpSpPr>
        <p:grpSpPr>
          <a:xfrm>
            <a:off x="2950601" y="3109768"/>
            <a:ext cx="3190746" cy="341806"/>
            <a:chOff x="0" y="-1"/>
            <a:chExt cx="4537949" cy="486123"/>
          </a:xfrm>
        </p:grpSpPr>
        <p:sp>
          <p:nvSpPr>
            <p:cNvPr id="231" name="Shape 231"/>
            <p:cNvSpPr/>
            <p:nvPr/>
          </p:nvSpPr>
          <p:spPr>
            <a:xfrm>
              <a:off x="0" y="-1"/>
              <a:ext cx="4537949" cy="486123"/>
            </a:xfrm>
            <a:prstGeom prst="rect">
              <a:avLst/>
            </a:prstGeom>
            <a:solidFill>
              <a:srgbClr val="00BA63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38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672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Shape 232"/>
            <p:cNvSpPr/>
            <p:nvPr/>
          </p:nvSpPr>
          <p:spPr>
            <a:xfrm>
              <a:off x="0" y="32723"/>
              <a:ext cx="4537949" cy="4206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defTabSz="1849571">
                <a:defRPr sz="2200" u="sng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defTabSz="1300433" hangingPunct="0"/>
              <a:r>
                <a:rPr sz="1547" kern="0"/>
                <a:t>CC - Academic and Technical </a:t>
              </a:r>
            </a:p>
          </p:txBody>
        </p:sp>
      </p:grpSp>
      <p:grpSp>
        <p:nvGrpSpPr>
          <p:cNvPr id="236" name="Group 236"/>
          <p:cNvGrpSpPr/>
          <p:nvPr/>
        </p:nvGrpSpPr>
        <p:grpSpPr>
          <a:xfrm>
            <a:off x="1263816" y="2275950"/>
            <a:ext cx="1356512" cy="441039"/>
            <a:chOff x="-1" y="0"/>
            <a:chExt cx="1929260" cy="627253"/>
          </a:xfrm>
        </p:grpSpPr>
        <p:sp>
          <p:nvSpPr>
            <p:cNvPr id="234" name="Shape 234"/>
            <p:cNvSpPr/>
            <p:nvPr/>
          </p:nvSpPr>
          <p:spPr>
            <a:xfrm>
              <a:off x="-1" y="0"/>
              <a:ext cx="1929260" cy="627253"/>
            </a:xfrm>
            <a:prstGeom prst="rect">
              <a:avLst/>
            </a:prstGeom>
            <a:solidFill>
              <a:srgbClr val="002F73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56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3937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-1" y="134067"/>
              <a:ext cx="1929260" cy="3591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defTabSz="1849571">
                <a:defRPr sz="1800" b="1" u="sng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defTabSz="1300433" hangingPunct="0"/>
              <a:r>
                <a:rPr sz="1266" kern="0"/>
                <a:t>Advising </a:t>
              </a:r>
            </a:p>
          </p:txBody>
        </p:sp>
      </p:grpSp>
      <p:grpSp>
        <p:nvGrpSpPr>
          <p:cNvPr id="239" name="Group 239"/>
          <p:cNvGrpSpPr/>
          <p:nvPr/>
        </p:nvGrpSpPr>
        <p:grpSpPr>
          <a:xfrm>
            <a:off x="1260866" y="2686657"/>
            <a:ext cx="1359464" cy="642099"/>
            <a:chOff x="0" y="13393"/>
            <a:chExt cx="1933459" cy="913207"/>
          </a:xfrm>
        </p:grpSpPr>
        <p:sp>
          <p:nvSpPr>
            <p:cNvPr id="237" name="Shape 237"/>
            <p:cNvSpPr/>
            <p:nvPr/>
          </p:nvSpPr>
          <p:spPr>
            <a:xfrm>
              <a:off x="0" y="29822"/>
              <a:ext cx="1933459" cy="880345"/>
            </a:xfrm>
            <a:prstGeom prst="rect">
              <a:avLst/>
            </a:prstGeom>
            <a:solidFill>
              <a:srgbClr val="002F73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56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3937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0" y="13393"/>
              <a:ext cx="1933459" cy="9132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defTabSz="1849571">
                <a:defRPr sz="1800" b="1" u="sng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defTabSz="1300433" hangingPunct="0"/>
              <a:r>
                <a:rPr sz="1266" kern="0"/>
                <a:t>Assessment Interest,  Ability, Skills </a:t>
              </a:r>
            </a:p>
          </p:txBody>
        </p:sp>
      </p:grpSp>
      <p:grpSp>
        <p:nvGrpSpPr>
          <p:cNvPr id="242" name="Group 242"/>
          <p:cNvGrpSpPr/>
          <p:nvPr/>
        </p:nvGrpSpPr>
        <p:grpSpPr>
          <a:xfrm>
            <a:off x="1260866" y="3315814"/>
            <a:ext cx="1347666" cy="529237"/>
            <a:chOff x="-1" y="-1"/>
            <a:chExt cx="1916679" cy="752690"/>
          </a:xfrm>
        </p:grpSpPr>
        <p:sp>
          <p:nvSpPr>
            <p:cNvPr id="240" name="Shape 240"/>
            <p:cNvSpPr/>
            <p:nvPr/>
          </p:nvSpPr>
          <p:spPr>
            <a:xfrm>
              <a:off x="-1" y="-1"/>
              <a:ext cx="1916679" cy="752690"/>
            </a:xfrm>
            <a:prstGeom prst="rect">
              <a:avLst/>
            </a:prstGeom>
            <a:solidFill>
              <a:srgbClr val="002F73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56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3937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Shape 241"/>
            <p:cNvSpPr/>
            <p:nvPr/>
          </p:nvSpPr>
          <p:spPr>
            <a:xfrm>
              <a:off x="-1" y="58266"/>
              <a:ext cx="1916679" cy="636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defTabSz="1849571">
                <a:defRPr sz="1800" b="1" u="sng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defTabSz="1300433" hangingPunct="0"/>
              <a:r>
                <a:rPr sz="1266" kern="0"/>
                <a:t>Labor Market Information</a:t>
              </a:r>
            </a:p>
          </p:txBody>
        </p:sp>
      </p:grpSp>
      <p:grpSp>
        <p:nvGrpSpPr>
          <p:cNvPr id="245" name="Group 245"/>
          <p:cNvGrpSpPr/>
          <p:nvPr/>
        </p:nvGrpSpPr>
        <p:grpSpPr>
          <a:xfrm>
            <a:off x="2950601" y="2280077"/>
            <a:ext cx="3190746" cy="418136"/>
            <a:chOff x="0" y="-1"/>
            <a:chExt cx="4537949" cy="594680"/>
          </a:xfrm>
        </p:grpSpPr>
        <p:sp>
          <p:nvSpPr>
            <p:cNvPr id="243" name="Shape 243"/>
            <p:cNvSpPr/>
            <p:nvPr/>
          </p:nvSpPr>
          <p:spPr>
            <a:xfrm>
              <a:off x="0" y="-1"/>
              <a:ext cx="4537949" cy="594680"/>
            </a:xfrm>
            <a:prstGeom prst="rect">
              <a:avLst/>
            </a:prstGeom>
            <a:solidFill>
              <a:srgbClr val="C9DFF2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38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672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Shape 244"/>
            <p:cNvSpPr/>
            <p:nvPr/>
          </p:nvSpPr>
          <p:spPr>
            <a:xfrm>
              <a:off x="0" y="87002"/>
              <a:ext cx="4537949" cy="4206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defTabSz="1849571">
                <a:defRPr sz="2200" b="1" u="sng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defTabSz="1300433" hangingPunct="0"/>
              <a:r>
                <a:rPr sz="1547" kern="0"/>
                <a:t>Program of Study </a:t>
              </a:r>
            </a:p>
          </p:txBody>
        </p:sp>
      </p:grpSp>
      <p:grpSp>
        <p:nvGrpSpPr>
          <p:cNvPr id="248" name="Group 248"/>
          <p:cNvGrpSpPr/>
          <p:nvPr/>
        </p:nvGrpSpPr>
        <p:grpSpPr>
          <a:xfrm>
            <a:off x="1260866" y="3856065"/>
            <a:ext cx="1347666" cy="405210"/>
            <a:chOff x="-1" y="0"/>
            <a:chExt cx="1916679" cy="576296"/>
          </a:xfrm>
        </p:grpSpPr>
        <p:sp>
          <p:nvSpPr>
            <p:cNvPr id="246" name="Shape 246"/>
            <p:cNvSpPr/>
            <p:nvPr/>
          </p:nvSpPr>
          <p:spPr>
            <a:xfrm>
              <a:off x="-1" y="0"/>
              <a:ext cx="1916679" cy="576296"/>
            </a:xfrm>
            <a:prstGeom prst="rect">
              <a:avLst/>
            </a:prstGeom>
            <a:solidFill>
              <a:srgbClr val="002F73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56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3937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-1" y="108586"/>
              <a:ext cx="1916679" cy="3591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defTabSz="1849571">
                <a:defRPr sz="1800" b="1" u="sng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defTabSz="1300433" hangingPunct="0"/>
              <a:r>
                <a:rPr sz="1266" kern="0"/>
                <a:t>Career Plan </a:t>
              </a:r>
            </a:p>
          </p:txBody>
        </p:sp>
      </p:grpSp>
      <p:grpSp>
        <p:nvGrpSpPr>
          <p:cNvPr id="251" name="Group 251"/>
          <p:cNvGrpSpPr/>
          <p:nvPr/>
        </p:nvGrpSpPr>
        <p:grpSpPr>
          <a:xfrm>
            <a:off x="6176726" y="2287662"/>
            <a:ext cx="554408" cy="1606492"/>
            <a:chOff x="-1" y="0"/>
            <a:chExt cx="788491" cy="2284787"/>
          </a:xfrm>
        </p:grpSpPr>
        <p:sp>
          <p:nvSpPr>
            <p:cNvPr id="249" name="Shape 249"/>
            <p:cNvSpPr/>
            <p:nvPr/>
          </p:nvSpPr>
          <p:spPr>
            <a:xfrm rot="16200000">
              <a:off x="-748148" y="748148"/>
              <a:ext cx="2284786" cy="788491"/>
            </a:xfrm>
            <a:prstGeom prst="rect">
              <a:avLst/>
            </a:prstGeom>
            <a:solidFill>
              <a:srgbClr val="FAD5BB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22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547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Shape 250"/>
            <p:cNvSpPr/>
            <p:nvPr/>
          </p:nvSpPr>
          <p:spPr>
            <a:xfrm rot="16200000">
              <a:off x="-748149" y="885867"/>
              <a:ext cx="2284786" cy="5130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/>
            <a:p>
              <a:pPr defTabSz="1300433" hangingPunct="0">
                <a:defRPr sz="2800" b="1" u="sng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969" b="1" u="sng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Credentials</a:t>
              </a:r>
              <a:r>
                <a:rPr sz="1125" b="1" u="sng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 </a:t>
              </a:r>
            </a:p>
          </p:txBody>
        </p:sp>
      </p:grpSp>
      <p:grpSp>
        <p:nvGrpSpPr>
          <p:cNvPr id="254" name="Group 254"/>
          <p:cNvGrpSpPr/>
          <p:nvPr/>
        </p:nvGrpSpPr>
        <p:grpSpPr>
          <a:xfrm>
            <a:off x="4365805" y="3962031"/>
            <a:ext cx="1120596" cy="317331"/>
            <a:chOff x="0" y="16789"/>
            <a:chExt cx="1593736" cy="451315"/>
          </a:xfrm>
        </p:grpSpPr>
        <p:sp>
          <p:nvSpPr>
            <p:cNvPr id="252" name="Shape 252"/>
            <p:cNvSpPr/>
            <p:nvPr/>
          </p:nvSpPr>
          <p:spPr>
            <a:xfrm>
              <a:off x="0" y="56223"/>
              <a:ext cx="1593736" cy="372434"/>
            </a:xfrm>
            <a:prstGeom prst="rect">
              <a:avLst/>
            </a:prstGeom>
            <a:solidFill>
              <a:srgbClr val="FF2600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22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547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Shape 253"/>
            <p:cNvSpPr/>
            <p:nvPr/>
          </p:nvSpPr>
          <p:spPr>
            <a:xfrm>
              <a:off x="0" y="16789"/>
              <a:ext cx="1593736" cy="451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algn="l" defTabSz="1849571">
                <a:defRPr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1300433" hangingPunct="0"/>
              <a:r>
                <a:rPr sz="1687" kern="0"/>
                <a:t>Diploma</a:t>
              </a:r>
            </a:p>
          </p:txBody>
        </p:sp>
      </p:grpSp>
      <p:grpSp>
        <p:nvGrpSpPr>
          <p:cNvPr id="257" name="Group 257"/>
          <p:cNvGrpSpPr/>
          <p:nvPr/>
        </p:nvGrpSpPr>
        <p:grpSpPr>
          <a:xfrm>
            <a:off x="5622331" y="3954446"/>
            <a:ext cx="1159469" cy="317331"/>
            <a:chOff x="0" y="16791"/>
            <a:chExt cx="1649021" cy="451314"/>
          </a:xfrm>
        </p:grpSpPr>
        <p:sp>
          <p:nvSpPr>
            <p:cNvPr id="255" name="Shape 255"/>
            <p:cNvSpPr/>
            <p:nvPr/>
          </p:nvSpPr>
          <p:spPr>
            <a:xfrm>
              <a:off x="0" y="56223"/>
              <a:ext cx="1593740" cy="372436"/>
            </a:xfrm>
            <a:prstGeom prst="rect">
              <a:avLst/>
            </a:prstGeom>
            <a:solidFill>
              <a:srgbClr val="FF2600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22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547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55280" y="16791"/>
              <a:ext cx="1593741" cy="4513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algn="l" defTabSz="1849571">
                <a:defRPr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1300433" hangingPunct="0"/>
              <a:r>
                <a:rPr sz="1687" kern="0"/>
                <a:t>Degree</a:t>
              </a:r>
            </a:p>
          </p:txBody>
        </p:sp>
      </p:grpSp>
      <p:sp>
        <p:nvSpPr>
          <p:cNvPr id="258" name="Shape 258"/>
          <p:cNvSpPr/>
          <p:nvPr/>
        </p:nvSpPr>
        <p:spPr>
          <a:xfrm>
            <a:off x="381741" y="1295400"/>
            <a:ext cx="8151182" cy="758926"/>
          </a:xfrm>
          <a:prstGeom prst="rect">
            <a:avLst/>
          </a:prstGeom>
          <a:solidFill>
            <a:srgbClr val="002F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>
            <a:lvl1pPr defTabSz="1849571">
              <a:lnSpc>
                <a:spcPct val="120000"/>
              </a:lnSpc>
              <a:defRPr sz="54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1300433" hangingPunct="0"/>
            <a:r>
              <a:rPr sz="3797" kern="0"/>
              <a:t>CTE Career Pathways </a:t>
            </a:r>
          </a:p>
        </p:txBody>
      </p:sp>
      <p:grpSp>
        <p:nvGrpSpPr>
          <p:cNvPr id="261" name="Group 261"/>
          <p:cNvGrpSpPr/>
          <p:nvPr/>
        </p:nvGrpSpPr>
        <p:grpSpPr>
          <a:xfrm>
            <a:off x="6899211" y="2282150"/>
            <a:ext cx="436447" cy="1962586"/>
            <a:chOff x="11002" y="-1"/>
            <a:chExt cx="620724" cy="2791232"/>
          </a:xfrm>
        </p:grpSpPr>
        <p:sp>
          <p:nvSpPr>
            <p:cNvPr id="259" name="Shape 259"/>
            <p:cNvSpPr/>
            <p:nvPr/>
          </p:nvSpPr>
          <p:spPr>
            <a:xfrm rot="16200000">
              <a:off x="-1074251" y="1085252"/>
              <a:ext cx="2791229" cy="620724"/>
            </a:xfrm>
            <a:prstGeom prst="rect">
              <a:avLst/>
            </a:prstGeom>
            <a:solidFill>
              <a:srgbClr val="FF2600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22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547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 rot="16200000">
              <a:off x="-1074251" y="1139091"/>
              <a:ext cx="2791228" cy="5130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defTabSz="1849571">
                <a:defRPr sz="2800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defTabSz="1300433" hangingPunct="0"/>
              <a:r>
                <a:rPr sz="1969" kern="0"/>
                <a:t>Interviews</a:t>
              </a:r>
            </a:p>
          </p:txBody>
        </p:sp>
      </p:grpSp>
      <p:grpSp>
        <p:nvGrpSpPr>
          <p:cNvPr id="264" name="Group 264"/>
          <p:cNvGrpSpPr/>
          <p:nvPr/>
        </p:nvGrpSpPr>
        <p:grpSpPr>
          <a:xfrm>
            <a:off x="685800" y="5452750"/>
            <a:ext cx="2428729" cy="789642"/>
            <a:chOff x="0" y="0"/>
            <a:chExt cx="3454191" cy="1123046"/>
          </a:xfrm>
        </p:grpSpPr>
        <p:sp>
          <p:nvSpPr>
            <p:cNvPr id="262" name="Shape 262"/>
            <p:cNvSpPr/>
            <p:nvPr/>
          </p:nvSpPr>
          <p:spPr>
            <a:xfrm>
              <a:off x="0" y="0"/>
              <a:ext cx="3454191" cy="1123046"/>
            </a:xfrm>
            <a:prstGeom prst="rect">
              <a:avLst/>
            </a:prstGeom>
            <a:solidFill>
              <a:srgbClr val="002F73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50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3516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0" y="12588"/>
              <a:ext cx="3454191" cy="1097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/>
            <a:p>
              <a:pPr algn="ctr" defTabSz="914334" hangingPunct="0">
                <a:defRPr sz="2200" b="1" u="sng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547" b="1" u="sng" ker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Assessment of Competencies, </a:t>
              </a:r>
              <a:endParaRPr sz="1266" b="1" u="sng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  <a:p>
              <a:pPr algn="ctr" defTabSz="914334" hangingPunct="0">
                <a:defRPr sz="2200" b="1" u="sng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547" b="1" u="sng" ker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&amp; Credentials, </a:t>
              </a:r>
            </a:p>
          </p:txBody>
        </p:sp>
      </p:grpSp>
      <p:grpSp>
        <p:nvGrpSpPr>
          <p:cNvPr id="267" name="Group 267"/>
          <p:cNvGrpSpPr/>
          <p:nvPr/>
        </p:nvGrpSpPr>
        <p:grpSpPr>
          <a:xfrm>
            <a:off x="3439563" y="5472362"/>
            <a:ext cx="3658869" cy="663771"/>
            <a:chOff x="0" y="-21853"/>
            <a:chExt cx="5203724" cy="944027"/>
          </a:xfrm>
        </p:grpSpPr>
        <p:sp>
          <p:nvSpPr>
            <p:cNvPr id="265" name="Shape 265"/>
            <p:cNvSpPr/>
            <p:nvPr/>
          </p:nvSpPr>
          <p:spPr>
            <a:xfrm>
              <a:off x="0" y="65841"/>
              <a:ext cx="4962778" cy="768646"/>
            </a:xfrm>
            <a:prstGeom prst="rect">
              <a:avLst/>
            </a:prstGeom>
            <a:solidFill>
              <a:srgbClr val="C9DFF2"/>
            </a:solidFill>
            <a:ln w="12700" cap="flat">
              <a:solidFill>
                <a:srgbClr val="5285AC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34" hangingPunct="0">
                <a:lnSpc>
                  <a:spcPct val="120000"/>
                </a:lnSpc>
                <a:defRPr sz="5000" b="1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3516" b="1" u="sng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93349" y="-21853"/>
              <a:ext cx="5110375" cy="9440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algn="l" defTabSz="1849571">
                <a:defRPr sz="2800" b="1" u="sng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1300433" hangingPunct="0"/>
              <a:r>
                <a:rPr sz="1969" kern="0"/>
                <a:t>Placement in Education / Training</a:t>
              </a:r>
            </a:p>
          </p:txBody>
        </p:sp>
      </p:grpSp>
      <p:sp>
        <p:nvSpPr>
          <p:cNvPr id="268" name="Shape 268"/>
          <p:cNvSpPr/>
          <p:nvPr/>
        </p:nvSpPr>
        <p:spPr>
          <a:xfrm>
            <a:off x="746297" y="6096000"/>
            <a:ext cx="6873704" cy="597270"/>
          </a:xfrm>
          <a:prstGeom prst="rightArrow">
            <a:avLst>
              <a:gd name="adj1" fmla="val 32000"/>
              <a:gd name="adj2" fmla="val 110762"/>
            </a:avLst>
          </a:prstGeom>
          <a:blipFill>
            <a:blip r:embed="rId4"/>
          </a:blip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914367" hangingPunct="0">
              <a:lnSpc>
                <a:spcPct val="120000"/>
              </a:lnSpc>
              <a:defRPr sz="28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969" u="sng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" name="Shape 269"/>
          <p:cNvSpPr/>
          <p:nvPr/>
        </p:nvSpPr>
        <p:spPr>
          <a:xfrm flipH="1">
            <a:off x="2761646" y="3181563"/>
            <a:ext cx="3" cy="2388504"/>
          </a:xfrm>
          <a:prstGeom prst="line">
            <a:avLst/>
          </a:prstGeom>
          <a:ln w="50800">
            <a:solidFill>
              <a:srgbClr val="C0504D"/>
            </a:solidFill>
            <a:custDash>
              <a:ds d="200000" sp="200000"/>
            </a:custDash>
            <a:miter lim="400000"/>
            <a:headEnd type="oval"/>
            <a:tailEnd type="oval"/>
          </a:ln>
        </p:spPr>
        <p:txBody>
          <a:bodyPr lIns="45719" tIns="45719" rIns="45719" bIns="45719"/>
          <a:lstStyle/>
          <a:p>
            <a:pPr defTabSz="914367" hangingPunct="0">
              <a:lnSpc>
                <a:spcPct val="120000"/>
              </a:lnSpc>
              <a:defRPr b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1687" b="1" kern="0">
              <a:solidFill>
                <a:srgbClr val="000000"/>
              </a:solidFill>
              <a:latin typeface="Franklin Gothic Medium"/>
              <a:sym typeface="Franklin Gothic Medium"/>
            </a:endParaRPr>
          </a:p>
        </p:txBody>
      </p:sp>
      <p:grpSp>
        <p:nvGrpSpPr>
          <p:cNvPr id="272" name="Group 272"/>
          <p:cNvGrpSpPr/>
          <p:nvPr/>
        </p:nvGrpSpPr>
        <p:grpSpPr>
          <a:xfrm>
            <a:off x="2940664" y="4194671"/>
            <a:ext cx="3210622" cy="440057"/>
            <a:chOff x="0" y="-16349"/>
            <a:chExt cx="4566217" cy="625858"/>
          </a:xfrm>
        </p:grpSpPr>
        <p:sp>
          <p:nvSpPr>
            <p:cNvPr id="270" name="Shape 270"/>
            <p:cNvSpPr/>
            <p:nvPr/>
          </p:nvSpPr>
          <p:spPr>
            <a:xfrm>
              <a:off x="0" y="104434"/>
              <a:ext cx="4566217" cy="432647"/>
            </a:xfrm>
            <a:prstGeom prst="rect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67" hangingPunct="0">
                <a:lnSpc>
                  <a:spcPct val="120000"/>
                </a:lnSpc>
                <a:defRPr sz="5000" u="sng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3516" u="sng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Shape 271"/>
            <p:cNvSpPr/>
            <p:nvPr/>
          </p:nvSpPr>
          <p:spPr>
            <a:xfrm>
              <a:off x="354842" y="-16349"/>
              <a:ext cx="4090009" cy="6258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 defTabSz="1300480">
                <a:defRPr sz="3400" b="1" u="sng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914367" hangingPunct="0"/>
              <a:r>
                <a:rPr sz="2391" kern="0"/>
                <a:t>9, 10, 11, 12, 13, 14 </a:t>
              </a:r>
            </a:p>
          </p:txBody>
        </p:sp>
      </p:grpSp>
      <p:sp>
        <p:nvSpPr>
          <p:cNvPr id="273" name="Shape 273"/>
          <p:cNvSpPr/>
          <p:nvPr/>
        </p:nvSpPr>
        <p:spPr>
          <a:xfrm>
            <a:off x="5324121" y="4404394"/>
            <a:ext cx="2" cy="1239772"/>
          </a:xfrm>
          <a:prstGeom prst="line">
            <a:avLst/>
          </a:prstGeom>
          <a:ln w="12700">
            <a:solidFill>
              <a:srgbClr val="65DA10"/>
            </a:solidFill>
            <a:miter lim="400000"/>
          </a:ln>
        </p:spPr>
        <p:txBody>
          <a:bodyPr lIns="45719" tIns="45719" rIns="45719" bIns="45719"/>
          <a:lstStyle/>
          <a:p>
            <a:pPr defTabSz="914367" hangingPunct="0">
              <a:lnSpc>
                <a:spcPct val="120000"/>
              </a:lnSpc>
              <a:defRPr b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1687" b="1" kern="0">
              <a:solidFill>
                <a:srgbClr val="000000"/>
              </a:solidFill>
              <a:latin typeface="Franklin Gothic Medium"/>
              <a:sym typeface="Franklin Gothic Medium"/>
            </a:endParaRPr>
          </a:p>
        </p:txBody>
      </p:sp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Vision </a:t>
            </a:r>
            <a:r>
              <a:rPr dirty="0"/>
              <a:t>Overview </a:t>
            </a:r>
          </a:p>
        </p:txBody>
      </p:sp>
      <p:sp>
        <p:nvSpPr>
          <p:cNvPr id="275" name="Shape 275"/>
          <p:cNvSpPr>
            <a:spLocks noGrp="1"/>
          </p:cNvSpPr>
          <p:nvPr>
            <p:ph type="sldNum" sz="quarter" idx="2"/>
          </p:nvPr>
        </p:nvSpPr>
        <p:spPr>
          <a:xfrm>
            <a:off x="7984191" y="6413482"/>
            <a:ext cx="273984" cy="3044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/>
              <a:pPr hangingPunct="0"/>
              <a:t>14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20726499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 advAuto="0"/>
      <p:bldP spid="218" grpId="0" animBg="1" advAuto="0"/>
      <p:bldP spid="221" grpId="0" animBg="1" advAuto="0"/>
      <p:bldP spid="224" grpId="0" animBg="1" advAuto="0"/>
      <p:bldP spid="227" grpId="0" animBg="1" advAuto="0"/>
      <p:bldP spid="230" grpId="0" animBg="1" advAuto="0"/>
      <p:bldP spid="233" grpId="0" animBg="1" advAuto="0"/>
      <p:bldP spid="236" grpId="0" animBg="1" advAuto="0"/>
      <p:bldP spid="239" grpId="0" animBg="1" advAuto="0"/>
      <p:bldP spid="242" grpId="0" animBg="1" advAuto="0"/>
      <p:bldP spid="245" grpId="0" animBg="1" advAuto="0"/>
      <p:bldP spid="248" grpId="0" animBg="1" advAuto="0"/>
      <p:bldP spid="251" grpId="0" animBg="1" advAuto="0"/>
      <p:bldP spid="254" grpId="0" animBg="1" advAuto="0"/>
      <p:bldP spid="257" grpId="0" animBg="1" advAuto="0"/>
      <p:bldP spid="258" grpId="0" animBg="1" advAuto="0"/>
      <p:bldP spid="261" grpId="0" animBg="1" advAuto="0"/>
      <p:bldP spid="264" grpId="0" animBg="1" advAuto="0"/>
      <p:bldP spid="267" grpId="0" animBg="1" advAuto="0"/>
      <p:bldP spid="269" grpId="0" animBg="1" advAuto="0"/>
      <p:bldP spid="272" grpId="0" animBg="1" advAuto="0"/>
      <p:bldP spid="273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9" name="Table 279"/>
          <p:cNvGraphicFramePr/>
          <p:nvPr/>
        </p:nvGraphicFramePr>
        <p:xfrm>
          <a:off x="1044773" y="1757428"/>
          <a:ext cx="6786429" cy="4378984"/>
        </p:xfrm>
        <a:graphic>
          <a:graphicData uri="http://schemas.openxmlformats.org/drawingml/2006/table">
            <a:tbl>
              <a:tblPr/>
              <a:tblGrid>
                <a:gridCol w="613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3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0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4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1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39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45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67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78105"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5B5854"/>
                          </a:solidFill>
                          <a:sym typeface="Avenir Next Medium"/>
                        </a:rPr>
                        <a:t>Grade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5B5854"/>
                          </a:solidFill>
                          <a:sym typeface="Avenir Next Medium"/>
                        </a:rPr>
                        <a:t>Core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endParaRPr sz="15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endParaRPr sz="15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endParaRPr sz="15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endParaRPr sz="15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endParaRPr sz="15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endParaRPr sz="15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endParaRPr sz="1500"/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679"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solidFill>
                            <a:srgbClr val="5B5854"/>
                          </a:solidFill>
                          <a:sym typeface="Avenir Next Medium"/>
                        </a:rPr>
                        <a:t>9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Math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English 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Social Studies 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Science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solidFill>
                            <a:srgbClr val="FFFFFF"/>
                          </a:solidFill>
                          <a:sym typeface="Avenir Next Medium"/>
                        </a:rPr>
                        <a:t>CTE Elective 
Word/Publisher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accent5">
                        <a:satOff val="-10854"/>
                        <a:lumOff val="-104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solidFill>
                            <a:srgbClr val="FFFFFF"/>
                          </a:solidFill>
                          <a:sym typeface="Avenir Next Medium"/>
                        </a:rPr>
                        <a:t>CTE Elective Excel and Access 
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accent5">
                        <a:satOff val="-10854"/>
                        <a:lumOff val="-104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olidFill>
                            <a:srgbClr val="FFFFFF"/>
                          </a:solidFill>
                          <a:sym typeface="Avenir Next Medium"/>
                        </a:defRPr>
                      </a:pPr>
                      <a:r>
                        <a:rPr sz="1000"/>
                        <a:t>Certification 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endParaRPr sz="1500"/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771"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solidFill>
                            <a:srgbClr val="5B5854"/>
                          </a:solidFill>
                          <a:sym typeface="Avenir Next Medium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Math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English 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Social Studies 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Science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solidFill>
                            <a:srgbClr val="FFFFFF"/>
                          </a:solidFill>
                          <a:sym typeface="Avenir Next Medium"/>
                        </a:rPr>
                        <a:t>CTE Elective 
Word/Publisher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accent5">
                        <a:satOff val="-10854"/>
                        <a:lumOff val="-104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solidFill>
                            <a:srgbClr val="FFFFFF"/>
                          </a:solidFill>
                          <a:sym typeface="Avenir Next Medium"/>
                        </a:rPr>
                        <a:t>CTE Elective 
Excel and 
Access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accent5">
                        <a:satOff val="-10854"/>
                        <a:lumOff val="-104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olidFill>
                            <a:srgbClr val="FFFFFF"/>
                          </a:solidFill>
                          <a:sym typeface="Avenir Next Medium"/>
                        </a:defRPr>
                      </a:pPr>
                      <a:r>
                        <a:rPr sz="1000"/>
                        <a:t>Certification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endParaRPr sz="1500"/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775"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solidFill>
                            <a:srgbClr val="5B5854"/>
                          </a:solidFill>
                          <a:sym typeface="Avenir Next Medium"/>
                        </a:rPr>
                        <a:t>11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Math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English 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Social Studies 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Science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>
                          <a:solidFill>
                            <a:srgbClr val="FFFFFF"/>
                          </a:solidFill>
                          <a:sym typeface="Avenir Next Medium"/>
                        </a:defRPr>
                      </a:pPr>
                      <a:r>
                        <a:rPr sz="700"/>
                        <a:t>CCP</a:t>
                      </a:r>
                    </a:p>
                    <a:p>
                      <a:pPr defTabSz="914400">
                        <a:defRPr sz="2200" cap="none" spc="0">
                          <a:solidFill>
                            <a:srgbClr val="FFFFFF"/>
                          </a:solidFill>
                          <a:sym typeface="Avenir Next Medium"/>
                        </a:defRPr>
                      </a:pPr>
                      <a:r>
                        <a:rPr sz="1000"/>
                        <a:t>CTS - 115</a:t>
                      </a:r>
                      <a:r>
                        <a:rPr sz="1500"/>
                        <a:t> 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>
                          <a:solidFill>
                            <a:srgbClr val="FFFFFF"/>
                          </a:solidFill>
                          <a:sym typeface="Avenir Next Medium"/>
                        </a:defRPr>
                      </a:pPr>
                      <a:r>
                        <a:rPr sz="700"/>
                        <a:t>CCP</a:t>
                      </a:r>
                    </a:p>
                    <a:p>
                      <a:pPr defTabSz="914400">
                        <a:defRPr sz="2200" cap="none" spc="0">
                          <a:solidFill>
                            <a:srgbClr val="FFFFFF"/>
                          </a:solidFill>
                          <a:sym typeface="Avenir Next Medium"/>
                        </a:defRPr>
                      </a:pPr>
                      <a:r>
                        <a:rPr sz="1000"/>
                        <a:t>CTI - 110 </a:t>
                      </a:r>
                    </a:p>
                    <a:p>
                      <a:pPr defTabSz="914400">
                        <a:defRPr sz="2200" cap="none" spc="0">
                          <a:solidFill>
                            <a:srgbClr val="FFFFFF"/>
                          </a:solidFill>
                          <a:sym typeface="Avenir Next Medium"/>
                        </a:defRPr>
                      </a:pPr>
                      <a:r>
                        <a:rPr sz="1000"/>
                        <a:t>ACA-111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olidFill>
                            <a:srgbClr val="FFFFFF"/>
                          </a:solidFill>
                          <a:sym typeface="Avenir Next Medium"/>
                        </a:defRPr>
                      </a:pPr>
                      <a:endParaRPr sz="1500"/>
                    </a:p>
                  </a:txBody>
                  <a:tcPr marL="35719" marR="35719" marT="35719" marB="35719" anchor="ctr" horzOverflow="overflow">
                    <a:solidFill>
                      <a:schemeClr val="accent1">
                        <a:hueOff val="-266614"/>
                        <a:satOff val="17837"/>
                        <a:lumOff val="1724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ym typeface="Avenir Next Medium"/>
                        </a:defRPr>
                      </a:pPr>
                      <a:endParaRPr sz="1500"/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8623"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solidFill>
                            <a:srgbClr val="5B5854"/>
                          </a:solidFill>
                          <a:sym typeface="Avenir Next Medium"/>
                        </a:rPr>
                        <a:t>12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Math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English 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Physical Education  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World Language 
</a:t>
                      </a:r>
                    </a:p>
                  </a:txBody>
                  <a:tcPr marL="35719" marR="35719" marT="35719" marB="35719" anchor="ctr" horzOverflow="overflow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hueOff val="328198"/>
                            <a:lumOff val="-10185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>
                          <a:solidFill>
                            <a:srgbClr val="FFFFFF"/>
                          </a:solidFill>
                          <a:sym typeface="Avenir Next Medium"/>
                        </a:defRPr>
                      </a:pPr>
                      <a:r>
                        <a:rPr sz="700"/>
                        <a:t>CCP</a:t>
                      </a:r>
                    </a:p>
                    <a:p>
                      <a:pPr defTabSz="914400">
                        <a:defRPr sz="2200" cap="none" spc="0">
                          <a:solidFill>
                            <a:srgbClr val="FFFFFF"/>
                          </a:solidFill>
                          <a:sym typeface="Avenir Next Medium"/>
                        </a:defRPr>
                      </a:pPr>
                      <a:r>
                        <a:rPr sz="1000"/>
                        <a:t>CTI - 120 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CCP
CIS-110 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olidFill>
                            <a:srgbClr val="FFFFFF"/>
                          </a:solidFill>
                          <a:sym typeface="Avenir Next Medium"/>
                        </a:defRPr>
                      </a:pPr>
                      <a:r>
                        <a:rPr sz="1000"/>
                        <a:t> Certificate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5B5854"/>
                          </a:solidFill>
                          <a:sym typeface="Avenir Next Medium"/>
                        </a:rPr>
                        <a:t>13cr</a:t>
                      </a:r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639"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solidFill>
                            <a:srgbClr val="5B5854"/>
                          </a:solidFill>
                          <a:sym typeface="Avenir Next Medium"/>
                        </a:rPr>
                        <a:t>13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NOS - 110
CET - 110   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NET - 225
NET - 226  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  ENG - 111
HUM - 115  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 NET -125
NET - 1 26 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SEC - 110 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 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solidFill>
                            <a:srgbClr val="FFFFFF"/>
                          </a:solidFill>
                          <a:sym typeface="Avenir Next Medium"/>
                        </a:rPr>
                        <a:t>DIPLOMA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5B5854"/>
                          </a:solidFill>
                          <a:sym typeface="Avenir Next Medium"/>
                        </a:rPr>
                        <a:t>27cr</a:t>
                      </a:r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4392"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solidFill>
                            <a:srgbClr val="5B5854"/>
                          </a:solidFill>
                          <a:sym typeface="Avenir Next Medium"/>
                        </a:rPr>
                        <a:t>14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  ENG - 112
ECO - 251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MAT  143
ECO - 251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CIS 115
CET - 111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 NOS-130
NOS- 230 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venir Next Medium"/>
                        </a:rPr>
                        <a:t>DBA - 110 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cap="none" spc="0">
                          <a:solidFill>
                            <a:srgbClr val="FFFFFF"/>
                          </a:solidFill>
                          <a:sym typeface="Avenir Next Medium"/>
                        </a:defRPr>
                      </a:pPr>
                      <a:endParaRPr sz="1500"/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chemeClr val="accent6">
                        <a:hueOff val="-1561648"/>
                        <a:satOff val="17342"/>
                        <a:lumOff val="214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Avenir Next Medium"/>
                        </a:rPr>
                        <a:t>AAS 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5B5854"/>
                          </a:solidFill>
                          <a:sym typeface="Avenir Next Medium"/>
                        </a:rPr>
                        <a:t>27cr</a:t>
                      </a:r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0" name="Shape 280"/>
          <p:cNvSpPr/>
          <p:nvPr/>
        </p:nvSpPr>
        <p:spPr>
          <a:xfrm>
            <a:off x="2044866" y="343794"/>
            <a:ext cx="505426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algn="ctr" defTabSz="321457" hangingPunct="0"/>
            <a:r>
              <a:rPr sz="1687" kern="0">
                <a:solidFill>
                  <a:srgbClr val="5B5854"/>
                </a:solidFill>
                <a:latin typeface="Avenir Medium"/>
                <a:sym typeface="Avenir Medium"/>
              </a:rPr>
              <a:t>Sample CTE Program of Study with CCP Pathway   </a:t>
            </a:r>
          </a:p>
        </p:txBody>
      </p:sp>
      <p:sp>
        <p:nvSpPr>
          <p:cNvPr id="281" name="Shape 281"/>
          <p:cNvSpPr/>
          <p:nvPr/>
        </p:nvSpPr>
        <p:spPr>
          <a:xfrm>
            <a:off x="1348382" y="1250155"/>
            <a:ext cx="1" cy="529815"/>
          </a:xfrm>
          <a:prstGeom prst="line">
            <a:avLst/>
          </a:prstGeom>
          <a:ln w="635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321457" hangingPunct="0"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 sz="1125" kern="0" cap="all" spc="22">
              <a:solidFill>
                <a:srgbClr val="5B5854"/>
              </a:solidFill>
              <a:latin typeface="Futura"/>
              <a:sym typeface="Futura"/>
            </a:endParaRPr>
          </a:p>
        </p:txBody>
      </p:sp>
      <p:sp>
        <p:nvSpPr>
          <p:cNvPr id="282" name="Shape 282"/>
          <p:cNvSpPr/>
          <p:nvPr/>
        </p:nvSpPr>
        <p:spPr>
          <a:xfrm>
            <a:off x="4528886" y="2217194"/>
            <a:ext cx="1495549" cy="1423797"/>
          </a:xfrm>
          <a:prstGeom prst="roundRect">
            <a:avLst>
              <a:gd name="adj" fmla="val 20881"/>
            </a:avLst>
          </a:prstGeom>
          <a:ln w="38100">
            <a:solidFill>
              <a:schemeClr val="accent2">
                <a:hueOff val="376120"/>
                <a:satOff val="8681"/>
                <a:lumOff val="-26383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321457" hangingPunct="0"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 sz="1125" kern="0" cap="all" spc="22">
              <a:solidFill>
                <a:srgbClr val="5B5854"/>
              </a:solidFill>
              <a:latin typeface="Futura"/>
              <a:sym typeface="Futura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4561326" y="3656339"/>
            <a:ext cx="1430670" cy="1202857"/>
          </a:xfrm>
          <a:prstGeom prst="roundRect">
            <a:avLst>
              <a:gd name="adj" fmla="val 23135"/>
            </a:avLst>
          </a:prstGeom>
          <a:ln w="381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321457" hangingPunct="0"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 sz="1125" kern="0" cap="all" spc="22">
              <a:solidFill>
                <a:srgbClr val="5B5854"/>
              </a:solidFill>
              <a:latin typeface="Futura"/>
              <a:sym typeface="Futura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6429375" y="1407415"/>
            <a:ext cx="1" cy="77439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321457" hangingPunct="0"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 sz="1125" kern="0" cap="all" spc="22">
              <a:solidFill>
                <a:srgbClr val="5B5854"/>
              </a:solidFill>
              <a:latin typeface="Futura"/>
              <a:sym typeface="Futura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4968011" y="1273366"/>
            <a:ext cx="1" cy="88165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321457" hangingPunct="0"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 sz="1125" kern="0" cap="all" spc="22">
              <a:solidFill>
                <a:srgbClr val="5B5854"/>
              </a:solidFill>
              <a:latin typeface="Futura"/>
              <a:sym typeface="Futura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2888283" y="1273366"/>
            <a:ext cx="1" cy="88165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321457" hangingPunct="0"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 sz="1125" kern="0" cap="all" spc="22">
              <a:solidFill>
                <a:srgbClr val="5B5854"/>
              </a:solidFill>
              <a:latin typeface="Futura"/>
              <a:sym typeface="Futura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5054448" y="910828"/>
            <a:ext cx="814326" cy="37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algn="ctr" defTabSz="321457" hangingPunct="0">
              <a:defRPr sz="1400"/>
            </a:pPr>
            <a:r>
              <a:rPr sz="984" kern="0">
                <a:solidFill>
                  <a:srgbClr val="5B5854"/>
                </a:solidFill>
                <a:latin typeface="Avenir Medium"/>
                <a:sym typeface="Avenir Medium"/>
              </a:rPr>
              <a:t>Electives </a:t>
            </a:r>
          </a:p>
          <a:p>
            <a:pPr algn="ctr" defTabSz="321457" hangingPunct="0">
              <a:defRPr sz="1400"/>
            </a:pPr>
            <a:r>
              <a:rPr sz="984" kern="0">
                <a:solidFill>
                  <a:srgbClr val="5B5854"/>
                </a:solidFill>
                <a:latin typeface="Avenir Medium"/>
                <a:sym typeface="Avenir Medium"/>
              </a:rPr>
              <a:t>(Articulation) </a:t>
            </a:r>
          </a:p>
        </p:txBody>
      </p:sp>
      <p:sp>
        <p:nvSpPr>
          <p:cNvPr id="288" name="Shape 288"/>
          <p:cNvSpPr/>
          <p:nvPr/>
        </p:nvSpPr>
        <p:spPr>
          <a:xfrm>
            <a:off x="6537777" y="1019466"/>
            <a:ext cx="122309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algn="ctr" defTabSz="321457" hangingPunct="0"/>
            <a:r>
              <a:rPr sz="1687" kern="0">
                <a:solidFill>
                  <a:srgbClr val="5B5854"/>
                </a:solidFill>
                <a:latin typeface="Avenir Medium"/>
                <a:sym typeface="Avenir Medium"/>
              </a:rPr>
              <a:t>Credentials </a:t>
            </a:r>
          </a:p>
        </p:txBody>
      </p:sp>
      <p:sp>
        <p:nvSpPr>
          <p:cNvPr id="289" name="Shape 289"/>
          <p:cNvSpPr/>
          <p:nvPr/>
        </p:nvSpPr>
        <p:spPr>
          <a:xfrm>
            <a:off x="3084424" y="843856"/>
            <a:ext cx="1032335" cy="494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algn="ctr" defTabSz="321457" hangingPunct="0">
              <a:defRPr sz="1500"/>
            </a:pPr>
            <a:r>
              <a:rPr sz="1055" kern="0">
                <a:solidFill>
                  <a:srgbClr val="5B5854"/>
                </a:solidFill>
                <a:latin typeface="Avenir Medium"/>
                <a:sym typeface="Avenir Medium"/>
              </a:rPr>
              <a:t>HS Graduation </a:t>
            </a:r>
          </a:p>
          <a:p>
            <a:pPr algn="ctr" defTabSz="321457" hangingPunct="0"/>
            <a:r>
              <a:rPr sz="1055" kern="0">
                <a:solidFill>
                  <a:srgbClr val="5B5854"/>
                </a:solidFill>
                <a:latin typeface="Avenir Medium"/>
                <a:sym typeface="Avenir Medium"/>
              </a:rPr>
              <a:t>Requirements</a:t>
            </a:r>
            <a:r>
              <a:rPr sz="1687" kern="0">
                <a:solidFill>
                  <a:srgbClr val="5B5854"/>
                </a:solidFill>
                <a:latin typeface="Avenir Medium"/>
                <a:sym typeface="Avenir Medium"/>
              </a:rPr>
              <a:t>  </a:t>
            </a:r>
          </a:p>
        </p:txBody>
      </p:sp>
      <p:sp>
        <p:nvSpPr>
          <p:cNvPr id="290" name="Shape 290"/>
          <p:cNvSpPr/>
          <p:nvPr/>
        </p:nvSpPr>
        <p:spPr>
          <a:xfrm>
            <a:off x="1465450" y="1081973"/>
            <a:ext cx="658836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algn="ctr" defTabSz="321457" hangingPunct="0">
              <a:defRPr sz="1400"/>
            </a:pPr>
            <a:r>
              <a:rPr sz="1547" kern="0">
                <a:solidFill>
                  <a:srgbClr val="5B5854"/>
                </a:solidFill>
                <a:latin typeface="Avenir Medium"/>
                <a:sym typeface="Avenir Medium"/>
              </a:rPr>
              <a:t>Grade</a:t>
            </a:r>
            <a:r>
              <a:rPr sz="984" kern="0">
                <a:solidFill>
                  <a:srgbClr val="5B5854"/>
                </a:solidFill>
                <a:latin typeface="Avenir Medium"/>
                <a:sym typeface="Avenir Medium"/>
              </a:rPr>
              <a:t> </a:t>
            </a:r>
          </a:p>
        </p:txBody>
      </p:sp>
      <p:sp>
        <p:nvSpPr>
          <p:cNvPr id="291" name="Shape 291"/>
          <p:cNvSpPr/>
          <p:nvPr/>
        </p:nvSpPr>
        <p:spPr>
          <a:xfrm>
            <a:off x="6079373" y="4299277"/>
            <a:ext cx="1023879" cy="517923"/>
          </a:xfrm>
          <a:prstGeom prst="roundRect">
            <a:avLst>
              <a:gd name="adj" fmla="val 38452"/>
            </a:avLst>
          </a:prstGeom>
          <a:ln w="381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321457" hangingPunct="0"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 sz="1125" kern="0" cap="all" spc="22">
              <a:solidFill>
                <a:srgbClr val="5B5854"/>
              </a:solidFill>
              <a:latin typeface="Futura"/>
              <a:sym typeface="Futura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6070443" y="4879707"/>
            <a:ext cx="1023879" cy="562571"/>
          </a:xfrm>
          <a:prstGeom prst="roundRect">
            <a:avLst>
              <a:gd name="adj" fmla="val 35400"/>
            </a:avLst>
          </a:prstGeom>
          <a:ln w="381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321457" hangingPunct="0"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 sz="1125" kern="0" cap="all" spc="22">
              <a:solidFill>
                <a:srgbClr val="5B5854"/>
              </a:solidFill>
              <a:latin typeface="Futura"/>
              <a:sym typeface="Futura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6070443" y="5486924"/>
            <a:ext cx="1023879" cy="604709"/>
          </a:xfrm>
          <a:prstGeom prst="roundRect">
            <a:avLst>
              <a:gd name="adj" fmla="val 32934"/>
            </a:avLst>
          </a:prstGeom>
          <a:ln w="381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321457" hangingPunct="0"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 sz="1125" kern="0" cap="all" spc="22">
              <a:solidFill>
                <a:srgbClr val="5B5854"/>
              </a:solidFill>
              <a:latin typeface="Futura"/>
              <a:sym typeface="Futura"/>
            </a:endParaRPr>
          </a:p>
        </p:txBody>
      </p:sp>
      <p:sp>
        <p:nvSpPr>
          <p:cNvPr id="294" name="Shape 294"/>
          <p:cNvSpPr/>
          <p:nvPr/>
        </p:nvSpPr>
        <p:spPr>
          <a:xfrm>
            <a:off x="1623459" y="2245449"/>
            <a:ext cx="2936647" cy="2604295"/>
          </a:xfrm>
          <a:prstGeom prst="roundRect">
            <a:avLst>
              <a:gd name="adj" fmla="val 21933"/>
            </a:avLst>
          </a:prstGeom>
          <a:ln w="381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321457" hangingPunct="0"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 sz="1125" kern="0" cap="all" spc="22">
              <a:solidFill>
                <a:srgbClr val="5B5854"/>
              </a:solidFill>
              <a:latin typeface="Futura"/>
              <a:sym typeface="Futura"/>
            </a:endParaRPr>
          </a:p>
        </p:txBody>
      </p:sp>
      <p:sp>
        <p:nvSpPr>
          <p:cNvPr id="295" name="Shape 295"/>
          <p:cNvSpPr/>
          <p:nvPr/>
        </p:nvSpPr>
        <p:spPr>
          <a:xfrm>
            <a:off x="1659178" y="4879707"/>
            <a:ext cx="4338223" cy="1202858"/>
          </a:xfrm>
          <a:prstGeom prst="roundRect">
            <a:avLst>
              <a:gd name="adj" fmla="val 35400"/>
            </a:avLst>
          </a:prstGeom>
          <a:ln w="381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321457" hangingPunct="0"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 sz="1125" kern="0" cap="all" spc="22">
              <a:solidFill>
                <a:srgbClr val="5B5854"/>
              </a:solidFill>
              <a:latin typeface="Futura"/>
              <a:sym typeface="Futura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7933288" y="4375180"/>
            <a:ext cx="706926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algn="ctr" defTabSz="321457" hangingPunct="0"/>
            <a:r>
              <a:rPr sz="1687" kern="0">
                <a:solidFill>
                  <a:srgbClr val="5B5854"/>
                </a:solidFill>
                <a:latin typeface="Avenir Medium"/>
                <a:sym typeface="Avenir Medium"/>
              </a:rPr>
              <a:t>Jobs $</a:t>
            </a:r>
          </a:p>
        </p:txBody>
      </p:sp>
      <p:sp>
        <p:nvSpPr>
          <p:cNvPr id="297" name="Shape 297"/>
          <p:cNvSpPr/>
          <p:nvPr/>
        </p:nvSpPr>
        <p:spPr>
          <a:xfrm>
            <a:off x="7873175" y="4977934"/>
            <a:ext cx="82715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algn="ctr" defTabSz="321457" hangingPunct="0"/>
            <a:r>
              <a:rPr sz="1687" kern="0">
                <a:solidFill>
                  <a:srgbClr val="5B5854"/>
                </a:solidFill>
                <a:latin typeface="Avenir Medium"/>
                <a:sym typeface="Avenir Medium"/>
              </a:rPr>
              <a:t>Jobs $$</a:t>
            </a:r>
          </a:p>
        </p:txBody>
      </p:sp>
      <p:sp>
        <p:nvSpPr>
          <p:cNvPr id="298" name="Shape 298"/>
          <p:cNvSpPr/>
          <p:nvPr/>
        </p:nvSpPr>
        <p:spPr>
          <a:xfrm>
            <a:off x="7813062" y="5580688"/>
            <a:ext cx="947376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algn="ctr" defTabSz="321457" hangingPunct="0"/>
            <a:r>
              <a:rPr sz="1687" kern="0">
                <a:solidFill>
                  <a:srgbClr val="5B5854"/>
                </a:solidFill>
                <a:latin typeface="Avenir Medium"/>
                <a:sym typeface="Avenir Medium"/>
              </a:rPr>
              <a:t>Jobs $$$</a:t>
            </a:r>
          </a:p>
        </p:txBody>
      </p:sp>
      <p:sp>
        <p:nvSpPr>
          <p:cNvPr id="299" name="Shape 299"/>
          <p:cNvSpPr/>
          <p:nvPr/>
        </p:nvSpPr>
        <p:spPr>
          <a:xfrm rot="16200000">
            <a:off x="-181726" y="3094661"/>
            <a:ext cx="2024373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>
            <a:spAutoFit/>
          </a:bodyPr>
          <a:lstStyle/>
          <a:p>
            <a:pPr algn="ctr" defTabSz="321457" hangingPunct="0"/>
            <a:r>
              <a:rPr sz="1687" kern="0">
                <a:solidFill>
                  <a:srgbClr val="5B5854"/>
                </a:solidFill>
                <a:latin typeface="Avenir Medium"/>
                <a:sym typeface="Avenir Medium"/>
              </a:rPr>
              <a:t>High School </a:t>
            </a:r>
          </a:p>
        </p:txBody>
      </p:sp>
      <p:sp>
        <p:nvSpPr>
          <p:cNvPr id="300" name="Shape 300"/>
          <p:cNvSpPr/>
          <p:nvPr/>
        </p:nvSpPr>
        <p:spPr>
          <a:xfrm rot="16200000">
            <a:off x="-289458" y="4887311"/>
            <a:ext cx="223983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>
            <a:spAutoFit/>
          </a:bodyPr>
          <a:lstStyle/>
          <a:p>
            <a:pPr algn="ctr" defTabSz="321457" hangingPunct="0"/>
            <a:r>
              <a:rPr sz="1687" kern="0">
                <a:solidFill>
                  <a:srgbClr val="5B5854"/>
                </a:solidFill>
                <a:latin typeface="Avenir Medium"/>
                <a:sym typeface="Avenir Medium"/>
              </a:rPr>
              <a:t>College</a:t>
            </a:r>
          </a:p>
        </p:txBody>
      </p:sp>
    </p:spTree>
    <p:extLst>
      <p:ext uri="{BB962C8B-B14F-4D97-AF65-F5344CB8AC3E}">
        <p14:creationId xmlns:p14="http://schemas.microsoft.com/office/powerpoint/2010/main" val="195808107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8" dur="1500" fill="hold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38" dur="1000" fill="hold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51" dur="1000" fill="hold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4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animBg="1" advAuto="0"/>
      <p:bldP spid="282" grpId="1" animBg="1" advAuto="0"/>
      <p:bldP spid="283" grpId="0" animBg="1" advAuto="0"/>
      <p:bldP spid="283" grpId="1" animBg="1" advAuto="0"/>
      <p:bldP spid="291" grpId="0" animBg="1" advAuto="0"/>
      <p:bldP spid="292" grpId="0" animBg="1" advAuto="0"/>
      <p:bldP spid="293" grpId="0" animBg="1" advAuto="0"/>
      <p:bldP spid="294" grpId="0" animBg="1" advAuto="0"/>
      <p:bldP spid="294" grpId="1" animBg="1" advAuto="0"/>
      <p:bldP spid="294" grpId="2" animBg="1" advAuto="0"/>
      <p:bldP spid="295" grpId="0" animBg="1" advAuto="0"/>
      <p:bldP spid="295" grpId="1" animBg="1" advAuto="0"/>
      <p:bldP spid="296" grpId="0" animBg="1" advAuto="0"/>
      <p:bldP spid="297" grpId="0" animBg="1" advAuto="0"/>
      <p:bldP spid="298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301778" y="165199"/>
            <a:ext cx="8754757" cy="6362402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algn="ctr" defTabSz="410751" hangingPunct="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687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Labor Market Demand </a:t>
            </a:r>
          </a:p>
        </p:txBody>
      </p:sp>
      <p:sp>
        <p:nvSpPr>
          <p:cNvPr id="311" name="Shape 311"/>
          <p:cNvSpPr/>
          <p:nvPr/>
        </p:nvSpPr>
        <p:spPr>
          <a:xfrm>
            <a:off x="1926423" y="807613"/>
            <a:ext cx="5291155" cy="527899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defTabSz="584200">
              <a:lnSpc>
                <a:spcPct val="120000"/>
              </a:lnSpc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51" hangingPunct="0"/>
            <a:r>
              <a:rPr sz="2672" kern="0"/>
              <a:t>Employer Engagement </a:t>
            </a:r>
          </a:p>
        </p:txBody>
      </p:sp>
      <p:sp>
        <p:nvSpPr>
          <p:cNvPr id="312" name="Shape 312"/>
          <p:cNvSpPr/>
          <p:nvPr/>
        </p:nvSpPr>
        <p:spPr>
          <a:xfrm>
            <a:off x="366063" y="2736269"/>
            <a:ext cx="98851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584200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51" hangingPunct="0"/>
            <a:r>
              <a:rPr sz="1687" kern="0"/>
              <a:t>Demand</a:t>
            </a:r>
          </a:p>
        </p:txBody>
      </p:sp>
      <p:sp>
        <p:nvSpPr>
          <p:cNvPr id="313" name="Shape 313"/>
          <p:cNvSpPr/>
          <p:nvPr/>
        </p:nvSpPr>
        <p:spPr>
          <a:xfrm>
            <a:off x="8063039" y="2736269"/>
            <a:ext cx="55143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584200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51" hangingPunct="0"/>
            <a:r>
              <a:rPr sz="1687" kern="0"/>
              <a:t>Hire </a:t>
            </a:r>
          </a:p>
        </p:txBody>
      </p:sp>
      <p:sp>
        <p:nvSpPr>
          <p:cNvPr id="314" name="Shape 314"/>
          <p:cNvSpPr/>
          <p:nvPr/>
        </p:nvSpPr>
        <p:spPr>
          <a:xfrm>
            <a:off x="6913284" y="4515510"/>
            <a:ext cx="1365760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584200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51" hangingPunct="0"/>
            <a:r>
              <a:rPr sz="1687" kern="0"/>
              <a:t>Credentials  </a:t>
            </a:r>
          </a:p>
        </p:txBody>
      </p:sp>
      <p:sp>
        <p:nvSpPr>
          <p:cNvPr id="315" name="Shape 315"/>
          <p:cNvSpPr/>
          <p:nvPr/>
        </p:nvSpPr>
        <p:spPr>
          <a:xfrm>
            <a:off x="2168846" y="4932312"/>
            <a:ext cx="988517" cy="851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584200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51" hangingPunct="0"/>
            <a:r>
              <a:rPr sz="1687" kern="0"/>
              <a:t>Work Based Learning </a:t>
            </a:r>
          </a:p>
        </p:txBody>
      </p:sp>
      <p:sp>
        <p:nvSpPr>
          <p:cNvPr id="316" name="Shape 316"/>
          <p:cNvSpPr/>
          <p:nvPr/>
        </p:nvSpPr>
        <p:spPr>
          <a:xfrm>
            <a:off x="4492891" y="5213928"/>
            <a:ext cx="1301894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584200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51" hangingPunct="0"/>
            <a:r>
              <a:rPr sz="1687" kern="0"/>
              <a:t>Learning Outcomes </a:t>
            </a:r>
          </a:p>
        </p:txBody>
      </p:sp>
      <p:sp>
        <p:nvSpPr>
          <p:cNvPr id="317" name="Shape 317"/>
          <p:cNvSpPr/>
          <p:nvPr/>
        </p:nvSpPr>
        <p:spPr>
          <a:xfrm>
            <a:off x="903106" y="4705266"/>
            <a:ext cx="69410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584200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51" hangingPunct="0"/>
            <a:r>
              <a:rPr sz="1687" kern="0"/>
              <a:t>Skills </a:t>
            </a:r>
          </a:p>
        </p:txBody>
      </p:sp>
      <p:sp>
        <p:nvSpPr>
          <p:cNvPr id="318" name="Shape 318"/>
          <p:cNvSpPr/>
          <p:nvPr/>
        </p:nvSpPr>
        <p:spPr>
          <a:xfrm>
            <a:off x="1766499" y="3115600"/>
            <a:ext cx="58253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584200">
              <a:defRPr sz="3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51" hangingPunct="0"/>
            <a:r>
              <a:rPr sz="2531" kern="0"/>
              <a:t>GAP - Shortage of Qualified Workers </a:t>
            </a:r>
          </a:p>
        </p:txBody>
      </p:sp>
      <p:sp>
        <p:nvSpPr>
          <p:cNvPr id="319" name="Shape 319"/>
          <p:cNvSpPr/>
          <p:nvPr/>
        </p:nvSpPr>
        <p:spPr>
          <a:xfrm>
            <a:off x="1507615" y="3814348"/>
            <a:ext cx="634308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584200">
              <a:defRPr sz="3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51" hangingPunct="0"/>
            <a:r>
              <a:rPr sz="2531" kern="0"/>
              <a:t>NEED &amp; GROWTH - Quantity of Workers </a:t>
            </a:r>
          </a:p>
        </p:txBody>
      </p:sp>
      <p:sp>
        <p:nvSpPr>
          <p:cNvPr id="320" name="Shape 320"/>
          <p:cNvSpPr/>
          <p:nvPr/>
        </p:nvSpPr>
        <p:spPr>
          <a:xfrm>
            <a:off x="1967495" y="1982391"/>
            <a:ext cx="1391219" cy="892969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defTabSz="58420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defTabSz="410751" hangingPunct="0"/>
            <a:r>
              <a:rPr sz="1687" kern="0"/>
              <a:t>Career Advising</a:t>
            </a:r>
          </a:p>
        </p:txBody>
      </p:sp>
      <p:sp>
        <p:nvSpPr>
          <p:cNvPr id="321" name="Shape 321"/>
          <p:cNvSpPr/>
          <p:nvPr/>
        </p:nvSpPr>
        <p:spPr>
          <a:xfrm>
            <a:off x="3474869" y="1982391"/>
            <a:ext cx="2408574" cy="892969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algn="ctr"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FFFFFF"/>
                </a:solidFill>
                <a:latin typeface="Helvetica Light"/>
                <a:sym typeface="Helvetica Light"/>
              </a:rPr>
              <a:t>Education  &amp;</a:t>
            </a:r>
          </a:p>
          <a:p>
            <a:pPr algn="ctr"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FFFFFF"/>
                </a:solidFill>
                <a:latin typeface="Helvetica Light"/>
                <a:sym typeface="Helvetica Light"/>
              </a:rPr>
              <a:t>Skill Training </a:t>
            </a:r>
          </a:p>
        </p:txBody>
      </p:sp>
      <p:sp>
        <p:nvSpPr>
          <p:cNvPr id="322" name="Shape 322"/>
          <p:cNvSpPr/>
          <p:nvPr/>
        </p:nvSpPr>
        <p:spPr>
          <a:xfrm>
            <a:off x="5999598" y="1982391"/>
            <a:ext cx="1197032" cy="892969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defTabSz="58420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defTabSz="410751" hangingPunct="0"/>
            <a:r>
              <a:rPr sz="1687" kern="0"/>
              <a:t>Work</a:t>
            </a:r>
          </a:p>
        </p:txBody>
      </p:sp>
      <p:sp>
        <p:nvSpPr>
          <p:cNvPr id="323" name="Shape 323"/>
          <p:cNvSpPr>
            <a:spLocks noGrp="1"/>
          </p:cNvSpPr>
          <p:nvPr>
            <p:ph type="sldNum" sz="quarter" idx="2"/>
          </p:nvPr>
        </p:nvSpPr>
        <p:spPr>
          <a:xfrm>
            <a:off x="4416853" y="6505278"/>
            <a:ext cx="301366" cy="2973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algn="ctr" defTabSz="410751" hangingPunct="0"/>
            <a:fld id="{86CB4B4D-7CA3-9044-876B-883B54F8677D}" type="slidenum">
              <a:rPr sz="1266" kern="0" cap="none" spc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hangingPunct="0"/>
              <a:t>16</a:t>
            </a:fld>
            <a:endParaRPr sz="1266" kern="0" cap="none" spc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05264125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50723 -0.437276" pathEditMode="relative">
                                      <p:cBhvr>
                                        <p:cTn id="18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318"/>
                                        </p:tgtEl>
                                      </p:cBhvr>
                                      <p:by x="45746" y="4574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65925 -0.501463" pathEditMode="relative">
                                      <p:cBhvr>
                                        <p:cTn id="31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319"/>
                                        </p:tgtEl>
                                      </p:cBhvr>
                                      <p:by x="34547" y="3454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6" presetClass="emp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312"/>
                                        </p:tgtEl>
                                      </p:cBhvr>
                                      <p:by x="63523" y="63523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53824 -0.205406" pathEditMode="relative">
                                      <p:cBhvr>
                                        <p:cTn id="46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72710 -0.487056" pathEditMode="relative">
                                      <p:cBhvr>
                                        <p:cTn id="54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317"/>
                                        </p:tgtEl>
                                      </p:cBhvr>
                                      <p:by x="73291" y="7329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80819 -0.539350" pathEditMode="relative">
                                      <p:cBhvr>
                                        <p:cTn id="67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315"/>
                                        </p:tgtEl>
                                      </p:cBhvr>
                                      <p:by x="62228" y="6222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84750 -0.573313" pathEditMode="relative">
                                      <p:cBhvr>
                                        <p:cTn id="80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1000" fill="hold"/>
                                        <p:tgtEl>
                                          <p:spTgt spid="316"/>
                                        </p:tgtEl>
                                      </p:cBhvr>
                                      <p:by x="56060" y="5606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95312 -0.462891" pathEditMode="relative">
                                      <p:cBhvr>
                                        <p:cTn id="93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1000" fill="hold"/>
                                        <p:tgtEl>
                                          <p:spTgt spid="314"/>
                                        </p:tgtEl>
                                      </p:cBhvr>
                                      <p:by x="65938" y="6593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52344 -0.199219" pathEditMode="relative">
                                      <p:cBhvr>
                                        <p:cTn id="10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1000" fill="hold"/>
                                        <p:tgtEl>
                                          <p:spTgt spid="313"/>
                                        </p:tgtEl>
                                      </p:cBhvr>
                                      <p:by x="76346" y="7634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 animBg="1" advAuto="0"/>
      <p:bldP spid="311" grpId="0" animBg="1" advAuto="0"/>
      <p:bldP spid="312" grpId="0" animBg="1" advAuto="0"/>
      <p:bldP spid="312" grpId="1" animBg="1" advAuto="0"/>
      <p:bldP spid="313" grpId="0" animBg="1" advAuto="0"/>
      <p:bldP spid="313" grpId="1" animBg="1" advAuto="0"/>
      <p:bldP spid="314" grpId="0" animBg="1" advAuto="0"/>
      <p:bldP spid="314" grpId="1" animBg="1" advAuto="0"/>
      <p:bldP spid="315" grpId="0" animBg="1" advAuto="0"/>
      <p:bldP spid="315" grpId="1" animBg="1" advAuto="0"/>
      <p:bldP spid="316" grpId="0" animBg="1" advAuto="0"/>
      <p:bldP spid="316" grpId="1" animBg="1" advAuto="0"/>
      <p:bldP spid="317" grpId="0" animBg="1" advAuto="0"/>
      <p:bldP spid="317" grpId="1" animBg="1" advAuto="0"/>
      <p:bldP spid="318" grpId="0" animBg="1" advAuto="0"/>
      <p:bldP spid="318" grpId="1" animBg="1" advAuto="0"/>
      <p:bldP spid="319" grpId="0" animBg="1" advAuto="0"/>
      <p:bldP spid="319" grpId="1" animBg="1" advAuto="0"/>
      <p:bldP spid="320" grpId="0" animBg="1" advAuto="0"/>
      <p:bldP spid="321" grpId="0" animBg="1" advAuto="0"/>
      <p:bldP spid="322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3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>
              <a:lnSpc>
                <a:spcPct val="120000"/>
              </a:lnSpc>
              <a:defRPr sz="4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/>
              <a:t>Career Advising </a:t>
            </a:r>
          </a:p>
          <a:p>
            <a:pPr>
              <a:lnSpc>
                <a:spcPct val="120000"/>
              </a:lnSpc>
              <a:defRPr sz="4500">
                <a:solidFill>
                  <a:srgbClr val="FFFFFF"/>
                </a:solidFill>
              </a:defRPr>
            </a:pPr>
            <a:r>
              <a:rPr sz="3200" dirty="0"/>
              <a:t>Selecting Pathway, Education, &amp; WBL </a:t>
            </a:r>
          </a:p>
        </p:txBody>
      </p:sp>
      <p:sp>
        <p:nvSpPr>
          <p:cNvPr id="332" name="Shape 332"/>
          <p:cNvSpPr>
            <a:spLocks noGrp="1"/>
          </p:cNvSpPr>
          <p:nvPr>
            <p:ph type="body" sz="quarter" idx="1"/>
          </p:nvPr>
        </p:nvSpPr>
        <p:spPr>
          <a:xfrm>
            <a:off x="3222362" y="2190982"/>
            <a:ext cx="2344357" cy="2885545"/>
          </a:xfrm>
          <a:prstGeom prst="rect">
            <a:avLst/>
          </a:prstGeom>
          <a:ln w="38100">
            <a:solidFill>
              <a:srgbClr val="009051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 defTabSz="328600">
              <a:spcBef>
                <a:spcPts val="1758"/>
              </a:spcBef>
              <a:buSzTx/>
              <a:buNone/>
              <a:defRPr sz="2240" u="sng"/>
            </a:pPr>
            <a:r>
              <a:t>Professional Development </a:t>
            </a:r>
          </a:p>
          <a:p>
            <a:pPr marL="192874" indent="-192874" defTabSz="328600">
              <a:spcBef>
                <a:spcPts val="1758"/>
              </a:spcBef>
              <a:defRPr sz="2240"/>
            </a:pPr>
            <a:r>
              <a:t>Joint staff  </a:t>
            </a:r>
          </a:p>
          <a:p>
            <a:pPr marL="192874" indent="-192874" defTabSz="328600">
              <a:spcBef>
                <a:spcPts val="1758"/>
              </a:spcBef>
              <a:defRPr sz="2240"/>
            </a:pPr>
            <a:r>
              <a:t>Advising on Certified  Pathways </a:t>
            </a:r>
          </a:p>
          <a:p>
            <a:pPr marL="192874" indent="-192874" defTabSz="328600">
              <a:spcBef>
                <a:spcPts val="1758"/>
              </a:spcBef>
              <a:defRPr sz="2240"/>
            </a:pPr>
            <a:r>
              <a:t>Setting Career Goals </a:t>
            </a:r>
          </a:p>
          <a:p>
            <a:pPr marL="192874" indent="-192874" defTabSz="328600">
              <a:spcBef>
                <a:spcPts val="1758"/>
              </a:spcBef>
              <a:defRPr sz="2240"/>
            </a:pPr>
            <a:r>
              <a:t>WBL Explore, Experience, Engage </a:t>
            </a:r>
          </a:p>
        </p:txBody>
      </p:sp>
      <p:sp>
        <p:nvSpPr>
          <p:cNvPr id="333" name="Shape 333"/>
          <p:cNvSpPr/>
          <p:nvPr/>
        </p:nvSpPr>
        <p:spPr>
          <a:xfrm>
            <a:off x="761745" y="2177588"/>
            <a:ext cx="1917999" cy="2912334"/>
          </a:xfrm>
          <a:prstGeom prst="rect">
            <a:avLst/>
          </a:prstGeom>
          <a:ln w="38100">
            <a:solidFill>
              <a:srgbClr val="00905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defTabSz="295741">
              <a:spcBef>
                <a:spcPts val="1617"/>
              </a:spcBef>
              <a:defRPr sz="2016" u="sng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17"/>
              <a:t>Advising Team </a:t>
            </a:r>
          </a:p>
          <a:p>
            <a:pPr marL="173587" indent="-173587" defTabSz="295741">
              <a:spcBef>
                <a:spcPts val="1617"/>
              </a:spcBef>
              <a:buSzPct val="75000"/>
              <a:buChar char="•"/>
              <a:defRPr sz="2016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17"/>
              <a:t>Middle School </a:t>
            </a:r>
          </a:p>
          <a:p>
            <a:pPr marL="173587" indent="-173587" defTabSz="295741">
              <a:spcBef>
                <a:spcPts val="1617"/>
              </a:spcBef>
              <a:buSzPct val="75000"/>
              <a:buChar char="•"/>
              <a:defRPr sz="2016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17"/>
              <a:t>High School </a:t>
            </a:r>
          </a:p>
          <a:p>
            <a:pPr marL="173587" indent="-173587" defTabSz="295741">
              <a:spcBef>
                <a:spcPts val="1617"/>
              </a:spcBef>
              <a:buSzPct val="75000"/>
              <a:buChar char="•"/>
              <a:defRPr sz="2016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17"/>
              <a:t>Community College </a:t>
            </a:r>
          </a:p>
          <a:p>
            <a:pPr marL="173587" indent="-173587" defTabSz="295741">
              <a:spcBef>
                <a:spcPts val="1617"/>
              </a:spcBef>
              <a:buSzPct val="75000"/>
              <a:buChar char="•"/>
              <a:defRPr sz="2016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17"/>
              <a:t> University </a:t>
            </a:r>
          </a:p>
          <a:p>
            <a:pPr marL="173587" indent="-173587" defTabSz="295741">
              <a:spcBef>
                <a:spcPts val="1617"/>
              </a:spcBef>
              <a:buSzPct val="75000"/>
              <a:buChar char="•"/>
              <a:defRPr sz="2016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17"/>
              <a:t>Career Center</a:t>
            </a:r>
          </a:p>
        </p:txBody>
      </p:sp>
      <p:sp>
        <p:nvSpPr>
          <p:cNvPr id="334" name="Shape 334"/>
          <p:cNvSpPr/>
          <p:nvPr/>
        </p:nvSpPr>
        <p:spPr>
          <a:xfrm>
            <a:off x="6109336" y="2177588"/>
            <a:ext cx="2344358" cy="3627442"/>
          </a:xfrm>
          <a:prstGeom prst="rect">
            <a:avLst/>
          </a:prstGeom>
          <a:ln w="38100">
            <a:solidFill>
              <a:srgbClr val="00905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defTabSz="299848">
              <a:spcBef>
                <a:spcPts val="1617"/>
              </a:spcBef>
              <a:defRPr sz="2044" u="sng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37"/>
              <a:t>Advising Skills</a:t>
            </a:r>
          </a:p>
          <a:p>
            <a:pPr marL="175998" indent="-175998" defTabSz="299848">
              <a:spcBef>
                <a:spcPts val="1617"/>
              </a:spcBef>
              <a:buSzPct val="75000"/>
              <a:buChar char="•"/>
              <a:defRPr sz="2044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37"/>
              <a:t>CDF - Listening,, Sharing LMI, Sharing Options </a:t>
            </a:r>
          </a:p>
          <a:p>
            <a:pPr marL="175998" indent="-175998" defTabSz="299848">
              <a:spcBef>
                <a:spcPts val="1617"/>
              </a:spcBef>
              <a:buSzPct val="75000"/>
              <a:buChar char="•"/>
              <a:defRPr sz="2044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37"/>
              <a:t>Individual Assessment of Interest, Abilities, Skills</a:t>
            </a:r>
          </a:p>
          <a:p>
            <a:pPr marL="175998" indent="-175998" defTabSz="299848">
              <a:spcBef>
                <a:spcPts val="1617"/>
              </a:spcBef>
              <a:buSzPct val="75000"/>
              <a:buChar char="•"/>
              <a:defRPr sz="2044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37"/>
              <a:t>Sharing Labor Market Information: Projections; Pathway Requirements; Certifications; &amp;  Employment Options</a:t>
            </a:r>
          </a:p>
          <a:p>
            <a:pPr marL="175998" indent="-175998" defTabSz="299848">
              <a:spcBef>
                <a:spcPts val="1617"/>
              </a:spcBef>
              <a:buSzPct val="75000"/>
              <a:buChar char="•"/>
              <a:defRPr sz="2044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37"/>
              <a:t>Career Planning &amp; Goal Setting </a:t>
            </a:r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xfrm>
            <a:off x="4482667" y="6505277"/>
            <a:ext cx="169736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63443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 advAuto="0"/>
      <p:bldP spid="333" grpId="0" animBg="1" advAuto="0"/>
      <p:bldP spid="334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/>
        </p:nvSpPr>
        <p:spPr>
          <a:xfrm>
            <a:off x="1458504" y="1160406"/>
            <a:ext cx="2408575" cy="857251"/>
          </a:xfrm>
          <a:prstGeom prst="rect">
            <a:avLst/>
          </a:prstGeom>
          <a:blipFill>
            <a:blip r:embed="rId3"/>
          </a:blipFill>
          <a:ln w="25400">
            <a:solidFill>
              <a:srgbClr val="000000"/>
            </a:solidFill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defTabSz="410751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266"/>
              <a:t>Career Awareness</a:t>
            </a:r>
          </a:p>
          <a:p>
            <a:pPr defTabSz="410751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266"/>
              <a:t>Career Plan </a:t>
            </a:r>
          </a:p>
        </p:txBody>
      </p:sp>
      <p:sp>
        <p:nvSpPr>
          <p:cNvPr id="340" name="Shape 340"/>
          <p:cNvSpPr/>
          <p:nvPr/>
        </p:nvSpPr>
        <p:spPr>
          <a:xfrm>
            <a:off x="1458504" y="2144939"/>
            <a:ext cx="2408575" cy="110728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defTabSz="410751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195"/>
              <a:t>Articulation Coordination</a:t>
            </a:r>
            <a:r>
              <a:rPr sz="1266"/>
              <a:t> </a:t>
            </a:r>
          </a:p>
          <a:p>
            <a:pPr defTabSz="410751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266"/>
              <a:t>Programs of Study </a:t>
            </a:r>
            <a:r>
              <a:rPr sz="1547"/>
              <a:t>Academic and</a:t>
            </a:r>
            <a:r>
              <a:rPr sz="1266"/>
              <a:t> Techincal Training </a:t>
            </a:r>
          </a:p>
        </p:txBody>
      </p:sp>
      <p:sp>
        <p:nvSpPr>
          <p:cNvPr id="341" name="Shape 341"/>
          <p:cNvSpPr/>
          <p:nvPr/>
        </p:nvSpPr>
        <p:spPr>
          <a:xfrm>
            <a:off x="1454126" y="4178466"/>
            <a:ext cx="2386879" cy="1159779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defTabSz="410751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266"/>
              <a:t>Career Goal </a:t>
            </a:r>
          </a:p>
          <a:p>
            <a:pPr defTabSz="410751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266"/>
              <a:t>Work</a:t>
            </a:r>
          </a:p>
        </p:txBody>
      </p:sp>
      <p:sp>
        <p:nvSpPr>
          <p:cNvPr id="342" name="Shape 342"/>
          <p:cNvSpPr/>
          <p:nvPr/>
        </p:nvSpPr>
        <p:spPr>
          <a:xfrm>
            <a:off x="1443278" y="3378422"/>
            <a:ext cx="2408574" cy="699551"/>
          </a:xfrm>
          <a:prstGeom prst="rect">
            <a:avLst/>
          </a:prstGeom>
          <a:solidFill>
            <a:srgbClr val="70BF41">
              <a:alpha val="8087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33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 defTabSz="584200">
              <a:lnSpc>
                <a:spcPct val="120000"/>
              </a:lnSpc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547"/>
              <a:t>Work  Based Learning</a:t>
            </a:r>
          </a:p>
        </p:txBody>
      </p:sp>
      <p:sp>
        <p:nvSpPr>
          <p:cNvPr id="343" name="Shape 343"/>
          <p:cNvSpPr/>
          <p:nvPr/>
        </p:nvSpPr>
        <p:spPr>
          <a:xfrm>
            <a:off x="3989677" y="1141826"/>
            <a:ext cx="3724327" cy="894412"/>
          </a:xfrm>
          <a:prstGeom prst="rect">
            <a:avLst/>
          </a:prstGeom>
          <a:ln w="38100">
            <a:solidFill>
              <a:srgbClr val="00905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>
              <a:defRPr sz="19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Assessment of Interests, Abilities, Skills </a:t>
            </a:r>
          </a:p>
          <a:p>
            <a:pPr defTabSz="410751">
              <a:defRPr sz="19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Assessment Prior Learning &amp; Credentials </a:t>
            </a:r>
          </a:p>
          <a:p>
            <a:pPr defTabSz="410751">
              <a:defRPr sz="19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Assessment of Specific Pathway ID </a:t>
            </a:r>
            <a:r>
              <a:rPr sz="1266"/>
              <a:t>Skills</a:t>
            </a:r>
          </a:p>
          <a:p>
            <a:pPr defTabSz="410751">
              <a:defRPr sz="19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Identification of the Individuals Career Goal</a:t>
            </a:r>
          </a:p>
        </p:txBody>
      </p:sp>
      <p:sp>
        <p:nvSpPr>
          <p:cNvPr id="344" name="Shape 344"/>
          <p:cNvSpPr/>
          <p:nvPr/>
        </p:nvSpPr>
        <p:spPr>
          <a:xfrm>
            <a:off x="3989677" y="2148048"/>
            <a:ext cx="3724327" cy="1099981"/>
          </a:xfrm>
          <a:prstGeom prst="rect">
            <a:avLst/>
          </a:prstGeom>
          <a:ln w="38100">
            <a:solidFill>
              <a:srgbClr val="86100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>
              <a:defRPr sz="19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Academic &amp; Technical Courses </a:t>
            </a:r>
          </a:p>
          <a:p>
            <a:pPr defTabSz="410751">
              <a:defRPr sz="19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Education &amp; /or Training Program</a:t>
            </a:r>
          </a:p>
          <a:p>
            <a:pPr defTabSz="410751">
              <a:defRPr sz="19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Credit for: Experiences, Articulated Courses  Plan and Path Streamlined for Individual</a:t>
            </a:r>
          </a:p>
          <a:p>
            <a:pPr defTabSz="410751">
              <a:defRPr sz="190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1336"/>
              <a:t> </a:t>
            </a:r>
          </a:p>
        </p:txBody>
      </p:sp>
      <p:sp>
        <p:nvSpPr>
          <p:cNvPr id="345" name="Shape 345"/>
          <p:cNvSpPr/>
          <p:nvPr/>
        </p:nvSpPr>
        <p:spPr>
          <a:xfrm>
            <a:off x="3953958" y="3280992"/>
            <a:ext cx="3795765" cy="894412"/>
          </a:xfrm>
          <a:prstGeom prst="rect">
            <a:avLst/>
          </a:prstGeom>
          <a:ln w="38100">
            <a:solidFill>
              <a:srgbClr val="70BF4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>
              <a:defRPr sz="19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Exploratory - Shadowing, Mentoring</a:t>
            </a:r>
          </a:p>
          <a:p>
            <a:pPr defTabSz="410751">
              <a:defRPr sz="19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Experiential - Work Foundational Skills  </a:t>
            </a:r>
          </a:p>
          <a:p>
            <a:pPr defTabSz="410751">
              <a:defRPr sz="19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Engaged - Supportive of Classroom Education </a:t>
            </a:r>
          </a:p>
        </p:txBody>
      </p:sp>
      <p:sp>
        <p:nvSpPr>
          <p:cNvPr id="346" name="Shape 346"/>
          <p:cNvSpPr/>
          <p:nvPr/>
        </p:nvSpPr>
        <p:spPr>
          <a:xfrm>
            <a:off x="3989677" y="4208365"/>
            <a:ext cx="3795765" cy="1099981"/>
          </a:xfrm>
          <a:prstGeom prst="rect">
            <a:avLst/>
          </a:prstGeom>
          <a:ln w="38100">
            <a:solidFill>
              <a:srgbClr val="773F9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>
              <a:defRPr sz="19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Jobs within the cluster </a:t>
            </a:r>
          </a:p>
          <a:p>
            <a:pPr defTabSz="410751">
              <a:defRPr sz="19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Ability to engage in work </a:t>
            </a:r>
          </a:p>
          <a:p>
            <a:pPr defTabSz="410751">
              <a:defRPr sz="19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Reengage in education or training </a:t>
            </a:r>
          </a:p>
          <a:p>
            <a:pPr defTabSz="410751">
              <a:defRPr sz="19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Continuous Education /Training to meet Career Goal </a:t>
            </a:r>
          </a:p>
        </p:txBody>
      </p:sp>
      <p:sp>
        <p:nvSpPr>
          <p:cNvPr id="347" name="Shape 347"/>
          <p:cNvSpPr/>
          <p:nvPr/>
        </p:nvSpPr>
        <p:spPr>
          <a:xfrm>
            <a:off x="899301" y="-14430"/>
            <a:ext cx="7411645" cy="80252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b">
            <a:spAutoFit/>
          </a:bodyPr>
          <a:lstStyle>
            <a:lvl1pPr defTabSz="584200">
              <a:lnSpc>
                <a:spcPct val="150000"/>
              </a:lnSpc>
              <a:defRPr sz="4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164"/>
              <a:t>Career Advising &amp; Employability Plan </a:t>
            </a:r>
          </a:p>
        </p:txBody>
      </p:sp>
      <p:sp>
        <p:nvSpPr>
          <p:cNvPr id="348" name="Shape 3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833576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99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99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9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9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99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9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9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9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99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9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9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9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99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99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9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9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99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99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9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9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99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9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9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99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99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99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9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9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99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99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99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99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0" animBg="1" advAuto="0"/>
      <p:bldP spid="340" grpId="0" animBg="1" advAuto="0"/>
      <p:bldP spid="341" grpId="0" animBg="1" advAuto="0"/>
      <p:bldP spid="342" grpId="0" animBg="1" advAuto="0"/>
      <p:bldP spid="343" grpId="0" animBg="1" advAuto="0"/>
      <p:bldP spid="344" grpId="0" animBg="1" advAuto="0"/>
      <p:bldP spid="345" grpId="0" animBg="1" advAuto="0"/>
      <p:bldP spid="346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838200"/>
            <a:ext cx="4203511" cy="55806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838200"/>
            <a:ext cx="4257375" cy="5580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143000" y="584284"/>
            <a:ext cx="1063236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hlinkClick r:id="rId5"/>
              </a:rPr>
              <a:t>http</a:t>
            </a:r>
            <a:r>
              <a:rPr lang="en-US" sz="1050" dirty="0">
                <a:hlinkClick r:id="rId5"/>
              </a:rPr>
              <a:t>://www.nccommunitycolleges.edu/sites/default/files/pa-news-files/2015_nc_career_clusters_guide_web_0.pdf</a:t>
            </a:r>
            <a:endParaRPr lang="en-US" sz="105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228600"/>
            <a:ext cx="6172200" cy="381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North Carolina Career Clusters Guide</a:t>
            </a:r>
          </a:p>
        </p:txBody>
      </p:sp>
    </p:spTree>
    <p:extLst>
      <p:ext uri="{BB962C8B-B14F-4D97-AF65-F5344CB8AC3E}">
        <p14:creationId xmlns:p14="http://schemas.microsoft.com/office/powerpoint/2010/main" val="273037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71746"/>
            <a:ext cx="6553200" cy="639763"/>
          </a:xfrm>
        </p:spPr>
        <p:txBody>
          <a:bodyPr/>
          <a:lstStyle/>
          <a:p>
            <a:pPr algn="ctr"/>
            <a:r>
              <a:rPr lang="en-US" dirty="0" smtClean="0"/>
              <a:t>Meandering Toward Graduation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7" y="2235396"/>
            <a:ext cx="8806362" cy="4678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The data suggest that students are meandering </a:t>
            </a:r>
            <a:r>
              <a:rPr lang="en-US" sz="2200" dirty="0" smtClean="0"/>
              <a:t>toward graduation. Rather </a:t>
            </a:r>
            <a:r>
              <a:rPr lang="en-US" sz="2200" dirty="0"/>
              <a:t>than ensuring students have access to </a:t>
            </a:r>
            <a:r>
              <a:rPr lang="en-US" sz="2200" dirty="0" smtClean="0"/>
              <a:t>a cohesive </a:t>
            </a:r>
            <a:r>
              <a:rPr lang="en-US" sz="2200" dirty="0"/>
              <a:t>curriculum that aligns high school coursework </a:t>
            </a:r>
            <a:r>
              <a:rPr lang="en-US" sz="2200" dirty="0" smtClean="0"/>
              <a:t>and students</a:t>
            </a:r>
            <a:r>
              <a:rPr lang="en-US" sz="2200" dirty="0"/>
              <a:t>’ future goals, high schools are prioritizing </a:t>
            </a:r>
            <a:r>
              <a:rPr lang="en-US" sz="2200" dirty="0" smtClean="0"/>
              <a:t>credit accrual</a:t>
            </a:r>
            <a:r>
              <a:rPr lang="en-US" sz="2200" dirty="0"/>
              <a:t>, which treats graduation as the end goal.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300" y="1077068"/>
            <a:ext cx="6172200" cy="4572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Education Trust - April 2016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33400" y="1665385"/>
            <a:ext cx="86878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2"/>
              </a:rPr>
              <a:t>https://edtrust.org/wp-content/uploads/2014/09/MeanderingTowardGraduation_EdTrust_April2016.pdf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28" name="Picture 4" descr="The Education Tru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73988"/>
            <a:ext cx="2287029" cy="10291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169334" y="4937504"/>
            <a:ext cx="64727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chemeClr val="bg1"/>
                </a:solidFill>
              </a:rPr>
              <a:t>Equip educators with knowledge of entry requirements for a diverse set of postsecondary pathways, including career technical education, or </a:t>
            </a:r>
            <a:r>
              <a:rPr lang="en-US" sz="2200" i="1" dirty="0" smtClean="0">
                <a:solidFill>
                  <a:schemeClr val="bg1"/>
                </a:solidFill>
              </a:rPr>
              <a:t>CTE </a:t>
            </a:r>
            <a:r>
              <a:rPr lang="en-US" sz="2200" i="1" dirty="0">
                <a:solidFill>
                  <a:schemeClr val="bg1"/>
                </a:solidFill>
              </a:rPr>
              <a:t>programs.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94734" y="3905829"/>
            <a:ext cx="701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P</a:t>
            </a:r>
            <a:r>
              <a:rPr lang="en-US" sz="2200" dirty="0" smtClean="0">
                <a:solidFill>
                  <a:schemeClr val="bg1"/>
                </a:solidFill>
              </a:rPr>
              <a:t>otential </a:t>
            </a:r>
            <a:r>
              <a:rPr lang="en-US" sz="2200" dirty="0">
                <a:solidFill>
                  <a:schemeClr val="bg1"/>
                </a:solidFill>
              </a:rPr>
              <a:t>levers for high schools to consider in maximizing postsecondary </a:t>
            </a:r>
            <a:r>
              <a:rPr lang="en-US" sz="2200" dirty="0" smtClean="0">
                <a:solidFill>
                  <a:schemeClr val="bg1"/>
                </a:solidFill>
              </a:rPr>
              <a:t>readiness: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1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Rigorous PRograms of Study </a:t>
            </a:r>
          </a:p>
        </p:txBody>
      </p:sp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52627">
              <a:defRPr sz="3959" spc="79"/>
            </a:lvl1pPr>
          </a:lstStyle>
          <a:p>
            <a:r>
              <a:t>Education and Training </a:t>
            </a:r>
          </a:p>
        </p:txBody>
      </p:sp>
      <p:sp>
        <p:nvSpPr>
          <p:cNvPr id="354" name="Shape 3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35735" indent="-235735" defTabSz="282882">
              <a:spcBef>
                <a:spcPts val="2039"/>
              </a:spcBef>
              <a:defRPr sz="2464" spc="49"/>
            </a:pPr>
            <a:r>
              <a:t>A comprehensive structured approach for delivering career and technical education to prepare students thorough secondary and postsecondary education for work. </a:t>
            </a:r>
          </a:p>
          <a:p>
            <a:pPr marL="235735" indent="-235735" defTabSz="282882">
              <a:spcBef>
                <a:spcPts val="2039"/>
              </a:spcBef>
              <a:defRPr sz="2464" spc="49"/>
            </a:pPr>
            <a:r>
              <a:t>Typically a grade 9-14 framework of classroom and  experiential learning.</a:t>
            </a:r>
          </a:p>
          <a:p>
            <a:pPr marL="235735" indent="-235735" defTabSz="282882">
              <a:spcBef>
                <a:spcPts val="2039"/>
              </a:spcBef>
              <a:defRPr sz="2464" spc="49"/>
            </a:pPr>
            <a:r>
              <a:t>May include HS to CC articulated credit, opportunity for secondary students to earn post secondary credit (CCP), </a:t>
            </a:r>
          </a:p>
          <a:p>
            <a:pPr marL="235735" indent="-235735" defTabSz="282882">
              <a:spcBef>
                <a:spcPts val="2039"/>
              </a:spcBef>
              <a:defRPr sz="2464" spc="49"/>
            </a:pPr>
            <a:r>
              <a:t>Programs of study may be aligned to regional industry needs, integrate technical and academic courses resulting in a certificate, diploma and/ or degree </a:t>
            </a:r>
          </a:p>
          <a:p>
            <a:pPr marL="235735" indent="-235735" defTabSz="282882">
              <a:spcBef>
                <a:spcPts val="2039"/>
              </a:spcBef>
              <a:defRPr sz="2464" spc="49"/>
            </a:pPr>
            <a:r>
              <a:t>Programs of study within the pathway framework include intentional career advising, integrated work based learning and accruing stackable credentials </a:t>
            </a:r>
          </a:p>
        </p:txBody>
      </p:sp>
    </p:spTree>
    <p:extLst>
      <p:ext uri="{BB962C8B-B14F-4D97-AF65-F5344CB8AC3E}">
        <p14:creationId xmlns:p14="http://schemas.microsoft.com/office/powerpoint/2010/main" val="1302204993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6" name="Table 356"/>
          <p:cNvGraphicFramePr/>
          <p:nvPr/>
        </p:nvGraphicFramePr>
        <p:xfrm>
          <a:off x="838199" y="1914524"/>
          <a:ext cx="5925141" cy="3191468"/>
        </p:xfrm>
        <a:graphic>
          <a:graphicData uri="http://schemas.openxmlformats.org/drawingml/2006/table">
            <a:tbl>
              <a:tblPr/>
              <a:tblGrid>
                <a:gridCol w="721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4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9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6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5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4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1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48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712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Level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BEBEB"/>
                    </a:solidFill>
                  </a:tcPr>
                </a:tc>
                <a:tc gridSpan="8"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Courses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BEB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Certifications &amp; Degrees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060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English 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Algebra  I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or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Integrated Math 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Environmental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Earth Science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World History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Health/PE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Word, PPT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Small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Business Entrepreneurship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Freshman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Career Management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 Certifications (2)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453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English 11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Geometry or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Integrated Math II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Physical Science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Civics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Principles of Business 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&amp; 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Finance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Excel, Access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Business Law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Website or Database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 Certifications (2)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5925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English 111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Algebra II or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Integrated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Math III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Biology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151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110 Intro to Business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Accounting I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137 Principles of Management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135 Principles of Supervision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 Certification(1)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MOS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Career Readiness - CRC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318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English IV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r>
                        <a:rPr sz="600" baseline="30498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</a:t>
                      </a: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Math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Aligned with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sudent’s plan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 History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 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MAT 115 Mathematical Models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 History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 B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Accounting II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 114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Professional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Research &amp;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Reporting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115 Business Law I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High School Diploma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QuickBooks Certification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CC Certificate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57" name="Table 357"/>
          <p:cNvGraphicFramePr/>
          <p:nvPr/>
        </p:nvGraphicFramePr>
        <p:xfrm>
          <a:off x="6972299" y="1914525"/>
          <a:ext cx="1800820" cy="1108668"/>
        </p:xfrm>
        <a:graphic>
          <a:graphicData uri="http://schemas.openxmlformats.org/drawingml/2006/table">
            <a:tbl>
              <a:tblPr/>
              <a:tblGrid>
                <a:gridCol w="1800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7167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Core Courses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7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CTE High school courses	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167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Community college courses                                  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167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Articulated Courses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65A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8" name="Table 358"/>
          <p:cNvGraphicFramePr/>
          <p:nvPr/>
        </p:nvGraphicFramePr>
        <p:xfrm>
          <a:off x="6972300" y="4572000"/>
          <a:ext cx="1953220" cy="549870"/>
        </p:xfrm>
        <a:graphic>
          <a:graphicData uri="http://schemas.openxmlformats.org/drawingml/2006/table">
            <a:tbl>
              <a:tblPr/>
              <a:tblGrid>
                <a:gridCol w="1953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6706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Articulated credits -   MSITA for CIS110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B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164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Online Course on Demand</a:t>
                      </a:r>
                      <a:r>
                        <a:rPr sz="600" i="1">
                          <a:solidFill>
                            <a:srgbClr val="FF2600"/>
                          </a:solidFill>
                          <a:uFill>
                            <a:solidFill>
                              <a:srgbClr val="FF26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</a:t>
                      </a: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See CC course requirements for each degree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9" name="Shape 359"/>
          <p:cNvSpPr/>
          <p:nvPr/>
        </p:nvSpPr>
        <p:spPr>
          <a:xfrm>
            <a:off x="828675" y="1552574"/>
            <a:ext cx="485775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/>
          <a:p>
            <a:pPr defTabSz="914367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(Rigorous) Programs of Study            </a:t>
            </a:r>
            <a:r>
              <a:rPr sz="1125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(Classes are examples) </a:t>
            </a:r>
            <a:endParaRPr sz="1266">
              <a:uFill>
                <a:solidFill>
                  <a:srgbClr val="000000"/>
                </a:solidFill>
              </a:u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defTabSz="914367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 </a:t>
            </a:r>
          </a:p>
        </p:txBody>
      </p:sp>
      <p:sp>
        <p:nvSpPr>
          <p:cNvPr id="360" name="Shape 360"/>
          <p:cNvSpPr/>
          <p:nvPr/>
        </p:nvSpPr>
        <p:spPr>
          <a:xfrm>
            <a:off x="2980730" y="227409"/>
            <a:ext cx="5934073" cy="1053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/>
          <a:p>
            <a:pPr defTabSz="914367">
              <a:defRPr sz="4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34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Building the Pathway </a:t>
            </a:r>
            <a:endParaRPr sz="3234"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defTabSz="914367">
              <a:defRPr sz="4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34" i="1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Credentials</a:t>
            </a:r>
            <a:r>
              <a:rPr sz="3234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  </a:t>
            </a:r>
          </a:p>
        </p:txBody>
      </p:sp>
      <p:sp>
        <p:nvSpPr>
          <p:cNvPr id="361" name="Shape 361"/>
          <p:cNvSpPr/>
          <p:nvPr/>
        </p:nvSpPr>
        <p:spPr>
          <a:xfrm>
            <a:off x="7458075" y="3125951"/>
            <a:ext cx="828676" cy="701346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1300480">
              <a:lnSpc>
                <a:spcPct val="120000"/>
              </a:lnSpc>
              <a:defRPr sz="18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>
              <a:defRPr sz="2400">
                <a:uFillTx/>
              </a:defRPr>
            </a:pPr>
            <a:r>
              <a:rPr sz="1266"/>
              <a:t>Labor Market Value $$</a:t>
            </a:r>
          </a:p>
        </p:txBody>
      </p:sp>
      <p:sp>
        <p:nvSpPr>
          <p:cNvPr id="362" name="Shape 362"/>
          <p:cNvSpPr/>
          <p:nvPr/>
        </p:nvSpPr>
        <p:spPr>
          <a:xfrm flipH="1" flipV="1">
            <a:off x="6776280" y="2787981"/>
            <a:ext cx="624302" cy="58463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stealth"/>
          </a:ln>
        </p:spPr>
        <p:txBody>
          <a:bodyPr lIns="45719" tIns="45719" rIns="45719" bIns="45719"/>
          <a:lstStyle/>
          <a:p>
            <a:pPr defTabSz="457184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63" name="Shape 363"/>
          <p:cNvSpPr/>
          <p:nvPr/>
        </p:nvSpPr>
        <p:spPr>
          <a:xfrm flipH="1">
            <a:off x="6856365" y="3814611"/>
            <a:ext cx="498743" cy="74509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stealth"/>
          </a:ln>
        </p:spPr>
        <p:txBody>
          <a:bodyPr lIns="45719" tIns="45719" rIns="45719" bIns="45719"/>
          <a:lstStyle/>
          <a:p>
            <a:pPr defTabSz="457184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64" name="Shape 3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2743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" name="Table 368"/>
          <p:cNvGraphicFramePr/>
          <p:nvPr/>
        </p:nvGraphicFramePr>
        <p:xfrm>
          <a:off x="838200" y="1876425"/>
          <a:ext cx="5802296" cy="3762546"/>
        </p:xfrm>
        <a:graphic>
          <a:graphicData uri="http://schemas.openxmlformats.org/drawingml/2006/table">
            <a:tbl>
              <a:tblPr/>
              <a:tblGrid>
                <a:gridCol w="714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8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76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30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50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08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00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39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97869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Level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BEBEB"/>
                    </a:solidFill>
                  </a:tcPr>
                </a:tc>
                <a:tc gridSpan="8"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Courses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BEB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Certifications &amp; Degrees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269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English 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Algebra  I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or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Integrated Math 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Environmental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Earth Science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World History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Health/PE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Word, PPT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Small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Business Entrepreneurship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Freshman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Career Management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 Certifications (2)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141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English 11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Geometry or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Integrated Math II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Physical Science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Civics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Principles of Business 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&amp; 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Finance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Excel, Access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Business Law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Website or Database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 Certifications (2)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555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English 111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Algebra II or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Integrated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Math III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Biology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151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110 Intro to Business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Accounting I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137 Principles of Management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135 Principles of Supervision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 Certification(1)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MOS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Career Readiness - CRC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428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English IV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r>
                        <a:rPr sz="600" baseline="30498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</a:t>
                      </a: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Math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Aligned with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sudent’s plan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 History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 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MAT 115 Mathematical Models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 History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 B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Accounting II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 114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Professional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Research &amp;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Reporting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115 Business Law I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High School Diploma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QuickBooks Certification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CC Certificate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269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Summer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COE 112    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(coop)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COE 110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World of Work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ACA 111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College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Student 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Success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587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MKT 220 Advertising &amp; Sales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 120 Principles of Financial Accounting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 111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Expository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Writing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116 Business Law II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260 Business Communications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240 Business Ethics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 129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Individual Income Taxes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 121 Principles of Managerial Accounting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Business Administration Diploma 44 hours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428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Social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Science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Elective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239 Business Applications Seminar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ECO 252 Principles of Macroeconomics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Humanities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Fine Arts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Elective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Business Administration 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AAS Degree 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65-73 hours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69" name="Table 369"/>
          <p:cNvGraphicFramePr/>
          <p:nvPr/>
        </p:nvGraphicFramePr>
        <p:xfrm>
          <a:off x="6962775" y="1876425"/>
          <a:ext cx="1781770" cy="1108670"/>
        </p:xfrm>
        <a:graphic>
          <a:graphicData uri="http://schemas.openxmlformats.org/drawingml/2006/table">
            <a:tbl>
              <a:tblPr/>
              <a:tblGrid>
                <a:gridCol w="1781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700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Core Courses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250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CTE High school courses	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360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Community college courses                                  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360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Articulated Courses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65A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70" name="Table 370"/>
          <p:cNvGraphicFramePr/>
          <p:nvPr/>
        </p:nvGraphicFramePr>
        <p:xfrm>
          <a:off x="6962775" y="4991100"/>
          <a:ext cx="1953220" cy="549870"/>
        </p:xfrm>
        <a:graphic>
          <a:graphicData uri="http://schemas.openxmlformats.org/drawingml/2006/table">
            <a:tbl>
              <a:tblPr/>
              <a:tblGrid>
                <a:gridCol w="1953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6706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Articulated credits -   MSITA for CIS110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B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164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Online Course on Demand</a:t>
                      </a:r>
                      <a:r>
                        <a:rPr sz="600" i="1">
                          <a:solidFill>
                            <a:srgbClr val="FF2600"/>
                          </a:solidFill>
                          <a:uFill>
                            <a:solidFill>
                              <a:srgbClr val="FF26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</a:t>
                      </a: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See CC course requirements for each degree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1" name="Shape 371"/>
          <p:cNvSpPr/>
          <p:nvPr/>
        </p:nvSpPr>
        <p:spPr>
          <a:xfrm>
            <a:off x="838200" y="1504950"/>
            <a:ext cx="485775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/>
          <a:p>
            <a:pPr defTabSz="914367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(Rigorous) Programs of Study            </a:t>
            </a:r>
            <a:r>
              <a:rPr sz="1125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(Classes are examples) </a:t>
            </a:r>
            <a:endParaRPr sz="1266">
              <a:uFill>
                <a:solidFill>
                  <a:srgbClr val="000000"/>
                </a:solidFill>
              </a:u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defTabSz="914367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 </a:t>
            </a:r>
          </a:p>
        </p:txBody>
      </p:sp>
      <p:sp>
        <p:nvSpPr>
          <p:cNvPr id="372" name="Shape 372"/>
          <p:cNvSpPr/>
          <p:nvPr/>
        </p:nvSpPr>
        <p:spPr>
          <a:xfrm>
            <a:off x="7458075" y="3125951"/>
            <a:ext cx="828676" cy="701346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1300480">
              <a:lnSpc>
                <a:spcPct val="120000"/>
              </a:lnSpc>
              <a:defRPr sz="18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>
              <a:defRPr sz="2400">
                <a:uFillTx/>
              </a:defRPr>
            </a:pPr>
            <a:r>
              <a:rPr sz="1266"/>
              <a:t>Labor Market Value $$</a:t>
            </a:r>
          </a:p>
        </p:txBody>
      </p:sp>
      <p:sp>
        <p:nvSpPr>
          <p:cNvPr id="373" name="Shape 373"/>
          <p:cNvSpPr/>
          <p:nvPr/>
        </p:nvSpPr>
        <p:spPr>
          <a:xfrm flipH="1" flipV="1">
            <a:off x="6776280" y="2787981"/>
            <a:ext cx="624302" cy="58463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stealth"/>
          </a:ln>
        </p:spPr>
        <p:txBody>
          <a:bodyPr lIns="45719" tIns="45719" rIns="45719" bIns="45719"/>
          <a:lstStyle/>
          <a:p>
            <a:pPr defTabSz="457184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74" name="Shape 374"/>
          <p:cNvSpPr/>
          <p:nvPr/>
        </p:nvSpPr>
        <p:spPr>
          <a:xfrm flipH="1">
            <a:off x="6856365" y="3814611"/>
            <a:ext cx="498743" cy="74509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stealth"/>
          </a:ln>
        </p:spPr>
        <p:txBody>
          <a:bodyPr lIns="45719" tIns="45719" rIns="45719" bIns="45719"/>
          <a:lstStyle/>
          <a:p>
            <a:pPr defTabSz="457184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75" name="Shape 375"/>
          <p:cNvSpPr/>
          <p:nvPr/>
        </p:nvSpPr>
        <p:spPr>
          <a:xfrm>
            <a:off x="2980730" y="227409"/>
            <a:ext cx="5934073" cy="988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/>
          <a:p>
            <a:pPr defTabSz="914367">
              <a:defRPr sz="4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34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Building the Pathway 9-14</a:t>
            </a:r>
            <a:endParaRPr sz="3234"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defTabSz="914367">
              <a:defRPr sz="4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12" i="1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High School and Community College</a:t>
            </a:r>
            <a:r>
              <a:rPr sz="2812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  </a:t>
            </a:r>
          </a:p>
        </p:txBody>
      </p:sp>
      <p:sp>
        <p:nvSpPr>
          <p:cNvPr id="376" name="Shape 3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94628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/>
        </p:nvSpPr>
        <p:spPr>
          <a:xfrm>
            <a:off x="7012781" y="2309813"/>
            <a:ext cx="1257303" cy="2143128"/>
          </a:xfrm>
          <a:prstGeom prst="roundRect">
            <a:avLst>
              <a:gd name="adj" fmla="val 15909"/>
            </a:avLst>
          </a:prstGeom>
          <a:solidFill>
            <a:srgbClr val="FAD5BB"/>
          </a:solidFill>
          <a:ln w="12700">
            <a:solidFill>
              <a:srgbClr val="F2913F"/>
            </a:solidFill>
            <a:miter lim="400000"/>
          </a:ln>
        </p:spPr>
        <p:txBody>
          <a:bodyPr lIns="45718" tIns="45718" rIns="45718" bIns="45718"/>
          <a:lstStyle/>
          <a:p>
            <a:pPr defTabSz="342888">
              <a:lnSpc>
                <a:spcPct val="120000"/>
              </a:lnSpc>
              <a:defRPr sz="1200" b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844"/>
          </a:p>
        </p:txBody>
      </p:sp>
      <p:graphicFrame>
        <p:nvGraphicFramePr>
          <p:cNvPr id="381" name="Table 381"/>
          <p:cNvGraphicFramePr/>
          <p:nvPr/>
        </p:nvGraphicFramePr>
        <p:xfrm>
          <a:off x="828675" y="1809749"/>
          <a:ext cx="5802296" cy="3762546"/>
        </p:xfrm>
        <a:graphic>
          <a:graphicData uri="http://schemas.openxmlformats.org/drawingml/2006/table">
            <a:tbl>
              <a:tblPr/>
              <a:tblGrid>
                <a:gridCol w="714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8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76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30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50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08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00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39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97869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Level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BEBEB"/>
                    </a:solidFill>
                  </a:tcPr>
                </a:tc>
                <a:tc gridSpan="8"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Courses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BEB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Certifications &amp; Degrees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269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English 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Algebra  I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or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Integrated Math 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Environmental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Earth Science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World History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Health/PE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Word, PPT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Small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Business Entrepreneurship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Freshman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Career Management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 Certifications (2)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141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English 11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Geometry or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Integrated Math II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Physical Science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Civics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Principles of Business 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&amp; 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Finance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Excel, Access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Business Law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Website or Database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 Certifications (2)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555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English 111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Algebra II or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Integrated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Math III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Biology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151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110 Intro to Business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Accounting I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137 Principles of Management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135 Principles of Supervision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MSITA Certification(1)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MOS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Career Readiness - CRC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428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English IV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r>
                        <a:rPr sz="600" baseline="30498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</a:t>
                      </a: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Math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Aligned with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sudent’s plan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 History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 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MAT 115 Mathematical Models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 History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 B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Accounting II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 114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Professional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Research &amp;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Reporting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115 Business Law I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High School Diploma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QuickBooks Certification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CC Certificate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269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Summer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COE 112    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(coop)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COE 110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World of Work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ACA 111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College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Student 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Success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587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MKT 220 Advertising &amp; Sales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 120 Principles of Financial Accounting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 111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Expository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Writing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116 Business Law II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260 Business Communications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240 Business Ethics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 129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Individual Income Taxes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 121 Principles of Managerial Accounting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Business Administration Diploma 44 hours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428"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Social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Science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Elective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BUS 239 Business Applications Seminar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ECO 252 Principles of Macroeconomics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Humanities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Fine Arts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Elective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Business Administration 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AAS Degree 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65-73 hours</a:t>
                      </a:r>
                      <a:endParaRPr sz="1300"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l" defTabSz="1300480">
                        <a:tabLst>
                          <a:tab pos="1295400" algn="l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D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82" name="Table 382"/>
          <p:cNvGraphicFramePr/>
          <p:nvPr/>
        </p:nvGraphicFramePr>
        <p:xfrm>
          <a:off x="7058025" y="1409700"/>
          <a:ext cx="1781770" cy="1388069"/>
        </p:xfrm>
        <a:graphic>
          <a:graphicData uri="http://schemas.openxmlformats.org/drawingml/2006/table">
            <a:tbl>
              <a:tblPr/>
              <a:tblGrid>
                <a:gridCol w="1781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384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Core CoursesE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4D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152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CTE High school courses	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47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633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Community college courses                                  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3E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633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Articulated Courses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65A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267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800"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Experienced/Work Based Learning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291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3" name="Shape 383"/>
          <p:cNvSpPr/>
          <p:nvPr/>
        </p:nvSpPr>
        <p:spPr>
          <a:xfrm>
            <a:off x="1114425" y="1371599"/>
            <a:ext cx="485775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/>
          <a:p>
            <a:pPr defTabSz="914367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(Rigorous) Programs of Study            </a:t>
            </a:r>
            <a:r>
              <a:rPr sz="1125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(Classes are examples) </a:t>
            </a:r>
            <a:endParaRPr sz="1266">
              <a:uFill>
                <a:solidFill>
                  <a:srgbClr val="000000"/>
                </a:solidFill>
              </a:uFill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defTabSz="914367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 </a:t>
            </a:r>
          </a:p>
        </p:txBody>
      </p:sp>
      <p:sp>
        <p:nvSpPr>
          <p:cNvPr id="384" name="Shape 384"/>
          <p:cNvSpPr/>
          <p:nvPr/>
        </p:nvSpPr>
        <p:spPr>
          <a:xfrm>
            <a:off x="7227092" y="3076575"/>
            <a:ext cx="685803" cy="174600"/>
          </a:xfrm>
          <a:prstGeom prst="rect">
            <a:avLst/>
          </a:prstGeom>
          <a:solidFill>
            <a:srgbClr val="F291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>
            <a:lvl1pPr algn="l" defTabSz="1300480">
              <a:lnSpc>
                <a:spcPct val="120000"/>
              </a:lnSpc>
              <a:defRPr sz="9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>
              <a:defRPr sz="2400">
                <a:uFillTx/>
              </a:defRPr>
            </a:pPr>
            <a:r>
              <a:rPr sz="633"/>
              <a:t>Shadowing</a:t>
            </a:r>
          </a:p>
        </p:txBody>
      </p:sp>
      <p:sp>
        <p:nvSpPr>
          <p:cNvPr id="385" name="Shape 385"/>
          <p:cNvSpPr/>
          <p:nvPr/>
        </p:nvSpPr>
        <p:spPr>
          <a:xfrm>
            <a:off x="7238999" y="2780050"/>
            <a:ext cx="871539" cy="174600"/>
          </a:xfrm>
          <a:prstGeom prst="rect">
            <a:avLst/>
          </a:prstGeom>
          <a:solidFill>
            <a:srgbClr val="F291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>
            <a:lvl1pPr algn="l" defTabSz="1300480">
              <a:lnSpc>
                <a:spcPct val="120000"/>
              </a:lnSpc>
              <a:defRPr sz="9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>
              <a:defRPr sz="2400">
                <a:uFillTx/>
              </a:defRPr>
            </a:pPr>
            <a:r>
              <a:rPr sz="633"/>
              <a:t>Project B Learning </a:t>
            </a:r>
          </a:p>
        </p:txBody>
      </p:sp>
      <p:sp>
        <p:nvSpPr>
          <p:cNvPr id="386" name="Shape 386"/>
          <p:cNvSpPr/>
          <p:nvPr/>
        </p:nvSpPr>
        <p:spPr>
          <a:xfrm>
            <a:off x="7227092" y="2439591"/>
            <a:ext cx="685803" cy="174600"/>
          </a:xfrm>
          <a:prstGeom prst="rect">
            <a:avLst/>
          </a:prstGeom>
          <a:solidFill>
            <a:srgbClr val="F291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>
            <a:lvl1pPr algn="l" defTabSz="1300480">
              <a:lnSpc>
                <a:spcPct val="120000"/>
              </a:lnSpc>
              <a:defRPr sz="9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>
              <a:defRPr sz="2400">
                <a:uFillTx/>
              </a:defRPr>
            </a:pPr>
            <a:r>
              <a:rPr sz="633"/>
              <a:t>Tours</a:t>
            </a:r>
          </a:p>
        </p:txBody>
      </p:sp>
      <p:sp>
        <p:nvSpPr>
          <p:cNvPr id="387" name="Shape 387"/>
          <p:cNvSpPr/>
          <p:nvPr/>
        </p:nvSpPr>
        <p:spPr>
          <a:xfrm>
            <a:off x="7229475" y="3367088"/>
            <a:ext cx="685801" cy="174600"/>
          </a:xfrm>
          <a:prstGeom prst="rect">
            <a:avLst/>
          </a:prstGeom>
          <a:solidFill>
            <a:srgbClr val="F291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>
            <a:lvl1pPr algn="l" defTabSz="1300480">
              <a:lnSpc>
                <a:spcPct val="120000"/>
              </a:lnSpc>
              <a:defRPr sz="9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>
              <a:defRPr sz="2400">
                <a:uFillTx/>
              </a:defRPr>
            </a:pPr>
            <a:r>
              <a:rPr sz="633"/>
              <a:t>OJT / OJL </a:t>
            </a:r>
          </a:p>
        </p:txBody>
      </p:sp>
      <p:sp>
        <p:nvSpPr>
          <p:cNvPr id="388" name="Shape 388"/>
          <p:cNvSpPr/>
          <p:nvPr/>
        </p:nvSpPr>
        <p:spPr>
          <a:xfrm>
            <a:off x="7239000" y="3771900"/>
            <a:ext cx="685801" cy="174600"/>
          </a:xfrm>
          <a:prstGeom prst="rect">
            <a:avLst/>
          </a:prstGeom>
          <a:solidFill>
            <a:srgbClr val="F291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>
            <a:lvl1pPr algn="l" defTabSz="1300480">
              <a:lnSpc>
                <a:spcPct val="120000"/>
              </a:lnSpc>
              <a:defRPr sz="9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>
              <a:defRPr sz="2400">
                <a:uFillTx/>
              </a:defRPr>
            </a:pPr>
            <a:r>
              <a:rPr sz="633"/>
              <a:t>Co-Op </a:t>
            </a:r>
          </a:p>
        </p:txBody>
      </p:sp>
      <p:sp>
        <p:nvSpPr>
          <p:cNvPr id="389" name="Shape 389"/>
          <p:cNvSpPr/>
          <p:nvPr/>
        </p:nvSpPr>
        <p:spPr>
          <a:xfrm>
            <a:off x="7239000" y="4110038"/>
            <a:ext cx="885826" cy="174600"/>
          </a:xfrm>
          <a:prstGeom prst="rect">
            <a:avLst/>
          </a:prstGeom>
          <a:solidFill>
            <a:srgbClr val="F291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>
            <a:lvl1pPr algn="l" defTabSz="1300480">
              <a:lnSpc>
                <a:spcPct val="120000"/>
              </a:lnSpc>
              <a:defRPr sz="9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>
              <a:defRPr sz="2400">
                <a:uFillTx/>
              </a:defRPr>
            </a:pPr>
            <a:r>
              <a:rPr sz="633"/>
              <a:t>Apprenticeship </a:t>
            </a:r>
          </a:p>
        </p:txBody>
      </p:sp>
      <p:pic>
        <p:nvPicPr>
          <p:cNvPr id="390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599467">
            <a:off x="4880273" y="2442387"/>
            <a:ext cx="2133603" cy="145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18079" y="3061483"/>
            <a:ext cx="2705103" cy="145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07819" y="3397753"/>
            <a:ext cx="1609727" cy="145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43837" y="3823739"/>
            <a:ext cx="5276856" cy="145300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hape 394"/>
          <p:cNvSpPr/>
          <p:nvPr/>
        </p:nvSpPr>
        <p:spPr>
          <a:xfrm>
            <a:off x="6451996" y="5643176"/>
            <a:ext cx="1828803" cy="291490"/>
          </a:xfrm>
          <a:prstGeom prst="rect">
            <a:avLst/>
          </a:prstGeom>
          <a:solidFill>
            <a:srgbClr val="F291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>
            <a:lvl1pPr algn="l" defTabSz="1300480">
              <a:lnSpc>
                <a:spcPct val="120000"/>
              </a:lnSpc>
              <a:defRPr sz="18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>
              <a:defRPr sz="2400">
                <a:uFillTx/>
              </a:defRPr>
            </a:pPr>
            <a:r>
              <a:rPr sz="1266"/>
              <a:t>Employer Engagement </a:t>
            </a:r>
          </a:p>
        </p:txBody>
      </p:sp>
      <p:pic>
        <p:nvPicPr>
          <p:cNvPr id="395" name="image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20798" y="4262581"/>
            <a:ext cx="5191130" cy="14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image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069">
            <a:off x="3869382" y="2804391"/>
            <a:ext cx="3162303" cy="145299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Shape 397"/>
          <p:cNvSpPr/>
          <p:nvPr/>
        </p:nvSpPr>
        <p:spPr>
          <a:xfrm flipH="1" flipV="1">
            <a:off x="7976581" y="4419599"/>
            <a:ext cx="14896" cy="120558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45719" tIns="45719" rIns="45719" bIns="45719"/>
          <a:lstStyle/>
          <a:p>
            <a:pPr defTabSz="457184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8" name="Shape 398"/>
          <p:cNvSpPr/>
          <p:nvPr/>
        </p:nvSpPr>
        <p:spPr>
          <a:xfrm>
            <a:off x="3555205" y="2192462"/>
            <a:ext cx="3324229" cy="3352804"/>
          </a:xfrm>
          <a:prstGeom prst="roundRect">
            <a:avLst>
              <a:gd name="adj" fmla="val 19580"/>
            </a:avLst>
          </a:prstGeom>
          <a:ln w="25400">
            <a:solidFill>
              <a:srgbClr val="BD5B0C"/>
            </a:solidFill>
            <a:miter lim="400000"/>
          </a:ln>
        </p:spPr>
        <p:txBody>
          <a:bodyPr lIns="45718" tIns="45718" rIns="45718" bIns="45718"/>
          <a:lstStyle/>
          <a:p>
            <a:pPr defTabSz="342888">
              <a:lnSpc>
                <a:spcPct val="120000"/>
              </a:lnSpc>
              <a:defRPr sz="1200" b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844"/>
          </a:p>
        </p:txBody>
      </p:sp>
      <p:sp>
        <p:nvSpPr>
          <p:cNvPr id="399" name="Shape 399"/>
          <p:cNvSpPr/>
          <p:nvPr/>
        </p:nvSpPr>
        <p:spPr>
          <a:xfrm flipV="1">
            <a:off x="6753224" y="4950472"/>
            <a:ext cx="4" cy="685958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45719" tIns="45719" rIns="45719" bIns="45719"/>
          <a:lstStyle/>
          <a:p>
            <a:pPr defTabSz="457184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graphicFrame>
        <p:nvGraphicFramePr>
          <p:cNvPr id="400" name="Table 400"/>
          <p:cNvGraphicFramePr/>
          <p:nvPr/>
        </p:nvGraphicFramePr>
        <p:xfrm>
          <a:off x="838200" y="5448300"/>
          <a:ext cx="1953220" cy="549870"/>
        </p:xfrm>
        <a:graphic>
          <a:graphicData uri="http://schemas.openxmlformats.org/drawingml/2006/table">
            <a:tbl>
              <a:tblPr/>
              <a:tblGrid>
                <a:gridCol w="1953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6706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Articulated credits -   MSITA for CIS110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B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164">
                <a:tc>
                  <a:txBody>
                    <a:bodyPr/>
                    <a:lstStyle/>
                    <a:p>
                      <a:pPr algn="l" defTabSz="1300480">
                        <a:tabLst>
                          <a:tab pos="647700" algn="l"/>
                          <a:tab pos="3898900" algn="r"/>
                          <a:tab pos="7797800" algn="r"/>
                        </a:tabLst>
                        <a:defRPr sz="2400" cap="none" spc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600" b="1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sz="600" i="1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Online Course on Demand</a:t>
                      </a:r>
                      <a:r>
                        <a:rPr sz="600" i="1">
                          <a:solidFill>
                            <a:srgbClr val="FF2600"/>
                          </a:solidFill>
                          <a:uFill>
                            <a:solidFill>
                              <a:srgbClr val="FF26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</a:t>
                      </a:r>
                      <a:r>
                        <a:rPr sz="600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See CC course requirements for each degree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1" name="Shape 401"/>
          <p:cNvSpPr/>
          <p:nvPr/>
        </p:nvSpPr>
        <p:spPr>
          <a:xfrm>
            <a:off x="2980730" y="227409"/>
            <a:ext cx="5934073" cy="1053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/>
          <a:p>
            <a:pPr defTabSz="914367">
              <a:defRPr sz="4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34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Building the Pathway </a:t>
            </a:r>
            <a:endParaRPr sz="3234">
              <a:latin typeface="Franklin Gothic Medium"/>
              <a:ea typeface="Franklin Gothic Medium"/>
              <a:cs typeface="Franklin Gothic Medium"/>
              <a:sym typeface="Franklin Gothic Medium"/>
            </a:endParaRPr>
          </a:p>
          <a:p>
            <a:pPr defTabSz="914367">
              <a:defRPr sz="4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34" i="1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Engaging Employers</a:t>
            </a:r>
            <a:r>
              <a:rPr sz="3234">
                <a:uFill>
                  <a:solidFill>
                    <a:srgbClr val="000000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  </a:t>
            </a:r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8074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/>
        </p:nvSpPr>
        <p:spPr>
          <a:xfrm>
            <a:off x="1621209" y="591277"/>
            <a:ext cx="5530826" cy="81497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defTabSz="584200">
              <a:lnSpc>
                <a:spcPct val="120000"/>
              </a:lnSpc>
              <a:defRPr sz="4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3375" dirty="0"/>
              <a:t>Work Based Learning </a:t>
            </a:r>
          </a:p>
        </p:txBody>
      </p:sp>
      <p:sp>
        <p:nvSpPr>
          <p:cNvPr id="433" name="Shape 433"/>
          <p:cNvSpPr/>
          <p:nvPr/>
        </p:nvSpPr>
        <p:spPr>
          <a:xfrm>
            <a:off x="865325" y="2026412"/>
            <a:ext cx="1918000" cy="3303985"/>
          </a:xfrm>
          <a:prstGeom prst="rect">
            <a:avLst/>
          </a:prstGeom>
          <a:ln w="38100">
            <a:solidFill>
              <a:srgbClr val="00882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algn="ctr" defTabSz="410751">
              <a:lnSpc>
                <a:spcPct val="120000"/>
              </a:lnSpc>
              <a:defRPr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 dirty="0"/>
              <a:t>Exploratory </a:t>
            </a:r>
          </a:p>
          <a:p>
            <a:pPr algn="ctr" defTabSz="410751">
              <a:lnSpc>
                <a:spcPct val="120000"/>
              </a:lnSpc>
              <a:defRPr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125" dirty="0"/>
              <a:t>Exploring Work</a:t>
            </a:r>
            <a:r>
              <a:rPr sz="1266" dirty="0"/>
              <a:t> </a:t>
            </a:r>
          </a:p>
          <a:p>
            <a:pPr defTabSz="410751">
              <a:lnSpc>
                <a:spcPct val="120000"/>
              </a:lnSpc>
              <a:defRPr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66" dirty="0"/>
          </a:p>
          <a:p>
            <a:pPr marL="254652" indent="-254652" defTabSz="410751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547" dirty="0"/>
              <a:t>Job Shadowing </a:t>
            </a:r>
          </a:p>
          <a:p>
            <a:pPr marL="254652" indent="-254652" defTabSz="410751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547" dirty="0"/>
              <a:t>Employer Videos </a:t>
            </a:r>
          </a:p>
          <a:p>
            <a:pPr marL="254652" indent="-254652" defTabSz="410751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547" dirty="0"/>
              <a:t>Employer Projects in Class </a:t>
            </a:r>
          </a:p>
          <a:p>
            <a:pPr marL="254652" indent="-254652" defTabSz="410751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547" dirty="0"/>
              <a:t>Industry Tours </a:t>
            </a:r>
          </a:p>
          <a:p>
            <a:pPr marL="190989" indent="-190989" defTabSz="410751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547" dirty="0"/>
              <a:t>Junior Achievement </a:t>
            </a:r>
            <a:r>
              <a:rPr sz="1266" dirty="0"/>
              <a:t> </a:t>
            </a:r>
          </a:p>
        </p:txBody>
      </p:sp>
      <p:sp>
        <p:nvSpPr>
          <p:cNvPr id="434" name="Shape 434"/>
          <p:cNvSpPr/>
          <p:nvPr/>
        </p:nvSpPr>
        <p:spPr>
          <a:xfrm>
            <a:off x="3249551" y="2026412"/>
            <a:ext cx="1918000" cy="3303985"/>
          </a:xfrm>
          <a:prstGeom prst="rect">
            <a:avLst/>
          </a:prstGeom>
          <a:ln w="38100">
            <a:solidFill>
              <a:srgbClr val="00882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algn="ctr" defTabSz="410751">
              <a:lnSpc>
                <a:spcPct val="120000"/>
              </a:lnSpc>
              <a:defRPr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 dirty="0"/>
              <a:t>Experiential </a:t>
            </a:r>
          </a:p>
          <a:p>
            <a:pPr algn="ctr" defTabSz="410751">
              <a:lnSpc>
                <a:spcPct val="120000"/>
              </a:lnSpc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125" dirty="0"/>
              <a:t>Foundational Skills  &amp; </a:t>
            </a:r>
          </a:p>
          <a:p>
            <a:pPr algn="ctr" defTabSz="410751">
              <a:lnSpc>
                <a:spcPct val="120000"/>
              </a:lnSpc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125" dirty="0"/>
              <a:t>Soft Skills</a:t>
            </a:r>
          </a:p>
          <a:p>
            <a:pPr defTabSz="410751">
              <a:lnSpc>
                <a:spcPct val="120000"/>
              </a:lnSpc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477" dirty="0"/>
          </a:p>
          <a:p>
            <a:pPr marL="243077" indent="-243077" defTabSz="410751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/>
              <a:t>PT Work </a:t>
            </a:r>
          </a:p>
          <a:p>
            <a:pPr marL="243077" indent="-243077" defTabSz="410751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/>
              <a:t>Volunteer </a:t>
            </a:r>
          </a:p>
          <a:p>
            <a:pPr marL="243077" indent="-243077" defTabSz="410751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/>
              <a:t>Projects in Class </a:t>
            </a:r>
          </a:p>
          <a:p>
            <a:pPr marL="243077" indent="-243077" defTabSz="410751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/>
              <a:t>Internship</a:t>
            </a:r>
          </a:p>
          <a:p>
            <a:pPr marL="243077" indent="-243077" defTabSz="410751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/>
              <a:t>Service Learning </a:t>
            </a:r>
          </a:p>
          <a:p>
            <a:pPr marL="243077" indent="-243077" defTabSz="410751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/>
              <a:t>Junior Achievement</a:t>
            </a:r>
          </a:p>
          <a:p>
            <a:pPr marL="243077" indent="-243077" defTabSz="410751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/>
              <a:t>CS</a:t>
            </a:r>
            <a:r>
              <a:rPr sz="1266" dirty="0"/>
              <a:t>O</a:t>
            </a:r>
          </a:p>
        </p:txBody>
      </p:sp>
      <p:sp>
        <p:nvSpPr>
          <p:cNvPr id="435" name="Shape 435"/>
          <p:cNvSpPr/>
          <p:nvPr/>
        </p:nvSpPr>
        <p:spPr>
          <a:xfrm>
            <a:off x="5455184" y="2026412"/>
            <a:ext cx="2452734" cy="3303985"/>
          </a:xfrm>
          <a:prstGeom prst="rect">
            <a:avLst/>
          </a:prstGeom>
          <a:ln w="38100">
            <a:solidFill>
              <a:srgbClr val="00882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algn="ctr" defTabSz="386106">
              <a:lnSpc>
                <a:spcPct val="120000"/>
              </a:lnSpc>
              <a:defRPr sz="2256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586" dirty="0"/>
              <a:t>Engaged </a:t>
            </a:r>
          </a:p>
          <a:p>
            <a:pPr algn="ctr" defTabSz="386106">
              <a:lnSpc>
                <a:spcPct val="120000"/>
              </a:lnSpc>
              <a:defRPr sz="2256" i="1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057" dirty="0"/>
              <a:t>Classroom learning </a:t>
            </a:r>
          </a:p>
          <a:p>
            <a:pPr algn="ctr" defTabSz="386106">
              <a:lnSpc>
                <a:spcPct val="120000"/>
              </a:lnSpc>
              <a:defRPr sz="2256" i="1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057" dirty="0"/>
              <a:t>applied on the job </a:t>
            </a:r>
          </a:p>
          <a:p>
            <a:pPr defTabSz="386106">
              <a:lnSpc>
                <a:spcPct val="120000"/>
              </a:lnSpc>
              <a:defRPr sz="1598"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057" dirty="0"/>
          </a:p>
          <a:p>
            <a:pPr defTabSz="386106">
              <a:lnSpc>
                <a:spcPct val="120000"/>
              </a:lnSpc>
              <a:defRPr sz="1598"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057" dirty="0"/>
          </a:p>
          <a:p>
            <a:pPr marL="250254" indent="-250254" defTabSz="386106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162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520" dirty="0"/>
              <a:t>C</a:t>
            </a:r>
            <a:r>
              <a:rPr sz="1454" dirty="0"/>
              <a:t>ooperative Education </a:t>
            </a:r>
          </a:p>
          <a:p>
            <a:pPr marL="239373" indent="-239373" defTabSz="386106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068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54" dirty="0"/>
              <a:t>Apprenticeship </a:t>
            </a:r>
          </a:p>
          <a:p>
            <a:pPr marL="239373" indent="-239373" defTabSz="386106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068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54" dirty="0"/>
              <a:t>Internships </a:t>
            </a:r>
          </a:p>
          <a:p>
            <a:pPr marL="239373" indent="-239373" defTabSz="386106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068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54" dirty="0"/>
              <a:t>Structured Volunteer </a:t>
            </a:r>
          </a:p>
          <a:p>
            <a:pPr marL="239373" indent="-239373" defTabSz="386106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068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54" dirty="0"/>
              <a:t>Structured Service Learning  </a:t>
            </a:r>
          </a:p>
          <a:p>
            <a:pPr marL="239373" indent="-239373" defTabSz="386106">
              <a:lnSpc>
                <a:spcPct val="120000"/>
              </a:lnSpc>
              <a:buClr>
                <a:srgbClr val="9A958E"/>
              </a:buClr>
              <a:buSzPct val="75000"/>
              <a:buChar char="•"/>
              <a:defRPr sz="2068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54" dirty="0"/>
              <a:t>Structured OJT </a:t>
            </a:r>
          </a:p>
        </p:txBody>
      </p:sp>
    </p:spTree>
    <p:extLst>
      <p:ext uri="{BB962C8B-B14F-4D97-AF65-F5344CB8AC3E}">
        <p14:creationId xmlns:p14="http://schemas.microsoft.com/office/powerpoint/2010/main" val="417371552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 animBg="1" advAuto="0"/>
      <p:bldP spid="433" grpId="0" animBg="1" advAuto="0"/>
      <p:bldP spid="434" grpId="0" animBg="1" advAuto="0"/>
      <p:bldP spid="435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/>
        </p:nvSpPr>
        <p:spPr>
          <a:xfrm>
            <a:off x="1211697" y="242502"/>
            <a:ext cx="6133053" cy="1096024"/>
          </a:xfrm>
          <a:prstGeom prst="rect">
            <a:avLst/>
          </a:prstGeom>
          <a:solidFill>
            <a:srgbClr val="86100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algn="ctr" defTabSz="410751" hangingPunct="0">
              <a:lnSpc>
                <a:spcPct val="120000"/>
              </a:lnSpc>
              <a:defRPr sz="4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83" b="1" ker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Articulation and Coordination </a:t>
            </a:r>
          </a:p>
          <a:p>
            <a:pPr algn="ctr" defTabSz="410751" hangingPunct="0">
              <a:lnSpc>
                <a:spcPct val="120000"/>
              </a:lnSpc>
              <a:defRPr sz="4100" i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883" i="1" kern="0">
                <a:solidFill>
                  <a:srgbClr val="FFFFFF"/>
                </a:solidFill>
                <a:latin typeface="Helvetica Light"/>
                <a:sym typeface="Helvetica Light"/>
              </a:rPr>
              <a:t>Program of Study / Training</a:t>
            </a:r>
          </a:p>
        </p:txBody>
      </p:sp>
      <p:sp>
        <p:nvSpPr>
          <p:cNvPr id="444" name="Shape 444"/>
          <p:cNvSpPr/>
          <p:nvPr/>
        </p:nvSpPr>
        <p:spPr>
          <a:xfrm>
            <a:off x="2079919" y="1866305"/>
            <a:ext cx="912399" cy="396709"/>
          </a:xfrm>
          <a:prstGeom prst="rect">
            <a:avLst/>
          </a:prstGeom>
          <a:solidFill>
            <a:srgbClr val="A3751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 defTabSz="584200">
              <a:lnSpc>
                <a:spcPct val="120000"/>
              </a:lnSpc>
              <a:defRPr sz="1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410751" hangingPunct="0"/>
            <a:r>
              <a:rPr sz="984" kern="0"/>
              <a:t>Middle School </a:t>
            </a:r>
          </a:p>
        </p:txBody>
      </p:sp>
      <p:sp>
        <p:nvSpPr>
          <p:cNvPr id="445" name="Shape 445"/>
          <p:cNvSpPr/>
          <p:nvPr/>
        </p:nvSpPr>
        <p:spPr>
          <a:xfrm>
            <a:off x="3009305" y="1866305"/>
            <a:ext cx="1289928" cy="396709"/>
          </a:xfrm>
          <a:prstGeom prst="rect">
            <a:avLst/>
          </a:prstGeom>
          <a:solidFill>
            <a:srgbClr val="A3751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 defTabSz="584200">
              <a:lnSpc>
                <a:spcPct val="120000"/>
              </a:lnSpc>
              <a:defRPr sz="1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410751" hangingPunct="0"/>
            <a:r>
              <a:rPr sz="984" kern="0"/>
              <a:t>High School Diploma </a:t>
            </a:r>
          </a:p>
        </p:txBody>
      </p:sp>
      <p:sp>
        <p:nvSpPr>
          <p:cNvPr id="446" name="Shape 446"/>
          <p:cNvSpPr/>
          <p:nvPr/>
        </p:nvSpPr>
        <p:spPr>
          <a:xfrm>
            <a:off x="3803115" y="4130286"/>
            <a:ext cx="1913186" cy="396709"/>
          </a:xfrm>
          <a:prstGeom prst="rect">
            <a:avLst/>
          </a:prstGeom>
          <a:solidFill>
            <a:schemeClr val="accent5">
              <a:hueOff val="312740"/>
              <a:satOff val="5894"/>
              <a:lumOff val="1026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 defTabSz="584200">
              <a:lnSpc>
                <a:spcPct val="120000"/>
              </a:lnSpc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410751" hangingPunct="0"/>
            <a:r>
              <a:rPr sz="1266" kern="0"/>
              <a:t>Community College AAS</a:t>
            </a:r>
          </a:p>
        </p:txBody>
      </p:sp>
      <p:sp>
        <p:nvSpPr>
          <p:cNvPr id="447" name="Shape 447"/>
          <p:cNvSpPr/>
          <p:nvPr/>
        </p:nvSpPr>
        <p:spPr>
          <a:xfrm>
            <a:off x="3761682" y="5155796"/>
            <a:ext cx="1996054" cy="396709"/>
          </a:xfrm>
          <a:prstGeom prst="rect">
            <a:avLst/>
          </a:prstGeom>
          <a:solidFill>
            <a:schemeClr val="accent4">
              <a:hueOff val="-165171"/>
              <a:satOff val="-13982"/>
              <a:lumOff val="-1001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 defTabSz="584200">
              <a:lnSpc>
                <a:spcPct val="120000"/>
              </a:lnSpc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410751" hangingPunct="0"/>
            <a:r>
              <a:rPr sz="1266" kern="0"/>
              <a:t>University </a:t>
            </a:r>
          </a:p>
        </p:txBody>
      </p:sp>
      <p:sp>
        <p:nvSpPr>
          <p:cNvPr id="448" name="Shape 448"/>
          <p:cNvSpPr/>
          <p:nvPr/>
        </p:nvSpPr>
        <p:spPr>
          <a:xfrm>
            <a:off x="2489380" y="3200990"/>
            <a:ext cx="642485" cy="705829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 defTabSz="584200">
              <a:lnSpc>
                <a:spcPct val="120000"/>
              </a:lnSpc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410751" hangingPunct="0"/>
            <a:r>
              <a:rPr sz="1266" kern="0"/>
              <a:t>Basic Skills Plus  </a:t>
            </a:r>
          </a:p>
        </p:txBody>
      </p:sp>
      <p:sp>
        <p:nvSpPr>
          <p:cNvPr id="449" name="Shape 449"/>
          <p:cNvSpPr/>
          <p:nvPr/>
        </p:nvSpPr>
        <p:spPr>
          <a:xfrm>
            <a:off x="3760387" y="3012531"/>
            <a:ext cx="804272" cy="452180"/>
          </a:xfrm>
          <a:prstGeom prst="rect">
            <a:avLst/>
          </a:prstGeom>
          <a:solidFill>
            <a:srgbClr val="924607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defTabSz="410751" hangingPunct="0"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055" kern="0">
                <a:solidFill>
                  <a:srgbClr val="FFFFFF"/>
                </a:solidFill>
                <a:latin typeface="Helvetica Light"/>
                <a:sym typeface="Helvetica Light"/>
              </a:rPr>
              <a:t>Customized </a:t>
            </a:r>
            <a:r>
              <a:rPr sz="1266" kern="0">
                <a:solidFill>
                  <a:srgbClr val="FFFFFF"/>
                </a:solidFill>
                <a:latin typeface="Helvetica Light"/>
                <a:sym typeface="Helvetica Light"/>
              </a:rPr>
              <a:t>Training </a:t>
            </a:r>
          </a:p>
        </p:txBody>
      </p:sp>
      <p:sp>
        <p:nvSpPr>
          <p:cNvPr id="450" name="Shape 450"/>
          <p:cNvSpPr/>
          <p:nvPr/>
        </p:nvSpPr>
        <p:spPr>
          <a:xfrm>
            <a:off x="3794872" y="2459536"/>
            <a:ext cx="1190516" cy="452181"/>
          </a:xfrm>
          <a:prstGeom prst="rect">
            <a:avLst/>
          </a:prstGeom>
          <a:solidFill>
            <a:schemeClr val="accent5">
              <a:satOff val="-10854"/>
              <a:lumOff val="-1046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 defTabSz="584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410751" hangingPunct="0"/>
            <a:r>
              <a:rPr sz="1336" kern="0"/>
              <a:t>Continuing Ed</a:t>
            </a:r>
          </a:p>
        </p:txBody>
      </p:sp>
      <p:sp>
        <p:nvSpPr>
          <p:cNvPr id="451" name="Shape 451"/>
          <p:cNvSpPr/>
          <p:nvPr/>
        </p:nvSpPr>
        <p:spPr>
          <a:xfrm>
            <a:off x="3761682" y="4603144"/>
            <a:ext cx="1913186" cy="396709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 defTabSz="584200">
              <a:lnSpc>
                <a:spcPct val="120000"/>
              </a:lnSpc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410751" hangingPunct="0"/>
            <a:r>
              <a:rPr sz="1266" kern="0"/>
              <a:t>Community College AA</a:t>
            </a:r>
          </a:p>
        </p:txBody>
      </p:sp>
      <p:sp>
        <p:nvSpPr>
          <p:cNvPr id="452" name="Shape 452"/>
          <p:cNvSpPr/>
          <p:nvPr/>
        </p:nvSpPr>
        <p:spPr>
          <a:xfrm>
            <a:off x="182420" y="1957262"/>
            <a:ext cx="1366452" cy="443397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FFFFFF"/>
                </a:solidFill>
                <a:latin typeface="Helvetica Light"/>
                <a:sym typeface="Helvetica Light"/>
              </a:rPr>
              <a:t>Student </a:t>
            </a:r>
          </a:p>
          <a:p>
            <a:pPr algn="ctr"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  <a:p>
            <a:pPr algn="ctr"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FFFFFF"/>
                </a:solidFill>
                <a:latin typeface="Helvetica Light"/>
                <a:sym typeface="Helvetica Light"/>
              </a:rPr>
              <a:t>Graduate</a:t>
            </a:r>
          </a:p>
          <a:p>
            <a:pPr algn="ctr"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FFFFFF"/>
                </a:solidFill>
                <a:latin typeface="Helvetica Light"/>
                <a:sym typeface="Helvetica Light"/>
              </a:rPr>
              <a:t> </a:t>
            </a:r>
          </a:p>
          <a:p>
            <a:pPr algn="ctr"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FFFFFF"/>
                </a:solidFill>
                <a:latin typeface="Helvetica Light"/>
                <a:sym typeface="Helvetica Light"/>
              </a:rPr>
              <a:t>Dislocated</a:t>
            </a:r>
          </a:p>
          <a:p>
            <a:pPr algn="ctr"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FFFFFF"/>
                </a:solidFill>
                <a:latin typeface="Helvetica Light"/>
                <a:sym typeface="Helvetica Light"/>
              </a:rPr>
              <a:t> Worker</a:t>
            </a:r>
          </a:p>
          <a:p>
            <a:pPr algn="ctr"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  <a:p>
            <a:pPr algn="ctr"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FFFFFF"/>
                </a:solidFill>
                <a:latin typeface="Helvetica Light"/>
                <a:sym typeface="Helvetica Light"/>
              </a:rPr>
              <a:t>Under Employed</a:t>
            </a:r>
          </a:p>
          <a:p>
            <a:pPr algn="ctr"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  <a:p>
            <a:pPr algn="ctr"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FFFFFF"/>
                </a:solidFill>
                <a:latin typeface="Helvetica Light"/>
                <a:sym typeface="Helvetica Light"/>
              </a:rPr>
              <a:t>Unemployed</a:t>
            </a:r>
          </a:p>
          <a:p>
            <a:pPr algn="ctr"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  <a:p>
            <a:pPr algn="ctr"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FFFFFF"/>
                </a:solidFill>
                <a:latin typeface="Helvetica Light"/>
                <a:sym typeface="Helvetica Light"/>
              </a:rPr>
              <a:t>Career Changer </a:t>
            </a:r>
          </a:p>
        </p:txBody>
      </p:sp>
      <p:sp>
        <p:nvSpPr>
          <p:cNvPr id="453" name="Shape 453"/>
          <p:cNvSpPr/>
          <p:nvPr/>
        </p:nvSpPr>
        <p:spPr>
          <a:xfrm>
            <a:off x="3440795" y="3825587"/>
            <a:ext cx="3275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4" name="Shape 454"/>
          <p:cNvSpPr/>
          <p:nvPr/>
        </p:nvSpPr>
        <p:spPr>
          <a:xfrm flipV="1">
            <a:off x="3446859" y="2417383"/>
            <a:ext cx="0" cy="3513729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5" name="Shape 455"/>
          <p:cNvSpPr/>
          <p:nvPr/>
        </p:nvSpPr>
        <p:spPr>
          <a:xfrm>
            <a:off x="3440795" y="3234923"/>
            <a:ext cx="3275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3440795" y="2703964"/>
            <a:ext cx="3275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3440795" y="4347921"/>
            <a:ext cx="3275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3440795" y="4828978"/>
            <a:ext cx="3275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3144579" y="3553904"/>
            <a:ext cx="3275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6387552" y="2857895"/>
            <a:ext cx="1092464" cy="1735175"/>
          </a:xfrm>
          <a:prstGeom prst="rect">
            <a:avLst/>
          </a:prstGeom>
          <a:solidFill>
            <a:srgbClr val="86100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defTabSz="410751" hangingPunct="0">
              <a:lnSpc>
                <a:spcPct val="120000"/>
              </a:lnSpc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266" kern="0">
                <a:solidFill>
                  <a:srgbClr val="FFFFFF"/>
                </a:solidFill>
                <a:latin typeface="Helvetica Light"/>
                <a:sym typeface="Helvetica Light"/>
              </a:rPr>
              <a:t>Certificate </a:t>
            </a:r>
          </a:p>
          <a:p>
            <a:pPr defTabSz="410751" hangingPunct="0">
              <a:lnSpc>
                <a:spcPct val="120000"/>
              </a:lnSpc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 kern="0">
              <a:solidFill>
                <a:srgbClr val="FFFFFF"/>
              </a:solidFill>
              <a:latin typeface="Helvetica Light"/>
              <a:sym typeface="Helvetica Light"/>
            </a:endParaRPr>
          </a:p>
          <a:p>
            <a:pPr defTabSz="410751" hangingPunct="0">
              <a:lnSpc>
                <a:spcPct val="120000"/>
              </a:lnSpc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266" kern="0">
                <a:solidFill>
                  <a:srgbClr val="FFFFFF"/>
                </a:solidFill>
                <a:latin typeface="Helvetica Light"/>
                <a:sym typeface="Helvetica Light"/>
              </a:rPr>
              <a:t>Diploma </a:t>
            </a:r>
          </a:p>
          <a:p>
            <a:pPr defTabSz="410751" hangingPunct="0">
              <a:lnSpc>
                <a:spcPct val="120000"/>
              </a:lnSpc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 kern="0">
              <a:solidFill>
                <a:srgbClr val="FFFFFF"/>
              </a:solidFill>
              <a:latin typeface="Helvetica Light"/>
              <a:sym typeface="Helvetica Light"/>
            </a:endParaRPr>
          </a:p>
          <a:p>
            <a:pPr defTabSz="410751" hangingPunct="0">
              <a:lnSpc>
                <a:spcPct val="120000"/>
              </a:lnSpc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266" kern="0">
                <a:solidFill>
                  <a:srgbClr val="FFFFFF"/>
                </a:solidFill>
                <a:latin typeface="Helvetica Light"/>
                <a:sym typeface="Helvetica Light"/>
              </a:rPr>
              <a:t>Degree</a:t>
            </a:r>
          </a:p>
        </p:txBody>
      </p:sp>
      <p:sp>
        <p:nvSpPr>
          <p:cNvPr id="461" name="Shape 461"/>
          <p:cNvSpPr/>
          <p:nvPr/>
        </p:nvSpPr>
        <p:spPr>
          <a:xfrm>
            <a:off x="5079364" y="2687996"/>
            <a:ext cx="1287332" cy="40475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62" name="Shape 462"/>
          <p:cNvSpPr/>
          <p:nvPr/>
        </p:nvSpPr>
        <p:spPr>
          <a:xfrm>
            <a:off x="4594057" y="3243154"/>
            <a:ext cx="1772030" cy="36329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5773723" y="3802315"/>
            <a:ext cx="54916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64" name="Shape 464"/>
          <p:cNvSpPr/>
          <p:nvPr/>
        </p:nvSpPr>
        <p:spPr>
          <a:xfrm flipV="1">
            <a:off x="5740900" y="4174339"/>
            <a:ext cx="581988" cy="11338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65" name="Shape 465"/>
          <p:cNvSpPr/>
          <p:nvPr/>
        </p:nvSpPr>
        <p:spPr>
          <a:xfrm flipV="1">
            <a:off x="5743498" y="4469401"/>
            <a:ext cx="579390" cy="28940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66" name="Shape 466"/>
          <p:cNvSpPr/>
          <p:nvPr/>
        </p:nvSpPr>
        <p:spPr>
          <a:xfrm>
            <a:off x="3774521" y="3653028"/>
            <a:ext cx="1777603" cy="396709"/>
          </a:xfrm>
          <a:prstGeom prst="rect">
            <a:avLst/>
          </a:prstGeom>
          <a:solidFill>
            <a:schemeClr val="accent4">
              <a:hueOff val="-165171"/>
              <a:satOff val="-13982"/>
              <a:lumOff val="-1001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 defTabSz="584200">
              <a:lnSpc>
                <a:spcPct val="120000"/>
              </a:lnSpc>
              <a:defRPr sz="1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410751" hangingPunct="0"/>
            <a:r>
              <a:rPr sz="1055" kern="0"/>
              <a:t>Proprietary School / Training</a:t>
            </a:r>
          </a:p>
        </p:txBody>
      </p:sp>
      <p:sp>
        <p:nvSpPr>
          <p:cNvPr id="467" name="Shape 467"/>
          <p:cNvSpPr/>
          <p:nvPr/>
        </p:nvSpPr>
        <p:spPr>
          <a:xfrm>
            <a:off x="3440795" y="5354150"/>
            <a:ext cx="3275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68" name="Shape 468"/>
          <p:cNvSpPr/>
          <p:nvPr/>
        </p:nvSpPr>
        <p:spPr>
          <a:xfrm flipV="1">
            <a:off x="5833349" y="4752216"/>
            <a:ext cx="799040" cy="5748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69" name="Shape 469"/>
          <p:cNvSpPr/>
          <p:nvPr/>
        </p:nvSpPr>
        <p:spPr>
          <a:xfrm>
            <a:off x="1572641" y="3946540"/>
            <a:ext cx="1366452" cy="455415"/>
          </a:xfrm>
          <a:prstGeom prst="rightArrow">
            <a:avLst>
              <a:gd name="adj1" fmla="val 32000"/>
              <a:gd name="adj2" fmla="val 106707"/>
            </a:avLst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470" name="Shape 470"/>
          <p:cNvSpPr/>
          <p:nvPr/>
        </p:nvSpPr>
        <p:spPr>
          <a:xfrm>
            <a:off x="3744406" y="5734547"/>
            <a:ext cx="3638640" cy="55671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FFFFFF"/>
                </a:solidFill>
                <a:latin typeface="Helvetica Light"/>
                <a:sym typeface="Helvetica Light"/>
              </a:rPr>
              <a:t>                  </a:t>
            </a:r>
            <a:r>
              <a:rPr sz="1266" ker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Apprenticeship</a:t>
            </a:r>
          </a:p>
        </p:txBody>
      </p:sp>
      <p:sp>
        <p:nvSpPr>
          <p:cNvPr id="471" name="Shape 471"/>
          <p:cNvSpPr/>
          <p:nvPr/>
        </p:nvSpPr>
        <p:spPr>
          <a:xfrm>
            <a:off x="3438594" y="5879323"/>
            <a:ext cx="3275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3745323" y="5747243"/>
            <a:ext cx="1190516" cy="556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473" name="Shape 473"/>
          <p:cNvSpPr/>
          <p:nvPr/>
        </p:nvSpPr>
        <p:spPr>
          <a:xfrm rot="10800000">
            <a:off x="5658509" y="5721850"/>
            <a:ext cx="1773835" cy="582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73F9B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defTabSz="410751" hangingPunct="0">
              <a:lnSpc>
                <a:spcPct val="12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8328283" y="2638416"/>
            <a:ext cx="524726" cy="217413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defTabSz="584200">
              <a:lnSpc>
                <a:spcPct val="120000"/>
              </a:lnSpc>
              <a:defRPr sz="3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51" hangingPunct="0"/>
            <a:r>
              <a:rPr sz="2391" kern="0"/>
              <a:t>W   o   r   k</a:t>
            </a:r>
          </a:p>
        </p:txBody>
      </p:sp>
      <p:sp>
        <p:nvSpPr>
          <p:cNvPr id="475" name="Shape 475"/>
          <p:cNvSpPr>
            <a:spLocks noGrp="1"/>
          </p:cNvSpPr>
          <p:nvPr>
            <p:ph type="sldNum" sz="quarter" idx="2"/>
          </p:nvPr>
        </p:nvSpPr>
        <p:spPr>
          <a:xfrm>
            <a:off x="3064005" y="4564605"/>
            <a:ext cx="301366" cy="2973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algn="ctr" defTabSz="410751" hangingPunct="0"/>
            <a:fld id="{86CB4B4D-7CA3-9044-876B-883B54F8677D}" type="slidenum">
              <a:rPr sz="1266" kern="0" cap="none" spc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hangingPunct="0"/>
              <a:t>25</a:t>
            </a:fld>
            <a:endParaRPr sz="1266" kern="0" cap="none" spc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3446859" y="2342210"/>
            <a:ext cx="0" cy="267891"/>
          </a:xfrm>
          <a:prstGeom prst="line">
            <a:avLst/>
          </a:prstGeom>
          <a:ln w="381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321457" hangingPunct="0"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 sz="1125" kern="0" cap="all" spc="22">
              <a:solidFill>
                <a:srgbClr val="5B5854"/>
              </a:solidFill>
              <a:latin typeface="Futura"/>
              <a:sym typeface="Futura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7502560" y="3591537"/>
            <a:ext cx="642485" cy="267891"/>
          </a:xfrm>
          <a:prstGeom prst="rightArrow">
            <a:avLst>
              <a:gd name="adj1" fmla="val 32000"/>
              <a:gd name="adj2" fmla="val 213333"/>
            </a:avLst>
          </a:prstGeom>
          <a:blipFill>
            <a:blip r:embed="rId6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321457" hangingPunct="0"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 sz="1125" kern="0" cap="all" spc="22">
              <a:solidFill>
                <a:srgbClr val="FFFFFF"/>
              </a:solidFill>
              <a:latin typeface="Futura"/>
              <a:sym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4165190961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/>
        </p:nvSpPr>
        <p:spPr>
          <a:xfrm>
            <a:off x="2765343" y="500063"/>
            <a:ext cx="3717262" cy="88676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defTabSz="584200">
              <a:lnSpc>
                <a:spcPct val="120000"/>
              </a:lnSpc>
              <a:defRPr sz="59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51" hangingPunct="0"/>
            <a:r>
              <a:rPr sz="4148" kern="0"/>
              <a:t>Work</a:t>
            </a:r>
          </a:p>
        </p:txBody>
      </p:sp>
      <p:sp>
        <p:nvSpPr>
          <p:cNvPr id="482" name="Shape 482"/>
          <p:cNvSpPr/>
          <p:nvPr/>
        </p:nvSpPr>
        <p:spPr>
          <a:xfrm>
            <a:off x="590967" y="1934639"/>
            <a:ext cx="3717262" cy="4292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lnSpc>
                <a:spcPct val="120000"/>
              </a:lnSpc>
              <a:defRPr sz="2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58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Career Pathways offer:  </a:t>
            </a:r>
          </a:p>
          <a:p>
            <a:pPr defTabSz="410751" hangingPunct="0">
              <a:lnSpc>
                <a:spcPct val="120000"/>
              </a:lnSpc>
              <a:defRPr sz="2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758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199671" indent="-199671" defTabSz="410751" hangingPunct="0">
              <a:lnSpc>
                <a:spcPct val="120000"/>
              </a:lnSpc>
              <a:buClr>
                <a:srgbClr val="9A958E"/>
              </a:buClr>
              <a:buSzPct val="75000"/>
              <a:buFontTx/>
              <a:buChar char="•"/>
              <a:defRPr sz="2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58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Career Ladder / Lattice</a:t>
            </a:r>
          </a:p>
          <a:p>
            <a:pPr defTabSz="410751" hangingPunct="0">
              <a:lnSpc>
                <a:spcPct val="120000"/>
              </a:lnSpc>
              <a:defRPr sz="2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758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199671" indent="-199671" defTabSz="410751" hangingPunct="0">
              <a:lnSpc>
                <a:spcPct val="120000"/>
              </a:lnSpc>
              <a:buClr>
                <a:srgbClr val="9A958E"/>
              </a:buClr>
              <a:buSzPct val="75000"/>
              <a:buFontTx/>
              <a:buChar char="•"/>
              <a:defRPr sz="2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58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Job Opportunities based on Skills &amp; Credentials </a:t>
            </a:r>
          </a:p>
          <a:p>
            <a:pPr defTabSz="410751" hangingPunct="0">
              <a:lnSpc>
                <a:spcPct val="120000"/>
              </a:lnSpc>
              <a:defRPr sz="2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758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199671" indent="-199671" defTabSz="410751" hangingPunct="0">
              <a:lnSpc>
                <a:spcPct val="120000"/>
              </a:lnSpc>
              <a:buClr>
                <a:srgbClr val="9A958E"/>
              </a:buClr>
              <a:buSzPct val="75000"/>
              <a:buFontTx/>
              <a:buChar char="•"/>
              <a:defRPr sz="2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58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Opportunities to develop skills &amp; advance through a program of study</a:t>
            </a:r>
          </a:p>
          <a:p>
            <a:pPr defTabSz="410751" hangingPunct="0">
              <a:lnSpc>
                <a:spcPct val="120000"/>
              </a:lnSpc>
              <a:defRPr sz="2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758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  <a:p>
            <a:pPr marL="199671" indent="-199671" defTabSz="410751" hangingPunct="0">
              <a:lnSpc>
                <a:spcPct val="120000"/>
              </a:lnSpc>
              <a:buClr>
                <a:srgbClr val="9A958E"/>
              </a:buClr>
              <a:buSzPct val="75000"/>
              <a:buFontTx/>
              <a:buChar char="•"/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617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Opportunities for Jobs</a:t>
            </a:r>
            <a:r>
              <a:rPr sz="1758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identified by employers </a:t>
            </a:r>
            <a:r>
              <a:rPr sz="1617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 </a:t>
            </a:r>
          </a:p>
        </p:txBody>
      </p:sp>
      <p:sp>
        <p:nvSpPr>
          <p:cNvPr id="483" name="Shape 483"/>
          <p:cNvSpPr/>
          <p:nvPr/>
        </p:nvSpPr>
        <p:spPr>
          <a:xfrm>
            <a:off x="4839355" y="1918496"/>
            <a:ext cx="3693320" cy="2253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410751" hangingPunct="0">
              <a:lnSpc>
                <a:spcPct val="120000"/>
              </a:lnSpc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687" b="1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Example Jobs in a Career Pathway </a:t>
            </a:r>
          </a:p>
          <a:p>
            <a:pPr marL="312528" indent="-312528" defTabSz="410751" hangingPunct="0">
              <a:lnSpc>
                <a:spcPct val="120000"/>
              </a:lnSpc>
              <a:buClr>
                <a:srgbClr val="9A958E"/>
              </a:buClr>
              <a:buSzPct val="75000"/>
              <a:buFontTx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000000"/>
                </a:solidFill>
                <a:latin typeface="Helvetica Light"/>
                <a:sym typeface="Helvetica Light"/>
              </a:rPr>
              <a:t>Welder </a:t>
            </a:r>
          </a:p>
          <a:p>
            <a:pPr marL="312528" indent="-312528" defTabSz="410751" hangingPunct="0">
              <a:lnSpc>
                <a:spcPct val="120000"/>
              </a:lnSpc>
              <a:buClr>
                <a:srgbClr val="9A958E"/>
              </a:buClr>
              <a:buSzPct val="75000"/>
              <a:buFontTx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000000"/>
                </a:solidFill>
                <a:latin typeface="Helvetica Light"/>
                <a:sym typeface="Helvetica Light"/>
              </a:rPr>
              <a:t>Machine Operator</a:t>
            </a:r>
          </a:p>
          <a:p>
            <a:pPr marL="312528" indent="-312528" defTabSz="410751" hangingPunct="0">
              <a:lnSpc>
                <a:spcPct val="120000"/>
              </a:lnSpc>
              <a:buClr>
                <a:srgbClr val="9A958E"/>
              </a:buClr>
              <a:buSzPct val="75000"/>
              <a:buFontTx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000000"/>
                </a:solidFill>
                <a:latin typeface="Helvetica Light"/>
                <a:sym typeface="Helvetica Light"/>
              </a:rPr>
              <a:t>Machine Maintenance </a:t>
            </a:r>
          </a:p>
          <a:p>
            <a:pPr marL="312528" indent="-312528" defTabSz="410751" hangingPunct="0">
              <a:lnSpc>
                <a:spcPct val="120000"/>
              </a:lnSpc>
              <a:buClr>
                <a:srgbClr val="9A958E"/>
              </a:buClr>
              <a:buSzPct val="75000"/>
              <a:buFontTx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000000"/>
                </a:solidFill>
                <a:latin typeface="Helvetica Light"/>
                <a:sym typeface="Helvetica Light"/>
              </a:rPr>
              <a:t>Machinist </a:t>
            </a:r>
          </a:p>
          <a:p>
            <a:pPr marL="312528" indent="-312528" defTabSz="410751" hangingPunct="0">
              <a:lnSpc>
                <a:spcPct val="120000"/>
              </a:lnSpc>
              <a:buClr>
                <a:srgbClr val="9A958E"/>
              </a:buClr>
              <a:buSzPct val="75000"/>
              <a:buFontTx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000000"/>
                </a:solidFill>
                <a:latin typeface="Helvetica Light"/>
                <a:sym typeface="Helvetica Light"/>
              </a:rPr>
              <a:t>Engineering Tech </a:t>
            </a:r>
          </a:p>
          <a:p>
            <a:pPr marL="312528" indent="-312528" defTabSz="410751" hangingPunct="0">
              <a:lnSpc>
                <a:spcPct val="120000"/>
              </a:lnSpc>
              <a:buClr>
                <a:srgbClr val="9A958E"/>
              </a:buClr>
              <a:buSzPct val="75000"/>
              <a:buFontTx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000000"/>
                </a:solidFill>
                <a:latin typeface="Helvetica Light"/>
                <a:sym typeface="Helvetica Light"/>
              </a:rPr>
              <a:t>Mechanical Engineer </a:t>
            </a:r>
          </a:p>
        </p:txBody>
      </p:sp>
      <p:sp>
        <p:nvSpPr>
          <p:cNvPr id="484" name="Shape 484"/>
          <p:cNvSpPr/>
          <p:nvPr/>
        </p:nvSpPr>
        <p:spPr>
          <a:xfrm>
            <a:off x="4839355" y="4509126"/>
            <a:ext cx="3693320" cy="1629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410751" hangingPunct="0">
              <a:lnSpc>
                <a:spcPct val="120000"/>
              </a:lnSpc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687" b="1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Example Jobs in a Career Pathway </a:t>
            </a:r>
          </a:p>
          <a:p>
            <a:pPr marL="312528" indent="-312528" defTabSz="410751" hangingPunct="0">
              <a:lnSpc>
                <a:spcPct val="120000"/>
              </a:lnSpc>
              <a:buClr>
                <a:srgbClr val="9A958E"/>
              </a:buClr>
              <a:buSzPct val="75000"/>
              <a:buFontTx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000000"/>
                </a:solidFill>
                <a:latin typeface="Helvetica Light"/>
                <a:sym typeface="Helvetica Light"/>
              </a:rPr>
              <a:t>CNA</a:t>
            </a:r>
          </a:p>
          <a:p>
            <a:pPr marL="312528" indent="-312528" defTabSz="410751" hangingPunct="0">
              <a:lnSpc>
                <a:spcPct val="120000"/>
              </a:lnSpc>
              <a:buClr>
                <a:srgbClr val="9A958E"/>
              </a:buClr>
              <a:buSzPct val="75000"/>
              <a:buFontTx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000000"/>
                </a:solidFill>
                <a:latin typeface="Helvetica Light"/>
                <a:sym typeface="Helvetica Light"/>
              </a:rPr>
              <a:t>LPN</a:t>
            </a:r>
          </a:p>
          <a:p>
            <a:pPr marL="312528" indent="-312528" defTabSz="410751" hangingPunct="0">
              <a:lnSpc>
                <a:spcPct val="120000"/>
              </a:lnSpc>
              <a:buClr>
                <a:srgbClr val="9A958E"/>
              </a:buClr>
              <a:buSzPct val="75000"/>
              <a:buFontTx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000000"/>
                </a:solidFill>
                <a:latin typeface="Helvetica Light"/>
                <a:sym typeface="Helvetica Light"/>
              </a:rPr>
              <a:t>RN</a:t>
            </a:r>
          </a:p>
          <a:p>
            <a:pPr marL="312528" indent="-312528" defTabSz="410751" hangingPunct="0">
              <a:lnSpc>
                <a:spcPct val="120000"/>
              </a:lnSpc>
              <a:buClr>
                <a:srgbClr val="9A958E"/>
              </a:buClr>
              <a:buSzPct val="75000"/>
              <a:buFontTx/>
              <a:buChar char="•"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87" kern="0">
                <a:solidFill>
                  <a:srgbClr val="000000"/>
                </a:solidFill>
                <a:latin typeface="Helvetica Light"/>
                <a:sym typeface="Helvetica Light"/>
              </a:rPr>
              <a:t>Nurse Practitioner</a:t>
            </a:r>
          </a:p>
        </p:txBody>
      </p:sp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3064005" y="4564605"/>
            <a:ext cx="301366" cy="2973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algn="ctr" defTabSz="410751" hangingPunct="0"/>
            <a:fld id="{86CB4B4D-7CA3-9044-876B-883B54F8677D}" type="slidenum">
              <a:rPr sz="1266" kern="0" cap="none" spc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hangingPunct="0"/>
              <a:t>26</a:t>
            </a:fld>
            <a:endParaRPr sz="1266" kern="0" cap="none" spc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92993235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530" y="1430002"/>
            <a:ext cx="844304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solidFill>
                  <a:schemeClr val="bg1"/>
                </a:solidFill>
              </a:rPr>
              <a:t>2015-2016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</a:rPr>
              <a:t>Refined and expanded Career Pathway Efforts (NC Dept. of Commerce-Workforce Solutions Division).</a:t>
            </a:r>
            <a:br>
              <a:rPr lang="en-US" sz="2100" dirty="0" smtClean="0">
                <a:solidFill>
                  <a:schemeClr val="bg1"/>
                </a:solidFill>
              </a:rPr>
            </a:br>
            <a:endParaRPr lang="en-US" sz="21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</a:rPr>
              <a:t>NC Department of Commerce </a:t>
            </a:r>
            <a:r>
              <a:rPr lang="en-US" sz="2100" dirty="0" err="1" smtClean="0">
                <a:solidFill>
                  <a:schemeClr val="bg1"/>
                </a:solidFill>
              </a:rPr>
              <a:t>NCWorks</a:t>
            </a:r>
            <a:r>
              <a:rPr lang="en-US" sz="2100" dirty="0" smtClean="0">
                <a:solidFill>
                  <a:schemeClr val="bg1"/>
                </a:solidFill>
              </a:rPr>
              <a:t> Pathways Conference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K-12, Community College and Workforce Development Board staff </a:t>
            </a:r>
            <a:r>
              <a:rPr lang="en-US" sz="2100" dirty="0" smtClean="0">
                <a:solidFill>
                  <a:schemeClr val="bg1"/>
                </a:solidFill>
              </a:rPr>
              <a:t>worked </a:t>
            </a:r>
            <a:r>
              <a:rPr lang="en-US" sz="2100" dirty="0">
                <a:solidFill>
                  <a:schemeClr val="bg1"/>
                </a:solidFill>
              </a:rPr>
              <a:t>to align </a:t>
            </a:r>
            <a:r>
              <a:rPr lang="en-US" sz="2100" dirty="0" smtClean="0">
                <a:solidFill>
                  <a:schemeClr val="bg1"/>
                </a:solidFill>
              </a:rPr>
              <a:t>employee </a:t>
            </a:r>
            <a:r>
              <a:rPr lang="en-US" sz="2100" dirty="0">
                <a:solidFill>
                  <a:schemeClr val="bg1"/>
                </a:solidFill>
              </a:rPr>
              <a:t>training to employer need through the use of career </a:t>
            </a:r>
            <a:r>
              <a:rPr lang="en-US" sz="2100" dirty="0" smtClean="0">
                <a:solidFill>
                  <a:schemeClr val="bg1"/>
                </a:solidFill>
              </a:rPr>
              <a:t>pathways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</a:rPr>
              <a:t>Provide grant opportunity for Workforce Development                       Boards to support the development of Pathway                        (emphasizing regionalism) </a:t>
            </a:r>
            <a:br>
              <a:rPr lang="en-US" sz="2100" dirty="0" smtClean="0">
                <a:solidFill>
                  <a:schemeClr val="bg1"/>
                </a:solidFill>
              </a:rPr>
            </a:br>
            <a:endParaRPr lang="en-US" sz="21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</a:rPr>
              <a:t>Develop opportunity for regions to apply for their                             regional Pathway to be “certified” by the </a:t>
            </a:r>
            <a:r>
              <a:rPr lang="en-US" sz="2100" dirty="0" err="1" smtClean="0">
                <a:solidFill>
                  <a:schemeClr val="bg1"/>
                </a:solidFill>
              </a:rPr>
              <a:t>NCWorks</a:t>
            </a:r>
            <a:r>
              <a:rPr lang="en-US" sz="2100" dirty="0" smtClean="0">
                <a:solidFill>
                  <a:schemeClr val="bg1"/>
                </a:solidFill>
              </a:rPr>
              <a:t>                    Commission</a:t>
            </a:r>
            <a:endParaRPr lang="en-US" sz="21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69" y="337279"/>
            <a:ext cx="3659531" cy="10241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71051" y="337280"/>
            <a:ext cx="4391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division offers programs </a:t>
            </a:r>
            <a:r>
              <a:rPr lang="en-US" dirty="0" smtClean="0">
                <a:solidFill>
                  <a:schemeClr val="bg1"/>
                </a:solidFill>
              </a:rPr>
              <a:t>for adults, veterans, youth </a:t>
            </a:r>
            <a:r>
              <a:rPr lang="en-US" dirty="0">
                <a:solidFill>
                  <a:schemeClr val="bg1"/>
                </a:solidFill>
              </a:rPr>
              <a:t>and more. </a:t>
            </a:r>
            <a:r>
              <a:rPr lang="en-US" dirty="0" smtClean="0">
                <a:solidFill>
                  <a:schemeClr val="bg1"/>
                </a:solidFill>
              </a:rPr>
              <a:t>They </a:t>
            </a:r>
            <a:r>
              <a:rPr lang="en-US" dirty="0">
                <a:solidFill>
                  <a:schemeClr val="bg1"/>
                </a:solidFill>
              </a:rPr>
              <a:t>also help </a:t>
            </a:r>
            <a:r>
              <a:rPr lang="en-US" dirty="0" smtClean="0">
                <a:solidFill>
                  <a:schemeClr val="bg1"/>
                </a:solidFill>
              </a:rPr>
              <a:t>employers </a:t>
            </a:r>
            <a:r>
              <a:rPr lang="en-US" dirty="0">
                <a:solidFill>
                  <a:schemeClr val="bg1"/>
                </a:solidFill>
              </a:rPr>
              <a:t>find the qualified talent they need to make their businesses thrive.</a:t>
            </a:r>
          </a:p>
        </p:txBody>
      </p:sp>
    </p:spTree>
    <p:extLst>
      <p:ext uri="{BB962C8B-B14F-4D97-AF65-F5344CB8AC3E}">
        <p14:creationId xmlns:p14="http://schemas.microsoft.com/office/powerpoint/2010/main" val="207719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713" y="914400"/>
            <a:ext cx="4081633" cy="41552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Criteria for </a:t>
            </a:r>
            <a:r>
              <a:rPr lang="en-US" dirty="0" smtClean="0">
                <a:solidFill>
                  <a:schemeClr val="bg1"/>
                </a:solidFill>
              </a:rPr>
              <a:t>Certified </a:t>
            </a:r>
            <a:r>
              <a:rPr lang="en-US" dirty="0" err="1" smtClean="0">
                <a:solidFill>
                  <a:schemeClr val="bg1"/>
                </a:solidFill>
              </a:rPr>
              <a:t>NCWorks</a:t>
            </a:r>
            <a:r>
              <a:rPr lang="en-US" dirty="0" smtClean="0">
                <a:solidFill>
                  <a:schemeClr val="bg1"/>
                </a:solidFill>
              </a:rPr>
              <a:t> Pathways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713" y="1870060"/>
            <a:ext cx="5847142" cy="173077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Demand Driven and Data </a:t>
            </a:r>
            <a:r>
              <a:rPr lang="en-US" sz="2400" dirty="0" smtClean="0">
                <a:solidFill>
                  <a:schemeClr val="bg1"/>
                </a:solidFill>
              </a:rPr>
              <a:t>Informed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Employer Engagement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Collaborative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Career </a:t>
            </a:r>
            <a:r>
              <a:rPr lang="en-US" sz="2400" dirty="0" smtClean="0">
                <a:solidFill>
                  <a:schemeClr val="bg1"/>
                </a:solidFill>
              </a:rPr>
              <a:t>Awareness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Articulation and Coordination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Work-Based Learning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Contains Multiple Points of Entry and Exit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Evaluation/Metrics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6942" y="5791200"/>
            <a:ext cx="58674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hlinkClick r:id="rId3"/>
              </a:rPr>
              <a:t>http://www.nccommerce.com/Portals/11/Documents/NCWorks%20Commission/Final%20NCWorks%20Career%20Pathways%20Criteria.pdf</a:t>
            </a:r>
            <a:endParaRPr lang="en-US" sz="13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44072"/>
            <a:ext cx="3943882" cy="110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47800" y="457200"/>
            <a:ext cx="1710070" cy="33870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447800" y="4953000"/>
            <a:ext cx="762000" cy="381000"/>
          </a:xfrm>
          <a:prstGeom prst="straightConnector1">
            <a:avLst/>
          </a:prstGeom>
          <a:ln w="53975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447800" y="5334000"/>
            <a:ext cx="762000" cy="152400"/>
          </a:xfrm>
          <a:prstGeom prst="straightConnector1">
            <a:avLst/>
          </a:prstGeom>
          <a:ln w="53975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371600" y="5334000"/>
            <a:ext cx="838200" cy="914400"/>
          </a:xfrm>
          <a:prstGeom prst="straightConnector1">
            <a:avLst/>
          </a:prstGeom>
          <a:ln w="53975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304800" y="1324637"/>
            <a:ext cx="5334000" cy="3277527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791200" y="1752600"/>
            <a:ext cx="838200" cy="33870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781800" y="1752600"/>
            <a:ext cx="838200" cy="60960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7706832" y="1752600"/>
            <a:ext cx="1056167" cy="83820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8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 rot="20041890">
            <a:off x="2133600" y="1600200"/>
            <a:ext cx="35052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Meaningful </a:t>
            </a:r>
            <a:r>
              <a:rPr lang="en-US" sz="2400" dirty="0"/>
              <a:t>S</a:t>
            </a:r>
            <a:r>
              <a:rPr lang="en-US" sz="2400" dirty="0" smtClean="0"/>
              <a:t>equence of Courses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466391"/>
          </a:xfrm>
        </p:spPr>
        <p:txBody>
          <a:bodyPr/>
          <a:lstStyle/>
          <a:p>
            <a:r>
              <a:rPr lang="en-US" dirty="0" smtClean="0"/>
              <a:t>Putting the Pieces Together…..</a:t>
            </a:r>
            <a:endParaRPr lang="en-US" dirty="0"/>
          </a:p>
        </p:txBody>
      </p:sp>
      <p:pic>
        <p:nvPicPr>
          <p:cNvPr id="18" name="Content Placeholder 17" descr="single_piece.png"/>
          <p:cNvPicPr>
            <a:picLocks noGrp="1" noChangeAspect="1"/>
          </p:cNvPicPr>
          <p:nvPr>
            <p:ph sz="half" idx="15"/>
          </p:nvPr>
        </p:nvPicPr>
        <p:blipFill>
          <a:blip r:embed="rId2" cstate="print"/>
          <a:stretch>
            <a:fillRect/>
          </a:stretch>
        </p:blipFill>
        <p:spPr>
          <a:xfrm rot="10328084">
            <a:off x="855692" y="1091768"/>
            <a:ext cx="1580193" cy="1477962"/>
          </a:xfrm>
        </p:spPr>
      </p:pic>
      <p:pic>
        <p:nvPicPr>
          <p:cNvPr id="20" name="Content Placeholder 19" descr="single_piece.png"/>
          <p:cNvPicPr>
            <a:picLocks noGrp="1" noChangeAspect="1"/>
          </p:cNvPicPr>
          <p:nvPr>
            <p:ph sz="half" idx="16"/>
          </p:nvPr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8097352">
            <a:off x="976896" y="3390268"/>
            <a:ext cx="1580193" cy="1477962"/>
          </a:xfrm>
        </p:spPr>
      </p:pic>
      <p:pic>
        <p:nvPicPr>
          <p:cNvPr id="22" name="Content Placeholder 21" descr="single_piece.png"/>
          <p:cNvPicPr>
            <a:picLocks noGrp="1" noChangeAspect="1"/>
          </p:cNvPicPr>
          <p:nvPr>
            <p:ph sz="half" idx="17"/>
          </p:nvPr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6959284" y="1879916"/>
            <a:ext cx="1580193" cy="1477962"/>
          </a:xfrm>
        </p:spPr>
      </p:pic>
      <p:sp>
        <p:nvSpPr>
          <p:cNvPr id="19" name="Content Placeholder 9"/>
          <p:cNvSpPr>
            <a:spLocks noGrp="1"/>
          </p:cNvSpPr>
          <p:nvPr>
            <p:ph sz="half" idx="2"/>
          </p:nvPr>
        </p:nvSpPr>
        <p:spPr>
          <a:xfrm rot="1199542">
            <a:off x="3173597" y="3323602"/>
            <a:ext cx="35052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Work-Based Learning Opportunities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3" name="Content Placeholder 9"/>
          <p:cNvSpPr>
            <a:spLocks noGrp="1"/>
          </p:cNvSpPr>
          <p:nvPr>
            <p:ph sz="half" idx="2"/>
          </p:nvPr>
        </p:nvSpPr>
        <p:spPr>
          <a:xfrm rot="20041890">
            <a:off x="4946113" y="1975912"/>
            <a:ext cx="2970212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Industry Recognized Credentials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4" name="Content Placeholder 9"/>
          <p:cNvSpPr>
            <a:spLocks noGrp="1"/>
          </p:cNvSpPr>
          <p:nvPr>
            <p:ph sz="half" idx="2"/>
          </p:nvPr>
        </p:nvSpPr>
        <p:spPr>
          <a:xfrm rot="20041890">
            <a:off x="292323" y="4967290"/>
            <a:ext cx="4076547" cy="7928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Post-Secondary Opportunities and Alignment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5" name="Content Placeholder 17" descr="single_piece.png"/>
          <p:cNvPicPr>
            <a:picLocks noGrp="1" noChangeAspect="1"/>
          </p:cNvPicPr>
          <p:nvPr>
            <p:ph sz="half" idx="15"/>
          </p:nvPr>
        </p:nvPicPr>
        <p:blipFill>
          <a:blip r:embed="rId2" cstate="print"/>
          <a:stretch>
            <a:fillRect/>
          </a:stretch>
        </p:blipFill>
        <p:spPr>
          <a:xfrm rot="10328084">
            <a:off x="4132292" y="4215967"/>
            <a:ext cx="1580193" cy="1477962"/>
          </a:xfrm>
        </p:spPr>
      </p:pic>
      <p:sp>
        <p:nvSpPr>
          <p:cNvPr id="26" name="Content Placeholder 9"/>
          <p:cNvSpPr>
            <a:spLocks noGrp="1"/>
          </p:cNvSpPr>
          <p:nvPr>
            <p:ph sz="half" idx="2"/>
          </p:nvPr>
        </p:nvSpPr>
        <p:spPr>
          <a:xfrm rot="305527">
            <a:off x="2537397" y="5809237"/>
            <a:ext cx="3871027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Career and Technical Student Organizations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7" name="Content Placeholder 9"/>
          <p:cNvSpPr>
            <a:spLocks noGrp="1"/>
          </p:cNvSpPr>
          <p:nvPr>
            <p:ph sz="half" idx="2"/>
          </p:nvPr>
        </p:nvSpPr>
        <p:spPr>
          <a:xfrm>
            <a:off x="0" y="2909889"/>
            <a:ext cx="3815730" cy="792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Career Counseling and Advising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8" name="Content Placeholder 9"/>
          <p:cNvSpPr>
            <a:spLocks noGrp="1"/>
          </p:cNvSpPr>
          <p:nvPr>
            <p:ph sz="half" idx="2"/>
          </p:nvPr>
        </p:nvSpPr>
        <p:spPr>
          <a:xfrm rot="305527">
            <a:off x="6596612" y="3614412"/>
            <a:ext cx="249139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Articulation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9" name="Content Placeholder 17" descr="single_piece.png"/>
          <p:cNvPicPr>
            <a:picLocks noGrp="1" noChangeAspect="1"/>
          </p:cNvPicPr>
          <p:nvPr>
            <p:ph sz="half" idx="15"/>
          </p:nvPr>
        </p:nvPicPr>
        <p:blipFill>
          <a:blip r:embed="rId2" cstate="print"/>
          <a:stretch>
            <a:fillRect/>
          </a:stretch>
        </p:blipFill>
        <p:spPr>
          <a:xfrm rot="10328084">
            <a:off x="7750802" y="439958"/>
            <a:ext cx="920900" cy="861322"/>
          </a:xfrm>
        </p:spPr>
      </p:pic>
      <p:pic>
        <p:nvPicPr>
          <p:cNvPr id="30" name="Content Placeholder 17" descr="single_piece.png"/>
          <p:cNvPicPr>
            <a:picLocks noGrp="1" noChangeAspect="1"/>
          </p:cNvPicPr>
          <p:nvPr>
            <p:ph sz="half" idx="15"/>
          </p:nvPr>
        </p:nvPicPr>
        <p:blipFill>
          <a:blip r:embed="rId2" cstate="print"/>
          <a:stretch>
            <a:fillRect/>
          </a:stretch>
        </p:blipFill>
        <p:spPr>
          <a:xfrm rot="10328084">
            <a:off x="4245602" y="1963958"/>
            <a:ext cx="920900" cy="861322"/>
          </a:xfrm>
        </p:spPr>
      </p:pic>
      <p:sp>
        <p:nvSpPr>
          <p:cNvPr id="17" name="Content Placeholder 9"/>
          <p:cNvSpPr>
            <a:spLocks noGrp="1"/>
          </p:cNvSpPr>
          <p:nvPr>
            <p:ph sz="half" idx="2"/>
          </p:nvPr>
        </p:nvSpPr>
        <p:spPr>
          <a:xfrm rot="2114044">
            <a:off x="6558280" y="1080459"/>
            <a:ext cx="2568054" cy="417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Advisory Council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00" y="342436"/>
            <a:ext cx="8712200" cy="613456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71600" y="1905000"/>
            <a:ext cx="2971800" cy="38100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81000" y="2364510"/>
            <a:ext cx="8153400" cy="83589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09730" y="3219217"/>
            <a:ext cx="5686269" cy="38100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22286" y="361173"/>
            <a:ext cx="5849913" cy="38100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6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1066800"/>
            <a:ext cx="6629400" cy="15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First “Certified” NC Career Pathway</a:t>
            </a:r>
          </a:p>
          <a:p>
            <a:r>
              <a:rPr lang="en-US" dirty="0" smtClean="0"/>
              <a:t>Health Sciences Career Pathway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3" y="3106933"/>
            <a:ext cx="9144000" cy="3696164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96439"/>
            <a:ext cx="3519600" cy="249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2286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Career Pathway Facilitators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90001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06" y="9698"/>
            <a:ext cx="9229106" cy="68483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28800" y="4953000"/>
            <a:ext cx="7010400" cy="994174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981200" y="2206227"/>
            <a:ext cx="6019800" cy="460773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2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143000"/>
            <a:ext cx="4875616" cy="586952"/>
          </a:xfrm>
        </p:spPr>
        <p:txBody>
          <a:bodyPr/>
          <a:lstStyle/>
          <a:p>
            <a:r>
              <a:rPr lang="en-US" dirty="0" smtClean="0"/>
              <a:t>Career Pathways:  Collaboration is Key!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57200" y="2012069"/>
            <a:ext cx="4267200" cy="24384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Marty Tobey, Regional Consultant</a:t>
            </a:r>
          </a:p>
          <a:p>
            <a:r>
              <a:rPr lang="en-US" sz="1600" dirty="0" smtClean="0"/>
              <a:t>Career and Technical Education</a:t>
            </a:r>
          </a:p>
          <a:p>
            <a:r>
              <a:rPr lang="en-US" sz="1600" dirty="0" smtClean="0"/>
              <a:t>North Carolina Dept. of Public Instruction</a:t>
            </a:r>
          </a:p>
          <a:p>
            <a:endParaRPr lang="en-US" sz="1600" dirty="0"/>
          </a:p>
          <a:p>
            <a:r>
              <a:rPr lang="en-US" sz="1600" dirty="0"/>
              <a:t>Dr. Bob </a:t>
            </a:r>
            <a:r>
              <a:rPr lang="en-US" sz="1600" dirty="0" err="1"/>
              <a:t>Witchger</a:t>
            </a:r>
            <a:r>
              <a:rPr lang="en-US" sz="1600" dirty="0"/>
              <a:t>, Director </a:t>
            </a:r>
          </a:p>
          <a:p>
            <a:r>
              <a:rPr lang="en-US" sz="1600" dirty="0"/>
              <a:t>Career and Technical Education</a:t>
            </a:r>
          </a:p>
          <a:p>
            <a:r>
              <a:rPr lang="en-US" sz="1600" dirty="0"/>
              <a:t>North Carolina Community College System</a:t>
            </a:r>
          </a:p>
          <a:p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52401"/>
            <a:ext cx="1447800" cy="999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3679" y="5144764"/>
            <a:ext cx="4724400" cy="13632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Perpetua" pitchFamily="18" charset="0"/>
                <a:ea typeface="+mj-ea"/>
                <a:cs typeface="+mj-cs"/>
              </a:rPr>
              <a:t>National Association for Career and Technical Education Information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Perpetua" pitchFamily="18" charset="0"/>
                <a:ea typeface="+mj-ea"/>
                <a:cs typeface="+mj-cs"/>
              </a:rPr>
              <a:t>36</a:t>
            </a:r>
            <a:r>
              <a:rPr lang="en-US" sz="2000" baseline="30000" dirty="0" smtClean="0">
                <a:latin typeface="Perpetua" pitchFamily="18" charset="0"/>
                <a:ea typeface="+mj-ea"/>
                <a:cs typeface="+mj-cs"/>
              </a:rPr>
              <a:t>th</a:t>
            </a:r>
            <a:r>
              <a:rPr lang="en-US" sz="2000" dirty="0" smtClean="0">
                <a:latin typeface="Perpetua" pitchFamily="18" charset="0"/>
                <a:ea typeface="+mj-ea"/>
                <a:cs typeface="+mj-cs"/>
              </a:rPr>
              <a:t> Annual Conference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Perpetua" pitchFamily="18" charset="0"/>
                <a:ea typeface="+mj-ea"/>
                <a:cs typeface="+mj-cs"/>
              </a:rPr>
              <a:t>Savannah, Georgia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May 9-12, 2016</a:t>
            </a:r>
          </a:p>
        </p:txBody>
      </p:sp>
      <p:pic>
        <p:nvPicPr>
          <p:cNvPr id="1026" name="Picture 2" descr="http://www.visitnc.com/contents/imgcrop/35625/800/4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869"/>
            <a:ext cx="9144000" cy="187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72000" y="5239317"/>
            <a:ext cx="4724400" cy="13632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National Association for Career and Technical Education Information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Savannah, Georgia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May 9-12, 2016</a:t>
            </a:r>
          </a:p>
        </p:txBody>
      </p:sp>
    </p:spTree>
    <p:extLst>
      <p:ext uri="{BB962C8B-B14F-4D97-AF65-F5344CB8AC3E}">
        <p14:creationId xmlns:p14="http://schemas.microsoft.com/office/powerpoint/2010/main" val="130905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puzzle_piece_stickfigures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4074" b="4074"/>
          <a:stretch>
            <a:fillRect/>
          </a:stretch>
        </p:blipFill>
        <p:spPr>
          <a:xfrm>
            <a:off x="533400" y="466282"/>
            <a:ext cx="6858000" cy="3543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05979"/>
            <a:ext cx="3505182" cy="1162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931" y="1803851"/>
            <a:ext cx="2950920" cy="825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598" y="2894691"/>
            <a:ext cx="1600155" cy="11048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4724400"/>
            <a:ext cx="1371601" cy="13364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72389" y="4823247"/>
            <a:ext cx="331401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radeGothic"/>
              </a:rPr>
              <a:t>Public Schools of North Carolina</a:t>
            </a:r>
          </a:p>
          <a:p>
            <a:r>
              <a:rPr lang="en-US" sz="800" b="1" dirty="0">
                <a:solidFill>
                  <a:schemeClr val="bg1"/>
                </a:solidFill>
                <a:latin typeface="TradeGothic"/>
              </a:rPr>
              <a:t>State Board of Education </a:t>
            </a:r>
            <a:r>
              <a:rPr lang="en-US" sz="2000" dirty="0">
                <a:solidFill>
                  <a:schemeClr val="bg1"/>
                </a:solidFill>
                <a:latin typeface="TradeGothic"/>
              </a:rPr>
              <a:t>| </a:t>
            </a:r>
            <a:r>
              <a:rPr lang="en-US" sz="800" b="1" dirty="0">
                <a:solidFill>
                  <a:schemeClr val="bg1"/>
                </a:solidFill>
                <a:latin typeface="TradeGothic"/>
              </a:rPr>
              <a:t>Department of Public Instruction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962400" y="1176728"/>
            <a:ext cx="4876800" cy="351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/>
            <a:r>
              <a:rPr lang="en-US" sz="2000" dirty="0">
                <a:solidFill>
                  <a:schemeClr val="bg1"/>
                </a:solidFill>
              </a:rPr>
              <a:t>Report Released February </a:t>
            </a:r>
            <a:r>
              <a:rPr lang="en-US" sz="2000" dirty="0" smtClean="0">
                <a:solidFill>
                  <a:schemeClr val="bg1"/>
                </a:solidFill>
              </a:rPr>
              <a:t>2011</a:t>
            </a:r>
          </a:p>
          <a:p>
            <a:pPr marL="214313" indent="-214313"/>
            <a:endParaRPr lang="en-US" sz="2000" dirty="0" smtClean="0">
              <a:solidFill>
                <a:schemeClr val="bg1"/>
              </a:solidFill>
            </a:endParaRP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Aligned with economic development and labor market demand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Engage business and industry</a:t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Create Pathways that link high school coursework to post-secondary </a:t>
            </a:r>
            <a:r>
              <a:rPr lang="en-US" sz="1800" dirty="0" smtClean="0">
                <a:solidFill>
                  <a:schemeClr val="bg1"/>
                </a:solidFill>
              </a:rPr>
              <a:t>opportunities</a:t>
            </a: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58" y="1143000"/>
            <a:ext cx="3337823" cy="423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52600" y="283782"/>
            <a:ext cx="6057900" cy="404147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The Pathways to Prosperity Approach</a:t>
            </a:r>
          </a:p>
        </p:txBody>
      </p:sp>
    </p:spTree>
    <p:extLst>
      <p:ext uri="{BB962C8B-B14F-4D97-AF65-F5344CB8AC3E}">
        <p14:creationId xmlns:p14="http://schemas.microsoft.com/office/powerpoint/2010/main" val="173691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114800" y="1447800"/>
            <a:ext cx="502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2012-2013</a:t>
            </a:r>
          </a:p>
          <a:p>
            <a:pPr marL="214313" indent="-214313"/>
            <a:r>
              <a:rPr lang="en-US" sz="2000" dirty="0" smtClean="0">
                <a:solidFill>
                  <a:schemeClr val="bg1"/>
                </a:solidFill>
              </a:rPr>
              <a:t>Joint </a:t>
            </a:r>
            <a:r>
              <a:rPr lang="en-US" sz="2000" dirty="0">
                <a:solidFill>
                  <a:schemeClr val="bg1"/>
                </a:solidFill>
              </a:rPr>
              <a:t>project between Harvard Graduate School of Education and Jobs for the Future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214313" indent="-214313"/>
            <a:r>
              <a:rPr lang="en-US" sz="2000" dirty="0">
                <a:solidFill>
                  <a:schemeClr val="bg1"/>
                </a:solidFill>
              </a:rPr>
              <a:t>Six states were selected to collaborate with Harvard Graduate School of Education and Jobs for the Future (NC included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337823" cy="423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6057900" cy="404147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The Pathways to Prosperity Approach</a:t>
            </a:r>
          </a:p>
        </p:txBody>
      </p:sp>
    </p:spTree>
    <p:extLst>
      <p:ext uri="{BB962C8B-B14F-4D97-AF65-F5344CB8AC3E}">
        <p14:creationId xmlns:p14="http://schemas.microsoft.com/office/powerpoint/2010/main" val="37591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2385763"/>
              </p:ext>
            </p:extLst>
          </p:nvPr>
        </p:nvGraphicFramePr>
        <p:xfrm>
          <a:off x="457200" y="228600"/>
          <a:ext cx="473075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436433" y="1905000"/>
            <a:ext cx="3505200" cy="2133600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What we learned: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Focus on priority target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Engage expert stakeholders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Focus on 4 key areas during engagement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50733" y="685800"/>
            <a:ext cx="3276600" cy="639763"/>
          </a:xfrm>
        </p:spPr>
        <p:txBody>
          <a:bodyPr/>
          <a:lstStyle/>
          <a:p>
            <a:r>
              <a:rPr lang="en-US" sz="2800" dirty="0" smtClean="0"/>
              <a:t>Pathways to Prosperity Approach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4143111" cy="5272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62485" y="1981200"/>
            <a:ext cx="42388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Designed as a research-based guide for LEAs to engage key stakeholders in the development of a strategic plan to ensure CTE offerings/activities are aligned with business/ industry and post-secondary education.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4991230" y="762000"/>
            <a:ext cx="3581400" cy="705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Facilitator’s Guide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784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Statewide LEA Implementation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229600" cy="513556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Operationalized Process (2013-2014)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Released Publication during our Summer Conference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Provided professional development throughout the year (emphasized regionalism and collaboration)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Provided opportunity for LEAs to apply for a $3,000 grant to support implementation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Every LEA was required to develop a                  minimum of one regionally developed                 pathway and add to their annual local plan.</a:t>
            </a:r>
          </a:p>
        </p:txBody>
      </p:sp>
    </p:spTree>
    <p:extLst>
      <p:ext uri="{BB962C8B-B14F-4D97-AF65-F5344CB8AC3E}">
        <p14:creationId xmlns:p14="http://schemas.microsoft.com/office/powerpoint/2010/main" val="31514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TS101857272">
  <a:themeElements>
    <a:clrScheme name="puzzle_piece">
      <a:dk1>
        <a:sysClr val="windowText" lastClr="000000"/>
      </a:dk1>
      <a:lt1>
        <a:sysClr val="window" lastClr="FFFFFF"/>
      </a:lt1>
      <a:dk2>
        <a:srgbClr val="191C3B"/>
      </a:dk2>
      <a:lt2>
        <a:srgbClr val="CACDE8"/>
      </a:lt2>
      <a:accent1>
        <a:srgbClr val="3D426B"/>
      </a:accent1>
      <a:accent2>
        <a:srgbClr val="626AA6"/>
      </a:accent2>
      <a:accent3>
        <a:srgbClr val="A5AACB"/>
      </a:accent3>
      <a:accent4>
        <a:srgbClr val="A3C8CD"/>
      </a:accent4>
      <a:accent5>
        <a:srgbClr val="6DA7AF"/>
      </a:accent5>
      <a:accent6>
        <a:srgbClr val="396369"/>
      </a:accent6>
      <a:hlink>
        <a:srgbClr val="6DA7AF"/>
      </a:hlink>
      <a:folHlink>
        <a:srgbClr val="3963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N1cj289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N1cj289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N1cj28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1cj28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1cj289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1cj289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1cj28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1cj28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1cj28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3_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139575D-AF1F-43BF-910C-F7C64E8E53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TS101857272</Template>
  <TotalTime>14518</TotalTime>
  <Words>2004</Words>
  <Application>Microsoft Office PowerPoint</Application>
  <PresentationFormat>On-screen Show (4:3)</PresentationFormat>
  <Paragraphs>814</Paragraphs>
  <Slides>34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Calibri</vt:lpstr>
      <vt:lpstr>Perpetua</vt:lpstr>
      <vt:lpstr>Avenir Medium</vt:lpstr>
      <vt:lpstr>Helvetica Light</vt:lpstr>
      <vt:lpstr>Segoe UI</vt:lpstr>
      <vt:lpstr>Baskerville SemiBold</vt:lpstr>
      <vt:lpstr>Verdana</vt:lpstr>
      <vt:lpstr>Helvetica</vt:lpstr>
      <vt:lpstr>American Typewriter</vt:lpstr>
      <vt:lpstr>Wingdings</vt:lpstr>
      <vt:lpstr>Futura</vt:lpstr>
      <vt:lpstr>Arial</vt:lpstr>
      <vt:lpstr>Times New Roman</vt:lpstr>
      <vt:lpstr>Franklin Gothic Medium</vt:lpstr>
      <vt:lpstr>Avenir Next Medium</vt:lpstr>
      <vt:lpstr>TradeGothic</vt:lpstr>
      <vt:lpstr>TS101857272</vt:lpstr>
      <vt:lpstr>N1cj289</vt:lpstr>
      <vt:lpstr>New_Template8</vt:lpstr>
      <vt:lpstr>2_New_Template8</vt:lpstr>
      <vt:lpstr>1_New_Template8</vt:lpstr>
      <vt:lpstr>3_New_Template8</vt:lpstr>
      <vt:lpstr>4_New_Template8</vt:lpstr>
      <vt:lpstr>Career Pathways:  Collaboration is Key!</vt:lpstr>
      <vt:lpstr>Meandering Toward Graduation</vt:lpstr>
      <vt:lpstr>Putting the Pieces Together…..</vt:lpstr>
      <vt:lpstr>PowerPoint Presentation</vt:lpstr>
      <vt:lpstr> The Pathways to Prosperity Approach</vt:lpstr>
      <vt:lpstr> The Pathways to Prosperity Approach</vt:lpstr>
      <vt:lpstr>Pathways to Prosperity Approach</vt:lpstr>
      <vt:lpstr>PowerPoint Presentation</vt:lpstr>
      <vt:lpstr>Statewide LEA Implementation</vt:lpstr>
      <vt:lpstr>PowerPoint Presentation</vt:lpstr>
      <vt:lpstr>North Carolina Community College Statewide Implementation</vt:lpstr>
      <vt:lpstr>PowerPoint Presentation</vt:lpstr>
      <vt:lpstr>Creating the Talent Pipeline of the Future Regional Alliances Yield Education-to-Career Pathways</vt:lpstr>
      <vt:lpstr>Vision Overview </vt:lpstr>
      <vt:lpstr>PowerPoint Presentation</vt:lpstr>
      <vt:lpstr>PowerPoint Presentation</vt:lpstr>
      <vt:lpstr>Career Advising  Selecting Pathway, Education, &amp; WBL </vt:lpstr>
      <vt:lpstr>PowerPoint Presentation</vt:lpstr>
      <vt:lpstr>PowerPoint Presentation</vt:lpstr>
      <vt:lpstr>Education and Training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Criteria for Certified NCWorks Pathways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Career Pathways:  Collaboration is Key!</vt:lpstr>
    </vt:vector>
  </TitlesOfParts>
  <Company>NCDPI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Piece of the Puzzle</dc:title>
  <dc:creator>mtobey</dc:creator>
  <cp:keywords/>
  <cp:lastModifiedBy>mtobey</cp:lastModifiedBy>
  <cp:revision>105</cp:revision>
  <dcterms:created xsi:type="dcterms:W3CDTF">2014-02-10T18:19:21Z</dcterms:created>
  <dcterms:modified xsi:type="dcterms:W3CDTF">2016-05-02T18:00:37Z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TC018572729991</vt:lpwstr>
  </property>
</Properties>
</file>