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77" r:id="rId10"/>
    <p:sldId id="265" r:id="rId11"/>
    <p:sldId id="279" r:id="rId12"/>
    <p:sldId id="297" r:id="rId13"/>
    <p:sldId id="295" r:id="rId14"/>
    <p:sldId id="301" r:id="rId15"/>
    <p:sldId id="288" r:id="rId16"/>
    <p:sldId id="289" r:id="rId17"/>
    <p:sldId id="290" r:id="rId18"/>
    <p:sldId id="291" r:id="rId19"/>
    <p:sldId id="292" r:id="rId20"/>
    <p:sldId id="294" r:id="rId21"/>
    <p:sldId id="293" r:id="rId22"/>
    <p:sldId id="296" r:id="rId23"/>
    <p:sldId id="302" r:id="rId24"/>
    <p:sldId id="303" r:id="rId25"/>
    <p:sldId id="266" r:id="rId26"/>
    <p:sldId id="267" r:id="rId27"/>
    <p:sldId id="280" r:id="rId28"/>
    <p:sldId id="281" r:id="rId29"/>
    <p:sldId id="268" r:id="rId30"/>
    <p:sldId id="269" r:id="rId31"/>
    <p:sldId id="270" r:id="rId32"/>
    <p:sldId id="271" r:id="rId33"/>
    <p:sldId id="272" r:id="rId34"/>
    <p:sldId id="287" r:id="rId35"/>
    <p:sldId id="273" r:id="rId36"/>
    <p:sldId id="286" r:id="rId37"/>
    <p:sldId id="283" r:id="rId38"/>
    <p:sldId id="276" r:id="rId39"/>
    <p:sldId id="274" r:id="rId40"/>
    <p:sldId id="551" r:id="rId41"/>
    <p:sldId id="549" r:id="rId42"/>
    <p:sldId id="282" r:id="rId43"/>
    <p:sldId id="285" r:id="rId44"/>
    <p:sldId id="545" r:id="rId45"/>
    <p:sldId id="552" r:id="rId46"/>
    <p:sldId id="55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93" autoAdjust="0"/>
    <p:restoredTop sz="86424"/>
  </p:normalViewPr>
  <p:slideViewPr>
    <p:cSldViewPr snapToGrid="0">
      <p:cViewPr varScale="1">
        <p:scale>
          <a:sx n="89" d="100"/>
          <a:sy n="89" d="100"/>
        </p:scale>
        <p:origin x="2848" y="168"/>
      </p:cViewPr>
      <p:guideLst/>
    </p:cSldViewPr>
  </p:slideViewPr>
  <p:outlineViewPr>
    <p:cViewPr>
      <p:scale>
        <a:sx n="33" d="100"/>
        <a:sy n="33" d="100"/>
      </p:scale>
      <p:origin x="0" y="-119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B4DF9329-BD95-6E4E-8C15-1B506D11134D}"/>
    <pc:docChg chg="addSld modSld sldOrd">
      <pc:chgData name="Chris Droessler" userId="625c3661-9d64-47fa-b83c-4b49393bd161" providerId="ADAL" clId="{B4DF9329-BD95-6E4E-8C15-1B506D11134D}" dt="2018-06-04T19:39:12.911" v="2"/>
      <pc:docMkLst>
        <pc:docMk/>
      </pc:docMkLst>
      <pc:sldChg chg="add ord">
        <pc:chgData name="Chris Droessler" userId="625c3661-9d64-47fa-b83c-4b49393bd161" providerId="ADAL" clId="{B4DF9329-BD95-6E4E-8C15-1B506D11134D}" dt="2018-06-04T19:39:12.911" v="2"/>
        <pc:sldMkLst>
          <pc:docMk/>
          <pc:sldMk cId="2759552034" sldId="553"/>
        </pc:sldMkLst>
      </pc:sldChg>
    </pc:docChg>
  </pc:docChgLst>
  <pc:docChgLst>
    <pc:chgData name="Chris Droessler" userId="625c3661-9d64-47fa-b83c-4b49393bd161" providerId="ADAL" clId="{F6EB4D38-3555-7C4F-BCA2-191181143070}"/>
    <pc:docChg chg="modSld">
      <pc:chgData name="Chris Droessler" userId="625c3661-9d64-47fa-b83c-4b49393bd161" providerId="ADAL" clId="{F6EB4D38-3555-7C4F-BCA2-191181143070}" dt="2018-06-04T19:37:04.849" v="24" actId="20577"/>
      <pc:docMkLst>
        <pc:docMk/>
      </pc:docMkLst>
      <pc:sldChg chg="modSp">
        <pc:chgData name="Chris Droessler" userId="625c3661-9d64-47fa-b83c-4b49393bd161" providerId="ADAL" clId="{F6EB4D38-3555-7C4F-BCA2-191181143070}" dt="2018-06-04T19:37:04.849" v="24" actId="20577"/>
        <pc:sldMkLst>
          <pc:docMk/>
          <pc:sldMk cId="697984920" sldId="257"/>
        </pc:sldMkLst>
        <pc:spChg chg="mod">
          <ac:chgData name="Chris Droessler" userId="625c3661-9d64-47fa-b83c-4b49393bd161" providerId="ADAL" clId="{F6EB4D38-3555-7C4F-BCA2-191181143070}" dt="2018-06-04T19:37:04.849" v="24" actId="20577"/>
          <ac:spMkLst>
            <pc:docMk/>
            <pc:sldMk cId="697984920" sldId="257"/>
            <ac:spMk id="1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1P1 Technical Skill Attainment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Summary'!$A$2</c:f>
              <c:strCache>
                <c:ptCount val="1"/>
                <c:pt idx="0">
                  <c:v>1P1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13170672618297E-17"/>
                  <c:y val="0.110311750599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5-6447-962E-922B35D1AB15}"/>
                </c:ext>
              </c:extLst>
            </c:dLbl>
            <c:dLbl>
              <c:idx val="1"/>
              <c:layout>
                <c:manualLayout>
                  <c:x val="7.2213170672618297E-17"/>
                  <c:y val="9.5923261390887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5-6447-962E-922B35D1AB15}"/>
                </c:ext>
              </c:extLst>
            </c:dLbl>
            <c:dLbl>
              <c:idx val="2"/>
              <c:layout>
                <c:manualLayout>
                  <c:x val="3.9389457210176702E-3"/>
                  <c:y val="0.110311750599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B5-6447-962E-922B35D1A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Summary'!$B$2:$F$2</c:f>
              <c:numCache>
                <c:formatCode>0.00%</c:formatCode>
                <c:ptCount val="4"/>
                <c:pt idx="0">
                  <c:v>0.78890000000000005</c:v>
                </c:pt>
                <c:pt idx="1">
                  <c:v>0.79178548359144818</c:v>
                </c:pt>
                <c:pt idx="2">
                  <c:v>0.80179999999999996</c:v>
                </c:pt>
                <c:pt idx="3">
                  <c:v>0.8034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5-6447-962E-922B35D1A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171728"/>
        <c:axId val="-377167056"/>
      </c:barChart>
      <c:lineChart>
        <c:grouping val="standard"/>
        <c:varyColors val="0"/>
        <c:ser>
          <c:idx val="1"/>
          <c:order val="1"/>
          <c:tx>
            <c:strRef>
              <c:f>'State Summary'!$A$3</c:f>
              <c:strCache>
                <c:ptCount val="1"/>
                <c:pt idx="0">
                  <c:v>1P1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Summary'!$B$1:$E$1</c:f>
              <c:strCache>
                <c:ptCount val="3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</c:strCache>
            </c:strRef>
          </c:cat>
          <c:val>
            <c:numRef>
              <c:f>'State Summary'!$B$3:$F$3</c:f>
              <c:numCache>
                <c:formatCode>0.00%</c:formatCode>
                <c:ptCount val="4"/>
                <c:pt idx="0">
                  <c:v>0.80100000000000005</c:v>
                </c:pt>
                <c:pt idx="1">
                  <c:v>0.80100000000000005</c:v>
                </c:pt>
                <c:pt idx="2">
                  <c:v>0.80200000000000005</c:v>
                </c:pt>
                <c:pt idx="3">
                  <c:v>0.80200000000000005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B5-6447-962E-922B35D1A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171728"/>
        <c:axId val="-377167056"/>
      </c:lineChart>
      <c:catAx>
        <c:axId val="-37717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167056"/>
        <c:crosses val="autoZero"/>
        <c:auto val="1"/>
        <c:lblAlgn val="ctr"/>
        <c:lblOffset val="100"/>
        <c:noMultiLvlLbl val="0"/>
      </c:catAx>
      <c:valAx>
        <c:axId val="-3771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17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2P1 Credential, Certificate, or Degree Attainment</a:t>
            </a:r>
          </a:p>
        </c:rich>
      </c:tx>
      <c:layout>
        <c:manualLayout>
          <c:xMode val="edge"/>
          <c:yMode val="edge"/>
          <c:x val="0.21225012194935675"/>
          <c:y val="1.0515702759447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788818962345E-2"/>
          <c:y val="1.616779463795855E-2"/>
          <c:w val="0.87705402456146975"/>
          <c:h val="0.822453855825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 Summary'!$A$5</c:f>
              <c:strCache>
                <c:ptCount val="1"/>
                <c:pt idx="0">
                  <c:v>2P1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279860967849599E-3"/>
                  <c:y val="0.1769489195298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1-4245-8070-E0B7C710150F}"/>
                </c:ext>
              </c:extLst>
            </c:dLbl>
            <c:dLbl>
              <c:idx val="1"/>
              <c:layout>
                <c:manualLayout>
                  <c:x val="7.8559721935699198E-3"/>
                  <c:y val="0.153656996911894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1-4245-8070-E0B7C710150F}"/>
                </c:ext>
              </c:extLst>
            </c:dLbl>
            <c:dLbl>
              <c:idx val="2"/>
              <c:layout>
                <c:manualLayout>
                  <c:x val="7.8559721935699198E-3"/>
                  <c:y val="0.1350234588174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1-4245-8070-E0B7C7101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Summary'!$B$5:$F$5</c:f>
              <c:numCache>
                <c:formatCode>0.00%</c:formatCode>
                <c:ptCount val="4"/>
                <c:pt idx="0">
                  <c:v>0.55200000000000005</c:v>
                </c:pt>
                <c:pt idx="1">
                  <c:v>0.57399999999999995</c:v>
                </c:pt>
                <c:pt idx="2">
                  <c:v>0.59426404159209067</c:v>
                </c:pt>
                <c:pt idx="3">
                  <c:v>0.69899999999999995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1-4245-8070-E0B7C71015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090864"/>
        <c:axId val="-377086192"/>
      </c:barChart>
      <c:lineChart>
        <c:grouping val="standard"/>
        <c:varyColors val="0"/>
        <c:ser>
          <c:idx val="1"/>
          <c:order val="1"/>
          <c:tx>
            <c:strRef>
              <c:f>'State Summary'!$A$6</c:f>
              <c:strCache>
                <c:ptCount val="1"/>
                <c:pt idx="0">
                  <c:v>2P1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Summary'!$B$6:$F$6</c:f>
              <c:numCache>
                <c:formatCode>0.00%</c:formatCode>
                <c:ptCount val="4"/>
                <c:pt idx="0">
                  <c:v>0.54700000000000004</c:v>
                </c:pt>
                <c:pt idx="1">
                  <c:v>0.54900000000000004</c:v>
                </c:pt>
                <c:pt idx="2">
                  <c:v>0.54900000000000004</c:v>
                </c:pt>
                <c:pt idx="3">
                  <c:v>0.54900000000000004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71-4245-8070-E0B7C71015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090864"/>
        <c:axId val="-377086192"/>
      </c:lineChart>
      <c:catAx>
        <c:axId val="-3770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86192"/>
        <c:crosses val="autoZero"/>
        <c:auto val="1"/>
        <c:lblAlgn val="ctr"/>
        <c:lblOffset val="100"/>
        <c:noMultiLvlLbl val="0"/>
      </c:catAx>
      <c:valAx>
        <c:axId val="-3770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3P1 Student Retention or 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Summary'!$A$8</c:f>
              <c:strCache>
                <c:ptCount val="1"/>
                <c:pt idx="0">
                  <c:v>3P1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215686274509803E-3"/>
                  <c:y val="0.14301288847277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3-9E46-A2B6-70E10BB81BFA}"/>
                </c:ext>
              </c:extLst>
            </c:dLbl>
            <c:dLbl>
              <c:idx val="1"/>
              <c:layout>
                <c:manualLayout>
                  <c:x val="1.1764705882353E-2"/>
                  <c:y val="0.2145550098825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3-9E46-A2B6-70E10BB81BFA}"/>
                </c:ext>
              </c:extLst>
            </c:dLbl>
            <c:dLbl>
              <c:idx val="2"/>
              <c:layout>
                <c:manualLayout>
                  <c:x val="1.1764705882352801E-2"/>
                  <c:y val="0.1954771108399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3-9E46-A2B6-70E10BB8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Summary'!$B$8:$F$8</c:f>
              <c:numCache>
                <c:formatCode>0.00%</c:formatCode>
                <c:ptCount val="4"/>
                <c:pt idx="0">
                  <c:v>0.66200000000000003</c:v>
                </c:pt>
                <c:pt idx="1">
                  <c:v>0.80200000000000005</c:v>
                </c:pt>
                <c:pt idx="2">
                  <c:v>0.80380046322815235</c:v>
                </c:pt>
                <c:pt idx="3">
                  <c:v>0.84689999999999999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BA3-9E46-A2B6-70E10BB81B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011184"/>
        <c:axId val="-377006512"/>
      </c:barChart>
      <c:lineChart>
        <c:grouping val="standard"/>
        <c:varyColors val="0"/>
        <c:ser>
          <c:idx val="1"/>
          <c:order val="1"/>
          <c:tx>
            <c:strRef>
              <c:f>'State Summary'!$A$9</c:f>
              <c:strCache>
                <c:ptCount val="1"/>
                <c:pt idx="0">
                  <c:v>3P1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Summary'!$B$1:$E$1</c:f>
              <c:strCache>
                <c:ptCount val="3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</c:strCache>
              <c:extLst/>
            </c:strRef>
          </c:cat>
          <c:val>
            <c:numRef>
              <c:f>'State Summary'!$B$9:$F$9</c:f>
              <c:numCache>
                <c:formatCode>0.00%</c:formatCode>
                <c:ptCount val="4"/>
                <c:pt idx="0">
                  <c:v>0.66200000000000003</c:v>
                </c:pt>
                <c:pt idx="1">
                  <c:v>0.66220000000000001</c:v>
                </c:pt>
                <c:pt idx="2">
                  <c:v>0.67</c:v>
                </c:pt>
                <c:pt idx="3">
                  <c:v>0.75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ABA3-9E46-A2B6-70E10BB81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011184"/>
        <c:axId val="-377006512"/>
      </c:lineChart>
      <c:catAx>
        <c:axId val="-3770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06512"/>
        <c:crosses val="autoZero"/>
        <c:auto val="1"/>
        <c:lblAlgn val="ctr"/>
        <c:lblOffset val="100"/>
        <c:noMultiLvlLbl val="0"/>
      </c:catAx>
      <c:valAx>
        <c:axId val="-3770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1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4P1 Student Placement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Summary'!$A$11</c:f>
              <c:strCache>
                <c:ptCount val="1"/>
                <c:pt idx="0">
                  <c:v>4P1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Summary'!$B$11:$F$11</c:f>
              <c:numCache>
                <c:formatCode>0.00%</c:formatCode>
                <c:ptCount val="4"/>
                <c:pt idx="0">
                  <c:v>0.66510000000000002</c:v>
                </c:pt>
                <c:pt idx="1">
                  <c:v>0.66399211080729748</c:v>
                </c:pt>
                <c:pt idx="2">
                  <c:v>0.68927613941018762</c:v>
                </c:pt>
                <c:pt idx="3">
                  <c:v>0.71989999999999998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E4-5249-A8CA-E573A80C68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939616"/>
        <c:axId val="-376934944"/>
      </c:barChart>
      <c:lineChart>
        <c:grouping val="standard"/>
        <c:varyColors val="0"/>
        <c:ser>
          <c:idx val="1"/>
          <c:order val="1"/>
          <c:tx>
            <c:strRef>
              <c:f>'State Summary'!$A$12</c:f>
              <c:strCache>
                <c:ptCount val="1"/>
                <c:pt idx="0">
                  <c:v>4P1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Summary'!$B$12:$F$12</c:f>
              <c:numCache>
                <c:formatCode>0.00%</c:formatCode>
                <c:ptCount val="4"/>
                <c:pt idx="0">
                  <c:v>0.67649999999999999</c:v>
                </c:pt>
                <c:pt idx="1">
                  <c:v>0.67649999999999999</c:v>
                </c:pt>
                <c:pt idx="2">
                  <c:v>0.67700000000000005</c:v>
                </c:pt>
                <c:pt idx="3">
                  <c:v>0.67700000000000005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3E4-5249-A8CA-E573A80C68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939616"/>
        <c:axId val="-376934944"/>
      </c:lineChart>
      <c:catAx>
        <c:axId val="-3769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934944"/>
        <c:crosses val="autoZero"/>
        <c:auto val="1"/>
        <c:lblAlgn val="ctr"/>
        <c:lblOffset val="100"/>
        <c:noMultiLvlLbl val="0"/>
      </c:catAx>
      <c:valAx>
        <c:axId val="-3769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93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5P1 Nontraditional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Summary'!$A$14</c:f>
              <c:strCache>
                <c:ptCount val="1"/>
                <c:pt idx="0">
                  <c:v>5P1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302E-3"/>
                  <c:y val="5.548629337999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F-014E-B3A7-545C1AF71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Summary'!$B$14:$F$14</c:f>
              <c:numCache>
                <c:formatCode>0.00%</c:formatCode>
                <c:ptCount val="4"/>
                <c:pt idx="0">
                  <c:v>0.2296</c:v>
                </c:pt>
                <c:pt idx="1">
                  <c:v>0.23530000000000001</c:v>
                </c:pt>
                <c:pt idx="2">
                  <c:v>0.23975376399911</c:v>
                </c:pt>
                <c:pt idx="3">
                  <c:v>5.8599999999999999E-2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ACF-014E-B3A7-545C1AF71B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863856"/>
        <c:axId val="-376859184"/>
      </c:barChart>
      <c:lineChart>
        <c:grouping val="standard"/>
        <c:varyColors val="0"/>
        <c:ser>
          <c:idx val="1"/>
          <c:order val="1"/>
          <c:tx>
            <c:strRef>
              <c:f>'State Summary'!$A$15</c:f>
              <c:strCache>
                <c:ptCount val="1"/>
                <c:pt idx="0">
                  <c:v>5P1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Summary'!$B$15:$F$15</c:f>
              <c:numCache>
                <c:formatCode>0.00%</c:formatCode>
                <c:ptCount val="4"/>
                <c:pt idx="0">
                  <c:v>0.22620000000000001</c:v>
                </c:pt>
                <c:pt idx="1">
                  <c:v>0.22620000000000001</c:v>
                </c:pt>
                <c:pt idx="2">
                  <c:v>0.22700000000000001</c:v>
                </c:pt>
                <c:pt idx="3">
                  <c:v>5.9499999999999997E-2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ACF-014E-B3A7-545C1AF71B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863856"/>
        <c:axId val="-376859184"/>
      </c:lineChart>
      <c:catAx>
        <c:axId val="-37686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859184"/>
        <c:crosses val="autoZero"/>
        <c:auto val="1"/>
        <c:lblAlgn val="ctr"/>
        <c:lblOffset val="100"/>
        <c:noMultiLvlLbl val="0"/>
      </c:catAx>
      <c:valAx>
        <c:axId val="-3768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86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'Program Area Summary'!$F$1</c:f>
              <c:strCache>
                <c:ptCount val="1"/>
                <c:pt idx="0">
                  <c:v>5P1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 Area Summary'!$A$2:$A$11</c:f>
              <c:strCache>
                <c:ptCount val="10"/>
                <c:pt idx="0">
                  <c:v>Agriculture and Natural Resource Technologies</c:v>
                </c:pt>
                <c:pt idx="1">
                  <c:v>Biological and Chemical Technologies</c:v>
                </c:pt>
                <c:pt idx="2">
                  <c:v>Business Technologies</c:v>
                </c:pt>
                <c:pt idx="3">
                  <c:v>Commercial and Artistic Production Technologies</c:v>
                </c:pt>
                <c:pt idx="4">
                  <c:v>Construction Technologies</c:v>
                </c:pt>
                <c:pt idx="5">
                  <c:v>Engineering Technologies</c:v>
                </c:pt>
                <c:pt idx="6">
                  <c:v>Health Sciences</c:v>
                </c:pt>
                <c:pt idx="7">
                  <c:v>Industrial Technologies</c:v>
                </c:pt>
                <c:pt idx="8">
                  <c:v>Public Services Technologies</c:v>
                </c:pt>
                <c:pt idx="9">
                  <c:v>Transport Systems Technologies</c:v>
                </c:pt>
              </c:strCache>
            </c:strRef>
          </c:cat>
          <c:val>
            <c:numRef>
              <c:f>'Program Area Summary'!$F$2:$F$11</c:f>
              <c:numCache>
                <c:formatCode>0.00%</c:formatCode>
                <c:ptCount val="10"/>
                <c:pt idx="0">
                  <c:v>8.6889061287820021E-2</c:v>
                </c:pt>
                <c:pt idx="1">
                  <c:v>6.4000000000000001E-2</c:v>
                </c:pt>
                <c:pt idx="2">
                  <c:v>7.6945959345562712E-2</c:v>
                </c:pt>
                <c:pt idx="3">
                  <c:v>7.5441412520064199E-2</c:v>
                </c:pt>
                <c:pt idx="4">
                  <c:v>1.1564625850340135E-2</c:v>
                </c:pt>
                <c:pt idx="5">
                  <c:v>3.0759951749095297E-2</c:v>
                </c:pt>
                <c:pt idx="6">
                  <c:v>2.5284927164314287E-2</c:v>
                </c:pt>
                <c:pt idx="7">
                  <c:v>1.7984107068172314E-2</c:v>
                </c:pt>
                <c:pt idx="8">
                  <c:v>0.10052693507955185</c:v>
                </c:pt>
                <c:pt idx="9">
                  <c:v>1.771479185119575E-2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6-1B42-A1D7-C689C63A2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76398448"/>
        <c:axId val="-376393792"/>
      </c:barChart>
      <c:catAx>
        <c:axId val="-37639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393792"/>
        <c:crosses val="autoZero"/>
        <c:auto val="1"/>
        <c:lblAlgn val="ctr"/>
        <c:lblOffset val="100"/>
        <c:noMultiLvlLbl val="0"/>
      </c:catAx>
      <c:valAx>
        <c:axId val="-37639379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3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5P2 Nontraditional 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Summary'!$A$17</c:f>
              <c:strCache>
                <c:ptCount val="1"/>
                <c:pt idx="0">
                  <c:v>5P2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Summary'!$B$17:$F$17</c:f>
              <c:numCache>
                <c:formatCode>0.00%</c:formatCode>
                <c:ptCount val="4"/>
                <c:pt idx="0">
                  <c:v>0.1787</c:v>
                </c:pt>
                <c:pt idx="1">
                  <c:v>0.21172335366484027</c:v>
                </c:pt>
                <c:pt idx="2">
                  <c:v>0.21135950369023426</c:v>
                </c:pt>
                <c:pt idx="3">
                  <c:v>0.14080000000000001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087-BB4B-8A7C-E1A8607AA4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791840"/>
        <c:axId val="-376787168"/>
      </c:barChart>
      <c:lineChart>
        <c:grouping val="standard"/>
        <c:varyColors val="0"/>
        <c:ser>
          <c:idx val="1"/>
          <c:order val="1"/>
          <c:tx>
            <c:strRef>
              <c:f>'State Summary'!$A$18</c:f>
              <c:strCache>
                <c:ptCount val="1"/>
                <c:pt idx="0">
                  <c:v>5P2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Summary'!$B$18:$F$18</c:f>
              <c:numCache>
                <c:formatCode>0.00%</c:formatCode>
                <c:ptCount val="4"/>
                <c:pt idx="0">
                  <c:v>0.17799999999999999</c:v>
                </c:pt>
                <c:pt idx="1">
                  <c:v>0.17799999999999999</c:v>
                </c:pt>
                <c:pt idx="2">
                  <c:v>0.17849999999999999</c:v>
                </c:pt>
                <c:pt idx="3">
                  <c:v>0.14499999999999999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087-BB4B-8A7C-E1A8607AA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791840"/>
        <c:axId val="-376787168"/>
      </c:lineChart>
      <c:catAx>
        <c:axId val="-3767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787168"/>
        <c:crosses val="autoZero"/>
        <c:auto val="1"/>
        <c:lblAlgn val="ctr"/>
        <c:lblOffset val="100"/>
        <c:noMultiLvlLbl val="0"/>
      </c:catAx>
      <c:valAx>
        <c:axId val="-37678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7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53DB-5D53-3743-A7DA-FC925A31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A349A-13A7-B147-8EA6-94878733867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14693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90C3-1AC8-0242-ACE7-7E5A3BB5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A0422-E1A2-954B-AAE6-F16A486A4967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30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61F7-FCF7-1C45-9745-87AE7096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B869D4-405C-9D4B-B527-9F3DD2B0635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006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3FBA-19DF-1449-9853-2244E851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15FFD2-A554-AC44-A6E6-94B59E0BCB7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4196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491E-46BE-5742-96FC-5918BCF8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E9EBE1-7A16-A947-A540-5E9EAF591AC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79370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213-2DF9-E740-96E6-398AAC4F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A45C52-7A6A-3944-9233-562742E2A2D4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86393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6797-2A3A-064D-898F-F264D0E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105322-6ED3-1743-966B-8BA64CF4686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12833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see that the participation rate for females, in all ethnic classes is </a:t>
            </a:r>
            <a:r>
              <a:rPr lang="en-US" u="sng" dirty="0"/>
              <a:t>above</a:t>
            </a:r>
            <a:r>
              <a:rPr lang="en-US" dirty="0"/>
              <a:t> the state negotiated level, yet the participation rate for all males is </a:t>
            </a:r>
            <a:r>
              <a:rPr lang="en-US" u="sng" dirty="0"/>
              <a:t>below</a:t>
            </a:r>
            <a:r>
              <a:rPr lang="en-US" dirty="0"/>
              <a:t> the state negotiated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D46C-B5B9-3F47-8D9F-2AC6F6C5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6A8AE-3135-974C-A632-3497CD438B3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61580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that the completion rate for females in all ethnic classes is </a:t>
            </a:r>
            <a:r>
              <a:rPr lang="en-US" u="sng" dirty="0"/>
              <a:t>above</a:t>
            </a:r>
            <a:r>
              <a:rPr lang="en-US" dirty="0"/>
              <a:t> the state negotiated level, yet the completion rate for all males is </a:t>
            </a:r>
            <a:r>
              <a:rPr lang="en-US" u="sng" dirty="0"/>
              <a:t>below</a:t>
            </a:r>
            <a:r>
              <a:rPr lang="en-US" dirty="0"/>
              <a:t> the state negotiated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4B36B-FEF2-2D41-9F53-F7FAE86C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A42C3C-4F31-A14F-8089-7B7230E2E37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60985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48F1-F2AA-E74D-B774-EE343592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13850C-32B2-6745-A3EE-15E94EEE54D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44973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E5110-6986-014F-950E-77302007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1BE688-608E-7649-B837-AE58A9D2977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2900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D7E3-ACBD-0D45-989A-F503538E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4A1BD7-8A11-5E47-B42F-78F93A904E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2744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Hours spent on Perkins Activities (CTE) </a:t>
            </a:r>
          </a:p>
          <a:p>
            <a:r>
              <a:rPr lang="en-US" dirty="0"/>
              <a:t>Hours spent on other </a:t>
            </a:r>
            <a:r>
              <a:rPr lang="en-US" dirty="0" err="1"/>
              <a:t>actiitie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A824-1CD7-3142-95D1-F995C098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1707A8-6DF5-0845-9310-4EA0988C0CE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68483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F993-436B-C84F-9B6D-BEF0E583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37746E-DCDC-5240-AB27-55D55ACAB28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32147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109F-5BDB-6146-8777-0BD57FD3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114871-05E3-7D46-8C24-EDC49735721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29207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289A-F8ED-754D-8EDB-1FBAE2A5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16A28-E4E8-1A45-B874-C2471DE3DF7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03971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C61D-539E-A945-B26C-A52D4E53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662E86-65EA-DC45-9938-CDBB5084803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88246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Chris's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36BE3-6D52-B34C-B37F-1FCB2C3F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3B5105-3C5E-D542-9F0A-BE4A2D84915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94929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D81A-997E-3149-8B87-90951F97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9B6979-9695-4345-8BFC-39FE6CE86D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9844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 in the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630F-A8CE-3C48-B65E-447AAC0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B861A-7BC5-8C45-A1A4-FA6322D44A6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07566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state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506E-D83C-C242-83F8-4A60B232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380325-142B-0E47-916A-8E2268B99F3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0229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3AC7-DD65-B140-B1FD-F5DA219D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D74CC4-3663-634C-9489-F0945A925FD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3845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3075"/>
            <a:ext cx="6858000" cy="14285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650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300"/>
              </a:spcBef>
              <a:defRPr sz="2400"/>
            </a:lvl2pPr>
            <a:lvl3pPr>
              <a:lnSpc>
                <a:spcPct val="100000"/>
              </a:lnSpc>
              <a:spcBef>
                <a:spcPts val="300"/>
              </a:spcBef>
              <a:defRPr sz="2200"/>
            </a:lvl3pPr>
            <a:lvl4pPr>
              <a:lnSpc>
                <a:spcPct val="100000"/>
              </a:lnSpc>
              <a:spcBef>
                <a:spcPts val="300"/>
              </a:spcBef>
              <a:defRPr sz="20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6/4/18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Postsecondary CTE   </a:t>
            </a:r>
            <a:endParaRPr lang="en-US" dirty="0"/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Annual Perkins Planning Meeting </a:t>
            </a:r>
          </a:p>
          <a:p>
            <a:r>
              <a:rPr lang="en-US" strike="sngStrike" dirty="0"/>
              <a:t>April 19, 2018</a:t>
            </a:r>
          </a:p>
          <a:p>
            <a:r>
              <a:rPr lang="en-US" dirty="0"/>
              <a:t>June 5, 2018</a:t>
            </a:r>
          </a:p>
          <a:p>
            <a:endParaRPr lang="en-US" dirty="0"/>
          </a:p>
          <a:p>
            <a:r>
              <a:rPr lang="en-US" dirty="0" err="1"/>
              <a:t>www.ncperkins.org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49" y="1761204"/>
            <a:ext cx="8214725" cy="47316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1P1 - Technical Skill Attainment</a:t>
            </a:r>
          </a:p>
          <a:p>
            <a:pPr marL="0" indent="0">
              <a:buNone/>
            </a:pPr>
            <a:r>
              <a:rPr lang="en-US" dirty="0"/>
              <a:t>2P1 - Credential, Certificate or Degree Attainment</a:t>
            </a:r>
          </a:p>
          <a:p>
            <a:pPr marL="0" indent="0">
              <a:buNone/>
            </a:pPr>
            <a:r>
              <a:rPr lang="en-US" dirty="0"/>
              <a:t>3P1 - Student Retention or Transfer</a:t>
            </a:r>
          </a:p>
          <a:p>
            <a:pPr marL="0" indent="0">
              <a:buNone/>
            </a:pPr>
            <a:r>
              <a:rPr lang="en-US" dirty="0"/>
              <a:t>4P1 - Student Placement in Employment</a:t>
            </a:r>
          </a:p>
          <a:p>
            <a:pPr marL="0" indent="0">
              <a:buNone/>
            </a:pPr>
            <a:r>
              <a:rPr lang="en-US" dirty="0"/>
              <a:t>5P1 - Nontraditional Gender Participation</a:t>
            </a:r>
          </a:p>
          <a:p>
            <a:pPr marL="0" indent="0">
              <a:buNone/>
            </a:pPr>
            <a:r>
              <a:rPr lang="en-US" dirty="0"/>
              <a:t>5P2 - Nontraditional Gender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Perkins Performance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24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8390090" cy="473167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600" dirty="0">
                <a:sym typeface="Franklin Gothic Medium"/>
              </a:rPr>
              <a:t>1P1 - Students who attain a 2.5 GPA  or higher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2P1</a:t>
            </a:r>
            <a:r>
              <a:rPr lang="en-US" sz="2600" dirty="0">
                <a:sym typeface="Franklin Gothic Medium"/>
              </a:rPr>
              <a:t> - Students who complete a credential, certificate, diploma or degree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3P1</a:t>
            </a:r>
            <a:r>
              <a:rPr lang="en-US" sz="2600" dirty="0">
                <a:sym typeface="Franklin Gothic Medium"/>
              </a:rPr>
              <a:t> - Students who continue in CTE  (retention or transfer)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4P1</a:t>
            </a:r>
            <a:r>
              <a:rPr lang="en-US" sz="2600" dirty="0">
                <a:sym typeface="Franklin Gothic Medium"/>
              </a:rPr>
              <a:t> - Students who are placed in a job (employment)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5P1</a:t>
            </a:r>
            <a:r>
              <a:rPr lang="en-US" sz="2600" dirty="0">
                <a:sym typeface="Franklin Gothic Medium"/>
              </a:rPr>
              <a:t> - Students who enroll in program of study nontraditional for their gender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5P2</a:t>
            </a:r>
            <a:r>
              <a:rPr lang="en-US" sz="2600" dirty="0">
                <a:sym typeface="Franklin Gothic Medium"/>
              </a:rPr>
              <a:t> - Students who complete a program of study nontraditional for their gender</a:t>
            </a:r>
            <a:endParaRPr lang="en-US" sz="2600" dirty="0"/>
          </a:p>
          <a:p>
            <a:pPr marL="0" lvl="0" indent="0">
              <a:buNone/>
            </a:pPr>
            <a:endParaRPr lang="en-US" sz="2600" dirty="0">
              <a:sym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Perkins Performance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844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50DEC-132B-274D-8BA1-FE12111D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334"/>
            <a:ext cx="5436296" cy="6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88FBC-0D38-F840-B803-5F771CE41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" y="0"/>
            <a:ext cx="912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88FBC-0D38-F840-B803-5F771CE41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5"/>
          <a:stretch/>
        </p:blipFill>
        <p:spPr>
          <a:xfrm>
            <a:off x="7829" y="0"/>
            <a:ext cx="9128342" cy="19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title="1P1 Technical Skill Attainment">
            <a:extLst>
              <a:ext uri="{FF2B5EF4-FFF2-40B4-BE49-F238E27FC236}">
                <a16:creationId xmlns:a16="http://schemas.microsoft.com/office/drawing/2014/main" id="{6C7AC8AF-8C12-4D51-85DC-62A1D9C83047}"/>
              </a:ext>
            </a:extLst>
          </p:cNvPr>
          <p:cNvGrpSpPr/>
          <p:nvPr/>
        </p:nvGrpSpPr>
        <p:grpSpPr>
          <a:xfrm>
            <a:off x="220552" y="182880"/>
            <a:ext cx="8710168" cy="6675120"/>
            <a:chOff x="0" y="0"/>
            <a:chExt cx="3245380" cy="264795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830E71E-064B-403A-B8C0-02E192156B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7649559"/>
                </p:ext>
              </p:extLst>
            </p:nvPr>
          </p:nvGraphicFramePr>
          <p:xfrm>
            <a:off x="0" y="0"/>
            <a:ext cx="3245380" cy="2647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306415B4-3BA7-493F-AAEC-423B157FE9EA}"/>
                </a:ext>
              </a:extLst>
            </p:cNvPr>
            <p:cNvSpPr txBox="1"/>
            <p:nvPr/>
          </p:nvSpPr>
          <p:spPr>
            <a:xfrm>
              <a:off x="510187" y="371702"/>
              <a:ext cx="1780439" cy="1316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80.2%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90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2P1 Completion">
            <a:extLst>
              <a:ext uri="{FF2B5EF4-FFF2-40B4-BE49-F238E27FC236}">
                <a16:creationId xmlns:a16="http://schemas.microsoft.com/office/drawing/2014/main" id="{594D4A7C-0B17-4E63-8A7F-233115DC23B8}"/>
              </a:ext>
            </a:extLst>
          </p:cNvPr>
          <p:cNvGrpSpPr/>
          <p:nvPr/>
        </p:nvGrpSpPr>
        <p:grpSpPr>
          <a:xfrm>
            <a:off x="-162838" y="438410"/>
            <a:ext cx="9100089" cy="7246306"/>
            <a:chOff x="0" y="0"/>
            <a:chExt cx="3233209" cy="272626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CBF7C34-A3E8-476D-8382-79612F013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2870558"/>
                </p:ext>
              </p:extLst>
            </p:nvPr>
          </p:nvGraphicFramePr>
          <p:xfrm>
            <a:off x="0" y="0"/>
            <a:ext cx="3233209" cy="2726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B7D26C6-10C7-4AC9-AA12-1EF47FF58BAC}"/>
                </a:ext>
              </a:extLst>
            </p:cNvPr>
            <p:cNvSpPr txBox="1"/>
            <p:nvPr/>
          </p:nvSpPr>
          <p:spPr>
            <a:xfrm>
              <a:off x="1295848" y="547767"/>
              <a:ext cx="1937361" cy="2140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54.9%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57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3P1 Retention and Transfer">
            <a:extLst>
              <a:ext uri="{FF2B5EF4-FFF2-40B4-BE49-F238E27FC236}">
                <a16:creationId xmlns:a16="http://schemas.microsoft.com/office/drawing/2014/main" id="{AD16A8FB-AD01-415E-9840-B38D61460C4B}"/>
              </a:ext>
            </a:extLst>
          </p:cNvPr>
          <p:cNvGrpSpPr/>
          <p:nvPr/>
        </p:nvGrpSpPr>
        <p:grpSpPr>
          <a:xfrm>
            <a:off x="179421" y="0"/>
            <a:ext cx="8888616" cy="6858000"/>
            <a:chOff x="0" y="0"/>
            <a:chExt cx="3238500" cy="266276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7D28E2C9-11DF-4FFA-BCFB-6C7AC2AA0E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8364067"/>
                </p:ext>
              </p:extLst>
            </p:nvPr>
          </p:nvGraphicFramePr>
          <p:xfrm>
            <a:off x="0" y="0"/>
            <a:ext cx="3238500" cy="26627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86A62324-4F2B-4FE6-A82F-F7D0A24B063F}"/>
                </a:ext>
              </a:extLst>
            </p:cNvPr>
            <p:cNvSpPr txBox="1"/>
            <p:nvPr/>
          </p:nvSpPr>
          <p:spPr>
            <a:xfrm>
              <a:off x="1340802" y="509492"/>
              <a:ext cx="1339735" cy="27077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75.0%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59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4P1 Job Placement">
            <a:extLst>
              <a:ext uri="{FF2B5EF4-FFF2-40B4-BE49-F238E27FC236}">
                <a16:creationId xmlns:a16="http://schemas.microsoft.com/office/drawing/2014/main" id="{0F3AB489-3096-44B3-BF35-F511D0B5F845}"/>
              </a:ext>
            </a:extLst>
          </p:cNvPr>
          <p:cNvGrpSpPr/>
          <p:nvPr/>
        </p:nvGrpSpPr>
        <p:grpSpPr>
          <a:xfrm>
            <a:off x="388306" y="179555"/>
            <a:ext cx="8664508" cy="6678445"/>
            <a:chOff x="0" y="0"/>
            <a:chExt cx="3243792" cy="2662766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A6E0B9AC-C060-4821-A1F2-6EE79CDBD7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15559"/>
                </p:ext>
              </p:extLst>
            </p:nvPr>
          </p:nvGraphicFramePr>
          <p:xfrm>
            <a:off x="0" y="0"/>
            <a:ext cx="3243792" cy="2662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808A8AB0-1565-41E7-806D-58A0E21CB36A}"/>
                </a:ext>
              </a:extLst>
            </p:cNvPr>
            <p:cNvSpPr txBox="1"/>
            <p:nvPr/>
          </p:nvSpPr>
          <p:spPr>
            <a:xfrm>
              <a:off x="1463110" y="1307147"/>
              <a:ext cx="1693685" cy="24133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67.7%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7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5P1 Non-Traditional Participation">
            <a:extLst>
              <a:ext uri="{FF2B5EF4-FFF2-40B4-BE49-F238E27FC236}">
                <a16:creationId xmlns:a16="http://schemas.microsoft.com/office/drawing/2014/main" id="{403586DE-6DDF-4F43-87A6-DC2B90156166}"/>
              </a:ext>
            </a:extLst>
          </p:cNvPr>
          <p:cNvGrpSpPr/>
          <p:nvPr/>
        </p:nvGrpSpPr>
        <p:grpSpPr>
          <a:xfrm>
            <a:off x="0" y="73550"/>
            <a:ext cx="9244216" cy="6784450"/>
            <a:chOff x="0" y="0"/>
            <a:chExt cx="3372781" cy="263101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53E68C2C-AC63-472F-9F85-D69DCA79C3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2222911"/>
                </p:ext>
              </p:extLst>
            </p:nvPr>
          </p:nvGraphicFramePr>
          <p:xfrm>
            <a:off x="0" y="0"/>
            <a:ext cx="3264960" cy="2631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78267E36-904D-4CC2-8D7F-F46EDA727073}"/>
                </a:ext>
              </a:extLst>
            </p:cNvPr>
            <p:cNvSpPr txBox="1"/>
            <p:nvPr/>
          </p:nvSpPr>
          <p:spPr>
            <a:xfrm>
              <a:off x="2033046" y="1900955"/>
              <a:ext cx="1339735" cy="175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5.95%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58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Witchger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WitchgerB@nccommunitycolleges.edu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ReggiA@nccommunitycolleges.edu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DroesslerC@nccommunitycolleges.edu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Jennifer Holloway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HollowayJ@nccommunitycolleges.edu	919-807-7129</a:t>
            </a:r>
          </a:p>
        </p:txBody>
      </p:sp>
    </p:spTree>
    <p:extLst>
      <p:ext uri="{BB962C8B-B14F-4D97-AF65-F5344CB8AC3E}">
        <p14:creationId xmlns:p14="http://schemas.microsoft.com/office/powerpoint/2010/main" val="147687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D7D5C3-AB36-C547-BFCC-2CC0D3E5B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455792"/>
              </p:ext>
            </p:extLst>
          </p:nvPr>
        </p:nvGraphicFramePr>
        <p:xfrm>
          <a:off x="540476" y="882160"/>
          <a:ext cx="17155054" cy="573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hape 156">
            <a:extLst>
              <a:ext uri="{FF2B5EF4-FFF2-40B4-BE49-F238E27FC236}">
                <a16:creationId xmlns:a16="http://schemas.microsoft.com/office/drawing/2014/main" id="{F29A3F93-371A-C448-BA5D-1DB18AEEC7A5}"/>
              </a:ext>
            </a:extLst>
          </p:cNvPr>
          <p:cNvSpPr txBox="1">
            <a:spLocks/>
          </p:cNvSpPr>
          <p:nvPr/>
        </p:nvSpPr>
        <p:spPr>
          <a:xfrm>
            <a:off x="0" y="137787"/>
            <a:ext cx="9144000" cy="776614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5P1 by Program</a:t>
            </a:r>
          </a:p>
        </p:txBody>
      </p:sp>
    </p:spTree>
    <p:extLst>
      <p:ext uri="{BB962C8B-B14F-4D97-AF65-F5344CB8AC3E}">
        <p14:creationId xmlns:p14="http://schemas.microsoft.com/office/powerpoint/2010/main" val="105132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5P2 Non-Traditional Completion">
            <a:extLst>
              <a:ext uri="{FF2B5EF4-FFF2-40B4-BE49-F238E27FC236}">
                <a16:creationId xmlns:a16="http://schemas.microsoft.com/office/drawing/2014/main" id="{B06C3D27-F936-445D-88CC-6708773BF112}"/>
              </a:ext>
            </a:extLst>
          </p:cNvPr>
          <p:cNvGrpSpPr/>
          <p:nvPr/>
        </p:nvGrpSpPr>
        <p:grpSpPr>
          <a:xfrm>
            <a:off x="114114" y="87682"/>
            <a:ext cx="9235802" cy="6770318"/>
            <a:chOff x="0" y="0"/>
            <a:chExt cx="3329308" cy="264160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55C0395-1686-436C-A48C-BD345526BE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232642"/>
                </p:ext>
              </p:extLst>
            </p:nvPr>
          </p:nvGraphicFramePr>
          <p:xfrm>
            <a:off x="0" y="0"/>
            <a:ext cx="3227916" cy="2641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2A53ACDD-31CC-4012-B216-0DB0A95D2CF9}"/>
                </a:ext>
              </a:extLst>
            </p:cNvPr>
            <p:cNvSpPr txBox="1"/>
            <p:nvPr/>
          </p:nvSpPr>
          <p:spPr>
            <a:xfrm>
              <a:off x="1989573" y="1130012"/>
              <a:ext cx="1339735" cy="175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14.5%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23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11930E-F7F6-DA45-97EC-DD457A50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 5.95% State Negotiated level</a:t>
            </a:r>
          </a:p>
          <a:p>
            <a:pPr marL="0" indent="0">
              <a:buNone/>
            </a:pPr>
            <a:r>
              <a:rPr lang="en-US" dirty="0"/>
              <a:t>10.6%  African American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2.3%  African-American Male</a:t>
            </a:r>
          </a:p>
          <a:p>
            <a:pPr marL="0" indent="0">
              <a:buNone/>
            </a:pPr>
            <a:r>
              <a:rPr lang="en-US" dirty="0"/>
              <a:t>  9.0%  White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1.3%  White Male</a:t>
            </a:r>
          </a:p>
          <a:p>
            <a:pPr marL="0" indent="0">
              <a:buNone/>
            </a:pPr>
            <a:r>
              <a:rPr lang="en-US" dirty="0"/>
              <a:t>11.3%  Hispanic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2.0%  Hispanic Male</a:t>
            </a:r>
          </a:p>
          <a:p>
            <a:pPr marL="0" indent="0">
              <a:buNone/>
            </a:pPr>
            <a:r>
              <a:rPr lang="en-US" dirty="0"/>
              <a:t>11.4%  Other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2.3%  Other 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708F-F3AC-0F4E-84B5-81AF97EB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5P1  Nontraditional Participation -- </a:t>
            </a:r>
            <a:br>
              <a:rPr lang="en-US" dirty="0"/>
            </a:br>
            <a:r>
              <a:rPr lang="en-US" dirty="0"/>
              <a:t>by Ethnicity &amp; Gender</a:t>
            </a:r>
          </a:p>
        </p:txBody>
      </p:sp>
    </p:spTree>
    <p:extLst>
      <p:ext uri="{BB962C8B-B14F-4D97-AF65-F5344CB8AC3E}">
        <p14:creationId xmlns:p14="http://schemas.microsoft.com/office/powerpoint/2010/main" val="110403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11930E-F7F6-DA45-97EC-DD457A50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b="1" u="sng" dirty="0"/>
              <a:t>	14.5%	State Negotiated level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20.3%	African American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9.0%		African-American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15.6%	White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9.4%		White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18.6%	Hispanic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9.0%		Hispanic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21.3%	Other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11.3%	Other 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708F-F3AC-0F4E-84B5-81AF97EB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5P2  Nontraditional Completion -- </a:t>
            </a:r>
            <a:br>
              <a:rPr lang="en-US" dirty="0"/>
            </a:br>
            <a:r>
              <a:rPr lang="en-US" dirty="0"/>
              <a:t>by Ethnicity &amp; Gender</a:t>
            </a:r>
          </a:p>
        </p:txBody>
      </p:sp>
    </p:spTree>
    <p:extLst>
      <p:ext uri="{BB962C8B-B14F-4D97-AF65-F5344CB8AC3E}">
        <p14:creationId xmlns:p14="http://schemas.microsoft.com/office/powerpoint/2010/main" val="3093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50DEC-132B-274D-8BA1-FE12111D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334"/>
            <a:ext cx="5436296" cy="6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idx="1"/>
          </p:nvPr>
        </p:nvSpPr>
        <p:spPr>
          <a:xfrm>
            <a:off x="628650" y="1761204"/>
            <a:ext cx="8138832" cy="47316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Career and Technical Education activities </a:t>
            </a:r>
          </a:p>
          <a:p>
            <a:r>
              <a:rPr lang="en-US" dirty="0"/>
              <a:t>Secondary students earning postsecondary credit </a:t>
            </a:r>
          </a:p>
          <a:p>
            <a:r>
              <a:rPr lang="en-US" dirty="0"/>
              <a:t>Improve academic and technical skills of students </a:t>
            </a:r>
          </a:p>
          <a:p>
            <a:r>
              <a:rPr lang="en-US" dirty="0"/>
              <a:t>Understanding all aspects of industry </a:t>
            </a:r>
          </a:p>
          <a:p>
            <a:r>
              <a:rPr lang="en-US" dirty="0"/>
              <a:t>Taught to challenging standards </a:t>
            </a:r>
          </a:p>
          <a:p>
            <a:r>
              <a:rPr lang="en-US" dirty="0"/>
              <a:t>Professional development for CTE staff</a:t>
            </a:r>
          </a:p>
          <a:p>
            <a:r>
              <a:rPr lang="en-US" dirty="0"/>
              <a:t>Inform stakeholders of Perkins CTE Act </a:t>
            </a:r>
          </a:p>
          <a:p>
            <a:r>
              <a:rPr lang="en-US" dirty="0"/>
              <a:t>Continuous improvement </a:t>
            </a:r>
          </a:p>
          <a:p>
            <a:r>
              <a:rPr lang="en-US" dirty="0"/>
              <a:t>Risk monitoring</a:t>
            </a:r>
          </a:p>
          <a:p>
            <a:r>
              <a:rPr lang="en-US" dirty="0"/>
              <a:t>Equipment purchase and use</a:t>
            </a:r>
          </a:p>
          <a:p>
            <a:r>
              <a:rPr lang="en-US" dirty="0"/>
              <a:t>Serving Special Populations enrolled in CTE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- Basic Grant </a:t>
            </a:r>
          </a:p>
        </p:txBody>
      </p:sp>
    </p:spTree>
    <p:extLst>
      <p:ext uri="{BB962C8B-B14F-4D97-AF65-F5344CB8AC3E}">
        <p14:creationId xmlns:p14="http://schemas.microsoft.com/office/powerpoint/2010/main" val="171957892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Attendance at webinars and meetings </a:t>
            </a:r>
          </a:p>
          <a:p>
            <a:r>
              <a:rPr lang="en-US" dirty="0"/>
              <a:t>Timeliness of paperwork </a:t>
            </a:r>
          </a:p>
          <a:p>
            <a:r>
              <a:rPr lang="en-US" dirty="0"/>
              <a:t>New staff </a:t>
            </a:r>
          </a:p>
          <a:p>
            <a:r>
              <a:rPr lang="en-US" dirty="0"/>
              <a:t>General performance measures </a:t>
            </a:r>
          </a:p>
          <a:p>
            <a:r>
              <a:rPr lang="en-US" dirty="0"/>
              <a:t>Local plan </a:t>
            </a:r>
          </a:p>
          <a:p>
            <a:r>
              <a:rPr lang="en-US" dirty="0"/>
              <a:t>Percentage of budget in one area </a:t>
            </a:r>
          </a:p>
          <a:p>
            <a:r>
              <a:rPr lang="en-US" dirty="0"/>
              <a:t>Participation in Articulation Agreement update 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</a:t>
            </a:r>
            <a:r>
              <a:rPr lang="mr-IN"/>
              <a:t>–</a:t>
            </a:r>
            <a:r>
              <a:rPr lang="en-US"/>
              <a:t> Risk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753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www.ncperkins.org</a:t>
            </a:r>
            <a:r>
              <a:rPr lang="en-US" dirty="0"/>
              <a:t>/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Perkins 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E6800-D4C3-EC40-940C-74FB91B4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0" y="2485325"/>
            <a:ext cx="5135428" cy="38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328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074A-3C27-D040-8917-C98AD8F6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100% CTE vs split time</a:t>
            </a:r>
          </a:p>
          <a:p>
            <a:r>
              <a:rPr lang="en-US" dirty="0"/>
              <a:t>100% CTE submit verification twice a year</a:t>
            </a:r>
          </a:p>
          <a:p>
            <a:r>
              <a:rPr lang="en-US" dirty="0"/>
              <a:t>Split time complete daily time sheet, signed weekly, and submitted monthly</a:t>
            </a:r>
          </a:p>
          <a:p>
            <a:r>
              <a:rPr lang="en-US" dirty="0"/>
              <a:t>Subject to Risk Monitoring</a:t>
            </a:r>
          </a:p>
          <a:p>
            <a:r>
              <a:rPr lang="en-US" dirty="0"/>
              <a:t>Redact all student information on submissions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AA7B7-0656-464D-AE38-7201A435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85478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6" y="-290945"/>
            <a:ext cx="8304193" cy="74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indent="-239713"/>
            <a:r>
              <a:rPr lang="en-US" b="1" dirty="0"/>
              <a:t>Basic Grant </a:t>
            </a:r>
            <a:r>
              <a:rPr lang="en-US" dirty="0"/>
              <a:t>- Enhancing 9-14 Programs of Study (POS) that link secondary to postsecondary POS </a:t>
            </a:r>
          </a:p>
          <a:p>
            <a:pPr marL="239713" indent="-239713"/>
            <a:r>
              <a:rPr lang="en-US" b="1" dirty="0"/>
              <a:t>Leadership Grant </a:t>
            </a:r>
            <a:r>
              <a:rPr lang="en-US" dirty="0"/>
              <a:t>– Promoting New Ideas</a:t>
            </a:r>
          </a:p>
          <a:p>
            <a:pPr marL="239713" indent="-239713"/>
            <a:r>
              <a:rPr lang="en-US" b="1" dirty="0"/>
              <a:t>FAUPL</a:t>
            </a:r>
            <a:r>
              <a:rPr lang="en-US" dirty="0"/>
              <a:t> – (Formally Agreed Upon Performance Level) Performance and Accountability   </a:t>
            </a:r>
          </a:p>
          <a:p>
            <a:pPr marL="239713" indent="-239713"/>
            <a:r>
              <a:rPr lang="en-US" b="1" dirty="0"/>
              <a:t>Methods of Administration </a:t>
            </a:r>
            <a:r>
              <a:rPr lang="en-US" dirty="0"/>
              <a:t>– (MOA) Equity &amp; Accessibility</a:t>
            </a:r>
          </a:p>
          <a:p>
            <a:pPr marL="239713" indent="-239713"/>
            <a:r>
              <a:rPr lang="en-US" b="1" dirty="0"/>
              <a:t>Career Pathways Grant </a:t>
            </a:r>
            <a:r>
              <a:rPr lang="en-US" dirty="0"/>
              <a:t>– RFP (Request for Proposals)</a:t>
            </a:r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lang="en-US" sz="3200" dirty="0"/>
              <a:t>Postsecondary Perkins</a:t>
            </a:r>
          </a:p>
        </p:txBody>
      </p:sp>
    </p:spTree>
    <p:extLst>
      <p:ext uri="{BB962C8B-B14F-4D97-AF65-F5344CB8AC3E}">
        <p14:creationId xmlns:p14="http://schemas.microsoft.com/office/powerpoint/2010/main" val="137133623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EFE4D-62B2-074A-A720-887B9D46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" y="0"/>
            <a:ext cx="859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4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 accessibility </a:t>
            </a:r>
          </a:p>
          <a:p>
            <a:r>
              <a:rPr lang="en-US"/>
              <a:t>Student access </a:t>
            </a:r>
          </a:p>
          <a:p>
            <a:r>
              <a:rPr lang="en-US"/>
              <a:t>Equity in teaching faculty, enrolled students, and support staff  </a:t>
            </a:r>
            <a:endParaRPr lang="en-US" dirty="0"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332993">
              <a:defRPr sz="4560"/>
            </a:lvl1pPr>
          </a:lstStyle>
          <a:p>
            <a:r>
              <a:rPr lang="en-US" sz="3200" dirty="0"/>
              <a:t>Methods of Administration (MOA) of Federal CTE Programs</a:t>
            </a:r>
          </a:p>
        </p:txBody>
      </p:sp>
    </p:spTree>
    <p:extLst>
      <p:ext uri="{BB962C8B-B14F-4D97-AF65-F5344CB8AC3E}">
        <p14:creationId xmlns:p14="http://schemas.microsoft.com/office/powerpoint/2010/main" val="173304920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Administrative  - Notice of non-discrimination  </a:t>
            </a:r>
          </a:p>
          <a:p>
            <a:r>
              <a:rPr lang="en-US" sz="2000" dirty="0"/>
              <a:t>Site location and student eligibility </a:t>
            </a:r>
          </a:p>
          <a:p>
            <a:r>
              <a:rPr lang="en-US" sz="2000" dirty="0"/>
              <a:t>Equity recruitment </a:t>
            </a:r>
          </a:p>
          <a:p>
            <a:r>
              <a:rPr lang="en-US" sz="2000" dirty="0"/>
              <a:t>Admissions </a:t>
            </a:r>
          </a:p>
          <a:p>
            <a:r>
              <a:rPr lang="en-US" sz="2000" dirty="0"/>
              <a:t>Student financial assistance </a:t>
            </a:r>
          </a:p>
          <a:p>
            <a:r>
              <a:rPr lang="en-US" sz="2000" dirty="0"/>
              <a:t>Counseling and prevocational programs </a:t>
            </a:r>
          </a:p>
          <a:p>
            <a:r>
              <a:rPr lang="en-US" sz="2000" dirty="0"/>
              <a:t>Services for students with disabilities </a:t>
            </a:r>
          </a:p>
          <a:p>
            <a:r>
              <a:rPr lang="en-US" sz="2000" dirty="0"/>
              <a:t>Accessibility 504-ADA </a:t>
            </a:r>
          </a:p>
          <a:p>
            <a:r>
              <a:rPr lang="en-US" sz="2000" dirty="0"/>
              <a:t>Comparable facilities </a:t>
            </a:r>
          </a:p>
          <a:p>
            <a:r>
              <a:rPr lang="en-US" sz="2000" dirty="0"/>
              <a:t>Work study, cooperative education, job placement, apprenticeship </a:t>
            </a:r>
          </a:p>
          <a:p>
            <a:r>
              <a:rPr lang="en-US" sz="2000" dirty="0"/>
              <a:t>Employment </a:t>
            </a:r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332993">
              <a:defRPr sz="4560"/>
            </a:lvl1pPr>
          </a:lstStyle>
          <a:p>
            <a:r>
              <a:rPr lang="en-US" sz="3200" dirty="0"/>
              <a:t>Methods of Administration of Federal </a:t>
            </a:r>
            <a:br>
              <a:rPr lang="en-US" sz="3200" dirty="0"/>
            </a:br>
            <a:r>
              <a:rPr lang="en-US" sz="3200" dirty="0"/>
              <a:t>CTE Programs Checklist </a:t>
            </a:r>
          </a:p>
        </p:txBody>
      </p:sp>
    </p:spTree>
    <p:extLst>
      <p:ext uri="{BB962C8B-B14F-4D97-AF65-F5344CB8AC3E}">
        <p14:creationId xmlns:p14="http://schemas.microsoft.com/office/powerpoint/2010/main" val="103735140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Contact information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Allotment - Accept or reject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Required use of funds - Focusing the grant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Assurances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Local plan and budget document - Pathways, accountability, enhancement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Budget allocation - Pathways, WBL, PD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Required activities - What difference does the funding make?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Permissible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Supplanting - Equipment, supplies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Local Plan </a:t>
            </a:r>
          </a:p>
        </p:txBody>
      </p:sp>
    </p:spTree>
    <p:extLst>
      <p:ext uri="{BB962C8B-B14F-4D97-AF65-F5344CB8AC3E}">
        <p14:creationId xmlns:p14="http://schemas.microsoft.com/office/powerpoint/2010/main" val="149276706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805AF0-21F7-4645-BBDC-F46C9CB1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endParaRPr lang="en-US" dirty="0"/>
          </a:p>
          <a:p>
            <a:r>
              <a:rPr lang="en-US" dirty="0"/>
              <a:t>Perkins Handbook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BE178-21F6-0442-8E44-8FF9B1FD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Moodle</a:t>
            </a:r>
          </a:p>
        </p:txBody>
      </p:sp>
    </p:spTree>
    <p:extLst>
      <p:ext uri="{BB962C8B-B14F-4D97-AF65-F5344CB8AC3E}">
        <p14:creationId xmlns:p14="http://schemas.microsoft.com/office/powerpoint/2010/main" val="17315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Equitable distribution of funds </a:t>
            </a:r>
          </a:p>
          <a:p>
            <a:pPr lvl="1"/>
            <a:r>
              <a:rPr lang="en-US" dirty="0"/>
              <a:t>All required activities are to be accomplished with Perkins or other funding sources</a:t>
            </a:r>
          </a:p>
          <a:p>
            <a:pPr lvl="1"/>
            <a:r>
              <a:rPr lang="en-US" dirty="0"/>
              <a:t>Keep salaries under 50% </a:t>
            </a:r>
          </a:p>
          <a:p>
            <a:pPr lvl="1"/>
            <a:r>
              <a:rPr lang="en-US" dirty="0"/>
              <a:t>Keep equipment under 50%</a:t>
            </a:r>
          </a:p>
          <a:p>
            <a:pPr lvl="1"/>
            <a:r>
              <a:rPr lang="en-US" dirty="0"/>
              <a:t>Fund Work-Based Learning at least 20% </a:t>
            </a:r>
          </a:p>
          <a:p>
            <a:pPr lvl="1"/>
            <a:r>
              <a:rPr lang="en-US" dirty="0"/>
              <a:t>Fund Faculty Professional Development at least 20%</a:t>
            </a:r>
          </a:p>
          <a:p>
            <a:pPr lvl="1"/>
            <a:r>
              <a:rPr lang="en-US" dirty="0"/>
              <a:t>Fund Career Pathway activities at least 20%</a:t>
            </a:r>
          </a:p>
          <a:p>
            <a:pPr lvl="1"/>
            <a:r>
              <a:rPr lang="en-US" dirty="0"/>
              <a:t>Budget modification accepted through the third quarter.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2018-19 Budget - General Guidance</a:t>
            </a:r>
          </a:p>
        </p:txBody>
      </p:sp>
    </p:spTree>
    <p:extLst>
      <p:ext uri="{BB962C8B-B14F-4D97-AF65-F5344CB8AC3E}">
        <p14:creationId xmlns:p14="http://schemas.microsoft.com/office/powerpoint/2010/main" val="72516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13124-33CA-0D48-9608-73C0E2EC7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8488"/>
            <a:ext cx="6542541" cy="5179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B10903-0237-B243-901D-5EF39656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20991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F3C3D-AC92-6B40-A4C6-106D4E15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Sustained, multi-day PD, follow-up</a:t>
            </a:r>
          </a:p>
          <a:p>
            <a:r>
              <a:rPr lang="en-US" dirty="0"/>
              <a:t>Faculty in industry</a:t>
            </a:r>
          </a:p>
          <a:p>
            <a:r>
              <a:rPr lang="en-US" dirty="0"/>
              <a:t>Faculty teaching and learning</a:t>
            </a:r>
          </a:p>
          <a:p>
            <a:r>
              <a:rPr lang="en-US" dirty="0"/>
              <a:t>Faculty exchange with other colleges</a:t>
            </a:r>
          </a:p>
          <a:p>
            <a:r>
              <a:rPr lang="en-US" dirty="0"/>
              <a:t>Faculty exchange with high school classroom</a:t>
            </a:r>
          </a:p>
          <a:p>
            <a:r>
              <a:rPr lang="en-US" dirty="0"/>
              <a:t>Limit conference attendance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59799-3E23-0547-ABC6-C873119B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Professional Development ideas</a:t>
            </a:r>
          </a:p>
        </p:txBody>
      </p:sp>
    </p:spTree>
    <p:extLst>
      <p:ext uri="{BB962C8B-B14F-4D97-AF65-F5344CB8AC3E}">
        <p14:creationId xmlns:p14="http://schemas.microsoft.com/office/powerpoint/2010/main" val="2252403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planning purposes use the same funding level as in fy2017-18 for fy2018-19 and expect some changes.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federal education budget is uncertain</a:t>
            </a:r>
          </a:p>
          <a:p>
            <a:r>
              <a:rPr lang="en-US" dirty="0"/>
              <a:t>Pell Numbers have small tenths-of-a-percent changes among colleges</a:t>
            </a:r>
          </a:p>
          <a:p>
            <a:r>
              <a:rPr lang="en-US" dirty="0"/>
              <a:t>With uncertainty, we will use the 2017-18 allocations for planning purposes</a:t>
            </a:r>
          </a:p>
          <a:p>
            <a:r>
              <a:rPr lang="en-US" dirty="0"/>
              <a:t>Projected allocations (handout)</a:t>
            </a:r>
          </a:p>
          <a:p>
            <a:r>
              <a:rPr lang="en-US" dirty="0"/>
              <a:t>Anticipate adjustments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Allocation 2018-19</a:t>
            </a:r>
          </a:p>
        </p:txBody>
      </p:sp>
    </p:spTree>
    <p:extLst>
      <p:ext uri="{BB962C8B-B14F-4D97-AF65-F5344CB8AC3E}">
        <p14:creationId xmlns:p14="http://schemas.microsoft.com/office/powerpoint/2010/main" val="190632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 a leadership team</a:t>
            </a:r>
          </a:p>
          <a:p>
            <a:r>
              <a:rPr lang="en-US"/>
              <a:t>Joint planning</a:t>
            </a:r>
          </a:p>
          <a:p>
            <a:r>
              <a:rPr lang="en-US"/>
              <a:t>Develop programs that will be mutually beneficial</a:t>
            </a:r>
          </a:p>
          <a:p>
            <a:r>
              <a:rPr lang="en-US"/>
              <a:t>Collaborative use of funds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Enhance CTE - Links to high school (9-14)</a:t>
            </a:r>
          </a:p>
          <a:p>
            <a:r>
              <a:rPr lang="en-US"/>
              <a:t>Employers – Engaging, listening, acting</a:t>
            </a:r>
          </a:p>
          <a:p>
            <a:r>
              <a:rPr lang="en-US"/>
              <a:t>Develop more fully the academic, technical and professional skills of faculty </a:t>
            </a:r>
          </a:p>
          <a:p>
            <a:r>
              <a:rPr lang="en-US"/>
              <a:t>Encourage partnerships with stakeholders</a:t>
            </a:r>
          </a:p>
          <a:p>
            <a:r>
              <a:rPr lang="en-US"/>
              <a:t>Work-Based Learning (WBL)</a:t>
            </a:r>
            <a:endParaRPr lang="en-US" dirty="0"/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Grant </a:t>
            </a:r>
          </a:p>
        </p:txBody>
      </p:sp>
    </p:spTree>
    <p:extLst>
      <p:ext uri="{BB962C8B-B14F-4D97-AF65-F5344CB8AC3E}">
        <p14:creationId xmlns:p14="http://schemas.microsoft.com/office/powerpoint/2010/main" val="12536020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A1A3-DA6F-424E-B71E-F70F1B58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761204"/>
            <a:ext cx="8911590" cy="4731671"/>
          </a:xfrm>
        </p:spPr>
        <p:txBody>
          <a:bodyPr/>
          <a:lstStyle/>
          <a:p>
            <a:r>
              <a:rPr lang="en-US" dirty="0"/>
              <a:t>October 7-9, 2018 in Raleigh</a:t>
            </a:r>
          </a:p>
          <a:p>
            <a:r>
              <a:rPr lang="en-US" dirty="0"/>
              <a:t>Call for Presenters deadline is April 30, 2018</a:t>
            </a:r>
          </a:p>
          <a:p>
            <a:r>
              <a:rPr lang="en-US" dirty="0"/>
              <a:t>https://</a:t>
            </a:r>
            <a:r>
              <a:rPr lang="en-US" dirty="0" err="1"/>
              <a:t>projects.ncsu.edu</a:t>
            </a:r>
            <a:r>
              <a:rPr lang="en-US" dirty="0"/>
              <a:t>/</a:t>
            </a:r>
            <a:r>
              <a:rPr lang="en-US" dirty="0" err="1"/>
              <a:t>mckimmon</a:t>
            </a:r>
            <a:r>
              <a:rPr lang="en-US" dirty="0"/>
              <a:t>/</a:t>
            </a:r>
            <a:r>
              <a:rPr lang="en-US" dirty="0" err="1"/>
              <a:t>cpe</a:t>
            </a:r>
            <a:r>
              <a:rPr lang="en-US" dirty="0"/>
              <a:t>/</a:t>
            </a:r>
            <a:r>
              <a:rPr lang="en-US" dirty="0" err="1"/>
              <a:t>opd</a:t>
            </a:r>
            <a:r>
              <a:rPr lang="en-US" dirty="0"/>
              <a:t>/NCCCS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155D5-1CA6-4099-8EDB-C820BD4A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Office Conference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344A2-857A-464D-BC5E-8749927C9001}"/>
              </a:ext>
            </a:extLst>
          </p:cNvPr>
          <p:cNvSpPr/>
          <p:nvPr/>
        </p:nvSpPr>
        <p:spPr>
          <a:xfrm>
            <a:off x="-198120" y="6339840"/>
            <a:ext cx="3916680" cy="65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EA394-4506-9345-A476-B495530B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" y="3917768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8" y="0"/>
            <a:ext cx="5305742" cy="6856652"/>
          </a:xfrm>
        </p:spPr>
      </p:pic>
    </p:spTree>
    <p:extLst>
      <p:ext uri="{BB962C8B-B14F-4D97-AF65-F5344CB8AC3E}">
        <p14:creationId xmlns:p14="http://schemas.microsoft.com/office/powerpoint/2010/main" val="6657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Witchger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WitchgerB@nccommunitycolleges.edu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ReggiA@nccommunitycolleges.edu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DroesslerC@nccommunitycolleges.edu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Jennifer Holloway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HollowayJ@nccommunitycolleges.edu	919-807-7129</a:t>
            </a:r>
          </a:p>
        </p:txBody>
      </p:sp>
    </p:spTree>
    <p:extLst>
      <p:ext uri="{BB962C8B-B14F-4D97-AF65-F5344CB8AC3E}">
        <p14:creationId xmlns:p14="http://schemas.microsoft.com/office/powerpoint/2010/main" val="1739886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2BEA31-0264-144A-865F-1E8E6BAF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FD9D7-C799-F14F-9C89-3F547939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631021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8525-EC66-4973-BFBB-6B57B9D1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8286750" cy="4731671"/>
          </a:xfrm>
        </p:spPr>
        <p:txBody>
          <a:bodyPr/>
          <a:lstStyle/>
          <a:p>
            <a:r>
              <a:rPr lang="en-US" dirty="0"/>
              <a:t>April 18, 2018 - Perkins 101</a:t>
            </a:r>
          </a:p>
          <a:p>
            <a:pPr lvl="1"/>
            <a:r>
              <a:rPr lang="en-US" dirty="0"/>
              <a:t>1-5 pm</a:t>
            </a:r>
          </a:p>
          <a:p>
            <a:pPr lvl="1"/>
            <a:r>
              <a:rPr lang="en-US" dirty="0"/>
              <a:t>For New Perkins Contacts</a:t>
            </a:r>
          </a:p>
          <a:p>
            <a:endParaRPr lang="en-US" dirty="0"/>
          </a:p>
          <a:p>
            <a:r>
              <a:rPr lang="en-US" dirty="0"/>
              <a:t>April 19, 2018  - Perkins Annual Planning Meeting</a:t>
            </a:r>
          </a:p>
          <a:p>
            <a:pPr lvl="1"/>
            <a:r>
              <a:rPr lang="en-US" dirty="0"/>
              <a:t>9-10 am roundtable discussions</a:t>
            </a:r>
          </a:p>
          <a:p>
            <a:pPr lvl="1"/>
            <a:r>
              <a:rPr lang="en-US" dirty="0"/>
              <a:t>10-noon - tour </a:t>
            </a:r>
            <a:r>
              <a:rPr lang="en-US" dirty="0" err="1"/>
              <a:t>SkillsUSA</a:t>
            </a:r>
            <a:r>
              <a:rPr lang="en-US" dirty="0"/>
              <a:t> competitions and lunch</a:t>
            </a:r>
          </a:p>
          <a:p>
            <a:pPr lvl="1"/>
            <a:r>
              <a:rPr lang="en-US" dirty="0"/>
              <a:t>1-5 pm meeting at </a:t>
            </a:r>
            <a:r>
              <a:rPr lang="en-US" dirty="0" err="1"/>
              <a:t>Koury</a:t>
            </a:r>
            <a:endParaRPr lang="en-US" dirty="0"/>
          </a:p>
          <a:p>
            <a:pPr lvl="1"/>
            <a:r>
              <a:rPr lang="en-US" dirty="0"/>
              <a:t>6:30 pm - postsecondary awards ceremony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00EB1-32EA-4A65-B848-DFC6BCE6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530C9-BEBA-934F-91B1-6A8A0AD2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19" y="63441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F8319-4538-9349-8ABF-64070367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36"/>
            <a:ext cx="9144000" cy="6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2FF0C-F640-294B-8F57-4E3E3483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Program Specialist</a:t>
            </a:r>
          </a:p>
          <a:p>
            <a:r>
              <a:rPr lang="en-US" dirty="0"/>
              <a:t>Division of Academic and Technical Education (DATE)</a:t>
            </a:r>
          </a:p>
          <a:p>
            <a:r>
              <a:rPr lang="en-US" dirty="0"/>
              <a:t>Office of Career, Technical, and Adult Education (OCTAE)</a:t>
            </a:r>
          </a:p>
          <a:p>
            <a:r>
              <a:rPr lang="en-US" dirty="0"/>
              <a:t>U.S. Department of Education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839E2-0FFA-E540-B450-DE0292AA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Jay Savage</a:t>
            </a:r>
          </a:p>
        </p:txBody>
      </p:sp>
    </p:spTree>
    <p:extLst>
      <p:ext uri="{BB962C8B-B14F-4D97-AF65-F5344CB8AC3E}">
        <p14:creationId xmlns:p14="http://schemas.microsoft.com/office/powerpoint/2010/main" val="275955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Strengthen the Academic, Career and Technical Skills of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Secondary to Postsecondary Linkages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 Aspects of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Develop, Improve, or Expand the use of Technology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 of CTE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Initiate, Improve, Expand, or Modernize CTE Programs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Size, Scope, and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Activities for Special Populations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Grant -</a:t>
            </a:r>
            <a:br>
              <a:rPr lang="en-US" dirty="0"/>
            </a:br>
            <a:r>
              <a:rPr lang="en-US" dirty="0"/>
              <a:t>required activities </a:t>
            </a:r>
          </a:p>
        </p:txBody>
      </p:sp>
    </p:spTree>
    <p:extLst>
      <p:ext uri="{BB962C8B-B14F-4D97-AF65-F5344CB8AC3E}">
        <p14:creationId xmlns:p14="http://schemas.microsoft.com/office/powerpoint/2010/main" val="14708089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Administration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Strengthen the Academic, Career and Technical Skills of Students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Secondary to Postsecondary Linkages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All Aspects of Industry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Develop, Improve, or Expand the use of Technology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Professional Development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Evaluation of CTE Programs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Initiate, Improve, Expand, or Modernize CTE Programs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Activities for Special Populations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Other Permissible Use of Funds</a:t>
            </a:r>
          </a:p>
          <a:p>
            <a:pPr marL="514350" indent="-514350">
              <a:buFont typeface="+mj-lt"/>
              <a:buAutoNum type="arabicPeriod" startAt="10"/>
            </a:pPr>
            <a:endParaRPr lang="en-US" sz="2200" dirty="0"/>
          </a:p>
          <a:p>
            <a:pPr marL="514350" indent="-514350">
              <a:buFont typeface="+mj-lt"/>
              <a:buAutoNum type="arabicPeriod" startAt="10"/>
            </a:pPr>
            <a:endParaRPr lang="en-US" sz="2200" dirty="0"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</a:t>
            </a:r>
            <a:r>
              <a:rPr lang="en-US" dirty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9492381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CTE </a:t>
            </a:r>
          </a:p>
          <a:p>
            <a:r>
              <a:rPr lang="en-US" dirty="0"/>
              <a:t>Expand the use of technology </a:t>
            </a:r>
          </a:p>
          <a:p>
            <a:r>
              <a:rPr lang="en-US" dirty="0"/>
              <a:t>Professional development programs </a:t>
            </a:r>
          </a:p>
          <a:p>
            <a:r>
              <a:rPr lang="en-US" dirty="0"/>
              <a:t>Support and improve CTE programs </a:t>
            </a:r>
          </a:p>
          <a:p>
            <a:r>
              <a:rPr lang="en-US" dirty="0"/>
              <a:t>Support partnerships </a:t>
            </a:r>
          </a:p>
          <a:p>
            <a:r>
              <a:rPr lang="en-US" dirty="0"/>
              <a:t>Serve state correctional institutions </a:t>
            </a:r>
          </a:p>
          <a:p>
            <a:r>
              <a:rPr lang="en-US" dirty="0"/>
              <a:t>Support programs for special populations </a:t>
            </a:r>
          </a:p>
          <a:p>
            <a:r>
              <a:rPr lang="en-US" dirty="0"/>
              <a:t>Provide technical assistance to our colleges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Grant</a:t>
            </a:r>
          </a:p>
        </p:txBody>
      </p:sp>
    </p:spTree>
    <p:extLst>
      <p:ext uri="{BB962C8B-B14F-4D97-AF65-F5344CB8AC3E}">
        <p14:creationId xmlns:p14="http://schemas.microsoft.com/office/powerpoint/2010/main" val="2021990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0958" y="1425670"/>
            <a:ext cx="2532529" cy="823910"/>
          </a:xfrm>
        </p:spPr>
        <p:txBody>
          <a:bodyPr>
            <a:normAutofit/>
          </a:bodyPr>
          <a:lstStyle/>
          <a:p>
            <a:r>
              <a:rPr lang="en-US" sz="2400" u="sng" dirty="0"/>
              <a:t>2017-2018 </a:t>
            </a:r>
          </a:p>
        </p:txBody>
      </p:sp>
      <p:sp>
        <p:nvSpPr>
          <p:cNvPr id="150" name="Shape 150"/>
          <p:cNvSpPr>
            <a:spLocks noGrp="1"/>
          </p:cNvSpPr>
          <p:nvPr>
            <p:ph sz="half" idx="2"/>
          </p:nvPr>
        </p:nvSpPr>
        <p:spPr>
          <a:xfrm>
            <a:off x="2870958" y="2249581"/>
            <a:ext cx="3045748" cy="3920233"/>
          </a:xfrm>
        </p:spPr>
        <p:txBody>
          <a:bodyPr/>
          <a:lstStyle/>
          <a:p>
            <a:r>
              <a:rPr lang="en-US" sz="2200" dirty="0"/>
              <a:t>Competency-Based Education </a:t>
            </a:r>
          </a:p>
          <a:p>
            <a:r>
              <a:rPr lang="en-US" sz="2200" dirty="0"/>
              <a:t>Career Cluster Guide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WIOA </a:t>
            </a:r>
          </a:p>
          <a:p>
            <a:r>
              <a:rPr lang="en-US" sz="2200" dirty="0"/>
              <a:t>Apprenticeship </a:t>
            </a:r>
          </a:p>
          <a:p>
            <a:r>
              <a:rPr lang="en-US" sz="2200" dirty="0"/>
              <a:t>Articulation </a:t>
            </a:r>
          </a:p>
          <a:p>
            <a:r>
              <a:rPr lang="en-US" sz="2200" dirty="0"/>
              <a:t>CORD / NC-NET</a:t>
            </a:r>
          </a:p>
          <a:p>
            <a:r>
              <a:rPr lang="en-US" sz="2200" dirty="0"/>
              <a:t>Survey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13255" y="1425670"/>
            <a:ext cx="2125691" cy="823910"/>
          </a:xfrm>
        </p:spPr>
        <p:txBody>
          <a:bodyPr>
            <a:normAutofit/>
          </a:bodyPr>
          <a:lstStyle/>
          <a:p>
            <a:r>
              <a:rPr lang="en-US" sz="2400" u="sng" dirty="0"/>
              <a:t>2016-2017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13255" y="2249581"/>
            <a:ext cx="2757703" cy="3920233"/>
          </a:xfrm>
        </p:spPr>
        <p:txBody>
          <a:bodyPr>
            <a:normAutofit/>
          </a:bodyPr>
          <a:lstStyle/>
          <a:p>
            <a:r>
              <a:rPr lang="en-US" sz="2200" dirty="0"/>
              <a:t>Automotive 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Pathways </a:t>
            </a:r>
          </a:p>
          <a:p>
            <a:r>
              <a:rPr lang="en-US" sz="2200" dirty="0"/>
              <a:t>Career Coaches</a:t>
            </a:r>
          </a:p>
          <a:p>
            <a:r>
              <a:rPr lang="en-US" sz="2200" dirty="0"/>
              <a:t>RN to BSN </a:t>
            </a:r>
          </a:p>
          <a:p>
            <a:r>
              <a:rPr lang="en-US" sz="2200" dirty="0"/>
              <a:t>Competency-Based Education </a:t>
            </a:r>
          </a:p>
          <a:p>
            <a:r>
              <a:rPr lang="en-US" sz="2200" dirty="0"/>
              <a:t>Accounting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Grant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9EEFEF-2FB0-D346-AFBD-9C63B371595A}"/>
              </a:ext>
            </a:extLst>
          </p:cNvPr>
          <p:cNvSpPr txBox="1">
            <a:spLocks/>
          </p:cNvSpPr>
          <p:nvPr/>
        </p:nvSpPr>
        <p:spPr>
          <a:xfrm>
            <a:off x="6035499" y="1425670"/>
            <a:ext cx="2476489" cy="82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2018-2019 </a:t>
            </a:r>
          </a:p>
        </p:txBody>
      </p:sp>
      <p:sp>
        <p:nvSpPr>
          <p:cNvPr id="9" name="Shape 150">
            <a:extLst>
              <a:ext uri="{FF2B5EF4-FFF2-40B4-BE49-F238E27FC236}">
                <a16:creationId xmlns:a16="http://schemas.microsoft.com/office/drawing/2014/main" id="{26826BA4-8683-934C-A26C-16400855923D}"/>
              </a:ext>
            </a:extLst>
          </p:cNvPr>
          <p:cNvSpPr txBox="1">
            <a:spLocks/>
          </p:cNvSpPr>
          <p:nvPr/>
        </p:nvSpPr>
        <p:spPr>
          <a:xfrm>
            <a:off x="6035499" y="2249581"/>
            <a:ext cx="3108501" cy="392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Career Cluster Guide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ESAP</a:t>
            </a:r>
          </a:p>
          <a:p>
            <a:r>
              <a:rPr lang="en-US" sz="2200" dirty="0"/>
              <a:t>WIOA 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Articulation </a:t>
            </a:r>
          </a:p>
          <a:p>
            <a:r>
              <a:rPr lang="en-US" sz="2200" dirty="0"/>
              <a:t>CORD / NC-NET</a:t>
            </a:r>
          </a:p>
          <a:p>
            <a:r>
              <a:rPr lang="en-US" sz="22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4248300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988" y="1761204"/>
            <a:ext cx="8646460" cy="473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Presentations/webinars</a:t>
            </a:r>
          </a:p>
          <a:p>
            <a:pPr lvl="1"/>
            <a:r>
              <a:rPr lang="en-US" sz="2300" dirty="0"/>
              <a:t>Hot Jobs (Careers) of the Future</a:t>
            </a:r>
          </a:p>
          <a:p>
            <a:pPr lvl="1"/>
            <a:r>
              <a:rPr lang="en-US" sz="2300" dirty="0"/>
              <a:t>Turning your Passion into a Career</a:t>
            </a:r>
          </a:p>
          <a:p>
            <a:pPr lvl="1"/>
            <a:r>
              <a:rPr lang="en-US" sz="2300" dirty="0"/>
              <a:t>Removing barriers for student success</a:t>
            </a:r>
          </a:p>
          <a:p>
            <a:pPr lvl="1"/>
            <a:r>
              <a:rPr lang="en-US" sz="2300" dirty="0"/>
              <a:t>Keeping our youth out of trouble with the Law</a:t>
            </a:r>
          </a:p>
          <a:p>
            <a:pPr lvl="1"/>
            <a:r>
              <a:rPr lang="en-US" sz="2300" dirty="0"/>
              <a:t>Career Information: What it is, and Why it’s Important</a:t>
            </a:r>
          </a:p>
          <a:p>
            <a:pPr lvl="1"/>
            <a:r>
              <a:rPr lang="en-US" sz="2300" dirty="0"/>
              <a:t>Employers &amp; educators developing quality career pathways</a:t>
            </a:r>
          </a:p>
          <a:p>
            <a:pPr lvl="1"/>
            <a:r>
              <a:rPr lang="en-US" sz="2300" dirty="0"/>
              <a:t>Civil rights, Equity awareness</a:t>
            </a:r>
          </a:p>
          <a:p>
            <a:pPr lvl="1"/>
            <a:r>
              <a:rPr lang="en-US" sz="2300" dirty="0"/>
              <a:t>Career awareness and planning - Career Cluster Guide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Research/Presentations/Webinars/PD</a:t>
            </a:r>
          </a:p>
        </p:txBody>
      </p:sp>
    </p:spTree>
    <p:extLst>
      <p:ext uri="{BB962C8B-B14F-4D97-AF65-F5344CB8AC3E}">
        <p14:creationId xmlns:p14="http://schemas.microsoft.com/office/powerpoint/2010/main" val="185676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1453</Words>
  <Application>Microsoft Macintosh PowerPoint</Application>
  <PresentationFormat>On-screen Show (4:3)</PresentationFormat>
  <Paragraphs>334</Paragraphs>
  <Slides>46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Franklin Gothic Medium</vt:lpstr>
      <vt:lpstr>HelvLight</vt:lpstr>
      <vt:lpstr>Mangal</vt:lpstr>
      <vt:lpstr>Office Theme</vt:lpstr>
      <vt:lpstr>Postsecondary CTE   </vt:lpstr>
      <vt:lpstr>Perkins/CTE State Staff</vt:lpstr>
      <vt:lpstr>Postsecondary Perkins</vt:lpstr>
      <vt:lpstr>Basic Grant </vt:lpstr>
      <vt:lpstr>Basic Grant - required activities </vt:lpstr>
      <vt:lpstr>Voc Codes</vt:lpstr>
      <vt:lpstr>Leadership Grant</vt:lpstr>
      <vt:lpstr>Leadership Grant</vt:lpstr>
      <vt:lpstr>Research/Presentations/Webinars/PD</vt:lpstr>
      <vt:lpstr>Perkins Performance Indicators</vt:lpstr>
      <vt:lpstr>Perkins Performance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5P1  Nontraditional Participation --  by Ethnicity &amp; Gender</vt:lpstr>
      <vt:lpstr>5P2  Nontraditional Completion --  by Ethnicity &amp; Gender</vt:lpstr>
      <vt:lpstr>PowerPoint Presentation</vt:lpstr>
      <vt:lpstr>Monitoring - Basic Grant </vt:lpstr>
      <vt:lpstr>Monitoring – Risk Factors </vt:lpstr>
      <vt:lpstr>Link to Perkins Act</vt:lpstr>
      <vt:lpstr>Tracking Time and Effort</vt:lpstr>
      <vt:lpstr>PowerPoint Presentation</vt:lpstr>
      <vt:lpstr>PowerPoint Presentation</vt:lpstr>
      <vt:lpstr>Methods of Administration (MOA) of Federal CTE Programs</vt:lpstr>
      <vt:lpstr>Methods of Administration of Federal  CTE Programs Checklist </vt:lpstr>
      <vt:lpstr>Writing the Local Plan </vt:lpstr>
      <vt:lpstr>CTE Moodle</vt:lpstr>
      <vt:lpstr>2018-19 Budget - General Guidance</vt:lpstr>
      <vt:lpstr>Career Pathways</vt:lpstr>
      <vt:lpstr>Faculty Professional Development ideas</vt:lpstr>
      <vt:lpstr>Perkins Allocation 2018-19</vt:lpstr>
      <vt:lpstr>Consortia</vt:lpstr>
      <vt:lpstr>System Office Conference</vt:lpstr>
      <vt:lpstr>PowerPoint Presentation</vt:lpstr>
      <vt:lpstr>Perkins/CTE State Staff</vt:lpstr>
      <vt:lpstr>Best Practices</vt:lpstr>
      <vt:lpstr>Agenda</vt:lpstr>
      <vt:lpstr>PowerPoint Presentation</vt:lpstr>
      <vt:lpstr>Jay Savage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2018-04-10T19:22:59Z</cp:lastPrinted>
  <dcterms:created xsi:type="dcterms:W3CDTF">2017-04-24T19:18:55Z</dcterms:created>
  <dcterms:modified xsi:type="dcterms:W3CDTF">2018-06-04T19:39:17Z</dcterms:modified>
</cp:coreProperties>
</file>