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310" r:id="rId5"/>
    <p:sldId id="375" r:id="rId6"/>
    <p:sldId id="389" r:id="rId7"/>
    <p:sldId id="390" r:id="rId8"/>
    <p:sldId id="395" r:id="rId9"/>
    <p:sldId id="397" r:id="rId10"/>
    <p:sldId id="400" r:id="rId11"/>
    <p:sldId id="398" r:id="rId12"/>
    <p:sldId id="402" r:id="rId13"/>
    <p:sldId id="401" r:id="rId14"/>
    <p:sldId id="391" r:id="rId15"/>
    <p:sldId id="405" r:id="rId16"/>
    <p:sldId id="376" r:id="rId17"/>
    <p:sldId id="379" r:id="rId18"/>
    <p:sldId id="386" r:id="rId19"/>
    <p:sldId id="387" r:id="rId20"/>
    <p:sldId id="381" r:id="rId21"/>
    <p:sldId id="384" r:id="rId22"/>
    <p:sldId id="382" r:id="rId23"/>
    <p:sldId id="378" r:id="rId24"/>
    <p:sldId id="392" r:id="rId25"/>
    <p:sldId id="393" r:id="rId26"/>
    <p:sldId id="388" r:id="rId27"/>
    <p:sldId id="406" r:id="rId28"/>
    <p:sldId id="377" r:id="rId29"/>
    <p:sldId id="403" r:id="rId30"/>
    <p:sldId id="404" r:id="rId31"/>
    <p:sldId id="407" r:id="rId32"/>
    <p:sldId id="408" r:id="rId33"/>
    <p:sldId id="409" r:id="rId34"/>
    <p:sldId id="3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4"/>
    <p:restoredTop sz="94674"/>
  </p:normalViewPr>
  <p:slideViewPr>
    <p:cSldViewPr>
      <p:cViewPr varScale="1">
        <p:scale>
          <a:sx n="70" d="100"/>
          <a:sy n="70" d="100"/>
        </p:scale>
        <p:origin x="10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97C5B-8981-41E0-9992-DC0B131911E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FD210-61A1-499A-B882-863EF8FFC46E}">
      <dgm:prSet phldrT="[Text]" custT="1"/>
      <dgm:spPr>
        <a:solidFill>
          <a:schemeClr val="tx2"/>
        </a:solidFill>
      </dgm:spPr>
      <dgm:t>
        <a:bodyPr/>
        <a:lstStyle/>
        <a:p>
          <a:pPr algn="l"/>
          <a:r>
            <a:rPr lang="en-US" sz="1600" dirty="0"/>
            <a:t>Associate Degree Nursing</a:t>
          </a:r>
        </a:p>
      </dgm:t>
    </dgm:pt>
    <dgm:pt modelId="{1D7F1178-CFB5-498F-9322-BB009135C5AA}" type="parTrans" cxnId="{8B322213-8D2E-4B6A-9D38-060CFFEDB51E}">
      <dgm:prSet/>
      <dgm:spPr/>
      <dgm:t>
        <a:bodyPr/>
        <a:lstStyle/>
        <a:p>
          <a:endParaRPr lang="en-US"/>
        </a:p>
      </dgm:t>
    </dgm:pt>
    <dgm:pt modelId="{D3324FB2-D0D5-4590-823B-B5EC9805B805}" type="sibTrans" cxnId="{8B322213-8D2E-4B6A-9D38-060CFFEDB51E}">
      <dgm:prSet/>
      <dgm:spPr/>
      <dgm:t>
        <a:bodyPr/>
        <a:lstStyle/>
        <a:p>
          <a:endParaRPr lang="en-US"/>
        </a:p>
      </dgm:t>
    </dgm:pt>
    <dgm:pt modelId="{5D0E71D5-9FB7-4EEE-ABF8-1BBC55BEBAFC}">
      <dgm:prSet phldrT="[Text]" custT="1"/>
      <dgm:spPr>
        <a:solidFill>
          <a:schemeClr val="tx2"/>
        </a:solidFill>
      </dgm:spPr>
      <dgm:t>
        <a:bodyPr/>
        <a:lstStyle/>
        <a:p>
          <a:pPr algn="l"/>
          <a:r>
            <a:rPr lang="en-US" sz="1600" dirty="0"/>
            <a:t>Information Technology</a:t>
          </a:r>
        </a:p>
        <a:p>
          <a:pPr algn="l"/>
          <a:endParaRPr lang="en-US" sz="1600" dirty="0"/>
        </a:p>
        <a:p>
          <a:pPr algn="l"/>
          <a:endParaRPr lang="en-US" sz="1100" dirty="0"/>
        </a:p>
        <a:p>
          <a:pPr algn="l"/>
          <a:r>
            <a:rPr lang="en-US" sz="1600" dirty="0"/>
            <a:t>Digital Media Technology</a:t>
          </a:r>
        </a:p>
        <a:p>
          <a:pPr algn="l"/>
          <a:endParaRPr lang="en-US" sz="1400" dirty="0"/>
        </a:p>
        <a:p>
          <a:pPr algn="l"/>
          <a:endParaRPr lang="en-US" sz="1200" dirty="0"/>
        </a:p>
        <a:p>
          <a:pPr algn="l"/>
          <a:r>
            <a:rPr lang="en-US" sz="1600" dirty="0"/>
            <a:t>Cyber Crime Technology</a:t>
          </a:r>
        </a:p>
      </dgm:t>
    </dgm:pt>
    <dgm:pt modelId="{D3696C90-594D-49AC-8C27-5F2498EA47FA}" type="parTrans" cxnId="{B20FE6DB-2508-48A3-A8C4-3CB5AC746721}">
      <dgm:prSet/>
      <dgm:spPr/>
      <dgm:t>
        <a:bodyPr/>
        <a:lstStyle/>
        <a:p>
          <a:endParaRPr lang="en-US"/>
        </a:p>
      </dgm:t>
    </dgm:pt>
    <dgm:pt modelId="{F3C45DE8-3B57-406A-B989-37F68012F6E5}" type="sibTrans" cxnId="{B20FE6DB-2508-48A3-A8C4-3CB5AC746721}">
      <dgm:prSet/>
      <dgm:spPr/>
      <dgm:t>
        <a:bodyPr/>
        <a:lstStyle/>
        <a:p>
          <a:endParaRPr lang="en-US"/>
        </a:p>
      </dgm:t>
    </dgm:pt>
    <dgm:pt modelId="{C7B25C1D-90C0-42F0-AB49-EDA52924221F}">
      <dgm:prSet phldrT="[Text]" custT="1"/>
      <dgm:spPr>
        <a:solidFill>
          <a:schemeClr val="tx2"/>
        </a:solidFill>
      </dgm:spPr>
      <dgm:t>
        <a:bodyPr/>
        <a:lstStyle/>
        <a:p>
          <a:pPr algn="l"/>
          <a:r>
            <a:rPr lang="en-US" sz="1600" dirty="0"/>
            <a:t>Industrial Systems Technology</a:t>
          </a:r>
        </a:p>
        <a:p>
          <a:pPr algn="l"/>
          <a:endParaRPr lang="en-US" sz="1600" dirty="0"/>
        </a:p>
        <a:p>
          <a:pPr algn="l"/>
          <a:r>
            <a:rPr lang="en-US" sz="1600" dirty="0"/>
            <a:t>Electrical Systems Technology</a:t>
          </a:r>
        </a:p>
        <a:p>
          <a:pPr algn="l"/>
          <a:endParaRPr lang="en-US" sz="1600" dirty="0"/>
        </a:p>
        <a:p>
          <a:pPr algn="l"/>
          <a:r>
            <a:rPr lang="en-US" sz="1600" dirty="0"/>
            <a:t>Welding Technology</a:t>
          </a:r>
        </a:p>
      </dgm:t>
    </dgm:pt>
    <dgm:pt modelId="{62A2F45F-9CDA-4925-B0A7-A54B48C4FC4A}" type="parTrans" cxnId="{49F16438-1AA1-40DD-9359-AD88E730484C}">
      <dgm:prSet/>
      <dgm:spPr/>
      <dgm:t>
        <a:bodyPr/>
        <a:lstStyle/>
        <a:p>
          <a:endParaRPr lang="en-US"/>
        </a:p>
      </dgm:t>
    </dgm:pt>
    <dgm:pt modelId="{42F9324C-DDA8-4849-BAD7-19BCC8993AAF}" type="sibTrans" cxnId="{49F16438-1AA1-40DD-9359-AD88E730484C}">
      <dgm:prSet/>
      <dgm:spPr/>
      <dgm:t>
        <a:bodyPr/>
        <a:lstStyle/>
        <a:p>
          <a:endParaRPr lang="en-US"/>
        </a:p>
      </dgm:t>
    </dgm:pt>
    <dgm:pt modelId="{DC235418-8812-4F75-BB46-E8A9950C7BE8}">
      <dgm:prSet custT="1"/>
      <dgm:spPr>
        <a:solidFill>
          <a:schemeClr val="tx2"/>
        </a:solidFill>
      </dgm:spPr>
      <dgm:t>
        <a:bodyPr/>
        <a:lstStyle/>
        <a:p>
          <a:pPr algn="l"/>
          <a:r>
            <a:rPr lang="en-US" sz="1600" dirty="0"/>
            <a:t>Automotive Systems Technology</a:t>
          </a:r>
        </a:p>
      </dgm:t>
    </dgm:pt>
    <dgm:pt modelId="{20EDFB8D-351D-47DD-98B4-8E83A40A2BC4}" type="parTrans" cxnId="{C114A2B6-EB8B-4C8C-82C8-2248D741E3C0}">
      <dgm:prSet/>
      <dgm:spPr/>
      <dgm:t>
        <a:bodyPr/>
        <a:lstStyle/>
        <a:p>
          <a:endParaRPr lang="en-US"/>
        </a:p>
      </dgm:t>
    </dgm:pt>
    <dgm:pt modelId="{A9732B75-0EC3-4586-960C-A8C3CE1D0E8C}" type="sibTrans" cxnId="{C114A2B6-EB8B-4C8C-82C8-2248D741E3C0}">
      <dgm:prSet/>
      <dgm:spPr/>
      <dgm:t>
        <a:bodyPr/>
        <a:lstStyle/>
        <a:p>
          <a:endParaRPr lang="en-US"/>
        </a:p>
      </dgm:t>
    </dgm:pt>
    <dgm:pt modelId="{B324507C-1FAA-43E2-997E-C42D3323BF8F}" type="pres">
      <dgm:prSet presAssocID="{64C97C5B-8981-41E0-9992-DC0B131911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F02996-32E6-4F6A-BB79-240555F8DB6A}" type="pres">
      <dgm:prSet presAssocID="{64C97C5B-8981-41E0-9992-DC0B131911E8}" presName="bkgdShp" presStyleLbl="alignAccFollowNode1" presStyleIdx="0" presStyleCnt="1" custLinFactNeighborY="-1979"/>
      <dgm:spPr>
        <a:solidFill>
          <a:schemeClr val="tx2">
            <a:lumMod val="20000"/>
            <a:lumOff val="80000"/>
            <a:alpha val="90000"/>
          </a:schemeClr>
        </a:solidFill>
      </dgm:spPr>
    </dgm:pt>
    <dgm:pt modelId="{3103ECFE-27C4-4872-B479-9256B66D1F8D}" type="pres">
      <dgm:prSet presAssocID="{64C97C5B-8981-41E0-9992-DC0B131911E8}" presName="linComp" presStyleCnt="0"/>
      <dgm:spPr/>
    </dgm:pt>
    <dgm:pt modelId="{7A4F00D1-147D-4529-9F1E-09C9499B2AF4}" type="pres">
      <dgm:prSet presAssocID="{77DFD210-61A1-499A-B882-863EF8FFC46E}" presName="compNode" presStyleCnt="0"/>
      <dgm:spPr/>
    </dgm:pt>
    <dgm:pt modelId="{46D086BA-613E-438C-A74A-40F3F6A8131D}" type="pres">
      <dgm:prSet presAssocID="{77DFD210-61A1-499A-B882-863EF8FFC46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0B4AA-CDA0-4147-A054-91AC52933FD9}" type="pres">
      <dgm:prSet presAssocID="{77DFD210-61A1-499A-B882-863EF8FFC46E}" presName="invisiNode" presStyleLbl="node1" presStyleIdx="0" presStyleCnt="4"/>
      <dgm:spPr/>
    </dgm:pt>
    <dgm:pt modelId="{A054C4A1-C8CA-4813-A817-ADE1C906BFC4}" type="pres">
      <dgm:prSet presAssocID="{77DFD210-61A1-499A-B882-863EF8FFC46E}" presName="imagNode" presStyleLbl="fgImgPlace1" presStyleIdx="0" presStyleCnt="4"/>
      <dgm:spPr>
        <a:prstGeom prst="flowChartProcess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16206A9A-EAAC-4353-A862-98A657428A0B}" type="pres">
      <dgm:prSet presAssocID="{D3324FB2-D0D5-4590-823B-B5EC9805B8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5B70A4-C1A4-4701-A87E-3FCDC257DEC3}" type="pres">
      <dgm:prSet presAssocID="{5D0E71D5-9FB7-4EEE-ABF8-1BBC55BEBAFC}" presName="compNode" presStyleCnt="0"/>
      <dgm:spPr/>
    </dgm:pt>
    <dgm:pt modelId="{64F25DA7-312B-41A6-AE1A-CE572B69A84D}" type="pres">
      <dgm:prSet presAssocID="{5D0E71D5-9FB7-4EEE-ABF8-1BBC55BEBA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DBBA2-B82D-41A3-A77B-DA89B6AD94D2}" type="pres">
      <dgm:prSet presAssocID="{5D0E71D5-9FB7-4EEE-ABF8-1BBC55BEBAFC}" presName="invisiNode" presStyleLbl="node1" presStyleIdx="1" presStyleCnt="4"/>
      <dgm:spPr/>
    </dgm:pt>
    <dgm:pt modelId="{27759F00-55A3-4B84-9ECD-3ACFFB54DD0D}" type="pres">
      <dgm:prSet presAssocID="{5D0E71D5-9FB7-4EEE-ABF8-1BBC55BEBAFC}" presName="imagNode" presStyleLbl="fgImgPlace1" presStyleIdx="1" presStyleCnt="4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2671850C-ED4B-479D-8D1F-AAFD407F7398}" type="pres">
      <dgm:prSet presAssocID="{F3C45DE8-3B57-406A-B989-37F68012F6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22BD4B-7E23-405D-AB8D-B63B3FA90D74}" type="pres">
      <dgm:prSet presAssocID="{C7B25C1D-90C0-42F0-AB49-EDA52924221F}" presName="compNode" presStyleCnt="0"/>
      <dgm:spPr/>
    </dgm:pt>
    <dgm:pt modelId="{03AC8D1B-698D-4DC5-BBAE-AC2DAE64AE00}" type="pres">
      <dgm:prSet presAssocID="{C7B25C1D-90C0-42F0-AB49-EDA5292422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E54C5-0F40-4B4E-86F7-7F003006CD10}" type="pres">
      <dgm:prSet presAssocID="{C7B25C1D-90C0-42F0-AB49-EDA52924221F}" presName="invisiNode" presStyleLbl="node1" presStyleIdx="2" presStyleCnt="4"/>
      <dgm:spPr/>
    </dgm:pt>
    <dgm:pt modelId="{443BC882-FAFF-4D9F-B2FF-B28A625AB3DD}" type="pres">
      <dgm:prSet presAssocID="{C7B25C1D-90C0-42F0-AB49-EDA52924221F}" presName="imagNode" presStyleLbl="fgImgPlace1" presStyleIdx="2" presStyleCnt="4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49D0FCF-AC2A-4122-A1B2-A083BD89F0BB}" type="pres">
      <dgm:prSet presAssocID="{42F9324C-DDA8-4849-BAD7-19BCC8993AA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12D0DC3-8F05-4FFD-AA50-8F0599826466}" type="pres">
      <dgm:prSet presAssocID="{DC235418-8812-4F75-BB46-E8A9950C7BE8}" presName="compNode" presStyleCnt="0"/>
      <dgm:spPr/>
    </dgm:pt>
    <dgm:pt modelId="{79B997B1-8900-4B67-A152-B7F37169CEE2}" type="pres">
      <dgm:prSet presAssocID="{DC235418-8812-4F75-BB46-E8A9950C7B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49BB6-49F2-4D63-B28A-67B9C48107C7}" type="pres">
      <dgm:prSet presAssocID="{DC235418-8812-4F75-BB46-E8A9950C7BE8}" presName="invisiNode" presStyleLbl="node1" presStyleIdx="3" presStyleCnt="4"/>
      <dgm:spPr/>
    </dgm:pt>
    <dgm:pt modelId="{D6FF3246-6381-44A4-B401-BAD1C54D1BE3}" type="pres">
      <dgm:prSet presAssocID="{DC235418-8812-4F75-BB46-E8A9950C7BE8}" presName="imagNode" presStyleLbl="fgImgPlace1" presStyleIdx="3" presStyleCnt="4"/>
      <dgm:spPr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46FF8316-D66D-42E1-AA4A-E3E4F7E508BF}" type="presOf" srcId="{77DFD210-61A1-499A-B882-863EF8FFC46E}" destId="{46D086BA-613E-438C-A74A-40F3F6A8131D}" srcOrd="0" destOrd="0" presId="urn:microsoft.com/office/officeart/2005/8/layout/pList2"/>
    <dgm:cxn modelId="{D7964067-64D8-4EDD-96F6-A9A246BF84C4}" type="presOf" srcId="{64C97C5B-8981-41E0-9992-DC0B131911E8}" destId="{B324507C-1FAA-43E2-997E-C42D3323BF8F}" srcOrd="0" destOrd="0" presId="urn:microsoft.com/office/officeart/2005/8/layout/pList2"/>
    <dgm:cxn modelId="{9F524498-1ECE-41D6-BC5E-5B3524E146E9}" type="presOf" srcId="{F3C45DE8-3B57-406A-B989-37F68012F6E5}" destId="{2671850C-ED4B-479D-8D1F-AAFD407F7398}" srcOrd="0" destOrd="0" presId="urn:microsoft.com/office/officeart/2005/8/layout/pList2"/>
    <dgm:cxn modelId="{49F16438-1AA1-40DD-9359-AD88E730484C}" srcId="{64C97C5B-8981-41E0-9992-DC0B131911E8}" destId="{C7B25C1D-90C0-42F0-AB49-EDA52924221F}" srcOrd="2" destOrd="0" parTransId="{62A2F45F-9CDA-4925-B0A7-A54B48C4FC4A}" sibTransId="{42F9324C-DDA8-4849-BAD7-19BCC8993AAF}"/>
    <dgm:cxn modelId="{09B63198-A492-4821-8367-11B09B6AF239}" type="presOf" srcId="{5D0E71D5-9FB7-4EEE-ABF8-1BBC55BEBAFC}" destId="{64F25DA7-312B-41A6-AE1A-CE572B69A84D}" srcOrd="0" destOrd="0" presId="urn:microsoft.com/office/officeart/2005/8/layout/pList2"/>
    <dgm:cxn modelId="{3BA93894-E867-47D4-97BC-EB995D2D1D2A}" type="presOf" srcId="{DC235418-8812-4F75-BB46-E8A9950C7BE8}" destId="{79B997B1-8900-4B67-A152-B7F37169CEE2}" srcOrd="0" destOrd="0" presId="urn:microsoft.com/office/officeart/2005/8/layout/pList2"/>
    <dgm:cxn modelId="{E117B953-3CED-4254-B199-F6B8772CAC25}" type="presOf" srcId="{C7B25C1D-90C0-42F0-AB49-EDA52924221F}" destId="{03AC8D1B-698D-4DC5-BBAE-AC2DAE64AE00}" srcOrd="0" destOrd="0" presId="urn:microsoft.com/office/officeart/2005/8/layout/pList2"/>
    <dgm:cxn modelId="{C114A2B6-EB8B-4C8C-82C8-2248D741E3C0}" srcId="{64C97C5B-8981-41E0-9992-DC0B131911E8}" destId="{DC235418-8812-4F75-BB46-E8A9950C7BE8}" srcOrd="3" destOrd="0" parTransId="{20EDFB8D-351D-47DD-98B4-8E83A40A2BC4}" sibTransId="{A9732B75-0EC3-4586-960C-A8C3CE1D0E8C}"/>
    <dgm:cxn modelId="{8B322213-8D2E-4B6A-9D38-060CFFEDB51E}" srcId="{64C97C5B-8981-41E0-9992-DC0B131911E8}" destId="{77DFD210-61A1-499A-B882-863EF8FFC46E}" srcOrd="0" destOrd="0" parTransId="{1D7F1178-CFB5-498F-9322-BB009135C5AA}" sibTransId="{D3324FB2-D0D5-4590-823B-B5EC9805B805}"/>
    <dgm:cxn modelId="{B20FE6DB-2508-48A3-A8C4-3CB5AC746721}" srcId="{64C97C5B-8981-41E0-9992-DC0B131911E8}" destId="{5D0E71D5-9FB7-4EEE-ABF8-1BBC55BEBAFC}" srcOrd="1" destOrd="0" parTransId="{D3696C90-594D-49AC-8C27-5F2498EA47FA}" sibTransId="{F3C45DE8-3B57-406A-B989-37F68012F6E5}"/>
    <dgm:cxn modelId="{25749B05-2214-4A35-8FDD-405052DA5D60}" type="presOf" srcId="{D3324FB2-D0D5-4590-823B-B5EC9805B805}" destId="{16206A9A-EAAC-4353-A862-98A657428A0B}" srcOrd="0" destOrd="0" presId="urn:microsoft.com/office/officeart/2005/8/layout/pList2"/>
    <dgm:cxn modelId="{26588FBE-FD90-4507-8EB2-031C71637F12}" type="presOf" srcId="{42F9324C-DDA8-4849-BAD7-19BCC8993AAF}" destId="{849D0FCF-AC2A-4122-A1B2-A083BD89F0BB}" srcOrd="0" destOrd="0" presId="urn:microsoft.com/office/officeart/2005/8/layout/pList2"/>
    <dgm:cxn modelId="{748142B4-44F0-4DC5-B016-FF484977D005}" type="presParOf" srcId="{B324507C-1FAA-43E2-997E-C42D3323BF8F}" destId="{9BF02996-32E6-4F6A-BB79-240555F8DB6A}" srcOrd="0" destOrd="0" presId="urn:microsoft.com/office/officeart/2005/8/layout/pList2"/>
    <dgm:cxn modelId="{F2DB5F51-11B2-4929-93C9-B09F56FEE9A0}" type="presParOf" srcId="{B324507C-1FAA-43E2-997E-C42D3323BF8F}" destId="{3103ECFE-27C4-4872-B479-9256B66D1F8D}" srcOrd="1" destOrd="0" presId="urn:microsoft.com/office/officeart/2005/8/layout/pList2"/>
    <dgm:cxn modelId="{4CB60AFE-41D8-4AAC-A56F-06CBC17D5DFE}" type="presParOf" srcId="{3103ECFE-27C4-4872-B479-9256B66D1F8D}" destId="{7A4F00D1-147D-4529-9F1E-09C9499B2AF4}" srcOrd="0" destOrd="0" presId="urn:microsoft.com/office/officeart/2005/8/layout/pList2"/>
    <dgm:cxn modelId="{2D9BD12E-7AA5-411A-A5D9-FD0031BECC22}" type="presParOf" srcId="{7A4F00D1-147D-4529-9F1E-09C9499B2AF4}" destId="{46D086BA-613E-438C-A74A-40F3F6A8131D}" srcOrd="0" destOrd="0" presId="urn:microsoft.com/office/officeart/2005/8/layout/pList2"/>
    <dgm:cxn modelId="{EB04F095-BA0A-4A2E-ACB7-C058CEC563E6}" type="presParOf" srcId="{7A4F00D1-147D-4529-9F1E-09C9499B2AF4}" destId="{A3B0B4AA-CDA0-4147-A054-91AC52933FD9}" srcOrd="1" destOrd="0" presId="urn:microsoft.com/office/officeart/2005/8/layout/pList2"/>
    <dgm:cxn modelId="{E9AB2E20-C6B7-41BB-A50F-08554B8B5BC6}" type="presParOf" srcId="{7A4F00D1-147D-4529-9F1E-09C9499B2AF4}" destId="{A054C4A1-C8CA-4813-A817-ADE1C906BFC4}" srcOrd="2" destOrd="0" presId="urn:microsoft.com/office/officeart/2005/8/layout/pList2"/>
    <dgm:cxn modelId="{CA171653-0ECD-4D13-A812-F79AD192D1E5}" type="presParOf" srcId="{3103ECFE-27C4-4872-B479-9256B66D1F8D}" destId="{16206A9A-EAAC-4353-A862-98A657428A0B}" srcOrd="1" destOrd="0" presId="urn:microsoft.com/office/officeart/2005/8/layout/pList2"/>
    <dgm:cxn modelId="{1C61F4D8-CEF0-4F7C-B42B-839B2ADBE020}" type="presParOf" srcId="{3103ECFE-27C4-4872-B479-9256B66D1F8D}" destId="{AD5B70A4-C1A4-4701-A87E-3FCDC257DEC3}" srcOrd="2" destOrd="0" presId="urn:microsoft.com/office/officeart/2005/8/layout/pList2"/>
    <dgm:cxn modelId="{3AD107EA-AC9E-4EFD-9444-AD7A76955AAB}" type="presParOf" srcId="{AD5B70A4-C1A4-4701-A87E-3FCDC257DEC3}" destId="{64F25DA7-312B-41A6-AE1A-CE572B69A84D}" srcOrd="0" destOrd="0" presId="urn:microsoft.com/office/officeart/2005/8/layout/pList2"/>
    <dgm:cxn modelId="{A8317123-DBE1-4A8F-BF0F-3601E397FF23}" type="presParOf" srcId="{AD5B70A4-C1A4-4701-A87E-3FCDC257DEC3}" destId="{8D5DBBA2-B82D-41A3-A77B-DA89B6AD94D2}" srcOrd="1" destOrd="0" presId="urn:microsoft.com/office/officeart/2005/8/layout/pList2"/>
    <dgm:cxn modelId="{4F28D9FC-151A-405E-8960-0E3597D58939}" type="presParOf" srcId="{AD5B70A4-C1A4-4701-A87E-3FCDC257DEC3}" destId="{27759F00-55A3-4B84-9ECD-3ACFFB54DD0D}" srcOrd="2" destOrd="0" presId="urn:microsoft.com/office/officeart/2005/8/layout/pList2"/>
    <dgm:cxn modelId="{178AB8E5-3FEF-4E06-98A6-D8F68A4786D8}" type="presParOf" srcId="{3103ECFE-27C4-4872-B479-9256B66D1F8D}" destId="{2671850C-ED4B-479D-8D1F-AAFD407F7398}" srcOrd="3" destOrd="0" presId="urn:microsoft.com/office/officeart/2005/8/layout/pList2"/>
    <dgm:cxn modelId="{9B22632A-D056-4967-9C87-553418E59726}" type="presParOf" srcId="{3103ECFE-27C4-4872-B479-9256B66D1F8D}" destId="{6522BD4B-7E23-405D-AB8D-B63B3FA90D74}" srcOrd="4" destOrd="0" presId="urn:microsoft.com/office/officeart/2005/8/layout/pList2"/>
    <dgm:cxn modelId="{F3618851-C6DC-46A2-B349-E12493833BC4}" type="presParOf" srcId="{6522BD4B-7E23-405D-AB8D-B63B3FA90D74}" destId="{03AC8D1B-698D-4DC5-BBAE-AC2DAE64AE00}" srcOrd="0" destOrd="0" presId="urn:microsoft.com/office/officeart/2005/8/layout/pList2"/>
    <dgm:cxn modelId="{6EF6DE09-14DF-48F6-8973-CD520C6423DC}" type="presParOf" srcId="{6522BD4B-7E23-405D-AB8D-B63B3FA90D74}" destId="{C5FE54C5-0F40-4B4E-86F7-7F003006CD10}" srcOrd="1" destOrd="0" presId="urn:microsoft.com/office/officeart/2005/8/layout/pList2"/>
    <dgm:cxn modelId="{82F53AC7-4F4D-478A-BD2B-362A0D3DA283}" type="presParOf" srcId="{6522BD4B-7E23-405D-AB8D-B63B3FA90D74}" destId="{443BC882-FAFF-4D9F-B2FF-B28A625AB3DD}" srcOrd="2" destOrd="0" presId="urn:microsoft.com/office/officeart/2005/8/layout/pList2"/>
    <dgm:cxn modelId="{328E7A1F-2866-4800-9243-6240CCA08CF5}" type="presParOf" srcId="{3103ECFE-27C4-4872-B479-9256B66D1F8D}" destId="{849D0FCF-AC2A-4122-A1B2-A083BD89F0BB}" srcOrd="5" destOrd="0" presId="urn:microsoft.com/office/officeart/2005/8/layout/pList2"/>
    <dgm:cxn modelId="{3360ED7B-631A-4C8F-BA27-89DA9844D31A}" type="presParOf" srcId="{3103ECFE-27C4-4872-B479-9256B66D1F8D}" destId="{B12D0DC3-8F05-4FFD-AA50-8F0599826466}" srcOrd="6" destOrd="0" presId="urn:microsoft.com/office/officeart/2005/8/layout/pList2"/>
    <dgm:cxn modelId="{AD1C4A79-0A7D-4FFD-AA23-FB3D99455CBD}" type="presParOf" srcId="{B12D0DC3-8F05-4FFD-AA50-8F0599826466}" destId="{79B997B1-8900-4B67-A152-B7F37169CEE2}" srcOrd="0" destOrd="0" presId="urn:microsoft.com/office/officeart/2005/8/layout/pList2"/>
    <dgm:cxn modelId="{DBDCC989-A3CD-4A6B-ACCD-C5DB45B7FEEC}" type="presParOf" srcId="{B12D0DC3-8F05-4FFD-AA50-8F0599826466}" destId="{A5D49BB6-49F2-4D63-B28A-67B9C48107C7}" srcOrd="1" destOrd="0" presId="urn:microsoft.com/office/officeart/2005/8/layout/pList2"/>
    <dgm:cxn modelId="{94EA8391-BFC2-4A8C-9D38-9F2A889658A8}" type="presParOf" srcId="{B12D0DC3-8F05-4FFD-AA50-8F0599826466}" destId="{D6FF3246-6381-44A4-B401-BAD1C54D1BE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02996-32E6-4F6A-BB79-240555F8DB6A}">
      <dsp:nvSpPr>
        <dsp:cNvPr id="0" name=""/>
        <dsp:cNvSpPr/>
      </dsp:nvSpPr>
      <dsp:spPr>
        <a:xfrm>
          <a:off x="0" y="0"/>
          <a:ext cx="7391400" cy="212597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4C4A1-C8CA-4813-A817-ADE1C906BFC4}">
      <dsp:nvSpPr>
        <dsp:cNvPr id="0" name=""/>
        <dsp:cNvSpPr/>
      </dsp:nvSpPr>
      <dsp:spPr>
        <a:xfrm>
          <a:off x="223777" y="283464"/>
          <a:ext cx="1614847" cy="1559052"/>
        </a:xfrm>
        <a:prstGeom prst="flowChartProcess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086BA-613E-438C-A74A-40F3F6A8131D}">
      <dsp:nvSpPr>
        <dsp:cNvPr id="0" name=""/>
        <dsp:cNvSpPr/>
      </dsp:nvSpPr>
      <dsp:spPr>
        <a:xfrm rot="10800000">
          <a:off x="223777" y="2125979"/>
          <a:ext cx="1614847" cy="2598419"/>
        </a:xfrm>
        <a:prstGeom prst="round2SameRect">
          <a:avLst>
            <a:gd name="adj1" fmla="val 10500"/>
            <a:gd name="adj2" fmla="val 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Associate Degree Nursing</a:t>
          </a:r>
        </a:p>
      </dsp:txBody>
      <dsp:txXfrm rot="10800000">
        <a:off x="273439" y="2125979"/>
        <a:ext cx="1515523" cy="2548757"/>
      </dsp:txXfrm>
    </dsp:sp>
    <dsp:sp modelId="{27759F00-55A3-4B84-9ECD-3ACFFB54DD0D}">
      <dsp:nvSpPr>
        <dsp:cNvPr id="0" name=""/>
        <dsp:cNvSpPr/>
      </dsp:nvSpPr>
      <dsp:spPr>
        <a:xfrm>
          <a:off x="2000109" y="283464"/>
          <a:ext cx="1614847" cy="155905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25DA7-312B-41A6-AE1A-CE572B69A84D}">
      <dsp:nvSpPr>
        <dsp:cNvPr id="0" name=""/>
        <dsp:cNvSpPr/>
      </dsp:nvSpPr>
      <dsp:spPr>
        <a:xfrm rot="10800000">
          <a:off x="2000109" y="2125979"/>
          <a:ext cx="1614847" cy="2598419"/>
        </a:xfrm>
        <a:prstGeom prst="round2SameRect">
          <a:avLst>
            <a:gd name="adj1" fmla="val 10500"/>
            <a:gd name="adj2" fmla="val 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Information Technology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Digital Media Technology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Cyber Crime Technology</a:t>
          </a:r>
        </a:p>
      </dsp:txBody>
      <dsp:txXfrm rot="10800000">
        <a:off x="2049771" y="2125979"/>
        <a:ext cx="1515523" cy="2548757"/>
      </dsp:txXfrm>
    </dsp:sp>
    <dsp:sp modelId="{443BC882-FAFF-4D9F-B2FF-B28A625AB3DD}">
      <dsp:nvSpPr>
        <dsp:cNvPr id="0" name=""/>
        <dsp:cNvSpPr/>
      </dsp:nvSpPr>
      <dsp:spPr>
        <a:xfrm>
          <a:off x="3776442" y="283464"/>
          <a:ext cx="1614847" cy="15590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C8D1B-698D-4DC5-BBAE-AC2DAE64AE00}">
      <dsp:nvSpPr>
        <dsp:cNvPr id="0" name=""/>
        <dsp:cNvSpPr/>
      </dsp:nvSpPr>
      <dsp:spPr>
        <a:xfrm rot="10800000">
          <a:off x="3776442" y="2125979"/>
          <a:ext cx="1614847" cy="2598419"/>
        </a:xfrm>
        <a:prstGeom prst="round2SameRect">
          <a:avLst>
            <a:gd name="adj1" fmla="val 10500"/>
            <a:gd name="adj2" fmla="val 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Industrial Systems Technology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Electrical Systems Technology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Welding Technology</a:t>
          </a:r>
        </a:p>
      </dsp:txBody>
      <dsp:txXfrm rot="10800000">
        <a:off x="3826104" y="2125979"/>
        <a:ext cx="1515523" cy="2548757"/>
      </dsp:txXfrm>
    </dsp:sp>
    <dsp:sp modelId="{D6FF3246-6381-44A4-B401-BAD1C54D1BE3}">
      <dsp:nvSpPr>
        <dsp:cNvPr id="0" name=""/>
        <dsp:cNvSpPr/>
      </dsp:nvSpPr>
      <dsp:spPr>
        <a:xfrm>
          <a:off x="5552774" y="283464"/>
          <a:ext cx="1614847" cy="155905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997B1-8900-4B67-A152-B7F37169CEE2}">
      <dsp:nvSpPr>
        <dsp:cNvPr id="0" name=""/>
        <dsp:cNvSpPr/>
      </dsp:nvSpPr>
      <dsp:spPr>
        <a:xfrm rot="10800000">
          <a:off x="5552774" y="2125979"/>
          <a:ext cx="1614847" cy="2598419"/>
        </a:xfrm>
        <a:prstGeom prst="round2SameRect">
          <a:avLst>
            <a:gd name="adj1" fmla="val 10500"/>
            <a:gd name="adj2" fmla="val 0"/>
          </a:avLst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Automotive Systems Technology</a:t>
          </a:r>
        </a:p>
      </dsp:txBody>
      <dsp:txXfrm rot="10800000">
        <a:off x="5602436" y="2125979"/>
        <a:ext cx="1515523" cy="2548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58730-909A-4E42-B6B9-3630A9A600E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2C75C-C912-47AF-BF04-1DA04572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4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01F30E-CE20-404E-BAEA-7327DA3E8C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5257004"/>
            <a:ext cx="1051907" cy="14866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5257004"/>
            <a:ext cx="1051907" cy="14866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5257004"/>
            <a:ext cx="1051907" cy="14866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5257004"/>
            <a:ext cx="1051907" cy="14866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EA26D6A-3A5E-4629-861A-AC83E2D3F96F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5F4E68C-4CD9-4E56-8133-5F85A8DBDF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Californian FB" pitchFamily="18" charset="0"/>
              </a:rPr>
              <a:t>Perkins Mid-Year Review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South Piedmont Community </a:t>
            </a:r>
            <a:r>
              <a:rPr lang="en-US" dirty="0" smtClean="0"/>
              <a:t>College</a:t>
            </a:r>
          </a:p>
          <a:p>
            <a:r>
              <a:rPr lang="en-US" sz="1600" dirty="0" smtClean="0"/>
              <a:t>January 29,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740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sitting, car, parked&#10;&#10;Description automatically generated">
            <a:extLst>
              <a:ext uri="{FF2B5EF4-FFF2-40B4-BE49-F238E27FC236}">
                <a16:creationId xmlns:a16="http://schemas.microsoft.com/office/drawing/2014/main" xmlns="" id="{C9C0C34C-832F-48B8-94CB-CC8D58200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6631517" cy="4973638"/>
          </a:xfrm>
        </p:spPr>
      </p:pic>
    </p:spTree>
    <p:extLst>
      <p:ext uri="{BB962C8B-B14F-4D97-AF65-F5344CB8AC3E}">
        <p14:creationId xmlns:p14="http://schemas.microsoft.com/office/powerpoint/2010/main" val="322987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C650A-0E1C-42C4-8633-D0BB952C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Prepared Students for the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A33F13-7373-4658-8EA8-68E7F44D5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Newer equipment allows training </a:t>
            </a:r>
            <a:r>
              <a:rPr lang="en-US" dirty="0" smtClean="0"/>
              <a:t>for students on </a:t>
            </a:r>
            <a:r>
              <a:rPr lang="en-US" dirty="0"/>
              <a:t>equipment found in the </a:t>
            </a:r>
            <a:r>
              <a:rPr lang="en-US" dirty="0" smtClean="0"/>
              <a:t>current workplace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Professional Development for Faculty</a:t>
            </a:r>
          </a:p>
          <a:p>
            <a:pPr lvl="1"/>
            <a:r>
              <a:rPr lang="en-US" dirty="0"/>
              <a:t>HVAC faculty trained in latest commercial refrigeration technology</a:t>
            </a:r>
          </a:p>
          <a:p>
            <a:pPr lvl="1"/>
            <a:r>
              <a:rPr lang="en-US" dirty="0"/>
              <a:t>Work-based Learning faculty attended </a:t>
            </a:r>
            <a:r>
              <a:rPr lang="en-US" dirty="0" smtClean="0"/>
              <a:t>NCWBL conference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7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763000" cy="2057400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Comprehensive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36217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Four Pathways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921993"/>
              </p:ext>
            </p:extLst>
          </p:nvPr>
        </p:nvGraphicFramePr>
        <p:xfrm>
          <a:off x="762000" y="1752600"/>
          <a:ext cx="7391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02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066800"/>
          </a:xfrm>
        </p:spPr>
        <p:txBody>
          <a:bodyPr/>
          <a:lstStyle/>
          <a:p>
            <a:r>
              <a:rPr lang="en-US" dirty="0"/>
              <a:t>Gathering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612" y="1828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Meeting December 11</a:t>
            </a:r>
          </a:p>
          <a:p>
            <a:pPr lvl="1"/>
            <a:r>
              <a:rPr lang="en-US" dirty="0"/>
              <a:t>Post-Secondary</a:t>
            </a:r>
          </a:p>
          <a:p>
            <a:pPr lvl="2"/>
            <a:r>
              <a:rPr lang="en-US" dirty="0"/>
              <a:t>Administration</a:t>
            </a:r>
          </a:p>
          <a:p>
            <a:pPr lvl="2"/>
            <a:r>
              <a:rPr lang="en-US" dirty="0"/>
              <a:t>Instruction</a:t>
            </a:r>
          </a:p>
          <a:p>
            <a:pPr lvl="1"/>
            <a:r>
              <a:rPr lang="en-US" dirty="0"/>
              <a:t>Secondary</a:t>
            </a:r>
          </a:p>
          <a:p>
            <a:pPr lvl="2"/>
            <a:r>
              <a:rPr lang="en-US" dirty="0"/>
              <a:t>Administration</a:t>
            </a:r>
          </a:p>
          <a:p>
            <a:pPr lvl="2"/>
            <a:r>
              <a:rPr lang="en-US" dirty="0"/>
              <a:t>Instruction</a:t>
            </a:r>
          </a:p>
          <a:p>
            <a:pPr lvl="1"/>
            <a:r>
              <a:rPr lang="en-US" dirty="0"/>
              <a:t>Special Populations </a:t>
            </a:r>
          </a:p>
          <a:p>
            <a:pPr lvl="1"/>
            <a:r>
              <a:rPr lang="en-US" dirty="0"/>
              <a:t>Service Agencies</a:t>
            </a:r>
          </a:p>
          <a:p>
            <a:pPr lvl="1"/>
            <a:r>
              <a:rPr lang="en-US" dirty="0"/>
              <a:t>Career Guidance</a:t>
            </a:r>
          </a:p>
          <a:p>
            <a:pPr lvl="1"/>
            <a:r>
              <a:rPr lang="en-US" dirty="0"/>
              <a:t>Community</a:t>
            </a:r>
          </a:p>
          <a:p>
            <a:pPr lvl="1"/>
            <a:r>
              <a:rPr lang="en-US" dirty="0"/>
              <a:t>Business/Industry</a:t>
            </a:r>
          </a:p>
          <a:p>
            <a:pPr lvl="1"/>
            <a:r>
              <a:rPr lang="en-US" dirty="0"/>
              <a:t>Workforce Development</a:t>
            </a:r>
          </a:p>
          <a:p>
            <a:pPr lvl="1"/>
            <a:r>
              <a:rPr lang="en-US" dirty="0"/>
              <a:t>Students</a:t>
            </a:r>
          </a:p>
          <a:p>
            <a:pPr lvl="1"/>
            <a:r>
              <a:rPr lang="en-US" dirty="0"/>
              <a:t>Parents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8F34AD-AD4A-43ED-AB49-A456B2032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3600"/>
            <a:ext cx="5089926" cy="38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8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183"/>
          <a:stretch/>
        </p:blipFill>
        <p:spPr>
          <a:xfrm>
            <a:off x="1056798" y="457200"/>
            <a:ext cx="6563202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07" y="4411980"/>
            <a:ext cx="6248400" cy="20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3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3" r="2342"/>
          <a:stretch/>
        </p:blipFill>
        <p:spPr>
          <a:xfrm>
            <a:off x="358191" y="1447800"/>
            <a:ext cx="764280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19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0612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9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139517" cy="5354638"/>
          </a:xfrm>
        </p:spPr>
      </p:pic>
    </p:spTree>
    <p:extLst>
      <p:ext uri="{BB962C8B-B14F-4D97-AF65-F5344CB8AC3E}">
        <p14:creationId xmlns:p14="http://schemas.microsoft.com/office/powerpoint/2010/main" val="254142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9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/>
              <a:t>Perkins Funds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3886200"/>
          </a:xfrm>
        </p:spPr>
        <p:txBody>
          <a:bodyPr>
            <a:normAutofit lnSpcReduction="10000"/>
          </a:bodyPr>
          <a:lstStyle/>
          <a:p>
            <a:pPr lvl="1" fontAlgn="ctr"/>
            <a:r>
              <a:rPr lang="en-US" sz="2800" dirty="0"/>
              <a:t>Improved Advising in CTE </a:t>
            </a:r>
            <a:r>
              <a:rPr lang="en-US" sz="2800" dirty="0" smtClean="0"/>
              <a:t>Programs in rural high schools</a:t>
            </a:r>
            <a:endParaRPr lang="en-US" sz="2800" dirty="0"/>
          </a:p>
          <a:p>
            <a:pPr lvl="2" fontAlgn="ctr">
              <a:buFont typeface="Arial" panose="020B0604020202020204" pitchFamily="34" charset="0"/>
              <a:buChar char="•"/>
            </a:pPr>
            <a:r>
              <a:rPr lang="en-US" sz="2600" dirty="0"/>
              <a:t>Career Coach</a:t>
            </a:r>
          </a:p>
          <a:p>
            <a:pPr lvl="1" fontAlgn="ctr"/>
            <a:r>
              <a:rPr lang="en-US" sz="2800" dirty="0"/>
              <a:t>Enhanced HVAC Program</a:t>
            </a:r>
          </a:p>
          <a:p>
            <a:pPr lvl="2" fontAlgn="ctr"/>
            <a:r>
              <a:rPr lang="en-US" sz="2600" dirty="0"/>
              <a:t>Outdated Equipment </a:t>
            </a:r>
            <a:r>
              <a:rPr lang="en-US" sz="2600" dirty="0" smtClean="0"/>
              <a:t>replaced to meet industry standards</a:t>
            </a:r>
            <a:endParaRPr lang="en-US" sz="2600" dirty="0"/>
          </a:p>
          <a:p>
            <a:pPr lvl="1" fontAlgn="ctr"/>
            <a:r>
              <a:rPr lang="en-US" sz="2800" dirty="0"/>
              <a:t>Better Prepared Students for the Workplace</a:t>
            </a:r>
          </a:p>
          <a:p>
            <a:pPr lvl="2" fontAlgn="ctr"/>
            <a:r>
              <a:rPr lang="en-US" sz="2600" dirty="0"/>
              <a:t>Newer equipment</a:t>
            </a:r>
          </a:p>
          <a:p>
            <a:pPr lvl="2" fontAlgn="ctr"/>
            <a:r>
              <a:rPr lang="en-US" sz="2600" dirty="0"/>
              <a:t>Faculty training</a:t>
            </a:r>
          </a:p>
        </p:txBody>
      </p:sp>
    </p:spTree>
    <p:extLst>
      <p:ext uri="{BB962C8B-B14F-4D97-AF65-F5344CB8AC3E}">
        <p14:creationId xmlns:p14="http://schemas.microsoft.com/office/powerpoint/2010/main" val="4212583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Enrolled students in Associate Degree Nursing are predominantly female 		</a:t>
            </a:r>
          </a:p>
          <a:p>
            <a:pPr lvl="1"/>
            <a:r>
              <a:rPr lang="en-US" dirty="0" smtClean="0"/>
              <a:t>9.5% male </a:t>
            </a:r>
          </a:p>
          <a:p>
            <a:r>
              <a:rPr lang="en-US" dirty="0" smtClean="0"/>
              <a:t>The program is not attracting males</a:t>
            </a:r>
          </a:p>
          <a:p>
            <a:r>
              <a:rPr lang="en-US" dirty="0" smtClean="0"/>
              <a:t>Limited clinical space available as multiple programs are vying for student opportunities in hospital and healthcare setting</a:t>
            </a:r>
          </a:p>
          <a:p>
            <a:r>
              <a:rPr lang="en-US" dirty="0" smtClean="0"/>
              <a:t>Salary gap between faculty salary and industry salary makes it difficult to attract and retain quality faculty</a:t>
            </a:r>
          </a:p>
          <a:p>
            <a:endParaRPr lang="en-US" dirty="0"/>
          </a:p>
          <a:p>
            <a:pPr lvl="1" fontAlgn="ctr"/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xmlns="" id="{0EBE1571-F11B-4593-8CF2-B11FF280C4F4}"/>
              </a:ext>
            </a:extLst>
          </p:cNvPr>
          <p:cNvSpPr/>
          <p:nvPr/>
        </p:nvSpPr>
        <p:spPr>
          <a:xfrm>
            <a:off x="7099662" y="650748"/>
            <a:ext cx="1614847" cy="1559052"/>
          </a:xfrm>
          <a:prstGeom prst="flowChartProcess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6417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996FA-9686-4357-BEE8-F3781496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F76D3-E81A-4328-AA97-AD6D72D78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GPAs are lower than the college </a:t>
            </a:r>
          </a:p>
          <a:p>
            <a:pPr fontAlgn="base"/>
            <a:r>
              <a:rPr lang="en-US" dirty="0"/>
              <a:t>Few non-traditional students</a:t>
            </a:r>
          </a:p>
          <a:p>
            <a:pPr lvl="1" fontAlgn="base"/>
            <a:r>
              <a:rPr lang="en-US" dirty="0"/>
              <a:t>Caucasian females represented 14% of Information Technology enrollment, compared to 35% of overall college enrollment for the same time period</a:t>
            </a:r>
          </a:p>
          <a:p>
            <a:pPr fontAlgn="base"/>
            <a:r>
              <a:rPr lang="en-US" dirty="0"/>
              <a:t>Retention lower than the </a:t>
            </a:r>
            <a:r>
              <a:rPr lang="en-US" dirty="0" smtClean="0"/>
              <a:t>college</a:t>
            </a:r>
          </a:p>
          <a:p>
            <a:pPr fontAlgn="base"/>
            <a:r>
              <a:rPr lang="en-US" dirty="0" smtClean="0"/>
              <a:t>CCP students not enrolling in the college after high school graduation</a:t>
            </a:r>
            <a:endParaRPr lang="en-US" dirty="0"/>
          </a:p>
          <a:p>
            <a:pPr fontAlgn="base"/>
            <a:r>
              <a:rPr lang="en-US" dirty="0"/>
              <a:t>Number of graduates has </a:t>
            </a:r>
            <a:r>
              <a:rPr lang="en-US" dirty="0" smtClean="0"/>
              <a:t>increased</a:t>
            </a:r>
            <a:endParaRPr lang="en-US" dirty="0"/>
          </a:p>
          <a:p>
            <a:pPr lvl="1" fontAlgn="base"/>
            <a:r>
              <a:rPr lang="en-US" dirty="0" smtClean="0"/>
              <a:t>Mostly CCP CTE students in certificate pathways</a:t>
            </a:r>
          </a:p>
          <a:p>
            <a:pPr lvl="1" fontAlgn="base"/>
            <a:r>
              <a:rPr lang="en-US" dirty="0"/>
              <a:t>Still doesn’t meet the job demand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D7CC3A-7257-491A-BE66-F7D101658E82}"/>
              </a:ext>
            </a:extLst>
          </p:cNvPr>
          <p:cNvSpPr/>
          <p:nvPr/>
        </p:nvSpPr>
        <p:spPr>
          <a:xfrm>
            <a:off x="7086600" y="685800"/>
            <a:ext cx="1394242" cy="141374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62146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457DD-D30D-4954-9B40-CDF14C65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20DD08-541D-4AAC-8A8B-24ACD51DB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" y="2209800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en-US" dirty="0"/>
              <a:t>Enrolled students are predominantly white males</a:t>
            </a:r>
          </a:p>
          <a:p>
            <a:r>
              <a:rPr lang="en-US" dirty="0"/>
              <a:t>Graduates are primarily certificate </a:t>
            </a:r>
            <a:r>
              <a:rPr lang="en-US" dirty="0" smtClean="0"/>
              <a:t>earners</a:t>
            </a:r>
          </a:p>
          <a:p>
            <a:pPr lvl="1"/>
            <a:r>
              <a:rPr lang="en-US" dirty="0" smtClean="0"/>
              <a:t>Industry requiring associate degree earners</a:t>
            </a:r>
            <a:endParaRPr lang="en-US" dirty="0"/>
          </a:p>
          <a:p>
            <a:r>
              <a:rPr lang="en-US" dirty="0" smtClean="0"/>
              <a:t>Program </a:t>
            </a:r>
            <a:r>
              <a:rPr lang="en-US" dirty="0"/>
              <a:t>is not attracting minority populations</a:t>
            </a:r>
          </a:p>
          <a:p>
            <a:r>
              <a:rPr lang="en-US" dirty="0"/>
              <a:t>Number of graduates not meeting job demand</a:t>
            </a:r>
          </a:p>
          <a:p>
            <a:pPr fontAlgn="base"/>
            <a:r>
              <a:rPr lang="en-US" dirty="0"/>
              <a:t>There is a need to train faculty in:</a:t>
            </a:r>
          </a:p>
          <a:p>
            <a:pPr lvl="1" fontAlgn="base"/>
            <a:r>
              <a:rPr lang="en-US" dirty="0"/>
              <a:t>Latest trainers from companies such as Festo and </a:t>
            </a:r>
            <a:r>
              <a:rPr lang="en-US" dirty="0" smtClean="0"/>
              <a:t>Lab-Volt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Higher levels of NIMS, MSSC, and AWS </a:t>
            </a:r>
            <a:r>
              <a:rPr lang="en-US" dirty="0" smtClean="0"/>
              <a:t>certifications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298897-0EBB-47FA-ACC5-96D1C3166BAF}"/>
              </a:ext>
            </a:extLst>
          </p:cNvPr>
          <p:cNvSpPr/>
          <p:nvPr/>
        </p:nvSpPr>
        <p:spPr>
          <a:xfrm>
            <a:off x="7201711" y="685800"/>
            <a:ext cx="1485089" cy="138939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59904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4360BCB3-E498-4041-B9B9-DE27FA947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GPAs in the two most recent academic years have declined</a:t>
            </a:r>
          </a:p>
          <a:p>
            <a:pPr fontAlgn="base"/>
            <a:r>
              <a:rPr lang="en-US" dirty="0"/>
              <a:t>GPAs are lower than the college </a:t>
            </a:r>
          </a:p>
          <a:p>
            <a:pPr fontAlgn="base"/>
            <a:r>
              <a:rPr lang="en-US" dirty="0"/>
              <a:t>Few non-traditional students enrolled in the program</a:t>
            </a:r>
          </a:p>
          <a:p>
            <a:pPr lvl="1" fontAlgn="base"/>
            <a:r>
              <a:rPr lang="en-US" dirty="0"/>
              <a:t>Less than 12% of total enrollment is female </a:t>
            </a:r>
          </a:p>
          <a:p>
            <a:pPr fontAlgn="base"/>
            <a:r>
              <a:rPr lang="en-US" dirty="0" smtClean="0"/>
              <a:t>College does not have a</a:t>
            </a:r>
            <a:r>
              <a:rPr lang="en-US" dirty="0"/>
              <a:t> full-time program lead </a:t>
            </a:r>
          </a:p>
          <a:p>
            <a:pPr fontAlgn="base"/>
            <a:r>
              <a:rPr lang="en-US" dirty="0" smtClean="0"/>
              <a:t>Inadequate </a:t>
            </a:r>
            <a:r>
              <a:rPr lang="en-US" dirty="0"/>
              <a:t>facilities</a:t>
            </a:r>
          </a:p>
          <a:p>
            <a:pPr lvl="1" fontAlgn="base"/>
            <a:r>
              <a:rPr lang="en-US" dirty="0"/>
              <a:t>Enrollment doubled</a:t>
            </a:r>
          </a:p>
          <a:p>
            <a:pPr lvl="1" fontAlgn="base"/>
            <a:r>
              <a:rPr lang="en-US" dirty="0"/>
              <a:t>Classroom space has remained the same </a:t>
            </a:r>
          </a:p>
          <a:p>
            <a:pPr fontAlgn="base"/>
            <a:r>
              <a:rPr lang="en-US" dirty="0"/>
              <a:t>Most of the equipment is outdated or shared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4F68B3-4D89-4436-B119-C6AEC293E288}"/>
              </a:ext>
            </a:extLst>
          </p:cNvPr>
          <p:cNvSpPr/>
          <p:nvPr/>
        </p:nvSpPr>
        <p:spPr>
          <a:xfrm>
            <a:off x="7292558" y="685800"/>
            <a:ext cx="1394242" cy="138939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030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8610600" cy="1470025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Promising Practice</a:t>
            </a:r>
          </a:p>
        </p:txBody>
      </p:sp>
    </p:spTree>
    <p:extLst>
      <p:ext uri="{BB962C8B-B14F-4D97-AF65-F5344CB8AC3E}">
        <p14:creationId xmlns:p14="http://schemas.microsoft.com/office/powerpoint/2010/main" val="186261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Hands-on events designed to immerse community in vocational and technical jobs</a:t>
            </a:r>
          </a:p>
          <a:p>
            <a:endParaRPr lang="en-US" dirty="0"/>
          </a:p>
          <a:p>
            <a:r>
              <a:rPr lang="en-US" dirty="0"/>
              <a:t>Outreach for under-served and under-represented populations</a:t>
            </a:r>
          </a:p>
          <a:p>
            <a:endParaRPr lang="en-US" dirty="0"/>
          </a:p>
          <a:p>
            <a:r>
              <a:rPr lang="en-US" dirty="0"/>
              <a:t>Help dispel antiquated notions of vocational work</a:t>
            </a:r>
          </a:p>
        </p:txBody>
      </p:sp>
    </p:spTree>
    <p:extLst>
      <p:ext uri="{BB962C8B-B14F-4D97-AF65-F5344CB8AC3E}">
        <p14:creationId xmlns:p14="http://schemas.microsoft.com/office/powerpoint/2010/main" val="254351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9D871-14B6-4901-9AAB-A98ECA39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54182"/>
            <a:ext cx="8229600" cy="1066800"/>
          </a:xfrm>
        </p:spPr>
        <p:txBody>
          <a:bodyPr/>
          <a:lstStyle/>
          <a:p>
            <a:r>
              <a:rPr lang="en-US" dirty="0"/>
              <a:t>Make It In Union</a:t>
            </a:r>
          </a:p>
        </p:txBody>
      </p:sp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43E6FDA8-F1B8-482B-AEC0-D3ABD4ADA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505200"/>
            <a:ext cx="4064000" cy="3048000"/>
          </a:xfrm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E383D209-45B8-43EC-82C5-EA5AA162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10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956E9-4097-4E29-8F03-7270E41E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Community Events</a:t>
            </a:r>
          </a:p>
        </p:txBody>
      </p:sp>
      <p:pic>
        <p:nvPicPr>
          <p:cNvPr id="4" name="Community Event">
            <a:hlinkClick r:id="" action="ppaction://media"/>
            <a:extLst>
              <a:ext uri="{FF2B5EF4-FFF2-40B4-BE49-F238E27FC236}">
                <a16:creationId xmlns:a16="http://schemas.microsoft.com/office/drawing/2014/main" xmlns="" id="{5150A489-EF15-461E-88A0-6FB5686565E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7075" y="2390435"/>
            <a:ext cx="6588125" cy="3705565"/>
          </a:xfrm>
        </p:spPr>
      </p:pic>
    </p:spTree>
    <p:extLst>
      <p:ext uri="{BB962C8B-B14F-4D97-AF65-F5344CB8AC3E}">
        <p14:creationId xmlns:p14="http://schemas.microsoft.com/office/powerpoint/2010/main" val="22052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Monies thus far have been spent on:</a:t>
            </a:r>
          </a:p>
          <a:p>
            <a:pPr lvl="1"/>
            <a:r>
              <a:rPr lang="en-US" dirty="0" smtClean="0"/>
              <a:t> HVAC equipment to provide student training on a variety of brands to align with industry standards </a:t>
            </a:r>
          </a:p>
          <a:p>
            <a:pPr lvl="1"/>
            <a:r>
              <a:rPr lang="en-US" dirty="0" smtClean="0"/>
              <a:t>Professional development for faculty for HVAC and WBL  </a:t>
            </a:r>
          </a:p>
          <a:p>
            <a:pPr lvl="1"/>
            <a:r>
              <a:rPr lang="en-US" dirty="0" smtClean="0"/>
              <a:t>Career Coach which focuses on rural areas to provide high school students the information needed for career pathways and a seamless transition to CTE programs within the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8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325112"/>
          </a:xfrm>
        </p:spPr>
        <p:txBody>
          <a:bodyPr/>
          <a:lstStyle/>
          <a:p>
            <a:r>
              <a:rPr lang="en-US" dirty="0" smtClean="0"/>
              <a:t>CLNA Focus</a:t>
            </a:r>
          </a:p>
          <a:p>
            <a:pPr lvl="1"/>
            <a:r>
              <a:rPr lang="en-US" dirty="0" smtClean="0"/>
              <a:t>Provide up-to-date equipment and software for CLNA programs</a:t>
            </a:r>
          </a:p>
          <a:p>
            <a:pPr lvl="1"/>
            <a:r>
              <a:rPr lang="en-US" dirty="0" smtClean="0"/>
              <a:t>Hire additional faculty for A.D.N and Automotive Technology</a:t>
            </a:r>
          </a:p>
          <a:p>
            <a:pPr lvl="1"/>
            <a:r>
              <a:rPr lang="en-US" dirty="0" smtClean="0"/>
              <a:t>Create a SIM Lab for students and community to provide additional educational opportunities</a:t>
            </a:r>
          </a:p>
          <a:p>
            <a:pPr lvl="1"/>
            <a:r>
              <a:rPr lang="en-US" dirty="0" smtClean="0"/>
              <a:t>Continue supporting the Career Coach for career guidance and advising to high school students in CTE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3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EC8A5-6B50-471B-B635-A86FA444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Advising in CTE Programs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F8B35D-B4A6-449F-8D1D-31BE2C75A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Career coach</a:t>
            </a:r>
          </a:p>
          <a:p>
            <a:pPr lvl="1"/>
            <a:r>
              <a:rPr lang="en-US" dirty="0"/>
              <a:t>New position in </a:t>
            </a:r>
            <a:r>
              <a:rPr lang="en-US" dirty="0" smtClean="0"/>
              <a:t>rural areas of Union </a:t>
            </a:r>
            <a:r>
              <a:rPr lang="en-US" dirty="0"/>
              <a:t>and Anson counties</a:t>
            </a:r>
          </a:p>
          <a:p>
            <a:pPr lvl="1"/>
            <a:r>
              <a:rPr lang="en-US" dirty="0"/>
              <a:t>Improve secondary participation in postsecondary CTE programs of study </a:t>
            </a:r>
          </a:p>
          <a:p>
            <a:pPr lvl="1"/>
            <a:r>
              <a:rPr lang="en-US" dirty="0"/>
              <a:t>Expand opportunities for secondary students in rural counties and economically depressed areas</a:t>
            </a:r>
          </a:p>
          <a:p>
            <a:pPr lvl="1"/>
            <a:r>
              <a:rPr lang="en-US" dirty="0"/>
              <a:t>Help address the gap in serving special populations</a:t>
            </a:r>
          </a:p>
          <a:p>
            <a:pPr lvl="1"/>
            <a:r>
              <a:rPr lang="en-US" dirty="0"/>
              <a:t> Provide intrusive advising to improve success</a:t>
            </a:r>
          </a:p>
        </p:txBody>
      </p:sp>
    </p:spTree>
    <p:extLst>
      <p:ext uri="{BB962C8B-B14F-4D97-AF65-F5344CB8AC3E}">
        <p14:creationId xmlns:p14="http://schemas.microsoft.com/office/powerpoint/2010/main" val="2398661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927" y="19050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Remaining funds for 2019-2020</a:t>
            </a:r>
          </a:p>
          <a:p>
            <a:pPr lvl="1"/>
            <a:r>
              <a:rPr lang="en-US" dirty="0" smtClean="0"/>
              <a:t>A new HVAC Lab has been created to allow for additional training.  Continue to upgrade the equipment to meet industry standards</a:t>
            </a:r>
          </a:p>
          <a:p>
            <a:pPr lvl="1"/>
            <a:r>
              <a:rPr lang="en-US" dirty="0" smtClean="0"/>
              <a:t>Continue to support 65% from Perkins the Career Coach who is targeting rural areas and focusing on CTE pathways for high school students to transition to college after high school graduation</a:t>
            </a:r>
          </a:p>
          <a:p>
            <a:pPr lvl="1"/>
            <a:r>
              <a:rPr lang="en-US" dirty="0" smtClean="0"/>
              <a:t>Purchase a career software, “Career Coach”, to allow for informative career decisions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87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0" y="1524000"/>
            <a:ext cx="4495800" cy="1470025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7993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ECA37-DAA3-4079-9769-85F7E18E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HVAC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04CBA6-AE16-4315-9537-8468AB4C5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3000" dirty="0"/>
              <a:t>Outdated Equipment </a:t>
            </a:r>
            <a:r>
              <a:rPr lang="en-US" sz="3000" dirty="0" smtClean="0"/>
              <a:t>replaced to allow students the training necessary to meet industry standards</a:t>
            </a:r>
            <a:endParaRPr lang="en-US" sz="3000" dirty="0"/>
          </a:p>
          <a:p>
            <a:pPr lvl="1" fontAlgn="ctr"/>
            <a:r>
              <a:rPr lang="en-US" sz="2800" dirty="0"/>
              <a:t>Heat Pump</a:t>
            </a:r>
          </a:p>
          <a:p>
            <a:pPr lvl="1" fontAlgn="ctr"/>
            <a:r>
              <a:rPr lang="en-US" sz="2800" dirty="0"/>
              <a:t>Air Handlers</a:t>
            </a:r>
          </a:p>
          <a:p>
            <a:pPr lvl="1" fontAlgn="ctr"/>
            <a:r>
              <a:rPr lang="en-US" sz="2800" dirty="0"/>
              <a:t>Refrigeration</a:t>
            </a:r>
          </a:p>
          <a:p>
            <a:pPr lvl="1" fontAlgn="ctr"/>
            <a:r>
              <a:rPr lang="en-US" sz="2800" dirty="0"/>
              <a:t>Gas Furnaces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6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7C271-5411-4386-BFDF-F3FDF686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Outdated HVAC Equipment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D325A9B-B189-4A61-B051-C9622A7C70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05152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95F934D-A424-4E98-ADAC-9A458044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1454"/>
            <a:ext cx="4165601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5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B786819-5C85-493F-9803-03ED3C42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762750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8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refrigerator, sitting, kitchen&#10;&#10;Description automatically generated">
            <a:extLst>
              <a:ext uri="{FF2B5EF4-FFF2-40B4-BE49-F238E27FC236}">
                <a16:creationId xmlns:a16="http://schemas.microsoft.com/office/drawing/2014/main" xmlns="" id="{198A8A2C-8F6F-4D94-B748-2A37164B5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83" y="1905000"/>
            <a:ext cx="6225117" cy="46688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EAAF8C4-2AC5-49CB-BA4B-74261F3F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dirty="0"/>
              <a:t>New Lab – New Equipment</a:t>
            </a:r>
          </a:p>
        </p:txBody>
      </p:sp>
    </p:spTree>
    <p:extLst>
      <p:ext uri="{BB962C8B-B14F-4D97-AF65-F5344CB8AC3E}">
        <p14:creationId xmlns:p14="http://schemas.microsoft.com/office/powerpoint/2010/main" val="170211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abinet, kitchen, refrigerator&#10;&#10;Description automatically generated">
            <a:extLst>
              <a:ext uri="{FF2B5EF4-FFF2-40B4-BE49-F238E27FC236}">
                <a16:creationId xmlns:a16="http://schemas.microsoft.com/office/drawing/2014/main" xmlns="" id="{CAA7FD54-A4CA-453E-A3A0-4E00376B6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741383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8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large machine in a room&#10;&#10;Description automatically generated">
            <a:extLst>
              <a:ext uri="{FF2B5EF4-FFF2-40B4-BE49-F238E27FC236}">
                <a16:creationId xmlns:a16="http://schemas.microsoft.com/office/drawing/2014/main" xmlns="" id="{820A4067-B479-4EF3-BD94-4BBE50418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51672"/>
            <a:ext cx="6560704" cy="49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60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1A4FB8"/>
      </a:dk2>
      <a:lt2>
        <a:srgbClr val="92D050"/>
      </a:lt2>
      <a:accent1>
        <a:srgbClr val="53548A"/>
      </a:accent1>
      <a:accent2>
        <a:srgbClr val="92D050"/>
      </a:accent2>
      <a:accent3>
        <a:srgbClr val="92D05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98F6FB8EC6444EA6B7F50720C6C4CF" ma:contentTypeVersion="13" ma:contentTypeDescription="Create a new document." ma:contentTypeScope="" ma:versionID="35a185d5d03dda90962d902fc1625aad">
  <xsd:schema xmlns:xsd="http://www.w3.org/2001/XMLSchema" xmlns:xs="http://www.w3.org/2001/XMLSchema" xmlns:p="http://schemas.microsoft.com/office/2006/metadata/properties" xmlns:ns3="1aa3b301-b2a6-4b15-b2a4-0a7a21e2f54a" xmlns:ns4="b327d7f1-b0df-4f9d-adb7-7927768691be" targetNamespace="http://schemas.microsoft.com/office/2006/metadata/properties" ma:root="true" ma:fieldsID="78c190cbab3e326305e75bc0ed61d9b4" ns3:_="" ns4:_="">
    <xsd:import namespace="1aa3b301-b2a6-4b15-b2a4-0a7a21e2f54a"/>
    <xsd:import namespace="b327d7f1-b0df-4f9d-adb7-7927768691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3b301-b2a6-4b15-b2a4-0a7a21e2f5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7d7f1-b0df-4f9d-adb7-792776869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1A8D4D-B76A-4929-91EA-90239EB86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CB38FA-5F31-4BBE-943E-1B746F28B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a3b301-b2a6-4b15-b2a4-0a7a21e2f54a"/>
    <ds:schemaRef ds:uri="b327d7f1-b0df-4f9d-adb7-792776869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0C3D6F-67B7-4EEC-B6F5-897F0D49EE5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aa3b301-b2a6-4b15-b2a4-0a7a21e2f54a"/>
    <ds:schemaRef ds:uri="http://purl.org/dc/elements/1.1/"/>
    <ds:schemaRef ds:uri="http://schemas.microsoft.com/office/2006/metadata/properties"/>
    <ds:schemaRef ds:uri="b327d7f1-b0df-4f9d-adb7-7927768691b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</TotalTime>
  <Words>461</Words>
  <Application>Microsoft Office PowerPoint</Application>
  <PresentationFormat>On-screen Show (4:3)</PresentationFormat>
  <Paragraphs>128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Californian FB</vt:lpstr>
      <vt:lpstr>Georgia</vt:lpstr>
      <vt:lpstr>Trebuchet MS</vt:lpstr>
      <vt:lpstr>Wingdings 2</vt:lpstr>
      <vt:lpstr>Urban</vt:lpstr>
      <vt:lpstr>Perkins Mid-Year Review</vt:lpstr>
      <vt:lpstr>Perkins Funds …</vt:lpstr>
      <vt:lpstr>Improved Advising in CTE Programs</vt:lpstr>
      <vt:lpstr>Enhanced HVAC Program </vt:lpstr>
      <vt:lpstr>Outdated HVAC Equipment</vt:lpstr>
      <vt:lpstr>PowerPoint Presentation</vt:lpstr>
      <vt:lpstr>New Lab – New Equipment</vt:lpstr>
      <vt:lpstr>PowerPoint Presentation</vt:lpstr>
      <vt:lpstr>PowerPoint Presentation</vt:lpstr>
      <vt:lpstr>PowerPoint Presentation</vt:lpstr>
      <vt:lpstr>Prepared Students for the Workplace</vt:lpstr>
      <vt:lpstr>Comprehensive Needs Assessment</vt:lpstr>
      <vt:lpstr>Four Pathways</vt:lpstr>
      <vt:lpstr>Gathering of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Gaps</vt:lpstr>
      <vt:lpstr>Gaps</vt:lpstr>
      <vt:lpstr>Gaps</vt:lpstr>
      <vt:lpstr>Gaps </vt:lpstr>
      <vt:lpstr>Promising Practice</vt:lpstr>
      <vt:lpstr>Experience Events</vt:lpstr>
      <vt:lpstr>Make It In Union</vt:lpstr>
      <vt:lpstr>Community Events</vt:lpstr>
      <vt:lpstr>Budget Update</vt:lpstr>
      <vt:lpstr>Budget Update</vt:lpstr>
      <vt:lpstr>Budget Update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and College Promise</dc:title>
  <dc:creator>mlan1622</dc:creator>
  <cp:lastModifiedBy>Elaine Clodfelter</cp:lastModifiedBy>
  <cp:revision>198</cp:revision>
  <dcterms:created xsi:type="dcterms:W3CDTF">2013-03-13T15:22:44Z</dcterms:created>
  <dcterms:modified xsi:type="dcterms:W3CDTF">2020-01-22T02:09:34Z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0x0101003998F6FB8EC6444EA6B7F50720C6C4CF</vt:lpwstr>
  </property>
</Properties>
</file>