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6" r:id="rId5"/>
  </p:sldMasterIdLst>
  <p:notesMasterIdLst>
    <p:notesMasterId r:id="rId38"/>
  </p:notesMasterIdLst>
  <p:handoutMasterIdLst>
    <p:handoutMasterId r:id="rId39"/>
  </p:handoutMasterIdLst>
  <p:sldIdLst>
    <p:sldId id="778" r:id="rId6"/>
    <p:sldId id="1651" r:id="rId7"/>
    <p:sldId id="1638" r:id="rId8"/>
    <p:sldId id="1176" r:id="rId9"/>
    <p:sldId id="1726" r:id="rId10"/>
    <p:sldId id="1657" r:id="rId11"/>
    <p:sldId id="1540" r:id="rId12"/>
    <p:sldId id="1770" r:id="rId13"/>
    <p:sldId id="1772" r:id="rId14"/>
    <p:sldId id="1781" r:id="rId15"/>
    <p:sldId id="1792" r:id="rId16"/>
    <p:sldId id="1793" r:id="rId17"/>
    <p:sldId id="1794" r:id="rId18"/>
    <p:sldId id="1795" r:id="rId19"/>
    <p:sldId id="1796" r:id="rId20"/>
    <p:sldId id="1797" r:id="rId21"/>
    <p:sldId id="1786" r:id="rId22"/>
    <p:sldId id="1787" r:id="rId23"/>
    <p:sldId id="1788" r:id="rId24"/>
    <p:sldId id="1784" r:id="rId25"/>
    <p:sldId id="1783" r:id="rId26"/>
    <p:sldId id="258" r:id="rId27"/>
    <p:sldId id="259" r:id="rId28"/>
    <p:sldId id="260" r:id="rId29"/>
    <p:sldId id="1782" r:id="rId30"/>
    <p:sldId id="1776" r:id="rId31"/>
    <p:sldId id="1789" r:id="rId32"/>
    <p:sldId id="1774" r:id="rId33"/>
    <p:sldId id="1785" r:id="rId34"/>
    <p:sldId id="1790" r:id="rId35"/>
    <p:sldId id="1791" r:id="rId36"/>
    <p:sldId id="1240" r:id="rId37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928FD0-30FA-4AF3-B440-B525B04DC5DC}">
          <p14:sldIdLst>
            <p14:sldId id="778"/>
            <p14:sldId id="1651"/>
            <p14:sldId id="1638"/>
            <p14:sldId id="1176"/>
            <p14:sldId id="1726"/>
            <p14:sldId id="1657"/>
            <p14:sldId id="1540"/>
            <p14:sldId id="1770"/>
            <p14:sldId id="1772"/>
            <p14:sldId id="1781"/>
            <p14:sldId id="1792"/>
            <p14:sldId id="1793"/>
            <p14:sldId id="1794"/>
            <p14:sldId id="1795"/>
            <p14:sldId id="1796"/>
            <p14:sldId id="1797"/>
            <p14:sldId id="1786"/>
            <p14:sldId id="1787"/>
            <p14:sldId id="1788"/>
            <p14:sldId id="1784"/>
            <p14:sldId id="1783"/>
            <p14:sldId id="258"/>
            <p14:sldId id="259"/>
            <p14:sldId id="260"/>
            <p14:sldId id="1782"/>
            <p14:sldId id="1776"/>
            <p14:sldId id="1789"/>
            <p14:sldId id="1774"/>
            <p14:sldId id="1785"/>
            <p14:sldId id="1790"/>
            <p14:sldId id="1791"/>
            <p14:sldId id="1240"/>
          </p14:sldIdLst>
        </p14:section>
        <p14:section name="Untitled Section" id="{4F54B733-261A-4910-BC07-15CE35AE7FD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9FF"/>
    <a:srgbClr val="007864"/>
    <a:srgbClr val="EEB111"/>
    <a:srgbClr val="003767"/>
    <a:srgbClr val="EFB620"/>
    <a:srgbClr val="053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E7C53-3243-48EE-B4C0-EA5B9A469862}" v="59" dt="2024-01-15T13:53:16.733"/>
    <p1510:client id="{969F8CA5-5D1A-1566-8858-EF323F4B5FF6}" v="5" dt="2024-01-15T12:59:14.6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43" autoAdjust="0"/>
    <p:restoredTop sz="83535" autoAdjust="0"/>
  </p:normalViewPr>
  <p:slideViewPr>
    <p:cSldViewPr snapToGrid="0">
      <p:cViewPr varScale="1">
        <p:scale>
          <a:sx n="79" d="100"/>
          <a:sy n="79" d="100"/>
        </p:scale>
        <p:origin x="77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image" Target="../media/image10.JPG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image" Target="../media/image10.JPG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B94E0-6142-4D42-A25A-B1596C2BF75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D41CC0-F150-4E37-81CD-6FAC9303347E}">
      <dgm:prSet phldrT="[Text]"/>
      <dgm:spPr/>
      <dgm:t>
        <a:bodyPr/>
        <a:lstStyle/>
        <a:p>
          <a:r>
            <a:rPr lang="en-US" dirty="0"/>
            <a:t>Bob Witchger</a:t>
          </a:r>
        </a:p>
      </dgm:t>
    </dgm:pt>
    <dgm:pt modelId="{9DAFB2A7-5FB5-4F09-A7FF-EBF9FDD7192A}" type="parTrans" cxnId="{396620E0-28FD-4D88-8DB0-849E54B9D3A1}">
      <dgm:prSet/>
      <dgm:spPr/>
      <dgm:t>
        <a:bodyPr/>
        <a:lstStyle/>
        <a:p>
          <a:endParaRPr lang="en-US"/>
        </a:p>
      </dgm:t>
    </dgm:pt>
    <dgm:pt modelId="{6B32DB71-E2D6-46DF-AE49-CF5C32744BE2}" type="sibTrans" cxnId="{396620E0-28FD-4D88-8DB0-849E54B9D3A1}">
      <dgm:prSet/>
      <dgm:spPr/>
      <dgm:t>
        <a:bodyPr/>
        <a:lstStyle/>
        <a:p>
          <a:endParaRPr lang="en-US"/>
        </a:p>
      </dgm:t>
    </dgm:pt>
    <dgm:pt modelId="{F971C0E7-F877-4636-BEBA-D30CDC7746C5}">
      <dgm:prSet phldrT="[Text]"/>
      <dgm:spPr/>
      <dgm:t>
        <a:bodyPr/>
        <a:lstStyle/>
        <a:p>
          <a:r>
            <a:rPr lang="en-US" dirty="0"/>
            <a:t>Tony Reggi</a:t>
          </a:r>
        </a:p>
      </dgm:t>
    </dgm:pt>
    <dgm:pt modelId="{152EB26E-5108-4F37-9BE9-C3D7C92DF248}" type="parTrans" cxnId="{36FA1F3D-9EFA-47A7-B87D-D3261E4D53D0}">
      <dgm:prSet/>
      <dgm:spPr/>
      <dgm:t>
        <a:bodyPr/>
        <a:lstStyle/>
        <a:p>
          <a:endParaRPr lang="en-US"/>
        </a:p>
      </dgm:t>
    </dgm:pt>
    <dgm:pt modelId="{35A27956-206F-4CD5-85D3-7E8F83158435}" type="sibTrans" cxnId="{36FA1F3D-9EFA-47A7-B87D-D3261E4D53D0}">
      <dgm:prSet/>
      <dgm:spPr/>
      <dgm:t>
        <a:bodyPr/>
        <a:lstStyle/>
        <a:p>
          <a:endParaRPr lang="en-US"/>
        </a:p>
      </dgm:t>
    </dgm:pt>
    <dgm:pt modelId="{802C5A5E-268D-4C44-B1CB-528B5141253C}">
      <dgm:prSet phldrT="[Text]"/>
      <dgm:spPr/>
      <dgm:t>
        <a:bodyPr/>
        <a:lstStyle/>
        <a:p>
          <a:r>
            <a:rPr lang="en-US" dirty="0"/>
            <a:t>Patti Coultas</a:t>
          </a:r>
        </a:p>
      </dgm:t>
    </dgm:pt>
    <dgm:pt modelId="{8BBE0DFC-471B-491F-ABDE-3237D40D57BF}" type="parTrans" cxnId="{32504AC5-8308-4DCD-8747-61EB973876DA}">
      <dgm:prSet/>
      <dgm:spPr/>
      <dgm:t>
        <a:bodyPr/>
        <a:lstStyle/>
        <a:p>
          <a:endParaRPr lang="en-US"/>
        </a:p>
      </dgm:t>
    </dgm:pt>
    <dgm:pt modelId="{5ED36A2C-A23D-475F-B013-6BADCA0411E9}" type="sibTrans" cxnId="{32504AC5-8308-4DCD-8747-61EB973876DA}">
      <dgm:prSet/>
      <dgm:spPr/>
      <dgm:t>
        <a:bodyPr/>
        <a:lstStyle/>
        <a:p>
          <a:endParaRPr lang="en-US"/>
        </a:p>
      </dgm:t>
    </dgm:pt>
    <dgm:pt modelId="{D1D8622C-E34C-47D5-ACE6-36634023FEF1}">
      <dgm:prSet/>
      <dgm:spPr/>
      <dgm:t>
        <a:bodyPr/>
        <a:lstStyle/>
        <a:p>
          <a:r>
            <a:rPr lang="en-US" dirty="0"/>
            <a:t>Mary Olvera</a:t>
          </a:r>
        </a:p>
      </dgm:t>
    </dgm:pt>
    <dgm:pt modelId="{E1D66426-6FD0-49BA-8D34-DDEE330291F8}" type="parTrans" cxnId="{5571A2D0-DE44-44C6-8E2A-7CFC68A18808}">
      <dgm:prSet/>
      <dgm:spPr/>
      <dgm:t>
        <a:bodyPr/>
        <a:lstStyle/>
        <a:p>
          <a:endParaRPr lang="en-US"/>
        </a:p>
      </dgm:t>
    </dgm:pt>
    <dgm:pt modelId="{B83D9F7A-9BA3-4681-BB5C-6C4D10EF11C7}" type="sibTrans" cxnId="{5571A2D0-DE44-44C6-8E2A-7CFC68A18808}">
      <dgm:prSet/>
      <dgm:spPr/>
      <dgm:t>
        <a:bodyPr/>
        <a:lstStyle/>
        <a:p>
          <a:endParaRPr lang="en-US"/>
        </a:p>
      </dgm:t>
    </dgm:pt>
    <dgm:pt modelId="{B782E1AC-E3E0-48F7-8127-40611DCBD550}">
      <dgm:prSet/>
      <dgm:spPr/>
      <dgm:t>
        <a:bodyPr/>
        <a:lstStyle/>
        <a:p>
          <a:r>
            <a:rPr lang="en-US" dirty="0"/>
            <a:t>Stefanie Schroeder</a:t>
          </a:r>
        </a:p>
      </dgm:t>
    </dgm:pt>
    <dgm:pt modelId="{BD77985F-5C44-4332-A88D-A084307EED5D}" type="parTrans" cxnId="{F457A5DF-5D77-4778-868C-60A069A72517}">
      <dgm:prSet/>
      <dgm:spPr/>
      <dgm:t>
        <a:bodyPr/>
        <a:lstStyle/>
        <a:p>
          <a:endParaRPr lang="en-US"/>
        </a:p>
      </dgm:t>
    </dgm:pt>
    <dgm:pt modelId="{FB46BE91-76AB-4830-A9C2-3431E497F567}" type="sibTrans" cxnId="{F457A5DF-5D77-4778-868C-60A069A72517}">
      <dgm:prSet/>
      <dgm:spPr/>
      <dgm:t>
        <a:bodyPr/>
        <a:lstStyle/>
        <a:p>
          <a:endParaRPr lang="en-US"/>
        </a:p>
      </dgm:t>
    </dgm:pt>
    <dgm:pt modelId="{2D82CAB0-23F6-4755-8E50-2C47A34D7695}">
      <dgm:prSet/>
      <dgm:spPr/>
      <dgm:t>
        <a:bodyPr/>
        <a:lstStyle/>
        <a:p>
          <a:r>
            <a:rPr lang="en-US" dirty="0"/>
            <a:t>Darice McDougald</a:t>
          </a:r>
        </a:p>
      </dgm:t>
    </dgm:pt>
    <dgm:pt modelId="{949D640C-65C1-400D-985B-97B6A330B6A5}" type="parTrans" cxnId="{2B73CD8E-AF6E-49DA-A2D9-E89F8829A30D}">
      <dgm:prSet/>
      <dgm:spPr/>
      <dgm:t>
        <a:bodyPr/>
        <a:lstStyle/>
        <a:p>
          <a:endParaRPr lang="en-US"/>
        </a:p>
      </dgm:t>
    </dgm:pt>
    <dgm:pt modelId="{7D51842E-720F-4BB1-87A8-E277DBB027CC}" type="sibTrans" cxnId="{2B73CD8E-AF6E-49DA-A2D9-E89F8829A30D}">
      <dgm:prSet/>
      <dgm:spPr/>
      <dgm:t>
        <a:bodyPr/>
        <a:lstStyle/>
        <a:p>
          <a:endParaRPr lang="en-US"/>
        </a:p>
      </dgm:t>
    </dgm:pt>
    <dgm:pt modelId="{6121D8CF-BC28-4E0A-80D0-B0B498B79F20}">
      <dgm:prSet/>
      <dgm:spPr/>
      <dgm:t>
        <a:bodyPr/>
        <a:lstStyle/>
        <a:p>
          <a:r>
            <a:rPr lang="en-US" dirty="0"/>
            <a:t>Lane Freeman</a:t>
          </a:r>
        </a:p>
      </dgm:t>
    </dgm:pt>
    <dgm:pt modelId="{4BFB067D-7D57-4B37-9653-67173E3FAD0D}" type="parTrans" cxnId="{9858E59F-F450-4F88-8D86-B5BDE8A9B6B7}">
      <dgm:prSet/>
      <dgm:spPr/>
      <dgm:t>
        <a:bodyPr/>
        <a:lstStyle/>
        <a:p>
          <a:endParaRPr lang="en-US"/>
        </a:p>
      </dgm:t>
    </dgm:pt>
    <dgm:pt modelId="{208FFD55-933A-4C59-AB1C-5481FA6F489F}" type="sibTrans" cxnId="{9858E59F-F450-4F88-8D86-B5BDE8A9B6B7}">
      <dgm:prSet/>
      <dgm:spPr/>
      <dgm:t>
        <a:bodyPr/>
        <a:lstStyle/>
        <a:p>
          <a:endParaRPr lang="en-US"/>
        </a:p>
      </dgm:t>
    </dgm:pt>
    <dgm:pt modelId="{B70EDC05-0BE4-46C1-9DAC-8033DCF77B4A}">
      <dgm:prSet/>
      <dgm:spPr/>
      <dgm:t>
        <a:bodyPr/>
        <a:lstStyle/>
        <a:p>
          <a:r>
            <a:rPr lang="en-US" dirty="0"/>
            <a:t>Jennifer McLean</a:t>
          </a:r>
        </a:p>
      </dgm:t>
    </dgm:pt>
    <dgm:pt modelId="{0300ABD8-23DE-4FA6-8381-4F23AB25491C}" type="parTrans" cxnId="{F7EF19F8-54E8-467F-8AF3-6901A9E6E960}">
      <dgm:prSet/>
      <dgm:spPr/>
      <dgm:t>
        <a:bodyPr/>
        <a:lstStyle/>
        <a:p>
          <a:endParaRPr lang="en-US"/>
        </a:p>
      </dgm:t>
    </dgm:pt>
    <dgm:pt modelId="{0BDD8D80-B364-4874-8C8D-AABCB6069EE9}" type="sibTrans" cxnId="{F7EF19F8-54E8-467F-8AF3-6901A9E6E960}">
      <dgm:prSet/>
      <dgm:spPr/>
      <dgm:t>
        <a:bodyPr/>
        <a:lstStyle/>
        <a:p>
          <a:endParaRPr lang="en-US"/>
        </a:p>
      </dgm:t>
    </dgm:pt>
    <dgm:pt modelId="{452466AB-2408-4645-9FC3-599DD3994EBC}">
      <dgm:prSet/>
      <dgm:spPr/>
      <dgm:t>
        <a:bodyPr/>
        <a:lstStyle/>
        <a:p>
          <a:r>
            <a:rPr lang="en-US" dirty="0"/>
            <a:t>Aaron Mabe</a:t>
          </a:r>
        </a:p>
      </dgm:t>
    </dgm:pt>
    <dgm:pt modelId="{C1C79EB9-8B7D-45FC-878D-8AFD91F84F1A}" type="parTrans" cxnId="{49D5A873-8F1F-4B53-808E-775E19F79296}">
      <dgm:prSet/>
      <dgm:spPr/>
      <dgm:t>
        <a:bodyPr/>
        <a:lstStyle/>
        <a:p>
          <a:endParaRPr lang="en-US"/>
        </a:p>
      </dgm:t>
    </dgm:pt>
    <dgm:pt modelId="{8618EC90-7155-47FF-9602-452D9A3BF89A}" type="sibTrans" cxnId="{49D5A873-8F1F-4B53-808E-775E19F79296}">
      <dgm:prSet/>
      <dgm:spPr/>
      <dgm:t>
        <a:bodyPr/>
        <a:lstStyle/>
        <a:p>
          <a:endParaRPr lang="en-US"/>
        </a:p>
      </dgm:t>
    </dgm:pt>
    <dgm:pt modelId="{F2727D7F-93FB-4DE6-AA32-52E7A96A13A9}" type="pres">
      <dgm:prSet presAssocID="{7FBB94E0-6142-4D42-A25A-B1596C2BF751}" presName="Name0" presStyleCnt="0">
        <dgm:presLayoutVars>
          <dgm:dir/>
          <dgm:resizeHandles val="exact"/>
        </dgm:presLayoutVars>
      </dgm:prSet>
      <dgm:spPr/>
    </dgm:pt>
    <dgm:pt modelId="{BD537E27-7F35-40AE-8F46-9CA6762F5832}" type="pres">
      <dgm:prSet presAssocID="{52D41CC0-F150-4E37-81CD-6FAC9303347E}" presName="composite" presStyleCnt="0"/>
      <dgm:spPr/>
    </dgm:pt>
    <dgm:pt modelId="{369C2B1C-A1DC-4D93-A814-FCE722422A8C}" type="pres">
      <dgm:prSet presAssocID="{52D41CC0-F150-4E37-81CD-6FAC9303347E}" presName="rect1" presStyleLbl="bgImgPlac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E035FDE3-DD7C-4EC9-9BE2-FB9171A9C20C}" type="pres">
      <dgm:prSet presAssocID="{52D41CC0-F150-4E37-81CD-6FAC9303347E}" presName="wedgeRectCallout1" presStyleLbl="node1" presStyleIdx="0" presStyleCnt="9">
        <dgm:presLayoutVars>
          <dgm:bulletEnabled val="1"/>
        </dgm:presLayoutVars>
      </dgm:prSet>
      <dgm:spPr/>
    </dgm:pt>
    <dgm:pt modelId="{44CA1024-10F3-41FE-8001-B3872F132AAC}" type="pres">
      <dgm:prSet presAssocID="{6B32DB71-E2D6-46DF-AE49-CF5C32744BE2}" presName="sibTrans" presStyleCnt="0"/>
      <dgm:spPr/>
    </dgm:pt>
    <dgm:pt modelId="{5FA3948C-CCBE-408F-A842-E14A387BA3C6}" type="pres">
      <dgm:prSet presAssocID="{F971C0E7-F877-4636-BEBA-D30CDC7746C5}" presName="composite" presStyleCnt="0"/>
      <dgm:spPr/>
    </dgm:pt>
    <dgm:pt modelId="{8CD83F31-2381-453B-ACA6-2912988DB06F}" type="pres">
      <dgm:prSet presAssocID="{F971C0E7-F877-4636-BEBA-D30CDC7746C5}" presName="rect1" presStyleLbl="bgImgPlace1" presStyleIdx="1" presStyleCnt="9"/>
      <dgm:spPr>
        <a:blipFill>
          <a:blip xmlns:r="http://schemas.openxmlformats.org/officeDocument/2006/relationships" r:embed="rId2"/>
          <a:srcRect/>
          <a:stretch>
            <a:fillRect l="-1000" r="-1000"/>
          </a:stretch>
        </a:blipFill>
      </dgm:spPr>
    </dgm:pt>
    <dgm:pt modelId="{F909DEB2-C496-4520-8611-20AB9838DAF4}" type="pres">
      <dgm:prSet presAssocID="{F971C0E7-F877-4636-BEBA-D30CDC7746C5}" presName="wedgeRectCallout1" presStyleLbl="node1" presStyleIdx="1" presStyleCnt="9">
        <dgm:presLayoutVars>
          <dgm:bulletEnabled val="1"/>
        </dgm:presLayoutVars>
      </dgm:prSet>
      <dgm:spPr/>
    </dgm:pt>
    <dgm:pt modelId="{C610AD8C-5BA2-474C-9B7B-D9A7246B5AD0}" type="pres">
      <dgm:prSet presAssocID="{35A27956-206F-4CD5-85D3-7E8F83158435}" presName="sibTrans" presStyleCnt="0"/>
      <dgm:spPr/>
    </dgm:pt>
    <dgm:pt modelId="{02C97A1A-C14A-40DF-B44E-9646CAAEEC08}" type="pres">
      <dgm:prSet presAssocID="{802C5A5E-268D-4C44-B1CB-528B5141253C}" presName="composite" presStyleCnt="0"/>
      <dgm:spPr/>
    </dgm:pt>
    <dgm:pt modelId="{D2590E33-1BEC-4B8E-ABBB-5C2737C3F154}" type="pres">
      <dgm:prSet presAssocID="{802C5A5E-268D-4C44-B1CB-528B5141253C}" presName="rect1" presStyleLbl="bgImgPlace1" presStyleIdx="2" presStyleCnt="9"/>
      <dgm:spPr>
        <a:blipFill>
          <a:blip xmlns:r="http://schemas.openxmlformats.org/officeDocument/2006/relationships" r:embed="rId3"/>
          <a:srcRect/>
          <a:stretch>
            <a:fillRect t="-7000" b="-7000"/>
          </a:stretch>
        </a:blipFill>
      </dgm:spPr>
    </dgm:pt>
    <dgm:pt modelId="{A4DE3437-0929-45FC-B65B-097B6799677E}" type="pres">
      <dgm:prSet presAssocID="{802C5A5E-268D-4C44-B1CB-528B5141253C}" presName="wedgeRectCallout1" presStyleLbl="node1" presStyleIdx="2" presStyleCnt="9">
        <dgm:presLayoutVars>
          <dgm:bulletEnabled val="1"/>
        </dgm:presLayoutVars>
      </dgm:prSet>
      <dgm:spPr/>
    </dgm:pt>
    <dgm:pt modelId="{DA8DB6EA-372E-43C1-96D5-5A44B972ED16}" type="pres">
      <dgm:prSet presAssocID="{5ED36A2C-A23D-475F-B013-6BADCA0411E9}" presName="sibTrans" presStyleCnt="0"/>
      <dgm:spPr/>
    </dgm:pt>
    <dgm:pt modelId="{E3746054-4A9D-4DAC-BB8A-ADFA84AE7A84}" type="pres">
      <dgm:prSet presAssocID="{D1D8622C-E34C-47D5-ACE6-36634023FEF1}" presName="composite" presStyleCnt="0"/>
      <dgm:spPr/>
    </dgm:pt>
    <dgm:pt modelId="{ED8B02B9-0833-4572-A582-AC3CE9B9965F}" type="pres">
      <dgm:prSet presAssocID="{D1D8622C-E34C-47D5-ACE6-36634023FEF1}" presName="rect1" presStyleLbl="bgImgPlace1" presStyleIdx="3" presStyleCnt="9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99" t="-3654" r="-899" b="-14346"/>
          </a:stretch>
        </a:blipFill>
      </dgm:spPr>
    </dgm:pt>
    <dgm:pt modelId="{5E562F88-71BE-425F-B4C8-C5F30BEE9644}" type="pres">
      <dgm:prSet presAssocID="{D1D8622C-E34C-47D5-ACE6-36634023FEF1}" presName="wedgeRectCallout1" presStyleLbl="node1" presStyleIdx="3" presStyleCnt="9">
        <dgm:presLayoutVars>
          <dgm:bulletEnabled val="1"/>
        </dgm:presLayoutVars>
      </dgm:prSet>
      <dgm:spPr/>
    </dgm:pt>
    <dgm:pt modelId="{E4D91319-44FB-4192-8D1E-86168C532F35}" type="pres">
      <dgm:prSet presAssocID="{B83D9F7A-9BA3-4681-BB5C-6C4D10EF11C7}" presName="sibTrans" presStyleCnt="0"/>
      <dgm:spPr/>
    </dgm:pt>
    <dgm:pt modelId="{0E52C320-BE21-4EDD-9316-91950E44C5A6}" type="pres">
      <dgm:prSet presAssocID="{B782E1AC-E3E0-48F7-8127-40611DCBD550}" presName="composite" presStyleCnt="0"/>
      <dgm:spPr/>
    </dgm:pt>
    <dgm:pt modelId="{01ACC801-DAA0-4794-B9BE-70AB3EA32713}" type="pres">
      <dgm:prSet presAssocID="{B782E1AC-E3E0-48F7-8127-40611DCBD550}" presName="rect1" presStyleLbl="bgImgPlac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solidFill>
            <a:srgbClr val="003768"/>
          </a:solidFill>
        </a:ln>
      </dgm:spPr>
    </dgm:pt>
    <dgm:pt modelId="{B7B0CCF7-D647-4781-BAA6-1B21C9181D10}" type="pres">
      <dgm:prSet presAssocID="{B782E1AC-E3E0-48F7-8127-40611DCBD550}" presName="wedgeRectCallout1" presStyleLbl="node1" presStyleIdx="4" presStyleCnt="9">
        <dgm:presLayoutVars>
          <dgm:bulletEnabled val="1"/>
        </dgm:presLayoutVars>
      </dgm:prSet>
      <dgm:spPr/>
    </dgm:pt>
    <dgm:pt modelId="{1A53D6B7-FB73-4CE0-A0F2-B948565C2F87}" type="pres">
      <dgm:prSet presAssocID="{FB46BE91-76AB-4830-A9C2-3431E497F567}" presName="sibTrans" presStyleCnt="0"/>
      <dgm:spPr/>
    </dgm:pt>
    <dgm:pt modelId="{20A351C9-C62A-4811-B58F-52FCD93FD38D}" type="pres">
      <dgm:prSet presAssocID="{452466AB-2408-4645-9FC3-599DD3994EBC}" presName="composite" presStyleCnt="0"/>
      <dgm:spPr/>
    </dgm:pt>
    <dgm:pt modelId="{3DDA16CE-7D47-4596-AF3C-F050F60DB5A3}" type="pres">
      <dgm:prSet presAssocID="{452466AB-2408-4645-9FC3-599DD3994EBC}" presName="rect1" presStyleLbl="bgImgPlace1" presStyleIdx="5" presStyleCnt="9" custLinFactNeighborX="-4641" custLinFactNeighborY="72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BE39835D-6089-478B-AB36-D0A9CDA20D35}" type="pres">
      <dgm:prSet presAssocID="{452466AB-2408-4645-9FC3-599DD3994EBC}" presName="wedgeRectCallout1" presStyleLbl="node1" presStyleIdx="5" presStyleCnt="9">
        <dgm:presLayoutVars>
          <dgm:bulletEnabled val="1"/>
        </dgm:presLayoutVars>
      </dgm:prSet>
      <dgm:spPr/>
    </dgm:pt>
    <dgm:pt modelId="{4A9DA547-0FE5-43CE-B300-D9C5CB998034}" type="pres">
      <dgm:prSet presAssocID="{8618EC90-7155-47FF-9602-452D9A3BF89A}" presName="sibTrans" presStyleCnt="0"/>
      <dgm:spPr/>
    </dgm:pt>
    <dgm:pt modelId="{A524C09B-B55A-46D5-8D9F-753C91B28FE5}" type="pres">
      <dgm:prSet presAssocID="{2D82CAB0-23F6-4755-8E50-2C47A34D7695}" presName="composite" presStyleCnt="0"/>
      <dgm:spPr/>
    </dgm:pt>
    <dgm:pt modelId="{0812515D-69BB-4AFE-A675-A67D49D41966}" type="pres">
      <dgm:prSet presAssocID="{2D82CAB0-23F6-4755-8E50-2C47A34D7695}" presName="rect1" presStyleLbl="bgImgPlace1" presStyleIdx="6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10E6ECBD-0F75-421E-B1DF-7D296F7912AC}" type="pres">
      <dgm:prSet presAssocID="{2D82CAB0-23F6-4755-8E50-2C47A34D7695}" presName="wedgeRectCallout1" presStyleLbl="node1" presStyleIdx="6" presStyleCnt="9">
        <dgm:presLayoutVars>
          <dgm:bulletEnabled val="1"/>
        </dgm:presLayoutVars>
      </dgm:prSet>
      <dgm:spPr/>
    </dgm:pt>
    <dgm:pt modelId="{F709318E-3195-4611-ABF5-325AE4D47F31}" type="pres">
      <dgm:prSet presAssocID="{7D51842E-720F-4BB1-87A8-E277DBB027CC}" presName="sibTrans" presStyleCnt="0"/>
      <dgm:spPr/>
    </dgm:pt>
    <dgm:pt modelId="{439AF9FB-8673-44E7-9CD3-8B03706A044B}" type="pres">
      <dgm:prSet presAssocID="{6121D8CF-BC28-4E0A-80D0-B0B498B79F20}" presName="composite" presStyleCnt="0"/>
      <dgm:spPr/>
    </dgm:pt>
    <dgm:pt modelId="{7AB68F8F-FFE3-4CB3-A486-66519F9D24BB}" type="pres">
      <dgm:prSet presAssocID="{6121D8CF-BC28-4E0A-80D0-B0B498B79F20}" presName="rect1" presStyleLbl="bgImgPlace1" presStyleIdx="7" presStyleCnt="9" custLinFactNeighborX="-537" custLinFactNeighborY="53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356E8FE-CCCE-4613-96CD-544348710590}" type="pres">
      <dgm:prSet presAssocID="{6121D8CF-BC28-4E0A-80D0-B0B498B79F20}" presName="wedgeRectCallout1" presStyleLbl="node1" presStyleIdx="7" presStyleCnt="9">
        <dgm:presLayoutVars>
          <dgm:bulletEnabled val="1"/>
        </dgm:presLayoutVars>
      </dgm:prSet>
      <dgm:spPr/>
    </dgm:pt>
    <dgm:pt modelId="{0C2C0C88-BACE-4D09-8624-7B00E3A62C75}" type="pres">
      <dgm:prSet presAssocID="{208FFD55-933A-4C59-AB1C-5481FA6F489F}" presName="sibTrans" presStyleCnt="0"/>
      <dgm:spPr/>
    </dgm:pt>
    <dgm:pt modelId="{89400835-B386-42BB-AD0E-D45DCF914AA1}" type="pres">
      <dgm:prSet presAssocID="{B70EDC05-0BE4-46C1-9DAC-8033DCF77B4A}" presName="composite" presStyleCnt="0"/>
      <dgm:spPr/>
    </dgm:pt>
    <dgm:pt modelId="{2B90E5F4-B2F1-439C-9027-616FE7D3BCF8}" type="pres">
      <dgm:prSet presAssocID="{B70EDC05-0BE4-46C1-9DAC-8033DCF77B4A}" presName="rect1" presStyleLbl="bgImgPlace1" presStyleIdx="8" presStyleCnt="9"/>
      <dgm:spPr>
        <a:blipFill>
          <a:blip xmlns:r="http://schemas.openxmlformats.org/officeDocument/2006/relationships" r:embed="rId9"/>
          <a:srcRect/>
          <a:stretch>
            <a:fillRect t="-12000" b="-12000"/>
          </a:stretch>
        </a:blipFill>
      </dgm:spPr>
    </dgm:pt>
    <dgm:pt modelId="{1923388B-C79A-4088-ADF4-A99AF4C6631D}" type="pres">
      <dgm:prSet presAssocID="{B70EDC05-0BE4-46C1-9DAC-8033DCF77B4A}" presName="wedgeRectCallout1" presStyleLbl="node1" presStyleIdx="8" presStyleCnt="9">
        <dgm:presLayoutVars>
          <dgm:bulletEnabled val="1"/>
        </dgm:presLayoutVars>
      </dgm:prSet>
      <dgm:spPr/>
    </dgm:pt>
  </dgm:ptLst>
  <dgm:cxnLst>
    <dgm:cxn modelId="{388E9E07-5EC0-4045-A723-BB7E287BBA36}" type="presOf" srcId="{802C5A5E-268D-4C44-B1CB-528B5141253C}" destId="{A4DE3437-0929-45FC-B65B-097B6799677E}" srcOrd="0" destOrd="0" presId="urn:microsoft.com/office/officeart/2008/layout/BendingPictureCaptionList"/>
    <dgm:cxn modelId="{42425522-FB21-4687-9944-397880106BE4}" type="presOf" srcId="{B782E1AC-E3E0-48F7-8127-40611DCBD550}" destId="{B7B0CCF7-D647-4781-BAA6-1B21C9181D10}" srcOrd="0" destOrd="0" presId="urn:microsoft.com/office/officeart/2008/layout/BendingPictureCaptionList"/>
    <dgm:cxn modelId="{136B5937-FC6C-465F-B7BF-D87DCADDDF44}" type="presOf" srcId="{52D41CC0-F150-4E37-81CD-6FAC9303347E}" destId="{E035FDE3-DD7C-4EC9-9BE2-FB9171A9C20C}" srcOrd="0" destOrd="0" presId="urn:microsoft.com/office/officeart/2008/layout/BendingPictureCaptionList"/>
    <dgm:cxn modelId="{36FA1F3D-9EFA-47A7-B87D-D3261E4D53D0}" srcId="{7FBB94E0-6142-4D42-A25A-B1596C2BF751}" destId="{F971C0E7-F877-4636-BEBA-D30CDC7746C5}" srcOrd="1" destOrd="0" parTransId="{152EB26E-5108-4F37-9BE9-C3D7C92DF248}" sibTransId="{35A27956-206F-4CD5-85D3-7E8F83158435}"/>
    <dgm:cxn modelId="{39EADF3F-B644-49F5-ACD6-99887412B483}" type="presOf" srcId="{7FBB94E0-6142-4D42-A25A-B1596C2BF751}" destId="{F2727D7F-93FB-4DE6-AA32-52E7A96A13A9}" srcOrd="0" destOrd="0" presId="urn:microsoft.com/office/officeart/2008/layout/BendingPictureCaptionList"/>
    <dgm:cxn modelId="{EC252E68-581F-4CF9-A568-8C743D22294F}" type="presOf" srcId="{452466AB-2408-4645-9FC3-599DD3994EBC}" destId="{BE39835D-6089-478B-AB36-D0A9CDA20D35}" srcOrd="0" destOrd="0" presId="urn:microsoft.com/office/officeart/2008/layout/BendingPictureCaptionList"/>
    <dgm:cxn modelId="{49D5A873-8F1F-4B53-808E-775E19F79296}" srcId="{7FBB94E0-6142-4D42-A25A-B1596C2BF751}" destId="{452466AB-2408-4645-9FC3-599DD3994EBC}" srcOrd="5" destOrd="0" parTransId="{C1C79EB9-8B7D-45FC-878D-8AFD91F84F1A}" sibTransId="{8618EC90-7155-47FF-9602-452D9A3BF89A}"/>
    <dgm:cxn modelId="{2B73CD8E-AF6E-49DA-A2D9-E89F8829A30D}" srcId="{7FBB94E0-6142-4D42-A25A-B1596C2BF751}" destId="{2D82CAB0-23F6-4755-8E50-2C47A34D7695}" srcOrd="6" destOrd="0" parTransId="{949D640C-65C1-400D-985B-97B6A330B6A5}" sibTransId="{7D51842E-720F-4BB1-87A8-E277DBB027CC}"/>
    <dgm:cxn modelId="{11CA3E95-3A22-46F4-A6EE-97752037405C}" type="presOf" srcId="{2D82CAB0-23F6-4755-8E50-2C47A34D7695}" destId="{10E6ECBD-0F75-421E-B1DF-7D296F7912AC}" srcOrd="0" destOrd="0" presId="urn:microsoft.com/office/officeart/2008/layout/BendingPictureCaptionList"/>
    <dgm:cxn modelId="{9858E59F-F450-4F88-8D86-B5BDE8A9B6B7}" srcId="{7FBB94E0-6142-4D42-A25A-B1596C2BF751}" destId="{6121D8CF-BC28-4E0A-80D0-B0B498B79F20}" srcOrd="7" destOrd="0" parTransId="{4BFB067D-7D57-4B37-9653-67173E3FAD0D}" sibTransId="{208FFD55-933A-4C59-AB1C-5481FA6F489F}"/>
    <dgm:cxn modelId="{830C3EC5-3101-4D18-B65B-93BDD925AAC7}" type="presOf" srcId="{6121D8CF-BC28-4E0A-80D0-B0B498B79F20}" destId="{A356E8FE-CCCE-4613-96CD-544348710590}" srcOrd="0" destOrd="0" presId="urn:microsoft.com/office/officeart/2008/layout/BendingPictureCaptionList"/>
    <dgm:cxn modelId="{32504AC5-8308-4DCD-8747-61EB973876DA}" srcId="{7FBB94E0-6142-4D42-A25A-B1596C2BF751}" destId="{802C5A5E-268D-4C44-B1CB-528B5141253C}" srcOrd="2" destOrd="0" parTransId="{8BBE0DFC-471B-491F-ABDE-3237D40D57BF}" sibTransId="{5ED36A2C-A23D-475F-B013-6BADCA0411E9}"/>
    <dgm:cxn modelId="{875143C6-1BF3-4C85-A4AC-5DAE64987A03}" type="presOf" srcId="{D1D8622C-E34C-47D5-ACE6-36634023FEF1}" destId="{5E562F88-71BE-425F-B4C8-C5F30BEE9644}" srcOrd="0" destOrd="0" presId="urn:microsoft.com/office/officeart/2008/layout/BendingPictureCaptionList"/>
    <dgm:cxn modelId="{5571A2D0-DE44-44C6-8E2A-7CFC68A18808}" srcId="{7FBB94E0-6142-4D42-A25A-B1596C2BF751}" destId="{D1D8622C-E34C-47D5-ACE6-36634023FEF1}" srcOrd="3" destOrd="0" parTransId="{E1D66426-6FD0-49BA-8D34-DDEE330291F8}" sibTransId="{B83D9F7A-9BA3-4681-BB5C-6C4D10EF11C7}"/>
    <dgm:cxn modelId="{79B2A4DC-B919-418C-8317-8C5C3F556591}" type="presOf" srcId="{F971C0E7-F877-4636-BEBA-D30CDC7746C5}" destId="{F909DEB2-C496-4520-8611-20AB9838DAF4}" srcOrd="0" destOrd="0" presId="urn:microsoft.com/office/officeart/2008/layout/BendingPictureCaptionList"/>
    <dgm:cxn modelId="{F457A5DF-5D77-4778-868C-60A069A72517}" srcId="{7FBB94E0-6142-4D42-A25A-B1596C2BF751}" destId="{B782E1AC-E3E0-48F7-8127-40611DCBD550}" srcOrd="4" destOrd="0" parTransId="{BD77985F-5C44-4332-A88D-A084307EED5D}" sibTransId="{FB46BE91-76AB-4830-A9C2-3431E497F567}"/>
    <dgm:cxn modelId="{396620E0-28FD-4D88-8DB0-849E54B9D3A1}" srcId="{7FBB94E0-6142-4D42-A25A-B1596C2BF751}" destId="{52D41CC0-F150-4E37-81CD-6FAC9303347E}" srcOrd="0" destOrd="0" parTransId="{9DAFB2A7-5FB5-4F09-A7FF-EBF9FDD7192A}" sibTransId="{6B32DB71-E2D6-46DF-AE49-CF5C32744BE2}"/>
    <dgm:cxn modelId="{D02E42E1-460B-4DA5-A20F-8BE6DF1A602F}" type="presOf" srcId="{B70EDC05-0BE4-46C1-9DAC-8033DCF77B4A}" destId="{1923388B-C79A-4088-ADF4-A99AF4C6631D}" srcOrd="0" destOrd="0" presId="urn:microsoft.com/office/officeart/2008/layout/BendingPictureCaptionList"/>
    <dgm:cxn modelId="{F7EF19F8-54E8-467F-8AF3-6901A9E6E960}" srcId="{7FBB94E0-6142-4D42-A25A-B1596C2BF751}" destId="{B70EDC05-0BE4-46C1-9DAC-8033DCF77B4A}" srcOrd="8" destOrd="0" parTransId="{0300ABD8-23DE-4FA6-8381-4F23AB25491C}" sibTransId="{0BDD8D80-B364-4874-8C8D-AABCB6069EE9}"/>
    <dgm:cxn modelId="{BC8585CD-8F37-4DD2-AF0E-226D959E5CE1}" type="presParOf" srcId="{F2727D7F-93FB-4DE6-AA32-52E7A96A13A9}" destId="{BD537E27-7F35-40AE-8F46-9CA6762F5832}" srcOrd="0" destOrd="0" presId="urn:microsoft.com/office/officeart/2008/layout/BendingPictureCaptionList"/>
    <dgm:cxn modelId="{7B8622E3-1715-4474-8F37-4C7D82D14354}" type="presParOf" srcId="{BD537E27-7F35-40AE-8F46-9CA6762F5832}" destId="{369C2B1C-A1DC-4D93-A814-FCE722422A8C}" srcOrd="0" destOrd="0" presId="urn:microsoft.com/office/officeart/2008/layout/BendingPictureCaptionList"/>
    <dgm:cxn modelId="{FC721A70-4B96-4344-A330-D62F4B618887}" type="presParOf" srcId="{BD537E27-7F35-40AE-8F46-9CA6762F5832}" destId="{E035FDE3-DD7C-4EC9-9BE2-FB9171A9C20C}" srcOrd="1" destOrd="0" presId="urn:microsoft.com/office/officeart/2008/layout/BendingPictureCaptionList"/>
    <dgm:cxn modelId="{860EF3EE-34DC-4685-9705-DD4B1DDB5C60}" type="presParOf" srcId="{F2727D7F-93FB-4DE6-AA32-52E7A96A13A9}" destId="{44CA1024-10F3-41FE-8001-B3872F132AAC}" srcOrd="1" destOrd="0" presId="urn:microsoft.com/office/officeart/2008/layout/BendingPictureCaptionList"/>
    <dgm:cxn modelId="{4E01C344-F7F5-4118-B2AE-468F2AF37775}" type="presParOf" srcId="{F2727D7F-93FB-4DE6-AA32-52E7A96A13A9}" destId="{5FA3948C-CCBE-408F-A842-E14A387BA3C6}" srcOrd="2" destOrd="0" presId="urn:microsoft.com/office/officeart/2008/layout/BendingPictureCaptionList"/>
    <dgm:cxn modelId="{D2251F55-381C-44EB-B6ED-F829E8224B1E}" type="presParOf" srcId="{5FA3948C-CCBE-408F-A842-E14A387BA3C6}" destId="{8CD83F31-2381-453B-ACA6-2912988DB06F}" srcOrd="0" destOrd="0" presId="urn:microsoft.com/office/officeart/2008/layout/BendingPictureCaptionList"/>
    <dgm:cxn modelId="{3ECBA3FC-0B0A-4F54-BBD2-0A2A1A29D6A5}" type="presParOf" srcId="{5FA3948C-CCBE-408F-A842-E14A387BA3C6}" destId="{F909DEB2-C496-4520-8611-20AB9838DAF4}" srcOrd="1" destOrd="0" presId="urn:microsoft.com/office/officeart/2008/layout/BendingPictureCaptionList"/>
    <dgm:cxn modelId="{AC6B0011-E8BB-4A30-ADC1-8A32D0E72528}" type="presParOf" srcId="{F2727D7F-93FB-4DE6-AA32-52E7A96A13A9}" destId="{C610AD8C-5BA2-474C-9B7B-D9A7246B5AD0}" srcOrd="3" destOrd="0" presId="urn:microsoft.com/office/officeart/2008/layout/BendingPictureCaptionList"/>
    <dgm:cxn modelId="{5D4F02BC-8610-437E-83B7-00B3D111E4AA}" type="presParOf" srcId="{F2727D7F-93FB-4DE6-AA32-52E7A96A13A9}" destId="{02C97A1A-C14A-40DF-B44E-9646CAAEEC08}" srcOrd="4" destOrd="0" presId="urn:microsoft.com/office/officeart/2008/layout/BendingPictureCaptionList"/>
    <dgm:cxn modelId="{65135F22-A7FD-4BDC-BD89-4F1C5C33506D}" type="presParOf" srcId="{02C97A1A-C14A-40DF-B44E-9646CAAEEC08}" destId="{D2590E33-1BEC-4B8E-ABBB-5C2737C3F154}" srcOrd="0" destOrd="0" presId="urn:microsoft.com/office/officeart/2008/layout/BendingPictureCaptionList"/>
    <dgm:cxn modelId="{F88BEC50-1E56-42C3-BDAD-8C7073E98CC7}" type="presParOf" srcId="{02C97A1A-C14A-40DF-B44E-9646CAAEEC08}" destId="{A4DE3437-0929-45FC-B65B-097B6799677E}" srcOrd="1" destOrd="0" presId="urn:microsoft.com/office/officeart/2008/layout/BendingPictureCaptionList"/>
    <dgm:cxn modelId="{A7415834-2B53-4D95-B470-9D76CBCF5711}" type="presParOf" srcId="{F2727D7F-93FB-4DE6-AA32-52E7A96A13A9}" destId="{DA8DB6EA-372E-43C1-96D5-5A44B972ED16}" srcOrd="5" destOrd="0" presId="urn:microsoft.com/office/officeart/2008/layout/BendingPictureCaptionList"/>
    <dgm:cxn modelId="{171E5CF6-1D20-478B-AA5D-C67676D3FA6D}" type="presParOf" srcId="{F2727D7F-93FB-4DE6-AA32-52E7A96A13A9}" destId="{E3746054-4A9D-4DAC-BB8A-ADFA84AE7A84}" srcOrd="6" destOrd="0" presId="urn:microsoft.com/office/officeart/2008/layout/BendingPictureCaptionList"/>
    <dgm:cxn modelId="{C962A088-53D2-4760-8CDB-017E88C63BA4}" type="presParOf" srcId="{E3746054-4A9D-4DAC-BB8A-ADFA84AE7A84}" destId="{ED8B02B9-0833-4572-A582-AC3CE9B9965F}" srcOrd="0" destOrd="0" presId="urn:microsoft.com/office/officeart/2008/layout/BendingPictureCaptionList"/>
    <dgm:cxn modelId="{E14A3DD1-57AE-4B13-9C6C-E9D27E7FE3C5}" type="presParOf" srcId="{E3746054-4A9D-4DAC-BB8A-ADFA84AE7A84}" destId="{5E562F88-71BE-425F-B4C8-C5F30BEE9644}" srcOrd="1" destOrd="0" presId="urn:microsoft.com/office/officeart/2008/layout/BendingPictureCaptionList"/>
    <dgm:cxn modelId="{A27E84B2-583B-4E50-8178-F884D29A5597}" type="presParOf" srcId="{F2727D7F-93FB-4DE6-AA32-52E7A96A13A9}" destId="{E4D91319-44FB-4192-8D1E-86168C532F35}" srcOrd="7" destOrd="0" presId="urn:microsoft.com/office/officeart/2008/layout/BendingPictureCaptionList"/>
    <dgm:cxn modelId="{D60D9C7C-193A-4FE2-AED6-EA152D2E8602}" type="presParOf" srcId="{F2727D7F-93FB-4DE6-AA32-52E7A96A13A9}" destId="{0E52C320-BE21-4EDD-9316-91950E44C5A6}" srcOrd="8" destOrd="0" presId="urn:microsoft.com/office/officeart/2008/layout/BendingPictureCaptionList"/>
    <dgm:cxn modelId="{9E460F78-D37B-4F50-A3DE-D73397D6A96E}" type="presParOf" srcId="{0E52C320-BE21-4EDD-9316-91950E44C5A6}" destId="{01ACC801-DAA0-4794-B9BE-70AB3EA32713}" srcOrd="0" destOrd="0" presId="urn:microsoft.com/office/officeart/2008/layout/BendingPictureCaptionList"/>
    <dgm:cxn modelId="{6D2E1CF4-E619-479B-863E-DF943E4BB12F}" type="presParOf" srcId="{0E52C320-BE21-4EDD-9316-91950E44C5A6}" destId="{B7B0CCF7-D647-4781-BAA6-1B21C9181D10}" srcOrd="1" destOrd="0" presId="urn:microsoft.com/office/officeart/2008/layout/BendingPictureCaptionList"/>
    <dgm:cxn modelId="{3923789B-E5CF-4143-95C7-C74FD6D6C93E}" type="presParOf" srcId="{F2727D7F-93FB-4DE6-AA32-52E7A96A13A9}" destId="{1A53D6B7-FB73-4CE0-A0F2-B948565C2F87}" srcOrd="9" destOrd="0" presId="urn:microsoft.com/office/officeart/2008/layout/BendingPictureCaptionList"/>
    <dgm:cxn modelId="{D3305B4E-C5CE-41FA-852C-6289AC61DE95}" type="presParOf" srcId="{F2727D7F-93FB-4DE6-AA32-52E7A96A13A9}" destId="{20A351C9-C62A-4811-B58F-52FCD93FD38D}" srcOrd="10" destOrd="0" presId="urn:microsoft.com/office/officeart/2008/layout/BendingPictureCaptionList"/>
    <dgm:cxn modelId="{4D92DADC-2169-4E48-8979-95C96BB492B8}" type="presParOf" srcId="{20A351C9-C62A-4811-B58F-52FCD93FD38D}" destId="{3DDA16CE-7D47-4596-AF3C-F050F60DB5A3}" srcOrd="0" destOrd="0" presId="urn:microsoft.com/office/officeart/2008/layout/BendingPictureCaptionList"/>
    <dgm:cxn modelId="{408350D4-F337-48B5-8C26-0F56BAE5E8B0}" type="presParOf" srcId="{20A351C9-C62A-4811-B58F-52FCD93FD38D}" destId="{BE39835D-6089-478B-AB36-D0A9CDA20D35}" srcOrd="1" destOrd="0" presId="urn:microsoft.com/office/officeart/2008/layout/BendingPictureCaptionList"/>
    <dgm:cxn modelId="{CFCA2741-F45B-4197-9385-78E21A2BF814}" type="presParOf" srcId="{F2727D7F-93FB-4DE6-AA32-52E7A96A13A9}" destId="{4A9DA547-0FE5-43CE-B300-D9C5CB998034}" srcOrd="11" destOrd="0" presId="urn:microsoft.com/office/officeart/2008/layout/BendingPictureCaptionList"/>
    <dgm:cxn modelId="{DC0AE7B0-676E-4113-BD82-0C765E6F165C}" type="presParOf" srcId="{F2727D7F-93FB-4DE6-AA32-52E7A96A13A9}" destId="{A524C09B-B55A-46D5-8D9F-753C91B28FE5}" srcOrd="12" destOrd="0" presId="urn:microsoft.com/office/officeart/2008/layout/BendingPictureCaptionList"/>
    <dgm:cxn modelId="{B4E62807-A9D8-48C6-BA6E-6F51FA8C8341}" type="presParOf" srcId="{A524C09B-B55A-46D5-8D9F-753C91B28FE5}" destId="{0812515D-69BB-4AFE-A675-A67D49D41966}" srcOrd="0" destOrd="0" presId="urn:microsoft.com/office/officeart/2008/layout/BendingPictureCaptionList"/>
    <dgm:cxn modelId="{E6F9D4AE-AEE3-4AE2-ADC0-BE7C5239C875}" type="presParOf" srcId="{A524C09B-B55A-46D5-8D9F-753C91B28FE5}" destId="{10E6ECBD-0F75-421E-B1DF-7D296F7912AC}" srcOrd="1" destOrd="0" presId="urn:microsoft.com/office/officeart/2008/layout/BendingPictureCaptionList"/>
    <dgm:cxn modelId="{F3EED505-1460-4FAE-99EE-609CB8DA4BD0}" type="presParOf" srcId="{F2727D7F-93FB-4DE6-AA32-52E7A96A13A9}" destId="{F709318E-3195-4611-ABF5-325AE4D47F31}" srcOrd="13" destOrd="0" presId="urn:microsoft.com/office/officeart/2008/layout/BendingPictureCaptionList"/>
    <dgm:cxn modelId="{7AC4DFE7-1FBA-45D0-A624-29B107754E17}" type="presParOf" srcId="{F2727D7F-93FB-4DE6-AA32-52E7A96A13A9}" destId="{439AF9FB-8673-44E7-9CD3-8B03706A044B}" srcOrd="14" destOrd="0" presId="urn:microsoft.com/office/officeart/2008/layout/BendingPictureCaptionList"/>
    <dgm:cxn modelId="{00752228-B977-49E3-B634-545FAADE48FD}" type="presParOf" srcId="{439AF9FB-8673-44E7-9CD3-8B03706A044B}" destId="{7AB68F8F-FFE3-4CB3-A486-66519F9D24BB}" srcOrd="0" destOrd="0" presId="urn:microsoft.com/office/officeart/2008/layout/BendingPictureCaptionList"/>
    <dgm:cxn modelId="{082CBD06-08BD-4D1F-9D6B-76406E1AA802}" type="presParOf" srcId="{439AF9FB-8673-44E7-9CD3-8B03706A044B}" destId="{A356E8FE-CCCE-4613-96CD-544348710590}" srcOrd="1" destOrd="0" presId="urn:microsoft.com/office/officeart/2008/layout/BendingPictureCaptionList"/>
    <dgm:cxn modelId="{A55063C2-10C3-4007-B77F-209AF868C743}" type="presParOf" srcId="{F2727D7F-93FB-4DE6-AA32-52E7A96A13A9}" destId="{0C2C0C88-BACE-4D09-8624-7B00E3A62C75}" srcOrd="15" destOrd="0" presId="urn:microsoft.com/office/officeart/2008/layout/BendingPictureCaptionList"/>
    <dgm:cxn modelId="{2AF822A9-F1AA-42A0-957E-C53482B80026}" type="presParOf" srcId="{F2727D7F-93FB-4DE6-AA32-52E7A96A13A9}" destId="{89400835-B386-42BB-AD0E-D45DCF914AA1}" srcOrd="16" destOrd="0" presId="urn:microsoft.com/office/officeart/2008/layout/BendingPictureCaptionList"/>
    <dgm:cxn modelId="{A27888F9-A1E5-4EC2-9F94-C05B5A3766A2}" type="presParOf" srcId="{89400835-B386-42BB-AD0E-D45DCF914AA1}" destId="{2B90E5F4-B2F1-439C-9027-616FE7D3BCF8}" srcOrd="0" destOrd="0" presId="urn:microsoft.com/office/officeart/2008/layout/BendingPictureCaptionList"/>
    <dgm:cxn modelId="{58C0F144-5359-4529-8267-26C57A0F066D}" type="presParOf" srcId="{89400835-B386-42BB-AD0E-D45DCF914AA1}" destId="{1923388B-C79A-4088-ADF4-A99AF4C6631D}" srcOrd="1" destOrd="0" presId="urn:microsoft.com/office/officeart/2008/layout/BendingPictureCaption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C2B1C-A1DC-4D93-A814-FCE722422A8C}">
      <dsp:nvSpPr>
        <dsp:cNvPr id="0" name=""/>
        <dsp:cNvSpPr/>
      </dsp:nvSpPr>
      <dsp:spPr>
        <a:xfrm>
          <a:off x="2695" y="242348"/>
          <a:ext cx="1459501" cy="11676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5FDE3-DD7C-4EC9-9BE2-FB9171A9C20C}">
      <dsp:nvSpPr>
        <dsp:cNvPr id="0" name=""/>
        <dsp:cNvSpPr/>
      </dsp:nvSpPr>
      <dsp:spPr>
        <a:xfrm>
          <a:off x="134050" y="1293189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Bob Witchger</a:t>
          </a:r>
        </a:p>
      </dsp:txBody>
      <dsp:txXfrm>
        <a:off x="134050" y="1293189"/>
        <a:ext cx="1298956" cy="408660"/>
      </dsp:txXfrm>
    </dsp:sp>
    <dsp:sp modelId="{8CD83F31-2381-453B-ACA6-2912988DB06F}">
      <dsp:nvSpPr>
        <dsp:cNvPr id="0" name=""/>
        <dsp:cNvSpPr/>
      </dsp:nvSpPr>
      <dsp:spPr>
        <a:xfrm>
          <a:off x="1608147" y="242348"/>
          <a:ext cx="1459501" cy="116760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9DEB2-C496-4520-8611-20AB9838DAF4}">
      <dsp:nvSpPr>
        <dsp:cNvPr id="0" name=""/>
        <dsp:cNvSpPr/>
      </dsp:nvSpPr>
      <dsp:spPr>
        <a:xfrm>
          <a:off x="1739502" y="1293189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Tony Reggi</a:t>
          </a:r>
        </a:p>
      </dsp:txBody>
      <dsp:txXfrm>
        <a:off x="1739502" y="1293189"/>
        <a:ext cx="1298956" cy="408660"/>
      </dsp:txXfrm>
    </dsp:sp>
    <dsp:sp modelId="{D2590E33-1BEC-4B8E-ABBB-5C2737C3F154}">
      <dsp:nvSpPr>
        <dsp:cNvPr id="0" name=""/>
        <dsp:cNvSpPr/>
      </dsp:nvSpPr>
      <dsp:spPr>
        <a:xfrm>
          <a:off x="3213599" y="242348"/>
          <a:ext cx="1459501" cy="116760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E3437-0929-45FC-B65B-097B6799677E}">
      <dsp:nvSpPr>
        <dsp:cNvPr id="0" name=""/>
        <dsp:cNvSpPr/>
      </dsp:nvSpPr>
      <dsp:spPr>
        <a:xfrm>
          <a:off x="3344954" y="1293189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Patti Coultas</a:t>
          </a:r>
        </a:p>
      </dsp:txBody>
      <dsp:txXfrm>
        <a:off x="3344954" y="1293189"/>
        <a:ext cx="1298956" cy="408660"/>
      </dsp:txXfrm>
    </dsp:sp>
    <dsp:sp modelId="{ED8B02B9-0833-4572-A582-AC3CE9B9965F}">
      <dsp:nvSpPr>
        <dsp:cNvPr id="0" name=""/>
        <dsp:cNvSpPr/>
      </dsp:nvSpPr>
      <dsp:spPr>
        <a:xfrm>
          <a:off x="4819050" y="242348"/>
          <a:ext cx="1459501" cy="1167601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99" t="-3654" r="-899" b="-1434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62F88-71BE-425F-B4C8-C5F30BEE9644}">
      <dsp:nvSpPr>
        <dsp:cNvPr id="0" name=""/>
        <dsp:cNvSpPr/>
      </dsp:nvSpPr>
      <dsp:spPr>
        <a:xfrm>
          <a:off x="4950406" y="1293189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Mary Olvera</a:t>
          </a:r>
        </a:p>
      </dsp:txBody>
      <dsp:txXfrm>
        <a:off x="4950406" y="1293189"/>
        <a:ext cx="1298956" cy="408660"/>
      </dsp:txXfrm>
    </dsp:sp>
    <dsp:sp modelId="{01ACC801-DAA0-4794-B9BE-70AB3EA32713}">
      <dsp:nvSpPr>
        <dsp:cNvPr id="0" name=""/>
        <dsp:cNvSpPr/>
      </dsp:nvSpPr>
      <dsp:spPr>
        <a:xfrm>
          <a:off x="6424502" y="242348"/>
          <a:ext cx="1459501" cy="11676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rgbClr val="00376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0CCF7-D647-4781-BAA6-1B21C9181D10}">
      <dsp:nvSpPr>
        <dsp:cNvPr id="0" name=""/>
        <dsp:cNvSpPr/>
      </dsp:nvSpPr>
      <dsp:spPr>
        <a:xfrm>
          <a:off x="6555857" y="1293189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Stefanie Schroeder</a:t>
          </a:r>
        </a:p>
      </dsp:txBody>
      <dsp:txXfrm>
        <a:off x="6555857" y="1293189"/>
        <a:ext cx="1298956" cy="408660"/>
      </dsp:txXfrm>
    </dsp:sp>
    <dsp:sp modelId="{3DDA16CE-7D47-4596-AF3C-F050F60DB5A3}">
      <dsp:nvSpPr>
        <dsp:cNvPr id="0" name=""/>
        <dsp:cNvSpPr/>
      </dsp:nvSpPr>
      <dsp:spPr>
        <a:xfrm>
          <a:off x="737686" y="1856265"/>
          <a:ext cx="1459501" cy="116760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9835D-6089-478B-AB36-D0A9CDA20D35}">
      <dsp:nvSpPr>
        <dsp:cNvPr id="0" name=""/>
        <dsp:cNvSpPr/>
      </dsp:nvSpPr>
      <dsp:spPr>
        <a:xfrm>
          <a:off x="936776" y="2898641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Aaron Mabe</a:t>
          </a:r>
        </a:p>
      </dsp:txBody>
      <dsp:txXfrm>
        <a:off x="936776" y="2898641"/>
        <a:ext cx="1298956" cy="408660"/>
      </dsp:txXfrm>
    </dsp:sp>
    <dsp:sp modelId="{0812515D-69BB-4AFE-A675-A67D49D41966}">
      <dsp:nvSpPr>
        <dsp:cNvPr id="0" name=""/>
        <dsp:cNvSpPr/>
      </dsp:nvSpPr>
      <dsp:spPr>
        <a:xfrm>
          <a:off x="2410873" y="1847800"/>
          <a:ext cx="1459501" cy="11676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6ECBD-0F75-421E-B1DF-7D296F7912AC}">
      <dsp:nvSpPr>
        <dsp:cNvPr id="0" name=""/>
        <dsp:cNvSpPr/>
      </dsp:nvSpPr>
      <dsp:spPr>
        <a:xfrm>
          <a:off x="2542228" y="2898641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Darice McDougald</a:t>
          </a:r>
        </a:p>
      </dsp:txBody>
      <dsp:txXfrm>
        <a:off x="2542228" y="2898641"/>
        <a:ext cx="1298956" cy="408660"/>
      </dsp:txXfrm>
    </dsp:sp>
    <dsp:sp modelId="{7AB68F8F-FFE3-4CB3-A486-66519F9D24BB}">
      <dsp:nvSpPr>
        <dsp:cNvPr id="0" name=""/>
        <dsp:cNvSpPr/>
      </dsp:nvSpPr>
      <dsp:spPr>
        <a:xfrm>
          <a:off x="4008487" y="1854035"/>
          <a:ext cx="1459501" cy="1167601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6E8FE-CCCE-4613-96CD-544348710590}">
      <dsp:nvSpPr>
        <dsp:cNvPr id="0" name=""/>
        <dsp:cNvSpPr/>
      </dsp:nvSpPr>
      <dsp:spPr>
        <a:xfrm>
          <a:off x="4147680" y="2898641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Lane Freeman</a:t>
          </a:r>
        </a:p>
      </dsp:txBody>
      <dsp:txXfrm>
        <a:off x="4147680" y="2898641"/>
        <a:ext cx="1298956" cy="408660"/>
      </dsp:txXfrm>
    </dsp:sp>
    <dsp:sp modelId="{2B90E5F4-B2F1-439C-9027-616FE7D3BCF8}">
      <dsp:nvSpPr>
        <dsp:cNvPr id="0" name=""/>
        <dsp:cNvSpPr/>
      </dsp:nvSpPr>
      <dsp:spPr>
        <a:xfrm>
          <a:off x="5621776" y="1847800"/>
          <a:ext cx="1459501" cy="1167601"/>
        </a:xfrm>
        <a:prstGeom prst="rect">
          <a:avLst/>
        </a:prstGeom>
        <a:blipFill>
          <a:blip xmlns:r="http://schemas.openxmlformats.org/officeDocument/2006/relationships" r:embed="rId9"/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3388B-C79A-4088-ADF4-A99AF4C6631D}">
      <dsp:nvSpPr>
        <dsp:cNvPr id="0" name=""/>
        <dsp:cNvSpPr/>
      </dsp:nvSpPr>
      <dsp:spPr>
        <a:xfrm>
          <a:off x="5753131" y="2898641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Jennifer McLean</a:t>
          </a:r>
        </a:p>
      </dsp:txBody>
      <dsp:txXfrm>
        <a:off x="5753131" y="2898641"/>
        <a:ext cx="1298956" cy="408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3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9B6F52-CC10-4425-9195-EDF28B43579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3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2D3CF6-D097-446F-BA20-84B1F837E572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381000"/>
            <a:ext cx="2438400" cy="1373188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78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01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Scotty Brooks</a:t>
            </a:r>
          </a:p>
          <a:p>
            <a:r>
              <a:rPr lang="en-US" dirty="0"/>
              <a:t>Brooks.scotty@gaston.edu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Katrina McClain</a:t>
            </a:r>
          </a:p>
          <a:p>
            <a:r>
              <a:rPr lang="en-US" dirty="0"/>
              <a:t>Mcclain.katrina@gaston.edu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81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Brittany Wilson</a:t>
            </a:r>
          </a:p>
          <a:p>
            <a:r>
              <a:rPr lang="en-US" dirty="0"/>
              <a:t>Wilson.brittany@gaston.edu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59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Ryal Watkins</a:t>
            </a:r>
          </a:p>
          <a:p>
            <a:r>
              <a:rPr lang="en-US" dirty="0"/>
              <a:t>rwatkins@martincc.edu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10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6A802E"/>
                </a:solidFill>
              </a:rPr>
              <a:t>Brandon Hensley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6A802E"/>
                </a:solidFill>
              </a:rPr>
              <a:t>Dean of Career and Technical Education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6A802E"/>
                </a:solidFill>
              </a:rPr>
              <a:t>McDowell Technical Community College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6A802E"/>
                </a:solidFill>
              </a:rPr>
              <a:t>gbhensley28@go.mcdowelltech.edu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12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517161" y="5759726"/>
            <a:ext cx="4137285" cy="5456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our board of trustees and we have one commissioner’s appointee that will be named in August. </a:t>
            </a:r>
            <a:endParaRPr dirty="0"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54150" y="909638"/>
            <a:ext cx="8080375" cy="4546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517161" y="5759726"/>
            <a:ext cx="4137285" cy="5456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 to our new employees in each division. </a:t>
            </a:r>
            <a:endParaRPr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54150" y="909638"/>
            <a:ext cx="8080375" cy="4546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ad73c25b25_0_8:notes"/>
          <p:cNvSpPr txBox="1">
            <a:spLocks noGrp="1"/>
          </p:cNvSpPr>
          <p:nvPr>
            <p:ph type="body" idx="1"/>
          </p:nvPr>
        </p:nvSpPr>
        <p:spPr>
          <a:xfrm>
            <a:off x="517161" y="5759726"/>
            <a:ext cx="4137285" cy="5456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our board of trustees and we have one commissioner’s appointee that will be named in August. </a:t>
            </a:r>
            <a:endParaRPr/>
          </a:p>
        </p:txBody>
      </p:sp>
      <p:sp>
        <p:nvSpPr>
          <p:cNvPr id="129" name="Google Shape;129;g2ad73c25b2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54150" y="909638"/>
            <a:ext cx="8080375" cy="4546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Stacie Taylor</a:t>
            </a:r>
          </a:p>
          <a:p>
            <a:r>
              <a:rPr lang="en-US" dirty="0"/>
              <a:t>sbtaylor965@wilkescc.edu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17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Bryan Hartzog</a:t>
            </a:r>
          </a:p>
          <a:p>
            <a:r>
              <a:rPr lang="en-US" dirty="0"/>
              <a:t>jbhartzog762@wilkescc.edu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52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Josh Stevens</a:t>
            </a:r>
          </a:p>
          <a:p>
            <a:r>
              <a:rPr lang="en-US" dirty="0"/>
              <a:t>jstevens@wilsoncc.edu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80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52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78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Dr. Robert (Bob) </a:t>
            </a:r>
            <a:r>
              <a:rPr lang="en-US" err="1">
                <a:cs typeface="Calibri"/>
              </a:rPr>
              <a:t>Witchger</a:t>
            </a:r>
          </a:p>
          <a:p>
            <a:r>
              <a:rPr lang="en-US">
                <a:cs typeface="Calibri"/>
              </a:rPr>
              <a:t>NCCCS, CTE Director</a:t>
            </a:r>
          </a:p>
          <a:p>
            <a:r>
              <a:rPr lang="en-US">
                <a:cs typeface="Calibri"/>
              </a:rPr>
              <a:t>919-807-7126</a:t>
            </a:r>
          </a:p>
          <a:p>
            <a:r>
              <a:rPr lang="en-US">
                <a:cs typeface="Calibri"/>
              </a:rPr>
              <a:t>witchgerb</a:t>
            </a:r>
            <a:r>
              <a:rPr lang="en-US"/>
              <a:t>@nccommunitycolleges.edu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7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Tony Reggi</a:t>
            </a:r>
          </a:p>
          <a:p>
            <a:r>
              <a:rPr lang="en-US" dirty="0">
                <a:cs typeface="Calibri"/>
              </a:rPr>
              <a:t>919-807-7131</a:t>
            </a:r>
          </a:p>
          <a:p>
            <a:r>
              <a:rPr lang="en-US" dirty="0">
                <a:cs typeface="Calibri"/>
              </a:rPr>
              <a:t>reggia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9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Patti Coultas</a:t>
            </a:r>
          </a:p>
          <a:p>
            <a:r>
              <a:rPr lang="en-US" dirty="0">
                <a:cs typeface="Calibri"/>
              </a:rPr>
              <a:t>919-807-7130</a:t>
            </a:r>
          </a:p>
          <a:p>
            <a:r>
              <a:rPr lang="en-US" dirty="0"/>
              <a:t>coultasp@nccommunitycolleges.edu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Aaron Mabe</a:t>
            </a:r>
          </a:p>
          <a:p>
            <a:r>
              <a:rPr lang="en-US" dirty="0">
                <a:cs typeface="Calibri"/>
              </a:rPr>
              <a:t>919-807-7098</a:t>
            </a:r>
          </a:p>
          <a:p>
            <a:r>
              <a:rPr lang="en-US" dirty="0">
                <a:cs typeface="Calibri"/>
              </a:rPr>
              <a:t>mabea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2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 Mary Olvera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Career and Technical Education Coordinator &amp; Program Administrator</a:t>
            </a:r>
          </a:p>
          <a:p>
            <a:r>
              <a:rPr lang="en-US" sz="16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Service Technologies, Agriculture and Natural Resources Technologies, and Commercial Artistic Productions</a:t>
            </a:r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Carolina Community College System Office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919-807-7120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olveram@nccommunitycolleges.edu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80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Stefanie Schroeder</a:t>
            </a:r>
          </a:p>
          <a:p>
            <a:r>
              <a:rPr lang="en-US" dirty="0">
                <a:cs typeface="Calibri"/>
              </a:rPr>
              <a:t>919-807-7232</a:t>
            </a:r>
          </a:p>
          <a:p>
            <a:r>
              <a:rPr lang="en-US" dirty="0"/>
              <a:t>schroeders@nccommunitycolleges.edu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8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https://nccareers.org/occupation-profile/291292/1284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0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9" y="223247"/>
            <a:ext cx="971180" cy="1095372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287265"/>
            <a:ext cx="7059802" cy="10217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4E8221-5023-C446-8F2B-7ED5B2526BFD}"/>
              </a:ext>
            </a:extLst>
          </p:cNvPr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8D8FB-937D-7B4C-8FA4-5E2AE7978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5" y="4777668"/>
            <a:ext cx="316174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3" y="4767264"/>
            <a:ext cx="254263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355330"/>
            <a:ext cx="7358063" cy="2432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265" i="1"/>
            </a:lvl1pPr>
            <a:lvl2pPr marL="485534" indent="-251138" algn="ctr">
              <a:spcBef>
                <a:spcPts val="0"/>
              </a:spcBef>
              <a:defRPr sz="1265" i="1"/>
            </a:lvl2pPr>
            <a:lvl3pPr marL="719930" indent="-251138" algn="ctr">
              <a:spcBef>
                <a:spcPts val="0"/>
              </a:spcBef>
              <a:defRPr sz="1265" i="1"/>
            </a:lvl3pPr>
            <a:lvl4pPr marL="954326" indent="-251138" algn="ctr">
              <a:spcBef>
                <a:spcPts val="0"/>
              </a:spcBef>
              <a:defRPr sz="1265" i="1"/>
            </a:lvl4pPr>
            <a:lvl5pPr marL="1188722" indent="-251138" algn="ctr">
              <a:spcBef>
                <a:spcPts val="0"/>
              </a:spcBef>
              <a:defRPr sz="1265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892970" y="2250236"/>
            <a:ext cx="7358063" cy="3215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15194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1839376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2" y="2910751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8"/>
            <a:ext cx="6025812" cy="8093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38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38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7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26367"/>
            <a:ext cx="1138936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39375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910750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7"/>
            <a:ext cx="6025812" cy="79983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0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5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1116203" cy="12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9914D-7AA7-1B45-80EF-F7E8F778F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468A882-7F28-774E-9FAE-22C25BF549D2}"/>
              </a:ext>
            </a:extLst>
          </p:cNvPr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43920-20D1-4C4A-AD8D-40EF1972C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30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24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Light" pitchFamily="2" charset="0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Light" pitchFamily="2" charset="0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HelvLight" pitchFamily="2" charset="0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Light" pitchFamily="2" charset="0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Light" pitchFamily="2" charset="0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LCS8_qC5Ak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51BA0-FC83-F04A-BBE0-BB737F014B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3"/>
          <a:stretch/>
        </p:blipFill>
        <p:spPr>
          <a:xfrm>
            <a:off x="104454" y="1353375"/>
            <a:ext cx="9039546" cy="3356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793" y="136733"/>
            <a:ext cx="7829207" cy="99417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/>
                <a:cs typeface="Calibri"/>
              </a:rPr>
              <a:t>Engineering Technology</a:t>
            </a:r>
            <a:br>
              <a:rPr lang="en-US" sz="3200" dirty="0">
                <a:ln w="0">
                  <a:solidFill>
                    <a:srgbClr val="5B9BD5"/>
                  </a:solidFill>
                </a:ln>
                <a:latin typeface="Calibri"/>
                <a:cs typeface="Calibri"/>
              </a:rPr>
            </a:br>
            <a:r>
              <a:rPr lang="en-US" dirty="0">
                <a:latin typeface="Calibri Light"/>
                <a:cs typeface="Calibri Light"/>
              </a:rPr>
              <a:t>January 17, 2024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1790" y="3643879"/>
            <a:ext cx="5246225" cy="140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 indent="-11113">
              <a:spcBef>
                <a:spcPct val="20000"/>
              </a:spcBef>
            </a:pPr>
            <a:r>
              <a:rPr lang="en-US" sz="2400" dirty="0"/>
              <a:t>Download the PowerPoint</a:t>
            </a:r>
            <a:br>
              <a:rPr lang="en-US" sz="2400" dirty="0"/>
            </a:br>
            <a:r>
              <a:rPr lang="en-US" sz="2400" dirty="0"/>
              <a:t>and access the recording:</a:t>
            </a:r>
            <a:br>
              <a:rPr lang="en-US" sz="2400" dirty="0"/>
            </a:br>
            <a:r>
              <a:rPr lang="en-US" sz="2400" b="1" dirty="0"/>
              <a:t>www.ncperkins.org/presentations</a:t>
            </a:r>
          </a:p>
        </p:txBody>
      </p:sp>
    </p:spTree>
    <p:extLst>
      <p:ext uri="{BB962C8B-B14F-4D97-AF65-F5344CB8AC3E}">
        <p14:creationId xmlns:p14="http://schemas.microsoft.com/office/powerpoint/2010/main" val="35899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B31860-75B8-DE85-288C-77BB547C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 Community College </a:t>
            </a:r>
            <a:br>
              <a:rPr lang="en-US" dirty="0"/>
            </a:br>
            <a:r>
              <a:rPr lang="en-US" dirty="0"/>
              <a:t>Engineering Technology Programs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BC334C4-F83D-94F8-B2BE-AA19CF1D9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4" b="46773"/>
          <a:stretch/>
        </p:blipFill>
        <p:spPr>
          <a:xfrm>
            <a:off x="448989" y="1619021"/>
            <a:ext cx="3912621" cy="3134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FC6652D-682A-8950-13BF-8BB73E340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8" b="2457"/>
          <a:stretch/>
        </p:blipFill>
        <p:spPr>
          <a:xfrm>
            <a:off x="4619782" y="1619022"/>
            <a:ext cx="3879615" cy="31341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930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5AF94-77F8-C4DB-ED7F-E417D338E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89030"/>
            <a:ext cx="9144000" cy="682720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Engineering Technology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4100DF-5E17-A007-69E1-ECD5C2996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99396"/>
            <a:ext cx="9144000" cy="58587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Outline of Five Career Options </a:t>
            </a:r>
          </a:p>
        </p:txBody>
      </p:sp>
    </p:spTree>
    <p:extLst>
      <p:ext uri="{BB962C8B-B14F-4D97-AF65-F5344CB8AC3E}">
        <p14:creationId xmlns:p14="http://schemas.microsoft.com/office/powerpoint/2010/main" val="373100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8180-B05A-3C0F-5103-3DF5F797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Mechanical Engineering Technician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8A10F-4251-9A5B-E14A-7D2F43E62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60152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1690" lvl="1" indent="0">
              <a:buNone/>
            </a:pPr>
            <a:r>
              <a:rPr lang="en-US" sz="2200" b="1" i="0" u="none" strike="noStrike" dirty="0">
                <a:effectLst/>
              </a:rPr>
              <a:t>Role Overview:</a:t>
            </a:r>
            <a:endParaRPr lang="en-US" sz="2200" b="0" i="0" u="none" strike="noStrike" dirty="0">
              <a:effectLst/>
            </a:endParaRPr>
          </a:p>
          <a:p>
            <a:pPr lvl="2"/>
            <a:r>
              <a:rPr lang="en-US" sz="2200" b="0" i="0" u="none" strike="noStrike" dirty="0">
                <a:effectLst/>
              </a:rPr>
              <a:t>Apply principles of mechanical engineering to design and develop mechanical systems and products.</a:t>
            </a:r>
          </a:p>
          <a:p>
            <a:pPr marL="552450" lvl="2" indent="0">
              <a:buNone/>
            </a:pPr>
            <a:endParaRPr lang="en-US" sz="2200" b="0" i="0" u="none" strike="noStrike" dirty="0">
              <a:effectLst/>
            </a:endParaRPr>
          </a:p>
          <a:p>
            <a:pPr marL="191690" lvl="1" indent="0">
              <a:buNone/>
            </a:pPr>
            <a:r>
              <a:rPr lang="en-US" sz="2200" b="1" i="0" u="none" strike="noStrike" dirty="0">
                <a:effectLst/>
              </a:rPr>
              <a:t>Responsibilities:</a:t>
            </a:r>
            <a:endParaRPr lang="en-US" sz="2200" b="0" i="0" u="none" strike="noStrike" dirty="0">
              <a:effectLst/>
            </a:endParaRPr>
          </a:p>
          <a:p>
            <a:pPr lvl="2"/>
            <a:r>
              <a:rPr lang="en-US" sz="2200" b="0" i="0" u="none" strike="noStrike" dirty="0">
                <a:effectLst/>
              </a:rPr>
              <a:t>Collaborate with engineers to create detailed designs.</a:t>
            </a:r>
          </a:p>
          <a:p>
            <a:pPr lvl="2"/>
            <a:r>
              <a:rPr lang="en-US" sz="2200" b="0" i="0" u="none" strike="noStrike" dirty="0">
                <a:effectLst/>
              </a:rPr>
              <a:t>Conduct tests and analyze data to ensure product functionality.</a:t>
            </a:r>
          </a:p>
          <a:p>
            <a:pPr lvl="2"/>
            <a:r>
              <a:rPr lang="en-US" sz="2200" b="0" i="0" u="none" strike="noStrike" dirty="0">
                <a:effectLst/>
              </a:rPr>
              <a:t>Assist in the manufacturing and maintenance processes.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73569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A41F-29A8-C7A6-E896-C918987A2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Electrical Engineering Technician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5315E-D1F5-E8D8-D0F0-0048EAB2C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1690" lvl="1" indent="0">
              <a:buNone/>
            </a:pPr>
            <a:r>
              <a:rPr lang="en-US" sz="2200" b="1" i="0" u="none" strike="noStrike" dirty="0">
                <a:effectLst/>
              </a:rPr>
              <a:t>Role Overview:</a:t>
            </a:r>
            <a:endParaRPr lang="en-US" sz="2200" b="0" i="0" u="none" strike="noStrike" dirty="0">
              <a:effectLst/>
            </a:endParaRPr>
          </a:p>
          <a:p>
            <a:pPr lvl="2"/>
            <a:r>
              <a:rPr lang="en-US" sz="2200" b="0" i="0" u="none" strike="noStrike" dirty="0">
                <a:effectLst/>
              </a:rPr>
              <a:t>Support electrical engineers in designing, testing, and maintaining electrical systems and components.</a:t>
            </a:r>
          </a:p>
          <a:p>
            <a:pPr marL="552450" lvl="2" indent="0">
              <a:buNone/>
            </a:pPr>
            <a:endParaRPr lang="en-US" sz="2200" b="0" i="0" u="none" strike="noStrike" dirty="0">
              <a:effectLst/>
            </a:endParaRPr>
          </a:p>
          <a:p>
            <a:pPr marL="191690" lvl="1" indent="0">
              <a:buNone/>
            </a:pPr>
            <a:r>
              <a:rPr lang="en-US" sz="2200" b="1" i="0" u="none" strike="noStrike" dirty="0">
                <a:effectLst/>
              </a:rPr>
              <a:t>Responsibilities:</a:t>
            </a:r>
            <a:endParaRPr lang="en-US" sz="2200" b="0" i="0" u="none" strike="noStrike" dirty="0">
              <a:effectLst/>
            </a:endParaRPr>
          </a:p>
          <a:p>
            <a:pPr lvl="2"/>
            <a:r>
              <a:rPr lang="en-US" sz="2200" b="0" i="0" u="none" strike="noStrike" dirty="0">
                <a:effectLst/>
              </a:rPr>
              <a:t>Assist in the development of electrical schematics and layouts.</a:t>
            </a:r>
          </a:p>
          <a:p>
            <a:pPr lvl="2"/>
            <a:r>
              <a:rPr lang="en-US" sz="2200" b="0" i="0" u="none" strike="noStrike" dirty="0">
                <a:effectLst/>
              </a:rPr>
              <a:t>Test and troubleshoot electrical systems.</a:t>
            </a:r>
          </a:p>
          <a:p>
            <a:pPr lvl="2"/>
            <a:r>
              <a:rPr lang="en-US" sz="2200" b="0" i="0" u="none" strike="noStrike" dirty="0">
                <a:effectLst/>
              </a:rPr>
              <a:t>Collaborate with cross-functional teams on projects.</a:t>
            </a:r>
          </a:p>
        </p:txBody>
      </p:sp>
    </p:spTree>
    <p:extLst>
      <p:ext uri="{BB962C8B-B14F-4D97-AF65-F5344CB8AC3E}">
        <p14:creationId xmlns:p14="http://schemas.microsoft.com/office/powerpoint/2010/main" val="420400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2BE3C-9345-FF42-2840-AD0412AF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Civil Engineering Technician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3952F-1CE3-EB3C-F9A6-EE5703C56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1690" lvl="1" indent="0">
              <a:buNone/>
            </a:pPr>
            <a:r>
              <a:rPr lang="en-US" sz="2200" b="1" i="0" u="none" strike="noStrike" dirty="0">
                <a:effectLst/>
              </a:rPr>
              <a:t>Role Overview:</a:t>
            </a:r>
            <a:endParaRPr lang="en-US" sz="2200" b="0" i="0" u="none" strike="noStrike" dirty="0">
              <a:effectLst/>
            </a:endParaRPr>
          </a:p>
          <a:p>
            <a:pPr lvl="2"/>
            <a:r>
              <a:rPr lang="en-US" sz="2200" b="0" i="0" u="none" strike="noStrike" dirty="0">
                <a:effectLst/>
              </a:rPr>
              <a:t>Aid civil engineers in planning, designing, and overseeing construction projects.</a:t>
            </a:r>
          </a:p>
          <a:p>
            <a:pPr marL="552450" lvl="2" indent="0">
              <a:buNone/>
            </a:pPr>
            <a:endParaRPr lang="en-US" sz="2200" b="0" i="0" u="none" strike="noStrike" dirty="0">
              <a:effectLst/>
            </a:endParaRPr>
          </a:p>
          <a:p>
            <a:pPr marL="191690" lvl="1" indent="0">
              <a:buNone/>
            </a:pPr>
            <a:r>
              <a:rPr lang="en-US" sz="2200" b="1" i="0" u="none" strike="noStrike" dirty="0">
                <a:effectLst/>
              </a:rPr>
              <a:t>Responsibilities:</a:t>
            </a:r>
            <a:endParaRPr lang="en-US" sz="2200" b="0" i="0" u="none" strike="noStrike" dirty="0">
              <a:effectLst/>
            </a:endParaRPr>
          </a:p>
          <a:p>
            <a:pPr lvl="2"/>
            <a:r>
              <a:rPr lang="en-US" sz="2200" b="0" i="0" u="none" strike="noStrike" dirty="0">
                <a:effectLst/>
              </a:rPr>
              <a:t>Conduct surveys to gather data for project planning.</a:t>
            </a:r>
          </a:p>
          <a:p>
            <a:pPr lvl="2"/>
            <a:r>
              <a:rPr lang="en-US" sz="2200" b="0" i="0" u="none" strike="noStrike" dirty="0">
                <a:effectLst/>
              </a:rPr>
              <a:t>Assist in drafting plans using computer-aided design (CAD) software.</a:t>
            </a:r>
          </a:p>
          <a:p>
            <a:pPr lvl="2"/>
            <a:r>
              <a:rPr lang="en-US" sz="2200" b="0" i="0" u="none" strike="noStrike" dirty="0">
                <a:effectLst/>
              </a:rPr>
              <a:t>Monitor construction sites to ensure compliance with specifications</a:t>
            </a:r>
            <a:r>
              <a:rPr lang="en-US" sz="2200" dirty="0"/>
              <a:t>.</a:t>
            </a:r>
            <a:endParaRPr lang="en-US" sz="22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2878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F9665-6AF2-6342-18D8-DA6D9F81C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0" u="none" strike="noStrike" dirty="0">
                <a:effectLst/>
                <a:latin typeface="Söhne"/>
              </a:rPr>
              <a:t>Computer Engineering Technician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BCC44-DE6E-65ED-BFB5-AADA3DF6D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1690" lvl="1" indent="0">
              <a:buNone/>
            </a:pPr>
            <a:r>
              <a:rPr lang="en-US" sz="2200" b="1" i="0" u="none" strike="noStrike" dirty="0">
                <a:effectLst/>
              </a:rPr>
              <a:t>Role Overview:</a:t>
            </a:r>
            <a:endParaRPr lang="en-US" sz="2200" b="0" i="0" u="none" strike="noStrike" dirty="0">
              <a:effectLst/>
            </a:endParaRPr>
          </a:p>
          <a:p>
            <a:pPr lvl="2"/>
            <a:r>
              <a:rPr lang="en-US" sz="2200" b="0" i="0" u="none" strike="noStrike" dirty="0">
                <a:effectLst/>
              </a:rPr>
              <a:t>Work at the intersection of computer science and electrical engineering to develop and implement computer systems.</a:t>
            </a:r>
          </a:p>
          <a:p>
            <a:pPr lvl="2"/>
            <a:endParaRPr lang="en-US" sz="2200" dirty="0"/>
          </a:p>
          <a:p>
            <a:pPr marL="169863" lvl="2" indent="0">
              <a:buNone/>
            </a:pPr>
            <a:r>
              <a:rPr lang="en-US" sz="2200" b="1" i="0" u="none" strike="noStrike" dirty="0">
                <a:effectLst/>
              </a:rPr>
              <a:t>Responsibilities:</a:t>
            </a:r>
            <a:endParaRPr lang="en-US" sz="2200" b="0" i="0" u="none" strike="noStrike" dirty="0">
              <a:effectLst/>
            </a:endParaRPr>
          </a:p>
          <a:p>
            <a:pPr lvl="2"/>
            <a:r>
              <a:rPr lang="en-US" sz="2200" b="0" i="0" u="none" strike="noStrike" dirty="0">
                <a:effectLst/>
              </a:rPr>
              <a:t>Collaborate on the design and testing of computer hardware.</a:t>
            </a:r>
          </a:p>
          <a:p>
            <a:pPr lvl="2"/>
            <a:r>
              <a:rPr lang="en-US" sz="2200" b="0" i="0" u="none" strike="noStrike" dirty="0">
                <a:effectLst/>
              </a:rPr>
              <a:t>Develop and maintain software applications.</a:t>
            </a:r>
          </a:p>
          <a:p>
            <a:pPr lvl="2"/>
            <a:r>
              <a:rPr lang="en-US" sz="2200" b="0" i="0" u="none" strike="noStrike" dirty="0">
                <a:effectLst/>
              </a:rPr>
              <a:t>Troubleshoot and resolve hardware and software issues.</a:t>
            </a:r>
          </a:p>
        </p:txBody>
      </p:sp>
    </p:spTree>
    <p:extLst>
      <p:ext uri="{BB962C8B-B14F-4D97-AF65-F5344CB8AC3E}">
        <p14:creationId xmlns:p14="http://schemas.microsoft.com/office/powerpoint/2010/main" val="3366905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33F87-FBD0-771C-7C39-E9C0725E8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Aerospace Engineering Technician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89084-7F95-AB07-42F7-5632238F0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1690" lvl="1" indent="0">
              <a:buNone/>
            </a:pPr>
            <a:r>
              <a:rPr lang="en-US" sz="2200" b="1" i="0" u="none" strike="noStrike" dirty="0">
                <a:effectLst/>
              </a:rPr>
              <a:t>Role Overview:</a:t>
            </a:r>
            <a:endParaRPr lang="en-US" sz="2200" b="0" i="0" u="none" strike="noStrike" dirty="0">
              <a:effectLst/>
            </a:endParaRPr>
          </a:p>
          <a:p>
            <a:pPr lvl="2"/>
            <a:r>
              <a:rPr lang="en-US" sz="2200" b="0" i="0" u="none" strike="noStrike" dirty="0">
                <a:effectLst/>
              </a:rPr>
              <a:t>Support aerospace engineers in the design and maintenance of aircraft and spacecraft.</a:t>
            </a:r>
          </a:p>
          <a:p>
            <a:pPr marL="191690" lvl="1" indent="0">
              <a:buNone/>
            </a:pPr>
            <a:r>
              <a:rPr lang="en-US" sz="2200" b="1" i="0" u="none" strike="noStrike" dirty="0">
                <a:effectLst/>
              </a:rPr>
              <a:t>Responsibilities:</a:t>
            </a:r>
            <a:endParaRPr lang="en-US" sz="2200" b="0" i="0" u="none" strike="noStrike" dirty="0">
              <a:effectLst/>
            </a:endParaRPr>
          </a:p>
          <a:p>
            <a:pPr lvl="2"/>
            <a:r>
              <a:rPr lang="en-US" sz="2200" b="0" i="0" u="none" strike="noStrike" dirty="0">
                <a:effectLst/>
              </a:rPr>
              <a:t>Assist in the development of aerospace systems and components.</a:t>
            </a:r>
          </a:p>
          <a:p>
            <a:pPr lvl="2"/>
            <a:r>
              <a:rPr lang="en-US" sz="2200" b="0" i="0" u="none" strike="noStrike" dirty="0">
                <a:effectLst/>
              </a:rPr>
              <a:t>Conduct tests to evaluate the performance of aerospace systems.</a:t>
            </a:r>
          </a:p>
          <a:p>
            <a:pPr lvl="2"/>
            <a:r>
              <a:rPr lang="en-US" sz="2200" b="0" i="0" u="none" strike="noStrike" dirty="0">
                <a:effectLst/>
              </a:rPr>
              <a:t>Collaborate with teams to ensure compliance with safety regulations.</a:t>
            </a:r>
          </a:p>
        </p:txBody>
      </p:sp>
    </p:spTree>
    <p:extLst>
      <p:ext uri="{BB962C8B-B14F-4D97-AF65-F5344CB8AC3E}">
        <p14:creationId xmlns:p14="http://schemas.microsoft.com/office/powerpoint/2010/main" val="4019058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2176854"/>
            <a:ext cx="9143999" cy="165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Scotty Brooks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Program Chair, Engineering Technology</a:t>
            </a: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16FE86D-F5F6-6AAF-C53E-223EF322D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" y="4177768"/>
            <a:ext cx="3095352" cy="798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30D729-6386-19B0-E7CF-49B8AE12E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947" y="-1"/>
            <a:ext cx="2776053" cy="27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2176854"/>
            <a:ext cx="9143999" cy="165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Katrina McClain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Dean of College Now</a:t>
            </a: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16FE86D-F5F6-6AAF-C53E-223EF322D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" y="4177768"/>
            <a:ext cx="3095352" cy="798229"/>
          </a:xfrm>
          <a:prstGeom prst="rect">
            <a:avLst/>
          </a:prstGeom>
        </p:spPr>
      </p:pic>
      <p:pic>
        <p:nvPicPr>
          <p:cNvPr id="4" name="Picture 3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1A14A66C-6102-5340-3B17-BAFB49D52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/>
          <a:stretch/>
        </p:blipFill>
        <p:spPr>
          <a:xfrm>
            <a:off x="6525575" y="0"/>
            <a:ext cx="2618423" cy="296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2176854"/>
            <a:ext cx="9143999" cy="165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Brittany Wilson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Academic Advisor – College Now</a:t>
            </a: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16FE86D-F5F6-6AAF-C53E-223EF322D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" y="4177768"/>
            <a:ext cx="3095352" cy="798229"/>
          </a:xfrm>
          <a:prstGeom prst="rect">
            <a:avLst/>
          </a:prstGeom>
        </p:spPr>
      </p:pic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14EC5C1C-F0DE-6AB3-2598-CF662EEF9E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14903" r="16359" b="12815"/>
          <a:stretch/>
        </p:blipFill>
        <p:spPr>
          <a:xfrm>
            <a:off x="6400799" y="1"/>
            <a:ext cx="2743199" cy="29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2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6FA8E6-6262-FC27-0DF0-86BEBA0C82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320800"/>
          <a:ext cx="7886700" cy="3549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CEEB788-4F3E-E06A-51A5-46BAEA554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/>
          <a:lstStyle/>
          <a:p>
            <a:r>
              <a:rPr lang="en-US" dirty="0"/>
              <a:t>Career &amp; Technical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42670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Martin Community College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2176854"/>
            <a:ext cx="9143999" cy="165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Ryal Watkins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Division Chair, Advanced Manufacturing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EEB6428-72EA-C819-1B2D-69D44F64E3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D9C56A1-9003-3FD9-791F-BA0285493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799903"/>
            <a:ext cx="3564746" cy="12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McDowell Technical </a:t>
            </a:r>
            <a:br>
              <a:rPr lang="en-US" dirty="0"/>
            </a:br>
            <a:r>
              <a:rPr lang="en-US" dirty="0"/>
              <a:t>Community College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2176854"/>
            <a:ext cx="9143999" cy="1502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Brandon Hensley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Dean of Career &amp; Technical Education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n w="0">
                  <a:solidFill>
                    <a:srgbClr val="5B9BD5"/>
                  </a:solidFill>
                </a:ln>
                <a:cs typeface="Calibri Light"/>
              </a:rPr>
              <a:t>Universal Advanced Manufacturing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D9B3F-AD27-F09B-581D-D312C932F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" r="12290" b="14122"/>
          <a:stretch/>
        </p:blipFill>
        <p:spPr>
          <a:xfrm>
            <a:off x="0" y="3569993"/>
            <a:ext cx="3424816" cy="1570391"/>
          </a:xfrm>
          <a:prstGeom prst="rect">
            <a:avLst/>
          </a:prstGeom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4FD4E45-027D-1A68-BF30-7089E5555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/>
          <a:stretch/>
        </p:blipFill>
        <p:spPr bwMode="auto">
          <a:xfrm>
            <a:off x="6493883" y="0"/>
            <a:ext cx="265011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4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 rot="10800000" flipH="1">
            <a:off x="7218230" y="2108815"/>
            <a:ext cx="2174428" cy="3282155"/>
          </a:xfrm>
          <a:custGeom>
            <a:avLst/>
            <a:gdLst/>
            <a:ahLst/>
            <a:cxnLst/>
            <a:rect l="l" t="t" r="r" b="b"/>
            <a:pathLst>
              <a:path w="4348855" h="6564310" extrusionOk="0">
                <a:moveTo>
                  <a:pt x="0" y="6564310"/>
                </a:moveTo>
                <a:lnTo>
                  <a:pt x="4348855" y="6564310"/>
                </a:lnTo>
                <a:lnTo>
                  <a:pt x="4348855" y="0"/>
                </a:lnTo>
                <a:lnTo>
                  <a:pt x="0" y="0"/>
                </a:lnTo>
                <a:lnTo>
                  <a:pt x="0" y="656431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1" name="Google Shape;111;p3"/>
          <p:cNvSpPr/>
          <p:nvPr/>
        </p:nvSpPr>
        <p:spPr>
          <a:xfrm flipH="1">
            <a:off x="-248658" y="-247470"/>
            <a:ext cx="2174428" cy="3282155"/>
          </a:xfrm>
          <a:custGeom>
            <a:avLst/>
            <a:gdLst/>
            <a:ahLst/>
            <a:cxnLst/>
            <a:rect l="l" t="t" r="r" b="b"/>
            <a:pathLst>
              <a:path w="4348855" h="6564310" extrusionOk="0">
                <a:moveTo>
                  <a:pt x="4348855" y="0"/>
                </a:moveTo>
                <a:lnTo>
                  <a:pt x="0" y="0"/>
                </a:lnTo>
                <a:lnTo>
                  <a:pt x="0" y="6564310"/>
                </a:lnTo>
                <a:lnTo>
                  <a:pt x="4348855" y="6564310"/>
                </a:lnTo>
                <a:lnTo>
                  <a:pt x="434885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2" name="Google Shape;112;p3"/>
          <p:cNvSpPr txBox="1"/>
          <p:nvPr/>
        </p:nvSpPr>
        <p:spPr>
          <a:xfrm>
            <a:off x="-75" y="241663"/>
            <a:ext cx="9144000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000">
                <a:solidFill>
                  <a:srgbClr val="6A802E"/>
                </a:solidFill>
              </a:rPr>
              <a:t>Engineering at MTCC</a:t>
            </a:r>
            <a:endParaRPr sz="900"/>
          </a:p>
        </p:txBody>
      </p:sp>
      <p:sp>
        <p:nvSpPr>
          <p:cNvPr id="113" name="Google Shape;113;p3"/>
          <p:cNvSpPr txBox="1"/>
          <p:nvPr/>
        </p:nvSpPr>
        <p:spPr>
          <a:xfrm>
            <a:off x="0" y="1235300"/>
            <a:ext cx="9144000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  <a:buClr>
                <a:schemeClr val="dk1"/>
              </a:buClr>
            </a:pPr>
            <a:endParaRPr sz="2400" b="1">
              <a:solidFill>
                <a:srgbClr val="202A4D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en-US" sz="2400" b="1">
                <a:solidFill>
                  <a:srgbClr val="202A4D"/>
                </a:solidFill>
              </a:rPr>
              <a:t>Associate in Engineering (Transfer)</a:t>
            </a:r>
            <a:endParaRPr sz="2400" b="1">
              <a:solidFill>
                <a:srgbClr val="202A4D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en-US" sz="2400" b="1">
                <a:solidFill>
                  <a:srgbClr val="202A4D"/>
                </a:solidFill>
              </a:rPr>
              <a:t>Applied Engineering Technology</a:t>
            </a:r>
            <a:endParaRPr sz="2400" b="1">
              <a:solidFill>
                <a:srgbClr val="202A4D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en-US" sz="2400" b="1">
                <a:solidFill>
                  <a:srgbClr val="202A4D"/>
                </a:solidFill>
              </a:rPr>
              <a:t>Mechatronics Engineering Technology</a:t>
            </a:r>
            <a:endParaRPr sz="2400" b="1">
              <a:solidFill>
                <a:srgbClr val="202A4D"/>
              </a:solidFill>
            </a:endParaRPr>
          </a:p>
          <a:p>
            <a:pPr algn="ctr">
              <a:lnSpc>
                <a:spcPct val="140000"/>
              </a:lnSpc>
            </a:pPr>
            <a:endParaRPr sz="2400">
              <a:solidFill>
                <a:srgbClr val="202A4D"/>
              </a:solidFill>
            </a:endParaRPr>
          </a:p>
          <a:p>
            <a:pPr algn="ctr">
              <a:lnSpc>
                <a:spcPct val="140000"/>
              </a:lnSpc>
              <a:buClr>
                <a:schemeClr val="dk1"/>
              </a:buClr>
            </a:pPr>
            <a:endParaRPr sz="2400">
              <a:solidFill>
                <a:srgbClr val="202A4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/>
          <p:nvPr/>
        </p:nvSpPr>
        <p:spPr>
          <a:xfrm>
            <a:off x="-75" y="241663"/>
            <a:ext cx="9144000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000">
                <a:solidFill>
                  <a:srgbClr val="6A802E"/>
                </a:solidFill>
              </a:rPr>
              <a:t>Engineering at MTCC</a:t>
            </a:r>
            <a:endParaRPr sz="900"/>
          </a:p>
        </p:txBody>
      </p:sp>
      <p:pic>
        <p:nvPicPr>
          <p:cNvPr id="119" name="Google Shape;11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6319" y="921925"/>
            <a:ext cx="3281951" cy="246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6944" y="2794613"/>
            <a:ext cx="1846098" cy="246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944" y="1627575"/>
            <a:ext cx="1846098" cy="246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5649" y="1627578"/>
            <a:ext cx="1846099" cy="246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6444" y="2974175"/>
            <a:ext cx="1666046" cy="222138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"/>
          <p:cNvSpPr txBox="1"/>
          <p:nvPr/>
        </p:nvSpPr>
        <p:spPr>
          <a:xfrm>
            <a:off x="-1861300" y="433157"/>
            <a:ext cx="914400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  <a:buClr>
                <a:schemeClr val="dk1"/>
              </a:buClr>
            </a:pPr>
            <a:endParaRPr sz="2400" b="1">
              <a:solidFill>
                <a:srgbClr val="202A4D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en-US" sz="2400" b="1">
                <a:solidFill>
                  <a:srgbClr val="202A4D"/>
                </a:solidFill>
              </a:rPr>
              <a:t>New Equipment</a:t>
            </a:r>
            <a:endParaRPr sz="2400" b="1">
              <a:solidFill>
                <a:srgbClr val="202A4D"/>
              </a:solidFill>
            </a:endParaRPr>
          </a:p>
          <a:p>
            <a:pPr algn="ctr">
              <a:lnSpc>
                <a:spcPct val="140000"/>
              </a:lnSpc>
            </a:pPr>
            <a:endParaRPr sz="2400">
              <a:solidFill>
                <a:srgbClr val="202A4D"/>
              </a:solidFill>
            </a:endParaRPr>
          </a:p>
          <a:p>
            <a:pPr algn="ctr">
              <a:lnSpc>
                <a:spcPct val="140000"/>
              </a:lnSpc>
              <a:buClr>
                <a:schemeClr val="dk1"/>
              </a:buClr>
            </a:pPr>
            <a:endParaRPr sz="2400">
              <a:solidFill>
                <a:srgbClr val="202A4D"/>
              </a:solidFill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7218230" y="-247470"/>
            <a:ext cx="2174428" cy="3282155"/>
          </a:xfrm>
          <a:custGeom>
            <a:avLst/>
            <a:gdLst/>
            <a:ahLst/>
            <a:cxnLst/>
            <a:rect l="l" t="t" r="r" b="b"/>
            <a:pathLst>
              <a:path w="4348855" h="6564310" extrusionOk="0">
                <a:moveTo>
                  <a:pt x="0" y="0"/>
                </a:moveTo>
                <a:lnTo>
                  <a:pt x="4348855" y="0"/>
                </a:lnTo>
                <a:lnTo>
                  <a:pt x="4348855" y="6564310"/>
                </a:lnTo>
                <a:lnTo>
                  <a:pt x="0" y="6564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6" name="Google Shape;126;p2"/>
          <p:cNvSpPr/>
          <p:nvPr/>
        </p:nvSpPr>
        <p:spPr>
          <a:xfrm rot="10800000">
            <a:off x="-246322" y="2108815"/>
            <a:ext cx="2174428" cy="3282155"/>
          </a:xfrm>
          <a:custGeom>
            <a:avLst/>
            <a:gdLst/>
            <a:ahLst/>
            <a:cxnLst/>
            <a:rect l="l" t="t" r="r" b="b"/>
            <a:pathLst>
              <a:path w="4348855" h="6564310" extrusionOk="0">
                <a:moveTo>
                  <a:pt x="4348856" y="6564310"/>
                </a:moveTo>
                <a:lnTo>
                  <a:pt x="0" y="6564310"/>
                </a:lnTo>
                <a:lnTo>
                  <a:pt x="0" y="0"/>
                </a:lnTo>
                <a:lnTo>
                  <a:pt x="4348856" y="0"/>
                </a:lnTo>
                <a:lnTo>
                  <a:pt x="4348856" y="656431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d73c25b25_0_8"/>
          <p:cNvSpPr/>
          <p:nvPr/>
        </p:nvSpPr>
        <p:spPr>
          <a:xfrm rot="10800000" flipH="1">
            <a:off x="7218230" y="2108815"/>
            <a:ext cx="2174428" cy="3282155"/>
          </a:xfrm>
          <a:custGeom>
            <a:avLst/>
            <a:gdLst/>
            <a:ahLst/>
            <a:cxnLst/>
            <a:rect l="l" t="t" r="r" b="b"/>
            <a:pathLst>
              <a:path w="4348855" h="6564310" extrusionOk="0">
                <a:moveTo>
                  <a:pt x="0" y="6564310"/>
                </a:moveTo>
                <a:lnTo>
                  <a:pt x="4348855" y="6564310"/>
                </a:lnTo>
                <a:lnTo>
                  <a:pt x="4348855" y="0"/>
                </a:lnTo>
                <a:lnTo>
                  <a:pt x="0" y="0"/>
                </a:lnTo>
                <a:lnTo>
                  <a:pt x="0" y="656431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" name="Google Shape;132;g2ad73c25b25_0_8"/>
          <p:cNvSpPr/>
          <p:nvPr/>
        </p:nvSpPr>
        <p:spPr>
          <a:xfrm flipH="1">
            <a:off x="-248658" y="-247470"/>
            <a:ext cx="2174428" cy="3282155"/>
          </a:xfrm>
          <a:custGeom>
            <a:avLst/>
            <a:gdLst/>
            <a:ahLst/>
            <a:cxnLst/>
            <a:rect l="l" t="t" r="r" b="b"/>
            <a:pathLst>
              <a:path w="4348855" h="6564310" extrusionOk="0">
                <a:moveTo>
                  <a:pt x="4348855" y="0"/>
                </a:moveTo>
                <a:lnTo>
                  <a:pt x="0" y="0"/>
                </a:lnTo>
                <a:lnTo>
                  <a:pt x="0" y="6564310"/>
                </a:lnTo>
                <a:lnTo>
                  <a:pt x="4348855" y="6564310"/>
                </a:lnTo>
                <a:lnTo>
                  <a:pt x="434885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" name="Google Shape;133;g2ad73c25b25_0_8"/>
          <p:cNvSpPr txBox="1"/>
          <p:nvPr/>
        </p:nvSpPr>
        <p:spPr>
          <a:xfrm>
            <a:off x="0" y="217100"/>
            <a:ext cx="9144000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</a:pPr>
            <a:r>
              <a:rPr lang="en-US" sz="3000">
                <a:solidFill>
                  <a:srgbClr val="6A802E"/>
                </a:solidFill>
              </a:rPr>
              <a:t>Engineering at MTCC</a:t>
            </a:r>
            <a:endParaRPr sz="3000">
              <a:solidFill>
                <a:srgbClr val="6A802E"/>
              </a:solidFill>
            </a:endParaRPr>
          </a:p>
        </p:txBody>
      </p:sp>
      <p:pic>
        <p:nvPicPr>
          <p:cNvPr id="134" name="Google Shape;134;g2ad73c25b25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2045" y="1299600"/>
            <a:ext cx="48768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ad73c25b25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888" y="4476475"/>
            <a:ext cx="1647825" cy="43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ad73c25b25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0107" y="4476475"/>
            <a:ext cx="1814513" cy="43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ad73c25b25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0013" y="4345507"/>
            <a:ext cx="1490663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ad73c25b25_0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86058" y="4458969"/>
            <a:ext cx="1483267" cy="46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Wilkes Community College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2176854"/>
            <a:ext cx="9143999" cy="165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Stacie Taylor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Chair, Applied Engineering Technologies</a:t>
            </a:r>
            <a:endParaRPr lang="en-US" dirty="0">
              <a:ln w="0">
                <a:solidFill>
                  <a:srgbClr val="5B9BD5"/>
                </a:solidFill>
              </a:ln>
              <a:cs typeface="Calibri Light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EEB6428-72EA-C819-1B2D-69D44F64E3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45ACB-BDC5-402F-141C-A1965FABE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155" y="3836180"/>
            <a:ext cx="4953000" cy="1238250"/>
          </a:xfrm>
          <a:prstGeom prst="rect">
            <a:avLst/>
          </a:prstGeom>
        </p:spPr>
      </p:pic>
      <p:pic>
        <p:nvPicPr>
          <p:cNvPr id="2050" name="Picture 3">
            <a:extLst>
              <a:ext uri="{FF2B5EF4-FFF2-40B4-BE49-F238E27FC236}">
                <a16:creationId xmlns:a16="http://schemas.microsoft.com/office/drawing/2014/main" id="{73BC396C-C4BD-5482-7DDE-B4A4C3E27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t="1407" r="75121" b="3850"/>
          <a:stretch/>
        </p:blipFill>
        <p:spPr bwMode="auto">
          <a:xfrm>
            <a:off x="7156265" y="0"/>
            <a:ext cx="1987736" cy="300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73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Wilkes Community College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2176854"/>
            <a:ext cx="9143999" cy="165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Bryan Hartzog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Lead Instructor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n w="0">
                  <a:solidFill>
                    <a:srgbClr val="5B9BD5"/>
                  </a:solidFill>
                </a:ln>
                <a:cs typeface="Calibri Light"/>
              </a:rPr>
              <a:t>Industrial Engineering/Robotics, Automation, and </a:t>
            </a:r>
            <a:br>
              <a:rPr lang="en-US" dirty="0">
                <a:ln w="0">
                  <a:solidFill>
                    <a:srgbClr val="5B9BD5"/>
                  </a:solidFill>
                </a:ln>
                <a:cs typeface="Calibri Light"/>
              </a:rPr>
            </a:br>
            <a:r>
              <a:rPr lang="en-US" dirty="0">
                <a:ln w="0">
                  <a:solidFill>
                    <a:srgbClr val="5B9BD5"/>
                  </a:solidFill>
                </a:ln>
                <a:cs typeface="Calibri Light"/>
              </a:rPr>
              <a:t>Mechatronics Technology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EEB6428-72EA-C819-1B2D-69D44F64E3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45ACB-BDC5-402F-141C-A1965FABE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155" y="3836180"/>
            <a:ext cx="4953000" cy="1238250"/>
          </a:xfrm>
          <a:prstGeom prst="rect">
            <a:avLst/>
          </a:prstGeom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559BCE1E-7765-12B1-ADF1-C4D7AE148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t="3114" r="77611" b="2033"/>
          <a:stretch/>
        </p:blipFill>
        <p:spPr bwMode="auto">
          <a:xfrm>
            <a:off x="7134510" y="4"/>
            <a:ext cx="2009490" cy="300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0AC13EEC-A4B3-3AF7-870A-482BEC3CF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62" y="1320800"/>
            <a:ext cx="5321876" cy="35496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A18572-DEE6-E0B8-0925-D3AC3331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Wilkes CC Applied Engineering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6554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Wilkes Community College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1670013"/>
            <a:ext cx="9143999" cy="3126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YouTube Link to 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n w="0">
                  <a:solidFill>
                    <a:srgbClr val="5B9BD5"/>
                  </a:solidFill>
                </a:ln>
                <a:cs typeface="Calibri Light"/>
              </a:rPr>
              <a:t>WWC Robotics, Automation, and </a:t>
            </a:r>
            <a:br>
              <a:rPr lang="en-US" dirty="0">
                <a:ln w="0">
                  <a:solidFill>
                    <a:srgbClr val="5B9BD5"/>
                  </a:solidFill>
                </a:ln>
                <a:cs typeface="Calibri Light"/>
              </a:rPr>
            </a:br>
            <a:r>
              <a:rPr lang="en-US" dirty="0">
                <a:ln w="0">
                  <a:solidFill>
                    <a:srgbClr val="5B9BD5"/>
                  </a:solidFill>
                </a:ln>
                <a:cs typeface="Calibri Light"/>
              </a:rPr>
              <a:t>Mechatronics Technology Video</a:t>
            </a:r>
          </a:p>
          <a:p>
            <a:pPr algn="ctr">
              <a:spcAft>
                <a:spcPts val="600"/>
              </a:spcAft>
            </a:pPr>
            <a:endParaRPr lang="en-US" dirty="0">
              <a:ln w="0">
                <a:solidFill>
                  <a:srgbClr val="5B9BD5"/>
                </a:solidFill>
              </a:ln>
              <a:cs typeface="Calibri Light"/>
            </a:endParaRPr>
          </a:p>
          <a:p>
            <a:pPr algn="ctr">
              <a:spcAft>
                <a:spcPts val="600"/>
              </a:spcAft>
            </a:pPr>
            <a:r>
              <a:rPr lang="en-US" dirty="0">
                <a:ln w="0">
                  <a:solidFill>
                    <a:srgbClr val="5B9BD5"/>
                  </a:solidFill>
                </a:ln>
                <a:cs typeface="Calibri Light"/>
                <a:hlinkClick r:id="rId2"/>
              </a:rPr>
              <a:t>https://www.youtube.com/watch?v=jLCS8_qC5Ak</a:t>
            </a:r>
            <a:r>
              <a:rPr lang="en-US" dirty="0">
                <a:ln w="0">
                  <a:solidFill>
                    <a:srgbClr val="5B9BD5"/>
                  </a:solidFill>
                </a:ln>
                <a:cs typeface="Calibri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276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Wilson Community College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2176854"/>
            <a:ext cx="9143999" cy="165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Josh Stevens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Applied Engineering Instructor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EEB6428-72EA-C819-1B2D-69D44F64E3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person wearing a hat and vest&#10;&#10;Description automatically generated">
            <a:extLst>
              <a:ext uri="{FF2B5EF4-FFF2-40B4-BE49-F238E27FC236}">
                <a16:creationId xmlns:a16="http://schemas.microsoft.com/office/drawing/2014/main" id="{6156B135-E70C-AE8B-E795-B12384CDB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49" y="0"/>
            <a:ext cx="2151850" cy="3009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4A1190-BA52-2630-D717-2C261FFF6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24" t="10061" r="16886"/>
          <a:stretch/>
        </p:blipFill>
        <p:spPr>
          <a:xfrm>
            <a:off x="0" y="3440061"/>
            <a:ext cx="2562510" cy="170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Dr. Bob Witchger</a:t>
            </a:r>
            <a:endParaRPr lang="en-US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89" y="2910751"/>
            <a:ext cx="5978225" cy="86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+mn-lt"/>
              </a:rPr>
              <a:t>CTE Director, Team Perkins</a:t>
            </a:r>
            <a:br>
              <a:rPr lang="en-US" dirty="0"/>
            </a:br>
            <a:r>
              <a:rPr lang="en-US" dirty="0">
                <a:latin typeface="HelvLight"/>
              </a:rPr>
              <a:t> </a:t>
            </a:r>
            <a:endParaRPr lang="en-US" dirty="0"/>
          </a:p>
        </p:txBody>
      </p:sp>
      <p:pic>
        <p:nvPicPr>
          <p:cNvPr id="5" name="Picture 4" descr="Photo of Dr. Bob Witchger">
            <a:extLst>
              <a:ext uri="{FF2B5EF4-FFF2-40B4-BE49-F238E27FC236}">
                <a16:creationId xmlns:a16="http://schemas.microsoft.com/office/drawing/2014/main" id="{E1FF3906-7556-4BE9-95C0-5674676D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357" y="-1525"/>
            <a:ext cx="2452653" cy="2826524"/>
          </a:xfrm>
          <a:prstGeom prst="rect">
            <a:avLst/>
          </a:prstGeom>
        </p:spPr>
      </p:pic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C41D9A4F-BE92-4721-8568-B143088B6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1" y="3774975"/>
            <a:ext cx="3355245" cy="12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8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large screen and a large television&#10;&#10;Description automatically generated">
            <a:extLst>
              <a:ext uri="{FF2B5EF4-FFF2-40B4-BE49-F238E27FC236}">
                <a16:creationId xmlns:a16="http://schemas.microsoft.com/office/drawing/2014/main" id="{98D2D6E7-1493-8CC9-8599-24C29CF5B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7" r="1" b="16249"/>
          <a:stretch/>
        </p:blipFill>
        <p:spPr>
          <a:xfrm>
            <a:off x="628650" y="1320904"/>
            <a:ext cx="7886700" cy="354875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829171D-9684-410E-AC8E-343F8EDB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 anchor="ctr">
            <a:normAutofit/>
          </a:bodyPr>
          <a:lstStyle/>
          <a:p>
            <a:r>
              <a:rPr lang="en-US" dirty="0"/>
              <a:t>Wilson CC Applied Engineering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5021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yellow line in a factory&#10;&#10;Description automatically generated">
            <a:extLst>
              <a:ext uri="{FF2B5EF4-FFF2-40B4-BE49-F238E27FC236}">
                <a16:creationId xmlns:a16="http://schemas.microsoft.com/office/drawing/2014/main" id="{AF8EC101-8D2C-8199-135A-93E6DF55F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2"/>
          <a:stretch/>
        </p:blipFill>
        <p:spPr>
          <a:xfrm rot="5400000">
            <a:off x="-990365" y="2110793"/>
            <a:ext cx="4023071" cy="204234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ECD484-9A4F-62D3-686E-D1C0C9DCB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Wilson CC Engineering Tech Lab</a:t>
            </a:r>
          </a:p>
        </p:txBody>
      </p:sp>
      <p:pic>
        <p:nvPicPr>
          <p:cNvPr id="9" name="Picture 8" descr="A machine in a factory&#10;&#10;Description automatically generated">
            <a:extLst>
              <a:ext uri="{FF2B5EF4-FFF2-40B4-BE49-F238E27FC236}">
                <a16:creationId xmlns:a16="http://schemas.microsoft.com/office/drawing/2014/main" id="{63B740F2-8E9C-D965-72DD-9DC41D45BA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t="9050" r="14950" b="23459"/>
          <a:stretch/>
        </p:blipFill>
        <p:spPr>
          <a:xfrm>
            <a:off x="6481762" y="0"/>
            <a:ext cx="2662238" cy="1915844"/>
          </a:xfrm>
          <a:prstGeom prst="rect">
            <a:avLst/>
          </a:prstGeom>
        </p:spPr>
      </p:pic>
      <p:pic>
        <p:nvPicPr>
          <p:cNvPr id="11" name="Picture 10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AB40F8A3-BE4E-AA45-52AC-EAA49DBE57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" t="2457" r="28671"/>
          <a:stretch/>
        </p:blipFill>
        <p:spPr>
          <a:xfrm>
            <a:off x="1619869" y="846440"/>
            <a:ext cx="2672883" cy="3064723"/>
          </a:xfrm>
          <a:prstGeom prst="rect">
            <a:avLst/>
          </a:prstGeom>
        </p:spPr>
      </p:pic>
      <p:pic>
        <p:nvPicPr>
          <p:cNvPr id="7" name="Picture 6" descr="A room with computers and equipment&#10;&#10;Description automatically generated">
            <a:extLst>
              <a:ext uri="{FF2B5EF4-FFF2-40B4-BE49-F238E27FC236}">
                <a16:creationId xmlns:a16="http://schemas.microsoft.com/office/drawing/2014/main" id="{AC4A9F0A-5053-FB03-AF97-BF4EB4434A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5"/>
          <a:stretch/>
        </p:blipFill>
        <p:spPr>
          <a:xfrm>
            <a:off x="3875592" y="3274319"/>
            <a:ext cx="5268408" cy="1869181"/>
          </a:xfrm>
          <a:prstGeom prst="rect">
            <a:avLst/>
          </a:prstGeom>
        </p:spPr>
      </p:pic>
      <p:pic>
        <p:nvPicPr>
          <p:cNvPr id="13" name="Picture 12" descr="A yellow lockout station with many different locks&#10;&#10;Description automatically generated">
            <a:extLst>
              <a:ext uri="{FF2B5EF4-FFF2-40B4-BE49-F238E27FC236}">
                <a16:creationId xmlns:a16="http://schemas.microsoft.com/office/drawing/2014/main" id="{7F94D371-182D-66EC-AB6A-AD84CF006A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7" t="12387" r="22385" b="4721"/>
          <a:stretch/>
        </p:blipFill>
        <p:spPr>
          <a:xfrm rot="5400000">
            <a:off x="1808467" y="3208486"/>
            <a:ext cx="1742814" cy="2120010"/>
          </a:xfrm>
          <a:prstGeom prst="rect">
            <a:avLst/>
          </a:prstGeom>
        </p:spPr>
      </p:pic>
      <p:pic>
        <p:nvPicPr>
          <p:cNvPr id="15" name="Picture 14" descr="A machine with many wires&#10;&#10;Description automatically generated">
            <a:extLst>
              <a:ext uri="{FF2B5EF4-FFF2-40B4-BE49-F238E27FC236}">
                <a16:creationId xmlns:a16="http://schemas.microsoft.com/office/drawing/2014/main" id="{7C5A1865-8136-2BF1-F51E-214E36A2F1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9" b="3587"/>
          <a:stretch/>
        </p:blipFill>
        <p:spPr>
          <a:xfrm rot="5400000">
            <a:off x="4236386" y="1012215"/>
            <a:ext cx="2301741" cy="2091981"/>
          </a:xfrm>
          <a:prstGeom prst="rect">
            <a:avLst/>
          </a:prstGeom>
        </p:spPr>
      </p:pic>
      <p:pic>
        <p:nvPicPr>
          <p:cNvPr id="17" name="Picture 16" descr="A yellow and green circle on a grey surface&#10;&#10;Description automatically generated">
            <a:extLst>
              <a:ext uri="{FF2B5EF4-FFF2-40B4-BE49-F238E27FC236}">
                <a16:creationId xmlns:a16="http://schemas.microsoft.com/office/drawing/2014/main" id="{A382E784-03B2-E004-2FD6-BEDC9B0496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t="16502" r="43792" b="7134"/>
          <a:stretch/>
        </p:blipFill>
        <p:spPr>
          <a:xfrm rot="5400000">
            <a:off x="7203888" y="1258959"/>
            <a:ext cx="1145777" cy="259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of NC with Raising the Awareness of Career Pathways in North Carolina on it.">
            <a:extLst>
              <a:ext uri="{FF2B5EF4-FFF2-40B4-BE49-F238E27FC236}">
                <a16:creationId xmlns:a16="http://schemas.microsoft.com/office/drawing/2014/main" id="{E06B712A-B23D-46E2-A5A9-C7D47597F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533" y="3048286"/>
            <a:ext cx="5215467" cy="1914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903D9B-AA24-1841-B4BE-F88B9014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Raising the Awareness of Career Pathways Webinars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5403E-48F7-6F48-9574-571E50D00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82" y="1555028"/>
            <a:ext cx="8219259" cy="3523066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+mn-lt"/>
                <a:ea typeface="Calibri" panose="020F0502020204030204" pitchFamily="34" charset="0"/>
              </a:rPr>
              <a:t>Feb. 21, 2024 – Biotechnology &amp; Clinical Trails Research Associates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+mn-lt"/>
                <a:ea typeface="Calibri" panose="020F0502020204030204" pitchFamily="34" charset="0"/>
              </a:rPr>
              <a:t>Mar. 20, 2024 – Business Administration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+mn-lt"/>
                <a:ea typeface="Calibri" panose="020F0502020204030204" pitchFamily="34" charset="0"/>
              </a:rPr>
              <a:t>Apr. 17, 2024 – Public Safety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latin typeface="+mn-lt"/>
                <a:ea typeface="Calibri" panose="020F0502020204030204" pitchFamily="34" charset="0"/>
              </a:rPr>
              <a:t>May 15, 2024 – Cyber Crime Technology</a:t>
            </a:r>
          </a:p>
          <a:p>
            <a:pPr marL="0" indent="0">
              <a:buNone/>
            </a:pPr>
            <a:endParaRPr lang="en-US" sz="4200" dirty="0">
              <a:latin typeface="+mn-lt"/>
            </a:endParaRPr>
          </a:p>
          <a:p>
            <a:pPr marL="0" indent="0">
              <a:buNone/>
            </a:pPr>
            <a:endParaRPr lang="en-US" sz="4200" dirty="0">
              <a:latin typeface="+mn-lt"/>
            </a:endParaRPr>
          </a:p>
          <a:p>
            <a:pPr marL="0" indent="0">
              <a:buNone/>
            </a:pPr>
            <a:endParaRPr lang="en-US" sz="4200" dirty="0">
              <a:latin typeface="+mn-lt"/>
            </a:endParaRPr>
          </a:p>
          <a:p>
            <a:pPr marL="0" indent="0">
              <a:buNone/>
            </a:pPr>
            <a:endParaRPr lang="en-US" sz="4200" dirty="0">
              <a:latin typeface="+mn-lt"/>
            </a:endParaRPr>
          </a:p>
          <a:p>
            <a:pPr marL="0" indent="0">
              <a:buNone/>
            </a:pPr>
            <a:r>
              <a:rPr lang="en-US" sz="4200" dirty="0">
                <a:latin typeface="+mn-lt"/>
              </a:rPr>
              <a:t>Register for all webinars at www.ncperkins.org/presentations</a:t>
            </a:r>
          </a:p>
        </p:txBody>
      </p:sp>
    </p:spTree>
    <p:extLst>
      <p:ext uri="{BB962C8B-B14F-4D97-AF65-F5344CB8AC3E}">
        <p14:creationId xmlns:p14="http://schemas.microsoft.com/office/powerpoint/2010/main" val="2056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Dr. Tony Reggi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+mn-lt"/>
              </a:rPr>
              <a:t>CTE Associate Director</a:t>
            </a:r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F654296C-F1A8-4B7C-A3C6-D0694534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77" y="3726901"/>
            <a:ext cx="3355245" cy="1276505"/>
          </a:xfrm>
          <a:prstGeom prst="rect">
            <a:avLst/>
          </a:prstGeom>
        </p:spPr>
      </p:pic>
      <p:pic>
        <p:nvPicPr>
          <p:cNvPr id="8" name="Picture 7" descr="Tony Reggi Photo">
            <a:extLst>
              <a:ext uri="{FF2B5EF4-FFF2-40B4-BE49-F238E27FC236}">
                <a16:creationId xmlns:a16="http://schemas.microsoft.com/office/drawing/2014/main" id="{B0B0C95B-83E7-44B4-A451-BEEC7905B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r="5840" b="1187"/>
          <a:stretch/>
        </p:blipFill>
        <p:spPr>
          <a:xfrm>
            <a:off x="6831724" y="0"/>
            <a:ext cx="2312275" cy="2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3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Patti Coultas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+mn-lt"/>
              </a:rPr>
              <a:t>CTE Coordinator</a:t>
            </a:r>
            <a:br>
              <a:rPr lang="en-US" dirty="0">
                <a:latin typeface="HelvLight"/>
              </a:rPr>
            </a:br>
            <a:endParaRPr lang="en-US" dirty="0"/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F654296C-F1A8-4B7C-A3C6-D0694534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77" y="3726901"/>
            <a:ext cx="3355245" cy="1276505"/>
          </a:xfrm>
          <a:prstGeom prst="rect">
            <a:avLst/>
          </a:prstGeom>
        </p:spPr>
      </p:pic>
      <p:pic>
        <p:nvPicPr>
          <p:cNvPr id="9" name="Picture 8" descr="Patti Coultas photo">
            <a:extLst>
              <a:ext uri="{FF2B5EF4-FFF2-40B4-BE49-F238E27FC236}">
                <a16:creationId xmlns:a16="http://schemas.microsoft.com/office/drawing/2014/main" id="{2FAD2DF0-E321-682C-3ADC-D2659D639F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9"/>
          <a:stretch/>
        </p:blipFill>
        <p:spPr>
          <a:xfrm>
            <a:off x="6850936" y="0"/>
            <a:ext cx="2293063" cy="2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1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8"/>
            <a:ext cx="5502349" cy="1071375"/>
          </a:xfrm>
        </p:spPr>
        <p:txBody>
          <a:bodyPr/>
          <a:lstStyle/>
          <a:p>
            <a:r>
              <a:rPr lang="en-US" dirty="0"/>
              <a:t>Aaron Mabe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5" y="2939753"/>
            <a:ext cx="7338350" cy="822294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Coordinator for Career and College Promise</a:t>
            </a:r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2B11866B-CBF2-4D8B-803B-0AD239F0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52" y="3762047"/>
            <a:ext cx="3355245" cy="1276505"/>
          </a:xfrm>
          <a:prstGeom prst="rect">
            <a:avLst/>
          </a:prstGeom>
        </p:spPr>
      </p:pic>
      <p:pic>
        <p:nvPicPr>
          <p:cNvPr id="5" name="Picture 4" descr="Aaron Mabe">
            <a:extLst>
              <a:ext uri="{FF2B5EF4-FFF2-40B4-BE49-F238E27FC236}">
                <a16:creationId xmlns:a16="http://schemas.microsoft.com/office/drawing/2014/main" id="{CE8FBC68-AB1C-8762-48DF-613976C59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r="5140"/>
          <a:stretch/>
        </p:blipFill>
        <p:spPr>
          <a:xfrm>
            <a:off x="6394370" y="0"/>
            <a:ext cx="2749630" cy="29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1" y="1448850"/>
            <a:ext cx="5502349" cy="1071375"/>
          </a:xfrm>
        </p:spPr>
        <p:txBody>
          <a:bodyPr/>
          <a:lstStyle/>
          <a:p>
            <a:r>
              <a:rPr lang="en-US" dirty="0"/>
              <a:t>Dr. Mary Olvera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4" y="2623276"/>
            <a:ext cx="9144000" cy="124182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CTE Coordinator and Program Administrator</a:t>
            </a:r>
          </a:p>
          <a:p>
            <a:r>
              <a:rPr lang="en-US" sz="2000" dirty="0">
                <a:latin typeface="+mn-lt"/>
              </a:rPr>
              <a:t>Public Service Technologies, Agriculture and Natural Resources Technologies, and Commercial Artistic Productions</a:t>
            </a:r>
          </a:p>
        </p:txBody>
      </p:sp>
      <p:pic>
        <p:nvPicPr>
          <p:cNvPr id="6" name="Picture 5" descr="Mary Olvera photo">
            <a:extLst>
              <a:ext uri="{FF2B5EF4-FFF2-40B4-BE49-F238E27FC236}">
                <a16:creationId xmlns:a16="http://schemas.microsoft.com/office/drawing/2014/main" id="{AEBB8AF0-11D4-C142-B765-6BF40C771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9203" y="-1"/>
            <a:ext cx="2154797" cy="2623277"/>
          </a:xfrm>
          <a:prstGeom prst="rect">
            <a:avLst/>
          </a:prstGeom>
        </p:spPr>
      </p:pic>
      <p:pic>
        <p:nvPicPr>
          <p:cNvPr id="7" name="Picture 6" descr="NCCCS Logo">
            <a:extLst>
              <a:ext uri="{FF2B5EF4-FFF2-40B4-BE49-F238E27FC236}">
                <a16:creationId xmlns:a16="http://schemas.microsoft.com/office/drawing/2014/main" id="{CC88EDE3-4FF8-426C-8C51-F26F91435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52" y="3762047"/>
            <a:ext cx="3355245" cy="12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Stefanie Schroeder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+mn-lt"/>
              </a:rPr>
              <a:t>CTE Coordinator</a:t>
            </a:r>
            <a:br>
              <a:rPr lang="en-US" dirty="0">
                <a:latin typeface="HelvLight"/>
              </a:rPr>
            </a:br>
            <a:endParaRPr lang="en-US" dirty="0"/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F654296C-F1A8-4B7C-A3C6-D0694534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77" y="3726901"/>
            <a:ext cx="3355245" cy="1276505"/>
          </a:xfrm>
          <a:prstGeom prst="rect">
            <a:avLst/>
          </a:prstGeom>
        </p:spPr>
      </p:pic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BD8AD81-ADEA-9AC2-8945-0007C73E8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1250"/>
          <a:stretch/>
        </p:blipFill>
        <p:spPr>
          <a:xfrm>
            <a:off x="6665204" y="1"/>
            <a:ext cx="2478795" cy="306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5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AF993BB6-99DB-E3FF-A19A-A96C50C53102}"/>
              </a:ext>
            </a:extLst>
          </p:cNvPr>
          <p:cNvSpPr/>
          <p:nvPr/>
        </p:nvSpPr>
        <p:spPr>
          <a:xfrm rot="5400000" flipV="1">
            <a:off x="5334043" y="1878653"/>
            <a:ext cx="640080" cy="4216010"/>
          </a:xfrm>
          <a:prstGeom prst="bentUp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05465-1E6A-1D01-B5C7-3CB35F50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 anchor="ctr">
            <a:normAutofit/>
          </a:bodyPr>
          <a:lstStyle/>
          <a:p>
            <a:r>
              <a:rPr lang="en-US" dirty="0"/>
              <a:t>Engineering vs Engineering Technology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E6F511-39D6-BF39-3D2E-45FFA0B13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499028"/>
              </p:ext>
            </p:extLst>
          </p:nvPr>
        </p:nvGraphicFramePr>
        <p:xfrm>
          <a:off x="1297859" y="1668223"/>
          <a:ext cx="6464227" cy="2285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657">
                  <a:extLst>
                    <a:ext uri="{9D8B030D-6E8A-4147-A177-3AD203B41FA5}">
                      <a16:colId xmlns:a16="http://schemas.microsoft.com/office/drawing/2014/main" val="2697764577"/>
                    </a:ext>
                  </a:extLst>
                </a:gridCol>
                <a:gridCol w="587657">
                  <a:extLst>
                    <a:ext uri="{9D8B030D-6E8A-4147-A177-3AD203B41FA5}">
                      <a16:colId xmlns:a16="http://schemas.microsoft.com/office/drawing/2014/main" val="2264231292"/>
                    </a:ext>
                  </a:extLst>
                </a:gridCol>
                <a:gridCol w="587657">
                  <a:extLst>
                    <a:ext uri="{9D8B030D-6E8A-4147-A177-3AD203B41FA5}">
                      <a16:colId xmlns:a16="http://schemas.microsoft.com/office/drawing/2014/main" val="1238024483"/>
                    </a:ext>
                  </a:extLst>
                </a:gridCol>
                <a:gridCol w="587657">
                  <a:extLst>
                    <a:ext uri="{9D8B030D-6E8A-4147-A177-3AD203B41FA5}">
                      <a16:colId xmlns:a16="http://schemas.microsoft.com/office/drawing/2014/main" val="1141116192"/>
                    </a:ext>
                  </a:extLst>
                </a:gridCol>
                <a:gridCol w="587657">
                  <a:extLst>
                    <a:ext uri="{9D8B030D-6E8A-4147-A177-3AD203B41FA5}">
                      <a16:colId xmlns:a16="http://schemas.microsoft.com/office/drawing/2014/main" val="1746172230"/>
                    </a:ext>
                  </a:extLst>
                </a:gridCol>
                <a:gridCol w="587657">
                  <a:extLst>
                    <a:ext uri="{9D8B030D-6E8A-4147-A177-3AD203B41FA5}">
                      <a16:colId xmlns:a16="http://schemas.microsoft.com/office/drawing/2014/main" val="136549244"/>
                    </a:ext>
                  </a:extLst>
                </a:gridCol>
                <a:gridCol w="587657">
                  <a:extLst>
                    <a:ext uri="{9D8B030D-6E8A-4147-A177-3AD203B41FA5}">
                      <a16:colId xmlns:a16="http://schemas.microsoft.com/office/drawing/2014/main" val="3426959311"/>
                    </a:ext>
                  </a:extLst>
                </a:gridCol>
                <a:gridCol w="587657">
                  <a:extLst>
                    <a:ext uri="{9D8B030D-6E8A-4147-A177-3AD203B41FA5}">
                      <a16:colId xmlns:a16="http://schemas.microsoft.com/office/drawing/2014/main" val="1946540468"/>
                    </a:ext>
                  </a:extLst>
                </a:gridCol>
                <a:gridCol w="587657">
                  <a:extLst>
                    <a:ext uri="{9D8B030D-6E8A-4147-A177-3AD203B41FA5}">
                      <a16:colId xmlns:a16="http://schemas.microsoft.com/office/drawing/2014/main" val="1278115755"/>
                    </a:ext>
                  </a:extLst>
                </a:gridCol>
                <a:gridCol w="587657">
                  <a:extLst>
                    <a:ext uri="{9D8B030D-6E8A-4147-A177-3AD203B41FA5}">
                      <a16:colId xmlns:a16="http://schemas.microsoft.com/office/drawing/2014/main" val="2136671962"/>
                    </a:ext>
                  </a:extLst>
                </a:gridCol>
                <a:gridCol w="587657">
                  <a:extLst>
                    <a:ext uri="{9D8B030D-6E8A-4147-A177-3AD203B41FA5}">
                      <a16:colId xmlns:a16="http://schemas.microsoft.com/office/drawing/2014/main" val="165567899"/>
                    </a:ext>
                  </a:extLst>
                </a:gridCol>
              </a:tblGrid>
              <a:tr h="2285583">
                <a:tc>
                  <a:txBody>
                    <a:bodyPr/>
                    <a:lstStyle/>
                    <a:p>
                      <a:r>
                        <a:rPr lang="en-US" sz="1600" dirty="0"/>
                        <a:t>Research</a:t>
                      </a:r>
                    </a:p>
                  </a:txBody>
                  <a:tcPr marL="137160" marR="137160" marT="137160" marB="13716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Complex Analysis</a:t>
                      </a:r>
                    </a:p>
                  </a:txBody>
                  <a:tcPr marL="137160" marR="137160" marT="137160" marB="13716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Complex Design</a:t>
                      </a:r>
                    </a:p>
                  </a:txBody>
                  <a:tcPr marL="137160" marR="137160" marT="137160" marB="13716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Development</a:t>
                      </a:r>
                    </a:p>
                  </a:txBody>
                  <a:tcPr marL="137160" marR="137160" marT="137160" marB="13716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Test &amp; Evaluation</a:t>
                      </a:r>
                    </a:p>
                  </a:txBody>
                  <a:tcPr marL="137160" marR="137160" marT="137160" marB="13716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Test &amp; Evaluation</a:t>
                      </a:r>
                    </a:p>
                  </a:txBody>
                  <a:tcPr marL="137160" marR="137160" marT="137160" marB="13716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Mfg. &amp; Construction</a:t>
                      </a:r>
                    </a:p>
                  </a:txBody>
                  <a:tcPr marL="137160" marR="137160" marT="137160" marB="13716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Production</a:t>
                      </a:r>
                    </a:p>
                  </a:txBody>
                  <a:tcPr marL="137160" marR="137160" marT="137160" marB="13716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Technical Analysis</a:t>
                      </a:r>
                    </a:p>
                  </a:txBody>
                  <a:tcPr marL="137160" marR="137160" marT="137160" marB="13716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Distribution &amp; Sales</a:t>
                      </a:r>
                    </a:p>
                  </a:txBody>
                  <a:tcPr marL="137160" marR="137160" marT="137160" marB="13716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30252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73A031-B6CD-B43C-0D78-4BA592D80A35}"/>
              </a:ext>
            </a:extLst>
          </p:cNvPr>
          <p:cNvSpPr txBox="1"/>
          <p:nvPr/>
        </p:nvSpPr>
        <p:spPr>
          <a:xfrm>
            <a:off x="1163960" y="1225104"/>
            <a:ext cx="1118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Theoretical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080DB-F447-7213-8495-8F8F9A62C627}"/>
              </a:ext>
            </a:extLst>
          </p:cNvPr>
          <p:cNvSpPr txBox="1"/>
          <p:nvPr/>
        </p:nvSpPr>
        <p:spPr>
          <a:xfrm>
            <a:off x="7022295" y="1225104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Applied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DD860-5BD8-3C65-BD89-3A25D5C8EB6E}"/>
              </a:ext>
            </a:extLst>
          </p:cNvPr>
          <p:cNvCxnSpPr>
            <a:cxnSpLocks/>
          </p:cNvCxnSpPr>
          <p:nvPr/>
        </p:nvCxnSpPr>
        <p:spPr>
          <a:xfrm>
            <a:off x="1297859" y="1563658"/>
            <a:ext cx="646422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6DCA643-09B9-3FB8-81C4-4646866CEEA2}"/>
              </a:ext>
            </a:extLst>
          </p:cNvPr>
          <p:cNvSpPr txBox="1"/>
          <p:nvPr/>
        </p:nvSpPr>
        <p:spPr>
          <a:xfrm>
            <a:off x="1186037" y="4506829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Engineering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BB480D-4B94-356B-DE25-09D816060003}"/>
              </a:ext>
            </a:extLst>
          </p:cNvPr>
          <p:cNvSpPr txBox="1"/>
          <p:nvPr/>
        </p:nvSpPr>
        <p:spPr>
          <a:xfrm>
            <a:off x="5687571" y="4168275"/>
            <a:ext cx="2155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Engineering Technology</a:t>
            </a:r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88D192BF-AF87-0C6F-8A24-10BBBC9FFCCA}"/>
              </a:ext>
            </a:extLst>
          </p:cNvPr>
          <p:cNvSpPr/>
          <p:nvPr/>
        </p:nvSpPr>
        <p:spPr>
          <a:xfrm rot="16200000" flipH="1" flipV="1">
            <a:off x="3085822" y="2165841"/>
            <a:ext cx="640080" cy="4216010"/>
          </a:xfrm>
          <a:prstGeom prst="bentUp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E41672053428A04440375F834B6" ma:contentTypeVersion="13" ma:contentTypeDescription="Create a new document." ma:contentTypeScope="" ma:versionID="b82d43e5303b006902a54d4cbb9f6551">
  <xsd:schema xmlns:xsd="http://www.w3.org/2001/XMLSchema" xmlns:xs="http://www.w3.org/2001/XMLSchema" xmlns:p="http://schemas.microsoft.com/office/2006/metadata/properties" xmlns:ns2="bd1f56e5-2dfe-42af-a842-8886d825bf7e" xmlns:ns3="a3648569-d889-4cab-8fb7-f97de583ec0f" targetNamespace="http://schemas.microsoft.com/office/2006/metadata/properties" ma:root="true" ma:fieldsID="9d1d31c080f06da4605616a272c7b52f" ns2:_="" ns3:_="">
    <xsd:import namespace="bd1f56e5-2dfe-42af-a842-8886d825bf7e"/>
    <xsd:import namespace="a3648569-d889-4cab-8fb7-f97de583ec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f56e5-2dfe-42af-a842-8886d825bf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410e6b-3f3a-46d5-b089-fcc12dc48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648569-d889-4cab-8fb7-f97de583ec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223b4f3-e477-4c24-8cf9-751aee7eab28}" ma:internalName="TaxCatchAll" ma:showField="CatchAllData" ma:web="a3648569-d889-4cab-8fb7-f97de583ec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648569-d889-4cab-8fb7-f97de583ec0f" xsi:nil="true"/>
    <lcf76f155ced4ddcb4097134ff3c332f xmlns="bd1f56e5-2dfe-42af-a842-8886d825bf7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62FA4C-191D-4F1B-9707-197626B5E8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f56e5-2dfe-42af-a842-8886d825bf7e"/>
    <ds:schemaRef ds:uri="a3648569-d889-4cab-8fb7-f97de583ec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D5D640-4E55-4B73-8FDF-A8486CD34A22}">
  <ds:schemaRefs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a3648569-d889-4cab-8fb7-f97de583ec0f"/>
    <ds:schemaRef ds:uri="http://schemas.microsoft.com/office/2006/documentManagement/types"/>
    <ds:schemaRef ds:uri="http://schemas.microsoft.com/office/2006/metadata/properties"/>
    <ds:schemaRef ds:uri="bd1f56e5-2dfe-42af-a842-8886d825bf7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969E33A-A7F5-49EF-8AC5-B95FC02AEB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4084</TotalTime>
  <Words>846</Words>
  <Application>Microsoft Office PowerPoint</Application>
  <PresentationFormat>On-screen Show (16:9)</PresentationFormat>
  <Paragraphs>199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Helvetica Neue Medium</vt:lpstr>
      <vt:lpstr>HelvLight</vt:lpstr>
      <vt:lpstr>Söhne</vt:lpstr>
      <vt:lpstr>Times New Roman</vt:lpstr>
      <vt:lpstr>Office Theme</vt:lpstr>
      <vt:lpstr>Office Theme</vt:lpstr>
      <vt:lpstr>Engineering Technology January 17, 2024</vt:lpstr>
      <vt:lpstr>Career &amp; Technical Education Team</vt:lpstr>
      <vt:lpstr>Dr. Bob Witchger</vt:lpstr>
      <vt:lpstr>Dr. Tony Reggi</vt:lpstr>
      <vt:lpstr>Patti Coultas</vt:lpstr>
      <vt:lpstr>Aaron Mabe</vt:lpstr>
      <vt:lpstr>Dr. Mary Olvera</vt:lpstr>
      <vt:lpstr>Stefanie Schroeder</vt:lpstr>
      <vt:lpstr>Engineering vs Engineering Technology</vt:lpstr>
      <vt:lpstr>NC Community College  Engineering Technology Programs</vt:lpstr>
      <vt:lpstr>Engineering Technology </vt:lpstr>
      <vt:lpstr>Mechanical Engineering Technician</vt:lpstr>
      <vt:lpstr>Electrical Engineering Technician</vt:lpstr>
      <vt:lpstr>Civil Engineering Technician</vt:lpstr>
      <vt:lpstr>Computer Engineering Technician</vt:lpstr>
      <vt:lpstr>Aerospace Engineering Technician</vt:lpstr>
      <vt:lpstr>Gaston College</vt:lpstr>
      <vt:lpstr>Gaston College</vt:lpstr>
      <vt:lpstr>Gaston College</vt:lpstr>
      <vt:lpstr>Martin Community College</vt:lpstr>
      <vt:lpstr>McDowell Technical  Community College</vt:lpstr>
      <vt:lpstr>PowerPoint Presentation</vt:lpstr>
      <vt:lpstr>PowerPoint Presentation</vt:lpstr>
      <vt:lpstr>PowerPoint Presentation</vt:lpstr>
      <vt:lpstr>Wilkes Community College</vt:lpstr>
      <vt:lpstr>Wilkes Community College</vt:lpstr>
      <vt:lpstr>Wilkes CC Applied Engineering Technology</vt:lpstr>
      <vt:lpstr>Wilkes Community College</vt:lpstr>
      <vt:lpstr>Wilson Community College</vt:lpstr>
      <vt:lpstr>Wilson CC Applied Engineering Technology</vt:lpstr>
      <vt:lpstr>Wilson CC Engineering Tech Lab</vt:lpstr>
      <vt:lpstr>Raising the Awareness of Career Pathways Webinars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18, 2021 Careers in Diesel Mechanics</dc:title>
  <dc:creator>Chris Droessler</dc:creator>
  <cp:keywords/>
  <cp:lastModifiedBy>Patti Coultas</cp:lastModifiedBy>
  <cp:revision>201</cp:revision>
  <cp:lastPrinted>2024-01-17T12:59:42Z</cp:lastPrinted>
  <dcterms:created xsi:type="dcterms:W3CDTF">2017-04-24T19:18:55Z</dcterms:created>
  <dcterms:modified xsi:type="dcterms:W3CDTF">2024-01-17T16:17:53Z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0x01010000B2BE41672053428A04440375F834B6</vt:lpwstr>
  </property>
  <property fmtid="{D5CDD505-2E9C-101B-9397-08002B2CF9AE}" pid="3" name="MediaServiceImageTags">
    <vt:lpwstr/>
  </property>
</Properties>
</file>