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73"/>
  </p:notesMasterIdLst>
  <p:handoutMasterIdLst>
    <p:handoutMasterId r:id="rId74"/>
  </p:handoutMasterIdLst>
  <p:sldIdLst>
    <p:sldId id="256" r:id="rId5"/>
    <p:sldId id="302" r:id="rId6"/>
    <p:sldId id="305" r:id="rId7"/>
    <p:sldId id="307" r:id="rId8"/>
    <p:sldId id="308" r:id="rId9"/>
    <p:sldId id="309" r:id="rId10"/>
    <p:sldId id="310" r:id="rId11"/>
    <p:sldId id="311" r:id="rId12"/>
    <p:sldId id="312" r:id="rId13"/>
    <p:sldId id="313" r:id="rId14"/>
    <p:sldId id="314" r:id="rId15"/>
    <p:sldId id="315" r:id="rId16"/>
    <p:sldId id="319" r:id="rId17"/>
    <p:sldId id="320" r:id="rId18"/>
    <p:sldId id="375" r:id="rId19"/>
    <p:sldId id="379" r:id="rId20"/>
    <p:sldId id="377" r:id="rId21"/>
    <p:sldId id="378" r:id="rId22"/>
    <p:sldId id="373" r:id="rId23"/>
    <p:sldId id="321" r:id="rId24"/>
    <p:sldId id="322" r:id="rId25"/>
    <p:sldId id="323" r:id="rId26"/>
    <p:sldId id="324" r:id="rId27"/>
    <p:sldId id="325" r:id="rId28"/>
    <p:sldId id="326" r:id="rId29"/>
    <p:sldId id="327" r:id="rId30"/>
    <p:sldId id="328" r:id="rId31"/>
    <p:sldId id="329" r:id="rId32"/>
    <p:sldId id="330" r:id="rId33"/>
    <p:sldId id="331" r:id="rId34"/>
    <p:sldId id="333" r:id="rId35"/>
    <p:sldId id="334" r:id="rId36"/>
    <p:sldId id="335" r:id="rId37"/>
    <p:sldId id="336" r:id="rId38"/>
    <p:sldId id="337" r:id="rId39"/>
    <p:sldId id="338" r:id="rId40"/>
    <p:sldId id="339" r:id="rId41"/>
    <p:sldId id="340" r:id="rId42"/>
    <p:sldId id="341" r:id="rId43"/>
    <p:sldId id="343" r:id="rId44"/>
    <p:sldId id="344" r:id="rId45"/>
    <p:sldId id="345" r:id="rId46"/>
    <p:sldId id="346" r:id="rId47"/>
    <p:sldId id="347" r:id="rId48"/>
    <p:sldId id="348" r:id="rId49"/>
    <p:sldId id="349" r:id="rId50"/>
    <p:sldId id="350" r:id="rId51"/>
    <p:sldId id="351" r:id="rId52"/>
    <p:sldId id="352" r:id="rId53"/>
    <p:sldId id="353" r:id="rId54"/>
    <p:sldId id="354" r:id="rId55"/>
    <p:sldId id="355" r:id="rId56"/>
    <p:sldId id="356" r:id="rId57"/>
    <p:sldId id="357" r:id="rId58"/>
    <p:sldId id="358" r:id="rId59"/>
    <p:sldId id="359" r:id="rId60"/>
    <p:sldId id="360" r:id="rId61"/>
    <p:sldId id="361" r:id="rId62"/>
    <p:sldId id="362" r:id="rId63"/>
    <p:sldId id="363" r:id="rId64"/>
    <p:sldId id="364" r:id="rId65"/>
    <p:sldId id="365" r:id="rId66"/>
    <p:sldId id="370" r:id="rId67"/>
    <p:sldId id="272" r:id="rId68"/>
    <p:sldId id="366" r:id="rId69"/>
    <p:sldId id="368" r:id="rId70"/>
    <p:sldId id="371" r:id="rId71"/>
    <p:sldId id="332" r:id="rId72"/>
  </p:sldIdLst>
  <p:sldSz cx="9144000" cy="6858000" type="screen4x3"/>
  <p:notesSz cx="6858000" cy="9144000"/>
  <p:custDataLst>
    <p:tags r:id="rId7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DF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0"/>
    <p:restoredTop sz="54758" autoAdjust="0"/>
  </p:normalViewPr>
  <p:slideViewPr>
    <p:cSldViewPr>
      <p:cViewPr varScale="1">
        <p:scale>
          <a:sx n="43" d="100"/>
          <a:sy n="43" d="100"/>
        </p:scale>
        <p:origin x="1176" y="60"/>
      </p:cViewPr>
      <p:guideLst>
        <p:guide orient="horz" pos="2160"/>
        <p:guide pos="2880"/>
      </p:guideLst>
    </p:cSldViewPr>
  </p:slideViewPr>
  <p:notesTextViewPr>
    <p:cViewPr>
      <p:scale>
        <a:sx n="3" d="2"/>
        <a:sy n="3" d="2"/>
      </p:scale>
      <p:origin x="0" y="-576"/>
    </p:cViewPr>
  </p:notesTextViewPr>
  <p:sorterViewPr>
    <p:cViewPr varScale="1">
      <p:scale>
        <a:sx n="1" d="1"/>
        <a:sy n="1" d="1"/>
      </p:scale>
      <p:origin x="0" y="-27006"/>
    </p:cViewPr>
  </p:sorterViewPr>
  <p:notesViewPr>
    <p:cSldViewPr>
      <p:cViewPr varScale="1">
        <p:scale>
          <a:sx n="53" d="100"/>
          <a:sy n="53" d="100"/>
        </p:scale>
        <p:origin x="176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handoutMaster" Target="handoutMasters/handoutMaster1.xml"/><Relationship Id="rId79"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notesMaster" Target="notesMasters/notesMaster1.xml"/><Relationship Id="rId78"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F7D02BC-678A-4932-B82B-1499DA207151}" type="datetimeFigureOut">
              <a:rPr lang="en-US" smtClean="0"/>
              <a:pPr/>
              <a:t>2/24/2016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18C1209-4D24-4E6B-B850-B0D789831E21}" type="slidenum">
              <a:rPr lang="en-US" smtClean="0"/>
              <a:pPr/>
              <a:t>‹#›</a:t>
            </a:fld>
            <a:endParaRPr lang="en-US"/>
          </a:p>
        </p:txBody>
      </p:sp>
    </p:spTree>
    <p:extLst>
      <p:ext uri="{BB962C8B-B14F-4D97-AF65-F5344CB8AC3E}">
        <p14:creationId xmlns:p14="http://schemas.microsoft.com/office/powerpoint/2010/main" val="3723057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8766E1-CEEA-41BF-A457-E538D89CB544}" type="datetimeFigureOut">
              <a:rPr lang="en-US" smtClean="0"/>
              <a:pPr/>
              <a:t>2/24/2016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46C6A2-84B9-4F4B-9D29-2CFB53138DBA}" type="slidenum">
              <a:rPr lang="en-US" smtClean="0"/>
              <a:pPr/>
              <a:t>‹#›</a:t>
            </a:fld>
            <a:endParaRPr lang="en-US"/>
          </a:p>
        </p:txBody>
      </p:sp>
    </p:spTree>
    <p:extLst>
      <p:ext uri="{BB962C8B-B14F-4D97-AF65-F5344CB8AC3E}">
        <p14:creationId xmlns:p14="http://schemas.microsoft.com/office/powerpoint/2010/main" val="3382813602"/>
      </p:ext>
    </p:extLst>
  </p:cSld>
  <p:clrMap bg1="lt1" tx1="dk1" bg2="lt2" tx2="dk2" accent1="accent1" accent2="accent2" accent3="accent3" accent4="accent4" accent5="accent5" accent6="accent6" hlink="hlink" folHlink="folHlink"/>
  <p:notesStyle>
    <a:lvl1pPr marL="0" algn="l" defTabSz="914400" rtl="0" eaLnBrk="1" latinLnBrk="0" hangingPunct="1">
      <a:defRPr sz="1700" kern="1200">
        <a:solidFill>
          <a:schemeClr val="tx1"/>
        </a:solidFill>
        <a:latin typeface="+mn-lt"/>
        <a:ea typeface="+mn-ea"/>
        <a:cs typeface="+mn-cs"/>
      </a:defRPr>
    </a:lvl1pPr>
    <a:lvl2pPr marL="457200" algn="l" defTabSz="914400" rtl="0" eaLnBrk="1" latinLnBrk="0" hangingPunct="1">
      <a:defRPr sz="1500" kern="1200">
        <a:solidFill>
          <a:schemeClr val="tx1"/>
        </a:solidFill>
        <a:latin typeface="+mn-lt"/>
        <a:ea typeface="+mn-ea"/>
        <a:cs typeface="+mn-cs"/>
      </a:defRPr>
    </a:lvl2pPr>
    <a:lvl3pPr marL="914400" algn="l" defTabSz="914400" rtl="0" eaLnBrk="1" latinLnBrk="0" hangingPunct="1">
      <a:defRPr sz="13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act.org/research/policymakers/cccr15/index.html"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3" Type="http://schemas.openxmlformats.org/officeDocument/2006/relationships/hyperlink" Target="http://www.bizjournals.com/profiles/company/nc/raleigh/nc_state_university/3327470/" TargetMode="External"/><Relationship Id="rId2" Type="http://schemas.openxmlformats.org/officeDocument/2006/relationships/slide" Target="../slides/slide51.xml"/><Relationship Id="rId1" Type="http://schemas.openxmlformats.org/officeDocument/2006/relationships/notesMaster" Target="../notesMasters/notesMaster1.xml"/><Relationship Id="rId5" Type="http://schemas.openxmlformats.org/officeDocument/2006/relationships/hyperlink" Target="http://www.bizjournals.com/triangle/search/results?q=Gene%20Pinder" TargetMode="External"/><Relationship Id="rId4" Type="http://schemas.openxmlformats.org/officeDocument/2006/relationships/hyperlink" Target="http://www.bizjournals.com/triangle/search/results?q=Shu%20Ching%20Quek" TargetMode="Externa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3" Type="http://schemas.openxmlformats.org/officeDocument/2006/relationships/hyperlink" Target="http://www.cbsnews.com/8301-505125_162-38945080/how-to-keep-your-job-in-a-hi-tech-future/" TargetMode="External"/><Relationship Id="rId2" Type="http://schemas.openxmlformats.org/officeDocument/2006/relationships/slide" Target="../slides/slide62.xml"/><Relationship Id="rId1" Type="http://schemas.openxmlformats.org/officeDocument/2006/relationships/notesMaster" Target="../notesMasters/notesMaster1.xml"/><Relationship Id="rId4" Type="http://schemas.openxmlformats.org/officeDocument/2006/relationships/hyperlink" Target="http://gigaom.com/collaboration/new-book-offers-tips-on-how-to-%E2%80%9Cfuture-proof%E2%80%9D-your-career/?utm_source=feedburner&amp;utm_medium=feed&amp;utm_campaign=Feed:+gigaomnetwork+(GigaOM:+All+Channels)" TargetMode="Externa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1723746C-F91F-8F4B-A9B6-465D1FF3EC36}" type="slidenum">
              <a:rPr lang="en-US" sz="1200"/>
              <a:pPr/>
              <a:t>1</a:t>
            </a:fld>
            <a:endParaRPr lang="en-US" sz="1200"/>
          </a:p>
        </p:txBody>
      </p:sp>
      <p:sp>
        <p:nvSpPr>
          <p:cNvPr id="15363" name="Rectangle 2"/>
          <p:cNvSpPr>
            <a:spLocks noGrp="1" noRot="1" noChangeAspect="1" noChangeArrowheads="1" noTextEdit="1"/>
          </p:cNvSpPr>
          <p:nvPr>
            <p:ph type="sldImg"/>
          </p:nvPr>
        </p:nvSpPr>
        <p:spPr>
          <a:xfrm>
            <a:off x="685800" y="381000"/>
            <a:ext cx="1828800" cy="1371600"/>
          </a:xfrm>
          <a:ln/>
        </p:spPr>
      </p:sp>
      <p:sp>
        <p:nvSpPr>
          <p:cNvPr id="15364" name="Rectangle 3"/>
          <p:cNvSpPr>
            <a:spLocks noGrp="1" noChangeArrowheads="1"/>
          </p:cNvSpPr>
          <p:nvPr>
            <p:ph type="body" idx="1"/>
          </p:nvPr>
        </p:nvSpPr>
        <p:spPr>
          <a:xfrm>
            <a:off x="304800" y="1828800"/>
            <a:ext cx="6248400" cy="73152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rmAutofit/>
          </a:bodyPr>
          <a:lstStyle/>
          <a:p>
            <a:pPr eaLnBrk="1" hangingPunct="1">
              <a:spcBef>
                <a:spcPct val="0"/>
              </a:spcBef>
              <a:spcAft>
                <a:spcPct val="30000"/>
              </a:spcAft>
            </a:pPr>
            <a:r>
              <a:rPr lang="en-US" sz="1400" dirty="0" smtClean="0">
                <a:latin typeface="Arial" charset="0"/>
                <a:ea typeface="ヒラギノ角ゴ Pro W3" charset="0"/>
                <a:cs typeface="Arial" charset="0"/>
              </a:rPr>
              <a:t>Thank You for the kind words.</a:t>
            </a:r>
          </a:p>
          <a:p>
            <a:pPr eaLnBrk="1" hangingPunct="1">
              <a:spcBef>
                <a:spcPct val="0"/>
              </a:spcBef>
              <a:spcAft>
                <a:spcPct val="30000"/>
              </a:spcAft>
            </a:pPr>
            <a:endParaRPr lang="en-US" sz="1400" dirty="0" smtClean="0">
              <a:latin typeface="Arial" charset="0"/>
              <a:ea typeface="ヒラギノ角ゴ Pro W3" charset="0"/>
              <a:cs typeface="Arial" charset="0"/>
            </a:endParaRPr>
          </a:p>
          <a:p>
            <a:pPr eaLnBrk="1" hangingPunct="1">
              <a:spcBef>
                <a:spcPct val="0"/>
              </a:spcBef>
              <a:spcAft>
                <a:spcPct val="30000"/>
              </a:spcAft>
            </a:pPr>
            <a:r>
              <a:rPr lang="en-US" sz="1400" dirty="0" smtClean="0">
                <a:latin typeface="Arial" charset="0"/>
                <a:ea typeface="ヒラギノ角ゴ Pro W3" charset="0"/>
                <a:cs typeface="Arial" charset="0"/>
              </a:rPr>
              <a:t>The </a:t>
            </a:r>
            <a:r>
              <a:rPr lang="en-US" sz="1400" dirty="0">
                <a:latin typeface="Arial" charset="0"/>
                <a:ea typeface="ヒラギノ角ゴ Pro W3" charset="0"/>
                <a:cs typeface="Arial" charset="0"/>
              </a:rPr>
              <a:t>job market has changed </a:t>
            </a:r>
            <a:r>
              <a:rPr lang="en-US" sz="1400" u="sng" dirty="0">
                <a:latin typeface="Arial" charset="0"/>
                <a:ea typeface="ヒラギノ角ゴ Pro W3" charset="0"/>
                <a:cs typeface="Arial" charset="0"/>
              </a:rPr>
              <a:t>considerably</a:t>
            </a:r>
            <a:r>
              <a:rPr lang="en-US" sz="1400" dirty="0">
                <a:latin typeface="Arial" charset="0"/>
                <a:ea typeface="ヒラギノ角ゴ Pro W3" charset="0"/>
                <a:cs typeface="Arial" charset="0"/>
              </a:rPr>
              <a:t> from when </a:t>
            </a:r>
            <a:r>
              <a:rPr lang="en-US" sz="1400" u="sng" dirty="0">
                <a:latin typeface="Arial" charset="0"/>
                <a:ea typeface="ヒラギノ角ゴ Pro W3" charset="0"/>
                <a:cs typeface="Arial" charset="0"/>
              </a:rPr>
              <a:t>we</a:t>
            </a:r>
            <a:r>
              <a:rPr lang="en-US" sz="1400" dirty="0">
                <a:latin typeface="Arial" charset="0"/>
                <a:ea typeface="ヒラギノ角ゴ Pro W3" charset="0"/>
                <a:cs typeface="Arial" charset="0"/>
              </a:rPr>
              <a:t> graduated from high school. Many of the careers that our </a:t>
            </a:r>
            <a:r>
              <a:rPr lang="en-US" sz="1400" u="none" dirty="0" smtClean="0">
                <a:latin typeface="Arial" charset="0"/>
                <a:ea typeface="ヒラギノ角ゴ Pro W3" charset="0"/>
                <a:cs typeface="Arial" charset="0"/>
              </a:rPr>
              <a:t>youth</a:t>
            </a:r>
            <a:r>
              <a:rPr lang="en-US" sz="1400" u="sng" dirty="0" smtClean="0">
                <a:latin typeface="Arial" charset="0"/>
                <a:ea typeface="ヒラギノ角ゴ Pro W3" charset="0"/>
                <a:cs typeface="Arial" charset="0"/>
              </a:rPr>
              <a:t> will</a:t>
            </a:r>
            <a:r>
              <a:rPr lang="en-US" sz="1400" dirty="0" smtClean="0">
                <a:latin typeface="Arial" charset="0"/>
                <a:ea typeface="ヒラギノ角ゴ Pro W3" charset="0"/>
                <a:cs typeface="Arial" charset="0"/>
              </a:rPr>
              <a:t> </a:t>
            </a:r>
            <a:r>
              <a:rPr lang="en-US" sz="1400" dirty="0">
                <a:latin typeface="Arial" charset="0"/>
                <a:ea typeface="ヒラギノ角ゴ Pro W3" charset="0"/>
                <a:cs typeface="Arial" charset="0"/>
              </a:rPr>
              <a:t>have  - have yet to be </a:t>
            </a:r>
            <a:r>
              <a:rPr lang="en-US" sz="1400" u="sng" dirty="0">
                <a:latin typeface="Arial" charset="0"/>
                <a:ea typeface="ヒラギノ角ゴ Pro W3" charset="0"/>
                <a:cs typeface="Arial" charset="0"/>
              </a:rPr>
              <a:t>thought</a:t>
            </a:r>
            <a:r>
              <a:rPr lang="en-US" sz="1400" dirty="0">
                <a:latin typeface="Arial" charset="0"/>
                <a:ea typeface="ヒラギノ角ゴ Pro W3" charset="0"/>
                <a:cs typeface="Arial" charset="0"/>
              </a:rPr>
              <a:t> of, which makes career preparation an even </a:t>
            </a:r>
            <a:r>
              <a:rPr lang="en-US" sz="1400" u="sng" dirty="0">
                <a:latin typeface="Arial" charset="0"/>
                <a:ea typeface="ヒラギノ角ゴ Pro W3" charset="0"/>
                <a:cs typeface="Arial" charset="0"/>
              </a:rPr>
              <a:t>bigger</a:t>
            </a:r>
            <a:r>
              <a:rPr lang="en-US" sz="1400" dirty="0">
                <a:latin typeface="Arial" charset="0"/>
                <a:ea typeface="ヒラギノ角ゴ Pro W3" charset="0"/>
                <a:cs typeface="Arial" charset="0"/>
              </a:rPr>
              <a:t> challenge</a:t>
            </a:r>
            <a:r>
              <a:rPr lang="en-US" sz="1400" dirty="0" smtClean="0">
                <a:latin typeface="Arial" charset="0"/>
                <a:ea typeface="ヒラギノ角ゴ Pro W3" charset="0"/>
                <a:cs typeface="Arial" charset="0"/>
              </a:rPr>
              <a:t>.</a:t>
            </a:r>
            <a:endParaRPr lang="en-US" sz="1400" dirty="0">
              <a:latin typeface="Arial" charset="0"/>
              <a:ea typeface="ヒラギノ角ゴ Pro W3" charset="0"/>
              <a:cs typeface="Arial" charset="0"/>
            </a:endParaRPr>
          </a:p>
          <a:p>
            <a:pPr eaLnBrk="1" hangingPunct="1">
              <a:spcBef>
                <a:spcPct val="0"/>
              </a:spcBef>
              <a:spcAft>
                <a:spcPct val="30000"/>
              </a:spcAft>
            </a:pPr>
            <a:endParaRPr lang="en-US" sz="1400" dirty="0" smtClean="0">
              <a:latin typeface="Arial" charset="0"/>
              <a:ea typeface="ヒラギノ角ゴ Pro W3" charset="0"/>
              <a:cs typeface="Arial" charset="0"/>
            </a:endParaRPr>
          </a:p>
          <a:p>
            <a:pPr eaLnBrk="1" hangingPunct="1">
              <a:spcBef>
                <a:spcPct val="0"/>
              </a:spcBef>
              <a:spcAft>
                <a:spcPct val="30000"/>
              </a:spcAft>
            </a:pPr>
            <a:r>
              <a:rPr lang="en-US" sz="1400" dirty="0" smtClean="0">
                <a:latin typeface="Arial" charset="0"/>
                <a:ea typeface="ヒラギノ角ゴ Pro W3" charset="0"/>
                <a:cs typeface="Arial" charset="0"/>
              </a:rPr>
              <a:t>In </a:t>
            </a:r>
            <a:r>
              <a:rPr lang="en-US" sz="1400" dirty="0">
                <a:latin typeface="Arial" charset="0"/>
                <a:ea typeface="ヒラギノ角ゴ Pro W3" charset="0"/>
                <a:cs typeface="Arial" charset="0"/>
              </a:rPr>
              <a:t>this session, we </a:t>
            </a:r>
            <a:r>
              <a:rPr lang="en-US" sz="1400" dirty="0" smtClean="0">
                <a:latin typeface="Arial" charset="0"/>
                <a:ea typeface="ヒラギノ角ゴ Pro W3" charset="0"/>
                <a:cs typeface="Arial" charset="0"/>
              </a:rPr>
              <a:t>will</a:t>
            </a:r>
            <a:r>
              <a:rPr lang="en-US" sz="1400" baseline="0" dirty="0" smtClean="0">
                <a:latin typeface="Arial" charset="0"/>
                <a:ea typeface="ヒラギノ角ゴ Pro W3" charset="0"/>
                <a:cs typeface="Arial" charset="0"/>
              </a:rPr>
              <a:t> be looking at some aspects of the job market that might just surprise you.</a:t>
            </a:r>
            <a:endParaRPr lang="en-US" sz="1400" dirty="0" smtClean="0">
              <a:latin typeface="Arial" charset="0"/>
              <a:ea typeface="ヒラギノ角ゴ Pro W3" charset="0"/>
              <a:cs typeface="Arial" charset="0"/>
            </a:endParaRPr>
          </a:p>
          <a:p>
            <a:pPr eaLnBrk="1" hangingPunct="1">
              <a:spcBef>
                <a:spcPct val="0"/>
              </a:spcBef>
              <a:spcAft>
                <a:spcPct val="30000"/>
              </a:spcAft>
            </a:pPr>
            <a:endParaRPr lang="en-US" sz="1400" dirty="0" smtClean="0">
              <a:latin typeface="Arial" charset="0"/>
              <a:ea typeface="ヒラギノ角ゴ Pro W3" charset="0"/>
              <a:cs typeface="Arial" charset="0"/>
            </a:endParaRPr>
          </a:p>
          <a:p>
            <a:r>
              <a:rPr lang="en-US" sz="1400" baseline="0" dirty="0" smtClean="0">
                <a:latin typeface="Arial" charset="0"/>
                <a:ea typeface="ヒラギノ角ゴ Pro W3" charset="0"/>
                <a:cs typeface="ヒラギノ角ゴ Pro W3" charset="0"/>
              </a:rPr>
              <a:t>Download a copy of this PowerPoint and the related handouts by </a:t>
            </a:r>
            <a:r>
              <a:rPr lang="en-US" sz="1400" dirty="0" smtClean="0">
                <a:latin typeface="Arial" charset="0"/>
                <a:ea typeface="ヒラギノ角ゴ Pro W3" charset="0"/>
                <a:cs typeface="ヒラギノ角ゴ Pro W3" charset="0"/>
              </a:rPr>
              <a:t>going </a:t>
            </a:r>
            <a:r>
              <a:rPr lang="en-US" sz="1400" dirty="0" smtClean="0">
                <a:solidFill>
                  <a:schemeClr val="tx2">
                    <a:lumMod val="60000"/>
                    <a:lumOff val="40000"/>
                  </a:schemeClr>
                </a:solidFill>
                <a:latin typeface="Arial" charset="0"/>
                <a:ea typeface="ヒラギノ角ゴ Pro W3" charset="0"/>
                <a:cs typeface="ヒラギノ角ゴ Pro W3" charset="0"/>
              </a:rPr>
              <a:t>to C T P N C dot ORG </a:t>
            </a:r>
            <a:r>
              <a:rPr lang="en-US" sz="1400" dirty="0" smtClean="0">
                <a:solidFill>
                  <a:schemeClr val="tx2">
                    <a:lumMod val="60000"/>
                    <a:lumOff val="40000"/>
                  </a:schemeClr>
                </a:solidFill>
                <a:latin typeface="Arial" charset="0"/>
                <a:ea typeface="ヒラギノ角ゴ Pro W3" charset="0"/>
                <a:cs typeface="ヒラギノ角ゴ Pro W3" charset="0"/>
              </a:rPr>
              <a:t>(new website - NCperkins.org)</a:t>
            </a:r>
            <a:r>
              <a:rPr lang="en-US" sz="1400" baseline="0" dirty="0" smtClean="0">
                <a:solidFill>
                  <a:schemeClr val="tx2">
                    <a:lumMod val="60000"/>
                    <a:lumOff val="40000"/>
                  </a:schemeClr>
                </a:solidFill>
                <a:latin typeface="Arial" charset="0"/>
                <a:ea typeface="ヒラギノ角ゴ Pro W3" charset="0"/>
                <a:cs typeface="ヒラギノ角ゴ Pro W3" charset="0"/>
              </a:rPr>
              <a:t> </a:t>
            </a:r>
            <a:r>
              <a:rPr lang="en-US" sz="1400" dirty="0" smtClean="0">
                <a:latin typeface="Arial" charset="0"/>
                <a:ea typeface="ヒラギノ角ゴ Pro W3" charset="0"/>
                <a:cs typeface="ヒラギノ角ゴ Pro W3" charset="0"/>
              </a:rPr>
              <a:t>and </a:t>
            </a:r>
            <a:r>
              <a:rPr lang="en-US" sz="1400" dirty="0" smtClean="0">
                <a:latin typeface="Arial" charset="0"/>
                <a:ea typeface="ヒラギノ角ゴ Pro W3" charset="0"/>
                <a:cs typeface="ヒラギノ角ゴ Pro W3" charset="0"/>
              </a:rPr>
              <a:t>click on the </a:t>
            </a:r>
            <a:r>
              <a:rPr lang="ja-JP" altLang="en-US" sz="1400" dirty="0" smtClean="0">
                <a:latin typeface="Arial" charset="0"/>
                <a:ea typeface="ヒラギノ角ゴ Pro W3" charset="0"/>
                <a:cs typeface="ヒラギノ角ゴ Pro W3" charset="0"/>
              </a:rPr>
              <a:t>“</a:t>
            </a:r>
            <a:r>
              <a:rPr lang="en-US" sz="1400" dirty="0" smtClean="0">
                <a:latin typeface="Arial" charset="0"/>
                <a:ea typeface="ヒラギノ角ゴ Pro W3" charset="0"/>
                <a:cs typeface="ヒラギノ角ゴ Pro W3" charset="0"/>
              </a:rPr>
              <a:t>presentations</a:t>
            </a:r>
            <a:r>
              <a:rPr lang="ja-JP" altLang="en-US" sz="1400" dirty="0" smtClean="0">
                <a:latin typeface="Arial" charset="0"/>
                <a:ea typeface="ヒラギノ角ゴ Pro W3" charset="0"/>
                <a:cs typeface="ヒラギノ角ゴ Pro W3" charset="0"/>
              </a:rPr>
              <a:t>”</a:t>
            </a:r>
            <a:r>
              <a:rPr lang="en-US" sz="1400" dirty="0" smtClean="0">
                <a:latin typeface="Arial" charset="0"/>
                <a:ea typeface="ヒラギノ角ゴ Pro W3" charset="0"/>
                <a:cs typeface="ヒラギノ角ゴ Pro W3" charset="0"/>
              </a:rPr>
              <a:t> link at the top of the page</a:t>
            </a:r>
            <a:r>
              <a:rPr lang="en-US" sz="1400" baseline="0" dirty="0" smtClean="0">
                <a:latin typeface="Arial" charset="0"/>
                <a:ea typeface="ヒラギノ角ゴ Pro W3" charset="0"/>
                <a:cs typeface="ヒラギノ角ゴ Pro W3" charset="0"/>
              </a:rPr>
              <a:t>.</a:t>
            </a:r>
          </a:p>
          <a:p>
            <a:endParaRPr lang="en-US" sz="1400" dirty="0" smtClean="0">
              <a:latin typeface="Arial" charset="0"/>
              <a:ea typeface="ヒラギノ角ゴ Pro W3" charset="0"/>
              <a:cs typeface="ヒラギノ角ゴ Pro W3" charset="0"/>
            </a:endParaRPr>
          </a:p>
          <a:p>
            <a:r>
              <a:rPr lang="en-US" sz="1400" dirty="0" smtClean="0">
                <a:latin typeface="Arial" charset="0"/>
                <a:ea typeface="ヒラギノ角ゴ Pro W3" charset="0"/>
                <a:cs typeface="ヒラギノ角ゴ Pro W3" charset="0"/>
              </a:rPr>
              <a:t>Feel free to use all or part of any</a:t>
            </a:r>
            <a:r>
              <a:rPr lang="en-US" sz="1400" baseline="0" dirty="0" smtClean="0">
                <a:latin typeface="Arial" charset="0"/>
                <a:ea typeface="ヒラギノ角ゴ Pro W3" charset="0"/>
                <a:cs typeface="ヒラギノ角ゴ Pro W3" charset="0"/>
              </a:rPr>
              <a:t> of my presentations</a:t>
            </a:r>
            <a:r>
              <a:rPr lang="en-US" sz="1400" dirty="0" smtClean="0">
                <a:latin typeface="Arial" charset="0"/>
                <a:ea typeface="ヒラギノ角ゴ Pro W3" charset="0"/>
                <a:cs typeface="ヒラギノ角ゴ Pro W3" charset="0"/>
              </a:rPr>
              <a:t>.   If it can help get someone on a path toward a rewarding career, then you can take and use anything I have to give.</a:t>
            </a:r>
          </a:p>
          <a:p>
            <a:endParaRPr lang="en-US" sz="1400" dirty="0" smtClean="0">
              <a:latin typeface="Arial" charset="0"/>
              <a:ea typeface="ヒラギノ角ゴ Pro W3" charset="0"/>
              <a:cs typeface="ヒラギノ角ゴ Pro W3" charset="0"/>
            </a:endParaRPr>
          </a:p>
          <a:p>
            <a:r>
              <a:rPr lang="en-US" sz="1400" dirty="0" smtClean="0">
                <a:latin typeface="Arial" charset="0"/>
                <a:ea typeface="ヒラギノ角ゴ Pro W3" charset="0"/>
                <a:cs typeface="ヒラギノ角ゴ Pro W3" charset="0"/>
              </a:rPr>
              <a:t>I</a:t>
            </a:r>
            <a:r>
              <a:rPr lang="en-US" sz="1400" baseline="0" dirty="0" smtClean="0">
                <a:latin typeface="Arial" charset="0"/>
                <a:ea typeface="ヒラギノ角ゴ Pro W3" charset="0"/>
                <a:cs typeface="ヒラギノ角ゴ Pro W3" charset="0"/>
              </a:rPr>
              <a:t> have</a:t>
            </a:r>
            <a:r>
              <a:rPr lang="en-US" sz="1400" dirty="0" smtClean="0">
                <a:latin typeface="Arial" charset="0"/>
                <a:ea typeface="ヒラギノ角ゴ Pro W3" charset="0"/>
                <a:cs typeface="ヒラギノ角ゴ Pro W3" charset="0"/>
              </a:rPr>
              <a:t> documented my information sources in the notes section of each slide in the PowerPoint to allow you to further research anything that you see here.</a:t>
            </a:r>
          </a:p>
          <a:p>
            <a:endParaRPr lang="en-US" sz="1400" dirty="0" smtClean="0">
              <a:latin typeface="Arial" charset="0"/>
              <a:ea typeface="ヒラギノ角ゴ Pro W3" charset="0"/>
              <a:cs typeface="ヒラギノ角ゴ Pro W3" charset="0"/>
            </a:endParaRPr>
          </a:p>
          <a:p>
            <a:r>
              <a:rPr lang="en-US" sz="1400" dirty="0" smtClean="0">
                <a:latin typeface="Arial" charset="0"/>
                <a:ea typeface="ヒラギノ角ゴ Pro W3" charset="0"/>
                <a:cs typeface="ヒラギノ角ゴ Pro W3" charset="0"/>
              </a:rPr>
              <a:t>-- So buckle up, and crank up the flux capacitor, you</a:t>
            </a:r>
            <a:r>
              <a:rPr lang="ja-JP" altLang="en-US" sz="1400" dirty="0" smtClean="0">
                <a:latin typeface="Arial" charset="0"/>
                <a:ea typeface="ヒラギノ角ゴ Pro W3" charset="0"/>
                <a:cs typeface="ヒラギノ角ゴ Pro W3" charset="0"/>
              </a:rPr>
              <a:t>’</a:t>
            </a:r>
            <a:r>
              <a:rPr lang="en-US" sz="1400" dirty="0" smtClean="0">
                <a:latin typeface="Arial" charset="0"/>
                <a:ea typeface="ヒラギノ角ゴ Pro W3" charset="0"/>
                <a:cs typeface="ヒラギノ角ゴ Pro W3" charset="0"/>
              </a:rPr>
              <a:t>re in for a fast ride into the future!</a:t>
            </a:r>
            <a:endParaRPr lang="en-US" dirty="0">
              <a:latin typeface="Arial" charset="0"/>
              <a:ea typeface="ヒラギノ角ゴ Pro W3" charset="0"/>
              <a:cs typeface="Arial" charset="0"/>
            </a:endParaRPr>
          </a:p>
          <a:p>
            <a:pPr eaLnBrk="1" hangingPunct="1">
              <a:spcBef>
                <a:spcPct val="0"/>
              </a:spcBef>
              <a:spcAft>
                <a:spcPct val="30000"/>
              </a:spcAft>
            </a:pPr>
            <a:endParaRPr lang="en-US" dirty="0">
              <a:latin typeface="Arial" charset="0"/>
              <a:ea typeface="ヒラギノ角ゴ Pro W3" charset="0"/>
              <a:cs typeface="Arial" charset="0"/>
            </a:endParaRPr>
          </a:p>
          <a:p>
            <a:pPr eaLnBrk="1" hangingPunct="1">
              <a:spcBef>
                <a:spcPct val="0"/>
              </a:spcBef>
              <a:spcAft>
                <a:spcPct val="30000"/>
              </a:spcAft>
            </a:pPr>
            <a:r>
              <a:rPr lang="en-US" dirty="0">
                <a:latin typeface="Arial" charset="0"/>
                <a:ea typeface="ヒラギノ角ゴ Pro W3" charset="0"/>
                <a:cs typeface="Arial" charset="0"/>
              </a:rPr>
              <a:t>====</a:t>
            </a:r>
          </a:p>
          <a:p>
            <a:pPr eaLnBrk="1" hangingPunct="1">
              <a:spcBef>
                <a:spcPct val="0"/>
              </a:spcBef>
              <a:spcAft>
                <a:spcPct val="30000"/>
              </a:spcAft>
            </a:pPr>
            <a:r>
              <a:rPr lang="en-US" dirty="0" err="1" smtClean="0">
                <a:latin typeface="Arial" charset="0"/>
                <a:ea typeface="ヒラギノ角ゴ Pro W3" charset="0"/>
                <a:cs typeface="Arial" charset="0"/>
              </a:rPr>
              <a:t>NCWorks</a:t>
            </a:r>
            <a:r>
              <a:rPr lang="en-US" dirty="0" smtClean="0">
                <a:latin typeface="Arial" charset="0"/>
                <a:ea typeface="ヒラギノ角ゴ Pro W3" charset="0"/>
                <a:cs typeface="Arial" charset="0"/>
              </a:rPr>
              <a:t> Training Center</a:t>
            </a:r>
            <a:r>
              <a:rPr lang="en-US" baseline="0" dirty="0" smtClean="0">
                <a:latin typeface="Arial" charset="0"/>
                <a:ea typeface="ヒラギノ角ゴ Pro W3" charset="0"/>
                <a:cs typeface="Arial" charset="0"/>
              </a:rPr>
              <a:t> </a:t>
            </a:r>
          </a:p>
          <a:p>
            <a:pPr eaLnBrk="1" hangingPunct="1">
              <a:spcBef>
                <a:spcPct val="0"/>
              </a:spcBef>
              <a:spcAft>
                <a:spcPct val="30000"/>
              </a:spcAft>
            </a:pPr>
            <a:r>
              <a:rPr lang="en-US" baseline="0" dirty="0" smtClean="0">
                <a:latin typeface="Arial" charset="0"/>
                <a:ea typeface="ヒラギノ角ゴ Pro W3" charset="0"/>
                <a:cs typeface="Arial" charset="0"/>
              </a:rPr>
              <a:t>February 24, 2016 @ 2:00 PM</a:t>
            </a:r>
            <a:endParaRPr lang="en-US" dirty="0">
              <a:latin typeface="Arial" charset="0"/>
              <a:ea typeface="ヒラギノ角ゴ Pro W3" charset="0"/>
              <a:cs typeface="Arial" charset="0"/>
            </a:endParaRPr>
          </a:p>
          <a:p>
            <a:pPr eaLnBrk="1" hangingPunct="1">
              <a:spcBef>
                <a:spcPct val="0"/>
              </a:spcBef>
              <a:spcAft>
                <a:spcPct val="30000"/>
              </a:spcAft>
            </a:pPr>
            <a:endParaRPr lang="en-US" dirty="0">
              <a:latin typeface="Arial" charset="0"/>
              <a:ea typeface="ヒラギノ角ゴ Pro W3" charset="0"/>
              <a:cs typeface="Arial" charset="0"/>
            </a:endParaRPr>
          </a:p>
        </p:txBody>
      </p:sp>
    </p:spTree>
    <p:extLst>
      <p:ext uri="{BB962C8B-B14F-4D97-AF65-F5344CB8AC3E}">
        <p14:creationId xmlns:p14="http://schemas.microsoft.com/office/powerpoint/2010/main" val="17883679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408983E1-5C8D-A748-9AE2-A5593680F42A}" type="slidenum">
              <a:rPr lang="en-US" sz="1300"/>
              <a:pPr/>
              <a:t>10</a:t>
            </a:fld>
            <a:endParaRPr lang="en-US" sz="1300"/>
          </a:p>
        </p:txBody>
      </p:sp>
      <p:sp>
        <p:nvSpPr>
          <p:cNvPr id="35842" name="Rectangle 2"/>
          <p:cNvSpPr>
            <a:spLocks noGrp="1" noRot="1" noChangeAspect="1" noChangeArrowheads="1" noTextEdit="1"/>
          </p:cNvSpPr>
          <p:nvPr>
            <p:ph type="sldImg"/>
          </p:nvPr>
        </p:nvSpPr>
        <p:spPr>
          <a:solidFill>
            <a:srgbClr val="FFFFFF"/>
          </a:solidFill>
          <a:ln/>
        </p:spPr>
      </p:sp>
      <p:sp>
        <p:nvSpPr>
          <p:cNvPr id="35843" name="Rectangle 3"/>
          <p:cNvSpPr>
            <a:spLocks noGrp="1" noChangeArrowheads="1"/>
          </p:cNvSpPr>
          <p:nvPr>
            <p:ph type="body" idx="1"/>
          </p:nvPr>
        </p:nvSpPr>
        <p:spPr>
          <a:xfrm>
            <a:off x="650875" y="4560888"/>
            <a:ext cx="5851525" cy="4319587"/>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normAutofit fontScale="47500" lnSpcReduction="20000"/>
          </a:bodyPr>
          <a:lstStyle/>
          <a:p>
            <a:pPr eaLnBrk="1" hangingPunct="1">
              <a:spcBef>
                <a:spcPct val="0"/>
              </a:spcBef>
            </a:pPr>
            <a:r>
              <a:rPr lang="en-US" sz="1700" dirty="0" smtClean="0">
                <a:latin typeface="Times"/>
                <a:ea typeface="ヒラギノ角ゴ Pro W3" charset="0"/>
                <a:cs typeface="Times"/>
              </a:rPr>
              <a:t>Who likes pie?</a:t>
            </a:r>
          </a:p>
          <a:p>
            <a:pPr eaLnBrk="1" hangingPunct="1">
              <a:spcBef>
                <a:spcPct val="0"/>
              </a:spcBef>
            </a:pPr>
            <a:endParaRPr lang="en-US" sz="1700" dirty="0" smtClean="0">
              <a:latin typeface="Times"/>
              <a:ea typeface="ヒラギノ角ゴ Pro W3" charset="0"/>
              <a:cs typeface="Times"/>
            </a:endParaRPr>
          </a:p>
          <a:p>
            <a:pPr eaLnBrk="1" hangingPunct="1">
              <a:spcBef>
                <a:spcPct val="0"/>
              </a:spcBef>
            </a:pPr>
            <a:r>
              <a:rPr lang="en-US" sz="1700" dirty="0" smtClean="0">
                <a:latin typeface="Times"/>
                <a:ea typeface="ヒラギノ角ゴ Pro W3" charset="0"/>
                <a:cs typeface="Times"/>
              </a:rPr>
              <a:t>Here you see the </a:t>
            </a:r>
            <a:r>
              <a:rPr lang="en-US" sz="1700" dirty="0">
                <a:latin typeface="Times"/>
                <a:ea typeface="ヒラギノ角ゴ Pro W3" charset="0"/>
                <a:cs typeface="Times"/>
              </a:rPr>
              <a:t>breakdown of the </a:t>
            </a:r>
            <a:r>
              <a:rPr lang="en-US" sz="1700" u="sng" dirty="0">
                <a:latin typeface="Times"/>
                <a:ea typeface="ヒラギノ角ゴ Pro W3" charset="0"/>
                <a:cs typeface="Times"/>
              </a:rPr>
              <a:t>minimum</a:t>
            </a:r>
            <a:r>
              <a:rPr lang="en-US" sz="1700" dirty="0">
                <a:latin typeface="Times"/>
                <a:ea typeface="ヒラギノ角ゴ Pro W3" charset="0"/>
                <a:cs typeface="Times"/>
              </a:rPr>
              <a:t> education required </a:t>
            </a:r>
            <a:r>
              <a:rPr lang="en-US" sz="1700" dirty="0" smtClean="0">
                <a:latin typeface="Times"/>
                <a:ea typeface="ヒラギノ角ゴ Pro W3" charset="0"/>
                <a:cs typeface="Times"/>
              </a:rPr>
              <a:t>-- for </a:t>
            </a:r>
            <a:r>
              <a:rPr lang="en-US" sz="1700" u="sng" dirty="0">
                <a:latin typeface="Times"/>
                <a:ea typeface="ヒラギノ角ゴ Pro W3" charset="0"/>
                <a:cs typeface="Times"/>
              </a:rPr>
              <a:t>all</a:t>
            </a:r>
            <a:r>
              <a:rPr lang="en-US" sz="1700" dirty="0">
                <a:latin typeface="Times"/>
                <a:ea typeface="ヒラギノ角ゴ Pro W3" charset="0"/>
                <a:cs typeface="Times"/>
              </a:rPr>
              <a:t> </a:t>
            </a:r>
            <a:r>
              <a:rPr lang="en-US" sz="1700" dirty="0" smtClean="0">
                <a:latin typeface="Times"/>
                <a:ea typeface="ヒラギノ角ゴ Pro W3" charset="0"/>
                <a:cs typeface="Times"/>
              </a:rPr>
              <a:t>jobs</a:t>
            </a:r>
            <a:r>
              <a:rPr lang="en-US" sz="1700" baseline="0" dirty="0" smtClean="0">
                <a:latin typeface="Times"/>
                <a:ea typeface="ヒラギノ角ゴ Pro W3" charset="0"/>
                <a:cs typeface="Times"/>
              </a:rPr>
              <a:t> </a:t>
            </a:r>
            <a:r>
              <a:rPr lang="en-US" sz="1700" dirty="0" smtClean="0">
                <a:latin typeface="Times"/>
                <a:ea typeface="ヒラギノ角ゴ Pro W3" charset="0"/>
                <a:cs typeface="Times"/>
              </a:rPr>
              <a:t>projected </a:t>
            </a:r>
            <a:r>
              <a:rPr lang="en-US" sz="1700" dirty="0">
                <a:latin typeface="Times"/>
                <a:ea typeface="ヒラギノ角ゴ Pro W3" charset="0"/>
                <a:cs typeface="Times"/>
              </a:rPr>
              <a:t>in North Carolina </a:t>
            </a:r>
            <a:r>
              <a:rPr lang="en-US" sz="1700" dirty="0" smtClean="0">
                <a:latin typeface="Times"/>
                <a:ea typeface="ヒラギノ角ゴ Pro W3" charset="0"/>
                <a:cs typeface="Times"/>
              </a:rPr>
              <a:t>– for the </a:t>
            </a:r>
            <a:r>
              <a:rPr lang="en-US" sz="1700" dirty="0">
                <a:latin typeface="Times"/>
                <a:ea typeface="ヒラギノ角ゴ Pro W3" charset="0"/>
                <a:cs typeface="Times"/>
              </a:rPr>
              <a:t>year 2020.</a:t>
            </a:r>
          </a:p>
          <a:p>
            <a:pPr eaLnBrk="1" hangingPunct="1">
              <a:spcBef>
                <a:spcPct val="0"/>
              </a:spcBef>
            </a:pPr>
            <a:endParaRPr lang="en-US" sz="1700" dirty="0">
              <a:latin typeface="Times"/>
              <a:ea typeface="ヒラギノ角ゴ Pro W3" charset="0"/>
              <a:cs typeface="Times"/>
            </a:endParaRPr>
          </a:p>
          <a:p>
            <a:pPr eaLnBrk="1" hangingPunct="1">
              <a:spcBef>
                <a:spcPct val="0"/>
              </a:spcBef>
            </a:pPr>
            <a:r>
              <a:rPr lang="en-US" sz="1700" dirty="0">
                <a:latin typeface="Times"/>
                <a:ea typeface="ヒラギノ角ゴ Pro W3" charset="0"/>
                <a:cs typeface="Times"/>
              </a:rPr>
              <a:t>The </a:t>
            </a:r>
            <a:r>
              <a:rPr lang="en-US" sz="1700" u="sng" dirty="0">
                <a:latin typeface="Times"/>
                <a:ea typeface="ヒラギノ角ゴ Pro W3" charset="0"/>
                <a:cs typeface="Times"/>
              </a:rPr>
              <a:t>red</a:t>
            </a:r>
            <a:r>
              <a:rPr lang="en-US" sz="1700" dirty="0">
                <a:latin typeface="Times"/>
                <a:ea typeface="ヒラギノ角ゴ Pro W3" charset="0"/>
                <a:cs typeface="Times"/>
              </a:rPr>
              <a:t> jobs require </a:t>
            </a:r>
            <a:r>
              <a:rPr lang="en-US" sz="1700" u="sng" dirty="0">
                <a:latin typeface="Times"/>
                <a:ea typeface="ヒラギノ角ゴ Pro W3" charset="0"/>
                <a:cs typeface="Times"/>
              </a:rPr>
              <a:t>four</a:t>
            </a:r>
            <a:r>
              <a:rPr lang="en-US" sz="1700" dirty="0">
                <a:latin typeface="Times"/>
                <a:ea typeface="ヒラギノ角ゴ Pro W3" charset="0"/>
                <a:cs typeface="Times"/>
              </a:rPr>
              <a:t> or more years of college.</a:t>
            </a:r>
          </a:p>
          <a:p>
            <a:pPr eaLnBrk="1" hangingPunct="1">
              <a:spcBef>
                <a:spcPct val="0"/>
              </a:spcBef>
            </a:pPr>
            <a:endParaRPr lang="en-US" sz="1700" dirty="0">
              <a:latin typeface="Times"/>
              <a:ea typeface="ヒラギノ角ゴ Pro W3" charset="0"/>
              <a:cs typeface="Times"/>
            </a:endParaRPr>
          </a:p>
          <a:p>
            <a:pPr eaLnBrk="1" hangingPunct="1">
              <a:spcBef>
                <a:spcPct val="0"/>
              </a:spcBef>
            </a:pPr>
            <a:r>
              <a:rPr lang="en-US" sz="1700" u="sng" dirty="0">
                <a:latin typeface="Times"/>
                <a:ea typeface="ヒラギノ角ゴ Pro W3" charset="0"/>
                <a:cs typeface="Times"/>
              </a:rPr>
              <a:t>Green</a:t>
            </a:r>
            <a:r>
              <a:rPr lang="en-US" sz="1700" dirty="0">
                <a:latin typeface="Times"/>
                <a:ea typeface="ヒラギノ角ゴ Pro W3" charset="0"/>
                <a:cs typeface="Times"/>
              </a:rPr>
              <a:t> jobs require </a:t>
            </a:r>
            <a:r>
              <a:rPr lang="en-US" sz="1700" u="sng" dirty="0" smtClean="0">
                <a:latin typeface="Times"/>
                <a:ea typeface="ヒラギノ角ゴ Pro W3" charset="0"/>
                <a:cs typeface="Times"/>
              </a:rPr>
              <a:t>one</a:t>
            </a:r>
            <a:r>
              <a:rPr lang="en-US" sz="1700" dirty="0" smtClean="0">
                <a:latin typeface="Times"/>
                <a:ea typeface="ヒラギノ角ゴ Pro W3" charset="0"/>
                <a:cs typeface="Times"/>
              </a:rPr>
              <a:t> </a:t>
            </a:r>
            <a:r>
              <a:rPr lang="en-US" sz="1700" dirty="0">
                <a:latin typeface="Times"/>
                <a:ea typeface="ヒラギノ角ゴ Pro W3" charset="0"/>
                <a:cs typeface="Times"/>
              </a:rPr>
              <a:t>or </a:t>
            </a:r>
            <a:r>
              <a:rPr lang="en-US" sz="1700" u="sng" dirty="0">
                <a:latin typeface="Times"/>
                <a:ea typeface="ヒラギノ角ゴ Pro W3" charset="0"/>
                <a:cs typeface="Times"/>
              </a:rPr>
              <a:t>two</a:t>
            </a:r>
            <a:r>
              <a:rPr lang="en-US" sz="1700" dirty="0">
                <a:latin typeface="Times"/>
                <a:ea typeface="ヒラギノ角ゴ Pro W3" charset="0"/>
                <a:cs typeface="Times"/>
              </a:rPr>
              <a:t> years of college.</a:t>
            </a:r>
          </a:p>
          <a:p>
            <a:pPr eaLnBrk="1" hangingPunct="1">
              <a:spcBef>
                <a:spcPct val="0"/>
              </a:spcBef>
            </a:pPr>
            <a:endParaRPr lang="en-US" sz="1700" dirty="0">
              <a:latin typeface="Times"/>
              <a:ea typeface="ヒラギノ角ゴ Pro W3" charset="0"/>
              <a:cs typeface="Times"/>
            </a:endParaRPr>
          </a:p>
          <a:p>
            <a:pPr eaLnBrk="1" hangingPunct="1">
              <a:spcBef>
                <a:spcPct val="0"/>
              </a:spcBef>
            </a:pPr>
            <a:r>
              <a:rPr lang="en-US" sz="1700" dirty="0">
                <a:latin typeface="Times"/>
                <a:ea typeface="ヒラギノ角ゴ Pro W3" charset="0"/>
                <a:cs typeface="Times"/>
              </a:rPr>
              <a:t>You will notice that the </a:t>
            </a:r>
            <a:r>
              <a:rPr lang="en-US" sz="1700" u="sng" dirty="0">
                <a:latin typeface="Times"/>
                <a:ea typeface="ヒラギノ角ゴ Pro W3" charset="0"/>
                <a:cs typeface="Times"/>
              </a:rPr>
              <a:t>largest</a:t>
            </a:r>
            <a:r>
              <a:rPr lang="en-US" sz="1700" dirty="0">
                <a:latin typeface="Times"/>
                <a:ea typeface="ヒラギノ角ゴ Pro W3" charset="0"/>
                <a:cs typeface="Times"/>
              </a:rPr>
              <a:t> portion, in </a:t>
            </a:r>
            <a:r>
              <a:rPr lang="en-US" sz="1700" u="sng" dirty="0">
                <a:latin typeface="Times"/>
                <a:ea typeface="ヒラギノ角ゴ Pro W3" charset="0"/>
                <a:cs typeface="Times"/>
              </a:rPr>
              <a:t>blue</a:t>
            </a:r>
            <a:r>
              <a:rPr lang="en-US" sz="1700" dirty="0">
                <a:latin typeface="Times"/>
                <a:ea typeface="ヒラギノ角ゴ Pro W3" charset="0"/>
                <a:cs typeface="Times"/>
              </a:rPr>
              <a:t>, are the jobs that do </a:t>
            </a:r>
            <a:r>
              <a:rPr lang="en-US" sz="1700" u="sng" dirty="0">
                <a:latin typeface="Times"/>
                <a:ea typeface="ヒラギノ角ゴ Pro W3" charset="0"/>
                <a:cs typeface="Times"/>
              </a:rPr>
              <a:t>not</a:t>
            </a:r>
            <a:r>
              <a:rPr lang="en-US" sz="1700" dirty="0">
                <a:latin typeface="Times"/>
                <a:ea typeface="ヒラギノ角ゴ Pro W3" charset="0"/>
                <a:cs typeface="Times"/>
              </a:rPr>
              <a:t> require </a:t>
            </a:r>
            <a:r>
              <a:rPr lang="en-US" sz="1700" u="sng" dirty="0">
                <a:latin typeface="Times"/>
                <a:ea typeface="ヒラギノ角ゴ Pro W3" charset="0"/>
                <a:cs typeface="Times"/>
              </a:rPr>
              <a:t>any </a:t>
            </a:r>
            <a:r>
              <a:rPr lang="en-US" sz="1700" dirty="0">
                <a:latin typeface="Times"/>
                <a:ea typeface="ヒラギノ角ゴ Pro W3" charset="0"/>
                <a:cs typeface="Times"/>
              </a:rPr>
              <a:t>education past high school in order to get the job.  </a:t>
            </a:r>
            <a:r>
              <a:rPr lang="en-US" sz="1700" dirty="0" smtClean="0">
                <a:latin typeface="Times"/>
                <a:ea typeface="ヒラギノ角ゴ Pro W3" charset="0"/>
                <a:cs typeface="Times"/>
              </a:rPr>
              <a:t>They </a:t>
            </a:r>
            <a:r>
              <a:rPr lang="en-US" sz="1700" u="sng" dirty="0" smtClean="0">
                <a:latin typeface="Times"/>
                <a:ea typeface="ヒラギノ角ゴ Pro W3" charset="0"/>
                <a:cs typeface="Times"/>
              </a:rPr>
              <a:t>do</a:t>
            </a:r>
            <a:r>
              <a:rPr lang="en-US" sz="1700" dirty="0" smtClean="0">
                <a:latin typeface="Times"/>
                <a:ea typeface="ヒラギノ角ゴ Pro W3" charset="0"/>
                <a:cs typeface="Times"/>
              </a:rPr>
              <a:t> </a:t>
            </a:r>
            <a:r>
              <a:rPr lang="en-US" sz="1700" dirty="0">
                <a:latin typeface="Times"/>
                <a:ea typeface="ヒラギノ角ゴ Pro W3" charset="0"/>
                <a:cs typeface="Times"/>
              </a:rPr>
              <a:t>require various amounts of On The Job Training.</a:t>
            </a:r>
          </a:p>
          <a:p>
            <a:pPr eaLnBrk="1" hangingPunct="1">
              <a:spcBef>
                <a:spcPct val="0"/>
              </a:spcBef>
            </a:pPr>
            <a:r>
              <a:rPr lang="en-US" sz="1700" dirty="0">
                <a:latin typeface="Times"/>
                <a:ea typeface="ヒラギノ角ゴ Pro W3" charset="0"/>
                <a:cs typeface="Times"/>
              </a:rPr>
              <a:t> </a:t>
            </a:r>
          </a:p>
          <a:p>
            <a:pPr eaLnBrk="1" hangingPunct="1">
              <a:spcBef>
                <a:spcPct val="0"/>
              </a:spcBef>
            </a:pPr>
            <a:r>
              <a:rPr lang="en-US" sz="1700" dirty="0">
                <a:latin typeface="Times"/>
                <a:ea typeface="ヒラギノ角ゴ Pro W3" charset="0"/>
                <a:cs typeface="Times"/>
              </a:rPr>
              <a:t>The </a:t>
            </a:r>
            <a:r>
              <a:rPr lang="en-US" sz="1700" dirty="0" smtClean="0">
                <a:latin typeface="Times"/>
                <a:ea typeface="ヒラギノ角ゴ Pro W3" charset="0"/>
                <a:cs typeface="Times"/>
              </a:rPr>
              <a:t>8.7 percent </a:t>
            </a:r>
            <a:r>
              <a:rPr lang="en-US" sz="1700" dirty="0">
                <a:latin typeface="Times"/>
                <a:ea typeface="ヒラギノ角ゴ Pro W3" charset="0"/>
                <a:cs typeface="Times"/>
              </a:rPr>
              <a:t>in the gray slice of the pie requires previous work experience. Think of this as the worker who rises up to become the shop </a:t>
            </a:r>
            <a:r>
              <a:rPr lang="en-US" sz="1700" dirty="0" smtClean="0">
                <a:latin typeface="Times"/>
                <a:ea typeface="ヒラギノ角ゴ Pro W3" charset="0"/>
                <a:cs typeface="Times"/>
              </a:rPr>
              <a:t>foreman or a manager.</a:t>
            </a:r>
            <a:endParaRPr lang="en-US" sz="1700" dirty="0">
              <a:latin typeface="Times"/>
              <a:ea typeface="ヒラギノ角ゴ Pro W3" charset="0"/>
              <a:cs typeface="Times"/>
            </a:endParaRPr>
          </a:p>
          <a:p>
            <a:pPr eaLnBrk="1" hangingPunct="1">
              <a:spcBef>
                <a:spcPct val="0"/>
              </a:spcBef>
            </a:pPr>
            <a:endParaRPr lang="en-US" dirty="0">
              <a:latin typeface="Arial" charset="0"/>
              <a:ea typeface="ヒラギノ角ゴ Pro W3" charset="0"/>
              <a:cs typeface="ヒラギノ角ゴ Pro W3" charset="0"/>
            </a:endParaRPr>
          </a:p>
          <a:p>
            <a:pPr eaLnBrk="1" hangingPunct="1">
              <a:spcBef>
                <a:spcPct val="0"/>
              </a:spcBef>
            </a:pPr>
            <a:r>
              <a:rPr lang="en-US" dirty="0" smtClean="0">
                <a:latin typeface="Arial" charset="0"/>
                <a:ea typeface="ヒラギノ角ゴ Pro W3" charset="0"/>
                <a:cs typeface="ヒラギノ角ゴ Pro W3" charset="0"/>
              </a:rPr>
              <a:t>====</a:t>
            </a:r>
          </a:p>
          <a:p>
            <a:pPr eaLnBrk="1" hangingPunct="1">
              <a:spcBef>
                <a:spcPct val="0"/>
              </a:spcBef>
            </a:pPr>
            <a:endParaRPr lang="en-US" dirty="0">
              <a:latin typeface="Arial" charset="0"/>
              <a:ea typeface="ヒラギノ角ゴ Pro W3" charset="0"/>
              <a:cs typeface="ヒラギノ角ゴ Pro W3" charset="0"/>
            </a:endParaRPr>
          </a:p>
          <a:p>
            <a:pPr eaLnBrk="1" hangingPunct="1">
              <a:spcBef>
                <a:spcPct val="0"/>
              </a:spcBef>
            </a:pPr>
            <a:r>
              <a:rPr lang="en-US" dirty="0">
                <a:latin typeface="Arial" charset="0"/>
                <a:ea typeface="ヒラギノ角ゴ Pro W3" charset="0"/>
                <a:cs typeface="ヒラギノ角ゴ Pro W3" charset="0"/>
              </a:rPr>
              <a:t>NC Employment Security Commission data via </a:t>
            </a:r>
            <a:r>
              <a:rPr lang="en-US" dirty="0" err="1">
                <a:latin typeface="Arial" charset="0"/>
                <a:ea typeface="ヒラギノ角ゴ Pro W3" charset="0"/>
                <a:cs typeface="ヒラギノ角ゴ Pro W3" charset="0"/>
              </a:rPr>
              <a:t>www.CareerOutlook.US</a:t>
            </a:r>
            <a:endParaRPr lang="en-US" dirty="0">
              <a:latin typeface="Arial" charset="0"/>
              <a:ea typeface="ヒラギノ角ゴ Pro W3" charset="0"/>
              <a:cs typeface="ヒラギノ角ゴ Pro W3" charset="0"/>
            </a:endParaRPr>
          </a:p>
          <a:p>
            <a:pPr eaLnBrk="1" hangingPunct="1">
              <a:spcBef>
                <a:spcPct val="0"/>
              </a:spcBef>
            </a:pPr>
            <a:r>
              <a:rPr lang="en-US" dirty="0">
                <a:latin typeface="Arial" charset="0"/>
                <a:ea typeface="ヒラギノ角ゴ Pro W3" charset="0"/>
                <a:cs typeface="ヒラギノ角ゴ Pro W3" charset="0"/>
              </a:rPr>
              <a:t>http://</a:t>
            </a:r>
            <a:r>
              <a:rPr lang="en-US" dirty="0" err="1">
                <a:latin typeface="Arial" charset="0"/>
                <a:ea typeface="ヒラギノ角ゴ Pro W3" charset="0"/>
                <a:cs typeface="ヒラギノ角ゴ Pro W3" charset="0"/>
              </a:rPr>
              <a:t>careeroutlook.us</a:t>
            </a:r>
            <a:r>
              <a:rPr lang="en-US" dirty="0" smtClean="0">
                <a:latin typeface="Arial" charset="0"/>
                <a:ea typeface="ヒラギノ角ゴ Pro W3" charset="0"/>
                <a:cs typeface="ヒラギノ角ゴ Pro W3" charset="0"/>
              </a:rPr>
              <a:t>/</a:t>
            </a:r>
          </a:p>
          <a:p>
            <a:pPr eaLnBrk="1" hangingPunct="1">
              <a:spcBef>
                <a:spcPct val="0"/>
              </a:spcBef>
            </a:pPr>
            <a:endParaRPr lang="en-US" dirty="0">
              <a:latin typeface="Arial" charset="0"/>
              <a:ea typeface="ヒラギノ角ゴ Pro W3" charset="0"/>
              <a:cs typeface="ヒラギノ角ゴ Pro W3" charset="0"/>
            </a:endParaRPr>
          </a:p>
          <a:p>
            <a:pPr eaLnBrk="1" hangingPunct="1"/>
            <a:r>
              <a:rPr lang="en-US" dirty="0">
                <a:latin typeface="Arial" charset="0"/>
                <a:ea typeface="ヒラギノ角ゴ Pro W3" charset="0"/>
                <a:cs typeface="ヒラギノ角ゴ Pro W3" charset="0"/>
              </a:rPr>
              <a:t>These are for all jobs that get a paycheck, not for contracted positions, or small business owners who do not write themselves a paycheck.</a:t>
            </a:r>
          </a:p>
          <a:p>
            <a:pPr eaLnBrk="1" hangingPunct="1"/>
            <a:endParaRPr lang="en-US" dirty="0">
              <a:latin typeface="Arial" charset="0"/>
              <a:ea typeface="ヒラギノ角ゴ Pro W3" charset="0"/>
              <a:cs typeface="ヒラギノ角ゴ Pro W3" charset="0"/>
            </a:endParaRPr>
          </a:p>
          <a:p>
            <a:pPr eaLnBrk="1" hangingPunct="1"/>
            <a:r>
              <a:rPr lang="en-US" dirty="0">
                <a:latin typeface="Arial" charset="0"/>
                <a:ea typeface="ヒラギノ角ゴ Pro W3" charset="0"/>
                <a:cs typeface="ヒラギノ角ゴ Pro W3" charset="0"/>
              </a:rPr>
              <a:t>NC Projections for 2020</a:t>
            </a:r>
          </a:p>
          <a:p>
            <a:pPr eaLnBrk="1" hangingPunct="1"/>
            <a:endParaRPr lang="en-US" dirty="0">
              <a:latin typeface="Arial" charset="0"/>
              <a:ea typeface="ヒラギノ角ゴ Pro W3" charset="0"/>
              <a:cs typeface="ヒラギノ角ゴ Pro W3" charset="0"/>
            </a:endParaRPr>
          </a:p>
          <a:p>
            <a:pPr eaLnBrk="1" hangingPunct="1">
              <a:spcBef>
                <a:spcPct val="0"/>
              </a:spcBef>
              <a:spcAft>
                <a:spcPct val="30000"/>
              </a:spcAft>
            </a:pPr>
            <a:r>
              <a:rPr lang="en-US" dirty="0">
                <a:latin typeface="Arial" charset="0"/>
                <a:ea typeface="ヒラギノ角ゴ Pro W3" charset="0"/>
                <a:cs typeface="ヒラギノ角ゴ Pro W3" charset="0"/>
              </a:rPr>
              <a:t> 2.54%  Doctoral or professional degree</a:t>
            </a:r>
          </a:p>
          <a:p>
            <a:pPr eaLnBrk="1" hangingPunct="1">
              <a:spcBef>
                <a:spcPct val="0"/>
              </a:spcBef>
              <a:spcAft>
                <a:spcPct val="30000"/>
              </a:spcAft>
            </a:pPr>
            <a:r>
              <a:rPr lang="en-US" dirty="0">
                <a:latin typeface="Arial" charset="0"/>
                <a:ea typeface="ヒラギノ角ゴ Pro W3" charset="0"/>
                <a:cs typeface="ヒラギノ角ゴ Pro W3" charset="0"/>
              </a:rPr>
              <a:t> 1.68%  Master's Degree</a:t>
            </a:r>
          </a:p>
          <a:p>
            <a:pPr eaLnBrk="1" hangingPunct="1">
              <a:spcBef>
                <a:spcPct val="0"/>
              </a:spcBef>
              <a:spcAft>
                <a:spcPct val="30000"/>
              </a:spcAft>
            </a:pPr>
            <a:r>
              <a:rPr lang="en-US" dirty="0">
                <a:latin typeface="Arial" charset="0"/>
                <a:ea typeface="ヒラギノ角ゴ Pro W3" charset="0"/>
                <a:cs typeface="ヒラギノ角ゴ Pro W3" charset="0"/>
              </a:rPr>
              <a:t> 5.47%  Bachelor's Degree plus work experience</a:t>
            </a:r>
          </a:p>
          <a:p>
            <a:pPr eaLnBrk="1" hangingPunct="1">
              <a:spcBef>
                <a:spcPct val="0"/>
              </a:spcBef>
              <a:spcAft>
                <a:spcPct val="30000"/>
              </a:spcAft>
            </a:pPr>
            <a:r>
              <a:rPr lang="en-US" dirty="0">
                <a:latin typeface="Arial" charset="0"/>
                <a:ea typeface="ヒラギノ角ゴ Pro W3" charset="0"/>
                <a:cs typeface="ヒラギノ角ゴ Pro W3" charset="0"/>
              </a:rPr>
              <a:t>12.25%  Bachelor's Degree</a:t>
            </a:r>
          </a:p>
          <a:p>
            <a:pPr eaLnBrk="1" hangingPunct="1">
              <a:spcBef>
                <a:spcPct val="0"/>
              </a:spcBef>
              <a:spcAft>
                <a:spcPct val="30000"/>
              </a:spcAft>
            </a:pPr>
            <a:r>
              <a:rPr lang="en-US" dirty="0">
                <a:latin typeface="Arial" charset="0"/>
                <a:ea typeface="ヒラギノ角ゴ Pro W3" charset="0"/>
                <a:cs typeface="ヒラギノ角ゴ Pro W3" charset="0"/>
              </a:rPr>
              <a:t> 1.74%  Associate Degree</a:t>
            </a:r>
          </a:p>
          <a:p>
            <a:pPr eaLnBrk="1" hangingPunct="1">
              <a:spcBef>
                <a:spcPct val="0"/>
              </a:spcBef>
              <a:spcAft>
                <a:spcPct val="30000"/>
              </a:spcAft>
            </a:pPr>
            <a:r>
              <a:rPr lang="en-US" dirty="0">
                <a:latin typeface="Arial" charset="0"/>
                <a:ea typeface="ヒラギノ角ゴ Pro W3" charset="0"/>
                <a:cs typeface="ヒラギノ角ゴ Pro W3" charset="0"/>
              </a:rPr>
              <a:t> 4.17%  One/two years of college</a:t>
            </a:r>
          </a:p>
          <a:p>
            <a:pPr eaLnBrk="1" hangingPunct="1">
              <a:spcBef>
                <a:spcPct val="0"/>
              </a:spcBef>
              <a:spcAft>
                <a:spcPct val="30000"/>
              </a:spcAft>
            </a:pPr>
            <a:r>
              <a:rPr lang="en-US" dirty="0">
                <a:latin typeface="Arial" charset="0"/>
                <a:ea typeface="ヒラギノ角ゴ Pro W3" charset="0"/>
                <a:cs typeface="ヒラギノ角ゴ Pro W3" charset="0"/>
              </a:rPr>
              <a:t> 6.59%  Long-term on-the-job (OJT) training</a:t>
            </a:r>
          </a:p>
          <a:p>
            <a:pPr eaLnBrk="1" hangingPunct="1">
              <a:spcBef>
                <a:spcPct val="0"/>
              </a:spcBef>
              <a:spcAft>
                <a:spcPct val="30000"/>
              </a:spcAft>
            </a:pPr>
            <a:r>
              <a:rPr lang="en-US" dirty="0">
                <a:latin typeface="Arial" charset="0"/>
                <a:ea typeface="ヒラギノ角ゴ Pro W3" charset="0"/>
                <a:cs typeface="ヒラギノ角ゴ Pro W3" charset="0"/>
              </a:rPr>
              <a:t>20.24%  Moderate-term on-the-job (OJT) training</a:t>
            </a:r>
          </a:p>
          <a:p>
            <a:pPr eaLnBrk="1" hangingPunct="1">
              <a:spcBef>
                <a:spcPct val="0"/>
              </a:spcBef>
              <a:spcAft>
                <a:spcPct val="30000"/>
              </a:spcAft>
            </a:pPr>
            <a:r>
              <a:rPr lang="en-US" dirty="0">
                <a:latin typeface="Arial" charset="0"/>
                <a:ea typeface="ヒラギノ角ゴ Pro W3" charset="0"/>
                <a:cs typeface="ヒラギノ角ゴ Pro W3" charset="0"/>
              </a:rPr>
              <a:t> 36.6%  Short-term on-the-job (OJT) training</a:t>
            </a:r>
          </a:p>
          <a:p>
            <a:pPr eaLnBrk="1" hangingPunct="1">
              <a:spcBef>
                <a:spcPct val="0"/>
              </a:spcBef>
              <a:spcAft>
                <a:spcPct val="30000"/>
              </a:spcAft>
            </a:pPr>
            <a:r>
              <a:rPr lang="en-US" dirty="0">
                <a:latin typeface="Arial" charset="0"/>
                <a:ea typeface="ヒラギノ角ゴ Pro W3" charset="0"/>
                <a:cs typeface="ヒラギノ角ゴ Pro W3" charset="0"/>
              </a:rPr>
              <a:t> 8.72%  Work experience in a related occupation</a:t>
            </a:r>
          </a:p>
          <a:p>
            <a:pPr eaLnBrk="1" hangingPunct="1">
              <a:spcBef>
                <a:spcPct val="0"/>
              </a:spcBef>
            </a:pPr>
            <a:endParaRPr lang="en-US" dirty="0">
              <a:latin typeface="Arial" charset="0"/>
              <a:ea typeface="ヒラギノ角ゴ Pro W3" charset="0"/>
              <a:cs typeface="ヒラギノ角ゴ Pro W3" charset="0"/>
            </a:endParaRPr>
          </a:p>
          <a:p>
            <a:pPr eaLnBrk="1" hangingPunct="1">
              <a:spcBef>
                <a:spcPct val="0"/>
              </a:spcBef>
            </a:pPr>
            <a:endParaRPr lang="en-US" dirty="0">
              <a:latin typeface="Arial" charset="0"/>
              <a:ea typeface="ヒラギノ角ゴ Pro W3" charset="0"/>
              <a:cs typeface="ヒラギノ角ゴ Pro W3" charset="0"/>
            </a:endParaRPr>
          </a:p>
          <a:p>
            <a:pPr eaLnBrk="1" hangingPunct="1">
              <a:spcBef>
                <a:spcPct val="0"/>
              </a:spcBef>
            </a:pPr>
            <a:endParaRPr lang="en-US" dirty="0">
              <a:latin typeface="Arial" charset="0"/>
              <a:ea typeface="ヒラギノ角ゴ Pro W3" charset="0"/>
              <a:cs typeface="ヒラギノ角ゴ Pro W3" charset="0"/>
            </a:endParaRPr>
          </a:p>
          <a:p>
            <a:pPr eaLnBrk="1" hangingPunct="1">
              <a:spcBef>
                <a:spcPct val="0"/>
              </a:spcBef>
            </a:pPr>
            <a:endParaRPr lang="en-US" dirty="0">
              <a:latin typeface="Arial" charset="0"/>
              <a:ea typeface="ヒラギノ角ゴ Pro W3" charset="0"/>
              <a:cs typeface="ヒラギノ角ゴ Pro W3" charset="0"/>
            </a:endParaRPr>
          </a:p>
          <a:p>
            <a:pPr eaLnBrk="1" hangingPunct="1">
              <a:spcBef>
                <a:spcPct val="0"/>
              </a:spcBef>
            </a:pPr>
            <a:endParaRPr lang="en-US" dirty="0">
              <a:latin typeface="Arial" charset="0"/>
              <a:ea typeface="ヒラギノ角ゴ Pro W3" charset="0"/>
              <a:cs typeface="ヒラギノ角ゴ Pro W3" charset="0"/>
            </a:endParaRPr>
          </a:p>
          <a:p>
            <a:pPr eaLnBrk="1" hangingPunct="1">
              <a:spcBef>
                <a:spcPct val="0"/>
              </a:spcBef>
            </a:pPr>
            <a:endParaRPr lang="en-US" dirty="0">
              <a:latin typeface="Arial" charset="0"/>
              <a:ea typeface="ヒラギノ角ゴ Pro W3" charset="0"/>
              <a:cs typeface="ヒラギノ角ゴ Pro W3" charset="0"/>
            </a:endParaRPr>
          </a:p>
          <a:p>
            <a:pPr eaLnBrk="1" hangingPunct="1">
              <a:spcBef>
                <a:spcPct val="0"/>
              </a:spcBef>
            </a:pPr>
            <a:endParaRPr lang="en-US" dirty="0">
              <a:latin typeface="Arial" charset="0"/>
              <a:ea typeface="ヒラギノ角ゴ Pro W3" charset="0"/>
              <a:cs typeface="ヒラギノ角ゴ Pro W3" charset="0"/>
            </a:endParaRPr>
          </a:p>
        </p:txBody>
      </p:sp>
    </p:spTree>
    <p:extLst>
      <p:ext uri="{BB962C8B-B14F-4D97-AF65-F5344CB8AC3E}">
        <p14:creationId xmlns:p14="http://schemas.microsoft.com/office/powerpoint/2010/main" val="17197123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4142DE36-E174-454C-A66F-2C9F41595433}" type="slidenum">
              <a:rPr lang="en-US" sz="1300"/>
              <a:pPr/>
              <a:t>11</a:t>
            </a:fld>
            <a:endParaRPr lang="en-US" sz="1300"/>
          </a:p>
        </p:txBody>
      </p:sp>
      <p:sp>
        <p:nvSpPr>
          <p:cNvPr id="37890" name="Rectangle 2"/>
          <p:cNvSpPr>
            <a:spLocks noGrp="1" noRot="1" noChangeAspect="1" noChangeArrowheads="1" noTextEdit="1"/>
          </p:cNvSpPr>
          <p:nvPr>
            <p:ph type="sldImg"/>
          </p:nvPr>
        </p:nvSpPr>
        <p:spPr>
          <a:solidFill>
            <a:srgbClr val="FFFFFF"/>
          </a:solidFill>
          <a:ln/>
        </p:spPr>
      </p:sp>
      <p:sp>
        <p:nvSpPr>
          <p:cNvPr id="37891" name="Rectangle 3"/>
          <p:cNvSpPr>
            <a:spLocks noGrp="1" noChangeArrowheads="1"/>
          </p:cNvSpPr>
          <p:nvPr>
            <p:ph type="body" idx="1"/>
          </p:nvPr>
        </p:nvSpPr>
        <p:spPr>
          <a:xfrm>
            <a:off x="650875" y="4560888"/>
            <a:ext cx="5932488" cy="4800600"/>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normAutofit fontScale="77500" lnSpcReduction="20000"/>
          </a:bodyPr>
          <a:lstStyle/>
          <a:p>
            <a:pPr eaLnBrk="1" hangingPunct="1">
              <a:spcBef>
                <a:spcPct val="0"/>
              </a:spcBef>
            </a:pPr>
            <a:r>
              <a:rPr lang="en-US" sz="1700" dirty="0" smtClean="0">
                <a:solidFill>
                  <a:srgbClr val="181512"/>
                </a:solidFill>
                <a:latin typeface="Times"/>
                <a:ea typeface="ヒラギノ角ゴ Pro W3" charset="0"/>
                <a:cs typeface="Times"/>
              </a:rPr>
              <a:t>And here you see the breakdown of the postsecondary intentions of our North Carolina high school graduates this past year. </a:t>
            </a:r>
          </a:p>
          <a:p>
            <a:pPr eaLnBrk="1" hangingPunct="1">
              <a:spcBef>
                <a:spcPct val="0"/>
              </a:spcBef>
            </a:pPr>
            <a:endParaRPr lang="en-US" sz="1700" dirty="0" smtClean="0">
              <a:solidFill>
                <a:srgbClr val="181512"/>
              </a:solidFill>
              <a:latin typeface="Times"/>
              <a:ea typeface="ヒラギノ角ゴ Pro W3" charset="0"/>
              <a:cs typeface="Times"/>
            </a:endParaRPr>
          </a:p>
          <a:p>
            <a:pPr eaLnBrk="1" hangingPunct="1">
              <a:spcBef>
                <a:spcPct val="0"/>
              </a:spcBef>
            </a:pPr>
            <a:r>
              <a:rPr lang="en-US" sz="1700" dirty="0" smtClean="0">
                <a:solidFill>
                  <a:srgbClr val="181512"/>
                </a:solidFill>
                <a:latin typeface="Times"/>
                <a:ea typeface="ヒラギノ角ゴ Pro W3" charset="0"/>
                <a:cs typeface="Times"/>
              </a:rPr>
              <a:t>The </a:t>
            </a:r>
            <a:r>
              <a:rPr lang="en-US" sz="1700" u="sng" dirty="0" smtClean="0">
                <a:solidFill>
                  <a:srgbClr val="181512"/>
                </a:solidFill>
                <a:latin typeface="Times"/>
                <a:ea typeface="ヒラギノ角ゴ Pro W3" charset="0"/>
                <a:cs typeface="Times"/>
              </a:rPr>
              <a:t>red</a:t>
            </a:r>
            <a:r>
              <a:rPr lang="en-US" sz="1700" dirty="0" smtClean="0">
                <a:solidFill>
                  <a:srgbClr val="181512"/>
                </a:solidFill>
                <a:latin typeface="Times"/>
                <a:ea typeface="ヒラギノ角ゴ Pro W3" charset="0"/>
                <a:cs typeface="Times"/>
              </a:rPr>
              <a:t> shows that almost </a:t>
            </a:r>
            <a:r>
              <a:rPr lang="en-US" sz="1700" u="sng" dirty="0" smtClean="0">
                <a:solidFill>
                  <a:srgbClr val="181512"/>
                </a:solidFill>
                <a:latin typeface="Times"/>
                <a:ea typeface="ヒラギノ角ゴ Pro W3" charset="0"/>
                <a:cs typeface="Times"/>
              </a:rPr>
              <a:t>half</a:t>
            </a:r>
            <a:r>
              <a:rPr lang="en-US" sz="1700" dirty="0" smtClean="0">
                <a:solidFill>
                  <a:srgbClr val="181512"/>
                </a:solidFill>
                <a:latin typeface="Times"/>
                <a:ea typeface="ヒラギノ角ゴ Pro W3" charset="0"/>
                <a:cs typeface="Times"/>
              </a:rPr>
              <a:t> of them say they are going to a </a:t>
            </a:r>
            <a:r>
              <a:rPr lang="en-US" sz="1700" u="sng" dirty="0" smtClean="0">
                <a:solidFill>
                  <a:srgbClr val="181512"/>
                </a:solidFill>
                <a:latin typeface="Times"/>
                <a:ea typeface="ヒラギノ角ゴ Pro W3" charset="0"/>
                <a:cs typeface="Times"/>
              </a:rPr>
              <a:t>four</a:t>
            </a:r>
            <a:r>
              <a:rPr lang="en-US" sz="1700" dirty="0" smtClean="0">
                <a:solidFill>
                  <a:srgbClr val="181512"/>
                </a:solidFill>
                <a:latin typeface="Times"/>
                <a:ea typeface="ヒラギノ角ゴ Pro W3" charset="0"/>
                <a:cs typeface="Times"/>
              </a:rPr>
              <a:t>-year college program.  </a:t>
            </a:r>
          </a:p>
          <a:p>
            <a:pPr eaLnBrk="1" hangingPunct="1">
              <a:spcBef>
                <a:spcPct val="0"/>
              </a:spcBef>
            </a:pPr>
            <a:r>
              <a:rPr lang="en-US" sz="1700" dirty="0" smtClean="0">
                <a:solidFill>
                  <a:srgbClr val="181512"/>
                </a:solidFill>
                <a:latin typeface="Times"/>
                <a:ea typeface="ヒラギノ角ゴ Pro W3" charset="0"/>
                <a:cs typeface="Times"/>
              </a:rPr>
              <a:t/>
            </a:r>
            <a:br>
              <a:rPr lang="en-US" sz="1700" dirty="0" smtClean="0">
                <a:solidFill>
                  <a:srgbClr val="181512"/>
                </a:solidFill>
                <a:latin typeface="Times"/>
                <a:ea typeface="ヒラギノ角ゴ Pro W3" charset="0"/>
                <a:cs typeface="Times"/>
              </a:rPr>
            </a:br>
            <a:r>
              <a:rPr lang="en-US" sz="1700" dirty="0" smtClean="0">
                <a:solidFill>
                  <a:srgbClr val="181512"/>
                </a:solidFill>
                <a:latin typeface="Times"/>
                <a:ea typeface="ヒラギノ角ゴ Pro W3" charset="0"/>
                <a:cs typeface="Times"/>
              </a:rPr>
              <a:t>The </a:t>
            </a:r>
            <a:r>
              <a:rPr lang="en-US" sz="1700" u="sng" dirty="0" smtClean="0">
                <a:solidFill>
                  <a:srgbClr val="181512"/>
                </a:solidFill>
                <a:latin typeface="Times"/>
                <a:ea typeface="ヒラギノ角ゴ Pro W3" charset="0"/>
                <a:cs typeface="Times"/>
              </a:rPr>
              <a:t>green</a:t>
            </a:r>
            <a:r>
              <a:rPr lang="en-US" sz="1700" dirty="0" smtClean="0">
                <a:solidFill>
                  <a:srgbClr val="181512"/>
                </a:solidFill>
                <a:latin typeface="Times"/>
                <a:ea typeface="ヒラギノ角ゴ Pro W3" charset="0"/>
                <a:cs typeface="Times"/>
              </a:rPr>
              <a:t> is one or two years at a community college, junior college, or trade school.</a:t>
            </a:r>
          </a:p>
          <a:p>
            <a:pPr eaLnBrk="1" hangingPunct="1">
              <a:spcBef>
                <a:spcPct val="0"/>
              </a:spcBef>
            </a:pPr>
            <a:endParaRPr lang="en-US" sz="1700" dirty="0" smtClean="0">
              <a:solidFill>
                <a:srgbClr val="181512"/>
              </a:solidFill>
              <a:latin typeface="Times"/>
              <a:ea typeface="ヒラギノ角ゴ Pro W3" charset="0"/>
              <a:cs typeface="Times"/>
            </a:endParaRPr>
          </a:p>
          <a:p>
            <a:pPr eaLnBrk="1" hangingPunct="1">
              <a:spcBef>
                <a:spcPct val="0"/>
              </a:spcBef>
            </a:pPr>
            <a:r>
              <a:rPr lang="en-US" sz="1700" dirty="0" smtClean="0">
                <a:solidFill>
                  <a:srgbClr val="181512"/>
                </a:solidFill>
                <a:latin typeface="Times"/>
                <a:ea typeface="ヒラギノ角ゴ Pro W3" charset="0"/>
                <a:cs typeface="Times"/>
              </a:rPr>
              <a:t>The </a:t>
            </a:r>
            <a:r>
              <a:rPr lang="en-US" sz="1700" u="sng" dirty="0" smtClean="0">
                <a:solidFill>
                  <a:srgbClr val="181512"/>
                </a:solidFill>
                <a:latin typeface="Times"/>
                <a:ea typeface="ヒラギノ角ゴ Pro W3" charset="0"/>
                <a:cs typeface="Times"/>
              </a:rPr>
              <a:t>blue</a:t>
            </a:r>
            <a:r>
              <a:rPr lang="en-US" sz="1700" dirty="0" smtClean="0">
                <a:solidFill>
                  <a:srgbClr val="181512"/>
                </a:solidFill>
                <a:latin typeface="Times"/>
                <a:ea typeface="ヒラギノ角ゴ Pro W3" charset="0"/>
                <a:cs typeface="Times"/>
              </a:rPr>
              <a:t> is joining the military or going directly into employment.</a:t>
            </a:r>
          </a:p>
          <a:p>
            <a:pPr eaLnBrk="1" hangingPunct="1">
              <a:spcBef>
                <a:spcPct val="0"/>
              </a:spcBef>
            </a:pPr>
            <a:endParaRPr lang="en-US" sz="1700" dirty="0" smtClean="0">
              <a:solidFill>
                <a:srgbClr val="181512"/>
              </a:solidFill>
              <a:latin typeface="Times"/>
              <a:ea typeface="ヒラギノ角ゴ Pro W3" charset="0"/>
              <a:cs typeface="Times"/>
            </a:endParaRPr>
          </a:p>
          <a:p>
            <a:pPr eaLnBrk="1" hangingPunct="1">
              <a:spcBef>
                <a:spcPct val="0"/>
              </a:spcBef>
            </a:pPr>
            <a:r>
              <a:rPr lang="en-US" sz="1700" dirty="0" smtClean="0">
                <a:solidFill>
                  <a:srgbClr val="181512"/>
                </a:solidFill>
                <a:latin typeface="Times"/>
                <a:ea typeface="ヒラギノ角ゴ Pro W3" charset="0"/>
                <a:cs typeface="Times"/>
              </a:rPr>
              <a:t>The small </a:t>
            </a:r>
            <a:r>
              <a:rPr lang="en-US" sz="1700" u="sng" dirty="0" smtClean="0">
                <a:solidFill>
                  <a:srgbClr val="181512"/>
                </a:solidFill>
                <a:latin typeface="Times"/>
                <a:ea typeface="ヒラギノ角ゴ Pro W3" charset="0"/>
                <a:cs typeface="Times"/>
              </a:rPr>
              <a:t>Other</a:t>
            </a:r>
            <a:r>
              <a:rPr lang="en-US" sz="1700" dirty="0" smtClean="0">
                <a:solidFill>
                  <a:srgbClr val="181512"/>
                </a:solidFill>
                <a:latin typeface="Times"/>
                <a:ea typeface="ヒラギノ角ゴ Pro W3" charset="0"/>
                <a:cs typeface="Times"/>
              </a:rPr>
              <a:t> category at the top of the pie --  is the one-point-nine percent of our graduates who plan to sit on Mom</a:t>
            </a:r>
            <a:r>
              <a:rPr lang="ja-JP" altLang="en-US" sz="1700" dirty="0" smtClean="0">
                <a:solidFill>
                  <a:srgbClr val="181512"/>
                </a:solidFill>
                <a:latin typeface="Times"/>
                <a:ea typeface="ヒラギノ角ゴ Pro W3" charset="0"/>
                <a:cs typeface="Times"/>
              </a:rPr>
              <a:t>’</a:t>
            </a:r>
            <a:r>
              <a:rPr lang="en-US" altLang="ja-JP" sz="1700" dirty="0" smtClean="0">
                <a:solidFill>
                  <a:srgbClr val="181512"/>
                </a:solidFill>
                <a:latin typeface="Times"/>
                <a:ea typeface="ヒラギノ角ゴ Pro W3" charset="0"/>
                <a:cs typeface="Times"/>
              </a:rPr>
              <a:t>s couch the rest of their lives playing </a:t>
            </a:r>
            <a:r>
              <a:rPr lang="en-US" altLang="ja-JP" sz="1700" u="sng" dirty="0" smtClean="0">
                <a:solidFill>
                  <a:srgbClr val="181512"/>
                </a:solidFill>
                <a:latin typeface="Times"/>
                <a:ea typeface="ヒラギノ角ゴ Pro W3" charset="0"/>
                <a:cs typeface="Times"/>
              </a:rPr>
              <a:t>Nintendo</a:t>
            </a:r>
            <a:r>
              <a:rPr lang="en-US" altLang="ja-JP" sz="1700" dirty="0" smtClean="0">
                <a:solidFill>
                  <a:srgbClr val="181512"/>
                </a:solidFill>
                <a:latin typeface="Times"/>
                <a:ea typeface="ヒラギノ角ゴ Pro W3" charset="0"/>
                <a:cs typeface="Times"/>
              </a:rPr>
              <a:t>. </a:t>
            </a:r>
          </a:p>
          <a:p>
            <a:pPr eaLnBrk="1" hangingPunct="1">
              <a:spcBef>
                <a:spcPct val="0"/>
              </a:spcBef>
            </a:pPr>
            <a:endParaRPr lang="en-US" sz="1700" dirty="0" smtClean="0">
              <a:solidFill>
                <a:srgbClr val="181512"/>
              </a:solidFill>
              <a:latin typeface="Times"/>
              <a:ea typeface="ヒラギノ角ゴ Pro W3" charset="0"/>
              <a:cs typeface="Times"/>
            </a:endParaRPr>
          </a:p>
          <a:p>
            <a:pPr eaLnBrk="1" hangingPunct="1">
              <a:spcBef>
                <a:spcPct val="0"/>
              </a:spcBef>
            </a:pPr>
            <a:r>
              <a:rPr lang="en-US" sz="1700" dirty="0" smtClean="0">
                <a:solidFill>
                  <a:srgbClr val="181512"/>
                </a:solidFill>
                <a:latin typeface="Times"/>
                <a:ea typeface="ヒラギノ角ゴ Pro W3" charset="0"/>
                <a:cs typeface="Times"/>
              </a:rPr>
              <a:t>====</a:t>
            </a:r>
          </a:p>
          <a:p>
            <a:pPr eaLnBrk="1" hangingPunct="1">
              <a:spcBef>
                <a:spcPct val="0"/>
              </a:spcBef>
            </a:pPr>
            <a:endParaRPr lang="en-US" sz="1700" dirty="0" smtClean="0">
              <a:solidFill>
                <a:srgbClr val="181512"/>
              </a:solidFill>
              <a:latin typeface="Times"/>
              <a:ea typeface="ヒラギノ角ゴ Pro W3" charset="0"/>
              <a:cs typeface="Times"/>
            </a:endParaRPr>
          </a:p>
          <a:p>
            <a:pPr eaLnBrk="1" hangingPunct="1">
              <a:spcBef>
                <a:spcPct val="0"/>
              </a:spcBef>
            </a:pPr>
            <a:r>
              <a:rPr lang="en-US" sz="1700" dirty="0" smtClean="0">
                <a:solidFill>
                  <a:srgbClr val="181512"/>
                </a:solidFill>
                <a:latin typeface="Times"/>
                <a:ea typeface="ヒラギノ角ゴ Pro W3" charset="0"/>
                <a:cs typeface="Times"/>
              </a:rPr>
              <a:t>http://apps.schools.nc.gov/pls/apex/f?p=1:17:0::NO:::</a:t>
            </a:r>
          </a:p>
          <a:p>
            <a:pPr eaLnBrk="1" hangingPunct="1">
              <a:spcBef>
                <a:spcPct val="0"/>
              </a:spcBef>
            </a:pPr>
            <a:r>
              <a:rPr lang="en-US" sz="1700" dirty="0" smtClean="0">
                <a:solidFill>
                  <a:srgbClr val="181512"/>
                </a:solidFill>
                <a:latin typeface="Times"/>
                <a:ea typeface="ヒラギノ角ゴ Pro W3" charset="0"/>
                <a:cs typeface="Times"/>
              </a:rPr>
              <a:t>NCDPI</a:t>
            </a:r>
            <a:r>
              <a:rPr lang="en-US" sz="1700" baseline="0" dirty="0" smtClean="0">
                <a:solidFill>
                  <a:srgbClr val="181512"/>
                </a:solidFill>
                <a:latin typeface="Times"/>
                <a:ea typeface="ヒラギノ角ゴ Pro W3" charset="0"/>
                <a:cs typeface="Times"/>
              </a:rPr>
              <a:t> Statistical Profile:  Table 12.1 High School Graduates Intentions</a:t>
            </a:r>
          </a:p>
          <a:p>
            <a:pPr eaLnBrk="1" hangingPunct="1"/>
            <a:endParaRPr lang="en-US" dirty="0">
              <a:solidFill>
                <a:srgbClr val="181512"/>
              </a:solidFill>
              <a:latin typeface="Arial" charset="0"/>
              <a:ea typeface="ヒラギノ角ゴ Pro W3" charset="0"/>
              <a:cs typeface="ヒラギノ角ゴ Pro W3" charset="0"/>
            </a:endParaRPr>
          </a:p>
          <a:p>
            <a:pPr eaLnBrk="1" hangingPunct="1"/>
            <a:r>
              <a:rPr lang="en-US" dirty="0">
                <a:solidFill>
                  <a:srgbClr val="181512"/>
                </a:solidFill>
                <a:latin typeface="Arial" charset="0"/>
                <a:ea typeface="ヒラギノ角ゴ Pro W3" charset="0"/>
                <a:cs typeface="ヒラギノ角ゴ Pro W3" charset="0"/>
              </a:rPr>
              <a:t>Of the </a:t>
            </a:r>
            <a:r>
              <a:rPr lang="en-US" dirty="0" smtClean="0">
                <a:solidFill>
                  <a:srgbClr val="181512"/>
                </a:solidFill>
                <a:latin typeface="Arial" charset="0"/>
                <a:ea typeface="ヒラギノ角ゴ Pro W3" charset="0"/>
                <a:cs typeface="ヒラギノ角ゴ Pro W3" charset="0"/>
              </a:rPr>
              <a:t>98,846 </a:t>
            </a:r>
            <a:r>
              <a:rPr lang="en-US" dirty="0">
                <a:solidFill>
                  <a:srgbClr val="181512"/>
                </a:solidFill>
                <a:latin typeface="Arial" charset="0"/>
                <a:ea typeface="ヒラギノ角ゴ Pro W3" charset="0"/>
                <a:cs typeface="ヒラギノ角ゴ Pro W3" charset="0"/>
              </a:rPr>
              <a:t>graduates in the class of </a:t>
            </a:r>
            <a:r>
              <a:rPr lang="en-US" dirty="0" smtClean="0">
                <a:solidFill>
                  <a:srgbClr val="181512"/>
                </a:solidFill>
                <a:latin typeface="Arial" charset="0"/>
                <a:ea typeface="ヒラギノ角ゴ Pro W3" charset="0"/>
                <a:cs typeface="ヒラギノ角ゴ Pro W3" charset="0"/>
              </a:rPr>
              <a:t>2015, </a:t>
            </a:r>
            <a:r>
              <a:rPr lang="en-US" dirty="0">
                <a:solidFill>
                  <a:srgbClr val="181512"/>
                </a:solidFill>
                <a:latin typeface="Arial" charset="0"/>
                <a:ea typeface="ヒラギノ角ゴ Pro W3" charset="0"/>
                <a:cs typeface="ヒラギノ角ゴ Pro W3" charset="0"/>
              </a:rPr>
              <a:t>here is where they say they are going after high school.</a:t>
            </a:r>
          </a:p>
          <a:p>
            <a:pPr eaLnBrk="1" hangingPunct="1"/>
            <a:endParaRPr lang="en-US" dirty="0">
              <a:solidFill>
                <a:srgbClr val="181512"/>
              </a:solidFill>
              <a:latin typeface="Arial" charset="0"/>
              <a:ea typeface="ヒラギノ角ゴ Pro W3" charset="0"/>
              <a:cs typeface="ヒラギノ角ゴ Pro W3" charset="0"/>
            </a:endParaRPr>
          </a:p>
          <a:p>
            <a:pPr eaLnBrk="1" hangingPunct="1"/>
            <a:r>
              <a:rPr lang="en-US" dirty="0" smtClean="0">
                <a:latin typeface="Arial" charset="0"/>
                <a:ea typeface="ヒラギノ角ゴ Pro W3" charset="0"/>
                <a:cs typeface="ヒラギノ角ゴ Pro W3" charset="0"/>
              </a:rPr>
              <a:t>34.4% </a:t>
            </a:r>
            <a:r>
              <a:rPr lang="en-US" dirty="0">
                <a:latin typeface="Arial" charset="0"/>
                <a:ea typeface="ヒラギノ角ゴ Pro W3" charset="0"/>
                <a:cs typeface="ヒラギノ角ゴ Pro W3" charset="0"/>
              </a:rPr>
              <a:t>Public Senior Institutions</a:t>
            </a:r>
          </a:p>
          <a:p>
            <a:pPr eaLnBrk="1" hangingPunct="1"/>
            <a:r>
              <a:rPr lang="en-US" dirty="0" smtClean="0">
                <a:latin typeface="Arial" charset="0"/>
                <a:ea typeface="ヒラギノ角ゴ Pro W3" charset="0"/>
                <a:cs typeface="ヒラギノ角ゴ Pro W3" charset="0"/>
              </a:rPr>
              <a:t>10.4% </a:t>
            </a:r>
            <a:r>
              <a:rPr lang="en-US" dirty="0">
                <a:latin typeface="Arial" charset="0"/>
                <a:ea typeface="ヒラギノ角ゴ Pro W3" charset="0"/>
                <a:cs typeface="ヒラギノ角ゴ Pro W3" charset="0"/>
              </a:rPr>
              <a:t>Private Senior Institutions</a:t>
            </a:r>
          </a:p>
          <a:p>
            <a:pPr eaLnBrk="1" hangingPunct="1"/>
            <a:r>
              <a:rPr lang="en-US" dirty="0" smtClean="0">
                <a:latin typeface="Arial" charset="0"/>
                <a:ea typeface="ヒラギノ角ゴ Pro W3" charset="0"/>
                <a:cs typeface="ヒラギノ角ゴ Pro W3" charset="0"/>
              </a:rPr>
              <a:t>37.2% </a:t>
            </a:r>
            <a:r>
              <a:rPr lang="en-US" dirty="0">
                <a:latin typeface="Arial" charset="0"/>
                <a:ea typeface="ヒラギノ角ゴ Pro W3" charset="0"/>
                <a:cs typeface="ヒラギノ角ゴ Pro W3" charset="0"/>
              </a:rPr>
              <a:t>Community/Technical College</a:t>
            </a:r>
          </a:p>
          <a:p>
            <a:pPr eaLnBrk="1" hangingPunct="1"/>
            <a:r>
              <a:rPr lang="en-US" dirty="0">
                <a:latin typeface="Arial" charset="0"/>
                <a:ea typeface="ヒラギノ角ゴ Pro W3" charset="0"/>
                <a:cs typeface="ヒラギノ角ゴ Pro W3" charset="0"/>
              </a:rPr>
              <a:t>0.5% Private Junior College</a:t>
            </a:r>
          </a:p>
          <a:p>
            <a:pPr eaLnBrk="1" hangingPunct="1"/>
            <a:r>
              <a:rPr lang="en-US" dirty="0" smtClean="0">
                <a:latin typeface="Arial" charset="0"/>
                <a:ea typeface="ヒラギノ角ゴ Pro W3" charset="0"/>
                <a:cs typeface="ヒラギノ角ゴ Pro W3" charset="0"/>
              </a:rPr>
              <a:t>1.2% </a:t>
            </a:r>
            <a:r>
              <a:rPr lang="en-US" dirty="0">
                <a:latin typeface="Arial" charset="0"/>
                <a:ea typeface="ヒラギノ角ゴ Pro W3" charset="0"/>
                <a:cs typeface="ヒラギノ角ゴ Pro W3" charset="0"/>
              </a:rPr>
              <a:t>Trade/Business School</a:t>
            </a:r>
          </a:p>
          <a:p>
            <a:pPr eaLnBrk="1" hangingPunct="1"/>
            <a:r>
              <a:rPr lang="en-US" dirty="0" smtClean="0">
                <a:latin typeface="Arial" charset="0"/>
                <a:ea typeface="ヒラギノ角ゴ Pro W3" charset="0"/>
                <a:cs typeface="ヒラギノ角ゴ Pro W3" charset="0"/>
              </a:rPr>
              <a:t>4.6% </a:t>
            </a:r>
            <a:r>
              <a:rPr lang="en-US" dirty="0">
                <a:latin typeface="Arial" charset="0"/>
                <a:ea typeface="ヒラギノ角ゴ Pro W3" charset="0"/>
                <a:cs typeface="ヒラギノ角ゴ Pro W3" charset="0"/>
              </a:rPr>
              <a:t>Military</a:t>
            </a:r>
          </a:p>
          <a:p>
            <a:pPr eaLnBrk="1" hangingPunct="1"/>
            <a:r>
              <a:rPr lang="en-US" dirty="0" smtClean="0">
                <a:latin typeface="Arial" charset="0"/>
                <a:ea typeface="ヒラギノ角ゴ Pro W3" charset="0"/>
                <a:cs typeface="ヒラギノ角ゴ Pro W3" charset="0"/>
              </a:rPr>
              <a:t>9.7% </a:t>
            </a:r>
            <a:r>
              <a:rPr lang="en-US" dirty="0">
                <a:latin typeface="Arial" charset="0"/>
                <a:ea typeface="ヒラギノ角ゴ Pro W3" charset="0"/>
                <a:cs typeface="ヒラギノ角ゴ Pro W3" charset="0"/>
              </a:rPr>
              <a:t>Employment</a:t>
            </a:r>
          </a:p>
          <a:p>
            <a:pPr eaLnBrk="1" hangingPunct="1"/>
            <a:r>
              <a:rPr lang="en-US" dirty="0" smtClean="0">
                <a:latin typeface="Arial" charset="0"/>
                <a:ea typeface="ヒラギノ角ゴ Pro W3" charset="0"/>
                <a:cs typeface="ヒラギノ角ゴ Pro W3" charset="0"/>
              </a:rPr>
              <a:t>1.9% </a:t>
            </a:r>
            <a:r>
              <a:rPr lang="en-US" dirty="0">
                <a:latin typeface="Arial" charset="0"/>
                <a:ea typeface="ヒラギノ角ゴ Pro W3" charset="0"/>
                <a:cs typeface="ヒラギノ角ゴ Pro W3" charset="0"/>
              </a:rPr>
              <a:t>Other</a:t>
            </a:r>
          </a:p>
          <a:p>
            <a:pPr eaLnBrk="1" hangingPunct="1"/>
            <a:endParaRPr lang="en-US" dirty="0">
              <a:latin typeface="Arial" charset="0"/>
              <a:ea typeface="ヒラギノ角ゴ Pro W3" charset="0"/>
              <a:cs typeface="ヒラギノ角ゴ Pro W3" charset="0"/>
            </a:endParaRPr>
          </a:p>
          <a:p>
            <a:pPr eaLnBrk="1" hangingPunct="1"/>
            <a:endParaRPr lang="en-US" dirty="0">
              <a:latin typeface="Arial" charset="0"/>
              <a:ea typeface="ヒラギノ角ゴ Pro W3" charset="0"/>
              <a:cs typeface="ヒラギノ角ゴ Pro W3" charset="0"/>
            </a:endParaRPr>
          </a:p>
          <a:p>
            <a:pPr eaLnBrk="1" hangingPunct="1"/>
            <a:endParaRPr lang="en-US" dirty="0">
              <a:latin typeface="Arial" charset="0"/>
              <a:ea typeface="ヒラギノ角ゴ Pro W3" charset="0"/>
              <a:cs typeface="ヒラギノ角ゴ Pro W3" charset="0"/>
            </a:endParaRPr>
          </a:p>
          <a:p>
            <a:pPr eaLnBrk="1" hangingPunct="1"/>
            <a:endParaRPr lang="en-US" dirty="0">
              <a:latin typeface="Arial" charset="0"/>
              <a:ea typeface="ヒラギノ角ゴ Pro W3" charset="0"/>
              <a:cs typeface="ヒラギノ角ゴ Pro W3" charset="0"/>
            </a:endParaRPr>
          </a:p>
        </p:txBody>
      </p:sp>
    </p:spTree>
    <p:extLst>
      <p:ext uri="{BB962C8B-B14F-4D97-AF65-F5344CB8AC3E}">
        <p14:creationId xmlns:p14="http://schemas.microsoft.com/office/powerpoint/2010/main" val="38588379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6F20B9D3-B077-1E41-B88B-6148714C8429}" type="slidenum">
              <a:rPr lang="en-US" sz="1300"/>
              <a:pPr/>
              <a:t>12</a:t>
            </a:fld>
            <a:endParaRPr lang="en-US" sz="1300"/>
          </a:p>
        </p:txBody>
      </p:sp>
      <p:sp>
        <p:nvSpPr>
          <p:cNvPr id="39938" name="Rectangle 2"/>
          <p:cNvSpPr>
            <a:spLocks noGrp="1" noRot="1" noChangeAspect="1" noChangeArrowheads="1" noTextEdit="1"/>
          </p:cNvSpPr>
          <p:nvPr>
            <p:ph type="sldImg"/>
          </p:nvPr>
        </p:nvSpPr>
        <p:spPr>
          <a:xfrm>
            <a:off x="1238250" y="400050"/>
            <a:ext cx="2616200" cy="1962150"/>
          </a:xfrm>
          <a:solidFill>
            <a:srgbClr val="FFFFFF"/>
          </a:solidFill>
          <a:ln/>
        </p:spPr>
      </p:sp>
      <p:sp>
        <p:nvSpPr>
          <p:cNvPr id="39939" name="Rectangle 3"/>
          <p:cNvSpPr>
            <a:spLocks noGrp="1" noChangeArrowheads="1"/>
          </p:cNvSpPr>
          <p:nvPr>
            <p:ph type="body" idx="1"/>
          </p:nvPr>
        </p:nvSpPr>
        <p:spPr>
          <a:xfrm>
            <a:off x="838200" y="2286000"/>
            <a:ext cx="5851525" cy="7478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pPr eaLnBrk="1" hangingPunct="1"/>
            <a:r>
              <a:rPr lang="en-US" dirty="0">
                <a:latin typeface="Times"/>
                <a:ea typeface="ヒラギノ角ゴ Pro W3" charset="0"/>
                <a:cs typeface="Times"/>
              </a:rPr>
              <a:t>Here we can </a:t>
            </a:r>
            <a:r>
              <a:rPr lang="en-US" u="sng" dirty="0">
                <a:latin typeface="Times"/>
                <a:ea typeface="ヒラギノ角ゴ Pro W3" charset="0"/>
                <a:cs typeface="Times"/>
              </a:rPr>
              <a:t>compare</a:t>
            </a:r>
            <a:r>
              <a:rPr lang="en-US" dirty="0">
                <a:latin typeface="Times"/>
                <a:ea typeface="ヒラギノ角ゴ Pro W3" charset="0"/>
                <a:cs typeface="Times"/>
              </a:rPr>
              <a:t> these two charts.</a:t>
            </a:r>
          </a:p>
          <a:p>
            <a:pPr eaLnBrk="1" hangingPunct="1"/>
            <a:r>
              <a:rPr lang="en-US" sz="1600" dirty="0">
                <a:latin typeface="Times"/>
                <a:ea typeface="ヒラギノ角ゴ Pro W3" charset="0"/>
                <a:cs typeface="Times"/>
              </a:rPr>
              <a:t>On the </a:t>
            </a:r>
            <a:r>
              <a:rPr lang="en-US" sz="1600" u="sng" dirty="0">
                <a:latin typeface="Times"/>
                <a:ea typeface="ヒラギノ角ゴ Pro W3" charset="0"/>
                <a:cs typeface="Times"/>
              </a:rPr>
              <a:t>left</a:t>
            </a:r>
            <a:r>
              <a:rPr lang="en-US" sz="1600" dirty="0">
                <a:latin typeface="Times"/>
                <a:ea typeface="ヒラギノ角ゴ Pro W3" charset="0"/>
                <a:cs typeface="Times"/>
              </a:rPr>
              <a:t> is where the students </a:t>
            </a:r>
            <a:r>
              <a:rPr lang="en-US" sz="1600" u="sng" dirty="0">
                <a:latin typeface="Times"/>
                <a:ea typeface="ヒラギノ角ゴ Pro W3" charset="0"/>
                <a:cs typeface="Times"/>
              </a:rPr>
              <a:t>say</a:t>
            </a:r>
            <a:r>
              <a:rPr lang="en-US" sz="1600" dirty="0">
                <a:latin typeface="Times"/>
                <a:ea typeface="ヒラギノ角ゴ Pro W3" charset="0"/>
                <a:cs typeface="Times"/>
              </a:rPr>
              <a:t> they are going, and on the </a:t>
            </a:r>
            <a:r>
              <a:rPr lang="en-US" sz="1600" u="sng" dirty="0">
                <a:latin typeface="Times"/>
                <a:ea typeface="ヒラギノ角ゴ Pro W3" charset="0"/>
                <a:cs typeface="Times"/>
              </a:rPr>
              <a:t>right</a:t>
            </a:r>
            <a:r>
              <a:rPr lang="en-US" sz="1600" dirty="0">
                <a:latin typeface="Times"/>
                <a:ea typeface="ヒラギノ角ゴ Pro W3" charset="0"/>
                <a:cs typeface="Times"/>
              </a:rPr>
              <a:t> is what kind of education the </a:t>
            </a:r>
            <a:r>
              <a:rPr lang="en-US" sz="1600" dirty="0" smtClean="0">
                <a:latin typeface="Times"/>
                <a:ea typeface="ヒラギノ角ゴ Pro W3" charset="0"/>
                <a:cs typeface="Times"/>
              </a:rPr>
              <a:t>jobs </a:t>
            </a:r>
            <a:r>
              <a:rPr lang="en-US" sz="1600" u="sng" dirty="0">
                <a:latin typeface="Times"/>
                <a:ea typeface="ヒラギノ角ゴ Pro W3" charset="0"/>
                <a:cs typeface="Times"/>
              </a:rPr>
              <a:t>require</a:t>
            </a:r>
            <a:r>
              <a:rPr lang="en-US" sz="1600" dirty="0" smtClean="0">
                <a:latin typeface="Times"/>
                <a:ea typeface="ヒラギノ角ゴ Pro W3" charset="0"/>
                <a:cs typeface="Times"/>
              </a:rPr>
              <a:t>.</a:t>
            </a:r>
          </a:p>
          <a:p>
            <a:pPr eaLnBrk="1" hangingPunct="1"/>
            <a:endParaRPr lang="en-US" sz="1600" dirty="0">
              <a:latin typeface="Times"/>
              <a:ea typeface="ヒラギノ角ゴ Pro W3" charset="0"/>
              <a:cs typeface="Times"/>
            </a:endParaRPr>
          </a:p>
          <a:p>
            <a:pPr eaLnBrk="1" hangingPunct="1"/>
            <a:r>
              <a:rPr lang="en-US" sz="1600" dirty="0" smtClean="0">
                <a:latin typeface="Times"/>
                <a:ea typeface="ヒラギノ角ゴ Pro W3" charset="0"/>
                <a:cs typeface="Times"/>
                <a:sym typeface="Wingdings" charset="0"/>
              </a:rPr>
              <a:t>almost </a:t>
            </a:r>
            <a:r>
              <a:rPr lang="en-US" sz="1600" u="sng" dirty="0" smtClean="0">
                <a:latin typeface="Times"/>
                <a:ea typeface="ヒラギノ角ゴ Pro W3" charset="0"/>
                <a:cs typeface="Times"/>
              </a:rPr>
              <a:t>45</a:t>
            </a:r>
            <a:r>
              <a:rPr lang="en-US" sz="1600" dirty="0" smtClean="0">
                <a:latin typeface="Times"/>
                <a:ea typeface="ヒラギノ角ゴ Pro W3" charset="0"/>
                <a:cs typeface="Times"/>
              </a:rPr>
              <a:t> </a:t>
            </a:r>
            <a:r>
              <a:rPr lang="en-US" sz="1600" dirty="0">
                <a:latin typeface="Times"/>
                <a:ea typeface="ヒラギノ角ゴ Pro W3" charset="0"/>
                <a:cs typeface="Times"/>
              </a:rPr>
              <a:t>percent of our students </a:t>
            </a:r>
            <a:r>
              <a:rPr lang="en-US" sz="1600" u="sng" dirty="0">
                <a:latin typeface="Times"/>
                <a:ea typeface="ヒラギノ角ゴ Pro W3" charset="0"/>
                <a:cs typeface="Times"/>
              </a:rPr>
              <a:t>say</a:t>
            </a:r>
            <a:r>
              <a:rPr lang="en-US" sz="1600" dirty="0">
                <a:latin typeface="Times"/>
                <a:ea typeface="ヒラギノ角ゴ Pro W3" charset="0"/>
                <a:cs typeface="Times"/>
              </a:rPr>
              <a:t> they are going to a </a:t>
            </a:r>
            <a:r>
              <a:rPr lang="en-US" sz="1600" u="sng" dirty="0">
                <a:latin typeface="Times"/>
                <a:ea typeface="ヒラギノ角ゴ Pro W3" charset="0"/>
                <a:cs typeface="Times"/>
              </a:rPr>
              <a:t>four-year</a:t>
            </a:r>
            <a:r>
              <a:rPr lang="en-US" sz="1600" dirty="0">
                <a:latin typeface="Times"/>
                <a:ea typeface="ヒラギノ角ゴ Pro W3" charset="0"/>
                <a:cs typeface="Times"/>
              </a:rPr>
              <a:t> college program, which will prepare them for </a:t>
            </a:r>
            <a:r>
              <a:rPr lang="en-US" sz="1600" u="sng" dirty="0">
                <a:latin typeface="Times"/>
                <a:ea typeface="ヒラギノ角ゴ Pro W3" charset="0"/>
                <a:cs typeface="Times"/>
              </a:rPr>
              <a:t>22</a:t>
            </a:r>
            <a:r>
              <a:rPr lang="en-US" sz="1600" dirty="0">
                <a:latin typeface="Times"/>
                <a:ea typeface="ヒラギノ角ゴ Pro W3" charset="0"/>
                <a:cs typeface="Times"/>
              </a:rPr>
              <a:t> percent of the </a:t>
            </a:r>
            <a:r>
              <a:rPr lang="en-US" sz="1600" dirty="0" smtClean="0">
                <a:latin typeface="Times"/>
                <a:ea typeface="ヒラギノ角ゴ Pro W3" charset="0"/>
                <a:cs typeface="Times"/>
              </a:rPr>
              <a:t>job</a:t>
            </a:r>
            <a:r>
              <a:rPr lang="en-US" sz="1600" baseline="0" dirty="0" smtClean="0">
                <a:latin typeface="Times"/>
                <a:ea typeface="ヒラギノ角ゴ Pro W3" charset="0"/>
                <a:cs typeface="Times"/>
              </a:rPr>
              <a:t> openings</a:t>
            </a:r>
            <a:r>
              <a:rPr lang="en-US" sz="1600" dirty="0" smtClean="0">
                <a:latin typeface="Times"/>
                <a:ea typeface="ヒラギノ角ゴ Pro W3" charset="0"/>
                <a:cs typeface="Times"/>
              </a:rPr>
              <a:t>. </a:t>
            </a:r>
            <a:r>
              <a:rPr lang="en-US" sz="1600" dirty="0">
                <a:latin typeface="Times"/>
                <a:ea typeface="ヒラギノ角ゴ Pro W3" charset="0"/>
                <a:cs typeface="Times"/>
              </a:rPr>
              <a:t>Do you </a:t>
            </a:r>
            <a:r>
              <a:rPr lang="en-US" sz="1600" u="sng" dirty="0">
                <a:latin typeface="Times"/>
                <a:ea typeface="ヒラギノ角ゴ Pro W3" charset="0"/>
                <a:cs typeface="Times"/>
              </a:rPr>
              <a:t>see</a:t>
            </a:r>
            <a:r>
              <a:rPr lang="en-US" sz="1600" dirty="0">
                <a:latin typeface="Times"/>
                <a:ea typeface="ヒラギノ角ゴ Pro W3" charset="0"/>
                <a:cs typeface="Times"/>
              </a:rPr>
              <a:t> that in the red part of the two charts</a:t>
            </a:r>
            <a:r>
              <a:rPr lang="en-US" sz="1600" dirty="0" smtClean="0">
                <a:latin typeface="Times"/>
                <a:ea typeface="ヒラギノ角ゴ Pro W3" charset="0"/>
                <a:cs typeface="Times"/>
              </a:rPr>
              <a:t>?</a:t>
            </a:r>
          </a:p>
          <a:p>
            <a:pPr eaLnBrk="1" hangingPunct="1"/>
            <a:endParaRPr lang="en-US" sz="1600" dirty="0">
              <a:latin typeface="Times"/>
              <a:ea typeface="ヒラギノ角ゴ Pro W3" charset="0"/>
              <a:cs typeface="Times"/>
            </a:endParaRPr>
          </a:p>
          <a:p>
            <a:pPr eaLnBrk="1" hangingPunct="1"/>
            <a:r>
              <a:rPr lang="en-US" sz="1600" dirty="0">
                <a:latin typeface="Times"/>
                <a:ea typeface="ヒラギノ角ゴ Pro W3" charset="0"/>
                <a:cs typeface="Times"/>
              </a:rPr>
              <a:t>If you do the math, it looks like </a:t>
            </a:r>
            <a:r>
              <a:rPr lang="en-US" sz="1600" u="sng" dirty="0">
                <a:latin typeface="Times"/>
                <a:ea typeface="ヒラギノ角ゴ Pro W3" charset="0"/>
                <a:cs typeface="Times"/>
              </a:rPr>
              <a:t>half</a:t>
            </a:r>
            <a:r>
              <a:rPr lang="en-US" sz="1600" dirty="0">
                <a:latin typeface="Times"/>
                <a:ea typeface="ヒラギノ角ゴ Pro W3" charset="0"/>
                <a:cs typeface="Times"/>
              </a:rPr>
              <a:t> of them will </a:t>
            </a:r>
            <a:r>
              <a:rPr lang="en-US" sz="1600" dirty="0" smtClean="0">
                <a:latin typeface="Times"/>
                <a:ea typeface="ヒラギノ角ゴ Pro W3" charset="0"/>
                <a:cs typeface="Times"/>
              </a:rPr>
              <a:t>be </a:t>
            </a:r>
            <a:r>
              <a:rPr lang="en-US" sz="1600" dirty="0">
                <a:latin typeface="Times"/>
                <a:ea typeface="ヒラギノ角ゴ Pro W3" charset="0"/>
                <a:cs typeface="Times"/>
              </a:rPr>
              <a:t>left holding a sheepskin with no </a:t>
            </a:r>
            <a:r>
              <a:rPr lang="en-US" sz="1600" dirty="0">
                <a:solidFill>
                  <a:schemeClr val="tx1"/>
                </a:solidFill>
                <a:latin typeface="Times"/>
                <a:ea typeface="ヒラギノ角ゴ Pro W3" charset="0"/>
                <a:cs typeface="Times"/>
              </a:rPr>
              <a:t>job to show for </a:t>
            </a:r>
            <a:r>
              <a:rPr lang="en-US" sz="1600" dirty="0" smtClean="0">
                <a:solidFill>
                  <a:schemeClr val="tx1"/>
                </a:solidFill>
                <a:latin typeface="Times"/>
                <a:ea typeface="ヒラギノ角ゴ Pro W3" charset="0"/>
                <a:cs typeface="Times"/>
              </a:rPr>
              <a:t>it.</a:t>
            </a:r>
          </a:p>
          <a:p>
            <a:pPr eaLnBrk="1" hangingPunct="1"/>
            <a:r>
              <a:rPr lang="en-US" sz="1600" dirty="0" smtClean="0">
                <a:solidFill>
                  <a:schemeClr val="tx1"/>
                </a:solidFill>
                <a:latin typeface="Times"/>
                <a:ea typeface="ヒラギノ角ゴ Pro W3" charset="0"/>
                <a:cs typeface="Times"/>
              </a:rPr>
              <a:t>And remember, this shows all jobs, even those already filled by someone.</a:t>
            </a:r>
          </a:p>
          <a:p>
            <a:pPr eaLnBrk="1" hangingPunct="1"/>
            <a:endParaRPr lang="en-US" sz="1600" dirty="0">
              <a:solidFill>
                <a:schemeClr val="tx1"/>
              </a:solidFill>
              <a:latin typeface="Times"/>
              <a:ea typeface="ヒラギノ角ゴ Pro W3" charset="0"/>
              <a:cs typeface="Times"/>
            </a:endParaRPr>
          </a:p>
          <a:p>
            <a:pPr eaLnBrk="1" hangingPunct="1"/>
            <a:r>
              <a:rPr lang="en-US" sz="1600" dirty="0" smtClean="0">
                <a:solidFill>
                  <a:schemeClr val="tx1"/>
                </a:solidFill>
                <a:latin typeface="Times"/>
                <a:ea typeface="ヒラギノ角ゴ Pro W3" charset="0"/>
                <a:cs typeface="Times"/>
                <a:sym typeface="Wingdings" charset="0"/>
              </a:rPr>
              <a:t>I</a:t>
            </a:r>
            <a:r>
              <a:rPr lang="en-US" sz="1600" dirty="0" smtClean="0">
                <a:solidFill>
                  <a:schemeClr val="tx1"/>
                </a:solidFill>
                <a:latin typeface="Times"/>
                <a:ea typeface="ヒラギノ角ゴ Pro W3" charset="0"/>
                <a:cs typeface="Times"/>
              </a:rPr>
              <a:t>n </a:t>
            </a:r>
            <a:r>
              <a:rPr lang="en-US" sz="1600" u="sng" dirty="0">
                <a:solidFill>
                  <a:schemeClr val="tx1"/>
                </a:solidFill>
                <a:latin typeface="Times"/>
                <a:ea typeface="ヒラギノ角ゴ Pro W3" charset="0"/>
                <a:cs typeface="Times"/>
              </a:rPr>
              <a:t>green</a:t>
            </a:r>
            <a:r>
              <a:rPr lang="en-US" sz="1600" dirty="0">
                <a:solidFill>
                  <a:schemeClr val="tx1"/>
                </a:solidFill>
                <a:latin typeface="Times"/>
                <a:ea typeface="ヒラギノ角ゴ Pro W3" charset="0"/>
                <a:cs typeface="Times"/>
              </a:rPr>
              <a:t> you see that almost </a:t>
            </a:r>
            <a:r>
              <a:rPr lang="en-US" sz="1600" u="sng" dirty="0">
                <a:solidFill>
                  <a:schemeClr val="tx1"/>
                </a:solidFill>
                <a:latin typeface="Times"/>
                <a:ea typeface="ヒラギノ角ゴ Pro W3" charset="0"/>
                <a:cs typeface="Times"/>
              </a:rPr>
              <a:t>40</a:t>
            </a:r>
            <a:r>
              <a:rPr lang="en-US" sz="1600" dirty="0">
                <a:solidFill>
                  <a:schemeClr val="tx1"/>
                </a:solidFill>
                <a:latin typeface="Times"/>
                <a:ea typeface="ヒラギノ角ゴ Pro W3" charset="0"/>
                <a:cs typeface="Times"/>
              </a:rPr>
              <a:t> percent of our high school graduates say they are going to a one- or two-year program at a community college or private training facility.</a:t>
            </a:r>
          </a:p>
          <a:p>
            <a:pPr eaLnBrk="1" hangingPunct="1"/>
            <a:r>
              <a:rPr lang="en-US" sz="1600" dirty="0">
                <a:latin typeface="Times"/>
                <a:ea typeface="ヒラギノ角ゴ Pro W3" charset="0"/>
                <a:cs typeface="Times"/>
              </a:rPr>
              <a:t>This prepares them for </a:t>
            </a:r>
            <a:r>
              <a:rPr lang="en-US" sz="1600" u="sng" dirty="0">
                <a:latin typeface="Times"/>
                <a:ea typeface="ヒラギノ角ゴ Pro W3" charset="0"/>
                <a:cs typeface="Times"/>
              </a:rPr>
              <a:t>almost 6</a:t>
            </a:r>
            <a:r>
              <a:rPr lang="en-US" sz="1600" dirty="0">
                <a:latin typeface="Times"/>
                <a:ea typeface="ヒラギノ角ゴ Pro W3" charset="0"/>
                <a:cs typeface="Times"/>
              </a:rPr>
              <a:t> percent of the </a:t>
            </a:r>
            <a:r>
              <a:rPr lang="en-US" sz="1600" dirty="0" smtClean="0">
                <a:latin typeface="Times"/>
                <a:ea typeface="ヒラギノ角ゴ Pro W3" charset="0"/>
                <a:cs typeface="Times"/>
              </a:rPr>
              <a:t>jobs</a:t>
            </a:r>
            <a:r>
              <a:rPr lang="en-US" sz="1600" dirty="0">
                <a:latin typeface="Times"/>
                <a:ea typeface="ヒラギノ角ゴ Pro W3" charset="0"/>
                <a:cs typeface="Times"/>
              </a:rPr>
              <a:t>. </a:t>
            </a:r>
            <a:endParaRPr lang="en-US" sz="1600" dirty="0" smtClean="0">
              <a:latin typeface="Times"/>
              <a:ea typeface="ヒラギノ角ゴ Pro W3" charset="0"/>
              <a:cs typeface="Times"/>
            </a:endParaRPr>
          </a:p>
          <a:p>
            <a:pPr eaLnBrk="1" hangingPunct="1"/>
            <a:endParaRPr lang="en-US" sz="1600" dirty="0">
              <a:latin typeface="Times"/>
              <a:ea typeface="ヒラギノ角ゴ Pro W3" charset="0"/>
              <a:cs typeface="Times"/>
            </a:endParaRPr>
          </a:p>
          <a:p>
            <a:pPr eaLnBrk="1" hangingPunct="1"/>
            <a:r>
              <a:rPr lang="en-US" sz="1600" dirty="0">
                <a:latin typeface="Times"/>
                <a:ea typeface="ヒラギノ角ゴ Pro W3" charset="0"/>
                <a:cs typeface="Times"/>
              </a:rPr>
              <a:t>Whether you use old math or new math, you still see that there is some disparity between the number of people going </a:t>
            </a:r>
            <a:r>
              <a:rPr lang="en-US" sz="1600" u="sng" dirty="0">
                <a:latin typeface="Times"/>
                <a:ea typeface="ヒラギノ角ゴ Pro W3" charset="0"/>
                <a:cs typeface="Times"/>
              </a:rPr>
              <a:t>into</a:t>
            </a:r>
            <a:r>
              <a:rPr lang="en-US" sz="1600" dirty="0">
                <a:latin typeface="Times"/>
                <a:ea typeface="ヒラギノ角ゴ Pro W3" charset="0"/>
                <a:cs typeface="Times"/>
              </a:rPr>
              <a:t> a postsecondary education program and the number of jobs that will</a:t>
            </a:r>
            <a:r>
              <a:rPr lang="en-US" sz="1600" u="sng" dirty="0">
                <a:latin typeface="Times"/>
                <a:ea typeface="ヒラギノ角ゴ Pro W3" charset="0"/>
                <a:cs typeface="Times"/>
              </a:rPr>
              <a:t> demand </a:t>
            </a:r>
            <a:r>
              <a:rPr lang="en-US" sz="1600" dirty="0">
                <a:latin typeface="Times"/>
                <a:ea typeface="ヒラギノ角ゴ Pro W3" charset="0"/>
                <a:cs typeface="Times"/>
              </a:rPr>
              <a:t>that kind of education</a:t>
            </a:r>
            <a:r>
              <a:rPr lang="en-US" sz="1600" dirty="0" smtClean="0">
                <a:latin typeface="Times"/>
                <a:ea typeface="ヒラギノ角ゴ Pro W3" charset="0"/>
                <a:cs typeface="Times"/>
              </a:rPr>
              <a:t>.</a:t>
            </a:r>
          </a:p>
          <a:p>
            <a:pPr eaLnBrk="1" hangingPunct="1"/>
            <a:endParaRPr lang="en-US" sz="1600" dirty="0">
              <a:latin typeface="Times"/>
              <a:ea typeface="ヒラギノ角ゴ Pro W3" charset="0"/>
              <a:cs typeface="Times"/>
            </a:endParaRPr>
          </a:p>
          <a:p>
            <a:pPr eaLnBrk="1" hangingPunct="1"/>
            <a:r>
              <a:rPr lang="en-US" sz="1600" dirty="0">
                <a:latin typeface="Times"/>
                <a:ea typeface="ヒラギノ角ゴ Pro W3" charset="0"/>
                <a:cs typeface="Times"/>
                <a:sym typeface="Wingdings" charset="0"/>
              </a:rPr>
              <a:t></a:t>
            </a:r>
            <a:r>
              <a:rPr lang="en-US" sz="1600" dirty="0">
                <a:latin typeface="Times"/>
                <a:ea typeface="ヒラギノ角ゴ Pro W3" charset="0"/>
                <a:cs typeface="Times"/>
              </a:rPr>
              <a:t>Though the </a:t>
            </a:r>
            <a:r>
              <a:rPr lang="en-US" sz="1600" u="sng" dirty="0">
                <a:latin typeface="Times"/>
                <a:ea typeface="ヒラギノ角ゴ Pro W3" charset="0"/>
                <a:cs typeface="Times"/>
              </a:rPr>
              <a:t>blue</a:t>
            </a:r>
            <a:r>
              <a:rPr lang="en-US" sz="1600" dirty="0">
                <a:latin typeface="Times"/>
                <a:ea typeface="ヒラギノ角ゴ Pro W3" charset="0"/>
                <a:cs typeface="Times"/>
              </a:rPr>
              <a:t> on the </a:t>
            </a:r>
            <a:r>
              <a:rPr lang="en-US" sz="1600" u="sng" dirty="0">
                <a:latin typeface="Times"/>
                <a:ea typeface="ヒラギノ角ゴ Pro W3" charset="0"/>
                <a:cs typeface="Times"/>
              </a:rPr>
              <a:t>right</a:t>
            </a:r>
            <a:r>
              <a:rPr lang="en-US" sz="1600" dirty="0">
                <a:latin typeface="Times"/>
                <a:ea typeface="ヒラギノ角ゴ Pro W3" charset="0"/>
                <a:cs typeface="Times"/>
              </a:rPr>
              <a:t> shows that 63 percent of the jobs do </a:t>
            </a:r>
            <a:r>
              <a:rPr lang="en-US" sz="1600" u="sng" dirty="0">
                <a:latin typeface="Times"/>
                <a:ea typeface="ヒラギノ角ゴ Pro W3" charset="0"/>
                <a:cs typeface="Times"/>
              </a:rPr>
              <a:t>not require </a:t>
            </a:r>
            <a:r>
              <a:rPr lang="en-US" sz="1600" dirty="0">
                <a:latin typeface="Times"/>
                <a:ea typeface="ヒラギノ角ゴ Pro W3" charset="0"/>
                <a:cs typeface="Times"/>
              </a:rPr>
              <a:t>postsecondary education </a:t>
            </a:r>
            <a:r>
              <a:rPr lang="en-US" sz="1600" dirty="0" smtClean="0">
                <a:latin typeface="Times"/>
                <a:ea typeface="ヒラギノ角ゴ Pro W3" charset="0"/>
                <a:cs typeface="Times"/>
              </a:rPr>
              <a:t>(that means that you </a:t>
            </a:r>
            <a:r>
              <a:rPr lang="en-US" sz="1600" dirty="0">
                <a:latin typeface="Times"/>
                <a:ea typeface="ヒラギノ角ゴ Pro W3" charset="0"/>
                <a:cs typeface="Times"/>
              </a:rPr>
              <a:t>can get any of those jobs right out of high school), </a:t>
            </a:r>
            <a:r>
              <a:rPr lang="en-US" sz="1600" dirty="0" smtClean="0">
                <a:latin typeface="Times"/>
                <a:ea typeface="ヒラギノ角ゴ Pro W3" charset="0"/>
                <a:cs typeface="Times"/>
              </a:rPr>
              <a:t>-- there </a:t>
            </a:r>
            <a:r>
              <a:rPr lang="en-US" sz="1600" u="sng" dirty="0">
                <a:latin typeface="Times"/>
                <a:ea typeface="ヒラギノ角ゴ Pro W3" charset="0"/>
                <a:cs typeface="Times"/>
              </a:rPr>
              <a:t>are</a:t>
            </a:r>
            <a:r>
              <a:rPr lang="en-US" sz="1600" dirty="0">
                <a:latin typeface="Times"/>
                <a:ea typeface="ヒラギノ角ゴ Pro W3" charset="0"/>
                <a:cs typeface="Times"/>
              </a:rPr>
              <a:t> community college and technical school programs for most of these jobs, </a:t>
            </a:r>
            <a:r>
              <a:rPr lang="en-US" sz="1600" dirty="0" smtClean="0">
                <a:latin typeface="Times"/>
                <a:ea typeface="ヒラギノ角ゴ Pro W3" charset="0"/>
                <a:cs typeface="Times"/>
              </a:rPr>
              <a:t>-- which </a:t>
            </a:r>
            <a:r>
              <a:rPr lang="en-US" sz="1600" dirty="0">
                <a:latin typeface="Times"/>
                <a:ea typeface="ヒラギノ角ゴ Pro W3" charset="0"/>
                <a:cs typeface="Times"/>
              </a:rPr>
              <a:t>means that the education </a:t>
            </a:r>
            <a:r>
              <a:rPr lang="en-US" sz="1600" u="sng" dirty="0">
                <a:latin typeface="Times"/>
                <a:ea typeface="ヒラギノ角ゴ Pro W3" charset="0"/>
                <a:cs typeface="Times"/>
              </a:rPr>
              <a:t>is not required</a:t>
            </a:r>
            <a:r>
              <a:rPr lang="en-US" sz="1600" dirty="0">
                <a:latin typeface="Times"/>
                <a:ea typeface="ヒラギノ角ゴ Pro W3" charset="0"/>
                <a:cs typeface="Times"/>
              </a:rPr>
              <a:t>, </a:t>
            </a:r>
            <a:r>
              <a:rPr lang="en-US" sz="1600" dirty="0" smtClean="0">
                <a:latin typeface="Times"/>
                <a:ea typeface="ヒラギノ角ゴ Pro W3" charset="0"/>
                <a:cs typeface="Times"/>
              </a:rPr>
              <a:t>-- but </a:t>
            </a:r>
            <a:r>
              <a:rPr lang="en-US" sz="1600" dirty="0">
                <a:latin typeface="Times"/>
                <a:ea typeface="ヒラギノ角ゴ Pro W3" charset="0"/>
                <a:cs typeface="Times"/>
              </a:rPr>
              <a:t>in these days of high unemployment, the postsecondary education is </a:t>
            </a:r>
            <a:r>
              <a:rPr lang="en-US" sz="1600" u="sng" dirty="0">
                <a:latin typeface="Times"/>
                <a:ea typeface="ヒラギノ角ゴ Pro W3" charset="0"/>
                <a:cs typeface="Times"/>
              </a:rPr>
              <a:t>preferred</a:t>
            </a:r>
            <a:r>
              <a:rPr lang="en-US" sz="1600" dirty="0">
                <a:latin typeface="Times"/>
                <a:ea typeface="ヒラギノ角ゴ Pro W3" charset="0"/>
                <a:cs typeface="Times"/>
              </a:rPr>
              <a:t>, </a:t>
            </a:r>
            <a:r>
              <a:rPr lang="en-US" sz="1600" dirty="0" smtClean="0">
                <a:latin typeface="Times"/>
                <a:ea typeface="ヒラギノ角ゴ Pro W3" charset="0"/>
                <a:cs typeface="Times"/>
              </a:rPr>
              <a:t>-- and </a:t>
            </a:r>
            <a:r>
              <a:rPr lang="en-US" sz="1600" dirty="0">
                <a:latin typeface="Times"/>
                <a:ea typeface="ヒラギノ角ゴ Pro W3" charset="0"/>
                <a:cs typeface="Times"/>
              </a:rPr>
              <a:t>you will be </a:t>
            </a:r>
            <a:r>
              <a:rPr lang="en-US" sz="1600" u="sng" dirty="0">
                <a:latin typeface="Times"/>
                <a:ea typeface="ヒラギノ角ゴ Pro W3" charset="0"/>
                <a:cs typeface="Times"/>
              </a:rPr>
              <a:t>more</a:t>
            </a:r>
            <a:r>
              <a:rPr lang="en-US" sz="1600" dirty="0">
                <a:latin typeface="Times"/>
                <a:ea typeface="ヒラギノ角ゴ Pro W3" charset="0"/>
                <a:cs typeface="Times"/>
              </a:rPr>
              <a:t> likely to get </a:t>
            </a:r>
            <a:r>
              <a:rPr lang="en-US" sz="1600" u="sng" dirty="0" smtClean="0">
                <a:latin typeface="Times"/>
                <a:ea typeface="ヒラギノ角ゴ Pro W3" charset="0"/>
                <a:cs typeface="Times"/>
              </a:rPr>
              <a:t>hired</a:t>
            </a:r>
            <a:r>
              <a:rPr lang="en-US" sz="1600" dirty="0" smtClean="0">
                <a:latin typeface="Times"/>
                <a:ea typeface="ヒラギノ角ゴ Pro W3" charset="0"/>
                <a:cs typeface="Times"/>
              </a:rPr>
              <a:t>, and </a:t>
            </a:r>
            <a:r>
              <a:rPr lang="en-US" sz="1600" u="sng" dirty="0" smtClean="0">
                <a:latin typeface="Times"/>
                <a:ea typeface="ヒラギノ角ゴ Pro W3" charset="0"/>
                <a:cs typeface="Times"/>
              </a:rPr>
              <a:t>might</a:t>
            </a:r>
            <a:r>
              <a:rPr lang="en-US" sz="1600" dirty="0" smtClean="0">
                <a:latin typeface="Times"/>
                <a:ea typeface="ヒラギノ角ゴ Pro W3" charset="0"/>
                <a:cs typeface="Times"/>
              </a:rPr>
              <a:t> start at a higher </a:t>
            </a:r>
            <a:r>
              <a:rPr lang="en-US" sz="1600" u="sng" dirty="0" smtClean="0">
                <a:latin typeface="Times"/>
                <a:ea typeface="ヒラギノ角ゴ Pro W3" charset="0"/>
                <a:cs typeface="Times"/>
              </a:rPr>
              <a:t>salary</a:t>
            </a:r>
            <a:r>
              <a:rPr lang="en-US" sz="1600" dirty="0" smtClean="0">
                <a:latin typeface="Times"/>
                <a:ea typeface="ヒラギノ角ゴ Pro W3" charset="0"/>
                <a:cs typeface="Times"/>
              </a:rPr>
              <a:t>.</a:t>
            </a:r>
            <a:endParaRPr lang="en-US" sz="1600" dirty="0">
              <a:latin typeface="Times"/>
              <a:ea typeface="ヒラギノ角ゴ Pro W3" charset="0"/>
              <a:cs typeface="Times"/>
            </a:endParaRPr>
          </a:p>
          <a:p>
            <a:pPr eaLnBrk="1" hangingPunct="1"/>
            <a:endParaRPr lang="en-US" sz="1600" dirty="0">
              <a:latin typeface="Times"/>
              <a:ea typeface="ヒラギノ角ゴ Pro W3" charset="0"/>
              <a:cs typeface="Times"/>
            </a:endParaRPr>
          </a:p>
          <a:p>
            <a:pPr eaLnBrk="1" hangingPunct="1"/>
            <a:r>
              <a:rPr lang="en-US" sz="1600" dirty="0">
                <a:latin typeface="Times"/>
                <a:ea typeface="ヒラギノ角ゴ Pro W3" charset="0"/>
                <a:cs typeface="Times"/>
              </a:rPr>
              <a:t>=============</a:t>
            </a:r>
          </a:p>
          <a:p>
            <a:pPr eaLnBrk="1" hangingPunct="1"/>
            <a:endParaRPr lang="en-US" sz="1600" dirty="0">
              <a:latin typeface="Times"/>
              <a:ea typeface="ヒラギノ角ゴ Pro W3" charset="0"/>
              <a:cs typeface="Times"/>
            </a:endParaRPr>
          </a:p>
          <a:p>
            <a:pPr eaLnBrk="1" hangingPunct="1"/>
            <a:endParaRPr lang="en-US" sz="1600" dirty="0">
              <a:latin typeface="Times"/>
              <a:ea typeface="ヒラギノ角ゴ Pro W3" charset="0"/>
              <a:cs typeface="Times"/>
            </a:endParaRPr>
          </a:p>
        </p:txBody>
      </p:sp>
    </p:spTree>
    <p:extLst>
      <p:ext uri="{BB962C8B-B14F-4D97-AF65-F5344CB8AC3E}">
        <p14:creationId xmlns:p14="http://schemas.microsoft.com/office/powerpoint/2010/main" val="17833423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8D91717C-E739-654F-8B53-60AAA679CAB2}" type="slidenum">
              <a:rPr lang="en-US" sz="1300"/>
              <a:pPr/>
              <a:t>13</a:t>
            </a:fld>
            <a:endParaRPr lang="en-US" sz="1300"/>
          </a:p>
        </p:txBody>
      </p:sp>
      <p:sp>
        <p:nvSpPr>
          <p:cNvPr id="41986" name="Rectangle 2"/>
          <p:cNvSpPr>
            <a:spLocks noGrp="1" noRot="1" noChangeAspect="1" noChangeArrowheads="1" noTextEdit="1"/>
          </p:cNvSpPr>
          <p:nvPr>
            <p:ph type="sldImg"/>
          </p:nvPr>
        </p:nvSpPr>
        <p:spPr>
          <a:xfrm>
            <a:off x="1244600" y="400050"/>
            <a:ext cx="1879600" cy="1409700"/>
          </a:xfrm>
          <a:solidFill>
            <a:srgbClr val="FFFFFF"/>
          </a:solidFill>
          <a:ln/>
        </p:spPr>
      </p:sp>
      <p:sp>
        <p:nvSpPr>
          <p:cNvPr id="41987" name="Rectangle 3"/>
          <p:cNvSpPr>
            <a:spLocks noGrp="1" noChangeArrowheads="1"/>
          </p:cNvSpPr>
          <p:nvPr>
            <p:ph type="body" idx="1"/>
          </p:nvPr>
        </p:nvSpPr>
        <p:spPr>
          <a:xfrm>
            <a:off x="731838" y="1905000"/>
            <a:ext cx="5851525" cy="7375525"/>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20000"/>
          </a:bodyPr>
          <a:lstStyle/>
          <a:p>
            <a:pPr eaLnBrk="1" hangingPunct="1">
              <a:spcBef>
                <a:spcPct val="0"/>
              </a:spcBef>
              <a:spcAft>
                <a:spcPct val="30000"/>
              </a:spcAft>
            </a:pPr>
            <a:r>
              <a:rPr lang="en-US" sz="1700" dirty="0">
                <a:latin typeface="Times"/>
                <a:ea typeface="ヒラギノ角ゴ Pro W3" charset="0"/>
                <a:cs typeface="Times"/>
              </a:rPr>
              <a:t>Here are High </a:t>
            </a:r>
            <a:r>
              <a:rPr lang="en-US" sz="1700" dirty="0" smtClean="0">
                <a:latin typeface="Times"/>
                <a:ea typeface="ヒラギノ角ゴ Pro W3" charset="0"/>
                <a:cs typeface="Times"/>
              </a:rPr>
              <a:t>Demand </a:t>
            </a:r>
            <a:r>
              <a:rPr lang="en-US" sz="1700" dirty="0">
                <a:latin typeface="Times"/>
                <a:ea typeface="ヒラギノ角ゴ Pro W3" charset="0"/>
                <a:cs typeface="Times"/>
              </a:rPr>
              <a:t>jobs in </a:t>
            </a:r>
            <a:r>
              <a:rPr lang="en-US" sz="1700" dirty="0" smtClean="0">
                <a:latin typeface="Times"/>
                <a:ea typeface="ヒラギノ角ゴ Pro W3" charset="0"/>
                <a:cs typeface="Times"/>
              </a:rPr>
              <a:t>North Carolina that </a:t>
            </a:r>
            <a:r>
              <a:rPr lang="en-US" sz="1700" dirty="0">
                <a:latin typeface="Times"/>
                <a:ea typeface="ヒラギノ角ゴ Pro W3" charset="0"/>
                <a:cs typeface="Times"/>
              </a:rPr>
              <a:t>require </a:t>
            </a:r>
            <a:r>
              <a:rPr lang="en-US" sz="1700" dirty="0" smtClean="0">
                <a:latin typeface="Times"/>
                <a:ea typeface="ヒラギノ角ゴ Pro W3" charset="0"/>
                <a:cs typeface="Times"/>
              </a:rPr>
              <a:t>a</a:t>
            </a:r>
            <a:r>
              <a:rPr lang="en-US" sz="1700" baseline="0" dirty="0" smtClean="0">
                <a:latin typeface="Times"/>
                <a:ea typeface="ヒラギノ角ゴ Pro W3" charset="0"/>
                <a:cs typeface="Times"/>
              </a:rPr>
              <a:t> </a:t>
            </a:r>
            <a:r>
              <a:rPr lang="en-US" sz="1700" dirty="0" smtClean="0">
                <a:latin typeface="Times"/>
                <a:ea typeface="ヒラギノ角ゴ Pro W3" charset="0"/>
                <a:cs typeface="Times"/>
              </a:rPr>
              <a:t>2-year </a:t>
            </a:r>
            <a:r>
              <a:rPr lang="en-US" sz="1700" dirty="0">
                <a:latin typeface="Times"/>
                <a:ea typeface="ヒラギノ角ゴ Pro W3" charset="0"/>
                <a:cs typeface="Times"/>
              </a:rPr>
              <a:t>associate degree</a:t>
            </a:r>
            <a:r>
              <a:rPr lang="en-US" sz="1700" dirty="0" smtClean="0">
                <a:latin typeface="Times"/>
                <a:ea typeface="ヒラギノ角ゴ Pro W3" charset="0"/>
                <a:cs typeface="Times"/>
              </a:rPr>
              <a:t>.</a:t>
            </a:r>
          </a:p>
          <a:p>
            <a:pPr eaLnBrk="1" hangingPunct="1">
              <a:spcBef>
                <a:spcPct val="0"/>
              </a:spcBef>
              <a:spcAft>
                <a:spcPct val="30000"/>
              </a:spcAft>
            </a:pPr>
            <a:endParaRPr lang="en-US" sz="1700" dirty="0">
              <a:latin typeface="Times"/>
              <a:ea typeface="ヒラギノ角ゴ Pro W3" charset="0"/>
              <a:cs typeface="Times"/>
            </a:endParaRPr>
          </a:p>
          <a:p>
            <a:pPr eaLnBrk="1" hangingPunct="1">
              <a:spcBef>
                <a:spcPct val="0"/>
              </a:spcBef>
              <a:spcAft>
                <a:spcPct val="30000"/>
              </a:spcAft>
            </a:pPr>
            <a:r>
              <a:rPr lang="en-US" sz="1700" dirty="0">
                <a:latin typeface="Times"/>
                <a:ea typeface="ヒラギノ角ゴ Pro W3" charset="0"/>
                <a:cs typeface="Times"/>
              </a:rPr>
              <a:t>Getting your foot in the door with one of these entry-level jobs can lead to other jobs. Some employers may even pay for the </a:t>
            </a:r>
            <a:r>
              <a:rPr lang="en-US" sz="1700" dirty="0" smtClean="0">
                <a:latin typeface="Times"/>
                <a:ea typeface="ヒラギノ角ゴ Pro W3" charset="0"/>
                <a:cs typeface="Times"/>
              </a:rPr>
              <a:t>college education </a:t>
            </a:r>
            <a:r>
              <a:rPr lang="en-US" sz="1700" dirty="0">
                <a:latin typeface="Times"/>
                <a:ea typeface="ヒラギノ角ゴ Pro W3" charset="0"/>
                <a:cs typeface="Times"/>
              </a:rPr>
              <a:t>you need to advance</a:t>
            </a:r>
            <a:r>
              <a:rPr lang="en-US" sz="1700" dirty="0" smtClean="0">
                <a:latin typeface="Times"/>
                <a:ea typeface="ヒラギノ角ゴ Pro W3" charset="0"/>
                <a:cs typeface="Times"/>
              </a:rPr>
              <a:t>.</a:t>
            </a:r>
          </a:p>
          <a:p>
            <a:pPr eaLnBrk="1" hangingPunct="1">
              <a:spcBef>
                <a:spcPct val="0"/>
              </a:spcBef>
              <a:spcAft>
                <a:spcPct val="30000"/>
              </a:spcAft>
            </a:pPr>
            <a:endParaRPr lang="en-US" sz="1700" dirty="0">
              <a:latin typeface="Times"/>
              <a:ea typeface="ヒラギノ角ゴ Pro W3" charset="0"/>
              <a:cs typeface="Times"/>
            </a:endParaRPr>
          </a:p>
          <a:p>
            <a:pPr eaLnBrk="1" hangingPunct="1">
              <a:spcBef>
                <a:spcPct val="0"/>
              </a:spcBef>
              <a:spcAft>
                <a:spcPct val="30000"/>
              </a:spcAft>
            </a:pPr>
            <a:r>
              <a:rPr lang="en-US" sz="1700" dirty="0">
                <a:latin typeface="Times"/>
                <a:ea typeface="ヒラギノ角ゴ Pro W3" charset="0"/>
                <a:cs typeface="Times"/>
              </a:rPr>
              <a:t>I</a:t>
            </a:r>
            <a:r>
              <a:rPr lang="ja-JP" altLang="en-US" sz="1700" dirty="0">
                <a:latin typeface="Times"/>
                <a:ea typeface="ヒラギノ角ゴ Pro W3" charset="0"/>
                <a:cs typeface="Times"/>
              </a:rPr>
              <a:t>’</a:t>
            </a:r>
            <a:r>
              <a:rPr lang="en-US" altLang="ja-JP" sz="1700" dirty="0" err="1">
                <a:latin typeface="Times"/>
                <a:ea typeface="ヒラギノ角ゴ Pro W3" charset="0"/>
                <a:cs typeface="Times"/>
              </a:rPr>
              <a:t>ve</a:t>
            </a:r>
            <a:r>
              <a:rPr lang="en-US" altLang="ja-JP" sz="1700" dirty="0">
                <a:latin typeface="Times"/>
                <a:ea typeface="ヒラギノ角ゴ Pro W3" charset="0"/>
                <a:cs typeface="Times"/>
              </a:rPr>
              <a:t> underlined the word </a:t>
            </a:r>
            <a:r>
              <a:rPr lang="en-US" altLang="ja-JP" sz="1700" u="sng" dirty="0">
                <a:latin typeface="Times"/>
                <a:ea typeface="ヒラギノ角ゴ Pro W3" charset="0"/>
                <a:cs typeface="Times"/>
              </a:rPr>
              <a:t>Manager</a:t>
            </a:r>
            <a:r>
              <a:rPr lang="en-US" altLang="ja-JP" sz="1700" dirty="0">
                <a:latin typeface="Times"/>
                <a:ea typeface="ヒラギノ角ゴ Pro W3" charset="0"/>
                <a:cs typeface="Times"/>
              </a:rPr>
              <a:t> to remind you that this occupation requires </a:t>
            </a:r>
            <a:r>
              <a:rPr lang="en-US" altLang="ja-JP" sz="1700" u="sng" dirty="0">
                <a:latin typeface="Times"/>
                <a:ea typeface="ヒラギノ角ゴ Pro W3" charset="0"/>
                <a:cs typeface="Times"/>
              </a:rPr>
              <a:t>previous</a:t>
            </a:r>
            <a:r>
              <a:rPr lang="en-US" altLang="ja-JP" sz="1700" dirty="0">
                <a:latin typeface="Times"/>
                <a:ea typeface="ヒラギノ角ゴ Pro W3" charset="0"/>
                <a:cs typeface="Times"/>
              </a:rPr>
              <a:t> work in the industry as well as the </a:t>
            </a:r>
            <a:r>
              <a:rPr lang="en-US" altLang="ja-JP" sz="1700" u="sng" dirty="0">
                <a:latin typeface="Times"/>
                <a:ea typeface="ヒラギノ角ゴ Pro W3" charset="0"/>
                <a:cs typeface="Times"/>
              </a:rPr>
              <a:t>associate</a:t>
            </a:r>
            <a:r>
              <a:rPr lang="en-US" altLang="ja-JP" sz="1700" dirty="0">
                <a:latin typeface="Times"/>
                <a:ea typeface="ヒラギノ角ゴ Pro W3" charset="0"/>
                <a:cs typeface="Times"/>
              </a:rPr>
              <a:t> degree, so that is one reason why the starting salary is higher then many of the others</a:t>
            </a:r>
            <a:r>
              <a:rPr lang="en-US" altLang="ja-JP" sz="1700" dirty="0" smtClean="0">
                <a:latin typeface="Times"/>
                <a:ea typeface="ヒラギノ角ゴ Pro W3" charset="0"/>
                <a:cs typeface="Times"/>
              </a:rPr>
              <a:t>.</a:t>
            </a:r>
          </a:p>
          <a:p>
            <a:pPr eaLnBrk="1" hangingPunct="1">
              <a:spcBef>
                <a:spcPct val="0"/>
              </a:spcBef>
              <a:spcAft>
                <a:spcPct val="30000"/>
              </a:spcAft>
            </a:pPr>
            <a:endParaRPr lang="en-US" altLang="ja-JP" sz="1700" dirty="0">
              <a:latin typeface="Times"/>
              <a:ea typeface="ヒラギノ角ゴ Pro W3" charset="0"/>
              <a:cs typeface="Times"/>
            </a:endParaRPr>
          </a:p>
          <a:p>
            <a:pPr eaLnBrk="1" hangingPunct="1">
              <a:spcBef>
                <a:spcPct val="0"/>
              </a:spcBef>
              <a:spcAft>
                <a:spcPct val="30000"/>
              </a:spcAft>
            </a:pPr>
            <a:r>
              <a:rPr lang="en-US" sz="1700" dirty="0">
                <a:latin typeface="Times"/>
                <a:ea typeface="ヒラギノ角ゴ Pro W3" charset="0"/>
                <a:cs typeface="Times"/>
              </a:rPr>
              <a:t>Look at all of the </a:t>
            </a:r>
            <a:r>
              <a:rPr lang="en-US" sz="1700" u="sng" dirty="0">
                <a:latin typeface="Times"/>
                <a:ea typeface="ヒラギノ角ゴ Pro W3" charset="0"/>
                <a:cs typeface="Times"/>
              </a:rPr>
              <a:t>health</a:t>
            </a:r>
            <a:r>
              <a:rPr lang="en-US" sz="1700" dirty="0">
                <a:latin typeface="Times"/>
                <a:ea typeface="ヒラギノ角ゴ Pro W3" charset="0"/>
                <a:cs typeface="Times"/>
              </a:rPr>
              <a:t> professionals!</a:t>
            </a:r>
          </a:p>
          <a:p>
            <a:pPr eaLnBrk="1" hangingPunct="1">
              <a:spcBef>
                <a:spcPct val="0"/>
              </a:spcBef>
              <a:spcAft>
                <a:spcPct val="30000"/>
              </a:spcAft>
            </a:pPr>
            <a:r>
              <a:rPr lang="en-US" sz="1700" u="sng" dirty="0" smtClean="0">
                <a:latin typeface="Times"/>
                <a:ea typeface="ヒラギノ角ゴ Pro W3" charset="0"/>
                <a:cs typeface="Times"/>
              </a:rPr>
              <a:t>All</a:t>
            </a:r>
            <a:r>
              <a:rPr lang="en-US" sz="1700" dirty="0" smtClean="0">
                <a:latin typeface="Times"/>
                <a:ea typeface="ヒラギノ角ゴ Pro W3" charset="0"/>
                <a:cs typeface="Times"/>
              </a:rPr>
              <a:t> </a:t>
            </a:r>
            <a:r>
              <a:rPr lang="en-US" sz="1700" dirty="0">
                <a:latin typeface="Times"/>
                <a:ea typeface="ヒラギノ角ゴ Pro W3" charset="0"/>
                <a:cs typeface="Times"/>
              </a:rPr>
              <a:t>of </a:t>
            </a:r>
            <a:r>
              <a:rPr lang="en-US" sz="1700" dirty="0" smtClean="0">
                <a:latin typeface="Times"/>
                <a:ea typeface="ヒラギノ角ゴ Pro W3" charset="0"/>
                <a:cs typeface="Times"/>
              </a:rPr>
              <a:t>the jobs on this list </a:t>
            </a:r>
            <a:r>
              <a:rPr lang="en-US" sz="1700" u="sng" dirty="0">
                <a:latin typeface="Times"/>
                <a:ea typeface="ヒラギノ角ゴ Pro W3" charset="0"/>
                <a:cs typeface="Times"/>
              </a:rPr>
              <a:t>can</a:t>
            </a:r>
            <a:r>
              <a:rPr lang="en-US" sz="1700" dirty="0">
                <a:latin typeface="Times"/>
                <a:ea typeface="ヒラギノ角ゴ Pro W3" charset="0"/>
                <a:cs typeface="Times"/>
              </a:rPr>
              <a:t> relate to the </a:t>
            </a:r>
            <a:r>
              <a:rPr lang="en-US" sz="1700" dirty="0" smtClean="0">
                <a:latin typeface="Times"/>
                <a:ea typeface="ヒラギノ角ゴ Pro W3" charset="0"/>
                <a:cs typeface="Times"/>
              </a:rPr>
              <a:t>Healthcare industry, which weathered the recession quite well.</a:t>
            </a:r>
          </a:p>
          <a:p>
            <a:pPr eaLnBrk="1" hangingPunct="1">
              <a:spcBef>
                <a:spcPct val="0"/>
              </a:spcBef>
              <a:spcAft>
                <a:spcPct val="30000"/>
              </a:spcAft>
            </a:pPr>
            <a:endParaRPr lang="en-US" sz="1700" dirty="0">
              <a:latin typeface="Times"/>
              <a:ea typeface="ヒラギノ角ゴ Pro W3" charset="0"/>
              <a:cs typeface="Times"/>
            </a:endParaRPr>
          </a:p>
          <a:p>
            <a:pPr marL="0" marR="0" indent="0" algn="l" defTabSz="914400" rtl="0" eaLnBrk="1" fontAlgn="auto" latinLnBrk="0" hangingPunct="1">
              <a:lnSpc>
                <a:spcPct val="100000"/>
              </a:lnSpc>
              <a:spcBef>
                <a:spcPct val="0"/>
              </a:spcBef>
              <a:spcAft>
                <a:spcPct val="30000"/>
              </a:spcAft>
              <a:buClrTx/>
              <a:buSzTx/>
              <a:buFontTx/>
              <a:buNone/>
              <a:tabLst/>
              <a:defRPr/>
            </a:pPr>
            <a:r>
              <a:rPr lang="en-US" sz="1700" dirty="0" smtClean="0">
                <a:latin typeface="Times"/>
                <a:ea typeface="ヒラギノ角ゴ Pro W3" charset="0"/>
                <a:cs typeface="Times"/>
              </a:rPr>
              <a:t>Go to college for two years and start making some good money.</a:t>
            </a:r>
          </a:p>
          <a:p>
            <a:pPr marL="0" marR="0" indent="0" algn="l" defTabSz="914400" rtl="0" eaLnBrk="1" fontAlgn="auto" latinLnBrk="0" hangingPunct="1">
              <a:lnSpc>
                <a:spcPct val="100000"/>
              </a:lnSpc>
              <a:spcBef>
                <a:spcPct val="0"/>
              </a:spcBef>
              <a:spcAft>
                <a:spcPct val="30000"/>
              </a:spcAft>
              <a:buClrTx/>
              <a:buSzTx/>
              <a:buFontTx/>
              <a:buNone/>
              <a:tabLst/>
              <a:defRPr/>
            </a:pPr>
            <a:endParaRPr lang="en-US" sz="1700" dirty="0" smtClean="0">
              <a:latin typeface="Times"/>
              <a:ea typeface="ヒラギノ角ゴ Pro W3" charset="0"/>
              <a:cs typeface="Times"/>
            </a:endParaRPr>
          </a:p>
          <a:p>
            <a:pPr eaLnBrk="1" hangingPunct="1">
              <a:spcBef>
                <a:spcPct val="0"/>
              </a:spcBef>
              <a:spcAft>
                <a:spcPct val="30000"/>
              </a:spcAft>
            </a:pPr>
            <a:r>
              <a:rPr lang="en-US" sz="1700" dirty="0" smtClean="0">
                <a:latin typeface="Times"/>
                <a:ea typeface="ヒラギノ角ゴ Pro W3" charset="0"/>
                <a:cs typeface="Times"/>
              </a:rPr>
              <a:t>Many people are convinced that community college graduates don’t make good salaries.  </a:t>
            </a:r>
          </a:p>
          <a:p>
            <a:pPr eaLnBrk="1" hangingPunct="1">
              <a:spcBef>
                <a:spcPct val="0"/>
              </a:spcBef>
              <a:spcAft>
                <a:spcPct val="30000"/>
              </a:spcAft>
            </a:pPr>
            <a:endParaRPr lang="en-US" sz="1700" dirty="0" smtClean="0">
              <a:latin typeface="Times"/>
              <a:ea typeface="ヒラギノ角ゴ Pro W3" charset="0"/>
              <a:cs typeface="Times"/>
            </a:endParaRPr>
          </a:p>
          <a:p>
            <a:pPr eaLnBrk="1" hangingPunct="1">
              <a:spcBef>
                <a:spcPct val="0"/>
              </a:spcBef>
              <a:spcAft>
                <a:spcPct val="30000"/>
              </a:spcAft>
            </a:pPr>
            <a:r>
              <a:rPr lang="en-US" sz="1700" dirty="0" smtClean="0">
                <a:latin typeface="Times"/>
                <a:ea typeface="ヒラギノ角ゴ Pro W3" charset="0"/>
                <a:cs typeface="Times"/>
              </a:rPr>
              <a:t>That just is not so.</a:t>
            </a:r>
            <a:endParaRPr lang="en-US" dirty="0" smtClean="0">
              <a:ea typeface="ヒラギノ角ゴ Pro W3" charset="0"/>
            </a:endParaRPr>
          </a:p>
          <a:p>
            <a:pPr eaLnBrk="1" hangingPunct="1">
              <a:spcBef>
                <a:spcPct val="0"/>
              </a:spcBef>
              <a:spcAft>
                <a:spcPct val="30000"/>
              </a:spcAft>
            </a:pPr>
            <a:r>
              <a:rPr lang="en-US" sz="1700" dirty="0" smtClean="0">
                <a:latin typeface="Times"/>
                <a:ea typeface="ヒラギノ角ゴ Pro W3" charset="0"/>
                <a:cs typeface="Times"/>
              </a:rPr>
              <a:t>Times </a:t>
            </a:r>
            <a:r>
              <a:rPr lang="en-US" sz="1700" dirty="0">
                <a:latin typeface="Times"/>
                <a:ea typeface="ヒラギノ角ゴ Pro W3" charset="0"/>
                <a:cs typeface="Times"/>
              </a:rPr>
              <a:t>have changed.</a:t>
            </a:r>
          </a:p>
          <a:p>
            <a:pPr eaLnBrk="1" hangingPunct="1">
              <a:spcBef>
                <a:spcPct val="0"/>
              </a:spcBef>
              <a:spcAft>
                <a:spcPct val="30000"/>
              </a:spcAft>
            </a:pPr>
            <a:endParaRPr lang="en-US" sz="1700" dirty="0">
              <a:latin typeface="Times"/>
              <a:ea typeface="ヒラギノ角ゴ Pro W3" charset="0"/>
              <a:cs typeface="Times"/>
            </a:endParaRPr>
          </a:p>
          <a:p>
            <a:pPr eaLnBrk="1" hangingPunct="1">
              <a:spcBef>
                <a:spcPct val="0"/>
              </a:spcBef>
              <a:spcAft>
                <a:spcPct val="30000"/>
              </a:spcAft>
            </a:pPr>
            <a:r>
              <a:rPr lang="en-US" sz="1700" dirty="0" smtClean="0">
                <a:latin typeface="Times"/>
                <a:ea typeface="ヒラギノ角ゴ Pro W3" charset="0"/>
                <a:cs typeface="Times"/>
              </a:rPr>
              <a:t>===============</a:t>
            </a:r>
          </a:p>
          <a:p>
            <a:pPr eaLnBrk="1" hangingPunct="1">
              <a:spcBef>
                <a:spcPct val="0"/>
              </a:spcBef>
              <a:spcAft>
                <a:spcPct val="30000"/>
              </a:spcAft>
            </a:pPr>
            <a:endParaRPr lang="en-US" sz="1700" dirty="0">
              <a:latin typeface="Times"/>
              <a:ea typeface="ヒラギノ角ゴ Pro W3" charset="0"/>
              <a:cs typeface="Times"/>
            </a:endParaRPr>
          </a:p>
          <a:p>
            <a:pPr eaLnBrk="1" hangingPunct="1">
              <a:spcBef>
                <a:spcPct val="0"/>
              </a:spcBef>
              <a:spcAft>
                <a:spcPct val="30000"/>
              </a:spcAft>
            </a:pPr>
            <a:r>
              <a:rPr lang="en-US" sz="1700" dirty="0" err="1">
                <a:latin typeface="Times"/>
                <a:ea typeface="ヒラギノ角ゴ Pro W3" charset="0"/>
                <a:cs typeface="Times"/>
              </a:rPr>
              <a:t>www.CareerOutlook.us</a:t>
            </a:r>
            <a:r>
              <a:rPr lang="en-US" sz="1700" dirty="0">
                <a:latin typeface="Times"/>
                <a:ea typeface="ヒラギノ角ゴ Pro W3" charset="0"/>
                <a:cs typeface="Times"/>
              </a:rPr>
              <a:t> based on NC Employment Security Commission data</a:t>
            </a:r>
          </a:p>
          <a:p>
            <a:pPr eaLnBrk="1" hangingPunct="1">
              <a:spcBef>
                <a:spcPct val="0"/>
              </a:spcBef>
              <a:spcAft>
                <a:spcPct val="30000"/>
              </a:spcAft>
            </a:pPr>
            <a:r>
              <a:rPr lang="en-US" sz="1700" dirty="0">
                <a:latin typeface="Times"/>
                <a:ea typeface="ヒラギノ角ゴ Pro W3" charset="0"/>
                <a:cs typeface="Times"/>
              </a:rPr>
              <a:t>High Demand is above the Mean of all Average Total Annual Openings, which for 2008-2018 is above 60 openings per year.</a:t>
            </a:r>
          </a:p>
        </p:txBody>
      </p:sp>
    </p:spTree>
    <p:extLst>
      <p:ext uri="{BB962C8B-B14F-4D97-AF65-F5344CB8AC3E}">
        <p14:creationId xmlns:p14="http://schemas.microsoft.com/office/powerpoint/2010/main" val="31450882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D53BC6B2-6DA5-A446-A70C-E716B17D5B6B}" type="slidenum">
              <a:rPr lang="en-US" sz="1300"/>
              <a:pPr/>
              <a:t>14</a:t>
            </a:fld>
            <a:endParaRPr lang="en-US" sz="1300"/>
          </a:p>
        </p:txBody>
      </p:sp>
      <p:sp>
        <p:nvSpPr>
          <p:cNvPr id="44034" name="Rectangle 2"/>
          <p:cNvSpPr>
            <a:spLocks noGrp="1" noRot="1" noChangeAspect="1" noChangeArrowheads="1" noTextEdit="1"/>
          </p:cNvSpPr>
          <p:nvPr>
            <p:ph type="sldImg"/>
          </p:nvPr>
        </p:nvSpPr>
        <p:spPr>
          <a:xfrm>
            <a:off x="1257300" y="720725"/>
            <a:ext cx="2095500" cy="1571625"/>
          </a:xfrm>
          <a:solidFill>
            <a:srgbClr val="FFFFFF"/>
          </a:solidFill>
          <a:ln/>
        </p:spPr>
      </p:sp>
      <p:sp>
        <p:nvSpPr>
          <p:cNvPr id="44035" name="Rectangle 3"/>
          <p:cNvSpPr>
            <a:spLocks noGrp="1" noChangeArrowheads="1"/>
          </p:cNvSpPr>
          <p:nvPr>
            <p:ph type="body" idx="1"/>
          </p:nvPr>
        </p:nvSpPr>
        <p:spPr>
          <a:xfrm>
            <a:off x="974725" y="2438400"/>
            <a:ext cx="5365750" cy="6442075"/>
          </a:xfrm>
          <a:solidFill>
            <a:srgbClr val="FFFFFF"/>
          </a:solidFill>
          <a:ln>
            <a:solidFill>
              <a:srgbClr val="000000"/>
            </a:solidFill>
          </a:ln>
        </p:spPr>
        <p:txBody>
          <a:bodyPr>
            <a:normAutofit fontScale="92500" lnSpcReduction="20000"/>
          </a:bodyPr>
          <a:lstStyle/>
          <a:p>
            <a:pPr eaLnBrk="1" hangingPunct="1"/>
            <a:r>
              <a:rPr lang="en-US" sz="1700" dirty="0">
                <a:latin typeface="Times"/>
                <a:ea typeface="ヒラギノ角ゴ Pro W3" charset="0"/>
                <a:cs typeface="Times"/>
              </a:rPr>
              <a:t>Here we are looking at the high demand jobs in North </a:t>
            </a:r>
            <a:r>
              <a:rPr lang="en-US" sz="1700" dirty="0" smtClean="0">
                <a:latin typeface="Times"/>
                <a:ea typeface="ヒラギノ角ゴ Pro W3" charset="0"/>
                <a:cs typeface="Times"/>
              </a:rPr>
              <a:t>Carolina that require a bachelor degree, </a:t>
            </a:r>
            <a:r>
              <a:rPr lang="en-US" sz="1700" dirty="0">
                <a:latin typeface="Times"/>
                <a:ea typeface="ヒラギノ角ゴ Pro W3" charset="0"/>
                <a:cs typeface="Times"/>
              </a:rPr>
              <a:t>starting with the highest starting salaries.  </a:t>
            </a:r>
            <a:endParaRPr lang="en-US" sz="1700" dirty="0" smtClean="0">
              <a:latin typeface="Times"/>
              <a:ea typeface="ヒラギノ角ゴ Pro W3" charset="0"/>
              <a:cs typeface="Times"/>
            </a:endParaRPr>
          </a:p>
          <a:p>
            <a:pPr eaLnBrk="1" hangingPunct="1"/>
            <a:r>
              <a:rPr lang="en-US" sz="1700" dirty="0" smtClean="0">
                <a:latin typeface="Times"/>
                <a:ea typeface="ヒラギノ角ゴ Pro W3" charset="0"/>
                <a:cs typeface="Times"/>
              </a:rPr>
              <a:t>Below the </a:t>
            </a:r>
            <a:r>
              <a:rPr lang="en-US" sz="1700" dirty="0">
                <a:latin typeface="Times"/>
                <a:ea typeface="ヒラギノ角ゴ Pro W3" charset="0"/>
                <a:cs typeface="Times"/>
              </a:rPr>
              <a:t>bottom of the page, </a:t>
            </a:r>
            <a:r>
              <a:rPr lang="en-US" sz="1700" dirty="0" smtClean="0">
                <a:latin typeface="Times"/>
                <a:ea typeface="ヒラギノ角ゴ Pro W3" charset="0"/>
                <a:cs typeface="Times"/>
              </a:rPr>
              <a:t>down near </a:t>
            </a:r>
            <a:r>
              <a:rPr lang="en-US" sz="1700" dirty="0">
                <a:latin typeface="Times"/>
                <a:ea typeface="ヒラギノ角ゴ Pro W3" charset="0"/>
                <a:cs typeface="Times"/>
              </a:rPr>
              <a:t>the floor, are the school </a:t>
            </a:r>
            <a:r>
              <a:rPr lang="en-US" sz="1700" dirty="0" smtClean="0">
                <a:latin typeface="Times"/>
                <a:ea typeface="ヒラギノ角ゴ Pro W3" charset="0"/>
                <a:cs typeface="Times"/>
              </a:rPr>
              <a:t>teachers in the low 30 thousands.</a:t>
            </a:r>
            <a:endParaRPr lang="en-US" sz="1700" dirty="0">
              <a:latin typeface="Times"/>
              <a:ea typeface="ヒラギノ角ゴ Pro W3" charset="0"/>
              <a:cs typeface="Times"/>
            </a:endParaRPr>
          </a:p>
          <a:p>
            <a:pPr eaLnBrk="1" hangingPunct="1"/>
            <a:endParaRPr lang="en-US" sz="1700" dirty="0">
              <a:latin typeface="Times"/>
              <a:ea typeface="ヒラギノ角ゴ Pro W3" charset="0"/>
              <a:cs typeface="Times"/>
            </a:endParaRPr>
          </a:p>
          <a:p>
            <a:pPr eaLnBrk="1" hangingPunct="1"/>
            <a:r>
              <a:rPr lang="en-US" sz="1700" dirty="0" smtClean="0">
                <a:latin typeface="Times"/>
                <a:ea typeface="ヒラギノ角ゴ Pro W3" charset="0"/>
                <a:cs typeface="Times"/>
              </a:rPr>
              <a:t>Here again </a:t>
            </a:r>
            <a:r>
              <a:rPr lang="en-US" sz="1700" dirty="0">
                <a:latin typeface="Times"/>
                <a:ea typeface="ヒラギノ角ゴ Pro W3" charset="0"/>
                <a:cs typeface="Times"/>
              </a:rPr>
              <a:t>the underlined occupations are in </a:t>
            </a:r>
            <a:r>
              <a:rPr lang="en-US" sz="1700" u="sng" dirty="0">
                <a:latin typeface="Times"/>
                <a:ea typeface="ヒラギノ角ゴ Pro W3" charset="0"/>
                <a:cs typeface="Times"/>
              </a:rPr>
              <a:t>management</a:t>
            </a:r>
            <a:r>
              <a:rPr lang="en-US" sz="1700" dirty="0">
                <a:latin typeface="Times"/>
                <a:ea typeface="ヒラギノ角ゴ Pro W3" charset="0"/>
                <a:cs typeface="Times"/>
              </a:rPr>
              <a:t>, which means that not only does the job require a bachelor degree, but also requires some years of work experience in that field.  </a:t>
            </a:r>
            <a:r>
              <a:rPr lang="en-US" sz="1700" dirty="0" smtClean="0">
                <a:latin typeface="Times"/>
                <a:ea typeface="ヒラギノ角ゴ Pro W3" charset="0"/>
                <a:cs typeface="Times"/>
              </a:rPr>
              <a:t>These are not jobs that you get four years out of high school.</a:t>
            </a:r>
          </a:p>
          <a:p>
            <a:pPr eaLnBrk="1" hangingPunct="1"/>
            <a:endParaRPr lang="en-US" sz="1700" dirty="0">
              <a:latin typeface="Times"/>
              <a:ea typeface="ヒラギノ角ゴ Pro W3" charset="0"/>
              <a:cs typeface="Times"/>
            </a:endParaRPr>
          </a:p>
          <a:p>
            <a:pPr eaLnBrk="1" hangingPunct="1"/>
            <a:r>
              <a:rPr lang="en-US" sz="1700" dirty="0">
                <a:latin typeface="Times"/>
                <a:ea typeface="ヒラギノ角ゴ Pro W3" charset="0"/>
                <a:cs typeface="Times"/>
              </a:rPr>
              <a:t>Unfortunately, more schooling does not always mean more money.</a:t>
            </a:r>
          </a:p>
          <a:p>
            <a:pPr eaLnBrk="1" hangingPunct="1"/>
            <a:r>
              <a:rPr lang="en-US" sz="1700" dirty="0">
                <a:latin typeface="Times"/>
                <a:ea typeface="ヒラギノ角ゴ Pro W3" charset="0"/>
                <a:cs typeface="Times"/>
              </a:rPr>
              <a:t>A Dental Hygienist with only two years of college, makes more money the first year than many of these jobs that require </a:t>
            </a:r>
            <a:r>
              <a:rPr lang="en-US" sz="1700" dirty="0" smtClean="0">
                <a:latin typeface="Times"/>
                <a:ea typeface="ヒラギノ角ゴ Pro W3" charset="0"/>
                <a:cs typeface="Times"/>
              </a:rPr>
              <a:t>a 4</a:t>
            </a:r>
            <a:r>
              <a:rPr lang="en-US" sz="1700" dirty="0">
                <a:latin typeface="Times"/>
                <a:ea typeface="ヒラギノ角ゴ Pro W3" charset="0"/>
                <a:cs typeface="Times"/>
              </a:rPr>
              <a:t>-year degree</a:t>
            </a:r>
            <a:r>
              <a:rPr lang="en-US" sz="1700" dirty="0" smtClean="0">
                <a:latin typeface="Times"/>
                <a:ea typeface="ヒラギノ角ゴ Pro W3" charset="0"/>
                <a:cs typeface="Times"/>
              </a:rPr>
              <a:t>.</a:t>
            </a:r>
          </a:p>
          <a:p>
            <a:pPr eaLnBrk="1" hangingPunct="1"/>
            <a:endParaRPr lang="en-US" sz="1700" dirty="0">
              <a:latin typeface="Times"/>
              <a:ea typeface="ヒラギノ角ゴ Pro W3" charset="0"/>
              <a:cs typeface="Times"/>
            </a:endParaRPr>
          </a:p>
          <a:p>
            <a:pPr eaLnBrk="1" hangingPunct="1"/>
            <a:r>
              <a:rPr lang="en-US" sz="1700" dirty="0">
                <a:latin typeface="Times"/>
                <a:ea typeface="ヒラギノ角ゴ Pro W3" charset="0"/>
                <a:cs typeface="Times"/>
              </a:rPr>
              <a:t>Considering the student loans to pay back, who will be able to afford that fancy sports car the soonest?</a:t>
            </a:r>
          </a:p>
          <a:p>
            <a:pPr eaLnBrk="1" hangingPunct="1"/>
            <a:endParaRPr lang="en-US" sz="1700" dirty="0" smtClean="0">
              <a:latin typeface="Times"/>
              <a:ea typeface="ヒラギノ角ゴ Pro W3" charset="0"/>
              <a:cs typeface="Times"/>
            </a:endParaRPr>
          </a:p>
          <a:p>
            <a:pPr eaLnBrk="1" hangingPunct="1"/>
            <a:r>
              <a:rPr lang="en-US" sz="1700" dirty="0" smtClean="0">
                <a:latin typeface="Times"/>
                <a:ea typeface="ヒラギノ角ゴ Pro W3" charset="0"/>
                <a:cs typeface="Times"/>
              </a:rPr>
              <a:t>-- Don’t think that more education always means higher income.</a:t>
            </a:r>
          </a:p>
          <a:p>
            <a:pPr eaLnBrk="1" hangingPunct="1"/>
            <a:endParaRPr lang="en-US" sz="1700" dirty="0">
              <a:latin typeface="Times"/>
              <a:ea typeface="ヒラギノ角ゴ Pro W3" charset="0"/>
              <a:cs typeface="Times"/>
            </a:endParaRPr>
          </a:p>
          <a:p>
            <a:pPr eaLnBrk="1" hangingPunct="1"/>
            <a:r>
              <a:rPr lang="en-US" sz="1700" dirty="0" smtClean="0">
                <a:latin typeface="Times"/>
                <a:ea typeface="ヒラギノ角ゴ Pro W3" charset="0"/>
                <a:cs typeface="Times"/>
              </a:rPr>
              <a:t>=============</a:t>
            </a:r>
          </a:p>
          <a:p>
            <a:pPr eaLnBrk="1" hangingPunct="1"/>
            <a:endParaRPr lang="en-US" sz="1700" dirty="0">
              <a:latin typeface="Times"/>
              <a:ea typeface="ヒラギノ角ゴ Pro W3" charset="0"/>
              <a:cs typeface="Times"/>
            </a:endParaRPr>
          </a:p>
          <a:p>
            <a:pPr eaLnBrk="1" hangingPunct="1">
              <a:spcBef>
                <a:spcPct val="0"/>
              </a:spcBef>
              <a:spcAft>
                <a:spcPct val="30000"/>
              </a:spcAft>
            </a:pPr>
            <a:r>
              <a:rPr lang="en-US" sz="1700" dirty="0" err="1">
                <a:latin typeface="Times"/>
                <a:ea typeface="ヒラギノ角ゴ Pro W3" charset="0"/>
                <a:cs typeface="Times"/>
              </a:rPr>
              <a:t>www.CareerOutlook.us</a:t>
            </a:r>
            <a:r>
              <a:rPr lang="en-US" sz="1700" dirty="0">
                <a:latin typeface="Times"/>
                <a:ea typeface="ヒラギノ角ゴ Pro W3" charset="0"/>
                <a:cs typeface="Times"/>
              </a:rPr>
              <a:t> based on NC Employment Security Commission data</a:t>
            </a:r>
          </a:p>
          <a:p>
            <a:pPr eaLnBrk="1" hangingPunct="1">
              <a:spcBef>
                <a:spcPct val="0"/>
              </a:spcBef>
              <a:spcAft>
                <a:spcPct val="30000"/>
              </a:spcAft>
            </a:pPr>
            <a:r>
              <a:rPr lang="en-US" sz="1700" dirty="0">
                <a:latin typeface="Times"/>
                <a:ea typeface="ヒラギノ角ゴ Pro W3" charset="0"/>
                <a:cs typeface="Times"/>
              </a:rPr>
              <a:t>High Demand is above the Mean of all Average Total Annual Openings, which for 2008-2018 is above 60 openings per year.</a:t>
            </a:r>
          </a:p>
        </p:txBody>
      </p:sp>
    </p:spTree>
    <p:extLst>
      <p:ext uri="{BB962C8B-B14F-4D97-AF65-F5344CB8AC3E}">
        <p14:creationId xmlns:p14="http://schemas.microsoft.com/office/powerpoint/2010/main" val="30437593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108" charset="-128"/>
              </a:defRPr>
            </a:lvl1pPr>
            <a:lvl2pPr marL="37931725" indent="-37474525">
              <a:defRPr sz="2400">
                <a:solidFill>
                  <a:schemeClr val="tx1"/>
                </a:solidFill>
                <a:latin typeface="Arial" panose="020B0604020202020204" pitchFamily="34" charset="0"/>
                <a:ea typeface="ヒラギノ角ゴ Pro W3" pitchFamily="-108" charset="-128"/>
              </a:defRPr>
            </a:lvl2pPr>
            <a:lvl3pPr>
              <a:defRPr sz="2400">
                <a:solidFill>
                  <a:schemeClr val="tx1"/>
                </a:solidFill>
                <a:latin typeface="Arial" panose="020B0604020202020204" pitchFamily="34" charset="0"/>
                <a:ea typeface="ヒラギノ角ゴ Pro W3" pitchFamily="-108" charset="-128"/>
              </a:defRPr>
            </a:lvl3pPr>
            <a:lvl4pPr>
              <a:defRPr sz="2400">
                <a:solidFill>
                  <a:schemeClr val="tx1"/>
                </a:solidFill>
                <a:latin typeface="Arial" panose="020B0604020202020204" pitchFamily="34" charset="0"/>
                <a:ea typeface="ヒラギノ角ゴ Pro W3" pitchFamily="-108" charset="-128"/>
              </a:defRPr>
            </a:lvl4pPr>
            <a:lvl5pPr>
              <a:defRPr sz="2400">
                <a:solidFill>
                  <a:schemeClr val="tx1"/>
                </a:solidFill>
                <a:latin typeface="Arial" panose="020B0604020202020204" pitchFamily="34" charset="0"/>
                <a:ea typeface="ヒラギノ角ゴ Pro W3" pitchFamily="-108"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ヒラギノ角ゴ Pro W3" pitchFamily="-108"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ヒラギノ角ゴ Pro W3" pitchFamily="-108"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ヒラギノ角ゴ Pro W3" pitchFamily="-108"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ヒラギノ角ゴ Pro W3" pitchFamily="-108" charset="-128"/>
              </a:defRPr>
            </a:lvl9pPr>
          </a:lstStyle>
          <a:p>
            <a:fld id="{00A8573C-1C03-42D6-BA9F-FEDD20080279}" type="slidenum">
              <a:rPr lang="en-US" altLang="en-US" sz="1200"/>
              <a:pPr/>
              <a:t>15</a:t>
            </a:fld>
            <a:endParaRPr lang="en-US" altLang="en-US" sz="1200"/>
          </a:p>
        </p:txBody>
      </p:sp>
      <p:sp>
        <p:nvSpPr>
          <p:cNvPr id="7" name="Rectangle 7"/>
          <p:cNvSpPr txBox="1">
            <a:spLocks noGrp="1" noChangeArrowheads="1"/>
          </p:cNvSpPr>
          <p:nvPr/>
        </p:nvSpPr>
        <p:spPr bwMode="auto">
          <a:xfrm>
            <a:off x="3886200" y="8686800"/>
            <a:ext cx="2971800" cy="457200"/>
          </a:xfrm>
          <a:prstGeom prst="rect">
            <a:avLst/>
          </a:prstGeom>
          <a:noFill/>
          <a:ln>
            <a:miter lim="800000"/>
            <a:headEnd/>
            <a:tailEnd/>
          </a:ln>
        </p:spPr>
        <p:txBody>
          <a:bodyPr anchor="b"/>
          <a:lstStyle>
            <a:lvl1pPr>
              <a:defRPr sz="2400">
                <a:solidFill>
                  <a:schemeClr val="tx1"/>
                </a:solidFill>
                <a:latin typeface="Arial" panose="020B0604020202020204" pitchFamily="34" charset="0"/>
                <a:ea typeface="ヒラギノ角ゴ Pro W3" pitchFamily="-108" charset="-128"/>
              </a:defRPr>
            </a:lvl1pPr>
            <a:lvl2pPr marL="37931725" indent="-37474525">
              <a:defRPr sz="2400">
                <a:solidFill>
                  <a:schemeClr val="tx1"/>
                </a:solidFill>
                <a:latin typeface="Arial" panose="020B0604020202020204" pitchFamily="34" charset="0"/>
                <a:ea typeface="ヒラギノ角ゴ Pro W3" pitchFamily="-108" charset="-128"/>
              </a:defRPr>
            </a:lvl2pPr>
            <a:lvl3pPr>
              <a:defRPr sz="2400">
                <a:solidFill>
                  <a:schemeClr val="tx1"/>
                </a:solidFill>
                <a:latin typeface="Arial" panose="020B0604020202020204" pitchFamily="34" charset="0"/>
                <a:ea typeface="ヒラギノ角ゴ Pro W3" pitchFamily="-108" charset="-128"/>
              </a:defRPr>
            </a:lvl3pPr>
            <a:lvl4pPr>
              <a:defRPr sz="2400">
                <a:solidFill>
                  <a:schemeClr val="tx1"/>
                </a:solidFill>
                <a:latin typeface="Arial" panose="020B0604020202020204" pitchFamily="34" charset="0"/>
                <a:ea typeface="ヒラギノ角ゴ Pro W3" pitchFamily="-108" charset="-128"/>
              </a:defRPr>
            </a:lvl4pPr>
            <a:lvl5pPr>
              <a:defRPr sz="2400">
                <a:solidFill>
                  <a:schemeClr val="tx1"/>
                </a:solidFill>
                <a:latin typeface="Arial" panose="020B0604020202020204" pitchFamily="34" charset="0"/>
                <a:ea typeface="ヒラギノ角ゴ Pro W3" pitchFamily="-108"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ヒラギノ角ゴ Pro W3" pitchFamily="-108"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ヒラギノ角ゴ Pro W3" pitchFamily="-108"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ヒラギノ角ゴ Pro W3" pitchFamily="-108"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ヒラギノ角ゴ Pro W3" pitchFamily="-108" charset="-128"/>
              </a:defRPr>
            </a:lvl9pPr>
          </a:lstStyle>
          <a:p>
            <a:pPr algn="r"/>
            <a:fld id="{46F940DC-9CEA-4EE4-BCF8-1939E2B60746}" type="slidenum">
              <a:rPr lang="en-US" altLang="en-US" sz="1200" b="1">
                <a:effectLst>
                  <a:outerShdw blurRad="38100" dist="38100" dir="2700000" algn="tl">
                    <a:srgbClr val="C0C0C0"/>
                  </a:outerShdw>
                </a:effectLst>
                <a:latin typeface="Helvetica Neue" pitchFamily="-108" charset="0"/>
              </a:rPr>
              <a:pPr algn="r"/>
              <a:t>15</a:t>
            </a:fld>
            <a:endParaRPr lang="en-US" altLang="en-US" sz="1200" b="1">
              <a:effectLst>
                <a:outerShdw blurRad="38100" dist="38100" dir="2700000" algn="tl">
                  <a:srgbClr val="C0C0C0"/>
                </a:outerShdw>
              </a:effectLst>
              <a:latin typeface="Helvetica Neue" pitchFamily="-108" charset="0"/>
            </a:endParaRPr>
          </a:p>
        </p:txBody>
      </p:sp>
      <p:sp>
        <p:nvSpPr>
          <p:cNvPr id="88068" name="Rectangle 2"/>
          <p:cNvSpPr>
            <a:spLocks noGrp="1" noRot="1" noChangeAspect="1" noChangeArrowheads="1" noTextEdit="1"/>
          </p:cNvSpPr>
          <p:nvPr>
            <p:ph type="sldImg"/>
          </p:nvPr>
        </p:nvSpPr>
        <p:spPr>
          <a:solidFill>
            <a:srgbClr val="FFFFFF"/>
          </a:solidFill>
          <a:ln/>
        </p:spPr>
      </p:sp>
      <p:sp>
        <p:nvSpPr>
          <p:cNvPr id="88069" name="Rectangle 3"/>
          <p:cNvSpPr>
            <a:spLocks noGrp="1" noChangeArrowheads="1"/>
          </p:cNvSpPr>
          <p:nvPr>
            <p:ph type="body" idx="1"/>
          </p:nvPr>
        </p:nvSpPr>
        <p:spPr>
          <a:xfrm>
            <a:off x="838200" y="4343400"/>
            <a:ext cx="5334000" cy="4114800"/>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pPr eaLnBrk="1" hangingPunct="1">
              <a:spcBef>
                <a:spcPct val="0"/>
              </a:spcBef>
            </a:pPr>
            <a:r>
              <a:rPr lang="en-US" altLang="en-US" dirty="0" smtClean="0">
                <a:latin typeface="Arial" panose="020B0604020202020204" pitchFamily="34" charset="0"/>
                <a:ea typeface="ヒラギノ角ゴ Pro W3" pitchFamily="-108" charset="-128"/>
              </a:rPr>
              <a:t>These data show</a:t>
            </a:r>
            <a:r>
              <a:rPr lang="en-US" altLang="en-US" baseline="0" dirty="0" smtClean="0">
                <a:latin typeface="Arial" panose="020B0604020202020204" pitchFamily="34" charset="0"/>
                <a:ea typeface="ヒラギノ角ゴ Pro W3" pitchFamily="-108" charset="-128"/>
              </a:rPr>
              <a:t> that almost twice as many folks are going to a four-year college than a two-year college.</a:t>
            </a:r>
          </a:p>
          <a:p>
            <a:pPr eaLnBrk="1" hangingPunct="1">
              <a:spcBef>
                <a:spcPct val="0"/>
              </a:spcBef>
            </a:pPr>
            <a:endParaRPr lang="en-US" altLang="en-US" baseline="0" dirty="0" smtClean="0">
              <a:latin typeface="Arial" panose="020B0604020202020204" pitchFamily="34" charset="0"/>
              <a:ea typeface="ヒラギノ角ゴ Pro W3" pitchFamily="-108" charset="-128"/>
            </a:endParaRPr>
          </a:p>
          <a:p>
            <a:pPr eaLnBrk="1" hangingPunct="1">
              <a:spcBef>
                <a:spcPct val="0"/>
              </a:spcBef>
            </a:pPr>
            <a:r>
              <a:rPr lang="en-US" altLang="en-US" dirty="0" smtClean="0">
                <a:latin typeface="Arial" panose="020B0604020202020204" pitchFamily="34" charset="0"/>
                <a:ea typeface="ヒラギノ角ゴ Pro W3" pitchFamily="-108" charset="-128"/>
              </a:rPr>
              <a:t>But what</a:t>
            </a:r>
            <a:r>
              <a:rPr lang="en-US" altLang="en-US" baseline="0" dirty="0" smtClean="0">
                <a:latin typeface="Arial" panose="020B0604020202020204" pitchFamily="34" charset="0"/>
                <a:ea typeface="ヒラギノ角ゴ Pro W3" pitchFamily="-108" charset="-128"/>
              </a:rPr>
              <a:t> I have been showing you on the last few slides seems to indicate that many of the four-year graduates will be left holding a sheepskin, -- but no job.</a:t>
            </a:r>
            <a:endParaRPr lang="en-US" altLang="en-US" dirty="0" smtClean="0">
              <a:latin typeface="Arial" panose="020B0604020202020204" pitchFamily="34" charset="0"/>
              <a:ea typeface="ヒラギノ角ゴ Pro W3" pitchFamily="-108" charset="-128"/>
            </a:endParaRPr>
          </a:p>
          <a:p>
            <a:pPr eaLnBrk="1" hangingPunct="1">
              <a:spcBef>
                <a:spcPct val="0"/>
              </a:spcBef>
            </a:pPr>
            <a:endParaRPr lang="en-US" altLang="en-US" dirty="0" smtClean="0">
              <a:latin typeface="Arial" panose="020B0604020202020204" pitchFamily="34" charset="0"/>
              <a:ea typeface="ヒラギノ角ゴ Pro W3" pitchFamily="-108" charset="-128"/>
            </a:endParaRPr>
          </a:p>
          <a:p>
            <a:pPr eaLnBrk="1" hangingPunct="1"/>
            <a:r>
              <a:rPr lang="en-US" altLang="en-US" dirty="0" smtClean="0">
                <a:latin typeface="Arial" panose="020B0604020202020204" pitchFamily="34" charset="0"/>
                <a:ea typeface="ヒラギノ角ゴ Pro W3" pitchFamily="-108" charset="-128"/>
              </a:rPr>
              <a:t>======</a:t>
            </a:r>
          </a:p>
          <a:p>
            <a:pPr eaLnBrk="1" hangingPunct="1"/>
            <a:endParaRPr lang="en-US" altLang="en-US" dirty="0" smtClean="0">
              <a:latin typeface="Arial" panose="020B0604020202020204" pitchFamily="34" charset="0"/>
              <a:ea typeface="ヒラギノ角ゴ Pro W3" pitchFamily="-108" charset="-128"/>
            </a:endParaRPr>
          </a:p>
          <a:p>
            <a:pPr eaLnBrk="1" hangingPunct="1"/>
            <a:r>
              <a:rPr lang="en-US" altLang="en-US" dirty="0" smtClean="0">
                <a:latin typeface="Arial" panose="020B0604020202020204" pitchFamily="34" charset="0"/>
                <a:ea typeface="ヒラギノ角ゴ Pro W3" pitchFamily="-108" charset="-128"/>
              </a:rPr>
              <a:t>National Center for Education statistics, U.S. Department of Education (nces.ed.gov)</a:t>
            </a:r>
          </a:p>
          <a:p>
            <a:pPr eaLnBrk="1" hangingPunct="1"/>
            <a:r>
              <a:rPr lang="en-US" altLang="en-US" dirty="0" smtClean="0">
                <a:latin typeface="Arial" panose="020B0604020202020204" pitchFamily="34" charset="0"/>
                <a:ea typeface="ヒラギノ角ゴ Pro W3" pitchFamily="-108" charset="-128"/>
              </a:rPr>
              <a:t>“Enrollment in Postsecondary Institutions, Fall 2008; Graduation Rates, 2002 &amp; 2005 Cohorts; and Financial Statistics, Fiscal Year 2008”</a:t>
            </a:r>
          </a:p>
          <a:p>
            <a:pPr eaLnBrk="1" hangingPunct="1"/>
            <a:r>
              <a:rPr lang="en-US" altLang="en-US" dirty="0" smtClean="0">
                <a:latin typeface="Arial" panose="020B0604020202020204" pitchFamily="34" charset="0"/>
                <a:ea typeface="ヒラギノ角ゴ Pro W3" pitchFamily="-108" charset="-128"/>
              </a:rPr>
              <a:t>http://nces.ed.gov/pubs2010/2010152rev.pdf</a:t>
            </a:r>
          </a:p>
          <a:p>
            <a:pPr eaLnBrk="1" hangingPunct="1"/>
            <a:endParaRPr lang="en-US" altLang="en-US" dirty="0" smtClean="0">
              <a:latin typeface="Arial" panose="020B0604020202020204" pitchFamily="34" charset="0"/>
              <a:ea typeface="ヒラギノ角ゴ Pro W3" pitchFamily="-108" charset="-128"/>
            </a:endParaRPr>
          </a:p>
          <a:p>
            <a:pPr eaLnBrk="1" hangingPunct="1"/>
            <a:endParaRPr lang="en-US" altLang="en-US" dirty="0" smtClean="0">
              <a:latin typeface="Arial" panose="020B0604020202020204" pitchFamily="34" charset="0"/>
              <a:ea typeface="ヒラギノ角ゴ Pro W3" pitchFamily="-108" charset="-128"/>
            </a:endParaRPr>
          </a:p>
        </p:txBody>
      </p:sp>
    </p:spTree>
    <p:extLst>
      <p:ext uri="{BB962C8B-B14F-4D97-AF65-F5344CB8AC3E}">
        <p14:creationId xmlns:p14="http://schemas.microsoft.com/office/powerpoint/2010/main" val="8829807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108" charset="-128"/>
              </a:defRPr>
            </a:lvl1pPr>
            <a:lvl2pPr marL="37931725" indent="-37474525">
              <a:defRPr sz="2400">
                <a:solidFill>
                  <a:schemeClr val="tx1"/>
                </a:solidFill>
                <a:latin typeface="Arial" panose="020B0604020202020204" pitchFamily="34" charset="0"/>
                <a:ea typeface="ヒラギノ角ゴ Pro W3" pitchFamily="-108" charset="-128"/>
              </a:defRPr>
            </a:lvl2pPr>
            <a:lvl3pPr>
              <a:defRPr sz="2400">
                <a:solidFill>
                  <a:schemeClr val="tx1"/>
                </a:solidFill>
                <a:latin typeface="Arial" panose="020B0604020202020204" pitchFamily="34" charset="0"/>
                <a:ea typeface="ヒラギノ角ゴ Pro W3" pitchFamily="-108" charset="-128"/>
              </a:defRPr>
            </a:lvl3pPr>
            <a:lvl4pPr>
              <a:defRPr sz="2400">
                <a:solidFill>
                  <a:schemeClr val="tx1"/>
                </a:solidFill>
                <a:latin typeface="Arial" panose="020B0604020202020204" pitchFamily="34" charset="0"/>
                <a:ea typeface="ヒラギノ角ゴ Pro W3" pitchFamily="-108" charset="-128"/>
              </a:defRPr>
            </a:lvl4pPr>
            <a:lvl5pPr>
              <a:defRPr sz="2400">
                <a:solidFill>
                  <a:schemeClr val="tx1"/>
                </a:solidFill>
                <a:latin typeface="Arial" panose="020B0604020202020204" pitchFamily="34" charset="0"/>
                <a:ea typeface="ヒラギノ角ゴ Pro W3" pitchFamily="-108"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ヒラギノ角ゴ Pro W3" pitchFamily="-108"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ヒラギノ角ゴ Pro W3" pitchFamily="-108"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ヒラギノ角ゴ Pro W3" pitchFamily="-108"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ヒラギノ角ゴ Pro W3" pitchFamily="-108" charset="-128"/>
              </a:defRPr>
            </a:lvl9pPr>
          </a:lstStyle>
          <a:p>
            <a:fld id="{00A8573C-1C03-42D6-BA9F-FEDD20080279}" type="slidenum">
              <a:rPr lang="en-US" altLang="en-US" sz="1200"/>
              <a:pPr/>
              <a:t>16</a:t>
            </a:fld>
            <a:endParaRPr lang="en-US" altLang="en-US" sz="1200"/>
          </a:p>
        </p:txBody>
      </p:sp>
      <p:sp>
        <p:nvSpPr>
          <p:cNvPr id="7" name="Rectangle 7"/>
          <p:cNvSpPr txBox="1">
            <a:spLocks noGrp="1" noChangeArrowheads="1"/>
          </p:cNvSpPr>
          <p:nvPr/>
        </p:nvSpPr>
        <p:spPr bwMode="auto">
          <a:xfrm>
            <a:off x="3886200" y="8686800"/>
            <a:ext cx="2971800" cy="457200"/>
          </a:xfrm>
          <a:prstGeom prst="rect">
            <a:avLst/>
          </a:prstGeom>
          <a:noFill/>
          <a:ln>
            <a:miter lim="800000"/>
            <a:headEnd/>
            <a:tailEnd/>
          </a:ln>
        </p:spPr>
        <p:txBody>
          <a:bodyPr anchor="b"/>
          <a:lstStyle>
            <a:lvl1pPr>
              <a:defRPr sz="2400">
                <a:solidFill>
                  <a:schemeClr val="tx1"/>
                </a:solidFill>
                <a:latin typeface="Arial" panose="020B0604020202020204" pitchFamily="34" charset="0"/>
                <a:ea typeface="ヒラギノ角ゴ Pro W3" pitchFamily="-108" charset="-128"/>
              </a:defRPr>
            </a:lvl1pPr>
            <a:lvl2pPr marL="37931725" indent="-37474525">
              <a:defRPr sz="2400">
                <a:solidFill>
                  <a:schemeClr val="tx1"/>
                </a:solidFill>
                <a:latin typeface="Arial" panose="020B0604020202020204" pitchFamily="34" charset="0"/>
                <a:ea typeface="ヒラギノ角ゴ Pro W3" pitchFamily="-108" charset="-128"/>
              </a:defRPr>
            </a:lvl2pPr>
            <a:lvl3pPr>
              <a:defRPr sz="2400">
                <a:solidFill>
                  <a:schemeClr val="tx1"/>
                </a:solidFill>
                <a:latin typeface="Arial" panose="020B0604020202020204" pitchFamily="34" charset="0"/>
                <a:ea typeface="ヒラギノ角ゴ Pro W3" pitchFamily="-108" charset="-128"/>
              </a:defRPr>
            </a:lvl3pPr>
            <a:lvl4pPr>
              <a:defRPr sz="2400">
                <a:solidFill>
                  <a:schemeClr val="tx1"/>
                </a:solidFill>
                <a:latin typeface="Arial" panose="020B0604020202020204" pitchFamily="34" charset="0"/>
                <a:ea typeface="ヒラギノ角ゴ Pro W3" pitchFamily="-108" charset="-128"/>
              </a:defRPr>
            </a:lvl4pPr>
            <a:lvl5pPr>
              <a:defRPr sz="2400">
                <a:solidFill>
                  <a:schemeClr val="tx1"/>
                </a:solidFill>
                <a:latin typeface="Arial" panose="020B0604020202020204" pitchFamily="34" charset="0"/>
                <a:ea typeface="ヒラギノ角ゴ Pro W3" pitchFamily="-108"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ヒラギノ角ゴ Pro W3" pitchFamily="-108"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ヒラギノ角ゴ Pro W3" pitchFamily="-108"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ヒラギノ角ゴ Pro W3" pitchFamily="-108"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ヒラギノ角ゴ Pro W3" pitchFamily="-108" charset="-128"/>
              </a:defRPr>
            </a:lvl9pPr>
          </a:lstStyle>
          <a:p>
            <a:pPr algn="r"/>
            <a:fld id="{46F940DC-9CEA-4EE4-BCF8-1939E2B60746}" type="slidenum">
              <a:rPr lang="en-US" altLang="en-US" sz="1200" b="1">
                <a:effectLst>
                  <a:outerShdw blurRad="38100" dist="38100" dir="2700000" algn="tl">
                    <a:srgbClr val="C0C0C0"/>
                  </a:outerShdw>
                </a:effectLst>
                <a:latin typeface="Helvetica Neue" pitchFamily="-108" charset="0"/>
              </a:rPr>
              <a:pPr algn="r"/>
              <a:t>16</a:t>
            </a:fld>
            <a:endParaRPr lang="en-US" altLang="en-US" sz="1200" b="1">
              <a:effectLst>
                <a:outerShdw blurRad="38100" dist="38100" dir="2700000" algn="tl">
                  <a:srgbClr val="C0C0C0"/>
                </a:outerShdw>
              </a:effectLst>
              <a:latin typeface="Helvetica Neue" pitchFamily="-108" charset="0"/>
            </a:endParaRPr>
          </a:p>
        </p:txBody>
      </p:sp>
      <p:sp>
        <p:nvSpPr>
          <p:cNvPr id="88068" name="Rectangle 2"/>
          <p:cNvSpPr>
            <a:spLocks noGrp="1" noRot="1" noChangeAspect="1" noChangeArrowheads="1" noTextEdit="1"/>
          </p:cNvSpPr>
          <p:nvPr>
            <p:ph type="sldImg"/>
          </p:nvPr>
        </p:nvSpPr>
        <p:spPr>
          <a:solidFill>
            <a:srgbClr val="FFFFFF"/>
          </a:solidFill>
          <a:ln/>
        </p:spPr>
      </p:sp>
      <p:sp>
        <p:nvSpPr>
          <p:cNvPr id="88069" name="Rectangle 3"/>
          <p:cNvSpPr>
            <a:spLocks noGrp="1" noChangeArrowheads="1"/>
          </p:cNvSpPr>
          <p:nvPr>
            <p:ph type="body" idx="1"/>
          </p:nvPr>
        </p:nvSpPr>
        <p:spPr>
          <a:xfrm>
            <a:off x="838200" y="4343400"/>
            <a:ext cx="5334000" cy="4114800"/>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normAutofit fontScale="47500" lnSpcReduction="20000"/>
          </a:bodyPr>
          <a:lstStyle/>
          <a:p>
            <a:pPr eaLnBrk="1" hangingPunct="1">
              <a:spcBef>
                <a:spcPct val="0"/>
              </a:spcBef>
            </a:pPr>
            <a:r>
              <a:rPr lang="en-US" altLang="en-US" dirty="0" smtClean="0">
                <a:latin typeface="Arial" panose="020B0604020202020204" pitchFamily="34" charset="0"/>
                <a:ea typeface="ヒラギノ角ゴ Pro W3" pitchFamily="-108" charset="-128"/>
              </a:rPr>
              <a:t>And Too</a:t>
            </a:r>
            <a:r>
              <a:rPr lang="en-US" altLang="en-US" baseline="0" dirty="0" smtClean="0">
                <a:latin typeface="Arial" panose="020B0604020202020204" pitchFamily="34" charset="0"/>
                <a:ea typeface="ヒラギノ角ゴ Pro W3" pitchFamily="-108" charset="-128"/>
              </a:rPr>
              <a:t> many folks go to college and never complete their degree.</a:t>
            </a:r>
          </a:p>
          <a:p>
            <a:pPr eaLnBrk="1" hangingPunct="1">
              <a:spcBef>
                <a:spcPct val="0"/>
              </a:spcBef>
            </a:pPr>
            <a:endParaRPr lang="en-US" altLang="en-US" baseline="0" dirty="0" smtClean="0">
              <a:latin typeface="Arial" panose="020B0604020202020204" pitchFamily="34" charset="0"/>
              <a:ea typeface="ヒラギノ角ゴ Pro W3" pitchFamily="-108" charset="-128"/>
            </a:endParaRPr>
          </a:p>
          <a:p>
            <a:pPr eaLnBrk="1" hangingPunct="1">
              <a:spcBef>
                <a:spcPct val="0"/>
              </a:spcBef>
            </a:pPr>
            <a:r>
              <a:rPr lang="en-US" altLang="en-US" baseline="0" dirty="0" smtClean="0">
                <a:latin typeface="Arial" panose="020B0604020202020204" pitchFamily="34" charset="0"/>
                <a:ea typeface="ヒラギノ角ゴ Pro W3" pitchFamily="-108" charset="-128"/>
                <a:sym typeface="Wingdings" panose="05000000000000000000" pitchFamily="2" charset="2"/>
              </a:rPr>
              <a:t></a:t>
            </a:r>
            <a:r>
              <a:rPr lang="en-US" altLang="en-US" dirty="0" smtClean="0">
                <a:latin typeface="Arial" panose="020B0604020202020204" pitchFamily="34" charset="0"/>
                <a:ea typeface="ヒラギノ角ゴ Pro W3" pitchFamily="-108" charset="-128"/>
              </a:rPr>
              <a:t>Almost</a:t>
            </a:r>
            <a:r>
              <a:rPr lang="en-US" altLang="en-US" u="sng" dirty="0" smtClean="0">
                <a:latin typeface="Arial" panose="020B0604020202020204" pitchFamily="34" charset="0"/>
                <a:ea typeface="ヒラギノ角ゴ Pro W3" pitchFamily="-108" charset="-128"/>
              </a:rPr>
              <a:t> half</a:t>
            </a:r>
            <a:r>
              <a:rPr lang="en-US" altLang="en-US" dirty="0" smtClean="0">
                <a:latin typeface="Arial" panose="020B0604020202020204" pitchFamily="34" charset="0"/>
                <a:ea typeface="ヒラギノ角ゴ Pro W3" pitchFamily="-108" charset="-128"/>
              </a:rPr>
              <a:t> of the folks that start a four-year college program will drop out -- or take a lot longer than 4 years.</a:t>
            </a:r>
          </a:p>
          <a:p>
            <a:pPr eaLnBrk="1" hangingPunct="1">
              <a:spcBef>
                <a:spcPct val="0"/>
              </a:spcBef>
            </a:pPr>
            <a:endParaRPr lang="en-US" altLang="en-US" dirty="0" smtClean="0">
              <a:latin typeface="Arial" panose="020B0604020202020204" pitchFamily="34" charset="0"/>
              <a:ea typeface="ヒラギノ角ゴ Pro W3" pitchFamily="-108" charset="-128"/>
            </a:endParaRPr>
          </a:p>
          <a:p>
            <a:pPr eaLnBrk="1" hangingPunct="1">
              <a:spcBef>
                <a:spcPct val="0"/>
              </a:spcBef>
            </a:pPr>
            <a:r>
              <a:rPr lang="en-US" altLang="en-US" dirty="0" smtClean="0">
                <a:latin typeface="Arial" panose="020B0604020202020204" pitchFamily="34" charset="0"/>
                <a:ea typeface="ヒラギノ角ゴ Pro W3" pitchFamily="-108" charset="-128"/>
              </a:rPr>
              <a:t>These are our</a:t>
            </a:r>
            <a:r>
              <a:rPr lang="en-US" altLang="en-US" baseline="0" dirty="0" smtClean="0">
                <a:latin typeface="Arial" panose="020B0604020202020204" pitchFamily="34" charset="0"/>
                <a:ea typeface="ヒラギノ角ゴ Pro W3" pitchFamily="-108" charset="-128"/>
              </a:rPr>
              <a:t> </a:t>
            </a:r>
            <a:r>
              <a:rPr lang="en-US" altLang="en-US" dirty="0" smtClean="0">
                <a:latin typeface="Arial" panose="020B0604020202020204" pitchFamily="34" charset="0"/>
                <a:ea typeface="ヒラギノ角ゴ Pro W3" pitchFamily="-108" charset="-128"/>
              </a:rPr>
              <a:t>national statistics.</a:t>
            </a:r>
          </a:p>
          <a:p>
            <a:pPr eaLnBrk="1" hangingPunct="1">
              <a:spcBef>
                <a:spcPct val="0"/>
              </a:spcBef>
            </a:pPr>
            <a:endParaRPr lang="en-US" altLang="en-US" dirty="0" smtClean="0">
              <a:latin typeface="Arial" panose="020B0604020202020204" pitchFamily="34" charset="0"/>
              <a:ea typeface="ヒラギノ角ゴ Pro W3" pitchFamily="-108" charset="-128"/>
            </a:endParaRPr>
          </a:p>
          <a:p>
            <a:pPr eaLnBrk="1" hangingPunct="1">
              <a:spcBef>
                <a:spcPct val="0"/>
              </a:spcBef>
            </a:pPr>
            <a:r>
              <a:rPr lang="en-US" altLang="en-US" dirty="0" smtClean="0">
                <a:latin typeface="Arial" panose="020B0604020202020204" pitchFamily="34" charset="0"/>
                <a:ea typeface="ヒラギノ角ゴ Pro W3" pitchFamily="-108" charset="-128"/>
                <a:sym typeface="Wingdings" panose="05000000000000000000" pitchFamily="2" charset="2"/>
              </a:rPr>
              <a:t>Similarly, less than a third of the folks</a:t>
            </a:r>
            <a:r>
              <a:rPr lang="en-US" altLang="en-US" baseline="0" dirty="0" smtClean="0">
                <a:latin typeface="Arial" panose="020B0604020202020204" pitchFamily="34" charset="0"/>
                <a:ea typeface="ヒラギノ角ゴ Pro W3" pitchFamily="-108" charset="-128"/>
                <a:sym typeface="Wingdings" panose="05000000000000000000" pitchFamily="2" charset="2"/>
              </a:rPr>
              <a:t> who start a certificate or associate degree complete their certificate or degree in three years.</a:t>
            </a:r>
            <a:endParaRPr lang="en-US" altLang="en-US" dirty="0" smtClean="0">
              <a:latin typeface="Arial" panose="020B0604020202020204" pitchFamily="34" charset="0"/>
              <a:ea typeface="ヒラギノ角ゴ Pro W3" pitchFamily="-108" charset="-128"/>
            </a:endParaRPr>
          </a:p>
          <a:p>
            <a:pPr eaLnBrk="1" hangingPunct="1">
              <a:spcBef>
                <a:spcPct val="0"/>
              </a:spcBef>
            </a:pPr>
            <a:endParaRPr lang="en-US" altLang="en-US" dirty="0" smtClean="0">
              <a:latin typeface="Arial" panose="020B0604020202020204" pitchFamily="34" charset="0"/>
              <a:ea typeface="ヒラギノ角ゴ Pro W3" pitchFamily="-108" charset="-128"/>
            </a:endParaRPr>
          </a:p>
          <a:p>
            <a:pPr eaLnBrk="1" hangingPunct="1">
              <a:spcBef>
                <a:spcPct val="0"/>
              </a:spcBef>
            </a:pPr>
            <a:endParaRPr lang="en-US" altLang="en-US" dirty="0" smtClean="0">
              <a:latin typeface="Arial" panose="020B0604020202020204" pitchFamily="34" charset="0"/>
              <a:ea typeface="ヒラギノ角ゴ Pro W3" pitchFamily="-108" charset="-128"/>
            </a:endParaRPr>
          </a:p>
          <a:p>
            <a:pPr eaLnBrk="1" hangingPunct="1"/>
            <a:r>
              <a:rPr lang="en-US" altLang="en-US" dirty="0" smtClean="0">
                <a:latin typeface="Arial" panose="020B0604020202020204" pitchFamily="34" charset="0"/>
                <a:ea typeface="ヒラギノ角ゴ Pro W3" pitchFamily="-108" charset="-128"/>
              </a:rPr>
              <a:t>======</a:t>
            </a:r>
          </a:p>
          <a:p>
            <a:pPr eaLnBrk="1" hangingPunct="1"/>
            <a:r>
              <a:rPr lang="en-US" altLang="en-US" dirty="0" smtClean="0">
                <a:latin typeface="Arial" panose="020B0604020202020204" pitchFamily="34" charset="0"/>
                <a:ea typeface="ヒラギノ角ゴ Pro W3" pitchFamily="-108" charset="-128"/>
              </a:rPr>
              <a:t>http://www.usnews.com/usnews/news/articles/051128/28bowen.htm</a:t>
            </a:r>
          </a:p>
          <a:p>
            <a:pPr eaLnBrk="1" hangingPunct="1"/>
            <a:endParaRPr lang="en-US" altLang="en-US" dirty="0" smtClean="0">
              <a:latin typeface="Arial" panose="020B0604020202020204" pitchFamily="34" charset="0"/>
              <a:ea typeface="ヒラギノ角ゴ Pro W3" pitchFamily="-108" charset="-128"/>
            </a:endParaRPr>
          </a:p>
          <a:p>
            <a:pPr eaLnBrk="1" hangingPunct="1"/>
            <a:r>
              <a:rPr lang="en-US" altLang="en-US" dirty="0" smtClean="0">
                <a:latin typeface="Arial" panose="020B0604020202020204" pitchFamily="34" charset="0"/>
                <a:ea typeface="ヒラギノ角ゴ Pro W3" pitchFamily="-108" charset="-128"/>
              </a:rPr>
              <a:t>National Center for Education statistics, U.S. Department of Education (nces.ed.gov)</a:t>
            </a:r>
          </a:p>
          <a:p>
            <a:pPr eaLnBrk="1" hangingPunct="1"/>
            <a:r>
              <a:rPr lang="en-US" altLang="en-US" dirty="0" smtClean="0">
                <a:latin typeface="Arial" panose="020B0604020202020204" pitchFamily="34" charset="0"/>
                <a:ea typeface="ヒラギノ角ゴ Pro W3" pitchFamily="-108" charset="-128"/>
              </a:rPr>
              <a:t>“Enrollment in Postsecondary Institutions, Fall 2008; Graduation Rates, 2002 &amp; 2005 Cohorts; and Financial Statistics, Fiscal Year 2008”</a:t>
            </a:r>
          </a:p>
          <a:p>
            <a:pPr eaLnBrk="1" hangingPunct="1"/>
            <a:r>
              <a:rPr lang="en-US" altLang="en-US" dirty="0" smtClean="0">
                <a:latin typeface="Arial" panose="020B0604020202020204" pitchFamily="34" charset="0"/>
                <a:ea typeface="ヒラギノ角ゴ Pro W3" pitchFamily="-108" charset="-128"/>
              </a:rPr>
              <a:t>http://nces.ed.gov/pubs2010/2010152rev.pdf</a:t>
            </a:r>
          </a:p>
          <a:p>
            <a:pPr eaLnBrk="1" hangingPunct="1"/>
            <a:endParaRPr lang="en-US" altLang="en-US" dirty="0" smtClean="0">
              <a:latin typeface="Arial" panose="020B0604020202020204" pitchFamily="34" charset="0"/>
              <a:ea typeface="ヒラギノ角ゴ Pro W3" pitchFamily="-108" charset="-128"/>
            </a:endParaRPr>
          </a:p>
          <a:p>
            <a:pPr eaLnBrk="1" hangingPunct="1"/>
            <a:endParaRPr lang="en-US" altLang="en-US" dirty="0" smtClean="0">
              <a:latin typeface="Arial" panose="020B0604020202020204" pitchFamily="34" charset="0"/>
              <a:ea typeface="ヒラギノ角ゴ Pro W3" pitchFamily="-108" charset="-128"/>
            </a:endParaRPr>
          </a:p>
          <a:p>
            <a:pPr eaLnBrk="1" hangingPunct="1"/>
            <a:r>
              <a:rPr lang="en-US" altLang="en-US" dirty="0" smtClean="0">
                <a:latin typeface="Arial" panose="020B0604020202020204" pitchFamily="34" charset="0"/>
                <a:ea typeface="ヒラギノ角ゴ Pro W3" pitchFamily="-108" charset="-128"/>
              </a:rPr>
              <a:t>----</a:t>
            </a:r>
          </a:p>
          <a:p>
            <a:pPr eaLnBrk="1" hangingPunct="1"/>
            <a:endParaRPr lang="en-US" altLang="en-US" dirty="0" smtClean="0">
              <a:latin typeface="Arial" panose="020B0604020202020204" pitchFamily="34" charset="0"/>
              <a:ea typeface="ヒラギノ角ゴ Pro W3" pitchFamily="-108" charset="-128"/>
            </a:endParaRPr>
          </a:p>
          <a:p>
            <a:pPr eaLnBrk="1" hangingPunct="1"/>
            <a:r>
              <a:rPr lang="en-US" altLang="en-US" dirty="0" smtClean="0">
                <a:latin typeface="Arial" panose="020B0604020202020204" pitchFamily="34" charset="0"/>
                <a:ea typeface="ヒラギノ角ゴ Pro W3" pitchFamily="-108" charset="-128"/>
              </a:rPr>
              <a:t>GRS=150 percent of normal completion time</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Arial" panose="020B0604020202020204" pitchFamily="34" charset="0"/>
                <a:ea typeface="ヒラギノ角ゴ Pro W3" pitchFamily="-108" charset="-128"/>
              </a:rPr>
              <a:t>GR200=200 percent of normal completion time</a:t>
            </a:r>
          </a:p>
          <a:p>
            <a:pPr eaLnBrk="1" hangingPunct="1"/>
            <a:endParaRPr lang="en-US" altLang="en-US" dirty="0" smtClean="0">
              <a:latin typeface="Arial" panose="020B0604020202020204" pitchFamily="34" charset="0"/>
              <a:ea typeface="ヒラギノ角ゴ Pro W3" pitchFamily="-108" charset="-128"/>
            </a:endParaRPr>
          </a:p>
          <a:p>
            <a:pPr eaLnBrk="1" hangingPunct="1"/>
            <a:endParaRPr lang="en-US" altLang="en-US" dirty="0" smtClean="0">
              <a:latin typeface="Arial" panose="020B0604020202020204" pitchFamily="34" charset="0"/>
              <a:ea typeface="ヒラギノ角ゴ Pro W3" pitchFamily="-108" charset="-128"/>
            </a:endParaRPr>
          </a:p>
          <a:p>
            <a:pPr eaLnBrk="1" hangingPunct="1"/>
            <a:r>
              <a:rPr lang="en-US" sz="1700" b="0" i="0" u="none" strike="noStrike" kern="1200" baseline="0" dirty="0" smtClean="0">
                <a:solidFill>
                  <a:schemeClr val="tx1"/>
                </a:solidFill>
                <a:latin typeface="+mn-lt"/>
                <a:ea typeface="+mn-ea"/>
                <a:cs typeface="+mn-cs"/>
              </a:rPr>
              <a:t>The 2009 Graduation Rates (GRS) component collected counts of full-time, first-time10 degree/certificate-seeking undergraduate students beginning college in the reference period, and their completion status as of August 31, 2008 (150 percent of normal program completion time) at the same institution where the students started. Four-year institutions use cohort year 2002 as the reference period, while less-than-4-year institutions use cohort year 2005 as the reference period. For 4-year institutions operating on standard academic terms (semester, trimester, quarter), students beginning in cohort year 2002 are those that first attended college in the fall of the 2002-03 academic year. For 4-year institutions operating on other than standard academic terms, students beginning in cohort year 2002 are those that first attended college between September 1, 2002 and August 31, 2003. Similarly, for less-than-4-year institutions operating on standard academic terms (semester, trimester, quarter), students beginning in cohort year 2005 are those that first attended college in the fall of the 2005-06 academic year. For less-than-4-year institutions operating on other than standard academic terms, students beginning in cohort year 2005 are those that first attended college between September 1, 2005 and August 31, 2006. The GRS component was required of all Title IV institutions that had full-time, first-time degree/certificate-seeking undergraduate students in the reference period. For this collection, 6,009 institutions in the United States and other jurisdictions were required to respond; of these, 5,989, or 99.7 percent, responded. Of the institutions in the United States (excluding any other jurisdictions), 5,865 were required to complete this component and 5,845, or 99.7 percent, responded. </a:t>
            </a:r>
            <a:endParaRPr lang="en-US" altLang="en-US" dirty="0" smtClean="0">
              <a:latin typeface="Arial" panose="020B0604020202020204" pitchFamily="34" charset="0"/>
              <a:ea typeface="ヒラギノ角ゴ Pro W3" pitchFamily="-108" charset="-128"/>
            </a:endParaRPr>
          </a:p>
        </p:txBody>
      </p:sp>
    </p:spTree>
    <p:extLst>
      <p:ext uri="{BB962C8B-B14F-4D97-AF65-F5344CB8AC3E}">
        <p14:creationId xmlns:p14="http://schemas.microsoft.com/office/powerpoint/2010/main" val="18916935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108" charset="-128"/>
              </a:defRPr>
            </a:lvl1pPr>
            <a:lvl2pPr marL="37931725" indent="-37474525">
              <a:defRPr sz="2400">
                <a:solidFill>
                  <a:schemeClr val="tx1"/>
                </a:solidFill>
                <a:latin typeface="Arial" panose="020B0604020202020204" pitchFamily="34" charset="0"/>
                <a:ea typeface="ヒラギノ角ゴ Pro W3" pitchFamily="-108" charset="-128"/>
              </a:defRPr>
            </a:lvl2pPr>
            <a:lvl3pPr>
              <a:defRPr sz="2400">
                <a:solidFill>
                  <a:schemeClr val="tx1"/>
                </a:solidFill>
                <a:latin typeface="Arial" panose="020B0604020202020204" pitchFamily="34" charset="0"/>
                <a:ea typeface="ヒラギノ角ゴ Pro W3" pitchFamily="-108" charset="-128"/>
              </a:defRPr>
            </a:lvl3pPr>
            <a:lvl4pPr>
              <a:defRPr sz="2400">
                <a:solidFill>
                  <a:schemeClr val="tx1"/>
                </a:solidFill>
                <a:latin typeface="Arial" panose="020B0604020202020204" pitchFamily="34" charset="0"/>
                <a:ea typeface="ヒラギノ角ゴ Pro W3" pitchFamily="-108" charset="-128"/>
              </a:defRPr>
            </a:lvl4pPr>
            <a:lvl5pPr>
              <a:defRPr sz="2400">
                <a:solidFill>
                  <a:schemeClr val="tx1"/>
                </a:solidFill>
                <a:latin typeface="Arial" panose="020B0604020202020204" pitchFamily="34" charset="0"/>
                <a:ea typeface="ヒラギノ角ゴ Pro W3" pitchFamily="-108"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ヒラギノ角ゴ Pro W3" pitchFamily="-108"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ヒラギノ角ゴ Pro W3" pitchFamily="-108"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ヒラギノ角ゴ Pro W3" pitchFamily="-108"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ヒラギノ角ゴ Pro W3" pitchFamily="-108" charset="-128"/>
              </a:defRPr>
            </a:lvl9pPr>
          </a:lstStyle>
          <a:p>
            <a:fld id="{85D585AE-8305-483F-97D4-C1BC6B52BA1D}" type="slidenum">
              <a:rPr lang="en-US" altLang="en-US" sz="1200"/>
              <a:pPr/>
              <a:t>17</a:t>
            </a:fld>
            <a:endParaRPr lang="en-US" altLang="en-US" sz="1200"/>
          </a:p>
        </p:txBody>
      </p:sp>
      <p:sp>
        <p:nvSpPr>
          <p:cNvPr id="7" name="Rectangle 7"/>
          <p:cNvSpPr txBox="1">
            <a:spLocks noGrp="1" noChangeArrowheads="1"/>
          </p:cNvSpPr>
          <p:nvPr/>
        </p:nvSpPr>
        <p:spPr bwMode="auto">
          <a:xfrm>
            <a:off x="3886200" y="8686800"/>
            <a:ext cx="2971800" cy="457200"/>
          </a:xfrm>
          <a:prstGeom prst="rect">
            <a:avLst/>
          </a:prstGeom>
          <a:noFill/>
          <a:ln>
            <a:miter lim="800000"/>
            <a:headEnd/>
            <a:tailEnd/>
          </a:ln>
        </p:spPr>
        <p:txBody>
          <a:bodyPr anchor="b"/>
          <a:lstStyle>
            <a:lvl1pPr>
              <a:defRPr sz="2400">
                <a:solidFill>
                  <a:schemeClr val="tx1"/>
                </a:solidFill>
                <a:latin typeface="Arial" panose="020B0604020202020204" pitchFamily="34" charset="0"/>
                <a:ea typeface="ヒラギノ角ゴ Pro W3" pitchFamily="-108" charset="-128"/>
              </a:defRPr>
            </a:lvl1pPr>
            <a:lvl2pPr marL="37931725" indent="-37474525">
              <a:defRPr sz="2400">
                <a:solidFill>
                  <a:schemeClr val="tx1"/>
                </a:solidFill>
                <a:latin typeface="Arial" panose="020B0604020202020204" pitchFamily="34" charset="0"/>
                <a:ea typeface="ヒラギノ角ゴ Pro W3" pitchFamily="-108" charset="-128"/>
              </a:defRPr>
            </a:lvl2pPr>
            <a:lvl3pPr>
              <a:defRPr sz="2400">
                <a:solidFill>
                  <a:schemeClr val="tx1"/>
                </a:solidFill>
                <a:latin typeface="Arial" panose="020B0604020202020204" pitchFamily="34" charset="0"/>
                <a:ea typeface="ヒラギノ角ゴ Pro W3" pitchFamily="-108" charset="-128"/>
              </a:defRPr>
            </a:lvl3pPr>
            <a:lvl4pPr>
              <a:defRPr sz="2400">
                <a:solidFill>
                  <a:schemeClr val="tx1"/>
                </a:solidFill>
                <a:latin typeface="Arial" panose="020B0604020202020204" pitchFamily="34" charset="0"/>
                <a:ea typeface="ヒラギノ角ゴ Pro W3" pitchFamily="-108" charset="-128"/>
              </a:defRPr>
            </a:lvl4pPr>
            <a:lvl5pPr>
              <a:defRPr sz="2400">
                <a:solidFill>
                  <a:schemeClr val="tx1"/>
                </a:solidFill>
                <a:latin typeface="Arial" panose="020B0604020202020204" pitchFamily="34" charset="0"/>
                <a:ea typeface="ヒラギノ角ゴ Pro W3" pitchFamily="-108"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ヒラギノ角ゴ Pro W3" pitchFamily="-108"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ヒラギノ角ゴ Pro W3" pitchFamily="-108"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ヒラギノ角ゴ Pro W3" pitchFamily="-108"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ヒラギノ角ゴ Pro W3" pitchFamily="-108" charset="-128"/>
              </a:defRPr>
            </a:lvl9pPr>
          </a:lstStyle>
          <a:p>
            <a:pPr algn="r"/>
            <a:fld id="{B091F891-F423-4EAB-BADE-805324281790}" type="slidenum">
              <a:rPr lang="en-US" altLang="en-US" sz="1200" b="1">
                <a:effectLst>
                  <a:outerShdw blurRad="38100" dist="38100" dir="2700000" algn="tl">
                    <a:srgbClr val="C0C0C0"/>
                  </a:outerShdw>
                </a:effectLst>
                <a:latin typeface="Helvetica Neue" pitchFamily="-108" charset="0"/>
              </a:rPr>
              <a:pPr algn="r"/>
              <a:t>17</a:t>
            </a:fld>
            <a:endParaRPr lang="en-US" altLang="en-US" sz="1200" b="1">
              <a:effectLst>
                <a:outerShdw blurRad="38100" dist="38100" dir="2700000" algn="tl">
                  <a:srgbClr val="C0C0C0"/>
                </a:outerShdw>
              </a:effectLst>
              <a:latin typeface="Helvetica Neue" pitchFamily="-108" charset="0"/>
            </a:endParaRPr>
          </a:p>
        </p:txBody>
      </p:sp>
      <p:sp>
        <p:nvSpPr>
          <p:cNvPr id="92164" name="Rectangle 2"/>
          <p:cNvSpPr>
            <a:spLocks noGrp="1" noRot="1" noChangeAspect="1" noChangeArrowheads="1" noTextEdit="1"/>
          </p:cNvSpPr>
          <p:nvPr>
            <p:ph type="sldImg"/>
          </p:nvPr>
        </p:nvSpPr>
        <p:spPr>
          <a:solidFill>
            <a:srgbClr val="FFFFFF"/>
          </a:solidFill>
          <a:ln/>
        </p:spPr>
      </p:sp>
      <p:sp>
        <p:nvSpPr>
          <p:cNvPr id="92165" name="Rectangle 3"/>
          <p:cNvSpPr>
            <a:spLocks noGrp="1" noChangeArrowheads="1"/>
          </p:cNvSpPr>
          <p:nvPr>
            <p:ph type="body" idx="1"/>
          </p:nvPr>
        </p:nvSpPr>
        <p:spPr>
          <a:xfrm>
            <a:off x="762000" y="4343400"/>
            <a:ext cx="5562600" cy="4724400"/>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normAutofit fontScale="62500" lnSpcReduction="20000"/>
          </a:bodyPr>
          <a:lstStyle/>
          <a:p>
            <a:pPr eaLnBrk="1" hangingPunct="1">
              <a:spcBef>
                <a:spcPct val="0"/>
              </a:spcBef>
            </a:pPr>
            <a:r>
              <a:rPr lang="en-US" altLang="en-US" dirty="0" smtClean="0">
                <a:latin typeface="Arial" panose="020B0604020202020204" pitchFamily="34" charset="0"/>
                <a:ea typeface="ヒラギノ角ゴ Pro W3" pitchFamily="-108" charset="-128"/>
              </a:rPr>
              <a:t>Here’s a chart that shows the graduation rate for all of the four-year</a:t>
            </a:r>
            <a:r>
              <a:rPr lang="en-US" altLang="en-US" baseline="0" dirty="0" smtClean="0">
                <a:latin typeface="Arial" panose="020B0604020202020204" pitchFamily="34" charset="0"/>
                <a:ea typeface="ヒラギノ角ゴ Pro W3" pitchFamily="-108" charset="-128"/>
              </a:rPr>
              <a:t> </a:t>
            </a:r>
            <a:r>
              <a:rPr lang="en-US" altLang="en-US" dirty="0" smtClean="0">
                <a:latin typeface="Arial" panose="020B0604020202020204" pitchFamily="34" charset="0"/>
                <a:ea typeface="ヒラギノ角ゴ Pro W3" pitchFamily="-108" charset="-128"/>
              </a:rPr>
              <a:t>colleges in North Carolina</a:t>
            </a:r>
          </a:p>
          <a:p>
            <a:pPr eaLnBrk="1" hangingPunct="1">
              <a:spcBef>
                <a:spcPct val="0"/>
              </a:spcBef>
            </a:pPr>
            <a:endParaRPr lang="en-US" altLang="en-US" dirty="0" smtClean="0">
              <a:latin typeface="Arial" panose="020B0604020202020204" pitchFamily="34" charset="0"/>
              <a:ea typeface="ヒラギノ角ゴ Pro W3" pitchFamily="-108" charset="-128"/>
            </a:endParaRPr>
          </a:p>
          <a:p>
            <a:pPr eaLnBrk="1" hangingPunct="1">
              <a:spcBef>
                <a:spcPct val="0"/>
              </a:spcBef>
            </a:pPr>
            <a:r>
              <a:rPr lang="en-US" altLang="en-US" dirty="0" smtClean="0">
                <a:latin typeface="Arial" panose="020B0604020202020204" pitchFamily="34" charset="0"/>
                <a:ea typeface="ヒラギノ角ゴ Pro W3" pitchFamily="-108" charset="-128"/>
              </a:rPr>
              <a:t>Almost</a:t>
            </a:r>
            <a:r>
              <a:rPr lang="en-US" altLang="en-US" u="sng" dirty="0" smtClean="0">
                <a:latin typeface="Arial" panose="020B0604020202020204" pitchFamily="34" charset="0"/>
                <a:ea typeface="ヒラギノ角ゴ Pro W3" pitchFamily="-108" charset="-128"/>
              </a:rPr>
              <a:t> half</a:t>
            </a:r>
            <a:r>
              <a:rPr lang="en-US" altLang="en-US" dirty="0" smtClean="0">
                <a:latin typeface="Arial" panose="020B0604020202020204" pitchFamily="34" charset="0"/>
                <a:ea typeface="ヒラギノ角ゴ Pro W3" pitchFamily="-108" charset="-128"/>
              </a:rPr>
              <a:t> of the students that we send to a four-year college program in North Carolina will drop out or take longer than 6 years to complete.</a:t>
            </a:r>
          </a:p>
          <a:p>
            <a:pPr eaLnBrk="1" hangingPunct="1">
              <a:spcBef>
                <a:spcPct val="0"/>
              </a:spcBef>
            </a:pPr>
            <a:endParaRPr lang="en-US" altLang="en-US" dirty="0" smtClean="0">
              <a:latin typeface="Arial" panose="020B0604020202020204" pitchFamily="34" charset="0"/>
              <a:ea typeface="ヒラギノ角ゴ Pro W3" pitchFamily="-108" charset="-128"/>
            </a:endParaRPr>
          </a:p>
          <a:p>
            <a:pPr eaLnBrk="1" hangingPunct="1">
              <a:spcBef>
                <a:spcPct val="0"/>
              </a:spcBef>
            </a:pPr>
            <a:r>
              <a:rPr lang="en-US" altLang="en-US" dirty="0" smtClean="0">
                <a:latin typeface="Arial" panose="020B0604020202020204" pitchFamily="34" charset="0"/>
                <a:ea typeface="ヒラギノ角ゴ Pro W3" pitchFamily="-108" charset="-128"/>
              </a:rPr>
              <a:t>This chart shows the percentage of students who start a four-year degree and complete it within 6 years.</a:t>
            </a:r>
          </a:p>
          <a:p>
            <a:pPr eaLnBrk="1" hangingPunct="1">
              <a:spcBef>
                <a:spcPct val="0"/>
              </a:spcBef>
            </a:pPr>
            <a:endParaRPr lang="en-US" altLang="en-US" dirty="0" smtClean="0">
              <a:latin typeface="Arial" panose="020B0604020202020204" pitchFamily="34" charset="0"/>
              <a:ea typeface="ヒラギノ角ゴ Pro W3" pitchFamily="-108" charset="-128"/>
            </a:endParaRPr>
          </a:p>
          <a:p>
            <a:pPr eaLnBrk="1" hangingPunct="1">
              <a:spcBef>
                <a:spcPct val="0"/>
              </a:spcBef>
            </a:pPr>
            <a:r>
              <a:rPr lang="en-US" altLang="en-US" dirty="0" smtClean="0">
                <a:latin typeface="Arial" panose="020B0604020202020204" pitchFamily="34" charset="0"/>
                <a:ea typeface="ヒラギノ角ゴ Pro W3" pitchFamily="-108" charset="-128"/>
              </a:rPr>
              <a:t>Duke’s graduation rate,</a:t>
            </a:r>
            <a:r>
              <a:rPr lang="en-US" altLang="en-US" baseline="0" dirty="0" smtClean="0">
                <a:latin typeface="Arial" panose="020B0604020202020204" pitchFamily="34" charset="0"/>
                <a:ea typeface="ヒラギノ角ゴ Pro W3" pitchFamily="-108" charset="-128"/>
              </a:rPr>
              <a:t> on the far left, </a:t>
            </a:r>
            <a:r>
              <a:rPr lang="en-US" altLang="en-US" dirty="0" smtClean="0">
                <a:latin typeface="Arial" panose="020B0604020202020204" pitchFamily="34" charset="0"/>
                <a:ea typeface="ヒラギノ角ゴ Pro W3" pitchFamily="-108" charset="-128"/>
              </a:rPr>
              <a:t>is very high, but they are also very picky about who they let in.</a:t>
            </a:r>
          </a:p>
          <a:p>
            <a:pPr eaLnBrk="1" hangingPunct="1">
              <a:spcBef>
                <a:spcPct val="0"/>
              </a:spcBef>
            </a:pPr>
            <a:endParaRPr lang="en-US" altLang="en-US" dirty="0" smtClean="0">
              <a:latin typeface="Arial" panose="020B0604020202020204" pitchFamily="34" charset="0"/>
              <a:ea typeface="ヒラギノ角ゴ Pro W3" pitchFamily="-108" charset="-128"/>
            </a:endParaRPr>
          </a:p>
          <a:p>
            <a:pPr eaLnBrk="1" hangingPunct="1">
              <a:spcBef>
                <a:spcPct val="0"/>
              </a:spcBef>
            </a:pPr>
            <a:r>
              <a:rPr lang="en-US" altLang="en-US" dirty="0" smtClean="0">
                <a:latin typeface="Arial" panose="020B0604020202020204" pitchFamily="34" charset="0"/>
                <a:ea typeface="ヒラギノ角ゴ Pro W3" pitchFamily="-108" charset="-128"/>
              </a:rPr>
              <a:t>One </a:t>
            </a:r>
            <a:r>
              <a:rPr lang="en-US" altLang="en-US" u="sng" dirty="0" smtClean="0">
                <a:latin typeface="Arial" panose="020B0604020202020204" pitchFamily="34" charset="0"/>
                <a:ea typeface="ヒラギノ角ゴ Pro W3" pitchFamily="-108" charset="-128"/>
              </a:rPr>
              <a:t>drawback</a:t>
            </a:r>
            <a:r>
              <a:rPr lang="en-US" altLang="en-US" dirty="0" smtClean="0">
                <a:latin typeface="Arial" panose="020B0604020202020204" pitchFamily="34" charset="0"/>
                <a:ea typeface="ヒラギノ角ゴ Pro W3" pitchFamily="-108" charset="-128"/>
              </a:rPr>
              <a:t> to this data is that it is showing how many </a:t>
            </a:r>
            <a:r>
              <a:rPr lang="en-US" altLang="en-US" u="sng" dirty="0" smtClean="0">
                <a:latin typeface="Arial" panose="020B0604020202020204" pitchFamily="34" charset="0"/>
                <a:ea typeface="ヒラギノ角ゴ Pro W3" pitchFamily="-108" charset="-128"/>
              </a:rPr>
              <a:t>start</a:t>
            </a:r>
            <a:r>
              <a:rPr lang="en-US" altLang="en-US" dirty="0" smtClean="0">
                <a:latin typeface="Arial" panose="020B0604020202020204" pitchFamily="34" charset="0"/>
                <a:ea typeface="ヒラギノ角ゴ Pro W3" pitchFamily="-108" charset="-128"/>
              </a:rPr>
              <a:t> a four-year program and </a:t>
            </a:r>
            <a:r>
              <a:rPr lang="en-US" altLang="en-US" u="sng" dirty="0" smtClean="0">
                <a:latin typeface="Arial" panose="020B0604020202020204" pitchFamily="34" charset="0"/>
                <a:ea typeface="ヒラギノ角ゴ Pro W3" pitchFamily="-108" charset="-128"/>
              </a:rPr>
              <a:t>complete</a:t>
            </a:r>
            <a:r>
              <a:rPr lang="en-US" altLang="en-US" dirty="0" smtClean="0">
                <a:latin typeface="Arial" panose="020B0604020202020204" pitchFamily="34" charset="0"/>
                <a:ea typeface="ヒラギノ角ゴ Pro W3" pitchFamily="-108" charset="-128"/>
              </a:rPr>
              <a:t> it in six years at the </a:t>
            </a:r>
            <a:r>
              <a:rPr lang="en-US" altLang="en-US" u="sng" dirty="0" smtClean="0">
                <a:latin typeface="Arial" panose="020B0604020202020204" pitchFamily="34" charset="0"/>
                <a:ea typeface="ヒラギノ角ゴ Pro W3" pitchFamily="-108" charset="-128"/>
              </a:rPr>
              <a:t>same</a:t>
            </a:r>
            <a:r>
              <a:rPr lang="en-US" altLang="en-US" dirty="0" smtClean="0">
                <a:latin typeface="Arial" panose="020B0604020202020204" pitchFamily="34" charset="0"/>
                <a:ea typeface="ヒラギノ角ゴ Pro W3" pitchFamily="-108" charset="-128"/>
              </a:rPr>
              <a:t> institution. </a:t>
            </a:r>
          </a:p>
          <a:p>
            <a:pPr eaLnBrk="1" hangingPunct="1">
              <a:spcBef>
                <a:spcPct val="0"/>
              </a:spcBef>
            </a:pPr>
            <a:endParaRPr lang="en-US" altLang="en-US" dirty="0" smtClean="0">
              <a:latin typeface="Arial" panose="020B0604020202020204" pitchFamily="34" charset="0"/>
              <a:ea typeface="ヒラギノ角ゴ Pro W3" pitchFamily="-108" charset="-128"/>
            </a:endParaRPr>
          </a:p>
          <a:p>
            <a:pPr eaLnBrk="1" hangingPunct="1">
              <a:spcBef>
                <a:spcPct val="0"/>
              </a:spcBef>
            </a:pPr>
            <a:r>
              <a:rPr lang="en-US" altLang="en-US" dirty="0" smtClean="0">
                <a:latin typeface="Arial" panose="020B0604020202020204" pitchFamily="34" charset="0"/>
                <a:ea typeface="ヒラギノ角ゴ Pro W3" pitchFamily="-108" charset="-128"/>
              </a:rPr>
              <a:t>Some of the smaller, private colleges have low graduation rates because students might </a:t>
            </a:r>
            <a:r>
              <a:rPr lang="en-US" altLang="en-US" u="sng" dirty="0" smtClean="0">
                <a:latin typeface="Arial" panose="020B0604020202020204" pitchFamily="34" charset="0"/>
                <a:ea typeface="ヒラギノ角ゴ Pro W3" pitchFamily="-108" charset="-128"/>
              </a:rPr>
              <a:t>start</a:t>
            </a:r>
            <a:r>
              <a:rPr lang="en-US" altLang="en-US" dirty="0" smtClean="0">
                <a:latin typeface="Arial" panose="020B0604020202020204" pitchFamily="34" charset="0"/>
                <a:ea typeface="ヒラギノ角ゴ Pro W3" pitchFamily="-108" charset="-128"/>
              </a:rPr>
              <a:t> there, and then </a:t>
            </a:r>
            <a:r>
              <a:rPr lang="en-US" altLang="en-US" u="sng" dirty="0" smtClean="0">
                <a:latin typeface="Arial" panose="020B0604020202020204" pitchFamily="34" charset="0"/>
                <a:ea typeface="ヒラギノ角ゴ Pro W3" pitchFamily="-108" charset="-128"/>
              </a:rPr>
              <a:t>transfer</a:t>
            </a:r>
            <a:r>
              <a:rPr lang="en-US" altLang="en-US" dirty="0" smtClean="0">
                <a:latin typeface="Arial" panose="020B0604020202020204" pitchFamily="34" charset="0"/>
                <a:ea typeface="ヒラギノ角ゴ Pro W3" pitchFamily="-108" charset="-128"/>
              </a:rPr>
              <a:t> to a larger state university. </a:t>
            </a:r>
          </a:p>
          <a:p>
            <a:pPr eaLnBrk="1" hangingPunct="1">
              <a:spcBef>
                <a:spcPct val="0"/>
              </a:spcBef>
            </a:pPr>
            <a:endParaRPr lang="en-US" altLang="en-US" dirty="0" smtClean="0">
              <a:latin typeface="Arial" panose="020B0604020202020204" pitchFamily="34" charset="0"/>
              <a:ea typeface="ヒラギノ角ゴ Pro W3" pitchFamily="-108" charset="-128"/>
            </a:endParaRPr>
          </a:p>
          <a:p>
            <a:pPr eaLnBrk="1" hangingPunct="1">
              <a:spcBef>
                <a:spcPct val="0"/>
              </a:spcBef>
            </a:pPr>
            <a:r>
              <a:rPr lang="en-US" altLang="en-US" dirty="0" smtClean="0">
                <a:latin typeface="Arial" panose="020B0604020202020204" pitchFamily="34" charset="0"/>
                <a:ea typeface="ヒラギノ角ゴ Pro W3" pitchFamily="-108" charset="-128"/>
              </a:rPr>
              <a:t>This counts as a </a:t>
            </a:r>
            <a:r>
              <a:rPr lang="en-US" altLang="en-US" u="sng" dirty="0" smtClean="0">
                <a:latin typeface="Arial" panose="020B0604020202020204" pitchFamily="34" charset="0"/>
                <a:ea typeface="ヒラギノ角ゴ Pro W3" pitchFamily="-108" charset="-128"/>
              </a:rPr>
              <a:t>negative</a:t>
            </a:r>
            <a:r>
              <a:rPr lang="en-US" altLang="en-US" dirty="0" smtClean="0">
                <a:latin typeface="Arial" panose="020B0604020202020204" pitchFamily="34" charset="0"/>
                <a:ea typeface="ヒラギノ角ゴ Pro W3" pitchFamily="-108" charset="-128"/>
              </a:rPr>
              <a:t> where the student started, and does </a:t>
            </a:r>
            <a:r>
              <a:rPr lang="en-US" altLang="en-US" u="sng" dirty="0" smtClean="0">
                <a:latin typeface="Arial" panose="020B0604020202020204" pitchFamily="34" charset="0"/>
                <a:ea typeface="ヒラギノ角ゴ Pro W3" pitchFamily="-108" charset="-128"/>
              </a:rPr>
              <a:t>not count </a:t>
            </a:r>
            <a:r>
              <a:rPr lang="en-US" altLang="en-US" dirty="0" smtClean="0">
                <a:latin typeface="Arial" panose="020B0604020202020204" pitchFamily="34" charset="0"/>
                <a:ea typeface="ヒラギノ角ゴ Pro W3" pitchFamily="-108" charset="-128"/>
              </a:rPr>
              <a:t>at all where the student </a:t>
            </a:r>
            <a:r>
              <a:rPr lang="en-US" altLang="en-US" u="sng" dirty="0" smtClean="0">
                <a:latin typeface="Arial" panose="020B0604020202020204" pitchFamily="34" charset="0"/>
                <a:ea typeface="ヒラギノ角ゴ Pro W3" pitchFamily="-108" charset="-128"/>
              </a:rPr>
              <a:t>completed</a:t>
            </a:r>
            <a:r>
              <a:rPr lang="en-US" altLang="en-US" dirty="0" smtClean="0">
                <a:latin typeface="Arial" panose="020B0604020202020204" pitchFamily="34" charset="0"/>
                <a:ea typeface="ヒラギノ角ゴ Pro W3" pitchFamily="-108" charset="-128"/>
              </a:rPr>
              <a:t> their degree.  </a:t>
            </a:r>
          </a:p>
          <a:p>
            <a:pPr eaLnBrk="1" hangingPunct="1">
              <a:spcBef>
                <a:spcPct val="0"/>
              </a:spcBef>
            </a:pPr>
            <a:endParaRPr lang="en-US" altLang="en-US" dirty="0" smtClean="0">
              <a:latin typeface="Arial" panose="020B0604020202020204" pitchFamily="34" charset="0"/>
              <a:ea typeface="ヒラギノ角ゴ Pro W3" pitchFamily="-108" charset="-128"/>
            </a:endParaRPr>
          </a:p>
          <a:p>
            <a:pPr eaLnBrk="1" hangingPunct="1">
              <a:spcBef>
                <a:spcPct val="0"/>
              </a:spcBef>
            </a:pPr>
            <a:r>
              <a:rPr lang="en-US" altLang="en-US" dirty="0" smtClean="0">
                <a:latin typeface="Arial" panose="020B0604020202020204" pitchFamily="34" charset="0"/>
                <a:ea typeface="ヒラギノ角ゴ Pro W3" pitchFamily="-108" charset="-128"/>
              </a:rPr>
              <a:t>Anytime you look at data, you have to take time to truly understand it, --  so you don’t jump to the wrong conclusion.</a:t>
            </a:r>
          </a:p>
          <a:p>
            <a:pPr eaLnBrk="1" hangingPunct="1">
              <a:spcBef>
                <a:spcPct val="0"/>
              </a:spcBef>
            </a:pPr>
            <a:endParaRPr lang="en-US" altLang="en-US" dirty="0" smtClean="0">
              <a:latin typeface="Arial" panose="020B0604020202020204" pitchFamily="34" charset="0"/>
              <a:ea typeface="ヒラギノ角ゴ Pro W3" pitchFamily="-108" charset="-128"/>
            </a:endParaRPr>
          </a:p>
          <a:p>
            <a:pPr eaLnBrk="1" hangingPunct="1">
              <a:spcBef>
                <a:spcPct val="0"/>
              </a:spcBef>
            </a:pPr>
            <a:r>
              <a:rPr lang="en-US" altLang="en-US" dirty="0" smtClean="0">
                <a:latin typeface="Arial" panose="020B0604020202020204" pitchFamily="34" charset="0"/>
                <a:ea typeface="ヒラギノ角ゴ Pro W3" pitchFamily="-108" charset="-128"/>
              </a:rPr>
              <a:t>The main point I want to make here is that when we send someone to a four-year college, we need to make sure they are really ready for the work -- and are in the right education program for </a:t>
            </a:r>
            <a:r>
              <a:rPr lang="en-US" altLang="en-US" u="sng" dirty="0" smtClean="0">
                <a:latin typeface="Arial" panose="020B0604020202020204" pitchFamily="34" charset="0"/>
                <a:ea typeface="ヒラギノ角ゴ Pro W3" pitchFamily="-108" charset="-128"/>
              </a:rPr>
              <a:t>their</a:t>
            </a:r>
            <a:r>
              <a:rPr lang="en-US" altLang="en-US" dirty="0" smtClean="0">
                <a:latin typeface="Arial" panose="020B0604020202020204" pitchFamily="34" charset="0"/>
                <a:ea typeface="ヒラギノ角ゴ Pro W3" pitchFamily="-108" charset="-128"/>
              </a:rPr>
              <a:t> career pathway.</a:t>
            </a:r>
          </a:p>
          <a:p>
            <a:pPr eaLnBrk="1" hangingPunct="1">
              <a:spcBef>
                <a:spcPct val="0"/>
              </a:spcBef>
            </a:pPr>
            <a:endParaRPr lang="en-US" altLang="en-US" dirty="0" smtClean="0">
              <a:latin typeface="Arial" panose="020B0604020202020204" pitchFamily="34" charset="0"/>
              <a:ea typeface="ヒラギノ角ゴ Pro W3" pitchFamily="-108" charset="-128"/>
            </a:endParaRPr>
          </a:p>
          <a:p>
            <a:pPr eaLnBrk="1" hangingPunct="1">
              <a:spcBef>
                <a:spcPct val="0"/>
              </a:spcBef>
            </a:pPr>
            <a:endParaRPr lang="en-US" altLang="en-US" dirty="0" smtClean="0">
              <a:latin typeface="Arial" panose="020B0604020202020204" pitchFamily="34" charset="0"/>
              <a:ea typeface="ヒラギノ角ゴ Pro W3" pitchFamily="-108" charset="-128"/>
            </a:endParaRPr>
          </a:p>
          <a:p>
            <a:pPr eaLnBrk="1" hangingPunct="1">
              <a:spcBef>
                <a:spcPct val="0"/>
              </a:spcBef>
            </a:pPr>
            <a:endParaRPr lang="en-US" altLang="en-US" dirty="0" smtClean="0">
              <a:latin typeface="Arial" panose="020B0604020202020204" pitchFamily="34" charset="0"/>
              <a:ea typeface="ヒラギノ角ゴ Pro W3" pitchFamily="-108" charset="-128"/>
            </a:endParaRPr>
          </a:p>
          <a:p>
            <a:pPr eaLnBrk="1" hangingPunct="1">
              <a:spcBef>
                <a:spcPct val="0"/>
              </a:spcBef>
            </a:pPr>
            <a:r>
              <a:rPr lang="en-US" altLang="en-US" dirty="0" smtClean="0">
                <a:latin typeface="Arial" panose="020B0604020202020204" pitchFamily="34" charset="0"/>
                <a:ea typeface="ヒラギノ角ゴ Pro W3" pitchFamily="-108" charset="-128"/>
              </a:rPr>
              <a:t>====</a:t>
            </a:r>
          </a:p>
          <a:p>
            <a:pPr eaLnBrk="1" hangingPunct="1">
              <a:spcBef>
                <a:spcPct val="0"/>
              </a:spcBef>
            </a:pPr>
            <a:endParaRPr lang="en-US" altLang="en-US" dirty="0" smtClean="0">
              <a:latin typeface="Arial" panose="020B0604020202020204" pitchFamily="34" charset="0"/>
              <a:ea typeface="ヒラギノ角ゴ Pro W3" pitchFamily="-108" charset="-128"/>
            </a:endParaRPr>
          </a:p>
          <a:p>
            <a:pPr eaLnBrk="1" hangingPunct="1">
              <a:spcBef>
                <a:spcPct val="0"/>
              </a:spcBef>
            </a:pPr>
            <a:r>
              <a:rPr lang="en-US" altLang="en-US" dirty="0" smtClean="0">
                <a:latin typeface="Arial" panose="020B0604020202020204" pitchFamily="34" charset="0"/>
                <a:ea typeface="ヒラギノ角ゴ Pro W3" pitchFamily="-108" charset="-128"/>
              </a:rPr>
              <a:t>www.collegeresults.org</a:t>
            </a:r>
          </a:p>
          <a:p>
            <a:pPr eaLnBrk="1" hangingPunct="1">
              <a:spcBef>
                <a:spcPct val="0"/>
              </a:spcBef>
            </a:pPr>
            <a:r>
              <a:rPr lang="en-US" altLang="en-US" dirty="0" smtClean="0">
                <a:latin typeface="Arial" panose="020B0604020202020204" pitchFamily="34" charset="0"/>
                <a:ea typeface="ヒラギノ角ゴ Pro W3" pitchFamily="-108" charset="-128"/>
              </a:rPr>
              <a:t>Average 57.6% for all NC undergraduates listed</a:t>
            </a:r>
          </a:p>
        </p:txBody>
      </p:sp>
    </p:spTree>
    <p:extLst>
      <p:ext uri="{BB962C8B-B14F-4D97-AF65-F5344CB8AC3E}">
        <p14:creationId xmlns:p14="http://schemas.microsoft.com/office/powerpoint/2010/main" val="27191022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108" charset="-128"/>
              </a:defRPr>
            </a:lvl1pPr>
            <a:lvl2pPr marL="37931725" indent="-37474525">
              <a:defRPr sz="2400">
                <a:solidFill>
                  <a:schemeClr val="tx1"/>
                </a:solidFill>
                <a:latin typeface="Arial" panose="020B0604020202020204" pitchFamily="34" charset="0"/>
                <a:ea typeface="ヒラギノ角ゴ Pro W3" pitchFamily="-108" charset="-128"/>
              </a:defRPr>
            </a:lvl2pPr>
            <a:lvl3pPr>
              <a:defRPr sz="2400">
                <a:solidFill>
                  <a:schemeClr val="tx1"/>
                </a:solidFill>
                <a:latin typeface="Arial" panose="020B0604020202020204" pitchFamily="34" charset="0"/>
                <a:ea typeface="ヒラギノ角ゴ Pro W3" pitchFamily="-108" charset="-128"/>
              </a:defRPr>
            </a:lvl3pPr>
            <a:lvl4pPr>
              <a:defRPr sz="2400">
                <a:solidFill>
                  <a:schemeClr val="tx1"/>
                </a:solidFill>
                <a:latin typeface="Arial" panose="020B0604020202020204" pitchFamily="34" charset="0"/>
                <a:ea typeface="ヒラギノ角ゴ Pro W3" pitchFamily="-108" charset="-128"/>
              </a:defRPr>
            </a:lvl4pPr>
            <a:lvl5pPr>
              <a:defRPr sz="2400">
                <a:solidFill>
                  <a:schemeClr val="tx1"/>
                </a:solidFill>
                <a:latin typeface="Arial" panose="020B0604020202020204" pitchFamily="34" charset="0"/>
                <a:ea typeface="ヒラギノ角ゴ Pro W3" pitchFamily="-108"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ヒラギノ角ゴ Pro W3" pitchFamily="-108"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ヒラギノ角ゴ Pro W3" pitchFamily="-108"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ヒラギノ角ゴ Pro W3" pitchFamily="-108"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ヒラギノ角ゴ Pro W3" pitchFamily="-108" charset="-128"/>
              </a:defRPr>
            </a:lvl9pPr>
          </a:lstStyle>
          <a:p>
            <a:fld id="{440B6C0F-CAEC-44E4-A444-5A992CD7BC96}" type="slidenum">
              <a:rPr lang="en-US" altLang="en-US" sz="1200"/>
              <a:pPr/>
              <a:t>18</a:t>
            </a:fld>
            <a:endParaRPr lang="en-US" altLang="en-US" sz="1200"/>
          </a:p>
        </p:txBody>
      </p:sp>
      <p:sp>
        <p:nvSpPr>
          <p:cNvPr id="7" name="Rectangle 7"/>
          <p:cNvSpPr txBox="1">
            <a:spLocks noGrp="1" noChangeArrowheads="1"/>
          </p:cNvSpPr>
          <p:nvPr/>
        </p:nvSpPr>
        <p:spPr bwMode="auto">
          <a:xfrm>
            <a:off x="3886200" y="8686800"/>
            <a:ext cx="2971800" cy="457200"/>
          </a:xfrm>
          <a:prstGeom prst="rect">
            <a:avLst/>
          </a:prstGeom>
          <a:noFill/>
          <a:ln>
            <a:miter lim="800000"/>
            <a:headEnd/>
            <a:tailEnd/>
          </a:ln>
        </p:spPr>
        <p:txBody>
          <a:bodyPr anchor="b"/>
          <a:lstStyle>
            <a:lvl1pPr>
              <a:defRPr sz="2400">
                <a:solidFill>
                  <a:schemeClr val="tx1"/>
                </a:solidFill>
                <a:latin typeface="Arial" panose="020B0604020202020204" pitchFamily="34" charset="0"/>
                <a:ea typeface="ヒラギノ角ゴ Pro W3" pitchFamily="-108" charset="-128"/>
              </a:defRPr>
            </a:lvl1pPr>
            <a:lvl2pPr marL="37931725" indent="-37474525">
              <a:defRPr sz="2400">
                <a:solidFill>
                  <a:schemeClr val="tx1"/>
                </a:solidFill>
                <a:latin typeface="Arial" panose="020B0604020202020204" pitchFamily="34" charset="0"/>
                <a:ea typeface="ヒラギノ角ゴ Pro W3" pitchFamily="-108" charset="-128"/>
              </a:defRPr>
            </a:lvl2pPr>
            <a:lvl3pPr>
              <a:defRPr sz="2400">
                <a:solidFill>
                  <a:schemeClr val="tx1"/>
                </a:solidFill>
                <a:latin typeface="Arial" panose="020B0604020202020204" pitchFamily="34" charset="0"/>
                <a:ea typeface="ヒラギノ角ゴ Pro W3" pitchFamily="-108" charset="-128"/>
              </a:defRPr>
            </a:lvl3pPr>
            <a:lvl4pPr>
              <a:defRPr sz="2400">
                <a:solidFill>
                  <a:schemeClr val="tx1"/>
                </a:solidFill>
                <a:latin typeface="Arial" panose="020B0604020202020204" pitchFamily="34" charset="0"/>
                <a:ea typeface="ヒラギノ角ゴ Pro W3" pitchFamily="-108" charset="-128"/>
              </a:defRPr>
            </a:lvl4pPr>
            <a:lvl5pPr>
              <a:defRPr sz="2400">
                <a:solidFill>
                  <a:schemeClr val="tx1"/>
                </a:solidFill>
                <a:latin typeface="Arial" panose="020B0604020202020204" pitchFamily="34" charset="0"/>
                <a:ea typeface="ヒラギノ角ゴ Pro W3" pitchFamily="-108"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ヒラギノ角ゴ Pro W3" pitchFamily="-108"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ヒラギノ角ゴ Pro W3" pitchFamily="-108"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ヒラギノ角ゴ Pro W3" pitchFamily="-108"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ヒラギノ角ゴ Pro W3" pitchFamily="-108" charset="-128"/>
              </a:defRPr>
            </a:lvl9pPr>
          </a:lstStyle>
          <a:p>
            <a:pPr algn="r"/>
            <a:fld id="{74A20C59-4765-4DBA-81C1-F0E9E79C35E1}" type="slidenum">
              <a:rPr lang="en-US" altLang="en-US" sz="1200" b="1">
                <a:effectLst>
                  <a:outerShdw blurRad="38100" dist="38100" dir="2700000" algn="tl">
                    <a:srgbClr val="C0C0C0"/>
                  </a:outerShdw>
                </a:effectLst>
                <a:latin typeface="Helvetica Neue" pitchFamily="-108" charset="0"/>
              </a:rPr>
              <a:pPr algn="r"/>
              <a:t>18</a:t>
            </a:fld>
            <a:endParaRPr lang="en-US" altLang="en-US" sz="1200" b="1">
              <a:effectLst>
                <a:outerShdw blurRad="38100" dist="38100" dir="2700000" algn="tl">
                  <a:srgbClr val="C0C0C0"/>
                </a:outerShdw>
              </a:effectLst>
              <a:latin typeface="Helvetica Neue" pitchFamily="-108" charset="0"/>
            </a:endParaRPr>
          </a:p>
        </p:txBody>
      </p:sp>
      <p:sp>
        <p:nvSpPr>
          <p:cNvPr id="94212" name="Rectangle 2"/>
          <p:cNvSpPr>
            <a:spLocks noGrp="1" noRot="1" noChangeAspect="1" noChangeArrowheads="1" noTextEdit="1"/>
          </p:cNvSpPr>
          <p:nvPr>
            <p:ph type="sldImg"/>
          </p:nvPr>
        </p:nvSpPr>
        <p:spPr>
          <a:xfrm>
            <a:off x="1143000" y="381000"/>
            <a:ext cx="2438400" cy="1828800"/>
          </a:xfrm>
          <a:solidFill>
            <a:srgbClr val="FFFFFF"/>
          </a:solidFill>
          <a:ln/>
        </p:spPr>
      </p:sp>
      <p:sp>
        <p:nvSpPr>
          <p:cNvPr id="94213" name="Rectangle 3"/>
          <p:cNvSpPr>
            <a:spLocks noGrp="1" noChangeArrowheads="1"/>
          </p:cNvSpPr>
          <p:nvPr>
            <p:ph type="body" idx="1"/>
          </p:nvPr>
        </p:nvSpPr>
        <p:spPr>
          <a:xfrm>
            <a:off x="685800" y="2286000"/>
            <a:ext cx="5562600" cy="6172200"/>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p>
            <a:pPr eaLnBrk="1" hangingPunct="1">
              <a:spcBef>
                <a:spcPct val="0"/>
              </a:spcBef>
              <a:spcAft>
                <a:spcPct val="30000"/>
              </a:spcAft>
            </a:pPr>
            <a:r>
              <a:rPr lang="en-US" altLang="en-US" dirty="0" smtClean="0">
                <a:latin typeface="Arial" panose="020B0604020202020204" pitchFamily="34" charset="0"/>
                <a:ea typeface="ヒラギノ角ゴ Pro W3" pitchFamily="-108" charset="-128"/>
              </a:rPr>
              <a:t>What happens to our college dropouts? Do they come </a:t>
            </a:r>
            <a:r>
              <a:rPr lang="en-US" altLang="en-US" u="sng" dirty="0" smtClean="0">
                <a:latin typeface="Arial" panose="020B0604020202020204" pitchFamily="34" charset="0"/>
                <a:ea typeface="ヒラギノ角ゴ Pro W3" pitchFamily="-108" charset="-128"/>
              </a:rPr>
              <a:t>back</a:t>
            </a:r>
            <a:r>
              <a:rPr lang="en-US" altLang="en-US" dirty="0" smtClean="0">
                <a:latin typeface="Arial" panose="020B0604020202020204" pitchFamily="34" charset="0"/>
                <a:ea typeface="ヒラギノ角ゴ Pro W3" pitchFamily="-108" charset="-128"/>
              </a:rPr>
              <a:t> to high school -- or their youth services</a:t>
            </a:r>
            <a:r>
              <a:rPr lang="en-US" altLang="en-US" baseline="0" dirty="0" smtClean="0">
                <a:latin typeface="Arial" panose="020B0604020202020204" pitchFamily="34" charset="0"/>
                <a:ea typeface="ヒラギノ角ゴ Pro W3" pitchFamily="-108" charset="-128"/>
              </a:rPr>
              <a:t> provider </a:t>
            </a:r>
            <a:r>
              <a:rPr lang="en-US" altLang="en-US" dirty="0" smtClean="0">
                <a:latin typeface="Arial" panose="020B0604020202020204" pitchFamily="34" charset="0"/>
                <a:ea typeface="ヒラギノ角ゴ Pro W3" pitchFamily="-108" charset="-128"/>
              </a:rPr>
              <a:t>and say “That didn’t work </a:t>
            </a:r>
            <a:r>
              <a:rPr lang="en-US" altLang="en-US" u="sng" dirty="0" smtClean="0">
                <a:latin typeface="Arial" panose="020B0604020202020204" pitchFamily="34" charset="0"/>
                <a:ea typeface="ヒラギノ角ゴ Pro W3" pitchFamily="-108" charset="-128"/>
              </a:rPr>
              <a:t>out</a:t>
            </a:r>
            <a:r>
              <a:rPr lang="en-US" altLang="en-US" dirty="0" smtClean="0">
                <a:latin typeface="Arial" panose="020B0604020202020204" pitchFamily="34" charset="0"/>
                <a:ea typeface="ヒラギノ角ゴ Pro W3" pitchFamily="-108" charset="-128"/>
              </a:rPr>
              <a:t>. What should I try </a:t>
            </a:r>
            <a:r>
              <a:rPr lang="en-US" altLang="en-US" u="sng" dirty="0" smtClean="0">
                <a:latin typeface="Arial" panose="020B0604020202020204" pitchFamily="34" charset="0"/>
                <a:ea typeface="ヒラギノ角ゴ Pro W3" pitchFamily="-108" charset="-128"/>
              </a:rPr>
              <a:t>next</a:t>
            </a:r>
            <a:r>
              <a:rPr lang="en-US" altLang="en-US" dirty="0" smtClean="0">
                <a:latin typeface="Arial" panose="020B0604020202020204" pitchFamily="34" charset="0"/>
                <a:ea typeface="ヒラギノ角ゴ Pro W3" pitchFamily="-108" charset="-128"/>
              </a:rPr>
              <a:t>?”</a:t>
            </a:r>
          </a:p>
          <a:p>
            <a:pPr eaLnBrk="1" hangingPunct="1">
              <a:spcBef>
                <a:spcPct val="0"/>
              </a:spcBef>
              <a:spcAft>
                <a:spcPct val="30000"/>
              </a:spcAft>
            </a:pPr>
            <a:endParaRPr lang="en-US" altLang="en-US" dirty="0" smtClean="0">
              <a:latin typeface="Arial" panose="020B0604020202020204" pitchFamily="34" charset="0"/>
              <a:ea typeface="ヒラギノ角ゴ Pro W3" pitchFamily="-108" charset="-128"/>
            </a:endParaRPr>
          </a:p>
          <a:p>
            <a:pPr eaLnBrk="1" hangingPunct="1">
              <a:spcBef>
                <a:spcPct val="0"/>
              </a:spcBef>
              <a:spcAft>
                <a:spcPct val="30000"/>
              </a:spcAft>
            </a:pPr>
            <a:r>
              <a:rPr lang="en-US" altLang="en-US" dirty="0" smtClean="0">
                <a:latin typeface="Arial" panose="020B0604020202020204" pitchFamily="34" charset="0"/>
                <a:ea typeface="ヒラギノ角ゴ Pro W3" pitchFamily="-108" charset="-128"/>
              </a:rPr>
              <a:t>Probably </a:t>
            </a:r>
            <a:r>
              <a:rPr lang="en-US" altLang="en-US" u="sng" dirty="0" smtClean="0">
                <a:latin typeface="Arial" panose="020B0604020202020204" pitchFamily="34" charset="0"/>
                <a:ea typeface="ヒラギノ角ゴ Pro W3" pitchFamily="-108" charset="-128"/>
              </a:rPr>
              <a:t>not</a:t>
            </a:r>
            <a:r>
              <a:rPr lang="en-US" altLang="en-US" dirty="0" smtClean="0">
                <a:latin typeface="Arial" panose="020B0604020202020204" pitchFamily="34" charset="0"/>
                <a:ea typeface="ヒラギノ角ゴ Pro W3" pitchFamily="-108" charset="-128"/>
              </a:rPr>
              <a:t>.</a:t>
            </a:r>
          </a:p>
          <a:p>
            <a:pPr eaLnBrk="1" hangingPunct="1">
              <a:spcBef>
                <a:spcPct val="0"/>
              </a:spcBef>
              <a:spcAft>
                <a:spcPct val="30000"/>
              </a:spcAft>
            </a:pPr>
            <a:endParaRPr lang="en-US" altLang="en-US" dirty="0" smtClean="0">
              <a:latin typeface="Arial" panose="020B0604020202020204" pitchFamily="34" charset="0"/>
              <a:ea typeface="ヒラギノ角ゴ Pro W3" pitchFamily="-108" charset="-128"/>
            </a:endParaRPr>
          </a:p>
          <a:p>
            <a:pPr eaLnBrk="1" hangingPunct="1">
              <a:spcBef>
                <a:spcPct val="0"/>
              </a:spcBef>
              <a:spcAft>
                <a:spcPct val="30000"/>
              </a:spcAft>
            </a:pPr>
            <a:r>
              <a:rPr lang="en-US" altLang="en-US" dirty="0" smtClean="0">
                <a:latin typeface="Arial" panose="020B0604020202020204" pitchFamily="34" charset="0"/>
                <a:ea typeface="ヒラギノ角ゴ Pro W3" pitchFamily="-108" charset="-128"/>
                <a:sym typeface="Wingdings" panose="05000000000000000000" pitchFamily="2" charset="2"/>
              </a:rPr>
              <a:t></a:t>
            </a:r>
            <a:r>
              <a:rPr lang="en-US" altLang="en-US" dirty="0" smtClean="0">
                <a:latin typeface="Arial" panose="020B0604020202020204" pitchFamily="34" charset="0"/>
                <a:ea typeface="ヒラギノ角ゴ Pro W3" pitchFamily="-108" charset="-128"/>
              </a:rPr>
              <a:t>Many university graduates are going to community colleges to get the specific training they need for a job.</a:t>
            </a:r>
          </a:p>
          <a:p>
            <a:pPr eaLnBrk="1" hangingPunct="1">
              <a:spcBef>
                <a:spcPct val="0"/>
              </a:spcBef>
              <a:spcAft>
                <a:spcPct val="30000"/>
              </a:spcAft>
            </a:pPr>
            <a:endParaRPr lang="en-US" altLang="en-US" dirty="0" smtClean="0">
              <a:latin typeface="Arial" panose="020B0604020202020204" pitchFamily="34" charset="0"/>
              <a:ea typeface="ヒラギノ角ゴ Pro W3" pitchFamily="-108" charset="-128"/>
            </a:endParaRPr>
          </a:p>
          <a:p>
            <a:pPr eaLnBrk="1" hangingPunct="1">
              <a:spcBef>
                <a:spcPct val="0"/>
              </a:spcBef>
              <a:spcAft>
                <a:spcPct val="30000"/>
              </a:spcAft>
            </a:pPr>
            <a:r>
              <a:rPr lang="en-US" altLang="en-US" dirty="0" smtClean="0">
                <a:latin typeface="Arial" panose="020B0604020202020204" pitchFamily="34" charset="0"/>
                <a:ea typeface="ヒラギノ角ゴ Pro W3" pitchFamily="-108" charset="-128"/>
              </a:rPr>
              <a:t>I’m not saying that four-year degrees are not </a:t>
            </a:r>
            <a:r>
              <a:rPr lang="en-US" altLang="en-US" u="sng" dirty="0" smtClean="0">
                <a:latin typeface="Arial" panose="020B0604020202020204" pitchFamily="34" charset="0"/>
                <a:ea typeface="ヒラギノ角ゴ Pro W3" pitchFamily="-108" charset="-128"/>
              </a:rPr>
              <a:t>important</a:t>
            </a:r>
            <a:r>
              <a:rPr lang="en-US" altLang="en-US" dirty="0" smtClean="0">
                <a:latin typeface="Arial" panose="020B0604020202020204" pitchFamily="34" charset="0"/>
                <a:ea typeface="ヒラギノ角ゴ Pro W3" pitchFamily="-108" charset="-128"/>
              </a:rPr>
              <a:t>… But for career purposes, (especially entry-level) it may not always be the best choice.</a:t>
            </a:r>
          </a:p>
          <a:p>
            <a:pPr eaLnBrk="1" hangingPunct="1">
              <a:spcBef>
                <a:spcPct val="0"/>
              </a:spcBef>
              <a:spcAft>
                <a:spcPct val="30000"/>
              </a:spcAft>
            </a:pPr>
            <a:endParaRPr lang="en-US" altLang="en-US" dirty="0" smtClean="0">
              <a:latin typeface="Arial" panose="020B0604020202020204" pitchFamily="34" charset="0"/>
              <a:ea typeface="ヒラギノ角ゴ Pro W3" pitchFamily="-108" charset="-128"/>
            </a:endParaRPr>
          </a:p>
          <a:p>
            <a:pPr eaLnBrk="1" hangingPunct="1">
              <a:spcBef>
                <a:spcPct val="0"/>
              </a:spcBef>
              <a:spcAft>
                <a:spcPct val="30000"/>
              </a:spcAft>
            </a:pPr>
            <a:r>
              <a:rPr lang="en-US" altLang="en-US" dirty="0" smtClean="0">
                <a:latin typeface="Arial" panose="020B0604020202020204" pitchFamily="34" charset="0"/>
                <a:ea typeface="ヒラギノ角ゴ Pro W3" pitchFamily="-108" charset="-128"/>
              </a:rPr>
              <a:t>Our state’s largest Community College claims to be the largest graduate school in North Carolina based on the number of students they have who already have a four-year degree.</a:t>
            </a:r>
          </a:p>
          <a:p>
            <a:pPr eaLnBrk="1" hangingPunct="1">
              <a:spcBef>
                <a:spcPct val="0"/>
              </a:spcBef>
              <a:spcAft>
                <a:spcPct val="30000"/>
              </a:spcAft>
            </a:pPr>
            <a:endParaRPr lang="en-US" altLang="en-US" dirty="0" smtClean="0">
              <a:latin typeface="Arial" panose="020B0604020202020204" pitchFamily="34" charset="0"/>
              <a:ea typeface="ヒラギノ角ゴ Pro W3" pitchFamily="-108" charset="-128"/>
            </a:endParaRPr>
          </a:p>
          <a:p>
            <a:pPr eaLnBrk="1" hangingPunct="1">
              <a:spcBef>
                <a:spcPct val="0"/>
              </a:spcBef>
              <a:spcAft>
                <a:spcPct val="30000"/>
              </a:spcAft>
            </a:pPr>
            <a:r>
              <a:rPr lang="en-US" altLang="en-US" dirty="0" smtClean="0">
                <a:latin typeface="Arial" panose="020B0604020202020204" pitchFamily="34" charset="0"/>
                <a:ea typeface="ヒラギノ角ゴ Pro W3" pitchFamily="-108" charset="-128"/>
              </a:rPr>
              <a:t>It’s important to tell the youth about life-long learning. Gone are the days where the first part of your life was learning and the rest of your life is doing. </a:t>
            </a:r>
          </a:p>
          <a:p>
            <a:pPr eaLnBrk="1" hangingPunct="1">
              <a:spcBef>
                <a:spcPct val="0"/>
              </a:spcBef>
              <a:spcAft>
                <a:spcPct val="30000"/>
              </a:spcAft>
            </a:pPr>
            <a:endParaRPr lang="en-US" altLang="en-US" dirty="0" smtClean="0">
              <a:latin typeface="Arial" panose="020B0604020202020204" pitchFamily="34" charset="0"/>
              <a:ea typeface="ヒラギノ角ゴ Pro W3" pitchFamily="-108" charset="-128"/>
            </a:endParaRPr>
          </a:p>
          <a:p>
            <a:pPr eaLnBrk="1" hangingPunct="1">
              <a:spcBef>
                <a:spcPct val="0"/>
              </a:spcBef>
              <a:spcAft>
                <a:spcPct val="30000"/>
              </a:spcAft>
            </a:pPr>
            <a:r>
              <a:rPr lang="en-US" altLang="en-US" dirty="0" smtClean="0">
                <a:latin typeface="Arial" panose="020B0604020202020204" pitchFamily="34" charset="0"/>
                <a:ea typeface="ヒラギノ角ゴ Pro W3" pitchFamily="-108" charset="-128"/>
              </a:rPr>
              <a:t>Now the learning and doing go together -- forever.</a:t>
            </a:r>
          </a:p>
          <a:p>
            <a:pPr eaLnBrk="1" hangingPunct="1">
              <a:spcBef>
                <a:spcPct val="0"/>
              </a:spcBef>
              <a:spcAft>
                <a:spcPct val="30000"/>
              </a:spcAft>
            </a:pPr>
            <a:endParaRPr lang="en-US" altLang="en-US" dirty="0" smtClean="0">
              <a:latin typeface="Arial" panose="020B0604020202020204" pitchFamily="34" charset="0"/>
              <a:ea typeface="ヒラギノ角ゴ Pro W3" pitchFamily="-108" charset="-128"/>
            </a:endParaRPr>
          </a:p>
          <a:p>
            <a:pPr eaLnBrk="1" hangingPunct="1">
              <a:spcBef>
                <a:spcPct val="0"/>
              </a:spcBef>
              <a:spcAft>
                <a:spcPct val="30000"/>
              </a:spcAft>
            </a:pPr>
            <a:endParaRPr lang="en-US" altLang="en-US" dirty="0" smtClean="0">
              <a:latin typeface="Arial" panose="020B0604020202020204" pitchFamily="34" charset="0"/>
              <a:ea typeface="ヒラギノ角ゴ Pro W3" pitchFamily="-108" charset="-128"/>
            </a:endParaRPr>
          </a:p>
        </p:txBody>
      </p:sp>
    </p:spTree>
    <p:extLst>
      <p:ext uri="{BB962C8B-B14F-4D97-AF65-F5344CB8AC3E}">
        <p14:creationId xmlns:p14="http://schemas.microsoft.com/office/powerpoint/2010/main" val="24265516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smtClean="0"/>
              <a:t>The ACT test measures College Readiness with a series of four benchmarks in English, Reading,</a:t>
            </a:r>
            <a:r>
              <a:rPr lang="en-US" baseline="0" dirty="0" smtClean="0"/>
              <a:t> </a:t>
            </a:r>
            <a:r>
              <a:rPr lang="en-US" dirty="0" smtClean="0"/>
              <a:t>Math, and Science.</a:t>
            </a:r>
          </a:p>
          <a:p>
            <a:endParaRPr lang="en-US" dirty="0" smtClean="0"/>
          </a:p>
          <a:p>
            <a:r>
              <a:rPr lang="en-US" dirty="0" smtClean="0">
                <a:sym typeface="Wingdings" panose="05000000000000000000" pitchFamily="2" charset="2"/>
              </a:rPr>
              <a:t></a:t>
            </a:r>
            <a:r>
              <a:rPr lang="en-US" dirty="0" smtClean="0"/>
              <a:t>Nationwide, 59 percent of the high school graduates have taken the ACT,</a:t>
            </a:r>
            <a:r>
              <a:rPr lang="en-US" baseline="0" dirty="0" smtClean="0"/>
              <a:t> and 86 percent of the folks tested say they are going on to college.</a:t>
            </a:r>
            <a:endParaRPr lang="en-US" dirty="0" smtClean="0"/>
          </a:p>
          <a:p>
            <a:endParaRPr lang="en-US" dirty="0" smtClean="0"/>
          </a:p>
          <a:p>
            <a:r>
              <a:rPr lang="en-US" dirty="0" smtClean="0">
                <a:effectLst/>
                <a:sym typeface="Wingdings" panose="05000000000000000000" pitchFamily="2" charset="2"/>
              </a:rPr>
              <a:t></a:t>
            </a:r>
            <a:r>
              <a:rPr lang="en-US" dirty="0" smtClean="0">
                <a:effectLst/>
              </a:rPr>
              <a:t>ACT research has shown those students meeting three or four of the ACT College Readiness Benchmarks are likely to be successful in postsecondary education. </a:t>
            </a:r>
          </a:p>
          <a:p>
            <a:endParaRPr lang="en-US" dirty="0" smtClean="0">
              <a:effectLst/>
            </a:endParaRPr>
          </a:p>
          <a:p>
            <a:r>
              <a:rPr lang="en-US" dirty="0" smtClean="0">
                <a:effectLst/>
              </a:rPr>
              <a:t>Nationwide, this means that the 40% of the test takers who met three or four ACT College Readiness Benchmarks have a strong likelihood of experiencing success in college. </a:t>
            </a:r>
          </a:p>
          <a:p>
            <a:endParaRPr lang="en-US" dirty="0" smtClean="0">
              <a:effectLst/>
            </a:endParaRPr>
          </a:p>
          <a:p>
            <a:r>
              <a:rPr lang="en-US" dirty="0" smtClean="0">
                <a:effectLst/>
              </a:rPr>
              <a:t>What they are saying is that 24 percent of our high school graduates are college ready. </a:t>
            </a:r>
          </a:p>
          <a:p>
            <a:endParaRPr lang="en-US" dirty="0" smtClean="0">
              <a:effectLst/>
            </a:endParaRPr>
          </a:p>
          <a:p>
            <a:r>
              <a:rPr lang="en-US" dirty="0" smtClean="0">
                <a:effectLst/>
              </a:rPr>
              <a:t>And an alarming 76 percent of our high school graduates are not ready for college, even community college.</a:t>
            </a:r>
            <a:endParaRPr lang="en-US" dirty="0" smtClean="0"/>
          </a:p>
          <a:p>
            <a:endParaRPr lang="en-US" dirty="0" smtClean="0"/>
          </a:p>
          <a:p>
            <a:endParaRPr lang="en-US" dirty="0" smtClean="0"/>
          </a:p>
          <a:p>
            <a:r>
              <a:rPr lang="en-US" dirty="0" smtClean="0"/>
              <a:t>=======</a:t>
            </a:r>
          </a:p>
          <a:p>
            <a:endParaRPr lang="en-US" dirty="0" smtClean="0"/>
          </a:p>
          <a:p>
            <a:r>
              <a:rPr lang="en-US" dirty="0" smtClean="0"/>
              <a:t>http://www.act.org/research/policymakers/cccr15/</a:t>
            </a:r>
          </a:p>
          <a:p>
            <a:r>
              <a:rPr lang="en-US" b="1" dirty="0" smtClean="0">
                <a:effectLst/>
                <a:hlinkClick r:id="rId3"/>
              </a:rPr>
              <a:t>The Condition of College &amp; Career Readiness 2015</a:t>
            </a:r>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19</a:t>
            </a:fld>
            <a:endParaRPr lang="en-US"/>
          </a:p>
        </p:txBody>
      </p:sp>
    </p:spTree>
    <p:extLst>
      <p:ext uri="{BB962C8B-B14F-4D97-AF65-F5344CB8AC3E}">
        <p14:creationId xmlns:p14="http://schemas.microsoft.com/office/powerpoint/2010/main" val="4075635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r>
              <a:rPr lang="en-US" dirty="0"/>
              <a:t>Too many people go through life not knowing </a:t>
            </a:r>
            <a:r>
              <a:rPr lang="en-US" u="sng" dirty="0"/>
              <a:t>who</a:t>
            </a:r>
            <a:r>
              <a:rPr lang="en-US" dirty="0"/>
              <a:t> they </a:t>
            </a:r>
            <a:r>
              <a:rPr lang="en-US" u="sng" dirty="0"/>
              <a:t>are</a:t>
            </a:r>
            <a:r>
              <a:rPr lang="en-US" dirty="0"/>
              <a:t> --  and </a:t>
            </a:r>
            <a:r>
              <a:rPr lang="en-US" u="sng" dirty="0"/>
              <a:t>why</a:t>
            </a:r>
            <a:r>
              <a:rPr lang="en-US" dirty="0"/>
              <a:t> they are </a:t>
            </a:r>
            <a:r>
              <a:rPr lang="en-US" dirty="0" smtClean="0"/>
              <a:t>here on planet Earth.</a:t>
            </a:r>
          </a:p>
          <a:p>
            <a:r>
              <a:rPr lang="en-US" dirty="0" smtClean="0"/>
              <a:t>  </a:t>
            </a:r>
            <a:endParaRPr lang="en-US" dirty="0"/>
          </a:p>
          <a:p>
            <a:r>
              <a:rPr lang="en-US" dirty="0"/>
              <a:t>For </a:t>
            </a:r>
            <a:r>
              <a:rPr lang="en-US" u="sng" dirty="0"/>
              <a:t>some</a:t>
            </a:r>
            <a:r>
              <a:rPr lang="en-US" dirty="0"/>
              <a:t> --  the revelation comes </a:t>
            </a:r>
            <a:r>
              <a:rPr lang="en-US" u="sng" dirty="0"/>
              <a:t>late</a:t>
            </a:r>
            <a:r>
              <a:rPr lang="en-US" dirty="0"/>
              <a:t> in life.  </a:t>
            </a:r>
          </a:p>
          <a:p>
            <a:endParaRPr lang="en-US" dirty="0"/>
          </a:p>
          <a:p>
            <a:r>
              <a:rPr lang="en-US" u="none" dirty="0" smtClean="0"/>
              <a:t>Throughout this webinar series -- </a:t>
            </a:r>
            <a:r>
              <a:rPr lang="en-US" dirty="0" smtClean="0"/>
              <a:t>we will be looking at helping young adults figure </a:t>
            </a:r>
            <a:r>
              <a:rPr lang="en-US" dirty="0"/>
              <a:t>out </a:t>
            </a:r>
            <a:r>
              <a:rPr lang="en-US" u="sng" dirty="0"/>
              <a:t>who</a:t>
            </a:r>
            <a:r>
              <a:rPr lang="en-US" dirty="0"/>
              <a:t> they are, -- and </a:t>
            </a:r>
            <a:r>
              <a:rPr lang="en-US" u="sng" dirty="0"/>
              <a:t>why</a:t>
            </a:r>
            <a:r>
              <a:rPr lang="en-US" dirty="0"/>
              <a:t> they </a:t>
            </a:r>
            <a:r>
              <a:rPr lang="en-US" dirty="0" smtClean="0"/>
              <a:t>are here, -- and </a:t>
            </a:r>
            <a:r>
              <a:rPr lang="en-US" u="sng" dirty="0" smtClean="0"/>
              <a:t>where</a:t>
            </a:r>
            <a:r>
              <a:rPr lang="en-US" dirty="0" smtClean="0"/>
              <a:t> they are going.</a:t>
            </a:r>
            <a:endParaRPr lang="en-US" dirty="0"/>
          </a:p>
          <a:p>
            <a:endParaRPr lang="en-US" dirty="0"/>
          </a:p>
          <a:p>
            <a:r>
              <a:rPr lang="en-US" dirty="0"/>
              <a:t>Somewhere along the </a:t>
            </a:r>
            <a:r>
              <a:rPr lang="en-US" dirty="0" smtClean="0"/>
              <a:t>way-</a:t>
            </a:r>
            <a:r>
              <a:rPr lang="en-US" dirty="0"/>
              <a:t>- all of </a:t>
            </a:r>
            <a:r>
              <a:rPr lang="en-US" u="sng" dirty="0"/>
              <a:t>us</a:t>
            </a:r>
            <a:r>
              <a:rPr lang="en-US" dirty="0"/>
              <a:t> found out </a:t>
            </a:r>
            <a:r>
              <a:rPr lang="en-US" dirty="0" smtClean="0"/>
              <a:t>that we cared about helping others– </a:t>
            </a:r>
          </a:p>
          <a:p>
            <a:r>
              <a:rPr lang="en-US" dirty="0" smtClean="0"/>
              <a:t>and </a:t>
            </a:r>
            <a:r>
              <a:rPr lang="en-US" dirty="0"/>
              <a:t>we were supposed to be right </a:t>
            </a:r>
            <a:r>
              <a:rPr lang="en-US" u="sng" dirty="0"/>
              <a:t>here</a:t>
            </a:r>
            <a:r>
              <a:rPr lang="en-US" dirty="0"/>
              <a:t> </a:t>
            </a:r>
            <a:r>
              <a:rPr lang="en-US" dirty="0" smtClean="0"/>
              <a:t>– this very morning – </a:t>
            </a:r>
          </a:p>
          <a:p>
            <a:r>
              <a:rPr lang="en-US" dirty="0" smtClean="0"/>
              <a:t>listening </a:t>
            </a:r>
            <a:r>
              <a:rPr lang="en-US" dirty="0"/>
              <a:t>to an old </a:t>
            </a:r>
            <a:r>
              <a:rPr lang="en-US" dirty="0" smtClean="0"/>
              <a:t>high-school shop </a:t>
            </a:r>
            <a:r>
              <a:rPr lang="en-US" dirty="0"/>
              <a:t>teacher talk about </a:t>
            </a:r>
            <a:r>
              <a:rPr lang="en-US" dirty="0" smtClean="0"/>
              <a:t>the future.</a:t>
            </a:r>
            <a:endParaRPr lang="en-US" dirty="0"/>
          </a:p>
          <a:p>
            <a:endParaRPr lang="en-US" dirty="0" smtClean="0"/>
          </a:p>
          <a:p>
            <a:r>
              <a:rPr lang="en-US" dirty="0" smtClean="0"/>
              <a:t>========</a:t>
            </a:r>
          </a:p>
          <a:p>
            <a:endParaRPr lang="en-US" dirty="0" smtClean="0"/>
          </a:p>
          <a:p>
            <a:r>
              <a:rPr lang="en-US" dirty="0" smtClean="0"/>
              <a:t>http://</a:t>
            </a:r>
            <a:r>
              <a:rPr lang="en-US" dirty="0" err="1" smtClean="0"/>
              <a:t>www.goodreads.com</a:t>
            </a:r>
            <a:r>
              <a:rPr lang="en-US" dirty="0" smtClean="0"/>
              <a:t>/quotes/505050-the-two-most-important-days-in-your-life-are-the</a:t>
            </a:r>
          </a:p>
          <a:p>
            <a:endParaRPr lang="en-US" dirty="0" smtClean="0"/>
          </a:p>
          <a:p>
            <a:endParaRPr lang="en-US" dirty="0" smtClean="0"/>
          </a:p>
          <a:p>
            <a:r>
              <a:rPr lang="en-US" dirty="0" smtClean="0"/>
              <a:t>“The two most important days in your life are the day you are born and the day you find out why.”</a:t>
            </a:r>
          </a:p>
          <a:p>
            <a:endParaRPr lang="en-US" dirty="0" smtClean="0"/>
          </a:p>
          <a:p>
            <a:r>
              <a:rPr lang="en-US" dirty="0" smtClean="0"/>
              <a:t>― Mark Twain</a:t>
            </a:r>
          </a:p>
          <a:p>
            <a:endParaRPr lang="en-US" dirty="0" smtClean="0"/>
          </a:p>
          <a:p>
            <a:endParaRPr lang="en-US" dirty="0" smtClean="0"/>
          </a:p>
          <a:p>
            <a:r>
              <a:rPr lang="en-US" dirty="0" smtClean="0"/>
              <a:t>http://</a:t>
            </a:r>
            <a:r>
              <a:rPr lang="en-US" dirty="0" err="1" smtClean="0"/>
              <a:t>www.huffingtonpost.com</a:t>
            </a:r>
            <a:r>
              <a:rPr lang="en-US" dirty="0" smtClean="0"/>
              <a:t>/</a:t>
            </a:r>
            <a:r>
              <a:rPr lang="en-US" dirty="0" err="1" smtClean="0"/>
              <a:t>karen-ann-kennedy</a:t>
            </a:r>
            <a:r>
              <a:rPr lang="en-US" dirty="0" smtClean="0"/>
              <a:t>/the-two-most-important-days-of-your-life_b_5229311.html</a:t>
            </a:r>
          </a:p>
          <a:p>
            <a:endParaRPr lang="en-US" dirty="0" smtClean="0"/>
          </a:p>
          <a:p>
            <a:endParaRPr lang="en-US" dirty="0" smtClean="0"/>
          </a:p>
          <a:p>
            <a:r>
              <a:rPr lang="en-US" dirty="0" smtClean="0"/>
              <a:t>Photo</a:t>
            </a:r>
          </a:p>
          <a:p>
            <a:r>
              <a:rPr lang="en-US" dirty="0" smtClean="0"/>
              <a:t>http://</a:t>
            </a:r>
            <a:r>
              <a:rPr lang="en-US" dirty="0" err="1" smtClean="0"/>
              <a:t>myincrediblewebsite.com</a:t>
            </a:r>
            <a:r>
              <a:rPr lang="en-US" dirty="0" smtClean="0"/>
              <a:t>/mark-twain-on-the-days-of-your-life/</a:t>
            </a:r>
          </a:p>
          <a:p>
            <a:endParaRPr lang="en-US" dirty="0"/>
          </a:p>
        </p:txBody>
      </p:sp>
      <p:sp>
        <p:nvSpPr>
          <p:cNvPr id="4" name="Slide Number Placeholder 3"/>
          <p:cNvSpPr>
            <a:spLocks noGrp="1"/>
          </p:cNvSpPr>
          <p:nvPr>
            <p:ph type="sldNum" sz="quarter" idx="10"/>
          </p:nvPr>
        </p:nvSpPr>
        <p:spPr/>
        <p:txBody>
          <a:bodyPr/>
          <a:lstStyle/>
          <a:p>
            <a:fld id="{3DF78EA0-3D63-0A4F-B63E-44B40B2929A6}" type="slidenum">
              <a:rPr lang="en-US" smtClean="0"/>
              <a:t>2</a:t>
            </a:fld>
            <a:endParaRPr lang="en-US"/>
          </a:p>
        </p:txBody>
      </p:sp>
    </p:spTree>
    <p:extLst>
      <p:ext uri="{BB962C8B-B14F-4D97-AF65-F5344CB8AC3E}">
        <p14:creationId xmlns:p14="http://schemas.microsoft.com/office/powerpoint/2010/main" val="29539967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Slide Image Placeholder 1"/>
          <p:cNvSpPr>
            <a:spLocks noGrp="1" noRot="1" noChangeAspect="1" noTextEdit="1"/>
          </p:cNvSpPr>
          <p:nvPr>
            <p:ph type="sldImg"/>
          </p:nvPr>
        </p:nvSpPr>
        <p:spPr>
          <a:ln/>
        </p:spPr>
      </p:sp>
      <p:sp>
        <p:nvSpPr>
          <p:cNvPr id="1505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ヒラギノ角ゴ Pro W3" charset="0"/>
              </a:rPr>
              <a:t>I</a:t>
            </a:r>
            <a:r>
              <a:rPr lang="ja-JP" altLang="en-US" dirty="0">
                <a:ea typeface="ヒラギノ角ゴ Pro W3" charset="0"/>
              </a:rPr>
              <a:t>’</a:t>
            </a:r>
            <a:r>
              <a:rPr lang="en-US" altLang="ja-JP" dirty="0">
                <a:ea typeface="ヒラギノ角ゴ Pro W3" charset="0"/>
              </a:rPr>
              <a:t>m certified to teach Industrial Arts Education.</a:t>
            </a:r>
          </a:p>
          <a:p>
            <a:endParaRPr lang="en-US" dirty="0">
              <a:ea typeface="ヒラギノ角ゴ Pro W3" charset="0"/>
            </a:endParaRPr>
          </a:p>
          <a:p>
            <a:r>
              <a:rPr lang="en-US" dirty="0">
                <a:ea typeface="ヒラギノ角ゴ Pro W3" charset="0"/>
              </a:rPr>
              <a:t>How many of you took Industrial Arts, or Shop class while in high school?</a:t>
            </a:r>
          </a:p>
          <a:p>
            <a:endParaRPr lang="en-US" dirty="0">
              <a:ea typeface="ヒラギノ角ゴ Pro W3" charset="0"/>
            </a:endParaRPr>
          </a:p>
          <a:p>
            <a:r>
              <a:rPr lang="en-US" dirty="0">
                <a:ea typeface="ヒラギノ角ゴ Pro W3" charset="0"/>
              </a:rPr>
              <a:t>Unfortunately, some of our high schools are still teaching classes </a:t>
            </a:r>
            <a:r>
              <a:rPr lang="en-US" dirty="0" smtClean="0">
                <a:ea typeface="ヒラギノ角ゴ Pro W3" charset="0"/>
              </a:rPr>
              <a:t>that look like </a:t>
            </a:r>
            <a:r>
              <a:rPr lang="en-US" dirty="0">
                <a:ea typeface="ヒラギノ角ゴ Pro W3" charset="0"/>
              </a:rPr>
              <a:t>this. </a:t>
            </a:r>
          </a:p>
          <a:p>
            <a:r>
              <a:rPr lang="en-US" dirty="0">
                <a:ea typeface="ヒラギノ角ゴ Pro W3" charset="0"/>
              </a:rPr>
              <a:t>Some because a lack of funds to modernize, </a:t>
            </a:r>
          </a:p>
          <a:p>
            <a:r>
              <a:rPr lang="en-US" dirty="0">
                <a:ea typeface="ヒラギノ角ゴ Pro W3" charset="0"/>
              </a:rPr>
              <a:t>Some because the same teacher is still there after 30 years.</a:t>
            </a:r>
          </a:p>
          <a:p>
            <a:endParaRPr lang="en-US" dirty="0">
              <a:ea typeface="ヒラギノ角ゴ Pro W3" charset="0"/>
            </a:endParaRPr>
          </a:p>
          <a:p>
            <a:r>
              <a:rPr lang="en-US" dirty="0" smtClean="0">
                <a:ea typeface="ヒラギノ角ゴ Pro W3" charset="0"/>
              </a:rPr>
              <a:t>=====</a:t>
            </a:r>
          </a:p>
          <a:p>
            <a:endParaRPr lang="en-US" dirty="0">
              <a:ea typeface="ヒラギノ角ゴ Pro W3" charset="0"/>
            </a:endParaRPr>
          </a:p>
          <a:p>
            <a:r>
              <a:rPr lang="en-US" dirty="0">
                <a:ea typeface="ヒラギノ角ゴ Pro W3" charset="0"/>
              </a:rPr>
              <a:t>http://</a:t>
            </a:r>
            <a:r>
              <a:rPr lang="en-US" dirty="0" err="1">
                <a:ea typeface="ヒラギノ角ゴ Pro W3" charset="0"/>
              </a:rPr>
              <a:t>www.rootsweb.ancestry.com</a:t>
            </a:r>
            <a:r>
              <a:rPr lang="en-US" dirty="0">
                <a:ea typeface="ヒラギノ角ゴ Pro W3" charset="0"/>
              </a:rPr>
              <a:t>/~</a:t>
            </a:r>
            <a:r>
              <a:rPr lang="en-US" dirty="0" err="1">
                <a:ea typeface="ヒラギノ角ゴ Pro W3" charset="0"/>
              </a:rPr>
              <a:t>innwigs</a:t>
            </a:r>
            <a:r>
              <a:rPr lang="en-US" dirty="0">
                <a:ea typeface="ヒラギノ角ゴ Pro W3" charset="0"/>
              </a:rPr>
              <a:t>/</a:t>
            </a:r>
            <a:r>
              <a:rPr lang="en-US" dirty="0" err="1">
                <a:ea typeface="ヒラギノ角ゴ Pro W3" charset="0"/>
              </a:rPr>
              <a:t>ImageArchive</a:t>
            </a:r>
            <a:r>
              <a:rPr lang="en-US" dirty="0">
                <a:ea typeface="ヒラギノ角ゴ Pro W3" charset="0"/>
              </a:rPr>
              <a:t>/</a:t>
            </a:r>
            <a:r>
              <a:rPr lang="en-US" dirty="0" err="1">
                <a:ea typeface="ヒラギノ角ゴ Pro W3" charset="0"/>
              </a:rPr>
              <a:t>LibertyTownship</a:t>
            </a:r>
            <a:r>
              <a:rPr lang="en-US" dirty="0">
                <a:ea typeface="ヒラギノ角ゴ Pro W3" charset="0"/>
              </a:rPr>
              <a:t>/LibertyTwpPorterCoIndiana-LibertyCenterHighSchool-IndustrialArtsRoom-1931-SS.jpg</a:t>
            </a:r>
          </a:p>
        </p:txBody>
      </p:sp>
      <p:sp>
        <p:nvSpPr>
          <p:cNvPr id="1505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7854C3D2-EB88-824B-9CBB-12AA4BB329E9}" type="slidenum">
              <a:rPr lang="en-US" sz="1300"/>
              <a:pPr/>
              <a:t>20</a:t>
            </a:fld>
            <a:endParaRPr lang="en-US" sz="1300"/>
          </a:p>
        </p:txBody>
      </p:sp>
    </p:spTree>
    <p:extLst>
      <p:ext uri="{BB962C8B-B14F-4D97-AF65-F5344CB8AC3E}">
        <p14:creationId xmlns:p14="http://schemas.microsoft.com/office/powerpoint/2010/main" val="27992764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Slide Image Placeholder 1"/>
          <p:cNvSpPr>
            <a:spLocks noGrp="1" noRot="1" noChangeAspect="1" noTextEdit="1"/>
          </p:cNvSpPr>
          <p:nvPr>
            <p:ph type="sldImg"/>
          </p:nvPr>
        </p:nvSpPr>
        <p:spPr>
          <a:ln/>
        </p:spPr>
      </p:sp>
      <p:sp>
        <p:nvSpPr>
          <p:cNvPr id="15257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ヒラギノ角ゴ Pro W3" charset="0"/>
              </a:rPr>
              <a:t>But our modern shop classes </a:t>
            </a:r>
            <a:r>
              <a:rPr lang="en-US" u="sng" dirty="0">
                <a:ea typeface="ヒラギノ角ゴ Pro W3" charset="0"/>
              </a:rPr>
              <a:t>should</a:t>
            </a:r>
            <a:r>
              <a:rPr lang="en-US" dirty="0">
                <a:ea typeface="ヒラギノ角ゴ Pro W3" charset="0"/>
              </a:rPr>
              <a:t> look like this.  </a:t>
            </a:r>
            <a:r>
              <a:rPr lang="en-US" dirty="0" smtClean="0">
                <a:ea typeface="ヒラギノ角ゴ Pro W3" charset="0"/>
              </a:rPr>
              <a:t>And </a:t>
            </a:r>
            <a:r>
              <a:rPr lang="en-US" u="sng" dirty="0" smtClean="0">
                <a:ea typeface="ヒラギノ角ゴ Pro W3" charset="0"/>
              </a:rPr>
              <a:t>many</a:t>
            </a:r>
            <a:r>
              <a:rPr lang="en-US" dirty="0" smtClean="0">
                <a:ea typeface="ヒラギノ角ゴ Pro W3" charset="0"/>
              </a:rPr>
              <a:t> of them do</a:t>
            </a:r>
            <a:r>
              <a:rPr lang="en-US" dirty="0">
                <a:ea typeface="ヒラギノ角ゴ Pro W3" charset="0"/>
              </a:rPr>
              <a:t>.</a:t>
            </a:r>
          </a:p>
          <a:p>
            <a:endParaRPr lang="en-US" dirty="0">
              <a:ea typeface="ヒラギノ角ゴ Pro W3" charset="0"/>
            </a:endParaRPr>
          </a:p>
          <a:p>
            <a:r>
              <a:rPr lang="en-US" dirty="0">
                <a:ea typeface="ヒラギノ角ゴ Pro W3" charset="0"/>
              </a:rPr>
              <a:t>We</a:t>
            </a:r>
            <a:r>
              <a:rPr lang="ja-JP" altLang="en-US" dirty="0">
                <a:ea typeface="ヒラギノ角ゴ Pro W3" charset="0"/>
              </a:rPr>
              <a:t>’</a:t>
            </a:r>
            <a:r>
              <a:rPr lang="en-US" altLang="ja-JP" dirty="0" err="1">
                <a:ea typeface="ヒラギノ角ゴ Pro W3" charset="0"/>
              </a:rPr>
              <a:t>ve</a:t>
            </a:r>
            <a:r>
              <a:rPr lang="en-US" altLang="ja-JP" dirty="0">
                <a:ea typeface="ヒラギノ角ゴ Pro W3" charset="0"/>
              </a:rPr>
              <a:t> had to </a:t>
            </a:r>
            <a:r>
              <a:rPr lang="en-US" altLang="ja-JP" u="sng" dirty="0">
                <a:ea typeface="ヒラギノ角ゴ Pro W3" charset="0"/>
              </a:rPr>
              <a:t>modernize</a:t>
            </a:r>
            <a:r>
              <a:rPr lang="en-US" altLang="ja-JP" dirty="0">
                <a:ea typeface="ヒラギノ角ゴ Pro W3" charset="0"/>
              </a:rPr>
              <a:t> to keep up with business and industry. </a:t>
            </a:r>
            <a:endParaRPr lang="en-US" altLang="ja-JP" dirty="0" smtClean="0">
              <a:ea typeface="ヒラギノ角ゴ Pro W3" charset="0"/>
            </a:endParaRPr>
          </a:p>
          <a:p>
            <a:endParaRPr lang="en-US" dirty="0">
              <a:ea typeface="ヒラギノ角ゴ Pro W3" charset="0"/>
            </a:endParaRPr>
          </a:p>
          <a:p>
            <a:r>
              <a:rPr lang="en-US" dirty="0" smtClean="0">
                <a:ea typeface="ヒラギノ角ゴ Pro W3" charset="0"/>
              </a:rPr>
              <a:t>====</a:t>
            </a:r>
          </a:p>
          <a:p>
            <a:endParaRPr lang="en-US" dirty="0">
              <a:ea typeface="ヒラギノ角ゴ Pro W3" charset="0"/>
            </a:endParaRPr>
          </a:p>
          <a:p>
            <a:r>
              <a:rPr lang="en-US" dirty="0">
                <a:ea typeface="ヒラギノ角ゴ Pro W3" charset="0"/>
              </a:rPr>
              <a:t>http://</a:t>
            </a:r>
            <a:r>
              <a:rPr lang="en-US" dirty="0" err="1">
                <a:ea typeface="ヒラギノ角ゴ Pro W3" charset="0"/>
              </a:rPr>
              <a:t>www.caboces.org</a:t>
            </a:r>
            <a:r>
              <a:rPr lang="en-US" dirty="0">
                <a:ea typeface="ヒラギノ角ゴ Pro W3" charset="0"/>
              </a:rPr>
              <a:t>/sites/default/files/images/John%20Gethicker/AMPBabb8744LR.jpg</a:t>
            </a:r>
          </a:p>
        </p:txBody>
      </p:sp>
      <p:sp>
        <p:nvSpPr>
          <p:cNvPr id="15257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FA176FB2-8303-7446-91CE-9EC8271BB6B5}" type="slidenum">
              <a:rPr lang="en-US" sz="1300"/>
              <a:pPr/>
              <a:t>21</a:t>
            </a:fld>
            <a:endParaRPr lang="en-US" sz="1300"/>
          </a:p>
        </p:txBody>
      </p:sp>
    </p:spTree>
    <p:extLst>
      <p:ext uri="{BB962C8B-B14F-4D97-AF65-F5344CB8AC3E}">
        <p14:creationId xmlns:p14="http://schemas.microsoft.com/office/powerpoint/2010/main" val="32877595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Slide Image Placeholder 1"/>
          <p:cNvSpPr>
            <a:spLocks noGrp="1" noRot="1" noChangeAspect="1" noTextEdit="1"/>
          </p:cNvSpPr>
          <p:nvPr>
            <p:ph type="sldImg"/>
          </p:nvPr>
        </p:nvSpPr>
        <p:spPr>
          <a:ln/>
        </p:spPr>
      </p:sp>
      <p:sp>
        <p:nvSpPr>
          <p:cNvPr id="15462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ヒラギノ角ゴ Pro W3" charset="0"/>
              </a:rPr>
              <a:t>Why would a school counselor allow a young lady to take a manufacturing class knowing that she could end up with a job like this?</a:t>
            </a:r>
          </a:p>
          <a:p>
            <a:endParaRPr lang="en-US" dirty="0">
              <a:ea typeface="ヒラギノ角ゴ Pro W3" charset="0"/>
            </a:endParaRPr>
          </a:p>
          <a:p>
            <a:r>
              <a:rPr lang="en-US" dirty="0">
                <a:ea typeface="ヒラギノ角ゴ Pro W3" charset="0"/>
              </a:rPr>
              <a:t>Compare the cleanliness of </a:t>
            </a:r>
            <a:r>
              <a:rPr lang="en-US" dirty="0" smtClean="0">
                <a:ea typeface="ヒラギノ角ゴ Pro W3" charset="0"/>
              </a:rPr>
              <a:t>the work environment in </a:t>
            </a:r>
            <a:r>
              <a:rPr lang="en-US" dirty="0">
                <a:ea typeface="ヒラギノ角ゴ Pro W3" charset="0"/>
              </a:rPr>
              <a:t>this </a:t>
            </a:r>
            <a:r>
              <a:rPr lang="en-US" dirty="0" smtClean="0">
                <a:ea typeface="ヒラギノ角ゴ Pro W3" charset="0"/>
              </a:rPr>
              <a:t>OLD picture </a:t>
            </a:r>
            <a:r>
              <a:rPr lang="en-US" dirty="0">
                <a:ea typeface="ヒラギノ角ゴ Pro W3" charset="0"/>
              </a:rPr>
              <a:t>with …</a:t>
            </a:r>
          </a:p>
          <a:p>
            <a:endParaRPr lang="en-US" dirty="0">
              <a:ea typeface="ヒラギノ角ゴ Pro W3" charset="0"/>
            </a:endParaRPr>
          </a:p>
          <a:p>
            <a:r>
              <a:rPr lang="en-US" dirty="0" smtClean="0">
                <a:ea typeface="ヒラギノ角ゴ Pro W3" charset="0"/>
              </a:rPr>
              <a:t>====</a:t>
            </a:r>
          </a:p>
          <a:p>
            <a:endParaRPr lang="en-US" dirty="0">
              <a:ea typeface="ヒラギノ角ゴ Pro W3" charset="0"/>
            </a:endParaRPr>
          </a:p>
          <a:p>
            <a:r>
              <a:rPr lang="en-US" dirty="0">
                <a:ea typeface="ヒラギノ角ゴ Pro W3" charset="0"/>
              </a:rPr>
              <a:t>https://</a:t>
            </a:r>
            <a:r>
              <a:rPr lang="en-US" dirty="0" err="1">
                <a:ea typeface="ヒラギノ角ゴ Pro W3" charset="0"/>
              </a:rPr>
              <a:t>dwd.wisconsin.gov</a:t>
            </a:r>
            <a:r>
              <a:rPr lang="en-US" dirty="0">
                <a:ea typeface="ヒラギノ角ゴ Pro W3" charset="0"/>
              </a:rPr>
              <a:t>/</a:t>
            </a:r>
            <a:r>
              <a:rPr lang="en-US" dirty="0" err="1">
                <a:ea typeface="ヒラギノ角ゴ Pro W3" charset="0"/>
              </a:rPr>
              <a:t>dwd</a:t>
            </a:r>
            <a:r>
              <a:rPr lang="en-US" dirty="0">
                <a:ea typeface="ヒラギノ角ゴ Pro W3" charset="0"/>
              </a:rPr>
              <a:t>/</a:t>
            </a:r>
            <a:r>
              <a:rPr lang="en-US" dirty="0" err="1">
                <a:ea typeface="ヒラギノ角ゴ Pro W3" charset="0"/>
              </a:rPr>
              <a:t>dwdhistory</a:t>
            </a:r>
            <a:r>
              <a:rPr lang="en-US" dirty="0">
                <a:ea typeface="ヒラギノ角ゴ Pro W3" charset="0"/>
              </a:rPr>
              <a:t>/images/</a:t>
            </a:r>
            <a:r>
              <a:rPr lang="en-US" dirty="0" err="1">
                <a:ea typeface="ヒラギノ角ゴ Pro W3" charset="0"/>
              </a:rPr>
              <a:t>women_in_factory_big.jpg</a:t>
            </a:r>
            <a:endParaRPr lang="en-US" dirty="0">
              <a:ea typeface="ヒラギノ角ゴ Pro W3" charset="0"/>
            </a:endParaRPr>
          </a:p>
        </p:txBody>
      </p:sp>
      <p:sp>
        <p:nvSpPr>
          <p:cNvPr id="15462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EB870300-0E1E-384B-A388-556E5ADAFFF8}" type="slidenum">
              <a:rPr lang="en-US" sz="1300"/>
              <a:pPr/>
              <a:t>22</a:t>
            </a:fld>
            <a:endParaRPr lang="en-US" sz="1300"/>
          </a:p>
        </p:txBody>
      </p:sp>
    </p:spTree>
    <p:extLst>
      <p:ext uri="{BB962C8B-B14F-4D97-AF65-F5344CB8AC3E}">
        <p14:creationId xmlns:p14="http://schemas.microsoft.com/office/powerpoint/2010/main" val="41645891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noTextEdit="1"/>
          </p:cNvSpPr>
          <p:nvPr>
            <p:ph type="sldImg"/>
          </p:nvPr>
        </p:nvSpPr>
        <p:spPr>
          <a:ln/>
        </p:spPr>
      </p:sp>
      <p:sp>
        <p:nvSpPr>
          <p:cNvPr id="15667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77500" lnSpcReduction="20000"/>
          </a:bodyPr>
          <a:lstStyle/>
          <a:p>
            <a:r>
              <a:rPr lang="en-US" dirty="0" smtClean="0">
                <a:ea typeface="ヒラギノ角ゴ Pro W3" charset="0"/>
              </a:rPr>
              <a:t>…this </a:t>
            </a:r>
            <a:r>
              <a:rPr lang="en-US" dirty="0">
                <a:ea typeface="ヒラギノ角ゴ Pro W3" charset="0"/>
              </a:rPr>
              <a:t>one, where they are building jet engines in Durham, North Carolina. </a:t>
            </a:r>
          </a:p>
          <a:p>
            <a:endParaRPr lang="en-US" dirty="0">
              <a:ea typeface="ヒラギノ角ゴ Pro W3" charset="0"/>
            </a:endParaRPr>
          </a:p>
          <a:p>
            <a:r>
              <a:rPr lang="en-US" dirty="0">
                <a:ea typeface="ヒラギノ角ゴ Pro W3" charset="0"/>
              </a:rPr>
              <a:t> You could eat off of that floor!</a:t>
            </a:r>
          </a:p>
          <a:p>
            <a:endParaRPr lang="en-US" dirty="0">
              <a:ea typeface="ヒラギノ角ゴ Pro W3" charset="0"/>
            </a:endParaRPr>
          </a:p>
          <a:p>
            <a:r>
              <a:rPr lang="en-US" dirty="0" smtClean="0">
                <a:ea typeface="ヒラギノ角ゴ Pro W3" charset="0"/>
              </a:rPr>
              <a:t>====</a:t>
            </a:r>
          </a:p>
          <a:p>
            <a:endParaRPr lang="en-US" dirty="0">
              <a:ea typeface="ヒラギノ角ゴ Pro W3" charset="0"/>
            </a:endParaRPr>
          </a:p>
          <a:p>
            <a:r>
              <a:rPr lang="en-US" dirty="0">
                <a:ea typeface="ヒラギノ角ゴ Pro W3" charset="0"/>
              </a:rPr>
              <a:t>http://</a:t>
            </a:r>
            <a:r>
              <a:rPr lang="en-US" dirty="0" err="1">
                <a:ea typeface="ヒラギノ角ゴ Pro W3" charset="0"/>
              </a:rPr>
              <a:t>www.bizjournals.com</a:t>
            </a:r>
            <a:r>
              <a:rPr lang="en-US" dirty="0">
                <a:ea typeface="ヒラギノ角ゴ Pro W3" charset="0"/>
              </a:rPr>
              <a:t>/triangle/news/2012/08/03/</a:t>
            </a:r>
            <a:r>
              <a:rPr lang="en-US" dirty="0" err="1">
                <a:ea typeface="ヒラギノ角ゴ Pro W3" charset="0"/>
              </a:rPr>
              <a:t>slideshow-a-look-at-ge-aviations.html?ana</a:t>
            </a:r>
            <a:r>
              <a:rPr lang="en-US" dirty="0">
                <a:ea typeface="ヒラギノ角ゴ Pro W3" charset="0"/>
              </a:rPr>
              <a:t>=</a:t>
            </a:r>
            <a:r>
              <a:rPr lang="en-US" dirty="0" err="1">
                <a:ea typeface="ヒラギノ角ゴ Pro W3" charset="0"/>
              </a:rPr>
              <a:t>e_du_pap&amp;s</a:t>
            </a:r>
            <a:r>
              <a:rPr lang="en-US" dirty="0">
                <a:ea typeface="ヒラギノ角ゴ Pro W3" charset="0"/>
              </a:rPr>
              <a:t>=</a:t>
            </a:r>
            <a:r>
              <a:rPr lang="en-US" dirty="0" err="1">
                <a:ea typeface="ヒラギノ角ゴ Pro W3" charset="0"/>
              </a:rPr>
              <a:t>article_du&amp;ed</a:t>
            </a:r>
            <a:r>
              <a:rPr lang="en-US" dirty="0">
                <a:ea typeface="ヒラギノ角ゴ Pro W3" charset="0"/>
              </a:rPr>
              <a:t>=2012-08-03</a:t>
            </a:r>
          </a:p>
          <a:p>
            <a:endParaRPr lang="en-US" dirty="0">
              <a:ea typeface="ヒラギノ角ゴ Pro W3" charset="0"/>
            </a:endParaRPr>
          </a:p>
          <a:p>
            <a:r>
              <a:rPr lang="en-US" dirty="0">
                <a:ea typeface="ヒラギノ角ゴ Pro W3" charset="0"/>
              </a:rPr>
              <a:t>Slideshow: A look at General Electric Aviation engine plant</a:t>
            </a:r>
          </a:p>
          <a:p>
            <a:endParaRPr lang="en-US" dirty="0">
              <a:ea typeface="ヒラギノ角ゴ Pro W3" charset="0"/>
            </a:endParaRPr>
          </a:p>
          <a:p>
            <a:r>
              <a:rPr lang="en-US" dirty="0">
                <a:ea typeface="ヒラギノ角ゴ Pro W3" charset="0"/>
              </a:rPr>
              <a:t>The Durham plant, just off Miami Boulevard, is beginning to retool as the company triples its production of </a:t>
            </a:r>
            <a:r>
              <a:rPr lang="en-US" dirty="0" err="1">
                <a:ea typeface="ヒラギノ角ゴ Pro W3" charset="0"/>
              </a:rPr>
              <a:t>GEnx</a:t>
            </a:r>
            <a:r>
              <a:rPr lang="en-US" dirty="0">
                <a:ea typeface="ヒラギノ角ゴ Pro W3" charset="0"/>
              </a:rPr>
              <a:t> turbofan engines for Boeing Co.</a:t>
            </a:r>
            <a:r>
              <a:rPr lang="ja-JP" altLang="en-US" dirty="0">
                <a:ea typeface="ヒラギノ角ゴ Pro W3" charset="0"/>
              </a:rPr>
              <a:t>’</a:t>
            </a:r>
            <a:r>
              <a:rPr lang="en-US" altLang="ja-JP" dirty="0">
                <a:ea typeface="ヒラギノ角ゴ Pro W3" charset="0"/>
              </a:rPr>
              <a:t>s (NYSE: BA) new 787 Dreamliner. It has also recently expanded production of the giant GE90 engine and several lines of smaller engines, all of which are aimed at replacing older designs that are less fuel efficient.</a:t>
            </a:r>
          </a:p>
          <a:p>
            <a:endParaRPr lang="en-US" dirty="0">
              <a:ea typeface="ヒラギノ角ゴ Pro W3" charset="0"/>
            </a:endParaRPr>
          </a:p>
          <a:p>
            <a:r>
              <a:rPr lang="en-US" dirty="0">
                <a:ea typeface="ヒラギノ角ゴ Pro W3" charset="0"/>
              </a:rPr>
              <a:t>photo shows:</a:t>
            </a:r>
          </a:p>
          <a:p>
            <a:r>
              <a:rPr lang="en-US" dirty="0">
                <a:ea typeface="ヒラギノ角ゴ Pro W3" charset="0"/>
              </a:rPr>
              <a:t>A GE90 engine nears completion at the GE Aviation factory off South Miami Boulevard in Durham. The GE90 is used for large commercial aircraft such as the Boeing 777. More than 1,000 777s have been built over the years, incorporating a total of more than 2,000 engines from Boeing, Rolls-Royce and United Technologies' Pratt &amp; Whitney division.</a:t>
            </a:r>
          </a:p>
          <a:p>
            <a:endParaRPr lang="en-US" dirty="0">
              <a:ea typeface="ヒラギノ角ゴ Pro W3" charset="0"/>
            </a:endParaRPr>
          </a:p>
        </p:txBody>
      </p:sp>
      <p:sp>
        <p:nvSpPr>
          <p:cNvPr id="15667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228733D8-B641-5B41-81DD-57E4D366D684}" type="slidenum">
              <a:rPr lang="en-US" sz="1300"/>
              <a:pPr/>
              <a:t>23</a:t>
            </a:fld>
            <a:endParaRPr lang="en-US" sz="1300"/>
          </a:p>
        </p:txBody>
      </p:sp>
    </p:spTree>
    <p:extLst>
      <p:ext uri="{BB962C8B-B14F-4D97-AF65-F5344CB8AC3E}">
        <p14:creationId xmlns:p14="http://schemas.microsoft.com/office/powerpoint/2010/main" val="10215225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Slide Image Placeholder 1"/>
          <p:cNvSpPr>
            <a:spLocks noGrp="1" noRot="1" noChangeAspect="1" noTextEdit="1"/>
          </p:cNvSpPr>
          <p:nvPr>
            <p:ph type="sldImg"/>
          </p:nvPr>
        </p:nvSpPr>
        <p:spPr>
          <a:ln/>
        </p:spPr>
      </p:sp>
      <p:sp>
        <p:nvSpPr>
          <p:cNvPr id="15872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r>
              <a:rPr lang="en-US" dirty="0">
                <a:ea typeface="ヒラギノ角ゴ Pro W3" charset="0"/>
              </a:rPr>
              <a:t>The reality is that most educators, students, and their parents have no idea of what is happening in today</a:t>
            </a:r>
            <a:r>
              <a:rPr lang="ja-JP" altLang="en-US" dirty="0">
                <a:ea typeface="ヒラギノ角ゴ Pro W3" charset="0"/>
              </a:rPr>
              <a:t>’</a:t>
            </a:r>
            <a:r>
              <a:rPr lang="en-US" altLang="ja-JP" dirty="0">
                <a:ea typeface="ヒラギノ角ゴ Pro W3" charset="0"/>
              </a:rPr>
              <a:t>s </a:t>
            </a:r>
            <a:r>
              <a:rPr lang="en-US" altLang="ja-JP" dirty="0" smtClean="0">
                <a:ea typeface="ヒラギノ角ゴ Pro W3" charset="0"/>
              </a:rPr>
              <a:t>factories -- or many other occupations as well.</a:t>
            </a:r>
            <a:endParaRPr lang="en-US" altLang="ja-JP" dirty="0">
              <a:ea typeface="ヒラギノ角ゴ Pro W3" charset="0"/>
            </a:endParaRPr>
          </a:p>
          <a:p>
            <a:endParaRPr lang="en-US" dirty="0">
              <a:ea typeface="ヒラギノ角ゴ Pro W3" charset="0"/>
            </a:endParaRPr>
          </a:p>
          <a:p>
            <a:r>
              <a:rPr lang="en-US" dirty="0">
                <a:ea typeface="ヒラギノ角ゴ Pro W3" charset="0"/>
              </a:rPr>
              <a:t>Name one TV show that shows employees working in a modern factory.</a:t>
            </a:r>
          </a:p>
          <a:p>
            <a:endParaRPr lang="en-US" dirty="0">
              <a:ea typeface="ヒラギノ角ゴ Pro W3" charset="0"/>
            </a:endParaRPr>
          </a:p>
          <a:p>
            <a:r>
              <a:rPr lang="en-US" dirty="0">
                <a:ea typeface="ヒラギノ角ゴ Pro W3" charset="0"/>
              </a:rPr>
              <a:t>How can students, teachers, and everyone else learn about modern industry?</a:t>
            </a:r>
          </a:p>
          <a:p>
            <a:endParaRPr lang="en-US" dirty="0">
              <a:ea typeface="ヒラギノ角ゴ Pro W3" charset="0"/>
            </a:endParaRPr>
          </a:p>
          <a:p>
            <a:r>
              <a:rPr lang="en-US" dirty="0">
                <a:ea typeface="ヒラギノ角ゴ Pro W3" charset="0"/>
              </a:rPr>
              <a:t>Field trips, job shadowing, internships, open houses?</a:t>
            </a:r>
          </a:p>
          <a:p>
            <a:endParaRPr lang="en-US" dirty="0">
              <a:ea typeface="ヒラギノ角ゴ Pro W3" charset="0"/>
            </a:endParaRPr>
          </a:p>
          <a:p>
            <a:endParaRPr lang="en-US" dirty="0">
              <a:ea typeface="ヒラギノ角ゴ Pro W3" charset="0"/>
            </a:endParaRPr>
          </a:p>
          <a:p>
            <a:r>
              <a:rPr lang="en-US" dirty="0" smtClean="0">
                <a:ea typeface="ヒラギノ角ゴ Pro W3" charset="0"/>
              </a:rPr>
              <a:t>=====</a:t>
            </a:r>
          </a:p>
          <a:p>
            <a:endParaRPr lang="en-US" dirty="0">
              <a:ea typeface="ヒラギノ角ゴ Pro W3" charset="0"/>
            </a:endParaRPr>
          </a:p>
          <a:p>
            <a:r>
              <a:rPr lang="en-US" dirty="0">
                <a:ea typeface="ヒラギノ角ゴ Pro W3" charset="0"/>
              </a:rPr>
              <a:t>http://</a:t>
            </a:r>
            <a:r>
              <a:rPr lang="en-US" dirty="0" err="1">
                <a:ea typeface="ヒラギノ角ゴ Pro W3" charset="0"/>
              </a:rPr>
              <a:t>files.gereports.com</a:t>
            </a:r>
            <a:r>
              <a:rPr lang="en-US" dirty="0">
                <a:ea typeface="ヒラギノ角ゴ Pro W3" charset="0"/>
              </a:rPr>
              <a:t>/</a:t>
            </a:r>
            <a:r>
              <a:rPr lang="en-US" dirty="0" err="1">
                <a:ea typeface="ヒラギノ角ゴ Pro W3" charset="0"/>
              </a:rPr>
              <a:t>wp</a:t>
            </a:r>
            <a:r>
              <a:rPr lang="en-US" dirty="0">
                <a:ea typeface="ヒラギノ角ゴ Pro W3" charset="0"/>
              </a:rPr>
              <a:t>-content/uploads/2012/04/AMSTC3.jpg</a:t>
            </a:r>
          </a:p>
        </p:txBody>
      </p:sp>
      <p:sp>
        <p:nvSpPr>
          <p:cNvPr id="15872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A69C6A07-4ACB-AF47-B346-ADD50E46B475}" type="slidenum">
              <a:rPr lang="en-US" sz="1300"/>
              <a:pPr/>
              <a:t>24</a:t>
            </a:fld>
            <a:endParaRPr lang="en-US" sz="1300"/>
          </a:p>
        </p:txBody>
      </p:sp>
    </p:spTree>
    <p:extLst>
      <p:ext uri="{BB962C8B-B14F-4D97-AF65-F5344CB8AC3E}">
        <p14:creationId xmlns:p14="http://schemas.microsoft.com/office/powerpoint/2010/main" val="31721955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Slide Image Placeholder 1"/>
          <p:cNvSpPr>
            <a:spLocks noGrp="1" noRot="1" noChangeAspect="1" noTextEdit="1"/>
          </p:cNvSpPr>
          <p:nvPr>
            <p:ph type="sldImg"/>
          </p:nvPr>
        </p:nvSpPr>
        <p:spPr>
          <a:ln/>
        </p:spPr>
      </p:sp>
      <p:sp>
        <p:nvSpPr>
          <p:cNvPr id="15872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ea typeface="ヒラギノ角ゴ Pro W3" charset="0"/>
              </a:rPr>
              <a:t>Here are approximately 60 open houses all across the state in April helping people learn about the </a:t>
            </a:r>
            <a:r>
              <a:rPr lang="en-US" u="sng" baseline="0" dirty="0" smtClean="0">
                <a:ea typeface="ヒラギノ角ゴ Pro W3" charset="0"/>
              </a:rPr>
              <a:t>modern</a:t>
            </a:r>
            <a:r>
              <a:rPr lang="en-US" baseline="0" dirty="0" smtClean="0">
                <a:ea typeface="ヒラギノ角ゴ Pro W3" charset="0"/>
              </a:rPr>
              <a:t> careers in Advanced Manufacturing and other STEM careers. </a:t>
            </a:r>
          </a:p>
          <a:p>
            <a:endParaRPr lang="en-US" dirty="0" smtClean="0">
              <a:ea typeface="ヒラギノ角ゴ Pro W3" charset="0"/>
            </a:endParaRPr>
          </a:p>
          <a:p>
            <a:r>
              <a:rPr lang="en-US" dirty="0" smtClean="0">
                <a:ea typeface="ヒラギノ角ゴ Pro W3" charset="0"/>
              </a:rPr>
              <a:t>North Carolina Advanced Manufacturing and STEM Careers Awareness</a:t>
            </a:r>
            <a:r>
              <a:rPr lang="en-US" baseline="0" dirty="0" smtClean="0">
                <a:ea typeface="ヒラギノ角ゴ Pro W3" charset="0"/>
              </a:rPr>
              <a:t> Week is a joint venture between North Carolina Public Schools, the Community </a:t>
            </a:r>
            <a:r>
              <a:rPr lang="en-US" dirty="0">
                <a:ea typeface="ヒラギノ角ゴ Pro W3" charset="0"/>
              </a:rPr>
              <a:t>C</a:t>
            </a:r>
            <a:r>
              <a:rPr lang="en-US" baseline="0" dirty="0" smtClean="0">
                <a:ea typeface="ヒラギノ角ゴ Pro W3" charset="0"/>
              </a:rPr>
              <a:t>ollege </a:t>
            </a:r>
            <a:r>
              <a:rPr lang="en-US" dirty="0">
                <a:ea typeface="ヒラギノ角ゴ Pro W3" charset="0"/>
              </a:rPr>
              <a:t>S</a:t>
            </a:r>
            <a:r>
              <a:rPr lang="en-US" baseline="0" dirty="0" smtClean="0">
                <a:ea typeface="ヒラギノ角ゴ Pro W3" charset="0"/>
              </a:rPr>
              <a:t>ystem, and the Department of Commerce.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ea typeface="ヒラギノ角ゴ Pro W3" charset="0"/>
            </a:endParaRPr>
          </a:p>
          <a:p>
            <a:r>
              <a:rPr lang="en-US" baseline="0" dirty="0" smtClean="0">
                <a:ea typeface="ヒラギノ角ゴ Pro W3" charset="0"/>
              </a:rPr>
              <a:t>Make sure that the youth of this state know about these open houses.   </a:t>
            </a:r>
          </a:p>
          <a:p>
            <a:r>
              <a:rPr lang="en-US" baseline="0" dirty="0" smtClean="0">
                <a:ea typeface="ヒラギノ角ゴ Pro W3" charset="0"/>
              </a:rPr>
              <a:t>These events are not just for high school students, they are for college students and even adults who are still refining their career pathway.</a:t>
            </a:r>
          </a:p>
          <a:p>
            <a:endParaRPr lang="en-US" baseline="0" dirty="0" smtClean="0">
              <a:ea typeface="ヒラギノ角ゴ Pro W3" charset="0"/>
            </a:endParaRPr>
          </a:p>
          <a:p>
            <a:r>
              <a:rPr lang="en-US" baseline="0" dirty="0" smtClean="0">
                <a:ea typeface="ヒラギノ角ゴ Pro W3" charset="0"/>
              </a:rPr>
              <a:t>This handout is available with the PowerPoint you are viewing. </a:t>
            </a:r>
          </a:p>
          <a:p>
            <a:r>
              <a:rPr lang="en-US" baseline="0" dirty="0" smtClean="0">
                <a:ea typeface="ヒラギノ角ゴ Pro W3" charset="0"/>
              </a:rPr>
              <a:t>Download all of this at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ea typeface="ヒラギノ角ゴ Pro W3" charset="0"/>
              </a:rPr>
              <a:t>C T P N C dot ORG.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ea typeface="ヒラギノ角ゴ Pro W3" charset="0"/>
              </a:rPr>
              <a:t>Again that’s C T P N C dot ORG.</a:t>
            </a:r>
          </a:p>
          <a:p>
            <a:endParaRPr lang="en-US" baseline="0" dirty="0" smtClean="0">
              <a:ea typeface="ヒラギノ角ゴ Pro W3" charset="0"/>
            </a:endParaRPr>
          </a:p>
          <a:p>
            <a:endParaRPr lang="en-US" dirty="0">
              <a:ea typeface="ヒラギノ角ゴ Pro W3" charset="0"/>
            </a:endParaRPr>
          </a:p>
          <a:p>
            <a:r>
              <a:rPr lang="en-US" dirty="0" smtClean="0">
                <a:ea typeface="ヒラギノ角ゴ Pro W3" charset="0"/>
              </a:rPr>
              <a:t>======</a:t>
            </a:r>
          </a:p>
          <a:p>
            <a:endParaRPr lang="en-US" dirty="0" smtClean="0">
              <a:ea typeface="ヒラギノ角ゴ Pro W3" charset="0"/>
            </a:endParaRPr>
          </a:p>
          <a:p>
            <a:r>
              <a:rPr lang="en-US" dirty="0" err="1" smtClean="0">
                <a:ea typeface="ヒラギノ角ゴ Pro W3" charset="0"/>
              </a:rPr>
              <a:t>www.ctpnc.org</a:t>
            </a:r>
            <a:r>
              <a:rPr lang="en-US" dirty="0" smtClean="0">
                <a:ea typeface="ヒラギノ角ゴ Pro W3" charset="0"/>
              </a:rPr>
              <a:t>/manufacturing</a:t>
            </a:r>
            <a:endParaRPr lang="en-US" dirty="0">
              <a:ea typeface="ヒラギノ角ゴ Pro W3" charset="0"/>
            </a:endParaRPr>
          </a:p>
        </p:txBody>
      </p:sp>
      <p:sp>
        <p:nvSpPr>
          <p:cNvPr id="15872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A69C6A07-4ACB-AF47-B346-ADD50E46B475}" type="slidenum">
              <a:rPr lang="en-US" sz="1300"/>
              <a:pPr/>
              <a:t>25</a:t>
            </a:fld>
            <a:endParaRPr lang="en-US" sz="1300"/>
          </a:p>
        </p:txBody>
      </p:sp>
    </p:spTree>
    <p:extLst>
      <p:ext uri="{BB962C8B-B14F-4D97-AF65-F5344CB8AC3E}">
        <p14:creationId xmlns:p14="http://schemas.microsoft.com/office/powerpoint/2010/main" val="39132772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594009A8-22B5-4B4E-ADB6-74808A6AD6DF}" type="slidenum">
              <a:rPr lang="en-US" sz="1300"/>
              <a:pPr/>
              <a:t>26</a:t>
            </a:fld>
            <a:endParaRPr lang="en-US" sz="1300"/>
          </a:p>
        </p:txBody>
      </p:sp>
      <p:sp>
        <p:nvSpPr>
          <p:cNvPr id="160770" name="Rectangle 2"/>
          <p:cNvSpPr>
            <a:spLocks noGrp="1" noRot="1" noChangeAspect="1" noChangeArrowheads="1" noTextEdit="1"/>
          </p:cNvSpPr>
          <p:nvPr>
            <p:ph type="sldImg"/>
          </p:nvPr>
        </p:nvSpPr>
        <p:spPr>
          <a:xfrm>
            <a:off x="1266825" y="725488"/>
            <a:ext cx="4783138" cy="3586162"/>
          </a:xfrm>
          <a:solidFill>
            <a:srgbClr val="FFFFFF"/>
          </a:solidFill>
          <a:ln/>
        </p:spPr>
      </p:sp>
      <p:sp>
        <p:nvSpPr>
          <p:cNvPr id="160771" name="Rectangle 3"/>
          <p:cNvSpPr>
            <a:spLocks noGrp="1" noChangeArrowheads="1"/>
          </p:cNvSpPr>
          <p:nvPr>
            <p:ph type="body" idx="1"/>
          </p:nvPr>
        </p:nvSpPr>
        <p:spPr>
          <a:xfrm>
            <a:off x="812800" y="4557713"/>
            <a:ext cx="5527675" cy="43227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66" tIns="47883" rIns="95766" bIns="47883"/>
          <a:lstStyle/>
          <a:p>
            <a:pPr eaLnBrk="1" hangingPunct="1"/>
            <a:r>
              <a:rPr lang="en-US" dirty="0">
                <a:ea typeface="ヒラギノ角ゴ Pro W3" charset="0"/>
              </a:rPr>
              <a:t>You may have seen this quote that is spread across the next three slides.</a:t>
            </a:r>
          </a:p>
          <a:p>
            <a:pPr eaLnBrk="1" hangingPunct="1"/>
            <a:endParaRPr lang="en-US" dirty="0">
              <a:ea typeface="ヒラギノ角ゴ Pro W3" charset="0"/>
            </a:endParaRPr>
          </a:p>
          <a:p>
            <a:pPr eaLnBrk="1" hangingPunct="1"/>
            <a:r>
              <a:rPr lang="en-US" dirty="0">
                <a:ea typeface="ヒラギノ角ゴ Pro W3" charset="0"/>
              </a:rPr>
              <a:t> It profoundly reminds us that we are preparing </a:t>
            </a:r>
            <a:r>
              <a:rPr lang="en-US" dirty="0" smtClean="0">
                <a:ea typeface="ヒラギノ角ゴ Pro W3" charset="0"/>
              </a:rPr>
              <a:t>people</a:t>
            </a:r>
            <a:r>
              <a:rPr lang="en-US" baseline="0" dirty="0" smtClean="0">
                <a:ea typeface="ヒラギノ角ゴ Pro W3" charset="0"/>
              </a:rPr>
              <a:t> </a:t>
            </a:r>
            <a:r>
              <a:rPr lang="en-US" dirty="0" smtClean="0">
                <a:ea typeface="ヒラギノ角ゴ Pro W3" charset="0"/>
              </a:rPr>
              <a:t>for </a:t>
            </a:r>
            <a:r>
              <a:rPr lang="en-US" dirty="0">
                <a:ea typeface="ヒラギノ角ゴ Pro W3" charset="0"/>
              </a:rPr>
              <a:t>jobs that don</a:t>
            </a:r>
            <a:r>
              <a:rPr lang="ja-JP" altLang="en-US" dirty="0">
                <a:ea typeface="ヒラギノ角ゴ Pro W3" charset="0"/>
              </a:rPr>
              <a:t>’</a:t>
            </a:r>
            <a:r>
              <a:rPr lang="en-US" altLang="ja-JP" dirty="0">
                <a:ea typeface="ヒラギノ角ゴ Pro W3" charset="0"/>
              </a:rPr>
              <a:t>t yet </a:t>
            </a:r>
            <a:r>
              <a:rPr lang="en-US" altLang="ja-JP" u="sng" dirty="0">
                <a:ea typeface="ヒラギノ角ゴ Pro W3" charset="0"/>
              </a:rPr>
              <a:t>exist</a:t>
            </a:r>
            <a:r>
              <a:rPr lang="en-US" altLang="ja-JP" dirty="0">
                <a:ea typeface="ヒラギノ角ゴ Pro W3" charset="0"/>
              </a:rPr>
              <a:t>…</a:t>
            </a:r>
            <a:endParaRPr lang="en-US" dirty="0">
              <a:ea typeface="ヒラギノ角ゴ Pro W3" charset="0"/>
            </a:endParaRPr>
          </a:p>
        </p:txBody>
      </p:sp>
    </p:spTree>
    <p:extLst>
      <p:ext uri="{BB962C8B-B14F-4D97-AF65-F5344CB8AC3E}">
        <p14:creationId xmlns:p14="http://schemas.microsoft.com/office/powerpoint/2010/main" val="10941473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9567E39C-1210-5A48-A5E0-71217972358A}" type="slidenum">
              <a:rPr lang="en-US" sz="1300"/>
              <a:pPr/>
              <a:t>27</a:t>
            </a:fld>
            <a:endParaRPr lang="en-US" sz="1300"/>
          </a:p>
        </p:txBody>
      </p:sp>
      <p:sp>
        <p:nvSpPr>
          <p:cNvPr id="162818" name="Rectangle 2"/>
          <p:cNvSpPr>
            <a:spLocks noGrp="1" noRot="1" noChangeAspect="1" noChangeArrowheads="1" noTextEdit="1"/>
          </p:cNvSpPr>
          <p:nvPr>
            <p:ph type="sldImg"/>
          </p:nvPr>
        </p:nvSpPr>
        <p:spPr>
          <a:xfrm>
            <a:off x="1266825" y="725488"/>
            <a:ext cx="4783138" cy="3586162"/>
          </a:xfrm>
          <a:solidFill>
            <a:srgbClr val="FFFFFF"/>
          </a:solidFill>
          <a:ln/>
        </p:spPr>
      </p:sp>
      <p:sp>
        <p:nvSpPr>
          <p:cNvPr id="162819" name="Rectangle 3"/>
          <p:cNvSpPr>
            <a:spLocks noGrp="1" noChangeArrowheads="1"/>
          </p:cNvSpPr>
          <p:nvPr>
            <p:ph type="body" idx="1"/>
          </p:nvPr>
        </p:nvSpPr>
        <p:spPr>
          <a:xfrm>
            <a:off x="731838" y="4557713"/>
            <a:ext cx="5038725" cy="43227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66" tIns="47883" rIns="95766" bIns="47883"/>
          <a:lstStyle/>
          <a:p>
            <a:pPr eaLnBrk="1" hangingPunct="1"/>
            <a:r>
              <a:rPr lang="en-US" dirty="0">
                <a:ea typeface="ヒラギノ角ゴ Pro W3" charset="0"/>
              </a:rPr>
              <a:t>… Using technologies that have not yet been invented …</a:t>
            </a:r>
          </a:p>
        </p:txBody>
      </p:sp>
    </p:spTree>
    <p:extLst>
      <p:ext uri="{BB962C8B-B14F-4D97-AF65-F5344CB8AC3E}">
        <p14:creationId xmlns:p14="http://schemas.microsoft.com/office/powerpoint/2010/main" val="37800384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81384168-E068-7546-A3C8-B82010EBEBCF}" type="slidenum">
              <a:rPr lang="en-US" sz="1300"/>
              <a:pPr/>
              <a:t>28</a:t>
            </a:fld>
            <a:endParaRPr lang="en-US" sz="1300"/>
          </a:p>
        </p:txBody>
      </p:sp>
      <p:sp>
        <p:nvSpPr>
          <p:cNvPr id="164866" name="Rectangle 2"/>
          <p:cNvSpPr>
            <a:spLocks noGrp="1" noRot="1" noChangeAspect="1" noChangeArrowheads="1" noTextEdit="1"/>
          </p:cNvSpPr>
          <p:nvPr>
            <p:ph type="sldImg"/>
          </p:nvPr>
        </p:nvSpPr>
        <p:spPr>
          <a:xfrm>
            <a:off x="1266825" y="725488"/>
            <a:ext cx="4783138" cy="3586162"/>
          </a:xfrm>
          <a:solidFill>
            <a:srgbClr val="FFFFFF"/>
          </a:solidFill>
          <a:ln/>
        </p:spPr>
      </p:sp>
      <p:sp>
        <p:nvSpPr>
          <p:cNvPr id="164867" name="Rectangle 3"/>
          <p:cNvSpPr>
            <a:spLocks noGrp="1" noChangeArrowheads="1"/>
          </p:cNvSpPr>
          <p:nvPr>
            <p:ph type="body" idx="1"/>
          </p:nvPr>
        </p:nvSpPr>
        <p:spPr>
          <a:xfrm>
            <a:off x="812800" y="4557713"/>
            <a:ext cx="5527675" cy="43227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66" tIns="47883" rIns="95766" bIns="47883"/>
          <a:lstStyle/>
          <a:p>
            <a:pPr eaLnBrk="1" hangingPunct="1"/>
            <a:r>
              <a:rPr lang="en-US" dirty="0">
                <a:ea typeface="ヒラギノ角ゴ Pro W3" charset="0"/>
              </a:rPr>
              <a:t>… In order to solve the problems </a:t>
            </a:r>
            <a:r>
              <a:rPr lang="en-US" dirty="0" smtClean="0">
                <a:ea typeface="ヒラギノ角ゴ Pro W3" charset="0"/>
              </a:rPr>
              <a:t>-- that </a:t>
            </a:r>
            <a:r>
              <a:rPr lang="en-US" dirty="0">
                <a:ea typeface="ヒラギノ角ゴ Pro W3" charset="0"/>
              </a:rPr>
              <a:t>we do not yet know are problems.</a:t>
            </a:r>
          </a:p>
          <a:p>
            <a:pPr eaLnBrk="1" hangingPunct="1"/>
            <a:endParaRPr lang="en-US" dirty="0">
              <a:ea typeface="ヒラギノ角ゴ Pro W3" charset="0"/>
            </a:endParaRPr>
          </a:p>
          <a:p>
            <a:pPr eaLnBrk="1" hangingPunct="1"/>
            <a:r>
              <a:rPr lang="en-US" dirty="0" smtClean="0">
                <a:ea typeface="ヒラギノ角ゴ Pro W3" charset="0"/>
              </a:rPr>
              <a:t>How do we </a:t>
            </a:r>
            <a:r>
              <a:rPr lang="en-US" u="sng" dirty="0" smtClean="0">
                <a:ea typeface="ヒラギノ角ゴ Pro W3" charset="0"/>
              </a:rPr>
              <a:t>enable</a:t>
            </a:r>
            <a:r>
              <a:rPr lang="en-US" dirty="0" smtClean="0">
                <a:ea typeface="ヒラギノ角ゴ Pro W3" charset="0"/>
              </a:rPr>
              <a:t> </a:t>
            </a:r>
            <a:r>
              <a:rPr lang="en-US" dirty="0">
                <a:ea typeface="ヒラギノ角ゴ Pro W3" charset="0"/>
              </a:rPr>
              <a:t>the next generation with the knowledge and tools they will need to do this?</a:t>
            </a:r>
          </a:p>
        </p:txBody>
      </p:sp>
    </p:spTree>
    <p:extLst>
      <p:ext uri="{BB962C8B-B14F-4D97-AF65-F5344CB8AC3E}">
        <p14:creationId xmlns:p14="http://schemas.microsoft.com/office/powerpoint/2010/main" val="25447028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Slide Image Placeholder 1"/>
          <p:cNvSpPr>
            <a:spLocks noGrp="1" noRot="1" noChangeAspect="1" noTextEdit="1"/>
          </p:cNvSpPr>
          <p:nvPr>
            <p:ph type="sldImg"/>
          </p:nvPr>
        </p:nvSpPr>
        <p:spPr>
          <a:ln/>
        </p:spPr>
      </p:sp>
      <p:sp>
        <p:nvSpPr>
          <p:cNvPr id="166914" name="Notes Placeholder 2"/>
          <p:cNvSpPr>
            <a:spLocks noGrp="1"/>
          </p:cNvSpPr>
          <p:nvPr>
            <p:ph type="body" idx="1"/>
          </p:nvPr>
        </p:nvSpPr>
        <p:spPr>
          <a:xfrm>
            <a:off x="731838" y="4560888"/>
            <a:ext cx="5202237"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ヒラギノ角ゴ Pro W3" charset="0"/>
              </a:rPr>
              <a:t>Think back 20 years ago.</a:t>
            </a:r>
          </a:p>
          <a:p>
            <a:endParaRPr lang="en-US" dirty="0">
              <a:ea typeface="ヒラギノ角ゴ Pro W3" charset="0"/>
            </a:endParaRPr>
          </a:p>
          <a:p>
            <a:r>
              <a:rPr lang="en-US" dirty="0">
                <a:ea typeface="ヒラギノ角ゴ Pro W3" charset="0"/>
              </a:rPr>
              <a:t>Would you have predicted any of these?</a:t>
            </a:r>
          </a:p>
          <a:p>
            <a:endParaRPr lang="en-US" dirty="0">
              <a:ea typeface="ヒラギノ角ゴ Pro W3" charset="0"/>
            </a:endParaRPr>
          </a:p>
          <a:p>
            <a:r>
              <a:rPr lang="en-US" dirty="0">
                <a:ea typeface="ヒラギノ角ゴ Pro W3" charset="0"/>
              </a:rPr>
              <a:t>What</a:t>
            </a:r>
            <a:r>
              <a:rPr lang="ja-JP" altLang="en-US" dirty="0">
                <a:ea typeface="ヒラギノ角ゴ Pro W3" charset="0"/>
              </a:rPr>
              <a:t>’</a:t>
            </a:r>
            <a:r>
              <a:rPr lang="en-US" altLang="ja-JP" dirty="0">
                <a:ea typeface="ヒラギノ角ゴ Pro W3" charset="0"/>
              </a:rPr>
              <a:t>s next?</a:t>
            </a:r>
          </a:p>
          <a:p>
            <a:endParaRPr lang="en-US" dirty="0">
              <a:ea typeface="ヒラギノ角ゴ Pro W3" charset="0"/>
            </a:endParaRPr>
          </a:p>
          <a:p>
            <a:r>
              <a:rPr lang="en-US" dirty="0">
                <a:ea typeface="ヒラギノ角ゴ Pro W3" charset="0"/>
              </a:rPr>
              <a:t>How soon will these </a:t>
            </a:r>
            <a:r>
              <a:rPr lang="en-US" dirty="0" smtClean="0">
                <a:ea typeface="ヒラギノ角ゴ Pro W3" charset="0"/>
              </a:rPr>
              <a:t>become </a:t>
            </a:r>
            <a:r>
              <a:rPr lang="en-US" dirty="0">
                <a:ea typeface="ヒラギノ角ゴ Pro W3" charset="0"/>
              </a:rPr>
              <a:t>obsolete?  Yes, these will </a:t>
            </a:r>
            <a:r>
              <a:rPr lang="en-US" u="sng" dirty="0">
                <a:ea typeface="ヒラギノ角ゴ Pro W3" charset="0"/>
              </a:rPr>
              <a:t>all</a:t>
            </a:r>
            <a:r>
              <a:rPr lang="en-US" dirty="0">
                <a:ea typeface="ヒラギノ角ゴ Pro W3" charset="0"/>
              </a:rPr>
              <a:t> be obsolete someday soon</a:t>
            </a:r>
            <a:r>
              <a:rPr lang="en-US" dirty="0" smtClean="0">
                <a:ea typeface="ヒラギノ角ゴ Pro W3" charset="0"/>
              </a:rPr>
              <a:t>!</a:t>
            </a:r>
          </a:p>
          <a:p>
            <a:endParaRPr lang="en-US" dirty="0" smtClean="0">
              <a:ea typeface="ヒラギノ角ゴ Pro W3" charset="0"/>
            </a:endParaRPr>
          </a:p>
          <a:p>
            <a:endParaRPr lang="en-US" dirty="0">
              <a:ea typeface="ヒラギノ角ゴ Pro W3" charset="0"/>
            </a:endParaRPr>
          </a:p>
        </p:txBody>
      </p:sp>
      <p:sp>
        <p:nvSpPr>
          <p:cNvPr id="16691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AACE3F50-5CE1-8F46-B60A-BBC949070049}" type="slidenum">
              <a:rPr lang="en-US" sz="1300"/>
              <a:pPr/>
              <a:t>29</a:t>
            </a:fld>
            <a:endParaRPr lang="en-US" sz="1300"/>
          </a:p>
        </p:txBody>
      </p:sp>
    </p:spTree>
    <p:extLst>
      <p:ext uri="{BB962C8B-B14F-4D97-AF65-F5344CB8AC3E}">
        <p14:creationId xmlns:p14="http://schemas.microsoft.com/office/powerpoint/2010/main" val="1637037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ECA8685C-A3C9-BE40-9533-D70993672923}" type="slidenum">
              <a:rPr lang="en-US" sz="1300"/>
              <a:pPr algn="r"/>
              <a:t>3</a:t>
            </a:fld>
            <a:endParaRPr lang="en-US" sz="1300"/>
          </a:p>
        </p:txBody>
      </p:sp>
      <p:sp>
        <p:nvSpPr>
          <p:cNvPr id="19458" name="Rectangle 2"/>
          <p:cNvSpPr>
            <a:spLocks noGrp="1" noRot="1" noChangeAspect="1" noChangeArrowheads="1" noTextEdit="1"/>
          </p:cNvSpPr>
          <p:nvPr>
            <p:ph type="sldImg"/>
          </p:nvPr>
        </p:nvSpPr>
        <p:spPr>
          <a:xfrm>
            <a:off x="1257300" y="720725"/>
            <a:ext cx="2476500" cy="1857375"/>
          </a:xfrm>
          <a:solidFill>
            <a:srgbClr val="FFFFFF"/>
          </a:solidFill>
          <a:ln/>
        </p:spPr>
      </p:sp>
      <p:sp>
        <p:nvSpPr>
          <p:cNvPr id="19459" name="Rectangle 3"/>
          <p:cNvSpPr>
            <a:spLocks noGrp="1" noChangeArrowheads="1"/>
          </p:cNvSpPr>
          <p:nvPr>
            <p:ph type="body" idx="1"/>
          </p:nvPr>
        </p:nvSpPr>
        <p:spPr>
          <a:xfrm>
            <a:off x="974725" y="2743200"/>
            <a:ext cx="5578475" cy="6618287"/>
          </a:xfrm>
          <a:solidFill>
            <a:srgbClr val="FFFFFF"/>
          </a:solidFill>
          <a:ln>
            <a:noFill/>
          </a:ln>
        </p:spPr>
        <p:txBody>
          <a:bodyPr/>
          <a:lstStyle/>
          <a:p>
            <a:r>
              <a:rPr lang="en-US" sz="1700" b="0" i="0" dirty="0" smtClean="0">
                <a:effectLst/>
                <a:latin typeface="Times" panose="02020603050405020304" pitchFamily="18" charset="0"/>
                <a:cs typeface="Times" panose="02020603050405020304" pitchFamily="18" charset="0"/>
              </a:rPr>
              <a:t>Here is the mission statement for the </a:t>
            </a:r>
            <a:r>
              <a:rPr lang="en-US" sz="1700" b="0" i="0" dirty="0" smtClean="0">
                <a:effectLst>
                  <a:outerShdw blurRad="38100" dist="38100" dir="2700000" algn="tl">
                    <a:srgbClr val="DDDDDD"/>
                  </a:outerShdw>
                </a:effectLst>
                <a:latin typeface="Times" panose="02020603050405020304" pitchFamily="18" charset="0"/>
                <a:ea typeface="ヒラギノ角ゴ Pro W3" charset="0"/>
                <a:cs typeface="Times" panose="02020603050405020304" pitchFamily="18" charset="0"/>
              </a:rPr>
              <a:t>N.C. Division of Workforce Solutions</a:t>
            </a:r>
            <a:endParaRPr lang="en-US" sz="1700" b="0" i="0" dirty="0" smtClean="0">
              <a:effectLst/>
              <a:latin typeface="Times" panose="02020603050405020304" pitchFamily="18" charset="0"/>
              <a:cs typeface="Times" panose="02020603050405020304" pitchFamily="18" charset="0"/>
            </a:endParaRPr>
          </a:p>
          <a:p>
            <a:endParaRPr lang="en-US" sz="1700" b="0" i="0" dirty="0" smtClean="0">
              <a:effectLst/>
              <a:latin typeface="Times" panose="02020603050405020304" pitchFamily="18" charset="0"/>
              <a:cs typeface="Times" panose="02020603050405020304" pitchFamily="18" charset="0"/>
            </a:endParaRPr>
          </a:p>
          <a:p>
            <a:r>
              <a:rPr lang="en-US" sz="1700" b="0" i="0" dirty="0" smtClean="0">
                <a:effectLst/>
                <a:latin typeface="Times" panose="02020603050405020304" pitchFamily="18" charset="0"/>
                <a:cs typeface="Times" panose="02020603050405020304" pitchFamily="18" charset="0"/>
              </a:rPr>
              <a:t>“We help people find jobs and achieve their career goals, and we help employers find and retain a qualified workforce.”</a:t>
            </a:r>
          </a:p>
          <a:p>
            <a:endParaRPr lang="en-US" sz="1700" b="0" i="0" dirty="0">
              <a:latin typeface="Times" panose="02020603050405020304" pitchFamily="18" charset="0"/>
              <a:ea typeface="ヒラギノ角ゴ Pro W3" charset="0"/>
              <a:cs typeface="Times" panose="02020603050405020304" pitchFamily="18" charset="0"/>
            </a:endParaRPr>
          </a:p>
          <a:p>
            <a:r>
              <a:rPr lang="en-US" sz="1700" b="0" i="0" dirty="0" smtClean="0">
                <a:latin typeface="Times" panose="02020603050405020304" pitchFamily="18" charset="0"/>
                <a:ea typeface="ヒラギノ角ゴ Pro W3" charset="0"/>
                <a:cs typeface="Times" panose="02020603050405020304" pitchFamily="18" charset="0"/>
              </a:rPr>
              <a:t>Before all of this can happen, we have to </a:t>
            </a:r>
            <a:r>
              <a:rPr lang="en-US" sz="1700" b="0" i="0" u="sng" dirty="0" smtClean="0">
                <a:latin typeface="Times" panose="02020603050405020304" pitchFamily="18" charset="0"/>
                <a:ea typeface="ヒラギノ角ゴ Pro W3" charset="0"/>
                <a:cs typeface="Times" panose="02020603050405020304" pitchFamily="18" charset="0"/>
              </a:rPr>
              <a:t>first</a:t>
            </a:r>
            <a:r>
              <a:rPr lang="en-US" sz="1700" b="0" i="0" dirty="0" smtClean="0">
                <a:latin typeface="Times" panose="02020603050405020304" pitchFamily="18" charset="0"/>
                <a:ea typeface="ヒラギノ角ゴ Pro W3" charset="0"/>
                <a:cs typeface="Times" panose="02020603050405020304" pitchFamily="18" charset="0"/>
              </a:rPr>
              <a:t> help the youth </a:t>
            </a:r>
            <a:r>
              <a:rPr lang="en-US" sz="1700" b="0" i="0" u="sng" dirty="0" smtClean="0">
                <a:latin typeface="Times" panose="02020603050405020304" pitchFamily="18" charset="0"/>
                <a:ea typeface="ヒラギノ角ゴ Pro W3" charset="0"/>
                <a:cs typeface="Times" panose="02020603050405020304" pitchFamily="18" charset="0"/>
              </a:rPr>
              <a:t>discover</a:t>
            </a:r>
            <a:r>
              <a:rPr lang="en-US" sz="1700" b="0" i="0" dirty="0" smtClean="0">
                <a:latin typeface="Times" panose="02020603050405020304" pitchFamily="18" charset="0"/>
                <a:ea typeface="ヒラギノ角ゴ Pro W3" charset="0"/>
                <a:cs typeface="Times" panose="02020603050405020304" pitchFamily="18" charset="0"/>
              </a:rPr>
              <a:t> their career goals.</a:t>
            </a:r>
            <a:endParaRPr lang="en-US" sz="1700" b="0" i="0" dirty="0">
              <a:latin typeface="Times" panose="02020603050405020304" pitchFamily="18" charset="0"/>
              <a:ea typeface="ヒラギノ角ゴ Pro W3" charset="0"/>
              <a:cs typeface="Times" panose="02020603050405020304" pitchFamily="18" charset="0"/>
            </a:endParaRPr>
          </a:p>
          <a:p>
            <a:endParaRPr lang="en-US" sz="1700" dirty="0">
              <a:latin typeface="Times" panose="02020603050405020304" pitchFamily="18" charset="0"/>
              <a:ea typeface="ヒラギノ角ゴ Pro W3" charset="0"/>
              <a:cs typeface="Times" panose="02020603050405020304" pitchFamily="18" charset="0"/>
            </a:endParaRPr>
          </a:p>
          <a:p>
            <a:r>
              <a:rPr lang="en-US" dirty="0" smtClean="0">
                <a:ea typeface="ヒラギノ角ゴ Pro W3" charset="0"/>
              </a:rPr>
              <a:t>====</a:t>
            </a:r>
          </a:p>
          <a:p>
            <a:endParaRPr lang="en-US" dirty="0">
              <a:ea typeface="ヒラギノ角ゴ Pro W3" charset="0"/>
            </a:endParaRPr>
          </a:p>
          <a:p>
            <a:r>
              <a:rPr lang="en-US" dirty="0" smtClean="0">
                <a:ea typeface="ヒラギノ角ゴ Pro W3" charset="0"/>
              </a:rPr>
              <a:t>http://www.nccommerce.com/wf/about-us/commission-on-workforce-development</a:t>
            </a:r>
            <a:endParaRPr lang="en-US" dirty="0">
              <a:ea typeface="ヒラギノ角ゴ Pro W3" charset="0"/>
            </a:endParaRPr>
          </a:p>
        </p:txBody>
      </p:sp>
    </p:spTree>
    <p:extLst>
      <p:ext uri="{BB962C8B-B14F-4D97-AF65-F5344CB8AC3E}">
        <p14:creationId xmlns:p14="http://schemas.microsoft.com/office/powerpoint/2010/main" val="20087200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Slide Image Placeholder 1"/>
          <p:cNvSpPr>
            <a:spLocks noGrp="1" noRot="1" noChangeAspect="1" noTextEdit="1"/>
          </p:cNvSpPr>
          <p:nvPr>
            <p:ph type="sldImg"/>
          </p:nvPr>
        </p:nvSpPr>
        <p:spPr>
          <a:xfrm>
            <a:off x="992188" y="533400"/>
            <a:ext cx="2282825" cy="1712913"/>
          </a:xfrm>
          <a:ln/>
        </p:spPr>
      </p:sp>
      <p:sp>
        <p:nvSpPr>
          <p:cNvPr id="168962" name="Notes Placeholder 2"/>
          <p:cNvSpPr>
            <a:spLocks noGrp="1"/>
          </p:cNvSpPr>
          <p:nvPr>
            <p:ph type="body" idx="1"/>
          </p:nvPr>
        </p:nvSpPr>
        <p:spPr>
          <a:xfrm>
            <a:off x="838200" y="2362200"/>
            <a:ext cx="5867400" cy="65182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r>
              <a:rPr lang="en-US" dirty="0">
                <a:ea typeface="ヒラギノ角ゴ Pro W3" charset="0"/>
              </a:rPr>
              <a:t>Some of the latest trends are actually </a:t>
            </a:r>
            <a:r>
              <a:rPr lang="en-US" u="sng" dirty="0">
                <a:ea typeface="ヒラギノ角ゴ Pro W3" charset="0"/>
              </a:rPr>
              <a:t>old</a:t>
            </a:r>
            <a:r>
              <a:rPr lang="en-US" dirty="0">
                <a:ea typeface="ヒラギノ角ゴ Pro W3" charset="0"/>
              </a:rPr>
              <a:t> technologies making a comeback</a:t>
            </a:r>
            <a:r>
              <a:rPr lang="en-US" dirty="0" smtClean="0">
                <a:ea typeface="ヒラギノ角ゴ Pro W3" charset="0"/>
              </a:rPr>
              <a:t>.</a:t>
            </a:r>
            <a:endParaRPr lang="en-US" dirty="0">
              <a:ea typeface="ヒラギノ角ゴ Pro W3" charset="0"/>
            </a:endParaRPr>
          </a:p>
          <a:p>
            <a:r>
              <a:rPr lang="en-US" dirty="0">
                <a:ea typeface="ヒラギノ角ゴ Pro W3" charset="0"/>
              </a:rPr>
              <a:t>Over 100 years ago. When Rudolph Diesel first demonstrated his diesel engine, he powered it with </a:t>
            </a:r>
            <a:r>
              <a:rPr lang="en-US" u="sng" dirty="0">
                <a:ea typeface="ヒラギノ角ゴ Pro W3" charset="0"/>
              </a:rPr>
              <a:t>peanut</a:t>
            </a:r>
            <a:r>
              <a:rPr lang="en-US" dirty="0">
                <a:ea typeface="ヒラギノ角ゴ Pro W3" charset="0"/>
              </a:rPr>
              <a:t> oil.</a:t>
            </a:r>
          </a:p>
          <a:p>
            <a:r>
              <a:rPr lang="en-US" dirty="0">
                <a:ea typeface="ヒラギノ角ゴ Pro W3" charset="0"/>
              </a:rPr>
              <a:t>Then along came this cheap stuff called </a:t>
            </a:r>
            <a:r>
              <a:rPr lang="en-US" u="sng" dirty="0">
                <a:ea typeface="ヒラギノ角ゴ Pro W3" charset="0"/>
              </a:rPr>
              <a:t>petroleum</a:t>
            </a:r>
            <a:r>
              <a:rPr lang="en-US" dirty="0">
                <a:ea typeface="ヒラギノ角ゴ Pro W3" charset="0"/>
              </a:rPr>
              <a:t> that even Jed </a:t>
            </a:r>
            <a:r>
              <a:rPr lang="en-US" dirty="0" err="1">
                <a:ea typeface="ヒラギノ角ゴ Pro W3" charset="0"/>
              </a:rPr>
              <a:t>Clampett</a:t>
            </a:r>
            <a:r>
              <a:rPr lang="en-US" dirty="0">
                <a:ea typeface="ヒラギノ角ゴ Pro W3" charset="0"/>
              </a:rPr>
              <a:t> </a:t>
            </a:r>
            <a:r>
              <a:rPr lang="en-US" dirty="0" smtClean="0">
                <a:ea typeface="ヒラギノ角ゴ Pro W3" charset="0"/>
              </a:rPr>
              <a:t>didn't</a:t>
            </a:r>
            <a:r>
              <a:rPr lang="en-US" altLang="ja-JP" dirty="0" smtClean="0">
                <a:ea typeface="ヒラギノ角ゴ Pro W3" charset="0"/>
              </a:rPr>
              <a:t> </a:t>
            </a:r>
            <a:r>
              <a:rPr lang="en-US" altLang="ja-JP" dirty="0">
                <a:ea typeface="ヒラギノ角ゴ Pro W3" charset="0"/>
              </a:rPr>
              <a:t>want at first, and Rudolph Diesel quickly switched over to the newly created </a:t>
            </a:r>
            <a:r>
              <a:rPr lang="en-US" altLang="ja-JP" u="sng" dirty="0">
                <a:ea typeface="ヒラギノ角ゴ Pro W3" charset="0"/>
              </a:rPr>
              <a:t>Diesel</a:t>
            </a:r>
            <a:r>
              <a:rPr lang="en-US" altLang="ja-JP" dirty="0">
                <a:ea typeface="ヒラギノ角ゴ Pro W3" charset="0"/>
              </a:rPr>
              <a:t> </a:t>
            </a:r>
            <a:r>
              <a:rPr lang="en-US" altLang="ja-JP" dirty="0" smtClean="0">
                <a:ea typeface="ヒラギノ角ゴ Pro W3" charset="0"/>
              </a:rPr>
              <a:t>fuel, </a:t>
            </a:r>
            <a:r>
              <a:rPr lang="en-US" altLang="ja-JP" dirty="0">
                <a:ea typeface="ヒラギノ角ゴ Pro W3" charset="0"/>
              </a:rPr>
              <a:t>because it was so </a:t>
            </a:r>
            <a:r>
              <a:rPr lang="en-US" altLang="ja-JP" u="sng" dirty="0">
                <a:ea typeface="ヒラギノ角ゴ Pro W3" charset="0"/>
              </a:rPr>
              <a:t>cheap</a:t>
            </a:r>
            <a:r>
              <a:rPr lang="en-US" altLang="ja-JP" dirty="0">
                <a:ea typeface="ヒラギノ角ゴ Pro W3" charset="0"/>
              </a:rPr>
              <a:t> to make. </a:t>
            </a:r>
          </a:p>
          <a:p>
            <a:endParaRPr lang="en-US" dirty="0">
              <a:ea typeface="ヒラギノ角ゴ Pro W3" charset="0"/>
            </a:endParaRPr>
          </a:p>
          <a:p>
            <a:r>
              <a:rPr lang="en-US" dirty="0">
                <a:ea typeface="ヒラギノ角ゴ Pro W3" charset="0"/>
              </a:rPr>
              <a:t>Now people are paying McDonalds to let them take away their </a:t>
            </a:r>
            <a:r>
              <a:rPr lang="en-US" u="sng" dirty="0">
                <a:ea typeface="ヒラギノ角ゴ Pro W3" charset="0"/>
              </a:rPr>
              <a:t>waste</a:t>
            </a:r>
            <a:r>
              <a:rPr lang="en-US" dirty="0">
                <a:ea typeface="ヒラギノ角ゴ Pro W3" charset="0"/>
              </a:rPr>
              <a:t> cooking </a:t>
            </a:r>
            <a:r>
              <a:rPr lang="en-US" dirty="0" smtClean="0">
                <a:ea typeface="ヒラギノ角ゴ Pro W3" charset="0"/>
              </a:rPr>
              <a:t>oil, </a:t>
            </a:r>
            <a:r>
              <a:rPr lang="en-US" dirty="0">
                <a:ea typeface="ヒラギノ角ゴ Pro W3" charset="0"/>
              </a:rPr>
              <a:t>so they can use it to fuel their Diesel-powered vehicle</a:t>
            </a:r>
            <a:r>
              <a:rPr lang="en-US" dirty="0" smtClean="0">
                <a:ea typeface="ヒラギノ角ゴ Pro W3" charset="0"/>
              </a:rPr>
              <a:t>.</a:t>
            </a:r>
          </a:p>
          <a:p>
            <a:endParaRPr lang="en-US" dirty="0" smtClean="0">
              <a:ea typeface="ヒラギノ角ゴ Pro W3" charset="0"/>
            </a:endParaRPr>
          </a:p>
          <a:p>
            <a:r>
              <a:rPr lang="en-US" dirty="0" smtClean="0">
                <a:ea typeface="ヒラギノ角ゴ Pro W3" charset="0"/>
              </a:rPr>
              <a:t>And  Electric cars?  Invented almost</a:t>
            </a:r>
            <a:r>
              <a:rPr lang="en-US" baseline="0" dirty="0" smtClean="0">
                <a:ea typeface="ヒラギノ角ゴ Pro W3" charset="0"/>
              </a:rPr>
              <a:t> 200 years ago. Electric cars were popular until the early 1900s when gasoline-powered engines took over, because gasoline was very cheap.</a:t>
            </a:r>
            <a:endParaRPr lang="en-US" dirty="0">
              <a:ea typeface="ヒラギノ角ゴ Pro W3" charset="0"/>
            </a:endParaRPr>
          </a:p>
          <a:p>
            <a:endParaRPr lang="en-US" dirty="0">
              <a:ea typeface="ヒラギノ角ゴ Pro W3" charset="0"/>
            </a:endParaRPr>
          </a:p>
          <a:p>
            <a:r>
              <a:rPr lang="en-US" dirty="0">
                <a:ea typeface="ヒラギノ角ゴ Pro W3" charset="0"/>
              </a:rPr>
              <a:t>And the Biofuels Center of North Carolina is helping people build government-approved </a:t>
            </a:r>
            <a:r>
              <a:rPr lang="en-US" u="sng" dirty="0" smtClean="0">
                <a:ea typeface="ヒラギノ角ゴ Pro W3" charset="0"/>
              </a:rPr>
              <a:t>stills</a:t>
            </a:r>
            <a:r>
              <a:rPr lang="en-US" dirty="0" smtClean="0">
                <a:ea typeface="ヒラギノ角ゴ Pro W3" charset="0"/>
              </a:rPr>
              <a:t> </a:t>
            </a:r>
            <a:r>
              <a:rPr lang="en-US" dirty="0">
                <a:ea typeface="ヒラギノ角ゴ Pro W3" charset="0"/>
              </a:rPr>
              <a:t>to create legal moonshine that we can burn in our cars. </a:t>
            </a:r>
          </a:p>
          <a:p>
            <a:endParaRPr lang="en-US" dirty="0">
              <a:ea typeface="ヒラギノ角ゴ Pro W3" charset="0"/>
            </a:endParaRPr>
          </a:p>
          <a:p>
            <a:r>
              <a:rPr lang="en-US" dirty="0">
                <a:ea typeface="ヒラギノ角ゴ Pro W3" charset="0"/>
              </a:rPr>
              <a:t>(And for those of you who </a:t>
            </a:r>
            <a:r>
              <a:rPr lang="en-US" u="sng" dirty="0">
                <a:ea typeface="ヒラギノ角ゴ Pro W3" charset="0"/>
              </a:rPr>
              <a:t>don</a:t>
            </a:r>
            <a:r>
              <a:rPr lang="ja-JP" altLang="en-US" u="sng" dirty="0">
                <a:ea typeface="ヒラギノ角ゴ Pro W3" charset="0"/>
              </a:rPr>
              <a:t>’</a:t>
            </a:r>
            <a:r>
              <a:rPr lang="en-US" altLang="ja-JP" u="sng" dirty="0">
                <a:ea typeface="ヒラギノ角ゴ Pro W3" charset="0"/>
              </a:rPr>
              <a:t>t</a:t>
            </a:r>
            <a:r>
              <a:rPr lang="en-US" altLang="ja-JP" dirty="0">
                <a:ea typeface="ヒラギノ角ゴ Pro W3" charset="0"/>
              </a:rPr>
              <a:t> know, stock car racing was invented in North Carolina by the folks with the fastest cars who transported moonshine around the state</a:t>
            </a:r>
            <a:r>
              <a:rPr lang="en-US" altLang="ja-JP" dirty="0" smtClean="0">
                <a:ea typeface="ヒラギノ角ゴ Pro W3" charset="0"/>
              </a:rPr>
              <a:t>.)</a:t>
            </a:r>
            <a:endParaRPr lang="en-US" dirty="0">
              <a:ea typeface="ヒラギノ角ゴ Pro W3" charset="0"/>
            </a:endParaRPr>
          </a:p>
          <a:p>
            <a:r>
              <a:rPr lang="en-US" dirty="0">
                <a:ea typeface="ヒラギノ角ゴ Pro W3" charset="0"/>
              </a:rPr>
              <a:t>Yes, some </a:t>
            </a:r>
            <a:r>
              <a:rPr lang="en-US" u="sng" dirty="0">
                <a:ea typeface="ヒラギノ角ゴ Pro W3" charset="0"/>
              </a:rPr>
              <a:t>old</a:t>
            </a:r>
            <a:r>
              <a:rPr lang="en-US" dirty="0">
                <a:ea typeface="ヒラギノ角ゴ Pro W3" charset="0"/>
              </a:rPr>
              <a:t> technologies are coming back around again.</a:t>
            </a:r>
          </a:p>
          <a:p>
            <a:endParaRPr lang="en-US" dirty="0">
              <a:ea typeface="ヒラギノ角ゴ Pro W3" charset="0"/>
            </a:endParaRPr>
          </a:p>
        </p:txBody>
      </p:sp>
      <p:sp>
        <p:nvSpPr>
          <p:cNvPr id="16896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72547694-3FC9-B34B-A99D-F3DD18D8AC56}" type="slidenum">
              <a:rPr lang="en-US" sz="1300"/>
              <a:pPr/>
              <a:t>30</a:t>
            </a:fld>
            <a:endParaRPr lang="en-US" sz="1300"/>
          </a:p>
        </p:txBody>
      </p:sp>
    </p:spTree>
    <p:extLst>
      <p:ext uri="{BB962C8B-B14F-4D97-AF65-F5344CB8AC3E}">
        <p14:creationId xmlns:p14="http://schemas.microsoft.com/office/powerpoint/2010/main" val="36575114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F66D4586-52D5-B44C-B1D3-AA3F8DF8D802}" type="slidenum">
              <a:rPr lang="en-US" sz="1300"/>
              <a:pPr/>
              <a:t>31</a:t>
            </a:fld>
            <a:endParaRPr lang="en-US" sz="1300"/>
          </a:p>
        </p:txBody>
      </p:sp>
      <p:sp>
        <p:nvSpPr>
          <p:cNvPr id="173058" name="Rectangle 2"/>
          <p:cNvSpPr>
            <a:spLocks noGrp="1" noRot="1" noChangeAspect="1" noChangeArrowheads="1" noTextEdit="1"/>
          </p:cNvSpPr>
          <p:nvPr>
            <p:ph type="sldImg"/>
          </p:nvPr>
        </p:nvSpPr>
        <p:spPr>
          <a:solidFill>
            <a:srgbClr val="FFFFFF"/>
          </a:solidFill>
          <a:ln/>
        </p:spPr>
      </p:sp>
      <p:sp>
        <p:nvSpPr>
          <p:cNvPr id="173059" name="Rectangle 3"/>
          <p:cNvSpPr>
            <a:spLocks noGrp="1" noChangeArrowheads="1"/>
          </p:cNvSpPr>
          <p:nvPr>
            <p:ph type="body" idx="1"/>
          </p:nvPr>
        </p:nvSpPr>
        <p:spPr>
          <a:solidFill>
            <a:srgbClr val="FFFFFF"/>
          </a:solidFill>
          <a:ln>
            <a:solidFill>
              <a:srgbClr val="000000"/>
            </a:solidFill>
          </a:ln>
        </p:spPr>
        <p:txBody>
          <a:bodyPr>
            <a:normAutofit fontScale="92500" lnSpcReduction="10000"/>
          </a:bodyPr>
          <a:lstStyle/>
          <a:p>
            <a:r>
              <a:rPr lang="en-US" dirty="0">
                <a:ea typeface="ヒラギノ角ゴ Pro W3" charset="0"/>
              </a:rPr>
              <a:t>The North Carolina Association of Workforce Development Boards </a:t>
            </a:r>
            <a:r>
              <a:rPr lang="en-US" dirty="0" smtClean="0">
                <a:ea typeface="ヒラギノ角ゴ Pro W3" charset="0"/>
              </a:rPr>
              <a:t>surveyed </a:t>
            </a:r>
            <a:r>
              <a:rPr lang="en-US" dirty="0">
                <a:ea typeface="ヒラギノ角ゴ Pro W3" charset="0"/>
              </a:rPr>
              <a:t>employers in </a:t>
            </a:r>
            <a:r>
              <a:rPr lang="en-US" u="sng" dirty="0">
                <a:ea typeface="ヒラギノ角ゴ Pro W3" charset="0"/>
              </a:rPr>
              <a:t>all</a:t>
            </a:r>
            <a:r>
              <a:rPr lang="en-US" dirty="0">
                <a:ea typeface="ヒラギノ角ゴ Pro W3" charset="0"/>
              </a:rPr>
              <a:t> of our 100 counties.</a:t>
            </a:r>
          </a:p>
          <a:p>
            <a:endParaRPr lang="en-US" dirty="0">
              <a:ea typeface="ヒラギノ角ゴ Pro W3" charset="0"/>
            </a:endParaRPr>
          </a:p>
          <a:p>
            <a:endParaRPr lang="en-US" dirty="0">
              <a:ea typeface="ヒラギノ角ゴ Pro W3" charset="0"/>
            </a:endParaRPr>
          </a:p>
          <a:p>
            <a:r>
              <a:rPr lang="en-US" dirty="0" smtClean="0">
                <a:solidFill>
                  <a:srgbClr val="FF0000"/>
                </a:solidFill>
                <a:ea typeface="ヒラギノ角ゴ Pro W3" charset="0"/>
              </a:rPr>
              <a:t>=======</a:t>
            </a:r>
          </a:p>
          <a:p>
            <a:endParaRPr lang="en-US" dirty="0">
              <a:solidFill>
                <a:srgbClr val="FF0000"/>
              </a:solidFill>
              <a:ea typeface="ヒラギノ角ゴ Pro W3" charset="0"/>
            </a:endParaRPr>
          </a:p>
          <a:p>
            <a:r>
              <a:rPr lang="en-US" dirty="0">
                <a:solidFill>
                  <a:srgbClr val="FF0000"/>
                </a:solidFill>
                <a:ea typeface="ヒラギノ角ゴ Pro W3" charset="0"/>
              </a:rPr>
              <a:t>Survey Conducted by North Carolina Business Services Representatives representing the Workforce Development Boards of North Carolina</a:t>
            </a:r>
          </a:p>
          <a:p>
            <a:endParaRPr lang="en-US" dirty="0">
              <a:solidFill>
                <a:srgbClr val="FF0000"/>
              </a:solidFill>
              <a:ea typeface="ヒラギノ角ゴ Pro W3" charset="0"/>
            </a:endParaRPr>
          </a:p>
          <a:p>
            <a:r>
              <a:rPr lang="en-US" dirty="0">
                <a:solidFill>
                  <a:srgbClr val="FF0000"/>
                </a:solidFill>
                <a:ea typeface="ヒラギノ角ゴ Pro W3" charset="0"/>
              </a:rPr>
              <a:t>They surveyed employers in all 100 counties.</a:t>
            </a:r>
          </a:p>
          <a:p>
            <a:endParaRPr lang="en-US" dirty="0">
              <a:solidFill>
                <a:srgbClr val="FF0000"/>
              </a:solidFill>
              <a:ea typeface="ヒラギノ角ゴ Pro W3" charset="0"/>
            </a:endParaRPr>
          </a:p>
          <a:p>
            <a:r>
              <a:rPr lang="en-US" dirty="0">
                <a:solidFill>
                  <a:srgbClr val="FF0000"/>
                </a:solidFill>
                <a:ea typeface="ヒラギノ角ゴ Pro W3" charset="0"/>
              </a:rPr>
              <a:t>Skills Survey</a:t>
            </a:r>
          </a:p>
          <a:p>
            <a:r>
              <a:rPr lang="en-US" dirty="0">
                <a:solidFill>
                  <a:srgbClr val="FF0000"/>
                </a:solidFill>
                <a:ea typeface="ヒラギノ角ゴ Pro W3" charset="0"/>
              </a:rPr>
              <a:t>http://</a:t>
            </a:r>
            <a:r>
              <a:rPr lang="en-US" dirty="0" err="1">
                <a:solidFill>
                  <a:srgbClr val="FF0000"/>
                </a:solidFill>
                <a:ea typeface="ヒラギノ角ゴ Pro W3" charset="0"/>
              </a:rPr>
              <a:t>www.agreatworkforce.com</a:t>
            </a:r>
            <a:r>
              <a:rPr lang="en-US" dirty="0">
                <a:solidFill>
                  <a:srgbClr val="FF0000"/>
                </a:solidFill>
                <a:ea typeface="ヒラギノ角ゴ Pro W3" charset="0"/>
              </a:rPr>
              <a:t>/</a:t>
            </a:r>
            <a:r>
              <a:rPr lang="en-US" dirty="0" err="1">
                <a:solidFill>
                  <a:srgbClr val="FF0000"/>
                </a:solidFill>
                <a:ea typeface="ヒラギノ角ゴ Pro W3" charset="0"/>
              </a:rPr>
              <a:t>newsstory.cfm?NewsID</a:t>
            </a:r>
            <a:r>
              <a:rPr lang="en-US" dirty="0">
                <a:solidFill>
                  <a:srgbClr val="FF0000"/>
                </a:solidFill>
                <a:ea typeface="ヒラギノ角ゴ Pro W3" charset="0"/>
              </a:rPr>
              <a:t>=13</a:t>
            </a:r>
          </a:p>
          <a:p>
            <a:endParaRPr lang="en-US" dirty="0">
              <a:solidFill>
                <a:srgbClr val="FF0000"/>
              </a:solidFill>
              <a:ea typeface="ヒラギノ角ゴ Pro W3" charset="0"/>
            </a:endParaRPr>
          </a:p>
          <a:p>
            <a:r>
              <a:rPr lang="en-US" dirty="0">
                <a:solidFill>
                  <a:srgbClr val="FF0000"/>
                </a:solidFill>
                <a:ea typeface="ヒラギノ角ゴ Pro W3" charset="0"/>
              </a:rPr>
              <a:t>news article, news video</a:t>
            </a:r>
          </a:p>
          <a:p>
            <a:r>
              <a:rPr lang="en-US" dirty="0">
                <a:solidFill>
                  <a:srgbClr val="FF0000"/>
                </a:solidFill>
                <a:ea typeface="ヒラギノ角ゴ Pro W3" charset="0"/>
              </a:rPr>
              <a:t>http://triangle.news14.com/content/</a:t>
            </a:r>
            <a:r>
              <a:rPr lang="en-US" dirty="0" err="1">
                <a:solidFill>
                  <a:srgbClr val="FF0000"/>
                </a:solidFill>
                <a:ea typeface="ヒラギノ角ゴ Pro W3" charset="0"/>
              </a:rPr>
              <a:t>top_stories</a:t>
            </a:r>
            <a:r>
              <a:rPr lang="en-US" dirty="0">
                <a:solidFill>
                  <a:srgbClr val="FF0000"/>
                </a:solidFill>
                <a:ea typeface="ヒラギノ角ゴ Pro W3" charset="0"/>
              </a:rPr>
              <a:t>/652523/survey-shows-n-c--workforce-skills-lacking</a:t>
            </a:r>
          </a:p>
        </p:txBody>
      </p:sp>
    </p:spTree>
    <p:extLst>
      <p:ext uri="{BB962C8B-B14F-4D97-AF65-F5344CB8AC3E}">
        <p14:creationId xmlns:p14="http://schemas.microsoft.com/office/powerpoint/2010/main" val="28531549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53036202-B14D-7440-9789-11931311D4EF}" type="slidenum">
              <a:rPr lang="en-US" sz="1300"/>
              <a:pPr/>
              <a:t>32</a:t>
            </a:fld>
            <a:endParaRPr lang="en-US" sz="1300"/>
          </a:p>
        </p:txBody>
      </p:sp>
      <p:sp>
        <p:nvSpPr>
          <p:cNvPr id="175106" name="Rectangle 2"/>
          <p:cNvSpPr>
            <a:spLocks noGrp="1" noRot="1" noChangeAspect="1" noChangeArrowheads="1" noTextEdit="1"/>
          </p:cNvSpPr>
          <p:nvPr>
            <p:ph type="sldImg"/>
          </p:nvPr>
        </p:nvSpPr>
        <p:spPr>
          <a:solidFill>
            <a:srgbClr val="FFFFFF"/>
          </a:solidFill>
          <a:ln/>
        </p:spPr>
      </p:sp>
      <p:sp>
        <p:nvSpPr>
          <p:cNvPr id="175107" name="Rectangle 3"/>
          <p:cNvSpPr>
            <a:spLocks noGrp="1" noChangeArrowheads="1"/>
          </p:cNvSpPr>
          <p:nvPr>
            <p:ph type="body" idx="1"/>
          </p:nvPr>
        </p:nvSpPr>
        <p:spPr>
          <a:solidFill>
            <a:srgbClr val="FFFFFF"/>
          </a:solidFill>
          <a:ln>
            <a:solidFill>
              <a:srgbClr val="000000"/>
            </a:solidFill>
          </a:ln>
        </p:spPr>
        <p:txBody>
          <a:bodyPr>
            <a:normAutofit fontScale="92500" lnSpcReduction="10000"/>
          </a:bodyPr>
          <a:lstStyle/>
          <a:p>
            <a:r>
              <a:rPr lang="en-US" dirty="0">
                <a:ea typeface="ヒラギノ角ゴ Pro W3" charset="0"/>
              </a:rPr>
              <a:t>Here is what the employers say are the skills lacking in their new recruits.</a:t>
            </a:r>
          </a:p>
          <a:p>
            <a:endParaRPr lang="en-US" dirty="0">
              <a:ea typeface="ヒラギノ角ゴ Pro W3" charset="0"/>
            </a:endParaRPr>
          </a:p>
          <a:p>
            <a:r>
              <a:rPr lang="en-US" dirty="0" smtClean="0">
                <a:ea typeface="ヒラギノ角ゴ Pro W3" charset="0"/>
              </a:rPr>
              <a:t>Where do people go to learn </a:t>
            </a:r>
            <a:r>
              <a:rPr lang="en-US" u="sng" dirty="0" smtClean="0">
                <a:ea typeface="ヒラギノ角ゴ Pro W3" charset="0"/>
              </a:rPr>
              <a:t>these</a:t>
            </a:r>
            <a:r>
              <a:rPr lang="en-US" baseline="0" dirty="0" smtClean="0">
                <a:ea typeface="ヒラギノ角ゴ Pro W3" charset="0"/>
              </a:rPr>
              <a:t> skills for which employers are looking?</a:t>
            </a:r>
          </a:p>
          <a:p>
            <a:endParaRPr lang="en-US" baseline="0" dirty="0" smtClean="0">
              <a:ea typeface="ヒラギノ角ゴ Pro W3" charset="0"/>
            </a:endParaRPr>
          </a:p>
          <a:p>
            <a:r>
              <a:rPr lang="en-US" baseline="0" dirty="0" smtClean="0">
                <a:ea typeface="ヒラギノ角ゴ Pro W3" charset="0"/>
              </a:rPr>
              <a:t>We are fortunate in North Carolina to have a great community college system where these skills are taught.</a:t>
            </a:r>
            <a:endParaRPr lang="en-US" dirty="0">
              <a:ea typeface="ヒラギノ角ゴ Pro W3" charset="0"/>
            </a:endParaRPr>
          </a:p>
          <a:p>
            <a:endParaRPr lang="en-US" dirty="0">
              <a:ea typeface="ヒラギノ角ゴ Pro W3" charset="0"/>
            </a:endParaRPr>
          </a:p>
          <a:p>
            <a:r>
              <a:rPr lang="en-US" dirty="0" smtClean="0">
                <a:solidFill>
                  <a:srgbClr val="FF0000"/>
                </a:solidFill>
                <a:ea typeface="ヒラギノ角ゴ Pro W3" charset="0"/>
              </a:rPr>
              <a:t>=======</a:t>
            </a:r>
          </a:p>
          <a:p>
            <a:endParaRPr lang="en-US" dirty="0">
              <a:solidFill>
                <a:srgbClr val="FF0000"/>
              </a:solidFill>
              <a:ea typeface="ヒラギノ角ゴ Pro W3" charset="0"/>
            </a:endParaRPr>
          </a:p>
          <a:p>
            <a:r>
              <a:rPr lang="en-US" dirty="0">
                <a:solidFill>
                  <a:srgbClr val="FF0000"/>
                </a:solidFill>
                <a:ea typeface="ヒラギノ角ゴ Pro W3" charset="0"/>
              </a:rPr>
              <a:t>Skills Survey</a:t>
            </a:r>
          </a:p>
          <a:p>
            <a:r>
              <a:rPr lang="en-US" dirty="0">
                <a:solidFill>
                  <a:srgbClr val="FF0000"/>
                </a:solidFill>
                <a:ea typeface="ヒラギノ角ゴ Pro W3" charset="0"/>
              </a:rPr>
              <a:t>http://</a:t>
            </a:r>
            <a:r>
              <a:rPr lang="en-US" dirty="0" err="1">
                <a:solidFill>
                  <a:srgbClr val="FF0000"/>
                </a:solidFill>
                <a:ea typeface="ヒラギノ角ゴ Pro W3" charset="0"/>
              </a:rPr>
              <a:t>www.agreatworkforce.com</a:t>
            </a:r>
            <a:r>
              <a:rPr lang="en-US" dirty="0">
                <a:solidFill>
                  <a:srgbClr val="FF0000"/>
                </a:solidFill>
                <a:ea typeface="ヒラギノ角ゴ Pro W3" charset="0"/>
              </a:rPr>
              <a:t>/</a:t>
            </a:r>
            <a:r>
              <a:rPr lang="en-US" dirty="0" err="1">
                <a:solidFill>
                  <a:srgbClr val="FF0000"/>
                </a:solidFill>
                <a:ea typeface="ヒラギノ角ゴ Pro W3" charset="0"/>
              </a:rPr>
              <a:t>newsstory.cfm?NewsID</a:t>
            </a:r>
            <a:r>
              <a:rPr lang="en-US" dirty="0">
                <a:solidFill>
                  <a:srgbClr val="FF0000"/>
                </a:solidFill>
                <a:ea typeface="ヒラギノ角ゴ Pro W3" charset="0"/>
              </a:rPr>
              <a:t>=13</a:t>
            </a:r>
          </a:p>
          <a:p>
            <a:endParaRPr lang="en-US" dirty="0">
              <a:solidFill>
                <a:srgbClr val="FF0000"/>
              </a:solidFill>
              <a:ea typeface="ヒラギノ角ゴ Pro W3" charset="0"/>
            </a:endParaRPr>
          </a:p>
          <a:p>
            <a:r>
              <a:rPr lang="en-US" dirty="0">
                <a:solidFill>
                  <a:srgbClr val="FF0000"/>
                </a:solidFill>
                <a:ea typeface="ヒラギノ角ゴ Pro W3" charset="0"/>
              </a:rPr>
              <a:t>news article, news video</a:t>
            </a:r>
          </a:p>
          <a:p>
            <a:r>
              <a:rPr lang="en-US" dirty="0">
                <a:solidFill>
                  <a:srgbClr val="FF0000"/>
                </a:solidFill>
                <a:ea typeface="ヒラギノ角ゴ Pro W3" charset="0"/>
              </a:rPr>
              <a:t>http://triangle.news14.com/content/</a:t>
            </a:r>
            <a:r>
              <a:rPr lang="en-US" dirty="0" err="1">
                <a:solidFill>
                  <a:srgbClr val="FF0000"/>
                </a:solidFill>
                <a:ea typeface="ヒラギノ角ゴ Pro W3" charset="0"/>
              </a:rPr>
              <a:t>top_stories</a:t>
            </a:r>
            <a:r>
              <a:rPr lang="en-US" dirty="0">
                <a:solidFill>
                  <a:srgbClr val="FF0000"/>
                </a:solidFill>
                <a:ea typeface="ヒラギノ角ゴ Pro W3" charset="0"/>
              </a:rPr>
              <a:t>/652523/survey-shows-n-c--workforce-skills-lacking</a:t>
            </a:r>
          </a:p>
          <a:p>
            <a:endParaRPr lang="en-US" dirty="0">
              <a:solidFill>
                <a:srgbClr val="FF0000"/>
              </a:solidFill>
              <a:ea typeface="ヒラギノ角ゴ Pro W3" charset="0"/>
            </a:endParaRPr>
          </a:p>
        </p:txBody>
      </p:sp>
    </p:spTree>
    <p:extLst>
      <p:ext uri="{BB962C8B-B14F-4D97-AF65-F5344CB8AC3E}">
        <p14:creationId xmlns:p14="http://schemas.microsoft.com/office/powerpoint/2010/main" val="37440586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D1BF92C8-A868-8C44-8CA5-94BF764DDF59}" type="slidenum">
              <a:rPr lang="en-US" sz="1300"/>
              <a:pPr/>
              <a:t>33</a:t>
            </a:fld>
            <a:endParaRPr lang="en-US" sz="1300"/>
          </a:p>
        </p:txBody>
      </p:sp>
      <p:sp>
        <p:nvSpPr>
          <p:cNvPr id="177154" name="Rectangle 2"/>
          <p:cNvSpPr>
            <a:spLocks noGrp="1" noRot="1" noChangeAspect="1" noChangeArrowheads="1" noTextEdit="1"/>
          </p:cNvSpPr>
          <p:nvPr>
            <p:ph type="sldImg"/>
          </p:nvPr>
        </p:nvSpPr>
        <p:spPr>
          <a:xfrm>
            <a:off x="1066800" y="468313"/>
            <a:ext cx="4419600" cy="3314700"/>
          </a:xfrm>
          <a:solidFill>
            <a:srgbClr val="FFFFFF"/>
          </a:solidFill>
          <a:ln/>
        </p:spPr>
      </p:sp>
      <p:sp>
        <p:nvSpPr>
          <p:cNvPr id="177155" name="Rectangle 3"/>
          <p:cNvSpPr>
            <a:spLocks noGrp="1" noChangeArrowheads="1"/>
          </p:cNvSpPr>
          <p:nvPr>
            <p:ph type="body" idx="1"/>
          </p:nvPr>
        </p:nvSpPr>
        <p:spPr>
          <a:xfrm>
            <a:off x="974725" y="3840163"/>
            <a:ext cx="5365750" cy="5040312"/>
          </a:xfrm>
          <a:solidFill>
            <a:srgbClr val="FFFFFF"/>
          </a:solidFill>
          <a:ln>
            <a:solidFill>
              <a:srgbClr val="000000"/>
            </a:solidFill>
          </a:ln>
        </p:spPr>
        <p:txBody>
          <a:bodyPr>
            <a:normAutofit fontScale="70000" lnSpcReduction="20000"/>
          </a:bodyPr>
          <a:lstStyle/>
          <a:p>
            <a:r>
              <a:rPr lang="en-US" dirty="0">
                <a:ea typeface="ヒラギノ角ゴ Pro W3" charset="0"/>
              </a:rPr>
              <a:t>And as far as soft skills go – the new recruits don</a:t>
            </a:r>
            <a:r>
              <a:rPr lang="ja-JP" altLang="en-US" dirty="0">
                <a:ea typeface="ヒラギノ角ゴ Pro W3" charset="0"/>
              </a:rPr>
              <a:t>’</a:t>
            </a:r>
            <a:r>
              <a:rPr lang="en-US" altLang="ja-JP" dirty="0">
                <a:ea typeface="ヒラギノ角ゴ Pro W3" charset="0"/>
              </a:rPr>
              <a:t>t seem to know how to communicate.</a:t>
            </a:r>
          </a:p>
          <a:p>
            <a:endParaRPr lang="en-US" dirty="0">
              <a:ea typeface="ヒラギノ角ゴ Pro W3" charset="0"/>
            </a:endParaRPr>
          </a:p>
          <a:p>
            <a:r>
              <a:rPr lang="en-US" dirty="0">
                <a:ea typeface="ヒラギノ角ゴ Pro W3" charset="0"/>
              </a:rPr>
              <a:t>An employer </a:t>
            </a:r>
            <a:r>
              <a:rPr lang="en-US" dirty="0" smtClean="0">
                <a:ea typeface="ヒラギノ角ゴ Pro W3" charset="0"/>
              </a:rPr>
              <a:t>told </a:t>
            </a:r>
            <a:r>
              <a:rPr lang="en-US" dirty="0">
                <a:ea typeface="ヒラギノ角ゴ Pro W3" charset="0"/>
              </a:rPr>
              <a:t>me that when interviewing new recruits, he determines if this would be someone with whom he would like to have lunch. </a:t>
            </a:r>
          </a:p>
          <a:p>
            <a:endParaRPr lang="en-US" dirty="0">
              <a:ea typeface="ヒラギノ角ゴ Pro W3" charset="0"/>
            </a:endParaRPr>
          </a:p>
          <a:p>
            <a:r>
              <a:rPr lang="en-US" dirty="0">
                <a:ea typeface="ヒラギノ角ゴ Pro W3" charset="0"/>
              </a:rPr>
              <a:t>His reasoning was that if you </a:t>
            </a:r>
            <a:r>
              <a:rPr lang="en-US" u="sng" dirty="0">
                <a:ea typeface="ヒラギノ角ゴ Pro W3" charset="0"/>
              </a:rPr>
              <a:t>can</a:t>
            </a:r>
            <a:r>
              <a:rPr lang="ja-JP" altLang="en-US" u="sng" dirty="0">
                <a:ea typeface="ヒラギノ角ゴ Pro W3" charset="0"/>
              </a:rPr>
              <a:t>’</a:t>
            </a:r>
            <a:r>
              <a:rPr lang="en-US" altLang="ja-JP" u="sng" dirty="0">
                <a:ea typeface="ヒラギノ角ゴ Pro W3" charset="0"/>
              </a:rPr>
              <a:t>t </a:t>
            </a:r>
            <a:r>
              <a:rPr lang="en-US" altLang="ja-JP" dirty="0">
                <a:ea typeface="ヒラギノ角ゴ Pro W3" charset="0"/>
              </a:rPr>
              <a:t>hold up your end of a casual lunch conversation, then you </a:t>
            </a:r>
            <a:r>
              <a:rPr lang="en-US" altLang="ja-JP" u="sng" dirty="0">
                <a:ea typeface="ヒラギノ角ゴ Pro W3" charset="0"/>
              </a:rPr>
              <a:t>probably </a:t>
            </a:r>
            <a:r>
              <a:rPr lang="en-US" altLang="ja-JP" dirty="0">
                <a:ea typeface="ヒラギノ角ゴ Pro W3" charset="0"/>
              </a:rPr>
              <a:t>can</a:t>
            </a:r>
            <a:r>
              <a:rPr lang="ja-JP" altLang="en-US" dirty="0">
                <a:ea typeface="ヒラギノ角ゴ Pro W3" charset="0"/>
              </a:rPr>
              <a:t>’</a:t>
            </a:r>
            <a:r>
              <a:rPr lang="en-US" altLang="ja-JP" dirty="0">
                <a:ea typeface="ヒラギノ角ゴ Pro W3" charset="0"/>
              </a:rPr>
              <a:t>t communicate on the job</a:t>
            </a:r>
            <a:r>
              <a:rPr lang="en-US" altLang="ja-JP" dirty="0" smtClean="0">
                <a:ea typeface="ヒラギノ角ゴ Pro W3" charset="0"/>
              </a:rPr>
              <a:t>.</a:t>
            </a:r>
          </a:p>
          <a:p>
            <a:endParaRPr lang="en-US" altLang="ja-JP" dirty="0" smtClean="0">
              <a:ea typeface="ヒラギノ角ゴ Pro W3" charset="0"/>
            </a:endParaRPr>
          </a:p>
          <a:p>
            <a:r>
              <a:rPr lang="en-US" altLang="ja-JP" dirty="0" smtClean="0">
                <a:ea typeface="ヒラギノ角ゴ Pro W3" charset="0"/>
              </a:rPr>
              <a:t>How do</a:t>
            </a:r>
            <a:r>
              <a:rPr lang="en-US" altLang="ja-JP" baseline="0" dirty="0" smtClean="0">
                <a:ea typeface="ヒラギノ角ゴ Pro W3" charset="0"/>
              </a:rPr>
              <a:t> people learn these soft skills?</a:t>
            </a:r>
          </a:p>
          <a:p>
            <a:r>
              <a:rPr lang="en-US" altLang="ja-JP" baseline="0" dirty="0" smtClean="0">
                <a:ea typeface="ヒラギノ角ゴ Pro W3" charset="0"/>
              </a:rPr>
              <a:t>These skills are not easily taught in a class.  They must be learned through personal experiences, interactions with other people.</a:t>
            </a:r>
          </a:p>
          <a:p>
            <a:endParaRPr lang="en-US" altLang="ja-JP" baseline="0" dirty="0" smtClean="0">
              <a:ea typeface="ヒラギノ角ゴ Pro W3" charset="0"/>
            </a:endParaRPr>
          </a:p>
          <a:p>
            <a:r>
              <a:rPr lang="en-US" altLang="ja-JP" baseline="0" dirty="0" smtClean="0">
                <a:ea typeface="ヒラギノ角ゴ Pro W3" charset="0"/>
              </a:rPr>
              <a:t>This is where dinner table conversations are important. The family discussing what they did that day and what they planned to do the following day is a great way of learning communication skills necessary in the business environment.  </a:t>
            </a:r>
          </a:p>
          <a:p>
            <a:endParaRPr lang="en-US" altLang="ja-JP" baseline="0" dirty="0" smtClean="0">
              <a:ea typeface="ヒラギノ角ゴ Pro W3" charset="0"/>
            </a:endParaRPr>
          </a:p>
          <a:p>
            <a:r>
              <a:rPr lang="en-US" altLang="ja-JP" baseline="0" dirty="0" smtClean="0">
                <a:ea typeface="ヒラギノ角ゴ Pro W3" charset="0"/>
              </a:rPr>
              <a:t>Unfortunately, not enough families these days are sitting down to dinner and teaching these important skills to their children.</a:t>
            </a:r>
          </a:p>
          <a:p>
            <a:endParaRPr lang="en-US" altLang="ja-JP" baseline="0" dirty="0" smtClean="0">
              <a:ea typeface="ヒラギノ角ゴ Pro W3" charset="0"/>
            </a:endParaRPr>
          </a:p>
          <a:p>
            <a:r>
              <a:rPr lang="en-US" altLang="ja-JP" dirty="0" smtClean="0">
                <a:ea typeface="ヒラギノ角ゴ Pro W3" charset="0"/>
              </a:rPr>
              <a:t>If we are not in a position to help the youth practice</a:t>
            </a:r>
            <a:r>
              <a:rPr lang="en-US" altLang="ja-JP" baseline="0" dirty="0" smtClean="0">
                <a:ea typeface="ヒラギノ角ゴ Pro W3" charset="0"/>
              </a:rPr>
              <a:t> and learn these vital sills, we </a:t>
            </a:r>
            <a:r>
              <a:rPr lang="en-US" altLang="ja-JP" dirty="0" smtClean="0">
                <a:ea typeface="ヒラギノ角ゴ Pro W3" charset="0"/>
              </a:rPr>
              <a:t>at </a:t>
            </a:r>
            <a:r>
              <a:rPr lang="en-US" altLang="ja-JP" u="sng" dirty="0" smtClean="0">
                <a:ea typeface="ヒラギノ角ゴ Pro W3" charset="0"/>
              </a:rPr>
              <a:t>least</a:t>
            </a:r>
            <a:r>
              <a:rPr lang="en-US" altLang="ja-JP" dirty="0" smtClean="0">
                <a:ea typeface="ヒラギノ角ゴ Pro W3" charset="0"/>
              </a:rPr>
              <a:t> need to let them know that these </a:t>
            </a:r>
            <a:r>
              <a:rPr lang="en-US" altLang="ja-JP" u="sng" dirty="0" smtClean="0">
                <a:ea typeface="ヒラギノ角ゴ Pro W3" charset="0"/>
              </a:rPr>
              <a:t>are</a:t>
            </a:r>
            <a:r>
              <a:rPr lang="en-US" altLang="ja-JP" dirty="0" smtClean="0">
                <a:ea typeface="ヒラギノ角ゴ Pro W3" charset="0"/>
              </a:rPr>
              <a:t> important skills to learn if they want to get and keep a job.</a:t>
            </a:r>
            <a:endParaRPr lang="en-US" altLang="ja-JP" dirty="0">
              <a:ea typeface="ヒラギノ角ゴ Pro W3" charset="0"/>
            </a:endParaRPr>
          </a:p>
          <a:p>
            <a:endParaRPr lang="en-US" dirty="0">
              <a:ea typeface="ヒラギノ角ゴ Pro W3" charset="0"/>
            </a:endParaRPr>
          </a:p>
          <a:p>
            <a:endParaRPr lang="en-US" dirty="0">
              <a:ea typeface="ヒラギノ角ゴ Pro W3" charset="0"/>
            </a:endParaRPr>
          </a:p>
          <a:p>
            <a:r>
              <a:rPr lang="en-US" dirty="0" smtClean="0">
                <a:solidFill>
                  <a:srgbClr val="FF0000"/>
                </a:solidFill>
                <a:ea typeface="ヒラギノ角ゴ Pro W3" charset="0"/>
              </a:rPr>
              <a:t>=======</a:t>
            </a:r>
          </a:p>
          <a:p>
            <a:endParaRPr lang="en-US" dirty="0">
              <a:solidFill>
                <a:srgbClr val="FF0000"/>
              </a:solidFill>
              <a:ea typeface="ヒラギノ角ゴ Pro W3" charset="0"/>
            </a:endParaRPr>
          </a:p>
          <a:p>
            <a:r>
              <a:rPr lang="en-US" dirty="0">
                <a:solidFill>
                  <a:srgbClr val="FF0000"/>
                </a:solidFill>
                <a:ea typeface="ヒラギノ角ゴ Pro W3" charset="0"/>
              </a:rPr>
              <a:t>Skills Survey</a:t>
            </a:r>
          </a:p>
          <a:p>
            <a:r>
              <a:rPr lang="en-US" dirty="0">
                <a:solidFill>
                  <a:srgbClr val="FF0000"/>
                </a:solidFill>
                <a:ea typeface="ヒラギノ角ゴ Pro W3" charset="0"/>
              </a:rPr>
              <a:t>http://</a:t>
            </a:r>
            <a:r>
              <a:rPr lang="en-US" dirty="0" err="1">
                <a:solidFill>
                  <a:srgbClr val="FF0000"/>
                </a:solidFill>
                <a:ea typeface="ヒラギノ角ゴ Pro W3" charset="0"/>
              </a:rPr>
              <a:t>www.agreatworkforce.com</a:t>
            </a:r>
            <a:r>
              <a:rPr lang="en-US" dirty="0">
                <a:solidFill>
                  <a:srgbClr val="FF0000"/>
                </a:solidFill>
                <a:ea typeface="ヒラギノ角ゴ Pro W3" charset="0"/>
              </a:rPr>
              <a:t>/</a:t>
            </a:r>
            <a:r>
              <a:rPr lang="en-US" dirty="0" err="1">
                <a:solidFill>
                  <a:srgbClr val="FF0000"/>
                </a:solidFill>
                <a:ea typeface="ヒラギノ角ゴ Pro W3" charset="0"/>
              </a:rPr>
              <a:t>newsstory.cfm?NewsID</a:t>
            </a:r>
            <a:r>
              <a:rPr lang="en-US" dirty="0">
                <a:solidFill>
                  <a:srgbClr val="FF0000"/>
                </a:solidFill>
                <a:ea typeface="ヒラギノ角ゴ Pro W3" charset="0"/>
              </a:rPr>
              <a:t>=13</a:t>
            </a:r>
          </a:p>
          <a:p>
            <a:endParaRPr lang="en-US" dirty="0">
              <a:solidFill>
                <a:srgbClr val="FF0000"/>
              </a:solidFill>
              <a:ea typeface="ヒラギノ角ゴ Pro W3" charset="0"/>
            </a:endParaRPr>
          </a:p>
          <a:p>
            <a:r>
              <a:rPr lang="en-US" dirty="0">
                <a:solidFill>
                  <a:srgbClr val="FF0000"/>
                </a:solidFill>
                <a:ea typeface="ヒラギノ角ゴ Pro W3" charset="0"/>
              </a:rPr>
              <a:t>news article, news video</a:t>
            </a:r>
          </a:p>
          <a:p>
            <a:r>
              <a:rPr lang="en-US" dirty="0">
                <a:solidFill>
                  <a:srgbClr val="FF0000"/>
                </a:solidFill>
                <a:ea typeface="ヒラギノ角ゴ Pro W3" charset="0"/>
              </a:rPr>
              <a:t>http://triangle.news14.com/content/</a:t>
            </a:r>
            <a:r>
              <a:rPr lang="en-US" dirty="0" err="1">
                <a:solidFill>
                  <a:srgbClr val="FF0000"/>
                </a:solidFill>
                <a:ea typeface="ヒラギノ角ゴ Pro W3" charset="0"/>
              </a:rPr>
              <a:t>top_stories</a:t>
            </a:r>
            <a:r>
              <a:rPr lang="en-US" dirty="0">
                <a:solidFill>
                  <a:srgbClr val="FF0000"/>
                </a:solidFill>
                <a:ea typeface="ヒラギノ角ゴ Pro W3" charset="0"/>
              </a:rPr>
              <a:t>/652523/survey-shows-n-c--workforce-skills-lacking</a:t>
            </a:r>
          </a:p>
          <a:p>
            <a:endParaRPr lang="en-US" dirty="0">
              <a:solidFill>
                <a:srgbClr val="FF0000"/>
              </a:solidFill>
              <a:ea typeface="ヒラギノ角ゴ Pro W3" charset="0"/>
            </a:endParaRPr>
          </a:p>
        </p:txBody>
      </p:sp>
    </p:spTree>
    <p:extLst>
      <p:ext uri="{BB962C8B-B14F-4D97-AF65-F5344CB8AC3E}">
        <p14:creationId xmlns:p14="http://schemas.microsoft.com/office/powerpoint/2010/main" val="34813472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r>
              <a:rPr lang="en-US" dirty="0" smtClean="0"/>
              <a:t>Charlie Peters is the Chief Financial Officer at Red Hat.  In this recent article he said that many people in technical fields lack good </a:t>
            </a:r>
            <a:r>
              <a:rPr lang="en-US" u="sng" dirty="0" smtClean="0"/>
              <a:t>communication</a:t>
            </a:r>
            <a:r>
              <a:rPr lang="en-US" dirty="0" smtClean="0"/>
              <a:t> skills right out of school.</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He says “It’s great to be a technician, but if you can’t deal with </a:t>
            </a:r>
            <a:r>
              <a:rPr lang="en-US" u="sng" dirty="0" smtClean="0"/>
              <a:t>people</a:t>
            </a:r>
            <a:r>
              <a:rPr lang="en-US" dirty="0" smtClean="0"/>
              <a:t>, then it’s not going to help your career in the long run.”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How do we get job</a:t>
            </a:r>
            <a:r>
              <a:rPr lang="en-US" baseline="0" dirty="0" smtClean="0"/>
              <a:t> seekers to become better </a:t>
            </a:r>
            <a:r>
              <a:rPr lang="en-US" u="sng" baseline="0" dirty="0" smtClean="0"/>
              <a:t>communicators</a:t>
            </a:r>
            <a:r>
              <a:rPr lang="en-US" baseline="0" dirty="0" smtClean="0"/>
              <a:t>.  First, </a:t>
            </a:r>
            <a:r>
              <a:rPr lang="en-US" u="sng" baseline="0" dirty="0" smtClean="0"/>
              <a:t>we</a:t>
            </a:r>
            <a:r>
              <a:rPr lang="en-US" baseline="0" dirty="0" smtClean="0"/>
              <a:t> need to become better communicators ourselves, and then get the job seekers to </a:t>
            </a:r>
            <a:r>
              <a:rPr lang="en-US" u="sng" baseline="0" dirty="0" smtClean="0"/>
              <a:t>practice</a:t>
            </a:r>
            <a:r>
              <a:rPr lang="en-US" baseline="0" dirty="0" smtClean="0"/>
              <a:t> communicating.</a:t>
            </a:r>
            <a:endParaRPr lang="en-US" dirty="0" smtClean="0"/>
          </a:p>
          <a:p>
            <a:endParaRPr lang="en-US" dirty="0" smtClean="0"/>
          </a:p>
          <a:p>
            <a:endParaRPr lang="en-US" dirty="0" smtClean="0"/>
          </a:p>
          <a:p>
            <a:r>
              <a:rPr lang="en-US" dirty="0" smtClean="0"/>
              <a:t>==========</a:t>
            </a:r>
          </a:p>
          <a:p>
            <a:endParaRPr lang="en-US" dirty="0" smtClean="0"/>
          </a:p>
          <a:p>
            <a:r>
              <a:rPr lang="en-US" dirty="0" smtClean="0"/>
              <a:t>http://www.journalofaccountancy.com/Issues/2014/Apr/Charlie-Peters-Red-Hat-20149369.htm</a:t>
            </a:r>
          </a:p>
          <a:p>
            <a:endParaRPr lang="en-US" dirty="0" smtClean="0"/>
          </a:p>
          <a:p>
            <a:r>
              <a:rPr lang="en-US" dirty="0" smtClean="0"/>
              <a:t>Charlie Peters, CPACFO, Red Hat Inc., Raleigh, N.C.</a:t>
            </a:r>
          </a:p>
          <a:p>
            <a:r>
              <a:rPr lang="en-US" dirty="0" smtClean="0"/>
              <a:t>April 2014</a:t>
            </a:r>
          </a:p>
          <a:p>
            <a:endParaRPr lang="en-US" dirty="0" smtClean="0"/>
          </a:p>
          <a:p>
            <a:r>
              <a:rPr lang="en-US" dirty="0" smtClean="0"/>
              <a:t>We hire a lot of the younger folks here. The thing that many people in technical professions seem to lack straight out of school is good communication skills, whether it is written communication skills, oral communication skills, [or] public speaking skills. These skills generally aren’t taught in accounting programs or business schools, and I think it’s an oversight. I would say, “Make sure you focus on some of those soft skills, even people skills.” It’s great to be a technician, but if you can’t deal with people, then it’s not going to help your career in the long run. </a:t>
            </a:r>
            <a:endParaRPr lang="en-US" dirty="0"/>
          </a:p>
        </p:txBody>
      </p:sp>
      <p:sp>
        <p:nvSpPr>
          <p:cNvPr id="4" name="Slide Number Placeholder 3"/>
          <p:cNvSpPr>
            <a:spLocks noGrp="1"/>
          </p:cNvSpPr>
          <p:nvPr>
            <p:ph type="sldNum" sz="quarter" idx="10"/>
          </p:nvPr>
        </p:nvSpPr>
        <p:spPr/>
        <p:txBody>
          <a:bodyPr/>
          <a:lstStyle/>
          <a:p>
            <a:pPr>
              <a:defRPr/>
            </a:pPr>
            <a:fld id="{E595AFB6-591D-6147-886F-35FF617A7290}" type="slidenum">
              <a:rPr lang="en-US" smtClean="0"/>
              <a:pPr>
                <a:defRPr/>
              </a:pPr>
              <a:t>34</a:t>
            </a:fld>
            <a:endParaRPr lang="en-US"/>
          </a:p>
        </p:txBody>
      </p:sp>
    </p:spTree>
    <p:extLst>
      <p:ext uri="{BB962C8B-B14F-4D97-AF65-F5344CB8AC3E}">
        <p14:creationId xmlns:p14="http://schemas.microsoft.com/office/powerpoint/2010/main" val="16548427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4539DD98-F4CC-5F49-82CD-A514CDF78682}" type="slidenum">
              <a:rPr lang="en-US" sz="1300"/>
              <a:pPr/>
              <a:t>35</a:t>
            </a:fld>
            <a:endParaRPr lang="en-US" sz="1300"/>
          </a:p>
        </p:txBody>
      </p:sp>
      <p:sp>
        <p:nvSpPr>
          <p:cNvPr id="179202" name="Rectangle 2"/>
          <p:cNvSpPr>
            <a:spLocks noGrp="1" noRot="1" noChangeAspect="1" noChangeArrowheads="1" noTextEdit="1"/>
          </p:cNvSpPr>
          <p:nvPr>
            <p:ph type="sldImg"/>
          </p:nvPr>
        </p:nvSpPr>
        <p:spPr>
          <a:xfrm>
            <a:off x="914400" y="381000"/>
            <a:ext cx="1600200" cy="1200150"/>
          </a:xfrm>
          <a:solidFill>
            <a:srgbClr val="FFFFFF"/>
          </a:solidFill>
          <a:ln/>
        </p:spPr>
      </p:sp>
      <p:sp>
        <p:nvSpPr>
          <p:cNvPr id="179203" name="Rectangle 3"/>
          <p:cNvSpPr>
            <a:spLocks noGrp="1" noChangeArrowheads="1"/>
          </p:cNvSpPr>
          <p:nvPr>
            <p:ph type="body" idx="1"/>
          </p:nvPr>
        </p:nvSpPr>
        <p:spPr>
          <a:xfrm>
            <a:off x="482600" y="1524000"/>
            <a:ext cx="6223000" cy="7356475"/>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normAutofit fontScale="77500" lnSpcReduction="20000"/>
          </a:bodyPr>
          <a:lstStyle/>
          <a:p>
            <a:r>
              <a:rPr lang="en-US" dirty="0" smtClean="0">
                <a:ea typeface="ヒラギノ角ゴ Pro W3" charset="0"/>
              </a:rPr>
              <a:t>- Over </a:t>
            </a:r>
            <a:r>
              <a:rPr lang="en-US" dirty="0">
                <a:ea typeface="ヒラギノ角ゴ Pro W3" charset="0"/>
              </a:rPr>
              <a:t>forty-six percent of the </a:t>
            </a:r>
            <a:r>
              <a:rPr lang="en-US" dirty="0" smtClean="0">
                <a:ea typeface="ヒラギノ角ゴ Pro W3" charset="0"/>
              </a:rPr>
              <a:t>business respondents </a:t>
            </a:r>
            <a:r>
              <a:rPr lang="en-US" dirty="0">
                <a:ea typeface="ヒラギノ角ゴ Pro W3" charset="0"/>
              </a:rPr>
              <a:t>indicated the primary reason for rejecting </a:t>
            </a:r>
            <a:r>
              <a:rPr lang="en-US" dirty="0" smtClean="0">
                <a:ea typeface="ヒラギノ角ゴ Pro W3" charset="0"/>
              </a:rPr>
              <a:t>job applications </a:t>
            </a:r>
            <a:r>
              <a:rPr lang="en-US" dirty="0">
                <a:ea typeface="ヒラギノ角ゴ Pro W3" charset="0"/>
              </a:rPr>
              <a:t>was due to Lack of Relevant Work Experience</a:t>
            </a:r>
            <a:r>
              <a:rPr lang="en-US" dirty="0" smtClean="0">
                <a:ea typeface="ヒラギノ角ゴ Pro W3" charset="0"/>
              </a:rPr>
              <a:t>.</a:t>
            </a:r>
            <a:endParaRPr lang="en-US" dirty="0">
              <a:ea typeface="ヒラギノ角ゴ Pro W3" charset="0"/>
            </a:endParaRPr>
          </a:p>
          <a:p>
            <a:endParaRPr lang="en-US" dirty="0" smtClean="0">
              <a:ea typeface="ヒラギノ角ゴ Pro W3" charset="0"/>
            </a:endParaRPr>
          </a:p>
          <a:p>
            <a:r>
              <a:rPr lang="en-US" dirty="0" smtClean="0">
                <a:ea typeface="ヒラギノ角ゴ Pro W3" charset="0"/>
              </a:rPr>
              <a:t>High schools are promoting their work-based-learning </a:t>
            </a:r>
            <a:r>
              <a:rPr lang="en-US" dirty="0">
                <a:ea typeface="ヒラギノ角ゴ Pro W3" charset="0"/>
              </a:rPr>
              <a:t>programs like job </a:t>
            </a:r>
            <a:r>
              <a:rPr lang="en-US" dirty="0" smtClean="0">
                <a:ea typeface="ヒラギノ角ゴ Pro W3" charset="0"/>
              </a:rPr>
              <a:t>shadowing and internships. </a:t>
            </a:r>
            <a:r>
              <a:rPr lang="en-US" dirty="0">
                <a:ea typeface="ヒラギノ角ゴ Pro W3" charset="0"/>
              </a:rPr>
              <a:t>Whatever it takes to get the kids </a:t>
            </a:r>
            <a:r>
              <a:rPr lang="en-US" u="sng" dirty="0">
                <a:ea typeface="ヒラギノ角ゴ Pro W3" charset="0"/>
              </a:rPr>
              <a:t>in </a:t>
            </a:r>
            <a:r>
              <a:rPr lang="en-US" dirty="0">
                <a:ea typeface="ヒラギノ角ゴ Pro W3" charset="0"/>
              </a:rPr>
              <a:t>the </a:t>
            </a:r>
            <a:r>
              <a:rPr lang="en-US" dirty="0" smtClean="0">
                <a:ea typeface="ヒラギノ角ゴ Pro W3" charset="0"/>
              </a:rPr>
              <a:t>workplace, </a:t>
            </a:r>
            <a:r>
              <a:rPr lang="en-US" u="sng" dirty="0">
                <a:ea typeface="ヒラギノ角ゴ Pro W3" charset="0"/>
              </a:rPr>
              <a:t>applying </a:t>
            </a:r>
            <a:r>
              <a:rPr lang="en-US" dirty="0">
                <a:ea typeface="ヒラギノ角ゴ Pro W3" charset="0"/>
              </a:rPr>
              <a:t>what they learn in school</a:t>
            </a:r>
            <a:r>
              <a:rPr lang="en-US" dirty="0" smtClean="0">
                <a:ea typeface="ヒラギノ角ゴ Pro W3" charset="0"/>
              </a:rPr>
              <a:t>.</a:t>
            </a:r>
          </a:p>
          <a:p>
            <a:endParaRPr lang="en-US" dirty="0" smtClean="0">
              <a:ea typeface="ヒラギノ角ゴ Pro W3" charset="0"/>
            </a:endParaRPr>
          </a:p>
          <a:p>
            <a:r>
              <a:rPr lang="en-US" dirty="0" smtClean="0">
                <a:ea typeface="ヒラギノ角ゴ Pro W3" charset="0"/>
              </a:rPr>
              <a:t>Apprenticeship</a:t>
            </a:r>
            <a:r>
              <a:rPr lang="en-US" baseline="0" dirty="0" smtClean="0">
                <a:ea typeface="ヒラギノ角ゴ Pro W3" charset="0"/>
              </a:rPr>
              <a:t> programs are gaining in this state.</a:t>
            </a:r>
            <a:endParaRPr lang="en-US" dirty="0" smtClean="0">
              <a:ea typeface="ヒラギノ角ゴ Pro W3" charset="0"/>
            </a:endParaRPr>
          </a:p>
          <a:p>
            <a:endParaRPr lang="en-US" dirty="0">
              <a:ea typeface="ヒラギノ角ゴ Pro W3" charset="0"/>
            </a:endParaRPr>
          </a:p>
          <a:p>
            <a:r>
              <a:rPr lang="en-US" dirty="0" smtClean="0">
                <a:ea typeface="ヒラギノ角ゴ Pro W3" charset="0"/>
              </a:rPr>
              <a:t>- Lack </a:t>
            </a:r>
            <a:r>
              <a:rPr lang="en-US" dirty="0">
                <a:ea typeface="ヒラギノ角ゴ Pro W3" charset="0"/>
              </a:rPr>
              <a:t>of Technical Skills was indicated more frequently as a second choice at 46 percent.</a:t>
            </a:r>
          </a:p>
          <a:p>
            <a:r>
              <a:rPr lang="en-US" dirty="0">
                <a:ea typeface="ヒラギノ角ゴ Pro W3" charset="0"/>
              </a:rPr>
              <a:t>People are applying for jobs without the prerequisite skills. Where can they go to get the skills they need to be hired</a:t>
            </a:r>
            <a:r>
              <a:rPr lang="en-US" dirty="0" smtClean="0">
                <a:ea typeface="ヒラギノ角ゴ Pro W3" charset="0"/>
              </a:rPr>
              <a:t>?</a:t>
            </a:r>
          </a:p>
          <a:p>
            <a:endParaRPr lang="en-US" dirty="0">
              <a:ea typeface="ヒラギノ角ゴ Pro W3" charset="0"/>
            </a:endParaRPr>
          </a:p>
          <a:p>
            <a:r>
              <a:rPr lang="en-US" dirty="0" smtClean="0">
                <a:ea typeface="ヒラギノ角ゴ Pro W3" charset="0"/>
              </a:rPr>
              <a:t>- Businesses indicated </a:t>
            </a:r>
            <a:r>
              <a:rPr lang="en-US" dirty="0">
                <a:ea typeface="ヒラギノ角ゴ Pro W3" charset="0"/>
              </a:rPr>
              <a:t>a strong third choice at 44 percent as being Applicants with Poor Attitude or Presentation.</a:t>
            </a:r>
          </a:p>
          <a:p>
            <a:endParaRPr lang="en-US" dirty="0" smtClean="0">
              <a:ea typeface="ヒラギノ角ゴ Pro W3" charset="0"/>
            </a:endParaRPr>
          </a:p>
          <a:p>
            <a:r>
              <a:rPr lang="en-US" dirty="0" smtClean="0">
                <a:ea typeface="ヒラギノ角ゴ Pro W3" charset="0"/>
              </a:rPr>
              <a:t>That </a:t>
            </a:r>
            <a:r>
              <a:rPr lang="en-US" dirty="0">
                <a:ea typeface="ヒラギノ角ゴ Pro W3" charset="0"/>
              </a:rPr>
              <a:t>means </a:t>
            </a:r>
            <a:r>
              <a:rPr lang="en-US" dirty="0" smtClean="0">
                <a:ea typeface="ヒラギノ角ゴ Pro W3" charset="0"/>
              </a:rPr>
              <a:t>more </a:t>
            </a:r>
            <a:r>
              <a:rPr lang="en-US" dirty="0">
                <a:ea typeface="ヒラギノ角ゴ Pro W3" charset="0"/>
              </a:rPr>
              <a:t>practice standing in front of the classroom </a:t>
            </a:r>
            <a:r>
              <a:rPr lang="en-US" dirty="0" smtClean="0">
                <a:ea typeface="ヒラギノ角ゴ Pro W3" charset="0"/>
              </a:rPr>
              <a:t>or other groups</a:t>
            </a:r>
            <a:r>
              <a:rPr lang="en-US" baseline="0" dirty="0" smtClean="0">
                <a:ea typeface="ヒラギノ角ゴ Pro W3" charset="0"/>
              </a:rPr>
              <a:t> of people </a:t>
            </a:r>
            <a:r>
              <a:rPr lang="en-US" dirty="0" smtClean="0">
                <a:ea typeface="ヒラギノ角ゴ Pro W3" charset="0"/>
              </a:rPr>
              <a:t>giving </a:t>
            </a:r>
            <a:r>
              <a:rPr lang="en-US" dirty="0">
                <a:ea typeface="ヒラギノ角ゴ Pro W3" charset="0"/>
              </a:rPr>
              <a:t>presentations. When I was in high school I hated presenting before the class, and I was not very good at it.   </a:t>
            </a:r>
            <a:endParaRPr lang="en-US" dirty="0" smtClean="0">
              <a:ea typeface="ヒラギノ角ゴ Pro W3" charset="0"/>
            </a:endParaRPr>
          </a:p>
          <a:p>
            <a:endParaRPr lang="en-US" dirty="0" smtClean="0">
              <a:ea typeface="ヒラギノ角ゴ Pro W3" charset="0"/>
            </a:endParaRPr>
          </a:p>
          <a:p>
            <a:r>
              <a:rPr lang="en-US" dirty="0" smtClean="0">
                <a:ea typeface="ヒラギノ角ゴ Pro W3" charset="0"/>
              </a:rPr>
              <a:t>But </a:t>
            </a:r>
            <a:r>
              <a:rPr lang="en-US" dirty="0">
                <a:ea typeface="ヒラギノ角ゴ Pro W3" charset="0"/>
              </a:rPr>
              <a:t>through repeated attempts, and lots of constructive criticism, this shy introvert has become a decent public speaker</a:t>
            </a:r>
            <a:r>
              <a:rPr lang="en-US" dirty="0" smtClean="0">
                <a:ea typeface="ヒラギノ角ゴ Pro W3" charset="0"/>
              </a:rPr>
              <a:t>. We have to create opportunities for our youth to practice communicating in front of other.</a:t>
            </a:r>
          </a:p>
          <a:p>
            <a:endParaRPr lang="en-US" dirty="0">
              <a:ea typeface="ヒラギノ角ゴ Pro W3" charset="0"/>
            </a:endParaRPr>
          </a:p>
          <a:p>
            <a:pPr marL="0" indent="0">
              <a:buFontTx/>
              <a:buNone/>
            </a:pPr>
            <a:r>
              <a:rPr lang="en-US" dirty="0" smtClean="0">
                <a:ea typeface="ヒラギノ角ゴ Pro W3" charset="0"/>
              </a:rPr>
              <a:t>- Criminal </a:t>
            </a:r>
            <a:r>
              <a:rPr lang="en-US" dirty="0">
                <a:ea typeface="ヒラギノ角ゴ Pro W3" charset="0"/>
              </a:rPr>
              <a:t>record is an often overlooked item. A single drug conviction can lock you out of the entire healthcare industry, and that</a:t>
            </a:r>
            <a:r>
              <a:rPr lang="ja-JP" altLang="en-US" dirty="0">
                <a:ea typeface="ヒラギノ角ゴ Pro W3" charset="0"/>
              </a:rPr>
              <a:t>’</a:t>
            </a:r>
            <a:r>
              <a:rPr lang="en-US" altLang="ja-JP" dirty="0">
                <a:ea typeface="ヒラギノ角ゴ Pro W3" charset="0"/>
              </a:rPr>
              <a:t>s were most of the jobs are. </a:t>
            </a:r>
            <a:endParaRPr lang="en-US" altLang="ja-JP" dirty="0" smtClean="0">
              <a:ea typeface="ヒラギノ角ゴ Pro W3" charset="0"/>
            </a:endParaRPr>
          </a:p>
          <a:p>
            <a:pPr marL="285750" indent="-285750">
              <a:buFontTx/>
              <a:buChar char="-"/>
            </a:pPr>
            <a:endParaRPr lang="en-US" altLang="ja-JP" dirty="0" smtClean="0">
              <a:ea typeface="ヒラギノ角ゴ Pro W3" charset="0"/>
            </a:endParaRPr>
          </a:p>
          <a:p>
            <a:pPr marL="0" indent="0">
              <a:buFontTx/>
              <a:buNone/>
            </a:pPr>
            <a:r>
              <a:rPr lang="en-US" altLang="ja-JP" dirty="0" smtClean="0">
                <a:ea typeface="ヒラギノ角ゴ Pro W3" charset="0"/>
              </a:rPr>
              <a:t>- Even </a:t>
            </a:r>
            <a:r>
              <a:rPr lang="en-US" altLang="ja-JP" dirty="0">
                <a:ea typeface="ヒラギノ角ゴ Pro W3" charset="0"/>
              </a:rPr>
              <a:t>the military is not recruiting anyone with </a:t>
            </a:r>
            <a:r>
              <a:rPr lang="en-US" altLang="ja-JP" dirty="0" smtClean="0">
                <a:ea typeface="ヒラギノ角ゴ Pro W3" charset="0"/>
              </a:rPr>
              <a:t>a criminal </a:t>
            </a:r>
            <a:r>
              <a:rPr lang="en-US" altLang="ja-JP" dirty="0">
                <a:ea typeface="ヒラギノ角ゴ Pro W3" charset="0"/>
              </a:rPr>
              <a:t>background. I know several ex-offenders who are having a hard time finding employment</a:t>
            </a:r>
            <a:r>
              <a:rPr lang="en-US" altLang="ja-JP" dirty="0" smtClean="0">
                <a:ea typeface="ヒラギノ角ゴ Pro W3" charset="0"/>
              </a:rPr>
              <a:t>.  Our</a:t>
            </a:r>
            <a:r>
              <a:rPr lang="en-US" altLang="ja-JP" baseline="0" dirty="0" smtClean="0">
                <a:ea typeface="ヒラギノ角ゴ Pro W3" charset="0"/>
              </a:rPr>
              <a:t> youth need to know that their actions now can radically alter the rest of their life.</a:t>
            </a:r>
            <a:endParaRPr lang="en-US" altLang="ja-JP" dirty="0" smtClean="0">
              <a:ea typeface="ヒラギノ角ゴ Pro W3" charset="0"/>
            </a:endParaRPr>
          </a:p>
          <a:p>
            <a:endParaRPr lang="en-US" dirty="0">
              <a:ea typeface="ヒラギノ角ゴ Pro W3" charset="0"/>
            </a:endParaRPr>
          </a:p>
          <a:p>
            <a:r>
              <a:rPr lang="en-US" dirty="0" smtClean="0">
                <a:ea typeface="ヒラギノ角ゴ Pro W3" charset="0"/>
              </a:rPr>
              <a:t>- One thing you don’t see on this list is high school or college grade point average or class rank, because that is </a:t>
            </a:r>
            <a:r>
              <a:rPr lang="en-US" u="sng" dirty="0" smtClean="0">
                <a:ea typeface="ヒラギノ角ゴ Pro W3" charset="0"/>
              </a:rPr>
              <a:t>not</a:t>
            </a:r>
            <a:r>
              <a:rPr lang="en-US" dirty="0" smtClean="0">
                <a:ea typeface="ヒラギノ角ゴ Pro W3" charset="0"/>
              </a:rPr>
              <a:t> important to the employers.</a:t>
            </a:r>
            <a:endParaRPr lang="en-US" dirty="0">
              <a:ea typeface="ヒラギノ角ゴ Pro W3" charset="0"/>
            </a:endParaRPr>
          </a:p>
          <a:p>
            <a:endParaRPr lang="en-US" dirty="0">
              <a:ea typeface="ヒラギノ角ゴ Pro W3" charset="0"/>
            </a:endParaRPr>
          </a:p>
          <a:p>
            <a:r>
              <a:rPr lang="en-US" dirty="0" smtClean="0">
                <a:ea typeface="ヒラギノ角ゴ Pro W3" charset="0"/>
              </a:rPr>
              <a:t>=======</a:t>
            </a:r>
          </a:p>
          <a:p>
            <a:endParaRPr lang="en-US" dirty="0">
              <a:ea typeface="ヒラギノ角ゴ Pro W3" charset="0"/>
            </a:endParaRPr>
          </a:p>
          <a:p>
            <a:r>
              <a:rPr lang="en-US" dirty="0">
                <a:ea typeface="ヒラギノ角ゴ Pro W3" charset="0"/>
              </a:rPr>
              <a:t>Skills Survey</a:t>
            </a:r>
          </a:p>
          <a:p>
            <a:r>
              <a:rPr lang="en-US" dirty="0">
                <a:ea typeface="ヒラギノ角ゴ Pro W3" charset="0"/>
              </a:rPr>
              <a:t>http://</a:t>
            </a:r>
            <a:r>
              <a:rPr lang="en-US" dirty="0" err="1">
                <a:ea typeface="ヒラギノ角ゴ Pro W3" charset="0"/>
              </a:rPr>
              <a:t>www.agreatworkforce.com</a:t>
            </a:r>
            <a:r>
              <a:rPr lang="en-US" dirty="0">
                <a:ea typeface="ヒラギノ角ゴ Pro W3" charset="0"/>
              </a:rPr>
              <a:t>/</a:t>
            </a:r>
            <a:r>
              <a:rPr lang="en-US" dirty="0" err="1">
                <a:ea typeface="ヒラギノ角ゴ Pro W3" charset="0"/>
              </a:rPr>
              <a:t>newsstory.cfm?NewsID</a:t>
            </a:r>
            <a:r>
              <a:rPr lang="en-US" dirty="0">
                <a:ea typeface="ヒラギノ角ゴ Pro W3" charset="0"/>
              </a:rPr>
              <a:t>=13</a:t>
            </a:r>
          </a:p>
          <a:p>
            <a:endParaRPr lang="en-US" dirty="0">
              <a:ea typeface="ヒラギノ角ゴ Pro W3" charset="0"/>
            </a:endParaRPr>
          </a:p>
          <a:p>
            <a:r>
              <a:rPr lang="en-US" dirty="0">
                <a:ea typeface="ヒラギノ角ゴ Pro W3" charset="0"/>
              </a:rPr>
              <a:t>news article, news video</a:t>
            </a:r>
          </a:p>
          <a:p>
            <a:r>
              <a:rPr lang="en-US" dirty="0">
                <a:ea typeface="ヒラギノ角ゴ Pro W3" charset="0"/>
              </a:rPr>
              <a:t>http://triangle.news14.com/content/</a:t>
            </a:r>
            <a:r>
              <a:rPr lang="en-US" dirty="0" err="1">
                <a:ea typeface="ヒラギノ角ゴ Pro W3" charset="0"/>
              </a:rPr>
              <a:t>top_stories</a:t>
            </a:r>
            <a:r>
              <a:rPr lang="en-US" dirty="0">
                <a:ea typeface="ヒラギノ角ゴ Pro W3" charset="0"/>
              </a:rPr>
              <a:t>/652523/survey-shows-n-c--workforce-skills-lacking</a:t>
            </a:r>
          </a:p>
          <a:p>
            <a:endParaRPr lang="en-US" dirty="0">
              <a:ea typeface="ヒラギノ角ゴ Pro W3" charset="0"/>
            </a:endParaRPr>
          </a:p>
        </p:txBody>
      </p:sp>
    </p:spTree>
    <p:extLst>
      <p:ext uri="{BB962C8B-B14F-4D97-AF65-F5344CB8AC3E}">
        <p14:creationId xmlns:p14="http://schemas.microsoft.com/office/powerpoint/2010/main" val="13948049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Rectangle 2"/>
          <p:cNvSpPr>
            <a:spLocks noGrp="1" noRot="1" noChangeAspect="1" noChangeArrowheads="1" noTextEdit="1"/>
          </p:cNvSpPr>
          <p:nvPr>
            <p:ph type="sldImg"/>
          </p:nvPr>
        </p:nvSpPr>
        <p:spPr>
          <a:xfrm>
            <a:off x="1635125" y="720725"/>
            <a:ext cx="3408363" cy="2555875"/>
          </a:xfrm>
          <a:ln/>
        </p:spPr>
      </p:sp>
      <p:sp>
        <p:nvSpPr>
          <p:cNvPr id="181250" name="Rectangle 3"/>
          <p:cNvSpPr>
            <a:spLocks noGrp="1" noChangeArrowheads="1"/>
          </p:cNvSpPr>
          <p:nvPr>
            <p:ph type="body" idx="1"/>
          </p:nvPr>
        </p:nvSpPr>
        <p:spPr>
          <a:xfrm>
            <a:off x="974725" y="3429000"/>
            <a:ext cx="5365750" cy="545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a typeface="ヒラギノ角ゴ Pro W3" charset="0"/>
              </a:rPr>
              <a:t>We</a:t>
            </a:r>
            <a:r>
              <a:rPr lang="en-US" baseline="0" dirty="0" smtClean="0">
                <a:ea typeface="ヒラギノ角ゴ Pro W3" charset="0"/>
              </a:rPr>
              <a:t> educators place a great emphasis on grades, class rank, and being valedictorian.</a:t>
            </a:r>
          </a:p>
          <a:p>
            <a:endParaRPr lang="en-US" baseline="0" dirty="0" smtClean="0">
              <a:ea typeface="ヒラギノ角ゴ Pro W3" charset="0"/>
            </a:endParaRPr>
          </a:p>
          <a:p>
            <a:r>
              <a:rPr lang="en-US" baseline="0" dirty="0" smtClean="0">
                <a:ea typeface="ヒラギノ角ゴ Pro W3" charset="0"/>
              </a:rPr>
              <a:t>These create parental bragging rights for the parents, but what do they mean outside of high school and college?</a:t>
            </a:r>
          </a:p>
          <a:p>
            <a:endParaRPr lang="en-US" baseline="0" dirty="0" smtClean="0">
              <a:ea typeface="ヒラギノ角ゴ Pro W3" charset="0"/>
            </a:endParaRPr>
          </a:p>
          <a:p>
            <a:r>
              <a:rPr lang="en-US" baseline="0" dirty="0" smtClean="0">
                <a:ea typeface="ヒラギノ角ゴ Pro W3" charset="0"/>
              </a:rPr>
              <a:t>Many </a:t>
            </a:r>
            <a:r>
              <a:rPr lang="en-US" u="sng" baseline="0" dirty="0" smtClean="0">
                <a:ea typeface="ヒラギノ角ゴ Pro W3" charset="0"/>
              </a:rPr>
              <a:t>colleges</a:t>
            </a:r>
            <a:r>
              <a:rPr lang="en-US" baseline="0" dirty="0" smtClean="0">
                <a:ea typeface="ヒラギノ角ゴ Pro W3" charset="0"/>
              </a:rPr>
              <a:t> are saying that GPA, that’s grade point average, and high school grades are </a:t>
            </a:r>
            <a:r>
              <a:rPr lang="en-US" u="sng" baseline="0" dirty="0" smtClean="0">
                <a:ea typeface="ヒラギノ角ゴ Pro W3" charset="0"/>
              </a:rPr>
              <a:t>not</a:t>
            </a:r>
            <a:r>
              <a:rPr lang="en-US" baseline="0" dirty="0" smtClean="0">
                <a:ea typeface="ヒラギノ角ゴ Pro W3" charset="0"/>
              </a:rPr>
              <a:t> important when deciding to accept a student.</a:t>
            </a:r>
            <a:endParaRPr lang="en-US" dirty="0" smtClean="0">
              <a:ea typeface="ヒラギノ角ゴ Pro W3" charset="0"/>
            </a:endParaRPr>
          </a:p>
          <a:p>
            <a:endParaRPr lang="en-US" dirty="0" smtClean="0">
              <a:ea typeface="ヒラギノ角ゴ Pro W3" charset="0"/>
            </a:endParaRPr>
          </a:p>
          <a:p>
            <a:endParaRPr lang="en-US" dirty="0" smtClean="0">
              <a:ea typeface="ヒラギノ角ゴ Pro W3" charset="0"/>
            </a:endParaRPr>
          </a:p>
          <a:p>
            <a:r>
              <a:rPr lang="en-US" dirty="0" smtClean="0">
                <a:ea typeface="ヒラギノ角ゴ Pro W3" charset="0"/>
              </a:rPr>
              <a:t>======</a:t>
            </a:r>
          </a:p>
          <a:p>
            <a:endParaRPr lang="en-US" dirty="0" smtClean="0">
              <a:ea typeface="ヒラギノ角ゴ Pro W3" charset="0"/>
            </a:endParaRPr>
          </a:p>
          <a:p>
            <a:r>
              <a:rPr lang="en-US" dirty="0" smtClean="0">
                <a:ea typeface="ヒラギノ角ゴ Pro W3" charset="0"/>
              </a:rPr>
              <a:t>http://</a:t>
            </a:r>
            <a:r>
              <a:rPr lang="en-US" dirty="0" err="1" smtClean="0">
                <a:ea typeface="ヒラギノ角ゴ Pro W3" charset="0"/>
              </a:rPr>
              <a:t>www.usatoday.com</a:t>
            </a:r>
            <a:r>
              <a:rPr lang="en-US" dirty="0" smtClean="0">
                <a:ea typeface="ヒラギノ角ゴ Pro W3" charset="0"/>
              </a:rPr>
              <a:t>/story/news/nation/2013/02/27/college-grade-point-averages/1947415/</a:t>
            </a:r>
            <a:endParaRPr lang="en-US" dirty="0">
              <a:ea typeface="ヒラギノ角ゴ Pro W3" charset="0"/>
            </a:endParaRPr>
          </a:p>
        </p:txBody>
      </p:sp>
      <p:sp>
        <p:nvSpPr>
          <p:cNvPr id="18125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C810C5C0-2D26-F544-A723-7274DDF487E8}" type="slidenum">
              <a:rPr lang="en-US" sz="1200"/>
              <a:pPr/>
              <a:t>36</a:t>
            </a:fld>
            <a:endParaRPr lang="en-US" sz="1200"/>
          </a:p>
        </p:txBody>
      </p:sp>
    </p:spTree>
    <p:extLst>
      <p:ext uri="{BB962C8B-B14F-4D97-AF65-F5344CB8AC3E}">
        <p14:creationId xmlns:p14="http://schemas.microsoft.com/office/powerpoint/2010/main" val="10376200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Slide Image Placeholder 1"/>
          <p:cNvSpPr>
            <a:spLocks noGrp="1" noRot="1" noChangeAspect="1" noTextEdit="1"/>
          </p:cNvSpPr>
          <p:nvPr>
            <p:ph type="sldImg"/>
          </p:nvPr>
        </p:nvSpPr>
        <p:spPr>
          <a:xfrm>
            <a:off x="1257300" y="720725"/>
            <a:ext cx="3695700" cy="2771775"/>
          </a:xfrm>
          <a:ln/>
        </p:spPr>
      </p:sp>
      <p:sp>
        <p:nvSpPr>
          <p:cNvPr id="185346" name="Notes Placeholder 2"/>
          <p:cNvSpPr>
            <a:spLocks noGrp="1"/>
          </p:cNvSpPr>
          <p:nvPr>
            <p:ph type="body" idx="1"/>
          </p:nvPr>
        </p:nvSpPr>
        <p:spPr>
          <a:xfrm>
            <a:off x="974725" y="3810000"/>
            <a:ext cx="5365750" cy="5070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47500" lnSpcReduction="20000"/>
          </a:bodyPr>
          <a:lstStyle/>
          <a:p>
            <a:r>
              <a:rPr lang="en-US" dirty="0">
                <a:ea typeface="ヒラギノ角ゴ Pro W3" charset="0"/>
              </a:rPr>
              <a:t>Google has crunched the numbers and found that </a:t>
            </a:r>
            <a:r>
              <a:rPr lang="en-US" u="sng" dirty="0">
                <a:ea typeface="ヒラギノ角ゴ Pro W3" charset="0"/>
              </a:rPr>
              <a:t>GPA</a:t>
            </a:r>
            <a:r>
              <a:rPr lang="en-US" dirty="0">
                <a:ea typeface="ヒラギノ角ゴ Pro W3" charset="0"/>
              </a:rPr>
              <a:t> is a </a:t>
            </a:r>
            <a:r>
              <a:rPr lang="en-US" u="sng" dirty="0">
                <a:ea typeface="ヒラギノ角ゴ Pro W3" charset="0"/>
              </a:rPr>
              <a:t>worthless</a:t>
            </a:r>
            <a:r>
              <a:rPr lang="en-US" dirty="0">
                <a:ea typeface="ヒラギノ角ゴ Pro W3" charset="0"/>
              </a:rPr>
              <a:t> criteria for hiring</a:t>
            </a:r>
            <a:r>
              <a:rPr lang="en-US" dirty="0" smtClean="0">
                <a:ea typeface="ヒラギノ角ゴ Pro W3" charset="0"/>
              </a:rPr>
              <a:t>.  They compared the GPA of the new recruits -- with how well they were performing</a:t>
            </a:r>
            <a:r>
              <a:rPr lang="en-US" baseline="0" dirty="0" smtClean="0">
                <a:ea typeface="ヒラギノ角ゴ Pro W3" charset="0"/>
              </a:rPr>
              <a:t> years later -- and found </a:t>
            </a:r>
            <a:r>
              <a:rPr lang="en-US" u="sng" baseline="0" dirty="0" smtClean="0">
                <a:ea typeface="ヒラギノ角ゴ Pro W3" charset="0"/>
              </a:rPr>
              <a:t>no</a:t>
            </a:r>
            <a:r>
              <a:rPr lang="en-US" baseline="0" dirty="0" smtClean="0">
                <a:ea typeface="ヒラギノ角ゴ Pro W3" charset="0"/>
              </a:rPr>
              <a:t> correlation.</a:t>
            </a:r>
            <a:endParaRPr lang="en-US" dirty="0">
              <a:ea typeface="ヒラギノ角ゴ Pro W3" charset="0"/>
            </a:endParaRPr>
          </a:p>
          <a:p>
            <a:endParaRPr lang="en-US" dirty="0" smtClean="0">
              <a:ea typeface="ヒラギノ角ゴ Pro W3" charset="0"/>
            </a:endParaRPr>
          </a:p>
          <a:p>
            <a:r>
              <a:rPr lang="en-US" dirty="0" smtClean="0">
                <a:ea typeface="ヒラギノ角ゴ Pro W3" charset="0"/>
              </a:rPr>
              <a:t>You can imaging how well this news goes over in</a:t>
            </a:r>
            <a:r>
              <a:rPr lang="en-US" baseline="0" dirty="0" smtClean="0">
                <a:ea typeface="ヒラギノ角ゴ Pro W3" charset="0"/>
              </a:rPr>
              <a:t> our high schools and colleges where grades appear to be </a:t>
            </a:r>
            <a:r>
              <a:rPr lang="en-US" u="sng" baseline="0" dirty="0" smtClean="0">
                <a:ea typeface="ヒラギノ角ゴ Pro W3" charset="0"/>
              </a:rPr>
              <a:t>everything</a:t>
            </a:r>
            <a:r>
              <a:rPr lang="en-US" baseline="0" dirty="0" smtClean="0">
                <a:ea typeface="ヒラギノ角ゴ Pro W3" charset="0"/>
              </a:rPr>
              <a:t>.</a:t>
            </a:r>
            <a:endParaRPr lang="en-US" dirty="0">
              <a:ea typeface="ヒラギノ角ゴ Pro W3" charset="0"/>
            </a:endParaRPr>
          </a:p>
          <a:p>
            <a:endParaRPr lang="en-US" dirty="0">
              <a:ea typeface="ヒラギノ角ゴ Pro W3" charset="0"/>
            </a:endParaRPr>
          </a:p>
          <a:p>
            <a:endParaRPr lang="en-US" dirty="0">
              <a:ea typeface="ヒラギノ角ゴ Pro W3" charset="0"/>
            </a:endParaRPr>
          </a:p>
          <a:p>
            <a:r>
              <a:rPr lang="en-US" dirty="0" smtClean="0">
                <a:ea typeface="ヒラギノ角ゴ Pro W3" charset="0"/>
              </a:rPr>
              <a:t>=======</a:t>
            </a:r>
          </a:p>
          <a:p>
            <a:endParaRPr lang="en-US" dirty="0">
              <a:ea typeface="ヒラギノ角ゴ Pro W3" charset="0"/>
            </a:endParaRPr>
          </a:p>
          <a:p>
            <a:r>
              <a:rPr lang="en-US" dirty="0">
                <a:ea typeface="ヒラギノ角ゴ Pro W3" charset="0"/>
              </a:rPr>
              <a:t>http://</a:t>
            </a:r>
            <a:r>
              <a:rPr lang="en-US" dirty="0" err="1">
                <a:ea typeface="ヒラギノ角ゴ Pro W3" charset="0"/>
              </a:rPr>
              <a:t>www.nytimes.com</a:t>
            </a:r>
            <a:r>
              <a:rPr lang="en-US" dirty="0">
                <a:ea typeface="ヒラギノ角ゴ Pro W3" charset="0"/>
              </a:rPr>
              <a:t>/2013/06/20/business/in-head-hunting-big-data-may-not-be-such-a-big-deal.html?pagewanted=</a:t>
            </a:r>
            <a:r>
              <a:rPr lang="en-US" dirty="0" err="1">
                <a:ea typeface="ヒラギノ角ゴ Pro W3" charset="0"/>
              </a:rPr>
              <a:t>all&amp;_r</a:t>
            </a:r>
            <a:r>
              <a:rPr lang="en-US" dirty="0">
                <a:ea typeface="ヒラギノ角ゴ Pro W3" charset="0"/>
              </a:rPr>
              <a:t>=1&amp;</a:t>
            </a:r>
          </a:p>
          <a:p>
            <a:endParaRPr lang="en-US" dirty="0">
              <a:ea typeface="ヒラギノ角ゴ Pro W3" charset="0"/>
            </a:endParaRPr>
          </a:p>
          <a:p>
            <a:r>
              <a:rPr lang="en-US" dirty="0">
                <a:ea typeface="ヒラギノ角ゴ Pro W3" charset="0"/>
              </a:rPr>
              <a:t>In Head-Hunting, Big Data May Not Be Such a Big Deal</a:t>
            </a:r>
          </a:p>
          <a:p>
            <a:endParaRPr lang="en-US" dirty="0">
              <a:ea typeface="ヒラギノ角ゴ Pro W3" charset="0"/>
            </a:endParaRPr>
          </a:p>
          <a:p>
            <a:r>
              <a:rPr lang="en-US" dirty="0">
                <a:ea typeface="ヒラギノ角ゴ Pro W3" charset="0"/>
              </a:rPr>
              <a:t>June 19, 2013 </a:t>
            </a:r>
          </a:p>
          <a:p>
            <a:endParaRPr lang="en-US" dirty="0">
              <a:ea typeface="ヒラギノ角ゴ Pro W3" charset="0"/>
            </a:endParaRPr>
          </a:p>
          <a:p>
            <a:r>
              <a:rPr lang="en-US" dirty="0">
                <a:ea typeface="ヒラギノ角ゴ Pro W3" charset="0"/>
              </a:rPr>
              <a:t>One of the things we</a:t>
            </a:r>
            <a:r>
              <a:rPr lang="ja-JP" altLang="en-US" dirty="0">
                <a:ea typeface="ヒラギノ角ゴ Pro W3" charset="0"/>
              </a:rPr>
              <a:t>’</a:t>
            </a:r>
            <a:r>
              <a:rPr lang="en-US" altLang="ja-JP" dirty="0" err="1">
                <a:ea typeface="ヒラギノ角ゴ Pro W3" charset="0"/>
              </a:rPr>
              <a:t>ve</a:t>
            </a:r>
            <a:r>
              <a:rPr lang="en-US" altLang="ja-JP" dirty="0">
                <a:ea typeface="ヒラギノ角ゴ Pro W3" charset="0"/>
              </a:rPr>
              <a:t> seen from all our data crunching is that G.P.A.</a:t>
            </a:r>
            <a:r>
              <a:rPr lang="ja-JP" altLang="en-US" dirty="0">
                <a:ea typeface="ヒラギノ角ゴ Pro W3" charset="0"/>
              </a:rPr>
              <a:t>’</a:t>
            </a:r>
            <a:r>
              <a:rPr lang="en-US" altLang="ja-JP" dirty="0">
                <a:ea typeface="ヒラギノ角ゴ Pro W3" charset="0"/>
              </a:rPr>
              <a:t>s are worthless as a criteria for hiring, and test scores are worthless — no correlation at all except for brand-new college grads, where there</a:t>
            </a:r>
            <a:r>
              <a:rPr lang="ja-JP" altLang="en-US" dirty="0">
                <a:ea typeface="ヒラギノ角ゴ Pro W3" charset="0"/>
              </a:rPr>
              <a:t>’</a:t>
            </a:r>
            <a:r>
              <a:rPr lang="en-US" altLang="ja-JP" dirty="0">
                <a:ea typeface="ヒラギノ角ゴ Pro W3" charset="0"/>
              </a:rPr>
              <a:t>s a slight correlation. Google famously used to ask everyone for a transcript and G.P.A.</a:t>
            </a:r>
            <a:r>
              <a:rPr lang="ja-JP" altLang="en-US" dirty="0">
                <a:ea typeface="ヒラギノ角ゴ Pro W3" charset="0"/>
              </a:rPr>
              <a:t>’</a:t>
            </a:r>
            <a:r>
              <a:rPr lang="en-US" altLang="ja-JP" dirty="0">
                <a:ea typeface="ヒラギノ角ゴ Pro W3" charset="0"/>
              </a:rPr>
              <a:t>s and test scores, but we don</a:t>
            </a:r>
            <a:r>
              <a:rPr lang="ja-JP" altLang="en-US" dirty="0">
                <a:ea typeface="ヒラギノ角ゴ Pro W3" charset="0"/>
              </a:rPr>
              <a:t>’</a:t>
            </a:r>
            <a:r>
              <a:rPr lang="en-US" altLang="ja-JP" dirty="0">
                <a:ea typeface="ヒラギノ角ゴ Pro W3" charset="0"/>
              </a:rPr>
              <a:t>t anymore, unless you</a:t>
            </a:r>
            <a:r>
              <a:rPr lang="ja-JP" altLang="en-US" dirty="0">
                <a:ea typeface="ヒラギノ角ゴ Pro W3" charset="0"/>
              </a:rPr>
              <a:t>’</a:t>
            </a:r>
            <a:r>
              <a:rPr lang="en-US" altLang="ja-JP" dirty="0">
                <a:ea typeface="ヒラギノ角ゴ Pro W3" charset="0"/>
              </a:rPr>
              <a:t>re just a few years out of school. We found that they don</a:t>
            </a:r>
            <a:r>
              <a:rPr lang="ja-JP" altLang="en-US" dirty="0">
                <a:ea typeface="ヒラギノ角ゴ Pro W3" charset="0"/>
              </a:rPr>
              <a:t>’</a:t>
            </a:r>
            <a:r>
              <a:rPr lang="en-US" altLang="ja-JP" dirty="0">
                <a:ea typeface="ヒラギノ角ゴ Pro W3" charset="0"/>
              </a:rPr>
              <a:t>t predict anything.</a:t>
            </a:r>
          </a:p>
          <a:p>
            <a:endParaRPr lang="en-US" dirty="0">
              <a:ea typeface="ヒラギノ角ゴ Pro W3" charset="0"/>
            </a:endParaRPr>
          </a:p>
          <a:p>
            <a:r>
              <a:rPr lang="en-US" dirty="0">
                <a:ea typeface="ヒラギノ角ゴ Pro W3" charset="0"/>
              </a:rPr>
              <a:t>What</a:t>
            </a:r>
            <a:r>
              <a:rPr lang="ja-JP" altLang="en-US" dirty="0">
                <a:ea typeface="ヒラギノ角ゴ Pro W3" charset="0"/>
              </a:rPr>
              <a:t>’</a:t>
            </a:r>
            <a:r>
              <a:rPr lang="en-US" altLang="ja-JP" dirty="0">
                <a:ea typeface="ヒラギノ角ゴ Pro W3" charset="0"/>
              </a:rPr>
              <a:t>s interesting is the proportion of people without any college education at Google has increased over time as well. So we have teams where you have 14 percent of the team made up of people who</a:t>
            </a:r>
            <a:r>
              <a:rPr lang="ja-JP" altLang="en-US" dirty="0">
                <a:ea typeface="ヒラギノ角ゴ Pro W3" charset="0"/>
              </a:rPr>
              <a:t>’</a:t>
            </a:r>
            <a:r>
              <a:rPr lang="en-US" altLang="ja-JP" dirty="0" err="1">
                <a:ea typeface="ヒラギノ角ゴ Pro W3" charset="0"/>
              </a:rPr>
              <a:t>ve</a:t>
            </a:r>
            <a:r>
              <a:rPr lang="en-US" altLang="ja-JP" dirty="0">
                <a:ea typeface="ヒラギノ角ゴ Pro W3" charset="0"/>
              </a:rPr>
              <a:t> never gone to college. </a:t>
            </a:r>
          </a:p>
          <a:p>
            <a:endParaRPr lang="en-US" dirty="0">
              <a:ea typeface="ヒラギノ角ゴ Pro W3" charset="0"/>
            </a:endParaRPr>
          </a:p>
          <a:p>
            <a:r>
              <a:rPr lang="en-US" dirty="0">
                <a:ea typeface="ヒラギノ角ゴ Pro W3" charset="0"/>
              </a:rPr>
              <a:t> After two or three years, your ability to perform at Google is completely unrelated to how you performed when you were in school, because the skills you required in college are very different. You</a:t>
            </a:r>
            <a:r>
              <a:rPr lang="ja-JP" altLang="en-US" dirty="0">
                <a:ea typeface="ヒラギノ角ゴ Pro W3" charset="0"/>
              </a:rPr>
              <a:t>’</a:t>
            </a:r>
            <a:r>
              <a:rPr lang="en-US" altLang="ja-JP" dirty="0">
                <a:ea typeface="ヒラギノ角ゴ Pro W3" charset="0"/>
              </a:rPr>
              <a:t>re also fundamentally a different person. You learn and grow, you think about things differently.</a:t>
            </a:r>
          </a:p>
          <a:p>
            <a:endParaRPr lang="en-US" dirty="0">
              <a:ea typeface="ヒラギノ角ゴ Pro W3" charset="0"/>
            </a:endParaRPr>
          </a:p>
          <a:p>
            <a:r>
              <a:rPr lang="en-US" dirty="0">
                <a:ea typeface="ヒラギノ角ゴ Pro W3" charset="0"/>
              </a:rPr>
              <a:t>Another reason is that I think academic environments are artificial environments. People who succeed there are sort of finely trained, they</a:t>
            </a:r>
            <a:r>
              <a:rPr lang="ja-JP" altLang="en-US" dirty="0">
                <a:ea typeface="ヒラギノ角ゴ Pro W3" charset="0"/>
              </a:rPr>
              <a:t>’</a:t>
            </a:r>
            <a:r>
              <a:rPr lang="en-US" altLang="ja-JP" dirty="0">
                <a:ea typeface="ヒラギノ角ゴ Pro W3" charset="0"/>
              </a:rPr>
              <a:t>re conditioned to succeed in that environment. One of my own frustrations when I was in college and grad school is that you knew the professor was looking for a specific answer. You could figure that out, but it</a:t>
            </a:r>
            <a:r>
              <a:rPr lang="ja-JP" altLang="en-US" dirty="0">
                <a:ea typeface="ヒラギノ角ゴ Pro W3" charset="0"/>
              </a:rPr>
              <a:t>’</a:t>
            </a:r>
            <a:r>
              <a:rPr lang="en-US" altLang="ja-JP" dirty="0">
                <a:ea typeface="ヒラギノ角ゴ Pro W3" charset="0"/>
              </a:rPr>
              <a:t>s much more interesting to solve problems where there </a:t>
            </a:r>
            <a:r>
              <a:rPr lang="en-US" altLang="ja-JP" dirty="0" err="1">
                <a:ea typeface="ヒラギノ角ゴ Pro W3" charset="0"/>
              </a:rPr>
              <a:t>isn</a:t>
            </a:r>
            <a:r>
              <a:rPr lang="ja-JP" altLang="en-US" dirty="0">
                <a:ea typeface="ヒラギノ角ゴ Pro W3" charset="0"/>
              </a:rPr>
              <a:t>’</a:t>
            </a:r>
            <a:r>
              <a:rPr lang="en-US" altLang="ja-JP" dirty="0">
                <a:ea typeface="ヒラギノ角ゴ Pro W3" charset="0"/>
              </a:rPr>
              <a:t>t an obvious answer. You want people who like figuring out stuff where there is no obvious answer. </a:t>
            </a:r>
          </a:p>
          <a:p>
            <a:endParaRPr lang="en-US" dirty="0">
              <a:ea typeface="ヒラギノ角ゴ Pro W3" charset="0"/>
            </a:endParaRPr>
          </a:p>
          <a:p>
            <a:endParaRPr lang="en-US" dirty="0">
              <a:ea typeface="ヒラギノ角ゴ Pro W3" charset="0"/>
            </a:endParaRPr>
          </a:p>
          <a:p>
            <a:r>
              <a:rPr lang="en-US" dirty="0">
                <a:ea typeface="ヒラギノ角ゴ Pro W3" charset="0"/>
              </a:rPr>
              <a:t>===</a:t>
            </a:r>
          </a:p>
          <a:p>
            <a:endParaRPr lang="en-US" dirty="0">
              <a:ea typeface="ヒラギノ角ゴ Pro W3" charset="0"/>
            </a:endParaRPr>
          </a:p>
          <a:p>
            <a:r>
              <a:rPr lang="en-US" dirty="0">
                <a:ea typeface="ヒラギノ角ゴ Pro W3" charset="0"/>
              </a:rPr>
              <a:t>Google no longer hires based on GPA or test scores</a:t>
            </a:r>
          </a:p>
          <a:p>
            <a:endParaRPr lang="en-US" dirty="0">
              <a:ea typeface="ヒラギノ角ゴ Pro W3" charset="0"/>
            </a:endParaRPr>
          </a:p>
          <a:p>
            <a:r>
              <a:rPr lang="en-US" dirty="0">
                <a:ea typeface="ヒラギノ角ゴ Pro W3" charset="0"/>
              </a:rPr>
              <a:t>"One of the things we</a:t>
            </a:r>
            <a:r>
              <a:rPr lang="ja-JP" altLang="en-US" dirty="0">
                <a:ea typeface="ヒラギノ角ゴ Pro W3" charset="0"/>
              </a:rPr>
              <a:t>’</a:t>
            </a:r>
            <a:r>
              <a:rPr lang="en-US" altLang="ja-JP" dirty="0" err="1">
                <a:ea typeface="ヒラギノ角ゴ Pro W3" charset="0"/>
              </a:rPr>
              <a:t>ve</a:t>
            </a:r>
            <a:r>
              <a:rPr lang="en-US" altLang="ja-JP" dirty="0">
                <a:ea typeface="ヒラギノ角ゴ Pro W3" charset="0"/>
              </a:rPr>
              <a:t> seen from all our data crunching is that G.P.A.</a:t>
            </a:r>
            <a:r>
              <a:rPr lang="ja-JP" altLang="en-US" dirty="0">
                <a:ea typeface="ヒラギノ角ゴ Pro W3" charset="0"/>
              </a:rPr>
              <a:t>’</a:t>
            </a:r>
            <a:r>
              <a:rPr lang="en-US" altLang="ja-JP" dirty="0">
                <a:ea typeface="ヒラギノ角ゴ Pro W3" charset="0"/>
              </a:rPr>
              <a:t>s are worthless as a criteria for hiring, and test scores are worthless"</a:t>
            </a:r>
          </a:p>
          <a:p>
            <a:endParaRPr lang="en-US" dirty="0">
              <a:ea typeface="ヒラギノ角ゴ Pro W3" charset="0"/>
            </a:endParaRPr>
          </a:p>
          <a:p>
            <a:r>
              <a:rPr lang="en-US" dirty="0">
                <a:ea typeface="ヒラギノ角ゴ Pro W3" charset="0"/>
              </a:rPr>
              <a:t>Google also said that "academic environments are artificial environments."  Students are "conditioned to succeed in that environment ... looking for a specific answer."  Google wants "people who like figuring out stuff where there is no obvious answer."</a:t>
            </a:r>
          </a:p>
          <a:p>
            <a:endParaRPr lang="en-US" dirty="0">
              <a:ea typeface="ヒラギノ角ゴ Pro W3" charset="0"/>
            </a:endParaRPr>
          </a:p>
          <a:p>
            <a:r>
              <a:rPr lang="en-US" dirty="0">
                <a:ea typeface="ヒラギノ角ゴ Pro W3" charset="0"/>
              </a:rPr>
              <a:t>These problem-solving skills that Google and others are looking for can be taught in our CTE classes, but the learning can be hard to measure, which makes it tough to </a:t>
            </a:r>
            <a:r>
              <a:rPr lang="en-US" dirty="0" err="1">
                <a:ea typeface="ヒラギノ角ゴ Pro W3" charset="0"/>
              </a:rPr>
              <a:t>convice</a:t>
            </a:r>
            <a:r>
              <a:rPr lang="en-US" dirty="0">
                <a:ea typeface="ヒラギノ角ゴ Pro W3" charset="0"/>
              </a:rPr>
              <a:t> the administration that these skills need to be taught.</a:t>
            </a:r>
          </a:p>
          <a:p>
            <a:endParaRPr lang="en-US" dirty="0">
              <a:ea typeface="ヒラギノ角ゴ Pro W3" charset="0"/>
            </a:endParaRPr>
          </a:p>
          <a:p>
            <a:r>
              <a:rPr lang="en-US" dirty="0">
                <a:ea typeface="ヒラギノ角ゴ Pro W3" charset="0"/>
              </a:rPr>
              <a:t>http://</a:t>
            </a:r>
            <a:r>
              <a:rPr lang="en-US" dirty="0" err="1">
                <a:ea typeface="ヒラギノ角ゴ Pro W3" charset="0"/>
              </a:rPr>
              <a:t>www.nytimes.com</a:t>
            </a:r>
            <a:r>
              <a:rPr lang="en-US" dirty="0">
                <a:ea typeface="ヒラギノ角ゴ Pro W3" charset="0"/>
              </a:rPr>
              <a:t>/2013/06/20/business/in-head-hunting-big-data-may-not-be-such-a-big-deal.html?pagewanted=</a:t>
            </a:r>
            <a:r>
              <a:rPr lang="en-US" dirty="0" err="1">
                <a:ea typeface="ヒラギノ角ゴ Pro W3" charset="0"/>
              </a:rPr>
              <a:t>all&amp;_r</a:t>
            </a:r>
            <a:r>
              <a:rPr lang="en-US" dirty="0">
                <a:ea typeface="ヒラギノ角ゴ Pro W3" charset="0"/>
              </a:rPr>
              <a:t>=1&amp;</a:t>
            </a:r>
          </a:p>
          <a:p>
            <a:endParaRPr lang="en-US" dirty="0">
              <a:ea typeface="ヒラギノ角ゴ Pro W3" charset="0"/>
            </a:endParaRPr>
          </a:p>
        </p:txBody>
      </p:sp>
      <p:sp>
        <p:nvSpPr>
          <p:cNvPr id="1853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18D015C1-758E-6A48-9888-51E81E5CAE21}" type="slidenum">
              <a:rPr lang="en-US" sz="1300"/>
              <a:pPr/>
              <a:t>37</a:t>
            </a:fld>
            <a:endParaRPr lang="en-US" sz="1300"/>
          </a:p>
        </p:txBody>
      </p:sp>
    </p:spTree>
    <p:extLst>
      <p:ext uri="{BB962C8B-B14F-4D97-AF65-F5344CB8AC3E}">
        <p14:creationId xmlns:p14="http://schemas.microsoft.com/office/powerpoint/2010/main" val="27179191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Rectangle 2"/>
          <p:cNvSpPr>
            <a:spLocks noGrp="1" noRot="1" noChangeAspect="1" noChangeArrowheads="1" noTextEdit="1"/>
          </p:cNvSpPr>
          <p:nvPr>
            <p:ph type="sldImg"/>
          </p:nvPr>
        </p:nvSpPr>
        <p:spPr>
          <a:xfrm>
            <a:off x="838200" y="381000"/>
            <a:ext cx="1066800" cy="800100"/>
          </a:xfrm>
          <a:ln/>
        </p:spPr>
      </p:sp>
      <p:sp>
        <p:nvSpPr>
          <p:cNvPr id="181250" name="Rectangle 3"/>
          <p:cNvSpPr>
            <a:spLocks noGrp="1" noChangeArrowheads="1"/>
          </p:cNvSpPr>
          <p:nvPr>
            <p:ph type="body" idx="1"/>
          </p:nvPr>
        </p:nvSpPr>
        <p:spPr>
          <a:xfrm>
            <a:off x="685800" y="1219200"/>
            <a:ext cx="5791200" cy="838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p>
            <a:r>
              <a:rPr lang="en-US" sz="1600" dirty="0" smtClean="0">
                <a:ea typeface="ヒラギノ角ゴ Pro W3" charset="0"/>
              </a:rPr>
              <a:t>Besides saying that GPAs</a:t>
            </a:r>
            <a:r>
              <a:rPr lang="en-US" sz="1600" baseline="0" dirty="0" smtClean="0">
                <a:ea typeface="ヒラギノ角ゴ Pro W3" charset="0"/>
              </a:rPr>
              <a:t> are a worthless hiring criteria, </a:t>
            </a:r>
            <a:r>
              <a:rPr lang="en-US" sz="1600" dirty="0" smtClean="0">
                <a:ea typeface="ヒラギノ角ゴ Pro W3" charset="0"/>
              </a:rPr>
              <a:t>Google says that</a:t>
            </a:r>
            <a:r>
              <a:rPr lang="en-US" sz="1600" baseline="0" dirty="0" smtClean="0">
                <a:ea typeface="ヒラギノ角ゴ Pro W3" charset="0"/>
              </a:rPr>
              <a:t> </a:t>
            </a:r>
            <a:r>
              <a:rPr lang="en-US" sz="1600" u="sng" baseline="0" dirty="0" smtClean="0">
                <a:ea typeface="ヒラギノ角ゴ Pro W3" charset="0"/>
              </a:rPr>
              <a:t>test</a:t>
            </a:r>
            <a:r>
              <a:rPr lang="en-US" sz="1600" baseline="0" dirty="0" smtClean="0">
                <a:ea typeface="ヒラギノ角ゴ Pro W3" charset="0"/>
              </a:rPr>
              <a:t> scores, and even college </a:t>
            </a:r>
            <a:r>
              <a:rPr lang="en-US" sz="1600" u="sng" baseline="0" dirty="0" smtClean="0">
                <a:ea typeface="ヒラギノ角ゴ Pro W3" charset="0"/>
              </a:rPr>
              <a:t>degree</a:t>
            </a:r>
            <a:r>
              <a:rPr lang="en-US" sz="1600" baseline="0" dirty="0" smtClean="0">
                <a:ea typeface="ヒラギノ角ゴ Pro W3" charset="0"/>
              </a:rPr>
              <a:t> don’t matter much when hiring.</a:t>
            </a:r>
          </a:p>
          <a:p>
            <a:endParaRPr lang="en-US" sz="1600" baseline="0" dirty="0" smtClean="0">
              <a:ea typeface="ヒラギノ角ゴ Pro W3" charset="0"/>
            </a:endParaRPr>
          </a:p>
          <a:p>
            <a:r>
              <a:rPr lang="en-US" sz="1600" kern="1200" dirty="0" smtClean="0">
                <a:solidFill>
                  <a:schemeClr val="tx1"/>
                </a:solidFill>
              </a:rPr>
              <a:t>Google</a:t>
            </a:r>
            <a:r>
              <a:rPr lang="en-US" sz="1600" kern="1200" baseline="0" dirty="0" smtClean="0">
                <a:solidFill>
                  <a:schemeClr val="tx1"/>
                </a:solidFill>
              </a:rPr>
              <a:t> says </a:t>
            </a:r>
            <a:r>
              <a:rPr lang="en-US" sz="1600" kern="1200" dirty="0" smtClean="0">
                <a:solidFill>
                  <a:schemeClr val="tx1"/>
                </a:solidFill>
              </a:rPr>
              <a:t>the No. 1 thing they look for is general </a:t>
            </a:r>
            <a:r>
              <a:rPr lang="en-US" sz="1600" u="sng" kern="1200" dirty="0" smtClean="0">
                <a:solidFill>
                  <a:schemeClr val="tx1"/>
                </a:solidFill>
              </a:rPr>
              <a:t>cognitive</a:t>
            </a:r>
            <a:r>
              <a:rPr lang="en-US" sz="1600" kern="1200" dirty="0" smtClean="0">
                <a:solidFill>
                  <a:schemeClr val="tx1"/>
                </a:solidFill>
              </a:rPr>
              <a:t> ability, and that’s not I.Q.    It’s </a:t>
            </a:r>
            <a:r>
              <a:rPr lang="en-US" sz="1600" u="sng" kern="1200" dirty="0" smtClean="0">
                <a:solidFill>
                  <a:schemeClr val="tx1"/>
                </a:solidFill>
              </a:rPr>
              <a:t>learning</a:t>
            </a:r>
            <a:r>
              <a:rPr lang="en-US" sz="1600" kern="1200" dirty="0" smtClean="0">
                <a:solidFill>
                  <a:schemeClr val="tx1"/>
                </a:solidFill>
              </a:rPr>
              <a:t> ability.   It’s the ability to process on the fly.   It’s the ability to pull together disparate bits of information and form a conclusion. </a:t>
            </a:r>
          </a:p>
          <a:p>
            <a:endParaRPr lang="en-US" sz="1600" kern="1200" dirty="0" smtClean="0">
              <a:solidFill>
                <a:schemeClr val="tx1"/>
              </a:solidFill>
            </a:endParaRPr>
          </a:p>
          <a:p>
            <a:r>
              <a:rPr lang="en-US" sz="1600" kern="1200" dirty="0" smtClean="0">
                <a:solidFill>
                  <a:schemeClr val="tx1"/>
                </a:solidFill>
              </a:rPr>
              <a:t>Businesses want </a:t>
            </a:r>
            <a:r>
              <a:rPr lang="en-US" sz="1600" kern="1200" baseline="0" dirty="0" smtClean="0">
                <a:solidFill>
                  <a:schemeClr val="tx1"/>
                </a:solidFill>
              </a:rPr>
              <a:t>people who can grab a bunch of data, quickly turn it into useful information, and use that information to solve a problem. </a:t>
            </a:r>
          </a:p>
          <a:p>
            <a:endParaRPr lang="en-US" sz="1600" kern="1200" baseline="0" dirty="0" smtClean="0">
              <a:solidFill>
                <a:schemeClr val="tx1"/>
              </a:solidFill>
            </a:endParaRPr>
          </a:p>
          <a:p>
            <a:r>
              <a:rPr lang="en-US" sz="1600" kern="1200" dirty="0" smtClean="0">
                <a:solidFill>
                  <a:schemeClr val="tx1"/>
                </a:solidFill>
              </a:rPr>
              <a:t>Google says the second thing they are looking for</a:t>
            </a:r>
            <a:r>
              <a:rPr lang="en-US" sz="1600" kern="1200" baseline="0" dirty="0" smtClean="0">
                <a:solidFill>
                  <a:schemeClr val="tx1"/>
                </a:solidFill>
              </a:rPr>
              <a:t> </a:t>
            </a:r>
            <a:r>
              <a:rPr lang="en-US" sz="1600" kern="1200" dirty="0" smtClean="0">
                <a:solidFill>
                  <a:schemeClr val="tx1"/>
                </a:solidFill>
              </a:rPr>
              <a:t>is </a:t>
            </a:r>
            <a:r>
              <a:rPr lang="en-US" sz="1600" u="sng" kern="1200" dirty="0" smtClean="0">
                <a:solidFill>
                  <a:schemeClr val="tx1"/>
                </a:solidFill>
              </a:rPr>
              <a:t>leadership</a:t>
            </a:r>
            <a:r>
              <a:rPr lang="en-US" sz="1600" kern="1200" dirty="0" smtClean="0">
                <a:solidFill>
                  <a:schemeClr val="tx1"/>
                </a:solidFill>
              </a:rPr>
              <a:t> – </a:t>
            </a:r>
            <a:br>
              <a:rPr lang="en-US" sz="1600" kern="1200" dirty="0" smtClean="0">
                <a:solidFill>
                  <a:schemeClr val="tx1"/>
                </a:solidFill>
              </a:rPr>
            </a:br>
            <a:r>
              <a:rPr lang="en-US" sz="1600" kern="1200" dirty="0" smtClean="0">
                <a:solidFill>
                  <a:schemeClr val="tx1"/>
                </a:solidFill>
              </a:rPr>
              <a:t>--in particular, </a:t>
            </a:r>
            <a:r>
              <a:rPr lang="en-US" sz="1600" u="sng" kern="1200" dirty="0" smtClean="0">
                <a:solidFill>
                  <a:schemeClr val="tx1"/>
                </a:solidFill>
              </a:rPr>
              <a:t>emergent</a:t>
            </a:r>
            <a:r>
              <a:rPr lang="en-US" sz="1600" kern="1200" dirty="0" smtClean="0">
                <a:solidFill>
                  <a:schemeClr val="tx1"/>
                </a:solidFill>
              </a:rPr>
              <a:t> leadership as opposed to </a:t>
            </a:r>
            <a:r>
              <a:rPr lang="en-US" sz="1600" u="sng" kern="1200" dirty="0" smtClean="0">
                <a:solidFill>
                  <a:schemeClr val="tx1"/>
                </a:solidFill>
              </a:rPr>
              <a:t>traditional</a:t>
            </a:r>
            <a:r>
              <a:rPr lang="en-US" sz="1600" kern="1200" dirty="0" smtClean="0">
                <a:solidFill>
                  <a:schemeClr val="tx1"/>
                </a:solidFill>
              </a:rPr>
              <a:t> leadership. Traditional leadership is if you were president of the chess club?  That’s </a:t>
            </a:r>
            <a:r>
              <a:rPr lang="en-US" sz="1600" u="sng" kern="1200" dirty="0" smtClean="0">
                <a:solidFill>
                  <a:schemeClr val="tx1"/>
                </a:solidFill>
              </a:rPr>
              <a:t>not</a:t>
            </a:r>
            <a:r>
              <a:rPr lang="en-US" sz="1600" kern="1200" dirty="0" smtClean="0">
                <a:solidFill>
                  <a:schemeClr val="tx1"/>
                </a:solidFill>
              </a:rPr>
              <a:t> what they are looking for.</a:t>
            </a:r>
          </a:p>
          <a:p>
            <a:endParaRPr lang="en-US" sz="1600" kern="1200" dirty="0" smtClean="0">
              <a:solidFill>
                <a:schemeClr val="tx1"/>
              </a:solidFill>
            </a:endParaRPr>
          </a:p>
          <a:p>
            <a:r>
              <a:rPr lang="en-US" sz="1600" kern="1200" dirty="0" smtClean="0">
                <a:solidFill>
                  <a:schemeClr val="tx1"/>
                </a:solidFill>
              </a:rPr>
              <a:t>What they are looking for is:</a:t>
            </a:r>
            <a:r>
              <a:rPr lang="en-US" sz="1600" kern="1200" baseline="0" dirty="0" smtClean="0">
                <a:solidFill>
                  <a:schemeClr val="tx1"/>
                </a:solidFill>
              </a:rPr>
              <a:t>  -- </a:t>
            </a:r>
            <a:r>
              <a:rPr lang="en-US" sz="1600" kern="1200" dirty="0" smtClean="0">
                <a:solidFill>
                  <a:schemeClr val="tx1"/>
                </a:solidFill>
              </a:rPr>
              <a:t>when faced with a problem, and you’re a member of a team, -- do you, -- at the appropriate time, -- step in and lead. </a:t>
            </a:r>
          </a:p>
          <a:p>
            <a:r>
              <a:rPr lang="en-US" sz="1600" kern="1200" dirty="0" smtClean="0">
                <a:solidFill>
                  <a:schemeClr val="tx1"/>
                </a:solidFill>
              </a:rPr>
              <a:t>And just as critically, -- do you step </a:t>
            </a:r>
            <a:r>
              <a:rPr lang="en-US" sz="1600" u="sng" kern="1200" dirty="0" smtClean="0">
                <a:solidFill>
                  <a:schemeClr val="tx1"/>
                </a:solidFill>
              </a:rPr>
              <a:t>back</a:t>
            </a:r>
            <a:r>
              <a:rPr lang="en-US" sz="1600" kern="1200" dirty="0" smtClean="0">
                <a:solidFill>
                  <a:schemeClr val="tx1"/>
                </a:solidFill>
              </a:rPr>
              <a:t> at the right time and stop leading, -- and let someone else lead? </a:t>
            </a:r>
          </a:p>
          <a:p>
            <a:endParaRPr lang="en-US" sz="1600" kern="1200" dirty="0" smtClean="0">
              <a:solidFill>
                <a:schemeClr val="tx1"/>
              </a:solidFill>
            </a:endParaRPr>
          </a:p>
          <a:p>
            <a:r>
              <a:rPr lang="en-US" sz="1600" kern="1200" dirty="0" smtClean="0">
                <a:solidFill>
                  <a:schemeClr val="tx1"/>
                </a:solidFill>
              </a:rPr>
              <a:t>An effective leader is willing to relinquish power</a:t>
            </a:r>
            <a:r>
              <a:rPr lang="en-US" sz="1600" kern="1200" baseline="0" dirty="0" smtClean="0">
                <a:solidFill>
                  <a:schemeClr val="tx1"/>
                </a:solidFill>
              </a:rPr>
              <a:t> at the right time.</a:t>
            </a:r>
          </a:p>
          <a:p>
            <a:endParaRPr lang="en-US" sz="1600" kern="1200" dirty="0" smtClean="0">
              <a:solidFill>
                <a:schemeClr val="tx1"/>
              </a:solidFill>
            </a:endParaRPr>
          </a:p>
          <a:p>
            <a:r>
              <a:rPr lang="en-US" sz="1600" kern="1200" dirty="0" smtClean="0">
                <a:solidFill>
                  <a:schemeClr val="tx1"/>
                </a:solidFill>
              </a:rPr>
              <a:t>How do people learn to take the leadership reigns when necessary -- and to relinquish when</a:t>
            </a:r>
            <a:r>
              <a:rPr lang="en-US" sz="1600" kern="1200" baseline="0" dirty="0" smtClean="0">
                <a:solidFill>
                  <a:schemeClr val="tx1"/>
                </a:solidFill>
              </a:rPr>
              <a:t> it’s time for someone else to lead?</a:t>
            </a:r>
          </a:p>
          <a:p>
            <a:endParaRPr lang="en-US" sz="1600" kern="1200" dirty="0" smtClean="0">
              <a:solidFill>
                <a:schemeClr val="tx1"/>
              </a:solidFill>
            </a:endParaRPr>
          </a:p>
          <a:p>
            <a:r>
              <a:rPr lang="en-US" sz="1600" kern="1200" dirty="0" smtClean="0">
                <a:solidFill>
                  <a:schemeClr val="tx1"/>
                </a:solidFill>
              </a:rPr>
              <a:t>Google also said that underlying these qualities are </a:t>
            </a:r>
            <a:r>
              <a:rPr lang="en-US" sz="1600" u="sng" kern="1200" dirty="0" smtClean="0">
                <a:solidFill>
                  <a:schemeClr val="tx1"/>
                </a:solidFill>
              </a:rPr>
              <a:t>humility</a:t>
            </a:r>
            <a:r>
              <a:rPr lang="en-US" sz="1600" kern="1200" dirty="0" smtClean="0">
                <a:solidFill>
                  <a:schemeClr val="tx1"/>
                </a:solidFill>
              </a:rPr>
              <a:t> and </a:t>
            </a:r>
            <a:r>
              <a:rPr lang="en-US" sz="1600" u="sng" kern="1200" dirty="0" smtClean="0">
                <a:solidFill>
                  <a:schemeClr val="tx1"/>
                </a:solidFill>
              </a:rPr>
              <a:t>ownership</a:t>
            </a:r>
            <a:r>
              <a:rPr lang="en-US" sz="1600" kern="1200" dirty="0" smtClean="0">
                <a:solidFill>
                  <a:schemeClr val="tx1"/>
                </a:solidFill>
              </a:rPr>
              <a:t>.</a:t>
            </a:r>
          </a:p>
          <a:p>
            <a:r>
              <a:rPr lang="en-US" sz="1600" kern="1200" dirty="0" smtClean="0">
                <a:solidFill>
                  <a:schemeClr val="tx1"/>
                </a:solidFill>
              </a:rPr>
              <a:t>“It’s feeling the sense of </a:t>
            </a:r>
            <a:r>
              <a:rPr lang="en-US" sz="1600" u="sng" kern="1200" dirty="0" smtClean="0">
                <a:solidFill>
                  <a:schemeClr val="tx1"/>
                </a:solidFill>
              </a:rPr>
              <a:t>responsibility</a:t>
            </a:r>
            <a:r>
              <a:rPr lang="en-US" sz="1600" kern="1200" dirty="0" smtClean="0">
                <a:solidFill>
                  <a:schemeClr val="tx1"/>
                </a:solidFill>
              </a:rPr>
              <a:t>, the sense of </a:t>
            </a:r>
            <a:r>
              <a:rPr lang="en-US" sz="1600" u="sng" kern="1200" dirty="0" smtClean="0">
                <a:solidFill>
                  <a:schemeClr val="tx1"/>
                </a:solidFill>
              </a:rPr>
              <a:t>ownership</a:t>
            </a:r>
            <a:r>
              <a:rPr lang="en-US" sz="1600" kern="1200" dirty="0" smtClean="0">
                <a:solidFill>
                  <a:schemeClr val="tx1"/>
                </a:solidFill>
              </a:rPr>
              <a:t>, to </a:t>
            </a:r>
            <a:r>
              <a:rPr lang="en-US" sz="1600" u="sng" kern="1200" dirty="0" smtClean="0">
                <a:solidFill>
                  <a:schemeClr val="tx1"/>
                </a:solidFill>
              </a:rPr>
              <a:t>step</a:t>
            </a:r>
            <a:r>
              <a:rPr lang="en-US" sz="1600" kern="1200" dirty="0" smtClean="0">
                <a:solidFill>
                  <a:schemeClr val="tx1"/>
                </a:solidFill>
              </a:rPr>
              <a:t> in,” to try to solve </a:t>
            </a:r>
            <a:r>
              <a:rPr lang="en-US" sz="1600" u="sng" kern="1200" dirty="0" smtClean="0">
                <a:solidFill>
                  <a:schemeClr val="tx1"/>
                </a:solidFill>
              </a:rPr>
              <a:t>any</a:t>
            </a:r>
            <a:r>
              <a:rPr lang="en-US" sz="1600" kern="1200" dirty="0" smtClean="0">
                <a:solidFill>
                  <a:schemeClr val="tx1"/>
                </a:solidFill>
              </a:rPr>
              <a:t> problem – and the </a:t>
            </a:r>
            <a:r>
              <a:rPr lang="en-US" sz="1600" u="sng" kern="1200" dirty="0" smtClean="0">
                <a:solidFill>
                  <a:schemeClr val="tx1"/>
                </a:solidFill>
              </a:rPr>
              <a:t>humility</a:t>
            </a:r>
            <a:r>
              <a:rPr lang="en-US" sz="1600" kern="1200" dirty="0" smtClean="0">
                <a:solidFill>
                  <a:schemeClr val="tx1"/>
                </a:solidFill>
              </a:rPr>
              <a:t> to step </a:t>
            </a:r>
            <a:r>
              <a:rPr lang="en-US" sz="1600" u="sng" kern="1200" dirty="0" smtClean="0">
                <a:solidFill>
                  <a:schemeClr val="tx1"/>
                </a:solidFill>
              </a:rPr>
              <a:t>back</a:t>
            </a:r>
            <a:r>
              <a:rPr lang="en-US" sz="1600" kern="1200" dirty="0" smtClean="0">
                <a:solidFill>
                  <a:schemeClr val="tx1"/>
                </a:solidFill>
              </a:rPr>
              <a:t> and </a:t>
            </a:r>
            <a:r>
              <a:rPr lang="en-US" sz="1600" u="sng" kern="1200" dirty="0" smtClean="0">
                <a:solidFill>
                  <a:schemeClr val="tx1"/>
                </a:solidFill>
              </a:rPr>
              <a:t>embrace</a:t>
            </a:r>
            <a:r>
              <a:rPr lang="en-US" sz="1600" kern="1200" dirty="0" smtClean="0">
                <a:solidFill>
                  <a:schemeClr val="tx1"/>
                </a:solidFill>
              </a:rPr>
              <a:t> the better ideas of others.</a:t>
            </a:r>
          </a:p>
          <a:p>
            <a:endParaRPr lang="en-US" sz="1600" kern="1200" dirty="0" smtClean="0">
              <a:solidFill>
                <a:schemeClr val="tx1"/>
              </a:solidFill>
            </a:endParaRPr>
          </a:p>
          <a:p>
            <a:r>
              <a:rPr lang="en-US" sz="1600" kern="1200" dirty="0" smtClean="0">
                <a:solidFill>
                  <a:schemeClr val="tx1"/>
                </a:solidFill>
              </a:rPr>
              <a:t>The end goal is group problem-solving.  How do people learn that?</a:t>
            </a:r>
          </a:p>
          <a:p>
            <a:endParaRPr lang="en-US" sz="1600" kern="1200" dirty="0" smtClean="0">
              <a:solidFill>
                <a:schemeClr val="tx1"/>
              </a:solidFill>
            </a:endParaRPr>
          </a:p>
          <a:p>
            <a:endParaRPr lang="en-US" sz="1600" dirty="0" smtClean="0">
              <a:ea typeface="ヒラギノ角ゴ Pro W3" charset="0"/>
            </a:endParaRPr>
          </a:p>
          <a:p>
            <a:r>
              <a:rPr lang="en-US" sz="1600" dirty="0" smtClean="0">
                <a:ea typeface="ヒラギノ角ゴ Pro W3" charset="0"/>
              </a:rPr>
              <a:t>======</a:t>
            </a:r>
          </a:p>
          <a:p>
            <a:endParaRPr lang="en-US" sz="1600" dirty="0" smtClean="0">
              <a:ea typeface="ヒラギノ角ゴ Pro W3" charset="0"/>
            </a:endParaRPr>
          </a:p>
          <a:p>
            <a:r>
              <a:rPr lang="en-US" sz="1600" dirty="0" smtClean="0">
                <a:ea typeface="ヒラギノ角ゴ Pro W3" charset="0"/>
              </a:rPr>
              <a:t>http://</a:t>
            </a:r>
            <a:r>
              <a:rPr lang="en-US" sz="1600" dirty="0" err="1" smtClean="0">
                <a:ea typeface="ヒラギノ角ゴ Pro W3" charset="0"/>
              </a:rPr>
              <a:t>www.wnd.com</a:t>
            </a:r>
            <a:r>
              <a:rPr lang="en-US" sz="1600" dirty="0" smtClean="0">
                <a:ea typeface="ヒラギノ角ゴ Pro W3" charset="0"/>
              </a:rPr>
              <a:t>/2014/02/</a:t>
            </a:r>
            <a:r>
              <a:rPr lang="en-US" sz="1600" dirty="0" err="1" smtClean="0">
                <a:ea typeface="ヒラギノ角ゴ Pro W3" charset="0"/>
              </a:rPr>
              <a:t>google</a:t>
            </a:r>
            <a:r>
              <a:rPr lang="en-US" sz="1600" dirty="0" smtClean="0">
                <a:ea typeface="ヒラギノ角ゴ Pro W3" charset="0"/>
              </a:rPr>
              <a:t>-calls-these-talents-worthless/</a:t>
            </a:r>
          </a:p>
        </p:txBody>
      </p:sp>
      <p:sp>
        <p:nvSpPr>
          <p:cNvPr id="18125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C810C5C0-2D26-F544-A723-7274DDF487E8}" type="slidenum">
              <a:rPr lang="en-US" sz="1200"/>
              <a:pPr/>
              <a:t>38</a:t>
            </a:fld>
            <a:endParaRPr lang="en-US" sz="1200"/>
          </a:p>
        </p:txBody>
      </p:sp>
    </p:spTree>
    <p:extLst>
      <p:ext uri="{BB962C8B-B14F-4D97-AF65-F5344CB8AC3E}">
        <p14:creationId xmlns:p14="http://schemas.microsoft.com/office/powerpoint/2010/main" val="16653004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7"/>
          <p:cNvSpPr txBox="1">
            <a:spLocks noGrp="1" noChangeArrowheads="1"/>
          </p:cNvSpPr>
          <p:nvPr/>
        </p:nvSpPr>
        <p:spPr bwMode="auto">
          <a:xfrm>
            <a:off x="4146550" y="9121775"/>
            <a:ext cx="31686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56" tIns="48328" rIns="96656" bIns="48328"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0B559C20-BD0B-6C41-825D-1F33F6B0E8AD}" type="slidenum">
              <a:rPr lang="en-US" sz="1200"/>
              <a:pPr algn="r"/>
              <a:t>39</a:t>
            </a:fld>
            <a:endParaRPr lang="en-US" sz="1200"/>
          </a:p>
        </p:txBody>
      </p:sp>
      <p:sp>
        <p:nvSpPr>
          <p:cNvPr id="7" name="Rectangle 7"/>
          <p:cNvSpPr txBox="1">
            <a:spLocks noGrp="1" noChangeArrowheads="1"/>
          </p:cNvSpPr>
          <p:nvPr/>
        </p:nvSpPr>
        <p:spPr bwMode="auto">
          <a:xfrm>
            <a:off x="4146550" y="9121775"/>
            <a:ext cx="3168650" cy="479425"/>
          </a:xfrm>
          <a:prstGeom prst="rect">
            <a:avLst/>
          </a:prstGeom>
          <a:noFill/>
          <a:ln>
            <a:miter lim="800000"/>
            <a:headEnd/>
            <a:tailEnd/>
          </a:ln>
        </p:spPr>
        <p:txBody>
          <a:bodyPr lIns="96656" tIns="48328" rIns="96656" bIns="48328" anchor="b"/>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defRPr/>
            </a:pPr>
            <a:fld id="{9B3425F2-5283-9345-B8D4-7DF7406A1A6B}" type="slidenum">
              <a:rPr lang="en-US" sz="1200" b="1" smtClean="0">
                <a:effectLst>
                  <a:outerShdw blurRad="38100" dist="38100" dir="2700000" algn="tl">
                    <a:srgbClr val="DDDDDD"/>
                  </a:outerShdw>
                </a:effectLst>
                <a:latin typeface="Helvetica Neue" charset="0"/>
              </a:rPr>
              <a:pPr algn="r">
                <a:defRPr/>
              </a:pPr>
              <a:t>39</a:t>
            </a:fld>
            <a:endParaRPr lang="en-US" sz="1200" b="1" smtClean="0">
              <a:effectLst>
                <a:outerShdw blurRad="38100" dist="38100" dir="2700000" algn="tl">
                  <a:srgbClr val="DDDDDD"/>
                </a:outerShdw>
              </a:effectLst>
              <a:latin typeface="Helvetica Neue" charset="0"/>
            </a:endParaRPr>
          </a:p>
        </p:txBody>
      </p:sp>
      <p:sp>
        <p:nvSpPr>
          <p:cNvPr id="183299" name="Rectangle 2"/>
          <p:cNvSpPr>
            <a:spLocks noGrp="1" noRot="1" noChangeAspect="1" noChangeArrowheads="1" noTextEdit="1"/>
          </p:cNvSpPr>
          <p:nvPr>
            <p:ph type="sldImg"/>
          </p:nvPr>
        </p:nvSpPr>
        <p:spPr>
          <a:xfrm>
            <a:off x="1257300" y="720725"/>
            <a:ext cx="3916363" cy="2936875"/>
          </a:xfrm>
          <a:solidFill>
            <a:srgbClr val="FFFFFF"/>
          </a:solidFill>
          <a:ln/>
        </p:spPr>
      </p:sp>
      <p:sp>
        <p:nvSpPr>
          <p:cNvPr id="183300" name="Rectangle 3"/>
          <p:cNvSpPr>
            <a:spLocks noGrp="1" noChangeArrowheads="1"/>
          </p:cNvSpPr>
          <p:nvPr>
            <p:ph type="body" idx="1"/>
          </p:nvPr>
        </p:nvSpPr>
        <p:spPr>
          <a:xfrm>
            <a:off x="731838" y="4267200"/>
            <a:ext cx="5934075" cy="4321175"/>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lIns="96171" tIns="48084" rIns="96171" bIns="48084">
            <a:normAutofit fontScale="92500" lnSpcReduction="20000"/>
          </a:bodyPr>
          <a:lstStyle/>
          <a:p>
            <a:pPr eaLnBrk="1" hangingPunct="1">
              <a:spcBef>
                <a:spcPct val="0"/>
              </a:spcBef>
              <a:spcAft>
                <a:spcPct val="30000"/>
              </a:spcAft>
            </a:pPr>
            <a:r>
              <a:rPr lang="en-US" dirty="0" smtClean="0">
                <a:ea typeface="ヒラギノ角ゴ Pro W3" charset="0"/>
              </a:rPr>
              <a:t>Even here you see student</a:t>
            </a:r>
            <a:r>
              <a:rPr lang="en-US" baseline="0" dirty="0" smtClean="0">
                <a:ea typeface="ヒラギノ角ゴ Pro W3" charset="0"/>
              </a:rPr>
              <a:t> grades at the bottom of the list of factors considered when hiring.  Only seven percent of these business respondents even mentioned it.</a:t>
            </a:r>
            <a:endParaRPr lang="en-US" dirty="0" smtClean="0">
              <a:ea typeface="ヒラギノ角ゴ Pro W3" charset="0"/>
            </a:endParaRPr>
          </a:p>
          <a:p>
            <a:pPr eaLnBrk="1" hangingPunct="1">
              <a:spcBef>
                <a:spcPct val="0"/>
              </a:spcBef>
              <a:spcAft>
                <a:spcPct val="30000"/>
              </a:spcAft>
            </a:pPr>
            <a:endParaRPr lang="en-US" dirty="0">
              <a:ea typeface="ヒラギノ角ゴ Pro W3" charset="0"/>
            </a:endParaRPr>
          </a:p>
          <a:p>
            <a:pPr marL="0" marR="0" indent="0" algn="l" defTabSz="914400" rtl="0" eaLnBrk="1" fontAlgn="base" latinLnBrk="0" hangingPunct="1">
              <a:lnSpc>
                <a:spcPct val="100000"/>
              </a:lnSpc>
              <a:spcBef>
                <a:spcPct val="0"/>
              </a:spcBef>
              <a:spcAft>
                <a:spcPct val="30000"/>
              </a:spcAft>
              <a:buClrTx/>
              <a:buSzTx/>
              <a:buFontTx/>
              <a:buNone/>
              <a:tabLst/>
              <a:defRPr/>
            </a:pPr>
            <a:r>
              <a:rPr lang="en-US" dirty="0" smtClean="0">
                <a:ea typeface="ヒラギノ角ゴ Pro W3" charset="0"/>
              </a:rPr>
              <a:t>How did you learn that these</a:t>
            </a:r>
            <a:r>
              <a:rPr lang="en-US" baseline="0" dirty="0" smtClean="0">
                <a:ea typeface="ヒラギノ角ゴ Pro W3" charset="0"/>
              </a:rPr>
              <a:t> are important?</a:t>
            </a:r>
            <a:endParaRPr lang="en-US" dirty="0" smtClean="0">
              <a:ea typeface="ヒラギノ角ゴ Pro W3" charset="0"/>
            </a:endParaRPr>
          </a:p>
          <a:p>
            <a:pPr marL="0" marR="0" indent="0" algn="l" defTabSz="914400" rtl="0" eaLnBrk="1" fontAlgn="base" latinLnBrk="0" hangingPunct="1">
              <a:lnSpc>
                <a:spcPct val="100000"/>
              </a:lnSpc>
              <a:spcBef>
                <a:spcPct val="0"/>
              </a:spcBef>
              <a:spcAft>
                <a:spcPct val="30000"/>
              </a:spcAft>
              <a:buClrTx/>
              <a:buSzTx/>
              <a:buFontTx/>
              <a:buNone/>
              <a:tabLst/>
              <a:defRPr/>
            </a:pPr>
            <a:endParaRPr lang="en-US" dirty="0" smtClean="0">
              <a:ea typeface="ヒラギノ角ゴ Pro W3" charset="0"/>
            </a:endParaRPr>
          </a:p>
          <a:p>
            <a:pPr marL="0" marR="0" indent="0" algn="l" defTabSz="914400" rtl="0" eaLnBrk="1" fontAlgn="base" latinLnBrk="0" hangingPunct="1">
              <a:lnSpc>
                <a:spcPct val="100000"/>
              </a:lnSpc>
              <a:spcBef>
                <a:spcPct val="0"/>
              </a:spcBef>
              <a:spcAft>
                <a:spcPct val="30000"/>
              </a:spcAft>
              <a:buClrTx/>
              <a:buSzTx/>
              <a:buFontTx/>
              <a:buNone/>
              <a:tabLst/>
              <a:defRPr/>
            </a:pPr>
            <a:r>
              <a:rPr lang="en-US" dirty="0" smtClean="0">
                <a:ea typeface="ヒラギノ角ゴ Pro W3" charset="0"/>
              </a:rPr>
              <a:t>Can we help our youth with these important employment factors? </a:t>
            </a:r>
          </a:p>
          <a:p>
            <a:pPr eaLnBrk="1" hangingPunct="1">
              <a:spcBef>
                <a:spcPct val="0"/>
              </a:spcBef>
              <a:spcAft>
                <a:spcPct val="30000"/>
              </a:spcAft>
            </a:pPr>
            <a:endParaRPr lang="en-US" dirty="0">
              <a:ea typeface="ヒラギノ角ゴ Pro W3" charset="0"/>
            </a:endParaRPr>
          </a:p>
          <a:p>
            <a:pPr eaLnBrk="1" hangingPunct="1">
              <a:spcBef>
                <a:spcPct val="0"/>
              </a:spcBef>
              <a:spcAft>
                <a:spcPct val="30000"/>
              </a:spcAft>
            </a:pPr>
            <a:endParaRPr lang="en-US" dirty="0">
              <a:ea typeface="ヒラギノ角ゴ Pro W3" charset="0"/>
            </a:endParaRPr>
          </a:p>
          <a:p>
            <a:pPr eaLnBrk="1" hangingPunct="1">
              <a:spcBef>
                <a:spcPct val="0"/>
              </a:spcBef>
              <a:spcAft>
                <a:spcPct val="30000"/>
              </a:spcAft>
            </a:pPr>
            <a:endParaRPr lang="en-US" dirty="0">
              <a:ea typeface="ヒラギノ角ゴ Pro W3" charset="0"/>
            </a:endParaRPr>
          </a:p>
          <a:p>
            <a:pPr eaLnBrk="1" hangingPunct="1">
              <a:spcBef>
                <a:spcPct val="0"/>
              </a:spcBef>
              <a:spcAft>
                <a:spcPct val="30000"/>
              </a:spcAft>
            </a:pPr>
            <a:endParaRPr lang="en-US" dirty="0">
              <a:ea typeface="ヒラギノ角ゴ Pro W3" charset="0"/>
            </a:endParaRPr>
          </a:p>
          <a:p>
            <a:pPr eaLnBrk="1" hangingPunct="1">
              <a:spcBef>
                <a:spcPct val="0"/>
              </a:spcBef>
              <a:spcAft>
                <a:spcPct val="30000"/>
              </a:spcAft>
            </a:pPr>
            <a:r>
              <a:rPr lang="en-US" dirty="0">
                <a:ea typeface="ヒラギノ角ゴ Pro W3" charset="0"/>
              </a:rPr>
              <a:t>====</a:t>
            </a:r>
          </a:p>
          <a:p>
            <a:pPr eaLnBrk="1" hangingPunct="1">
              <a:spcBef>
                <a:spcPct val="0"/>
              </a:spcBef>
              <a:spcAft>
                <a:spcPct val="30000"/>
              </a:spcAft>
            </a:pPr>
            <a:r>
              <a:rPr lang="en-US" dirty="0">
                <a:ea typeface="ヒラギノ角ゴ Pro W3" charset="0"/>
              </a:rPr>
              <a:t> High School Reform and Work: Facing Labor Market Realities</a:t>
            </a:r>
          </a:p>
          <a:p>
            <a:pPr eaLnBrk="1" hangingPunct="1">
              <a:spcBef>
                <a:spcPct val="0"/>
              </a:spcBef>
              <a:spcAft>
                <a:spcPct val="30000"/>
              </a:spcAft>
            </a:pPr>
            <a:r>
              <a:rPr lang="en-US" dirty="0">
                <a:ea typeface="ヒラギノ角ゴ Pro W3" charset="0"/>
              </a:rPr>
              <a:t>Written by Paul E. Barton,  Educational Testing Service, 2006</a:t>
            </a:r>
          </a:p>
          <a:p>
            <a:pPr eaLnBrk="1" hangingPunct="1">
              <a:spcBef>
                <a:spcPct val="0"/>
              </a:spcBef>
              <a:spcAft>
                <a:spcPct val="30000"/>
              </a:spcAft>
            </a:pPr>
            <a:r>
              <a:rPr lang="en-US" dirty="0">
                <a:ea typeface="ヒラギノ角ゴ Pro W3" charset="0"/>
              </a:rPr>
              <a:t>http://</a:t>
            </a:r>
            <a:r>
              <a:rPr lang="en-US" dirty="0" err="1">
                <a:ea typeface="ヒラギノ角ゴ Pro W3" charset="0"/>
              </a:rPr>
              <a:t>www.ets.org</a:t>
            </a:r>
            <a:r>
              <a:rPr lang="en-US" dirty="0">
                <a:ea typeface="ヒラギノ角ゴ Pro W3" charset="0"/>
              </a:rPr>
              <a:t>/research/researcher/PIC-</a:t>
            </a:r>
            <a:r>
              <a:rPr lang="en-US" dirty="0" err="1">
                <a:ea typeface="ヒラギノ角ゴ Pro W3" charset="0"/>
              </a:rPr>
              <a:t>HSWORK.html</a:t>
            </a:r>
            <a:endParaRPr lang="en-US" dirty="0">
              <a:ea typeface="ヒラギノ角ゴ Pro W3" charset="0"/>
            </a:endParaRPr>
          </a:p>
          <a:p>
            <a:pPr eaLnBrk="1" hangingPunct="1">
              <a:spcBef>
                <a:spcPct val="0"/>
              </a:spcBef>
              <a:spcAft>
                <a:spcPct val="30000"/>
              </a:spcAft>
            </a:pPr>
            <a:endParaRPr lang="en-US" dirty="0">
              <a:ea typeface="ヒラギノ角ゴ Pro W3" charset="0"/>
            </a:endParaRPr>
          </a:p>
          <a:p>
            <a:pPr eaLnBrk="1" hangingPunct="1">
              <a:spcBef>
                <a:spcPct val="0"/>
              </a:spcBef>
              <a:spcAft>
                <a:spcPct val="30000"/>
              </a:spcAft>
            </a:pPr>
            <a:endParaRPr lang="en-US" dirty="0">
              <a:ea typeface="ヒラギノ角ゴ Pro W3" charset="0"/>
            </a:endParaRPr>
          </a:p>
        </p:txBody>
      </p:sp>
    </p:spTree>
    <p:extLst>
      <p:ext uri="{BB962C8B-B14F-4D97-AF65-F5344CB8AC3E}">
        <p14:creationId xmlns:p14="http://schemas.microsoft.com/office/powerpoint/2010/main" val="1215872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ECA8685C-A3C9-BE40-9533-D70993672923}" type="slidenum">
              <a:rPr lang="en-US" sz="1300"/>
              <a:pPr algn="r"/>
              <a:t>4</a:t>
            </a:fld>
            <a:endParaRPr lang="en-US" sz="1300"/>
          </a:p>
        </p:txBody>
      </p:sp>
      <p:sp>
        <p:nvSpPr>
          <p:cNvPr id="19458" name="Rectangle 2"/>
          <p:cNvSpPr>
            <a:spLocks noGrp="1" noRot="1" noChangeAspect="1" noChangeArrowheads="1" noTextEdit="1"/>
          </p:cNvSpPr>
          <p:nvPr>
            <p:ph type="sldImg"/>
          </p:nvPr>
        </p:nvSpPr>
        <p:spPr>
          <a:xfrm>
            <a:off x="1257300" y="720725"/>
            <a:ext cx="2476500" cy="1857375"/>
          </a:xfrm>
          <a:solidFill>
            <a:srgbClr val="FFFFFF"/>
          </a:solidFill>
          <a:ln/>
        </p:spPr>
      </p:sp>
      <p:sp>
        <p:nvSpPr>
          <p:cNvPr id="19459" name="Rectangle 3"/>
          <p:cNvSpPr>
            <a:spLocks noGrp="1" noChangeArrowheads="1"/>
          </p:cNvSpPr>
          <p:nvPr>
            <p:ph type="body" idx="1"/>
          </p:nvPr>
        </p:nvSpPr>
        <p:spPr>
          <a:xfrm>
            <a:off x="974725" y="2743200"/>
            <a:ext cx="5654675" cy="6618287"/>
          </a:xfrm>
          <a:solidFill>
            <a:srgbClr val="FFFFFF"/>
          </a:solidFill>
          <a:ln>
            <a:noFill/>
          </a:ln>
        </p:spPr>
        <p:txBody>
          <a:bodyPr>
            <a:normAutofit lnSpcReduction="10000"/>
          </a:bodyPr>
          <a:lstStyle/>
          <a:p>
            <a:r>
              <a:rPr lang="en-US" dirty="0" smtClean="0">
                <a:ea typeface="ヒラギノ角ゴ Pro W3" charset="0"/>
              </a:rPr>
              <a:t>And here is the simplified version of our state school board mission.</a:t>
            </a:r>
            <a:endParaRPr lang="en-US" dirty="0">
              <a:ea typeface="ヒラギノ角ゴ Pro W3" charset="0"/>
            </a:endParaRPr>
          </a:p>
          <a:p>
            <a:r>
              <a:rPr lang="en-US" dirty="0" smtClean="0">
                <a:ea typeface="ヒラギノ角ゴ Pro W3" charset="0"/>
              </a:rPr>
              <a:t>It does not matter whether you are working</a:t>
            </a:r>
            <a:r>
              <a:rPr lang="en-US" baseline="0" dirty="0" smtClean="0">
                <a:ea typeface="ヒラギノ角ゴ Pro W3" charset="0"/>
              </a:rPr>
              <a:t> with youth or adults, </a:t>
            </a:r>
            <a:r>
              <a:rPr lang="en-US" u="sng" dirty="0" smtClean="0">
                <a:ea typeface="ヒラギノ角ゴ Pro W3" charset="0"/>
              </a:rPr>
              <a:t>Everyone</a:t>
            </a:r>
            <a:r>
              <a:rPr lang="en-US" dirty="0" smtClean="0">
                <a:ea typeface="ヒラギノ角ゴ Pro W3" charset="0"/>
              </a:rPr>
              <a:t> must</a:t>
            </a:r>
            <a:r>
              <a:rPr lang="en-US" baseline="0" dirty="0" smtClean="0">
                <a:ea typeface="ヒラギノ角ゴ Pro W3" charset="0"/>
              </a:rPr>
              <a:t> be</a:t>
            </a:r>
            <a:r>
              <a:rPr lang="en-US" dirty="0" smtClean="0">
                <a:ea typeface="ヒラギノ角ゴ Pro W3" charset="0"/>
              </a:rPr>
              <a:t> </a:t>
            </a:r>
            <a:r>
              <a:rPr lang="en-US" dirty="0">
                <a:ea typeface="ヒラギノ角ゴ Pro W3" charset="0"/>
              </a:rPr>
              <a:t>career</a:t>
            </a:r>
            <a:r>
              <a:rPr lang="en-US" dirty="0" smtClean="0">
                <a:ea typeface="ヒラギノ角ゴ Pro W3" charset="0"/>
              </a:rPr>
              <a:t>, college</a:t>
            </a:r>
            <a:r>
              <a:rPr lang="en-US" dirty="0">
                <a:ea typeface="ヒラギノ角ゴ Pro W3" charset="0"/>
              </a:rPr>
              <a:t>, and citizenship ready.</a:t>
            </a:r>
          </a:p>
          <a:p>
            <a:endParaRPr lang="en-US" dirty="0">
              <a:ea typeface="ヒラギノ角ゴ Pro W3" charset="0"/>
            </a:endParaRPr>
          </a:p>
          <a:p>
            <a:r>
              <a:rPr lang="en-US" dirty="0">
                <a:ea typeface="ヒラギノ角ゴ Pro W3" charset="0"/>
              </a:rPr>
              <a:t>Notice the “</a:t>
            </a:r>
            <a:r>
              <a:rPr lang="en-US" u="sng" dirty="0">
                <a:ea typeface="ヒラギノ角ゴ Pro W3" charset="0"/>
              </a:rPr>
              <a:t>and</a:t>
            </a:r>
            <a:r>
              <a:rPr lang="en-US" dirty="0">
                <a:ea typeface="ヒラギノ角ゴ Pro W3" charset="0"/>
              </a:rPr>
              <a:t>.”  That means </a:t>
            </a:r>
            <a:r>
              <a:rPr lang="en-US" dirty="0" smtClean="0">
                <a:ea typeface="ヒラギノ角ゴ Pro W3" charset="0"/>
              </a:rPr>
              <a:t>we recognize that </a:t>
            </a:r>
            <a:r>
              <a:rPr lang="en-US" u="sng" dirty="0" smtClean="0">
                <a:ea typeface="ヒラギノ角ゴ Pro W3" charset="0"/>
              </a:rPr>
              <a:t>everyone</a:t>
            </a:r>
            <a:r>
              <a:rPr lang="en-US" dirty="0" smtClean="0">
                <a:ea typeface="ヒラギノ角ゴ Pro W3" charset="0"/>
              </a:rPr>
              <a:t> needs</a:t>
            </a:r>
            <a:r>
              <a:rPr lang="en-US" baseline="0" dirty="0" smtClean="0">
                <a:ea typeface="ヒラギノ角ゴ Pro W3" charset="0"/>
              </a:rPr>
              <a:t> </a:t>
            </a:r>
            <a:r>
              <a:rPr lang="en-US" dirty="0" smtClean="0">
                <a:ea typeface="ヒラギノ角ゴ Pro W3" charset="0"/>
              </a:rPr>
              <a:t>to </a:t>
            </a:r>
            <a:r>
              <a:rPr lang="en-US" dirty="0">
                <a:ea typeface="ヒラギノ角ゴ Pro W3" charset="0"/>
              </a:rPr>
              <a:t>be ready for </a:t>
            </a:r>
            <a:r>
              <a:rPr lang="en-US" u="sng" dirty="0">
                <a:ea typeface="ヒラギノ角ゴ Pro W3" charset="0"/>
              </a:rPr>
              <a:t>all</a:t>
            </a:r>
            <a:r>
              <a:rPr lang="en-US" dirty="0">
                <a:ea typeface="ヒラギノ角ゴ Pro W3" charset="0"/>
              </a:rPr>
              <a:t> three.  </a:t>
            </a:r>
            <a:endParaRPr lang="en-US" dirty="0" smtClean="0">
              <a:ea typeface="ヒラギノ角ゴ Pro W3" charset="0"/>
            </a:endParaRPr>
          </a:p>
          <a:p>
            <a:endParaRPr lang="en-US" dirty="0" smtClean="0">
              <a:ea typeface="ヒラギノ角ゴ Pro W3" charset="0"/>
            </a:endParaRPr>
          </a:p>
          <a:p>
            <a:r>
              <a:rPr lang="en-US" u="sng" dirty="0" smtClean="0">
                <a:ea typeface="ヒラギノ角ゴ Pro W3" charset="0"/>
              </a:rPr>
              <a:t>Career</a:t>
            </a:r>
            <a:r>
              <a:rPr lang="en-US" dirty="0" smtClean="0">
                <a:ea typeface="ヒラギノ角ゴ Pro W3" charset="0"/>
              </a:rPr>
              <a:t> ready means</a:t>
            </a:r>
            <a:r>
              <a:rPr lang="en-US" baseline="0" dirty="0" smtClean="0">
                <a:ea typeface="ヒラギノ角ゴ Pro W3" charset="0"/>
              </a:rPr>
              <a:t> they have the technical skills and soft skills for</a:t>
            </a:r>
            <a:r>
              <a:rPr lang="en-US" dirty="0" smtClean="0">
                <a:ea typeface="ヒラギノ角ゴ Pro W3" charset="0"/>
              </a:rPr>
              <a:t> which</a:t>
            </a:r>
            <a:r>
              <a:rPr lang="en-US" baseline="0" dirty="0" smtClean="0">
                <a:ea typeface="ヒラギノ角ゴ Pro W3" charset="0"/>
              </a:rPr>
              <a:t> the employer is looking, and they are ready to </a:t>
            </a:r>
            <a:r>
              <a:rPr lang="en-US" u="sng" baseline="0" dirty="0" smtClean="0">
                <a:ea typeface="ヒラギノ角ゴ Pro W3" charset="0"/>
              </a:rPr>
              <a:t>get </a:t>
            </a:r>
            <a:r>
              <a:rPr lang="en-US" baseline="0" dirty="0" smtClean="0">
                <a:ea typeface="ヒラギノ角ゴ Pro W3" charset="0"/>
              </a:rPr>
              <a:t>and </a:t>
            </a:r>
            <a:r>
              <a:rPr lang="en-US" u="sng" baseline="0" dirty="0" smtClean="0">
                <a:ea typeface="ヒラギノ角ゴ Pro W3" charset="0"/>
              </a:rPr>
              <a:t>keep</a:t>
            </a:r>
            <a:r>
              <a:rPr lang="en-US" baseline="0" dirty="0" smtClean="0">
                <a:ea typeface="ヒラギノ角ゴ Pro W3" charset="0"/>
              </a:rPr>
              <a:t> the job.</a:t>
            </a:r>
          </a:p>
          <a:p>
            <a:endParaRPr lang="en-US" baseline="0" dirty="0" smtClean="0">
              <a:ea typeface="ヒラギノ角ゴ Pro W3" charset="0"/>
            </a:endParaRPr>
          </a:p>
          <a:p>
            <a:r>
              <a:rPr lang="en-US" baseline="0" dirty="0" smtClean="0">
                <a:ea typeface="ヒラギノ角ゴ Pro W3" charset="0"/>
              </a:rPr>
              <a:t>“</a:t>
            </a:r>
            <a:r>
              <a:rPr lang="en-US" u="sng" baseline="0" dirty="0" smtClean="0">
                <a:ea typeface="ヒラギノ角ゴ Pro W3" charset="0"/>
              </a:rPr>
              <a:t>College</a:t>
            </a:r>
            <a:r>
              <a:rPr lang="en-US" baseline="0" dirty="0" smtClean="0">
                <a:ea typeface="ヒラギノ角ゴ Pro W3" charset="0"/>
              </a:rPr>
              <a:t> ready” does </a:t>
            </a:r>
            <a:r>
              <a:rPr lang="en-US" u="sng" baseline="0" dirty="0" smtClean="0">
                <a:ea typeface="ヒラギノ角ゴ Pro W3" charset="0"/>
              </a:rPr>
              <a:t>not</a:t>
            </a:r>
            <a:r>
              <a:rPr lang="en-US" baseline="0" dirty="0" smtClean="0">
                <a:ea typeface="ヒラギノ角ゴ Pro W3" charset="0"/>
              </a:rPr>
              <a:t> mean that everyone needs a four-year college degree.  It means life-long learning.  The learning does </a:t>
            </a:r>
            <a:r>
              <a:rPr lang="en-US" u="sng" baseline="0" dirty="0" smtClean="0">
                <a:ea typeface="ヒラギノ角ゴ Pro W3" charset="0"/>
              </a:rPr>
              <a:t>not</a:t>
            </a:r>
            <a:r>
              <a:rPr lang="en-US" baseline="0" dirty="0" smtClean="0">
                <a:ea typeface="ヒラギノ角ゴ Pro W3" charset="0"/>
              </a:rPr>
              <a:t> stop after high school graduation.  Learning </a:t>
            </a:r>
            <a:r>
              <a:rPr lang="en-US" u="sng" baseline="0" dirty="0" smtClean="0">
                <a:ea typeface="ヒラギノ角ゴ Pro W3" charset="0"/>
              </a:rPr>
              <a:t>continues</a:t>
            </a:r>
            <a:r>
              <a:rPr lang="en-US" baseline="0" dirty="0" smtClean="0">
                <a:ea typeface="ヒラギノ角ゴ Pro W3" charset="0"/>
              </a:rPr>
              <a:t> through the rest of your working life.</a:t>
            </a:r>
          </a:p>
          <a:p>
            <a:endParaRPr lang="en-US" baseline="0" dirty="0" smtClean="0">
              <a:ea typeface="ヒラギノ角ゴ Pro W3" charset="0"/>
            </a:endParaRPr>
          </a:p>
          <a:p>
            <a:r>
              <a:rPr lang="en-US" baseline="0" dirty="0" smtClean="0">
                <a:ea typeface="ヒラギノ角ゴ Pro W3" charset="0"/>
              </a:rPr>
              <a:t>With the ever-changing world in which we live, everyone must continuously learn to keep up with the latest in their chosen profession.</a:t>
            </a:r>
          </a:p>
          <a:p>
            <a:endParaRPr lang="en-US" dirty="0">
              <a:ea typeface="ヒラギノ角ゴ Pro W3" charset="0"/>
            </a:endParaRPr>
          </a:p>
          <a:p>
            <a:r>
              <a:rPr lang="en-US" dirty="0" smtClean="0">
                <a:ea typeface="ヒラギノ角ゴ Pro W3" charset="0"/>
              </a:rPr>
              <a:t>====</a:t>
            </a:r>
          </a:p>
          <a:p>
            <a:endParaRPr lang="en-US" dirty="0">
              <a:ea typeface="ヒラギノ角ゴ Pro W3" charset="0"/>
            </a:endParaRPr>
          </a:p>
          <a:p>
            <a:r>
              <a:rPr lang="en-US" dirty="0">
                <a:ea typeface="ヒラギノ角ゴ Pro W3" charset="0"/>
              </a:rPr>
              <a:t>http://</a:t>
            </a:r>
            <a:r>
              <a:rPr lang="en-US" dirty="0" err="1">
                <a:ea typeface="ヒラギノ角ゴ Pro W3" charset="0"/>
              </a:rPr>
              <a:t>legislative.ncpublicschools.gov</a:t>
            </a:r>
            <a:r>
              <a:rPr lang="en-US" dirty="0">
                <a:ea typeface="ヒラギノ角ゴ Pro W3" charset="0"/>
              </a:rPr>
              <a:t>/resources-for-legislation/2012/20120608-sup-howmeasure.pdf</a:t>
            </a:r>
          </a:p>
        </p:txBody>
      </p:sp>
    </p:spTree>
    <p:extLst>
      <p:ext uri="{BB962C8B-B14F-4D97-AF65-F5344CB8AC3E}">
        <p14:creationId xmlns:p14="http://schemas.microsoft.com/office/powerpoint/2010/main" val="16004307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Slide Image Placeholder 1"/>
          <p:cNvSpPr>
            <a:spLocks noGrp="1" noRot="1" noChangeAspect="1" noTextEdit="1"/>
          </p:cNvSpPr>
          <p:nvPr>
            <p:ph type="sldImg"/>
          </p:nvPr>
        </p:nvSpPr>
        <p:spPr>
          <a:ln/>
        </p:spPr>
      </p:sp>
      <p:sp>
        <p:nvSpPr>
          <p:cNvPr id="209922" name="Notes Placeholder 2"/>
          <p:cNvSpPr>
            <a:spLocks noGrp="1"/>
          </p:cNvSpPr>
          <p:nvPr>
            <p:ph type="body" idx="1"/>
          </p:nvPr>
        </p:nvSpPr>
        <p:spPr>
          <a:xfrm>
            <a:off x="1381125" y="4560888"/>
            <a:ext cx="4959350" cy="4719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62500" lnSpcReduction="20000"/>
          </a:bodyPr>
          <a:lstStyle/>
          <a:p>
            <a:r>
              <a:rPr lang="en-US" dirty="0">
                <a:ea typeface="ヒラギノ角ゴ Pro W3" charset="0"/>
              </a:rPr>
              <a:t>Employers value Internships and other employment while in school as </a:t>
            </a:r>
            <a:r>
              <a:rPr lang="en-US" u="sng" dirty="0">
                <a:ea typeface="ヒラギノ角ゴ Pro W3" charset="0"/>
              </a:rPr>
              <a:t>more</a:t>
            </a:r>
            <a:r>
              <a:rPr lang="en-US" dirty="0">
                <a:ea typeface="ヒラギノ角ゴ Pro W3" charset="0"/>
              </a:rPr>
              <a:t> important than college major and GPA.</a:t>
            </a:r>
          </a:p>
          <a:p>
            <a:endParaRPr lang="en-US" dirty="0">
              <a:ea typeface="ヒラギノ角ゴ Pro W3" charset="0"/>
            </a:endParaRPr>
          </a:p>
          <a:p>
            <a:r>
              <a:rPr lang="en-US" dirty="0" smtClean="0">
                <a:ea typeface="ヒラギノ角ゴ Pro W3" charset="0"/>
              </a:rPr>
              <a:t>Even volunteer work and extra-curricular activities are more important to the business community than</a:t>
            </a:r>
            <a:r>
              <a:rPr lang="en-US" baseline="0" dirty="0" smtClean="0">
                <a:ea typeface="ヒラギノ角ゴ Pro W3" charset="0"/>
              </a:rPr>
              <a:t> </a:t>
            </a:r>
            <a:r>
              <a:rPr lang="en-US" u="sng" baseline="0" dirty="0" smtClean="0">
                <a:ea typeface="ヒラギノ角ゴ Pro W3" charset="0"/>
              </a:rPr>
              <a:t>grades</a:t>
            </a:r>
            <a:r>
              <a:rPr lang="en-US" baseline="0" dirty="0" smtClean="0">
                <a:ea typeface="ヒラギノ角ゴ Pro W3" charset="0"/>
              </a:rPr>
              <a:t>.</a:t>
            </a:r>
          </a:p>
          <a:p>
            <a:endParaRPr lang="en-US" dirty="0">
              <a:ea typeface="ヒラギノ角ゴ Pro W3" charset="0"/>
            </a:endParaRPr>
          </a:p>
          <a:p>
            <a:r>
              <a:rPr lang="en-US" dirty="0" smtClean="0">
                <a:ea typeface="ヒラギノ角ゴ Pro W3" charset="0"/>
              </a:rPr>
              <a:t>Yet, --  most students are too focused on getting good grades -- and are missing out on the work experiences that really matter.</a:t>
            </a:r>
            <a:endParaRPr lang="en-US" dirty="0">
              <a:ea typeface="ヒラギノ角ゴ Pro W3" charset="0"/>
            </a:endParaRPr>
          </a:p>
          <a:p>
            <a:endParaRPr lang="en-US" dirty="0">
              <a:ea typeface="ヒラギノ角ゴ Pro W3" charset="0"/>
            </a:endParaRPr>
          </a:p>
          <a:p>
            <a:endParaRPr lang="en-US" dirty="0">
              <a:ea typeface="ヒラギノ角ゴ Pro W3" charset="0"/>
            </a:endParaRPr>
          </a:p>
          <a:p>
            <a:r>
              <a:rPr lang="en-US" dirty="0" smtClean="0">
                <a:ea typeface="ヒラギノ角ゴ Pro W3" charset="0"/>
              </a:rPr>
              <a:t>======</a:t>
            </a:r>
          </a:p>
          <a:p>
            <a:endParaRPr lang="en-US" dirty="0">
              <a:ea typeface="ヒラギノ角ゴ Pro W3" charset="0"/>
            </a:endParaRPr>
          </a:p>
          <a:p>
            <a:r>
              <a:rPr lang="en-US" dirty="0">
                <a:ea typeface="ヒラギノ角ゴ Pro W3" charset="0"/>
              </a:rPr>
              <a:t>http://</a:t>
            </a:r>
            <a:r>
              <a:rPr lang="en-US" dirty="0" err="1">
                <a:ea typeface="ヒラギノ角ゴ Pro W3" charset="0"/>
              </a:rPr>
              <a:t>chronicle.com</a:t>
            </a:r>
            <a:r>
              <a:rPr lang="en-US" dirty="0">
                <a:ea typeface="ヒラギノ角ゴ Pro W3" charset="0"/>
              </a:rPr>
              <a:t>/article/The-Employment-Mismatch/137625/#id=overview</a:t>
            </a:r>
          </a:p>
          <a:p>
            <a:endParaRPr lang="en-US" dirty="0">
              <a:ea typeface="ヒラギノ角ゴ Pro W3" charset="0"/>
            </a:endParaRPr>
          </a:p>
          <a:p>
            <a:r>
              <a:rPr lang="en-US" dirty="0">
                <a:ea typeface="ヒラギノ角ゴ Pro W3" charset="0"/>
              </a:rPr>
              <a:t>The Employment Mismatch:  A College Degree Sorts Job Applicants, but Employers Wish It Meant More</a:t>
            </a:r>
          </a:p>
          <a:p>
            <a:endParaRPr lang="en-US" dirty="0">
              <a:ea typeface="ヒラギノ角ゴ Pro W3" charset="0"/>
            </a:endParaRPr>
          </a:p>
          <a:p>
            <a:endParaRPr lang="en-US" dirty="0">
              <a:ea typeface="ヒラギノ角ゴ Pro W3" charset="0"/>
            </a:endParaRPr>
          </a:p>
          <a:p>
            <a:r>
              <a:rPr lang="en-US" dirty="0">
                <a:ea typeface="ヒラギノ角ゴ Pro W3" charset="0"/>
              </a:rPr>
              <a:t>Employers value a four-year college degree, many of them more than ever.</a:t>
            </a:r>
          </a:p>
          <a:p>
            <a:endParaRPr lang="en-US" dirty="0">
              <a:ea typeface="ヒラギノ角ゴ Pro W3" charset="0"/>
            </a:endParaRPr>
          </a:p>
          <a:p>
            <a:r>
              <a:rPr lang="en-US" dirty="0">
                <a:ea typeface="ヒラギノ角ゴ Pro W3" charset="0"/>
              </a:rPr>
              <a:t>Yet half of those surveyed recently by The Chronicle and American Public Media's Marketplace said they had trouble finding recent graduates qualified to fill positions at their company or organization. Nearly a third gave colleges just fair to poor marks for producing successful employees. And they dinged bachelor's-degree holders for lacking basic workplace proficiencies, like adaptability, communication skills, and the ability to solve complex problems.</a:t>
            </a:r>
          </a:p>
          <a:p>
            <a:endParaRPr lang="en-US" dirty="0">
              <a:ea typeface="ヒラギノ角ゴ Pro W3" charset="0"/>
            </a:endParaRPr>
          </a:p>
          <a:p>
            <a:r>
              <a:rPr lang="en-US" dirty="0">
                <a:ea typeface="ヒラギノ角ゴ Pro W3" charset="0"/>
              </a:rPr>
              <a:t>The report</a:t>
            </a:r>
          </a:p>
          <a:p>
            <a:r>
              <a:rPr lang="en-US" dirty="0">
                <a:ea typeface="ヒラギノ角ゴ Pro W3" charset="0"/>
              </a:rPr>
              <a:t>The Role of Higher Education in Career Development: Employer Perceptions </a:t>
            </a:r>
          </a:p>
          <a:p>
            <a:r>
              <a:rPr lang="en-US" dirty="0">
                <a:ea typeface="ヒラギノ角ゴ Pro W3" charset="0"/>
              </a:rPr>
              <a:t>http://</a:t>
            </a:r>
            <a:r>
              <a:rPr lang="en-US" dirty="0" err="1">
                <a:ea typeface="ヒラギノ角ゴ Pro W3" charset="0"/>
              </a:rPr>
              <a:t>chronicle.com</a:t>
            </a:r>
            <a:r>
              <a:rPr lang="en-US" dirty="0">
                <a:ea typeface="ヒラギノ角ゴ Pro W3" charset="0"/>
              </a:rPr>
              <a:t>/items/biz/</a:t>
            </a:r>
            <a:r>
              <a:rPr lang="en-US" dirty="0" err="1">
                <a:ea typeface="ヒラギノ角ゴ Pro W3" charset="0"/>
              </a:rPr>
              <a:t>pdf</a:t>
            </a:r>
            <a:r>
              <a:rPr lang="en-US" dirty="0">
                <a:ea typeface="ヒラギノ角ゴ Pro W3" charset="0"/>
              </a:rPr>
              <a:t>/Employers%20Survey.pdf</a:t>
            </a:r>
          </a:p>
          <a:p>
            <a:endParaRPr lang="en-US" dirty="0">
              <a:ea typeface="ヒラギノ角ゴ Pro W3" charset="0"/>
            </a:endParaRPr>
          </a:p>
        </p:txBody>
      </p:sp>
      <p:sp>
        <p:nvSpPr>
          <p:cNvPr id="20992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9459F0CF-FE26-E94E-B0D8-C6D9AC9F68AD}" type="slidenum">
              <a:rPr lang="en-US" sz="1300"/>
              <a:pPr/>
              <a:t>40</a:t>
            </a:fld>
            <a:endParaRPr lang="en-US" sz="1300"/>
          </a:p>
        </p:txBody>
      </p:sp>
    </p:spTree>
    <p:extLst>
      <p:ext uri="{BB962C8B-B14F-4D97-AF65-F5344CB8AC3E}">
        <p14:creationId xmlns:p14="http://schemas.microsoft.com/office/powerpoint/2010/main" val="153167354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Slide Image Placeholder 1"/>
          <p:cNvSpPr>
            <a:spLocks noGrp="1" noRot="1" noChangeAspect="1" noTextEdit="1"/>
          </p:cNvSpPr>
          <p:nvPr>
            <p:ph type="sldImg"/>
          </p:nvPr>
        </p:nvSpPr>
        <p:spPr>
          <a:ln/>
        </p:spPr>
      </p:sp>
      <p:sp>
        <p:nvSpPr>
          <p:cNvPr id="211970" name="Notes Placeholder 2"/>
          <p:cNvSpPr>
            <a:spLocks noGrp="1"/>
          </p:cNvSpPr>
          <p:nvPr>
            <p:ph type="body" idx="1"/>
          </p:nvPr>
        </p:nvSpPr>
        <p:spPr>
          <a:xfrm>
            <a:off x="974725" y="4560888"/>
            <a:ext cx="5527675" cy="4719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70000" lnSpcReduction="20000"/>
          </a:bodyPr>
          <a:lstStyle/>
          <a:p>
            <a:r>
              <a:rPr lang="en-US" dirty="0">
                <a:ea typeface="ヒラギノ角ゴ Pro W3" charset="0"/>
              </a:rPr>
              <a:t>Tell </a:t>
            </a:r>
            <a:r>
              <a:rPr lang="en-US" dirty="0" smtClean="0">
                <a:ea typeface="ヒラギノ角ゴ Pro W3" charset="0"/>
              </a:rPr>
              <a:t>the</a:t>
            </a:r>
            <a:r>
              <a:rPr lang="en-US" baseline="0" dirty="0" smtClean="0">
                <a:ea typeface="ヒラギノ角ゴ Pro W3" charset="0"/>
              </a:rPr>
              <a:t> kids </a:t>
            </a:r>
            <a:r>
              <a:rPr lang="en-US" dirty="0" smtClean="0">
                <a:ea typeface="ヒラギノ角ゴ Pro W3" charset="0"/>
              </a:rPr>
              <a:t>to </a:t>
            </a:r>
            <a:r>
              <a:rPr lang="en-US" dirty="0">
                <a:ea typeface="ヒラギノ角ゴ Pro W3" charset="0"/>
              </a:rPr>
              <a:t>research the companies where they are applying for work.  And learn about the interview process</a:t>
            </a:r>
            <a:r>
              <a:rPr lang="en-US" dirty="0" smtClean="0">
                <a:ea typeface="ヒラギノ角ゴ Pro W3" charset="0"/>
              </a:rPr>
              <a:t>.</a:t>
            </a:r>
          </a:p>
          <a:p>
            <a:endParaRPr lang="en-US" dirty="0" smtClean="0">
              <a:ea typeface="ヒラギノ角ゴ Pro W3" charset="0"/>
            </a:endParaRPr>
          </a:p>
          <a:p>
            <a:r>
              <a:rPr lang="en-US" dirty="0" smtClean="0">
                <a:ea typeface="ヒラギノ角ゴ Pro W3" charset="0"/>
              </a:rPr>
              <a:t>It just amazes me that folks would try to get a job at a company they know nothing about.</a:t>
            </a:r>
          </a:p>
          <a:p>
            <a:r>
              <a:rPr lang="en-US" dirty="0" smtClean="0">
                <a:ea typeface="ヒラギノ角ゴ Pro W3" charset="0"/>
              </a:rPr>
              <a:t/>
            </a:r>
            <a:br>
              <a:rPr lang="en-US" dirty="0" smtClean="0">
                <a:ea typeface="ヒラギノ角ゴ Pro W3" charset="0"/>
              </a:rPr>
            </a:br>
            <a:r>
              <a:rPr lang="en-US" dirty="0" smtClean="0">
                <a:ea typeface="ヒラギノ角ゴ Pro W3" charset="0"/>
              </a:rPr>
              <a:t>The focus of the job interview should be on what </a:t>
            </a:r>
            <a:r>
              <a:rPr lang="en-US" u="sng" dirty="0" smtClean="0">
                <a:ea typeface="ヒラギノ角ゴ Pro W3" charset="0"/>
              </a:rPr>
              <a:t>you</a:t>
            </a:r>
            <a:r>
              <a:rPr lang="en-US" dirty="0" smtClean="0">
                <a:ea typeface="ヒラギノ角ゴ Pro W3" charset="0"/>
              </a:rPr>
              <a:t> can do for the company,</a:t>
            </a:r>
            <a:r>
              <a:rPr lang="en-US" baseline="0" dirty="0" smtClean="0">
                <a:ea typeface="ヒラギノ角ゴ Pro W3" charset="0"/>
              </a:rPr>
              <a:t> </a:t>
            </a:r>
            <a:r>
              <a:rPr lang="en-US" u="sng" baseline="0" dirty="0" smtClean="0">
                <a:ea typeface="ヒラギノ角ゴ Pro W3" charset="0"/>
              </a:rPr>
              <a:t>not</a:t>
            </a:r>
            <a:r>
              <a:rPr lang="en-US" baseline="0" dirty="0" smtClean="0">
                <a:ea typeface="ヒラギノ角ゴ Pro W3" charset="0"/>
              </a:rPr>
              <a:t> on how to get a paycheck.</a:t>
            </a:r>
            <a:endParaRPr lang="en-US" dirty="0">
              <a:ea typeface="ヒラギノ角ゴ Pro W3" charset="0"/>
            </a:endParaRPr>
          </a:p>
          <a:p>
            <a:endParaRPr lang="en-US" dirty="0">
              <a:ea typeface="ヒラギノ角ゴ Pro W3" charset="0"/>
            </a:endParaRPr>
          </a:p>
          <a:p>
            <a:endParaRPr lang="en-US" dirty="0">
              <a:ea typeface="ヒラギノ角ゴ Pro W3" charset="0"/>
            </a:endParaRPr>
          </a:p>
          <a:p>
            <a:r>
              <a:rPr lang="en-US" dirty="0" smtClean="0">
                <a:ea typeface="ヒラギノ角ゴ Pro W3" charset="0"/>
              </a:rPr>
              <a:t>======</a:t>
            </a:r>
          </a:p>
          <a:p>
            <a:endParaRPr lang="en-US" dirty="0">
              <a:ea typeface="ヒラギノ角ゴ Pro W3" charset="0"/>
            </a:endParaRPr>
          </a:p>
          <a:p>
            <a:r>
              <a:rPr lang="en-US" dirty="0">
                <a:ea typeface="ヒラギノ角ゴ Pro W3" charset="0"/>
              </a:rPr>
              <a:t>http://</a:t>
            </a:r>
            <a:r>
              <a:rPr lang="en-US" dirty="0" err="1">
                <a:ea typeface="ヒラギノ角ゴ Pro W3" charset="0"/>
              </a:rPr>
              <a:t>chronicle.com</a:t>
            </a:r>
            <a:r>
              <a:rPr lang="en-US" dirty="0">
                <a:ea typeface="ヒラギノ角ゴ Pro W3" charset="0"/>
              </a:rPr>
              <a:t>/article/The-Employment-Mismatch/137625/#id=overview</a:t>
            </a:r>
          </a:p>
          <a:p>
            <a:endParaRPr lang="en-US" dirty="0">
              <a:ea typeface="ヒラギノ角ゴ Pro W3" charset="0"/>
            </a:endParaRPr>
          </a:p>
          <a:p>
            <a:r>
              <a:rPr lang="en-US" dirty="0">
                <a:ea typeface="ヒラギノ角ゴ Pro W3" charset="0"/>
              </a:rPr>
              <a:t>The Employment Mismatch:  A College Degree Sorts Job Applicants, but Employers Wish It Meant More</a:t>
            </a:r>
          </a:p>
          <a:p>
            <a:endParaRPr lang="en-US" dirty="0">
              <a:ea typeface="ヒラギノ角ゴ Pro W3" charset="0"/>
            </a:endParaRPr>
          </a:p>
          <a:p>
            <a:endParaRPr lang="en-US" dirty="0">
              <a:ea typeface="ヒラギノ角ゴ Pro W3" charset="0"/>
            </a:endParaRPr>
          </a:p>
          <a:p>
            <a:r>
              <a:rPr lang="en-US" dirty="0">
                <a:ea typeface="ヒラギノ角ゴ Pro W3" charset="0"/>
              </a:rPr>
              <a:t>Employers value a four-year college degree, many of them more than ever.</a:t>
            </a:r>
          </a:p>
          <a:p>
            <a:endParaRPr lang="en-US" dirty="0">
              <a:ea typeface="ヒラギノ角ゴ Pro W3" charset="0"/>
            </a:endParaRPr>
          </a:p>
          <a:p>
            <a:r>
              <a:rPr lang="en-US" dirty="0">
                <a:ea typeface="ヒラギノ角ゴ Pro W3" charset="0"/>
              </a:rPr>
              <a:t>Yet half of those surveyed recently by The Chronicle and American Public Media's Marketplace said they had trouble finding recent graduates qualified to fill positions at their company or organization. Nearly a third gave colleges just fair to poor marks for producing successful employees. And they dinged bachelor's-degree holders for lacking basic workplace proficiencies, like adaptability, communication skills, and the ability to solve complex problems.</a:t>
            </a:r>
          </a:p>
          <a:p>
            <a:endParaRPr lang="en-US" dirty="0">
              <a:ea typeface="ヒラギノ角ゴ Pro W3" charset="0"/>
            </a:endParaRPr>
          </a:p>
          <a:p>
            <a:r>
              <a:rPr lang="en-US" dirty="0">
                <a:ea typeface="ヒラギノ角ゴ Pro W3" charset="0"/>
              </a:rPr>
              <a:t>The report</a:t>
            </a:r>
          </a:p>
          <a:p>
            <a:r>
              <a:rPr lang="en-US" dirty="0">
                <a:ea typeface="ヒラギノ角ゴ Pro W3" charset="0"/>
              </a:rPr>
              <a:t>The Role of Higher Education in Career Development: Employer Perceptions </a:t>
            </a:r>
          </a:p>
          <a:p>
            <a:r>
              <a:rPr lang="en-US" dirty="0">
                <a:ea typeface="ヒラギノ角ゴ Pro W3" charset="0"/>
              </a:rPr>
              <a:t>http://</a:t>
            </a:r>
            <a:r>
              <a:rPr lang="en-US" dirty="0" err="1">
                <a:ea typeface="ヒラギノ角ゴ Pro W3" charset="0"/>
              </a:rPr>
              <a:t>chronicle.com</a:t>
            </a:r>
            <a:r>
              <a:rPr lang="en-US" dirty="0">
                <a:ea typeface="ヒラギノ角ゴ Pro W3" charset="0"/>
              </a:rPr>
              <a:t>/items/biz/</a:t>
            </a:r>
            <a:r>
              <a:rPr lang="en-US" dirty="0" err="1">
                <a:ea typeface="ヒラギノ角ゴ Pro W3" charset="0"/>
              </a:rPr>
              <a:t>pdf</a:t>
            </a:r>
            <a:r>
              <a:rPr lang="en-US" dirty="0">
                <a:ea typeface="ヒラギノ角ゴ Pro W3" charset="0"/>
              </a:rPr>
              <a:t>/Employers%20Survey.pdf</a:t>
            </a:r>
          </a:p>
          <a:p>
            <a:endParaRPr lang="en-US" dirty="0">
              <a:ea typeface="ヒラギノ角ゴ Pro W3" charset="0"/>
            </a:endParaRPr>
          </a:p>
        </p:txBody>
      </p:sp>
      <p:sp>
        <p:nvSpPr>
          <p:cNvPr id="21197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F84F8139-1222-2945-A274-FDFF792558EB}" type="slidenum">
              <a:rPr lang="en-US" sz="1300"/>
              <a:pPr/>
              <a:t>41</a:t>
            </a:fld>
            <a:endParaRPr lang="en-US" sz="1300"/>
          </a:p>
        </p:txBody>
      </p:sp>
    </p:spTree>
    <p:extLst>
      <p:ext uri="{BB962C8B-B14F-4D97-AF65-F5344CB8AC3E}">
        <p14:creationId xmlns:p14="http://schemas.microsoft.com/office/powerpoint/2010/main" val="30041940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Rectangle 7"/>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CCD4492D-2C57-664A-8C8D-203A85C851A2}" type="slidenum">
              <a:rPr lang="en-US" sz="1300"/>
              <a:pPr algn="r"/>
              <a:t>42</a:t>
            </a:fld>
            <a:endParaRPr lang="en-US" sz="1300"/>
          </a:p>
        </p:txBody>
      </p:sp>
      <p:sp>
        <p:nvSpPr>
          <p:cNvPr id="214018" name="Rectangle 2"/>
          <p:cNvSpPr>
            <a:spLocks noGrp="1" noRot="1" noChangeAspect="1" noChangeArrowheads="1" noTextEdit="1"/>
          </p:cNvSpPr>
          <p:nvPr>
            <p:ph type="sldImg"/>
          </p:nvPr>
        </p:nvSpPr>
        <p:spPr>
          <a:solidFill>
            <a:srgbClr val="FFFFFF"/>
          </a:solidFill>
          <a:ln/>
        </p:spPr>
      </p:sp>
      <p:sp>
        <p:nvSpPr>
          <p:cNvPr id="214019" name="Rectangle 3"/>
          <p:cNvSpPr>
            <a:spLocks noGrp="1" noChangeArrowheads="1"/>
          </p:cNvSpPr>
          <p:nvPr>
            <p:ph type="body" idx="1"/>
          </p:nvPr>
        </p:nvSpPr>
        <p:spPr>
          <a:xfrm>
            <a:off x="974725" y="4560888"/>
            <a:ext cx="5202238" cy="4319587"/>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lIns="96175" tIns="48086" rIns="96175" bIns="48086"/>
          <a:lstStyle/>
          <a:p>
            <a:pPr eaLnBrk="1" hangingPunct="1">
              <a:spcBef>
                <a:spcPct val="0"/>
              </a:spcBef>
              <a:spcAft>
                <a:spcPct val="30000"/>
              </a:spcAft>
            </a:pPr>
            <a:r>
              <a:rPr lang="en-US" dirty="0">
                <a:ea typeface="ヒラギノ角ゴ Pro W3" charset="0"/>
              </a:rPr>
              <a:t>Here is a recent publication from the US Chamber of Commerce</a:t>
            </a:r>
          </a:p>
          <a:p>
            <a:pPr eaLnBrk="1" hangingPunct="1">
              <a:spcBef>
                <a:spcPct val="0"/>
              </a:spcBef>
              <a:spcAft>
                <a:spcPct val="30000"/>
              </a:spcAft>
            </a:pPr>
            <a:endParaRPr lang="en-US" dirty="0" smtClean="0">
              <a:ea typeface="ヒラギノ角ゴ Pro W3" charset="0"/>
            </a:endParaRPr>
          </a:p>
          <a:p>
            <a:pPr eaLnBrk="1" hangingPunct="1">
              <a:spcBef>
                <a:spcPct val="0"/>
              </a:spcBef>
              <a:spcAft>
                <a:spcPct val="30000"/>
              </a:spcAft>
            </a:pPr>
            <a:endParaRPr lang="en-US" dirty="0">
              <a:ea typeface="ヒラギノ角ゴ Pro W3" charset="0"/>
            </a:endParaRPr>
          </a:p>
          <a:p>
            <a:pPr eaLnBrk="1" hangingPunct="1">
              <a:spcBef>
                <a:spcPct val="0"/>
              </a:spcBef>
              <a:spcAft>
                <a:spcPct val="30000"/>
              </a:spcAft>
            </a:pPr>
            <a:r>
              <a:rPr lang="en-US" dirty="0" smtClean="0">
                <a:ea typeface="ヒラギノ角ゴ Pro W3" charset="0"/>
              </a:rPr>
              <a:t>===</a:t>
            </a:r>
          </a:p>
          <a:p>
            <a:pPr eaLnBrk="1" hangingPunct="1">
              <a:spcBef>
                <a:spcPct val="0"/>
              </a:spcBef>
              <a:spcAft>
                <a:spcPct val="30000"/>
              </a:spcAft>
            </a:pPr>
            <a:endParaRPr lang="en-US" dirty="0">
              <a:ea typeface="ヒラギノ角ゴ Pro W3" charset="0"/>
            </a:endParaRPr>
          </a:p>
          <a:p>
            <a:pPr eaLnBrk="1" hangingPunct="1">
              <a:spcBef>
                <a:spcPct val="0"/>
              </a:spcBef>
              <a:spcAft>
                <a:spcPct val="30000"/>
              </a:spcAft>
            </a:pPr>
            <a:r>
              <a:rPr lang="en-US" dirty="0">
                <a:ea typeface="ヒラギノ角ゴ Pro W3" charset="0"/>
              </a:rPr>
              <a:t>http://</a:t>
            </a:r>
            <a:r>
              <a:rPr lang="en-US" dirty="0" err="1">
                <a:ea typeface="ヒラギノ角ゴ Pro W3" charset="0"/>
              </a:rPr>
              <a:t>icw.uschamber.com</a:t>
            </a:r>
            <a:r>
              <a:rPr lang="en-US" dirty="0">
                <a:ea typeface="ヒラギノ角ゴ Pro W3" charset="0"/>
              </a:rPr>
              <a:t>/publication/life-21st-century-workforce-national-perspective</a:t>
            </a:r>
          </a:p>
          <a:p>
            <a:pPr eaLnBrk="1" hangingPunct="1">
              <a:spcBef>
                <a:spcPct val="0"/>
              </a:spcBef>
              <a:spcAft>
                <a:spcPct val="30000"/>
              </a:spcAft>
            </a:pPr>
            <a:endParaRPr lang="en-US" dirty="0">
              <a:ea typeface="ヒラギノ角ゴ Pro W3" charset="0"/>
            </a:endParaRPr>
          </a:p>
          <a:p>
            <a:pPr eaLnBrk="1" hangingPunct="1">
              <a:spcBef>
                <a:spcPct val="0"/>
              </a:spcBef>
              <a:spcAft>
                <a:spcPct val="30000"/>
              </a:spcAft>
            </a:pPr>
            <a:r>
              <a:rPr lang="en-US" dirty="0">
                <a:ea typeface="ヒラギノ角ゴ Pro W3" charset="0"/>
              </a:rPr>
              <a:t>Life in the 21st Century Workforce: A National Perspective</a:t>
            </a:r>
          </a:p>
          <a:p>
            <a:pPr eaLnBrk="1" hangingPunct="1">
              <a:spcBef>
                <a:spcPct val="0"/>
              </a:spcBef>
              <a:spcAft>
                <a:spcPct val="30000"/>
              </a:spcAft>
            </a:pPr>
            <a:r>
              <a:rPr lang="en-US" dirty="0">
                <a:ea typeface="ヒラギノ角ゴ Pro W3" charset="0"/>
              </a:rPr>
              <a:t>Posted September 27, 2011</a:t>
            </a:r>
          </a:p>
        </p:txBody>
      </p:sp>
    </p:spTree>
    <p:extLst>
      <p:ext uri="{BB962C8B-B14F-4D97-AF65-F5344CB8AC3E}">
        <p14:creationId xmlns:p14="http://schemas.microsoft.com/office/powerpoint/2010/main" val="348074951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Rectangle 7"/>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703FD238-4CB8-F04B-9C13-B3314E28A6EF}" type="slidenum">
              <a:rPr lang="en-US" sz="1300"/>
              <a:pPr algn="r"/>
              <a:t>43</a:t>
            </a:fld>
            <a:endParaRPr lang="en-US" sz="1300"/>
          </a:p>
        </p:txBody>
      </p:sp>
      <p:sp>
        <p:nvSpPr>
          <p:cNvPr id="216066" name="Rectangle 2"/>
          <p:cNvSpPr>
            <a:spLocks noGrp="1" noRot="1" noChangeAspect="1" noChangeArrowheads="1" noTextEdit="1"/>
          </p:cNvSpPr>
          <p:nvPr>
            <p:ph type="sldImg"/>
          </p:nvPr>
        </p:nvSpPr>
        <p:spPr>
          <a:solidFill>
            <a:srgbClr val="FFFFFF"/>
          </a:solidFill>
          <a:ln/>
        </p:spPr>
      </p:sp>
      <p:sp>
        <p:nvSpPr>
          <p:cNvPr id="216067" name="Rectangle 3"/>
          <p:cNvSpPr>
            <a:spLocks noGrp="1" noChangeArrowheads="1"/>
          </p:cNvSpPr>
          <p:nvPr>
            <p:ph type="body" idx="1"/>
          </p:nvPr>
        </p:nvSpPr>
        <p:spPr>
          <a:xfrm>
            <a:off x="1219201" y="4560888"/>
            <a:ext cx="4953000" cy="4319587"/>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lIns="96175" tIns="48086" rIns="96175" bIns="48086">
            <a:normAutofit fontScale="92500" lnSpcReduction="20000"/>
          </a:bodyPr>
          <a:lstStyle/>
          <a:p>
            <a:pPr eaLnBrk="1" hangingPunct="1">
              <a:spcBef>
                <a:spcPct val="0"/>
              </a:spcBef>
              <a:spcAft>
                <a:spcPct val="30000"/>
              </a:spcAft>
            </a:pPr>
            <a:r>
              <a:rPr lang="en-US" dirty="0">
                <a:ea typeface="ヒラギノ角ゴ Pro W3" charset="0"/>
              </a:rPr>
              <a:t>Here is their list of skills that employers said were </a:t>
            </a:r>
            <a:r>
              <a:rPr lang="en-US" u="sng" dirty="0">
                <a:ea typeface="ヒラギノ角ゴ Pro W3" charset="0"/>
              </a:rPr>
              <a:t>important</a:t>
            </a:r>
            <a:r>
              <a:rPr lang="en-US" dirty="0">
                <a:ea typeface="ヒラギノ角ゴ Pro W3" charset="0"/>
              </a:rPr>
              <a:t> when hiring their </a:t>
            </a:r>
            <a:r>
              <a:rPr lang="en-US" u="sng" dirty="0">
                <a:ea typeface="ヒラギノ角ゴ Pro W3" charset="0"/>
              </a:rPr>
              <a:t>new</a:t>
            </a:r>
            <a:r>
              <a:rPr lang="en-US" dirty="0">
                <a:ea typeface="ヒラギノ角ゴ Pro W3" charset="0"/>
              </a:rPr>
              <a:t> recruits. Do you think our </a:t>
            </a:r>
            <a:r>
              <a:rPr lang="en-US" u="sng" dirty="0" smtClean="0">
                <a:ea typeface="ヒラギノ角ゴ Pro W3" charset="0"/>
              </a:rPr>
              <a:t>youth </a:t>
            </a:r>
            <a:r>
              <a:rPr lang="en-US" dirty="0" smtClean="0">
                <a:ea typeface="ヒラギノ角ゴ Pro W3" charset="0"/>
              </a:rPr>
              <a:t>should </a:t>
            </a:r>
            <a:r>
              <a:rPr lang="en-US" dirty="0">
                <a:ea typeface="ヒラギノ角ゴ Pro W3" charset="0"/>
              </a:rPr>
              <a:t>know this information</a:t>
            </a:r>
            <a:r>
              <a:rPr lang="en-US" dirty="0" smtClean="0">
                <a:ea typeface="ヒラギノ角ゴ Pro W3" charset="0"/>
              </a:rPr>
              <a:t>?</a:t>
            </a:r>
            <a:endParaRPr lang="en-US" dirty="0">
              <a:ea typeface="ヒラギノ角ゴ Pro W3" charset="0"/>
            </a:endParaRPr>
          </a:p>
          <a:p>
            <a:pPr eaLnBrk="1" hangingPunct="1">
              <a:spcBef>
                <a:spcPct val="0"/>
              </a:spcBef>
              <a:spcAft>
                <a:spcPct val="30000"/>
              </a:spcAft>
            </a:pPr>
            <a:endParaRPr lang="en-US" dirty="0">
              <a:ea typeface="ヒラギノ角ゴ Pro W3" charset="0"/>
            </a:endParaRPr>
          </a:p>
          <a:p>
            <a:pPr eaLnBrk="1" hangingPunct="1">
              <a:spcBef>
                <a:spcPct val="0"/>
              </a:spcBef>
              <a:spcAft>
                <a:spcPct val="30000"/>
              </a:spcAft>
            </a:pPr>
            <a:r>
              <a:rPr lang="en-US" dirty="0">
                <a:ea typeface="ヒラギノ角ゴ Pro W3" charset="0"/>
              </a:rPr>
              <a:t>Where in our K-12 </a:t>
            </a:r>
            <a:r>
              <a:rPr lang="en-US" dirty="0" smtClean="0">
                <a:ea typeface="ヒラギノ角ゴ Pro W3" charset="0"/>
              </a:rPr>
              <a:t>schools and colleges </a:t>
            </a:r>
            <a:r>
              <a:rPr lang="en-US" dirty="0">
                <a:ea typeface="ヒラギノ角ゴ Pro W3" charset="0"/>
              </a:rPr>
              <a:t>are we teaching </a:t>
            </a:r>
            <a:r>
              <a:rPr lang="en-US" u="sng" dirty="0">
                <a:ea typeface="ヒラギノ角ゴ Pro W3" charset="0"/>
              </a:rPr>
              <a:t>these</a:t>
            </a:r>
            <a:r>
              <a:rPr lang="en-US" dirty="0">
                <a:ea typeface="ヒラギノ角ゴ Pro W3" charset="0"/>
              </a:rPr>
              <a:t> skills that the employers say are the </a:t>
            </a:r>
            <a:r>
              <a:rPr lang="en-US" u="sng" dirty="0">
                <a:ea typeface="ヒラギノ角ゴ Pro W3" charset="0"/>
              </a:rPr>
              <a:t>most</a:t>
            </a:r>
            <a:r>
              <a:rPr lang="en-US" dirty="0">
                <a:ea typeface="ヒラギノ角ゴ Pro W3" charset="0"/>
              </a:rPr>
              <a:t> important when hiring </a:t>
            </a:r>
            <a:r>
              <a:rPr lang="en-US" u="sng" dirty="0">
                <a:ea typeface="ヒラギノ角ゴ Pro W3" charset="0"/>
              </a:rPr>
              <a:t>new</a:t>
            </a:r>
            <a:r>
              <a:rPr lang="en-US" dirty="0">
                <a:ea typeface="ヒラギノ角ゴ Pro W3" charset="0"/>
              </a:rPr>
              <a:t> employees?</a:t>
            </a:r>
          </a:p>
          <a:p>
            <a:pPr eaLnBrk="1" hangingPunct="1">
              <a:spcBef>
                <a:spcPct val="0"/>
              </a:spcBef>
              <a:spcAft>
                <a:spcPct val="30000"/>
              </a:spcAft>
            </a:pPr>
            <a:endParaRPr lang="en-US" dirty="0" smtClean="0">
              <a:ea typeface="ヒラギノ角ゴ Pro W3" charset="0"/>
            </a:endParaRPr>
          </a:p>
          <a:p>
            <a:pPr eaLnBrk="1" hangingPunct="1">
              <a:spcBef>
                <a:spcPct val="0"/>
              </a:spcBef>
              <a:spcAft>
                <a:spcPct val="30000"/>
              </a:spcAft>
            </a:pPr>
            <a:endParaRPr lang="en-US" dirty="0">
              <a:ea typeface="ヒラギノ角ゴ Pro W3" charset="0"/>
            </a:endParaRPr>
          </a:p>
          <a:p>
            <a:pPr eaLnBrk="1" hangingPunct="1">
              <a:spcBef>
                <a:spcPct val="0"/>
              </a:spcBef>
              <a:spcAft>
                <a:spcPct val="30000"/>
              </a:spcAft>
            </a:pPr>
            <a:r>
              <a:rPr lang="en-US" dirty="0" smtClean="0">
                <a:ea typeface="ヒラギノ角ゴ Pro W3" charset="0"/>
              </a:rPr>
              <a:t>===</a:t>
            </a:r>
          </a:p>
          <a:p>
            <a:pPr eaLnBrk="1" hangingPunct="1">
              <a:spcBef>
                <a:spcPct val="0"/>
              </a:spcBef>
              <a:spcAft>
                <a:spcPct val="30000"/>
              </a:spcAft>
            </a:pPr>
            <a:endParaRPr lang="en-US" dirty="0">
              <a:ea typeface="ヒラギノ角ゴ Pro W3" charset="0"/>
            </a:endParaRPr>
          </a:p>
          <a:p>
            <a:pPr eaLnBrk="1" hangingPunct="1">
              <a:spcBef>
                <a:spcPct val="0"/>
              </a:spcBef>
              <a:spcAft>
                <a:spcPct val="30000"/>
              </a:spcAft>
            </a:pPr>
            <a:r>
              <a:rPr lang="en-US" dirty="0">
                <a:ea typeface="ヒラギノ角ゴ Pro W3" charset="0"/>
              </a:rPr>
              <a:t>http://</a:t>
            </a:r>
            <a:r>
              <a:rPr lang="en-US" dirty="0" err="1">
                <a:ea typeface="ヒラギノ角ゴ Pro W3" charset="0"/>
              </a:rPr>
              <a:t>icw.uschamber.com</a:t>
            </a:r>
            <a:r>
              <a:rPr lang="en-US" dirty="0">
                <a:ea typeface="ヒラギノ角ゴ Pro W3" charset="0"/>
              </a:rPr>
              <a:t>/publication/life-21st-century-workforce-national-perspective</a:t>
            </a:r>
          </a:p>
          <a:p>
            <a:pPr eaLnBrk="1" hangingPunct="1">
              <a:spcBef>
                <a:spcPct val="0"/>
              </a:spcBef>
              <a:spcAft>
                <a:spcPct val="30000"/>
              </a:spcAft>
            </a:pPr>
            <a:endParaRPr lang="en-US" dirty="0">
              <a:ea typeface="ヒラギノ角ゴ Pro W3" charset="0"/>
            </a:endParaRPr>
          </a:p>
          <a:p>
            <a:pPr eaLnBrk="1" hangingPunct="1">
              <a:spcBef>
                <a:spcPct val="0"/>
              </a:spcBef>
              <a:spcAft>
                <a:spcPct val="30000"/>
              </a:spcAft>
            </a:pPr>
            <a:r>
              <a:rPr lang="en-US" dirty="0">
                <a:ea typeface="ヒラギノ角ゴ Pro W3" charset="0"/>
              </a:rPr>
              <a:t>Life in the 21st Century Workforce: A National Perspective</a:t>
            </a:r>
          </a:p>
          <a:p>
            <a:pPr eaLnBrk="1" hangingPunct="1">
              <a:spcBef>
                <a:spcPct val="0"/>
              </a:spcBef>
              <a:spcAft>
                <a:spcPct val="30000"/>
              </a:spcAft>
            </a:pPr>
            <a:r>
              <a:rPr lang="en-US" dirty="0">
                <a:ea typeface="ヒラギノ角ゴ Pro W3" charset="0"/>
              </a:rPr>
              <a:t>Posted September 27, 2011</a:t>
            </a:r>
          </a:p>
        </p:txBody>
      </p:sp>
    </p:spTree>
    <p:extLst>
      <p:ext uri="{BB962C8B-B14F-4D97-AF65-F5344CB8AC3E}">
        <p14:creationId xmlns:p14="http://schemas.microsoft.com/office/powerpoint/2010/main" val="155779118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7" name="Slide Image Placeholder 1"/>
          <p:cNvSpPr>
            <a:spLocks noGrp="1" noRot="1" noChangeAspect="1" noTextEdit="1"/>
          </p:cNvSpPr>
          <p:nvPr>
            <p:ph type="sldImg"/>
          </p:nvPr>
        </p:nvSpPr>
        <p:spPr>
          <a:ln/>
        </p:spPr>
      </p:sp>
      <p:sp>
        <p:nvSpPr>
          <p:cNvPr id="23449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25000" lnSpcReduction="20000"/>
          </a:bodyPr>
          <a:lstStyle/>
          <a:p>
            <a:r>
              <a:rPr lang="en-US" dirty="0">
                <a:ea typeface="ヒラギノ角ゴ Pro W3" charset="0"/>
              </a:rPr>
              <a:t>Employers want employees that can do </a:t>
            </a:r>
            <a:r>
              <a:rPr lang="en-US" u="sng" dirty="0">
                <a:ea typeface="ヒラギノ角ゴ Pro W3" charset="0"/>
              </a:rPr>
              <a:t>non-routine</a:t>
            </a:r>
            <a:r>
              <a:rPr lang="en-US" dirty="0">
                <a:ea typeface="ヒラギノ角ゴ Pro W3" charset="0"/>
              </a:rPr>
              <a:t> work. They want folks that can identify and solve </a:t>
            </a:r>
            <a:r>
              <a:rPr lang="en-US" u="sng" dirty="0">
                <a:ea typeface="ヒラギノ角ゴ Pro W3" charset="0"/>
              </a:rPr>
              <a:t>new</a:t>
            </a:r>
            <a:r>
              <a:rPr lang="en-US" dirty="0">
                <a:ea typeface="ヒラギノ角ゴ Pro W3" charset="0"/>
              </a:rPr>
              <a:t> problems</a:t>
            </a:r>
            <a:r>
              <a:rPr lang="en-US" dirty="0" smtClean="0">
                <a:ea typeface="ヒラギノ角ゴ Pro W3" charset="0"/>
              </a:rPr>
              <a:t>.  </a:t>
            </a:r>
            <a:endParaRPr lang="en-US" dirty="0">
              <a:ea typeface="ヒラギノ角ゴ Pro W3" charset="0"/>
            </a:endParaRPr>
          </a:p>
          <a:p>
            <a:endParaRPr lang="en-US" dirty="0">
              <a:ea typeface="ヒラギノ角ゴ Pro W3" charset="0"/>
            </a:endParaRPr>
          </a:p>
          <a:p>
            <a:r>
              <a:rPr lang="en-US" dirty="0">
                <a:ea typeface="ヒラギノ角ゴ Pro W3" charset="0"/>
              </a:rPr>
              <a:t>Gone are the jobs that required routine manual labor</a:t>
            </a:r>
            <a:r>
              <a:rPr lang="en-US" dirty="0" smtClean="0">
                <a:ea typeface="ヒラギノ角ゴ Pro W3" charset="0"/>
              </a:rPr>
              <a:t>. </a:t>
            </a:r>
          </a:p>
          <a:p>
            <a:r>
              <a:rPr lang="en-US" dirty="0" smtClean="0">
                <a:ea typeface="ヒラギノ角ゴ Pro W3" charset="0"/>
              </a:rPr>
              <a:t>The computers and robots can take care of that.</a:t>
            </a:r>
            <a:endParaRPr lang="en-US" dirty="0">
              <a:ea typeface="ヒラギノ角ゴ Pro W3" charset="0"/>
            </a:endParaRPr>
          </a:p>
          <a:p>
            <a:endParaRPr lang="en-US" dirty="0">
              <a:ea typeface="ヒラギノ角ゴ Pro W3" charset="0"/>
            </a:endParaRPr>
          </a:p>
          <a:p>
            <a:endParaRPr lang="en-US" dirty="0">
              <a:ea typeface="ヒラギノ角ゴ Pro W3" charset="0"/>
            </a:endParaRPr>
          </a:p>
          <a:p>
            <a:r>
              <a:rPr lang="en-US" dirty="0">
                <a:ea typeface="ヒラギノ角ゴ Pro W3" charset="0"/>
              </a:rPr>
              <a:t>===</a:t>
            </a:r>
          </a:p>
          <a:p>
            <a:endParaRPr lang="en-US" dirty="0">
              <a:ea typeface="ヒラギノ角ゴ Pro W3" charset="0"/>
            </a:endParaRPr>
          </a:p>
          <a:p>
            <a:r>
              <a:rPr lang="en-US" dirty="0">
                <a:ea typeface="ヒラギノ角ゴ Pro W3" charset="0"/>
              </a:rPr>
              <a:t>http://</a:t>
            </a:r>
            <a:r>
              <a:rPr lang="en-US" dirty="0" err="1">
                <a:ea typeface="ヒラギノ角ゴ Pro W3" charset="0"/>
              </a:rPr>
              <a:t>www.oecd.org</a:t>
            </a:r>
            <a:r>
              <a:rPr lang="en-US" dirty="0">
                <a:ea typeface="ヒラギノ角ゴ Pro W3" charset="0"/>
              </a:rPr>
              <a:t>/site/</a:t>
            </a:r>
            <a:r>
              <a:rPr lang="en-US" dirty="0" err="1">
                <a:ea typeface="ヒラギノ角ゴ Pro W3" charset="0"/>
              </a:rPr>
              <a:t>piaac</a:t>
            </a:r>
            <a:r>
              <a:rPr lang="en-US" dirty="0">
                <a:ea typeface="ヒラギノ角ゴ Pro W3" charset="0"/>
              </a:rPr>
              <a:t>/</a:t>
            </a:r>
          </a:p>
          <a:p>
            <a:r>
              <a:rPr lang="en-US" dirty="0">
                <a:ea typeface="ヒラギノ角ゴ Pro W3" charset="0"/>
              </a:rPr>
              <a:t>https://</a:t>
            </a:r>
            <a:r>
              <a:rPr lang="en-US" dirty="0" err="1">
                <a:ea typeface="ヒラギノ角ゴ Pro W3" charset="0"/>
              </a:rPr>
              <a:t>www.oecd.org</a:t>
            </a:r>
            <a:r>
              <a:rPr lang="en-US" dirty="0">
                <a:ea typeface="ヒラギノ角ゴ Pro W3" charset="0"/>
              </a:rPr>
              <a:t>/site/</a:t>
            </a:r>
            <a:r>
              <a:rPr lang="en-US" dirty="0" err="1">
                <a:ea typeface="ヒラギノ角ゴ Pro W3" charset="0"/>
              </a:rPr>
              <a:t>piaac</a:t>
            </a:r>
            <a:r>
              <a:rPr lang="en-US" dirty="0">
                <a:ea typeface="ヒラギノ角ゴ Pro W3" charset="0"/>
              </a:rPr>
              <a:t>/</a:t>
            </a:r>
          </a:p>
          <a:p>
            <a:endParaRPr lang="en-US" dirty="0">
              <a:ea typeface="ヒラギノ角ゴ Pro W3" charset="0"/>
            </a:endParaRPr>
          </a:p>
          <a:p>
            <a:r>
              <a:rPr lang="en-US" dirty="0">
                <a:ea typeface="ヒラギノ角ゴ Pro W3" charset="0"/>
              </a:rPr>
              <a:t>-----</a:t>
            </a:r>
          </a:p>
          <a:p>
            <a:endParaRPr lang="en-US" dirty="0">
              <a:ea typeface="ヒラギノ角ゴ Pro W3" charset="0"/>
            </a:endParaRPr>
          </a:p>
          <a:p>
            <a:r>
              <a:rPr lang="en-US" dirty="0">
                <a:ea typeface="ヒラギノ角ゴ Pro W3" charset="0"/>
              </a:rPr>
              <a:t>OECD Skills Outlook 2013</a:t>
            </a:r>
          </a:p>
          <a:p>
            <a:endParaRPr lang="en-US" dirty="0">
              <a:ea typeface="ヒラギノ角ゴ Pro W3" charset="0"/>
            </a:endParaRPr>
          </a:p>
          <a:p>
            <a:r>
              <a:rPr lang="en-US" dirty="0">
                <a:ea typeface="ヒラギノ角ゴ Pro W3" charset="0"/>
              </a:rPr>
              <a:t>http://</a:t>
            </a:r>
            <a:r>
              <a:rPr lang="en-US" dirty="0" err="1">
                <a:ea typeface="ヒラギノ角ゴ Pro W3" charset="0"/>
              </a:rPr>
              <a:t>skills.oecd.org</a:t>
            </a:r>
            <a:r>
              <a:rPr lang="en-US" dirty="0">
                <a:ea typeface="ヒラギノ角ゴ Pro W3" charset="0"/>
              </a:rPr>
              <a:t>/</a:t>
            </a:r>
            <a:r>
              <a:rPr lang="en-US" dirty="0" err="1">
                <a:ea typeface="ヒラギノ角ゴ Pro W3" charset="0"/>
              </a:rPr>
              <a:t>skillsoutlook.html</a:t>
            </a:r>
            <a:endParaRPr lang="en-US" dirty="0">
              <a:ea typeface="ヒラギノ角ゴ Pro W3" charset="0"/>
            </a:endParaRPr>
          </a:p>
          <a:p>
            <a:r>
              <a:rPr lang="en-US" dirty="0">
                <a:ea typeface="ヒラギノ角ゴ Pro W3" charset="0"/>
              </a:rPr>
              <a:t>First Results from the Survey of Adult Skills</a:t>
            </a:r>
          </a:p>
          <a:p>
            <a:r>
              <a:rPr lang="en-US" dirty="0">
                <a:ea typeface="ヒラギノ角ゴ Pro W3" charset="0"/>
              </a:rPr>
              <a:t>OECD_Skills_Outlook_2013.pdf</a:t>
            </a:r>
          </a:p>
          <a:p>
            <a:endParaRPr lang="en-US" dirty="0">
              <a:ea typeface="ヒラギノ角ゴ Pro W3" charset="0"/>
            </a:endParaRPr>
          </a:p>
          <a:p>
            <a:r>
              <a:rPr lang="en-US" dirty="0">
                <a:ea typeface="ヒラギノ角ゴ Pro W3" charset="0"/>
              </a:rPr>
              <a:t>Key Findings</a:t>
            </a:r>
          </a:p>
          <a:p>
            <a:r>
              <a:rPr lang="en-US" dirty="0">
                <a:ea typeface="ヒラギノ角ゴ Pro W3" charset="0"/>
              </a:rPr>
              <a:t>SkillsOutlook_2013_KeyFindings.pdf</a:t>
            </a:r>
          </a:p>
          <a:p>
            <a:endParaRPr lang="en-US" dirty="0">
              <a:ea typeface="ヒラギノ角ゴ Pro W3" charset="0"/>
            </a:endParaRPr>
          </a:p>
          <a:p>
            <a:r>
              <a:rPr lang="en-US" dirty="0">
                <a:ea typeface="ヒラギノ角ゴ Pro W3" charset="0"/>
              </a:rPr>
              <a:t>Summary</a:t>
            </a:r>
          </a:p>
          <a:p>
            <a:r>
              <a:rPr lang="en-US" dirty="0">
                <a:ea typeface="ヒラギノ角ゴ Pro W3" charset="0"/>
              </a:rPr>
              <a:t>9789264204256-sum-en.pdf</a:t>
            </a:r>
          </a:p>
          <a:p>
            <a:endParaRPr lang="en-US" dirty="0">
              <a:ea typeface="ヒラギノ角ゴ Pro W3" charset="0"/>
            </a:endParaRPr>
          </a:p>
          <a:p>
            <a:endParaRPr lang="en-US" dirty="0">
              <a:ea typeface="ヒラギノ角ゴ Pro W3" charset="0"/>
            </a:endParaRPr>
          </a:p>
          <a:p>
            <a:endParaRPr lang="en-US" dirty="0">
              <a:ea typeface="ヒラギノ角ゴ Pro W3" charset="0"/>
            </a:endParaRPr>
          </a:p>
          <a:p>
            <a:r>
              <a:rPr lang="en-US" dirty="0">
                <a:ea typeface="ヒラギノ角ゴ Pro W3" charset="0"/>
              </a:rPr>
              <a:t>-----</a:t>
            </a:r>
          </a:p>
          <a:p>
            <a:endParaRPr lang="en-US" dirty="0">
              <a:ea typeface="ヒラギノ角ゴ Pro W3" charset="0"/>
            </a:endParaRPr>
          </a:p>
          <a:p>
            <a:r>
              <a:rPr lang="en-US" dirty="0">
                <a:ea typeface="ヒラギノ角ゴ Pro W3" charset="0"/>
              </a:rPr>
              <a:t>PIAAC Results Released</a:t>
            </a:r>
          </a:p>
          <a:p>
            <a:r>
              <a:rPr lang="en-US" dirty="0">
                <a:ea typeface="ヒラギノ角ゴ Pro W3" charset="0"/>
              </a:rPr>
              <a:t>On Oct. 8, 2013, the Organization for Economic Cooperation and Development (OECD) released the results of the Program for International Assessment of Adult Competencies, (PIAAC). This direct assessment was conducted with nationally representative samples from 23 countries from adults ages 16 through 65. It is an international household survey to assess the cognitive and workplace skills needed for success in the 21st-century global economy. The results are designed to help public, private, educational, and philanthropic sectors work with a shared language and set of benchmarks to enhance cooperation around the development and implementation of economic, education, and social policies that strengthen adult skills. The survey is intended to be administered every 10 years, making this a baseline report to set benchmarks against which countries and sectors can measure their improvement efforts. Multiple reports, datasets, and several data tools were released with the results, including:</a:t>
            </a:r>
          </a:p>
          <a:p>
            <a:endParaRPr lang="en-US" dirty="0">
              <a:ea typeface="ヒラギノ角ゴ Pro W3" charset="0"/>
            </a:endParaRPr>
          </a:p>
          <a:p>
            <a:r>
              <a:rPr lang="en-US" dirty="0">
                <a:ea typeface="ヒラギノ角ゴ Pro W3" charset="0"/>
              </a:rPr>
              <a:t>    The OECD Skills Outlook 2013: First Results from the Survey of Adult Skills, a freely available book in PDF form;</a:t>
            </a:r>
          </a:p>
          <a:p>
            <a:r>
              <a:rPr lang="en-US" dirty="0">
                <a:ea typeface="ヒラギノ角ゴ Pro W3" charset="0"/>
              </a:rPr>
              <a:t>    a summary, Skilled for Life? Key Findings;</a:t>
            </a:r>
          </a:p>
          <a:p>
            <a:r>
              <a:rPr lang="en-US" dirty="0">
                <a:ea typeface="ヒラギノ角ゴ Pro W3" charset="0"/>
              </a:rPr>
              <a:t>    a brief U.S. report, Survey of Adult Skills, First Results: United States; and</a:t>
            </a:r>
          </a:p>
          <a:p>
            <a:r>
              <a:rPr lang="en-US" dirty="0">
                <a:ea typeface="ヒラギノ角ゴ Pro W3" charset="0"/>
              </a:rPr>
              <a:t>    a report from the U.S. Department of Education</a:t>
            </a:r>
            <a:r>
              <a:rPr lang="ja-JP" altLang="en-US" dirty="0">
                <a:ea typeface="ヒラギノ角ゴ Pro W3" charset="0"/>
              </a:rPr>
              <a:t>’</a:t>
            </a:r>
            <a:r>
              <a:rPr lang="en-US" altLang="ja-JP" dirty="0">
                <a:ea typeface="ヒラギノ角ゴ Pro W3" charset="0"/>
              </a:rPr>
              <a:t>s National Center for Educational Statistics, Literacy, Numeracy, and Problem Solving in Technology-Rich Environments Among U.S. Adults: Results from the Program for the International Assessment of Adult Competencies 2012: First Look, was published on Oct. 18, once the U.S. federal government was re-opened. This report highlights the U.S. performance in the international data and unique U.S. demographic characteristics. </a:t>
            </a:r>
          </a:p>
          <a:p>
            <a:endParaRPr lang="en-US" dirty="0">
              <a:ea typeface="ヒラギノ角ゴ Pro W3" charset="0"/>
            </a:endParaRPr>
          </a:p>
          <a:p>
            <a:r>
              <a:rPr lang="en-US" dirty="0">
                <a:ea typeface="ヒラギノ角ゴ Pro W3" charset="0"/>
              </a:rPr>
              <a:t>On Nov. 12, 2013, the OECD-authored report, Time for the United States to Reskill? What the Survey of Adult Skills Says, will be released. This report was funded by OVAE to offer a more detailed profile of low-skilled adults in the U.S. It will also identify policy implications and offer broad policy recommendations for the U.S.</a:t>
            </a:r>
          </a:p>
          <a:p>
            <a:r>
              <a:rPr lang="en-US" dirty="0">
                <a:ea typeface="ヒラギノ角ゴ Pro W3" charset="0"/>
              </a:rPr>
              <a:t>Links to all of these resources, as well as events and press coverage, may be found at </a:t>
            </a:r>
            <a:r>
              <a:rPr lang="en-US" dirty="0" err="1">
                <a:ea typeface="ヒラギノ角ゴ Pro W3" charset="0"/>
              </a:rPr>
              <a:t>www.piaacgateway.com</a:t>
            </a:r>
            <a:r>
              <a:rPr lang="en-US" dirty="0">
                <a:ea typeface="ヒラギノ角ゴ Pro W3" charset="0"/>
              </a:rPr>
              <a:t>.</a:t>
            </a:r>
          </a:p>
          <a:p>
            <a:r>
              <a:rPr lang="en-US" dirty="0">
                <a:ea typeface="ヒラギノ角ゴ Pro W3" charset="0"/>
              </a:rPr>
              <a:t>This article relies heavily on data included in the NCES </a:t>
            </a:r>
            <a:r>
              <a:rPr lang="ja-JP" altLang="en-US" dirty="0">
                <a:ea typeface="ヒラギノ角ゴ Pro W3" charset="0"/>
              </a:rPr>
              <a:t>“</a:t>
            </a:r>
            <a:r>
              <a:rPr lang="en-US" altLang="ja-JP" dirty="0">
                <a:ea typeface="ヒラギノ角ゴ Pro W3" charset="0"/>
              </a:rPr>
              <a:t>First Look</a:t>
            </a:r>
            <a:r>
              <a:rPr lang="ja-JP" altLang="en-US" dirty="0">
                <a:ea typeface="ヒラギノ角ゴ Pro W3" charset="0"/>
              </a:rPr>
              <a:t>”</a:t>
            </a:r>
            <a:r>
              <a:rPr lang="en-US" altLang="ja-JP" dirty="0">
                <a:ea typeface="ヒラギノ角ゴ Pro W3" charset="0"/>
              </a:rPr>
              <a:t> report. Further analysis of the PIAAC data will appear in future issues of OVAE Connection.</a:t>
            </a:r>
          </a:p>
          <a:p>
            <a:r>
              <a:rPr lang="en-US" dirty="0">
                <a:ea typeface="ヒラギノ角ゴ Pro W3" charset="0"/>
              </a:rPr>
              <a:t>The Survey</a:t>
            </a:r>
          </a:p>
          <a:p>
            <a:r>
              <a:rPr lang="en-US" dirty="0">
                <a:ea typeface="ヒラギノ角ゴ Pro W3" charset="0"/>
              </a:rPr>
              <a:t>The PIAAC assessment focuses on the working-age adult population, and measures cognitive and workplace skills necessary for successful participation in the 21st century society and global economy. In the U.S., as in all of the countries participating, 5,000 individuals were surveyed to create a nationally representative dataset. An additional 5,000 people will be surveyed for a supplement that will be added to the data set in 2015.</a:t>
            </a:r>
          </a:p>
          <a:p>
            <a:r>
              <a:rPr lang="en-US" dirty="0">
                <a:ea typeface="ヒラギノ角ゴ Pro W3" charset="0"/>
              </a:rPr>
              <a:t>Drawing from a rich background questionnaire, the PIAAC measures relationships among respondents</a:t>
            </a:r>
            <a:r>
              <a:rPr lang="ja-JP" altLang="en-US" dirty="0">
                <a:ea typeface="ヒラギノ角ゴ Pro W3" charset="0"/>
              </a:rPr>
              <a:t>’</a:t>
            </a:r>
            <a:r>
              <a:rPr lang="en-US" altLang="ja-JP" dirty="0">
                <a:ea typeface="ヒラギノ角ゴ Pro W3" charset="0"/>
              </a:rPr>
              <a:t> educational background, parental educational attainment, work history and skills, occupational attainment, use of information and communications technology, and cognitive skills in the domains of literacy, numeracy, and problem solving in technology-rich environments.</a:t>
            </a:r>
          </a:p>
          <a:p>
            <a:r>
              <a:rPr lang="en-US" dirty="0">
                <a:ea typeface="ヒラギノ角ゴ Pro W3" charset="0"/>
              </a:rPr>
              <a:t>Findings are presented in the First Look report as country averages, and tables are used to place countries</a:t>
            </a:r>
            <a:r>
              <a:rPr lang="ja-JP" altLang="en-US" dirty="0">
                <a:ea typeface="ヒラギノ角ゴ Pro W3" charset="0"/>
              </a:rPr>
              <a:t>’</a:t>
            </a:r>
            <a:r>
              <a:rPr lang="en-US" altLang="ja-JP" dirty="0">
                <a:ea typeface="ヒラギノ角ゴ Pro W3" charset="0"/>
              </a:rPr>
              <a:t> performances above, at, or below the international average. Within each domain, performance is also reported as a percentage of the population that performs in five levels of proficiency: Below Level 1, Level 1, Level 2, Level 3, and combined Levels 4/5, Level descriptors can be found in the First Look report in Exhibit B-1 for literacy, B-3 for numeracy, and B-5 for problem-solving in a technology-rich environment. Performance below Level 2 is considered </a:t>
            </a:r>
            <a:r>
              <a:rPr lang="ja-JP" altLang="en-US" dirty="0">
                <a:ea typeface="ヒラギノ角ゴ Pro W3" charset="0"/>
              </a:rPr>
              <a:t>“</a:t>
            </a:r>
            <a:r>
              <a:rPr lang="en-US" altLang="ja-JP" dirty="0">
                <a:ea typeface="ヒラギノ角ゴ Pro W3" charset="0"/>
              </a:rPr>
              <a:t>weak</a:t>
            </a:r>
            <a:r>
              <a:rPr lang="ja-JP" altLang="en-US" dirty="0">
                <a:ea typeface="ヒラギノ角ゴ Pro W3" charset="0"/>
              </a:rPr>
              <a:t>”</a:t>
            </a:r>
            <a:r>
              <a:rPr lang="en-US" altLang="ja-JP" dirty="0">
                <a:ea typeface="ヒラギノ角ゴ Pro W3" charset="0"/>
              </a:rPr>
              <a:t> or </a:t>
            </a:r>
            <a:r>
              <a:rPr lang="ja-JP" altLang="en-US" dirty="0">
                <a:ea typeface="ヒラギノ角ゴ Pro W3" charset="0"/>
              </a:rPr>
              <a:t>“</a:t>
            </a:r>
            <a:r>
              <a:rPr lang="en-US" altLang="ja-JP" dirty="0">
                <a:ea typeface="ヒラギノ角ゴ Pro W3" charset="0"/>
              </a:rPr>
              <a:t>low.</a:t>
            </a:r>
            <a:r>
              <a:rPr lang="ja-JP" altLang="en-US" dirty="0">
                <a:ea typeface="ヒラギノ角ゴ Pro W3" charset="0"/>
              </a:rPr>
              <a:t>”</a:t>
            </a:r>
            <a:endParaRPr lang="en-US" altLang="ja-JP" dirty="0">
              <a:ea typeface="ヒラギノ角ゴ Pro W3" charset="0"/>
            </a:endParaRPr>
          </a:p>
          <a:p>
            <a:r>
              <a:rPr lang="en-US" dirty="0">
                <a:ea typeface="ヒラギノ角ゴ Pro W3" charset="0"/>
              </a:rPr>
              <a:t>The assessment is unique in that it is the first international literacy survey that is both adaptive and administered on a laptop computer. Given as a household survey, respondents were allowed to choose whether to take the assessment on a laptop or with pencil and paper. In the U.S., nearly 80 percent of respondents completed the survey on the computer, which means that they passed an initial screening test on basic computer use and navigation.</a:t>
            </a:r>
          </a:p>
          <a:p>
            <a:r>
              <a:rPr lang="en-US" dirty="0">
                <a:ea typeface="ヒラギノ角ゴ Pro W3" charset="0"/>
              </a:rPr>
              <a:t>The direct measure of cognitive and workplace skills in this study creates a much more nuanced perspective on skills than the more commonly reported measure of educational attainment. For example, the attainment category of </a:t>
            </a:r>
            <a:r>
              <a:rPr lang="ja-JP" altLang="en-US" dirty="0">
                <a:ea typeface="ヒラギノ角ゴ Pro W3" charset="0"/>
              </a:rPr>
              <a:t>“</a:t>
            </a:r>
            <a:r>
              <a:rPr lang="en-US" altLang="ja-JP" dirty="0">
                <a:ea typeface="ヒラギノ角ゴ Pro W3" charset="0"/>
              </a:rPr>
              <a:t>some college,</a:t>
            </a:r>
            <a:r>
              <a:rPr lang="ja-JP" altLang="en-US" dirty="0">
                <a:ea typeface="ヒラギノ角ゴ Pro W3" charset="0"/>
              </a:rPr>
              <a:t>”</a:t>
            </a:r>
            <a:r>
              <a:rPr lang="en-US" altLang="ja-JP" dirty="0">
                <a:ea typeface="ヒラギノ角ゴ Pro W3" charset="0"/>
              </a:rPr>
              <a:t> which appears on many surveys of adult skills, says very little about the knowledge, skills, and abilities of an individual, and is rarely accompanied by information on the courses taken, training completed, and skills gained. Having more information about skills, including where they are learned and how they are used, as this survey provides, will inform educators, workforce development stakeholders, human resource personnel, employers, and policymakers about the mechanisms that are effective in increasing the skill and talent inventory in regions, sectors, and across the country.</a:t>
            </a:r>
          </a:p>
          <a:p>
            <a:r>
              <a:rPr lang="en-US" dirty="0">
                <a:ea typeface="ヒラギノ角ゴ Pro W3" charset="0"/>
              </a:rPr>
              <a:t>Key Findings</a:t>
            </a:r>
          </a:p>
          <a:p>
            <a:r>
              <a:rPr lang="en-US" dirty="0">
                <a:ea typeface="ヒラギノ角ゴ Pro W3" charset="0"/>
              </a:rPr>
              <a:t>On three domains (literacy, numeracy, and problem-solving in a technology-rich environment) the U.S. average performance is significantly lower than the international average. Within domains, the U.S. profile shows a large portion of adults with skills below Level 2, and small percentages of adults with strong skills in the upper level.</a:t>
            </a:r>
          </a:p>
          <a:p>
            <a:r>
              <a:rPr lang="en-US" dirty="0">
                <a:ea typeface="ヒラギノ角ゴ Pro W3" charset="0"/>
              </a:rPr>
              <a:t>In the literacy domain, the U.S. average percentile performance is 270; the international average is 273. Within the domain, the U.S. profile shows 4 percent at Below Level 1, 14 percent at Level 1, 34 percent at Level 2, 36 percent at Level 3, and 12 percent at the combined Level 4/5. The U.S. has an equivalent percentage of adults in the highest level as the international average, 12 percent (see First Look, Figure 2A).</a:t>
            </a:r>
          </a:p>
          <a:p>
            <a:r>
              <a:rPr lang="en-US" dirty="0">
                <a:ea typeface="ヒラギノ角ゴ Pro W3" charset="0"/>
              </a:rPr>
              <a:t>In the numeracy domain, the U.S. average performance is 253; the international average is 269. Within the domain, the U.S. profile shows 10 percent at Below Level 1, 20 percent at Level 1, 34 percent at Level 2, 27 percent at Level 3, and 9 percent at the combined Level 4/5. The U.S. has a lower percentage of adults in the highest level than the international average, which is 12 percent (see First Look, Figure 2B).</a:t>
            </a:r>
          </a:p>
          <a:p>
            <a:r>
              <a:rPr lang="en-US" dirty="0">
                <a:ea typeface="ヒラギノ角ゴ Pro W3" charset="0"/>
              </a:rPr>
              <a:t>In problem-solving in a technology-rich environment, the U.S. average performance is 277; the international average is 283. Within the domain, which reports only four levels, the U.S. profile shows 20 percent at Below Level 1, 41 percent at Level 1, 33 percent at Level 2, and 6 percent at Level 3. The U.S. has a lower percentage of adults in the highest level than the international average, which is 8 percent (see First Look, Figure 2C).</a:t>
            </a:r>
          </a:p>
          <a:p>
            <a:r>
              <a:rPr lang="en-US" dirty="0">
                <a:ea typeface="ヒラギノ角ゴ Pro W3" charset="0"/>
              </a:rPr>
              <a:t>The PIAAC item framework is aligned to previous international literacy assessments, allowing trend analysis for the past 20 years. The First Look report shows that the average U.S. literacy score for adults on the PIAAC is not significantly lower than it was in 2003-08 as reported on the International Adult Literacy Survey (IALS), but is lower than the average score was in 1994-98 as reported on the Adult Literacy and </a:t>
            </a:r>
            <a:r>
              <a:rPr lang="en-US" dirty="0" err="1">
                <a:ea typeface="ヒラギノ角ゴ Pro W3" charset="0"/>
              </a:rPr>
              <a:t>Lifeskills</a:t>
            </a:r>
            <a:r>
              <a:rPr lang="en-US" dirty="0">
                <a:ea typeface="ヒラギノ角ゴ Pro W3" charset="0"/>
              </a:rPr>
              <a:t> Survey (ALL) (Tables 1-A and 1-B). The average U.S. numeracy score on the PIAAC is lower than it was in 2003-08 as reported in the IALS.</a:t>
            </a:r>
          </a:p>
          <a:p>
            <a:r>
              <a:rPr lang="en-US" dirty="0">
                <a:ea typeface="ヒラギノ角ゴ Pro W3" charset="0"/>
              </a:rPr>
              <a:t>Implications</a:t>
            </a:r>
          </a:p>
          <a:p>
            <a:r>
              <a:rPr lang="en-US" dirty="0">
                <a:ea typeface="ヒラギノ角ゴ Pro W3" charset="0"/>
              </a:rPr>
              <a:t>These survey findings show that the U.S. has significant basic skill weaknesses within the adult working-age population in comparison to other industrialized countries. This skill profile has negative implications for the growth and strength of the U.S. economy and middle class. Although two-thirds of the low-skilled respondents in the U.S. sample are employed, they are not employed in jobs with high wages.</a:t>
            </a:r>
          </a:p>
          <a:p>
            <a:r>
              <a:rPr lang="en-US" dirty="0">
                <a:ea typeface="ヒラギノ角ゴ Pro W3" charset="0"/>
              </a:rPr>
              <a:t>The findings show that work tasks influence skills. Adults who report frequently using literacy, numeracy, and problem-solving skills in their daily work routines have greater proficiencies in those skills. The reverse is also shown in the data: Workers in low-skilled jobs may have fewer opportunities to use and enhance their skills (see First Look, Figures 8 A, B, and C).</a:t>
            </a:r>
          </a:p>
          <a:p>
            <a:r>
              <a:rPr lang="en-US" dirty="0">
                <a:ea typeface="ヒラギノ角ゴ Pro W3" charset="0"/>
              </a:rPr>
              <a:t>Weak skills have implications for civic life as well, as has been demonstrated in previous surveys of adult literacy. Adults with weak skills are less likely to vote or volunteer in their communities, and more likely to suffer poor health. In fact, adults with low skills are four times more likely to report </a:t>
            </a:r>
            <a:r>
              <a:rPr lang="ja-JP" altLang="en-US" dirty="0">
                <a:ea typeface="ヒラギノ角ゴ Pro W3" charset="0"/>
              </a:rPr>
              <a:t>“</a:t>
            </a:r>
            <a:r>
              <a:rPr lang="en-US" altLang="ja-JP" dirty="0">
                <a:ea typeface="ヒラギノ角ゴ Pro W3" charset="0"/>
              </a:rPr>
              <a:t>fair</a:t>
            </a:r>
            <a:r>
              <a:rPr lang="ja-JP" altLang="en-US" dirty="0">
                <a:ea typeface="ヒラギノ角ゴ Pro W3" charset="0"/>
              </a:rPr>
              <a:t>”</a:t>
            </a:r>
            <a:r>
              <a:rPr lang="en-US" altLang="ja-JP" dirty="0">
                <a:ea typeface="ヒラギノ角ゴ Pro W3" charset="0"/>
              </a:rPr>
              <a:t> or </a:t>
            </a:r>
            <a:r>
              <a:rPr lang="ja-JP" altLang="en-US" dirty="0">
                <a:ea typeface="ヒラギノ角ゴ Pro W3" charset="0"/>
              </a:rPr>
              <a:t>“</a:t>
            </a:r>
            <a:r>
              <a:rPr lang="en-US" altLang="ja-JP" dirty="0">
                <a:ea typeface="ヒラギノ角ゴ Pro W3" charset="0"/>
              </a:rPr>
              <a:t>poor</a:t>
            </a:r>
            <a:r>
              <a:rPr lang="ja-JP" altLang="en-US" dirty="0">
                <a:ea typeface="ヒラギノ角ゴ Pro W3" charset="0"/>
              </a:rPr>
              <a:t>”</a:t>
            </a:r>
            <a:r>
              <a:rPr lang="en-US" altLang="ja-JP" dirty="0">
                <a:ea typeface="ヒラギノ角ゴ Pro W3" charset="0"/>
              </a:rPr>
              <a:t> health than those with strong skills (see First Look, Figures 10 A, B, and C). This relationship is twice as strong as the international average.</a:t>
            </a:r>
          </a:p>
          <a:p>
            <a:r>
              <a:rPr lang="en-US" dirty="0">
                <a:ea typeface="ヒラギノ角ゴ Pro W3" charset="0"/>
              </a:rPr>
              <a:t>Moreover, a concerning trend emerges in this data set. Unlike most other countries surveyed, in the U.S., younger cohorts</a:t>
            </a:r>
            <a:r>
              <a:rPr lang="ja-JP" altLang="en-US" dirty="0">
                <a:ea typeface="ヒラギノ角ゴ Pro W3" charset="0"/>
              </a:rPr>
              <a:t>’</a:t>
            </a:r>
            <a:r>
              <a:rPr lang="en-US" altLang="ja-JP" dirty="0">
                <a:ea typeface="ヒラギノ角ゴ Pro W3" charset="0"/>
              </a:rPr>
              <a:t> skills are not surpassing the older cohorts</a:t>
            </a:r>
            <a:r>
              <a:rPr lang="ja-JP" altLang="en-US" dirty="0">
                <a:ea typeface="ヒラギノ角ゴ Pro W3" charset="0"/>
              </a:rPr>
              <a:t>’</a:t>
            </a:r>
            <a:r>
              <a:rPr lang="en-US" altLang="ja-JP" dirty="0">
                <a:ea typeface="ヒラギノ角ゴ Pro W3" charset="0"/>
              </a:rPr>
              <a:t> skills. This has serious implications for the future of our workforce and underscores the need for continuing education and training.</a:t>
            </a:r>
          </a:p>
          <a:p>
            <a:endParaRPr lang="en-US" dirty="0">
              <a:ea typeface="ヒラギノ角ゴ Pro W3" charset="0"/>
            </a:endParaRPr>
          </a:p>
        </p:txBody>
      </p:sp>
      <p:sp>
        <p:nvSpPr>
          <p:cNvPr id="23449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3D877509-1BBC-0742-B540-F8C2B5A4B6AE}" type="slidenum">
              <a:rPr lang="en-US" sz="1300"/>
              <a:pPr/>
              <a:t>44</a:t>
            </a:fld>
            <a:endParaRPr lang="en-US" sz="1300"/>
          </a:p>
        </p:txBody>
      </p:sp>
    </p:spTree>
    <p:extLst>
      <p:ext uri="{BB962C8B-B14F-4D97-AF65-F5344CB8AC3E}">
        <p14:creationId xmlns:p14="http://schemas.microsoft.com/office/powerpoint/2010/main" val="134381947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3" name="Rectangle 7"/>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0E99DBF8-CB01-6044-89C4-06727187E9B2}" type="slidenum">
              <a:rPr lang="en-US" sz="1300"/>
              <a:pPr algn="r"/>
              <a:t>45</a:t>
            </a:fld>
            <a:endParaRPr lang="en-US" sz="1300"/>
          </a:p>
        </p:txBody>
      </p:sp>
      <p:sp>
        <p:nvSpPr>
          <p:cNvPr id="248834" name="Rectangle 2"/>
          <p:cNvSpPr>
            <a:spLocks noGrp="1" noRot="1" noChangeAspect="1" noChangeArrowheads="1" noTextEdit="1"/>
          </p:cNvSpPr>
          <p:nvPr>
            <p:ph type="sldImg"/>
          </p:nvPr>
        </p:nvSpPr>
        <p:spPr>
          <a:solidFill>
            <a:srgbClr val="FFFFFF"/>
          </a:solidFill>
          <a:ln/>
        </p:spPr>
      </p:sp>
      <p:sp>
        <p:nvSpPr>
          <p:cNvPr id="248835" name="Rectangle 3"/>
          <p:cNvSpPr>
            <a:spLocks noGrp="1" noChangeArrowheads="1"/>
          </p:cNvSpPr>
          <p:nvPr>
            <p:ph type="body" idx="1"/>
          </p:nvPr>
        </p:nvSpPr>
        <p:spPr>
          <a:xfrm>
            <a:off x="893763" y="4560888"/>
            <a:ext cx="5689600" cy="4319587"/>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hangingPunct="1"/>
            <a:r>
              <a:rPr lang="en-US" dirty="0">
                <a:ea typeface="ヒラギノ角ゴ Pro W3" charset="0"/>
              </a:rPr>
              <a:t>If you read the front page of the newspaper you might still believe this.</a:t>
            </a:r>
          </a:p>
          <a:p>
            <a:pPr eaLnBrk="1" hangingPunct="1"/>
            <a:endParaRPr lang="en-US" dirty="0">
              <a:ea typeface="ヒラギノ角ゴ Pro W3" charset="0"/>
            </a:endParaRPr>
          </a:p>
          <a:p>
            <a:pPr eaLnBrk="1" hangingPunct="1"/>
            <a:r>
              <a:rPr lang="en-US" dirty="0">
                <a:ea typeface="ヒラギノ角ゴ Pro W3" charset="0"/>
              </a:rPr>
              <a:t>But if you read the Business section like I do </a:t>
            </a:r>
            <a:r>
              <a:rPr lang="en-US" dirty="0" smtClean="0">
                <a:ea typeface="ヒラギノ角ゴ Pro W3" charset="0"/>
              </a:rPr>
              <a:t>…</a:t>
            </a:r>
          </a:p>
          <a:p>
            <a:pPr eaLnBrk="1" hangingPunct="1"/>
            <a:endParaRPr lang="en-US" dirty="0" smtClean="0">
              <a:ea typeface="ヒラギノ角ゴ Pro W3" charset="0"/>
            </a:endParaRPr>
          </a:p>
          <a:p>
            <a:pPr eaLnBrk="1" hangingPunct="1"/>
            <a:endParaRPr lang="en-US" dirty="0" smtClean="0">
              <a:ea typeface="ヒラギノ角ゴ Pro W3" charset="0"/>
            </a:endParaRPr>
          </a:p>
          <a:p>
            <a:pPr eaLnBrk="1" hangingPunct="1"/>
            <a:r>
              <a:rPr lang="en-US" dirty="0" smtClean="0">
                <a:ea typeface="ヒラギノ角ゴ Pro W3" charset="0"/>
              </a:rPr>
              <a:t>=====</a:t>
            </a:r>
          </a:p>
          <a:p>
            <a:pPr eaLnBrk="1" hangingPunct="1"/>
            <a:endParaRPr lang="en-US" dirty="0" smtClean="0">
              <a:ea typeface="ヒラギノ角ゴ Pro W3" charset="0"/>
            </a:endParaRPr>
          </a:p>
          <a:p>
            <a:pPr eaLnBrk="1" hangingPunct="1"/>
            <a:r>
              <a:rPr lang="en-US" dirty="0" smtClean="0">
                <a:ea typeface="ヒラギノ角ゴ Pro W3" charset="0"/>
              </a:rPr>
              <a:t>http://www.honestfilms.net/wp-content/uploads/burtynsky_manufacturing.jpg</a:t>
            </a:r>
          </a:p>
          <a:p>
            <a:pPr eaLnBrk="1" hangingPunct="1"/>
            <a:endParaRPr lang="en-US" dirty="0">
              <a:ea typeface="ヒラギノ角ゴ Pro W3" charset="0"/>
            </a:endParaRPr>
          </a:p>
        </p:txBody>
      </p:sp>
    </p:spTree>
    <p:extLst>
      <p:ext uri="{BB962C8B-B14F-4D97-AF65-F5344CB8AC3E}">
        <p14:creationId xmlns:p14="http://schemas.microsoft.com/office/powerpoint/2010/main" val="204421340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1" name="Slide Image Placeholder 1"/>
          <p:cNvSpPr>
            <a:spLocks noGrp="1" noRot="1" noChangeAspect="1" noTextEdit="1"/>
          </p:cNvSpPr>
          <p:nvPr>
            <p:ph type="sldImg"/>
          </p:nvPr>
        </p:nvSpPr>
        <p:spPr>
          <a:ln/>
        </p:spPr>
      </p:sp>
      <p:sp>
        <p:nvSpPr>
          <p:cNvPr id="25088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ヒラギノ角ゴ Pro W3" charset="0"/>
              </a:rPr>
              <a:t>… you will find that times have changed -- and the manufacturing is coming back home.</a:t>
            </a:r>
          </a:p>
          <a:p>
            <a:endParaRPr lang="en-US" dirty="0">
              <a:ea typeface="ヒラギノ角ゴ Pro W3" charset="0"/>
            </a:endParaRPr>
          </a:p>
          <a:p>
            <a:endParaRPr lang="en-US" dirty="0">
              <a:ea typeface="ヒラギノ角ゴ Pro W3" charset="0"/>
            </a:endParaRPr>
          </a:p>
          <a:p>
            <a:r>
              <a:rPr lang="en-US" dirty="0">
                <a:ea typeface="ヒラギノ角ゴ Pro W3" charset="0"/>
              </a:rPr>
              <a:t>=====</a:t>
            </a:r>
          </a:p>
          <a:p>
            <a:endParaRPr lang="en-US" dirty="0">
              <a:ea typeface="ヒラギノ角ゴ Pro W3" charset="0"/>
            </a:endParaRPr>
          </a:p>
          <a:p>
            <a:r>
              <a:rPr lang="en-US" dirty="0">
                <a:ea typeface="ヒラギノ角ゴ Pro W3" charset="0"/>
              </a:rPr>
              <a:t>http://</a:t>
            </a:r>
            <a:r>
              <a:rPr lang="en-US" dirty="0" err="1">
                <a:ea typeface="ヒラギノ角ゴ Pro W3" charset="0"/>
              </a:rPr>
              <a:t>www.forbes.com</a:t>
            </a:r>
            <a:r>
              <a:rPr lang="en-US" dirty="0">
                <a:ea typeface="ヒラギノ角ゴ Pro W3" charset="0"/>
              </a:rPr>
              <a:t>/sites/singularity/2012/07/23/the-end-of-</a:t>
            </a:r>
            <a:r>
              <a:rPr lang="en-US" dirty="0" err="1">
                <a:ea typeface="ヒラギノ角ゴ Pro W3" charset="0"/>
              </a:rPr>
              <a:t>chinese</a:t>
            </a:r>
            <a:r>
              <a:rPr lang="en-US" dirty="0">
                <a:ea typeface="ヒラギノ角ゴ Pro W3" charset="0"/>
              </a:rPr>
              <a:t>-manufacturing-and-rebirth-of-u-s-industry/</a:t>
            </a:r>
          </a:p>
          <a:p>
            <a:r>
              <a:rPr lang="en-US" dirty="0">
                <a:ea typeface="ヒラギノ角ゴ Pro W3" charset="0"/>
              </a:rPr>
              <a:t>The End of Chinese Manufacturing and Rebirth of U.S. Industry</a:t>
            </a:r>
          </a:p>
        </p:txBody>
      </p:sp>
      <p:sp>
        <p:nvSpPr>
          <p:cNvPr id="25088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E97305FF-18DC-E743-8C37-991E1A546656}" type="slidenum">
              <a:rPr lang="en-US" sz="1300"/>
              <a:pPr/>
              <a:t>46</a:t>
            </a:fld>
            <a:endParaRPr lang="en-US" sz="1300"/>
          </a:p>
        </p:txBody>
      </p:sp>
    </p:spTree>
    <p:extLst>
      <p:ext uri="{BB962C8B-B14F-4D97-AF65-F5344CB8AC3E}">
        <p14:creationId xmlns:p14="http://schemas.microsoft.com/office/powerpoint/2010/main" val="210101492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29" name="Slide Image Placeholder 1"/>
          <p:cNvSpPr>
            <a:spLocks noGrp="1" noRot="1" noChangeAspect="1" noTextEdit="1"/>
          </p:cNvSpPr>
          <p:nvPr>
            <p:ph type="sldImg"/>
          </p:nvPr>
        </p:nvSpPr>
        <p:spPr>
          <a:ln/>
        </p:spPr>
      </p:sp>
      <p:sp>
        <p:nvSpPr>
          <p:cNvPr id="2529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ヒラギノ角ゴ Pro W3" charset="0"/>
              </a:rPr>
              <a:t>People don</a:t>
            </a:r>
            <a:r>
              <a:rPr lang="ja-JP" altLang="en-US" dirty="0">
                <a:ea typeface="ヒラギノ角ゴ Pro W3" charset="0"/>
              </a:rPr>
              <a:t>’</a:t>
            </a:r>
            <a:r>
              <a:rPr lang="en-US" altLang="ja-JP" dirty="0">
                <a:ea typeface="ヒラギノ角ゴ Pro W3" charset="0"/>
              </a:rPr>
              <a:t>t believe me when I tell them that </a:t>
            </a:r>
            <a:r>
              <a:rPr lang="en-US" altLang="ja-JP" u="sng" dirty="0">
                <a:ea typeface="ヒラギノ角ゴ Pro W3" charset="0"/>
              </a:rPr>
              <a:t>Chinese</a:t>
            </a:r>
            <a:r>
              <a:rPr lang="en-US" altLang="ja-JP" dirty="0">
                <a:ea typeface="ヒラギノ角ゴ Pro W3" charset="0"/>
              </a:rPr>
              <a:t> companies have moved some of their manufacturing to </a:t>
            </a:r>
            <a:r>
              <a:rPr lang="en-US" altLang="ja-JP" u="sng" dirty="0">
                <a:ea typeface="ヒラギノ角ゴ Pro W3" charset="0"/>
              </a:rPr>
              <a:t>North Carolina</a:t>
            </a:r>
            <a:r>
              <a:rPr lang="en-US" altLang="ja-JP" dirty="0">
                <a:ea typeface="ヒラギノ角ゴ Pro W3" charset="0"/>
              </a:rPr>
              <a:t>.</a:t>
            </a:r>
          </a:p>
          <a:p>
            <a:endParaRPr lang="en-US" dirty="0">
              <a:ea typeface="ヒラギノ角ゴ Pro W3" charset="0"/>
            </a:endParaRPr>
          </a:p>
          <a:p>
            <a:endParaRPr lang="en-US" dirty="0">
              <a:ea typeface="ヒラギノ角ゴ Pro W3" charset="0"/>
            </a:endParaRPr>
          </a:p>
          <a:p>
            <a:r>
              <a:rPr lang="en-US" dirty="0" smtClean="0">
                <a:ea typeface="ヒラギノ角ゴ Pro W3" charset="0"/>
              </a:rPr>
              <a:t>=====</a:t>
            </a:r>
          </a:p>
          <a:p>
            <a:endParaRPr lang="en-US" dirty="0">
              <a:ea typeface="ヒラギノ角ゴ Pro W3" charset="0"/>
            </a:endParaRPr>
          </a:p>
          <a:p>
            <a:r>
              <a:rPr lang="en-US" dirty="0">
                <a:ea typeface="ヒラギノ角ゴ Pro W3" charset="0"/>
              </a:rPr>
              <a:t>http://</a:t>
            </a:r>
            <a:r>
              <a:rPr lang="en-US" dirty="0" err="1">
                <a:ea typeface="ヒラギノ角ゴ Pro W3" charset="0"/>
              </a:rPr>
              <a:t>money.cnn.com</a:t>
            </a:r>
            <a:r>
              <a:rPr lang="en-US" dirty="0">
                <a:ea typeface="ヒラギノ角ゴ Pro W3" charset="0"/>
              </a:rPr>
              <a:t>/2012/04/24/</a:t>
            </a:r>
            <a:r>
              <a:rPr lang="en-US" dirty="0" err="1">
                <a:ea typeface="ヒラギノ角ゴ Pro W3" charset="0"/>
              </a:rPr>
              <a:t>smallbusiness</a:t>
            </a:r>
            <a:r>
              <a:rPr lang="en-US" dirty="0">
                <a:ea typeface="ヒラギノ角ゴ Pro W3" charset="0"/>
              </a:rPr>
              <a:t>/china-us-manufacturing/</a:t>
            </a:r>
            <a:r>
              <a:rPr lang="en-US" dirty="0" err="1">
                <a:ea typeface="ヒラギノ角ゴ Pro W3" charset="0"/>
              </a:rPr>
              <a:t>index.htm</a:t>
            </a:r>
            <a:endParaRPr lang="en-US" dirty="0">
              <a:ea typeface="ヒラギノ角ゴ Pro W3" charset="0"/>
            </a:endParaRPr>
          </a:p>
          <a:p>
            <a:r>
              <a:rPr lang="en-US" dirty="0">
                <a:ea typeface="ヒラギノ角ゴ Pro W3" charset="0"/>
              </a:rPr>
              <a:t>China offshores manufacturing to the U.S.</a:t>
            </a:r>
          </a:p>
        </p:txBody>
      </p:sp>
      <p:sp>
        <p:nvSpPr>
          <p:cNvPr id="2529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A4F26E72-B14B-A044-A997-7447B604713F}" type="slidenum">
              <a:rPr lang="en-US" sz="1300"/>
              <a:pPr/>
              <a:t>47</a:t>
            </a:fld>
            <a:endParaRPr lang="en-US" sz="1300"/>
          </a:p>
        </p:txBody>
      </p:sp>
    </p:spTree>
    <p:extLst>
      <p:ext uri="{BB962C8B-B14F-4D97-AF65-F5344CB8AC3E}">
        <p14:creationId xmlns:p14="http://schemas.microsoft.com/office/powerpoint/2010/main" val="276229905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7" name="Rectangle 7"/>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862B19D7-D184-3A4E-9C74-BA55BEB3867A}" type="slidenum">
              <a:rPr lang="en-US" sz="1300"/>
              <a:pPr algn="r"/>
              <a:t>48</a:t>
            </a:fld>
            <a:endParaRPr lang="en-US" sz="1300"/>
          </a:p>
        </p:txBody>
      </p:sp>
      <p:sp>
        <p:nvSpPr>
          <p:cNvPr id="254978" name="Rectangle 2"/>
          <p:cNvSpPr>
            <a:spLocks noGrp="1" noRot="1" noChangeAspect="1" noChangeArrowheads="1" noTextEdit="1"/>
          </p:cNvSpPr>
          <p:nvPr>
            <p:ph type="sldImg"/>
          </p:nvPr>
        </p:nvSpPr>
        <p:spPr>
          <a:solidFill>
            <a:srgbClr val="FFFFFF"/>
          </a:solidFill>
          <a:ln/>
        </p:spPr>
      </p:sp>
      <p:sp>
        <p:nvSpPr>
          <p:cNvPr id="254979" name="Rectangle 3"/>
          <p:cNvSpPr>
            <a:spLocks noGrp="1" noChangeArrowheads="1"/>
          </p:cNvSpPr>
          <p:nvPr>
            <p:ph type="body" idx="1"/>
          </p:nvPr>
        </p:nvSpPr>
        <p:spPr>
          <a:xfrm>
            <a:off x="812800" y="4560888"/>
            <a:ext cx="5689600" cy="4319587"/>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ea typeface="ヒラギノ角ゴ Pro W3" charset="0"/>
              </a:rPr>
              <a:t>Here we have a  Chinese all-terrain vehicle company that is building a manufacturing plant in North Carolina that will hire 600, and maybe 1,000 workers by the time they complete the facility.</a:t>
            </a:r>
          </a:p>
          <a:p>
            <a:pPr eaLnBrk="1" hangingPunct="1"/>
            <a:endParaRPr lang="en-US" dirty="0">
              <a:ea typeface="ヒラギノ角ゴ Pro W3" charset="0"/>
            </a:endParaRPr>
          </a:p>
          <a:p>
            <a:pPr eaLnBrk="1" hangingPunct="1"/>
            <a:endParaRPr lang="en-US" dirty="0">
              <a:ea typeface="ヒラギノ角ゴ Pro W3" charset="0"/>
            </a:endParaRPr>
          </a:p>
          <a:p>
            <a:pPr eaLnBrk="1" hangingPunct="1"/>
            <a:r>
              <a:rPr lang="en-US" dirty="0" smtClean="0">
                <a:solidFill>
                  <a:srgbClr val="FF0000"/>
                </a:solidFill>
                <a:ea typeface="ヒラギノ角ゴ Pro W3" charset="0"/>
              </a:rPr>
              <a:t>====</a:t>
            </a:r>
          </a:p>
          <a:p>
            <a:pPr eaLnBrk="1" hangingPunct="1"/>
            <a:endParaRPr lang="en-US" dirty="0">
              <a:solidFill>
                <a:srgbClr val="FF0000"/>
              </a:solidFill>
              <a:ea typeface="ヒラギノ角ゴ Pro W3" charset="0"/>
            </a:endParaRPr>
          </a:p>
          <a:p>
            <a:pPr eaLnBrk="1" hangingPunct="1"/>
            <a:r>
              <a:rPr lang="en-US" dirty="0">
                <a:solidFill>
                  <a:srgbClr val="FF0000"/>
                </a:solidFill>
                <a:ea typeface="ヒラギノ角ゴ Pro W3" charset="0"/>
              </a:rPr>
              <a:t>China-based RATO to open U.S. HQ in Lincoln County, hire up to 600 (maybe 1000 jobs)</a:t>
            </a:r>
          </a:p>
          <a:p>
            <a:pPr eaLnBrk="1" hangingPunct="1"/>
            <a:r>
              <a:rPr lang="en-US" dirty="0">
                <a:solidFill>
                  <a:srgbClr val="FF0000"/>
                </a:solidFill>
                <a:ea typeface="ヒラギノ角ゴ Pro W3" charset="0"/>
              </a:rPr>
              <a:t>Feb 16, 2012</a:t>
            </a:r>
          </a:p>
          <a:p>
            <a:pPr eaLnBrk="1" hangingPunct="1"/>
            <a:endParaRPr lang="en-US" dirty="0">
              <a:solidFill>
                <a:srgbClr val="FF0000"/>
              </a:solidFill>
              <a:ea typeface="ヒラギノ角ゴ Pro W3" charset="0"/>
            </a:endParaRPr>
          </a:p>
          <a:p>
            <a:pPr eaLnBrk="1" hangingPunct="1"/>
            <a:endParaRPr lang="en-US" dirty="0">
              <a:solidFill>
                <a:srgbClr val="FF0000"/>
              </a:solidFill>
              <a:ea typeface="ヒラギノ角ゴ Pro W3" charset="0"/>
            </a:endParaRPr>
          </a:p>
          <a:p>
            <a:pPr eaLnBrk="1" hangingPunct="1"/>
            <a:r>
              <a:rPr lang="en-US" dirty="0">
                <a:solidFill>
                  <a:srgbClr val="FF0000"/>
                </a:solidFill>
                <a:ea typeface="ヒラギノ角ゴ Pro W3" charset="0"/>
              </a:rPr>
              <a:t>http://</a:t>
            </a:r>
            <a:r>
              <a:rPr lang="en-US" dirty="0" err="1">
                <a:solidFill>
                  <a:srgbClr val="FF0000"/>
                </a:solidFill>
                <a:ea typeface="ヒラギノ角ゴ Pro W3" charset="0"/>
              </a:rPr>
              <a:t>www.bizjournals.com</a:t>
            </a:r>
            <a:r>
              <a:rPr lang="en-US" dirty="0">
                <a:solidFill>
                  <a:srgbClr val="FF0000"/>
                </a:solidFill>
                <a:ea typeface="ヒラギノ角ゴ Pro W3" charset="0"/>
              </a:rPr>
              <a:t>/charlotte/blog/</a:t>
            </a:r>
            <a:r>
              <a:rPr lang="en-US" dirty="0" err="1">
                <a:solidFill>
                  <a:srgbClr val="FF0000"/>
                </a:solidFill>
                <a:ea typeface="ヒラギノ角ゴ Pro W3" charset="0"/>
              </a:rPr>
              <a:t>outside_the_loop</a:t>
            </a:r>
            <a:r>
              <a:rPr lang="en-US" dirty="0">
                <a:solidFill>
                  <a:srgbClr val="FF0000"/>
                </a:solidFill>
                <a:ea typeface="ヒラギノ角ゴ Pro W3" charset="0"/>
              </a:rPr>
              <a:t>/2012/02/</a:t>
            </a:r>
            <a:r>
              <a:rPr lang="en-US" dirty="0" err="1">
                <a:solidFill>
                  <a:srgbClr val="FF0000"/>
                </a:solidFill>
                <a:ea typeface="ヒラギノ角ゴ Pro W3" charset="0"/>
              </a:rPr>
              <a:t>chinese</a:t>
            </a:r>
            <a:r>
              <a:rPr lang="en-US" dirty="0">
                <a:solidFill>
                  <a:srgbClr val="FF0000"/>
                </a:solidFill>
                <a:ea typeface="ヒラギノ角ゴ Pro W3" charset="0"/>
              </a:rPr>
              <a:t>-company-to-open-in-</a:t>
            </a:r>
            <a:r>
              <a:rPr lang="en-US" dirty="0" err="1">
                <a:solidFill>
                  <a:srgbClr val="FF0000"/>
                </a:solidFill>
                <a:ea typeface="ヒラギノ角ゴ Pro W3" charset="0"/>
              </a:rPr>
              <a:t>lincoln.html</a:t>
            </a:r>
            <a:endParaRPr lang="en-US" dirty="0">
              <a:solidFill>
                <a:srgbClr val="FF0000"/>
              </a:solidFill>
              <a:ea typeface="ヒラギノ角ゴ Pro W3" charset="0"/>
            </a:endParaRPr>
          </a:p>
        </p:txBody>
      </p:sp>
    </p:spTree>
    <p:extLst>
      <p:ext uri="{BB962C8B-B14F-4D97-AF65-F5344CB8AC3E}">
        <p14:creationId xmlns:p14="http://schemas.microsoft.com/office/powerpoint/2010/main" val="173038097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5" name="Rectangle 2"/>
          <p:cNvSpPr>
            <a:spLocks noGrp="1" noRot="1" noChangeAspect="1" noChangeArrowheads="1" noTextEdit="1"/>
          </p:cNvSpPr>
          <p:nvPr>
            <p:ph type="sldImg"/>
          </p:nvPr>
        </p:nvSpPr>
        <p:spPr>
          <a:solidFill>
            <a:srgbClr val="FFFFFF"/>
          </a:solidFill>
          <a:ln/>
        </p:spPr>
      </p:sp>
      <p:sp>
        <p:nvSpPr>
          <p:cNvPr id="257026" name="Rectangle 3"/>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en-US" dirty="0">
                <a:ea typeface="ヒラギノ角ゴ Pro W3" charset="0"/>
              </a:rPr>
              <a:t>Another Chinese company is bringing their solar panel factory to Charlotte, North Carolina.</a:t>
            </a:r>
          </a:p>
          <a:p>
            <a:endParaRPr lang="en-US" dirty="0">
              <a:ea typeface="ヒラギノ角ゴ Pro W3" charset="0"/>
            </a:endParaRPr>
          </a:p>
          <a:p>
            <a:r>
              <a:rPr lang="en-US" dirty="0" smtClean="0">
                <a:solidFill>
                  <a:srgbClr val="CD0921"/>
                </a:solidFill>
                <a:ea typeface="ヒラギノ角ゴ Pro W3" charset="0"/>
              </a:rPr>
              <a:t>====</a:t>
            </a:r>
          </a:p>
          <a:p>
            <a:endParaRPr lang="en-US" dirty="0">
              <a:solidFill>
                <a:srgbClr val="CD0921"/>
              </a:solidFill>
              <a:ea typeface="ヒラギノ角ゴ Pro W3" charset="0"/>
            </a:endParaRPr>
          </a:p>
          <a:p>
            <a:r>
              <a:rPr lang="en-US" dirty="0">
                <a:solidFill>
                  <a:srgbClr val="CD0921"/>
                </a:solidFill>
                <a:ea typeface="ヒラギノ角ゴ Pro W3" charset="0"/>
              </a:rPr>
              <a:t>International company will bring up to 36 jobs; site will serve as main manufacturing</a:t>
            </a:r>
          </a:p>
          <a:p>
            <a:r>
              <a:rPr lang="en-US" dirty="0">
                <a:solidFill>
                  <a:srgbClr val="CD0921"/>
                </a:solidFill>
                <a:ea typeface="ヒラギノ角ゴ Pro W3" charset="0"/>
              </a:rPr>
              <a:t>plant.</a:t>
            </a:r>
          </a:p>
          <a:p>
            <a:r>
              <a:rPr lang="en-US" dirty="0">
                <a:solidFill>
                  <a:srgbClr val="CD0921"/>
                </a:solidFill>
                <a:ea typeface="ヒラギノ角ゴ Pro W3" charset="0"/>
              </a:rPr>
              <a:t>http://</a:t>
            </a:r>
            <a:r>
              <a:rPr lang="en-US" dirty="0" err="1">
                <a:solidFill>
                  <a:srgbClr val="CD0921"/>
                </a:solidFill>
                <a:ea typeface="ヒラギノ角ゴ Pro W3" charset="0"/>
              </a:rPr>
              <a:t>www.charlotteobserver.com</a:t>
            </a:r>
            <a:r>
              <a:rPr lang="en-US" dirty="0">
                <a:solidFill>
                  <a:srgbClr val="CD0921"/>
                </a:solidFill>
                <a:ea typeface="ヒラギノ角ゴ Pro W3" charset="0"/>
              </a:rPr>
              <a:t>/2011/06/24/2402136/</a:t>
            </a:r>
            <a:r>
              <a:rPr lang="en-US" dirty="0" err="1">
                <a:solidFill>
                  <a:srgbClr val="CD0921"/>
                </a:solidFill>
                <a:ea typeface="ヒラギノ角ゴ Pro W3" charset="0"/>
              </a:rPr>
              <a:t>solar-panel-jobs-coming-to-charlotte.html#storylink</a:t>
            </a:r>
            <a:r>
              <a:rPr lang="en-US" dirty="0">
                <a:solidFill>
                  <a:srgbClr val="CD0921"/>
                </a:solidFill>
                <a:ea typeface="ヒラギノ角ゴ Pro W3" charset="0"/>
              </a:rPr>
              <a:t>=</a:t>
            </a:r>
            <a:r>
              <a:rPr lang="en-US" dirty="0" err="1">
                <a:solidFill>
                  <a:srgbClr val="CD0921"/>
                </a:solidFill>
                <a:ea typeface="ヒラギノ角ゴ Pro W3" charset="0"/>
              </a:rPr>
              <a:t>misearch</a:t>
            </a:r>
            <a:endParaRPr lang="en-US" dirty="0">
              <a:solidFill>
                <a:srgbClr val="CD0921"/>
              </a:solidFill>
              <a:ea typeface="ヒラギノ角ゴ Pro W3" charset="0"/>
            </a:endParaRPr>
          </a:p>
        </p:txBody>
      </p:sp>
      <p:sp>
        <p:nvSpPr>
          <p:cNvPr id="257027" name="Rectangle 7"/>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FF708F09-8E32-E44D-B247-D7B1D7ADF32C}" type="slidenum">
              <a:rPr lang="en-US" sz="1300"/>
              <a:pPr algn="r"/>
              <a:t>49</a:t>
            </a:fld>
            <a:endParaRPr lang="en-US" sz="1300"/>
          </a:p>
        </p:txBody>
      </p:sp>
    </p:spTree>
    <p:extLst>
      <p:ext uri="{BB962C8B-B14F-4D97-AF65-F5344CB8AC3E}">
        <p14:creationId xmlns:p14="http://schemas.microsoft.com/office/powerpoint/2010/main" val="1385601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xfrm>
            <a:off x="812800" y="4560888"/>
            <a:ext cx="5851525" cy="4319587"/>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sz="1700" dirty="0" smtClean="0">
                <a:latin typeface="Times"/>
                <a:ea typeface="ヒラギノ角ゴ Pro W3" charset="0"/>
                <a:cs typeface="Times"/>
              </a:rPr>
              <a:t>The </a:t>
            </a:r>
            <a:r>
              <a:rPr lang="en-US" sz="1700" u="sng" dirty="0" smtClean="0">
                <a:latin typeface="Times"/>
                <a:ea typeface="ヒラギノ角ゴ Pro W3" charset="0"/>
                <a:cs typeface="Times"/>
              </a:rPr>
              <a:t>current</a:t>
            </a:r>
            <a:r>
              <a:rPr lang="en-US" sz="1700" baseline="0" dirty="0" smtClean="0">
                <a:latin typeface="Times"/>
                <a:ea typeface="ヒラギノ角ゴ Pro W3" charset="0"/>
                <a:cs typeface="Times"/>
              </a:rPr>
              <a:t> and </a:t>
            </a:r>
            <a:r>
              <a:rPr lang="en-US" sz="1700" u="sng" baseline="0" dirty="0" smtClean="0">
                <a:latin typeface="Times"/>
                <a:ea typeface="ヒラギノ角ゴ Pro W3" charset="0"/>
                <a:cs typeface="Times"/>
              </a:rPr>
              <a:t>future</a:t>
            </a:r>
            <a:r>
              <a:rPr lang="en-US" sz="1700" baseline="0" dirty="0" smtClean="0">
                <a:latin typeface="Times"/>
                <a:ea typeface="ヒラギノ角ゴ Pro W3" charset="0"/>
                <a:cs typeface="Times"/>
              </a:rPr>
              <a:t> job market is full of </a:t>
            </a:r>
            <a:r>
              <a:rPr lang="en-US" sz="1700" u="sng" baseline="0" dirty="0" smtClean="0">
                <a:latin typeface="Times"/>
                <a:ea typeface="ヒラギノ角ゴ Pro W3" charset="0"/>
                <a:cs typeface="Times"/>
              </a:rPr>
              <a:t>surprises</a:t>
            </a:r>
            <a:r>
              <a:rPr lang="en-US" sz="1700" baseline="0" dirty="0" smtClean="0">
                <a:latin typeface="Times"/>
                <a:ea typeface="ヒラギノ角ゴ Pro W3" charset="0"/>
                <a:cs typeface="Times"/>
              </a:rPr>
              <a:t>. </a:t>
            </a:r>
          </a:p>
          <a:p>
            <a:pPr>
              <a:defRPr/>
            </a:pPr>
            <a:endParaRPr lang="en-US" sz="1700" dirty="0" smtClean="0">
              <a:latin typeface="Times"/>
              <a:ea typeface="ヒラギノ角ゴ Pro W3" charset="0"/>
              <a:cs typeface="Times"/>
            </a:endParaRPr>
          </a:p>
          <a:p>
            <a:pPr>
              <a:defRPr/>
            </a:pPr>
            <a:r>
              <a:rPr lang="en-US" sz="1700" dirty="0" smtClean="0">
                <a:latin typeface="Times"/>
                <a:ea typeface="ヒラギノ角ゴ Pro W3" charset="0"/>
                <a:cs typeface="Times"/>
              </a:rPr>
              <a:t>Let’s start off by talking about education attainment.</a:t>
            </a:r>
            <a:endParaRPr lang="en-US" sz="1700" dirty="0">
              <a:latin typeface="Times"/>
              <a:ea typeface="ヒラギノ角ゴ Pro W3" charset="0"/>
              <a:cs typeface="Times"/>
            </a:endParaRPr>
          </a:p>
          <a:p>
            <a:pPr>
              <a:defRPr/>
            </a:pPr>
            <a:endParaRPr lang="en-US" sz="1700" dirty="0" smtClean="0">
              <a:latin typeface="Times"/>
              <a:ea typeface="ヒラギノ角ゴ Pro W3" charset="0"/>
              <a:cs typeface="Times"/>
            </a:endParaRPr>
          </a:p>
          <a:p>
            <a:pPr>
              <a:defRPr/>
            </a:pPr>
            <a:r>
              <a:rPr lang="en-US" sz="1700" dirty="0" smtClean="0">
                <a:latin typeface="Times"/>
                <a:ea typeface="ヒラギノ角ゴ Pro W3" charset="0"/>
                <a:cs typeface="Times"/>
              </a:rPr>
              <a:t>=======</a:t>
            </a:r>
          </a:p>
          <a:p>
            <a:pPr>
              <a:defRPr/>
            </a:pPr>
            <a:r>
              <a:rPr lang="en-US" sz="1700" dirty="0" smtClean="0">
                <a:latin typeface="Times"/>
                <a:ea typeface="ヒラギノ角ゴ Pro W3" charset="0"/>
                <a:cs typeface="Times"/>
              </a:rPr>
              <a:t>Gomer photo:</a:t>
            </a:r>
          </a:p>
          <a:p>
            <a:pPr>
              <a:defRPr/>
            </a:pPr>
            <a:r>
              <a:rPr lang="en-US" sz="1700" dirty="0" smtClean="0">
                <a:latin typeface="Times"/>
                <a:ea typeface="ヒラギノ角ゴ Pro W3" charset="0"/>
                <a:cs typeface="Times"/>
              </a:rPr>
              <a:t>http://www.nofrackingway.us/wp-content/uploads/2014/05/gomer.jpg</a:t>
            </a:r>
          </a:p>
          <a:p>
            <a:pPr>
              <a:defRPr/>
            </a:pPr>
            <a:endParaRPr lang="en-US" sz="1700" dirty="0">
              <a:latin typeface="Times"/>
              <a:ea typeface="ヒラギノ角ゴ Pro W3" charset="0"/>
              <a:cs typeface="Times"/>
            </a:endParaRPr>
          </a:p>
        </p:txBody>
      </p:sp>
      <p:sp>
        <p:nvSpPr>
          <p:cNvPr id="256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995D8546-001E-CF4A-89DF-48E9B2519EDA}" type="slidenum">
              <a:rPr lang="en-US" sz="1300"/>
              <a:pPr/>
              <a:t>5</a:t>
            </a:fld>
            <a:endParaRPr lang="en-US" sz="1300"/>
          </a:p>
        </p:txBody>
      </p:sp>
    </p:spTree>
    <p:extLst>
      <p:ext uri="{BB962C8B-B14F-4D97-AF65-F5344CB8AC3E}">
        <p14:creationId xmlns:p14="http://schemas.microsoft.com/office/powerpoint/2010/main" val="412627870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1" name="Slide Image Placeholder 1"/>
          <p:cNvSpPr>
            <a:spLocks noGrp="1" noRot="1" noChangeAspect="1" noTextEdit="1"/>
          </p:cNvSpPr>
          <p:nvPr>
            <p:ph type="sldImg"/>
          </p:nvPr>
        </p:nvSpPr>
        <p:spPr>
          <a:ln/>
        </p:spPr>
      </p:sp>
      <p:sp>
        <p:nvSpPr>
          <p:cNvPr id="261122" name="Notes Placeholder 2"/>
          <p:cNvSpPr>
            <a:spLocks noGrp="1"/>
          </p:cNvSpPr>
          <p:nvPr>
            <p:ph type="body" idx="1"/>
          </p:nvPr>
        </p:nvSpPr>
        <p:spPr>
          <a:xfrm>
            <a:off x="1219200" y="4560888"/>
            <a:ext cx="4957763"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10000"/>
          </a:bodyPr>
          <a:lstStyle/>
          <a:p>
            <a:r>
              <a:rPr lang="en-US" dirty="0">
                <a:ea typeface="ヒラギノ角ゴ Pro W3" charset="0"/>
              </a:rPr>
              <a:t>And Lenovo, who makes the IBM </a:t>
            </a:r>
            <a:r>
              <a:rPr lang="en-US" dirty="0" err="1">
                <a:ea typeface="ヒラギノ角ゴ Pro W3" charset="0"/>
              </a:rPr>
              <a:t>ThinkPads</a:t>
            </a:r>
            <a:r>
              <a:rPr lang="en-US" dirty="0">
                <a:ea typeface="ヒラギノ角ゴ Pro W3" charset="0"/>
              </a:rPr>
              <a:t>, is setting up manufacturing in the United States.</a:t>
            </a:r>
          </a:p>
          <a:p>
            <a:endParaRPr lang="en-US" dirty="0">
              <a:ea typeface="ヒラギノ角ゴ Pro W3" charset="0"/>
            </a:endParaRPr>
          </a:p>
          <a:p>
            <a:r>
              <a:rPr lang="en-US" dirty="0" smtClean="0">
                <a:ea typeface="ヒラギノ角ゴ Pro W3" charset="0"/>
              </a:rPr>
              <a:t>=====</a:t>
            </a:r>
          </a:p>
          <a:p>
            <a:endParaRPr lang="en-US" dirty="0">
              <a:ea typeface="ヒラギノ角ゴ Pro W3" charset="0"/>
            </a:endParaRPr>
          </a:p>
          <a:p>
            <a:r>
              <a:rPr lang="en-US" dirty="0">
                <a:ea typeface="ヒラギノ角ゴ Pro W3" charset="0"/>
              </a:rPr>
              <a:t>http://</a:t>
            </a:r>
            <a:r>
              <a:rPr lang="en-US" dirty="0" err="1">
                <a:ea typeface="ヒラギノ角ゴ Pro W3" charset="0"/>
              </a:rPr>
              <a:t>www.bloomberg.com</a:t>
            </a:r>
            <a:r>
              <a:rPr lang="en-US" dirty="0">
                <a:ea typeface="ヒラギノ角ゴ Pro W3" charset="0"/>
              </a:rPr>
              <a:t>/news/2013-07-11/</a:t>
            </a:r>
            <a:r>
              <a:rPr lang="en-US" dirty="0" err="1">
                <a:ea typeface="ヒラギノ角ゴ Pro W3" charset="0"/>
              </a:rPr>
              <a:t>chinese</a:t>
            </a:r>
            <a:r>
              <a:rPr lang="en-US" dirty="0">
                <a:ea typeface="ヒラギノ角ゴ Pro W3" charset="0"/>
              </a:rPr>
              <a:t>-pc-giant-</a:t>
            </a:r>
            <a:r>
              <a:rPr lang="en-US" dirty="0" err="1">
                <a:ea typeface="ヒラギノ角ゴ Pro W3" charset="0"/>
              </a:rPr>
              <a:t>lenovo</a:t>
            </a:r>
            <a:r>
              <a:rPr lang="en-US" dirty="0">
                <a:ea typeface="ヒラギノ角ゴ Pro W3" charset="0"/>
              </a:rPr>
              <a:t>-starts-manufacturing-in-u-s-.html</a:t>
            </a:r>
          </a:p>
          <a:p>
            <a:endParaRPr lang="en-US" dirty="0">
              <a:ea typeface="ヒラギノ角ゴ Pro W3" charset="0"/>
            </a:endParaRPr>
          </a:p>
          <a:p>
            <a:r>
              <a:rPr lang="en-US" dirty="0">
                <a:ea typeface="ヒラギノ角ゴ Pro W3" charset="0"/>
              </a:rPr>
              <a:t>Chinese PC Giant Lenovo Starts Manufacturing in U.S.</a:t>
            </a:r>
          </a:p>
          <a:p>
            <a:endParaRPr lang="en-US" dirty="0">
              <a:ea typeface="ヒラギノ角ゴ Pro W3" charset="0"/>
            </a:endParaRPr>
          </a:p>
          <a:p>
            <a:r>
              <a:rPr lang="en-US" dirty="0">
                <a:ea typeface="ヒラギノ角ゴ Pro W3" charset="0"/>
              </a:rPr>
              <a:t>The Chinese electronics giant, now the world's largest PC maker, recently opened a manufacturing plant in North Carolina. Bloomberg Television was given a tour of the facility.</a:t>
            </a:r>
          </a:p>
          <a:p>
            <a:endParaRPr lang="en-US" dirty="0">
              <a:ea typeface="ヒラギノ角ゴ Pro W3" charset="0"/>
            </a:endParaRPr>
          </a:p>
          <a:p>
            <a:r>
              <a:rPr lang="en-US" dirty="0">
                <a:ea typeface="ヒラギノ角ゴ Pro W3" charset="0"/>
              </a:rPr>
              <a:t>The world's largest electronics companies, including those in the U.S., instinctively use Asian labor for assembly. The operations, led by </a:t>
            </a:r>
            <a:r>
              <a:rPr lang="en-US" dirty="0" err="1">
                <a:ea typeface="ヒラギノ角ゴ Pro W3" charset="0"/>
              </a:rPr>
              <a:t>Foxconn</a:t>
            </a:r>
            <a:r>
              <a:rPr lang="en-US" dirty="0">
                <a:ea typeface="ヒラギノ角ゴ Pro W3" charset="0"/>
              </a:rPr>
              <a:t> Technology Group, are typically cheap and highly skilled. But the practice of sending that work overseas has made these companies punching bags for politicians and pundits trying to explain America's long-term unemployment crisis. </a:t>
            </a:r>
          </a:p>
          <a:p>
            <a:endParaRPr lang="en-US" dirty="0">
              <a:ea typeface="ヒラギノ角ゴ Pro W3" charset="0"/>
            </a:endParaRPr>
          </a:p>
          <a:p>
            <a:endParaRPr lang="en-US" dirty="0">
              <a:ea typeface="ヒラギノ角ゴ Pro W3" charset="0"/>
            </a:endParaRPr>
          </a:p>
        </p:txBody>
      </p:sp>
      <p:sp>
        <p:nvSpPr>
          <p:cNvPr id="26112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B9527096-A347-9E4C-93D1-F85091C4D636}" type="slidenum">
              <a:rPr lang="en-US" sz="1300"/>
              <a:pPr/>
              <a:t>50</a:t>
            </a:fld>
            <a:endParaRPr lang="en-US" sz="1300"/>
          </a:p>
        </p:txBody>
      </p:sp>
    </p:spTree>
    <p:extLst>
      <p:ext uri="{BB962C8B-B14F-4D97-AF65-F5344CB8AC3E}">
        <p14:creationId xmlns:p14="http://schemas.microsoft.com/office/powerpoint/2010/main" val="266960841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3" name="Rectangle 7"/>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2DCC13D1-AEF0-7245-A2A0-BADDF7B99F47}" type="slidenum">
              <a:rPr lang="en-US" sz="1300"/>
              <a:pPr algn="r"/>
              <a:t>51</a:t>
            </a:fld>
            <a:endParaRPr lang="en-US" sz="1300"/>
          </a:p>
        </p:txBody>
      </p:sp>
      <p:sp>
        <p:nvSpPr>
          <p:cNvPr id="259074" name="Rectangle 2"/>
          <p:cNvSpPr>
            <a:spLocks noGrp="1" noRot="1" noChangeAspect="1" noChangeArrowheads="1" noTextEdit="1"/>
          </p:cNvSpPr>
          <p:nvPr>
            <p:ph type="sldImg"/>
          </p:nvPr>
        </p:nvSpPr>
        <p:spPr>
          <a:solidFill>
            <a:srgbClr val="FFFFFF"/>
          </a:solidFill>
          <a:ln/>
        </p:spPr>
      </p:sp>
      <p:sp>
        <p:nvSpPr>
          <p:cNvPr id="259075" name="Rectangle 3"/>
          <p:cNvSpPr>
            <a:spLocks noGrp="1" noChangeArrowheads="1"/>
          </p:cNvSpPr>
          <p:nvPr>
            <p:ph type="body" idx="1"/>
          </p:nvPr>
        </p:nvSpPr>
        <p:spPr>
          <a:xfrm>
            <a:off x="812800" y="4560888"/>
            <a:ext cx="5445125" cy="4319587"/>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20000"/>
          </a:bodyPr>
          <a:lstStyle/>
          <a:p>
            <a:pPr eaLnBrk="1" hangingPunct="1"/>
            <a:r>
              <a:rPr lang="en-US" dirty="0">
                <a:ea typeface="ヒラギノ角ゴ Pro W3" charset="0"/>
              </a:rPr>
              <a:t>And Wind Power technologies coming to </a:t>
            </a:r>
            <a:r>
              <a:rPr lang="en-US" dirty="0" smtClean="0">
                <a:ea typeface="ヒラギノ角ゴ Pro W3" charset="0"/>
              </a:rPr>
              <a:t>Raleigh.</a:t>
            </a:r>
            <a:endParaRPr lang="en-US" dirty="0">
              <a:ea typeface="ヒラギノ角ゴ Pro W3" charset="0"/>
            </a:endParaRPr>
          </a:p>
          <a:p>
            <a:pPr eaLnBrk="1" hangingPunct="1"/>
            <a:endParaRPr lang="en-US" dirty="0">
              <a:ea typeface="ヒラギノ角ゴ Pro W3" charset="0"/>
            </a:endParaRPr>
          </a:p>
          <a:p>
            <a:pPr eaLnBrk="1" hangingPunct="1"/>
            <a:r>
              <a:rPr lang="en-US" dirty="0">
                <a:ea typeface="ヒラギノ角ゴ Pro W3" charset="0"/>
              </a:rPr>
              <a:t>What should we be doing to prepare our </a:t>
            </a:r>
            <a:r>
              <a:rPr lang="en-US" dirty="0" smtClean="0">
                <a:ea typeface="ヒラギノ角ゴ Pro W3" charset="0"/>
              </a:rPr>
              <a:t>youth for </a:t>
            </a:r>
            <a:r>
              <a:rPr lang="en-US" dirty="0">
                <a:ea typeface="ヒラギノ角ゴ Pro W3" charset="0"/>
              </a:rPr>
              <a:t>these jobs, and the jobs that will follow?</a:t>
            </a:r>
          </a:p>
          <a:p>
            <a:pPr eaLnBrk="1" hangingPunct="1"/>
            <a:endParaRPr lang="en-US" dirty="0">
              <a:ea typeface="ヒラギノ角ゴ Pro W3" charset="0"/>
            </a:endParaRPr>
          </a:p>
          <a:p>
            <a:pPr eaLnBrk="1" hangingPunct="1"/>
            <a:r>
              <a:rPr lang="en-US" dirty="0">
                <a:ea typeface="ヒラギノ角ゴ Pro W3" charset="0"/>
              </a:rPr>
              <a:t>How are we preparing </a:t>
            </a:r>
            <a:r>
              <a:rPr lang="en-US" dirty="0" smtClean="0">
                <a:ea typeface="ヒラギノ角ゴ Pro W3" charset="0"/>
              </a:rPr>
              <a:t>people</a:t>
            </a:r>
            <a:r>
              <a:rPr lang="en-US" baseline="0" dirty="0" smtClean="0">
                <a:ea typeface="ヒラギノ角ゴ Pro W3" charset="0"/>
              </a:rPr>
              <a:t> </a:t>
            </a:r>
            <a:r>
              <a:rPr lang="en-US" dirty="0" smtClean="0">
                <a:ea typeface="ヒラギノ角ゴ Pro W3" charset="0"/>
              </a:rPr>
              <a:t>to </a:t>
            </a:r>
            <a:r>
              <a:rPr lang="en-US" dirty="0">
                <a:ea typeface="ヒラギノ角ゴ Pro W3" charset="0"/>
              </a:rPr>
              <a:t>work for a company with cultural norms that our different from ours?</a:t>
            </a:r>
          </a:p>
          <a:p>
            <a:pPr eaLnBrk="1" hangingPunct="1"/>
            <a:endParaRPr lang="en-US" dirty="0">
              <a:ea typeface="ヒラギノ角ゴ Pro W3" charset="0"/>
            </a:endParaRPr>
          </a:p>
          <a:p>
            <a:pPr eaLnBrk="1" hangingPunct="1"/>
            <a:r>
              <a:rPr lang="en-US" dirty="0" smtClean="0">
                <a:solidFill>
                  <a:srgbClr val="FF0000"/>
                </a:solidFill>
                <a:ea typeface="ヒラギノ角ゴ Pro W3" charset="0"/>
              </a:rPr>
              <a:t>===</a:t>
            </a:r>
          </a:p>
          <a:p>
            <a:pPr eaLnBrk="1" hangingPunct="1"/>
            <a:endParaRPr lang="en-US" dirty="0">
              <a:solidFill>
                <a:srgbClr val="FF0000"/>
              </a:solidFill>
              <a:ea typeface="ヒラギノ角ゴ Pro W3" charset="0"/>
            </a:endParaRPr>
          </a:p>
          <a:p>
            <a:r>
              <a:rPr lang="en-US" dirty="0">
                <a:solidFill>
                  <a:srgbClr val="FF0000"/>
                </a:solidFill>
                <a:ea typeface="ヒラギノ角ゴ Pro W3" charset="0"/>
              </a:rPr>
              <a:t>China Ming Yang Wind Power Group Limited, a wind turbine manufacturer in China, opened a North American research and development center on </a:t>
            </a:r>
            <a:r>
              <a:rPr lang="en-US" dirty="0">
                <a:solidFill>
                  <a:srgbClr val="FF0000"/>
                </a:solidFill>
                <a:ea typeface="ヒラギノ角ゴ Pro W3" charset="0"/>
                <a:hlinkClick r:id="rId3"/>
              </a:rPr>
              <a:t>N.C. State</a:t>
            </a:r>
            <a:r>
              <a:rPr lang="ja-JP" altLang="en-US" dirty="0">
                <a:solidFill>
                  <a:srgbClr val="FF0000"/>
                </a:solidFill>
                <a:ea typeface="ヒラギノ角ゴ Pro W3" charset="0"/>
                <a:hlinkClick r:id="rId3"/>
              </a:rPr>
              <a:t>’</a:t>
            </a:r>
            <a:r>
              <a:rPr lang="en-US" altLang="ja-JP" dirty="0">
                <a:solidFill>
                  <a:srgbClr val="FF0000"/>
                </a:solidFill>
                <a:ea typeface="ヒラギノ角ゴ Pro W3" charset="0"/>
                <a:hlinkClick r:id="rId3"/>
              </a:rPr>
              <a:t>s</a:t>
            </a:r>
            <a:r>
              <a:rPr lang="en-US" altLang="ja-JP" dirty="0">
                <a:solidFill>
                  <a:srgbClr val="FF0000"/>
                </a:solidFill>
                <a:ea typeface="ヒラギノ角ゴ Pro W3" charset="0"/>
              </a:rPr>
              <a:t>    Centennial Campus on Tuesday.</a:t>
            </a:r>
          </a:p>
          <a:p>
            <a:r>
              <a:rPr lang="en-US" dirty="0">
                <a:solidFill>
                  <a:srgbClr val="FF0000"/>
                </a:solidFill>
                <a:ea typeface="ヒラギノ角ゴ Pro W3" charset="0"/>
              </a:rPr>
              <a:t>The center will focus on offshore wind turbine research and development. </a:t>
            </a:r>
            <a:r>
              <a:rPr lang="en-US" dirty="0">
                <a:solidFill>
                  <a:srgbClr val="FF0000"/>
                </a:solidFill>
                <a:ea typeface="ヒラギノ角ゴ Pro W3" charset="0"/>
                <a:hlinkClick r:id="rId4"/>
              </a:rPr>
              <a:t>Shu Ching Quek</a:t>
            </a:r>
            <a:r>
              <a:rPr lang="en-US" dirty="0">
                <a:solidFill>
                  <a:srgbClr val="FF0000"/>
                </a:solidFill>
                <a:ea typeface="ヒラギノ角ゴ Pro W3" charset="0"/>
              </a:rPr>
              <a:t>, president of Ming Yang Wind Power USA Inc. (NYSE: MY), will lead the center.</a:t>
            </a:r>
          </a:p>
          <a:p>
            <a:r>
              <a:rPr lang="en-US" dirty="0">
                <a:solidFill>
                  <a:srgbClr val="FF0000"/>
                </a:solidFill>
                <a:ea typeface="ヒラギノ角ゴ Pro W3" charset="0"/>
              </a:rPr>
              <a:t>Initially, the company will employ about five people at Centennial Campus, according to </a:t>
            </a:r>
            <a:r>
              <a:rPr lang="en-US" dirty="0">
                <a:solidFill>
                  <a:srgbClr val="FF0000"/>
                </a:solidFill>
                <a:ea typeface="ヒラギノ角ゴ Pro W3" charset="0"/>
                <a:hlinkClick r:id="rId5"/>
              </a:rPr>
              <a:t>Gene Pinder</a:t>
            </a:r>
            <a:r>
              <a:rPr lang="en-US" dirty="0">
                <a:solidFill>
                  <a:srgbClr val="FF0000"/>
                </a:solidFill>
                <a:ea typeface="ヒラギノ角ゴ Pro W3" charset="0"/>
              </a:rPr>
              <a:t>, the campus</a:t>
            </a:r>
            <a:r>
              <a:rPr lang="ja-JP" altLang="en-US" dirty="0">
                <a:solidFill>
                  <a:srgbClr val="FF0000"/>
                </a:solidFill>
                <a:ea typeface="ヒラギノ角ゴ Pro W3" charset="0"/>
              </a:rPr>
              <a:t>’</a:t>
            </a:r>
            <a:r>
              <a:rPr lang="en-US" altLang="ja-JP" dirty="0">
                <a:solidFill>
                  <a:srgbClr val="FF0000"/>
                </a:solidFill>
                <a:ea typeface="ヒラギノ角ゴ Pro W3" charset="0"/>
              </a:rPr>
              <a:t> marketing director. It has leased space formerly occupied by </a:t>
            </a:r>
            <a:r>
              <a:rPr lang="en-US" altLang="ja-JP" dirty="0" err="1">
                <a:solidFill>
                  <a:srgbClr val="FF0000"/>
                </a:solidFill>
                <a:ea typeface="ヒラギノ角ゴ Pro W3" charset="0"/>
              </a:rPr>
              <a:t>WebAssign</a:t>
            </a:r>
            <a:r>
              <a:rPr lang="en-US" altLang="ja-JP" dirty="0">
                <a:solidFill>
                  <a:srgbClr val="FF0000"/>
                </a:solidFill>
                <a:ea typeface="ヒラギノ角ゴ Pro W3" charset="0"/>
              </a:rPr>
              <a:t> in the Venture Center IV building at Centennial Campus.</a:t>
            </a:r>
          </a:p>
          <a:p>
            <a:pPr eaLnBrk="1" hangingPunct="1"/>
            <a:endParaRPr lang="en-US" dirty="0">
              <a:solidFill>
                <a:srgbClr val="FF0000"/>
              </a:solidFill>
              <a:ea typeface="ヒラギノ角ゴ Pro W3" charset="0"/>
            </a:endParaRPr>
          </a:p>
          <a:p>
            <a:pPr eaLnBrk="1" hangingPunct="1"/>
            <a:r>
              <a:rPr lang="en-US" dirty="0">
                <a:solidFill>
                  <a:srgbClr val="FF0000"/>
                </a:solidFill>
                <a:ea typeface="ヒラギノ角ゴ Pro W3" charset="0"/>
              </a:rPr>
              <a:t>http://</a:t>
            </a:r>
            <a:r>
              <a:rPr lang="en-US" dirty="0" err="1">
                <a:solidFill>
                  <a:srgbClr val="FF0000"/>
                </a:solidFill>
                <a:ea typeface="ヒラギノ角ゴ Pro W3" charset="0"/>
              </a:rPr>
              <a:t>www.bizjournals.com</a:t>
            </a:r>
            <a:r>
              <a:rPr lang="en-US" dirty="0">
                <a:solidFill>
                  <a:srgbClr val="FF0000"/>
                </a:solidFill>
                <a:ea typeface="ヒラギノ角ゴ Pro W3" charset="0"/>
              </a:rPr>
              <a:t>/triangle/news/2012/03/13/</a:t>
            </a:r>
            <a:r>
              <a:rPr lang="en-US" dirty="0" err="1">
                <a:solidFill>
                  <a:srgbClr val="FF0000"/>
                </a:solidFill>
                <a:ea typeface="ヒラギノ角ゴ Pro W3" charset="0"/>
              </a:rPr>
              <a:t>ncsus</a:t>
            </a:r>
            <a:r>
              <a:rPr lang="en-US" dirty="0">
                <a:solidFill>
                  <a:srgbClr val="FF0000"/>
                </a:solidFill>
                <a:ea typeface="ヒラギノ角ゴ Pro W3" charset="0"/>
              </a:rPr>
              <a:t>-centennial-campus-lands-</a:t>
            </a:r>
            <a:r>
              <a:rPr lang="en-US" dirty="0" err="1">
                <a:solidFill>
                  <a:srgbClr val="FF0000"/>
                </a:solidFill>
                <a:ea typeface="ヒラギノ角ゴ Pro W3" charset="0"/>
              </a:rPr>
              <a:t>new.html</a:t>
            </a:r>
            <a:endParaRPr lang="en-US" dirty="0">
              <a:solidFill>
                <a:srgbClr val="FF0000"/>
              </a:solidFill>
              <a:ea typeface="ヒラギノ角ゴ Pro W3" charset="0"/>
            </a:endParaRPr>
          </a:p>
        </p:txBody>
      </p:sp>
    </p:spTree>
    <p:extLst>
      <p:ext uri="{BB962C8B-B14F-4D97-AF65-F5344CB8AC3E}">
        <p14:creationId xmlns:p14="http://schemas.microsoft.com/office/powerpoint/2010/main" val="274807983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69" name="Rectangle 2"/>
          <p:cNvSpPr>
            <a:spLocks noGrp="1" noRot="1" noChangeAspect="1" noChangeArrowheads="1" noTextEdit="1"/>
          </p:cNvSpPr>
          <p:nvPr>
            <p:ph type="sldImg"/>
          </p:nvPr>
        </p:nvSpPr>
        <p:spPr>
          <a:ln/>
        </p:spPr>
      </p:sp>
      <p:sp>
        <p:nvSpPr>
          <p:cNvPr id="263170" name="Rectangle 3"/>
          <p:cNvSpPr>
            <a:spLocks noGrp="1" noChangeArrowheads="1"/>
          </p:cNvSpPr>
          <p:nvPr>
            <p:ph type="body" idx="1"/>
          </p:nvPr>
        </p:nvSpPr>
        <p:spPr>
          <a:xfrm>
            <a:off x="974725" y="4560888"/>
            <a:ext cx="5283200"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a typeface="ヒラギノ角ゴ Pro W3" charset="0"/>
              </a:rPr>
              <a:t>And here it works the other way around.</a:t>
            </a:r>
          </a:p>
          <a:p>
            <a:endParaRPr lang="en-US" dirty="0">
              <a:ea typeface="ヒラギノ角ゴ Pro W3" charset="0"/>
            </a:endParaRPr>
          </a:p>
          <a:p>
            <a:r>
              <a:rPr lang="en-US" dirty="0" smtClean="0">
                <a:ea typeface="ヒラギノ角ゴ Pro W3" charset="0"/>
              </a:rPr>
              <a:t>Here </a:t>
            </a:r>
            <a:r>
              <a:rPr lang="en-US" dirty="0">
                <a:ea typeface="ヒラギノ角ゴ Pro W3" charset="0"/>
              </a:rPr>
              <a:t>is an </a:t>
            </a:r>
            <a:r>
              <a:rPr lang="en-US" u="sng" dirty="0">
                <a:ea typeface="ヒラギノ角ゴ Pro W3" charset="0"/>
              </a:rPr>
              <a:t>American</a:t>
            </a:r>
            <a:r>
              <a:rPr lang="en-US" dirty="0">
                <a:ea typeface="ヒラギノ角ゴ Pro W3" charset="0"/>
              </a:rPr>
              <a:t> manufacturing company in </a:t>
            </a:r>
            <a:r>
              <a:rPr lang="en-US" u="sng" dirty="0">
                <a:ea typeface="ヒラギノ角ゴ Pro W3" charset="0"/>
              </a:rPr>
              <a:t>North Carolina</a:t>
            </a:r>
            <a:r>
              <a:rPr lang="en-US" dirty="0">
                <a:ea typeface="ヒラギノ角ゴ Pro W3" charset="0"/>
              </a:rPr>
              <a:t>  that is shipping </a:t>
            </a:r>
            <a:r>
              <a:rPr lang="en-US" dirty="0" smtClean="0">
                <a:ea typeface="ヒラギノ角ゴ Pro W3" charset="0"/>
              </a:rPr>
              <a:t>it</a:t>
            </a:r>
            <a:r>
              <a:rPr lang="ja-JP" altLang="en-US" dirty="0" smtClean="0">
                <a:ea typeface="ヒラギノ角ゴ Pro W3" charset="0"/>
              </a:rPr>
              <a:t>’</a:t>
            </a:r>
            <a:r>
              <a:rPr lang="en-US" altLang="ja-JP" dirty="0" smtClean="0">
                <a:ea typeface="ヒラギノ角ゴ Pro W3" charset="0"/>
              </a:rPr>
              <a:t>s high</a:t>
            </a:r>
            <a:r>
              <a:rPr lang="en-US" altLang="ja-JP" dirty="0">
                <a:ea typeface="ヒラギノ角ゴ Pro W3" charset="0"/>
              </a:rPr>
              <a:t>-</a:t>
            </a:r>
            <a:r>
              <a:rPr lang="en-US" altLang="ja-JP" dirty="0" smtClean="0">
                <a:ea typeface="ヒラギノ角ゴ Pro W3" charset="0"/>
              </a:rPr>
              <a:t>quality mattresses </a:t>
            </a:r>
            <a:r>
              <a:rPr lang="en-US" altLang="ja-JP" dirty="0">
                <a:ea typeface="ヒラギノ角ゴ Pro W3" charset="0"/>
              </a:rPr>
              <a:t>to China.</a:t>
            </a:r>
          </a:p>
          <a:p>
            <a:endParaRPr lang="en-US" dirty="0">
              <a:ea typeface="ヒラギノ角ゴ Pro W3" charset="0"/>
            </a:endParaRPr>
          </a:p>
          <a:p>
            <a:r>
              <a:rPr lang="en-US" dirty="0">
                <a:ea typeface="ヒラギノ角ゴ Pro W3" charset="0"/>
              </a:rPr>
              <a:t>Yes, products made in </a:t>
            </a:r>
            <a:r>
              <a:rPr lang="en-US" u="sng" dirty="0">
                <a:ea typeface="ヒラギノ角ゴ Pro W3" charset="0"/>
              </a:rPr>
              <a:t>America</a:t>
            </a:r>
            <a:r>
              <a:rPr lang="en-US" dirty="0">
                <a:ea typeface="ヒラギノ角ゴ Pro W3" charset="0"/>
              </a:rPr>
              <a:t> being sold in </a:t>
            </a:r>
            <a:r>
              <a:rPr lang="en-US" u="sng" dirty="0">
                <a:ea typeface="ヒラギノ角ゴ Pro W3" charset="0"/>
              </a:rPr>
              <a:t>China</a:t>
            </a:r>
            <a:r>
              <a:rPr lang="en-US" dirty="0">
                <a:ea typeface="ヒラギノ角ゴ Pro W3" charset="0"/>
              </a:rPr>
              <a:t>.</a:t>
            </a:r>
          </a:p>
          <a:p>
            <a:endParaRPr lang="en-US" dirty="0">
              <a:ea typeface="ヒラギノ角ゴ Pro W3" charset="0"/>
            </a:endParaRPr>
          </a:p>
          <a:p>
            <a:endParaRPr lang="en-US" dirty="0">
              <a:ea typeface="ヒラギノ角ゴ Pro W3" charset="0"/>
            </a:endParaRPr>
          </a:p>
          <a:p>
            <a:r>
              <a:rPr lang="en-US" dirty="0" smtClean="0">
                <a:ea typeface="ヒラギノ角ゴ Pro W3" charset="0"/>
              </a:rPr>
              <a:t>===</a:t>
            </a:r>
          </a:p>
          <a:p>
            <a:endParaRPr lang="en-US" dirty="0">
              <a:ea typeface="ヒラギノ角ゴ Pro W3" charset="0"/>
            </a:endParaRPr>
          </a:p>
          <a:p>
            <a:r>
              <a:rPr lang="en-US" dirty="0">
                <a:ea typeface="ヒラギノ角ゴ Pro W3" charset="0"/>
              </a:rPr>
              <a:t>http://</a:t>
            </a:r>
            <a:r>
              <a:rPr lang="en-US" dirty="0" err="1">
                <a:ea typeface="ヒラギノ角ゴ Pro W3" charset="0"/>
              </a:rPr>
              <a:t>www.bizjournals.com</a:t>
            </a:r>
            <a:r>
              <a:rPr lang="en-US" dirty="0">
                <a:ea typeface="ヒラギノ角ゴ Pro W3" charset="0"/>
              </a:rPr>
              <a:t>/triangle/</a:t>
            </a:r>
            <a:r>
              <a:rPr lang="en-US" dirty="0" err="1">
                <a:ea typeface="ヒラギノ角ゴ Pro W3" charset="0"/>
              </a:rPr>
              <a:t>morning_call</a:t>
            </a:r>
            <a:r>
              <a:rPr lang="en-US" dirty="0">
                <a:ea typeface="ヒラギノ角ゴ Pro W3" charset="0"/>
              </a:rPr>
              <a:t>/2012/10/</a:t>
            </a:r>
            <a:r>
              <a:rPr lang="en-US" dirty="0" err="1">
                <a:ea typeface="ヒラギノ角ゴ Pro W3" charset="0"/>
              </a:rPr>
              <a:t>mattress-maker-kingsdown-to-sell-in.html?ana</a:t>
            </a:r>
            <a:r>
              <a:rPr lang="en-US" dirty="0">
                <a:ea typeface="ヒラギノ角ゴ Pro W3" charset="0"/>
              </a:rPr>
              <a:t>=</a:t>
            </a:r>
            <a:r>
              <a:rPr lang="en-US" dirty="0" err="1">
                <a:ea typeface="ヒラギノ角ゴ Pro W3" charset="0"/>
              </a:rPr>
              <a:t>e_trig_rdup&amp;s</a:t>
            </a:r>
            <a:r>
              <a:rPr lang="en-US" dirty="0">
                <a:ea typeface="ヒラギノ角ゴ Pro W3" charset="0"/>
              </a:rPr>
              <a:t>=</a:t>
            </a:r>
            <a:r>
              <a:rPr lang="en-US" dirty="0" err="1">
                <a:ea typeface="ヒラギノ角ゴ Pro W3" charset="0"/>
              </a:rPr>
              <a:t>newsletter&amp;ed</a:t>
            </a:r>
            <a:r>
              <a:rPr lang="en-US" dirty="0">
                <a:ea typeface="ヒラギノ角ゴ Pro W3" charset="0"/>
              </a:rPr>
              <a:t>=2012-10-12</a:t>
            </a:r>
          </a:p>
          <a:p>
            <a:endParaRPr lang="en-US" dirty="0">
              <a:ea typeface="ヒラギノ角ゴ Pro W3" charset="0"/>
            </a:endParaRPr>
          </a:p>
        </p:txBody>
      </p:sp>
      <p:sp>
        <p:nvSpPr>
          <p:cNvPr id="263171" name="Rectangle 7"/>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F692C4FD-EB35-1E41-B120-6471226745FB}" type="slidenum">
              <a:rPr lang="en-US" sz="1300"/>
              <a:pPr algn="r"/>
              <a:t>52</a:t>
            </a:fld>
            <a:endParaRPr lang="en-US" sz="1300"/>
          </a:p>
        </p:txBody>
      </p:sp>
    </p:spTree>
    <p:extLst>
      <p:ext uri="{BB962C8B-B14F-4D97-AF65-F5344CB8AC3E}">
        <p14:creationId xmlns:p14="http://schemas.microsoft.com/office/powerpoint/2010/main" val="317428758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7" name="Slide Image Placeholder 1"/>
          <p:cNvSpPr>
            <a:spLocks noGrp="1" noRot="1" noChangeAspect="1" noTextEdit="1"/>
          </p:cNvSpPr>
          <p:nvPr>
            <p:ph type="sldImg"/>
          </p:nvPr>
        </p:nvSpPr>
        <p:spPr>
          <a:ln/>
        </p:spPr>
      </p:sp>
      <p:sp>
        <p:nvSpPr>
          <p:cNvPr id="265218" name="Notes Placeholder 2"/>
          <p:cNvSpPr>
            <a:spLocks noGrp="1"/>
          </p:cNvSpPr>
          <p:nvPr>
            <p:ph type="body" idx="1"/>
          </p:nvPr>
        </p:nvSpPr>
        <p:spPr>
          <a:xfrm>
            <a:off x="974725" y="4800600"/>
            <a:ext cx="5527675" cy="44799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a typeface="ヒラギノ角ゴ Pro W3" charset="0"/>
              </a:rPr>
              <a:t>The country that buys the most </a:t>
            </a:r>
            <a:r>
              <a:rPr lang="en-US" dirty="0">
                <a:ea typeface="ヒラギノ角ゴ Pro W3" charset="0"/>
              </a:rPr>
              <a:t>goods made in North Carolina is </a:t>
            </a:r>
            <a:r>
              <a:rPr lang="en-US" u="sng" dirty="0">
                <a:ea typeface="ヒラギノ角ゴ Pro W3" charset="0"/>
              </a:rPr>
              <a:t>Canada</a:t>
            </a:r>
            <a:r>
              <a:rPr lang="en-US" dirty="0" smtClean="0">
                <a:ea typeface="ヒラギノ角ゴ Pro W3" charset="0"/>
              </a:rPr>
              <a:t>.</a:t>
            </a:r>
          </a:p>
          <a:p>
            <a:endParaRPr lang="en-US" dirty="0">
              <a:ea typeface="ヒラギノ角ゴ Pro W3" charset="0"/>
            </a:endParaRPr>
          </a:p>
          <a:p>
            <a:r>
              <a:rPr lang="en-US" dirty="0" smtClean="0">
                <a:ea typeface="ヒラギノ角ゴ Pro W3" charset="0"/>
              </a:rPr>
              <a:t>They buy Seven billion dollars of stuff from us each year.</a:t>
            </a:r>
          </a:p>
          <a:p>
            <a:endParaRPr lang="en-US" dirty="0">
              <a:ea typeface="ヒラギノ角ゴ Pro W3" charset="0"/>
            </a:endParaRPr>
          </a:p>
          <a:p>
            <a:endParaRPr lang="en-US" dirty="0">
              <a:ea typeface="ヒラギノ角ゴ Pro W3" charset="0"/>
            </a:endParaRPr>
          </a:p>
          <a:p>
            <a:r>
              <a:rPr lang="en-US" dirty="0" smtClean="0">
                <a:ea typeface="ヒラギノ角ゴ Pro W3" charset="0"/>
              </a:rPr>
              <a:t>=====</a:t>
            </a:r>
          </a:p>
          <a:p>
            <a:endParaRPr lang="en-US" dirty="0">
              <a:ea typeface="ヒラギノ角ゴ Pro W3" charset="0"/>
            </a:endParaRPr>
          </a:p>
          <a:p>
            <a:r>
              <a:rPr lang="en-US" dirty="0">
                <a:ea typeface="ヒラギノ角ゴ Pro W3" charset="0"/>
              </a:rPr>
              <a:t>Who</a:t>
            </a:r>
            <a:r>
              <a:rPr lang="ja-JP" altLang="en-US" dirty="0">
                <a:ea typeface="ヒラギノ角ゴ Pro W3" charset="0"/>
              </a:rPr>
              <a:t>’</a:t>
            </a:r>
            <a:r>
              <a:rPr lang="en-US" altLang="ja-JP" dirty="0">
                <a:ea typeface="ヒラギノ角ゴ Pro W3" charset="0"/>
              </a:rPr>
              <a:t>s Buying North Carolina</a:t>
            </a:r>
            <a:r>
              <a:rPr lang="ja-JP" altLang="en-US" dirty="0">
                <a:ea typeface="ヒラギノ角ゴ Pro W3" charset="0"/>
              </a:rPr>
              <a:t>’</a:t>
            </a:r>
            <a:r>
              <a:rPr lang="en-US" altLang="ja-JP" dirty="0">
                <a:ea typeface="ヒラギノ角ゴ Pro W3" charset="0"/>
              </a:rPr>
              <a:t>s Goods</a:t>
            </a:r>
          </a:p>
          <a:p>
            <a:r>
              <a:rPr lang="en-US" dirty="0">
                <a:ea typeface="ヒラギノ角ゴ Pro W3" charset="0"/>
              </a:rPr>
              <a:t>Feb 26, 2013</a:t>
            </a:r>
          </a:p>
          <a:p>
            <a:r>
              <a:rPr lang="en-US" dirty="0">
                <a:ea typeface="ヒラギノ角ゴ Pro W3" charset="0"/>
              </a:rPr>
              <a:t>Triangle Business Journal</a:t>
            </a:r>
          </a:p>
          <a:p>
            <a:r>
              <a:rPr lang="en-US" dirty="0">
                <a:ea typeface="ヒラギノ角ゴ Pro W3" charset="0"/>
              </a:rPr>
              <a:t>http://</a:t>
            </a:r>
            <a:r>
              <a:rPr lang="en-US" dirty="0" err="1">
                <a:ea typeface="ヒラギノ角ゴ Pro W3" charset="0"/>
              </a:rPr>
              <a:t>www.bizjournals.com</a:t>
            </a:r>
            <a:r>
              <a:rPr lang="en-US" dirty="0">
                <a:ea typeface="ヒラギノ角ゴ Pro W3" charset="0"/>
              </a:rPr>
              <a:t>/triangle/news/2013/02/26/slideshow-</a:t>
            </a:r>
            <a:r>
              <a:rPr lang="en-US" dirty="0" err="1">
                <a:ea typeface="ヒラギノ角ゴ Pro W3" charset="0"/>
              </a:rPr>
              <a:t>whos</a:t>
            </a:r>
            <a:r>
              <a:rPr lang="en-US" dirty="0">
                <a:ea typeface="ヒラギノ角ゴ Pro W3" charset="0"/>
              </a:rPr>
              <a:t>-buying-</a:t>
            </a:r>
            <a:r>
              <a:rPr lang="en-US" dirty="0" err="1">
                <a:ea typeface="ヒラギノ角ゴ Pro W3" charset="0"/>
              </a:rPr>
              <a:t>north.html</a:t>
            </a:r>
            <a:endParaRPr lang="en-US" dirty="0">
              <a:ea typeface="ヒラギノ角ゴ Pro W3" charset="0"/>
            </a:endParaRPr>
          </a:p>
          <a:p>
            <a:endParaRPr lang="en-US" dirty="0">
              <a:ea typeface="ヒラギノ角ゴ Pro W3" charset="0"/>
            </a:endParaRPr>
          </a:p>
        </p:txBody>
      </p:sp>
      <p:sp>
        <p:nvSpPr>
          <p:cNvPr id="26521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6B33BBB2-4FD5-2B4F-B992-D00E1B097C2B}" type="slidenum">
              <a:rPr lang="en-US" sz="1300"/>
              <a:pPr/>
              <a:t>53</a:t>
            </a:fld>
            <a:endParaRPr lang="en-US" sz="1300"/>
          </a:p>
        </p:txBody>
      </p:sp>
    </p:spTree>
    <p:extLst>
      <p:ext uri="{BB962C8B-B14F-4D97-AF65-F5344CB8AC3E}">
        <p14:creationId xmlns:p14="http://schemas.microsoft.com/office/powerpoint/2010/main" val="112282441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5" name="Slide Image Placeholder 1"/>
          <p:cNvSpPr>
            <a:spLocks noGrp="1" noRot="1" noChangeAspect="1" noTextEdit="1"/>
          </p:cNvSpPr>
          <p:nvPr>
            <p:ph type="sldImg"/>
          </p:nvPr>
        </p:nvSpPr>
        <p:spPr>
          <a:ln/>
        </p:spPr>
      </p:sp>
      <p:sp>
        <p:nvSpPr>
          <p:cNvPr id="267266" name="Notes Placeholder 2"/>
          <p:cNvSpPr>
            <a:spLocks noGrp="1"/>
          </p:cNvSpPr>
          <p:nvPr>
            <p:ph type="body" idx="1"/>
          </p:nvPr>
        </p:nvSpPr>
        <p:spPr>
          <a:xfrm>
            <a:off x="974725" y="4721225"/>
            <a:ext cx="5527675" cy="4559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ヒラギノ角ゴ Pro W3" charset="0"/>
              </a:rPr>
              <a:t>And number two is China, buying two and a half billion dollars worth of stuff from </a:t>
            </a:r>
            <a:r>
              <a:rPr lang="en-US" dirty="0" smtClean="0">
                <a:ea typeface="ヒラギノ角ゴ Pro W3" charset="0"/>
              </a:rPr>
              <a:t>North Carolina each </a:t>
            </a:r>
            <a:r>
              <a:rPr lang="en-US" dirty="0">
                <a:ea typeface="ヒラギノ角ゴ Pro W3" charset="0"/>
              </a:rPr>
              <a:t>year</a:t>
            </a:r>
            <a:r>
              <a:rPr lang="en-US" dirty="0" smtClean="0">
                <a:ea typeface="ヒラギノ角ゴ Pro W3" charset="0"/>
              </a:rPr>
              <a:t>.</a:t>
            </a:r>
          </a:p>
          <a:p>
            <a:endParaRPr lang="en-US" dirty="0">
              <a:ea typeface="ヒラギノ角ゴ Pro W3" charset="0"/>
            </a:endParaRPr>
          </a:p>
          <a:p>
            <a:r>
              <a:rPr lang="en-US" dirty="0" smtClean="0">
                <a:ea typeface="ヒラギノ角ゴ Pro W3" charset="0"/>
              </a:rPr>
              <a:t>Who knew that?</a:t>
            </a:r>
            <a:endParaRPr lang="en-US" dirty="0">
              <a:ea typeface="ヒラギノ角ゴ Pro W3" charset="0"/>
            </a:endParaRPr>
          </a:p>
          <a:p>
            <a:endParaRPr lang="en-US" dirty="0">
              <a:ea typeface="ヒラギノ角ゴ Pro W3" charset="0"/>
            </a:endParaRPr>
          </a:p>
          <a:p>
            <a:r>
              <a:rPr lang="en-US" dirty="0">
                <a:ea typeface="ヒラギノ角ゴ Pro W3" charset="0"/>
              </a:rPr>
              <a:t>And we need skilled </a:t>
            </a:r>
            <a:r>
              <a:rPr lang="en-US" dirty="0" smtClean="0">
                <a:ea typeface="ヒラギノ角ゴ Pro W3" charset="0"/>
              </a:rPr>
              <a:t>workers to keep making this stuff that the Chinese, and others are buying from us.</a:t>
            </a:r>
            <a:endParaRPr lang="en-US" dirty="0">
              <a:ea typeface="ヒラギノ角ゴ Pro W3" charset="0"/>
            </a:endParaRPr>
          </a:p>
          <a:p>
            <a:endParaRPr lang="en-US" dirty="0">
              <a:ea typeface="ヒラギノ角ゴ Pro W3" charset="0"/>
            </a:endParaRPr>
          </a:p>
          <a:p>
            <a:endParaRPr lang="en-US" dirty="0">
              <a:ea typeface="ヒラギノ角ゴ Pro W3" charset="0"/>
            </a:endParaRPr>
          </a:p>
          <a:p>
            <a:r>
              <a:rPr lang="en-US" dirty="0" smtClean="0">
                <a:ea typeface="ヒラギノ角ゴ Pro W3" charset="0"/>
              </a:rPr>
              <a:t>=====</a:t>
            </a:r>
          </a:p>
          <a:p>
            <a:endParaRPr lang="en-US" dirty="0">
              <a:ea typeface="ヒラギノ角ゴ Pro W3" charset="0"/>
            </a:endParaRPr>
          </a:p>
          <a:p>
            <a:r>
              <a:rPr lang="en-US" dirty="0">
                <a:ea typeface="ヒラギノ角ゴ Pro W3" charset="0"/>
              </a:rPr>
              <a:t>Who</a:t>
            </a:r>
            <a:r>
              <a:rPr lang="ja-JP" altLang="en-US" dirty="0">
                <a:ea typeface="ヒラギノ角ゴ Pro W3" charset="0"/>
              </a:rPr>
              <a:t>’</a:t>
            </a:r>
            <a:r>
              <a:rPr lang="en-US" altLang="ja-JP" dirty="0">
                <a:ea typeface="ヒラギノ角ゴ Pro W3" charset="0"/>
              </a:rPr>
              <a:t>s Buying North Carolina</a:t>
            </a:r>
            <a:r>
              <a:rPr lang="ja-JP" altLang="en-US" dirty="0">
                <a:ea typeface="ヒラギノ角ゴ Pro W3" charset="0"/>
              </a:rPr>
              <a:t>’</a:t>
            </a:r>
            <a:r>
              <a:rPr lang="en-US" altLang="ja-JP" dirty="0">
                <a:ea typeface="ヒラギノ角ゴ Pro W3" charset="0"/>
              </a:rPr>
              <a:t>s Goods</a:t>
            </a:r>
          </a:p>
          <a:p>
            <a:r>
              <a:rPr lang="en-US" dirty="0">
                <a:ea typeface="ヒラギノ角ゴ Pro W3" charset="0"/>
              </a:rPr>
              <a:t>Feb 26, 2013</a:t>
            </a:r>
          </a:p>
          <a:p>
            <a:r>
              <a:rPr lang="en-US" dirty="0">
                <a:ea typeface="ヒラギノ角ゴ Pro W3" charset="0"/>
              </a:rPr>
              <a:t>Triangle Business Journal</a:t>
            </a:r>
          </a:p>
          <a:p>
            <a:r>
              <a:rPr lang="en-US" dirty="0">
                <a:ea typeface="ヒラギノ角ゴ Pro W3" charset="0"/>
              </a:rPr>
              <a:t>http://</a:t>
            </a:r>
            <a:r>
              <a:rPr lang="en-US" dirty="0" err="1">
                <a:ea typeface="ヒラギノ角ゴ Pro W3" charset="0"/>
              </a:rPr>
              <a:t>www.bizjournals.com</a:t>
            </a:r>
            <a:r>
              <a:rPr lang="en-US" dirty="0">
                <a:ea typeface="ヒラギノ角ゴ Pro W3" charset="0"/>
              </a:rPr>
              <a:t>/triangle/news/2013/02/26/slideshow-</a:t>
            </a:r>
            <a:r>
              <a:rPr lang="en-US" dirty="0" err="1">
                <a:ea typeface="ヒラギノ角ゴ Pro W3" charset="0"/>
              </a:rPr>
              <a:t>whos</a:t>
            </a:r>
            <a:r>
              <a:rPr lang="en-US" dirty="0">
                <a:ea typeface="ヒラギノ角ゴ Pro W3" charset="0"/>
              </a:rPr>
              <a:t>-buying-</a:t>
            </a:r>
            <a:r>
              <a:rPr lang="en-US" dirty="0" err="1">
                <a:ea typeface="ヒラギノ角ゴ Pro W3" charset="0"/>
              </a:rPr>
              <a:t>north.html</a:t>
            </a:r>
            <a:endParaRPr lang="en-US" dirty="0">
              <a:ea typeface="ヒラギノ角ゴ Pro W3" charset="0"/>
            </a:endParaRPr>
          </a:p>
          <a:p>
            <a:endParaRPr lang="en-US" dirty="0">
              <a:ea typeface="ヒラギノ角ゴ Pro W3" charset="0"/>
            </a:endParaRPr>
          </a:p>
        </p:txBody>
      </p:sp>
      <p:sp>
        <p:nvSpPr>
          <p:cNvPr id="26726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92371551-5D5C-3A4E-AC18-5D347191CF0D}" type="slidenum">
              <a:rPr lang="en-US" sz="1300"/>
              <a:pPr/>
              <a:t>54</a:t>
            </a:fld>
            <a:endParaRPr lang="en-US" sz="1300"/>
          </a:p>
        </p:txBody>
      </p:sp>
    </p:spTree>
    <p:extLst>
      <p:ext uri="{BB962C8B-B14F-4D97-AF65-F5344CB8AC3E}">
        <p14:creationId xmlns:p14="http://schemas.microsoft.com/office/powerpoint/2010/main" val="14766577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3" name="Rectangle 2"/>
          <p:cNvSpPr>
            <a:spLocks noGrp="1" noRot="1" noChangeAspect="1" noChangeArrowheads="1" noTextEdit="1"/>
          </p:cNvSpPr>
          <p:nvPr>
            <p:ph type="sldImg"/>
          </p:nvPr>
        </p:nvSpPr>
        <p:spPr>
          <a:ln/>
        </p:spPr>
      </p:sp>
      <p:sp>
        <p:nvSpPr>
          <p:cNvPr id="26931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ヒラギノ角ゴ Pro W3" charset="0"/>
              </a:rPr>
              <a:t>As American manufacturing is making its comeback, we find that the old Manufacturing jobs that required a strong back and no education are </a:t>
            </a:r>
            <a:r>
              <a:rPr lang="en-US" u="sng" dirty="0">
                <a:ea typeface="ヒラギノ角ゴ Pro W3" charset="0"/>
              </a:rPr>
              <a:t>not </a:t>
            </a:r>
            <a:r>
              <a:rPr lang="en-US" dirty="0">
                <a:ea typeface="ヒラギノ角ゴ Pro W3" charset="0"/>
              </a:rPr>
              <a:t>coming back.</a:t>
            </a:r>
          </a:p>
          <a:p>
            <a:endParaRPr lang="en-US" dirty="0" smtClean="0">
              <a:ea typeface="ヒラギノ角ゴ Pro W3" charset="0"/>
            </a:endParaRPr>
          </a:p>
          <a:p>
            <a:endParaRPr lang="en-US" dirty="0">
              <a:ea typeface="ヒラギノ角ゴ Pro W3" charset="0"/>
            </a:endParaRPr>
          </a:p>
          <a:p>
            <a:r>
              <a:rPr lang="en-US" dirty="0" smtClean="0">
                <a:ea typeface="ヒラギノ角ゴ Pro W3" charset="0"/>
              </a:rPr>
              <a:t>=====</a:t>
            </a:r>
          </a:p>
          <a:p>
            <a:endParaRPr lang="en-US" dirty="0">
              <a:ea typeface="ヒラギノ角ゴ Pro W3" charset="0"/>
            </a:endParaRPr>
          </a:p>
          <a:p>
            <a:r>
              <a:rPr lang="en-US" dirty="0">
                <a:ea typeface="ヒラギノ角ゴ Pro W3" charset="0"/>
              </a:rPr>
              <a:t>http://</a:t>
            </a:r>
            <a:r>
              <a:rPr lang="en-US" dirty="0" err="1">
                <a:ea typeface="ヒラギノ角ゴ Pro W3" charset="0"/>
              </a:rPr>
              <a:t>www.washingtonpost.com</a:t>
            </a:r>
            <a:r>
              <a:rPr lang="en-US" dirty="0">
                <a:ea typeface="ヒラギノ角ゴ Pro W3" charset="0"/>
              </a:rPr>
              <a:t>/blogs/</a:t>
            </a:r>
            <a:r>
              <a:rPr lang="en-US" dirty="0" err="1">
                <a:ea typeface="ヒラギノ角ゴ Pro W3" charset="0"/>
              </a:rPr>
              <a:t>wonkblog</a:t>
            </a:r>
            <a:r>
              <a:rPr lang="en-US" dirty="0">
                <a:ea typeface="ヒラギノ角ゴ Pro W3" charset="0"/>
              </a:rPr>
              <a:t>/</a:t>
            </a:r>
            <a:r>
              <a:rPr lang="en-US" dirty="0" err="1">
                <a:ea typeface="ヒラギノ角ゴ Pro W3" charset="0"/>
              </a:rPr>
              <a:t>wp</a:t>
            </a:r>
            <a:r>
              <a:rPr lang="en-US" dirty="0">
                <a:ea typeface="ヒラギノ角ゴ Pro W3" charset="0"/>
              </a:rPr>
              <a:t>/2012/11/19/</a:t>
            </a:r>
            <a:r>
              <a:rPr lang="en-US" dirty="0" err="1">
                <a:ea typeface="ヒラギノ角ゴ Pro W3" charset="0"/>
              </a:rPr>
              <a:t>american</a:t>
            </a:r>
            <a:r>
              <a:rPr lang="en-US" dirty="0">
                <a:ea typeface="ヒラギノ角ゴ Pro W3" charset="0"/>
              </a:rPr>
              <a:t>-manufacturing-is-coming-back-manufacturing-jobs-</a:t>
            </a:r>
            <a:r>
              <a:rPr lang="en-US" dirty="0" err="1">
                <a:ea typeface="ヒラギノ角ゴ Pro W3" charset="0"/>
              </a:rPr>
              <a:t>arent</a:t>
            </a:r>
            <a:r>
              <a:rPr lang="en-US" dirty="0">
                <a:ea typeface="ヒラギノ角ゴ Pro W3" charset="0"/>
              </a:rPr>
              <a:t>/</a:t>
            </a:r>
          </a:p>
        </p:txBody>
      </p:sp>
      <p:sp>
        <p:nvSpPr>
          <p:cNvPr id="269315" name="Rectangle 7"/>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74DF35A8-6366-C244-AB11-5BC5A75D8A9B}" type="slidenum">
              <a:rPr lang="en-US" sz="1300"/>
              <a:pPr algn="r"/>
              <a:t>55</a:t>
            </a:fld>
            <a:endParaRPr lang="en-US" sz="1300"/>
          </a:p>
        </p:txBody>
      </p:sp>
    </p:spTree>
    <p:extLst>
      <p:ext uri="{BB962C8B-B14F-4D97-AF65-F5344CB8AC3E}">
        <p14:creationId xmlns:p14="http://schemas.microsoft.com/office/powerpoint/2010/main" val="364304160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Slide Image Placeholder 1"/>
          <p:cNvSpPr>
            <a:spLocks noGrp="1" noRot="1" noChangeAspect="1" noTextEdit="1"/>
          </p:cNvSpPr>
          <p:nvPr>
            <p:ph type="sldImg"/>
          </p:nvPr>
        </p:nvSpPr>
        <p:spPr>
          <a:ln/>
        </p:spPr>
      </p:sp>
      <p:sp>
        <p:nvSpPr>
          <p:cNvPr id="15872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aseline="0" dirty="0" smtClean="0">
                <a:ea typeface="ヒラギノ角ゴ Pro W3" charset="0"/>
              </a:rPr>
              <a:t>Make sure your students and clients know about these Manufacturing and STEM open houses in April.  </a:t>
            </a:r>
          </a:p>
          <a:p>
            <a:r>
              <a:rPr lang="en-US" baseline="0" dirty="0" smtClean="0">
                <a:ea typeface="ヒラギノ角ゴ Pro W3" charset="0"/>
              </a:rPr>
              <a:t>They might find they want to redirect their career pathway.</a:t>
            </a:r>
          </a:p>
          <a:p>
            <a:endParaRPr lang="en-US" dirty="0">
              <a:ea typeface="ヒラギノ角ゴ Pro W3" charset="0"/>
            </a:endParaRPr>
          </a:p>
          <a:p>
            <a:r>
              <a:rPr lang="en-US" baseline="0" dirty="0" smtClean="0">
                <a:ea typeface="ヒラギノ角ゴ Pro W3" charset="0"/>
              </a:rPr>
              <a:t>The online calendar of</a:t>
            </a:r>
            <a:r>
              <a:rPr lang="en-US" dirty="0" smtClean="0">
                <a:ea typeface="ヒラギノ角ゴ Pro W3" charset="0"/>
              </a:rPr>
              <a:t> events </a:t>
            </a:r>
            <a:r>
              <a:rPr lang="en-US" baseline="0" dirty="0" smtClean="0">
                <a:ea typeface="ヒラギノ角ゴ Pro W3" charset="0"/>
              </a:rPr>
              <a:t>should be filling up at the end of March, so check it out in early April.</a:t>
            </a:r>
          </a:p>
          <a:p>
            <a:endParaRPr lang="en-US" dirty="0">
              <a:ea typeface="ヒラギノ角ゴ Pro W3" charset="0"/>
            </a:endParaRPr>
          </a:p>
          <a:p>
            <a:r>
              <a:rPr lang="en-US" baseline="0" dirty="0" smtClean="0">
                <a:ea typeface="ヒラギノ角ゴ Pro W3" charset="0"/>
              </a:rPr>
              <a:t>The web address is at the bottom of your handout.</a:t>
            </a:r>
          </a:p>
          <a:p>
            <a:endParaRPr lang="en-US" baseline="0" dirty="0" smtClean="0">
              <a:ea typeface="ヒラギノ角ゴ Pro W3" charset="0"/>
            </a:endParaRPr>
          </a:p>
          <a:p>
            <a:endParaRPr lang="en-US" dirty="0">
              <a:ea typeface="ヒラギノ角ゴ Pro W3" charset="0"/>
            </a:endParaRPr>
          </a:p>
          <a:p>
            <a:r>
              <a:rPr lang="en-US" dirty="0" smtClean="0">
                <a:ea typeface="ヒラギノ角ゴ Pro W3" charset="0"/>
              </a:rPr>
              <a:t>======</a:t>
            </a:r>
          </a:p>
          <a:p>
            <a:endParaRPr lang="en-US" dirty="0" smtClean="0">
              <a:ea typeface="ヒラギノ角ゴ Pro W3" charset="0"/>
            </a:endParaRPr>
          </a:p>
          <a:p>
            <a:r>
              <a:rPr lang="en-US" dirty="0" err="1" smtClean="0">
                <a:ea typeface="ヒラギノ角ゴ Pro W3" charset="0"/>
              </a:rPr>
              <a:t>www.ctpnc.org</a:t>
            </a:r>
            <a:r>
              <a:rPr lang="en-US" dirty="0" smtClean="0">
                <a:ea typeface="ヒラギノ角ゴ Pro W3" charset="0"/>
              </a:rPr>
              <a:t>/manufacturing</a:t>
            </a:r>
            <a:endParaRPr lang="en-US" dirty="0">
              <a:ea typeface="ヒラギノ角ゴ Pro W3" charset="0"/>
            </a:endParaRPr>
          </a:p>
        </p:txBody>
      </p:sp>
      <p:sp>
        <p:nvSpPr>
          <p:cNvPr id="15872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A69C6A07-4ACB-AF47-B346-ADD50E46B475}" type="slidenum">
              <a:rPr lang="en-US" sz="1300"/>
              <a:pPr/>
              <a:t>56</a:t>
            </a:fld>
            <a:endParaRPr lang="en-US" sz="1300"/>
          </a:p>
        </p:txBody>
      </p:sp>
    </p:spTree>
    <p:extLst>
      <p:ext uri="{BB962C8B-B14F-4D97-AF65-F5344CB8AC3E}">
        <p14:creationId xmlns:p14="http://schemas.microsoft.com/office/powerpoint/2010/main" val="409858318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smtClean="0"/>
              <a:t>We giggle when we think that college students are taking</a:t>
            </a:r>
            <a:r>
              <a:rPr lang="en-US" baseline="0" dirty="0" smtClean="0"/>
              <a:t> classes to learn how to make </a:t>
            </a:r>
            <a:r>
              <a:rPr lang="en-US" u="sng" baseline="0" dirty="0" smtClean="0"/>
              <a:t>beer</a:t>
            </a:r>
            <a:r>
              <a:rPr lang="en-US" baseline="0" dirty="0" smtClean="0"/>
              <a:t>.  </a:t>
            </a:r>
          </a:p>
          <a:p>
            <a:endParaRPr lang="en-US" baseline="0" dirty="0" smtClean="0"/>
          </a:p>
          <a:p>
            <a:r>
              <a:rPr lang="en-US" baseline="0" dirty="0" smtClean="0"/>
              <a:t>What’s </a:t>
            </a:r>
            <a:r>
              <a:rPr lang="en-US" u="sng" baseline="0" dirty="0" smtClean="0"/>
              <a:t>next</a:t>
            </a:r>
            <a:r>
              <a:rPr lang="en-US" baseline="0" dirty="0" smtClean="0"/>
              <a:t>, classes on how to </a:t>
            </a:r>
            <a:r>
              <a:rPr lang="en-US" u="sng" baseline="0" dirty="0" smtClean="0"/>
              <a:t>drink</a:t>
            </a:r>
            <a:r>
              <a:rPr lang="en-US" baseline="0" dirty="0" smtClean="0"/>
              <a:t> beer?</a:t>
            </a:r>
            <a:endParaRPr lang="en-US" dirty="0" smtClean="0"/>
          </a:p>
          <a:p>
            <a:endParaRPr lang="en-US" dirty="0" smtClean="0"/>
          </a:p>
          <a:p>
            <a:endParaRPr lang="en-US" dirty="0" smtClean="0"/>
          </a:p>
          <a:p>
            <a:r>
              <a:rPr lang="en-US" dirty="0" smtClean="0"/>
              <a:t>======</a:t>
            </a:r>
          </a:p>
          <a:p>
            <a:endParaRPr lang="en-US" dirty="0" smtClean="0"/>
          </a:p>
          <a:p>
            <a:r>
              <a:rPr lang="en-US" dirty="0" smtClean="0"/>
              <a:t>http://www.bizjournals.com/triangle/blog/2014/03/wake-tech-to-offer-course-on-brewing-beer.html?ana=e_du_pap&amp;s=article_du&amp;ed=2014-03-31</a:t>
            </a:r>
          </a:p>
          <a:p>
            <a:endParaRPr lang="en-US" dirty="0" smtClean="0"/>
          </a:p>
          <a:p>
            <a:r>
              <a:rPr lang="en-US" dirty="0" smtClean="0"/>
              <a:t> Mar 31, 2014, 9:22am EDT</a:t>
            </a:r>
          </a:p>
          <a:p>
            <a:endParaRPr lang="en-US" dirty="0" smtClean="0"/>
          </a:p>
          <a:p>
            <a:r>
              <a:rPr lang="en-US" dirty="0" smtClean="0"/>
              <a:t>Wake Tech to offer course on brewing beer</a:t>
            </a:r>
          </a:p>
          <a:p>
            <a:endParaRPr lang="en-US" dirty="0" smtClean="0"/>
          </a:p>
          <a:p>
            <a:r>
              <a:rPr lang="en-US" dirty="0" smtClean="0"/>
              <a:t>Starting April 15, the college will offer Craft Beer Brewing Part 1: Fermentation, </a:t>
            </a:r>
            <a:r>
              <a:rPr lang="en-US" dirty="0" err="1" smtClean="0"/>
              <a:t>Brewhouse</a:t>
            </a:r>
            <a:r>
              <a:rPr lang="en-US" dirty="0" smtClean="0"/>
              <a:t> and Packaging Operations, a course that allows students (who are at least 21 years old) to receive hands-on training at breweries across the Triangle such as Big Boss Brewing Company and Trophy Brewing Company.</a:t>
            </a:r>
            <a:endParaRPr lang="en-US" dirty="0"/>
          </a:p>
        </p:txBody>
      </p:sp>
      <p:sp>
        <p:nvSpPr>
          <p:cNvPr id="4" name="Slide Number Placeholder 3"/>
          <p:cNvSpPr>
            <a:spLocks noGrp="1"/>
          </p:cNvSpPr>
          <p:nvPr>
            <p:ph type="sldNum" sz="quarter" idx="10"/>
          </p:nvPr>
        </p:nvSpPr>
        <p:spPr/>
        <p:txBody>
          <a:bodyPr/>
          <a:lstStyle/>
          <a:p>
            <a:pPr>
              <a:defRPr/>
            </a:pPr>
            <a:fld id="{E595AFB6-591D-6147-886F-35FF617A7290}" type="slidenum">
              <a:rPr lang="en-US" smtClean="0"/>
              <a:pPr>
                <a:defRPr/>
              </a:pPr>
              <a:t>57</a:t>
            </a:fld>
            <a:endParaRPr lang="en-US"/>
          </a:p>
        </p:txBody>
      </p:sp>
    </p:spTree>
    <p:extLst>
      <p:ext uri="{BB962C8B-B14F-4D97-AF65-F5344CB8AC3E}">
        <p14:creationId xmlns:p14="http://schemas.microsoft.com/office/powerpoint/2010/main" val="245996905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r>
              <a:rPr lang="en-US" dirty="0" smtClean="0"/>
              <a:t>Seriously though, beer</a:t>
            </a:r>
            <a:r>
              <a:rPr lang="en-US" baseline="0" dirty="0" smtClean="0"/>
              <a:t> making is becoming big business in North Carolina, especially in the Triangle region and in Asheville.</a:t>
            </a:r>
          </a:p>
          <a:p>
            <a:endParaRPr lang="en-US" baseline="0" dirty="0" smtClean="0"/>
          </a:p>
          <a:p>
            <a:r>
              <a:rPr lang="en-US" baseline="0" dirty="0" smtClean="0"/>
              <a:t>In 2012 the beer industry contributed 2.9 billion dollars to North Carolina’s economy, which included over 30,000 jobs (37,260 jobs) </a:t>
            </a:r>
          </a:p>
          <a:p>
            <a:r>
              <a:rPr lang="en-US" baseline="0" dirty="0" smtClean="0"/>
              <a:t> </a:t>
            </a:r>
          </a:p>
          <a:p>
            <a:r>
              <a:rPr lang="en-US" baseline="0" dirty="0" smtClean="0"/>
              <a:t>In federal, state and local taxes, North Carolina beer contributed 350 million dollars.</a:t>
            </a:r>
          </a:p>
          <a:p>
            <a:endParaRPr lang="en-US" baseline="0" dirty="0" smtClean="0"/>
          </a:p>
          <a:p>
            <a:r>
              <a:rPr lang="en-US" baseline="0" dirty="0" smtClean="0"/>
              <a:t>This </a:t>
            </a:r>
            <a:r>
              <a:rPr lang="en-US" u="sng" baseline="0" dirty="0" smtClean="0"/>
              <a:t>is</a:t>
            </a:r>
            <a:r>
              <a:rPr lang="en-US" baseline="0" dirty="0" smtClean="0"/>
              <a:t> manufacturing, and it is </a:t>
            </a:r>
            <a:r>
              <a:rPr lang="en-US" u="sng" baseline="0" dirty="0" smtClean="0"/>
              <a:t>not</a:t>
            </a:r>
            <a:r>
              <a:rPr lang="en-US" baseline="0" dirty="0" smtClean="0"/>
              <a:t> like the beer making factories of old.</a:t>
            </a:r>
            <a:endParaRPr lang="en-US" dirty="0" smtClean="0"/>
          </a:p>
          <a:p>
            <a:endParaRPr lang="en-US" dirty="0" smtClean="0"/>
          </a:p>
          <a:p>
            <a:endParaRPr lang="en-US" dirty="0" smtClean="0"/>
          </a:p>
          <a:p>
            <a:r>
              <a:rPr lang="en-US" dirty="0" smtClean="0"/>
              <a:t>=============</a:t>
            </a:r>
          </a:p>
          <a:p>
            <a:endParaRPr lang="en-US" dirty="0" smtClean="0"/>
          </a:p>
          <a:p>
            <a:r>
              <a:rPr lang="en-US" dirty="0" smtClean="0"/>
              <a:t>http://www.bizjournals.com/triangle/blog/2014/03/beers-big-economic-impact-on-the-state.html </a:t>
            </a:r>
          </a:p>
          <a:p>
            <a:endParaRPr lang="en-US" dirty="0" smtClean="0"/>
          </a:p>
          <a:p>
            <a:r>
              <a:rPr lang="en-US" dirty="0" smtClean="0"/>
              <a:t>Mar 3, 2014, 4:08pm EST</a:t>
            </a:r>
          </a:p>
          <a:p>
            <a:endParaRPr lang="en-US" dirty="0" smtClean="0"/>
          </a:p>
          <a:p>
            <a:r>
              <a:rPr lang="en-US" dirty="0" smtClean="0"/>
              <a:t>How much does the beer industry contribute to North Carolina's economy?</a:t>
            </a:r>
          </a:p>
          <a:p>
            <a:endParaRPr lang="en-US" dirty="0" smtClean="0"/>
          </a:p>
          <a:p>
            <a:r>
              <a:rPr lang="en-US" dirty="0" smtClean="0"/>
              <a:t>In 2012, the beer industry contributed $2.9 billion to North Carolina’s economy, along with 37,260 jobs which received $949 million in wages. In 2012, the state had 82 active brewer permits, compared to 2011 in which there were 63.</a:t>
            </a:r>
          </a:p>
          <a:p>
            <a:endParaRPr lang="en-US" dirty="0" smtClean="0"/>
          </a:p>
          <a:p>
            <a:r>
              <a:rPr lang="en-US" dirty="0" smtClean="0"/>
              <a:t>According to a study conducted by the Beer Institute in partnership with the National Beer Wholesalers Association, North Carolina had 71 brewing establishments, 94 distributors and 18,331 retailers dedicated to beer as of 2012. These generated $109 million in federal excise taxes, $117 million in state excise taxes and $124 million in other local taxes.</a:t>
            </a:r>
            <a:endParaRPr lang="en-US" dirty="0"/>
          </a:p>
        </p:txBody>
      </p:sp>
      <p:sp>
        <p:nvSpPr>
          <p:cNvPr id="4" name="Slide Number Placeholder 3"/>
          <p:cNvSpPr>
            <a:spLocks noGrp="1"/>
          </p:cNvSpPr>
          <p:nvPr>
            <p:ph type="sldNum" sz="quarter" idx="10"/>
          </p:nvPr>
        </p:nvSpPr>
        <p:spPr/>
        <p:txBody>
          <a:bodyPr/>
          <a:lstStyle/>
          <a:p>
            <a:pPr>
              <a:defRPr/>
            </a:pPr>
            <a:fld id="{E595AFB6-591D-6147-886F-35FF617A7290}" type="slidenum">
              <a:rPr lang="en-US" smtClean="0"/>
              <a:pPr>
                <a:defRPr/>
              </a:pPr>
              <a:t>58</a:t>
            </a:fld>
            <a:endParaRPr lang="en-US"/>
          </a:p>
        </p:txBody>
      </p:sp>
    </p:spTree>
    <p:extLst>
      <p:ext uri="{BB962C8B-B14F-4D97-AF65-F5344CB8AC3E}">
        <p14:creationId xmlns:p14="http://schemas.microsoft.com/office/powerpoint/2010/main" val="400009363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1" name="Slide Image Placeholder 1"/>
          <p:cNvSpPr>
            <a:spLocks noGrp="1" noRot="1" noChangeAspect="1" noTextEdit="1"/>
          </p:cNvSpPr>
          <p:nvPr>
            <p:ph type="sldImg"/>
          </p:nvPr>
        </p:nvSpPr>
        <p:spPr>
          <a:ln/>
        </p:spPr>
      </p:sp>
      <p:sp>
        <p:nvSpPr>
          <p:cNvPr id="27136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a typeface="ヒラギノ角ゴ Pro W3" charset="0"/>
              </a:rPr>
              <a:t>--</a:t>
            </a:r>
          </a:p>
          <a:p>
            <a:r>
              <a:rPr lang="en-US" dirty="0" smtClean="0">
                <a:ea typeface="ヒラギノ角ゴ Pro W3" charset="0"/>
              </a:rPr>
              <a:t>Does </a:t>
            </a:r>
            <a:r>
              <a:rPr lang="en-US" dirty="0">
                <a:ea typeface="ヒラギノ角ゴ Pro W3" charset="0"/>
              </a:rPr>
              <a:t>it matter?</a:t>
            </a:r>
          </a:p>
          <a:p>
            <a:endParaRPr lang="en-US" dirty="0">
              <a:ea typeface="ヒラギノ角ゴ Pro W3" charset="0"/>
            </a:endParaRPr>
          </a:p>
          <a:p>
            <a:r>
              <a:rPr lang="en-US" dirty="0">
                <a:ea typeface="ヒラギノ角ゴ Pro W3" charset="0"/>
              </a:rPr>
              <a:t>Too many </a:t>
            </a:r>
            <a:r>
              <a:rPr lang="en-US" u="sng" dirty="0">
                <a:ea typeface="ヒラギノ角ゴ Pro W3" charset="0"/>
              </a:rPr>
              <a:t>parents</a:t>
            </a:r>
            <a:r>
              <a:rPr lang="en-US" dirty="0">
                <a:ea typeface="ヒラギノ角ゴ Pro W3" charset="0"/>
              </a:rPr>
              <a:t> have bought into the notion that university degrees are the guarantee for their child</a:t>
            </a:r>
            <a:r>
              <a:rPr lang="ja-JP" altLang="en-US" dirty="0">
                <a:ea typeface="ヒラギノ角ゴ Pro W3" charset="0"/>
              </a:rPr>
              <a:t>’</a:t>
            </a:r>
            <a:r>
              <a:rPr lang="en-US" altLang="ja-JP" dirty="0">
                <a:ea typeface="ヒラギノ角ゴ Pro W3" charset="0"/>
              </a:rPr>
              <a:t>s future</a:t>
            </a:r>
            <a:r>
              <a:rPr lang="en-US" altLang="ja-JP" dirty="0" smtClean="0">
                <a:ea typeface="ヒラギノ角ゴ Pro W3" charset="0"/>
              </a:rPr>
              <a:t>.</a:t>
            </a:r>
          </a:p>
          <a:p>
            <a:r>
              <a:rPr lang="en-US" altLang="ja-JP" dirty="0" smtClean="0">
                <a:ea typeface="ヒラギノ角ゴ Pro W3" charset="0"/>
              </a:rPr>
              <a:t>That has always been the middle-class mentality. “It’s all about Education.”</a:t>
            </a:r>
            <a:endParaRPr lang="en-US" altLang="ja-JP" dirty="0">
              <a:ea typeface="ヒラギノ角ゴ Pro W3" charset="0"/>
            </a:endParaRPr>
          </a:p>
          <a:p>
            <a:endParaRPr lang="en-US" dirty="0">
              <a:ea typeface="ヒラギノ角ゴ Pro W3" charset="0"/>
            </a:endParaRPr>
          </a:p>
          <a:p>
            <a:r>
              <a:rPr lang="en-US" dirty="0">
                <a:ea typeface="ヒラギノ角ゴ Pro W3" charset="0"/>
              </a:rPr>
              <a:t>The blue-collar jobs of tomorrow are </a:t>
            </a:r>
            <a:r>
              <a:rPr lang="en-US" u="sng" dirty="0">
                <a:ea typeface="ヒラギノ角ゴ Pro W3" charset="0"/>
              </a:rPr>
              <a:t>not </a:t>
            </a:r>
            <a:r>
              <a:rPr lang="en-US" dirty="0">
                <a:ea typeface="ヒラギノ角ゴ Pro W3" charset="0"/>
              </a:rPr>
              <a:t>like the blue collar jobs of yesterday. </a:t>
            </a:r>
          </a:p>
          <a:p>
            <a:endParaRPr lang="en-US" dirty="0">
              <a:ea typeface="ヒラギノ角ゴ Pro W3" charset="0"/>
            </a:endParaRPr>
          </a:p>
          <a:p>
            <a:r>
              <a:rPr lang="en-US" u="sng" dirty="0">
                <a:ea typeface="ヒラギノ角ゴ Pro W3" charset="0"/>
              </a:rPr>
              <a:t>Enjoying</a:t>
            </a:r>
            <a:r>
              <a:rPr lang="en-US" dirty="0">
                <a:ea typeface="ヒラギノ角ゴ Pro W3" charset="0"/>
              </a:rPr>
              <a:t> the work you do </a:t>
            </a:r>
            <a:r>
              <a:rPr lang="en-US" dirty="0" smtClean="0">
                <a:ea typeface="ヒラギノ角ゴ Pro W3" charset="0"/>
              </a:rPr>
              <a:t>-- should </a:t>
            </a:r>
            <a:r>
              <a:rPr lang="en-US" dirty="0">
                <a:ea typeface="ヒラギノ角ゴ Pro W3" charset="0"/>
              </a:rPr>
              <a:t>be important</a:t>
            </a:r>
            <a:r>
              <a:rPr lang="en-US" dirty="0" smtClean="0">
                <a:ea typeface="ヒラギノ角ゴ Pro W3" charset="0"/>
              </a:rPr>
              <a:t>.</a:t>
            </a:r>
          </a:p>
          <a:p>
            <a:endParaRPr lang="en-US" dirty="0">
              <a:ea typeface="ヒラギノ角ゴ Pro W3" charset="0"/>
            </a:endParaRPr>
          </a:p>
        </p:txBody>
      </p:sp>
      <p:sp>
        <p:nvSpPr>
          <p:cNvPr id="27136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C823159D-EDDC-4244-BE17-1D16D2D88A23}" type="slidenum">
              <a:rPr lang="en-US" sz="1300"/>
              <a:pPr/>
              <a:t>59</a:t>
            </a:fld>
            <a:endParaRPr lang="en-US" sz="1300"/>
          </a:p>
        </p:txBody>
      </p:sp>
    </p:spTree>
    <p:extLst>
      <p:ext uri="{BB962C8B-B14F-4D97-AF65-F5344CB8AC3E}">
        <p14:creationId xmlns:p14="http://schemas.microsoft.com/office/powerpoint/2010/main" val="1865942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a:xfrm>
            <a:off x="914400" y="381000"/>
            <a:ext cx="2235200" cy="1676400"/>
          </a:xfrm>
          <a:ln/>
        </p:spPr>
      </p:sp>
      <p:sp>
        <p:nvSpPr>
          <p:cNvPr id="27650" name="Notes Placeholder 2"/>
          <p:cNvSpPr>
            <a:spLocks noGrp="1"/>
          </p:cNvSpPr>
          <p:nvPr>
            <p:ph type="body" idx="1"/>
          </p:nvPr>
        </p:nvSpPr>
        <p:spPr>
          <a:xfrm>
            <a:off x="650875" y="2286000"/>
            <a:ext cx="6096000" cy="6594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p>
            <a:r>
              <a:rPr lang="en-US" sz="1700" dirty="0">
                <a:ea typeface="ヒラギノ角ゴ Pro W3" charset="0"/>
              </a:rPr>
              <a:t>This chart shows that, on </a:t>
            </a:r>
            <a:r>
              <a:rPr lang="en-US" sz="1700" u="sng" dirty="0">
                <a:ea typeface="ヒラギノ角ゴ Pro W3" charset="0"/>
              </a:rPr>
              <a:t>average</a:t>
            </a:r>
            <a:r>
              <a:rPr lang="en-US" sz="1700" dirty="0">
                <a:ea typeface="ヒラギノ角ゴ Pro W3" charset="0"/>
              </a:rPr>
              <a:t>, people </a:t>
            </a:r>
            <a:r>
              <a:rPr lang="en-US" sz="1700" u="sng" dirty="0">
                <a:ea typeface="ヒラギノ角ゴ Pro W3" charset="0"/>
              </a:rPr>
              <a:t>earn</a:t>
            </a:r>
            <a:r>
              <a:rPr lang="en-US" sz="1700" dirty="0">
                <a:ea typeface="ヒラギノ角ゴ Pro W3" charset="0"/>
              </a:rPr>
              <a:t> </a:t>
            </a:r>
            <a:r>
              <a:rPr lang="en-US" sz="1700" u="sng" dirty="0">
                <a:ea typeface="ヒラギノ角ゴ Pro W3" charset="0"/>
              </a:rPr>
              <a:t>more</a:t>
            </a:r>
            <a:r>
              <a:rPr lang="en-US" sz="1700" dirty="0">
                <a:ea typeface="ヒラギノ角ゴ Pro W3" charset="0"/>
              </a:rPr>
              <a:t> over their lifetime if they have a </a:t>
            </a:r>
            <a:r>
              <a:rPr lang="en-US" sz="1700" u="sng" dirty="0">
                <a:ea typeface="ヒラギノ角ゴ Pro W3" charset="0"/>
              </a:rPr>
              <a:t>higher</a:t>
            </a:r>
            <a:r>
              <a:rPr lang="en-US" sz="1700" dirty="0">
                <a:ea typeface="ヒラギノ角ゴ Pro W3" charset="0"/>
              </a:rPr>
              <a:t> level of education.</a:t>
            </a:r>
          </a:p>
          <a:p>
            <a:endParaRPr lang="en-US" sz="1700" dirty="0">
              <a:ea typeface="ヒラギノ角ゴ Pro W3" charset="0"/>
            </a:endParaRPr>
          </a:p>
          <a:p>
            <a:r>
              <a:rPr lang="en-US" sz="1700" dirty="0">
                <a:ea typeface="ヒラギノ角ゴ Pro W3" charset="0"/>
              </a:rPr>
              <a:t>There</a:t>
            </a:r>
            <a:r>
              <a:rPr lang="ja-JP" altLang="en-US" sz="1700" dirty="0">
                <a:ea typeface="ヒラギノ角ゴ Pro W3" charset="0"/>
              </a:rPr>
              <a:t>’</a:t>
            </a:r>
            <a:r>
              <a:rPr lang="en-US" altLang="ja-JP" sz="1700" dirty="0">
                <a:ea typeface="ヒラギノ角ゴ Pro W3" charset="0"/>
              </a:rPr>
              <a:t>s no surprise here. But the reason I include this chart is to remind you that </a:t>
            </a:r>
            <a:r>
              <a:rPr lang="en-US" altLang="ja-JP" sz="1700" u="sng" dirty="0">
                <a:ea typeface="ヒラギノ角ゴ Pro W3" charset="0"/>
              </a:rPr>
              <a:t>this</a:t>
            </a:r>
            <a:r>
              <a:rPr lang="en-US" altLang="ja-JP" sz="1700" dirty="0">
                <a:ea typeface="ヒラギノ角ゴ Pro W3" charset="0"/>
              </a:rPr>
              <a:t> chart shows people who are </a:t>
            </a:r>
            <a:r>
              <a:rPr lang="en-US" altLang="ja-JP" sz="1700" u="sng" dirty="0">
                <a:ea typeface="ヒラギノ角ゴ Pro W3" charset="0"/>
              </a:rPr>
              <a:t>currently</a:t>
            </a:r>
            <a:r>
              <a:rPr lang="en-US" altLang="ja-JP" sz="1700" dirty="0">
                <a:ea typeface="ヒラギノ角ゴ Pro W3" charset="0"/>
              </a:rPr>
              <a:t> employed. </a:t>
            </a:r>
          </a:p>
          <a:p>
            <a:endParaRPr lang="en-US" sz="1700" dirty="0">
              <a:ea typeface="ヒラギノ角ゴ Pro W3" charset="0"/>
            </a:endParaRPr>
          </a:p>
          <a:p>
            <a:r>
              <a:rPr lang="en-US" sz="1700" dirty="0">
                <a:ea typeface="ヒラギノ角ゴ Pro W3" charset="0"/>
              </a:rPr>
              <a:t>What does this say </a:t>
            </a:r>
            <a:r>
              <a:rPr lang="en-US" sz="1700" dirty="0" smtClean="0">
                <a:ea typeface="ヒラギノ角ゴ Pro W3" charset="0"/>
              </a:rPr>
              <a:t>to our youth who </a:t>
            </a:r>
            <a:r>
              <a:rPr lang="en-US" sz="1700" u="sng" dirty="0">
                <a:ea typeface="ヒラギノ角ゴ Pro W3" charset="0"/>
              </a:rPr>
              <a:t>will be </a:t>
            </a:r>
            <a:r>
              <a:rPr lang="en-US" sz="1700" dirty="0">
                <a:ea typeface="ヒラギノ角ゴ Pro W3" charset="0"/>
              </a:rPr>
              <a:t>employed </a:t>
            </a:r>
            <a:r>
              <a:rPr lang="en-US" sz="1700" u="sng" dirty="0" smtClean="0">
                <a:ea typeface="ヒラギノ角ゴ Pro W3" charset="0"/>
              </a:rPr>
              <a:t>three</a:t>
            </a:r>
            <a:r>
              <a:rPr lang="en-US" sz="1700" u="none" dirty="0" smtClean="0">
                <a:ea typeface="ヒラギノ角ゴ Pro W3" charset="0"/>
              </a:rPr>
              <a:t> </a:t>
            </a:r>
            <a:r>
              <a:rPr lang="en-US" sz="1700" dirty="0" smtClean="0">
                <a:ea typeface="ヒラギノ角ゴ Pro W3" charset="0"/>
              </a:rPr>
              <a:t>to </a:t>
            </a:r>
            <a:r>
              <a:rPr lang="en-US" sz="1700" u="sng" dirty="0">
                <a:ea typeface="ヒラギノ角ゴ Pro W3" charset="0"/>
              </a:rPr>
              <a:t>ten</a:t>
            </a:r>
            <a:r>
              <a:rPr lang="en-US" sz="1700" dirty="0">
                <a:ea typeface="ヒラギノ角ゴ Pro W3" charset="0"/>
              </a:rPr>
              <a:t> </a:t>
            </a:r>
            <a:r>
              <a:rPr lang="en-US" sz="1700" u="sng" dirty="0">
                <a:ea typeface="ヒラギノ角ゴ Pro W3" charset="0"/>
              </a:rPr>
              <a:t>years</a:t>
            </a:r>
            <a:r>
              <a:rPr lang="en-US" sz="1700" dirty="0">
                <a:ea typeface="ヒラギノ角ゴ Pro W3" charset="0"/>
              </a:rPr>
              <a:t> from now? Will the chart look </a:t>
            </a:r>
            <a:r>
              <a:rPr lang="en-US" sz="1700" u="sng" dirty="0">
                <a:ea typeface="ヒラギノ角ゴ Pro W3" charset="0"/>
              </a:rPr>
              <a:t>different</a:t>
            </a:r>
            <a:r>
              <a:rPr lang="en-US" sz="1700" dirty="0">
                <a:ea typeface="ヒラギノ角ゴ Pro W3" charset="0"/>
              </a:rPr>
              <a:t> for them?</a:t>
            </a:r>
          </a:p>
          <a:p>
            <a:endParaRPr lang="en-US" sz="1700" dirty="0">
              <a:ea typeface="ヒラギノ角ゴ Pro W3" charset="0"/>
            </a:endParaRPr>
          </a:p>
          <a:p>
            <a:r>
              <a:rPr lang="en-US" sz="1700" dirty="0">
                <a:ea typeface="ヒラギノ角ゴ Pro W3" charset="0"/>
              </a:rPr>
              <a:t>What if lifetime education costs and student loan interest is figured in? Does </a:t>
            </a:r>
            <a:r>
              <a:rPr lang="en-US" sz="1700" u="sng" dirty="0">
                <a:ea typeface="ヒラギノ角ゴ Pro W3" charset="0"/>
              </a:rPr>
              <a:t>that</a:t>
            </a:r>
            <a:r>
              <a:rPr lang="en-US" sz="1700" dirty="0">
                <a:ea typeface="ヒラギノ角ゴ Pro W3" charset="0"/>
              </a:rPr>
              <a:t> narrow the gap</a:t>
            </a:r>
            <a:r>
              <a:rPr lang="en-US" sz="1700" dirty="0" smtClean="0">
                <a:ea typeface="ヒラギノ角ゴ Pro W3" charset="0"/>
              </a:rPr>
              <a:t>?</a:t>
            </a:r>
          </a:p>
          <a:p>
            <a:endParaRPr lang="en-US" sz="1700" dirty="0">
              <a:ea typeface="ヒラギノ角ゴ Pro W3" charset="0"/>
            </a:endParaRPr>
          </a:p>
          <a:p>
            <a:r>
              <a:rPr lang="en-US" sz="1700" dirty="0">
                <a:ea typeface="ヒラギノ角ゴ Pro W3" charset="0"/>
              </a:rPr>
              <a:t>What about </a:t>
            </a:r>
            <a:r>
              <a:rPr lang="en-US" sz="1700" dirty="0" smtClean="0">
                <a:ea typeface="ヒラギノ角ゴ Pro W3" charset="0"/>
              </a:rPr>
              <a:t>the cost </a:t>
            </a:r>
            <a:r>
              <a:rPr lang="en-US" sz="1700" dirty="0">
                <a:ea typeface="ヒラギノ角ゴ Pro W3" charset="0"/>
              </a:rPr>
              <a:t>of business attire, business social expenses, club memberships, and other expenses that might be different at different levels of employment</a:t>
            </a:r>
            <a:r>
              <a:rPr lang="en-US" sz="1700" dirty="0" smtClean="0">
                <a:ea typeface="ヒラギノ角ゴ Pro W3" charset="0"/>
              </a:rPr>
              <a:t>?</a:t>
            </a:r>
          </a:p>
          <a:p>
            <a:endParaRPr lang="en-US" sz="1700" dirty="0">
              <a:ea typeface="ヒラギノ角ゴ Pro W3" charset="0"/>
            </a:endParaRPr>
          </a:p>
          <a:p>
            <a:r>
              <a:rPr lang="en-US" sz="1700" dirty="0">
                <a:ea typeface="ヒラギノ角ゴ Pro W3" charset="0"/>
              </a:rPr>
              <a:t>What if all of that is figured in? </a:t>
            </a:r>
          </a:p>
          <a:p>
            <a:r>
              <a:rPr lang="en-US" sz="1700" dirty="0">
                <a:ea typeface="ヒラギノ角ゴ Pro W3" charset="0"/>
              </a:rPr>
              <a:t>What about a </a:t>
            </a:r>
            <a:r>
              <a:rPr lang="en-US" sz="1700" u="sng" dirty="0">
                <a:ea typeface="ヒラギノ角ゴ Pro W3" charset="0"/>
              </a:rPr>
              <a:t>lifestyle</a:t>
            </a:r>
            <a:r>
              <a:rPr lang="en-US" sz="1700" dirty="0">
                <a:ea typeface="ヒラギノ角ゴ Pro W3" charset="0"/>
              </a:rPr>
              <a:t> choice?</a:t>
            </a:r>
          </a:p>
          <a:p>
            <a:endParaRPr lang="en-US" sz="1700" dirty="0">
              <a:ea typeface="ヒラギノ角ゴ Pro W3" charset="0"/>
            </a:endParaRPr>
          </a:p>
          <a:p>
            <a:r>
              <a:rPr lang="en-US" sz="1700" dirty="0">
                <a:ea typeface="ヒラギノ角ゴ Pro W3" charset="0"/>
              </a:rPr>
              <a:t>What does </a:t>
            </a:r>
            <a:r>
              <a:rPr lang="en-US" sz="1700" u="sng" dirty="0">
                <a:ea typeface="ヒラギノ角ゴ Pro W3" charset="0"/>
              </a:rPr>
              <a:t>this</a:t>
            </a:r>
            <a:r>
              <a:rPr lang="en-US" sz="1700" dirty="0">
                <a:ea typeface="ヒラギノ角ゴ Pro W3" charset="0"/>
              </a:rPr>
              <a:t> chart tell </a:t>
            </a:r>
            <a:r>
              <a:rPr lang="en-US" sz="1700" u="sng" dirty="0">
                <a:ea typeface="ヒラギノ角ゴ Pro W3" charset="0"/>
              </a:rPr>
              <a:t>our</a:t>
            </a:r>
            <a:r>
              <a:rPr lang="en-US" sz="1700" u="none" dirty="0">
                <a:ea typeface="ヒラギノ角ゴ Pro W3" charset="0"/>
              </a:rPr>
              <a:t> </a:t>
            </a:r>
            <a:r>
              <a:rPr lang="en-US" sz="1700" dirty="0" smtClean="0">
                <a:ea typeface="ヒラギノ角ゴ Pro W3" charset="0"/>
              </a:rPr>
              <a:t>youth about </a:t>
            </a:r>
            <a:r>
              <a:rPr lang="en-US" sz="1700" u="sng" dirty="0">
                <a:ea typeface="ヒラギノ角ゴ Pro W3" charset="0"/>
              </a:rPr>
              <a:t>their</a:t>
            </a:r>
            <a:r>
              <a:rPr lang="en-US" sz="1700" dirty="0">
                <a:ea typeface="ヒラギノ角ゴ Pro W3" charset="0"/>
              </a:rPr>
              <a:t> future?</a:t>
            </a:r>
          </a:p>
          <a:p>
            <a:endParaRPr lang="en-US" sz="1700" dirty="0">
              <a:ea typeface="ヒラギノ角ゴ Pro W3" charset="0"/>
            </a:endParaRPr>
          </a:p>
          <a:p>
            <a:r>
              <a:rPr lang="en-US" sz="1700" dirty="0" smtClean="0">
                <a:ea typeface="ヒラギノ角ゴ Pro W3" charset="0"/>
              </a:rPr>
              <a:t>====</a:t>
            </a:r>
          </a:p>
          <a:p>
            <a:endParaRPr lang="en-US" sz="1700" dirty="0">
              <a:ea typeface="ヒラギノ角ゴ Pro W3" charset="0"/>
            </a:endParaRPr>
          </a:p>
          <a:p>
            <a:r>
              <a:rPr lang="en-US" sz="1700" dirty="0">
                <a:ea typeface="ヒラギノ角ゴ Pro W3" charset="0"/>
              </a:rPr>
              <a:t>http://</a:t>
            </a:r>
            <a:r>
              <a:rPr lang="en-US" sz="1700" dirty="0" err="1">
                <a:ea typeface="ヒラギノ角ゴ Pro W3" charset="0"/>
              </a:rPr>
              <a:t>cew.georgetown.edu</a:t>
            </a:r>
            <a:r>
              <a:rPr lang="en-US" sz="1700" dirty="0">
                <a:ea typeface="ヒラギノ角ゴ Pro W3" charset="0"/>
              </a:rPr>
              <a:t>/</a:t>
            </a:r>
            <a:r>
              <a:rPr lang="en-US" sz="1700" dirty="0" err="1">
                <a:ea typeface="ヒラギノ角ゴ Pro W3" charset="0"/>
              </a:rPr>
              <a:t>collegepayoff</a:t>
            </a:r>
            <a:r>
              <a:rPr lang="en-US" sz="1700" dirty="0">
                <a:ea typeface="ヒラギノ角ゴ Pro W3" charset="0"/>
              </a:rPr>
              <a:t>/</a:t>
            </a:r>
          </a:p>
          <a:p>
            <a:r>
              <a:rPr lang="en-US" sz="1700" dirty="0">
                <a:ea typeface="ヒラギノ角ゴ Pro W3" charset="0"/>
              </a:rPr>
              <a:t>http://www9.georgetown.edu/grad/</a:t>
            </a:r>
            <a:r>
              <a:rPr lang="en-US" sz="1700" dirty="0" err="1">
                <a:ea typeface="ヒラギノ角ゴ Pro W3" charset="0"/>
              </a:rPr>
              <a:t>gppi</a:t>
            </a:r>
            <a:r>
              <a:rPr lang="en-US" sz="1700" dirty="0">
                <a:ea typeface="ヒラギノ角ゴ Pro W3" charset="0"/>
              </a:rPr>
              <a:t>/</a:t>
            </a:r>
            <a:r>
              <a:rPr lang="en-US" sz="1700" dirty="0" err="1">
                <a:ea typeface="ヒラギノ角ゴ Pro W3" charset="0"/>
              </a:rPr>
              <a:t>hpi</a:t>
            </a:r>
            <a:r>
              <a:rPr lang="en-US" sz="1700" dirty="0">
                <a:ea typeface="ヒラギノ角ゴ Pro W3" charset="0"/>
              </a:rPr>
              <a:t>/</a:t>
            </a:r>
            <a:r>
              <a:rPr lang="en-US" sz="1700" dirty="0" err="1">
                <a:ea typeface="ヒラギノ角ゴ Pro W3" charset="0"/>
              </a:rPr>
              <a:t>cew</a:t>
            </a:r>
            <a:r>
              <a:rPr lang="en-US" sz="1700" dirty="0">
                <a:ea typeface="ヒラギノ角ゴ Pro W3" charset="0"/>
              </a:rPr>
              <a:t>/</a:t>
            </a:r>
            <a:r>
              <a:rPr lang="en-US" sz="1700" dirty="0" err="1">
                <a:ea typeface="ヒラギノ角ゴ Pro W3" charset="0"/>
              </a:rPr>
              <a:t>pdfs</a:t>
            </a:r>
            <a:r>
              <a:rPr lang="en-US" sz="1700" dirty="0">
                <a:ea typeface="ヒラギノ角ゴ Pro W3" charset="0"/>
              </a:rPr>
              <a:t>/</a:t>
            </a:r>
            <a:r>
              <a:rPr lang="en-US" sz="1700" dirty="0" err="1">
                <a:ea typeface="ヒラギノ角ゴ Pro W3" charset="0"/>
              </a:rPr>
              <a:t>collegepayoff-summary.pdf</a:t>
            </a:r>
            <a:endParaRPr lang="en-US" sz="1700" dirty="0">
              <a:ea typeface="ヒラギノ角ゴ Pro W3" charset="0"/>
            </a:endParaRPr>
          </a:p>
          <a:p>
            <a:r>
              <a:rPr lang="en-US" sz="1700" dirty="0">
                <a:ea typeface="ヒラギノ角ゴ Pro W3" charset="0"/>
              </a:rPr>
              <a:t>Page 4, 5</a:t>
            </a:r>
          </a:p>
        </p:txBody>
      </p:sp>
      <p:sp>
        <p:nvSpPr>
          <p:cNvPr id="27651" name="Slide Number Placeholder 3"/>
          <p:cNvSpPr txBox="1">
            <a:spLocks noGrp="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8CD00405-B3FD-3049-BBB2-DE8CCBAE299B}" type="slidenum">
              <a:rPr lang="en-US" sz="1300"/>
              <a:pPr algn="r"/>
              <a:t>6</a:t>
            </a:fld>
            <a:endParaRPr lang="en-US" sz="1300"/>
          </a:p>
        </p:txBody>
      </p:sp>
    </p:spTree>
    <p:extLst>
      <p:ext uri="{BB962C8B-B14F-4D97-AF65-F5344CB8AC3E}">
        <p14:creationId xmlns:p14="http://schemas.microsoft.com/office/powerpoint/2010/main" val="336625925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09" name="Slide Image Placeholder 1"/>
          <p:cNvSpPr>
            <a:spLocks noGrp="1" noRot="1" noChangeAspect="1" noTextEdit="1"/>
          </p:cNvSpPr>
          <p:nvPr>
            <p:ph type="sldImg"/>
          </p:nvPr>
        </p:nvSpPr>
        <p:spPr>
          <a:ln/>
        </p:spPr>
      </p:sp>
      <p:sp>
        <p:nvSpPr>
          <p:cNvPr id="273410" name="Notes Placeholder 2"/>
          <p:cNvSpPr>
            <a:spLocks noGrp="1"/>
          </p:cNvSpPr>
          <p:nvPr>
            <p:ph type="body" idx="1"/>
          </p:nvPr>
        </p:nvSpPr>
        <p:spPr>
          <a:xfrm>
            <a:off x="838199" y="4560888"/>
            <a:ext cx="5791201"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a typeface="ヒラギノ角ゴ Pro W3" charset="0"/>
              </a:rPr>
              <a:t>--</a:t>
            </a:r>
            <a:endParaRPr lang="en-US" dirty="0">
              <a:ea typeface="ヒラギノ角ゴ Pro W3" charset="0"/>
            </a:endParaRPr>
          </a:p>
          <a:p>
            <a:endParaRPr lang="en-US" dirty="0">
              <a:ea typeface="ヒラギノ角ゴ Pro W3" charset="0"/>
            </a:endParaRPr>
          </a:p>
          <a:p>
            <a:r>
              <a:rPr lang="en-US" dirty="0">
                <a:ea typeface="ヒラギノ角ゴ Pro W3" charset="0"/>
              </a:rPr>
              <a:t>It</a:t>
            </a:r>
            <a:r>
              <a:rPr lang="ja-JP" altLang="en-US" dirty="0">
                <a:ea typeface="ヒラギノ角ゴ Pro W3" charset="0"/>
              </a:rPr>
              <a:t>’</a:t>
            </a:r>
            <a:r>
              <a:rPr lang="en-US" altLang="ja-JP" dirty="0">
                <a:ea typeface="ヒラギノ角ゴ Pro W3" charset="0"/>
              </a:rPr>
              <a:t>s a different world.</a:t>
            </a:r>
          </a:p>
          <a:p>
            <a:endParaRPr lang="en-US" dirty="0">
              <a:ea typeface="ヒラギノ角ゴ Pro W3" charset="0"/>
            </a:endParaRPr>
          </a:p>
          <a:p>
            <a:r>
              <a:rPr lang="en-US" dirty="0">
                <a:ea typeface="ヒラギノ角ゴ Pro W3" charset="0"/>
              </a:rPr>
              <a:t>Many moms want to wave their child</a:t>
            </a:r>
            <a:r>
              <a:rPr lang="ja-JP" altLang="en-US" dirty="0">
                <a:ea typeface="ヒラギノ角ゴ Pro W3" charset="0"/>
              </a:rPr>
              <a:t>’</a:t>
            </a:r>
            <a:r>
              <a:rPr lang="en-US" altLang="ja-JP" dirty="0">
                <a:ea typeface="ヒラギノ角ゴ Pro W3" charset="0"/>
              </a:rPr>
              <a:t>s university sheepskin high in the air at the country club and </a:t>
            </a:r>
            <a:r>
              <a:rPr lang="en-US" dirty="0" smtClean="0">
                <a:ea typeface="ヒラギノ角ゴ Pro W3" charset="0"/>
              </a:rPr>
              <a:t>would </a:t>
            </a:r>
            <a:r>
              <a:rPr lang="en-US" dirty="0">
                <a:ea typeface="ヒラギノ角ゴ Pro W3" charset="0"/>
              </a:rPr>
              <a:t>not see eye to eye with the mom on the right.</a:t>
            </a:r>
          </a:p>
          <a:p>
            <a:endParaRPr lang="en-US" dirty="0">
              <a:ea typeface="ヒラギノ角ゴ Pro W3" charset="0"/>
            </a:endParaRPr>
          </a:p>
          <a:p>
            <a:endParaRPr lang="en-US" dirty="0">
              <a:ea typeface="ヒラギノ角ゴ Pro W3" charset="0"/>
            </a:endParaRPr>
          </a:p>
          <a:p>
            <a:r>
              <a:rPr lang="en-US" dirty="0" smtClean="0">
                <a:ea typeface="ヒラギノ角ゴ Pro W3" charset="0"/>
              </a:rPr>
              <a:t>====</a:t>
            </a:r>
          </a:p>
          <a:p>
            <a:endParaRPr lang="en-US" dirty="0">
              <a:ea typeface="ヒラギノ角ゴ Pro W3" charset="0"/>
            </a:endParaRPr>
          </a:p>
          <a:p>
            <a:r>
              <a:rPr lang="en-US" dirty="0">
                <a:ea typeface="ヒラギノ角ゴ Pro W3" charset="0"/>
              </a:rPr>
              <a:t>http://</a:t>
            </a:r>
            <a:r>
              <a:rPr lang="en-US" dirty="0" err="1">
                <a:ea typeface="ヒラギノ角ゴ Pro W3" charset="0"/>
              </a:rPr>
              <a:t>www.kingfeatures.com</a:t>
            </a:r>
            <a:r>
              <a:rPr lang="en-US" dirty="0">
                <a:ea typeface="ヒラギノ角ゴ Pro W3" charset="0"/>
              </a:rPr>
              <a:t>/features/</a:t>
            </a:r>
            <a:r>
              <a:rPr lang="en-US" dirty="0" err="1">
                <a:ea typeface="ヒラギノ角ゴ Pro W3" charset="0"/>
              </a:rPr>
              <a:t>edcar</a:t>
            </a:r>
            <a:r>
              <a:rPr lang="en-US" dirty="0">
                <a:ea typeface="ヒラギノ角ゴ Pro W3" charset="0"/>
              </a:rPr>
              <a:t>/smith/</a:t>
            </a:r>
            <a:r>
              <a:rPr lang="en-US" dirty="0" err="1">
                <a:ea typeface="ヒラギノ角ゴ Pro W3" charset="0"/>
              </a:rPr>
              <a:t>bio.htm</a:t>
            </a:r>
            <a:endParaRPr lang="en-US" dirty="0">
              <a:ea typeface="ヒラギノ角ゴ Pro W3" charset="0"/>
            </a:endParaRPr>
          </a:p>
        </p:txBody>
      </p:sp>
      <p:sp>
        <p:nvSpPr>
          <p:cNvPr id="27341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D02C42B1-630B-3540-A403-D8DA1DE977AC}" type="slidenum">
              <a:rPr lang="en-US" sz="1300"/>
              <a:pPr/>
              <a:t>60</a:t>
            </a:fld>
            <a:endParaRPr lang="en-US" sz="1300"/>
          </a:p>
        </p:txBody>
      </p:sp>
    </p:spTree>
    <p:extLst>
      <p:ext uri="{BB962C8B-B14F-4D97-AF65-F5344CB8AC3E}">
        <p14:creationId xmlns:p14="http://schemas.microsoft.com/office/powerpoint/2010/main" val="108125019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3" name="Rectangle 2"/>
          <p:cNvSpPr>
            <a:spLocks noGrp="1" noRot="1" noChangeAspect="1" noChangeArrowheads="1" noTextEdit="1"/>
          </p:cNvSpPr>
          <p:nvPr>
            <p:ph type="sldImg"/>
          </p:nvPr>
        </p:nvSpPr>
        <p:spPr>
          <a:xfrm>
            <a:off x="1068388" y="479425"/>
            <a:ext cx="1520825" cy="1141413"/>
          </a:xfrm>
          <a:ln/>
        </p:spPr>
      </p:sp>
      <p:sp>
        <p:nvSpPr>
          <p:cNvPr id="300034" name="Rectangle 3"/>
          <p:cNvSpPr>
            <a:spLocks noGrp="1" noChangeArrowheads="1"/>
          </p:cNvSpPr>
          <p:nvPr>
            <p:ph type="body" idx="1"/>
          </p:nvPr>
        </p:nvSpPr>
        <p:spPr>
          <a:xfrm>
            <a:off x="974725" y="1600200"/>
            <a:ext cx="5934075" cy="72802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p>
            <a:r>
              <a:rPr lang="en-US" sz="1600" dirty="0">
                <a:ea typeface="ヒラギノ角ゴ Pro W3" charset="0"/>
              </a:rPr>
              <a:t>We need more diversity of thought.  With more women entering the higher levels of business, we are seeing a shift in the way of doing business.  And I like it</a:t>
            </a:r>
            <a:r>
              <a:rPr lang="en-US" sz="1600" dirty="0" smtClean="0">
                <a:ea typeface="ヒラギノ角ゴ Pro W3" charset="0"/>
              </a:rPr>
              <a:t>.</a:t>
            </a:r>
          </a:p>
          <a:p>
            <a:endParaRPr lang="en-US" sz="1600" dirty="0">
              <a:ea typeface="ヒラギノ角ゴ Pro W3" charset="0"/>
            </a:endParaRPr>
          </a:p>
          <a:p>
            <a:r>
              <a:rPr lang="en-US" sz="1600" dirty="0">
                <a:ea typeface="ヒラギノ角ゴ Pro W3" charset="0"/>
              </a:rPr>
              <a:t>The traditional male version of running a business, built upon a platform of competitiveness,  is now </a:t>
            </a:r>
            <a:r>
              <a:rPr lang="en-US" sz="1600" u="sng" dirty="0">
                <a:ea typeface="ヒラギノ角ゴ Pro W3" charset="0"/>
              </a:rPr>
              <a:t>evolving</a:t>
            </a:r>
            <a:r>
              <a:rPr lang="en-US" sz="1600" dirty="0">
                <a:ea typeface="ヒラギノ角ゴ Pro W3" charset="0"/>
              </a:rPr>
              <a:t>.</a:t>
            </a:r>
          </a:p>
          <a:p>
            <a:r>
              <a:rPr lang="en-US" sz="1600" u="sng" dirty="0">
                <a:ea typeface="ヒラギノ角ゴ Pro W3" charset="0"/>
              </a:rPr>
              <a:t>Collaboration</a:t>
            </a:r>
            <a:r>
              <a:rPr lang="en-US" sz="1600" dirty="0">
                <a:ea typeface="ヒラギノ角ゴ Pro W3" charset="0"/>
              </a:rPr>
              <a:t> is the new way of life in the business world.  Small businesses supporting each other rather than trying to buy out the </a:t>
            </a:r>
            <a:r>
              <a:rPr lang="en-US" sz="1600" dirty="0" smtClean="0">
                <a:ea typeface="ヒラギノ角ゴ Pro W3" charset="0"/>
              </a:rPr>
              <a:t>competition or acquire the supply line.</a:t>
            </a:r>
          </a:p>
          <a:p>
            <a:endParaRPr lang="en-US" sz="1600" dirty="0">
              <a:ea typeface="ヒラギノ角ゴ Pro W3" charset="0"/>
            </a:endParaRPr>
          </a:p>
          <a:p>
            <a:r>
              <a:rPr lang="en-US" sz="1600" dirty="0">
                <a:ea typeface="ヒラギノ角ゴ Pro W3" charset="0"/>
              </a:rPr>
              <a:t>So how does this affect what we are doing in the classroom?</a:t>
            </a:r>
          </a:p>
          <a:p>
            <a:r>
              <a:rPr lang="en-US" sz="1600" dirty="0">
                <a:ea typeface="ヒラギノ角ゴ Pro W3" charset="0"/>
              </a:rPr>
              <a:t>Our education system is set up to encourage students to compete with each other for the best grades, class rank, and the honor of being the valedictorian.  Is this preparing them for the future workplace</a:t>
            </a:r>
            <a:r>
              <a:rPr lang="en-US" sz="1600" dirty="0" smtClean="0">
                <a:ea typeface="ヒラギノ角ゴ Pro W3" charset="0"/>
              </a:rPr>
              <a:t>?</a:t>
            </a:r>
          </a:p>
          <a:p>
            <a:endParaRPr lang="en-US" sz="1600" dirty="0">
              <a:ea typeface="ヒラギノ角ゴ Pro W3" charset="0"/>
            </a:endParaRPr>
          </a:p>
          <a:p>
            <a:r>
              <a:rPr lang="en-US" sz="1600" dirty="0">
                <a:ea typeface="ヒラギノ角ゴ Pro W3" charset="0"/>
              </a:rPr>
              <a:t>In schools, we have traditionally called collaboration </a:t>
            </a:r>
            <a:r>
              <a:rPr lang="ja-JP" altLang="en-US" sz="1600" dirty="0">
                <a:ea typeface="ヒラギノ角ゴ Pro W3" charset="0"/>
              </a:rPr>
              <a:t>“</a:t>
            </a:r>
            <a:r>
              <a:rPr lang="en-US" altLang="ja-JP" sz="1600" u="sng" dirty="0">
                <a:ea typeface="ヒラギノ角ゴ Pro W3" charset="0"/>
              </a:rPr>
              <a:t>cheating</a:t>
            </a:r>
            <a:r>
              <a:rPr lang="en-US" altLang="ja-JP" sz="1600" dirty="0">
                <a:ea typeface="ヒラギノ角ゴ Pro W3" charset="0"/>
              </a:rPr>
              <a:t>.</a:t>
            </a:r>
            <a:r>
              <a:rPr lang="ja-JP" altLang="en-US" sz="1600" dirty="0" smtClean="0">
                <a:ea typeface="ヒラギノ角ゴ Pro W3" charset="0"/>
              </a:rPr>
              <a:t>”</a:t>
            </a:r>
            <a:endParaRPr lang="en-US" altLang="ja-JP" sz="1600" dirty="0" smtClean="0">
              <a:ea typeface="ヒラギノ角ゴ Pro W3" charset="0"/>
            </a:endParaRPr>
          </a:p>
          <a:p>
            <a:endParaRPr lang="en-US" altLang="ja-JP" sz="1600" dirty="0">
              <a:ea typeface="ヒラギノ角ゴ Pro W3" charset="0"/>
            </a:endParaRPr>
          </a:p>
          <a:p>
            <a:r>
              <a:rPr lang="en-US" sz="1600" dirty="0">
                <a:ea typeface="ヒラギノ角ゴ Pro W3" charset="0"/>
              </a:rPr>
              <a:t>Kids </a:t>
            </a:r>
            <a:r>
              <a:rPr lang="en-US" sz="1600" u="sng" dirty="0">
                <a:ea typeface="ヒラギノ角ゴ Pro W3" charset="0"/>
              </a:rPr>
              <a:t>are</a:t>
            </a:r>
            <a:r>
              <a:rPr lang="en-US" sz="1600" dirty="0">
                <a:ea typeface="ヒラギノ角ゴ Pro W3" charset="0"/>
              </a:rPr>
              <a:t> collaborating with each other on their smart phones, but rather </a:t>
            </a:r>
            <a:r>
              <a:rPr lang="en-US" sz="1600" dirty="0" smtClean="0">
                <a:ea typeface="ヒラギノ角ゴ Pro W3" charset="0"/>
              </a:rPr>
              <a:t>than </a:t>
            </a:r>
            <a:r>
              <a:rPr lang="en-US" sz="1600" dirty="0">
                <a:ea typeface="ヒラギノ角ゴ Pro W3" charset="0"/>
              </a:rPr>
              <a:t>trying to </a:t>
            </a:r>
            <a:r>
              <a:rPr lang="en-US" sz="1600" u="sng" dirty="0">
                <a:ea typeface="ヒラギノ角ゴ Pro W3" charset="0"/>
              </a:rPr>
              <a:t>stop</a:t>
            </a:r>
            <a:r>
              <a:rPr lang="en-US" sz="1600" dirty="0">
                <a:ea typeface="ヒラギノ角ゴ Pro W3" charset="0"/>
              </a:rPr>
              <a:t> it, we should be </a:t>
            </a:r>
            <a:r>
              <a:rPr lang="en-US" sz="1600" u="sng" dirty="0">
                <a:ea typeface="ヒラギノ角ゴ Pro W3" charset="0"/>
              </a:rPr>
              <a:t>encouraging</a:t>
            </a:r>
            <a:r>
              <a:rPr lang="en-US" sz="1600" dirty="0">
                <a:ea typeface="ヒラギノ角ゴ Pro W3" charset="0"/>
              </a:rPr>
              <a:t> it. </a:t>
            </a:r>
            <a:endParaRPr lang="en-US" sz="1600" dirty="0" smtClean="0">
              <a:ea typeface="ヒラギノ角ゴ Pro W3" charset="0"/>
            </a:endParaRPr>
          </a:p>
          <a:p>
            <a:endParaRPr lang="en-US" sz="1600" dirty="0">
              <a:ea typeface="ヒラギノ角ゴ Pro W3" charset="0"/>
            </a:endParaRPr>
          </a:p>
          <a:p>
            <a:r>
              <a:rPr lang="en-US" sz="1600" dirty="0">
                <a:ea typeface="ヒラギノ角ゴ Pro W3" charset="0"/>
              </a:rPr>
              <a:t>And we should be teaching them the </a:t>
            </a:r>
            <a:r>
              <a:rPr lang="en-US" sz="1600" u="sng" dirty="0">
                <a:ea typeface="ヒラギノ角ゴ Pro W3" charset="0"/>
              </a:rPr>
              <a:t>proper</a:t>
            </a:r>
            <a:r>
              <a:rPr lang="en-US" sz="1600" dirty="0">
                <a:ea typeface="ヒラギノ角ゴ Pro W3" charset="0"/>
              </a:rPr>
              <a:t> way of using technology and the </a:t>
            </a:r>
            <a:r>
              <a:rPr lang="en-US" sz="1600" u="sng" dirty="0">
                <a:ea typeface="ヒラギノ角ゴ Pro W3" charset="0"/>
              </a:rPr>
              <a:t>proper</a:t>
            </a:r>
            <a:r>
              <a:rPr lang="en-US" sz="1600" dirty="0">
                <a:ea typeface="ヒラギノ角ゴ Pro W3" charset="0"/>
              </a:rPr>
              <a:t> way of collaborating that brings about </a:t>
            </a:r>
            <a:r>
              <a:rPr lang="en-US" sz="1600" u="sng" dirty="0">
                <a:ea typeface="ヒラギノ角ゴ Pro W3" charset="0"/>
              </a:rPr>
              <a:t>synergistic </a:t>
            </a:r>
            <a:r>
              <a:rPr lang="en-US" sz="1600" dirty="0">
                <a:ea typeface="ヒラギノ角ゴ Pro W3" charset="0"/>
              </a:rPr>
              <a:t>results.  </a:t>
            </a:r>
            <a:endParaRPr lang="en-US" sz="1600" dirty="0" smtClean="0">
              <a:ea typeface="ヒラギノ角ゴ Pro W3" charset="0"/>
            </a:endParaRPr>
          </a:p>
          <a:p>
            <a:endParaRPr lang="en-US" sz="1600" dirty="0">
              <a:ea typeface="ヒラギノ角ゴ Pro W3" charset="0"/>
            </a:endParaRPr>
          </a:p>
          <a:p>
            <a:r>
              <a:rPr lang="en-US" sz="1600" dirty="0">
                <a:ea typeface="ヒラギノ角ゴ Pro W3" charset="0"/>
              </a:rPr>
              <a:t>We need to change the focus from </a:t>
            </a:r>
            <a:r>
              <a:rPr lang="en-US" sz="1600" u="sng" dirty="0">
                <a:ea typeface="ヒラギノ角ゴ Pro W3" charset="0"/>
              </a:rPr>
              <a:t>self-centered </a:t>
            </a:r>
            <a:r>
              <a:rPr lang="en-US" sz="1600" dirty="0">
                <a:ea typeface="ヒラギノ角ゴ Pro W3" charset="0"/>
              </a:rPr>
              <a:t>learning to </a:t>
            </a:r>
            <a:r>
              <a:rPr lang="en-US" sz="1600" u="sng" dirty="0">
                <a:ea typeface="ヒラギノ角ゴ Pro W3" charset="0"/>
              </a:rPr>
              <a:t>group-centere</a:t>
            </a:r>
            <a:r>
              <a:rPr lang="en-US" sz="1600" dirty="0">
                <a:ea typeface="ヒラギノ角ゴ Pro W3" charset="0"/>
              </a:rPr>
              <a:t>d learning</a:t>
            </a:r>
            <a:r>
              <a:rPr lang="en-US" sz="1600" dirty="0" smtClean="0">
                <a:ea typeface="ヒラギノ角ゴ Pro W3" charset="0"/>
              </a:rPr>
              <a:t>.</a:t>
            </a:r>
          </a:p>
          <a:p>
            <a:endParaRPr lang="en-US" sz="1600" dirty="0">
              <a:ea typeface="ヒラギノ角ゴ Pro W3" charset="0"/>
            </a:endParaRPr>
          </a:p>
          <a:p>
            <a:r>
              <a:rPr lang="en-US" sz="1600" dirty="0">
                <a:ea typeface="ヒラギノ角ゴ Pro W3" charset="0"/>
              </a:rPr>
              <a:t>From individuals doing great on </a:t>
            </a:r>
            <a:r>
              <a:rPr lang="en-US" sz="1600" u="sng" dirty="0">
                <a:ea typeface="ヒラギノ角ゴ Pro W3" charset="0"/>
              </a:rPr>
              <a:t>individualized</a:t>
            </a:r>
            <a:r>
              <a:rPr lang="en-US" sz="1600" dirty="0">
                <a:ea typeface="ヒラギノ角ゴ Pro W3" charset="0"/>
              </a:rPr>
              <a:t> assessments to students working </a:t>
            </a:r>
            <a:r>
              <a:rPr lang="en-US" sz="1600" u="sng" dirty="0">
                <a:ea typeface="ヒラギノ角ゴ Pro W3" charset="0"/>
              </a:rPr>
              <a:t>together</a:t>
            </a:r>
            <a:r>
              <a:rPr lang="en-US" sz="1600" dirty="0">
                <a:ea typeface="ヒラギノ角ゴ Pro W3" charset="0"/>
              </a:rPr>
              <a:t> to solve a </a:t>
            </a:r>
            <a:r>
              <a:rPr lang="en-US" sz="1600" u="sng" dirty="0">
                <a:ea typeface="ヒラギノ角ゴ Pro W3" charset="0"/>
              </a:rPr>
              <a:t>relevant problem</a:t>
            </a:r>
            <a:r>
              <a:rPr lang="en-US" sz="1600" dirty="0" smtClean="0">
                <a:ea typeface="ヒラギノ角ゴ Pro W3" charset="0"/>
              </a:rPr>
              <a:t>.</a:t>
            </a:r>
          </a:p>
          <a:p>
            <a:endParaRPr lang="en-US" sz="1600" dirty="0">
              <a:ea typeface="ヒラギノ角ゴ Pro W3" charset="0"/>
            </a:endParaRPr>
          </a:p>
          <a:p>
            <a:r>
              <a:rPr lang="en-US" sz="1600" dirty="0">
                <a:ea typeface="ヒラギノ角ゴ Pro W3" charset="0"/>
              </a:rPr>
              <a:t>We need to </a:t>
            </a:r>
            <a:r>
              <a:rPr lang="en-US" sz="1600" u="sng" dirty="0">
                <a:ea typeface="ヒラギノ角ゴ Pro W3" charset="0"/>
              </a:rPr>
              <a:t>change</a:t>
            </a:r>
            <a:r>
              <a:rPr lang="en-US" sz="1600" dirty="0">
                <a:ea typeface="ヒラギノ角ゴ Pro W3" charset="0"/>
              </a:rPr>
              <a:t> our schools </a:t>
            </a:r>
            <a:r>
              <a:rPr lang="en-US" sz="1600" dirty="0" smtClean="0">
                <a:ea typeface="ヒラギノ角ゴ Pro W3" charset="0"/>
              </a:rPr>
              <a:t>and other youth training programs to </a:t>
            </a:r>
            <a:r>
              <a:rPr lang="en-US" sz="1600" dirty="0">
                <a:ea typeface="ヒラギノ角ゴ Pro W3" charset="0"/>
              </a:rPr>
              <a:t>reflect this change in the work environment</a:t>
            </a:r>
            <a:r>
              <a:rPr lang="en-US" sz="1600" dirty="0" smtClean="0">
                <a:ea typeface="ヒラギノ角ゴ Pro W3" charset="0"/>
              </a:rPr>
              <a:t>.</a:t>
            </a:r>
          </a:p>
          <a:p>
            <a:endParaRPr lang="en-US" sz="1600" dirty="0">
              <a:ea typeface="ヒラギノ角ゴ Pro W3" charset="0"/>
            </a:endParaRPr>
          </a:p>
          <a:p>
            <a:r>
              <a:rPr lang="en-US" sz="1600" dirty="0">
                <a:ea typeface="ヒラギノ角ゴ Pro W3" charset="0"/>
              </a:rPr>
              <a:t>This </a:t>
            </a:r>
            <a:r>
              <a:rPr lang="en-US" sz="1600" u="sng" dirty="0">
                <a:ea typeface="ヒラギノ角ゴ Pro W3" charset="0"/>
              </a:rPr>
              <a:t>is</a:t>
            </a:r>
            <a:r>
              <a:rPr lang="en-US" sz="1600" dirty="0">
                <a:ea typeface="ヒラギノ角ゴ Pro W3" charset="0"/>
              </a:rPr>
              <a:t> assuming that one of the purposes of education is to prepare kids for the workplace.</a:t>
            </a:r>
          </a:p>
          <a:p>
            <a:endParaRPr lang="en-US" sz="1600" dirty="0">
              <a:ea typeface="ヒラギノ角ゴ Pro W3" charset="0"/>
            </a:endParaRPr>
          </a:p>
        </p:txBody>
      </p:sp>
      <p:sp>
        <p:nvSpPr>
          <p:cNvPr id="300035" name="Rectangle 7"/>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BD980401-2E6B-5440-B0CD-427F4301A91F}" type="slidenum">
              <a:rPr lang="en-US" sz="1300"/>
              <a:pPr algn="r"/>
              <a:t>61</a:t>
            </a:fld>
            <a:endParaRPr lang="en-US" sz="1300"/>
          </a:p>
        </p:txBody>
      </p:sp>
    </p:spTree>
    <p:extLst>
      <p:ext uri="{BB962C8B-B14F-4D97-AF65-F5344CB8AC3E}">
        <p14:creationId xmlns:p14="http://schemas.microsoft.com/office/powerpoint/2010/main" val="79026127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3FAFDA13-90BD-944B-BAFF-F471B631D87F}" type="slidenum">
              <a:rPr lang="en-US" sz="1300"/>
              <a:pPr/>
              <a:t>62</a:t>
            </a:fld>
            <a:endParaRPr lang="en-US" sz="1300"/>
          </a:p>
        </p:txBody>
      </p:sp>
      <p:sp>
        <p:nvSpPr>
          <p:cNvPr id="310274" name="Rectangle 2"/>
          <p:cNvSpPr>
            <a:spLocks noGrp="1" noRot="1" noChangeAspect="1" noChangeArrowheads="1" noTextEdit="1"/>
          </p:cNvSpPr>
          <p:nvPr>
            <p:ph type="sldImg"/>
          </p:nvPr>
        </p:nvSpPr>
        <p:spPr>
          <a:xfrm>
            <a:off x="1257300" y="720725"/>
            <a:ext cx="2705100" cy="2028825"/>
          </a:xfrm>
          <a:solidFill>
            <a:srgbClr val="FFFFFF"/>
          </a:solidFill>
          <a:ln/>
        </p:spPr>
      </p:sp>
      <p:sp>
        <p:nvSpPr>
          <p:cNvPr id="310275" name="Rectangle 3"/>
          <p:cNvSpPr>
            <a:spLocks noGrp="1" noChangeArrowheads="1"/>
          </p:cNvSpPr>
          <p:nvPr>
            <p:ph type="body" idx="1"/>
          </p:nvPr>
        </p:nvSpPr>
        <p:spPr>
          <a:xfrm>
            <a:off x="568325" y="2819400"/>
            <a:ext cx="5772150" cy="6061075"/>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normAutofit fontScale="47500" lnSpcReduction="20000"/>
          </a:bodyPr>
          <a:lstStyle/>
          <a:p>
            <a:r>
              <a:rPr lang="en-US" dirty="0">
                <a:ea typeface="ヒラギノ角ゴ Pro W3" charset="0"/>
              </a:rPr>
              <a:t>Here are some broad skills that will help workers adapt to the changing career landscape:</a:t>
            </a:r>
          </a:p>
          <a:p>
            <a:endParaRPr lang="en-US" dirty="0">
              <a:ea typeface="ヒラギノ角ゴ Pro W3" charset="0"/>
            </a:endParaRPr>
          </a:p>
          <a:p>
            <a:r>
              <a:rPr lang="en-US" b="1" dirty="0">
                <a:ea typeface="ヒラギノ角ゴ Pro W3" charset="0"/>
              </a:rPr>
              <a:t>Sense-making </a:t>
            </a:r>
            <a:r>
              <a:rPr lang="en-US" b="0" dirty="0">
                <a:ea typeface="ヒラギノ角ゴ Pro W3" charset="0"/>
              </a:rPr>
              <a:t>is t</a:t>
            </a:r>
            <a:r>
              <a:rPr lang="en-US" dirty="0">
                <a:ea typeface="ヒラギノ角ゴ Pro W3" charset="0"/>
              </a:rPr>
              <a:t>he ability to determine the deeper meaning or significance of what is being expressed</a:t>
            </a:r>
          </a:p>
          <a:p>
            <a:endParaRPr lang="en-US" dirty="0">
              <a:ea typeface="ヒラギノ角ゴ Pro W3" charset="0"/>
            </a:endParaRPr>
          </a:p>
          <a:p>
            <a:r>
              <a:rPr lang="en-US" b="1" dirty="0">
                <a:ea typeface="ヒラギノ角ゴ Pro W3" charset="0"/>
              </a:rPr>
              <a:t>Social intelligence </a:t>
            </a:r>
            <a:r>
              <a:rPr lang="en-US" b="0" dirty="0">
                <a:ea typeface="ヒラギノ角ゴ Pro W3" charset="0"/>
              </a:rPr>
              <a:t>is t</a:t>
            </a:r>
            <a:r>
              <a:rPr lang="en-US" dirty="0">
                <a:ea typeface="ヒラギノ角ゴ Pro W3" charset="0"/>
              </a:rPr>
              <a:t>he ability to connect to others in a deep and direct way, to sense and stimulate reactions and desired interactions</a:t>
            </a:r>
          </a:p>
          <a:p>
            <a:endParaRPr lang="en-US" dirty="0">
              <a:ea typeface="ヒラギノ角ゴ Pro W3" charset="0"/>
            </a:endParaRPr>
          </a:p>
          <a:p>
            <a:r>
              <a:rPr lang="en-US" b="1" dirty="0">
                <a:ea typeface="ヒラギノ角ゴ Pro W3" charset="0"/>
              </a:rPr>
              <a:t>Novel and adaptive thinking </a:t>
            </a:r>
            <a:r>
              <a:rPr lang="en-US" b="0" dirty="0">
                <a:ea typeface="ヒラギノ角ゴ Pro W3" charset="0"/>
              </a:rPr>
              <a:t>is </a:t>
            </a:r>
            <a:r>
              <a:rPr lang="en-US" dirty="0">
                <a:ea typeface="ヒラギノ角ゴ Pro W3" charset="0"/>
              </a:rPr>
              <a:t>proficiency at thinking and coming up with solutions and responses beyond that which is rote or rule-</a:t>
            </a:r>
            <a:r>
              <a:rPr lang="en-US" dirty="0" smtClean="0">
                <a:ea typeface="ヒラギノ角ゴ Pro W3" charset="0"/>
              </a:rPr>
              <a:t>based</a:t>
            </a:r>
          </a:p>
          <a:p>
            <a:endParaRPr lang="en-US" dirty="0">
              <a:ea typeface="ヒラギノ角ゴ Pro W3" charset="0"/>
            </a:endParaRPr>
          </a:p>
          <a:p>
            <a:r>
              <a:rPr lang="en-US" b="1" dirty="0">
                <a:ea typeface="ヒラギノ角ゴ Pro W3" charset="0"/>
              </a:rPr>
              <a:t>Cross-cultural competency </a:t>
            </a:r>
            <a:r>
              <a:rPr lang="en-US" b="0" dirty="0">
                <a:ea typeface="ヒラギノ角ゴ Pro W3" charset="0"/>
              </a:rPr>
              <a:t>is t</a:t>
            </a:r>
            <a:r>
              <a:rPr lang="en-US" dirty="0">
                <a:ea typeface="ヒラギノ角ゴ Pro W3" charset="0"/>
              </a:rPr>
              <a:t>he ability to operate in different cultural </a:t>
            </a:r>
            <a:r>
              <a:rPr lang="en-US" dirty="0" smtClean="0">
                <a:ea typeface="ヒラギノ角ゴ Pro W3" charset="0"/>
              </a:rPr>
              <a:t>settings</a:t>
            </a:r>
          </a:p>
          <a:p>
            <a:endParaRPr lang="en-US" dirty="0" smtClean="0">
              <a:ea typeface="ヒラギノ角ゴ Pro W3" charset="0"/>
            </a:endParaRPr>
          </a:p>
          <a:p>
            <a:r>
              <a:rPr lang="en-US" dirty="0" smtClean="0">
                <a:ea typeface="ヒラギノ角ゴ Pro W3" charset="0"/>
              </a:rPr>
              <a:t>Download my PowerPoint and read the descriptions for the rest of these</a:t>
            </a:r>
          </a:p>
          <a:p>
            <a:endParaRPr lang="en-US" dirty="0" smtClean="0">
              <a:ea typeface="ヒラギノ角ゴ Pro W3" charset="0"/>
            </a:endParaRPr>
          </a:p>
          <a:p>
            <a:r>
              <a:rPr lang="en-US" dirty="0" smtClean="0">
                <a:ea typeface="ヒラギノ角ゴ Pro W3" charset="0"/>
              </a:rPr>
              <a:t>------</a:t>
            </a:r>
          </a:p>
          <a:p>
            <a:endParaRPr lang="en-US" dirty="0">
              <a:ea typeface="ヒラギノ角ゴ Pro W3" charset="0"/>
            </a:endParaRPr>
          </a:p>
          <a:p>
            <a:r>
              <a:rPr lang="en-US" b="1" dirty="0">
                <a:ea typeface="ヒラギノ角ゴ Pro W3" charset="0"/>
              </a:rPr>
              <a:t>Computational thinking </a:t>
            </a:r>
            <a:r>
              <a:rPr lang="en-US" b="0" dirty="0">
                <a:ea typeface="ヒラギノ角ゴ Pro W3" charset="0"/>
              </a:rPr>
              <a:t>is t</a:t>
            </a:r>
            <a:r>
              <a:rPr lang="en-US" dirty="0">
                <a:ea typeface="ヒラギノ角ゴ Pro W3" charset="0"/>
              </a:rPr>
              <a:t>he ability to translate vast amounts of data into abstract concepts and to understand data-based </a:t>
            </a:r>
            <a:r>
              <a:rPr lang="en-US" dirty="0" smtClean="0">
                <a:ea typeface="ヒラギノ角ゴ Pro W3" charset="0"/>
              </a:rPr>
              <a:t>reasoning</a:t>
            </a:r>
          </a:p>
          <a:p>
            <a:endParaRPr lang="en-US" dirty="0">
              <a:ea typeface="ヒラギノ角ゴ Pro W3" charset="0"/>
            </a:endParaRPr>
          </a:p>
          <a:p>
            <a:r>
              <a:rPr lang="en-US" b="1" dirty="0">
                <a:ea typeface="ヒラギノ角ゴ Pro W3" charset="0"/>
              </a:rPr>
              <a:t>New-media literacy </a:t>
            </a:r>
            <a:r>
              <a:rPr lang="en-US" b="0" dirty="0">
                <a:ea typeface="ヒラギノ角ゴ Pro W3" charset="0"/>
              </a:rPr>
              <a:t>is t</a:t>
            </a:r>
            <a:r>
              <a:rPr lang="en-US" dirty="0">
                <a:ea typeface="ヒラギノ角ゴ Pro W3" charset="0"/>
              </a:rPr>
              <a:t>he ability to critically assess and develop content that uses new media forms and to leverage these media for persuasive </a:t>
            </a:r>
            <a:r>
              <a:rPr lang="en-US" dirty="0" smtClean="0">
                <a:ea typeface="ヒラギノ角ゴ Pro W3" charset="0"/>
              </a:rPr>
              <a:t>communication</a:t>
            </a:r>
          </a:p>
          <a:p>
            <a:endParaRPr lang="en-US" dirty="0">
              <a:ea typeface="ヒラギノ角ゴ Pro W3" charset="0"/>
            </a:endParaRPr>
          </a:p>
          <a:p>
            <a:r>
              <a:rPr lang="en-US" b="1" dirty="0" err="1">
                <a:ea typeface="ヒラギノ角ゴ Pro W3" charset="0"/>
              </a:rPr>
              <a:t>Transdisciplinarity</a:t>
            </a:r>
            <a:r>
              <a:rPr lang="en-US" b="1" dirty="0">
                <a:ea typeface="ヒラギノ角ゴ Pro W3" charset="0"/>
              </a:rPr>
              <a:t> </a:t>
            </a:r>
            <a:r>
              <a:rPr lang="en-US" b="0" dirty="0">
                <a:ea typeface="ヒラギノ角ゴ Pro W3" charset="0"/>
              </a:rPr>
              <a:t>is l</a:t>
            </a:r>
            <a:r>
              <a:rPr lang="en-US" dirty="0">
                <a:ea typeface="ヒラギノ角ゴ Pro W3" charset="0"/>
              </a:rPr>
              <a:t>iteracy in, and ability to understand concepts across multiple </a:t>
            </a:r>
            <a:r>
              <a:rPr lang="en-US" dirty="0" smtClean="0">
                <a:ea typeface="ヒラギノ角ゴ Pro W3" charset="0"/>
              </a:rPr>
              <a:t>disciplines</a:t>
            </a:r>
          </a:p>
          <a:p>
            <a:endParaRPr lang="en-US" dirty="0">
              <a:ea typeface="ヒラギノ角ゴ Pro W3" charset="0"/>
            </a:endParaRPr>
          </a:p>
          <a:p>
            <a:r>
              <a:rPr lang="en-US" b="1" dirty="0">
                <a:ea typeface="ヒラギノ角ゴ Pro W3" charset="0"/>
              </a:rPr>
              <a:t>Design mind-set </a:t>
            </a:r>
            <a:r>
              <a:rPr lang="en-US" b="0" dirty="0">
                <a:ea typeface="ヒラギノ角ゴ Pro W3" charset="0"/>
              </a:rPr>
              <a:t>is the ability </a:t>
            </a:r>
            <a:r>
              <a:rPr lang="en-US" dirty="0">
                <a:ea typeface="ヒラギノ角ゴ Pro W3" charset="0"/>
              </a:rPr>
              <a:t>to represent and develop tasks and work processes for desired </a:t>
            </a:r>
            <a:r>
              <a:rPr lang="en-US" dirty="0" smtClean="0">
                <a:ea typeface="ヒラギノ角ゴ Pro W3" charset="0"/>
              </a:rPr>
              <a:t>outcomes</a:t>
            </a:r>
          </a:p>
          <a:p>
            <a:endParaRPr lang="en-US" dirty="0">
              <a:ea typeface="ヒラギノ角ゴ Pro W3" charset="0"/>
            </a:endParaRPr>
          </a:p>
          <a:p>
            <a:r>
              <a:rPr lang="en-US" b="1" dirty="0">
                <a:ea typeface="ヒラギノ角ゴ Pro W3" charset="0"/>
              </a:rPr>
              <a:t>Cognitive load management </a:t>
            </a:r>
            <a:r>
              <a:rPr lang="en-US" b="0" dirty="0">
                <a:ea typeface="ヒラギノ角ゴ Pro W3" charset="0"/>
              </a:rPr>
              <a:t>is the </a:t>
            </a:r>
            <a:r>
              <a:rPr lang="en-US" dirty="0">
                <a:ea typeface="ヒラギノ角ゴ Pro W3" charset="0"/>
              </a:rPr>
              <a:t>ability to discriminate and filter information for importance and to understand how to maximize cognitive functioning using a variety of tools and techniques,    </a:t>
            </a:r>
            <a:r>
              <a:rPr lang="en-US" dirty="0" smtClean="0">
                <a:ea typeface="ヒラギノ角ゴ Pro W3" charset="0"/>
              </a:rPr>
              <a:t>and</a:t>
            </a:r>
          </a:p>
          <a:p>
            <a:endParaRPr lang="en-US" dirty="0">
              <a:ea typeface="ヒラギノ角ゴ Pro W3" charset="0"/>
            </a:endParaRPr>
          </a:p>
          <a:p>
            <a:r>
              <a:rPr lang="en-US" b="1" dirty="0">
                <a:ea typeface="ヒラギノ角ゴ Pro W3" charset="0"/>
              </a:rPr>
              <a:t>Virtual collaboration </a:t>
            </a:r>
            <a:r>
              <a:rPr lang="en-US" b="0" dirty="0">
                <a:ea typeface="ヒラギノ角ゴ Pro W3" charset="0"/>
              </a:rPr>
              <a:t>is t</a:t>
            </a:r>
            <a:r>
              <a:rPr lang="en-US" dirty="0">
                <a:ea typeface="ヒラギノ角ゴ Pro W3" charset="0"/>
              </a:rPr>
              <a:t>he ability to work productively, drive engagement, and demonstrate presence as a member of a virtual </a:t>
            </a:r>
            <a:r>
              <a:rPr lang="en-US" dirty="0" smtClean="0">
                <a:ea typeface="ヒラギノ角ゴ Pro W3" charset="0"/>
              </a:rPr>
              <a:t>team</a:t>
            </a:r>
          </a:p>
          <a:p>
            <a:endParaRPr lang="en-US" dirty="0">
              <a:ea typeface="ヒラギノ角ゴ Pro W3" charset="0"/>
            </a:endParaRPr>
          </a:p>
          <a:p>
            <a:r>
              <a:rPr lang="en-US" dirty="0">
                <a:ea typeface="ヒラギノ角ゴ Pro W3" charset="0"/>
              </a:rPr>
              <a:t>Are we teaching these skills to our students?      If not, then who will?</a:t>
            </a:r>
          </a:p>
          <a:p>
            <a:endParaRPr lang="en-US" dirty="0">
              <a:ea typeface="ヒラギノ角ゴ Pro W3" charset="0"/>
            </a:endParaRPr>
          </a:p>
          <a:p>
            <a:endParaRPr lang="en-US" dirty="0">
              <a:ea typeface="ヒラギノ角ゴ Pro W3" charset="0"/>
            </a:endParaRPr>
          </a:p>
          <a:p>
            <a:r>
              <a:rPr lang="en-US" dirty="0" smtClean="0">
                <a:solidFill>
                  <a:srgbClr val="FF0000"/>
                </a:solidFill>
                <a:ea typeface="ヒラギノ角ゴ Pro W3" charset="0"/>
              </a:rPr>
              <a:t>========</a:t>
            </a:r>
          </a:p>
          <a:p>
            <a:endParaRPr lang="en-US" dirty="0">
              <a:solidFill>
                <a:srgbClr val="FF0000"/>
              </a:solidFill>
              <a:ea typeface="ヒラギノ角ゴ Pro W3" charset="0"/>
            </a:endParaRPr>
          </a:p>
          <a:p>
            <a:r>
              <a:rPr lang="en-US" dirty="0" err="1">
                <a:solidFill>
                  <a:srgbClr val="FF0000"/>
                </a:solidFill>
                <a:ea typeface="ヒラギノ角ゴ Pro W3" charset="0"/>
              </a:rPr>
              <a:t>GigaOM</a:t>
            </a:r>
            <a:endParaRPr lang="en-US" dirty="0">
              <a:solidFill>
                <a:srgbClr val="FF0000"/>
              </a:solidFill>
              <a:ea typeface="ヒラギノ角ゴ Pro W3" charset="0"/>
            </a:endParaRPr>
          </a:p>
          <a:p>
            <a:r>
              <a:rPr lang="en-US" dirty="0">
                <a:solidFill>
                  <a:srgbClr val="FF0000"/>
                </a:solidFill>
                <a:ea typeface="ヒラギノ角ゴ Pro W3" charset="0"/>
              </a:rPr>
              <a:t>Dec. 16, 2011,</a:t>
            </a:r>
          </a:p>
          <a:p>
            <a:r>
              <a:rPr lang="en-US" dirty="0">
                <a:solidFill>
                  <a:srgbClr val="FF0000"/>
                </a:solidFill>
                <a:ea typeface="ヒラギノ角ゴ Pro W3" charset="0"/>
              </a:rPr>
              <a:t>http://</a:t>
            </a:r>
            <a:r>
              <a:rPr lang="en-US" dirty="0" err="1">
                <a:solidFill>
                  <a:srgbClr val="FF0000"/>
                </a:solidFill>
                <a:ea typeface="ヒラギノ角ゴ Pro W3" charset="0"/>
              </a:rPr>
              <a:t>gigaom.com</a:t>
            </a:r>
            <a:r>
              <a:rPr lang="en-US" dirty="0">
                <a:solidFill>
                  <a:srgbClr val="FF0000"/>
                </a:solidFill>
                <a:ea typeface="ヒラギノ角ゴ Pro W3" charset="0"/>
              </a:rPr>
              <a:t>/collaboration/the-10-key-skills-for-the-future-of-work/?</a:t>
            </a:r>
            <a:r>
              <a:rPr lang="en-US" dirty="0" err="1">
                <a:solidFill>
                  <a:srgbClr val="FF0000"/>
                </a:solidFill>
                <a:ea typeface="ヒラギノ角ゴ Pro W3" charset="0"/>
              </a:rPr>
              <a:t>utm_source</a:t>
            </a:r>
            <a:r>
              <a:rPr lang="en-US" dirty="0">
                <a:solidFill>
                  <a:srgbClr val="FF0000"/>
                </a:solidFill>
                <a:ea typeface="ヒラギノ角ゴ Pro W3" charset="0"/>
              </a:rPr>
              <a:t>=General%20Users&amp;utm_campaign=9bd9bdcde9-c%3Atec%20d%3A12-17&amp;utm_medium=email</a:t>
            </a:r>
          </a:p>
          <a:p>
            <a:endParaRPr lang="en-US" dirty="0">
              <a:solidFill>
                <a:srgbClr val="FF0000"/>
              </a:solidFill>
              <a:ea typeface="ヒラギノ角ゴ Pro W3" charset="0"/>
            </a:endParaRPr>
          </a:p>
          <a:p>
            <a:r>
              <a:rPr lang="en-US" dirty="0">
                <a:solidFill>
                  <a:srgbClr val="FF0000"/>
                </a:solidFill>
                <a:ea typeface="ヒラギノ角ゴ Pro W3" charset="0"/>
              </a:rPr>
              <a:t>What are the jobs of the future? The demographics of an aging population suggests </a:t>
            </a:r>
            <a:r>
              <a:rPr lang="en-US" dirty="0">
                <a:solidFill>
                  <a:srgbClr val="FF0000"/>
                </a:solidFill>
                <a:ea typeface="ヒラギノ角ゴ Pro W3" charset="0"/>
                <a:hlinkClick r:id="rId3"/>
              </a:rPr>
              <a:t>health care will be big, say some</a:t>
            </a:r>
            <a:r>
              <a:rPr lang="en-US" dirty="0">
                <a:solidFill>
                  <a:srgbClr val="FF0000"/>
                </a:solidFill>
                <a:ea typeface="ヒラギノ角ゴ Pro W3" charset="0"/>
              </a:rPr>
              <a:t>. </a:t>
            </a:r>
          </a:p>
          <a:p>
            <a:endParaRPr lang="en-US" dirty="0">
              <a:solidFill>
                <a:srgbClr val="FF0000"/>
              </a:solidFill>
              <a:ea typeface="ヒラギノ角ゴ Pro W3" charset="0"/>
            </a:endParaRPr>
          </a:p>
          <a:p>
            <a:r>
              <a:rPr lang="en-US" dirty="0">
                <a:solidFill>
                  <a:srgbClr val="FF0000"/>
                </a:solidFill>
                <a:ea typeface="ヒラギノ角ゴ Pro W3" charset="0"/>
                <a:hlinkClick r:id="rId4"/>
              </a:rPr>
              <a:t>Broad skills that will help workers adapt to the changing career landscape</a:t>
            </a:r>
            <a:r>
              <a:rPr lang="en-US" dirty="0">
                <a:solidFill>
                  <a:srgbClr val="FF0000"/>
                </a:solidFill>
                <a:ea typeface="ヒラギノ角ゴ Pro W3" charset="0"/>
              </a:rPr>
              <a:t>:</a:t>
            </a:r>
          </a:p>
          <a:p>
            <a:endParaRPr lang="en-US" dirty="0">
              <a:solidFill>
                <a:srgbClr val="FF0000"/>
              </a:solidFill>
              <a:ea typeface="ヒラギノ角ゴ Pro W3" charset="0"/>
            </a:endParaRPr>
          </a:p>
          <a:p>
            <a:r>
              <a:rPr lang="en-US" b="1" dirty="0">
                <a:solidFill>
                  <a:srgbClr val="FF0000"/>
                </a:solidFill>
                <a:ea typeface="ヒラギノ角ゴ Pro W3" charset="0"/>
              </a:rPr>
              <a:t>Sense-making.</a:t>
            </a:r>
            <a:r>
              <a:rPr lang="en-US" dirty="0">
                <a:solidFill>
                  <a:srgbClr val="FF0000"/>
                </a:solidFill>
                <a:ea typeface="ヒラギノ角ゴ Pro W3" charset="0"/>
              </a:rPr>
              <a:t> The ability to determine the deeper meaning or significance of what is being expressed</a:t>
            </a:r>
          </a:p>
          <a:p>
            <a:r>
              <a:rPr lang="en-US" b="1" dirty="0">
                <a:solidFill>
                  <a:srgbClr val="FF0000"/>
                </a:solidFill>
                <a:ea typeface="ヒラギノ角ゴ Pro W3" charset="0"/>
              </a:rPr>
              <a:t>Social intelligence.</a:t>
            </a:r>
            <a:r>
              <a:rPr lang="en-US" dirty="0">
                <a:solidFill>
                  <a:srgbClr val="FF0000"/>
                </a:solidFill>
                <a:ea typeface="ヒラギノ角ゴ Pro W3" charset="0"/>
              </a:rPr>
              <a:t> The ability to connect to others in a deep and direct way, to sense and stimulate reactions and desired interactions</a:t>
            </a:r>
          </a:p>
          <a:p>
            <a:r>
              <a:rPr lang="en-US" b="1" dirty="0">
                <a:solidFill>
                  <a:srgbClr val="FF0000"/>
                </a:solidFill>
                <a:ea typeface="ヒラギノ角ゴ Pro W3" charset="0"/>
              </a:rPr>
              <a:t>Novel and adaptive thinking.</a:t>
            </a:r>
            <a:r>
              <a:rPr lang="en-US" dirty="0">
                <a:solidFill>
                  <a:srgbClr val="FF0000"/>
                </a:solidFill>
                <a:ea typeface="ヒラギノ角ゴ Pro W3" charset="0"/>
              </a:rPr>
              <a:t> Proficiency at thinking and coming up with solutions and responses beyond that which is rote or rule-based</a:t>
            </a:r>
          </a:p>
          <a:p>
            <a:r>
              <a:rPr lang="en-US" b="1" dirty="0">
                <a:solidFill>
                  <a:srgbClr val="FF0000"/>
                </a:solidFill>
                <a:ea typeface="ヒラギノ角ゴ Pro W3" charset="0"/>
              </a:rPr>
              <a:t>Cross-cultural competency.</a:t>
            </a:r>
            <a:r>
              <a:rPr lang="en-US" dirty="0">
                <a:solidFill>
                  <a:srgbClr val="FF0000"/>
                </a:solidFill>
                <a:ea typeface="ヒラギノ角ゴ Pro W3" charset="0"/>
              </a:rPr>
              <a:t> The ability to operate in different cultural settings</a:t>
            </a:r>
          </a:p>
          <a:p>
            <a:r>
              <a:rPr lang="en-US" b="1" dirty="0">
                <a:solidFill>
                  <a:srgbClr val="FF0000"/>
                </a:solidFill>
                <a:ea typeface="ヒラギノ角ゴ Pro W3" charset="0"/>
              </a:rPr>
              <a:t>Computational thinking.</a:t>
            </a:r>
            <a:r>
              <a:rPr lang="en-US" dirty="0">
                <a:solidFill>
                  <a:srgbClr val="FF0000"/>
                </a:solidFill>
                <a:ea typeface="ヒラギノ角ゴ Pro W3" charset="0"/>
              </a:rPr>
              <a:t> The ability to translate vast amounts of data into abstract concepts and to understand data-based reasoning</a:t>
            </a:r>
          </a:p>
          <a:p>
            <a:r>
              <a:rPr lang="en-US" b="1" dirty="0">
                <a:solidFill>
                  <a:srgbClr val="FF0000"/>
                </a:solidFill>
                <a:ea typeface="ヒラギノ角ゴ Pro W3" charset="0"/>
              </a:rPr>
              <a:t>New-media literacy.</a:t>
            </a:r>
            <a:r>
              <a:rPr lang="en-US" dirty="0">
                <a:solidFill>
                  <a:srgbClr val="FF0000"/>
                </a:solidFill>
                <a:ea typeface="ヒラギノ角ゴ Pro W3" charset="0"/>
              </a:rPr>
              <a:t> The ability to critically assess and develop content that uses new media forms and to leverage these media for persuasive communication</a:t>
            </a:r>
          </a:p>
          <a:p>
            <a:r>
              <a:rPr lang="en-US" b="1" dirty="0" err="1">
                <a:solidFill>
                  <a:srgbClr val="FF0000"/>
                </a:solidFill>
                <a:ea typeface="ヒラギノ角ゴ Pro W3" charset="0"/>
              </a:rPr>
              <a:t>Transdisciplinarity</a:t>
            </a:r>
            <a:r>
              <a:rPr lang="en-US" b="1" dirty="0">
                <a:solidFill>
                  <a:srgbClr val="FF0000"/>
                </a:solidFill>
                <a:ea typeface="ヒラギノ角ゴ Pro W3" charset="0"/>
              </a:rPr>
              <a:t>.</a:t>
            </a:r>
            <a:r>
              <a:rPr lang="en-US" dirty="0">
                <a:solidFill>
                  <a:srgbClr val="FF0000"/>
                </a:solidFill>
                <a:ea typeface="ヒラギノ角ゴ Pro W3" charset="0"/>
              </a:rPr>
              <a:t> Literacy in and ability to understand concepts across multiple disciplines</a:t>
            </a:r>
          </a:p>
          <a:p>
            <a:r>
              <a:rPr lang="en-US" b="1" dirty="0">
                <a:solidFill>
                  <a:srgbClr val="FF0000"/>
                </a:solidFill>
                <a:ea typeface="ヒラギノ角ゴ Pro W3" charset="0"/>
              </a:rPr>
              <a:t>Design mind-set.</a:t>
            </a:r>
            <a:r>
              <a:rPr lang="en-US" dirty="0">
                <a:solidFill>
                  <a:srgbClr val="FF0000"/>
                </a:solidFill>
                <a:ea typeface="ヒラギノ角ゴ Pro W3" charset="0"/>
              </a:rPr>
              <a:t> Ability to represent and develop tasks and work processes for desired outcomes</a:t>
            </a:r>
          </a:p>
          <a:p>
            <a:r>
              <a:rPr lang="en-US" b="1" dirty="0">
                <a:solidFill>
                  <a:srgbClr val="FF0000"/>
                </a:solidFill>
                <a:ea typeface="ヒラギノ角ゴ Pro W3" charset="0"/>
              </a:rPr>
              <a:t>Cognitive load management.</a:t>
            </a:r>
            <a:r>
              <a:rPr lang="en-US" dirty="0">
                <a:solidFill>
                  <a:srgbClr val="FF0000"/>
                </a:solidFill>
                <a:ea typeface="ヒラギノ角ゴ Pro W3" charset="0"/>
              </a:rPr>
              <a:t> The ability to discriminate and filter information for importance and to understand how to maximize cognitive functioning using a variety of tools and techniques</a:t>
            </a:r>
          </a:p>
          <a:p>
            <a:r>
              <a:rPr lang="en-US" b="1" dirty="0">
                <a:solidFill>
                  <a:srgbClr val="FF0000"/>
                </a:solidFill>
                <a:ea typeface="ヒラギノ角ゴ Pro W3" charset="0"/>
              </a:rPr>
              <a:t>Virtual collaboration.</a:t>
            </a:r>
            <a:r>
              <a:rPr lang="en-US" dirty="0">
                <a:solidFill>
                  <a:srgbClr val="FF0000"/>
                </a:solidFill>
                <a:ea typeface="ヒラギノ角ゴ Pro W3" charset="0"/>
              </a:rPr>
              <a:t> The ability to work productively, drive engagement and demonstrate presence as a member of a virtual team</a:t>
            </a:r>
          </a:p>
          <a:p>
            <a:endParaRPr lang="en-US" dirty="0">
              <a:solidFill>
                <a:srgbClr val="FF0000"/>
              </a:solidFill>
              <a:ea typeface="ヒラギノ角ゴ Pro W3" charset="0"/>
            </a:endParaRPr>
          </a:p>
        </p:txBody>
      </p:sp>
    </p:spTree>
    <p:extLst>
      <p:ext uri="{BB962C8B-B14F-4D97-AF65-F5344CB8AC3E}">
        <p14:creationId xmlns:p14="http://schemas.microsoft.com/office/powerpoint/2010/main" val="105024397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1723746C-F91F-8F4B-A9B6-465D1FF3EC36}" type="slidenum">
              <a:rPr lang="en-US" sz="1200"/>
              <a:pPr/>
              <a:t>63</a:t>
            </a:fld>
            <a:endParaRPr lang="en-US" sz="1200"/>
          </a:p>
        </p:txBody>
      </p:sp>
      <p:sp>
        <p:nvSpPr>
          <p:cNvPr id="15363" name="Rectangle 2"/>
          <p:cNvSpPr>
            <a:spLocks noGrp="1" noRot="1" noChangeAspect="1" noChangeArrowheads="1" noTextEdit="1"/>
          </p:cNvSpPr>
          <p:nvPr>
            <p:ph type="sldImg"/>
          </p:nvPr>
        </p:nvSpPr>
        <p:spPr>
          <a:xfrm>
            <a:off x="685800" y="381000"/>
            <a:ext cx="1828800" cy="1371600"/>
          </a:xfrm>
          <a:ln/>
        </p:spPr>
      </p:sp>
      <p:sp>
        <p:nvSpPr>
          <p:cNvPr id="15364" name="Rectangle 3"/>
          <p:cNvSpPr>
            <a:spLocks noGrp="1" noChangeArrowheads="1"/>
          </p:cNvSpPr>
          <p:nvPr>
            <p:ph type="body" idx="1"/>
          </p:nvPr>
        </p:nvSpPr>
        <p:spPr>
          <a:xfrm>
            <a:off x="304800" y="1828800"/>
            <a:ext cx="6248400" cy="73152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rmAutofit/>
          </a:bodyPr>
          <a:lstStyle/>
          <a:p>
            <a:r>
              <a:rPr lang="en-US" sz="1400" dirty="0" smtClean="0">
                <a:ea typeface="ヒラギノ角ゴ Pro W3" charset="0"/>
              </a:rPr>
              <a:t>Before I conclude my presentation, I will pause here to see if anyone has any questions. </a:t>
            </a:r>
          </a:p>
          <a:p>
            <a:endParaRPr lang="en-US" sz="1400" dirty="0" smtClean="0">
              <a:ea typeface="ヒラギノ角ゴ Pro W3" charset="0"/>
            </a:endParaRPr>
          </a:p>
          <a:p>
            <a:r>
              <a:rPr lang="en-US" sz="1400" dirty="0" smtClean="0">
                <a:ea typeface="ヒラギノ角ゴ Pro W3" charset="0"/>
              </a:rPr>
              <a:t>I have a few more slides, and I want to let you in on what we will be talking</a:t>
            </a:r>
            <a:r>
              <a:rPr lang="en-US" sz="1400" baseline="0" dirty="0" smtClean="0">
                <a:ea typeface="ヒラギノ角ゴ Pro W3" charset="0"/>
              </a:rPr>
              <a:t> about next month.  But first I want to know if you have any questions.</a:t>
            </a:r>
            <a:endParaRPr lang="en-US" sz="1400" dirty="0" smtClean="0">
              <a:ea typeface="ヒラギノ角ゴ Pro W3" charset="0"/>
            </a:endParaRPr>
          </a:p>
          <a:p>
            <a:endParaRPr lang="en-US" sz="1400" dirty="0" smtClean="0">
              <a:ea typeface="ヒラギノ角ゴ Pro W3" charset="0"/>
            </a:endParaRPr>
          </a:p>
          <a:p>
            <a:r>
              <a:rPr lang="en-US" sz="1400" dirty="0" smtClean="0">
                <a:ea typeface="ヒラギノ角ゴ Pro W3" charset="0"/>
              </a:rPr>
              <a:t>Usually by this time most of the audience is overwhelmed and just need a break to digest what I</a:t>
            </a:r>
            <a:r>
              <a:rPr lang="ja-JP" altLang="en-US" sz="1400" dirty="0" smtClean="0">
                <a:ea typeface="ヒラギノ角ゴ Pro W3" charset="0"/>
              </a:rPr>
              <a:t>’</a:t>
            </a:r>
            <a:r>
              <a:rPr lang="en-US" altLang="ja-JP" sz="1400" dirty="0" err="1" smtClean="0">
                <a:ea typeface="ヒラギノ角ゴ Pro W3" charset="0"/>
              </a:rPr>
              <a:t>ve</a:t>
            </a:r>
            <a:r>
              <a:rPr lang="en-US" altLang="ja-JP" sz="1400" dirty="0" smtClean="0">
                <a:ea typeface="ヒラギノ角ゴ Pro W3" charset="0"/>
              </a:rPr>
              <a:t> said.</a:t>
            </a:r>
          </a:p>
          <a:p>
            <a:endParaRPr lang="en-US" sz="1400" dirty="0" smtClean="0">
              <a:ea typeface="ヒラギノ角ゴ Pro W3" charset="0"/>
            </a:endParaRPr>
          </a:p>
          <a:p>
            <a:r>
              <a:rPr lang="en-US" sz="1400" dirty="0" smtClean="0">
                <a:ea typeface="ヒラギノ角ゴ Pro W3" charset="0"/>
              </a:rPr>
              <a:t>Remember that you can download the PowerPoint and use it however you can.</a:t>
            </a:r>
          </a:p>
          <a:p>
            <a:endParaRPr lang="en-US" sz="1400" dirty="0" smtClean="0">
              <a:ea typeface="ヒラギノ角ゴ Pro W3" charset="0"/>
            </a:endParaRPr>
          </a:p>
          <a:p>
            <a:r>
              <a:rPr lang="en-US" sz="1400" dirty="0" smtClean="0">
                <a:ea typeface="ヒラギノ角ゴ Pro W3" charset="0"/>
              </a:rPr>
              <a:t>Qs?</a:t>
            </a:r>
            <a:endParaRPr lang="en-US" sz="1400" dirty="0">
              <a:ea typeface="ヒラギノ角ゴ Pro W3" charset="0"/>
            </a:endParaRPr>
          </a:p>
        </p:txBody>
      </p:sp>
    </p:spTree>
    <p:extLst>
      <p:ext uri="{BB962C8B-B14F-4D97-AF65-F5344CB8AC3E}">
        <p14:creationId xmlns:p14="http://schemas.microsoft.com/office/powerpoint/2010/main" val="134798404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400" dirty="0" smtClean="0"/>
              <a:t>Here’s what we will be talking about next month on March 23. </a:t>
            </a:r>
          </a:p>
          <a:p>
            <a:endParaRPr lang="en-US" sz="1400" dirty="0" smtClean="0"/>
          </a:p>
          <a:p>
            <a:r>
              <a:rPr lang="en-US" sz="1400" dirty="0" smtClean="0"/>
              <a:t>We will be looking at the future job market, specifically jobs that are in high demand, and some</a:t>
            </a:r>
            <a:r>
              <a:rPr lang="en-US" sz="1400" baseline="0" dirty="0" smtClean="0"/>
              <a:t> great jobs that you have probably never heard of.</a:t>
            </a:r>
          </a:p>
          <a:p>
            <a:endParaRPr lang="en-US" sz="1400" baseline="0" dirty="0" smtClean="0"/>
          </a:p>
          <a:p>
            <a:r>
              <a:rPr lang="en-US" sz="1400" baseline="0" dirty="0" smtClean="0"/>
              <a:t>We </a:t>
            </a:r>
            <a:r>
              <a:rPr lang="en-US" sz="1400" u="sng" baseline="0" dirty="0" smtClean="0"/>
              <a:t>are</a:t>
            </a:r>
            <a:r>
              <a:rPr lang="en-US" sz="1400" baseline="0" dirty="0" smtClean="0"/>
              <a:t> preparing the youth for jobs that don’t exist.</a:t>
            </a:r>
          </a:p>
          <a:p>
            <a:endParaRPr lang="en-US" sz="1400" baseline="0" dirty="0" smtClean="0"/>
          </a:p>
          <a:p>
            <a:r>
              <a:rPr lang="en-US" sz="1400" baseline="0" dirty="0" smtClean="0"/>
              <a:t>But </a:t>
            </a:r>
            <a:r>
              <a:rPr lang="en-US" sz="1400" u="sng" baseline="0" dirty="0" smtClean="0"/>
              <a:t>first</a:t>
            </a:r>
            <a:r>
              <a:rPr lang="en-US" sz="1400" baseline="0" dirty="0" smtClean="0"/>
              <a:t>, let’s conclude </a:t>
            </a:r>
            <a:r>
              <a:rPr lang="en-US" sz="1400" u="sng" baseline="0" dirty="0" smtClean="0"/>
              <a:t>this</a:t>
            </a:r>
            <a:r>
              <a:rPr lang="en-US" sz="1400" baseline="0" dirty="0" smtClean="0"/>
              <a:t> presentation. . . </a:t>
            </a:r>
            <a:endParaRPr lang="en-US" sz="1400" dirty="0" smtClean="0"/>
          </a:p>
          <a:p>
            <a:endParaRPr lang="en-US" dirty="0" smtClean="0"/>
          </a:p>
          <a:p>
            <a:r>
              <a:rPr lang="en-US" dirty="0" smtClean="0"/>
              <a:t>=====</a:t>
            </a:r>
          </a:p>
          <a:p>
            <a:r>
              <a:rPr lang="en-US" dirty="0" smtClean="0"/>
              <a:t>http://talent.linkedin.com/blog/index.php/2014/01/top-10-job-titles-that-didnt-exist-5-years-ago-infographic</a:t>
            </a:r>
          </a:p>
          <a:p>
            <a:endParaRPr lang="en-US" dirty="0" smtClean="0"/>
          </a:p>
          <a:p>
            <a:r>
              <a:rPr lang="en-US" dirty="0" smtClean="0"/>
              <a:t>Top 10 Job Titles That Didn’t Exist 5 Years Ago</a:t>
            </a:r>
          </a:p>
          <a:p>
            <a:endParaRPr lang="en-US" dirty="0" smtClean="0"/>
          </a:p>
          <a:p>
            <a:r>
              <a:rPr lang="en-US" dirty="0" smtClean="0"/>
              <a:t>Methodological details: We counted the frequencies of all English words and phrases used in job titles that were held in 2013 and compared the results to job titles that were held in 2008. We then took the top titles that saw the largest growth in frequency in that 5 year period and ranked them by their relative size in 2013. “Big data” and “cloud services” were the root phrases used to determine frequencies for “big data architect” and “cloud services manager” (which had many permutations, e.g. “big data architect/analyst/engineer” etc.). For simplicity’s sake, the titles you see above were used as examples. Data is current as of November 26, 2013.</a:t>
            </a:r>
            <a:endParaRPr lang="en-US" dirty="0"/>
          </a:p>
        </p:txBody>
      </p:sp>
      <p:sp>
        <p:nvSpPr>
          <p:cNvPr id="4" name="Slide Number Placeholder 3"/>
          <p:cNvSpPr>
            <a:spLocks noGrp="1"/>
          </p:cNvSpPr>
          <p:nvPr>
            <p:ph type="sldNum" sz="quarter" idx="10"/>
          </p:nvPr>
        </p:nvSpPr>
        <p:spPr/>
        <p:txBody>
          <a:bodyPr/>
          <a:lstStyle/>
          <a:p>
            <a:fld id="{33C767C4-9F0B-465B-9327-4CA50C895FFD}" type="slidenum">
              <a:rPr lang="en-US" smtClean="0"/>
              <a:t>64</a:t>
            </a:fld>
            <a:endParaRPr lang="en-US"/>
          </a:p>
        </p:txBody>
      </p:sp>
    </p:spTree>
    <p:extLst>
      <p:ext uri="{BB962C8B-B14F-4D97-AF65-F5344CB8AC3E}">
        <p14:creationId xmlns:p14="http://schemas.microsoft.com/office/powerpoint/2010/main" val="61183400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E01149F0-4EEC-E14C-B655-1C08BD12CDA7}" type="slidenum">
              <a:rPr lang="en-US" sz="1300"/>
              <a:pPr/>
              <a:t>65</a:t>
            </a:fld>
            <a:endParaRPr lang="en-US" sz="1300"/>
          </a:p>
        </p:txBody>
      </p:sp>
      <p:sp>
        <p:nvSpPr>
          <p:cNvPr id="369666" name="Rectangle 2"/>
          <p:cNvSpPr>
            <a:spLocks noGrp="1" noRot="1" noChangeAspect="1" noChangeArrowheads="1" noTextEdit="1"/>
          </p:cNvSpPr>
          <p:nvPr>
            <p:ph type="sldImg"/>
          </p:nvPr>
        </p:nvSpPr>
        <p:spPr>
          <a:solidFill>
            <a:srgbClr val="FFFFFF"/>
          </a:solidFill>
          <a:ln/>
        </p:spPr>
      </p:sp>
      <p:sp>
        <p:nvSpPr>
          <p:cNvPr id="369667" name="Rectangle 3"/>
          <p:cNvSpPr>
            <a:spLocks noGrp="1" noChangeArrowheads="1"/>
          </p:cNvSpPr>
          <p:nvPr>
            <p:ph type="body" idx="1"/>
          </p:nvPr>
        </p:nvSpPr>
        <p:spPr>
          <a:xfrm>
            <a:off x="406400" y="4560888"/>
            <a:ext cx="6583363" cy="4319587"/>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ea typeface="ヒラギノ角ゴ Pro W3" charset="0"/>
              </a:rPr>
              <a:t>---- What </a:t>
            </a:r>
            <a:r>
              <a:rPr lang="en-US" dirty="0">
                <a:ea typeface="ヒラギノ角ゴ Pro W3" charset="0"/>
              </a:rPr>
              <a:t>makes you </a:t>
            </a:r>
            <a:r>
              <a:rPr lang="en-US" u="sng" dirty="0">
                <a:ea typeface="ヒラギノ角ゴ Pro W3" charset="0"/>
              </a:rPr>
              <a:t>want</a:t>
            </a:r>
            <a:r>
              <a:rPr lang="en-US" dirty="0">
                <a:ea typeface="ヒラギノ角ゴ Pro W3" charset="0"/>
              </a:rPr>
              <a:t> to get up in the morning?</a:t>
            </a:r>
          </a:p>
          <a:p>
            <a:pPr eaLnBrk="1" hangingPunct="1"/>
            <a:endParaRPr lang="en-US" dirty="0">
              <a:ea typeface="ヒラギノ角ゴ Pro W3" charset="0"/>
            </a:endParaRPr>
          </a:p>
          <a:p>
            <a:pPr eaLnBrk="1" hangingPunct="1"/>
            <a:r>
              <a:rPr lang="en-US" dirty="0" smtClean="0">
                <a:ea typeface="ヒラギノ角ゴ Pro W3" charset="0"/>
                <a:sym typeface="Wingdings"/>
              </a:rPr>
              <a:t> --- </a:t>
            </a:r>
            <a:r>
              <a:rPr lang="en-US" dirty="0" smtClean="0">
                <a:ea typeface="ヒラギノ角ゴ Pro W3" charset="0"/>
              </a:rPr>
              <a:t>Are </a:t>
            </a:r>
            <a:r>
              <a:rPr lang="en-US" dirty="0">
                <a:ea typeface="ヒラギノ角ゴ Pro W3" charset="0"/>
              </a:rPr>
              <a:t>you </a:t>
            </a:r>
            <a:r>
              <a:rPr lang="en-US" u="sng" dirty="0">
                <a:ea typeface="ヒラギノ角ゴ Pro W3" charset="0"/>
              </a:rPr>
              <a:t>passionate</a:t>
            </a:r>
            <a:r>
              <a:rPr lang="en-US" dirty="0">
                <a:ea typeface="ヒラギノ角ゴ Pro W3" charset="0"/>
              </a:rPr>
              <a:t> about your own career?</a:t>
            </a:r>
          </a:p>
          <a:p>
            <a:pPr eaLnBrk="1" hangingPunct="1"/>
            <a:endParaRPr lang="en-US" dirty="0">
              <a:ea typeface="ヒラギノ角ゴ Pro W3" charset="0"/>
            </a:endParaRPr>
          </a:p>
          <a:p>
            <a:pPr eaLnBrk="1" hangingPunct="1"/>
            <a:r>
              <a:rPr lang="en-US" dirty="0" smtClean="0">
                <a:ea typeface="ヒラギノ角ゴ Pro W3" charset="0"/>
                <a:sym typeface="Wingdings"/>
              </a:rPr>
              <a:t> ---</a:t>
            </a:r>
            <a:r>
              <a:rPr lang="en-US" baseline="0" dirty="0" smtClean="0">
                <a:ea typeface="ヒラギノ角ゴ Pro W3" charset="0"/>
                <a:sym typeface="Wingdings"/>
              </a:rPr>
              <a:t> </a:t>
            </a:r>
            <a:r>
              <a:rPr lang="en-US" dirty="0" smtClean="0">
                <a:ea typeface="ヒラギノ角ゴ Pro W3" charset="0"/>
              </a:rPr>
              <a:t>How </a:t>
            </a:r>
            <a:r>
              <a:rPr lang="en-US" dirty="0">
                <a:ea typeface="ヒラギノ角ゴ Pro W3" charset="0"/>
              </a:rPr>
              <a:t>can we help our </a:t>
            </a:r>
            <a:r>
              <a:rPr lang="en-US" dirty="0" smtClean="0">
                <a:ea typeface="ヒラギノ角ゴ Pro W3" charset="0"/>
              </a:rPr>
              <a:t>students and clients </a:t>
            </a:r>
            <a:r>
              <a:rPr lang="en-US" u="sng" dirty="0">
                <a:ea typeface="ヒラギノ角ゴ Pro W3" charset="0"/>
              </a:rPr>
              <a:t>discover</a:t>
            </a:r>
            <a:r>
              <a:rPr lang="en-US" dirty="0">
                <a:ea typeface="ヒラギノ角ゴ Pro W3" charset="0"/>
              </a:rPr>
              <a:t> their passion, </a:t>
            </a:r>
            <a:r>
              <a:rPr lang="en-US" dirty="0" smtClean="0">
                <a:ea typeface="ヒラギノ角ゴ Pro W3" charset="0"/>
              </a:rPr>
              <a:t>-- and </a:t>
            </a:r>
            <a:r>
              <a:rPr lang="en-US" dirty="0">
                <a:ea typeface="ヒラギノ角ゴ Pro W3" charset="0"/>
              </a:rPr>
              <a:t>put them on an education pathway, </a:t>
            </a:r>
            <a:r>
              <a:rPr lang="en-US" dirty="0" smtClean="0">
                <a:ea typeface="ヒラギノ角ゴ Pro W3" charset="0"/>
              </a:rPr>
              <a:t>-- to </a:t>
            </a:r>
            <a:r>
              <a:rPr lang="en-US" u="sng" dirty="0">
                <a:ea typeface="ヒラギノ角ゴ Pro W3" charset="0"/>
              </a:rPr>
              <a:t>turning</a:t>
            </a:r>
            <a:r>
              <a:rPr lang="en-US" dirty="0">
                <a:ea typeface="ヒラギノ角ゴ Pro W3" charset="0"/>
              </a:rPr>
              <a:t> their passion into a career?</a:t>
            </a:r>
          </a:p>
          <a:p>
            <a:pPr eaLnBrk="1" hangingPunct="1"/>
            <a:endParaRPr lang="en-US" dirty="0">
              <a:ea typeface="ヒラギノ角ゴ Pro W3" charset="0"/>
            </a:endParaRPr>
          </a:p>
          <a:p>
            <a:pPr eaLnBrk="1" hangingPunct="1"/>
            <a:r>
              <a:rPr lang="en-US" dirty="0">
                <a:ea typeface="ヒラギノ角ゴ Pro W3" charset="0"/>
              </a:rPr>
              <a:t>--</a:t>
            </a:r>
          </a:p>
          <a:p>
            <a:pPr eaLnBrk="1" hangingPunct="1"/>
            <a:endParaRPr lang="en-US" dirty="0">
              <a:ea typeface="ヒラギノ角ゴ Pro W3" charset="0"/>
            </a:endParaRPr>
          </a:p>
          <a:p>
            <a:pPr eaLnBrk="1" hangingPunct="1"/>
            <a:r>
              <a:rPr lang="en-US" dirty="0" smtClean="0">
                <a:ea typeface="ヒラギノ角ゴ Pro W3" charset="0"/>
              </a:rPr>
              <a:t>======</a:t>
            </a:r>
          </a:p>
          <a:p>
            <a:pPr eaLnBrk="1" hangingPunct="1"/>
            <a:endParaRPr lang="en-US" dirty="0">
              <a:ea typeface="ヒラギノ角ゴ Pro W3" charset="0"/>
            </a:endParaRPr>
          </a:p>
          <a:p>
            <a:pPr eaLnBrk="1" hangingPunct="1"/>
            <a:r>
              <a:rPr lang="en-US" dirty="0">
                <a:ea typeface="ヒラギノ角ゴ Pro W3" charset="0"/>
              </a:rPr>
              <a:t>Chris </a:t>
            </a:r>
            <a:r>
              <a:rPr lang="en-US" dirty="0" err="1">
                <a:ea typeface="ヒラギノ角ゴ Pro W3" charset="0"/>
              </a:rPr>
              <a:t>Droessler</a:t>
            </a:r>
            <a:endParaRPr lang="en-US" dirty="0">
              <a:ea typeface="ヒラギノ角ゴ Pro W3" charset="0"/>
            </a:endParaRPr>
          </a:p>
        </p:txBody>
      </p:sp>
    </p:spTree>
    <p:extLst>
      <p:ext uri="{BB962C8B-B14F-4D97-AF65-F5344CB8AC3E}">
        <p14:creationId xmlns:p14="http://schemas.microsoft.com/office/powerpoint/2010/main" val="371928087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7" name="Slide Image Placeholder 1"/>
          <p:cNvSpPr>
            <a:spLocks noGrp="1" noRot="1" noChangeAspect="1" noTextEdit="1"/>
          </p:cNvSpPr>
          <p:nvPr>
            <p:ph type="sldImg"/>
          </p:nvPr>
        </p:nvSpPr>
        <p:spPr>
          <a:xfrm>
            <a:off x="1257300" y="720725"/>
            <a:ext cx="1714500" cy="1285875"/>
          </a:xfrm>
          <a:ln/>
        </p:spPr>
      </p:sp>
      <p:sp>
        <p:nvSpPr>
          <p:cNvPr id="367618" name="Notes Placeholder 2"/>
          <p:cNvSpPr>
            <a:spLocks noGrp="1"/>
          </p:cNvSpPr>
          <p:nvPr>
            <p:ph type="body" idx="1"/>
          </p:nvPr>
        </p:nvSpPr>
        <p:spPr>
          <a:xfrm>
            <a:off x="685801" y="1981200"/>
            <a:ext cx="6019800" cy="7620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p>
            <a:r>
              <a:rPr lang="en-US" dirty="0">
                <a:ea typeface="ヒラギノ角ゴ Pro W3" charset="0"/>
              </a:rPr>
              <a:t>Though the term </a:t>
            </a:r>
            <a:r>
              <a:rPr lang="ja-JP" altLang="en-US" dirty="0">
                <a:ea typeface="ヒラギノ角ゴ Pro W3" charset="0"/>
              </a:rPr>
              <a:t>“</a:t>
            </a:r>
            <a:r>
              <a:rPr lang="en-US" altLang="ja-JP" u="sng" dirty="0">
                <a:ea typeface="ヒラギノ角ゴ Pro W3" charset="0"/>
              </a:rPr>
              <a:t>vocational</a:t>
            </a:r>
            <a:r>
              <a:rPr lang="ja-JP" altLang="en-US" dirty="0">
                <a:ea typeface="ヒラギノ角ゴ Pro W3" charset="0"/>
              </a:rPr>
              <a:t>”</a:t>
            </a:r>
            <a:r>
              <a:rPr lang="en-US" altLang="ja-JP" dirty="0">
                <a:ea typeface="ヒラギノ角ゴ Pro W3" charset="0"/>
              </a:rPr>
              <a:t> has earned a bad reputation in the last few decades, the </a:t>
            </a:r>
            <a:r>
              <a:rPr lang="en-US" altLang="ja-JP" u="sng" dirty="0">
                <a:ea typeface="ヒラギノ角ゴ Pro W3" charset="0"/>
              </a:rPr>
              <a:t>original</a:t>
            </a:r>
            <a:r>
              <a:rPr lang="en-US" altLang="ja-JP" dirty="0">
                <a:ea typeface="ヒラギノ角ゴ Pro W3" charset="0"/>
              </a:rPr>
              <a:t> meaning of the term is clear that your </a:t>
            </a:r>
            <a:r>
              <a:rPr lang="ja-JP" altLang="en-US" dirty="0">
                <a:ea typeface="ヒラギノ角ゴ Pro W3" charset="0"/>
              </a:rPr>
              <a:t>“</a:t>
            </a:r>
            <a:r>
              <a:rPr lang="en-US" altLang="ja-JP" u="sng" dirty="0">
                <a:ea typeface="ヒラギノ角ゴ Pro W3" charset="0"/>
              </a:rPr>
              <a:t>vocation</a:t>
            </a:r>
            <a:r>
              <a:rPr lang="ja-JP" altLang="en-US" dirty="0">
                <a:ea typeface="ヒラギノ角ゴ Pro W3" charset="0"/>
              </a:rPr>
              <a:t>”</a:t>
            </a:r>
            <a:r>
              <a:rPr lang="en-US" altLang="ja-JP" dirty="0">
                <a:ea typeface="ヒラギノ角ゴ Pro W3" charset="0"/>
              </a:rPr>
              <a:t> is your life</a:t>
            </a:r>
            <a:r>
              <a:rPr lang="ja-JP" altLang="en-US" dirty="0">
                <a:ea typeface="ヒラギノ角ゴ Pro W3" charset="0"/>
              </a:rPr>
              <a:t>’</a:t>
            </a:r>
            <a:r>
              <a:rPr lang="en-US" altLang="ja-JP" dirty="0">
                <a:ea typeface="ヒラギノ角ゴ Pro W3" charset="0"/>
              </a:rPr>
              <a:t>s calling.  </a:t>
            </a:r>
            <a:endParaRPr lang="en-US" u="sng" dirty="0">
              <a:ea typeface="ヒラギノ角ゴ Pro W3" charset="0"/>
            </a:endParaRPr>
          </a:p>
          <a:p>
            <a:r>
              <a:rPr lang="en-US" u="sng" dirty="0">
                <a:ea typeface="ヒラギノ角ゴ Pro W3" charset="0"/>
              </a:rPr>
              <a:t>Our</a:t>
            </a:r>
            <a:r>
              <a:rPr lang="en-US" dirty="0">
                <a:ea typeface="ヒラギノ角ゴ Pro W3" charset="0"/>
              </a:rPr>
              <a:t> vocation as </a:t>
            </a:r>
            <a:r>
              <a:rPr lang="en-US" dirty="0" smtClean="0">
                <a:ea typeface="ヒラギノ角ゴ Pro W3" charset="0"/>
              </a:rPr>
              <a:t>educators and workforce professionals is preparing folks for careers. </a:t>
            </a:r>
          </a:p>
          <a:p>
            <a:endParaRPr lang="en-US" dirty="0">
              <a:ea typeface="ヒラギノ角ゴ Pro W3" charset="0"/>
            </a:endParaRPr>
          </a:p>
          <a:p>
            <a:r>
              <a:rPr lang="en-US" dirty="0">
                <a:ea typeface="ヒラギノ角ゴ Pro W3" charset="0"/>
              </a:rPr>
              <a:t>What is your </a:t>
            </a:r>
            <a:r>
              <a:rPr lang="en-US" dirty="0" smtClean="0">
                <a:ea typeface="ヒラギノ角ゴ Pro W3" charset="0"/>
              </a:rPr>
              <a:t>student</a:t>
            </a:r>
            <a:r>
              <a:rPr lang="ja-JP" altLang="en-US" dirty="0" smtClean="0">
                <a:ea typeface="ヒラギノ角ゴ Pro W3" charset="0"/>
              </a:rPr>
              <a:t>’</a:t>
            </a:r>
            <a:r>
              <a:rPr lang="en-US" altLang="ja-JP" dirty="0" smtClean="0">
                <a:ea typeface="ヒラギノ角ゴ Pro W3" charset="0"/>
              </a:rPr>
              <a:t>s or client’s   </a:t>
            </a:r>
            <a:r>
              <a:rPr lang="en-US" altLang="ja-JP" u="sng" dirty="0">
                <a:ea typeface="ヒラギノ角ゴ Pro W3" charset="0"/>
              </a:rPr>
              <a:t>vocation</a:t>
            </a:r>
            <a:r>
              <a:rPr lang="en-US" altLang="ja-JP" dirty="0">
                <a:ea typeface="ヒラギノ角ゴ Pro W3" charset="0"/>
              </a:rPr>
              <a:t>? </a:t>
            </a:r>
            <a:endParaRPr lang="en-US" altLang="ja-JP" dirty="0" smtClean="0">
              <a:ea typeface="ヒラギノ角ゴ Pro W3" charset="0"/>
            </a:endParaRPr>
          </a:p>
          <a:p>
            <a:r>
              <a:rPr lang="en-US" altLang="ja-JP" dirty="0" smtClean="0">
                <a:ea typeface="ヒラギノ角ゴ Pro W3" charset="0"/>
              </a:rPr>
              <a:t>What </a:t>
            </a:r>
            <a:r>
              <a:rPr lang="en-US" altLang="ja-JP" dirty="0">
                <a:ea typeface="ヒラギノ角ゴ Pro W3" charset="0"/>
              </a:rPr>
              <a:t>is </a:t>
            </a:r>
            <a:r>
              <a:rPr lang="en-US" altLang="ja-JP" u="sng" dirty="0">
                <a:ea typeface="ヒラギノ角ゴ Pro W3" charset="0"/>
              </a:rPr>
              <a:t>life</a:t>
            </a:r>
            <a:r>
              <a:rPr lang="en-US" altLang="ja-JP" dirty="0">
                <a:ea typeface="ヒラギノ角ゴ Pro W3" charset="0"/>
              </a:rPr>
              <a:t> calling </a:t>
            </a:r>
            <a:r>
              <a:rPr lang="en-US" altLang="ja-JP" u="sng" dirty="0">
                <a:ea typeface="ヒラギノ角ゴ Pro W3" charset="0"/>
              </a:rPr>
              <a:t>them</a:t>
            </a:r>
            <a:r>
              <a:rPr lang="en-US" altLang="ja-JP" dirty="0">
                <a:ea typeface="ヒラギノ角ゴ Pro W3" charset="0"/>
              </a:rPr>
              <a:t> to do? </a:t>
            </a:r>
            <a:endParaRPr lang="en-US" altLang="ja-JP" dirty="0" smtClean="0">
              <a:ea typeface="ヒラギノ角ゴ Pro W3" charset="0"/>
            </a:endParaRPr>
          </a:p>
          <a:p>
            <a:r>
              <a:rPr lang="en-US" altLang="ja-JP" dirty="0" smtClean="0">
                <a:ea typeface="ヒラギノ角ゴ Pro W3" charset="0"/>
              </a:rPr>
              <a:t>What </a:t>
            </a:r>
            <a:r>
              <a:rPr lang="en-US" altLang="ja-JP" dirty="0">
                <a:ea typeface="ヒラギノ角ゴ Pro W3" charset="0"/>
              </a:rPr>
              <a:t>is their </a:t>
            </a:r>
            <a:r>
              <a:rPr lang="en-US" altLang="ja-JP" u="sng" dirty="0">
                <a:ea typeface="ヒラギノ角ゴ Pro W3" charset="0"/>
              </a:rPr>
              <a:t>purpose </a:t>
            </a:r>
            <a:r>
              <a:rPr lang="en-US" altLang="ja-JP" dirty="0">
                <a:ea typeface="ヒラギノ角ゴ Pro W3" charset="0"/>
              </a:rPr>
              <a:t>in life</a:t>
            </a:r>
            <a:r>
              <a:rPr lang="en-US" altLang="ja-JP" dirty="0" smtClean="0">
                <a:ea typeface="ヒラギノ角ゴ Pro W3" charset="0"/>
              </a:rPr>
              <a:t>?</a:t>
            </a:r>
            <a:endParaRPr lang="en-US" dirty="0">
              <a:ea typeface="ヒラギノ角ゴ Pro W3" charset="0"/>
            </a:endParaRPr>
          </a:p>
          <a:p>
            <a:r>
              <a:rPr lang="en-US" dirty="0">
                <a:ea typeface="ヒラギノ角ゴ Pro W3" charset="0"/>
              </a:rPr>
              <a:t>We need to help </a:t>
            </a:r>
            <a:r>
              <a:rPr lang="en-US" dirty="0" smtClean="0">
                <a:ea typeface="ヒラギノ角ゴ Pro W3" charset="0"/>
              </a:rPr>
              <a:t>people discover </a:t>
            </a:r>
            <a:r>
              <a:rPr lang="en-US" dirty="0">
                <a:ea typeface="ヒラギノ角ゴ Pro W3" charset="0"/>
              </a:rPr>
              <a:t>their </a:t>
            </a:r>
            <a:r>
              <a:rPr lang="en-US" u="sng" dirty="0">
                <a:ea typeface="ヒラギノ角ゴ Pro W3" charset="0"/>
              </a:rPr>
              <a:t>passion</a:t>
            </a:r>
            <a:r>
              <a:rPr lang="en-US" dirty="0">
                <a:ea typeface="ヒラギノ角ゴ Pro W3" charset="0"/>
              </a:rPr>
              <a:t>.  </a:t>
            </a:r>
            <a:endParaRPr lang="en-US" dirty="0" smtClean="0">
              <a:ea typeface="ヒラギノ角ゴ Pro W3" charset="0"/>
            </a:endParaRPr>
          </a:p>
          <a:p>
            <a:endParaRPr lang="en-US" dirty="0">
              <a:ea typeface="ヒラギノ角ゴ Pro W3" charset="0"/>
            </a:endParaRPr>
          </a:p>
          <a:p>
            <a:r>
              <a:rPr lang="en-US" dirty="0">
                <a:ea typeface="ヒラギノ角ゴ Pro W3" charset="0"/>
              </a:rPr>
              <a:t>What makes them get up in the morning and want to learn something new? </a:t>
            </a:r>
            <a:endParaRPr lang="en-US" dirty="0" smtClean="0">
              <a:ea typeface="ヒラギノ角ゴ Pro W3" charset="0"/>
            </a:endParaRPr>
          </a:p>
          <a:p>
            <a:endParaRPr lang="en-US" dirty="0" smtClean="0">
              <a:ea typeface="ヒラギノ角ゴ Pro W3" charset="0"/>
            </a:endParaRPr>
          </a:p>
          <a:p>
            <a:r>
              <a:rPr lang="en-US" dirty="0" smtClean="0">
                <a:ea typeface="ヒラギノ角ゴ Pro W3" charset="0"/>
              </a:rPr>
              <a:t>It’s more than just working for a paycheck.  </a:t>
            </a:r>
          </a:p>
          <a:p>
            <a:endParaRPr lang="en-US" dirty="0" smtClean="0">
              <a:ea typeface="ヒラギノ角ゴ Pro W3" charset="0"/>
            </a:endParaRPr>
          </a:p>
          <a:p>
            <a:r>
              <a:rPr lang="en-US" dirty="0" smtClean="0">
                <a:ea typeface="ヒラギノ角ゴ Pro W3" charset="0"/>
              </a:rPr>
              <a:t>It’s doing satisfying work, making a </a:t>
            </a:r>
            <a:r>
              <a:rPr lang="en-US" u="sng" dirty="0" smtClean="0">
                <a:ea typeface="ヒラギノ角ゴ Pro W3" charset="0"/>
              </a:rPr>
              <a:t>difference</a:t>
            </a:r>
            <a:r>
              <a:rPr lang="en-US" dirty="0" smtClean="0">
                <a:ea typeface="ヒラギノ角ゴ Pro W3" charset="0"/>
              </a:rPr>
              <a:t> in the world,</a:t>
            </a:r>
            <a:r>
              <a:rPr lang="en-US" baseline="0" dirty="0" smtClean="0">
                <a:ea typeface="ヒラギノ角ゴ Pro W3" charset="0"/>
              </a:rPr>
              <a:t> feeling </a:t>
            </a:r>
            <a:r>
              <a:rPr lang="en-US" u="sng" baseline="0" dirty="0" smtClean="0">
                <a:ea typeface="ヒラギノ角ゴ Pro W3" charset="0"/>
              </a:rPr>
              <a:t>needed</a:t>
            </a:r>
            <a:r>
              <a:rPr lang="en-US" baseline="0" dirty="0" smtClean="0">
                <a:ea typeface="ヒラギノ角ゴ Pro W3" charset="0"/>
              </a:rPr>
              <a:t>.</a:t>
            </a:r>
            <a:endParaRPr lang="en-US" dirty="0">
              <a:ea typeface="ヒラギノ角ゴ Pro W3" charset="0"/>
            </a:endParaRPr>
          </a:p>
          <a:p>
            <a:r>
              <a:rPr lang="en-US" dirty="0">
                <a:ea typeface="ヒラギノ角ゴ Pro W3" charset="0"/>
              </a:rPr>
              <a:t>And we need to help them to </a:t>
            </a:r>
            <a:r>
              <a:rPr lang="en-US" u="sng" dirty="0">
                <a:ea typeface="ヒラギノ角ゴ Pro W3" charset="0"/>
              </a:rPr>
              <a:t>turn</a:t>
            </a:r>
            <a:r>
              <a:rPr lang="en-US" dirty="0">
                <a:ea typeface="ヒラギノ角ゴ Pro W3" charset="0"/>
              </a:rPr>
              <a:t> that passion into a rewarding career.</a:t>
            </a:r>
          </a:p>
          <a:p>
            <a:r>
              <a:rPr lang="en-US" dirty="0">
                <a:ea typeface="ヒラギノ角ゴ Pro W3" charset="0"/>
              </a:rPr>
              <a:t>-</a:t>
            </a:r>
            <a:r>
              <a:rPr lang="en-US" dirty="0" smtClean="0">
                <a:ea typeface="ヒラギノ角ゴ Pro W3" charset="0"/>
              </a:rPr>
              <a:t>-</a:t>
            </a:r>
            <a:endParaRPr lang="en-US" dirty="0">
              <a:ea typeface="ヒラギノ角ゴ Pro W3" charset="0"/>
            </a:endParaRPr>
          </a:p>
          <a:p>
            <a:r>
              <a:rPr lang="en-US" dirty="0">
                <a:ea typeface="ヒラギノ角ゴ Pro W3" charset="0"/>
              </a:rPr>
              <a:t>In the future -- when </a:t>
            </a:r>
            <a:r>
              <a:rPr lang="en-US" dirty="0" smtClean="0">
                <a:ea typeface="ヒラギノ角ゴ Pro W3" charset="0"/>
              </a:rPr>
              <a:t>the youth with whom we work </a:t>
            </a:r>
            <a:r>
              <a:rPr lang="en-US" u="sng" dirty="0" smtClean="0">
                <a:ea typeface="ヒラギノ角ゴ Pro W3" charset="0"/>
              </a:rPr>
              <a:t>are</a:t>
            </a:r>
            <a:r>
              <a:rPr lang="en-US" dirty="0" smtClean="0">
                <a:ea typeface="ヒラギノ角ゴ Pro W3" charset="0"/>
              </a:rPr>
              <a:t> employed, </a:t>
            </a:r>
            <a:r>
              <a:rPr lang="en-US" dirty="0">
                <a:ea typeface="ヒラギノ角ゴ Pro W3" charset="0"/>
              </a:rPr>
              <a:t>and someone asks them what they do for a living, -- </a:t>
            </a:r>
          </a:p>
          <a:p>
            <a:r>
              <a:rPr lang="en-US" dirty="0" err="1">
                <a:ea typeface="ヒラギノ角ゴ Pro W3" charset="0"/>
              </a:rPr>
              <a:t>wouldn</a:t>
            </a:r>
            <a:r>
              <a:rPr lang="ja-JP" altLang="en-US" dirty="0">
                <a:ea typeface="ヒラギノ角ゴ Pro W3" charset="0"/>
              </a:rPr>
              <a:t>’</a:t>
            </a:r>
            <a:r>
              <a:rPr lang="en-US" altLang="ja-JP" dirty="0">
                <a:ea typeface="ヒラギノ角ゴ Pro W3" charset="0"/>
              </a:rPr>
              <a:t>t it be </a:t>
            </a:r>
            <a:r>
              <a:rPr lang="en-US" altLang="ja-JP" u="sng" dirty="0">
                <a:ea typeface="ヒラギノ角ゴ Pro W3" charset="0"/>
              </a:rPr>
              <a:t>great</a:t>
            </a:r>
            <a:r>
              <a:rPr lang="en-US" altLang="ja-JP" dirty="0">
                <a:ea typeface="ヒラギノ角ゴ Pro W3" charset="0"/>
              </a:rPr>
              <a:t> if they could say – </a:t>
            </a:r>
          </a:p>
          <a:p>
            <a:endParaRPr lang="en-US" dirty="0">
              <a:ea typeface="ヒラギノ角ゴ Pro W3" charset="0"/>
            </a:endParaRPr>
          </a:p>
          <a:p>
            <a:r>
              <a:rPr lang="ja-JP" altLang="en-US" dirty="0">
                <a:ea typeface="ヒラギノ角ゴ Pro W3" charset="0"/>
              </a:rPr>
              <a:t>“</a:t>
            </a:r>
            <a:r>
              <a:rPr lang="en-US" altLang="ja-JP" dirty="0">
                <a:ea typeface="ヒラギノ角ゴ Pro W3" charset="0"/>
              </a:rPr>
              <a:t>I get to make a </a:t>
            </a:r>
            <a:r>
              <a:rPr lang="en-US" altLang="ja-JP" u="sng" dirty="0">
                <a:ea typeface="ヒラギノ角ゴ Pro W3" charset="0"/>
              </a:rPr>
              <a:t>difference</a:t>
            </a:r>
            <a:r>
              <a:rPr lang="en-US" altLang="ja-JP" dirty="0">
                <a:ea typeface="ヒラギノ角ゴ Pro W3" charset="0"/>
              </a:rPr>
              <a:t> in the world.</a:t>
            </a:r>
            <a:r>
              <a:rPr lang="ja-JP" altLang="en-US" dirty="0">
                <a:ea typeface="ヒラギノ角ゴ Pro W3" charset="0"/>
              </a:rPr>
              <a:t>”</a:t>
            </a:r>
            <a:endParaRPr lang="en-US" altLang="ja-JP" dirty="0">
              <a:ea typeface="ヒラギノ角ゴ Pro W3" charset="0"/>
            </a:endParaRPr>
          </a:p>
          <a:p>
            <a:endParaRPr lang="en-US" dirty="0" smtClean="0">
              <a:ea typeface="ヒラギノ角ゴ Pro W3" charset="0"/>
            </a:endParaRPr>
          </a:p>
          <a:p>
            <a:r>
              <a:rPr lang="en-US" altLang="ja-JP" dirty="0" smtClean="0">
                <a:ea typeface="ヒラギノ角ゴ Pro W3" charset="0"/>
              </a:rPr>
              <a:t>“I get to make a </a:t>
            </a:r>
            <a:r>
              <a:rPr lang="en-US" altLang="ja-JP" u="sng" dirty="0" smtClean="0">
                <a:ea typeface="ヒラギノ角ゴ Pro W3" charset="0"/>
              </a:rPr>
              <a:t>difference</a:t>
            </a:r>
            <a:r>
              <a:rPr lang="en-US" altLang="ja-JP" u="none" dirty="0" smtClean="0">
                <a:ea typeface="ヒラギノ角ゴ Pro W3" charset="0"/>
              </a:rPr>
              <a:t>”</a:t>
            </a:r>
            <a:endParaRPr lang="en-US" dirty="0">
              <a:ea typeface="ヒラギノ角ゴ Pro W3" charset="0"/>
            </a:endParaRPr>
          </a:p>
          <a:p>
            <a:endParaRPr lang="en-US" dirty="0">
              <a:ea typeface="ヒラギノ角ゴ Pro W3" charset="0"/>
            </a:endParaRPr>
          </a:p>
          <a:p>
            <a:endParaRPr lang="en-US" dirty="0">
              <a:ea typeface="ヒラギノ角ゴ Pro W3" charset="0"/>
            </a:endParaRPr>
          </a:p>
          <a:p>
            <a:r>
              <a:rPr lang="en-US" dirty="0" smtClean="0">
                <a:ea typeface="ヒラギノ角ゴ Pro W3" charset="0"/>
              </a:rPr>
              <a:t>===</a:t>
            </a:r>
          </a:p>
          <a:p>
            <a:endParaRPr lang="en-US" dirty="0">
              <a:ea typeface="ヒラギノ角ゴ Pro W3" charset="0"/>
            </a:endParaRPr>
          </a:p>
          <a:p>
            <a:r>
              <a:rPr lang="en-US" dirty="0">
                <a:ea typeface="ヒラギノ角ゴ Pro W3" charset="0"/>
              </a:rPr>
              <a:t>Chris </a:t>
            </a:r>
            <a:r>
              <a:rPr lang="en-US" dirty="0" err="1">
                <a:ea typeface="ヒラギノ角ゴ Pro W3" charset="0"/>
              </a:rPr>
              <a:t>Droessler</a:t>
            </a:r>
            <a:endParaRPr lang="en-US" dirty="0">
              <a:ea typeface="ヒラギノ角ゴ Pro W3" charset="0"/>
            </a:endParaRPr>
          </a:p>
          <a:p>
            <a:endParaRPr lang="en-US" dirty="0">
              <a:ea typeface="ヒラギノ角ゴ Pro W3" charset="0"/>
            </a:endParaRPr>
          </a:p>
        </p:txBody>
      </p:sp>
      <p:sp>
        <p:nvSpPr>
          <p:cNvPr id="367619" name="Slide Number Placeholder 3"/>
          <p:cNvSpPr txBox="1">
            <a:spLocks noGrp="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AB216F79-89F1-3342-8530-4D981175E5E8}" type="slidenum">
              <a:rPr lang="en-US" sz="1300"/>
              <a:pPr algn="r"/>
              <a:t>66</a:t>
            </a:fld>
            <a:endParaRPr lang="en-US" sz="1300"/>
          </a:p>
        </p:txBody>
      </p:sp>
    </p:spTree>
    <p:extLst>
      <p:ext uri="{BB962C8B-B14F-4D97-AF65-F5344CB8AC3E}">
        <p14:creationId xmlns:p14="http://schemas.microsoft.com/office/powerpoint/2010/main" val="230228413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1723746C-F91F-8F4B-A9B6-465D1FF3EC36}" type="slidenum">
              <a:rPr lang="en-US" sz="1200"/>
              <a:pPr/>
              <a:t>67</a:t>
            </a:fld>
            <a:endParaRPr lang="en-US" sz="1200"/>
          </a:p>
        </p:txBody>
      </p:sp>
      <p:sp>
        <p:nvSpPr>
          <p:cNvPr id="15363" name="Rectangle 2"/>
          <p:cNvSpPr>
            <a:spLocks noGrp="1" noRot="1" noChangeAspect="1" noChangeArrowheads="1" noTextEdit="1"/>
          </p:cNvSpPr>
          <p:nvPr>
            <p:ph type="sldImg"/>
          </p:nvPr>
        </p:nvSpPr>
        <p:spPr>
          <a:xfrm>
            <a:off x="685800" y="381000"/>
            <a:ext cx="1828800" cy="1371600"/>
          </a:xfrm>
          <a:ln/>
        </p:spPr>
      </p:sp>
      <p:sp>
        <p:nvSpPr>
          <p:cNvPr id="15364" name="Rectangle 3"/>
          <p:cNvSpPr>
            <a:spLocks noGrp="1" noChangeArrowheads="1"/>
          </p:cNvSpPr>
          <p:nvPr>
            <p:ph type="body" idx="1"/>
          </p:nvPr>
        </p:nvSpPr>
        <p:spPr>
          <a:xfrm>
            <a:off x="304800" y="1828800"/>
            <a:ext cx="6248400" cy="73152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rmAutofit/>
          </a:bodyPr>
          <a:lstStyle/>
          <a:p>
            <a:r>
              <a:rPr lang="en-US" sz="1400" dirty="0" smtClean="0">
                <a:ea typeface="ヒラギノ角ゴ Pro W3" charset="0"/>
              </a:rPr>
              <a:t>Thanks for tuning in today.  </a:t>
            </a:r>
          </a:p>
          <a:p>
            <a:endParaRPr lang="en-US" sz="1400" dirty="0" smtClean="0">
              <a:ea typeface="ヒラギノ角ゴ Pro W3" charset="0"/>
            </a:endParaRPr>
          </a:p>
          <a:p>
            <a:r>
              <a:rPr lang="en-US" sz="1400" dirty="0" smtClean="0">
                <a:ea typeface="ヒラギノ角ゴ Pro W3" charset="0"/>
              </a:rPr>
              <a:t>I hope to see you right here next month.</a:t>
            </a:r>
          </a:p>
          <a:p>
            <a:endParaRPr lang="en-US" sz="1400" dirty="0" smtClean="0">
              <a:ea typeface="ヒラギノ角ゴ Pro W3" charset="0"/>
            </a:endParaRPr>
          </a:p>
          <a:p>
            <a:endParaRPr lang="en-US" sz="1400" dirty="0" smtClean="0">
              <a:ea typeface="ヒラギノ角ゴ Pro W3" charset="0"/>
            </a:endParaRPr>
          </a:p>
        </p:txBody>
      </p:sp>
    </p:spTree>
    <p:extLst>
      <p:ext uri="{BB962C8B-B14F-4D97-AF65-F5344CB8AC3E}">
        <p14:creationId xmlns:p14="http://schemas.microsoft.com/office/powerpoint/2010/main" val="34233521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a:xfrm>
            <a:off x="1246188" y="609600"/>
            <a:ext cx="2259012" cy="1695450"/>
          </a:xfrm>
          <a:ln/>
        </p:spPr>
      </p:sp>
      <p:sp>
        <p:nvSpPr>
          <p:cNvPr id="29698" name="Notes Placeholder 2"/>
          <p:cNvSpPr>
            <a:spLocks noGrp="1"/>
          </p:cNvSpPr>
          <p:nvPr>
            <p:ph type="body" idx="1"/>
          </p:nvPr>
        </p:nvSpPr>
        <p:spPr>
          <a:xfrm>
            <a:off x="731838" y="2362200"/>
            <a:ext cx="5770562" cy="63658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p>
            <a:r>
              <a:rPr lang="en-US" sz="1700" dirty="0">
                <a:latin typeface="Times"/>
                <a:ea typeface="ヒラギノ角ゴ Pro W3" charset="0"/>
                <a:cs typeface="Times"/>
              </a:rPr>
              <a:t>This study in Florida looked at the </a:t>
            </a:r>
            <a:r>
              <a:rPr lang="en-US" sz="1700" u="sng" dirty="0">
                <a:latin typeface="Times"/>
                <a:ea typeface="ヒラギノ角ゴ Pro W3" charset="0"/>
                <a:cs typeface="Times"/>
              </a:rPr>
              <a:t>actual</a:t>
            </a:r>
            <a:r>
              <a:rPr lang="en-US" sz="1700" dirty="0">
                <a:latin typeface="Times"/>
                <a:ea typeface="ヒラギノ角ゴ Pro W3" charset="0"/>
                <a:cs typeface="Times"/>
              </a:rPr>
              <a:t> starting salaries of college graduates. What they discovered was that the </a:t>
            </a:r>
            <a:r>
              <a:rPr lang="en-US" sz="1700" u="sng" dirty="0">
                <a:latin typeface="Times"/>
                <a:ea typeface="ヒラギノ角ゴ Pro W3" charset="0"/>
                <a:cs typeface="Times"/>
              </a:rPr>
              <a:t>community college </a:t>
            </a:r>
            <a:r>
              <a:rPr lang="en-US" sz="1700" dirty="0">
                <a:latin typeface="Times"/>
                <a:ea typeface="ヒラギノ角ゴ Pro W3" charset="0"/>
                <a:cs typeface="Times"/>
              </a:rPr>
              <a:t>graduates earned </a:t>
            </a:r>
            <a:r>
              <a:rPr lang="en-US" sz="1700" u="sng" dirty="0">
                <a:latin typeface="Times"/>
                <a:ea typeface="ヒラギノ角ゴ Pro W3" charset="0"/>
                <a:cs typeface="Times"/>
              </a:rPr>
              <a:t>more</a:t>
            </a:r>
            <a:r>
              <a:rPr lang="en-US" sz="1700" dirty="0">
                <a:latin typeface="Times"/>
                <a:ea typeface="ヒラギノ角ゴ Pro W3" charset="0"/>
                <a:cs typeface="Times"/>
              </a:rPr>
              <a:t> money than the folks who earned a </a:t>
            </a:r>
            <a:r>
              <a:rPr lang="en-US" sz="1700" u="sng" dirty="0">
                <a:latin typeface="Times"/>
                <a:ea typeface="ヒラギノ角ゴ Pro W3" charset="0"/>
                <a:cs typeface="Times"/>
              </a:rPr>
              <a:t>Bachelor</a:t>
            </a:r>
            <a:r>
              <a:rPr lang="ja-JP" altLang="en-US" sz="1700" u="sng" dirty="0">
                <a:latin typeface="Times"/>
                <a:ea typeface="ヒラギノ角ゴ Pro W3" charset="0"/>
                <a:cs typeface="Times"/>
              </a:rPr>
              <a:t>’</a:t>
            </a:r>
            <a:r>
              <a:rPr lang="en-US" altLang="ja-JP" sz="1700" u="sng" dirty="0">
                <a:latin typeface="Times"/>
                <a:ea typeface="ヒラギノ角ゴ Pro W3" charset="0"/>
                <a:cs typeface="Times"/>
              </a:rPr>
              <a:t>s</a:t>
            </a:r>
            <a:r>
              <a:rPr lang="en-US" altLang="ja-JP" sz="1700" dirty="0">
                <a:latin typeface="Times"/>
                <a:ea typeface="ヒラギノ角ゴ Pro W3" charset="0"/>
                <a:cs typeface="Times"/>
              </a:rPr>
              <a:t> degree.</a:t>
            </a:r>
          </a:p>
          <a:p>
            <a:endParaRPr lang="en-US" sz="1700" dirty="0">
              <a:latin typeface="Times"/>
              <a:ea typeface="ヒラギノ角ゴ Pro W3" charset="0"/>
              <a:cs typeface="Times"/>
            </a:endParaRPr>
          </a:p>
          <a:p>
            <a:r>
              <a:rPr lang="en-US" sz="1700" dirty="0">
                <a:latin typeface="Times"/>
                <a:ea typeface="ヒラギノ角ゴ Pro W3" charset="0"/>
                <a:cs typeface="Times"/>
              </a:rPr>
              <a:t>The stark reality is that there is a </a:t>
            </a:r>
            <a:r>
              <a:rPr lang="en-US" sz="1700" u="sng" dirty="0">
                <a:latin typeface="Times"/>
                <a:ea typeface="ヒラギノ角ゴ Pro W3" charset="0"/>
                <a:cs typeface="Times"/>
              </a:rPr>
              <a:t>high</a:t>
            </a:r>
            <a:r>
              <a:rPr lang="en-US" sz="1700" dirty="0">
                <a:latin typeface="Times"/>
                <a:ea typeface="ヒラギノ角ゴ Pro W3" charset="0"/>
                <a:cs typeface="Times"/>
              </a:rPr>
              <a:t> demand for jobs </a:t>
            </a:r>
            <a:r>
              <a:rPr lang="en-US" sz="1700" dirty="0" smtClean="0">
                <a:latin typeface="Times"/>
                <a:ea typeface="ヒラギノ角ゴ Pro W3" charset="0"/>
                <a:cs typeface="Times"/>
              </a:rPr>
              <a:t>for which you </a:t>
            </a:r>
            <a:r>
              <a:rPr lang="en-US" sz="1700" dirty="0">
                <a:latin typeface="Times"/>
                <a:ea typeface="ヒラギノ角ゴ Pro W3" charset="0"/>
                <a:cs typeface="Times"/>
              </a:rPr>
              <a:t>prepare </a:t>
            </a:r>
            <a:r>
              <a:rPr lang="en-US" sz="1700" dirty="0" smtClean="0">
                <a:latin typeface="Times"/>
                <a:ea typeface="ヒラギノ角ゴ Pro W3" charset="0"/>
                <a:cs typeface="Times"/>
              </a:rPr>
              <a:t>by </a:t>
            </a:r>
            <a:r>
              <a:rPr lang="en-US" sz="1700" dirty="0">
                <a:latin typeface="Times"/>
                <a:ea typeface="ヒラギノ角ゴ Pro W3" charset="0"/>
                <a:cs typeface="Times"/>
              </a:rPr>
              <a:t>attending </a:t>
            </a:r>
            <a:r>
              <a:rPr lang="en-US" sz="1700" u="sng" dirty="0">
                <a:latin typeface="Times"/>
                <a:ea typeface="ヒラギノ角ゴ Pro W3" charset="0"/>
                <a:cs typeface="Times"/>
              </a:rPr>
              <a:t>community</a:t>
            </a:r>
            <a:r>
              <a:rPr lang="en-US" sz="1700" dirty="0">
                <a:latin typeface="Times"/>
                <a:ea typeface="ヒラギノ角ゴ Pro W3" charset="0"/>
                <a:cs typeface="Times"/>
              </a:rPr>
              <a:t> college. And those jobs being in </a:t>
            </a:r>
            <a:r>
              <a:rPr lang="en-US" sz="1700" u="sng" dirty="0">
                <a:latin typeface="Times"/>
                <a:ea typeface="ヒラギノ角ゴ Pro W3" charset="0"/>
                <a:cs typeface="Times"/>
              </a:rPr>
              <a:t>high</a:t>
            </a:r>
            <a:r>
              <a:rPr lang="en-US" sz="1700" dirty="0">
                <a:latin typeface="Times"/>
                <a:ea typeface="ヒラギノ角ゴ Pro W3" charset="0"/>
                <a:cs typeface="Times"/>
              </a:rPr>
              <a:t> demand, </a:t>
            </a:r>
            <a:r>
              <a:rPr lang="en-US" sz="1700" dirty="0" smtClean="0">
                <a:latin typeface="Times"/>
                <a:ea typeface="ヒラギノ角ゴ Pro W3" charset="0"/>
                <a:cs typeface="Times"/>
              </a:rPr>
              <a:t>often command </a:t>
            </a:r>
            <a:r>
              <a:rPr lang="en-US" sz="1700" u="sng" dirty="0">
                <a:latin typeface="Times"/>
                <a:ea typeface="ヒラギノ角ゴ Pro W3" charset="0"/>
                <a:cs typeface="Times"/>
              </a:rPr>
              <a:t>surprisingly</a:t>
            </a:r>
            <a:r>
              <a:rPr lang="en-US" sz="1700" dirty="0">
                <a:latin typeface="Times"/>
                <a:ea typeface="ヒラギノ角ゴ Pro W3" charset="0"/>
                <a:cs typeface="Times"/>
              </a:rPr>
              <a:t> high salaries.  </a:t>
            </a:r>
            <a:endParaRPr lang="en-US" sz="1700" dirty="0" smtClean="0">
              <a:latin typeface="Times"/>
              <a:ea typeface="ヒラギノ角ゴ Pro W3" charset="0"/>
              <a:cs typeface="Times"/>
            </a:endParaRPr>
          </a:p>
          <a:p>
            <a:endParaRPr lang="en-US" sz="1700" dirty="0">
              <a:latin typeface="Times"/>
              <a:ea typeface="ヒラギノ角ゴ Pro W3" charset="0"/>
              <a:cs typeface="Times"/>
            </a:endParaRPr>
          </a:p>
          <a:p>
            <a:r>
              <a:rPr lang="en-US" sz="1700" dirty="0">
                <a:latin typeface="Times"/>
                <a:ea typeface="ヒラギノ角ゴ Pro W3" charset="0"/>
                <a:cs typeface="Times"/>
              </a:rPr>
              <a:t>I assume that many of the </a:t>
            </a:r>
            <a:r>
              <a:rPr lang="en-US" sz="1700" u="sng" dirty="0" smtClean="0">
                <a:latin typeface="Times"/>
                <a:ea typeface="ヒラギノ角ゴ Pro W3" charset="0"/>
                <a:cs typeface="Times"/>
              </a:rPr>
              <a:t>bachelor</a:t>
            </a:r>
            <a:r>
              <a:rPr lang="en-US" dirty="0" smtClean="0">
                <a:ea typeface="ヒラギノ角ゴ Pro W3" charset="0"/>
              </a:rPr>
              <a:t>-degree </a:t>
            </a:r>
            <a:r>
              <a:rPr lang="en-US" sz="1700" dirty="0" smtClean="0">
                <a:latin typeface="Times"/>
                <a:ea typeface="ヒラギノ角ゴ Pro W3" charset="0"/>
                <a:cs typeface="Times"/>
              </a:rPr>
              <a:t>graduates </a:t>
            </a:r>
            <a:r>
              <a:rPr lang="en-US" sz="1700" dirty="0">
                <a:latin typeface="Times"/>
                <a:ea typeface="ヒラギノ角ゴ Pro W3" charset="0"/>
                <a:cs typeface="Times"/>
              </a:rPr>
              <a:t>in this study could not find a job in their field and </a:t>
            </a:r>
            <a:r>
              <a:rPr lang="en-US" sz="1700" u="sng" dirty="0">
                <a:latin typeface="Times"/>
                <a:ea typeface="ヒラギノ角ゴ Pro W3" charset="0"/>
                <a:cs typeface="Times"/>
              </a:rPr>
              <a:t>settled</a:t>
            </a:r>
            <a:r>
              <a:rPr lang="en-US" sz="1700" dirty="0">
                <a:latin typeface="Times"/>
                <a:ea typeface="ヒラギノ角ゴ Pro W3" charset="0"/>
                <a:cs typeface="Times"/>
              </a:rPr>
              <a:t> for much less</a:t>
            </a:r>
            <a:r>
              <a:rPr lang="en-US" sz="1700" dirty="0" smtClean="0">
                <a:latin typeface="Times"/>
                <a:ea typeface="ヒラギノ角ゴ Pro W3" charset="0"/>
                <a:cs typeface="Times"/>
              </a:rPr>
              <a:t>.</a:t>
            </a:r>
          </a:p>
          <a:p>
            <a:endParaRPr lang="en-US" sz="1700" dirty="0">
              <a:latin typeface="Times"/>
              <a:ea typeface="ヒラギノ角ゴ Pro W3" charset="0"/>
              <a:cs typeface="Times"/>
            </a:endParaRPr>
          </a:p>
          <a:p>
            <a:r>
              <a:rPr lang="en-US" sz="1700" dirty="0">
                <a:latin typeface="Times"/>
                <a:ea typeface="ヒラギノ角ゴ Pro W3" charset="0"/>
                <a:cs typeface="Times"/>
              </a:rPr>
              <a:t>Compare </a:t>
            </a:r>
            <a:r>
              <a:rPr lang="en-US" sz="1700" u="sng" dirty="0">
                <a:latin typeface="Times"/>
                <a:ea typeface="ヒラギノ角ゴ Pro W3" charset="0"/>
                <a:cs typeface="Times"/>
              </a:rPr>
              <a:t>this</a:t>
            </a:r>
            <a:r>
              <a:rPr lang="en-US" sz="1700" dirty="0">
                <a:latin typeface="Times"/>
                <a:ea typeface="ヒラギノ角ゴ Pro W3" charset="0"/>
                <a:cs typeface="Times"/>
              </a:rPr>
              <a:t> slide with the </a:t>
            </a:r>
            <a:r>
              <a:rPr lang="en-US" sz="1700" u="sng" dirty="0">
                <a:latin typeface="Times"/>
                <a:ea typeface="ヒラギノ角ゴ Pro W3" charset="0"/>
                <a:cs typeface="Times"/>
              </a:rPr>
              <a:t>previous</a:t>
            </a:r>
            <a:r>
              <a:rPr lang="en-US" sz="1700" dirty="0">
                <a:latin typeface="Times"/>
                <a:ea typeface="ヒラギノ角ゴ Pro W3" charset="0"/>
                <a:cs typeface="Times"/>
              </a:rPr>
              <a:t> slide, and you can see that the data can be very </a:t>
            </a:r>
            <a:r>
              <a:rPr lang="en-US" sz="1700" u="sng" dirty="0">
                <a:latin typeface="Times"/>
                <a:ea typeface="ヒラギノ角ゴ Pro W3" charset="0"/>
                <a:cs typeface="Times"/>
              </a:rPr>
              <a:t>confusing</a:t>
            </a:r>
            <a:r>
              <a:rPr lang="en-US" sz="1700" dirty="0">
                <a:latin typeface="Times"/>
                <a:ea typeface="ヒラギノ角ゴ Pro W3" charset="0"/>
                <a:cs typeface="Times"/>
              </a:rPr>
              <a:t>.  The previous slide tells were we </a:t>
            </a:r>
            <a:r>
              <a:rPr lang="en-US" sz="1700" u="sng" dirty="0">
                <a:latin typeface="Times"/>
                <a:ea typeface="ヒラギノ角ゴ Pro W3" charset="0"/>
                <a:cs typeface="Times"/>
              </a:rPr>
              <a:t>were</a:t>
            </a:r>
            <a:r>
              <a:rPr lang="en-US" sz="1700" dirty="0">
                <a:latin typeface="Times"/>
                <a:ea typeface="ヒラギノ角ゴ Pro W3" charset="0"/>
                <a:cs typeface="Times"/>
              </a:rPr>
              <a:t> for </a:t>
            </a:r>
            <a:r>
              <a:rPr lang="en-US" sz="1700" u="sng" dirty="0">
                <a:latin typeface="Times"/>
                <a:ea typeface="ヒラギノ角ゴ Pro W3" charset="0"/>
                <a:cs typeface="Times"/>
              </a:rPr>
              <a:t>past</a:t>
            </a:r>
            <a:r>
              <a:rPr lang="en-US" sz="1700" dirty="0">
                <a:latin typeface="Times"/>
                <a:ea typeface="ヒラギノ角ゴ Pro W3" charset="0"/>
                <a:cs typeface="Times"/>
              </a:rPr>
              <a:t> graduates, this slide shows were we are </a:t>
            </a:r>
            <a:r>
              <a:rPr lang="en-US" sz="1700" u="sng" dirty="0">
                <a:latin typeface="Times"/>
                <a:ea typeface="ヒラギノ角ゴ Pro W3" charset="0"/>
                <a:cs typeface="Times"/>
              </a:rPr>
              <a:t>now</a:t>
            </a:r>
            <a:r>
              <a:rPr lang="en-US" sz="1700" dirty="0">
                <a:latin typeface="Times"/>
                <a:ea typeface="ヒラギノ角ゴ Pro W3" charset="0"/>
                <a:cs typeface="Times"/>
              </a:rPr>
              <a:t> for our </a:t>
            </a:r>
            <a:r>
              <a:rPr lang="en-US" sz="1700" u="sng" dirty="0">
                <a:latin typeface="Times"/>
                <a:ea typeface="ヒラギノ角ゴ Pro W3" charset="0"/>
                <a:cs typeface="Times"/>
              </a:rPr>
              <a:t>current</a:t>
            </a:r>
            <a:r>
              <a:rPr lang="en-US" sz="1700" dirty="0">
                <a:latin typeface="Times"/>
                <a:ea typeface="ヒラギノ角ゴ Pro W3" charset="0"/>
                <a:cs typeface="Times"/>
              </a:rPr>
              <a:t> graduates.</a:t>
            </a:r>
          </a:p>
          <a:p>
            <a:endParaRPr lang="en-US" sz="1700" dirty="0">
              <a:latin typeface="Times"/>
              <a:ea typeface="ヒラギノ角ゴ Pro W3" charset="0"/>
              <a:cs typeface="Times"/>
            </a:endParaRPr>
          </a:p>
          <a:p>
            <a:r>
              <a:rPr lang="en-US" sz="1700" dirty="0">
                <a:latin typeface="Times"/>
                <a:ea typeface="ヒラギノ角ゴ Pro W3" charset="0"/>
                <a:cs typeface="Times"/>
              </a:rPr>
              <a:t> I</a:t>
            </a:r>
            <a:r>
              <a:rPr lang="ja-JP" altLang="en-US" sz="1700" dirty="0">
                <a:latin typeface="Times"/>
                <a:ea typeface="ヒラギノ角ゴ Pro W3" charset="0"/>
                <a:cs typeface="Times"/>
              </a:rPr>
              <a:t>’</a:t>
            </a:r>
            <a:r>
              <a:rPr lang="en-US" altLang="ja-JP" sz="1700" dirty="0">
                <a:latin typeface="Times"/>
                <a:ea typeface="ヒラギノ角ゴ Pro W3" charset="0"/>
                <a:cs typeface="Times"/>
              </a:rPr>
              <a:t>m about to show you where we </a:t>
            </a:r>
            <a:r>
              <a:rPr lang="en-US" altLang="ja-JP" sz="1700" u="sng" dirty="0">
                <a:latin typeface="Times"/>
                <a:ea typeface="ヒラギノ角ゴ Pro W3" charset="0"/>
                <a:cs typeface="Times"/>
              </a:rPr>
              <a:t>will be </a:t>
            </a:r>
            <a:r>
              <a:rPr lang="en-US" altLang="ja-JP" sz="1700" dirty="0">
                <a:latin typeface="Times"/>
                <a:ea typeface="ヒラギノ角ゴ Pro W3" charset="0"/>
                <a:cs typeface="Times"/>
              </a:rPr>
              <a:t>in the </a:t>
            </a:r>
            <a:r>
              <a:rPr lang="en-US" altLang="ja-JP" sz="1700" u="sng" dirty="0">
                <a:latin typeface="Times"/>
                <a:ea typeface="ヒラギノ角ゴ Pro W3" charset="0"/>
                <a:cs typeface="Times"/>
              </a:rPr>
              <a:t>future</a:t>
            </a:r>
            <a:r>
              <a:rPr lang="en-US" altLang="ja-JP" sz="1700" dirty="0">
                <a:latin typeface="Times"/>
                <a:ea typeface="ヒラギノ角ゴ Pro W3" charset="0"/>
                <a:cs typeface="Times"/>
              </a:rPr>
              <a:t>, </a:t>
            </a:r>
            <a:r>
              <a:rPr lang="en-US" altLang="ja-JP" sz="1700" dirty="0" smtClean="0">
                <a:latin typeface="Times"/>
                <a:ea typeface="ヒラギノ角ゴ Pro W3" charset="0"/>
                <a:cs typeface="Times"/>
              </a:rPr>
              <a:t>-- which </a:t>
            </a:r>
            <a:r>
              <a:rPr lang="en-US" altLang="ja-JP" sz="1700" dirty="0">
                <a:latin typeface="Times"/>
                <a:ea typeface="ヒラギノ角ゴ Pro W3" charset="0"/>
                <a:cs typeface="Times"/>
              </a:rPr>
              <a:t>is when </a:t>
            </a:r>
            <a:r>
              <a:rPr lang="en-US" altLang="ja-JP" sz="1700" u="sng" dirty="0">
                <a:latin typeface="Times"/>
                <a:ea typeface="ヒラギノ角ゴ Pro W3" charset="0"/>
                <a:cs typeface="Times"/>
              </a:rPr>
              <a:t>our</a:t>
            </a:r>
            <a:r>
              <a:rPr lang="en-US" altLang="ja-JP" sz="1700" dirty="0">
                <a:latin typeface="Times"/>
                <a:ea typeface="ヒラギノ角ゴ Pro W3" charset="0"/>
                <a:cs typeface="Times"/>
              </a:rPr>
              <a:t> </a:t>
            </a:r>
            <a:r>
              <a:rPr lang="en-US" altLang="ja-JP" sz="1700" dirty="0" smtClean="0">
                <a:latin typeface="Times"/>
                <a:ea typeface="ヒラギノ角ゴ Pro W3" charset="0"/>
                <a:cs typeface="Times"/>
              </a:rPr>
              <a:t>state’s youth </a:t>
            </a:r>
            <a:r>
              <a:rPr lang="en-US" altLang="ja-JP" sz="1700" u="sng" dirty="0" smtClean="0">
                <a:latin typeface="Times"/>
                <a:ea typeface="ヒラギノ角ゴ Pro W3" charset="0"/>
                <a:cs typeface="Times"/>
              </a:rPr>
              <a:t>will</a:t>
            </a:r>
            <a:r>
              <a:rPr lang="en-US" altLang="ja-JP" sz="1700" dirty="0" smtClean="0">
                <a:latin typeface="Times"/>
                <a:ea typeface="ヒラギノ角ゴ Pro W3" charset="0"/>
                <a:cs typeface="Times"/>
              </a:rPr>
              <a:t> </a:t>
            </a:r>
            <a:r>
              <a:rPr lang="en-US" altLang="ja-JP" sz="1700" dirty="0">
                <a:latin typeface="Times"/>
                <a:ea typeface="ヒラギノ角ゴ Pro W3" charset="0"/>
                <a:cs typeface="Times"/>
              </a:rPr>
              <a:t>be employed. </a:t>
            </a:r>
          </a:p>
          <a:p>
            <a:endParaRPr lang="en-US" sz="1700" dirty="0">
              <a:latin typeface="Times"/>
              <a:ea typeface="ヒラギノ角ゴ Pro W3" charset="0"/>
              <a:cs typeface="Times"/>
            </a:endParaRPr>
          </a:p>
          <a:p>
            <a:r>
              <a:rPr lang="en-US" sz="1700" dirty="0">
                <a:latin typeface="Times"/>
                <a:ea typeface="ヒラギノ角ゴ Pro W3" charset="0"/>
                <a:cs typeface="Times"/>
              </a:rPr>
              <a:t>But first, -- let’s look at a few more states.</a:t>
            </a:r>
          </a:p>
          <a:p>
            <a:endParaRPr lang="en-US" sz="1500" dirty="0">
              <a:latin typeface="Arial" charset="0"/>
              <a:ea typeface="ヒラギノ角ゴ Pro W3" charset="0"/>
              <a:cs typeface="ヒラギノ角ゴ Pro W3" charset="0"/>
            </a:endParaRPr>
          </a:p>
          <a:p>
            <a:endParaRPr lang="en-US" dirty="0">
              <a:latin typeface="Arial" charset="0"/>
              <a:ea typeface="ヒラギノ角ゴ Pro W3" charset="0"/>
              <a:cs typeface="ヒラギノ角ゴ Pro W3" charset="0"/>
            </a:endParaRPr>
          </a:p>
          <a:p>
            <a:r>
              <a:rPr lang="en-US" dirty="0">
                <a:latin typeface="Arial" charset="0"/>
                <a:ea typeface="ヒラギノ角ゴ Pro W3" charset="0"/>
                <a:cs typeface="ヒラギノ角ゴ Pro W3" charset="0"/>
              </a:rPr>
              <a:t>====</a:t>
            </a:r>
          </a:p>
          <a:p>
            <a:r>
              <a:rPr lang="en-US" dirty="0">
                <a:latin typeface="Arial" charset="0"/>
                <a:ea typeface="ヒラギノ角ゴ Pro W3" charset="0"/>
                <a:cs typeface="ヒラギノ角ゴ Pro W3" charset="0"/>
              </a:rPr>
              <a:t>http://</a:t>
            </a:r>
            <a:r>
              <a:rPr lang="en-US" dirty="0" err="1">
                <a:latin typeface="Arial" charset="0"/>
                <a:ea typeface="ヒラギノ角ゴ Pro W3" charset="0"/>
                <a:cs typeface="ヒラギノ角ゴ Pro W3" charset="0"/>
              </a:rPr>
              <a:t>www.miamiherald.com</a:t>
            </a:r>
            <a:r>
              <a:rPr lang="en-US" dirty="0">
                <a:latin typeface="Arial" charset="0"/>
                <a:ea typeface="ヒラギノ角ゴ Pro W3" charset="0"/>
                <a:cs typeface="ヒラギノ角ゴ Pro W3" charset="0"/>
              </a:rPr>
              <a:t>/2011/01/01/1996875/study-less-earn-more-at-least.html#ixzz1BP94m3Nj</a:t>
            </a:r>
          </a:p>
          <a:p>
            <a:r>
              <a:rPr lang="en-US" dirty="0">
                <a:latin typeface="Arial" charset="0"/>
                <a:ea typeface="ヒラギノ角ゴ Pro W3" charset="0"/>
                <a:cs typeface="ヒラギノ角ゴ Pro W3" charset="0"/>
              </a:rPr>
              <a:t>http://</a:t>
            </a:r>
            <a:r>
              <a:rPr lang="en-US" dirty="0" err="1">
                <a:latin typeface="Arial" charset="0"/>
                <a:ea typeface="ヒラギノ角ゴ Pro W3" charset="0"/>
                <a:cs typeface="ヒラギノ角ゴ Pro W3" charset="0"/>
              </a:rPr>
              <a:t>www.miamiherald.com</a:t>
            </a:r>
            <a:r>
              <a:rPr lang="en-US" dirty="0">
                <a:latin typeface="Arial" charset="0"/>
                <a:ea typeface="ヒラギノ角ゴ Pro W3" charset="0"/>
                <a:cs typeface="ヒラギノ角ゴ Pro W3" charset="0"/>
              </a:rPr>
              <a:t>/2011/01/01/1996875/study-less-earn-more-at-</a:t>
            </a:r>
            <a:r>
              <a:rPr lang="en-US" dirty="0" err="1">
                <a:latin typeface="Arial" charset="0"/>
                <a:ea typeface="ヒラギノ角ゴ Pro W3" charset="0"/>
                <a:cs typeface="ヒラギノ角ゴ Pro W3" charset="0"/>
              </a:rPr>
              <a:t>least.html</a:t>
            </a:r>
            <a:endParaRPr lang="en-US" dirty="0">
              <a:latin typeface="Arial" charset="0"/>
              <a:ea typeface="ヒラギノ角ゴ Pro W3" charset="0"/>
              <a:cs typeface="ヒラギノ角ゴ Pro W3" charset="0"/>
            </a:endParaRPr>
          </a:p>
          <a:p>
            <a:endParaRPr lang="en-US" dirty="0">
              <a:latin typeface="Arial" charset="0"/>
              <a:ea typeface="ヒラギノ角ゴ Pro W3" charset="0"/>
              <a:cs typeface="ヒラギノ角ゴ Pro W3" charset="0"/>
            </a:endParaRPr>
          </a:p>
        </p:txBody>
      </p:sp>
      <p:sp>
        <p:nvSpPr>
          <p:cNvPr id="29699" name="Slide Number Placeholder 3"/>
          <p:cNvSpPr txBox="1">
            <a:spLocks noGrp="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2B4F1FB9-DB57-1E43-B1D3-D595E4B89440}" type="slidenum">
              <a:rPr lang="en-US" sz="1300"/>
              <a:pPr algn="r"/>
              <a:t>7</a:t>
            </a:fld>
            <a:endParaRPr lang="en-US" sz="1300"/>
          </a:p>
        </p:txBody>
      </p:sp>
    </p:spTree>
    <p:extLst>
      <p:ext uri="{BB962C8B-B14F-4D97-AF65-F5344CB8AC3E}">
        <p14:creationId xmlns:p14="http://schemas.microsoft.com/office/powerpoint/2010/main" val="2361690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620BAE88-FB43-2046-99A0-1C01B692316A}" type="slidenum">
              <a:rPr lang="en-US" sz="1300"/>
              <a:pPr/>
              <a:t>8</a:t>
            </a:fld>
            <a:endParaRPr lang="en-US" sz="1300"/>
          </a:p>
        </p:txBody>
      </p:sp>
      <p:sp>
        <p:nvSpPr>
          <p:cNvPr id="31746" name="Slide Image Placeholder 1"/>
          <p:cNvSpPr>
            <a:spLocks noGrp="1" noRot="1" noChangeAspect="1" noTextEdit="1"/>
          </p:cNvSpPr>
          <p:nvPr>
            <p:ph type="sldImg"/>
          </p:nvPr>
        </p:nvSpPr>
        <p:spPr>
          <a:solidFill>
            <a:srgbClr val="FFFFFF"/>
          </a:solidFill>
          <a:ln/>
        </p:spPr>
      </p:sp>
      <p:sp>
        <p:nvSpPr>
          <p:cNvPr id="31747" name="Notes Placeholder 2"/>
          <p:cNvSpPr>
            <a:spLocks noGrp="1"/>
          </p:cNvSpPr>
          <p:nvPr>
            <p:ph type="body" idx="1"/>
          </p:nvPr>
        </p:nvSpPr>
        <p:spPr>
          <a:xfrm>
            <a:off x="812800" y="4560888"/>
            <a:ext cx="5608638" cy="4560887"/>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en-US" sz="1700" dirty="0">
                <a:latin typeface="Times"/>
                <a:ea typeface="ヒラギノ角ゴ Pro W3" charset="0"/>
                <a:cs typeface="Times"/>
              </a:rPr>
              <a:t>Ohio found similar results when they polled their college graduates</a:t>
            </a:r>
            <a:r>
              <a:rPr lang="en-US" sz="1700" dirty="0" smtClean="0">
                <a:latin typeface="Times"/>
                <a:ea typeface="ヒラギノ角ゴ Pro W3" charset="0"/>
                <a:cs typeface="Times"/>
              </a:rPr>
              <a:t>.</a:t>
            </a:r>
          </a:p>
          <a:p>
            <a:endParaRPr lang="en-US" sz="1700" dirty="0" smtClean="0">
              <a:latin typeface="Times"/>
              <a:ea typeface="ヒラギノ角ゴ Pro W3" charset="0"/>
              <a:cs typeface="Times"/>
            </a:endParaRPr>
          </a:p>
          <a:p>
            <a:r>
              <a:rPr lang="en-US" sz="1700" dirty="0" smtClean="0">
                <a:latin typeface="Times"/>
                <a:ea typeface="ヒラギノ角ゴ Pro W3" charset="0"/>
                <a:cs typeface="Times"/>
              </a:rPr>
              <a:t>Associate degree pays </a:t>
            </a:r>
            <a:r>
              <a:rPr lang="en-US" sz="1700" u="sng" dirty="0" smtClean="0">
                <a:latin typeface="Times"/>
                <a:ea typeface="ヒラギノ角ゴ Pro W3" charset="0"/>
                <a:cs typeface="Times"/>
              </a:rPr>
              <a:t>more</a:t>
            </a:r>
            <a:r>
              <a:rPr lang="en-US" sz="1700" dirty="0" smtClean="0">
                <a:latin typeface="Times"/>
                <a:ea typeface="ヒラギノ角ゴ Pro W3" charset="0"/>
                <a:cs typeface="Times"/>
              </a:rPr>
              <a:t> then bachelor degree.</a:t>
            </a:r>
            <a:endParaRPr lang="en-US" sz="1700" dirty="0">
              <a:latin typeface="Times"/>
              <a:ea typeface="ヒラギノ角ゴ Pro W3" charset="0"/>
              <a:cs typeface="Times"/>
            </a:endParaRPr>
          </a:p>
          <a:p>
            <a:endParaRPr lang="en-US" sz="1500" dirty="0">
              <a:latin typeface="Arial" charset="0"/>
              <a:ea typeface="ヒラギノ角ゴ Pro W3" charset="0"/>
              <a:cs typeface="ヒラギノ角ゴ Pro W3" charset="0"/>
            </a:endParaRPr>
          </a:p>
          <a:p>
            <a:r>
              <a:rPr lang="en-US" sz="1500" dirty="0">
                <a:latin typeface="Arial" charset="0"/>
                <a:ea typeface="ヒラギノ角ゴ Pro W3" charset="0"/>
                <a:cs typeface="ヒラギノ角ゴ Pro W3" charset="0"/>
              </a:rPr>
              <a:t>I</a:t>
            </a:r>
            <a:r>
              <a:rPr lang="ja-JP" altLang="en-US" sz="1500" dirty="0">
                <a:latin typeface="Arial" charset="0"/>
                <a:ea typeface="ヒラギノ角ゴ Pro W3" charset="0"/>
                <a:cs typeface="ヒラギノ角ゴ Pro W3" charset="0"/>
              </a:rPr>
              <a:t>’</a:t>
            </a:r>
            <a:r>
              <a:rPr lang="en-US" altLang="ja-JP" sz="1500" dirty="0">
                <a:latin typeface="Arial" charset="0"/>
                <a:ea typeface="ヒラギノ角ゴ Pro W3" charset="0"/>
                <a:cs typeface="ヒラギノ角ゴ Pro W3" charset="0"/>
              </a:rPr>
              <a:t>m not down on Bachelor degrees, </a:t>
            </a:r>
          </a:p>
          <a:p>
            <a:r>
              <a:rPr lang="en-US" sz="1500" dirty="0">
                <a:latin typeface="Arial" charset="0"/>
                <a:ea typeface="ヒラギノ角ゴ Pro W3" charset="0"/>
                <a:cs typeface="ヒラギノ角ゴ Pro W3" charset="0"/>
              </a:rPr>
              <a:t>it</a:t>
            </a:r>
            <a:r>
              <a:rPr lang="ja-JP" altLang="en-US" sz="1500" dirty="0">
                <a:latin typeface="Arial" charset="0"/>
                <a:ea typeface="ヒラギノ角ゴ Pro W3" charset="0"/>
                <a:cs typeface="ヒラギノ角ゴ Pro W3" charset="0"/>
              </a:rPr>
              <a:t>’</a:t>
            </a:r>
            <a:r>
              <a:rPr lang="en-US" altLang="ja-JP" sz="1500" dirty="0">
                <a:latin typeface="Arial" charset="0"/>
                <a:ea typeface="ヒラギノ角ゴ Pro W3" charset="0"/>
                <a:cs typeface="ヒラギノ角ゴ Pro W3" charset="0"/>
              </a:rPr>
              <a:t>s just that associate degrees have been the Rodney Dangerfield of the education world.</a:t>
            </a:r>
          </a:p>
          <a:p>
            <a:r>
              <a:rPr lang="en-US" sz="1500" dirty="0">
                <a:latin typeface="Arial" charset="0"/>
                <a:ea typeface="ヒラギノ角ゴ Pro W3" charset="0"/>
                <a:cs typeface="ヒラギノ角ゴ Pro W3" charset="0"/>
              </a:rPr>
              <a:t> It</a:t>
            </a:r>
            <a:r>
              <a:rPr lang="ja-JP" altLang="en-US" sz="1500" dirty="0">
                <a:latin typeface="Arial" charset="0"/>
                <a:ea typeface="ヒラギノ角ゴ Pro W3" charset="0"/>
                <a:cs typeface="ヒラギノ角ゴ Pro W3" charset="0"/>
              </a:rPr>
              <a:t>’</a:t>
            </a:r>
            <a:r>
              <a:rPr lang="en-US" altLang="ja-JP" sz="1500" dirty="0">
                <a:latin typeface="Arial" charset="0"/>
                <a:ea typeface="ヒラギノ角ゴ Pro W3" charset="0"/>
                <a:cs typeface="ヒラギノ角ゴ Pro W3" charset="0"/>
              </a:rPr>
              <a:t>s time they get the </a:t>
            </a:r>
            <a:r>
              <a:rPr lang="en-US" altLang="ja-JP" sz="1500" u="sng" dirty="0">
                <a:latin typeface="Arial" charset="0"/>
                <a:ea typeface="ヒラギノ角ゴ Pro W3" charset="0"/>
                <a:cs typeface="ヒラギノ角ゴ Pro W3" charset="0"/>
              </a:rPr>
              <a:t>respect</a:t>
            </a:r>
            <a:r>
              <a:rPr lang="en-US" altLang="ja-JP" sz="1500" dirty="0">
                <a:latin typeface="Arial" charset="0"/>
                <a:ea typeface="ヒラギノ角ゴ Pro W3" charset="0"/>
                <a:cs typeface="ヒラギノ角ゴ Pro W3" charset="0"/>
              </a:rPr>
              <a:t> they deserve.</a:t>
            </a:r>
          </a:p>
          <a:p>
            <a:endParaRPr lang="en-US" dirty="0">
              <a:latin typeface="Arial" charset="0"/>
              <a:ea typeface="ヒラギノ角ゴ Pro W3" charset="0"/>
              <a:cs typeface="ヒラギノ角ゴ Pro W3" charset="0"/>
            </a:endParaRPr>
          </a:p>
          <a:p>
            <a:r>
              <a:rPr lang="en-US" dirty="0">
                <a:latin typeface="Arial" charset="0"/>
                <a:ea typeface="ヒラギノ角ゴ Pro W3" charset="0"/>
                <a:cs typeface="ヒラギノ角ゴ Pro W3" charset="0"/>
              </a:rPr>
              <a:t>====</a:t>
            </a:r>
          </a:p>
          <a:p>
            <a:r>
              <a:rPr lang="en-US" dirty="0">
                <a:latin typeface="Arial" charset="0"/>
                <a:ea typeface="ヒラギノ角ゴ Pro W3" charset="0"/>
                <a:cs typeface="ヒラギノ角ゴ Pro W3" charset="0"/>
              </a:rPr>
              <a:t>http://</a:t>
            </a:r>
            <a:r>
              <a:rPr lang="en-US" dirty="0" err="1">
                <a:latin typeface="Arial" charset="0"/>
                <a:ea typeface="ヒラギノ角ゴ Pro W3" charset="0"/>
                <a:cs typeface="ヒラギノ角ゴ Pro W3" charset="0"/>
              </a:rPr>
              <a:t>www.ohiocommunitycolleges.org</a:t>
            </a:r>
            <a:r>
              <a:rPr lang="en-US" dirty="0">
                <a:latin typeface="Arial" charset="0"/>
                <a:ea typeface="ヒラギノ角ゴ Pro W3" charset="0"/>
                <a:cs typeface="ヒラギノ角ゴ Pro W3" charset="0"/>
              </a:rPr>
              <a:t>/</a:t>
            </a:r>
            <a:r>
              <a:rPr lang="en-US" dirty="0" err="1">
                <a:latin typeface="Arial" charset="0"/>
                <a:ea typeface="ヒラギノ角ゴ Pro W3" charset="0"/>
                <a:cs typeface="ヒラギノ角ゴ Pro W3" charset="0"/>
              </a:rPr>
              <a:t>public-page.php?s</a:t>
            </a:r>
            <a:r>
              <a:rPr lang="en-US" dirty="0">
                <a:latin typeface="Arial" charset="0"/>
                <a:ea typeface="ヒラギノ角ゴ Pro W3" charset="0"/>
                <a:cs typeface="ヒラギノ角ゴ Pro W3" charset="0"/>
              </a:rPr>
              <a:t>=community-college-facts</a:t>
            </a:r>
          </a:p>
        </p:txBody>
      </p:sp>
      <p:sp>
        <p:nvSpPr>
          <p:cNvPr id="31748" name="Slide Number Placeholder 3"/>
          <p:cNvSpPr txBox="1">
            <a:spLocks noGrp="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3008DC6F-E8C4-5846-90E7-EA5C8363BAAB}" type="slidenum">
              <a:rPr lang="en-US" sz="1300"/>
              <a:pPr algn="r"/>
              <a:t>8</a:t>
            </a:fld>
            <a:endParaRPr lang="en-US" sz="1300"/>
          </a:p>
        </p:txBody>
      </p:sp>
    </p:spTree>
    <p:extLst>
      <p:ext uri="{BB962C8B-B14F-4D97-AF65-F5344CB8AC3E}">
        <p14:creationId xmlns:p14="http://schemas.microsoft.com/office/powerpoint/2010/main" val="2899679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40172A55-3E89-014F-80C2-EF3066D19B49}" type="slidenum">
              <a:rPr lang="en-US" sz="1300"/>
              <a:pPr/>
              <a:t>9</a:t>
            </a:fld>
            <a:endParaRPr lang="en-US" sz="1300"/>
          </a:p>
        </p:txBody>
      </p:sp>
      <p:sp>
        <p:nvSpPr>
          <p:cNvPr id="33794" name="Slide Image Placeholder 1"/>
          <p:cNvSpPr>
            <a:spLocks noGrp="1" noRot="1" noChangeAspect="1" noTextEdit="1"/>
          </p:cNvSpPr>
          <p:nvPr>
            <p:ph type="sldImg"/>
          </p:nvPr>
        </p:nvSpPr>
        <p:spPr>
          <a:solidFill>
            <a:srgbClr val="FFFFFF"/>
          </a:solidFill>
          <a:ln/>
        </p:spPr>
      </p:sp>
      <p:sp>
        <p:nvSpPr>
          <p:cNvPr id="33795" name="Notes Placeholder 2"/>
          <p:cNvSpPr>
            <a:spLocks noGrp="1"/>
          </p:cNvSpPr>
          <p:nvPr>
            <p:ph type="body" idx="1"/>
          </p:nvPr>
        </p:nvSpPr>
        <p:spPr>
          <a:xfrm>
            <a:off x="731838" y="4560888"/>
            <a:ext cx="5932487" cy="4560887"/>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en-US" sz="1700" dirty="0">
                <a:latin typeface="Times"/>
                <a:ea typeface="ヒラギノ角ゴ Pro W3" charset="0"/>
                <a:cs typeface="Times"/>
              </a:rPr>
              <a:t>Recent Tennessee Community College graduates earn more than the graduates of the state's four-year institutions. </a:t>
            </a:r>
          </a:p>
          <a:p>
            <a:endParaRPr lang="en-US" sz="1700" dirty="0">
              <a:latin typeface="Times"/>
              <a:ea typeface="ヒラギノ角ゴ Pro W3" charset="0"/>
              <a:cs typeface="Times"/>
            </a:endParaRPr>
          </a:p>
          <a:p>
            <a:r>
              <a:rPr lang="en-US" sz="1700" dirty="0">
                <a:latin typeface="Times"/>
                <a:ea typeface="ヒラギノ角ゴ Pro W3" charset="0"/>
                <a:cs typeface="Times"/>
              </a:rPr>
              <a:t>Similar for Virginia.</a:t>
            </a:r>
          </a:p>
          <a:p>
            <a:endParaRPr lang="en-US" sz="1700" dirty="0">
              <a:latin typeface="Times"/>
              <a:ea typeface="ヒラギノ角ゴ Pro W3" charset="0"/>
              <a:cs typeface="Times"/>
            </a:endParaRPr>
          </a:p>
          <a:p>
            <a:r>
              <a:rPr lang="en-US" sz="1700" dirty="0">
                <a:latin typeface="Times"/>
                <a:ea typeface="ヒラギノ角ゴ Pro W3" charset="0"/>
                <a:cs typeface="Times"/>
              </a:rPr>
              <a:t>I have seen data for several more states that all show that the folks earning a two-year </a:t>
            </a:r>
            <a:r>
              <a:rPr lang="en-US" sz="1700" dirty="0" smtClean="0">
                <a:latin typeface="Times"/>
                <a:ea typeface="ヒラギノ角ゴ Pro W3" charset="0"/>
                <a:cs typeface="Times"/>
              </a:rPr>
              <a:t>technical degree, on average, </a:t>
            </a:r>
            <a:r>
              <a:rPr lang="en-US" sz="1700" dirty="0">
                <a:latin typeface="Times"/>
                <a:ea typeface="ヒラギノ角ゴ Pro W3" charset="0"/>
                <a:cs typeface="Times"/>
              </a:rPr>
              <a:t>start out making more money than the folks with a four-year degree.  </a:t>
            </a:r>
            <a:endParaRPr lang="en-US" sz="1700" dirty="0" smtClean="0">
              <a:latin typeface="Times"/>
              <a:ea typeface="ヒラギノ角ゴ Pro W3" charset="0"/>
              <a:cs typeface="Times"/>
            </a:endParaRPr>
          </a:p>
          <a:p>
            <a:endParaRPr lang="en-US" sz="1700" dirty="0" smtClean="0">
              <a:latin typeface="Times"/>
              <a:ea typeface="ヒラギノ角ゴ Pro W3" charset="0"/>
              <a:cs typeface="Times"/>
            </a:endParaRPr>
          </a:p>
          <a:p>
            <a:r>
              <a:rPr lang="en-US" dirty="0" smtClean="0">
                <a:ea typeface="ヒラギノ角ゴ Pro W3" charset="0"/>
              </a:rPr>
              <a:t>Unfortunately, I can not find the data for North Carolina.</a:t>
            </a:r>
            <a:endParaRPr lang="en-US" sz="1700" dirty="0">
              <a:latin typeface="Times"/>
              <a:ea typeface="ヒラギノ角ゴ Pro W3" charset="0"/>
              <a:cs typeface="Times"/>
            </a:endParaRPr>
          </a:p>
          <a:p>
            <a:endParaRPr lang="en-US" sz="1700" dirty="0">
              <a:latin typeface="Times"/>
              <a:ea typeface="ヒラギノ角ゴ Pro W3" charset="0"/>
              <a:cs typeface="Times"/>
            </a:endParaRPr>
          </a:p>
          <a:p>
            <a:endParaRPr lang="en-US" dirty="0">
              <a:latin typeface="Arial" charset="0"/>
              <a:ea typeface="ヒラギノ角ゴ Pro W3" charset="0"/>
              <a:cs typeface="ヒラギノ角ゴ Pro W3" charset="0"/>
            </a:endParaRPr>
          </a:p>
          <a:p>
            <a:endParaRPr lang="en-US" dirty="0">
              <a:latin typeface="Arial" charset="0"/>
              <a:ea typeface="ヒラギノ角ゴ Pro W3" charset="0"/>
              <a:cs typeface="ヒラギノ角ゴ Pro W3" charset="0"/>
            </a:endParaRPr>
          </a:p>
          <a:p>
            <a:r>
              <a:rPr lang="en-US" dirty="0" smtClean="0">
                <a:latin typeface="Arial" charset="0"/>
                <a:ea typeface="ヒラギノ角ゴ Pro W3" charset="0"/>
                <a:cs typeface="ヒラギノ角ゴ Pro W3" charset="0"/>
              </a:rPr>
              <a:t>============</a:t>
            </a:r>
            <a:endParaRPr lang="en-US" dirty="0">
              <a:latin typeface="Arial" charset="0"/>
              <a:ea typeface="ヒラギノ角ゴ Pro W3" charset="0"/>
              <a:cs typeface="ヒラギノ角ゴ Pro W3" charset="0"/>
            </a:endParaRPr>
          </a:p>
          <a:p>
            <a:r>
              <a:rPr lang="en-US" dirty="0">
                <a:latin typeface="Arial" charset="0"/>
                <a:ea typeface="ヒラギノ角ゴ Pro W3" charset="0"/>
                <a:cs typeface="ヒラギノ角ゴ Pro W3" charset="0"/>
              </a:rPr>
              <a:t>http://</a:t>
            </a:r>
            <a:r>
              <a:rPr lang="en-US" dirty="0" err="1">
                <a:latin typeface="Arial" charset="0"/>
                <a:ea typeface="ヒラギノ角ゴ Pro W3" charset="0"/>
                <a:cs typeface="ヒラギノ角ゴ Pro W3" charset="0"/>
              </a:rPr>
              <a:t>money.cnn.com</a:t>
            </a:r>
            <a:r>
              <a:rPr lang="en-US" dirty="0">
                <a:latin typeface="Arial" charset="0"/>
                <a:ea typeface="ヒラギノ角ゴ Pro W3" charset="0"/>
                <a:cs typeface="ヒラギノ角ゴ Pro W3" charset="0"/>
              </a:rPr>
              <a:t>/2013/02/26/</a:t>
            </a:r>
            <a:r>
              <a:rPr lang="en-US" dirty="0" err="1">
                <a:latin typeface="Arial" charset="0"/>
                <a:ea typeface="ヒラギノ角ゴ Pro W3" charset="0"/>
                <a:cs typeface="ヒラギノ角ゴ Pro W3" charset="0"/>
              </a:rPr>
              <a:t>pf</a:t>
            </a:r>
            <a:r>
              <a:rPr lang="en-US" dirty="0">
                <a:latin typeface="Arial" charset="0"/>
                <a:ea typeface="ヒラギノ角ゴ Pro W3" charset="0"/>
                <a:cs typeface="ヒラギノ角ゴ Pro W3" charset="0"/>
              </a:rPr>
              <a:t>/college/community-college-earnings/</a:t>
            </a:r>
            <a:r>
              <a:rPr lang="en-US" dirty="0" err="1">
                <a:latin typeface="Arial" charset="0"/>
                <a:ea typeface="ヒラギノ角ゴ Pro W3" charset="0"/>
                <a:cs typeface="ヒラギノ角ゴ Pro W3" charset="0"/>
              </a:rPr>
              <a:t>index.html</a:t>
            </a:r>
            <a:endParaRPr lang="en-US" dirty="0">
              <a:latin typeface="Arial" charset="0"/>
              <a:ea typeface="ヒラギノ角ゴ Pro W3" charset="0"/>
              <a:cs typeface="ヒラギノ角ゴ Pro W3" charset="0"/>
            </a:endParaRPr>
          </a:p>
        </p:txBody>
      </p:sp>
      <p:sp>
        <p:nvSpPr>
          <p:cNvPr id="33796" name="Slide Number Placeholder 3"/>
          <p:cNvSpPr txBox="1">
            <a:spLocks noGrp="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E834B855-6437-C541-86AC-E51122055A7F}" type="slidenum">
              <a:rPr lang="en-US" sz="1300"/>
              <a:pPr algn="r"/>
              <a:t>9</a:t>
            </a:fld>
            <a:endParaRPr lang="en-US" sz="1300"/>
          </a:p>
        </p:txBody>
      </p:sp>
    </p:spTree>
    <p:extLst>
      <p:ext uri="{BB962C8B-B14F-4D97-AF65-F5344CB8AC3E}">
        <p14:creationId xmlns:p14="http://schemas.microsoft.com/office/powerpoint/2010/main" val="8867696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83FE69EF-6784-4225-89AA-E6C06863EC96}" type="datetime1">
              <a:rPr lang="en-US" smtClean="0"/>
              <a:pPr/>
              <a:t>2/24/2016</a:t>
            </a:fld>
            <a:endParaRPr lang="en-US"/>
          </a:p>
        </p:txBody>
      </p:sp>
      <p:sp>
        <p:nvSpPr>
          <p:cNvPr id="6" name="Slide Number Placeholder 5"/>
          <p:cNvSpPr>
            <a:spLocks noGrp="1"/>
          </p:cNvSpPr>
          <p:nvPr>
            <p:ph type="sldNum" sz="quarter" idx="12"/>
          </p:nvPr>
        </p:nvSpPr>
        <p:spPr/>
        <p:txBody>
          <a:bodyPr/>
          <a:lstStyle/>
          <a:p>
            <a:fld id="{9B007EB5-E551-4081-B1D4-5458D7644D4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819400" y="228600"/>
            <a:ext cx="6096000" cy="944562"/>
          </a:xfrm>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B1EC54-034C-46DC-8500-E99EB784E404}" type="datetime1">
              <a:rPr lang="en-US" smtClean="0"/>
              <a:pPr/>
              <a:t>2/24/2016</a:t>
            </a:fld>
            <a:endParaRPr lang="en-US"/>
          </a:p>
        </p:txBody>
      </p:sp>
      <p:sp>
        <p:nvSpPr>
          <p:cNvPr id="6" name="Slide Number Placeholder 5"/>
          <p:cNvSpPr>
            <a:spLocks noGrp="1"/>
          </p:cNvSpPr>
          <p:nvPr>
            <p:ph type="sldNum" sz="quarter" idx="12"/>
          </p:nvPr>
        </p:nvSpPr>
        <p:spPr/>
        <p:txBody>
          <a:bodyPr/>
          <a:lstStyle/>
          <a:p>
            <a:fld id="{9B007EB5-E551-4081-B1D4-5458D7644D4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B33C96-DA9D-4C8D-A443-56B68AA6C52B}" type="datetime1">
              <a:rPr lang="en-US" smtClean="0"/>
              <a:pPr/>
              <a:t>2/24/2016</a:t>
            </a:fld>
            <a:endParaRPr lang="en-US"/>
          </a:p>
        </p:txBody>
      </p:sp>
      <p:sp>
        <p:nvSpPr>
          <p:cNvPr id="6" name="Slide Number Placeholder 5"/>
          <p:cNvSpPr>
            <a:spLocks noGrp="1"/>
          </p:cNvSpPr>
          <p:nvPr>
            <p:ph type="sldNum" sz="quarter" idx="12"/>
          </p:nvPr>
        </p:nvSpPr>
        <p:spPr/>
        <p:txBody>
          <a:bodyPr/>
          <a:lstStyle/>
          <a:p>
            <a:fld id="{9B007EB5-E551-4081-B1D4-5458D7644D4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19400" y="228600"/>
            <a:ext cx="6096000" cy="944562"/>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89085A-6F1E-42B7-ADB4-8C5113284129}" type="datetime1">
              <a:rPr lang="en-US" smtClean="0"/>
              <a:pPr/>
              <a:t>2/24/2016</a:t>
            </a:fld>
            <a:endParaRPr lang="en-US"/>
          </a:p>
        </p:txBody>
      </p:sp>
      <p:sp>
        <p:nvSpPr>
          <p:cNvPr id="6" name="Slide Number Placeholder 5"/>
          <p:cNvSpPr>
            <a:spLocks noGrp="1"/>
          </p:cNvSpPr>
          <p:nvPr>
            <p:ph type="sldNum" sz="quarter" idx="12"/>
          </p:nvPr>
        </p:nvSpPr>
        <p:spPr/>
        <p:txBody>
          <a:bodyPr/>
          <a:lstStyle/>
          <a:p>
            <a:fld id="{9B007EB5-E551-4081-B1D4-5458D7644D4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331CE040-2E79-4EF6-B110-590348DE69FC}" type="datetime1">
              <a:rPr lang="en-US" smtClean="0"/>
              <a:pPr/>
              <a:t>2/24/2016</a:t>
            </a:fld>
            <a:endParaRPr lang="en-US"/>
          </a:p>
        </p:txBody>
      </p:sp>
      <p:sp>
        <p:nvSpPr>
          <p:cNvPr id="6" name="Slide Number Placeholder 5"/>
          <p:cNvSpPr>
            <a:spLocks noGrp="1"/>
          </p:cNvSpPr>
          <p:nvPr>
            <p:ph type="sldNum" sz="quarter" idx="12"/>
          </p:nvPr>
        </p:nvSpPr>
        <p:spPr/>
        <p:txBody>
          <a:bodyPr/>
          <a:lstStyle/>
          <a:p>
            <a:fld id="{9B007EB5-E551-4081-B1D4-5458D7644D4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819400" y="228600"/>
            <a:ext cx="6096000" cy="944562"/>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F2DE26E-BECB-4060-9299-C96746AEAA62}" type="datetime1">
              <a:rPr lang="en-US" smtClean="0"/>
              <a:pPr/>
              <a:t>2/24/2016</a:t>
            </a:fld>
            <a:endParaRPr lang="en-US"/>
          </a:p>
        </p:txBody>
      </p:sp>
      <p:sp>
        <p:nvSpPr>
          <p:cNvPr id="7" name="Slide Number Placeholder 6"/>
          <p:cNvSpPr>
            <a:spLocks noGrp="1"/>
          </p:cNvSpPr>
          <p:nvPr>
            <p:ph type="sldNum" sz="quarter" idx="12"/>
          </p:nvPr>
        </p:nvSpPr>
        <p:spPr/>
        <p:txBody>
          <a:bodyPr/>
          <a:lstStyle/>
          <a:p>
            <a:fld id="{9B007EB5-E551-4081-B1D4-5458D7644D4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19400" y="228600"/>
            <a:ext cx="6096000" cy="944562"/>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7CFC23-99AF-4883-881F-A6DD366A843C}" type="datetime1">
              <a:rPr lang="en-US" smtClean="0"/>
              <a:pPr/>
              <a:t>2/24/2016</a:t>
            </a:fld>
            <a:endParaRPr lang="en-US"/>
          </a:p>
        </p:txBody>
      </p:sp>
      <p:sp>
        <p:nvSpPr>
          <p:cNvPr id="9" name="Slide Number Placeholder 8"/>
          <p:cNvSpPr>
            <a:spLocks noGrp="1"/>
          </p:cNvSpPr>
          <p:nvPr>
            <p:ph type="sldNum" sz="quarter" idx="12"/>
          </p:nvPr>
        </p:nvSpPr>
        <p:spPr/>
        <p:txBody>
          <a:bodyPr/>
          <a:lstStyle/>
          <a:p>
            <a:fld id="{9B007EB5-E551-4081-B1D4-5458D7644D4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819400" y="228600"/>
            <a:ext cx="6096000" cy="944562"/>
          </a:xfrm>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426B7775-0FB7-4EC8-BCB2-C596B636DF03}" type="datetime1">
              <a:rPr lang="en-US" smtClean="0"/>
              <a:pPr/>
              <a:t>2/24/2016</a:t>
            </a:fld>
            <a:endParaRPr lang="en-US"/>
          </a:p>
        </p:txBody>
      </p:sp>
      <p:sp>
        <p:nvSpPr>
          <p:cNvPr id="5" name="Slide Number Placeholder 4"/>
          <p:cNvSpPr>
            <a:spLocks noGrp="1"/>
          </p:cNvSpPr>
          <p:nvPr>
            <p:ph type="sldNum" sz="quarter" idx="12"/>
          </p:nvPr>
        </p:nvSpPr>
        <p:spPr/>
        <p:txBody>
          <a:bodyPr/>
          <a:lstStyle/>
          <a:p>
            <a:fld id="{9B007EB5-E551-4081-B1D4-5458D7644D4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2B3495-C270-42FA-BEA2-29A2E18E9D6B}" type="datetime1">
              <a:rPr lang="en-US" smtClean="0"/>
              <a:pPr/>
              <a:t>2/24/2016</a:t>
            </a:fld>
            <a:endParaRPr lang="en-US"/>
          </a:p>
        </p:txBody>
      </p:sp>
      <p:sp>
        <p:nvSpPr>
          <p:cNvPr id="4" name="Slide Number Placeholder 3"/>
          <p:cNvSpPr>
            <a:spLocks noGrp="1"/>
          </p:cNvSpPr>
          <p:nvPr>
            <p:ph type="sldNum" sz="quarter" idx="12"/>
          </p:nvPr>
        </p:nvSpPr>
        <p:spPr/>
        <p:txBody>
          <a:bodyPr/>
          <a:lstStyle/>
          <a:p>
            <a:fld id="{9B007EB5-E551-4081-B1D4-5458D7644D4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A9BB50-6DD7-4EEF-8CC7-AC3030BD2D49}" type="datetime1">
              <a:rPr lang="en-US" smtClean="0"/>
              <a:pPr/>
              <a:t>2/24/2016</a:t>
            </a:fld>
            <a:endParaRPr lang="en-US"/>
          </a:p>
        </p:txBody>
      </p:sp>
      <p:sp>
        <p:nvSpPr>
          <p:cNvPr id="7" name="Slide Number Placeholder 6"/>
          <p:cNvSpPr>
            <a:spLocks noGrp="1"/>
          </p:cNvSpPr>
          <p:nvPr>
            <p:ph type="sldNum" sz="quarter" idx="12"/>
          </p:nvPr>
        </p:nvSpPr>
        <p:spPr/>
        <p:txBody>
          <a:bodyPr/>
          <a:lstStyle/>
          <a:p>
            <a:fld id="{9B007EB5-E551-4081-B1D4-5458D7644D4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8AB168-0F9A-485B-99C3-0E1B6524C3BC}" type="datetime1">
              <a:rPr lang="en-US" smtClean="0"/>
              <a:pPr/>
              <a:t>2/24/2016</a:t>
            </a:fld>
            <a:endParaRPr lang="en-US"/>
          </a:p>
        </p:txBody>
      </p:sp>
      <p:sp>
        <p:nvSpPr>
          <p:cNvPr id="7" name="Slide Number Placeholder 6"/>
          <p:cNvSpPr>
            <a:spLocks noGrp="1"/>
          </p:cNvSpPr>
          <p:nvPr>
            <p:ph type="sldNum" sz="quarter" idx="12"/>
          </p:nvPr>
        </p:nvSpPr>
        <p:spPr/>
        <p:txBody>
          <a:bodyPr/>
          <a:lstStyle/>
          <a:p>
            <a:fld id="{9B007EB5-E551-4081-B1D4-5458D7644D4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19400" y="228600"/>
            <a:ext cx="6096000" cy="9445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F6C345-A948-4B2E-87CB-4EF8A38F23A6}" type="datetime1">
              <a:rPr lang="en-US" smtClean="0"/>
              <a:pPr/>
              <a:t>2/24/2016</a:t>
            </a:fld>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007EB5-E551-4081-B1D4-5458D7644D4F}" type="slidenum">
              <a:rPr lang="en-US" smtClean="0"/>
              <a:pPr/>
              <a:t>‹#›</a:t>
            </a:fld>
            <a:endParaRPr lang="en-US" dirty="0"/>
          </a:p>
        </p:txBody>
      </p:sp>
      <p:pic>
        <p:nvPicPr>
          <p:cNvPr id="5" name="Picture 4" descr="NCCCS_logo_2C.jp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152400"/>
            <a:ext cx="2667000" cy="101466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8.png"/><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3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4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4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6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normAutofit fontScale="90000"/>
          </a:bodyPr>
          <a:lstStyle/>
          <a:p>
            <a:r>
              <a:rPr lang="en-US" sz="4800" dirty="0" smtClean="0">
                <a:effectLst>
                  <a:outerShdw blurRad="38100" dist="38100" dir="2700000" algn="tl">
                    <a:srgbClr val="DDDDDD"/>
                  </a:outerShdw>
                </a:effectLst>
                <a:latin typeface="Arial" charset="0"/>
                <a:ea typeface="ヒラギノ角ゴ Pro W3" charset="0"/>
                <a:cs typeface="ヒラギノ角ゴ Pro W3" charset="0"/>
              </a:rPr>
              <a:t>Surprises in the Future </a:t>
            </a:r>
            <a:br>
              <a:rPr lang="en-US" sz="4800" dirty="0" smtClean="0">
                <a:effectLst>
                  <a:outerShdw blurRad="38100" dist="38100" dir="2700000" algn="tl">
                    <a:srgbClr val="DDDDDD"/>
                  </a:outerShdw>
                </a:effectLst>
                <a:latin typeface="Arial" charset="0"/>
                <a:ea typeface="ヒラギノ角ゴ Pro W3" charset="0"/>
                <a:cs typeface="ヒラギノ角ゴ Pro W3" charset="0"/>
              </a:rPr>
            </a:br>
            <a:r>
              <a:rPr lang="en-US" sz="4800" dirty="0" smtClean="0">
                <a:effectLst>
                  <a:outerShdw blurRad="38100" dist="38100" dir="2700000" algn="tl">
                    <a:srgbClr val="DDDDDD"/>
                  </a:outerShdw>
                </a:effectLst>
                <a:latin typeface="Arial" charset="0"/>
                <a:ea typeface="ヒラギノ角ゴ Pro W3" charset="0"/>
                <a:cs typeface="ヒラギノ角ゴ Pro W3" charset="0"/>
              </a:rPr>
              <a:t>Job Market</a:t>
            </a:r>
            <a:endParaRPr lang="en-US" sz="4800" dirty="0">
              <a:effectLst>
                <a:outerShdw blurRad="38100" dist="38100" dir="2700000" algn="tl">
                  <a:srgbClr val="DDDDDD"/>
                </a:outerShdw>
              </a:effectLst>
              <a:latin typeface="Arial" charset="0"/>
              <a:ea typeface="ヒラギノ角ゴ Pro W3" charset="0"/>
              <a:cs typeface="ヒラギノ角ゴ Pro W3" charset="0"/>
            </a:endParaRPr>
          </a:p>
        </p:txBody>
      </p:sp>
      <p:sp>
        <p:nvSpPr>
          <p:cNvPr id="14339" name="Rectangle 3"/>
          <p:cNvSpPr>
            <a:spLocks noGrp="1" noChangeArrowheads="1"/>
          </p:cNvSpPr>
          <p:nvPr>
            <p:ph type="subTitle" idx="1"/>
          </p:nvPr>
        </p:nvSpPr>
        <p:spPr/>
        <p:txBody>
          <a:bodyPr>
            <a:normAutofit fontScale="55000" lnSpcReduction="20000"/>
          </a:bodyPr>
          <a:lstStyle/>
          <a:p>
            <a:pPr marL="461963" algn="l">
              <a:lnSpc>
                <a:spcPct val="80000"/>
              </a:lnSpc>
            </a:pPr>
            <a:r>
              <a:rPr lang="en-US" sz="4800" dirty="0">
                <a:latin typeface="Arial" charset="0"/>
                <a:ea typeface="ヒラギノ角ゴ Pro W3" charset="0"/>
                <a:cs typeface="ヒラギノ角ゴ Pro W3" charset="0"/>
              </a:rPr>
              <a:t>Chris Droessler</a:t>
            </a:r>
          </a:p>
          <a:p>
            <a:pPr marL="461963" algn="l">
              <a:lnSpc>
                <a:spcPct val="80000"/>
              </a:lnSpc>
            </a:pPr>
            <a:r>
              <a:rPr lang="en-US" sz="4800" dirty="0">
                <a:latin typeface="Arial" charset="0"/>
                <a:ea typeface="ヒラギノ角ゴ Pro W3" charset="0"/>
                <a:cs typeface="ヒラギノ角ゴ Pro W3" charset="0"/>
              </a:rPr>
              <a:t>CTE Coordinator</a:t>
            </a:r>
          </a:p>
          <a:p>
            <a:pPr marL="461963" algn="l">
              <a:lnSpc>
                <a:spcPct val="80000"/>
              </a:lnSpc>
            </a:pPr>
            <a:r>
              <a:rPr lang="en-US" sz="4800" dirty="0">
                <a:latin typeface="Arial" charset="0"/>
                <a:ea typeface="ヒラギノ角ゴ Pro W3" charset="0"/>
                <a:cs typeface="ヒラギノ角ゴ Pro W3" charset="0"/>
              </a:rPr>
              <a:t>NC Community Colleges</a:t>
            </a:r>
          </a:p>
          <a:p>
            <a:pPr marL="461963" algn="l">
              <a:lnSpc>
                <a:spcPct val="80000"/>
              </a:lnSpc>
            </a:pPr>
            <a:r>
              <a:rPr lang="en-US" sz="4000" dirty="0">
                <a:latin typeface="Arial" charset="0"/>
                <a:ea typeface="ヒラギノ角ゴ Pro W3" charset="0"/>
                <a:cs typeface="ヒラギノ角ゴ Pro W3" charset="0"/>
              </a:rPr>
              <a:t>DroesslerC@NCCommunityColleges.edu</a:t>
            </a:r>
          </a:p>
          <a:p>
            <a:pPr marL="461963" algn="l">
              <a:lnSpc>
                <a:spcPct val="80000"/>
              </a:lnSpc>
            </a:pPr>
            <a:r>
              <a:rPr lang="en-US" sz="4000" dirty="0"/>
              <a:t>www.ctpnc.org/presentations</a:t>
            </a:r>
          </a:p>
        </p:txBody>
      </p:sp>
      <p:sp>
        <p:nvSpPr>
          <p:cNvPr id="4" name="Rectangle 3"/>
          <p:cNvSpPr>
            <a:spLocks noChangeArrowheads="1"/>
          </p:cNvSpPr>
          <p:nvPr/>
        </p:nvSpPr>
        <p:spPr bwMode="auto">
          <a:xfrm>
            <a:off x="228600" y="5562600"/>
            <a:ext cx="91440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1604963" indent="-1604963">
              <a:spcBef>
                <a:spcPct val="20000"/>
              </a:spcBef>
              <a:tabLst>
                <a:tab pos="1604963" algn="l"/>
              </a:tabLst>
            </a:pPr>
            <a:r>
              <a:rPr lang="en-US" sz="3000" dirty="0" smtClean="0"/>
              <a:t>Get the PowerPoint</a:t>
            </a:r>
          </a:p>
          <a:p>
            <a:pPr marL="1604963" indent="-1604963">
              <a:spcBef>
                <a:spcPct val="20000"/>
              </a:spcBef>
              <a:tabLst>
                <a:tab pos="1604963" algn="l"/>
              </a:tabLst>
            </a:pPr>
            <a:r>
              <a:rPr lang="en-US" sz="3000" dirty="0" smtClean="0"/>
              <a:t>www.ncPerkins.org</a:t>
            </a:r>
            <a:endParaRPr lang="en-US" sz="3000" dirty="0"/>
          </a:p>
        </p:txBody>
      </p:sp>
    </p:spTree>
    <p:extLst>
      <p:ext uri="{BB962C8B-B14F-4D97-AF65-F5344CB8AC3E}">
        <p14:creationId xmlns:p14="http://schemas.microsoft.com/office/powerpoint/2010/main" val="287618144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2" descr="Education-Pie-Chart-2014-.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46250" y="1979612"/>
            <a:ext cx="4654550" cy="464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8" name="Rectangle 35"/>
          <p:cNvSpPr>
            <a:spLocks noChangeArrowheads="1"/>
          </p:cNvSpPr>
          <p:nvPr/>
        </p:nvSpPr>
        <p:spPr bwMode="auto">
          <a:xfrm>
            <a:off x="5864225" y="2649537"/>
            <a:ext cx="23955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b="1">
                <a:latin typeface="Helvetica Neue" charset="0"/>
              </a:rPr>
              <a:t>Bachelor</a:t>
            </a:r>
            <a:r>
              <a:rPr lang="ja-JP" altLang="en-US" sz="2000" b="1">
                <a:latin typeface="Helvetica Neue" charset="0"/>
              </a:rPr>
              <a:t>’</a:t>
            </a:r>
            <a:r>
              <a:rPr lang="en-US" altLang="ja-JP" sz="2000" b="1">
                <a:latin typeface="Helvetica Neue" charset="0"/>
              </a:rPr>
              <a:t>s degree</a:t>
            </a:r>
            <a:endParaRPr lang="en-US" sz="2000" b="1">
              <a:latin typeface="Helvetica Neue" charset="0"/>
            </a:endParaRPr>
          </a:p>
        </p:txBody>
      </p:sp>
      <p:sp>
        <p:nvSpPr>
          <p:cNvPr id="34819" name="Rectangle 36"/>
          <p:cNvSpPr>
            <a:spLocks noChangeArrowheads="1"/>
          </p:cNvSpPr>
          <p:nvPr/>
        </p:nvSpPr>
        <p:spPr bwMode="auto">
          <a:xfrm>
            <a:off x="5557838" y="2116137"/>
            <a:ext cx="27479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b="1" dirty="0">
                <a:latin typeface="Helvetica Neue" charset="0"/>
              </a:rPr>
              <a:t>Bachelor + work exp.</a:t>
            </a:r>
          </a:p>
        </p:txBody>
      </p:sp>
      <p:sp>
        <p:nvSpPr>
          <p:cNvPr id="34820" name="Rectangle 37"/>
          <p:cNvSpPr>
            <a:spLocks noChangeArrowheads="1"/>
          </p:cNvSpPr>
          <p:nvPr/>
        </p:nvSpPr>
        <p:spPr bwMode="auto">
          <a:xfrm>
            <a:off x="4899025" y="1811337"/>
            <a:ext cx="21542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b="1" dirty="0">
                <a:latin typeface="Helvetica Neue" charset="0"/>
              </a:rPr>
              <a:t>Master</a:t>
            </a:r>
            <a:r>
              <a:rPr lang="ja-JP" altLang="en-US" sz="2000" b="1" dirty="0">
                <a:latin typeface="Helvetica Neue" charset="0"/>
              </a:rPr>
              <a:t>’</a:t>
            </a:r>
            <a:r>
              <a:rPr lang="en-US" altLang="ja-JP" sz="2000" b="1" dirty="0">
                <a:latin typeface="Helvetica Neue" charset="0"/>
              </a:rPr>
              <a:t>s degree</a:t>
            </a:r>
            <a:endParaRPr lang="en-US" sz="2000" b="1" dirty="0">
              <a:latin typeface="Helvetica Neue" charset="0"/>
            </a:endParaRPr>
          </a:p>
        </p:txBody>
      </p:sp>
      <p:sp>
        <p:nvSpPr>
          <p:cNvPr id="34821" name="Rectangle 39"/>
          <p:cNvSpPr>
            <a:spLocks noChangeArrowheads="1"/>
          </p:cNvSpPr>
          <p:nvPr/>
        </p:nvSpPr>
        <p:spPr bwMode="auto">
          <a:xfrm>
            <a:off x="4298950" y="1503362"/>
            <a:ext cx="4159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b="1" dirty="0">
                <a:latin typeface="Helvetica Neue" charset="0"/>
              </a:rPr>
              <a:t>Doctorate &amp; Professional degree</a:t>
            </a:r>
          </a:p>
        </p:txBody>
      </p:sp>
      <p:sp>
        <p:nvSpPr>
          <p:cNvPr id="34822" name="Rectangle 40"/>
          <p:cNvSpPr>
            <a:spLocks noChangeArrowheads="1"/>
          </p:cNvSpPr>
          <p:nvPr/>
        </p:nvSpPr>
        <p:spPr bwMode="auto">
          <a:xfrm>
            <a:off x="6477000" y="4265612"/>
            <a:ext cx="20780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b="1">
                <a:latin typeface="Helvetica Neue" charset="0"/>
              </a:rPr>
              <a:t>1,2 year college</a:t>
            </a:r>
          </a:p>
        </p:txBody>
      </p:sp>
      <p:sp>
        <p:nvSpPr>
          <p:cNvPr id="34823" name="Rectangle 41"/>
          <p:cNvSpPr>
            <a:spLocks noChangeArrowheads="1"/>
          </p:cNvSpPr>
          <p:nvPr/>
        </p:nvSpPr>
        <p:spPr bwMode="auto">
          <a:xfrm>
            <a:off x="6400800" y="3808412"/>
            <a:ext cx="22971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b="1">
                <a:latin typeface="Helvetica Neue" charset="0"/>
              </a:rPr>
              <a:t>Associate degree</a:t>
            </a:r>
          </a:p>
        </p:txBody>
      </p:sp>
      <p:sp>
        <p:nvSpPr>
          <p:cNvPr id="34824" name="Rectangle 42"/>
          <p:cNvSpPr>
            <a:spLocks noChangeArrowheads="1"/>
          </p:cNvSpPr>
          <p:nvPr/>
        </p:nvSpPr>
        <p:spPr bwMode="auto">
          <a:xfrm>
            <a:off x="381000" y="4705350"/>
            <a:ext cx="13779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b="1">
                <a:latin typeface="Helvetica Neue" charset="0"/>
              </a:rPr>
              <a:t>short OJT</a:t>
            </a:r>
          </a:p>
        </p:txBody>
      </p:sp>
      <p:sp>
        <p:nvSpPr>
          <p:cNvPr id="34825" name="Rectangle 43"/>
          <p:cNvSpPr>
            <a:spLocks noChangeArrowheads="1"/>
          </p:cNvSpPr>
          <p:nvPr/>
        </p:nvSpPr>
        <p:spPr bwMode="auto">
          <a:xfrm>
            <a:off x="5486400" y="5942012"/>
            <a:ext cx="2286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b="1">
                <a:latin typeface="Helvetica Neue" charset="0"/>
              </a:rPr>
              <a:t>moderate OJT</a:t>
            </a:r>
          </a:p>
        </p:txBody>
      </p:sp>
      <p:sp>
        <p:nvSpPr>
          <p:cNvPr id="34826" name="Rectangle 44"/>
          <p:cNvSpPr>
            <a:spLocks noChangeArrowheads="1"/>
          </p:cNvSpPr>
          <p:nvPr/>
        </p:nvSpPr>
        <p:spPr bwMode="auto">
          <a:xfrm>
            <a:off x="6248400" y="5027612"/>
            <a:ext cx="12747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b="1">
                <a:latin typeface="Helvetica Neue" charset="0"/>
              </a:rPr>
              <a:t>long OJT</a:t>
            </a:r>
          </a:p>
        </p:txBody>
      </p:sp>
      <p:sp>
        <p:nvSpPr>
          <p:cNvPr id="34827" name="Rectangle 45"/>
          <p:cNvSpPr>
            <a:spLocks noChangeArrowheads="1"/>
          </p:cNvSpPr>
          <p:nvPr/>
        </p:nvSpPr>
        <p:spPr bwMode="auto">
          <a:xfrm>
            <a:off x="2286000" y="1674812"/>
            <a:ext cx="1368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b="1" dirty="0">
                <a:latin typeface="Helvetica Neue" charset="0"/>
              </a:rPr>
              <a:t>work exp.</a:t>
            </a:r>
          </a:p>
        </p:txBody>
      </p:sp>
      <p:sp>
        <p:nvSpPr>
          <p:cNvPr id="1532976" name="Line 48"/>
          <p:cNvSpPr>
            <a:spLocks noChangeShapeType="1"/>
          </p:cNvSpPr>
          <p:nvPr/>
        </p:nvSpPr>
        <p:spPr bwMode="auto">
          <a:xfrm flipH="1">
            <a:off x="4175124" y="1751011"/>
            <a:ext cx="168275" cy="339725"/>
          </a:xfrm>
          <a:prstGeom prst="line">
            <a:avLst/>
          </a:prstGeom>
          <a:noFill/>
          <a:ln w="9525">
            <a:solidFill>
              <a:schemeClr val="tx1"/>
            </a:solidFill>
            <a:round/>
            <a:headEnd/>
            <a:tailEnd/>
          </a:ln>
          <a:effectLst/>
        </p:spPr>
        <p:txBody>
          <a:bodyPr wrap="none" anchor="ctr"/>
          <a:lstStyle/>
          <a:p>
            <a:pPr>
              <a:defRPr/>
            </a:pPr>
            <a:endParaRPr lang="en-US" b="1">
              <a:effectLst>
                <a:outerShdw blurRad="38100" dist="38100" dir="2700000" algn="tl">
                  <a:srgbClr val="000000">
                    <a:alpha val="43137"/>
                  </a:srgbClr>
                </a:outerShdw>
              </a:effectLst>
              <a:latin typeface="Helvetica Neue" pitchFamily="-107" charset="0"/>
              <a:ea typeface="+mn-ea"/>
              <a:cs typeface="+mn-cs"/>
            </a:endParaRPr>
          </a:p>
        </p:txBody>
      </p:sp>
      <p:sp>
        <p:nvSpPr>
          <p:cNvPr id="54" name="Line 48"/>
          <p:cNvSpPr>
            <a:spLocks noChangeShapeType="1"/>
          </p:cNvSpPr>
          <p:nvPr/>
        </p:nvSpPr>
        <p:spPr bwMode="auto">
          <a:xfrm flipH="1">
            <a:off x="4571998" y="1979612"/>
            <a:ext cx="381001" cy="76200"/>
          </a:xfrm>
          <a:prstGeom prst="line">
            <a:avLst/>
          </a:prstGeom>
          <a:noFill/>
          <a:ln w="9525">
            <a:solidFill>
              <a:schemeClr val="tx1"/>
            </a:solidFill>
            <a:round/>
            <a:headEnd/>
            <a:tailEnd/>
          </a:ln>
          <a:effectLst/>
        </p:spPr>
        <p:txBody>
          <a:bodyPr wrap="none" anchor="ctr"/>
          <a:lstStyle/>
          <a:p>
            <a:pPr>
              <a:defRPr/>
            </a:pPr>
            <a:endParaRPr lang="en-US" b="1">
              <a:effectLst>
                <a:outerShdw blurRad="38100" dist="38100" dir="2700000" algn="tl">
                  <a:srgbClr val="000000">
                    <a:alpha val="43137"/>
                  </a:srgbClr>
                </a:outerShdw>
              </a:effectLst>
              <a:latin typeface="Helvetica Neue" pitchFamily="-107" charset="0"/>
              <a:ea typeface="+mn-ea"/>
              <a:cs typeface="+mn-cs"/>
            </a:endParaRPr>
          </a:p>
        </p:txBody>
      </p:sp>
      <p:sp>
        <p:nvSpPr>
          <p:cNvPr id="55" name="Line 48"/>
          <p:cNvSpPr>
            <a:spLocks noChangeShapeType="1"/>
          </p:cNvSpPr>
          <p:nvPr/>
        </p:nvSpPr>
        <p:spPr bwMode="auto">
          <a:xfrm flipH="1" flipV="1">
            <a:off x="5133974" y="2268536"/>
            <a:ext cx="504825" cy="15875"/>
          </a:xfrm>
          <a:prstGeom prst="line">
            <a:avLst/>
          </a:prstGeom>
          <a:noFill/>
          <a:ln w="9525">
            <a:solidFill>
              <a:schemeClr val="tx1"/>
            </a:solidFill>
            <a:round/>
            <a:headEnd/>
            <a:tailEnd/>
          </a:ln>
          <a:effectLst/>
        </p:spPr>
        <p:txBody>
          <a:bodyPr wrap="none" anchor="ctr"/>
          <a:lstStyle/>
          <a:p>
            <a:pPr>
              <a:defRPr/>
            </a:pPr>
            <a:endParaRPr lang="en-US" b="1">
              <a:effectLst>
                <a:outerShdw blurRad="38100" dist="38100" dir="2700000" algn="tl">
                  <a:srgbClr val="000000">
                    <a:alpha val="43137"/>
                  </a:srgbClr>
                </a:outerShdw>
              </a:effectLst>
              <a:latin typeface="Helvetica Neue" pitchFamily="-107" charset="0"/>
              <a:ea typeface="+mn-ea"/>
              <a:cs typeface="+mn-cs"/>
            </a:endParaRPr>
          </a:p>
        </p:txBody>
      </p:sp>
      <p:sp>
        <p:nvSpPr>
          <p:cNvPr id="58" name="Text Box 51"/>
          <p:cNvSpPr txBox="1">
            <a:spLocks noChangeArrowheads="1"/>
          </p:cNvSpPr>
          <p:nvPr/>
        </p:nvSpPr>
        <p:spPr bwMode="auto">
          <a:xfrm>
            <a:off x="2209800" y="4265612"/>
            <a:ext cx="13938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200" b="1">
                <a:solidFill>
                  <a:schemeClr val="bg1"/>
                </a:solidFill>
                <a:latin typeface="Helvetica Neue" charset="0"/>
              </a:rPr>
              <a:t>36.6%</a:t>
            </a:r>
          </a:p>
        </p:txBody>
      </p:sp>
      <p:sp>
        <p:nvSpPr>
          <p:cNvPr id="59" name="Text Box 51"/>
          <p:cNvSpPr txBox="1">
            <a:spLocks noChangeArrowheads="1"/>
          </p:cNvSpPr>
          <p:nvPr/>
        </p:nvSpPr>
        <p:spPr bwMode="auto">
          <a:xfrm>
            <a:off x="4343400" y="2436812"/>
            <a:ext cx="11652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200" b="1">
                <a:solidFill>
                  <a:schemeClr val="bg1"/>
                </a:solidFill>
                <a:latin typeface="Helvetica Neue" charset="0"/>
              </a:rPr>
              <a:t>5.5%</a:t>
            </a:r>
          </a:p>
        </p:txBody>
      </p:sp>
      <p:sp>
        <p:nvSpPr>
          <p:cNvPr id="60" name="Text Box 51"/>
          <p:cNvSpPr txBox="1">
            <a:spLocks noChangeArrowheads="1"/>
          </p:cNvSpPr>
          <p:nvPr/>
        </p:nvSpPr>
        <p:spPr bwMode="auto">
          <a:xfrm>
            <a:off x="5334000" y="3732212"/>
            <a:ext cx="11652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200" b="1">
                <a:solidFill>
                  <a:schemeClr val="bg1"/>
                </a:solidFill>
                <a:latin typeface="Helvetica Neue" charset="0"/>
              </a:rPr>
              <a:t>1.7%</a:t>
            </a:r>
          </a:p>
        </p:txBody>
      </p:sp>
      <p:sp>
        <p:nvSpPr>
          <p:cNvPr id="61" name="Text Box 51"/>
          <p:cNvSpPr txBox="1">
            <a:spLocks noChangeArrowheads="1"/>
          </p:cNvSpPr>
          <p:nvPr/>
        </p:nvSpPr>
        <p:spPr bwMode="auto">
          <a:xfrm>
            <a:off x="3886200" y="5332412"/>
            <a:ext cx="13938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200" b="1">
                <a:solidFill>
                  <a:schemeClr val="bg1"/>
                </a:solidFill>
                <a:latin typeface="Helvetica Neue" charset="0"/>
              </a:rPr>
              <a:t>20.2%</a:t>
            </a:r>
          </a:p>
        </p:txBody>
      </p:sp>
      <p:sp>
        <p:nvSpPr>
          <p:cNvPr id="62" name="Text Box 51"/>
          <p:cNvSpPr txBox="1">
            <a:spLocks noChangeArrowheads="1"/>
          </p:cNvSpPr>
          <p:nvPr/>
        </p:nvSpPr>
        <p:spPr bwMode="auto">
          <a:xfrm>
            <a:off x="3055938" y="2146300"/>
            <a:ext cx="11652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200" b="1">
                <a:solidFill>
                  <a:schemeClr val="bg1"/>
                </a:solidFill>
                <a:latin typeface="Helvetica Neue" charset="0"/>
              </a:rPr>
              <a:t>8.7%</a:t>
            </a:r>
          </a:p>
        </p:txBody>
      </p:sp>
      <p:sp>
        <p:nvSpPr>
          <p:cNvPr id="63" name="Text Box 51"/>
          <p:cNvSpPr txBox="1">
            <a:spLocks noChangeArrowheads="1"/>
          </p:cNvSpPr>
          <p:nvPr/>
        </p:nvSpPr>
        <p:spPr bwMode="auto">
          <a:xfrm>
            <a:off x="5334000" y="4113212"/>
            <a:ext cx="111918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200" b="1">
                <a:solidFill>
                  <a:schemeClr val="bg1"/>
                </a:solidFill>
                <a:latin typeface="Helvetica Neue" charset="0"/>
              </a:rPr>
              <a:t>4.2%</a:t>
            </a:r>
          </a:p>
        </p:txBody>
      </p:sp>
      <p:sp>
        <p:nvSpPr>
          <p:cNvPr id="29" name="Text Box 51"/>
          <p:cNvSpPr txBox="1">
            <a:spLocks noChangeArrowheads="1"/>
          </p:cNvSpPr>
          <p:nvPr/>
        </p:nvSpPr>
        <p:spPr bwMode="auto">
          <a:xfrm>
            <a:off x="5159375" y="4570412"/>
            <a:ext cx="11652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200" b="1">
                <a:solidFill>
                  <a:schemeClr val="bg1"/>
                </a:solidFill>
                <a:latin typeface="Helvetica Neue" charset="0"/>
              </a:rPr>
              <a:t>6.6%</a:t>
            </a:r>
          </a:p>
        </p:txBody>
      </p:sp>
      <p:sp>
        <p:nvSpPr>
          <p:cNvPr id="30" name="Text Box 51"/>
          <p:cNvSpPr txBox="1">
            <a:spLocks noChangeArrowheads="1"/>
          </p:cNvSpPr>
          <p:nvPr/>
        </p:nvSpPr>
        <p:spPr bwMode="auto">
          <a:xfrm>
            <a:off x="4800600" y="3122612"/>
            <a:ext cx="13938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200" b="1">
                <a:solidFill>
                  <a:schemeClr val="bg1"/>
                </a:solidFill>
                <a:latin typeface="Helvetica Neue" charset="0"/>
              </a:rPr>
              <a:t>12.3%</a:t>
            </a:r>
          </a:p>
        </p:txBody>
      </p:sp>
      <p:sp>
        <p:nvSpPr>
          <p:cNvPr id="2" name="Title 1"/>
          <p:cNvSpPr>
            <a:spLocks noGrp="1"/>
          </p:cNvSpPr>
          <p:nvPr>
            <p:ph type="title"/>
          </p:nvPr>
        </p:nvSpPr>
        <p:spPr/>
        <p:txBody>
          <a:bodyPr>
            <a:noAutofit/>
          </a:bodyPr>
          <a:lstStyle/>
          <a:p>
            <a:r>
              <a:rPr lang="en-US" sz="3200" dirty="0"/>
              <a:t>2020 Projected NC Employment:</a:t>
            </a:r>
            <a:br>
              <a:rPr lang="en-US" sz="3200" dirty="0"/>
            </a:br>
            <a:r>
              <a:rPr lang="en-US" sz="3200" dirty="0"/>
              <a:t>Education </a:t>
            </a:r>
            <a:r>
              <a:rPr lang="en-US" sz="3200" dirty="0" smtClean="0"/>
              <a:t>Required for All Jobs</a:t>
            </a:r>
            <a:endParaRPr lang="en-US" sz="3200" dirty="0"/>
          </a:p>
        </p:txBody>
      </p:sp>
    </p:spTree>
    <p:extLst>
      <p:ext uri="{BB962C8B-B14F-4D97-AF65-F5344CB8AC3E}">
        <p14:creationId xmlns:p14="http://schemas.microsoft.com/office/powerpoint/2010/main" val="193825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09501728" presetClass="entr" presetSubtype="0" fill="hold" grpId="0" nodeType="withEffect">
                                  <p:stCondLst>
                                    <p:cond delay="0"/>
                                  </p:stCondLst>
                                  <p:childTnLst>
                                    <p:set>
                                      <p:cBhvr>
                                        <p:cTn id="6" dur="1" fill="hold">
                                          <p:stCondLst>
                                            <p:cond delay="499"/>
                                          </p:stCondLst>
                                        </p:cTn>
                                        <p:tgtEl>
                                          <p:spTgt spid="59"/>
                                        </p:tgtEl>
                                        <p:attrNameLst>
                                          <p:attrName>style.visibility</p:attrName>
                                        </p:attrNameLst>
                                      </p:cBhvr>
                                      <p:to>
                                        <p:strVal val="visible"/>
                                      </p:to>
                                    </p:set>
                                  </p:childTnLst>
                                </p:cTn>
                              </p:par>
                              <p:par>
                                <p:cTn id="7" presetID="609501728" presetClass="entr" presetSubtype="0" fill="hold" grpId="0" nodeType="withEffect">
                                  <p:stCondLst>
                                    <p:cond delay="0"/>
                                  </p:stCondLst>
                                  <p:childTnLst>
                                    <p:set>
                                      <p:cBhvr>
                                        <p:cTn id="8" dur="1" fill="hold">
                                          <p:stCondLst>
                                            <p:cond delay="499"/>
                                          </p:stCondLst>
                                        </p:cTn>
                                        <p:tgtEl>
                                          <p:spTgt spid="60"/>
                                        </p:tgtEl>
                                        <p:attrNameLst>
                                          <p:attrName>style.visibility</p:attrName>
                                        </p:attrNameLst>
                                      </p:cBhvr>
                                      <p:to>
                                        <p:strVal val="visible"/>
                                      </p:to>
                                    </p:set>
                                  </p:childTnLst>
                                </p:cTn>
                              </p:par>
                              <p:par>
                                <p:cTn id="9" presetID="609501728" presetClass="entr" presetSubtype="0" fill="hold" grpId="0" nodeType="withEffect">
                                  <p:stCondLst>
                                    <p:cond delay="0"/>
                                  </p:stCondLst>
                                  <p:childTnLst>
                                    <p:set>
                                      <p:cBhvr>
                                        <p:cTn id="10" dur="1" fill="hold">
                                          <p:stCondLst>
                                            <p:cond delay="499"/>
                                          </p:stCondLst>
                                        </p:cTn>
                                        <p:tgtEl>
                                          <p:spTgt spid="63"/>
                                        </p:tgtEl>
                                        <p:attrNameLst>
                                          <p:attrName>style.visibility</p:attrName>
                                        </p:attrNameLst>
                                      </p:cBhvr>
                                      <p:to>
                                        <p:strVal val="visible"/>
                                      </p:to>
                                    </p:set>
                                  </p:childTnLst>
                                </p:cTn>
                              </p:par>
                              <p:par>
                                <p:cTn id="11" presetID="609501728" presetClass="entr" presetSubtype="0" fill="hold" grpId="0" nodeType="withEffect">
                                  <p:stCondLst>
                                    <p:cond delay="0"/>
                                  </p:stCondLst>
                                  <p:childTnLst>
                                    <p:set>
                                      <p:cBhvr>
                                        <p:cTn id="12" dur="1" fill="hold">
                                          <p:stCondLst>
                                            <p:cond delay="499"/>
                                          </p:stCondLst>
                                        </p:cTn>
                                        <p:tgtEl>
                                          <p:spTgt spid="61"/>
                                        </p:tgtEl>
                                        <p:attrNameLst>
                                          <p:attrName>style.visibility</p:attrName>
                                        </p:attrNameLst>
                                      </p:cBhvr>
                                      <p:to>
                                        <p:strVal val="visible"/>
                                      </p:to>
                                    </p:set>
                                  </p:childTnLst>
                                </p:cTn>
                              </p:par>
                              <p:par>
                                <p:cTn id="13" presetID="609501728" presetClass="entr" presetSubtype="0" fill="hold" grpId="0" nodeType="withEffect">
                                  <p:stCondLst>
                                    <p:cond delay="0"/>
                                  </p:stCondLst>
                                  <p:childTnLst>
                                    <p:set>
                                      <p:cBhvr>
                                        <p:cTn id="14" dur="1" fill="hold">
                                          <p:stCondLst>
                                            <p:cond delay="499"/>
                                          </p:stCondLst>
                                        </p:cTn>
                                        <p:tgtEl>
                                          <p:spTgt spid="58"/>
                                        </p:tgtEl>
                                        <p:attrNameLst>
                                          <p:attrName>style.visibility</p:attrName>
                                        </p:attrNameLst>
                                      </p:cBhvr>
                                      <p:to>
                                        <p:strVal val="visible"/>
                                      </p:to>
                                    </p:set>
                                  </p:childTnLst>
                                </p:cTn>
                              </p:par>
                              <p:par>
                                <p:cTn id="15" presetID="609501728" presetClass="entr" presetSubtype="0" fill="hold" grpId="0" nodeType="withEffect">
                                  <p:stCondLst>
                                    <p:cond delay="0"/>
                                  </p:stCondLst>
                                  <p:childTnLst>
                                    <p:set>
                                      <p:cBhvr>
                                        <p:cTn id="16" dur="1" fill="hold">
                                          <p:stCondLst>
                                            <p:cond delay="499"/>
                                          </p:stCondLst>
                                        </p:cTn>
                                        <p:tgtEl>
                                          <p:spTgt spid="62"/>
                                        </p:tgtEl>
                                        <p:attrNameLst>
                                          <p:attrName>style.visibility</p:attrName>
                                        </p:attrNameLst>
                                      </p:cBhvr>
                                      <p:to>
                                        <p:strVal val="visible"/>
                                      </p:to>
                                    </p:set>
                                  </p:childTnLst>
                                </p:cTn>
                              </p:par>
                              <p:par>
                                <p:cTn id="17" presetID="609501728" presetClass="entr" presetSubtype="0" fill="hold" grpId="0" nodeType="withEffect">
                                  <p:stCondLst>
                                    <p:cond delay="0"/>
                                  </p:stCondLst>
                                  <p:childTnLst>
                                    <p:set>
                                      <p:cBhvr>
                                        <p:cTn id="18" dur="1" fill="hold">
                                          <p:stCondLst>
                                            <p:cond delay="499"/>
                                          </p:stCondLst>
                                        </p:cTn>
                                        <p:tgtEl>
                                          <p:spTgt spid="29"/>
                                        </p:tgtEl>
                                        <p:attrNameLst>
                                          <p:attrName>style.visibility</p:attrName>
                                        </p:attrNameLst>
                                      </p:cBhvr>
                                      <p:to>
                                        <p:strVal val="visible"/>
                                      </p:to>
                                    </p:set>
                                  </p:childTnLst>
                                </p:cTn>
                              </p:par>
                              <p:par>
                                <p:cTn id="19" presetID="609501728" presetClass="entr" presetSubtype="0" fill="hold" grpId="0" nodeType="withEffect">
                                  <p:stCondLst>
                                    <p:cond delay="0"/>
                                  </p:stCondLst>
                                  <p:childTnLst>
                                    <p:set>
                                      <p:cBhvr>
                                        <p:cTn id="20" dur="1" fill="hold">
                                          <p:stCondLst>
                                            <p:cond delay="499"/>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utoUpdateAnimBg="0"/>
      <p:bldP spid="59" grpId="0" autoUpdateAnimBg="0"/>
      <p:bldP spid="60" grpId="0" autoUpdateAnimBg="0"/>
      <p:bldP spid="61" grpId="0" autoUpdateAnimBg="0"/>
      <p:bldP spid="62" grpId="0" autoUpdateAnimBg="0"/>
      <p:bldP spid="63" grpId="0" autoUpdateAnimBg="0"/>
      <p:bldP spid="29" grpId="0" autoUpdateAnimBg="0"/>
      <p:bldP spid="30"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5" name="Group 2"/>
          <p:cNvGrpSpPr>
            <a:grpSpLocks/>
          </p:cNvGrpSpPr>
          <p:nvPr/>
        </p:nvGrpSpPr>
        <p:grpSpPr bwMode="auto">
          <a:xfrm>
            <a:off x="2349500" y="1909763"/>
            <a:ext cx="4479925" cy="4479925"/>
            <a:chOff x="2425700" y="1417638"/>
            <a:chExt cx="4356100" cy="4354512"/>
          </a:xfrm>
        </p:grpSpPr>
        <p:grpSp>
          <p:nvGrpSpPr>
            <p:cNvPr id="36882" name="Group 1"/>
            <p:cNvGrpSpPr>
              <a:grpSpLocks/>
            </p:cNvGrpSpPr>
            <p:nvPr/>
          </p:nvGrpSpPr>
          <p:grpSpPr bwMode="auto">
            <a:xfrm>
              <a:off x="2425700" y="1417638"/>
              <a:ext cx="4356100" cy="4354512"/>
              <a:chOff x="2425700" y="1417638"/>
              <a:chExt cx="4356100" cy="4354512"/>
            </a:xfrm>
          </p:grpSpPr>
          <p:sp>
            <p:nvSpPr>
              <p:cNvPr id="1315842" name="Arc 2"/>
              <p:cNvSpPr>
                <a:spLocks/>
              </p:cNvSpPr>
              <p:nvPr/>
            </p:nvSpPr>
            <p:spPr bwMode="auto">
              <a:xfrm>
                <a:off x="4602206" y="1417638"/>
                <a:ext cx="2179594" cy="3715686"/>
              </a:xfrm>
              <a:custGeom>
                <a:avLst/>
                <a:gdLst>
                  <a:gd name="G0" fmla="+- 30 0 0"/>
                  <a:gd name="G1" fmla="+- 21600 0 0"/>
                  <a:gd name="G2" fmla="+- 21600 0 0"/>
                  <a:gd name="T0" fmla="*/ 0 w 21630"/>
                  <a:gd name="T1" fmla="*/ 1 h 36873"/>
                  <a:gd name="T2" fmla="*/ 15303 w 21630"/>
                  <a:gd name="T3" fmla="*/ 36873 h 36873"/>
                  <a:gd name="T4" fmla="*/ 30 w 21630"/>
                  <a:gd name="T5" fmla="*/ 21600 h 36873"/>
                </a:gdLst>
                <a:ahLst/>
                <a:cxnLst>
                  <a:cxn ang="0">
                    <a:pos x="T0" y="T1"/>
                  </a:cxn>
                  <a:cxn ang="0">
                    <a:pos x="T2" y="T3"/>
                  </a:cxn>
                  <a:cxn ang="0">
                    <a:pos x="T4" y="T5"/>
                  </a:cxn>
                </a:cxnLst>
                <a:rect l="0" t="0" r="r" b="b"/>
                <a:pathLst>
                  <a:path w="21630" h="36873" fill="none" extrusionOk="0">
                    <a:moveTo>
                      <a:pt x="-1" y="0"/>
                    </a:moveTo>
                    <a:cubicBezTo>
                      <a:pt x="9" y="0"/>
                      <a:pt x="19" y="-1"/>
                      <a:pt x="30" y="-1"/>
                    </a:cubicBezTo>
                    <a:cubicBezTo>
                      <a:pt x="11959" y="0"/>
                      <a:pt x="21630" y="9670"/>
                      <a:pt x="21630" y="21600"/>
                    </a:cubicBezTo>
                    <a:cubicBezTo>
                      <a:pt x="21630" y="27328"/>
                      <a:pt x="19354" y="32822"/>
                      <a:pt x="15303" y="36873"/>
                    </a:cubicBezTo>
                  </a:path>
                  <a:path w="21630" h="36873" stroke="0" extrusionOk="0">
                    <a:moveTo>
                      <a:pt x="-1" y="0"/>
                    </a:moveTo>
                    <a:cubicBezTo>
                      <a:pt x="9" y="0"/>
                      <a:pt x="19" y="-1"/>
                      <a:pt x="30" y="-1"/>
                    </a:cubicBezTo>
                    <a:cubicBezTo>
                      <a:pt x="11959" y="0"/>
                      <a:pt x="21630" y="9670"/>
                      <a:pt x="21630" y="21600"/>
                    </a:cubicBezTo>
                    <a:cubicBezTo>
                      <a:pt x="21630" y="27328"/>
                      <a:pt x="19354" y="32822"/>
                      <a:pt x="15303" y="36873"/>
                    </a:cubicBezTo>
                    <a:lnTo>
                      <a:pt x="30" y="21600"/>
                    </a:lnTo>
                    <a:close/>
                  </a:path>
                </a:pathLst>
              </a:custGeom>
              <a:solidFill>
                <a:srgbClr val="FF0000"/>
              </a:solidFill>
              <a:ln w="28575">
                <a:solidFill>
                  <a:srgbClr val="000000"/>
                </a:solidFill>
                <a:round/>
                <a:headEnd/>
                <a:tailEnd/>
              </a:ln>
            </p:spPr>
            <p:txBody>
              <a:bodyPr/>
              <a:lstStyle/>
              <a:p>
                <a:pPr>
                  <a:defRPr/>
                </a:pPr>
                <a:endParaRPr lang="en-US" b="1">
                  <a:effectLst>
                    <a:outerShdw blurRad="38100" dist="38100" dir="2700000" algn="tl">
                      <a:srgbClr val="000000">
                        <a:alpha val="43137"/>
                      </a:srgbClr>
                    </a:outerShdw>
                  </a:effectLst>
                  <a:latin typeface="Helvetica Neue" pitchFamily="-107" charset="0"/>
                  <a:ea typeface="+mn-ea"/>
                  <a:cs typeface="+mn-cs"/>
                </a:endParaRPr>
              </a:p>
            </p:txBody>
          </p:sp>
          <p:sp>
            <p:nvSpPr>
              <p:cNvPr id="1315845" name="Arc 5"/>
              <p:cNvSpPr>
                <a:spLocks/>
              </p:cNvSpPr>
              <p:nvPr/>
            </p:nvSpPr>
            <p:spPr bwMode="auto">
              <a:xfrm>
                <a:off x="4605294" y="3597980"/>
                <a:ext cx="1540534" cy="2143309"/>
              </a:xfrm>
              <a:custGeom>
                <a:avLst/>
                <a:gdLst>
                  <a:gd name="G0" fmla="+- 0 0 0"/>
                  <a:gd name="G1" fmla="+- 0 0 0"/>
                  <a:gd name="G2" fmla="+- 21600 0 0"/>
                  <a:gd name="T0" fmla="*/ 15273 w 15273"/>
                  <a:gd name="T1" fmla="*/ 15273 h 21280"/>
                  <a:gd name="T2" fmla="*/ 3699 w 15273"/>
                  <a:gd name="T3" fmla="*/ 21280 h 21280"/>
                  <a:gd name="T4" fmla="*/ 0 w 15273"/>
                  <a:gd name="T5" fmla="*/ 0 h 21280"/>
                </a:gdLst>
                <a:ahLst/>
                <a:cxnLst>
                  <a:cxn ang="0">
                    <a:pos x="T0" y="T1"/>
                  </a:cxn>
                  <a:cxn ang="0">
                    <a:pos x="T2" y="T3"/>
                  </a:cxn>
                  <a:cxn ang="0">
                    <a:pos x="T4" y="T5"/>
                  </a:cxn>
                </a:cxnLst>
                <a:rect l="0" t="0" r="r" b="b"/>
                <a:pathLst>
                  <a:path w="15273" h="21280" fill="none" extrusionOk="0">
                    <a:moveTo>
                      <a:pt x="15273" y="15273"/>
                    </a:moveTo>
                    <a:cubicBezTo>
                      <a:pt x="12126" y="18420"/>
                      <a:pt x="8084" y="20518"/>
                      <a:pt x="3699" y="21280"/>
                    </a:cubicBezTo>
                  </a:path>
                  <a:path w="15273" h="21280" stroke="0" extrusionOk="0">
                    <a:moveTo>
                      <a:pt x="15273" y="15273"/>
                    </a:moveTo>
                    <a:cubicBezTo>
                      <a:pt x="12126" y="18420"/>
                      <a:pt x="8084" y="20518"/>
                      <a:pt x="3699" y="21280"/>
                    </a:cubicBezTo>
                    <a:lnTo>
                      <a:pt x="0" y="0"/>
                    </a:lnTo>
                    <a:close/>
                  </a:path>
                </a:pathLst>
              </a:custGeom>
              <a:solidFill>
                <a:srgbClr val="FF0000"/>
              </a:solidFill>
              <a:ln w="28575">
                <a:solidFill>
                  <a:srgbClr val="000000"/>
                </a:solidFill>
                <a:round/>
                <a:headEnd/>
                <a:tailEnd/>
              </a:ln>
            </p:spPr>
            <p:txBody>
              <a:bodyPr/>
              <a:lstStyle/>
              <a:p>
                <a:pPr>
                  <a:defRPr/>
                </a:pPr>
                <a:endParaRPr lang="en-US" b="1">
                  <a:effectLst>
                    <a:outerShdw blurRad="38100" dist="38100" dir="2700000" algn="tl">
                      <a:srgbClr val="000000">
                        <a:alpha val="43137"/>
                      </a:srgbClr>
                    </a:outerShdw>
                  </a:effectLst>
                  <a:latin typeface="Helvetica Neue" pitchFamily="-107" charset="0"/>
                  <a:ea typeface="+mn-ea"/>
                  <a:cs typeface="+mn-cs"/>
                </a:endParaRPr>
              </a:p>
            </p:txBody>
          </p:sp>
          <p:sp>
            <p:nvSpPr>
              <p:cNvPr id="1315847" name="Arc 7"/>
              <p:cNvSpPr>
                <a:spLocks/>
              </p:cNvSpPr>
              <p:nvPr/>
            </p:nvSpPr>
            <p:spPr bwMode="auto">
              <a:xfrm>
                <a:off x="2425700" y="2886630"/>
                <a:ext cx="2551607" cy="2885520"/>
              </a:xfrm>
              <a:custGeom>
                <a:avLst/>
                <a:gdLst>
                  <a:gd name="G0" fmla="+- 21600 0 0"/>
                  <a:gd name="G1" fmla="+- 7040 0 0"/>
                  <a:gd name="G2" fmla="+- 21600 0 0"/>
                  <a:gd name="T0" fmla="*/ 25299 w 25299"/>
                  <a:gd name="T1" fmla="*/ 28320 h 28640"/>
                  <a:gd name="T2" fmla="*/ 1180 w 25299"/>
                  <a:gd name="T3" fmla="*/ 0 h 28640"/>
                  <a:gd name="T4" fmla="*/ 21600 w 25299"/>
                  <a:gd name="T5" fmla="*/ 7040 h 28640"/>
                </a:gdLst>
                <a:ahLst/>
                <a:cxnLst>
                  <a:cxn ang="0">
                    <a:pos x="T0" y="T1"/>
                  </a:cxn>
                  <a:cxn ang="0">
                    <a:pos x="T2" y="T3"/>
                  </a:cxn>
                  <a:cxn ang="0">
                    <a:pos x="T4" y="T5"/>
                  </a:cxn>
                </a:cxnLst>
                <a:rect l="0" t="0" r="r" b="b"/>
                <a:pathLst>
                  <a:path w="25299" h="28640" fill="none" extrusionOk="0">
                    <a:moveTo>
                      <a:pt x="25299" y="28320"/>
                    </a:moveTo>
                    <a:cubicBezTo>
                      <a:pt x="24077" y="28533"/>
                      <a:pt x="22839" y="28639"/>
                      <a:pt x="21600" y="28639"/>
                    </a:cubicBezTo>
                    <a:cubicBezTo>
                      <a:pt x="9670" y="28640"/>
                      <a:pt x="0" y="18969"/>
                      <a:pt x="0" y="7040"/>
                    </a:cubicBezTo>
                    <a:cubicBezTo>
                      <a:pt x="0" y="4644"/>
                      <a:pt x="398" y="2264"/>
                      <a:pt x="1179" y="-1"/>
                    </a:cubicBezTo>
                  </a:path>
                  <a:path w="25299" h="28640" stroke="0" extrusionOk="0">
                    <a:moveTo>
                      <a:pt x="25299" y="28320"/>
                    </a:moveTo>
                    <a:cubicBezTo>
                      <a:pt x="24077" y="28533"/>
                      <a:pt x="22839" y="28639"/>
                      <a:pt x="21600" y="28639"/>
                    </a:cubicBezTo>
                    <a:cubicBezTo>
                      <a:pt x="9670" y="28640"/>
                      <a:pt x="0" y="18969"/>
                      <a:pt x="0" y="7040"/>
                    </a:cubicBezTo>
                    <a:cubicBezTo>
                      <a:pt x="0" y="4644"/>
                      <a:pt x="398" y="2264"/>
                      <a:pt x="1179" y="-1"/>
                    </a:cubicBezTo>
                    <a:lnTo>
                      <a:pt x="21600" y="7040"/>
                    </a:lnTo>
                    <a:close/>
                  </a:path>
                </a:pathLst>
              </a:custGeom>
              <a:solidFill>
                <a:srgbClr val="408000"/>
              </a:solidFill>
              <a:ln w="28575">
                <a:solidFill>
                  <a:srgbClr val="000000"/>
                </a:solidFill>
                <a:round/>
                <a:headEnd/>
                <a:tailEnd/>
              </a:ln>
            </p:spPr>
            <p:txBody>
              <a:bodyPr/>
              <a:lstStyle/>
              <a:p>
                <a:pPr>
                  <a:defRPr/>
                </a:pPr>
                <a:endParaRPr lang="en-US" b="1">
                  <a:effectLst>
                    <a:outerShdw blurRad="38100" dist="38100" dir="2700000" algn="tl">
                      <a:srgbClr val="000000">
                        <a:alpha val="43137"/>
                      </a:srgbClr>
                    </a:outerShdw>
                  </a:effectLst>
                  <a:latin typeface="Helvetica Neue" pitchFamily="-107" charset="0"/>
                  <a:ea typeface="+mn-ea"/>
                  <a:cs typeface="+mn-cs"/>
                </a:endParaRPr>
              </a:p>
            </p:txBody>
          </p:sp>
          <p:sp>
            <p:nvSpPr>
              <p:cNvPr id="1315849" name="Arc 9"/>
              <p:cNvSpPr>
                <a:spLocks/>
              </p:cNvSpPr>
              <p:nvPr/>
            </p:nvSpPr>
            <p:spPr bwMode="auto">
              <a:xfrm>
                <a:off x="2544559" y="2778616"/>
                <a:ext cx="2060734" cy="819364"/>
              </a:xfrm>
              <a:custGeom>
                <a:avLst/>
                <a:gdLst>
                  <a:gd name="G0" fmla="+- 20420 0 0"/>
                  <a:gd name="G1" fmla="+- 8106 0 0"/>
                  <a:gd name="G2" fmla="+- 21600 0 0"/>
                  <a:gd name="T0" fmla="*/ 0 w 20420"/>
                  <a:gd name="T1" fmla="*/ 1066 h 8106"/>
                  <a:gd name="T2" fmla="*/ 399 w 20420"/>
                  <a:gd name="T3" fmla="*/ 0 h 8106"/>
                  <a:gd name="T4" fmla="*/ 20420 w 20420"/>
                  <a:gd name="T5" fmla="*/ 8106 h 8106"/>
                </a:gdLst>
                <a:ahLst/>
                <a:cxnLst>
                  <a:cxn ang="0">
                    <a:pos x="T0" y="T1"/>
                  </a:cxn>
                  <a:cxn ang="0">
                    <a:pos x="T2" y="T3"/>
                  </a:cxn>
                  <a:cxn ang="0">
                    <a:pos x="T4" y="T5"/>
                  </a:cxn>
                </a:cxnLst>
                <a:rect l="0" t="0" r="r" b="b"/>
                <a:pathLst>
                  <a:path w="20420" h="8106" fill="none" extrusionOk="0">
                    <a:moveTo>
                      <a:pt x="-1" y="1065"/>
                    </a:moveTo>
                    <a:cubicBezTo>
                      <a:pt x="123" y="707"/>
                      <a:pt x="256" y="351"/>
                      <a:pt x="398" y="-1"/>
                    </a:cubicBezTo>
                  </a:path>
                  <a:path w="20420" h="8106" stroke="0" extrusionOk="0">
                    <a:moveTo>
                      <a:pt x="-1" y="1065"/>
                    </a:moveTo>
                    <a:cubicBezTo>
                      <a:pt x="123" y="707"/>
                      <a:pt x="256" y="351"/>
                      <a:pt x="398" y="-1"/>
                    </a:cubicBezTo>
                    <a:lnTo>
                      <a:pt x="20420" y="8106"/>
                    </a:lnTo>
                    <a:close/>
                  </a:path>
                </a:pathLst>
              </a:custGeom>
              <a:solidFill>
                <a:srgbClr val="408000"/>
              </a:solidFill>
              <a:ln w="28575">
                <a:solidFill>
                  <a:srgbClr val="000000"/>
                </a:solidFill>
                <a:round/>
                <a:headEnd/>
                <a:tailEnd/>
              </a:ln>
            </p:spPr>
            <p:txBody>
              <a:bodyPr/>
              <a:lstStyle/>
              <a:p>
                <a:pPr>
                  <a:defRPr/>
                </a:pPr>
                <a:endParaRPr lang="en-US" b="1">
                  <a:effectLst>
                    <a:outerShdw blurRad="38100" dist="38100" dir="2700000" algn="tl">
                      <a:srgbClr val="000000">
                        <a:alpha val="43137"/>
                      </a:srgbClr>
                    </a:outerShdw>
                  </a:effectLst>
                  <a:latin typeface="Helvetica Neue" pitchFamily="-107" charset="0"/>
                  <a:ea typeface="+mn-ea"/>
                  <a:cs typeface="+mn-cs"/>
                </a:endParaRPr>
              </a:p>
            </p:txBody>
          </p:sp>
          <p:sp>
            <p:nvSpPr>
              <p:cNvPr id="1315851" name="Arc 11"/>
              <p:cNvSpPr>
                <a:spLocks/>
              </p:cNvSpPr>
              <p:nvPr/>
            </p:nvSpPr>
            <p:spPr bwMode="auto">
              <a:xfrm>
                <a:off x="2586237" y="2505494"/>
                <a:ext cx="2019057" cy="1092486"/>
              </a:xfrm>
              <a:custGeom>
                <a:avLst/>
                <a:gdLst>
                  <a:gd name="G0" fmla="+- 20021 0 0"/>
                  <a:gd name="G1" fmla="+- 10811 0 0"/>
                  <a:gd name="G2" fmla="+- 21600 0 0"/>
                  <a:gd name="T0" fmla="*/ 0 w 20021"/>
                  <a:gd name="T1" fmla="*/ 2705 h 10811"/>
                  <a:gd name="T2" fmla="*/ 1322 w 20021"/>
                  <a:gd name="T3" fmla="*/ 0 h 10811"/>
                  <a:gd name="T4" fmla="*/ 20021 w 20021"/>
                  <a:gd name="T5" fmla="*/ 10811 h 10811"/>
                </a:gdLst>
                <a:ahLst/>
                <a:cxnLst>
                  <a:cxn ang="0">
                    <a:pos x="T0" y="T1"/>
                  </a:cxn>
                  <a:cxn ang="0">
                    <a:pos x="T2" y="T3"/>
                  </a:cxn>
                  <a:cxn ang="0">
                    <a:pos x="T4" y="T5"/>
                  </a:cxn>
                </a:cxnLst>
                <a:rect l="0" t="0" r="r" b="b"/>
                <a:pathLst>
                  <a:path w="20021" h="10811" fill="none" extrusionOk="0">
                    <a:moveTo>
                      <a:pt x="-1" y="2704"/>
                    </a:moveTo>
                    <a:cubicBezTo>
                      <a:pt x="376" y="1773"/>
                      <a:pt x="818" y="869"/>
                      <a:pt x="1321" y="-1"/>
                    </a:cubicBezTo>
                  </a:path>
                  <a:path w="20021" h="10811" stroke="0" extrusionOk="0">
                    <a:moveTo>
                      <a:pt x="-1" y="2704"/>
                    </a:moveTo>
                    <a:cubicBezTo>
                      <a:pt x="376" y="1773"/>
                      <a:pt x="818" y="869"/>
                      <a:pt x="1321" y="-1"/>
                    </a:cubicBezTo>
                    <a:lnTo>
                      <a:pt x="20021" y="10811"/>
                    </a:lnTo>
                    <a:close/>
                  </a:path>
                </a:pathLst>
              </a:custGeom>
              <a:solidFill>
                <a:srgbClr val="408000"/>
              </a:solidFill>
              <a:ln w="28575">
                <a:solidFill>
                  <a:srgbClr val="000000"/>
                </a:solidFill>
                <a:round/>
                <a:headEnd/>
                <a:tailEnd/>
              </a:ln>
            </p:spPr>
            <p:txBody>
              <a:bodyPr/>
              <a:lstStyle/>
              <a:p>
                <a:pPr>
                  <a:defRPr/>
                </a:pPr>
                <a:endParaRPr lang="en-US" b="1">
                  <a:effectLst>
                    <a:outerShdw blurRad="38100" dist="38100" dir="2700000" algn="tl">
                      <a:srgbClr val="000000">
                        <a:alpha val="43137"/>
                      </a:srgbClr>
                    </a:outerShdw>
                  </a:effectLst>
                  <a:latin typeface="Helvetica Neue" pitchFamily="-107" charset="0"/>
                  <a:ea typeface="+mn-ea"/>
                  <a:cs typeface="+mn-cs"/>
                </a:endParaRPr>
              </a:p>
            </p:txBody>
          </p:sp>
          <p:sp>
            <p:nvSpPr>
              <p:cNvPr id="1315853" name="Arc 13"/>
              <p:cNvSpPr>
                <a:spLocks/>
              </p:cNvSpPr>
              <p:nvPr/>
            </p:nvSpPr>
            <p:spPr bwMode="auto">
              <a:xfrm>
                <a:off x="2720532" y="2112014"/>
                <a:ext cx="1884761" cy="1485965"/>
              </a:xfrm>
              <a:custGeom>
                <a:avLst/>
                <a:gdLst>
                  <a:gd name="G0" fmla="+- 18699 0 0"/>
                  <a:gd name="G1" fmla="+- 14730 0 0"/>
                  <a:gd name="G2" fmla="+- 21600 0 0"/>
                  <a:gd name="T0" fmla="*/ 0 w 18699"/>
                  <a:gd name="T1" fmla="*/ 3919 h 14730"/>
                  <a:gd name="T2" fmla="*/ 2902 w 18699"/>
                  <a:gd name="T3" fmla="*/ 0 h 14730"/>
                  <a:gd name="T4" fmla="*/ 18699 w 18699"/>
                  <a:gd name="T5" fmla="*/ 14730 h 14730"/>
                </a:gdLst>
                <a:ahLst/>
                <a:cxnLst>
                  <a:cxn ang="0">
                    <a:pos x="T0" y="T1"/>
                  </a:cxn>
                  <a:cxn ang="0">
                    <a:pos x="T2" y="T3"/>
                  </a:cxn>
                  <a:cxn ang="0">
                    <a:pos x="T4" y="T5"/>
                  </a:cxn>
                </a:cxnLst>
                <a:rect l="0" t="0" r="r" b="b"/>
                <a:pathLst>
                  <a:path w="18699" h="14730" fill="none" extrusionOk="0">
                    <a:moveTo>
                      <a:pt x="-1" y="3918"/>
                    </a:moveTo>
                    <a:cubicBezTo>
                      <a:pt x="815" y="2506"/>
                      <a:pt x="1789" y="1192"/>
                      <a:pt x="2901" y="-1"/>
                    </a:cubicBezTo>
                  </a:path>
                  <a:path w="18699" h="14730" stroke="0" extrusionOk="0">
                    <a:moveTo>
                      <a:pt x="-1" y="3918"/>
                    </a:moveTo>
                    <a:cubicBezTo>
                      <a:pt x="815" y="2506"/>
                      <a:pt x="1789" y="1192"/>
                      <a:pt x="2901" y="-1"/>
                    </a:cubicBezTo>
                    <a:lnTo>
                      <a:pt x="18699" y="14730"/>
                    </a:lnTo>
                    <a:close/>
                  </a:path>
                </a:pathLst>
              </a:custGeom>
              <a:solidFill>
                <a:srgbClr val="0004FF"/>
              </a:solidFill>
              <a:ln w="28575">
                <a:solidFill>
                  <a:srgbClr val="000000"/>
                </a:solidFill>
                <a:round/>
                <a:headEnd/>
                <a:tailEnd/>
              </a:ln>
            </p:spPr>
            <p:txBody>
              <a:bodyPr/>
              <a:lstStyle/>
              <a:p>
                <a:pPr>
                  <a:defRPr/>
                </a:pPr>
                <a:endParaRPr lang="en-US" b="1">
                  <a:effectLst>
                    <a:outerShdw blurRad="38100" dist="38100" dir="2700000" algn="tl">
                      <a:srgbClr val="000000">
                        <a:alpha val="43137"/>
                      </a:srgbClr>
                    </a:outerShdw>
                  </a:effectLst>
                  <a:latin typeface="Helvetica Neue" pitchFamily="-107" charset="0"/>
                  <a:ea typeface="+mn-ea"/>
                  <a:cs typeface="+mn-cs"/>
                </a:endParaRPr>
              </a:p>
            </p:txBody>
          </p:sp>
          <p:sp>
            <p:nvSpPr>
              <p:cNvPr id="1315855" name="Arc 15"/>
              <p:cNvSpPr>
                <a:spLocks/>
              </p:cNvSpPr>
              <p:nvPr/>
            </p:nvSpPr>
            <p:spPr bwMode="auto">
              <a:xfrm>
                <a:off x="3013820" y="1483989"/>
                <a:ext cx="1591473" cy="2113991"/>
              </a:xfrm>
              <a:custGeom>
                <a:avLst/>
                <a:gdLst>
                  <a:gd name="G0" fmla="+- 15797 0 0"/>
                  <a:gd name="G1" fmla="+- 20953 0 0"/>
                  <a:gd name="G2" fmla="+- 21600 0 0"/>
                  <a:gd name="T0" fmla="*/ 0 w 15797"/>
                  <a:gd name="T1" fmla="*/ 6223 h 20953"/>
                  <a:gd name="T2" fmla="*/ 10552 w 15797"/>
                  <a:gd name="T3" fmla="*/ 0 h 20953"/>
                  <a:gd name="T4" fmla="*/ 15797 w 15797"/>
                  <a:gd name="T5" fmla="*/ 20953 h 20953"/>
                </a:gdLst>
                <a:ahLst/>
                <a:cxnLst>
                  <a:cxn ang="0">
                    <a:pos x="T0" y="T1"/>
                  </a:cxn>
                  <a:cxn ang="0">
                    <a:pos x="T2" y="T3"/>
                  </a:cxn>
                  <a:cxn ang="0">
                    <a:pos x="T4" y="T5"/>
                  </a:cxn>
                </a:cxnLst>
                <a:rect l="0" t="0" r="r" b="b"/>
                <a:pathLst>
                  <a:path w="15797" h="20953" fill="none" extrusionOk="0">
                    <a:moveTo>
                      <a:pt x="-1" y="6222"/>
                    </a:moveTo>
                    <a:cubicBezTo>
                      <a:pt x="2842" y="3173"/>
                      <a:pt x="6507" y="1011"/>
                      <a:pt x="10551" y="-1"/>
                    </a:cubicBezTo>
                  </a:path>
                  <a:path w="15797" h="20953" stroke="0" extrusionOk="0">
                    <a:moveTo>
                      <a:pt x="-1" y="6222"/>
                    </a:moveTo>
                    <a:cubicBezTo>
                      <a:pt x="2842" y="3173"/>
                      <a:pt x="6507" y="1011"/>
                      <a:pt x="10551" y="-1"/>
                    </a:cubicBezTo>
                    <a:lnTo>
                      <a:pt x="15797" y="20953"/>
                    </a:lnTo>
                    <a:close/>
                  </a:path>
                </a:pathLst>
              </a:custGeom>
              <a:solidFill>
                <a:srgbClr val="0004FF"/>
              </a:solidFill>
              <a:ln w="28575">
                <a:solidFill>
                  <a:srgbClr val="000000"/>
                </a:solidFill>
                <a:round/>
                <a:headEnd/>
                <a:tailEnd/>
              </a:ln>
            </p:spPr>
            <p:txBody>
              <a:bodyPr/>
              <a:lstStyle/>
              <a:p>
                <a:pPr>
                  <a:defRPr/>
                </a:pPr>
                <a:endParaRPr lang="en-US" b="1">
                  <a:effectLst>
                    <a:outerShdw blurRad="38100" dist="38100" dir="2700000" algn="tl">
                      <a:srgbClr val="000000">
                        <a:alpha val="43137"/>
                      </a:srgbClr>
                    </a:outerShdw>
                  </a:effectLst>
                  <a:latin typeface="Helvetica Neue" pitchFamily="-107" charset="0"/>
                  <a:ea typeface="+mn-ea"/>
                  <a:cs typeface="+mn-cs"/>
                </a:endParaRPr>
              </a:p>
            </p:txBody>
          </p:sp>
          <p:sp>
            <p:nvSpPr>
              <p:cNvPr id="1315857" name="Arc 17"/>
              <p:cNvSpPr>
                <a:spLocks/>
              </p:cNvSpPr>
              <p:nvPr/>
            </p:nvSpPr>
            <p:spPr bwMode="auto">
              <a:xfrm>
                <a:off x="4077375" y="1420724"/>
                <a:ext cx="527919" cy="2177256"/>
              </a:xfrm>
              <a:custGeom>
                <a:avLst/>
                <a:gdLst>
                  <a:gd name="G0" fmla="+- 5245 0 0"/>
                  <a:gd name="G1" fmla="+- 21599 0 0"/>
                  <a:gd name="G2" fmla="+- 21600 0 0"/>
                  <a:gd name="T0" fmla="*/ 0 w 5245"/>
                  <a:gd name="T1" fmla="*/ 646 h 21599"/>
                  <a:gd name="T2" fmla="*/ 5215 w 5245"/>
                  <a:gd name="T3" fmla="*/ 0 h 21599"/>
                  <a:gd name="T4" fmla="*/ 5245 w 5245"/>
                  <a:gd name="T5" fmla="*/ 21599 h 21599"/>
                </a:gdLst>
                <a:ahLst/>
                <a:cxnLst>
                  <a:cxn ang="0">
                    <a:pos x="T0" y="T1"/>
                  </a:cxn>
                  <a:cxn ang="0">
                    <a:pos x="T2" y="T3"/>
                  </a:cxn>
                  <a:cxn ang="0">
                    <a:pos x="T4" y="T5"/>
                  </a:cxn>
                </a:cxnLst>
                <a:rect l="0" t="0" r="r" b="b"/>
                <a:pathLst>
                  <a:path w="5245" h="21599" fill="none" extrusionOk="0">
                    <a:moveTo>
                      <a:pt x="-1" y="645"/>
                    </a:moveTo>
                    <a:cubicBezTo>
                      <a:pt x="1705" y="218"/>
                      <a:pt x="3456" y="1"/>
                      <a:pt x="5214" y="-1"/>
                    </a:cubicBezTo>
                  </a:path>
                  <a:path w="5245" h="21599" stroke="0" extrusionOk="0">
                    <a:moveTo>
                      <a:pt x="-1" y="645"/>
                    </a:moveTo>
                    <a:cubicBezTo>
                      <a:pt x="1705" y="218"/>
                      <a:pt x="3456" y="1"/>
                      <a:pt x="5214" y="-1"/>
                    </a:cubicBezTo>
                    <a:lnTo>
                      <a:pt x="5245" y="21599"/>
                    </a:lnTo>
                    <a:close/>
                  </a:path>
                </a:pathLst>
              </a:custGeom>
              <a:solidFill>
                <a:srgbClr val="05E5E2"/>
              </a:solidFill>
              <a:ln w="28575">
                <a:solidFill>
                  <a:srgbClr val="000000"/>
                </a:solidFill>
                <a:round/>
                <a:headEnd/>
                <a:tailEnd/>
              </a:ln>
            </p:spPr>
            <p:txBody>
              <a:bodyPr/>
              <a:lstStyle/>
              <a:p>
                <a:pPr>
                  <a:defRPr/>
                </a:pPr>
                <a:endParaRPr lang="en-US" b="1">
                  <a:effectLst>
                    <a:outerShdw blurRad="38100" dist="38100" dir="2700000" algn="tl">
                      <a:srgbClr val="000000">
                        <a:alpha val="43137"/>
                      </a:srgbClr>
                    </a:outerShdw>
                  </a:effectLst>
                  <a:latin typeface="Helvetica Neue" pitchFamily="-107" charset="0"/>
                  <a:ea typeface="+mn-ea"/>
                  <a:cs typeface="+mn-cs"/>
                </a:endParaRPr>
              </a:p>
            </p:txBody>
          </p:sp>
        </p:grpSp>
        <p:sp>
          <p:nvSpPr>
            <p:cNvPr id="1315843" name="Line 3"/>
            <p:cNvSpPr>
              <a:spLocks noChangeShapeType="1"/>
            </p:cNvSpPr>
            <p:nvPr/>
          </p:nvSpPr>
          <p:spPr bwMode="auto">
            <a:xfrm flipV="1">
              <a:off x="4605294" y="1417638"/>
              <a:ext cx="3087" cy="2154110"/>
            </a:xfrm>
            <a:prstGeom prst="line">
              <a:avLst/>
            </a:prstGeom>
            <a:noFill/>
            <a:ln w="28575">
              <a:solidFill>
                <a:srgbClr val="000000"/>
              </a:solidFill>
              <a:round/>
              <a:headEnd/>
              <a:tailEnd/>
            </a:ln>
          </p:spPr>
          <p:txBody>
            <a:bodyPr/>
            <a:lstStyle/>
            <a:p>
              <a:pPr>
                <a:defRPr/>
              </a:pPr>
              <a:endParaRPr lang="en-US" b="1">
                <a:effectLst>
                  <a:outerShdw blurRad="38100" dist="38100" dir="2700000" algn="tl">
                    <a:srgbClr val="000000">
                      <a:alpha val="43137"/>
                    </a:srgbClr>
                  </a:outerShdw>
                </a:effectLst>
                <a:latin typeface="Helvetica Neue" pitchFamily="-107" charset="0"/>
                <a:ea typeface="+mn-ea"/>
                <a:cs typeface="+mn-cs"/>
              </a:endParaRPr>
            </a:p>
          </p:txBody>
        </p:sp>
        <p:sp>
          <p:nvSpPr>
            <p:cNvPr id="1315844" name="Line 4"/>
            <p:cNvSpPr>
              <a:spLocks noChangeShapeType="1"/>
            </p:cNvSpPr>
            <p:nvPr/>
          </p:nvSpPr>
          <p:spPr bwMode="auto">
            <a:xfrm>
              <a:off x="4605294" y="3597980"/>
              <a:ext cx="1515836" cy="1513741"/>
            </a:xfrm>
            <a:prstGeom prst="line">
              <a:avLst/>
            </a:prstGeom>
            <a:noFill/>
            <a:ln w="28575">
              <a:solidFill>
                <a:srgbClr val="000000"/>
              </a:solidFill>
              <a:round/>
              <a:headEnd/>
              <a:tailEnd/>
            </a:ln>
          </p:spPr>
          <p:txBody>
            <a:bodyPr/>
            <a:lstStyle/>
            <a:p>
              <a:pPr>
                <a:defRPr/>
              </a:pPr>
              <a:endParaRPr lang="en-US" b="1">
                <a:effectLst>
                  <a:outerShdw blurRad="38100" dist="38100" dir="2700000" algn="tl">
                    <a:srgbClr val="000000">
                      <a:alpha val="43137"/>
                    </a:srgbClr>
                  </a:outerShdw>
                </a:effectLst>
                <a:latin typeface="Helvetica Neue" pitchFamily="-107" charset="0"/>
                <a:ea typeface="+mn-ea"/>
                <a:cs typeface="+mn-cs"/>
              </a:endParaRPr>
            </a:p>
          </p:txBody>
        </p:sp>
        <p:sp>
          <p:nvSpPr>
            <p:cNvPr id="1315846" name="Line 6"/>
            <p:cNvSpPr>
              <a:spLocks noChangeShapeType="1"/>
            </p:cNvSpPr>
            <p:nvPr/>
          </p:nvSpPr>
          <p:spPr bwMode="auto">
            <a:xfrm>
              <a:off x="4605294" y="3597980"/>
              <a:ext cx="353490" cy="2117077"/>
            </a:xfrm>
            <a:prstGeom prst="line">
              <a:avLst/>
            </a:prstGeom>
            <a:noFill/>
            <a:ln w="28575">
              <a:solidFill>
                <a:srgbClr val="000000"/>
              </a:solidFill>
              <a:round/>
              <a:headEnd/>
              <a:tailEnd/>
            </a:ln>
          </p:spPr>
          <p:txBody>
            <a:bodyPr/>
            <a:lstStyle/>
            <a:p>
              <a:pPr>
                <a:defRPr/>
              </a:pPr>
              <a:endParaRPr lang="en-US" b="1">
                <a:effectLst>
                  <a:outerShdw blurRad="38100" dist="38100" dir="2700000" algn="tl">
                    <a:srgbClr val="000000">
                      <a:alpha val="43137"/>
                    </a:srgbClr>
                  </a:outerShdw>
                </a:effectLst>
                <a:latin typeface="Helvetica Neue" pitchFamily="-107" charset="0"/>
                <a:ea typeface="+mn-ea"/>
                <a:cs typeface="+mn-cs"/>
              </a:endParaRPr>
            </a:p>
          </p:txBody>
        </p:sp>
        <p:sp>
          <p:nvSpPr>
            <p:cNvPr id="1315848" name="Line 8"/>
            <p:cNvSpPr>
              <a:spLocks noChangeShapeType="1"/>
            </p:cNvSpPr>
            <p:nvPr/>
          </p:nvSpPr>
          <p:spPr bwMode="auto">
            <a:xfrm flipH="1" flipV="1">
              <a:off x="2541472" y="2886630"/>
              <a:ext cx="2040668" cy="685118"/>
            </a:xfrm>
            <a:prstGeom prst="line">
              <a:avLst/>
            </a:prstGeom>
            <a:noFill/>
            <a:ln w="28575">
              <a:solidFill>
                <a:srgbClr val="000000"/>
              </a:solidFill>
              <a:round/>
              <a:headEnd/>
              <a:tailEnd/>
            </a:ln>
          </p:spPr>
          <p:txBody>
            <a:bodyPr/>
            <a:lstStyle/>
            <a:p>
              <a:pPr>
                <a:defRPr/>
              </a:pPr>
              <a:endParaRPr lang="en-US" b="1">
                <a:effectLst>
                  <a:outerShdw blurRad="38100" dist="38100" dir="2700000" algn="tl">
                    <a:srgbClr val="000000">
                      <a:alpha val="43137"/>
                    </a:srgbClr>
                  </a:outerShdw>
                </a:effectLst>
                <a:latin typeface="Helvetica Neue" pitchFamily="-107" charset="0"/>
                <a:ea typeface="+mn-ea"/>
                <a:cs typeface="+mn-cs"/>
              </a:endParaRPr>
            </a:p>
          </p:txBody>
        </p:sp>
        <p:sp>
          <p:nvSpPr>
            <p:cNvPr id="1315850" name="Line 10"/>
            <p:cNvSpPr>
              <a:spLocks noChangeShapeType="1"/>
            </p:cNvSpPr>
            <p:nvPr/>
          </p:nvSpPr>
          <p:spPr bwMode="auto">
            <a:xfrm flipH="1" flipV="1">
              <a:off x="2586237" y="2778616"/>
              <a:ext cx="1995903" cy="793132"/>
            </a:xfrm>
            <a:prstGeom prst="line">
              <a:avLst/>
            </a:prstGeom>
            <a:noFill/>
            <a:ln w="28575">
              <a:solidFill>
                <a:srgbClr val="000000"/>
              </a:solidFill>
              <a:round/>
              <a:headEnd/>
              <a:tailEnd/>
            </a:ln>
          </p:spPr>
          <p:txBody>
            <a:bodyPr/>
            <a:lstStyle/>
            <a:p>
              <a:pPr>
                <a:defRPr/>
              </a:pPr>
              <a:endParaRPr lang="en-US" b="1">
                <a:effectLst>
                  <a:outerShdw blurRad="38100" dist="38100" dir="2700000" algn="tl">
                    <a:srgbClr val="000000">
                      <a:alpha val="43137"/>
                    </a:srgbClr>
                  </a:outerShdw>
                </a:effectLst>
                <a:latin typeface="Helvetica Neue" pitchFamily="-107" charset="0"/>
                <a:ea typeface="+mn-ea"/>
                <a:cs typeface="+mn-cs"/>
              </a:endParaRPr>
            </a:p>
          </p:txBody>
        </p:sp>
        <p:sp>
          <p:nvSpPr>
            <p:cNvPr id="1315852" name="Line 12"/>
            <p:cNvSpPr>
              <a:spLocks noChangeShapeType="1"/>
            </p:cNvSpPr>
            <p:nvPr/>
          </p:nvSpPr>
          <p:spPr bwMode="auto">
            <a:xfrm flipH="1" flipV="1">
              <a:off x="2714358" y="2502408"/>
              <a:ext cx="1867782" cy="1069340"/>
            </a:xfrm>
            <a:prstGeom prst="line">
              <a:avLst/>
            </a:prstGeom>
            <a:noFill/>
            <a:ln w="28575">
              <a:solidFill>
                <a:srgbClr val="000000"/>
              </a:solidFill>
              <a:round/>
              <a:headEnd/>
              <a:tailEnd/>
            </a:ln>
          </p:spPr>
          <p:txBody>
            <a:bodyPr/>
            <a:lstStyle/>
            <a:p>
              <a:pPr>
                <a:defRPr/>
              </a:pPr>
              <a:endParaRPr lang="en-US" b="1">
                <a:effectLst>
                  <a:outerShdw blurRad="38100" dist="38100" dir="2700000" algn="tl">
                    <a:srgbClr val="000000">
                      <a:alpha val="43137"/>
                    </a:srgbClr>
                  </a:outerShdw>
                </a:effectLst>
                <a:latin typeface="Helvetica Neue" pitchFamily="-107" charset="0"/>
                <a:ea typeface="+mn-ea"/>
                <a:cs typeface="+mn-cs"/>
              </a:endParaRPr>
            </a:p>
          </p:txBody>
        </p:sp>
        <p:sp>
          <p:nvSpPr>
            <p:cNvPr id="1315854" name="Line 14"/>
            <p:cNvSpPr>
              <a:spLocks noChangeShapeType="1"/>
            </p:cNvSpPr>
            <p:nvPr/>
          </p:nvSpPr>
          <p:spPr bwMode="auto">
            <a:xfrm flipH="1" flipV="1">
              <a:off x="3009189" y="2108928"/>
              <a:ext cx="1572951" cy="1462820"/>
            </a:xfrm>
            <a:prstGeom prst="line">
              <a:avLst/>
            </a:prstGeom>
            <a:noFill/>
            <a:ln w="28575">
              <a:solidFill>
                <a:srgbClr val="000000"/>
              </a:solidFill>
              <a:round/>
              <a:headEnd/>
              <a:tailEnd/>
            </a:ln>
          </p:spPr>
          <p:txBody>
            <a:bodyPr/>
            <a:lstStyle/>
            <a:p>
              <a:pPr>
                <a:defRPr/>
              </a:pPr>
              <a:endParaRPr lang="en-US" b="1">
                <a:effectLst>
                  <a:outerShdw blurRad="38100" dist="38100" dir="2700000" algn="tl">
                    <a:srgbClr val="000000">
                      <a:alpha val="43137"/>
                    </a:srgbClr>
                  </a:outerShdw>
                </a:effectLst>
                <a:latin typeface="Helvetica Neue" pitchFamily="-107" charset="0"/>
                <a:ea typeface="+mn-ea"/>
                <a:cs typeface="+mn-cs"/>
              </a:endParaRPr>
            </a:p>
          </p:txBody>
        </p:sp>
        <p:sp>
          <p:nvSpPr>
            <p:cNvPr id="1315856" name="Line 16"/>
            <p:cNvSpPr>
              <a:spLocks noChangeShapeType="1"/>
            </p:cNvSpPr>
            <p:nvPr/>
          </p:nvSpPr>
          <p:spPr bwMode="auto">
            <a:xfrm flipH="1" flipV="1">
              <a:off x="4080462" y="1480903"/>
              <a:ext cx="501677" cy="2090845"/>
            </a:xfrm>
            <a:prstGeom prst="line">
              <a:avLst/>
            </a:prstGeom>
            <a:noFill/>
            <a:ln w="28575">
              <a:solidFill>
                <a:srgbClr val="000000"/>
              </a:solidFill>
              <a:round/>
              <a:headEnd/>
              <a:tailEnd/>
            </a:ln>
          </p:spPr>
          <p:txBody>
            <a:bodyPr/>
            <a:lstStyle/>
            <a:p>
              <a:pPr>
                <a:defRPr/>
              </a:pPr>
              <a:endParaRPr lang="en-US" b="1">
                <a:effectLst>
                  <a:outerShdw blurRad="38100" dist="38100" dir="2700000" algn="tl">
                    <a:srgbClr val="000000">
                      <a:alpha val="43137"/>
                    </a:srgbClr>
                  </a:outerShdw>
                </a:effectLst>
                <a:latin typeface="Helvetica Neue" pitchFamily="-107" charset="0"/>
                <a:ea typeface="+mn-ea"/>
                <a:cs typeface="+mn-cs"/>
              </a:endParaRPr>
            </a:p>
          </p:txBody>
        </p:sp>
      </p:grpSp>
      <p:sp>
        <p:nvSpPr>
          <p:cNvPr id="1315859" name="Text Box 19"/>
          <p:cNvSpPr txBox="1">
            <a:spLocks noChangeArrowheads="1"/>
          </p:cNvSpPr>
          <p:nvPr/>
        </p:nvSpPr>
        <p:spPr bwMode="auto">
          <a:xfrm>
            <a:off x="6781800" y="3124200"/>
            <a:ext cx="1787525" cy="701675"/>
          </a:xfrm>
          <a:prstGeom prst="rect">
            <a:avLst/>
          </a:prstGeom>
          <a:noFill/>
          <a:ln w="9525">
            <a:noFill/>
            <a:miter lim="800000"/>
            <a:headEnd/>
            <a:tailEnd/>
          </a:ln>
          <a:effec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ctr">
              <a:defRPr/>
            </a:pPr>
            <a:r>
              <a:rPr lang="en-US" sz="2000" b="1">
                <a:effectLst>
                  <a:outerShdw blurRad="38100" dist="38100" dir="2700000" algn="tl">
                    <a:srgbClr val="DDDDDD"/>
                  </a:outerShdw>
                </a:effectLst>
                <a:latin typeface="Helvetica Neue" charset="0"/>
              </a:rPr>
              <a:t>Public Senior</a:t>
            </a:r>
          </a:p>
          <a:p>
            <a:pPr algn="ctr">
              <a:defRPr/>
            </a:pPr>
            <a:r>
              <a:rPr lang="en-US" sz="2000" b="1">
                <a:effectLst>
                  <a:outerShdw blurRad="38100" dist="38100" dir="2700000" algn="tl">
                    <a:srgbClr val="DDDDDD"/>
                  </a:outerShdw>
                </a:effectLst>
                <a:latin typeface="Helvetica Neue" charset="0"/>
              </a:rPr>
              <a:t>Institutions</a:t>
            </a:r>
          </a:p>
        </p:txBody>
      </p:sp>
      <p:sp>
        <p:nvSpPr>
          <p:cNvPr id="1315860" name="Text Box 20"/>
          <p:cNvSpPr txBox="1">
            <a:spLocks noChangeArrowheads="1"/>
          </p:cNvSpPr>
          <p:nvPr/>
        </p:nvSpPr>
        <p:spPr bwMode="auto">
          <a:xfrm>
            <a:off x="5888831" y="5927725"/>
            <a:ext cx="1881188" cy="701675"/>
          </a:xfrm>
          <a:prstGeom prst="rect">
            <a:avLst/>
          </a:prstGeom>
          <a:noFill/>
          <a:ln w="9525">
            <a:noFill/>
            <a:miter lim="800000"/>
            <a:headEnd/>
            <a:tailEnd/>
          </a:ln>
          <a:effec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ctr">
              <a:defRPr/>
            </a:pPr>
            <a:r>
              <a:rPr lang="en-US" sz="2000" b="1" dirty="0">
                <a:effectLst>
                  <a:outerShdw blurRad="38100" dist="38100" dir="2700000" algn="tl">
                    <a:srgbClr val="DDDDDD"/>
                  </a:outerShdw>
                </a:effectLst>
                <a:latin typeface="Helvetica Neue" charset="0"/>
              </a:rPr>
              <a:t>Private Senior</a:t>
            </a:r>
          </a:p>
          <a:p>
            <a:pPr algn="ctr">
              <a:defRPr/>
            </a:pPr>
            <a:r>
              <a:rPr lang="en-US" sz="2000" b="1" dirty="0">
                <a:effectLst>
                  <a:outerShdw blurRad="38100" dist="38100" dir="2700000" algn="tl">
                    <a:srgbClr val="DDDDDD"/>
                  </a:outerShdw>
                </a:effectLst>
                <a:latin typeface="Helvetica Neue" charset="0"/>
              </a:rPr>
              <a:t>Institutions</a:t>
            </a:r>
          </a:p>
        </p:txBody>
      </p:sp>
      <p:sp>
        <p:nvSpPr>
          <p:cNvPr id="36869" name="Rectangle 21"/>
          <p:cNvSpPr>
            <a:spLocks noChangeArrowheads="1"/>
          </p:cNvSpPr>
          <p:nvPr/>
        </p:nvSpPr>
        <p:spPr bwMode="auto">
          <a:xfrm>
            <a:off x="642938" y="5368925"/>
            <a:ext cx="248443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b="1">
                <a:latin typeface="Helvetica Neue" charset="0"/>
              </a:rPr>
              <a:t>Community and</a:t>
            </a:r>
          </a:p>
          <a:p>
            <a:r>
              <a:rPr lang="en-US" sz="2000" b="1">
                <a:latin typeface="Helvetica Neue" charset="0"/>
              </a:rPr>
              <a:t>Technical Colleges</a:t>
            </a:r>
          </a:p>
        </p:txBody>
      </p:sp>
      <p:sp>
        <p:nvSpPr>
          <p:cNvPr id="36870" name="Rectangle 22"/>
          <p:cNvSpPr>
            <a:spLocks noChangeArrowheads="1"/>
          </p:cNvSpPr>
          <p:nvPr/>
        </p:nvSpPr>
        <p:spPr bwMode="auto">
          <a:xfrm>
            <a:off x="762000" y="3708400"/>
            <a:ext cx="1243013"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b="1">
                <a:latin typeface="Helvetica Neue" charset="0"/>
              </a:rPr>
              <a:t>Private</a:t>
            </a:r>
          </a:p>
          <a:p>
            <a:r>
              <a:rPr lang="en-US" sz="2000" b="1">
                <a:latin typeface="Helvetica Neue" charset="0"/>
              </a:rPr>
              <a:t>Junior</a:t>
            </a:r>
          </a:p>
          <a:p>
            <a:r>
              <a:rPr lang="en-US" sz="2000" b="1">
                <a:latin typeface="Helvetica Neue" charset="0"/>
              </a:rPr>
              <a:t>Colleges</a:t>
            </a:r>
          </a:p>
        </p:txBody>
      </p:sp>
      <p:sp>
        <p:nvSpPr>
          <p:cNvPr id="36871" name="Rectangle 23"/>
          <p:cNvSpPr>
            <a:spLocks noChangeArrowheads="1"/>
          </p:cNvSpPr>
          <p:nvPr/>
        </p:nvSpPr>
        <p:spPr bwMode="auto">
          <a:xfrm>
            <a:off x="381000" y="2641600"/>
            <a:ext cx="1408113"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b="1">
                <a:latin typeface="Helvetica Neue" charset="0"/>
              </a:rPr>
              <a:t>Trade and</a:t>
            </a:r>
          </a:p>
          <a:p>
            <a:r>
              <a:rPr lang="en-US" sz="2000" b="1">
                <a:latin typeface="Helvetica Neue" charset="0"/>
              </a:rPr>
              <a:t>Business</a:t>
            </a:r>
          </a:p>
          <a:p>
            <a:r>
              <a:rPr lang="en-US" sz="2000" b="1">
                <a:latin typeface="Helvetica Neue" charset="0"/>
              </a:rPr>
              <a:t>Schools</a:t>
            </a:r>
          </a:p>
        </p:txBody>
      </p:sp>
      <p:sp>
        <p:nvSpPr>
          <p:cNvPr id="36872" name="Rectangle 24"/>
          <p:cNvSpPr>
            <a:spLocks noChangeArrowheads="1"/>
          </p:cNvSpPr>
          <p:nvPr/>
        </p:nvSpPr>
        <p:spPr bwMode="auto">
          <a:xfrm>
            <a:off x="1819275" y="2413000"/>
            <a:ext cx="10747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b="1">
                <a:latin typeface="Helvetica Neue" charset="0"/>
              </a:rPr>
              <a:t>Military</a:t>
            </a:r>
          </a:p>
        </p:txBody>
      </p:sp>
      <p:sp>
        <p:nvSpPr>
          <p:cNvPr id="36873" name="Rectangle 25"/>
          <p:cNvSpPr>
            <a:spLocks noChangeArrowheads="1"/>
          </p:cNvSpPr>
          <p:nvPr/>
        </p:nvSpPr>
        <p:spPr bwMode="auto">
          <a:xfrm>
            <a:off x="1955800" y="1803400"/>
            <a:ext cx="17033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b="1">
                <a:latin typeface="Helvetica Neue" charset="0"/>
              </a:rPr>
              <a:t>Employment</a:t>
            </a:r>
          </a:p>
        </p:txBody>
      </p:sp>
      <p:sp>
        <p:nvSpPr>
          <p:cNvPr id="36874" name="Rectangle 26"/>
          <p:cNvSpPr>
            <a:spLocks noChangeArrowheads="1"/>
          </p:cNvSpPr>
          <p:nvPr/>
        </p:nvSpPr>
        <p:spPr bwMode="auto">
          <a:xfrm>
            <a:off x="3781425" y="1558925"/>
            <a:ext cx="8651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b="1">
                <a:latin typeface="Helvetica Neue" charset="0"/>
              </a:rPr>
              <a:t>Other</a:t>
            </a:r>
          </a:p>
        </p:txBody>
      </p:sp>
      <p:sp>
        <p:nvSpPr>
          <p:cNvPr id="1315867" name="Line 27"/>
          <p:cNvSpPr>
            <a:spLocks noChangeShapeType="1"/>
          </p:cNvSpPr>
          <p:nvPr/>
        </p:nvSpPr>
        <p:spPr bwMode="auto">
          <a:xfrm flipH="1">
            <a:off x="1752600" y="3327400"/>
            <a:ext cx="762000" cy="533400"/>
          </a:xfrm>
          <a:prstGeom prst="line">
            <a:avLst/>
          </a:prstGeom>
          <a:noFill/>
          <a:ln w="9525">
            <a:solidFill>
              <a:schemeClr val="tx1"/>
            </a:solidFill>
            <a:round/>
            <a:headEnd/>
            <a:tailEnd/>
          </a:ln>
          <a:effectLst/>
        </p:spPr>
        <p:txBody>
          <a:bodyPr wrap="none" anchor="ctr"/>
          <a:lstStyle/>
          <a:p>
            <a:pPr>
              <a:defRPr/>
            </a:pPr>
            <a:endParaRPr lang="en-US" b="1">
              <a:effectLst>
                <a:outerShdw blurRad="38100" dist="38100" dir="2700000" algn="tl">
                  <a:srgbClr val="000000">
                    <a:alpha val="43137"/>
                  </a:srgbClr>
                </a:outerShdw>
              </a:effectLst>
              <a:latin typeface="Helvetica Neue" pitchFamily="-107" charset="0"/>
              <a:ea typeface="+mn-ea"/>
              <a:cs typeface="+mn-cs"/>
            </a:endParaRPr>
          </a:p>
        </p:txBody>
      </p:sp>
      <p:sp>
        <p:nvSpPr>
          <p:cNvPr id="1315868" name="Line 28"/>
          <p:cNvSpPr>
            <a:spLocks noChangeShapeType="1"/>
          </p:cNvSpPr>
          <p:nvPr/>
        </p:nvSpPr>
        <p:spPr bwMode="auto">
          <a:xfrm flipH="1">
            <a:off x="1676400" y="3175000"/>
            <a:ext cx="914400" cy="0"/>
          </a:xfrm>
          <a:prstGeom prst="line">
            <a:avLst/>
          </a:prstGeom>
          <a:noFill/>
          <a:ln w="9525">
            <a:solidFill>
              <a:schemeClr val="tx1"/>
            </a:solidFill>
            <a:round/>
            <a:headEnd/>
            <a:tailEnd/>
          </a:ln>
          <a:effectLst/>
        </p:spPr>
        <p:txBody>
          <a:bodyPr wrap="none" anchor="ctr"/>
          <a:lstStyle/>
          <a:p>
            <a:pPr>
              <a:defRPr/>
            </a:pPr>
            <a:endParaRPr lang="en-US" b="1">
              <a:effectLst>
                <a:outerShdw blurRad="38100" dist="38100" dir="2700000" algn="tl">
                  <a:srgbClr val="000000">
                    <a:alpha val="43137"/>
                  </a:srgbClr>
                </a:outerShdw>
              </a:effectLst>
              <a:latin typeface="Helvetica Neue" pitchFamily="-107" charset="0"/>
              <a:ea typeface="+mn-ea"/>
              <a:cs typeface="+mn-cs"/>
            </a:endParaRPr>
          </a:p>
        </p:txBody>
      </p:sp>
      <p:sp>
        <p:nvSpPr>
          <p:cNvPr id="30" name="Text Box 51"/>
          <p:cNvSpPr txBox="1">
            <a:spLocks noChangeArrowheads="1"/>
          </p:cNvSpPr>
          <p:nvPr/>
        </p:nvSpPr>
        <p:spPr bwMode="auto">
          <a:xfrm>
            <a:off x="4916488" y="3357563"/>
            <a:ext cx="137953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200" b="1" dirty="0" smtClean="0">
                <a:solidFill>
                  <a:schemeClr val="bg1"/>
                </a:solidFill>
                <a:latin typeface="Helvetica Neue" charset="0"/>
              </a:rPr>
              <a:t>34.4%</a:t>
            </a:r>
            <a:endParaRPr lang="en-US" sz="3200" b="1" dirty="0">
              <a:solidFill>
                <a:schemeClr val="bg1"/>
              </a:solidFill>
              <a:latin typeface="Helvetica Neue" charset="0"/>
            </a:endParaRPr>
          </a:p>
        </p:txBody>
      </p:sp>
      <p:sp>
        <p:nvSpPr>
          <p:cNvPr id="31" name="Text Box 51"/>
          <p:cNvSpPr txBox="1">
            <a:spLocks noChangeArrowheads="1"/>
          </p:cNvSpPr>
          <p:nvPr/>
        </p:nvSpPr>
        <p:spPr bwMode="auto">
          <a:xfrm>
            <a:off x="4854575" y="5313363"/>
            <a:ext cx="134684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200" b="1" dirty="0" smtClean="0">
                <a:solidFill>
                  <a:schemeClr val="bg1"/>
                </a:solidFill>
                <a:latin typeface="Helvetica Neue" charset="0"/>
              </a:rPr>
              <a:t>10.4%</a:t>
            </a:r>
            <a:endParaRPr lang="en-US" sz="3200" b="1" dirty="0">
              <a:solidFill>
                <a:schemeClr val="bg1"/>
              </a:solidFill>
              <a:latin typeface="Helvetica Neue" charset="0"/>
            </a:endParaRPr>
          </a:p>
        </p:txBody>
      </p:sp>
      <p:sp>
        <p:nvSpPr>
          <p:cNvPr id="32" name="Text Box 51"/>
          <p:cNvSpPr txBox="1">
            <a:spLocks noChangeArrowheads="1"/>
          </p:cNvSpPr>
          <p:nvPr/>
        </p:nvSpPr>
        <p:spPr bwMode="auto">
          <a:xfrm>
            <a:off x="2970213" y="4821238"/>
            <a:ext cx="13938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200" b="1" dirty="0" smtClean="0">
                <a:solidFill>
                  <a:schemeClr val="bg1"/>
                </a:solidFill>
                <a:latin typeface="Helvetica Neue" charset="0"/>
              </a:rPr>
              <a:t>37.2%</a:t>
            </a:r>
            <a:endParaRPr lang="en-US" sz="3200" b="1" dirty="0">
              <a:solidFill>
                <a:schemeClr val="bg1"/>
              </a:solidFill>
              <a:latin typeface="Helvetica Neue" charset="0"/>
            </a:endParaRPr>
          </a:p>
        </p:txBody>
      </p:sp>
      <p:sp>
        <p:nvSpPr>
          <p:cNvPr id="33" name="Text Box 51"/>
          <p:cNvSpPr txBox="1">
            <a:spLocks noChangeArrowheads="1"/>
          </p:cNvSpPr>
          <p:nvPr/>
        </p:nvSpPr>
        <p:spPr bwMode="auto">
          <a:xfrm>
            <a:off x="3127375" y="2230438"/>
            <a:ext cx="111921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200" b="1" dirty="0" smtClean="0">
                <a:solidFill>
                  <a:schemeClr val="bg1"/>
                </a:solidFill>
                <a:latin typeface="Helvetica Neue" charset="0"/>
              </a:rPr>
              <a:t>9.7%</a:t>
            </a:r>
            <a:endParaRPr lang="en-US" sz="3200" b="1" dirty="0">
              <a:solidFill>
                <a:schemeClr val="bg1"/>
              </a:solidFill>
              <a:latin typeface="Helvetica Neue" charset="0"/>
            </a:endParaRPr>
          </a:p>
        </p:txBody>
      </p:sp>
      <p:sp>
        <p:nvSpPr>
          <p:cNvPr id="34" name="Text Box 51"/>
          <p:cNvSpPr txBox="1">
            <a:spLocks noChangeArrowheads="1"/>
          </p:cNvSpPr>
          <p:nvPr/>
        </p:nvSpPr>
        <p:spPr bwMode="auto">
          <a:xfrm>
            <a:off x="2719388" y="2762250"/>
            <a:ext cx="111921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200" b="1" dirty="0" smtClean="0">
                <a:solidFill>
                  <a:schemeClr val="bg1"/>
                </a:solidFill>
                <a:latin typeface="Helvetica Neue" charset="0"/>
              </a:rPr>
              <a:t>4.6%</a:t>
            </a:r>
            <a:endParaRPr lang="en-US" sz="3200" b="1" dirty="0">
              <a:solidFill>
                <a:schemeClr val="bg1"/>
              </a:solidFill>
              <a:latin typeface="Helvetica Neue" charset="0"/>
            </a:endParaRPr>
          </a:p>
        </p:txBody>
      </p:sp>
      <p:sp>
        <p:nvSpPr>
          <p:cNvPr id="2" name="Title 1"/>
          <p:cNvSpPr>
            <a:spLocks noGrp="1"/>
          </p:cNvSpPr>
          <p:nvPr>
            <p:ph type="title"/>
          </p:nvPr>
        </p:nvSpPr>
        <p:spPr/>
        <p:txBody>
          <a:bodyPr>
            <a:normAutofit fontScale="90000"/>
          </a:bodyPr>
          <a:lstStyle/>
          <a:p>
            <a:r>
              <a:rPr lang="en-US" dirty="0"/>
              <a:t>2015 NC High School</a:t>
            </a:r>
            <a:br>
              <a:rPr lang="en-US" dirty="0"/>
            </a:br>
            <a:r>
              <a:rPr lang="en-US" dirty="0"/>
              <a:t>Graduate Intentions</a:t>
            </a:r>
          </a:p>
        </p:txBody>
      </p:sp>
    </p:spTree>
    <p:extLst>
      <p:ext uri="{BB962C8B-B14F-4D97-AF65-F5344CB8AC3E}">
        <p14:creationId xmlns:p14="http://schemas.microsoft.com/office/powerpoint/2010/main" val="29535597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09501728" presetClass="entr" presetSubtype="0" fill="hold" grpId="0" nodeType="afterEffect">
                                  <p:stCondLst>
                                    <p:cond delay="0"/>
                                  </p:stCondLst>
                                  <p:childTnLst>
                                    <p:set>
                                      <p:cBhvr>
                                        <p:cTn id="6" dur="1" fill="hold">
                                          <p:stCondLst>
                                            <p:cond delay="499"/>
                                          </p:stCondLst>
                                        </p:cTn>
                                        <p:tgtEl>
                                          <p:spTgt spid="30"/>
                                        </p:tgtEl>
                                        <p:attrNameLst>
                                          <p:attrName>style.visibility</p:attrName>
                                        </p:attrNameLst>
                                      </p:cBhvr>
                                      <p:to>
                                        <p:strVal val="visible"/>
                                      </p:to>
                                    </p:set>
                                  </p:childTnLst>
                                </p:cTn>
                              </p:par>
                            </p:childTnLst>
                          </p:cTn>
                        </p:par>
                        <p:par>
                          <p:cTn id="7" fill="hold" nodeType="afterGroup">
                            <p:stCondLst>
                              <p:cond delay="500"/>
                            </p:stCondLst>
                            <p:childTnLst>
                              <p:par>
                                <p:cTn id="8" presetID="609501728" presetClass="entr" presetSubtype="0" fill="hold" grpId="0" nodeType="afterEffect">
                                  <p:stCondLst>
                                    <p:cond delay="0"/>
                                  </p:stCondLst>
                                  <p:childTnLst>
                                    <p:set>
                                      <p:cBhvr>
                                        <p:cTn id="9" dur="1" fill="hold">
                                          <p:stCondLst>
                                            <p:cond delay="499"/>
                                          </p:stCondLst>
                                        </p:cTn>
                                        <p:tgtEl>
                                          <p:spTgt spid="31"/>
                                        </p:tgtEl>
                                        <p:attrNameLst>
                                          <p:attrName>style.visibility</p:attrName>
                                        </p:attrNameLst>
                                      </p:cBhvr>
                                      <p:to>
                                        <p:strVal val="visible"/>
                                      </p:to>
                                    </p:set>
                                  </p:childTnLst>
                                </p:cTn>
                              </p:par>
                            </p:childTnLst>
                          </p:cTn>
                        </p:par>
                        <p:par>
                          <p:cTn id="10" fill="hold" nodeType="afterGroup">
                            <p:stCondLst>
                              <p:cond delay="1000"/>
                            </p:stCondLst>
                            <p:childTnLst>
                              <p:par>
                                <p:cTn id="11" presetID="609501728" presetClass="entr" presetSubtype="0" fill="hold" grpId="0" nodeType="afterEffect">
                                  <p:stCondLst>
                                    <p:cond delay="0"/>
                                  </p:stCondLst>
                                  <p:childTnLst>
                                    <p:set>
                                      <p:cBhvr>
                                        <p:cTn id="12" dur="1" fill="hold">
                                          <p:stCondLst>
                                            <p:cond delay="499"/>
                                          </p:stCondLst>
                                        </p:cTn>
                                        <p:tgtEl>
                                          <p:spTgt spid="32"/>
                                        </p:tgtEl>
                                        <p:attrNameLst>
                                          <p:attrName>style.visibility</p:attrName>
                                        </p:attrNameLst>
                                      </p:cBhvr>
                                      <p:to>
                                        <p:strVal val="visible"/>
                                      </p:to>
                                    </p:set>
                                  </p:childTnLst>
                                </p:cTn>
                              </p:par>
                            </p:childTnLst>
                          </p:cTn>
                        </p:par>
                        <p:par>
                          <p:cTn id="13" fill="hold" nodeType="afterGroup">
                            <p:stCondLst>
                              <p:cond delay="1500"/>
                            </p:stCondLst>
                            <p:childTnLst>
                              <p:par>
                                <p:cTn id="14" presetID="609501728" presetClass="entr" presetSubtype="0" fill="hold" grpId="0" nodeType="afterEffect">
                                  <p:stCondLst>
                                    <p:cond delay="0"/>
                                  </p:stCondLst>
                                  <p:childTnLst>
                                    <p:set>
                                      <p:cBhvr>
                                        <p:cTn id="15" dur="1" fill="hold">
                                          <p:stCondLst>
                                            <p:cond delay="499"/>
                                          </p:stCondLst>
                                        </p:cTn>
                                        <p:tgtEl>
                                          <p:spTgt spid="34"/>
                                        </p:tgtEl>
                                        <p:attrNameLst>
                                          <p:attrName>style.visibility</p:attrName>
                                        </p:attrNameLst>
                                      </p:cBhvr>
                                      <p:to>
                                        <p:strVal val="visible"/>
                                      </p:to>
                                    </p:set>
                                  </p:childTnLst>
                                </p:cTn>
                              </p:par>
                            </p:childTnLst>
                          </p:cTn>
                        </p:par>
                        <p:par>
                          <p:cTn id="16" fill="hold" nodeType="afterGroup">
                            <p:stCondLst>
                              <p:cond delay="2000"/>
                            </p:stCondLst>
                            <p:childTnLst>
                              <p:par>
                                <p:cTn id="17" presetID="609501728" presetClass="entr" presetSubtype="0" fill="hold" grpId="0" nodeType="afterEffect">
                                  <p:stCondLst>
                                    <p:cond delay="0"/>
                                  </p:stCondLst>
                                  <p:childTnLst>
                                    <p:set>
                                      <p:cBhvr>
                                        <p:cTn id="18" dur="1" fill="hold">
                                          <p:stCondLst>
                                            <p:cond delay="499"/>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utoUpdateAnimBg="0"/>
      <p:bldP spid="31" grpId="0" autoUpdateAnimBg="0"/>
      <p:bldP spid="32" grpId="0" autoUpdateAnimBg="0"/>
      <p:bldP spid="33" grpId="0" autoUpdateAnimBg="0"/>
      <p:bldP spid="34"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35" descr="Education-Pie-Chart-2014-.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89450" y="2055812"/>
            <a:ext cx="4654550" cy="464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7914" name="Text Box 26"/>
          <p:cNvSpPr txBox="1">
            <a:spLocks noChangeArrowheads="1"/>
          </p:cNvSpPr>
          <p:nvPr/>
        </p:nvSpPr>
        <p:spPr bwMode="auto">
          <a:xfrm>
            <a:off x="685800" y="1538287"/>
            <a:ext cx="3552825" cy="519113"/>
          </a:xfrm>
          <a:prstGeom prst="rect">
            <a:avLst/>
          </a:prstGeom>
          <a:noFill/>
          <a:ln w="9525">
            <a:noFill/>
            <a:miter lim="800000"/>
            <a:headEnd/>
            <a:tailEnd/>
          </a:ln>
          <a:effec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defRPr/>
            </a:pPr>
            <a:r>
              <a:rPr lang="en-US" sz="2800" b="1" dirty="0">
                <a:effectLst>
                  <a:outerShdw blurRad="38100" dist="38100" dir="2700000" algn="tl">
                    <a:srgbClr val="DDDDDD"/>
                  </a:outerShdw>
                </a:effectLst>
                <a:latin typeface="Helvetica Neue" charset="0"/>
              </a:rPr>
              <a:t>Graduate Intentions</a:t>
            </a:r>
          </a:p>
        </p:txBody>
      </p:sp>
      <p:grpSp>
        <p:nvGrpSpPr>
          <p:cNvPr id="38916" name="Group 27"/>
          <p:cNvGrpSpPr>
            <a:grpSpLocks/>
          </p:cNvGrpSpPr>
          <p:nvPr/>
        </p:nvGrpSpPr>
        <p:grpSpPr bwMode="auto">
          <a:xfrm>
            <a:off x="15875" y="2147887"/>
            <a:ext cx="4479925" cy="4479925"/>
            <a:chOff x="1528" y="1075"/>
            <a:chExt cx="2744" cy="2743"/>
          </a:xfrm>
        </p:grpSpPr>
        <p:sp>
          <p:nvSpPr>
            <p:cNvPr id="1317916" name="Arc 28"/>
            <p:cNvSpPr>
              <a:spLocks/>
            </p:cNvSpPr>
            <p:nvPr/>
          </p:nvSpPr>
          <p:spPr bwMode="auto">
            <a:xfrm>
              <a:off x="2899" y="1075"/>
              <a:ext cx="1373" cy="2341"/>
            </a:xfrm>
            <a:custGeom>
              <a:avLst/>
              <a:gdLst>
                <a:gd name="G0" fmla="+- 30 0 0"/>
                <a:gd name="G1" fmla="+- 21600 0 0"/>
                <a:gd name="G2" fmla="+- 21600 0 0"/>
                <a:gd name="T0" fmla="*/ 0 w 21630"/>
                <a:gd name="T1" fmla="*/ 1 h 36873"/>
                <a:gd name="T2" fmla="*/ 15303 w 21630"/>
                <a:gd name="T3" fmla="*/ 36873 h 36873"/>
                <a:gd name="T4" fmla="*/ 30 w 21630"/>
                <a:gd name="T5" fmla="*/ 21600 h 36873"/>
              </a:gdLst>
              <a:ahLst/>
              <a:cxnLst>
                <a:cxn ang="0">
                  <a:pos x="T0" y="T1"/>
                </a:cxn>
                <a:cxn ang="0">
                  <a:pos x="T2" y="T3"/>
                </a:cxn>
                <a:cxn ang="0">
                  <a:pos x="T4" y="T5"/>
                </a:cxn>
              </a:cxnLst>
              <a:rect l="0" t="0" r="r" b="b"/>
              <a:pathLst>
                <a:path w="21630" h="36873" fill="none" extrusionOk="0">
                  <a:moveTo>
                    <a:pt x="-1" y="0"/>
                  </a:moveTo>
                  <a:cubicBezTo>
                    <a:pt x="9" y="0"/>
                    <a:pt x="19" y="-1"/>
                    <a:pt x="30" y="-1"/>
                  </a:cubicBezTo>
                  <a:cubicBezTo>
                    <a:pt x="11959" y="0"/>
                    <a:pt x="21630" y="9670"/>
                    <a:pt x="21630" y="21600"/>
                  </a:cubicBezTo>
                  <a:cubicBezTo>
                    <a:pt x="21630" y="27328"/>
                    <a:pt x="19354" y="32822"/>
                    <a:pt x="15303" y="36873"/>
                  </a:cubicBezTo>
                </a:path>
                <a:path w="21630" h="36873" stroke="0" extrusionOk="0">
                  <a:moveTo>
                    <a:pt x="-1" y="0"/>
                  </a:moveTo>
                  <a:cubicBezTo>
                    <a:pt x="9" y="0"/>
                    <a:pt x="19" y="-1"/>
                    <a:pt x="30" y="-1"/>
                  </a:cubicBezTo>
                  <a:cubicBezTo>
                    <a:pt x="11959" y="0"/>
                    <a:pt x="21630" y="9670"/>
                    <a:pt x="21630" y="21600"/>
                  </a:cubicBezTo>
                  <a:cubicBezTo>
                    <a:pt x="21630" y="27328"/>
                    <a:pt x="19354" y="32822"/>
                    <a:pt x="15303" y="36873"/>
                  </a:cubicBezTo>
                  <a:lnTo>
                    <a:pt x="30" y="21600"/>
                  </a:lnTo>
                  <a:close/>
                </a:path>
              </a:pathLst>
            </a:custGeom>
            <a:solidFill>
              <a:srgbClr val="FF0000"/>
            </a:solidFill>
            <a:ln w="28575">
              <a:solidFill>
                <a:srgbClr val="000000"/>
              </a:solidFill>
              <a:round/>
              <a:headEnd/>
              <a:tailEnd/>
            </a:ln>
          </p:spPr>
          <p:txBody>
            <a:bodyPr/>
            <a:lstStyle/>
            <a:p>
              <a:pPr>
                <a:defRPr/>
              </a:pPr>
              <a:endParaRPr lang="en-US" b="1">
                <a:effectLst>
                  <a:outerShdw blurRad="38100" dist="38100" dir="2700000" algn="tl">
                    <a:srgbClr val="000000">
                      <a:alpha val="43137"/>
                    </a:srgbClr>
                  </a:outerShdw>
                </a:effectLst>
                <a:latin typeface="Helvetica Neue" pitchFamily="-107" charset="0"/>
                <a:ea typeface="+mn-ea"/>
                <a:cs typeface="+mn-cs"/>
              </a:endParaRPr>
            </a:p>
          </p:txBody>
        </p:sp>
        <p:sp>
          <p:nvSpPr>
            <p:cNvPr id="1317917" name="Line 29"/>
            <p:cNvSpPr>
              <a:spLocks noChangeShapeType="1"/>
            </p:cNvSpPr>
            <p:nvPr/>
          </p:nvSpPr>
          <p:spPr bwMode="auto">
            <a:xfrm flipV="1">
              <a:off x="2901" y="1075"/>
              <a:ext cx="2" cy="1357"/>
            </a:xfrm>
            <a:prstGeom prst="line">
              <a:avLst/>
            </a:prstGeom>
            <a:noFill/>
            <a:ln w="28575">
              <a:solidFill>
                <a:srgbClr val="000000"/>
              </a:solidFill>
              <a:round/>
              <a:headEnd/>
              <a:tailEnd/>
            </a:ln>
          </p:spPr>
          <p:txBody>
            <a:bodyPr/>
            <a:lstStyle/>
            <a:p>
              <a:pPr>
                <a:defRPr/>
              </a:pPr>
              <a:endParaRPr lang="en-US" b="1">
                <a:effectLst>
                  <a:outerShdw blurRad="38100" dist="38100" dir="2700000" algn="tl">
                    <a:srgbClr val="000000">
                      <a:alpha val="43137"/>
                    </a:srgbClr>
                  </a:outerShdw>
                </a:effectLst>
                <a:latin typeface="Helvetica Neue" pitchFamily="-107" charset="0"/>
                <a:ea typeface="+mn-ea"/>
                <a:cs typeface="+mn-cs"/>
              </a:endParaRPr>
            </a:p>
          </p:txBody>
        </p:sp>
        <p:sp>
          <p:nvSpPr>
            <p:cNvPr id="1317918" name="Line 30"/>
            <p:cNvSpPr>
              <a:spLocks noChangeShapeType="1"/>
            </p:cNvSpPr>
            <p:nvPr/>
          </p:nvSpPr>
          <p:spPr bwMode="auto">
            <a:xfrm>
              <a:off x="2901" y="2448"/>
              <a:ext cx="955" cy="954"/>
            </a:xfrm>
            <a:prstGeom prst="line">
              <a:avLst/>
            </a:prstGeom>
            <a:noFill/>
            <a:ln w="28575">
              <a:solidFill>
                <a:srgbClr val="000000"/>
              </a:solidFill>
              <a:round/>
              <a:headEnd/>
              <a:tailEnd/>
            </a:ln>
          </p:spPr>
          <p:txBody>
            <a:bodyPr/>
            <a:lstStyle/>
            <a:p>
              <a:pPr>
                <a:defRPr/>
              </a:pPr>
              <a:endParaRPr lang="en-US" b="1">
                <a:effectLst>
                  <a:outerShdw blurRad="38100" dist="38100" dir="2700000" algn="tl">
                    <a:srgbClr val="000000">
                      <a:alpha val="43137"/>
                    </a:srgbClr>
                  </a:outerShdw>
                </a:effectLst>
                <a:latin typeface="Helvetica Neue" pitchFamily="-107" charset="0"/>
                <a:ea typeface="+mn-ea"/>
                <a:cs typeface="+mn-cs"/>
              </a:endParaRPr>
            </a:p>
          </p:txBody>
        </p:sp>
        <p:sp>
          <p:nvSpPr>
            <p:cNvPr id="1317919" name="Arc 31"/>
            <p:cNvSpPr>
              <a:spLocks/>
            </p:cNvSpPr>
            <p:nvPr/>
          </p:nvSpPr>
          <p:spPr bwMode="auto">
            <a:xfrm>
              <a:off x="2901" y="2448"/>
              <a:ext cx="970" cy="1337"/>
            </a:xfrm>
            <a:custGeom>
              <a:avLst/>
              <a:gdLst>
                <a:gd name="G0" fmla="+- 0 0 0"/>
                <a:gd name="G1" fmla="+- 0 0 0"/>
                <a:gd name="G2" fmla="+- 21600 0 0"/>
                <a:gd name="T0" fmla="*/ 15273 w 15273"/>
                <a:gd name="T1" fmla="*/ 15273 h 21280"/>
                <a:gd name="T2" fmla="*/ 3699 w 15273"/>
                <a:gd name="T3" fmla="*/ 21280 h 21280"/>
                <a:gd name="T4" fmla="*/ 0 w 15273"/>
                <a:gd name="T5" fmla="*/ 0 h 21280"/>
              </a:gdLst>
              <a:ahLst/>
              <a:cxnLst>
                <a:cxn ang="0">
                  <a:pos x="T0" y="T1"/>
                </a:cxn>
                <a:cxn ang="0">
                  <a:pos x="T2" y="T3"/>
                </a:cxn>
                <a:cxn ang="0">
                  <a:pos x="T4" y="T5"/>
                </a:cxn>
              </a:cxnLst>
              <a:rect l="0" t="0" r="r" b="b"/>
              <a:pathLst>
                <a:path w="15273" h="21280" fill="none" extrusionOk="0">
                  <a:moveTo>
                    <a:pt x="15273" y="15273"/>
                  </a:moveTo>
                  <a:cubicBezTo>
                    <a:pt x="12126" y="18420"/>
                    <a:pt x="8084" y="20518"/>
                    <a:pt x="3699" y="21280"/>
                  </a:cubicBezTo>
                </a:path>
                <a:path w="15273" h="21280" stroke="0" extrusionOk="0">
                  <a:moveTo>
                    <a:pt x="15273" y="15273"/>
                  </a:moveTo>
                  <a:cubicBezTo>
                    <a:pt x="12126" y="18420"/>
                    <a:pt x="8084" y="20518"/>
                    <a:pt x="3699" y="21280"/>
                  </a:cubicBezTo>
                  <a:lnTo>
                    <a:pt x="0" y="0"/>
                  </a:lnTo>
                  <a:close/>
                </a:path>
              </a:pathLst>
            </a:custGeom>
            <a:solidFill>
              <a:srgbClr val="FF0000"/>
            </a:solidFill>
            <a:ln w="28575">
              <a:solidFill>
                <a:srgbClr val="000000"/>
              </a:solidFill>
              <a:round/>
              <a:headEnd/>
              <a:tailEnd/>
            </a:ln>
          </p:spPr>
          <p:txBody>
            <a:bodyPr/>
            <a:lstStyle/>
            <a:p>
              <a:pPr>
                <a:defRPr/>
              </a:pPr>
              <a:endParaRPr lang="en-US" b="1">
                <a:effectLst>
                  <a:outerShdw blurRad="38100" dist="38100" dir="2700000" algn="tl">
                    <a:srgbClr val="000000">
                      <a:alpha val="43137"/>
                    </a:srgbClr>
                  </a:outerShdw>
                </a:effectLst>
                <a:latin typeface="Helvetica Neue" pitchFamily="-107" charset="0"/>
                <a:ea typeface="+mn-ea"/>
                <a:cs typeface="+mn-cs"/>
              </a:endParaRPr>
            </a:p>
          </p:txBody>
        </p:sp>
        <p:sp>
          <p:nvSpPr>
            <p:cNvPr id="1317920" name="Line 32"/>
            <p:cNvSpPr>
              <a:spLocks noChangeShapeType="1"/>
            </p:cNvSpPr>
            <p:nvPr/>
          </p:nvSpPr>
          <p:spPr bwMode="auto">
            <a:xfrm>
              <a:off x="2901" y="2448"/>
              <a:ext cx="223" cy="1334"/>
            </a:xfrm>
            <a:prstGeom prst="line">
              <a:avLst/>
            </a:prstGeom>
            <a:noFill/>
            <a:ln w="28575">
              <a:solidFill>
                <a:srgbClr val="000000"/>
              </a:solidFill>
              <a:round/>
              <a:headEnd/>
              <a:tailEnd/>
            </a:ln>
          </p:spPr>
          <p:txBody>
            <a:bodyPr/>
            <a:lstStyle/>
            <a:p>
              <a:pPr>
                <a:defRPr/>
              </a:pPr>
              <a:endParaRPr lang="en-US" b="1">
                <a:effectLst>
                  <a:outerShdw blurRad="38100" dist="38100" dir="2700000" algn="tl">
                    <a:srgbClr val="000000">
                      <a:alpha val="43137"/>
                    </a:srgbClr>
                  </a:outerShdw>
                </a:effectLst>
                <a:latin typeface="Helvetica Neue" pitchFamily="-107" charset="0"/>
                <a:ea typeface="+mn-ea"/>
                <a:cs typeface="+mn-cs"/>
              </a:endParaRPr>
            </a:p>
          </p:txBody>
        </p:sp>
        <p:sp>
          <p:nvSpPr>
            <p:cNvPr id="1317921" name="Arc 33"/>
            <p:cNvSpPr>
              <a:spLocks/>
            </p:cNvSpPr>
            <p:nvPr/>
          </p:nvSpPr>
          <p:spPr bwMode="auto">
            <a:xfrm>
              <a:off x="1528" y="2000"/>
              <a:ext cx="1607" cy="1818"/>
            </a:xfrm>
            <a:custGeom>
              <a:avLst/>
              <a:gdLst>
                <a:gd name="G0" fmla="+- 21600 0 0"/>
                <a:gd name="G1" fmla="+- 7040 0 0"/>
                <a:gd name="G2" fmla="+- 21600 0 0"/>
                <a:gd name="T0" fmla="*/ 25299 w 25299"/>
                <a:gd name="T1" fmla="*/ 28320 h 28640"/>
                <a:gd name="T2" fmla="*/ 1180 w 25299"/>
                <a:gd name="T3" fmla="*/ 0 h 28640"/>
                <a:gd name="T4" fmla="*/ 21600 w 25299"/>
                <a:gd name="T5" fmla="*/ 7040 h 28640"/>
              </a:gdLst>
              <a:ahLst/>
              <a:cxnLst>
                <a:cxn ang="0">
                  <a:pos x="T0" y="T1"/>
                </a:cxn>
                <a:cxn ang="0">
                  <a:pos x="T2" y="T3"/>
                </a:cxn>
                <a:cxn ang="0">
                  <a:pos x="T4" y="T5"/>
                </a:cxn>
              </a:cxnLst>
              <a:rect l="0" t="0" r="r" b="b"/>
              <a:pathLst>
                <a:path w="25299" h="28640" fill="none" extrusionOk="0">
                  <a:moveTo>
                    <a:pt x="25299" y="28320"/>
                  </a:moveTo>
                  <a:cubicBezTo>
                    <a:pt x="24077" y="28533"/>
                    <a:pt x="22839" y="28639"/>
                    <a:pt x="21600" y="28639"/>
                  </a:cubicBezTo>
                  <a:cubicBezTo>
                    <a:pt x="9670" y="28640"/>
                    <a:pt x="0" y="18969"/>
                    <a:pt x="0" y="7040"/>
                  </a:cubicBezTo>
                  <a:cubicBezTo>
                    <a:pt x="0" y="4644"/>
                    <a:pt x="398" y="2264"/>
                    <a:pt x="1179" y="-1"/>
                  </a:cubicBezTo>
                </a:path>
                <a:path w="25299" h="28640" stroke="0" extrusionOk="0">
                  <a:moveTo>
                    <a:pt x="25299" y="28320"/>
                  </a:moveTo>
                  <a:cubicBezTo>
                    <a:pt x="24077" y="28533"/>
                    <a:pt x="22839" y="28639"/>
                    <a:pt x="21600" y="28639"/>
                  </a:cubicBezTo>
                  <a:cubicBezTo>
                    <a:pt x="9670" y="28640"/>
                    <a:pt x="0" y="18969"/>
                    <a:pt x="0" y="7040"/>
                  </a:cubicBezTo>
                  <a:cubicBezTo>
                    <a:pt x="0" y="4644"/>
                    <a:pt x="398" y="2264"/>
                    <a:pt x="1179" y="-1"/>
                  </a:cubicBezTo>
                  <a:lnTo>
                    <a:pt x="21600" y="7040"/>
                  </a:lnTo>
                  <a:close/>
                </a:path>
              </a:pathLst>
            </a:custGeom>
            <a:solidFill>
              <a:srgbClr val="408000"/>
            </a:solidFill>
            <a:ln w="28575">
              <a:solidFill>
                <a:srgbClr val="000000"/>
              </a:solidFill>
              <a:round/>
              <a:headEnd/>
              <a:tailEnd/>
            </a:ln>
          </p:spPr>
          <p:txBody>
            <a:bodyPr/>
            <a:lstStyle/>
            <a:p>
              <a:pPr>
                <a:defRPr/>
              </a:pPr>
              <a:endParaRPr lang="en-US" b="1">
                <a:effectLst>
                  <a:outerShdw blurRad="38100" dist="38100" dir="2700000" algn="tl">
                    <a:srgbClr val="000000">
                      <a:alpha val="43137"/>
                    </a:srgbClr>
                  </a:outerShdw>
                </a:effectLst>
                <a:latin typeface="Helvetica Neue" pitchFamily="-107" charset="0"/>
                <a:ea typeface="+mn-ea"/>
                <a:cs typeface="+mn-cs"/>
              </a:endParaRPr>
            </a:p>
          </p:txBody>
        </p:sp>
        <p:sp>
          <p:nvSpPr>
            <p:cNvPr id="1317922" name="Line 34"/>
            <p:cNvSpPr>
              <a:spLocks noChangeShapeType="1"/>
            </p:cNvSpPr>
            <p:nvPr/>
          </p:nvSpPr>
          <p:spPr bwMode="auto">
            <a:xfrm flipH="1" flipV="1">
              <a:off x="1601" y="2000"/>
              <a:ext cx="1285" cy="432"/>
            </a:xfrm>
            <a:prstGeom prst="line">
              <a:avLst/>
            </a:prstGeom>
            <a:noFill/>
            <a:ln w="28575">
              <a:solidFill>
                <a:srgbClr val="000000"/>
              </a:solidFill>
              <a:round/>
              <a:headEnd/>
              <a:tailEnd/>
            </a:ln>
          </p:spPr>
          <p:txBody>
            <a:bodyPr/>
            <a:lstStyle/>
            <a:p>
              <a:pPr>
                <a:defRPr/>
              </a:pPr>
              <a:endParaRPr lang="en-US" b="1">
                <a:effectLst>
                  <a:outerShdw blurRad="38100" dist="38100" dir="2700000" algn="tl">
                    <a:srgbClr val="000000">
                      <a:alpha val="43137"/>
                    </a:srgbClr>
                  </a:outerShdw>
                </a:effectLst>
                <a:latin typeface="Helvetica Neue" pitchFamily="-107" charset="0"/>
                <a:ea typeface="+mn-ea"/>
                <a:cs typeface="+mn-cs"/>
              </a:endParaRPr>
            </a:p>
          </p:txBody>
        </p:sp>
        <p:sp>
          <p:nvSpPr>
            <p:cNvPr id="1317923" name="Arc 35"/>
            <p:cNvSpPr>
              <a:spLocks/>
            </p:cNvSpPr>
            <p:nvPr/>
          </p:nvSpPr>
          <p:spPr bwMode="auto">
            <a:xfrm>
              <a:off x="1603" y="1933"/>
              <a:ext cx="1298" cy="523"/>
            </a:xfrm>
            <a:custGeom>
              <a:avLst/>
              <a:gdLst>
                <a:gd name="G0" fmla="+- 20420 0 0"/>
                <a:gd name="G1" fmla="+- 8106 0 0"/>
                <a:gd name="G2" fmla="+- 21600 0 0"/>
                <a:gd name="T0" fmla="*/ 0 w 20420"/>
                <a:gd name="T1" fmla="*/ 1066 h 8106"/>
                <a:gd name="T2" fmla="*/ 399 w 20420"/>
                <a:gd name="T3" fmla="*/ 0 h 8106"/>
                <a:gd name="T4" fmla="*/ 20420 w 20420"/>
                <a:gd name="T5" fmla="*/ 8106 h 8106"/>
              </a:gdLst>
              <a:ahLst/>
              <a:cxnLst>
                <a:cxn ang="0">
                  <a:pos x="T0" y="T1"/>
                </a:cxn>
                <a:cxn ang="0">
                  <a:pos x="T2" y="T3"/>
                </a:cxn>
                <a:cxn ang="0">
                  <a:pos x="T4" y="T5"/>
                </a:cxn>
              </a:cxnLst>
              <a:rect l="0" t="0" r="r" b="b"/>
              <a:pathLst>
                <a:path w="20420" h="8106" fill="none" extrusionOk="0">
                  <a:moveTo>
                    <a:pt x="-1" y="1065"/>
                  </a:moveTo>
                  <a:cubicBezTo>
                    <a:pt x="123" y="707"/>
                    <a:pt x="256" y="351"/>
                    <a:pt x="398" y="-1"/>
                  </a:cubicBezTo>
                </a:path>
                <a:path w="20420" h="8106" stroke="0" extrusionOk="0">
                  <a:moveTo>
                    <a:pt x="-1" y="1065"/>
                  </a:moveTo>
                  <a:cubicBezTo>
                    <a:pt x="123" y="707"/>
                    <a:pt x="256" y="351"/>
                    <a:pt x="398" y="-1"/>
                  </a:cubicBezTo>
                  <a:lnTo>
                    <a:pt x="20420" y="8106"/>
                  </a:lnTo>
                  <a:close/>
                </a:path>
              </a:pathLst>
            </a:custGeom>
            <a:solidFill>
              <a:srgbClr val="408000"/>
            </a:solidFill>
            <a:ln w="28575">
              <a:solidFill>
                <a:srgbClr val="000000"/>
              </a:solidFill>
              <a:round/>
              <a:headEnd/>
              <a:tailEnd/>
            </a:ln>
          </p:spPr>
          <p:txBody>
            <a:bodyPr/>
            <a:lstStyle/>
            <a:p>
              <a:pPr>
                <a:defRPr/>
              </a:pPr>
              <a:endParaRPr lang="en-US" b="1">
                <a:effectLst>
                  <a:outerShdw blurRad="38100" dist="38100" dir="2700000" algn="tl">
                    <a:srgbClr val="000000">
                      <a:alpha val="43137"/>
                    </a:srgbClr>
                  </a:outerShdw>
                </a:effectLst>
                <a:latin typeface="Helvetica Neue" pitchFamily="-107" charset="0"/>
                <a:ea typeface="+mn-ea"/>
                <a:cs typeface="+mn-cs"/>
              </a:endParaRPr>
            </a:p>
          </p:txBody>
        </p:sp>
        <p:sp>
          <p:nvSpPr>
            <p:cNvPr id="1317924" name="Line 36"/>
            <p:cNvSpPr>
              <a:spLocks noChangeShapeType="1"/>
            </p:cNvSpPr>
            <p:nvPr/>
          </p:nvSpPr>
          <p:spPr bwMode="auto">
            <a:xfrm flipH="1" flipV="1">
              <a:off x="1629" y="1933"/>
              <a:ext cx="1262" cy="503"/>
            </a:xfrm>
            <a:prstGeom prst="line">
              <a:avLst/>
            </a:prstGeom>
            <a:noFill/>
            <a:ln w="28575">
              <a:solidFill>
                <a:srgbClr val="000000"/>
              </a:solidFill>
              <a:round/>
              <a:headEnd/>
              <a:tailEnd/>
            </a:ln>
          </p:spPr>
          <p:txBody>
            <a:bodyPr/>
            <a:lstStyle/>
            <a:p>
              <a:pPr>
                <a:defRPr/>
              </a:pPr>
              <a:endParaRPr lang="en-US" b="1">
                <a:effectLst>
                  <a:outerShdw blurRad="38100" dist="38100" dir="2700000" algn="tl">
                    <a:srgbClr val="000000">
                      <a:alpha val="43137"/>
                    </a:srgbClr>
                  </a:outerShdw>
                </a:effectLst>
                <a:latin typeface="Helvetica Neue" pitchFamily="-107" charset="0"/>
                <a:ea typeface="+mn-ea"/>
                <a:cs typeface="+mn-cs"/>
              </a:endParaRPr>
            </a:p>
          </p:txBody>
        </p:sp>
        <p:sp>
          <p:nvSpPr>
            <p:cNvPr id="1317925" name="Arc 37"/>
            <p:cNvSpPr>
              <a:spLocks/>
            </p:cNvSpPr>
            <p:nvPr/>
          </p:nvSpPr>
          <p:spPr bwMode="auto">
            <a:xfrm>
              <a:off x="1629" y="1760"/>
              <a:ext cx="1272" cy="688"/>
            </a:xfrm>
            <a:custGeom>
              <a:avLst/>
              <a:gdLst>
                <a:gd name="G0" fmla="+- 20021 0 0"/>
                <a:gd name="G1" fmla="+- 10811 0 0"/>
                <a:gd name="G2" fmla="+- 21600 0 0"/>
                <a:gd name="T0" fmla="*/ 0 w 20021"/>
                <a:gd name="T1" fmla="*/ 2705 h 10811"/>
                <a:gd name="T2" fmla="*/ 1322 w 20021"/>
                <a:gd name="T3" fmla="*/ 0 h 10811"/>
                <a:gd name="T4" fmla="*/ 20021 w 20021"/>
                <a:gd name="T5" fmla="*/ 10811 h 10811"/>
              </a:gdLst>
              <a:ahLst/>
              <a:cxnLst>
                <a:cxn ang="0">
                  <a:pos x="T0" y="T1"/>
                </a:cxn>
                <a:cxn ang="0">
                  <a:pos x="T2" y="T3"/>
                </a:cxn>
                <a:cxn ang="0">
                  <a:pos x="T4" y="T5"/>
                </a:cxn>
              </a:cxnLst>
              <a:rect l="0" t="0" r="r" b="b"/>
              <a:pathLst>
                <a:path w="20021" h="10811" fill="none" extrusionOk="0">
                  <a:moveTo>
                    <a:pt x="-1" y="2704"/>
                  </a:moveTo>
                  <a:cubicBezTo>
                    <a:pt x="376" y="1773"/>
                    <a:pt x="818" y="869"/>
                    <a:pt x="1321" y="-1"/>
                  </a:cubicBezTo>
                </a:path>
                <a:path w="20021" h="10811" stroke="0" extrusionOk="0">
                  <a:moveTo>
                    <a:pt x="-1" y="2704"/>
                  </a:moveTo>
                  <a:cubicBezTo>
                    <a:pt x="376" y="1773"/>
                    <a:pt x="818" y="869"/>
                    <a:pt x="1321" y="-1"/>
                  </a:cubicBezTo>
                  <a:lnTo>
                    <a:pt x="20021" y="10811"/>
                  </a:lnTo>
                  <a:close/>
                </a:path>
              </a:pathLst>
            </a:custGeom>
            <a:solidFill>
              <a:srgbClr val="408000"/>
            </a:solidFill>
            <a:ln w="28575">
              <a:solidFill>
                <a:srgbClr val="000000"/>
              </a:solidFill>
              <a:round/>
              <a:headEnd/>
              <a:tailEnd/>
            </a:ln>
          </p:spPr>
          <p:txBody>
            <a:bodyPr/>
            <a:lstStyle/>
            <a:p>
              <a:pPr>
                <a:defRPr/>
              </a:pPr>
              <a:endParaRPr lang="en-US" b="1">
                <a:effectLst>
                  <a:outerShdw blurRad="38100" dist="38100" dir="2700000" algn="tl">
                    <a:srgbClr val="000000">
                      <a:alpha val="43137"/>
                    </a:srgbClr>
                  </a:outerShdw>
                </a:effectLst>
                <a:latin typeface="Helvetica Neue" pitchFamily="-107" charset="0"/>
                <a:ea typeface="+mn-ea"/>
                <a:cs typeface="+mn-cs"/>
              </a:endParaRPr>
            </a:p>
          </p:txBody>
        </p:sp>
        <p:sp>
          <p:nvSpPr>
            <p:cNvPr id="1317926" name="Line 38"/>
            <p:cNvSpPr>
              <a:spLocks noChangeShapeType="1"/>
            </p:cNvSpPr>
            <p:nvPr/>
          </p:nvSpPr>
          <p:spPr bwMode="auto">
            <a:xfrm flipH="1" flipV="1">
              <a:off x="1710" y="1758"/>
              <a:ext cx="1179" cy="674"/>
            </a:xfrm>
            <a:prstGeom prst="line">
              <a:avLst/>
            </a:prstGeom>
            <a:noFill/>
            <a:ln w="28575">
              <a:solidFill>
                <a:srgbClr val="000000"/>
              </a:solidFill>
              <a:round/>
              <a:headEnd/>
              <a:tailEnd/>
            </a:ln>
          </p:spPr>
          <p:txBody>
            <a:bodyPr/>
            <a:lstStyle/>
            <a:p>
              <a:pPr>
                <a:defRPr/>
              </a:pPr>
              <a:endParaRPr lang="en-US" b="1">
                <a:effectLst>
                  <a:outerShdw blurRad="38100" dist="38100" dir="2700000" algn="tl">
                    <a:srgbClr val="000000">
                      <a:alpha val="43137"/>
                    </a:srgbClr>
                  </a:outerShdw>
                </a:effectLst>
                <a:latin typeface="Helvetica Neue" pitchFamily="-107" charset="0"/>
                <a:ea typeface="+mn-ea"/>
                <a:cs typeface="+mn-cs"/>
              </a:endParaRPr>
            </a:p>
          </p:txBody>
        </p:sp>
        <p:sp>
          <p:nvSpPr>
            <p:cNvPr id="1317927" name="Arc 39"/>
            <p:cNvSpPr>
              <a:spLocks/>
            </p:cNvSpPr>
            <p:nvPr/>
          </p:nvSpPr>
          <p:spPr bwMode="auto">
            <a:xfrm>
              <a:off x="1714" y="1512"/>
              <a:ext cx="1187" cy="936"/>
            </a:xfrm>
            <a:custGeom>
              <a:avLst/>
              <a:gdLst>
                <a:gd name="G0" fmla="+- 18699 0 0"/>
                <a:gd name="G1" fmla="+- 14730 0 0"/>
                <a:gd name="G2" fmla="+- 21600 0 0"/>
                <a:gd name="T0" fmla="*/ 0 w 18699"/>
                <a:gd name="T1" fmla="*/ 3919 h 14730"/>
                <a:gd name="T2" fmla="*/ 2902 w 18699"/>
                <a:gd name="T3" fmla="*/ 0 h 14730"/>
                <a:gd name="T4" fmla="*/ 18699 w 18699"/>
                <a:gd name="T5" fmla="*/ 14730 h 14730"/>
              </a:gdLst>
              <a:ahLst/>
              <a:cxnLst>
                <a:cxn ang="0">
                  <a:pos x="T0" y="T1"/>
                </a:cxn>
                <a:cxn ang="0">
                  <a:pos x="T2" y="T3"/>
                </a:cxn>
                <a:cxn ang="0">
                  <a:pos x="T4" y="T5"/>
                </a:cxn>
              </a:cxnLst>
              <a:rect l="0" t="0" r="r" b="b"/>
              <a:pathLst>
                <a:path w="18699" h="14730" fill="none" extrusionOk="0">
                  <a:moveTo>
                    <a:pt x="-1" y="3918"/>
                  </a:moveTo>
                  <a:cubicBezTo>
                    <a:pt x="815" y="2506"/>
                    <a:pt x="1789" y="1192"/>
                    <a:pt x="2901" y="-1"/>
                  </a:cubicBezTo>
                </a:path>
                <a:path w="18699" h="14730" stroke="0" extrusionOk="0">
                  <a:moveTo>
                    <a:pt x="-1" y="3918"/>
                  </a:moveTo>
                  <a:cubicBezTo>
                    <a:pt x="815" y="2506"/>
                    <a:pt x="1789" y="1192"/>
                    <a:pt x="2901" y="-1"/>
                  </a:cubicBezTo>
                  <a:lnTo>
                    <a:pt x="18699" y="14730"/>
                  </a:lnTo>
                  <a:close/>
                </a:path>
              </a:pathLst>
            </a:custGeom>
            <a:solidFill>
              <a:srgbClr val="0004FF"/>
            </a:solidFill>
            <a:ln w="28575">
              <a:solidFill>
                <a:srgbClr val="000000"/>
              </a:solidFill>
              <a:round/>
              <a:headEnd/>
              <a:tailEnd/>
            </a:ln>
          </p:spPr>
          <p:txBody>
            <a:bodyPr/>
            <a:lstStyle/>
            <a:p>
              <a:pPr>
                <a:defRPr/>
              </a:pPr>
              <a:endParaRPr lang="en-US" b="1">
                <a:effectLst>
                  <a:outerShdw blurRad="38100" dist="38100" dir="2700000" algn="tl">
                    <a:srgbClr val="000000">
                      <a:alpha val="43137"/>
                    </a:srgbClr>
                  </a:outerShdw>
                </a:effectLst>
                <a:latin typeface="Helvetica Neue" pitchFamily="-107" charset="0"/>
                <a:ea typeface="+mn-ea"/>
                <a:cs typeface="+mn-cs"/>
              </a:endParaRPr>
            </a:p>
          </p:txBody>
        </p:sp>
        <p:sp>
          <p:nvSpPr>
            <p:cNvPr id="1317928" name="Line 40"/>
            <p:cNvSpPr>
              <a:spLocks noChangeShapeType="1"/>
            </p:cNvSpPr>
            <p:nvPr/>
          </p:nvSpPr>
          <p:spPr bwMode="auto">
            <a:xfrm flipH="1" flipV="1">
              <a:off x="1896" y="1510"/>
              <a:ext cx="1003" cy="920"/>
            </a:xfrm>
            <a:prstGeom prst="line">
              <a:avLst/>
            </a:prstGeom>
            <a:noFill/>
            <a:ln w="28575">
              <a:solidFill>
                <a:srgbClr val="000000"/>
              </a:solidFill>
              <a:round/>
              <a:headEnd/>
              <a:tailEnd/>
            </a:ln>
          </p:spPr>
          <p:txBody>
            <a:bodyPr/>
            <a:lstStyle/>
            <a:p>
              <a:pPr>
                <a:defRPr/>
              </a:pPr>
              <a:endParaRPr lang="en-US" b="1">
                <a:effectLst>
                  <a:outerShdw blurRad="38100" dist="38100" dir="2700000" algn="tl">
                    <a:srgbClr val="000000">
                      <a:alpha val="43137"/>
                    </a:srgbClr>
                  </a:outerShdw>
                </a:effectLst>
                <a:latin typeface="Helvetica Neue" pitchFamily="-107" charset="0"/>
                <a:ea typeface="+mn-ea"/>
                <a:cs typeface="+mn-cs"/>
              </a:endParaRPr>
            </a:p>
          </p:txBody>
        </p:sp>
        <p:sp>
          <p:nvSpPr>
            <p:cNvPr id="1317929" name="Arc 41"/>
            <p:cNvSpPr>
              <a:spLocks/>
            </p:cNvSpPr>
            <p:nvPr/>
          </p:nvSpPr>
          <p:spPr bwMode="auto">
            <a:xfrm>
              <a:off x="1899" y="1117"/>
              <a:ext cx="1003" cy="1337"/>
            </a:xfrm>
            <a:custGeom>
              <a:avLst/>
              <a:gdLst>
                <a:gd name="G0" fmla="+- 15797 0 0"/>
                <a:gd name="G1" fmla="+- 20953 0 0"/>
                <a:gd name="G2" fmla="+- 21600 0 0"/>
                <a:gd name="T0" fmla="*/ 0 w 15797"/>
                <a:gd name="T1" fmla="*/ 6223 h 20953"/>
                <a:gd name="T2" fmla="*/ 10552 w 15797"/>
                <a:gd name="T3" fmla="*/ 0 h 20953"/>
                <a:gd name="T4" fmla="*/ 15797 w 15797"/>
                <a:gd name="T5" fmla="*/ 20953 h 20953"/>
              </a:gdLst>
              <a:ahLst/>
              <a:cxnLst>
                <a:cxn ang="0">
                  <a:pos x="T0" y="T1"/>
                </a:cxn>
                <a:cxn ang="0">
                  <a:pos x="T2" y="T3"/>
                </a:cxn>
                <a:cxn ang="0">
                  <a:pos x="T4" y="T5"/>
                </a:cxn>
              </a:cxnLst>
              <a:rect l="0" t="0" r="r" b="b"/>
              <a:pathLst>
                <a:path w="15797" h="20953" fill="none" extrusionOk="0">
                  <a:moveTo>
                    <a:pt x="-1" y="6222"/>
                  </a:moveTo>
                  <a:cubicBezTo>
                    <a:pt x="2842" y="3173"/>
                    <a:pt x="6507" y="1011"/>
                    <a:pt x="10551" y="-1"/>
                  </a:cubicBezTo>
                </a:path>
                <a:path w="15797" h="20953" stroke="0" extrusionOk="0">
                  <a:moveTo>
                    <a:pt x="-1" y="6222"/>
                  </a:moveTo>
                  <a:cubicBezTo>
                    <a:pt x="2842" y="3173"/>
                    <a:pt x="6507" y="1011"/>
                    <a:pt x="10551" y="-1"/>
                  </a:cubicBezTo>
                  <a:lnTo>
                    <a:pt x="15797" y="20953"/>
                  </a:lnTo>
                  <a:close/>
                </a:path>
              </a:pathLst>
            </a:custGeom>
            <a:solidFill>
              <a:srgbClr val="0004FF"/>
            </a:solidFill>
            <a:ln w="28575">
              <a:solidFill>
                <a:srgbClr val="000000"/>
              </a:solidFill>
              <a:round/>
              <a:headEnd/>
              <a:tailEnd/>
            </a:ln>
          </p:spPr>
          <p:txBody>
            <a:bodyPr/>
            <a:lstStyle/>
            <a:p>
              <a:pPr>
                <a:defRPr/>
              </a:pPr>
              <a:endParaRPr lang="en-US" b="1">
                <a:effectLst>
                  <a:outerShdw blurRad="38100" dist="38100" dir="2700000" algn="tl">
                    <a:srgbClr val="000000">
                      <a:alpha val="43137"/>
                    </a:srgbClr>
                  </a:outerShdw>
                </a:effectLst>
                <a:latin typeface="Helvetica Neue" pitchFamily="-107" charset="0"/>
                <a:ea typeface="+mn-ea"/>
                <a:cs typeface="+mn-cs"/>
              </a:endParaRPr>
            </a:p>
          </p:txBody>
        </p:sp>
        <p:sp>
          <p:nvSpPr>
            <p:cNvPr id="1317930" name="Line 42"/>
            <p:cNvSpPr>
              <a:spLocks noChangeShapeType="1"/>
            </p:cNvSpPr>
            <p:nvPr/>
          </p:nvSpPr>
          <p:spPr bwMode="auto">
            <a:xfrm flipH="1" flipV="1">
              <a:off x="2570" y="1115"/>
              <a:ext cx="321" cy="1317"/>
            </a:xfrm>
            <a:prstGeom prst="line">
              <a:avLst/>
            </a:prstGeom>
            <a:noFill/>
            <a:ln w="28575">
              <a:solidFill>
                <a:srgbClr val="000000"/>
              </a:solidFill>
              <a:round/>
              <a:headEnd/>
              <a:tailEnd/>
            </a:ln>
          </p:spPr>
          <p:txBody>
            <a:bodyPr/>
            <a:lstStyle/>
            <a:p>
              <a:pPr>
                <a:defRPr/>
              </a:pPr>
              <a:endParaRPr lang="en-US" b="1">
                <a:effectLst>
                  <a:outerShdw blurRad="38100" dist="38100" dir="2700000" algn="tl">
                    <a:srgbClr val="000000">
                      <a:alpha val="43137"/>
                    </a:srgbClr>
                  </a:outerShdw>
                </a:effectLst>
                <a:latin typeface="Helvetica Neue" pitchFamily="-107" charset="0"/>
                <a:ea typeface="+mn-ea"/>
                <a:cs typeface="+mn-cs"/>
              </a:endParaRPr>
            </a:p>
          </p:txBody>
        </p:sp>
        <p:sp>
          <p:nvSpPr>
            <p:cNvPr id="1317931" name="Arc 43"/>
            <p:cNvSpPr>
              <a:spLocks/>
            </p:cNvSpPr>
            <p:nvPr/>
          </p:nvSpPr>
          <p:spPr bwMode="auto">
            <a:xfrm>
              <a:off x="2568" y="1077"/>
              <a:ext cx="333" cy="1372"/>
            </a:xfrm>
            <a:custGeom>
              <a:avLst/>
              <a:gdLst>
                <a:gd name="G0" fmla="+- 5245 0 0"/>
                <a:gd name="G1" fmla="+- 21599 0 0"/>
                <a:gd name="G2" fmla="+- 21600 0 0"/>
                <a:gd name="T0" fmla="*/ 0 w 5245"/>
                <a:gd name="T1" fmla="*/ 646 h 21599"/>
                <a:gd name="T2" fmla="*/ 5215 w 5245"/>
                <a:gd name="T3" fmla="*/ 0 h 21599"/>
                <a:gd name="T4" fmla="*/ 5245 w 5245"/>
                <a:gd name="T5" fmla="*/ 21599 h 21599"/>
              </a:gdLst>
              <a:ahLst/>
              <a:cxnLst>
                <a:cxn ang="0">
                  <a:pos x="T0" y="T1"/>
                </a:cxn>
                <a:cxn ang="0">
                  <a:pos x="T2" y="T3"/>
                </a:cxn>
                <a:cxn ang="0">
                  <a:pos x="T4" y="T5"/>
                </a:cxn>
              </a:cxnLst>
              <a:rect l="0" t="0" r="r" b="b"/>
              <a:pathLst>
                <a:path w="5245" h="21599" fill="none" extrusionOk="0">
                  <a:moveTo>
                    <a:pt x="-1" y="645"/>
                  </a:moveTo>
                  <a:cubicBezTo>
                    <a:pt x="1705" y="218"/>
                    <a:pt x="3456" y="1"/>
                    <a:pt x="5214" y="-1"/>
                  </a:cubicBezTo>
                </a:path>
                <a:path w="5245" h="21599" stroke="0" extrusionOk="0">
                  <a:moveTo>
                    <a:pt x="-1" y="645"/>
                  </a:moveTo>
                  <a:cubicBezTo>
                    <a:pt x="1705" y="218"/>
                    <a:pt x="3456" y="1"/>
                    <a:pt x="5214" y="-1"/>
                  </a:cubicBezTo>
                  <a:lnTo>
                    <a:pt x="5245" y="21599"/>
                  </a:lnTo>
                  <a:close/>
                </a:path>
              </a:pathLst>
            </a:custGeom>
            <a:solidFill>
              <a:schemeClr val="accent1"/>
            </a:solidFill>
            <a:ln w="28575">
              <a:solidFill>
                <a:srgbClr val="000000"/>
              </a:solidFill>
              <a:round/>
              <a:headEnd/>
              <a:tailEnd/>
            </a:ln>
          </p:spPr>
          <p:txBody>
            <a:bodyPr/>
            <a:lstStyle/>
            <a:p>
              <a:pPr>
                <a:defRPr/>
              </a:pPr>
              <a:endParaRPr lang="en-US" b="1">
                <a:effectLst>
                  <a:outerShdw blurRad="38100" dist="38100" dir="2700000" algn="tl">
                    <a:srgbClr val="000000">
                      <a:alpha val="43137"/>
                    </a:srgbClr>
                  </a:outerShdw>
                </a:effectLst>
                <a:latin typeface="Helvetica Neue" pitchFamily="-107" charset="0"/>
                <a:ea typeface="+mn-ea"/>
                <a:cs typeface="+mn-cs"/>
              </a:endParaRPr>
            </a:p>
          </p:txBody>
        </p:sp>
      </p:grpSp>
      <p:sp>
        <p:nvSpPr>
          <p:cNvPr id="1317932" name="Text Box 44"/>
          <p:cNvSpPr txBox="1">
            <a:spLocks noChangeArrowheads="1"/>
          </p:cNvSpPr>
          <p:nvPr/>
        </p:nvSpPr>
        <p:spPr bwMode="auto">
          <a:xfrm>
            <a:off x="5026025" y="1538287"/>
            <a:ext cx="3540125" cy="519113"/>
          </a:xfrm>
          <a:prstGeom prst="rect">
            <a:avLst/>
          </a:prstGeom>
          <a:noFill/>
          <a:ln w="9525">
            <a:noFill/>
            <a:miter lim="800000"/>
            <a:headEnd/>
            <a:tailEnd/>
          </a:ln>
          <a:effec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defRPr/>
            </a:pPr>
            <a:r>
              <a:rPr lang="en-US" sz="2800" b="1">
                <a:effectLst>
                  <a:outerShdw blurRad="38100" dist="38100" dir="2700000" algn="tl">
                    <a:srgbClr val="DDDDDD"/>
                  </a:outerShdw>
                </a:effectLst>
                <a:latin typeface="Helvetica Neue" charset="0"/>
              </a:rPr>
              <a:t>Education Required</a:t>
            </a:r>
          </a:p>
        </p:txBody>
      </p:sp>
      <p:sp>
        <p:nvSpPr>
          <p:cNvPr id="38918" name="Text Box 45"/>
          <p:cNvSpPr txBox="1">
            <a:spLocks noChangeArrowheads="1"/>
          </p:cNvSpPr>
          <p:nvPr/>
        </p:nvSpPr>
        <p:spPr bwMode="auto">
          <a:xfrm>
            <a:off x="2743200" y="3503612"/>
            <a:ext cx="13589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200" b="1">
                <a:solidFill>
                  <a:schemeClr val="bg1"/>
                </a:solidFill>
                <a:latin typeface="Helvetica Neue" charset="0"/>
              </a:rPr>
              <a:t>4 year</a:t>
            </a:r>
          </a:p>
        </p:txBody>
      </p:sp>
      <p:sp>
        <p:nvSpPr>
          <p:cNvPr id="38919" name="Text Box 46"/>
          <p:cNvSpPr txBox="1">
            <a:spLocks noChangeArrowheads="1"/>
          </p:cNvSpPr>
          <p:nvPr/>
        </p:nvSpPr>
        <p:spPr bwMode="auto">
          <a:xfrm>
            <a:off x="6961188" y="2651125"/>
            <a:ext cx="135890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200" b="1">
                <a:solidFill>
                  <a:schemeClr val="bg1"/>
                </a:solidFill>
                <a:latin typeface="Helvetica Neue" charset="0"/>
              </a:rPr>
              <a:t>4 year</a:t>
            </a:r>
          </a:p>
        </p:txBody>
      </p:sp>
      <p:sp>
        <p:nvSpPr>
          <p:cNvPr id="38920" name="Text Box 47"/>
          <p:cNvSpPr txBox="1">
            <a:spLocks noChangeArrowheads="1"/>
          </p:cNvSpPr>
          <p:nvPr/>
        </p:nvSpPr>
        <p:spPr bwMode="auto">
          <a:xfrm>
            <a:off x="7470775" y="4189412"/>
            <a:ext cx="17494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200" b="1">
                <a:solidFill>
                  <a:schemeClr val="bg1"/>
                </a:solidFill>
                <a:latin typeface="Helvetica Neue" charset="0"/>
              </a:rPr>
              <a:t>1-2 year</a:t>
            </a:r>
          </a:p>
        </p:txBody>
      </p:sp>
      <p:sp>
        <p:nvSpPr>
          <p:cNvPr id="38921" name="Text Box 48"/>
          <p:cNvSpPr txBox="1">
            <a:spLocks noChangeArrowheads="1"/>
          </p:cNvSpPr>
          <p:nvPr/>
        </p:nvSpPr>
        <p:spPr bwMode="auto">
          <a:xfrm>
            <a:off x="452438" y="4660900"/>
            <a:ext cx="17494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200" b="1">
                <a:solidFill>
                  <a:schemeClr val="bg1"/>
                </a:solidFill>
                <a:latin typeface="Helvetica Neue" charset="0"/>
              </a:rPr>
              <a:t>1-2 year</a:t>
            </a:r>
          </a:p>
        </p:txBody>
      </p:sp>
      <p:sp>
        <p:nvSpPr>
          <p:cNvPr id="38922" name="Text Box 49"/>
          <p:cNvSpPr txBox="1">
            <a:spLocks noChangeArrowheads="1"/>
          </p:cNvSpPr>
          <p:nvPr/>
        </p:nvSpPr>
        <p:spPr bwMode="auto">
          <a:xfrm>
            <a:off x="785813" y="2633662"/>
            <a:ext cx="97313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200" b="1">
                <a:solidFill>
                  <a:schemeClr val="bg1"/>
                </a:solidFill>
                <a:latin typeface="Helvetica Neue" charset="0"/>
              </a:rPr>
              <a:t>OJT</a:t>
            </a:r>
          </a:p>
        </p:txBody>
      </p:sp>
      <p:sp>
        <p:nvSpPr>
          <p:cNvPr id="38923" name="Text Box 50"/>
          <p:cNvSpPr txBox="1">
            <a:spLocks noChangeArrowheads="1"/>
          </p:cNvSpPr>
          <p:nvPr/>
        </p:nvSpPr>
        <p:spPr bwMode="auto">
          <a:xfrm>
            <a:off x="5275263" y="4740275"/>
            <a:ext cx="973137"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200" b="1">
                <a:solidFill>
                  <a:schemeClr val="bg1"/>
                </a:solidFill>
                <a:latin typeface="Helvetica Neue" charset="0"/>
              </a:rPr>
              <a:t>OJT</a:t>
            </a:r>
          </a:p>
        </p:txBody>
      </p:sp>
      <p:sp>
        <p:nvSpPr>
          <p:cNvPr id="1317939" name="Text Box 51"/>
          <p:cNvSpPr txBox="1">
            <a:spLocks noChangeArrowheads="1"/>
          </p:cNvSpPr>
          <p:nvPr/>
        </p:nvSpPr>
        <p:spPr bwMode="auto">
          <a:xfrm>
            <a:off x="2819400" y="4265612"/>
            <a:ext cx="13938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200" b="1" dirty="0" smtClean="0">
                <a:solidFill>
                  <a:schemeClr val="bg1"/>
                </a:solidFill>
                <a:latin typeface="Helvetica Neue" charset="0"/>
              </a:rPr>
              <a:t>44.8%</a:t>
            </a:r>
            <a:endParaRPr lang="en-US" sz="3200" b="1" dirty="0">
              <a:solidFill>
                <a:schemeClr val="bg1"/>
              </a:solidFill>
              <a:latin typeface="Helvetica Neue" charset="0"/>
            </a:endParaRPr>
          </a:p>
        </p:txBody>
      </p:sp>
      <p:sp>
        <p:nvSpPr>
          <p:cNvPr id="1317940" name="Text Box 52"/>
          <p:cNvSpPr txBox="1">
            <a:spLocks noChangeArrowheads="1"/>
          </p:cNvSpPr>
          <p:nvPr/>
        </p:nvSpPr>
        <p:spPr bwMode="auto">
          <a:xfrm>
            <a:off x="833438" y="5316537"/>
            <a:ext cx="13938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200" b="1" dirty="0" smtClean="0">
                <a:solidFill>
                  <a:schemeClr val="bg1"/>
                </a:solidFill>
                <a:latin typeface="Helvetica Neue" charset="0"/>
              </a:rPr>
              <a:t>38.9%</a:t>
            </a:r>
            <a:endParaRPr lang="en-US" sz="3200" b="1" dirty="0">
              <a:solidFill>
                <a:schemeClr val="bg1"/>
              </a:solidFill>
              <a:latin typeface="Helvetica Neue" charset="0"/>
            </a:endParaRPr>
          </a:p>
        </p:txBody>
      </p:sp>
      <p:sp>
        <p:nvSpPr>
          <p:cNvPr id="1317941" name="Text Box 53"/>
          <p:cNvSpPr txBox="1">
            <a:spLocks noChangeArrowheads="1"/>
          </p:cNvSpPr>
          <p:nvPr/>
        </p:nvSpPr>
        <p:spPr bwMode="auto">
          <a:xfrm>
            <a:off x="633413" y="3014662"/>
            <a:ext cx="13938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200" b="1" dirty="0" smtClean="0">
                <a:solidFill>
                  <a:schemeClr val="bg1"/>
                </a:solidFill>
                <a:latin typeface="Helvetica Neue" charset="0"/>
              </a:rPr>
              <a:t>14.3%</a:t>
            </a:r>
            <a:endParaRPr lang="en-US" sz="3200" b="1" dirty="0">
              <a:solidFill>
                <a:schemeClr val="bg1"/>
              </a:solidFill>
              <a:latin typeface="Helvetica Neue" charset="0"/>
            </a:endParaRPr>
          </a:p>
        </p:txBody>
      </p:sp>
      <p:sp>
        <p:nvSpPr>
          <p:cNvPr id="1317942" name="Text Box 54"/>
          <p:cNvSpPr txBox="1">
            <a:spLocks noChangeArrowheads="1"/>
          </p:cNvSpPr>
          <p:nvPr/>
        </p:nvSpPr>
        <p:spPr bwMode="auto">
          <a:xfrm>
            <a:off x="8054975" y="3884612"/>
            <a:ext cx="11652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200" b="1">
                <a:solidFill>
                  <a:schemeClr val="bg1"/>
                </a:solidFill>
                <a:latin typeface="Helvetica Neue" charset="0"/>
              </a:rPr>
              <a:t>5.9%</a:t>
            </a:r>
          </a:p>
        </p:txBody>
      </p:sp>
      <p:sp>
        <p:nvSpPr>
          <p:cNvPr id="1317943" name="Text Box 55"/>
          <p:cNvSpPr txBox="1">
            <a:spLocks noChangeArrowheads="1"/>
          </p:cNvSpPr>
          <p:nvPr/>
        </p:nvSpPr>
        <p:spPr bwMode="auto">
          <a:xfrm>
            <a:off x="5603875" y="5353050"/>
            <a:ext cx="13938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200" b="1">
                <a:solidFill>
                  <a:schemeClr val="bg1"/>
                </a:solidFill>
                <a:latin typeface="Helvetica Neue" charset="0"/>
              </a:rPr>
              <a:t>63.4%</a:t>
            </a:r>
          </a:p>
        </p:txBody>
      </p:sp>
      <p:sp>
        <p:nvSpPr>
          <p:cNvPr id="1317944" name="Text Box 56"/>
          <p:cNvSpPr txBox="1">
            <a:spLocks noChangeArrowheads="1"/>
          </p:cNvSpPr>
          <p:nvPr/>
        </p:nvSpPr>
        <p:spPr bwMode="auto">
          <a:xfrm>
            <a:off x="7321550" y="3321050"/>
            <a:ext cx="13477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200" b="1">
                <a:solidFill>
                  <a:schemeClr val="bg1"/>
                </a:solidFill>
                <a:latin typeface="Helvetica Neue" charset="0"/>
              </a:rPr>
              <a:t>21.9%</a:t>
            </a:r>
          </a:p>
        </p:txBody>
      </p:sp>
      <p:sp>
        <p:nvSpPr>
          <p:cNvPr id="58" name="Text Box 55"/>
          <p:cNvSpPr txBox="1">
            <a:spLocks noChangeArrowheads="1"/>
          </p:cNvSpPr>
          <p:nvPr/>
        </p:nvSpPr>
        <p:spPr bwMode="auto">
          <a:xfrm>
            <a:off x="5791200" y="2216150"/>
            <a:ext cx="11652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200" b="1">
                <a:solidFill>
                  <a:schemeClr val="bg1"/>
                </a:solidFill>
                <a:latin typeface="Helvetica Neue" charset="0"/>
              </a:rPr>
              <a:t>8.7%</a:t>
            </a:r>
          </a:p>
        </p:txBody>
      </p:sp>
      <p:sp>
        <p:nvSpPr>
          <p:cNvPr id="2" name="Title 1"/>
          <p:cNvSpPr>
            <a:spLocks noGrp="1"/>
          </p:cNvSpPr>
          <p:nvPr>
            <p:ph type="title"/>
          </p:nvPr>
        </p:nvSpPr>
        <p:spPr/>
        <p:txBody>
          <a:bodyPr>
            <a:normAutofit fontScale="90000"/>
          </a:bodyPr>
          <a:lstStyle/>
          <a:p>
            <a:r>
              <a:rPr lang="en-US" dirty="0"/>
              <a:t>Postsecondary Intentions vs. Reality</a:t>
            </a:r>
          </a:p>
        </p:txBody>
      </p:sp>
    </p:spTree>
    <p:extLst>
      <p:ext uri="{BB962C8B-B14F-4D97-AF65-F5344CB8AC3E}">
        <p14:creationId xmlns:p14="http://schemas.microsoft.com/office/powerpoint/2010/main" val="4444089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17939"/>
                                        </p:tgtEl>
                                        <p:attrNameLst>
                                          <p:attrName>style.visibility</p:attrName>
                                        </p:attrNameLst>
                                      </p:cBhvr>
                                      <p:to>
                                        <p:strVal val="visible"/>
                                      </p:to>
                                    </p:set>
                                    <p:anim calcmode="lin" valueType="num">
                                      <p:cBhvr>
                                        <p:cTn id="7" dur="500" fill="hold"/>
                                        <p:tgtEl>
                                          <p:spTgt spid="1317939"/>
                                        </p:tgtEl>
                                        <p:attrNameLst>
                                          <p:attrName>ppt_w</p:attrName>
                                        </p:attrNameLst>
                                      </p:cBhvr>
                                      <p:tavLst>
                                        <p:tav tm="0">
                                          <p:val>
                                            <p:fltVal val="0"/>
                                          </p:val>
                                        </p:tav>
                                        <p:tav tm="100000">
                                          <p:val>
                                            <p:strVal val="#ppt_w"/>
                                          </p:val>
                                        </p:tav>
                                      </p:tavLst>
                                    </p:anim>
                                    <p:anim calcmode="lin" valueType="num">
                                      <p:cBhvr>
                                        <p:cTn id="8" dur="500" fill="hold"/>
                                        <p:tgtEl>
                                          <p:spTgt spid="1317939"/>
                                        </p:tgtEl>
                                        <p:attrNameLst>
                                          <p:attrName>ppt_h</p:attrName>
                                        </p:attrNameLst>
                                      </p:cBhvr>
                                      <p:tavLst>
                                        <p:tav tm="0">
                                          <p:val>
                                            <p:fltVal val="0"/>
                                          </p:val>
                                        </p:tav>
                                        <p:tav tm="100000">
                                          <p:val>
                                            <p:strVal val="#ppt_h"/>
                                          </p:val>
                                        </p:tav>
                                      </p:tavLst>
                                    </p:anim>
                                    <p:animEffect transition="in" filter="fade">
                                      <p:cBhvr>
                                        <p:cTn id="9" dur="500"/>
                                        <p:tgtEl>
                                          <p:spTgt spid="1317939"/>
                                        </p:tgtEl>
                                      </p:cBhvr>
                                    </p:animEffect>
                                  </p:childTnLst>
                                </p:cTn>
                              </p:par>
                            </p:childTnLst>
                          </p:cTn>
                        </p:par>
                        <p:par>
                          <p:cTn id="10" fill="hold" nodeType="afterGroup">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317944"/>
                                        </p:tgtEl>
                                        <p:attrNameLst>
                                          <p:attrName>style.visibility</p:attrName>
                                        </p:attrNameLst>
                                      </p:cBhvr>
                                      <p:to>
                                        <p:strVal val="visible"/>
                                      </p:to>
                                    </p:set>
                                    <p:anim calcmode="lin" valueType="num">
                                      <p:cBhvr>
                                        <p:cTn id="13" dur="500" fill="hold"/>
                                        <p:tgtEl>
                                          <p:spTgt spid="1317944"/>
                                        </p:tgtEl>
                                        <p:attrNameLst>
                                          <p:attrName>ppt_w</p:attrName>
                                        </p:attrNameLst>
                                      </p:cBhvr>
                                      <p:tavLst>
                                        <p:tav tm="0">
                                          <p:val>
                                            <p:fltVal val="0"/>
                                          </p:val>
                                        </p:tav>
                                        <p:tav tm="100000">
                                          <p:val>
                                            <p:strVal val="#ppt_w"/>
                                          </p:val>
                                        </p:tav>
                                      </p:tavLst>
                                    </p:anim>
                                    <p:anim calcmode="lin" valueType="num">
                                      <p:cBhvr>
                                        <p:cTn id="14" dur="500" fill="hold"/>
                                        <p:tgtEl>
                                          <p:spTgt spid="1317944"/>
                                        </p:tgtEl>
                                        <p:attrNameLst>
                                          <p:attrName>ppt_h</p:attrName>
                                        </p:attrNameLst>
                                      </p:cBhvr>
                                      <p:tavLst>
                                        <p:tav tm="0">
                                          <p:val>
                                            <p:fltVal val="0"/>
                                          </p:val>
                                        </p:tav>
                                        <p:tav tm="100000">
                                          <p:val>
                                            <p:strVal val="#ppt_h"/>
                                          </p:val>
                                        </p:tav>
                                      </p:tavLst>
                                    </p:anim>
                                    <p:animEffect transition="in" filter="fade">
                                      <p:cBhvr>
                                        <p:cTn id="15" dur="500"/>
                                        <p:tgtEl>
                                          <p:spTgt spid="131794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317940"/>
                                        </p:tgtEl>
                                        <p:attrNameLst>
                                          <p:attrName>style.visibility</p:attrName>
                                        </p:attrNameLst>
                                      </p:cBhvr>
                                      <p:to>
                                        <p:strVal val="visible"/>
                                      </p:to>
                                    </p:set>
                                    <p:anim calcmode="lin" valueType="num">
                                      <p:cBhvr>
                                        <p:cTn id="20" dur="500" fill="hold"/>
                                        <p:tgtEl>
                                          <p:spTgt spid="1317940"/>
                                        </p:tgtEl>
                                        <p:attrNameLst>
                                          <p:attrName>ppt_w</p:attrName>
                                        </p:attrNameLst>
                                      </p:cBhvr>
                                      <p:tavLst>
                                        <p:tav tm="0">
                                          <p:val>
                                            <p:fltVal val="0"/>
                                          </p:val>
                                        </p:tav>
                                        <p:tav tm="100000">
                                          <p:val>
                                            <p:strVal val="#ppt_w"/>
                                          </p:val>
                                        </p:tav>
                                      </p:tavLst>
                                    </p:anim>
                                    <p:anim calcmode="lin" valueType="num">
                                      <p:cBhvr>
                                        <p:cTn id="21" dur="500" fill="hold"/>
                                        <p:tgtEl>
                                          <p:spTgt spid="1317940"/>
                                        </p:tgtEl>
                                        <p:attrNameLst>
                                          <p:attrName>ppt_h</p:attrName>
                                        </p:attrNameLst>
                                      </p:cBhvr>
                                      <p:tavLst>
                                        <p:tav tm="0">
                                          <p:val>
                                            <p:fltVal val="0"/>
                                          </p:val>
                                        </p:tav>
                                        <p:tav tm="100000">
                                          <p:val>
                                            <p:strVal val="#ppt_h"/>
                                          </p:val>
                                        </p:tav>
                                      </p:tavLst>
                                    </p:anim>
                                    <p:animEffect transition="in" filter="fade">
                                      <p:cBhvr>
                                        <p:cTn id="22" dur="500"/>
                                        <p:tgtEl>
                                          <p:spTgt spid="1317940"/>
                                        </p:tgtEl>
                                      </p:cBhvr>
                                    </p:animEffect>
                                  </p:childTnLst>
                                </p:cTn>
                              </p:par>
                            </p:childTnLst>
                          </p:cTn>
                        </p:par>
                        <p:par>
                          <p:cTn id="23" fill="hold" nodeType="afterGroup">
                            <p:stCondLst>
                              <p:cond delay="500"/>
                            </p:stCondLst>
                            <p:childTnLst>
                              <p:par>
                                <p:cTn id="24" presetID="53" presetClass="entr" presetSubtype="16" fill="hold" grpId="0" nodeType="afterEffect">
                                  <p:stCondLst>
                                    <p:cond delay="0"/>
                                  </p:stCondLst>
                                  <p:childTnLst>
                                    <p:set>
                                      <p:cBhvr>
                                        <p:cTn id="25" dur="1" fill="hold">
                                          <p:stCondLst>
                                            <p:cond delay="0"/>
                                          </p:stCondLst>
                                        </p:cTn>
                                        <p:tgtEl>
                                          <p:spTgt spid="1317942"/>
                                        </p:tgtEl>
                                        <p:attrNameLst>
                                          <p:attrName>style.visibility</p:attrName>
                                        </p:attrNameLst>
                                      </p:cBhvr>
                                      <p:to>
                                        <p:strVal val="visible"/>
                                      </p:to>
                                    </p:set>
                                    <p:anim calcmode="lin" valueType="num">
                                      <p:cBhvr>
                                        <p:cTn id="26" dur="500" fill="hold"/>
                                        <p:tgtEl>
                                          <p:spTgt spid="1317942"/>
                                        </p:tgtEl>
                                        <p:attrNameLst>
                                          <p:attrName>ppt_w</p:attrName>
                                        </p:attrNameLst>
                                      </p:cBhvr>
                                      <p:tavLst>
                                        <p:tav tm="0">
                                          <p:val>
                                            <p:fltVal val="0"/>
                                          </p:val>
                                        </p:tav>
                                        <p:tav tm="100000">
                                          <p:val>
                                            <p:strVal val="#ppt_w"/>
                                          </p:val>
                                        </p:tav>
                                      </p:tavLst>
                                    </p:anim>
                                    <p:anim calcmode="lin" valueType="num">
                                      <p:cBhvr>
                                        <p:cTn id="27" dur="500" fill="hold"/>
                                        <p:tgtEl>
                                          <p:spTgt spid="1317942"/>
                                        </p:tgtEl>
                                        <p:attrNameLst>
                                          <p:attrName>ppt_h</p:attrName>
                                        </p:attrNameLst>
                                      </p:cBhvr>
                                      <p:tavLst>
                                        <p:tav tm="0">
                                          <p:val>
                                            <p:fltVal val="0"/>
                                          </p:val>
                                        </p:tav>
                                        <p:tav tm="100000">
                                          <p:val>
                                            <p:strVal val="#ppt_h"/>
                                          </p:val>
                                        </p:tav>
                                      </p:tavLst>
                                    </p:anim>
                                    <p:animEffect transition="in" filter="fade">
                                      <p:cBhvr>
                                        <p:cTn id="28" dur="500"/>
                                        <p:tgtEl>
                                          <p:spTgt spid="1317942"/>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317941"/>
                                        </p:tgtEl>
                                        <p:attrNameLst>
                                          <p:attrName>style.visibility</p:attrName>
                                        </p:attrNameLst>
                                      </p:cBhvr>
                                      <p:to>
                                        <p:strVal val="visible"/>
                                      </p:to>
                                    </p:set>
                                    <p:anim calcmode="lin" valueType="num">
                                      <p:cBhvr>
                                        <p:cTn id="33" dur="500" fill="hold"/>
                                        <p:tgtEl>
                                          <p:spTgt spid="1317941"/>
                                        </p:tgtEl>
                                        <p:attrNameLst>
                                          <p:attrName>ppt_w</p:attrName>
                                        </p:attrNameLst>
                                      </p:cBhvr>
                                      <p:tavLst>
                                        <p:tav tm="0">
                                          <p:val>
                                            <p:fltVal val="0"/>
                                          </p:val>
                                        </p:tav>
                                        <p:tav tm="100000">
                                          <p:val>
                                            <p:strVal val="#ppt_w"/>
                                          </p:val>
                                        </p:tav>
                                      </p:tavLst>
                                    </p:anim>
                                    <p:anim calcmode="lin" valueType="num">
                                      <p:cBhvr>
                                        <p:cTn id="34" dur="500" fill="hold"/>
                                        <p:tgtEl>
                                          <p:spTgt spid="1317941"/>
                                        </p:tgtEl>
                                        <p:attrNameLst>
                                          <p:attrName>ppt_h</p:attrName>
                                        </p:attrNameLst>
                                      </p:cBhvr>
                                      <p:tavLst>
                                        <p:tav tm="0">
                                          <p:val>
                                            <p:fltVal val="0"/>
                                          </p:val>
                                        </p:tav>
                                        <p:tav tm="100000">
                                          <p:val>
                                            <p:strVal val="#ppt_h"/>
                                          </p:val>
                                        </p:tav>
                                      </p:tavLst>
                                    </p:anim>
                                    <p:animEffect transition="in" filter="fade">
                                      <p:cBhvr>
                                        <p:cTn id="35" dur="500"/>
                                        <p:tgtEl>
                                          <p:spTgt spid="1317941"/>
                                        </p:tgtEl>
                                      </p:cBhvr>
                                    </p:animEffect>
                                  </p:childTnLst>
                                </p:cTn>
                              </p:par>
                            </p:childTnLst>
                          </p:cTn>
                        </p:par>
                        <p:par>
                          <p:cTn id="36" fill="hold" nodeType="afterGroup">
                            <p:stCondLst>
                              <p:cond delay="500"/>
                            </p:stCondLst>
                            <p:childTnLst>
                              <p:par>
                                <p:cTn id="37" presetID="53" presetClass="entr" presetSubtype="16" fill="hold" grpId="0" nodeType="afterEffect">
                                  <p:stCondLst>
                                    <p:cond delay="0"/>
                                  </p:stCondLst>
                                  <p:childTnLst>
                                    <p:set>
                                      <p:cBhvr>
                                        <p:cTn id="38" dur="1" fill="hold">
                                          <p:stCondLst>
                                            <p:cond delay="0"/>
                                          </p:stCondLst>
                                        </p:cTn>
                                        <p:tgtEl>
                                          <p:spTgt spid="1317943"/>
                                        </p:tgtEl>
                                        <p:attrNameLst>
                                          <p:attrName>style.visibility</p:attrName>
                                        </p:attrNameLst>
                                      </p:cBhvr>
                                      <p:to>
                                        <p:strVal val="visible"/>
                                      </p:to>
                                    </p:set>
                                    <p:anim calcmode="lin" valueType="num">
                                      <p:cBhvr>
                                        <p:cTn id="39" dur="500" fill="hold"/>
                                        <p:tgtEl>
                                          <p:spTgt spid="1317943"/>
                                        </p:tgtEl>
                                        <p:attrNameLst>
                                          <p:attrName>ppt_w</p:attrName>
                                        </p:attrNameLst>
                                      </p:cBhvr>
                                      <p:tavLst>
                                        <p:tav tm="0">
                                          <p:val>
                                            <p:fltVal val="0"/>
                                          </p:val>
                                        </p:tav>
                                        <p:tav tm="100000">
                                          <p:val>
                                            <p:strVal val="#ppt_w"/>
                                          </p:val>
                                        </p:tav>
                                      </p:tavLst>
                                    </p:anim>
                                    <p:anim calcmode="lin" valueType="num">
                                      <p:cBhvr>
                                        <p:cTn id="40" dur="500" fill="hold"/>
                                        <p:tgtEl>
                                          <p:spTgt spid="1317943"/>
                                        </p:tgtEl>
                                        <p:attrNameLst>
                                          <p:attrName>ppt_h</p:attrName>
                                        </p:attrNameLst>
                                      </p:cBhvr>
                                      <p:tavLst>
                                        <p:tav tm="0">
                                          <p:val>
                                            <p:fltVal val="0"/>
                                          </p:val>
                                        </p:tav>
                                        <p:tav tm="100000">
                                          <p:val>
                                            <p:strVal val="#ppt_h"/>
                                          </p:val>
                                        </p:tav>
                                      </p:tavLst>
                                    </p:anim>
                                    <p:animEffect transition="in" filter="fade">
                                      <p:cBhvr>
                                        <p:cTn id="41" dur="500"/>
                                        <p:tgtEl>
                                          <p:spTgt spid="1317943"/>
                                        </p:tgtEl>
                                      </p:cBhvr>
                                    </p:animEffect>
                                  </p:childTnLst>
                                </p:cTn>
                              </p:par>
                            </p:childTnLst>
                          </p:cTn>
                        </p:par>
                        <p:par>
                          <p:cTn id="42" fill="hold" nodeType="afterGroup">
                            <p:stCondLst>
                              <p:cond delay="100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7939" grpId="0" autoUpdateAnimBg="0"/>
      <p:bldP spid="1317940" grpId="0" autoUpdateAnimBg="0"/>
      <p:bldP spid="1317941" grpId="0" autoUpdateAnimBg="0"/>
      <p:bldP spid="1317942" grpId="0" autoUpdateAnimBg="0"/>
      <p:bldP spid="1317943" grpId="0" autoUpdateAnimBg="0"/>
      <p:bldP spid="1317944" grpId="0" autoUpdateAnimBg="0"/>
      <p:bldP spid="58"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819400" y="228600"/>
            <a:ext cx="6096000" cy="944562"/>
          </a:xfrm>
        </p:spPr>
        <p:txBody>
          <a:bodyPr>
            <a:noAutofit/>
          </a:bodyPr>
          <a:lstStyle/>
          <a:p>
            <a:r>
              <a:rPr lang="en-US" sz="3800" dirty="0" smtClean="0">
                <a:latin typeface="Arial" panose="020B0604020202020204" pitchFamily="34" charset="0"/>
                <a:cs typeface="Arial" panose="020B0604020202020204" pitchFamily="34" charset="0"/>
              </a:rPr>
              <a:t>Associate Degree Required</a:t>
            </a:r>
            <a:r>
              <a:rPr lang="en-US" sz="2800" dirty="0" smtClean="0"/>
              <a:t/>
            </a:r>
            <a:br>
              <a:rPr lang="en-US" sz="2800" dirty="0" smtClean="0"/>
            </a:br>
            <a:r>
              <a:rPr lang="en-US" sz="2000" i="1" dirty="0" smtClean="0">
                <a:solidFill>
                  <a:srgbClr val="FF0000"/>
                </a:solidFill>
                <a:latin typeface="Arial" panose="020B0604020202020204" pitchFamily="34" charset="0"/>
                <a:cs typeface="Arial" panose="020B0604020202020204" pitchFamily="34" charset="0"/>
              </a:rPr>
              <a:t>(2011 NC Starting Salaries –  2018 High Demand)</a:t>
            </a:r>
            <a:br>
              <a:rPr lang="en-US" sz="2000" i="1" dirty="0" smtClean="0">
                <a:solidFill>
                  <a:srgbClr val="FF0000"/>
                </a:solidFill>
                <a:latin typeface="Arial" panose="020B0604020202020204" pitchFamily="34" charset="0"/>
                <a:cs typeface="Arial" panose="020B0604020202020204" pitchFamily="34" charset="0"/>
              </a:rPr>
            </a:br>
            <a:endParaRPr lang="en-US" sz="2000" i="1" dirty="0">
              <a:solidFill>
                <a:srgbClr val="FF0000"/>
              </a:solidFill>
              <a:latin typeface="Arial" panose="020B0604020202020204" pitchFamily="34" charset="0"/>
              <a:cs typeface="Arial" panose="020B0604020202020204" pitchFamily="34" charset="0"/>
            </a:endParaRPr>
          </a:p>
        </p:txBody>
      </p:sp>
      <p:sp>
        <p:nvSpPr>
          <p:cNvPr id="1604611" name="Rectangle 3"/>
          <p:cNvSpPr>
            <a:spLocks noGrp="1" noChangeArrowheads="1"/>
          </p:cNvSpPr>
          <p:nvPr>
            <p:ph idx="1"/>
          </p:nvPr>
        </p:nvSpPr>
        <p:spPr/>
        <p:txBody>
          <a:bodyPr/>
          <a:lstStyle/>
          <a:p>
            <a:endParaRPr lang="en-US" dirty="0" smtClean="0"/>
          </a:p>
          <a:p>
            <a:endParaRPr lang="en-US" dirty="0"/>
          </a:p>
        </p:txBody>
      </p:sp>
      <p:sp>
        <p:nvSpPr>
          <p:cNvPr id="40963" name="Text Box 4"/>
          <p:cNvSpPr txBox="1">
            <a:spLocks noChangeArrowheads="1"/>
          </p:cNvSpPr>
          <p:nvPr/>
        </p:nvSpPr>
        <p:spPr bwMode="auto">
          <a:xfrm>
            <a:off x="228600" y="1584325"/>
            <a:ext cx="8915400" cy="4987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1150938" algn="r"/>
                <a:tab pos="1371600" algn="l"/>
              </a:tabLst>
              <a:defRPr sz="2400">
                <a:solidFill>
                  <a:schemeClr val="tx1"/>
                </a:solidFill>
                <a:latin typeface="Arial" charset="0"/>
                <a:ea typeface="ヒラギノ角ゴ Pro W3" charset="0"/>
                <a:cs typeface="ヒラギノ角ゴ Pro W3" charset="0"/>
              </a:defRPr>
            </a:lvl1pPr>
            <a:lvl2pPr marL="742950" indent="-285750">
              <a:tabLst>
                <a:tab pos="1150938" algn="r"/>
                <a:tab pos="1371600" algn="l"/>
              </a:tabLst>
              <a:defRPr sz="2400">
                <a:solidFill>
                  <a:schemeClr val="tx1"/>
                </a:solidFill>
                <a:latin typeface="Arial" charset="0"/>
                <a:ea typeface="ヒラギノ角ゴ Pro W3" charset="0"/>
                <a:cs typeface="ヒラギノ角ゴ Pro W3" charset="0"/>
              </a:defRPr>
            </a:lvl2pPr>
            <a:lvl3pPr marL="1143000" indent="-228600">
              <a:tabLst>
                <a:tab pos="1150938" algn="r"/>
                <a:tab pos="1371600" algn="l"/>
              </a:tabLst>
              <a:defRPr sz="2400">
                <a:solidFill>
                  <a:schemeClr val="tx1"/>
                </a:solidFill>
                <a:latin typeface="Arial" charset="0"/>
                <a:ea typeface="ヒラギノ角ゴ Pro W3" charset="0"/>
                <a:cs typeface="ヒラギノ角ゴ Pro W3" charset="0"/>
              </a:defRPr>
            </a:lvl3pPr>
            <a:lvl4pPr marL="1600200" indent="-228600">
              <a:tabLst>
                <a:tab pos="1150938" algn="r"/>
                <a:tab pos="1371600" algn="l"/>
              </a:tabLst>
              <a:defRPr sz="2400">
                <a:solidFill>
                  <a:schemeClr val="tx1"/>
                </a:solidFill>
                <a:latin typeface="Arial" charset="0"/>
                <a:ea typeface="ヒラギノ角ゴ Pro W3" charset="0"/>
                <a:cs typeface="ヒラギノ角ゴ Pro W3" charset="0"/>
              </a:defRPr>
            </a:lvl4pPr>
            <a:lvl5pPr marL="2057400" indent="-228600">
              <a:tabLst>
                <a:tab pos="1150938" algn="r"/>
                <a:tab pos="1371600" algn="l"/>
              </a:tabLst>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tabLst>
                <a:tab pos="1150938" algn="r"/>
                <a:tab pos="1371600" algn="l"/>
              </a:tabLs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tabLst>
                <a:tab pos="1150938" algn="r"/>
                <a:tab pos="1371600" algn="l"/>
              </a:tabLs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tabLst>
                <a:tab pos="1150938" algn="r"/>
                <a:tab pos="1371600" algn="l"/>
              </a:tabLs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tabLst>
                <a:tab pos="1150938" algn="r"/>
                <a:tab pos="1371600" algn="l"/>
              </a:tabLst>
              <a:defRPr sz="2400">
                <a:solidFill>
                  <a:schemeClr val="tx1"/>
                </a:solidFill>
                <a:latin typeface="Arial" charset="0"/>
                <a:ea typeface="ヒラギノ角ゴ Pro W3" charset="0"/>
                <a:cs typeface="ヒラギノ角ゴ Pro W3" charset="0"/>
              </a:defRPr>
            </a:lvl9pPr>
          </a:lstStyle>
          <a:p>
            <a:pPr>
              <a:lnSpc>
                <a:spcPts val="3300"/>
              </a:lnSpc>
              <a:spcAft>
                <a:spcPts val="600"/>
              </a:spcAft>
            </a:pPr>
            <a:r>
              <a:rPr lang="en-US" sz="2600" dirty="0" smtClean="0">
                <a:solidFill>
                  <a:srgbClr val="0004FF"/>
                </a:solidFill>
                <a:latin typeface="+mn-lt"/>
              </a:rPr>
              <a:t>	$62,210 	</a:t>
            </a:r>
            <a:r>
              <a:rPr lang="en-US" sz="2600" dirty="0" smtClean="0">
                <a:latin typeface="+mn-lt"/>
              </a:rPr>
              <a:t>Construction </a:t>
            </a:r>
            <a:r>
              <a:rPr lang="en-US" sz="2600" u="sng" dirty="0" smtClean="0">
                <a:latin typeface="+mn-lt"/>
              </a:rPr>
              <a:t>Managers</a:t>
            </a:r>
          </a:p>
          <a:p>
            <a:pPr>
              <a:lnSpc>
                <a:spcPts val="3300"/>
              </a:lnSpc>
              <a:spcAft>
                <a:spcPts val="600"/>
              </a:spcAft>
            </a:pPr>
            <a:r>
              <a:rPr lang="en-US" sz="2600" dirty="0" smtClean="0">
                <a:solidFill>
                  <a:srgbClr val="0004FF"/>
                </a:solidFill>
                <a:latin typeface="+mn-lt"/>
              </a:rPr>
              <a:t>	$51,360 	</a:t>
            </a:r>
            <a:r>
              <a:rPr lang="en-US" sz="2600" dirty="0" smtClean="0">
                <a:latin typeface="+mn-lt"/>
              </a:rPr>
              <a:t>Dental Hygienists</a:t>
            </a:r>
          </a:p>
          <a:p>
            <a:pPr>
              <a:lnSpc>
                <a:spcPts val="3300"/>
              </a:lnSpc>
              <a:spcAft>
                <a:spcPts val="600"/>
              </a:spcAft>
            </a:pPr>
            <a:r>
              <a:rPr lang="en-US" sz="2600" dirty="0" smtClean="0">
                <a:solidFill>
                  <a:srgbClr val="0004FF"/>
                </a:solidFill>
                <a:latin typeface="+mn-lt"/>
              </a:rPr>
              <a:t>	$46,040 	</a:t>
            </a:r>
            <a:r>
              <a:rPr lang="en-US" sz="2600" dirty="0" smtClean="0">
                <a:latin typeface="+mn-lt"/>
              </a:rPr>
              <a:t>Registered Nurses</a:t>
            </a:r>
          </a:p>
          <a:p>
            <a:pPr>
              <a:lnSpc>
                <a:spcPts val="3300"/>
              </a:lnSpc>
              <a:spcAft>
                <a:spcPts val="600"/>
              </a:spcAft>
            </a:pPr>
            <a:r>
              <a:rPr lang="en-US" sz="2600" dirty="0" smtClean="0">
                <a:solidFill>
                  <a:srgbClr val="0004FF"/>
                </a:solidFill>
                <a:latin typeface="+mn-lt"/>
              </a:rPr>
              <a:t>	$42,350 	</a:t>
            </a:r>
            <a:r>
              <a:rPr lang="en-US" sz="2600" dirty="0" smtClean="0">
                <a:latin typeface="+mn-lt"/>
              </a:rPr>
              <a:t>Respiratory Therapists</a:t>
            </a:r>
          </a:p>
          <a:p>
            <a:pPr>
              <a:lnSpc>
                <a:spcPts val="3300"/>
              </a:lnSpc>
              <a:spcAft>
                <a:spcPts val="600"/>
              </a:spcAft>
            </a:pPr>
            <a:r>
              <a:rPr lang="en-US" sz="2600" dirty="0" smtClean="0">
                <a:solidFill>
                  <a:srgbClr val="0004FF"/>
                </a:solidFill>
                <a:latin typeface="+mn-lt"/>
              </a:rPr>
              <a:t>	$40,690 	</a:t>
            </a:r>
            <a:r>
              <a:rPr lang="en-US" sz="2600" dirty="0" smtClean="0">
                <a:latin typeface="+mn-lt"/>
              </a:rPr>
              <a:t>Radiologic Technologists and Technicians</a:t>
            </a:r>
          </a:p>
          <a:p>
            <a:pPr>
              <a:lnSpc>
                <a:spcPts val="3300"/>
              </a:lnSpc>
              <a:spcAft>
                <a:spcPts val="600"/>
              </a:spcAft>
            </a:pPr>
            <a:r>
              <a:rPr lang="en-US" sz="2600" dirty="0" smtClean="0">
                <a:solidFill>
                  <a:srgbClr val="0004FF"/>
                </a:solidFill>
                <a:latin typeface="+mn-lt"/>
              </a:rPr>
              <a:t>	$40,420 	</a:t>
            </a:r>
            <a:r>
              <a:rPr lang="en-US" sz="2600" dirty="0" smtClean="0">
                <a:latin typeface="+mn-lt"/>
              </a:rPr>
              <a:t>Physical Therapist Assistants</a:t>
            </a:r>
          </a:p>
          <a:p>
            <a:pPr>
              <a:lnSpc>
                <a:spcPts val="3300"/>
              </a:lnSpc>
              <a:spcAft>
                <a:spcPts val="600"/>
              </a:spcAft>
            </a:pPr>
            <a:r>
              <a:rPr lang="en-US" sz="2600" dirty="0" smtClean="0">
                <a:solidFill>
                  <a:srgbClr val="0004FF"/>
                </a:solidFill>
                <a:latin typeface="+mn-lt"/>
              </a:rPr>
              <a:t>	$28,030 	</a:t>
            </a:r>
            <a:r>
              <a:rPr lang="en-US" sz="2600" dirty="0" smtClean="0">
                <a:latin typeface="+mn-lt"/>
              </a:rPr>
              <a:t>Paralegals and Legal Assistants</a:t>
            </a:r>
          </a:p>
          <a:p>
            <a:pPr>
              <a:lnSpc>
                <a:spcPts val="3300"/>
              </a:lnSpc>
              <a:spcAft>
                <a:spcPts val="600"/>
              </a:spcAft>
            </a:pPr>
            <a:r>
              <a:rPr lang="en-US" sz="2600" dirty="0" smtClean="0">
                <a:solidFill>
                  <a:srgbClr val="0004FF"/>
                </a:solidFill>
                <a:latin typeface="+mn-lt"/>
              </a:rPr>
              <a:t>	$26,840 	</a:t>
            </a:r>
            <a:r>
              <a:rPr lang="en-US" sz="2600" dirty="0" smtClean="0">
                <a:latin typeface="+mn-lt"/>
              </a:rPr>
              <a:t>Medical and Clinical Laboratory Technicians</a:t>
            </a:r>
          </a:p>
          <a:p>
            <a:pPr>
              <a:lnSpc>
                <a:spcPts val="3300"/>
              </a:lnSpc>
              <a:spcAft>
                <a:spcPts val="600"/>
              </a:spcAft>
            </a:pPr>
            <a:r>
              <a:rPr lang="en-US" sz="2600" dirty="0" smtClean="0">
                <a:solidFill>
                  <a:srgbClr val="0004FF"/>
                </a:solidFill>
                <a:latin typeface="+mn-lt"/>
              </a:rPr>
              <a:t>	$19,810 	</a:t>
            </a:r>
            <a:r>
              <a:rPr lang="en-US" sz="2600" dirty="0" smtClean="0">
                <a:latin typeface="+mn-lt"/>
              </a:rPr>
              <a:t>Veterinary Technologists and Technicians</a:t>
            </a:r>
          </a:p>
          <a:p>
            <a:pPr>
              <a:lnSpc>
                <a:spcPts val="3300"/>
              </a:lnSpc>
              <a:spcAft>
                <a:spcPts val="600"/>
              </a:spcAft>
            </a:pPr>
            <a:r>
              <a:rPr lang="en-US" sz="2600" dirty="0" smtClean="0">
                <a:solidFill>
                  <a:srgbClr val="0004FF"/>
                </a:solidFill>
                <a:latin typeface="+mn-lt"/>
              </a:rPr>
              <a:t>	$17,400 	</a:t>
            </a:r>
            <a:r>
              <a:rPr lang="en-US" sz="2600" dirty="0" smtClean="0">
                <a:latin typeface="+mn-lt"/>
              </a:rPr>
              <a:t>Preschool Teachers, except Special Education</a:t>
            </a:r>
            <a:endParaRPr lang="en-US" sz="2600" dirty="0">
              <a:latin typeface="+mn-lt"/>
            </a:endParaRPr>
          </a:p>
        </p:txBody>
      </p:sp>
    </p:spTree>
    <p:extLst>
      <p:ext uri="{BB962C8B-B14F-4D97-AF65-F5344CB8AC3E}">
        <p14:creationId xmlns:p14="http://schemas.microsoft.com/office/powerpoint/2010/main" val="2483400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1058" name="Rectangle 2"/>
          <p:cNvSpPr>
            <a:spLocks noGrp="1" noChangeArrowheads="1"/>
          </p:cNvSpPr>
          <p:nvPr>
            <p:ph type="title"/>
          </p:nvPr>
        </p:nvSpPr>
        <p:spPr/>
        <p:txBody>
          <a:bodyPr>
            <a:normAutofit fontScale="90000"/>
          </a:bodyPr>
          <a:lstStyle/>
          <a:p>
            <a:pPr eaLnBrk="1" hangingPunct="1">
              <a:defRPr/>
            </a:pPr>
            <a:r>
              <a:rPr lang="en-US" sz="4300" dirty="0">
                <a:effectLst>
                  <a:outerShdw blurRad="38100" dist="38100" dir="2700000" algn="tl">
                    <a:srgbClr val="DDDDDD"/>
                  </a:outerShdw>
                </a:effectLst>
                <a:latin typeface="Arial" charset="0"/>
                <a:ea typeface="ヒラギノ角ゴ Pro W3" charset="0"/>
                <a:cs typeface="ヒラギノ角ゴ Pro W3" charset="0"/>
              </a:rPr>
              <a:t>Bachelor Degree Required</a:t>
            </a:r>
            <a:r>
              <a:rPr lang="en-US" i="1" dirty="0">
                <a:effectLst>
                  <a:outerShdw blurRad="38100" dist="38100" dir="2700000" algn="tl">
                    <a:srgbClr val="DDDDDD"/>
                  </a:outerShdw>
                </a:effectLst>
                <a:latin typeface="Arial" charset="0"/>
                <a:ea typeface="ヒラギノ角ゴ Pro W3" charset="0"/>
                <a:cs typeface="ヒラギノ角ゴ Pro W3" charset="0"/>
              </a:rPr>
              <a:t/>
            </a:r>
            <a:br>
              <a:rPr lang="en-US" i="1" dirty="0">
                <a:effectLst>
                  <a:outerShdw blurRad="38100" dist="38100" dir="2700000" algn="tl">
                    <a:srgbClr val="DDDDDD"/>
                  </a:outerShdw>
                </a:effectLst>
                <a:latin typeface="Arial" charset="0"/>
                <a:ea typeface="ヒラギノ角ゴ Pro W3" charset="0"/>
                <a:cs typeface="ヒラギノ角ゴ Pro W3" charset="0"/>
              </a:rPr>
            </a:br>
            <a:r>
              <a:rPr lang="en-US" sz="2200" i="1" dirty="0">
                <a:solidFill>
                  <a:srgbClr val="FF0000"/>
                </a:solidFill>
                <a:effectLst>
                  <a:outerShdw blurRad="38100" dist="38100" dir="2700000" algn="tl">
                    <a:srgbClr val="DDDDDD"/>
                  </a:outerShdw>
                </a:effectLst>
                <a:latin typeface="Arial" charset="0"/>
                <a:ea typeface="ヒラギノ角ゴ Pro W3" charset="0"/>
                <a:cs typeface="ヒラギノ角ゴ Pro W3" charset="0"/>
              </a:rPr>
              <a:t>(2011 NC Starting Salaries - 2018 High Demand)</a:t>
            </a:r>
            <a:br>
              <a:rPr lang="en-US" sz="2200" i="1" dirty="0">
                <a:solidFill>
                  <a:srgbClr val="FF0000"/>
                </a:solidFill>
                <a:effectLst>
                  <a:outerShdw blurRad="38100" dist="38100" dir="2700000" algn="tl">
                    <a:srgbClr val="DDDDDD"/>
                  </a:outerShdw>
                </a:effectLst>
                <a:latin typeface="Arial" charset="0"/>
                <a:ea typeface="ヒラギノ角ゴ Pro W3" charset="0"/>
                <a:cs typeface="ヒラギノ角ゴ Pro W3" charset="0"/>
              </a:rPr>
            </a:br>
            <a:endParaRPr lang="en-US" sz="2200" i="1" dirty="0">
              <a:solidFill>
                <a:srgbClr val="FF0000"/>
              </a:solidFill>
              <a:effectLst>
                <a:outerShdw blurRad="38100" dist="38100" dir="2700000" algn="tl">
                  <a:srgbClr val="DDDDDD"/>
                </a:outerShdw>
              </a:effectLst>
              <a:latin typeface="Arial" charset="0"/>
              <a:ea typeface="ヒラギノ角ゴ Pro W3" charset="0"/>
              <a:cs typeface="ヒラギノ角ゴ Pro W3" charset="0"/>
            </a:endParaRPr>
          </a:p>
        </p:txBody>
      </p:sp>
      <p:sp>
        <p:nvSpPr>
          <p:cNvPr id="1581059" name="Rectangle 3"/>
          <p:cNvSpPr>
            <a:spLocks noGrp="1" noChangeArrowheads="1"/>
          </p:cNvSpPr>
          <p:nvPr>
            <p:ph idx="1"/>
          </p:nvPr>
        </p:nvSpPr>
        <p:spPr/>
        <p:txBody>
          <a:bodyPr/>
          <a:lstStyle/>
          <a:p>
            <a:pPr eaLnBrk="1" hangingPunct="1">
              <a:lnSpc>
                <a:spcPct val="90000"/>
              </a:lnSpc>
              <a:defRPr/>
            </a:pPr>
            <a:endParaRPr lang="en-US" sz="2300">
              <a:effectLst>
                <a:outerShdw blurRad="38100" dist="38100" dir="2700000" algn="tl">
                  <a:srgbClr val="DDDDDD"/>
                </a:outerShdw>
              </a:effectLst>
              <a:latin typeface="Arial" charset="0"/>
              <a:ea typeface="ヒラギノ角ゴ Pro W3" charset="0"/>
              <a:cs typeface="ヒラギノ角ゴ Pro W3" charset="0"/>
            </a:endParaRPr>
          </a:p>
          <a:p>
            <a:pPr eaLnBrk="1" hangingPunct="1">
              <a:lnSpc>
                <a:spcPct val="90000"/>
              </a:lnSpc>
              <a:defRPr/>
            </a:pPr>
            <a:endParaRPr lang="en-US" sz="2300">
              <a:effectLst>
                <a:outerShdw blurRad="38100" dist="38100" dir="2700000" algn="tl">
                  <a:srgbClr val="DDDDDD"/>
                </a:outerShdw>
              </a:effectLst>
              <a:latin typeface="Arial" charset="0"/>
              <a:ea typeface="ヒラギノ角ゴ Pro W3" charset="0"/>
              <a:cs typeface="ヒラギノ角ゴ Pro W3" charset="0"/>
            </a:endParaRPr>
          </a:p>
        </p:txBody>
      </p:sp>
      <p:sp>
        <p:nvSpPr>
          <p:cNvPr id="43011" name="Rectangle 4"/>
          <p:cNvSpPr>
            <a:spLocks noChangeArrowheads="1"/>
          </p:cNvSpPr>
          <p:nvPr/>
        </p:nvSpPr>
        <p:spPr bwMode="auto">
          <a:xfrm>
            <a:off x="152400" y="1295400"/>
            <a:ext cx="13335000" cy="1228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tabLst>
                <a:tab pos="1143000" algn="r"/>
                <a:tab pos="1371600" algn="l"/>
              </a:tabLst>
            </a:pPr>
            <a:r>
              <a:rPr lang="en-US" sz="2200" dirty="0">
                <a:solidFill>
                  <a:srgbClr val="0004FF"/>
                </a:solidFill>
                <a:latin typeface="Helvetica Neue" charset="0"/>
              </a:rPr>
              <a:t>	$86,820 	</a:t>
            </a:r>
            <a:r>
              <a:rPr lang="en-US" sz="2200" dirty="0">
                <a:latin typeface="Helvetica Neue" charset="0"/>
              </a:rPr>
              <a:t>Computer and Information Systems </a:t>
            </a:r>
            <a:r>
              <a:rPr lang="en-US" sz="2200" u="sng" dirty="0">
                <a:latin typeface="Helvetica Neue" charset="0"/>
              </a:rPr>
              <a:t>Managers</a:t>
            </a:r>
          </a:p>
          <a:p>
            <a:pPr>
              <a:tabLst>
                <a:tab pos="1143000" algn="r"/>
                <a:tab pos="1371600" algn="l"/>
              </a:tabLst>
            </a:pPr>
            <a:r>
              <a:rPr lang="en-US" sz="2200" dirty="0">
                <a:solidFill>
                  <a:srgbClr val="0004FF"/>
                </a:solidFill>
                <a:latin typeface="Helvetica Neue" charset="0"/>
              </a:rPr>
              <a:t>	$72,800 	</a:t>
            </a:r>
            <a:r>
              <a:rPr lang="en-US" sz="2200" dirty="0">
                <a:latin typeface="Helvetica Neue" charset="0"/>
              </a:rPr>
              <a:t>Financial </a:t>
            </a:r>
            <a:r>
              <a:rPr lang="en-US" sz="2200" u="sng" dirty="0">
                <a:latin typeface="Helvetica Neue" charset="0"/>
              </a:rPr>
              <a:t>Managers</a:t>
            </a:r>
          </a:p>
          <a:p>
            <a:pPr>
              <a:tabLst>
                <a:tab pos="1143000" algn="r"/>
                <a:tab pos="1371600" algn="l"/>
              </a:tabLst>
            </a:pPr>
            <a:r>
              <a:rPr lang="en-US" sz="2200" dirty="0">
                <a:solidFill>
                  <a:srgbClr val="0004FF"/>
                </a:solidFill>
                <a:latin typeface="Helvetica Neue" charset="0"/>
              </a:rPr>
              <a:t>	$71,430 	</a:t>
            </a:r>
            <a:r>
              <a:rPr lang="en-US" sz="2200" dirty="0">
                <a:latin typeface="Helvetica Neue" charset="0"/>
              </a:rPr>
              <a:t>Software Developers, Systems Software</a:t>
            </a:r>
          </a:p>
          <a:p>
            <a:pPr>
              <a:tabLst>
                <a:tab pos="1143000" algn="r"/>
                <a:tab pos="1371600" algn="l"/>
              </a:tabLst>
            </a:pPr>
            <a:r>
              <a:rPr lang="en-US" sz="2200" dirty="0">
                <a:solidFill>
                  <a:srgbClr val="0004FF"/>
                </a:solidFill>
                <a:latin typeface="Helvetica Neue" charset="0"/>
              </a:rPr>
              <a:t>	$63,180 	</a:t>
            </a:r>
            <a:r>
              <a:rPr lang="en-US" sz="2200" dirty="0">
                <a:latin typeface="Helvetica Neue" charset="0"/>
              </a:rPr>
              <a:t>Medical and Health Services </a:t>
            </a:r>
            <a:r>
              <a:rPr lang="en-US" sz="2200" u="sng" dirty="0">
                <a:latin typeface="Helvetica Neue" charset="0"/>
              </a:rPr>
              <a:t>Managers</a:t>
            </a:r>
          </a:p>
          <a:p>
            <a:pPr>
              <a:tabLst>
                <a:tab pos="1143000" algn="r"/>
                <a:tab pos="1371600" algn="l"/>
              </a:tabLst>
            </a:pPr>
            <a:r>
              <a:rPr lang="en-US" sz="2200" dirty="0">
                <a:solidFill>
                  <a:srgbClr val="0004FF"/>
                </a:solidFill>
                <a:latin typeface="Helvetica Neue" charset="0"/>
              </a:rPr>
              <a:t>	$61,140 	</a:t>
            </a:r>
            <a:r>
              <a:rPr lang="en-US" sz="2200" dirty="0">
                <a:latin typeface="Helvetica Neue" charset="0"/>
              </a:rPr>
              <a:t>Software Developers, Applications</a:t>
            </a:r>
          </a:p>
          <a:p>
            <a:pPr>
              <a:tabLst>
                <a:tab pos="1143000" algn="r"/>
                <a:tab pos="1371600" algn="l"/>
              </a:tabLst>
            </a:pPr>
            <a:r>
              <a:rPr lang="en-US" sz="2200" dirty="0">
                <a:solidFill>
                  <a:srgbClr val="0004FF"/>
                </a:solidFill>
                <a:latin typeface="Helvetica Neue" charset="0"/>
              </a:rPr>
              <a:t>	$54,740 	</a:t>
            </a:r>
            <a:r>
              <a:rPr lang="en-US" sz="2200" dirty="0">
                <a:latin typeface="Helvetica Neue" charset="0"/>
              </a:rPr>
              <a:t>Sales </a:t>
            </a:r>
            <a:r>
              <a:rPr lang="en-US" sz="2200" u="sng" dirty="0">
                <a:latin typeface="Helvetica Neue" charset="0"/>
              </a:rPr>
              <a:t>Managers</a:t>
            </a:r>
          </a:p>
          <a:p>
            <a:pPr>
              <a:tabLst>
                <a:tab pos="1143000" algn="r"/>
                <a:tab pos="1371600" algn="l"/>
              </a:tabLst>
            </a:pPr>
            <a:r>
              <a:rPr lang="en-US" sz="2200" dirty="0">
                <a:solidFill>
                  <a:srgbClr val="0004FF"/>
                </a:solidFill>
                <a:latin typeface="Helvetica Neue" charset="0"/>
              </a:rPr>
              <a:t>	$54,430 	</a:t>
            </a:r>
            <a:r>
              <a:rPr lang="en-US" sz="2200" dirty="0">
                <a:latin typeface="Helvetica Neue" charset="0"/>
              </a:rPr>
              <a:t>Computer Systems Analysts</a:t>
            </a:r>
          </a:p>
          <a:p>
            <a:pPr>
              <a:tabLst>
                <a:tab pos="1143000" algn="r"/>
                <a:tab pos="1371600" algn="l"/>
              </a:tabLst>
            </a:pPr>
            <a:r>
              <a:rPr lang="en-US" sz="2200" dirty="0">
                <a:solidFill>
                  <a:srgbClr val="0004FF"/>
                </a:solidFill>
                <a:latin typeface="Helvetica Neue" charset="0"/>
              </a:rPr>
              <a:t>	$49,890 	</a:t>
            </a:r>
            <a:r>
              <a:rPr lang="en-US" sz="2200" dirty="0">
                <a:latin typeface="Helvetica Neue" charset="0"/>
              </a:rPr>
              <a:t>Financial Analysts</a:t>
            </a:r>
          </a:p>
          <a:p>
            <a:pPr>
              <a:tabLst>
                <a:tab pos="1143000" algn="r"/>
                <a:tab pos="1371600" algn="l"/>
              </a:tabLst>
            </a:pPr>
            <a:r>
              <a:rPr lang="en-US" sz="2200" dirty="0">
                <a:solidFill>
                  <a:srgbClr val="0004FF"/>
                </a:solidFill>
                <a:latin typeface="Helvetica Neue" charset="0"/>
              </a:rPr>
              <a:t>	$49,270 	</a:t>
            </a:r>
            <a:r>
              <a:rPr lang="en-US" sz="2200" dirty="0">
                <a:latin typeface="Helvetica Neue" charset="0"/>
              </a:rPr>
              <a:t>Network and Computer Systems Administrators</a:t>
            </a:r>
          </a:p>
          <a:p>
            <a:pPr>
              <a:tabLst>
                <a:tab pos="1143000" algn="r"/>
                <a:tab pos="1371600" algn="l"/>
              </a:tabLst>
            </a:pPr>
            <a:r>
              <a:rPr lang="en-US" sz="2200" dirty="0">
                <a:solidFill>
                  <a:srgbClr val="0004FF"/>
                </a:solidFill>
                <a:latin typeface="Helvetica Neue" charset="0"/>
              </a:rPr>
              <a:t>	$47,950 	</a:t>
            </a:r>
            <a:r>
              <a:rPr lang="en-US" sz="2200" u="sng" dirty="0">
                <a:latin typeface="Helvetica Neue" charset="0"/>
              </a:rPr>
              <a:t>Management</a:t>
            </a:r>
            <a:r>
              <a:rPr lang="en-US" sz="2200" dirty="0">
                <a:latin typeface="Helvetica Neue" charset="0"/>
              </a:rPr>
              <a:t> Analysts</a:t>
            </a:r>
          </a:p>
          <a:p>
            <a:pPr>
              <a:tabLst>
                <a:tab pos="1143000" algn="r"/>
                <a:tab pos="1371600" algn="l"/>
              </a:tabLst>
            </a:pPr>
            <a:r>
              <a:rPr lang="en-US" sz="2200" dirty="0">
                <a:solidFill>
                  <a:srgbClr val="0004FF"/>
                </a:solidFill>
                <a:latin typeface="Helvetica Neue" charset="0"/>
              </a:rPr>
              <a:t>	$46,380 	</a:t>
            </a:r>
            <a:r>
              <a:rPr lang="en-US" sz="2200" dirty="0">
                <a:latin typeface="Helvetica Neue" charset="0"/>
              </a:rPr>
              <a:t>Civil Engineers</a:t>
            </a:r>
          </a:p>
          <a:p>
            <a:pPr>
              <a:tabLst>
                <a:tab pos="1143000" algn="r"/>
                <a:tab pos="1371600" algn="l"/>
              </a:tabLst>
            </a:pPr>
            <a:r>
              <a:rPr lang="en-US" sz="2200" dirty="0">
                <a:solidFill>
                  <a:srgbClr val="0004FF"/>
                </a:solidFill>
                <a:latin typeface="Helvetica Neue" charset="0"/>
              </a:rPr>
              <a:t>	$43,880 	</a:t>
            </a:r>
            <a:r>
              <a:rPr lang="en-US" sz="2200" dirty="0">
                <a:latin typeface="Helvetica Neue" charset="0"/>
              </a:rPr>
              <a:t>Accountants and Auditors</a:t>
            </a:r>
          </a:p>
          <a:p>
            <a:pPr>
              <a:tabLst>
                <a:tab pos="1143000" algn="r"/>
                <a:tab pos="1371600" algn="l"/>
              </a:tabLst>
            </a:pPr>
            <a:r>
              <a:rPr lang="en-US" sz="2200" dirty="0">
                <a:solidFill>
                  <a:srgbClr val="0004FF"/>
                </a:solidFill>
                <a:latin typeface="Helvetica Neue" charset="0"/>
              </a:rPr>
              <a:t>	$43,360 	</a:t>
            </a:r>
            <a:r>
              <a:rPr lang="en-US" sz="2200" dirty="0">
                <a:latin typeface="Helvetica Neue" charset="0"/>
              </a:rPr>
              <a:t>Securities, Commodities, and Financial Services Sales Agents</a:t>
            </a:r>
          </a:p>
          <a:p>
            <a:pPr>
              <a:tabLst>
                <a:tab pos="1143000" algn="r"/>
                <a:tab pos="1371600" algn="l"/>
              </a:tabLst>
            </a:pPr>
            <a:r>
              <a:rPr lang="en-US" sz="2200" dirty="0">
                <a:solidFill>
                  <a:srgbClr val="0004FF"/>
                </a:solidFill>
                <a:latin typeface="Helvetica Neue" charset="0"/>
              </a:rPr>
              <a:t>	$40,950 	</a:t>
            </a:r>
            <a:r>
              <a:rPr lang="en-US" sz="2200" dirty="0">
                <a:latin typeface="Helvetica Neue" charset="0"/>
              </a:rPr>
              <a:t>Financial Specialists, All Other</a:t>
            </a:r>
          </a:p>
          <a:p>
            <a:pPr>
              <a:tabLst>
                <a:tab pos="1143000" algn="r"/>
                <a:tab pos="1371600" algn="l"/>
              </a:tabLst>
            </a:pPr>
            <a:r>
              <a:rPr lang="en-US" sz="2200" dirty="0">
                <a:solidFill>
                  <a:srgbClr val="0004FF"/>
                </a:solidFill>
                <a:latin typeface="Helvetica Neue" charset="0"/>
              </a:rPr>
              <a:t>	$40,830 	</a:t>
            </a:r>
            <a:r>
              <a:rPr lang="en-US" sz="2200" dirty="0">
                <a:latin typeface="Helvetica Neue" charset="0"/>
              </a:rPr>
              <a:t>Environmental Scientists and Specialists, Including Health</a:t>
            </a:r>
          </a:p>
          <a:p>
            <a:pPr>
              <a:tabLst>
                <a:tab pos="1143000" algn="r"/>
                <a:tab pos="1371600" algn="l"/>
              </a:tabLst>
            </a:pPr>
            <a:r>
              <a:rPr lang="en-US" sz="2200" dirty="0">
                <a:solidFill>
                  <a:srgbClr val="0004FF"/>
                </a:solidFill>
                <a:latin typeface="Helvetica Neue" charset="0"/>
              </a:rPr>
              <a:t>	$40,790 	</a:t>
            </a:r>
            <a:r>
              <a:rPr lang="en-US" sz="2200" dirty="0">
                <a:latin typeface="Helvetica Neue" charset="0"/>
              </a:rPr>
              <a:t>Compensation, Benefits, and Job Analysis Specialists</a:t>
            </a:r>
          </a:p>
          <a:p>
            <a:pPr>
              <a:tabLst>
                <a:tab pos="1143000" algn="r"/>
                <a:tab pos="1371600" algn="l"/>
              </a:tabLst>
            </a:pPr>
            <a:r>
              <a:rPr lang="en-US" sz="2200" dirty="0">
                <a:solidFill>
                  <a:srgbClr val="0004FF"/>
                </a:solidFill>
                <a:latin typeface="Helvetica Neue" charset="0"/>
              </a:rPr>
              <a:t>	$39,040 	</a:t>
            </a:r>
            <a:r>
              <a:rPr lang="en-US" sz="2200" dirty="0">
                <a:latin typeface="Helvetica Neue" charset="0"/>
              </a:rPr>
              <a:t>Sales Representatives, Wholesale and Manufacturing, Technical and Scientific Products</a:t>
            </a:r>
          </a:p>
          <a:p>
            <a:pPr>
              <a:tabLst>
                <a:tab pos="1143000" algn="r"/>
                <a:tab pos="1371600" algn="l"/>
              </a:tabLst>
            </a:pPr>
            <a:r>
              <a:rPr lang="en-US" sz="2200" dirty="0">
                <a:solidFill>
                  <a:srgbClr val="0004FF"/>
                </a:solidFill>
                <a:latin typeface="Helvetica Neue" charset="0"/>
              </a:rPr>
              <a:t>	$38,140 	Training and Development Specialists</a:t>
            </a:r>
          </a:p>
          <a:p>
            <a:pPr>
              <a:tabLst>
                <a:tab pos="1143000" algn="r"/>
                <a:tab pos="1371600" algn="l"/>
              </a:tabLst>
            </a:pPr>
            <a:r>
              <a:rPr lang="en-US" sz="2200" dirty="0">
                <a:solidFill>
                  <a:srgbClr val="0004FF"/>
                </a:solidFill>
                <a:latin typeface="Helvetica Neue" charset="0"/>
              </a:rPr>
              <a:t>	$38,040 	Compliance Officers</a:t>
            </a:r>
          </a:p>
          <a:p>
            <a:pPr>
              <a:tabLst>
                <a:tab pos="1143000" algn="r"/>
                <a:tab pos="1371600" algn="l"/>
              </a:tabLst>
            </a:pPr>
            <a:r>
              <a:rPr lang="en-US" sz="2200" dirty="0">
                <a:solidFill>
                  <a:srgbClr val="0004FF"/>
                </a:solidFill>
                <a:latin typeface="Helvetica Neue" charset="0"/>
              </a:rPr>
              <a:t>	$37,160 	Cost Estimators</a:t>
            </a:r>
          </a:p>
          <a:p>
            <a:pPr>
              <a:tabLst>
                <a:tab pos="1143000" algn="r"/>
                <a:tab pos="1371600" algn="l"/>
              </a:tabLst>
            </a:pPr>
            <a:r>
              <a:rPr lang="en-US" sz="2200" dirty="0">
                <a:solidFill>
                  <a:srgbClr val="0004FF"/>
                </a:solidFill>
                <a:latin typeface="Helvetica Neue" charset="0"/>
              </a:rPr>
              <a:t>	$36,990 	Market Research Analysts and Marketing Specialists</a:t>
            </a:r>
          </a:p>
          <a:p>
            <a:pPr>
              <a:tabLst>
                <a:tab pos="1143000" algn="r"/>
                <a:tab pos="1371600" algn="l"/>
              </a:tabLst>
            </a:pPr>
            <a:r>
              <a:rPr lang="en-US" sz="2200" dirty="0">
                <a:solidFill>
                  <a:srgbClr val="0004FF"/>
                </a:solidFill>
                <a:latin typeface="Helvetica Neue" charset="0"/>
              </a:rPr>
              <a:t>	$36,230 	Personal Financial Advisors</a:t>
            </a:r>
          </a:p>
          <a:p>
            <a:pPr>
              <a:tabLst>
                <a:tab pos="1143000" algn="r"/>
                <a:tab pos="1371600" algn="l"/>
              </a:tabLst>
            </a:pPr>
            <a:r>
              <a:rPr lang="en-US" sz="2200" dirty="0">
                <a:solidFill>
                  <a:srgbClr val="0004FF"/>
                </a:solidFill>
                <a:latin typeface="Helvetica Neue" charset="0"/>
              </a:rPr>
              <a:t>	$35,500 	Public Relations Specialists</a:t>
            </a:r>
          </a:p>
          <a:p>
            <a:pPr>
              <a:tabLst>
                <a:tab pos="1143000" algn="r"/>
                <a:tab pos="1371600" algn="l"/>
              </a:tabLst>
            </a:pPr>
            <a:r>
              <a:rPr lang="en-US" sz="2200" dirty="0">
                <a:solidFill>
                  <a:srgbClr val="0004FF"/>
                </a:solidFill>
                <a:latin typeface="Helvetica Neue" charset="0"/>
              </a:rPr>
              <a:t>	$34,770 	Secondary School Teachers, Except Special and Career/Technical Education</a:t>
            </a:r>
          </a:p>
          <a:p>
            <a:pPr>
              <a:tabLst>
                <a:tab pos="1143000" algn="r"/>
                <a:tab pos="1371600" algn="l"/>
              </a:tabLst>
            </a:pPr>
            <a:r>
              <a:rPr lang="en-US" sz="2200" dirty="0">
                <a:solidFill>
                  <a:srgbClr val="0004FF"/>
                </a:solidFill>
                <a:latin typeface="Helvetica Neue" charset="0"/>
              </a:rPr>
              <a:t>	$34,060 	Special Education Teachers, Preschool, Kindergarten, and Elementary School</a:t>
            </a:r>
          </a:p>
          <a:p>
            <a:pPr>
              <a:tabLst>
                <a:tab pos="1143000" algn="r"/>
                <a:tab pos="1371600" algn="l"/>
              </a:tabLst>
            </a:pPr>
            <a:r>
              <a:rPr lang="en-US" sz="2200" dirty="0">
                <a:solidFill>
                  <a:srgbClr val="0004FF"/>
                </a:solidFill>
                <a:latin typeface="Helvetica Neue" charset="0"/>
              </a:rPr>
              <a:t>	$33,750 	Elementary School Teachers, Except Special Education</a:t>
            </a:r>
          </a:p>
          <a:p>
            <a:pPr>
              <a:tabLst>
                <a:tab pos="1143000" algn="r"/>
                <a:tab pos="1371600" algn="l"/>
              </a:tabLst>
            </a:pPr>
            <a:r>
              <a:rPr lang="en-US" sz="2200" dirty="0">
                <a:solidFill>
                  <a:srgbClr val="0004FF"/>
                </a:solidFill>
                <a:latin typeface="Helvetica Neue" charset="0"/>
              </a:rPr>
              <a:t>	$33,710 	Middle School Teachers, Except Special and Career/Technical Education</a:t>
            </a:r>
          </a:p>
          <a:p>
            <a:pPr>
              <a:tabLst>
                <a:tab pos="1143000" algn="r"/>
                <a:tab pos="1371600" algn="l"/>
              </a:tabLst>
            </a:pPr>
            <a:r>
              <a:rPr lang="en-US" sz="2200" dirty="0">
                <a:solidFill>
                  <a:srgbClr val="0004FF"/>
                </a:solidFill>
                <a:latin typeface="Helvetica Neue" charset="0"/>
              </a:rPr>
              <a:t>	$33,630 	Kindergarten Teachers, Except Special Education</a:t>
            </a:r>
          </a:p>
          <a:p>
            <a:pPr>
              <a:tabLst>
                <a:tab pos="1143000" algn="r"/>
                <a:tab pos="1371600" algn="l"/>
              </a:tabLst>
            </a:pPr>
            <a:r>
              <a:rPr lang="en-US" sz="2200" dirty="0">
                <a:solidFill>
                  <a:srgbClr val="0004FF"/>
                </a:solidFill>
                <a:latin typeface="Helvetica Neue" charset="0"/>
              </a:rPr>
              <a:t>	$33,380 	Mental Health and Substance Abuse Social Workers</a:t>
            </a:r>
          </a:p>
          <a:p>
            <a:pPr>
              <a:tabLst>
                <a:tab pos="1143000" algn="r"/>
                <a:tab pos="1371600" algn="l"/>
              </a:tabLst>
            </a:pPr>
            <a:r>
              <a:rPr lang="en-US" sz="2200" dirty="0">
                <a:solidFill>
                  <a:srgbClr val="0004FF"/>
                </a:solidFill>
                <a:latin typeface="Helvetica Neue" charset="0"/>
              </a:rPr>
              <a:t>	$32,890 	Child, Family, and School Social Workers</a:t>
            </a:r>
          </a:p>
          <a:p>
            <a:pPr>
              <a:tabLst>
                <a:tab pos="1143000" algn="r"/>
                <a:tab pos="1371600" algn="l"/>
              </a:tabLst>
            </a:pPr>
            <a:r>
              <a:rPr lang="en-US" sz="2200" dirty="0">
                <a:solidFill>
                  <a:srgbClr val="0004FF"/>
                </a:solidFill>
                <a:latin typeface="Helvetica Neue" charset="0"/>
              </a:rPr>
              <a:t>	$32,160 	Adult Basic and Secondary Education and Literacy Teachers and Instructors</a:t>
            </a:r>
          </a:p>
          <a:p>
            <a:pPr>
              <a:tabLst>
                <a:tab pos="1143000" algn="r"/>
                <a:tab pos="1371600" algn="l"/>
              </a:tabLst>
            </a:pPr>
            <a:r>
              <a:rPr lang="en-US" sz="2200" dirty="0">
                <a:solidFill>
                  <a:srgbClr val="0004FF"/>
                </a:solidFill>
                <a:latin typeface="Helvetica Neue" charset="0"/>
              </a:rPr>
              <a:t>	$28,300 	Clergy</a:t>
            </a:r>
          </a:p>
          <a:p>
            <a:pPr>
              <a:tabLst>
                <a:tab pos="1143000" algn="r"/>
                <a:tab pos="1371600" algn="l"/>
              </a:tabLst>
            </a:pPr>
            <a:r>
              <a:rPr lang="en-US" sz="2200" dirty="0">
                <a:solidFill>
                  <a:srgbClr val="0004FF"/>
                </a:solidFill>
                <a:latin typeface="Helvetica Neue" charset="0"/>
              </a:rPr>
              <a:t>	$28,100 	Graphic Designers</a:t>
            </a:r>
          </a:p>
          <a:p>
            <a:pPr>
              <a:tabLst>
                <a:tab pos="1143000" algn="r"/>
                <a:tab pos="1371600" algn="l"/>
              </a:tabLst>
            </a:pPr>
            <a:r>
              <a:rPr lang="en-US" sz="2200" dirty="0">
                <a:solidFill>
                  <a:srgbClr val="0004FF"/>
                </a:solidFill>
                <a:latin typeface="Helvetica Neue" charset="0"/>
              </a:rPr>
              <a:t>	$16,890 	Recreation Workers</a:t>
            </a:r>
          </a:p>
          <a:p>
            <a:pPr>
              <a:tabLst>
                <a:tab pos="1143000" algn="r"/>
                <a:tab pos="1371600" algn="l"/>
              </a:tabLst>
            </a:pPr>
            <a:endParaRPr lang="en-US" sz="2200" dirty="0">
              <a:latin typeface="Helvetica Neue" charset="0"/>
            </a:endParaRPr>
          </a:p>
        </p:txBody>
      </p:sp>
    </p:spTree>
    <p:extLst>
      <p:ext uri="{BB962C8B-B14F-4D97-AF65-F5344CB8AC3E}">
        <p14:creationId xmlns:p14="http://schemas.microsoft.com/office/powerpoint/2010/main" val="9621563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Postsecondary Enrollment</a:t>
            </a:r>
            <a:endParaRPr lang="en-US" dirty="0"/>
          </a:p>
        </p:txBody>
      </p:sp>
      <p:sp>
        <p:nvSpPr>
          <p:cNvPr id="3" name="Content Placeholder 2"/>
          <p:cNvSpPr>
            <a:spLocks noGrp="1"/>
          </p:cNvSpPr>
          <p:nvPr>
            <p:ph idx="1"/>
          </p:nvPr>
        </p:nvSpPr>
        <p:spPr/>
        <p:txBody>
          <a:bodyPr/>
          <a:lstStyle/>
          <a:p>
            <a:pPr marL="0" indent="0">
              <a:buNone/>
            </a:pPr>
            <a:r>
              <a:rPr lang="en-US" dirty="0" smtClean="0"/>
              <a:t>Fall 2008 – 19.6 million graduate, undergraduate, and first-professional students</a:t>
            </a:r>
          </a:p>
          <a:p>
            <a:pPr marL="0" indent="0">
              <a:buNone/>
            </a:pPr>
            <a:endParaRPr lang="en-US" dirty="0" smtClean="0"/>
          </a:p>
          <a:p>
            <a:r>
              <a:rPr lang="en-US" dirty="0" smtClean="0"/>
              <a:t>62% enrolled in 4-year institutions</a:t>
            </a:r>
          </a:p>
          <a:p>
            <a:r>
              <a:rPr lang="en-US" dirty="0" smtClean="0"/>
              <a:t>36% enrolled in 2-year institutions</a:t>
            </a:r>
          </a:p>
          <a:p>
            <a:r>
              <a:rPr lang="en-US" dirty="0" smtClean="0"/>
              <a:t>2% enrolled in less-than-2-year institutions</a:t>
            </a:r>
            <a:endParaRPr lang="en-US" dirty="0"/>
          </a:p>
        </p:txBody>
      </p:sp>
    </p:spTree>
    <p:extLst>
      <p:ext uri="{BB962C8B-B14F-4D97-AF65-F5344CB8AC3E}">
        <p14:creationId xmlns:p14="http://schemas.microsoft.com/office/powerpoint/2010/main" val="3015854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87042" name="Picture 2" descr="get-in,-show-up,-drop-out.jpg                                  00233C55Emil                           B74677AA:"/>
          <p:cNvPicPr>
            <a:picLocks noChangeAspect="1" noChangeArrowheads="1"/>
          </p:cNvPicPr>
          <p:nvPr/>
        </p:nvPicPr>
        <p:blipFill>
          <a:blip r:embed="rId3">
            <a:extLst>
              <a:ext uri="{28A0092B-C50C-407E-A947-70E740481C1C}">
                <a14:useLocalDpi xmlns:a14="http://schemas.microsoft.com/office/drawing/2010/main" val="0"/>
              </a:ext>
            </a:extLst>
          </a:blip>
          <a:srcRect b="51421"/>
          <a:stretch>
            <a:fillRect/>
          </a:stretch>
        </p:blipFill>
        <p:spPr bwMode="auto">
          <a:xfrm>
            <a:off x="1143000" y="0"/>
            <a:ext cx="7137400"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23715" name="Rectangle 3"/>
          <p:cNvSpPr>
            <a:spLocks noChangeArrowheads="1"/>
          </p:cNvSpPr>
          <p:nvPr/>
        </p:nvSpPr>
        <p:spPr bwMode="auto">
          <a:xfrm>
            <a:off x="914400" y="2590800"/>
            <a:ext cx="7467600" cy="3048000"/>
          </a:xfrm>
          <a:prstGeom prst="rect">
            <a:avLst/>
          </a:prstGeom>
          <a:solidFill>
            <a:schemeClr val="accent1"/>
          </a:solidFill>
          <a:ln w="9525">
            <a:solidFill>
              <a:schemeClr val="tx1"/>
            </a:solidFill>
            <a:miter lim="800000"/>
            <a:headEnd/>
            <a:tailEnd/>
          </a:ln>
          <a:effectLst/>
        </p:spPr>
        <p:txBody>
          <a:bodyPr wrap="none" anchor="ctr"/>
          <a:lstStyle>
            <a:lvl1pPr>
              <a:defRPr sz="2400">
                <a:solidFill>
                  <a:schemeClr val="tx1"/>
                </a:solidFill>
                <a:latin typeface="Arial" panose="020B0604020202020204" pitchFamily="34" charset="0"/>
                <a:ea typeface="ヒラギノ角ゴ Pro W3" pitchFamily="-108" charset="-128"/>
              </a:defRPr>
            </a:lvl1pPr>
            <a:lvl2pPr marL="37931725" indent="-37474525">
              <a:defRPr sz="2400">
                <a:solidFill>
                  <a:schemeClr val="tx1"/>
                </a:solidFill>
                <a:latin typeface="Arial" panose="020B0604020202020204" pitchFamily="34" charset="0"/>
                <a:ea typeface="ヒラギノ角ゴ Pro W3" pitchFamily="-108" charset="-128"/>
              </a:defRPr>
            </a:lvl2pPr>
            <a:lvl3pPr>
              <a:defRPr sz="2400">
                <a:solidFill>
                  <a:schemeClr val="tx1"/>
                </a:solidFill>
                <a:latin typeface="Arial" panose="020B0604020202020204" pitchFamily="34" charset="0"/>
                <a:ea typeface="ヒラギノ角ゴ Pro W3" pitchFamily="-108" charset="-128"/>
              </a:defRPr>
            </a:lvl3pPr>
            <a:lvl4pPr>
              <a:defRPr sz="2400">
                <a:solidFill>
                  <a:schemeClr val="tx1"/>
                </a:solidFill>
                <a:latin typeface="Arial" panose="020B0604020202020204" pitchFamily="34" charset="0"/>
                <a:ea typeface="ヒラギノ角ゴ Pro W3" pitchFamily="-108" charset="-128"/>
              </a:defRPr>
            </a:lvl4pPr>
            <a:lvl5pPr>
              <a:defRPr sz="2400">
                <a:solidFill>
                  <a:schemeClr val="tx1"/>
                </a:solidFill>
                <a:latin typeface="Arial" panose="020B0604020202020204" pitchFamily="34" charset="0"/>
                <a:ea typeface="ヒラギノ角ゴ Pro W3" pitchFamily="-108"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ヒラギノ角ゴ Pro W3" pitchFamily="-108"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ヒラギノ角ゴ Pro W3" pitchFamily="-108"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ヒラギノ角ゴ Pro W3" pitchFamily="-108"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ヒラギノ角ゴ Pro W3" pitchFamily="-108" charset="-128"/>
              </a:defRPr>
            </a:lvl9pPr>
          </a:lstStyle>
          <a:p>
            <a:pPr algn="ctr"/>
            <a:r>
              <a:rPr lang="en-US" altLang="en-US" sz="2800" b="1" dirty="0" smtClean="0">
                <a:latin typeface="Helvetica Neue" pitchFamily="-108" charset="0"/>
              </a:rPr>
              <a:t>57.2% </a:t>
            </a:r>
            <a:r>
              <a:rPr lang="en-US" altLang="en-US" sz="2800" b="1" dirty="0">
                <a:latin typeface="Helvetica Neue" pitchFamily="-108" charset="0"/>
              </a:rPr>
              <a:t>of bachelor’s-seeking students </a:t>
            </a:r>
            <a:r>
              <a:rPr lang="en-US" altLang="en-US" sz="2800" b="1" dirty="0" smtClean="0">
                <a:latin typeface="Helvetica Neue" pitchFamily="-108" charset="0"/>
              </a:rPr>
              <a:t>get</a:t>
            </a:r>
            <a:br>
              <a:rPr lang="en-US" altLang="en-US" sz="2800" b="1" dirty="0" smtClean="0">
                <a:latin typeface="Helvetica Neue" pitchFamily="-108" charset="0"/>
              </a:rPr>
            </a:br>
            <a:r>
              <a:rPr lang="en-US" altLang="en-US" sz="2800" b="1" dirty="0" smtClean="0">
                <a:latin typeface="Helvetica Neue" pitchFamily="-108" charset="0"/>
              </a:rPr>
              <a:t>degree </a:t>
            </a:r>
            <a:r>
              <a:rPr lang="en-US" altLang="en-US" sz="2800" b="1" dirty="0">
                <a:latin typeface="Helvetica Neue" pitchFamily="-108" charset="0"/>
              </a:rPr>
              <a:t>in 6 years (</a:t>
            </a:r>
            <a:r>
              <a:rPr lang="en-US" altLang="en-US" sz="2800" b="1" dirty="0" smtClean="0">
                <a:latin typeface="Helvetica Neue" pitchFamily="-108" charset="0"/>
              </a:rPr>
              <a:t>36.4% </a:t>
            </a:r>
            <a:r>
              <a:rPr lang="en-US" altLang="en-US" sz="2800" b="1" dirty="0">
                <a:latin typeface="Helvetica Neue" pitchFamily="-108" charset="0"/>
              </a:rPr>
              <a:t>in 4 years)</a:t>
            </a:r>
            <a:endParaRPr lang="en-US" altLang="en-US" sz="2800" dirty="0">
              <a:latin typeface="Helvetica Neue" pitchFamily="-108" charset="0"/>
            </a:endParaRPr>
          </a:p>
          <a:p>
            <a:pPr algn="ctr"/>
            <a:endParaRPr lang="en-US" altLang="en-US" sz="2800" dirty="0">
              <a:latin typeface="Helvetica Neue" pitchFamily="-108" charset="0"/>
            </a:endParaRPr>
          </a:p>
          <a:p>
            <a:pPr algn="ctr"/>
            <a:r>
              <a:rPr lang="en-US" altLang="en-US" sz="2800" b="1" dirty="0" smtClean="0">
                <a:latin typeface="Helvetica Neue" pitchFamily="-108" charset="0"/>
              </a:rPr>
              <a:t>31.4% </a:t>
            </a:r>
            <a:r>
              <a:rPr lang="en-US" altLang="en-US" sz="2800" b="1" dirty="0">
                <a:latin typeface="Helvetica Neue" pitchFamily="-108" charset="0"/>
              </a:rPr>
              <a:t>of </a:t>
            </a:r>
            <a:r>
              <a:rPr lang="en-US" altLang="en-US" sz="2800" b="1" dirty="0" smtClean="0">
                <a:latin typeface="Helvetica Neue" pitchFamily="-108" charset="0"/>
              </a:rPr>
              <a:t>degree or certificate-seeking </a:t>
            </a:r>
            <a:br>
              <a:rPr lang="en-US" altLang="en-US" sz="2800" b="1" dirty="0" smtClean="0">
                <a:latin typeface="Helvetica Neue" pitchFamily="-108" charset="0"/>
              </a:rPr>
            </a:br>
            <a:r>
              <a:rPr lang="en-US" altLang="en-US" sz="2800" b="1" dirty="0" smtClean="0">
                <a:latin typeface="Helvetica Neue" pitchFamily="-108" charset="0"/>
              </a:rPr>
              <a:t>students at 2-year institution get</a:t>
            </a:r>
            <a:br>
              <a:rPr lang="en-US" altLang="en-US" sz="2800" b="1" dirty="0" smtClean="0">
                <a:latin typeface="Helvetica Neue" pitchFamily="-108" charset="0"/>
              </a:rPr>
            </a:br>
            <a:r>
              <a:rPr lang="en-US" altLang="en-US" sz="2800" b="1" dirty="0" smtClean="0">
                <a:latin typeface="Helvetica Neue" pitchFamily="-108" charset="0"/>
              </a:rPr>
              <a:t>degree </a:t>
            </a:r>
            <a:r>
              <a:rPr lang="en-US" altLang="en-US" sz="2800" b="1" dirty="0">
                <a:latin typeface="Helvetica Neue" pitchFamily="-108" charset="0"/>
              </a:rPr>
              <a:t>in </a:t>
            </a:r>
            <a:r>
              <a:rPr lang="en-US" altLang="en-US" sz="2800" b="1" dirty="0" smtClean="0">
                <a:latin typeface="Helvetica Neue" pitchFamily="-108" charset="0"/>
              </a:rPr>
              <a:t>3 </a:t>
            </a:r>
            <a:r>
              <a:rPr lang="en-US" altLang="en-US" sz="2800" b="1" dirty="0">
                <a:latin typeface="Helvetica Neue" pitchFamily="-108" charset="0"/>
              </a:rPr>
              <a:t>years </a:t>
            </a:r>
            <a:r>
              <a:rPr lang="en-US" altLang="en-US" sz="2800" b="1" dirty="0" smtClean="0">
                <a:latin typeface="Helvetica Neue" pitchFamily="-108" charset="0"/>
              </a:rPr>
              <a:t>(18.9% </a:t>
            </a:r>
            <a:r>
              <a:rPr lang="en-US" altLang="en-US" sz="2800" b="1" dirty="0">
                <a:latin typeface="Helvetica Neue" pitchFamily="-108" charset="0"/>
              </a:rPr>
              <a:t>in </a:t>
            </a:r>
            <a:r>
              <a:rPr lang="en-US" altLang="en-US" sz="2800" b="1" dirty="0" smtClean="0">
                <a:latin typeface="Helvetica Neue" pitchFamily="-108" charset="0"/>
              </a:rPr>
              <a:t>2 </a:t>
            </a:r>
            <a:r>
              <a:rPr lang="en-US" altLang="en-US" sz="2800" b="1" dirty="0">
                <a:latin typeface="Helvetica Neue" pitchFamily="-108" charset="0"/>
              </a:rPr>
              <a:t>years)</a:t>
            </a:r>
            <a:endParaRPr lang="en-US" altLang="en-US" sz="2800" dirty="0">
              <a:latin typeface="Helvetica Neue" pitchFamily="-108" charset="0"/>
            </a:endParaRPr>
          </a:p>
        </p:txBody>
      </p:sp>
    </p:spTree>
    <p:extLst>
      <p:ext uri="{BB962C8B-B14F-4D97-AF65-F5344CB8AC3E}">
        <p14:creationId xmlns:p14="http://schemas.microsoft.com/office/powerpoint/2010/main" val="18923050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entr" presetSubtype="0" fill="hold" grpId="0" nodeType="clickEffect">
                                  <p:stCondLst>
                                    <p:cond delay="0"/>
                                  </p:stCondLst>
                                  <p:childTnLst>
                                    <p:set>
                                      <p:cBhvr>
                                        <p:cTn id="6" dur="1" fill="hold">
                                          <p:stCondLst>
                                            <p:cond delay="499"/>
                                          </p:stCondLst>
                                        </p:cTn>
                                        <p:tgtEl>
                                          <p:spTgt spid="1523715">
                                            <p:bg/>
                                          </p:spTgt>
                                        </p:tgtEl>
                                        <p:attrNameLst>
                                          <p:attrName>style.visibility</p:attrName>
                                        </p:attrNameLst>
                                      </p:cBhvr>
                                      <p:to>
                                        <p:strVal val="visible"/>
                                      </p:to>
                                    </p:set>
                                  </p:childTnLst>
                                </p:cTn>
                              </p:par>
                              <p:par>
                                <p:cTn id="7" presetID="22" presetClass="entr" presetSubtype="8" fill="hold" grpId="0" nodeType="withEffect">
                                  <p:stCondLst>
                                    <p:cond delay="1000"/>
                                  </p:stCondLst>
                                  <p:childTnLst>
                                    <p:set>
                                      <p:cBhvr>
                                        <p:cTn id="8" dur="1" fill="hold">
                                          <p:stCondLst>
                                            <p:cond delay="0"/>
                                          </p:stCondLst>
                                        </p:cTn>
                                        <p:tgtEl>
                                          <p:spTgt spid="1523715">
                                            <p:txEl>
                                              <p:pRg st="0" end="0"/>
                                            </p:txEl>
                                          </p:spTgt>
                                        </p:tgtEl>
                                        <p:attrNameLst>
                                          <p:attrName>style.visibility</p:attrName>
                                        </p:attrNameLst>
                                      </p:cBhvr>
                                      <p:to>
                                        <p:strVal val="visible"/>
                                      </p:to>
                                    </p:set>
                                    <p:animEffect transition="in" filter="wipe(left)">
                                      <p:cBhvr>
                                        <p:cTn id="9" dur="500"/>
                                        <p:tgtEl>
                                          <p:spTgt spid="152371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523715">
                                            <p:txEl>
                                              <p:pRg st="2" end="2"/>
                                            </p:txEl>
                                          </p:spTgt>
                                        </p:tgtEl>
                                        <p:attrNameLst>
                                          <p:attrName>style.visibility</p:attrName>
                                        </p:attrNameLst>
                                      </p:cBhvr>
                                      <p:to>
                                        <p:strVal val="visible"/>
                                      </p:to>
                                    </p:set>
                                    <p:animEffect transition="in" filter="wipe(left)">
                                      <p:cBhvr>
                                        <p:cTn id="14" dur="500"/>
                                        <p:tgtEl>
                                          <p:spTgt spid="15237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3715" grpId="0" uiExpand="1" build="p"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91138" name="Chart 5"/>
          <p:cNvGraphicFramePr>
            <a:graphicFrameLocks/>
          </p:cNvGraphicFramePr>
          <p:nvPr/>
        </p:nvGraphicFramePr>
        <p:xfrm>
          <a:off x="-127000" y="-50800"/>
          <a:ext cx="9836150" cy="6197600"/>
        </p:xfrm>
        <a:graphic>
          <a:graphicData uri="http://schemas.openxmlformats.org/presentationml/2006/ole">
            <mc:AlternateContent xmlns:mc="http://schemas.openxmlformats.org/markup-compatibility/2006">
              <mc:Choice xmlns:v="urn:schemas-microsoft-com:vml" Requires="v">
                <p:oleObj spid="_x0000_s1054" r:id="rId4" imgW="9839797" imgH="6194073" progId="Excel.Chart.8">
                  <p:embed/>
                </p:oleObj>
              </mc:Choice>
              <mc:Fallback>
                <p:oleObj r:id="rId4" imgW="9839797" imgH="6194073"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000" y="-50800"/>
                        <a:ext cx="9836150" cy="619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25764" name="Text Box 4"/>
          <p:cNvSpPr txBox="1">
            <a:spLocks noChangeArrowheads="1"/>
          </p:cNvSpPr>
          <p:nvPr/>
        </p:nvSpPr>
        <p:spPr bwMode="auto">
          <a:xfrm>
            <a:off x="3629025" y="381000"/>
            <a:ext cx="4600575" cy="1200150"/>
          </a:xfrm>
          <a:prstGeom prst="rect">
            <a:avLst/>
          </a:prstGeom>
          <a:noFill/>
          <a:ln w="9525">
            <a:noFill/>
            <a:miter lim="800000"/>
            <a:headEnd/>
            <a:tailEnd/>
          </a:ln>
          <a:effectLst/>
        </p:spPr>
        <p:txBody>
          <a:bodyPr wrap="none">
            <a:spAutoFit/>
          </a:bodyPr>
          <a:lstStyle>
            <a:lvl1pPr>
              <a:defRPr sz="2400">
                <a:solidFill>
                  <a:schemeClr val="tx1"/>
                </a:solidFill>
                <a:latin typeface="Arial" panose="020B0604020202020204" pitchFamily="34" charset="0"/>
                <a:ea typeface="ヒラギノ角ゴ Pro W3" pitchFamily="-108" charset="-128"/>
              </a:defRPr>
            </a:lvl1pPr>
            <a:lvl2pPr marL="37931725" indent="-37474525">
              <a:defRPr sz="2400">
                <a:solidFill>
                  <a:schemeClr val="tx1"/>
                </a:solidFill>
                <a:latin typeface="Arial" panose="020B0604020202020204" pitchFamily="34" charset="0"/>
                <a:ea typeface="ヒラギノ角ゴ Pro W3" pitchFamily="-108" charset="-128"/>
              </a:defRPr>
            </a:lvl2pPr>
            <a:lvl3pPr>
              <a:defRPr sz="2400">
                <a:solidFill>
                  <a:schemeClr val="tx1"/>
                </a:solidFill>
                <a:latin typeface="Arial" panose="020B0604020202020204" pitchFamily="34" charset="0"/>
                <a:ea typeface="ヒラギノ角ゴ Pro W3" pitchFamily="-108" charset="-128"/>
              </a:defRPr>
            </a:lvl3pPr>
            <a:lvl4pPr>
              <a:defRPr sz="2400">
                <a:solidFill>
                  <a:schemeClr val="tx1"/>
                </a:solidFill>
                <a:latin typeface="Arial" panose="020B0604020202020204" pitchFamily="34" charset="0"/>
                <a:ea typeface="ヒラギノ角ゴ Pro W3" pitchFamily="-108" charset="-128"/>
              </a:defRPr>
            </a:lvl4pPr>
            <a:lvl5pPr>
              <a:defRPr sz="2400">
                <a:solidFill>
                  <a:schemeClr val="tx1"/>
                </a:solidFill>
                <a:latin typeface="Arial" panose="020B0604020202020204" pitchFamily="34" charset="0"/>
                <a:ea typeface="ヒラギノ角ゴ Pro W3" pitchFamily="-108"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ヒラギノ角ゴ Pro W3" pitchFamily="-108"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ヒラギノ角ゴ Pro W3" pitchFamily="-108"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ヒラギノ角ゴ Pro W3" pitchFamily="-108"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ヒラギノ角ゴ Pro W3" pitchFamily="-108" charset="-128"/>
              </a:defRPr>
            </a:lvl9pPr>
          </a:lstStyle>
          <a:p>
            <a:pPr algn="ctr"/>
            <a:r>
              <a:rPr lang="en-US" altLang="en-US" b="1">
                <a:effectLst>
                  <a:outerShdw blurRad="38100" dist="38100" dir="2700000" algn="tl">
                    <a:srgbClr val="C0C0C0"/>
                  </a:outerShdw>
                </a:effectLst>
                <a:latin typeface="Helvetica Neue" pitchFamily="-108" charset="0"/>
              </a:rPr>
              <a:t>North Carolina</a:t>
            </a:r>
            <a:br>
              <a:rPr lang="en-US" altLang="en-US" b="1">
                <a:effectLst>
                  <a:outerShdw blurRad="38100" dist="38100" dir="2700000" algn="tl">
                    <a:srgbClr val="C0C0C0"/>
                  </a:outerShdw>
                </a:effectLst>
                <a:latin typeface="Helvetica Neue" pitchFamily="-108" charset="0"/>
              </a:rPr>
            </a:br>
            <a:r>
              <a:rPr lang="en-US" altLang="en-US" b="1">
                <a:effectLst>
                  <a:outerShdw blurRad="38100" dist="38100" dir="2700000" algn="tl">
                    <a:srgbClr val="C0C0C0"/>
                  </a:outerShdw>
                </a:effectLst>
                <a:latin typeface="Helvetica Neue" pitchFamily="-108" charset="0"/>
              </a:rPr>
              <a:t>6-year Graduation Rate – 2008</a:t>
            </a:r>
          </a:p>
          <a:p>
            <a:pPr algn="ctr"/>
            <a:r>
              <a:rPr lang="en-US" altLang="en-US" b="1">
                <a:effectLst>
                  <a:outerShdw blurRad="38100" dist="38100" dir="2700000" algn="tl">
                    <a:srgbClr val="C0C0C0"/>
                  </a:outerShdw>
                </a:effectLst>
                <a:latin typeface="Helvetica Neue" pitchFamily="-108" charset="0"/>
              </a:rPr>
              <a:t>57.6% average</a:t>
            </a:r>
          </a:p>
        </p:txBody>
      </p:sp>
      <p:sp>
        <p:nvSpPr>
          <p:cNvPr id="1525765" name="Line 5"/>
          <p:cNvSpPr>
            <a:spLocks noChangeShapeType="1"/>
          </p:cNvSpPr>
          <p:nvPr/>
        </p:nvSpPr>
        <p:spPr bwMode="auto">
          <a:xfrm>
            <a:off x="0" y="1600200"/>
            <a:ext cx="9144000" cy="0"/>
          </a:xfrm>
          <a:prstGeom prst="line">
            <a:avLst/>
          </a:prstGeom>
          <a:noFill/>
          <a:ln w="19050">
            <a:solidFill>
              <a:schemeClr val="tx1"/>
            </a:solidFill>
            <a:round/>
            <a:headEnd/>
            <a:tailEnd/>
          </a:ln>
          <a:effectLst/>
        </p:spPr>
        <p:txBody>
          <a:bodyPr wrap="none" anchor="ctr"/>
          <a:lstStyle/>
          <a:p>
            <a:pPr>
              <a:defRPr/>
            </a:pPr>
            <a:endParaRPr lang="en-US" b="1">
              <a:effectLst>
                <a:outerShdw blurRad="38100" dist="38100" dir="2700000" algn="tl">
                  <a:srgbClr val="000000">
                    <a:alpha val="43137"/>
                  </a:srgbClr>
                </a:outerShdw>
              </a:effectLst>
              <a:latin typeface="Helvetica Neue" pitchFamily="-107" charset="0"/>
              <a:ea typeface="ヒラギノ角ゴ Pro W3" pitchFamily="-112" charset="-128"/>
            </a:endParaRPr>
          </a:p>
        </p:txBody>
      </p:sp>
    </p:spTree>
    <p:extLst>
      <p:ext uri="{BB962C8B-B14F-4D97-AF65-F5344CB8AC3E}">
        <p14:creationId xmlns:p14="http://schemas.microsoft.com/office/powerpoint/2010/main" val="10780925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7810" name="Rectangle 2"/>
          <p:cNvSpPr>
            <a:spLocks noGrp="1" noChangeArrowheads="1"/>
          </p:cNvSpPr>
          <p:nvPr>
            <p:ph type="title"/>
          </p:nvPr>
        </p:nvSpPr>
        <p:spPr/>
        <p:txBody>
          <a:bodyPr/>
          <a:lstStyle/>
          <a:p>
            <a:r>
              <a:rPr lang="en-US" altLang="en-US" smtClean="0"/>
              <a:t>It makes you think?</a:t>
            </a:r>
            <a:endParaRPr lang="en-US" altLang="en-US" dirty="0" smtClean="0"/>
          </a:p>
        </p:txBody>
      </p:sp>
      <p:sp>
        <p:nvSpPr>
          <p:cNvPr id="2" name="Content Placeholder 1"/>
          <p:cNvSpPr>
            <a:spLocks noGrp="1"/>
          </p:cNvSpPr>
          <p:nvPr>
            <p:ph idx="1"/>
          </p:nvPr>
        </p:nvSpPr>
        <p:spPr/>
        <p:txBody>
          <a:bodyPr/>
          <a:lstStyle/>
          <a:p>
            <a:r>
              <a:rPr lang="en-US" dirty="0" smtClean="0"/>
              <a:t>What happens to our 4-year program dropouts?</a:t>
            </a:r>
          </a:p>
          <a:p>
            <a:endParaRPr lang="en-US" dirty="0" smtClean="0"/>
          </a:p>
          <a:p>
            <a:r>
              <a:rPr lang="en-US" dirty="0" smtClean="0"/>
              <a:t>25% of all students in Community College  have a 4-year degree.</a:t>
            </a:r>
          </a:p>
          <a:p>
            <a:endParaRPr lang="en-US" dirty="0"/>
          </a:p>
        </p:txBody>
      </p:sp>
    </p:spTree>
    <p:extLst>
      <p:ext uri="{BB962C8B-B14F-4D97-AF65-F5344CB8AC3E}">
        <p14:creationId xmlns:p14="http://schemas.microsoft.com/office/powerpoint/2010/main" val="31981114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left)">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The Condition of College &amp; Career Readiness 2015</a:t>
            </a:r>
            <a:endParaRPr lang="en-US" dirty="0"/>
          </a:p>
        </p:txBody>
      </p:sp>
      <p:sp>
        <p:nvSpPr>
          <p:cNvPr id="3" name="Content Placeholder 2"/>
          <p:cNvSpPr>
            <a:spLocks noGrp="1"/>
          </p:cNvSpPr>
          <p:nvPr>
            <p:ph idx="1"/>
          </p:nvPr>
        </p:nvSpPr>
        <p:spPr/>
        <p:txBody>
          <a:bodyPr>
            <a:normAutofit/>
          </a:bodyPr>
          <a:lstStyle/>
          <a:p>
            <a:r>
              <a:rPr lang="en-US" dirty="0" smtClean="0"/>
              <a:t>59% of the 2015 national HS graduating class took the ACT</a:t>
            </a:r>
          </a:p>
          <a:p>
            <a:r>
              <a:rPr lang="en-US" dirty="0"/>
              <a:t>86% of 2015 ACT-tested graduates aspired to postsecondary </a:t>
            </a:r>
            <a:r>
              <a:rPr lang="en-US" dirty="0" smtClean="0"/>
              <a:t>education</a:t>
            </a:r>
          </a:p>
          <a:p>
            <a:r>
              <a:rPr lang="en-US" dirty="0" smtClean="0"/>
              <a:t>31% of the ACT-tested graduates are </a:t>
            </a:r>
            <a:r>
              <a:rPr lang="en-US" u="sng" dirty="0" smtClean="0"/>
              <a:t>not</a:t>
            </a:r>
            <a:r>
              <a:rPr lang="en-US" dirty="0" smtClean="0"/>
              <a:t> meeting </a:t>
            </a:r>
            <a:r>
              <a:rPr lang="en-US" u="sng" dirty="0" smtClean="0"/>
              <a:t>any</a:t>
            </a:r>
            <a:r>
              <a:rPr lang="en-US" dirty="0" smtClean="0"/>
              <a:t> of the ACT Benchmarks</a:t>
            </a:r>
          </a:p>
          <a:p>
            <a:r>
              <a:rPr lang="en-US" dirty="0" smtClean="0"/>
              <a:t>40% of the ACT-tested graduates met </a:t>
            </a:r>
            <a:r>
              <a:rPr lang="en-US" u="sng" dirty="0" smtClean="0"/>
              <a:t>3 or 4 </a:t>
            </a:r>
            <a:r>
              <a:rPr lang="en-US" dirty="0" smtClean="0"/>
              <a:t>of the ACT Benchmarks</a:t>
            </a:r>
          </a:p>
          <a:p>
            <a:endParaRPr lang="en-US" dirty="0"/>
          </a:p>
        </p:txBody>
      </p:sp>
      <p:sp>
        <p:nvSpPr>
          <p:cNvPr id="4" name="Date Placeholder 3"/>
          <p:cNvSpPr>
            <a:spLocks noGrp="1"/>
          </p:cNvSpPr>
          <p:nvPr>
            <p:ph type="dt" sz="half" idx="10"/>
          </p:nvPr>
        </p:nvSpPr>
        <p:spPr/>
        <p:txBody>
          <a:bodyPr/>
          <a:lstStyle/>
          <a:p>
            <a:fld id="{8F89085A-6F1E-42B7-ADB4-8C5113284129}" type="datetime1">
              <a:rPr lang="en-US" smtClean="0"/>
              <a:pPr/>
              <a:t>2/24/2016</a:t>
            </a:fld>
            <a:endParaRPr lang="en-US"/>
          </a:p>
        </p:txBody>
      </p:sp>
      <p:sp>
        <p:nvSpPr>
          <p:cNvPr id="5" name="Slide Number Placeholder 4"/>
          <p:cNvSpPr>
            <a:spLocks noGrp="1"/>
          </p:cNvSpPr>
          <p:nvPr>
            <p:ph type="sldNum" sz="quarter" idx="12"/>
          </p:nvPr>
        </p:nvSpPr>
        <p:spPr/>
        <p:txBody>
          <a:bodyPr/>
          <a:lstStyle/>
          <a:p>
            <a:fld id="{9B007EB5-E551-4081-B1D4-5458D7644D4F}" type="slidenum">
              <a:rPr lang="en-US" smtClean="0"/>
              <a:pPr/>
              <a:t>19</a:t>
            </a:fld>
            <a:endParaRPr lang="en-US"/>
          </a:p>
        </p:txBody>
      </p:sp>
    </p:spTree>
    <p:extLst>
      <p:ext uri="{BB962C8B-B14F-4D97-AF65-F5344CB8AC3E}">
        <p14:creationId xmlns:p14="http://schemas.microsoft.com/office/powerpoint/2010/main" val="3257940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left)">
                                      <p:cBhvr>
                                        <p:cTn id="2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 name="Picture 1" descr="Mark-Twain-on-Lif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5840" y="0"/>
            <a:ext cx="5731760" cy="6858000"/>
          </a:xfrm>
          <a:prstGeom prst="rect">
            <a:avLst/>
          </a:prstGeom>
        </p:spPr>
      </p:pic>
    </p:spTree>
    <p:extLst>
      <p:ext uri="{BB962C8B-B14F-4D97-AF65-F5344CB8AC3E}">
        <p14:creationId xmlns:p14="http://schemas.microsoft.com/office/powerpoint/2010/main" val="1219800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49505" name="Picture 2" descr="C:\Documents and Settings\cdroessler\My Documents\Downloads\LibertyTwpPorterCoIndiana-LibertyCenterHighSchool-IndustrialArtsRoom-1931-S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 y="250825"/>
            <a:ext cx="9134475" cy="637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39231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51553" name="Picture 2" descr="C:\Documents and Settings\cdroessler\My Documents\Downloads\AMPBabb8744L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3" y="381000"/>
            <a:ext cx="9186863" cy="610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15186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53601" name="Picture 2" descr="C:\Documents and Settings\cdroessler\My Documents\Downloads\women_in_factory_bi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0"/>
            <a:ext cx="8991600"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01137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55649" name="Picture 2" descr="C:\Documents and Settings\cdroessler\My Documents\CTE future curriculum\Commerce meeting 081412\GE 218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25400"/>
            <a:ext cx="4724400" cy="703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38603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57697" name="Picture 2" descr="C:\Documents and Settings\cdroessler\My Documents\Downloads\AMSTC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 y="0"/>
            <a:ext cx="9525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9748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400" y="23446"/>
            <a:ext cx="4553712" cy="6858000"/>
          </a:xfrm>
          <a:prstGeom prst="rect">
            <a:avLst/>
          </a:prstGeom>
        </p:spPr>
      </p:pic>
      <p:sp>
        <p:nvSpPr>
          <p:cNvPr id="3" name="TextBox 2"/>
          <p:cNvSpPr txBox="1"/>
          <p:nvPr/>
        </p:nvSpPr>
        <p:spPr>
          <a:xfrm>
            <a:off x="279408" y="3452446"/>
            <a:ext cx="2920992" cy="923330"/>
          </a:xfrm>
          <a:prstGeom prst="rect">
            <a:avLst/>
          </a:prstGeom>
          <a:noFill/>
        </p:spPr>
        <p:txBody>
          <a:bodyPr wrap="none" rtlCol="0">
            <a:spAutoFit/>
          </a:bodyPr>
          <a:lstStyle/>
          <a:p>
            <a:r>
              <a:rPr lang="en-US" sz="5400" dirty="0" smtClean="0"/>
              <a:t>ctpnc.org</a:t>
            </a:r>
            <a:endParaRPr lang="en-US" sz="5400" dirty="0"/>
          </a:p>
        </p:txBody>
      </p:sp>
    </p:spTree>
    <p:extLst>
      <p:ext uri="{BB962C8B-B14F-4D97-AF65-F5344CB8AC3E}">
        <p14:creationId xmlns:p14="http://schemas.microsoft.com/office/powerpoint/2010/main" val="34174615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2" y="2906713"/>
            <a:ext cx="8421687" cy="1500187"/>
          </a:xfrm>
        </p:spPr>
        <p:txBody>
          <a:bodyPr>
            <a:noAutofit/>
          </a:bodyPr>
          <a:lstStyle/>
          <a:p>
            <a:r>
              <a:rPr lang="en-US" sz="4000" dirty="0">
                <a:effectLst>
                  <a:outerShdw blurRad="38100" dist="38100" dir="2700000" algn="tl">
                    <a:srgbClr val="DDDDDD"/>
                  </a:outerShdw>
                </a:effectLst>
                <a:latin typeface="Arial" charset="0"/>
                <a:ea typeface="ヒラギノ角ゴ Pro W3" charset="0"/>
                <a:cs typeface="ヒラギノ角ゴ Pro W3" charset="0"/>
              </a:rPr>
              <a:t>We are </a:t>
            </a:r>
            <a:r>
              <a:rPr lang="en-US" sz="4000" dirty="0" smtClean="0">
                <a:effectLst>
                  <a:outerShdw blurRad="38100" dist="38100" dir="2700000" algn="tl">
                    <a:srgbClr val="DDDDDD"/>
                  </a:outerShdw>
                </a:effectLst>
                <a:latin typeface="Arial" charset="0"/>
                <a:ea typeface="ヒラギノ角ゴ Pro W3" charset="0"/>
                <a:cs typeface="ヒラギノ角ゴ Pro W3" charset="0"/>
              </a:rPr>
              <a:t>currently preparing </a:t>
            </a:r>
            <a:r>
              <a:rPr lang="en-US" sz="4000" dirty="0">
                <a:effectLst>
                  <a:outerShdw blurRad="38100" dist="38100" dir="2700000" algn="tl">
                    <a:srgbClr val="DDDDDD"/>
                  </a:outerShdw>
                </a:effectLst>
                <a:latin typeface="Arial" charset="0"/>
                <a:ea typeface="ヒラギノ角ゴ Pro W3" charset="0"/>
                <a:cs typeface="ヒラギノ角ゴ Pro W3" charset="0"/>
              </a:rPr>
              <a:t>people for jobs that don</a:t>
            </a:r>
            <a:r>
              <a:rPr lang="ja-JP" altLang="en-US" sz="4000" dirty="0">
                <a:effectLst>
                  <a:outerShdw blurRad="38100" dist="38100" dir="2700000" algn="tl">
                    <a:srgbClr val="DDDDDD"/>
                  </a:outerShdw>
                </a:effectLst>
                <a:latin typeface="Arial" charset="0"/>
                <a:ea typeface="ヒラギノ角ゴ Pro W3" charset="0"/>
                <a:cs typeface="ヒラギノ角ゴ Pro W3" charset="0"/>
              </a:rPr>
              <a:t>’</a:t>
            </a:r>
            <a:r>
              <a:rPr lang="en-US" sz="4000" dirty="0">
                <a:effectLst>
                  <a:outerShdw blurRad="38100" dist="38100" dir="2700000" algn="tl">
                    <a:srgbClr val="DDDDDD"/>
                  </a:outerShdw>
                </a:effectLst>
                <a:latin typeface="Arial" charset="0"/>
                <a:ea typeface="ヒラギノ角ゴ Pro W3" charset="0"/>
                <a:cs typeface="ヒラギノ角ゴ Pro W3" charset="0"/>
              </a:rPr>
              <a:t>t yet exist …</a:t>
            </a:r>
            <a:endParaRPr lang="en-US" sz="4000" dirty="0"/>
          </a:p>
        </p:txBody>
      </p:sp>
    </p:spTree>
    <p:extLst>
      <p:ext uri="{BB962C8B-B14F-4D97-AF65-F5344CB8AC3E}">
        <p14:creationId xmlns:p14="http://schemas.microsoft.com/office/powerpoint/2010/main" val="38168703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rmAutofit/>
          </a:bodyPr>
          <a:lstStyle/>
          <a:p>
            <a:r>
              <a:rPr lang="en-US" sz="4000" dirty="0">
                <a:effectLst>
                  <a:outerShdw blurRad="38100" dist="38100" dir="2700000" algn="tl">
                    <a:srgbClr val="DDDDDD"/>
                  </a:outerShdw>
                </a:effectLst>
                <a:latin typeface="Arial" charset="0"/>
                <a:ea typeface="ヒラギノ角ゴ Pro W3" charset="0"/>
                <a:cs typeface="ヒラギノ角ゴ Pro W3" charset="0"/>
              </a:rPr>
              <a:t>… using technologies that haven</a:t>
            </a:r>
            <a:r>
              <a:rPr lang="ja-JP" altLang="en-US" sz="4000" dirty="0">
                <a:effectLst>
                  <a:outerShdw blurRad="38100" dist="38100" dir="2700000" algn="tl">
                    <a:srgbClr val="DDDDDD"/>
                  </a:outerShdw>
                </a:effectLst>
                <a:latin typeface="Arial" charset="0"/>
                <a:ea typeface="ヒラギノ角ゴ Pro W3" charset="0"/>
                <a:cs typeface="ヒラギノ角ゴ Pro W3" charset="0"/>
              </a:rPr>
              <a:t>’</a:t>
            </a:r>
            <a:r>
              <a:rPr lang="en-US" sz="4000" dirty="0">
                <a:effectLst>
                  <a:outerShdw blurRad="38100" dist="38100" dir="2700000" algn="tl">
                    <a:srgbClr val="DDDDDD"/>
                  </a:outerShdw>
                </a:effectLst>
                <a:latin typeface="Arial" charset="0"/>
                <a:ea typeface="ヒラギノ角ゴ Pro W3" charset="0"/>
                <a:cs typeface="ヒラギノ角ゴ Pro W3" charset="0"/>
              </a:rPr>
              <a:t>t yet been invented …</a:t>
            </a:r>
            <a:endParaRPr lang="en-US" sz="4000" dirty="0"/>
          </a:p>
        </p:txBody>
      </p:sp>
    </p:spTree>
    <p:extLst>
      <p:ext uri="{BB962C8B-B14F-4D97-AF65-F5344CB8AC3E}">
        <p14:creationId xmlns:p14="http://schemas.microsoft.com/office/powerpoint/2010/main" val="31681629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2" y="2906713"/>
            <a:ext cx="8040687" cy="1500187"/>
          </a:xfrm>
        </p:spPr>
        <p:txBody>
          <a:bodyPr>
            <a:noAutofit/>
          </a:bodyPr>
          <a:lstStyle/>
          <a:p>
            <a:r>
              <a:rPr lang="en-US" sz="4000" dirty="0">
                <a:effectLst>
                  <a:outerShdw blurRad="38100" dist="38100" dir="2700000" algn="tl">
                    <a:srgbClr val="DDDDDD"/>
                  </a:outerShdw>
                </a:effectLst>
                <a:latin typeface="Arial" charset="0"/>
                <a:ea typeface="ヒラギノ角ゴ Pro W3" charset="0"/>
                <a:cs typeface="ヒラギノ角ゴ Pro W3" charset="0"/>
              </a:rPr>
              <a:t>… in order to solve problems we don</a:t>
            </a:r>
            <a:r>
              <a:rPr lang="ja-JP" altLang="en-US" sz="4000" dirty="0">
                <a:effectLst>
                  <a:outerShdw blurRad="38100" dist="38100" dir="2700000" algn="tl">
                    <a:srgbClr val="DDDDDD"/>
                  </a:outerShdw>
                </a:effectLst>
                <a:latin typeface="Arial" charset="0"/>
                <a:ea typeface="ヒラギノ角ゴ Pro W3" charset="0"/>
                <a:cs typeface="ヒラギノ角ゴ Pro W3" charset="0"/>
              </a:rPr>
              <a:t>’</a:t>
            </a:r>
            <a:r>
              <a:rPr lang="en-US" sz="4000" dirty="0">
                <a:effectLst>
                  <a:outerShdw blurRad="38100" dist="38100" dir="2700000" algn="tl">
                    <a:srgbClr val="DDDDDD"/>
                  </a:outerShdw>
                </a:effectLst>
                <a:latin typeface="Arial" charset="0"/>
                <a:ea typeface="ヒラギノ角ゴ Pro W3" charset="0"/>
                <a:cs typeface="ヒラギノ角ゴ Pro W3" charset="0"/>
              </a:rPr>
              <a:t>t even know are problems yet.</a:t>
            </a:r>
            <a:endParaRPr lang="en-US" sz="4000" dirty="0"/>
          </a:p>
        </p:txBody>
      </p:sp>
    </p:spTree>
    <p:extLst>
      <p:ext uri="{BB962C8B-B14F-4D97-AF65-F5344CB8AC3E}">
        <p14:creationId xmlns:p14="http://schemas.microsoft.com/office/powerpoint/2010/main" val="39249293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85506" name="Rectangle 2"/>
          <p:cNvSpPr>
            <a:spLocks noGrp="1" noChangeArrowheads="1"/>
          </p:cNvSpPr>
          <p:nvPr>
            <p:ph type="title"/>
          </p:nvPr>
        </p:nvSpPr>
        <p:spPr/>
        <p:txBody>
          <a:bodyPr/>
          <a:lstStyle/>
          <a:p>
            <a:pPr eaLnBrk="1" hangingPunct="1">
              <a:defRPr/>
            </a:pPr>
            <a:r>
              <a:rPr lang="en-US" sz="4200" b="0">
                <a:effectLst>
                  <a:outerShdw blurRad="38100" dist="38100" dir="2700000" algn="tl">
                    <a:srgbClr val="DDDDDD"/>
                  </a:outerShdw>
                </a:effectLst>
                <a:latin typeface="Arial" charset="0"/>
                <a:ea typeface="ヒラギノ角ゴ Pro W3" charset="0"/>
                <a:cs typeface="ヒラギノ角ゴ Pro W3" charset="0"/>
              </a:rPr>
              <a:t>Who predicted these?</a:t>
            </a:r>
          </a:p>
        </p:txBody>
      </p:sp>
      <p:sp>
        <p:nvSpPr>
          <p:cNvPr id="1034243" name="Rectangle 3"/>
          <p:cNvSpPr>
            <a:spLocks noGrp="1" noChangeArrowheads="1"/>
          </p:cNvSpPr>
          <p:nvPr>
            <p:ph sz="half" idx="1"/>
          </p:nvPr>
        </p:nvSpPr>
        <p:spPr/>
        <p:txBody>
          <a:bodyPr>
            <a:normAutofit fontScale="85000" lnSpcReduction="20000"/>
          </a:bodyPr>
          <a:lstStyle/>
          <a:p>
            <a:pPr eaLnBrk="1" hangingPunct="1">
              <a:lnSpc>
                <a:spcPct val="90000"/>
              </a:lnSpc>
              <a:spcAft>
                <a:spcPts val="600"/>
              </a:spcAft>
              <a:defRPr/>
            </a:pPr>
            <a:r>
              <a:rPr lang="en-US" sz="2800" dirty="0">
                <a:effectLst>
                  <a:outerShdw blurRad="38100" dist="38100" dir="2700000" algn="tl">
                    <a:srgbClr val="DDDDDD"/>
                  </a:outerShdw>
                </a:effectLst>
                <a:latin typeface="Arial" charset="0"/>
                <a:ea typeface="ヒラギノ角ゴ Pro W3" charset="0"/>
                <a:cs typeface="ヒラギノ角ゴ Pro W3" charset="0"/>
              </a:rPr>
              <a:t>Cell phones for everyone</a:t>
            </a:r>
          </a:p>
          <a:p>
            <a:pPr eaLnBrk="1" hangingPunct="1">
              <a:lnSpc>
                <a:spcPct val="90000"/>
              </a:lnSpc>
              <a:spcAft>
                <a:spcPts val="600"/>
              </a:spcAft>
              <a:defRPr/>
            </a:pPr>
            <a:r>
              <a:rPr lang="en-US" sz="2800" dirty="0">
                <a:effectLst>
                  <a:outerShdw blurRad="38100" dist="38100" dir="2700000" algn="tl">
                    <a:srgbClr val="DDDDDD"/>
                  </a:outerShdw>
                </a:effectLst>
                <a:latin typeface="Arial" charset="0"/>
                <a:ea typeface="ヒラギノ角ゴ Pro W3" charset="0"/>
                <a:cs typeface="ヒラギノ角ゴ Pro W3" charset="0"/>
              </a:rPr>
              <a:t>iPads, Kindles</a:t>
            </a:r>
          </a:p>
          <a:p>
            <a:pPr eaLnBrk="1" hangingPunct="1">
              <a:lnSpc>
                <a:spcPct val="90000"/>
              </a:lnSpc>
              <a:spcAft>
                <a:spcPts val="600"/>
              </a:spcAft>
              <a:defRPr/>
            </a:pPr>
            <a:r>
              <a:rPr lang="en-US" sz="2800" dirty="0">
                <a:effectLst>
                  <a:outerShdw blurRad="38100" dist="38100" dir="2700000" algn="tl">
                    <a:srgbClr val="DDDDDD"/>
                  </a:outerShdw>
                </a:effectLst>
                <a:latin typeface="Arial" charset="0"/>
                <a:ea typeface="ヒラギノ角ゴ Pro W3" charset="0"/>
                <a:cs typeface="ヒラギノ角ゴ Pro W3" charset="0"/>
              </a:rPr>
              <a:t>Smart phones</a:t>
            </a:r>
          </a:p>
          <a:p>
            <a:pPr eaLnBrk="1" hangingPunct="1">
              <a:lnSpc>
                <a:spcPct val="90000"/>
              </a:lnSpc>
              <a:spcAft>
                <a:spcPts val="600"/>
              </a:spcAft>
              <a:defRPr/>
            </a:pPr>
            <a:r>
              <a:rPr lang="en-US" sz="2800" dirty="0">
                <a:effectLst>
                  <a:outerShdw blurRad="38100" dist="38100" dir="2700000" algn="tl">
                    <a:srgbClr val="DDDDDD"/>
                  </a:outerShdw>
                </a:effectLst>
                <a:latin typeface="Arial" charset="0"/>
                <a:ea typeface="ヒラギノ角ゴ Pro W3" charset="0"/>
                <a:cs typeface="ヒラギノ角ゴ Pro W3" charset="0"/>
              </a:rPr>
              <a:t>iPod  - portable music and videos</a:t>
            </a:r>
          </a:p>
          <a:p>
            <a:pPr eaLnBrk="1" hangingPunct="1">
              <a:lnSpc>
                <a:spcPct val="90000"/>
              </a:lnSpc>
              <a:spcAft>
                <a:spcPts val="600"/>
              </a:spcAft>
              <a:defRPr/>
            </a:pPr>
            <a:r>
              <a:rPr lang="en-US" sz="2800" dirty="0">
                <a:effectLst>
                  <a:outerShdw blurRad="38100" dist="38100" dir="2700000" algn="tl">
                    <a:srgbClr val="DDDDDD"/>
                  </a:outerShdw>
                </a:effectLst>
                <a:latin typeface="Arial" charset="0"/>
                <a:ea typeface="ヒラギノ角ゴ Pro W3" charset="0"/>
                <a:cs typeface="ヒラギノ角ゴ Pro W3" charset="0"/>
              </a:rPr>
              <a:t>Hand-held GPS</a:t>
            </a:r>
          </a:p>
          <a:p>
            <a:pPr eaLnBrk="1" hangingPunct="1">
              <a:lnSpc>
                <a:spcPct val="90000"/>
              </a:lnSpc>
              <a:spcAft>
                <a:spcPts val="600"/>
              </a:spcAft>
              <a:defRPr/>
            </a:pPr>
            <a:r>
              <a:rPr lang="en-US" sz="2800" dirty="0">
                <a:effectLst>
                  <a:outerShdw blurRad="38100" dist="38100" dir="2700000" algn="tl">
                    <a:srgbClr val="DDDDDD"/>
                  </a:outerShdw>
                </a:effectLst>
                <a:latin typeface="Arial" charset="0"/>
                <a:ea typeface="ヒラギノ角ゴ Pro W3" charset="0"/>
                <a:cs typeface="ヒラギノ角ゴ Pro W3" charset="0"/>
              </a:rPr>
              <a:t>Text messaging</a:t>
            </a:r>
          </a:p>
          <a:p>
            <a:pPr eaLnBrk="1" hangingPunct="1">
              <a:lnSpc>
                <a:spcPct val="90000"/>
              </a:lnSpc>
              <a:spcAft>
                <a:spcPts val="600"/>
              </a:spcAft>
              <a:defRPr/>
            </a:pPr>
            <a:r>
              <a:rPr lang="en-US" sz="2800" dirty="0">
                <a:effectLst>
                  <a:outerShdw blurRad="38100" dist="38100" dir="2700000" algn="tl">
                    <a:srgbClr val="DDDDDD"/>
                  </a:outerShdw>
                </a:effectLst>
                <a:latin typeface="Arial" charset="0"/>
                <a:ea typeface="ヒラギノ角ゴ Pro W3" charset="0"/>
                <a:cs typeface="ヒラギノ角ゴ Pro W3" charset="0"/>
              </a:rPr>
              <a:t>Blogs, Twitter</a:t>
            </a:r>
          </a:p>
          <a:p>
            <a:pPr eaLnBrk="1" hangingPunct="1">
              <a:lnSpc>
                <a:spcPct val="90000"/>
              </a:lnSpc>
              <a:spcAft>
                <a:spcPts val="600"/>
              </a:spcAft>
              <a:defRPr/>
            </a:pPr>
            <a:r>
              <a:rPr lang="en-US" sz="2800" dirty="0" err="1">
                <a:effectLst>
                  <a:outerShdw blurRad="38100" dist="38100" dir="2700000" algn="tl">
                    <a:srgbClr val="DDDDDD"/>
                  </a:outerShdw>
                </a:effectLst>
                <a:latin typeface="Arial" charset="0"/>
                <a:ea typeface="ヒラギノ角ゴ Pro W3" charset="0"/>
                <a:cs typeface="ヒラギノ角ゴ Pro W3" charset="0"/>
              </a:rPr>
              <a:t>MySpace</a:t>
            </a:r>
            <a:r>
              <a:rPr lang="en-US" sz="2800" dirty="0">
                <a:effectLst>
                  <a:outerShdw blurRad="38100" dist="38100" dir="2700000" algn="tl">
                    <a:srgbClr val="DDDDDD"/>
                  </a:outerShdw>
                </a:effectLst>
                <a:latin typeface="Arial" charset="0"/>
                <a:ea typeface="ヒラギノ角ゴ Pro W3" charset="0"/>
                <a:cs typeface="ヒラギノ角ゴ Pro W3" charset="0"/>
              </a:rPr>
              <a:t>, </a:t>
            </a:r>
            <a:r>
              <a:rPr lang="en-US" sz="2800" dirty="0" err="1">
                <a:effectLst>
                  <a:outerShdw blurRad="38100" dist="38100" dir="2700000" algn="tl">
                    <a:srgbClr val="DDDDDD"/>
                  </a:outerShdw>
                </a:effectLst>
                <a:latin typeface="Arial" charset="0"/>
                <a:ea typeface="ヒラギノ角ゴ Pro W3" charset="0"/>
                <a:cs typeface="ヒラギノ角ゴ Pro W3" charset="0"/>
              </a:rPr>
              <a:t>FaceBook</a:t>
            </a:r>
            <a:endParaRPr lang="en-US" sz="2800" dirty="0">
              <a:effectLst>
                <a:outerShdw blurRad="38100" dist="38100" dir="2700000" algn="tl">
                  <a:srgbClr val="DDDDDD"/>
                </a:outerShdw>
              </a:effectLst>
              <a:latin typeface="Arial" charset="0"/>
              <a:ea typeface="ヒラギノ角ゴ Pro W3" charset="0"/>
              <a:cs typeface="ヒラギノ角ゴ Pro W3" charset="0"/>
            </a:endParaRPr>
          </a:p>
          <a:p>
            <a:pPr eaLnBrk="1" hangingPunct="1">
              <a:lnSpc>
                <a:spcPct val="90000"/>
              </a:lnSpc>
              <a:spcAft>
                <a:spcPts val="600"/>
              </a:spcAft>
              <a:defRPr/>
            </a:pPr>
            <a:r>
              <a:rPr lang="en-US" sz="2800" dirty="0">
                <a:effectLst>
                  <a:outerShdw blurRad="38100" dist="38100" dir="2700000" algn="tl">
                    <a:srgbClr val="DDDDDD"/>
                  </a:outerShdw>
                </a:effectLst>
                <a:latin typeface="Arial" charset="0"/>
                <a:ea typeface="ヒラギノ角ゴ Pro W3" charset="0"/>
                <a:cs typeface="ヒラギノ角ゴ Pro W3" charset="0"/>
              </a:rPr>
              <a:t>Wikipedia, </a:t>
            </a:r>
            <a:r>
              <a:rPr lang="en-US" sz="2800" dirty="0" smtClean="0">
                <a:effectLst>
                  <a:outerShdw blurRad="38100" dist="38100" dir="2700000" algn="tl">
                    <a:srgbClr val="DDDDDD"/>
                  </a:outerShdw>
                </a:effectLst>
                <a:latin typeface="Arial" charset="0"/>
                <a:ea typeface="ヒラギノ角ゴ Pro W3" charset="0"/>
                <a:cs typeface="ヒラギノ角ゴ Pro W3" charset="0"/>
              </a:rPr>
              <a:t>YouTube</a:t>
            </a:r>
          </a:p>
          <a:p>
            <a:pPr eaLnBrk="1" hangingPunct="1">
              <a:lnSpc>
                <a:spcPct val="90000"/>
              </a:lnSpc>
              <a:spcAft>
                <a:spcPts val="600"/>
              </a:spcAft>
              <a:defRPr/>
            </a:pPr>
            <a:r>
              <a:rPr lang="en-US" sz="2800" dirty="0" smtClean="0">
                <a:effectLst>
                  <a:outerShdw blurRad="38100" dist="38100" dir="2700000" algn="tl">
                    <a:srgbClr val="DDDDDD"/>
                  </a:outerShdw>
                </a:effectLst>
                <a:latin typeface="Arial" charset="0"/>
                <a:ea typeface="ヒラギノ角ゴ Pro W3" charset="0"/>
                <a:cs typeface="ヒラギノ角ゴ Pro W3" charset="0"/>
              </a:rPr>
              <a:t>Pinterest</a:t>
            </a:r>
          </a:p>
        </p:txBody>
      </p:sp>
      <p:sp>
        <p:nvSpPr>
          <p:cNvPr id="2" name="Content Placeholder 1"/>
          <p:cNvSpPr>
            <a:spLocks noGrp="1"/>
          </p:cNvSpPr>
          <p:nvPr>
            <p:ph sz="half" idx="2"/>
          </p:nvPr>
        </p:nvSpPr>
        <p:spPr/>
        <p:txBody>
          <a:bodyPr>
            <a:normAutofit fontScale="85000" lnSpcReduction="20000"/>
          </a:bodyPr>
          <a:lstStyle/>
          <a:p>
            <a:pPr>
              <a:lnSpc>
                <a:spcPct val="90000"/>
              </a:lnSpc>
              <a:spcAft>
                <a:spcPts val="600"/>
              </a:spcAft>
              <a:defRPr/>
            </a:pPr>
            <a:r>
              <a:rPr lang="en-US" dirty="0">
                <a:effectLst>
                  <a:outerShdw blurRad="38100" dist="38100" dir="2700000" algn="tl">
                    <a:srgbClr val="DDDDDD"/>
                  </a:outerShdw>
                </a:effectLst>
                <a:latin typeface="Arial" charset="0"/>
                <a:ea typeface="ヒラギノ角ゴ Pro W3" charset="0"/>
                <a:cs typeface="ヒラギノ角ゴ Pro W3" charset="0"/>
              </a:rPr>
              <a:t>Google Plus</a:t>
            </a:r>
          </a:p>
          <a:p>
            <a:pPr>
              <a:lnSpc>
                <a:spcPct val="90000"/>
              </a:lnSpc>
              <a:spcAft>
                <a:spcPts val="600"/>
              </a:spcAft>
              <a:defRPr/>
            </a:pPr>
            <a:r>
              <a:rPr lang="en-US" dirty="0">
                <a:effectLst>
                  <a:outerShdw blurRad="38100" dist="38100" dir="2700000" algn="tl">
                    <a:srgbClr val="DDDDDD"/>
                  </a:outerShdw>
                </a:effectLst>
                <a:latin typeface="Arial" charset="0"/>
                <a:ea typeface="ヒラギノ角ゴ Pro W3" charset="0"/>
                <a:cs typeface="ヒラギノ角ゴ Pro W3" charset="0"/>
              </a:rPr>
              <a:t>Tumblr</a:t>
            </a:r>
          </a:p>
          <a:p>
            <a:pPr>
              <a:lnSpc>
                <a:spcPct val="90000"/>
              </a:lnSpc>
              <a:spcAft>
                <a:spcPts val="600"/>
              </a:spcAft>
              <a:defRPr/>
            </a:pPr>
            <a:r>
              <a:rPr lang="en-US" dirty="0">
                <a:effectLst>
                  <a:outerShdw blurRad="38100" dist="38100" dir="2700000" algn="tl">
                    <a:srgbClr val="DDDDDD"/>
                  </a:outerShdw>
                </a:effectLst>
                <a:latin typeface="Arial" charset="0"/>
                <a:ea typeface="ヒラギノ角ゴ Pro W3" charset="0"/>
                <a:cs typeface="ヒラギノ角ゴ Pro W3" charset="0"/>
              </a:rPr>
              <a:t>Instagram</a:t>
            </a:r>
          </a:p>
          <a:p>
            <a:pPr>
              <a:lnSpc>
                <a:spcPct val="90000"/>
              </a:lnSpc>
              <a:spcAft>
                <a:spcPts val="600"/>
              </a:spcAft>
              <a:defRPr/>
            </a:pPr>
            <a:r>
              <a:rPr lang="en-US" dirty="0">
                <a:effectLst>
                  <a:outerShdw blurRad="38100" dist="38100" dir="2700000" algn="tl">
                    <a:srgbClr val="DDDDDD"/>
                  </a:outerShdw>
                </a:effectLst>
                <a:latin typeface="Arial" charset="0"/>
                <a:ea typeface="ヒラギノ角ゴ Pro W3" charset="0"/>
                <a:cs typeface="ヒラギノ角ゴ Pro W3" charset="0"/>
              </a:rPr>
              <a:t>SUVs</a:t>
            </a:r>
          </a:p>
          <a:p>
            <a:pPr>
              <a:lnSpc>
                <a:spcPct val="90000"/>
              </a:lnSpc>
              <a:spcAft>
                <a:spcPts val="600"/>
              </a:spcAft>
              <a:defRPr/>
            </a:pPr>
            <a:r>
              <a:rPr lang="en-US" dirty="0">
                <a:effectLst>
                  <a:outerShdw blurRad="38100" dist="38100" dir="2700000" algn="tl">
                    <a:srgbClr val="DDDDDD"/>
                  </a:outerShdw>
                </a:effectLst>
                <a:latin typeface="Arial" charset="0"/>
                <a:ea typeface="ヒラギノ角ゴ Pro W3" charset="0"/>
                <a:cs typeface="ヒラギノ角ゴ Pro W3" charset="0"/>
              </a:rPr>
              <a:t>Self driving cars</a:t>
            </a:r>
          </a:p>
          <a:p>
            <a:pPr>
              <a:lnSpc>
                <a:spcPct val="90000"/>
              </a:lnSpc>
              <a:spcAft>
                <a:spcPts val="600"/>
              </a:spcAft>
              <a:defRPr/>
            </a:pPr>
            <a:r>
              <a:rPr lang="en-US" dirty="0">
                <a:effectLst>
                  <a:outerShdw blurRad="38100" dist="38100" dir="2700000" algn="tl">
                    <a:srgbClr val="DDDDDD"/>
                  </a:outerShdw>
                </a:effectLst>
                <a:latin typeface="Arial" charset="0"/>
                <a:ea typeface="ヒラギノ角ゴ Pro W3" charset="0"/>
                <a:cs typeface="ヒラギノ角ゴ Pro W3" charset="0"/>
              </a:rPr>
              <a:t>Electric cars</a:t>
            </a:r>
          </a:p>
          <a:p>
            <a:pPr>
              <a:lnSpc>
                <a:spcPct val="90000"/>
              </a:lnSpc>
              <a:spcAft>
                <a:spcPts val="600"/>
              </a:spcAft>
              <a:defRPr/>
            </a:pPr>
            <a:r>
              <a:rPr lang="en-US" dirty="0" smtClean="0">
                <a:effectLst>
                  <a:outerShdw blurRad="38100" dist="38100" dir="2700000" algn="tl">
                    <a:srgbClr val="DDDDDD"/>
                  </a:outerShdw>
                </a:effectLst>
                <a:latin typeface="Arial" charset="0"/>
                <a:ea typeface="ヒラギノ角ゴ Pro W3" charset="0"/>
                <a:cs typeface="ヒラギノ角ゴ Pro W3" charset="0"/>
              </a:rPr>
              <a:t>Wearable Tech - Fitbits</a:t>
            </a:r>
            <a:endParaRPr lang="en-US" dirty="0">
              <a:effectLst>
                <a:outerShdw blurRad="38100" dist="38100" dir="2700000" algn="tl">
                  <a:srgbClr val="DDDDDD"/>
                </a:outerShdw>
              </a:effectLst>
              <a:latin typeface="Arial" charset="0"/>
              <a:ea typeface="ヒラギノ角ゴ Pro W3" charset="0"/>
              <a:cs typeface="ヒラギノ角ゴ Pro W3" charset="0"/>
            </a:endParaRPr>
          </a:p>
          <a:p>
            <a:pPr>
              <a:lnSpc>
                <a:spcPct val="90000"/>
              </a:lnSpc>
              <a:spcAft>
                <a:spcPts val="600"/>
              </a:spcAft>
              <a:defRPr/>
            </a:pPr>
            <a:r>
              <a:rPr lang="en-US" dirty="0">
                <a:effectLst>
                  <a:outerShdw blurRad="38100" dist="38100" dir="2700000" algn="tl">
                    <a:srgbClr val="DDDDDD"/>
                  </a:outerShdw>
                </a:effectLst>
                <a:latin typeface="Arial" charset="0"/>
                <a:ea typeface="ヒラギノ角ゴ Pro W3" charset="0"/>
                <a:cs typeface="ヒラギノ角ゴ Pro W3" charset="0"/>
              </a:rPr>
              <a:t>Cloud computing</a:t>
            </a:r>
          </a:p>
          <a:p>
            <a:pPr>
              <a:lnSpc>
                <a:spcPct val="90000"/>
              </a:lnSpc>
              <a:spcAft>
                <a:spcPts val="600"/>
              </a:spcAft>
              <a:defRPr/>
            </a:pPr>
            <a:r>
              <a:rPr lang="en-US" dirty="0" smtClean="0">
                <a:effectLst>
                  <a:outerShdw blurRad="38100" dist="38100" dir="2700000" algn="tl">
                    <a:srgbClr val="DDDDDD"/>
                  </a:outerShdw>
                </a:effectLst>
                <a:latin typeface="Arial" charset="0"/>
                <a:ea typeface="ヒラギノ角ゴ Pro W3" charset="0"/>
                <a:cs typeface="ヒラギノ角ゴ Pro W3" charset="0"/>
              </a:rPr>
              <a:t>“Reality</a:t>
            </a:r>
            <a:r>
              <a:rPr lang="en-US" dirty="0">
                <a:effectLst>
                  <a:outerShdw blurRad="38100" dist="38100" dir="2700000" algn="tl">
                    <a:srgbClr val="DDDDDD"/>
                  </a:outerShdw>
                </a:effectLst>
                <a:latin typeface="Arial" charset="0"/>
                <a:ea typeface="ヒラギノ角ゴ Pro W3" charset="0"/>
                <a:cs typeface="ヒラギノ角ゴ Pro W3" charset="0"/>
              </a:rPr>
              <a:t>” TV</a:t>
            </a:r>
          </a:p>
          <a:p>
            <a:pPr>
              <a:lnSpc>
                <a:spcPct val="90000"/>
              </a:lnSpc>
              <a:spcAft>
                <a:spcPts val="600"/>
              </a:spcAft>
              <a:defRPr/>
            </a:pPr>
            <a:r>
              <a:rPr lang="en-US" dirty="0">
                <a:effectLst>
                  <a:outerShdw blurRad="38100" dist="38100" dir="2700000" algn="tl">
                    <a:srgbClr val="DDDDDD"/>
                  </a:outerShdw>
                </a:effectLst>
                <a:latin typeface="Arial" charset="0"/>
                <a:ea typeface="ヒラギノ角ゴ Pro W3" charset="0"/>
                <a:cs typeface="ヒラギノ角ゴ Pro W3" charset="0"/>
              </a:rPr>
              <a:t>3D </a:t>
            </a:r>
            <a:r>
              <a:rPr lang="en-US" dirty="0" smtClean="0">
                <a:effectLst>
                  <a:outerShdw blurRad="38100" dist="38100" dir="2700000" algn="tl">
                    <a:srgbClr val="DDDDDD"/>
                  </a:outerShdw>
                </a:effectLst>
                <a:latin typeface="Arial" charset="0"/>
                <a:ea typeface="ヒラギノ角ゴ Pro W3" charset="0"/>
                <a:cs typeface="ヒラギノ角ゴ Pro W3" charset="0"/>
              </a:rPr>
              <a:t>printing</a:t>
            </a:r>
          </a:p>
          <a:p>
            <a:pPr>
              <a:lnSpc>
                <a:spcPct val="90000"/>
              </a:lnSpc>
              <a:spcAft>
                <a:spcPts val="600"/>
              </a:spcAft>
              <a:defRPr/>
            </a:pPr>
            <a:r>
              <a:rPr lang="en-US" dirty="0" smtClean="0">
                <a:effectLst>
                  <a:outerShdw blurRad="38100" dist="38100" dir="2700000" algn="tl">
                    <a:srgbClr val="DDDDDD"/>
                  </a:outerShdw>
                </a:effectLst>
                <a:latin typeface="Arial" charset="0"/>
                <a:ea typeface="ヒラギノ角ゴ Pro W3" charset="0"/>
                <a:cs typeface="ヒラギノ角ゴ Pro W3" charset="0"/>
              </a:rPr>
              <a:t>Webinars like this one !!</a:t>
            </a:r>
            <a:endParaRPr lang="en-US" dirty="0">
              <a:effectLst>
                <a:outerShdw blurRad="38100" dist="38100" dir="2700000" algn="tl">
                  <a:srgbClr val="DDDDDD"/>
                </a:outerShdw>
              </a:effectLst>
              <a:latin typeface="Arial" charset="0"/>
              <a:ea typeface="ヒラギノ角ゴ Pro W3" charset="0"/>
              <a:cs typeface="ヒラギノ角ゴ Pro W3" charset="0"/>
            </a:endParaRPr>
          </a:p>
          <a:p>
            <a:endParaRPr lang="en-US" dirty="0"/>
          </a:p>
        </p:txBody>
      </p:sp>
    </p:spTree>
    <p:extLst>
      <p:ext uri="{BB962C8B-B14F-4D97-AF65-F5344CB8AC3E}">
        <p14:creationId xmlns:p14="http://schemas.microsoft.com/office/powerpoint/2010/main" val="24872724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N.C. Division of Workforce </a:t>
            </a:r>
            <a:r>
              <a:rPr lang="en-US" dirty="0" smtClean="0"/>
              <a:t>Solutions</a:t>
            </a:r>
            <a:endParaRPr lang="en-US" dirty="0"/>
          </a:p>
        </p:txBody>
      </p:sp>
      <p:sp>
        <p:nvSpPr>
          <p:cNvPr id="1649667" name="Rectangle 3"/>
          <p:cNvSpPr>
            <a:spLocks noGrp="1" noChangeArrowheads="1"/>
          </p:cNvSpPr>
          <p:nvPr>
            <p:ph idx="1"/>
          </p:nvPr>
        </p:nvSpPr>
        <p:spPr/>
        <p:txBody>
          <a:bodyPr/>
          <a:lstStyle/>
          <a:p>
            <a:pPr marL="0" indent="0">
              <a:lnSpc>
                <a:spcPct val="150000"/>
              </a:lnSpc>
              <a:spcBef>
                <a:spcPts val="363"/>
              </a:spcBef>
              <a:buFontTx/>
              <a:buNone/>
              <a:defRPr/>
            </a:pPr>
            <a:r>
              <a:rPr lang="en-US" sz="4000" dirty="0" smtClean="0">
                <a:latin typeface="Arial" charset="0"/>
                <a:ea typeface="ヒラギノ角ゴ Pro W3" charset="0"/>
                <a:cs typeface="ヒラギノ角ゴ Pro W3" charset="0"/>
              </a:rPr>
              <a:t>We </a:t>
            </a:r>
            <a:r>
              <a:rPr lang="en-US" sz="4000" dirty="0">
                <a:latin typeface="Arial" charset="0"/>
                <a:ea typeface="ヒラギノ角ゴ Pro W3" charset="0"/>
                <a:cs typeface="ヒラギノ角ゴ Pro W3" charset="0"/>
              </a:rPr>
              <a:t>help people find jobs and achieve their career goals, and we help employers find and retain a qualified workforce.</a:t>
            </a:r>
            <a:endParaRPr lang="en-US" sz="3600" dirty="0">
              <a:effectLst>
                <a:outerShdw blurRad="38100" dist="38100" dir="2700000" algn="tl">
                  <a:srgbClr val="DDDDDD"/>
                </a:outerShdw>
              </a:effectLst>
              <a:latin typeface="Arial" charset="0"/>
              <a:ea typeface="ヒラギノ角ゴ Pro W3" charset="0"/>
              <a:cs typeface="ヒラギノ角ゴ Pro W3" charset="0"/>
            </a:endParaRPr>
          </a:p>
        </p:txBody>
      </p:sp>
    </p:spTree>
    <p:extLst>
      <p:ext uri="{BB962C8B-B14F-4D97-AF65-F5344CB8AC3E}">
        <p14:creationId xmlns:p14="http://schemas.microsoft.com/office/powerpoint/2010/main" val="19330472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86530" name="Rectangle 2"/>
          <p:cNvSpPr>
            <a:spLocks noGrp="1" noChangeArrowheads="1"/>
          </p:cNvSpPr>
          <p:nvPr>
            <p:ph type="title"/>
          </p:nvPr>
        </p:nvSpPr>
        <p:spPr/>
        <p:txBody>
          <a:bodyPr>
            <a:normAutofit fontScale="90000"/>
          </a:bodyPr>
          <a:lstStyle/>
          <a:p>
            <a:pPr eaLnBrk="1" hangingPunct="1">
              <a:defRPr/>
            </a:pPr>
            <a:r>
              <a:rPr lang="en-US" sz="4200" b="0">
                <a:effectLst>
                  <a:outerShdw blurRad="38100" dist="38100" dir="2700000" algn="tl">
                    <a:srgbClr val="DDDDDD"/>
                  </a:outerShdw>
                </a:effectLst>
                <a:latin typeface="Arial" charset="0"/>
                <a:ea typeface="ヒラギノ角ゴ Pro W3" charset="0"/>
                <a:cs typeface="ヒラギノ角ゴ Pro W3" charset="0"/>
              </a:rPr>
              <a:t>Old technologies making</a:t>
            </a:r>
            <a:br>
              <a:rPr lang="en-US" sz="4200" b="0">
                <a:effectLst>
                  <a:outerShdw blurRad="38100" dist="38100" dir="2700000" algn="tl">
                    <a:srgbClr val="DDDDDD"/>
                  </a:outerShdw>
                </a:effectLst>
                <a:latin typeface="Arial" charset="0"/>
                <a:ea typeface="ヒラギノ角ゴ Pro W3" charset="0"/>
                <a:cs typeface="ヒラギノ角ゴ Pro W3" charset="0"/>
              </a:rPr>
            </a:br>
            <a:r>
              <a:rPr lang="en-US" sz="4200" b="0">
                <a:effectLst>
                  <a:outerShdw blurRad="38100" dist="38100" dir="2700000" algn="tl">
                    <a:srgbClr val="DDDDDD"/>
                  </a:outerShdw>
                </a:effectLst>
                <a:latin typeface="Arial" charset="0"/>
                <a:ea typeface="ヒラギノ角ゴ Pro W3" charset="0"/>
                <a:cs typeface="ヒラギノ角ゴ Pro W3" charset="0"/>
              </a:rPr>
              <a:t>a comeback</a:t>
            </a:r>
          </a:p>
        </p:txBody>
      </p:sp>
      <p:sp>
        <p:nvSpPr>
          <p:cNvPr id="1034243" name="Rectangle 3"/>
          <p:cNvSpPr>
            <a:spLocks noGrp="1" noChangeArrowheads="1"/>
          </p:cNvSpPr>
          <p:nvPr>
            <p:ph idx="1"/>
          </p:nvPr>
        </p:nvSpPr>
        <p:spPr/>
        <p:txBody>
          <a:bodyPr/>
          <a:lstStyle/>
          <a:p>
            <a:pPr eaLnBrk="1" hangingPunct="1">
              <a:lnSpc>
                <a:spcPct val="120000"/>
              </a:lnSpc>
              <a:defRPr/>
            </a:pPr>
            <a:r>
              <a:rPr lang="en-US" dirty="0">
                <a:effectLst>
                  <a:outerShdw blurRad="38100" dist="38100" dir="2700000" algn="tl">
                    <a:srgbClr val="DDDDDD"/>
                  </a:outerShdw>
                </a:effectLst>
                <a:latin typeface="Arial" charset="0"/>
                <a:ea typeface="ヒラギノ角ゴ Pro W3" charset="0"/>
                <a:cs typeface="ヒラギノ角ゴ Pro W3" charset="0"/>
              </a:rPr>
              <a:t>Vegetable powered-Diesel </a:t>
            </a:r>
            <a:r>
              <a:rPr lang="en-US" dirty="0" smtClean="0">
                <a:effectLst>
                  <a:outerShdw blurRad="38100" dist="38100" dir="2700000" algn="tl">
                    <a:srgbClr val="DDDDDD"/>
                  </a:outerShdw>
                </a:effectLst>
                <a:latin typeface="Arial" charset="0"/>
                <a:ea typeface="ヒラギノ角ゴ Pro W3" charset="0"/>
                <a:cs typeface="ヒラギノ角ゴ Pro W3" charset="0"/>
              </a:rPr>
              <a:t>engines</a:t>
            </a:r>
          </a:p>
          <a:p>
            <a:pPr eaLnBrk="1" hangingPunct="1">
              <a:lnSpc>
                <a:spcPct val="120000"/>
              </a:lnSpc>
              <a:defRPr/>
            </a:pPr>
            <a:r>
              <a:rPr lang="en-US" dirty="0" smtClean="0">
                <a:effectLst>
                  <a:outerShdw blurRad="38100" dist="38100" dir="2700000" algn="tl">
                    <a:srgbClr val="DDDDDD"/>
                  </a:outerShdw>
                </a:effectLst>
                <a:latin typeface="Arial" charset="0"/>
                <a:ea typeface="ヒラギノ角ゴ Pro W3" charset="0"/>
                <a:cs typeface="ヒラギノ角ゴ Pro W3" charset="0"/>
              </a:rPr>
              <a:t>Electric cars</a:t>
            </a:r>
            <a:endParaRPr lang="en-US" dirty="0">
              <a:effectLst>
                <a:outerShdw blurRad="38100" dist="38100" dir="2700000" algn="tl">
                  <a:srgbClr val="DDDDDD"/>
                </a:outerShdw>
              </a:effectLst>
              <a:latin typeface="Arial" charset="0"/>
              <a:ea typeface="ヒラギノ角ゴ Pro W3" charset="0"/>
              <a:cs typeface="ヒラギノ角ゴ Pro W3" charset="0"/>
            </a:endParaRPr>
          </a:p>
          <a:p>
            <a:pPr eaLnBrk="1" hangingPunct="1">
              <a:lnSpc>
                <a:spcPct val="120000"/>
              </a:lnSpc>
              <a:defRPr/>
            </a:pPr>
            <a:r>
              <a:rPr lang="en-US" dirty="0">
                <a:effectLst>
                  <a:outerShdw blurRad="38100" dist="38100" dir="2700000" algn="tl">
                    <a:srgbClr val="DDDDDD"/>
                  </a:outerShdw>
                </a:effectLst>
                <a:latin typeface="Arial" charset="0"/>
                <a:ea typeface="ヒラギノ角ゴ Pro W3" charset="0"/>
                <a:cs typeface="ヒラギノ角ゴ Pro W3" charset="0"/>
              </a:rPr>
              <a:t>Wind power</a:t>
            </a:r>
          </a:p>
          <a:p>
            <a:pPr eaLnBrk="1" hangingPunct="1">
              <a:lnSpc>
                <a:spcPct val="120000"/>
              </a:lnSpc>
              <a:defRPr/>
            </a:pPr>
            <a:r>
              <a:rPr lang="en-US" dirty="0">
                <a:effectLst>
                  <a:outerShdw blurRad="38100" dist="38100" dir="2700000" algn="tl">
                    <a:srgbClr val="DDDDDD"/>
                  </a:outerShdw>
                </a:effectLst>
                <a:latin typeface="Arial" charset="0"/>
                <a:ea typeface="ヒラギノ角ゴ Pro W3" charset="0"/>
                <a:cs typeface="ヒラギノ角ゴ Pro W3" charset="0"/>
              </a:rPr>
              <a:t>Rain barrels</a:t>
            </a:r>
          </a:p>
          <a:p>
            <a:pPr eaLnBrk="1" hangingPunct="1">
              <a:lnSpc>
                <a:spcPct val="120000"/>
              </a:lnSpc>
              <a:defRPr/>
            </a:pPr>
            <a:r>
              <a:rPr lang="en-US" dirty="0">
                <a:effectLst>
                  <a:outerShdw blurRad="38100" dist="38100" dir="2700000" algn="tl">
                    <a:srgbClr val="DDDDDD"/>
                  </a:outerShdw>
                </a:effectLst>
                <a:latin typeface="Arial" charset="0"/>
                <a:ea typeface="ヒラギノ角ゴ Pro W3" charset="0"/>
                <a:cs typeface="ヒラギノ角ゴ Pro W3" charset="0"/>
              </a:rPr>
              <a:t>Recycling building materials</a:t>
            </a:r>
          </a:p>
          <a:p>
            <a:pPr eaLnBrk="1" hangingPunct="1">
              <a:lnSpc>
                <a:spcPct val="120000"/>
              </a:lnSpc>
              <a:defRPr/>
            </a:pPr>
            <a:r>
              <a:rPr lang="en-US" dirty="0">
                <a:effectLst>
                  <a:outerShdw blurRad="38100" dist="38100" dir="2700000" algn="tl">
                    <a:srgbClr val="DDDDDD"/>
                  </a:outerShdw>
                </a:effectLst>
                <a:latin typeface="Arial" charset="0"/>
                <a:ea typeface="ヒラギノ角ゴ Pro W3" charset="0"/>
                <a:cs typeface="ヒラギノ角ゴ Pro W3" charset="0"/>
              </a:rPr>
              <a:t>Biofuel  (Moonshine)</a:t>
            </a:r>
          </a:p>
          <a:p>
            <a:pPr eaLnBrk="1" hangingPunct="1">
              <a:lnSpc>
                <a:spcPct val="120000"/>
              </a:lnSpc>
              <a:defRPr/>
            </a:pPr>
            <a:endParaRPr lang="en-US" dirty="0">
              <a:effectLst>
                <a:outerShdw blurRad="38100" dist="38100" dir="2700000" algn="tl">
                  <a:srgbClr val="DDDDDD"/>
                </a:outerShdw>
              </a:effectLst>
              <a:latin typeface="Arial" charset="0"/>
              <a:ea typeface="ヒラギノ角ゴ Pro W3" charset="0"/>
              <a:cs typeface="ヒラギノ角ゴ Pro W3" charset="0"/>
            </a:endParaRPr>
          </a:p>
        </p:txBody>
      </p:sp>
    </p:spTree>
    <p:extLst>
      <p:ext uri="{BB962C8B-B14F-4D97-AF65-F5344CB8AC3E}">
        <p14:creationId xmlns:p14="http://schemas.microsoft.com/office/powerpoint/2010/main" val="17478711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033" name="Picture 2" descr="C:\Documents and Settings\cdroessler\My Documents\Documents\skills survey 2012\pages\2012SkillsSurveyWDBFinal-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675" y="0"/>
            <a:ext cx="76803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69507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pPr>
              <a:defRPr/>
            </a:pPr>
            <a:r>
              <a:rPr lang="en-US">
                <a:effectLst>
                  <a:outerShdw blurRad="38100" dist="38100" dir="2700000" algn="tl">
                    <a:srgbClr val="DDDDDD"/>
                  </a:outerShdw>
                </a:effectLst>
                <a:latin typeface="Arial" charset="0"/>
                <a:ea typeface="ヒラギノ角ゴ Pro W3" charset="0"/>
                <a:cs typeface="ヒラギノ角ゴ Pro W3" charset="0"/>
              </a:rPr>
              <a:t>xx</a:t>
            </a:r>
            <a:endParaRPr lang="en-US" sz="3000">
              <a:effectLst>
                <a:outerShdw blurRad="38100" dist="38100" dir="2700000" algn="tl">
                  <a:srgbClr val="DDDDDD"/>
                </a:outerShdw>
              </a:effectLst>
              <a:latin typeface="Arial" charset="0"/>
              <a:ea typeface="ヒラギノ角ゴ Pro W3" charset="0"/>
              <a:cs typeface="ヒラギノ角ゴ Pro W3" charset="0"/>
            </a:endParaRPr>
          </a:p>
        </p:txBody>
      </p:sp>
      <p:sp>
        <p:nvSpPr>
          <p:cNvPr id="2" name="Content Placeholder 1"/>
          <p:cNvSpPr>
            <a:spLocks noGrp="1"/>
          </p:cNvSpPr>
          <p:nvPr>
            <p:ph idx="1"/>
          </p:nvPr>
        </p:nvSpPr>
        <p:spPr/>
        <p:txBody>
          <a:bodyPr/>
          <a:lstStyle/>
          <a:p>
            <a:endParaRPr lang="en-US"/>
          </a:p>
        </p:txBody>
      </p:sp>
      <p:pic>
        <p:nvPicPr>
          <p:cNvPr id="174082" name="Picture 2" descr="C:\Documents and Settings\cdroessler\My Documents\Documents\skills survey 2012\pages\2012SkillsSurveyWDBFinal-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15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083" name="Picture 2" descr="C:\Documents and Settings\cdroessler\My Documents\Documents\skills survey 2012\pages\2012SkillsSurveyWDBFinal-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53288" y="5181600"/>
            <a:ext cx="1916112" cy="170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88997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pPr>
              <a:defRPr/>
            </a:pPr>
            <a:r>
              <a:rPr lang="en-US">
                <a:effectLst>
                  <a:outerShdw blurRad="38100" dist="38100" dir="2700000" algn="tl">
                    <a:srgbClr val="DDDDDD"/>
                  </a:outerShdw>
                </a:effectLst>
                <a:latin typeface="Arial" charset="0"/>
                <a:ea typeface="ヒラギノ角ゴ Pro W3" charset="0"/>
                <a:cs typeface="ヒラギノ角ゴ Pro W3" charset="0"/>
              </a:rPr>
              <a:t>xx</a:t>
            </a:r>
            <a:endParaRPr lang="en-US" sz="3000">
              <a:effectLst>
                <a:outerShdw blurRad="38100" dist="38100" dir="2700000" algn="tl">
                  <a:srgbClr val="DDDDDD"/>
                </a:outerShdw>
              </a:effectLst>
              <a:latin typeface="Arial" charset="0"/>
              <a:ea typeface="ヒラギノ角ゴ Pro W3" charset="0"/>
              <a:cs typeface="ヒラギノ角ゴ Pro W3" charset="0"/>
            </a:endParaRPr>
          </a:p>
        </p:txBody>
      </p:sp>
      <p:sp>
        <p:nvSpPr>
          <p:cNvPr id="2" name="Content Placeholder 1"/>
          <p:cNvSpPr>
            <a:spLocks noGrp="1"/>
          </p:cNvSpPr>
          <p:nvPr>
            <p:ph idx="1"/>
          </p:nvPr>
        </p:nvSpPr>
        <p:spPr/>
        <p:txBody>
          <a:bodyPr/>
          <a:lstStyle/>
          <a:p>
            <a:endParaRPr lang="en-US"/>
          </a:p>
        </p:txBody>
      </p:sp>
      <p:pic>
        <p:nvPicPr>
          <p:cNvPr id="176130" name="Picture 2" descr="C:\Documents and Settings\cdroessler\My Documents\Documents\skills survey 2012\pages\2012SkillsSurveyWDBFinal-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49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6131" name="Picture 2" descr="C:\Documents and Settings\cdroessler\My Documents\Documents\skills survey 2012\pages\2012SkillsSurveyWDBFinal-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53288" y="5181600"/>
            <a:ext cx="1916112" cy="170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06810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6" name="Picture 2" descr="H:\scanned\Screen-Shot-2014-03-31-at-3.52.06-P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41" y="0"/>
            <a:ext cx="9067800" cy="6978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60688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idx="4294967295"/>
          </p:nvPr>
        </p:nvSpPr>
        <p:spPr>
          <a:xfrm>
            <a:off x="3048000" y="228600"/>
            <a:ext cx="6096000" cy="944563"/>
          </a:xfrm>
        </p:spPr>
        <p:txBody>
          <a:bodyPr/>
          <a:lstStyle/>
          <a:p>
            <a:pPr>
              <a:defRPr/>
            </a:pPr>
            <a:r>
              <a:rPr lang="en-US">
                <a:effectLst>
                  <a:outerShdw blurRad="38100" dist="38100" dir="2700000" algn="tl">
                    <a:srgbClr val="DDDDDD"/>
                  </a:outerShdw>
                </a:effectLst>
                <a:latin typeface="Arial" charset="0"/>
                <a:ea typeface="ヒラギノ角ゴ Pro W3" charset="0"/>
                <a:cs typeface="ヒラギノ角ゴ Pro W3" charset="0"/>
              </a:rPr>
              <a:t>xx</a:t>
            </a:r>
            <a:endParaRPr lang="en-US" sz="3000">
              <a:effectLst>
                <a:outerShdw blurRad="38100" dist="38100" dir="2700000" algn="tl">
                  <a:srgbClr val="DDDDDD"/>
                </a:outerShdw>
              </a:effectLst>
              <a:latin typeface="Arial" charset="0"/>
              <a:ea typeface="ヒラギノ角ゴ Pro W3" charset="0"/>
              <a:cs typeface="ヒラギノ角ゴ Pro W3" charset="0"/>
            </a:endParaRPr>
          </a:p>
        </p:txBody>
      </p:sp>
      <p:pic>
        <p:nvPicPr>
          <p:cNvPr id="178178" name="Picture 2" descr="C:\Documents and Settings\cdroessler\My Documents\Documents\skills survey 2012\pages\2012SkillsSurveyWDBFinal-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63" y="0"/>
            <a:ext cx="9174163" cy="548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8179" name="Picture 2" descr="C:\Documents and Settings\cdroessler\My Documents\Documents\skills survey 2012\pages\2012SkillsSurveyWDBFinal-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53288" y="5181600"/>
            <a:ext cx="1916112" cy="170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1947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USA-Today-GP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7" y="0"/>
            <a:ext cx="9179993" cy="7848600"/>
          </a:xfrm>
          <a:prstGeom prst="rect">
            <a:avLst/>
          </a:prstGeom>
        </p:spPr>
      </p:pic>
    </p:spTree>
    <p:extLst>
      <p:ext uri="{BB962C8B-B14F-4D97-AF65-F5344CB8AC3E}">
        <p14:creationId xmlns:p14="http://schemas.microsoft.com/office/powerpoint/2010/main" val="16740886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84321" name="Picture 2" descr="C:\Documents and Settings\cdroessler\My Documents\Presentations\NEW\Google and GPA\artic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0"/>
            <a:ext cx="79248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34008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 name="Picture 1" descr="Screen-Shot-2014-02-28-at-10.54.03-AM.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7" y="-1"/>
            <a:ext cx="9135533" cy="9946769"/>
          </a:xfrm>
          <a:prstGeom prst="rect">
            <a:avLst/>
          </a:prstGeom>
        </p:spPr>
      </p:pic>
    </p:spTree>
    <p:extLst>
      <p:ext uri="{BB962C8B-B14F-4D97-AF65-F5344CB8AC3E}">
        <p14:creationId xmlns:p14="http://schemas.microsoft.com/office/powerpoint/2010/main" val="15328256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2273" name="Picture 2" descr="figure-6.jpg                                                   0022920DHD                             C0EAB9B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3338"/>
            <a:ext cx="7772400" cy="765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2274" name="Rectangle 3"/>
          <p:cNvSpPr>
            <a:spLocks noChangeArrowheads="1"/>
          </p:cNvSpPr>
          <p:nvPr/>
        </p:nvSpPr>
        <p:spPr bwMode="auto">
          <a:xfrm rot="-5400000">
            <a:off x="-1311275" y="4600575"/>
            <a:ext cx="32639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dirty="0"/>
              <a:t>Educational Testing Service, 2006</a:t>
            </a:r>
          </a:p>
        </p:txBody>
      </p:sp>
    </p:spTree>
    <p:extLst>
      <p:ext uri="{BB962C8B-B14F-4D97-AF65-F5344CB8AC3E}">
        <p14:creationId xmlns:p14="http://schemas.microsoft.com/office/powerpoint/2010/main" val="240949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3" descr="logo-low.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3209925"/>
            <a:ext cx="3429000" cy="364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a:bodyPr>
          <a:lstStyle/>
          <a:p>
            <a:r>
              <a:rPr lang="en-US" dirty="0"/>
              <a:t>NC Education </a:t>
            </a:r>
            <a:r>
              <a:rPr lang="en-US" dirty="0" smtClean="0"/>
              <a:t>Plan</a:t>
            </a:r>
            <a:endParaRPr lang="en-US" dirty="0"/>
          </a:p>
        </p:txBody>
      </p:sp>
      <p:sp>
        <p:nvSpPr>
          <p:cNvPr id="1649667" name="Rectangle 3"/>
          <p:cNvSpPr>
            <a:spLocks noGrp="1" noChangeArrowheads="1"/>
          </p:cNvSpPr>
          <p:nvPr>
            <p:ph idx="1"/>
          </p:nvPr>
        </p:nvSpPr>
        <p:spPr/>
        <p:txBody>
          <a:bodyPr>
            <a:normAutofit/>
          </a:bodyPr>
          <a:lstStyle/>
          <a:p>
            <a:pPr marL="0" indent="0">
              <a:lnSpc>
                <a:spcPct val="150000"/>
              </a:lnSpc>
              <a:spcBef>
                <a:spcPts val="363"/>
              </a:spcBef>
              <a:buFontTx/>
              <a:buNone/>
              <a:defRPr/>
            </a:pPr>
            <a:r>
              <a:rPr lang="en-US" sz="4000" dirty="0">
                <a:latin typeface="Arial" charset="0"/>
                <a:ea typeface="ヒラギノ角ゴ Pro W3" charset="0"/>
                <a:cs typeface="ヒラギノ角ゴ Pro W3" charset="0"/>
              </a:rPr>
              <a:t>All students must graduate from</a:t>
            </a:r>
            <a:br>
              <a:rPr lang="en-US" sz="4000" dirty="0">
                <a:latin typeface="Arial" charset="0"/>
                <a:ea typeface="ヒラギノ角ゴ Pro W3" charset="0"/>
                <a:cs typeface="ヒラギノ角ゴ Pro W3" charset="0"/>
              </a:rPr>
            </a:br>
            <a:r>
              <a:rPr lang="en-US" sz="4000" dirty="0">
                <a:latin typeface="Arial" charset="0"/>
                <a:ea typeface="ヒラギノ角ゴ Pro W3" charset="0"/>
                <a:cs typeface="ヒラギノ角ゴ Pro W3" charset="0"/>
              </a:rPr>
              <a:t>high school and be </a:t>
            </a:r>
            <a:r>
              <a:rPr lang="en-US" sz="4000" b="1" u="sng" dirty="0">
                <a:latin typeface="Arial" charset="0"/>
                <a:ea typeface="ヒラギノ角ゴ Pro W3" charset="0"/>
                <a:cs typeface="ヒラギノ角ゴ Pro W3" charset="0"/>
              </a:rPr>
              <a:t>career</a:t>
            </a:r>
            <a:r>
              <a:rPr lang="en-US" sz="4000" dirty="0">
                <a:latin typeface="Arial" charset="0"/>
                <a:ea typeface="ヒラギノ角ゴ Pro W3" charset="0"/>
                <a:cs typeface="ヒラギノ角ゴ Pro W3" charset="0"/>
              </a:rPr>
              <a:t>,</a:t>
            </a:r>
            <a:br>
              <a:rPr lang="en-US" sz="4000" dirty="0">
                <a:latin typeface="Arial" charset="0"/>
                <a:ea typeface="ヒラギノ角ゴ Pro W3" charset="0"/>
                <a:cs typeface="ヒラギノ角ゴ Pro W3" charset="0"/>
              </a:rPr>
            </a:br>
            <a:r>
              <a:rPr lang="en-US" sz="4000" b="1" u="sng" dirty="0">
                <a:latin typeface="Arial" charset="0"/>
                <a:ea typeface="ヒラギノ角ゴ Pro W3" charset="0"/>
                <a:cs typeface="ヒラギノ角ゴ Pro W3" charset="0"/>
              </a:rPr>
              <a:t>college</a:t>
            </a:r>
            <a:r>
              <a:rPr lang="en-US" sz="4000" dirty="0">
                <a:latin typeface="Arial" charset="0"/>
                <a:ea typeface="ヒラギノ角ゴ Pro W3" charset="0"/>
                <a:cs typeface="ヒラギノ角ゴ Pro W3" charset="0"/>
              </a:rPr>
              <a:t>, and </a:t>
            </a:r>
            <a:r>
              <a:rPr lang="en-US" sz="4000" dirty="0" smtClean="0">
                <a:latin typeface="Arial" charset="0"/>
                <a:ea typeface="ヒラギノ角ゴ Pro W3" charset="0"/>
                <a:cs typeface="ヒラギノ角ゴ Pro W3" charset="0"/>
              </a:rPr>
              <a:t/>
            </a:r>
            <a:br>
              <a:rPr lang="en-US" sz="4000" dirty="0" smtClean="0">
                <a:latin typeface="Arial" charset="0"/>
                <a:ea typeface="ヒラギノ角ゴ Pro W3" charset="0"/>
                <a:cs typeface="ヒラギノ角ゴ Pro W3" charset="0"/>
              </a:rPr>
            </a:br>
            <a:r>
              <a:rPr lang="en-US" sz="4000" b="1" u="sng" dirty="0" smtClean="0">
                <a:latin typeface="Arial" charset="0"/>
                <a:ea typeface="ヒラギノ角ゴ Pro W3" charset="0"/>
                <a:cs typeface="ヒラギノ角ゴ Pro W3" charset="0"/>
              </a:rPr>
              <a:t>citizenship</a:t>
            </a:r>
            <a:r>
              <a:rPr lang="en-US" sz="4000" b="1" dirty="0">
                <a:latin typeface="Arial" charset="0"/>
                <a:ea typeface="ヒラギノ角ゴ Pro W3" charset="0"/>
                <a:cs typeface="ヒラギノ角ゴ Pro W3" charset="0"/>
              </a:rPr>
              <a:t> </a:t>
            </a:r>
            <a:r>
              <a:rPr lang="en-US" sz="4000" dirty="0" smtClean="0">
                <a:latin typeface="Arial" charset="0"/>
                <a:ea typeface="ヒラギノ角ゴ Pro W3" charset="0"/>
                <a:cs typeface="ヒラギノ角ゴ Pro W3" charset="0"/>
              </a:rPr>
              <a:t>READY</a:t>
            </a:r>
            <a:r>
              <a:rPr lang="en-US" sz="4000" dirty="0">
                <a:latin typeface="Arial" charset="0"/>
                <a:ea typeface="ヒラギノ角ゴ Pro W3" charset="0"/>
                <a:cs typeface="ヒラギノ角ゴ Pro W3" charset="0"/>
              </a:rPr>
              <a:t>.</a:t>
            </a:r>
            <a:endParaRPr lang="en-US" sz="3600" dirty="0">
              <a:effectLst>
                <a:outerShdw blurRad="38100" dist="38100" dir="2700000" algn="tl">
                  <a:srgbClr val="DDDDDD"/>
                </a:outerShdw>
              </a:effectLst>
              <a:latin typeface="Arial" charset="0"/>
              <a:ea typeface="ヒラギノ角ゴ Pro W3" charset="0"/>
              <a:cs typeface="ヒラギノ角ゴ Pro W3" charset="0"/>
            </a:endParaRPr>
          </a:p>
        </p:txBody>
      </p:sp>
    </p:spTree>
    <p:extLst>
      <p:ext uri="{BB962C8B-B14F-4D97-AF65-F5344CB8AC3E}">
        <p14:creationId xmlns:p14="http://schemas.microsoft.com/office/powerpoint/2010/main" val="770041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08897" name="Picture 2" descr="C:\Documents and Settings\cdroessler\My Documents\Presentations\NEW\colelge degrees vs employers\survey report pages\Employers-Survey-2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48131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10945" name="Picture 2" descr="C:\Documents and Settings\cdroessler\My Documents\Presentations\NEW\colelge degrees vs employers\survey report pages\Employers-Survey-4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97895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12993" name="Picture 3" descr="C:\Documents and Settings\cdroessler\My Documents\Documents\Life in the 21st Century Workforce\cov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4213" y="152400"/>
            <a:ext cx="5237162" cy="648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3419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5041" name="Picture 2" descr="C:\Documents and Settings\cdroessler\My Documents\Documents\Life in the 21st Century Workforce\char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39713"/>
            <a:ext cx="7086600" cy="638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42" name="Picture 3" descr="C:\Documents and Settings\cdroessler\My Documents\Documents\Life in the 21st Century Workforce\cove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4876800"/>
            <a:ext cx="1360488"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7006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3473" name="Picture 2" descr="C:\Documents and Settings\cdroessler\My Documents\Presentations\new stuff\OECD Skills\OECD_Skills_Outlook_2013\OECD_Skills_Outlook_2013-52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98463"/>
            <a:ext cx="9086850" cy="539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3474" name="Picture 2" descr="C:\Documents and Settings\cdroessler\My Documents\Presentations\new stuff\OECD Skills\OECD_Skills_Outlook_2013\OECD_Skills_Outlook_2013-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67601" y="4939416"/>
            <a:ext cx="1676400" cy="1905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35997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10825" b="10182"/>
          <a:stretch/>
        </p:blipFill>
        <p:spPr>
          <a:xfrm>
            <a:off x="1676400" y="2971800"/>
            <a:ext cx="5943600" cy="3581400"/>
          </a:xfrm>
          <a:prstGeom prst="rect">
            <a:avLst/>
          </a:prstGeom>
        </p:spPr>
      </p:pic>
      <p:sp>
        <p:nvSpPr>
          <p:cNvPr id="1620994" name="Rectangle 2"/>
          <p:cNvSpPr>
            <a:spLocks noGrp="1" noChangeArrowheads="1"/>
          </p:cNvSpPr>
          <p:nvPr>
            <p:ph type="title"/>
          </p:nvPr>
        </p:nvSpPr>
        <p:spPr/>
        <p:txBody>
          <a:bodyPr/>
          <a:lstStyle/>
          <a:p>
            <a:pPr algn="ctr" eaLnBrk="1" hangingPunct="1">
              <a:defRPr/>
            </a:pPr>
            <a:r>
              <a:rPr lang="en-US" sz="4200" i="1" dirty="0" smtClean="0">
                <a:effectLst>
                  <a:outerShdw blurRad="38100" dist="38100" dir="2700000" algn="tl">
                    <a:srgbClr val="DDDDDD"/>
                  </a:outerShdw>
                </a:effectLst>
                <a:latin typeface="Arial" charset="0"/>
                <a:ea typeface="ヒラギノ角ゴ Pro W3" charset="0"/>
                <a:cs typeface="ヒラギノ角ゴ Pro W3" charset="0"/>
              </a:rPr>
              <a:t>Myth # 1</a:t>
            </a:r>
            <a:endParaRPr lang="en-US" sz="4200" i="1" dirty="0">
              <a:effectLst>
                <a:outerShdw blurRad="38100" dist="38100" dir="2700000" algn="tl">
                  <a:srgbClr val="DDDDDD"/>
                </a:outerShdw>
              </a:effectLst>
              <a:latin typeface="Arial" charset="0"/>
              <a:ea typeface="ヒラギノ角ゴ Pro W3" charset="0"/>
              <a:cs typeface="ヒラギノ角ゴ Pro W3" charset="0"/>
            </a:endParaRPr>
          </a:p>
        </p:txBody>
      </p:sp>
      <p:sp>
        <p:nvSpPr>
          <p:cNvPr id="1620995" name="Rectangle 3"/>
          <p:cNvSpPr>
            <a:spLocks noGrp="1" noChangeArrowheads="1"/>
          </p:cNvSpPr>
          <p:nvPr>
            <p:ph idx="1"/>
          </p:nvPr>
        </p:nvSpPr>
        <p:spPr/>
        <p:txBody>
          <a:bodyPr/>
          <a:lstStyle/>
          <a:p>
            <a:pPr marL="0" indent="0" algn="ctr" eaLnBrk="1" hangingPunct="1">
              <a:lnSpc>
                <a:spcPct val="120000"/>
              </a:lnSpc>
              <a:buNone/>
              <a:defRPr/>
            </a:pPr>
            <a:r>
              <a:rPr lang="en-US" dirty="0" smtClean="0">
                <a:effectLst>
                  <a:outerShdw blurRad="38100" dist="38100" dir="2700000" algn="tl">
                    <a:srgbClr val="DDDDDD"/>
                  </a:outerShdw>
                </a:effectLst>
                <a:latin typeface="Arial" charset="0"/>
                <a:ea typeface="ヒラギノ角ゴ Pro W3" charset="0"/>
                <a:cs typeface="ヒラギノ角ゴ Pro W3" charset="0"/>
              </a:rPr>
              <a:t>All </a:t>
            </a:r>
            <a:r>
              <a:rPr lang="en-US" dirty="0">
                <a:effectLst>
                  <a:outerShdw blurRad="38100" dist="38100" dir="2700000" algn="tl">
                    <a:srgbClr val="DDDDDD"/>
                  </a:outerShdw>
                </a:effectLst>
                <a:latin typeface="Arial" charset="0"/>
                <a:ea typeface="ヒラギノ角ゴ Pro W3" charset="0"/>
                <a:cs typeface="ヒラギノ角ゴ Pro W3" charset="0"/>
              </a:rPr>
              <a:t>of the manufacturing is </a:t>
            </a:r>
            <a:r>
              <a:rPr lang="en-US" dirty="0" smtClean="0">
                <a:effectLst>
                  <a:outerShdw blurRad="38100" dist="38100" dir="2700000" algn="tl">
                    <a:srgbClr val="DDDDDD"/>
                  </a:outerShdw>
                </a:effectLst>
                <a:latin typeface="Arial" charset="0"/>
                <a:ea typeface="ヒラギノ角ゴ Pro W3" charset="0"/>
                <a:cs typeface="ヒラギノ角ゴ Pro W3" charset="0"/>
              </a:rPr>
              <a:t/>
            </a:r>
            <a:br>
              <a:rPr lang="en-US" dirty="0" smtClean="0">
                <a:effectLst>
                  <a:outerShdw blurRad="38100" dist="38100" dir="2700000" algn="tl">
                    <a:srgbClr val="DDDDDD"/>
                  </a:outerShdw>
                </a:effectLst>
                <a:latin typeface="Arial" charset="0"/>
                <a:ea typeface="ヒラギノ角ゴ Pro W3" charset="0"/>
                <a:cs typeface="ヒラギノ角ゴ Pro W3" charset="0"/>
              </a:rPr>
            </a:br>
            <a:r>
              <a:rPr lang="en-US" dirty="0" smtClean="0">
                <a:effectLst>
                  <a:outerShdw blurRad="38100" dist="38100" dir="2700000" algn="tl">
                    <a:srgbClr val="DDDDDD"/>
                  </a:outerShdw>
                </a:effectLst>
                <a:latin typeface="Arial" charset="0"/>
                <a:ea typeface="ヒラギノ角ゴ Pro W3" charset="0"/>
                <a:cs typeface="ヒラギノ角ゴ Pro W3" charset="0"/>
              </a:rPr>
              <a:t>moving to </a:t>
            </a:r>
            <a:r>
              <a:rPr lang="en-US" dirty="0">
                <a:effectLst>
                  <a:outerShdw blurRad="38100" dist="38100" dir="2700000" algn="tl">
                    <a:srgbClr val="DDDDDD"/>
                  </a:outerShdw>
                </a:effectLst>
                <a:latin typeface="Arial" charset="0"/>
                <a:ea typeface="ヒラギノ角ゴ Pro W3" charset="0"/>
                <a:cs typeface="ヒラギノ角ゴ Pro W3" charset="0"/>
              </a:rPr>
              <a:t>China.</a:t>
            </a:r>
          </a:p>
        </p:txBody>
      </p:sp>
    </p:spTree>
    <p:extLst>
      <p:ext uri="{BB962C8B-B14F-4D97-AF65-F5344CB8AC3E}">
        <p14:creationId xmlns:p14="http://schemas.microsoft.com/office/powerpoint/2010/main" val="22118011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49857" name="Picture 2" descr="C:\Documents and Settings\cdroessler\My Documents\CTE future curriculum\Commerce meeting 081412\presentation\The-End-of-Chinese-Manufacturing-and-Rebirth-of-U.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53975"/>
            <a:ext cx="7315200" cy="748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06241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51905" name="Picture 2" descr="C:\Documents and Settings\cdroessler\My Documents\CTE future curriculum\Commerce meeting 081412\presentation\China-offshores-manufacturing-to-the-U.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38" y="28575"/>
            <a:ext cx="911066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08346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53953" name="Picture 3" descr="C:\Documents and Settings\cdroessler\My Documents\Presentations\New since 120110\China jobs in NC\China-based-RATO-to-open-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33338"/>
            <a:ext cx="8686800" cy="844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38330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56001" name="Picture 2" descr="Solar-panel-jobs-com#C0B07E.jpg                                000634F2StarGate                       C165B6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0825" cy="117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37040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20054"/>
            <a:ext cx="6831580" cy="6878053"/>
          </a:xfrm>
          <a:prstGeom prst="rect">
            <a:avLst/>
          </a:prstGeom>
        </p:spPr>
      </p:pic>
    </p:spTree>
    <p:extLst>
      <p:ext uri="{BB962C8B-B14F-4D97-AF65-F5344CB8AC3E}">
        <p14:creationId xmlns:p14="http://schemas.microsoft.com/office/powerpoint/2010/main" val="5883644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60097" name="Picture 2" descr="C:\Documents and Settings\cdroessler\My Documents\Presentations\NEW\Lenovo-NC\Lenov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30163"/>
            <a:ext cx="6858000" cy="7353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24465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58049" name="Picture 2" descr="C:\Documents and Settings\cdroessler\My Documents\DPI\Collaborative Conference\Presentation\new parts 2\Ming Yang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 y="0"/>
            <a:ext cx="87693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43334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62145" name="Picture 2" descr="Mattress-maker-Kingsdow#41A.jpg                                000003D5WD_RED                         000000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90500"/>
            <a:ext cx="7924800" cy="66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21392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4193" name="Picture 2" descr="C:\Documents and Settings\cdroessler\My Documents\Presentations\NEW\NC Export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8" y="609600"/>
            <a:ext cx="9123362"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4194" name="TextBox 2"/>
          <p:cNvSpPr txBox="1">
            <a:spLocks noChangeArrowheads="1"/>
          </p:cNvSpPr>
          <p:nvPr/>
        </p:nvSpPr>
        <p:spPr bwMode="auto">
          <a:xfrm>
            <a:off x="11113" y="0"/>
            <a:ext cx="91122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ctr"/>
            <a:r>
              <a:rPr lang="en-US" sz="3600"/>
              <a:t>Who</a:t>
            </a:r>
            <a:r>
              <a:rPr lang="ja-JP" altLang="en-US" sz="3600"/>
              <a:t>’</a:t>
            </a:r>
            <a:r>
              <a:rPr lang="en-US" altLang="ja-JP" sz="3600"/>
              <a:t>s Buying North Carolina</a:t>
            </a:r>
            <a:r>
              <a:rPr lang="ja-JP" altLang="en-US" sz="3600"/>
              <a:t>’</a:t>
            </a:r>
            <a:r>
              <a:rPr lang="en-US" altLang="ja-JP" sz="3600"/>
              <a:t>s Goods</a:t>
            </a:r>
          </a:p>
          <a:p>
            <a:pPr algn="ctr"/>
            <a:endParaRPr lang="en-US"/>
          </a:p>
        </p:txBody>
      </p:sp>
    </p:spTree>
    <p:extLst>
      <p:ext uri="{BB962C8B-B14F-4D97-AF65-F5344CB8AC3E}">
        <p14:creationId xmlns:p14="http://schemas.microsoft.com/office/powerpoint/2010/main" val="2377291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6241" name="Picture 2" descr="C:\Documents and Settings\cdroessler\My Documents\Presentations\NEW\NC Exports\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9123363"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42" name="TextBox 2"/>
          <p:cNvSpPr txBox="1">
            <a:spLocks noChangeArrowheads="1"/>
          </p:cNvSpPr>
          <p:nvPr/>
        </p:nvSpPr>
        <p:spPr bwMode="auto">
          <a:xfrm>
            <a:off x="11113" y="0"/>
            <a:ext cx="91122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ctr"/>
            <a:r>
              <a:rPr lang="en-US" sz="3600"/>
              <a:t>Who</a:t>
            </a:r>
            <a:r>
              <a:rPr lang="ja-JP" altLang="en-US" sz="3600"/>
              <a:t>’</a:t>
            </a:r>
            <a:r>
              <a:rPr lang="en-US" altLang="ja-JP" sz="3600"/>
              <a:t>s Buying North Carolina</a:t>
            </a:r>
            <a:r>
              <a:rPr lang="ja-JP" altLang="en-US" sz="3600"/>
              <a:t>’</a:t>
            </a:r>
            <a:r>
              <a:rPr lang="en-US" altLang="ja-JP" sz="3600"/>
              <a:t>s Goods</a:t>
            </a:r>
          </a:p>
          <a:p>
            <a:pPr algn="ctr"/>
            <a:endParaRPr lang="en-US"/>
          </a:p>
        </p:txBody>
      </p:sp>
    </p:spTree>
    <p:extLst>
      <p:ext uri="{BB962C8B-B14F-4D97-AF65-F5344CB8AC3E}">
        <p14:creationId xmlns:p14="http://schemas.microsoft.com/office/powerpoint/2010/main" val="3729497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68289" name="Picture 2" descr="American-manufacturing-#415.jpg                                000003DCWD_RED                         000000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0"/>
            <a:ext cx="6937375" cy="784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54122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3074" name="Picture 2" descr="C:\Users\cdroessler\Documents\NCETA\2015\Spring Board Meeting - Janaury\My Presentation\ManufacturingAwarenessFlyer-20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1819" y="0"/>
            <a:ext cx="434036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39984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050" name="Picture 2" descr="H:\scanned\Screen-Shot-2014-03-31-at-4.10.43-P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3" y="0"/>
            <a:ext cx="9144000" cy="7545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6058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3074" name="Picture 2" descr="H:\scanned\Screen-Shot-2014-03-31-at-4.11.24-P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184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82242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4435141" y="1371600"/>
            <a:ext cx="2956259" cy="769441"/>
          </a:xfrm>
          <a:prstGeom prst="rect">
            <a:avLst/>
          </a:prstGeom>
        </p:spPr>
        <p:txBody>
          <a:bodyPr wrap="none">
            <a:spAutoFit/>
          </a:bodyPr>
          <a:lstStyle/>
          <a:p>
            <a:r>
              <a:rPr lang="en-US" sz="4400" dirty="0">
                <a:effectLst>
                  <a:outerShdw blurRad="38100" dist="38100" dir="2700000" algn="tl">
                    <a:srgbClr val="000000">
                      <a:alpha val="43137"/>
                    </a:srgbClr>
                  </a:outerShdw>
                </a:effectLst>
              </a:rPr>
              <a:t>white-collar</a:t>
            </a:r>
            <a:endParaRPr lang="en-US" dirty="0"/>
          </a:p>
        </p:txBody>
      </p:sp>
      <p:sp>
        <p:nvSpPr>
          <p:cNvPr id="270338" name="Rectangle 3"/>
          <p:cNvSpPr>
            <a:spLocks noGrp="1" noChangeArrowheads="1"/>
          </p:cNvSpPr>
          <p:nvPr>
            <p:ph idx="1"/>
          </p:nvPr>
        </p:nvSpPr>
        <p:spPr>
          <a:xfrm>
            <a:off x="685800" y="2438400"/>
            <a:ext cx="7924800" cy="4525963"/>
          </a:xfrm>
        </p:spPr>
        <p:txBody>
          <a:bodyPr/>
          <a:lstStyle/>
          <a:p>
            <a:pPr>
              <a:buFontTx/>
              <a:buNone/>
            </a:pPr>
            <a:r>
              <a:rPr lang="en-US" dirty="0">
                <a:latin typeface="Arial" charset="0"/>
                <a:ea typeface="ヒラギノ角ゴ Pro W3" charset="0"/>
                <a:cs typeface="ヒラギノ角ゴ Pro W3" charset="0"/>
              </a:rPr>
              <a:t>The real questions should be : </a:t>
            </a:r>
          </a:p>
          <a:p>
            <a:r>
              <a:rPr lang="en-US" dirty="0">
                <a:latin typeface="Arial" charset="0"/>
                <a:ea typeface="ヒラギノ角ゴ Pro W3" charset="0"/>
                <a:cs typeface="ヒラギノ角ゴ Pro W3" charset="0"/>
              </a:rPr>
              <a:t>Are they happy? </a:t>
            </a:r>
          </a:p>
          <a:p>
            <a:r>
              <a:rPr lang="en-US" dirty="0">
                <a:latin typeface="Arial" charset="0"/>
                <a:ea typeface="ヒラギノ角ゴ Pro W3" charset="0"/>
                <a:cs typeface="ヒラギノ角ゴ Pro W3" charset="0"/>
              </a:rPr>
              <a:t>Can they support themselves and their family? </a:t>
            </a:r>
          </a:p>
          <a:p>
            <a:pPr>
              <a:buFontTx/>
              <a:buNone/>
            </a:pPr>
            <a:endParaRPr lang="en-US" dirty="0">
              <a:latin typeface="Arial" charset="0"/>
              <a:ea typeface="ヒラギノ角ゴ Pro W3" charset="0"/>
              <a:cs typeface="ヒラギノ角ゴ Pro W3" charset="0"/>
            </a:endParaRPr>
          </a:p>
          <a:p>
            <a:pPr>
              <a:buFontTx/>
              <a:buNone/>
            </a:pPr>
            <a:r>
              <a:rPr lang="en-US" b="1" dirty="0">
                <a:solidFill>
                  <a:srgbClr val="FF8000"/>
                </a:solidFill>
                <a:latin typeface="Arial" charset="0"/>
                <a:ea typeface="ヒラギノ角ゴ Pro W3" charset="0"/>
                <a:cs typeface="ヒラギノ角ゴ Pro W3" charset="0"/>
              </a:rPr>
              <a:t>Gold-collar</a:t>
            </a:r>
            <a:r>
              <a:rPr lang="en-US" dirty="0">
                <a:solidFill>
                  <a:schemeClr val="tx1"/>
                </a:solidFill>
                <a:latin typeface="Arial" charset="0"/>
                <a:ea typeface="ヒラギノ角ゴ Pro W3" charset="0"/>
                <a:cs typeface="ヒラギノ角ゴ Pro W3" charset="0"/>
              </a:rPr>
              <a:t> means that they earn enough to maintain their standard of living.</a:t>
            </a:r>
            <a:endParaRPr lang="en-US" dirty="0">
              <a:latin typeface="Arial" charset="0"/>
              <a:ea typeface="ヒラギノ角ゴ Pro W3" charset="0"/>
              <a:cs typeface="ヒラギノ角ゴ Pro W3" charset="0"/>
            </a:endParaRPr>
          </a:p>
          <a:p>
            <a:endParaRPr lang="en-US" dirty="0">
              <a:latin typeface="Arial" charset="0"/>
              <a:ea typeface="ヒラギノ角ゴ Pro W3" charset="0"/>
              <a:cs typeface="ヒラギノ角ゴ Pro W3" charset="0"/>
            </a:endParaRPr>
          </a:p>
        </p:txBody>
      </p:sp>
      <p:sp>
        <p:nvSpPr>
          <p:cNvPr id="2" name="Rectangle 1"/>
          <p:cNvSpPr/>
          <p:nvPr/>
        </p:nvSpPr>
        <p:spPr>
          <a:xfrm>
            <a:off x="990600" y="685800"/>
            <a:ext cx="7315200" cy="1446550"/>
          </a:xfrm>
          <a:prstGeom prst="rect">
            <a:avLst/>
          </a:prstGeom>
        </p:spPr>
        <p:txBody>
          <a:bodyPr wrap="square">
            <a:spAutoFit/>
          </a:bodyPr>
          <a:lstStyle/>
          <a:p>
            <a:r>
              <a:rPr lang="en-US" sz="4400" dirty="0">
                <a:solidFill>
                  <a:prstClr val="black"/>
                </a:solidFill>
                <a:latin typeface="Arial" charset="0"/>
                <a:ea typeface="ヒラギノ角ゴ Pro W3" charset="0"/>
                <a:cs typeface="ヒラギノ角ゴ Pro W3" charset="0"/>
              </a:rPr>
              <a:t>Does it matter if your child is </a:t>
            </a:r>
            <a:r>
              <a:rPr lang="en-US" sz="4400" dirty="0">
                <a:solidFill>
                  <a:srgbClr val="0004FF"/>
                </a:solidFill>
                <a:latin typeface="Arial" charset="0"/>
                <a:ea typeface="ヒラギノ角ゴ Pro W3" charset="0"/>
                <a:cs typeface="ヒラギノ角ゴ Pro W3" charset="0"/>
              </a:rPr>
              <a:t>blue-collar</a:t>
            </a:r>
            <a:r>
              <a:rPr lang="en-US" sz="4400" dirty="0">
                <a:solidFill>
                  <a:prstClr val="black"/>
                </a:solidFill>
                <a:latin typeface="Arial" charset="0"/>
                <a:ea typeface="ヒラギノ角ゴ Pro W3" charset="0"/>
                <a:cs typeface="ヒラギノ角ゴ Pro W3" charset="0"/>
              </a:rPr>
              <a:t> or </a:t>
            </a:r>
            <a:r>
              <a:rPr lang="en-US" sz="4400" dirty="0">
                <a:solidFill>
                  <a:prstClr val="white"/>
                </a:solidFill>
                <a:effectLst>
                  <a:outerShdw blurRad="38100" dist="38100" dir="2700000" algn="tl">
                    <a:srgbClr val="000000">
                      <a:alpha val="43137"/>
                    </a:srgbClr>
                  </a:outerShdw>
                </a:effectLst>
                <a:ea typeface="+mj-ea"/>
                <a:cs typeface="+mj-cs"/>
              </a:rPr>
              <a:t>white-collar</a:t>
            </a:r>
            <a:r>
              <a:rPr lang="en-US" sz="4400" dirty="0">
                <a:solidFill>
                  <a:prstClr val="black"/>
                </a:solidFill>
                <a:latin typeface="Arial" charset="0"/>
                <a:ea typeface="ヒラギノ角ゴ Pro W3" charset="0"/>
                <a:cs typeface="ヒラギノ角ゴ Pro W3" charset="0"/>
              </a:rPr>
              <a:t>? </a:t>
            </a:r>
            <a:endParaRPr lang="en-US" dirty="0"/>
          </a:p>
        </p:txBody>
      </p:sp>
    </p:spTree>
    <p:extLst>
      <p:ext uri="{BB962C8B-B14F-4D97-AF65-F5344CB8AC3E}">
        <p14:creationId xmlns:p14="http://schemas.microsoft.com/office/powerpoint/2010/main" val="3394144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latin typeface="Arial" charset="0"/>
                <a:ea typeface="ヒラギノ角ゴ Pro W3" charset="0"/>
                <a:cs typeface="ヒラギノ角ゴ Pro W3" charset="0"/>
              </a:rPr>
              <a:t>Degree Level Matters</a:t>
            </a:r>
            <a:endParaRPr lang="en-US" dirty="0"/>
          </a:p>
        </p:txBody>
      </p:sp>
      <p:sp>
        <p:nvSpPr>
          <p:cNvPr id="4" name="Content Placeholder 3"/>
          <p:cNvSpPr>
            <a:spLocks noGrp="1"/>
          </p:cNvSpPr>
          <p:nvPr>
            <p:ph idx="1"/>
          </p:nvPr>
        </p:nvSpPr>
        <p:spPr/>
        <p:txBody>
          <a:bodyPr/>
          <a:lstStyle/>
          <a:p>
            <a:endParaRPr lang="en-US"/>
          </a:p>
        </p:txBody>
      </p:sp>
      <p:pic>
        <p:nvPicPr>
          <p:cNvPr id="26626" name="Picture 2" descr="F:\scanned\page-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038" y="1447800"/>
            <a:ext cx="8035925" cy="505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txBox="1">
            <a:spLocks noChangeArrowheads="1"/>
          </p:cNvSpPr>
          <p:nvPr/>
        </p:nvSpPr>
        <p:spPr>
          <a:xfrm>
            <a:off x="473242" y="1564104"/>
            <a:ext cx="4174958" cy="1255295"/>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smtClean="0">
                <a:latin typeface="Arial" charset="0"/>
                <a:ea typeface="ヒラギノ角ゴ Pro W3" charset="0"/>
                <a:cs typeface="ヒラギノ角ゴ Pro W3" charset="0"/>
              </a:rPr>
              <a:t>People with more education make more money than those with less education</a:t>
            </a:r>
            <a:endParaRPr lang="en-US" sz="2800" dirty="0">
              <a:latin typeface="Arial" charset="0"/>
              <a:ea typeface="ヒラギノ角ゴ Pro W3" charset="0"/>
              <a:cs typeface="ヒラギノ角ゴ Pro W3" charset="0"/>
            </a:endParaRPr>
          </a:p>
        </p:txBody>
      </p:sp>
    </p:spTree>
    <p:extLst>
      <p:ext uri="{BB962C8B-B14F-4D97-AF65-F5344CB8AC3E}">
        <p14:creationId xmlns:p14="http://schemas.microsoft.com/office/powerpoint/2010/main" val="2970798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72385" name="Picture 2" descr="cartoon-google.jpg                                             000FEADEMacintosh HD                   C0EAB9B3:"/>
          <p:cNvPicPr>
            <a:picLocks noChangeAspect="1" noChangeArrowheads="1"/>
          </p:cNvPicPr>
          <p:nvPr/>
        </p:nvPicPr>
        <p:blipFill rotWithShape="1">
          <a:blip r:embed="rId3">
            <a:extLst>
              <a:ext uri="{28A0092B-C50C-407E-A947-70E740481C1C}">
                <a14:useLocalDpi xmlns:a14="http://schemas.microsoft.com/office/drawing/2010/main" val="0"/>
              </a:ext>
            </a:extLst>
          </a:blip>
          <a:srcRect r="154"/>
          <a:stretch/>
        </p:blipFill>
        <p:spPr bwMode="auto">
          <a:xfrm>
            <a:off x="182899" y="457200"/>
            <a:ext cx="8683178" cy="5715000"/>
          </a:xfrm>
          <a:prstGeom prst="rect">
            <a:avLst/>
          </a:prstGeom>
          <a:noFill/>
          <a:ln>
            <a:noFill/>
          </a:ln>
          <a:effectLst>
            <a:softEdge rad="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01092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09" name="Rectangle 2"/>
          <p:cNvSpPr>
            <a:spLocks noGrp="1" noChangeArrowheads="1"/>
          </p:cNvSpPr>
          <p:nvPr>
            <p:ph type="title"/>
          </p:nvPr>
        </p:nvSpPr>
        <p:spPr/>
        <p:txBody>
          <a:bodyPr>
            <a:normAutofit fontScale="90000"/>
          </a:bodyPr>
          <a:lstStyle/>
          <a:p>
            <a:r>
              <a:rPr lang="en-US" sz="3700" dirty="0">
                <a:latin typeface="Arial" charset="0"/>
                <a:ea typeface="ヒラギノ角ゴ Pro W3" charset="0"/>
                <a:cs typeface="ヒラギノ角ゴ Pro W3" charset="0"/>
              </a:rPr>
              <a:t>The way of doing business is changing</a:t>
            </a:r>
            <a:endParaRPr lang="en-US" dirty="0">
              <a:latin typeface="Arial" charset="0"/>
              <a:ea typeface="ヒラギノ角ゴ Pro W3" charset="0"/>
              <a:cs typeface="ヒラギノ角ゴ Pro W3" charset="0"/>
            </a:endParaRPr>
          </a:p>
        </p:txBody>
      </p:sp>
      <p:sp>
        <p:nvSpPr>
          <p:cNvPr id="299010" name="Rectangle 3"/>
          <p:cNvSpPr>
            <a:spLocks noGrp="1" noChangeArrowheads="1"/>
          </p:cNvSpPr>
          <p:nvPr>
            <p:ph idx="1"/>
          </p:nvPr>
        </p:nvSpPr>
        <p:spPr>
          <a:xfrm>
            <a:off x="1063625" y="1600200"/>
            <a:ext cx="7623175" cy="4525963"/>
          </a:xfrm>
        </p:spPr>
        <p:txBody>
          <a:bodyPr/>
          <a:lstStyle/>
          <a:p>
            <a:pPr marL="0" indent="0">
              <a:buFontTx/>
              <a:buNone/>
            </a:pPr>
            <a:r>
              <a:rPr lang="en-US" dirty="0">
                <a:latin typeface="Arial" charset="0"/>
                <a:ea typeface="ヒラギノ角ゴ Pro W3" charset="0"/>
                <a:cs typeface="ヒラギノ角ゴ Pro W3" charset="0"/>
              </a:rPr>
              <a:t>Competitiveness is not working and is going away.</a:t>
            </a:r>
          </a:p>
          <a:p>
            <a:pPr marL="0" indent="0">
              <a:buFontTx/>
              <a:buNone/>
            </a:pPr>
            <a:endParaRPr lang="en-US" dirty="0">
              <a:latin typeface="Arial" charset="0"/>
              <a:ea typeface="ヒラギノ角ゴ Pro W3" charset="0"/>
              <a:cs typeface="ヒラギノ角ゴ Pro W3" charset="0"/>
            </a:endParaRPr>
          </a:p>
          <a:p>
            <a:pPr marL="0" indent="0">
              <a:buFontTx/>
              <a:buNone/>
            </a:pPr>
            <a:r>
              <a:rPr lang="en-US" dirty="0">
                <a:latin typeface="Arial" charset="0"/>
                <a:ea typeface="ヒラギノ角ゴ Pro W3" charset="0"/>
                <a:cs typeface="ヒラギノ角ゴ Pro W3" charset="0"/>
              </a:rPr>
              <a:t>Collaboration is the way of the future. Businesses creating a niche market and working with other businesses to help each other. </a:t>
            </a:r>
          </a:p>
          <a:p>
            <a:pPr marL="0" indent="0"/>
            <a:endParaRPr lang="en-US" dirty="0">
              <a:latin typeface="Arial" charset="0"/>
              <a:ea typeface="ヒラギノ角ゴ Pro W3" charset="0"/>
              <a:cs typeface="ヒラギノ角ゴ Pro W3" charset="0"/>
            </a:endParaRPr>
          </a:p>
        </p:txBody>
      </p:sp>
      <p:pic>
        <p:nvPicPr>
          <p:cNvPr id="299011" name="Picture 5" descr="&#10;female.gif                                                     000003DFWD_RED                         000000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581400"/>
            <a:ext cx="576263"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9012" name="Picture 6" descr="male.gif                                                       000003DFWD_RED                         000000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828800"/>
            <a:ext cx="758825"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9013" name="Rectangle 7"/>
          <p:cNvSpPr>
            <a:spLocks noChangeArrowheads="1"/>
          </p:cNvSpPr>
          <p:nvPr/>
        </p:nvSpPr>
        <p:spPr bwMode="auto">
          <a:xfrm>
            <a:off x="685800" y="5692198"/>
            <a:ext cx="7315200"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spcBef>
                <a:spcPct val="20000"/>
              </a:spcBef>
            </a:pPr>
            <a:r>
              <a:rPr lang="en-US" sz="2800" dirty="0"/>
              <a:t>We need to change the focus from self-centered learning to group-centered learning.</a:t>
            </a:r>
          </a:p>
        </p:txBody>
      </p:sp>
    </p:spTree>
    <p:extLst>
      <p:ext uri="{BB962C8B-B14F-4D97-AF65-F5344CB8AC3E}">
        <p14:creationId xmlns:p14="http://schemas.microsoft.com/office/powerpoint/2010/main" val="3071631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49" name="Rectangle 2"/>
          <p:cNvSpPr>
            <a:spLocks noGrp="1" noChangeArrowheads="1"/>
          </p:cNvSpPr>
          <p:nvPr>
            <p:ph type="title"/>
          </p:nvPr>
        </p:nvSpPr>
        <p:spPr/>
        <p:txBody>
          <a:bodyPr>
            <a:normAutofit fontScale="90000"/>
          </a:bodyPr>
          <a:lstStyle/>
          <a:p>
            <a:r>
              <a:rPr lang="en-US" dirty="0" smtClean="0"/>
              <a:t>The 10 Key Skills for the Future of Work</a:t>
            </a:r>
            <a:endParaRPr lang="en-US" dirty="0"/>
          </a:p>
        </p:txBody>
      </p:sp>
      <p:sp>
        <p:nvSpPr>
          <p:cNvPr id="309250" name="Rectangle 3"/>
          <p:cNvSpPr>
            <a:spLocks noGrp="1" noChangeArrowheads="1"/>
          </p:cNvSpPr>
          <p:nvPr>
            <p:ph idx="1"/>
          </p:nvPr>
        </p:nvSpPr>
        <p:spPr>
          <a:xfrm>
            <a:off x="457200" y="1600200"/>
            <a:ext cx="8229600" cy="5029200"/>
          </a:xfrm>
        </p:spPr>
        <p:txBody>
          <a:bodyPr>
            <a:noAutofit/>
          </a:bodyPr>
          <a:lstStyle/>
          <a:p>
            <a:pPr>
              <a:lnSpc>
                <a:spcPct val="120000"/>
              </a:lnSpc>
            </a:pPr>
            <a:r>
              <a:rPr lang="en-US" sz="2400" dirty="0" smtClean="0"/>
              <a:t>Sense-making</a:t>
            </a:r>
          </a:p>
          <a:p>
            <a:pPr>
              <a:lnSpc>
                <a:spcPct val="120000"/>
              </a:lnSpc>
            </a:pPr>
            <a:r>
              <a:rPr lang="en-US" sz="2400" dirty="0" smtClean="0"/>
              <a:t>Social intelligence</a:t>
            </a:r>
          </a:p>
          <a:p>
            <a:pPr>
              <a:lnSpc>
                <a:spcPct val="120000"/>
              </a:lnSpc>
            </a:pPr>
            <a:r>
              <a:rPr lang="en-US" sz="2400" dirty="0" smtClean="0"/>
              <a:t>Novel and adaptive thinking</a:t>
            </a:r>
          </a:p>
          <a:p>
            <a:pPr>
              <a:lnSpc>
                <a:spcPct val="120000"/>
              </a:lnSpc>
            </a:pPr>
            <a:r>
              <a:rPr lang="en-US" sz="2400" dirty="0" smtClean="0"/>
              <a:t>Cross-cultural competency</a:t>
            </a:r>
          </a:p>
          <a:p>
            <a:pPr>
              <a:lnSpc>
                <a:spcPct val="120000"/>
              </a:lnSpc>
            </a:pPr>
            <a:r>
              <a:rPr lang="en-US" sz="2400" dirty="0" smtClean="0"/>
              <a:t>Computational thinking</a:t>
            </a:r>
          </a:p>
          <a:p>
            <a:pPr>
              <a:lnSpc>
                <a:spcPct val="120000"/>
              </a:lnSpc>
            </a:pPr>
            <a:r>
              <a:rPr lang="en-US" sz="2400" dirty="0" smtClean="0"/>
              <a:t>New-media literacy</a:t>
            </a:r>
          </a:p>
          <a:p>
            <a:pPr>
              <a:lnSpc>
                <a:spcPct val="120000"/>
              </a:lnSpc>
            </a:pPr>
            <a:r>
              <a:rPr lang="en-US" sz="2400" dirty="0" err="1" smtClean="0"/>
              <a:t>Transdisciplinarity</a:t>
            </a:r>
            <a:endParaRPr lang="en-US" sz="2400" dirty="0" smtClean="0"/>
          </a:p>
          <a:p>
            <a:pPr>
              <a:lnSpc>
                <a:spcPct val="120000"/>
              </a:lnSpc>
            </a:pPr>
            <a:r>
              <a:rPr lang="en-US" sz="2400" dirty="0" smtClean="0"/>
              <a:t>Design mind-set</a:t>
            </a:r>
          </a:p>
          <a:p>
            <a:pPr>
              <a:lnSpc>
                <a:spcPct val="120000"/>
              </a:lnSpc>
            </a:pPr>
            <a:r>
              <a:rPr lang="en-US" sz="2400" dirty="0" smtClean="0"/>
              <a:t>Cognitive load management</a:t>
            </a:r>
          </a:p>
          <a:p>
            <a:pPr>
              <a:lnSpc>
                <a:spcPct val="120000"/>
              </a:lnSpc>
            </a:pPr>
            <a:r>
              <a:rPr lang="en-US" sz="2400" dirty="0" smtClean="0"/>
              <a:t>Virtual collaboration</a:t>
            </a:r>
            <a:endParaRPr lang="en-US" sz="2400" dirty="0"/>
          </a:p>
        </p:txBody>
      </p:sp>
      <p:pic>
        <p:nvPicPr>
          <p:cNvPr id="309251" name="Picture 4" descr="F:\gigao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8049" y="6049963"/>
            <a:ext cx="4114800"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66956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0"/>
            <a:ext cx="5295900" cy="5295900"/>
          </a:xfrm>
          <a:prstGeom prst="rect">
            <a:avLst/>
          </a:prstGeom>
        </p:spPr>
      </p:pic>
      <p:sp>
        <p:nvSpPr>
          <p:cNvPr id="3074" name="Rectangle 2"/>
          <p:cNvSpPr>
            <a:spLocks noGrp="1" noChangeArrowheads="1"/>
          </p:cNvSpPr>
          <p:nvPr>
            <p:ph type="ctrTitle"/>
          </p:nvPr>
        </p:nvSpPr>
        <p:spPr>
          <a:xfrm>
            <a:off x="1752600" y="2130425"/>
            <a:ext cx="7772400" cy="1470025"/>
          </a:xfrm>
        </p:spPr>
        <p:txBody>
          <a:bodyPr>
            <a:normAutofit/>
          </a:bodyPr>
          <a:lstStyle/>
          <a:p>
            <a:pPr algn="l"/>
            <a:r>
              <a:rPr lang="en-US" sz="4800" dirty="0" smtClean="0">
                <a:effectLst>
                  <a:outerShdw blurRad="38100" dist="38100" dir="2700000" algn="tl">
                    <a:srgbClr val="DDDDDD"/>
                  </a:outerShdw>
                </a:effectLst>
                <a:latin typeface="Arial" charset="0"/>
                <a:ea typeface="ヒラギノ角ゴ Pro W3" charset="0"/>
                <a:cs typeface="ヒラギノ角ゴ Pro W3" charset="0"/>
              </a:rPr>
              <a:t>Questions ?</a:t>
            </a:r>
            <a:endParaRPr lang="en-US" sz="4800" dirty="0">
              <a:effectLst>
                <a:outerShdw blurRad="38100" dist="38100" dir="2700000" algn="tl">
                  <a:srgbClr val="DDDDDD"/>
                </a:outerShdw>
              </a:effectLst>
              <a:latin typeface="Arial" charset="0"/>
              <a:ea typeface="ヒラギノ角ゴ Pro W3" charset="0"/>
              <a:cs typeface="ヒラギノ角ゴ Pro W3" charset="0"/>
            </a:endParaRPr>
          </a:p>
        </p:txBody>
      </p:sp>
      <p:sp>
        <p:nvSpPr>
          <p:cNvPr id="14339" name="Rectangle 3"/>
          <p:cNvSpPr>
            <a:spLocks noGrp="1" noChangeArrowheads="1"/>
          </p:cNvSpPr>
          <p:nvPr>
            <p:ph type="subTitle" idx="1"/>
          </p:nvPr>
        </p:nvSpPr>
        <p:spPr/>
        <p:txBody>
          <a:bodyPr>
            <a:normAutofit fontScale="55000" lnSpcReduction="20000"/>
          </a:bodyPr>
          <a:lstStyle/>
          <a:p>
            <a:pPr marL="461963" algn="l">
              <a:lnSpc>
                <a:spcPct val="80000"/>
              </a:lnSpc>
            </a:pPr>
            <a:r>
              <a:rPr lang="en-US" sz="4800" dirty="0">
                <a:latin typeface="Arial" charset="0"/>
                <a:ea typeface="ヒラギノ角ゴ Pro W3" charset="0"/>
                <a:cs typeface="ヒラギノ角ゴ Pro W3" charset="0"/>
              </a:rPr>
              <a:t>Chris Droessler</a:t>
            </a:r>
          </a:p>
          <a:p>
            <a:pPr marL="461963" algn="l">
              <a:lnSpc>
                <a:spcPct val="80000"/>
              </a:lnSpc>
            </a:pPr>
            <a:r>
              <a:rPr lang="en-US" sz="4800" dirty="0">
                <a:latin typeface="Arial" charset="0"/>
                <a:ea typeface="ヒラギノ角ゴ Pro W3" charset="0"/>
                <a:cs typeface="ヒラギノ角ゴ Pro W3" charset="0"/>
              </a:rPr>
              <a:t>CTE Coordinator</a:t>
            </a:r>
          </a:p>
          <a:p>
            <a:pPr marL="461963" algn="l">
              <a:lnSpc>
                <a:spcPct val="80000"/>
              </a:lnSpc>
            </a:pPr>
            <a:r>
              <a:rPr lang="en-US" sz="4800" dirty="0">
                <a:latin typeface="Arial" charset="0"/>
                <a:ea typeface="ヒラギノ角ゴ Pro W3" charset="0"/>
                <a:cs typeface="ヒラギノ角ゴ Pro W3" charset="0"/>
              </a:rPr>
              <a:t>NC Community Colleges</a:t>
            </a:r>
          </a:p>
          <a:p>
            <a:pPr marL="461963" algn="l">
              <a:lnSpc>
                <a:spcPct val="80000"/>
              </a:lnSpc>
            </a:pPr>
            <a:r>
              <a:rPr lang="en-US" sz="4000" dirty="0">
                <a:latin typeface="Arial" charset="0"/>
                <a:ea typeface="ヒラギノ角ゴ Pro W3" charset="0"/>
                <a:cs typeface="ヒラギノ角ゴ Pro W3" charset="0"/>
              </a:rPr>
              <a:t>DroesslerC@NCCommunityColleges.edu</a:t>
            </a:r>
          </a:p>
          <a:p>
            <a:pPr marL="461963" algn="l">
              <a:lnSpc>
                <a:spcPct val="80000"/>
              </a:lnSpc>
            </a:pPr>
            <a:r>
              <a:rPr lang="en-US" sz="4000" dirty="0"/>
              <a:t>www.ctpnc.org/presentations</a:t>
            </a:r>
          </a:p>
        </p:txBody>
      </p:sp>
      <p:sp>
        <p:nvSpPr>
          <p:cNvPr id="4" name="Rectangle 3"/>
          <p:cNvSpPr>
            <a:spLocks noChangeArrowheads="1"/>
          </p:cNvSpPr>
          <p:nvPr/>
        </p:nvSpPr>
        <p:spPr bwMode="auto">
          <a:xfrm>
            <a:off x="228600" y="5562600"/>
            <a:ext cx="91440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1604963" indent="-1604963">
              <a:spcBef>
                <a:spcPct val="20000"/>
              </a:spcBef>
              <a:tabLst>
                <a:tab pos="1604963" algn="l"/>
              </a:tabLst>
            </a:pPr>
            <a:r>
              <a:rPr lang="en-US" sz="3000" dirty="0" smtClean="0"/>
              <a:t>Get the PowerPoint</a:t>
            </a:r>
          </a:p>
          <a:p>
            <a:pPr marL="1604963" indent="-1604963">
              <a:spcBef>
                <a:spcPct val="20000"/>
              </a:spcBef>
              <a:tabLst>
                <a:tab pos="1604963" algn="l"/>
              </a:tabLst>
            </a:pPr>
            <a:r>
              <a:rPr lang="en-US" sz="3000" dirty="0" smtClean="0"/>
              <a:t>www.ctpnc.org/presentations</a:t>
            </a:r>
            <a:endParaRPr lang="en-US" sz="3000" dirty="0"/>
          </a:p>
        </p:txBody>
      </p:sp>
    </p:spTree>
    <p:extLst>
      <p:ext uri="{BB962C8B-B14F-4D97-AF65-F5344CB8AC3E}">
        <p14:creationId xmlns:p14="http://schemas.microsoft.com/office/powerpoint/2010/main" val="223831322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Documents and Settings\cdroessler\My Documents\Presentations\NEW\10 new jobs\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15095"/>
            <a:ext cx="9144000" cy="5295305"/>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dirty="0" smtClean="0"/>
              <a:t>March 23 webinar</a:t>
            </a:r>
            <a:endParaRPr lang="en-US" dirty="0"/>
          </a:p>
        </p:txBody>
      </p:sp>
      <p:sp>
        <p:nvSpPr>
          <p:cNvPr id="3" name="Rectangle 2"/>
          <p:cNvSpPr/>
          <p:nvPr/>
        </p:nvSpPr>
        <p:spPr>
          <a:xfrm>
            <a:off x="1092425" y="1422707"/>
            <a:ext cx="6959149" cy="584775"/>
          </a:xfrm>
          <a:prstGeom prst="rect">
            <a:avLst/>
          </a:prstGeom>
        </p:spPr>
        <p:txBody>
          <a:bodyPr wrap="none">
            <a:spAutoFit/>
          </a:bodyPr>
          <a:lstStyle/>
          <a:p>
            <a:r>
              <a:rPr lang="en-US" sz="3200" dirty="0"/>
              <a:t>Job Titles That Didn’t Exist 5 Years Ago</a:t>
            </a:r>
          </a:p>
        </p:txBody>
      </p:sp>
    </p:spTree>
    <p:extLst>
      <p:ext uri="{BB962C8B-B14F-4D97-AF65-F5344CB8AC3E}">
        <p14:creationId xmlns:p14="http://schemas.microsoft.com/office/powerpoint/2010/main" val="184463946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Passion and Purpose</a:t>
            </a:r>
            <a:endParaRPr lang="en-US" dirty="0"/>
          </a:p>
        </p:txBody>
      </p:sp>
      <p:sp>
        <p:nvSpPr>
          <p:cNvPr id="3" name="Content Placeholder 2"/>
          <p:cNvSpPr>
            <a:spLocks noGrp="1"/>
          </p:cNvSpPr>
          <p:nvPr>
            <p:ph idx="1"/>
          </p:nvPr>
        </p:nvSpPr>
        <p:spPr/>
        <p:txBody>
          <a:bodyPr>
            <a:normAutofit lnSpcReduction="10000"/>
          </a:bodyPr>
          <a:lstStyle/>
          <a:p>
            <a:pPr>
              <a:spcAft>
                <a:spcPts val="1200"/>
              </a:spcAft>
            </a:pPr>
            <a:r>
              <a:rPr lang="en-US" dirty="0" smtClean="0"/>
              <a:t>Thriving in your work, not just surviving.</a:t>
            </a:r>
          </a:p>
          <a:p>
            <a:pPr>
              <a:spcAft>
                <a:spcPts val="1200"/>
              </a:spcAft>
            </a:pPr>
            <a:r>
              <a:rPr lang="en-US" dirty="0" smtClean="0"/>
              <a:t>Leaving the world a little better off because you cared to make a difference in your work.</a:t>
            </a:r>
          </a:p>
          <a:p>
            <a:pPr>
              <a:spcAft>
                <a:spcPts val="1200"/>
              </a:spcAft>
            </a:pPr>
            <a:r>
              <a:rPr lang="en-US" dirty="0" smtClean="0"/>
              <a:t>Helping people discover their passion and then helping them turn that passion into an educational pathway that will lead to a rewarding career.</a:t>
            </a:r>
          </a:p>
          <a:p>
            <a:pPr>
              <a:spcAft>
                <a:spcPts val="1200"/>
              </a:spcAft>
            </a:pPr>
            <a:endParaRPr lang="en-US" dirty="0"/>
          </a:p>
        </p:txBody>
      </p:sp>
    </p:spTree>
    <p:extLst>
      <p:ext uri="{BB962C8B-B14F-4D97-AF65-F5344CB8AC3E}">
        <p14:creationId xmlns:p14="http://schemas.microsoft.com/office/powerpoint/2010/main" val="19374282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3" name="Rectangle 6"/>
          <p:cNvSpPr>
            <a:spLocks noGrp="1" noChangeArrowheads="1"/>
          </p:cNvSpPr>
          <p:nvPr>
            <p:ph type="title"/>
          </p:nvPr>
        </p:nvSpPr>
        <p:spPr/>
        <p:txBody>
          <a:bodyPr>
            <a:normAutofit fontScale="90000"/>
          </a:bodyPr>
          <a:lstStyle/>
          <a:p>
            <a:pPr eaLnBrk="1" hangingPunct="1">
              <a:lnSpc>
                <a:spcPct val="140000"/>
              </a:lnSpc>
            </a:pPr>
            <a:endParaRPr lang="en-US" dirty="0">
              <a:solidFill>
                <a:srgbClr val="7F1353"/>
              </a:solidFill>
              <a:latin typeface="Arial" charset="0"/>
              <a:ea typeface="ヒラギノ角ゴ Pro W3" charset="0"/>
              <a:cs typeface="ヒラギノ角ゴ Pro W3" charset="0"/>
            </a:endParaRPr>
          </a:p>
        </p:txBody>
      </p:sp>
      <p:sp>
        <p:nvSpPr>
          <p:cNvPr id="2" name="Content Placeholder 1"/>
          <p:cNvSpPr>
            <a:spLocks noGrp="1"/>
          </p:cNvSpPr>
          <p:nvPr>
            <p:ph idx="1"/>
          </p:nvPr>
        </p:nvSpPr>
        <p:spPr/>
        <p:txBody>
          <a:bodyPr/>
          <a:lstStyle/>
          <a:p>
            <a:pPr marL="0" indent="0">
              <a:lnSpc>
                <a:spcPct val="150000"/>
              </a:lnSpc>
              <a:buNone/>
            </a:pPr>
            <a:r>
              <a:rPr lang="en-US" sz="4000" dirty="0">
                <a:solidFill>
                  <a:srgbClr val="7F1353"/>
                </a:solidFill>
                <a:latin typeface="Arial" charset="0"/>
                <a:ea typeface="ヒラギノ角ゴ Pro W3" charset="0"/>
                <a:cs typeface="ヒラギノ角ゴ Pro W3" charset="0"/>
              </a:rPr>
              <a:t>Help people discover their passion, then help them get on a pathway where they can turn that passion into a career.</a:t>
            </a:r>
            <a:br>
              <a:rPr lang="en-US" sz="4000" dirty="0">
                <a:solidFill>
                  <a:srgbClr val="7F1353"/>
                </a:solidFill>
                <a:latin typeface="Arial" charset="0"/>
                <a:ea typeface="ヒラギノ角ゴ Pro W3" charset="0"/>
                <a:cs typeface="ヒラギノ角ゴ Pro W3" charset="0"/>
              </a:rPr>
            </a:br>
            <a:endParaRPr lang="en-US" dirty="0"/>
          </a:p>
        </p:txBody>
      </p:sp>
      <p:sp>
        <p:nvSpPr>
          <p:cNvPr id="366594" name="Rectangle 1"/>
          <p:cNvSpPr>
            <a:spLocks noChangeArrowheads="1"/>
          </p:cNvSpPr>
          <p:nvPr/>
        </p:nvSpPr>
        <p:spPr bwMode="auto">
          <a:xfrm>
            <a:off x="6781800" y="5105400"/>
            <a:ext cx="7953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7F1353"/>
                </a:solidFill>
              </a:rPr>
              <a:t>CLD</a:t>
            </a:r>
            <a:endParaRPr lang="en-US"/>
          </a:p>
        </p:txBody>
      </p:sp>
    </p:spTree>
    <p:extLst>
      <p:ext uri="{BB962C8B-B14F-4D97-AF65-F5344CB8AC3E}">
        <p14:creationId xmlns:p14="http://schemas.microsoft.com/office/powerpoint/2010/main" val="29226989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normAutofit/>
          </a:bodyPr>
          <a:lstStyle/>
          <a:p>
            <a:r>
              <a:rPr lang="en-US" sz="4800" dirty="0">
                <a:latin typeface="Arial" charset="0"/>
                <a:ea typeface="ヒラギノ角ゴ Pro W3" charset="0"/>
                <a:cs typeface="ヒラギノ角ゴ Pro W3" charset="0"/>
              </a:rPr>
              <a:t>Thanks for listening!</a:t>
            </a:r>
            <a:endParaRPr lang="en-US" sz="4800" dirty="0">
              <a:effectLst>
                <a:outerShdw blurRad="38100" dist="38100" dir="2700000" algn="tl">
                  <a:srgbClr val="DDDDDD"/>
                </a:outerShdw>
              </a:effectLst>
              <a:latin typeface="Arial" charset="0"/>
              <a:ea typeface="ヒラギノ角ゴ Pro W3" charset="0"/>
              <a:cs typeface="ヒラギノ角ゴ Pro W3" charset="0"/>
            </a:endParaRPr>
          </a:p>
        </p:txBody>
      </p:sp>
      <p:sp>
        <p:nvSpPr>
          <p:cNvPr id="14339" name="Rectangle 3"/>
          <p:cNvSpPr>
            <a:spLocks noGrp="1" noChangeArrowheads="1"/>
          </p:cNvSpPr>
          <p:nvPr>
            <p:ph type="subTitle" idx="1"/>
          </p:nvPr>
        </p:nvSpPr>
        <p:spPr/>
        <p:txBody>
          <a:bodyPr>
            <a:normAutofit fontScale="55000" lnSpcReduction="20000"/>
          </a:bodyPr>
          <a:lstStyle/>
          <a:p>
            <a:pPr marL="461963" algn="l">
              <a:lnSpc>
                <a:spcPct val="80000"/>
              </a:lnSpc>
            </a:pPr>
            <a:r>
              <a:rPr lang="en-US" sz="4800" dirty="0">
                <a:latin typeface="Arial" charset="0"/>
                <a:ea typeface="ヒラギノ角ゴ Pro W3" charset="0"/>
                <a:cs typeface="ヒラギノ角ゴ Pro W3" charset="0"/>
              </a:rPr>
              <a:t>Chris Droessler</a:t>
            </a:r>
          </a:p>
          <a:p>
            <a:pPr marL="461963" algn="l">
              <a:lnSpc>
                <a:spcPct val="80000"/>
              </a:lnSpc>
            </a:pPr>
            <a:r>
              <a:rPr lang="en-US" sz="4800" dirty="0">
                <a:latin typeface="Arial" charset="0"/>
                <a:ea typeface="ヒラギノ角ゴ Pro W3" charset="0"/>
                <a:cs typeface="ヒラギノ角ゴ Pro W3" charset="0"/>
              </a:rPr>
              <a:t>CTE Coordinator</a:t>
            </a:r>
          </a:p>
          <a:p>
            <a:pPr marL="461963" algn="l">
              <a:lnSpc>
                <a:spcPct val="80000"/>
              </a:lnSpc>
            </a:pPr>
            <a:r>
              <a:rPr lang="en-US" sz="4800" dirty="0">
                <a:latin typeface="Arial" charset="0"/>
                <a:ea typeface="ヒラギノ角ゴ Pro W3" charset="0"/>
                <a:cs typeface="ヒラギノ角ゴ Pro W3" charset="0"/>
              </a:rPr>
              <a:t>NC Community Colleges</a:t>
            </a:r>
          </a:p>
          <a:p>
            <a:pPr marL="461963" algn="l">
              <a:lnSpc>
                <a:spcPct val="80000"/>
              </a:lnSpc>
            </a:pPr>
            <a:r>
              <a:rPr lang="en-US" sz="4000" dirty="0">
                <a:latin typeface="Arial" charset="0"/>
                <a:ea typeface="ヒラギノ角ゴ Pro W3" charset="0"/>
                <a:cs typeface="ヒラギノ角ゴ Pro W3" charset="0"/>
              </a:rPr>
              <a:t>DroesslerC@NCCommunityColleges.edu</a:t>
            </a:r>
          </a:p>
          <a:p>
            <a:pPr marL="461963" algn="l">
              <a:lnSpc>
                <a:spcPct val="80000"/>
              </a:lnSpc>
            </a:pPr>
            <a:r>
              <a:rPr lang="en-US" sz="4000" dirty="0"/>
              <a:t>www.ctpnc.org/presentations</a:t>
            </a:r>
          </a:p>
        </p:txBody>
      </p:sp>
      <p:sp>
        <p:nvSpPr>
          <p:cNvPr id="4" name="Rectangle 3"/>
          <p:cNvSpPr>
            <a:spLocks noChangeArrowheads="1"/>
          </p:cNvSpPr>
          <p:nvPr/>
        </p:nvSpPr>
        <p:spPr bwMode="auto">
          <a:xfrm>
            <a:off x="228600" y="5562600"/>
            <a:ext cx="91440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1604963" indent="-1604963">
              <a:spcBef>
                <a:spcPct val="20000"/>
              </a:spcBef>
              <a:tabLst>
                <a:tab pos="1604963" algn="l"/>
              </a:tabLst>
            </a:pPr>
            <a:r>
              <a:rPr lang="en-US" sz="3000" dirty="0" smtClean="0"/>
              <a:t>Get the PowerPoint</a:t>
            </a:r>
          </a:p>
          <a:p>
            <a:pPr marL="1604963" indent="-1604963">
              <a:spcBef>
                <a:spcPct val="20000"/>
              </a:spcBef>
              <a:tabLst>
                <a:tab pos="1604963" algn="l"/>
              </a:tabLst>
            </a:pPr>
            <a:r>
              <a:rPr lang="en-US" sz="3000" dirty="0" smtClean="0"/>
              <a:t>www.ncPerkins.org</a:t>
            </a:r>
            <a:endParaRPr lang="en-US" sz="3000" dirty="0"/>
          </a:p>
        </p:txBody>
      </p:sp>
    </p:spTree>
    <p:extLst>
      <p:ext uri="{BB962C8B-B14F-4D97-AF65-F5344CB8AC3E}">
        <p14:creationId xmlns:p14="http://schemas.microsoft.com/office/powerpoint/2010/main" val="172802686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39127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Average Starting Salaries for</a:t>
            </a:r>
            <a:br>
              <a:rPr lang="en-US" sz="3600" dirty="0" smtClean="0"/>
            </a:br>
            <a:r>
              <a:rPr lang="en-US" sz="3600" dirty="0" smtClean="0"/>
              <a:t>2009 College Graduates in FL</a:t>
            </a:r>
            <a:endParaRPr lang="en-US" sz="3600" dirty="0"/>
          </a:p>
        </p:txBody>
      </p:sp>
      <p:sp>
        <p:nvSpPr>
          <p:cNvPr id="3" name="Content Placeholder 2"/>
          <p:cNvSpPr>
            <a:spLocks noGrp="1"/>
          </p:cNvSpPr>
          <p:nvPr>
            <p:ph idx="1"/>
          </p:nvPr>
        </p:nvSpPr>
        <p:spPr/>
        <p:txBody>
          <a:bodyPr>
            <a:normAutofit/>
          </a:bodyPr>
          <a:lstStyle/>
          <a:p>
            <a:pPr>
              <a:tabLst>
                <a:tab pos="2119313" algn="l"/>
              </a:tabLst>
            </a:pPr>
            <a:r>
              <a:rPr lang="en-US" sz="3100" dirty="0" smtClean="0"/>
              <a:t>$47,708	Associate in Science </a:t>
            </a:r>
            <a:br>
              <a:rPr lang="en-US" sz="3100" dirty="0" smtClean="0"/>
            </a:br>
            <a:r>
              <a:rPr lang="en-US" sz="3100" dirty="0" smtClean="0"/>
              <a:t>	(community college)</a:t>
            </a:r>
          </a:p>
          <a:p>
            <a:pPr>
              <a:tabLst>
                <a:tab pos="2119313" algn="l"/>
              </a:tabLst>
            </a:pPr>
            <a:r>
              <a:rPr lang="en-US" sz="3100" dirty="0" smtClean="0"/>
              <a:t>$44,558	Bachelor degree (private college)</a:t>
            </a:r>
          </a:p>
          <a:p>
            <a:pPr>
              <a:tabLst>
                <a:tab pos="2119313" algn="l"/>
              </a:tabLst>
            </a:pPr>
            <a:r>
              <a:rPr lang="en-US" sz="3100" dirty="0" smtClean="0"/>
              <a:t>$39,108	Certificate (community college)</a:t>
            </a:r>
          </a:p>
          <a:p>
            <a:pPr>
              <a:tabLst>
                <a:tab pos="2119313" algn="l"/>
              </a:tabLst>
            </a:pPr>
            <a:r>
              <a:rPr lang="en-US" sz="3100" dirty="0" smtClean="0"/>
              <a:t>$36,552	Bachelor degree (state college)</a:t>
            </a:r>
            <a:endParaRPr lang="en-US" sz="3100" dirty="0"/>
          </a:p>
        </p:txBody>
      </p:sp>
      <p:sp>
        <p:nvSpPr>
          <p:cNvPr id="4" name="Rectangle 3"/>
          <p:cNvSpPr/>
          <p:nvPr/>
        </p:nvSpPr>
        <p:spPr>
          <a:xfrm>
            <a:off x="838200" y="6126163"/>
            <a:ext cx="3100079" cy="369332"/>
          </a:xfrm>
          <a:prstGeom prst="rect">
            <a:avLst/>
          </a:prstGeom>
        </p:spPr>
        <p:txBody>
          <a:bodyPr wrap="none">
            <a:spAutoFit/>
          </a:bodyPr>
          <a:lstStyle/>
          <a:p>
            <a:r>
              <a:rPr lang="en-US" dirty="0"/>
              <a:t>Miami Herald - Jan 1, 2011    </a:t>
            </a:r>
          </a:p>
        </p:txBody>
      </p:sp>
    </p:spTree>
    <p:extLst>
      <p:ext uri="{BB962C8B-B14F-4D97-AF65-F5344CB8AC3E}">
        <p14:creationId xmlns:p14="http://schemas.microsoft.com/office/powerpoint/2010/main" val="30234387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400" dirty="0"/>
              <a:t>Average Starting Salaries for</a:t>
            </a:r>
            <a:br>
              <a:rPr lang="en-US" sz="3400" dirty="0"/>
            </a:br>
            <a:r>
              <a:rPr lang="en-US" sz="3400" dirty="0"/>
              <a:t>2005 College Graduates in OH</a:t>
            </a:r>
          </a:p>
        </p:txBody>
      </p:sp>
      <p:sp>
        <p:nvSpPr>
          <p:cNvPr id="3" name="Content Placeholder 2"/>
          <p:cNvSpPr>
            <a:spLocks noGrp="1"/>
          </p:cNvSpPr>
          <p:nvPr>
            <p:ph idx="1"/>
          </p:nvPr>
        </p:nvSpPr>
        <p:spPr/>
        <p:txBody>
          <a:bodyPr/>
          <a:lstStyle/>
          <a:p>
            <a:r>
              <a:rPr lang="en-US" dirty="0"/>
              <a:t>$35,648	Associate degree</a:t>
            </a:r>
          </a:p>
          <a:p>
            <a:r>
              <a:rPr lang="en-US" dirty="0"/>
              <a:t>$33,218	Bachelor </a:t>
            </a:r>
            <a:r>
              <a:rPr lang="en-US" dirty="0" smtClean="0"/>
              <a:t>degree</a:t>
            </a:r>
            <a:endParaRPr lang="en-US" dirty="0"/>
          </a:p>
        </p:txBody>
      </p:sp>
    </p:spTree>
    <p:extLst>
      <p:ext uri="{BB962C8B-B14F-4D97-AF65-F5344CB8AC3E}">
        <p14:creationId xmlns:p14="http://schemas.microsoft.com/office/powerpoint/2010/main" val="3175802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Average Salaries</a:t>
            </a:r>
            <a:endParaRPr lang="en-US" dirty="0"/>
          </a:p>
        </p:txBody>
      </p:sp>
      <p:sp>
        <p:nvSpPr>
          <p:cNvPr id="32770" name="Rectangle 3"/>
          <p:cNvSpPr>
            <a:spLocks noGrp="1" noChangeArrowheads="1"/>
          </p:cNvSpPr>
          <p:nvPr>
            <p:ph idx="1"/>
          </p:nvPr>
        </p:nvSpPr>
        <p:spPr/>
        <p:txBody>
          <a:bodyPr/>
          <a:lstStyle/>
          <a:p>
            <a:r>
              <a:rPr lang="en-US" dirty="0" smtClean="0"/>
              <a:t>TN CC earn $1,300 higher than 4-year grads.</a:t>
            </a:r>
          </a:p>
          <a:p>
            <a:endParaRPr lang="en-US" dirty="0" smtClean="0"/>
          </a:p>
          <a:p>
            <a:r>
              <a:rPr lang="en-US" dirty="0" smtClean="0"/>
              <a:t>VA CC - occupational and technical degree</a:t>
            </a:r>
            <a:br>
              <a:rPr lang="en-US" dirty="0" smtClean="0"/>
            </a:br>
            <a:r>
              <a:rPr lang="en-US" dirty="0" smtClean="0"/>
              <a:t>programs earn $2,500 more than bachelor's.</a:t>
            </a:r>
            <a:endParaRPr lang="en-US" dirty="0"/>
          </a:p>
        </p:txBody>
      </p:sp>
    </p:spTree>
    <p:extLst>
      <p:ext uri="{BB962C8B-B14F-4D97-AF65-F5344CB8AC3E}">
        <p14:creationId xmlns:p14="http://schemas.microsoft.com/office/powerpoint/2010/main" val="8014785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3FB5CEF851A894EBF7DD1FB22F51352" ma:contentTypeVersion="20" ma:contentTypeDescription="Create a new document." ma:contentTypeScope="" ma:versionID="8f3af701f3df8a9c9048a907c74c0ac2">
  <xsd:schema xmlns:xsd="http://www.w3.org/2001/XMLSchema" xmlns:xs="http://www.w3.org/2001/XMLSchema" xmlns:p="http://schemas.microsoft.com/office/2006/metadata/properties" xmlns:ns1="http://schemas.microsoft.com/sharepoint/v3" xmlns:ns2="88203bfa-d4ac-462e-8616-0292cc28843a" xmlns:ns3="f46e81e7-297d-417f-b698-00dff3f07a0e" targetNamespace="http://schemas.microsoft.com/office/2006/metadata/properties" ma:root="true" ma:fieldsID="369e50db597ab9061d2b510d58b9a267" ns1:_="" ns2:_="" ns3:_="">
    <xsd:import namespace="http://schemas.microsoft.com/sharepoint/v3"/>
    <xsd:import namespace="88203bfa-d4ac-462e-8616-0292cc28843a"/>
    <xsd:import namespace="f46e81e7-297d-417f-b698-00dff3f07a0e"/>
    <xsd:element name="properties">
      <xsd:complexType>
        <xsd:sequence>
          <xsd:element name="documentManagement">
            <xsd:complexType>
              <xsd:all>
                <xsd:element ref="ns1:PublishingStartDate" minOccurs="0"/>
                <xsd:element ref="ns1:PublishingExpirationDate" minOccurs="0"/>
                <xsd:element ref="ns2:Departments"/>
                <xsd:element ref="ns2:TaxCatchAll" minOccurs="0"/>
                <xsd:element ref="ns3:mf6adc5d79a94e37ab7ec9b9c48355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8203bfa-d4ac-462e-8616-0292cc28843a" elementFormDefault="qualified">
    <xsd:import namespace="http://schemas.microsoft.com/office/2006/documentManagement/types"/>
    <xsd:import namespace="http://schemas.microsoft.com/office/infopath/2007/PartnerControls"/>
    <xsd:element name="Departments" ma:index="10" ma:displayName="Departments" ma:description="Select the department associated with this document or file. Department selections are based on this organization&#10;http://www.nccommunitycolleges.edu/Personnel/NCCCS_Directory.htm" ma:format="Dropdown" ma:internalName="Departments">
      <xsd:simpleType>
        <xsd:restriction base="dms:Choice">
          <xsd:enumeration value="Administrative and Facility Services"/>
          <xsd:enumeration value="Budgeting and Accounting and State-Level Accounting"/>
          <xsd:enumeration value="Contracts and Grants"/>
          <xsd:enumeration value="Human Resources"/>
          <xsd:enumeration value="Information Services"/>
          <xsd:enumeration value="Legal Affairs"/>
          <xsd:enumeration value="Marketing and Public Affairs"/>
          <xsd:enumeration value="Travel"/>
        </xsd:restriction>
      </xsd:simpleType>
    </xsd:element>
    <xsd:element name="TaxCatchAll" ma:index="11" nillable="true" ma:displayName="Taxonomy Catch All Column" ma:hidden="true" ma:list="{c4007c1c-46bb-42fa-88e6-4247e554f2f5}" ma:internalName="TaxCatchAll" ma:showField="CatchAllData" ma:web="88203bfa-d4ac-462e-8616-0292cc28843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46e81e7-297d-417f-b698-00dff3f07a0e" elementFormDefault="qualified">
    <xsd:import namespace="http://schemas.microsoft.com/office/2006/documentManagement/types"/>
    <xsd:import namespace="http://schemas.microsoft.com/office/infopath/2007/PartnerControls"/>
    <xsd:element name="mf6adc5d79a94e37ab7ec9b9c483552f" ma:index="13" ma:taxonomy="true" ma:internalName="mf6adc5d79a94e37ab7ec9b9c483552f" ma:taxonomyFieldName="Types" ma:displayName="Document Type" ma:indexed="true" ma:readOnly="false" ma:default="" ma:fieldId="{6f6adc5d-79a9-4e37-ab7e-c9b9c483552f}" ma:sspId="ff2c0a30-6022-4a53-931e-4e94d75a6b78" ma:termSetId="e83798e3-13ef-49a2-860b-1634b308a9c4"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f6adc5d79a94e37ab7ec9b9c483552f xmlns="f46e81e7-297d-417f-b698-00dff3f07a0e">
      <Terms xmlns="http://schemas.microsoft.com/office/infopath/2007/PartnerControls">
        <TermInfo xmlns="http://schemas.microsoft.com/office/infopath/2007/PartnerControls">
          <TermName xmlns="http://schemas.microsoft.com/office/infopath/2007/PartnerControls">Template</TermName>
          <TermId xmlns="http://schemas.microsoft.com/office/infopath/2007/PartnerControls">fc194862-fd4a-42aa-9550-b5fd9ecd1cff</TermId>
        </TermInfo>
      </Terms>
    </mf6adc5d79a94e37ab7ec9b9c483552f>
    <Departments xmlns="88203bfa-d4ac-462e-8616-0292cc28843a">Marketing and Public Affairs</Departments>
    <PublishingExpirationDate xmlns="http://schemas.microsoft.com/sharepoint/v3" xsi:nil="true"/>
    <PublishingStartDate xmlns="http://schemas.microsoft.com/sharepoint/v3" xsi:nil="true"/>
    <TaxCatchAll xmlns="88203bfa-d4ac-462e-8616-0292cc28843a">
      <Value>38</Value>
      <Value>34</Value>
    </TaxCatchAl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4C27CC1-3EE5-40B7-B2E3-EB81E1651D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8203bfa-d4ac-462e-8616-0292cc28843a"/>
    <ds:schemaRef ds:uri="f46e81e7-297d-417f-b698-00dff3f07a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59EDD1A-F66B-4A90-8803-6512E3CBFB2F}">
  <ds:schemaRefs>
    <ds:schemaRef ds:uri="http://purl.org/dc/elements/1.1/"/>
    <ds:schemaRef ds:uri="http://www.w3.org/XML/1998/namespace"/>
    <ds:schemaRef ds:uri="http://schemas.microsoft.com/office/2006/documentManagement/types"/>
    <ds:schemaRef ds:uri="http://purl.org/dc/dcmitype/"/>
    <ds:schemaRef ds:uri="88203bfa-d4ac-462e-8616-0292cc28843a"/>
    <ds:schemaRef ds:uri="http://schemas.microsoft.com/office/infopath/2007/PartnerControls"/>
    <ds:schemaRef ds:uri="http://schemas.openxmlformats.org/package/2006/metadata/core-properties"/>
    <ds:schemaRef ds:uri="f46e81e7-297d-417f-b698-00dff3f07a0e"/>
    <ds:schemaRef ds:uri="http://schemas.microsoft.com/sharepoint/v3"/>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A2B2E925-8E2E-4675-A322-811AC5A5453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1254</TotalTime>
  <Words>10705</Words>
  <Application>Microsoft Office PowerPoint</Application>
  <PresentationFormat>On-screen Show (4:3)</PresentationFormat>
  <Paragraphs>1328</Paragraphs>
  <Slides>68</Slides>
  <Notes>67</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68</vt:i4>
      </vt:variant>
    </vt:vector>
  </HeadingPairs>
  <TitlesOfParts>
    <vt:vector size="78" baseType="lpstr">
      <vt:lpstr>Arial</vt:lpstr>
      <vt:lpstr>Calibri</vt:lpstr>
      <vt:lpstr>Franklin Gothic Medium</vt:lpstr>
      <vt:lpstr>Helvetica Neue</vt:lpstr>
      <vt:lpstr>HG創英角ｺﾞｼｯｸUB</vt:lpstr>
      <vt:lpstr>Times</vt:lpstr>
      <vt:lpstr>Wingdings</vt:lpstr>
      <vt:lpstr>ヒラギノ角ゴ Pro W3</vt:lpstr>
      <vt:lpstr>Office Theme</vt:lpstr>
      <vt:lpstr>Microsoft Excel Chart</vt:lpstr>
      <vt:lpstr>Surprises in the Future  Job Market</vt:lpstr>
      <vt:lpstr>PowerPoint Presentation</vt:lpstr>
      <vt:lpstr>N.C. Division of Workforce Solutions</vt:lpstr>
      <vt:lpstr>NC Education Plan</vt:lpstr>
      <vt:lpstr>PowerPoint Presentation</vt:lpstr>
      <vt:lpstr>Degree Level Matters</vt:lpstr>
      <vt:lpstr>Average Starting Salaries for 2009 College Graduates in FL</vt:lpstr>
      <vt:lpstr>Average Starting Salaries for 2005 College Graduates in OH</vt:lpstr>
      <vt:lpstr>Average Salaries</vt:lpstr>
      <vt:lpstr>2020 Projected NC Employment: Education Required for All Jobs</vt:lpstr>
      <vt:lpstr>2015 NC High School Graduate Intentions</vt:lpstr>
      <vt:lpstr>Postsecondary Intentions vs. Reality</vt:lpstr>
      <vt:lpstr>Associate Degree Required (2011 NC Starting Salaries –  2018 High Demand) </vt:lpstr>
      <vt:lpstr>Bachelor Degree Required (2011 NC Starting Salaries - 2018 High Demand) </vt:lpstr>
      <vt:lpstr>Postsecondary Enrollment</vt:lpstr>
      <vt:lpstr>PowerPoint Presentation</vt:lpstr>
      <vt:lpstr>PowerPoint Presentation</vt:lpstr>
      <vt:lpstr>It makes you think?</vt:lpstr>
      <vt:lpstr>The Condition of College &amp; Career Readiness 2015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Who predicted these?</vt:lpstr>
      <vt:lpstr>Old technologies making a comeback</vt:lpstr>
      <vt:lpstr>PowerPoint Presentation</vt:lpstr>
      <vt:lpstr>xx</vt:lpstr>
      <vt:lpstr>xx</vt:lpstr>
      <vt:lpstr>PowerPoint Presentation</vt:lpstr>
      <vt:lpstr>xx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Myth #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way of doing business is changing</vt:lpstr>
      <vt:lpstr>The 10 Key Skills for the Future of Work</vt:lpstr>
      <vt:lpstr>Questions ?</vt:lpstr>
      <vt:lpstr>March 23 webinar</vt:lpstr>
      <vt:lpstr>Passion and Purpose</vt:lpstr>
      <vt:lpstr>PowerPoint Presentation</vt:lpstr>
      <vt:lpstr>Thanks for listening!</vt:lpstr>
      <vt:lpstr>PowerPoint Presentation</vt:lpstr>
    </vt:vector>
  </TitlesOfParts>
  <Company>NCCCS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 Point Template</dc:title>
  <dc:creator>georgem</dc:creator>
  <cp:lastModifiedBy>Chris Droessler</cp:lastModifiedBy>
  <cp:revision>155</cp:revision>
  <dcterms:created xsi:type="dcterms:W3CDTF">2009-10-29T12:13:41Z</dcterms:created>
  <dcterms:modified xsi:type="dcterms:W3CDTF">2016-02-24T13:24:20Z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0x010100D3FB5CEF851A894EBF7DD1FB22F51352</vt:lpwstr>
  </property>
  <property fmtid="{D5CDD505-2E9C-101B-9397-08002B2CF9AE}" pid="3" name="Descriptors">
    <vt:lpwstr/>
  </property>
  <property fmtid="{D5CDD505-2E9C-101B-9397-08002B2CF9AE}" pid="4" name="Functions">
    <vt:lpwstr>34;#Branding|6e354d85-bdd8-4cc8-a485-4803f6fdee24</vt:lpwstr>
  </property>
  <property fmtid="{D5CDD505-2E9C-101B-9397-08002B2CF9AE}" pid="5" name="Types">
    <vt:lpwstr>38;#Template|fc194862-fd4a-42aa-9550-b5fd9ecd1cff</vt:lpwstr>
  </property>
  <property fmtid="{D5CDD505-2E9C-101B-9397-08002B2CF9AE}" pid="6" name="Objects">
    <vt:lpwstr/>
  </property>
  <property fmtid="{D5CDD505-2E9C-101B-9397-08002B2CF9AE}" pid="7" name="da5133d6118044a3aaacc66dd229ac83">
    <vt:lpwstr>Branding|6e354d85-bdd8-4cc8-a485-4803f6fdee24</vt:lpwstr>
  </property>
</Properties>
</file>