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1"/>
  </p:notesMasterIdLst>
  <p:handoutMasterIdLst>
    <p:handoutMasterId r:id="rId82"/>
  </p:handoutMasterIdLst>
  <p:sldIdLst>
    <p:sldId id="406" r:id="rId5"/>
    <p:sldId id="448" r:id="rId6"/>
    <p:sldId id="407" r:id="rId7"/>
    <p:sldId id="408" r:id="rId8"/>
    <p:sldId id="442" r:id="rId9"/>
    <p:sldId id="409" r:id="rId10"/>
    <p:sldId id="449" r:id="rId11"/>
    <p:sldId id="433" r:id="rId12"/>
    <p:sldId id="434" r:id="rId13"/>
    <p:sldId id="435" r:id="rId14"/>
    <p:sldId id="436" r:id="rId15"/>
    <p:sldId id="437" r:id="rId16"/>
    <p:sldId id="438" r:id="rId17"/>
    <p:sldId id="439" r:id="rId18"/>
    <p:sldId id="440" r:id="rId19"/>
    <p:sldId id="410" r:id="rId20"/>
    <p:sldId id="443" r:id="rId21"/>
    <p:sldId id="444" r:id="rId22"/>
    <p:sldId id="447" r:id="rId23"/>
    <p:sldId id="411" r:id="rId24"/>
    <p:sldId id="455" r:id="rId25"/>
    <p:sldId id="456" r:id="rId26"/>
    <p:sldId id="457" r:id="rId27"/>
    <p:sldId id="458" r:id="rId28"/>
    <p:sldId id="459" r:id="rId29"/>
    <p:sldId id="460" r:id="rId30"/>
    <p:sldId id="461" r:id="rId31"/>
    <p:sldId id="462" r:id="rId32"/>
    <p:sldId id="463" r:id="rId33"/>
    <p:sldId id="464" r:id="rId34"/>
    <p:sldId id="465" r:id="rId35"/>
    <p:sldId id="466" r:id="rId36"/>
    <p:sldId id="467" r:id="rId37"/>
    <p:sldId id="468" r:id="rId38"/>
    <p:sldId id="469" r:id="rId39"/>
    <p:sldId id="470" r:id="rId40"/>
    <p:sldId id="471" r:id="rId41"/>
    <p:sldId id="472" r:id="rId42"/>
    <p:sldId id="473" r:id="rId43"/>
    <p:sldId id="474" r:id="rId44"/>
    <p:sldId id="475" r:id="rId45"/>
    <p:sldId id="476" r:id="rId46"/>
    <p:sldId id="477" r:id="rId47"/>
    <p:sldId id="412" r:id="rId48"/>
    <p:sldId id="413" r:id="rId49"/>
    <p:sldId id="414" r:id="rId50"/>
    <p:sldId id="416" r:id="rId51"/>
    <p:sldId id="490" r:id="rId52"/>
    <p:sldId id="423" r:id="rId53"/>
    <p:sldId id="424" r:id="rId54"/>
    <p:sldId id="425" r:id="rId55"/>
    <p:sldId id="426" r:id="rId56"/>
    <p:sldId id="427" r:id="rId57"/>
    <p:sldId id="428" r:id="rId58"/>
    <p:sldId id="429" r:id="rId59"/>
    <p:sldId id="430" r:id="rId60"/>
    <p:sldId id="431" r:id="rId61"/>
    <p:sldId id="481" r:id="rId62"/>
    <p:sldId id="453" r:id="rId63"/>
    <p:sldId id="479" r:id="rId64"/>
    <p:sldId id="450" r:id="rId65"/>
    <p:sldId id="422" r:id="rId66"/>
    <p:sldId id="484" r:id="rId67"/>
    <p:sldId id="485" r:id="rId68"/>
    <p:sldId id="486" r:id="rId69"/>
    <p:sldId id="487" r:id="rId70"/>
    <p:sldId id="488" r:id="rId71"/>
    <p:sldId id="489" r:id="rId72"/>
    <p:sldId id="451" r:id="rId73"/>
    <p:sldId id="452" r:id="rId74"/>
    <p:sldId id="418" r:id="rId75"/>
    <p:sldId id="420" r:id="rId76"/>
    <p:sldId id="441" r:id="rId77"/>
    <p:sldId id="404" r:id="rId78"/>
    <p:sldId id="491" r:id="rId79"/>
    <p:sldId id="492" r:id="rId80"/>
  </p:sldIdLst>
  <p:sldSz cx="9144000" cy="6858000" type="screen4x3"/>
  <p:notesSz cx="9601200" cy="73152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BE5"/>
    <a:srgbClr val="FFFF99"/>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82919" autoAdjust="0"/>
  </p:normalViewPr>
  <p:slideViewPr>
    <p:cSldViewPr>
      <p:cViewPr>
        <p:scale>
          <a:sx n="80" d="100"/>
          <a:sy n="80" d="100"/>
        </p:scale>
        <p:origin x="1360" y="328"/>
      </p:cViewPr>
      <p:guideLst>
        <p:guide orient="horz" pos="2160"/>
        <p:guide pos="2880"/>
      </p:guideLst>
    </p:cSldViewPr>
  </p:slideViewPr>
  <p:outlineViewPr>
    <p:cViewPr>
      <p:scale>
        <a:sx n="33" d="100"/>
        <a:sy n="33" d="100"/>
      </p:scale>
      <p:origin x="0" y="-10528"/>
    </p:cViewPr>
  </p:outlineViewPr>
  <p:notesTextViewPr>
    <p:cViewPr>
      <p:scale>
        <a:sx n="100" d="100"/>
        <a:sy n="100" d="100"/>
      </p:scale>
      <p:origin x="0" y="0"/>
    </p:cViewPr>
  </p:notesTextViewPr>
  <p:sorterViewPr>
    <p:cViewPr varScale="1">
      <p:scale>
        <a:sx n="1" d="1"/>
        <a:sy n="1" d="1"/>
      </p:scale>
      <p:origin x="0" y="-23988"/>
    </p:cViewPr>
  </p:sorterViewPr>
  <p:notesViewPr>
    <p:cSldViewPr>
      <p:cViewPr varScale="1">
        <p:scale>
          <a:sx n="79" d="100"/>
          <a:sy n="79" d="100"/>
        </p:scale>
        <p:origin x="-3312" y="-12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tags" Target="tags/tag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4F7D02BC-678A-4932-B82B-1499DA207151}" type="datetimeFigureOut">
              <a:rPr lang="en-US" smtClean="0"/>
              <a:pPr/>
              <a:t>9/13/16</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0D8766E1-CEEA-41BF-A457-E538D89CB544}" type="datetimeFigureOut">
              <a:rPr lang="en-US" smtClean="0"/>
              <a:pPr/>
              <a:t>9/13/16</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p>
          <a:p>
            <a:endParaRPr lang="en-US" dirty="0" smtClean="0"/>
          </a:p>
          <a:p>
            <a:r>
              <a:rPr lang="en-US" dirty="0" smtClean="0"/>
              <a:t>We</a:t>
            </a:r>
            <a:r>
              <a:rPr lang="en-US" baseline="0" dirty="0" smtClean="0"/>
              <a:t> post all of our presentations on the NC Perkins dot org website.  Feel free to use anything we present here to educate the rest of your staff and community.</a:t>
            </a:r>
            <a:endParaRPr lang="en-US" dirty="0" smtClean="0"/>
          </a:p>
          <a:p>
            <a:endParaRPr lang="en-US" dirty="0" smtClean="0"/>
          </a:p>
          <a:p>
            <a:r>
              <a:rPr lang="en-US" dirty="0" smtClean="0"/>
              <a:t>====</a:t>
            </a:r>
          </a:p>
          <a:p>
            <a:r>
              <a:rPr lang="en-US" dirty="0" smtClean="0"/>
              <a:t>Perkins Kickoff 2016</a:t>
            </a:r>
          </a:p>
          <a:p>
            <a:endParaRPr lang="en-US" dirty="0" smtClean="0"/>
          </a:p>
          <a:p>
            <a:r>
              <a:rPr lang="en-US" dirty="0" smtClean="0"/>
              <a:t>September 13, 2016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the PowerPoint file and other files - </a:t>
            </a:r>
            <a:r>
              <a:rPr lang="en-US" sz="1200" dirty="0" err="1" smtClean="0"/>
              <a:t>www.ncperkins.org</a:t>
            </a:r>
            <a:r>
              <a:rPr lang="en-US" sz="1200" dirty="0" smtClean="0"/>
              <a:t>/presentations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a:p>
        </p:txBody>
      </p:sp>
    </p:spTree>
    <p:extLst>
      <p:ext uri="{BB962C8B-B14F-4D97-AF65-F5344CB8AC3E}">
        <p14:creationId xmlns:p14="http://schemas.microsoft.com/office/powerpoint/2010/main" val="13560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www.bruman.com</a:t>
            </a:r>
            <a:r>
              <a:rPr lang="en-US" dirty="0" smtClean="0"/>
              <a:t>/publications/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1722811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smtClean="0"/>
          </a:p>
          <a:p>
            <a:endParaRPr lang="en-US" dirty="0" smtClean="0"/>
          </a:p>
          <a:p>
            <a:endParaRPr lang="en-US" dirty="0" smtClean="0"/>
          </a:p>
          <a:p>
            <a:r>
              <a:rPr lang="en-US" dirty="0" smtClean="0"/>
              <a:t>=====</a:t>
            </a:r>
          </a:p>
          <a:p>
            <a:r>
              <a:rPr lang="en-US" dirty="0" smtClean="0"/>
              <a:t>Graphic</a:t>
            </a:r>
          </a:p>
          <a:p>
            <a:r>
              <a:rPr lang="en-US" dirty="0" smtClean="0"/>
              <a:t>http://</a:t>
            </a:r>
            <a:r>
              <a:rPr lang="en-US" dirty="0" err="1" smtClean="0"/>
              <a:t>www.ci.ridgefield.wa.us</a:t>
            </a:r>
            <a:r>
              <a:rPr lang="en-US" dirty="0" smtClean="0"/>
              <a:t>/sites/default/files/</a:t>
            </a:r>
            <a:r>
              <a:rPr lang="en-US" dirty="0" err="1" smtClean="0"/>
              <a:t>imageattachments</a:t>
            </a:r>
            <a:r>
              <a:rPr lang="en-US" dirty="0" smtClean="0"/>
              <a:t>/finance/page/2186/budget-</a:t>
            </a:r>
            <a:r>
              <a:rPr lang="en-US" dirty="0" err="1" smtClean="0"/>
              <a:t>construction.jpg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32703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Tony</a:t>
            </a:r>
          </a:p>
          <a:p>
            <a:endParaRPr lang="en-US" dirty="0" smtClean="0"/>
          </a:p>
          <a:p>
            <a:r>
              <a:rPr lang="en-US" dirty="0" smtClean="0"/>
              <a:t>=====</a:t>
            </a:r>
          </a:p>
          <a:p>
            <a:r>
              <a:rPr lang="en-US" dirty="0" smtClean="0"/>
              <a:t>Graphic</a:t>
            </a:r>
          </a:p>
          <a:p>
            <a:r>
              <a:rPr lang="en-US" dirty="0" smtClean="0"/>
              <a:t>http://</a:t>
            </a:r>
            <a:r>
              <a:rPr lang="en-US" dirty="0" err="1" smtClean="0"/>
              <a:t>www.westpointevent.org.uk</a:t>
            </a:r>
            <a:r>
              <a:rPr lang="en-US" dirty="0" smtClean="0"/>
              <a:t>/media/9847/accessibility_-_</a:t>
            </a:r>
            <a:r>
              <a:rPr lang="en-US" dirty="0" err="1" smtClean="0"/>
              <a:t>long.png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39863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6820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p>
          <a:p>
            <a:endParaRPr lang="en-US" dirty="0" smtClean="0"/>
          </a:p>
          <a:p>
            <a:r>
              <a:rPr lang="en-US" dirty="0" smtClean="0"/>
              <a:t>We</a:t>
            </a:r>
            <a:r>
              <a:rPr lang="en-US" baseline="0" dirty="0" smtClean="0"/>
              <a:t> post all of our presentations on the NC Perkins dot org website.  Feel free to use anything we present here to educate the rest of your staff and community.</a:t>
            </a:r>
            <a:endParaRPr lang="en-US" dirty="0" smtClean="0"/>
          </a:p>
          <a:p>
            <a:endParaRPr lang="en-US" dirty="0" smtClean="0"/>
          </a:p>
          <a:p>
            <a:r>
              <a:rPr lang="en-US" dirty="0" smtClean="0"/>
              <a:t>====</a:t>
            </a:r>
          </a:p>
          <a:p>
            <a:r>
              <a:rPr lang="en-US" dirty="0" smtClean="0"/>
              <a:t>Perkins Kickoff 2016</a:t>
            </a:r>
          </a:p>
          <a:p>
            <a:endParaRPr lang="en-US" dirty="0" smtClean="0"/>
          </a:p>
          <a:p>
            <a:r>
              <a:rPr lang="en-US" dirty="0" smtClean="0"/>
              <a:t>September 13, 2016</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the PowerPoint file and other files - </a:t>
            </a:r>
            <a:r>
              <a:rPr lang="en-US" sz="1200" dirty="0" err="1" smtClean="0"/>
              <a:t>www.ncperkins.org</a:t>
            </a:r>
            <a:r>
              <a:rPr lang="en-US" sz="1200" dirty="0" smtClean="0"/>
              <a:t>/presentations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91984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AB Tech – Gene </a:t>
            </a:r>
            <a:r>
              <a:rPr lang="en-US" err="1" smtClean="0"/>
              <a:t>Loflin</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1600419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AB Tech – Gene </a:t>
            </a:r>
            <a:r>
              <a:rPr lang="en-US" err="1" smtClean="0"/>
              <a:t>Loflin</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50</a:t>
            </a:fld>
            <a:endParaRPr lang="en-US"/>
          </a:p>
        </p:txBody>
      </p:sp>
    </p:spTree>
    <p:extLst>
      <p:ext uri="{BB962C8B-B14F-4D97-AF65-F5344CB8AC3E}">
        <p14:creationId xmlns:p14="http://schemas.microsoft.com/office/powerpoint/2010/main" val="35246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AB Tech – Gene </a:t>
            </a:r>
            <a:r>
              <a:rPr lang="en-US" err="1" smtClean="0"/>
              <a:t>Loflin</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51</a:t>
            </a:fld>
            <a:endParaRPr lang="en-US"/>
          </a:p>
        </p:txBody>
      </p:sp>
    </p:spTree>
    <p:extLst>
      <p:ext uri="{BB962C8B-B14F-4D97-AF65-F5344CB8AC3E}">
        <p14:creationId xmlns:p14="http://schemas.microsoft.com/office/powerpoint/2010/main" val="111537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AB Tech – Gene </a:t>
            </a:r>
            <a:r>
              <a:rPr lang="en-US" err="1" smtClean="0"/>
              <a:t>Loflin</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52</a:t>
            </a:fld>
            <a:endParaRPr lang="en-US"/>
          </a:p>
        </p:txBody>
      </p:sp>
    </p:spTree>
    <p:extLst>
      <p:ext uri="{BB962C8B-B14F-4D97-AF65-F5344CB8AC3E}">
        <p14:creationId xmlns:p14="http://schemas.microsoft.com/office/powerpoint/2010/main" val="694550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AB Tech – Gene </a:t>
            </a:r>
            <a:r>
              <a:rPr lang="en-US" err="1" smtClean="0"/>
              <a:t>Loflin</a:t>
            </a:r>
            <a:endParaRPr lang="en-US" smtClean="0"/>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53</a:t>
            </a:fld>
            <a:endParaRPr lang="en-US"/>
          </a:p>
        </p:txBody>
      </p:sp>
    </p:spTree>
    <p:extLst>
      <p:ext uri="{BB962C8B-B14F-4D97-AF65-F5344CB8AC3E}">
        <p14:creationId xmlns:p14="http://schemas.microsoft.com/office/powerpoint/2010/main" val="173733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p>
          <a:p>
            <a:endParaRPr lang="en-US" dirty="0" smtClean="0"/>
          </a:p>
          <a:p>
            <a:r>
              <a:rPr lang="en-US" dirty="0" smtClean="0"/>
              <a:t>We</a:t>
            </a:r>
            <a:r>
              <a:rPr lang="en-US" baseline="0" dirty="0" smtClean="0"/>
              <a:t> post all of our presentations on the NC Perkins dot org website.  Feel free to use anything we present here to educate the rest of your staff and community.</a:t>
            </a:r>
            <a:endParaRPr lang="en-US" dirty="0" smtClean="0"/>
          </a:p>
          <a:p>
            <a:endParaRPr lang="en-US" dirty="0" smtClean="0"/>
          </a:p>
          <a:p>
            <a:r>
              <a:rPr lang="en-US" dirty="0" smtClean="0"/>
              <a:t>====</a:t>
            </a:r>
          </a:p>
          <a:p>
            <a:r>
              <a:rPr lang="en-US" dirty="0" smtClean="0"/>
              <a:t>Perkins Kickoff 2016</a:t>
            </a:r>
          </a:p>
          <a:p>
            <a:endParaRPr lang="en-US" dirty="0" smtClean="0"/>
          </a:p>
          <a:p>
            <a:r>
              <a:rPr lang="en-US" dirty="0" smtClean="0"/>
              <a:t>September 13, 2016</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215823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AB Tech – Gene </a:t>
            </a:r>
            <a:r>
              <a:rPr lang="en-US" err="1" smtClean="0"/>
              <a:t>Loflin</a:t>
            </a:r>
            <a:endParaRPr lang="en-US" smtClean="0"/>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54</a:t>
            </a:fld>
            <a:endParaRPr lang="en-US"/>
          </a:p>
        </p:txBody>
      </p:sp>
    </p:spTree>
    <p:extLst>
      <p:ext uri="{BB962C8B-B14F-4D97-AF65-F5344CB8AC3E}">
        <p14:creationId xmlns:p14="http://schemas.microsoft.com/office/powerpoint/2010/main" val="103760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55</a:t>
            </a:fld>
            <a:endParaRPr lang="en-US"/>
          </a:p>
        </p:txBody>
      </p:sp>
    </p:spTree>
    <p:extLst>
      <p:ext uri="{BB962C8B-B14F-4D97-AF65-F5344CB8AC3E}">
        <p14:creationId xmlns:p14="http://schemas.microsoft.com/office/powerpoint/2010/main" val="159659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56</a:t>
            </a:fld>
            <a:endParaRPr lang="en-US"/>
          </a:p>
        </p:txBody>
      </p:sp>
    </p:spTree>
    <p:extLst>
      <p:ext uri="{BB962C8B-B14F-4D97-AF65-F5344CB8AC3E}">
        <p14:creationId xmlns:p14="http://schemas.microsoft.com/office/powerpoint/2010/main" val="42953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57</a:t>
            </a:fld>
            <a:endParaRPr lang="en-US"/>
          </a:p>
        </p:txBody>
      </p:sp>
    </p:spTree>
    <p:extLst>
      <p:ext uri="{BB962C8B-B14F-4D97-AF65-F5344CB8AC3E}">
        <p14:creationId xmlns:p14="http://schemas.microsoft.com/office/powerpoint/2010/main" val="34525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a:t>
            </a:r>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=wP4dFQoQgMM&amp;feature=</a:t>
            </a:r>
            <a:r>
              <a:rPr lang="en-US" dirty="0" err="1" smtClean="0"/>
              <a:t>youtu.be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59</a:t>
            </a:fld>
            <a:endParaRPr lang="en-US"/>
          </a:p>
        </p:txBody>
      </p:sp>
    </p:spTree>
    <p:extLst>
      <p:ext uri="{BB962C8B-B14F-4D97-AF65-F5344CB8AC3E}">
        <p14:creationId xmlns:p14="http://schemas.microsoft.com/office/powerpoint/2010/main" val="72244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a:t>
            </a:r>
          </a:p>
          <a:p>
            <a:endParaRPr lang="en-US" dirty="0" smtClean="0"/>
          </a:p>
          <a:p>
            <a:r>
              <a:rPr lang="en-US" smtClean="0"/>
              <a:t>======</a:t>
            </a:r>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=wP4dFQoQgMM&amp;feature=</a:t>
            </a:r>
            <a:r>
              <a:rPr lang="en-US" dirty="0" err="1" smtClean="0"/>
              <a:t>youtu.be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355444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714345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91731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69</a:t>
            </a:fld>
            <a:endParaRPr lang="en-US"/>
          </a:p>
        </p:txBody>
      </p:sp>
    </p:spTree>
    <p:extLst>
      <p:ext uri="{BB962C8B-B14F-4D97-AF65-F5344CB8AC3E}">
        <p14:creationId xmlns:p14="http://schemas.microsoft.com/office/powerpoint/2010/main" val="133771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70</a:t>
            </a:fld>
            <a:endParaRPr lang="en-US"/>
          </a:p>
        </p:txBody>
      </p:sp>
    </p:spTree>
    <p:extLst>
      <p:ext uri="{BB962C8B-B14F-4D97-AF65-F5344CB8AC3E}">
        <p14:creationId xmlns:p14="http://schemas.microsoft.com/office/powerpoint/2010/main" val="42400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p>
          <a:p>
            <a:endParaRPr lang="en-US" smtClean="0"/>
          </a:p>
          <a:p>
            <a:endParaRPr lang="en-US" smtClean="0"/>
          </a:p>
          <a:p>
            <a:r>
              <a:rPr lang="en-US" smtClean="0"/>
              <a:t>=====</a:t>
            </a:r>
          </a:p>
          <a:p>
            <a:r>
              <a:rPr lang="en-US" smtClean="0"/>
              <a:t>P graphic</a:t>
            </a:r>
          </a:p>
          <a:p>
            <a:r>
              <a:rPr lang="en-US" smtClean="0"/>
              <a:t>http://</a:t>
            </a:r>
            <a:r>
              <a:rPr lang="en-US" err="1" smtClean="0"/>
              <a:t>www.onlycoloringpages.com</a:t>
            </a:r>
            <a:r>
              <a:rPr lang="en-US" smtClean="0"/>
              <a:t>/</a:t>
            </a:r>
            <a:r>
              <a:rPr lang="en-US" err="1" smtClean="0"/>
              <a:t>wp</a:t>
            </a:r>
            <a:r>
              <a:rPr lang="en-US" smtClean="0"/>
              <a:t>-content/uploads/2015/01/P_Coloring_Page_01.jpg</a:t>
            </a:r>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550321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71</a:t>
            </a:fld>
            <a:endParaRPr lang="en-US"/>
          </a:p>
        </p:txBody>
      </p:sp>
    </p:spTree>
    <p:extLst>
      <p:ext uri="{BB962C8B-B14F-4D97-AF65-F5344CB8AC3E}">
        <p14:creationId xmlns:p14="http://schemas.microsoft.com/office/powerpoint/2010/main" val="748881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Chris</a:t>
            </a:r>
          </a:p>
          <a:p>
            <a:endParaRPr lang="en-US" smtClean="0"/>
          </a:p>
          <a:p>
            <a:r>
              <a:rPr lang="en-US" smtClean="0"/>
              <a:t>This</a:t>
            </a:r>
            <a:r>
              <a:rPr lang="en-US" baseline="0" smtClean="0"/>
              <a:t> is our fifth time for a special week to raise the awareness of Advanced Manufacturing in North Carolina.</a:t>
            </a:r>
          </a:p>
          <a:p>
            <a:r>
              <a:rPr lang="en-US" baseline="0" smtClean="0"/>
              <a:t>We have aligned our efforts with the national manufacturing day and expect 50 open houses and other events across the state. Many of those events will be at our community colleges.</a:t>
            </a:r>
          </a:p>
          <a:p>
            <a:endParaRPr lang="en-US" baseline="0" smtClean="0"/>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72</a:t>
            </a:fld>
            <a:endParaRPr lang="en-US"/>
          </a:p>
        </p:txBody>
      </p:sp>
    </p:spTree>
    <p:extLst>
      <p:ext uri="{BB962C8B-B14F-4D97-AF65-F5344CB8AC3E}">
        <p14:creationId xmlns:p14="http://schemas.microsoft.com/office/powerpoint/2010/main" val="698995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t>
            </a:r>
          </a:p>
          <a:p>
            <a:r>
              <a:rPr lang="en-US" smtClean="0"/>
              <a:t>graphic</a:t>
            </a:r>
          </a:p>
          <a:p>
            <a:r>
              <a:rPr lang="en-US" smtClean="0"/>
              <a:t>http://www.drk.sd23.bc.ca/About/Calendar/Documents/</a:t>
            </a:r>
            <a:r>
              <a:rPr lang="en-US" err="1" smtClean="0"/>
              <a:t>training.RedCalendar.jpg</a:t>
            </a:r>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73</a:t>
            </a:fld>
            <a:endParaRPr lang="en-US"/>
          </a:p>
        </p:txBody>
      </p:sp>
    </p:spTree>
    <p:extLst>
      <p:ext uri="{BB962C8B-B14F-4D97-AF65-F5344CB8AC3E}">
        <p14:creationId xmlns:p14="http://schemas.microsoft.com/office/powerpoint/2010/main" val="1391810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questions for us?</a:t>
            </a:r>
          </a:p>
          <a:p>
            <a:endParaRPr lang="en-US" dirty="0" smtClean="0"/>
          </a:p>
          <a:p>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the PowerPoint - </a:t>
            </a:r>
            <a:r>
              <a:rPr lang="en-US" sz="1200" dirty="0" err="1" smtClean="0"/>
              <a:t>www.ncperkins.org</a:t>
            </a:r>
            <a:r>
              <a:rPr lang="en-US" sz="1200" dirty="0" smtClean="0"/>
              <a:t>/presentations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74</a:t>
            </a:fld>
            <a:endParaRPr lang="en-US"/>
          </a:p>
        </p:txBody>
      </p:sp>
    </p:spTree>
    <p:extLst>
      <p:ext uri="{BB962C8B-B14F-4D97-AF65-F5344CB8AC3E}">
        <p14:creationId xmlns:p14="http://schemas.microsoft.com/office/powerpoint/2010/main" val="23774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questions for us?</a:t>
            </a:r>
          </a:p>
          <a:p>
            <a:endParaRPr lang="en-US" dirty="0" smtClean="0"/>
          </a:p>
          <a:p>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the PowerPoint - </a:t>
            </a:r>
            <a:r>
              <a:rPr lang="en-US" sz="1200" dirty="0" err="1" smtClean="0"/>
              <a:t>www.ncperkins.org</a:t>
            </a:r>
            <a:r>
              <a:rPr lang="en-US" sz="1200" dirty="0" smtClean="0"/>
              <a:t>/presentations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75</a:t>
            </a:fld>
            <a:endParaRPr lang="en-US"/>
          </a:p>
        </p:txBody>
      </p:sp>
    </p:spTree>
    <p:extLst>
      <p:ext uri="{BB962C8B-B14F-4D97-AF65-F5344CB8AC3E}">
        <p14:creationId xmlns:p14="http://schemas.microsoft.com/office/powerpoint/2010/main" val="1647656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questions for us?</a:t>
            </a:r>
          </a:p>
          <a:p>
            <a:endParaRPr lang="en-US" dirty="0" smtClean="0"/>
          </a:p>
          <a:p>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the PowerPoint - </a:t>
            </a:r>
            <a:r>
              <a:rPr lang="en-US" sz="1200" dirty="0" err="1" smtClean="0"/>
              <a:t>www.ncperkins.org</a:t>
            </a:r>
            <a:r>
              <a:rPr lang="en-US" sz="1200" dirty="0" smtClean="0"/>
              <a:t>/presentations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76</a:t>
            </a:fld>
            <a:endParaRPr lang="en-US"/>
          </a:p>
        </p:txBody>
      </p:sp>
    </p:spTree>
    <p:extLst>
      <p:ext uri="{BB962C8B-B14F-4D97-AF65-F5344CB8AC3E}">
        <p14:creationId xmlns:p14="http://schemas.microsoft.com/office/powerpoint/2010/main" val="32235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p>
          <a:p>
            <a:endParaRPr lang="en-US" smtClean="0"/>
          </a:p>
          <a:p>
            <a:endParaRPr lang="en-US" smtClean="0"/>
          </a:p>
          <a:p>
            <a:r>
              <a:rPr lang="en-US" smtClean="0"/>
              <a:t>====</a:t>
            </a:r>
          </a:p>
          <a:p>
            <a:r>
              <a:rPr lang="en-US" smtClean="0"/>
              <a:t>Performance graphic</a:t>
            </a:r>
          </a:p>
          <a:p>
            <a:r>
              <a:rPr lang="en-US" smtClean="0"/>
              <a:t>http://</a:t>
            </a:r>
            <a:r>
              <a:rPr lang="en-US" err="1" smtClean="0"/>
              <a:t>www.evaluationforms.org</a:t>
            </a:r>
            <a:r>
              <a:rPr lang="en-US" smtClean="0"/>
              <a:t>/</a:t>
            </a:r>
            <a:r>
              <a:rPr lang="en-US" err="1" smtClean="0"/>
              <a:t>wp</a:t>
            </a:r>
            <a:r>
              <a:rPr lang="en-US" smtClean="0"/>
              <a:t>-content/uploads/Performance-Evaluation-Process-</a:t>
            </a:r>
            <a:r>
              <a:rPr lang="en-US" err="1" smtClean="0"/>
              <a:t>z.jpg</a:t>
            </a:r>
            <a:endParaRPr lang="en-US" smtClean="0"/>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206915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Over the past seven years Nash Community College has developed a CTE showcase where high schools and their parents come to the Community College for an evening of all things CTE and career information.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blue line indicates that the college CTE enrollment for recent high school graduates over this 7-year period has gone up, with a little dip</a:t>
            </a:r>
            <a:r>
              <a:rPr lang="en-US" sz="1200" kern="1200" baseline="0" dirty="0" smtClean="0">
                <a:solidFill>
                  <a:schemeClr val="tx1"/>
                </a:solidFill>
                <a:latin typeface="+mn-lt"/>
                <a:ea typeface="+mn-ea"/>
                <a:cs typeface="+mn-cs"/>
              </a:rPr>
              <a:t> in 2015.</a:t>
            </a:r>
          </a:p>
          <a:p>
            <a:r>
              <a:rPr lang="en-US" sz="1200" kern="1200" baseline="0" dirty="0" smtClean="0">
                <a:solidFill>
                  <a:schemeClr val="tx1"/>
                </a:solidFill>
                <a:latin typeface="+mn-lt"/>
                <a:ea typeface="+mn-ea"/>
                <a:cs typeface="+mn-cs"/>
              </a:rPr>
              <a:t>The state average is in red.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it is clear that Nash Community College is doing something to increase their CTE enrollment.</a:t>
            </a:r>
          </a:p>
          <a:p>
            <a:endParaRPr lang="en-US" sz="1200" kern="1200" dirty="0" smtClean="0">
              <a:solidFill>
                <a:schemeClr val="tx1"/>
              </a:solidFill>
              <a:latin typeface="+mn-lt"/>
              <a:ea typeface="+mn-ea"/>
              <a:cs typeface="+mn-cs"/>
            </a:endParaRPr>
          </a:p>
          <a:p>
            <a:endParaRPr lang="en-US" dirty="0" smtClean="0"/>
          </a:p>
          <a:p>
            <a:endParaRPr lang="en-US" dirty="0" smtClean="0"/>
          </a:p>
          <a:p>
            <a:r>
              <a:rPr lang="en-US" dirty="0" smtClean="0"/>
              <a:t>=====</a:t>
            </a:r>
          </a:p>
          <a:p>
            <a:r>
              <a:rPr lang="en-US" dirty="0" smtClean="0"/>
              <a:t>NCCCS data via Bill </a:t>
            </a:r>
            <a:r>
              <a:rPr lang="en-US" dirty="0" err="1" smtClean="0"/>
              <a:t>Scheider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dirty="0"/>
          </a:p>
        </p:txBody>
      </p:sp>
    </p:spTree>
    <p:extLst>
      <p:ext uri="{BB962C8B-B14F-4D97-AF65-F5344CB8AC3E}">
        <p14:creationId xmlns:p14="http://schemas.microsoft.com/office/powerpoint/2010/main" val="65098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endParaRPr lang="en-US" dirty="0" smtClean="0"/>
          </a:p>
          <a:p>
            <a:r>
              <a:rPr lang="en-US" dirty="0" smtClean="0"/>
              <a:t>=====</a:t>
            </a:r>
          </a:p>
          <a:p>
            <a:r>
              <a:rPr lang="en-US" dirty="0" smtClean="0"/>
              <a:t>Graphic</a:t>
            </a:r>
          </a:p>
          <a:p>
            <a:endParaRPr lang="en-US" dirty="0" smtClean="0"/>
          </a:p>
          <a:p>
            <a:r>
              <a:rPr lang="en-US" dirty="0" smtClean="0"/>
              <a:t>http://</a:t>
            </a:r>
            <a:r>
              <a:rPr lang="en-US" dirty="0" err="1" smtClean="0"/>
              <a:t>www.cabotschools.org</a:t>
            </a:r>
            <a:r>
              <a:rPr lang="en-US" smtClean="0"/>
              <a:t>/public/</a:t>
            </a:r>
            <a:r>
              <a:rPr lang="en-US" err="1" smtClean="0"/>
              <a:t>userfiles</a:t>
            </a:r>
            <a:r>
              <a:rPr lang="en-US" smtClean="0"/>
              <a:t>/Curriculum/</a:t>
            </a:r>
            <a:r>
              <a:rPr lang="en-US" err="1" smtClean="0"/>
              <a:t>logo.jpg</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99650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37405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Bob</a:t>
            </a:r>
          </a:p>
          <a:p>
            <a:endParaRPr lang="en-US" smtClean="0"/>
          </a:p>
          <a:p>
            <a:endParaRPr lang="en-US" smtClean="0"/>
          </a:p>
          <a:p>
            <a:r>
              <a:rPr lang="en-US" smtClean="0"/>
              <a:t>=====</a:t>
            </a:r>
          </a:p>
          <a:p>
            <a:r>
              <a:rPr lang="en-US" smtClean="0"/>
              <a:t>Graphic</a:t>
            </a:r>
          </a:p>
          <a:p>
            <a:r>
              <a:rPr lang="en-US" smtClean="0"/>
              <a:t>https://</a:t>
            </a:r>
            <a:r>
              <a:rPr lang="en-US" err="1" smtClean="0"/>
              <a:t>media.licdn.com</a:t>
            </a:r>
            <a:r>
              <a:rPr lang="en-US" smtClean="0"/>
              <a:t>/</a:t>
            </a:r>
            <a:r>
              <a:rPr lang="en-US" err="1" smtClean="0"/>
              <a:t>mpr</a:t>
            </a:r>
            <a:r>
              <a:rPr lang="en-US" smtClean="0"/>
              <a:t>/</a:t>
            </a:r>
            <a:r>
              <a:rPr lang="en-US" err="1" smtClean="0"/>
              <a:t>mpr</a:t>
            </a:r>
            <a:r>
              <a:rPr lang="en-US" smtClean="0"/>
              <a:t>/AAEAAQAAAAAAAAIrAAAAJDg5MmE3NTM5LWZhOGEtNDgyOS1hY2Y5LTI4YzEwZjMwODBlNg.jpg</a:t>
            </a:r>
          </a:p>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8515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Chris</a:t>
            </a:r>
          </a:p>
          <a:p>
            <a:endParaRPr lang="en-US" smtClean="0"/>
          </a:p>
          <a:p>
            <a:r>
              <a:rPr lang="en-US" smtClean="0"/>
              <a:t>You should have received a copy of an email sent yesterday</a:t>
            </a:r>
            <a:r>
              <a:rPr lang="en-US" baseline="0" smtClean="0"/>
              <a:t> to your Chief Academic Officers.</a:t>
            </a:r>
          </a:p>
          <a:p>
            <a:r>
              <a:rPr lang="en-US" baseline="0" smtClean="0"/>
              <a:t>We are in the process of updating our state-wide articulation agreement. This is the agreement that says students can earn college credit for successfully completing certain high school courses.</a:t>
            </a:r>
          </a:p>
          <a:p>
            <a:r>
              <a:rPr lang="en-US" baseline="0" smtClean="0"/>
              <a:t>We are having a big webinar on September 30 to explain the next steps.</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89426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198438"/>
            <a:ext cx="6096000" cy="944562"/>
          </a:xfrm>
        </p:spPr>
        <p:txBody>
          <a:bodyPr>
            <a:no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Aft>
                <a:spcPts val="400"/>
              </a:spcAft>
              <a:defRPr sz="30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smtClean="0"/>
              <a:t>Click to master title </a:t>
            </a:r>
            <a:r>
              <a:rPr lang="en-US" dirty="0" err="1" smtClean="0"/>
              <a:t>styleedit</a:t>
            </a:r>
            <a:r>
              <a:rPr lang="en-US" dirty="0" smtClean="0"/>
              <a:t> </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a:p>
        </p:txBody>
      </p:sp>
      <p:pic>
        <p:nvPicPr>
          <p:cNvPr id="5" name="Picture 4" descr="NCCCS_logo_2C.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net.info/liaisons.ph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perkins.org/mod/feedback/view.php?id=37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te.ed.gov/" TargetMode="External"/><Relationship Id="rId3" Type="http://schemas.openxmlformats.org/officeDocument/2006/relationships/hyperlink" Target="http://cte.ed.gov/legislation/perkins-policy-guidanc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2.xml.rels><?xml version="1.0" encoding="UTF-8" standalone="yes"?>
<Relationships xmlns="http://schemas.openxmlformats.org/package/2006/relationships"><Relationship Id="rId3" Type="http://schemas.openxmlformats.org/officeDocument/2006/relationships/hyperlink" Target="http://www.ncperkins.org/manufacturing" TargetMode="External"/><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net.inf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7848600" cy="3048000"/>
          </a:xfrm>
        </p:spPr>
        <p:txBody>
          <a:bodyPr>
            <a:normAutofit/>
          </a:bodyPr>
          <a:lstStyle/>
          <a:p>
            <a:pPr algn="l"/>
            <a:r>
              <a:rPr lang="en-US" sz="4800" b="1" dirty="0" smtClean="0">
                <a:latin typeface="Calibri Light" panose="020F0302020204030204" pitchFamily="34" charset="0"/>
              </a:rPr>
              <a:t>Perkins Kickoff 2016</a:t>
            </a:r>
            <a:endParaRPr lang="en-US" sz="2800" b="1" dirty="0">
              <a:latin typeface="Calibri Light" panose="020F0302020204030204" pitchFamily="34" charset="0"/>
            </a:endParaRPr>
          </a:p>
        </p:txBody>
      </p:sp>
      <p:sp>
        <p:nvSpPr>
          <p:cNvPr id="3" name="Subtitle 2"/>
          <p:cNvSpPr>
            <a:spLocks noGrp="1"/>
          </p:cNvSpPr>
          <p:nvPr>
            <p:ph type="subTitle" idx="1"/>
          </p:nvPr>
        </p:nvSpPr>
        <p:spPr>
          <a:xfrm>
            <a:off x="990600" y="2514600"/>
            <a:ext cx="7315200" cy="3048000"/>
          </a:xfrm>
        </p:spPr>
        <p:txBody>
          <a:bodyPr>
            <a:normAutofit/>
          </a:bodyPr>
          <a:lstStyle/>
          <a:p>
            <a:pPr algn="l"/>
            <a:r>
              <a:rPr lang="en-US" sz="4800" dirty="0" smtClean="0">
                <a:latin typeface="Calibri Light" panose="020F0302020204030204" pitchFamily="34" charset="0"/>
              </a:rPr>
              <a:t>Internet Access</a:t>
            </a:r>
          </a:p>
          <a:p>
            <a:pPr algn="l"/>
            <a:r>
              <a:rPr lang="en-US" dirty="0" smtClean="0">
                <a:latin typeface="Calibri Light" panose="020F0302020204030204" pitchFamily="34" charset="0"/>
              </a:rPr>
              <a:t>NCCCS_GUEST</a:t>
            </a:r>
          </a:p>
          <a:p>
            <a:pPr algn="l"/>
            <a:r>
              <a:rPr lang="en-US" sz="6000" dirty="0" smtClean="0">
                <a:latin typeface="Calibri Light" panose="020F0302020204030204" pitchFamily="34" charset="0"/>
              </a:rPr>
              <a:t>Password = </a:t>
            </a:r>
            <a:r>
              <a:rPr lang="en-US" sz="6000" dirty="0">
                <a:latin typeface="Calibri Light" panose="020F0302020204030204" pitchFamily="34" charset="0"/>
              </a:rPr>
              <a:t>Succ3$$!</a:t>
            </a:r>
          </a:p>
        </p:txBody>
      </p:sp>
      <p:sp>
        <p:nvSpPr>
          <p:cNvPr id="6" name="Rectangle 5"/>
          <p:cNvSpPr>
            <a:spLocks noChangeArrowheads="1"/>
          </p:cNvSpPr>
          <p:nvPr/>
        </p:nvSpPr>
        <p:spPr bwMode="auto">
          <a:xfrm>
            <a:off x="0" y="53340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smtClean="0"/>
              <a:t>www.ncperkins.org</a:t>
            </a:r>
            <a:r>
              <a:rPr lang="en-US" sz="3600" dirty="0" smtClean="0"/>
              <a:t>/presentations</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52400"/>
            <a:ext cx="4038600" cy="4038600"/>
          </a:xfrm>
          <a:prstGeom prst="rect">
            <a:avLst/>
          </a:prstGeom>
        </p:spPr>
      </p:pic>
    </p:spTree>
    <p:extLst>
      <p:ext uri="{BB962C8B-B14F-4D97-AF65-F5344CB8AC3E}">
        <p14:creationId xmlns:p14="http://schemas.microsoft.com/office/powerpoint/2010/main" val="1081224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NC-NET Practicum</a:t>
            </a:r>
          </a:p>
        </p:txBody>
      </p:sp>
      <p:sp>
        <p:nvSpPr>
          <p:cNvPr id="3" name="Text Placeholder 2"/>
          <p:cNvSpPr>
            <a:spLocks noGrp="1"/>
          </p:cNvSpPr>
          <p:nvPr>
            <p:ph type="body" idx="1"/>
          </p:nvPr>
        </p:nvSpPr>
        <p:spPr>
          <a:xfrm>
            <a:off x="457200" y="1600200"/>
            <a:ext cx="8229600" cy="5181600"/>
          </a:xfrm>
        </p:spPr>
        <p:txBody>
          <a:bodyPr>
            <a:normAutofit fontScale="62500" lnSpcReduction="20000"/>
          </a:bodyPr>
          <a:lstStyle/>
          <a:p>
            <a:pPr marL="0" indent="0">
              <a:buNone/>
            </a:pPr>
            <a:r>
              <a:rPr lang="en-US" b="1"/>
              <a:t>Collaborative Curriculum Development for Creating Integrated Instruction</a:t>
            </a:r>
          </a:p>
          <a:p>
            <a:r>
              <a:rPr lang="en-US"/>
              <a:t>An intensive facilitated online practicum on integrated curriculum development</a:t>
            </a:r>
          </a:p>
          <a:p>
            <a:r>
              <a:rPr lang="en-US"/>
              <a:t>Course Dates: March 10 – April 24, 2017; Final projects due May 1</a:t>
            </a:r>
          </a:p>
          <a:p>
            <a:pPr marL="0" indent="0">
              <a:buNone/>
            </a:pPr>
            <a:r>
              <a:rPr lang="en-US" b="1"/>
              <a:t>Practicum Objectives</a:t>
            </a:r>
          </a:p>
          <a:p>
            <a:pPr marL="0" indent="0">
              <a:buNone/>
            </a:pPr>
            <a:r>
              <a:rPr lang="en-US"/>
              <a:t>Interdisciplinary teams will create classroom ready projects that:</a:t>
            </a:r>
          </a:p>
          <a:p>
            <a:pPr lvl="1"/>
            <a:r>
              <a:rPr lang="en-US" sz="2175" i="1">
                <a:latin typeface="Bookman Old Style" panose="02050604050505020204" pitchFamily="18" charset="0"/>
              </a:rPr>
              <a:t>Integrate career and technical content and academic concepts—reinforcing both</a:t>
            </a:r>
          </a:p>
          <a:p>
            <a:pPr lvl="1"/>
            <a:r>
              <a:rPr lang="en-US" sz="2175" i="1">
                <a:latin typeface="Bookman Old Style" panose="02050604050505020204" pitchFamily="18" charset="0"/>
              </a:rPr>
              <a:t>Use real-world scenarios to engage students and make content relevant</a:t>
            </a:r>
          </a:p>
          <a:p>
            <a:pPr lvl="1"/>
            <a:r>
              <a:rPr lang="en-US" sz="2175" i="1">
                <a:latin typeface="Bookman Old Style" panose="02050604050505020204" pitchFamily="18" charset="0"/>
              </a:rPr>
              <a:t>Foster critical thinking, collaboration, and other skills valued by employers</a:t>
            </a:r>
          </a:p>
          <a:p>
            <a:pPr lvl="1"/>
            <a:r>
              <a:rPr lang="en-US" sz="2175" i="1">
                <a:latin typeface="Bookman Old Style" panose="02050604050505020204" pitchFamily="18" charset="0"/>
              </a:rPr>
              <a:t>Encourage instructors to use active, authentic assessment techniques</a:t>
            </a:r>
            <a:endParaRPr lang="en-US"/>
          </a:p>
          <a:p>
            <a:pPr marL="0" indent="0">
              <a:buNone/>
            </a:pPr>
            <a:r>
              <a:rPr lang="en-US" b="1"/>
              <a:t>Faculty Nomination and Selection</a:t>
            </a:r>
          </a:p>
          <a:p>
            <a:pPr marL="0" indent="0">
              <a:buNone/>
            </a:pPr>
            <a:r>
              <a:rPr lang="en-US"/>
              <a:t>NC-NET campus liaisons and other college leaders are eligible to nominate faculty members for the practicum using the online nomination form. Nominees will be reviewed and up to 30 faculty members will be selected. As with other Academy courses, tuition is free. Practicum completers will receive a $250 stipend. Nominations will open in late October. Faculty members from mathematics, science, and career-technical (CTE) disciplines will be eligible for nomination</a:t>
            </a:r>
            <a:r>
              <a:rPr lang="en-US" smtClean="0"/>
              <a:t>.</a:t>
            </a:r>
            <a:endParaRPr lang="en-US" b="1"/>
          </a:p>
          <a:p>
            <a:endParaRPr lang="en-US"/>
          </a:p>
        </p:txBody>
      </p:sp>
    </p:spTree>
    <p:extLst>
      <p:ext uri="{BB962C8B-B14F-4D97-AF65-F5344CB8AC3E}">
        <p14:creationId xmlns:p14="http://schemas.microsoft.com/office/powerpoint/2010/main" val="142227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Adjunct Faculty Toolkit</a:t>
            </a:r>
          </a:p>
        </p:txBody>
      </p:sp>
      <p:sp>
        <p:nvSpPr>
          <p:cNvPr id="3" name="Text Placeholder 2"/>
          <p:cNvSpPr>
            <a:spLocks noGrp="1"/>
          </p:cNvSpPr>
          <p:nvPr>
            <p:ph type="body" idx="1"/>
          </p:nvPr>
        </p:nvSpPr>
        <p:spPr>
          <a:xfrm>
            <a:off x="457199" y="2057400"/>
            <a:ext cx="4382038" cy="3943351"/>
          </a:xfrm>
        </p:spPr>
        <p:txBody>
          <a:bodyPr/>
          <a:lstStyle/>
          <a:p>
            <a:r>
              <a:rPr lang="en-US"/>
              <a:t>Self-paced, free resource for adjuncts</a:t>
            </a:r>
          </a:p>
          <a:p>
            <a:r>
              <a:rPr lang="en-US"/>
              <a:t>Great for adjuncts who are new to the NCCCS</a:t>
            </a:r>
          </a:p>
          <a:p>
            <a:r>
              <a:rPr lang="en-US"/>
              <a:t>Great for adjuncts new to teaching</a:t>
            </a:r>
          </a:p>
        </p:txBody>
      </p:sp>
      <p:pic>
        <p:nvPicPr>
          <p:cNvPr id="4" name="Picture 3"/>
          <p:cNvPicPr>
            <a:picLocks noChangeAspect="1"/>
          </p:cNvPicPr>
          <p:nvPr/>
        </p:nvPicPr>
        <p:blipFill rotWithShape="1">
          <a:blip r:embed="rId2"/>
          <a:srcRect l="462" r="3510"/>
          <a:stretch/>
        </p:blipFill>
        <p:spPr>
          <a:xfrm>
            <a:off x="5080716" y="2286806"/>
            <a:ext cx="3699457" cy="3283861"/>
          </a:xfrm>
          <a:prstGeom prst="rect">
            <a:avLst/>
          </a:prstGeom>
        </p:spPr>
      </p:pic>
    </p:spTree>
    <p:extLst>
      <p:ext uri="{BB962C8B-B14F-4D97-AF65-F5344CB8AC3E}">
        <p14:creationId xmlns:p14="http://schemas.microsoft.com/office/powerpoint/2010/main" val="59208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Career Pathways Course</a:t>
            </a:r>
          </a:p>
        </p:txBody>
      </p:sp>
      <p:sp>
        <p:nvSpPr>
          <p:cNvPr id="3" name="Text Placeholder 2"/>
          <p:cNvSpPr>
            <a:spLocks noGrp="1"/>
          </p:cNvSpPr>
          <p:nvPr>
            <p:ph type="body" idx="1"/>
          </p:nvPr>
        </p:nvSpPr>
        <p:spPr>
          <a:xfrm>
            <a:off x="5592651" y="2260242"/>
            <a:ext cx="3148884" cy="3663235"/>
          </a:xfrm>
        </p:spPr>
        <p:txBody>
          <a:bodyPr/>
          <a:lstStyle/>
          <a:p>
            <a:r>
              <a:rPr lang="en-US"/>
              <a:t>Great resource for those beginning pathway work!</a:t>
            </a:r>
          </a:p>
        </p:txBody>
      </p:sp>
      <p:pic>
        <p:nvPicPr>
          <p:cNvPr id="4" name="Picture 3"/>
          <p:cNvPicPr>
            <a:picLocks noChangeAspect="1"/>
          </p:cNvPicPr>
          <p:nvPr/>
        </p:nvPicPr>
        <p:blipFill>
          <a:blip r:embed="rId2"/>
          <a:stretch>
            <a:fillRect/>
          </a:stretch>
        </p:blipFill>
        <p:spPr>
          <a:xfrm>
            <a:off x="101482" y="2260243"/>
            <a:ext cx="5336623" cy="3638606"/>
          </a:xfrm>
          <a:prstGeom prst="rect">
            <a:avLst/>
          </a:prstGeom>
        </p:spPr>
      </p:pic>
    </p:spTree>
    <p:extLst>
      <p:ext uri="{BB962C8B-B14F-4D97-AF65-F5344CB8AC3E}">
        <p14:creationId xmlns:p14="http://schemas.microsoft.com/office/powerpoint/2010/main" val="1962086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Employability Skills Toolkit</a:t>
            </a:r>
          </a:p>
        </p:txBody>
      </p:sp>
      <p:sp>
        <p:nvSpPr>
          <p:cNvPr id="3" name="Text Placeholder 2"/>
          <p:cNvSpPr>
            <a:spLocks noGrp="1"/>
          </p:cNvSpPr>
          <p:nvPr>
            <p:ph type="body" idx="1"/>
          </p:nvPr>
        </p:nvSpPr>
        <p:spPr>
          <a:xfrm>
            <a:off x="5181600" y="2331730"/>
            <a:ext cx="3583546" cy="4145270"/>
          </a:xfrm>
        </p:spPr>
        <p:txBody>
          <a:bodyPr>
            <a:normAutofit fontScale="85000" lnSpcReduction="20000"/>
          </a:bodyPr>
          <a:lstStyle/>
          <a:p>
            <a:r>
              <a:rPr lang="en-US"/>
              <a:t>Lesson plans and resources for:</a:t>
            </a:r>
          </a:p>
          <a:p>
            <a:pPr lvl="1"/>
            <a:r>
              <a:rPr lang="en-US" sz="2100" i="1">
                <a:latin typeface="Bookman Old Style" panose="02050604050505020204" pitchFamily="18" charset="0"/>
              </a:rPr>
              <a:t>Interpersonal skills &amp; teamwork</a:t>
            </a:r>
          </a:p>
          <a:p>
            <a:pPr lvl="1"/>
            <a:r>
              <a:rPr lang="en-US" sz="2100" i="1">
                <a:latin typeface="Bookman Old Style" panose="02050604050505020204" pitchFamily="18" charset="0"/>
              </a:rPr>
              <a:t>Communication</a:t>
            </a:r>
          </a:p>
          <a:p>
            <a:pPr lvl="1"/>
            <a:r>
              <a:rPr lang="en-US" sz="2100" i="1">
                <a:latin typeface="Bookman Old Style" panose="02050604050505020204" pitchFamily="18" charset="0"/>
              </a:rPr>
              <a:t>Integrity &amp; professionalism</a:t>
            </a:r>
          </a:p>
          <a:p>
            <a:pPr lvl="1"/>
            <a:r>
              <a:rPr lang="en-US" sz="2100" i="1">
                <a:latin typeface="Bookman Old Style" panose="02050604050505020204" pitchFamily="18" charset="0"/>
              </a:rPr>
              <a:t>Problem solving &amp; decision making</a:t>
            </a:r>
          </a:p>
          <a:p>
            <a:pPr lvl="1"/>
            <a:r>
              <a:rPr lang="en-US" sz="2100" i="1">
                <a:latin typeface="Bookman Old Style" panose="02050604050505020204" pitchFamily="18" charset="0"/>
              </a:rPr>
              <a:t>Initiative &amp; dependability</a:t>
            </a:r>
          </a:p>
          <a:p>
            <a:pPr lvl="1"/>
            <a:r>
              <a:rPr lang="en-US" sz="2100" i="1">
                <a:latin typeface="Bookman Old Style" panose="02050604050505020204" pitchFamily="18" charset="0"/>
              </a:rPr>
              <a:t>Information processing</a:t>
            </a:r>
          </a:p>
          <a:p>
            <a:pPr lvl="1"/>
            <a:r>
              <a:rPr lang="en-US" sz="2100" i="1">
                <a:latin typeface="Bookman Old Style" panose="02050604050505020204" pitchFamily="18" charset="0"/>
              </a:rPr>
              <a:t>Adaptability &amp; lifelong learning</a:t>
            </a:r>
          </a:p>
          <a:p>
            <a:pPr lvl="1"/>
            <a:r>
              <a:rPr lang="en-US" sz="2100" i="1">
                <a:latin typeface="Bookman Old Style" panose="02050604050505020204" pitchFamily="18" charset="0"/>
              </a:rPr>
              <a:t>Entrepreneurship</a:t>
            </a:r>
          </a:p>
        </p:txBody>
      </p:sp>
      <p:pic>
        <p:nvPicPr>
          <p:cNvPr id="4" name="Picture 3"/>
          <p:cNvPicPr>
            <a:picLocks noChangeAspect="1"/>
          </p:cNvPicPr>
          <p:nvPr/>
        </p:nvPicPr>
        <p:blipFill>
          <a:blip r:embed="rId2"/>
          <a:stretch>
            <a:fillRect/>
          </a:stretch>
        </p:blipFill>
        <p:spPr>
          <a:xfrm>
            <a:off x="204955" y="2331730"/>
            <a:ext cx="4986338" cy="3121819"/>
          </a:xfrm>
          <a:prstGeom prst="rect">
            <a:avLst/>
          </a:prstGeom>
        </p:spPr>
      </p:pic>
    </p:spTree>
    <p:extLst>
      <p:ext uri="{BB962C8B-B14F-4D97-AF65-F5344CB8AC3E}">
        <p14:creationId xmlns:p14="http://schemas.microsoft.com/office/powerpoint/2010/main" val="3194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NC-NET College Liaisons</a:t>
            </a:r>
          </a:p>
        </p:txBody>
      </p:sp>
      <p:sp>
        <p:nvSpPr>
          <p:cNvPr id="3" name="Text Placeholder 2"/>
          <p:cNvSpPr>
            <a:spLocks noGrp="1"/>
          </p:cNvSpPr>
          <p:nvPr>
            <p:ph type="body" idx="1"/>
          </p:nvPr>
        </p:nvSpPr>
        <p:spPr/>
        <p:txBody>
          <a:bodyPr/>
          <a:lstStyle/>
          <a:p>
            <a:r>
              <a:rPr lang="en-US"/>
              <a:t>The person designated as the campus liaison will receive communications related to NC-NET professional development</a:t>
            </a:r>
          </a:p>
          <a:p>
            <a:r>
              <a:rPr lang="en-US"/>
              <a:t>Please take a look at the list of liaisons and verify that the correct person is listed.  If you need to appoint a new liaison for your campus, please let me know.</a:t>
            </a:r>
          </a:p>
          <a:p>
            <a:pPr lvl="1"/>
            <a:r>
              <a:rPr lang="en-US">
                <a:hlinkClick r:id="rId2"/>
              </a:rPr>
              <a:t>http://www.nc-net.info/liaisons.php</a:t>
            </a:r>
            <a:endParaRPr lang="en-US"/>
          </a:p>
          <a:p>
            <a:pPr lvl="1"/>
            <a:endParaRPr lang="en-US"/>
          </a:p>
        </p:txBody>
      </p:sp>
    </p:spTree>
    <p:extLst>
      <p:ext uri="{BB962C8B-B14F-4D97-AF65-F5344CB8AC3E}">
        <p14:creationId xmlns:p14="http://schemas.microsoft.com/office/powerpoint/2010/main" val="6951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 Would Like Your Feedback!</a:t>
            </a:r>
          </a:p>
        </p:txBody>
      </p:sp>
      <p:sp>
        <p:nvSpPr>
          <p:cNvPr id="3" name="Text Placeholder 2"/>
          <p:cNvSpPr>
            <a:spLocks noGrp="1"/>
          </p:cNvSpPr>
          <p:nvPr>
            <p:ph type="body" idx="1"/>
          </p:nvPr>
        </p:nvSpPr>
        <p:spPr/>
        <p:txBody>
          <a:bodyPr/>
          <a:lstStyle/>
          <a:p>
            <a:r>
              <a:rPr lang="en-US"/>
              <a:t>What type of professional development or technical assistance opportunities would benefit your faculty and students?</a:t>
            </a:r>
          </a:p>
          <a:p>
            <a:pPr lvl="1"/>
            <a:r>
              <a:rPr lang="en-US"/>
              <a:t>Please complete the survey found in the Perkins Online Data System</a:t>
            </a:r>
          </a:p>
          <a:p>
            <a:pPr lvl="2"/>
            <a:r>
              <a:rPr lang="en-US">
                <a:hlinkClick r:id="rId2"/>
              </a:rPr>
              <a:t>http://www.ncperkins.org/mod/feedback/view.php?id=372</a:t>
            </a:r>
            <a:endParaRPr lang="en-US"/>
          </a:p>
          <a:p>
            <a:pPr lvl="2"/>
            <a:endParaRPr lang="en-US"/>
          </a:p>
        </p:txBody>
      </p:sp>
    </p:spTree>
    <p:extLst>
      <p:ext uri="{BB962C8B-B14F-4D97-AF65-F5344CB8AC3E}">
        <p14:creationId xmlns:p14="http://schemas.microsoft.com/office/powerpoint/2010/main" val="34323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03819" y="4324372"/>
            <a:ext cx="4421181" cy="2533628"/>
          </a:xfrm>
          <a:prstGeom prst="rect">
            <a:avLst/>
          </a:prstGeom>
        </p:spPr>
      </p:pic>
      <p:sp>
        <p:nvSpPr>
          <p:cNvPr id="2" name="Title 1"/>
          <p:cNvSpPr>
            <a:spLocks noGrp="1"/>
          </p:cNvSpPr>
          <p:nvPr>
            <p:ph type="title"/>
          </p:nvPr>
        </p:nvSpPr>
        <p:spPr/>
        <p:txBody>
          <a:bodyPr/>
          <a:lstStyle/>
          <a:p>
            <a:r>
              <a:rPr lang="en-US" smtClean="0"/>
              <a:t>Pathways</a:t>
            </a:r>
            <a:endParaRPr lang="en-US"/>
          </a:p>
        </p:txBody>
      </p:sp>
      <p:sp>
        <p:nvSpPr>
          <p:cNvPr id="3" name="Content Placeholder 2"/>
          <p:cNvSpPr>
            <a:spLocks noGrp="1"/>
          </p:cNvSpPr>
          <p:nvPr>
            <p:ph idx="1"/>
          </p:nvPr>
        </p:nvSpPr>
        <p:spPr/>
        <p:txBody>
          <a:bodyPr/>
          <a:lstStyle/>
          <a:p>
            <a:pPr marL="0" indent="0">
              <a:buNone/>
            </a:pPr>
            <a:r>
              <a:rPr lang="en-US" smtClean="0"/>
              <a:t>Three 9-14 Pathways</a:t>
            </a:r>
          </a:p>
          <a:p>
            <a:r>
              <a:rPr lang="en-US" smtClean="0"/>
              <a:t>Incorporate articulated courses</a:t>
            </a:r>
          </a:p>
          <a:p>
            <a:r>
              <a:rPr lang="en-US" smtClean="0"/>
              <a:t>Incorporate CCP</a:t>
            </a:r>
          </a:p>
          <a:p>
            <a:r>
              <a:rPr lang="en-US" smtClean="0"/>
              <a:t>Incorporate work-based learning</a:t>
            </a:r>
          </a:p>
          <a:p>
            <a:r>
              <a:rPr lang="en-US" smtClean="0"/>
              <a:t>Consider industry certifications</a:t>
            </a:r>
          </a:p>
          <a:p>
            <a:r>
              <a:rPr lang="en-US" smtClean="0"/>
              <a:t>Student completion of pathways</a:t>
            </a:r>
            <a:endParaRPr lang="en-US"/>
          </a:p>
        </p:txBody>
      </p:sp>
    </p:spTree>
    <p:extLst>
      <p:ext uri="{BB962C8B-B14F-4D97-AF65-F5344CB8AC3E}">
        <p14:creationId xmlns:p14="http://schemas.microsoft.com/office/powerpoint/2010/main" val="101223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School Officers and State CTE Directors</a:t>
            </a:r>
            <a:endParaRPr lang="en-US" dirty="0"/>
          </a:p>
        </p:txBody>
      </p:sp>
      <p:sp>
        <p:nvSpPr>
          <p:cNvPr id="3" name="Content Placeholder 2"/>
          <p:cNvSpPr>
            <a:spLocks noGrp="1"/>
          </p:cNvSpPr>
          <p:nvPr>
            <p:ph idx="1"/>
          </p:nvPr>
        </p:nvSpPr>
        <p:spPr/>
        <p:txBody>
          <a:bodyPr/>
          <a:lstStyle/>
          <a:p>
            <a:r>
              <a:rPr lang="en-US" dirty="0" smtClean="0"/>
              <a:t>Improve Career Readiness through:</a:t>
            </a:r>
          </a:p>
          <a:p>
            <a:pPr lvl="1"/>
            <a:r>
              <a:rPr lang="en-US" dirty="0" smtClean="0"/>
              <a:t>Employer Engagement</a:t>
            </a:r>
          </a:p>
          <a:p>
            <a:pPr lvl="1"/>
            <a:r>
              <a:rPr lang="en-US" dirty="0" smtClean="0"/>
              <a:t>Career Pathways</a:t>
            </a:r>
          </a:p>
          <a:p>
            <a:pPr lvl="1"/>
            <a:r>
              <a:rPr lang="en-US" dirty="0" smtClean="0"/>
              <a:t>Work-Based Learning</a:t>
            </a:r>
            <a:endParaRPr lang="en-US" dirty="0"/>
          </a:p>
        </p:txBody>
      </p:sp>
    </p:spTree>
    <p:extLst>
      <p:ext uri="{BB962C8B-B14F-4D97-AF65-F5344CB8AC3E}">
        <p14:creationId xmlns:p14="http://schemas.microsoft.com/office/powerpoint/2010/main" val="211252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College Promise with CTE Pathways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4836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p:nvPr/>
        </p:nvSpPr>
        <p:spPr>
          <a:xfrm>
            <a:off x="2438400" y="3200990"/>
            <a:ext cx="693465" cy="844747"/>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500"/>
              <a:t>Basic Skills Plus  </a:t>
            </a:r>
          </a:p>
        </p:txBody>
      </p:sp>
      <p:sp>
        <p:nvSpPr>
          <p:cNvPr id="429" name="Shape 429"/>
          <p:cNvSpPr/>
          <p:nvPr/>
        </p:nvSpPr>
        <p:spPr>
          <a:xfrm>
            <a:off x="76200" y="1385874"/>
            <a:ext cx="1914312" cy="5319726"/>
          </a:xfrm>
          <a:prstGeom prst="rect">
            <a:avLst/>
          </a:prstGeom>
          <a:blipFill>
            <a:blip r:embed="rId2"/>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spAutoFit/>
          </a:bodyPr>
          <a:lstStyle/>
          <a:p>
            <a:pPr algn="l">
              <a:spcAft>
                <a:spcPts val="3000"/>
              </a:spcAft>
              <a:defRPr sz="2400" b="0">
                <a:solidFill>
                  <a:srgbClr val="FFFFFF"/>
                </a:solidFill>
                <a:latin typeface="+mn-lt"/>
                <a:ea typeface="+mn-ea"/>
                <a:cs typeface="+mn-cs"/>
                <a:sym typeface="Helvetica Light"/>
              </a:defRPr>
            </a:pPr>
            <a:r>
              <a:rPr lang="en-US" smtClean="0"/>
              <a:t> </a:t>
            </a:r>
            <a:r>
              <a:rPr smtClean="0"/>
              <a:t>Student</a:t>
            </a:r>
            <a:endParaRPr lang="en-US" smtClean="0"/>
          </a:p>
          <a:p>
            <a:pPr>
              <a:spcAft>
                <a:spcPts val="3000"/>
              </a:spcAft>
              <a:defRPr sz="2400" b="0">
                <a:solidFill>
                  <a:srgbClr val="FFFFFF"/>
                </a:solidFill>
                <a:latin typeface="+mn-lt"/>
                <a:ea typeface="+mn-ea"/>
                <a:cs typeface="+mn-cs"/>
                <a:sym typeface="Helvetica Light"/>
              </a:defRPr>
            </a:pPr>
            <a:r>
              <a:rPr lang="en-US" smtClean="0"/>
              <a:t> Graduate</a:t>
            </a:r>
          </a:p>
          <a:p>
            <a:pPr>
              <a:spcAft>
                <a:spcPts val="3000"/>
              </a:spcAft>
              <a:defRPr sz="2400" b="0">
                <a:solidFill>
                  <a:srgbClr val="FFFFFF"/>
                </a:solidFill>
                <a:latin typeface="+mn-lt"/>
                <a:ea typeface="+mn-ea"/>
                <a:cs typeface="+mn-cs"/>
                <a:sym typeface="Helvetica Light"/>
              </a:defRPr>
            </a:pPr>
            <a:r>
              <a:rPr lang="en-US" smtClean="0"/>
              <a:t> Dislocated</a:t>
            </a:r>
            <a:r>
              <a:rPr lang="en-US"/>
              <a:t/>
            </a:r>
            <a:br>
              <a:rPr lang="en-US"/>
            </a:br>
            <a:r>
              <a:rPr lang="en-US" smtClean="0"/>
              <a:t> Worker</a:t>
            </a:r>
          </a:p>
          <a:p>
            <a:pPr>
              <a:spcAft>
                <a:spcPts val="3000"/>
              </a:spcAft>
              <a:defRPr sz="2400" b="0">
                <a:solidFill>
                  <a:srgbClr val="FFFFFF"/>
                </a:solidFill>
                <a:latin typeface="+mn-lt"/>
                <a:ea typeface="+mn-ea"/>
                <a:cs typeface="+mn-cs"/>
                <a:sym typeface="Helvetica Light"/>
              </a:defRPr>
            </a:pPr>
            <a:r>
              <a:rPr lang="en-US" smtClean="0"/>
              <a:t> Under</a:t>
            </a:r>
            <a:br>
              <a:rPr lang="en-US" smtClean="0"/>
            </a:br>
            <a:r>
              <a:rPr lang="en-US" smtClean="0"/>
              <a:t> Employed</a:t>
            </a:r>
          </a:p>
          <a:p>
            <a:pPr>
              <a:spcAft>
                <a:spcPts val="3000"/>
              </a:spcAft>
              <a:defRPr sz="2400" b="0">
                <a:solidFill>
                  <a:srgbClr val="FFFFFF"/>
                </a:solidFill>
                <a:latin typeface="+mn-lt"/>
                <a:ea typeface="+mn-ea"/>
                <a:cs typeface="+mn-cs"/>
                <a:sym typeface="Helvetica Light"/>
              </a:defRPr>
            </a:pPr>
            <a:r>
              <a:rPr lang="en-US" smtClean="0"/>
              <a:t> Unemployed</a:t>
            </a:r>
          </a:p>
          <a:p>
            <a:pPr>
              <a:spcAft>
                <a:spcPts val="3000"/>
              </a:spcAft>
              <a:defRPr sz="2400" b="0">
                <a:solidFill>
                  <a:srgbClr val="FFFFFF"/>
                </a:solidFill>
                <a:latin typeface="+mn-lt"/>
                <a:ea typeface="+mn-ea"/>
                <a:cs typeface="+mn-cs"/>
                <a:sym typeface="Helvetica Light"/>
              </a:defRPr>
            </a:pPr>
            <a:r>
              <a:rPr lang="en-US" smtClean="0"/>
              <a:t> Career</a:t>
            </a:r>
            <a:br>
              <a:rPr lang="en-US" smtClean="0"/>
            </a:br>
            <a:r>
              <a:rPr lang="en-US" smtClean="0"/>
              <a:t> Changer </a:t>
            </a:r>
            <a:endParaRPr lang="en-US"/>
          </a:p>
        </p:txBody>
      </p:sp>
      <p:sp>
        <p:nvSpPr>
          <p:cNvPr id="430" name="Shape 430"/>
          <p:cNvSpPr/>
          <p:nvPr/>
        </p:nvSpPr>
        <p:spPr>
          <a:xfrm>
            <a:off x="3440795" y="358140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1" name="Shape 431"/>
          <p:cNvSpPr/>
          <p:nvPr/>
        </p:nvSpPr>
        <p:spPr>
          <a:xfrm flipV="1">
            <a:off x="3446859" y="1752599"/>
            <a:ext cx="0" cy="4495799"/>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sp>
        <p:nvSpPr>
          <p:cNvPr id="432" name="Shape 432"/>
          <p:cNvSpPr/>
          <p:nvPr/>
        </p:nvSpPr>
        <p:spPr>
          <a:xfrm>
            <a:off x="3440795" y="3008137"/>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3" name="Shape 433"/>
          <p:cNvSpPr/>
          <p:nvPr/>
        </p:nvSpPr>
        <p:spPr>
          <a:xfrm>
            <a:off x="3429000" y="2382251"/>
            <a:ext cx="304800" cy="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4" name="Shape 434"/>
          <p:cNvSpPr/>
          <p:nvPr/>
        </p:nvSpPr>
        <p:spPr>
          <a:xfrm>
            <a:off x="3440795" y="418910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5" name="Shape 435"/>
          <p:cNvSpPr/>
          <p:nvPr/>
        </p:nvSpPr>
        <p:spPr>
          <a:xfrm>
            <a:off x="3440795" y="48005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6" name="Shape 436"/>
          <p:cNvSpPr/>
          <p:nvPr/>
        </p:nvSpPr>
        <p:spPr>
          <a:xfrm>
            <a:off x="3101467" y="355390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7" name="Shape 437"/>
          <p:cNvSpPr/>
          <p:nvPr/>
        </p:nvSpPr>
        <p:spPr>
          <a:xfrm>
            <a:off x="7060936" y="2703964"/>
            <a:ext cx="1220308" cy="2077735"/>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800" b="0">
                <a:solidFill>
                  <a:srgbClr val="FFFFFF"/>
                </a:solidFill>
                <a:latin typeface="+mn-lt"/>
                <a:ea typeface="+mn-ea"/>
                <a:cs typeface="+mn-cs"/>
                <a:sym typeface="Helvetica Light"/>
              </a:defRPr>
            </a:pPr>
            <a:r>
              <a:rPr dirty="0"/>
              <a:t>Certificate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Diploma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Degree</a:t>
            </a:r>
          </a:p>
        </p:txBody>
      </p:sp>
      <p:sp>
        <p:nvSpPr>
          <p:cNvPr id="438" name="Shape 438"/>
          <p:cNvSpPr/>
          <p:nvPr/>
        </p:nvSpPr>
        <p:spPr>
          <a:xfrm>
            <a:off x="6231116" y="2434802"/>
            <a:ext cx="829819" cy="40562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39" name="Shape 439"/>
          <p:cNvSpPr/>
          <p:nvPr/>
        </p:nvSpPr>
        <p:spPr>
          <a:xfrm>
            <a:off x="6233967" y="3008198"/>
            <a:ext cx="807241" cy="31250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0" name="Shape 440"/>
          <p:cNvSpPr/>
          <p:nvPr/>
        </p:nvSpPr>
        <p:spPr>
          <a:xfrm>
            <a:off x="6205811" y="3622959"/>
            <a:ext cx="835398" cy="3540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1" name="Shape 441"/>
          <p:cNvSpPr/>
          <p:nvPr/>
        </p:nvSpPr>
        <p:spPr>
          <a:xfrm flipV="1">
            <a:off x="6208052" y="4155474"/>
            <a:ext cx="833157" cy="21025"/>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2" name="Shape 442"/>
          <p:cNvSpPr/>
          <p:nvPr/>
        </p:nvSpPr>
        <p:spPr>
          <a:xfrm flipV="1">
            <a:off x="6205811" y="4568885"/>
            <a:ext cx="835399" cy="212814"/>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4" name="Shape 444"/>
          <p:cNvSpPr/>
          <p:nvPr/>
        </p:nvSpPr>
        <p:spPr>
          <a:xfrm>
            <a:off x="3440795" y="54101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5" name="Shape 445"/>
          <p:cNvSpPr/>
          <p:nvPr/>
        </p:nvSpPr>
        <p:spPr>
          <a:xfrm flipV="1">
            <a:off x="6409868" y="4811767"/>
            <a:ext cx="829132" cy="616736"/>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6" name="Shape 446"/>
          <p:cNvSpPr/>
          <p:nvPr/>
        </p:nvSpPr>
        <p:spPr>
          <a:xfrm>
            <a:off x="1966010" y="4193173"/>
            <a:ext cx="642485" cy="455415"/>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47" name="Shape 447"/>
          <p:cNvSpPr/>
          <p:nvPr/>
        </p:nvSpPr>
        <p:spPr>
          <a:xfrm>
            <a:off x="3744405" y="5927714"/>
            <a:ext cx="5139559" cy="610344"/>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r>
              <a:rPr/>
              <a:t>                  </a:t>
            </a:r>
            <a:r>
              <a:rPr>
                <a:latin typeface="Helvetica"/>
                <a:ea typeface="Helvetica"/>
                <a:cs typeface="Helvetica"/>
                <a:sym typeface="Helvetica"/>
              </a:rPr>
              <a:t>Apprenticeship</a:t>
            </a:r>
          </a:p>
        </p:txBody>
      </p:sp>
      <p:sp>
        <p:nvSpPr>
          <p:cNvPr id="448" name="Shape 448"/>
          <p:cNvSpPr/>
          <p:nvPr/>
        </p:nvSpPr>
        <p:spPr>
          <a:xfrm>
            <a:off x="3438594" y="6248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449" name="Shape 449"/>
          <p:cNvSpPr/>
          <p:nvPr/>
        </p:nvSpPr>
        <p:spPr>
          <a:xfrm>
            <a:off x="3745322" y="5940410"/>
            <a:ext cx="1681597" cy="6103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2"/>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50" name="Shape 450"/>
          <p:cNvSpPr/>
          <p:nvPr/>
        </p:nvSpPr>
        <p:spPr>
          <a:xfrm rot="10800000">
            <a:off x="6409868" y="5915016"/>
            <a:ext cx="2505532" cy="638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3"/>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451" name="Shape 451"/>
          <p:cNvSpPr/>
          <p:nvPr/>
        </p:nvSpPr>
        <p:spPr>
          <a:xfrm>
            <a:off x="8479036" y="2660248"/>
            <a:ext cx="544852" cy="2174134"/>
          </a:xfrm>
          <a:prstGeom prst="rect">
            <a:avLst/>
          </a:prstGeom>
          <a:blipFill>
            <a:blip r:embed="rId3"/>
            <a:tile tx="0" ty="0" sx="100000" sy="100000" flip="none" algn="tl"/>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3400">
                <a:solidFill>
                  <a:srgbClr val="FFFFFF"/>
                </a:solidFill>
              </a:defRPr>
            </a:lvl1pPr>
          </a:lstStyle>
          <a:p>
            <a:pPr algn="ctr"/>
            <a:r>
              <a:rPr lang="en-US" sz="2391" smtClean="0"/>
              <a:t>W</a:t>
            </a:r>
            <a:br>
              <a:rPr lang="en-US" sz="2391" smtClean="0"/>
            </a:br>
            <a:r>
              <a:rPr lang="en-US" sz="2391" smtClean="0"/>
              <a:t>O</a:t>
            </a:r>
            <a:br>
              <a:rPr lang="en-US" sz="2391" smtClean="0"/>
            </a:br>
            <a:r>
              <a:rPr lang="en-US" sz="2391" smtClean="0"/>
              <a:t>R</a:t>
            </a:r>
            <a:br>
              <a:rPr lang="en-US" sz="2391" smtClean="0"/>
            </a:br>
            <a:r>
              <a:rPr lang="en-US" sz="2391" smtClean="0"/>
              <a:t>K</a:t>
            </a:r>
            <a:endParaRPr sz="2391"/>
          </a:p>
        </p:txBody>
      </p:sp>
      <p:sp>
        <p:nvSpPr>
          <p:cNvPr id="2" name="Title 1"/>
          <p:cNvSpPr>
            <a:spLocks noGrp="1"/>
          </p:cNvSpPr>
          <p:nvPr>
            <p:ph type="title"/>
          </p:nvPr>
        </p:nvSpPr>
        <p:spPr/>
        <p:txBody>
          <a:bodyPr/>
          <a:lstStyle/>
          <a:p>
            <a:r>
              <a:rPr lang="en-US" sz="3600"/>
              <a:t>Articulation and Coordination </a:t>
            </a:r>
            <a:br>
              <a:rPr lang="en-US" sz="3600"/>
            </a:br>
            <a:r>
              <a:rPr lang="en-US" sz="3600"/>
              <a:t>Program of Study / </a:t>
            </a:r>
            <a:r>
              <a:rPr lang="en-US" sz="3600" smtClean="0"/>
              <a:t>Training</a:t>
            </a:r>
            <a:endParaRPr lang="en-US" sz="3600"/>
          </a:p>
        </p:txBody>
      </p:sp>
      <p:sp>
        <p:nvSpPr>
          <p:cNvPr id="421" name="Shape 421"/>
          <p:cNvSpPr/>
          <p:nvPr/>
        </p:nvSpPr>
        <p:spPr>
          <a:xfrm>
            <a:off x="2079919" y="1600200"/>
            <a:ext cx="1392193" cy="367967"/>
          </a:xfrm>
          <a:prstGeom prst="rect">
            <a:avLst/>
          </a:prstGeom>
          <a:solidFill>
            <a:schemeClr val="bg2">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solidFill>
                  <a:schemeClr val="tx1"/>
                </a:solidFill>
              </a:rPr>
              <a:t>Middle</a:t>
            </a:r>
            <a:r>
              <a:rPr dirty="0"/>
              <a:t> </a:t>
            </a:r>
            <a:r>
              <a:rPr dirty="0">
                <a:solidFill>
                  <a:schemeClr val="tx1"/>
                </a:solidFill>
              </a:rPr>
              <a:t>School </a:t>
            </a:r>
          </a:p>
        </p:txBody>
      </p:sp>
      <p:sp>
        <p:nvSpPr>
          <p:cNvPr id="422" name="Shape 422"/>
          <p:cNvSpPr/>
          <p:nvPr/>
        </p:nvSpPr>
        <p:spPr>
          <a:xfrm>
            <a:off x="3429000" y="1600201"/>
            <a:ext cx="2019895" cy="367966"/>
          </a:xfrm>
          <a:prstGeom prst="rect">
            <a:avLst/>
          </a:prstGeom>
          <a:solidFill>
            <a:schemeClr val="bg2">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r>
              <a:rPr dirty="0">
                <a:solidFill>
                  <a:schemeClr val="tx1"/>
                </a:solidFill>
              </a:rPr>
              <a:t>High School Diploma </a:t>
            </a:r>
          </a:p>
        </p:txBody>
      </p:sp>
      <p:sp>
        <p:nvSpPr>
          <p:cNvPr id="423" name="Shape 423"/>
          <p:cNvSpPr/>
          <p:nvPr/>
        </p:nvSpPr>
        <p:spPr>
          <a:xfrm>
            <a:off x="3726134" y="2209800"/>
            <a:ext cx="2504983" cy="425041"/>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solidFill>
                  <a:schemeClr val="tx1"/>
                </a:solidFill>
              </a:rPr>
              <a:t>Community College AAS</a:t>
            </a:r>
          </a:p>
        </p:txBody>
      </p:sp>
      <p:sp>
        <p:nvSpPr>
          <p:cNvPr id="424" name="Shape 424"/>
          <p:cNvSpPr/>
          <p:nvPr/>
        </p:nvSpPr>
        <p:spPr>
          <a:xfrm>
            <a:off x="3761854" y="4581582"/>
            <a:ext cx="2449538" cy="395507"/>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University </a:t>
            </a:r>
          </a:p>
        </p:txBody>
      </p:sp>
      <p:sp>
        <p:nvSpPr>
          <p:cNvPr id="426" name="Shape 426"/>
          <p:cNvSpPr/>
          <p:nvPr/>
        </p:nvSpPr>
        <p:spPr>
          <a:xfrm>
            <a:off x="3765449" y="3971982"/>
            <a:ext cx="2445943" cy="391322"/>
          </a:xfrm>
          <a:prstGeom prst="rect">
            <a:avLst/>
          </a:prstGeom>
          <a:solidFill>
            <a:schemeClr val="accent6">
              <a:lumMod val="5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Customized Training </a:t>
            </a:r>
          </a:p>
        </p:txBody>
      </p:sp>
      <p:sp>
        <p:nvSpPr>
          <p:cNvPr id="427" name="Shape 427"/>
          <p:cNvSpPr/>
          <p:nvPr/>
        </p:nvSpPr>
        <p:spPr>
          <a:xfrm>
            <a:off x="3745323" y="3397199"/>
            <a:ext cx="2466070" cy="374597"/>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a:t>Continuing Education</a:t>
            </a:r>
          </a:p>
        </p:txBody>
      </p:sp>
      <p:sp>
        <p:nvSpPr>
          <p:cNvPr id="428" name="Shape 428"/>
          <p:cNvSpPr/>
          <p:nvPr/>
        </p:nvSpPr>
        <p:spPr>
          <a:xfrm>
            <a:off x="3745323" y="2819400"/>
            <a:ext cx="2485794" cy="397890"/>
          </a:xfrm>
          <a:prstGeom prst="rect">
            <a:avLst/>
          </a:prstGeom>
          <a:solidFill>
            <a:schemeClr val="accent6">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solidFill>
                  <a:schemeClr val="tx1"/>
                </a:solidFill>
              </a:rPr>
              <a:t>Community College AA</a:t>
            </a:r>
          </a:p>
        </p:txBody>
      </p:sp>
      <p:sp>
        <p:nvSpPr>
          <p:cNvPr id="443" name="Shape 443"/>
          <p:cNvSpPr/>
          <p:nvPr/>
        </p:nvSpPr>
        <p:spPr>
          <a:xfrm>
            <a:off x="3761854" y="5165378"/>
            <a:ext cx="2648014" cy="460074"/>
          </a:xfrm>
          <a:prstGeom prst="rect">
            <a:avLst/>
          </a:prstGeom>
          <a:solidFill>
            <a:schemeClr val="accent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a:t>Proprietary School / Training</a:t>
            </a:r>
          </a:p>
        </p:txBody>
      </p:sp>
      <p:sp>
        <p:nvSpPr>
          <p:cNvPr id="36" name="Rounded Rectangle 35"/>
          <p:cNvSpPr>
            <a:spLocks noChangeArrowheads="1"/>
          </p:cNvSpPr>
          <p:nvPr/>
        </p:nvSpPr>
        <p:spPr bwMode="auto">
          <a:xfrm>
            <a:off x="1" y="1295400"/>
            <a:ext cx="1761329" cy="76308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37" name="Rounded Rectangle 36"/>
          <p:cNvSpPr>
            <a:spLocks noChangeArrowheads="1"/>
          </p:cNvSpPr>
          <p:nvPr/>
        </p:nvSpPr>
        <p:spPr bwMode="auto">
          <a:xfrm>
            <a:off x="1966010" y="1445262"/>
            <a:ext cx="3672790" cy="634635"/>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38" name="Rounded Rectangle 37"/>
          <p:cNvSpPr>
            <a:spLocks noChangeArrowheads="1"/>
          </p:cNvSpPr>
          <p:nvPr/>
        </p:nvSpPr>
        <p:spPr bwMode="auto">
          <a:xfrm>
            <a:off x="3349387" y="2092593"/>
            <a:ext cx="3060481" cy="65678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82355275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1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467600" cy="3048000"/>
          </a:xfrm>
        </p:spPr>
        <p:txBody>
          <a:bodyPr>
            <a:normAutofit/>
          </a:bodyPr>
          <a:lstStyle/>
          <a:p>
            <a:r>
              <a:rPr lang="en-US" b="1" smtClean="0">
                <a:latin typeface="Calibri Light" panose="020F0302020204030204" pitchFamily="34" charset="0"/>
              </a:rPr>
              <a:t>Perkins Kickoff 2016</a:t>
            </a:r>
            <a:endParaRPr lang="en-US" sz="2400" b="1">
              <a:latin typeface="Calibri Light" panose="020F0302020204030204" pitchFamily="34" charset="0"/>
            </a:endParaRPr>
          </a:p>
        </p:txBody>
      </p:sp>
      <p:sp>
        <p:nvSpPr>
          <p:cNvPr id="3" name="Subtitle 2"/>
          <p:cNvSpPr>
            <a:spLocks noGrp="1"/>
          </p:cNvSpPr>
          <p:nvPr>
            <p:ph type="subTitle" idx="1"/>
          </p:nvPr>
        </p:nvSpPr>
        <p:spPr>
          <a:xfrm>
            <a:off x="990600" y="2209800"/>
            <a:ext cx="7315200" cy="3048000"/>
          </a:xfrm>
        </p:spPr>
        <p:txBody>
          <a:bodyPr>
            <a:normAutofit/>
          </a:bodyPr>
          <a:lstStyle/>
          <a:p>
            <a:pPr lvl="0" algn="r">
              <a:lnSpc>
                <a:spcPct val="120000"/>
              </a:lnSpc>
              <a:spcBef>
                <a:spcPts val="0"/>
              </a:spcBef>
              <a:spcAft>
                <a:spcPts val="600"/>
              </a:spcAft>
              <a:defRPr sz="1800"/>
            </a:pPr>
            <a:r>
              <a:rPr lang="en-US" sz="2400" b="1"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Education Director</a:t>
            </a:r>
          </a:p>
          <a:p>
            <a:pPr lvl="0" algn="r">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r">
              <a:lnSpc>
                <a:spcPct val="120000"/>
              </a:lnSpc>
              <a:spcBef>
                <a:spcPts val="0"/>
              </a:spcBef>
              <a:spcAft>
                <a:spcPts val="600"/>
              </a:spcAft>
              <a:defRPr sz="1800"/>
            </a:pPr>
            <a:r>
              <a:rPr lang="en-US" sz="2400" b="1" dirty="0" smtClean="0">
                <a:latin typeface="Calibri Light" panose="020F0302020204030204" pitchFamily="34" charset="0"/>
              </a:rPr>
              <a:t>Julia Hamilton, Tony </a:t>
            </a:r>
            <a:r>
              <a:rPr lang="en-US" sz="2400" b="1" dirty="0" err="1" smtClean="0">
                <a:latin typeface="Calibri Light" panose="020F0302020204030204" pitchFamily="34" charset="0"/>
              </a:rPr>
              <a:t>Reggi</a:t>
            </a:r>
            <a:r>
              <a:rPr lang="en-US" sz="2400" b="1" dirty="0" smtClean="0">
                <a:latin typeface="Calibri Light" panose="020F0302020204030204" pitchFamily="34" charset="0"/>
              </a:rPr>
              <a:t>,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smtClean="0">
                <a:latin typeface="Calibri Light" panose="020F0302020204030204" pitchFamily="34" charset="0"/>
              </a:rPr>
              <a:t/>
            </a:r>
            <a:br>
              <a:rPr lang="en-US" sz="2400" dirty="0" smtClean="0">
                <a:latin typeface="Calibri Light" panose="020F0302020204030204" pitchFamily="34" charset="0"/>
              </a:rPr>
            </a:br>
            <a:r>
              <a:rPr lang="en-US" sz="2400" dirty="0" smtClean="0">
                <a:latin typeface="Calibri Light" panose="020F0302020204030204" pitchFamily="34" charset="0"/>
              </a:rPr>
              <a:t>Career and Technical Education Coordinators </a:t>
            </a:r>
          </a:p>
          <a:p>
            <a:endParaRPr lang="en-US" dirty="0">
              <a:latin typeface="Calibri Light" panose="020F0302020204030204" pitchFamily="34" charset="0"/>
            </a:endParaRPr>
          </a:p>
        </p:txBody>
      </p:sp>
      <p:sp>
        <p:nvSpPr>
          <p:cNvPr id="5" name="Rectangle 4"/>
          <p:cNvSpPr>
            <a:spLocks noChangeArrowheads="1"/>
          </p:cNvSpPr>
          <p:nvPr/>
        </p:nvSpPr>
        <p:spPr bwMode="auto">
          <a:xfrm>
            <a:off x="0" y="54864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a:t>www.ncperkins.org</a:t>
            </a:r>
            <a:r>
              <a:rPr lang="en-US" sz="3600" dirty="0"/>
              <a:t>/presentations</a:t>
            </a:r>
          </a:p>
        </p:txBody>
      </p:sp>
    </p:spTree>
    <p:extLst>
      <p:ext uri="{BB962C8B-B14F-4D97-AF65-F5344CB8AC3E}">
        <p14:creationId xmlns:p14="http://schemas.microsoft.com/office/powerpoint/2010/main" val="1100778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Articulation Update</a:t>
            </a:r>
            <a:endParaRPr lang="en-US"/>
          </a:p>
        </p:txBody>
      </p:sp>
      <p:sp>
        <p:nvSpPr>
          <p:cNvPr id="3" name="Content Placeholder 2"/>
          <p:cNvSpPr>
            <a:spLocks noGrp="1"/>
          </p:cNvSpPr>
          <p:nvPr>
            <p:ph idx="1"/>
          </p:nvPr>
        </p:nvSpPr>
        <p:spPr/>
        <p:txBody>
          <a:bodyPr/>
          <a:lstStyle/>
          <a:p>
            <a:r>
              <a:rPr lang="en-US" smtClean="0"/>
              <a:t>CAO/CTE Director webinar on September 30</a:t>
            </a:r>
          </a:p>
          <a:p>
            <a:r>
              <a:rPr lang="en-US" smtClean="0"/>
              <a:t>Next Steps</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79" y="2209800"/>
            <a:ext cx="3891241" cy="3581400"/>
          </a:xfrm>
          <a:prstGeom prst="rect">
            <a:avLst/>
          </a:prstGeom>
        </p:spPr>
      </p:pic>
    </p:spTree>
    <p:extLst>
      <p:ext uri="{BB962C8B-B14F-4D97-AF65-F5344CB8AC3E}">
        <p14:creationId xmlns:p14="http://schemas.microsoft.com/office/powerpoint/2010/main" val="109366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3176587"/>
            <a:ext cx="7772400" cy="1362075"/>
          </a:xfrm>
        </p:spPr>
        <p:txBody>
          <a:bodyPr>
            <a:normAutofit/>
          </a:bodyPr>
          <a:lstStyle/>
          <a:p>
            <a:r>
              <a:rPr lang="en-US" dirty="0"/>
              <a:t>What Regulations Should guide the use of Perkins funds?</a:t>
            </a:r>
          </a:p>
        </p:txBody>
      </p:sp>
      <p:sp>
        <p:nvSpPr>
          <p:cNvPr id="7" name="Text Placeholder 6"/>
          <p:cNvSpPr>
            <a:spLocks noGrp="1"/>
          </p:cNvSpPr>
          <p:nvPr>
            <p:ph type="body" idx="1"/>
          </p:nvPr>
        </p:nvSpPr>
        <p:spPr>
          <a:xfrm>
            <a:off x="722313" y="1676400"/>
            <a:ext cx="7772400" cy="1500187"/>
          </a:xfrm>
        </p:spPr>
        <p:txBody>
          <a:bodyPr/>
          <a:lstStyle/>
          <a:p>
            <a:r>
              <a:rPr lang="en-US" dirty="0"/>
              <a:t>Legal Authorities</a:t>
            </a:r>
          </a:p>
        </p:txBody>
      </p:sp>
    </p:spTree>
    <p:extLst>
      <p:ext uri="{BB962C8B-B14F-4D97-AF65-F5344CB8AC3E}">
        <p14:creationId xmlns:p14="http://schemas.microsoft.com/office/powerpoint/2010/main" val="46166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Statutes</a:t>
            </a:r>
          </a:p>
        </p:txBody>
      </p:sp>
      <p:sp>
        <p:nvSpPr>
          <p:cNvPr id="7" name="Content Placeholder 6"/>
          <p:cNvSpPr>
            <a:spLocks noGrp="1"/>
          </p:cNvSpPr>
          <p:nvPr>
            <p:ph sz="half" idx="1"/>
          </p:nvPr>
        </p:nvSpPr>
        <p:spPr/>
        <p:txBody>
          <a:bodyPr/>
          <a:lstStyle/>
          <a:p>
            <a:r>
              <a:rPr lang="en-US" dirty="0"/>
              <a:t>Carl D. Perkins Career and Technical Education Act of 2006</a:t>
            </a:r>
          </a:p>
          <a:p>
            <a:r>
              <a:rPr lang="en-US" dirty="0"/>
              <a:t>General Education Provisions Act </a:t>
            </a:r>
          </a:p>
        </p:txBody>
      </p:sp>
      <p:pic>
        <p:nvPicPr>
          <p:cNvPr id="9" name="Content Placeholder 8" descr="Чудо, имя которому Книга: января 20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29175" y="1901031"/>
            <a:ext cx="3676650" cy="3924300"/>
          </a:xfrm>
        </p:spPr>
      </p:pic>
    </p:spTree>
    <p:extLst>
      <p:ext uri="{BB962C8B-B14F-4D97-AF65-F5344CB8AC3E}">
        <p14:creationId xmlns:p14="http://schemas.microsoft.com/office/powerpoint/2010/main" val="38876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Regulations</a:t>
            </a:r>
          </a:p>
        </p:txBody>
      </p:sp>
      <p:sp>
        <p:nvSpPr>
          <p:cNvPr id="3" name="Content Placeholder 2"/>
          <p:cNvSpPr>
            <a:spLocks noGrp="1"/>
          </p:cNvSpPr>
          <p:nvPr>
            <p:ph sz="half" idx="1"/>
          </p:nvPr>
        </p:nvSpPr>
        <p:spPr>
          <a:xfrm>
            <a:off x="457200" y="1600200"/>
            <a:ext cx="8305800" cy="4525963"/>
          </a:xfrm>
        </p:spPr>
        <p:txBody>
          <a:bodyPr>
            <a:normAutofit/>
          </a:bodyPr>
          <a:lstStyle/>
          <a:p>
            <a:r>
              <a:rPr lang="en-US" sz="3200" dirty="0"/>
              <a:t>E</a:t>
            </a:r>
            <a:r>
              <a:rPr lang="en-US" sz="2000" dirty="0"/>
              <a:t>ducation </a:t>
            </a:r>
            <a:r>
              <a:rPr lang="en-US" sz="3200" dirty="0"/>
              <a:t>D</a:t>
            </a:r>
            <a:r>
              <a:rPr lang="en-US" sz="2000" dirty="0"/>
              <a:t>epartment </a:t>
            </a:r>
            <a:r>
              <a:rPr lang="en-US" sz="3200" dirty="0"/>
              <a:t>G</a:t>
            </a:r>
            <a:r>
              <a:rPr lang="en-US" sz="2000" dirty="0"/>
              <a:t>eneral </a:t>
            </a:r>
            <a:r>
              <a:rPr lang="en-US" sz="3200" dirty="0"/>
              <a:t>A</a:t>
            </a:r>
            <a:r>
              <a:rPr lang="en-US" sz="2000" dirty="0"/>
              <a:t>dministrative </a:t>
            </a:r>
            <a:r>
              <a:rPr lang="en-US" sz="3200" dirty="0"/>
              <a:t>R</a:t>
            </a:r>
            <a:r>
              <a:rPr lang="en-US" sz="2000" dirty="0"/>
              <a:t>egulations (EDGAR)</a:t>
            </a:r>
          </a:p>
          <a:p>
            <a:pPr lvl="1"/>
            <a:r>
              <a:rPr lang="en-US" sz="2000" dirty="0"/>
              <a:t>Including Part 200</a:t>
            </a:r>
          </a:p>
          <a:p>
            <a:r>
              <a:rPr lang="en-US" sz="2400" dirty="0"/>
              <a:t>OMB Circulars</a:t>
            </a:r>
          </a:p>
        </p:txBody>
      </p:sp>
      <p:pic>
        <p:nvPicPr>
          <p:cNvPr id="7" name="Content Placeholder 6" descr="Hasta aquí todo está claro, el problema radica en lagestación del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14800" y="2565665"/>
            <a:ext cx="4038600" cy="3560498"/>
          </a:xfrm>
        </p:spPr>
      </p:pic>
    </p:spTree>
    <p:extLst>
      <p:ext uri="{BB962C8B-B14F-4D97-AF65-F5344CB8AC3E}">
        <p14:creationId xmlns:p14="http://schemas.microsoft.com/office/powerpoint/2010/main" val="138724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Guidance Resources</a:t>
            </a:r>
          </a:p>
        </p:txBody>
      </p:sp>
      <p:sp>
        <p:nvSpPr>
          <p:cNvPr id="3" name="Content Placeholder 2"/>
          <p:cNvSpPr>
            <a:spLocks noGrp="1"/>
          </p:cNvSpPr>
          <p:nvPr>
            <p:ph sz="half" idx="1"/>
          </p:nvPr>
        </p:nvSpPr>
        <p:spPr>
          <a:xfrm>
            <a:off x="457200" y="1600200"/>
            <a:ext cx="8229600" cy="4525963"/>
          </a:xfrm>
        </p:spPr>
        <p:txBody>
          <a:bodyPr>
            <a:normAutofit/>
          </a:bodyPr>
          <a:lstStyle/>
          <a:p>
            <a:r>
              <a:rPr lang="en-US" sz="2000" dirty="0"/>
              <a:t>Guidance on Gender Equity in CTE – June 15, 2016</a:t>
            </a:r>
          </a:p>
          <a:p>
            <a:r>
              <a:rPr lang="en-US" sz="2000" dirty="0"/>
              <a:t>Program Memo Regarding Program Income – February 5, 2016</a:t>
            </a:r>
          </a:p>
          <a:p>
            <a:r>
              <a:rPr lang="en-US" sz="2000" dirty="0"/>
              <a:t>Non-Regulatory Guidance Q &amp; A Version 4.0 – April 24, 2015</a:t>
            </a:r>
          </a:p>
          <a:p>
            <a:r>
              <a:rPr lang="en-US" sz="2000" dirty="0"/>
              <a:t>Non-Regulatory Guidance Q &amp; A Version 3.0 – June 2, 2009</a:t>
            </a:r>
          </a:p>
          <a:p>
            <a:r>
              <a:rPr lang="en-US" sz="2000" dirty="0"/>
              <a:t>Non-Regulatory Guidance Q &amp; A Version 2.0 – June 7, 2007</a:t>
            </a:r>
          </a:p>
          <a:p>
            <a:r>
              <a:rPr lang="en-US" sz="2000" dirty="0"/>
              <a:t>Non-Regulatory Guidance Q &amp; A Version 1.0 – January 9, 2007</a:t>
            </a:r>
          </a:p>
          <a:p>
            <a:r>
              <a:rPr lang="en-US" sz="2000" dirty="0"/>
              <a:t>The Perkins Collaborative Resource Network (PCRN)  </a:t>
            </a:r>
          </a:p>
          <a:p>
            <a:pPr lvl="1"/>
            <a:r>
              <a:rPr lang="en-US" sz="1800" dirty="0">
                <a:hlinkClick r:id="rId2"/>
              </a:rPr>
              <a:t>http://cte.ed.gov/</a:t>
            </a:r>
            <a:endParaRPr lang="en-US" sz="1800" dirty="0"/>
          </a:p>
          <a:p>
            <a:pPr lvl="1"/>
            <a:r>
              <a:rPr lang="en-US" sz="1800" dirty="0">
                <a:hlinkClick r:id="rId3"/>
              </a:rPr>
              <a:t>http://cte.ed.gov/legislation/perkins-policy-guidance</a:t>
            </a:r>
            <a:endParaRPr lang="en-US" sz="1800" dirty="0"/>
          </a:p>
          <a:p>
            <a:pPr lvl="1"/>
            <a:endParaRPr lang="en-US" sz="1600" dirty="0"/>
          </a:p>
          <a:p>
            <a:pPr lvl="1"/>
            <a:endParaRPr lang="en-US" sz="1600" dirty="0"/>
          </a:p>
          <a:p>
            <a:endParaRPr lang="en-US" dirty="0"/>
          </a:p>
          <a:p>
            <a:endParaRPr lang="en-US" dirty="0"/>
          </a:p>
        </p:txBody>
      </p:sp>
    </p:spTree>
    <p:extLst>
      <p:ext uri="{BB962C8B-B14F-4D97-AF65-F5344CB8AC3E}">
        <p14:creationId xmlns:p14="http://schemas.microsoft.com/office/powerpoint/2010/main" val="19102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3" y="3176587"/>
            <a:ext cx="7772400" cy="1362075"/>
          </a:xfrm>
        </p:spPr>
        <p:txBody>
          <a:bodyPr/>
          <a:lstStyle/>
          <a:p>
            <a:r>
              <a:rPr lang="en-US" dirty="0"/>
              <a:t>EDGAR 101</a:t>
            </a:r>
          </a:p>
        </p:txBody>
      </p:sp>
      <p:sp>
        <p:nvSpPr>
          <p:cNvPr id="8" name="Text Placeholder 7"/>
          <p:cNvSpPr>
            <a:spLocks noGrp="1"/>
          </p:cNvSpPr>
          <p:nvPr>
            <p:ph type="body" idx="1"/>
          </p:nvPr>
        </p:nvSpPr>
        <p:spPr>
          <a:xfrm>
            <a:off x="722313" y="1676400"/>
            <a:ext cx="7772400" cy="1500187"/>
          </a:xfrm>
        </p:spPr>
        <p:txBody>
          <a:bodyPr/>
          <a:lstStyle/>
          <a:p>
            <a:r>
              <a:rPr lang="en-US" dirty="0"/>
              <a:t>An Introduction to EDGAR Regulations</a:t>
            </a:r>
          </a:p>
        </p:txBody>
      </p:sp>
    </p:spTree>
    <p:extLst>
      <p:ext uri="{BB962C8B-B14F-4D97-AF65-F5344CB8AC3E}">
        <p14:creationId xmlns:p14="http://schemas.microsoft.com/office/powerpoint/2010/main" val="125157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Obligations </a:t>
            </a:r>
            <a:r>
              <a:rPr lang="en-US" sz="2800" i="1" dirty="0"/>
              <a:t>(76.707)</a:t>
            </a:r>
            <a:endParaRPr lang="en-US" i="1" dirty="0"/>
          </a:p>
        </p:txBody>
      </p:sp>
      <p:graphicFrame>
        <p:nvGraphicFramePr>
          <p:cNvPr id="8" name="Content Placeholder 7"/>
          <p:cNvGraphicFramePr>
            <a:graphicFrameLocks noGrp="1"/>
          </p:cNvGraphicFramePr>
          <p:nvPr>
            <p:ph idx="1"/>
            <p:extLst/>
          </p:nvPr>
        </p:nvGraphicFramePr>
        <p:xfrm>
          <a:off x="457200" y="1600200"/>
          <a:ext cx="8229600" cy="249428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xmlns="" val="1869246484"/>
                    </a:ext>
                  </a:extLst>
                </a:gridCol>
                <a:gridCol w="4800600">
                  <a:extLst>
                    <a:ext uri="{9D8B030D-6E8A-4147-A177-3AD203B41FA5}">
                      <a16:colId xmlns:a16="http://schemas.microsoft.com/office/drawing/2014/main" xmlns="" val="3006698665"/>
                    </a:ext>
                  </a:extLst>
                </a:gridCol>
              </a:tblGrid>
              <a:tr h="370840">
                <a:tc>
                  <a:txBody>
                    <a:bodyPr/>
                    <a:lstStyle/>
                    <a:p>
                      <a:r>
                        <a:rPr lang="en-US" dirty="0"/>
                        <a:t>Type of Obligations</a:t>
                      </a:r>
                    </a:p>
                  </a:txBody>
                  <a:tcPr>
                    <a:solidFill>
                      <a:schemeClr val="tx2">
                        <a:lumMod val="50000"/>
                      </a:schemeClr>
                    </a:solidFill>
                  </a:tcPr>
                </a:tc>
                <a:tc>
                  <a:txBody>
                    <a:bodyPr/>
                    <a:lstStyle/>
                    <a:p>
                      <a:r>
                        <a:rPr lang="en-US" dirty="0"/>
                        <a:t>When Obligation Occurs</a:t>
                      </a:r>
                    </a:p>
                  </a:txBody>
                  <a:tcPr>
                    <a:solidFill>
                      <a:schemeClr val="tx2">
                        <a:lumMod val="50000"/>
                      </a:schemeClr>
                    </a:solidFill>
                  </a:tcPr>
                </a:tc>
                <a:extLst>
                  <a:ext uri="{0D108BD9-81ED-4DB2-BD59-A6C34878D82A}">
                    <a16:rowId xmlns:a16="http://schemas.microsoft.com/office/drawing/2014/main" xmlns="" val="857314754"/>
                  </a:ext>
                </a:extLst>
              </a:tr>
              <a:tr h="370840">
                <a:tc>
                  <a:txBody>
                    <a:bodyPr/>
                    <a:lstStyle/>
                    <a:p>
                      <a:r>
                        <a:rPr lang="en-US" dirty="0"/>
                        <a:t>Acquisition of Property</a:t>
                      </a:r>
                    </a:p>
                  </a:txBody>
                  <a:tcPr/>
                </a:tc>
                <a:tc>
                  <a:txBody>
                    <a:bodyPr/>
                    <a:lstStyle/>
                    <a:p>
                      <a:r>
                        <a:rPr lang="en-US" dirty="0"/>
                        <a:t>Date of binding written commitment</a:t>
                      </a:r>
                    </a:p>
                  </a:txBody>
                  <a:tcPr/>
                </a:tc>
                <a:extLst>
                  <a:ext uri="{0D108BD9-81ED-4DB2-BD59-A6C34878D82A}">
                    <a16:rowId xmlns:a16="http://schemas.microsoft.com/office/drawing/2014/main" xmlns="" val="3045522241"/>
                  </a:ext>
                </a:extLst>
              </a:tr>
              <a:tr h="370840">
                <a:tc>
                  <a:txBody>
                    <a:bodyPr/>
                    <a:lstStyle/>
                    <a:p>
                      <a:r>
                        <a:rPr lang="en-US" dirty="0"/>
                        <a:t>Personal Services by</a:t>
                      </a:r>
                      <a:r>
                        <a:rPr lang="en-US" baseline="0" dirty="0"/>
                        <a:t> Employee</a:t>
                      </a:r>
                      <a:endParaRPr lang="en-US" dirty="0"/>
                    </a:p>
                  </a:txBody>
                  <a:tcPr/>
                </a:tc>
                <a:tc>
                  <a:txBody>
                    <a:bodyPr/>
                    <a:lstStyle/>
                    <a:p>
                      <a:r>
                        <a:rPr lang="en-US" dirty="0"/>
                        <a:t>When</a:t>
                      </a:r>
                      <a:r>
                        <a:rPr lang="en-US" baseline="0" dirty="0"/>
                        <a:t> services are performed</a:t>
                      </a:r>
                      <a:endParaRPr lang="en-US" dirty="0"/>
                    </a:p>
                  </a:txBody>
                  <a:tcPr/>
                </a:tc>
                <a:extLst>
                  <a:ext uri="{0D108BD9-81ED-4DB2-BD59-A6C34878D82A}">
                    <a16:rowId xmlns:a16="http://schemas.microsoft.com/office/drawing/2014/main" xmlns="" val="2589182143"/>
                  </a:ext>
                </a:extLst>
              </a:tr>
              <a:tr h="370840">
                <a:tc>
                  <a:txBody>
                    <a:bodyPr/>
                    <a:lstStyle/>
                    <a:p>
                      <a:r>
                        <a:rPr lang="en-US" dirty="0"/>
                        <a:t>Personal Services by Contractor</a:t>
                      </a:r>
                    </a:p>
                  </a:txBody>
                  <a:tcPr/>
                </a:tc>
                <a:tc>
                  <a:txBody>
                    <a:bodyPr/>
                    <a:lstStyle/>
                    <a:p>
                      <a:r>
                        <a:rPr lang="en-US" dirty="0"/>
                        <a:t>Date of binding written commitment</a:t>
                      </a:r>
                    </a:p>
                  </a:txBody>
                  <a:tcPr/>
                </a:tc>
                <a:extLst>
                  <a:ext uri="{0D108BD9-81ED-4DB2-BD59-A6C34878D82A}">
                    <a16:rowId xmlns:a16="http://schemas.microsoft.com/office/drawing/2014/main" xmlns="" val="197871435"/>
                  </a:ext>
                </a:extLst>
              </a:tr>
              <a:tr h="370840">
                <a:tc>
                  <a:txBody>
                    <a:bodyPr/>
                    <a:lstStyle/>
                    <a:p>
                      <a:r>
                        <a:rPr lang="en-US" dirty="0"/>
                        <a:t>Travel</a:t>
                      </a:r>
                    </a:p>
                  </a:txBody>
                  <a:tcPr/>
                </a:tc>
                <a:tc>
                  <a:txBody>
                    <a:bodyPr/>
                    <a:lstStyle/>
                    <a:p>
                      <a:r>
                        <a:rPr lang="en-US" dirty="0"/>
                        <a:t>When travel is taken</a:t>
                      </a:r>
                    </a:p>
                  </a:txBody>
                  <a:tcPr/>
                </a:tc>
                <a:extLst>
                  <a:ext uri="{0D108BD9-81ED-4DB2-BD59-A6C34878D82A}">
                    <a16:rowId xmlns:a16="http://schemas.microsoft.com/office/drawing/2014/main" xmlns="" val="1720061667"/>
                  </a:ext>
                </a:extLst>
              </a:tr>
              <a:tr h="370840">
                <a:tc>
                  <a:txBody>
                    <a:bodyPr/>
                    <a:lstStyle/>
                    <a:p>
                      <a:r>
                        <a:rPr lang="en-US" dirty="0"/>
                        <a:t>Approved Pre-Agreement</a:t>
                      </a:r>
                      <a:r>
                        <a:rPr lang="en-US" baseline="0" dirty="0"/>
                        <a:t> Cost</a:t>
                      </a:r>
                      <a:endParaRPr lang="en-US" dirty="0"/>
                    </a:p>
                  </a:txBody>
                  <a:tcPr/>
                </a:tc>
                <a:tc>
                  <a:txBody>
                    <a:bodyPr/>
                    <a:lstStyle/>
                    <a:p>
                      <a:r>
                        <a:rPr lang="en-US" dirty="0"/>
                        <a:t>On</a:t>
                      </a:r>
                      <a:r>
                        <a:rPr lang="en-US" baseline="0" dirty="0"/>
                        <a:t> the first day of the grant or </a:t>
                      </a:r>
                      <a:r>
                        <a:rPr lang="en-US" baseline="0" dirty="0" err="1"/>
                        <a:t>subgrant</a:t>
                      </a:r>
                      <a:r>
                        <a:rPr lang="en-US" baseline="0" dirty="0"/>
                        <a:t> performance period</a:t>
                      </a:r>
                      <a:endParaRPr lang="en-US" dirty="0"/>
                    </a:p>
                  </a:txBody>
                  <a:tcPr/>
                </a:tc>
                <a:extLst>
                  <a:ext uri="{0D108BD9-81ED-4DB2-BD59-A6C34878D82A}">
                    <a16:rowId xmlns:a16="http://schemas.microsoft.com/office/drawing/2014/main" xmlns="" val="3743198087"/>
                  </a:ext>
                </a:extLst>
              </a:tr>
            </a:tbl>
          </a:graphicData>
        </a:graphic>
      </p:graphicFrame>
    </p:spTree>
    <p:extLst>
      <p:ext uri="{BB962C8B-B14F-4D97-AF65-F5344CB8AC3E}">
        <p14:creationId xmlns:p14="http://schemas.microsoft.com/office/powerpoint/2010/main" val="113179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&amp; Effort</a:t>
            </a:r>
          </a:p>
        </p:txBody>
      </p:sp>
      <p:sp>
        <p:nvSpPr>
          <p:cNvPr id="3" name="Content Placeholder 2"/>
          <p:cNvSpPr>
            <a:spLocks noGrp="1"/>
          </p:cNvSpPr>
          <p:nvPr>
            <p:ph idx="1"/>
          </p:nvPr>
        </p:nvSpPr>
        <p:spPr/>
        <p:txBody>
          <a:bodyPr>
            <a:normAutofit fontScale="92500" lnSpcReduction="20000"/>
          </a:bodyPr>
          <a:lstStyle/>
          <a:p>
            <a:r>
              <a:rPr lang="en-US" dirty="0"/>
              <a:t>NEW – These records must:</a:t>
            </a:r>
          </a:p>
          <a:p>
            <a:pPr lvl="1"/>
            <a:r>
              <a:rPr lang="en-US" dirty="0"/>
              <a:t>Be </a:t>
            </a:r>
            <a:r>
              <a:rPr lang="en-US" u="sng" dirty="0">
                <a:solidFill>
                  <a:srgbClr val="C00000"/>
                </a:solidFill>
              </a:rPr>
              <a:t>supported by a system of internal controls</a:t>
            </a:r>
            <a:r>
              <a:rPr lang="en-US" dirty="0">
                <a:solidFill>
                  <a:srgbClr val="C00000"/>
                </a:solidFill>
              </a:rPr>
              <a:t> </a:t>
            </a:r>
            <a:r>
              <a:rPr lang="en-US" dirty="0"/>
              <a:t>which provides </a:t>
            </a:r>
            <a:r>
              <a:rPr lang="en-US" u="sng" dirty="0">
                <a:solidFill>
                  <a:srgbClr val="C00000"/>
                </a:solidFill>
              </a:rPr>
              <a:t>reasonable assurance</a:t>
            </a:r>
            <a:r>
              <a:rPr lang="en-US" u="sng" dirty="0"/>
              <a:t> </a:t>
            </a:r>
            <a:r>
              <a:rPr lang="en-US" dirty="0"/>
              <a:t>charges are </a:t>
            </a:r>
            <a:r>
              <a:rPr lang="en-US" u="sng" dirty="0">
                <a:solidFill>
                  <a:srgbClr val="C00000"/>
                </a:solidFill>
              </a:rPr>
              <a:t>accurate, allowable and properly allocated</a:t>
            </a:r>
          </a:p>
          <a:p>
            <a:pPr lvl="1"/>
            <a:r>
              <a:rPr lang="en-US" dirty="0"/>
              <a:t>Be incorporated into official records</a:t>
            </a:r>
          </a:p>
          <a:p>
            <a:pPr lvl="1"/>
            <a:r>
              <a:rPr lang="en-US" dirty="0"/>
              <a:t>Reasonably reflect total activity for which the employee is compensated (not to exceed 100%)</a:t>
            </a:r>
          </a:p>
          <a:p>
            <a:pPr lvl="1"/>
            <a:r>
              <a:rPr lang="en-US" dirty="0"/>
              <a:t>Encompass all activities (Perkins and non-Perkins)</a:t>
            </a:r>
          </a:p>
          <a:p>
            <a:pPr lvl="1"/>
            <a:r>
              <a:rPr lang="en-US" dirty="0"/>
              <a:t>Comply with established accounting policies &amp; practices</a:t>
            </a:r>
          </a:p>
          <a:p>
            <a:pPr lvl="1"/>
            <a:r>
              <a:rPr lang="en-US" dirty="0"/>
              <a:t>Support distribution among specific activities or cost objectives</a:t>
            </a:r>
          </a:p>
        </p:txBody>
      </p:sp>
    </p:spTree>
    <p:extLst>
      <p:ext uri="{BB962C8B-B14F-4D97-AF65-F5344CB8AC3E}">
        <p14:creationId xmlns:p14="http://schemas.microsoft.com/office/powerpoint/2010/main" val="1847803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Reconciliation </a:t>
            </a:r>
            <a:r>
              <a:rPr lang="en-US" sz="2800" dirty="0"/>
              <a:t>(200.430)</a:t>
            </a:r>
            <a:endParaRPr lang="en-US" dirty="0"/>
          </a:p>
        </p:txBody>
      </p:sp>
      <p:sp>
        <p:nvSpPr>
          <p:cNvPr id="3" name="Content Placeholder 2"/>
          <p:cNvSpPr>
            <a:spLocks noGrp="1"/>
          </p:cNvSpPr>
          <p:nvPr>
            <p:ph idx="1"/>
          </p:nvPr>
        </p:nvSpPr>
        <p:spPr/>
        <p:txBody>
          <a:bodyPr/>
          <a:lstStyle/>
          <a:p>
            <a:r>
              <a:rPr lang="en-US" dirty="0"/>
              <a:t>NEW – All necessary adjustments must be made such that the final amount charged to the Federal award is accurate, allowable, and properly allocated.</a:t>
            </a:r>
          </a:p>
        </p:txBody>
      </p:sp>
    </p:spTree>
    <p:extLst>
      <p:ext uri="{BB962C8B-B14F-4D97-AF65-F5344CB8AC3E}">
        <p14:creationId xmlns:p14="http://schemas.microsoft.com/office/powerpoint/2010/main" val="1267480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time &amp; effort form should I use?</a:t>
            </a:r>
          </a:p>
        </p:txBody>
      </p:sp>
      <p:graphicFrame>
        <p:nvGraphicFramePr>
          <p:cNvPr id="6" name="Content Placeholder 5"/>
          <p:cNvGraphicFramePr>
            <a:graphicFrameLocks noGrp="1"/>
          </p:cNvGraphicFramePr>
          <p:nvPr>
            <p:ph idx="1"/>
            <p:extLst/>
          </p:nvPr>
        </p:nvGraphicFramePr>
        <p:xfrm>
          <a:off x="457200" y="1981200"/>
          <a:ext cx="8229600" cy="148336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xmlns="" val="404516111"/>
                    </a:ext>
                  </a:extLst>
                </a:gridCol>
                <a:gridCol w="3276600">
                  <a:extLst>
                    <a:ext uri="{9D8B030D-6E8A-4147-A177-3AD203B41FA5}">
                      <a16:colId xmlns:a16="http://schemas.microsoft.com/office/drawing/2014/main" xmlns="" val="84288895"/>
                    </a:ext>
                  </a:extLst>
                </a:gridCol>
              </a:tblGrid>
              <a:tr h="370840">
                <a:tc>
                  <a:txBody>
                    <a:bodyPr/>
                    <a:lstStyle/>
                    <a:p>
                      <a:r>
                        <a:rPr lang="en-US" dirty="0"/>
                        <a:t>Situation</a:t>
                      </a:r>
                    </a:p>
                  </a:txBody>
                  <a:tcPr>
                    <a:solidFill>
                      <a:schemeClr val="tx2">
                        <a:lumMod val="50000"/>
                      </a:schemeClr>
                    </a:solidFill>
                  </a:tcPr>
                </a:tc>
                <a:tc>
                  <a:txBody>
                    <a:bodyPr/>
                    <a:lstStyle/>
                    <a:p>
                      <a:r>
                        <a:rPr lang="en-US" dirty="0"/>
                        <a:t>Time and Effort Form</a:t>
                      </a:r>
                    </a:p>
                  </a:txBody>
                  <a:tcPr>
                    <a:solidFill>
                      <a:schemeClr val="tx2">
                        <a:lumMod val="50000"/>
                      </a:schemeClr>
                    </a:solidFill>
                  </a:tcPr>
                </a:tc>
                <a:extLst>
                  <a:ext uri="{0D108BD9-81ED-4DB2-BD59-A6C34878D82A}">
                    <a16:rowId xmlns:a16="http://schemas.microsoft.com/office/drawing/2014/main" xmlns="" val="4120095314"/>
                  </a:ext>
                </a:extLst>
              </a:tr>
              <a:tr h="370840">
                <a:tc>
                  <a:txBody>
                    <a:bodyPr/>
                    <a:lstStyle/>
                    <a:p>
                      <a:r>
                        <a:rPr lang="en-US" dirty="0"/>
                        <a:t>Single cost objective,</a:t>
                      </a:r>
                      <a:r>
                        <a:rPr lang="en-US" baseline="0" dirty="0"/>
                        <a:t> </a:t>
                      </a:r>
                      <a:endParaRPr lang="en-US" dirty="0"/>
                    </a:p>
                  </a:txBody>
                  <a:tcPr/>
                </a:tc>
                <a:tc>
                  <a:txBody>
                    <a:bodyPr/>
                    <a:lstStyle/>
                    <a:p>
                      <a:r>
                        <a:rPr lang="en-US" dirty="0"/>
                        <a:t>Biannual</a:t>
                      </a:r>
                      <a:r>
                        <a:rPr lang="en-US" baseline="0" dirty="0"/>
                        <a:t> Certification</a:t>
                      </a:r>
                      <a:endParaRPr lang="en-US" dirty="0"/>
                    </a:p>
                  </a:txBody>
                  <a:tcPr/>
                </a:tc>
                <a:extLst>
                  <a:ext uri="{0D108BD9-81ED-4DB2-BD59-A6C34878D82A}">
                    <a16:rowId xmlns:a16="http://schemas.microsoft.com/office/drawing/2014/main" xmlns="" val="62873391"/>
                  </a:ext>
                </a:extLst>
              </a:tr>
              <a:tr h="370840">
                <a:tc>
                  <a:txBody>
                    <a:bodyPr/>
                    <a:lstStyle/>
                    <a:p>
                      <a:r>
                        <a:rPr lang="en-US" dirty="0"/>
                        <a:t>Single</a:t>
                      </a:r>
                      <a:r>
                        <a:rPr lang="en-US" baseline="0" dirty="0"/>
                        <a:t> cost objective, multiple funding sources</a:t>
                      </a:r>
                      <a:endParaRPr lang="en-US" dirty="0"/>
                    </a:p>
                  </a:txBody>
                  <a:tcPr/>
                </a:tc>
                <a:tc>
                  <a:txBody>
                    <a:bodyPr/>
                    <a:lstStyle/>
                    <a:p>
                      <a:r>
                        <a:rPr lang="en-US" dirty="0"/>
                        <a:t>Biannual Certification</a:t>
                      </a:r>
                    </a:p>
                  </a:txBody>
                  <a:tcPr/>
                </a:tc>
                <a:extLst>
                  <a:ext uri="{0D108BD9-81ED-4DB2-BD59-A6C34878D82A}">
                    <a16:rowId xmlns:a16="http://schemas.microsoft.com/office/drawing/2014/main" xmlns="" val="1161358081"/>
                  </a:ext>
                </a:extLst>
              </a:tr>
              <a:tr h="370840">
                <a:tc>
                  <a:txBody>
                    <a:bodyPr/>
                    <a:lstStyle/>
                    <a:p>
                      <a:r>
                        <a:rPr lang="en-US" dirty="0"/>
                        <a:t>Multiple cost</a:t>
                      </a:r>
                      <a:r>
                        <a:rPr lang="en-US" baseline="0" dirty="0"/>
                        <a:t> objective, multiple funding sources</a:t>
                      </a:r>
                      <a:endParaRPr lang="en-US" dirty="0"/>
                    </a:p>
                  </a:txBody>
                  <a:tcPr/>
                </a:tc>
                <a:tc>
                  <a:txBody>
                    <a:bodyPr/>
                    <a:lstStyle/>
                    <a:p>
                      <a:r>
                        <a:rPr lang="en-US" dirty="0"/>
                        <a:t>Monthly PAR</a:t>
                      </a:r>
                    </a:p>
                  </a:txBody>
                  <a:tcPr/>
                </a:tc>
                <a:extLst>
                  <a:ext uri="{0D108BD9-81ED-4DB2-BD59-A6C34878D82A}">
                    <a16:rowId xmlns:a16="http://schemas.microsoft.com/office/drawing/2014/main" xmlns="" val="2348749422"/>
                  </a:ext>
                </a:extLst>
              </a:tr>
            </a:tbl>
          </a:graphicData>
        </a:graphic>
      </p:graphicFrame>
      <p:sp>
        <p:nvSpPr>
          <p:cNvPr id="7" name="TextBox 6"/>
          <p:cNvSpPr txBox="1"/>
          <p:nvPr/>
        </p:nvSpPr>
        <p:spPr>
          <a:xfrm>
            <a:off x="533400" y="4114800"/>
            <a:ext cx="8077200" cy="584775"/>
          </a:xfrm>
          <a:prstGeom prst="rect">
            <a:avLst/>
          </a:prstGeom>
          <a:noFill/>
        </p:spPr>
        <p:txBody>
          <a:bodyPr wrap="square" rtlCol="0">
            <a:spAutoFit/>
          </a:bodyPr>
          <a:lstStyle/>
          <a:p>
            <a:r>
              <a:rPr lang="en-US" sz="3200" dirty="0"/>
              <a:t>So, what does this really mean?</a:t>
            </a:r>
          </a:p>
        </p:txBody>
      </p:sp>
    </p:spTree>
    <p:extLst>
      <p:ext uri="{BB962C8B-B14F-4D97-AF65-F5344CB8AC3E}">
        <p14:creationId xmlns:p14="http://schemas.microsoft.com/office/powerpoint/2010/main" val="165920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3 P’s</a:t>
            </a:r>
            <a:endParaRPr lang="en-US"/>
          </a:p>
        </p:txBody>
      </p:sp>
      <p:sp>
        <p:nvSpPr>
          <p:cNvPr id="3" name="Content Placeholder 2"/>
          <p:cNvSpPr>
            <a:spLocks noGrp="1"/>
          </p:cNvSpPr>
          <p:nvPr>
            <p:ph idx="1"/>
          </p:nvPr>
        </p:nvSpPr>
        <p:spPr/>
        <p:txBody>
          <a:bodyPr/>
          <a:lstStyle/>
          <a:p>
            <a:r>
              <a:rPr lang="en-US" smtClean="0"/>
              <a:t>Performance</a:t>
            </a:r>
          </a:p>
          <a:p>
            <a:r>
              <a:rPr lang="en-US" smtClean="0"/>
              <a:t>Professional Development</a:t>
            </a:r>
          </a:p>
          <a:p>
            <a:r>
              <a:rPr lang="en-US" smtClean="0"/>
              <a:t>Pathways</a:t>
            </a:r>
            <a:endParaRPr lang="en-US"/>
          </a:p>
        </p:txBody>
      </p:sp>
      <p:pic>
        <p:nvPicPr>
          <p:cNvPr id="4" name="Picture 3"/>
          <p:cNvPicPr>
            <a:picLocks noChangeAspect="1"/>
          </p:cNvPicPr>
          <p:nvPr/>
        </p:nvPicPr>
        <p:blipFill>
          <a:blip r:embed="rId3"/>
          <a:stretch>
            <a:fillRect/>
          </a:stretch>
        </p:blipFill>
        <p:spPr>
          <a:xfrm>
            <a:off x="5314214" y="2270828"/>
            <a:ext cx="3593165" cy="3184706"/>
          </a:xfrm>
          <a:prstGeom prst="rect">
            <a:avLst/>
          </a:prstGeom>
        </p:spPr>
      </p:pic>
    </p:spTree>
    <p:extLst>
      <p:ext uri="{BB962C8B-B14F-4D97-AF65-F5344CB8AC3E}">
        <p14:creationId xmlns:p14="http://schemas.microsoft.com/office/powerpoint/2010/main" val="63617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7" name="Content Placeholder 6"/>
          <p:cNvSpPr>
            <a:spLocks noGrp="1"/>
          </p:cNvSpPr>
          <p:nvPr>
            <p:ph idx="1"/>
          </p:nvPr>
        </p:nvSpPr>
        <p:spPr/>
        <p:txBody>
          <a:bodyPr/>
          <a:lstStyle/>
          <a:p>
            <a:r>
              <a:rPr lang="en-US" dirty="0"/>
              <a:t>ABC College has started a new Welding program and is funding 50% of the position with Perkins funds and the remaining 50% with state funds.  This instructor only teaches Welding courses.</a:t>
            </a:r>
          </a:p>
          <a:p>
            <a:pPr lvl="1"/>
            <a:r>
              <a:rPr lang="en-US" dirty="0"/>
              <a:t>Biannual Certification</a:t>
            </a:r>
          </a:p>
        </p:txBody>
      </p:sp>
    </p:spTree>
    <p:extLst>
      <p:ext uri="{BB962C8B-B14F-4D97-AF65-F5344CB8AC3E}">
        <p14:creationId xmlns:p14="http://schemas.microsoft.com/office/powerpoint/2010/main" val="124178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7" name="Content Placeholder 6"/>
          <p:cNvSpPr>
            <a:spLocks noGrp="1"/>
          </p:cNvSpPr>
          <p:nvPr>
            <p:ph idx="1"/>
          </p:nvPr>
        </p:nvSpPr>
        <p:spPr/>
        <p:txBody>
          <a:bodyPr/>
          <a:lstStyle/>
          <a:p>
            <a:r>
              <a:rPr lang="en-US" dirty="0"/>
              <a:t>ABC College has started a new Welding program and is funding 50% of the position with Perkins funds and the remaining 50% with state funds.  This instructor teaches Welding courses and two ACA 111 courses.</a:t>
            </a:r>
          </a:p>
          <a:p>
            <a:pPr lvl="1"/>
            <a:r>
              <a:rPr lang="en-US" dirty="0"/>
              <a:t>Monthly PAR</a:t>
            </a:r>
          </a:p>
          <a:p>
            <a:pPr lvl="1"/>
            <a:r>
              <a:rPr lang="en-US" dirty="0"/>
              <a:t>Teaching schedule serves as backup documentation</a:t>
            </a:r>
          </a:p>
        </p:txBody>
      </p:sp>
    </p:spTree>
    <p:extLst>
      <p:ext uri="{BB962C8B-B14F-4D97-AF65-F5344CB8AC3E}">
        <p14:creationId xmlns:p14="http://schemas.microsoft.com/office/powerpoint/2010/main" val="1415455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p:txBody>
          <a:bodyPr>
            <a:normAutofit lnSpcReduction="10000"/>
          </a:bodyPr>
          <a:lstStyle/>
          <a:p>
            <a:r>
              <a:rPr lang="en-US" dirty="0"/>
              <a:t>A career advisor works with all students enrolled at ABC Community College.  The position is funded with 80% Perkins funds and 20% state funds.</a:t>
            </a:r>
          </a:p>
          <a:p>
            <a:pPr lvl="1"/>
            <a:r>
              <a:rPr lang="en-US" dirty="0"/>
              <a:t>Monthly PAR</a:t>
            </a:r>
          </a:p>
          <a:p>
            <a:pPr lvl="1"/>
            <a:r>
              <a:rPr lang="en-US" dirty="0"/>
              <a:t>Backup documentation that contains the major of the students served.</a:t>
            </a:r>
          </a:p>
          <a:p>
            <a:pPr lvl="1"/>
            <a:r>
              <a:rPr lang="en-US" dirty="0"/>
              <a:t>Recommended that the logs be reconciled on a quarterly basis to ensure the percentage of CTE students served</a:t>
            </a:r>
          </a:p>
        </p:txBody>
      </p:sp>
    </p:spTree>
    <p:extLst>
      <p:ext uri="{BB962C8B-B14F-4D97-AF65-F5344CB8AC3E}">
        <p14:creationId xmlns:p14="http://schemas.microsoft.com/office/powerpoint/2010/main" val="1878482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176587"/>
            <a:ext cx="7772400" cy="1362075"/>
          </a:xfrm>
        </p:spPr>
        <p:txBody>
          <a:bodyPr/>
          <a:lstStyle/>
          <a:p>
            <a:r>
              <a:rPr lang="en-US" dirty="0"/>
              <a:t>Property Management</a:t>
            </a:r>
          </a:p>
        </p:txBody>
      </p:sp>
      <p:sp>
        <p:nvSpPr>
          <p:cNvPr id="3" name="Text Placeholder 2"/>
          <p:cNvSpPr>
            <a:spLocks noGrp="1"/>
          </p:cNvSpPr>
          <p:nvPr>
            <p:ph type="body" idx="1"/>
          </p:nvPr>
        </p:nvSpPr>
        <p:spPr>
          <a:xfrm>
            <a:off x="722313" y="1676400"/>
            <a:ext cx="7772400" cy="1500187"/>
          </a:xfrm>
        </p:spPr>
        <p:txBody>
          <a:bodyPr/>
          <a:lstStyle/>
          <a:p>
            <a:r>
              <a:rPr lang="en-US" dirty="0"/>
              <a:t>Managing Equipment &amp; Other Items Purchased with Perkins Funds</a:t>
            </a:r>
          </a:p>
        </p:txBody>
      </p:sp>
    </p:spTree>
    <p:extLst>
      <p:ext uri="{BB962C8B-B14F-4D97-AF65-F5344CB8AC3E}">
        <p14:creationId xmlns:p14="http://schemas.microsoft.com/office/powerpoint/2010/main" val="15014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Supplies</a:t>
            </a:r>
          </a:p>
        </p:txBody>
      </p:sp>
      <p:sp>
        <p:nvSpPr>
          <p:cNvPr id="3" name="Content Placeholder 2"/>
          <p:cNvSpPr>
            <a:spLocks noGrp="1"/>
          </p:cNvSpPr>
          <p:nvPr>
            <p:ph idx="1"/>
          </p:nvPr>
        </p:nvSpPr>
        <p:spPr/>
        <p:txBody>
          <a:bodyPr/>
          <a:lstStyle/>
          <a:p>
            <a:r>
              <a:rPr lang="en-US" dirty="0"/>
              <a:t>All tangible personal property other than equipment</a:t>
            </a:r>
          </a:p>
          <a:p>
            <a:pPr lvl="1"/>
            <a:r>
              <a:rPr lang="en-US" dirty="0"/>
              <a:t>NEW All computing devices are supplies if less than $5000</a:t>
            </a:r>
          </a:p>
          <a:p>
            <a:r>
              <a:rPr lang="en-US" dirty="0"/>
              <a:t>NEW – Computing Devices 200.20</a:t>
            </a:r>
          </a:p>
          <a:p>
            <a:pPr lvl="1"/>
            <a:endParaRPr lang="en-US" dirty="0"/>
          </a:p>
        </p:txBody>
      </p:sp>
    </p:spTree>
    <p:extLst>
      <p:ext uri="{BB962C8B-B14F-4D97-AF65-F5344CB8AC3E}">
        <p14:creationId xmlns:p14="http://schemas.microsoft.com/office/powerpoint/2010/main" val="153161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52400"/>
            <a:ext cx="6096000" cy="944562"/>
          </a:xfrm>
        </p:spPr>
        <p:txBody>
          <a:bodyPr>
            <a:noAutofit/>
          </a:bodyPr>
          <a:lstStyle/>
          <a:p>
            <a:r>
              <a:rPr lang="en-US" sz="3200" dirty="0"/>
              <a:t>Do we still need to track small &amp; attractive items?</a:t>
            </a:r>
          </a:p>
        </p:txBody>
      </p:sp>
      <p:sp>
        <p:nvSpPr>
          <p:cNvPr id="3" name="Content Placeholder 2"/>
          <p:cNvSpPr>
            <a:spLocks noGrp="1"/>
          </p:cNvSpPr>
          <p:nvPr>
            <p:ph idx="1"/>
          </p:nvPr>
        </p:nvSpPr>
        <p:spPr/>
        <p:txBody>
          <a:bodyPr/>
          <a:lstStyle/>
          <a:p>
            <a:r>
              <a:rPr lang="en-US" dirty="0"/>
              <a:t>Entities must maintain </a:t>
            </a:r>
            <a:r>
              <a:rPr lang="en-US" i="1" dirty="0"/>
              <a:t>“effective control over, and </a:t>
            </a:r>
            <a:r>
              <a:rPr lang="en-US" i="1" u="sng" dirty="0">
                <a:solidFill>
                  <a:srgbClr val="C00000"/>
                </a:solidFill>
              </a:rPr>
              <a:t>accountability for, all funds, property and other assets.”</a:t>
            </a:r>
            <a:r>
              <a:rPr lang="en-US" b="1" i="1" u="sng" dirty="0">
                <a:solidFill>
                  <a:srgbClr val="C00000"/>
                </a:solidFill>
              </a:rPr>
              <a:t/>
            </a:r>
            <a:br>
              <a:rPr lang="en-US" b="1" i="1" u="sng" dirty="0">
                <a:solidFill>
                  <a:srgbClr val="C00000"/>
                </a:solidFill>
              </a:rPr>
            </a:br>
            <a:endParaRPr lang="en-US" b="1" i="1" u="sng" dirty="0">
              <a:solidFill>
                <a:srgbClr val="C00000"/>
              </a:solidFill>
            </a:endParaRPr>
          </a:p>
          <a:p>
            <a:r>
              <a:rPr lang="en-US" dirty="0"/>
              <a:t>Regardless of cost, grantee must maintain effective control and “</a:t>
            </a:r>
            <a:r>
              <a:rPr lang="en-US" i="1" u="sng" dirty="0">
                <a:solidFill>
                  <a:srgbClr val="C00000"/>
                </a:solidFill>
              </a:rPr>
              <a:t>safeguard all assets  </a:t>
            </a:r>
            <a:r>
              <a:rPr lang="en-US" i="1" dirty="0"/>
              <a:t>and assure that they are used solely for authorized purposes.”</a:t>
            </a:r>
          </a:p>
        </p:txBody>
      </p:sp>
    </p:spTree>
    <p:extLst>
      <p:ext uri="{BB962C8B-B14F-4D97-AF65-F5344CB8AC3E}">
        <p14:creationId xmlns:p14="http://schemas.microsoft.com/office/powerpoint/2010/main" val="203673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t>
            </a:r>
            <a:r>
              <a:rPr lang="en-US" sz="3600" dirty="0"/>
              <a:t>(</a:t>
            </a:r>
            <a:r>
              <a:rPr lang="en-US" sz="3200" dirty="0"/>
              <a:t>200.313</a:t>
            </a:r>
            <a:r>
              <a:rPr lang="en-US" sz="3600" dirty="0"/>
              <a:t>)</a:t>
            </a:r>
            <a:endParaRPr lang="en-US" dirty="0"/>
          </a:p>
        </p:txBody>
      </p:sp>
      <p:sp>
        <p:nvSpPr>
          <p:cNvPr id="3" name="Content Placeholder 2"/>
          <p:cNvSpPr>
            <a:spLocks noGrp="1"/>
          </p:cNvSpPr>
          <p:nvPr>
            <p:ph idx="1"/>
          </p:nvPr>
        </p:nvSpPr>
        <p:spPr/>
        <p:txBody>
          <a:bodyPr/>
          <a:lstStyle/>
          <a:p>
            <a:r>
              <a:rPr lang="en-US" dirty="0"/>
              <a:t>NEW – Cannot </a:t>
            </a:r>
            <a:r>
              <a:rPr lang="en-US" b="1" u="sng" dirty="0">
                <a:solidFill>
                  <a:srgbClr val="C00000"/>
                </a:solidFill>
              </a:rPr>
              <a:t>encumber</a:t>
            </a:r>
            <a:r>
              <a:rPr lang="en-US" dirty="0"/>
              <a:t> the property without approval</a:t>
            </a:r>
          </a:p>
        </p:txBody>
      </p:sp>
    </p:spTree>
    <p:extLst>
      <p:ext uri="{BB962C8B-B14F-4D97-AF65-F5344CB8AC3E}">
        <p14:creationId xmlns:p14="http://schemas.microsoft.com/office/powerpoint/2010/main" val="44767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of Equipment </a:t>
            </a:r>
            <a:r>
              <a:rPr lang="en-US" sz="3600" dirty="0"/>
              <a:t>(200.313)</a:t>
            </a:r>
            <a:endParaRPr lang="en-US" dirty="0"/>
          </a:p>
        </p:txBody>
      </p:sp>
      <p:sp>
        <p:nvSpPr>
          <p:cNvPr id="3" name="Content Placeholder 2"/>
          <p:cNvSpPr>
            <a:spLocks noGrp="1"/>
          </p:cNvSpPr>
          <p:nvPr>
            <p:ph idx="1"/>
          </p:nvPr>
        </p:nvSpPr>
        <p:spPr/>
        <p:txBody>
          <a:bodyPr>
            <a:normAutofit fontScale="85000" lnSpcReduction="20000"/>
          </a:bodyPr>
          <a:lstStyle/>
          <a:p>
            <a:r>
              <a:rPr lang="en-US" dirty="0"/>
              <a:t>Equipment must be used by the college in the program or project for which it was acquired as long as needed, whether or not the project or program continues to be supported by the grant</a:t>
            </a:r>
            <a:br>
              <a:rPr lang="en-US" dirty="0"/>
            </a:br>
            <a:endParaRPr lang="en-US" dirty="0"/>
          </a:p>
          <a:p>
            <a:r>
              <a:rPr lang="en-US" dirty="0"/>
              <a:t>When no longer needed, the equipment may be used in other activities in using the following priority:</a:t>
            </a:r>
          </a:p>
          <a:p>
            <a:pPr lvl="1"/>
            <a:r>
              <a:rPr lang="en-US" dirty="0"/>
              <a:t>Projects supported by the grant</a:t>
            </a:r>
          </a:p>
          <a:p>
            <a:pPr lvl="1"/>
            <a:r>
              <a:rPr lang="en-US" dirty="0"/>
              <a:t>Projects supported by other colleges</a:t>
            </a:r>
            <a:br>
              <a:rPr lang="en-US" dirty="0"/>
            </a:br>
            <a:endParaRPr lang="en-US" dirty="0"/>
          </a:p>
          <a:p>
            <a:r>
              <a:rPr lang="en-US" dirty="0"/>
              <a:t>Equipment may be shared provided such use will not interfere with work on the original project</a:t>
            </a:r>
          </a:p>
        </p:txBody>
      </p:sp>
    </p:spTree>
    <p:extLst>
      <p:ext uri="{BB962C8B-B14F-4D97-AF65-F5344CB8AC3E}">
        <p14:creationId xmlns:p14="http://schemas.microsoft.com/office/powerpoint/2010/main" val="145938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52400"/>
            <a:ext cx="6096000" cy="944562"/>
          </a:xfrm>
        </p:spPr>
        <p:txBody>
          <a:bodyPr>
            <a:normAutofit/>
          </a:bodyPr>
          <a:lstStyle/>
          <a:p>
            <a:r>
              <a:rPr lang="en-US" sz="3600" dirty="0"/>
              <a:t>Equipment Procedures </a:t>
            </a:r>
            <a:r>
              <a:rPr lang="en-US" sz="2400" dirty="0"/>
              <a:t>(200.313)</a:t>
            </a:r>
            <a:endParaRPr lang="en-US" sz="3600" dirty="0"/>
          </a:p>
        </p:txBody>
      </p:sp>
      <p:sp>
        <p:nvSpPr>
          <p:cNvPr id="3" name="Content Placeholder 2"/>
          <p:cNvSpPr>
            <a:spLocks noGrp="1"/>
          </p:cNvSpPr>
          <p:nvPr>
            <p:ph idx="1"/>
          </p:nvPr>
        </p:nvSpPr>
        <p:spPr/>
        <p:txBody>
          <a:bodyPr>
            <a:normAutofit fontScale="77500" lnSpcReduction="20000"/>
          </a:bodyPr>
          <a:lstStyle/>
          <a:p>
            <a:r>
              <a:rPr lang="en-US" dirty="0"/>
              <a:t>Property records</a:t>
            </a:r>
          </a:p>
          <a:p>
            <a:pPr lvl="1"/>
            <a:r>
              <a:rPr lang="en-US" dirty="0"/>
              <a:t>Description</a:t>
            </a:r>
          </a:p>
          <a:p>
            <a:pPr lvl="1"/>
            <a:r>
              <a:rPr lang="en-US" dirty="0"/>
              <a:t>Serial number or other ID</a:t>
            </a:r>
          </a:p>
          <a:p>
            <a:pPr lvl="1"/>
            <a:r>
              <a:rPr lang="en-US" dirty="0"/>
              <a:t>Source of funding</a:t>
            </a:r>
          </a:p>
          <a:p>
            <a:pPr lvl="1"/>
            <a:r>
              <a:rPr lang="en-US" dirty="0"/>
              <a:t>Title</a:t>
            </a:r>
          </a:p>
          <a:p>
            <a:pPr lvl="1"/>
            <a:r>
              <a:rPr lang="en-US" dirty="0"/>
              <a:t>Use and condition</a:t>
            </a:r>
          </a:p>
          <a:p>
            <a:pPr lvl="1"/>
            <a:r>
              <a:rPr lang="en-US" dirty="0"/>
              <a:t>Disposition date including sale prices</a:t>
            </a:r>
          </a:p>
          <a:p>
            <a:r>
              <a:rPr lang="en-US" dirty="0"/>
              <a:t>Physical inventory at least every 2 years</a:t>
            </a:r>
          </a:p>
          <a:p>
            <a:r>
              <a:rPr lang="en-US" dirty="0"/>
              <a:t>Control system to prevent loss, damage or theft</a:t>
            </a:r>
          </a:p>
          <a:p>
            <a:pPr lvl="1"/>
            <a:r>
              <a:rPr lang="en-US" dirty="0"/>
              <a:t>All incidents must be investigated</a:t>
            </a:r>
          </a:p>
          <a:p>
            <a:r>
              <a:rPr lang="en-US" dirty="0"/>
              <a:t>Adequate maintenance procedures</a:t>
            </a:r>
          </a:p>
          <a:p>
            <a:r>
              <a:rPr lang="en-US" dirty="0"/>
              <a:t>This process will be a part of our monitoring process</a:t>
            </a:r>
          </a:p>
        </p:txBody>
      </p:sp>
    </p:spTree>
    <p:extLst>
      <p:ext uri="{BB962C8B-B14F-4D97-AF65-F5344CB8AC3E}">
        <p14:creationId xmlns:p14="http://schemas.microsoft.com/office/powerpoint/2010/main" val="145368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3176587"/>
            <a:ext cx="7772400" cy="1362075"/>
          </a:xfrm>
        </p:spPr>
        <p:txBody>
          <a:bodyPr/>
          <a:lstStyle/>
          <a:p>
            <a:r>
              <a:rPr lang="en-US" dirty="0"/>
              <a:t>What is Supplanting?</a:t>
            </a:r>
          </a:p>
        </p:txBody>
      </p:sp>
      <p:sp>
        <p:nvSpPr>
          <p:cNvPr id="7" name="Text Placeholder 6"/>
          <p:cNvSpPr>
            <a:spLocks noGrp="1"/>
          </p:cNvSpPr>
          <p:nvPr>
            <p:ph type="body" idx="1"/>
          </p:nvPr>
        </p:nvSpPr>
        <p:spPr>
          <a:xfrm>
            <a:off x="722313" y="1676400"/>
            <a:ext cx="7772400" cy="1500187"/>
          </a:xfrm>
        </p:spPr>
        <p:txBody>
          <a:bodyPr>
            <a:normAutofit fontScale="92500" lnSpcReduction="10000"/>
          </a:bodyPr>
          <a:lstStyle/>
          <a:p>
            <a:r>
              <a:rPr lang="en-US" dirty="0"/>
              <a:t>Carl D Perkins Career and Technical Education Act of 2006</a:t>
            </a:r>
          </a:p>
          <a:p>
            <a:r>
              <a:rPr lang="en-US" dirty="0"/>
              <a:t>PL 109-270 Title III, Part A, Section 311</a:t>
            </a:r>
          </a:p>
        </p:txBody>
      </p:sp>
    </p:spTree>
    <p:extLst>
      <p:ext uri="{BB962C8B-B14F-4D97-AF65-F5344CB8AC3E}">
        <p14:creationId xmlns:p14="http://schemas.microsoft.com/office/powerpoint/2010/main" val="162074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70400" y="2110581"/>
            <a:ext cx="4673600" cy="3505200"/>
          </a:xfrm>
          <a:prstGeom prst="rect">
            <a:avLst/>
          </a:prstGeom>
        </p:spPr>
      </p:pic>
      <p:sp>
        <p:nvSpPr>
          <p:cNvPr id="2" name="Title 1"/>
          <p:cNvSpPr>
            <a:spLocks noGrp="1"/>
          </p:cNvSpPr>
          <p:nvPr>
            <p:ph type="title"/>
          </p:nvPr>
        </p:nvSpPr>
        <p:spPr/>
        <p:txBody>
          <a:bodyPr/>
          <a:lstStyle/>
          <a:p>
            <a:r>
              <a:rPr lang="en-US" smtClean="0"/>
              <a:t>Performance</a:t>
            </a:r>
            <a:endParaRPr lang="en-US"/>
          </a:p>
        </p:txBody>
      </p:sp>
      <p:sp>
        <p:nvSpPr>
          <p:cNvPr id="3" name="Content Placeholder 2"/>
          <p:cNvSpPr>
            <a:spLocks noGrp="1"/>
          </p:cNvSpPr>
          <p:nvPr>
            <p:ph idx="1"/>
          </p:nvPr>
        </p:nvSpPr>
        <p:spPr/>
        <p:txBody>
          <a:bodyPr/>
          <a:lstStyle/>
          <a:p>
            <a:r>
              <a:rPr lang="en-US" smtClean="0"/>
              <a:t>Preliminary Data</a:t>
            </a:r>
          </a:p>
          <a:p>
            <a:r>
              <a:rPr lang="en-US" smtClean="0"/>
              <a:t>Performance Improvement Plans</a:t>
            </a:r>
            <a:endParaRPr lang="en-US"/>
          </a:p>
        </p:txBody>
      </p:sp>
    </p:spTree>
    <p:extLst>
      <p:ext uri="{BB962C8B-B14F-4D97-AF65-F5344CB8AC3E}">
        <p14:creationId xmlns:p14="http://schemas.microsoft.com/office/powerpoint/2010/main" val="39174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1</a:t>
            </a:r>
          </a:p>
        </p:txBody>
      </p:sp>
      <p:sp>
        <p:nvSpPr>
          <p:cNvPr id="7" name="Content Placeholder 6"/>
          <p:cNvSpPr>
            <a:spLocks noGrp="1"/>
          </p:cNvSpPr>
          <p:nvPr>
            <p:ph sz="half" idx="1"/>
          </p:nvPr>
        </p:nvSpPr>
        <p:spPr/>
        <p:txBody>
          <a:bodyPr>
            <a:normAutofit/>
          </a:bodyPr>
          <a:lstStyle/>
          <a:p>
            <a:r>
              <a:rPr lang="en-US" dirty="0"/>
              <a:t>ABC College is upgrading computers on their campus on a 5 year cycle.</a:t>
            </a:r>
            <a:br>
              <a:rPr lang="en-US" dirty="0"/>
            </a:br>
            <a:r>
              <a:rPr lang="en-US" dirty="0"/>
              <a:t/>
            </a:r>
            <a:br>
              <a:rPr lang="en-US" dirty="0"/>
            </a:br>
            <a:r>
              <a:rPr lang="en-US" b="1" i="1" dirty="0"/>
              <a:t>May ABC College fund computer upgrades for CTE programs using Perkins funds?</a:t>
            </a:r>
          </a:p>
        </p:txBody>
      </p:sp>
      <p:pic>
        <p:nvPicPr>
          <p:cNvPr id="11" name="Content Placeholder 10" descr="Description Computer lab 1.jpg"/>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727840"/>
            <a:ext cx="4038600" cy="2270682"/>
          </a:xfrm>
        </p:spPr>
      </p:pic>
    </p:spTree>
    <p:extLst>
      <p:ext uri="{BB962C8B-B14F-4D97-AF65-F5344CB8AC3E}">
        <p14:creationId xmlns:p14="http://schemas.microsoft.com/office/powerpoint/2010/main" val="97129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Answer to Case 1</a:t>
            </a:r>
          </a:p>
        </p:txBody>
      </p:sp>
      <p:sp>
        <p:nvSpPr>
          <p:cNvPr id="7" name="Content Placeholder 6"/>
          <p:cNvSpPr>
            <a:spLocks noGrp="1"/>
          </p:cNvSpPr>
          <p:nvPr>
            <p:ph idx="1"/>
          </p:nvPr>
        </p:nvSpPr>
        <p:spPr/>
        <p:txBody>
          <a:bodyPr>
            <a:normAutofit/>
          </a:bodyPr>
          <a:lstStyle/>
          <a:p>
            <a:r>
              <a:rPr lang="en-US" dirty="0"/>
              <a:t>No</a:t>
            </a:r>
          </a:p>
          <a:p>
            <a:r>
              <a:rPr lang="en-US" dirty="0"/>
              <a:t>Five year funding cycle implies ongoing use of Perkins funds to accomplish something that other funds should be used to do</a:t>
            </a:r>
          </a:p>
          <a:p>
            <a:pPr lvl="1"/>
            <a:r>
              <a:rPr lang="en-US" dirty="0"/>
              <a:t>Remember, Perkins funds should be used for program enhancement or improvement</a:t>
            </a:r>
          </a:p>
          <a:p>
            <a:r>
              <a:rPr lang="en-US" dirty="0"/>
              <a:t>CTE programs should be treated the same as other state funded programs</a:t>
            </a:r>
          </a:p>
          <a:p>
            <a:endParaRPr lang="en-US" i="1" dirty="0"/>
          </a:p>
        </p:txBody>
      </p:sp>
    </p:spTree>
    <p:extLst>
      <p:ext uri="{BB962C8B-B14F-4D97-AF65-F5344CB8AC3E}">
        <p14:creationId xmlns:p14="http://schemas.microsoft.com/office/powerpoint/2010/main" val="151483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2</a:t>
            </a:r>
          </a:p>
        </p:txBody>
      </p:sp>
      <p:sp>
        <p:nvSpPr>
          <p:cNvPr id="9" name="Content Placeholder 8"/>
          <p:cNvSpPr>
            <a:spLocks noGrp="1"/>
          </p:cNvSpPr>
          <p:nvPr>
            <p:ph idx="1"/>
          </p:nvPr>
        </p:nvSpPr>
        <p:spPr/>
        <p:txBody>
          <a:bodyPr/>
          <a:lstStyle/>
          <a:p>
            <a:r>
              <a:rPr lang="en-US" dirty="0"/>
              <a:t>All non CTE programs at ABC College receive a budget allocation from state funds.  CTE programs do not receive an allocation from state funds.  ABC College uses Perkins to fund the yearly budget allocation.</a:t>
            </a:r>
          </a:p>
          <a:p>
            <a:r>
              <a:rPr lang="en-US" dirty="0"/>
              <a:t>May ABC College use Perkins funds as an annual budget allotment?</a:t>
            </a:r>
          </a:p>
          <a:p>
            <a:pPr marL="0" indent="0">
              <a:buNone/>
            </a:pPr>
            <a:endParaRPr lang="en-US" dirty="0"/>
          </a:p>
        </p:txBody>
      </p:sp>
    </p:spTree>
    <p:extLst>
      <p:ext uri="{BB962C8B-B14F-4D97-AF65-F5344CB8AC3E}">
        <p14:creationId xmlns:p14="http://schemas.microsoft.com/office/powerpoint/2010/main" val="147475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to Case 2</a:t>
            </a:r>
          </a:p>
        </p:txBody>
      </p:sp>
      <p:sp>
        <p:nvSpPr>
          <p:cNvPr id="3" name="Content Placeholder 2"/>
          <p:cNvSpPr>
            <a:spLocks noGrp="1"/>
          </p:cNvSpPr>
          <p:nvPr>
            <p:ph idx="1"/>
          </p:nvPr>
        </p:nvSpPr>
        <p:spPr/>
        <p:txBody>
          <a:bodyPr>
            <a:normAutofit lnSpcReduction="10000"/>
          </a:bodyPr>
          <a:lstStyle/>
          <a:p>
            <a:r>
              <a:rPr lang="en-US" dirty="0"/>
              <a:t>No</a:t>
            </a:r>
          </a:p>
          <a:p>
            <a:r>
              <a:rPr lang="en-US" dirty="0"/>
              <a:t>Since ABC College provides all non-CTE programs with a budget allotment using state funds, the use of Perkins funds to do the same for CTE programs is considered supplanting</a:t>
            </a:r>
          </a:p>
          <a:p>
            <a:pPr lvl="1"/>
            <a:r>
              <a:rPr lang="en-US" dirty="0"/>
              <a:t>Remember, Perkins funds should be used for program enhancement or improvement</a:t>
            </a:r>
          </a:p>
          <a:p>
            <a:r>
              <a:rPr lang="en-US" dirty="0"/>
              <a:t>CTE programs should be treated the same as other state funded programs</a:t>
            </a:r>
          </a:p>
          <a:p>
            <a:endParaRPr lang="en-US" dirty="0"/>
          </a:p>
          <a:p>
            <a:pPr lvl="1"/>
            <a:endParaRPr lang="en-US" dirty="0"/>
          </a:p>
        </p:txBody>
      </p:sp>
    </p:spTree>
    <p:extLst>
      <p:ext uri="{BB962C8B-B14F-4D97-AF65-F5344CB8AC3E}">
        <p14:creationId xmlns:p14="http://schemas.microsoft.com/office/powerpoint/2010/main" val="213295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EDGAR Training</a:t>
            </a:r>
            <a:endParaRPr lang="en-US" dirty="0"/>
          </a:p>
        </p:txBody>
      </p:sp>
      <p:sp>
        <p:nvSpPr>
          <p:cNvPr id="3" name="Content Placeholder 2"/>
          <p:cNvSpPr>
            <a:spLocks noGrp="1"/>
          </p:cNvSpPr>
          <p:nvPr>
            <p:ph idx="1"/>
          </p:nvPr>
        </p:nvSpPr>
        <p:spPr/>
        <p:txBody>
          <a:bodyPr/>
          <a:lstStyle/>
          <a:p>
            <a:r>
              <a:rPr lang="en-US" dirty="0" smtClean="0"/>
              <a:t>Required Training</a:t>
            </a:r>
          </a:p>
          <a:p>
            <a:r>
              <a:rPr lang="en-US" dirty="0" smtClean="0"/>
              <a:t>November 16, 2016</a:t>
            </a:r>
            <a:endParaRPr lang="en-US" dirty="0"/>
          </a:p>
        </p:txBody>
      </p:sp>
      <p:pic>
        <p:nvPicPr>
          <p:cNvPr id="4" name="Picture 3"/>
          <p:cNvPicPr>
            <a:picLocks noChangeAspect="1"/>
          </p:cNvPicPr>
          <p:nvPr/>
        </p:nvPicPr>
        <p:blipFill>
          <a:blip r:embed="rId3"/>
          <a:stretch>
            <a:fillRect/>
          </a:stretch>
        </p:blipFill>
        <p:spPr>
          <a:xfrm>
            <a:off x="5246225" y="1295400"/>
            <a:ext cx="3657600" cy="5432079"/>
          </a:xfrm>
          <a:prstGeom prst="rect">
            <a:avLst/>
          </a:prstGeom>
        </p:spPr>
      </p:pic>
    </p:spTree>
    <p:extLst>
      <p:ext uri="{BB962C8B-B14F-4D97-AF65-F5344CB8AC3E}">
        <p14:creationId xmlns:p14="http://schemas.microsoft.com/office/powerpoint/2010/main" val="110291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80282" y="3048000"/>
            <a:ext cx="5626100" cy="3441700"/>
          </a:xfrm>
          <a:prstGeom prst="rect">
            <a:avLst/>
          </a:prstGeom>
        </p:spPr>
      </p:pic>
      <p:sp>
        <p:nvSpPr>
          <p:cNvPr id="2" name="Title 1"/>
          <p:cNvSpPr>
            <a:spLocks noGrp="1"/>
          </p:cNvSpPr>
          <p:nvPr>
            <p:ph type="title"/>
          </p:nvPr>
        </p:nvSpPr>
        <p:spPr/>
        <p:txBody>
          <a:bodyPr/>
          <a:lstStyle/>
          <a:p>
            <a:r>
              <a:rPr lang="en-US" smtClean="0"/>
              <a:t>Local Plan &amp; Budget</a:t>
            </a:r>
            <a:endParaRPr lang="en-US"/>
          </a:p>
        </p:txBody>
      </p:sp>
      <p:sp>
        <p:nvSpPr>
          <p:cNvPr id="3" name="Content Placeholder 2"/>
          <p:cNvSpPr>
            <a:spLocks noGrp="1"/>
          </p:cNvSpPr>
          <p:nvPr>
            <p:ph idx="1"/>
          </p:nvPr>
        </p:nvSpPr>
        <p:spPr/>
        <p:txBody>
          <a:bodyPr/>
          <a:lstStyle/>
          <a:p>
            <a:r>
              <a:rPr lang="en-US" smtClean="0"/>
              <a:t>How to submit modifications</a:t>
            </a:r>
          </a:p>
          <a:p>
            <a:r>
              <a:rPr lang="en-US" smtClean="0"/>
              <a:t>New $$ amounts</a:t>
            </a:r>
          </a:p>
          <a:p>
            <a:r>
              <a:rPr lang="en-US" smtClean="0"/>
              <a:t>Revised initial budget</a:t>
            </a:r>
          </a:p>
          <a:p>
            <a:r>
              <a:rPr lang="en-US" smtClean="0"/>
              <a:t>XDBR &amp; signature page</a:t>
            </a:r>
          </a:p>
          <a:p>
            <a:r>
              <a:rPr lang="en-US" smtClean="0"/>
              <a:t>VOC codes</a:t>
            </a:r>
          </a:p>
        </p:txBody>
      </p:sp>
    </p:spTree>
    <p:extLst>
      <p:ext uri="{BB962C8B-B14F-4D97-AF65-F5344CB8AC3E}">
        <p14:creationId xmlns:p14="http://schemas.microsoft.com/office/powerpoint/2010/main" val="107056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MOA Update</a:t>
            </a:r>
            <a:endParaRPr lang="en-US"/>
          </a:p>
        </p:txBody>
      </p:sp>
      <p:sp>
        <p:nvSpPr>
          <p:cNvPr id="3" name="Content Placeholder 2"/>
          <p:cNvSpPr>
            <a:spLocks noGrp="1"/>
          </p:cNvSpPr>
          <p:nvPr>
            <p:ph idx="1"/>
          </p:nvPr>
        </p:nvSpPr>
        <p:spPr/>
        <p:txBody>
          <a:bodyPr/>
          <a:lstStyle/>
          <a:p>
            <a:r>
              <a:rPr lang="en-US" dirty="0" smtClean="0"/>
              <a:t>Overview </a:t>
            </a:r>
            <a:r>
              <a:rPr lang="en-US" dirty="0"/>
              <a:t>of </a:t>
            </a:r>
            <a:r>
              <a:rPr lang="en-US" dirty="0" smtClean="0"/>
              <a:t>process</a:t>
            </a:r>
            <a:endParaRPr lang="en-US" dirty="0"/>
          </a:p>
          <a:p>
            <a:r>
              <a:rPr lang="en-US" dirty="0"/>
              <a:t>Governed by Office of Civil Rights</a:t>
            </a:r>
          </a:p>
          <a:p>
            <a:r>
              <a:rPr lang="en-US" dirty="0"/>
              <a:t>Follow ups</a:t>
            </a:r>
          </a:p>
          <a:p>
            <a:r>
              <a:rPr lang="en-US" dirty="0" smtClean="0"/>
              <a:t>2016-2017 schedule</a:t>
            </a:r>
            <a:endParaRPr lang="en-US" dirty="0"/>
          </a:p>
        </p:txBody>
      </p:sp>
      <p:pic>
        <p:nvPicPr>
          <p:cNvPr id="4" name="Picture 3"/>
          <p:cNvPicPr>
            <a:picLocks noChangeAspect="1"/>
          </p:cNvPicPr>
          <p:nvPr/>
        </p:nvPicPr>
        <p:blipFill>
          <a:blip r:embed="rId3"/>
          <a:stretch>
            <a:fillRect/>
          </a:stretch>
        </p:blipFill>
        <p:spPr>
          <a:xfrm>
            <a:off x="914400" y="3886200"/>
            <a:ext cx="7467600" cy="2650678"/>
          </a:xfrm>
          <a:prstGeom prst="rect">
            <a:avLst/>
          </a:prstGeom>
        </p:spPr>
      </p:pic>
    </p:spTree>
    <p:extLst>
      <p:ext uri="{BB962C8B-B14F-4D97-AF65-F5344CB8AC3E}">
        <p14:creationId xmlns:p14="http://schemas.microsoft.com/office/powerpoint/2010/main" val="192684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11:30 - 12:30</a:t>
            </a:r>
            <a:endParaRPr lang="en-US" dirty="0"/>
          </a:p>
        </p:txBody>
      </p:sp>
      <p:sp>
        <p:nvSpPr>
          <p:cNvPr id="3" name="Content Placeholder 2"/>
          <p:cNvSpPr>
            <a:spLocks noGrp="1"/>
          </p:cNvSpPr>
          <p:nvPr>
            <p:ph idx="1"/>
          </p:nvPr>
        </p:nvSpPr>
        <p:spPr/>
        <p:txBody>
          <a:bodyPr/>
          <a:lstStyle/>
          <a:p>
            <a:r>
              <a:rPr lang="en-US" dirty="0" smtClean="0"/>
              <a:t>Daily Planet Café – across street @ Science Museum</a:t>
            </a:r>
          </a:p>
          <a:p>
            <a:r>
              <a:rPr lang="en-US" dirty="0" smtClean="0"/>
              <a:t>Legislative Building Café – 1 block East</a:t>
            </a:r>
          </a:p>
          <a:p>
            <a:r>
              <a:rPr lang="en-US" dirty="0" smtClean="0"/>
              <a:t>Pharaoh's Grill  - </a:t>
            </a:r>
            <a:r>
              <a:rPr lang="en-US" dirty="0"/>
              <a:t>1 block East </a:t>
            </a:r>
            <a:r>
              <a:rPr lang="en-US" dirty="0" smtClean="0"/>
              <a:t>at History Museum</a:t>
            </a:r>
          </a:p>
          <a:p>
            <a:r>
              <a:rPr lang="en-US" dirty="0" smtClean="0"/>
              <a:t>Subway &amp; Carolina Bakery – 4 blocks SE in Wells Fargo Bldg. on Salisbury St, 1 block south of Capitol</a:t>
            </a:r>
          </a:p>
          <a:p>
            <a:endParaRPr lang="en-US" dirty="0" smtClean="0"/>
          </a:p>
        </p:txBody>
      </p:sp>
    </p:spTree>
    <p:extLst>
      <p:ext uri="{BB962C8B-B14F-4D97-AF65-F5344CB8AC3E}">
        <p14:creationId xmlns:p14="http://schemas.microsoft.com/office/powerpoint/2010/main" val="571405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7848600" cy="3048000"/>
          </a:xfrm>
        </p:spPr>
        <p:txBody>
          <a:bodyPr>
            <a:normAutofit/>
          </a:bodyPr>
          <a:lstStyle/>
          <a:p>
            <a:pPr algn="l"/>
            <a:r>
              <a:rPr lang="en-US" sz="4800" b="1" dirty="0" smtClean="0">
                <a:latin typeface="Calibri Light" panose="020F0302020204030204" pitchFamily="34" charset="0"/>
              </a:rPr>
              <a:t>Perkins Kickoff 2016</a:t>
            </a:r>
            <a:endParaRPr lang="en-US" sz="2800" b="1" dirty="0">
              <a:latin typeface="Calibri Light" panose="020F0302020204030204" pitchFamily="34" charset="0"/>
            </a:endParaRPr>
          </a:p>
        </p:txBody>
      </p:sp>
      <p:sp>
        <p:nvSpPr>
          <p:cNvPr id="3" name="Subtitle 2"/>
          <p:cNvSpPr>
            <a:spLocks noGrp="1"/>
          </p:cNvSpPr>
          <p:nvPr>
            <p:ph type="subTitle" idx="1"/>
          </p:nvPr>
        </p:nvSpPr>
        <p:spPr>
          <a:xfrm>
            <a:off x="990600" y="2514600"/>
            <a:ext cx="7315200" cy="3048000"/>
          </a:xfrm>
        </p:spPr>
        <p:txBody>
          <a:bodyPr>
            <a:normAutofit/>
          </a:bodyPr>
          <a:lstStyle/>
          <a:p>
            <a:pPr algn="l"/>
            <a:r>
              <a:rPr lang="en-US" sz="4800" dirty="0" smtClean="0">
                <a:latin typeface="Calibri Light" panose="020F0302020204030204" pitchFamily="34" charset="0"/>
              </a:rPr>
              <a:t>Internet Access</a:t>
            </a:r>
          </a:p>
          <a:p>
            <a:pPr algn="l"/>
            <a:r>
              <a:rPr lang="en-US" dirty="0" smtClean="0">
                <a:latin typeface="Calibri Light" panose="020F0302020204030204" pitchFamily="34" charset="0"/>
              </a:rPr>
              <a:t>NCCCS_GUEST</a:t>
            </a:r>
          </a:p>
          <a:p>
            <a:pPr algn="l"/>
            <a:r>
              <a:rPr lang="en-US" sz="6000" dirty="0" smtClean="0">
                <a:latin typeface="Calibri Light" panose="020F0302020204030204" pitchFamily="34" charset="0"/>
              </a:rPr>
              <a:t>Password = </a:t>
            </a:r>
            <a:r>
              <a:rPr lang="en-US" sz="6000" dirty="0">
                <a:latin typeface="Calibri Light" panose="020F0302020204030204" pitchFamily="34" charset="0"/>
              </a:rPr>
              <a:t>Succ3$$!</a:t>
            </a:r>
          </a:p>
        </p:txBody>
      </p:sp>
      <p:sp>
        <p:nvSpPr>
          <p:cNvPr id="6" name="Rectangle 5"/>
          <p:cNvSpPr>
            <a:spLocks noChangeArrowheads="1"/>
          </p:cNvSpPr>
          <p:nvPr/>
        </p:nvSpPr>
        <p:spPr bwMode="auto">
          <a:xfrm>
            <a:off x="0" y="53340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smtClean="0"/>
              <a:t>www.ncperkins.org</a:t>
            </a:r>
            <a:r>
              <a:rPr lang="en-US" sz="3600" dirty="0" smtClean="0"/>
              <a:t>/presentations</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52400"/>
            <a:ext cx="4038600" cy="4038600"/>
          </a:xfrm>
          <a:prstGeom prst="rect">
            <a:avLst/>
          </a:prstGeom>
        </p:spPr>
      </p:pic>
    </p:spTree>
    <p:extLst>
      <p:ext uri="{BB962C8B-B14F-4D97-AF65-F5344CB8AC3E}">
        <p14:creationId xmlns:p14="http://schemas.microsoft.com/office/powerpoint/2010/main" val="656868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normAutofit/>
          </a:bodyPr>
          <a:lstStyle/>
          <a:p>
            <a:pPr marL="0" indent="0">
              <a:buNone/>
            </a:pPr>
            <a:r>
              <a:rPr lang="en-US" dirty="0" smtClean="0"/>
              <a:t>Asheville-Buncombe </a:t>
            </a:r>
            <a:r>
              <a:rPr lang="en-US" dirty="0"/>
              <a:t>Technical Community College</a:t>
            </a:r>
            <a:endParaRPr lang="en-US" dirty="0" smtClean="0"/>
          </a:p>
          <a:p>
            <a:r>
              <a:rPr lang="en-US" dirty="0" smtClean="0"/>
              <a:t>i3 </a:t>
            </a:r>
            <a:r>
              <a:rPr lang="en-US" dirty="0"/>
              <a:t>program (increase STEM participation) and RACE (</a:t>
            </a:r>
            <a:r>
              <a:rPr lang="en-US" dirty="0" smtClean="0"/>
              <a:t>Articulation)</a:t>
            </a:r>
          </a:p>
          <a:p>
            <a:r>
              <a:rPr lang="en-US" dirty="0" smtClean="0"/>
              <a:t>Gene </a:t>
            </a:r>
            <a:r>
              <a:rPr lang="en-US" dirty="0" err="1"/>
              <a:t>Loflin</a:t>
            </a:r>
            <a:r>
              <a:rPr lang="en-US" dirty="0"/>
              <a:t> </a:t>
            </a:r>
            <a:endParaRPr lang="en-US" dirty="0" smtClean="0"/>
          </a:p>
        </p:txBody>
      </p:sp>
    </p:spTree>
    <p:extLst>
      <p:ext uri="{BB962C8B-B14F-4D97-AF65-F5344CB8AC3E}">
        <p14:creationId xmlns:p14="http://schemas.microsoft.com/office/powerpoint/2010/main" val="197994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8693" y="1202574"/>
            <a:ext cx="9242693" cy="5579226"/>
          </a:xfrm>
          <a:prstGeom prst="rect">
            <a:avLst/>
          </a:prstGeom>
        </p:spPr>
      </p:pic>
      <p:sp>
        <p:nvSpPr>
          <p:cNvPr id="2" name="Title 1"/>
          <p:cNvSpPr>
            <a:spLocks noGrp="1"/>
          </p:cNvSpPr>
          <p:nvPr>
            <p:ph type="title"/>
          </p:nvPr>
        </p:nvSpPr>
        <p:spPr/>
        <p:txBody>
          <a:bodyPr/>
          <a:lstStyle/>
          <a:p>
            <a:r>
              <a:rPr lang="en-US" dirty="0" smtClean="0"/>
              <a:t>CTE Enrollment </a:t>
            </a:r>
            <a:r>
              <a:rPr lang="en-US" sz="3600" dirty="0" smtClean="0"/>
              <a:t>@ Nash CC</a:t>
            </a:r>
            <a:endParaRPr lang="en-US" sz="3600" dirty="0"/>
          </a:p>
        </p:txBody>
      </p:sp>
    </p:spTree>
    <p:extLst>
      <p:ext uri="{BB962C8B-B14F-4D97-AF65-F5344CB8AC3E}">
        <p14:creationId xmlns:p14="http://schemas.microsoft.com/office/powerpoint/2010/main" val="111460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NSF S-STEM Grant Program</a:t>
            </a:r>
          </a:p>
        </p:txBody>
      </p:sp>
      <p:sp>
        <p:nvSpPr>
          <p:cNvPr id="12" name="Content Placeholder 11"/>
          <p:cNvSpPr>
            <a:spLocks noGrp="1"/>
          </p:cNvSpPr>
          <p:nvPr>
            <p:ph idx="1"/>
          </p:nvPr>
        </p:nvSpPr>
        <p:spPr>
          <a:xfrm>
            <a:off x="457200" y="1600200"/>
            <a:ext cx="8229600" cy="5029200"/>
          </a:xfrm>
        </p:spPr>
        <p:txBody>
          <a:bodyPr>
            <a:normAutofit fontScale="70000" lnSpcReduction="20000"/>
          </a:bodyPr>
          <a:lstStyle/>
          <a:p>
            <a:pPr marL="0" indent="0">
              <a:buNone/>
            </a:pPr>
            <a:r>
              <a:rPr lang="en-US" sz="3200" u="sng"/>
              <a:t>“Ignite Innovation and Inspiration”: I3</a:t>
            </a:r>
          </a:p>
          <a:p>
            <a:r>
              <a:rPr lang="en-US" smtClean="0"/>
              <a:t>$</a:t>
            </a:r>
            <a:r>
              <a:rPr lang="en-US"/>
              <a:t>612, 232 total granted to A-B Tech to cover four years</a:t>
            </a:r>
          </a:p>
          <a:p>
            <a:r>
              <a:rPr lang="en-US"/>
              <a:t>Dr. Jon R. Wiener, P.I.; 4 Co-Pi from A-B Tech: Vernon Daugherty, Susan Schwarz, Tammy Sullivan, Dr. Russ </a:t>
            </a:r>
            <a:r>
              <a:rPr lang="en-US" err="1"/>
              <a:t>Palmeri</a:t>
            </a:r>
            <a:endParaRPr lang="en-US"/>
          </a:p>
          <a:p>
            <a:r>
              <a:rPr lang="en-US"/>
              <a:t>Designed to increase retention and success in the STEM fields</a:t>
            </a:r>
          </a:p>
          <a:p>
            <a:r>
              <a:rPr lang="en-US"/>
              <a:t>An interactive grant program which offers advising, tutoring, field trips, seminars, internships</a:t>
            </a:r>
          </a:p>
          <a:p>
            <a:r>
              <a:rPr lang="en-US"/>
              <a:t>Largest fraction of resources go to $2000 scholarships per term for students with unmet financial needs, superior academic performance, and a major in the following degree programs:</a:t>
            </a:r>
          </a:p>
          <a:p>
            <a:pPr lvl="1"/>
            <a:r>
              <a:rPr lang="en-US"/>
              <a:t>Associate of Engineering</a:t>
            </a:r>
          </a:p>
          <a:p>
            <a:pPr lvl="1"/>
            <a:r>
              <a:rPr lang="en-US"/>
              <a:t>Associate of Applied Science in Engineering Technology</a:t>
            </a:r>
          </a:p>
          <a:p>
            <a:pPr lvl="1"/>
            <a:r>
              <a:rPr lang="en-US"/>
              <a:t>Associate of Science in Mathematics, Biology, or Chemistry</a:t>
            </a:r>
          </a:p>
          <a:p>
            <a:pPr marL="457200" lvl="1" indent="0">
              <a:buNone/>
            </a:pPr>
            <a:r>
              <a:rPr lang="en-US"/>
              <a:t>Given each term to qualified students for a maximum of four terms, i.e. $8000 maximum.</a:t>
            </a:r>
          </a:p>
          <a:p>
            <a:endParaRPr lang="en-US"/>
          </a:p>
        </p:txBody>
      </p:sp>
    </p:spTree>
    <p:extLst>
      <p:ext uri="{BB962C8B-B14F-4D97-AF65-F5344CB8AC3E}">
        <p14:creationId xmlns:p14="http://schemas.microsoft.com/office/powerpoint/2010/main" val="1573390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Program Data</a:t>
            </a:r>
          </a:p>
        </p:txBody>
      </p:sp>
      <p:sp>
        <p:nvSpPr>
          <p:cNvPr id="6" name="Content Placeholder 5"/>
          <p:cNvSpPr>
            <a:spLocks noGrp="1"/>
          </p:cNvSpPr>
          <p:nvPr>
            <p:ph idx="1"/>
          </p:nvPr>
        </p:nvSpPr>
        <p:spPr>
          <a:xfrm>
            <a:off x="457200" y="1600200"/>
            <a:ext cx="8229600" cy="5029200"/>
          </a:xfrm>
        </p:spPr>
        <p:txBody>
          <a:bodyPr>
            <a:normAutofit fontScale="77500" lnSpcReduction="20000"/>
          </a:bodyPr>
          <a:lstStyle/>
          <a:p>
            <a:pPr marL="514350" indent="-514350">
              <a:buFont typeface="+mj-lt"/>
              <a:buAutoNum type="arabicPeriod"/>
            </a:pPr>
            <a:r>
              <a:rPr lang="en-US"/>
              <a:t>First term (Spring 2016): 9 scholarships: 7 males, 2 females</a:t>
            </a:r>
          </a:p>
          <a:p>
            <a:pPr lvl="1"/>
            <a:r>
              <a:rPr lang="en-US"/>
              <a:t>Two graduated, six remain in program, one changed major out of eligible disciplines</a:t>
            </a:r>
          </a:p>
          <a:p>
            <a:pPr lvl="1"/>
            <a:r>
              <a:rPr lang="en-US"/>
              <a:t>All recipients have maintained at least 3.2 cumulative GPA</a:t>
            </a:r>
          </a:p>
          <a:p>
            <a:pPr lvl="1"/>
            <a:r>
              <a:rPr lang="en-US"/>
              <a:t>Three internships/shadowing experiences took place</a:t>
            </a:r>
          </a:p>
          <a:p>
            <a:pPr lvl="1"/>
            <a:r>
              <a:rPr lang="en-US"/>
              <a:t>Two field trips to four year partner Universities/Colleges</a:t>
            </a:r>
          </a:p>
          <a:p>
            <a:pPr lvl="1"/>
            <a:r>
              <a:rPr lang="en-US"/>
              <a:t>Seminar speakers came to present to the group (public seminar</a:t>
            </a:r>
            <a:r>
              <a:rPr lang="en-US" smtClean="0"/>
              <a:t>)</a:t>
            </a:r>
            <a:endParaRPr lang="en-US"/>
          </a:p>
          <a:p>
            <a:pPr marL="514350" indent="-514350">
              <a:buFont typeface="+mj-lt"/>
              <a:buAutoNum type="arabicPeriod" startAt="2"/>
            </a:pPr>
            <a:r>
              <a:rPr lang="en-US"/>
              <a:t>Second term (Fall 2016): 9 scholarships: 5 males, 4 </a:t>
            </a:r>
            <a:r>
              <a:rPr lang="en-US" smtClean="0"/>
              <a:t>females</a:t>
            </a:r>
          </a:p>
          <a:p>
            <a:pPr marL="514350" indent="-514350">
              <a:buFont typeface="+mj-lt"/>
              <a:buAutoNum type="arabicPeriod" startAt="2"/>
            </a:pPr>
            <a:r>
              <a:rPr lang="en-US" smtClean="0"/>
              <a:t>Thus </a:t>
            </a:r>
            <a:r>
              <a:rPr lang="en-US"/>
              <a:t>15 remain in the program at the present time; their career interests span Aeronautical Engineering, Civil Engineering, Chemistry, Electrical Engineering, Environmental Biology, Computer Engineering Technologies, and Statistics</a:t>
            </a:r>
          </a:p>
          <a:p>
            <a:endParaRPr lang="en-US"/>
          </a:p>
        </p:txBody>
      </p:sp>
    </p:spTree>
    <p:extLst>
      <p:ext uri="{BB962C8B-B14F-4D97-AF65-F5344CB8AC3E}">
        <p14:creationId xmlns:p14="http://schemas.microsoft.com/office/powerpoint/2010/main" val="201592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smtClean="0"/>
              <a:t>R</a:t>
            </a:r>
            <a:r>
              <a:rPr lang="en-US" sz="3200" smtClean="0"/>
              <a:t>egional </a:t>
            </a:r>
            <a:r>
              <a:rPr lang="en-US" sz="3200" u="sng" smtClean="0"/>
              <a:t>A</a:t>
            </a:r>
            <a:r>
              <a:rPr lang="en-US" sz="3200" smtClean="0"/>
              <a:t>rticulation for </a:t>
            </a:r>
            <a:r>
              <a:rPr lang="en-US" sz="3200" u="sng" smtClean="0"/>
              <a:t>C</a:t>
            </a:r>
            <a:r>
              <a:rPr lang="en-US" sz="3200" smtClean="0"/>
              <a:t>areer and Technical </a:t>
            </a:r>
            <a:r>
              <a:rPr lang="en-US" sz="3200" u="sng" smtClean="0"/>
              <a:t>E</a:t>
            </a:r>
            <a:r>
              <a:rPr lang="en-US" sz="3200" smtClean="0"/>
              <a:t>ducation (RACE)</a:t>
            </a:r>
            <a:endParaRPr lang="en-US" sz="3200"/>
          </a:p>
        </p:txBody>
      </p:sp>
      <p:sp>
        <p:nvSpPr>
          <p:cNvPr id="3" name="Content Placeholder 2"/>
          <p:cNvSpPr>
            <a:spLocks noGrp="1"/>
          </p:cNvSpPr>
          <p:nvPr>
            <p:ph idx="1"/>
          </p:nvPr>
        </p:nvSpPr>
        <p:spPr>
          <a:xfrm>
            <a:off x="457200" y="1600200"/>
            <a:ext cx="8229600" cy="4800600"/>
          </a:xfrm>
        </p:spPr>
        <p:txBody>
          <a:bodyPr>
            <a:normAutofit/>
          </a:bodyPr>
          <a:lstStyle/>
          <a:p>
            <a:r>
              <a:rPr lang="en-US" smtClean="0"/>
              <a:t>A-B Tech and Blue Ridge CC</a:t>
            </a:r>
          </a:p>
          <a:p>
            <a:r>
              <a:rPr lang="en-US" smtClean="0"/>
              <a:t>Asheville City, Buncombe County, Henderson County, Madison County, and Transylvania County schools</a:t>
            </a:r>
          </a:p>
          <a:p>
            <a:r>
              <a:rPr lang="en-US" smtClean="0"/>
              <a:t>Leadership Committee with representatives from all members</a:t>
            </a:r>
          </a:p>
          <a:p>
            <a:r>
              <a:rPr lang="en-US" smtClean="0"/>
              <a:t>Two major projects each year</a:t>
            </a:r>
          </a:p>
          <a:p>
            <a:pPr lvl="1"/>
            <a:r>
              <a:rPr lang="en-US" smtClean="0"/>
              <a:t>Leadership Academy</a:t>
            </a:r>
          </a:p>
          <a:p>
            <a:pPr lvl="1"/>
            <a:r>
              <a:rPr lang="en-US" smtClean="0"/>
              <a:t>RACE Agreement Alignment Meeting</a:t>
            </a:r>
            <a:endParaRPr lang="en-US"/>
          </a:p>
        </p:txBody>
      </p:sp>
    </p:spTree>
    <p:extLst>
      <p:ext uri="{BB962C8B-B14F-4D97-AF65-F5344CB8AC3E}">
        <p14:creationId xmlns:p14="http://schemas.microsoft.com/office/powerpoint/2010/main" val="732949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Leadership Academy</a:t>
            </a:r>
            <a:endParaRPr lang="en-US"/>
          </a:p>
        </p:txBody>
      </p:sp>
      <p:sp>
        <p:nvSpPr>
          <p:cNvPr id="3" name="Content Placeholder 2"/>
          <p:cNvSpPr>
            <a:spLocks noGrp="1"/>
          </p:cNvSpPr>
          <p:nvPr>
            <p:ph idx="1"/>
          </p:nvPr>
        </p:nvSpPr>
        <p:spPr/>
        <p:txBody>
          <a:bodyPr/>
          <a:lstStyle/>
          <a:p>
            <a:r>
              <a:rPr lang="en-US" smtClean="0"/>
              <a:t>Held at Biltmore Estates in fall</a:t>
            </a:r>
          </a:p>
          <a:p>
            <a:r>
              <a:rPr lang="en-US" smtClean="0"/>
              <a:t>Approximately 160 students from all school systems</a:t>
            </a:r>
          </a:p>
          <a:p>
            <a:r>
              <a:rPr lang="en-US" smtClean="0"/>
              <a:t>Focus on Leadership – This year students will look for examples of leadership traits while touring the house </a:t>
            </a:r>
            <a:br>
              <a:rPr lang="en-US" smtClean="0"/>
            </a:br>
            <a:r>
              <a:rPr lang="en-US" smtClean="0"/>
              <a:t>and grounds</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239007"/>
            <a:ext cx="4293433" cy="2618994"/>
          </a:xfrm>
          <a:prstGeom prst="rect">
            <a:avLst/>
          </a:prstGeom>
        </p:spPr>
      </p:pic>
    </p:spTree>
    <p:extLst>
      <p:ext uri="{BB962C8B-B14F-4D97-AF65-F5344CB8AC3E}">
        <p14:creationId xmlns:p14="http://schemas.microsoft.com/office/powerpoint/2010/main" val="72330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RACE Articulation Meeting</a:t>
            </a:r>
            <a:endParaRPr lang="en-US"/>
          </a:p>
        </p:txBody>
      </p:sp>
      <p:sp>
        <p:nvSpPr>
          <p:cNvPr id="3" name="Content Placeholder 2"/>
          <p:cNvSpPr>
            <a:spLocks noGrp="1"/>
          </p:cNvSpPr>
          <p:nvPr>
            <p:ph idx="1"/>
          </p:nvPr>
        </p:nvSpPr>
        <p:spPr/>
        <p:txBody>
          <a:bodyPr>
            <a:normAutofit lnSpcReduction="10000"/>
          </a:bodyPr>
          <a:lstStyle/>
          <a:p>
            <a:r>
              <a:rPr lang="en-US" smtClean="0"/>
              <a:t>RACE Leadership Committee Selects Areas for Review</a:t>
            </a:r>
          </a:p>
          <a:p>
            <a:r>
              <a:rPr lang="en-US" smtClean="0"/>
              <a:t>Held on the campus of A-B Tech or Blue Ridge CC</a:t>
            </a:r>
          </a:p>
          <a:p>
            <a:r>
              <a:rPr lang="en-US" smtClean="0"/>
              <a:t>Faculty and teachers compare learning outcomes and instructional methods and determine equivalencies</a:t>
            </a:r>
          </a:p>
          <a:p>
            <a:r>
              <a:rPr lang="en-US" smtClean="0"/>
              <a:t>Last year included a focus </a:t>
            </a:r>
            <a:br>
              <a:rPr lang="en-US" smtClean="0"/>
            </a:br>
            <a:r>
              <a:rPr lang="en-US" smtClean="0"/>
              <a:t>on Project Lead the Way</a:t>
            </a:r>
            <a:endParaRPr lang="en-US"/>
          </a:p>
        </p:txBody>
      </p:sp>
      <p:pic>
        <p:nvPicPr>
          <p:cNvPr id="4" name="Picture 3" descr="C:\Users\WILLIAMELOFLIN\AppData\Local\Microsoft\Windows\Temporary Internet Files\Content.Outlook\RLEA0H58\IMG_0029.JPG"/>
          <p:cNvPicPr/>
          <p:nvPr/>
        </p:nvPicPr>
        <p:blipFill rotWithShape="1">
          <a:blip r:embed="rId3" cstate="print">
            <a:extLst>
              <a:ext uri="{28A0092B-C50C-407E-A947-70E740481C1C}">
                <a14:useLocalDpi xmlns:a14="http://schemas.microsoft.com/office/drawing/2010/main" val="0"/>
              </a:ext>
            </a:extLst>
          </a:blip>
          <a:srcRect l="36376" t="1423" r="15058"/>
          <a:stretch/>
        </p:blipFill>
        <p:spPr bwMode="auto">
          <a:xfrm rot="5400000">
            <a:off x="6078148" y="3784212"/>
            <a:ext cx="2201863" cy="3777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97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normAutofit/>
          </a:bodyPr>
          <a:lstStyle/>
          <a:p>
            <a:pPr marL="0" indent="0">
              <a:buNone/>
            </a:pPr>
            <a:r>
              <a:rPr lang="en-US" dirty="0" err="1" smtClean="0"/>
              <a:t>Mayland</a:t>
            </a:r>
            <a:r>
              <a:rPr lang="en-US" dirty="0" smtClean="0"/>
              <a:t> </a:t>
            </a:r>
            <a:r>
              <a:rPr lang="en-US" dirty="0"/>
              <a:t>Community College</a:t>
            </a:r>
          </a:p>
          <a:p>
            <a:r>
              <a:rPr lang="en-US" dirty="0" smtClean="0"/>
              <a:t>Working </a:t>
            </a:r>
            <a:r>
              <a:rPr lang="en-US" dirty="0"/>
              <a:t>with Industry in developing their </a:t>
            </a:r>
            <a:r>
              <a:rPr lang="en-US" dirty="0" smtClean="0"/>
              <a:t>pathway</a:t>
            </a:r>
          </a:p>
          <a:p>
            <a:r>
              <a:rPr lang="en-US" dirty="0" smtClean="0"/>
              <a:t>Randy </a:t>
            </a:r>
            <a:r>
              <a:rPr lang="en-US" dirty="0"/>
              <a:t>Ledford </a:t>
            </a:r>
            <a:endParaRPr lang="en-US" dirty="0" smtClean="0"/>
          </a:p>
        </p:txBody>
      </p:sp>
    </p:spTree>
    <p:extLst>
      <p:ext uri="{BB962C8B-B14F-4D97-AF65-F5344CB8AC3E}">
        <p14:creationId xmlns:p14="http://schemas.microsoft.com/office/powerpoint/2010/main" val="167226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normAutofit/>
          </a:bodyPr>
          <a:lstStyle/>
          <a:p>
            <a:pPr marL="0" indent="0">
              <a:buNone/>
            </a:pPr>
            <a:r>
              <a:rPr lang="en-US" dirty="0" smtClean="0"/>
              <a:t>Central </a:t>
            </a:r>
            <a:r>
              <a:rPr lang="en-US" dirty="0"/>
              <a:t>Piedmont Community College</a:t>
            </a:r>
            <a:endParaRPr lang="en-US" dirty="0" smtClean="0"/>
          </a:p>
          <a:p>
            <a:r>
              <a:rPr lang="en-US" dirty="0" smtClean="0"/>
              <a:t>Professional development</a:t>
            </a:r>
          </a:p>
          <a:p>
            <a:r>
              <a:rPr lang="en-US" dirty="0" smtClean="0"/>
              <a:t>Heather </a:t>
            </a:r>
            <a:r>
              <a:rPr lang="en-US" dirty="0" err="1"/>
              <a:t>Parusel</a:t>
            </a:r>
            <a:r>
              <a:rPr lang="en-US" dirty="0"/>
              <a:t> </a:t>
            </a:r>
            <a:endParaRPr lang="en-US" dirty="0" smtClean="0"/>
          </a:p>
        </p:txBody>
      </p:sp>
    </p:spTree>
    <p:extLst>
      <p:ext uri="{BB962C8B-B14F-4D97-AF65-F5344CB8AC3E}">
        <p14:creationId xmlns:p14="http://schemas.microsoft.com/office/powerpoint/2010/main" val="382706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normAutofit/>
          </a:bodyPr>
          <a:lstStyle/>
          <a:p>
            <a:pPr marL="0" indent="0">
              <a:buNone/>
            </a:pPr>
            <a:r>
              <a:rPr lang="en-US" dirty="0" smtClean="0"/>
              <a:t>Randolph Community </a:t>
            </a:r>
            <a:r>
              <a:rPr lang="en-US" dirty="0"/>
              <a:t>College</a:t>
            </a:r>
          </a:p>
          <a:p>
            <a:pPr marL="0" indent="0">
              <a:buNone/>
            </a:pPr>
            <a:r>
              <a:rPr lang="en-US" dirty="0" smtClean="0"/>
              <a:t>Montgomery Community </a:t>
            </a:r>
            <a:r>
              <a:rPr lang="en-US" dirty="0"/>
              <a:t>College</a:t>
            </a:r>
          </a:p>
          <a:p>
            <a:r>
              <a:rPr lang="en-US" dirty="0" smtClean="0"/>
              <a:t>Better Together: Strength </a:t>
            </a:r>
            <a:r>
              <a:rPr lang="en-US" dirty="0"/>
              <a:t>through Consortium </a:t>
            </a:r>
            <a:r>
              <a:rPr lang="en-US" dirty="0" smtClean="0"/>
              <a:t>Approach</a:t>
            </a:r>
          </a:p>
          <a:p>
            <a:r>
              <a:rPr lang="en-US" dirty="0" smtClean="0"/>
              <a:t>Suzanne </a:t>
            </a:r>
            <a:r>
              <a:rPr lang="en-US" dirty="0" err="1"/>
              <a:t>Rohrbaugh</a:t>
            </a:r>
            <a:r>
              <a:rPr lang="en-US" dirty="0"/>
              <a:t> </a:t>
            </a:r>
            <a:endParaRPr lang="en-US" dirty="0" smtClean="0"/>
          </a:p>
        </p:txBody>
      </p:sp>
      <p:pic>
        <p:nvPicPr>
          <p:cNvPr id="4" name="Picture 4" descr="https://lh4.googleusercontent.com/25JZu3Zy27WEmKgetfZmQ7NyP7VsSS_DIxKbiE_d_qnxktWxTEWGaJDwjqsp7kKIL08pXldnwjBiJeuqq0D-tGZhY7wQEq3r2NxrVuCezo2jWIs0cpuS8C-hG6HZfeDGYbtCbv-gq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636" y="4290440"/>
            <a:ext cx="1888435" cy="221244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914" y="4880109"/>
            <a:ext cx="3142972" cy="1340385"/>
          </a:xfrm>
          <a:prstGeom prst="rect">
            <a:avLst/>
          </a:prstGeom>
        </p:spPr>
      </p:pic>
    </p:spTree>
    <p:extLst>
      <p:ext uri="{BB962C8B-B14F-4D97-AF65-F5344CB8AC3E}">
        <p14:creationId xmlns:p14="http://schemas.microsoft.com/office/powerpoint/2010/main" val="106909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00200"/>
            <a:ext cx="8686800" cy="5257800"/>
          </a:xfrm>
        </p:spPr>
        <p:txBody>
          <a:bodyPr>
            <a:normAutofit fontScale="85000" lnSpcReduction="20000"/>
          </a:bodyPr>
          <a:lstStyle/>
          <a:p>
            <a:r>
              <a:rPr lang="en-US" dirty="0" smtClean="0">
                <a:solidFill>
                  <a:srgbClr val="002060"/>
                </a:solidFill>
              </a:rPr>
              <a:t>Events</a:t>
            </a:r>
          </a:p>
          <a:p>
            <a:pPr lvl="1"/>
            <a:r>
              <a:rPr lang="en-US" dirty="0" smtClean="0">
                <a:solidFill>
                  <a:srgbClr val="002060"/>
                </a:solidFill>
              </a:rPr>
              <a:t>Manufacturing Day</a:t>
            </a:r>
          </a:p>
          <a:p>
            <a:r>
              <a:rPr lang="en-US" dirty="0" smtClean="0">
                <a:solidFill>
                  <a:srgbClr val="002060"/>
                </a:solidFill>
              </a:rPr>
              <a:t>Programming</a:t>
            </a:r>
          </a:p>
          <a:p>
            <a:pPr lvl="1"/>
            <a:r>
              <a:rPr lang="en-US" dirty="0" smtClean="0">
                <a:solidFill>
                  <a:srgbClr val="002060"/>
                </a:solidFill>
              </a:rPr>
              <a:t>Apprenticeships</a:t>
            </a:r>
          </a:p>
          <a:p>
            <a:pPr lvl="1"/>
            <a:r>
              <a:rPr lang="en-US" dirty="0" smtClean="0">
                <a:solidFill>
                  <a:srgbClr val="002060"/>
                </a:solidFill>
              </a:rPr>
              <a:t>Automotive Systems Technology/Collision Repair &amp; Refinishing</a:t>
            </a:r>
          </a:p>
          <a:p>
            <a:pPr lvl="1"/>
            <a:r>
              <a:rPr lang="en-US" dirty="0" smtClean="0">
                <a:solidFill>
                  <a:srgbClr val="002060"/>
                </a:solidFill>
              </a:rPr>
              <a:t>Computer-Integrated Machining</a:t>
            </a:r>
          </a:p>
          <a:p>
            <a:pPr lvl="2"/>
            <a:r>
              <a:rPr lang="en-US" dirty="0" smtClean="0">
                <a:solidFill>
                  <a:srgbClr val="002060"/>
                </a:solidFill>
              </a:rPr>
              <a:t>Basic coursework at Montgomery CC</a:t>
            </a:r>
          </a:p>
          <a:p>
            <a:pPr lvl="2"/>
            <a:r>
              <a:rPr lang="en-US" dirty="0" smtClean="0">
                <a:solidFill>
                  <a:srgbClr val="002060"/>
                </a:solidFill>
              </a:rPr>
              <a:t>Continuation options with Randolph CC</a:t>
            </a:r>
          </a:p>
          <a:p>
            <a:pPr lvl="1"/>
            <a:r>
              <a:rPr lang="en-US" dirty="0" smtClean="0">
                <a:solidFill>
                  <a:srgbClr val="002060"/>
                </a:solidFill>
              </a:rPr>
              <a:t>Basic Law Enforcement – day vs evening options for students</a:t>
            </a:r>
          </a:p>
          <a:p>
            <a:r>
              <a:rPr lang="en-US" dirty="0" smtClean="0">
                <a:solidFill>
                  <a:srgbClr val="002060"/>
                </a:solidFill>
              </a:rPr>
              <a:t>Resources</a:t>
            </a:r>
          </a:p>
          <a:p>
            <a:pPr lvl="1"/>
            <a:r>
              <a:rPr lang="en-US" dirty="0" smtClean="0">
                <a:solidFill>
                  <a:srgbClr val="002060"/>
                </a:solidFill>
              </a:rPr>
              <a:t>Sharing of ideas</a:t>
            </a:r>
          </a:p>
          <a:p>
            <a:pPr lvl="2"/>
            <a:r>
              <a:rPr lang="en-US" dirty="0" smtClean="0">
                <a:solidFill>
                  <a:srgbClr val="002060"/>
                </a:solidFill>
              </a:rPr>
              <a:t>Counseling</a:t>
            </a:r>
          </a:p>
          <a:p>
            <a:pPr lvl="2"/>
            <a:r>
              <a:rPr lang="en-US" dirty="0" smtClean="0">
                <a:solidFill>
                  <a:srgbClr val="002060"/>
                </a:solidFill>
              </a:rPr>
              <a:t>Tutoring</a:t>
            </a:r>
            <a:endParaRPr lang="en-US" dirty="0">
              <a:solidFill>
                <a:srgbClr val="00206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7761" y="5334000"/>
            <a:ext cx="2501463" cy="1404989"/>
          </a:xfrm>
          <a:prstGeom prst="rect">
            <a:avLst/>
          </a:prstGeom>
        </p:spPr>
      </p:pic>
      <p:pic>
        <p:nvPicPr>
          <p:cNvPr id="2050" name="Picture 2" descr="Image result for machi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7311" y="5346703"/>
            <a:ext cx="2086689" cy="139228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en-US"/>
              <a:t>Opportunities for Collaboration</a:t>
            </a:r>
            <a:endParaRPr lang="en-US" dirty="0"/>
          </a:p>
        </p:txBody>
      </p:sp>
    </p:spTree>
    <p:extLst>
      <p:ext uri="{BB962C8B-B14F-4D97-AF65-F5344CB8AC3E}">
        <p14:creationId xmlns:p14="http://schemas.microsoft.com/office/powerpoint/2010/main" val="117474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lstStyle/>
          <a:p>
            <a:pPr marL="0" indent="0">
              <a:buNone/>
            </a:pPr>
            <a:r>
              <a:rPr lang="en-US" dirty="0" smtClean="0"/>
              <a:t>Nash Community College</a:t>
            </a:r>
          </a:p>
          <a:p>
            <a:r>
              <a:rPr lang="en-US" dirty="0" smtClean="0"/>
              <a:t>Career and Technical Education Showcase</a:t>
            </a:r>
          </a:p>
          <a:p>
            <a:r>
              <a:rPr lang="en-US" dirty="0" smtClean="0"/>
              <a:t>Wil </a:t>
            </a:r>
            <a:r>
              <a:rPr lang="en-US" dirty="0"/>
              <a:t>van der </a:t>
            </a:r>
            <a:r>
              <a:rPr lang="en-US" dirty="0" err="1"/>
              <a:t>Meulen</a:t>
            </a:r>
            <a:endParaRPr lang="en-US" dirty="0" smtClean="0"/>
          </a:p>
          <a:p>
            <a:r>
              <a:rPr lang="en-US" dirty="0" smtClean="0"/>
              <a:t>YouTube video</a:t>
            </a:r>
          </a:p>
          <a:p>
            <a:endParaRPr lang="en-US" dirty="0" smtClean="0"/>
          </a:p>
        </p:txBody>
      </p:sp>
    </p:spTree>
    <p:extLst>
      <p:ext uri="{BB962C8B-B14F-4D97-AF65-F5344CB8AC3E}">
        <p14:creationId xmlns:p14="http://schemas.microsoft.com/office/powerpoint/2010/main" val="209986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91811" y="3395266"/>
            <a:ext cx="5156200" cy="3188097"/>
          </a:xfrm>
          <a:prstGeom prst="rect">
            <a:avLst/>
          </a:prstGeom>
        </p:spPr>
      </p:pic>
      <p:sp>
        <p:nvSpPr>
          <p:cNvPr id="2" name="Title 1"/>
          <p:cNvSpPr>
            <a:spLocks noGrp="1"/>
          </p:cNvSpPr>
          <p:nvPr>
            <p:ph type="title"/>
          </p:nvPr>
        </p:nvSpPr>
        <p:spPr/>
        <p:txBody>
          <a:bodyPr/>
          <a:lstStyle/>
          <a:p>
            <a:r>
              <a:rPr lang="en-US" sz="4000" dirty="0" smtClean="0"/>
              <a:t>Professional Development</a:t>
            </a:r>
            <a:endParaRPr lang="en-US" sz="4000" dirty="0"/>
          </a:p>
        </p:txBody>
      </p:sp>
      <p:sp>
        <p:nvSpPr>
          <p:cNvPr id="3" name="Content Placeholder 2"/>
          <p:cNvSpPr>
            <a:spLocks noGrp="1"/>
          </p:cNvSpPr>
          <p:nvPr>
            <p:ph idx="1"/>
          </p:nvPr>
        </p:nvSpPr>
        <p:spPr/>
        <p:txBody>
          <a:bodyPr/>
          <a:lstStyle/>
          <a:p>
            <a:r>
              <a:rPr lang="en-US" dirty="0" smtClean="0"/>
              <a:t>NC NET Academies/CORD</a:t>
            </a:r>
          </a:p>
          <a:p>
            <a:r>
              <a:rPr lang="en-US" dirty="0" smtClean="0"/>
              <a:t>Practicums</a:t>
            </a:r>
          </a:p>
          <a:p>
            <a:r>
              <a:rPr lang="en-US" dirty="0" smtClean="0"/>
              <a:t>Update NC NET Contacts</a:t>
            </a:r>
          </a:p>
          <a:p>
            <a:r>
              <a:rPr lang="en-US" dirty="0" smtClean="0"/>
              <a:t>Suggestions for Technical Assistance Webinars</a:t>
            </a:r>
            <a:endParaRPr lang="en-US" dirty="0"/>
          </a:p>
        </p:txBody>
      </p:sp>
    </p:spTree>
    <p:extLst>
      <p:ext uri="{BB962C8B-B14F-4D97-AF65-F5344CB8AC3E}">
        <p14:creationId xmlns:p14="http://schemas.microsoft.com/office/powerpoint/2010/main" val="398200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192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lstStyle/>
          <a:p>
            <a:pPr marL="0" indent="0">
              <a:buNone/>
            </a:pPr>
            <a:r>
              <a:rPr lang="en-US" dirty="0"/>
              <a:t>Carteret </a:t>
            </a:r>
            <a:r>
              <a:rPr lang="en-US" dirty="0" smtClean="0"/>
              <a:t>CC</a:t>
            </a:r>
          </a:p>
          <a:p>
            <a:r>
              <a:rPr lang="en-US" dirty="0"/>
              <a:t>Food Service Technology Pathway for Occupational High School </a:t>
            </a:r>
            <a:r>
              <a:rPr lang="en-US" dirty="0" smtClean="0"/>
              <a:t>Students</a:t>
            </a:r>
          </a:p>
          <a:p>
            <a:r>
              <a:rPr lang="en-US" dirty="0" smtClean="0"/>
              <a:t>Catherine Lassiter</a:t>
            </a:r>
          </a:p>
        </p:txBody>
      </p:sp>
    </p:spTree>
    <p:extLst>
      <p:ext uri="{BB962C8B-B14F-4D97-AF65-F5344CB8AC3E}">
        <p14:creationId xmlns:p14="http://schemas.microsoft.com/office/powerpoint/2010/main" val="99513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lstStyle/>
          <a:p>
            <a:pPr marL="0" indent="0">
              <a:buNone/>
            </a:pPr>
            <a:r>
              <a:rPr lang="en-US" dirty="0" smtClean="0"/>
              <a:t>Wake </a:t>
            </a:r>
            <a:r>
              <a:rPr lang="en-US" dirty="0"/>
              <a:t>Technical Community College</a:t>
            </a:r>
            <a:endParaRPr lang="en-US" dirty="0" smtClean="0"/>
          </a:p>
          <a:p>
            <a:r>
              <a:rPr lang="en-US" dirty="0" err="1"/>
              <a:t>eVising</a:t>
            </a:r>
            <a:r>
              <a:rPr lang="en-US" dirty="0"/>
              <a:t/>
            </a:r>
            <a:br>
              <a:rPr lang="en-US" dirty="0"/>
            </a:br>
            <a:r>
              <a:rPr lang="en-US" dirty="0" err="1"/>
              <a:t>eVolution</a:t>
            </a:r>
            <a:r>
              <a:rPr lang="en-US" dirty="0"/>
              <a:t>: early touch system</a:t>
            </a:r>
            <a:endParaRPr lang="en-US" dirty="0" smtClean="0"/>
          </a:p>
          <a:p>
            <a:r>
              <a:rPr lang="en-US" dirty="0"/>
              <a:t>Diane </a:t>
            </a:r>
            <a:r>
              <a:rPr lang="en-US" dirty="0" err="1"/>
              <a:t>Albahrawy</a:t>
            </a:r>
            <a:r>
              <a:rPr lang="en-US" dirty="0"/>
              <a:t> </a:t>
            </a: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spTree>
    <p:extLst>
      <p:ext uri="{BB962C8B-B14F-4D97-AF65-F5344CB8AC3E}">
        <p14:creationId xmlns:p14="http://schemas.microsoft.com/office/powerpoint/2010/main" val="175668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eVising Motto</a:t>
            </a:r>
            <a:endParaRPr lang="en-US" dirty="0"/>
          </a:p>
        </p:txBody>
      </p:sp>
      <p:sp>
        <p:nvSpPr>
          <p:cNvPr id="3" name="Content Placeholder 2"/>
          <p:cNvSpPr>
            <a:spLocks noGrp="1"/>
          </p:cNvSpPr>
          <p:nvPr>
            <p:ph idx="1"/>
          </p:nvPr>
        </p:nvSpPr>
        <p:spPr/>
        <p:txBody>
          <a:bodyPr/>
          <a:lstStyle/>
          <a:p>
            <a:r>
              <a:rPr lang="en-US" smtClean="0"/>
              <a:t>The eVising motto, "Plan, Track, Achieve," means students will be guided through every step from the beginning as a new Business Administration student to the end of their academic journies...and beyond. </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343400"/>
            <a:ext cx="4572000" cy="914400"/>
          </a:xfrm>
          <a:prstGeom prst="rect">
            <a:avLst/>
          </a:prstGeom>
        </p:spPr>
      </p:pic>
    </p:spTree>
    <p:extLst>
      <p:ext uri="{BB962C8B-B14F-4D97-AF65-F5344CB8AC3E}">
        <p14:creationId xmlns:p14="http://schemas.microsoft.com/office/powerpoint/2010/main" val="1863697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 why eVising?</a:t>
            </a:r>
            <a:endParaRPr lang="en-US" dirty="0"/>
          </a:p>
        </p:txBody>
      </p:sp>
      <p:sp>
        <p:nvSpPr>
          <p:cNvPr id="3" name="Content Placeholder 2"/>
          <p:cNvSpPr>
            <a:spLocks noGrp="1"/>
          </p:cNvSpPr>
          <p:nvPr>
            <p:ph idx="1"/>
          </p:nvPr>
        </p:nvSpPr>
        <p:spPr/>
        <p:txBody>
          <a:bodyPr>
            <a:normAutofit fontScale="92500"/>
          </a:bodyPr>
          <a:lstStyle/>
          <a:p>
            <a:r>
              <a:rPr lang="en-US" dirty="0" smtClean="0"/>
              <a:t>Connection!</a:t>
            </a:r>
          </a:p>
          <a:p>
            <a:r>
              <a:rPr lang="en-US" dirty="0" smtClean="0"/>
              <a:t>Touch early, touch often…</a:t>
            </a:r>
          </a:p>
          <a:p>
            <a:endParaRPr lang="en-US" dirty="0" smtClean="0"/>
          </a:p>
          <a:p>
            <a:pPr marL="0" indent="0">
              <a:buNone/>
            </a:pPr>
            <a:r>
              <a:rPr lang="en-US" dirty="0" smtClean="0"/>
              <a:t>Students persist when they feel connected and supported at their institution. </a:t>
            </a:r>
          </a:p>
          <a:p>
            <a:endParaRPr lang="en-US" dirty="0" smtClean="0"/>
          </a:p>
          <a:p>
            <a:r>
              <a:rPr lang="en-US" dirty="0" smtClean="0"/>
              <a:t>Today we have a new way to connect with students</a:t>
            </a:r>
          </a:p>
          <a:p>
            <a:r>
              <a:rPr lang="en-US" dirty="0" smtClean="0"/>
              <a:t>We are beginning an </a:t>
            </a:r>
            <a:r>
              <a:rPr lang="en-US" dirty="0" err="1" smtClean="0"/>
              <a:t>eVising</a:t>
            </a:r>
            <a:r>
              <a:rPr lang="en-US" dirty="0" smtClean="0"/>
              <a:t> </a:t>
            </a:r>
            <a:r>
              <a:rPr lang="en-US" dirty="0" err="1" smtClean="0"/>
              <a:t>eVolution</a:t>
            </a:r>
            <a:endParaRPr lang="en-US" dirty="0" smtClean="0"/>
          </a:p>
          <a:p>
            <a:endParaRPr lang="en-US" dirty="0" smtClean="0"/>
          </a:p>
          <a:p>
            <a:endParaRPr lang="en-US" dirty="0"/>
          </a:p>
        </p:txBody>
      </p:sp>
    </p:spTree>
    <p:extLst>
      <p:ext uri="{BB962C8B-B14F-4D97-AF65-F5344CB8AC3E}">
        <p14:creationId xmlns:p14="http://schemas.microsoft.com/office/powerpoint/2010/main" val="2122420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685800"/>
            <a:ext cx="1494537" cy="4836594"/>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09800" y="0"/>
            <a:ext cx="4914900" cy="2515416"/>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905000"/>
            <a:ext cx="4724400" cy="27809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082" y="4267200"/>
            <a:ext cx="5209918" cy="2196774"/>
          </a:xfrm>
          <a:prstGeom prst="rect">
            <a:avLst/>
          </a:prstGeom>
        </p:spPr>
      </p:pic>
    </p:spTree>
    <p:extLst>
      <p:ext uri="{BB962C8B-B14F-4D97-AF65-F5344CB8AC3E}">
        <p14:creationId xmlns:p14="http://schemas.microsoft.com/office/powerpoint/2010/main" val="167643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eVising </a:t>
            </a:r>
            <a:r>
              <a:rPr lang="en-US" sz="4000" dirty="0" err="1" smtClean="0"/>
              <a:t>eXpands</a:t>
            </a:r>
            <a:endParaRPr lang="en-US" sz="4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807" y="1348677"/>
            <a:ext cx="4039985" cy="2182091"/>
          </a:xfrm>
        </p:spPr>
      </p:pic>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610792" y="1351130"/>
            <a:ext cx="4038600" cy="217963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563961"/>
            <a:ext cx="4267200" cy="230343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2948" y="3563961"/>
            <a:ext cx="4550052" cy="2303439"/>
          </a:xfrm>
          <a:prstGeom prst="rect">
            <a:avLst/>
          </a:prstGeom>
        </p:spPr>
      </p:pic>
    </p:spTree>
    <p:extLst>
      <p:ext uri="{BB962C8B-B14F-4D97-AF65-F5344CB8AC3E}">
        <p14:creationId xmlns:p14="http://schemas.microsoft.com/office/powerpoint/2010/main" val="87773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eVising 2.0</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944" y="1332807"/>
            <a:ext cx="4039985" cy="2248593"/>
          </a:xfrm>
        </p:spPr>
      </p:pic>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419600" y="1565275"/>
            <a:ext cx="4038600" cy="155892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679" y="3283590"/>
            <a:ext cx="4572000" cy="26600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814" y="3657600"/>
            <a:ext cx="3953115" cy="2286000"/>
          </a:xfrm>
          <a:prstGeom prst="rect">
            <a:avLst/>
          </a:prstGeom>
        </p:spPr>
      </p:pic>
    </p:spTree>
    <p:extLst>
      <p:ext uri="{BB962C8B-B14F-4D97-AF65-F5344CB8AC3E}">
        <p14:creationId xmlns:p14="http://schemas.microsoft.com/office/powerpoint/2010/main" val="96219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Student Feedback</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dirty="0" smtClean="0"/>
              <a:t>I think this new tool is great. It opens more lines of communication between students and faculty, and allows the students to be more self-reliant and aware of where they stand in their education.</a:t>
            </a:r>
          </a:p>
          <a:p>
            <a:endParaRPr lang="en-US" dirty="0" smtClean="0"/>
          </a:p>
          <a:p>
            <a:r>
              <a:rPr lang="en-US" dirty="0" smtClean="0"/>
              <a:t>I found the </a:t>
            </a:r>
            <a:r>
              <a:rPr lang="en-US" dirty="0" err="1" smtClean="0"/>
              <a:t>evising</a:t>
            </a:r>
            <a:r>
              <a:rPr lang="en-US" dirty="0" smtClean="0"/>
              <a:t> course to be very useful. There are many aspects I will certainly use going forward, especially the Program evaluation and the ways to get more involved at Wake Tech.</a:t>
            </a:r>
          </a:p>
          <a:p>
            <a:endParaRPr lang="en-US" dirty="0" smtClean="0"/>
          </a:p>
          <a:p>
            <a:r>
              <a:rPr lang="en-US" dirty="0" smtClean="0"/>
              <a:t>The most valuable aspects of </a:t>
            </a:r>
            <a:r>
              <a:rPr lang="en-US" dirty="0" err="1" smtClean="0"/>
              <a:t>eVising</a:t>
            </a:r>
            <a:r>
              <a:rPr lang="en-US" dirty="0" smtClean="0"/>
              <a:t> are the important dates. Being able to access information on registration, financial aid, and graduation in one place helps tremendously. Oftentimes, it can be hard to track down all of this information on a website when it’s scattered. You do not have to look far to find what you need.</a:t>
            </a:r>
          </a:p>
          <a:p>
            <a:endParaRPr lang="en-US" dirty="0" smtClean="0"/>
          </a:p>
          <a:p>
            <a:r>
              <a:rPr lang="en-US" dirty="0" smtClean="0"/>
              <a:t>I LOVED seeing the credits I have already taken and the ones that are in progress, and how they contribute to the degree requirements listed. Honestly I may switch to AAS Marketing after doing more research. This tool certainly is a great answer to my concerns and I will use it to my advantage.</a:t>
            </a:r>
          </a:p>
          <a:p>
            <a:endParaRPr lang="en-US" dirty="0" smtClean="0"/>
          </a:p>
          <a:p>
            <a:r>
              <a:rPr lang="en-US" dirty="0" smtClean="0"/>
              <a:t>I have personally been waiting for something like this!</a:t>
            </a:r>
          </a:p>
          <a:p>
            <a:endParaRPr lang="en-US" dirty="0"/>
          </a:p>
        </p:txBody>
      </p:sp>
    </p:spTree>
    <p:extLst>
      <p:ext uri="{BB962C8B-B14F-4D97-AF65-F5344CB8AC3E}">
        <p14:creationId xmlns:p14="http://schemas.microsoft.com/office/powerpoint/2010/main" val="1136462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lstStyle/>
          <a:p>
            <a:pPr marL="0" indent="0">
              <a:buNone/>
            </a:pPr>
            <a:r>
              <a:rPr lang="en-US" dirty="0" smtClean="0"/>
              <a:t>College of The Albemarle</a:t>
            </a:r>
          </a:p>
          <a:p>
            <a:r>
              <a:rPr lang="en-US" dirty="0"/>
              <a:t>Internal Perkins Collaboration</a:t>
            </a:r>
          </a:p>
          <a:p>
            <a:r>
              <a:rPr lang="en-US" dirty="0" smtClean="0"/>
              <a:t>Pamela Federline</a:t>
            </a:r>
          </a:p>
        </p:txBody>
      </p:sp>
    </p:spTree>
    <p:extLst>
      <p:ext uri="{BB962C8B-B14F-4D97-AF65-F5344CB8AC3E}">
        <p14:creationId xmlns:p14="http://schemas.microsoft.com/office/powerpoint/2010/main" val="985338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Perkins Handbook</a:t>
            </a: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3311" y="1600200"/>
            <a:ext cx="5277377" cy="4525963"/>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5029200"/>
            <a:ext cx="5190744" cy="16337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0" y="0"/>
            <a:ext cx="8279780" cy="6858000"/>
          </a:xfrm>
          <a:prstGeom prst="rect">
            <a:avLst/>
          </a:prstGeom>
        </p:spPr>
      </p:pic>
      <p:sp>
        <p:nvSpPr>
          <p:cNvPr id="7" name="Rounded Rectangle 6"/>
          <p:cNvSpPr>
            <a:spLocks noChangeArrowheads="1"/>
          </p:cNvSpPr>
          <p:nvPr/>
        </p:nvSpPr>
        <p:spPr bwMode="auto">
          <a:xfrm>
            <a:off x="431800" y="5181601"/>
            <a:ext cx="2616200" cy="685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01046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Best Practices</a:t>
            </a:r>
            <a:endParaRPr lang="en-US"/>
          </a:p>
        </p:txBody>
      </p:sp>
      <p:sp>
        <p:nvSpPr>
          <p:cNvPr id="3" name="Content Placeholder 2"/>
          <p:cNvSpPr>
            <a:spLocks noGrp="1"/>
          </p:cNvSpPr>
          <p:nvPr>
            <p:ph idx="1"/>
          </p:nvPr>
        </p:nvSpPr>
        <p:spPr/>
        <p:txBody>
          <a:bodyPr/>
          <a:lstStyle/>
          <a:p>
            <a:r>
              <a:rPr lang="en-US" dirty="0" smtClean="0"/>
              <a:t>2016 - 2017 Evaluations</a:t>
            </a:r>
          </a:p>
          <a:p>
            <a:r>
              <a:rPr lang="en-US" dirty="0" smtClean="0"/>
              <a:t>Best Practice Video and Annual Report</a:t>
            </a:r>
          </a:p>
          <a:p>
            <a:endParaRPr lang="en-US" dirty="0" smtClean="0"/>
          </a:p>
        </p:txBody>
      </p:sp>
    </p:spTree>
    <p:extLst>
      <p:ext uri="{BB962C8B-B14F-4D97-AF65-F5344CB8AC3E}">
        <p14:creationId xmlns:p14="http://schemas.microsoft.com/office/powerpoint/2010/main" val="795924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Perkins Reauthorization</a:t>
            </a:r>
            <a:endParaRPr lang="en-US"/>
          </a:p>
        </p:txBody>
      </p:sp>
      <p:sp>
        <p:nvSpPr>
          <p:cNvPr id="3" name="Content Placeholder 2"/>
          <p:cNvSpPr>
            <a:spLocks noGrp="1"/>
          </p:cNvSpPr>
          <p:nvPr>
            <p:ph idx="1"/>
          </p:nvPr>
        </p:nvSpPr>
        <p:spPr/>
        <p:txBody>
          <a:bodyPr/>
          <a:lstStyle/>
          <a:p>
            <a:r>
              <a:rPr lang="en-US" smtClean="0"/>
              <a:t>Preparing Workforce</a:t>
            </a:r>
          </a:p>
          <a:p>
            <a:r>
              <a:rPr lang="en-US" smtClean="0"/>
              <a:t>Programs of Study/Pathways</a:t>
            </a:r>
          </a:p>
          <a:p>
            <a:r>
              <a:rPr lang="en-US" smtClean="0"/>
              <a:t>Helping students make smart choices</a:t>
            </a:r>
          </a:p>
          <a:p>
            <a:r>
              <a:rPr lang="en-US" smtClean="0"/>
              <a:t>Special populations</a:t>
            </a:r>
          </a:p>
          <a:p>
            <a:r>
              <a:rPr lang="en-US" smtClean="0"/>
              <a:t>WIOA performance measures</a:t>
            </a:r>
          </a:p>
          <a:p>
            <a:endParaRPr lang="en-US" smtClean="0"/>
          </a:p>
        </p:txBody>
      </p:sp>
    </p:spTree>
    <p:extLst>
      <p:ext uri="{BB962C8B-B14F-4D97-AF65-F5344CB8AC3E}">
        <p14:creationId xmlns:p14="http://schemas.microsoft.com/office/powerpoint/2010/main" val="2043265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Career Awareness Week</a:t>
            </a:r>
            <a:endParaRPr lang="en-US"/>
          </a:p>
        </p:txBody>
      </p:sp>
      <p:sp>
        <p:nvSpPr>
          <p:cNvPr id="3" name="Content Placeholder 2"/>
          <p:cNvSpPr>
            <a:spLocks noGrp="1"/>
          </p:cNvSpPr>
          <p:nvPr>
            <p:ph idx="1"/>
          </p:nvPr>
        </p:nvSpPr>
        <p:spPr/>
        <p:txBody>
          <a:bodyPr/>
          <a:lstStyle/>
          <a:p>
            <a:r>
              <a:rPr lang="en-US" dirty="0" smtClean="0"/>
              <a:t>Advanced Manufacturing Careers Awareness Week</a:t>
            </a:r>
          </a:p>
          <a:p>
            <a:r>
              <a:rPr lang="en-US" dirty="0" smtClean="0"/>
              <a:t>October 3-7, 2016</a:t>
            </a:r>
          </a:p>
          <a:p>
            <a:r>
              <a:rPr lang="en-US" dirty="0" smtClean="0"/>
              <a:t>Aligns with national MFG DAY on October 7.</a:t>
            </a:r>
          </a:p>
          <a:p>
            <a:r>
              <a:rPr lang="en-US" dirty="0" smtClean="0">
                <a:hlinkClick r:id="rId3"/>
              </a:rPr>
              <a:t>www.ncperkins.org/manufacturing</a:t>
            </a:r>
            <a:endParaRPr lang="en-US" dirty="0" smtClean="0"/>
          </a:p>
          <a:p>
            <a:r>
              <a:rPr lang="en-US" dirty="0" smtClean="0"/>
              <a:t>38 events in NC</a:t>
            </a:r>
          </a:p>
          <a:p>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4419600"/>
            <a:ext cx="5562600" cy="2047037"/>
          </a:xfrm>
          <a:prstGeom prst="rect">
            <a:avLst/>
          </a:prstGeom>
        </p:spPr>
      </p:pic>
    </p:spTree>
    <p:extLst>
      <p:ext uri="{BB962C8B-B14F-4D97-AF65-F5344CB8AC3E}">
        <p14:creationId xmlns:p14="http://schemas.microsoft.com/office/powerpoint/2010/main" val="74623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stretch>
            <a:fillRect/>
          </a:stretch>
        </p:blipFill>
        <p:spPr>
          <a:xfrm>
            <a:off x="9372600" y="5772873"/>
            <a:ext cx="1446836" cy="1085127"/>
          </a:xfrm>
          <a:prstGeom prst="rect">
            <a:avLst/>
          </a:prstGeom>
        </p:spPr>
      </p:pic>
      <p:sp>
        <p:nvSpPr>
          <p:cNvPr id="2" name="Title 1"/>
          <p:cNvSpPr>
            <a:spLocks noGrp="1"/>
          </p:cNvSpPr>
          <p:nvPr>
            <p:ph type="title"/>
          </p:nvPr>
        </p:nvSpPr>
        <p:spPr/>
        <p:txBody>
          <a:bodyPr/>
          <a:lstStyle/>
          <a:p>
            <a:r>
              <a:rPr lang="en-US"/>
              <a:t>Important Dates for 2016-17</a:t>
            </a:r>
          </a:p>
        </p:txBody>
      </p:sp>
      <p:sp>
        <p:nvSpPr>
          <p:cNvPr id="3" name="Content Placeholder 2"/>
          <p:cNvSpPr>
            <a:spLocks noGrp="1"/>
          </p:cNvSpPr>
          <p:nvPr>
            <p:ph idx="1"/>
          </p:nvPr>
        </p:nvSpPr>
        <p:spPr>
          <a:xfrm>
            <a:off x="457200" y="1600200"/>
            <a:ext cx="8458200" cy="5029200"/>
          </a:xfrm>
        </p:spPr>
        <p:txBody>
          <a:bodyPr>
            <a:normAutofit lnSpcReduction="10000"/>
          </a:bodyPr>
          <a:lstStyle/>
          <a:p>
            <a:pPr marL="0" indent="0">
              <a:buNone/>
              <a:tabLst>
                <a:tab pos="622300" algn="ctr"/>
                <a:tab pos="1303338" algn="l"/>
              </a:tabLst>
            </a:pPr>
            <a:r>
              <a:rPr lang="en-US" sz="2400" smtClean="0"/>
              <a:t>	9/28	Eastern </a:t>
            </a:r>
            <a:r>
              <a:rPr lang="en-US" sz="2400"/>
              <a:t>Region CCP Leadership Summit @Pitt CC</a:t>
            </a:r>
          </a:p>
          <a:p>
            <a:pPr marL="0" indent="0">
              <a:buNone/>
              <a:tabLst>
                <a:tab pos="622300" algn="ctr"/>
                <a:tab pos="1303338" algn="l"/>
              </a:tabLst>
            </a:pPr>
            <a:r>
              <a:rPr lang="en-US" sz="2400" smtClean="0"/>
              <a:t>	9/29	Western </a:t>
            </a:r>
            <a:r>
              <a:rPr lang="en-US" sz="2400"/>
              <a:t>Region CCP Leadership Summit @ CVCC</a:t>
            </a:r>
          </a:p>
          <a:p>
            <a:pPr marL="0" indent="0">
              <a:buNone/>
              <a:tabLst>
                <a:tab pos="622300" algn="ctr"/>
                <a:tab pos="1303338" algn="l"/>
              </a:tabLst>
            </a:pPr>
            <a:r>
              <a:rPr lang="en-US" sz="2400" smtClean="0">
                <a:solidFill>
                  <a:srgbClr val="FF0000"/>
                </a:solidFill>
              </a:rPr>
              <a:t>	9/30	Initial </a:t>
            </a:r>
            <a:r>
              <a:rPr lang="en-US" sz="2400">
                <a:solidFill>
                  <a:srgbClr val="FF0000"/>
                </a:solidFill>
              </a:rPr>
              <a:t>Budget Allocation Due in Moodle</a:t>
            </a:r>
          </a:p>
          <a:p>
            <a:pPr marL="0" indent="0">
              <a:buNone/>
              <a:tabLst>
                <a:tab pos="622300" algn="ctr"/>
                <a:tab pos="1303338" algn="l"/>
              </a:tabLst>
            </a:pPr>
            <a:r>
              <a:rPr lang="en-US" sz="2400" smtClean="0"/>
              <a:t>	10/18	October </a:t>
            </a:r>
            <a:r>
              <a:rPr lang="en-US" sz="2400"/>
              <a:t>Update Webinar</a:t>
            </a:r>
          </a:p>
          <a:p>
            <a:pPr marL="0" indent="0">
              <a:buNone/>
              <a:tabLst>
                <a:tab pos="622300" algn="ctr"/>
                <a:tab pos="1303338" algn="l"/>
              </a:tabLst>
            </a:pPr>
            <a:r>
              <a:rPr lang="en-US" sz="2400" smtClean="0"/>
              <a:t>	11/15	November </a:t>
            </a:r>
            <a:r>
              <a:rPr lang="en-US" sz="2400"/>
              <a:t>Update Webinar</a:t>
            </a:r>
          </a:p>
          <a:p>
            <a:pPr marL="0" indent="0">
              <a:buNone/>
              <a:tabLst>
                <a:tab pos="622300" algn="ctr"/>
                <a:tab pos="1303338" algn="l"/>
              </a:tabLst>
            </a:pPr>
            <a:r>
              <a:rPr lang="en-US" sz="2200" smtClean="0">
                <a:solidFill>
                  <a:srgbClr val="FF0000"/>
                </a:solidFill>
              </a:rPr>
              <a:t>	11/16	Required </a:t>
            </a:r>
            <a:r>
              <a:rPr lang="en-US" sz="2200">
                <a:solidFill>
                  <a:srgbClr val="FF0000"/>
                </a:solidFill>
              </a:rPr>
              <a:t>EDGAR Training @ WTCC- Northern Campus</a:t>
            </a:r>
          </a:p>
          <a:p>
            <a:pPr marL="0" indent="0">
              <a:buNone/>
              <a:tabLst>
                <a:tab pos="622300" algn="ctr"/>
                <a:tab pos="1303338" algn="l"/>
              </a:tabLst>
            </a:pPr>
            <a:r>
              <a:rPr lang="en-US" sz="2200" smtClean="0">
                <a:solidFill>
                  <a:srgbClr val="FF0000"/>
                </a:solidFill>
              </a:rPr>
              <a:t>	12/31	2</a:t>
            </a:r>
            <a:r>
              <a:rPr lang="en-US" sz="2200" baseline="30000" smtClean="0">
                <a:solidFill>
                  <a:srgbClr val="FF0000"/>
                </a:solidFill>
              </a:rPr>
              <a:t>nd</a:t>
            </a:r>
            <a:r>
              <a:rPr lang="en-US" sz="2200" smtClean="0">
                <a:solidFill>
                  <a:srgbClr val="FF0000"/>
                </a:solidFill>
              </a:rPr>
              <a:t> </a:t>
            </a:r>
            <a:r>
              <a:rPr lang="en-US" sz="2200">
                <a:solidFill>
                  <a:srgbClr val="FF0000"/>
                </a:solidFill>
              </a:rPr>
              <a:t>Quarter Budget Report Due</a:t>
            </a:r>
          </a:p>
          <a:p>
            <a:pPr marL="0" indent="0">
              <a:buNone/>
              <a:tabLst>
                <a:tab pos="622300" algn="ctr"/>
                <a:tab pos="1303338" algn="l"/>
              </a:tabLst>
            </a:pPr>
            <a:r>
              <a:rPr lang="en-US" sz="2200" smtClean="0"/>
              <a:t>	3/31	3</a:t>
            </a:r>
            <a:r>
              <a:rPr lang="en-US" sz="2200" baseline="30000" smtClean="0"/>
              <a:t>rd</a:t>
            </a:r>
            <a:r>
              <a:rPr lang="en-US" sz="2200" smtClean="0"/>
              <a:t> </a:t>
            </a:r>
            <a:r>
              <a:rPr lang="en-US" sz="2200"/>
              <a:t>Quarter Budget Report Due</a:t>
            </a:r>
          </a:p>
          <a:p>
            <a:pPr marL="0" indent="0">
              <a:buNone/>
              <a:tabLst>
                <a:tab pos="622300" algn="ctr"/>
                <a:tab pos="1303338" algn="l"/>
              </a:tabLst>
            </a:pPr>
            <a:r>
              <a:rPr lang="en-US" sz="2200" smtClean="0"/>
              <a:t>	4/27-28	2017-18 </a:t>
            </a:r>
            <a:r>
              <a:rPr lang="en-US" sz="2200"/>
              <a:t>Perkins Planning Meeting</a:t>
            </a:r>
          </a:p>
          <a:p>
            <a:pPr marL="0" indent="0">
              <a:buNone/>
              <a:tabLst>
                <a:tab pos="622300" algn="ctr"/>
                <a:tab pos="1303338" algn="l"/>
              </a:tabLst>
            </a:pPr>
            <a:r>
              <a:rPr lang="en-US" sz="2200" smtClean="0">
                <a:solidFill>
                  <a:srgbClr val="FF0000"/>
                </a:solidFill>
              </a:rPr>
              <a:t>	5/15	Last </a:t>
            </a:r>
            <a:r>
              <a:rPr lang="en-US" sz="2200">
                <a:solidFill>
                  <a:srgbClr val="FF0000"/>
                </a:solidFill>
              </a:rPr>
              <a:t>day to submit budget modifications for 2016-17</a:t>
            </a:r>
          </a:p>
          <a:p>
            <a:pPr marL="0" indent="0">
              <a:buNone/>
              <a:tabLst>
                <a:tab pos="622300" algn="ctr"/>
                <a:tab pos="1303338" algn="l"/>
              </a:tabLst>
            </a:pPr>
            <a:r>
              <a:rPr lang="en-US" sz="2200" smtClean="0"/>
              <a:t>	6/15	2017-18 </a:t>
            </a:r>
            <a:r>
              <a:rPr lang="en-US" sz="2200"/>
              <a:t>Local Plan and Budget Due</a:t>
            </a:r>
          </a:p>
          <a:p>
            <a:pPr marL="0" indent="0">
              <a:tabLst>
                <a:tab pos="622300" algn="ctr"/>
                <a:tab pos="1303338" algn="l"/>
              </a:tabLst>
            </a:pPr>
            <a:endParaRPr lang="en-US" sz="2400"/>
          </a:p>
        </p:txBody>
      </p:sp>
    </p:spTree>
    <p:extLst>
      <p:ext uri="{BB962C8B-B14F-4D97-AF65-F5344CB8AC3E}">
        <p14:creationId xmlns:p14="http://schemas.microsoft.com/office/powerpoint/2010/main" val="835130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828800"/>
            <a:ext cx="4152900" cy="4152900"/>
          </a:xfrm>
          <a:prstGeom prst="rect">
            <a:avLst/>
          </a:prstGeom>
        </p:spPr>
      </p:pic>
      <p:sp>
        <p:nvSpPr>
          <p:cNvPr id="2" name="Title 1"/>
          <p:cNvSpPr>
            <a:spLocks noGrp="1"/>
          </p:cNvSpPr>
          <p:nvPr>
            <p:ph type="ctrTitle"/>
          </p:nvPr>
        </p:nvSpPr>
        <p:spPr>
          <a:xfrm>
            <a:off x="685800" y="76200"/>
            <a:ext cx="7467600" cy="3048000"/>
          </a:xfrm>
        </p:spPr>
        <p:txBody>
          <a:bodyPr>
            <a:normAutofit/>
          </a:bodyPr>
          <a:lstStyle/>
          <a:p>
            <a:r>
              <a:rPr lang="en-US" b="1">
                <a:latin typeface="Calibri Light" panose="020F0302020204030204" pitchFamily="34" charset="0"/>
              </a:rPr>
              <a:t>Perkins Kickoff 2016</a:t>
            </a:r>
            <a:endParaRPr lang="en-US" sz="2400" b="1">
              <a:latin typeface="Calibri Light" panose="020F0302020204030204" pitchFamily="34" charset="0"/>
            </a:endParaRPr>
          </a:p>
        </p:txBody>
      </p:sp>
      <p:sp>
        <p:nvSpPr>
          <p:cNvPr id="3" name="Subtitle 2"/>
          <p:cNvSpPr>
            <a:spLocks noGrp="1"/>
          </p:cNvSpPr>
          <p:nvPr>
            <p:ph type="subTitle" idx="1"/>
          </p:nvPr>
        </p:nvSpPr>
        <p:spPr>
          <a:xfrm>
            <a:off x="533400" y="2057400"/>
            <a:ext cx="7315200" cy="2971800"/>
          </a:xfrm>
        </p:spPr>
        <p:txBody>
          <a:bodyPr>
            <a:normAutofit/>
          </a:bodyPr>
          <a:lstStyle/>
          <a:p>
            <a:pPr lvl="0" algn="l">
              <a:lnSpc>
                <a:spcPct val="120000"/>
              </a:lnSpc>
              <a:spcBef>
                <a:spcPts val="0"/>
              </a:spcBef>
              <a:spcAft>
                <a:spcPts val="600"/>
              </a:spcAft>
              <a:defRPr sz="1800"/>
            </a:pPr>
            <a:r>
              <a:rPr lang="en-US" sz="2400" b="1" dirty="0"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a:t>
            </a:r>
            <a:r>
              <a:rPr lang="en-US" sz="2400" dirty="0">
                <a:latin typeface="Calibri Light" panose="020F0302020204030204" pitchFamily="34" charset="0"/>
              </a:rPr>
              <a:t>Education </a:t>
            </a:r>
            <a:r>
              <a:rPr lang="en-US" sz="2400" dirty="0" smtClean="0">
                <a:latin typeface="Calibri Light" panose="020F0302020204030204" pitchFamily="34" charset="0"/>
              </a:rPr>
              <a:t>Director</a:t>
            </a:r>
          </a:p>
          <a:p>
            <a:pPr lvl="0" algn="l">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l">
              <a:lnSpc>
                <a:spcPct val="120000"/>
              </a:lnSpc>
              <a:spcBef>
                <a:spcPts val="0"/>
              </a:spcBef>
              <a:spcAft>
                <a:spcPts val="600"/>
              </a:spcAft>
              <a:defRPr sz="1800"/>
            </a:pPr>
            <a:r>
              <a:rPr lang="en-US" sz="2400" b="1" dirty="0" smtClean="0">
                <a:latin typeface="Calibri Light" panose="020F0302020204030204" pitchFamily="34" charset="0"/>
              </a:rPr>
              <a:t>Julia Hamilton, Tony </a:t>
            </a:r>
            <a:r>
              <a:rPr lang="en-US" sz="2400" b="1" dirty="0" err="1" smtClean="0">
                <a:latin typeface="Calibri Light" panose="020F0302020204030204" pitchFamily="34" charset="0"/>
              </a:rPr>
              <a:t>Reggi</a:t>
            </a:r>
            <a:r>
              <a:rPr lang="en-US" sz="2400" b="1" dirty="0" smtClean="0">
                <a:latin typeface="Calibri Light" panose="020F0302020204030204" pitchFamily="34" charset="0"/>
              </a:rPr>
              <a:t>,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a:latin typeface="Calibri Light" panose="020F0302020204030204" pitchFamily="34" charset="0"/>
              </a:rPr>
              <a:t/>
            </a:r>
            <a:br>
              <a:rPr lang="en-US" sz="2400" dirty="0">
                <a:latin typeface="Calibri Light" panose="020F0302020204030204" pitchFamily="34" charset="0"/>
              </a:rPr>
            </a:br>
            <a:r>
              <a:rPr lang="en-US" sz="2400" dirty="0" smtClean="0">
                <a:latin typeface="Calibri Light" panose="020F0302020204030204" pitchFamily="34" charset="0"/>
              </a:rPr>
              <a:t>Career </a:t>
            </a:r>
            <a:r>
              <a:rPr lang="en-US" sz="2400" dirty="0">
                <a:latin typeface="Calibri Light" panose="020F0302020204030204" pitchFamily="34" charset="0"/>
              </a:rPr>
              <a:t>and Technical Education </a:t>
            </a:r>
            <a:r>
              <a:rPr lang="en-US" sz="2400" dirty="0" smtClean="0">
                <a:latin typeface="Calibri Light" panose="020F0302020204030204" pitchFamily="34" charset="0"/>
              </a:rPr>
              <a:t>Coordinators </a:t>
            </a:r>
            <a:endParaRPr lang="en-US" sz="2400" dirty="0">
              <a:latin typeface="Calibri Light" panose="020F0302020204030204" pitchFamily="34" charset="0"/>
            </a:endParaRPr>
          </a:p>
          <a:p>
            <a:pPr algn="l"/>
            <a:endParaRPr lang="en-US" dirty="0">
              <a:latin typeface="Calibri Light" panose="020F0302020204030204" pitchFamily="34" charset="0"/>
            </a:endParaRPr>
          </a:p>
        </p:txBody>
      </p:sp>
      <p:sp>
        <p:nvSpPr>
          <p:cNvPr id="6" name="Rectangle 5"/>
          <p:cNvSpPr>
            <a:spLocks noChangeArrowheads="1"/>
          </p:cNvSpPr>
          <p:nvPr/>
        </p:nvSpPr>
        <p:spPr bwMode="auto">
          <a:xfrm>
            <a:off x="-1143000" y="51054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a:t>www.ncperkins.org</a:t>
            </a:r>
            <a:r>
              <a:rPr lang="en-US" sz="3600" dirty="0"/>
              <a:t>/presentations</a:t>
            </a:r>
          </a:p>
        </p:txBody>
      </p:sp>
    </p:spTree>
    <p:extLst>
      <p:ext uri="{BB962C8B-B14F-4D97-AF65-F5344CB8AC3E}">
        <p14:creationId xmlns:p14="http://schemas.microsoft.com/office/powerpoint/2010/main" val="161571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828800"/>
            <a:ext cx="4152900" cy="4152900"/>
          </a:xfrm>
          <a:prstGeom prst="rect">
            <a:avLst/>
          </a:prstGeom>
        </p:spPr>
      </p:pic>
      <p:sp>
        <p:nvSpPr>
          <p:cNvPr id="2" name="Title 1"/>
          <p:cNvSpPr>
            <a:spLocks noGrp="1"/>
          </p:cNvSpPr>
          <p:nvPr>
            <p:ph type="ctrTitle"/>
          </p:nvPr>
        </p:nvSpPr>
        <p:spPr>
          <a:xfrm>
            <a:off x="685800" y="76200"/>
            <a:ext cx="7467600" cy="3048000"/>
          </a:xfrm>
        </p:spPr>
        <p:txBody>
          <a:bodyPr>
            <a:normAutofit/>
          </a:bodyPr>
          <a:lstStyle/>
          <a:p>
            <a:r>
              <a:rPr lang="en-US" b="1">
                <a:latin typeface="Calibri Light" panose="020F0302020204030204" pitchFamily="34" charset="0"/>
              </a:rPr>
              <a:t>Perkins Kickoff 2016</a:t>
            </a:r>
            <a:endParaRPr lang="en-US" sz="2400" b="1">
              <a:latin typeface="Calibri Light" panose="020F0302020204030204" pitchFamily="34" charset="0"/>
            </a:endParaRPr>
          </a:p>
        </p:txBody>
      </p:sp>
      <p:sp>
        <p:nvSpPr>
          <p:cNvPr id="3" name="Subtitle 2"/>
          <p:cNvSpPr>
            <a:spLocks noGrp="1"/>
          </p:cNvSpPr>
          <p:nvPr>
            <p:ph type="subTitle" idx="1"/>
          </p:nvPr>
        </p:nvSpPr>
        <p:spPr>
          <a:xfrm>
            <a:off x="533400" y="2057400"/>
            <a:ext cx="7315200" cy="2971800"/>
          </a:xfrm>
        </p:spPr>
        <p:txBody>
          <a:bodyPr>
            <a:normAutofit/>
          </a:bodyPr>
          <a:lstStyle/>
          <a:p>
            <a:pPr lvl="0" algn="l">
              <a:lnSpc>
                <a:spcPct val="120000"/>
              </a:lnSpc>
              <a:spcBef>
                <a:spcPts val="0"/>
              </a:spcBef>
              <a:spcAft>
                <a:spcPts val="600"/>
              </a:spcAft>
              <a:defRPr sz="1800"/>
            </a:pPr>
            <a:r>
              <a:rPr lang="en-US" sz="2400" b="1" dirty="0"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a:t>
            </a:r>
            <a:r>
              <a:rPr lang="en-US" sz="2400" dirty="0">
                <a:latin typeface="Calibri Light" panose="020F0302020204030204" pitchFamily="34" charset="0"/>
              </a:rPr>
              <a:t>Education </a:t>
            </a:r>
            <a:r>
              <a:rPr lang="en-US" sz="2400" dirty="0" smtClean="0">
                <a:latin typeface="Calibri Light" panose="020F0302020204030204" pitchFamily="34" charset="0"/>
              </a:rPr>
              <a:t>Director</a:t>
            </a:r>
          </a:p>
          <a:p>
            <a:pPr lvl="0" algn="l">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l">
              <a:lnSpc>
                <a:spcPct val="120000"/>
              </a:lnSpc>
              <a:spcBef>
                <a:spcPts val="0"/>
              </a:spcBef>
              <a:spcAft>
                <a:spcPts val="600"/>
              </a:spcAft>
              <a:defRPr sz="1800"/>
            </a:pPr>
            <a:r>
              <a:rPr lang="en-US" sz="2400" b="1" dirty="0" smtClean="0">
                <a:latin typeface="Calibri Light" panose="020F0302020204030204" pitchFamily="34" charset="0"/>
              </a:rPr>
              <a:t>Julia Hamilton, Tony </a:t>
            </a:r>
            <a:r>
              <a:rPr lang="en-US" sz="2400" b="1" dirty="0" err="1" smtClean="0">
                <a:latin typeface="Calibri Light" panose="020F0302020204030204" pitchFamily="34" charset="0"/>
              </a:rPr>
              <a:t>Reggi</a:t>
            </a:r>
            <a:r>
              <a:rPr lang="en-US" sz="2400" b="1" dirty="0" smtClean="0">
                <a:latin typeface="Calibri Light" panose="020F0302020204030204" pitchFamily="34" charset="0"/>
              </a:rPr>
              <a:t>,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a:latin typeface="Calibri Light" panose="020F0302020204030204" pitchFamily="34" charset="0"/>
              </a:rPr>
              <a:t/>
            </a:r>
            <a:br>
              <a:rPr lang="en-US" sz="2400" dirty="0">
                <a:latin typeface="Calibri Light" panose="020F0302020204030204" pitchFamily="34" charset="0"/>
              </a:rPr>
            </a:br>
            <a:r>
              <a:rPr lang="en-US" sz="2400" dirty="0" smtClean="0">
                <a:latin typeface="Calibri Light" panose="020F0302020204030204" pitchFamily="34" charset="0"/>
              </a:rPr>
              <a:t>Career </a:t>
            </a:r>
            <a:r>
              <a:rPr lang="en-US" sz="2400" dirty="0">
                <a:latin typeface="Calibri Light" panose="020F0302020204030204" pitchFamily="34" charset="0"/>
              </a:rPr>
              <a:t>and Technical Education </a:t>
            </a:r>
            <a:r>
              <a:rPr lang="en-US" sz="2400" dirty="0" smtClean="0">
                <a:latin typeface="Calibri Light" panose="020F0302020204030204" pitchFamily="34" charset="0"/>
              </a:rPr>
              <a:t>Coordinators </a:t>
            </a:r>
            <a:endParaRPr lang="en-US" sz="2400" dirty="0">
              <a:latin typeface="Calibri Light" panose="020F0302020204030204" pitchFamily="34" charset="0"/>
            </a:endParaRPr>
          </a:p>
          <a:p>
            <a:pPr algn="l"/>
            <a:endParaRPr lang="en-US" dirty="0">
              <a:latin typeface="Calibri Light" panose="020F0302020204030204" pitchFamily="34" charset="0"/>
            </a:endParaRPr>
          </a:p>
        </p:txBody>
      </p:sp>
      <p:sp>
        <p:nvSpPr>
          <p:cNvPr id="6" name="Rectangle 5"/>
          <p:cNvSpPr>
            <a:spLocks noChangeArrowheads="1"/>
          </p:cNvSpPr>
          <p:nvPr/>
        </p:nvSpPr>
        <p:spPr bwMode="auto">
          <a:xfrm>
            <a:off x="-1143000" y="51054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a:t>www.ncperkins.org</a:t>
            </a:r>
            <a:r>
              <a:rPr lang="en-US" sz="3600" dirty="0"/>
              <a:t>/presentations</a:t>
            </a:r>
          </a:p>
        </p:txBody>
      </p:sp>
    </p:spTree>
    <p:extLst>
      <p:ext uri="{BB962C8B-B14F-4D97-AF65-F5344CB8AC3E}">
        <p14:creationId xmlns:p14="http://schemas.microsoft.com/office/powerpoint/2010/main" val="628614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828800"/>
            <a:ext cx="4152900" cy="4152900"/>
          </a:xfrm>
          <a:prstGeom prst="rect">
            <a:avLst/>
          </a:prstGeom>
        </p:spPr>
      </p:pic>
      <p:sp>
        <p:nvSpPr>
          <p:cNvPr id="2" name="Title 1"/>
          <p:cNvSpPr>
            <a:spLocks noGrp="1"/>
          </p:cNvSpPr>
          <p:nvPr>
            <p:ph type="ctrTitle"/>
          </p:nvPr>
        </p:nvSpPr>
        <p:spPr>
          <a:xfrm>
            <a:off x="685800" y="76200"/>
            <a:ext cx="7467600" cy="3048000"/>
          </a:xfrm>
        </p:spPr>
        <p:txBody>
          <a:bodyPr>
            <a:normAutofit/>
          </a:bodyPr>
          <a:lstStyle/>
          <a:p>
            <a:r>
              <a:rPr lang="en-US" b="1">
                <a:latin typeface="Calibri Light" panose="020F0302020204030204" pitchFamily="34" charset="0"/>
              </a:rPr>
              <a:t>Perkins Kickoff 2016</a:t>
            </a:r>
            <a:endParaRPr lang="en-US" sz="2400" b="1">
              <a:latin typeface="Calibri Light" panose="020F0302020204030204" pitchFamily="34" charset="0"/>
            </a:endParaRPr>
          </a:p>
        </p:txBody>
      </p:sp>
      <p:sp>
        <p:nvSpPr>
          <p:cNvPr id="3" name="Subtitle 2"/>
          <p:cNvSpPr>
            <a:spLocks noGrp="1"/>
          </p:cNvSpPr>
          <p:nvPr>
            <p:ph type="subTitle" idx="1"/>
          </p:nvPr>
        </p:nvSpPr>
        <p:spPr>
          <a:xfrm>
            <a:off x="533400" y="2057400"/>
            <a:ext cx="7315200" cy="2971800"/>
          </a:xfrm>
        </p:spPr>
        <p:txBody>
          <a:bodyPr>
            <a:normAutofit/>
          </a:bodyPr>
          <a:lstStyle/>
          <a:p>
            <a:pPr lvl="0" algn="l">
              <a:lnSpc>
                <a:spcPct val="120000"/>
              </a:lnSpc>
              <a:spcBef>
                <a:spcPts val="0"/>
              </a:spcBef>
              <a:spcAft>
                <a:spcPts val="600"/>
              </a:spcAft>
              <a:defRPr sz="1800"/>
            </a:pPr>
            <a:r>
              <a:rPr lang="en-US" sz="2400" b="1" dirty="0"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a:t>
            </a:r>
            <a:r>
              <a:rPr lang="en-US" sz="2400" dirty="0">
                <a:latin typeface="Calibri Light" panose="020F0302020204030204" pitchFamily="34" charset="0"/>
              </a:rPr>
              <a:t>Education </a:t>
            </a:r>
            <a:r>
              <a:rPr lang="en-US" sz="2400" dirty="0" smtClean="0">
                <a:latin typeface="Calibri Light" panose="020F0302020204030204" pitchFamily="34" charset="0"/>
              </a:rPr>
              <a:t>Director</a:t>
            </a:r>
          </a:p>
          <a:p>
            <a:pPr lvl="0" algn="l">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l">
              <a:lnSpc>
                <a:spcPct val="120000"/>
              </a:lnSpc>
              <a:spcBef>
                <a:spcPts val="0"/>
              </a:spcBef>
              <a:spcAft>
                <a:spcPts val="600"/>
              </a:spcAft>
              <a:defRPr sz="1800"/>
            </a:pPr>
            <a:r>
              <a:rPr lang="en-US" sz="2400" b="1" dirty="0" smtClean="0">
                <a:latin typeface="Calibri Light" panose="020F0302020204030204" pitchFamily="34" charset="0"/>
              </a:rPr>
              <a:t>Julia Hamilton, Tony </a:t>
            </a:r>
            <a:r>
              <a:rPr lang="en-US" sz="2400" b="1" dirty="0" err="1" smtClean="0">
                <a:latin typeface="Calibri Light" panose="020F0302020204030204" pitchFamily="34" charset="0"/>
              </a:rPr>
              <a:t>Reggi</a:t>
            </a:r>
            <a:r>
              <a:rPr lang="en-US" sz="2400" b="1" dirty="0" smtClean="0">
                <a:latin typeface="Calibri Light" panose="020F0302020204030204" pitchFamily="34" charset="0"/>
              </a:rPr>
              <a:t>,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a:latin typeface="Calibri Light" panose="020F0302020204030204" pitchFamily="34" charset="0"/>
              </a:rPr>
              <a:t/>
            </a:r>
            <a:br>
              <a:rPr lang="en-US" sz="2400" dirty="0">
                <a:latin typeface="Calibri Light" panose="020F0302020204030204" pitchFamily="34" charset="0"/>
              </a:rPr>
            </a:br>
            <a:r>
              <a:rPr lang="en-US" sz="2400" dirty="0" smtClean="0">
                <a:latin typeface="Calibri Light" panose="020F0302020204030204" pitchFamily="34" charset="0"/>
              </a:rPr>
              <a:t>Career </a:t>
            </a:r>
            <a:r>
              <a:rPr lang="en-US" sz="2400" dirty="0">
                <a:latin typeface="Calibri Light" panose="020F0302020204030204" pitchFamily="34" charset="0"/>
              </a:rPr>
              <a:t>and Technical Education </a:t>
            </a:r>
            <a:r>
              <a:rPr lang="en-US" sz="2400" dirty="0" smtClean="0">
                <a:latin typeface="Calibri Light" panose="020F0302020204030204" pitchFamily="34" charset="0"/>
              </a:rPr>
              <a:t>Coordinators </a:t>
            </a:r>
            <a:endParaRPr lang="en-US" sz="2400" dirty="0">
              <a:latin typeface="Calibri Light" panose="020F0302020204030204" pitchFamily="34" charset="0"/>
            </a:endParaRPr>
          </a:p>
          <a:p>
            <a:pPr algn="l"/>
            <a:endParaRPr lang="en-US" dirty="0">
              <a:latin typeface="Calibri Light" panose="020F0302020204030204" pitchFamily="34" charset="0"/>
            </a:endParaRPr>
          </a:p>
        </p:txBody>
      </p:sp>
      <p:sp>
        <p:nvSpPr>
          <p:cNvPr id="6" name="Rectangle 5"/>
          <p:cNvSpPr>
            <a:spLocks noChangeArrowheads="1"/>
          </p:cNvSpPr>
          <p:nvPr/>
        </p:nvSpPr>
        <p:spPr bwMode="auto">
          <a:xfrm>
            <a:off x="-1143000" y="5105400"/>
            <a:ext cx="9144000"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600" dirty="0" err="1"/>
              <a:t>www.ncperkins.org</a:t>
            </a:r>
            <a:r>
              <a:rPr lang="en-US" sz="3600" dirty="0"/>
              <a:t>/presentations</a:t>
            </a:r>
          </a:p>
        </p:txBody>
      </p:sp>
    </p:spTree>
    <p:extLst>
      <p:ext uri="{BB962C8B-B14F-4D97-AF65-F5344CB8AC3E}">
        <p14:creationId xmlns:p14="http://schemas.microsoft.com/office/powerpoint/2010/main" val="1424306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NC-NET Resources</a:t>
            </a:r>
          </a:p>
        </p:txBody>
      </p:sp>
      <p:sp>
        <p:nvSpPr>
          <p:cNvPr id="5" name="Text Placeholder 4"/>
          <p:cNvSpPr>
            <a:spLocks noGrp="1"/>
          </p:cNvSpPr>
          <p:nvPr>
            <p:ph type="body" idx="1"/>
          </p:nvPr>
        </p:nvSpPr>
        <p:spPr/>
        <p:txBody>
          <a:bodyPr>
            <a:normAutofit fontScale="92500" lnSpcReduction="10000"/>
          </a:bodyPr>
          <a:lstStyle/>
          <a:p>
            <a:r>
              <a:rPr lang="en-US"/>
              <a:t>North Carolina Network for Excellence in Teaching</a:t>
            </a:r>
          </a:p>
          <a:p>
            <a:r>
              <a:rPr lang="en-US">
                <a:hlinkClick r:id="rId2"/>
              </a:rPr>
              <a:t>http://www.nc-net.info/</a:t>
            </a:r>
            <a:endParaRPr lang="en-US"/>
          </a:p>
          <a:p>
            <a:r>
              <a:rPr lang="en-US"/>
              <a:t>Important Resources</a:t>
            </a:r>
          </a:p>
          <a:p>
            <a:pPr lvl="1"/>
            <a:r>
              <a:rPr lang="en-US"/>
              <a:t>NC-NET Academies</a:t>
            </a:r>
          </a:p>
          <a:p>
            <a:pPr lvl="1"/>
            <a:r>
              <a:rPr lang="en-US"/>
              <a:t>NC-NET Practicums</a:t>
            </a:r>
          </a:p>
          <a:p>
            <a:r>
              <a:rPr lang="en-US"/>
              <a:t>Adjunct Faculty Toolkit</a:t>
            </a:r>
          </a:p>
          <a:p>
            <a:r>
              <a:rPr lang="en-US"/>
              <a:t>Career Pathways Course</a:t>
            </a:r>
          </a:p>
          <a:p>
            <a:r>
              <a:rPr lang="en-US"/>
              <a:t>Employability Skills Toolkit</a:t>
            </a:r>
          </a:p>
          <a:p>
            <a:r>
              <a:rPr lang="en-US"/>
              <a:t>College Contacts</a:t>
            </a:r>
          </a:p>
        </p:txBody>
      </p:sp>
    </p:spTree>
    <p:extLst>
      <p:ext uri="{BB962C8B-B14F-4D97-AF65-F5344CB8AC3E}">
        <p14:creationId xmlns:p14="http://schemas.microsoft.com/office/powerpoint/2010/main" val="94152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NC-NET Academies</a:t>
            </a:r>
          </a:p>
        </p:txBody>
      </p:sp>
      <p:sp>
        <p:nvSpPr>
          <p:cNvPr id="3" name="Text Placeholder 2"/>
          <p:cNvSpPr>
            <a:spLocks noGrp="1"/>
          </p:cNvSpPr>
          <p:nvPr>
            <p:ph type="body" idx="1"/>
          </p:nvPr>
        </p:nvSpPr>
        <p:spPr>
          <a:xfrm>
            <a:off x="457200" y="1600200"/>
            <a:ext cx="8229600" cy="5029200"/>
          </a:xfrm>
        </p:spPr>
        <p:txBody>
          <a:bodyPr>
            <a:normAutofit fontScale="92500" lnSpcReduction="10000"/>
          </a:bodyPr>
          <a:lstStyle/>
          <a:p>
            <a:r>
              <a:rPr lang="en-US" smtClean="0"/>
              <a:t>Six-week, </a:t>
            </a:r>
            <a:r>
              <a:rPr lang="en-US"/>
              <a:t>facilitator-led online courses</a:t>
            </a:r>
          </a:p>
          <a:p>
            <a:r>
              <a:rPr lang="en-US"/>
              <a:t>Courses are free</a:t>
            </a:r>
          </a:p>
          <a:p>
            <a:r>
              <a:rPr lang="en-US"/>
              <a:t>CTE faculty receive a stipend for completing the course</a:t>
            </a:r>
          </a:p>
          <a:p>
            <a:r>
              <a:rPr lang="en-US"/>
              <a:t>Small colleges have registration priority</a:t>
            </a:r>
          </a:p>
          <a:p>
            <a:r>
              <a:rPr lang="en-US"/>
              <a:t>Topics offered in 2016-17</a:t>
            </a:r>
          </a:p>
          <a:p>
            <a:pPr lvl="1"/>
            <a:r>
              <a:rPr lang="en-US" sz="1800" i="1">
                <a:latin typeface="Bookman Old Style" panose="02050604050505020204" pitchFamily="18" charset="0"/>
              </a:rPr>
              <a:t>From Good Teaching To Student Learning: An Adjunct Faculty Primer</a:t>
            </a:r>
          </a:p>
          <a:p>
            <a:pPr lvl="1"/>
            <a:r>
              <a:rPr lang="en-US" sz="1800" i="1">
                <a:latin typeface="Bookman Old Style" panose="02050604050505020204" pitchFamily="18" charset="0"/>
              </a:rPr>
              <a:t>Technology Bootcamp I: Incorporating The Latest Tools For Effective Instruction</a:t>
            </a:r>
          </a:p>
          <a:p>
            <a:pPr lvl="1"/>
            <a:r>
              <a:rPr lang="en-US" sz="1800" i="1">
                <a:latin typeface="Bookman Old Style" panose="02050604050505020204" pitchFamily="18" charset="0"/>
              </a:rPr>
              <a:t>Incorporating Active Learning Strategies In The College Classroom</a:t>
            </a:r>
          </a:p>
          <a:p>
            <a:pPr lvl="1"/>
            <a:r>
              <a:rPr lang="en-US" sz="1800" i="1">
                <a:latin typeface="Bookman Old Style" panose="02050604050505020204" pitchFamily="18" charset="0"/>
              </a:rPr>
              <a:t>Technology Bootcamp II:  More Tools For Reaching Students </a:t>
            </a:r>
          </a:p>
          <a:p>
            <a:pPr lvl="1"/>
            <a:r>
              <a:rPr lang="en-US" sz="1800" i="1">
                <a:latin typeface="Bookman Old Style" panose="02050604050505020204" pitchFamily="18" charset="0"/>
              </a:rPr>
              <a:t>Technology Bootcamp III:  Reaching Students With Video</a:t>
            </a:r>
            <a:endParaRPr lang="en-US" sz="1800">
              <a:latin typeface="Bookman Old Style" panose="02050604050505020204" pitchFamily="18" charset="0"/>
            </a:endParaRPr>
          </a:p>
        </p:txBody>
      </p:sp>
    </p:spTree>
    <p:extLst>
      <p:ext uri="{BB962C8B-B14F-4D97-AF65-F5344CB8AC3E}">
        <p14:creationId xmlns:p14="http://schemas.microsoft.com/office/powerpoint/2010/main" val="153106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a5133d6118044a3aaacc66dd229ac83 xmlns="f46e81e7-297d-417f-b698-00dff3f07a0e">
      <Terms xmlns="http://schemas.microsoft.com/office/infopath/2007/PartnerControls">
        <TermInfo xmlns="http://schemas.microsoft.com/office/infopath/2007/PartnerControls">
          <TermName xmlns="http://schemas.microsoft.com/office/infopath/2007/PartnerControls">Branding</TermName>
          <TermId xmlns="http://schemas.microsoft.com/office/infopath/2007/PartnerControls">6e354d85-bdd8-4cc8-a485-4803f6fdee24</TermId>
        </TermInfo>
      </Terms>
    </da5133d6118044a3aaacc66dd229ac83>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50e81a0936d32d6d6112a3ebea014364">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d7a59a01511910152a9f47f3f8bcfb28"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element ref="ns3:da5133d6118044a3aaacc66dd229ac8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element name="da5133d6118044a3aaacc66dd229ac83" ma:index="15" ma:taxonomy="true" ma:internalName="da5133d6118044a3aaacc66dd229ac83" ma:taxonomyFieldName="Functions" ma:displayName="Functions" ma:readOnly="false" ma:default="" ma:fieldId="{da5133d6-1180-44a3-aaac-c66dd229ac83}" ma:taxonomyMulti="true" ma:sspId="ff2c0a30-6022-4a53-931e-4e94d75a6b78" ma:termSetId="1c492f33-1239-436d-b6a0-b9b0aed1c71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EDD1A-F66B-4A90-8803-6512E3CBFB2F}">
  <ds:schemaRefs>
    <ds:schemaRef ds:uri="88203bfa-d4ac-462e-8616-0292cc28843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http://purl.org/dc/terms/"/>
    <ds:schemaRef ds:uri="f46e81e7-297d-417f-b698-00dff3f07a0e"/>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ED30B6B-3DF6-4001-A6FD-9915D98EA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B2E925-8E2E-4675-A322-811AC5A545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Advantage.thmx</Template>
  <TotalTime>2615</TotalTime>
  <Words>2895</Words>
  <Application>Microsoft Macintosh PowerPoint</Application>
  <PresentationFormat>On-screen Show (4:3)</PresentationFormat>
  <Paragraphs>582</Paragraphs>
  <Slides>76</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Bookman Old Style</vt:lpstr>
      <vt:lpstr>Calibri</vt:lpstr>
      <vt:lpstr>Calibri Light</vt:lpstr>
      <vt:lpstr>Franklin Gothic Medium</vt:lpstr>
      <vt:lpstr>Helvetica</vt:lpstr>
      <vt:lpstr>Helvetica Light</vt:lpstr>
      <vt:lpstr>ヒラギノ角ゴ Pro W3</vt:lpstr>
      <vt:lpstr>Arial</vt:lpstr>
      <vt:lpstr>Office Theme</vt:lpstr>
      <vt:lpstr>Perkins Kickoff 2016</vt:lpstr>
      <vt:lpstr>Perkins Kickoff 2016</vt:lpstr>
      <vt:lpstr>The 3 P’s</vt:lpstr>
      <vt:lpstr>Performance</vt:lpstr>
      <vt:lpstr>CTE Enrollment @ Nash CC</vt:lpstr>
      <vt:lpstr>Professional Development</vt:lpstr>
      <vt:lpstr>Perkins Handbook</vt:lpstr>
      <vt:lpstr>NC-NET Resources</vt:lpstr>
      <vt:lpstr>NC-NET Academies</vt:lpstr>
      <vt:lpstr>NC-NET Practicum</vt:lpstr>
      <vt:lpstr>Adjunct Faculty Toolkit</vt:lpstr>
      <vt:lpstr>Career Pathways Course</vt:lpstr>
      <vt:lpstr>Employability Skills Toolkit</vt:lpstr>
      <vt:lpstr>NC-NET College Liaisons</vt:lpstr>
      <vt:lpstr>We Would Like Your Feedback!</vt:lpstr>
      <vt:lpstr>Pathways</vt:lpstr>
      <vt:lpstr>Chief School Officers and State CTE Directors</vt:lpstr>
      <vt:lpstr>Career College Promise with CTE Pathways</vt:lpstr>
      <vt:lpstr>Articulation and Coordination  Program of Study / Training</vt:lpstr>
      <vt:lpstr>Articulation Update</vt:lpstr>
      <vt:lpstr>What Regulations Should guide the use of Perkins funds?</vt:lpstr>
      <vt:lpstr>Statutes</vt:lpstr>
      <vt:lpstr>Regulations</vt:lpstr>
      <vt:lpstr>Other Guidance Resources</vt:lpstr>
      <vt:lpstr>EDGAR 101</vt:lpstr>
      <vt:lpstr>Obligations (76.707)</vt:lpstr>
      <vt:lpstr>Time &amp; Effort</vt:lpstr>
      <vt:lpstr>Reconciliation (200.430)</vt:lpstr>
      <vt:lpstr>Which time &amp; effort form should I use?</vt:lpstr>
      <vt:lpstr>Case 1</vt:lpstr>
      <vt:lpstr>Case 2</vt:lpstr>
      <vt:lpstr>Case 3</vt:lpstr>
      <vt:lpstr>Property Management</vt:lpstr>
      <vt:lpstr>Supplies</vt:lpstr>
      <vt:lpstr>Do we still need to track small &amp; attractive items?</vt:lpstr>
      <vt:lpstr>Equipment (200.313)</vt:lpstr>
      <vt:lpstr>Use of Equipment (200.313)</vt:lpstr>
      <vt:lpstr>Equipment Procedures (200.313)</vt:lpstr>
      <vt:lpstr>What is Supplanting?</vt:lpstr>
      <vt:lpstr>Case 1</vt:lpstr>
      <vt:lpstr>Answer to Case 1</vt:lpstr>
      <vt:lpstr>Case 2</vt:lpstr>
      <vt:lpstr>Answer to Case 2</vt:lpstr>
      <vt:lpstr>EDGAR Training</vt:lpstr>
      <vt:lpstr>Local Plan &amp; Budget</vt:lpstr>
      <vt:lpstr>MOA Update</vt:lpstr>
      <vt:lpstr>Lunch 11:30 - 12:30</vt:lpstr>
      <vt:lpstr>Perkins Kickoff 2016</vt:lpstr>
      <vt:lpstr>Best Practices</vt:lpstr>
      <vt:lpstr>NSF S-STEM Grant Program</vt:lpstr>
      <vt:lpstr>Program Data</vt:lpstr>
      <vt:lpstr>Regional Articulation for Career and Technical Education (RACE)</vt:lpstr>
      <vt:lpstr>Leadership Academy</vt:lpstr>
      <vt:lpstr>RACE Articulation Meeting</vt:lpstr>
      <vt:lpstr>Best Practices</vt:lpstr>
      <vt:lpstr>Best Practices</vt:lpstr>
      <vt:lpstr>Best Practices</vt:lpstr>
      <vt:lpstr>Opportunities for Collaboration</vt:lpstr>
      <vt:lpstr>Best Practices</vt:lpstr>
      <vt:lpstr>PowerPoint Presentation</vt:lpstr>
      <vt:lpstr>Best Practices</vt:lpstr>
      <vt:lpstr>Best Practices</vt:lpstr>
      <vt:lpstr>eVising Motto</vt:lpstr>
      <vt:lpstr>So why eVising?</vt:lpstr>
      <vt:lpstr>PowerPoint Presentation</vt:lpstr>
      <vt:lpstr>eVising eXpands</vt:lpstr>
      <vt:lpstr>eVising 2.0</vt:lpstr>
      <vt:lpstr>Student Feedback</vt:lpstr>
      <vt:lpstr>Best Practices</vt:lpstr>
      <vt:lpstr>Best Practices</vt:lpstr>
      <vt:lpstr>Perkins Reauthorization</vt:lpstr>
      <vt:lpstr>Career Awareness Week</vt:lpstr>
      <vt:lpstr>Important Dates for 2016-17</vt:lpstr>
      <vt:lpstr>Perkins Kickoff 2016</vt:lpstr>
      <vt:lpstr>Perkins Kickoff 2016</vt:lpstr>
      <vt:lpstr>Perkins Kickoff 2016</vt:lpstr>
    </vt:vector>
  </TitlesOfParts>
  <Company>NCCCS</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georgem</dc:creator>
  <cp:lastModifiedBy>Microsoft Office User</cp:lastModifiedBy>
  <cp:revision>267</cp:revision>
  <cp:lastPrinted>2016-09-13T11:49:32Z</cp:lastPrinted>
  <dcterms:created xsi:type="dcterms:W3CDTF">2009-10-29T12:13:41Z</dcterms:created>
  <dcterms:modified xsi:type="dcterms:W3CDTF">2016-09-13T18:54:21Z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ies>
</file>