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3"/>
  </p:notesMasterIdLst>
  <p:handoutMasterIdLst>
    <p:handoutMasterId r:id="rId64"/>
  </p:handout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313" r:id="rId25"/>
    <p:sldId id="277" r:id="rId26"/>
    <p:sldId id="278" r:id="rId27"/>
    <p:sldId id="279" r:id="rId28"/>
    <p:sldId id="280" r:id="rId29"/>
    <p:sldId id="281" r:id="rId30"/>
    <p:sldId id="282" r:id="rId31"/>
    <p:sldId id="283" r:id="rId32"/>
    <p:sldId id="284" r:id="rId33"/>
    <p:sldId id="285" r:id="rId34"/>
    <p:sldId id="286" r:id="rId35"/>
    <p:sldId id="287" r:id="rId36"/>
    <p:sldId id="314" r:id="rId37"/>
    <p:sldId id="315"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12" r:id="rId56"/>
    <p:sldId id="316" r:id="rId57"/>
    <p:sldId id="306" r:id="rId58"/>
    <p:sldId id="307" r:id="rId59"/>
    <p:sldId id="308" r:id="rId60"/>
    <p:sldId id="309" r:id="rId61"/>
    <p:sldId id="317" r:id="rId62"/>
  </p:sldIdLst>
  <p:sldSz cx="9144000" cy="6858000" type="screen4x3"/>
  <p:notesSz cx="6858000" cy="9144000"/>
  <p:custDataLst>
    <p:tags r:id="rId6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p:restoredTop sz="59783" autoAdjust="0"/>
  </p:normalViewPr>
  <p:slideViewPr>
    <p:cSldViewPr>
      <p:cViewPr>
        <p:scale>
          <a:sx n="80" d="100"/>
          <a:sy n="80" d="100"/>
        </p:scale>
        <p:origin x="1360" y="144"/>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112" d="100"/>
          <a:sy n="112" d="100"/>
        </p:scale>
        <p:origin x="161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tags" Target="tags/tag1.xml"/><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11/7/16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11/7/16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1143000" y="685800"/>
            <a:ext cx="2741613" cy="2056210"/>
          </a:xfrm>
          <a:ln/>
        </p:spPr>
      </p:sp>
      <p:sp>
        <p:nvSpPr>
          <p:cNvPr id="15364" name="Rectangle 3"/>
          <p:cNvSpPr>
            <a:spLocks noGrp="1" noChangeArrowheads="1"/>
          </p:cNvSpPr>
          <p:nvPr>
            <p:ph type="body" idx="1"/>
          </p:nvPr>
        </p:nvSpPr>
        <p:spPr>
          <a:xfrm>
            <a:off x="381000" y="2895600"/>
            <a:ext cx="6172200" cy="6248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marL="0" marR="0" indent="0" algn="l" defTabSz="914400" rtl="0" eaLnBrk="1" fontAlgn="auto" latinLnBrk="0" hangingPunct="1">
              <a:lnSpc>
                <a:spcPct val="100000"/>
              </a:lnSpc>
              <a:spcBef>
                <a:spcPct val="0"/>
              </a:spcBef>
              <a:spcAft>
                <a:spcPct val="30000"/>
              </a:spcAft>
              <a:buClrTx/>
              <a:buSzTx/>
              <a:buFontTx/>
              <a:buNone/>
              <a:tabLst/>
              <a:defRPr/>
            </a:pPr>
            <a:r>
              <a:rPr lang="en-US" sz="1600" dirty="0" smtClean="0">
                <a:latin typeface="Arial"/>
                <a:ea typeface="ヒラギノ角ゴ Pro W3" charset="0"/>
                <a:cs typeface="Arial"/>
              </a:rPr>
              <a:t>We are going to talk today about what gets you out of bed in the morning with</a:t>
            </a:r>
            <a:r>
              <a:rPr lang="en-US" sz="1600" baseline="0" dirty="0" smtClean="0">
                <a:latin typeface="Arial"/>
                <a:ea typeface="ヒラギノ角ゴ Pro W3" charset="0"/>
                <a:cs typeface="Arial"/>
              </a:rPr>
              <a:t> a determination to go to work.</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sz="1600" dirty="0" smtClean="0">
                <a:latin typeface="Arial"/>
                <a:ea typeface="ヒラギノ角ゴ Pro W3" charset="0"/>
                <a:cs typeface="Arial"/>
              </a:rPr>
              <a:t>I hoped you enjoyed the sessions I did with Tony about keeping our youth out of trouble with the law.</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sz="1600" dirty="0" smtClean="0">
                <a:latin typeface="Arial"/>
                <a:ea typeface="ヒラギノ角ゴ Pro W3" charset="0"/>
                <a:cs typeface="Arial"/>
              </a:rPr>
              <a:t>Today we turn from the left side of the brain to the right side of the brain.  </a:t>
            </a:r>
          </a:p>
          <a:p>
            <a:pPr eaLnBrk="1" hangingPunct="1">
              <a:spcBef>
                <a:spcPct val="0"/>
              </a:spcBef>
              <a:spcAft>
                <a:spcPct val="30000"/>
              </a:spcAft>
            </a:pPr>
            <a:r>
              <a:rPr lang="en-US" sz="1600" dirty="0" smtClean="0">
                <a:latin typeface="Arial"/>
                <a:ea typeface="ヒラギノ角ゴ Pro W3" charset="0"/>
                <a:cs typeface="Arial"/>
              </a:rPr>
              <a:t>Some of you may need to dust off some cobwebs if you don’t use that side of the brain often. </a:t>
            </a:r>
          </a:p>
          <a:p>
            <a:pPr eaLnBrk="1" hangingPunct="1">
              <a:spcBef>
                <a:spcPct val="0"/>
              </a:spcBef>
              <a:spcAft>
                <a:spcPct val="30000"/>
              </a:spcAft>
            </a:pPr>
            <a:r>
              <a:rPr lang="en-US" sz="1600" dirty="0" smtClean="0">
                <a:latin typeface="Arial"/>
                <a:ea typeface="ヒラギノ角ゴ Pro W3" charset="0"/>
                <a:cs typeface="Arial"/>
              </a:rPr>
              <a:t>But I assume that being youth service providers, you might use that side of the brain at work more often than I do.</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sz="1600" dirty="0" smtClean="0">
                <a:latin typeface="Arial" charset="0"/>
                <a:ea typeface="ヒラギノ角ゴ Pro W3" charset="0"/>
                <a:cs typeface="Arial" charset="0"/>
              </a:rPr>
              <a:t>And as</a:t>
            </a:r>
            <a:r>
              <a:rPr lang="en-US" sz="1600" baseline="0" dirty="0" smtClean="0">
                <a:latin typeface="Arial" charset="0"/>
                <a:ea typeface="ヒラギノ角ゴ Pro W3" charset="0"/>
                <a:cs typeface="Arial" charset="0"/>
              </a:rPr>
              <a:t> always - </a:t>
            </a:r>
            <a:endParaRPr lang="en-US" sz="1600" dirty="0" smtClean="0">
              <a:latin typeface="Arial" charset="0"/>
              <a:ea typeface="ヒラギノ角ゴ Pro W3" charset="0"/>
              <a:cs typeface="Arial" charset="0"/>
            </a:endParaRPr>
          </a:p>
          <a:p>
            <a:r>
              <a:rPr lang="en-US" sz="1600" baseline="0" dirty="0" smtClean="0">
                <a:latin typeface="Arial" charset="0"/>
                <a:ea typeface="ヒラギノ角ゴ Pro W3" charset="0"/>
                <a:cs typeface="ヒラギノ角ゴ Pro W3" charset="0"/>
              </a:rPr>
              <a:t>Download a copy of this PowerPoint and the related handouts by </a:t>
            </a:r>
            <a:r>
              <a:rPr lang="en-US" sz="1600" dirty="0" smtClean="0">
                <a:latin typeface="Arial" charset="0"/>
                <a:ea typeface="ヒラギノ角ゴ Pro W3" charset="0"/>
                <a:cs typeface="ヒラギノ角ゴ Pro W3" charset="0"/>
              </a:rPr>
              <a:t>going to NC Perkins dot ORG and click on the </a:t>
            </a:r>
            <a:r>
              <a:rPr lang="ja-JP" altLang="en-US" sz="1600" dirty="0" smtClean="0">
                <a:latin typeface="Arial" charset="0"/>
                <a:ea typeface="ヒラギノ角ゴ Pro W3" charset="0"/>
                <a:cs typeface="ヒラギノ角ゴ Pro W3" charset="0"/>
              </a:rPr>
              <a:t>“</a:t>
            </a:r>
            <a:r>
              <a:rPr lang="en-US" sz="1600" dirty="0" smtClean="0">
                <a:latin typeface="Arial" charset="0"/>
                <a:ea typeface="ヒラギノ角ゴ Pro W3" charset="0"/>
                <a:cs typeface="ヒラギノ角ゴ Pro W3" charset="0"/>
              </a:rPr>
              <a:t>presentations</a:t>
            </a:r>
            <a:r>
              <a:rPr lang="ja-JP" altLang="en-US" sz="1600" dirty="0" smtClean="0">
                <a:latin typeface="Arial" charset="0"/>
                <a:ea typeface="ヒラギノ角ゴ Pro W3" charset="0"/>
                <a:cs typeface="ヒラギノ角ゴ Pro W3" charset="0"/>
              </a:rPr>
              <a:t>”</a:t>
            </a:r>
            <a:r>
              <a:rPr lang="en-US" sz="1600" dirty="0" smtClean="0">
                <a:latin typeface="Arial" charset="0"/>
                <a:ea typeface="ヒラギノ角ゴ Pro W3" charset="0"/>
                <a:cs typeface="ヒラギノ角ゴ Pro W3" charset="0"/>
              </a:rPr>
              <a:t> link</a:t>
            </a:r>
            <a:r>
              <a:rPr lang="en-US" sz="1600" baseline="0" dirty="0" smtClean="0">
                <a:latin typeface="Arial" charset="0"/>
                <a:ea typeface="ヒラギノ角ゴ Pro W3" charset="0"/>
                <a:cs typeface="ヒラギノ角ゴ Pro W3" charset="0"/>
              </a:rPr>
              <a:t>.  </a:t>
            </a:r>
          </a:p>
          <a:p>
            <a:r>
              <a:rPr lang="en-US" sz="1600" baseline="0" dirty="0" smtClean="0">
                <a:latin typeface="Arial" charset="0"/>
                <a:ea typeface="ヒラギノ角ゴ Pro W3" charset="0"/>
                <a:cs typeface="ヒラギノ角ゴ Pro W3" charset="0"/>
              </a:rPr>
              <a:t>Nona always posts it to the Training Center website as well.</a:t>
            </a:r>
          </a:p>
          <a:p>
            <a:endParaRPr lang="en-US" sz="1600" dirty="0" smtClean="0">
              <a:latin typeface="Arial" charset="0"/>
              <a:ea typeface="ヒラギノ角ゴ Pro W3" charset="0"/>
              <a:cs typeface="ヒラギノ角ゴ Pro W3" charset="0"/>
            </a:endParaRPr>
          </a:p>
          <a:p>
            <a:r>
              <a:rPr lang="en-US" sz="1600" dirty="0" smtClean="0">
                <a:latin typeface="Arial" charset="0"/>
                <a:ea typeface="ヒラギノ角ゴ Pro W3" charset="0"/>
                <a:cs typeface="ヒラギノ角ゴ Pro W3" charset="0"/>
              </a:rPr>
              <a:t>Feel free to use all, or part, of any</a:t>
            </a:r>
            <a:r>
              <a:rPr lang="en-US" sz="1600" baseline="0" dirty="0" smtClean="0">
                <a:latin typeface="Arial" charset="0"/>
                <a:ea typeface="ヒラギノ角ゴ Pro W3" charset="0"/>
                <a:cs typeface="ヒラギノ角ゴ Pro W3" charset="0"/>
              </a:rPr>
              <a:t> of my presentations</a:t>
            </a:r>
            <a:r>
              <a:rPr lang="en-US" sz="1600" dirty="0" smtClean="0">
                <a:latin typeface="Arial" charset="0"/>
                <a:ea typeface="ヒラギノ角ゴ Pro W3" charset="0"/>
                <a:cs typeface="ヒラギノ角ゴ Pro W3" charset="0"/>
              </a:rPr>
              <a:t>.   </a:t>
            </a:r>
          </a:p>
          <a:p>
            <a:r>
              <a:rPr lang="en-US" sz="1600" dirty="0" smtClean="0">
                <a:latin typeface="Arial" charset="0"/>
                <a:ea typeface="ヒラギノ角ゴ Pro W3" charset="0"/>
                <a:cs typeface="ヒラギノ角ゴ Pro W3" charset="0"/>
              </a:rPr>
              <a:t>If it can help get someone on a path toward a rewarding career, then you can take and use anything I have to give.</a:t>
            </a:r>
          </a:p>
          <a:p>
            <a:endParaRPr lang="en-US" sz="1600" dirty="0" smtClean="0">
              <a:latin typeface="Arial" charset="0"/>
              <a:ea typeface="ヒラギノ角ゴ Pro W3" charset="0"/>
              <a:cs typeface="ヒラギノ角ゴ Pro W3" charset="0"/>
            </a:endParaRPr>
          </a:p>
          <a:p>
            <a:r>
              <a:rPr lang="en-US" sz="1600" dirty="0" smtClean="0">
                <a:latin typeface="Arial" charset="0"/>
                <a:ea typeface="ヒラギノ角ゴ Pro W3" charset="0"/>
                <a:cs typeface="ヒラギノ角ゴ Pro W3" charset="0"/>
              </a:rPr>
              <a:t>I</a:t>
            </a:r>
            <a:r>
              <a:rPr lang="en-US" sz="1600" baseline="0" dirty="0" smtClean="0">
                <a:latin typeface="Arial" charset="0"/>
                <a:ea typeface="ヒラギノ角ゴ Pro W3" charset="0"/>
                <a:cs typeface="ヒラギノ角ゴ Pro W3" charset="0"/>
              </a:rPr>
              <a:t> have</a:t>
            </a:r>
            <a:r>
              <a:rPr lang="en-US" sz="1600" dirty="0" smtClean="0">
                <a:latin typeface="Arial" charset="0"/>
                <a:ea typeface="ヒラギノ角ゴ Pro W3" charset="0"/>
                <a:cs typeface="ヒラギノ角ゴ Pro W3" charset="0"/>
              </a:rPr>
              <a:t> documented my information sources in the notes section of each slide in the PowerPoint to allow you to further research anything that you see here.</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err="1" smtClean="0">
                <a:latin typeface="Arial"/>
                <a:ea typeface="ヒラギノ角ゴ Pro W3" charset="0"/>
                <a:cs typeface="Arial"/>
              </a:rPr>
              <a:t>NCWorks</a:t>
            </a:r>
            <a:r>
              <a:rPr lang="en-US" sz="1600" dirty="0" smtClean="0">
                <a:latin typeface="Arial"/>
                <a:ea typeface="ヒラギノ角ゴ Pro W3" charset="0"/>
                <a:cs typeface="Arial"/>
              </a:rPr>
              <a:t> Training Center – October 26, 2016 @ 10 a.m.</a:t>
            </a:r>
          </a:p>
          <a:p>
            <a:pPr eaLnBrk="1" hangingPunct="1">
              <a:spcBef>
                <a:spcPct val="0"/>
              </a:spcBef>
              <a:spcAft>
                <a:spcPct val="30000"/>
              </a:spcAft>
            </a:pPr>
            <a:endParaRPr lang="en-US" sz="1600" dirty="0">
              <a:latin typeface="Arial"/>
              <a:ea typeface="ヒラギノ角ゴ Pro W3" charset="0"/>
              <a:cs typeface="Arial"/>
            </a:endParaRPr>
          </a:p>
        </p:txBody>
      </p:sp>
    </p:spTree>
    <p:extLst>
      <p:ext uri="{BB962C8B-B14F-4D97-AF65-F5344CB8AC3E}">
        <p14:creationId xmlns:p14="http://schemas.microsoft.com/office/powerpoint/2010/main" val="134127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is the dictionary definition of </a:t>
            </a:r>
            <a:r>
              <a:rPr lang="en-US" i="1" u="sng" dirty="0" smtClean="0"/>
              <a:t>passion</a:t>
            </a:r>
            <a:r>
              <a:rPr lang="en-US" dirty="0" smtClean="0"/>
              <a:t>.</a:t>
            </a:r>
          </a:p>
          <a:p>
            <a:r>
              <a:rPr lang="en-US" dirty="0" smtClean="0"/>
              <a:t>---</a:t>
            </a:r>
          </a:p>
          <a:p>
            <a:r>
              <a:rPr lang="en-US" dirty="0"/>
              <a:t>I left out a few definitions that apparently referred to romance novels.  </a:t>
            </a:r>
            <a:endParaRPr lang="en-US" dirty="0" smtClean="0"/>
          </a:p>
          <a:p>
            <a:endParaRPr lang="en-US" dirty="0"/>
          </a:p>
          <a:p>
            <a:r>
              <a:rPr lang="en-US" dirty="0"/>
              <a:t>Although, -- writing romance novels could be a career, --</a:t>
            </a:r>
          </a:p>
          <a:p>
            <a:r>
              <a:rPr lang="en-US" dirty="0"/>
              <a:t>it is </a:t>
            </a:r>
            <a:r>
              <a:rPr lang="en-US" u="sng" dirty="0"/>
              <a:t>not</a:t>
            </a:r>
            <a:r>
              <a:rPr lang="en-US" dirty="0"/>
              <a:t> what we are discussing here today.</a:t>
            </a:r>
          </a:p>
          <a:p>
            <a:endParaRPr lang="en-US" dirty="0"/>
          </a:p>
          <a:p>
            <a:r>
              <a:rPr lang="en-US" dirty="0"/>
              <a:t>I like helping people – </a:t>
            </a:r>
          </a:p>
          <a:p>
            <a:r>
              <a:rPr lang="en-US" dirty="0"/>
              <a:t>That’s one of </a:t>
            </a:r>
            <a:r>
              <a:rPr lang="en-US" u="sng" dirty="0"/>
              <a:t>my</a:t>
            </a:r>
            <a:r>
              <a:rPr lang="en-US" dirty="0"/>
              <a:t> passions.  </a:t>
            </a:r>
          </a:p>
          <a:p>
            <a:r>
              <a:rPr lang="en-US" dirty="0"/>
              <a:t>That is why</a:t>
            </a:r>
            <a:r>
              <a:rPr lang="en-US" u="sng" dirty="0"/>
              <a:t> I </a:t>
            </a:r>
            <a:r>
              <a:rPr lang="en-US" dirty="0"/>
              <a:t>am here today.</a:t>
            </a:r>
          </a:p>
          <a:p>
            <a:endParaRPr lang="en-US" dirty="0"/>
          </a:p>
          <a:p>
            <a:endParaRPr lang="en-US" dirty="0"/>
          </a:p>
          <a:p>
            <a:endParaRPr lang="en-US" dirty="0"/>
          </a:p>
          <a:p>
            <a:endParaRPr lang="en-US" dirty="0" smtClean="0"/>
          </a:p>
          <a:p>
            <a:r>
              <a:rPr lang="en-US" dirty="0" smtClean="0"/>
              <a:t>=====</a:t>
            </a:r>
          </a:p>
          <a:p>
            <a:r>
              <a:rPr lang="en-US" dirty="0" smtClean="0"/>
              <a:t>http://</a:t>
            </a:r>
            <a:r>
              <a:rPr lang="en-US" dirty="0" err="1" smtClean="0"/>
              <a:t>dictionary.reference.com</a:t>
            </a:r>
            <a:r>
              <a:rPr lang="en-US" dirty="0" smtClean="0"/>
              <a:t>/browse/</a:t>
            </a:r>
            <a:r>
              <a:rPr lang="en-US" dirty="0" err="1" smtClean="0"/>
              <a:t>passion?s</a:t>
            </a:r>
            <a:r>
              <a:rPr lang="en-US" dirty="0" smtClean="0"/>
              <a:t>=t</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a:t>
            </a:fld>
            <a:endParaRPr lang="en-US"/>
          </a:p>
        </p:txBody>
      </p:sp>
    </p:spTree>
    <p:extLst>
      <p:ext uri="{BB962C8B-B14F-4D97-AF65-F5344CB8AC3E}">
        <p14:creationId xmlns:p14="http://schemas.microsoft.com/office/powerpoint/2010/main" val="1618113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5800"/>
            <a:ext cx="2865437" cy="2151063"/>
          </a:xfrm>
        </p:spPr>
      </p:sp>
      <p:sp>
        <p:nvSpPr>
          <p:cNvPr id="3" name="Notes Placeholder 2"/>
          <p:cNvSpPr>
            <a:spLocks noGrp="1"/>
          </p:cNvSpPr>
          <p:nvPr>
            <p:ph type="body" idx="1"/>
          </p:nvPr>
        </p:nvSpPr>
        <p:spPr>
          <a:xfrm>
            <a:off x="913805" y="3120572"/>
            <a:ext cx="5030391" cy="5337024"/>
          </a:xfrm>
        </p:spPr>
        <p:txBody>
          <a:bodyPr/>
          <a:lstStyle/>
          <a:p>
            <a:r>
              <a:rPr lang="en-US" dirty="0"/>
              <a:t>Right out of of high school -- I was at NC State University for </a:t>
            </a:r>
            <a:r>
              <a:rPr lang="en-US" u="sng" dirty="0"/>
              <a:t>11 years</a:t>
            </a:r>
            <a:r>
              <a:rPr lang="en-US" dirty="0"/>
              <a:t> as a undergraduate </a:t>
            </a:r>
            <a:r>
              <a:rPr lang="en-US" dirty="0" smtClean="0"/>
              <a:t>student in </a:t>
            </a:r>
            <a:r>
              <a:rPr lang="en-US" dirty="0"/>
              <a:t>Electrical Engineering.  </a:t>
            </a:r>
          </a:p>
          <a:p>
            <a:r>
              <a:rPr lang="en-US" dirty="0"/>
              <a:t>I </a:t>
            </a:r>
            <a:r>
              <a:rPr lang="en-US" u="sng" dirty="0"/>
              <a:t>never</a:t>
            </a:r>
            <a:r>
              <a:rPr lang="en-US" dirty="0"/>
              <a:t> got a degree in Electrical Engineering.  </a:t>
            </a:r>
          </a:p>
          <a:p>
            <a:r>
              <a:rPr lang="en-US" dirty="0"/>
              <a:t>I was there because I was good at math and built kits from Radio Shack. </a:t>
            </a:r>
          </a:p>
          <a:p>
            <a:r>
              <a:rPr lang="en-US" dirty="0"/>
              <a:t>Looking back, I realize that I did </a:t>
            </a:r>
            <a:r>
              <a:rPr lang="en-US" dirty="0" smtClean="0"/>
              <a:t>not, </a:t>
            </a:r>
            <a:r>
              <a:rPr lang="en-US" dirty="0"/>
              <a:t>at the </a:t>
            </a:r>
            <a:r>
              <a:rPr lang="en-US" dirty="0" smtClean="0"/>
              <a:t>time, </a:t>
            </a:r>
            <a:r>
              <a:rPr lang="en-US" dirty="0"/>
              <a:t>really know what an Electrical Engineer </a:t>
            </a:r>
            <a:r>
              <a:rPr lang="en-US" u="sng" dirty="0"/>
              <a:t>did</a:t>
            </a:r>
            <a:r>
              <a:rPr lang="en-US" dirty="0"/>
              <a:t>, -- and to the best of my knowledge I never </a:t>
            </a:r>
            <a:r>
              <a:rPr lang="en-US" u="sng" dirty="0"/>
              <a:t>met</a:t>
            </a:r>
            <a:r>
              <a:rPr lang="en-US" dirty="0"/>
              <a:t> an electrical engineer. </a:t>
            </a:r>
          </a:p>
          <a:p>
            <a:endParaRPr lang="en-US" dirty="0"/>
          </a:p>
          <a:p>
            <a:r>
              <a:rPr lang="en-US" dirty="0"/>
              <a:t>I was in college because it was the </a:t>
            </a:r>
            <a:r>
              <a:rPr lang="en-US" u="sng" dirty="0"/>
              <a:t>next</a:t>
            </a:r>
            <a:r>
              <a:rPr lang="en-US" dirty="0"/>
              <a:t> thing on the list of things that my family expected me to </a:t>
            </a:r>
            <a:r>
              <a:rPr lang="en-US" u="sng" dirty="0"/>
              <a:t>complete</a:t>
            </a:r>
            <a:r>
              <a:rPr lang="en-US" dirty="0"/>
              <a:t>.</a:t>
            </a:r>
          </a:p>
          <a:p>
            <a:endParaRPr lang="en-US" dirty="0"/>
          </a:p>
          <a:p>
            <a:r>
              <a:rPr lang="en-US" dirty="0"/>
              <a:t>Electrical Engineering was never my </a:t>
            </a:r>
            <a:r>
              <a:rPr lang="en-US" u="sng" dirty="0"/>
              <a:t>passion</a:t>
            </a:r>
            <a:r>
              <a:rPr lang="en-US" dirty="0"/>
              <a:t>, and at the time, I had no idea what passion </a:t>
            </a:r>
            <a:r>
              <a:rPr lang="en-US" u="sng" dirty="0"/>
              <a:t>was</a:t>
            </a:r>
            <a:r>
              <a:rPr lang="en-US" dirty="0"/>
              <a:t> </a:t>
            </a:r>
            <a:r>
              <a:rPr lang="en-US" dirty="0" smtClean="0"/>
              <a:t>-- and really had </a:t>
            </a:r>
            <a:r>
              <a:rPr lang="en-US" dirty="0"/>
              <a:t>no desire to </a:t>
            </a:r>
            <a:r>
              <a:rPr lang="en-US" u="sng" dirty="0"/>
              <a:t>get one.</a:t>
            </a:r>
          </a:p>
          <a:p>
            <a:endParaRPr lang="en-US" baseline="0" dirty="0" smtClean="0"/>
          </a:p>
          <a:p>
            <a:r>
              <a:rPr lang="en-US" baseline="0" dirty="0" smtClean="0"/>
              <a:t>=====</a:t>
            </a:r>
          </a:p>
          <a:p>
            <a:r>
              <a:rPr lang="en-US" baseline="0" dirty="0" smtClean="0"/>
              <a:t>http://</a:t>
            </a:r>
            <a:r>
              <a:rPr lang="en-US" baseline="0" dirty="0" err="1" smtClean="0"/>
              <a:t>seetech-corp.com</a:t>
            </a:r>
            <a:r>
              <a:rPr lang="en-US" baseline="0" dirty="0" smtClean="0"/>
              <a:t>/engineering/electrical-engineering/</a:t>
            </a:r>
          </a:p>
        </p:txBody>
      </p:sp>
      <p:sp>
        <p:nvSpPr>
          <p:cNvPr id="4" name="Slide Number Placeholder 3"/>
          <p:cNvSpPr>
            <a:spLocks noGrp="1"/>
          </p:cNvSpPr>
          <p:nvPr>
            <p:ph type="sldNum" sz="quarter" idx="10"/>
          </p:nvPr>
        </p:nvSpPr>
        <p:spPr/>
        <p:txBody>
          <a:bodyPr/>
          <a:lstStyle/>
          <a:p>
            <a:fld id="{2B48FED1-1103-444D-81C8-76C00582214E}" type="slidenum">
              <a:rPr lang="en-US" smtClean="0"/>
              <a:t>11</a:t>
            </a:fld>
            <a:endParaRPr lang="en-US"/>
          </a:p>
        </p:txBody>
      </p:sp>
    </p:spTree>
    <p:extLst>
      <p:ext uri="{BB962C8B-B14F-4D97-AF65-F5344CB8AC3E}">
        <p14:creationId xmlns:p14="http://schemas.microsoft.com/office/powerpoint/2010/main" val="86522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12</a:t>
            </a:fld>
            <a:endParaRPr lang="en-US"/>
          </a:p>
        </p:txBody>
      </p:sp>
    </p:spTree>
    <p:extLst>
      <p:ext uri="{BB962C8B-B14F-4D97-AF65-F5344CB8AC3E}">
        <p14:creationId xmlns:p14="http://schemas.microsoft.com/office/powerpoint/2010/main" val="231058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xfrm>
            <a:off x="1152525" y="685800"/>
            <a:ext cx="3375025" cy="2532063"/>
          </a:xfrm>
          <a:ln/>
        </p:spPr>
      </p:sp>
      <p:sp>
        <p:nvSpPr>
          <p:cNvPr id="150530" name="Notes Placeholder 2"/>
          <p:cNvSpPr>
            <a:spLocks noGrp="1"/>
          </p:cNvSpPr>
          <p:nvPr>
            <p:ph type="body" idx="1"/>
          </p:nvPr>
        </p:nvSpPr>
        <p:spPr>
          <a:xfrm>
            <a:off x="913805" y="3338286"/>
            <a:ext cx="5030391" cy="511931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dirty="0" smtClean="0">
                <a:ea typeface="ヒラギノ角ゴ Pro W3" charset="0"/>
              </a:rPr>
              <a:t>I ended up getting a degree in </a:t>
            </a:r>
            <a:r>
              <a:rPr lang="en-US" altLang="ja-JP" dirty="0" smtClean="0">
                <a:ea typeface="ヒラギノ角ゴ Pro W3" charset="0"/>
              </a:rPr>
              <a:t>Industrial </a:t>
            </a:r>
            <a:r>
              <a:rPr lang="en-US" altLang="ja-JP" dirty="0">
                <a:ea typeface="ヒラギノ角ゴ Pro W3" charset="0"/>
              </a:rPr>
              <a:t>Arts Education</a:t>
            </a:r>
            <a:r>
              <a:rPr lang="en-US" altLang="ja-JP" dirty="0" smtClean="0">
                <a:ea typeface="ヒラギノ角ゴ Pro W3" charset="0"/>
              </a:rPr>
              <a:t>.</a:t>
            </a:r>
          </a:p>
          <a:p>
            <a:r>
              <a:rPr lang="en-US" altLang="ja-JP" dirty="0" smtClean="0">
                <a:ea typeface="ヒラギノ角ゴ Pro W3" charset="0"/>
              </a:rPr>
              <a:t>I got a bachelor’s degree because it was the next thing on my list.  </a:t>
            </a:r>
          </a:p>
          <a:p>
            <a:r>
              <a:rPr lang="en-US" altLang="ja-JP" dirty="0" smtClean="0">
                <a:ea typeface="ヒラギノ角ゴ Pro W3" charset="0"/>
              </a:rPr>
              <a:t>Now that that was complete – What</a:t>
            </a:r>
            <a:r>
              <a:rPr lang="en-US" altLang="ja-JP" dirty="0">
                <a:ea typeface="ヒラギノ角ゴ Pro W3" charset="0"/>
              </a:rPr>
              <a:t> </a:t>
            </a:r>
            <a:r>
              <a:rPr lang="en-US" altLang="ja-JP" dirty="0" smtClean="0">
                <a:ea typeface="ヒラギノ角ゴ Pro W3" charset="0"/>
              </a:rPr>
              <a:t>was next?</a:t>
            </a:r>
          </a:p>
          <a:p>
            <a:endParaRPr lang="en-US" altLang="ja-JP" dirty="0" smtClean="0">
              <a:ea typeface="ヒラギノ角ゴ Pro W3" charset="0"/>
            </a:endParaRPr>
          </a:p>
          <a:p>
            <a:r>
              <a:rPr lang="en-US" altLang="ja-JP" dirty="0" smtClean="0">
                <a:ea typeface="ヒラギノ角ゴ Pro W3" charset="0"/>
              </a:rPr>
              <a:t>I had a lot of part time jobs over the years, and enjoyed parts of them.</a:t>
            </a:r>
          </a:p>
          <a:p>
            <a:r>
              <a:rPr lang="en-US" altLang="ja-JP" dirty="0" smtClean="0">
                <a:ea typeface="ヒラギノ角ゴ Pro W3" charset="0"/>
              </a:rPr>
              <a:t>I liked working with my hands -- building and repairing things, -- but did not know that </a:t>
            </a:r>
            <a:r>
              <a:rPr lang="en-US" altLang="ja-JP" u="sng" dirty="0" smtClean="0">
                <a:ea typeface="ヒラギノ角ゴ Pro W3" charset="0"/>
              </a:rPr>
              <a:t>that</a:t>
            </a:r>
            <a:r>
              <a:rPr lang="en-US" altLang="ja-JP" baseline="0" dirty="0" smtClean="0">
                <a:ea typeface="ヒラギノ角ゴ Pro W3" charset="0"/>
              </a:rPr>
              <a:t> was a passion -- or even a career.  </a:t>
            </a:r>
          </a:p>
          <a:p>
            <a:r>
              <a:rPr lang="en-US" altLang="ja-JP" baseline="0" dirty="0" smtClean="0">
                <a:ea typeface="ヒラギノ角ゴ Pro W3" charset="0"/>
              </a:rPr>
              <a:t>It was just what I liked to do.</a:t>
            </a:r>
          </a:p>
          <a:p>
            <a:endParaRPr lang="en-US" altLang="ja-JP" baseline="0" dirty="0" smtClean="0">
              <a:ea typeface="ヒラギノ角ゴ Pro W3" charset="0"/>
            </a:endParaRPr>
          </a:p>
          <a:p>
            <a:r>
              <a:rPr lang="en-US" altLang="ja-JP" baseline="0" dirty="0" smtClean="0">
                <a:ea typeface="ヒラギノ角ゴ Pro W3" charset="0"/>
              </a:rPr>
              <a:t>Which is what passion is all about, What do </a:t>
            </a:r>
            <a:r>
              <a:rPr lang="en-US" altLang="ja-JP" u="sng" baseline="0" dirty="0" smtClean="0">
                <a:ea typeface="ヒラギノ角ゴ Pro W3" charset="0"/>
              </a:rPr>
              <a:t>you</a:t>
            </a:r>
            <a:r>
              <a:rPr lang="en-US" altLang="ja-JP" baseline="0" dirty="0" smtClean="0">
                <a:ea typeface="ヒラギノ角ゴ Pro W3" charset="0"/>
              </a:rPr>
              <a:t> like to </a:t>
            </a:r>
            <a:r>
              <a:rPr lang="en-US" altLang="ja-JP" u="sng" baseline="0" dirty="0" smtClean="0">
                <a:ea typeface="ヒラギノ角ゴ Pro W3" charset="0"/>
              </a:rPr>
              <a:t>do</a:t>
            </a:r>
            <a:r>
              <a:rPr lang="en-US" altLang="ja-JP" baseline="0" dirty="0" smtClean="0">
                <a:ea typeface="ヒラギノ角ゴ Pro W3" charset="0"/>
              </a:rPr>
              <a:t>?</a:t>
            </a:r>
          </a:p>
          <a:p>
            <a:endParaRPr lang="en-US" altLang="ja-JP" baseline="0" dirty="0" smtClean="0">
              <a:ea typeface="ヒラギノ角ゴ Pro W3" charset="0"/>
            </a:endParaRPr>
          </a:p>
          <a:p>
            <a:r>
              <a:rPr lang="en-US" altLang="ja-JP" baseline="0" dirty="0" smtClean="0">
                <a:ea typeface="ヒラギノ角ゴ Pro W3" charset="0"/>
              </a:rPr>
              <a:t>What do the </a:t>
            </a:r>
            <a:r>
              <a:rPr lang="en-US" altLang="ja-JP" u="sng" baseline="0" dirty="0" smtClean="0">
                <a:ea typeface="ヒラギノ角ゴ Pro W3" charset="0"/>
              </a:rPr>
              <a:t>youth</a:t>
            </a:r>
            <a:r>
              <a:rPr lang="en-US" altLang="ja-JP" baseline="0" dirty="0" smtClean="0">
                <a:ea typeface="ヒラギノ角ゴ Pro W3" charset="0"/>
              </a:rPr>
              <a:t> with whom you work </a:t>
            </a:r>
            <a:r>
              <a:rPr lang="en-US" altLang="ja-JP" u="sng" baseline="0" dirty="0" smtClean="0">
                <a:ea typeface="ヒラギノ角ゴ Pro W3" charset="0"/>
              </a:rPr>
              <a:t>like</a:t>
            </a:r>
            <a:r>
              <a:rPr lang="en-US" altLang="ja-JP" baseline="0" dirty="0" smtClean="0">
                <a:ea typeface="ヒラギノ角ゴ Pro W3" charset="0"/>
              </a:rPr>
              <a:t> to do?</a:t>
            </a:r>
            <a:endParaRPr lang="en-US" altLang="ja-JP" dirty="0" smtClean="0">
              <a:ea typeface="ヒラギノ角ゴ Pro W3" charset="0"/>
            </a:endParaRPr>
          </a:p>
          <a:p>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7854C3D2-EB88-824B-9CBB-12AA4BB329E9}" type="slidenum">
              <a:rPr lang="en-US" sz="1200"/>
              <a:pPr/>
              <a:t>13</a:t>
            </a:fld>
            <a:endParaRPr lang="en-US" sz="1200"/>
          </a:p>
        </p:txBody>
      </p:sp>
    </p:spTree>
    <p:extLst>
      <p:ext uri="{BB962C8B-B14F-4D97-AF65-F5344CB8AC3E}">
        <p14:creationId xmlns:p14="http://schemas.microsoft.com/office/powerpoint/2010/main" val="781660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 youth know you </a:t>
            </a:r>
            <a:r>
              <a:rPr lang="en-US" u="sng" dirty="0" smtClean="0"/>
              <a:t>care</a:t>
            </a:r>
            <a:r>
              <a:rPr lang="en-US" dirty="0" smtClean="0"/>
              <a:t>?</a:t>
            </a:r>
          </a:p>
          <a:p>
            <a:endParaRPr lang="en-US" dirty="0" smtClean="0"/>
          </a:p>
          <a:p>
            <a:r>
              <a:rPr lang="en-US" baseline="0" dirty="0" smtClean="0"/>
              <a:t>Can they tell that you are </a:t>
            </a:r>
            <a:r>
              <a:rPr lang="en-US" u="sng" baseline="0" dirty="0" smtClean="0"/>
              <a:t>passionate</a:t>
            </a:r>
            <a:r>
              <a:rPr lang="en-US" baseline="0" dirty="0" smtClean="0"/>
              <a:t> about </a:t>
            </a:r>
            <a:r>
              <a:rPr lang="en-US" u="sng" baseline="0" dirty="0" smtClean="0"/>
              <a:t>your job</a:t>
            </a:r>
            <a:r>
              <a:rPr lang="en-US" baseline="0" dirty="0" smtClean="0"/>
              <a:t>, </a:t>
            </a:r>
          </a:p>
          <a:p>
            <a:endParaRPr lang="en-US" baseline="0" dirty="0" smtClean="0"/>
          </a:p>
          <a:p>
            <a:r>
              <a:rPr lang="en-US" baseline="0" dirty="0" smtClean="0"/>
              <a:t>and that </a:t>
            </a:r>
            <a:r>
              <a:rPr lang="en-US" u="sng" baseline="0" dirty="0" smtClean="0"/>
              <a:t>you</a:t>
            </a:r>
            <a:r>
              <a:rPr lang="en-US" baseline="0" dirty="0" smtClean="0"/>
              <a:t> are there to help </a:t>
            </a:r>
            <a:r>
              <a:rPr lang="en-US" u="sng" baseline="0" dirty="0" smtClean="0"/>
              <a:t>them</a:t>
            </a:r>
            <a:r>
              <a:rPr lang="en-US" baseline="0" dirty="0" smtClean="0"/>
              <a:t> to grow as a person?</a:t>
            </a:r>
          </a:p>
          <a:p>
            <a:endParaRPr lang="en-US" baseline="0" dirty="0" smtClean="0"/>
          </a:p>
          <a:p>
            <a:r>
              <a:rPr lang="en-US" baseline="0" dirty="0" smtClean="0"/>
              <a:t>You are passionate about your job, Right?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www.imagesbuddy.com</a:t>
            </a:r>
            <a:r>
              <a:rPr lang="en-US" dirty="0" smtClean="0"/>
              <a:t>/images/168/children-do-not-care-how-much-you-know-until-they-know-how-much-you-care.png</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14</a:t>
            </a:fld>
            <a:endParaRPr lang="en-US"/>
          </a:p>
        </p:txBody>
      </p:sp>
    </p:spTree>
    <p:extLst>
      <p:ext uri="{BB962C8B-B14F-4D97-AF65-F5344CB8AC3E}">
        <p14:creationId xmlns:p14="http://schemas.microsoft.com/office/powerpoint/2010/main" val="459096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People like to </a:t>
            </a:r>
            <a:r>
              <a:rPr lang="en-US" u="sng" dirty="0">
                <a:ea typeface="ヒラギノ角ゴ Pro W3" charset="0"/>
              </a:rPr>
              <a:t>do</a:t>
            </a:r>
            <a:r>
              <a:rPr lang="en-US" dirty="0">
                <a:ea typeface="ヒラギノ角ゴ Pro W3" charset="0"/>
              </a:rPr>
              <a:t> what they like to </a:t>
            </a:r>
            <a:r>
              <a:rPr lang="en-US" u="sng" dirty="0">
                <a:ea typeface="ヒラギノ角ゴ Pro W3" charset="0"/>
              </a:rPr>
              <a:t>do</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How can we find out what kids </a:t>
            </a:r>
            <a:r>
              <a:rPr lang="en-US" u="sng" dirty="0">
                <a:ea typeface="ヒラギノ角ゴ Pro W3" charset="0"/>
              </a:rPr>
              <a:t>really</a:t>
            </a:r>
            <a:r>
              <a:rPr lang="en-US" dirty="0">
                <a:ea typeface="ヒラギノ角ゴ Pro W3" charset="0"/>
              </a:rPr>
              <a:t> </a:t>
            </a:r>
            <a:r>
              <a:rPr lang="en-US" u="sng" dirty="0">
                <a:ea typeface="ヒラギノ角ゴ Pro W3" charset="0"/>
              </a:rPr>
              <a:t>like</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and then </a:t>
            </a:r>
            <a:r>
              <a:rPr lang="en-US" u="sng" dirty="0">
                <a:ea typeface="ヒラギノ角ゴ Pro W3" charset="0"/>
              </a:rPr>
              <a:t>how</a:t>
            </a:r>
            <a:r>
              <a:rPr lang="en-US" dirty="0">
                <a:ea typeface="ヒラギノ角ゴ Pro W3" charset="0"/>
              </a:rPr>
              <a:t> can we use that information to </a:t>
            </a:r>
            <a:r>
              <a:rPr lang="en-US" u="sng" dirty="0">
                <a:ea typeface="ヒラギノ角ゴ Pro W3" charset="0"/>
              </a:rPr>
              <a:t>help</a:t>
            </a:r>
            <a:r>
              <a:rPr lang="en-US" dirty="0">
                <a:ea typeface="ヒラギノ角ゴ Pro W3" charset="0"/>
              </a:rPr>
              <a:t> them plan a career pathway?</a:t>
            </a: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B0F3F222-9B25-A74A-8B5F-675724FD0255}" type="slidenum">
              <a:rPr lang="en-US" sz="1200"/>
              <a:pPr/>
              <a:t>15</a:t>
            </a:fld>
            <a:endParaRPr lang="en-US" sz="1200"/>
          </a:p>
        </p:txBody>
      </p:sp>
    </p:spTree>
    <p:extLst>
      <p:ext uri="{BB962C8B-B14F-4D97-AF65-F5344CB8AC3E}">
        <p14:creationId xmlns:p14="http://schemas.microsoft.com/office/powerpoint/2010/main" val="127545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13805" y="4266595"/>
            <a:ext cx="5182195" cy="45720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You know how mosquitos can spread malaria and other diseases?</a:t>
            </a:r>
          </a:p>
          <a:p>
            <a:r>
              <a:rPr lang="en-US" dirty="0">
                <a:ea typeface="ヒラギノ角ゴ Pro W3" charset="0"/>
              </a:rPr>
              <a:t>Here is a company </a:t>
            </a:r>
            <a:r>
              <a:rPr lang="en-US" dirty="0" smtClean="0">
                <a:ea typeface="ヒラギノ角ゴ Pro W3" charset="0"/>
              </a:rPr>
              <a:t>comprising </a:t>
            </a:r>
            <a:r>
              <a:rPr lang="en-US" u="sng" dirty="0" smtClean="0">
                <a:ea typeface="ヒラギノ角ゴ Pro W3" charset="0"/>
              </a:rPr>
              <a:t>kids</a:t>
            </a:r>
            <a:r>
              <a:rPr lang="en-US" dirty="0" smtClean="0">
                <a:ea typeface="ヒラギノ角ゴ Pro W3" charset="0"/>
              </a:rPr>
              <a:t> </a:t>
            </a:r>
            <a:r>
              <a:rPr lang="en-US" dirty="0">
                <a:ea typeface="ヒラギノ角ゴ Pro W3" charset="0"/>
              </a:rPr>
              <a:t>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smtClean="0">
              <a:ea typeface="ヒラギノ角ゴ Pro W3" charset="0"/>
            </a:endParaRPr>
          </a:p>
          <a:p>
            <a:r>
              <a:rPr lang="en-US" dirty="0" smtClean="0">
                <a:ea typeface="ヒラギノ角ゴ Pro W3" charset="0"/>
              </a:rPr>
              <a:t>Some high school student decided this was something he cared about and decided</a:t>
            </a:r>
            <a:r>
              <a:rPr lang="en-US" baseline="0" dirty="0" smtClean="0">
                <a:ea typeface="ヒラギノ角ゴ Pro W3" charset="0"/>
              </a:rPr>
              <a:t> to come up with a solution.</a:t>
            </a:r>
          </a:p>
          <a:p>
            <a:endParaRPr lang="en-US" baseline="0" dirty="0" smtClean="0">
              <a:ea typeface="ヒラギノ角ゴ Pro W3" charset="0"/>
            </a:endParaRPr>
          </a:p>
          <a:p>
            <a:r>
              <a:rPr lang="en-US" baseline="0" dirty="0" smtClean="0">
                <a:ea typeface="ヒラギノ角ゴ Pro W3" charset="0"/>
              </a:rPr>
              <a:t>-- A passion to help folks in another country.</a:t>
            </a:r>
          </a:p>
          <a:p>
            <a:endParaRPr lang="en-US" baseline="0"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C2BE0F93-2968-DF41-B44C-E6FEB1EA66FF}" type="slidenum">
              <a:rPr lang="en-US" sz="1200"/>
              <a:pPr/>
              <a:t>16</a:t>
            </a:fld>
            <a:endParaRPr lang="en-US" sz="1200"/>
          </a:p>
        </p:txBody>
      </p:sp>
    </p:spTree>
    <p:extLst>
      <p:ext uri="{BB962C8B-B14F-4D97-AF65-F5344CB8AC3E}">
        <p14:creationId xmlns:p14="http://schemas.microsoft.com/office/powerpoint/2010/main" val="1692635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155700" y="685800"/>
            <a:ext cx="4673600" cy="3505200"/>
          </a:xfrm>
          <a:ln/>
        </p:spPr>
      </p:sp>
      <p:sp>
        <p:nvSpPr>
          <p:cNvPr id="302082" name="Notes Placeholder 2"/>
          <p:cNvSpPr>
            <a:spLocks noGrp="1"/>
          </p:cNvSpPr>
          <p:nvPr>
            <p:ph type="body" idx="1"/>
          </p:nvPr>
        </p:nvSpPr>
        <p:spPr>
          <a:xfrm>
            <a:off x="913805" y="4953000"/>
            <a:ext cx="5030391" cy="350459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is a </a:t>
            </a:r>
            <a:r>
              <a:rPr lang="en-US" u="sng" dirty="0">
                <a:ea typeface="ヒラギノ角ゴ Pro W3" charset="0"/>
              </a:rPr>
              <a:t>middle</a:t>
            </a:r>
            <a:r>
              <a:rPr lang="en-US" dirty="0">
                <a:ea typeface="ヒラギノ角ゴ Pro W3" charset="0"/>
              </a:rPr>
              <a:t> school engineering class that is designing a </a:t>
            </a:r>
            <a:r>
              <a:rPr lang="en-US" u="sng" dirty="0">
                <a:ea typeface="ヒラギノ角ゴ Pro W3" charset="0"/>
              </a:rPr>
              <a:t>prosthetic</a:t>
            </a:r>
            <a:r>
              <a:rPr lang="en-US" dirty="0">
                <a:ea typeface="ヒラギノ角ゴ Pro W3" charset="0"/>
              </a:rPr>
              <a:t> hand for a </a:t>
            </a:r>
            <a:r>
              <a:rPr lang="en-US" u="sng" dirty="0">
                <a:ea typeface="ヒラギノ角ゴ Pro W3" charset="0"/>
              </a:rPr>
              <a:t>classmate</a:t>
            </a:r>
            <a:r>
              <a:rPr lang="en-US" dirty="0">
                <a:ea typeface="ヒラギノ角ゴ Pro W3" charset="0"/>
              </a:rPr>
              <a:t> – </a:t>
            </a:r>
          </a:p>
          <a:p>
            <a:r>
              <a:rPr lang="en-US" dirty="0" smtClean="0">
                <a:ea typeface="ヒラギノ角ゴ Pro W3" charset="0"/>
              </a:rPr>
              <a:t>--- who </a:t>
            </a:r>
            <a:r>
              <a:rPr lang="en-US" u="sng" dirty="0">
                <a:ea typeface="ヒラギノ角ゴ Pro W3" charset="0"/>
              </a:rPr>
              <a:t>wants</a:t>
            </a:r>
            <a:r>
              <a:rPr lang="en-US" dirty="0">
                <a:ea typeface="ヒラギノ角ゴ Pro W3" charset="0"/>
              </a:rPr>
              <a:t> to be a cheerleader, -- </a:t>
            </a:r>
          </a:p>
          <a:p>
            <a:r>
              <a:rPr lang="en-US" dirty="0" smtClean="0">
                <a:ea typeface="ヒラギノ角ゴ Pro W3" charset="0"/>
              </a:rPr>
              <a:t>-- but could not </a:t>
            </a:r>
            <a:r>
              <a:rPr lang="en-US" u="sng" dirty="0">
                <a:ea typeface="ヒラギノ角ゴ Pro W3" charset="0"/>
              </a:rPr>
              <a:t>hold</a:t>
            </a:r>
            <a:r>
              <a:rPr lang="en-US" dirty="0">
                <a:ea typeface="ヒラギノ角ゴ Pro W3" charset="0"/>
              </a:rPr>
              <a:t> the pompoms.</a:t>
            </a:r>
          </a:p>
          <a:p>
            <a:endParaRPr lang="en-US" dirty="0">
              <a:ea typeface="ヒラギノ角ゴ Pro W3" charset="0"/>
            </a:endParaRPr>
          </a:p>
          <a:p>
            <a:r>
              <a:rPr lang="en-US" dirty="0">
                <a:ea typeface="ヒラギノ角ゴ Pro W3" charset="0"/>
              </a:rPr>
              <a:t>A passion for helping a fellow student, which in turn makes this engineering class more </a:t>
            </a:r>
            <a:r>
              <a:rPr lang="en-US" u="sng" dirty="0">
                <a:ea typeface="ヒラギノ角ゴ Pro W3" charset="0"/>
              </a:rPr>
              <a:t>relevant</a:t>
            </a:r>
            <a:r>
              <a:rPr lang="en-US" dirty="0">
                <a:ea typeface="ヒラギノ角ゴ Pro W3" charset="0"/>
              </a:rPr>
              <a:t> for the students</a:t>
            </a:r>
            <a:r>
              <a:rPr lang="en-US" dirty="0" smtClean="0">
                <a:ea typeface="ヒラギノ角ゴ Pro W3" charset="0"/>
              </a:rPr>
              <a:t>.</a:t>
            </a:r>
          </a:p>
          <a:p>
            <a:endParaRPr lang="en-US" dirty="0">
              <a:ea typeface="ヒラギノ角ゴ Pro W3" charset="0"/>
            </a:endParaRPr>
          </a:p>
          <a:p>
            <a:r>
              <a:rPr lang="en-US" dirty="0">
                <a:ea typeface="ヒラギノ角ゴ Pro W3" charset="0"/>
              </a:rPr>
              <a:t>===</a:t>
            </a:r>
            <a:r>
              <a:rPr lang="en-US" dirty="0" smtClean="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http://</a:t>
            </a:r>
            <a:r>
              <a:rPr lang="en-US" dirty="0" err="1">
                <a:ea typeface="ヒラギノ角ゴ Pro W3" charset="0"/>
              </a:rPr>
              <a:t>www.sj-r.com</a:t>
            </a:r>
            <a:r>
              <a:rPr lang="en-US" dirty="0">
                <a:ea typeface="ヒラギノ角ゴ Pro W3" charset="0"/>
              </a:rPr>
              <a:t>/article/20131230/ENTERTAINMENTLIFE/131239999/10298/LIFESTYLE</a:t>
            </a:r>
          </a:p>
          <a:p>
            <a:endParaRPr lang="en-US" dirty="0">
              <a:ea typeface="ヒラギノ角ゴ Pro W3" charset="0"/>
            </a:endParaRPr>
          </a:p>
          <a:p>
            <a:r>
              <a:rPr lang="en-US" dirty="0">
                <a:ea typeface="ヒラギノ角ゴ Pro W3" charset="0"/>
              </a:rPr>
              <a:t>Students build prosthetic hand for classmate</a:t>
            </a:r>
          </a:p>
          <a:p>
            <a:endParaRPr lang="en-US" dirty="0">
              <a:ea typeface="ヒラギノ角ゴ Pro W3" charset="0"/>
            </a:endParaRPr>
          </a:p>
          <a:p>
            <a:r>
              <a:rPr lang="en-US" dirty="0">
                <a:ea typeface="ヒラギノ角ゴ Pro W3" charset="0"/>
              </a:rPr>
              <a:t>By Amy </a:t>
            </a:r>
            <a:r>
              <a:rPr lang="en-US" dirty="0" err="1">
                <a:ea typeface="ヒラギノ角ゴ Pro W3" charset="0"/>
              </a:rPr>
              <a:t>Scalf</a:t>
            </a:r>
            <a:endParaRPr lang="en-US" dirty="0">
              <a:ea typeface="ヒラギノ角ゴ Pro W3" charset="0"/>
            </a:endParaRPr>
          </a:p>
          <a:p>
            <a:r>
              <a:rPr lang="en-US" dirty="0">
                <a:ea typeface="ヒラギノ角ゴ Pro W3" charset="0"/>
              </a:rPr>
              <a:t>The Kentucky Enquirer</a:t>
            </a:r>
          </a:p>
          <a:p>
            <a:r>
              <a:rPr lang="en-US" dirty="0">
                <a:ea typeface="ヒラギノ角ゴ Pro W3" charset="0"/>
              </a:rPr>
              <a:t>Posted Dec. 30, 2013 @ 9:50 pm</a:t>
            </a:r>
          </a:p>
          <a:p>
            <a:r>
              <a:rPr lang="en-US" dirty="0">
                <a:ea typeface="ヒラギノ角ゴ Pro W3" charset="0"/>
              </a:rPr>
              <a:t>Dec 30, 2013 at 11:27 PM</a:t>
            </a:r>
          </a:p>
          <a:p>
            <a:endParaRPr lang="en-US" dirty="0">
              <a:ea typeface="ヒラギノ角ゴ Pro W3" charset="0"/>
            </a:endParaRPr>
          </a:p>
          <a:p>
            <a:r>
              <a:rPr lang="en-US" dirty="0">
                <a:ea typeface="ヒラギノ角ゴ Pro W3" charset="0"/>
              </a:rPr>
              <a:t>    EDGEWOOD, Ky. (AP) — A Turkey Foot Middle School engineering class is working on a unique hands-on project.</a:t>
            </a:r>
          </a:p>
          <a:p>
            <a:endParaRPr lang="en-US" dirty="0">
              <a:ea typeface="ヒラギノ角ゴ Pro W3" charset="0"/>
            </a:endParaRPr>
          </a:p>
          <a:p>
            <a:r>
              <a:rPr lang="en-US"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dirty="0">
              <a:ea typeface="ヒラギノ角ゴ Pro W3" charset="0"/>
            </a:endParaRPr>
          </a:p>
          <a:p>
            <a:r>
              <a:rPr lang="en-US" dirty="0">
                <a:ea typeface="ヒラギノ角ゴ Pro W3" charset="0"/>
              </a:rPr>
              <a:t>    This year, his older students are using those skills and a 3-D printer to build a prosthetic hand for a fellow student who was born without the lower part of her left arm.</a:t>
            </a:r>
          </a:p>
          <a:p>
            <a:endParaRPr lang="en-US" dirty="0">
              <a:ea typeface="ヒラギノ角ゴ Pro W3" charset="0"/>
            </a:endParaRPr>
          </a:p>
          <a:p>
            <a:r>
              <a:rPr lang="en-US"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    Then, a new seventh-grade student enrolled at the school.</a:t>
            </a:r>
          </a:p>
          <a:p>
            <a:endParaRPr lang="en-US" dirty="0">
              <a:ea typeface="ヒラギノ角ゴ Pro W3" charset="0"/>
            </a:endParaRPr>
          </a:p>
          <a:p>
            <a:r>
              <a:rPr lang="en-US" dirty="0">
                <a:ea typeface="ヒラギノ角ゴ Pro W3" charset="0"/>
              </a:rPr>
              <a:t>    When </a:t>
            </a:r>
            <a:r>
              <a:rPr lang="en-US" dirty="0" err="1">
                <a:ea typeface="ヒラギノ角ゴ Pro W3" charset="0"/>
              </a:rPr>
              <a:t>Makayla</a:t>
            </a:r>
            <a:r>
              <a:rPr lang="en-US" dirty="0">
                <a:ea typeface="ヒラギノ角ゴ Pro W3" charset="0"/>
              </a:rPr>
              <a:t> Murphy entered Humphrey’s engineering class, the teacher noticed she has only one hand.</a:t>
            </a:r>
          </a:p>
          <a:p>
            <a:endParaRPr lang="en-US" dirty="0">
              <a:ea typeface="ヒラギノ角ゴ Pro W3" charset="0"/>
            </a:endParaRPr>
          </a:p>
          <a:p>
            <a:r>
              <a:rPr lang="en-US" dirty="0">
                <a:ea typeface="ヒラギノ角ゴ Pro W3" charset="0"/>
              </a:rPr>
              <a:t>    </a:t>
            </a:r>
            <a:r>
              <a:rPr lang="en-US" dirty="0" err="1">
                <a:ea typeface="ヒラギノ角ゴ Pro W3" charset="0"/>
              </a:rPr>
              <a:t>Makayla</a:t>
            </a:r>
            <a:r>
              <a:rPr lang="en-US" dirty="0">
                <a:ea typeface="ヒラギノ角ゴ Pro W3" charset="0"/>
              </a:rPr>
              <a:t> was born without the lower part of her left arm, and she quickly agreed to be the model for the eighth-grade class project.</a:t>
            </a:r>
          </a:p>
          <a:p>
            <a:endParaRPr lang="en-US" dirty="0">
              <a:ea typeface="ヒラギノ角ゴ Pro W3" charset="0"/>
            </a:endParaRPr>
          </a:p>
          <a:p>
            <a:r>
              <a:rPr lang="en-US" dirty="0">
                <a:ea typeface="ヒラギノ角ゴ Pro W3" charset="0"/>
              </a:rPr>
              <a:t>    “I have difficulties getting dressed and carrying books and stuff,” she said.</a:t>
            </a:r>
          </a:p>
          <a:p>
            <a:endParaRPr lang="en-US" dirty="0">
              <a:ea typeface="ヒラギノ角ゴ Pro W3" charset="0"/>
            </a:endParaRPr>
          </a:p>
          <a:p>
            <a:r>
              <a:rPr lang="en-US" dirty="0">
                <a:ea typeface="ヒラギノ角ゴ Pro W3" charset="0"/>
              </a:rPr>
              <a:t>    She wanted to be a cheerleader, but said she couldn’t hold the pompoms.</a:t>
            </a:r>
          </a:p>
          <a:p>
            <a:endParaRPr lang="en-US" dirty="0">
              <a:ea typeface="ヒラギノ角ゴ Pro W3" charset="0"/>
            </a:endParaRPr>
          </a:p>
          <a:p>
            <a:r>
              <a:rPr lang="en-US" dirty="0">
                <a:ea typeface="ヒラギノ角ゴ Pro W3" charset="0"/>
              </a:rPr>
              <a:t>    “I’m really excited about it because having an arm that can actually move is going to be really cool,” </a:t>
            </a:r>
            <a:r>
              <a:rPr lang="en-US" dirty="0" err="1">
                <a:ea typeface="ヒラギノ角ゴ Pro W3" charset="0"/>
              </a:rPr>
              <a:t>Makayla</a:t>
            </a:r>
            <a:r>
              <a:rPr lang="en-US" dirty="0">
                <a:ea typeface="ヒラギノ角ゴ Pro W3" charset="0"/>
              </a:rPr>
              <a:t> said.</a:t>
            </a:r>
          </a:p>
          <a:p>
            <a:endParaRPr lang="en-US" dirty="0">
              <a:ea typeface="ヒラギノ角ゴ Pro W3" charset="0"/>
            </a:endParaRPr>
          </a:p>
          <a:p>
            <a:r>
              <a:rPr lang="en-US"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dirty="0">
              <a:ea typeface="ヒラギノ角ゴ Pro W3" charset="0"/>
            </a:endParaRPr>
          </a:p>
          <a:p>
            <a:r>
              <a:rPr lang="en-US" dirty="0">
                <a:ea typeface="ヒラギノ角ゴ Pro W3" charset="0"/>
              </a:rPr>
              <a:t>    He also said the project has sparked a special interest among the students.</a:t>
            </a:r>
          </a:p>
          <a:p>
            <a:endParaRPr lang="en-US" dirty="0">
              <a:ea typeface="ヒラギノ角ゴ Pro W3" charset="0"/>
            </a:endParaRPr>
          </a:p>
          <a:p>
            <a:r>
              <a:rPr lang="en-US" dirty="0">
                <a:ea typeface="ヒラギノ角ゴ Pro W3" charset="0"/>
              </a:rPr>
              <a:t>    “Middle-</a:t>
            </a:r>
            <a:r>
              <a:rPr lang="en-US" dirty="0" err="1">
                <a:ea typeface="ヒラギノ角ゴ Pro W3" charset="0"/>
              </a:rPr>
              <a:t>schoolers</a:t>
            </a:r>
            <a:r>
              <a:rPr lang="en-US"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dirty="0">
              <a:ea typeface="ヒラギノ角ゴ Pro W3" charset="0"/>
            </a:endParaRPr>
          </a:p>
          <a:p>
            <a:r>
              <a:rPr lang="en-US" dirty="0">
                <a:ea typeface="ヒラギノ角ゴ Pro W3" charset="0"/>
              </a:rPr>
              <a:t>    Josh </a:t>
            </a:r>
            <a:r>
              <a:rPr lang="en-US" dirty="0" err="1">
                <a:ea typeface="ヒラギノ角ゴ Pro W3" charset="0"/>
              </a:rPr>
              <a:t>Suedkamp</a:t>
            </a:r>
            <a:r>
              <a:rPr lang="en-US" dirty="0">
                <a:ea typeface="ヒラギノ角ゴ Pro W3" charset="0"/>
              </a:rPr>
              <a:t> and Malachi Pike said that’s exactly why they like this project.</a:t>
            </a:r>
          </a:p>
          <a:p>
            <a:endParaRPr lang="en-US" dirty="0">
              <a:ea typeface="ヒラギノ角ゴ Pro W3" charset="0"/>
            </a:endParaRPr>
          </a:p>
          <a:p>
            <a:r>
              <a:rPr lang="en-US" dirty="0">
                <a:ea typeface="ヒラギノ角ゴ Pro W3" charset="0"/>
              </a:rPr>
              <a:t>    “It’s better because you’re actually affecting someone’s life,” said Malachi. “It’s cool because it helps a real person and it’s not just a school project.”</a:t>
            </a:r>
          </a:p>
          <a:p>
            <a:endParaRPr lang="en-US" dirty="0">
              <a:ea typeface="ヒラギノ角ゴ Pro W3" charset="0"/>
            </a:endParaRPr>
          </a:p>
          <a:p>
            <a:r>
              <a:rPr lang="en-US"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Read more: http://</a:t>
            </a:r>
            <a:r>
              <a:rPr lang="en-US" dirty="0" err="1">
                <a:ea typeface="ヒラギノ角ゴ Pro W3" charset="0"/>
              </a:rPr>
              <a:t>www.sj-r.com</a:t>
            </a:r>
            <a:r>
              <a:rPr lang="en-US" dirty="0">
                <a:ea typeface="ヒラギノ角ゴ Pro W3" charset="0"/>
              </a:rPr>
              <a:t>/article/20131230/ENTERTAINMENTLIFE/131239999/10298/LIFESTYLE#ixzz2pGvV3D3y</a:t>
            </a:r>
          </a:p>
          <a:p>
            <a:endParaRPr lang="en-US"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7E763042-1750-DB40-8F10-E0C3B4CC7410}" type="slidenum">
              <a:rPr lang="en-US" sz="1100"/>
              <a:pPr/>
              <a:t>17</a:t>
            </a:fld>
            <a:endParaRPr lang="en-US" sz="1100"/>
          </a:p>
        </p:txBody>
      </p:sp>
    </p:spTree>
    <p:extLst>
      <p:ext uri="{BB962C8B-B14F-4D97-AF65-F5344CB8AC3E}">
        <p14:creationId xmlns:p14="http://schemas.microsoft.com/office/powerpoint/2010/main" val="17679787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Here are the students making hands. </a:t>
            </a:r>
          </a:p>
          <a:p>
            <a:r>
              <a:rPr lang="en-US" dirty="0"/>
              <a:t>It’s </a:t>
            </a:r>
            <a:r>
              <a:rPr lang="en-US" u="sng" dirty="0"/>
              <a:t>not</a:t>
            </a:r>
            <a:r>
              <a:rPr lang="en-US" dirty="0"/>
              <a:t> just about learning </a:t>
            </a:r>
            <a:r>
              <a:rPr lang="en-US" u="sng" dirty="0"/>
              <a:t>engineering</a:t>
            </a:r>
            <a:r>
              <a:rPr lang="en-US" dirty="0"/>
              <a:t> </a:t>
            </a:r>
            <a:r>
              <a:rPr lang="en-US" u="sng" dirty="0"/>
              <a:t>principles</a:t>
            </a:r>
            <a:r>
              <a:rPr lang="en-US" dirty="0"/>
              <a:t> in class.</a:t>
            </a:r>
          </a:p>
          <a:p>
            <a:r>
              <a:rPr lang="en-US" dirty="0"/>
              <a:t>It’s about what you can </a:t>
            </a:r>
            <a:r>
              <a:rPr lang="en-US" u="sng" dirty="0"/>
              <a:t>do with</a:t>
            </a:r>
            <a:r>
              <a:rPr lang="en-US" dirty="0"/>
              <a:t> the engineering – </a:t>
            </a:r>
          </a:p>
          <a:p>
            <a:r>
              <a:rPr lang="en-US" dirty="0"/>
              <a:t>that </a:t>
            </a:r>
            <a:r>
              <a:rPr lang="en-US" u="sng" dirty="0"/>
              <a:t>motivates</a:t>
            </a:r>
            <a:r>
              <a:rPr lang="en-US" dirty="0"/>
              <a:t> the kids</a:t>
            </a:r>
            <a:r>
              <a:rPr lang="en-US" dirty="0" smtClean="0"/>
              <a:t>.</a:t>
            </a:r>
          </a:p>
          <a:p>
            <a:endParaRPr lang="en-US" dirty="0" smtClean="0"/>
          </a:p>
          <a:p>
            <a:r>
              <a:rPr lang="en-US" dirty="0" smtClean="0"/>
              <a:t>It’s </a:t>
            </a:r>
            <a:r>
              <a:rPr lang="en-US" dirty="0"/>
              <a:t>not just </a:t>
            </a:r>
            <a:r>
              <a:rPr lang="en-US" u="sng" dirty="0"/>
              <a:t>learning</a:t>
            </a:r>
            <a:r>
              <a:rPr lang="en-US" dirty="0"/>
              <a:t> for the sake of </a:t>
            </a:r>
            <a:r>
              <a:rPr lang="en-US" u="sng" dirty="0"/>
              <a:t>learning</a:t>
            </a:r>
            <a:r>
              <a:rPr lang="en-US" dirty="0"/>
              <a:t> – </a:t>
            </a:r>
          </a:p>
          <a:p>
            <a:r>
              <a:rPr lang="en-US" dirty="0"/>
              <a:t>and regurgitating that knowledge on a </a:t>
            </a:r>
            <a:r>
              <a:rPr lang="en-US" u="sng" dirty="0"/>
              <a:t>test</a:t>
            </a:r>
            <a:r>
              <a:rPr lang="en-US" dirty="0" smtClean="0"/>
              <a:t>.</a:t>
            </a:r>
          </a:p>
          <a:p>
            <a:endParaRPr lang="en-US" dirty="0"/>
          </a:p>
          <a:p>
            <a:r>
              <a:rPr lang="en-US" dirty="0"/>
              <a:t>These kids </a:t>
            </a:r>
            <a:r>
              <a:rPr lang="en-US" u="sng" dirty="0"/>
              <a:t>want</a:t>
            </a:r>
            <a:r>
              <a:rPr lang="en-US" dirty="0"/>
              <a:t> to learn – </a:t>
            </a:r>
          </a:p>
          <a:p>
            <a:r>
              <a:rPr lang="en-US" dirty="0"/>
              <a:t>because they see a </a:t>
            </a:r>
            <a:r>
              <a:rPr lang="en-US" u="sng" dirty="0"/>
              <a:t>tangible</a:t>
            </a:r>
            <a:r>
              <a:rPr lang="en-US" dirty="0"/>
              <a:t> result for the acquisition of </a:t>
            </a:r>
            <a:r>
              <a:rPr lang="en-US" u="sng" dirty="0"/>
              <a:t>knowledge</a:t>
            </a:r>
            <a:r>
              <a:rPr lang="en-US" dirty="0"/>
              <a:t>.</a:t>
            </a:r>
          </a:p>
          <a:p>
            <a:endParaRPr lang="en-US" dirty="0"/>
          </a:p>
          <a:p>
            <a:endParaRPr lang="en-US" dirty="0" smtClean="0"/>
          </a:p>
          <a:p>
            <a:endParaRPr lang="en-US" dirty="0" smtClean="0"/>
          </a:p>
          <a:p>
            <a:r>
              <a:rPr lang="en-US" dirty="0" smtClean="0"/>
              <a:t>====</a:t>
            </a:r>
          </a:p>
          <a:p>
            <a:r>
              <a:rPr lang="en-US" dirty="0" smtClean="0"/>
              <a:t>http://</a:t>
            </a:r>
            <a:r>
              <a:rPr lang="en-US" dirty="0" err="1" smtClean="0"/>
              <a:t>www.fastcoexist.com</a:t>
            </a:r>
            <a:r>
              <a:rPr lang="en-US" dirty="0" smtClean="0"/>
              <a:t>/3027325/these-amazing-prosthetic-hands-were-built-by-high-school-students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18</a:t>
            </a:fld>
            <a:endParaRPr lang="en-US"/>
          </a:p>
        </p:txBody>
      </p:sp>
    </p:spTree>
    <p:extLst>
      <p:ext uri="{BB962C8B-B14F-4D97-AF65-F5344CB8AC3E}">
        <p14:creationId xmlns:p14="http://schemas.microsoft.com/office/powerpoint/2010/main" val="447496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19</a:t>
            </a:fld>
            <a:endParaRPr lang="en-US"/>
          </a:p>
        </p:txBody>
      </p:sp>
    </p:spTree>
    <p:extLst>
      <p:ext uri="{BB962C8B-B14F-4D97-AF65-F5344CB8AC3E}">
        <p14:creationId xmlns:p14="http://schemas.microsoft.com/office/powerpoint/2010/main" val="1776932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267200"/>
            <a:ext cx="5029200" cy="4114800"/>
          </a:xfrm>
        </p:spPr>
        <p:txBody>
          <a:bodyPr>
            <a:noAutofit/>
          </a:bodyPr>
          <a:lstStyle/>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u="sng" dirty="0"/>
              <a:t>Today</a:t>
            </a:r>
            <a:r>
              <a:rPr lang="en-US" dirty="0"/>
              <a:t> we are talking about helping </a:t>
            </a:r>
            <a:r>
              <a:rPr lang="en-US" dirty="0" smtClean="0"/>
              <a:t>youth figure </a:t>
            </a:r>
            <a:r>
              <a:rPr lang="en-US" dirty="0"/>
              <a:t>out </a:t>
            </a:r>
            <a:r>
              <a:rPr lang="en-US" u="sng" dirty="0"/>
              <a:t>who</a:t>
            </a:r>
            <a:r>
              <a:rPr lang="en-US" dirty="0"/>
              <a:t> they are, -- and </a:t>
            </a:r>
            <a:r>
              <a:rPr lang="en-US" u="sng" dirty="0"/>
              <a:t>why</a:t>
            </a:r>
            <a:r>
              <a:rPr lang="en-US" dirty="0"/>
              <a:t> they are here.</a:t>
            </a:r>
          </a:p>
          <a:p>
            <a:endParaRPr lang="en-US" dirty="0"/>
          </a:p>
          <a:p>
            <a:r>
              <a:rPr lang="en-US" dirty="0"/>
              <a:t>Somewhere along the road -- all of us found out </a:t>
            </a:r>
            <a:r>
              <a:rPr lang="en-US" dirty="0" smtClean="0"/>
              <a:t>that we cared about helping others– </a:t>
            </a:r>
          </a:p>
          <a:p>
            <a:r>
              <a:rPr lang="en-US" dirty="0" smtClean="0"/>
              <a:t>and that we </a:t>
            </a:r>
            <a:r>
              <a:rPr lang="en-US" dirty="0"/>
              <a:t>were supposed to be right </a:t>
            </a:r>
            <a:r>
              <a:rPr lang="en-US" u="sng" dirty="0"/>
              <a:t>here</a:t>
            </a:r>
            <a:r>
              <a:rPr lang="en-US" dirty="0"/>
              <a:t> </a:t>
            </a:r>
            <a:r>
              <a:rPr lang="en-US" dirty="0" smtClean="0"/>
              <a:t>– this </a:t>
            </a:r>
            <a:r>
              <a:rPr lang="en-US" dirty="0"/>
              <a:t>morning </a:t>
            </a:r>
            <a:r>
              <a:rPr lang="en-US" dirty="0" smtClean="0"/>
              <a:t>– </a:t>
            </a:r>
          </a:p>
          <a:p>
            <a:endParaRPr lang="en-US" dirty="0" smtClean="0"/>
          </a:p>
          <a:p>
            <a:r>
              <a:rPr lang="en-US" dirty="0" smtClean="0"/>
              <a:t>listening </a:t>
            </a:r>
            <a:r>
              <a:rPr lang="en-US" dirty="0"/>
              <a:t>to an old </a:t>
            </a:r>
            <a:r>
              <a:rPr lang="en-US" dirty="0" smtClean="0"/>
              <a:t>high-school shop </a:t>
            </a:r>
            <a:r>
              <a:rPr lang="en-US" dirty="0"/>
              <a:t>teacher talk about passion.</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a:t>
            </a:fld>
            <a:endParaRPr lang="en-US"/>
          </a:p>
        </p:txBody>
      </p:sp>
    </p:spTree>
    <p:extLst>
      <p:ext uri="{BB962C8B-B14F-4D97-AF65-F5344CB8AC3E}">
        <p14:creationId xmlns:p14="http://schemas.microsoft.com/office/powerpoint/2010/main" val="131371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r>
              <a:rPr lang="en-US" dirty="0"/>
              <a:t>We have to </a:t>
            </a:r>
            <a:r>
              <a:rPr lang="en-US" u="sng" dirty="0"/>
              <a:t>encourage</a:t>
            </a:r>
            <a:r>
              <a:rPr lang="en-US" dirty="0"/>
              <a:t> folks to try out </a:t>
            </a:r>
            <a:r>
              <a:rPr lang="en-US" u="sng" dirty="0"/>
              <a:t>different</a:t>
            </a:r>
            <a:r>
              <a:rPr lang="en-US" dirty="0"/>
              <a:t> jobs until they find the </a:t>
            </a:r>
            <a:r>
              <a:rPr lang="en-US" u="sng" dirty="0"/>
              <a:t>right</a:t>
            </a:r>
            <a:r>
              <a:rPr lang="en-US" dirty="0"/>
              <a:t> one.</a:t>
            </a:r>
          </a:p>
          <a:p>
            <a:endParaRPr lang="en-US" dirty="0"/>
          </a:p>
          <a:p>
            <a:r>
              <a:rPr lang="en-US" dirty="0"/>
              <a:t>Here you see where Lego is now creating science structures with </a:t>
            </a:r>
            <a:r>
              <a:rPr lang="en-US" u="sng" dirty="0"/>
              <a:t>female</a:t>
            </a:r>
            <a:r>
              <a:rPr lang="en-US" dirty="0"/>
              <a:t> characters to encourage girls to consider careers in </a:t>
            </a:r>
            <a:r>
              <a:rPr lang="en-US" u="sng" dirty="0"/>
              <a:t>science</a:t>
            </a:r>
            <a:r>
              <a:rPr lang="en-US" dirty="0"/>
              <a:t>.</a:t>
            </a:r>
          </a:p>
          <a:p>
            <a:endParaRPr lang="en-US" dirty="0"/>
          </a:p>
          <a:p>
            <a:pPr>
              <a:defRPr/>
            </a:pPr>
            <a:r>
              <a:rPr lang="en-US" dirty="0"/>
              <a:t>These are </a:t>
            </a:r>
            <a:r>
              <a:rPr lang="en-US" u="sng" dirty="0"/>
              <a:t>not</a:t>
            </a:r>
            <a:r>
              <a:rPr lang="en-US" dirty="0"/>
              <a:t> girls in bikinis stretched out on a </a:t>
            </a:r>
            <a:r>
              <a:rPr lang="en-US" u="sng" dirty="0" smtClean="0"/>
              <a:t>Lego</a:t>
            </a:r>
            <a:r>
              <a:rPr lang="en-US" dirty="0" smtClean="0"/>
              <a:t> </a:t>
            </a:r>
            <a:r>
              <a:rPr lang="en-US" dirty="0"/>
              <a:t>beach.  </a:t>
            </a:r>
            <a:endParaRPr lang="en-US" dirty="0" smtClean="0"/>
          </a:p>
          <a:p>
            <a:pPr>
              <a:defRPr/>
            </a:pPr>
            <a:r>
              <a:rPr lang="en-US" dirty="0" smtClean="0"/>
              <a:t>These </a:t>
            </a:r>
            <a:r>
              <a:rPr lang="en-US" dirty="0"/>
              <a:t>are depictions of </a:t>
            </a:r>
            <a:r>
              <a:rPr lang="en-US" u="sng" dirty="0"/>
              <a:t>real</a:t>
            </a:r>
            <a:r>
              <a:rPr lang="en-US" dirty="0"/>
              <a:t> women making a </a:t>
            </a:r>
            <a:r>
              <a:rPr lang="en-US" u="sng" dirty="0"/>
              <a:t>real</a:t>
            </a:r>
            <a:r>
              <a:rPr lang="en-US" dirty="0"/>
              <a:t> difference in the world.</a:t>
            </a:r>
          </a:p>
          <a:p>
            <a:pPr>
              <a:defRPr/>
            </a:pPr>
            <a:r>
              <a:rPr lang="en-US" dirty="0" smtClean="0"/>
              <a:t>Kids might see themselves </a:t>
            </a:r>
            <a:r>
              <a:rPr lang="en-US" dirty="0"/>
              <a:t>in one of these careers, </a:t>
            </a:r>
            <a:endParaRPr lang="en-US" dirty="0" smtClean="0"/>
          </a:p>
          <a:p>
            <a:pPr>
              <a:defRPr/>
            </a:pPr>
            <a:r>
              <a:rPr lang="en-US" dirty="0" smtClean="0"/>
              <a:t>but </a:t>
            </a:r>
            <a:r>
              <a:rPr lang="en-US" dirty="0"/>
              <a:t>they won’t know -- until they try something out.</a:t>
            </a:r>
          </a:p>
          <a:p>
            <a:endParaRPr lang="en-US" dirty="0" smtClean="0"/>
          </a:p>
          <a:p>
            <a:endParaRPr lang="en-US" dirty="0" smtClean="0"/>
          </a:p>
          <a:p>
            <a:r>
              <a:rPr lang="en-US" dirty="0" smtClean="0"/>
              <a:t>==========</a:t>
            </a:r>
          </a:p>
          <a:p>
            <a:r>
              <a:rPr lang="en-US" dirty="0" smtClean="0"/>
              <a:t>http://</a:t>
            </a:r>
            <a:r>
              <a:rPr lang="en-US" dirty="0" err="1" smtClean="0"/>
              <a:t>www.washingtonpost.com</a:t>
            </a:r>
            <a:r>
              <a:rPr lang="en-US" dirty="0" smtClean="0"/>
              <a:t>/blogs/style-blog/</a:t>
            </a:r>
            <a:r>
              <a:rPr lang="en-US" dirty="0" err="1" smtClean="0"/>
              <a:t>wp</a:t>
            </a:r>
            <a:r>
              <a:rPr lang="en-US" dirty="0" smtClean="0"/>
              <a:t>/2014/06/05/</a:t>
            </a:r>
            <a:r>
              <a:rPr lang="en-US" dirty="0" err="1" smtClean="0"/>
              <a:t>lego</a:t>
            </a:r>
            <a:r>
              <a:rPr lang="en-US" dirty="0" smtClean="0"/>
              <a:t>-will-finally-make-female-characters-with-science-jobs/</a:t>
            </a:r>
          </a:p>
          <a:p>
            <a:endParaRPr lang="en-US" dirty="0" smtClean="0"/>
          </a:p>
          <a:p>
            <a:endParaRPr lang="en-US" dirty="0" smtClean="0"/>
          </a:p>
          <a:p>
            <a:endParaRPr lang="en-US" dirty="0" smtClean="0"/>
          </a:p>
          <a:p>
            <a:r>
              <a:rPr lang="en-US" dirty="0" smtClean="0"/>
              <a:t>LEGO will make new female characters with science jobs</a:t>
            </a:r>
          </a:p>
          <a:p>
            <a:endParaRPr lang="en-US" dirty="0" smtClean="0"/>
          </a:p>
          <a:p>
            <a:r>
              <a:rPr lang="en-US" dirty="0" smtClean="0"/>
              <a:t>At long last, LEGO will actually have new female figurines who do something other than bake and hang out at the beach.</a:t>
            </a:r>
          </a:p>
          <a:p>
            <a:endParaRPr lang="en-US" dirty="0" smtClean="0"/>
          </a:p>
          <a:p>
            <a:r>
              <a:rPr lang="en-US" dirty="0" smtClean="0"/>
              <a:t>The Denmark-based toy company has approved new designs for female scientist, paleontologist and astronomer characters from its LEGO Ideas online competition.</a:t>
            </a:r>
          </a:p>
          <a:p>
            <a:endParaRPr lang="en-US" dirty="0" smtClean="0"/>
          </a:p>
          <a:p>
            <a:r>
              <a:rPr lang="en-US" dirty="0" smtClean="0"/>
              <a:t>“We’re very excited to release Ellen </a:t>
            </a:r>
            <a:r>
              <a:rPr lang="en-US" dirty="0" err="1" smtClean="0"/>
              <a:t>Kooijman’s</a:t>
            </a:r>
            <a:r>
              <a:rPr lang="en-US" dirty="0" smtClean="0"/>
              <a:t> Female Mini-figure set, featuring 3 scientists, now entitled ‘Research Institute’ as our next LEGO Ideas set,” LEGO said in an official statement. “This awesome model is an inspiring set that offers a lot for kids as well as adults.”</a:t>
            </a:r>
          </a:p>
          <a:p>
            <a:endParaRPr lang="en-US" dirty="0" smtClean="0"/>
          </a:p>
          <a:p>
            <a:r>
              <a:rPr lang="en-US" dirty="0" smtClean="0"/>
              <a:t>As </a:t>
            </a:r>
            <a:r>
              <a:rPr lang="en-US" dirty="0" err="1" smtClean="0"/>
              <a:t>Kooijman</a:t>
            </a:r>
            <a:r>
              <a:rPr lang="en-US" dirty="0" smtClean="0"/>
              <a:t> put it, LEGO typically features a “stereotypical representation” of women in their figures, and she set out to change that.</a:t>
            </a:r>
          </a:p>
          <a:p>
            <a:endParaRPr lang="en-US" dirty="0" smtClean="0"/>
          </a:p>
          <a:p>
            <a:r>
              <a:rPr lang="en-US" dirty="0" smtClean="0"/>
              <a:t>“As a female scientist I had noticed two things about the available LEGO sets: a skewed male/female mini-figure ratio and a rather stereotypical representation of the available female figures,” </a:t>
            </a:r>
            <a:r>
              <a:rPr lang="en-US" dirty="0" err="1" smtClean="0"/>
              <a:t>Kooijman</a:t>
            </a:r>
            <a:r>
              <a:rPr lang="en-US" dirty="0" smtClean="0"/>
              <a:t> wrote in a post explaining her project.</a:t>
            </a:r>
          </a:p>
          <a:p>
            <a:endParaRPr lang="en-US" dirty="0" smtClean="0"/>
          </a:p>
          <a:p>
            <a:r>
              <a:rPr lang="en-US" dirty="0" smtClean="0"/>
              <a:t>“It seemed logical that I would suggest a small set of female mini-figures in interesting professions to make our LEGO city communities more diverse,” she added.</a:t>
            </a:r>
          </a:p>
          <a:p>
            <a:endParaRPr lang="en-US" dirty="0" smtClean="0"/>
          </a:p>
          <a:p>
            <a:r>
              <a:rPr lang="en-US" dirty="0" smtClean="0"/>
              <a:t>Support for the project was slow at first, but thanks to a flurry of tweets, it skyrocketed from around 2,000 supporters to 10,000 in just about one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20</a:t>
            </a:fld>
            <a:endParaRPr lang="en-US"/>
          </a:p>
        </p:txBody>
      </p:sp>
    </p:spTree>
    <p:extLst>
      <p:ext uri="{BB962C8B-B14F-4D97-AF65-F5344CB8AC3E}">
        <p14:creationId xmlns:p14="http://schemas.microsoft.com/office/powerpoint/2010/main" val="1016257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movie Big, Tom Hank’s character came across a boy struggling with his math homework. </a:t>
            </a:r>
          </a:p>
          <a:p>
            <a:r>
              <a:rPr lang="en-US" baseline="0" dirty="0" smtClean="0"/>
              <a:t>He found out the boy loved basketball, and then he related all of the math problems to the game of basketball.</a:t>
            </a:r>
          </a:p>
          <a:p>
            <a:endParaRPr lang="en-US" baseline="0" dirty="0" smtClean="0"/>
          </a:p>
          <a:p>
            <a:r>
              <a:rPr lang="en-US" baseline="0" dirty="0" smtClean="0"/>
              <a:t>We have to connect what they need to learn -- with what they already enjoy.</a:t>
            </a:r>
            <a:endParaRPr lang="en-US" dirty="0" smtClean="0"/>
          </a:p>
          <a:p>
            <a:endParaRPr lang="en-US" dirty="0" smtClean="0"/>
          </a:p>
          <a:p>
            <a:endParaRPr lang="en-US" dirty="0" smtClean="0"/>
          </a:p>
          <a:p>
            <a:r>
              <a:rPr lang="en-US" dirty="0" smtClean="0"/>
              <a:t>====</a:t>
            </a:r>
          </a:p>
          <a:p>
            <a:r>
              <a:rPr lang="en-US" dirty="0" smtClean="0"/>
              <a:t>https://images-</a:t>
            </a:r>
            <a:r>
              <a:rPr lang="en-US" dirty="0" err="1" smtClean="0"/>
              <a:t>na.ssl</a:t>
            </a:r>
            <a:r>
              <a:rPr lang="en-US" dirty="0" smtClean="0"/>
              <a:t>-images-</a:t>
            </a:r>
            <a:r>
              <a:rPr lang="en-US" dirty="0" err="1" smtClean="0"/>
              <a:t>amazon.com</a:t>
            </a:r>
            <a:r>
              <a:rPr lang="en-US" dirty="0" smtClean="0"/>
              <a:t>/images/I/51jTvkvPtfL._SX200_QL80_.jpg</a:t>
            </a:r>
          </a:p>
          <a:p>
            <a:r>
              <a:rPr lang="en-US" dirty="0" smtClean="0"/>
              <a:t>https://de1imrko8s7v6.cloudfront.net/movies/posters/big_1420567585.jpeg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1550838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Here is an article</a:t>
            </a:r>
            <a:r>
              <a:rPr lang="en-US" baseline="0" dirty="0" smtClean="0"/>
              <a:t> about an eighth grader who just discovered that he had the power to influence the </a:t>
            </a:r>
            <a:r>
              <a:rPr lang="en-US" u="sng" baseline="0" dirty="0" smtClean="0"/>
              <a:t>world</a:t>
            </a:r>
            <a:r>
              <a:rPr lang="en-US" baseline="0" dirty="0" smtClean="0"/>
              <a:t> in a </a:t>
            </a:r>
            <a:r>
              <a:rPr lang="en-US" u="sng" baseline="0" dirty="0" smtClean="0"/>
              <a:t>positive</a:t>
            </a:r>
            <a:r>
              <a:rPr lang="en-US" baseline="0" dirty="0" smtClean="0"/>
              <a:t> way. </a:t>
            </a:r>
          </a:p>
          <a:p>
            <a:endParaRPr lang="en-US" baseline="0" dirty="0" smtClean="0"/>
          </a:p>
          <a:p>
            <a:r>
              <a:rPr lang="en-US" baseline="0" dirty="0" smtClean="0"/>
              <a:t> That’s truly powerful!</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22</a:t>
            </a:fld>
            <a:endParaRPr lang="en-US"/>
          </a:p>
        </p:txBody>
      </p:sp>
    </p:spTree>
    <p:extLst>
      <p:ext uri="{BB962C8B-B14F-4D97-AF65-F5344CB8AC3E}">
        <p14:creationId xmlns:p14="http://schemas.microsoft.com/office/powerpoint/2010/main" val="68757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If you </a:t>
            </a:r>
            <a:r>
              <a:rPr lang="en-US" dirty="0" err="1" smtClean="0"/>
              <a:t>Googled</a:t>
            </a:r>
            <a:r>
              <a:rPr lang="en-US" baseline="0" dirty="0" smtClean="0"/>
              <a:t> </a:t>
            </a:r>
            <a:r>
              <a:rPr lang="en-US" dirty="0" smtClean="0"/>
              <a:t>"natural sugar versus added sugar."</a:t>
            </a:r>
          </a:p>
          <a:p>
            <a:endParaRPr lang="en-US" dirty="0" smtClean="0"/>
          </a:p>
          <a:p>
            <a:r>
              <a:rPr lang="en-US" dirty="0" smtClean="0"/>
              <a:t>See the fourth post down?  </a:t>
            </a:r>
          </a:p>
          <a:p>
            <a:endParaRPr lang="en-US" dirty="0" smtClean="0"/>
          </a:p>
          <a:p>
            <a:r>
              <a:rPr lang="en-US" dirty="0" smtClean="0"/>
              <a:t>just behind the post from Harvard and the post from The Food Network?</a:t>
            </a:r>
          </a:p>
          <a:p>
            <a:endParaRPr lang="en-US" dirty="0" smtClean="0"/>
          </a:p>
          <a:p>
            <a:r>
              <a:rPr lang="en-US" dirty="0" smtClean="0"/>
              <a:t>That link</a:t>
            </a:r>
            <a:r>
              <a:rPr lang="en-US" baseline="0" dirty="0" smtClean="0"/>
              <a:t> is to Daniel’s page, an eighth grader working with a team of classmates </a:t>
            </a:r>
            <a:r>
              <a:rPr lang="en-US" dirty="0" smtClean="0"/>
              <a:t>who are out to change the world. </a:t>
            </a:r>
          </a:p>
          <a:p>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23</a:t>
            </a:fld>
            <a:endParaRPr lang="en-US"/>
          </a:p>
        </p:txBody>
      </p:sp>
    </p:spTree>
    <p:extLst>
      <p:ext uri="{BB962C8B-B14F-4D97-AF65-F5344CB8AC3E}">
        <p14:creationId xmlns:p14="http://schemas.microsoft.com/office/powerpoint/2010/main" val="1725441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They have been working for the last two years to raise the awareness about the sugar in the foods that we eat.  </a:t>
            </a:r>
          </a:p>
          <a:p>
            <a:endParaRPr lang="en-US" dirty="0" smtClean="0"/>
          </a:p>
          <a:p>
            <a:r>
              <a:rPr lang="en-US" dirty="0" smtClean="0"/>
              <a:t>This is all</a:t>
            </a:r>
            <a:r>
              <a:rPr lang="en-US" baseline="0" dirty="0" smtClean="0"/>
              <a:t> </a:t>
            </a:r>
            <a:r>
              <a:rPr lang="en-US" dirty="0" smtClean="0"/>
              <a:t>all </a:t>
            </a:r>
            <a:r>
              <a:rPr lang="en-US" u="sng" dirty="0" smtClean="0"/>
              <a:t>ungraded</a:t>
            </a:r>
            <a:r>
              <a:rPr lang="en-US" dirty="0" smtClean="0"/>
              <a:t> work generated during lunch time. </a:t>
            </a:r>
          </a:p>
          <a:p>
            <a:endParaRPr lang="en-US" dirty="0" smtClean="0"/>
          </a:p>
          <a:p>
            <a:r>
              <a:rPr lang="en-US" dirty="0" smtClean="0"/>
              <a:t> In less than two years, they've gotten over 20,000 page views from 117 different countries.</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24</a:t>
            </a:fld>
            <a:endParaRPr lang="en-US"/>
          </a:p>
        </p:txBody>
      </p:sp>
    </p:spTree>
    <p:extLst>
      <p:ext uri="{BB962C8B-B14F-4D97-AF65-F5344CB8AC3E}">
        <p14:creationId xmlns:p14="http://schemas.microsoft.com/office/powerpoint/2010/main" val="698112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Not bad for kids, right?</a:t>
            </a:r>
          </a:p>
          <a:p>
            <a:endParaRPr lang="en-US" dirty="0" smtClean="0"/>
          </a:p>
          <a:p>
            <a:r>
              <a:rPr lang="en-US" dirty="0"/>
              <a:t>They are doing this because they </a:t>
            </a:r>
            <a:r>
              <a:rPr lang="en-US" u="sng" dirty="0"/>
              <a:t>want</a:t>
            </a:r>
            <a:r>
              <a:rPr lang="en-US" dirty="0"/>
              <a:t> to.  </a:t>
            </a:r>
          </a:p>
          <a:p>
            <a:r>
              <a:rPr lang="en-US" dirty="0"/>
              <a:t>They are learning about something that is </a:t>
            </a:r>
            <a:r>
              <a:rPr lang="en-US" u="sng" dirty="0"/>
              <a:t>important</a:t>
            </a:r>
            <a:r>
              <a:rPr lang="en-US" dirty="0"/>
              <a:t> to </a:t>
            </a:r>
            <a:r>
              <a:rPr lang="en-US" u="sng" dirty="0"/>
              <a:t>them</a:t>
            </a:r>
            <a:r>
              <a:rPr lang="en-US" dirty="0"/>
              <a:t>, and they are </a:t>
            </a:r>
            <a:r>
              <a:rPr lang="en-US" u="sng" dirty="0"/>
              <a:t>sharing</a:t>
            </a:r>
            <a:r>
              <a:rPr lang="en-US" dirty="0"/>
              <a:t> it with the </a:t>
            </a:r>
            <a:r>
              <a:rPr lang="en-US" u="sng" dirty="0"/>
              <a:t>world</a:t>
            </a:r>
            <a:r>
              <a:rPr lang="en-US" dirty="0"/>
              <a:t>. </a:t>
            </a:r>
          </a:p>
          <a:p>
            <a:endParaRPr lang="en-US" dirty="0"/>
          </a:p>
          <a:p>
            <a:r>
              <a:rPr lang="en-US" dirty="0"/>
              <a:t>They are </a:t>
            </a:r>
            <a:r>
              <a:rPr lang="en-US" u="sng" dirty="0"/>
              <a:t>not</a:t>
            </a:r>
            <a:r>
              <a:rPr lang="en-US" dirty="0"/>
              <a:t> driven by </a:t>
            </a:r>
            <a:r>
              <a:rPr lang="en-US" u="sng" dirty="0"/>
              <a:t>grades</a:t>
            </a:r>
            <a:r>
              <a:rPr lang="en-US" dirty="0"/>
              <a:t>, </a:t>
            </a:r>
            <a:r>
              <a:rPr lang="en-US" u="sng" dirty="0"/>
              <a:t>money</a:t>
            </a:r>
            <a:r>
              <a:rPr lang="en-US" dirty="0"/>
              <a:t> or any other </a:t>
            </a:r>
            <a:r>
              <a:rPr lang="en-US" u="sng" dirty="0"/>
              <a:t>reward</a:t>
            </a:r>
            <a:r>
              <a:rPr lang="en-US" dirty="0"/>
              <a:t>.  </a:t>
            </a:r>
            <a:endParaRPr lang="en-US" dirty="0" smtClean="0"/>
          </a:p>
          <a:p>
            <a:r>
              <a:rPr lang="en-US" dirty="0" smtClean="0"/>
              <a:t>They </a:t>
            </a:r>
            <a:r>
              <a:rPr lang="en-US" dirty="0"/>
              <a:t>are doing this work because they believe it is the </a:t>
            </a:r>
            <a:r>
              <a:rPr lang="en-US" u="sng" dirty="0"/>
              <a:t>right</a:t>
            </a:r>
            <a:r>
              <a:rPr lang="en-US" dirty="0"/>
              <a:t> thing to do.  </a:t>
            </a:r>
          </a:p>
          <a:p>
            <a:r>
              <a:rPr lang="en-US" dirty="0"/>
              <a:t>It really </a:t>
            </a:r>
            <a:r>
              <a:rPr lang="en-US" u="sng" dirty="0"/>
              <a:t>means</a:t>
            </a:r>
            <a:r>
              <a:rPr lang="en-US" dirty="0"/>
              <a:t> something to them.</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25</a:t>
            </a:fld>
            <a:endParaRPr lang="en-US"/>
          </a:p>
        </p:txBody>
      </p:sp>
    </p:spTree>
    <p:extLst>
      <p:ext uri="{BB962C8B-B14F-4D97-AF65-F5344CB8AC3E}">
        <p14:creationId xmlns:p14="http://schemas.microsoft.com/office/powerpoint/2010/main" val="3540900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dirty="0" smtClean="0"/>
              <a:t>Which is more important?  </a:t>
            </a:r>
          </a:p>
          <a:p>
            <a:pPr defTabSz="864931">
              <a:defRPr/>
            </a:pPr>
            <a:endParaRPr lang="en-US" dirty="0" smtClean="0"/>
          </a:p>
          <a:p>
            <a:pPr defTabSz="864931">
              <a:defRPr/>
            </a:pPr>
            <a:r>
              <a:rPr lang="en-US" dirty="0" smtClean="0"/>
              <a:t>Looking</a:t>
            </a:r>
            <a:r>
              <a:rPr lang="en-US" baseline="0" dirty="0" smtClean="0"/>
              <a:t> forward to going to work on Monday morning, </a:t>
            </a:r>
          </a:p>
          <a:p>
            <a:pPr defTabSz="864931">
              <a:defRPr/>
            </a:pPr>
            <a:r>
              <a:rPr lang="en-US" baseline="0" dirty="0" smtClean="0"/>
              <a:t>or looking forward to a paycheck on Friday afternoon?</a:t>
            </a:r>
            <a:endParaRPr lang="en-US" dirty="0" smtClean="0"/>
          </a:p>
          <a:p>
            <a:pPr defTabSz="864931">
              <a:defRPr/>
            </a:pPr>
            <a:endParaRPr lang="en-US" dirty="0" smtClean="0"/>
          </a:p>
          <a:p>
            <a:pPr defTabSz="864931">
              <a:defRPr/>
            </a:pPr>
            <a:r>
              <a:rPr lang="en-US" dirty="0" smtClean="0"/>
              <a:t>======</a:t>
            </a:r>
          </a:p>
          <a:p>
            <a:pPr defTabSz="864931">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26</a:t>
            </a:fld>
            <a:endParaRPr lang="en-US"/>
          </a:p>
        </p:txBody>
      </p:sp>
    </p:spTree>
    <p:extLst>
      <p:ext uri="{BB962C8B-B14F-4D97-AF65-F5344CB8AC3E}">
        <p14:creationId xmlns:p14="http://schemas.microsoft.com/office/powerpoint/2010/main" val="689879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people think they have to </a:t>
            </a:r>
            <a:r>
              <a:rPr lang="en-US" u="sng" dirty="0"/>
              <a:t>choose</a:t>
            </a:r>
            <a:r>
              <a:rPr lang="en-US" dirty="0"/>
              <a:t> between the two?</a:t>
            </a:r>
          </a:p>
          <a:p>
            <a:endParaRPr lang="en-US" dirty="0"/>
          </a:p>
          <a:p>
            <a:r>
              <a:rPr lang="en-US" dirty="0"/>
              <a:t>OK, I did decide to become a </a:t>
            </a:r>
            <a:r>
              <a:rPr lang="en-US" u="sng" dirty="0"/>
              <a:t>teacher</a:t>
            </a:r>
            <a:r>
              <a:rPr lang="en-US" dirty="0"/>
              <a:t> rather than an </a:t>
            </a:r>
            <a:r>
              <a:rPr lang="en-US" u="sng" dirty="0"/>
              <a:t>engineer</a:t>
            </a:r>
            <a:r>
              <a:rPr lang="en-US" dirty="0"/>
              <a:t>!  And then I married </a:t>
            </a:r>
            <a:r>
              <a:rPr lang="en-US" u="sng" dirty="0"/>
              <a:t>another</a:t>
            </a:r>
            <a:r>
              <a:rPr lang="en-US" dirty="0"/>
              <a:t> teacher rather than an </a:t>
            </a:r>
            <a:r>
              <a:rPr lang="en-US" u="sng" dirty="0"/>
              <a:t>engineer</a:t>
            </a:r>
            <a:r>
              <a:rPr lang="en-US" dirty="0" smtClean="0"/>
              <a:t>.</a:t>
            </a:r>
          </a:p>
          <a:p>
            <a:endParaRPr lang="en-US" dirty="0" smtClean="0"/>
          </a:p>
          <a:p>
            <a:r>
              <a:rPr lang="en-US" dirty="0" smtClean="0"/>
              <a:t>So clearly</a:t>
            </a:r>
            <a:r>
              <a:rPr lang="en-US" baseline="0" dirty="0" smtClean="0"/>
              <a:t> I was following my heart at the time, but did not really know it.</a:t>
            </a:r>
            <a:endParaRPr lang="en-US" dirty="0"/>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602874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685800"/>
            <a:ext cx="4470400" cy="3352800"/>
          </a:xfrm>
        </p:spPr>
      </p:sp>
      <p:sp>
        <p:nvSpPr>
          <p:cNvPr id="3" name="Notes Placeholder 2"/>
          <p:cNvSpPr>
            <a:spLocks noGrp="1"/>
          </p:cNvSpPr>
          <p:nvPr>
            <p:ph type="body" idx="1"/>
          </p:nvPr>
        </p:nvSpPr>
        <p:spPr>
          <a:xfrm>
            <a:off x="913805" y="4495799"/>
            <a:ext cx="5030391" cy="4495801"/>
          </a:xfrm>
        </p:spPr>
        <p:txBody>
          <a:bodyPr>
            <a:normAutofit fontScale="77500" lnSpcReduction="20000"/>
          </a:bodyPr>
          <a:lstStyle/>
          <a:p>
            <a:r>
              <a:rPr lang="en-US" dirty="0"/>
              <a:t>One of my passions is </a:t>
            </a:r>
            <a:r>
              <a:rPr lang="en-US" u="sng" dirty="0"/>
              <a:t>giraffes</a:t>
            </a:r>
            <a:r>
              <a:rPr lang="en-US" dirty="0" smtClean="0"/>
              <a:t>.</a:t>
            </a:r>
          </a:p>
          <a:p>
            <a:endParaRPr lang="en-US" dirty="0"/>
          </a:p>
          <a:p>
            <a:r>
              <a:rPr lang="en-US" dirty="0"/>
              <a:t>Lots of kids like animals, </a:t>
            </a:r>
          </a:p>
          <a:p>
            <a:r>
              <a:rPr lang="en-US" dirty="0"/>
              <a:t>and when asked what they want to do when they grow up, they </a:t>
            </a:r>
            <a:r>
              <a:rPr lang="en-US" dirty="0" smtClean="0"/>
              <a:t>might say </a:t>
            </a:r>
            <a:r>
              <a:rPr lang="en-US" dirty="0"/>
              <a:t>they want to work with </a:t>
            </a:r>
            <a:r>
              <a:rPr lang="en-US" u="sng" dirty="0"/>
              <a:t>animals</a:t>
            </a:r>
            <a:r>
              <a:rPr lang="en-US" dirty="0"/>
              <a:t>.</a:t>
            </a:r>
          </a:p>
          <a:p>
            <a:r>
              <a:rPr lang="en-US" dirty="0"/>
              <a:t>When adults hear this they automatically respond “You should be a ----- </a:t>
            </a:r>
            <a:r>
              <a:rPr lang="en-US" u="sng" dirty="0"/>
              <a:t>veterinarian</a:t>
            </a:r>
            <a:r>
              <a:rPr lang="en-US" dirty="0"/>
              <a:t>.”  </a:t>
            </a:r>
            <a:endParaRPr lang="en-US" dirty="0" smtClean="0"/>
          </a:p>
          <a:p>
            <a:endParaRPr lang="en-US" dirty="0"/>
          </a:p>
          <a:p>
            <a:r>
              <a:rPr lang="en-US" dirty="0"/>
              <a:t>But kids don’t really know what a veterinarian really does for a job, </a:t>
            </a:r>
          </a:p>
          <a:p>
            <a:r>
              <a:rPr lang="en-US" dirty="0"/>
              <a:t>Kids just know that if it involves animals they will be happy. </a:t>
            </a:r>
          </a:p>
          <a:p>
            <a:r>
              <a:rPr lang="en-US" dirty="0"/>
              <a:t>The problem is that when they finally get old enough to </a:t>
            </a:r>
            <a:r>
              <a:rPr lang="en-US" dirty="0" smtClean="0"/>
              <a:t>job-shadow </a:t>
            </a:r>
            <a:r>
              <a:rPr lang="en-US" dirty="0"/>
              <a:t>or intern with a veterinarian, they are often shocked to find out that they had no idea of the work of the veterinarian -- and want nothing to do with it. </a:t>
            </a:r>
          </a:p>
          <a:p>
            <a:r>
              <a:rPr lang="en-US" dirty="0"/>
              <a:t>Their dreams are now shattered.  </a:t>
            </a:r>
            <a:endParaRPr lang="en-US" dirty="0" smtClean="0"/>
          </a:p>
          <a:p>
            <a:endParaRPr lang="en-US" dirty="0"/>
          </a:p>
          <a:p>
            <a:r>
              <a:rPr lang="en-US" dirty="0"/>
              <a:t>For many years they have told everyone that they were going to be a veterinarian, </a:t>
            </a:r>
            <a:endParaRPr lang="en-US" dirty="0" smtClean="0"/>
          </a:p>
          <a:p>
            <a:r>
              <a:rPr lang="en-US" dirty="0" smtClean="0"/>
              <a:t>-- and </a:t>
            </a:r>
            <a:r>
              <a:rPr lang="en-US" dirty="0"/>
              <a:t>now that they have seen the work, -- they are left </a:t>
            </a:r>
            <a:r>
              <a:rPr lang="en-US" u="sng" dirty="0"/>
              <a:t>confused</a:t>
            </a:r>
            <a:r>
              <a:rPr lang="en-US" dirty="0"/>
              <a:t> and </a:t>
            </a:r>
            <a:r>
              <a:rPr lang="en-US" u="sng" dirty="0"/>
              <a:t>hopeless</a:t>
            </a:r>
            <a:r>
              <a:rPr lang="en-US" dirty="0"/>
              <a:t>.</a:t>
            </a:r>
          </a:p>
          <a:p>
            <a:endParaRPr lang="en-US" dirty="0"/>
          </a:p>
          <a:p>
            <a:endParaRPr lang="en-US" baseline="0" dirty="0" smtClean="0"/>
          </a:p>
          <a:p>
            <a:endParaRPr lang="en-US" baseline="0" dirty="0" smtClean="0"/>
          </a:p>
          <a:p>
            <a:r>
              <a:rPr lang="en-US" dirty="0" smtClean="0"/>
              <a:t>=====</a:t>
            </a:r>
          </a:p>
          <a:p>
            <a:r>
              <a:rPr lang="en-US" dirty="0" smtClean="0"/>
              <a:t>https://</a:t>
            </a:r>
            <a:r>
              <a:rPr lang="en-US" dirty="0" err="1" smtClean="0"/>
              <a:t>shechive.files.wordpress.com</a:t>
            </a:r>
            <a:r>
              <a:rPr lang="en-US" dirty="0" smtClean="0"/>
              <a:t>/2011/01/a-cute-animals-10.jpg?quality=94&amp;strip=</a:t>
            </a:r>
            <a:r>
              <a:rPr lang="en-US" dirty="0" err="1" smtClean="0"/>
              <a:t>all&amp;w</a:t>
            </a:r>
            <a:r>
              <a:rPr lang="en-US" dirty="0" smtClean="0"/>
              <a:t>=920</a:t>
            </a:r>
          </a:p>
          <a:p>
            <a:r>
              <a:rPr lang="en-US" dirty="0" smtClean="0"/>
              <a:t>http://</a:t>
            </a:r>
            <a:r>
              <a:rPr lang="en-US" dirty="0" err="1" smtClean="0"/>
              <a:t>theberry.com</a:t>
            </a:r>
            <a:r>
              <a:rPr lang="en-US" dirty="0" smtClean="0"/>
              <a:t>/2011/01/04/daily-awww-whats-better-than-cute-animal-pics-hi-res-ones-30-hq-photos/#.</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28</a:t>
            </a:fld>
            <a:endParaRPr lang="en-US"/>
          </a:p>
        </p:txBody>
      </p:sp>
    </p:spTree>
    <p:extLst>
      <p:ext uri="{BB962C8B-B14F-4D97-AF65-F5344CB8AC3E}">
        <p14:creationId xmlns:p14="http://schemas.microsoft.com/office/powerpoint/2010/main" val="9889720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There </a:t>
            </a:r>
            <a:r>
              <a:rPr lang="en-US" u="sng" baseline="0" dirty="0" smtClean="0"/>
              <a:t>are</a:t>
            </a:r>
            <a:r>
              <a:rPr lang="en-US" baseline="0" dirty="0" smtClean="0"/>
              <a:t> lots of jobs that work with animals that do not require “</a:t>
            </a:r>
            <a:r>
              <a:rPr lang="en-US" u="sng" baseline="0" dirty="0" smtClean="0"/>
              <a:t>fixing</a:t>
            </a:r>
            <a:r>
              <a:rPr lang="en-US" baseline="0" dirty="0" smtClean="0"/>
              <a:t>” them.</a:t>
            </a:r>
          </a:p>
          <a:p>
            <a:r>
              <a:rPr lang="en-US" baseline="0" dirty="0" smtClean="0"/>
              <a:t>Here is a list of ten of them.</a:t>
            </a:r>
          </a:p>
          <a:p>
            <a:endParaRPr lang="en-US" baseline="0" dirty="0" smtClean="0"/>
          </a:p>
          <a:p>
            <a:r>
              <a:rPr lang="en-US" baseline="0" dirty="0" smtClean="0"/>
              <a:t>The American Kennel Club lists two dozen jobs that are related to working with dogs.</a:t>
            </a:r>
          </a:p>
          <a:p>
            <a:endParaRPr lang="en-US" baseline="0" dirty="0" smtClean="0"/>
          </a:p>
          <a:p>
            <a:r>
              <a:rPr lang="en-US" dirty="0"/>
              <a:t>We need to stop telling kids that </a:t>
            </a:r>
            <a:r>
              <a:rPr lang="en-US" u="sng" dirty="0"/>
              <a:t>veterinarian</a:t>
            </a:r>
            <a:r>
              <a:rPr lang="en-US" dirty="0"/>
              <a:t> is the answer. </a:t>
            </a:r>
          </a:p>
          <a:p>
            <a:r>
              <a:rPr lang="en-US" dirty="0"/>
              <a:t>Kids need to discover their </a:t>
            </a:r>
            <a:r>
              <a:rPr lang="en-US" u="sng" dirty="0"/>
              <a:t>own</a:t>
            </a:r>
            <a:r>
              <a:rPr lang="en-US" dirty="0"/>
              <a:t> direction after doing the </a:t>
            </a:r>
            <a:r>
              <a:rPr lang="en-US" dirty="0" smtClean="0"/>
              <a:t>research</a:t>
            </a:r>
            <a:r>
              <a:rPr lang="en-US" dirty="0"/>
              <a:t> </a:t>
            </a:r>
            <a:r>
              <a:rPr lang="en-US" dirty="0" smtClean="0"/>
              <a:t> ---</a:t>
            </a:r>
            <a:endParaRPr lang="en-US" dirty="0"/>
          </a:p>
          <a:p>
            <a:r>
              <a:rPr lang="en-US" dirty="0" smtClean="0"/>
              <a:t>after </a:t>
            </a:r>
            <a:r>
              <a:rPr lang="en-US" dirty="0"/>
              <a:t>having the </a:t>
            </a:r>
            <a:r>
              <a:rPr lang="en-US" u="sng" dirty="0"/>
              <a:t>experiences</a:t>
            </a:r>
            <a:r>
              <a:rPr lang="en-US" dirty="0"/>
              <a:t>.</a:t>
            </a:r>
          </a:p>
          <a:p>
            <a:endParaRPr lang="en-US" dirty="0"/>
          </a:p>
          <a:p>
            <a:endParaRPr lang="en-US" dirty="0" smtClean="0"/>
          </a:p>
          <a:p>
            <a:endParaRPr lang="en-US" dirty="0" smtClean="0"/>
          </a:p>
          <a:p>
            <a:r>
              <a:rPr lang="en-US" dirty="0" smtClean="0"/>
              <a:t>=====</a:t>
            </a:r>
          </a:p>
          <a:p>
            <a:endParaRPr lang="en-US" dirty="0" smtClean="0"/>
          </a:p>
          <a:p>
            <a:r>
              <a:rPr lang="en-US" dirty="0" smtClean="0"/>
              <a:t>http://</a:t>
            </a:r>
            <a:r>
              <a:rPr lang="en-US" dirty="0" err="1" smtClean="0"/>
              <a:t>jobs.aol.com</a:t>
            </a:r>
            <a:r>
              <a:rPr lang="en-US" dirty="0" smtClean="0"/>
              <a:t>/articles/2009/01/26/10-jobs-that-let-you-work-with-animals/</a:t>
            </a:r>
          </a:p>
          <a:p>
            <a:endParaRPr lang="en-US" dirty="0" smtClean="0"/>
          </a:p>
          <a:p>
            <a:pPr defTabSz="864931">
              <a:defRPr/>
            </a:pPr>
            <a:r>
              <a:rPr lang="en-US" baseline="0" dirty="0" smtClean="0"/>
              <a:t>http://</a:t>
            </a:r>
            <a:r>
              <a:rPr lang="en-US" baseline="0" dirty="0" err="1" smtClean="0"/>
              <a:t>www.akc.org</a:t>
            </a:r>
            <a:r>
              <a:rPr lang="en-US" baseline="0" dirty="0" smtClean="0"/>
              <a:t>/events/junior-showmanship/careers/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29</a:t>
            </a:fld>
            <a:endParaRPr lang="en-US"/>
          </a:p>
        </p:txBody>
      </p:sp>
    </p:spTree>
    <p:extLst>
      <p:ext uri="{BB962C8B-B14F-4D97-AF65-F5344CB8AC3E}">
        <p14:creationId xmlns:p14="http://schemas.microsoft.com/office/powerpoint/2010/main" val="202223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43000" y="685800"/>
            <a:ext cx="3860800" cy="2895600"/>
          </a:xfrm>
          <a:ln/>
        </p:spPr>
      </p:sp>
      <p:sp>
        <p:nvSpPr>
          <p:cNvPr id="21506" name="Rectangle 3"/>
          <p:cNvSpPr>
            <a:spLocks noGrp="1" noChangeArrowheads="1"/>
          </p:cNvSpPr>
          <p:nvPr>
            <p:ph type="body" idx="1"/>
          </p:nvPr>
        </p:nvSpPr>
        <p:spPr>
          <a:xfrm>
            <a:off x="914400" y="3657600"/>
            <a:ext cx="5029200" cy="48006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r>
              <a:rPr lang="en-US" dirty="0">
                <a:latin typeface="Arial"/>
                <a:ea typeface="ヒラギノ角ゴ Pro W3" charset="0"/>
                <a:cs typeface="Arial"/>
              </a:rPr>
              <a:t>Sometimes we get too caught up in how well kids do </a:t>
            </a:r>
            <a:r>
              <a:rPr lang="en-US" u="sng" dirty="0">
                <a:latin typeface="Arial"/>
                <a:ea typeface="ヒラギノ角ゴ Pro W3" charset="0"/>
                <a:cs typeface="Arial"/>
              </a:rPr>
              <a:t>in</a:t>
            </a:r>
            <a:r>
              <a:rPr lang="en-US" dirty="0">
                <a:latin typeface="Arial"/>
                <a:ea typeface="ヒラギノ角ゴ Pro W3" charset="0"/>
                <a:cs typeface="Arial"/>
              </a:rPr>
              <a:t> school -- </a:t>
            </a:r>
          </a:p>
          <a:p>
            <a:r>
              <a:rPr lang="en-US" dirty="0">
                <a:latin typeface="Arial"/>
                <a:ea typeface="ヒラギノ角ゴ Pro W3" charset="0"/>
                <a:cs typeface="Arial"/>
              </a:rPr>
              <a:t>and we loose sight of the goal to produce adult citizens </a:t>
            </a:r>
            <a:r>
              <a:rPr lang="en-US" dirty="0" smtClean="0">
                <a:latin typeface="Arial"/>
                <a:ea typeface="ヒラギノ角ゴ Pro W3" charset="0"/>
                <a:cs typeface="Arial"/>
              </a:rPr>
              <a:t>-- who </a:t>
            </a:r>
            <a:r>
              <a:rPr lang="en-US" dirty="0">
                <a:latin typeface="Arial"/>
                <a:ea typeface="ヒラギノ角ゴ Pro W3" charset="0"/>
                <a:cs typeface="Arial"/>
              </a:rPr>
              <a:t>can function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p>
          <a:p>
            <a:endParaRPr lang="en-US" dirty="0">
              <a:latin typeface="Arial"/>
              <a:ea typeface="ヒラギノ角ゴ Pro W3" charset="0"/>
              <a:cs typeface="Arial"/>
            </a:endParaRPr>
          </a:p>
          <a:p>
            <a:r>
              <a:rPr lang="en-US" dirty="0">
                <a:latin typeface="Arial"/>
                <a:ea typeface="ヒラギノ角ゴ Pro W3" charset="0"/>
                <a:cs typeface="Arial"/>
              </a:rPr>
              <a:t>Being able to perform well </a:t>
            </a:r>
            <a:r>
              <a:rPr lang="en-US" u="sng" dirty="0">
                <a:latin typeface="Arial"/>
                <a:ea typeface="ヒラギノ角ゴ Pro W3" charset="0"/>
                <a:cs typeface="Arial"/>
              </a:rPr>
              <a:t>in</a:t>
            </a:r>
            <a:r>
              <a:rPr lang="en-US" dirty="0">
                <a:latin typeface="Arial"/>
                <a:ea typeface="ヒラギノ角ゴ Pro W3" charset="0"/>
                <a:cs typeface="Arial"/>
              </a:rPr>
              <a:t> school does not always translate in being able to perform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r>
              <a:rPr lang="en-US" kern="1200" dirty="0" smtClean="0">
                <a:solidFill>
                  <a:schemeClr val="tx1"/>
                </a:solidFill>
                <a:latin typeface="Arial"/>
                <a:cs typeface="Arial"/>
              </a:rPr>
              <a:t>We often squash the passion out of the kids. We force them to be good at intellectual subjects, and if they fail at the 3 </a:t>
            </a:r>
            <a:r>
              <a:rPr lang="en-US" kern="1200" dirty="0" err="1" smtClean="0">
                <a:solidFill>
                  <a:schemeClr val="tx1"/>
                </a:solidFill>
                <a:latin typeface="Arial"/>
                <a:cs typeface="Arial"/>
              </a:rPr>
              <a:t>Rs</a:t>
            </a:r>
            <a:r>
              <a:rPr lang="en-US" kern="1200" dirty="0" smtClean="0">
                <a:solidFill>
                  <a:schemeClr val="tx1"/>
                </a:solidFill>
                <a:latin typeface="Arial"/>
                <a:cs typeface="Arial"/>
              </a:rPr>
              <a:t>, we force them to do more of the same, rather than let them take electives to see if they are really good at something.</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latin typeface="Arial"/>
                <a:ea typeface="ヒラギノ角ゴ Pro W3" charset="0"/>
                <a:cs typeface="Arial"/>
              </a:rPr>
              <a:t>We have to get back to the </a:t>
            </a:r>
            <a:r>
              <a:rPr lang="en-US" u="sng" dirty="0">
                <a:latin typeface="Arial"/>
                <a:ea typeface="ヒラギノ角ゴ Pro W3" charset="0"/>
                <a:cs typeface="Arial"/>
              </a:rPr>
              <a:t>true purpose </a:t>
            </a:r>
            <a:r>
              <a:rPr lang="en-US" dirty="0">
                <a:latin typeface="Arial"/>
                <a:ea typeface="ヒラギノ角ゴ Pro W3" charset="0"/>
                <a:cs typeface="Arial"/>
              </a:rPr>
              <a:t>of education.</a:t>
            </a:r>
          </a:p>
          <a:p>
            <a:endParaRPr lang="en-US" dirty="0">
              <a:latin typeface="Arial"/>
              <a:ea typeface="ヒラギノ角ゴ Pro W3" charset="0"/>
              <a:cs typeface="Arial"/>
            </a:endParaRPr>
          </a:p>
          <a:p>
            <a:endParaRPr lang="en-US" dirty="0">
              <a:solidFill>
                <a:srgbClr val="3E3F40"/>
              </a:solidFill>
              <a:latin typeface="Arial"/>
              <a:ea typeface="ヒラギノ角ゴ Pro W3" charset="0"/>
              <a:cs typeface="Arial"/>
            </a:endParaRPr>
          </a:p>
          <a:p>
            <a:r>
              <a:rPr lang="en-US" dirty="0">
                <a:solidFill>
                  <a:srgbClr val="3E3F40"/>
                </a:solidFill>
                <a:latin typeface="Arial"/>
                <a:ea typeface="ヒラギノ角ゴ Pro W3" charset="0"/>
                <a:cs typeface="Arial"/>
              </a:rPr>
              <a:t>=======</a:t>
            </a:r>
          </a:p>
          <a:p>
            <a:r>
              <a:rPr lang="en-US" dirty="0">
                <a:solidFill>
                  <a:srgbClr val="3E3F40"/>
                </a:solidFill>
                <a:latin typeface="Arial"/>
                <a:ea typeface="ヒラギノ角ゴ Pro W3" charset="0"/>
                <a:cs typeface="Arial"/>
              </a:rPr>
              <a:t>This line is often quoted without any reference. Here are two people who claim the quote and a school district that uses it as their motto.</a:t>
            </a:r>
          </a:p>
          <a:p>
            <a:endParaRPr lang="en-US" dirty="0">
              <a:solidFill>
                <a:srgbClr val="3E3F40"/>
              </a:solidFill>
              <a:latin typeface="Arial"/>
              <a:ea typeface="ヒラギノ角ゴ Pro W3" charset="0"/>
              <a:cs typeface="Arial"/>
            </a:endParaRPr>
          </a:p>
          <a:p>
            <a:r>
              <a:rPr lang="en-US" i="1" dirty="0">
                <a:latin typeface="Arial"/>
                <a:ea typeface="ヒラギノ角ゴ Pro W3" charset="0"/>
                <a:cs typeface="Arial"/>
              </a:rPr>
              <a:t>Elliot W. Eisner</a:t>
            </a:r>
          </a:p>
          <a:p>
            <a:r>
              <a:rPr lang="en-US" dirty="0">
                <a:latin typeface="Arial"/>
                <a:ea typeface="ヒラギノ角ゴ Pro W3" charset="0"/>
                <a:cs typeface="Arial"/>
              </a:rPr>
              <a:t>http://</a:t>
            </a:r>
            <a:r>
              <a:rPr lang="en-US" dirty="0" err="1">
                <a:latin typeface="Arial"/>
                <a:ea typeface="ヒラギノ角ゴ Pro W3" charset="0"/>
                <a:cs typeface="Arial"/>
              </a:rPr>
              <a:t>www.ascd.org</a:t>
            </a:r>
            <a:r>
              <a:rPr lang="en-US" dirty="0">
                <a:latin typeface="Arial"/>
                <a:ea typeface="ヒラギノ角ゴ Pro W3" charset="0"/>
                <a:cs typeface="Arial"/>
              </a:rPr>
              <a:t>/publications/educational-leadership/dec03/vol61/num04/Preparing-for-Today-and-</a:t>
            </a:r>
            <a:r>
              <a:rPr lang="en-US" dirty="0" err="1">
                <a:latin typeface="Arial"/>
                <a:ea typeface="ヒラギノ角ゴ Pro W3" charset="0"/>
                <a:cs typeface="Arial"/>
              </a:rPr>
              <a:t>Tomorrow.aspx</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solidFill>
                  <a:srgbClr val="3E3F40"/>
                </a:solidFill>
                <a:latin typeface="Arial"/>
                <a:ea typeface="ヒラギノ角ゴ Pro W3" charset="0"/>
                <a:cs typeface="Arial"/>
              </a:rPr>
              <a:t>Raymond McNulty</a:t>
            </a:r>
          </a:p>
          <a:p>
            <a:r>
              <a:rPr lang="en-US" dirty="0">
                <a:latin typeface="Arial"/>
                <a:ea typeface="ヒラギノ角ゴ Pro W3" charset="0"/>
                <a:cs typeface="Arial"/>
              </a:rPr>
              <a:t>http://</a:t>
            </a:r>
            <a:r>
              <a:rPr lang="en-US" dirty="0" err="1">
                <a:latin typeface="Arial"/>
                <a:ea typeface="ヒラギノ角ゴ Pro W3" charset="0"/>
                <a:cs typeface="Arial"/>
              </a:rPr>
              <a:t>unioneagle.com</a:t>
            </a:r>
            <a:r>
              <a:rPr lang="en-US" dirty="0">
                <a:latin typeface="Arial"/>
                <a:ea typeface="ヒラギノ角ゴ Pro W3" charset="0"/>
                <a:cs typeface="Arial"/>
              </a:rPr>
              <a:t>/2012/01/education-leader-challenges-teachers-to-be-different/</a:t>
            </a:r>
            <a:endParaRPr lang="en-US" i="1" dirty="0">
              <a:latin typeface="Arial"/>
              <a:ea typeface="ヒラギノ角ゴ Pro W3" charset="0"/>
              <a:cs typeface="Arial"/>
            </a:endParaRPr>
          </a:p>
          <a:p>
            <a:endParaRPr lang="en-US" i="1" dirty="0">
              <a:latin typeface="Arial"/>
              <a:ea typeface="ヒラギノ角ゴ Pro W3" charset="0"/>
              <a:cs typeface="Arial"/>
            </a:endParaRPr>
          </a:p>
          <a:p>
            <a:r>
              <a:rPr lang="en-US" b="1" dirty="0">
                <a:solidFill>
                  <a:srgbClr val="FFFFFF"/>
                </a:solidFill>
                <a:latin typeface="Arial"/>
                <a:ea typeface="ヒラギノ角ゴ Pro W3" charset="0"/>
                <a:cs typeface="Arial"/>
              </a:rPr>
              <a:t>Bellevue Community School District</a:t>
            </a:r>
          </a:p>
          <a:p>
            <a:r>
              <a:rPr lang="en-US" dirty="0">
                <a:latin typeface="Arial"/>
                <a:ea typeface="ヒラギノ角ゴ Pro W3" charset="0"/>
                <a:cs typeface="Arial"/>
              </a:rPr>
              <a:t>http://bellevue.k12.ia.us/</a:t>
            </a:r>
          </a:p>
        </p:txBody>
      </p:sp>
    </p:spTree>
    <p:extLst>
      <p:ext uri="{BB962C8B-B14F-4D97-AF65-F5344CB8AC3E}">
        <p14:creationId xmlns:p14="http://schemas.microsoft.com/office/powerpoint/2010/main" val="466519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u="sng" dirty="0" smtClean="0"/>
              <a:t>am</a:t>
            </a:r>
            <a:r>
              <a:rPr lang="en-US" dirty="0" smtClean="0"/>
              <a:t> talking about jobs </a:t>
            </a:r>
            <a:r>
              <a:rPr lang="en-US" u="sng" dirty="0" smtClean="0"/>
              <a:t>with </a:t>
            </a:r>
            <a:r>
              <a:rPr lang="en-US" dirty="0" smtClean="0"/>
              <a:t>animals not jobs </a:t>
            </a:r>
            <a:r>
              <a:rPr lang="en-US" u="sng" dirty="0" smtClean="0"/>
              <a:t>for</a:t>
            </a:r>
            <a:r>
              <a:rPr lang="en-US" dirty="0" smtClean="0"/>
              <a:t> animals. (;-)</a:t>
            </a:r>
          </a:p>
          <a:p>
            <a:endParaRPr lang="en-US" dirty="0" smtClean="0"/>
          </a:p>
          <a:p>
            <a:endParaRPr lang="en-US" dirty="0" smtClean="0"/>
          </a:p>
          <a:p>
            <a:r>
              <a:rPr lang="en-US" dirty="0" smtClean="0"/>
              <a:t>====</a:t>
            </a:r>
          </a:p>
          <a:p>
            <a:r>
              <a:rPr lang="en-US" dirty="0" smtClean="0"/>
              <a:t>http://</a:t>
            </a:r>
            <a:r>
              <a:rPr lang="en-US" dirty="0" err="1" smtClean="0"/>
              <a:t>cubiclebot.com</a:t>
            </a:r>
            <a:r>
              <a:rPr lang="en-US" dirty="0" smtClean="0"/>
              <a:t>/pictures/dogs-are-unqualified-for-everything/</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30</a:t>
            </a:fld>
            <a:endParaRPr lang="en-US"/>
          </a:p>
        </p:txBody>
      </p:sp>
    </p:spTree>
    <p:extLst>
      <p:ext uri="{BB962C8B-B14F-4D97-AF65-F5344CB8AC3E}">
        <p14:creationId xmlns:p14="http://schemas.microsoft.com/office/powerpoint/2010/main" val="2216160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85800"/>
            <a:ext cx="2576513" cy="1933575"/>
          </a:xfrm>
        </p:spPr>
      </p:sp>
      <p:sp>
        <p:nvSpPr>
          <p:cNvPr id="3" name="Notes Placeholder 2"/>
          <p:cNvSpPr>
            <a:spLocks noGrp="1"/>
          </p:cNvSpPr>
          <p:nvPr>
            <p:ph type="body" idx="1"/>
          </p:nvPr>
        </p:nvSpPr>
        <p:spPr>
          <a:xfrm>
            <a:off x="913805" y="3048001"/>
            <a:ext cx="5030391" cy="5409595"/>
          </a:xfrm>
        </p:spPr>
        <p:txBody>
          <a:bodyPr/>
          <a:lstStyle/>
          <a:p>
            <a:r>
              <a:rPr lang="en-US" dirty="0" smtClean="0"/>
              <a:t>Try it Out!</a:t>
            </a:r>
          </a:p>
          <a:p>
            <a:r>
              <a:rPr lang="en-US" dirty="0"/>
              <a:t>C</a:t>
            </a:r>
            <a:r>
              <a:rPr lang="en-US" dirty="0" smtClean="0"/>
              <a:t>lasses in The Arts are a great place to explore</a:t>
            </a:r>
            <a:r>
              <a:rPr lang="en-US" baseline="0" dirty="0" smtClean="0"/>
              <a:t> your interests. Especially the performing arts like Theatre, Dance, Instrumental Music, and Chorus.  You might discover a hidden talent.</a:t>
            </a:r>
          </a:p>
          <a:p>
            <a:endParaRPr lang="en-US" baseline="0" dirty="0" smtClean="0"/>
          </a:p>
          <a:p>
            <a:r>
              <a:rPr lang="en-US" baseline="0" dirty="0" smtClean="0"/>
              <a:t>And Career and Technical Education courses</a:t>
            </a:r>
            <a:r>
              <a:rPr lang="en-US" dirty="0" smtClean="0"/>
              <a:t> --</a:t>
            </a:r>
            <a:r>
              <a:rPr lang="en-US" baseline="0" dirty="0" smtClean="0"/>
              <a:t>.  </a:t>
            </a:r>
          </a:p>
          <a:p>
            <a:r>
              <a:rPr lang="en-US" baseline="0" dirty="0" smtClean="0"/>
              <a:t>Some schools have an ninth-grade introductory course where you can get a sense of all of the CTE courses offered at the school.</a:t>
            </a:r>
          </a:p>
          <a:p>
            <a:endParaRPr lang="en-US" baseline="0" dirty="0" smtClean="0"/>
          </a:p>
          <a:p>
            <a:r>
              <a:rPr lang="en-US" baseline="0" dirty="0" smtClean="0"/>
              <a:t>School Clubs are another way to get hands on experiences.  </a:t>
            </a:r>
          </a:p>
          <a:p>
            <a:r>
              <a:rPr lang="en-US" baseline="0" dirty="0" smtClean="0"/>
              <a:t>My participation in the Stamp Collecting club helped me to learn geography and learn about other cultures.</a:t>
            </a:r>
          </a:p>
          <a:p>
            <a:endParaRPr lang="en-US" baseline="0" dirty="0" smtClean="0"/>
          </a:p>
          <a:p>
            <a:r>
              <a:rPr lang="en-US" dirty="0" smtClean="0"/>
              <a:t>And </a:t>
            </a:r>
            <a:r>
              <a:rPr lang="en-US" dirty="0"/>
              <a:t>the Technical Crew in high school was my avenue to apply </a:t>
            </a:r>
            <a:r>
              <a:rPr lang="en-US" u="sng" dirty="0"/>
              <a:t>physics</a:t>
            </a:r>
            <a:r>
              <a:rPr lang="en-US" dirty="0"/>
              <a:t> to the real world</a:t>
            </a:r>
            <a:r>
              <a:rPr lang="en-US" dirty="0" smtClean="0"/>
              <a:t>.  </a:t>
            </a:r>
          </a:p>
          <a:p>
            <a:endParaRPr lang="en-US" dirty="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31</a:t>
            </a:fld>
            <a:endParaRPr lang="en-US"/>
          </a:p>
        </p:txBody>
      </p:sp>
    </p:spTree>
    <p:extLst>
      <p:ext uri="{BB962C8B-B14F-4D97-AF65-F5344CB8AC3E}">
        <p14:creationId xmlns:p14="http://schemas.microsoft.com/office/powerpoint/2010/main" val="638019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85800"/>
            <a:ext cx="1631950" cy="1225550"/>
          </a:xfrm>
        </p:spPr>
      </p:sp>
      <p:sp>
        <p:nvSpPr>
          <p:cNvPr id="3" name="Notes Placeholder 2"/>
          <p:cNvSpPr>
            <a:spLocks noGrp="1"/>
          </p:cNvSpPr>
          <p:nvPr>
            <p:ph type="body" idx="1"/>
          </p:nvPr>
        </p:nvSpPr>
        <p:spPr>
          <a:xfrm>
            <a:off x="913805" y="2043490"/>
            <a:ext cx="5030391" cy="6643310"/>
          </a:xfrm>
        </p:spPr>
        <p:txBody>
          <a:bodyPr>
            <a:normAutofit fontScale="92500" lnSpcReduction="20000"/>
          </a:bodyPr>
          <a:lstStyle/>
          <a:p>
            <a:r>
              <a:rPr lang="en-US" dirty="0"/>
              <a:t>Work-based learning means </a:t>
            </a:r>
            <a:r>
              <a:rPr lang="en-US" u="sng" dirty="0"/>
              <a:t>job shadowing</a:t>
            </a:r>
            <a:r>
              <a:rPr lang="en-US" dirty="0"/>
              <a:t> where you get away from the school for a day and watch someone work --- to see if that job is for you.</a:t>
            </a:r>
          </a:p>
          <a:p>
            <a:r>
              <a:rPr lang="en-US" u="sng" dirty="0"/>
              <a:t>Internships</a:t>
            </a:r>
            <a:r>
              <a:rPr lang="en-US" dirty="0"/>
              <a:t> are longer experiences where you get to work in a real job for a few months in order to try out various occupations.  </a:t>
            </a:r>
            <a:endParaRPr lang="en-US" dirty="0" smtClean="0"/>
          </a:p>
          <a:p>
            <a:r>
              <a:rPr lang="en-US" dirty="0" smtClean="0"/>
              <a:t>You </a:t>
            </a:r>
            <a:r>
              <a:rPr lang="en-US" dirty="0"/>
              <a:t>don’t know what you will like until you </a:t>
            </a:r>
            <a:r>
              <a:rPr lang="en-US" u="sng" dirty="0"/>
              <a:t>try</a:t>
            </a:r>
            <a:r>
              <a:rPr lang="en-US" dirty="0" smtClean="0"/>
              <a:t>.</a:t>
            </a:r>
          </a:p>
          <a:p>
            <a:endParaRPr lang="en-US" dirty="0"/>
          </a:p>
          <a:p>
            <a:r>
              <a:rPr lang="en-US" dirty="0"/>
              <a:t>I ran the radio station at my high school, which got me into </a:t>
            </a:r>
            <a:r>
              <a:rPr lang="en-US" dirty="0" err="1"/>
              <a:t>DeeJaying</a:t>
            </a:r>
            <a:r>
              <a:rPr lang="en-US" dirty="0"/>
              <a:t>, which got me into running sound </a:t>
            </a:r>
            <a:r>
              <a:rPr lang="en-US" dirty="0" smtClean="0"/>
              <a:t>systems for </a:t>
            </a:r>
            <a:r>
              <a:rPr lang="en-US" dirty="0"/>
              <a:t>bands, and opening my own recording </a:t>
            </a:r>
            <a:r>
              <a:rPr lang="en-US" dirty="0" smtClean="0"/>
              <a:t>studio.</a:t>
            </a:r>
          </a:p>
          <a:p>
            <a:endParaRPr lang="en-US" dirty="0"/>
          </a:p>
          <a:p>
            <a:r>
              <a:rPr lang="en-US" dirty="0" smtClean="0"/>
              <a:t>The </a:t>
            </a:r>
            <a:r>
              <a:rPr lang="en-US" dirty="0"/>
              <a:t>Merit Badge Programs in Girl Scouts and Boy Scouts are designed to help kids explore various career interests.</a:t>
            </a:r>
          </a:p>
          <a:p>
            <a:r>
              <a:rPr lang="en-US" dirty="0" smtClean="0"/>
              <a:t>The </a:t>
            </a:r>
            <a:r>
              <a:rPr lang="en-US" dirty="0"/>
              <a:t>Exploring program is career-oriented experiences for teenagers. I was in a MultiMedia explorer post. </a:t>
            </a:r>
          </a:p>
          <a:p>
            <a:r>
              <a:rPr lang="en-US" dirty="0"/>
              <a:t>It helped me discover that I had a passion for helping people communicate information, which we did through sound </a:t>
            </a:r>
            <a:r>
              <a:rPr lang="en-US" dirty="0" smtClean="0"/>
              <a:t>reinforcement, </a:t>
            </a:r>
            <a:r>
              <a:rPr lang="en-US" dirty="0"/>
              <a:t>stage lighting, video projection, and print media.  </a:t>
            </a:r>
          </a:p>
          <a:p>
            <a:r>
              <a:rPr lang="en-US" dirty="0"/>
              <a:t>I still do the sound, stage lights, and video projection for the large Boy Scout camporees and conclaves in the area.</a:t>
            </a:r>
          </a:p>
          <a:p>
            <a:endParaRPr lang="en-US" dirty="0" smtClean="0"/>
          </a:p>
          <a:p>
            <a:r>
              <a:rPr lang="en-US" dirty="0" smtClean="0"/>
              <a:t>Summer camps can be a source of discovery. I liked</a:t>
            </a:r>
            <a:r>
              <a:rPr lang="en-US" baseline="0" dirty="0" smtClean="0"/>
              <a:t> swimming and arts and crafts.</a:t>
            </a:r>
          </a:p>
          <a:p>
            <a:r>
              <a:rPr lang="en-US" baseline="0" dirty="0" smtClean="0"/>
              <a:t>Many summer camps are career focused where you get to try out various activities. </a:t>
            </a:r>
          </a:p>
          <a:p>
            <a:r>
              <a:rPr lang="en-US" baseline="0" dirty="0" smtClean="0"/>
              <a:t>Some are more focused on athletics, which might be the first time a child gets in the water or swings a bat.</a:t>
            </a:r>
          </a:p>
          <a:p>
            <a:r>
              <a:rPr lang="en-US" baseline="0" dirty="0" smtClean="0"/>
              <a:t>Most colleges have summer programs in a variety of program area, like robotics.</a:t>
            </a:r>
            <a:endParaRPr lang="en-US" dirty="0"/>
          </a:p>
          <a:p>
            <a:endParaRPr lang="en-US" dirty="0" smtClean="0"/>
          </a:p>
          <a:p>
            <a:r>
              <a:rPr lang="en-US" dirty="0" smtClean="0"/>
              <a:t>The more things the youth try out, the better.</a:t>
            </a:r>
            <a:endParaRPr lang="en-US" dirty="0"/>
          </a:p>
          <a:p>
            <a:endParaRPr lang="en-US" dirty="0"/>
          </a:p>
        </p:txBody>
      </p:sp>
      <p:sp>
        <p:nvSpPr>
          <p:cNvPr id="4" name="Slide Number Placeholder 3"/>
          <p:cNvSpPr>
            <a:spLocks noGrp="1"/>
          </p:cNvSpPr>
          <p:nvPr>
            <p:ph type="sldNum" sz="quarter" idx="10"/>
          </p:nvPr>
        </p:nvSpPr>
        <p:spPr>
          <a:xfrm>
            <a:off x="4495800" y="8686800"/>
            <a:ext cx="2971800" cy="457200"/>
          </a:xfrm>
        </p:spPr>
        <p:txBody>
          <a:bodyPr/>
          <a:lstStyle/>
          <a:p>
            <a:pPr>
              <a:defRPr/>
            </a:pPr>
            <a:fld id="{E595AFB6-591D-6147-886F-35FF617A7290}" type="slidenum">
              <a:rPr lang="en-US" smtClean="0"/>
              <a:pPr>
                <a:defRPr/>
              </a:pPr>
              <a:t>32</a:t>
            </a:fld>
            <a:endParaRPr lang="en-US"/>
          </a:p>
        </p:txBody>
      </p:sp>
      <p:sp>
        <p:nvSpPr>
          <p:cNvPr id="5" name="Rectangle 4"/>
          <p:cNvSpPr/>
          <p:nvPr/>
        </p:nvSpPr>
        <p:spPr>
          <a:xfrm>
            <a:off x="7239000" y="3657600"/>
            <a:ext cx="3429000" cy="1077218"/>
          </a:xfrm>
          <a:prstGeom prst="rect">
            <a:avLst/>
          </a:prstGeom>
        </p:spPr>
        <p:txBody>
          <a:bodyPr>
            <a:spAutoFit/>
          </a:bodyPr>
          <a:lstStyle/>
          <a:p>
            <a:r>
              <a:rPr lang="en-US" sz="1600" dirty="0"/>
              <a:t>.  If I had not had these experiences in high school, you probably would have had a different </a:t>
            </a:r>
            <a:r>
              <a:rPr lang="en-US" sz="1600" dirty="0" err="1"/>
              <a:t>DeeJay</a:t>
            </a:r>
            <a:r>
              <a:rPr lang="en-US" sz="1600" dirty="0"/>
              <a:t> at the dance last night.</a:t>
            </a:r>
          </a:p>
        </p:txBody>
      </p:sp>
    </p:spTree>
    <p:extLst>
      <p:ext uri="{BB962C8B-B14F-4D97-AF65-F5344CB8AC3E}">
        <p14:creationId xmlns:p14="http://schemas.microsoft.com/office/powerpoint/2010/main" val="1044007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You may never discover your passion if you</a:t>
            </a:r>
            <a:r>
              <a:rPr lang="en-US" baseline="0" dirty="0" smtClean="0"/>
              <a:t> are never in a position to experience it.</a:t>
            </a:r>
          </a:p>
          <a:p>
            <a:endParaRPr lang="en-US" baseline="0" dirty="0" smtClean="0"/>
          </a:p>
          <a:p>
            <a:r>
              <a:rPr lang="en-US" baseline="0" dirty="0" smtClean="0"/>
              <a:t>Some of our students have great access to a variety of experiences, but some do not.</a:t>
            </a:r>
          </a:p>
          <a:p>
            <a:endParaRPr lang="en-US" baseline="0" dirty="0" smtClean="0"/>
          </a:p>
          <a:p>
            <a:r>
              <a:rPr lang="en-US" baseline="0" dirty="0" smtClean="0"/>
              <a:t>Trips to the museum, historical sites, zoos, access to a variety of TV programming, access to the internet. – all can offer a variety of experiences and hopefully trigger a passion in something.</a:t>
            </a:r>
          </a:p>
          <a:p>
            <a:endParaRPr lang="en-US" baseline="0" dirty="0" smtClean="0"/>
          </a:p>
          <a:p>
            <a:r>
              <a:rPr lang="en-US" baseline="0" dirty="0" smtClean="0"/>
              <a:t>One child may have the skills to be the best violin player in the world, but if he/she never touches a violin, much less even sees or hears one, he/she may never discover it.</a:t>
            </a:r>
          </a:p>
          <a:p>
            <a:endParaRPr lang="en-US" baseline="0" dirty="0" smtClean="0"/>
          </a:p>
          <a:p>
            <a:r>
              <a:rPr lang="en-US" baseline="0" dirty="0" smtClean="0"/>
              <a:t>Some hobbies can cost a lot of money. </a:t>
            </a:r>
          </a:p>
          <a:p>
            <a:r>
              <a:rPr lang="en-US" baseline="0" dirty="0" smtClean="0"/>
              <a:t>Ohers, like collecting banana stickers could be free.  That could lead to a love of geography.</a:t>
            </a:r>
          </a:p>
          <a:p>
            <a:endParaRPr lang="en-US" baseline="0" dirty="0" smtClean="0"/>
          </a:p>
          <a:p>
            <a:r>
              <a:rPr lang="en-US" dirty="0" smtClean="0"/>
              <a:t>Have discussions</a:t>
            </a:r>
            <a:r>
              <a:rPr lang="en-US" baseline="0" dirty="0" smtClean="0"/>
              <a:t> where the youth can share their likes.</a:t>
            </a:r>
          </a:p>
          <a:p>
            <a:endParaRPr lang="en-US" baseline="0" dirty="0" smtClean="0"/>
          </a:p>
          <a:p>
            <a:r>
              <a:rPr lang="en-US" baseline="0" dirty="0" smtClean="0"/>
              <a:t>When you see someone really getting into something, point it out. </a:t>
            </a:r>
          </a:p>
          <a:p>
            <a:r>
              <a:rPr lang="en-US" baseline="0" dirty="0" smtClean="0"/>
              <a:t>They may just assume that everyone has the same certain skill or really enjoys the same thing they do.</a:t>
            </a:r>
          </a:p>
          <a:p>
            <a:endParaRPr lang="en-US" baseline="0" dirty="0" smtClean="0"/>
          </a:p>
          <a:p>
            <a:r>
              <a:rPr lang="en-US" baseline="0" dirty="0" smtClean="0"/>
              <a:t>It usually takes someone else to point out your passion.</a:t>
            </a:r>
          </a:p>
          <a:p>
            <a:endParaRPr lang="en-US" baseline="0" dirty="0" smtClean="0"/>
          </a:p>
          <a:p>
            <a:r>
              <a:rPr lang="en-US" baseline="0" dirty="0" smtClean="0"/>
              <a:t>But you need to ask the deeper questions to get past the fact they like something --  and get them to verbalize </a:t>
            </a:r>
            <a:r>
              <a:rPr lang="en-US" u="sng" baseline="0" dirty="0" smtClean="0"/>
              <a:t>why</a:t>
            </a:r>
            <a:r>
              <a:rPr lang="en-US" baseline="0" dirty="0" smtClean="0"/>
              <a:t> they like something.</a:t>
            </a:r>
          </a:p>
          <a:p>
            <a:endParaRPr lang="en-US" baseline="0" dirty="0" smtClean="0"/>
          </a:p>
          <a:p>
            <a:r>
              <a:rPr lang="en-US" baseline="0" dirty="0" smtClean="0"/>
              <a:t>Encourage the youth to keep a journal of their experiences. </a:t>
            </a:r>
          </a:p>
          <a:p>
            <a:r>
              <a:rPr lang="en-US" baseline="0" dirty="0" smtClean="0"/>
              <a:t>It doesn't have to be full of fancy writing. It might be just a list of experiences they like and those they do not.</a:t>
            </a:r>
          </a:p>
          <a:p>
            <a:endParaRPr lang="en-US" baseline="0" dirty="0" smtClean="0"/>
          </a:p>
          <a:p>
            <a:r>
              <a:rPr lang="en-US" baseline="0" dirty="0" smtClean="0"/>
              <a:t>Reflecting back on a journal could help the youth cut through the mire if they seem to have a new favorite passion every week.</a:t>
            </a:r>
          </a:p>
          <a:p>
            <a:r>
              <a:rPr lang="en-US" baseline="0" dirty="0" smtClean="0"/>
              <a:t>At some point a trend should emerge.</a:t>
            </a:r>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33</a:t>
            </a:fld>
            <a:endParaRPr lang="en-US"/>
          </a:p>
        </p:txBody>
      </p:sp>
    </p:spTree>
    <p:extLst>
      <p:ext uri="{BB962C8B-B14F-4D97-AF65-F5344CB8AC3E}">
        <p14:creationId xmlns:p14="http://schemas.microsoft.com/office/powerpoint/2010/main" val="2056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Which brings us to “try before you buy”</a:t>
            </a:r>
          </a:p>
          <a:p>
            <a:endParaRPr lang="en-US" baseline="0" dirty="0" smtClean="0"/>
          </a:p>
          <a:p>
            <a:r>
              <a:rPr lang="en-US" baseline="0" dirty="0" smtClean="0"/>
              <a:t>Since children often change their mind about what they are passionate about on the road to discovering their </a:t>
            </a:r>
            <a:r>
              <a:rPr lang="en-US" u="sng" baseline="0" dirty="0" smtClean="0"/>
              <a:t>true</a:t>
            </a:r>
            <a:r>
              <a:rPr lang="en-US" baseline="0" dirty="0" smtClean="0"/>
              <a:t> passion, don’t waste too much money on equipment and lessons.</a:t>
            </a:r>
          </a:p>
          <a:p>
            <a:endParaRPr lang="en-US" baseline="0" dirty="0" smtClean="0"/>
          </a:p>
          <a:p>
            <a:r>
              <a:rPr lang="en-US" baseline="0" dirty="0" smtClean="0"/>
              <a:t>There are many stores that will rent athletic equipment, musical instruments, and other items. Try it out for a while before any major funding is put towards a potential passion.</a:t>
            </a:r>
          </a:p>
          <a:p>
            <a:endParaRPr lang="en-US" baseline="0" dirty="0" smtClean="0"/>
          </a:p>
          <a:p>
            <a:r>
              <a:rPr lang="en-US" baseline="0" dirty="0" smtClean="0"/>
              <a:t>My parents rented a piano for two years, and my sisters and I took piano lessons.  It was fun, but none of us loved it. It was not our passion.</a:t>
            </a:r>
          </a:p>
          <a:p>
            <a:endParaRPr lang="en-US" baseline="0" dirty="0" smtClean="0"/>
          </a:p>
          <a:p>
            <a:r>
              <a:rPr lang="en-US" baseline="0" dirty="0" smtClean="0"/>
              <a:t>For me, it helped channel my passion to recording music. Piano lessons, and a good music program in school taught me to read music, and that helped me to get the most out of the musicians with whom I was recording.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2125728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 believe that everyone has a special super power.</a:t>
            </a:r>
          </a:p>
          <a:p>
            <a:endParaRPr lang="en-US" dirty="0"/>
          </a:p>
          <a:p>
            <a:r>
              <a:rPr lang="en-US" dirty="0"/>
              <a:t>The </a:t>
            </a:r>
            <a:r>
              <a:rPr lang="en-US" u="sng" dirty="0"/>
              <a:t>first</a:t>
            </a:r>
            <a:r>
              <a:rPr lang="en-US" dirty="0"/>
              <a:t> thing is to discover what your special power </a:t>
            </a:r>
            <a:r>
              <a:rPr lang="en-US" u="sng" dirty="0"/>
              <a:t>is</a:t>
            </a:r>
            <a:r>
              <a:rPr lang="en-US" dirty="0" smtClean="0"/>
              <a:t>.</a:t>
            </a:r>
          </a:p>
          <a:p>
            <a:endParaRPr lang="en-US" dirty="0"/>
          </a:p>
          <a:p>
            <a:r>
              <a:rPr lang="en-US" dirty="0"/>
              <a:t>Then you might have to </a:t>
            </a:r>
            <a:r>
              <a:rPr lang="en-US" u="sng" dirty="0"/>
              <a:t>hone</a:t>
            </a:r>
            <a:r>
              <a:rPr lang="en-US" dirty="0"/>
              <a:t> your craft through </a:t>
            </a:r>
            <a:r>
              <a:rPr lang="en-US" u="sng" dirty="0"/>
              <a:t>practice</a:t>
            </a:r>
            <a:r>
              <a:rPr lang="en-US" dirty="0"/>
              <a:t>.</a:t>
            </a:r>
          </a:p>
          <a:p>
            <a:r>
              <a:rPr lang="en-US" dirty="0"/>
              <a:t>Learn the </a:t>
            </a:r>
            <a:r>
              <a:rPr lang="en-US" u="sng" dirty="0"/>
              <a:t>limits</a:t>
            </a:r>
            <a:r>
              <a:rPr lang="en-US" dirty="0"/>
              <a:t> of your super power.</a:t>
            </a:r>
          </a:p>
          <a:p>
            <a:r>
              <a:rPr lang="en-US" dirty="0"/>
              <a:t>Learn how </a:t>
            </a:r>
            <a:r>
              <a:rPr lang="en-US" u="sng" dirty="0"/>
              <a:t>your</a:t>
            </a:r>
            <a:r>
              <a:rPr lang="en-US" dirty="0"/>
              <a:t> super power can work in concert with </a:t>
            </a:r>
            <a:r>
              <a:rPr lang="en-US" u="sng" dirty="0"/>
              <a:t>other’s</a:t>
            </a:r>
            <a:r>
              <a:rPr lang="en-US" dirty="0"/>
              <a:t> super powers for</a:t>
            </a:r>
            <a:r>
              <a:rPr lang="en-US" u="sng" dirty="0"/>
              <a:t> team work</a:t>
            </a:r>
            <a:r>
              <a:rPr lang="en-US" dirty="0"/>
              <a:t>. – </a:t>
            </a:r>
            <a:r>
              <a:rPr lang="en-US" dirty="0" smtClean="0"/>
              <a:t>Think </a:t>
            </a:r>
            <a:r>
              <a:rPr lang="en-US" u="sng" dirty="0" smtClean="0"/>
              <a:t>Synergy</a:t>
            </a:r>
            <a:r>
              <a:rPr lang="en-US" dirty="0" smtClean="0"/>
              <a:t>!</a:t>
            </a:r>
          </a:p>
          <a:p>
            <a:endParaRPr lang="en-US" dirty="0"/>
          </a:p>
          <a:p>
            <a:r>
              <a:rPr lang="en-US" dirty="0"/>
              <a:t>Then decide if you plan to use your super power for </a:t>
            </a:r>
            <a:r>
              <a:rPr lang="en-US" u="sng" dirty="0"/>
              <a:t>good</a:t>
            </a:r>
            <a:r>
              <a:rPr lang="en-US" dirty="0"/>
              <a:t> or </a:t>
            </a:r>
            <a:r>
              <a:rPr lang="en-US" u="sng" dirty="0"/>
              <a:t>evil</a:t>
            </a:r>
            <a:r>
              <a:rPr lang="en-US" dirty="0"/>
              <a:t>.  </a:t>
            </a:r>
            <a:endParaRPr lang="en-US" dirty="0" smtClean="0"/>
          </a:p>
          <a:p>
            <a:r>
              <a:rPr lang="en-US" dirty="0" smtClean="0"/>
              <a:t>I </a:t>
            </a:r>
            <a:r>
              <a:rPr lang="en-US" u="sng" dirty="0"/>
              <a:t>hope</a:t>
            </a:r>
            <a:r>
              <a:rPr lang="en-US" dirty="0"/>
              <a:t> for </a:t>
            </a:r>
            <a:r>
              <a:rPr lang="en-US" u="sng" dirty="0"/>
              <a:t>good</a:t>
            </a:r>
            <a:r>
              <a:rPr lang="en-US" dirty="0"/>
              <a:t>.</a:t>
            </a:r>
          </a:p>
          <a:p>
            <a:endParaRPr lang="en-US" dirty="0"/>
          </a:p>
          <a:p>
            <a:endParaRPr lang="en-US" dirty="0"/>
          </a:p>
          <a:p>
            <a:r>
              <a:rPr lang="en-US" dirty="0"/>
              <a:t>====</a:t>
            </a:r>
          </a:p>
          <a:p>
            <a:r>
              <a:rPr lang="en-US" dirty="0"/>
              <a:t>http://</a:t>
            </a:r>
            <a:r>
              <a:rPr lang="en-US" dirty="0" err="1"/>
              <a:t>misterjean.net</a:t>
            </a:r>
            <a:r>
              <a:rPr lang="en-US" dirty="0"/>
              <a:t>/?p=178</a:t>
            </a:r>
          </a:p>
          <a:p>
            <a:r>
              <a:rPr lang="en-US" dirty="0"/>
              <a:t>http://</a:t>
            </a:r>
            <a:r>
              <a:rPr lang="en-US" dirty="0" err="1"/>
              <a:t>misterjean.net</a:t>
            </a:r>
            <a:r>
              <a:rPr lang="en-US" dirty="0"/>
              <a:t>/</a:t>
            </a:r>
            <a:r>
              <a:rPr lang="en-US" dirty="0" err="1"/>
              <a:t>wp</a:t>
            </a:r>
            <a:r>
              <a:rPr lang="en-US" dirty="0"/>
              <a:t>-content/uploads/2011/04/comment_superpower1.gif</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35</a:t>
            </a:fld>
            <a:endParaRPr lang="en-US"/>
          </a:p>
        </p:txBody>
      </p:sp>
    </p:spTree>
    <p:extLst>
      <p:ext uri="{BB962C8B-B14F-4D97-AF65-F5344CB8AC3E}">
        <p14:creationId xmlns:p14="http://schemas.microsoft.com/office/powerpoint/2010/main" val="9087372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85800"/>
            <a:ext cx="2336800" cy="1752600"/>
          </a:xfrm>
        </p:spPr>
      </p:sp>
      <p:sp>
        <p:nvSpPr>
          <p:cNvPr id="3" name="Notes Placeholder 2"/>
          <p:cNvSpPr>
            <a:spLocks noGrp="1"/>
          </p:cNvSpPr>
          <p:nvPr>
            <p:ph type="body" idx="1"/>
          </p:nvPr>
        </p:nvSpPr>
        <p:spPr>
          <a:xfrm>
            <a:off x="913805" y="2514600"/>
            <a:ext cx="5030391" cy="5942996"/>
          </a:xfrm>
        </p:spPr>
        <p:txBody>
          <a:bodyPr>
            <a:normAutofit fontScale="92500" lnSpcReduction="10000"/>
          </a:bodyPr>
          <a:lstStyle/>
          <a:p>
            <a:r>
              <a:rPr lang="en-US" dirty="0"/>
              <a:t>Superman uses his incredible strength, speed, flight, and various superpowers to fight evil and protect the innocent. His </a:t>
            </a:r>
            <a:r>
              <a:rPr lang="en-US" u="sng" dirty="0"/>
              <a:t>passion</a:t>
            </a:r>
            <a:r>
              <a:rPr lang="en-US" dirty="0"/>
              <a:t> -- is to </a:t>
            </a:r>
            <a:r>
              <a:rPr lang="en-US" u="sng" dirty="0"/>
              <a:t>fight evil</a:t>
            </a:r>
            <a:r>
              <a:rPr lang="en-US" dirty="0"/>
              <a:t>.</a:t>
            </a:r>
          </a:p>
          <a:p>
            <a:r>
              <a:rPr lang="en-US" dirty="0"/>
              <a:t>What is the difference between your </a:t>
            </a:r>
            <a:r>
              <a:rPr lang="en-US" u="sng" dirty="0"/>
              <a:t>super power</a:t>
            </a:r>
            <a:r>
              <a:rPr lang="en-US" dirty="0"/>
              <a:t> or </a:t>
            </a:r>
            <a:r>
              <a:rPr lang="en-US" u="sng" dirty="0"/>
              <a:t>innate gift</a:t>
            </a:r>
            <a:r>
              <a:rPr lang="en-US" dirty="0"/>
              <a:t> and your </a:t>
            </a:r>
            <a:r>
              <a:rPr lang="en-US" u="sng" dirty="0"/>
              <a:t>passion</a:t>
            </a:r>
            <a:r>
              <a:rPr lang="en-US" dirty="0"/>
              <a:t>.  </a:t>
            </a:r>
            <a:endParaRPr lang="en-US" dirty="0" smtClean="0"/>
          </a:p>
          <a:p>
            <a:endParaRPr lang="en-US" dirty="0"/>
          </a:p>
          <a:p>
            <a:r>
              <a:rPr lang="en-US" dirty="0"/>
              <a:t>Hopefully you can find a way to use your natural gifts to </a:t>
            </a:r>
            <a:r>
              <a:rPr lang="en-US" u="sng" dirty="0"/>
              <a:t>fulfill</a:t>
            </a:r>
            <a:r>
              <a:rPr lang="en-US" dirty="0"/>
              <a:t> your passion.  For some people, the two </a:t>
            </a:r>
            <a:r>
              <a:rPr lang="en-US" u="sng" dirty="0"/>
              <a:t>never</a:t>
            </a:r>
            <a:r>
              <a:rPr lang="en-US" dirty="0"/>
              <a:t> come together.</a:t>
            </a:r>
          </a:p>
          <a:p>
            <a:r>
              <a:rPr lang="en-US" dirty="0"/>
              <a:t>We usually do not know we have super powers until someone points them out.  What is </a:t>
            </a:r>
            <a:r>
              <a:rPr lang="en-US" u="sng" dirty="0"/>
              <a:t>your</a:t>
            </a:r>
            <a:r>
              <a:rPr lang="en-US" dirty="0"/>
              <a:t> super power</a:t>
            </a:r>
            <a:r>
              <a:rPr lang="en-US" dirty="0" smtClean="0"/>
              <a:t>?</a:t>
            </a:r>
          </a:p>
          <a:p>
            <a:endParaRPr lang="en-US" dirty="0"/>
          </a:p>
          <a:p>
            <a:r>
              <a:rPr lang="en-US" dirty="0"/>
              <a:t>When did you discover that </a:t>
            </a:r>
            <a:r>
              <a:rPr lang="en-US" u="sng" dirty="0"/>
              <a:t>you</a:t>
            </a:r>
            <a:r>
              <a:rPr lang="en-US" dirty="0"/>
              <a:t> had a super power that </a:t>
            </a:r>
            <a:r>
              <a:rPr lang="en-US" u="sng" dirty="0"/>
              <a:t>others</a:t>
            </a:r>
            <a:r>
              <a:rPr lang="en-US" dirty="0"/>
              <a:t> around you did not have?  </a:t>
            </a:r>
            <a:r>
              <a:rPr lang="en-US" u="sng" dirty="0"/>
              <a:t>Who</a:t>
            </a:r>
            <a:r>
              <a:rPr lang="en-US" dirty="0"/>
              <a:t> pointed it out to you? Was it a </a:t>
            </a:r>
            <a:r>
              <a:rPr lang="en-US" u="sng" dirty="0"/>
              <a:t>teacher</a:t>
            </a:r>
            <a:r>
              <a:rPr lang="en-US" dirty="0"/>
              <a:t>? Someone else in the same </a:t>
            </a:r>
            <a:r>
              <a:rPr lang="en-US" u="sng" dirty="0"/>
              <a:t>profession</a:t>
            </a:r>
            <a:r>
              <a:rPr lang="en-US" dirty="0"/>
              <a:t>?  Often, it takes one to know one</a:t>
            </a:r>
            <a:r>
              <a:rPr lang="en-US" dirty="0" smtClean="0"/>
              <a:t>!</a:t>
            </a:r>
          </a:p>
          <a:p>
            <a:endParaRPr lang="en-US" dirty="0"/>
          </a:p>
          <a:p>
            <a:r>
              <a:rPr lang="en-US" dirty="0"/>
              <a:t>When did you discover that your super power was </a:t>
            </a:r>
            <a:r>
              <a:rPr lang="en-US" u="sng" dirty="0"/>
              <a:t>helping other people</a:t>
            </a:r>
            <a:r>
              <a:rPr lang="en-US" dirty="0" smtClean="0"/>
              <a:t>?</a:t>
            </a:r>
          </a:p>
          <a:p>
            <a:endParaRPr lang="en-US" dirty="0"/>
          </a:p>
          <a:p>
            <a:r>
              <a:rPr lang="en-US" dirty="0"/>
              <a:t>We have to help the </a:t>
            </a:r>
            <a:r>
              <a:rPr lang="en-US" dirty="0" smtClean="0"/>
              <a:t>youth </a:t>
            </a:r>
            <a:r>
              <a:rPr lang="en-US" u="sng" dirty="0" smtClean="0"/>
              <a:t>discover</a:t>
            </a:r>
            <a:r>
              <a:rPr lang="en-US" dirty="0" smtClean="0"/>
              <a:t> </a:t>
            </a:r>
            <a:r>
              <a:rPr lang="en-US" u="sng" dirty="0"/>
              <a:t>their</a:t>
            </a:r>
            <a:r>
              <a:rPr lang="en-US" dirty="0"/>
              <a:t> super power, help them to </a:t>
            </a:r>
            <a:r>
              <a:rPr lang="en-US" u="sng" dirty="0"/>
              <a:t>nourish</a:t>
            </a:r>
            <a:r>
              <a:rPr lang="en-US" dirty="0"/>
              <a:t> it, help them to use it for </a:t>
            </a:r>
            <a:r>
              <a:rPr lang="en-US" u="sng" dirty="0"/>
              <a:t>good</a:t>
            </a:r>
            <a:r>
              <a:rPr lang="en-US" dirty="0"/>
              <a:t>, and get them on track to a career where their super power is highly </a:t>
            </a:r>
            <a:r>
              <a:rPr lang="en-US" u="sng" dirty="0"/>
              <a:t>prized</a:t>
            </a:r>
            <a:r>
              <a:rPr lang="en-US" dirty="0"/>
              <a:t>.</a:t>
            </a:r>
          </a:p>
          <a:p>
            <a:endParaRPr lang="en-US" dirty="0"/>
          </a:p>
          <a:p>
            <a:endParaRPr lang="en-US" dirty="0"/>
          </a:p>
          <a:p>
            <a:endParaRPr lang="en-US" dirty="0"/>
          </a:p>
          <a:p>
            <a:r>
              <a:rPr lang="en-US" dirty="0"/>
              <a:t>=====</a:t>
            </a:r>
          </a:p>
          <a:p>
            <a:r>
              <a:rPr lang="en-US" dirty="0"/>
              <a:t>http://</a:t>
            </a:r>
            <a:r>
              <a:rPr lang="en-US" dirty="0" err="1"/>
              <a:t>www.metropolisplus.com</a:t>
            </a:r>
            <a:r>
              <a:rPr lang="en-US" dirty="0"/>
              <a:t>/superman/</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36</a:t>
            </a:fld>
            <a:endParaRPr lang="en-US"/>
          </a:p>
        </p:txBody>
      </p:sp>
    </p:spTree>
    <p:extLst>
      <p:ext uri="{BB962C8B-B14F-4D97-AF65-F5344CB8AC3E}">
        <p14:creationId xmlns:p14="http://schemas.microsoft.com/office/powerpoint/2010/main" val="8470849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have to know what we </a:t>
            </a:r>
            <a:r>
              <a:rPr lang="en-US" u="sng" dirty="0"/>
              <a:t>have</a:t>
            </a:r>
            <a:r>
              <a:rPr lang="en-US" dirty="0"/>
              <a:t>.  </a:t>
            </a:r>
            <a:endParaRPr lang="en-US" dirty="0" smtClean="0"/>
          </a:p>
          <a:p>
            <a:endParaRPr lang="en-US" dirty="0"/>
          </a:p>
          <a:p>
            <a:r>
              <a:rPr lang="en-US" dirty="0"/>
              <a:t>Then decide </a:t>
            </a:r>
            <a:r>
              <a:rPr lang="en-US" u="sng" dirty="0"/>
              <a:t>what</a:t>
            </a:r>
            <a:r>
              <a:rPr lang="en-US" dirty="0"/>
              <a:t> to </a:t>
            </a:r>
            <a:r>
              <a:rPr lang="en-US" u="sng" dirty="0"/>
              <a:t>do</a:t>
            </a:r>
            <a:r>
              <a:rPr lang="en-US" dirty="0"/>
              <a:t> </a:t>
            </a:r>
            <a:r>
              <a:rPr lang="en-US" dirty="0" smtClean="0"/>
              <a:t>-- with </a:t>
            </a:r>
            <a:r>
              <a:rPr lang="en-US" u="sng" dirty="0"/>
              <a:t>what</a:t>
            </a:r>
            <a:r>
              <a:rPr lang="en-US" dirty="0"/>
              <a:t> we have.</a:t>
            </a:r>
          </a:p>
          <a:p>
            <a:endParaRPr lang="en-US" dirty="0"/>
          </a:p>
          <a:p>
            <a:endParaRPr lang="en-US" dirty="0"/>
          </a:p>
          <a:p>
            <a:r>
              <a:rPr lang="en-US" dirty="0"/>
              <a:t>=======</a:t>
            </a:r>
          </a:p>
          <a:p>
            <a:r>
              <a:rPr lang="en-US" dirty="0"/>
              <a:t>“The measure of who we are is what we do with what we have."</a:t>
            </a:r>
          </a:p>
          <a:p>
            <a:endParaRPr lang="en-US" dirty="0"/>
          </a:p>
          <a:p>
            <a:pPr defTabSz="457159" eaLnBrk="1" fontAlgn="auto" hangingPunct="1">
              <a:spcBef>
                <a:spcPts val="0"/>
              </a:spcBef>
              <a:spcAft>
                <a:spcPts val="0"/>
              </a:spcAft>
              <a:defRPr/>
            </a:pPr>
            <a:r>
              <a:rPr lang="en-US" dirty="0"/>
              <a:t>-- Vince Lombardi, American football coach </a:t>
            </a:r>
          </a:p>
          <a:p>
            <a:endParaRPr lang="en-US" dirty="0"/>
          </a:p>
          <a:p>
            <a:r>
              <a:rPr lang="en-US" dirty="0"/>
              <a:t>=========</a:t>
            </a:r>
          </a:p>
          <a:p>
            <a:r>
              <a:rPr lang="en-US" dirty="0"/>
              <a:t>http://</a:t>
            </a:r>
            <a:r>
              <a:rPr lang="en-US" dirty="0" err="1"/>
              <a:t>www.brainyquote.com</a:t>
            </a:r>
            <a:r>
              <a:rPr lang="en-US" dirty="0"/>
              <a:t>/quotes/quotes/v/vincelomba382625.html</a:t>
            </a:r>
          </a:p>
          <a:p>
            <a:endParaRPr lang="en-US" dirty="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37</a:t>
            </a:fld>
            <a:endParaRPr lang="en-US"/>
          </a:p>
        </p:txBody>
      </p:sp>
    </p:spTree>
    <p:extLst>
      <p:ext uri="{BB962C8B-B14F-4D97-AF65-F5344CB8AC3E}">
        <p14:creationId xmlns:p14="http://schemas.microsoft.com/office/powerpoint/2010/main" val="925249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US" dirty="0" smtClean="0"/>
              <a:t>or someone like Doctor Sheldon Cooper, it is easy to discover his passion. </a:t>
            </a:r>
          </a:p>
          <a:p>
            <a:endParaRPr lang="en-US" dirty="0" smtClean="0"/>
          </a:p>
          <a:p>
            <a:r>
              <a:rPr lang="en-US" dirty="0" smtClean="0"/>
              <a:t>He</a:t>
            </a:r>
            <a:r>
              <a:rPr lang="en-US" baseline="0" dirty="0" smtClean="0"/>
              <a:t> makes no attempt to hide what excites him. </a:t>
            </a:r>
          </a:p>
          <a:p>
            <a:endParaRPr lang="en-US" baseline="0" dirty="0" smtClean="0"/>
          </a:p>
          <a:p>
            <a:r>
              <a:rPr lang="en-US" baseline="0" dirty="0" smtClean="0"/>
              <a:t>He allows </a:t>
            </a:r>
            <a:r>
              <a:rPr lang="en-US" u="sng" baseline="0" dirty="0" smtClean="0"/>
              <a:t>you</a:t>
            </a:r>
            <a:r>
              <a:rPr lang="en-US" baseline="0" dirty="0" smtClean="0"/>
              <a:t> to be his </a:t>
            </a:r>
            <a:r>
              <a:rPr lang="en-US" u="sng" baseline="0" dirty="0" smtClean="0"/>
              <a:t>audience</a:t>
            </a:r>
            <a:r>
              <a:rPr lang="en-US" baseline="0" dirty="0" smtClean="0"/>
              <a:t> as he opens himself up on the great stage of life.</a:t>
            </a:r>
            <a:endParaRPr lang="en-US" dirty="0" smtClean="0"/>
          </a:p>
          <a:p>
            <a:endParaRPr lang="en-US" dirty="0" smtClean="0"/>
          </a:p>
          <a:p>
            <a:endParaRPr lang="en-US" dirty="0" smtClean="0"/>
          </a:p>
          <a:p>
            <a:endParaRPr lang="en-US" dirty="0" smtClean="0"/>
          </a:p>
          <a:p>
            <a:endParaRPr lang="en-US" dirty="0" smtClean="0"/>
          </a:p>
          <a:p>
            <a:r>
              <a:rPr lang="en-US" dirty="0" smtClean="0"/>
              <a:t>http://</a:t>
            </a:r>
            <a:r>
              <a:rPr lang="en-US" dirty="0" err="1" smtClean="0"/>
              <a:t>upload.wikimedia.org</a:t>
            </a:r>
            <a:r>
              <a:rPr lang="en-US" dirty="0" smtClean="0"/>
              <a:t>/</a:t>
            </a:r>
            <a:r>
              <a:rPr lang="en-US" dirty="0" err="1" smtClean="0"/>
              <a:t>wikipedia</a:t>
            </a:r>
            <a:r>
              <a:rPr lang="en-US" dirty="0" smtClean="0"/>
              <a:t>/it/6/65/Big_Bang_Theory,_Sheldon_Cooper,_5x20.png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38</a:t>
            </a:fld>
            <a:endParaRPr lang="en-US"/>
          </a:p>
        </p:txBody>
      </p:sp>
    </p:spTree>
    <p:extLst>
      <p:ext uri="{BB962C8B-B14F-4D97-AF65-F5344CB8AC3E}">
        <p14:creationId xmlns:p14="http://schemas.microsoft.com/office/powerpoint/2010/main" val="15501893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super powers are very apparent</a:t>
            </a:r>
            <a:r>
              <a:rPr lang="en-US" baseline="0" dirty="0" smtClean="0"/>
              <a:t> – </a:t>
            </a:r>
          </a:p>
          <a:p>
            <a:r>
              <a:rPr lang="en-US" baseline="0" dirty="0" smtClean="0"/>
              <a:t>and sometimes obnoxious. </a:t>
            </a:r>
          </a:p>
          <a:p>
            <a:endParaRPr lang="en-US" baseline="0" dirty="0" smtClean="0"/>
          </a:p>
          <a:p>
            <a:r>
              <a:rPr lang="en-US" dirty="0"/>
              <a:t>Some people </a:t>
            </a:r>
            <a:r>
              <a:rPr lang="en-US" u="sng" dirty="0"/>
              <a:t>never</a:t>
            </a:r>
            <a:r>
              <a:rPr lang="en-US" dirty="0"/>
              <a:t> discover their super power, </a:t>
            </a:r>
          </a:p>
          <a:p>
            <a:r>
              <a:rPr lang="en-US" dirty="0"/>
              <a:t>and it </a:t>
            </a:r>
            <a:r>
              <a:rPr lang="en-US" u="sng" dirty="0"/>
              <a:t>sits</a:t>
            </a:r>
            <a:r>
              <a:rPr lang="en-US" dirty="0"/>
              <a:t> on a shelf like an </a:t>
            </a:r>
            <a:r>
              <a:rPr lang="en-US" u="sng" dirty="0"/>
              <a:t>unopened</a:t>
            </a:r>
            <a:r>
              <a:rPr lang="en-US" dirty="0"/>
              <a:t> gift.</a:t>
            </a:r>
          </a:p>
          <a:p>
            <a:endParaRPr lang="en-US" dirty="0" smtClean="0"/>
          </a:p>
          <a:p>
            <a:r>
              <a:rPr lang="en-US" dirty="0" smtClean="0"/>
              <a:t>=======</a:t>
            </a:r>
          </a:p>
          <a:p>
            <a:endParaRPr lang="en-US" dirty="0"/>
          </a:p>
          <a:p>
            <a:endParaRPr lang="en-US" dirty="0" smtClean="0"/>
          </a:p>
          <a:p>
            <a:r>
              <a:rPr lang="en-US" dirty="0" smtClean="0"/>
              <a:t>http://</a:t>
            </a:r>
            <a:r>
              <a:rPr lang="en-US" dirty="0" err="1" smtClean="0"/>
              <a:t>www.gravitywear.com</a:t>
            </a:r>
            <a:r>
              <a:rPr lang="en-US" dirty="0" smtClean="0"/>
              <a:t>/sites/default/files/styles/</a:t>
            </a:r>
            <a:r>
              <a:rPr lang="en-US" dirty="0" err="1" smtClean="0"/>
              <a:t>gw_product_full</a:t>
            </a:r>
            <a:r>
              <a:rPr lang="en-US" dirty="0" smtClean="0"/>
              <a:t>/public/</a:t>
            </a:r>
            <a:r>
              <a:rPr lang="en-US" dirty="0" err="1" smtClean="0"/>
              <a:t>Dr_Sheldon_Cooper_Mind_Logo.jpg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39</a:t>
            </a:fld>
            <a:endParaRPr lang="en-US"/>
          </a:p>
        </p:txBody>
      </p:sp>
    </p:spTree>
    <p:extLst>
      <p:ext uri="{BB962C8B-B14F-4D97-AF65-F5344CB8AC3E}">
        <p14:creationId xmlns:p14="http://schemas.microsoft.com/office/powerpoint/2010/main" val="1383846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4</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1600" dirty="0">
                <a:latin typeface="Arial"/>
                <a:ea typeface="ヒラギノ角ゴ Pro W3" charset="0"/>
                <a:cs typeface="Arial"/>
              </a:rPr>
              <a:t>One of Stephen Covey’s effective habits is </a:t>
            </a:r>
          </a:p>
          <a:p>
            <a:pPr eaLnBrk="1" hangingPunct="1"/>
            <a:r>
              <a:rPr lang="en-US" sz="1600" dirty="0">
                <a:latin typeface="Arial"/>
                <a:ea typeface="ヒラギノ角ゴ Pro W3" charset="0"/>
                <a:cs typeface="Arial"/>
              </a:rPr>
              <a:t>“Begin with the end in mind.”</a:t>
            </a:r>
          </a:p>
          <a:p>
            <a:pPr eaLnBrk="1" hangingPunct="1"/>
            <a:endParaRPr lang="en-US" sz="1600" dirty="0">
              <a:latin typeface="Arial"/>
              <a:ea typeface="ヒラギノ角ゴ Pro W3" charset="0"/>
              <a:cs typeface="Arial"/>
            </a:endParaRPr>
          </a:p>
          <a:p>
            <a:pPr eaLnBrk="1" hangingPunct="1"/>
            <a:r>
              <a:rPr lang="en-US" sz="1600" dirty="0">
                <a:latin typeface="Arial"/>
                <a:ea typeface="ヒラギノ角ゴ Pro W3" charset="0"/>
                <a:cs typeface="Arial"/>
              </a:rPr>
              <a:t>If your goal is a job that you look forward to going to on Monday morning, then you have to do a little planning.</a:t>
            </a:r>
          </a:p>
          <a:p>
            <a:pPr eaLnBrk="1" hangingPunct="1"/>
            <a:endParaRPr lang="en-US" dirty="0">
              <a:latin typeface="Arial"/>
              <a:ea typeface="ヒラギノ角ゴ Pro W3" charset="0"/>
              <a:cs typeface="Arial"/>
            </a:endParaRPr>
          </a:p>
          <a:p>
            <a:pPr eaLnBrk="1" hangingPunct="1"/>
            <a:r>
              <a:rPr lang="en-US" dirty="0">
                <a:latin typeface="Arial"/>
                <a:ea typeface="ヒラギノ角ゴ Pro W3" charset="0"/>
                <a:cs typeface="Arial"/>
              </a:rPr>
              <a:t>And we need to help kids discover this at an earlier age to compete in this fast-paced world that </a:t>
            </a:r>
            <a:r>
              <a:rPr lang="en-US" u="sng" dirty="0">
                <a:latin typeface="Arial"/>
                <a:ea typeface="ヒラギノ角ゴ Pro W3" charset="0"/>
                <a:cs typeface="Arial"/>
              </a:rPr>
              <a:t>we</a:t>
            </a:r>
            <a:r>
              <a:rPr lang="en-US" dirty="0">
                <a:latin typeface="Arial"/>
                <a:ea typeface="ヒラギノ角ゴ Pro W3" charset="0"/>
                <a:cs typeface="Arial"/>
              </a:rPr>
              <a:t> created for them.</a:t>
            </a:r>
          </a:p>
          <a:p>
            <a:pPr eaLnBrk="1" hangingPunct="1"/>
            <a:endParaRPr lang="en-US" dirty="0">
              <a:latin typeface="Arial"/>
              <a:ea typeface="ヒラギノ角ゴ Pro W3" charset="0"/>
              <a:cs typeface="Arial"/>
            </a:endParaRPr>
          </a:p>
          <a:p>
            <a:pPr eaLnBrk="1" hangingPunct="1"/>
            <a:endParaRPr lang="en-US" sz="1600" dirty="0">
              <a:latin typeface="Arial"/>
              <a:ea typeface="ヒラギノ角ゴ Pro W3" charset="0"/>
              <a:cs typeface="Arial"/>
            </a:endParaRPr>
          </a:p>
          <a:p>
            <a:pPr eaLnBrk="1" hangingPunct="1"/>
            <a:endParaRPr lang="en-US" sz="1600" dirty="0">
              <a:latin typeface="Arial"/>
              <a:ea typeface="ヒラギノ角ゴ Pro W3" charset="0"/>
              <a:cs typeface="Arial"/>
            </a:endParaRPr>
          </a:p>
        </p:txBody>
      </p:sp>
    </p:spTree>
    <p:extLst>
      <p:ext uri="{BB962C8B-B14F-4D97-AF65-F5344CB8AC3E}">
        <p14:creationId xmlns:p14="http://schemas.microsoft.com/office/powerpoint/2010/main" val="1202586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like to </a:t>
            </a:r>
            <a:r>
              <a:rPr lang="en-US" u="sng" dirty="0"/>
              <a:t>eat</a:t>
            </a:r>
            <a:r>
              <a:rPr lang="en-US" dirty="0"/>
              <a:t>, and I am </a:t>
            </a:r>
            <a:r>
              <a:rPr lang="en-US" u="sng" dirty="0"/>
              <a:t>glad</a:t>
            </a:r>
            <a:r>
              <a:rPr lang="en-US" dirty="0"/>
              <a:t> some people have the </a:t>
            </a:r>
            <a:r>
              <a:rPr lang="en-US" u="sng" dirty="0"/>
              <a:t>passion</a:t>
            </a:r>
            <a:r>
              <a:rPr lang="en-US" dirty="0"/>
              <a:t> and the super powers for </a:t>
            </a:r>
            <a:r>
              <a:rPr lang="en-US" u="sng" dirty="0"/>
              <a:t>cooking</a:t>
            </a:r>
            <a:r>
              <a:rPr lang="en-US" dirty="0"/>
              <a:t>.</a:t>
            </a:r>
          </a:p>
          <a:p>
            <a:endParaRPr lang="en-US" dirty="0"/>
          </a:p>
          <a:p>
            <a:r>
              <a:rPr lang="en-US" dirty="0"/>
              <a:t>Though I do have Cooking </a:t>
            </a:r>
            <a:r>
              <a:rPr lang="en-US" u="sng" dirty="0"/>
              <a:t>merit</a:t>
            </a:r>
            <a:r>
              <a:rPr lang="en-US" dirty="0"/>
              <a:t> badge, </a:t>
            </a:r>
          </a:p>
          <a:p>
            <a:r>
              <a:rPr lang="en-US" dirty="0"/>
              <a:t>I do not have a </a:t>
            </a:r>
            <a:r>
              <a:rPr lang="en-US" u="sng" dirty="0"/>
              <a:t>passion</a:t>
            </a:r>
            <a:r>
              <a:rPr lang="en-US" dirty="0"/>
              <a:t> nor </a:t>
            </a:r>
            <a:r>
              <a:rPr lang="en-US" u="sng" dirty="0"/>
              <a:t>super powers </a:t>
            </a:r>
            <a:r>
              <a:rPr lang="en-US" dirty="0"/>
              <a:t>for cooking. </a:t>
            </a:r>
            <a:endParaRPr lang="en-US" dirty="0" smtClean="0"/>
          </a:p>
          <a:p>
            <a:endParaRPr lang="en-US" dirty="0"/>
          </a:p>
          <a:p>
            <a:r>
              <a:rPr lang="en-US" u="sng" dirty="0"/>
              <a:t>Luckily</a:t>
            </a:r>
            <a:r>
              <a:rPr lang="en-US" dirty="0"/>
              <a:t> I married someone who does.</a:t>
            </a:r>
          </a:p>
          <a:p>
            <a:endParaRPr lang="en-US" dirty="0"/>
          </a:p>
          <a:p>
            <a:endParaRPr lang="en-US" dirty="0"/>
          </a:p>
          <a:p>
            <a:r>
              <a:rPr lang="en-US" dirty="0"/>
              <a:t>====</a:t>
            </a:r>
          </a:p>
          <a:p>
            <a:r>
              <a:rPr lang="en-US" dirty="0"/>
              <a:t>http://</a:t>
            </a:r>
            <a:r>
              <a:rPr lang="en-US" dirty="0" err="1"/>
              <a:t>www.atlantic.edu</a:t>
            </a:r>
            <a:r>
              <a:rPr lang="en-US" dirty="0"/>
              <a:t>/</a:t>
            </a:r>
            <a:r>
              <a:rPr lang="en-US" dirty="0" err="1"/>
              <a:t>aca</a:t>
            </a:r>
            <a:r>
              <a:rPr lang="en-US" dirty="0"/>
              <a:t>/</a:t>
            </a:r>
            <a:r>
              <a:rPr lang="en-US" dirty="0" err="1"/>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40</a:t>
            </a:fld>
            <a:endParaRPr lang="en-US"/>
          </a:p>
        </p:txBody>
      </p:sp>
    </p:spTree>
    <p:extLst>
      <p:ext uri="{BB962C8B-B14F-4D97-AF65-F5344CB8AC3E}">
        <p14:creationId xmlns:p14="http://schemas.microsoft.com/office/powerpoint/2010/main" val="12682511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685800"/>
            <a:ext cx="3300412" cy="2476500"/>
          </a:xfrm>
        </p:spPr>
      </p:sp>
      <p:sp>
        <p:nvSpPr>
          <p:cNvPr id="3" name="Notes Placeholder 2"/>
          <p:cNvSpPr>
            <a:spLocks noGrp="1"/>
          </p:cNvSpPr>
          <p:nvPr>
            <p:ph type="body" idx="1"/>
          </p:nvPr>
        </p:nvSpPr>
        <p:spPr>
          <a:xfrm>
            <a:off x="913805" y="3338286"/>
            <a:ext cx="5030391" cy="5119310"/>
          </a:xfrm>
        </p:spPr>
        <p:txBody>
          <a:bodyPr/>
          <a:lstStyle/>
          <a:p>
            <a:r>
              <a:rPr lang="en-US" dirty="0"/>
              <a:t>One of Mary Poppins’s super powers is to get people to see the </a:t>
            </a:r>
            <a:r>
              <a:rPr lang="en-US" u="sng" dirty="0"/>
              <a:t>fun</a:t>
            </a:r>
            <a:r>
              <a:rPr lang="en-US" dirty="0"/>
              <a:t> in everything.</a:t>
            </a:r>
          </a:p>
          <a:p>
            <a:endParaRPr lang="en-US" dirty="0"/>
          </a:p>
          <a:p>
            <a:r>
              <a:rPr lang="en-US" dirty="0"/>
              <a:t>In the introduction to the song “A Spoonful of Sugar” Mary Poppins reminds us how we often have to do unpleasant things.  </a:t>
            </a:r>
          </a:p>
          <a:p>
            <a:endParaRPr lang="en-US" dirty="0"/>
          </a:p>
          <a:p>
            <a:r>
              <a:rPr lang="en-US" dirty="0"/>
              <a:t>“With every job that must be done, there is an element of fun.  You find the fun and </a:t>
            </a:r>
            <a:r>
              <a:rPr lang="en-US" u="sng" dirty="0"/>
              <a:t>snap</a:t>
            </a:r>
            <a:r>
              <a:rPr lang="en-US" dirty="0"/>
              <a:t>, the job’s a </a:t>
            </a:r>
            <a:r>
              <a:rPr lang="en-US" u="sng" dirty="0"/>
              <a:t>game</a:t>
            </a:r>
            <a:r>
              <a:rPr lang="en-US" dirty="0"/>
              <a:t>.  And every </a:t>
            </a:r>
            <a:r>
              <a:rPr lang="en-US" u="sng" dirty="0"/>
              <a:t>task</a:t>
            </a:r>
            <a:r>
              <a:rPr lang="en-US" dirty="0"/>
              <a:t> you undertake becomes a piece of cake …”</a:t>
            </a:r>
          </a:p>
          <a:p>
            <a:endParaRPr lang="en-US" dirty="0"/>
          </a:p>
          <a:p>
            <a:r>
              <a:rPr lang="en-US" dirty="0"/>
              <a:t>Well, I do like cake!</a:t>
            </a:r>
          </a:p>
          <a:p>
            <a:endParaRPr lang="en-US" dirty="0"/>
          </a:p>
          <a:p>
            <a:r>
              <a:rPr lang="en-US" dirty="0"/>
              <a:t>When unpleasant tasks come my way at work, I just remember what Mary Poppins said, and it’s all good.</a:t>
            </a:r>
          </a:p>
          <a:p>
            <a:endParaRPr lang="en-US" dirty="0"/>
          </a:p>
          <a:p>
            <a:r>
              <a:rPr lang="en-US" dirty="0"/>
              <a:t>==========</a:t>
            </a:r>
          </a:p>
          <a:p>
            <a:r>
              <a:rPr lang="nb-NO" dirty="0"/>
              <a:t>http://</a:t>
            </a:r>
            <a:r>
              <a:rPr lang="nb-NO" dirty="0" err="1"/>
              <a:t>s.ecrater.com</a:t>
            </a:r>
            <a:r>
              <a:rPr lang="nb-NO" dirty="0"/>
              <a:t>/stores/53443/4c171b553dd23_53443n.jpg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41</a:t>
            </a:fld>
            <a:endParaRPr lang="en-US"/>
          </a:p>
        </p:txBody>
      </p:sp>
    </p:spTree>
    <p:extLst>
      <p:ext uri="{BB962C8B-B14F-4D97-AF65-F5344CB8AC3E}">
        <p14:creationId xmlns:p14="http://schemas.microsoft.com/office/powerpoint/2010/main" val="13651023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Penny</a:t>
            </a:r>
            <a:r>
              <a:rPr lang="en-US" baseline="0" dirty="0" smtClean="0"/>
              <a:t> and Sheldon have different passions and different super powers.  -- Did you notice?</a:t>
            </a:r>
            <a:endParaRPr lang="en-US" dirty="0" smtClean="0"/>
          </a:p>
          <a:p>
            <a:endParaRPr lang="en-US" dirty="0" smtClean="0"/>
          </a:p>
          <a:p>
            <a:r>
              <a:rPr lang="en-US" dirty="0" smtClean="0"/>
              <a:t>=============</a:t>
            </a:r>
          </a:p>
          <a:p>
            <a:r>
              <a:rPr lang="en-US" dirty="0" smtClean="0"/>
              <a:t>http://img3.wikia.nocookie.net/__cb20110728044900/</a:t>
            </a:r>
            <a:r>
              <a:rPr lang="en-US" dirty="0" err="1" smtClean="0"/>
              <a:t>bigbangtheory</a:t>
            </a:r>
            <a:r>
              <a:rPr lang="en-US" dirty="0" smtClean="0"/>
              <a:t>/images/c/c6/Big-bang-theory-penny-sheldon-photo1.jpg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42</a:t>
            </a:fld>
            <a:endParaRPr lang="en-US"/>
          </a:p>
        </p:txBody>
      </p:sp>
    </p:spTree>
    <p:extLst>
      <p:ext uri="{BB962C8B-B14F-4D97-AF65-F5344CB8AC3E}">
        <p14:creationId xmlns:p14="http://schemas.microsoft.com/office/powerpoint/2010/main" val="1687298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516063" y="685800"/>
            <a:ext cx="3351212" cy="2514600"/>
          </a:xfrm>
          <a:ln/>
        </p:spPr>
      </p:sp>
      <p:sp>
        <p:nvSpPr>
          <p:cNvPr id="181250" name="Rectangle 3"/>
          <p:cNvSpPr>
            <a:spLocks noGrp="1" noChangeArrowheads="1"/>
          </p:cNvSpPr>
          <p:nvPr>
            <p:ph type="body" idx="1"/>
          </p:nvPr>
        </p:nvSpPr>
        <p:spPr>
          <a:xfrm>
            <a:off x="913805" y="3352800"/>
            <a:ext cx="5030391" cy="5410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ヒラギノ角ゴ Pro W3" charset="0"/>
              </a:rPr>
              <a:t>Starting at Middle School most folks can grasp their career interests. Like working indoors or outside. </a:t>
            </a:r>
          </a:p>
          <a:p>
            <a:r>
              <a:rPr lang="en-US" dirty="0">
                <a:ea typeface="ヒラギノ角ゴ Pro W3" charset="0"/>
              </a:rPr>
              <a:t>Like structured work or free thinking.  </a:t>
            </a:r>
          </a:p>
          <a:p>
            <a:r>
              <a:rPr lang="en-US" dirty="0">
                <a:ea typeface="ヒラギノ角ゴ Pro W3" charset="0"/>
              </a:rPr>
              <a:t>Like working around people or working by themselves.</a:t>
            </a:r>
          </a:p>
          <a:p>
            <a:endParaRPr lang="en-US" dirty="0">
              <a:ea typeface="ヒラギノ角ゴ Pro W3" charset="0"/>
            </a:endParaRPr>
          </a:p>
          <a:p>
            <a:r>
              <a:rPr lang="en-US" u="sng" dirty="0">
                <a:ea typeface="ヒラギノ角ゴ Pro W3" charset="0"/>
              </a:rPr>
              <a:t>Passion</a:t>
            </a:r>
            <a:r>
              <a:rPr lang="en-US" dirty="0">
                <a:ea typeface="ヒラギノ角ゴ Pro W3" charset="0"/>
              </a:rPr>
              <a:t> is something else.</a:t>
            </a:r>
          </a:p>
          <a:p>
            <a:r>
              <a:rPr lang="en-US" dirty="0">
                <a:ea typeface="ヒラギノ角ゴ Pro W3" charset="0"/>
              </a:rPr>
              <a:t>It turns out that my </a:t>
            </a:r>
            <a:r>
              <a:rPr lang="en-US" u="sng" dirty="0">
                <a:ea typeface="ヒラギノ角ゴ Pro W3" charset="0"/>
              </a:rPr>
              <a:t>interests</a:t>
            </a:r>
            <a:r>
              <a:rPr lang="en-US" dirty="0">
                <a:ea typeface="ヒラギノ角ゴ Pro W3" charset="0"/>
              </a:rPr>
              <a:t> -- are not really right for my </a:t>
            </a:r>
            <a:r>
              <a:rPr lang="en-US" u="sng" dirty="0">
                <a:ea typeface="ヒラギノ角ゴ Pro W3" charset="0"/>
              </a:rPr>
              <a:t>job</a:t>
            </a:r>
            <a:r>
              <a:rPr lang="en-US" dirty="0">
                <a:ea typeface="ヒラギノ角ゴ Pro W3" charset="0"/>
              </a:rPr>
              <a:t>. </a:t>
            </a:r>
          </a:p>
          <a:p>
            <a:r>
              <a:rPr lang="en-US" dirty="0">
                <a:ea typeface="ヒラギノ角ゴ Pro W3" charset="0"/>
              </a:rPr>
              <a:t>This means that I have to stretch into uncomfortable areas like being </a:t>
            </a:r>
            <a:r>
              <a:rPr lang="en-US" u="sng" dirty="0">
                <a:ea typeface="ヒラギノ角ゴ Pro W3" charset="0"/>
              </a:rPr>
              <a:t>extraverted</a:t>
            </a:r>
            <a:r>
              <a:rPr lang="en-US" dirty="0">
                <a:ea typeface="ヒラギノ角ゴ Pro W3" charset="0"/>
              </a:rPr>
              <a:t>, -- when I prefer to be </a:t>
            </a:r>
            <a:r>
              <a:rPr lang="en-US" u="sng" dirty="0">
                <a:ea typeface="ヒラギノ角ゴ Pro W3" charset="0"/>
              </a:rPr>
              <a:t>introverted</a:t>
            </a:r>
            <a:r>
              <a:rPr lang="en-US" dirty="0">
                <a:ea typeface="ヒラギノ角ゴ Pro W3" charset="0"/>
              </a:rPr>
              <a:t>.  </a:t>
            </a:r>
          </a:p>
          <a:p>
            <a:r>
              <a:rPr lang="en-US" dirty="0">
                <a:ea typeface="ヒラギノ角ゴ Pro W3" charset="0"/>
              </a:rPr>
              <a:t>(point) I also don’t get to </a:t>
            </a:r>
            <a:r>
              <a:rPr lang="en-US" u="sng" dirty="0">
                <a:ea typeface="ヒラギノ角ゴ Pro W3" charset="0"/>
              </a:rPr>
              <a:t>file</a:t>
            </a:r>
            <a:r>
              <a:rPr lang="en-US" dirty="0">
                <a:ea typeface="ヒラギノ角ゴ Pro W3" charset="0"/>
              </a:rPr>
              <a:t> a lot of wood in my job, which to me is </a:t>
            </a:r>
            <a:r>
              <a:rPr lang="en-US" u="sng" dirty="0">
                <a:ea typeface="ヒラギノ角ゴ Pro W3" charset="0"/>
              </a:rPr>
              <a:t>fun</a:t>
            </a:r>
            <a:r>
              <a:rPr lang="en-US" dirty="0">
                <a:ea typeface="ヒラギノ角ゴ Pro W3" charset="0"/>
              </a:rPr>
              <a:t>.</a:t>
            </a:r>
          </a:p>
          <a:p>
            <a:endParaRPr lang="en-US" dirty="0">
              <a:ea typeface="ヒラギノ角ゴ Pro W3" charset="0"/>
            </a:endParaRPr>
          </a:p>
          <a:p>
            <a:r>
              <a:rPr lang="en-US" dirty="0">
                <a:ea typeface="ヒラギノ角ゴ Pro W3" charset="0"/>
              </a:rPr>
              <a:t>An </a:t>
            </a:r>
            <a:r>
              <a:rPr lang="en-US" u="sng" dirty="0">
                <a:ea typeface="ヒラギノ角ゴ Pro W3" charset="0"/>
              </a:rPr>
              <a:t>interest</a:t>
            </a:r>
            <a:r>
              <a:rPr lang="en-US" dirty="0">
                <a:ea typeface="ヒラギノ角ゴ Pro W3" charset="0"/>
              </a:rPr>
              <a:t> is “working with my hands,” </a:t>
            </a:r>
            <a:endParaRPr lang="en-US" dirty="0" smtClean="0">
              <a:ea typeface="ヒラギノ角ゴ Pro W3" charset="0"/>
            </a:endParaRPr>
          </a:p>
          <a:p>
            <a:r>
              <a:rPr lang="en-US" dirty="0" smtClean="0">
                <a:ea typeface="ヒラギノ角ゴ Pro W3" charset="0"/>
              </a:rPr>
              <a:t>but </a:t>
            </a:r>
            <a:r>
              <a:rPr lang="en-US" dirty="0">
                <a:ea typeface="ヒラギノ角ゴ Pro W3" charset="0"/>
              </a:rPr>
              <a:t>a </a:t>
            </a:r>
            <a:r>
              <a:rPr lang="en-US" u="sng" dirty="0">
                <a:ea typeface="ヒラギノ角ゴ Pro W3" charset="0"/>
              </a:rPr>
              <a:t>passion</a:t>
            </a:r>
            <a:r>
              <a:rPr lang="en-US" dirty="0">
                <a:ea typeface="ヒラギノ角ゴ Pro W3" charset="0"/>
              </a:rPr>
              <a:t> is “building things for people who who can’t afford it and really need it.”</a:t>
            </a:r>
          </a:p>
          <a:p>
            <a:endParaRPr lang="en-US" dirty="0">
              <a:ea typeface="ヒラギノ角ゴ Pro W3" charset="0"/>
            </a:endParaRPr>
          </a:p>
          <a:p>
            <a:r>
              <a:rPr lang="en-US" dirty="0">
                <a:ea typeface="ヒラギノ角ゴ Pro W3" charset="0"/>
              </a:rPr>
              <a:t>Your </a:t>
            </a:r>
            <a:r>
              <a:rPr lang="en-US" u="sng" dirty="0">
                <a:ea typeface="ヒラギノ角ゴ Pro W3" charset="0"/>
              </a:rPr>
              <a:t>passion</a:t>
            </a:r>
            <a:r>
              <a:rPr lang="en-US" dirty="0">
                <a:ea typeface="ヒラギノ角ゴ Pro W3" charset="0"/>
              </a:rPr>
              <a:t> can easily override your </a:t>
            </a:r>
            <a:r>
              <a:rPr lang="en-US" u="sng" dirty="0">
                <a:ea typeface="ヒラギノ角ゴ Pro W3" charset="0"/>
              </a:rPr>
              <a:t>interests</a:t>
            </a:r>
            <a:r>
              <a:rPr lang="en-US" dirty="0">
                <a:ea typeface="ヒラギノ角ゴ Pro W3" charset="0"/>
              </a:rPr>
              <a:t>. </a:t>
            </a:r>
          </a:p>
          <a:p>
            <a:r>
              <a:rPr lang="en-US" dirty="0">
                <a:ea typeface="ヒラギノ角ゴ Pro W3" charset="0"/>
              </a:rPr>
              <a:t>To follow your </a:t>
            </a:r>
            <a:r>
              <a:rPr lang="en-US" u="sng" dirty="0">
                <a:ea typeface="ヒラギノ角ゴ Pro W3" charset="0"/>
              </a:rPr>
              <a:t>passion</a:t>
            </a:r>
            <a:r>
              <a:rPr lang="en-US" dirty="0">
                <a:ea typeface="ヒラギノ角ゴ Pro W3" charset="0"/>
              </a:rPr>
              <a:t>, you will do almost </a:t>
            </a:r>
            <a:r>
              <a:rPr lang="en-US" u="sng" dirty="0">
                <a:ea typeface="ヒラギノ角ゴ Pro W3" charset="0"/>
              </a:rPr>
              <a:t>anything</a:t>
            </a:r>
            <a:r>
              <a:rPr lang="en-US" dirty="0" smtClean="0">
                <a:ea typeface="ヒラギノ角ゴ Pro W3" charset="0"/>
              </a:rPr>
              <a:t>.</a:t>
            </a:r>
          </a:p>
          <a:p>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C810C5C0-2D26-F544-A723-7274DDF487E8}" type="slidenum">
              <a:rPr lang="en-US" sz="1100"/>
              <a:pPr/>
              <a:t>43</a:t>
            </a:fld>
            <a:endParaRPr lang="en-US" sz="1100"/>
          </a:p>
        </p:txBody>
      </p:sp>
    </p:spTree>
    <p:extLst>
      <p:ext uri="{BB962C8B-B14F-4D97-AF65-F5344CB8AC3E}">
        <p14:creationId xmlns:p14="http://schemas.microsoft.com/office/powerpoint/2010/main" val="289190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Jobs was passionate about </a:t>
            </a:r>
            <a:r>
              <a:rPr lang="en-US" altLang="en-US" dirty="0">
                <a:effectLst>
                  <a:outerShdw blurRad="38100" dist="38100" dir="2700000" algn="tl">
                    <a:srgbClr val="C0C0C0"/>
                  </a:outerShdw>
                </a:effectLst>
              </a:rPr>
              <a:t>Making Better Things. </a:t>
            </a:r>
          </a:p>
          <a:p>
            <a:r>
              <a:rPr lang="en-US" dirty="0"/>
              <a:t>He cared about making something from which other people could benefit.</a:t>
            </a:r>
          </a:p>
          <a:p>
            <a:endParaRPr lang="en-US" dirty="0"/>
          </a:p>
          <a:p>
            <a:pPr defTabSz="864931">
              <a:defRPr/>
            </a:pPr>
            <a:r>
              <a:rPr lang="en-US" altLang="en-US" dirty="0">
                <a:effectLst>
                  <a:outerShdw blurRad="38100" dist="38100" dir="2700000" algn="tl">
                    <a:srgbClr val="C0C0C0"/>
                  </a:outerShdw>
                </a:effectLst>
              </a:rPr>
              <a:t>He challenged us all to Think Different.</a:t>
            </a:r>
          </a:p>
          <a:p>
            <a:endParaRPr lang="en-US" dirty="0"/>
          </a:p>
          <a:p>
            <a:endParaRPr lang="en-US" dirty="0"/>
          </a:p>
          <a:p>
            <a:endParaRPr lang="en-US" dirty="0"/>
          </a:p>
          <a:p>
            <a:r>
              <a:rPr lang="en-US" dirty="0"/>
              <a:t>====</a:t>
            </a:r>
          </a:p>
          <a:p>
            <a:r>
              <a:rPr lang="pl-PL" dirty="0" err="1"/>
              <a:t>https</a:t>
            </a:r>
            <a:r>
              <a:rPr lang="pl-PL" dirty="0"/>
              <a:t>://</a:t>
            </a:r>
            <a:r>
              <a:rPr lang="pl-PL" dirty="0" err="1"/>
              <a:t>www.pinterest.com</a:t>
            </a:r>
            <a:r>
              <a:rPr lang="pl-PL" dirty="0"/>
              <a:t>/pin/166422148705420451/</a:t>
            </a:r>
          </a:p>
          <a:p>
            <a:endParaRPr lang="pl-PL" dirty="0"/>
          </a:p>
          <a:p>
            <a:r>
              <a:rPr lang="pl-PL" dirty="0"/>
              <a:t>http://</a:t>
            </a:r>
            <a:r>
              <a:rPr lang="pl-PL" dirty="0" err="1"/>
              <a:t>finance.yahoo.com</a:t>
            </a:r>
            <a:r>
              <a:rPr lang="pl-PL" dirty="0"/>
              <a:t>/news/steve-jobs-destroyed-passion-myth-163000433.html;_ylt=A0LEV7_TYvdUvyQAJscnnIlQ;_ylu=X3oDMTEzamFkOTJqBHNlYwNzcgRwb3MDMgRjb2xvA2JmMQR2dGlkA1lIUzAwNF8x</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44</a:t>
            </a:fld>
            <a:endParaRPr lang="en-US"/>
          </a:p>
        </p:txBody>
      </p:sp>
    </p:spTree>
    <p:extLst>
      <p:ext uri="{BB962C8B-B14F-4D97-AF65-F5344CB8AC3E}">
        <p14:creationId xmlns:p14="http://schemas.microsoft.com/office/powerpoint/2010/main" val="1284836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 Smith was passionate about </a:t>
            </a:r>
            <a:r>
              <a:rPr lang="en-US" u="sng" dirty="0"/>
              <a:t>teamwork</a:t>
            </a:r>
            <a:r>
              <a:rPr lang="en-US" dirty="0"/>
              <a:t>. </a:t>
            </a:r>
          </a:p>
          <a:p>
            <a:r>
              <a:rPr lang="en-US" dirty="0"/>
              <a:t>Creating team players.</a:t>
            </a:r>
          </a:p>
          <a:p>
            <a:endParaRPr lang="en-US" dirty="0"/>
          </a:p>
          <a:p>
            <a:r>
              <a:rPr lang="en-US" dirty="0"/>
              <a:t>He was also passionate about the academic success of his players.</a:t>
            </a:r>
          </a:p>
          <a:p>
            <a:endParaRPr lang="en-US" dirty="0"/>
          </a:p>
          <a:p>
            <a:endParaRPr lang="en-US" dirty="0"/>
          </a:p>
          <a:p>
            <a:endParaRPr lang="en-US" dirty="0"/>
          </a:p>
          <a:p>
            <a:endParaRPr lang="en-US" dirty="0"/>
          </a:p>
          <a:p>
            <a:r>
              <a:rPr lang="en-US" dirty="0"/>
              <a:t>======</a:t>
            </a:r>
          </a:p>
          <a:p>
            <a:endParaRPr lang="en-US" dirty="0"/>
          </a:p>
          <a:p>
            <a:r>
              <a:rPr lang="en-US" dirty="0"/>
              <a:t>http://</a:t>
            </a:r>
            <a:r>
              <a:rPr lang="en-US" dirty="0" err="1"/>
              <a:t>bleacherreport.com</a:t>
            </a:r>
            <a:r>
              <a:rPr lang="en-US" dirty="0"/>
              <a:t>/</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45</a:t>
            </a:fld>
            <a:endParaRPr lang="en-US"/>
          </a:p>
        </p:txBody>
      </p:sp>
    </p:spTree>
    <p:extLst>
      <p:ext uri="{BB962C8B-B14F-4D97-AF65-F5344CB8AC3E}">
        <p14:creationId xmlns:p14="http://schemas.microsoft.com/office/powerpoint/2010/main" val="802800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Mandela</a:t>
            </a:r>
            <a:r>
              <a:rPr lang="en-US" baseline="0" dirty="0" smtClean="0"/>
              <a:t> was </a:t>
            </a:r>
            <a:r>
              <a:rPr lang="en-US" dirty="0" smtClean="0"/>
              <a:t>Passionate about racism and human rights.</a:t>
            </a:r>
          </a:p>
          <a:p>
            <a:endParaRPr lang="en-US" dirty="0" smtClean="0"/>
          </a:p>
          <a:p>
            <a:endParaRPr lang="en-US" dirty="0" smtClean="0"/>
          </a:p>
          <a:p>
            <a:r>
              <a:rPr lang="en-US" dirty="0" smtClean="0"/>
              <a:t>====</a:t>
            </a:r>
          </a:p>
          <a:p>
            <a:r>
              <a:rPr lang="en-US" dirty="0" smtClean="0"/>
              <a:t>http://</a:t>
            </a:r>
            <a:r>
              <a:rPr lang="en-US" dirty="0" err="1" smtClean="0"/>
              <a:t>www.cnn.com</a:t>
            </a:r>
            <a:r>
              <a:rPr lang="en-US" dirty="0" smtClean="0"/>
              <a:t>/2013/12/06/world/</a:t>
            </a:r>
            <a:r>
              <a:rPr lang="en-US" dirty="0" err="1" smtClean="0"/>
              <a:t>africa</a:t>
            </a:r>
            <a:r>
              <a:rPr lang="en-US" dirty="0" smtClean="0"/>
              <a:t>/nelson-</a:t>
            </a:r>
            <a:r>
              <a:rPr lang="en-US" dirty="0" err="1" smtClean="0"/>
              <a:t>mandela</a:t>
            </a:r>
            <a:r>
              <a:rPr lang="en-US" dirty="0" smtClean="0"/>
              <a:t>-other-side/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46</a:t>
            </a:fld>
            <a:endParaRPr lang="en-US"/>
          </a:p>
        </p:txBody>
      </p:sp>
    </p:spTree>
    <p:extLst>
      <p:ext uri="{BB962C8B-B14F-4D97-AF65-F5344CB8AC3E}">
        <p14:creationId xmlns:p14="http://schemas.microsoft.com/office/powerpoint/2010/main" val="1616215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Jimi Hendrix was passionate about creating musical</a:t>
            </a:r>
            <a:r>
              <a:rPr lang="en-US" baseline="0" dirty="0" smtClean="0"/>
              <a:t> sounds that had never been heard before.</a:t>
            </a:r>
            <a:endParaRPr lang="en-US" dirty="0" smtClean="0"/>
          </a:p>
          <a:p>
            <a:endParaRPr lang="en-US" dirty="0" smtClean="0"/>
          </a:p>
          <a:p>
            <a:endParaRPr lang="en-US" dirty="0" smtClean="0"/>
          </a:p>
          <a:p>
            <a:r>
              <a:rPr lang="en-US" dirty="0" smtClean="0"/>
              <a:t>====</a:t>
            </a:r>
          </a:p>
          <a:p>
            <a:r>
              <a:rPr lang="en-US" dirty="0" smtClean="0"/>
              <a:t>http://hinter-den-</a:t>
            </a:r>
            <a:r>
              <a:rPr lang="en-US" dirty="0" err="1" smtClean="0"/>
              <a:t>schlagzeilen.de</a:t>
            </a:r>
            <a:r>
              <a:rPr lang="en-US" dirty="0" smtClean="0"/>
              <a:t>/2012/11/27/jimi-hendrix-zum-70-geburtstag/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47</a:t>
            </a:fld>
            <a:endParaRPr lang="en-US"/>
          </a:p>
        </p:txBody>
      </p:sp>
    </p:spTree>
    <p:extLst>
      <p:ext uri="{BB962C8B-B14F-4D97-AF65-F5344CB8AC3E}">
        <p14:creationId xmlns:p14="http://schemas.microsoft.com/office/powerpoint/2010/main" val="516140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n-ea"/>
              </a:rPr>
              <a:t>Nikola Tesla was passionate about the </a:t>
            </a:r>
            <a:r>
              <a:rPr lang="en-US" dirty="0"/>
              <a:t>transmission of electrical energy.  </a:t>
            </a:r>
          </a:p>
          <a:p>
            <a:r>
              <a:rPr lang="en-US" dirty="0"/>
              <a:t>It is because of Tesla that we have electricity in our homes.</a:t>
            </a:r>
          </a:p>
          <a:p>
            <a:r>
              <a:rPr lang="en-US" dirty="0"/>
              <a:t>Tesla pursued technology, not fame.  </a:t>
            </a:r>
            <a:endParaRPr lang="en-US" dirty="0" smtClean="0"/>
          </a:p>
          <a:p>
            <a:endParaRPr lang="en-US" dirty="0" smtClean="0"/>
          </a:p>
          <a:p>
            <a:r>
              <a:rPr lang="en-US" dirty="0" smtClean="0"/>
              <a:t>And until they recently named</a:t>
            </a:r>
            <a:r>
              <a:rPr lang="en-US" baseline="0" dirty="0" smtClean="0"/>
              <a:t> a car company after him</a:t>
            </a:r>
            <a:r>
              <a:rPr lang="en-US" dirty="0" smtClean="0"/>
              <a:t>, most folks had never heard of Tesla.</a:t>
            </a:r>
            <a:endParaRPr lang="en-US" dirty="0"/>
          </a:p>
          <a:p>
            <a:endParaRPr lang="en-US" dirty="0"/>
          </a:p>
          <a:p>
            <a:endParaRPr lang="en-US" dirty="0"/>
          </a:p>
          <a:p>
            <a:endParaRPr lang="en-US" dirty="0"/>
          </a:p>
          <a:p>
            <a:r>
              <a:rPr lang="en-US" dirty="0"/>
              <a:t>=======</a:t>
            </a:r>
          </a:p>
          <a:p>
            <a:r>
              <a:rPr lang="en-US" dirty="0"/>
              <a:t>http://</a:t>
            </a:r>
            <a:r>
              <a:rPr lang="en-US" dirty="0" err="1"/>
              <a:t>www.allnumis.com</a:t>
            </a:r>
            <a:r>
              <a:rPr lang="en-US" dirty="0"/>
              <a:t>/postcard/</a:t>
            </a:r>
            <a:r>
              <a:rPr lang="en-US" dirty="0" err="1"/>
              <a:t>serbia</a:t>
            </a:r>
            <a:r>
              <a:rPr lang="en-US" dirty="0"/>
              <a:t>/nikola-tesla-2087</a:t>
            </a:r>
          </a:p>
          <a:p>
            <a:endParaRPr lang="en-US" dirty="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48</a:t>
            </a:fld>
            <a:endParaRPr lang="en-US"/>
          </a:p>
        </p:txBody>
      </p:sp>
    </p:spTree>
    <p:extLst>
      <p:ext uri="{BB962C8B-B14F-4D97-AF65-F5344CB8AC3E}">
        <p14:creationId xmlns:p14="http://schemas.microsoft.com/office/powerpoint/2010/main" val="853050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Sheldon Cooper</a:t>
            </a:r>
            <a:r>
              <a:rPr lang="en-US" baseline="0" dirty="0" smtClean="0"/>
              <a:t> is </a:t>
            </a:r>
            <a:r>
              <a:rPr lang="en-US" dirty="0" smtClean="0"/>
              <a:t>Passionate</a:t>
            </a:r>
            <a:r>
              <a:rPr lang="en-US" baseline="0" dirty="0" smtClean="0"/>
              <a:t> about Theoretical Physics.</a:t>
            </a:r>
          </a:p>
          <a:p>
            <a:endParaRPr lang="en-US" baseline="0" dirty="0" smtClean="0"/>
          </a:p>
          <a:p>
            <a:r>
              <a:rPr lang="en-US" baseline="0" dirty="0" smtClean="0"/>
              <a:t>And if you paid attention in Physics class, </a:t>
            </a:r>
          </a:p>
          <a:p>
            <a:r>
              <a:rPr lang="en-US" baseline="0" dirty="0" smtClean="0"/>
              <a:t>you will have to admit </a:t>
            </a:r>
          </a:p>
          <a:p>
            <a:r>
              <a:rPr lang="en-US" baseline="0" dirty="0" smtClean="0"/>
              <a:t>that this is one of the funniest bar jokes ever.  - </a:t>
            </a:r>
          </a:p>
          <a:p>
            <a:endParaRPr lang="en-US" dirty="0"/>
          </a:p>
          <a:p>
            <a:r>
              <a:rPr lang="en-US" baseline="0" dirty="0" err="1" smtClean="0"/>
              <a:t>Bazinga</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www.wallpaperhi.com</a:t>
            </a:r>
            <a:r>
              <a:rPr lang="en-US" dirty="0" smtClean="0"/>
              <a:t>/Entertainment/</a:t>
            </a:r>
            <a:r>
              <a:rPr lang="en-US" dirty="0" err="1" smtClean="0"/>
              <a:t>TV_Series</a:t>
            </a:r>
            <a:r>
              <a:rPr lang="en-US" dirty="0" smtClean="0"/>
              <a:t>/science_nerd_funny_physics_comedy_the_big_bang_theory_tv_serie_jim_parsons_sheldon_cooper_tv_shows_84078/download_1920x1200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49</a:t>
            </a:fld>
            <a:endParaRPr lang="en-US"/>
          </a:p>
        </p:txBody>
      </p:sp>
    </p:spTree>
    <p:extLst>
      <p:ext uri="{BB962C8B-B14F-4D97-AF65-F5344CB8AC3E}">
        <p14:creationId xmlns:p14="http://schemas.microsoft.com/office/powerpoint/2010/main" val="29633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5</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Here are a few things</a:t>
            </a:r>
            <a:r>
              <a:rPr lang="en-US" baseline="0" dirty="0" smtClean="0">
                <a:latin typeface="Arial" charset="0"/>
                <a:ea typeface="ヒラギノ角ゴ Pro W3" charset="0"/>
                <a:cs typeface="ヒラギノ角ゴ Pro W3" charset="0"/>
              </a:rPr>
              <a:t> to discover along the way towards a career.</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All of these can influence your choice of career.</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Too many folks focus only on the lifestyle choice -- or the money.</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 .</a:t>
            </a:r>
          </a:p>
          <a:p>
            <a:pPr eaLnBrk="1" hangingPunct="1"/>
            <a:r>
              <a:rPr lang="en-US" dirty="0" smtClean="0">
                <a:latin typeface="Arial" charset="0"/>
                <a:ea typeface="ヒラギノ角ゴ Pro W3" charset="0"/>
                <a:cs typeface="ヒラギノ角ゴ Pro W3" charset="0"/>
              </a:rPr>
              <a:t>First, we have to discover </a:t>
            </a:r>
            <a:r>
              <a:rPr lang="en-US" u="sng" dirty="0" smtClean="0">
                <a:latin typeface="Arial" charset="0"/>
                <a:ea typeface="ヒラギノ角ゴ Pro W3" charset="0"/>
                <a:cs typeface="ヒラギノ角ゴ Pro W3" charset="0"/>
              </a:rPr>
              <a:t>who we are</a:t>
            </a:r>
            <a:r>
              <a:rPr lang="en-US" dirty="0" smtClean="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9273159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Rosa Parks refused to give up her seat on the bus.  </a:t>
            </a:r>
          </a:p>
          <a:p>
            <a:r>
              <a:rPr lang="en-US" dirty="0"/>
              <a:t>She was passionate about civil rights.  </a:t>
            </a:r>
          </a:p>
          <a:p>
            <a:r>
              <a:rPr lang="en-US" dirty="0"/>
              <a:t>Equality for all.</a:t>
            </a:r>
          </a:p>
          <a:p>
            <a:endParaRPr lang="en-US" dirty="0"/>
          </a:p>
          <a:p>
            <a:r>
              <a:rPr lang="en-US" dirty="0"/>
              <a:t>What are </a:t>
            </a:r>
            <a:r>
              <a:rPr lang="en-US" dirty="0" smtClean="0"/>
              <a:t>the youth with whom you work passionate </a:t>
            </a:r>
            <a:r>
              <a:rPr lang="en-US" dirty="0"/>
              <a:t>about?  </a:t>
            </a:r>
          </a:p>
          <a:p>
            <a:r>
              <a:rPr lang="en-US" dirty="0"/>
              <a:t>How can you </a:t>
            </a:r>
            <a:r>
              <a:rPr lang="en-US" u="sng" dirty="0"/>
              <a:t>connect</a:t>
            </a:r>
            <a:r>
              <a:rPr lang="en-US" dirty="0"/>
              <a:t> their </a:t>
            </a:r>
            <a:r>
              <a:rPr lang="en-US" u="sng" dirty="0"/>
              <a:t>passion</a:t>
            </a:r>
            <a:r>
              <a:rPr lang="en-US" dirty="0"/>
              <a:t> to </a:t>
            </a:r>
            <a:r>
              <a:rPr lang="en-US" dirty="0" smtClean="0"/>
              <a:t>what you are teaching them?</a:t>
            </a:r>
            <a:endParaRPr lang="en-US" dirty="0"/>
          </a:p>
          <a:p>
            <a:endParaRPr lang="en-US" dirty="0"/>
          </a:p>
          <a:p>
            <a:endParaRPr lang="en-US" dirty="0"/>
          </a:p>
          <a:p>
            <a:endParaRPr lang="en-US" dirty="0"/>
          </a:p>
          <a:p>
            <a:r>
              <a:rPr lang="en-US" dirty="0"/>
              <a:t>=====</a:t>
            </a:r>
          </a:p>
          <a:p>
            <a:r>
              <a:rPr lang="en-US" dirty="0"/>
              <a:t>http://</a:t>
            </a:r>
            <a:r>
              <a:rPr lang="en-US" dirty="0" err="1"/>
              <a:t>rosaparkspictures.com</a:t>
            </a:r>
            <a:r>
              <a:rPr lang="en-US" dirty="0"/>
              <a:t>/images/Rosa-Parks-</a:t>
            </a:r>
            <a:r>
              <a:rPr lang="en-US" dirty="0" err="1"/>
              <a:t>Bus.jpg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50</a:t>
            </a:fld>
            <a:endParaRPr lang="en-US"/>
          </a:p>
        </p:txBody>
      </p:sp>
    </p:spTree>
    <p:extLst>
      <p:ext uri="{BB962C8B-B14F-4D97-AF65-F5344CB8AC3E}">
        <p14:creationId xmlns:p14="http://schemas.microsoft.com/office/powerpoint/2010/main" val="700549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28344" indent="-37471185">
              <a:defRPr sz="2400">
                <a:solidFill>
                  <a:schemeClr val="tx1"/>
                </a:solidFill>
                <a:latin typeface="Arial" charset="0"/>
                <a:ea typeface="ヒラギノ角ゴ Pro W3" charset="0"/>
                <a:cs typeface="ヒラギノ角ゴ Pro W3" charset="0"/>
              </a:defRPr>
            </a:lvl2pPr>
            <a:lvl3pPr marL="1142898" indent="-228580">
              <a:defRPr sz="2400">
                <a:solidFill>
                  <a:schemeClr val="tx1"/>
                </a:solidFill>
                <a:latin typeface="Arial" charset="0"/>
                <a:ea typeface="ヒラギノ角ゴ Pro W3" charset="0"/>
                <a:cs typeface="ヒラギノ角ゴ Pro W3" charset="0"/>
              </a:defRPr>
            </a:lvl3pPr>
            <a:lvl4pPr marL="1600057" indent="-228580">
              <a:defRPr sz="2400">
                <a:solidFill>
                  <a:schemeClr val="tx1"/>
                </a:solidFill>
                <a:latin typeface="Arial" charset="0"/>
                <a:ea typeface="ヒラギノ角ゴ Pro W3" charset="0"/>
                <a:cs typeface="ヒラギノ角ゴ Pro W3" charset="0"/>
              </a:defRPr>
            </a:lvl4pPr>
            <a:lvl5pPr marL="2057217" indent="-228580">
              <a:defRPr sz="2400">
                <a:solidFill>
                  <a:schemeClr val="tx1"/>
                </a:solidFill>
                <a:latin typeface="Arial" charset="0"/>
                <a:ea typeface="ヒラギノ角ゴ Pro W3" charset="0"/>
                <a:cs typeface="ヒラギノ角ゴ Pro W3" charset="0"/>
              </a:defRPr>
            </a:lvl5pPr>
            <a:lvl6pPr marL="2514376"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53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9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54"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3DE0F42-8939-6247-9234-27A0979952BB}" type="slidenum">
              <a:rPr lang="en-US" sz="1200"/>
              <a:pPr/>
              <a:t>51</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A150B23-9DEF-524A-903E-3B1BAD14E9B4}" type="slidenum">
              <a:rPr lang="en-US" sz="1200" b="1">
                <a:effectLst>
                  <a:outerShdw blurRad="38100" dist="38100" dir="2700000" algn="tl">
                    <a:srgbClr val="DDDDDD"/>
                  </a:outerShdw>
                </a:effectLst>
                <a:latin typeface="Helvetica Neue" charset="0"/>
              </a:rPr>
              <a:pPr algn="r"/>
              <a:t>51</a:t>
            </a:fld>
            <a:endParaRPr lang="en-US" sz="1200" b="1">
              <a:effectLst>
                <a:outerShdw blurRad="38100" dist="38100" dir="2700000" algn="tl">
                  <a:srgbClr val="DDDDDD"/>
                </a:outerShdw>
              </a:effectLst>
              <a:latin typeface="Helvetica Neue" charset="0"/>
            </a:endParaRPr>
          </a:p>
        </p:txBody>
      </p:sp>
      <p:sp>
        <p:nvSpPr>
          <p:cNvPr id="12292" name="Rectangle 2"/>
          <p:cNvSpPr>
            <a:spLocks noGrp="1" noRot="1" noChangeAspect="1" noChangeArrowheads="1" noTextEdit="1"/>
          </p:cNvSpPr>
          <p:nvPr>
            <p:ph type="sldImg"/>
          </p:nvPr>
        </p:nvSpPr>
        <p:spPr>
          <a:solidFill>
            <a:srgbClr val="FFFFFF"/>
          </a:solidFill>
          <a:ln/>
        </p:spPr>
      </p:sp>
      <p:sp>
        <p:nvSpPr>
          <p:cNvPr id="12293" name="Rectangle 3"/>
          <p:cNvSpPr>
            <a:spLocks noGrp="1" noChangeArrowheads="1"/>
          </p:cNvSpPr>
          <p:nvPr>
            <p:ph type="body" idx="1"/>
          </p:nvPr>
        </p:nvSpPr>
        <p:spPr>
          <a:solidFill>
            <a:srgbClr val="FFFFFF"/>
          </a:solidFill>
          <a:ln>
            <a:solidFill>
              <a:srgbClr val="000000"/>
            </a:solidFill>
          </a:ln>
        </p:spPr>
        <p:txBody>
          <a:bodyPr>
            <a:normAutofit fontScale="92500" lnSpcReduction="10000"/>
          </a:bodyPr>
          <a:lstStyle/>
          <a:p>
            <a:pPr eaLnBrk="1" hangingPunct="1">
              <a:spcBef>
                <a:spcPct val="0"/>
              </a:spcBef>
              <a:spcAft>
                <a:spcPct val="30000"/>
              </a:spcAft>
            </a:pPr>
            <a:r>
              <a:rPr lang="en-US" dirty="0">
                <a:latin typeface="Arial" charset="0"/>
                <a:ea typeface="ヒラギノ角ゴ Pro W3" charset="0"/>
                <a:cs typeface="ヒラギノ角ゴ Pro W3" charset="0"/>
              </a:rPr>
              <a:t>Steve Irwin, better known as The Crocodile Hunter was passionate about Wildlife Conservation.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Nobody had to tell him it was time to learn about a new species of animal. </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He was probably the first person at work on Monday morning</a:t>
            </a:r>
            <a:r>
              <a:rPr lang="en-US" dirty="0" smtClean="0">
                <a:latin typeface="Arial" charset="0"/>
                <a:ea typeface="ヒラギノ角ゴ Pro W3" charset="0"/>
                <a:cs typeface="ヒラギノ角ゴ Pro W3" charset="0"/>
              </a:rPr>
              <a:t>.</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Like Steve Irwin,</a:t>
            </a:r>
            <a:r>
              <a:rPr lang="en-US" baseline="0" dirty="0" smtClean="0">
                <a:latin typeface="Arial" charset="0"/>
                <a:ea typeface="ヒラギノ角ゴ Pro W3" charset="0"/>
                <a:cs typeface="ヒラギノ角ゴ Pro W3" charset="0"/>
              </a:rPr>
              <a:t> there is no reason why our passion can not be connected to our career.</a:t>
            </a:r>
          </a:p>
          <a:p>
            <a:pPr eaLnBrk="1" hangingPunct="1">
              <a:spcBef>
                <a:spcPct val="0"/>
              </a:spcBef>
              <a:spcAft>
                <a:spcPct val="30000"/>
              </a:spcAft>
            </a:pP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r>
              <a:rPr lang="en-US" baseline="0" dirty="0" smtClean="0">
                <a:latin typeface="Arial" charset="0"/>
                <a:ea typeface="ヒラギノ角ゴ Pro W3" charset="0"/>
                <a:cs typeface="ヒラギノ角ゴ Pro W3" charset="0"/>
              </a:rPr>
              <a:t>When it is, then life is more fulfilling.</a:t>
            </a:r>
            <a:endParaRPr lang="en-US" dirty="0">
              <a:latin typeface="Arial" charset="0"/>
              <a:ea typeface="ヒラギノ角ゴ Pro W3" charset="0"/>
              <a:cs typeface="ヒラギノ角ゴ Pro W3" charset="0"/>
            </a:endParaRP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How do we help folks identify their passion -- and then help them plan for a career where their passion can be fulfilled?</a:t>
            </a: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2626246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52</a:t>
            </a:fld>
            <a:endParaRPr lang="en-US" sz="1200"/>
          </a:p>
        </p:txBody>
      </p:sp>
      <p:sp>
        <p:nvSpPr>
          <p:cNvPr id="15363" name="Rectangle 2"/>
          <p:cNvSpPr>
            <a:spLocks noGrp="1" noRot="1" noChangeAspect="1" noChangeArrowheads="1" noTextEdit="1"/>
          </p:cNvSpPr>
          <p:nvPr>
            <p:ph type="sldImg"/>
          </p:nvPr>
        </p:nvSpPr>
        <p:spPr>
          <a:xfrm>
            <a:off x="1066800" y="762000"/>
            <a:ext cx="4673600" cy="3505200"/>
          </a:xfrm>
          <a:ln/>
        </p:spPr>
      </p:sp>
      <p:sp>
        <p:nvSpPr>
          <p:cNvPr id="15364" name="Rectangle 3"/>
          <p:cNvSpPr>
            <a:spLocks noGrp="1" noChangeArrowheads="1"/>
          </p:cNvSpPr>
          <p:nvPr>
            <p:ph type="body" idx="1"/>
          </p:nvPr>
        </p:nvSpPr>
        <p:spPr>
          <a:xfrm>
            <a:off x="762000" y="4876800"/>
            <a:ext cx="5257800" cy="42876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sz="1600" dirty="0" smtClean="0">
                <a:ea typeface="ヒラギノ角ゴ Pro W3" charset="0"/>
              </a:rPr>
              <a:t>Before I conclude the presentation today, I will pause here to see if anyone has any questions. </a:t>
            </a:r>
          </a:p>
          <a:p>
            <a:endParaRPr lang="en-US" sz="1600" dirty="0" smtClean="0">
              <a:ea typeface="ヒラギノ角ゴ Pro W3" charset="0"/>
            </a:endParaRPr>
          </a:p>
          <a:p>
            <a:r>
              <a:rPr lang="en-US" sz="1600" dirty="0" smtClean="0">
                <a:ea typeface="ヒラギノ角ゴ Pro W3" charset="0"/>
              </a:rPr>
              <a:t>I have a few more slides, and I want to let you in on what we will be talking</a:t>
            </a:r>
            <a:r>
              <a:rPr lang="en-US" sz="1600" baseline="0" dirty="0" smtClean="0">
                <a:ea typeface="ヒラギノ角ゴ Pro W3" charset="0"/>
              </a:rPr>
              <a:t> about next month.  But first I want to know if you have any questions.</a:t>
            </a:r>
            <a:endParaRPr lang="en-US" sz="1600" dirty="0" smtClean="0">
              <a:ea typeface="ヒラギノ角ゴ Pro W3" charset="0"/>
            </a:endParaRPr>
          </a:p>
          <a:p>
            <a:endParaRPr lang="en-US" sz="1600" dirty="0" smtClean="0">
              <a:ea typeface="ヒラギノ角ゴ Pro W3" charset="0"/>
            </a:endParaRPr>
          </a:p>
          <a:p>
            <a:r>
              <a:rPr lang="en-US" sz="1600" dirty="0" smtClean="0">
                <a:ea typeface="ヒラギノ角ゴ Pro W3" charset="0"/>
              </a:rPr>
              <a:t>Usually by this time most of the audience is overwhelmed and just need a break to digest what I</a:t>
            </a:r>
            <a:r>
              <a:rPr lang="ja-JP" altLang="en-US" sz="1600" dirty="0" smtClean="0">
                <a:ea typeface="ヒラギノ角ゴ Pro W3" charset="0"/>
              </a:rPr>
              <a:t>’</a:t>
            </a:r>
            <a:r>
              <a:rPr lang="en-US" altLang="ja-JP" sz="1600" dirty="0" err="1" smtClean="0">
                <a:ea typeface="ヒラギノ角ゴ Pro W3" charset="0"/>
              </a:rPr>
              <a:t>ve</a:t>
            </a:r>
            <a:r>
              <a:rPr lang="en-US" altLang="ja-JP" sz="1600" dirty="0" smtClean="0">
                <a:ea typeface="ヒラギノ角ゴ Pro W3" charset="0"/>
              </a:rPr>
              <a:t> said.</a:t>
            </a:r>
          </a:p>
          <a:p>
            <a:endParaRPr lang="en-US" sz="1600" dirty="0" smtClean="0">
              <a:ea typeface="ヒラギノ角ゴ Pro W3" charset="0"/>
            </a:endParaRPr>
          </a:p>
          <a:p>
            <a:r>
              <a:rPr lang="en-US" sz="1600" dirty="0" smtClean="0">
                <a:ea typeface="ヒラギノ角ゴ Pro W3" charset="0"/>
              </a:rPr>
              <a:t>Remember that you can download the PowerPoint and use it however you can to help our youth.</a:t>
            </a:r>
          </a:p>
          <a:p>
            <a:endParaRPr lang="en-US" sz="1600" dirty="0" smtClean="0">
              <a:ea typeface="ヒラギノ角ゴ Pro W3" charset="0"/>
            </a:endParaRPr>
          </a:p>
          <a:p>
            <a:r>
              <a:rPr lang="en-US" sz="1600" dirty="0" smtClean="0">
                <a:ea typeface="ヒラギノ角ゴ Pro W3" charset="0"/>
              </a:rPr>
              <a:t>Hey Nona,</a:t>
            </a:r>
            <a:r>
              <a:rPr lang="en-US" sz="1600" baseline="0" dirty="0" smtClean="0">
                <a:ea typeface="ヒラギノ角ゴ Pro W3" charset="0"/>
              </a:rPr>
              <a:t> do we have any questions?</a:t>
            </a:r>
            <a:endParaRPr lang="en-US" sz="1600" dirty="0">
              <a:ea typeface="ヒラギノ角ゴ Pro W3" charset="0"/>
            </a:endParaRPr>
          </a:p>
        </p:txBody>
      </p:sp>
    </p:spTree>
    <p:extLst>
      <p:ext uri="{BB962C8B-B14F-4D97-AF65-F5344CB8AC3E}">
        <p14:creationId xmlns:p14="http://schemas.microsoft.com/office/powerpoint/2010/main" val="2112960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5CB724B-4117-EA4C-ACBF-4737F3E3B5A9}" type="slidenum">
              <a:rPr lang="en-US" sz="1200"/>
              <a:pPr/>
              <a:t>53</a:t>
            </a:fld>
            <a:endParaRPr lang="en-US" sz="120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xfrm>
            <a:off x="609600" y="4343400"/>
            <a:ext cx="54102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r>
              <a:rPr lang="en-US" dirty="0" smtClean="0">
                <a:latin typeface="Arial"/>
                <a:ea typeface="ヒラギノ角ゴ Pro W3" charset="0"/>
                <a:cs typeface="Arial"/>
              </a:rPr>
              <a:t>You have probably noticed that </a:t>
            </a:r>
            <a:r>
              <a:rPr lang="en-US" dirty="0" err="1" smtClean="0">
                <a:latin typeface="Arial"/>
                <a:ea typeface="ヒラギノ角ゴ Pro W3" charset="0"/>
                <a:cs typeface="Arial"/>
              </a:rPr>
              <a:t>Dr</a:t>
            </a:r>
            <a:r>
              <a:rPr lang="en-US" baseline="0" dirty="0" smtClean="0">
                <a:latin typeface="Arial"/>
                <a:ea typeface="ヒラギノ角ゴ Pro W3" charset="0"/>
                <a:cs typeface="Arial"/>
              </a:rPr>
              <a:t> Sheldon Cooper popped up in this presentation a few times. </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Well, next month we will be looking at how to deal with youth who are like Dr. Sheldon Cooper.</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We’ll also talk again about “normal” kids.</a:t>
            </a:r>
          </a:p>
          <a:p>
            <a:endParaRPr lang="en-US" baseline="0" dirty="0" smtClean="0">
              <a:latin typeface="Arial"/>
              <a:ea typeface="ヒラギノ角ゴ Pro W3" charset="0"/>
              <a:cs typeface="Arial"/>
            </a:endParaRP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But first, let’s conclude this presentation.</a:t>
            </a:r>
          </a:p>
          <a:p>
            <a:endParaRPr lang="en-US" baseline="0" dirty="0" smtClean="0">
              <a:latin typeface="Arial"/>
              <a:ea typeface="ヒラギノ角ゴ Pro W3" charset="0"/>
              <a:cs typeface="Arial"/>
            </a:endParaRPr>
          </a:p>
          <a:p>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r>
              <a:rPr lang="en-US" b="1" i="1" dirty="0" smtClean="0"/>
              <a:t>Working with youth who are like Dr. Sheldon Cooper from the TV series "The Big Bang Theory”</a:t>
            </a:r>
          </a:p>
          <a:p>
            <a:endParaRPr lang="en-US" b="1" i="1" dirty="0" smtClean="0">
              <a:latin typeface="Arial"/>
              <a:ea typeface="ヒラギノ角ゴ Pro W3" charset="0"/>
              <a:cs typeface="Arial"/>
            </a:endParaRPr>
          </a:p>
          <a:p>
            <a:r>
              <a:rPr lang="en-US" b="1" i="1" dirty="0" smtClean="0">
                <a:latin typeface="Arial"/>
                <a:ea typeface="ヒラギノ角ゴ Pro W3" charset="0"/>
                <a:cs typeface="Arial"/>
              </a:rPr>
              <a:t>December 8, 2016 at 10 am</a:t>
            </a:r>
          </a:p>
          <a:p>
            <a:r>
              <a:rPr lang="en-US" b="1" i="1" dirty="0" smtClean="0">
                <a:latin typeface="Arial"/>
                <a:ea typeface="ヒラギノ角ゴ Pro W3" charset="0"/>
                <a:cs typeface="Arial"/>
              </a:rPr>
              <a:t>Registration:</a:t>
            </a:r>
          </a:p>
          <a:p>
            <a:r>
              <a:rPr lang="en-US" dirty="0" smtClean="0">
                <a:latin typeface="Arial"/>
                <a:ea typeface="ヒラギノ角ゴ Pro W3" charset="0"/>
                <a:cs typeface="Arial"/>
              </a:rPr>
              <a:t>http://</a:t>
            </a:r>
            <a:r>
              <a:rPr lang="en-US" dirty="0" err="1" smtClean="0">
                <a:latin typeface="Arial"/>
                <a:ea typeface="ヒラギノ角ゴ Pro W3" charset="0"/>
                <a:cs typeface="Arial"/>
              </a:rPr>
              <a:t>www.nccommerce.com</a:t>
            </a:r>
            <a:r>
              <a:rPr lang="en-US" dirty="0" smtClean="0">
                <a:latin typeface="Arial"/>
                <a:ea typeface="ヒラギノ角ゴ Pro W3" charset="0"/>
                <a:cs typeface="Arial"/>
              </a:rPr>
              <a:t>/workforce/workforce-professionals/</a:t>
            </a:r>
            <a:r>
              <a:rPr lang="en-US" dirty="0" err="1" smtClean="0">
                <a:latin typeface="Arial"/>
                <a:ea typeface="ヒラギノ角ゴ Pro W3" charset="0"/>
                <a:cs typeface="Arial"/>
              </a:rPr>
              <a:t>ncworks</a:t>
            </a:r>
            <a:r>
              <a:rPr lang="en-US" dirty="0" smtClean="0">
                <a:latin typeface="Arial"/>
                <a:ea typeface="ヒラギノ角ゴ Pro W3" charset="0"/>
                <a:cs typeface="Arial"/>
              </a:rPr>
              <a:t>-training-center/webinars</a:t>
            </a:r>
          </a:p>
          <a:p>
            <a:endParaRPr lang="en-US" dirty="0" smtClean="0">
              <a:latin typeface="Arial"/>
              <a:ea typeface="ヒラギノ角ゴ Pro W3" charset="0"/>
              <a:cs typeface="Arial"/>
            </a:endParaRPr>
          </a:p>
          <a:p>
            <a:endParaRPr lang="en-US" dirty="0">
              <a:latin typeface="Arial"/>
              <a:ea typeface="ヒラギノ角ゴ Pro W3" charset="0"/>
              <a:cs typeface="Arial"/>
            </a:endParaRPr>
          </a:p>
        </p:txBody>
      </p:sp>
    </p:spTree>
    <p:extLst>
      <p:ext uri="{BB962C8B-B14F-4D97-AF65-F5344CB8AC3E}">
        <p14:creationId xmlns:p14="http://schemas.microsoft.com/office/powerpoint/2010/main" val="583155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D268FCD-FBC8-814D-929D-D676433F5D3F}" type="slidenum">
              <a:rPr lang="en-US" sz="1200"/>
              <a:pPr algn="r"/>
              <a:t>54</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564B9E-4CC0-E446-ADD8-C9228F1B7D08}" type="slidenum">
              <a:rPr lang="en-US" sz="1200" b="1">
                <a:effectLst>
                  <a:outerShdw blurRad="38100" dist="38100" dir="2700000" algn="tl">
                    <a:srgbClr val="DDDDDD"/>
                  </a:outerShdw>
                </a:effectLst>
                <a:latin typeface="Helvetica Neue" charset="0"/>
              </a:rPr>
              <a:pPr algn="r"/>
              <a:t>54</a:t>
            </a:fld>
            <a:endParaRPr lang="en-US" sz="1200" b="1">
              <a:effectLst>
                <a:outerShdw blurRad="38100" dist="38100" dir="2700000" algn="tl">
                  <a:srgbClr val="DDDDDD"/>
                </a:outerShdw>
              </a:effectLst>
              <a:latin typeface="Helvetica Neue" charset="0"/>
            </a:endParaRPr>
          </a:p>
        </p:txBody>
      </p:sp>
      <p:sp>
        <p:nvSpPr>
          <p:cNvPr id="15364" name="Rectangle 2"/>
          <p:cNvSpPr>
            <a:spLocks noGrp="1" noRot="1" noChangeAspect="1" noChangeArrowheads="1" noTextEdit="1"/>
          </p:cNvSpPr>
          <p:nvPr>
            <p:ph type="sldImg"/>
          </p:nvPr>
        </p:nvSpPr>
        <p:spPr>
          <a:xfrm>
            <a:off x="1154113" y="685800"/>
            <a:ext cx="3340100" cy="2506663"/>
          </a:xfrm>
          <a:solidFill>
            <a:srgbClr val="FFFFFF"/>
          </a:solidFill>
          <a:ln/>
        </p:spPr>
      </p:sp>
      <p:sp>
        <p:nvSpPr>
          <p:cNvPr id="15365" name="Rectangle 3"/>
          <p:cNvSpPr>
            <a:spLocks noGrp="1" noChangeArrowheads="1"/>
          </p:cNvSpPr>
          <p:nvPr>
            <p:ph type="body" idx="1"/>
          </p:nvPr>
        </p:nvSpPr>
        <p:spPr>
          <a:xfrm>
            <a:off x="913805" y="3410858"/>
            <a:ext cx="5030391" cy="5046738"/>
          </a:xfrm>
          <a:solidFill>
            <a:srgbClr val="FFFFFF"/>
          </a:solidFill>
          <a:ln>
            <a:solidFill>
              <a:srgbClr val="000000"/>
            </a:solidFill>
          </a:ln>
        </p:spPr>
        <p:txBody>
          <a:bodyPr>
            <a:normAutofit fontScale="85000" lnSpcReduction="20000"/>
          </a:bodyPr>
          <a:lstStyle/>
          <a:p>
            <a:pPr eaLnBrk="1" hangingPunct="1">
              <a:spcBef>
                <a:spcPct val="0"/>
              </a:spcBef>
              <a:spcAft>
                <a:spcPct val="30000"/>
              </a:spcAft>
            </a:pPr>
            <a:r>
              <a:rPr lang="en-US" dirty="0">
                <a:latin typeface="Arial" charset="0"/>
                <a:ea typeface="ヒラギノ角ゴ Pro W3" charset="0"/>
                <a:cs typeface="ヒラギノ角ゴ Pro W3" charset="0"/>
              </a:rPr>
              <a:t>And then there is Mister Rogers – passionate about educating children.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It was so nice growing up knowing that Mr. Rogers was my neighbor, </a:t>
            </a:r>
            <a:r>
              <a:rPr lang="en-US" dirty="0" smtClean="0">
                <a:latin typeface="Arial" charset="0"/>
                <a:ea typeface="ヒラギノ角ゴ Pro W3" charset="0"/>
                <a:cs typeface="ヒラギノ角ゴ Pro W3" charset="0"/>
              </a:rPr>
              <a:t>-- and </a:t>
            </a:r>
            <a:r>
              <a:rPr lang="en-US" dirty="0">
                <a:latin typeface="Arial" charset="0"/>
                <a:ea typeface="ヒラギノ角ゴ Pro W3" charset="0"/>
                <a:cs typeface="ヒラギノ角ゴ Pro W3" charset="0"/>
              </a:rPr>
              <a:t>that he </a:t>
            </a:r>
            <a:r>
              <a:rPr lang="en-US" u="sng" dirty="0">
                <a:latin typeface="Arial" charset="0"/>
                <a:ea typeface="ヒラギノ角ゴ Pro W3" charset="0"/>
                <a:cs typeface="ヒラギノ角ゴ Pro W3" charset="0"/>
              </a:rPr>
              <a:t>liked</a:t>
            </a:r>
            <a:r>
              <a:rPr lang="en-US" dirty="0">
                <a:latin typeface="Arial" charset="0"/>
                <a:ea typeface="ヒラギノ角ゴ Pro W3" charset="0"/>
                <a:cs typeface="ヒラギノ角ゴ Pro W3" charset="0"/>
              </a:rPr>
              <a:t> me just the way I </a:t>
            </a:r>
            <a:r>
              <a:rPr lang="en-US" u="sng" dirty="0">
                <a:latin typeface="Arial" charset="0"/>
                <a:ea typeface="ヒラギノ角ゴ Pro W3" charset="0"/>
                <a:cs typeface="ヒラギノ角ゴ Pro W3" charset="0"/>
              </a:rPr>
              <a:t>was</a:t>
            </a:r>
            <a:r>
              <a:rPr lang="en-US" dirty="0">
                <a:latin typeface="Arial" charset="0"/>
                <a:ea typeface="ヒラギノ角ゴ Pro W3" charset="0"/>
                <a:cs typeface="ヒラギノ角ゴ Pro W3" charset="0"/>
              </a:rPr>
              <a:t>.</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Wouldn’t it be </a:t>
            </a:r>
            <a:r>
              <a:rPr lang="en-US" u="sng" dirty="0">
                <a:latin typeface="Arial" charset="0"/>
                <a:ea typeface="ヒラギノ角ゴ Pro W3" charset="0"/>
                <a:cs typeface="ヒラギノ角ゴ Pro W3" charset="0"/>
              </a:rPr>
              <a:t>great</a:t>
            </a:r>
            <a:r>
              <a:rPr lang="en-US" dirty="0">
                <a:latin typeface="Arial" charset="0"/>
                <a:ea typeface="ヒラギノ角ゴ Pro W3" charset="0"/>
                <a:cs typeface="ヒラギノ角ゴ Pro W3" charset="0"/>
              </a:rPr>
              <a:t> if everyone could find a career about which they are </a:t>
            </a:r>
            <a:r>
              <a:rPr lang="en-US" u="sng" dirty="0">
                <a:latin typeface="Arial" charset="0"/>
                <a:ea typeface="ヒラギノ角ゴ Pro W3" charset="0"/>
                <a:cs typeface="ヒラギノ角ゴ Pro W3" charset="0"/>
              </a:rPr>
              <a:t>passionate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Not just a </a:t>
            </a:r>
            <a:r>
              <a:rPr lang="en-US" u="sng" dirty="0">
                <a:latin typeface="Arial" charset="0"/>
                <a:ea typeface="ヒラギノ角ゴ Pro W3" charset="0"/>
                <a:cs typeface="ヒラギノ角ゴ Pro W3" charset="0"/>
              </a:rPr>
              <a:t>job</a:t>
            </a:r>
            <a:r>
              <a:rPr lang="en-US" dirty="0">
                <a:latin typeface="Arial" charset="0"/>
                <a:ea typeface="ヒラギノ角ゴ Pro W3" charset="0"/>
                <a:cs typeface="ヒラギノ角ゴ Pro W3" charset="0"/>
              </a:rPr>
              <a:t> that pays for their weekend activities, but a job that </a:t>
            </a:r>
            <a:r>
              <a:rPr lang="en-US" u="sng" dirty="0">
                <a:latin typeface="Arial" charset="0"/>
                <a:ea typeface="ヒラギノ角ゴ Pro W3" charset="0"/>
                <a:cs typeface="ヒラギノ角ゴ Pro W3" charset="0"/>
              </a:rPr>
              <a:t>gives</a:t>
            </a:r>
            <a:r>
              <a:rPr lang="en-US" dirty="0">
                <a:latin typeface="Arial" charset="0"/>
                <a:ea typeface="ヒラギノ角ゴ Pro W3" charset="0"/>
                <a:cs typeface="ヒラギノ角ゴ Pro W3" charset="0"/>
              </a:rPr>
              <a:t> them a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What if that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leads to a </a:t>
            </a:r>
            <a:r>
              <a:rPr lang="en-US" u="sng" dirty="0">
                <a:latin typeface="Arial" charset="0"/>
                <a:ea typeface="ヒラギノ角ゴ Pro W3" charset="0"/>
                <a:cs typeface="ヒラギノ角ゴ Pro W3" charset="0"/>
              </a:rPr>
              <a:t>thirst</a:t>
            </a:r>
            <a:r>
              <a:rPr lang="en-US" dirty="0">
                <a:latin typeface="Arial" charset="0"/>
                <a:ea typeface="ヒラギノ角ゴ Pro W3" charset="0"/>
                <a:cs typeface="ヒラギノ角ゴ Pro W3" charset="0"/>
              </a:rPr>
              <a:t> for knowledge?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for life-long education.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to share that </a:t>
            </a:r>
            <a:r>
              <a:rPr lang="en-US" u="sng" dirty="0">
                <a:latin typeface="Arial" charset="0"/>
                <a:ea typeface="ヒラギノ角ゴ Pro W3" charset="0"/>
                <a:cs typeface="ヒラギノ角ゴ Pro W3" charset="0"/>
              </a:rPr>
              <a:t>passion</a:t>
            </a:r>
            <a:r>
              <a:rPr lang="en-US" dirty="0">
                <a:latin typeface="Arial" charset="0"/>
                <a:ea typeface="ヒラギノ角ゴ Pro W3" charset="0"/>
                <a:cs typeface="ヒラギノ角ゴ Pro W3" charset="0"/>
              </a:rPr>
              <a:t> with others.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Graphic from http://</a:t>
            </a:r>
            <a:r>
              <a:rPr lang="en-US" dirty="0" err="1">
                <a:latin typeface="Arial" charset="0"/>
                <a:ea typeface="ヒラギノ角ゴ Pro W3" charset="0"/>
                <a:cs typeface="ヒラギノ角ゴ Pro W3" charset="0"/>
              </a:rPr>
              <a:t>pbskids.org</a:t>
            </a:r>
            <a:r>
              <a:rPr lang="en-US" dirty="0">
                <a:latin typeface="Arial" charset="0"/>
                <a:ea typeface="ヒラギノ角ゴ Pro W3" charset="0"/>
                <a:cs typeface="ヒラギノ角ゴ Pro W3" charset="0"/>
              </a:rPr>
              <a:t>/rogers/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defTabSz="457159" eaLnBrk="1" fontAlgn="auto" hangingPunct="1">
              <a:spcBef>
                <a:spcPct val="0"/>
              </a:spcBef>
              <a:spcAft>
                <a:spcPct val="30000"/>
              </a:spcAft>
              <a:defRPr/>
            </a:pPr>
            <a:r>
              <a:rPr lang="en-US" dirty="0">
                <a:latin typeface="Arial" charset="0"/>
                <a:ea typeface="ヒラギノ角ゴ Pro W3" charset="0"/>
                <a:cs typeface="ヒラギノ角ゴ Pro W3" charset="0"/>
              </a:rPr>
              <a:t>Video  from http://</a:t>
            </a:r>
            <a:r>
              <a:rPr lang="en-US" dirty="0" err="1" smtClean="0">
                <a:latin typeface="Arial" charset="0"/>
                <a:ea typeface="ヒラギノ角ゴ Pro W3" charset="0"/>
                <a:cs typeface="ヒラギノ角ゴ Pro W3" charset="0"/>
              </a:rPr>
              <a:t>www.youtube.com</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watch?v</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JMFDphMXTlQ&amp;feature</a:t>
            </a:r>
            <a:r>
              <a:rPr lang="en-US" dirty="0" smtClean="0">
                <a:latin typeface="Arial" charset="0"/>
                <a:ea typeface="ヒラギノ角ゴ Pro W3" charset="0"/>
                <a:cs typeface="ヒラギノ角ゴ Pro W3" charset="0"/>
              </a:rPr>
              <a:t>=related</a:t>
            </a:r>
          </a:p>
          <a:p>
            <a:pPr defTabSz="457159" eaLnBrk="1" fontAlgn="auto" hangingPunct="1">
              <a:spcBef>
                <a:spcPct val="0"/>
              </a:spcBef>
              <a:spcAft>
                <a:spcPct val="30000"/>
              </a:spcAft>
              <a:defRPr/>
            </a:pPr>
            <a:r>
              <a:rPr lang="en-US" dirty="0" smtClean="0">
                <a:latin typeface="Arial" charset="0"/>
                <a:ea typeface="ヒラギノ角ゴ Pro W3" charset="0"/>
                <a:cs typeface="ヒラギノ角ゴ Pro W3" charset="0"/>
              </a:rPr>
              <a:t>https://</a:t>
            </a:r>
            <a:r>
              <a:rPr lang="en-US" dirty="0" err="1" smtClean="0">
                <a:latin typeface="Arial" charset="0"/>
                <a:ea typeface="ヒラギノ角ゴ Pro W3" charset="0"/>
                <a:cs typeface="ヒラギノ角ゴ Pro W3" charset="0"/>
              </a:rPr>
              <a:t>www.youtube.com</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watch?v</a:t>
            </a:r>
            <a:r>
              <a:rPr lang="en-US" dirty="0" smtClean="0">
                <a:latin typeface="Arial" charset="0"/>
                <a:ea typeface="ヒラギノ角ゴ Pro W3" charset="0"/>
                <a:cs typeface="ヒラギノ角ゴ Pro W3" charset="0"/>
              </a:rPr>
              <a:t>=whj3wHedMps</a:t>
            </a:r>
          </a:p>
          <a:p>
            <a:pPr defTabSz="457159" eaLnBrk="1" fontAlgn="auto" hangingPunct="1">
              <a:spcBef>
                <a:spcPct val="0"/>
              </a:spcBef>
              <a:spcAft>
                <a:spcPct val="30000"/>
              </a:spcAft>
              <a:defRPr/>
            </a:pPr>
            <a:endParaRPr lang="en-US" dirty="0">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92013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28344" indent="-37471185">
              <a:defRPr sz="2400">
                <a:solidFill>
                  <a:schemeClr val="tx1"/>
                </a:solidFill>
                <a:latin typeface="Arial" charset="0"/>
                <a:ea typeface="ヒラギノ角ゴ Pro W3" charset="0"/>
                <a:cs typeface="ヒラギノ角ゴ Pro W3" charset="0"/>
              </a:defRPr>
            </a:lvl2pPr>
            <a:lvl3pPr marL="1142898" indent="-228580">
              <a:defRPr sz="2400">
                <a:solidFill>
                  <a:schemeClr val="tx1"/>
                </a:solidFill>
                <a:latin typeface="Arial" charset="0"/>
                <a:ea typeface="ヒラギノ角ゴ Pro W3" charset="0"/>
                <a:cs typeface="ヒラギノ角ゴ Pro W3" charset="0"/>
              </a:defRPr>
            </a:lvl3pPr>
            <a:lvl4pPr marL="1600057" indent="-228580">
              <a:defRPr sz="2400">
                <a:solidFill>
                  <a:schemeClr val="tx1"/>
                </a:solidFill>
                <a:latin typeface="Arial" charset="0"/>
                <a:ea typeface="ヒラギノ角ゴ Pro W3" charset="0"/>
                <a:cs typeface="ヒラギノ角ゴ Pro W3" charset="0"/>
              </a:defRPr>
            </a:lvl4pPr>
            <a:lvl5pPr marL="2057217" indent="-228580">
              <a:defRPr sz="2400">
                <a:solidFill>
                  <a:schemeClr val="tx1"/>
                </a:solidFill>
                <a:latin typeface="Arial" charset="0"/>
                <a:ea typeface="ヒラギノ角ゴ Pro W3" charset="0"/>
                <a:cs typeface="ヒラギノ角ゴ Pro W3" charset="0"/>
              </a:defRPr>
            </a:lvl5pPr>
            <a:lvl6pPr marL="2514376"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53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9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54"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47F1FB1-FF98-364F-B735-B84688F63983}" type="slidenum">
              <a:rPr lang="en-US" sz="1200"/>
              <a:pPr/>
              <a:t>55</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3FB32A2-AB0D-AE45-BDAA-D105F7C2720C}" type="slidenum">
              <a:rPr lang="en-US" sz="1200" b="1">
                <a:effectLst>
                  <a:outerShdw blurRad="38100" dist="38100" dir="2700000" algn="tl">
                    <a:srgbClr val="DDDDDD"/>
                  </a:outerShdw>
                </a:effectLst>
                <a:latin typeface="Helvetica Neue" charset="0"/>
              </a:rPr>
              <a:pPr algn="r"/>
              <a:t>55</a:t>
            </a:fld>
            <a:endParaRPr lang="en-US" sz="1200" b="1">
              <a:effectLst>
                <a:outerShdw blurRad="38100" dist="38100" dir="2700000" algn="tl">
                  <a:srgbClr val="DDDDDD"/>
                </a:outerShdw>
              </a:effectLst>
              <a:latin typeface="Helvetica Neue" charset="0"/>
            </a:endParaRPr>
          </a:p>
        </p:txBody>
      </p:sp>
      <p:sp>
        <p:nvSpPr>
          <p:cNvPr id="11268" name="Rectangle 2"/>
          <p:cNvSpPr>
            <a:spLocks noGrp="1" noRot="1" noChangeAspect="1" noChangeArrowheads="1" noTextEdit="1"/>
          </p:cNvSpPr>
          <p:nvPr>
            <p:ph type="sldImg"/>
          </p:nvPr>
        </p:nvSpPr>
        <p:spPr>
          <a:solidFill>
            <a:srgbClr val="FFFFFF"/>
          </a:solidFill>
          <a:ln/>
        </p:spPr>
      </p:sp>
      <p:sp>
        <p:nvSpPr>
          <p:cNvPr id="112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ヒラギノ角ゴ Pro W3" charset="0"/>
                <a:cs typeface="Arial" charset="0"/>
              </a:rPr>
              <a:t>What makes you </a:t>
            </a:r>
            <a:r>
              <a:rPr lang="en-US" u="sng" dirty="0" smtClean="0">
                <a:latin typeface="Arial" charset="0"/>
                <a:ea typeface="ヒラギノ角ゴ Pro W3" charset="0"/>
                <a:cs typeface="Arial" charset="0"/>
              </a:rPr>
              <a:t>want</a:t>
            </a:r>
            <a:r>
              <a:rPr lang="en-US" dirty="0" smtClean="0">
                <a:latin typeface="Arial" charset="0"/>
                <a:ea typeface="ヒラギノ角ゴ Pro W3" charset="0"/>
                <a:cs typeface="Arial" charset="0"/>
              </a:rPr>
              <a:t> to get up in the morning?</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Are you </a:t>
            </a:r>
            <a:r>
              <a:rPr lang="en-US" u="sng" dirty="0" smtClean="0">
                <a:latin typeface="Arial" charset="0"/>
                <a:ea typeface="ヒラギノ角ゴ Pro W3" charset="0"/>
                <a:cs typeface="Arial" charset="0"/>
              </a:rPr>
              <a:t>passionate</a:t>
            </a:r>
            <a:r>
              <a:rPr lang="en-US" dirty="0" smtClean="0">
                <a:latin typeface="Arial" charset="0"/>
                <a:ea typeface="ヒラギノ角ゴ Pro W3" charset="0"/>
                <a:cs typeface="Arial" charset="0"/>
              </a:rPr>
              <a:t> about your own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How can we help youth </a:t>
            </a:r>
            <a:r>
              <a:rPr lang="en-US" u="sng" dirty="0" smtClean="0">
                <a:latin typeface="Arial" charset="0"/>
                <a:ea typeface="ヒラギノ角ゴ Pro W3" charset="0"/>
                <a:cs typeface="Arial" charset="0"/>
              </a:rPr>
              <a:t>discover</a:t>
            </a:r>
            <a:r>
              <a:rPr lang="en-US" dirty="0" smtClean="0">
                <a:latin typeface="Arial" charset="0"/>
                <a:ea typeface="ヒラギノ角ゴ Pro W3" charset="0"/>
                <a:cs typeface="Arial" charset="0"/>
              </a:rPr>
              <a:t> their passion, </a:t>
            </a:r>
          </a:p>
          <a:p>
            <a:pPr eaLnBrk="1" hangingPunct="1"/>
            <a:r>
              <a:rPr lang="en-US" dirty="0" smtClean="0">
                <a:latin typeface="Arial" charset="0"/>
                <a:ea typeface="ヒラギノ角ゴ Pro W3" charset="0"/>
                <a:cs typeface="Arial" charset="0"/>
              </a:rPr>
              <a:t>and put them on an education pathway, </a:t>
            </a:r>
          </a:p>
          <a:p>
            <a:pPr eaLnBrk="1" hangingPunct="1"/>
            <a:r>
              <a:rPr lang="en-US" dirty="0" smtClean="0">
                <a:latin typeface="Arial" charset="0"/>
                <a:ea typeface="ヒラギノ角ゴ Pro W3" charset="0"/>
                <a:cs typeface="Arial" charset="0"/>
              </a:rPr>
              <a:t>to </a:t>
            </a:r>
            <a:r>
              <a:rPr lang="en-US" u="sng" dirty="0" smtClean="0">
                <a:latin typeface="Arial" charset="0"/>
                <a:ea typeface="ヒラギノ角ゴ Pro W3" charset="0"/>
                <a:cs typeface="Arial" charset="0"/>
              </a:rPr>
              <a:t>turning</a:t>
            </a:r>
            <a:r>
              <a:rPr lang="en-US" dirty="0" smtClean="0">
                <a:latin typeface="Arial" charset="0"/>
                <a:ea typeface="ヒラギノ角ゴ Pro W3" charset="0"/>
                <a:cs typeface="Arial" charset="0"/>
              </a:rPr>
              <a:t> their passion into a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r>
              <a:rPr lang="en-US" dirty="0" smtClean="0">
                <a:latin typeface="Arial" charset="0"/>
                <a:ea typeface="ヒラギノ角ゴ Pro W3" charset="0"/>
                <a:cs typeface="Arial" charset="0"/>
              </a:rPr>
              <a:t>Chris </a:t>
            </a:r>
            <a:r>
              <a:rPr lang="en-US" dirty="0" err="1" smtClean="0">
                <a:latin typeface="Arial" charset="0"/>
                <a:ea typeface="ヒラギノ角ゴ Pro W3" charset="0"/>
                <a:cs typeface="Arial" charset="0"/>
              </a:rPr>
              <a:t>Droessler</a:t>
            </a:r>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9333794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162050" y="685800"/>
            <a:ext cx="3181350" cy="2387600"/>
          </a:xfrm>
          <a:ln/>
        </p:spPr>
      </p:sp>
      <p:sp>
        <p:nvSpPr>
          <p:cNvPr id="19459" name="Notes Placeholder 2"/>
          <p:cNvSpPr>
            <a:spLocks noGrp="1"/>
          </p:cNvSpPr>
          <p:nvPr>
            <p:ph type="body" idx="1"/>
          </p:nvPr>
        </p:nvSpPr>
        <p:spPr>
          <a:xfrm>
            <a:off x="913805" y="3276600"/>
            <a:ext cx="5030391" cy="518099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fontScale="92500" lnSpcReduction="10000"/>
          </a:bodyPr>
          <a:lstStyle/>
          <a:p>
            <a:r>
              <a:rPr lang="en-US" dirty="0" smtClean="0">
                <a:latin typeface="Arial"/>
                <a:ea typeface="ヒラギノ角ゴ Pro W3" charset="0"/>
                <a:cs typeface="Arial"/>
              </a:rPr>
              <a:t>Though the term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vocational</a:t>
            </a:r>
            <a:r>
              <a:rPr lang="ja-JP" altLang="en-US" dirty="0" smtClean="0">
                <a:latin typeface="Arial"/>
                <a:ea typeface="ヒラギノ角ゴ Pro W3" charset="0"/>
                <a:cs typeface="Arial"/>
              </a:rPr>
              <a:t>”</a:t>
            </a:r>
            <a:r>
              <a:rPr lang="en-US" dirty="0" smtClean="0">
                <a:latin typeface="Arial"/>
                <a:ea typeface="ヒラギノ角ゴ Pro W3" charset="0"/>
                <a:cs typeface="Arial"/>
              </a:rPr>
              <a:t> has earned a bad reputation in the last few decades, the </a:t>
            </a:r>
            <a:r>
              <a:rPr lang="en-US" u="sng" dirty="0" smtClean="0">
                <a:latin typeface="Arial"/>
                <a:ea typeface="ヒラギノ角ゴ Pro W3" charset="0"/>
                <a:cs typeface="Arial"/>
              </a:rPr>
              <a:t>original</a:t>
            </a:r>
            <a:r>
              <a:rPr lang="en-US" dirty="0" smtClean="0">
                <a:latin typeface="Arial"/>
                <a:ea typeface="ヒラギノ角ゴ Pro W3" charset="0"/>
                <a:cs typeface="Arial"/>
              </a:rPr>
              <a:t> meaning of the term is clear that your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t>
            </a:r>
            <a:r>
              <a:rPr lang="ja-JP" altLang="en-US" dirty="0" smtClean="0">
                <a:latin typeface="Arial"/>
                <a:ea typeface="ヒラギノ角ゴ Pro W3" charset="0"/>
                <a:cs typeface="Arial"/>
              </a:rPr>
              <a:t>”</a:t>
            </a:r>
            <a:r>
              <a:rPr lang="en-US" dirty="0" smtClean="0">
                <a:latin typeface="Arial"/>
                <a:ea typeface="ヒラギノ角ゴ Pro W3" charset="0"/>
                <a:cs typeface="Arial"/>
              </a:rPr>
              <a:t> is your life</a:t>
            </a:r>
            <a:r>
              <a:rPr lang="ja-JP" altLang="en-US" dirty="0" smtClean="0">
                <a:latin typeface="Arial"/>
                <a:ea typeface="ヒラギノ角ゴ Pro W3" charset="0"/>
                <a:cs typeface="Arial"/>
              </a:rPr>
              <a:t>’</a:t>
            </a:r>
            <a:r>
              <a:rPr lang="en-US" dirty="0" smtClean="0">
                <a:latin typeface="Arial"/>
                <a:ea typeface="ヒラギノ角ゴ Pro W3" charset="0"/>
                <a:cs typeface="Arial"/>
              </a:rPr>
              <a:t>s calling.  </a:t>
            </a:r>
          </a:p>
          <a:p>
            <a:endParaRPr lang="en-US" u="sng" dirty="0" smtClean="0">
              <a:latin typeface="Arial"/>
              <a:ea typeface="ヒラギノ角ゴ Pro W3" charset="0"/>
              <a:cs typeface="Arial"/>
            </a:endParaRPr>
          </a:p>
          <a:p>
            <a:r>
              <a:rPr lang="en-US" u="sng" dirty="0" smtClean="0">
                <a:latin typeface="Arial"/>
                <a:ea typeface="ヒラギノ角ゴ Pro W3" charset="0"/>
                <a:cs typeface="Arial"/>
              </a:rPr>
              <a:t>My</a:t>
            </a:r>
            <a:r>
              <a:rPr lang="en-US" u="none" baseline="0" dirty="0" smtClean="0">
                <a:latin typeface="Arial"/>
                <a:ea typeface="ヒラギノ角ゴ Pro W3" charset="0"/>
                <a:cs typeface="Arial"/>
              </a:rPr>
              <a:t> </a:t>
            </a:r>
            <a:r>
              <a:rPr lang="en-US" u="none" dirty="0" smtClean="0">
                <a:latin typeface="Arial"/>
                <a:ea typeface="ヒラギノ角ゴ Pro W3" charset="0"/>
                <a:cs typeface="Arial"/>
              </a:rPr>
              <a:t>vocation</a:t>
            </a:r>
            <a:r>
              <a:rPr lang="en-US" dirty="0" smtClean="0">
                <a:latin typeface="Arial"/>
                <a:ea typeface="ヒラギノ角ゴ Pro W3" charset="0"/>
                <a:cs typeface="Arial"/>
              </a:rPr>
              <a:t> as an educator is educating young minds and preparing them for the real world.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is the </a:t>
            </a:r>
            <a:r>
              <a:rPr lang="en-US" u="sng" dirty="0" smtClean="0">
                <a:latin typeface="Arial"/>
                <a:ea typeface="ヒラギノ角ゴ Pro W3" charset="0"/>
                <a:cs typeface="Arial"/>
              </a:rPr>
              <a:t>vocation </a:t>
            </a:r>
            <a:r>
              <a:rPr lang="en-US" u="none" dirty="0" smtClean="0">
                <a:latin typeface="Arial"/>
                <a:ea typeface="ヒラギノ角ゴ Pro W3" charset="0"/>
                <a:cs typeface="Arial"/>
              </a:rPr>
              <a:t>of the youth with whom you work</a:t>
            </a:r>
            <a:r>
              <a:rPr lang="en-US" dirty="0" smtClean="0">
                <a:latin typeface="Arial"/>
                <a:ea typeface="ヒラギノ角ゴ Pro W3" charset="0"/>
                <a:cs typeface="Arial"/>
              </a:rPr>
              <a:t>? What is life calling </a:t>
            </a:r>
            <a:r>
              <a:rPr lang="en-US" u="sng" dirty="0" smtClean="0">
                <a:latin typeface="Arial"/>
                <a:ea typeface="ヒラギノ角ゴ Pro W3" charset="0"/>
                <a:cs typeface="Arial"/>
              </a:rPr>
              <a:t>them</a:t>
            </a:r>
            <a:r>
              <a:rPr lang="en-US" dirty="0" smtClean="0">
                <a:latin typeface="Arial"/>
                <a:ea typeface="ヒラギノ角ゴ Pro W3" charset="0"/>
                <a:cs typeface="Arial"/>
              </a:rPr>
              <a:t> to do? </a:t>
            </a:r>
          </a:p>
          <a:p>
            <a:r>
              <a:rPr lang="en-US" dirty="0" smtClean="0">
                <a:latin typeface="Arial"/>
                <a:ea typeface="ヒラギノ角ゴ Pro W3" charset="0"/>
                <a:cs typeface="Arial"/>
              </a:rPr>
              <a:t>What is their </a:t>
            </a:r>
            <a:r>
              <a:rPr lang="en-US" u="sng" dirty="0" smtClean="0">
                <a:latin typeface="Arial"/>
                <a:ea typeface="ヒラギノ角ゴ Pro W3" charset="0"/>
                <a:cs typeface="Arial"/>
              </a:rPr>
              <a:t>purpose </a:t>
            </a:r>
            <a:r>
              <a:rPr lang="en-US" dirty="0" smtClean="0">
                <a:latin typeface="Arial"/>
                <a:ea typeface="ヒラギノ角ゴ Pro W3" charset="0"/>
                <a:cs typeface="Arial"/>
              </a:rPr>
              <a:t>in life?</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We need to help kids </a:t>
            </a:r>
            <a:r>
              <a:rPr lang="en-US" u="sng" dirty="0" smtClean="0">
                <a:latin typeface="Arial"/>
                <a:ea typeface="ヒラギノ角ゴ Pro W3" charset="0"/>
                <a:cs typeface="Arial"/>
              </a:rPr>
              <a:t>discover</a:t>
            </a:r>
            <a:r>
              <a:rPr lang="en-US" dirty="0" smtClean="0">
                <a:latin typeface="Arial"/>
                <a:ea typeface="ヒラギノ角ゴ Pro W3" charset="0"/>
                <a:cs typeface="Arial"/>
              </a:rPr>
              <a:t> their </a:t>
            </a:r>
            <a:r>
              <a:rPr lang="en-US" u="sng" dirty="0" smtClean="0">
                <a:latin typeface="Arial"/>
                <a:ea typeface="ヒラギノ角ゴ Pro W3" charset="0"/>
                <a:cs typeface="Arial"/>
              </a:rPr>
              <a:t>passion</a:t>
            </a:r>
            <a:r>
              <a:rPr lang="en-US" dirty="0" smtClean="0">
                <a:latin typeface="Arial"/>
                <a:ea typeface="ヒラギノ角ゴ Pro W3" charset="0"/>
                <a:cs typeface="Arial"/>
              </a:rPr>
              <a:t>.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makes them get up in the morning and want to learn something new?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And we need to help them to </a:t>
            </a:r>
            <a:r>
              <a:rPr lang="en-US" u="sng" dirty="0" smtClean="0">
                <a:latin typeface="Arial"/>
                <a:ea typeface="ヒラギノ角ゴ Pro W3" charset="0"/>
                <a:cs typeface="Arial"/>
              </a:rPr>
              <a:t>turn</a:t>
            </a:r>
            <a:r>
              <a:rPr lang="en-US" dirty="0" smtClean="0">
                <a:latin typeface="Arial"/>
                <a:ea typeface="ヒラギノ角ゴ Pro W3" charset="0"/>
                <a:cs typeface="Arial"/>
              </a:rPr>
              <a:t> that passion into a rewarding career.</a:t>
            </a:r>
          </a:p>
          <a:p>
            <a:r>
              <a:rPr lang="en-US" dirty="0" smtClean="0">
                <a:latin typeface="Arial"/>
                <a:ea typeface="ヒラギノ角ゴ Pro W3" charset="0"/>
                <a:cs typeface="Arial"/>
              </a:rPr>
              <a:t>-- -- </a:t>
            </a:r>
          </a:p>
          <a:p>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a:t>
            </a:r>
          </a:p>
          <a:p>
            <a:r>
              <a:rPr lang="en-US" dirty="0" smtClean="0">
                <a:latin typeface="Arial"/>
                <a:ea typeface="ヒラギノ角ゴ Pro W3" charset="0"/>
                <a:cs typeface="Arial"/>
              </a:rPr>
              <a:t>Emil Barnabas</a:t>
            </a:r>
          </a:p>
          <a:p>
            <a:endParaRPr lang="en-US" dirty="0">
              <a:latin typeface="Arial"/>
              <a:ea typeface="ヒラギノ角ゴ Pro W3" charset="0"/>
              <a:cs typeface="Arial"/>
            </a:endParaRPr>
          </a:p>
        </p:txBody>
      </p:sp>
      <p:sp>
        <p:nvSpPr>
          <p:cNvPr id="1946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635EE16-19ED-3B43-B292-540849025BEA}" type="slidenum">
              <a:rPr lang="en-US" sz="1200"/>
              <a:pPr algn="r"/>
              <a:t>56</a:t>
            </a:fld>
            <a:endParaRPr lang="en-US" sz="1200"/>
          </a:p>
        </p:txBody>
      </p:sp>
    </p:spTree>
    <p:extLst>
      <p:ext uri="{BB962C8B-B14F-4D97-AF65-F5344CB8AC3E}">
        <p14:creationId xmlns:p14="http://schemas.microsoft.com/office/powerpoint/2010/main" val="8916691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when our youth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altLang="ja-JP" dirty="0" smtClean="0">
              <a:latin typeface="Arial" charset="0"/>
              <a:ea typeface="ヒラギノ角ゴ Pro W3" charset="0"/>
              <a:cs typeface="ヒラギノ角ゴ Pro W3" charset="0"/>
            </a:endParaRPr>
          </a:p>
          <a:p>
            <a:r>
              <a:rPr lang="en-US" altLang="ja-JP" dirty="0" smtClean="0">
                <a:latin typeface="Arial" charset="0"/>
                <a:ea typeface="ヒラギノ角ゴ Pro W3" charset="0"/>
                <a:cs typeface="ヒラギノ角ゴ Pro W3" charset="0"/>
              </a:rPr>
              <a:t>“That’s what I do”</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 to make --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57</a:t>
            </a:fld>
            <a:endParaRPr lang="en-US"/>
          </a:p>
        </p:txBody>
      </p:sp>
    </p:spTree>
    <p:extLst>
      <p:ext uri="{BB962C8B-B14F-4D97-AF65-F5344CB8AC3E}">
        <p14:creationId xmlns:p14="http://schemas.microsoft.com/office/powerpoint/2010/main" val="23915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58</a:t>
            </a:fld>
            <a:endParaRPr lang="en-US" sz="1200"/>
          </a:p>
        </p:txBody>
      </p:sp>
      <p:sp>
        <p:nvSpPr>
          <p:cNvPr id="15363" name="Rectangle 2"/>
          <p:cNvSpPr>
            <a:spLocks noGrp="1" noRot="1" noChangeAspect="1" noChangeArrowheads="1" noTextEdit="1"/>
          </p:cNvSpPr>
          <p:nvPr>
            <p:ph type="sldImg"/>
          </p:nvPr>
        </p:nvSpPr>
        <p:spPr>
          <a:xfrm>
            <a:off x="1066800" y="762000"/>
            <a:ext cx="4673600" cy="3505200"/>
          </a:xfrm>
          <a:ln/>
        </p:spPr>
      </p:sp>
      <p:sp>
        <p:nvSpPr>
          <p:cNvPr id="15364" name="Rectangle 3"/>
          <p:cNvSpPr>
            <a:spLocks noGrp="1" noChangeArrowheads="1"/>
          </p:cNvSpPr>
          <p:nvPr>
            <p:ph type="body" idx="1"/>
          </p:nvPr>
        </p:nvSpPr>
        <p:spPr>
          <a:xfrm>
            <a:off x="762000" y="4876800"/>
            <a:ext cx="5257800" cy="42876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pPr eaLnBrk="1" hangingPunct="1">
              <a:spcBef>
                <a:spcPct val="0"/>
              </a:spcBef>
              <a:spcAft>
                <a:spcPct val="30000"/>
              </a:spcAft>
            </a:pPr>
            <a:r>
              <a:rPr lang="en-US" sz="1600" dirty="0" smtClean="0">
                <a:latin typeface="Arial"/>
                <a:ea typeface="ヒラギノ角ゴ Pro W3" charset="0"/>
                <a:cs typeface="Arial"/>
              </a:rPr>
              <a:t>Thanks for listening</a:t>
            </a:r>
            <a:endParaRPr lang="en-US" sz="1600" dirty="0">
              <a:latin typeface="Arial"/>
              <a:ea typeface="ヒラギノ角ゴ Pro W3" charset="0"/>
              <a:cs typeface="Arial"/>
            </a:endParaRPr>
          </a:p>
        </p:txBody>
      </p:sp>
    </p:spTree>
    <p:extLst>
      <p:ext uri="{BB962C8B-B14F-4D97-AF65-F5344CB8AC3E}">
        <p14:creationId xmlns:p14="http://schemas.microsoft.com/office/powerpoint/2010/main" val="750912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6</a:t>
            </a:fld>
            <a:endParaRPr lang="en-US" sz="1200"/>
          </a:p>
        </p:txBody>
      </p:sp>
      <p:sp>
        <p:nvSpPr>
          <p:cNvPr id="78850" name="Rectangle 2"/>
          <p:cNvSpPr>
            <a:spLocks noGrp="1" noRot="1" noChangeAspect="1" noChangeArrowheads="1" noTextEdit="1"/>
          </p:cNvSpPr>
          <p:nvPr>
            <p:ph type="sldImg"/>
          </p:nvPr>
        </p:nvSpPr>
        <p:spPr>
          <a:xfrm>
            <a:off x="1149350" y="685800"/>
            <a:ext cx="3859213" cy="2895600"/>
          </a:xfrm>
          <a:solidFill>
            <a:srgbClr val="FFFFFF"/>
          </a:solidFill>
          <a:ln/>
        </p:spPr>
      </p:sp>
      <p:sp>
        <p:nvSpPr>
          <p:cNvPr id="78851" name="Rectangle 3"/>
          <p:cNvSpPr>
            <a:spLocks noGrp="1" noChangeArrowheads="1"/>
          </p:cNvSpPr>
          <p:nvPr>
            <p:ph type="body" idx="1"/>
          </p:nvPr>
        </p:nvSpPr>
        <p:spPr>
          <a:xfrm>
            <a:off x="837903" y="3657600"/>
            <a:ext cx="5162847" cy="4799996"/>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dirty="0" smtClean="0">
                <a:latin typeface="Arial" charset="0"/>
                <a:ea typeface="ヒラギノ角ゴ Pro W3" charset="0"/>
                <a:cs typeface="ヒラギノ角ゴ Pro W3" charset="0"/>
              </a:rPr>
              <a:t>I hope you are all familiar with the Holland Codes</a:t>
            </a:r>
            <a:r>
              <a:rPr lang="en-US" baseline="0" dirty="0" smtClean="0">
                <a:latin typeface="Arial" charset="0"/>
                <a:ea typeface="ヒラギノ角ゴ Pro W3" charset="0"/>
                <a:cs typeface="ヒラギノ角ゴ Pro W3" charset="0"/>
              </a:rPr>
              <a:t> or Holland career interest Types.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Most folks are high in two or three of these categories.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It’s not just using a computer to match you to a career, it’s finding out </a:t>
            </a:r>
            <a:r>
              <a:rPr lang="en-US" u="sng" baseline="0" dirty="0" smtClean="0">
                <a:latin typeface="Arial" charset="0"/>
                <a:ea typeface="ヒラギノ角ゴ Pro W3" charset="0"/>
                <a:cs typeface="ヒラギノ角ゴ Pro W3" charset="0"/>
              </a:rPr>
              <a:t>who</a:t>
            </a:r>
            <a:r>
              <a:rPr lang="en-US" baseline="0" dirty="0" smtClean="0">
                <a:latin typeface="Arial" charset="0"/>
                <a:ea typeface="ヒラギノ角ゴ Pro W3" charset="0"/>
                <a:cs typeface="ヒラギノ角ゴ Pro W3" charset="0"/>
              </a:rPr>
              <a:t> you are, and realizing that you are not good at </a:t>
            </a:r>
            <a:r>
              <a:rPr lang="en-US" u="sng" baseline="0" dirty="0" smtClean="0">
                <a:latin typeface="Arial" charset="0"/>
                <a:ea typeface="ヒラギノ角ゴ Pro W3" charset="0"/>
                <a:cs typeface="ヒラギノ角ゴ Pro W3" charset="0"/>
              </a:rPr>
              <a:t>everything</a:t>
            </a:r>
            <a:r>
              <a:rPr lang="en-US" baseline="0" dirty="0" smtClean="0">
                <a:latin typeface="Arial" charset="0"/>
                <a:ea typeface="ヒラギノ角ゴ Pro W3" charset="0"/>
                <a:cs typeface="ヒラギノ角ゴ Pro W3" charset="0"/>
              </a:rPr>
              <a:t>, and that’s OK.  </a:t>
            </a:r>
          </a:p>
          <a:p>
            <a:pPr eaLnBrk="1" hangingPunct="1"/>
            <a:r>
              <a:rPr lang="en-US" dirty="0">
                <a:latin typeface="Arial" charset="0"/>
                <a:ea typeface="ヒラギノ角ゴ Pro W3" charset="0"/>
                <a:cs typeface="ヒラギノ角ゴ Pro W3" charset="0"/>
              </a:rPr>
              <a:t>(handout)</a:t>
            </a:r>
          </a:p>
          <a:p>
            <a:pPr eaLnBrk="1" hangingPunct="1"/>
            <a:r>
              <a:rPr lang="en-US" baseline="0" dirty="0" smtClean="0">
                <a:latin typeface="Arial" charset="0"/>
                <a:ea typeface="ヒラギノ角ゴ Pro W3" charset="0"/>
                <a:cs typeface="ヒラギノ角ゴ Pro W3" charset="0"/>
              </a:rPr>
              <a:t>Once you have discovered who you are through an interest assessment, then you can start looking at the careers that match your interests.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Middle school and high school are a great place to start learning your career interests.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But – this is </a:t>
            </a:r>
            <a:r>
              <a:rPr lang="en-US" u="sng" baseline="0" dirty="0" smtClean="0">
                <a:latin typeface="Arial" charset="0"/>
                <a:ea typeface="ヒラギノ角ゴ Pro W3" charset="0"/>
                <a:cs typeface="ヒラギノ角ゴ Pro W3" charset="0"/>
              </a:rPr>
              <a:t>not</a:t>
            </a:r>
            <a:r>
              <a:rPr lang="en-US" baseline="0" dirty="0" smtClean="0">
                <a:latin typeface="Arial" charset="0"/>
                <a:ea typeface="ヒラギノ角ゴ Pro W3" charset="0"/>
                <a:cs typeface="ヒラギノ角ゴ Pro W3" charset="0"/>
              </a:rPr>
              <a:t> what we are going to talk about today.</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0717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7</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eaLnBrk="1" hangingPunct="1"/>
            <a:r>
              <a:rPr lang="en-US" dirty="0" smtClean="0">
                <a:latin typeface="Arial" charset="0"/>
                <a:ea typeface="ヒラギノ角ゴ Pro W3" charset="0"/>
                <a:cs typeface="ヒラギノ角ゴ Pro W3" charset="0"/>
              </a:rPr>
              <a:t>Most people do not know what skills they possess</a:t>
            </a:r>
            <a:r>
              <a:rPr lang="en-US" baseline="0" dirty="0" smtClean="0">
                <a:latin typeface="Arial" charset="0"/>
                <a:ea typeface="ヒラギノ角ゴ Pro W3" charset="0"/>
                <a:cs typeface="ヒラギノ角ゴ Pro W3" charset="0"/>
              </a:rPr>
              <a:t> until they have had work experiences.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Arts Education courses, and Career and Technical Education courses in middle school and high school are a great place to </a:t>
            </a:r>
            <a:r>
              <a:rPr lang="en-US" dirty="0" smtClean="0">
                <a:latin typeface="Arial" charset="0"/>
                <a:ea typeface="ヒラギノ角ゴ Pro W3" charset="0"/>
                <a:cs typeface="ヒラギノ角ゴ Pro W3" charset="0"/>
              </a:rPr>
              <a:t>try out </a:t>
            </a:r>
            <a:r>
              <a:rPr lang="en-US" dirty="0">
                <a:latin typeface="Arial" charset="0"/>
                <a:ea typeface="ヒラギノ角ゴ Pro W3" charset="0"/>
                <a:cs typeface="ヒラギノ角ゴ Pro W3" charset="0"/>
              </a:rPr>
              <a:t>these skills without making a formal work commitment.</a:t>
            </a:r>
          </a:p>
          <a:p>
            <a:pPr eaLnBrk="1" hangingPunct="1"/>
            <a:endParaRPr lang="en-US" dirty="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 You </a:t>
            </a:r>
            <a:r>
              <a:rPr lang="en-US" dirty="0">
                <a:latin typeface="Arial" charset="0"/>
                <a:ea typeface="ヒラギノ角ゴ Pro W3" charset="0"/>
                <a:cs typeface="ヒラギノ角ゴ Pro W3" charset="0"/>
              </a:rPr>
              <a:t>will </a:t>
            </a:r>
            <a:r>
              <a:rPr lang="en-US" u="sng" dirty="0">
                <a:latin typeface="Arial" charset="0"/>
                <a:ea typeface="ヒラギノ角ゴ Pro W3" charset="0"/>
                <a:cs typeface="ヒラギノ角ゴ Pro W3" charset="0"/>
              </a:rPr>
              <a:t>not</a:t>
            </a:r>
            <a:r>
              <a:rPr lang="en-US" dirty="0">
                <a:latin typeface="Arial" charset="0"/>
                <a:ea typeface="ヒラギノ角ゴ Pro W3" charset="0"/>
                <a:cs typeface="ヒラギノ角ゴ Pro W3" charset="0"/>
              </a:rPr>
              <a:t> know you have a skill in some area until you </a:t>
            </a:r>
            <a:r>
              <a:rPr lang="en-US" u="sng" dirty="0">
                <a:latin typeface="Arial" charset="0"/>
                <a:ea typeface="ヒラギノ角ゴ Pro W3" charset="0"/>
                <a:cs typeface="ヒラギノ角ゴ Pro W3" charset="0"/>
              </a:rPr>
              <a:t>try</a:t>
            </a:r>
            <a:r>
              <a:rPr lang="en-US" dirty="0">
                <a:latin typeface="Arial" charset="0"/>
                <a:ea typeface="ヒラギノ角ゴ Pro W3" charset="0"/>
                <a:cs typeface="ヒラギノ角ゴ Pro W3" charset="0"/>
              </a:rPr>
              <a:t> it out.</a:t>
            </a:r>
          </a:p>
          <a:p>
            <a:pPr eaLnBrk="1" hangingPunct="1"/>
            <a:endParaRPr lang="en-US" dirty="0" smtClean="0">
              <a:latin typeface="Arial" charset="0"/>
              <a:ea typeface="ヒラギノ角ゴ Pro W3" charset="0"/>
              <a:cs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charset="0"/>
                <a:ea typeface="ヒラギノ角ゴ Pro W3" charset="0"/>
                <a:cs typeface="ヒラギノ角ゴ Pro W3" charset="0"/>
              </a:rPr>
              <a:t>But – this is </a:t>
            </a:r>
            <a:r>
              <a:rPr lang="en-US" u="sng" baseline="0" dirty="0" smtClean="0">
                <a:latin typeface="Arial" charset="0"/>
                <a:ea typeface="ヒラギノ角ゴ Pro W3" charset="0"/>
                <a:cs typeface="ヒラギノ角ゴ Pro W3" charset="0"/>
              </a:rPr>
              <a:t>not</a:t>
            </a:r>
            <a:r>
              <a:rPr lang="en-US" baseline="0" dirty="0" smtClean="0">
                <a:latin typeface="Arial" charset="0"/>
                <a:ea typeface="ヒラギノ角ゴ Pro W3" charset="0"/>
                <a:cs typeface="ヒラギノ角ゴ Pro W3" charset="0"/>
              </a:rPr>
              <a:t> what we are going to talk about today.</a:t>
            </a: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www.onetonline.org</a:t>
            </a:r>
            <a:r>
              <a:rPr lang="en-US" dirty="0" smtClean="0">
                <a:latin typeface="Arial" charset="0"/>
                <a:ea typeface="ヒラギノ角ゴ Pro W3" charset="0"/>
                <a:cs typeface="ヒラギノ角ゴ Pro W3" charset="0"/>
              </a:rPr>
              <a:t>/skills/</a:t>
            </a: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33003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200"/>
              <a:pPr algn="r"/>
              <a:t>8</a:t>
            </a:fld>
            <a:endParaRPr lang="en-US" sz="1200"/>
          </a:p>
        </p:txBody>
      </p:sp>
      <p:sp>
        <p:nvSpPr>
          <p:cNvPr id="66562" name="Rectangle 2"/>
          <p:cNvSpPr>
            <a:spLocks noGrp="1" noRot="1" noChangeAspect="1" noChangeArrowheads="1" noTextEdit="1"/>
          </p:cNvSpPr>
          <p:nvPr>
            <p:ph type="sldImg"/>
          </p:nvPr>
        </p:nvSpPr>
        <p:spPr>
          <a:xfrm>
            <a:off x="1143000" y="685800"/>
            <a:ext cx="3556000" cy="2667000"/>
          </a:xfrm>
          <a:solidFill>
            <a:srgbClr val="FFFFFF"/>
          </a:solidFill>
          <a:ln/>
        </p:spPr>
      </p:sp>
      <p:sp>
        <p:nvSpPr>
          <p:cNvPr id="66563" name="Rectangle 3"/>
          <p:cNvSpPr>
            <a:spLocks noGrp="1" noChangeArrowheads="1"/>
          </p:cNvSpPr>
          <p:nvPr>
            <p:ph type="body" idx="1"/>
          </p:nvPr>
        </p:nvSpPr>
        <p:spPr>
          <a:xfrm>
            <a:off x="837903" y="3657599"/>
            <a:ext cx="5334000" cy="5029805"/>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latin typeface="Arial"/>
                <a:ea typeface="ヒラギノ角ゴ Pro W3" charset="0"/>
                <a:cs typeface="Arial"/>
              </a:rPr>
              <a:t>You have to know the job market.</a:t>
            </a:r>
          </a:p>
          <a:p>
            <a:pPr eaLnBrk="1" hangingPunct="1">
              <a:spcBef>
                <a:spcPct val="0"/>
              </a:spcBef>
              <a:spcAft>
                <a:spcPct val="30000"/>
              </a:spcAft>
            </a:pPr>
            <a:r>
              <a:rPr lang="en-US" dirty="0">
                <a:latin typeface="Arial"/>
                <a:ea typeface="ヒラギノ角ゴ Pro W3" charset="0"/>
                <a:cs typeface="Arial"/>
              </a:rPr>
              <a:t>(handout</a:t>
            </a:r>
            <a:r>
              <a:rPr lang="en-US" dirty="0" smtClean="0">
                <a:latin typeface="Arial"/>
                <a:ea typeface="ヒラギノ角ゴ Pro W3" charset="0"/>
                <a:cs typeface="Arial"/>
              </a:rPr>
              <a:t>)</a:t>
            </a: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The world of work is changing much more rapidly than decades ago, so you have to keep up with the occupation demand projections and the latest trends in work.</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If you want to be a nurse, there should be no problem finding a job over the next ten years.  Same for teachers, which are split out here into several categories.</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If you discover your special skill is threading a textile loom, then you might want to keep looking</a:t>
            </a:r>
            <a:r>
              <a:rPr lang="en-US" dirty="0" smtClean="0">
                <a:latin typeface="Arial"/>
                <a:ea typeface="ヒラギノ角ゴ Pro W3" charset="0"/>
                <a:cs typeface="Arial"/>
              </a:rPr>
              <a:t>.</a:t>
            </a:r>
          </a:p>
          <a:p>
            <a:pPr eaLnBrk="1" hangingPunct="1">
              <a:spcBef>
                <a:spcPct val="0"/>
              </a:spcBef>
              <a:spcAft>
                <a:spcPct val="30000"/>
              </a:spcAft>
            </a:pPr>
            <a:endParaRPr lang="en-US" dirty="0" smtClean="0">
              <a:latin typeface="Arial"/>
              <a:ea typeface="ヒラギノ角ゴ Pro W3" charset="0"/>
              <a:cs typeface="Arial"/>
            </a:endParaRPr>
          </a:p>
          <a:p>
            <a:pPr marL="0" marR="0" indent="0" algn="l" defTabSz="914400" rtl="0" eaLnBrk="1" fontAlgn="auto" latinLnBrk="0" hangingPunct="1">
              <a:lnSpc>
                <a:spcPct val="100000"/>
              </a:lnSpc>
              <a:spcBef>
                <a:spcPct val="0"/>
              </a:spcBef>
              <a:spcAft>
                <a:spcPct val="30000"/>
              </a:spcAft>
              <a:buClrTx/>
              <a:buSzTx/>
              <a:buFontTx/>
              <a:buNone/>
              <a:tabLst/>
              <a:defRPr/>
            </a:pPr>
            <a:r>
              <a:rPr lang="en-US" baseline="0" dirty="0" smtClean="0">
                <a:latin typeface="Arial" charset="0"/>
                <a:ea typeface="ヒラギノ角ゴ Pro W3" charset="0"/>
                <a:cs typeface="ヒラギノ角ゴ Pro W3" charset="0"/>
              </a:rPr>
              <a:t>But – this is </a:t>
            </a:r>
            <a:r>
              <a:rPr lang="en-US" u="sng" baseline="0" dirty="0" smtClean="0">
                <a:latin typeface="Arial" charset="0"/>
                <a:ea typeface="ヒラギノ角ゴ Pro W3" charset="0"/>
                <a:cs typeface="ヒラギノ角ゴ Pro W3" charset="0"/>
              </a:rPr>
              <a:t>not</a:t>
            </a:r>
            <a:r>
              <a:rPr lang="en-US" baseline="0" dirty="0" smtClean="0">
                <a:latin typeface="Arial" charset="0"/>
                <a:ea typeface="ヒラギノ角ゴ Pro W3" charset="0"/>
                <a:cs typeface="ヒラギノ角ゴ Pro W3" charset="0"/>
              </a:rPr>
              <a:t> what we are going to talk about today.</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endParaRPr lang="en-US" dirty="0">
              <a:solidFill>
                <a:srgbClr val="FF0000"/>
              </a:solidFill>
              <a:latin typeface="Arial"/>
              <a:ea typeface="ヒラギノ角ゴ Pro W3" charset="0"/>
              <a:cs typeface="Arial"/>
            </a:endParaRPr>
          </a:p>
          <a:p>
            <a:pPr eaLnBrk="1" hangingPunct="1">
              <a:spcBef>
                <a:spcPct val="0"/>
              </a:spcBef>
              <a:spcAft>
                <a:spcPct val="30000"/>
              </a:spcAft>
            </a:pPr>
            <a:endParaRPr lang="en-US" dirty="0" smtClean="0">
              <a:solidFill>
                <a:srgbClr val="FF0000"/>
              </a:solidFill>
              <a:latin typeface="Arial"/>
              <a:ea typeface="ヒラギノ角ゴ Pro W3" charset="0"/>
              <a:cs typeface="Arial"/>
            </a:endParaRPr>
          </a:p>
          <a:p>
            <a:pPr eaLnBrk="1" hangingPunct="1">
              <a:spcBef>
                <a:spcPct val="0"/>
              </a:spcBef>
              <a:spcAft>
                <a:spcPct val="30000"/>
              </a:spcAft>
            </a:pPr>
            <a:r>
              <a:rPr lang="en-US" dirty="0" smtClean="0">
                <a:solidFill>
                  <a:srgbClr val="FF0000"/>
                </a:solidFill>
                <a:latin typeface="Arial"/>
                <a:ea typeface="ヒラギノ角ゴ Pro W3" charset="0"/>
                <a:cs typeface="Arial"/>
              </a:rPr>
              <a:t>=========</a:t>
            </a:r>
            <a:endParaRPr lang="en-US" dirty="0">
              <a:solidFill>
                <a:srgbClr val="FF0000"/>
              </a:solidFill>
              <a:latin typeface="Arial"/>
              <a:ea typeface="ヒラギノ角ゴ Pro W3" charset="0"/>
              <a:cs typeface="Arial"/>
            </a:endParaRPr>
          </a:p>
          <a:p>
            <a:pPr eaLnBrk="1" hangingPunct="1">
              <a:spcBef>
                <a:spcPct val="0"/>
              </a:spcBef>
              <a:spcAft>
                <a:spcPct val="30000"/>
              </a:spcAft>
            </a:pPr>
            <a:r>
              <a:rPr lang="en-US" dirty="0">
                <a:solidFill>
                  <a:srgbClr val="FF0000"/>
                </a:solidFill>
                <a:latin typeface="Arial"/>
                <a:ea typeface="ヒラギノ角ゴ Pro W3" charset="0"/>
                <a:cs typeface="Arial"/>
              </a:rPr>
              <a:t>These data are from </a:t>
            </a:r>
            <a:r>
              <a:rPr lang="en-US" dirty="0" err="1">
                <a:solidFill>
                  <a:srgbClr val="FF0000"/>
                </a:solidFill>
                <a:latin typeface="Arial"/>
                <a:ea typeface="ヒラギノ角ゴ Pro W3" charset="0"/>
                <a:cs typeface="Arial"/>
              </a:rPr>
              <a:t>www.CareerOutlook.US</a:t>
            </a:r>
            <a:endParaRPr lang="en-US" dirty="0">
              <a:solidFill>
                <a:srgbClr val="FF0000"/>
              </a:solidFill>
              <a:latin typeface="Arial"/>
              <a:ea typeface="ヒラギノ角ゴ Pro W3" charset="0"/>
              <a:cs typeface="Arial"/>
            </a:endParaRPr>
          </a:p>
          <a:p>
            <a:pPr eaLnBrk="1" hangingPunct="1">
              <a:spcBef>
                <a:spcPct val="0"/>
              </a:spcBef>
              <a:spcAft>
                <a:spcPct val="30000"/>
              </a:spcAft>
            </a:pPr>
            <a:endParaRPr lang="en-US" dirty="0">
              <a:solidFill>
                <a:srgbClr val="FF0000"/>
              </a:solidFill>
              <a:latin typeface="Arial"/>
              <a:ea typeface="ヒラギノ角ゴ Pro W3" charset="0"/>
              <a:cs typeface="Arial"/>
            </a:endParaRPr>
          </a:p>
          <a:p>
            <a:r>
              <a:rPr lang="en-US" dirty="0">
                <a:solidFill>
                  <a:srgbClr val="FF0000"/>
                </a:solidFill>
                <a:latin typeface="Arial"/>
                <a:ea typeface="ヒラギノ角ゴ Pro W3" charset="0"/>
                <a:cs typeface="Arial"/>
              </a:rPr>
              <a:t>http://</a:t>
            </a:r>
            <a:r>
              <a:rPr lang="en-US" dirty="0" err="1">
                <a:solidFill>
                  <a:srgbClr val="FF0000"/>
                </a:solidFill>
                <a:latin typeface="Arial"/>
                <a:ea typeface="ヒラギノ角ゴ Pro W3" charset="0"/>
                <a:cs typeface="Arial"/>
              </a:rPr>
              <a:t>www.bls.gov</a:t>
            </a:r>
            <a:r>
              <a:rPr lang="en-US" dirty="0">
                <a:solidFill>
                  <a:srgbClr val="FF0000"/>
                </a:solidFill>
                <a:latin typeface="Arial"/>
                <a:ea typeface="ヒラギノ角ゴ Pro W3" charset="0"/>
                <a:cs typeface="Arial"/>
              </a:rPr>
              <a:t>/</a:t>
            </a:r>
            <a:r>
              <a:rPr lang="en-US" dirty="0" err="1">
                <a:solidFill>
                  <a:srgbClr val="FF0000"/>
                </a:solidFill>
                <a:latin typeface="Arial"/>
                <a:ea typeface="ヒラギノ角ゴ Pro W3" charset="0"/>
                <a:cs typeface="Arial"/>
              </a:rPr>
              <a:t>emp</a:t>
            </a:r>
            <a:r>
              <a:rPr lang="en-US" dirty="0">
                <a:solidFill>
                  <a:srgbClr val="FF0000"/>
                </a:solidFill>
                <a:latin typeface="Arial"/>
                <a:ea typeface="ヒラギノ角ゴ Pro W3" charset="0"/>
                <a:cs typeface="Arial"/>
              </a:rPr>
              <a:t>/ep_table_112.htm</a:t>
            </a:r>
          </a:p>
          <a:p>
            <a:r>
              <a:rPr lang="en-US" dirty="0">
                <a:solidFill>
                  <a:srgbClr val="FF0000"/>
                </a:solidFill>
                <a:latin typeface="Arial"/>
                <a:ea typeface="ヒラギノ角ゴ Pro W3" charset="0"/>
                <a:cs typeface="Arial"/>
              </a:rPr>
              <a:t>Education and training assignments</a:t>
            </a:r>
          </a:p>
          <a:p>
            <a:r>
              <a:rPr lang="en-US" dirty="0">
                <a:solidFill>
                  <a:srgbClr val="FF0000"/>
                </a:solidFill>
                <a:latin typeface="Arial"/>
                <a:ea typeface="ヒラギノ角ゴ Pro W3" charset="0"/>
                <a:cs typeface="Arial"/>
              </a:rPr>
              <a:t>updated January 13, 2012</a:t>
            </a:r>
          </a:p>
        </p:txBody>
      </p:sp>
    </p:spTree>
    <p:extLst>
      <p:ext uri="{BB962C8B-B14F-4D97-AF65-F5344CB8AC3E}">
        <p14:creationId xmlns:p14="http://schemas.microsoft.com/office/powerpoint/2010/main" val="2046944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9</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All of that is great to know on your pathway to a career,</a:t>
            </a:r>
            <a:r>
              <a:rPr lang="en-US" baseline="0" dirty="0" smtClean="0">
                <a:latin typeface="Arial" charset="0"/>
                <a:ea typeface="ヒラギノ角ゴ Pro W3" charset="0"/>
                <a:cs typeface="ヒラギノ角ゴ Pro W3" charset="0"/>
              </a:rPr>
              <a:t> </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but – </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We are here today –</a:t>
            </a:r>
            <a:r>
              <a:rPr lang="en-US" baseline="0" dirty="0" smtClean="0">
                <a:latin typeface="Arial" charset="0"/>
                <a:ea typeface="ヒラギノ角ゴ Pro W3" charset="0"/>
                <a:cs typeface="ヒラギノ角ゴ Pro W3" charset="0"/>
              </a:rPr>
              <a:t> </a:t>
            </a:r>
          </a:p>
          <a:p>
            <a:pPr eaLnBrk="1" hangingPunct="1"/>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 talk about -- </a:t>
            </a:r>
            <a:r>
              <a:rPr lang="en-US" u="sng" baseline="0" dirty="0" smtClean="0">
                <a:latin typeface="Arial" charset="0"/>
                <a:ea typeface="ヒラギノ角ゴ Pro W3" charset="0"/>
                <a:cs typeface="ヒラギノ角ゴ Pro W3" charset="0"/>
              </a:rPr>
              <a:t>passion</a:t>
            </a:r>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4625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0.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1905000"/>
            <a:ext cx="4953000" cy="2865841"/>
          </a:xfrm>
        </p:spPr>
        <p:txBody>
          <a:bodyPr>
            <a:normAutofit fontScale="90000"/>
          </a:bodyPr>
          <a:lstStyle/>
          <a:p>
            <a:pPr algn="l"/>
            <a:r>
              <a:rPr lang="en-US" sz="4800" i="1" dirty="0">
                <a:effectLst>
                  <a:outerShdw blurRad="38100" dist="38100" dir="2700000" algn="tl">
                    <a:srgbClr val="C0C0C0"/>
                  </a:outerShdw>
                </a:effectLst>
              </a:rPr>
              <a:t>Help </a:t>
            </a:r>
            <a:r>
              <a:rPr lang="en-US" sz="4800" i="1" dirty="0" smtClean="0">
                <a:effectLst>
                  <a:outerShdw blurRad="38100" dist="38100" dir="2700000" algn="tl">
                    <a:srgbClr val="C0C0C0"/>
                  </a:outerShdw>
                </a:effectLst>
              </a:rPr>
              <a:t>Youth Discover </a:t>
            </a:r>
            <a:br>
              <a:rPr lang="en-US" sz="4800" i="1" dirty="0" smtClean="0">
                <a:effectLst>
                  <a:outerShdw blurRad="38100" dist="38100" dir="2700000" algn="tl">
                    <a:srgbClr val="C0C0C0"/>
                  </a:outerShdw>
                </a:effectLst>
              </a:rPr>
            </a:br>
            <a:r>
              <a:rPr lang="en-US" sz="4800" i="1" dirty="0" smtClean="0">
                <a:effectLst>
                  <a:outerShdw blurRad="38100" dist="38100" dir="2700000" algn="tl">
                    <a:srgbClr val="C0C0C0"/>
                  </a:outerShdw>
                </a:effectLst>
              </a:rPr>
              <a:t>their </a:t>
            </a:r>
            <a:r>
              <a:rPr lang="en-US" sz="4800" i="1" dirty="0">
                <a:effectLst>
                  <a:outerShdw blurRad="38100" dist="38100" dir="2700000" algn="tl">
                    <a:srgbClr val="C0C0C0"/>
                  </a:outerShdw>
                </a:effectLst>
              </a:rPr>
              <a:t>Passion and </a:t>
            </a:r>
            <a:r>
              <a:rPr lang="en-US" sz="4800" i="1" dirty="0" smtClean="0">
                <a:effectLst>
                  <a:outerShdw blurRad="38100" dist="38100" dir="2700000" algn="tl">
                    <a:srgbClr val="C0C0C0"/>
                  </a:outerShdw>
                </a:effectLst>
              </a:rPr>
              <a:t/>
            </a:r>
            <a:br>
              <a:rPr lang="en-US" sz="4800" i="1" dirty="0" smtClean="0">
                <a:effectLst>
                  <a:outerShdw blurRad="38100" dist="38100" dir="2700000" algn="tl">
                    <a:srgbClr val="C0C0C0"/>
                  </a:outerShdw>
                </a:effectLst>
              </a:rPr>
            </a:br>
            <a:r>
              <a:rPr lang="en-US" sz="4800" i="1" dirty="0" smtClean="0">
                <a:effectLst>
                  <a:outerShdw blurRad="38100" dist="38100" dir="2700000" algn="tl">
                    <a:srgbClr val="C0C0C0"/>
                  </a:outerShdw>
                </a:effectLst>
              </a:rPr>
              <a:t>Turn </a:t>
            </a:r>
            <a:r>
              <a:rPr lang="en-US" sz="4800" i="1" dirty="0">
                <a:effectLst>
                  <a:outerShdw blurRad="38100" dist="38100" dir="2700000" algn="tl">
                    <a:srgbClr val="C0C0C0"/>
                  </a:outerShdw>
                </a:effectLst>
              </a:rPr>
              <a:t>it into a </a:t>
            </a:r>
            <a:br>
              <a:rPr lang="en-US" sz="4800" i="1" dirty="0">
                <a:effectLst>
                  <a:outerShdw blurRad="38100" dist="38100" dir="2700000" algn="tl">
                    <a:srgbClr val="C0C0C0"/>
                  </a:outerShdw>
                </a:effectLst>
              </a:rPr>
            </a:br>
            <a:r>
              <a:rPr lang="en-US" sz="4800" i="1" dirty="0">
                <a:effectLst>
                  <a:outerShdw blurRad="38100" dist="38100" dir="2700000" algn="tl">
                    <a:srgbClr val="C0C0C0"/>
                  </a:outerShdw>
                </a:effectLst>
              </a:rPr>
              <a:t>Career Pathway</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1529166"/>
            <a:ext cx="3467100" cy="3467100"/>
          </a:xfrm>
          <a:prstGeom prst="rect">
            <a:avLst/>
          </a:prstGeom>
        </p:spPr>
      </p:pic>
      <p:sp>
        <p:nvSpPr>
          <p:cNvPr id="6"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117469854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Passion</a:t>
            </a:r>
            <a:r>
              <a:rPr lang="en-US" dirty="0" smtClean="0"/>
              <a:t> – </a:t>
            </a:r>
            <a:br>
              <a:rPr lang="en-US" dirty="0" smtClean="0"/>
            </a:br>
            <a:r>
              <a:rPr lang="en-US" dirty="0" smtClean="0"/>
              <a:t>dictionary definition</a:t>
            </a:r>
            <a:endParaRPr lang="en-US" dirty="0"/>
          </a:p>
        </p:txBody>
      </p:sp>
      <p:sp>
        <p:nvSpPr>
          <p:cNvPr id="3" name="Content Placeholder 2"/>
          <p:cNvSpPr>
            <a:spLocks noGrp="1"/>
          </p:cNvSpPr>
          <p:nvPr>
            <p:ph idx="1"/>
          </p:nvPr>
        </p:nvSpPr>
        <p:spPr/>
        <p:txBody>
          <a:bodyPr/>
          <a:lstStyle/>
          <a:p>
            <a:pPr marL="458788" indent="-458788">
              <a:buAutoNum type="arabicPeriod"/>
            </a:pPr>
            <a:r>
              <a:rPr lang="en-US" dirty="0" smtClean="0"/>
              <a:t>any </a:t>
            </a:r>
            <a:r>
              <a:rPr lang="en-US" dirty="0"/>
              <a:t>powerful or compelling emotion or feeling, as love or hate. </a:t>
            </a:r>
          </a:p>
          <a:p>
            <a:pPr marL="458788" indent="-458788">
              <a:buNone/>
            </a:pPr>
            <a:r>
              <a:rPr lang="en-US" dirty="0" smtClean="0"/>
              <a:t>6.	a </a:t>
            </a:r>
            <a:r>
              <a:rPr lang="en-US" dirty="0"/>
              <a:t>strong or extravagant fondness, enthusiasm, or desire for anything: a passion for music.</a:t>
            </a:r>
          </a:p>
          <a:p>
            <a:pPr marL="458788" indent="-458788">
              <a:buNone/>
            </a:pPr>
            <a:r>
              <a:rPr lang="en-US" dirty="0"/>
              <a:t>7</a:t>
            </a:r>
            <a:r>
              <a:rPr lang="en-US" dirty="0" smtClean="0"/>
              <a:t>.	the </a:t>
            </a:r>
            <a:r>
              <a:rPr lang="en-US" dirty="0"/>
              <a:t>object of such a fondness or </a:t>
            </a:r>
            <a:r>
              <a:rPr lang="en-US" dirty="0" smtClean="0"/>
              <a:t>desire.</a:t>
            </a:r>
            <a:endParaRPr lang="en-US" dirty="0"/>
          </a:p>
        </p:txBody>
      </p:sp>
    </p:spTree>
    <p:extLst>
      <p:ext uri="{BB962C8B-B14F-4D97-AF65-F5344CB8AC3E}">
        <p14:creationId xmlns:p14="http://schemas.microsoft.com/office/powerpoint/2010/main" val="33843962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066800"/>
            <a:ext cx="9144000" cy="5791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normAutofit fontScale="90000"/>
          </a:bodyPr>
          <a:lstStyle/>
          <a:p>
            <a:r>
              <a:rPr lang="en-US" dirty="0" smtClean="0"/>
              <a:t>College is the Next Step ?</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143000"/>
            <a:ext cx="7620000" cy="5715000"/>
          </a:xfrm>
          <a:prstGeom prst="rect">
            <a:avLst/>
          </a:prstGeom>
        </p:spPr>
      </p:pic>
    </p:spTree>
    <p:extLst>
      <p:ext uri="{BB962C8B-B14F-4D97-AF65-F5344CB8AC3E}">
        <p14:creationId xmlns:p14="http://schemas.microsoft.com/office/powerpoint/2010/main" val="2052088570"/>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Tree>
    <p:extLst>
      <p:ext uri="{BB962C8B-B14F-4D97-AF65-F5344CB8AC3E}">
        <p14:creationId xmlns:p14="http://schemas.microsoft.com/office/powerpoint/2010/main" val="122765835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69168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68085" y="1036271"/>
            <a:ext cx="9740685" cy="5135929"/>
          </a:xfrm>
        </p:spPr>
      </p:pic>
    </p:spTree>
    <p:extLst>
      <p:ext uri="{BB962C8B-B14F-4D97-AF65-F5344CB8AC3E}">
        <p14:creationId xmlns:p14="http://schemas.microsoft.com/office/powerpoint/2010/main" val="1203395019"/>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881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3613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2600" y="-685800"/>
            <a:ext cx="5641975" cy="128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244754"/>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97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79250"/>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3027325-slide-linderpix-35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8128" y="0"/>
            <a:ext cx="3435872" cy="2286000"/>
          </a:xfrm>
          <a:prstGeom prst="rect">
            <a:avLst/>
          </a:prstGeom>
        </p:spPr>
      </p:pic>
      <p:pic>
        <p:nvPicPr>
          <p:cNvPr id="3" name="Picture 2" descr="3027325-slide-linderpix-355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7" y="4572000"/>
            <a:ext cx="3435872" cy="2286000"/>
          </a:xfrm>
          <a:prstGeom prst="rect">
            <a:avLst/>
          </a:prstGeom>
        </p:spPr>
      </p:pic>
      <p:pic>
        <p:nvPicPr>
          <p:cNvPr id="6" name="Picture 5" descr="3027325-slide-linderpix-366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8128" y="4572000"/>
            <a:ext cx="3435872" cy="2286000"/>
          </a:xfrm>
          <a:prstGeom prst="rect">
            <a:avLst/>
          </a:prstGeom>
        </p:spPr>
      </p:pic>
      <p:pic>
        <p:nvPicPr>
          <p:cNvPr id="10" name="Picture 9" descr="3027325-slide-s-linderpix-368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761"/>
            <a:ext cx="3435872" cy="2286000"/>
          </a:xfrm>
          <a:prstGeom prst="rect">
            <a:avLst/>
          </a:prstGeom>
        </p:spPr>
      </p:pic>
      <p:pic>
        <p:nvPicPr>
          <p:cNvPr id="9" name="Picture 8" descr="3027325-slide-linderpix-3993.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25993" y="1506272"/>
            <a:ext cx="5497395" cy="3657600"/>
          </a:xfrm>
          <a:prstGeom prst="rect">
            <a:avLst/>
          </a:prstGeom>
        </p:spPr>
      </p:pic>
    </p:spTree>
    <p:extLst>
      <p:ext uri="{BB962C8B-B14F-4D97-AF65-F5344CB8AC3E}">
        <p14:creationId xmlns:p14="http://schemas.microsoft.com/office/powerpoint/2010/main" val="183433823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Tree>
    <p:extLst>
      <p:ext uri="{BB962C8B-B14F-4D97-AF65-F5344CB8AC3E}">
        <p14:creationId xmlns:p14="http://schemas.microsoft.com/office/powerpoint/2010/main" val="579557046"/>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9640" y="0"/>
            <a:ext cx="5731760" cy="6858000"/>
          </a:xfrm>
          <a:prstGeom prst="rect">
            <a:avLst/>
          </a:prstGeom>
        </p:spPr>
      </p:pic>
    </p:spTree>
    <p:extLst>
      <p:ext uri="{BB962C8B-B14F-4D97-AF65-F5344CB8AC3E}">
        <p14:creationId xmlns:p14="http://schemas.microsoft.com/office/powerpoint/2010/main" val="136265123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Lego-1024x59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67" y="756866"/>
            <a:ext cx="9127333" cy="5339133"/>
          </a:xfrm>
          <a:prstGeom prst="rect">
            <a:avLst/>
          </a:prstGeom>
        </p:spPr>
      </p:pic>
    </p:spTree>
    <p:extLst>
      <p:ext uri="{BB962C8B-B14F-4D97-AF65-F5344CB8AC3E}">
        <p14:creationId xmlns:p14="http://schemas.microsoft.com/office/powerpoint/2010/main" val="2004949257"/>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97239890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4172" y="0"/>
            <a:ext cx="6610628" cy="6858000"/>
          </a:xfrm>
          <a:prstGeom prst="rect">
            <a:avLst/>
          </a:prstGeom>
        </p:spPr>
      </p:pic>
    </p:spTree>
    <p:extLst>
      <p:ext uri="{BB962C8B-B14F-4D97-AF65-F5344CB8AC3E}">
        <p14:creationId xmlns:p14="http://schemas.microsoft.com/office/powerpoint/2010/main" val="1299366263"/>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0"/>
            <a:ext cx="7381018" cy="6858000"/>
          </a:xfrm>
          <a:prstGeom prst="rect">
            <a:avLst/>
          </a:prstGeom>
        </p:spPr>
      </p:pic>
      <p:sp>
        <p:nvSpPr>
          <p:cNvPr id="4" name="Rounded Rectangle 3"/>
          <p:cNvSpPr>
            <a:spLocks noChangeArrowheads="1"/>
          </p:cNvSpPr>
          <p:nvPr/>
        </p:nvSpPr>
        <p:spPr bwMode="auto">
          <a:xfrm>
            <a:off x="1371600" y="3048000"/>
            <a:ext cx="3429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478613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202256302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1478867723"/>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51483914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53962196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14300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lstStyle/>
          <a:p>
            <a:r>
              <a:rPr lang="en-US" dirty="0" smtClean="0"/>
              <a:t>Do You Like Animals?</a:t>
            </a:r>
            <a:endParaRPr lang="en-US" dirty="0"/>
          </a:p>
        </p:txBody>
      </p:sp>
      <p:pic>
        <p:nvPicPr>
          <p:cNvPr id="3" name="Picture 2"/>
          <p:cNvPicPr>
            <a:picLocks noChangeAspect="1"/>
          </p:cNvPicPr>
          <p:nvPr/>
        </p:nvPicPr>
        <p:blipFill>
          <a:blip r:embed="rId3"/>
          <a:stretch>
            <a:fillRect/>
          </a:stretch>
        </p:blipFill>
        <p:spPr>
          <a:xfrm>
            <a:off x="304800" y="1143000"/>
            <a:ext cx="8534400" cy="5732891"/>
          </a:xfrm>
          <a:prstGeom prst="rect">
            <a:avLst/>
          </a:prstGeom>
        </p:spPr>
      </p:pic>
    </p:spTree>
    <p:extLst>
      <p:ext uri="{BB962C8B-B14F-4D97-AF65-F5344CB8AC3E}">
        <p14:creationId xmlns:p14="http://schemas.microsoft.com/office/powerpoint/2010/main" val="67636222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Shot-2015-03-06-at-9.13.27-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0"/>
            <a:ext cx="6820110" cy="6858000"/>
          </a:xfrm>
          <a:prstGeom prst="rect">
            <a:avLst/>
          </a:prstGeom>
        </p:spPr>
      </p:pic>
    </p:spTree>
    <p:extLst>
      <p:ext uri="{BB962C8B-B14F-4D97-AF65-F5344CB8AC3E}">
        <p14:creationId xmlns:p14="http://schemas.microsoft.com/office/powerpoint/2010/main" val="129043448"/>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1458912"/>
            <a:ext cx="7315200" cy="436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5715000" y="6080125"/>
            <a:ext cx="19065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dirty="0"/>
              <a:t>Elliot W. Eisner</a:t>
            </a:r>
          </a:p>
        </p:txBody>
      </p:sp>
    </p:spTree>
    <p:extLst>
      <p:ext uri="{BB962C8B-B14F-4D97-AF65-F5344CB8AC3E}">
        <p14:creationId xmlns:p14="http://schemas.microsoft.com/office/powerpoint/2010/main" val="127558730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21920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lstStyle/>
          <a:p>
            <a:r>
              <a:rPr lang="en-US" dirty="0" smtClean="0"/>
              <a:t>NOT Jobs </a:t>
            </a:r>
            <a:r>
              <a:rPr lang="en-US" u="sng" dirty="0" smtClean="0"/>
              <a:t>For </a:t>
            </a:r>
            <a:r>
              <a:rPr lang="en-US" dirty="0" smtClean="0"/>
              <a:t>Animals</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27" y="1588545"/>
            <a:ext cx="9163927" cy="4736055"/>
          </a:xfrm>
          <a:prstGeom prst="rect">
            <a:avLst/>
          </a:prstGeom>
        </p:spPr>
      </p:pic>
    </p:spTree>
    <p:extLst>
      <p:ext uri="{BB962C8B-B14F-4D97-AF65-F5344CB8AC3E}">
        <p14:creationId xmlns:p14="http://schemas.microsoft.com/office/powerpoint/2010/main" val="1555395969"/>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Try it Out</a:t>
            </a:r>
            <a:endParaRPr lang="en-US" dirty="0"/>
          </a:p>
        </p:txBody>
      </p:sp>
      <p:sp>
        <p:nvSpPr>
          <p:cNvPr id="4" name="Content Placeholder 3"/>
          <p:cNvSpPr>
            <a:spLocks noGrp="1"/>
          </p:cNvSpPr>
          <p:nvPr>
            <p:ph idx="1"/>
          </p:nvPr>
        </p:nvSpPr>
        <p:spPr/>
        <p:txBody>
          <a:bodyPr/>
          <a:lstStyle/>
          <a:p>
            <a:r>
              <a:rPr lang="en-US" dirty="0" smtClean="0"/>
              <a:t>Take elective courses</a:t>
            </a:r>
          </a:p>
          <a:p>
            <a:pPr lvl="1"/>
            <a:r>
              <a:rPr lang="en-US" dirty="0" smtClean="0"/>
              <a:t>Fine and Performing Arts</a:t>
            </a:r>
          </a:p>
          <a:p>
            <a:pPr lvl="1"/>
            <a:r>
              <a:rPr lang="en-US" dirty="0" smtClean="0"/>
              <a:t>Career and Technical (CTE)</a:t>
            </a:r>
          </a:p>
          <a:p>
            <a:r>
              <a:rPr lang="en-US" dirty="0" smtClean="0"/>
              <a:t>School Clubs</a:t>
            </a:r>
          </a:p>
        </p:txBody>
      </p:sp>
    </p:spTree>
    <p:extLst>
      <p:ext uri="{BB962C8B-B14F-4D97-AF65-F5344CB8AC3E}">
        <p14:creationId xmlns:p14="http://schemas.microsoft.com/office/powerpoint/2010/main" val="964342066"/>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Work-based learning</a:t>
            </a:r>
          </a:p>
          <a:p>
            <a:r>
              <a:rPr lang="en-US" dirty="0" smtClean="0"/>
              <a:t>Scouting  </a:t>
            </a:r>
          </a:p>
          <a:p>
            <a:pPr lvl="1"/>
            <a:r>
              <a:rPr lang="en-US" dirty="0" smtClean="0"/>
              <a:t>Merit Badges</a:t>
            </a:r>
          </a:p>
          <a:p>
            <a:pPr lvl="1"/>
            <a:r>
              <a:rPr lang="en-US" dirty="0" smtClean="0"/>
              <a:t>Exploring</a:t>
            </a:r>
          </a:p>
          <a:p>
            <a:pPr lvl="1"/>
            <a:r>
              <a:rPr lang="en-US" dirty="0" smtClean="0"/>
              <a:t>Learning for Life</a:t>
            </a:r>
          </a:p>
          <a:p>
            <a:r>
              <a:rPr lang="en-US" dirty="0" smtClean="0"/>
              <a:t>Summer Camps</a:t>
            </a:r>
          </a:p>
          <a:p>
            <a:pPr lvl="1"/>
            <a:r>
              <a:rPr lang="en-US" dirty="0" smtClean="0"/>
              <a:t>Career focused</a:t>
            </a:r>
          </a:p>
          <a:p>
            <a:pPr lvl="1"/>
            <a:r>
              <a:rPr lang="en-US" dirty="0" smtClean="0"/>
              <a:t>At colleges</a:t>
            </a:r>
            <a:endParaRPr lang="en-US" dirty="0"/>
          </a:p>
        </p:txBody>
      </p:sp>
    </p:spTree>
    <p:extLst>
      <p:ext uri="{BB962C8B-B14F-4D97-AF65-F5344CB8AC3E}">
        <p14:creationId xmlns:p14="http://schemas.microsoft.com/office/powerpoint/2010/main" val="80541640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Experiences</a:t>
            </a:r>
            <a:endParaRPr lang="en-US" dirty="0"/>
          </a:p>
        </p:txBody>
      </p:sp>
      <p:sp>
        <p:nvSpPr>
          <p:cNvPr id="3" name="Content Placeholder 2"/>
          <p:cNvSpPr>
            <a:spLocks noGrp="1"/>
          </p:cNvSpPr>
          <p:nvPr>
            <p:ph idx="1"/>
          </p:nvPr>
        </p:nvSpPr>
        <p:spPr/>
        <p:txBody>
          <a:bodyPr>
            <a:normAutofit/>
          </a:bodyPr>
          <a:lstStyle/>
          <a:p>
            <a:r>
              <a:rPr lang="en-US" dirty="0" smtClean="0"/>
              <a:t>Provide lots of experiences</a:t>
            </a:r>
          </a:p>
          <a:p>
            <a:r>
              <a:rPr lang="en-US" dirty="0" smtClean="0"/>
              <a:t>Hobbies</a:t>
            </a:r>
          </a:p>
          <a:p>
            <a:r>
              <a:rPr lang="en-US" dirty="0" smtClean="0"/>
              <a:t>Discussions about what youth like</a:t>
            </a:r>
          </a:p>
          <a:p>
            <a:r>
              <a:rPr lang="en-US" dirty="0" smtClean="0"/>
              <a:t>Point out potential passions</a:t>
            </a:r>
          </a:p>
          <a:p>
            <a:r>
              <a:rPr lang="en-US" dirty="0" smtClean="0"/>
              <a:t>Ask deeper questions</a:t>
            </a:r>
          </a:p>
          <a:p>
            <a:r>
              <a:rPr lang="en-US" dirty="0" smtClean="0"/>
              <a:t>Journal experiences</a:t>
            </a:r>
          </a:p>
          <a:p>
            <a:r>
              <a:rPr lang="en-US" dirty="0" smtClean="0"/>
              <a:t>Passion of the week</a:t>
            </a:r>
            <a:endParaRPr lang="en-US" dirty="0"/>
          </a:p>
        </p:txBody>
      </p:sp>
    </p:spTree>
    <p:extLst>
      <p:ext uri="{BB962C8B-B14F-4D97-AF65-F5344CB8AC3E}">
        <p14:creationId xmlns:p14="http://schemas.microsoft.com/office/powerpoint/2010/main" val="17735038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Before You Buy</a:t>
            </a:r>
            <a:endParaRPr lang="en-US" dirty="0"/>
          </a:p>
        </p:txBody>
      </p:sp>
      <p:sp>
        <p:nvSpPr>
          <p:cNvPr id="3" name="Content Placeholder 2"/>
          <p:cNvSpPr>
            <a:spLocks noGrp="1"/>
          </p:cNvSpPr>
          <p:nvPr>
            <p:ph idx="1"/>
          </p:nvPr>
        </p:nvSpPr>
        <p:spPr/>
        <p:txBody>
          <a:bodyPr>
            <a:normAutofit/>
          </a:bodyPr>
          <a:lstStyle/>
          <a:p>
            <a:r>
              <a:rPr lang="en-US" dirty="0" smtClean="0"/>
              <a:t>Rent first</a:t>
            </a:r>
          </a:p>
          <a:p>
            <a:r>
              <a:rPr lang="en-US" dirty="0" smtClean="0"/>
              <a:t>Buy cheaper/starter model first</a:t>
            </a:r>
          </a:p>
          <a:p>
            <a:r>
              <a:rPr lang="en-US" dirty="0" smtClean="0"/>
              <a:t>Take lessons</a:t>
            </a:r>
          </a:p>
          <a:p>
            <a:r>
              <a:rPr lang="en-US" dirty="0" smtClean="0"/>
              <a:t>Ask the experts</a:t>
            </a:r>
            <a:endParaRPr lang="en-US" dirty="0"/>
          </a:p>
        </p:txBody>
      </p:sp>
    </p:spTree>
    <p:extLst>
      <p:ext uri="{BB962C8B-B14F-4D97-AF65-F5344CB8AC3E}">
        <p14:creationId xmlns:p14="http://schemas.microsoft.com/office/powerpoint/2010/main" val="160866290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2600" y="8709"/>
            <a:ext cx="5846956" cy="6849291"/>
          </a:xfrm>
          <a:prstGeom prst="rect">
            <a:avLst/>
          </a:prstGeom>
        </p:spPr>
      </p:pic>
    </p:spTree>
    <p:extLst>
      <p:ext uri="{BB962C8B-B14F-4D97-AF65-F5344CB8AC3E}">
        <p14:creationId xmlns:p14="http://schemas.microsoft.com/office/powerpoint/2010/main" val="1697009523"/>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0"/>
            <a:ext cx="4866691" cy="6858000"/>
          </a:xfrm>
          <a:prstGeom prst="rect">
            <a:avLst/>
          </a:prstGeom>
        </p:spPr>
      </p:pic>
    </p:spTree>
    <p:extLst>
      <p:ext uri="{BB962C8B-B14F-4D97-AF65-F5344CB8AC3E}">
        <p14:creationId xmlns:p14="http://schemas.microsoft.com/office/powerpoint/2010/main" val="243330514"/>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609600"/>
            <a:ext cx="9212580" cy="5943600"/>
          </a:xfrm>
          <a:prstGeom prst="rect">
            <a:avLst/>
          </a:prstGeom>
        </p:spPr>
      </p:pic>
    </p:spTree>
    <p:extLst>
      <p:ext uri="{BB962C8B-B14F-4D97-AF65-F5344CB8AC3E}">
        <p14:creationId xmlns:p14="http://schemas.microsoft.com/office/powerpoint/2010/main" val="1286986407"/>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_Bang_Theory,_Sheldon_Cooper,_5x2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00100"/>
            <a:ext cx="9144000" cy="5143500"/>
          </a:xfrm>
          <a:prstGeom prst="rect">
            <a:avLst/>
          </a:prstGeom>
        </p:spPr>
      </p:pic>
    </p:spTree>
    <p:extLst>
      <p:ext uri="{BB962C8B-B14F-4D97-AF65-F5344CB8AC3E}">
        <p14:creationId xmlns:p14="http://schemas.microsoft.com/office/powerpoint/2010/main" val="745393128"/>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r_Sheldon_Cooper_Mind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0"/>
            <a:ext cx="7536838"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0716011"/>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5747" name="Rectangle 3"/>
          <p:cNvSpPr>
            <a:spLocks noGrp="1" noChangeArrowheads="1"/>
          </p:cNvSpPr>
          <p:nvPr>
            <p:ph type="body" idx="4294967295"/>
          </p:nvPr>
        </p:nvSpPr>
        <p:spPr>
          <a:xfrm>
            <a:off x="4724400" y="2438400"/>
            <a:ext cx="3962400" cy="1665288"/>
          </a:xfrm>
        </p:spPr>
        <p:txBody>
          <a:bodyPr/>
          <a:lstStyle/>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Begin with the</a:t>
            </a:r>
          </a:p>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end in mind. </a:t>
            </a:r>
          </a:p>
        </p:txBody>
      </p:sp>
      <p:pic>
        <p:nvPicPr>
          <p:cNvPr id="77827" name="Picture 4" descr="7-habits-covey.jpg                                             000634F2StarGate                       C165B6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762000"/>
            <a:ext cx="3162771"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5749" name="Rectangle 5"/>
          <p:cNvSpPr>
            <a:spLocks noChangeArrowheads="1"/>
          </p:cNvSpPr>
          <p:nvPr/>
        </p:nvSpPr>
        <p:spPr bwMode="auto">
          <a:xfrm>
            <a:off x="9448800" y="3352800"/>
            <a:ext cx="2438400" cy="2971800"/>
          </a:xfrm>
          <a:prstGeom prst="rect">
            <a:avLst/>
          </a:prstGeom>
          <a:noFill/>
          <a:ln w="9525">
            <a:noFill/>
            <a:miter lim="800000"/>
            <a:headEnd/>
            <a:tailEnd/>
          </a:ln>
          <a:effectLst/>
        </p:spPr>
        <p:txBody>
          <a:bodyPr/>
          <a:lstStyle/>
          <a:p>
            <a:pPr eaLnBrk="1" hangingPunct="1">
              <a:spcBef>
                <a:spcPct val="20000"/>
              </a:spcBef>
              <a:defRPr/>
            </a:pPr>
            <a:r>
              <a:rPr lang="en-US" sz="3200" b="1" dirty="0">
                <a:effectLst>
                  <a:outerShdw blurRad="38100" dist="38100" dir="2700000" algn="tl">
                    <a:srgbClr val="DDDDDD"/>
                  </a:outerShdw>
                </a:effectLst>
                <a:latin typeface="Helvetica Neue" charset="0"/>
              </a:rPr>
              <a:t>Does education prepare for a career, or the next level of education?</a:t>
            </a:r>
          </a:p>
        </p:txBody>
      </p:sp>
    </p:spTree>
    <p:extLst>
      <p:ext uri="{BB962C8B-B14F-4D97-AF65-F5344CB8AC3E}">
        <p14:creationId xmlns:p14="http://schemas.microsoft.com/office/powerpoint/2010/main" val="337264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1336" y="1752600"/>
            <a:ext cx="9186672" cy="3352800"/>
          </a:xfrm>
          <a:prstGeom prst="rect">
            <a:avLst/>
          </a:prstGeom>
        </p:spPr>
      </p:pic>
    </p:spTree>
    <p:extLst>
      <p:ext uri="{BB962C8B-B14F-4D97-AF65-F5344CB8AC3E}">
        <p14:creationId xmlns:p14="http://schemas.microsoft.com/office/powerpoint/2010/main" val="1056631792"/>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4c171b553dd23_53443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0"/>
            <a:ext cx="6858000" cy="6858000"/>
          </a:xfrm>
          <a:prstGeom prst="rect">
            <a:avLst/>
          </a:prstGeom>
        </p:spPr>
      </p:pic>
    </p:spTree>
    <p:extLst>
      <p:ext uri="{BB962C8B-B14F-4D97-AF65-F5344CB8AC3E}">
        <p14:creationId xmlns:p14="http://schemas.microsoft.com/office/powerpoint/2010/main" val="1721058032"/>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bang-theory-penny-sheldon-photo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03" y="357124"/>
            <a:ext cx="9189003" cy="6119876"/>
          </a:xfrm>
          <a:prstGeom prst="rect">
            <a:avLst/>
          </a:prstGeom>
        </p:spPr>
      </p:pic>
    </p:spTree>
    <p:extLst>
      <p:ext uri="{BB962C8B-B14F-4D97-AF65-F5344CB8AC3E}">
        <p14:creationId xmlns:p14="http://schemas.microsoft.com/office/powerpoint/2010/main" val="1707916566"/>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3" name="Picture 2" descr="boy filing woo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72691" y="762000"/>
            <a:ext cx="5190109" cy="6858000"/>
          </a:xfrm>
          <a:prstGeom prst="rect">
            <a:avLst/>
          </a:prstGeom>
        </p:spPr>
      </p:pic>
      <p:sp>
        <p:nvSpPr>
          <p:cNvPr id="5"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Interests vs. Passion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912062085"/>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p:cNvPicPr>
            <a:picLocks noChangeAspect="1"/>
          </p:cNvPicPr>
          <p:nvPr/>
        </p:nvPicPr>
        <p:blipFill>
          <a:blip r:embed="rId3"/>
          <a:stretch>
            <a:fillRect/>
          </a:stretch>
        </p:blipFill>
        <p:spPr>
          <a:xfrm>
            <a:off x="76200" y="838200"/>
            <a:ext cx="9029700" cy="6019800"/>
          </a:xfrm>
          <a:prstGeom prst="rect">
            <a:avLst/>
          </a:prstGeom>
        </p:spPr>
      </p:pic>
      <p:sp>
        <p:nvSpPr>
          <p:cNvPr id="3" name="TextBox 2"/>
          <p:cNvSpPr txBox="1"/>
          <p:nvPr/>
        </p:nvSpPr>
        <p:spPr>
          <a:xfrm>
            <a:off x="9601200" y="2057400"/>
            <a:ext cx="1707318" cy="461665"/>
          </a:xfrm>
          <a:prstGeom prst="rect">
            <a:avLst/>
          </a:prstGeom>
          <a:noFill/>
        </p:spPr>
        <p:txBody>
          <a:bodyPr wrap="none" rtlCol="0">
            <a:spAutoFit/>
          </a:bodyPr>
          <a:lstStyle/>
          <a:p>
            <a:r>
              <a:rPr lang="en-US" dirty="0" smtClean="0"/>
              <a:t>Steve Jobs</a:t>
            </a:r>
            <a:endParaRPr lang="en-US" dirty="0"/>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Think Different</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5" name="Rectangle 4"/>
          <p:cNvSpPr/>
          <p:nvPr/>
        </p:nvSpPr>
        <p:spPr>
          <a:xfrm>
            <a:off x="9372600" y="7187"/>
            <a:ext cx="3369572" cy="461665"/>
          </a:xfrm>
          <a:prstGeom prst="rect">
            <a:avLst/>
          </a:prstGeom>
        </p:spPr>
        <p:txBody>
          <a:bodyPr wrap="none">
            <a:spAutoFit/>
          </a:bodyPr>
          <a:lstStyle/>
          <a:p>
            <a:pPr algn="ctr" eaLnBrk="1" hangingPunct="1">
              <a:defRPr/>
            </a:pPr>
            <a:r>
              <a:rPr lang="en-US" altLang="en-US" b="1" i="1" dirty="0">
                <a:solidFill>
                  <a:srgbClr val="800080"/>
                </a:solidFill>
                <a:effectLst>
                  <a:outerShdw blurRad="38100" dist="38100" dir="2700000" algn="tl">
                    <a:srgbClr val="C0C0C0"/>
                  </a:outerShdw>
                </a:effectLst>
                <a:latin typeface="Helvetica Neue" pitchFamily="-112" charset="0"/>
              </a:rPr>
              <a:t>Making Better Things</a:t>
            </a:r>
            <a:endParaRPr lang="en-US" altLang="en-US" b="1" dirty="0">
              <a:solidFill>
                <a:srgbClr val="800080"/>
              </a:solidFill>
              <a:effectLst>
                <a:outerShdw blurRad="38100" dist="38100" dir="2700000" algn="tl">
                  <a:srgbClr val="C0C0C0"/>
                </a:outerShdw>
              </a:effectLst>
              <a:latin typeface="Helvetica Neue" pitchFamily="-112" charset="0"/>
            </a:endParaRPr>
          </a:p>
        </p:txBody>
      </p:sp>
    </p:spTree>
    <p:extLst>
      <p:ext uri="{BB962C8B-B14F-4D97-AF65-F5344CB8AC3E}">
        <p14:creationId xmlns:p14="http://schemas.microsoft.com/office/powerpoint/2010/main" val="666030202"/>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Teamwork</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6" name="Picture 5"/>
          <p:cNvPicPr>
            <a:picLocks noChangeAspect="1"/>
          </p:cNvPicPr>
          <p:nvPr/>
        </p:nvPicPr>
        <p:blipFill>
          <a:blip r:embed="rId3"/>
          <a:stretch>
            <a:fillRect/>
          </a:stretch>
        </p:blipFill>
        <p:spPr>
          <a:xfrm>
            <a:off x="1676400" y="838200"/>
            <a:ext cx="5943600" cy="7732059"/>
          </a:xfrm>
          <a:prstGeom prst="rect">
            <a:avLst/>
          </a:prstGeom>
        </p:spPr>
      </p:pic>
    </p:spTree>
    <p:extLst>
      <p:ext uri="{BB962C8B-B14F-4D97-AF65-F5344CB8AC3E}">
        <p14:creationId xmlns:p14="http://schemas.microsoft.com/office/powerpoint/2010/main" val="1304867365"/>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130625153424-01-mandela-quote-horizontal-galle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143000"/>
            <a:ext cx="9154265" cy="5149274"/>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Racism, Human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26417436"/>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Making New Music</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685800" y="838200"/>
            <a:ext cx="8026400" cy="6019800"/>
          </a:xfrm>
          <a:prstGeom prst="rect">
            <a:avLst/>
          </a:prstGeom>
        </p:spPr>
      </p:pic>
    </p:spTree>
    <p:extLst>
      <p:ext uri="{BB962C8B-B14F-4D97-AF65-F5344CB8AC3E}">
        <p14:creationId xmlns:p14="http://schemas.microsoft.com/office/powerpoint/2010/main" val="214434087"/>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nikola-tesla_3189_04718320959e316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8150"/>
            <a:ext cx="9144000" cy="62484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Transmission of Electricity</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087655968"/>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Sheld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0214"/>
            <a:ext cx="9144000" cy="57150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Theoretical Physics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625850612"/>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These</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a:t>
            </a:r>
            <a:r>
              <a:rPr lang="en-US" sz="3200" b="1" dirty="0" smtClean="0">
                <a:effectLst>
                  <a:outerShdw blurRad="38100" dist="38100" dir="2700000" algn="tl">
                    <a:srgbClr val="DDDDDD"/>
                  </a:outerShdw>
                </a:effectLst>
                <a:latin typeface="Helvetica Neue" charset="0"/>
              </a:rPr>
              <a:t>nterests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Passion</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897358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Civil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1828800" y="990600"/>
            <a:ext cx="5791200" cy="5791200"/>
          </a:xfrm>
          <a:prstGeom prst="rect">
            <a:avLst/>
          </a:prstGeom>
        </p:spPr>
      </p:pic>
    </p:spTree>
    <p:extLst>
      <p:ext uri="{BB962C8B-B14F-4D97-AF65-F5344CB8AC3E}">
        <p14:creationId xmlns:p14="http://schemas.microsoft.com/office/powerpoint/2010/main" val="452103153"/>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6147" name="Rectangle 3"/>
          <p:cNvSpPr>
            <a:spLocks noChangeArrowheads="1"/>
          </p:cNvSpPr>
          <p:nvPr/>
        </p:nvSpPr>
        <p:spPr bwMode="auto">
          <a:xfrm>
            <a:off x="1600200" y="7162800"/>
            <a:ext cx="35829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atin typeface="Times" charset="0"/>
              </a:rPr>
              <a:t>a passionate conservationist</a:t>
            </a:r>
          </a:p>
        </p:txBody>
      </p:sp>
      <p:pic>
        <p:nvPicPr>
          <p:cNvPr id="1754117" name="Picture 5" descr="800px-Steve_irwin_at#447E5C.jpg                                00447E62StarGate                       BFF2B6A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89175" y="4408425"/>
            <a:ext cx="4981696" cy="2346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4118" name="Picture 6" descr="steve_macaw-600.jpg                                            00447E62StarGate                       BFF2B6A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19359" y="1123727"/>
            <a:ext cx="4851512" cy="3234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Wildlife Conservation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1754116" name="Picture 4" descr="Croc_Files.jpg                                                 00447E62StarGate                       BFF2B6A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002" y="1123727"/>
            <a:ext cx="3983181" cy="5630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8160841"/>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1908175"/>
          </a:xfrm>
        </p:spPr>
        <p:txBody>
          <a:bodyPr>
            <a:normAutofit fontScale="90000"/>
          </a:bodyPr>
          <a:lstStyle/>
          <a:p>
            <a:pPr algn="l"/>
            <a:r>
              <a:rPr lang="en-US" sz="48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smtClean="0"/>
              <a:t>NCperkins.org</a:t>
            </a:r>
            <a:r>
              <a:rPr lang="en-US" sz="3200" dirty="0" smtClean="0"/>
              <a:t>/presentations</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52400"/>
            <a:ext cx="3429000" cy="4838700"/>
          </a:xfrm>
          <a:prstGeom prst="rect">
            <a:avLst/>
          </a:prstGeom>
        </p:spPr>
      </p:pic>
    </p:spTree>
    <p:extLst>
      <p:ext uri="{BB962C8B-B14F-4D97-AF65-F5344CB8AC3E}">
        <p14:creationId xmlns:p14="http://schemas.microsoft.com/office/powerpoint/2010/main" val="1350943659"/>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December 8 webinar</a:t>
            </a:r>
            <a:endParaRPr lang="en-US" dirty="0"/>
          </a:p>
        </p:txBody>
      </p:sp>
      <p:sp>
        <p:nvSpPr>
          <p:cNvPr id="5" name="Content Placeholder 4"/>
          <p:cNvSpPr>
            <a:spLocks noGrp="1"/>
          </p:cNvSpPr>
          <p:nvPr>
            <p:ph idx="1"/>
          </p:nvPr>
        </p:nvSpPr>
        <p:spPr/>
        <p:txBody>
          <a:bodyPr/>
          <a:lstStyle/>
          <a:p>
            <a:r>
              <a:rPr lang="en-US" i="1" dirty="0" smtClean="0"/>
              <a:t>Working </a:t>
            </a:r>
            <a:r>
              <a:rPr lang="en-US" i="1" dirty="0"/>
              <a:t>with youth who are like </a:t>
            </a:r>
            <a:r>
              <a:rPr lang="en-US" i="1" dirty="0" smtClean="0"/>
              <a:t/>
            </a:r>
            <a:br>
              <a:rPr lang="en-US" i="1" dirty="0" smtClean="0"/>
            </a:br>
            <a:r>
              <a:rPr lang="en-US" i="1" dirty="0" smtClean="0"/>
              <a:t>Dr</a:t>
            </a:r>
            <a:r>
              <a:rPr lang="en-US" i="1" dirty="0"/>
              <a:t>. Sheldon Cooper from the TV series </a:t>
            </a:r>
            <a:r>
              <a:rPr lang="en-US" i="1" dirty="0" smtClean="0"/>
              <a:t/>
            </a:r>
            <a:br>
              <a:rPr lang="en-US" i="1" dirty="0" smtClean="0"/>
            </a:br>
            <a:r>
              <a:rPr lang="en-US" i="1" dirty="0" smtClean="0"/>
              <a:t>"</a:t>
            </a:r>
            <a:r>
              <a:rPr lang="en-US" i="1" dirty="0"/>
              <a:t>The Big Bang Theory"</a:t>
            </a:r>
            <a:endParaRPr lang="en-US" i="1" dirty="0" smtClean="0"/>
          </a:p>
          <a:p>
            <a:r>
              <a:rPr lang="en-US" dirty="0" smtClean="0"/>
              <a:t>What are “normal” kids?</a:t>
            </a:r>
          </a:p>
          <a:p>
            <a:r>
              <a:rPr lang="en-US" dirty="0" smtClean="0"/>
              <a:t>Socializing</a:t>
            </a:r>
            <a:endParaRPr lang="en-US" dirty="0"/>
          </a:p>
        </p:txBody>
      </p:sp>
    </p:spTree>
    <p:extLst>
      <p:ext uri="{BB962C8B-B14F-4D97-AF65-F5344CB8AC3E}">
        <p14:creationId xmlns:p14="http://schemas.microsoft.com/office/powerpoint/2010/main" val="38079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7" descr="PBS Kids.png                                                   00AC03F9StarGate                       C165B6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17600"/>
            <a:ext cx="9063789"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Education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110773330"/>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Passion and Purpose</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1752067" name="Rectangle 3"/>
          <p:cNvSpPr>
            <a:spLocks noChangeArrowheads="1"/>
          </p:cNvSpPr>
          <p:nvPr/>
        </p:nvSpPr>
        <p:spPr bwMode="auto">
          <a:xfrm>
            <a:off x="533400" y="1371600"/>
            <a:ext cx="83058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36550" indent="-336550">
              <a:buFont typeface="Arial" charset="0"/>
              <a:buChar char="•"/>
            </a:pPr>
            <a:r>
              <a:rPr lang="en-US" sz="3200" b="1" dirty="0">
                <a:latin typeface="Times" charset="0"/>
              </a:rPr>
              <a:t>Thriving in your work, not just surviving.</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Leaving the world a little better off because you cared to make a difference in your work.</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Helping </a:t>
            </a:r>
            <a:r>
              <a:rPr lang="en-US" sz="3200" b="1" dirty="0" smtClean="0">
                <a:latin typeface="Times" charset="0"/>
              </a:rPr>
              <a:t>kids discover </a:t>
            </a:r>
            <a:r>
              <a:rPr lang="en-US" sz="3200" b="1" dirty="0">
                <a:latin typeface="Times" charset="0"/>
              </a:rPr>
              <a:t>their passion and then helping them turn that passion into an educational pathway that will lead to a rewarding career.</a:t>
            </a:r>
          </a:p>
        </p:txBody>
      </p:sp>
    </p:spTree>
    <p:extLst>
      <p:ext uri="{BB962C8B-B14F-4D97-AF65-F5344CB8AC3E}">
        <p14:creationId xmlns:p14="http://schemas.microsoft.com/office/powerpoint/2010/main" val="2054324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uiExpand="1"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idx="4294967295"/>
          </p:nvPr>
        </p:nvSpPr>
        <p:spPr>
          <a:xfrm>
            <a:off x="584200" y="1295400"/>
            <a:ext cx="7620000" cy="5105400"/>
          </a:xfrm>
        </p:spPr>
        <p:txBody>
          <a:bodyPr>
            <a:normAutofit fontScale="90000"/>
          </a:bodyPr>
          <a:lstStyle/>
          <a:p>
            <a:pPr algn="l" eaLnBrk="1" hangingPunct="1">
              <a:lnSpc>
                <a:spcPct val="140000"/>
              </a:lnSpc>
            </a:pPr>
            <a:r>
              <a:rPr lang="en-US" dirty="0">
                <a:solidFill>
                  <a:srgbClr val="7F1353"/>
                </a:solidFill>
                <a:latin typeface="Arial" charset="0"/>
                <a:ea typeface="ヒラギノ角ゴ Pro W3" charset="0"/>
                <a:cs typeface="ヒラギノ角ゴ Pro W3" charset="0"/>
              </a:rPr>
              <a:t>Help </a:t>
            </a:r>
            <a:r>
              <a:rPr lang="en-US" dirty="0" smtClean="0">
                <a:solidFill>
                  <a:srgbClr val="7F1353"/>
                </a:solidFill>
                <a:latin typeface="Arial" charset="0"/>
                <a:ea typeface="ヒラギノ角ゴ Pro W3" charset="0"/>
                <a:cs typeface="ヒラギノ角ゴ Pro W3" charset="0"/>
              </a:rPr>
              <a:t>kids discover </a:t>
            </a:r>
            <a:r>
              <a:rPr lang="en-US" dirty="0">
                <a:solidFill>
                  <a:srgbClr val="7F1353"/>
                </a:solidFill>
                <a:latin typeface="Arial" charset="0"/>
                <a:ea typeface="ヒラギノ角ゴ Pro W3" charset="0"/>
                <a:cs typeface="ヒラギノ角ゴ Pro W3" charset="0"/>
              </a:rPr>
              <a:t>their passion, then help them get on a pathway where they can turn that passion into a </a:t>
            </a:r>
            <a:r>
              <a:rPr lang="en-US" dirty="0" smtClean="0">
                <a:solidFill>
                  <a:srgbClr val="7F1353"/>
                </a:solidFill>
                <a:latin typeface="Arial" charset="0"/>
                <a:ea typeface="ヒラギノ角ゴ Pro W3" charset="0"/>
                <a:cs typeface="ヒラギノ角ゴ Pro W3" charset="0"/>
              </a:rPr>
              <a:t>rewarding career</a:t>
            </a:r>
            <a:r>
              <a:rPr lang="en-US" dirty="0">
                <a:solidFill>
                  <a:srgbClr val="7F1353"/>
                </a:solidFill>
                <a:latin typeface="Arial" charset="0"/>
                <a:ea typeface="ヒラギノ角ゴ Pro W3" charset="0"/>
                <a:cs typeface="ヒラギノ角ゴ Pro W3" charset="0"/>
              </a:rPr>
              <a:t>.</a:t>
            </a:r>
            <a:br>
              <a:rPr lang="en-US" dirty="0">
                <a:solidFill>
                  <a:srgbClr val="7F1353"/>
                </a:solidFill>
                <a:latin typeface="Arial" charset="0"/>
                <a:ea typeface="ヒラギノ角ゴ Pro W3" charset="0"/>
                <a:cs typeface="ヒラギノ角ゴ Pro W3" charset="0"/>
              </a:rPr>
            </a:br>
            <a:endParaRPr lang="en-US" dirty="0">
              <a:solidFill>
                <a:srgbClr val="7F1353"/>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733471042"/>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4538"/>
          <a:stretch/>
        </p:blipFill>
        <p:spPr>
          <a:xfrm>
            <a:off x="1143000" y="0"/>
            <a:ext cx="6894430" cy="6858000"/>
          </a:xfrm>
          <a:prstGeom prst="rect">
            <a:avLst/>
          </a:prstGeom>
        </p:spPr>
      </p:pic>
    </p:spTree>
    <p:extLst>
      <p:ext uri="{BB962C8B-B14F-4D97-AF65-F5344CB8AC3E}">
        <p14:creationId xmlns:p14="http://schemas.microsoft.com/office/powerpoint/2010/main" val="1141910232"/>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6934200" cy="1908175"/>
          </a:xfrm>
        </p:spPr>
        <p:txBody>
          <a:bodyPr>
            <a:normAutofit fontScale="90000"/>
          </a:bodyPr>
          <a:lstStyle/>
          <a:p>
            <a:r>
              <a:rPr lang="en-US" sz="4800" i="1">
                <a:effectLst>
                  <a:outerShdw blurRad="38100" dist="38100" dir="2700000" algn="tl">
                    <a:srgbClr val="C0C0C0"/>
                  </a:outerShdw>
                </a:effectLst>
              </a:rPr>
              <a:t>Help Youth Discover their Passion and Turn it into a </a:t>
            </a:r>
            <a:br>
              <a:rPr lang="en-US" sz="4800" i="1">
                <a:effectLst>
                  <a:outerShdw blurRad="38100" dist="38100" dir="2700000" algn="tl">
                    <a:srgbClr val="C0C0C0"/>
                  </a:outerShdw>
                </a:effectLst>
              </a:rPr>
            </a:br>
            <a:r>
              <a:rPr lang="en-US" sz="4800" i="1">
                <a:effectLst>
                  <a:outerShdw blurRad="38100" dist="38100" dir="2700000" algn="tl">
                    <a:srgbClr val="C0C0C0"/>
                  </a:outerShdw>
                </a:effectLst>
              </a:rPr>
              <a:t>Career Pathway</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smtClean="0"/>
              <a:t>NCperkins.org</a:t>
            </a:r>
            <a:r>
              <a:rPr lang="en-US" sz="3200" dirty="0" smtClean="0"/>
              <a:t>/presentations</a:t>
            </a:r>
            <a:endParaRPr lang="en-US" sz="3200" dirty="0"/>
          </a:p>
        </p:txBody>
      </p:sp>
    </p:spTree>
    <p:extLst>
      <p:ext uri="{BB962C8B-B14F-4D97-AF65-F5344CB8AC3E}">
        <p14:creationId xmlns:p14="http://schemas.microsoft.com/office/powerpoint/2010/main" val="397163687"/>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Interests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Conventional (Organizers)</a:t>
            </a: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11111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Skills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Basic Skills (three </a:t>
            </a:r>
            <a:r>
              <a:rPr lang="en-US" sz="3200" b="1" dirty="0" err="1" smtClean="0">
                <a:effectLst>
                  <a:outerShdw blurRad="38100" dist="38100" dir="2700000" algn="tl">
                    <a:srgbClr val="DDDDDD"/>
                  </a:outerShdw>
                </a:effectLst>
                <a:latin typeface="Helvetica Neue" charset="0"/>
              </a:rPr>
              <a:t>Rs</a:t>
            </a:r>
            <a:r>
              <a:rPr lang="en-US" sz="3200" b="1" dirty="0" smtClean="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Technical Skills</a:t>
            </a:r>
            <a:endParaRPr lang="en-US" sz="3200" b="1" dirty="0">
              <a:effectLst>
                <a:outerShdw blurRad="38100" dist="38100" dir="2700000" algn="tl">
                  <a:srgbClr val="DDDDDD"/>
                </a:outerShdw>
              </a:effectLst>
              <a:latin typeface="Helvetica Neue" charset="0"/>
            </a:endParaRP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06153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normAutofit fontScale="90000"/>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3"/>
          <p:cNvSpPr txBox="1">
            <a:spLocks noChangeArrowheads="1"/>
          </p:cNvSpPr>
          <p:nvPr/>
        </p:nvSpPr>
        <p:spPr>
          <a:xfrm>
            <a:off x="-381000" y="1722437"/>
            <a:ext cx="11734800"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endParaRPr lang="en-US" sz="2000" dirty="0">
              <a:solidFill>
                <a:srgbClr val="00B05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852624373"/>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172"/>
            <a:ext cx="9144000" cy="6847828"/>
          </a:xfrm>
          <a:prstGeom prst="rect">
            <a:avLst/>
          </a:prstGeom>
        </p:spPr>
      </p:pic>
    </p:spTree>
    <p:extLst>
      <p:ext uri="{BB962C8B-B14F-4D97-AF65-F5344CB8AC3E}">
        <p14:creationId xmlns:p14="http://schemas.microsoft.com/office/powerpoint/2010/main" val="303598249"/>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18146</TotalTime>
  <Words>8946</Words>
  <Application>Microsoft Macintosh PowerPoint</Application>
  <PresentationFormat>On-screen Show (4:3)</PresentationFormat>
  <Paragraphs>1157</Paragraphs>
  <Slides>58</Slides>
  <Notes>58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Calibri</vt:lpstr>
      <vt:lpstr>Franklin Gothic Medium</vt:lpstr>
      <vt:lpstr>Helvetica Neue</vt:lpstr>
      <vt:lpstr>Times</vt:lpstr>
      <vt:lpstr>Wingdings</vt:lpstr>
      <vt:lpstr>ヒラギノ角ゴ Pro W3</vt:lpstr>
      <vt:lpstr>Arial</vt:lpstr>
      <vt:lpstr>Office Theme</vt:lpstr>
      <vt:lpstr>Help Youth Discover  their Passion and  Turn it into a  Career Pathway</vt:lpstr>
      <vt:lpstr>PowerPoint Presentation</vt:lpstr>
      <vt:lpstr>PowerPoint Presentation</vt:lpstr>
      <vt:lpstr>PowerPoint Presentation</vt:lpstr>
      <vt:lpstr>Discover These</vt:lpstr>
      <vt:lpstr>Discover Your Interests</vt:lpstr>
      <vt:lpstr>Discover Your Skills</vt:lpstr>
      <vt:lpstr>Fastest Growing Occupations in NC Requiring Postsecondary Education (Total Change in Positions Projected from 2014 - 2024) </vt:lpstr>
      <vt:lpstr>PowerPoint Presentation</vt:lpstr>
      <vt:lpstr>Passion –  dictionary definition</vt:lpstr>
      <vt:lpstr>College is the Next Step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Do You Like Animals?</vt:lpstr>
      <vt:lpstr>PowerPoint Presentation</vt:lpstr>
      <vt:lpstr>NOT Jobs For Animals</vt:lpstr>
      <vt:lpstr>Try it Out</vt:lpstr>
      <vt:lpstr>Try it Out</vt:lpstr>
      <vt:lpstr>Experiences</vt:lpstr>
      <vt:lpstr>Try Before You Buy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before I conclude?</vt:lpstr>
      <vt:lpstr>December 8 webinar</vt:lpstr>
      <vt:lpstr>PowerPoint Presentation</vt:lpstr>
      <vt:lpstr>PowerPoint Presentation</vt:lpstr>
      <vt:lpstr>Help kids discover their passion, then help them get on a pathway where they can turn that passion into a rewarding career. </vt:lpstr>
      <vt:lpstr>PowerPoint Presentation</vt:lpstr>
      <vt:lpstr>Help Youth Discover their Passion and Turn it into a  Career Pathway</vt:lpstr>
    </vt:vector>
  </TitlesOfParts>
  <Company>NCCCS</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Microsoft Office User</cp:lastModifiedBy>
  <cp:revision>789</cp:revision>
  <cp:lastPrinted>2016-07-11T03:21:50Z</cp:lastPrinted>
  <dcterms:created xsi:type="dcterms:W3CDTF">2009-10-29T12:13:41Z</dcterms:created>
  <dcterms:modified xsi:type="dcterms:W3CDTF">2016-11-07T20:11:10Z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