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471" r:id="rId2"/>
    <p:sldId id="516" r:id="rId3"/>
    <p:sldId id="487" r:id="rId4"/>
    <p:sldId id="523" r:id="rId5"/>
    <p:sldId id="473" r:id="rId6"/>
    <p:sldId id="474" r:id="rId7"/>
    <p:sldId id="475" r:id="rId8"/>
    <p:sldId id="476" r:id="rId9"/>
    <p:sldId id="477" r:id="rId10"/>
    <p:sldId id="478" r:id="rId11"/>
    <p:sldId id="547" r:id="rId12"/>
    <p:sldId id="546" r:id="rId13"/>
    <p:sldId id="479" r:id="rId14"/>
    <p:sldId id="480" r:id="rId15"/>
    <p:sldId id="481" r:id="rId16"/>
    <p:sldId id="548" r:id="rId17"/>
    <p:sldId id="502" r:id="rId18"/>
    <p:sldId id="483" r:id="rId19"/>
    <p:sldId id="545" r:id="rId2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5pPr>
    <a:lvl6pPr marL="2286000" algn="l" defTabSz="914400" rtl="0" eaLnBrk="1" latinLnBrk="0" hangingPunct="1">
      <a:defRPr sz="2400" kern="1200">
        <a:solidFill>
          <a:schemeClr val="tx1"/>
        </a:solidFill>
        <a:latin typeface="Arial" charset="0"/>
        <a:ea typeface="ヒラギノ角ゴ Pro W3" pitchFamily="-80" charset="-128"/>
        <a:cs typeface="+mn-cs"/>
      </a:defRPr>
    </a:lvl6pPr>
    <a:lvl7pPr marL="2743200" algn="l" defTabSz="914400" rtl="0" eaLnBrk="1" latinLnBrk="0" hangingPunct="1">
      <a:defRPr sz="2400" kern="1200">
        <a:solidFill>
          <a:schemeClr val="tx1"/>
        </a:solidFill>
        <a:latin typeface="Arial" charset="0"/>
        <a:ea typeface="ヒラギノ角ゴ Pro W3" pitchFamily="-80" charset="-128"/>
        <a:cs typeface="+mn-cs"/>
      </a:defRPr>
    </a:lvl7pPr>
    <a:lvl8pPr marL="3200400" algn="l" defTabSz="914400" rtl="0" eaLnBrk="1" latinLnBrk="0" hangingPunct="1">
      <a:defRPr sz="2400" kern="1200">
        <a:solidFill>
          <a:schemeClr val="tx1"/>
        </a:solidFill>
        <a:latin typeface="Arial" charset="0"/>
        <a:ea typeface="ヒラギノ角ゴ Pro W3" pitchFamily="-80" charset="-128"/>
        <a:cs typeface="+mn-cs"/>
      </a:defRPr>
    </a:lvl8pPr>
    <a:lvl9pPr marL="3657600" algn="l" defTabSz="914400" rtl="0" eaLnBrk="1" latinLnBrk="0" hangingPunct="1">
      <a:defRPr sz="2400" kern="1200">
        <a:solidFill>
          <a:schemeClr val="tx1"/>
        </a:solidFill>
        <a:latin typeface="Arial" charset="0"/>
        <a:ea typeface="ヒラギノ角ゴ Pro W3"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F1353"/>
    <a:srgbClr val="71852C"/>
    <a:srgbClr val="245292"/>
    <a:srgbClr val="B4C12C"/>
    <a:srgbClr val="580035"/>
    <a:srgbClr val="AFC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2426" autoAdjust="0"/>
  </p:normalViewPr>
  <p:slideViewPr>
    <p:cSldViewPr>
      <p:cViewPr>
        <p:scale>
          <a:sx n="70" d="100"/>
          <a:sy n="70" d="100"/>
        </p:scale>
        <p:origin x="-2178"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354"/>
    </p:cViewPr>
  </p:notesTextViewPr>
  <p:sorterViewPr>
    <p:cViewPr>
      <p:scale>
        <a:sx n="118" d="100"/>
        <a:sy n="118" d="100"/>
      </p:scale>
      <p:origin x="0" y="0"/>
    </p:cViewPr>
  </p:sorterViewPr>
  <p:notesViewPr>
    <p:cSldViewPr>
      <p:cViewPr>
        <p:scale>
          <a:sx n="100" d="100"/>
          <a:sy n="100" d="100"/>
        </p:scale>
        <p:origin x="-2688" y="3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3" name="Rectangle 3"/>
          <p:cNvSpPr>
            <a:spLocks noGrp="1" noChangeArrowheads="1"/>
          </p:cNvSpPr>
          <p:nvPr>
            <p:ph type="dt" idx="1"/>
          </p:nvPr>
        </p:nvSpPr>
        <p:spPr bwMode="auto">
          <a:xfrm>
            <a:off x="414655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lgn="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4725" y="4343400"/>
            <a:ext cx="5365750" cy="5029200"/>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lgn="r">
              <a:defRPr sz="1200">
                <a:latin typeface="Arial" pitchFamily="34" charset="0"/>
                <a:ea typeface="ヒラギノ角ゴ Pro W3" pitchFamily="-112" charset="-128"/>
              </a:defRPr>
            </a:lvl1pPr>
          </a:lstStyle>
          <a:p>
            <a:pPr>
              <a:defRPr/>
            </a:pPr>
            <a:fld id="{68513B16-888F-47D5-852A-F51D94840549}" type="slidenum">
              <a:rPr lang="en-US"/>
              <a:pPr>
                <a:defRPr/>
              </a:pPr>
              <a:t>‹#›</a:t>
            </a:fld>
            <a:endParaRPr lang="en-US"/>
          </a:p>
        </p:txBody>
      </p:sp>
    </p:spTree>
    <p:extLst>
      <p:ext uri="{BB962C8B-B14F-4D97-AF65-F5344CB8AC3E}">
        <p14:creationId xmlns:p14="http://schemas.microsoft.com/office/powerpoint/2010/main" val="1903117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1pPr>
    <a:lvl2pPr marL="4572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2pPr>
    <a:lvl3pPr marL="9144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3pPr>
    <a:lvl4pPr marL="13716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4pPr>
    <a:lvl5pPr marL="18288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3119438" cy="2339975"/>
          </a:xfrm>
          <a:ln/>
        </p:spPr>
      </p:sp>
      <p:sp>
        <p:nvSpPr>
          <p:cNvPr id="28675" name="Notes Placeholder 2"/>
          <p:cNvSpPr>
            <a:spLocks noGrp="1"/>
          </p:cNvSpPr>
          <p:nvPr>
            <p:ph type="body" idx="1"/>
          </p:nvPr>
        </p:nvSpPr>
        <p:spPr>
          <a:xfrm>
            <a:off x="974725" y="3009900"/>
            <a:ext cx="5365750" cy="575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panose="02020603050405020304" pitchFamily="18" charset="0"/>
                <a:ea typeface="ヒラギノ角ゴ Pro W3" pitchFamily="-80" charset="-128"/>
                <a:cs typeface="Times" panose="02020603050405020304" pitchFamily="18" charset="0"/>
              </a:rPr>
              <a:t>I am Chris Droessler (silent O, no Q)</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I am </a:t>
            </a:r>
            <a:r>
              <a:rPr lang="en-US" altLang="en-US" sz="1600" u="sng" dirty="0" smtClean="0">
                <a:latin typeface="Times" panose="02020603050405020304" pitchFamily="18" charset="0"/>
                <a:ea typeface="ヒラギノ角ゴ Pro W3" pitchFamily="-80" charset="-128"/>
                <a:cs typeface="Times" panose="02020603050405020304" pitchFamily="18" charset="0"/>
              </a:rPr>
              <a:t>your</a:t>
            </a:r>
            <a:r>
              <a:rPr lang="en-US" altLang="en-US" sz="1600" dirty="0" smtClean="0">
                <a:latin typeface="Times" panose="02020603050405020304" pitchFamily="18" charset="0"/>
                <a:ea typeface="ヒラギノ角ゴ Pro W3" pitchFamily="-80" charset="-128"/>
                <a:cs typeface="Times" panose="02020603050405020304" pitchFamily="18" charset="0"/>
              </a:rPr>
              <a:t> CTE Support Services consultant at the North Carolina Department of Public Instruction.</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If you have a smart phone, </a:t>
            </a:r>
            <a:r>
              <a:rPr lang="en-US" altLang="en-US" sz="1600" u="sng" dirty="0" smtClean="0">
                <a:latin typeface="Times" panose="02020603050405020304" pitchFamily="18" charset="0"/>
                <a:ea typeface="ヒラギノ角ゴ Pro W3" pitchFamily="-80" charset="-128"/>
                <a:cs typeface="Times" panose="02020603050405020304" pitchFamily="18" charset="0"/>
              </a:rPr>
              <a:t>and</a:t>
            </a:r>
            <a:r>
              <a:rPr lang="en-US" altLang="en-US" sz="1600" dirty="0" smtClean="0">
                <a:latin typeface="Times" panose="02020603050405020304" pitchFamily="18" charset="0"/>
                <a:ea typeface="ヒラギノ角ゴ Pro W3" pitchFamily="-80" charset="-128"/>
                <a:cs typeface="Times" panose="02020603050405020304" pitchFamily="18" charset="0"/>
              </a:rPr>
              <a:t> you are smart enough to use it, you can capture that QR code, and your phone takes you to the webpage where you can download a copy of this PowerPoint file. </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Or you can just go to ctpnc.org and click on the “presentations” link.</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How many of you have already downloaded my presentation??</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Today</a:t>
            </a:r>
            <a:r>
              <a:rPr lang="en-US" altLang="en-US" sz="1600" baseline="0" dirty="0" smtClean="0">
                <a:latin typeface="Times" panose="02020603050405020304" pitchFamily="18" charset="0"/>
                <a:ea typeface="ヒラギノ角ゴ Pro W3" pitchFamily="-80" charset="-128"/>
                <a:cs typeface="Times" panose="02020603050405020304" pitchFamily="18" charset="0"/>
              </a:rPr>
              <a:t> I am going to talk to you about </a:t>
            </a:r>
            <a:r>
              <a:rPr lang="en-US" altLang="en-US" sz="1600" u="sng" baseline="0" dirty="0" smtClean="0">
                <a:latin typeface="Times" panose="02020603050405020304" pitchFamily="18" charset="0"/>
                <a:ea typeface="ヒラギノ角ゴ Pro W3" pitchFamily="-80" charset="-128"/>
                <a:cs typeface="Times" panose="02020603050405020304" pitchFamily="18" charset="0"/>
              </a:rPr>
              <a:t>Work-based Learning</a:t>
            </a:r>
            <a:r>
              <a:rPr lang="en-US" altLang="en-US" sz="1600" baseline="0" dirty="0" smtClean="0">
                <a:latin typeface="Times" panose="02020603050405020304" pitchFamily="18" charset="0"/>
                <a:ea typeface="ヒラギノ角ゴ Pro W3" pitchFamily="-80" charset="-128"/>
                <a:cs typeface="Times" panose="02020603050405020304" pitchFamily="18" charset="0"/>
              </a:rPr>
              <a:t>.</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www.ctpnc.org/presentations</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27163" y="720725"/>
            <a:ext cx="35083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So what’s the difference</a:t>
            </a:r>
            <a:r>
              <a:rPr lang="en-US" altLang="en-US" sz="1600" baseline="0" dirty="0" smtClean="0">
                <a:latin typeface="Times New Roman" pitchFamily="-80" charset="0"/>
                <a:ea typeface="ヒラギノ角ゴ Pro W3" pitchFamily="-80" charset="-128"/>
                <a:cs typeface="Times New Roman" pitchFamily="-80" charset="0"/>
              </a:rPr>
              <a:t> between these kinds</a:t>
            </a:r>
            <a:r>
              <a:rPr lang="en-US" altLang="en-US" sz="1600" dirty="0" smtClean="0">
                <a:latin typeface="Times New Roman" pitchFamily="-80" charset="0"/>
                <a:ea typeface="ヒラギノ角ゴ Pro W3" pitchFamily="-80" charset="-128"/>
                <a:cs typeface="Times New Roman" pitchFamily="-80" charset="0"/>
              </a:rPr>
              <a:t> of long-term work-based learning</a:t>
            </a:r>
            <a:r>
              <a:rPr lang="en-US" altLang="en-US" sz="1600" baseline="0" dirty="0" smtClean="0">
                <a:latin typeface="Times New Roman" pitchFamily="-80" charset="0"/>
                <a:ea typeface="ヒラギノ角ゴ Pro W3" pitchFamily="-80" charset="-128"/>
                <a:cs typeface="Times New Roman" pitchFamily="-80" charset="0"/>
              </a:rPr>
              <a:t>?</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From our perspective, the work-based experience could look the same for all of these.</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We recently</a:t>
            </a:r>
            <a:r>
              <a:rPr lang="en-US" altLang="en-US" sz="1600" dirty="0" smtClean="0">
                <a:latin typeface="Times New Roman" pitchFamily="-80" charset="0"/>
                <a:ea typeface="ヒラギノ角ゴ Pro W3" pitchFamily="-80" charset="-128"/>
                <a:cs typeface="Times New Roman" pitchFamily="-80" charset="0"/>
              </a:rPr>
              <a:t> </a:t>
            </a:r>
            <a:r>
              <a:rPr lang="en-US" altLang="en-US" sz="1600" baseline="0" dirty="0" smtClean="0">
                <a:latin typeface="Times New Roman" pitchFamily="-80" charset="0"/>
                <a:ea typeface="ヒラギノ角ゴ Pro W3" pitchFamily="-80" charset="-128"/>
                <a:cs typeface="Times New Roman" pitchFamily="-80" charset="0"/>
              </a:rPr>
              <a:t>moved the apprenticeship and pre-apprenticeship to work like adding a credential to either internship or cooperative education.  More on that in a few minutes.</a:t>
            </a:r>
          </a:p>
          <a:p>
            <a:endParaRPr lang="en-US" altLang="en-US" sz="1600" baseline="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http://gecd.mit.edu/sites/default/files/images/landing/2nd-level-header-image.jpg?1315239382</a:t>
            </a:r>
          </a:p>
          <a:p>
            <a:r>
              <a:rPr lang="en-US" altLang="en-US" sz="1600" dirty="0" smtClean="0">
                <a:latin typeface="Times New Roman" pitchFamily="-80" charset="0"/>
                <a:ea typeface="ヒラギノ角ゴ Pro W3" pitchFamily="-80" charset="-128"/>
                <a:cs typeface="Times New Roman" pitchFamily="-80" charset="0"/>
              </a:rPr>
              <a:t>http://gecd.mit.edu/jobs</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27163" y="720725"/>
            <a:ext cx="35083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Cooperative Education must be tied to a CTE course, internship does not.</a:t>
            </a:r>
          </a:p>
          <a:p>
            <a:endParaRPr lang="en-US" altLang="en-US" dirty="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Coop must be paid, internship does not.</a:t>
            </a:r>
          </a:p>
          <a:p>
            <a:endParaRPr lang="en-US" altLang="en-US" dirty="0" smtClean="0">
              <a:latin typeface="Times New Roman" pitchFamily="-80" charset="0"/>
              <a:ea typeface="ヒラギノ角ゴ Pro W3" pitchFamily="-80" charset="-128"/>
              <a:cs typeface="Times New Roman" pitchFamily="-80" charset="0"/>
            </a:endParaRPr>
          </a:p>
          <a:p>
            <a:r>
              <a:rPr lang="en-US" altLang="en-US" dirty="0" smtClean="0">
                <a:latin typeface="Times New Roman" pitchFamily="-80" charset="0"/>
                <a:ea typeface="ヒラギノ角ゴ Pro W3" pitchFamily="-80" charset="-128"/>
                <a:cs typeface="Times New Roman" pitchFamily="-80" charset="0"/>
              </a:rPr>
              <a:t>The rest of the requirements are the same.</a:t>
            </a:r>
            <a:endParaRPr lang="en-US" altLang="en-US" dirty="0">
              <a:latin typeface="Times New Roman" pitchFamily="-80" charset="0"/>
              <a:ea typeface="ヒラギノ角ゴ Pro W3" pitchFamily="-80" charset="-128"/>
              <a:cs typeface="Times New Roman" pitchFamily="-80"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27163" y="720725"/>
            <a:ext cx="35083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Cooperative Education is a method of instruction where technical classroom instruction is combined with paid employment that is directly related to the classroom instruction.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two experiences must be planned and supervised by the school and the employer so that each contributes to the student's career objective.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School credit is received for both the on-the-job training and the classroom components.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20725"/>
            <a:ext cx="3162300" cy="2371725"/>
          </a:xfrm>
          <a:ln/>
        </p:spPr>
      </p:sp>
      <p:sp>
        <p:nvSpPr>
          <p:cNvPr id="44035" name="Rectangle 3"/>
          <p:cNvSpPr>
            <a:spLocks noGrp="1" noChangeArrowheads="1"/>
          </p:cNvSpPr>
          <p:nvPr>
            <p:ph type="body" idx="1"/>
          </p:nvPr>
        </p:nvSpPr>
        <p:spPr>
          <a:xfrm>
            <a:off x="974725" y="3200400"/>
            <a:ext cx="5365750" cy="568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Through an internship, a student learns by taking on a responsible role as a worker in a company or organization.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internship allows students to observe and participate in daily operations, develop direct contact with job personnel, ask questions about particular careers, and perform certain job tasks.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work experience should be directly related to the student’s chosen career pathway.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Internships may be paid or unpaid. </a:t>
            </a:r>
          </a:p>
          <a:p>
            <a:r>
              <a:rPr lang="en-US" altLang="en-US" sz="1600" dirty="0" smtClean="0">
                <a:latin typeface="Times New Roman" pitchFamily="-80" charset="0"/>
                <a:ea typeface="ヒラギノ角ゴ Pro W3" pitchFamily="-80" charset="-128"/>
                <a:cs typeface="Times New Roman" pitchFamily="-80" charset="0"/>
              </a:rPr>
              <a:t>It is </a:t>
            </a:r>
            <a:r>
              <a:rPr lang="en-US" altLang="en-US" sz="1600" u="sng" dirty="0" smtClean="0">
                <a:latin typeface="Times New Roman" pitchFamily="-80" charset="0"/>
                <a:ea typeface="ヒラギノ角ゴ Pro W3" pitchFamily="-80" charset="-128"/>
                <a:cs typeface="Times New Roman" pitchFamily="-80" charset="0"/>
              </a:rPr>
              <a:t>not</a:t>
            </a:r>
            <a:r>
              <a:rPr lang="en-US" altLang="en-US" sz="1600" dirty="0" smtClean="0">
                <a:latin typeface="Times New Roman" pitchFamily="-80" charset="0"/>
                <a:ea typeface="ヒラギノ角ゴ Pro W3" pitchFamily="-80" charset="-128"/>
                <a:cs typeface="Times New Roman" pitchFamily="-80" charset="0"/>
              </a:rPr>
              <a:t> possible to do an internship through self-employment.  You must be working under the constant supervision of a supervisor.</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Since internship work does not </a:t>
            </a:r>
            <a:r>
              <a:rPr lang="en-US" altLang="en-US" sz="1600" u="sng" dirty="0" smtClean="0">
                <a:latin typeface="Times New Roman" pitchFamily="-80" charset="0"/>
                <a:ea typeface="ヒラギノ角ゴ Pro W3" pitchFamily="-80" charset="-128"/>
                <a:cs typeface="Times New Roman" pitchFamily="-80" charset="0"/>
              </a:rPr>
              <a:t>have</a:t>
            </a:r>
            <a:r>
              <a:rPr lang="en-US" altLang="en-US" sz="1600" dirty="0" smtClean="0">
                <a:latin typeface="Times New Roman" pitchFamily="-80" charset="0"/>
                <a:ea typeface="ヒラギノ角ゴ Pro W3" pitchFamily="-80" charset="-128"/>
                <a:cs typeface="Times New Roman" pitchFamily="-80" charset="0"/>
              </a:rPr>
              <a:t> to be paid, it is possible to do internship hours through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6DA9AC5-A322-408E-BFEE-CBAB5567FB4B}"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43013" y="720725"/>
            <a:ext cx="2879725" cy="2159000"/>
          </a:xfrm>
          <a:ln/>
        </p:spPr>
      </p:sp>
      <p:sp>
        <p:nvSpPr>
          <p:cNvPr id="45059" name="Notes Placeholder 2"/>
          <p:cNvSpPr>
            <a:spLocks noGrp="1"/>
          </p:cNvSpPr>
          <p:nvPr>
            <p:ph type="body" idx="1"/>
          </p:nvPr>
        </p:nvSpPr>
        <p:spPr>
          <a:xfrm>
            <a:off x="974725" y="2960688"/>
            <a:ext cx="5365750" cy="5919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 Service learning, which is where students do work that is considered to be a </a:t>
            </a:r>
            <a:r>
              <a:rPr lang="en-US" altLang="en-US" sz="1600" u="sng" dirty="0" smtClean="0">
                <a:latin typeface="Times New Roman" pitchFamily="-80" charset="0"/>
                <a:ea typeface="ヒラギノ角ゴ Pro W3" pitchFamily="-80" charset="-128"/>
                <a:cs typeface="Times New Roman" pitchFamily="-80" charset="0"/>
              </a:rPr>
              <a:t>service</a:t>
            </a:r>
            <a:r>
              <a:rPr lang="en-US" altLang="en-US" sz="1600" dirty="0" smtClean="0">
                <a:latin typeface="Times New Roman" pitchFamily="-80" charset="0"/>
                <a:ea typeface="ヒラギノ角ゴ Pro W3" pitchFamily="-80" charset="-128"/>
                <a:cs typeface="Times New Roman" pitchFamily="-80" charset="0"/>
              </a:rPr>
              <a:t> to the community and would often be done by a volunteer.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Construction students could work for Habitat for Humanity. </a:t>
            </a:r>
          </a:p>
          <a:p>
            <a:r>
              <a:rPr lang="en-US" altLang="en-US" sz="1600" dirty="0" smtClean="0">
                <a:latin typeface="Times New Roman" pitchFamily="-80" charset="0"/>
                <a:ea typeface="ヒラギノ角ゴ Pro W3" pitchFamily="-80" charset="-128"/>
                <a:cs typeface="Times New Roman" pitchFamily="-80" charset="0"/>
              </a:rPr>
              <a:t>Business Ed and Marketing Ed students could work for practically any non-profit organization.</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Houses of Worship are a great place to work internship hours. I know one student who did an internship at his church creating a series of videos.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Service learning is great because students can see a </a:t>
            </a:r>
            <a:r>
              <a:rPr lang="en-US" altLang="en-US" sz="1600" u="sng" dirty="0" smtClean="0">
                <a:latin typeface="Times New Roman" pitchFamily="-80" charset="0"/>
                <a:ea typeface="ヒラギノ角ゴ Pro W3" pitchFamily="-80" charset="-128"/>
                <a:cs typeface="Times New Roman" pitchFamily="-80" charset="0"/>
              </a:rPr>
              <a:t>purpose</a:t>
            </a:r>
            <a:r>
              <a:rPr lang="en-US" altLang="en-US" sz="1600" dirty="0" smtClean="0">
                <a:latin typeface="Times New Roman" pitchFamily="-80" charset="0"/>
                <a:ea typeface="ヒラギノ角ゴ Pro W3" pitchFamily="-80" charset="-128"/>
                <a:cs typeface="Times New Roman" pitchFamily="-80" charset="0"/>
              </a:rPr>
              <a:t> to their work and have a good feeling that their work is </a:t>
            </a:r>
            <a:r>
              <a:rPr lang="en-US" altLang="en-US" sz="1600" u="sng" dirty="0" smtClean="0">
                <a:latin typeface="Times New Roman" pitchFamily="-80" charset="0"/>
                <a:ea typeface="ヒラギノ角ゴ Pro W3" pitchFamily="-80" charset="-128"/>
                <a:cs typeface="Times New Roman" pitchFamily="-80" charset="0"/>
              </a:rPr>
              <a:t>appreciated</a:t>
            </a:r>
            <a:r>
              <a:rPr lang="en-US" altLang="en-US" sz="1600" dirty="0" smtClean="0">
                <a:latin typeface="Times New Roman" pitchFamily="-80" charset="0"/>
                <a:ea typeface="ヒラギノ角ゴ Pro W3" pitchFamily="-80" charset="-128"/>
                <a:cs typeface="Times New Roman" pitchFamily="-80" charset="0"/>
              </a:rPr>
              <a:t> and is helping to make the world a better place.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In a </a:t>
            </a:r>
            <a:r>
              <a:rPr lang="en-US" altLang="en-US" sz="1600" u="sng" dirty="0" smtClean="0">
                <a:latin typeface="Times New Roman" pitchFamily="-80" charset="0"/>
                <a:ea typeface="ヒラギノ角ゴ Pro W3" pitchFamily="-80" charset="-128"/>
                <a:cs typeface="Times New Roman" pitchFamily="-80" charset="0"/>
              </a:rPr>
              <a:t>traditional</a:t>
            </a:r>
            <a:r>
              <a:rPr lang="en-US" altLang="en-US" sz="1600" dirty="0" smtClean="0">
                <a:latin typeface="Times New Roman" pitchFamily="-80" charset="0"/>
                <a:ea typeface="ヒラギノ角ゴ Pro W3" pitchFamily="-80" charset="-128"/>
                <a:cs typeface="Times New Roman" pitchFamily="-80" charset="0"/>
              </a:rPr>
              <a:t> work environment, it is sometimes hard to see the fruits of your labor.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18923B5-88AA-4BBC-BB9B-3805F1E71725}"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066800" y="457200"/>
            <a:ext cx="1752600" cy="1314450"/>
          </a:xfrm>
          <a:ln/>
        </p:spPr>
      </p:sp>
      <p:sp>
        <p:nvSpPr>
          <p:cNvPr id="46083" name="Rectangle 3"/>
          <p:cNvSpPr>
            <a:spLocks noGrp="1" noChangeArrowheads="1"/>
          </p:cNvSpPr>
          <p:nvPr>
            <p:ph type="body" idx="1"/>
          </p:nvPr>
        </p:nvSpPr>
        <p:spPr>
          <a:xfrm>
            <a:off x="974725" y="1828800"/>
            <a:ext cx="5365750" cy="6929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Apprenticeship is a system of skilled occupational training that combines practical work experiences with related academic and technical instruction. </a:t>
            </a:r>
          </a:p>
          <a:p>
            <a:r>
              <a:rPr lang="en-US" altLang="en-US" sz="1600" dirty="0" smtClean="0">
                <a:latin typeface="Times New Roman" pitchFamily="-80" charset="0"/>
                <a:ea typeface="ヒラギノ角ゴ Pro W3" pitchFamily="-80" charset="-128"/>
                <a:cs typeface="Times New Roman" pitchFamily="-80" charset="0"/>
              </a:rPr>
              <a:t>An apprentice works on the job for an employer and is taught and supervised by an experienced person in the chosen occupation. </a:t>
            </a:r>
          </a:p>
          <a:p>
            <a:r>
              <a:rPr lang="en-US" altLang="en-US" sz="1600" dirty="0" smtClean="0">
                <a:latin typeface="Times New Roman" pitchFamily="-80" charset="0"/>
                <a:ea typeface="ヒラギノ角ゴ Pro W3" pitchFamily="-80" charset="-128"/>
                <a:cs typeface="Times New Roman" pitchFamily="-80" charset="0"/>
              </a:rPr>
              <a:t>This preplanned, progressively challenging work-based learning experience extends for two to four years, depending on the occupation. </a:t>
            </a:r>
          </a:p>
          <a:p>
            <a:r>
              <a:rPr lang="en-US" altLang="en-US" sz="1600" dirty="0" smtClean="0">
                <a:latin typeface="Times New Roman" pitchFamily="-80" charset="0"/>
                <a:ea typeface="ヒラギノ角ゴ Pro W3" pitchFamily="-80" charset="-128"/>
                <a:cs typeface="Times New Roman" pitchFamily="-80" charset="0"/>
              </a:rPr>
              <a:t>Upon completion of the work and the related instruction, the apprentice receives certification as a journeyman in the field. </a:t>
            </a:r>
          </a:p>
          <a:p>
            <a:r>
              <a:rPr lang="en-US" altLang="en-US" sz="1600" dirty="0" smtClean="0">
                <a:latin typeface="Times New Roman" pitchFamily="-80" charset="0"/>
                <a:ea typeface="ヒラギノ角ゴ Pro W3" pitchFamily="-80" charset="-128"/>
                <a:cs typeface="Times New Roman" pitchFamily="-80" charset="0"/>
              </a:rPr>
              <a:t>Apprenticeship programs are registered and monitored by the NC Department of Commerce. </a:t>
            </a:r>
          </a:p>
          <a:p>
            <a:r>
              <a:rPr lang="en-US" altLang="en-US" sz="1600" dirty="0" smtClean="0">
                <a:latin typeface="Times New Roman" pitchFamily="-80" charset="0"/>
                <a:ea typeface="ヒラギノ角ゴ Pro W3" pitchFamily="-80" charset="-128"/>
                <a:cs typeface="Times New Roman" pitchFamily="-80" charset="0"/>
              </a:rPr>
              <a:t>For students who are not ready to make a multi-year commitment, they have a Pre-Apprenticeship program, which can be turned into a Registered Apprenticeship at anytime.</a:t>
            </a:r>
          </a:p>
          <a:p>
            <a:r>
              <a:rPr lang="en-US" altLang="en-US" sz="1600" dirty="0" smtClean="0">
                <a:latin typeface="Times New Roman" pitchFamily="-80" charset="0"/>
                <a:ea typeface="ヒラギノ角ゴ Pro W3" pitchFamily="-80" charset="-128"/>
                <a:cs typeface="Times New Roman" pitchFamily="-80" charset="0"/>
              </a:rPr>
              <a:t>High school students can be in either a pre-apprenticeship or a full registered apprenticeship.  The difference is the commitment the student wants to make. A full apprenticeship requires</a:t>
            </a:r>
            <a:r>
              <a:rPr lang="en-US" altLang="en-US" sz="1600" baseline="0" dirty="0" smtClean="0">
                <a:latin typeface="Times New Roman" pitchFamily="-80" charset="0"/>
                <a:ea typeface="ヒラギノ角ゴ Pro W3" pitchFamily="-80" charset="-128"/>
                <a:cs typeface="Times New Roman" pitchFamily="-80" charset="0"/>
              </a:rPr>
              <a:t> a 3-4 year commitment. Pre-apprenticeship does not.</a:t>
            </a:r>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Any work done in a pre-apprenticeship can be used toward</a:t>
            </a:r>
            <a:r>
              <a:rPr lang="en-US" altLang="en-US" sz="1600" baseline="0" dirty="0" smtClean="0">
                <a:latin typeface="Times New Roman" pitchFamily="-80" charset="0"/>
                <a:ea typeface="ヒラギノ角ゴ Pro W3" pitchFamily="-80" charset="-128"/>
                <a:cs typeface="Times New Roman" pitchFamily="-80" charset="0"/>
              </a:rPr>
              <a:t> a registered apprenticeship.  So a student could start as a pre-apprentice, then later make the commitment to change to a full apprenticeship.</a:t>
            </a:r>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Think of Apprenticeship as a </a:t>
            </a:r>
            <a:r>
              <a:rPr lang="en-US" altLang="en-US" sz="1600" u="sng" dirty="0" smtClean="0">
                <a:latin typeface="Times New Roman" pitchFamily="-80" charset="0"/>
                <a:ea typeface="ヒラギノ角ゴ Pro W3" pitchFamily="-80" charset="-128"/>
                <a:cs typeface="Times New Roman" pitchFamily="-80" charset="0"/>
              </a:rPr>
              <a:t>credential</a:t>
            </a:r>
            <a:r>
              <a:rPr lang="en-US" altLang="en-US" sz="1600" dirty="0" smtClean="0">
                <a:latin typeface="Times New Roman" pitchFamily="-80" charset="0"/>
                <a:ea typeface="ヒラギノ角ゴ Pro W3" pitchFamily="-80" charset="-128"/>
                <a:cs typeface="Times New Roman" pitchFamily="-80" charset="0"/>
              </a:rPr>
              <a:t> that can be added to internships and cooperative education.</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182C6F17-B487-4596-92DD-79AA4F01F24F}"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43013" y="720725"/>
            <a:ext cx="2879725" cy="2159000"/>
          </a:xfrm>
          <a:ln/>
        </p:spPr>
      </p:sp>
      <p:sp>
        <p:nvSpPr>
          <p:cNvPr id="45059" name="Notes Placeholder 2"/>
          <p:cNvSpPr>
            <a:spLocks noGrp="1"/>
          </p:cNvSpPr>
          <p:nvPr>
            <p:ph type="body" idx="1"/>
          </p:nvPr>
        </p:nvSpPr>
        <p:spPr>
          <a:xfrm>
            <a:off x="974725" y="2960688"/>
            <a:ext cx="5365750" cy="5919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Mentorship pairs a student</a:t>
            </a:r>
            <a:r>
              <a:rPr lang="en-US" altLang="en-US" sz="1600" baseline="0" dirty="0" smtClean="0">
                <a:latin typeface="Times New Roman" pitchFamily="-80" charset="0"/>
                <a:ea typeface="ヒラギノ角ゴ Pro W3" pitchFamily="-80" charset="-128"/>
                <a:cs typeface="Times New Roman" pitchFamily="-80" charset="0"/>
              </a:rPr>
              <a:t> </a:t>
            </a:r>
            <a:r>
              <a:rPr lang="en-US" altLang="en-US" sz="1600" dirty="0" smtClean="0">
                <a:latin typeface="Times New Roman" pitchFamily="-80" charset="0"/>
                <a:ea typeface="ヒラギノ角ゴ Pro W3" pitchFamily="-80" charset="-128"/>
                <a:cs typeface="Times New Roman" pitchFamily="-80" charset="0"/>
              </a:rPr>
              <a:t>with a community professional (mentor) in a one-to-one relationship with the intent of providing first-hand experience in a career field of the student's choice. </a:t>
            </a:r>
          </a:p>
          <a:p>
            <a:r>
              <a:rPr lang="en-US" altLang="en-US" sz="1600" dirty="0" smtClean="0">
                <a:latin typeface="Times New Roman" pitchFamily="-80" charset="0"/>
                <a:ea typeface="ヒラギノ角ゴ Pro W3" pitchFamily="-80" charset="-128"/>
                <a:cs typeface="Times New Roman" pitchFamily="-80" charset="0"/>
              </a:rPr>
              <a:t>Mentors are encouraged to provide as much hands-on experience as possible and to give learners a view of all aspects of the career, including routine tasks, as well as creative and challenging opportunities. </a:t>
            </a:r>
          </a:p>
          <a:p>
            <a:r>
              <a:rPr lang="en-US" altLang="en-US" sz="1600" dirty="0" smtClean="0">
                <a:latin typeface="Times New Roman" pitchFamily="-80" charset="0"/>
                <a:ea typeface="ヒラギノ角ゴ Pro W3" pitchFamily="-80" charset="-128"/>
                <a:cs typeface="Times New Roman" pitchFamily="-80" charset="0"/>
              </a:rPr>
              <a:t>The mentorship differs primarily from an internship experience in that it is a one-to-one relationship and does not require a minimum number of hours.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Mentorship is great for entrepreneurial students or students who are self-employed </a:t>
            </a:r>
            <a:r>
              <a:rPr lang="en-US" altLang="en-US" sz="1600" baseline="0" dirty="0" smtClean="0">
                <a:latin typeface="Times New Roman" pitchFamily="-80" charset="0"/>
                <a:ea typeface="ヒラギノ角ゴ Pro W3" pitchFamily="-80" charset="-128"/>
                <a:cs typeface="Times New Roman" pitchFamily="-80" charset="0"/>
              </a:rPr>
              <a:t>to learn from an experienced professional.</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Just remember - Wax on – wax off.</a:t>
            </a:r>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https://southernadventuress.files.wordpress.com/2012/11/116486.jpg</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18923B5-88AA-4BBC-BB9B-3805F1E71725}" type="slidenum">
              <a:rPr lang="en-US" altLang="en-US" sz="1200" smtClean="0"/>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charset="-128"/>
              </a:rPr>
              <a:t>Internships</a:t>
            </a:r>
            <a:r>
              <a:rPr lang="en-US" altLang="en-US" baseline="0" dirty="0" smtClean="0">
                <a:ea typeface="ヒラギノ角ゴ Pro W3" charset="-128"/>
              </a:rPr>
              <a:t> and</a:t>
            </a:r>
            <a:r>
              <a:rPr lang="en-US" altLang="en-US" dirty="0" smtClean="0">
                <a:ea typeface="ヒラギノ角ゴ Pro W3" charset="-128"/>
              </a:rPr>
              <a:t> </a:t>
            </a:r>
            <a:r>
              <a:rPr lang="en-US" altLang="en-US" dirty="0">
                <a:ea typeface="ヒラギノ角ゴ Pro W3" charset="-128"/>
              </a:rPr>
              <a:t>Cooperative </a:t>
            </a:r>
            <a:r>
              <a:rPr lang="en-US" altLang="en-US" dirty="0" smtClean="0">
                <a:ea typeface="ヒラギノ角ゴ Pro W3" charset="-128"/>
              </a:rPr>
              <a:t>Education</a:t>
            </a:r>
            <a:r>
              <a:rPr lang="en-US" altLang="en-US" baseline="0" dirty="0" smtClean="0">
                <a:ea typeface="ヒラギノ角ゴ Pro W3" charset="-128"/>
              </a:rPr>
              <a:t> </a:t>
            </a:r>
            <a:r>
              <a:rPr lang="en-US" altLang="en-US" dirty="0" smtClean="0">
                <a:ea typeface="ヒラギノ角ゴ Pro W3" charset="-128"/>
              </a:rPr>
              <a:t>can </a:t>
            </a:r>
            <a:r>
              <a:rPr lang="en-US" altLang="en-US" dirty="0">
                <a:ea typeface="ヒラギノ角ゴ Pro W3" charset="-128"/>
              </a:rPr>
              <a:t>receive academic credit based upon the number of hours spent in the workplace. </a:t>
            </a:r>
            <a:endParaRPr lang="en-US" altLang="en-US" dirty="0" smtClean="0">
              <a:ea typeface="ヒラギノ角ゴ Pro W3" charset="-128"/>
            </a:endParaRPr>
          </a:p>
          <a:p>
            <a:endParaRPr lang="en-US" altLang="en-US" dirty="0">
              <a:ea typeface="ヒラギノ角ゴ Pro W3" charset="-128"/>
            </a:endParaRPr>
          </a:p>
          <a:p>
            <a:r>
              <a:rPr lang="en-US" altLang="en-US" sz="1600" dirty="0" smtClean="0">
                <a:latin typeface="Times New Roman" pitchFamily="-80" charset="0"/>
                <a:ea typeface="ヒラギノ角ゴ Pro W3" pitchFamily="-80" charset="-128"/>
                <a:cs typeface="Times New Roman" pitchFamily="-80" charset="0"/>
              </a:rPr>
              <a:t>The </a:t>
            </a:r>
            <a:r>
              <a:rPr lang="en-US" altLang="en-US" sz="1600" u="sng" dirty="0" smtClean="0">
                <a:latin typeface="Times New Roman" pitchFamily="-80" charset="0"/>
                <a:ea typeface="ヒラギノ角ゴ Pro W3" pitchFamily="-80" charset="-128"/>
                <a:cs typeface="Times New Roman" pitchFamily="-80" charset="0"/>
              </a:rPr>
              <a:t>minimum</a:t>
            </a:r>
            <a:r>
              <a:rPr lang="en-US" altLang="en-US" sz="1600" dirty="0" smtClean="0">
                <a:latin typeface="Times New Roman" pitchFamily="-80" charset="0"/>
                <a:ea typeface="ヒラギノ角ゴ Pro W3" pitchFamily="-80" charset="-128"/>
                <a:cs typeface="Times New Roman" pitchFamily="-80" charset="0"/>
              </a:rPr>
              <a:t> hours required to receive 1 credit for students on a block schedule is 135 hours. </a:t>
            </a:r>
          </a:p>
          <a:p>
            <a:r>
              <a:rPr lang="en-US" altLang="en-US" sz="1600" dirty="0" smtClean="0">
                <a:latin typeface="Times New Roman" pitchFamily="-80" charset="0"/>
                <a:ea typeface="ヒラギノ角ゴ Pro W3" pitchFamily="-80" charset="-128"/>
                <a:cs typeface="Times New Roman" pitchFamily="-80" charset="0"/>
              </a:rPr>
              <a:t>For traditional calendars, the minimum is 150 hours.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LEAs may require more hours if they are consistent for both internship and cooperative education.</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Students should not receive academic credit for work done at their </a:t>
            </a:r>
            <a:r>
              <a:rPr lang="en-US" altLang="en-US" sz="1600" u="sng" dirty="0" smtClean="0">
                <a:latin typeface="Times New Roman" pitchFamily="-80" charset="0"/>
                <a:ea typeface="ヒラギノ角ゴ Pro W3" pitchFamily="-80" charset="-128"/>
                <a:cs typeface="Times New Roman" pitchFamily="-80" charset="0"/>
              </a:rPr>
              <a:t>own</a:t>
            </a:r>
            <a:r>
              <a:rPr lang="en-US" altLang="en-US" sz="1600" dirty="0" smtClean="0">
                <a:latin typeface="Times New Roman" pitchFamily="-80" charset="0"/>
                <a:ea typeface="ヒラギノ角ゴ Pro W3" pitchFamily="-80" charset="-128"/>
                <a:cs typeface="Times New Roman" pitchFamily="-80" charset="0"/>
              </a:rPr>
              <a:t> school. The work should be done at a business or at another school.</a:t>
            </a:r>
          </a:p>
          <a:p>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http://www.irasmithinc.com/blog/wp-content/uploads/2013/04/bad-credit-credit-report-secured-credit-card-secured-credit-cards-credit-repair-fix-bad-credit-how-to-fix-bad-credit.jpeg</a:t>
            </a:r>
          </a:p>
          <a:p>
            <a:r>
              <a:rPr lang="en-US" altLang="en-US" sz="1600" dirty="0" smtClean="0">
                <a:latin typeface="Times New Roman" pitchFamily="-80" charset="0"/>
                <a:ea typeface="ヒラギノ角ゴ Pro W3" pitchFamily="-80" charset="-128"/>
                <a:cs typeface="Times New Roman" pitchFamily="-80" charset="0"/>
              </a:rPr>
              <a:t>http://www.eventbrite.com/e/credit-repair-bootcamp-build-a-strong-credit-profile-registration-8784610005</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17</a:t>
            </a:fld>
            <a:endParaRPr lang="en-US"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If you want to learn more about Work-Based Learning and see all the rules and regulations, you can go to the state Career and Technical Education website. </a:t>
            </a:r>
          </a:p>
          <a:p>
            <a:endParaRPr lang="en-US" altLang="en-US" dirty="0" smtClean="0">
              <a:ea typeface="ヒラギノ角ゴ Pro W3" pitchFamily="-80" charset="-128"/>
            </a:endParaRPr>
          </a:p>
          <a:p>
            <a:r>
              <a:rPr lang="en-US" altLang="en-US" dirty="0" smtClean="0">
                <a:ea typeface="ヒラギノ角ゴ Pro W3" pitchFamily="-80" charset="-128"/>
              </a:rPr>
              <a:t>Select the Curriculum button on the left-side navigation bar. </a:t>
            </a:r>
          </a:p>
          <a:p>
            <a:endParaRPr lang="en-US" altLang="en-US" dirty="0" smtClean="0">
              <a:ea typeface="ヒラギノ角ゴ Pro W3" pitchFamily="-80" charset="-128"/>
            </a:endParaRPr>
          </a:p>
          <a:p>
            <a:r>
              <a:rPr lang="en-US" altLang="en-US" dirty="0" smtClean="0">
                <a:ea typeface="ヒラギノ角ゴ Pro W3" pitchFamily="-80" charset="-128"/>
              </a:rPr>
              <a:t>And then select the Work-Based Learning button that appears below that.</a:t>
            </a:r>
          </a:p>
          <a:p>
            <a:endParaRPr lang="en-US" altLang="en-US" dirty="0" smtClean="0">
              <a:ea typeface="ヒラギノ角ゴ Pro W3" pitchFamily="-80" charset="-128"/>
            </a:endParaRPr>
          </a:p>
          <a:p>
            <a:r>
              <a:rPr lang="en-US" altLang="en-US" dirty="0" smtClean="0">
                <a:ea typeface="ヒラギノ角ゴ Pro W3" pitchFamily="-80" charset="-128"/>
              </a:rPr>
              <a:t>And there in yellow, you see the full web address.</a:t>
            </a:r>
          </a:p>
          <a:p>
            <a:endParaRPr lang="en-US" altLang="en-US" dirty="0" smtClean="0">
              <a:ea typeface="ヒラギノ角ゴ Pro W3" pitchFamily="-80" charset="-128"/>
            </a:endParaRPr>
          </a:p>
          <a:p>
            <a:r>
              <a:rPr lang="en-US" altLang="en-US" dirty="0" smtClean="0">
                <a:ea typeface="ヒラギノ角ゴ Pro W3" pitchFamily="-80" charset="-128"/>
              </a:rPr>
              <a:t>I</a:t>
            </a:r>
            <a:r>
              <a:rPr lang="en-US" altLang="en-US" baseline="0" dirty="0" smtClean="0">
                <a:ea typeface="ヒラギノ角ゴ Pro W3" pitchFamily="-80" charset="-128"/>
              </a:rPr>
              <a:t> recently updated and reorganized all of the work-based learning web pages.  If you have any questions or suggestions for improvement, please let me know.</a:t>
            </a:r>
            <a:endParaRPr lang="en-US" altLang="en-US" dirty="0" smtClean="0">
              <a:ea typeface="ヒラギノ角ゴ Pro W3" pitchFamily="-80" charset="-128"/>
            </a:endParaRPr>
          </a:p>
          <a:p>
            <a:endParaRPr lang="en-US" altLang="en-US" dirty="0" smtClean="0">
              <a:ea typeface="ヒラギノ角ゴ Pro W3" pitchFamily="-80" charset="-128"/>
            </a:endParaRPr>
          </a:p>
          <a:p>
            <a:r>
              <a:rPr lang="en-US" altLang="en-US" dirty="0" smtClean="0">
                <a:ea typeface="ヒラギノ角ゴ Pro W3" pitchFamily="-80"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chemeClr val="tx1"/>
                </a:solidFill>
              </a:rPr>
              <a:t>www.ncpublicschools.org/cte/curriculum/work-based</a:t>
            </a:r>
          </a:p>
          <a:p>
            <a:endParaRPr lang="en-US" altLang="en-US" dirty="0" smtClean="0">
              <a:ea typeface="ヒラギノ角ゴ Pro W3" pitchFamily="-80"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D25FCFEE-8829-458A-A5C0-231EDD6CB1B0}"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3119438" cy="2339975"/>
          </a:xfrm>
          <a:ln/>
        </p:spPr>
      </p:sp>
      <p:sp>
        <p:nvSpPr>
          <p:cNvPr id="28675" name="Notes Placeholder 2"/>
          <p:cNvSpPr>
            <a:spLocks noGrp="1"/>
          </p:cNvSpPr>
          <p:nvPr>
            <p:ph type="body" idx="1"/>
          </p:nvPr>
        </p:nvSpPr>
        <p:spPr>
          <a:xfrm>
            <a:off x="974725" y="3009900"/>
            <a:ext cx="5365750" cy="575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Remember to go to this website to download the PowerPoint.</a:t>
            </a:r>
          </a:p>
          <a:p>
            <a:endParaRPr lang="en-US" altLang="en-US" dirty="0" smtClean="0">
              <a:ea typeface="ヒラギノ角ゴ Pro W3" pitchFamily="-80" charset="-128"/>
            </a:endParaRPr>
          </a:p>
          <a:p>
            <a:r>
              <a:rPr lang="en-US" altLang="en-US" dirty="0" smtClean="0">
                <a:ea typeface="ヒラギノ角ゴ Pro W3" pitchFamily="-80" charset="-128"/>
              </a:rPr>
              <a:t>Thank you for your time.</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www.ctpnc.org/presentations</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a:ln/>
        </p:spPr>
      </p:sp>
      <p:sp>
        <p:nvSpPr>
          <p:cNvPr id="209922" name="Notes Placeholder 2"/>
          <p:cNvSpPr>
            <a:spLocks noGrp="1"/>
          </p:cNvSpPr>
          <p:nvPr>
            <p:ph type="body" idx="1"/>
          </p:nvPr>
        </p:nvSpPr>
        <p:spPr>
          <a:xfrm>
            <a:off x="1381125" y="4560888"/>
            <a:ext cx="495935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a:ea typeface="ヒラギノ角ゴ Pro W3" charset="0"/>
              </a:rPr>
              <a:t>Employers value Internships and other employment while in school as </a:t>
            </a:r>
            <a:r>
              <a:rPr lang="en-US" sz="1700" u="sng" dirty="0" smtClean="0">
                <a:ea typeface="ヒラギノ角ゴ Pro W3" charset="0"/>
              </a:rPr>
              <a:t>more </a:t>
            </a:r>
            <a:r>
              <a:rPr lang="en-US" sz="1700" dirty="0" smtClean="0">
                <a:ea typeface="ヒラギノ角ゴ Pro W3" charset="0"/>
              </a:rPr>
              <a:t>important </a:t>
            </a:r>
            <a:r>
              <a:rPr lang="en-US" sz="1700" dirty="0">
                <a:ea typeface="ヒラギノ角ゴ Pro W3" charset="0"/>
              </a:rPr>
              <a:t>than college </a:t>
            </a:r>
            <a:r>
              <a:rPr lang="en-US" sz="1700" u="sng" dirty="0">
                <a:ea typeface="ヒラギノ角ゴ Pro W3" charset="0"/>
              </a:rPr>
              <a:t>major</a:t>
            </a:r>
            <a:r>
              <a:rPr lang="en-US" sz="1700" dirty="0">
                <a:ea typeface="ヒラギノ角ゴ Pro W3" charset="0"/>
              </a:rPr>
              <a:t> and </a:t>
            </a:r>
            <a:r>
              <a:rPr lang="en-US" sz="1700" u="sng" dirty="0">
                <a:ea typeface="ヒラギノ角ゴ Pro W3" charset="0"/>
              </a:rPr>
              <a:t>GPA</a:t>
            </a:r>
            <a:r>
              <a:rPr lang="en-US" sz="1700" dirty="0">
                <a:ea typeface="ヒラギノ角ゴ Pro W3" charset="0"/>
              </a:rPr>
              <a:t>.</a:t>
            </a:r>
          </a:p>
          <a:p>
            <a:endParaRPr lang="en-US" sz="1700" dirty="0">
              <a:ea typeface="ヒラギノ角ゴ Pro W3" charset="0"/>
            </a:endParaRPr>
          </a:p>
          <a:p>
            <a:r>
              <a:rPr lang="en-US" sz="1700" dirty="0" smtClean="0">
                <a:ea typeface="ヒラギノ角ゴ Pro W3" charset="0"/>
              </a:rPr>
              <a:t>Even </a:t>
            </a:r>
            <a:r>
              <a:rPr lang="en-US" sz="1700" u="sng" dirty="0" smtClean="0">
                <a:ea typeface="ヒラギノ角ゴ Pro W3" charset="0"/>
              </a:rPr>
              <a:t>volunteer</a:t>
            </a:r>
            <a:r>
              <a:rPr lang="en-US" sz="1700" dirty="0" smtClean="0">
                <a:ea typeface="ヒラギノ角ゴ Pro W3" charset="0"/>
              </a:rPr>
              <a:t> work and extra-curricular activities are </a:t>
            </a:r>
            <a:r>
              <a:rPr lang="en-US" sz="1700" u="sng" dirty="0" smtClean="0">
                <a:ea typeface="ヒラギノ角ゴ Pro W3" charset="0"/>
              </a:rPr>
              <a:t>more</a:t>
            </a:r>
            <a:r>
              <a:rPr lang="en-US" sz="1700" dirty="0" smtClean="0">
                <a:ea typeface="ヒラギノ角ゴ Pro W3" charset="0"/>
              </a:rPr>
              <a:t> important to the business community than</a:t>
            </a:r>
            <a:r>
              <a:rPr lang="en-US" sz="1700" baseline="0" dirty="0" smtClean="0">
                <a:ea typeface="ヒラギノ角ゴ Pro W3" charset="0"/>
              </a:rPr>
              <a:t> grades.</a:t>
            </a:r>
          </a:p>
          <a:p>
            <a:endParaRPr lang="en-US" sz="1700"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chronicle.com</a:t>
            </a:r>
            <a:r>
              <a:rPr lang="en-US" dirty="0">
                <a:ea typeface="ヒラギノ角ゴ Pro W3" charset="0"/>
              </a:rPr>
              <a:t>/article/The-Employment-Mismatch/137625/#id=overview</a:t>
            </a:r>
          </a:p>
          <a:p>
            <a:endParaRPr lang="en-US" dirty="0">
              <a:ea typeface="ヒラギノ角ゴ Pro W3" charset="0"/>
            </a:endParaRPr>
          </a:p>
          <a:p>
            <a:r>
              <a:rPr lang="en-US" dirty="0">
                <a:ea typeface="ヒラギノ角ゴ Pro W3" charset="0"/>
              </a:rPr>
              <a:t>The Employment Mismatch:  A College Degree Sorts Job Applicants, but Employers Wish It Meant More</a:t>
            </a:r>
          </a:p>
          <a:p>
            <a:endParaRPr lang="en-US" dirty="0">
              <a:ea typeface="ヒラギノ角ゴ Pro W3" charset="0"/>
            </a:endParaRPr>
          </a:p>
          <a:p>
            <a:endParaRPr lang="en-US" dirty="0">
              <a:ea typeface="ヒラギノ角ゴ Pro W3" charset="0"/>
            </a:endParaRPr>
          </a:p>
          <a:p>
            <a:r>
              <a:rPr lang="en-US" dirty="0">
                <a:ea typeface="ヒラギノ角ゴ Pro W3" charset="0"/>
              </a:rPr>
              <a:t>Employers value a four-year college degree, many of them more than ever.</a:t>
            </a:r>
          </a:p>
          <a:p>
            <a:endParaRPr lang="en-US" dirty="0">
              <a:ea typeface="ヒラギノ角ゴ Pro W3" charset="0"/>
            </a:endParaRPr>
          </a:p>
          <a:p>
            <a:r>
              <a:rPr lang="en-US" dirty="0">
                <a:ea typeface="ヒラギノ角ゴ Pro W3" charset="0"/>
              </a:rPr>
              <a:t>Yet half of those surveyed recently by The Chronicle and American Public Media's Marketplace said they had trouble finding recent graduates qualified to fill positions at their company or organization. Nearly a third gave colleges just fair to poor marks for producing successful employees. And they dinged bachelor's-degree holders for lacking basic workplace proficiencies, like adaptability, communication skills, and the ability to solve complex problems.</a:t>
            </a:r>
          </a:p>
          <a:p>
            <a:endParaRPr lang="en-US" dirty="0">
              <a:ea typeface="ヒラギノ角ゴ Pro W3" charset="0"/>
            </a:endParaRPr>
          </a:p>
          <a:p>
            <a:r>
              <a:rPr lang="en-US" dirty="0">
                <a:ea typeface="ヒラギノ角ゴ Pro W3" charset="0"/>
              </a:rPr>
              <a:t>The report</a:t>
            </a:r>
          </a:p>
          <a:p>
            <a:r>
              <a:rPr lang="en-US" dirty="0">
                <a:ea typeface="ヒラギノ角ゴ Pro W3" charset="0"/>
              </a:rPr>
              <a:t>The Role of Higher Education in Career Development: Employer Perceptions </a:t>
            </a:r>
          </a:p>
          <a:p>
            <a:r>
              <a:rPr lang="en-US" dirty="0">
                <a:ea typeface="ヒラギノ角ゴ Pro W3" charset="0"/>
              </a:rPr>
              <a:t>http://</a:t>
            </a:r>
            <a:r>
              <a:rPr lang="en-US" dirty="0" err="1">
                <a:ea typeface="ヒラギノ角ゴ Pro W3" charset="0"/>
              </a:rPr>
              <a:t>chronicle.com</a:t>
            </a:r>
            <a:r>
              <a:rPr lang="en-US" dirty="0">
                <a:ea typeface="ヒラギノ角ゴ Pro W3" charset="0"/>
              </a:rPr>
              <a:t>/items/biz/</a:t>
            </a:r>
            <a:r>
              <a:rPr lang="en-US" dirty="0" err="1">
                <a:ea typeface="ヒラギノ角ゴ Pro W3" charset="0"/>
              </a:rPr>
              <a:t>pdf</a:t>
            </a:r>
            <a:r>
              <a:rPr lang="en-US" dirty="0">
                <a:ea typeface="ヒラギノ角ゴ Pro W3" charset="0"/>
              </a:rPr>
              <a:t>/Employers%20Survey.pdf</a:t>
            </a:r>
          </a:p>
          <a:p>
            <a:endParaRPr lang="en-US" dirty="0">
              <a:ea typeface="ヒラギノ角ゴ Pro W3" charset="0"/>
            </a:endParaRPr>
          </a:p>
        </p:txBody>
      </p:sp>
      <p:sp>
        <p:nvSpPr>
          <p:cNvPr id="209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459F0CF-FE26-E94E-B0D8-C6D9AC9F68AD}" type="slidenum">
              <a:rPr lang="en-US" sz="1300"/>
              <a:pP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635125" y="720725"/>
            <a:ext cx="2987675" cy="2239963"/>
          </a:xfrm>
          <a:ln/>
        </p:spPr>
      </p:sp>
      <p:sp>
        <p:nvSpPr>
          <p:cNvPr id="36867" name="Rectangle 3"/>
          <p:cNvSpPr>
            <a:spLocks noGrp="1" noChangeArrowheads="1"/>
          </p:cNvSpPr>
          <p:nvPr>
            <p:ph type="body" idx="1"/>
          </p:nvPr>
        </p:nvSpPr>
        <p:spPr>
          <a:xfrm>
            <a:off x="974725" y="3200400"/>
            <a:ext cx="5365750" cy="568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dirty="0" smtClean="0">
                <a:ea typeface="ヒラギノ角ゴ Pro W3" pitchFamily="-80" charset="-128"/>
              </a:rPr>
              <a:t>There are three main components of a quality </a:t>
            </a:r>
          </a:p>
          <a:p>
            <a:r>
              <a:rPr lang="en-US" altLang="en-US" sz="1700" dirty="0" smtClean="0">
                <a:ea typeface="ヒラギノ角ゴ Pro W3" pitchFamily="-80" charset="-128"/>
              </a:rPr>
              <a:t>Career and Technical Education program.</a:t>
            </a:r>
          </a:p>
          <a:p>
            <a:endParaRPr lang="en-US" altLang="en-US" sz="1700" dirty="0" smtClean="0">
              <a:ea typeface="ヒラギノ角ゴ Pro W3" pitchFamily="-80" charset="-128"/>
            </a:endParaRPr>
          </a:p>
          <a:p>
            <a:r>
              <a:rPr lang="en-US" altLang="en-US" sz="1700" dirty="0" smtClean="0">
                <a:ea typeface="ヒラギノ角ゴ Pro W3" pitchFamily="-80" charset="-128"/>
              </a:rPr>
              <a:t>The most</a:t>
            </a:r>
            <a:r>
              <a:rPr lang="en-US" altLang="en-US" sz="1700" baseline="0" dirty="0" smtClean="0">
                <a:ea typeface="ヒラギノ角ゴ Pro W3" pitchFamily="-80" charset="-128"/>
              </a:rPr>
              <a:t> obvious is the coursework where we teach academic and technical skills.</a:t>
            </a:r>
          </a:p>
          <a:p>
            <a:endParaRPr lang="en-US" altLang="en-US" sz="1700" baseline="0" dirty="0" smtClean="0">
              <a:ea typeface="ヒラギノ角ゴ Pro W3" pitchFamily="-80" charset="-128"/>
            </a:endParaRPr>
          </a:p>
          <a:p>
            <a:r>
              <a:rPr lang="en-US" altLang="en-US" sz="1700" baseline="0" dirty="0" smtClean="0">
                <a:ea typeface="ヒラギノ角ゴ Pro W3" pitchFamily="-80" charset="-128"/>
              </a:rPr>
              <a:t>We teach leadership and other soft skills though our CTSOs.</a:t>
            </a:r>
          </a:p>
          <a:p>
            <a:endParaRPr lang="en-US" altLang="en-US" sz="1700" baseline="0" dirty="0" smtClean="0">
              <a:ea typeface="ヒラギノ角ゴ Pro W3" pitchFamily="-80" charset="-128"/>
            </a:endParaRPr>
          </a:p>
          <a:p>
            <a:r>
              <a:rPr lang="en-US" altLang="en-US" sz="1700" baseline="0" dirty="0" smtClean="0">
                <a:ea typeface="ヒラギノ角ゴ Pro W3" pitchFamily="-80" charset="-128"/>
              </a:rPr>
              <a:t>And then there is work-based learning …</a:t>
            </a:r>
            <a:endParaRPr lang="en-US" altLang="en-US" sz="1700" dirty="0" smtClean="0">
              <a:ea typeface="ヒラギノ角ゴ Pro W3" pitchFamily="-80" charset="-128"/>
            </a:endParaRPr>
          </a:p>
          <a:p>
            <a:endParaRPr lang="en-US" altLang="en-US" dirty="0" smtClean="0">
              <a:ea typeface="ヒラギノ角ゴ Pro W3" pitchFamily="-80"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62BD13E-06AF-47EA-9B2F-C5424574E7F4}" type="slidenum">
              <a:rPr lang="en-US" altLang="en-US" sz="1200" smtClean="0"/>
              <a:pPr/>
              <a:t>3</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635125" y="720725"/>
            <a:ext cx="2987675" cy="2239963"/>
          </a:xfrm>
          <a:ln/>
        </p:spPr>
      </p:sp>
      <p:sp>
        <p:nvSpPr>
          <p:cNvPr id="36867" name="Rectangle 3"/>
          <p:cNvSpPr>
            <a:spLocks noGrp="1" noChangeArrowheads="1"/>
          </p:cNvSpPr>
          <p:nvPr>
            <p:ph type="body" idx="1"/>
          </p:nvPr>
        </p:nvSpPr>
        <p:spPr>
          <a:xfrm>
            <a:off x="974725" y="3200400"/>
            <a:ext cx="5365750" cy="568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The </a:t>
            </a:r>
            <a:r>
              <a:rPr lang="en-US" altLang="en-US" u="sng" dirty="0" smtClean="0">
                <a:ea typeface="ヒラギノ角ゴ Pro W3" pitchFamily="-80" charset="-128"/>
              </a:rPr>
              <a:t>goal </a:t>
            </a:r>
            <a:r>
              <a:rPr lang="en-US" altLang="en-US" dirty="0" smtClean="0">
                <a:ea typeface="ヒラギノ角ゴ Pro W3" pitchFamily="-80" charset="-128"/>
              </a:rPr>
              <a:t>of work-based learning is to get students into the workplace so they can learn about the world of work. </a:t>
            </a:r>
          </a:p>
          <a:p>
            <a:r>
              <a:rPr lang="en-US" altLang="en-US" dirty="0" smtClean="0">
                <a:ea typeface="ヒラギノ角ゴ Pro W3" pitchFamily="-80" charset="-128"/>
              </a:rPr>
              <a:t>Kids need to watch employers work throughout the entire workday in order to learn the many facets of a job. </a:t>
            </a:r>
          </a:p>
          <a:p>
            <a:endParaRPr lang="en-US" altLang="en-US" dirty="0" smtClean="0">
              <a:ea typeface="ヒラギノ角ゴ Pro W3" pitchFamily="-80" charset="-128"/>
            </a:endParaRPr>
          </a:p>
          <a:p>
            <a:r>
              <a:rPr lang="en-US" altLang="en-US" dirty="0" smtClean="0">
                <a:ea typeface="ヒラギノ角ゴ Pro W3" pitchFamily="-80" charset="-128"/>
              </a:rPr>
              <a:t>It is </a:t>
            </a:r>
            <a:r>
              <a:rPr lang="en-US" altLang="en-US" u="sng" dirty="0" smtClean="0">
                <a:ea typeface="ヒラギノ角ゴ Pro W3" pitchFamily="-80" charset="-128"/>
              </a:rPr>
              <a:t>hoped</a:t>
            </a:r>
            <a:r>
              <a:rPr lang="en-US" altLang="en-US" dirty="0" smtClean="0">
                <a:ea typeface="ヒラギノ角ゴ Pro W3" pitchFamily="-80" charset="-128"/>
              </a:rPr>
              <a:t> that students will </a:t>
            </a:r>
            <a:r>
              <a:rPr lang="en-US" altLang="en-US" u="sng" dirty="0" smtClean="0">
                <a:ea typeface="ヒラギノ角ゴ Pro W3" pitchFamily="-80" charset="-128"/>
              </a:rPr>
              <a:t>connect</a:t>
            </a:r>
            <a:r>
              <a:rPr lang="en-US" altLang="en-US" dirty="0" smtClean="0">
                <a:ea typeface="ヒラギノ角ゴ Pro W3" pitchFamily="-80" charset="-128"/>
              </a:rPr>
              <a:t> what they are learning in the classroom with what they experience on the job.  </a:t>
            </a:r>
          </a:p>
          <a:p>
            <a:r>
              <a:rPr lang="en-US" altLang="en-US" dirty="0" smtClean="0">
                <a:ea typeface="ヒラギノ角ゴ Pro W3" pitchFamily="-80" charset="-128"/>
              </a:rPr>
              <a:t>All students participating in work-based learning have a mentor teacher who is responsible for helping them make those important connections between school and work.</a:t>
            </a:r>
          </a:p>
          <a:p>
            <a:endParaRPr lang="en-US" altLang="en-US" dirty="0" smtClean="0">
              <a:ea typeface="ヒラギノ角ゴ Pro W3" pitchFamily="-80" charset="-128"/>
            </a:endParaRPr>
          </a:p>
          <a:p>
            <a:r>
              <a:rPr lang="en-US" altLang="en-US" dirty="0" smtClean="0">
                <a:ea typeface="ヒラギノ角ゴ Pro W3" pitchFamily="-80" charset="-128"/>
              </a:rPr>
              <a:t>Typically, the CDC is the person in the school who is in charge of work-based learning.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62BD13E-06AF-47EA-9B2F-C5424574E7F4}"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Work-based learning benefits everyone.</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There are lots of benefits for the students.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Connecting what the kids learn in the classroom -- with what they will be doing when they later enter the workforce -- is essential.</a:t>
            </a:r>
          </a:p>
          <a:p>
            <a:endParaRPr lang="en-US" altLang="en-US" dirty="0" smtClean="0">
              <a:ea typeface="ヒラギノ角ゴ Pro W3" pitchFamily="-80" charset="-128"/>
            </a:endParaRPr>
          </a:p>
          <a:p>
            <a:r>
              <a:rPr lang="en-US" altLang="en-US" dirty="0" smtClean="0">
                <a:ea typeface="ヒラギノ角ゴ Pro W3" pitchFamily="-80" charset="-128"/>
              </a:rPr>
              <a:t>For</a:t>
            </a:r>
            <a:r>
              <a:rPr lang="en-US" altLang="en-US" baseline="0" dirty="0" smtClean="0">
                <a:ea typeface="ヒラギノ角ゴ Pro W3" pitchFamily="-80" charset="-128"/>
              </a:rPr>
              <a:t> many kids,</a:t>
            </a:r>
            <a:r>
              <a:rPr lang="en-US" altLang="en-US" dirty="0" smtClean="0">
                <a:ea typeface="ヒラギノ角ゴ Pro W3" pitchFamily="-80" charset="-128"/>
              </a:rPr>
              <a:t> work-based learning </a:t>
            </a:r>
            <a:r>
              <a:rPr lang="en-US" altLang="en-US" baseline="0" dirty="0" smtClean="0">
                <a:ea typeface="ヒラギノ角ゴ Pro W3" pitchFamily="-80" charset="-128"/>
              </a:rPr>
              <a:t>gives them a reason for staying in school.</a:t>
            </a:r>
            <a:endParaRPr lang="en-US" altLang="en-US" dirty="0" smtClean="0">
              <a:ea typeface="ヒラギノ角ゴ Pro W3" pitchFamily="-80"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BCE6F0F-CDFB-476C-9583-64837C258FFC}"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Employers get to have a positive  impact on their future recruits.  </a:t>
            </a:r>
          </a:p>
          <a:p>
            <a:endParaRPr lang="en-US" altLang="en-US" dirty="0" smtClean="0">
              <a:ea typeface="ヒラギノ角ゴ Pro W3" pitchFamily="-80" charset="-128"/>
            </a:endParaRPr>
          </a:p>
          <a:p>
            <a:r>
              <a:rPr lang="en-US" altLang="en-US" dirty="0" smtClean="0">
                <a:ea typeface="ヒラギノ角ゴ Pro W3" pitchFamily="-80" charset="-128"/>
              </a:rPr>
              <a:t>They get to try out workers and see if they want to hire them permanently.</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9CB3FC36-EE19-4B90-803C-82090B2B62FF}"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Work-based learning </a:t>
            </a:r>
            <a:r>
              <a:rPr lang="en-US" altLang="en-US" sz="1600" u="sng" dirty="0" smtClean="0">
                <a:latin typeface="Times New Roman" pitchFamily="-80" charset="0"/>
                <a:ea typeface="ヒラギノ角ゴ Pro W3" pitchFamily="-80" charset="-128"/>
                <a:cs typeface="Times New Roman" pitchFamily="-80" charset="0"/>
              </a:rPr>
              <a:t>should</a:t>
            </a:r>
            <a:r>
              <a:rPr lang="en-US" altLang="en-US" sz="1600" dirty="0" smtClean="0">
                <a:latin typeface="Times New Roman" pitchFamily="-80" charset="0"/>
                <a:ea typeface="ヒラギノ角ゴ Pro W3" pitchFamily="-80" charset="-128"/>
                <a:cs typeface="Times New Roman" pitchFamily="-80" charset="0"/>
              </a:rPr>
              <a:t> eliminate many of the -- “Why do we have to learn this?” kind of questions.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Connecting with the business community through students in work-based learning can also help the </a:t>
            </a:r>
            <a:r>
              <a:rPr lang="en-US" altLang="en-US" sz="1600" u="sng" dirty="0" smtClean="0">
                <a:latin typeface="Times New Roman" pitchFamily="-80" charset="0"/>
                <a:ea typeface="ヒラギノ角ゴ Pro W3" pitchFamily="-80" charset="-128"/>
                <a:cs typeface="Times New Roman" pitchFamily="-80" charset="0"/>
              </a:rPr>
              <a:t>teacher</a:t>
            </a:r>
            <a:r>
              <a:rPr lang="en-US" altLang="en-US" sz="1600" dirty="0" smtClean="0">
                <a:latin typeface="Times New Roman" pitchFamily="-80" charset="0"/>
                <a:ea typeface="ヒラギノ角ゴ Pro W3" pitchFamily="-80" charset="-128"/>
                <a:cs typeface="Times New Roman" pitchFamily="-80" charset="0"/>
              </a:rPr>
              <a:t> keep up with the latest trends in the business or industry that they are teaching.</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F4AAF54-9442-4C18-B916-2602AAB4E6E1}"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If work-based learning can </a:t>
            </a:r>
            <a:r>
              <a:rPr lang="en-US" altLang="en-US" sz="1600" u="sng" dirty="0" smtClean="0">
                <a:latin typeface="Times New Roman" pitchFamily="-80" charset="0"/>
                <a:ea typeface="ヒラギノ角ゴ Pro W3" pitchFamily="-80" charset="-128"/>
                <a:cs typeface="Times New Roman" pitchFamily="-80" charset="0"/>
              </a:rPr>
              <a:t>keep</a:t>
            </a:r>
            <a:r>
              <a:rPr lang="en-US" altLang="en-US" sz="1600" dirty="0" smtClean="0">
                <a:latin typeface="Times New Roman" pitchFamily="-80" charset="0"/>
                <a:ea typeface="ヒラギノ角ゴ Pro W3" pitchFamily="-80" charset="-128"/>
                <a:cs typeface="Times New Roman" pitchFamily="-80" charset="0"/>
              </a:rPr>
              <a:t> kids in school and help produce motivated employees, then the whole community wins.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Yes, -- </a:t>
            </a:r>
            <a:r>
              <a:rPr lang="en-US" altLang="en-US" sz="1600" u="sng" dirty="0" smtClean="0">
                <a:latin typeface="Times New Roman" pitchFamily="-80" charset="0"/>
                <a:ea typeface="ヒラギノ角ゴ Pro W3" pitchFamily="-80" charset="-128"/>
                <a:cs typeface="Times New Roman" pitchFamily="-80" charset="0"/>
              </a:rPr>
              <a:t>we</a:t>
            </a:r>
            <a:r>
              <a:rPr lang="en-US" altLang="en-US" sz="1600" dirty="0" smtClean="0">
                <a:latin typeface="Times New Roman" pitchFamily="-80" charset="0"/>
                <a:ea typeface="ヒラギノ角ゴ Pro W3" pitchFamily="-80" charset="-128"/>
                <a:cs typeface="Times New Roman" pitchFamily="-80" charset="0"/>
              </a:rPr>
              <a:t> have the power to change the economy just by getting our students out into the workplace.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762DB7E-870B-4FDD-ABC3-43BA1CA13330}"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257300" y="720725"/>
            <a:ext cx="3314700" cy="2486025"/>
          </a:xfrm>
          <a:ln/>
        </p:spPr>
      </p:sp>
      <p:sp>
        <p:nvSpPr>
          <p:cNvPr id="41987" name="Notes Placeholder 2"/>
          <p:cNvSpPr>
            <a:spLocks noGrp="1"/>
          </p:cNvSpPr>
          <p:nvPr>
            <p:ph type="body" idx="1"/>
          </p:nvPr>
        </p:nvSpPr>
        <p:spPr>
          <a:xfrm>
            <a:off x="974725" y="3505200"/>
            <a:ext cx="5365750" cy="537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Let’s look at some different types of work-based learning.</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u="sng" dirty="0" smtClean="0">
                <a:latin typeface="Times New Roman" pitchFamily="-80" charset="0"/>
                <a:ea typeface="ヒラギノ角ゴ Pro W3" pitchFamily="-80" charset="-128"/>
                <a:cs typeface="Times New Roman" pitchFamily="-80" charset="0"/>
              </a:rPr>
              <a:t>Job Shadowing </a:t>
            </a:r>
            <a:r>
              <a:rPr lang="en-US" altLang="en-US" sz="1600" dirty="0" smtClean="0">
                <a:latin typeface="Times New Roman" pitchFamily="-80" charset="0"/>
                <a:ea typeface="ヒラギノ角ゴ Pro W3" pitchFamily="-80" charset="-128"/>
                <a:cs typeface="Times New Roman" pitchFamily="-80" charset="0"/>
              </a:rPr>
              <a:t>is a short-term educational experience that introduces a student to a particular occupation by pairing the student with an employee of a business, industry, or agency.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By following, or "shadowing" the employee, the student becomes familiar with the duties associated with that occupation, the physical setting of the occupation, and the compatibility of the occupation with his or her own career goals.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Job Shadowing is typically a half or whole day, but could last longer if a student wishes to see every department in a large business.</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C6D55BE-D732-458A-A639-6F1DB0126D30}" type="slidenum">
              <a:rPr lang="en-US" altLang="en-US" sz="1200" smtClean="0">
                <a:ea typeface="MS PGothic" pitchFamily="34" charset="-128"/>
              </a:rPr>
              <a:pPr/>
              <a:t>9</a:t>
            </a:fld>
            <a:endParaRPr lang="en-US" altLang="en-US" sz="1200"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WhitebackPPTCover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defRPr sz="40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solidFill>
                  <a:schemeClr val="folHlink"/>
                </a:solidFill>
              </a:defRPr>
            </a:lvl1pPr>
          </a:lstStyle>
          <a:p>
            <a:pPr>
              <a:defRPr/>
            </a:pPr>
            <a:fld id="{38811D3B-F7DA-428D-8F3F-B5A9ED37FBA5}" type="slidenum">
              <a:rPr lang="en-US"/>
              <a:pPr>
                <a:defRPr/>
              </a:pPr>
              <a:t>‹#›</a:t>
            </a:fld>
            <a:endParaRPr lang="en-US"/>
          </a:p>
        </p:txBody>
      </p:sp>
    </p:spTree>
    <p:extLst>
      <p:ext uri="{BB962C8B-B14F-4D97-AF65-F5344CB8AC3E}">
        <p14:creationId xmlns:p14="http://schemas.microsoft.com/office/powerpoint/2010/main" val="371566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02091A5-44D5-4F89-A2C9-D3BB467C1B89}" type="slidenum">
              <a:rPr lang="en-US"/>
              <a:pPr>
                <a:defRPr/>
              </a:pPr>
              <a:t>‹#›</a:t>
            </a:fld>
            <a:endParaRPr lang="en-US"/>
          </a:p>
        </p:txBody>
      </p:sp>
    </p:spTree>
    <p:extLst>
      <p:ext uri="{BB962C8B-B14F-4D97-AF65-F5344CB8AC3E}">
        <p14:creationId xmlns:p14="http://schemas.microsoft.com/office/powerpoint/2010/main" val="36317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6C1951B-A9D5-4681-8DED-4CDB7270302F}" type="slidenum">
              <a:rPr lang="en-US"/>
              <a:pPr>
                <a:defRPr/>
              </a:pPr>
              <a:t>‹#›</a:t>
            </a:fld>
            <a:endParaRPr lang="en-US"/>
          </a:p>
        </p:txBody>
      </p:sp>
    </p:spTree>
    <p:extLst>
      <p:ext uri="{BB962C8B-B14F-4D97-AF65-F5344CB8AC3E}">
        <p14:creationId xmlns:p14="http://schemas.microsoft.com/office/powerpoint/2010/main" val="296907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7A35E4-B183-4FE8-8AE7-77F29FEE286D}" type="slidenum">
              <a:rPr lang="en-US"/>
              <a:pPr>
                <a:defRPr/>
              </a:pPr>
              <a:t>‹#›</a:t>
            </a:fld>
            <a:endParaRPr lang="en-US"/>
          </a:p>
        </p:txBody>
      </p:sp>
    </p:spTree>
    <p:extLst>
      <p:ext uri="{BB962C8B-B14F-4D97-AF65-F5344CB8AC3E}">
        <p14:creationId xmlns:p14="http://schemas.microsoft.com/office/powerpoint/2010/main" val="32649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AB8D9C4-7E11-4D31-B151-15880B2EFAD1}" type="slidenum">
              <a:rPr lang="en-US"/>
              <a:pPr>
                <a:defRPr/>
              </a:pPr>
              <a:t>‹#›</a:t>
            </a:fld>
            <a:endParaRPr lang="en-US"/>
          </a:p>
        </p:txBody>
      </p:sp>
    </p:spTree>
    <p:extLst>
      <p:ext uri="{BB962C8B-B14F-4D97-AF65-F5344CB8AC3E}">
        <p14:creationId xmlns:p14="http://schemas.microsoft.com/office/powerpoint/2010/main" val="417810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71AC0F1-11CA-4F6A-AF58-FC57C9D0FAA6}" type="slidenum">
              <a:rPr lang="en-US"/>
              <a:pPr>
                <a:defRPr/>
              </a:pPr>
              <a:t>‹#›</a:t>
            </a:fld>
            <a:endParaRPr lang="en-US"/>
          </a:p>
        </p:txBody>
      </p:sp>
    </p:spTree>
    <p:extLst>
      <p:ext uri="{BB962C8B-B14F-4D97-AF65-F5344CB8AC3E}">
        <p14:creationId xmlns:p14="http://schemas.microsoft.com/office/powerpoint/2010/main" val="97541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FCF4310-A22B-48B4-B544-F0C22A9D15CA}" type="slidenum">
              <a:rPr lang="en-US"/>
              <a:pPr>
                <a:defRPr/>
              </a:pPr>
              <a:t>‹#›</a:t>
            </a:fld>
            <a:endParaRPr lang="en-US"/>
          </a:p>
        </p:txBody>
      </p:sp>
    </p:spTree>
    <p:extLst>
      <p:ext uri="{BB962C8B-B14F-4D97-AF65-F5344CB8AC3E}">
        <p14:creationId xmlns:p14="http://schemas.microsoft.com/office/powerpoint/2010/main" val="254885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BADBA67-5A40-4189-9B1D-6162205346AC}" type="slidenum">
              <a:rPr lang="en-US"/>
              <a:pPr>
                <a:defRPr/>
              </a:pPr>
              <a:t>‹#›</a:t>
            </a:fld>
            <a:endParaRPr lang="en-US"/>
          </a:p>
        </p:txBody>
      </p:sp>
    </p:spTree>
    <p:extLst>
      <p:ext uri="{BB962C8B-B14F-4D97-AF65-F5344CB8AC3E}">
        <p14:creationId xmlns:p14="http://schemas.microsoft.com/office/powerpoint/2010/main" val="58425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B26391-0620-4EDB-8541-47438C55DA30}" type="slidenum">
              <a:rPr lang="en-US"/>
              <a:pPr>
                <a:defRPr/>
              </a:pPr>
              <a:t>‹#›</a:t>
            </a:fld>
            <a:endParaRPr lang="en-US"/>
          </a:p>
        </p:txBody>
      </p:sp>
    </p:spTree>
    <p:extLst>
      <p:ext uri="{BB962C8B-B14F-4D97-AF65-F5344CB8AC3E}">
        <p14:creationId xmlns:p14="http://schemas.microsoft.com/office/powerpoint/2010/main" val="84782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410A101-86B7-4602-8C84-90596BAF4B32}" type="slidenum">
              <a:rPr lang="en-US"/>
              <a:pPr>
                <a:defRPr/>
              </a:pPr>
              <a:t>‹#›</a:t>
            </a:fld>
            <a:endParaRPr lang="en-US"/>
          </a:p>
        </p:txBody>
      </p:sp>
    </p:spTree>
    <p:extLst>
      <p:ext uri="{BB962C8B-B14F-4D97-AF65-F5344CB8AC3E}">
        <p14:creationId xmlns:p14="http://schemas.microsoft.com/office/powerpoint/2010/main" val="193129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3AD1F81-BE97-4991-8331-7BB8034DC255}" type="slidenum">
              <a:rPr lang="en-US"/>
              <a:pPr>
                <a:defRPr/>
              </a:pPr>
              <a:t>‹#›</a:t>
            </a:fld>
            <a:endParaRPr lang="en-US"/>
          </a:p>
        </p:txBody>
      </p:sp>
    </p:spTree>
    <p:extLst>
      <p:ext uri="{BB962C8B-B14F-4D97-AF65-F5344CB8AC3E}">
        <p14:creationId xmlns:p14="http://schemas.microsoft.com/office/powerpoint/2010/main" val="37655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WhitebackPPTCover2_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45292"/>
                </a:solidFill>
                <a:latin typeface="Arial" pitchFamily="34" charset="0"/>
                <a:ea typeface="ヒラギノ角ゴ Pro W3" pitchFamily="-112" charset="-128"/>
              </a:defRPr>
            </a:lvl1pPr>
          </a:lstStyle>
          <a:p>
            <a:pPr>
              <a:defRPr/>
            </a:pPr>
            <a:fld id="{2613A616-67C5-40FC-B9EC-F96DEE622A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eaLnBrk="0" fontAlgn="base" hangingPunct="0">
        <a:spcBef>
          <a:spcPct val="0"/>
        </a:spcBef>
        <a:spcAft>
          <a:spcPct val="0"/>
        </a:spcAft>
        <a:defRPr sz="38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Char char="•"/>
        <a:defRPr sz="3000">
          <a:solidFill>
            <a:srgbClr val="7F1353"/>
          </a:solidFill>
          <a:latin typeface="+mn-lt"/>
          <a:ea typeface="+mn-ea"/>
          <a:cs typeface="+mn-cs"/>
        </a:defRPr>
      </a:lvl1pPr>
      <a:lvl2pPr marL="742950" indent="-285750" algn="l" rtl="0" eaLnBrk="0" fontAlgn="base" hangingPunct="0">
        <a:spcBef>
          <a:spcPct val="20000"/>
        </a:spcBef>
        <a:spcAft>
          <a:spcPct val="0"/>
        </a:spcAft>
        <a:buChar char="–"/>
        <a:defRPr sz="2800">
          <a:solidFill>
            <a:srgbClr val="7F1353"/>
          </a:solidFill>
          <a:latin typeface="+mn-lt"/>
          <a:ea typeface="+mn-ea"/>
          <a:cs typeface="+mn-cs"/>
        </a:defRPr>
      </a:lvl2pPr>
      <a:lvl3pPr marL="1143000" indent="-228600" algn="l" rtl="0" eaLnBrk="0" fontAlgn="base" hangingPunct="0">
        <a:spcBef>
          <a:spcPct val="20000"/>
        </a:spcBef>
        <a:spcAft>
          <a:spcPct val="0"/>
        </a:spcAft>
        <a:buChar char="•"/>
        <a:defRPr sz="2400">
          <a:solidFill>
            <a:srgbClr val="7F1353"/>
          </a:solidFill>
          <a:latin typeface="+mn-lt"/>
          <a:ea typeface="+mn-ea"/>
          <a:cs typeface="+mn-cs"/>
        </a:defRPr>
      </a:lvl3pPr>
      <a:lvl4pPr marL="1600200" indent="-228600" algn="l" rtl="0" eaLnBrk="0" fontAlgn="base" hangingPunct="0">
        <a:spcBef>
          <a:spcPct val="20000"/>
        </a:spcBef>
        <a:spcAft>
          <a:spcPct val="0"/>
        </a:spcAft>
        <a:buChar char="–"/>
        <a:defRPr sz="2000">
          <a:solidFill>
            <a:srgbClr val="7F1353"/>
          </a:solidFill>
          <a:latin typeface="+mn-lt"/>
          <a:ea typeface="+mn-ea"/>
          <a:cs typeface="+mn-cs"/>
        </a:defRPr>
      </a:lvl4pPr>
      <a:lvl5pPr marL="2057400" indent="-228600" algn="l" rtl="0" eaLnBrk="0" fontAlgn="base" hangingPunct="0">
        <a:spcBef>
          <a:spcPct val="20000"/>
        </a:spcBef>
        <a:spcAft>
          <a:spcPct val="0"/>
        </a:spcAft>
        <a:buChar char="»"/>
        <a:defRPr sz="2000">
          <a:solidFill>
            <a:srgbClr val="7F1353"/>
          </a:solidFill>
          <a:latin typeface="+mn-lt"/>
          <a:ea typeface="+mn-ea"/>
          <a:cs typeface="+mn-cs"/>
        </a:defRPr>
      </a:lvl5pPr>
      <a:lvl6pPr marL="2514600" indent="-228600" algn="l" rtl="0" fontAlgn="base">
        <a:spcBef>
          <a:spcPct val="20000"/>
        </a:spcBef>
        <a:spcAft>
          <a:spcPct val="0"/>
        </a:spcAft>
        <a:buChar char="»"/>
        <a:defRPr sz="2000">
          <a:solidFill>
            <a:srgbClr val="7F1353"/>
          </a:solidFill>
          <a:latin typeface="+mn-lt"/>
          <a:ea typeface="+mn-ea"/>
          <a:cs typeface="+mn-cs"/>
        </a:defRPr>
      </a:lvl6pPr>
      <a:lvl7pPr marL="2971800" indent="-228600" algn="l" rtl="0" fontAlgn="base">
        <a:spcBef>
          <a:spcPct val="20000"/>
        </a:spcBef>
        <a:spcAft>
          <a:spcPct val="0"/>
        </a:spcAft>
        <a:buChar char="»"/>
        <a:defRPr sz="2000">
          <a:solidFill>
            <a:srgbClr val="7F1353"/>
          </a:solidFill>
          <a:latin typeface="+mn-lt"/>
          <a:ea typeface="+mn-ea"/>
          <a:cs typeface="+mn-cs"/>
        </a:defRPr>
      </a:lvl7pPr>
      <a:lvl8pPr marL="3429000" indent="-228600" algn="l" rtl="0" fontAlgn="base">
        <a:spcBef>
          <a:spcPct val="20000"/>
        </a:spcBef>
        <a:spcAft>
          <a:spcPct val="0"/>
        </a:spcAft>
        <a:buChar char="»"/>
        <a:defRPr sz="2000">
          <a:solidFill>
            <a:srgbClr val="7F1353"/>
          </a:solidFill>
          <a:latin typeface="+mn-lt"/>
          <a:ea typeface="+mn-ea"/>
          <a:cs typeface="+mn-cs"/>
        </a:defRPr>
      </a:lvl8pPr>
      <a:lvl9pPr marL="3886200" indent="-228600" algn="l" rtl="0" fontAlgn="base">
        <a:spcBef>
          <a:spcPct val="20000"/>
        </a:spcBef>
        <a:spcAft>
          <a:spcPct val="0"/>
        </a:spcAft>
        <a:buChar char="»"/>
        <a:defRPr sz="2000">
          <a:solidFill>
            <a:srgbClr val="7F135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5257800" cy="3962400"/>
          </a:xfrm>
        </p:spPr>
        <p:txBody>
          <a:bodyPr/>
          <a:lstStyle/>
          <a:p>
            <a:pPr>
              <a:lnSpc>
                <a:spcPct val="150000"/>
              </a:lnSpc>
              <a:defRPr/>
            </a:pPr>
            <a:r>
              <a:rPr lang="en-US" sz="5400" i="1" dirty="0" smtClean="0">
                <a:effectLst>
                  <a:outerShdw blurRad="38100" dist="38100" dir="2700000" algn="tl">
                    <a:srgbClr val="C0C0C0"/>
                  </a:outerShdw>
                </a:effectLst>
              </a:rPr>
              <a:t>Work-based Learning</a:t>
            </a:r>
            <a:endParaRPr lang="en-US" sz="54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p>
          <a:p>
            <a:pPr eaLnBrk="1" hangingPunct="1">
              <a:defRPr/>
            </a:pPr>
            <a:r>
              <a:rPr lang="en-US" dirty="0" smtClean="0">
                <a:effectLst>
                  <a:outerShdw blurRad="38100" dist="38100" dir="2700000" algn="tl">
                    <a:srgbClr val="C0C0C0"/>
                  </a:outerShdw>
                </a:effectLst>
              </a:rPr>
              <a:t>CTE Support Services Consultant, NCDPI</a:t>
            </a:r>
          </a:p>
          <a:p>
            <a:pPr eaLnBrk="1" hangingPunct="1">
              <a:defRPr/>
            </a:pPr>
            <a:r>
              <a:rPr lang="en-US" dirty="0" smtClean="0"/>
              <a:t>www.ctpnc.org/presentations</a:t>
            </a:r>
          </a:p>
        </p:txBody>
      </p:sp>
      <p:pic>
        <p:nvPicPr>
          <p:cNvPr id="3076"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Long-term WBL</a:t>
            </a:r>
          </a:p>
        </p:txBody>
      </p:sp>
      <p:sp>
        <p:nvSpPr>
          <p:cNvPr id="17411" name="Content Placeholder 2"/>
          <p:cNvSpPr>
            <a:spLocks noGrp="1"/>
          </p:cNvSpPr>
          <p:nvPr>
            <p:ph idx="1"/>
          </p:nvPr>
        </p:nvSpPr>
        <p:spPr>
          <a:xfrm>
            <a:off x="228600" y="1600200"/>
            <a:ext cx="8305800" cy="4572000"/>
          </a:xfrm>
        </p:spPr>
        <p:txBody>
          <a:bodyPr/>
          <a:lstStyle/>
          <a:p>
            <a:r>
              <a:rPr lang="en-US" altLang="en-US" dirty="0" smtClean="0"/>
              <a:t>Cooperative Education</a:t>
            </a:r>
          </a:p>
          <a:p>
            <a:r>
              <a:rPr lang="en-US" altLang="en-US" dirty="0" smtClean="0"/>
              <a:t>Internship</a:t>
            </a:r>
          </a:p>
          <a:p>
            <a:r>
              <a:rPr lang="en-US" altLang="en-US" dirty="0" smtClean="0"/>
              <a:t>Apprenticeship</a:t>
            </a:r>
          </a:p>
          <a:p>
            <a:r>
              <a:rPr lang="en-US" altLang="en-US" dirty="0" smtClean="0"/>
              <a:t>Pre-apprenticeshi</a:t>
            </a:r>
            <a:r>
              <a:rPr lang="en-US" altLang="en-US" dirty="0"/>
              <a:t>p</a:t>
            </a:r>
            <a:endParaRPr lang="en-US" altLang="en-US" dirty="0" smtClean="0"/>
          </a:p>
          <a:p>
            <a:endParaRPr lang="en-US" altLang="en-US" dirty="0" smtClean="0"/>
          </a:p>
        </p:txBody>
      </p:sp>
      <p:pic>
        <p:nvPicPr>
          <p:cNvPr id="2050" name="Picture 2" descr="C:\Users\cdroessler1\Downloads\2nd-level-header-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096" y="3276600"/>
            <a:ext cx="5271143" cy="357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Cooperative Ed. vs Internship</a:t>
            </a:r>
          </a:p>
        </p:txBody>
      </p:sp>
      <p:sp>
        <p:nvSpPr>
          <p:cNvPr id="2" name="Text Placeholder 1"/>
          <p:cNvSpPr>
            <a:spLocks noGrp="1"/>
          </p:cNvSpPr>
          <p:nvPr>
            <p:ph type="body" idx="1"/>
          </p:nvPr>
        </p:nvSpPr>
        <p:spPr/>
        <p:txBody>
          <a:bodyPr/>
          <a:lstStyle/>
          <a:p>
            <a:r>
              <a:rPr lang="en-US" sz="2600" u="sng" dirty="0" smtClean="0"/>
              <a:t>Cooperative Education</a:t>
            </a:r>
            <a:endParaRPr lang="en-US" sz="2600" u="sng" dirty="0"/>
          </a:p>
        </p:txBody>
      </p:sp>
      <p:sp>
        <p:nvSpPr>
          <p:cNvPr id="17411" name="Content Placeholder 2"/>
          <p:cNvSpPr>
            <a:spLocks noGrp="1"/>
          </p:cNvSpPr>
          <p:nvPr>
            <p:ph sz="half" idx="2"/>
          </p:nvPr>
        </p:nvSpPr>
        <p:spPr/>
        <p:txBody>
          <a:bodyPr/>
          <a:lstStyle/>
          <a:p>
            <a:r>
              <a:rPr lang="en-US" altLang="en-US" b="1" dirty="0" smtClean="0"/>
              <a:t>Must be tied to a course</a:t>
            </a:r>
          </a:p>
          <a:p>
            <a:endParaRPr lang="en-US" altLang="en-US" b="1" dirty="0" smtClean="0"/>
          </a:p>
          <a:p>
            <a:r>
              <a:rPr lang="en-US" altLang="en-US" b="1" dirty="0" smtClean="0"/>
              <a:t>Paid</a:t>
            </a:r>
          </a:p>
          <a:p>
            <a:r>
              <a:rPr lang="en-US" altLang="en-US" dirty="0" smtClean="0">
                <a:solidFill>
                  <a:schemeClr val="bg1">
                    <a:lumMod val="50000"/>
                  </a:schemeClr>
                </a:solidFill>
              </a:rPr>
              <a:t>Training Agreement</a:t>
            </a:r>
          </a:p>
          <a:p>
            <a:r>
              <a:rPr lang="en-US" altLang="en-US" dirty="0" smtClean="0">
                <a:solidFill>
                  <a:schemeClr val="bg1">
                    <a:lumMod val="50000"/>
                  </a:schemeClr>
                </a:solidFill>
              </a:rPr>
              <a:t>Training Plan</a:t>
            </a:r>
          </a:p>
          <a:p>
            <a:r>
              <a:rPr lang="en-US" altLang="en-US" dirty="0" smtClean="0">
                <a:solidFill>
                  <a:schemeClr val="bg1">
                    <a:lumMod val="50000"/>
                  </a:schemeClr>
                </a:solidFill>
              </a:rPr>
              <a:t>Journal</a:t>
            </a:r>
          </a:p>
          <a:p>
            <a:r>
              <a:rPr lang="en-US" altLang="en-US" dirty="0" smtClean="0">
                <a:solidFill>
                  <a:schemeClr val="bg1">
                    <a:lumMod val="50000"/>
                  </a:schemeClr>
                </a:solidFill>
              </a:rPr>
              <a:t>135 hours</a:t>
            </a:r>
          </a:p>
          <a:p>
            <a:r>
              <a:rPr lang="en-US" altLang="en-US" dirty="0" smtClean="0">
                <a:solidFill>
                  <a:schemeClr val="bg1">
                    <a:lumMod val="50000"/>
                  </a:schemeClr>
                </a:solidFill>
              </a:rPr>
              <a:t>Add Apprenticeship</a:t>
            </a:r>
          </a:p>
          <a:p>
            <a:endParaRPr lang="en-US" altLang="en-US" dirty="0" smtClean="0"/>
          </a:p>
        </p:txBody>
      </p:sp>
      <p:sp>
        <p:nvSpPr>
          <p:cNvPr id="3" name="Text Placeholder 2"/>
          <p:cNvSpPr>
            <a:spLocks noGrp="1"/>
          </p:cNvSpPr>
          <p:nvPr>
            <p:ph type="body" sz="quarter" idx="3"/>
          </p:nvPr>
        </p:nvSpPr>
        <p:spPr/>
        <p:txBody>
          <a:bodyPr/>
          <a:lstStyle/>
          <a:p>
            <a:r>
              <a:rPr lang="en-US" sz="2600" u="sng" dirty="0" smtClean="0"/>
              <a:t>Internshi</a:t>
            </a:r>
            <a:r>
              <a:rPr lang="en-US" sz="2600" u="sng" dirty="0"/>
              <a:t>p</a:t>
            </a:r>
          </a:p>
        </p:txBody>
      </p:sp>
      <p:sp>
        <p:nvSpPr>
          <p:cNvPr id="4" name="Content Placeholder 3"/>
          <p:cNvSpPr>
            <a:spLocks noGrp="1"/>
          </p:cNvSpPr>
          <p:nvPr>
            <p:ph sz="quarter" idx="4"/>
          </p:nvPr>
        </p:nvSpPr>
        <p:spPr/>
        <p:txBody>
          <a:bodyPr/>
          <a:lstStyle/>
          <a:p>
            <a:r>
              <a:rPr lang="en-US" b="1" dirty="0" smtClean="0"/>
              <a:t>Does not have to be tied to a course</a:t>
            </a:r>
          </a:p>
          <a:p>
            <a:r>
              <a:rPr lang="en-US" b="1" dirty="0" smtClean="0"/>
              <a:t>Paid or unpaid</a:t>
            </a:r>
          </a:p>
          <a:p>
            <a:r>
              <a:rPr lang="en-US" altLang="en-US" dirty="0">
                <a:solidFill>
                  <a:schemeClr val="bg1">
                    <a:lumMod val="50000"/>
                  </a:schemeClr>
                </a:solidFill>
              </a:rPr>
              <a:t>Training Agreement</a:t>
            </a:r>
          </a:p>
          <a:p>
            <a:r>
              <a:rPr lang="en-US" altLang="en-US" dirty="0">
                <a:solidFill>
                  <a:schemeClr val="bg1">
                    <a:lumMod val="50000"/>
                  </a:schemeClr>
                </a:solidFill>
              </a:rPr>
              <a:t>Training Plan</a:t>
            </a:r>
          </a:p>
          <a:p>
            <a:r>
              <a:rPr lang="en-US" altLang="en-US" dirty="0">
                <a:solidFill>
                  <a:schemeClr val="bg1">
                    <a:lumMod val="50000"/>
                  </a:schemeClr>
                </a:solidFill>
              </a:rPr>
              <a:t>Journal</a:t>
            </a:r>
          </a:p>
          <a:p>
            <a:r>
              <a:rPr lang="en-US" altLang="en-US" dirty="0">
                <a:solidFill>
                  <a:schemeClr val="bg1">
                    <a:lumMod val="50000"/>
                  </a:schemeClr>
                </a:solidFill>
              </a:rPr>
              <a:t>135 </a:t>
            </a:r>
            <a:r>
              <a:rPr lang="en-US" altLang="en-US" dirty="0" smtClean="0">
                <a:solidFill>
                  <a:schemeClr val="bg1">
                    <a:lumMod val="50000"/>
                  </a:schemeClr>
                </a:solidFill>
              </a:rPr>
              <a:t>hours</a:t>
            </a:r>
          </a:p>
          <a:p>
            <a:r>
              <a:rPr lang="en-US" altLang="en-US" dirty="0">
                <a:solidFill>
                  <a:schemeClr val="bg1">
                    <a:lumMod val="50000"/>
                  </a:schemeClr>
                </a:solidFill>
              </a:rPr>
              <a:t>Add Apprenticeship</a:t>
            </a:r>
          </a:p>
          <a:p>
            <a:pPr marL="0" indent="0">
              <a:buNone/>
            </a:pPr>
            <a:endParaRPr lang="en-US" altLang="en-US" dirty="0">
              <a:solidFill>
                <a:schemeClr val="bg1">
                  <a:lumMod val="50000"/>
                </a:schemeClr>
              </a:solidFill>
            </a:endParaRPr>
          </a:p>
        </p:txBody>
      </p:sp>
    </p:spTree>
    <p:extLst>
      <p:ext uri="{BB962C8B-B14F-4D97-AF65-F5344CB8AC3E}">
        <p14:creationId xmlns:p14="http://schemas.microsoft.com/office/powerpoint/2010/main" val="181059492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Cooperative Education</a:t>
            </a:r>
          </a:p>
        </p:txBody>
      </p:sp>
      <p:sp>
        <p:nvSpPr>
          <p:cNvPr id="17411" name="Content Placeholder 2"/>
          <p:cNvSpPr>
            <a:spLocks noGrp="1"/>
          </p:cNvSpPr>
          <p:nvPr>
            <p:ph idx="1"/>
          </p:nvPr>
        </p:nvSpPr>
        <p:spPr>
          <a:xfrm>
            <a:off x="228600" y="1600200"/>
            <a:ext cx="8305800" cy="4572000"/>
          </a:xfrm>
        </p:spPr>
        <p:txBody>
          <a:bodyPr/>
          <a:lstStyle/>
          <a:p>
            <a:r>
              <a:rPr lang="en-US" altLang="en-US" dirty="0" smtClean="0"/>
              <a:t>Technical classroom instruction combined with paid employment.</a:t>
            </a:r>
          </a:p>
          <a:p>
            <a:r>
              <a:rPr lang="en-US" altLang="en-US" dirty="0" smtClean="0"/>
              <a:t>Work is directly related to classroom instruction. </a:t>
            </a:r>
          </a:p>
          <a:p>
            <a:r>
              <a:rPr lang="en-US" altLang="en-US" dirty="0" smtClean="0"/>
              <a:t>Planned by school &amp; employer</a:t>
            </a:r>
          </a:p>
          <a:p>
            <a:r>
              <a:rPr lang="en-US" altLang="en-US" dirty="0" smtClean="0"/>
              <a:t>Work and class contributes to</a:t>
            </a:r>
            <a:br>
              <a:rPr lang="en-US" altLang="en-US" dirty="0" smtClean="0"/>
            </a:br>
            <a:r>
              <a:rPr lang="en-US" altLang="en-US" dirty="0" smtClean="0"/>
              <a:t>student’s career objective. </a:t>
            </a:r>
          </a:p>
          <a:p>
            <a:r>
              <a:rPr lang="en-US" altLang="en-US" dirty="0" smtClean="0"/>
              <a:t>Connect to almost any CTE </a:t>
            </a:r>
            <a:br>
              <a:rPr lang="en-US" altLang="en-US" dirty="0" smtClean="0"/>
            </a:br>
            <a:r>
              <a:rPr lang="en-US" altLang="en-US" dirty="0" smtClean="0"/>
              <a:t>course.</a:t>
            </a:r>
          </a:p>
          <a:p>
            <a:endParaRPr lang="en-US" altLang="en-US" dirty="0" smtClean="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95600"/>
            <a:ext cx="28194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85621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Internship</a:t>
            </a:r>
          </a:p>
        </p:txBody>
      </p:sp>
      <p:sp>
        <p:nvSpPr>
          <p:cNvPr id="18435" name="Content Placeholder 2"/>
          <p:cNvSpPr>
            <a:spLocks noGrp="1"/>
          </p:cNvSpPr>
          <p:nvPr>
            <p:ph idx="1"/>
          </p:nvPr>
        </p:nvSpPr>
        <p:spPr>
          <a:xfrm>
            <a:off x="228600" y="1600200"/>
            <a:ext cx="8229600" cy="4495800"/>
          </a:xfrm>
        </p:spPr>
        <p:txBody>
          <a:bodyPr/>
          <a:lstStyle/>
          <a:p>
            <a:r>
              <a:rPr lang="en-US" altLang="en-US" smtClean="0"/>
              <a:t>Students:</a:t>
            </a:r>
          </a:p>
          <a:p>
            <a:pPr lvl="1">
              <a:lnSpc>
                <a:spcPct val="70000"/>
              </a:lnSpc>
            </a:pPr>
            <a:r>
              <a:rPr lang="en-US" altLang="en-US" smtClean="0"/>
              <a:t>observe and participate in daily operations</a:t>
            </a:r>
          </a:p>
          <a:p>
            <a:pPr lvl="1">
              <a:lnSpc>
                <a:spcPct val="70000"/>
              </a:lnSpc>
            </a:pPr>
            <a:r>
              <a:rPr lang="en-US" altLang="en-US" smtClean="0"/>
              <a:t>develop direct contact with job personnel</a:t>
            </a:r>
          </a:p>
          <a:p>
            <a:pPr lvl="1">
              <a:lnSpc>
                <a:spcPct val="70000"/>
              </a:lnSpc>
            </a:pPr>
            <a:r>
              <a:rPr lang="en-US" altLang="en-US" smtClean="0"/>
              <a:t>ask questions about particular careers</a:t>
            </a:r>
          </a:p>
          <a:p>
            <a:pPr lvl="1">
              <a:lnSpc>
                <a:spcPct val="70000"/>
              </a:lnSpc>
            </a:pPr>
            <a:r>
              <a:rPr lang="en-US" altLang="en-US" smtClean="0"/>
              <a:t>perform certain job tasks</a:t>
            </a:r>
          </a:p>
          <a:p>
            <a:r>
              <a:rPr lang="en-US" altLang="en-US" smtClean="0"/>
              <a:t>Internships may be paid or unpaid. </a:t>
            </a:r>
          </a:p>
          <a:p>
            <a:r>
              <a:rPr lang="en-US" altLang="en-US" smtClean="0"/>
              <a:t>Work experience is directly </a:t>
            </a:r>
            <a:br>
              <a:rPr lang="en-US" altLang="en-US" smtClean="0"/>
            </a:br>
            <a:r>
              <a:rPr lang="en-US" altLang="en-US" smtClean="0"/>
              <a:t>related to the student’s </a:t>
            </a:r>
            <a:br>
              <a:rPr lang="en-US" altLang="en-US" smtClean="0"/>
            </a:br>
            <a:r>
              <a:rPr lang="en-US" altLang="en-US" smtClean="0"/>
              <a:t>career pathway. </a:t>
            </a:r>
          </a:p>
          <a:p>
            <a:endParaRPr lang="en-US" altLang="en-US" smtClean="0"/>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5" y="4206875"/>
            <a:ext cx="37496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Service Learning</a:t>
            </a:r>
          </a:p>
        </p:txBody>
      </p:sp>
      <p:sp>
        <p:nvSpPr>
          <p:cNvPr id="19459" name="Content Placeholder 2"/>
          <p:cNvSpPr>
            <a:spLocks noGrp="1"/>
          </p:cNvSpPr>
          <p:nvPr>
            <p:ph idx="1"/>
          </p:nvPr>
        </p:nvSpPr>
        <p:spPr>
          <a:xfrm>
            <a:off x="228600" y="1524000"/>
            <a:ext cx="7772400" cy="4495800"/>
          </a:xfrm>
        </p:spPr>
        <p:txBody>
          <a:bodyPr/>
          <a:lstStyle/>
          <a:p>
            <a:pPr>
              <a:lnSpc>
                <a:spcPts val="4000"/>
              </a:lnSpc>
            </a:pPr>
            <a:r>
              <a:rPr lang="en-US" altLang="en-US" smtClean="0"/>
              <a:t>Since internship does not have to be paid, it is possible to do internship hours through Service Learning. </a:t>
            </a:r>
          </a:p>
          <a:p>
            <a:pPr>
              <a:lnSpc>
                <a:spcPts val="4000"/>
              </a:lnSpc>
            </a:pPr>
            <a:r>
              <a:rPr lang="en-US" altLang="en-US" smtClean="0"/>
              <a:t>Doing work that is considered a service to the community and would often</a:t>
            </a:r>
            <a:br>
              <a:rPr lang="en-US" altLang="en-US" smtClean="0"/>
            </a:br>
            <a:r>
              <a:rPr lang="en-US" altLang="en-US" smtClean="0"/>
              <a:t>be done by a volunteer. </a:t>
            </a:r>
          </a:p>
          <a:p>
            <a:pPr>
              <a:lnSpc>
                <a:spcPts val="4000"/>
              </a:lnSpc>
            </a:pPr>
            <a:r>
              <a:rPr lang="en-US" altLang="en-US" smtClean="0"/>
              <a:t>Students can see a purpose </a:t>
            </a:r>
            <a:br>
              <a:rPr lang="en-US" altLang="en-US" smtClean="0"/>
            </a:br>
            <a:r>
              <a:rPr lang="en-US" altLang="en-US" smtClean="0"/>
              <a:t>to their work.</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98875"/>
            <a:ext cx="334645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Apprenticeship</a:t>
            </a:r>
          </a:p>
        </p:txBody>
      </p:sp>
      <p:sp>
        <p:nvSpPr>
          <p:cNvPr id="20483" name="Content Placeholder 2"/>
          <p:cNvSpPr>
            <a:spLocks noGrp="1"/>
          </p:cNvSpPr>
          <p:nvPr>
            <p:ph idx="1"/>
          </p:nvPr>
        </p:nvSpPr>
        <p:spPr>
          <a:xfrm>
            <a:off x="228600" y="1600200"/>
            <a:ext cx="8001000" cy="4495800"/>
          </a:xfrm>
        </p:spPr>
        <p:txBody>
          <a:bodyPr/>
          <a:lstStyle/>
          <a:p>
            <a:r>
              <a:rPr lang="en-US" altLang="en-US" dirty="0" smtClean="0"/>
              <a:t>NC Department of Commerce program.</a:t>
            </a:r>
          </a:p>
          <a:p>
            <a:r>
              <a:rPr lang="en-US" altLang="en-US" dirty="0" smtClean="0"/>
              <a:t>Combines practical work experiences with related academic and technical instruction. </a:t>
            </a:r>
          </a:p>
          <a:p>
            <a:r>
              <a:rPr lang="en-US" altLang="en-US" dirty="0"/>
              <a:t>“</a:t>
            </a:r>
            <a:r>
              <a:rPr lang="en-US" altLang="en-US" dirty="0" smtClean="0"/>
              <a:t>Pre-apprenticeship</a:t>
            </a:r>
            <a:r>
              <a:rPr lang="en-US" altLang="en-US" dirty="0"/>
              <a:t>” for </a:t>
            </a:r>
            <a:br>
              <a:rPr lang="en-US" altLang="en-US" dirty="0"/>
            </a:br>
            <a:r>
              <a:rPr lang="en-US" altLang="en-US" dirty="0"/>
              <a:t>HS </a:t>
            </a:r>
            <a:r>
              <a:rPr lang="en-US" altLang="en-US" dirty="0" smtClean="0"/>
              <a:t>students</a:t>
            </a:r>
            <a:endParaRPr lang="en-US" altLang="en-US" dirty="0"/>
          </a:p>
          <a:p>
            <a:r>
              <a:rPr lang="en-US" altLang="en-US" dirty="0" smtClean="0"/>
              <a:t>Can be added to</a:t>
            </a:r>
            <a:br>
              <a:rPr lang="en-US" altLang="en-US" dirty="0" smtClean="0"/>
            </a:br>
            <a:r>
              <a:rPr lang="en-US" altLang="en-US" dirty="0" smtClean="0"/>
              <a:t>Internship or </a:t>
            </a:r>
            <a:br>
              <a:rPr lang="en-US" altLang="en-US" dirty="0" smtClean="0"/>
            </a:br>
            <a:r>
              <a:rPr lang="en-US" altLang="en-US" dirty="0" smtClean="0"/>
              <a:t>Cooperative Education</a:t>
            </a:r>
          </a:p>
        </p:txBody>
      </p:sp>
      <p:pic>
        <p:nvPicPr>
          <p:cNvPr id="20484" name="Picture 10" descr="BUSINES3.JPG                                                   000B0790StarGate                       C165B620:"/>
          <p:cNvPicPr>
            <a:picLocks noChangeAspect="1" noChangeArrowheads="1"/>
          </p:cNvPicPr>
          <p:nvPr/>
        </p:nvPicPr>
        <p:blipFill>
          <a:blip r:embed="rId3">
            <a:extLst>
              <a:ext uri="{28A0092B-C50C-407E-A947-70E740481C1C}">
                <a14:useLocalDpi xmlns:a14="http://schemas.microsoft.com/office/drawing/2010/main" val="0"/>
              </a:ext>
            </a:extLst>
          </a:blip>
          <a:srcRect l="10170"/>
          <a:stretch>
            <a:fillRect/>
          </a:stretch>
        </p:blipFill>
        <p:spPr bwMode="auto">
          <a:xfrm>
            <a:off x="4719099" y="3657601"/>
            <a:ext cx="442490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Mentorship</a:t>
            </a:r>
          </a:p>
        </p:txBody>
      </p:sp>
      <p:sp>
        <p:nvSpPr>
          <p:cNvPr id="19459" name="Content Placeholder 2"/>
          <p:cNvSpPr>
            <a:spLocks noGrp="1"/>
          </p:cNvSpPr>
          <p:nvPr>
            <p:ph idx="1"/>
          </p:nvPr>
        </p:nvSpPr>
        <p:spPr>
          <a:xfrm>
            <a:off x="228600" y="1524000"/>
            <a:ext cx="7772400" cy="4495800"/>
          </a:xfrm>
        </p:spPr>
        <p:txBody>
          <a:bodyPr/>
          <a:lstStyle/>
          <a:p>
            <a:pPr>
              <a:lnSpc>
                <a:spcPts val="4000"/>
              </a:lnSpc>
            </a:pPr>
            <a:r>
              <a:rPr lang="en-US" altLang="en-US" dirty="0" smtClean="0"/>
              <a:t>Pair student with Mentor</a:t>
            </a:r>
          </a:p>
          <a:p>
            <a:pPr>
              <a:lnSpc>
                <a:spcPts val="4000"/>
              </a:lnSpc>
            </a:pPr>
            <a:r>
              <a:rPr lang="en-US" altLang="en-US" dirty="0" smtClean="0"/>
              <a:t>One-to-One relationship</a:t>
            </a:r>
          </a:p>
          <a:p>
            <a:pPr>
              <a:lnSpc>
                <a:spcPts val="4000"/>
              </a:lnSpc>
            </a:pPr>
            <a:r>
              <a:rPr lang="en-US" altLang="en-US" dirty="0" smtClean="0"/>
              <a:t>Should include hands-on activities</a:t>
            </a:r>
          </a:p>
          <a:p>
            <a:pPr>
              <a:lnSpc>
                <a:spcPts val="4000"/>
              </a:lnSpc>
            </a:pPr>
            <a:r>
              <a:rPr lang="en-US" altLang="en-US" dirty="0" smtClean="0"/>
              <a:t>No required hours</a:t>
            </a:r>
          </a:p>
          <a:p>
            <a:pPr>
              <a:lnSpc>
                <a:spcPts val="4000"/>
              </a:lnSpc>
            </a:pPr>
            <a:r>
              <a:rPr lang="en-US" altLang="en-US" dirty="0" smtClean="0"/>
              <a:t>No course credit</a:t>
            </a:r>
          </a:p>
        </p:txBody>
      </p:sp>
      <p:pic>
        <p:nvPicPr>
          <p:cNvPr id="1026" name="Picture 2" descr="C:\Users\cdroessler1\Downloads\116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429001"/>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6916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Credit for WBL</a:t>
            </a:r>
          </a:p>
        </p:txBody>
      </p:sp>
      <p:sp>
        <p:nvSpPr>
          <p:cNvPr id="20483" name="Content Placeholder 2"/>
          <p:cNvSpPr>
            <a:spLocks noGrp="1"/>
          </p:cNvSpPr>
          <p:nvPr>
            <p:ph idx="1"/>
          </p:nvPr>
        </p:nvSpPr>
        <p:spPr>
          <a:xfrm>
            <a:off x="228600" y="1600200"/>
            <a:ext cx="7772400" cy="4495800"/>
          </a:xfrm>
        </p:spPr>
        <p:txBody>
          <a:bodyPr/>
          <a:lstStyle/>
          <a:p>
            <a:r>
              <a:rPr lang="en-US" altLang="en-US" dirty="0" smtClean="0"/>
              <a:t>Internships and Cooperative Education can receive academic credit.</a:t>
            </a:r>
          </a:p>
          <a:p>
            <a:pPr lvl="1"/>
            <a:r>
              <a:rPr lang="en-US" altLang="en-US" dirty="0" smtClean="0"/>
              <a:t>135 hours - block schedule</a:t>
            </a:r>
          </a:p>
          <a:p>
            <a:pPr lvl="1"/>
            <a:r>
              <a:rPr lang="en-US" altLang="en-US" dirty="0" smtClean="0"/>
              <a:t>150 hours - traditional calendar</a:t>
            </a:r>
          </a:p>
          <a:p>
            <a:r>
              <a:rPr lang="en-US" altLang="en-US" dirty="0" smtClean="0"/>
              <a:t>Work should occur away from school.</a:t>
            </a:r>
          </a:p>
          <a:p>
            <a:endParaRPr lang="en-US" altLang="en-US" dirty="0" smtClean="0"/>
          </a:p>
        </p:txBody>
      </p:sp>
      <p:pic>
        <p:nvPicPr>
          <p:cNvPr id="3074" name="Picture 2" descr="C:\Users\cdroessler1\Downloads\bad-credit-credit-report-secured-credit-card-secured-credit-cards-credit-repair-fix-bad-credit-how-to-fix-bad-credi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377" y="4111957"/>
            <a:ext cx="27813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9643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scanned\wbl-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4763"/>
            <a:ext cx="5876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524000" y="2286000"/>
            <a:ext cx="1447800" cy="1147763"/>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
        <p:nvSpPr>
          <p:cNvPr id="22532" name="Rectangle 1"/>
          <p:cNvSpPr>
            <a:spLocks noChangeArrowheads="1"/>
          </p:cNvSpPr>
          <p:nvPr/>
        </p:nvSpPr>
        <p:spPr bwMode="auto">
          <a:xfrm>
            <a:off x="0" y="4837113"/>
            <a:ext cx="9144000" cy="6477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7F1353"/>
                </a:solidFill>
                <a:latin typeface="Arial" charset="0"/>
                <a:ea typeface="ヒラギノ角ゴ Pro W3" pitchFamily="-80" charset="-128"/>
              </a:defRPr>
            </a:lvl1pPr>
            <a:lvl2pPr marL="742950" indent="-285750">
              <a:spcBef>
                <a:spcPct val="20000"/>
              </a:spcBef>
              <a:buChar char="–"/>
              <a:defRPr sz="2800">
                <a:solidFill>
                  <a:srgbClr val="7F1353"/>
                </a:solidFill>
                <a:latin typeface="Arial" charset="0"/>
                <a:ea typeface="ヒラギノ角ゴ Pro W3" pitchFamily="-80" charset="-128"/>
              </a:defRPr>
            </a:lvl2pPr>
            <a:lvl3pPr marL="1143000" indent="-228600">
              <a:spcBef>
                <a:spcPct val="20000"/>
              </a:spcBef>
              <a:buChar char="•"/>
              <a:defRPr sz="2400">
                <a:solidFill>
                  <a:srgbClr val="7F1353"/>
                </a:solidFill>
                <a:latin typeface="Arial" charset="0"/>
                <a:ea typeface="ヒラギノ角ゴ Pro W3" pitchFamily="-80" charset="-128"/>
              </a:defRPr>
            </a:lvl3pPr>
            <a:lvl4pPr marL="1600200" indent="-228600">
              <a:spcBef>
                <a:spcPct val="20000"/>
              </a:spcBef>
              <a:buChar char="–"/>
              <a:defRPr sz="2000">
                <a:solidFill>
                  <a:srgbClr val="7F1353"/>
                </a:solidFill>
                <a:latin typeface="Arial" charset="0"/>
                <a:ea typeface="ヒラギノ角ゴ Pro W3" pitchFamily="-80" charset="-128"/>
              </a:defRPr>
            </a:lvl4pPr>
            <a:lvl5pPr marL="2057400" indent="-228600">
              <a:spcBef>
                <a:spcPct val="20000"/>
              </a:spcBef>
              <a:buChar char="»"/>
              <a:defRPr sz="2000">
                <a:solidFill>
                  <a:srgbClr val="7F1353"/>
                </a:solidFill>
                <a:latin typeface="Arial" charset="0"/>
                <a:ea typeface="ヒラギノ角ゴ Pro W3" pitchFamily="-80" charset="-128"/>
              </a:defRPr>
            </a:lvl5pPr>
            <a:lvl6pPr marL="25146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6pPr>
            <a:lvl7pPr marL="29718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7pPr>
            <a:lvl8pPr marL="34290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8pPr>
            <a:lvl9pPr marL="38862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9pPr>
          </a:lstStyle>
          <a:p>
            <a:pPr algn="ctr" eaLnBrk="1" hangingPunct="1">
              <a:lnSpc>
                <a:spcPct val="150000"/>
              </a:lnSpc>
              <a:spcBef>
                <a:spcPct val="0"/>
              </a:spcBef>
              <a:buFontTx/>
              <a:buNone/>
            </a:pPr>
            <a:r>
              <a:rPr lang="en-US" altLang="en-US" sz="2400" dirty="0">
                <a:solidFill>
                  <a:schemeClr val="tx1"/>
                </a:solidFill>
              </a:rPr>
              <a:t>www.ncpublicschools.org/cte/curriculum/work-based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5257800" cy="3962400"/>
          </a:xfrm>
        </p:spPr>
        <p:txBody>
          <a:bodyPr/>
          <a:lstStyle/>
          <a:p>
            <a:pPr>
              <a:lnSpc>
                <a:spcPct val="150000"/>
              </a:lnSpc>
              <a:defRPr/>
            </a:pPr>
            <a:r>
              <a:rPr lang="en-US" sz="5400" i="1" dirty="0" smtClean="0">
                <a:effectLst>
                  <a:outerShdw blurRad="38100" dist="38100" dir="2700000" algn="tl">
                    <a:srgbClr val="C0C0C0"/>
                  </a:outerShdw>
                </a:effectLst>
              </a:rPr>
              <a:t>Work-based Learning</a:t>
            </a:r>
            <a:endParaRPr lang="en-US" sz="54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p>
          <a:p>
            <a:pPr eaLnBrk="1" hangingPunct="1">
              <a:defRPr/>
            </a:pPr>
            <a:r>
              <a:rPr lang="en-US" dirty="0" smtClean="0">
                <a:effectLst>
                  <a:outerShdw blurRad="38100" dist="38100" dir="2700000" algn="tl">
                    <a:srgbClr val="C0C0C0"/>
                  </a:outerShdw>
                </a:effectLst>
              </a:rPr>
              <a:t>CTE Support Services Consultant, NCDPI</a:t>
            </a:r>
          </a:p>
          <a:p>
            <a:pPr eaLnBrk="1" hangingPunct="1">
              <a:defRPr/>
            </a:pPr>
            <a:r>
              <a:rPr lang="en-US" dirty="0" smtClean="0"/>
              <a:t>www.ctpnc.org/presentations</a:t>
            </a:r>
          </a:p>
        </p:txBody>
      </p:sp>
      <p:pic>
        <p:nvPicPr>
          <p:cNvPr id="3076"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93859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descr="C:\Documents and Settings\cdroessler\My Documents\Presentations\NEW\colelge degrees vs employers\survey report pages\Employers-Survey-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39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roessler\Documents\logos\CareerTech.Or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486276" cy="1633538"/>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p:cNvSpPr>
            <a:spLocks noGrp="1"/>
          </p:cNvSpPr>
          <p:nvPr>
            <p:ph type="title"/>
          </p:nvPr>
        </p:nvSpPr>
        <p:spPr>
          <a:xfrm>
            <a:off x="685800" y="838200"/>
            <a:ext cx="7772400" cy="609600"/>
          </a:xfrm>
        </p:spPr>
        <p:txBody>
          <a:bodyPr/>
          <a:lstStyle/>
          <a:p>
            <a:r>
              <a:rPr lang="en-US" altLang="en-US" dirty="0" smtClean="0"/>
              <a:t/>
            </a:r>
            <a:br>
              <a:rPr lang="en-US" altLang="en-US" dirty="0" smtClean="0"/>
            </a:br>
            <a:r>
              <a:rPr lang="en-US" altLang="en-US" dirty="0"/>
              <a:t/>
            </a:r>
            <a:br>
              <a:rPr lang="en-US" altLang="en-US" dirty="0"/>
            </a:br>
            <a:r>
              <a:rPr lang="en-US" altLang="en-US" dirty="0" smtClean="0"/>
              <a:t>CTE in NC</a:t>
            </a:r>
          </a:p>
        </p:txBody>
      </p:sp>
      <p:sp>
        <p:nvSpPr>
          <p:cNvPr id="11267" name="Content Placeholder 2"/>
          <p:cNvSpPr>
            <a:spLocks noGrp="1"/>
          </p:cNvSpPr>
          <p:nvPr>
            <p:ph idx="1"/>
          </p:nvPr>
        </p:nvSpPr>
        <p:spPr>
          <a:xfrm>
            <a:off x="1143000" y="2362200"/>
            <a:ext cx="7696200" cy="4114800"/>
          </a:xfrm>
        </p:spPr>
        <p:txBody>
          <a:bodyPr/>
          <a:lstStyle/>
          <a:p>
            <a:pPr>
              <a:lnSpc>
                <a:spcPct val="150000"/>
              </a:lnSpc>
              <a:spcBef>
                <a:spcPts val="1200"/>
              </a:spcBef>
            </a:pPr>
            <a:r>
              <a:rPr lang="en-US" altLang="en-US" dirty="0" smtClean="0"/>
              <a:t>CTE Coursework</a:t>
            </a:r>
          </a:p>
          <a:p>
            <a:pPr>
              <a:lnSpc>
                <a:spcPct val="150000"/>
              </a:lnSpc>
              <a:spcBef>
                <a:spcPts val="1200"/>
              </a:spcBef>
            </a:pPr>
            <a:r>
              <a:rPr lang="en-US" altLang="en-US" dirty="0" smtClean="0"/>
              <a:t>Career Technical Student Organizations (CTSOs)</a:t>
            </a:r>
          </a:p>
          <a:p>
            <a:pPr>
              <a:lnSpc>
                <a:spcPct val="150000"/>
              </a:lnSpc>
              <a:spcBef>
                <a:spcPts val="1200"/>
              </a:spcBef>
            </a:pPr>
            <a:r>
              <a:rPr lang="en-US" altLang="en-US" dirty="0" smtClean="0"/>
              <a:t>Work-based Learning (WBL)</a:t>
            </a:r>
          </a:p>
        </p:txBody>
      </p:sp>
      <p:pic>
        <p:nvPicPr>
          <p:cNvPr id="4" name="Picture 3" descr="4colorlogo_no-tex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200167"/>
            <a:ext cx="1473200" cy="1485900"/>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Work-based Learning</a:t>
            </a:r>
          </a:p>
        </p:txBody>
      </p:sp>
      <p:sp>
        <p:nvSpPr>
          <p:cNvPr id="11267" name="Content Placeholder 2"/>
          <p:cNvSpPr>
            <a:spLocks noGrp="1"/>
          </p:cNvSpPr>
          <p:nvPr>
            <p:ph idx="1"/>
          </p:nvPr>
        </p:nvSpPr>
        <p:spPr>
          <a:xfrm>
            <a:off x="228600" y="1600200"/>
            <a:ext cx="8001000" cy="4572000"/>
          </a:xfrm>
        </p:spPr>
        <p:txBody>
          <a:bodyPr/>
          <a:lstStyle/>
          <a:p>
            <a:pPr>
              <a:lnSpc>
                <a:spcPts val="4000"/>
              </a:lnSpc>
              <a:spcBef>
                <a:spcPts val="1200"/>
              </a:spcBef>
            </a:pPr>
            <a:r>
              <a:rPr lang="en-US" altLang="en-US" smtClean="0"/>
              <a:t>Goal - get students into the workplace so they can learn about the world of work. </a:t>
            </a:r>
          </a:p>
          <a:p>
            <a:pPr>
              <a:lnSpc>
                <a:spcPts val="4000"/>
              </a:lnSpc>
              <a:spcBef>
                <a:spcPts val="1200"/>
              </a:spcBef>
            </a:pPr>
            <a:r>
              <a:rPr lang="en-US" altLang="en-US" smtClean="0"/>
              <a:t>Why - kids need to watch employers work throughout the entire workday in order to learn the many facets of a job. </a:t>
            </a:r>
          </a:p>
          <a:p>
            <a:pPr>
              <a:lnSpc>
                <a:spcPts val="4000"/>
              </a:lnSpc>
              <a:spcBef>
                <a:spcPts val="1200"/>
              </a:spcBef>
            </a:pPr>
            <a:r>
              <a:rPr lang="en-US" altLang="en-US" smtClean="0"/>
              <a:t>Vision - students connecting what they are learning in the classroom with what they experience on the job.</a:t>
            </a:r>
          </a:p>
        </p:txBody>
      </p:sp>
      <p:pic>
        <p:nvPicPr>
          <p:cNvPr id="4" name="Picture 3" descr="4colorlogo_no-tex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200" y="228600"/>
            <a:ext cx="1473200" cy="1485900"/>
          </a:xfrm>
          <a:prstGeom prst="rect">
            <a:avLst/>
          </a:prstGeom>
        </p:spPr>
      </p:pic>
    </p:spTree>
    <p:extLst>
      <p:ext uri="{BB962C8B-B14F-4D97-AF65-F5344CB8AC3E}">
        <p14:creationId xmlns:p14="http://schemas.microsoft.com/office/powerpoint/2010/main" val="119165008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Benefit for Students</a:t>
            </a:r>
          </a:p>
        </p:txBody>
      </p:sp>
      <p:sp>
        <p:nvSpPr>
          <p:cNvPr id="12291" name="Rectangle 3"/>
          <p:cNvSpPr>
            <a:spLocks noGrp="1" noChangeArrowheads="1"/>
          </p:cNvSpPr>
          <p:nvPr>
            <p:ph type="body" idx="1"/>
          </p:nvPr>
        </p:nvSpPr>
        <p:spPr>
          <a:xfrm>
            <a:off x="228600" y="1600200"/>
            <a:ext cx="7010400" cy="4267200"/>
          </a:xfrm>
        </p:spPr>
        <p:txBody>
          <a:bodyPr/>
          <a:lstStyle/>
          <a:p>
            <a:pPr eaLnBrk="1" hangingPunct="1"/>
            <a:r>
              <a:rPr lang="en-US" altLang="en-US" smtClean="0"/>
              <a:t>Application of classroom learning</a:t>
            </a:r>
          </a:p>
          <a:p>
            <a:pPr eaLnBrk="1" hangingPunct="1"/>
            <a:r>
              <a:rPr lang="en-US" altLang="en-US" smtClean="0"/>
              <a:t>Connect education and work</a:t>
            </a:r>
          </a:p>
          <a:p>
            <a:pPr eaLnBrk="1" hangingPunct="1"/>
            <a:r>
              <a:rPr lang="en-US" altLang="en-US" smtClean="0"/>
              <a:t>Assess interests, aptitudes, abilities</a:t>
            </a:r>
          </a:p>
          <a:p>
            <a:pPr eaLnBrk="1" hangingPunct="1"/>
            <a:r>
              <a:rPr lang="en-US" altLang="en-US" smtClean="0"/>
              <a:t>Explore possible careers</a:t>
            </a:r>
          </a:p>
          <a:p>
            <a:pPr eaLnBrk="1" hangingPunct="1"/>
            <a:r>
              <a:rPr lang="en-US" altLang="en-US" smtClean="0"/>
              <a:t>Develop positive work habits</a:t>
            </a:r>
          </a:p>
          <a:p>
            <a:pPr eaLnBrk="1" hangingPunct="1"/>
            <a:r>
              <a:rPr lang="en-US" altLang="en-US" smtClean="0"/>
              <a:t>Gain professional contacts</a:t>
            </a:r>
          </a:p>
          <a:p>
            <a:pPr eaLnBrk="1" hangingPunct="1"/>
            <a:r>
              <a:rPr lang="en-US" altLang="en-US" smtClean="0"/>
              <a:t>Motivation to stay in school</a:t>
            </a:r>
          </a:p>
        </p:txBody>
      </p:sp>
      <p:pic>
        <p:nvPicPr>
          <p:cNvPr id="12292" name="Picture 4" descr="MPj042229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3352800"/>
            <a:ext cx="22367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Benefit for Employers</a:t>
            </a:r>
          </a:p>
        </p:txBody>
      </p:sp>
      <p:sp>
        <p:nvSpPr>
          <p:cNvPr id="13315" name="Rectangle 3"/>
          <p:cNvSpPr>
            <a:spLocks noGrp="1" noChangeArrowheads="1"/>
          </p:cNvSpPr>
          <p:nvPr>
            <p:ph type="body" idx="1"/>
          </p:nvPr>
        </p:nvSpPr>
        <p:spPr>
          <a:xfrm>
            <a:off x="228600" y="1600200"/>
            <a:ext cx="7772400" cy="4495800"/>
          </a:xfrm>
        </p:spPr>
        <p:txBody>
          <a:bodyPr/>
          <a:lstStyle/>
          <a:p>
            <a:pPr eaLnBrk="1" hangingPunct="1">
              <a:lnSpc>
                <a:spcPct val="150000"/>
              </a:lnSpc>
            </a:pPr>
            <a:r>
              <a:rPr lang="en-US" altLang="en-US" smtClean="0"/>
              <a:t>Tryout potential employees</a:t>
            </a:r>
          </a:p>
          <a:p>
            <a:pPr eaLnBrk="1" hangingPunct="1">
              <a:lnSpc>
                <a:spcPct val="150000"/>
              </a:lnSpc>
            </a:pPr>
            <a:r>
              <a:rPr lang="en-US" altLang="en-US" smtClean="0"/>
              <a:t>Shape potential employees</a:t>
            </a:r>
          </a:p>
          <a:p>
            <a:pPr eaLnBrk="1" hangingPunct="1">
              <a:lnSpc>
                <a:spcPct val="150000"/>
              </a:lnSpc>
            </a:pPr>
            <a:r>
              <a:rPr lang="en-US" altLang="en-US" smtClean="0"/>
              <a:t>Reduce recruitment costs</a:t>
            </a:r>
          </a:p>
          <a:p>
            <a:pPr eaLnBrk="1" hangingPunct="1">
              <a:lnSpc>
                <a:spcPct val="150000"/>
              </a:lnSpc>
            </a:pPr>
            <a:r>
              <a:rPr lang="en-US" altLang="en-US" smtClean="0"/>
              <a:t>Provide community service</a:t>
            </a:r>
          </a:p>
          <a:p>
            <a:pPr eaLnBrk="1" hangingPunct="1">
              <a:lnSpc>
                <a:spcPct val="150000"/>
              </a:lnSpc>
            </a:pPr>
            <a:endParaRPr lang="en-US" altLang="en-US"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0"/>
            <a:ext cx="21971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altLang="en-US" smtClean="0"/>
              <a:t>Benefit for Teachers</a:t>
            </a:r>
          </a:p>
        </p:txBody>
      </p:sp>
      <p:sp>
        <p:nvSpPr>
          <p:cNvPr id="14339" name="Rectangle 3"/>
          <p:cNvSpPr>
            <a:spLocks noGrp="1" noChangeArrowheads="1"/>
          </p:cNvSpPr>
          <p:nvPr>
            <p:ph type="body" idx="4294967295"/>
          </p:nvPr>
        </p:nvSpPr>
        <p:spPr>
          <a:xfrm>
            <a:off x="228600" y="1600200"/>
            <a:ext cx="7772400" cy="4495800"/>
          </a:xfrm>
        </p:spPr>
        <p:txBody>
          <a:bodyPr/>
          <a:lstStyle/>
          <a:p>
            <a:pPr>
              <a:spcBef>
                <a:spcPts val="1200"/>
              </a:spcBef>
            </a:pPr>
            <a:r>
              <a:rPr lang="en-US" altLang="en-US" smtClean="0"/>
              <a:t>Improve student motivation to learn in class</a:t>
            </a:r>
          </a:p>
          <a:p>
            <a:pPr>
              <a:spcBef>
                <a:spcPts val="1200"/>
              </a:spcBef>
            </a:pPr>
            <a:r>
              <a:rPr lang="en-US" altLang="en-US" smtClean="0"/>
              <a:t>Improve teacher’s understanding </a:t>
            </a:r>
            <a:br>
              <a:rPr lang="en-US" altLang="en-US" smtClean="0"/>
            </a:br>
            <a:r>
              <a:rPr lang="en-US" altLang="en-US" smtClean="0"/>
              <a:t>of the real world</a:t>
            </a:r>
          </a:p>
          <a:p>
            <a:pPr>
              <a:spcBef>
                <a:spcPts val="1200"/>
              </a:spcBef>
            </a:pPr>
            <a:r>
              <a:rPr lang="en-US" altLang="en-US" smtClean="0"/>
              <a:t>Networking with subject matter </a:t>
            </a:r>
            <a:br>
              <a:rPr lang="en-US" altLang="en-US" smtClean="0"/>
            </a:br>
            <a:r>
              <a:rPr lang="en-US" altLang="en-US" smtClean="0"/>
              <a:t>experts</a:t>
            </a:r>
          </a:p>
          <a:p>
            <a:pPr>
              <a:spcBef>
                <a:spcPts val="1200"/>
              </a:spcBef>
            </a:pPr>
            <a:r>
              <a:rPr lang="en-US" altLang="en-US" smtClean="0"/>
              <a:t>Find new resources</a:t>
            </a:r>
          </a:p>
        </p:txBody>
      </p:sp>
      <p:pic>
        <p:nvPicPr>
          <p:cNvPr id="14340" name="Picture 4" descr="MPj04225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741613"/>
            <a:ext cx="269557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Benefit for Community</a:t>
            </a:r>
          </a:p>
        </p:txBody>
      </p:sp>
      <p:sp>
        <p:nvSpPr>
          <p:cNvPr id="15363" name="Rectangle 3"/>
          <p:cNvSpPr>
            <a:spLocks noGrp="1" noChangeArrowheads="1"/>
          </p:cNvSpPr>
          <p:nvPr>
            <p:ph type="body" idx="1"/>
          </p:nvPr>
        </p:nvSpPr>
        <p:spPr>
          <a:xfrm>
            <a:off x="228600" y="1600200"/>
            <a:ext cx="7772400" cy="4495800"/>
          </a:xfrm>
        </p:spPr>
        <p:txBody>
          <a:bodyPr/>
          <a:lstStyle/>
          <a:p>
            <a:pPr eaLnBrk="1" hangingPunct="1">
              <a:spcBef>
                <a:spcPts val="2400"/>
              </a:spcBef>
            </a:pPr>
            <a:r>
              <a:rPr lang="en-US" altLang="en-US" smtClean="0"/>
              <a:t>Collaboration among school, employers, and community</a:t>
            </a:r>
          </a:p>
          <a:p>
            <a:pPr eaLnBrk="1" hangingPunct="1">
              <a:spcBef>
                <a:spcPts val="2400"/>
              </a:spcBef>
            </a:pPr>
            <a:r>
              <a:rPr lang="en-US" altLang="en-US" smtClean="0"/>
              <a:t>Build local economy</a:t>
            </a:r>
          </a:p>
          <a:p>
            <a:pPr eaLnBrk="1" hangingPunct="1">
              <a:spcBef>
                <a:spcPts val="2400"/>
              </a:spcBef>
            </a:pPr>
            <a:r>
              <a:rPr lang="en-US" altLang="en-US" smtClean="0"/>
              <a:t>Foster public confidence in </a:t>
            </a:r>
            <a:br>
              <a:rPr lang="en-US" altLang="en-US" smtClean="0"/>
            </a:br>
            <a:r>
              <a:rPr lang="en-US" altLang="en-US" smtClean="0"/>
              <a:t>public schools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3200400"/>
            <a:ext cx="33258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Job Shadowing</a:t>
            </a:r>
          </a:p>
        </p:txBody>
      </p:sp>
      <p:sp>
        <p:nvSpPr>
          <p:cNvPr id="16387" name="Rectangle 3"/>
          <p:cNvSpPr>
            <a:spLocks noGrp="1" noChangeArrowheads="1"/>
          </p:cNvSpPr>
          <p:nvPr>
            <p:ph type="body" idx="1"/>
          </p:nvPr>
        </p:nvSpPr>
        <p:spPr>
          <a:xfrm>
            <a:off x="228600" y="1676400"/>
            <a:ext cx="7772400" cy="4495800"/>
          </a:xfrm>
        </p:spPr>
        <p:txBody>
          <a:bodyPr/>
          <a:lstStyle/>
          <a:p>
            <a:pPr eaLnBrk="1" hangingPunct="1">
              <a:lnSpc>
                <a:spcPct val="90000"/>
              </a:lnSpc>
            </a:pPr>
            <a:r>
              <a:rPr lang="en-US" altLang="en-US" smtClean="0"/>
              <a:t>1 day or less</a:t>
            </a:r>
          </a:p>
          <a:p>
            <a:pPr eaLnBrk="1" hangingPunct="1">
              <a:lnSpc>
                <a:spcPct val="90000"/>
              </a:lnSpc>
            </a:pPr>
            <a:r>
              <a:rPr lang="en-US" altLang="en-US" smtClean="0"/>
              <a:t>Student watches worker(s)</a:t>
            </a:r>
          </a:p>
          <a:p>
            <a:pPr eaLnBrk="1" hangingPunct="1">
              <a:lnSpc>
                <a:spcPct val="90000"/>
              </a:lnSpc>
            </a:pPr>
            <a:r>
              <a:rPr lang="en-US" altLang="en-US" smtClean="0"/>
              <a:t>Develops awareness of:</a:t>
            </a:r>
          </a:p>
          <a:p>
            <a:pPr lvl="1" eaLnBrk="1" hangingPunct="1">
              <a:lnSpc>
                <a:spcPct val="90000"/>
              </a:lnSpc>
            </a:pPr>
            <a:r>
              <a:rPr lang="en-US" altLang="en-US" sz="3000" smtClean="0"/>
              <a:t>Work</a:t>
            </a:r>
          </a:p>
          <a:p>
            <a:pPr lvl="1" eaLnBrk="1" hangingPunct="1">
              <a:lnSpc>
                <a:spcPct val="90000"/>
              </a:lnSpc>
            </a:pPr>
            <a:r>
              <a:rPr lang="en-US" altLang="en-US" sz="3000" smtClean="0"/>
              <a:t>Variety of jobs</a:t>
            </a:r>
          </a:p>
          <a:p>
            <a:pPr lvl="1" eaLnBrk="1" hangingPunct="1">
              <a:lnSpc>
                <a:spcPct val="90000"/>
              </a:lnSpc>
            </a:pPr>
            <a:r>
              <a:rPr lang="en-US" altLang="en-US" sz="3000" smtClean="0"/>
              <a:t>Work environment</a:t>
            </a:r>
          </a:p>
          <a:p>
            <a:pPr eaLnBrk="1" hangingPunct="1">
              <a:lnSpc>
                <a:spcPct val="90000"/>
              </a:lnSpc>
            </a:pPr>
            <a:r>
              <a:rPr lang="en-US" altLang="en-US" smtClean="0"/>
              <a:t>Students@Work</a:t>
            </a:r>
          </a:p>
          <a:p>
            <a:pPr eaLnBrk="1" hangingPunct="1">
              <a:lnSpc>
                <a:spcPct val="90000"/>
              </a:lnSpc>
            </a:pPr>
            <a:r>
              <a:rPr lang="en-US" altLang="en-US" smtClean="0"/>
              <a:t>Online shadowing</a:t>
            </a:r>
          </a:p>
          <a:p>
            <a:pPr eaLnBrk="1" hangingPunct="1">
              <a:lnSpc>
                <a:spcPct val="90000"/>
              </a:lnSpc>
              <a:buFontTx/>
              <a:buNone/>
            </a:pPr>
            <a:endParaRPr lang="en-US" altLang="en-US" smtClean="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98850"/>
            <a:ext cx="38068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948</TotalTime>
  <Words>2100</Words>
  <Application>Microsoft Office PowerPoint</Application>
  <PresentationFormat>On-screen Show (4:3)</PresentationFormat>
  <Paragraphs>289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Work-based Learning</vt:lpstr>
      <vt:lpstr>PowerPoint Presentation</vt:lpstr>
      <vt:lpstr>  CTE in NC</vt:lpstr>
      <vt:lpstr>Work-based Learning</vt:lpstr>
      <vt:lpstr>Benefit for Students</vt:lpstr>
      <vt:lpstr>Benefit for Employers</vt:lpstr>
      <vt:lpstr>Benefit for Teachers</vt:lpstr>
      <vt:lpstr>Benefit for Community</vt:lpstr>
      <vt:lpstr>Job Shadowing</vt:lpstr>
      <vt:lpstr>Long-term WBL</vt:lpstr>
      <vt:lpstr>Cooperative Ed. vs Internship</vt:lpstr>
      <vt:lpstr>Cooperative Education</vt:lpstr>
      <vt:lpstr>Internship</vt:lpstr>
      <vt:lpstr>Service Learning</vt:lpstr>
      <vt:lpstr>Apprenticeship</vt:lpstr>
      <vt:lpstr>Mentorship</vt:lpstr>
      <vt:lpstr>Credit for WBL</vt:lpstr>
      <vt:lpstr>PowerPoint Presentation</vt:lpstr>
      <vt:lpstr>Work-based Learning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Work-based Learning</dc:title>
  <dc:creator/>
  <cp:lastModifiedBy>cdroessler</cp:lastModifiedBy>
  <cp:revision>89</cp:revision>
  <cp:lastPrinted>2013-11-22T20:49:48Z</cp:lastPrinted>
  <dcterms:created xsi:type="dcterms:W3CDTF">2010-12-09T21:02:02Z</dcterms:created>
  <dcterms:modified xsi:type="dcterms:W3CDTF">2015-03-16T20:30:53Z</dcterms:modified>
</cp:coreProperties>
</file>