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46"/>
  </p:notesMasterIdLst>
  <p:sldIdLst>
    <p:sldId id="293" r:id="rId2"/>
    <p:sldId id="295" r:id="rId3"/>
    <p:sldId id="307" r:id="rId4"/>
    <p:sldId id="257" r:id="rId5"/>
    <p:sldId id="258" r:id="rId6"/>
    <p:sldId id="259" r:id="rId7"/>
    <p:sldId id="260" r:id="rId8"/>
    <p:sldId id="261" r:id="rId9"/>
    <p:sldId id="319" r:id="rId10"/>
    <p:sldId id="320" r:id="rId11"/>
    <p:sldId id="262" r:id="rId12"/>
    <p:sldId id="322" r:id="rId13"/>
    <p:sldId id="263" r:id="rId14"/>
    <p:sldId id="264" r:id="rId15"/>
    <p:sldId id="265" r:id="rId16"/>
    <p:sldId id="270" r:id="rId17"/>
    <p:sldId id="310" r:id="rId18"/>
    <p:sldId id="272" r:id="rId19"/>
    <p:sldId id="273" r:id="rId20"/>
    <p:sldId id="275" r:id="rId21"/>
    <p:sldId id="277" r:id="rId22"/>
    <p:sldId id="279" r:id="rId23"/>
    <p:sldId id="281" r:id="rId24"/>
    <p:sldId id="294" r:id="rId25"/>
    <p:sldId id="306" r:id="rId26"/>
    <p:sldId id="296" r:id="rId27"/>
    <p:sldId id="318" r:id="rId28"/>
    <p:sldId id="297" r:id="rId29"/>
    <p:sldId id="298" r:id="rId30"/>
    <p:sldId id="314" r:id="rId31"/>
    <p:sldId id="304" r:id="rId32"/>
    <p:sldId id="303" r:id="rId33"/>
    <p:sldId id="300" r:id="rId34"/>
    <p:sldId id="299" r:id="rId35"/>
    <p:sldId id="305" r:id="rId36"/>
    <p:sldId id="301" r:id="rId37"/>
    <p:sldId id="302" r:id="rId38"/>
    <p:sldId id="316" r:id="rId39"/>
    <p:sldId id="317" r:id="rId40"/>
    <p:sldId id="313" r:id="rId41"/>
    <p:sldId id="309" r:id="rId42"/>
    <p:sldId id="283" r:id="rId43"/>
    <p:sldId id="308" r:id="rId44"/>
    <p:sldId id="31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e, Olivia" initials="RO" lastIdx="4" clrIdx="0">
    <p:extLst/>
  </p:cmAuthor>
  <p:cmAuthor id="2" name="Klein, Steve" initials="KS" lastIdx="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358" autoAdjust="0"/>
    <p:restoredTop sz="83333" autoAdjust="0"/>
  </p:normalViewPr>
  <p:slideViewPr>
    <p:cSldViewPr snapToGrid="0">
      <p:cViewPr varScale="1">
        <p:scale>
          <a:sx n="105" d="100"/>
          <a:sy n="105" d="100"/>
        </p:scale>
        <p:origin x="376" y="192"/>
      </p:cViewPr>
      <p:guideLst/>
    </p:cSldViewPr>
  </p:slideViewPr>
  <p:notesTextViewPr>
    <p:cViewPr>
      <p:scale>
        <a:sx n="1" d="1"/>
        <a:sy n="1" d="1"/>
      </p:scale>
      <p:origin x="0" y="0"/>
    </p:cViewPr>
  </p:notesTextViewPr>
  <p:sorterViewPr>
    <p:cViewPr>
      <p:scale>
        <a:sx n="160" d="100"/>
        <a:sy n="160" d="100"/>
      </p:scale>
      <p:origin x="0" y="0"/>
    </p:cViewPr>
  </p:sorterViewPr>
  <p:notesViewPr>
    <p:cSldViewPr snapToGrid="0">
      <p:cViewPr varScale="1">
        <p:scale>
          <a:sx n="93" d="100"/>
          <a:sy n="93" d="100"/>
        </p:scale>
        <p:origin x="2192" y="208"/>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commentAuthors" Target="commentAuthors.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CB8E8-61ED-4020-AE49-78F29A6D7C04}" type="datetimeFigureOut">
              <a:rPr lang="en-US" smtClean="0"/>
              <a:t>10/25/16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5C335-566C-4FBC-A316-36F6A447B2BC}" type="slidenum">
              <a:rPr lang="en-US" smtClean="0"/>
              <a:t>‹#›</a:t>
            </a:fld>
            <a:endParaRPr lang="en-US"/>
          </a:p>
        </p:txBody>
      </p:sp>
    </p:spTree>
    <p:extLst>
      <p:ext uri="{BB962C8B-B14F-4D97-AF65-F5344CB8AC3E}">
        <p14:creationId xmlns:p14="http://schemas.microsoft.com/office/powerpoint/2010/main" val="348135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Olivia</a:t>
            </a:r>
          </a:p>
          <a:p>
            <a:endParaRPr lang="en-US" dirty="0"/>
          </a:p>
          <a:p>
            <a:endParaRPr lang="en-US" dirty="0" smtClean="0"/>
          </a:p>
          <a:p>
            <a:r>
              <a:rPr lang="en-US" dirty="0" smtClean="0"/>
              <a:t>====</a:t>
            </a:r>
            <a:endParaRPr lang="en-US" dirty="0"/>
          </a:p>
          <a:p>
            <a:r>
              <a:rPr lang="en-US" dirty="0"/>
              <a:t>Data Quality Institute</a:t>
            </a:r>
          </a:p>
          <a:p>
            <a:r>
              <a:rPr lang="en-US" dirty="0"/>
              <a:t>October 28, 2016</a:t>
            </a:r>
          </a:p>
          <a:p>
            <a:r>
              <a:rPr lang="en-US" dirty="0"/>
              <a:t>10:30 a.m.</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a:t>
            </a:fld>
            <a:endParaRPr lang="en-US" dirty="0"/>
          </a:p>
        </p:txBody>
      </p:sp>
    </p:spTree>
    <p:extLst>
      <p:ext uri="{BB962C8B-B14F-4D97-AF65-F5344CB8AC3E}">
        <p14:creationId xmlns:p14="http://schemas.microsoft.com/office/powerpoint/2010/main" val="1230639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65C335-566C-4FBC-A316-36F6A447B2BC}" type="slidenum">
              <a:rPr lang="en-US" smtClean="0"/>
              <a:t>10</a:t>
            </a:fld>
            <a:endParaRPr lang="en-US"/>
          </a:p>
        </p:txBody>
      </p:sp>
    </p:spTree>
    <p:extLst>
      <p:ext uri="{BB962C8B-B14F-4D97-AF65-F5344CB8AC3E}">
        <p14:creationId xmlns:p14="http://schemas.microsoft.com/office/powerpoint/2010/main" val="46412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65C335-566C-4FBC-A316-36F6A447B2BC}" type="slidenum">
              <a:rPr lang="en-US" smtClean="0"/>
              <a:t>11</a:t>
            </a:fld>
            <a:endParaRPr lang="en-US"/>
          </a:p>
        </p:txBody>
      </p:sp>
    </p:spTree>
    <p:extLst>
      <p:ext uri="{BB962C8B-B14F-4D97-AF65-F5344CB8AC3E}">
        <p14:creationId xmlns:p14="http://schemas.microsoft.com/office/powerpoint/2010/main" val="1834298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5C335-566C-4FBC-A316-36F6A447B2BC}" type="slidenum">
              <a:rPr lang="en-US" smtClean="0"/>
              <a:t>12</a:t>
            </a:fld>
            <a:endParaRPr lang="en-US"/>
          </a:p>
        </p:txBody>
      </p:sp>
    </p:spTree>
    <p:extLst>
      <p:ext uri="{BB962C8B-B14F-4D97-AF65-F5344CB8AC3E}">
        <p14:creationId xmlns:p14="http://schemas.microsoft.com/office/powerpoint/2010/main" val="2273292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course numbering system for enrollment in Work-Based Learning involves inserting the subject code for the students pathway in the two digits to the left of the decimal.  </a:t>
            </a:r>
          </a:p>
        </p:txBody>
      </p:sp>
      <p:sp>
        <p:nvSpPr>
          <p:cNvPr id="67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Calibri" panose="020F0502020204030204" pitchFamily="34" charset="0"/>
                <a:cs typeface="Arial" panose="020B0604020202020204" pitchFamily="34" charset="0"/>
              </a:defRPr>
            </a:lvl1pPr>
            <a:lvl2pPr marL="727075" indent="-277813" defTabSz="911225" eaLnBrk="0" hangingPunct="0">
              <a:defRPr>
                <a:solidFill>
                  <a:schemeClr val="tx1"/>
                </a:solidFill>
                <a:latin typeface="Calibri" panose="020F0502020204030204" pitchFamily="34" charset="0"/>
                <a:cs typeface="Arial" panose="020B0604020202020204" pitchFamily="34" charset="0"/>
              </a:defRPr>
            </a:lvl2pPr>
            <a:lvl3pPr marL="1117600" indent="-222250" defTabSz="911225" eaLnBrk="0" hangingPunct="0">
              <a:defRPr>
                <a:solidFill>
                  <a:schemeClr val="tx1"/>
                </a:solidFill>
                <a:latin typeface="Calibri" panose="020F0502020204030204" pitchFamily="34" charset="0"/>
                <a:cs typeface="Arial" panose="020B0604020202020204" pitchFamily="34" charset="0"/>
              </a:defRPr>
            </a:lvl3pPr>
            <a:lvl4pPr marL="1566863" indent="-222250" defTabSz="911225" eaLnBrk="0" hangingPunct="0">
              <a:defRPr>
                <a:solidFill>
                  <a:schemeClr val="tx1"/>
                </a:solidFill>
                <a:latin typeface="Calibri" panose="020F0502020204030204" pitchFamily="34" charset="0"/>
                <a:cs typeface="Arial" panose="020B0604020202020204" pitchFamily="34" charset="0"/>
              </a:defRPr>
            </a:lvl4pPr>
            <a:lvl5pPr marL="2012950" indent="-222250" defTabSz="911225" eaLnBrk="0" hangingPunct="0">
              <a:defRPr>
                <a:solidFill>
                  <a:schemeClr val="tx1"/>
                </a:solidFill>
                <a:latin typeface="Calibri" panose="020F0502020204030204" pitchFamily="34" charset="0"/>
                <a:cs typeface="Arial" panose="020B0604020202020204" pitchFamily="34" charset="0"/>
              </a:defRPr>
            </a:lvl5pPr>
            <a:lvl6pPr marL="2470150" indent="-22225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1AF36C0-5678-4DCF-A5A2-3F98B0C5419F}" type="slidenum">
              <a:rPr lang="en-US" altLang="en-US" sz="1300">
                <a:latin typeface="Times" panose="02020603050405020304" pitchFamily="18" charset="0"/>
              </a:rPr>
              <a:pPr/>
              <a:t>13</a:t>
            </a:fld>
            <a:endParaRPr lang="en-US" altLang="en-US" sz="1300">
              <a:latin typeface="Times" panose="02020603050405020304" pitchFamily="18" charset="0"/>
            </a:endParaRPr>
          </a:p>
        </p:txBody>
      </p:sp>
    </p:spTree>
    <p:extLst>
      <p:ext uri="{BB962C8B-B14F-4D97-AF65-F5344CB8AC3E}">
        <p14:creationId xmlns:p14="http://schemas.microsoft.com/office/powerpoint/2010/main" val="3975535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subject codes for WBL include all CTAE pathway categories plus three academic codes that were added for special situations.</a:t>
            </a:r>
          </a:p>
        </p:txBody>
      </p:sp>
      <p:sp>
        <p:nvSpPr>
          <p:cNvPr id="686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Calibri" panose="020F0502020204030204" pitchFamily="34" charset="0"/>
                <a:cs typeface="Arial" panose="020B0604020202020204" pitchFamily="34" charset="0"/>
              </a:defRPr>
            </a:lvl1pPr>
            <a:lvl2pPr marL="727075" indent="-277813" defTabSz="911225" eaLnBrk="0" hangingPunct="0">
              <a:defRPr>
                <a:solidFill>
                  <a:schemeClr val="tx1"/>
                </a:solidFill>
                <a:latin typeface="Calibri" panose="020F0502020204030204" pitchFamily="34" charset="0"/>
                <a:cs typeface="Arial" panose="020B0604020202020204" pitchFamily="34" charset="0"/>
              </a:defRPr>
            </a:lvl2pPr>
            <a:lvl3pPr marL="1117600" indent="-222250" defTabSz="911225" eaLnBrk="0" hangingPunct="0">
              <a:defRPr>
                <a:solidFill>
                  <a:schemeClr val="tx1"/>
                </a:solidFill>
                <a:latin typeface="Calibri" panose="020F0502020204030204" pitchFamily="34" charset="0"/>
                <a:cs typeface="Arial" panose="020B0604020202020204" pitchFamily="34" charset="0"/>
              </a:defRPr>
            </a:lvl3pPr>
            <a:lvl4pPr marL="1566863" indent="-222250" defTabSz="911225" eaLnBrk="0" hangingPunct="0">
              <a:defRPr>
                <a:solidFill>
                  <a:schemeClr val="tx1"/>
                </a:solidFill>
                <a:latin typeface="Calibri" panose="020F0502020204030204" pitchFamily="34" charset="0"/>
                <a:cs typeface="Arial" panose="020B0604020202020204" pitchFamily="34" charset="0"/>
              </a:defRPr>
            </a:lvl4pPr>
            <a:lvl5pPr marL="2012950" indent="-222250" defTabSz="911225" eaLnBrk="0" hangingPunct="0">
              <a:defRPr>
                <a:solidFill>
                  <a:schemeClr val="tx1"/>
                </a:solidFill>
                <a:latin typeface="Calibri" panose="020F0502020204030204" pitchFamily="34" charset="0"/>
                <a:cs typeface="Arial" panose="020B0604020202020204" pitchFamily="34" charset="0"/>
              </a:defRPr>
            </a:lvl5pPr>
            <a:lvl6pPr marL="2470150" indent="-22225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27EDDD3-5D50-4709-90EB-7DD2E46441DB}" type="slidenum">
              <a:rPr lang="en-US" altLang="en-US" sz="1300">
                <a:latin typeface="Times" panose="02020603050405020304" pitchFamily="18" charset="0"/>
              </a:rPr>
              <a:pPr/>
              <a:t>14</a:t>
            </a:fld>
            <a:endParaRPr lang="en-US" altLang="en-US" sz="1300">
              <a:latin typeface="Times" panose="02020603050405020304" pitchFamily="18" charset="0"/>
            </a:endParaRPr>
          </a:p>
        </p:txBody>
      </p:sp>
    </p:spTree>
    <p:extLst>
      <p:ext uri="{BB962C8B-B14F-4D97-AF65-F5344CB8AC3E}">
        <p14:creationId xmlns:p14="http://schemas.microsoft.com/office/powerpoint/2010/main" val="3861959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65C335-566C-4FBC-A316-36F6A447B2BC}" type="slidenum">
              <a:rPr lang="en-US" smtClean="0"/>
              <a:t>15</a:t>
            </a:fld>
            <a:endParaRPr lang="en-US"/>
          </a:p>
        </p:txBody>
      </p:sp>
    </p:spTree>
    <p:extLst>
      <p:ext uri="{BB962C8B-B14F-4D97-AF65-F5344CB8AC3E}">
        <p14:creationId xmlns:p14="http://schemas.microsoft.com/office/powerpoint/2010/main" val="1007244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5C335-566C-4FBC-A316-36F6A447B2BC}" type="slidenum">
              <a:rPr lang="en-US" smtClean="0"/>
              <a:t>16</a:t>
            </a:fld>
            <a:endParaRPr lang="en-US"/>
          </a:p>
        </p:txBody>
      </p:sp>
    </p:spTree>
    <p:extLst>
      <p:ext uri="{BB962C8B-B14F-4D97-AF65-F5344CB8AC3E}">
        <p14:creationId xmlns:p14="http://schemas.microsoft.com/office/powerpoint/2010/main" val="28578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65C335-566C-4FBC-A316-36F6A447B2BC}" type="slidenum">
              <a:rPr lang="en-US" smtClean="0"/>
              <a:t>17</a:t>
            </a:fld>
            <a:endParaRPr lang="en-US"/>
          </a:p>
        </p:txBody>
      </p:sp>
    </p:spTree>
    <p:extLst>
      <p:ext uri="{BB962C8B-B14F-4D97-AF65-F5344CB8AC3E}">
        <p14:creationId xmlns:p14="http://schemas.microsoft.com/office/powerpoint/2010/main" val="1379234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36608-8C6B-4185-A323-A2A68BF3244E}" type="slidenum">
              <a:rPr lang="en-US" smtClean="0"/>
              <a:t>18</a:t>
            </a:fld>
            <a:endParaRPr lang="en-US"/>
          </a:p>
        </p:txBody>
      </p:sp>
    </p:spTree>
    <p:extLst>
      <p:ext uri="{BB962C8B-B14F-4D97-AF65-F5344CB8AC3E}">
        <p14:creationId xmlns:p14="http://schemas.microsoft.com/office/powerpoint/2010/main" val="1273406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5C335-566C-4FBC-A316-36F6A447B2BC}" type="slidenum">
              <a:rPr lang="en-US" smtClean="0"/>
              <a:t>19</a:t>
            </a:fld>
            <a:endParaRPr lang="en-US"/>
          </a:p>
        </p:txBody>
      </p:sp>
    </p:spTree>
    <p:extLst>
      <p:ext uri="{BB962C8B-B14F-4D97-AF65-F5344CB8AC3E}">
        <p14:creationId xmlns:p14="http://schemas.microsoft.com/office/powerpoint/2010/main" val="3513332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are not here today to discuss the merits of work-based learning.  </a:t>
            </a:r>
          </a:p>
          <a:p>
            <a:r>
              <a:rPr lang="en-US" dirty="0"/>
              <a:t>There might be other reasons why you collect work-based learning data in your state,</a:t>
            </a:r>
          </a:p>
          <a:p>
            <a:r>
              <a:rPr lang="en-US" dirty="0"/>
              <a:t>But - That could be a separate conference topic.</a:t>
            </a:r>
          </a:p>
          <a:p>
            <a:endParaRPr lang="en-US" dirty="0"/>
          </a:p>
          <a:p>
            <a:r>
              <a:rPr lang="en-US" dirty="0"/>
              <a:t>We are here today to talk about the data related to work-based learning.</a:t>
            </a:r>
          </a:p>
          <a:p>
            <a:endParaRPr lang="en-US" dirty="0"/>
          </a:p>
        </p:txBody>
      </p:sp>
      <p:sp>
        <p:nvSpPr>
          <p:cNvPr id="4" name="Slide Number Placeholder 3"/>
          <p:cNvSpPr>
            <a:spLocks noGrp="1"/>
          </p:cNvSpPr>
          <p:nvPr>
            <p:ph type="sldNum" sz="quarter" idx="10"/>
          </p:nvPr>
        </p:nvSpPr>
        <p:spPr/>
        <p:txBody>
          <a:bodyPr/>
          <a:lstStyle/>
          <a:p>
            <a:fld id="{CC5963FE-9C85-3544-B37C-F367F8B4468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8912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65C335-566C-4FBC-A316-36F6A447B2BC}" type="slidenum">
              <a:rPr lang="en-US" smtClean="0"/>
              <a:t>20</a:t>
            </a:fld>
            <a:endParaRPr lang="en-US"/>
          </a:p>
        </p:txBody>
      </p:sp>
    </p:spTree>
    <p:extLst>
      <p:ext uri="{BB962C8B-B14F-4D97-AF65-F5344CB8AC3E}">
        <p14:creationId xmlns:p14="http://schemas.microsoft.com/office/powerpoint/2010/main" val="1151413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65C335-566C-4FBC-A316-36F6A447B2BC}" type="slidenum">
              <a:rPr lang="en-US" smtClean="0"/>
              <a:t>21</a:t>
            </a:fld>
            <a:endParaRPr lang="en-US"/>
          </a:p>
        </p:txBody>
      </p:sp>
    </p:spTree>
    <p:extLst>
      <p:ext uri="{BB962C8B-B14F-4D97-AF65-F5344CB8AC3E}">
        <p14:creationId xmlns:p14="http://schemas.microsoft.com/office/powerpoint/2010/main" val="1589613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65C335-566C-4FBC-A316-36F6A447B2BC}" type="slidenum">
              <a:rPr lang="en-US" smtClean="0"/>
              <a:t>22</a:t>
            </a:fld>
            <a:endParaRPr lang="en-US"/>
          </a:p>
        </p:txBody>
      </p:sp>
    </p:spTree>
    <p:extLst>
      <p:ext uri="{BB962C8B-B14F-4D97-AF65-F5344CB8AC3E}">
        <p14:creationId xmlns:p14="http://schemas.microsoft.com/office/powerpoint/2010/main" val="1645940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65C335-566C-4FBC-A316-36F6A447B2BC}" type="slidenum">
              <a:rPr lang="en-US" smtClean="0"/>
              <a:t>23</a:t>
            </a:fld>
            <a:endParaRPr lang="en-US"/>
          </a:p>
        </p:txBody>
      </p:sp>
    </p:spTree>
    <p:extLst>
      <p:ext uri="{BB962C8B-B14F-4D97-AF65-F5344CB8AC3E}">
        <p14:creationId xmlns:p14="http://schemas.microsoft.com/office/powerpoint/2010/main" val="282878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0" y="444500"/>
            <a:ext cx="3825875" cy="2870200"/>
          </a:xfrm>
        </p:spPr>
      </p:sp>
      <p:sp>
        <p:nvSpPr>
          <p:cNvPr id="3" name="Notes Placeholder 2"/>
          <p:cNvSpPr>
            <a:spLocks noGrp="1"/>
          </p:cNvSpPr>
          <p:nvPr>
            <p:ph type="body" idx="1"/>
          </p:nvPr>
        </p:nvSpPr>
        <p:spPr>
          <a:xfrm>
            <a:off x="685800" y="3296653"/>
            <a:ext cx="5486400" cy="5847347"/>
          </a:xfrm>
        </p:spPr>
        <p:txBody>
          <a:bodyPr/>
          <a:lstStyle/>
          <a:p>
            <a:r>
              <a:rPr lang="en-US" sz="1800" dirty="0"/>
              <a:t>That’s good stuff Dwayne.</a:t>
            </a:r>
          </a:p>
          <a:p>
            <a:r>
              <a:rPr lang="en-US" sz="1800" dirty="0"/>
              <a:t>Now let’s go North a little to North Carolina.</a:t>
            </a:r>
          </a:p>
          <a:p>
            <a:endParaRPr lang="en-US" sz="1800" dirty="0"/>
          </a:p>
          <a:p>
            <a:r>
              <a:rPr lang="en-US" sz="1800" dirty="0"/>
              <a:t>We post all of our presentations on the NC Perkins dot org website.  </a:t>
            </a:r>
          </a:p>
          <a:p>
            <a:endParaRPr lang="en-US" sz="1800" dirty="0"/>
          </a:p>
          <a:p>
            <a:r>
              <a:rPr lang="en-US" sz="1800" dirty="0"/>
              <a:t>I recently did a presentation on forming business partnerships for work-based learning.</a:t>
            </a:r>
          </a:p>
          <a:p>
            <a:r>
              <a:rPr lang="en-US" sz="1800" dirty="0"/>
              <a:t>And another presentation that goes into depth explaining work-based learning.</a:t>
            </a:r>
          </a:p>
          <a:p>
            <a:endParaRPr lang="en-US" sz="1800" dirty="0"/>
          </a:p>
          <a:p>
            <a:r>
              <a:rPr lang="en-US" sz="1800" dirty="0"/>
              <a:t>Feel free to use anything you find there to educate your community.</a:t>
            </a:r>
          </a:p>
          <a:p>
            <a:endParaRPr lang="en-US" sz="1800" dirty="0"/>
          </a:p>
          <a:p>
            <a:r>
              <a:rPr lang="en-US" sz="1800" dirty="0"/>
              <a:t>====</a:t>
            </a:r>
          </a:p>
          <a:p>
            <a:r>
              <a:rPr lang="en-US" sz="1800" dirty="0"/>
              <a:t>DQI 2016</a:t>
            </a:r>
          </a:p>
          <a:p>
            <a:endParaRPr lang="en-US" sz="1800" dirty="0"/>
          </a:p>
          <a:p>
            <a:r>
              <a:rPr lang="en-US" sz="1800" dirty="0"/>
              <a:t>Chris </a:t>
            </a:r>
            <a:r>
              <a:rPr lang="en-US" sz="1800" dirty="0" err="1"/>
              <a:t>Droessler</a:t>
            </a:r>
            <a:endParaRPr lang="en-US" sz="1800" dirty="0"/>
          </a:p>
          <a:p>
            <a:r>
              <a:rPr lang="en-US" sz="1800" dirty="0" err="1"/>
              <a:t>droesslerc@nccommunitycolleges.edu</a:t>
            </a:r>
            <a:endParaRPr lang="en-US" sz="1800" dirty="0"/>
          </a:p>
          <a:p>
            <a:r>
              <a:rPr lang="en-US" sz="1800" dirty="0" err="1"/>
              <a:t>NCperkins.org</a:t>
            </a:r>
            <a:r>
              <a:rPr lang="en-US" sz="1800" dirty="0"/>
              <a:t>/presentations</a:t>
            </a:r>
          </a:p>
          <a:p>
            <a:endParaRPr lang="en-US" sz="1800" dirty="0"/>
          </a:p>
        </p:txBody>
      </p:sp>
      <p:sp>
        <p:nvSpPr>
          <p:cNvPr id="4" name="Slide Number Placeholder 3"/>
          <p:cNvSpPr>
            <a:spLocks noGrp="1"/>
          </p:cNvSpPr>
          <p:nvPr>
            <p:ph type="sldNum" sz="quarter" idx="10"/>
          </p:nvPr>
        </p:nvSpPr>
        <p:spPr/>
        <p:txBody>
          <a:bodyPr/>
          <a:lstStyle/>
          <a:p>
            <a:fld id="{8E65C335-566C-4FBC-A316-36F6A447B2BC}" type="slidenum">
              <a:rPr lang="en-US" smtClean="0"/>
              <a:t>24</a:t>
            </a:fld>
            <a:endParaRPr lang="en-US"/>
          </a:p>
        </p:txBody>
      </p:sp>
    </p:spTree>
    <p:extLst>
      <p:ext uri="{BB962C8B-B14F-4D97-AF65-F5344CB8AC3E}">
        <p14:creationId xmlns:p14="http://schemas.microsoft.com/office/powerpoint/2010/main" val="1512444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49"/>
            <a:ext cx="5486400" cy="4284663"/>
          </a:xfrm>
        </p:spPr>
        <p:txBody>
          <a:bodyPr/>
          <a:lstStyle/>
          <a:p>
            <a:r>
              <a:rPr lang="en-US" sz="1800" dirty="0"/>
              <a:t>Here</a:t>
            </a:r>
            <a:r>
              <a:rPr lang="en-US" sz="1800" baseline="0" dirty="0"/>
              <a:t> are the kinds of work-based learning we have in North Carolina.</a:t>
            </a:r>
          </a:p>
          <a:p>
            <a:endParaRPr lang="en-US" sz="1800" baseline="0" dirty="0"/>
          </a:p>
          <a:p>
            <a:r>
              <a:rPr lang="en-US" sz="1800" baseline="0" dirty="0"/>
              <a:t>At the high school level, we promote more kinds of work-based learning than we do at the college level.</a:t>
            </a:r>
          </a:p>
          <a:p>
            <a:endParaRPr lang="en-US" sz="1800" baseline="0" dirty="0"/>
          </a:p>
          <a:p>
            <a:r>
              <a:rPr lang="en-US" sz="1800" baseline="0" dirty="0"/>
              <a:t>Getting the students out into the workforce is important for them to see why education is important.</a:t>
            </a: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http://</a:t>
            </a:r>
            <a:r>
              <a:rPr lang="en-US" sz="1800" dirty="0" err="1"/>
              <a:t>www.ncpublicschools.org</a:t>
            </a:r>
            <a:r>
              <a:rPr lang="en-US" sz="1800" dirty="0"/>
              <a:t>/</a:t>
            </a:r>
            <a:r>
              <a:rPr lang="en-US" sz="1800" dirty="0" err="1"/>
              <a:t>cte</a:t>
            </a:r>
            <a:r>
              <a:rPr lang="en-US" sz="1800" dirty="0"/>
              <a:t>/curriculum/work-based/</a:t>
            </a:r>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121970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8613"/>
            <a:ext cx="3019425" cy="2263775"/>
          </a:xfrm>
        </p:spPr>
      </p:sp>
      <p:sp>
        <p:nvSpPr>
          <p:cNvPr id="3" name="Notes Placeholder 2"/>
          <p:cNvSpPr>
            <a:spLocks noGrp="1"/>
          </p:cNvSpPr>
          <p:nvPr>
            <p:ph type="body" idx="1"/>
          </p:nvPr>
        </p:nvSpPr>
        <p:spPr>
          <a:xfrm>
            <a:off x="685800" y="2719137"/>
            <a:ext cx="5486400" cy="6172199"/>
          </a:xfrm>
        </p:spPr>
        <p:txBody>
          <a:bodyPr/>
          <a:lstStyle/>
          <a:p>
            <a:r>
              <a:rPr lang="en-US" sz="1700" dirty="0"/>
              <a:t>This is the Work-based learning data from Wake County Public Schools in North Carolina for the 2006-2007 school year.  </a:t>
            </a:r>
          </a:p>
          <a:p>
            <a:r>
              <a:rPr lang="en-US" sz="1700" dirty="0"/>
              <a:t>Back then I was in charge of work-based learning for the largest school district in the state.  </a:t>
            </a:r>
          </a:p>
          <a:p>
            <a:endParaRPr lang="en-US" sz="1700" dirty="0"/>
          </a:p>
          <a:p>
            <a:r>
              <a:rPr lang="en-US" sz="1700" dirty="0"/>
              <a:t>There were 54 middle and high schools. The only thing the middle schools </a:t>
            </a:r>
            <a:r>
              <a:rPr lang="en-US" sz="1700" u="sng" dirty="0"/>
              <a:t>could </a:t>
            </a:r>
            <a:r>
              <a:rPr lang="en-US" sz="1700" dirty="0"/>
              <a:t>have reported was Job Shadowing.</a:t>
            </a:r>
          </a:p>
          <a:p>
            <a:endParaRPr lang="en-US" sz="1700" dirty="0"/>
          </a:p>
          <a:p>
            <a:r>
              <a:rPr lang="en-US" sz="1700" dirty="0"/>
              <a:t>Our Occupational Course of Study students were those who had a special modified graduation plan, since they did not have the capacity to complete the standard graduation standards. </a:t>
            </a:r>
          </a:p>
          <a:p>
            <a:r>
              <a:rPr lang="en-US" sz="1700" dirty="0"/>
              <a:t>Their special graduation plan required a certain amount of hours in the workplace. Those are the last two items on this list.</a:t>
            </a:r>
          </a:p>
          <a:p>
            <a:r>
              <a:rPr lang="en-US" sz="1700" dirty="0"/>
              <a:t>We did not </a:t>
            </a:r>
            <a:r>
              <a:rPr lang="en-US" sz="1700" u="sng" dirty="0"/>
              <a:t>used</a:t>
            </a:r>
            <a:r>
              <a:rPr lang="en-US" sz="1700" dirty="0"/>
              <a:t> to count these, because we did not </a:t>
            </a:r>
            <a:r>
              <a:rPr lang="en-US" sz="1700" u="sng" dirty="0"/>
              <a:t>know</a:t>
            </a:r>
            <a:r>
              <a:rPr lang="en-US" sz="1700" dirty="0"/>
              <a:t> about them. </a:t>
            </a:r>
          </a:p>
          <a:p>
            <a:endParaRPr lang="en-US" sz="1700" dirty="0"/>
          </a:p>
          <a:p>
            <a:r>
              <a:rPr lang="en-US" sz="1700" dirty="0"/>
              <a:t>Do you count the work experiences for your students on a special graduation track?</a:t>
            </a:r>
          </a:p>
          <a:p>
            <a:r>
              <a:rPr lang="en-US" sz="1700" dirty="0"/>
              <a:t>They are not CTE hours, but they </a:t>
            </a:r>
            <a:r>
              <a:rPr lang="en-US" sz="1700" u="sng" dirty="0"/>
              <a:t>are</a:t>
            </a:r>
            <a:r>
              <a:rPr lang="en-US" sz="1700" dirty="0"/>
              <a:t> work-based learning.</a:t>
            </a:r>
          </a:p>
          <a:p>
            <a:endParaRPr lang="en-US" sz="1700" dirty="0"/>
          </a:p>
          <a:p>
            <a:endParaRPr lang="en-US" sz="1700" dirty="0"/>
          </a:p>
          <a:p>
            <a:r>
              <a:rPr lang="en-US" sz="1700" dirty="0"/>
              <a:t>====</a:t>
            </a:r>
          </a:p>
          <a:p>
            <a:r>
              <a:rPr lang="en-US" sz="1700" dirty="0"/>
              <a:t>Wake County Public School System</a:t>
            </a:r>
          </a:p>
          <a:p>
            <a:r>
              <a:rPr lang="en-US" sz="1700" dirty="0"/>
              <a:t>School-to-Career work-based learning data</a:t>
            </a:r>
          </a:p>
          <a:p>
            <a:r>
              <a:rPr lang="en-US" sz="1700" dirty="0"/>
              <a:t>2006-2007 school year</a:t>
            </a:r>
          </a:p>
        </p:txBody>
      </p:sp>
      <p:sp>
        <p:nvSpPr>
          <p:cNvPr id="4" name="Slide Number Placeholder 3"/>
          <p:cNvSpPr>
            <a:spLocks noGrp="1"/>
          </p:cNvSpPr>
          <p:nvPr>
            <p:ph type="sldNum" sz="quarter" idx="10"/>
          </p:nvPr>
        </p:nvSpPr>
        <p:spPr/>
        <p:txBody>
          <a:bodyPr/>
          <a:lstStyle/>
          <a:p>
            <a:fld id="{CC5963FE-9C85-3544-B37C-F367F8B4468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298984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877888"/>
            <a:ext cx="3251200" cy="2438400"/>
          </a:xfrm>
        </p:spPr>
      </p:sp>
      <p:sp>
        <p:nvSpPr>
          <p:cNvPr id="3" name="Notes Placeholder 2"/>
          <p:cNvSpPr>
            <a:spLocks noGrp="1"/>
          </p:cNvSpPr>
          <p:nvPr>
            <p:ph type="body" idx="1"/>
          </p:nvPr>
        </p:nvSpPr>
        <p:spPr>
          <a:xfrm>
            <a:off x="685800" y="3609474"/>
            <a:ext cx="5486400" cy="5281862"/>
          </a:xfrm>
        </p:spPr>
        <p:txBody>
          <a:bodyPr/>
          <a:lstStyle/>
          <a:p>
            <a:r>
              <a:rPr lang="en-US" sz="1800" dirty="0"/>
              <a:t>One reason we collected work-based learning data was to have the data for liability insurance for the following year.</a:t>
            </a:r>
          </a:p>
          <a:p>
            <a:endParaRPr lang="en-US" sz="1800" dirty="0"/>
          </a:p>
          <a:p>
            <a:r>
              <a:rPr lang="en-US" sz="1800" dirty="0"/>
              <a:t>Students had to be listed in my records </a:t>
            </a:r>
            <a:r>
              <a:rPr lang="en-US" sz="1800" u="sng" dirty="0"/>
              <a:t>before</a:t>
            </a:r>
            <a:r>
              <a:rPr lang="en-US" sz="1800" dirty="0"/>
              <a:t> they went out to the work site.</a:t>
            </a:r>
          </a:p>
          <a:p>
            <a:r>
              <a:rPr lang="en-US" sz="1800" dirty="0"/>
              <a:t>This ensured the student was covered at the work site with a million dollar liability insurance policy.</a:t>
            </a:r>
          </a:p>
          <a:p>
            <a:endParaRPr lang="en-US" sz="1800" dirty="0"/>
          </a:p>
          <a:p>
            <a:r>
              <a:rPr lang="en-US" sz="1800" dirty="0"/>
              <a:t>These data were evidence that supported the part of the school district mission to prepare students for a career.</a:t>
            </a:r>
          </a:p>
          <a:p>
            <a:endParaRPr lang="en-US" sz="1800" dirty="0"/>
          </a:p>
          <a:p>
            <a:r>
              <a:rPr lang="en-US" sz="1800" dirty="0"/>
              <a:t>But, when we started reporting work-based learning data to our business community, and explained the types of jobs that these students typically performed,  and the benefits for both the student and the employer, we found more employers willing to take our students.</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CC5963FE-9C85-3544-B37C-F367F8B4468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1764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349250"/>
            <a:ext cx="3865562" cy="2898775"/>
          </a:xfrm>
        </p:spPr>
      </p:sp>
      <p:sp>
        <p:nvSpPr>
          <p:cNvPr id="3" name="Notes Placeholder 2"/>
          <p:cNvSpPr>
            <a:spLocks noGrp="1"/>
          </p:cNvSpPr>
          <p:nvPr>
            <p:ph type="body" idx="1"/>
          </p:nvPr>
        </p:nvSpPr>
        <p:spPr>
          <a:xfrm>
            <a:off x="685800" y="3416967"/>
            <a:ext cx="5486400" cy="5268245"/>
          </a:xfrm>
        </p:spPr>
        <p:txBody>
          <a:bodyPr/>
          <a:lstStyle/>
          <a:p>
            <a:r>
              <a:rPr lang="en-US" sz="1800" dirty="0"/>
              <a:t>We held an annual breakfast meeting with the business volunteers, where hundreds of them would come to hear the superintendent and myself extol the virtues of our School-to-Career program.</a:t>
            </a:r>
          </a:p>
          <a:p>
            <a:endParaRPr lang="en-US" sz="1800" dirty="0"/>
          </a:p>
          <a:p>
            <a:r>
              <a:rPr lang="en-US" sz="1800" dirty="0"/>
              <a:t>Many principals and other education leaders would also come to hear about how we were preparing the students a future career.</a:t>
            </a:r>
          </a:p>
          <a:p>
            <a:endParaRPr lang="en-US" sz="1800" dirty="0"/>
          </a:p>
          <a:p>
            <a:r>
              <a:rPr lang="en-US" sz="1800" dirty="0"/>
              <a:t>Most of the business volunteers volunteered at a specific school through a business-education partnership, or alliance as we called them.  Some business volunteers were on county-wide committees as part of the School-to-Career Council.</a:t>
            </a:r>
          </a:p>
          <a:p>
            <a:endParaRPr lang="en-US" sz="1800" dirty="0"/>
          </a:p>
          <a:p>
            <a:r>
              <a:rPr lang="en-US" sz="1800" dirty="0"/>
              <a:t>Not only did we share the work-based learning data, but we usually had a student talk about their work-based learning experience.</a:t>
            </a:r>
          </a:p>
          <a:p>
            <a:endParaRPr lang="en-US" sz="1800" dirty="0"/>
          </a:p>
        </p:txBody>
      </p:sp>
      <p:sp>
        <p:nvSpPr>
          <p:cNvPr id="4" name="Slide Number Placeholder 3"/>
          <p:cNvSpPr>
            <a:spLocks noGrp="1"/>
          </p:cNvSpPr>
          <p:nvPr>
            <p:ph type="sldNum" sz="quarter" idx="10"/>
          </p:nvPr>
        </p:nvSpPr>
        <p:spPr/>
        <p:txBody>
          <a:bodyPr/>
          <a:lstStyle/>
          <a:p>
            <a:fld id="{CC5963FE-9C85-3544-B37C-F367F8B4468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567442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2638" y="360363"/>
            <a:ext cx="2971800" cy="2228850"/>
          </a:xfrm>
        </p:spPr>
      </p:sp>
      <p:sp>
        <p:nvSpPr>
          <p:cNvPr id="3" name="Notes Placeholder 2"/>
          <p:cNvSpPr>
            <a:spLocks noGrp="1"/>
          </p:cNvSpPr>
          <p:nvPr>
            <p:ph type="body" idx="1"/>
          </p:nvPr>
        </p:nvSpPr>
        <p:spPr>
          <a:xfrm>
            <a:off x="685800" y="2743200"/>
            <a:ext cx="5486400" cy="6051884"/>
          </a:xfrm>
        </p:spPr>
        <p:txBody>
          <a:bodyPr/>
          <a:lstStyle/>
          <a:p>
            <a:r>
              <a:rPr lang="en-US" sz="1800" dirty="0"/>
              <a:t>I then moved to the state education office and was in charge of work-based learning among other things.</a:t>
            </a:r>
          </a:p>
          <a:p>
            <a:endParaRPr lang="en-US" sz="1800" dirty="0"/>
          </a:p>
          <a:p>
            <a:r>
              <a:rPr lang="en-US" sz="1800" dirty="0"/>
              <a:t>We did not collect much work-based learning data at the state level other than the number of high school students who took an internship or cooperative education course.</a:t>
            </a:r>
          </a:p>
          <a:p>
            <a:endParaRPr lang="en-US" sz="1800" dirty="0"/>
          </a:p>
          <a:p>
            <a:r>
              <a:rPr lang="en-US" sz="1800" dirty="0"/>
              <a:t>We did keep track of one specific job shadowing program called Students at Work, which is a program by the North Carolina Business Committee for Education, a nonprofit comprised of North Carolina’s corporate leaders.</a:t>
            </a:r>
          </a:p>
          <a:p>
            <a:endParaRPr lang="en-US" sz="1800" dirty="0"/>
          </a:p>
          <a:p>
            <a:r>
              <a:rPr lang="en-US" sz="1800" dirty="0"/>
              <a:t>They sponsor a campaign every year to get middle school students out into business for job shadowing.</a:t>
            </a:r>
          </a:p>
          <a:p>
            <a:endParaRPr lang="en-US" sz="1800" dirty="0"/>
          </a:p>
          <a:p>
            <a:r>
              <a:rPr lang="en-US" sz="1800" dirty="0"/>
              <a:t>Last year, we had over thirty thousand middle school students across the state watching people work for the day.</a:t>
            </a:r>
          </a:p>
          <a:p>
            <a:endParaRPr lang="en-US" sz="1800" dirty="0"/>
          </a:p>
          <a:p>
            <a:endParaRPr lang="en-US" sz="1800" dirty="0"/>
          </a:p>
          <a:p>
            <a:r>
              <a:rPr lang="en-US" sz="1800" dirty="0"/>
              <a:t>======</a:t>
            </a:r>
          </a:p>
          <a:p>
            <a:endParaRPr lang="en-US" sz="1800" dirty="0"/>
          </a:p>
          <a:p>
            <a:r>
              <a:rPr lang="en-US" sz="1800" dirty="0"/>
              <a:t>http://</a:t>
            </a:r>
            <a:r>
              <a:rPr lang="en-US" sz="1800" dirty="0" err="1"/>
              <a:t>ncbce.org</a:t>
            </a:r>
            <a:r>
              <a:rPr lang="en-US" sz="1800" dirty="0"/>
              <a:t>/students-at-work/</a:t>
            </a:r>
            <a:endParaRPr lang="en-US" sz="1800" dirty="0"/>
          </a:p>
        </p:txBody>
      </p:sp>
      <p:sp>
        <p:nvSpPr>
          <p:cNvPr id="4" name="Slide Number Placeholder 3"/>
          <p:cNvSpPr>
            <a:spLocks noGrp="1"/>
          </p:cNvSpPr>
          <p:nvPr>
            <p:ph type="sldNum" sz="quarter" idx="10"/>
          </p:nvPr>
        </p:nvSpPr>
        <p:spPr/>
        <p:txBody>
          <a:bodyPr/>
          <a:lstStyle/>
          <a:p>
            <a:fld id="{CC5963FE-9C85-3544-B37C-F367F8B4468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5579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we will spend the next 58 minutes.</a:t>
            </a:r>
          </a:p>
          <a:p>
            <a:endParaRPr lang="en-US" dirty="0"/>
          </a:p>
          <a:p>
            <a:r>
              <a:rPr lang="en-US" dirty="0"/>
              <a:t>We’ll talk about secondary data in Georgia</a:t>
            </a:r>
          </a:p>
          <a:p>
            <a:endParaRPr lang="en-US" dirty="0"/>
          </a:p>
          <a:p>
            <a:r>
              <a:rPr lang="en-US" dirty="0"/>
              <a:t>And then both secondary and postsecondary data from North Carolina.</a:t>
            </a:r>
          </a:p>
          <a:p>
            <a:endParaRPr lang="en-US" dirty="0"/>
          </a:p>
          <a:p>
            <a:r>
              <a:rPr lang="en-US" dirty="0"/>
              <a:t>Then we’ll get you all to talk about all of this, and hopefully we’ll come up with a revolutionary plan that will change the world.</a:t>
            </a:r>
          </a:p>
          <a:p>
            <a:endParaRPr lang="en-US" dirty="0"/>
          </a:p>
          <a:p>
            <a:r>
              <a:rPr lang="en-US" dirty="0">
                <a:sym typeface="Wingdings"/>
              </a:rPr>
              <a:t> And now, to tell you how they do things down in Georgia, here is Dwayne Hobbs.</a:t>
            </a:r>
            <a:endParaRPr lang="en-US" dirty="0"/>
          </a:p>
          <a:p>
            <a:endParaRPr lang="en-US" dirty="0"/>
          </a:p>
        </p:txBody>
      </p:sp>
      <p:sp>
        <p:nvSpPr>
          <p:cNvPr id="4" name="Slide Number Placeholder 3"/>
          <p:cNvSpPr>
            <a:spLocks noGrp="1"/>
          </p:cNvSpPr>
          <p:nvPr>
            <p:ph type="sldNum" sz="quarter" idx="10"/>
          </p:nvPr>
        </p:nvSpPr>
        <p:spPr/>
        <p:txBody>
          <a:bodyPr/>
          <a:lstStyle/>
          <a:p>
            <a:fld id="{8E65C335-566C-4FBC-A316-36F6A447B2BC}" type="slidenum">
              <a:rPr lang="en-US" smtClean="0"/>
              <a:t>3</a:t>
            </a:fld>
            <a:endParaRPr lang="en-US"/>
          </a:p>
        </p:txBody>
      </p:sp>
    </p:spTree>
    <p:extLst>
      <p:ext uri="{BB962C8B-B14F-4D97-AF65-F5344CB8AC3E}">
        <p14:creationId xmlns:p14="http://schemas.microsoft.com/office/powerpoint/2010/main" val="410055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49"/>
            <a:ext cx="5486400" cy="4081713"/>
          </a:xfrm>
        </p:spPr>
        <p:txBody>
          <a:bodyPr/>
          <a:lstStyle/>
          <a:p>
            <a:r>
              <a:rPr lang="en-US" sz="1800" dirty="0"/>
              <a:t>Here is the state-wide high school data for two years.</a:t>
            </a:r>
          </a:p>
          <a:p>
            <a:endParaRPr lang="en-US" sz="1800" dirty="0"/>
          </a:p>
          <a:p>
            <a:r>
              <a:rPr lang="en-US" sz="1800" dirty="0"/>
              <a:t>We changed the way we record Apprenticeships.</a:t>
            </a:r>
            <a:r>
              <a:rPr lang="en-US" sz="1800" baseline="0" dirty="0"/>
              <a:t> </a:t>
            </a:r>
          </a:p>
          <a:p>
            <a:r>
              <a:rPr lang="en-US" sz="1800" baseline="0" dirty="0"/>
              <a:t>We now categorize all official Apprenticeships as Internships, and use the internship course number for both.</a:t>
            </a:r>
          </a:p>
          <a:p>
            <a:r>
              <a:rPr lang="en-US" sz="1800" baseline="0" dirty="0"/>
              <a:t>So, the 33 listed for apprenticeships should really be 0.</a:t>
            </a:r>
          </a:p>
          <a:p>
            <a:endParaRPr lang="en-US" sz="1800" baseline="0" dirty="0"/>
          </a:p>
          <a:p>
            <a:r>
              <a:rPr lang="en-US" sz="1800" baseline="0" dirty="0"/>
              <a:t>What do you do when folks use the wrong course number?</a:t>
            </a:r>
          </a:p>
          <a:p>
            <a:endParaRPr lang="en-US" sz="1800" baseline="0" dirty="0"/>
          </a:p>
          <a:p>
            <a:r>
              <a:rPr lang="en-US" sz="1800" baseline="0" dirty="0"/>
              <a:t>And how do you compare data across time when the parameters change?</a:t>
            </a:r>
            <a:endParaRPr lang="en-US" sz="1800" dirty="0"/>
          </a:p>
        </p:txBody>
      </p:sp>
      <p:sp>
        <p:nvSpPr>
          <p:cNvPr id="4" name="Slide Number Placeholder 3"/>
          <p:cNvSpPr>
            <a:spLocks noGrp="1"/>
          </p:cNvSpPr>
          <p:nvPr>
            <p:ph type="sldNum" sz="quarter" idx="10"/>
          </p:nvPr>
        </p:nvSpPr>
        <p:spPr/>
        <p:txBody>
          <a:bodyPr/>
          <a:lstStyle/>
          <a:p>
            <a:fld id="{CC5963FE-9C85-3544-B37C-F367F8B4468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897481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12582"/>
            <a:ext cx="5486400" cy="3600450"/>
          </a:xfrm>
        </p:spPr>
        <p:txBody>
          <a:bodyPr/>
          <a:lstStyle/>
          <a:p>
            <a:r>
              <a:rPr lang="en-US" sz="1800" dirty="0"/>
              <a:t>Both our high schools and community colleges give course credit for cooperative education, internships and apprenticeships.</a:t>
            </a:r>
          </a:p>
          <a:p>
            <a:endParaRPr lang="en-US" sz="1800" dirty="0"/>
          </a:p>
          <a:p>
            <a:endParaRPr lang="en-US" sz="1800" dirty="0"/>
          </a:p>
          <a:p>
            <a:r>
              <a:rPr lang="en-US" sz="1800" dirty="0"/>
              <a:t>You can see that our colleges require more hours than do our high schools</a:t>
            </a:r>
            <a:r>
              <a:rPr lang="en-US" sz="1800" baseline="0" dirty="0"/>
              <a:t> for work-based learning that earns course credit.</a:t>
            </a:r>
          </a:p>
          <a:p>
            <a:endParaRPr lang="en-US" sz="1800" baseline="0" dirty="0"/>
          </a:p>
          <a:p>
            <a:r>
              <a:rPr lang="en-US" sz="1800" baseline="0" dirty="0"/>
              <a:t>And in the high schools, the hours depend on whether the school is operating on a block schedule or on a traditional year-long calendar.</a:t>
            </a:r>
          </a:p>
          <a:p>
            <a:endParaRPr lang="en-US" sz="1800" dirty="0"/>
          </a:p>
          <a:p>
            <a:endParaRPr lang="en-US" dirty="0"/>
          </a:p>
          <a:p>
            <a:endParaRPr lang="en-US" dirty="0"/>
          </a:p>
          <a:p>
            <a:r>
              <a:rPr lang="en-US" dirty="0"/>
              <a:t>====</a:t>
            </a:r>
          </a:p>
          <a:p>
            <a:r>
              <a:rPr lang="en-US" dirty="0"/>
              <a:t>State Board of Community Colleges Code</a:t>
            </a:r>
          </a:p>
          <a:p>
            <a:r>
              <a:rPr lang="en-US" dirty="0"/>
              <a:t>http://</a:t>
            </a:r>
            <a:r>
              <a:rPr lang="en-US" dirty="0" err="1"/>
              <a:t>www.nccommunitycolleges.edu</a:t>
            </a:r>
            <a:r>
              <a:rPr lang="en-US" dirty="0"/>
              <a:t>/</a:t>
            </a:r>
            <a:r>
              <a:rPr lang="en-US" dirty="0" err="1"/>
              <a:t>sbcccode</a:t>
            </a:r>
            <a:endParaRPr lang="en-US" dirty="0"/>
          </a:p>
          <a:p>
            <a:endParaRPr lang="en-US" dirty="0"/>
          </a:p>
          <a:p>
            <a:r>
              <a:rPr lang="en-US" sz="1200" b="0" i="0" u="none" strike="noStrike" kern="1200" baseline="0" dirty="0">
                <a:solidFill>
                  <a:schemeClr val="tx1"/>
                </a:solidFill>
                <a:latin typeface="+mn-lt"/>
                <a:ea typeface="+mn-ea"/>
                <a:cs typeface="+mn-cs"/>
              </a:rPr>
              <a:t>Captive or co-opted groups of students are defined as inmates in a correctional facility; clients of sheltered workshops, domiciliary care facilities, nursing facilities, mental retardation centers; substance abuse rehabilitation centers; and in-patients of psychiatric hospitals.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45938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312738"/>
            <a:ext cx="3741738" cy="2806700"/>
          </a:xfrm>
        </p:spPr>
      </p:sp>
      <p:sp>
        <p:nvSpPr>
          <p:cNvPr id="3" name="Notes Placeholder 2"/>
          <p:cNvSpPr>
            <a:spLocks noGrp="1"/>
          </p:cNvSpPr>
          <p:nvPr>
            <p:ph type="body" idx="1"/>
          </p:nvPr>
        </p:nvSpPr>
        <p:spPr>
          <a:xfrm>
            <a:off x="685800" y="3236495"/>
            <a:ext cx="5486400" cy="5448718"/>
          </a:xfrm>
        </p:spPr>
        <p:txBody>
          <a:bodyPr/>
          <a:lstStyle/>
          <a:p>
            <a:r>
              <a:rPr lang="en-US" sz="1800" dirty="0"/>
              <a:t>Over the last decade I moved from a school district to the state office, -- and now,</a:t>
            </a:r>
            <a:r>
              <a:rPr lang="en-US" sz="1800" baseline="0" dirty="0"/>
              <a:t> less than a year ago, I moved to working at </a:t>
            </a:r>
            <a:r>
              <a:rPr lang="en-US" sz="1800" dirty="0"/>
              <a:t>the </a:t>
            </a:r>
            <a:r>
              <a:rPr lang="en-US" sz="1800" baseline="0" dirty="0"/>
              <a:t>Community College state office.  </a:t>
            </a:r>
          </a:p>
          <a:p>
            <a:endParaRPr lang="en-US" sz="1800" baseline="0" dirty="0"/>
          </a:p>
          <a:p>
            <a:r>
              <a:rPr lang="en-US" sz="1800" baseline="0" dirty="0"/>
              <a:t>So I tell everyone that in my professional life,--  I have finally graduated to college.</a:t>
            </a:r>
          </a:p>
          <a:p>
            <a:endParaRPr lang="en-US" sz="1800" dirty="0"/>
          </a:p>
          <a:p>
            <a:r>
              <a:rPr lang="en-US" sz="1800" dirty="0"/>
              <a:t>Work-based learning is listed as an elective for many of our college</a:t>
            </a:r>
            <a:r>
              <a:rPr lang="en-US" sz="1800" baseline="0" dirty="0"/>
              <a:t> programs.</a:t>
            </a:r>
          </a:p>
          <a:p>
            <a:endParaRPr lang="en-US" sz="1800" baseline="0" dirty="0"/>
          </a:p>
          <a:p>
            <a:r>
              <a:rPr lang="en-US" sz="1800" dirty="0"/>
              <a:t>Depending on the</a:t>
            </a:r>
            <a:r>
              <a:rPr lang="en-US" sz="1800" baseline="0" dirty="0"/>
              <a:t> certificate, diploma or degree,--  there are certain </a:t>
            </a:r>
            <a:r>
              <a:rPr lang="en-US" sz="1800" u="sng" baseline="0" dirty="0"/>
              <a:t>maximums</a:t>
            </a:r>
            <a:r>
              <a:rPr lang="en-US" sz="1800" baseline="0" dirty="0"/>
              <a:t> for the number of credits earned for work-based learning.</a:t>
            </a:r>
            <a:endParaRPr lang="en-US" sz="1800" dirty="0"/>
          </a:p>
          <a:p>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rPr>
              <a:t>Students in correctional facilities, psychiatric hospitals, and similar institutions do not participate in our work-based learning courses. </a:t>
            </a:r>
            <a:endParaRPr lang="en-US" sz="1800" dirty="0"/>
          </a:p>
          <a:p>
            <a:endParaRPr lang="en-US" sz="1800" dirty="0"/>
          </a:p>
          <a:p>
            <a:endParaRPr lang="en-US" dirty="0"/>
          </a:p>
          <a:p>
            <a:r>
              <a:rPr lang="en-US" dirty="0"/>
              <a:t>====</a:t>
            </a:r>
          </a:p>
          <a:p>
            <a:r>
              <a:rPr lang="en-US" dirty="0"/>
              <a:t>State Board of Community Colleges Code</a:t>
            </a:r>
          </a:p>
          <a:p>
            <a:r>
              <a:rPr lang="en-US" dirty="0"/>
              <a:t>http://</a:t>
            </a:r>
            <a:r>
              <a:rPr lang="en-US" dirty="0" err="1"/>
              <a:t>www.nccommunitycolleges.edu</a:t>
            </a:r>
            <a:r>
              <a:rPr lang="en-US" dirty="0"/>
              <a:t>/</a:t>
            </a:r>
            <a:r>
              <a:rPr lang="en-US" dirty="0" err="1"/>
              <a:t>sbcccode</a:t>
            </a:r>
            <a:endParaRPr lang="en-US" dirty="0"/>
          </a:p>
          <a:p>
            <a:endParaRPr lang="en-US" dirty="0"/>
          </a:p>
          <a:p>
            <a:r>
              <a:rPr lang="en-US" sz="1200" b="0" i="0" u="none" strike="noStrike" kern="1200" baseline="0" dirty="0">
                <a:solidFill>
                  <a:schemeClr val="tx1"/>
                </a:solidFill>
                <a:latin typeface="+mn-lt"/>
                <a:ea typeface="+mn-ea"/>
                <a:cs typeface="+mn-cs"/>
              </a:rPr>
              <a:t>Captive or co-opted groups of students are defined as inmates in a correctional facility; clients of sheltered workshops, domiciliary care facilities, nursing facilities, mental retardation centers; substance abuse rehabilitation centers; and in-patients of psychiatric hospitals.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808722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dirty="0"/>
              <a:t>Our work-based learning courses are offered in all three of our semesters.</a:t>
            </a:r>
          </a:p>
          <a:p>
            <a:endParaRPr lang="en-US" sz="1800" dirty="0"/>
          </a:p>
          <a:p>
            <a:endParaRPr lang="en-US" sz="1800" dirty="0"/>
          </a:p>
          <a:p>
            <a:r>
              <a:rPr lang="en-US" sz="1800" dirty="0"/>
              <a:t>In 2013</a:t>
            </a:r>
            <a:r>
              <a:rPr lang="en-US" sz="1800" baseline="0" dirty="0"/>
              <a:t>, we changed the name of our work-based learning course from Cooperative Education to Work-Based Learning.</a:t>
            </a:r>
          </a:p>
          <a:p>
            <a:endParaRPr lang="en-US" sz="1800" baseline="0" dirty="0"/>
          </a:p>
          <a:p>
            <a:r>
              <a:rPr lang="en-US" sz="1800" baseline="0" dirty="0"/>
              <a:t>Things like that  always makes data comparison over time a little trickier.</a:t>
            </a:r>
          </a:p>
          <a:p>
            <a:endParaRPr lang="en-US" sz="1800" baseline="0" dirty="0"/>
          </a:p>
          <a:p>
            <a:endParaRPr lang="en-US" sz="1800" dirty="0"/>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357647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7850" y="228600"/>
            <a:ext cx="3200400" cy="2400300"/>
          </a:xfrm>
        </p:spPr>
      </p:sp>
      <p:sp>
        <p:nvSpPr>
          <p:cNvPr id="3" name="Notes Placeholder 2"/>
          <p:cNvSpPr>
            <a:spLocks noGrp="1"/>
          </p:cNvSpPr>
          <p:nvPr>
            <p:ph type="body" idx="1"/>
          </p:nvPr>
        </p:nvSpPr>
        <p:spPr>
          <a:xfrm>
            <a:off x="685800" y="2586789"/>
            <a:ext cx="5486400" cy="6412832"/>
          </a:xfrm>
        </p:spPr>
        <p:txBody>
          <a:bodyPr/>
          <a:lstStyle/>
          <a:p>
            <a:r>
              <a:rPr lang="en-US" sz="1800" dirty="0"/>
              <a:t>There are 31 different course numbers for work-based learning in the colleges.</a:t>
            </a:r>
          </a:p>
          <a:p>
            <a:endParaRPr lang="en-US" sz="1800" dirty="0"/>
          </a:p>
          <a:p>
            <a:r>
              <a:rPr lang="en-US" sz="1800" dirty="0"/>
              <a:t>The first is an</a:t>
            </a:r>
            <a:r>
              <a:rPr lang="en-US" sz="1800" baseline="0" dirty="0"/>
              <a:t> academic course that covers basic knowledge necessary for gaining and maintaining employment. It is not really work-based learning, but preparation for work-based learning.</a:t>
            </a:r>
          </a:p>
          <a:p>
            <a:endParaRPr lang="en-US" sz="1800" baseline="0" dirty="0"/>
          </a:p>
          <a:p>
            <a:r>
              <a:rPr lang="en-US" sz="1800" baseline="0" dirty="0"/>
              <a:t>There are six levels of WBL courses, so the students can have multiple work-based learning experiences without having to use the same course number.</a:t>
            </a:r>
          </a:p>
          <a:p>
            <a:endParaRPr lang="en-US" sz="1800" baseline="0" dirty="0"/>
          </a:p>
          <a:p>
            <a:r>
              <a:rPr lang="en-US" sz="1800" baseline="0" dirty="0"/>
              <a:t>There are six sets of four course numbers -- each with a different number of credits -- depending on the number of hours worked.</a:t>
            </a:r>
          </a:p>
          <a:p>
            <a:endParaRPr lang="en-US" sz="1800" baseline="0" dirty="0"/>
          </a:p>
          <a:p>
            <a:r>
              <a:rPr lang="en-US" sz="1800" baseline="0" dirty="0"/>
              <a:t>Additionally, there is a seminar course at each level where work-based learning students could have a classroom experience that accompanies their work-based learning course at the job site.</a:t>
            </a:r>
          </a:p>
          <a:p>
            <a:endParaRPr lang="en-US" sz="1800" baseline="0" dirty="0"/>
          </a:p>
          <a:p>
            <a:r>
              <a:rPr lang="en-US" sz="1800" baseline="0" dirty="0"/>
              <a:t>It’s a little confusing, so let’s jump to the data.</a:t>
            </a:r>
          </a:p>
          <a:p>
            <a:endParaRPr lang="en-US" sz="1800" baseline="0" dirty="0"/>
          </a:p>
          <a:p>
            <a:endParaRPr lang="en-US" sz="1800" baseline="0" dirty="0"/>
          </a:p>
          <a:p>
            <a:endParaRPr lang="en-US" sz="1800" dirty="0"/>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768712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sz="1800" dirty="0"/>
              <a:t>This is the academic course that covers basic knowledge necessary for gaining and maintaining employment. </a:t>
            </a:r>
          </a:p>
          <a:p>
            <a:endParaRPr lang="en-US" sz="1800" dirty="0"/>
          </a:p>
          <a:p>
            <a:r>
              <a:rPr lang="en-US" sz="1800" dirty="0"/>
              <a:t>Two tenths of a percent of all of the curriculum students across the entire state take this course.  </a:t>
            </a:r>
          </a:p>
          <a:p>
            <a:endParaRPr lang="en-US" sz="1800" dirty="0"/>
          </a:p>
          <a:p>
            <a:r>
              <a:rPr lang="en-US" sz="1800" dirty="0"/>
              <a:t>In my opinion, it’s one of those courses that everyone should take, but nobody wants to if they don’t have to.</a:t>
            </a:r>
          </a:p>
          <a:p>
            <a:endParaRPr lang="en-US" sz="1800" dirty="0"/>
          </a:p>
          <a:p>
            <a:r>
              <a:rPr lang="en-US" sz="1800" dirty="0"/>
              <a:t>====</a:t>
            </a:r>
          </a:p>
          <a:p>
            <a:r>
              <a:rPr lang="en-US" sz="1800" dirty="0"/>
              <a:t>Course enrollment data</a:t>
            </a:r>
          </a:p>
          <a:p>
            <a:endParaRPr lang="en-US" sz="1800" dirty="0"/>
          </a:p>
          <a:p>
            <a:r>
              <a:rPr lang="en-US" sz="1800" dirty="0"/>
              <a:t>Total enrollment for all curriculum programs by year</a:t>
            </a:r>
          </a:p>
          <a:p>
            <a:r>
              <a:rPr lang="en-US" sz="1800" dirty="0"/>
              <a:t>2012 – 571,466</a:t>
            </a:r>
          </a:p>
          <a:p>
            <a:r>
              <a:rPr lang="en-US" sz="1800" dirty="0"/>
              <a:t>2013 – 570,375</a:t>
            </a:r>
          </a:p>
          <a:p>
            <a:r>
              <a:rPr lang="en-US" sz="1800" dirty="0"/>
              <a:t>2014 – 552,924</a:t>
            </a:r>
          </a:p>
          <a:p>
            <a:r>
              <a:rPr lang="en-US" sz="1800" dirty="0"/>
              <a:t>2015 – 531,930</a:t>
            </a:r>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316313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dirty="0"/>
              <a:t>In the top chart you see the number of credits earned in the work experience courses. It has had a steady increase over the last four years.</a:t>
            </a:r>
          </a:p>
          <a:p>
            <a:endParaRPr lang="en-US" sz="1800" dirty="0"/>
          </a:p>
          <a:p>
            <a:r>
              <a:rPr lang="en-US" sz="1800" dirty="0"/>
              <a:t>At the bottom is the Seminar course, which is used to gather the students on campus to discuss their experiences at the worksite. </a:t>
            </a:r>
          </a:p>
          <a:p>
            <a:r>
              <a:rPr lang="en-US" sz="1800" dirty="0"/>
              <a:t>We have seen a decrease in the credits earned over the last four years.</a:t>
            </a:r>
          </a:p>
          <a:p>
            <a:endParaRPr lang="en-US" sz="1800" dirty="0"/>
          </a:p>
          <a:p>
            <a:endParaRPr lang="en-US" sz="1800" dirty="0"/>
          </a:p>
          <a:p>
            <a:r>
              <a:rPr lang="en-US" sz="1800" dirty="0"/>
              <a:t>What you see is about 5,000 our of a half-million students participating in work-based learning.  Only one percent of our college students are participating in work-based learning.</a:t>
            </a:r>
          </a:p>
          <a:p>
            <a:endParaRPr lang="en-US" sz="1800" dirty="0"/>
          </a:p>
          <a:p>
            <a:r>
              <a:rPr lang="en-US" sz="1800" dirty="0"/>
              <a:t>One of our 58 colleges has had no work-based learning course completions in the last four years.</a:t>
            </a:r>
          </a:p>
          <a:p>
            <a:endParaRPr lang="en-US" sz="1800" dirty="0"/>
          </a:p>
          <a:p>
            <a:endParaRPr lang="en-US" sz="1800" dirty="0"/>
          </a:p>
          <a:p>
            <a:endParaRPr lang="en-US" sz="1800" dirty="0"/>
          </a:p>
          <a:p>
            <a:r>
              <a:rPr lang="en-US" sz="1800" dirty="0"/>
              <a:t>=====</a:t>
            </a:r>
          </a:p>
          <a:p>
            <a:endParaRPr lang="en-US" sz="1800" dirty="0"/>
          </a:p>
          <a:p>
            <a:r>
              <a:rPr lang="en-US" sz="1800" dirty="0"/>
              <a:t>Total enrollment for all curriculum programs by year</a:t>
            </a:r>
          </a:p>
          <a:p>
            <a:r>
              <a:rPr lang="en-US" sz="1800" dirty="0"/>
              <a:t>2012 – 571,466</a:t>
            </a:r>
          </a:p>
          <a:p>
            <a:r>
              <a:rPr lang="en-US" sz="1800" dirty="0"/>
              <a:t>2013 – 570,375</a:t>
            </a:r>
          </a:p>
          <a:p>
            <a:r>
              <a:rPr lang="en-US" sz="1800" dirty="0"/>
              <a:t>2014 – 552,924</a:t>
            </a:r>
          </a:p>
          <a:p>
            <a:r>
              <a:rPr lang="en-US" sz="1800" dirty="0"/>
              <a:t>2015 – 531,930</a:t>
            </a:r>
          </a:p>
          <a:p>
            <a:endParaRPr lang="en-US" sz="1800" dirty="0"/>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163034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49"/>
            <a:ext cx="5486400" cy="4284663"/>
          </a:xfrm>
        </p:spPr>
        <p:txBody>
          <a:bodyPr/>
          <a:lstStyle/>
          <a:p>
            <a:r>
              <a:rPr lang="en-US" sz="1800" dirty="0"/>
              <a:t>Some of our courses have clinical hours, which requires a certain number of hours in the workplace as part of the course, rather than</a:t>
            </a:r>
            <a:r>
              <a:rPr lang="en-US" sz="1800" baseline="0" dirty="0"/>
              <a:t> using a separate work-based learning course.</a:t>
            </a:r>
          </a:p>
          <a:p>
            <a:endParaRPr lang="en-US" sz="1800" baseline="0" dirty="0"/>
          </a:p>
          <a:p>
            <a:r>
              <a:rPr lang="en-US" sz="1800" baseline="0" dirty="0"/>
              <a:t>In North Carolina, these are not considered to be work-based learning, since the instructor is always present.</a:t>
            </a:r>
          </a:p>
          <a:p>
            <a:endParaRPr lang="en-US" sz="1800" baseline="0" dirty="0"/>
          </a:p>
          <a:p>
            <a:r>
              <a:rPr lang="en-US" sz="1800" baseline="0" dirty="0"/>
              <a:t>Early Childhood Education has created their own work-based learning course, which is similar to student teaching.</a:t>
            </a:r>
          </a:p>
          <a:p>
            <a:endParaRPr lang="en-US" sz="1800" baseline="0" dirty="0"/>
          </a:p>
          <a:p>
            <a:r>
              <a:rPr lang="en-US" sz="1800" baseline="0" dirty="0"/>
              <a:t>They do not use the standard work-based learning courses.</a:t>
            </a:r>
            <a:endParaRPr lang="en-US" sz="1800" dirty="0"/>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232946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724400"/>
          </a:xfrm>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t>This report was just released a few weeks ago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t>The North Carolina Department</a:t>
            </a:r>
            <a:r>
              <a:rPr lang="en-US" sz="1900" baseline="0" dirty="0"/>
              <a:t> of Commerce </a:t>
            </a:r>
            <a:r>
              <a:rPr lang="en-US" sz="1900" dirty="0"/>
              <a:t>surveyed</a:t>
            </a:r>
            <a:r>
              <a:rPr lang="en-US" sz="1900" baseline="0" dirty="0"/>
              <a:t> businesses all across the state earlier this year.</a:t>
            </a:r>
          </a:p>
          <a:p>
            <a:endParaRPr lang="en-US" sz="1900" baseline="0" dirty="0"/>
          </a:p>
          <a:p>
            <a:r>
              <a:rPr lang="en-US" sz="1900" baseline="0" dirty="0"/>
              <a:t>For 2016, they collected </a:t>
            </a:r>
            <a:r>
              <a:rPr lang="en-US" sz="1900" dirty="0"/>
              <a:t>nineteen hundred</a:t>
            </a:r>
            <a:r>
              <a:rPr lang="en-US" sz="1900" baseline="0" dirty="0"/>
              <a:t> surveys.</a:t>
            </a:r>
          </a:p>
          <a:p>
            <a:endParaRPr lang="en-US" sz="1900" baseline="0" dirty="0"/>
          </a:p>
          <a:p>
            <a:r>
              <a:rPr lang="en-US" sz="1900" baseline="0" dirty="0"/>
              <a:t>This included companies of </a:t>
            </a:r>
            <a:r>
              <a:rPr lang="en-US" sz="1900" u="sng" baseline="0" dirty="0"/>
              <a:t>all</a:t>
            </a:r>
            <a:r>
              <a:rPr lang="en-US" sz="1900" baseline="0" dirty="0"/>
              <a:t> sizes from </a:t>
            </a:r>
            <a:r>
              <a:rPr lang="en-US" sz="1900" u="sng" baseline="0" dirty="0"/>
              <a:t>all</a:t>
            </a:r>
            <a:r>
              <a:rPr lang="en-US" sz="1900" baseline="0" dirty="0"/>
              <a:t> 100 counties.</a:t>
            </a:r>
          </a:p>
          <a:p>
            <a:endParaRPr lang="en-US" sz="1900" baseline="0" dirty="0"/>
          </a:p>
          <a:p>
            <a:endParaRPr lang="en-US" sz="1900" baseline="0" dirty="0"/>
          </a:p>
          <a:p>
            <a:endParaRPr lang="en-US" sz="1900" dirty="0"/>
          </a:p>
          <a:p>
            <a:endParaRPr lang="en-US" dirty="0"/>
          </a:p>
          <a:p>
            <a:endParaRPr lang="en-US" dirty="0"/>
          </a:p>
          <a:p>
            <a:endParaRPr lang="en-US" dirty="0"/>
          </a:p>
          <a:p>
            <a:r>
              <a:rPr lang="en-US" dirty="0"/>
              <a:t>=====</a:t>
            </a:r>
          </a:p>
          <a:p>
            <a:r>
              <a:rPr lang="en-US" dirty="0"/>
              <a:t>2016 NC Employer Needs Survey</a:t>
            </a:r>
          </a:p>
          <a:p>
            <a:r>
              <a:rPr lang="en-US" dirty="0"/>
              <a:t>http://</a:t>
            </a:r>
            <a:r>
              <a:rPr lang="en-US" dirty="0" err="1"/>
              <a:t>www.nccommerce.com</a:t>
            </a:r>
            <a:r>
              <a:rPr lang="en-US" dirty="0"/>
              <a:t>/Portals/47/Publications/Industry%20Reports/2016-Employer-Needs-Survey.pdf</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38</a:t>
            </a:fld>
            <a:endParaRPr lang="en-US"/>
          </a:p>
        </p:txBody>
      </p:sp>
    </p:spTree>
    <p:extLst>
      <p:ext uri="{BB962C8B-B14F-4D97-AF65-F5344CB8AC3E}">
        <p14:creationId xmlns:p14="http://schemas.microsoft.com/office/powerpoint/2010/main" val="144208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1865313" cy="1398588"/>
          </a:xfrm>
        </p:spPr>
      </p:sp>
      <p:sp>
        <p:nvSpPr>
          <p:cNvPr id="3" name="Notes Placeholder 2"/>
          <p:cNvSpPr>
            <a:spLocks noGrp="1"/>
          </p:cNvSpPr>
          <p:nvPr>
            <p:ph type="body" idx="1"/>
          </p:nvPr>
        </p:nvSpPr>
        <p:spPr>
          <a:xfrm>
            <a:off x="685800" y="2346158"/>
            <a:ext cx="5486400" cy="6874042"/>
          </a:xfrm>
        </p:spPr>
        <p:txBody>
          <a:bodyPr>
            <a:noAutofit/>
          </a:bodyPr>
          <a:lstStyle/>
          <a:p>
            <a:r>
              <a:rPr lang="en-US" sz="1800" dirty="0"/>
              <a:t>Here are the reasons employers gave for having difficulty in hiring.</a:t>
            </a:r>
          </a:p>
          <a:p>
            <a:endParaRPr lang="en-US" sz="1800" baseline="0" dirty="0"/>
          </a:p>
          <a:p>
            <a:r>
              <a:rPr lang="en-US" sz="1800" baseline="0" dirty="0"/>
              <a:t>On top of the list is work experience.</a:t>
            </a:r>
          </a:p>
          <a:p>
            <a:endParaRPr lang="en-US" sz="1800" baseline="0" dirty="0"/>
          </a:p>
          <a:p>
            <a:r>
              <a:rPr lang="en-US" sz="1800" baseline="0" dirty="0"/>
              <a:t>It’s a classic conundrum.</a:t>
            </a:r>
          </a:p>
          <a:p>
            <a:r>
              <a:rPr lang="en-US" sz="1800" baseline="0" dirty="0"/>
              <a:t>You can’t get work experience without a job -- and you can’t get a job without work experience,</a:t>
            </a:r>
          </a:p>
          <a:p>
            <a:endParaRPr lang="en-US" sz="18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t>This is work-based learning data from the business community.  This is data to promote our cause.</a:t>
            </a:r>
          </a:p>
          <a:p>
            <a:endParaRPr lang="en-US" sz="1800" baseline="0" dirty="0"/>
          </a:p>
          <a:p>
            <a:r>
              <a:rPr lang="en-US" sz="1800" baseline="0" dirty="0"/>
              <a:t>We take this data to the employers and promote the concept of work-based learning.</a:t>
            </a:r>
          </a:p>
          <a:p>
            <a:endParaRPr lang="en-US" sz="1800" baseline="0" dirty="0"/>
          </a:p>
          <a:p>
            <a:r>
              <a:rPr lang="en-US" sz="1800" u="sng" baseline="0" dirty="0"/>
              <a:t>We</a:t>
            </a:r>
            <a:r>
              <a:rPr lang="en-US" sz="1800" baseline="0" dirty="0"/>
              <a:t> have the solution to </a:t>
            </a:r>
            <a:r>
              <a:rPr lang="en-US" sz="1800" u="sng" baseline="0" dirty="0"/>
              <a:t>their</a:t>
            </a:r>
            <a:r>
              <a:rPr lang="en-US" sz="1800" baseline="0" dirty="0"/>
              <a:t> employment difficulty, but they don’t know it until </a:t>
            </a:r>
            <a:r>
              <a:rPr lang="en-US" sz="1800" u="sng" baseline="0" dirty="0"/>
              <a:t>we</a:t>
            </a:r>
            <a:r>
              <a:rPr lang="en-US" sz="1800" baseline="0" dirty="0"/>
              <a:t> tell them.</a:t>
            </a:r>
          </a:p>
          <a:p>
            <a:endParaRPr lang="en-US" sz="1800" baseline="0" dirty="0"/>
          </a:p>
          <a:p>
            <a:r>
              <a:rPr lang="en-US" sz="1800" baseline="0" dirty="0"/>
              <a:t>Many employers like the idea of being able to shape their future employees before they actually hire them. </a:t>
            </a:r>
          </a:p>
          <a:p>
            <a:r>
              <a:rPr lang="en-US" sz="1800" baseline="0" dirty="0"/>
              <a:t>They look at the work-based learning program as a trial period with a potential employee.</a:t>
            </a:r>
          </a:p>
          <a:p>
            <a:endParaRPr lang="en-US" sz="1800" baseline="0" dirty="0"/>
          </a:p>
          <a:p>
            <a:endParaRPr lang="en-US" sz="1800" baseline="0" dirty="0"/>
          </a:p>
          <a:p>
            <a:endParaRPr lang="en-US" sz="1800" dirty="0"/>
          </a:p>
          <a:p>
            <a:endParaRPr lang="en-US" sz="1800" dirty="0"/>
          </a:p>
          <a:p>
            <a:endParaRPr lang="en-US" sz="1800" dirty="0"/>
          </a:p>
          <a:p>
            <a:r>
              <a:rPr lang="en-US" sz="1800" dirty="0"/>
              <a:t>=====</a:t>
            </a:r>
          </a:p>
          <a:p>
            <a:r>
              <a:rPr lang="en-US" sz="1800" dirty="0"/>
              <a:t>2016 NC Employer Needs Survey</a:t>
            </a:r>
          </a:p>
          <a:p>
            <a:r>
              <a:rPr lang="en-US" sz="1800" dirty="0"/>
              <a:t>http://</a:t>
            </a:r>
            <a:r>
              <a:rPr lang="en-US" sz="1800" dirty="0" err="1"/>
              <a:t>www.nccommerce.com</a:t>
            </a:r>
            <a:r>
              <a:rPr lang="en-US" sz="1800" dirty="0"/>
              <a:t>/Portals/47/Publications/Industry%20Reports/2016-Employer-Needs-Survey.pdf</a:t>
            </a:r>
          </a:p>
          <a:p>
            <a:endParaRPr lang="en-US" sz="18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39</a:t>
            </a:fld>
            <a:endParaRPr lang="en-US"/>
          </a:p>
        </p:txBody>
      </p:sp>
    </p:spTree>
    <p:extLst>
      <p:ext uri="{BB962C8B-B14F-4D97-AF65-F5344CB8AC3E}">
        <p14:creationId xmlns:p14="http://schemas.microsoft.com/office/powerpoint/2010/main" val="90374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65C335-566C-4FBC-A316-36F6A447B2BC}" type="slidenum">
              <a:rPr lang="en-US" smtClean="0"/>
              <a:t>4</a:t>
            </a:fld>
            <a:endParaRPr lang="en-US"/>
          </a:p>
        </p:txBody>
      </p:sp>
    </p:spTree>
    <p:extLst>
      <p:ext uri="{BB962C8B-B14F-4D97-AF65-F5344CB8AC3E}">
        <p14:creationId xmlns:p14="http://schemas.microsoft.com/office/powerpoint/2010/main" val="7228816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150" y="373063"/>
            <a:ext cx="2420532" cy="1815955"/>
          </a:xfrm>
        </p:spPr>
      </p:sp>
      <p:sp>
        <p:nvSpPr>
          <p:cNvPr id="3" name="Notes Placeholder 2"/>
          <p:cNvSpPr>
            <a:spLocks noGrp="1"/>
          </p:cNvSpPr>
          <p:nvPr>
            <p:ph type="body" idx="1"/>
          </p:nvPr>
        </p:nvSpPr>
        <p:spPr>
          <a:xfrm>
            <a:off x="685800" y="2327565"/>
            <a:ext cx="5486400" cy="6623930"/>
          </a:xfrm>
        </p:spPr>
        <p:txBody>
          <a:bodyPr/>
          <a:lstStyle/>
          <a:p>
            <a:r>
              <a:rPr lang="en-US" sz="1800" dirty="0">
                <a:ea typeface="ヒラギノ角ゴ Pro W3" charset="0"/>
              </a:rPr>
              <a:t>This is from a national survey that asked employers about hiring.</a:t>
            </a:r>
          </a:p>
          <a:p>
            <a:endParaRPr lang="en-US" sz="1800" dirty="0">
              <a:ea typeface="ヒラギノ角ゴ Pro W3" charset="0"/>
            </a:endParaRPr>
          </a:p>
          <a:p>
            <a:r>
              <a:rPr lang="en-US" sz="1800" dirty="0">
                <a:ea typeface="ヒラギノ角ゴ Pro W3" charset="0"/>
              </a:rPr>
              <a:t>In this chart you see that employers value Internships and other employment while in school as </a:t>
            </a:r>
            <a:r>
              <a:rPr lang="en-US" sz="1800" u="sng" dirty="0">
                <a:ea typeface="ヒラギノ角ゴ Pro W3" charset="0"/>
              </a:rPr>
              <a:t>more</a:t>
            </a:r>
            <a:r>
              <a:rPr lang="en-US" sz="1800" dirty="0">
                <a:ea typeface="ヒラギノ角ゴ Pro W3" charset="0"/>
              </a:rPr>
              <a:t> important than college major and GPA.</a:t>
            </a:r>
          </a:p>
          <a:p>
            <a:endParaRPr lang="en-US" sz="1800" dirty="0">
              <a:ea typeface="ヒラギノ角ゴ Pro W3" charset="0"/>
            </a:endParaRPr>
          </a:p>
          <a:p>
            <a:r>
              <a:rPr lang="en-US" sz="1800" dirty="0">
                <a:ea typeface="ヒラギノ角ゴ Pro W3" charset="0"/>
              </a:rPr>
              <a:t>Even volunteer work and extra-curricular activities are more important to the business community than </a:t>
            </a:r>
            <a:r>
              <a:rPr lang="en-US" sz="1800" u="sng" dirty="0">
                <a:ea typeface="ヒラギノ角ゴ Pro W3" charset="0"/>
              </a:rPr>
              <a:t>grades</a:t>
            </a:r>
            <a:r>
              <a:rPr lang="en-US" sz="1800" dirty="0">
                <a:ea typeface="ヒラギノ角ゴ Pro W3" charset="0"/>
              </a:rPr>
              <a:t>.</a:t>
            </a:r>
          </a:p>
          <a:p>
            <a:endParaRPr lang="en-US" sz="1800" dirty="0">
              <a:ea typeface="ヒラギノ角ゴ Pro W3" charset="0"/>
            </a:endParaRPr>
          </a:p>
          <a:p>
            <a:r>
              <a:rPr lang="en-US" sz="1800" dirty="0">
                <a:ea typeface="ヒラギノ角ゴ Pro W3" charset="0"/>
              </a:rPr>
              <a:t>Yet, --  most students are too focused on getting good grades -- and are missing out on the experiences that really matter.</a:t>
            </a:r>
          </a:p>
          <a:p>
            <a:endParaRPr lang="en-US" sz="1800" dirty="0">
              <a:ea typeface="ヒラギノ角ゴ Pro W3" charset="0"/>
            </a:endParaRPr>
          </a:p>
          <a:p>
            <a:r>
              <a:rPr lang="en-US" sz="1800" dirty="0">
                <a:ea typeface="ヒラギノ角ゴ Pro W3" charset="0"/>
              </a:rPr>
              <a:t>If you “begin with the end in mind,” then our students should ask the businesses what they will want in their new recruits, rather than focusing on something like grades that the business community could care less about.</a:t>
            </a:r>
          </a:p>
          <a:p>
            <a:endParaRPr lang="en-US" sz="1800" dirty="0">
              <a:ea typeface="ヒラギノ角ゴ Pro W3" charset="0"/>
            </a:endParaRPr>
          </a:p>
          <a:p>
            <a:r>
              <a:rPr lang="en-US" sz="1800" dirty="0">
                <a:ea typeface="ヒラギノ角ゴ Pro W3" charset="0"/>
                <a:sym typeface="Wingdings"/>
              </a:rPr>
              <a:t>  It’s time to get </a:t>
            </a:r>
            <a:r>
              <a:rPr lang="en-US" sz="1800" u="sng" dirty="0">
                <a:ea typeface="ヒラギノ角ゴ Pro W3" charset="0"/>
                <a:sym typeface="Wingdings"/>
              </a:rPr>
              <a:t>you</a:t>
            </a:r>
            <a:r>
              <a:rPr lang="en-US" sz="1800" dirty="0">
                <a:ea typeface="ヒラギノ角ゴ Pro W3" charset="0"/>
                <a:sym typeface="Wingdings"/>
              </a:rPr>
              <a:t> all involved.  Olivia – come on up here and let’s get this activity started.</a:t>
            </a:r>
            <a:endParaRPr lang="en-US" sz="1800" dirty="0">
              <a:ea typeface="ヒラギノ角ゴ Pro W3" charset="0"/>
            </a:endParaRPr>
          </a:p>
          <a:p>
            <a:endParaRPr lang="en-US" sz="1800" dirty="0">
              <a:ea typeface="ヒラギノ角ゴ Pro W3" charset="0"/>
            </a:endParaRPr>
          </a:p>
          <a:p>
            <a:endParaRPr lang="en-US" sz="1800" dirty="0">
              <a:ea typeface="ヒラギノ角ゴ Pro W3" charset="0"/>
            </a:endParaRPr>
          </a:p>
          <a:p>
            <a:endParaRPr lang="en-US" sz="1800" dirty="0">
              <a:ea typeface="ヒラギノ角ゴ Pro W3" charset="0"/>
            </a:endParaRPr>
          </a:p>
          <a:p>
            <a:r>
              <a:rPr lang="en-US" sz="1800" dirty="0">
                <a:ea typeface="ヒラギノ角ゴ Pro W3" charset="0"/>
              </a:rPr>
              <a:t>======</a:t>
            </a:r>
          </a:p>
          <a:p>
            <a:r>
              <a:rPr lang="en-US" sz="1800" dirty="0">
                <a:ea typeface="ヒラギノ角ゴ Pro W3" charset="0"/>
              </a:rPr>
              <a:t>http://</a:t>
            </a:r>
            <a:r>
              <a:rPr lang="en-US" sz="1800" dirty="0" err="1">
                <a:ea typeface="ヒラギノ角ゴ Pro W3" charset="0"/>
              </a:rPr>
              <a:t>chronicle.com</a:t>
            </a:r>
            <a:r>
              <a:rPr lang="en-US" sz="1800" dirty="0">
                <a:ea typeface="ヒラギノ角ゴ Pro W3" charset="0"/>
              </a:rPr>
              <a:t>/article/The-Employment-Mismatch/137625/#id=overview</a:t>
            </a:r>
          </a:p>
          <a:p>
            <a:endParaRPr lang="en-US" sz="1800" dirty="0">
              <a:ea typeface="ヒラギノ角ゴ Pro W3" charset="0"/>
            </a:endParaRPr>
          </a:p>
          <a:p>
            <a:r>
              <a:rPr lang="en-US" sz="1800" dirty="0">
                <a:ea typeface="ヒラギノ角ゴ Pro W3" charset="0"/>
              </a:rPr>
              <a:t>The Employment Mismatch:  A College Degree Sorts Job Applicants, but Employers Wish It Meant More</a:t>
            </a:r>
          </a:p>
          <a:p>
            <a:endParaRPr lang="en-US" sz="1800" dirty="0">
              <a:ea typeface="ヒラギノ角ゴ Pro W3" charset="0"/>
            </a:endParaRPr>
          </a:p>
          <a:p>
            <a:endParaRPr lang="en-US" sz="1800" dirty="0">
              <a:ea typeface="ヒラギノ角ゴ Pro W3" charset="0"/>
            </a:endParaRPr>
          </a:p>
          <a:p>
            <a:r>
              <a:rPr lang="en-US" sz="1800" dirty="0">
                <a:ea typeface="ヒラギノ角ゴ Pro W3" charset="0"/>
              </a:rPr>
              <a:t>Employers value a four-year college degree, many of them more than ever.</a:t>
            </a:r>
          </a:p>
          <a:p>
            <a:endParaRPr lang="en-US" sz="1800" dirty="0">
              <a:ea typeface="ヒラギノ角ゴ Pro W3" charset="0"/>
            </a:endParaRPr>
          </a:p>
          <a:p>
            <a:r>
              <a:rPr lang="en-US" sz="1800" dirty="0">
                <a:ea typeface="ヒラギノ角ゴ Pro W3" charset="0"/>
              </a:rPr>
              <a:t>Yet half of those surveyed recently by The Chronicle and American Public Media's Marketplace said they had trouble finding recent graduates qualified to fill positions at their company or organization. Nearly a third gave colleges just fair to poor marks for producing successful employees. And they dinged bachelor's-degree holders for lacking basic workplace proficiencies, like adaptability, communication skills, and the ability to solve complex problems.</a:t>
            </a:r>
          </a:p>
          <a:p>
            <a:endParaRPr lang="en-US" sz="1800" dirty="0">
              <a:ea typeface="ヒラギノ角ゴ Pro W3" charset="0"/>
            </a:endParaRPr>
          </a:p>
          <a:p>
            <a:r>
              <a:rPr lang="en-US" sz="1800" dirty="0">
                <a:ea typeface="ヒラギノ角ゴ Pro W3" charset="0"/>
              </a:rPr>
              <a:t>The report</a:t>
            </a:r>
          </a:p>
          <a:p>
            <a:r>
              <a:rPr lang="en-US" sz="1800" dirty="0">
                <a:ea typeface="ヒラギノ角ゴ Pro W3" charset="0"/>
              </a:rPr>
              <a:t>The Role of Higher Education in Career Development: Employer Perceptions </a:t>
            </a:r>
          </a:p>
          <a:p>
            <a:r>
              <a:rPr lang="en-US" sz="1800" dirty="0">
                <a:ea typeface="ヒラギノ角ゴ Pro W3" charset="0"/>
              </a:rPr>
              <a:t>http://</a:t>
            </a:r>
            <a:r>
              <a:rPr lang="en-US" sz="1800" dirty="0" err="1">
                <a:ea typeface="ヒラギノ角ゴ Pro W3" charset="0"/>
              </a:rPr>
              <a:t>chronicle.com</a:t>
            </a:r>
            <a:r>
              <a:rPr lang="en-US" sz="1800" dirty="0">
                <a:ea typeface="ヒラギノ角ゴ Pro W3" charset="0"/>
              </a:rPr>
              <a:t>/items/biz/pdf/Employers%20Survey.pdf</a:t>
            </a:r>
          </a:p>
          <a:p>
            <a:endParaRPr lang="en-US" sz="1800" dirty="0">
              <a:ea typeface="ヒラギノ角ゴ Pro W3" charset="0"/>
            </a:endParaRPr>
          </a:p>
          <a:p>
            <a:endParaRPr lang="en-US" sz="1800" dirty="0"/>
          </a:p>
        </p:txBody>
      </p:sp>
      <p:sp>
        <p:nvSpPr>
          <p:cNvPr id="4" name="Slide Number Placeholder 3"/>
          <p:cNvSpPr>
            <a:spLocks noGrp="1"/>
          </p:cNvSpPr>
          <p:nvPr>
            <p:ph type="sldNum" sz="quarter" idx="10"/>
          </p:nvPr>
        </p:nvSpPr>
        <p:spPr/>
        <p:txBody>
          <a:bodyPr/>
          <a:lstStyle/>
          <a:p>
            <a:fld id="{8E65C335-566C-4FBC-A316-36F6A447B2BC}" type="slidenum">
              <a:rPr lang="en-US" smtClean="0"/>
              <a:t>40</a:t>
            </a:fld>
            <a:endParaRPr lang="en-US"/>
          </a:p>
        </p:txBody>
      </p:sp>
    </p:spTree>
    <p:extLst>
      <p:ext uri="{BB962C8B-B14F-4D97-AF65-F5344CB8AC3E}">
        <p14:creationId xmlns:p14="http://schemas.microsoft.com/office/powerpoint/2010/main" val="1625251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a:t>
            </a:r>
            <a:endParaRPr lang="en-US" dirty="0"/>
          </a:p>
        </p:txBody>
      </p:sp>
      <p:sp>
        <p:nvSpPr>
          <p:cNvPr id="4" name="Slide Number Placeholder 3"/>
          <p:cNvSpPr>
            <a:spLocks noGrp="1"/>
          </p:cNvSpPr>
          <p:nvPr>
            <p:ph type="sldNum" sz="quarter" idx="10"/>
          </p:nvPr>
        </p:nvSpPr>
        <p:spPr/>
        <p:txBody>
          <a:bodyPr/>
          <a:lstStyle/>
          <a:p>
            <a:fld id="{8E65C335-566C-4FBC-A316-36F6A447B2BC}" type="slidenum">
              <a:rPr lang="en-US" smtClean="0"/>
              <a:t>41</a:t>
            </a:fld>
            <a:endParaRPr lang="en-US"/>
          </a:p>
        </p:txBody>
      </p:sp>
    </p:spTree>
    <p:extLst>
      <p:ext uri="{BB962C8B-B14F-4D97-AF65-F5344CB8AC3E}">
        <p14:creationId xmlns:p14="http://schemas.microsoft.com/office/powerpoint/2010/main" val="1161773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a:t>
            </a:r>
            <a:endParaRPr lang="en-US" dirty="0"/>
          </a:p>
        </p:txBody>
      </p:sp>
      <p:sp>
        <p:nvSpPr>
          <p:cNvPr id="4" name="Slide Number Placeholder 3"/>
          <p:cNvSpPr>
            <a:spLocks noGrp="1"/>
          </p:cNvSpPr>
          <p:nvPr>
            <p:ph type="sldNum" sz="quarter" idx="10"/>
          </p:nvPr>
        </p:nvSpPr>
        <p:spPr/>
        <p:txBody>
          <a:bodyPr/>
          <a:lstStyle/>
          <a:p>
            <a:fld id="{8E65C335-566C-4FBC-A316-36F6A447B2BC}" type="slidenum">
              <a:rPr lang="en-US" smtClean="0"/>
              <a:t>42</a:t>
            </a:fld>
            <a:endParaRPr lang="en-US"/>
          </a:p>
        </p:txBody>
      </p:sp>
    </p:spTree>
    <p:extLst>
      <p:ext uri="{BB962C8B-B14F-4D97-AF65-F5344CB8AC3E}">
        <p14:creationId xmlns:p14="http://schemas.microsoft.com/office/powerpoint/2010/main" val="2041251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a:t>
            </a:r>
            <a:endParaRPr lang="en-US" dirty="0"/>
          </a:p>
        </p:txBody>
      </p:sp>
      <p:sp>
        <p:nvSpPr>
          <p:cNvPr id="4" name="Slide Number Placeholder 3"/>
          <p:cNvSpPr>
            <a:spLocks noGrp="1"/>
          </p:cNvSpPr>
          <p:nvPr>
            <p:ph type="sldNum" sz="quarter" idx="10"/>
          </p:nvPr>
        </p:nvSpPr>
        <p:spPr/>
        <p:txBody>
          <a:bodyPr/>
          <a:lstStyle/>
          <a:p>
            <a:fld id="{8E65C335-566C-4FBC-A316-36F6A447B2BC}" type="slidenum">
              <a:rPr lang="en-US" smtClean="0"/>
              <a:t>43</a:t>
            </a:fld>
            <a:endParaRPr lang="en-US"/>
          </a:p>
        </p:txBody>
      </p:sp>
    </p:spTree>
    <p:extLst>
      <p:ext uri="{BB962C8B-B14F-4D97-AF65-F5344CB8AC3E}">
        <p14:creationId xmlns:p14="http://schemas.microsoft.com/office/powerpoint/2010/main" val="5354013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a:t>
            </a:r>
          </a:p>
        </p:txBody>
      </p:sp>
      <p:sp>
        <p:nvSpPr>
          <p:cNvPr id="4" name="Slide Number Placeholder 3"/>
          <p:cNvSpPr>
            <a:spLocks noGrp="1"/>
          </p:cNvSpPr>
          <p:nvPr>
            <p:ph type="sldNum" sz="quarter" idx="10"/>
          </p:nvPr>
        </p:nvSpPr>
        <p:spPr/>
        <p:txBody>
          <a:bodyPr/>
          <a:lstStyle/>
          <a:p>
            <a:fld id="{8E65C335-566C-4FBC-A316-36F6A447B2BC}" type="slidenum">
              <a:rPr lang="en-US" smtClean="0"/>
              <a:t>44</a:t>
            </a:fld>
            <a:endParaRPr lang="en-US"/>
          </a:p>
        </p:txBody>
      </p:sp>
    </p:spTree>
    <p:extLst>
      <p:ext uri="{BB962C8B-B14F-4D97-AF65-F5344CB8AC3E}">
        <p14:creationId xmlns:p14="http://schemas.microsoft.com/office/powerpoint/2010/main" val="185747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2D7A5FD-AEB3-4062-92C4-27A53568D067}"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270378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65C335-566C-4FBC-A316-36F6A447B2BC}" type="slidenum">
              <a:rPr lang="en-US" smtClean="0"/>
              <a:t>6</a:t>
            </a:fld>
            <a:endParaRPr lang="en-US"/>
          </a:p>
        </p:txBody>
      </p:sp>
    </p:spTree>
    <p:extLst>
      <p:ext uri="{BB962C8B-B14F-4D97-AF65-F5344CB8AC3E}">
        <p14:creationId xmlns:p14="http://schemas.microsoft.com/office/powerpoint/2010/main" val="3848018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65C335-566C-4FBC-A316-36F6A447B2BC}" type="slidenum">
              <a:rPr lang="en-US" smtClean="0"/>
              <a:t>7</a:t>
            </a:fld>
            <a:endParaRPr lang="en-US"/>
          </a:p>
        </p:txBody>
      </p:sp>
    </p:spTree>
    <p:extLst>
      <p:ext uri="{BB962C8B-B14F-4D97-AF65-F5344CB8AC3E}">
        <p14:creationId xmlns:p14="http://schemas.microsoft.com/office/powerpoint/2010/main" val="1892775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solidFill>
                  <a:srgbClr val="FF0000"/>
                </a:solidFill>
              </a:rPr>
              <a:t>Make this slide about the WBL policy and administration in GA:</a:t>
            </a:r>
          </a:p>
          <a:p>
            <a:pPr marL="285750" indent="-285750">
              <a:buFont typeface="Arial" panose="020B0604020202020204" pitchFamily="34" charset="0"/>
              <a:buChar char="•"/>
            </a:pPr>
            <a:r>
              <a:rPr lang="en-US" dirty="0">
                <a:solidFill>
                  <a:srgbClr val="FF0000"/>
                </a:solidFill>
              </a:rPr>
              <a:t>i.e. HB 402</a:t>
            </a:r>
          </a:p>
          <a:p>
            <a:pPr marL="285750" indent="-285750">
              <a:buFont typeface="Arial" panose="020B0604020202020204" pitchFamily="34" charset="0"/>
              <a:buChar char="•"/>
            </a:pPr>
            <a:r>
              <a:rPr lang="en-US" dirty="0">
                <a:solidFill>
                  <a:srgbClr val="FF0000"/>
                </a:solidFill>
              </a:rPr>
              <a:t>This graphic</a:t>
            </a:r>
          </a:p>
          <a:p>
            <a:endParaRPr lang="en-US" dirty="0"/>
          </a:p>
        </p:txBody>
      </p:sp>
      <p:sp>
        <p:nvSpPr>
          <p:cNvPr id="4" name="Slide Number Placeholder 3"/>
          <p:cNvSpPr>
            <a:spLocks noGrp="1"/>
          </p:cNvSpPr>
          <p:nvPr>
            <p:ph type="sldNum" sz="quarter" idx="10"/>
          </p:nvPr>
        </p:nvSpPr>
        <p:spPr/>
        <p:txBody>
          <a:bodyPr/>
          <a:lstStyle/>
          <a:p>
            <a:fld id="{8E65C335-566C-4FBC-A316-36F6A447B2BC}" type="slidenum">
              <a:rPr lang="en-US" smtClean="0"/>
              <a:t>8</a:t>
            </a:fld>
            <a:endParaRPr lang="en-US"/>
          </a:p>
        </p:txBody>
      </p:sp>
    </p:spTree>
    <p:extLst>
      <p:ext uri="{BB962C8B-B14F-4D97-AF65-F5344CB8AC3E}">
        <p14:creationId xmlns:p14="http://schemas.microsoft.com/office/powerpoint/2010/main" val="193416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65C335-566C-4FBC-A316-36F6A447B2BC}" type="slidenum">
              <a:rPr lang="en-US" smtClean="0"/>
              <a:t>9</a:t>
            </a:fld>
            <a:endParaRPr lang="en-US"/>
          </a:p>
        </p:txBody>
      </p:sp>
    </p:spTree>
    <p:extLst>
      <p:ext uri="{BB962C8B-B14F-4D97-AF65-F5344CB8AC3E}">
        <p14:creationId xmlns:p14="http://schemas.microsoft.com/office/powerpoint/2010/main" val="109823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50772"/>
            <a:ext cx="6858000" cy="1656340"/>
          </a:xfrm>
        </p:spPr>
        <p:txBody>
          <a:bodyPr anchor="b">
            <a:noAutofit/>
          </a:bodyPr>
          <a:lstStyle>
            <a:lvl1pPr algn="ctr">
              <a:defRPr sz="48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4099187"/>
            <a:ext cx="6858000" cy="2274980"/>
          </a:xfrm>
        </p:spPr>
        <p:txBody>
          <a:bodyPr>
            <a:noAutofit/>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92199"/>
          </a:xfrm>
          <a:prstGeom prst="rect">
            <a:avLst/>
          </a:prstGeom>
        </p:spPr>
      </p:pic>
    </p:spTree>
    <p:extLst>
      <p:ext uri="{BB962C8B-B14F-4D97-AF65-F5344CB8AC3E}">
        <p14:creationId xmlns:p14="http://schemas.microsoft.com/office/powerpoint/2010/main" val="230186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53619"/>
            <a:ext cx="3886200" cy="4857898"/>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53619"/>
            <a:ext cx="3886200" cy="4857899"/>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629841" y="134306"/>
            <a:ext cx="7886700" cy="1325563"/>
          </a:xfrm>
        </p:spPr>
        <p:txBody>
          <a:bodyPr/>
          <a:lstStyle>
            <a:lvl1pPr>
              <a:defRPr b="1">
                <a:solidFill>
                  <a:schemeClr val="bg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8682361" y="6400740"/>
            <a:ext cx="378965" cy="365125"/>
          </a:xfrm>
        </p:spPr>
        <p:txBody>
          <a:bodyPr/>
          <a:lstStyle/>
          <a:p>
            <a:fld id="{9B8FA742-12B9-4D44-BD24-B2DD922CB1DA}" type="slidenum">
              <a:rPr lang="en-US" smtClean="0"/>
              <a:t>‹#›</a:t>
            </a:fld>
            <a:endParaRPr lang="en-US"/>
          </a:p>
        </p:txBody>
      </p:sp>
    </p:spTree>
    <p:extLst>
      <p:ext uri="{BB962C8B-B14F-4D97-AF65-F5344CB8AC3E}">
        <p14:creationId xmlns:p14="http://schemas.microsoft.com/office/powerpoint/2010/main" val="288830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959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853619"/>
            <a:ext cx="7886700" cy="2708856"/>
          </a:xfrm>
        </p:spPr>
        <p:txBody>
          <a:bodyPr anchor="b">
            <a:normAutofit/>
          </a:bodyPr>
          <a:lstStyle>
            <a:lvl1pPr>
              <a:defRPr sz="4800" b="1">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92199"/>
          </a:xfrm>
          <a:prstGeom prst="rect">
            <a:avLst/>
          </a:prstGeom>
        </p:spPr>
      </p:pic>
    </p:spTree>
    <p:extLst>
      <p:ext uri="{BB962C8B-B14F-4D97-AF65-F5344CB8AC3E}">
        <p14:creationId xmlns:p14="http://schemas.microsoft.com/office/powerpoint/2010/main" val="34557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 y="0"/>
            <a:ext cx="9144000" cy="1392199"/>
          </a:xfrm>
          <a:prstGeom prst="rect">
            <a:avLst/>
          </a:prstGeom>
        </p:spPr>
      </p:pic>
      <p:sp>
        <p:nvSpPr>
          <p:cNvPr id="3" name="Content Placeholder 2"/>
          <p:cNvSpPr>
            <a:spLocks noGrp="1"/>
          </p:cNvSpPr>
          <p:nvPr>
            <p:ph idx="1"/>
          </p:nvPr>
        </p:nvSpPr>
        <p:spPr>
          <a:xfrm>
            <a:off x="629841" y="1524632"/>
            <a:ext cx="7886700" cy="4840144"/>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682361" y="6400740"/>
            <a:ext cx="378965" cy="365125"/>
          </a:xfrm>
        </p:spPr>
        <p:txBody>
          <a:bodyPr/>
          <a:lstStyle/>
          <a:p>
            <a:fld id="{9B8FA742-12B9-4D44-BD24-B2DD922CB1DA}" type="slidenum">
              <a:rPr lang="en-US" smtClean="0"/>
              <a:t>‹#›</a:t>
            </a:fld>
            <a:endParaRPr lang="en-US"/>
          </a:p>
        </p:txBody>
      </p:sp>
      <p:sp>
        <p:nvSpPr>
          <p:cNvPr id="9" name="Title 1"/>
          <p:cNvSpPr>
            <a:spLocks noGrp="1"/>
          </p:cNvSpPr>
          <p:nvPr>
            <p:ph type="title"/>
          </p:nvPr>
        </p:nvSpPr>
        <p:spPr>
          <a:xfrm>
            <a:off x="629841" y="134307"/>
            <a:ext cx="7886700" cy="948770"/>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2433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 y="0"/>
            <a:ext cx="9144000" cy="1392199"/>
          </a:xfrm>
          <a:prstGeom prst="rect">
            <a:avLst/>
          </a:prstGeom>
        </p:spPr>
      </p:pic>
      <p:sp>
        <p:nvSpPr>
          <p:cNvPr id="7" name="Title 1"/>
          <p:cNvSpPr>
            <a:spLocks noGrp="1"/>
          </p:cNvSpPr>
          <p:nvPr>
            <p:ph type="title"/>
          </p:nvPr>
        </p:nvSpPr>
        <p:spPr>
          <a:xfrm>
            <a:off x="629841" y="134307"/>
            <a:ext cx="7886700" cy="948770"/>
          </a:xfrm>
        </p:spPr>
        <p:txBody>
          <a:bodyPr/>
          <a:lstStyle>
            <a:lvl1pPr>
              <a:defRPr b="1">
                <a:solidFill>
                  <a:schemeClr val="bg1"/>
                </a:solidFill>
              </a:defRPr>
            </a:lvl1pPr>
          </a:lstStyle>
          <a:p>
            <a:r>
              <a:rPr lang="en-US"/>
              <a:t>Click to edit Master title style</a:t>
            </a:r>
            <a:endParaRPr lang="en-US" dirty="0"/>
          </a:p>
        </p:txBody>
      </p:sp>
      <p:sp>
        <p:nvSpPr>
          <p:cNvPr id="8" name="Slide Number Placeholder 5"/>
          <p:cNvSpPr>
            <a:spLocks noGrp="1"/>
          </p:cNvSpPr>
          <p:nvPr>
            <p:ph type="sldNum" sz="quarter" idx="12"/>
          </p:nvPr>
        </p:nvSpPr>
        <p:spPr>
          <a:xfrm>
            <a:off x="8682361" y="6400740"/>
            <a:ext cx="378965" cy="365125"/>
          </a:xfrm>
        </p:spPr>
        <p:txBody>
          <a:bodyPr/>
          <a:lstStyle/>
          <a:p>
            <a:fld id="{9B8FA742-12B9-4D44-BD24-B2DD922CB1DA}" type="slidenum">
              <a:rPr lang="en-US" smtClean="0"/>
              <a:t>‹#›</a:t>
            </a:fld>
            <a:endParaRPr lang="en-US"/>
          </a:p>
        </p:txBody>
      </p:sp>
    </p:spTree>
    <p:extLst>
      <p:ext uri="{BB962C8B-B14F-4D97-AF65-F5344CB8AC3E}">
        <p14:creationId xmlns:p14="http://schemas.microsoft.com/office/powerpoint/2010/main" val="243987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2">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 y="0"/>
            <a:ext cx="9144000" cy="1392199"/>
          </a:xfrm>
          <a:prstGeom prst="rect">
            <a:avLst/>
          </a:prstGeom>
        </p:spPr>
      </p:pic>
      <p:sp>
        <p:nvSpPr>
          <p:cNvPr id="2" name="Title 1"/>
          <p:cNvSpPr>
            <a:spLocks noGrp="1"/>
          </p:cNvSpPr>
          <p:nvPr>
            <p:ph type="title"/>
          </p:nvPr>
        </p:nvSpPr>
        <p:spPr>
          <a:xfrm>
            <a:off x="628650" y="131866"/>
            <a:ext cx="7886700" cy="960088"/>
          </a:xfrm>
        </p:spPr>
        <p:txBody>
          <a:bodyPr/>
          <a:lstStyle>
            <a:lvl1pPr>
              <a:defRPr b="1">
                <a:solidFill>
                  <a:schemeClr val="bg1"/>
                </a:solidFill>
              </a:defRPr>
            </a:lvl1pPr>
          </a:lstStyle>
          <a:p>
            <a:r>
              <a:rPr lang="en-US"/>
              <a:t>Click to edit Master title style</a:t>
            </a:r>
            <a:endParaRPr lang="en-US" dirty="0"/>
          </a:p>
        </p:txBody>
      </p:sp>
      <p:sp>
        <p:nvSpPr>
          <p:cNvPr id="7" name="Text Placeholder 2"/>
          <p:cNvSpPr>
            <a:spLocks noGrp="1"/>
          </p:cNvSpPr>
          <p:nvPr>
            <p:ph type="body" idx="1"/>
          </p:nvPr>
        </p:nvSpPr>
        <p:spPr>
          <a:xfrm>
            <a:off x="629842" y="1516270"/>
            <a:ext cx="3868340" cy="651456"/>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629842" y="2167726"/>
            <a:ext cx="3868340" cy="41476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3"/>
          </p:nvPr>
        </p:nvSpPr>
        <p:spPr>
          <a:xfrm>
            <a:off x="4629150" y="1516270"/>
            <a:ext cx="3887391" cy="651456"/>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629150" y="2167726"/>
            <a:ext cx="3887391" cy="41476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p:cNvSpPr>
            <a:spLocks noGrp="1"/>
          </p:cNvSpPr>
          <p:nvPr>
            <p:ph type="sldNum" sz="quarter" idx="12"/>
          </p:nvPr>
        </p:nvSpPr>
        <p:spPr>
          <a:xfrm>
            <a:off x="8682361" y="6400740"/>
            <a:ext cx="378965" cy="365125"/>
          </a:xfrm>
        </p:spPr>
        <p:txBody>
          <a:bodyPr/>
          <a:lstStyle/>
          <a:p>
            <a:fld id="{9B8FA742-12B9-4D44-BD24-B2DD922CB1DA}" type="slidenum">
              <a:rPr lang="en-US" smtClean="0"/>
              <a:t>‹#›</a:t>
            </a:fld>
            <a:endParaRPr lang="en-US"/>
          </a:p>
        </p:txBody>
      </p:sp>
    </p:spTree>
    <p:extLst>
      <p:ext uri="{BB962C8B-B14F-4D97-AF65-F5344CB8AC3E}">
        <p14:creationId xmlns:p14="http://schemas.microsoft.com/office/powerpoint/2010/main" val="291358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 y="0"/>
            <a:ext cx="9144000" cy="1392199"/>
          </a:xfrm>
          <a:prstGeom prst="rect">
            <a:avLst/>
          </a:prstGeom>
        </p:spPr>
      </p:pic>
      <p:sp>
        <p:nvSpPr>
          <p:cNvPr id="3" name="Content Placeholder 2"/>
          <p:cNvSpPr>
            <a:spLocks noGrp="1"/>
          </p:cNvSpPr>
          <p:nvPr>
            <p:ph idx="1"/>
          </p:nvPr>
        </p:nvSpPr>
        <p:spPr>
          <a:xfrm>
            <a:off x="629841" y="1526506"/>
            <a:ext cx="7886700" cy="4840144"/>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682361" y="6400740"/>
            <a:ext cx="378965" cy="365125"/>
          </a:xfrm>
        </p:spPr>
        <p:txBody>
          <a:bodyPr/>
          <a:lstStyle/>
          <a:p>
            <a:fld id="{9B8FA742-12B9-4D44-BD24-B2DD922CB1DA}" type="slidenum">
              <a:rPr lang="en-US" smtClean="0"/>
              <a:t>‹#›</a:t>
            </a:fld>
            <a:endParaRPr lang="en-US"/>
          </a:p>
        </p:txBody>
      </p:sp>
      <p:sp>
        <p:nvSpPr>
          <p:cNvPr id="9" name="Title 1"/>
          <p:cNvSpPr>
            <a:spLocks noGrp="1"/>
          </p:cNvSpPr>
          <p:nvPr>
            <p:ph type="title"/>
          </p:nvPr>
        </p:nvSpPr>
        <p:spPr>
          <a:xfrm>
            <a:off x="629841" y="134307"/>
            <a:ext cx="7886700" cy="931014"/>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5894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 y="0"/>
            <a:ext cx="9144000" cy="1392199"/>
          </a:xfrm>
          <a:prstGeom prst="rect">
            <a:avLst/>
          </a:prstGeom>
        </p:spPr>
      </p:pic>
      <p:sp>
        <p:nvSpPr>
          <p:cNvPr id="3" name="Content Placeholder 2"/>
          <p:cNvSpPr>
            <a:spLocks noGrp="1"/>
          </p:cNvSpPr>
          <p:nvPr>
            <p:ph sz="half" idx="1"/>
          </p:nvPr>
        </p:nvSpPr>
        <p:spPr>
          <a:xfrm>
            <a:off x="629841" y="1526506"/>
            <a:ext cx="3886200" cy="4857898"/>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341" y="1526506"/>
            <a:ext cx="3886200" cy="4857899"/>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629841" y="134307"/>
            <a:ext cx="7886700" cy="931014"/>
          </a:xfrm>
        </p:spPr>
        <p:txBody>
          <a:bodyPr/>
          <a:lstStyle>
            <a:lvl1pPr>
              <a:defRPr b="1">
                <a:solidFill>
                  <a:schemeClr val="bg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8682361" y="6400740"/>
            <a:ext cx="378965" cy="365125"/>
          </a:xfrm>
        </p:spPr>
        <p:txBody>
          <a:bodyPr/>
          <a:lstStyle/>
          <a:p>
            <a:fld id="{9B8FA742-12B9-4D44-BD24-B2DD922CB1DA}" type="slidenum">
              <a:rPr lang="en-US" smtClean="0"/>
              <a:t>‹#›</a:t>
            </a:fld>
            <a:endParaRPr lang="en-US"/>
          </a:p>
        </p:txBody>
      </p:sp>
    </p:spTree>
    <p:extLst>
      <p:ext uri="{BB962C8B-B14F-4D97-AF65-F5344CB8AC3E}">
        <p14:creationId xmlns:p14="http://schemas.microsoft.com/office/powerpoint/2010/main" val="2051940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1865"/>
            <a:ext cx="7886700" cy="1325563"/>
          </a:xfrm>
        </p:spPr>
        <p:txBody>
          <a:bodyPr/>
          <a:lstStyle>
            <a:lvl1pPr>
              <a:defRPr b="1">
                <a:solidFill>
                  <a:schemeClr val="bg1"/>
                </a:solidFill>
              </a:defRPr>
            </a:lvl1pPr>
          </a:lstStyle>
          <a:p>
            <a:r>
              <a:rPr lang="en-US"/>
              <a:t>Click to edit Master title style</a:t>
            </a:r>
          </a:p>
        </p:txBody>
      </p:sp>
      <p:sp>
        <p:nvSpPr>
          <p:cNvPr id="7" name="Text Placeholder 2"/>
          <p:cNvSpPr>
            <a:spLocks noGrp="1"/>
          </p:cNvSpPr>
          <p:nvPr>
            <p:ph type="body" idx="1"/>
          </p:nvPr>
        </p:nvSpPr>
        <p:spPr>
          <a:xfrm>
            <a:off x="629842" y="1853619"/>
            <a:ext cx="3868340" cy="651456"/>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629842" y="2505075"/>
            <a:ext cx="3868340" cy="41476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3"/>
          </p:nvPr>
        </p:nvSpPr>
        <p:spPr>
          <a:xfrm>
            <a:off x="4629150" y="1853619"/>
            <a:ext cx="3887391" cy="651456"/>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629150" y="2505075"/>
            <a:ext cx="3887391" cy="41476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p:cNvSpPr>
            <a:spLocks noGrp="1"/>
          </p:cNvSpPr>
          <p:nvPr>
            <p:ph type="sldNum" sz="quarter" idx="12"/>
          </p:nvPr>
        </p:nvSpPr>
        <p:spPr>
          <a:xfrm>
            <a:off x="8682361" y="6400740"/>
            <a:ext cx="378965" cy="365125"/>
          </a:xfrm>
        </p:spPr>
        <p:txBody>
          <a:bodyPr/>
          <a:lstStyle/>
          <a:p>
            <a:fld id="{9B8FA742-12B9-4D44-BD24-B2DD922CB1DA}" type="slidenum">
              <a:rPr lang="en-US" smtClean="0"/>
              <a:t>‹#›</a:t>
            </a:fld>
            <a:endParaRPr lang="en-US"/>
          </a:p>
        </p:txBody>
      </p:sp>
    </p:spTree>
    <p:extLst>
      <p:ext uri="{BB962C8B-B14F-4D97-AF65-F5344CB8AC3E}">
        <p14:creationId xmlns:p14="http://schemas.microsoft.com/office/powerpoint/2010/main" val="415708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62497"/>
            <a:ext cx="7886700" cy="4840144"/>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82361" y="6400740"/>
            <a:ext cx="378965" cy="365125"/>
          </a:xfrm>
        </p:spPr>
        <p:txBody>
          <a:bodyPr/>
          <a:lstStyle/>
          <a:p>
            <a:fld id="{9B8FA742-12B9-4D44-BD24-B2DD922CB1DA}" type="slidenum">
              <a:rPr lang="en-US" smtClean="0"/>
              <a:t>‹#›</a:t>
            </a:fld>
            <a:endParaRPr lang="en-US"/>
          </a:p>
        </p:txBody>
      </p:sp>
      <p:sp>
        <p:nvSpPr>
          <p:cNvPr id="9" name="Title 1"/>
          <p:cNvSpPr>
            <a:spLocks noGrp="1"/>
          </p:cNvSpPr>
          <p:nvPr>
            <p:ph type="title"/>
          </p:nvPr>
        </p:nvSpPr>
        <p:spPr>
          <a:xfrm>
            <a:off x="629841" y="134306"/>
            <a:ext cx="7886700" cy="1325563"/>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466291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6C535-B762-48B3-820A-968925D7CE60}" type="datetimeFigureOut">
              <a:rPr lang="en-US" smtClean="0"/>
              <a:t>10/25/16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FA742-12B9-4D44-BD24-B2DD922CB1DA}" type="slidenum">
              <a:rPr lang="en-US" smtClean="0"/>
              <a:t>‹#›</a:t>
            </a:fld>
            <a:endParaRPr lang="en-US"/>
          </a:p>
        </p:txBody>
      </p:sp>
    </p:spTree>
    <p:extLst>
      <p:ext uri="{BB962C8B-B14F-4D97-AF65-F5344CB8AC3E}">
        <p14:creationId xmlns:p14="http://schemas.microsoft.com/office/powerpoint/2010/main" val="31797322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34" r:id="rId8"/>
    <p:sldLayoutId id="2147483686" r:id="rId9"/>
    <p:sldLayoutId id="2147483688"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bin"/><Relationship Id="rId5"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3.bin"/><Relationship Id="rId5" Type="http://schemas.openxmlformats.org/officeDocument/2006/relationships/image" Target="../media/image11.png"/><Relationship Id="rId6" Type="http://schemas.openxmlformats.org/officeDocument/2006/relationships/oleObject" Target="../embeddings/oleObject4.bin"/><Relationship Id="rId7"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5.bin"/><Relationship Id="rId5" Type="http://schemas.openxmlformats.org/officeDocument/2006/relationships/image" Target="../media/image13.png"/><Relationship Id="rId6" Type="http://schemas.openxmlformats.org/officeDocument/2006/relationships/oleObject" Target="../embeddings/oleObject6.bin"/><Relationship Id="rId7" Type="http://schemas.openxmlformats.org/officeDocument/2006/relationships/image" Target="../media/image14.png"/><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7.bin"/><Relationship Id="rId5" Type="http://schemas.openxmlformats.org/officeDocument/2006/relationships/image" Target="../media/image15.png"/><Relationship Id="rId6" Type="http://schemas.openxmlformats.org/officeDocument/2006/relationships/oleObject" Target="../embeddings/oleObject8.bin"/><Relationship Id="rId7" Type="http://schemas.openxmlformats.org/officeDocument/2006/relationships/image" Target="../media/image16.png"/><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9.bin"/><Relationship Id="rId5" Type="http://schemas.openxmlformats.org/officeDocument/2006/relationships/image" Target="../media/image17.png"/><Relationship Id="rId6" Type="http://schemas.openxmlformats.org/officeDocument/2006/relationships/oleObject" Target="../embeddings/oleObject10.bin"/><Relationship Id="rId7" Type="http://schemas.openxmlformats.org/officeDocument/2006/relationships/image" Target="../media/image18.png"/><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1.bin"/><Relationship Id="rId5" Type="http://schemas.openxmlformats.org/officeDocument/2006/relationships/image" Target="../media/image19.png"/><Relationship Id="rId6" Type="http://schemas.openxmlformats.org/officeDocument/2006/relationships/oleObject" Target="../embeddings/oleObject12.bin"/><Relationship Id="rId7" Type="http://schemas.openxmlformats.org/officeDocument/2006/relationships/image" Target="../media/image20.png"/><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1.jp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1.jpg"/><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5.jp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hyperlink" Target="mailto:DHobbs@doe.k12.ga.us" TargetMode="External"/><Relationship Id="rId4" Type="http://schemas.openxmlformats.org/officeDocument/2006/relationships/hyperlink" Target="mailto:DroesslerC@nccommunitycolleges.edu" TargetMode="Externa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gawbl.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720" y="2442847"/>
            <a:ext cx="7728559" cy="1656340"/>
          </a:xfrm>
        </p:spPr>
        <p:txBody>
          <a:bodyPr/>
          <a:lstStyle/>
          <a:p>
            <a:r>
              <a:rPr lang="en-US" dirty="0"/>
              <a:t>Integrating Work-Based Learning (WBL) Data to Measure Student Outcomes </a:t>
            </a:r>
          </a:p>
        </p:txBody>
      </p:sp>
      <p:sp>
        <p:nvSpPr>
          <p:cNvPr id="3" name="Subtitle 2"/>
          <p:cNvSpPr>
            <a:spLocks noGrp="1"/>
          </p:cNvSpPr>
          <p:nvPr>
            <p:ph type="subTitle" idx="1"/>
          </p:nvPr>
        </p:nvSpPr>
        <p:spPr>
          <a:xfrm>
            <a:off x="516698" y="4186869"/>
            <a:ext cx="8110602" cy="2274980"/>
          </a:xfrm>
        </p:spPr>
        <p:txBody>
          <a:bodyPr/>
          <a:lstStyle/>
          <a:p>
            <a:r>
              <a:rPr lang="en-US" b="1" dirty="0"/>
              <a:t>Dwayne Hobbs,</a:t>
            </a:r>
            <a:br>
              <a:rPr lang="en-US" b="1" dirty="0"/>
            </a:br>
            <a:r>
              <a:rPr lang="en-US" dirty="0"/>
              <a:t>Career, Technical and Agricultural Education Program Manager,</a:t>
            </a:r>
            <a:br>
              <a:rPr lang="en-US" dirty="0"/>
            </a:br>
            <a:r>
              <a:rPr lang="en-US" dirty="0"/>
              <a:t>Georgia Department of Public Instruction</a:t>
            </a:r>
          </a:p>
          <a:p>
            <a:r>
              <a:rPr lang="en-US" b="1" dirty="0"/>
              <a:t>Chris Droessler,</a:t>
            </a:r>
            <a:r>
              <a:rPr lang="en-US" dirty="0"/>
              <a:t/>
            </a:r>
            <a:br>
              <a:rPr lang="en-US" dirty="0"/>
            </a:br>
            <a:r>
              <a:rPr lang="en-US" dirty="0"/>
              <a:t>Career and Technical Education Coordinator,</a:t>
            </a:r>
            <a:br>
              <a:rPr lang="en-US" dirty="0"/>
            </a:br>
            <a:r>
              <a:rPr lang="en-US" dirty="0"/>
              <a:t>North Carolina Community College System</a:t>
            </a:r>
          </a:p>
          <a:p>
            <a:endParaRPr lang="en-US" dirty="0"/>
          </a:p>
          <a:p>
            <a:endParaRPr lang="en-US" dirty="0"/>
          </a:p>
        </p:txBody>
      </p:sp>
    </p:spTree>
    <p:extLst>
      <p:ext uri="{BB962C8B-B14F-4D97-AF65-F5344CB8AC3E}">
        <p14:creationId xmlns:p14="http://schemas.microsoft.com/office/powerpoint/2010/main" val="267184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WBL Standards</a:t>
            </a:r>
          </a:p>
        </p:txBody>
      </p:sp>
      <p:pic>
        <p:nvPicPr>
          <p:cNvPr id="5" name="Content Placeholder 4" descr="IMAGE illustrating WBL Standard 6: Work-based learning placements are appropriate and accurately identified as Employability Skill Development (ESD), Cooperative Education (Co-op), or Youth Apprenticeship (YAP)"/>
          <p:cNvPicPr>
            <a:picLocks noGrp="1" noChangeAspect="1"/>
          </p:cNvPicPr>
          <p:nvPr>
            <p:ph idx="1"/>
          </p:nvPr>
        </p:nvPicPr>
        <p:blipFill>
          <a:blip r:embed="rId3"/>
          <a:stretch>
            <a:fillRect/>
          </a:stretch>
        </p:blipFill>
        <p:spPr>
          <a:xfrm>
            <a:off x="772121" y="1450822"/>
            <a:ext cx="7602140" cy="5259152"/>
          </a:xfrm>
          <a:prstGeom prst="rect">
            <a:avLst/>
          </a:prstGeom>
        </p:spPr>
      </p:pic>
    </p:spTree>
    <p:extLst>
      <p:ext uri="{BB962C8B-B14F-4D97-AF65-F5344CB8AC3E}">
        <p14:creationId xmlns:p14="http://schemas.microsoft.com/office/powerpoint/2010/main" val="1320663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Georgia Annual WBL Data Report</a:t>
            </a:r>
          </a:p>
        </p:txBody>
      </p:sp>
      <p:sp>
        <p:nvSpPr>
          <p:cNvPr id="3" name="Content Placeholder 2"/>
          <p:cNvSpPr>
            <a:spLocks noGrp="1"/>
          </p:cNvSpPr>
          <p:nvPr>
            <p:ph idx="1"/>
          </p:nvPr>
        </p:nvSpPr>
        <p:spPr/>
        <p:txBody>
          <a:bodyPr/>
          <a:lstStyle/>
          <a:p>
            <a:r>
              <a:rPr lang="en-US" dirty="0">
                <a:solidFill>
                  <a:schemeClr val="tx1"/>
                </a:solidFill>
              </a:rPr>
              <a:t>Data element for each standard</a:t>
            </a:r>
          </a:p>
          <a:p>
            <a:r>
              <a:rPr lang="en-US" dirty="0">
                <a:solidFill>
                  <a:schemeClr val="tx1"/>
                </a:solidFill>
              </a:rPr>
              <a:t>Numerous data points for each standard</a:t>
            </a:r>
          </a:p>
          <a:p>
            <a:r>
              <a:rPr lang="en-US" dirty="0">
                <a:solidFill>
                  <a:schemeClr val="tx1"/>
                </a:solidFill>
              </a:rPr>
              <a:t>On-line collection via CTAE Resource Network</a:t>
            </a:r>
          </a:p>
          <a:p>
            <a:r>
              <a:rPr lang="en-US" dirty="0">
                <a:solidFill>
                  <a:schemeClr val="tx1"/>
                </a:solidFill>
              </a:rPr>
              <a:t>Automatic tabulation and extensive reporting</a:t>
            </a:r>
          </a:p>
          <a:p>
            <a:r>
              <a:rPr lang="en-US" dirty="0">
                <a:solidFill>
                  <a:schemeClr val="tx1"/>
                </a:solidFill>
              </a:rPr>
              <a:t>State Averages</a:t>
            </a:r>
          </a:p>
          <a:p>
            <a:r>
              <a:rPr lang="en-US" dirty="0">
                <a:solidFill>
                  <a:schemeClr val="tx1"/>
                </a:solidFill>
              </a:rPr>
              <a:t>Awards program based on points attached to selected items</a:t>
            </a:r>
          </a:p>
          <a:p>
            <a:r>
              <a:rPr lang="en-US" dirty="0">
                <a:solidFill>
                  <a:schemeClr val="tx1"/>
                </a:solidFill>
              </a:rPr>
              <a:t>Professional development needs based results</a:t>
            </a:r>
          </a:p>
          <a:p>
            <a:r>
              <a:rPr lang="en-US" dirty="0">
                <a:solidFill>
                  <a:schemeClr val="tx1"/>
                </a:solidFill>
              </a:rPr>
              <a:t>“Top Gun” selection</a:t>
            </a:r>
          </a:p>
        </p:txBody>
      </p:sp>
    </p:spTree>
    <p:extLst>
      <p:ext uri="{BB962C8B-B14F-4D97-AF65-F5344CB8AC3E}">
        <p14:creationId xmlns:p14="http://schemas.microsoft.com/office/powerpoint/2010/main" val="575095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Data</a:t>
            </a:r>
            <a:endParaRPr lang="en-US" dirty="0"/>
          </a:p>
        </p:txBody>
      </p:sp>
      <p:sp>
        <p:nvSpPr>
          <p:cNvPr id="3" name="Content Placeholder 2"/>
          <p:cNvSpPr>
            <a:spLocks noGrp="1"/>
          </p:cNvSpPr>
          <p:nvPr>
            <p:ph idx="1"/>
          </p:nvPr>
        </p:nvSpPr>
        <p:spPr>
          <a:xfrm>
            <a:off x="304800" y="1556716"/>
            <a:ext cx="8438430" cy="4840144"/>
          </a:xfrm>
        </p:spPr>
        <p:txBody>
          <a:bodyPr>
            <a:noAutofit/>
          </a:bodyPr>
          <a:lstStyle/>
          <a:p>
            <a:pPr marL="0" indent="0">
              <a:lnSpc>
                <a:spcPct val="85000"/>
              </a:lnSpc>
              <a:spcBef>
                <a:spcPts val="0"/>
              </a:spcBef>
              <a:buNone/>
            </a:pPr>
            <a:r>
              <a:rPr lang="en-US" sz="1300" b="1" dirty="0">
                <a:solidFill>
                  <a:schemeClr val="tx1"/>
                </a:solidFill>
              </a:rPr>
              <a:t>Worked-Based Learning Assessment - FY2016</a:t>
            </a:r>
          </a:p>
          <a:p>
            <a:pPr marL="0" indent="0">
              <a:lnSpc>
                <a:spcPct val="85000"/>
              </a:lnSpc>
              <a:spcBef>
                <a:spcPts val="0"/>
              </a:spcBef>
              <a:buNone/>
            </a:pPr>
            <a:r>
              <a:rPr lang="en-US" sz="950" dirty="0">
                <a:solidFill>
                  <a:schemeClr val="tx1"/>
                </a:solidFill>
              </a:rPr>
              <a:t> </a:t>
            </a:r>
          </a:p>
          <a:p>
            <a:pPr marL="0" indent="0">
              <a:lnSpc>
                <a:spcPct val="85000"/>
              </a:lnSpc>
              <a:spcBef>
                <a:spcPts val="0"/>
              </a:spcBef>
              <a:buNone/>
            </a:pPr>
            <a:r>
              <a:rPr lang="en-US" sz="950" dirty="0">
                <a:solidFill>
                  <a:schemeClr val="tx1"/>
                </a:solidFill>
              </a:rPr>
              <a:t>Standard 1. A wide array of Career Related Education activities1 are integrated into au CTA E classes to support the school to career transition and work based placements.</a:t>
            </a:r>
          </a:p>
          <a:p>
            <a:pPr marL="0" indent="0">
              <a:lnSpc>
                <a:spcPct val="85000"/>
              </a:lnSpc>
              <a:spcBef>
                <a:spcPts val="0"/>
              </a:spcBef>
              <a:buNone/>
            </a:pPr>
            <a:r>
              <a:rPr lang="en-US" sz="950" dirty="0">
                <a:solidFill>
                  <a:schemeClr val="tx1"/>
                </a:solidFill>
              </a:rPr>
              <a:t>Coordinators who serve multiple schools should enter totals for au high schools served)</a:t>
            </a:r>
          </a:p>
          <a:p>
            <a:pPr marL="0" indent="0">
              <a:lnSpc>
                <a:spcPct val="85000"/>
              </a:lnSpc>
              <a:spcBef>
                <a:spcPts val="0"/>
              </a:spcBef>
              <a:buNone/>
            </a:pPr>
            <a:r>
              <a:rPr lang="en-US" sz="950" dirty="0">
                <a:solidFill>
                  <a:schemeClr val="tx1"/>
                </a:solidFill>
              </a:rPr>
              <a:t>S1-A Total number of high schools served by the Coordinator. </a:t>
            </a:r>
          </a:p>
          <a:p>
            <a:pPr marL="0" indent="0">
              <a:lnSpc>
                <a:spcPct val="85000"/>
              </a:lnSpc>
              <a:spcBef>
                <a:spcPts val="0"/>
              </a:spcBef>
              <a:buNone/>
            </a:pPr>
            <a:r>
              <a:rPr lang="en-US" sz="950" dirty="0">
                <a:solidFill>
                  <a:schemeClr val="tx1"/>
                </a:solidFill>
              </a:rPr>
              <a:t>S1-B Total school{s) population.</a:t>
            </a:r>
          </a:p>
          <a:p>
            <a:pPr marL="0" indent="0">
              <a:lnSpc>
                <a:spcPct val="85000"/>
              </a:lnSpc>
              <a:spcBef>
                <a:spcPts val="0"/>
              </a:spcBef>
              <a:buNone/>
            </a:pPr>
            <a:r>
              <a:rPr lang="en-US" sz="950" dirty="0">
                <a:solidFill>
                  <a:schemeClr val="tx1"/>
                </a:solidFill>
              </a:rPr>
              <a:t>S1-C Total number of CTAE teachers in the school(s).</a:t>
            </a:r>
          </a:p>
          <a:p>
            <a:pPr marL="0" indent="0">
              <a:lnSpc>
                <a:spcPct val="85000"/>
              </a:lnSpc>
              <a:spcBef>
                <a:spcPts val="0"/>
              </a:spcBef>
              <a:buNone/>
            </a:pPr>
            <a:r>
              <a:rPr lang="en-US" sz="950" dirty="0">
                <a:solidFill>
                  <a:schemeClr val="tx1"/>
                </a:solidFill>
              </a:rPr>
              <a:t>S1-D Estimated number of students enrolled in at least one CTAE class.</a:t>
            </a:r>
          </a:p>
          <a:p>
            <a:pPr marL="0" indent="0">
              <a:lnSpc>
                <a:spcPct val="85000"/>
              </a:lnSpc>
              <a:spcBef>
                <a:spcPts val="0"/>
              </a:spcBef>
              <a:buNone/>
            </a:pPr>
            <a:r>
              <a:rPr lang="en-US" sz="950" dirty="0">
                <a:solidFill>
                  <a:schemeClr val="tx1"/>
                </a:solidFill>
              </a:rPr>
              <a:t> </a:t>
            </a:r>
          </a:p>
          <a:p>
            <a:pPr marL="0" indent="0">
              <a:lnSpc>
                <a:spcPct val="85000"/>
              </a:lnSpc>
              <a:spcBef>
                <a:spcPts val="0"/>
              </a:spcBef>
              <a:buNone/>
            </a:pPr>
            <a:r>
              <a:rPr lang="en-US" sz="950" dirty="0">
                <a:solidFill>
                  <a:schemeClr val="tx1"/>
                </a:solidFill>
              </a:rPr>
              <a:t>Standard 2. Age appropriate Career Awareness Activities in the CTAE class are designed to make students aware of career choices and promote the school to career transition. Estimate the total number of students who participated in the following Career Awareness activities which you arranged or help coordinate:</a:t>
            </a:r>
          </a:p>
          <a:p>
            <a:pPr marL="0" indent="0">
              <a:lnSpc>
                <a:spcPct val="85000"/>
              </a:lnSpc>
              <a:spcBef>
                <a:spcPts val="0"/>
              </a:spcBef>
              <a:buNone/>
            </a:pPr>
            <a:r>
              <a:rPr lang="en-US" sz="950" dirty="0">
                <a:solidFill>
                  <a:schemeClr val="tx1"/>
                </a:solidFill>
              </a:rPr>
              <a:t>S2-A Guest Speakers for CTAE classes</a:t>
            </a:r>
          </a:p>
          <a:p>
            <a:pPr marL="0" indent="0">
              <a:lnSpc>
                <a:spcPct val="85000"/>
              </a:lnSpc>
              <a:spcBef>
                <a:spcPts val="0"/>
              </a:spcBef>
              <a:buNone/>
            </a:pPr>
            <a:r>
              <a:rPr lang="en-US" sz="950" dirty="0">
                <a:solidFill>
                  <a:schemeClr val="tx1"/>
                </a:solidFill>
              </a:rPr>
              <a:t>S2-B Field trips</a:t>
            </a:r>
          </a:p>
          <a:p>
            <a:pPr marL="0" indent="0">
              <a:lnSpc>
                <a:spcPct val="85000"/>
              </a:lnSpc>
              <a:spcBef>
                <a:spcPts val="0"/>
              </a:spcBef>
              <a:buNone/>
            </a:pPr>
            <a:r>
              <a:rPr lang="en-US" sz="950" dirty="0">
                <a:solidFill>
                  <a:schemeClr val="tx1"/>
                </a:solidFill>
              </a:rPr>
              <a:t>S2-C Industry tours</a:t>
            </a:r>
          </a:p>
          <a:p>
            <a:pPr marL="0" indent="0">
              <a:lnSpc>
                <a:spcPct val="85000"/>
              </a:lnSpc>
              <a:spcBef>
                <a:spcPts val="0"/>
              </a:spcBef>
              <a:buNone/>
            </a:pPr>
            <a:r>
              <a:rPr lang="en-US" sz="950" dirty="0">
                <a:solidFill>
                  <a:schemeClr val="tx1"/>
                </a:solidFill>
              </a:rPr>
              <a:t>S2-D Career Day/Career Fair</a:t>
            </a:r>
          </a:p>
          <a:p>
            <a:pPr marL="0" indent="0">
              <a:lnSpc>
                <a:spcPct val="85000"/>
              </a:lnSpc>
              <a:spcBef>
                <a:spcPts val="0"/>
              </a:spcBef>
              <a:buNone/>
            </a:pPr>
            <a:r>
              <a:rPr lang="en-US" sz="950" dirty="0">
                <a:solidFill>
                  <a:schemeClr val="tx1"/>
                </a:solidFill>
              </a:rPr>
              <a:t> </a:t>
            </a:r>
          </a:p>
          <a:p>
            <a:pPr marL="0" indent="0">
              <a:lnSpc>
                <a:spcPct val="85000"/>
              </a:lnSpc>
              <a:spcBef>
                <a:spcPts val="0"/>
              </a:spcBef>
              <a:buNone/>
            </a:pPr>
            <a:r>
              <a:rPr lang="en-US" sz="950" dirty="0">
                <a:solidFill>
                  <a:schemeClr val="tx1"/>
                </a:solidFill>
              </a:rPr>
              <a:t>Standard 3. Age appropriate Career Exploration activities in the CTAE class a.re conducted with individual or small groups of students to explore Career options. </a:t>
            </a:r>
          </a:p>
          <a:p>
            <a:pPr marL="0" indent="0">
              <a:lnSpc>
                <a:spcPct val="85000"/>
              </a:lnSpc>
              <a:spcBef>
                <a:spcPts val="0"/>
              </a:spcBef>
              <a:buNone/>
            </a:pPr>
            <a:r>
              <a:rPr lang="en-US" sz="950" dirty="0">
                <a:solidFill>
                  <a:schemeClr val="tx1"/>
                </a:solidFill>
              </a:rPr>
              <a:t>Estimate the total number of students who participated in the following Career Exploration activities which you arranged or helped coordinate:</a:t>
            </a:r>
          </a:p>
          <a:p>
            <a:pPr marL="0" indent="0">
              <a:lnSpc>
                <a:spcPct val="85000"/>
              </a:lnSpc>
              <a:spcBef>
                <a:spcPts val="0"/>
              </a:spcBef>
              <a:buNone/>
            </a:pPr>
            <a:r>
              <a:rPr lang="en-US" sz="950" dirty="0">
                <a:solidFill>
                  <a:schemeClr val="tx1"/>
                </a:solidFill>
              </a:rPr>
              <a:t>S3-A Individual Advisement/Guidance Sessions/Planning the Individual Career Plan</a:t>
            </a:r>
          </a:p>
          <a:p>
            <a:pPr marL="0" indent="0">
              <a:lnSpc>
                <a:spcPct val="85000"/>
              </a:lnSpc>
              <a:spcBef>
                <a:spcPts val="0"/>
              </a:spcBef>
              <a:buNone/>
            </a:pPr>
            <a:r>
              <a:rPr lang="en-US" sz="950" dirty="0">
                <a:solidFill>
                  <a:schemeClr val="tx1"/>
                </a:solidFill>
              </a:rPr>
              <a:t>S3-B Mock Interviews </a:t>
            </a:r>
          </a:p>
          <a:p>
            <a:pPr marL="0" indent="0">
              <a:lnSpc>
                <a:spcPct val="85000"/>
              </a:lnSpc>
              <a:spcBef>
                <a:spcPts val="0"/>
              </a:spcBef>
              <a:buNone/>
            </a:pPr>
            <a:r>
              <a:rPr lang="en-US" sz="950" dirty="0">
                <a:solidFill>
                  <a:schemeClr val="tx1"/>
                </a:solidFill>
              </a:rPr>
              <a:t>S3-C Job Shadowing</a:t>
            </a:r>
          </a:p>
          <a:p>
            <a:pPr marL="0" indent="0">
              <a:lnSpc>
                <a:spcPct val="85000"/>
              </a:lnSpc>
              <a:spcBef>
                <a:spcPts val="0"/>
              </a:spcBef>
              <a:buNone/>
            </a:pPr>
            <a:r>
              <a:rPr lang="en-US" sz="950" dirty="0">
                <a:solidFill>
                  <a:schemeClr val="tx1"/>
                </a:solidFill>
              </a:rPr>
              <a:t>S3-D Student Portfolios/Journals</a:t>
            </a:r>
          </a:p>
          <a:p>
            <a:pPr marL="0" indent="0">
              <a:lnSpc>
                <a:spcPct val="85000"/>
              </a:lnSpc>
              <a:spcBef>
                <a:spcPts val="0"/>
              </a:spcBef>
              <a:buNone/>
            </a:pPr>
            <a:r>
              <a:rPr lang="en-US" sz="950" dirty="0">
                <a:solidFill>
                  <a:schemeClr val="tx1"/>
                </a:solidFill>
              </a:rPr>
              <a:t>S3-E Conferences/seminars (including CT SO participation)</a:t>
            </a:r>
          </a:p>
          <a:p>
            <a:pPr marL="0" indent="0">
              <a:lnSpc>
                <a:spcPct val="85000"/>
              </a:lnSpc>
              <a:spcBef>
                <a:spcPts val="0"/>
              </a:spcBef>
              <a:buNone/>
            </a:pPr>
            <a:r>
              <a:rPr lang="en-US" sz="950" dirty="0">
                <a:solidFill>
                  <a:schemeClr val="tx1"/>
                </a:solidFill>
              </a:rPr>
              <a:t> </a:t>
            </a:r>
          </a:p>
          <a:p>
            <a:pPr marL="0" indent="0">
              <a:lnSpc>
                <a:spcPct val="85000"/>
              </a:lnSpc>
              <a:spcBef>
                <a:spcPts val="0"/>
              </a:spcBef>
              <a:buNone/>
            </a:pPr>
            <a:r>
              <a:rPr lang="en-US" sz="950" dirty="0">
                <a:solidFill>
                  <a:schemeClr val="tx1"/>
                </a:solidFill>
              </a:rPr>
              <a:t>Standard 4. Instructional Related activities in the CTAE class promote understanding of the business and work environment and help students develop employability skills. Estimate the number of your WBL students who participated in the following instructional Related Activities. This number should not be greater than your reported WBL enrollment. </a:t>
            </a:r>
          </a:p>
          <a:p>
            <a:pPr marL="0" indent="0">
              <a:lnSpc>
                <a:spcPct val="85000"/>
              </a:lnSpc>
              <a:spcBef>
                <a:spcPts val="0"/>
              </a:spcBef>
              <a:buNone/>
            </a:pPr>
            <a:r>
              <a:rPr lang="en-US" sz="950" dirty="0">
                <a:solidFill>
                  <a:schemeClr val="tx1"/>
                </a:solidFill>
              </a:rPr>
              <a:t>S4-A Students participating in a school based enterprise activity </a:t>
            </a:r>
            <a:r>
              <a:rPr lang="en-US" sz="950" dirty="0" err="1">
                <a:solidFill>
                  <a:schemeClr val="tx1"/>
                </a:solidFill>
              </a:rPr>
              <a:t>ie</a:t>
            </a:r>
            <a:r>
              <a:rPr lang="en-US" sz="950" dirty="0">
                <a:solidFill>
                  <a:schemeClr val="tx1"/>
                </a:solidFill>
              </a:rPr>
              <a:t>: school store </a:t>
            </a:r>
          </a:p>
          <a:p>
            <a:pPr marL="0" indent="0">
              <a:lnSpc>
                <a:spcPct val="85000"/>
              </a:lnSpc>
              <a:spcBef>
                <a:spcPts val="0"/>
              </a:spcBef>
              <a:buNone/>
            </a:pPr>
            <a:r>
              <a:rPr lang="en-US" sz="950" dirty="0">
                <a:solidFill>
                  <a:schemeClr val="tx1"/>
                </a:solidFill>
              </a:rPr>
              <a:t>S4-B Total number of paid WBL students employed by the school based enterprise </a:t>
            </a:r>
          </a:p>
          <a:p>
            <a:pPr marL="0" indent="0">
              <a:lnSpc>
                <a:spcPct val="85000"/>
              </a:lnSpc>
              <a:spcBef>
                <a:spcPts val="0"/>
              </a:spcBef>
              <a:buNone/>
            </a:pPr>
            <a:r>
              <a:rPr lang="en-US" sz="950" dirty="0">
                <a:solidFill>
                  <a:schemeClr val="tx1"/>
                </a:solidFill>
              </a:rPr>
              <a:t>S4-C Enter the number of your WBL students that are members of a CTSO.</a:t>
            </a:r>
          </a:p>
          <a:p>
            <a:pPr marL="0" indent="0">
              <a:lnSpc>
                <a:spcPct val="85000"/>
              </a:lnSpc>
              <a:spcBef>
                <a:spcPts val="0"/>
              </a:spcBef>
              <a:buNone/>
            </a:pPr>
            <a:r>
              <a:rPr lang="en-US" sz="950" dirty="0">
                <a:solidFill>
                  <a:schemeClr val="tx1"/>
                </a:solidFill>
              </a:rPr>
              <a:t> </a:t>
            </a:r>
          </a:p>
          <a:p>
            <a:pPr marL="0" indent="0">
              <a:lnSpc>
                <a:spcPct val="85000"/>
              </a:lnSpc>
              <a:spcBef>
                <a:spcPts val="0"/>
              </a:spcBef>
              <a:buNone/>
            </a:pPr>
            <a:r>
              <a:rPr lang="en-US" sz="950" dirty="0">
                <a:solidFill>
                  <a:schemeClr val="tx1"/>
                </a:solidFill>
              </a:rPr>
              <a:t>Standard 5. CTAE personnela.re actively involved in the planning1 coordinating1 and implementing of connecting activities between the school and the business community.</a:t>
            </a:r>
          </a:p>
          <a:p>
            <a:pPr marL="0" indent="0">
              <a:lnSpc>
                <a:spcPct val="85000"/>
              </a:lnSpc>
              <a:spcBef>
                <a:spcPts val="0"/>
              </a:spcBef>
              <a:buNone/>
            </a:pPr>
            <a:r>
              <a:rPr lang="en-US" sz="950" dirty="0">
                <a:solidFill>
                  <a:schemeClr val="tx1"/>
                </a:solidFill>
              </a:rPr>
              <a:t>S5-A Total number of prospective employers (not current employers of WBL students) you</a:t>
            </a:r>
          </a:p>
          <a:p>
            <a:pPr marL="0" indent="0">
              <a:lnSpc>
                <a:spcPct val="85000"/>
              </a:lnSpc>
              <a:spcBef>
                <a:spcPts val="0"/>
              </a:spcBef>
              <a:buNone/>
            </a:pPr>
            <a:r>
              <a:rPr lang="en-US" sz="950" dirty="0">
                <a:solidFill>
                  <a:schemeClr val="tx1"/>
                </a:solidFill>
              </a:rPr>
              <a:t>have visited.</a:t>
            </a:r>
          </a:p>
          <a:p>
            <a:pPr marL="0" indent="0">
              <a:lnSpc>
                <a:spcPct val="85000"/>
              </a:lnSpc>
              <a:spcBef>
                <a:spcPts val="0"/>
              </a:spcBef>
              <a:buNone/>
            </a:pPr>
            <a:r>
              <a:rPr lang="en-US" sz="950" dirty="0">
                <a:solidFill>
                  <a:schemeClr val="tx1"/>
                </a:solidFill>
              </a:rPr>
              <a:t>SS.B Total number of community meetings attended (</a:t>
            </a:r>
            <a:r>
              <a:rPr lang="en-US" sz="950" dirty="0" err="1">
                <a:solidFill>
                  <a:schemeClr val="tx1"/>
                </a:solidFill>
              </a:rPr>
              <a:t>ie</a:t>
            </a:r>
            <a:r>
              <a:rPr lang="en-US" sz="950" dirty="0">
                <a:solidFill>
                  <a:schemeClr val="tx1"/>
                </a:solidFill>
              </a:rPr>
              <a:t>: Chamber of Commerce, Rotary, etc.).</a:t>
            </a:r>
          </a:p>
          <a:p>
            <a:pPr marL="0" indent="0">
              <a:lnSpc>
                <a:spcPct val="85000"/>
              </a:lnSpc>
              <a:spcBef>
                <a:spcPts val="0"/>
              </a:spcBef>
              <a:buNone/>
            </a:pPr>
            <a:r>
              <a:rPr lang="en-US" sz="950" dirty="0">
                <a:solidFill>
                  <a:schemeClr val="tx1"/>
                </a:solidFill>
              </a:rPr>
              <a:t>SS.C Total number of businesses you consider partners with your program (employer,</a:t>
            </a:r>
          </a:p>
        </p:txBody>
      </p:sp>
    </p:spTree>
    <p:extLst>
      <p:ext uri="{BB962C8B-B14F-4D97-AF65-F5344CB8AC3E}">
        <p14:creationId xmlns:p14="http://schemas.microsoft.com/office/powerpoint/2010/main" val="413325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a:t>WBL Update</a:t>
            </a:r>
          </a:p>
        </p:txBody>
      </p:sp>
      <p:sp>
        <p:nvSpPr>
          <p:cNvPr id="54275" name="Content Placeholder 2" descr="The course numbering system for enrollment in Work-Based Learning involves inserting the subject code for the student’s pathway in the two digits to the left of the decimal. &#10;&#10;The first digit past the decimal is “7” for all WBL enrollments.&#10;Indicates Semester 1 or 2 of WBL enrollment&#10;Last two digits for local use. &#10;Subject Code is inserted matching the student’s pathway&#10;Indicates Year 1 or 2 of WBL enrollment&#10;4 = one credit&#10;5 = two credits&#10;6 = three credits"/>
          <p:cNvSpPr>
            <a:spLocks noGrp="1"/>
          </p:cNvSpPr>
          <p:nvPr>
            <p:ph idx="1"/>
          </p:nvPr>
        </p:nvSpPr>
        <p:spPr>
          <a:xfrm>
            <a:off x="629841" y="1524632"/>
            <a:ext cx="7886700" cy="1080510"/>
          </a:xfrm>
        </p:spPr>
        <p:txBody>
          <a:bodyPr>
            <a:normAutofit/>
          </a:bodyPr>
          <a:lstStyle/>
          <a:p>
            <a:r>
              <a:rPr lang="en-US" altLang="en-US" dirty="0"/>
              <a:t>Work Based Learning numbers require insertion of the subject CIP code.</a:t>
            </a:r>
          </a:p>
        </p:txBody>
      </p:sp>
      <p:pic>
        <p:nvPicPr>
          <p:cNvPr id="2" name="Picture 1" descr="Image showing the course numbering system for enrollment in Work-Based Learning involves inserting the subject code for the student’s pathway in the two digits to the left of the decimal. &#10;&#10;The first digit past the decimal is “7” for all WBL enrollments.&#10;Indicates Semester 1 or 2 of WBL enrollment&#10;Last two digits for local use. &#10;Subject Code is inserted matching the student’s pathway&#10;Indicates Year 1 or 2 of WBL enrollment&#10;4 = one credit&#10;5 = two credits&#10;6 = three credits"/>
          <p:cNvPicPr>
            <a:picLocks noChangeAspect="1"/>
          </p:cNvPicPr>
          <p:nvPr/>
        </p:nvPicPr>
        <p:blipFill>
          <a:blip r:embed="rId3"/>
          <a:stretch>
            <a:fillRect/>
          </a:stretch>
        </p:blipFill>
        <p:spPr>
          <a:xfrm>
            <a:off x="259897" y="2605142"/>
            <a:ext cx="8626588" cy="3950550"/>
          </a:xfrm>
          <a:prstGeom prst="rect">
            <a:avLst/>
          </a:prstGeom>
        </p:spPr>
      </p:pic>
    </p:spTree>
    <p:extLst>
      <p:ext uri="{BB962C8B-B14F-4D97-AF65-F5344CB8AC3E}">
        <p14:creationId xmlns:p14="http://schemas.microsoft.com/office/powerpoint/2010/main" val="1314736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Subject Codes</a:t>
            </a:r>
            <a:endParaRPr lang="en-US" altLang="en-US" dirty="0"/>
          </a:p>
        </p:txBody>
      </p:sp>
      <p:sp>
        <p:nvSpPr>
          <p:cNvPr id="6" name="Content Placeholder 5"/>
          <p:cNvSpPr>
            <a:spLocks noGrp="1"/>
          </p:cNvSpPr>
          <p:nvPr>
            <p:ph idx="1"/>
          </p:nvPr>
        </p:nvSpPr>
        <p:spPr/>
        <p:txBody>
          <a:bodyPr/>
          <a:lstStyle/>
          <a:p>
            <a:r>
              <a:rPr lang="en-US" altLang="en-US" dirty="0"/>
              <a:t>for WBL </a:t>
            </a:r>
            <a:br>
              <a:rPr lang="en-US" altLang="en-US" dirty="0"/>
            </a:br>
            <a:r>
              <a:rPr lang="en-US" altLang="en-US" dirty="0"/>
              <a:t>Course Numbers...</a:t>
            </a:r>
            <a:endParaRPr lang="en-US" dirty="0"/>
          </a:p>
          <a:p>
            <a:endParaRPr lang="en-US" dirty="0"/>
          </a:p>
        </p:txBody>
      </p:sp>
      <p:graphicFrame>
        <p:nvGraphicFramePr>
          <p:cNvPr id="2" name="Table 1" descr="TABLE with Subject Codes"/>
          <p:cNvGraphicFramePr>
            <a:graphicFrameLocks noGrp="1"/>
          </p:cNvGraphicFramePr>
          <p:nvPr>
            <p:extLst>
              <p:ext uri="{D42A27DB-BD31-4B8C-83A1-F6EECF244321}">
                <p14:modId xmlns:p14="http://schemas.microsoft.com/office/powerpoint/2010/main" val="611717022"/>
              </p:ext>
            </p:extLst>
          </p:nvPr>
        </p:nvGraphicFramePr>
        <p:xfrm>
          <a:off x="3861672" y="1506298"/>
          <a:ext cx="4785026" cy="5165568"/>
        </p:xfrm>
        <a:graphic>
          <a:graphicData uri="http://schemas.openxmlformats.org/drawingml/2006/table">
            <a:tbl>
              <a:tblPr firstRow="1" firstCol="1" bandRow="1">
                <a:tableStyleId>{FABFCF23-3B69-468F-B69F-88F6DE6A72F2}</a:tableStyleId>
              </a:tblPr>
              <a:tblGrid>
                <a:gridCol w="431788">
                  <a:extLst>
                    <a:ext uri="{9D8B030D-6E8A-4147-A177-3AD203B41FA5}">
                      <a16:colId xmlns="" xmlns:a16="http://schemas.microsoft.com/office/drawing/2014/main" val="20000"/>
                    </a:ext>
                  </a:extLst>
                </a:gridCol>
                <a:gridCol w="3363682">
                  <a:extLst>
                    <a:ext uri="{9D8B030D-6E8A-4147-A177-3AD203B41FA5}">
                      <a16:colId xmlns="" xmlns:a16="http://schemas.microsoft.com/office/drawing/2014/main" val="20001"/>
                    </a:ext>
                  </a:extLst>
                </a:gridCol>
                <a:gridCol w="989556">
                  <a:extLst>
                    <a:ext uri="{9D8B030D-6E8A-4147-A177-3AD203B41FA5}">
                      <a16:colId xmlns="" xmlns:a16="http://schemas.microsoft.com/office/drawing/2014/main" val="20002"/>
                    </a:ext>
                  </a:extLst>
                </a:gridCol>
              </a:tblGrid>
              <a:tr h="161424">
                <a:tc>
                  <a:txBody>
                    <a:bodyPr/>
                    <a:lstStyle/>
                    <a:p>
                      <a:pPr marL="0" marR="0">
                        <a:spcBef>
                          <a:spcPts val="0"/>
                        </a:spcBef>
                        <a:spcAft>
                          <a:spcPts val="0"/>
                        </a:spcAft>
                      </a:pPr>
                      <a:r>
                        <a:rPr lang="en-US" sz="1000" dirty="0">
                          <a:effectLst/>
                          <a:latin typeface="+mn-lt"/>
                          <a:ea typeface="Times New Roman"/>
                        </a:rPr>
                        <a:t>CIP</a:t>
                      </a:r>
                    </a:p>
                  </a:txBody>
                  <a:tcPr marL="57561" marR="57561" marT="0" marB="0"/>
                </a:tc>
                <a:tc>
                  <a:txBody>
                    <a:bodyPr/>
                    <a:lstStyle/>
                    <a:p>
                      <a:pPr marL="0" marR="0">
                        <a:spcBef>
                          <a:spcPts val="0"/>
                        </a:spcBef>
                        <a:spcAft>
                          <a:spcPts val="0"/>
                        </a:spcAft>
                      </a:pPr>
                      <a:r>
                        <a:rPr lang="en-US" sz="1000" dirty="0">
                          <a:effectLst/>
                          <a:latin typeface="+mn-lt"/>
                          <a:ea typeface="Times New Roman"/>
                        </a:rPr>
                        <a:t>Cluster/Pathway Title</a:t>
                      </a:r>
                    </a:p>
                  </a:txBody>
                  <a:tcPr marL="57561" marR="57561" marT="0" marB="0"/>
                </a:tc>
                <a:tc>
                  <a:txBody>
                    <a:bodyPr/>
                    <a:lstStyle/>
                    <a:p>
                      <a:pPr marL="0" marR="0" algn="ctr">
                        <a:spcBef>
                          <a:spcPts val="0"/>
                        </a:spcBef>
                        <a:spcAft>
                          <a:spcPts val="0"/>
                        </a:spcAft>
                      </a:pPr>
                      <a:r>
                        <a:rPr lang="en-US" sz="1000" dirty="0">
                          <a:effectLst/>
                          <a:latin typeface="+mn-lt"/>
                          <a:ea typeface="Times New Roman"/>
                        </a:rPr>
                        <a:t>Funding Weight</a:t>
                      </a:r>
                    </a:p>
                  </a:txBody>
                  <a:tcPr marL="57561" marR="57561" marT="0" marB="0" anchor="ctr"/>
                </a:tc>
                <a:extLst>
                  <a:ext uri="{0D108BD9-81ED-4DB2-BD59-A6C34878D82A}">
                    <a16:rowId xmlns="" xmlns:a16="http://schemas.microsoft.com/office/drawing/2014/main" val="10000"/>
                  </a:ext>
                </a:extLst>
              </a:tr>
              <a:tr h="161424">
                <a:tc>
                  <a:txBody>
                    <a:bodyPr/>
                    <a:lstStyle/>
                    <a:p>
                      <a:pPr marL="0" marR="0">
                        <a:spcBef>
                          <a:spcPts val="0"/>
                        </a:spcBef>
                        <a:spcAft>
                          <a:spcPts val="0"/>
                        </a:spcAft>
                      </a:pPr>
                      <a:r>
                        <a:rPr lang="en-US" sz="1000">
                          <a:effectLst/>
                        </a:rPr>
                        <a:t>01.</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dirty="0">
                          <a:effectLst/>
                        </a:rPr>
                        <a:t>Agriculture</a:t>
                      </a:r>
                      <a:endParaRPr lang="en-US" sz="1100" dirty="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01"/>
                  </a:ext>
                </a:extLst>
              </a:tr>
              <a:tr h="161424">
                <a:tc>
                  <a:txBody>
                    <a:bodyPr/>
                    <a:lstStyle/>
                    <a:p>
                      <a:pPr marL="0" marR="0">
                        <a:spcBef>
                          <a:spcPts val="0"/>
                        </a:spcBef>
                        <a:spcAft>
                          <a:spcPts val="0"/>
                        </a:spcAft>
                      </a:pPr>
                      <a:r>
                        <a:rPr lang="en-US" sz="1000">
                          <a:effectLst/>
                        </a:rPr>
                        <a:t>02.</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AgriScience</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02"/>
                  </a:ext>
                </a:extLst>
              </a:tr>
              <a:tr h="161424">
                <a:tc>
                  <a:txBody>
                    <a:bodyPr/>
                    <a:lstStyle/>
                    <a:p>
                      <a:pPr marL="0" marR="0">
                        <a:spcBef>
                          <a:spcPts val="0"/>
                        </a:spcBef>
                        <a:spcAft>
                          <a:spcPts val="0"/>
                        </a:spcAft>
                      </a:pPr>
                      <a:r>
                        <a:rPr lang="en-US" sz="1000" dirty="0">
                          <a:effectLst/>
                        </a:rPr>
                        <a:t>03.</a:t>
                      </a:r>
                      <a:endParaRPr lang="en-US" sz="1100" dirty="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Natural Resources</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03"/>
                  </a:ext>
                </a:extLst>
              </a:tr>
              <a:tr h="161424">
                <a:tc>
                  <a:txBody>
                    <a:bodyPr/>
                    <a:lstStyle/>
                    <a:p>
                      <a:pPr marL="0" marR="0">
                        <a:spcBef>
                          <a:spcPts val="0"/>
                        </a:spcBef>
                        <a:spcAft>
                          <a:spcPts val="0"/>
                        </a:spcAft>
                      </a:pPr>
                      <a:r>
                        <a:rPr lang="en-US" sz="1000">
                          <a:effectLst/>
                        </a:rPr>
                        <a:t>06.</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Business Management</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04"/>
                  </a:ext>
                </a:extLst>
              </a:tr>
              <a:tr h="161424">
                <a:tc>
                  <a:txBody>
                    <a:bodyPr/>
                    <a:lstStyle/>
                    <a:p>
                      <a:pPr marL="0" marR="0">
                        <a:spcBef>
                          <a:spcPts val="0"/>
                        </a:spcBef>
                        <a:spcAft>
                          <a:spcPts val="0"/>
                        </a:spcAft>
                      </a:pPr>
                      <a:r>
                        <a:rPr lang="en-US" sz="1000">
                          <a:effectLst/>
                        </a:rPr>
                        <a:t>07.</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Business Computer Science</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05"/>
                  </a:ext>
                </a:extLst>
              </a:tr>
              <a:tr h="161424">
                <a:tc>
                  <a:txBody>
                    <a:bodyPr/>
                    <a:lstStyle/>
                    <a:p>
                      <a:pPr marL="0" marR="0">
                        <a:spcBef>
                          <a:spcPts val="0"/>
                        </a:spcBef>
                        <a:spcAft>
                          <a:spcPts val="0"/>
                        </a:spcAft>
                      </a:pPr>
                      <a:r>
                        <a:rPr lang="en-US" sz="1000">
                          <a:effectLst/>
                        </a:rPr>
                        <a:t>08.</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Marketing</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06"/>
                  </a:ext>
                </a:extLst>
              </a:tr>
              <a:tr h="161424">
                <a:tc>
                  <a:txBody>
                    <a:bodyPr/>
                    <a:lstStyle/>
                    <a:p>
                      <a:pPr marL="0" marR="0">
                        <a:spcBef>
                          <a:spcPts val="0"/>
                        </a:spcBef>
                        <a:spcAft>
                          <a:spcPts val="0"/>
                        </a:spcAft>
                      </a:pPr>
                      <a:r>
                        <a:rPr lang="en-US" sz="1000">
                          <a:effectLst/>
                        </a:rPr>
                        <a:t>10.</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Communication Technologies</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07"/>
                  </a:ext>
                </a:extLst>
              </a:tr>
              <a:tr h="161424">
                <a:tc>
                  <a:txBody>
                    <a:bodyPr/>
                    <a:lstStyle/>
                    <a:p>
                      <a:pPr marL="0" marR="0">
                        <a:spcBef>
                          <a:spcPts val="0"/>
                        </a:spcBef>
                        <a:spcAft>
                          <a:spcPts val="0"/>
                        </a:spcAft>
                      </a:pPr>
                      <a:r>
                        <a:rPr lang="en-US" sz="1000">
                          <a:effectLst/>
                        </a:rPr>
                        <a:t>11.</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Information Technology</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08"/>
                  </a:ext>
                </a:extLst>
              </a:tr>
              <a:tr h="161424">
                <a:tc>
                  <a:txBody>
                    <a:bodyPr/>
                    <a:lstStyle/>
                    <a:p>
                      <a:pPr marL="0" marR="0">
                        <a:spcBef>
                          <a:spcPts val="0"/>
                        </a:spcBef>
                        <a:spcAft>
                          <a:spcPts val="0"/>
                        </a:spcAft>
                      </a:pPr>
                      <a:r>
                        <a:rPr lang="en-US" sz="1000">
                          <a:effectLst/>
                        </a:rPr>
                        <a:t>12.</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dirty="0">
                          <a:effectLst/>
                        </a:rPr>
                        <a:t>Personal Services Occupations</a:t>
                      </a:r>
                      <a:endParaRPr lang="en-US" sz="1100" dirty="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09"/>
                  </a:ext>
                </a:extLst>
              </a:tr>
              <a:tr h="161424">
                <a:tc>
                  <a:txBody>
                    <a:bodyPr/>
                    <a:lstStyle/>
                    <a:p>
                      <a:pPr marL="0" marR="0">
                        <a:spcBef>
                          <a:spcPts val="0"/>
                        </a:spcBef>
                        <a:spcAft>
                          <a:spcPts val="0"/>
                        </a:spcAft>
                      </a:pPr>
                      <a:r>
                        <a:rPr lang="en-US" sz="1000">
                          <a:effectLst/>
                        </a:rPr>
                        <a:t>13.</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Education</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10"/>
                  </a:ext>
                </a:extLst>
              </a:tr>
              <a:tr h="161424">
                <a:tc>
                  <a:txBody>
                    <a:bodyPr/>
                    <a:lstStyle/>
                    <a:p>
                      <a:pPr marL="0" marR="0">
                        <a:spcBef>
                          <a:spcPts val="0"/>
                        </a:spcBef>
                        <a:spcAft>
                          <a:spcPts val="0"/>
                        </a:spcAft>
                      </a:pPr>
                      <a:r>
                        <a:rPr lang="en-US" sz="1000">
                          <a:effectLst/>
                        </a:rPr>
                        <a:t>20.</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Family and Consumer Sciences</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11"/>
                  </a:ext>
                </a:extLst>
              </a:tr>
              <a:tr h="161424">
                <a:tc>
                  <a:txBody>
                    <a:bodyPr/>
                    <a:lstStyle/>
                    <a:p>
                      <a:pPr marL="0" marR="0">
                        <a:spcBef>
                          <a:spcPts val="0"/>
                        </a:spcBef>
                        <a:spcAft>
                          <a:spcPts val="0"/>
                        </a:spcAft>
                      </a:pPr>
                      <a:r>
                        <a:rPr lang="en-US" sz="1000" dirty="0">
                          <a:effectLst/>
                        </a:rPr>
                        <a:t>20.</a:t>
                      </a:r>
                      <a:endParaRPr lang="en-US" sz="1100" dirty="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Culinary Arts</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12"/>
                  </a:ext>
                </a:extLst>
              </a:tr>
              <a:tr h="161424">
                <a:tc>
                  <a:txBody>
                    <a:bodyPr/>
                    <a:lstStyle/>
                    <a:p>
                      <a:pPr marL="0" marR="0">
                        <a:spcBef>
                          <a:spcPts val="0"/>
                        </a:spcBef>
                        <a:spcAft>
                          <a:spcPts val="0"/>
                        </a:spcAft>
                      </a:pPr>
                      <a:r>
                        <a:rPr lang="en-US" sz="1000">
                          <a:effectLst/>
                        </a:rPr>
                        <a:t>21.</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Engineering and Technology</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13"/>
                  </a:ext>
                </a:extLst>
              </a:tr>
              <a:tr h="161424">
                <a:tc>
                  <a:txBody>
                    <a:bodyPr/>
                    <a:lstStyle/>
                    <a:p>
                      <a:pPr marL="0" marR="0">
                        <a:spcBef>
                          <a:spcPts val="0"/>
                        </a:spcBef>
                        <a:spcAft>
                          <a:spcPts val="0"/>
                        </a:spcAft>
                      </a:pPr>
                      <a:r>
                        <a:rPr lang="en-US" sz="1000">
                          <a:effectLst/>
                        </a:rPr>
                        <a:t>25.</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dirty="0">
                          <a:effectLst/>
                        </a:rPr>
                        <a:t>Healthcare Science</a:t>
                      </a:r>
                      <a:endParaRPr lang="en-US" sz="1100" dirty="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dirty="0">
                          <a:effectLst/>
                        </a:rPr>
                        <a:t>K</a:t>
                      </a:r>
                      <a:endParaRPr lang="en-US" sz="1100" dirty="0">
                        <a:effectLst/>
                        <a:latin typeface="Times New Roman"/>
                        <a:ea typeface="Times New Roman"/>
                      </a:endParaRPr>
                    </a:p>
                  </a:txBody>
                  <a:tcPr marL="57561" marR="57561" marT="0" marB="0" anchor="ctr"/>
                </a:tc>
                <a:extLst>
                  <a:ext uri="{0D108BD9-81ED-4DB2-BD59-A6C34878D82A}">
                    <a16:rowId xmlns="" xmlns:a16="http://schemas.microsoft.com/office/drawing/2014/main" val="10014"/>
                  </a:ext>
                </a:extLst>
              </a:tr>
              <a:tr h="161424">
                <a:tc>
                  <a:txBody>
                    <a:bodyPr/>
                    <a:lstStyle/>
                    <a:p>
                      <a:pPr marL="0" marR="0" algn="l" defTabSz="914400" rtl="0" eaLnBrk="1" latinLnBrk="0" hangingPunct="1">
                        <a:spcBef>
                          <a:spcPts val="0"/>
                        </a:spcBef>
                        <a:spcAft>
                          <a:spcPts val="0"/>
                        </a:spcAft>
                      </a:pPr>
                      <a:r>
                        <a:rPr lang="en-US" sz="1000" kern="1200" dirty="0">
                          <a:effectLst/>
                        </a:rPr>
                        <a:t>28</a:t>
                      </a:r>
                      <a:endParaRPr lang="en-US" sz="1000" b="1" kern="1200" dirty="0">
                        <a:solidFill>
                          <a:schemeClr val="lt1"/>
                        </a:solidFill>
                        <a:effectLst/>
                        <a:latin typeface="+mn-lt"/>
                        <a:ea typeface="+mn-ea"/>
                        <a:cs typeface="+mn-cs"/>
                      </a:endParaRPr>
                    </a:p>
                  </a:txBody>
                  <a:tcPr marL="57561" marR="57561" marT="0" marB="0"/>
                </a:tc>
                <a:tc>
                  <a:txBody>
                    <a:bodyPr/>
                    <a:lstStyle/>
                    <a:p>
                      <a:pPr marL="0" marR="0" algn="l" defTabSz="914400" rtl="0" eaLnBrk="1" latinLnBrk="0" hangingPunct="1">
                        <a:spcBef>
                          <a:spcPts val="0"/>
                        </a:spcBef>
                        <a:spcAft>
                          <a:spcPts val="0"/>
                        </a:spcAft>
                      </a:pPr>
                      <a:r>
                        <a:rPr lang="en-US" sz="1000" kern="1200" dirty="0">
                          <a:effectLst/>
                        </a:rPr>
                        <a:t>Junior ROTC</a:t>
                      </a:r>
                      <a:endParaRPr lang="en-US" sz="1000" kern="1200" dirty="0">
                        <a:solidFill>
                          <a:schemeClr val="dk1"/>
                        </a:solidFill>
                        <a:effectLst/>
                        <a:latin typeface="+mn-lt"/>
                        <a:ea typeface="+mn-ea"/>
                        <a:cs typeface="+mn-cs"/>
                      </a:endParaRPr>
                    </a:p>
                  </a:txBody>
                  <a:tcPr marL="57561" marR="57561"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effectLst/>
                        </a:rPr>
                        <a:t>K</a:t>
                      </a:r>
                      <a:endParaRPr lang="en-US" sz="1000" kern="1200" dirty="0">
                        <a:solidFill>
                          <a:schemeClr val="dk1"/>
                        </a:solidFill>
                        <a:effectLst/>
                        <a:latin typeface="+mn-lt"/>
                        <a:ea typeface="+mn-ea"/>
                        <a:cs typeface="+mn-cs"/>
                      </a:endParaRPr>
                    </a:p>
                  </a:txBody>
                  <a:tcPr marL="57561" marR="57561" marT="0" marB="0" anchor="ctr"/>
                </a:tc>
                <a:extLst>
                  <a:ext uri="{0D108BD9-81ED-4DB2-BD59-A6C34878D82A}">
                    <a16:rowId xmlns="" xmlns:a16="http://schemas.microsoft.com/office/drawing/2014/main" val="10015"/>
                  </a:ext>
                </a:extLst>
              </a:tr>
              <a:tr h="161424">
                <a:tc>
                  <a:txBody>
                    <a:bodyPr/>
                    <a:lstStyle/>
                    <a:p>
                      <a:pPr marL="0" marR="0" algn="l" defTabSz="914400" rtl="0" eaLnBrk="1" latinLnBrk="0" hangingPunct="1">
                        <a:spcBef>
                          <a:spcPts val="0"/>
                        </a:spcBef>
                        <a:spcAft>
                          <a:spcPts val="0"/>
                        </a:spcAft>
                      </a:pPr>
                      <a:r>
                        <a:rPr lang="en-US" sz="1000" kern="1200" dirty="0">
                          <a:effectLst/>
                        </a:rPr>
                        <a:t>35</a:t>
                      </a:r>
                      <a:endParaRPr lang="en-US" sz="1000" b="1" kern="1200" dirty="0">
                        <a:solidFill>
                          <a:schemeClr val="lt1"/>
                        </a:solidFill>
                        <a:effectLst/>
                        <a:latin typeface="+mn-lt"/>
                        <a:ea typeface="+mn-ea"/>
                        <a:cs typeface="+mn-cs"/>
                      </a:endParaRPr>
                    </a:p>
                  </a:txBody>
                  <a:tcPr marL="57561" marR="57561" marT="0" marB="0"/>
                </a:tc>
                <a:tc>
                  <a:txBody>
                    <a:bodyPr/>
                    <a:lstStyle/>
                    <a:p>
                      <a:pPr marL="0" marR="0" algn="l" defTabSz="914400" rtl="0" eaLnBrk="1" latinLnBrk="0" hangingPunct="1">
                        <a:spcBef>
                          <a:spcPts val="0"/>
                        </a:spcBef>
                        <a:spcAft>
                          <a:spcPts val="0"/>
                        </a:spcAft>
                      </a:pPr>
                      <a:r>
                        <a:rPr lang="en-US" sz="1000" kern="1200" dirty="0">
                          <a:effectLst/>
                        </a:rPr>
                        <a:t>Great Promise Partnership (GPP)</a:t>
                      </a:r>
                      <a:endParaRPr lang="en-US" sz="1000" kern="1200" dirty="0">
                        <a:solidFill>
                          <a:schemeClr val="dk1"/>
                        </a:solidFill>
                        <a:effectLst/>
                        <a:latin typeface="+mn-lt"/>
                        <a:ea typeface="+mn-ea"/>
                        <a:cs typeface="+mn-cs"/>
                      </a:endParaRPr>
                    </a:p>
                  </a:txBody>
                  <a:tcPr marL="57561" marR="57561"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effectLst/>
                        </a:rPr>
                        <a:t>K</a:t>
                      </a:r>
                      <a:endParaRPr lang="en-US" sz="1000" kern="1200" dirty="0">
                        <a:solidFill>
                          <a:schemeClr val="dk1"/>
                        </a:solidFill>
                        <a:effectLst/>
                        <a:latin typeface="+mn-lt"/>
                        <a:ea typeface="+mn-ea"/>
                        <a:cs typeface="+mn-cs"/>
                      </a:endParaRPr>
                    </a:p>
                  </a:txBody>
                  <a:tcPr marL="57561" marR="57561" marT="0" marB="0" anchor="ctr"/>
                </a:tc>
                <a:extLst>
                  <a:ext uri="{0D108BD9-81ED-4DB2-BD59-A6C34878D82A}">
                    <a16:rowId xmlns="" xmlns:a16="http://schemas.microsoft.com/office/drawing/2014/main" val="10016"/>
                  </a:ext>
                </a:extLst>
              </a:tr>
              <a:tr h="161424">
                <a:tc>
                  <a:txBody>
                    <a:bodyPr/>
                    <a:lstStyle/>
                    <a:p>
                      <a:pPr marL="0" marR="0">
                        <a:spcBef>
                          <a:spcPts val="0"/>
                        </a:spcBef>
                        <a:spcAft>
                          <a:spcPts val="0"/>
                        </a:spcAft>
                      </a:pPr>
                      <a:r>
                        <a:rPr lang="en-US" sz="1000">
                          <a:effectLst/>
                        </a:rPr>
                        <a:t>43.</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Public Safety</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dirty="0">
                          <a:effectLst/>
                        </a:rPr>
                        <a:t>K</a:t>
                      </a:r>
                      <a:endParaRPr lang="en-US" sz="1100" dirty="0">
                        <a:effectLst/>
                        <a:latin typeface="Times New Roman"/>
                        <a:ea typeface="Times New Roman"/>
                      </a:endParaRPr>
                    </a:p>
                  </a:txBody>
                  <a:tcPr marL="57561" marR="57561" marT="0" marB="0" anchor="ctr"/>
                </a:tc>
                <a:extLst>
                  <a:ext uri="{0D108BD9-81ED-4DB2-BD59-A6C34878D82A}">
                    <a16:rowId xmlns="" xmlns:a16="http://schemas.microsoft.com/office/drawing/2014/main" val="10017"/>
                  </a:ext>
                </a:extLst>
              </a:tr>
              <a:tr h="161424">
                <a:tc>
                  <a:txBody>
                    <a:bodyPr/>
                    <a:lstStyle/>
                    <a:p>
                      <a:pPr marL="0" marR="0">
                        <a:spcBef>
                          <a:spcPts val="0"/>
                        </a:spcBef>
                        <a:spcAft>
                          <a:spcPts val="0"/>
                        </a:spcAft>
                      </a:pPr>
                      <a:r>
                        <a:rPr lang="en-US" sz="1000">
                          <a:effectLst/>
                        </a:rPr>
                        <a:t>46.</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dirty="0">
                          <a:effectLst/>
                        </a:rPr>
                        <a:t>Construction Technology</a:t>
                      </a:r>
                      <a:endParaRPr lang="en-US" sz="1100" dirty="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18"/>
                  </a:ext>
                </a:extLst>
              </a:tr>
              <a:tr h="161424">
                <a:tc>
                  <a:txBody>
                    <a:bodyPr/>
                    <a:lstStyle/>
                    <a:p>
                      <a:pPr marL="0" marR="0">
                        <a:spcBef>
                          <a:spcPts val="0"/>
                        </a:spcBef>
                        <a:spcAft>
                          <a:spcPts val="0"/>
                        </a:spcAft>
                      </a:pPr>
                      <a:r>
                        <a:rPr lang="en-US" sz="1000" dirty="0">
                          <a:effectLst/>
                        </a:rPr>
                        <a:t>47.</a:t>
                      </a:r>
                      <a:endParaRPr lang="en-US" sz="1100" dirty="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Architecture, Construction, Communication &amp; Transportation</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19"/>
                  </a:ext>
                </a:extLst>
              </a:tr>
              <a:tr h="161424">
                <a:tc>
                  <a:txBody>
                    <a:bodyPr/>
                    <a:lstStyle/>
                    <a:p>
                      <a:pPr marL="0" marR="0">
                        <a:spcBef>
                          <a:spcPts val="0"/>
                        </a:spcBef>
                        <a:spcAft>
                          <a:spcPts val="0"/>
                        </a:spcAft>
                      </a:pPr>
                      <a:r>
                        <a:rPr lang="en-US" sz="1000">
                          <a:effectLst/>
                        </a:rPr>
                        <a:t>48.</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Precision Production Occupations</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20"/>
                  </a:ext>
                </a:extLst>
              </a:tr>
              <a:tr h="161424">
                <a:tc>
                  <a:txBody>
                    <a:bodyPr/>
                    <a:lstStyle/>
                    <a:p>
                      <a:pPr marL="0" marR="0">
                        <a:spcBef>
                          <a:spcPts val="0"/>
                        </a:spcBef>
                        <a:spcAft>
                          <a:spcPts val="0"/>
                        </a:spcAft>
                      </a:pPr>
                      <a:r>
                        <a:rPr lang="en-US" sz="1000">
                          <a:effectLst/>
                        </a:rPr>
                        <a:t>49.</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Manufacturing &amp; Engineering Sciences</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21"/>
                  </a:ext>
                </a:extLst>
              </a:tr>
              <a:tr h="161424">
                <a:tc>
                  <a:txBody>
                    <a:bodyPr/>
                    <a:lstStyle/>
                    <a:p>
                      <a:pPr marL="0" marR="0">
                        <a:spcBef>
                          <a:spcPts val="0"/>
                        </a:spcBef>
                        <a:spcAft>
                          <a:spcPts val="0"/>
                        </a:spcAft>
                      </a:pPr>
                      <a:r>
                        <a:rPr lang="en-US" sz="1000">
                          <a:effectLst/>
                        </a:rPr>
                        <a:t>26.</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Life Sciences</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22"/>
                  </a:ext>
                </a:extLst>
              </a:tr>
              <a:tr h="161424">
                <a:tc>
                  <a:txBody>
                    <a:bodyPr/>
                    <a:lstStyle/>
                    <a:p>
                      <a:pPr marL="0" marR="0">
                        <a:spcBef>
                          <a:spcPts val="0"/>
                        </a:spcBef>
                        <a:spcAft>
                          <a:spcPts val="0"/>
                        </a:spcAft>
                      </a:pPr>
                      <a:r>
                        <a:rPr lang="en-US" sz="1000">
                          <a:effectLst/>
                        </a:rPr>
                        <a:t>40.</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dirty="0">
                          <a:effectLst/>
                        </a:rPr>
                        <a:t>Physical Sciences</a:t>
                      </a:r>
                      <a:endParaRPr lang="en-US" sz="1100" dirty="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23"/>
                  </a:ext>
                </a:extLst>
              </a:tr>
              <a:tr h="161424">
                <a:tc>
                  <a:txBody>
                    <a:bodyPr/>
                    <a:lstStyle/>
                    <a:p>
                      <a:pPr marL="0" marR="0">
                        <a:spcBef>
                          <a:spcPts val="0"/>
                        </a:spcBef>
                        <a:spcAft>
                          <a:spcPts val="0"/>
                        </a:spcAft>
                      </a:pPr>
                      <a:r>
                        <a:rPr lang="en-US" sz="1000">
                          <a:effectLst/>
                        </a:rPr>
                        <a:t>23.</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Language Arts</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24"/>
                  </a:ext>
                </a:extLst>
              </a:tr>
              <a:tr h="161424">
                <a:tc>
                  <a:txBody>
                    <a:bodyPr/>
                    <a:lstStyle/>
                    <a:p>
                      <a:pPr marL="0" marR="0">
                        <a:spcBef>
                          <a:spcPts val="0"/>
                        </a:spcBef>
                        <a:spcAft>
                          <a:spcPts val="0"/>
                        </a:spcAft>
                      </a:pPr>
                      <a:r>
                        <a:rPr lang="en-US" sz="1000">
                          <a:effectLst/>
                        </a:rPr>
                        <a:t>27. </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Mathematics </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25"/>
                  </a:ext>
                </a:extLst>
              </a:tr>
              <a:tr h="161424">
                <a:tc>
                  <a:txBody>
                    <a:bodyPr/>
                    <a:lstStyle/>
                    <a:p>
                      <a:pPr marL="0" marR="0">
                        <a:spcBef>
                          <a:spcPts val="0"/>
                        </a:spcBef>
                        <a:spcAft>
                          <a:spcPts val="0"/>
                        </a:spcAft>
                      </a:pPr>
                      <a:r>
                        <a:rPr lang="en-US" sz="1000">
                          <a:effectLst/>
                        </a:rPr>
                        <a:t>45.</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Social Sciences </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26"/>
                  </a:ext>
                </a:extLst>
              </a:tr>
              <a:tr h="161424">
                <a:tc>
                  <a:txBody>
                    <a:bodyPr/>
                    <a:lstStyle/>
                    <a:p>
                      <a:pPr marL="0" marR="0">
                        <a:spcBef>
                          <a:spcPts val="0"/>
                        </a:spcBef>
                        <a:spcAft>
                          <a:spcPts val="0"/>
                        </a:spcAft>
                      </a:pPr>
                      <a:r>
                        <a:rPr lang="en-US" sz="1000">
                          <a:effectLst/>
                        </a:rPr>
                        <a:t>50. </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Visual Arts </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27"/>
                  </a:ext>
                </a:extLst>
              </a:tr>
              <a:tr h="161424">
                <a:tc>
                  <a:txBody>
                    <a:bodyPr/>
                    <a:lstStyle/>
                    <a:p>
                      <a:pPr marL="0" marR="0">
                        <a:spcBef>
                          <a:spcPts val="0"/>
                        </a:spcBef>
                        <a:spcAft>
                          <a:spcPts val="0"/>
                        </a:spcAft>
                      </a:pPr>
                      <a:r>
                        <a:rPr lang="en-US" sz="1000">
                          <a:effectLst/>
                        </a:rPr>
                        <a:t>51. </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Dance </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28"/>
                  </a:ext>
                </a:extLst>
              </a:tr>
              <a:tr h="161424">
                <a:tc>
                  <a:txBody>
                    <a:bodyPr/>
                    <a:lstStyle/>
                    <a:p>
                      <a:pPr marL="0" marR="0">
                        <a:spcBef>
                          <a:spcPts val="0"/>
                        </a:spcBef>
                        <a:spcAft>
                          <a:spcPts val="0"/>
                        </a:spcAft>
                      </a:pPr>
                      <a:r>
                        <a:rPr lang="en-US" sz="1000">
                          <a:effectLst/>
                        </a:rPr>
                        <a:t>52. </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Theatre Arts </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29"/>
                  </a:ext>
                </a:extLst>
              </a:tr>
              <a:tr h="161424">
                <a:tc>
                  <a:txBody>
                    <a:bodyPr/>
                    <a:lstStyle/>
                    <a:p>
                      <a:pPr marL="0" marR="0">
                        <a:spcBef>
                          <a:spcPts val="0"/>
                        </a:spcBef>
                        <a:spcAft>
                          <a:spcPts val="0"/>
                        </a:spcAft>
                      </a:pPr>
                      <a:r>
                        <a:rPr lang="en-US" sz="1000">
                          <a:effectLst/>
                        </a:rPr>
                        <a:t>53. </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a:effectLst/>
                        </a:rPr>
                        <a:t>Music </a:t>
                      </a:r>
                      <a:endParaRPr lang="en-US" sz="110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a:effectLst/>
                        </a:rPr>
                        <a:t>K</a:t>
                      </a:r>
                      <a:endParaRPr lang="en-US" sz="1100">
                        <a:effectLst/>
                        <a:latin typeface="Times New Roman"/>
                        <a:ea typeface="Times New Roman"/>
                      </a:endParaRPr>
                    </a:p>
                  </a:txBody>
                  <a:tcPr marL="57561" marR="57561" marT="0" marB="0" anchor="ctr"/>
                </a:tc>
                <a:extLst>
                  <a:ext uri="{0D108BD9-81ED-4DB2-BD59-A6C34878D82A}">
                    <a16:rowId xmlns="" xmlns:a16="http://schemas.microsoft.com/office/drawing/2014/main" val="10030"/>
                  </a:ext>
                </a:extLst>
              </a:tr>
              <a:tr h="161424">
                <a:tc>
                  <a:txBody>
                    <a:bodyPr/>
                    <a:lstStyle/>
                    <a:p>
                      <a:pPr marL="0" marR="0">
                        <a:spcBef>
                          <a:spcPts val="0"/>
                        </a:spcBef>
                        <a:spcAft>
                          <a:spcPts val="0"/>
                        </a:spcAft>
                      </a:pPr>
                      <a:r>
                        <a:rPr lang="en-US" sz="1000">
                          <a:effectLst/>
                        </a:rPr>
                        <a:t>63. </a:t>
                      </a:r>
                      <a:endParaRPr lang="en-US" sz="1100">
                        <a:effectLst/>
                        <a:latin typeface="Times New Roman"/>
                        <a:ea typeface="Times New Roman"/>
                      </a:endParaRPr>
                    </a:p>
                  </a:txBody>
                  <a:tcPr marL="57561" marR="57561" marT="0" marB="0"/>
                </a:tc>
                <a:tc>
                  <a:txBody>
                    <a:bodyPr/>
                    <a:lstStyle/>
                    <a:p>
                      <a:pPr marL="0" marR="0">
                        <a:spcBef>
                          <a:spcPts val="0"/>
                        </a:spcBef>
                        <a:spcAft>
                          <a:spcPts val="0"/>
                        </a:spcAft>
                      </a:pPr>
                      <a:r>
                        <a:rPr lang="en-US" sz="1000" dirty="0">
                          <a:effectLst/>
                        </a:rPr>
                        <a:t>Spoken Languages </a:t>
                      </a:r>
                      <a:endParaRPr lang="en-US" sz="1100" dirty="0">
                        <a:effectLst/>
                        <a:latin typeface="Times New Roman"/>
                        <a:ea typeface="Times New Roman"/>
                      </a:endParaRPr>
                    </a:p>
                  </a:txBody>
                  <a:tcPr marL="57561" marR="57561" marT="0" marB="0"/>
                </a:tc>
                <a:tc>
                  <a:txBody>
                    <a:bodyPr/>
                    <a:lstStyle/>
                    <a:p>
                      <a:pPr marL="0" marR="0" algn="ctr">
                        <a:spcBef>
                          <a:spcPts val="0"/>
                        </a:spcBef>
                        <a:spcAft>
                          <a:spcPts val="0"/>
                        </a:spcAft>
                      </a:pPr>
                      <a:r>
                        <a:rPr lang="en-US" sz="1000" dirty="0">
                          <a:effectLst/>
                        </a:rPr>
                        <a:t>K</a:t>
                      </a:r>
                      <a:endParaRPr lang="en-US" sz="1100" dirty="0">
                        <a:effectLst/>
                        <a:latin typeface="Times New Roman"/>
                        <a:ea typeface="Times New Roman"/>
                      </a:endParaRPr>
                    </a:p>
                  </a:txBody>
                  <a:tcPr marL="57561" marR="57561" marT="0" marB="0" anchor="ctr"/>
                </a:tc>
                <a:extLst>
                  <a:ext uri="{0D108BD9-81ED-4DB2-BD59-A6C34878D82A}">
                    <a16:rowId xmlns="" xmlns:a16="http://schemas.microsoft.com/office/drawing/2014/main" val="10031"/>
                  </a:ext>
                </a:extLst>
              </a:tr>
            </a:tbl>
          </a:graphicData>
        </a:graphic>
      </p:graphicFrame>
    </p:spTree>
    <p:extLst>
      <p:ext uri="{BB962C8B-B14F-4D97-AF65-F5344CB8AC3E}">
        <p14:creationId xmlns:p14="http://schemas.microsoft.com/office/powerpoint/2010/main" val="366144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9840" y="134307"/>
            <a:ext cx="5482861" cy="948770"/>
          </a:xfrm>
        </p:spPr>
        <p:txBody>
          <a:bodyPr>
            <a:normAutofit fontScale="90000"/>
          </a:bodyPr>
          <a:lstStyle/>
          <a:p>
            <a:r>
              <a:rPr lang="en-US" altLang="en-US" dirty="0"/>
              <a:t>Student Enrollment in WLB FTE Segments</a:t>
            </a:r>
            <a:endParaRPr lang="en-US" dirty="0"/>
          </a:p>
        </p:txBody>
      </p:sp>
      <p:graphicFrame>
        <p:nvGraphicFramePr>
          <p:cNvPr id="7170" name="Chart 3" descr="FY 2006 - 21034&#10;FY 2007 - 18387&#10;FY 2008 - 23141&#10;FY 2009 - 23026&#10;FY 2010 - 23878&#10;FY 2011 - 20928&#10;FY 2012 - 19130&#10;FY 2013 - 21432&#10;FY 2014 - 22786&#10;" title="Bar Chart"/>
          <p:cNvGraphicFramePr>
            <a:graphicFrameLocks/>
          </p:cNvGraphicFramePr>
          <p:nvPr>
            <p:extLst>
              <p:ext uri="{D42A27DB-BD31-4B8C-83A1-F6EECF244321}">
                <p14:modId xmlns:p14="http://schemas.microsoft.com/office/powerpoint/2010/main" val="2995858003"/>
              </p:ext>
            </p:extLst>
          </p:nvPr>
        </p:nvGraphicFramePr>
        <p:xfrm>
          <a:off x="748635" y="1464978"/>
          <a:ext cx="7649112" cy="5393022"/>
        </p:xfrm>
        <a:graphic>
          <a:graphicData uri="http://schemas.openxmlformats.org/presentationml/2006/ole">
            <mc:AlternateContent xmlns:mc="http://schemas.openxmlformats.org/markup-compatibility/2006">
              <mc:Choice xmlns:v="urn:schemas-microsoft-com:vml" Requires="v">
                <p:oleObj spid="_x0000_s1092" name="Worksheet" r:id="rId4" imgW="7206097" imgH="5151566" progId="Excel.Sheet.8">
                  <p:embed/>
                </p:oleObj>
              </mc:Choice>
              <mc:Fallback>
                <p:oleObj name="Worksheet" r:id="rId4" imgW="7206097" imgH="5151566"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635" y="1464978"/>
                        <a:ext cx="7649112" cy="5393022"/>
                      </a:xfrm>
                      <a:prstGeom prst="rect">
                        <a:avLst/>
                      </a:prstGeom>
                      <a:noFill/>
                      <a:extLst/>
                    </p:spPr>
                  </p:pic>
                </p:oleObj>
              </mc:Fallback>
            </mc:AlternateContent>
          </a:graphicData>
        </a:graphic>
      </p:graphicFrame>
    </p:spTree>
    <p:extLst>
      <p:ext uri="{BB962C8B-B14F-4D97-AF65-F5344CB8AC3E}">
        <p14:creationId xmlns:p14="http://schemas.microsoft.com/office/powerpoint/2010/main" val="371206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WBL Enrollment by Cluster</a:t>
            </a:r>
          </a:p>
        </p:txBody>
      </p:sp>
      <p:pic>
        <p:nvPicPr>
          <p:cNvPr id="2" name="Picture 1" descr="Three Year Average WBL Enrollment Data&#10;Agriculture 5%&#10;Business Computer Science 42%&#10;Marketing Sales &amp; Service 13%&#10;Education 3%&#10;Family &amp; Consumer Service 8%&#10;Engineering &amp; Technology 3%&#10;Healthcare (excluding Clinicals) 6%&#10;Architecture, Construction, Communication, Transportation 19%&#10;Public Safety/Law Enforcement .75%" title="Pie Chart"/>
          <p:cNvPicPr>
            <a:picLocks noChangeAspect="1"/>
          </p:cNvPicPr>
          <p:nvPr/>
        </p:nvPicPr>
        <p:blipFill>
          <a:blip r:embed="rId3"/>
          <a:stretch>
            <a:fillRect/>
          </a:stretch>
        </p:blipFill>
        <p:spPr>
          <a:xfrm>
            <a:off x="504863" y="1316736"/>
            <a:ext cx="7809653" cy="5620999"/>
          </a:xfrm>
          <a:prstGeom prst="rect">
            <a:avLst/>
          </a:prstGeom>
        </p:spPr>
      </p:pic>
    </p:spTree>
    <p:extLst>
      <p:ext uri="{BB962C8B-B14F-4D97-AF65-F5344CB8AC3E}">
        <p14:creationId xmlns:p14="http://schemas.microsoft.com/office/powerpoint/2010/main" val="173128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sz="3600" dirty="0"/>
              <a:t>Work-Based Learning Enrollment Compared to Youth Apprenticeship</a:t>
            </a:r>
          </a:p>
        </p:txBody>
      </p:sp>
      <p:graphicFrame>
        <p:nvGraphicFramePr>
          <p:cNvPr id="9219" name="Content Placeholder 3" descr="Image illustrating Work-based learning enrollment more than double that of youth apprenticeship"/>
          <p:cNvGraphicFramePr>
            <a:graphicFrameLocks noGrp="1"/>
          </p:cNvGraphicFramePr>
          <p:nvPr>
            <p:ph idx="4294967295"/>
            <p:extLst>
              <p:ext uri="{D42A27DB-BD31-4B8C-83A1-F6EECF244321}">
                <p14:modId xmlns:p14="http://schemas.microsoft.com/office/powerpoint/2010/main" val="1012972733"/>
              </p:ext>
            </p:extLst>
          </p:nvPr>
        </p:nvGraphicFramePr>
        <p:xfrm>
          <a:off x="314920" y="1803748"/>
          <a:ext cx="8516541" cy="4836765"/>
        </p:xfrm>
        <a:graphic>
          <a:graphicData uri="http://schemas.openxmlformats.org/presentationml/2006/ole">
            <mc:AlternateContent xmlns:mc="http://schemas.openxmlformats.org/markup-compatibility/2006">
              <mc:Choice xmlns:v="urn:schemas-microsoft-com:vml" Requires="v">
                <p:oleObj spid="_x0000_s24636" r:id="rId4" imgW="8327858" imgH="4627265" progId="Excel.Chart.8">
                  <p:embed/>
                </p:oleObj>
              </mc:Choice>
              <mc:Fallback>
                <p:oleObj r:id="rId4" imgW="8327858" imgH="462726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20" y="1803748"/>
                        <a:ext cx="8516541" cy="483676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04087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Feedback</a:t>
            </a:r>
          </a:p>
        </p:txBody>
      </p:sp>
      <p:sp>
        <p:nvSpPr>
          <p:cNvPr id="3" name="Text Placeholder 2"/>
          <p:cNvSpPr>
            <a:spLocks noGrp="1"/>
          </p:cNvSpPr>
          <p:nvPr>
            <p:ph idx="1"/>
          </p:nvPr>
        </p:nvSpPr>
        <p:spPr/>
        <p:txBody>
          <a:bodyPr>
            <a:normAutofit lnSpcReduction="10000"/>
          </a:bodyPr>
          <a:lstStyle/>
          <a:p>
            <a:r>
              <a:rPr lang="en-US" dirty="0"/>
              <a:t>Georgia Youth Apprenticeship Program</a:t>
            </a:r>
            <a:br>
              <a:rPr lang="en-US" dirty="0"/>
            </a:br>
            <a:r>
              <a:rPr lang="en-US" dirty="0"/>
              <a:t>Customer Satisfaction Survey</a:t>
            </a:r>
          </a:p>
          <a:p>
            <a:r>
              <a:rPr lang="en-US" dirty="0"/>
              <a:t>A survey is created on survey monkey.com</a:t>
            </a:r>
          </a:p>
          <a:p>
            <a:r>
              <a:rPr lang="en-US" dirty="0"/>
              <a:t>The link is provided to all coordinators statewide</a:t>
            </a:r>
          </a:p>
          <a:p>
            <a:r>
              <a:rPr lang="en-US" dirty="0"/>
              <a:t>Each WBL Coordinator personally gives the link to employers and explains the purposes of the survey</a:t>
            </a:r>
          </a:p>
          <a:p>
            <a:r>
              <a:rPr lang="en-US" dirty="0"/>
              <a:t>This data has been collected since the inception of Youth Apprenticeship funding in the state in 1995 </a:t>
            </a:r>
          </a:p>
          <a:p>
            <a:r>
              <a:rPr lang="en-US" dirty="0"/>
              <a:t>Data is provided on the website, to legislators, and used with coordinators to identify needs improvement.</a:t>
            </a:r>
          </a:p>
        </p:txBody>
      </p:sp>
    </p:spTree>
    <p:extLst>
      <p:ext uri="{BB962C8B-B14F-4D97-AF65-F5344CB8AC3E}">
        <p14:creationId xmlns:p14="http://schemas.microsoft.com/office/powerpoint/2010/main" val="1362837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34307"/>
            <a:ext cx="8226060" cy="948770"/>
          </a:xfrm>
        </p:spPr>
        <p:txBody>
          <a:bodyPr>
            <a:normAutofit fontScale="90000"/>
          </a:bodyPr>
          <a:lstStyle/>
          <a:p>
            <a:r>
              <a:rPr lang="en-US" dirty="0"/>
              <a:t>Georgia Youth Apprenticeship Program Customer Satisfaction Survey Results</a:t>
            </a:r>
          </a:p>
        </p:txBody>
      </p:sp>
      <p:graphicFrame>
        <p:nvGraphicFramePr>
          <p:cNvPr id="16387" name="Chart 3" descr="Bar chart illustrating employers agree that students perform at the level expected"/>
          <p:cNvGraphicFramePr>
            <a:graphicFrameLocks noChangeAspect="1"/>
          </p:cNvGraphicFramePr>
          <p:nvPr>
            <p:extLst>
              <p:ext uri="{D42A27DB-BD31-4B8C-83A1-F6EECF244321}">
                <p14:modId xmlns:p14="http://schemas.microsoft.com/office/powerpoint/2010/main" val="4283672578"/>
              </p:ext>
            </p:extLst>
          </p:nvPr>
        </p:nvGraphicFramePr>
        <p:xfrm>
          <a:off x="-67174" y="2116901"/>
          <a:ext cx="4267570" cy="2846469"/>
        </p:xfrm>
        <a:graphic>
          <a:graphicData uri="http://schemas.openxmlformats.org/presentationml/2006/ole">
            <mc:AlternateContent xmlns:mc="http://schemas.openxmlformats.org/markup-compatibility/2006">
              <mc:Choice xmlns:v="urn:schemas-microsoft-com:vml" Requires="v">
                <p:oleObj spid="_x0000_s8317" r:id="rId4" imgW="6096528" imgH="4066384" progId="Excel.Chart.8">
                  <p:embed/>
                </p:oleObj>
              </mc:Choice>
              <mc:Fallback>
                <p:oleObj r:id="rId4" imgW="6096528" imgH="4066384"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74" y="2116901"/>
                        <a:ext cx="4267570" cy="2846469"/>
                      </a:xfrm>
                      <a:prstGeom prst="rect">
                        <a:avLst/>
                      </a:prstGeom>
                      <a:noFill/>
                      <a:extLst/>
                    </p:spPr>
                  </p:pic>
                </p:oleObj>
              </mc:Fallback>
            </mc:AlternateContent>
          </a:graphicData>
        </a:graphic>
      </p:graphicFrame>
      <p:graphicFrame>
        <p:nvGraphicFramePr>
          <p:cNvPr id="7" name="Chart 4" descr="Bar chart illustrating employers agree that students understand written instructions at the level expected"/>
          <p:cNvGraphicFramePr>
            <a:graphicFrameLocks noChangeAspect="1"/>
          </p:cNvGraphicFramePr>
          <p:nvPr>
            <p:extLst>
              <p:ext uri="{D42A27DB-BD31-4B8C-83A1-F6EECF244321}">
                <p14:modId xmlns:p14="http://schemas.microsoft.com/office/powerpoint/2010/main" val="2043456051"/>
              </p:ext>
            </p:extLst>
          </p:nvPr>
        </p:nvGraphicFramePr>
        <p:xfrm>
          <a:off x="4200396" y="2132490"/>
          <a:ext cx="5014395" cy="2846469"/>
        </p:xfrm>
        <a:graphic>
          <a:graphicData uri="http://schemas.openxmlformats.org/presentationml/2006/ole">
            <mc:AlternateContent xmlns:mc="http://schemas.openxmlformats.org/markup-compatibility/2006">
              <mc:Choice xmlns:v="urn:schemas-microsoft-com:vml" Requires="v">
                <p:oleObj spid="_x0000_s8318" r:id="rId6" imgW="7163421" imgH="4066384" progId="Excel.Chart.8">
                  <p:embed/>
                </p:oleObj>
              </mc:Choice>
              <mc:Fallback>
                <p:oleObj r:id="rId6" imgW="7163421" imgH="4066384"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0396" y="2132490"/>
                        <a:ext cx="5014395" cy="2846469"/>
                      </a:xfrm>
                      <a:prstGeom prst="rect">
                        <a:avLst/>
                      </a:prstGeom>
                      <a:noFill/>
                      <a:extLst/>
                    </p:spPr>
                  </p:pic>
                </p:oleObj>
              </mc:Fallback>
            </mc:AlternateContent>
          </a:graphicData>
        </a:graphic>
      </p:graphicFrame>
      <p:sp>
        <p:nvSpPr>
          <p:cNvPr id="6" name="Subtitle 2"/>
          <p:cNvSpPr txBox="1">
            <a:spLocks/>
          </p:cNvSpPr>
          <p:nvPr/>
        </p:nvSpPr>
        <p:spPr>
          <a:xfrm>
            <a:off x="534591" y="5366358"/>
            <a:ext cx="8077200" cy="990600"/>
          </a:xfrm>
          <a:prstGeom prst="rect">
            <a:avLst/>
          </a:prstGeom>
        </p:spPr>
        <p:txBody>
          <a:bodyPr lIns="45720" rIns="45720">
            <a:normAutofit/>
          </a:bodyPr>
          <a:lstStyle/>
          <a:p>
            <a:pPr algn="ctr">
              <a:buClr>
                <a:schemeClr val="accent1"/>
              </a:buClr>
              <a:buSzPct val="80000"/>
              <a:defRPr/>
            </a:pPr>
            <a:r>
              <a:rPr lang="en-US" sz="2400" kern="0" dirty="0">
                <a:solidFill>
                  <a:schemeClr val="accent3">
                    <a:lumMod val="60000"/>
                    <a:lumOff val="40000"/>
                  </a:schemeClr>
                </a:solidFill>
                <a:ea typeface="+mn-lt"/>
                <a:cs typeface="+mn-lt"/>
              </a:rPr>
              <a:t>Results of the annual a state-wide survey, conducted of employers participating in the Youth Apprenticeship Program.   </a:t>
            </a:r>
          </a:p>
        </p:txBody>
      </p:sp>
    </p:spTree>
    <p:extLst>
      <p:ext uri="{BB962C8B-B14F-4D97-AF65-F5344CB8AC3E}">
        <p14:creationId xmlns:p14="http://schemas.microsoft.com/office/powerpoint/2010/main" val="190179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Why collect WBL Data?</a:t>
            </a:r>
            <a:endParaRPr lang="en-US" dirty="0"/>
          </a:p>
        </p:txBody>
      </p:sp>
      <p:sp>
        <p:nvSpPr>
          <p:cNvPr id="3" name="Content Placeholder 2"/>
          <p:cNvSpPr>
            <a:spLocks noGrp="1"/>
          </p:cNvSpPr>
          <p:nvPr>
            <p:ph idx="1"/>
          </p:nvPr>
        </p:nvSpPr>
        <p:spPr/>
        <p:txBody>
          <a:bodyPr/>
          <a:lstStyle/>
          <a:p>
            <a:r>
              <a:rPr lang="en-US"/>
              <a:t>Identify gaps in program delivery</a:t>
            </a:r>
          </a:p>
          <a:p>
            <a:r>
              <a:rPr lang="en-US"/>
              <a:t>Design effective professional development</a:t>
            </a:r>
          </a:p>
          <a:p>
            <a:r>
              <a:rPr lang="en-US"/>
              <a:t>Match needs of business and industry</a:t>
            </a:r>
          </a:p>
          <a:p>
            <a:r>
              <a:rPr lang="en-US"/>
              <a:t>Adjust focus of the program (dynamic vs. static)</a:t>
            </a:r>
          </a:p>
          <a:p>
            <a:r>
              <a:rPr lang="en-US"/>
              <a:t>Provide completer status by cluster/pathway</a:t>
            </a:r>
          </a:p>
          <a:p>
            <a:r>
              <a:rPr lang="en-US"/>
              <a:t>Comply with local, state, federal policies and laws</a:t>
            </a:r>
          </a:p>
          <a:p>
            <a:r>
              <a:rPr lang="en-US"/>
              <a:t>Monitor how special populations are served</a:t>
            </a:r>
          </a:p>
          <a:p>
            <a:r>
              <a:rPr lang="en-US"/>
              <a:t>Continuous program improvement</a:t>
            </a:r>
          </a:p>
          <a:p>
            <a:r>
              <a:rPr lang="en-US"/>
              <a:t>“What gets measured gets done”</a:t>
            </a:r>
            <a:endParaRPr lang="en-US" dirty="0"/>
          </a:p>
        </p:txBody>
      </p:sp>
    </p:spTree>
    <p:extLst>
      <p:ext uri="{BB962C8B-B14F-4D97-AF65-F5344CB8AC3E}">
        <p14:creationId xmlns:p14="http://schemas.microsoft.com/office/powerpoint/2010/main" val="1019389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9841" y="134307"/>
            <a:ext cx="8113326" cy="948770"/>
          </a:xfrm>
        </p:spPr>
        <p:txBody>
          <a:bodyPr>
            <a:normAutofit fontScale="90000"/>
          </a:bodyPr>
          <a:lstStyle/>
          <a:p>
            <a:r>
              <a:rPr lang="en-US" dirty="0"/>
              <a:t>Georgia Youth Apprenticeship Program Customer Satisfaction Survey Results</a:t>
            </a:r>
          </a:p>
        </p:txBody>
      </p:sp>
      <p:graphicFrame>
        <p:nvGraphicFramePr>
          <p:cNvPr id="18436" name="Chart 4" descr="Bar chart illustrating employers agree that students exhibit satisfactory communication (written and verbal) skills"/>
          <p:cNvGraphicFramePr>
            <a:graphicFrameLocks noChangeAspect="1"/>
          </p:cNvGraphicFramePr>
          <p:nvPr>
            <p:extLst>
              <p:ext uri="{D42A27DB-BD31-4B8C-83A1-F6EECF244321}">
                <p14:modId xmlns:p14="http://schemas.microsoft.com/office/powerpoint/2010/main" val="504600445"/>
              </p:ext>
            </p:extLst>
          </p:nvPr>
        </p:nvGraphicFramePr>
        <p:xfrm>
          <a:off x="-1" y="2036385"/>
          <a:ext cx="4450465" cy="2968460"/>
        </p:xfrm>
        <a:graphic>
          <a:graphicData uri="http://schemas.openxmlformats.org/presentationml/2006/ole">
            <mc:AlternateContent xmlns:mc="http://schemas.openxmlformats.org/markup-compatibility/2006">
              <mc:Choice xmlns:v="urn:schemas-microsoft-com:vml" Requires="v">
                <p:oleObj spid="_x0000_s10365" r:id="rId4" imgW="6096528" imgH="4066384" progId="Excel.Chart.8">
                  <p:embed/>
                </p:oleObj>
              </mc:Choice>
              <mc:Fallback>
                <p:oleObj r:id="rId4" imgW="6096528" imgH="4066384"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036385"/>
                        <a:ext cx="4450465" cy="2968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Chart 5" descr="Bar chart illustrating employers agree that students use math at the level expected"/>
          <p:cNvGraphicFramePr>
            <a:graphicFrameLocks noChangeAspect="1"/>
          </p:cNvGraphicFramePr>
          <p:nvPr>
            <p:extLst>
              <p:ext uri="{D42A27DB-BD31-4B8C-83A1-F6EECF244321}">
                <p14:modId xmlns:p14="http://schemas.microsoft.com/office/powerpoint/2010/main" val="2672002464"/>
              </p:ext>
            </p:extLst>
          </p:nvPr>
        </p:nvGraphicFramePr>
        <p:xfrm>
          <a:off x="4686503" y="2036385"/>
          <a:ext cx="4450465" cy="2968460"/>
        </p:xfrm>
        <a:graphic>
          <a:graphicData uri="http://schemas.openxmlformats.org/presentationml/2006/ole">
            <mc:AlternateContent xmlns:mc="http://schemas.openxmlformats.org/markup-compatibility/2006">
              <mc:Choice xmlns:v="urn:schemas-microsoft-com:vml" Requires="v">
                <p:oleObj spid="_x0000_s10366" r:id="rId6" imgW="6096528" imgH="4066384" progId="Excel.Chart.8">
                  <p:embed/>
                </p:oleObj>
              </mc:Choice>
              <mc:Fallback>
                <p:oleObj r:id="rId6" imgW="6096528" imgH="4066384"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6503" y="2036385"/>
                        <a:ext cx="4450465" cy="2968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ubtitle 2"/>
          <p:cNvSpPr txBox="1">
            <a:spLocks/>
          </p:cNvSpPr>
          <p:nvPr/>
        </p:nvSpPr>
        <p:spPr>
          <a:xfrm>
            <a:off x="647904" y="5353833"/>
            <a:ext cx="8077200" cy="990600"/>
          </a:xfrm>
          <a:prstGeom prst="rect">
            <a:avLst/>
          </a:prstGeom>
        </p:spPr>
        <p:txBody>
          <a:bodyPr lIns="45720" rIns="45720">
            <a:normAutofit/>
          </a:bodyPr>
          <a:lstStyle/>
          <a:p>
            <a:pPr algn="ctr">
              <a:buClr>
                <a:schemeClr val="accent1"/>
              </a:buClr>
              <a:buSzPct val="80000"/>
              <a:defRPr/>
            </a:pPr>
            <a:r>
              <a:rPr lang="en-US" sz="2400" kern="0" dirty="0">
                <a:solidFill>
                  <a:schemeClr val="accent3">
                    <a:lumMod val="60000"/>
                    <a:lumOff val="40000"/>
                  </a:schemeClr>
                </a:solidFill>
                <a:ea typeface="+mn-lt"/>
                <a:cs typeface="+mn-lt"/>
              </a:rPr>
              <a:t>Results of the annual a state-wide survey, conducted of employers participating in the Youth Apprenticeship Program.   </a:t>
            </a:r>
          </a:p>
        </p:txBody>
      </p:sp>
    </p:spTree>
    <p:extLst>
      <p:ext uri="{BB962C8B-B14F-4D97-AF65-F5344CB8AC3E}">
        <p14:creationId xmlns:p14="http://schemas.microsoft.com/office/powerpoint/2010/main" val="1543628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9841" y="134307"/>
            <a:ext cx="8100800" cy="948770"/>
          </a:xfrm>
        </p:spPr>
        <p:txBody>
          <a:bodyPr>
            <a:normAutofit fontScale="90000"/>
          </a:bodyPr>
          <a:lstStyle/>
          <a:p>
            <a:pPr lvl="0"/>
            <a:r>
              <a:rPr lang="en-US" dirty="0"/>
              <a:t>Georgia Youth Apprenticeship Program Customer Satisfaction Survey Results</a:t>
            </a:r>
          </a:p>
        </p:txBody>
      </p:sp>
      <p:graphicFrame>
        <p:nvGraphicFramePr>
          <p:cNvPr id="20484" name="Chart 4" descr="Bar chart illustrating employers agree that students demonstrate computer skills at the level expected"/>
          <p:cNvGraphicFramePr>
            <a:graphicFrameLocks noChangeAspect="1"/>
          </p:cNvGraphicFramePr>
          <p:nvPr>
            <p:extLst>
              <p:ext uri="{D42A27DB-BD31-4B8C-83A1-F6EECF244321}">
                <p14:modId xmlns:p14="http://schemas.microsoft.com/office/powerpoint/2010/main" val="766488023"/>
              </p:ext>
            </p:extLst>
          </p:nvPr>
        </p:nvGraphicFramePr>
        <p:xfrm>
          <a:off x="0" y="2178617"/>
          <a:ext cx="4450465" cy="2968460"/>
        </p:xfrm>
        <a:graphic>
          <a:graphicData uri="http://schemas.openxmlformats.org/presentationml/2006/ole">
            <mc:AlternateContent xmlns:mc="http://schemas.openxmlformats.org/markup-compatibility/2006">
              <mc:Choice xmlns:v="urn:schemas-microsoft-com:vml" Requires="v">
                <p:oleObj spid="_x0000_s12413" r:id="rId4" imgW="6096528" imgH="4066384" progId="Excel.Chart.8">
                  <p:embed/>
                </p:oleObj>
              </mc:Choice>
              <mc:Fallback>
                <p:oleObj r:id="rId4" imgW="6096528" imgH="4066384"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78617"/>
                        <a:ext cx="4450465" cy="2968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Chart 4" descr="Bar chart illustrating employers agree that students exhibit satisfactory problem-solving skills"/>
          <p:cNvGraphicFramePr>
            <a:graphicFrameLocks noChangeAspect="1"/>
          </p:cNvGraphicFramePr>
          <p:nvPr>
            <p:extLst>
              <p:ext uri="{D42A27DB-BD31-4B8C-83A1-F6EECF244321}">
                <p14:modId xmlns:p14="http://schemas.microsoft.com/office/powerpoint/2010/main" val="2139591369"/>
              </p:ext>
            </p:extLst>
          </p:nvPr>
        </p:nvGraphicFramePr>
        <p:xfrm>
          <a:off x="4495800" y="2178617"/>
          <a:ext cx="4450465" cy="2968460"/>
        </p:xfrm>
        <a:graphic>
          <a:graphicData uri="http://schemas.openxmlformats.org/presentationml/2006/ole">
            <mc:AlternateContent xmlns:mc="http://schemas.openxmlformats.org/markup-compatibility/2006">
              <mc:Choice xmlns:v="urn:schemas-microsoft-com:vml" Requires="v">
                <p:oleObj spid="_x0000_s12414" r:id="rId6" imgW="6096528" imgH="4066384" progId="Excel.Chart.8">
                  <p:embed/>
                </p:oleObj>
              </mc:Choice>
              <mc:Fallback>
                <p:oleObj r:id="rId6" imgW="6096528" imgH="4066384"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178617"/>
                        <a:ext cx="4450465" cy="2968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ubtitle 2"/>
          <p:cNvSpPr txBox="1">
            <a:spLocks/>
          </p:cNvSpPr>
          <p:nvPr/>
        </p:nvSpPr>
        <p:spPr>
          <a:xfrm>
            <a:off x="629841" y="5566775"/>
            <a:ext cx="8077200" cy="990600"/>
          </a:xfrm>
          <a:prstGeom prst="rect">
            <a:avLst/>
          </a:prstGeom>
        </p:spPr>
        <p:txBody>
          <a:bodyPr lIns="45720" rIns="45720">
            <a:normAutofit/>
          </a:bodyPr>
          <a:lstStyle/>
          <a:p>
            <a:pPr algn="ctr">
              <a:buClr>
                <a:schemeClr val="accent1"/>
              </a:buClr>
              <a:buSzPct val="80000"/>
              <a:defRPr/>
            </a:pPr>
            <a:r>
              <a:rPr lang="en-US" sz="2400" kern="0" dirty="0">
                <a:solidFill>
                  <a:schemeClr val="accent3">
                    <a:lumMod val="60000"/>
                    <a:lumOff val="40000"/>
                  </a:schemeClr>
                </a:solidFill>
                <a:ea typeface="+mn-lt"/>
                <a:cs typeface="+mn-lt"/>
              </a:rPr>
              <a:t>Results of the annual a state-wide survey, conducted of employers participating in the Youth Apprenticeship Program.   </a:t>
            </a:r>
          </a:p>
        </p:txBody>
      </p:sp>
    </p:spTree>
    <p:extLst>
      <p:ext uri="{BB962C8B-B14F-4D97-AF65-F5344CB8AC3E}">
        <p14:creationId xmlns:p14="http://schemas.microsoft.com/office/powerpoint/2010/main" val="3569710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9841" y="134307"/>
            <a:ext cx="8113326" cy="948770"/>
          </a:xfrm>
        </p:spPr>
        <p:txBody>
          <a:bodyPr>
            <a:normAutofit fontScale="90000"/>
          </a:bodyPr>
          <a:lstStyle/>
          <a:p>
            <a:r>
              <a:rPr lang="en-US" dirty="0"/>
              <a:t>Georgia Youth Apprenticeship Program Customer Satisfaction Survey Results</a:t>
            </a:r>
          </a:p>
        </p:txBody>
      </p:sp>
      <p:graphicFrame>
        <p:nvGraphicFramePr>
          <p:cNvPr id="22532" name="Chart 4" descr="Bar chart illustrating employers agree that students seek alternate solutions to problems"/>
          <p:cNvGraphicFramePr>
            <a:graphicFrameLocks noChangeAspect="1"/>
          </p:cNvGraphicFramePr>
          <p:nvPr>
            <p:extLst>
              <p:ext uri="{D42A27DB-BD31-4B8C-83A1-F6EECF244321}">
                <p14:modId xmlns:p14="http://schemas.microsoft.com/office/powerpoint/2010/main" val="1007658268"/>
              </p:ext>
            </p:extLst>
          </p:nvPr>
        </p:nvGraphicFramePr>
        <p:xfrm>
          <a:off x="0" y="2178617"/>
          <a:ext cx="4450465" cy="2968460"/>
        </p:xfrm>
        <a:graphic>
          <a:graphicData uri="http://schemas.openxmlformats.org/presentationml/2006/ole">
            <mc:AlternateContent xmlns:mc="http://schemas.openxmlformats.org/markup-compatibility/2006">
              <mc:Choice xmlns:v="urn:schemas-microsoft-com:vml" Requires="v">
                <p:oleObj spid="_x0000_s14461" r:id="rId4" imgW="6096528" imgH="4066384" progId="Excel.Chart.8">
                  <p:embed/>
                </p:oleObj>
              </mc:Choice>
              <mc:Fallback>
                <p:oleObj r:id="rId4" imgW="6096528" imgH="4066384"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78617"/>
                        <a:ext cx="4450465" cy="2968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Chart 4" descr="Bar chart illustrating employers who rated the Youth Apprenticeship Program as above average"/>
          <p:cNvGraphicFramePr>
            <a:graphicFrameLocks noChangeAspect="1"/>
          </p:cNvGraphicFramePr>
          <p:nvPr>
            <p:extLst>
              <p:ext uri="{D42A27DB-BD31-4B8C-83A1-F6EECF244321}">
                <p14:modId xmlns:p14="http://schemas.microsoft.com/office/powerpoint/2010/main" val="1676638121"/>
              </p:ext>
            </p:extLst>
          </p:nvPr>
        </p:nvGraphicFramePr>
        <p:xfrm>
          <a:off x="4573191" y="2178617"/>
          <a:ext cx="4450465" cy="2968460"/>
        </p:xfrm>
        <a:graphic>
          <a:graphicData uri="http://schemas.openxmlformats.org/presentationml/2006/ole">
            <mc:AlternateContent xmlns:mc="http://schemas.openxmlformats.org/markup-compatibility/2006">
              <mc:Choice xmlns:v="urn:schemas-microsoft-com:vml" Requires="v">
                <p:oleObj spid="_x0000_s14462" r:id="rId6" imgW="6096528" imgH="4066384" progId="Excel.Chart.8">
                  <p:embed/>
                </p:oleObj>
              </mc:Choice>
              <mc:Fallback>
                <p:oleObj r:id="rId6" imgW="6096528" imgH="4066384"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3191" y="2178617"/>
                        <a:ext cx="4450465" cy="2968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ubtitle 2"/>
          <p:cNvSpPr txBox="1">
            <a:spLocks/>
          </p:cNvSpPr>
          <p:nvPr/>
        </p:nvSpPr>
        <p:spPr>
          <a:xfrm>
            <a:off x="534591" y="5479093"/>
            <a:ext cx="8077200" cy="990600"/>
          </a:xfrm>
          <a:prstGeom prst="rect">
            <a:avLst/>
          </a:prstGeom>
        </p:spPr>
        <p:txBody>
          <a:bodyPr lIns="45720" rIns="45720">
            <a:normAutofit/>
          </a:bodyPr>
          <a:lstStyle/>
          <a:p>
            <a:pPr algn="ctr">
              <a:buClr>
                <a:schemeClr val="accent1"/>
              </a:buClr>
              <a:buSzPct val="80000"/>
              <a:defRPr/>
            </a:pPr>
            <a:r>
              <a:rPr lang="en-US" sz="2400" kern="0" dirty="0">
                <a:solidFill>
                  <a:schemeClr val="accent3">
                    <a:lumMod val="60000"/>
                    <a:lumOff val="40000"/>
                  </a:schemeClr>
                </a:solidFill>
                <a:ea typeface="+mn-lt"/>
                <a:cs typeface="+mn-lt"/>
              </a:rPr>
              <a:t>Results of the annual a state-wide survey, conducted of employers participating in the Youth Apprenticeship Program.   </a:t>
            </a:r>
          </a:p>
        </p:txBody>
      </p:sp>
    </p:spTree>
    <p:extLst>
      <p:ext uri="{BB962C8B-B14F-4D97-AF65-F5344CB8AC3E}">
        <p14:creationId xmlns:p14="http://schemas.microsoft.com/office/powerpoint/2010/main" val="3005302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34307"/>
            <a:ext cx="8163430" cy="948770"/>
          </a:xfrm>
        </p:spPr>
        <p:txBody>
          <a:bodyPr>
            <a:normAutofit fontScale="90000"/>
          </a:bodyPr>
          <a:lstStyle/>
          <a:p>
            <a:r>
              <a:rPr lang="en-US" dirty="0"/>
              <a:t>Georgia Youth Apprenticeship Program Customer Satisfaction Survey Results</a:t>
            </a:r>
          </a:p>
        </p:txBody>
      </p:sp>
      <p:graphicFrame>
        <p:nvGraphicFramePr>
          <p:cNvPr id="24580" name="Chart 4" descr="Bar chart illustrating employers who agree that the program has been beneficial to their company"/>
          <p:cNvGraphicFramePr>
            <a:graphicFrameLocks noChangeAspect="1"/>
          </p:cNvGraphicFramePr>
          <p:nvPr>
            <p:extLst>
              <p:ext uri="{D42A27DB-BD31-4B8C-83A1-F6EECF244321}">
                <p14:modId xmlns:p14="http://schemas.microsoft.com/office/powerpoint/2010/main" val="860256230"/>
              </p:ext>
            </p:extLst>
          </p:nvPr>
        </p:nvGraphicFramePr>
        <p:xfrm>
          <a:off x="-96032" y="2178617"/>
          <a:ext cx="4450465" cy="2968460"/>
        </p:xfrm>
        <a:graphic>
          <a:graphicData uri="http://schemas.openxmlformats.org/presentationml/2006/ole">
            <mc:AlternateContent xmlns:mc="http://schemas.openxmlformats.org/markup-compatibility/2006">
              <mc:Choice xmlns:v="urn:schemas-microsoft-com:vml" Requires="v">
                <p:oleObj spid="_x0000_s16509" r:id="rId4" imgW="6096528" imgH="4066384" progId="Excel.Chart.8">
                  <p:embed/>
                </p:oleObj>
              </mc:Choice>
              <mc:Fallback>
                <p:oleObj r:id="rId4" imgW="6096528" imgH="4066384"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32" y="2178617"/>
                        <a:ext cx="4450465" cy="2968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Chart 4" descr="Bar chart illustrating employers who would recommend the youth apprenticeship program to other companies"/>
          <p:cNvGraphicFramePr>
            <a:graphicFrameLocks noChangeAspect="1"/>
          </p:cNvGraphicFramePr>
          <p:nvPr>
            <p:extLst>
              <p:ext uri="{D42A27DB-BD31-4B8C-83A1-F6EECF244321}">
                <p14:modId xmlns:p14="http://schemas.microsoft.com/office/powerpoint/2010/main" val="2293212597"/>
              </p:ext>
            </p:extLst>
          </p:nvPr>
        </p:nvGraphicFramePr>
        <p:xfrm>
          <a:off x="4495800" y="2178617"/>
          <a:ext cx="4450465" cy="2968460"/>
        </p:xfrm>
        <a:graphic>
          <a:graphicData uri="http://schemas.openxmlformats.org/presentationml/2006/ole">
            <mc:AlternateContent xmlns:mc="http://schemas.openxmlformats.org/markup-compatibility/2006">
              <mc:Choice xmlns:v="urn:schemas-microsoft-com:vml" Requires="v">
                <p:oleObj spid="_x0000_s16510" r:id="rId6" imgW="6096528" imgH="4066384" progId="Excel.Chart.8">
                  <p:embed/>
                </p:oleObj>
              </mc:Choice>
              <mc:Fallback>
                <p:oleObj r:id="rId6" imgW="6096528" imgH="4066384"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178617"/>
                        <a:ext cx="4450465" cy="2968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ubtitle 2"/>
          <p:cNvSpPr txBox="1">
            <a:spLocks/>
          </p:cNvSpPr>
          <p:nvPr/>
        </p:nvSpPr>
        <p:spPr>
          <a:xfrm>
            <a:off x="672956" y="5454041"/>
            <a:ext cx="8077200" cy="990600"/>
          </a:xfrm>
          <a:prstGeom prst="rect">
            <a:avLst/>
          </a:prstGeom>
        </p:spPr>
        <p:txBody>
          <a:bodyPr lIns="45720" rIns="45720">
            <a:normAutofit/>
          </a:bodyPr>
          <a:lstStyle/>
          <a:p>
            <a:pPr algn="ctr">
              <a:buClr>
                <a:schemeClr val="accent1"/>
              </a:buClr>
              <a:buSzPct val="80000"/>
              <a:defRPr/>
            </a:pPr>
            <a:r>
              <a:rPr lang="en-US" sz="2400" kern="0" dirty="0">
                <a:solidFill>
                  <a:schemeClr val="accent3">
                    <a:lumMod val="60000"/>
                    <a:lumOff val="40000"/>
                  </a:schemeClr>
                </a:solidFill>
                <a:ea typeface="+mn-lt"/>
                <a:cs typeface="+mn-lt"/>
              </a:rPr>
              <a:t>Results of the annual a state-wide survey, conducted of employers participating in the Youth Apprenticeship Program.   </a:t>
            </a:r>
          </a:p>
        </p:txBody>
      </p:sp>
    </p:spTree>
    <p:extLst>
      <p:ext uri="{BB962C8B-B14F-4D97-AF65-F5344CB8AC3E}">
        <p14:creationId xmlns:p14="http://schemas.microsoft.com/office/powerpoint/2010/main" val="1915090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WBL in North Carolina</a:t>
            </a:r>
            <a:br>
              <a:rPr lang="en-US" dirty="0"/>
            </a:br>
            <a:r>
              <a:rPr lang="en-US" dirty="0"/>
              <a:t/>
            </a:r>
            <a:br>
              <a:rPr lang="en-US" dirty="0"/>
            </a:br>
            <a:r>
              <a:rPr lang="en-US" dirty="0"/>
              <a:t>Chris Droessler</a:t>
            </a:r>
          </a:p>
        </p:txBody>
      </p:sp>
      <p:sp>
        <p:nvSpPr>
          <p:cNvPr id="5" name="Text Placeholder 4"/>
          <p:cNvSpPr>
            <a:spLocks noGrp="1"/>
          </p:cNvSpPr>
          <p:nvPr>
            <p:ph type="body" idx="1"/>
          </p:nvPr>
        </p:nvSpPr>
        <p:spPr/>
        <p:txBody>
          <a:bodyPr>
            <a:normAutofit fontScale="92500" lnSpcReduction="10000"/>
          </a:bodyPr>
          <a:lstStyle/>
          <a:p>
            <a:r>
              <a:rPr lang="en-US" dirty="0"/>
              <a:t>Career and Technical Education Coordinator</a:t>
            </a:r>
            <a:br>
              <a:rPr lang="en-US" dirty="0"/>
            </a:br>
            <a:r>
              <a:rPr lang="en-US" dirty="0"/>
              <a:t>North Carolina Community College System</a:t>
            </a:r>
          </a:p>
          <a:p>
            <a:endParaRPr lang="en-US" dirty="0"/>
          </a:p>
          <a:p>
            <a:r>
              <a:rPr lang="en-US" i="0" dirty="0" err="1"/>
              <a:t>NCperkins.org</a:t>
            </a:r>
            <a:r>
              <a:rPr lang="en-US" i="0" dirty="0"/>
              <a:t>/presentations</a:t>
            </a:r>
          </a:p>
        </p:txBody>
      </p:sp>
    </p:spTree>
    <p:extLst>
      <p:ext uri="{BB962C8B-B14F-4D97-AF65-F5344CB8AC3E}">
        <p14:creationId xmlns:p14="http://schemas.microsoft.com/office/powerpoint/2010/main" val="4209958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is Work-Based Learning in NC</a:t>
            </a:r>
            <a:endParaRPr lang="en-US" dirty="0"/>
          </a:p>
        </p:txBody>
      </p:sp>
      <p:sp>
        <p:nvSpPr>
          <p:cNvPr id="3" name="Content Placeholder 2"/>
          <p:cNvSpPr>
            <a:spLocks noGrp="1"/>
          </p:cNvSpPr>
          <p:nvPr>
            <p:ph sz="half" idx="2"/>
          </p:nvPr>
        </p:nvSpPr>
        <p:spPr>
          <a:xfrm>
            <a:off x="470474" y="1688898"/>
            <a:ext cx="3868340" cy="4799108"/>
          </a:xfrm>
        </p:spPr>
        <p:txBody>
          <a:bodyPr>
            <a:normAutofit fontScale="85000" lnSpcReduction="10000"/>
          </a:bodyPr>
          <a:lstStyle/>
          <a:p>
            <a:pPr marL="0" indent="0">
              <a:buNone/>
            </a:pPr>
            <a:r>
              <a:rPr lang="en-US" b="1" dirty="0">
                <a:solidFill>
                  <a:schemeClr val="tx2"/>
                </a:solidFill>
              </a:rPr>
              <a:t>High School:</a:t>
            </a:r>
          </a:p>
          <a:p>
            <a:r>
              <a:rPr lang="en-US" dirty="0"/>
              <a:t>Job Shadowing </a:t>
            </a:r>
            <a:br>
              <a:rPr lang="en-US" dirty="0"/>
            </a:br>
            <a:r>
              <a:rPr lang="en-US" dirty="0"/>
              <a:t>     (also middle school)</a:t>
            </a:r>
          </a:p>
          <a:p>
            <a:r>
              <a:rPr lang="en-US" dirty="0"/>
              <a:t>Apprenticeship</a:t>
            </a:r>
          </a:p>
          <a:p>
            <a:r>
              <a:rPr lang="en-US" dirty="0"/>
              <a:t>Business/Industry Field Trip</a:t>
            </a:r>
          </a:p>
          <a:p>
            <a:r>
              <a:rPr lang="en-US" dirty="0"/>
              <a:t>Cooperative Education</a:t>
            </a:r>
          </a:p>
          <a:p>
            <a:r>
              <a:rPr lang="en-US" dirty="0"/>
              <a:t>Entrepreneurial Experiences</a:t>
            </a:r>
          </a:p>
          <a:p>
            <a:r>
              <a:rPr lang="en-US" dirty="0"/>
              <a:t>Internship</a:t>
            </a:r>
          </a:p>
          <a:p>
            <a:r>
              <a:rPr lang="en-US" dirty="0"/>
              <a:t>Mentorship</a:t>
            </a:r>
          </a:p>
          <a:p>
            <a:r>
              <a:rPr lang="en-US" dirty="0"/>
              <a:t>School-based Enterprises</a:t>
            </a:r>
          </a:p>
          <a:p>
            <a:r>
              <a:rPr lang="en-US" dirty="0"/>
              <a:t>Service Learning</a:t>
            </a:r>
          </a:p>
        </p:txBody>
      </p:sp>
      <p:sp>
        <p:nvSpPr>
          <p:cNvPr id="7" name="Content Placeholder 6"/>
          <p:cNvSpPr>
            <a:spLocks noGrp="1"/>
          </p:cNvSpPr>
          <p:nvPr>
            <p:ph sz="quarter" idx="4"/>
          </p:nvPr>
        </p:nvSpPr>
        <p:spPr>
          <a:xfrm>
            <a:off x="4818933" y="1688898"/>
            <a:ext cx="3887391" cy="4147652"/>
          </a:xfrm>
        </p:spPr>
        <p:txBody>
          <a:bodyPr>
            <a:normAutofit/>
          </a:bodyPr>
          <a:lstStyle/>
          <a:p>
            <a:pPr marL="0" indent="0">
              <a:buNone/>
            </a:pPr>
            <a:r>
              <a:rPr lang="en-US" sz="2400" b="1" dirty="0">
                <a:solidFill>
                  <a:schemeClr val="tx2"/>
                </a:solidFill>
              </a:rPr>
              <a:t>Community College:</a:t>
            </a:r>
          </a:p>
          <a:p>
            <a:r>
              <a:rPr lang="en-US" sz="2400" dirty="0"/>
              <a:t>Apprenticeship</a:t>
            </a:r>
          </a:p>
          <a:p>
            <a:r>
              <a:rPr lang="en-US" sz="2400" dirty="0"/>
              <a:t>Cooperative Education</a:t>
            </a:r>
          </a:p>
          <a:p>
            <a:r>
              <a:rPr lang="en-US" sz="2400" dirty="0"/>
              <a:t>Internship</a:t>
            </a:r>
          </a:p>
        </p:txBody>
      </p:sp>
      <p:pic>
        <p:nvPicPr>
          <p:cNvPr id="23" name="Picture 22" descr="NC Community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940" y="6021439"/>
            <a:ext cx="1802710" cy="687283"/>
          </a:xfrm>
          <a:prstGeom prst="rect">
            <a:avLst/>
          </a:prstGeom>
        </p:spPr>
      </p:pic>
    </p:spTree>
    <p:extLst>
      <p:ext uri="{BB962C8B-B14F-4D97-AF65-F5344CB8AC3E}">
        <p14:creationId xmlns:p14="http://schemas.microsoft.com/office/powerpoint/2010/main" val="844329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Secondary WBL Data 2006-2007 (district level)</a:t>
            </a:r>
          </a:p>
        </p:txBody>
      </p:sp>
      <p:sp>
        <p:nvSpPr>
          <p:cNvPr id="5" name="Content Placeholder 4"/>
          <p:cNvSpPr>
            <a:spLocks noGrp="1"/>
          </p:cNvSpPr>
          <p:nvPr>
            <p:ph idx="1"/>
          </p:nvPr>
        </p:nvSpPr>
        <p:spPr>
          <a:xfrm>
            <a:off x="629840" y="1526506"/>
            <a:ext cx="8401425" cy="4840144"/>
          </a:xfrm>
        </p:spPr>
        <p:txBody>
          <a:bodyPr/>
          <a:lstStyle/>
          <a:p>
            <a:pPr marL="0" indent="0">
              <a:spcBef>
                <a:spcPct val="20000"/>
              </a:spcBef>
              <a:buNone/>
              <a:tabLst>
                <a:tab pos="912813" algn="r"/>
                <a:tab pos="1198563" algn="l"/>
              </a:tabLst>
            </a:pPr>
            <a:r>
              <a:rPr lang="en-US" dirty="0"/>
              <a:t>	2,608	Job Shadowing</a:t>
            </a:r>
          </a:p>
          <a:p>
            <a:pPr marL="0" indent="0">
              <a:spcBef>
                <a:spcPct val="20000"/>
              </a:spcBef>
              <a:buNone/>
              <a:tabLst>
                <a:tab pos="912813" algn="r"/>
                <a:tab pos="1198563" algn="l"/>
              </a:tabLst>
            </a:pPr>
            <a:r>
              <a:rPr lang="en-US" dirty="0"/>
              <a:t>	21	Cooperative Education</a:t>
            </a:r>
          </a:p>
          <a:p>
            <a:pPr marL="0" indent="0">
              <a:spcBef>
                <a:spcPct val="20000"/>
              </a:spcBef>
              <a:buNone/>
              <a:tabLst>
                <a:tab pos="912813" algn="r"/>
                <a:tab pos="1198563" algn="l"/>
              </a:tabLst>
            </a:pPr>
            <a:r>
              <a:rPr lang="en-US" dirty="0"/>
              <a:t>	4	Short Term Work Experience (mini Internship)</a:t>
            </a:r>
          </a:p>
          <a:p>
            <a:pPr marL="0" indent="0">
              <a:spcBef>
                <a:spcPct val="20000"/>
              </a:spcBef>
              <a:buNone/>
              <a:tabLst>
                <a:tab pos="912813" algn="r"/>
                <a:tab pos="1198563" algn="l"/>
              </a:tabLst>
            </a:pPr>
            <a:r>
              <a:rPr lang="en-US" dirty="0"/>
              <a:t>	653	Internship</a:t>
            </a:r>
          </a:p>
          <a:p>
            <a:pPr marL="0" indent="0">
              <a:spcBef>
                <a:spcPct val="20000"/>
              </a:spcBef>
              <a:buNone/>
              <a:tabLst>
                <a:tab pos="912813" algn="r"/>
                <a:tab pos="1198563" algn="l"/>
              </a:tabLst>
            </a:pPr>
            <a:r>
              <a:rPr lang="en-US" dirty="0"/>
              <a:t>	5	Apprenticeship</a:t>
            </a:r>
          </a:p>
          <a:p>
            <a:pPr marL="0" indent="0">
              <a:spcBef>
                <a:spcPct val="20000"/>
              </a:spcBef>
              <a:buNone/>
              <a:tabLst>
                <a:tab pos="912813" algn="r"/>
                <a:tab pos="1198563" algn="l"/>
              </a:tabLst>
            </a:pPr>
            <a:r>
              <a:rPr lang="en-US" dirty="0"/>
              <a:t>	576	Community-Based Vocational Training (CBVT) 		(internship for OCS)</a:t>
            </a:r>
          </a:p>
          <a:p>
            <a:pPr marL="0" indent="0">
              <a:spcBef>
                <a:spcPct val="20000"/>
              </a:spcBef>
              <a:buNone/>
              <a:tabLst>
                <a:tab pos="912813" algn="r"/>
                <a:tab pos="1198563" algn="l"/>
              </a:tabLst>
            </a:pPr>
            <a:r>
              <a:rPr lang="en-US" dirty="0"/>
              <a:t>	515	Occupational Course of Study (OCS) Work 			Experience</a:t>
            </a:r>
          </a:p>
        </p:txBody>
      </p:sp>
    </p:spTree>
    <p:extLst>
      <p:ext uri="{BB962C8B-B14F-4D97-AF65-F5344CB8AC3E}">
        <p14:creationId xmlns:p14="http://schemas.microsoft.com/office/powerpoint/2010/main" val="1016571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Secondary WBL Data 2006-2007 (district level)</a:t>
            </a:r>
          </a:p>
        </p:txBody>
      </p:sp>
      <p:sp>
        <p:nvSpPr>
          <p:cNvPr id="5" name="Content Placeholder 4"/>
          <p:cNvSpPr>
            <a:spLocks noGrp="1"/>
          </p:cNvSpPr>
          <p:nvPr>
            <p:ph idx="1"/>
          </p:nvPr>
        </p:nvSpPr>
        <p:spPr>
          <a:xfrm>
            <a:off x="629840" y="1526506"/>
            <a:ext cx="8401425" cy="4840144"/>
          </a:xfrm>
        </p:spPr>
        <p:txBody>
          <a:bodyPr/>
          <a:lstStyle/>
          <a:p>
            <a:pPr marL="0" indent="0">
              <a:spcBef>
                <a:spcPct val="20000"/>
              </a:spcBef>
              <a:spcAft>
                <a:spcPts val="3000"/>
              </a:spcAft>
              <a:buNone/>
              <a:tabLst>
                <a:tab pos="912813" algn="r"/>
                <a:tab pos="1198563" algn="l"/>
              </a:tabLst>
            </a:pPr>
            <a:r>
              <a:rPr lang="en-US" dirty="0"/>
              <a:t>	Why collect the WBL data?</a:t>
            </a:r>
          </a:p>
          <a:p>
            <a:pPr>
              <a:spcBef>
                <a:spcPct val="20000"/>
              </a:spcBef>
              <a:spcAft>
                <a:spcPts val="1200"/>
              </a:spcAft>
              <a:tabLst>
                <a:tab pos="912813" algn="r"/>
                <a:tab pos="1198563" algn="l"/>
              </a:tabLst>
            </a:pPr>
            <a:r>
              <a:rPr lang="en-US" dirty="0"/>
              <a:t>Liability insurance on the student</a:t>
            </a:r>
          </a:p>
          <a:p>
            <a:pPr>
              <a:spcBef>
                <a:spcPct val="20000"/>
              </a:spcBef>
              <a:spcAft>
                <a:spcPts val="1200"/>
              </a:spcAft>
              <a:tabLst>
                <a:tab pos="912813" algn="r"/>
                <a:tab pos="1198563" algn="l"/>
              </a:tabLst>
            </a:pPr>
            <a:r>
              <a:rPr lang="en-US" dirty="0"/>
              <a:t>Evidence of career preparation</a:t>
            </a:r>
          </a:p>
          <a:p>
            <a:pPr>
              <a:spcBef>
                <a:spcPct val="20000"/>
              </a:spcBef>
              <a:spcAft>
                <a:spcPts val="1200"/>
              </a:spcAft>
              <a:tabLst>
                <a:tab pos="912813" algn="r"/>
                <a:tab pos="1198563" algn="l"/>
              </a:tabLst>
            </a:pPr>
            <a:r>
              <a:rPr lang="en-US" dirty="0"/>
              <a:t>Inform the business community</a:t>
            </a:r>
          </a:p>
          <a:p>
            <a:pPr marL="0" indent="0">
              <a:spcBef>
                <a:spcPct val="20000"/>
              </a:spcBef>
              <a:spcAft>
                <a:spcPts val="1200"/>
              </a:spcAft>
              <a:buNone/>
              <a:tabLst>
                <a:tab pos="912813" algn="r"/>
                <a:tab pos="1198563" algn="l"/>
              </a:tabLst>
            </a:pPr>
            <a:endParaRPr lang="en-US" dirty="0"/>
          </a:p>
        </p:txBody>
      </p:sp>
    </p:spTree>
    <p:extLst>
      <p:ext uri="{BB962C8B-B14F-4D97-AF65-F5344CB8AC3E}">
        <p14:creationId xmlns:p14="http://schemas.microsoft.com/office/powerpoint/2010/main" val="825417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Secondary WBL Data 2006-2007</a:t>
            </a:r>
            <a:endParaRPr lang="en-US" dirty="0"/>
          </a:p>
        </p:txBody>
      </p:sp>
      <p:sp>
        <p:nvSpPr>
          <p:cNvPr id="5" name="Content Placeholder 4"/>
          <p:cNvSpPr>
            <a:spLocks noGrp="1"/>
          </p:cNvSpPr>
          <p:nvPr>
            <p:ph idx="1"/>
          </p:nvPr>
        </p:nvSpPr>
        <p:spPr/>
        <p:txBody>
          <a:bodyPr/>
          <a:lstStyle/>
          <a:p>
            <a:pPr marL="0" indent="0">
              <a:spcBef>
                <a:spcPct val="20000"/>
              </a:spcBef>
              <a:buNone/>
              <a:tabLst>
                <a:tab pos="912813" algn="r"/>
                <a:tab pos="1198563" algn="l"/>
              </a:tabLst>
            </a:pPr>
            <a:r>
              <a:rPr lang="en-US"/>
              <a:t>What we did with the data</a:t>
            </a:r>
          </a:p>
          <a:p>
            <a:pPr marL="457200" lvl="1" indent="0">
              <a:spcBef>
                <a:spcPct val="20000"/>
              </a:spcBef>
              <a:buNone/>
              <a:tabLst>
                <a:tab pos="912813" algn="r"/>
                <a:tab pos="1198563" algn="l"/>
              </a:tabLst>
            </a:pPr>
            <a:r>
              <a:rPr lang="en-US"/>
              <a:t>Annual county-wide breakfast meeting to thank the business volunteers</a:t>
            </a:r>
          </a:p>
          <a:p>
            <a:pPr marL="457200" lvl="1" indent="0">
              <a:spcBef>
                <a:spcPct val="20000"/>
              </a:spcBef>
              <a:buNone/>
              <a:tabLst>
                <a:tab pos="912813" algn="r"/>
                <a:tab pos="1198563" algn="l"/>
              </a:tabLst>
            </a:pPr>
            <a:r>
              <a:rPr lang="en-US"/>
              <a:t>Most business volunteers volunteered at a specific school</a:t>
            </a:r>
            <a:endParaRPr lang="en-US" dirty="0"/>
          </a:p>
        </p:txBody>
      </p:sp>
    </p:spTree>
    <p:extLst>
      <p:ext uri="{BB962C8B-B14F-4D97-AF65-F5344CB8AC3E}">
        <p14:creationId xmlns:p14="http://schemas.microsoft.com/office/powerpoint/2010/main" val="3795276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1" y="134307"/>
            <a:ext cx="8226060" cy="931014"/>
          </a:xfrm>
        </p:spPr>
        <p:txBody>
          <a:bodyPr>
            <a:normAutofit fontScale="90000"/>
          </a:bodyPr>
          <a:lstStyle/>
          <a:p>
            <a:r>
              <a:rPr lang="en-US" dirty="0"/>
              <a:t>Secondary WBL Data for North Carolina</a:t>
            </a:r>
          </a:p>
        </p:txBody>
      </p:sp>
      <p:sp>
        <p:nvSpPr>
          <p:cNvPr id="5" name="Content Placeholder 4"/>
          <p:cNvSpPr>
            <a:spLocks noGrp="1"/>
          </p:cNvSpPr>
          <p:nvPr>
            <p:ph idx="1"/>
          </p:nvPr>
        </p:nvSpPr>
        <p:spPr/>
        <p:txBody>
          <a:bodyPr>
            <a:normAutofit/>
          </a:bodyPr>
          <a:lstStyle/>
          <a:p>
            <a:pPr marL="0" indent="0">
              <a:spcBef>
                <a:spcPct val="20000"/>
              </a:spcBef>
              <a:buNone/>
              <a:tabLst>
                <a:tab pos="912813" algn="r"/>
                <a:tab pos="1198563" algn="l"/>
              </a:tabLst>
            </a:pPr>
            <a:r>
              <a:rPr lang="en-US" dirty="0"/>
              <a:t>Students @ Work  2015-2016</a:t>
            </a:r>
          </a:p>
          <a:p>
            <a:pPr marL="0" indent="0">
              <a:spcBef>
                <a:spcPct val="20000"/>
              </a:spcBef>
              <a:buNone/>
              <a:tabLst>
                <a:tab pos="912813" algn="r"/>
                <a:tab pos="1198563" algn="l"/>
              </a:tabLst>
            </a:pPr>
            <a:r>
              <a:rPr lang="en-US" dirty="0"/>
              <a:t>State-wide Middle School job shadowing program</a:t>
            </a:r>
          </a:p>
          <a:p>
            <a:pPr marL="0" indent="0">
              <a:spcBef>
                <a:spcPct val="20000"/>
              </a:spcBef>
              <a:buNone/>
              <a:tabLst>
                <a:tab pos="912813" algn="r"/>
                <a:tab pos="1198563" algn="l"/>
              </a:tabLst>
            </a:pPr>
            <a:endParaRPr lang="en-US" dirty="0"/>
          </a:p>
          <a:p>
            <a:pPr marL="0" indent="0">
              <a:spcBef>
                <a:spcPct val="20000"/>
              </a:spcBef>
              <a:buNone/>
              <a:tabLst>
                <a:tab pos="912813" algn="r"/>
                <a:tab pos="1198563" algn="l"/>
              </a:tabLst>
            </a:pPr>
            <a:r>
              <a:rPr lang="en-US" dirty="0"/>
              <a:t>30,917 students from 45 of the 100 counties</a:t>
            </a:r>
          </a:p>
          <a:p>
            <a:pPr marL="0" indent="0">
              <a:spcBef>
                <a:spcPct val="20000"/>
              </a:spcBef>
              <a:buNone/>
              <a:tabLst>
                <a:tab pos="912813" algn="r"/>
                <a:tab pos="1198563" algn="l"/>
              </a:tabLst>
            </a:pPr>
            <a:endParaRPr lang="en-US" dirty="0"/>
          </a:p>
          <a:p>
            <a:pPr marL="0" indent="0">
              <a:spcBef>
                <a:spcPct val="20000"/>
              </a:spcBef>
              <a:buNone/>
              <a:tabLst>
                <a:tab pos="912813" algn="r"/>
                <a:tab pos="1198563" algn="l"/>
              </a:tabLst>
            </a:pPr>
            <a:r>
              <a:rPr lang="en-US" dirty="0" err="1"/>
              <a:t>ncbce.org</a:t>
            </a:r>
            <a:r>
              <a:rPr lang="en-US" dirty="0"/>
              <a:t>/students-at-work</a:t>
            </a:r>
          </a:p>
          <a:p>
            <a:pPr marL="0" indent="0">
              <a:spcBef>
                <a:spcPct val="20000"/>
              </a:spcBef>
              <a:buNone/>
              <a:tabLst>
                <a:tab pos="912813" algn="r"/>
                <a:tab pos="1198563" algn="l"/>
              </a:tabLst>
            </a:pPr>
            <a:endParaRPr lang="en-US" dirty="0"/>
          </a:p>
        </p:txBody>
      </p:sp>
      <p:pic>
        <p:nvPicPr>
          <p:cNvPr id="3" name="Picture 2" descr="ARTIFACT: Students @ Work logo"/>
          <p:cNvPicPr>
            <a:picLocks noChangeAspect="1"/>
          </p:cNvPicPr>
          <p:nvPr/>
        </p:nvPicPr>
        <p:blipFill>
          <a:blip r:embed="rId3"/>
          <a:stretch>
            <a:fillRect/>
          </a:stretch>
        </p:blipFill>
        <p:spPr>
          <a:xfrm>
            <a:off x="255916" y="4436994"/>
            <a:ext cx="8634549" cy="1838215"/>
          </a:xfrm>
          <a:prstGeom prst="rect">
            <a:avLst/>
          </a:prstGeom>
        </p:spPr>
      </p:pic>
    </p:spTree>
    <p:extLst>
      <p:ext uri="{BB962C8B-B14F-4D97-AF65-F5344CB8AC3E}">
        <p14:creationId xmlns:p14="http://schemas.microsoft.com/office/powerpoint/2010/main" val="1048440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 of Session</a:t>
            </a:r>
          </a:p>
        </p:txBody>
      </p:sp>
      <p:sp>
        <p:nvSpPr>
          <p:cNvPr id="2" name="Content Placeholder 1"/>
          <p:cNvSpPr>
            <a:spLocks noGrp="1"/>
          </p:cNvSpPr>
          <p:nvPr>
            <p:ph idx="1"/>
          </p:nvPr>
        </p:nvSpPr>
        <p:spPr/>
        <p:txBody>
          <a:bodyPr/>
          <a:lstStyle/>
          <a:p>
            <a:r>
              <a:rPr lang="en-US" dirty="0"/>
              <a:t>Secondary CTE WBL Data – Georgia </a:t>
            </a:r>
          </a:p>
          <a:p>
            <a:r>
              <a:rPr lang="en-US" dirty="0"/>
              <a:t>Post-Secondary CTE WBL Data – North Carolina</a:t>
            </a:r>
          </a:p>
          <a:p>
            <a:r>
              <a:rPr lang="en-US" dirty="0"/>
              <a:t>Small group discussions: Discuss objectives and challenges of collecting WBL data</a:t>
            </a:r>
          </a:p>
          <a:p>
            <a:r>
              <a:rPr lang="en-US" dirty="0"/>
              <a:t>Whole group discussion: Share key points with the room</a:t>
            </a:r>
          </a:p>
        </p:txBody>
      </p:sp>
    </p:spTree>
    <p:extLst>
      <p:ext uri="{BB962C8B-B14F-4D97-AF65-F5344CB8AC3E}">
        <p14:creationId xmlns:p14="http://schemas.microsoft.com/office/powerpoint/2010/main" val="460052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1" y="134307"/>
            <a:ext cx="8226060" cy="931014"/>
          </a:xfrm>
        </p:spPr>
        <p:txBody>
          <a:bodyPr>
            <a:normAutofit fontScale="90000"/>
          </a:bodyPr>
          <a:lstStyle/>
          <a:p>
            <a:r>
              <a:rPr lang="en-US" dirty="0"/>
              <a:t>Secondary WBL Data for North Carolina</a:t>
            </a:r>
          </a:p>
        </p:txBody>
      </p:sp>
      <p:sp>
        <p:nvSpPr>
          <p:cNvPr id="7" name="Content Placeholder 4"/>
          <p:cNvSpPr txBox="1">
            <a:spLocks/>
          </p:cNvSpPr>
          <p:nvPr/>
        </p:nvSpPr>
        <p:spPr>
          <a:xfrm>
            <a:off x="629841" y="1744910"/>
            <a:ext cx="7886700" cy="1080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buFont typeface="Arial" panose="020B0604020202020204" pitchFamily="34" charset="0"/>
              <a:buNone/>
              <a:tabLst>
                <a:tab pos="912813" algn="r"/>
                <a:tab pos="1198563" algn="l"/>
              </a:tabLst>
            </a:pPr>
            <a:r>
              <a:rPr lang="en-US" dirty="0"/>
              <a:t>2015-2016 School Year	</a:t>
            </a:r>
          </a:p>
          <a:p>
            <a:pPr marL="0" indent="0">
              <a:spcBef>
                <a:spcPct val="20000"/>
              </a:spcBef>
              <a:buFont typeface="Arial" panose="020B0604020202020204" pitchFamily="34" charset="0"/>
              <a:buNone/>
              <a:tabLst>
                <a:tab pos="912813" algn="r"/>
                <a:tab pos="1198563" algn="l"/>
              </a:tabLst>
            </a:pPr>
            <a:r>
              <a:rPr lang="en-US" dirty="0"/>
              <a:t>High School Students</a:t>
            </a:r>
          </a:p>
        </p:txBody>
      </p:sp>
      <p:graphicFrame>
        <p:nvGraphicFramePr>
          <p:cNvPr id="8" name="Content Placeholder 5" descr="table"/>
          <p:cNvGraphicFramePr>
            <a:graphicFrameLocks/>
          </p:cNvGraphicFramePr>
          <p:nvPr>
            <p:extLst>
              <p:ext uri="{D42A27DB-BD31-4B8C-83A1-F6EECF244321}">
                <p14:modId xmlns:p14="http://schemas.microsoft.com/office/powerpoint/2010/main" val="710529410"/>
              </p:ext>
            </p:extLst>
          </p:nvPr>
        </p:nvGraphicFramePr>
        <p:xfrm>
          <a:off x="629841" y="3208229"/>
          <a:ext cx="6815275" cy="1828800"/>
        </p:xfrm>
        <a:graphic>
          <a:graphicData uri="http://schemas.openxmlformats.org/drawingml/2006/table">
            <a:tbl>
              <a:tblPr firstRow="1" bandRow="1">
                <a:tableStyleId>{5C22544A-7EE6-4342-B048-85BDC9FD1C3A}</a:tableStyleId>
              </a:tblPr>
              <a:tblGrid>
                <a:gridCol w="3411807">
                  <a:extLst>
                    <a:ext uri="{9D8B030D-6E8A-4147-A177-3AD203B41FA5}">
                      <a16:colId xmlns="" xmlns:a16="http://schemas.microsoft.com/office/drawing/2014/main" val="1192577137"/>
                    </a:ext>
                  </a:extLst>
                </a:gridCol>
                <a:gridCol w="1576705">
                  <a:extLst>
                    <a:ext uri="{9D8B030D-6E8A-4147-A177-3AD203B41FA5}">
                      <a16:colId xmlns="" xmlns:a16="http://schemas.microsoft.com/office/drawing/2014/main" val="1228564070"/>
                    </a:ext>
                  </a:extLst>
                </a:gridCol>
                <a:gridCol w="1826763">
                  <a:extLst>
                    <a:ext uri="{9D8B030D-6E8A-4147-A177-3AD203B41FA5}">
                      <a16:colId xmlns="" xmlns:a16="http://schemas.microsoft.com/office/drawing/2014/main" val="2417434108"/>
                    </a:ext>
                  </a:extLst>
                </a:gridCol>
              </a:tblGrid>
              <a:tr h="370840">
                <a:tc>
                  <a:txBody>
                    <a:bodyPr/>
                    <a:lstStyle/>
                    <a:p>
                      <a:endParaRPr lang="en-US"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dirty="0">
                          <a:solidFill>
                            <a:sysClr val="windowText" lastClr="000000"/>
                          </a:solidFill>
                        </a:rPr>
                        <a:t>2010-2011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dirty="0">
                          <a:solidFill>
                            <a:sysClr val="windowText" lastClr="000000"/>
                          </a:solidFill>
                        </a:rPr>
                        <a:t>2015-2016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171514369"/>
                  </a:ext>
                </a:extLst>
              </a:tr>
              <a:tr h="370840">
                <a:tc>
                  <a:txBody>
                    <a:bodyPr/>
                    <a:lstStyle/>
                    <a:p>
                      <a:r>
                        <a:rPr lang="en-US" sz="2400" dirty="0"/>
                        <a:t>CTE Internship</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tabLst>
                          <a:tab pos="1207008" algn="dec"/>
                        </a:tabLst>
                      </a:pPr>
                      <a:r>
                        <a:rPr lang="en-US" sz="2400" dirty="0"/>
                        <a:t>	3,931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tabLst>
                          <a:tab pos="1207008" algn="dec"/>
                        </a:tabLst>
                      </a:pPr>
                      <a:r>
                        <a:rPr lang="en-US" sz="2400" dirty="0"/>
                        <a:t>	4,305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304050688"/>
                  </a:ext>
                </a:extLst>
              </a:tr>
              <a:tr h="370840">
                <a:tc>
                  <a:txBody>
                    <a:bodyPr/>
                    <a:lstStyle/>
                    <a:p>
                      <a:r>
                        <a:rPr lang="en-US" sz="2400" dirty="0"/>
                        <a:t>Cooperative</a:t>
                      </a:r>
                      <a:r>
                        <a:rPr lang="en-US" sz="2400" baseline="0" dirty="0"/>
                        <a:t> Education</a:t>
                      </a:r>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tabLst>
                          <a:tab pos="1207008" algn="dec"/>
                        </a:tabLst>
                      </a:pPr>
                      <a:r>
                        <a:rPr lang="en-US" sz="2400" dirty="0"/>
                        <a:t>	2,463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tabLst>
                          <a:tab pos="1207008" algn="dec"/>
                        </a:tabLst>
                      </a:pPr>
                      <a:r>
                        <a:rPr lang="en-US" sz="2400" dirty="0"/>
                        <a:t>	1,176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878364745"/>
                  </a:ext>
                </a:extLst>
              </a:tr>
              <a:tr h="370840">
                <a:tc>
                  <a:txBody>
                    <a:bodyPr/>
                    <a:lstStyle/>
                    <a:p>
                      <a:r>
                        <a:rPr lang="en-US" sz="2400" dirty="0"/>
                        <a:t>Apprenticeship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tabLst>
                          <a:tab pos="1207008" algn="dec"/>
                        </a:tabLst>
                      </a:pPr>
                      <a:r>
                        <a:rPr lang="en-US" sz="2400" dirty="0"/>
                        <a:t>	172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tabLst>
                          <a:tab pos="1207008" algn="dec"/>
                        </a:tabLst>
                      </a:pPr>
                      <a:r>
                        <a:rPr lang="en-US" sz="2400" dirty="0"/>
                        <a:t>	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3415961"/>
                  </a:ext>
                </a:extLst>
              </a:tr>
            </a:tbl>
          </a:graphicData>
        </a:graphic>
      </p:graphicFrame>
    </p:spTree>
    <p:extLst>
      <p:ext uri="{BB962C8B-B14F-4D97-AF65-F5344CB8AC3E}">
        <p14:creationId xmlns:p14="http://schemas.microsoft.com/office/powerpoint/2010/main" val="1874741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Course Credit</a:t>
            </a:r>
            <a:endParaRPr lang="en-US" dirty="0"/>
          </a:p>
        </p:txBody>
      </p:sp>
      <p:sp>
        <p:nvSpPr>
          <p:cNvPr id="3" name="Content Placeholder 2"/>
          <p:cNvSpPr>
            <a:spLocks noGrp="1"/>
          </p:cNvSpPr>
          <p:nvPr>
            <p:ph idx="1"/>
          </p:nvPr>
        </p:nvSpPr>
        <p:spPr/>
        <p:txBody>
          <a:bodyPr/>
          <a:lstStyle/>
          <a:p>
            <a:pPr marL="0" lvl="1" indent="0">
              <a:spcBef>
                <a:spcPts val="1000"/>
              </a:spcBef>
              <a:buNone/>
            </a:pPr>
            <a:r>
              <a:rPr lang="en-US" sz="2800" dirty="0"/>
              <a:t>Cooperative Education, Internship, Apprenticeship</a:t>
            </a:r>
          </a:p>
          <a:p>
            <a:pPr marL="0" lvl="1" indent="0">
              <a:spcBef>
                <a:spcPts val="1000"/>
              </a:spcBef>
              <a:buNone/>
            </a:pPr>
            <a:endParaRPr lang="en-US" dirty="0"/>
          </a:p>
          <a:p>
            <a:r>
              <a:rPr lang="en-US" dirty="0"/>
              <a:t>College:</a:t>
            </a:r>
          </a:p>
          <a:p>
            <a:pPr lvl="1"/>
            <a:r>
              <a:rPr lang="en-US" dirty="0"/>
              <a:t>1 semester hour credit for 160 hours of WBL</a:t>
            </a:r>
          </a:p>
          <a:p>
            <a:endParaRPr lang="en-US" dirty="0"/>
          </a:p>
          <a:p>
            <a:r>
              <a:rPr lang="en-US" dirty="0"/>
              <a:t>High School:</a:t>
            </a:r>
          </a:p>
          <a:p>
            <a:pPr lvl="1"/>
            <a:r>
              <a:rPr lang="en-US" dirty="0"/>
              <a:t>1 course credit for 135 hours on block schedule</a:t>
            </a:r>
          </a:p>
          <a:p>
            <a:pPr lvl="1"/>
            <a:r>
              <a:rPr lang="en-US" dirty="0"/>
              <a:t>1 course credit for 150 hours on traditional calendar</a:t>
            </a:r>
          </a:p>
        </p:txBody>
      </p:sp>
      <p:pic>
        <p:nvPicPr>
          <p:cNvPr id="5" name="Picture 4" descr="ARTIFACT: NC Community College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940" y="6021439"/>
            <a:ext cx="1802710" cy="687283"/>
          </a:xfrm>
          <a:prstGeom prst="rect">
            <a:avLst/>
          </a:prstGeom>
        </p:spPr>
      </p:pic>
    </p:spTree>
    <p:extLst>
      <p:ext uri="{BB962C8B-B14F-4D97-AF65-F5344CB8AC3E}">
        <p14:creationId xmlns:p14="http://schemas.microsoft.com/office/powerpoint/2010/main" val="2365211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North Carolina Community Colleges</a:t>
            </a:r>
          </a:p>
        </p:txBody>
      </p:sp>
      <p:sp>
        <p:nvSpPr>
          <p:cNvPr id="3" name="Content Placeholder 2"/>
          <p:cNvSpPr>
            <a:spLocks noGrp="1"/>
          </p:cNvSpPr>
          <p:nvPr>
            <p:ph idx="1"/>
          </p:nvPr>
        </p:nvSpPr>
        <p:spPr/>
        <p:txBody>
          <a:bodyPr/>
          <a:lstStyle/>
          <a:p>
            <a:pPr>
              <a:spcAft>
                <a:spcPts val="1200"/>
              </a:spcAft>
            </a:pPr>
            <a:r>
              <a:rPr lang="en-US" u="sng" dirty="0"/>
              <a:t>Associate Degree </a:t>
            </a:r>
            <a:r>
              <a:rPr lang="en-US" dirty="0"/>
              <a:t>- Major hours may include up to </a:t>
            </a:r>
            <a:br>
              <a:rPr lang="en-US" dirty="0"/>
            </a:br>
            <a:r>
              <a:rPr lang="en-US" u="sng" dirty="0"/>
              <a:t>8 semester hours </a:t>
            </a:r>
            <a:r>
              <a:rPr lang="en-US" dirty="0"/>
              <a:t>credit for WBL.</a:t>
            </a:r>
          </a:p>
          <a:p>
            <a:pPr lvl="1">
              <a:spcAft>
                <a:spcPts val="1200"/>
              </a:spcAft>
            </a:pPr>
            <a:r>
              <a:rPr lang="en-US" sz="2600" dirty="0"/>
              <a:t>Selected Registered-Apprenticeship programs allow up to </a:t>
            </a:r>
            <a:r>
              <a:rPr lang="en-US" sz="2600" u="sng" dirty="0"/>
              <a:t>16 semester hours</a:t>
            </a:r>
            <a:r>
              <a:rPr lang="en-US" sz="2600" dirty="0"/>
              <a:t> of WBL</a:t>
            </a:r>
          </a:p>
          <a:p>
            <a:pPr>
              <a:spcAft>
                <a:spcPts val="1200"/>
              </a:spcAft>
            </a:pPr>
            <a:r>
              <a:rPr lang="en-US" u="sng" dirty="0"/>
              <a:t>Diploma</a:t>
            </a:r>
            <a:r>
              <a:rPr lang="en-US" dirty="0"/>
              <a:t> – up to </a:t>
            </a:r>
            <a:r>
              <a:rPr lang="en-US" u="sng" dirty="0"/>
              <a:t>4 semester hours </a:t>
            </a:r>
            <a:r>
              <a:rPr lang="en-US" dirty="0"/>
              <a:t>of WBL</a:t>
            </a:r>
          </a:p>
          <a:p>
            <a:pPr>
              <a:spcAft>
                <a:spcPts val="1200"/>
              </a:spcAft>
            </a:pPr>
            <a:r>
              <a:rPr lang="en-US" u="sng" dirty="0"/>
              <a:t>Certificate</a:t>
            </a:r>
            <a:r>
              <a:rPr lang="en-US" dirty="0"/>
              <a:t>– up to </a:t>
            </a:r>
            <a:r>
              <a:rPr lang="en-US" u="sng" dirty="0"/>
              <a:t>2 semester hours </a:t>
            </a:r>
            <a:r>
              <a:rPr lang="en-US" dirty="0"/>
              <a:t>of WBL</a:t>
            </a:r>
          </a:p>
          <a:p>
            <a:pPr>
              <a:spcAft>
                <a:spcPts val="1200"/>
              </a:spcAft>
            </a:pPr>
            <a:r>
              <a:rPr lang="en-US" dirty="0"/>
              <a:t>No WBL for Captive or co-opted groups</a:t>
            </a:r>
          </a:p>
        </p:txBody>
      </p:sp>
      <p:pic>
        <p:nvPicPr>
          <p:cNvPr id="6" name="Picture 5" descr="ARTIFACT: NC Community College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940" y="6021439"/>
            <a:ext cx="1802710" cy="687283"/>
          </a:xfrm>
          <a:prstGeom prst="rect">
            <a:avLst/>
          </a:prstGeom>
        </p:spPr>
      </p:pic>
    </p:spTree>
    <p:extLst>
      <p:ext uri="{BB962C8B-B14F-4D97-AF65-F5344CB8AC3E}">
        <p14:creationId xmlns:p14="http://schemas.microsoft.com/office/powerpoint/2010/main" val="69752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Carolina Community Colleges</a:t>
            </a:r>
          </a:p>
        </p:txBody>
      </p:sp>
      <p:sp>
        <p:nvSpPr>
          <p:cNvPr id="3" name="Content Placeholder 2"/>
          <p:cNvSpPr>
            <a:spLocks noGrp="1"/>
          </p:cNvSpPr>
          <p:nvPr>
            <p:ph idx="1"/>
          </p:nvPr>
        </p:nvSpPr>
        <p:spPr/>
        <p:txBody>
          <a:bodyPr/>
          <a:lstStyle/>
          <a:p>
            <a:pPr>
              <a:spcAft>
                <a:spcPts val="1200"/>
              </a:spcAft>
            </a:pPr>
            <a:r>
              <a:rPr lang="en-US" dirty="0"/>
              <a:t>Offered Spring, Summer, Fall semesters</a:t>
            </a:r>
          </a:p>
          <a:p>
            <a:pPr>
              <a:spcAft>
                <a:spcPts val="1200"/>
              </a:spcAft>
            </a:pPr>
            <a:r>
              <a:rPr lang="en-US" dirty="0"/>
              <a:t>In 2013, all COE-xxx, Co-Op Education courses were renamed WBL-xxx, Work-Based Learning.</a:t>
            </a:r>
          </a:p>
          <a:p>
            <a:endParaRPr lang="en-US" dirty="0"/>
          </a:p>
        </p:txBody>
      </p:sp>
      <p:pic>
        <p:nvPicPr>
          <p:cNvPr id="6" name="Picture 5" descr="ARTIFACT: NC Community College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940" y="6021439"/>
            <a:ext cx="1802710" cy="687283"/>
          </a:xfrm>
          <a:prstGeom prst="rect">
            <a:avLst/>
          </a:prstGeom>
        </p:spPr>
      </p:pic>
    </p:spTree>
    <p:extLst>
      <p:ext uri="{BB962C8B-B14F-4D97-AF65-F5344CB8AC3E}">
        <p14:creationId xmlns:p14="http://schemas.microsoft.com/office/powerpoint/2010/main" val="2662834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Carolina Community Colleges</a:t>
            </a:r>
          </a:p>
        </p:txBody>
      </p:sp>
      <p:sp>
        <p:nvSpPr>
          <p:cNvPr id="3" name="Content Placeholder 2"/>
          <p:cNvSpPr>
            <a:spLocks noGrp="1"/>
          </p:cNvSpPr>
          <p:nvPr>
            <p:ph idx="1"/>
          </p:nvPr>
        </p:nvSpPr>
        <p:spPr/>
        <p:txBody>
          <a:bodyPr/>
          <a:lstStyle/>
          <a:p>
            <a:pPr>
              <a:spcAft>
                <a:spcPts val="1200"/>
              </a:spcAft>
            </a:pPr>
            <a:r>
              <a:rPr lang="en-US" dirty="0"/>
              <a:t>31 different WBL courses</a:t>
            </a:r>
          </a:p>
          <a:p>
            <a:pPr>
              <a:spcAft>
                <a:spcPts val="1200"/>
              </a:spcAft>
            </a:pPr>
            <a:r>
              <a:rPr lang="en-US" dirty="0"/>
              <a:t>6 different levels of courses</a:t>
            </a:r>
          </a:p>
          <a:p>
            <a:pPr>
              <a:spcAft>
                <a:spcPts val="1200"/>
              </a:spcAft>
            </a:pPr>
            <a:r>
              <a:rPr lang="en-US" dirty="0"/>
              <a:t>Course number indicates 1, 2, 3, or 4 credits</a:t>
            </a:r>
          </a:p>
          <a:p>
            <a:pPr>
              <a:spcAft>
                <a:spcPts val="1200"/>
              </a:spcAft>
            </a:pPr>
            <a:r>
              <a:rPr lang="en-US" dirty="0"/>
              <a:t>Additional seminar course at each level</a:t>
            </a:r>
          </a:p>
          <a:p>
            <a:pPr>
              <a:spcAft>
                <a:spcPts val="1200"/>
              </a:spcAft>
            </a:pPr>
            <a:endParaRPr lang="en-US" dirty="0"/>
          </a:p>
          <a:p>
            <a:pPr>
              <a:spcAft>
                <a:spcPts val="1200"/>
              </a:spcAft>
            </a:pPr>
            <a:endParaRPr lang="en-US" dirty="0"/>
          </a:p>
        </p:txBody>
      </p:sp>
      <p:pic>
        <p:nvPicPr>
          <p:cNvPr id="5" name="Picture 4" descr="ARTIFACT: NC Community College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940" y="6021439"/>
            <a:ext cx="1802710" cy="687283"/>
          </a:xfrm>
          <a:prstGeom prst="rect">
            <a:avLst/>
          </a:prstGeom>
        </p:spPr>
      </p:pic>
    </p:spTree>
    <p:extLst>
      <p:ext uri="{BB962C8B-B14F-4D97-AF65-F5344CB8AC3E}">
        <p14:creationId xmlns:p14="http://schemas.microsoft.com/office/powerpoint/2010/main" val="1637718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WBL-110 World of Work</a:t>
            </a:r>
          </a:p>
        </p:txBody>
      </p:sp>
      <p:sp>
        <p:nvSpPr>
          <p:cNvPr id="3" name="Content Placeholder 2"/>
          <p:cNvSpPr>
            <a:spLocks noGrp="1"/>
          </p:cNvSpPr>
          <p:nvPr>
            <p:ph idx="1"/>
          </p:nvPr>
        </p:nvSpPr>
        <p:spPr/>
        <p:txBody>
          <a:bodyPr/>
          <a:lstStyle/>
          <a:p>
            <a:pPr marL="0" indent="0">
              <a:buNone/>
            </a:pPr>
            <a:r>
              <a:rPr lang="en-US" dirty="0"/>
              <a:t>WBL Academic Course</a:t>
            </a:r>
          </a:p>
          <a:p>
            <a:r>
              <a:rPr lang="en-US" dirty="0"/>
              <a:t>2012 – 1,165 students – 0.20% of all</a:t>
            </a:r>
          </a:p>
          <a:p>
            <a:r>
              <a:rPr lang="en-US" dirty="0"/>
              <a:t>2013 – 1,188 students – 0.21% of all</a:t>
            </a:r>
          </a:p>
          <a:p>
            <a:r>
              <a:rPr lang="en-US" dirty="0"/>
              <a:t>2014 – 1,166 students – 0.21% of all</a:t>
            </a:r>
          </a:p>
          <a:p>
            <a:r>
              <a:rPr lang="en-US" dirty="0"/>
              <a:t>2015 – 1,049 students – 0.20% of all</a:t>
            </a:r>
          </a:p>
        </p:txBody>
      </p:sp>
      <p:pic>
        <p:nvPicPr>
          <p:cNvPr id="6" name="Picture 5" descr="ARTIFACT: NC Community College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940" y="6021439"/>
            <a:ext cx="1802710" cy="687283"/>
          </a:xfrm>
          <a:prstGeom prst="rect">
            <a:avLst/>
          </a:prstGeom>
        </p:spPr>
      </p:pic>
    </p:spTree>
    <p:extLst>
      <p:ext uri="{BB962C8B-B14F-4D97-AF65-F5344CB8AC3E}">
        <p14:creationId xmlns:p14="http://schemas.microsoft.com/office/powerpoint/2010/main" val="1230445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WBL Courses</a:t>
            </a:r>
          </a:p>
        </p:txBody>
      </p:sp>
      <p:sp>
        <p:nvSpPr>
          <p:cNvPr id="3" name="Content Placeholder 2"/>
          <p:cNvSpPr>
            <a:spLocks noGrp="1"/>
          </p:cNvSpPr>
          <p:nvPr>
            <p:ph idx="1"/>
          </p:nvPr>
        </p:nvSpPr>
        <p:spPr>
          <a:xfrm>
            <a:off x="629841" y="1524632"/>
            <a:ext cx="7886700" cy="485674"/>
          </a:xfrm>
        </p:spPr>
        <p:txBody>
          <a:bodyPr/>
          <a:lstStyle/>
          <a:p>
            <a:r>
              <a:rPr lang="en-US" dirty="0"/>
              <a:t>WBL-xx1, xx2, xx3, xx4  Work Experience course</a:t>
            </a:r>
          </a:p>
        </p:txBody>
      </p:sp>
      <p:sp>
        <p:nvSpPr>
          <p:cNvPr id="8" name="TextBox 7"/>
          <p:cNvSpPr txBox="1"/>
          <p:nvPr/>
        </p:nvSpPr>
        <p:spPr>
          <a:xfrm>
            <a:off x="545426" y="1987327"/>
            <a:ext cx="1550074" cy="1754326"/>
          </a:xfrm>
          <a:prstGeom prst="rect">
            <a:avLst/>
          </a:prstGeom>
          <a:noFill/>
        </p:spPr>
        <p:txBody>
          <a:bodyPr wrap="square" rtlCol="0">
            <a:spAutoFit/>
          </a:bodyPr>
          <a:lstStyle/>
          <a:p>
            <a:pPr>
              <a:lnSpc>
                <a:spcPct val="150000"/>
              </a:lnSpc>
            </a:pPr>
            <a:r>
              <a:rPr lang="en-US" dirty="0">
                <a:solidFill>
                  <a:prstClr val="black"/>
                </a:solidFill>
              </a:rPr>
              <a:t>2012 – 4,889</a:t>
            </a:r>
          </a:p>
          <a:p>
            <a:pPr>
              <a:lnSpc>
                <a:spcPct val="150000"/>
              </a:lnSpc>
            </a:pPr>
            <a:r>
              <a:rPr lang="en-US" dirty="0">
                <a:solidFill>
                  <a:prstClr val="black"/>
                </a:solidFill>
              </a:rPr>
              <a:t>2013 – 4,852</a:t>
            </a:r>
          </a:p>
          <a:p>
            <a:pPr>
              <a:lnSpc>
                <a:spcPct val="150000"/>
              </a:lnSpc>
            </a:pPr>
            <a:r>
              <a:rPr lang="en-US" dirty="0">
                <a:solidFill>
                  <a:prstClr val="black"/>
                </a:solidFill>
              </a:rPr>
              <a:t>2014 – 5,085</a:t>
            </a:r>
          </a:p>
          <a:p>
            <a:pPr>
              <a:lnSpc>
                <a:spcPct val="150000"/>
              </a:lnSpc>
            </a:pPr>
            <a:r>
              <a:rPr lang="en-US" dirty="0">
                <a:solidFill>
                  <a:prstClr val="black"/>
                </a:solidFill>
              </a:rPr>
              <a:t>2015 – 5,247</a:t>
            </a:r>
          </a:p>
        </p:txBody>
      </p:sp>
      <p:pic>
        <p:nvPicPr>
          <p:cNvPr id="5" name="Picture 4" descr="ARTIFACT: line graph"/>
          <p:cNvPicPr>
            <a:picLocks noChangeAspect="1"/>
          </p:cNvPicPr>
          <p:nvPr/>
        </p:nvPicPr>
        <p:blipFill>
          <a:blip r:embed="rId3"/>
          <a:stretch>
            <a:fillRect/>
          </a:stretch>
        </p:blipFill>
        <p:spPr>
          <a:xfrm>
            <a:off x="1922665" y="1853241"/>
            <a:ext cx="4340728" cy="2438611"/>
          </a:xfrm>
          <a:prstGeom prst="rect">
            <a:avLst/>
          </a:prstGeom>
        </p:spPr>
      </p:pic>
      <p:sp>
        <p:nvSpPr>
          <p:cNvPr id="11" name="Content Placeholder 2"/>
          <p:cNvSpPr txBox="1">
            <a:spLocks/>
          </p:cNvSpPr>
          <p:nvPr/>
        </p:nvSpPr>
        <p:spPr>
          <a:xfrm>
            <a:off x="629841" y="4182433"/>
            <a:ext cx="7886700" cy="527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dirty="0"/>
              <a:t>WBL-xx5 WBL Seminar course</a:t>
            </a:r>
          </a:p>
        </p:txBody>
      </p:sp>
      <p:sp>
        <p:nvSpPr>
          <p:cNvPr id="9" name="TextBox 8"/>
          <p:cNvSpPr txBox="1"/>
          <p:nvPr/>
        </p:nvSpPr>
        <p:spPr>
          <a:xfrm>
            <a:off x="545426" y="4625922"/>
            <a:ext cx="1550074" cy="1754326"/>
          </a:xfrm>
          <a:prstGeom prst="rect">
            <a:avLst/>
          </a:prstGeom>
          <a:noFill/>
        </p:spPr>
        <p:txBody>
          <a:bodyPr wrap="square" rtlCol="0">
            <a:spAutoFit/>
          </a:bodyPr>
          <a:lstStyle/>
          <a:p>
            <a:pPr>
              <a:lnSpc>
                <a:spcPct val="150000"/>
              </a:lnSpc>
            </a:pPr>
            <a:r>
              <a:rPr lang="en-US" dirty="0">
                <a:solidFill>
                  <a:prstClr val="black"/>
                </a:solidFill>
              </a:rPr>
              <a:t>2012 – 1,411</a:t>
            </a:r>
          </a:p>
          <a:p>
            <a:pPr>
              <a:lnSpc>
                <a:spcPct val="150000"/>
              </a:lnSpc>
            </a:pPr>
            <a:r>
              <a:rPr lang="en-US" dirty="0">
                <a:solidFill>
                  <a:prstClr val="black"/>
                </a:solidFill>
              </a:rPr>
              <a:t>2013 – 1,312</a:t>
            </a:r>
          </a:p>
          <a:p>
            <a:pPr>
              <a:lnSpc>
                <a:spcPct val="150000"/>
              </a:lnSpc>
            </a:pPr>
            <a:r>
              <a:rPr lang="en-US" dirty="0">
                <a:solidFill>
                  <a:prstClr val="black"/>
                </a:solidFill>
              </a:rPr>
              <a:t>2014 – 1,278</a:t>
            </a:r>
          </a:p>
          <a:p>
            <a:pPr>
              <a:lnSpc>
                <a:spcPct val="150000"/>
              </a:lnSpc>
            </a:pPr>
            <a:r>
              <a:rPr lang="en-US" dirty="0">
                <a:solidFill>
                  <a:prstClr val="black"/>
                </a:solidFill>
              </a:rPr>
              <a:t>2015 – 1,220</a:t>
            </a:r>
          </a:p>
        </p:txBody>
      </p:sp>
      <p:pic>
        <p:nvPicPr>
          <p:cNvPr id="6" name="Picture 5" descr="ARTIFACT: line graph"/>
          <p:cNvPicPr>
            <a:picLocks noChangeAspect="1"/>
          </p:cNvPicPr>
          <p:nvPr/>
        </p:nvPicPr>
        <p:blipFill rotWithShape="1">
          <a:blip r:embed="rId4"/>
          <a:srcRect b="16364"/>
          <a:stretch/>
        </p:blipFill>
        <p:spPr>
          <a:xfrm>
            <a:off x="2128405" y="4710404"/>
            <a:ext cx="4340728" cy="2172126"/>
          </a:xfrm>
          <a:prstGeom prst="rect">
            <a:avLst/>
          </a:prstGeom>
        </p:spPr>
      </p:pic>
      <p:pic>
        <p:nvPicPr>
          <p:cNvPr id="10" name="Picture 9" descr="ARTIFACT: NC Community Colleges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6940" y="6021439"/>
            <a:ext cx="1802710" cy="687283"/>
          </a:xfrm>
          <a:prstGeom prst="rect">
            <a:avLst/>
          </a:prstGeom>
        </p:spPr>
      </p:pic>
    </p:spTree>
    <p:extLst>
      <p:ext uri="{BB962C8B-B14F-4D97-AF65-F5344CB8AC3E}">
        <p14:creationId xmlns:p14="http://schemas.microsoft.com/office/powerpoint/2010/main" val="2505225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WBL Courses</a:t>
            </a:r>
          </a:p>
        </p:txBody>
      </p:sp>
      <p:sp>
        <p:nvSpPr>
          <p:cNvPr id="3" name="Content Placeholder 2"/>
          <p:cNvSpPr>
            <a:spLocks noGrp="1"/>
          </p:cNvSpPr>
          <p:nvPr>
            <p:ph idx="1"/>
          </p:nvPr>
        </p:nvSpPr>
        <p:spPr/>
        <p:txBody>
          <a:bodyPr/>
          <a:lstStyle/>
          <a:p>
            <a:r>
              <a:rPr lang="en-US" dirty="0"/>
              <a:t>Clinical hours in Health Science courses?</a:t>
            </a:r>
          </a:p>
          <a:p>
            <a:r>
              <a:rPr lang="en-US" dirty="0"/>
              <a:t>Nursing courses require 3-12 clinical hours</a:t>
            </a:r>
          </a:p>
          <a:p>
            <a:r>
              <a:rPr lang="en-US" dirty="0"/>
              <a:t>Early Childhood Education has their own work-based learning course.</a:t>
            </a:r>
          </a:p>
        </p:txBody>
      </p:sp>
      <p:pic>
        <p:nvPicPr>
          <p:cNvPr id="6" name="Picture 5" descr="ARTIFACT: NC Community College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940" y="6021439"/>
            <a:ext cx="1802710" cy="687283"/>
          </a:xfrm>
          <a:prstGeom prst="rect">
            <a:avLst/>
          </a:prstGeom>
        </p:spPr>
      </p:pic>
    </p:spTree>
    <p:extLst>
      <p:ext uri="{BB962C8B-B14F-4D97-AF65-F5344CB8AC3E}">
        <p14:creationId xmlns:p14="http://schemas.microsoft.com/office/powerpoint/2010/main" val="2052710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2016 NC Employer Needs Survey</a:t>
            </a:r>
          </a:p>
        </p:txBody>
      </p:sp>
      <p:pic>
        <p:nvPicPr>
          <p:cNvPr id="5" name="Picture 4" descr="IMAGE: 2016 NC Employer Needs Survey&#10;&#10;The North Carolina Department of Commerce surveyed businesses all across the state earlier this year.&#10;For 2016, they collected nineteen hundred surveys.&#10;This included companies of all sizes from all 100 coun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848" y="1295400"/>
            <a:ext cx="4254500" cy="5520720"/>
          </a:xfrm>
          <a:prstGeom prst="rect">
            <a:avLst/>
          </a:prstGeom>
        </p:spPr>
      </p:pic>
    </p:spTree>
    <p:extLst>
      <p:ext uri="{BB962C8B-B14F-4D97-AF65-F5344CB8AC3E}">
        <p14:creationId xmlns:p14="http://schemas.microsoft.com/office/powerpoint/2010/main" val="960735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Hiring Difficulties</a:t>
            </a:r>
          </a:p>
        </p:txBody>
      </p:sp>
      <p:pic>
        <p:nvPicPr>
          <p:cNvPr id="3" name="Picture 2" descr="Reasons for Difficulties Chosen by Employers, Overall Sample&#10;Work experience 68%&#10;Education, Certification, Training 62%&#10;Technical Skills 58%&#10;Soft Skills 53%&#10;Criminal Record 33%&#10;Unwilling to Accept Pay/Compensation 30%&#10;Other 22%&#10;Failed Drug Screening 17%" title="Bar Chart"/>
          <p:cNvPicPr>
            <a:picLocks noChangeAspect="1"/>
          </p:cNvPicPr>
          <p:nvPr/>
        </p:nvPicPr>
        <p:blipFill rotWithShape="1">
          <a:blip r:embed="rId3">
            <a:extLst>
              <a:ext uri="{28A0092B-C50C-407E-A947-70E740481C1C}">
                <a14:useLocalDpi xmlns:a14="http://schemas.microsoft.com/office/drawing/2010/main" val="0"/>
              </a:ext>
            </a:extLst>
          </a:blip>
          <a:srcRect l="11628"/>
          <a:stretch/>
        </p:blipFill>
        <p:spPr>
          <a:xfrm>
            <a:off x="91684" y="1583510"/>
            <a:ext cx="8876083" cy="4721756"/>
          </a:xfrm>
          <a:prstGeom prst="rect">
            <a:avLst/>
          </a:prstGeom>
        </p:spPr>
      </p:pic>
      <p:pic>
        <p:nvPicPr>
          <p:cNvPr id="5" name="Picture 4" descr="ARTIFACT: image of 2016 Employer Needs Surve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212" y="4343400"/>
            <a:ext cx="1846860" cy="2396520"/>
          </a:xfrm>
          <a:prstGeom prst="rect">
            <a:avLst/>
          </a:prstGeom>
        </p:spPr>
      </p:pic>
    </p:spTree>
    <p:extLst>
      <p:ext uri="{BB962C8B-B14F-4D97-AF65-F5344CB8AC3E}">
        <p14:creationId xmlns:p14="http://schemas.microsoft.com/office/powerpoint/2010/main" val="134665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WBL in Georgia</a:t>
            </a:r>
            <a:endParaRPr lang="en-US" dirty="0"/>
          </a:p>
        </p:txBody>
      </p:sp>
      <p:sp>
        <p:nvSpPr>
          <p:cNvPr id="3" name="Text Placeholder 2"/>
          <p:cNvSpPr>
            <a:spLocks noGrp="1"/>
          </p:cNvSpPr>
          <p:nvPr>
            <p:ph type="body" idx="1"/>
          </p:nvPr>
        </p:nvSpPr>
        <p:spPr/>
        <p:txBody>
          <a:bodyPr/>
          <a:lstStyle/>
          <a:p>
            <a:r>
              <a:rPr lang="en-US"/>
              <a:t>Dwayne Hobbs</a:t>
            </a:r>
            <a:endParaRPr lang="en-US" dirty="0"/>
          </a:p>
        </p:txBody>
      </p:sp>
    </p:spTree>
    <p:extLst>
      <p:ext uri="{BB962C8B-B14F-4D97-AF65-F5344CB8AC3E}">
        <p14:creationId xmlns:p14="http://schemas.microsoft.com/office/powerpoint/2010/main" val="2939885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hart from The Role of Higher Education in Career Development: Employer Perceptions repo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837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 Individual think time</a:t>
            </a:r>
          </a:p>
        </p:txBody>
      </p:sp>
      <p:sp>
        <p:nvSpPr>
          <p:cNvPr id="3" name="Content Placeholder 2"/>
          <p:cNvSpPr>
            <a:spLocks noGrp="1"/>
          </p:cNvSpPr>
          <p:nvPr>
            <p:ph idx="1"/>
          </p:nvPr>
        </p:nvSpPr>
        <p:spPr/>
        <p:txBody>
          <a:bodyPr/>
          <a:lstStyle/>
          <a:p>
            <a:pPr>
              <a:spcAft>
                <a:spcPts val="1200"/>
              </a:spcAft>
            </a:pPr>
            <a:r>
              <a:rPr lang="en-US" dirty="0"/>
              <a:t>Individually, consider the following </a:t>
            </a:r>
            <a:r>
              <a:rPr lang="en-US" dirty="0" smtClean="0"/>
              <a:t>questions:</a:t>
            </a:r>
            <a:endParaRPr lang="en-US" dirty="0"/>
          </a:p>
          <a:p>
            <a:pPr lvl="1">
              <a:spcAft>
                <a:spcPts val="1200"/>
              </a:spcAft>
            </a:pPr>
            <a:r>
              <a:rPr lang="en-US" dirty="0"/>
              <a:t>What types of WBL data does your state currently collect?</a:t>
            </a:r>
          </a:p>
          <a:p>
            <a:pPr lvl="1">
              <a:spcAft>
                <a:spcPts val="1200"/>
              </a:spcAft>
            </a:pPr>
            <a:r>
              <a:rPr lang="en-US" dirty="0"/>
              <a:t>What have been your challenges around collecting WBL data?</a:t>
            </a:r>
          </a:p>
          <a:p>
            <a:pPr lvl="1">
              <a:spcAft>
                <a:spcPts val="1200"/>
              </a:spcAft>
            </a:pPr>
            <a:r>
              <a:rPr lang="en-US" dirty="0"/>
              <a:t>What innovative practices have you heard about related to WBL data?</a:t>
            </a:r>
          </a:p>
        </p:txBody>
      </p:sp>
    </p:spTree>
    <p:extLst>
      <p:ext uri="{BB962C8B-B14F-4D97-AF65-F5344CB8AC3E}">
        <p14:creationId xmlns:p14="http://schemas.microsoft.com/office/powerpoint/2010/main" val="3567045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 Small Groups</a:t>
            </a:r>
          </a:p>
        </p:txBody>
      </p:sp>
      <p:sp>
        <p:nvSpPr>
          <p:cNvPr id="3" name="Content Placeholder 2"/>
          <p:cNvSpPr>
            <a:spLocks noGrp="1"/>
          </p:cNvSpPr>
          <p:nvPr>
            <p:ph idx="1"/>
          </p:nvPr>
        </p:nvSpPr>
        <p:spPr/>
        <p:txBody>
          <a:bodyPr/>
          <a:lstStyle/>
          <a:p>
            <a:pPr>
              <a:spcAft>
                <a:spcPts val="1200"/>
              </a:spcAft>
            </a:pPr>
            <a:r>
              <a:rPr lang="en-US" dirty="0" smtClean="0"/>
              <a:t>At your tables, </a:t>
            </a:r>
            <a:r>
              <a:rPr lang="en-US" dirty="0"/>
              <a:t>share your answers to the following questions on the chart paper:</a:t>
            </a:r>
          </a:p>
          <a:p>
            <a:pPr lvl="1">
              <a:spcAft>
                <a:spcPts val="1200"/>
              </a:spcAft>
            </a:pPr>
            <a:r>
              <a:rPr lang="en-US" dirty="0"/>
              <a:t>What types of WBL data does your state currently collect?</a:t>
            </a:r>
          </a:p>
          <a:p>
            <a:pPr lvl="1">
              <a:spcAft>
                <a:spcPts val="1200"/>
              </a:spcAft>
            </a:pPr>
            <a:r>
              <a:rPr lang="en-US" dirty="0"/>
              <a:t>What have been your challenges around collecting WBL data?</a:t>
            </a:r>
          </a:p>
          <a:p>
            <a:pPr lvl="1">
              <a:spcAft>
                <a:spcPts val="1200"/>
              </a:spcAft>
            </a:pPr>
            <a:r>
              <a:rPr lang="en-US" dirty="0"/>
              <a:t>What innovative practices have you heard about related to WBL data?</a:t>
            </a:r>
          </a:p>
        </p:txBody>
      </p:sp>
    </p:spTree>
    <p:extLst>
      <p:ext uri="{BB962C8B-B14F-4D97-AF65-F5344CB8AC3E}">
        <p14:creationId xmlns:p14="http://schemas.microsoft.com/office/powerpoint/2010/main" val="2052775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Activity – Whole Group</a:t>
            </a:r>
          </a:p>
        </p:txBody>
      </p:sp>
      <p:sp>
        <p:nvSpPr>
          <p:cNvPr id="2" name="Content Placeholder 1"/>
          <p:cNvSpPr>
            <a:spLocks noGrp="1"/>
          </p:cNvSpPr>
          <p:nvPr>
            <p:ph idx="1"/>
          </p:nvPr>
        </p:nvSpPr>
        <p:spPr/>
        <p:txBody>
          <a:bodyPr/>
          <a:lstStyle/>
          <a:p>
            <a:pPr>
              <a:spcAft>
                <a:spcPts val="1200"/>
              </a:spcAft>
            </a:pPr>
            <a:r>
              <a:rPr lang="en-US" dirty="0"/>
              <a:t>Now, let’s share back:</a:t>
            </a:r>
          </a:p>
          <a:p>
            <a:pPr lvl="1">
              <a:spcAft>
                <a:spcPts val="1200"/>
              </a:spcAft>
            </a:pPr>
            <a:r>
              <a:rPr lang="en-US" dirty="0"/>
              <a:t>What types of WBL data are your states currently collecting?</a:t>
            </a:r>
          </a:p>
          <a:p>
            <a:pPr lvl="1">
              <a:spcAft>
                <a:spcPts val="1200"/>
              </a:spcAft>
            </a:pPr>
            <a:r>
              <a:rPr lang="en-US" dirty="0"/>
              <a:t>What have been your challenges around collecting WBL data?</a:t>
            </a:r>
          </a:p>
          <a:p>
            <a:pPr lvl="1">
              <a:spcAft>
                <a:spcPts val="1200"/>
              </a:spcAft>
            </a:pPr>
            <a:r>
              <a:rPr lang="en-US" dirty="0"/>
              <a:t>What innovative practices have you heard about related to WBL data?</a:t>
            </a:r>
          </a:p>
          <a:p>
            <a:pPr>
              <a:spcAft>
                <a:spcPts val="1200"/>
              </a:spcAft>
            </a:pPr>
            <a:endParaRPr lang="en-US" dirty="0"/>
          </a:p>
        </p:txBody>
      </p:sp>
    </p:spTree>
    <p:extLst>
      <p:ext uri="{BB962C8B-B14F-4D97-AF65-F5344CB8AC3E}">
        <p14:creationId xmlns:p14="http://schemas.microsoft.com/office/powerpoint/2010/main" val="2472681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8420" y="1352578"/>
            <a:ext cx="8520112" cy="1490830"/>
          </a:xfrm>
        </p:spPr>
        <p:txBody>
          <a:bodyPr>
            <a:normAutofit/>
          </a:bodyPr>
          <a:lstStyle/>
          <a:p>
            <a:r>
              <a:rPr lang="en-US" sz="4000" dirty="0"/>
              <a:t>Integrating Work-Based Learning (WBL) Data to Measure Student Outcomes </a:t>
            </a:r>
            <a:endParaRPr lang="en-US" sz="4000" dirty="0">
              <a:solidFill>
                <a:schemeClr val="tx1"/>
              </a:solidFill>
            </a:endParaRPr>
          </a:p>
        </p:txBody>
      </p:sp>
      <p:sp>
        <p:nvSpPr>
          <p:cNvPr id="9" name="Subtitle 8"/>
          <p:cNvSpPr>
            <a:spLocks noGrp="1"/>
          </p:cNvSpPr>
          <p:nvPr>
            <p:ph type="body" idx="1"/>
          </p:nvPr>
        </p:nvSpPr>
        <p:spPr>
          <a:xfrm>
            <a:off x="398420" y="3118981"/>
            <a:ext cx="8520112" cy="2956143"/>
          </a:xfrm>
        </p:spPr>
        <p:txBody>
          <a:bodyPr>
            <a:noAutofit/>
          </a:bodyPr>
          <a:lstStyle/>
          <a:p>
            <a:pPr marL="342900" indent="-342900" algn="l">
              <a:buFont typeface="Arial" charset="0"/>
              <a:buChar char="•"/>
            </a:pPr>
            <a:r>
              <a:rPr lang="en-US" b="1" dirty="0"/>
              <a:t>Dwayne Hobbs</a:t>
            </a:r>
            <a:r>
              <a:rPr lang="en-US" dirty="0"/>
              <a:t/>
            </a:r>
            <a:br>
              <a:rPr lang="en-US" dirty="0"/>
            </a:br>
            <a:r>
              <a:rPr lang="en-US" dirty="0"/>
              <a:t>Career, Technical and Agricultural Education Program Manager</a:t>
            </a:r>
            <a:br>
              <a:rPr lang="en-US" dirty="0"/>
            </a:br>
            <a:r>
              <a:rPr lang="en-US" dirty="0"/>
              <a:t>Georgia Department of Public Instruction</a:t>
            </a:r>
            <a:br>
              <a:rPr lang="en-US" dirty="0"/>
            </a:br>
            <a:r>
              <a:rPr lang="en-US" dirty="0">
                <a:hlinkClick r:id="rId3"/>
              </a:rPr>
              <a:t>DHobbs@doe.k12.ga.us</a:t>
            </a:r>
            <a:r>
              <a:rPr lang="en-US" dirty="0"/>
              <a:t> </a:t>
            </a:r>
          </a:p>
          <a:p>
            <a:pPr marL="342900" indent="-342900" algn="l">
              <a:buFont typeface="Arial" charset="0"/>
              <a:buChar char="•"/>
            </a:pPr>
            <a:r>
              <a:rPr lang="en-US" b="1" dirty="0"/>
              <a:t>Chris Droessler</a:t>
            </a:r>
            <a:r>
              <a:rPr lang="en-US" dirty="0"/>
              <a:t/>
            </a:r>
            <a:br>
              <a:rPr lang="en-US" dirty="0"/>
            </a:br>
            <a:r>
              <a:rPr lang="en-US" dirty="0"/>
              <a:t>Career and Technical Education Coordinator</a:t>
            </a:r>
            <a:br>
              <a:rPr lang="en-US" dirty="0"/>
            </a:br>
            <a:r>
              <a:rPr lang="en-US" dirty="0"/>
              <a:t>North Carolina Community College System</a:t>
            </a:r>
            <a:br>
              <a:rPr lang="en-US" dirty="0"/>
            </a:br>
            <a:r>
              <a:rPr lang="en-US" dirty="0">
                <a:hlinkClick r:id="rId4"/>
              </a:rPr>
              <a:t>DroesslerC@nccommunitycolleges.edu</a:t>
            </a:r>
            <a:r>
              <a:rPr lang="en-US" dirty="0"/>
              <a:t> </a:t>
            </a:r>
          </a:p>
          <a:p>
            <a:pPr marL="342900" indent="-342900" algn="l">
              <a:buFont typeface="Arial" charset="0"/>
              <a:buChar char="•"/>
            </a:pPr>
            <a:endParaRPr lang="en-US" dirty="0"/>
          </a:p>
          <a:p>
            <a:pPr marL="342900" indent="-342900" algn="l">
              <a:buFont typeface="Arial" charset="0"/>
              <a:buChar char="•"/>
            </a:pPr>
            <a:endParaRPr lang="en-US" dirty="0"/>
          </a:p>
          <a:p>
            <a:pPr marL="342900" indent="-342900" algn="l">
              <a:buFont typeface="Arial" charset="0"/>
              <a:buChar char="•"/>
            </a:pPr>
            <a:endParaRPr lang="en-US" dirty="0"/>
          </a:p>
        </p:txBody>
      </p:sp>
    </p:spTree>
    <p:extLst>
      <p:ext uri="{BB962C8B-B14F-4D97-AF65-F5344CB8AC3E}">
        <p14:creationId xmlns:p14="http://schemas.microsoft.com/office/powerpoint/2010/main" val="216916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t>Career Related Education</a:t>
            </a:r>
            <a:endParaRPr lang="en-US" dirty="0"/>
          </a:p>
        </p:txBody>
      </p:sp>
      <p:pic>
        <p:nvPicPr>
          <p:cNvPr id="3" name="Picture 2" descr="IMAGE illustrating: youth appenticeship, internship, cooperative education, and employability skill development through Career awareness, career exploration, instructional related activities, connecting activities, and career awareness"/>
          <p:cNvPicPr>
            <a:picLocks noChangeAspect="1"/>
          </p:cNvPicPr>
          <p:nvPr/>
        </p:nvPicPr>
        <p:blipFill>
          <a:blip r:embed="rId3"/>
          <a:stretch>
            <a:fillRect/>
          </a:stretch>
        </p:blipFill>
        <p:spPr>
          <a:xfrm>
            <a:off x="655529" y="1373654"/>
            <a:ext cx="7891397" cy="5484347"/>
          </a:xfrm>
          <a:prstGeom prst="rect">
            <a:avLst/>
          </a:prstGeom>
        </p:spPr>
      </p:pic>
    </p:spTree>
    <p:extLst>
      <p:ext uri="{BB962C8B-B14F-4D97-AF65-F5344CB8AC3E}">
        <p14:creationId xmlns:p14="http://schemas.microsoft.com/office/powerpoint/2010/main" val="301186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WBL Classifications</a:t>
            </a:r>
          </a:p>
        </p:txBody>
      </p:sp>
      <p:sp>
        <p:nvSpPr>
          <p:cNvPr id="3" name="Content Placeholder 2"/>
          <p:cNvSpPr>
            <a:spLocks noGrp="1"/>
          </p:cNvSpPr>
          <p:nvPr>
            <p:ph idx="1"/>
          </p:nvPr>
        </p:nvSpPr>
        <p:spPr/>
        <p:txBody>
          <a:bodyPr/>
          <a:lstStyle/>
          <a:p>
            <a:pPr marL="0" indent="0">
              <a:buNone/>
              <a:defRPr/>
            </a:pPr>
            <a:r>
              <a:rPr lang="en-US" sz="2400" dirty="0"/>
              <a:t>Students in Work-Based Learning are classified in one of four ways according to the alignment of their career-tech coursework with job placement and future postsecondary/career plans:</a:t>
            </a:r>
          </a:p>
          <a:p>
            <a:pPr marL="0" indent="0">
              <a:buNone/>
              <a:defRPr/>
            </a:pPr>
            <a:endParaRPr lang="en-US" sz="2400" dirty="0"/>
          </a:p>
          <a:p>
            <a:pPr>
              <a:defRPr/>
            </a:pPr>
            <a:r>
              <a:rPr lang="en-US" sz="3200" b="1" dirty="0"/>
              <a:t>Youth Apprenticeship (YAP)</a:t>
            </a:r>
          </a:p>
          <a:p>
            <a:pPr>
              <a:defRPr/>
            </a:pPr>
            <a:r>
              <a:rPr lang="en-US" sz="3200" b="1" dirty="0"/>
              <a:t>Internship</a:t>
            </a:r>
          </a:p>
          <a:p>
            <a:pPr>
              <a:defRPr/>
            </a:pPr>
            <a:r>
              <a:rPr lang="en-US" sz="3200" b="1" dirty="0"/>
              <a:t>Cooperative Education (Co-op)</a:t>
            </a:r>
          </a:p>
          <a:p>
            <a:pPr>
              <a:defRPr/>
            </a:pPr>
            <a:r>
              <a:rPr lang="en-US" sz="3200" b="1" dirty="0"/>
              <a:t>Employability Skills Development (ESD)</a:t>
            </a:r>
          </a:p>
        </p:txBody>
      </p:sp>
    </p:spTree>
    <p:extLst>
      <p:ext uri="{BB962C8B-B14F-4D97-AF65-F5344CB8AC3E}">
        <p14:creationId xmlns:p14="http://schemas.microsoft.com/office/powerpoint/2010/main" val="149181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defRPr/>
            </a:pPr>
            <a:r>
              <a:rPr lang="en-US" dirty="0"/>
              <a:t>WBL </a:t>
            </a:r>
            <a:r>
              <a:rPr dirty="0"/>
              <a:t>Criteria</a:t>
            </a:r>
          </a:p>
        </p:txBody>
      </p:sp>
      <p:pic>
        <p:nvPicPr>
          <p:cNvPr id="2" name="Picture 1" descr="ARTIFACT: 3-sided shapes"/>
          <p:cNvPicPr>
            <a:picLocks noChangeAspect="1"/>
          </p:cNvPicPr>
          <p:nvPr/>
        </p:nvPicPr>
        <p:blipFill>
          <a:blip r:embed="rId3"/>
          <a:stretch>
            <a:fillRect/>
          </a:stretch>
        </p:blipFill>
        <p:spPr>
          <a:xfrm>
            <a:off x="480037" y="1828007"/>
            <a:ext cx="8242506" cy="4541914"/>
          </a:xfrm>
          <a:prstGeom prst="rect">
            <a:avLst/>
          </a:prstGeom>
        </p:spPr>
      </p:pic>
      <p:sp>
        <p:nvSpPr>
          <p:cNvPr id="4103" name="TextBox 10"/>
          <p:cNvSpPr txBox="1">
            <a:spLocks noChangeArrowheads="1"/>
          </p:cNvSpPr>
          <p:nvPr/>
        </p:nvSpPr>
        <p:spPr bwMode="auto">
          <a:xfrm>
            <a:off x="2527126" y="3349668"/>
            <a:ext cx="403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28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eaLnBrk="0" hangingPunct="0">
              <a:spcBef>
                <a:spcPct val="20000"/>
              </a:spcBef>
              <a:buClr>
                <a:schemeClr val="tx2"/>
              </a:buClr>
              <a:buFont typeface="Wingdings 2" panose="05020102010507070707" pitchFamily="18" charset="2"/>
              <a:buChar char=""/>
              <a:defRPr sz="2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eaLnBrk="0" hangingPunct="0">
              <a:spcBef>
                <a:spcPct val="20000"/>
              </a:spcBef>
              <a:buClr>
                <a:schemeClr val="accent1"/>
              </a:buClr>
              <a:buFont typeface="Wingdings 2" panose="05020102010507070707" pitchFamily="18" charset="2"/>
              <a:buChar char=""/>
              <a:defRPr sz="20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eaLnBrk="0" hangingPunct="0">
              <a:spcBef>
                <a:spcPct val="20000"/>
              </a:spcBef>
              <a:buClr>
                <a:schemeClr val="tx2"/>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eaLnBrk="0" hangingPunct="0">
              <a:spcBef>
                <a:spcPct val="20000"/>
              </a:spcBef>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6pPr>
            <a:lvl7pPr marL="29718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7pPr>
            <a:lvl8pPr marL="34290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8pPr>
            <a:lvl9pPr marL="38862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9pPr>
          </a:lstStyle>
          <a:p>
            <a:pPr algn="ctr" eaLnBrk="1" hangingPunct="1">
              <a:spcBef>
                <a:spcPct val="0"/>
              </a:spcBef>
              <a:buClrTx/>
              <a:buSzTx/>
              <a:buFontTx/>
              <a:buNone/>
            </a:pPr>
            <a:r>
              <a:rPr lang="en-US" altLang="en-US" sz="2400" dirty="0">
                <a:latin typeface="Arial" panose="020B0604020202020204" pitchFamily="34" charset="0"/>
              </a:rPr>
              <a:t>The</a:t>
            </a:r>
          </a:p>
          <a:p>
            <a:pPr algn="ctr" eaLnBrk="1" hangingPunct="1">
              <a:spcBef>
                <a:spcPct val="0"/>
              </a:spcBef>
              <a:buClrTx/>
              <a:buSzTx/>
              <a:buFontTx/>
              <a:buNone/>
            </a:pPr>
            <a:r>
              <a:rPr lang="en-US" altLang="en-US" sz="2400" dirty="0">
                <a:latin typeface="Arial" panose="020B0604020202020204" pitchFamily="34" charset="0"/>
              </a:rPr>
              <a:t>Three</a:t>
            </a:r>
          </a:p>
          <a:p>
            <a:pPr algn="ctr" eaLnBrk="1" hangingPunct="1">
              <a:spcBef>
                <a:spcPct val="0"/>
              </a:spcBef>
              <a:buClrTx/>
              <a:buSzTx/>
              <a:buFontTx/>
              <a:buNone/>
            </a:pPr>
            <a:r>
              <a:rPr lang="en-US" altLang="en-US" sz="2400" dirty="0">
                <a:latin typeface="Arial" panose="020B0604020202020204" pitchFamily="34" charset="0"/>
              </a:rPr>
              <a:t>Interlocking</a:t>
            </a:r>
          </a:p>
          <a:p>
            <a:pPr algn="ctr" eaLnBrk="1" hangingPunct="1">
              <a:spcBef>
                <a:spcPct val="0"/>
              </a:spcBef>
              <a:buClrTx/>
              <a:buSzTx/>
              <a:buFontTx/>
              <a:buNone/>
            </a:pPr>
            <a:r>
              <a:rPr lang="en-US" altLang="en-US" sz="2400" dirty="0">
                <a:latin typeface="Arial" panose="020B0604020202020204" pitchFamily="34" charset="0"/>
              </a:rPr>
              <a:t>Components of</a:t>
            </a:r>
          </a:p>
          <a:p>
            <a:pPr algn="ctr" eaLnBrk="1" hangingPunct="1">
              <a:spcBef>
                <a:spcPct val="0"/>
              </a:spcBef>
              <a:buClrTx/>
              <a:buSzTx/>
              <a:buFontTx/>
              <a:buNone/>
            </a:pPr>
            <a:r>
              <a:rPr lang="en-US" altLang="en-US" sz="2400" dirty="0">
                <a:latin typeface="Arial" panose="020B0604020202020204" pitchFamily="34" charset="0"/>
              </a:rPr>
              <a:t>Work-Based Learning</a:t>
            </a:r>
          </a:p>
        </p:txBody>
      </p:sp>
      <p:sp>
        <p:nvSpPr>
          <p:cNvPr id="4100" name="TextBox 10"/>
          <p:cNvSpPr txBox="1">
            <a:spLocks noChangeArrowheads="1"/>
          </p:cNvSpPr>
          <p:nvPr/>
        </p:nvSpPr>
        <p:spPr bwMode="auto">
          <a:xfrm>
            <a:off x="3670126" y="197807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28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eaLnBrk="0" hangingPunct="0">
              <a:spcBef>
                <a:spcPct val="20000"/>
              </a:spcBef>
              <a:buClr>
                <a:schemeClr val="tx2"/>
              </a:buClr>
              <a:buFont typeface="Wingdings 2" panose="05020102010507070707" pitchFamily="18" charset="2"/>
              <a:buChar char=""/>
              <a:defRPr sz="2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eaLnBrk="0" hangingPunct="0">
              <a:spcBef>
                <a:spcPct val="20000"/>
              </a:spcBef>
              <a:buClr>
                <a:schemeClr val="accent1"/>
              </a:buClr>
              <a:buFont typeface="Wingdings 2" panose="05020102010507070707" pitchFamily="18" charset="2"/>
              <a:buChar char=""/>
              <a:defRPr sz="20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eaLnBrk="0" hangingPunct="0">
              <a:spcBef>
                <a:spcPct val="20000"/>
              </a:spcBef>
              <a:buClr>
                <a:schemeClr val="tx2"/>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eaLnBrk="0" hangingPunct="0">
              <a:spcBef>
                <a:spcPct val="20000"/>
              </a:spcBef>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6pPr>
            <a:lvl7pPr marL="29718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7pPr>
            <a:lvl8pPr marL="34290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8pPr>
            <a:lvl9pPr marL="38862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9pPr>
          </a:lstStyle>
          <a:p>
            <a:pPr algn="ctr" eaLnBrk="1" hangingPunct="1">
              <a:spcBef>
                <a:spcPct val="0"/>
              </a:spcBef>
              <a:buClrTx/>
              <a:buSzTx/>
              <a:buFontTx/>
              <a:buNone/>
            </a:pPr>
            <a:r>
              <a:rPr lang="en-US" altLang="en-US" sz="1800">
                <a:latin typeface="Arial" panose="020B0604020202020204" pitchFamily="34" charset="0"/>
              </a:rPr>
              <a:t>Student’s Career Goal </a:t>
            </a:r>
          </a:p>
        </p:txBody>
      </p:sp>
      <p:sp>
        <p:nvSpPr>
          <p:cNvPr id="4101" name="TextBox 11"/>
          <p:cNvSpPr txBox="1">
            <a:spLocks noChangeArrowheads="1"/>
          </p:cNvSpPr>
          <p:nvPr/>
        </p:nvSpPr>
        <p:spPr bwMode="auto">
          <a:xfrm>
            <a:off x="774526" y="5559470"/>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28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eaLnBrk="0" hangingPunct="0">
              <a:spcBef>
                <a:spcPct val="20000"/>
              </a:spcBef>
              <a:buClr>
                <a:schemeClr val="tx2"/>
              </a:buClr>
              <a:buFont typeface="Wingdings 2" panose="05020102010507070707" pitchFamily="18" charset="2"/>
              <a:buChar char=""/>
              <a:defRPr sz="2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eaLnBrk="0" hangingPunct="0">
              <a:spcBef>
                <a:spcPct val="20000"/>
              </a:spcBef>
              <a:buClr>
                <a:schemeClr val="accent1"/>
              </a:buClr>
              <a:buFont typeface="Wingdings 2" panose="05020102010507070707" pitchFamily="18" charset="2"/>
              <a:buChar char=""/>
              <a:defRPr sz="20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eaLnBrk="0" hangingPunct="0">
              <a:spcBef>
                <a:spcPct val="20000"/>
              </a:spcBef>
              <a:buClr>
                <a:schemeClr val="tx2"/>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eaLnBrk="0" hangingPunct="0">
              <a:spcBef>
                <a:spcPct val="20000"/>
              </a:spcBef>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6pPr>
            <a:lvl7pPr marL="29718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7pPr>
            <a:lvl8pPr marL="34290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8pPr>
            <a:lvl9pPr marL="38862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9pPr>
          </a:lstStyle>
          <a:p>
            <a:pPr algn="ctr" eaLnBrk="1" hangingPunct="1">
              <a:spcBef>
                <a:spcPct val="0"/>
              </a:spcBef>
              <a:buClrTx/>
              <a:buSzTx/>
              <a:buFontTx/>
              <a:buNone/>
            </a:pPr>
            <a:r>
              <a:rPr lang="en-US" altLang="en-US" sz="1800">
                <a:latin typeface="Arial" panose="020B0604020202020204" pitchFamily="34" charset="0"/>
              </a:rPr>
              <a:t>Related Coursework</a:t>
            </a:r>
          </a:p>
        </p:txBody>
      </p:sp>
      <p:sp>
        <p:nvSpPr>
          <p:cNvPr id="4102" name="TextBox 12"/>
          <p:cNvSpPr txBox="1">
            <a:spLocks noChangeArrowheads="1"/>
          </p:cNvSpPr>
          <p:nvPr/>
        </p:nvSpPr>
        <p:spPr bwMode="auto">
          <a:xfrm>
            <a:off x="6413326" y="555947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28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eaLnBrk="0" hangingPunct="0">
              <a:spcBef>
                <a:spcPct val="20000"/>
              </a:spcBef>
              <a:buClr>
                <a:schemeClr val="tx2"/>
              </a:buClr>
              <a:buFont typeface="Wingdings 2" panose="05020102010507070707" pitchFamily="18" charset="2"/>
              <a:buChar char=""/>
              <a:defRPr sz="2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eaLnBrk="0" hangingPunct="0">
              <a:spcBef>
                <a:spcPct val="20000"/>
              </a:spcBef>
              <a:buClr>
                <a:schemeClr val="accent1"/>
              </a:buClr>
              <a:buFont typeface="Wingdings 2" panose="05020102010507070707" pitchFamily="18" charset="2"/>
              <a:buChar char=""/>
              <a:defRPr sz="20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eaLnBrk="0" hangingPunct="0">
              <a:spcBef>
                <a:spcPct val="20000"/>
              </a:spcBef>
              <a:buClr>
                <a:schemeClr val="tx2"/>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eaLnBrk="0" hangingPunct="0">
              <a:spcBef>
                <a:spcPct val="20000"/>
              </a:spcBef>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6pPr>
            <a:lvl7pPr marL="29718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7pPr>
            <a:lvl8pPr marL="34290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8pPr>
            <a:lvl9pPr marL="3886200" indent="-228600" eaLnBrk="0" fontAlgn="base" hangingPunct="0">
              <a:spcBef>
                <a:spcPct val="20000"/>
              </a:spcBef>
              <a:spcAft>
                <a:spcPct val="0"/>
              </a:spcAft>
              <a:buClr>
                <a:schemeClr val="accent1"/>
              </a:buClr>
              <a:buFont typeface="Wingdings 2" panose="05020102010507070707" pitchFamily="18" charset="2"/>
              <a:buChar char=""/>
              <a:defRPr>
                <a:solidFill>
                  <a:schemeClr val="tx1"/>
                </a:solidFill>
                <a:latin typeface="Candara" panose="020E0502030303020204" pitchFamily="34" charset="0"/>
                <a:ea typeface="Candara" panose="020E0502030303020204" pitchFamily="34" charset="0"/>
                <a:cs typeface="Candara" panose="020E0502030303020204" pitchFamily="34" charset="0"/>
              </a:defRPr>
            </a:lvl9pPr>
          </a:lstStyle>
          <a:p>
            <a:pPr algn="ctr" eaLnBrk="1" hangingPunct="1">
              <a:spcBef>
                <a:spcPct val="0"/>
              </a:spcBef>
              <a:buClrTx/>
              <a:buSzTx/>
              <a:buFontTx/>
              <a:buNone/>
            </a:pPr>
            <a:r>
              <a:rPr lang="en-US" altLang="en-US" sz="1800">
                <a:latin typeface="Arial" panose="020B0604020202020204" pitchFamily="34" charset="0"/>
              </a:rPr>
              <a:t>Structured Work Experience</a:t>
            </a:r>
          </a:p>
        </p:txBody>
      </p:sp>
    </p:spTree>
    <p:extLst>
      <p:ext uri="{BB962C8B-B14F-4D97-AF65-F5344CB8AC3E}">
        <p14:creationId xmlns:p14="http://schemas.microsoft.com/office/powerpoint/2010/main" val="329173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a:t>Georgia WBL Delivery Model</a:t>
            </a:r>
          </a:p>
        </p:txBody>
      </p:sp>
      <p:pic>
        <p:nvPicPr>
          <p:cNvPr id="22" name="Picture 21" descr="Examples of Pathways Available in the School include: &#10;Construction, Engineering/Technology, Business Management, Marketing, Culinary, Health Care, and Public Safety&#10;&#10;Linked to School-wide, work-based learning coordinator, leading to WBL Placement opportunities including YAP, Internship, Coop, and ESD ending with Employers/Placement Sites"/>
          <p:cNvPicPr>
            <a:picLocks noChangeAspect="1"/>
          </p:cNvPicPr>
          <p:nvPr/>
        </p:nvPicPr>
        <p:blipFill>
          <a:blip r:embed="rId3"/>
          <a:stretch>
            <a:fillRect/>
          </a:stretch>
        </p:blipFill>
        <p:spPr>
          <a:xfrm>
            <a:off x="198932" y="1478818"/>
            <a:ext cx="8748518" cy="5157663"/>
          </a:xfrm>
          <a:prstGeom prst="rect">
            <a:avLst/>
          </a:prstGeom>
        </p:spPr>
      </p:pic>
    </p:spTree>
    <p:extLst>
      <p:ext uri="{BB962C8B-B14F-4D97-AF65-F5344CB8AC3E}">
        <p14:creationId xmlns:p14="http://schemas.microsoft.com/office/powerpoint/2010/main" val="2597447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Georgia Work Based Learning Manual</a:t>
            </a:r>
          </a:p>
        </p:txBody>
      </p:sp>
      <p:sp>
        <p:nvSpPr>
          <p:cNvPr id="3" name="Content Placeholder 2"/>
          <p:cNvSpPr>
            <a:spLocks noGrp="1"/>
          </p:cNvSpPr>
          <p:nvPr>
            <p:ph idx="1"/>
          </p:nvPr>
        </p:nvSpPr>
        <p:spPr/>
        <p:txBody>
          <a:bodyPr>
            <a:normAutofit/>
          </a:bodyPr>
          <a:lstStyle/>
          <a:p>
            <a:r>
              <a:rPr lang="en-US" sz="3600" dirty="0">
                <a:solidFill>
                  <a:schemeClr val="tx1"/>
                </a:solidFill>
                <a:hlinkClick r:id="rId3" tooltip="link to Georgia Work-base Learning Youth Apprenticeship at www.gawbl.org"/>
              </a:rPr>
              <a:t>www.gawbl.org</a:t>
            </a:r>
            <a:endParaRPr lang="en-US" sz="3600" dirty="0">
              <a:solidFill>
                <a:schemeClr val="tx1"/>
              </a:solidFill>
            </a:endParaRPr>
          </a:p>
          <a:p>
            <a:r>
              <a:rPr lang="en-US" sz="3600" dirty="0">
                <a:solidFill>
                  <a:schemeClr val="tx1"/>
                </a:solidFill>
              </a:rPr>
              <a:t>24 standards/Sections in the manual</a:t>
            </a:r>
          </a:p>
          <a:p>
            <a:r>
              <a:rPr lang="en-US" sz="3600" dirty="0">
                <a:solidFill>
                  <a:schemeClr val="tx1"/>
                </a:solidFill>
              </a:rPr>
              <a:t>Standards page</a:t>
            </a:r>
          </a:p>
          <a:p>
            <a:r>
              <a:rPr lang="en-US" sz="3600" dirty="0">
                <a:solidFill>
                  <a:schemeClr val="tx1"/>
                </a:solidFill>
              </a:rPr>
              <a:t>Explanation of all matters related to the section</a:t>
            </a:r>
          </a:p>
          <a:p>
            <a:r>
              <a:rPr lang="en-US" sz="3600" dirty="0">
                <a:solidFill>
                  <a:schemeClr val="tx1"/>
                </a:solidFill>
              </a:rPr>
              <a:t>Sample forms</a:t>
            </a:r>
          </a:p>
          <a:p>
            <a:r>
              <a:rPr lang="en-US" sz="3600" dirty="0">
                <a:solidFill>
                  <a:schemeClr val="tx1"/>
                </a:solidFill>
              </a:rPr>
              <a:t>Self evaluation (Section 24)</a:t>
            </a:r>
          </a:p>
        </p:txBody>
      </p:sp>
    </p:spTree>
    <p:extLst>
      <p:ext uri="{BB962C8B-B14F-4D97-AF65-F5344CB8AC3E}">
        <p14:creationId xmlns:p14="http://schemas.microsoft.com/office/powerpoint/2010/main" val="3086017962"/>
      </p:ext>
    </p:extLst>
  </p:cSld>
  <p:clrMapOvr>
    <a:masterClrMapping/>
  </p:clrMapOvr>
</p:sld>
</file>

<file path=ppt/theme/theme1.xml><?xml version="1.0" encoding="utf-8"?>
<a:theme xmlns:a="http://schemas.openxmlformats.org/drawingml/2006/main" name="2016 DQI_standard">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 DQI_standard" id="{F9A92D34-46D3-41FD-B206-0CBCDFF624AB}" vid="{0F7DCBE3-FA0B-425D-BDB1-1839F68A5E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 DQI_standard</Template>
  <TotalTime>6457</TotalTime>
  <Words>3319</Words>
  <Application>Microsoft Macintosh PowerPoint</Application>
  <PresentationFormat>On-screen Show (4:3)</PresentationFormat>
  <Paragraphs>640</Paragraphs>
  <Slides>44</Slides>
  <Notes>44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5" baseType="lpstr">
      <vt:lpstr>Calibri</vt:lpstr>
      <vt:lpstr>Calibri Light</vt:lpstr>
      <vt:lpstr>Candara</vt:lpstr>
      <vt:lpstr>Times</vt:lpstr>
      <vt:lpstr>Times New Roman</vt:lpstr>
      <vt:lpstr>Wingdings</vt:lpstr>
      <vt:lpstr>ヒラギノ角ゴ Pro W3</vt:lpstr>
      <vt:lpstr>Arial</vt:lpstr>
      <vt:lpstr>2016 DQI_standard</vt:lpstr>
      <vt:lpstr>Worksheet</vt:lpstr>
      <vt:lpstr>Excel.Chart.8</vt:lpstr>
      <vt:lpstr>Integrating Work-Based Learning (WBL) Data to Measure Student Outcomes </vt:lpstr>
      <vt:lpstr>Why collect WBL Data?</vt:lpstr>
      <vt:lpstr>Overview of Session</vt:lpstr>
      <vt:lpstr>WBL in Georgia</vt:lpstr>
      <vt:lpstr>Career Related Education</vt:lpstr>
      <vt:lpstr>WBL Classifications</vt:lpstr>
      <vt:lpstr>WBL Criteria</vt:lpstr>
      <vt:lpstr>Georgia WBL Delivery Model</vt:lpstr>
      <vt:lpstr>Georgia Work Based Learning Manual</vt:lpstr>
      <vt:lpstr>WBL Standards</vt:lpstr>
      <vt:lpstr>Georgia Annual WBL Data Report</vt:lpstr>
      <vt:lpstr>The Data</vt:lpstr>
      <vt:lpstr>WBL Update</vt:lpstr>
      <vt:lpstr>Subject Codes</vt:lpstr>
      <vt:lpstr>Student Enrollment in WLB FTE Segments</vt:lpstr>
      <vt:lpstr>WBL Enrollment by Cluster</vt:lpstr>
      <vt:lpstr>Work-Based Learning Enrollment Compared to Youth Apprenticeship</vt:lpstr>
      <vt:lpstr>Employer Feedback</vt:lpstr>
      <vt:lpstr>Georgia Youth Apprenticeship Program Customer Satisfaction Survey Results</vt:lpstr>
      <vt:lpstr>Georgia Youth Apprenticeship Program Customer Satisfaction Survey Results</vt:lpstr>
      <vt:lpstr>Georgia Youth Apprenticeship Program Customer Satisfaction Survey Results</vt:lpstr>
      <vt:lpstr>Georgia Youth Apprenticeship Program Customer Satisfaction Survey Results</vt:lpstr>
      <vt:lpstr>Georgia Youth Apprenticeship Program Customer Satisfaction Survey Results</vt:lpstr>
      <vt:lpstr>WBL in North Carolina  Chris Droessler</vt:lpstr>
      <vt:lpstr>What is Work-Based Learning in NC</vt:lpstr>
      <vt:lpstr>Secondary WBL Data 2006-2007 (district level)</vt:lpstr>
      <vt:lpstr>Secondary WBL Data 2006-2007 (district level)</vt:lpstr>
      <vt:lpstr>Secondary WBL Data 2006-2007</vt:lpstr>
      <vt:lpstr>Secondary WBL Data for North Carolina</vt:lpstr>
      <vt:lpstr>Secondary WBL Data for North Carolina</vt:lpstr>
      <vt:lpstr>Course Credit</vt:lpstr>
      <vt:lpstr>North Carolina Community Colleges</vt:lpstr>
      <vt:lpstr>North Carolina Community Colleges</vt:lpstr>
      <vt:lpstr>North Carolina Community Colleges</vt:lpstr>
      <vt:lpstr>WBL-110 World of Work</vt:lpstr>
      <vt:lpstr>WBL Courses</vt:lpstr>
      <vt:lpstr>WBL Courses</vt:lpstr>
      <vt:lpstr>2016 NC Employer Needs Survey</vt:lpstr>
      <vt:lpstr>Hiring Difficulties</vt:lpstr>
      <vt:lpstr>PowerPoint Presentation</vt:lpstr>
      <vt:lpstr>Activity – Individual think time</vt:lpstr>
      <vt:lpstr>Activity – Small Groups</vt:lpstr>
      <vt:lpstr>Activity – Whole Group</vt:lpstr>
      <vt:lpstr>Integrating Work-Based Learning (WBL) Data to Measure Student Outcomes </vt:lpstr>
    </vt:vector>
  </TitlesOfParts>
  <Company>RTI International</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Work-Based Learning (WBL) Data to Measure Student Outcomes</dc:title>
  <dc:subject>Data Quality Institute 2016 Conference - Using Data to Assess CTE Student Outcomes</dc:subject>
  <dc:creator>RTI International</dc:creator>
  <cp:keywords>DQI, CTE, CEDS, Common Education Data Standards, Data Quality Institute</cp:keywords>
  <cp:lastModifiedBy>Microsoft Office User</cp:lastModifiedBy>
  <cp:revision>95</cp:revision>
  <dcterms:created xsi:type="dcterms:W3CDTF">2016-09-16T17:07:46Z</dcterms:created>
  <dcterms:modified xsi:type="dcterms:W3CDTF">2016-10-25T13:47:57Z</dcterms:modified>
</cp:coreProperties>
</file>