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259" r:id="rId4"/>
    <p:sldId id="260" r:id="rId5"/>
    <p:sldId id="261" r:id="rId6"/>
    <p:sldId id="278" r:id="rId7"/>
    <p:sldId id="262" r:id="rId8"/>
    <p:sldId id="263" r:id="rId9"/>
    <p:sldId id="277" r:id="rId10"/>
    <p:sldId id="265" r:id="rId11"/>
    <p:sldId id="279" r:id="rId12"/>
    <p:sldId id="297" r:id="rId13"/>
    <p:sldId id="295" r:id="rId14"/>
    <p:sldId id="301" r:id="rId15"/>
    <p:sldId id="288" r:id="rId16"/>
    <p:sldId id="289" r:id="rId17"/>
    <p:sldId id="290" r:id="rId18"/>
    <p:sldId id="291" r:id="rId19"/>
    <p:sldId id="292" r:id="rId20"/>
    <p:sldId id="294" r:id="rId21"/>
    <p:sldId id="293" r:id="rId22"/>
    <p:sldId id="296" r:id="rId23"/>
    <p:sldId id="302" r:id="rId24"/>
    <p:sldId id="303" r:id="rId25"/>
    <p:sldId id="266" r:id="rId26"/>
    <p:sldId id="267" r:id="rId27"/>
    <p:sldId id="280" r:id="rId28"/>
    <p:sldId id="281" r:id="rId29"/>
    <p:sldId id="268" r:id="rId30"/>
    <p:sldId id="269" r:id="rId31"/>
    <p:sldId id="270" r:id="rId32"/>
    <p:sldId id="271" r:id="rId33"/>
    <p:sldId id="272" r:id="rId34"/>
    <p:sldId id="287" r:id="rId35"/>
    <p:sldId id="273" r:id="rId36"/>
    <p:sldId id="286" r:id="rId37"/>
    <p:sldId id="283" r:id="rId38"/>
    <p:sldId id="276" r:id="rId39"/>
    <p:sldId id="274" r:id="rId40"/>
    <p:sldId id="551" r:id="rId41"/>
    <p:sldId id="549" r:id="rId42"/>
    <p:sldId id="282" r:id="rId43"/>
    <p:sldId id="285" r:id="rId44"/>
    <p:sldId id="545" r:id="rId45"/>
    <p:sldId id="552" r:id="rId46"/>
    <p:sldId id="553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B111"/>
    <a:srgbClr val="003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93" autoAdjust="0"/>
    <p:restoredTop sz="86424"/>
  </p:normalViewPr>
  <p:slideViewPr>
    <p:cSldViewPr snapToGrid="0">
      <p:cViewPr varScale="1">
        <p:scale>
          <a:sx n="84" d="100"/>
          <a:sy n="84" d="100"/>
        </p:scale>
        <p:origin x="2912" y="192"/>
      </p:cViewPr>
      <p:guideLst/>
    </p:cSldViewPr>
  </p:slideViewPr>
  <p:outlineViewPr>
    <p:cViewPr>
      <p:scale>
        <a:sx n="33" d="100"/>
        <a:sy n="33" d="100"/>
      </p:scale>
      <p:origin x="0" y="-1191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nabas/OneDrive%20-%20nccommunitycolleges.edu/CTE%20Office/data/data%20book/2017/16-17PerformanceBook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nabas/OneDrive%20-%20nccommunitycolleges.edu/CTE%20Office/data/data%20book/2017/16-17PerformanceBook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nabas/OneDrive%20-%20nccommunitycolleges.edu/CTE%20Office/data/data%20book/2017/16-17PerformanceBook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nabas/OneDrive%20-%20nccommunitycolleges.edu/CTE%20Office/data/data%20book/2017/16-17PerformanceBook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nabas/OneDrive%20-%20nccommunitycolleges.edu/CTE%20Office/data/data%20book/2017/16-17PerformanceBook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nabas/OneDrive%20-%20nccommunitycolleges.edu/CTE%20Office/data/data%20book/2017/16-17PerformanceBookDat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arnabas/OneDrive%20-%20nccommunitycolleges.edu/CTE%20Office/data/data%20book/2017/16-17PerformanceBookData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1P1 Technical Skill Attainment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Summary'!$A$2</c:f>
              <c:strCache>
                <c:ptCount val="1"/>
                <c:pt idx="0">
                  <c:v>1P1 Actual Performance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2213170672618297E-17"/>
                  <c:y val="0.110311750599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B5-6447-962E-922B35D1AB15}"/>
                </c:ext>
              </c:extLst>
            </c:dLbl>
            <c:dLbl>
              <c:idx val="1"/>
              <c:layout>
                <c:manualLayout>
                  <c:x val="7.2213170672618297E-17"/>
                  <c:y val="9.59232613908873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B5-6447-962E-922B35D1AB15}"/>
                </c:ext>
              </c:extLst>
            </c:dLbl>
            <c:dLbl>
              <c:idx val="2"/>
              <c:layout>
                <c:manualLayout>
                  <c:x val="3.9389457210176702E-3"/>
                  <c:y val="0.110311750599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B5-6447-962E-922B35D1AB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</c:strRef>
          </c:cat>
          <c:val>
            <c:numRef>
              <c:f>'State Summary'!$B$2:$F$2</c:f>
              <c:numCache>
                <c:formatCode>0.00%</c:formatCode>
                <c:ptCount val="4"/>
                <c:pt idx="0">
                  <c:v>0.78890000000000005</c:v>
                </c:pt>
                <c:pt idx="1">
                  <c:v>0.79178548359144818</c:v>
                </c:pt>
                <c:pt idx="2">
                  <c:v>0.80179999999999996</c:v>
                </c:pt>
                <c:pt idx="3">
                  <c:v>0.8034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B5-6447-962E-922B35D1AB1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77171728"/>
        <c:axId val="-377167056"/>
      </c:barChart>
      <c:lineChart>
        <c:grouping val="standard"/>
        <c:varyColors val="0"/>
        <c:ser>
          <c:idx val="1"/>
          <c:order val="1"/>
          <c:tx>
            <c:strRef>
              <c:f>'State Summary'!$A$3</c:f>
              <c:strCache>
                <c:ptCount val="1"/>
                <c:pt idx="0">
                  <c:v>1P1 Negotiated Level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'State Summary'!$B$1:$E$1</c:f>
              <c:strCache>
                <c:ptCount val="3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</c:strCache>
            </c:strRef>
          </c:cat>
          <c:val>
            <c:numRef>
              <c:f>'State Summary'!$B$3:$F$3</c:f>
              <c:numCache>
                <c:formatCode>0.00%</c:formatCode>
                <c:ptCount val="4"/>
                <c:pt idx="0">
                  <c:v>0.80100000000000005</c:v>
                </c:pt>
                <c:pt idx="1">
                  <c:v>0.80100000000000005</c:v>
                </c:pt>
                <c:pt idx="2">
                  <c:v>0.80200000000000005</c:v>
                </c:pt>
                <c:pt idx="3">
                  <c:v>0.80200000000000005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AB5-6447-962E-922B35D1AB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77171728"/>
        <c:axId val="-377167056"/>
      </c:lineChart>
      <c:catAx>
        <c:axId val="-37717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7167056"/>
        <c:crosses val="autoZero"/>
        <c:auto val="1"/>
        <c:lblAlgn val="ctr"/>
        <c:lblOffset val="100"/>
        <c:noMultiLvlLbl val="0"/>
      </c:catAx>
      <c:valAx>
        <c:axId val="-377167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7171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2P1 Credential, Certificate, or Degree Attainment</a:t>
            </a:r>
          </a:p>
        </c:rich>
      </c:tx>
      <c:layout>
        <c:manualLayout>
          <c:xMode val="edge"/>
          <c:yMode val="edge"/>
          <c:x val="0.21225012194935675"/>
          <c:y val="1.05157027594473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5675788818962345E-2"/>
          <c:y val="1.616779463795855E-2"/>
          <c:w val="0.87705402456146975"/>
          <c:h val="0.82245385582528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'State Summary'!$A$5</c:f>
              <c:strCache>
                <c:ptCount val="1"/>
                <c:pt idx="0">
                  <c:v>2P1 Actual Performance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279860967849599E-3"/>
                  <c:y val="0.17694891952989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71-4245-8070-E0B7C710150F}"/>
                </c:ext>
              </c:extLst>
            </c:dLbl>
            <c:dLbl>
              <c:idx val="1"/>
              <c:layout>
                <c:manualLayout>
                  <c:x val="7.8559721935699198E-3"/>
                  <c:y val="0.153656996911894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C71-4245-8070-E0B7C710150F}"/>
                </c:ext>
              </c:extLst>
            </c:dLbl>
            <c:dLbl>
              <c:idx val="2"/>
              <c:layout>
                <c:manualLayout>
                  <c:x val="7.8559721935699198E-3"/>
                  <c:y val="0.13502345881749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C71-4245-8070-E0B7C71015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</c:strRef>
          </c:cat>
          <c:val>
            <c:numRef>
              <c:f>'State Summary'!$B$5:$F$5</c:f>
              <c:numCache>
                <c:formatCode>0.00%</c:formatCode>
                <c:ptCount val="4"/>
                <c:pt idx="0">
                  <c:v>0.55200000000000005</c:v>
                </c:pt>
                <c:pt idx="1">
                  <c:v>0.57399999999999995</c:v>
                </c:pt>
                <c:pt idx="2">
                  <c:v>0.59426404159209067</c:v>
                </c:pt>
                <c:pt idx="3">
                  <c:v>0.69899999999999995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C71-4245-8070-E0B7C710150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77090864"/>
        <c:axId val="-377086192"/>
      </c:barChart>
      <c:lineChart>
        <c:grouping val="standard"/>
        <c:varyColors val="0"/>
        <c:ser>
          <c:idx val="1"/>
          <c:order val="1"/>
          <c:tx>
            <c:strRef>
              <c:f>'State Summary'!$A$6</c:f>
              <c:strCache>
                <c:ptCount val="1"/>
                <c:pt idx="0">
                  <c:v>2P1 Negotiated Level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</c:strRef>
          </c:cat>
          <c:val>
            <c:numRef>
              <c:f>'State Summary'!$B$6:$F$6</c:f>
              <c:numCache>
                <c:formatCode>0.00%</c:formatCode>
                <c:ptCount val="4"/>
                <c:pt idx="0">
                  <c:v>0.54700000000000004</c:v>
                </c:pt>
                <c:pt idx="1">
                  <c:v>0.54900000000000004</c:v>
                </c:pt>
                <c:pt idx="2">
                  <c:v>0.54900000000000004</c:v>
                </c:pt>
                <c:pt idx="3">
                  <c:v>0.54900000000000004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C71-4245-8070-E0B7C710150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77090864"/>
        <c:axId val="-377086192"/>
      </c:lineChart>
      <c:catAx>
        <c:axId val="-377090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7086192"/>
        <c:crosses val="autoZero"/>
        <c:auto val="1"/>
        <c:lblAlgn val="ctr"/>
        <c:lblOffset val="100"/>
        <c:noMultiLvlLbl val="0"/>
      </c:catAx>
      <c:valAx>
        <c:axId val="-37708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7090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3P1 Student Retention or Transfer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Summary'!$A$8</c:f>
              <c:strCache>
                <c:ptCount val="1"/>
                <c:pt idx="0">
                  <c:v>3P1 Actual Performance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9215686274509803E-3"/>
                  <c:y val="0.1430128884727799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BA3-9E46-A2B6-70E10BB81BFA}"/>
                </c:ext>
              </c:extLst>
            </c:dLbl>
            <c:dLbl>
              <c:idx val="1"/>
              <c:layout>
                <c:manualLayout>
                  <c:x val="1.1764705882353E-2"/>
                  <c:y val="0.21455500988257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BA3-9E46-A2B6-70E10BB81BFA}"/>
                </c:ext>
              </c:extLst>
            </c:dLbl>
            <c:dLbl>
              <c:idx val="2"/>
              <c:layout>
                <c:manualLayout>
                  <c:x val="1.1764705882352801E-2"/>
                  <c:y val="0.19547711083996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A3-9E46-A2B6-70E10BB81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  <c:extLst/>
            </c:strRef>
          </c:cat>
          <c:val>
            <c:numRef>
              <c:f>'State Summary'!$B$8:$F$8</c:f>
              <c:numCache>
                <c:formatCode>0.00%</c:formatCode>
                <c:ptCount val="4"/>
                <c:pt idx="0">
                  <c:v>0.66200000000000003</c:v>
                </c:pt>
                <c:pt idx="1">
                  <c:v>0.80200000000000005</c:v>
                </c:pt>
                <c:pt idx="2">
                  <c:v>0.80380046322815235</c:v>
                </c:pt>
                <c:pt idx="3">
                  <c:v>0.84689999999999999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ABA3-9E46-A2B6-70E10BB81BF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77011184"/>
        <c:axId val="-377006512"/>
      </c:barChart>
      <c:lineChart>
        <c:grouping val="standard"/>
        <c:varyColors val="0"/>
        <c:ser>
          <c:idx val="1"/>
          <c:order val="1"/>
          <c:tx>
            <c:strRef>
              <c:f>'State Summary'!$A$9</c:f>
              <c:strCache>
                <c:ptCount val="1"/>
                <c:pt idx="0">
                  <c:v>3P1 Negotiated Level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'State Summary'!$B$1:$E$1</c:f>
              <c:strCache>
                <c:ptCount val="3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</c:strCache>
              <c:extLst/>
            </c:strRef>
          </c:cat>
          <c:val>
            <c:numRef>
              <c:f>'State Summary'!$B$9:$F$9</c:f>
              <c:numCache>
                <c:formatCode>0.00%</c:formatCode>
                <c:ptCount val="4"/>
                <c:pt idx="0">
                  <c:v>0.66200000000000003</c:v>
                </c:pt>
                <c:pt idx="1">
                  <c:v>0.66220000000000001</c:v>
                </c:pt>
                <c:pt idx="2">
                  <c:v>0.67</c:v>
                </c:pt>
                <c:pt idx="3">
                  <c:v>0.75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4-ABA3-9E46-A2B6-70E10BB81B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77011184"/>
        <c:axId val="-377006512"/>
      </c:lineChart>
      <c:catAx>
        <c:axId val="-37701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7006512"/>
        <c:crosses val="autoZero"/>
        <c:auto val="1"/>
        <c:lblAlgn val="ctr"/>
        <c:lblOffset val="100"/>
        <c:noMultiLvlLbl val="0"/>
      </c:catAx>
      <c:valAx>
        <c:axId val="-377006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7011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4P1 Student Placement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Summary'!$A$11</c:f>
              <c:strCache>
                <c:ptCount val="1"/>
                <c:pt idx="0">
                  <c:v>4P1 Actual Performance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  <c:extLst/>
            </c:strRef>
          </c:cat>
          <c:val>
            <c:numRef>
              <c:f>'State Summary'!$B$11:$F$11</c:f>
              <c:numCache>
                <c:formatCode>0.00%</c:formatCode>
                <c:ptCount val="4"/>
                <c:pt idx="0">
                  <c:v>0.66510000000000002</c:v>
                </c:pt>
                <c:pt idx="1">
                  <c:v>0.66399211080729748</c:v>
                </c:pt>
                <c:pt idx="2">
                  <c:v>0.68927613941018762</c:v>
                </c:pt>
                <c:pt idx="3">
                  <c:v>0.71989999999999998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3E4-5249-A8CA-E573A80C68D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76939616"/>
        <c:axId val="-376934944"/>
      </c:barChart>
      <c:lineChart>
        <c:grouping val="standard"/>
        <c:varyColors val="0"/>
        <c:ser>
          <c:idx val="1"/>
          <c:order val="1"/>
          <c:tx>
            <c:strRef>
              <c:f>'State Summary'!$A$12</c:f>
              <c:strCache>
                <c:ptCount val="1"/>
                <c:pt idx="0">
                  <c:v>4P1 Negotiated Level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  <c:extLst/>
            </c:strRef>
          </c:cat>
          <c:val>
            <c:numRef>
              <c:f>'State Summary'!$B$12:$F$12</c:f>
              <c:numCache>
                <c:formatCode>0.00%</c:formatCode>
                <c:ptCount val="4"/>
                <c:pt idx="0">
                  <c:v>0.67649999999999999</c:v>
                </c:pt>
                <c:pt idx="1">
                  <c:v>0.67649999999999999</c:v>
                </c:pt>
                <c:pt idx="2">
                  <c:v>0.67700000000000005</c:v>
                </c:pt>
                <c:pt idx="3">
                  <c:v>0.67700000000000005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3E4-5249-A8CA-E573A80C68D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76939616"/>
        <c:axId val="-376934944"/>
      </c:lineChart>
      <c:catAx>
        <c:axId val="-37693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934944"/>
        <c:crosses val="autoZero"/>
        <c:auto val="1"/>
        <c:lblAlgn val="ctr"/>
        <c:lblOffset val="100"/>
        <c:noMultiLvlLbl val="0"/>
      </c:catAx>
      <c:valAx>
        <c:axId val="-376934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93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5P1 Nontraditional Participation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Summary'!$A$14</c:f>
              <c:strCache>
                <c:ptCount val="1"/>
                <c:pt idx="0">
                  <c:v>5P1 Actual Performance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302E-3"/>
                  <c:y val="5.54862933799940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ACF-014E-B3A7-545C1AF71B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  <c:extLst/>
            </c:strRef>
          </c:cat>
          <c:val>
            <c:numRef>
              <c:f>'State Summary'!$B$14:$F$14</c:f>
              <c:numCache>
                <c:formatCode>0.00%</c:formatCode>
                <c:ptCount val="4"/>
                <c:pt idx="0">
                  <c:v>0.2296</c:v>
                </c:pt>
                <c:pt idx="1">
                  <c:v>0.23530000000000001</c:v>
                </c:pt>
                <c:pt idx="2">
                  <c:v>0.23975376399911</c:v>
                </c:pt>
                <c:pt idx="3">
                  <c:v>5.8599999999999999E-2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4ACF-014E-B3A7-545C1AF71BE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76863856"/>
        <c:axId val="-376859184"/>
      </c:barChart>
      <c:lineChart>
        <c:grouping val="standard"/>
        <c:varyColors val="0"/>
        <c:ser>
          <c:idx val="1"/>
          <c:order val="1"/>
          <c:tx>
            <c:strRef>
              <c:f>'State Summary'!$A$15</c:f>
              <c:strCache>
                <c:ptCount val="1"/>
                <c:pt idx="0">
                  <c:v>5P1 Negotiated Level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  <c:extLst/>
            </c:strRef>
          </c:cat>
          <c:val>
            <c:numRef>
              <c:f>'State Summary'!$B$15:$F$15</c:f>
              <c:numCache>
                <c:formatCode>0.00%</c:formatCode>
                <c:ptCount val="4"/>
                <c:pt idx="0">
                  <c:v>0.22620000000000001</c:v>
                </c:pt>
                <c:pt idx="1">
                  <c:v>0.22620000000000001</c:v>
                </c:pt>
                <c:pt idx="2">
                  <c:v>0.22700000000000001</c:v>
                </c:pt>
                <c:pt idx="3">
                  <c:v>5.9499999999999997E-2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2-4ACF-014E-B3A7-545C1AF71B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76863856"/>
        <c:axId val="-376859184"/>
      </c:lineChart>
      <c:catAx>
        <c:axId val="-376863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859184"/>
        <c:crosses val="autoZero"/>
        <c:auto val="1"/>
        <c:lblAlgn val="ctr"/>
        <c:lblOffset val="100"/>
        <c:noMultiLvlLbl val="0"/>
      </c:catAx>
      <c:valAx>
        <c:axId val="-376859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86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'Program Area Summary'!$F$1</c:f>
              <c:strCache>
                <c:ptCount val="1"/>
                <c:pt idx="0">
                  <c:v>5P1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'Program Area Summary'!$A$2:$A$11</c:f>
              <c:strCache>
                <c:ptCount val="10"/>
                <c:pt idx="0">
                  <c:v>Agriculture and Natural Resource Technologies</c:v>
                </c:pt>
                <c:pt idx="1">
                  <c:v>Biological and Chemical Technologies</c:v>
                </c:pt>
                <c:pt idx="2">
                  <c:v>Business Technologies</c:v>
                </c:pt>
                <c:pt idx="3">
                  <c:v>Commercial and Artistic Production Technologies</c:v>
                </c:pt>
                <c:pt idx="4">
                  <c:v>Construction Technologies</c:v>
                </c:pt>
                <c:pt idx="5">
                  <c:v>Engineering Technologies</c:v>
                </c:pt>
                <c:pt idx="6">
                  <c:v>Health Sciences</c:v>
                </c:pt>
                <c:pt idx="7">
                  <c:v>Industrial Technologies</c:v>
                </c:pt>
                <c:pt idx="8">
                  <c:v>Public Services Technologies</c:v>
                </c:pt>
                <c:pt idx="9">
                  <c:v>Transport Systems Technologies</c:v>
                </c:pt>
              </c:strCache>
            </c:strRef>
          </c:cat>
          <c:val>
            <c:numRef>
              <c:f>'Program Area Summary'!$F$2:$F$11</c:f>
              <c:numCache>
                <c:formatCode>0.00%</c:formatCode>
                <c:ptCount val="10"/>
                <c:pt idx="0">
                  <c:v>8.6889061287820021E-2</c:v>
                </c:pt>
                <c:pt idx="1">
                  <c:v>6.4000000000000001E-2</c:v>
                </c:pt>
                <c:pt idx="2">
                  <c:v>7.6945959345562712E-2</c:v>
                </c:pt>
                <c:pt idx="3">
                  <c:v>7.5441412520064199E-2</c:v>
                </c:pt>
                <c:pt idx="4">
                  <c:v>1.1564625850340135E-2</c:v>
                </c:pt>
                <c:pt idx="5">
                  <c:v>3.0759951749095297E-2</c:v>
                </c:pt>
                <c:pt idx="6">
                  <c:v>2.5284927164314287E-2</c:v>
                </c:pt>
                <c:pt idx="7">
                  <c:v>1.7984107068172314E-2</c:v>
                </c:pt>
                <c:pt idx="8">
                  <c:v>0.10052693507955185</c:v>
                </c:pt>
                <c:pt idx="9">
                  <c:v>1.771479185119575E-2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C6-1B42-A1D7-C689C63A22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-376398448"/>
        <c:axId val="-376393792"/>
      </c:barChart>
      <c:catAx>
        <c:axId val="-376398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393792"/>
        <c:crosses val="autoZero"/>
        <c:auto val="1"/>
        <c:lblAlgn val="ctr"/>
        <c:lblOffset val="100"/>
        <c:noMultiLvlLbl val="0"/>
      </c:catAx>
      <c:valAx>
        <c:axId val="-376393792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39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5P2 Nontraditional Completion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'State Summary'!$A$17</c:f>
              <c:strCache>
                <c:ptCount val="1"/>
                <c:pt idx="0">
                  <c:v>5P2 Actual Performance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  <c:extLst/>
            </c:strRef>
          </c:cat>
          <c:val>
            <c:numRef>
              <c:f>'State Summary'!$B$17:$F$17</c:f>
              <c:numCache>
                <c:formatCode>0.00%</c:formatCode>
                <c:ptCount val="4"/>
                <c:pt idx="0">
                  <c:v>0.1787</c:v>
                </c:pt>
                <c:pt idx="1">
                  <c:v>0.21172335366484027</c:v>
                </c:pt>
                <c:pt idx="2">
                  <c:v>0.21135950369023426</c:v>
                </c:pt>
                <c:pt idx="3">
                  <c:v>0.14080000000000001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087-BB4B-8A7C-E1A8607AA4D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376791840"/>
        <c:axId val="-376787168"/>
      </c:barChart>
      <c:lineChart>
        <c:grouping val="standard"/>
        <c:varyColors val="0"/>
        <c:ser>
          <c:idx val="1"/>
          <c:order val="1"/>
          <c:tx>
            <c:strRef>
              <c:f>'State Summary'!$A$18</c:f>
              <c:strCache>
                <c:ptCount val="1"/>
                <c:pt idx="0">
                  <c:v>5P2 Negotiated Level 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'State Summary'!$B$1:$F$1</c:f>
              <c:strCache>
                <c:ptCount val="4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</c:strCache>
              <c:extLst/>
            </c:strRef>
          </c:cat>
          <c:val>
            <c:numRef>
              <c:f>'State Summary'!$B$18:$F$18</c:f>
              <c:numCache>
                <c:formatCode>0.00%</c:formatCode>
                <c:ptCount val="4"/>
                <c:pt idx="0">
                  <c:v>0.17799999999999999</c:v>
                </c:pt>
                <c:pt idx="1">
                  <c:v>0.17799999999999999</c:v>
                </c:pt>
                <c:pt idx="2">
                  <c:v>0.17849999999999999</c:v>
                </c:pt>
                <c:pt idx="3">
                  <c:v>0.14499999999999999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9087-BB4B-8A7C-E1A8607AA4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76791840"/>
        <c:axId val="-376787168"/>
      </c:lineChart>
      <c:catAx>
        <c:axId val="-376791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787168"/>
        <c:crosses val="autoZero"/>
        <c:auto val="1"/>
        <c:lblAlgn val="ctr"/>
        <c:lblOffset val="100"/>
        <c:noMultiLvlLbl val="0"/>
      </c:catAx>
      <c:valAx>
        <c:axId val="-376787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76791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April 19,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Perkins Annual Meeting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111C28-737F-4457-9FE5-6826B7F329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46528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April 19, 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Perkins Annual Meeting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D8DC-3CCA-4826-966D-69131461E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00968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853DB-5D53-3743-A7DA-FC925A312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90A349A-13A7-B147-8EA6-948787338676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114693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D90C3-1AC8-0242-ACE7-7E5A3BB59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AA0422-E1A2-954B-AAE6-F16A486A4967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49305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55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261F7-FCF7-1C45-9745-87AE7096F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EB869D4-405C-9D4B-B527-9F3DD2B0635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490068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543FBA-19DF-1449-9853-2244E851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15FFD2-A554-AC44-A6E6-94B59E0BCB76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20419630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87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0491E-46BE-5742-96FC-5918BCF8F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FE9EBE1-7A16-A947-A540-5E9EAF591ACA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27937038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63213-2DF9-E740-96E6-398AAC4F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6A45C52-7A6A-3944-9233-562742E2A2D4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863937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103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16797-2A3A-064D-898F-F264D0EFE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1105322-6ED3-1743-966B-8BA64CF4686A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11283374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can see that the participation rate for females, in all ethnic classes is </a:t>
            </a:r>
            <a:r>
              <a:rPr lang="en-US" u="sng" dirty="0"/>
              <a:t>above</a:t>
            </a:r>
            <a:r>
              <a:rPr lang="en-US" dirty="0"/>
              <a:t> the state negotiated level, yet the participation rate for all males is </a:t>
            </a:r>
            <a:r>
              <a:rPr lang="en-US" u="sng" dirty="0"/>
              <a:t>below</a:t>
            </a:r>
            <a:r>
              <a:rPr lang="en-US" dirty="0"/>
              <a:t> the state negotiated level.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5D46C-B5B9-3F47-8D9F-2AC6F6C5A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7B6A8AE-3135-974C-A632-3497CD438B36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3615805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see that the completion rate for females in all ethnic classes is </a:t>
            </a:r>
            <a:r>
              <a:rPr lang="en-US" u="sng" dirty="0"/>
              <a:t>above</a:t>
            </a:r>
            <a:r>
              <a:rPr lang="en-US" dirty="0"/>
              <a:t> the state negotiated level, yet the completion rate for all males is </a:t>
            </a:r>
            <a:r>
              <a:rPr lang="en-US" u="sng" dirty="0"/>
              <a:t>below</a:t>
            </a:r>
            <a:r>
              <a:rPr lang="en-US" dirty="0"/>
              <a:t> the state negotiated level.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E4B36B-FEF2-2D41-9F53-F7FAE86C4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0A42C3C-4F31-A14F-8089-7B7230E2E37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16098522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Perkins Data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748F1-F2AA-E74D-B774-EE3435924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13850C-32B2-6745-A3EE-15E94EEE54D8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14497327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E5110-6986-014F-950E-773020072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1BE688-608E-7649-B837-AE58A9D2977F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329001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CD7E3-ACBD-0D45-989A-F503538E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4A1BD7-8A11-5E47-B42F-78F93A904E89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3274423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Hours spent on Perkins Activities (CTE) </a:t>
            </a:r>
          </a:p>
          <a:p>
            <a:r>
              <a:rPr lang="en-US" dirty="0"/>
              <a:t>Hours spent on other </a:t>
            </a:r>
            <a:r>
              <a:rPr lang="en-US" dirty="0" err="1"/>
              <a:t>actiitie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BA824-1CD7-3142-95D1-F995C098E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F1707A8-6DF5-0845-9310-4EA0988C0CEA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6848395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3F993-436B-C84F-9B6D-BEF0E583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37746E-DCDC-5240-AB27-55D55ACAB28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2032147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C109F-5BDB-6146-8777-0BD57FD37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A114871-05E3-7D46-8C24-EDC49735721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2292078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C5289A-F8ED-754D-8EDB-1FBAE2A55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716A28-E4E8-1A45-B874-C2471DE3DF7F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103971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6C6A2-84B9-4F4B-9D29-2CFB53138DB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1C61D-539E-A945-B26C-A52D4E535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5662E86-65EA-DC45-9938-CDBB50848039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1882469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Chris's presentations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36BE3-6D52-B34C-B37F-1FCB2C3F8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F3B5105-3C5E-D542-9F0A-BE4A2D849153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949299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Perkins Data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CDD81A-997E-3149-8B87-90951F97A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9B6979-9695-4345-8BFC-39FE6CE86D89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37984414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3 in the data book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0630F-A8CE-3C48-B65E-447AAC064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DB861A-7BC5-8C45-A1A4-FA6322D44A62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407566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the state levels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6F506E-D83C-C242-83F8-4A60B232C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A380325-142B-0E47-916A-8E2268B99F3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2002294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Page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52D8DC-3CCA-4826-966D-69131461ECBB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23AC7-DD65-B140-B1FD-F5DA219DC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Perkins Annual Meeting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2D74CC4-3663-634C-9489-F0945A925FD8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en-US"/>
              <a:t>April 19, 2018</a:t>
            </a:r>
          </a:p>
        </p:txBody>
      </p:sp>
    </p:spTree>
    <p:extLst>
      <p:ext uri="{BB962C8B-B14F-4D97-AF65-F5344CB8AC3E}">
        <p14:creationId xmlns:p14="http://schemas.microsoft.com/office/powerpoint/2010/main" val="373845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2573075"/>
            <a:ext cx="6858000" cy="14285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93650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733354" y="489262"/>
            <a:ext cx="6025812" cy="110196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80000"/>
              </a:lnSpc>
            </a:pPr>
            <a:r>
              <a:rPr lang="en-US" sz="405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</a:p>
          <a:p>
            <a:pPr>
              <a:lnSpc>
                <a:spcPct val="80000"/>
              </a:lnSpc>
            </a:pPr>
            <a:r>
              <a:rPr lang="en-US" sz="405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733354" y="1864894"/>
            <a:ext cx="5705475" cy="25290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498914" cy="169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769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49" y="297662"/>
            <a:ext cx="971180" cy="1460496"/>
          </a:xfrm>
          <a:prstGeom prst="rect">
            <a:avLst/>
          </a:prstGeom>
        </p:spPr>
      </p:pic>
      <p:cxnSp>
        <p:nvCxnSpPr>
          <p:cNvPr id="10" name="Straight Connector 9" title="Gold Line"/>
          <p:cNvCxnSpPr/>
          <p:nvPr userDrawn="1"/>
        </p:nvCxnSpPr>
        <p:spPr>
          <a:xfrm flipV="1">
            <a:off x="1455549" y="1716352"/>
            <a:ext cx="7059802" cy="13623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617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74804" y="6370223"/>
            <a:ext cx="3161741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8" name="Picture 7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54263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5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41452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7886700" cy="473167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2800"/>
            </a:lvl1pPr>
            <a:lvl2pPr>
              <a:lnSpc>
                <a:spcPct val="100000"/>
              </a:lnSpc>
              <a:spcBef>
                <a:spcPts val="300"/>
              </a:spcBef>
              <a:defRPr sz="2400"/>
            </a:lvl2pPr>
            <a:lvl3pPr>
              <a:lnSpc>
                <a:spcPct val="100000"/>
              </a:lnSpc>
              <a:spcBef>
                <a:spcPts val="300"/>
              </a:spcBef>
              <a:defRPr sz="2200"/>
            </a:lvl3pPr>
            <a:lvl4pPr>
              <a:lnSpc>
                <a:spcPct val="100000"/>
              </a:lnSpc>
              <a:spcBef>
                <a:spcPts val="300"/>
              </a:spcBef>
              <a:defRPr sz="2000"/>
            </a:lvl4pPr>
            <a:lvl5pPr>
              <a:lnSpc>
                <a:spcPct val="100000"/>
              </a:lnSpc>
              <a:spcBef>
                <a:spcPts val="300"/>
              </a:spcBef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93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>
            <a:normAutofit/>
          </a:bodyPr>
          <a:lstStyle>
            <a:lvl1pPr algn="ctr"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886200" cy="459968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93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4"/>
            <a:ext cx="3868340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4"/>
            <a:ext cx="3887391" cy="392023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5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7858" y="168488"/>
            <a:ext cx="7364361" cy="1325563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4" y="168488"/>
            <a:ext cx="1014811" cy="1144584"/>
          </a:xfrm>
          <a:prstGeom prst="rect">
            <a:avLst/>
          </a:prstGeom>
        </p:spPr>
      </p:pic>
      <p:cxnSp>
        <p:nvCxnSpPr>
          <p:cNvPr id="14" name="Straight Connector 13" title="Gold Line"/>
          <p:cNvCxnSpPr/>
          <p:nvPr userDrawn="1"/>
        </p:nvCxnSpPr>
        <p:spPr>
          <a:xfrm flipV="1">
            <a:off x="1297858" y="1627627"/>
            <a:ext cx="6468364" cy="4528"/>
          </a:xfrm>
          <a:prstGeom prst="line">
            <a:avLst/>
          </a:prstGeom>
          <a:ln w="38100" cap="rnd" cmpd="sng">
            <a:solidFill>
              <a:srgbClr val="EEB11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782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415537" y="6492875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9" y="6425308"/>
            <a:ext cx="316698" cy="3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4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4/17/18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20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5795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47CC054E-03C2-4BA4-B0DC-8A52C253DBFA}" type="datetimeFigureOut">
              <a:rPr lang="en-US" smtClean="0"/>
              <a:t>4/17/18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43300" y="6216246"/>
            <a:ext cx="2057400" cy="365125"/>
          </a:xfrm>
          <a:prstGeom prst="rect">
            <a:avLst/>
          </a:prstGeom>
        </p:spPr>
        <p:txBody>
          <a:bodyPr/>
          <a:lstStyle/>
          <a:p>
            <a:fld id="{DD5DC98F-6F3D-4D37-8801-59C812F927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74804" y="6370223"/>
            <a:ext cx="324852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35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Community College System</a:t>
            </a:r>
          </a:p>
        </p:txBody>
      </p:sp>
      <p:pic>
        <p:nvPicPr>
          <p:cNvPr id="9" name="Picture 8" title="NCCCS 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62" y="6356352"/>
            <a:ext cx="261242" cy="39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5549" y="365129"/>
            <a:ext cx="70598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North Carolina </a:t>
            </a:r>
            <a:b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2700" b="0" cap="none" spc="0" dirty="0">
                <a:ln w="0"/>
                <a:solidFill>
                  <a:srgbClr val="003767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Community College System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978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200" b="1" kern="1200">
          <a:ln w="0">
            <a:solidFill>
              <a:schemeClr val="accent1"/>
            </a:solidFill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Light" pitchFamily="2" charset="0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HelvLight" pitchFamily="2" charset="0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HelvLight" pitchFamily="2" charset="0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Light" pitchFamily="2" charset="0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Light" pitchFamily="2" charset="0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Postsecondary CTE   </a:t>
            </a:r>
            <a:endParaRPr lang="en-US" dirty="0"/>
          </a:p>
        </p:txBody>
      </p:sp>
      <p:sp>
        <p:nvSpPr>
          <p:cNvPr id="120" name="Shape 12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Annual Perkins Planning Meeting </a:t>
            </a:r>
          </a:p>
          <a:p>
            <a:r>
              <a:rPr lang="en-US"/>
              <a:t>April 19, 2018</a:t>
            </a:r>
          </a:p>
          <a:p>
            <a:r>
              <a:rPr lang="en-US"/>
              <a:t>Greensboro, NC</a:t>
            </a:r>
          </a:p>
          <a:p>
            <a:endParaRPr lang="en-US"/>
          </a:p>
          <a:p>
            <a:r>
              <a:rPr lang="en-US"/>
              <a:t>www.ncperkins.org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84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49" y="1761204"/>
            <a:ext cx="8214725" cy="473167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1P1 - Technical Skill Attainment</a:t>
            </a:r>
          </a:p>
          <a:p>
            <a:pPr marL="0" indent="0">
              <a:buNone/>
            </a:pPr>
            <a:r>
              <a:rPr lang="en-US" dirty="0"/>
              <a:t>2P1 - Credential, Certificate or Degree Attainment</a:t>
            </a:r>
          </a:p>
          <a:p>
            <a:pPr marL="0" indent="0">
              <a:buNone/>
            </a:pPr>
            <a:r>
              <a:rPr lang="en-US" dirty="0"/>
              <a:t>3P1 - Student Retention or Transfer</a:t>
            </a:r>
          </a:p>
          <a:p>
            <a:pPr marL="0" indent="0">
              <a:buNone/>
            </a:pPr>
            <a:r>
              <a:rPr lang="en-US" dirty="0"/>
              <a:t>4P1 - Student Placement in Employment</a:t>
            </a:r>
          </a:p>
          <a:p>
            <a:pPr marL="0" indent="0">
              <a:buNone/>
            </a:pPr>
            <a:r>
              <a:rPr lang="en-US" dirty="0"/>
              <a:t>5P1 - Nontraditional Gender Participation</a:t>
            </a:r>
          </a:p>
          <a:p>
            <a:pPr marL="0" indent="0">
              <a:buNone/>
            </a:pPr>
            <a:r>
              <a:rPr lang="en-US" dirty="0"/>
              <a:t>5P2 - Nontraditional Gender Completion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ym typeface="Franklin 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Perkins Performance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79248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28650" y="1761204"/>
            <a:ext cx="8390090" cy="4731671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2600" dirty="0">
                <a:sym typeface="Franklin Gothic Medium"/>
              </a:rPr>
              <a:t>1P1 - Students who attain a 2.5 GPA  or higher </a:t>
            </a:r>
            <a:endParaRPr lang="en-US" sz="2600" dirty="0"/>
          </a:p>
          <a:p>
            <a:pPr marL="0" lvl="0" indent="0">
              <a:buNone/>
            </a:pPr>
            <a:r>
              <a:rPr lang="en-US" sz="2600" dirty="0"/>
              <a:t>2P1</a:t>
            </a:r>
            <a:r>
              <a:rPr lang="en-US" sz="2600" dirty="0">
                <a:sym typeface="Franklin Gothic Medium"/>
              </a:rPr>
              <a:t> - Students who complete a credential, certificate, diploma or degree</a:t>
            </a:r>
            <a:endParaRPr lang="en-US" sz="2600" dirty="0"/>
          </a:p>
          <a:p>
            <a:pPr marL="0" lvl="0" indent="0">
              <a:buNone/>
            </a:pPr>
            <a:r>
              <a:rPr lang="en-US" sz="2600" dirty="0"/>
              <a:t>3P1</a:t>
            </a:r>
            <a:r>
              <a:rPr lang="en-US" sz="2600" dirty="0">
                <a:sym typeface="Franklin Gothic Medium"/>
              </a:rPr>
              <a:t> - Students who continue in CTE  (retention or transfer) </a:t>
            </a:r>
            <a:endParaRPr lang="en-US" sz="2600" dirty="0"/>
          </a:p>
          <a:p>
            <a:pPr marL="0" lvl="0" indent="0">
              <a:buNone/>
            </a:pPr>
            <a:r>
              <a:rPr lang="en-US" sz="2600" dirty="0"/>
              <a:t>4P1</a:t>
            </a:r>
            <a:r>
              <a:rPr lang="en-US" sz="2600" dirty="0">
                <a:sym typeface="Franklin Gothic Medium"/>
              </a:rPr>
              <a:t> - Students who are placed in a job (employment) </a:t>
            </a:r>
            <a:endParaRPr lang="en-US" sz="2600" dirty="0"/>
          </a:p>
          <a:p>
            <a:pPr marL="0" lvl="0" indent="0">
              <a:buNone/>
            </a:pPr>
            <a:r>
              <a:rPr lang="en-US" sz="2600" dirty="0"/>
              <a:t>5P1</a:t>
            </a:r>
            <a:r>
              <a:rPr lang="en-US" sz="2600" dirty="0">
                <a:sym typeface="Franklin Gothic Medium"/>
              </a:rPr>
              <a:t> - Students who enroll in program of study nontraditional for their gender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>5P2</a:t>
            </a:r>
            <a:r>
              <a:rPr lang="en-US" sz="2600" dirty="0">
                <a:sym typeface="Franklin Gothic Medium"/>
              </a:rPr>
              <a:t> - Students who complete a program of study nontraditional for their gender</a:t>
            </a:r>
            <a:endParaRPr lang="en-US" sz="2600" dirty="0"/>
          </a:p>
          <a:p>
            <a:pPr marL="0" lvl="0" indent="0">
              <a:buNone/>
            </a:pPr>
            <a:endParaRPr lang="en-US" sz="2600" dirty="0">
              <a:sym typeface="Franklin Gothic Medium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Perkins Performance Indicators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84449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50DEC-132B-274D-8BA1-FE12111D1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5334"/>
            <a:ext cx="5436296" cy="65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7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88FBC-0D38-F840-B803-5F771CE41F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" y="0"/>
            <a:ext cx="9128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09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988FBC-0D38-F840-B803-5F771CE41F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055"/>
          <a:stretch/>
        </p:blipFill>
        <p:spPr>
          <a:xfrm>
            <a:off x="7829" y="0"/>
            <a:ext cx="9128342" cy="191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2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 title="1P1 Technical Skill Attainment">
            <a:extLst>
              <a:ext uri="{FF2B5EF4-FFF2-40B4-BE49-F238E27FC236}">
                <a16:creationId xmlns:a16="http://schemas.microsoft.com/office/drawing/2014/main" id="{6C7AC8AF-8C12-4D51-85DC-62A1D9C83047}"/>
              </a:ext>
            </a:extLst>
          </p:cNvPr>
          <p:cNvGrpSpPr/>
          <p:nvPr/>
        </p:nvGrpSpPr>
        <p:grpSpPr>
          <a:xfrm>
            <a:off x="220552" y="182880"/>
            <a:ext cx="8710168" cy="6675120"/>
            <a:chOff x="0" y="0"/>
            <a:chExt cx="3245380" cy="2647950"/>
          </a:xfrm>
        </p:grpSpPr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C830E71E-064B-403A-B8C0-02E192156B3B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7649559"/>
                </p:ext>
              </p:extLst>
            </p:nvPr>
          </p:nvGraphicFramePr>
          <p:xfrm>
            <a:off x="0" y="0"/>
            <a:ext cx="3245380" cy="26479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8" name="TextBox 3">
              <a:extLst>
                <a:ext uri="{FF2B5EF4-FFF2-40B4-BE49-F238E27FC236}">
                  <a16:creationId xmlns:a16="http://schemas.microsoft.com/office/drawing/2014/main" id="{306415B4-3BA7-493F-AAEC-423B157FE9EA}"/>
                </a:ext>
              </a:extLst>
            </p:cNvPr>
            <p:cNvSpPr txBox="1"/>
            <p:nvPr/>
          </p:nvSpPr>
          <p:spPr>
            <a:xfrm>
              <a:off x="510187" y="371702"/>
              <a:ext cx="1780439" cy="131693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ln>
                    <a:noFill/>
                  </a:ln>
                  <a:solidFill>
                    <a:schemeClr val="tx1"/>
                  </a:solidFill>
                </a:rPr>
                <a:t>Negotiated Level 80.2%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5906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2P1 Completion">
            <a:extLst>
              <a:ext uri="{FF2B5EF4-FFF2-40B4-BE49-F238E27FC236}">
                <a16:creationId xmlns:a16="http://schemas.microsoft.com/office/drawing/2014/main" id="{594D4A7C-0B17-4E63-8A7F-233115DC23B8}"/>
              </a:ext>
            </a:extLst>
          </p:cNvPr>
          <p:cNvGrpSpPr/>
          <p:nvPr/>
        </p:nvGrpSpPr>
        <p:grpSpPr>
          <a:xfrm>
            <a:off x="-162838" y="438410"/>
            <a:ext cx="9100089" cy="7246306"/>
            <a:chOff x="0" y="0"/>
            <a:chExt cx="3233209" cy="2726267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7CBF7C34-A3E8-476D-8382-79612F013B8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82870558"/>
                </p:ext>
              </p:extLst>
            </p:nvPr>
          </p:nvGraphicFramePr>
          <p:xfrm>
            <a:off x="0" y="0"/>
            <a:ext cx="3233209" cy="27262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6B7D26C6-10C7-4AC9-AA12-1EF47FF58BAC}"/>
                </a:ext>
              </a:extLst>
            </p:cNvPr>
            <p:cNvSpPr txBox="1"/>
            <p:nvPr/>
          </p:nvSpPr>
          <p:spPr>
            <a:xfrm>
              <a:off x="1295848" y="547767"/>
              <a:ext cx="1937361" cy="214094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ln>
                    <a:noFill/>
                  </a:ln>
                  <a:solidFill>
                    <a:schemeClr val="tx1"/>
                  </a:solidFill>
                </a:rPr>
                <a:t>Negotiated Level 54.9%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573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title="3P1 Retention and Transfer">
            <a:extLst>
              <a:ext uri="{FF2B5EF4-FFF2-40B4-BE49-F238E27FC236}">
                <a16:creationId xmlns:a16="http://schemas.microsoft.com/office/drawing/2014/main" id="{AD16A8FB-AD01-415E-9840-B38D61460C4B}"/>
              </a:ext>
            </a:extLst>
          </p:cNvPr>
          <p:cNvGrpSpPr/>
          <p:nvPr/>
        </p:nvGrpSpPr>
        <p:grpSpPr>
          <a:xfrm>
            <a:off x="179421" y="0"/>
            <a:ext cx="8888616" cy="6858000"/>
            <a:chOff x="0" y="0"/>
            <a:chExt cx="3238500" cy="2662767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7D28E2C9-11DF-4FFA-BCFB-6C7AC2AA0E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08364067"/>
                </p:ext>
              </p:extLst>
            </p:nvPr>
          </p:nvGraphicFramePr>
          <p:xfrm>
            <a:off x="0" y="0"/>
            <a:ext cx="3238500" cy="26627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10">
              <a:extLst>
                <a:ext uri="{FF2B5EF4-FFF2-40B4-BE49-F238E27FC236}">
                  <a16:creationId xmlns:a16="http://schemas.microsoft.com/office/drawing/2014/main" id="{86A62324-4F2B-4FE6-A82F-F7D0A24B063F}"/>
                </a:ext>
              </a:extLst>
            </p:cNvPr>
            <p:cNvSpPr txBox="1"/>
            <p:nvPr/>
          </p:nvSpPr>
          <p:spPr>
            <a:xfrm>
              <a:off x="1340802" y="509492"/>
              <a:ext cx="1339735" cy="27077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ln>
                    <a:noFill/>
                  </a:ln>
                  <a:solidFill>
                    <a:schemeClr val="tx1"/>
                  </a:solidFill>
                </a:rPr>
                <a:t>Negotiated Level 75.0%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34599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title="4P1 Job Placement">
            <a:extLst>
              <a:ext uri="{FF2B5EF4-FFF2-40B4-BE49-F238E27FC236}">
                <a16:creationId xmlns:a16="http://schemas.microsoft.com/office/drawing/2014/main" id="{0F3AB489-3096-44B3-BF35-F511D0B5F845}"/>
              </a:ext>
            </a:extLst>
          </p:cNvPr>
          <p:cNvGrpSpPr/>
          <p:nvPr/>
        </p:nvGrpSpPr>
        <p:grpSpPr>
          <a:xfrm>
            <a:off x="388306" y="179555"/>
            <a:ext cx="8664508" cy="6678445"/>
            <a:chOff x="0" y="0"/>
            <a:chExt cx="3243792" cy="2662766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A6E0B9AC-C060-4821-A1F2-6EE79CDBD7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9015559"/>
                </p:ext>
              </p:extLst>
            </p:nvPr>
          </p:nvGraphicFramePr>
          <p:xfrm>
            <a:off x="0" y="0"/>
            <a:ext cx="3243792" cy="26627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14">
              <a:extLst>
                <a:ext uri="{FF2B5EF4-FFF2-40B4-BE49-F238E27FC236}">
                  <a16:creationId xmlns:a16="http://schemas.microsoft.com/office/drawing/2014/main" id="{808A8AB0-1565-41E7-806D-58A0E21CB36A}"/>
                </a:ext>
              </a:extLst>
            </p:cNvPr>
            <p:cNvSpPr txBox="1"/>
            <p:nvPr/>
          </p:nvSpPr>
          <p:spPr>
            <a:xfrm>
              <a:off x="1463110" y="1307147"/>
              <a:ext cx="1693685" cy="241338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ln>
                    <a:noFill/>
                  </a:ln>
                  <a:solidFill>
                    <a:schemeClr val="tx1"/>
                  </a:solidFill>
                </a:rPr>
                <a:t>Negotiated Level 67.7%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0737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title="5P1 Non-Traditional Participation">
            <a:extLst>
              <a:ext uri="{FF2B5EF4-FFF2-40B4-BE49-F238E27FC236}">
                <a16:creationId xmlns:a16="http://schemas.microsoft.com/office/drawing/2014/main" id="{403586DE-6DDF-4F43-87A6-DC2B90156166}"/>
              </a:ext>
            </a:extLst>
          </p:cNvPr>
          <p:cNvGrpSpPr/>
          <p:nvPr/>
        </p:nvGrpSpPr>
        <p:grpSpPr>
          <a:xfrm>
            <a:off x="0" y="73550"/>
            <a:ext cx="9244216" cy="6784450"/>
            <a:chOff x="0" y="0"/>
            <a:chExt cx="3372781" cy="2631017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53E68C2C-AC63-472F-9F85-D69DCA79C3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42222911"/>
                </p:ext>
              </p:extLst>
            </p:nvPr>
          </p:nvGraphicFramePr>
          <p:xfrm>
            <a:off x="0" y="0"/>
            <a:ext cx="3264960" cy="26310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17">
              <a:extLst>
                <a:ext uri="{FF2B5EF4-FFF2-40B4-BE49-F238E27FC236}">
                  <a16:creationId xmlns:a16="http://schemas.microsoft.com/office/drawing/2014/main" id="{78267E36-904D-4CC2-8D7F-F46EDA727073}"/>
                </a:ext>
              </a:extLst>
            </p:cNvPr>
            <p:cNvSpPr txBox="1"/>
            <p:nvPr/>
          </p:nvSpPr>
          <p:spPr>
            <a:xfrm>
              <a:off x="2033046" y="1900955"/>
              <a:ext cx="1339735" cy="1755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ln>
                    <a:noFill/>
                  </a:ln>
                  <a:solidFill>
                    <a:schemeClr val="tx1"/>
                  </a:solidFill>
                </a:rPr>
                <a:t>Negotiated Level 5.95%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658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Perkins/CTE State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Bob Witchger	</a:t>
            </a:r>
            <a:r>
              <a:rPr lang="en-US" dirty="0"/>
              <a:t>Director, Career &amp; Technical Education</a:t>
            </a:r>
            <a:br>
              <a:rPr lang="en-US" dirty="0"/>
            </a:br>
            <a:r>
              <a:rPr lang="en-US" dirty="0"/>
              <a:t>	WitchgerB@nccommunitycolleges.edu	919-807-7126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Tony R. Reggi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ReggiA@nccommunitycolleges.edu	919-807-7131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Patti Coultas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CoultasP@nccommunitycolleges.edu</a:t>
            </a:r>
            <a:r>
              <a:rPr lang="en-US" dirty="0"/>
              <a:t>	919-807-7130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Chris Droessler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DroesslerC@nccommunitycolleges.edu	919-807-7068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Jennifer Holloway</a:t>
            </a:r>
            <a:r>
              <a:rPr lang="en-US" dirty="0"/>
              <a:t>	CTE Administrative Assistant</a:t>
            </a:r>
            <a:br>
              <a:rPr lang="en-US" dirty="0"/>
            </a:br>
            <a:r>
              <a:rPr lang="en-US" dirty="0"/>
              <a:t>	HollowayJ@nccommunitycolleges.edu	919-807-7129</a:t>
            </a:r>
          </a:p>
        </p:txBody>
      </p:sp>
    </p:spTree>
    <p:extLst>
      <p:ext uri="{BB962C8B-B14F-4D97-AF65-F5344CB8AC3E}">
        <p14:creationId xmlns:p14="http://schemas.microsoft.com/office/powerpoint/2010/main" val="1476870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CD7D5C3-AB36-C547-BFCC-2CC0D3E5B9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0455792"/>
              </p:ext>
            </p:extLst>
          </p:nvPr>
        </p:nvGraphicFramePr>
        <p:xfrm>
          <a:off x="540476" y="882160"/>
          <a:ext cx="17155054" cy="5731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hape 156">
            <a:extLst>
              <a:ext uri="{FF2B5EF4-FFF2-40B4-BE49-F238E27FC236}">
                <a16:creationId xmlns:a16="http://schemas.microsoft.com/office/drawing/2014/main" id="{F29A3F93-371A-C448-BA5D-1DB18AEEC7A5}"/>
              </a:ext>
            </a:extLst>
          </p:cNvPr>
          <p:cNvSpPr txBox="1">
            <a:spLocks/>
          </p:cNvSpPr>
          <p:nvPr/>
        </p:nvSpPr>
        <p:spPr>
          <a:xfrm>
            <a:off x="0" y="137787"/>
            <a:ext cx="9144000" cy="776614"/>
          </a:xfrm>
          <a:prstGeom prst="rect">
            <a:avLst/>
          </a:prstGeom>
        </p:spPr>
        <p:txBody>
          <a:bodyPr/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ln w="0">
                  <a:solidFill>
                    <a:schemeClr val="accent1"/>
                  </a:solidFill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5P1 by Program</a:t>
            </a:r>
          </a:p>
        </p:txBody>
      </p:sp>
    </p:spTree>
    <p:extLst>
      <p:ext uri="{BB962C8B-B14F-4D97-AF65-F5344CB8AC3E}">
        <p14:creationId xmlns:p14="http://schemas.microsoft.com/office/powerpoint/2010/main" val="1051322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title="5P2 Non-Traditional Completion">
            <a:extLst>
              <a:ext uri="{FF2B5EF4-FFF2-40B4-BE49-F238E27FC236}">
                <a16:creationId xmlns:a16="http://schemas.microsoft.com/office/drawing/2014/main" id="{B06C3D27-F936-445D-88CC-6708773BF112}"/>
              </a:ext>
            </a:extLst>
          </p:cNvPr>
          <p:cNvGrpSpPr/>
          <p:nvPr/>
        </p:nvGrpSpPr>
        <p:grpSpPr>
          <a:xfrm>
            <a:off x="114114" y="87682"/>
            <a:ext cx="9235802" cy="6770318"/>
            <a:chOff x="0" y="0"/>
            <a:chExt cx="3329308" cy="2641601"/>
          </a:xfrm>
        </p:grpSpPr>
        <p:graphicFrame>
          <p:nvGraphicFramePr>
            <p:cNvPr id="3" name="Chart 2">
              <a:extLst>
                <a:ext uri="{FF2B5EF4-FFF2-40B4-BE49-F238E27FC236}">
                  <a16:creationId xmlns:a16="http://schemas.microsoft.com/office/drawing/2014/main" id="{055C0395-1686-436C-A48C-BD345526BE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2232642"/>
                </p:ext>
              </p:extLst>
            </p:nvPr>
          </p:nvGraphicFramePr>
          <p:xfrm>
            <a:off x="0" y="0"/>
            <a:ext cx="3227916" cy="26416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" name="TextBox 19">
              <a:extLst>
                <a:ext uri="{FF2B5EF4-FFF2-40B4-BE49-F238E27FC236}">
                  <a16:creationId xmlns:a16="http://schemas.microsoft.com/office/drawing/2014/main" id="{2A53ACDD-31CC-4012-B216-0DB0A95D2CF9}"/>
                </a:ext>
              </a:extLst>
            </p:cNvPr>
            <p:cNvSpPr txBox="1"/>
            <p:nvPr/>
          </p:nvSpPr>
          <p:spPr>
            <a:xfrm>
              <a:off x="1989573" y="1130012"/>
              <a:ext cx="1339735" cy="17552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b="1" dirty="0">
                  <a:ln>
                    <a:noFill/>
                  </a:ln>
                  <a:solidFill>
                    <a:schemeClr val="tx1"/>
                  </a:solidFill>
                </a:rPr>
                <a:t>Negotiated Level 14.5%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4239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C11930E-F7F6-DA45-97EC-DD457A50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 5.95% State Negotiated level</a:t>
            </a:r>
          </a:p>
          <a:p>
            <a:pPr marL="0" indent="0">
              <a:buNone/>
            </a:pPr>
            <a:r>
              <a:rPr lang="en-US" dirty="0"/>
              <a:t>10.6%  African American Female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  2.3%  African-American Male</a:t>
            </a:r>
          </a:p>
          <a:p>
            <a:pPr marL="0" indent="0">
              <a:buNone/>
            </a:pPr>
            <a:r>
              <a:rPr lang="en-US" dirty="0"/>
              <a:t>  9.0%  White Female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  1.3%  White Male</a:t>
            </a:r>
          </a:p>
          <a:p>
            <a:pPr marL="0" indent="0">
              <a:buNone/>
            </a:pPr>
            <a:r>
              <a:rPr lang="en-US" dirty="0"/>
              <a:t>11.3%  Hispanic Female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  2.0%  Hispanic Male</a:t>
            </a:r>
          </a:p>
          <a:p>
            <a:pPr marL="0" indent="0">
              <a:buNone/>
            </a:pPr>
            <a:r>
              <a:rPr lang="en-US" dirty="0"/>
              <a:t>11.4%  Other Female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highlight>
                  <a:srgbClr val="FF0000"/>
                </a:highlight>
              </a:rPr>
              <a:t>  2.3%  Other Male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8708F-F3AC-0F4E-84B5-81AF97EB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5P1  Nontraditional Participation -- </a:t>
            </a:r>
            <a:br>
              <a:rPr lang="en-US" dirty="0"/>
            </a:br>
            <a:r>
              <a:rPr lang="en-US" dirty="0"/>
              <a:t>by Ethnicity &amp; Gender</a:t>
            </a:r>
          </a:p>
        </p:txBody>
      </p:sp>
    </p:spTree>
    <p:extLst>
      <p:ext uri="{BB962C8B-B14F-4D97-AF65-F5344CB8AC3E}">
        <p14:creationId xmlns:p14="http://schemas.microsoft.com/office/powerpoint/2010/main" val="1104036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9C11930E-F7F6-DA45-97EC-DD457A500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b="1" u="sng" dirty="0"/>
              <a:t>	14.5%	State Negotiated level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/>
              <a:t>	20.3%	African American Female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>
                <a:solidFill>
                  <a:schemeClr val="bg1"/>
                </a:solidFill>
                <a:highlight>
                  <a:srgbClr val="FF0000"/>
                </a:highlight>
              </a:rPr>
              <a:t>	  9.0%		African-American Male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/>
              <a:t>	15.6%	White Female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>
                <a:solidFill>
                  <a:schemeClr val="bg1"/>
                </a:solidFill>
                <a:highlight>
                  <a:srgbClr val="FF0000"/>
                </a:highlight>
              </a:rPr>
              <a:t>	  9.4%		White Male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/>
              <a:t>	18.6%	Hispanic Female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>
                <a:solidFill>
                  <a:schemeClr val="bg1"/>
                </a:solidFill>
                <a:highlight>
                  <a:srgbClr val="FF0000"/>
                </a:highlight>
              </a:rPr>
              <a:t>	  9.0%		Hispanic Male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/>
              <a:t>	21.3%	Other Female</a:t>
            </a:r>
          </a:p>
          <a:p>
            <a:pPr marL="257175" lvl="1" indent="0">
              <a:buNone/>
              <a:tabLst>
                <a:tab pos="396875" algn="dec"/>
                <a:tab pos="1419225" algn="l"/>
              </a:tabLst>
            </a:pPr>
            <a:r>
              <a:rPr lang="en-US" sz="2800" dirty="0">
                <a:solidFill>
                  <a:schemeClr val="bg1"/>
                </a:solidFill>
                <a:highlight>
                  <a:srgbClr val="FF0000"/>
                </a:highlight>
              </a:rPr>
              <a:t>	11.3%	Other Male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8708F-F3AC-0F4E-84B5-81AF97EBC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5P2  Nontraditional Completion -- </a:t>
            </a:r>
            <a:br>
              <a:rPr lang="en-US" dirty="0"/>
            </a:br>
            <a:r>
              <a:rPr lang="en-US" dirty="0"/>
              <a:t>by Ethnicity &amp; Gender</a:t>
            </a:r>
          </a:p>
        </p:txBody>
      </p:sp>
    </p:spTree>
    <p:extLst>
      <p:ext uri="{BB962C8B-B14F-4D97-AF65-F5344CB8AC3E}">
        <p14:creationId xmlns:p14="http://schemas.microsoft.com/office/powerpoint/2010/main" val="309307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650DEC-132B-274D-8BA1-FE12111D1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45334"/>
            <a:ext cx="5436296" cy="65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078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idx="1"/>
          </p:nvPr>
        </p:nvSpPr>
        <p:spPr>
          <a:xfrm>
            <a:off x="628650" y="1761204"/>
            <a:ext cx="8138832" cy="473167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Career and Technical Education activities </a:t>
            </a:r>
          </a:p>
          <a:p>
            <a:r>
              <a:rPr lang="en-US" dirty="0"/>
              <a:t>Secondary students earning postsecondary credit </a:t>
            </a:r>
          </a:p>
          <a:p>
            <a:r>
              <a:rPr lang="en-US" dirty="0"/>
              <a:t>Improve academic and technical skills of students </a:t>
            </a:r>
          </a:p>
          <a:p>
            <a:r>
              <a:rPr lang="en-US" dirty="0"/>
              <a:t>Understanding all aspects of industry </a:t>
            </a:r>
          </a:p>
          <a:p>
            <a:r>
              <a:rPr lang="en-US" dirty="0"/>
              <a:t>Taught to challenging standards </a:t>
            </a:r>
          </a:p>
          <a:p>
            <a:r>
              <a:rPr lang="en-US" dirty="0"/>
              <a:t>Professional development for CTE staff</a:t>
            </a:r>
          </a:p>
          <a:p>
            <a:r>
              <a:rPr lang="en-US" dirty="0"/>
              <a:t>Inform stakeholders of Perkins CTE Act </a:t>
            </a:r>
          </a:p>
          <a:p>
            <a:r>
              <a:rPr lang="en-US" dirty="0"/>
              <a:t>Continuous improvement </a:t>
            </a:r>
          </a:p>
          <a:p>
            <a:r>
              <a:rPr lang="en-US" dirty="0"/>
              <a:t>Risk monitoring</a:t>
            </a:r>
          </a:p>
          <a:p>
            <a:r>
              <a:rPr lang="en-US" dirty="0"/>
              <a:t>Equipment purchase and use</a:t>
            </a:r>
          </a:p>
          <a:p>
            <a:r>
              <a:rPr lang="en-US" dirty="0"/>
              <a:t>Serving Special Populations enrolled in CTE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Monitoring - Basic Grant </a:t>
            </a:r>
          </a:p>
        </p:txBody>
      </p:sp>
    </p:spTree>
    <p:extLst>
      <p:ext uri="{BB962C8B-B14F-4D97-AF65-F5344CB8AC3E}">
        <p14:creationId xmlns:p14="http://schemas.microsoft.com/office/powerpoint/2010/main" val="1719578923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Attendance at webinars and meetings </a:t>
            </a:r>
          </a:p>
          <a:p>
            <a:r>
              <a:rPr lang="en-US" dirty="0"/>
              <a:t>Timeliness of paperwork </a:t>
            </a:r>
          </a:p>
          <a:p>
            <a:r>
              <a:rPr lang="en-US" dirty="0"/>
              <a:t>New staff </a:t>
            </a:r>
          </a:p>
          <a:p>
            <a:r>
              <a:rPr lang="en-US" dirty="0"/>
              <a:t>General performance measures </a:t>
            </a:r>
          </a:p>
          <a:p>
            <a:r>
              <a:rPr lang="en-US" dirty="0"/>
              <a:t>Local plan </a:t>
            </a:r>
          </a:p>
          <a:p>
            <a:r>
              <a:rPr lang="en-US" dirty="0"/>
              <a:t>Percentage of budget in one area </a:t>
            </a:r>
          </a:p>
          <a:p>
            <a:r>
              <a:rPr lang="en-US" dirty="0"/>
              <a:t>Participation in Articulation Agreement update </a:t>
            </a:r>
          </a:p>
        </p:txBody>
      </p:sp>
      <p:sp>
        <p:nvSpPr>
          <p:cNvPr id="159" name="Shape 1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Monitoring </a:t>
            </a:r>
            <a:r>
              <a:rPr lang="mr-IN"/>
              <a:t>–</a:t>
            </a:r>
            <a:r>
              <a:rPr lang="en-US"/>
              <a:t> Risk Factors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7535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www.ncperkins.org</a:t>
            </a:r>
            <a:r>
              <a:rPr lang="en-US" dirty="0"/>
              <a:t>/</a:t>
            </a:r>
          </a:p>
        </p:txBody>
      </p:sp>
      <p:sp>
        <p:nvSpPr>
          <p:cNvPr id="159" name="Shape 15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to Perkins Act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E6800-D4C3-EC40-940C-74FB91B4D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20" y="2485325"/>
            <a:ext cx="5135428" cy="381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133286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0C074A-3C27-D040-8917-C98AD8F6E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100% CTE vs split time</a:t>
            </a:r>
          </a:p>
          <a:p>
            <a:r>
              <a:rPr lang="en-US" dirty="0"/>
              <a:t>100% CTE submit verification twice a year</a:t>
            </a:r>
          </a:p>
          <a:p>
            <a:r>
              <a:rPr lang="en-US" dirty="0"/>
              <a:t>Split time complete daily time sheet, signed weekly, and submitted monthly</a:t>
            </a:r>
          </a:p>
          <a:p>
            <a:r>
              <a:rPr lang="en-US" dirty="0"/>
              <a:t>Subject to Risk Monitoring</a:t>
            </a:r>
          </a:p>
          <a:p>
            <a:r>
              <a:rPr lang="en-US" dirty="0"/>
              <a:t>Redact all student information on submissions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AA7B7-0656-464D-AE38-7201A4356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Time and Effort</a:t>
            </a:r>
          </a:p>
        </p:txBody>
      </p:sp>
    </p:spTree>
    <p:extLst>
      <p:ext uri="{BB962C8B-B14F-4D97-AF65-F5344CB8AC3E}">
        <p14:creationId xmlns:p14="http://schemas.microsoft.com/office/powerpoint/2010/main" val="8547865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46" y="-290945"/>
            <a:ext cx="8304193" cy="74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6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9713" indent="-239713"/>
            <a:r>
              <a:rPr lang="en-US" b="1" dirty="0"/>
              <a:t>Basic Grant </a:t>
            </a:r>
            <a:r>
              <a:rPr lang="en-US" dirty="0"/>
              <a:t>- Enhancing 9-14 Programs of Study (POS) that link secondary to postsecondary POS </a:t>
            </a:r>
          </a:p>
          <a:p>
            <a:pPr marL="239713" indent="-239713"/>
            <a:r>
              <a:rPr lang="en-US" b="1" dirty="0"/>
              <a:t>Leadership Grant </a:t>
            </a:r>
            <a:r>
              <a:rPr lang="en-US" dirty="0"/>
              <a:t>– Promoting New Ideas</a:t>
            </a:r>
          </a:p>
          <a:p>
            <a:pPr marL="239713" indent="-239713"/>
            <a:r>
              <a:rPr lang="en-US" b="1" dirty="0"/>
              <a:t>FAUPL</a:t>
            </a:r>
            <a:r>
              <a:rPr lang="en-US" dirty="0"/>
              <a:t> – (Formally Agreed Upon Performance Level) Performance and Accountability   </a:t>
            </a:r>
          </a:p>
          <a:p>
            <a:pPr marL="239713" indent="-239713"/>
            <a:r>
              <a:rPr lang="en-US" b="1" dirty="0"/>
              <a:t>Methods of Administration </a:t>
            </a:r>
            <a:r>
              <a:rPr lang="en-US" dirty="0"/>
              <a:t>– (MOA) Equity &amp; Accessibility</a:t>
            </a:r>
          </a:p>
          <a:p>
            <a:pPr marL="239713" indent="-239713"/>
            <a:r>
              <a:rPr lang="en-US" b="1" dirty="0"/>
              <a:t>Career Pathways Grant </a:t>
            </a:r>
            <a:r>
              <a:rPr lang="en-US" dirty="0"/>
              <a:t>– RFP (Request for Proposals)</a:t>
            </a:r>
          </a:p>
        </p:txBody>
      </p:sp>
      <p:sp>
        <p:nvSpPr>
          <p:cNvPr id="131" name="Shape 13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490727">
              <a:defRPr sz="6719"/>
            </a:lvl1pPr>
          </a:lstStyle>
          <a:p>
            <a:r>
              <a:rPr lang="en-US" sz="3200" dirty="0"/>
              <a:t>Postsecondary Perkins</a:t>
            </a:r>
          </a:p>
        </p:txBody>
      </p:sp>
    </p:spTree>
    <p:extLst>
      <p:ext uri="{BB962C8B-B14F-4D97-AF65-F5344CB8AC3E}">
        <p14:creationId xmlns:p14="http://schemas.microsoft.com/office/powerpoint/2010/main" val="1371336235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DEFE4D-62B2-074A-A720-887B9D46AB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71" y="0"/>
            <a:ext cx="85960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442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Student accessibility </a:t>
            </a:r>
          </a:p>
          <a:p>
            <a:r>
              <a:rPr lang="en-US"/>
              <a:t>Student access </a:t>
            </a:r>
          </a:p>
          <a:p>
            <a:r>
              <a:rPr lang="en-US"/>
              <a:t>Equity in teaching faculty, enrolled students, and support staff  </a:t>
            </a:r>
            <a:endParaRPr lang="en-US" dirty="0"/>
          </a:p>
        </p:txBody>
      </p:sp>
      <p:sp>
        <p:nvSpPr>
          <p:cNvPr id="162" name="Shape 16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332993">
              <a:defRPr sz="4560"/>
            </a:lvl1pPr>
          </a:lstStyle>
          <a:p>
            <a:r>
              <a:rPr lang="en-US" sz="3200" dirty="0"/>
              <a:t>Methods of Administration (MOA) of Federal CTE Programs</a:t>
            </a:r>
          </a:p>
        </p:txBody>
      </p:sp>
    </p:spTree>
    <p:extLst>
      <p:ext uri="{BB962C8B-B14F-4D97-AF65-F5344CB8AC3E}">
        <p14:creationId xmlns:p14="http://schemas.microsoft.com/office/powerpoint/2010/main" val="1733049209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Administrative  - Notice of non-discrimination  </a:t>
            </a:r>
          </a:p>
          <a:p>
            <a:r>
              <a:rPr lang="en-US" sz="2000" dirty="0"/>
              <a:t>Site location and student eligibility </a:t>
            </a:r>
          </a:p>
          <a:p>
            <a:r>
              <a:rPr lang="en-US" sz="2000" dirty="0"/>
              <a:t>Equity recruitment </a:t>
            </a:r>
          </a:p>
          <a:p>
            <a:r>
              <a:rPr lang="en-US" sz="2000" dirty="0"/>
              <a:t>Admissions </a:t>
            </a:r>
          </a:p>
          <a:p>
            <a:r>
              <a:rPr lang="en-US" sz="2000" dirty="0"/>
              <a:t>Student financial assistance </a:t>
            </a:r>
          </a:p>
          <a:p>
            <a:r>
              <a:rPr lang="en-US" sz="2000" dirty="0"/>
              <a:t>Counseling and prevocational programs </a:t>
            </a:r>
          </a:p>
          <a:p>
            <a:r>
              <a:rPr lang="en-US" sz="2000" dirty="0"/>
              <a:t>Services for students with disabilities </a:t>
            </a:r>
          </a:p>
          <a:p>
            <a:r>
              <a:rPr lang="en-US" sz="2000" dirty="0"/>
              <a:t>Accessibility 504-ADA </a:t>
            </a:r>
          </a:p>
          <a:p>
            <a:r>
              <a:rPr lang="en-US" sz="2000" dirty="0"/>
              <a:t>Comparable facilities </a:t>
            </a:r>
          </a:p>
          <a:p>
            <a:r>
              <a:rPr lang="en-US" sz="2000" dirty="0"/>
              <a:t>Work study, cooperative education, job placement, apprenticeship </a:t>
            </a:r>
          </a:p>
          <a:p>
            <a:r>
              <a:rPr lang="en-US" sz="2000" dirty="0"/>
              <a:t>Employment </a:t>
            </a:r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defTabSz="332993">
              <a:defRPr sz="4560"/>
            </a:lvl1pPr>
          </a:lstStyle>
          <a:p>
            <a:r>
              <a:rPr lang="en-US" sz="3200" dirty="0"/>
              <a:t>Methods of Administration of Federal </a:t>
            </a:r>
            <a:br>
              <a:rPr lang="en-US" sz="3200" dirty="0"/>
            </a:br>
            <a:r>
              <a:rPr lang="en-US" sz="3200" dirty="0"/>
              <a:t>CTE Programs Checklist </a:t>
            </a:r>
          </a:p>
        </p:txBody>
      </p:sp>
    </p:spTree>
    <p:extLst>
      <p:ext uri="{BB962C8B-B14F-4D97-AF65-F5344CB8AC3E}">
        <p14:creationId xmlns:p14="http://schemas.microsoft.com/office/powerpoint/2010/main" val="1037351402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Contact information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Allotment - Accept or reject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Required use of funds - Focusing the grant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Assurances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Local plan and budget document - Pathways, accountability, enhancement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Budget allocation - Pathways, WBL, PD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Required activities - What difference does the funding make?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Permissible activities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Supplanting - Equipment, supplies</a:t>
            </a:r>
          </a:p>
        </p:txBody>
      </p:sp>
      <p:sp>
        <p:nvSpPr>
          <p:cNvPr id="168" name="Shape 16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the Local Plan </a:t>
            </a:r>
          </a:p>
        </p:txBody>
      </p:sp>
    </p:spTree>
    <p:extLst>
      <p:ext uri="{BB962C8B-B14F-4D97-AF65-F5344CB8AC3E}">
        <p14:creationId xmlns:p14="http://schemas.microsoft.com/office/powerpoint/2010/main" val="1492767068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805AF0-21F7-4645-BBDC-F46C9CB1DA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NCperkins.org</a:t>
            </a:r>
            <a:endParaRPr lang="en-US" dirty="0"/>
          </a:p>
          <a:p>
            <a:r>
              <a:rPr lang="en-US" dirty="0"/>
              <a:t>Perkins Handbook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76BE178-21F6-0442-8E44-8FF9B1FD8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CTE Moodle</a:t>
            </a:r>
          </a:p>
        </p:txBody>
      </p:sp>
    </p:spTree>
    <p:extLst>
      <p:ext uri="{BB962C8B-B14F-4D97-AF65-F5344CB8AC3E}">
        <p14:creationId xmlns:p14="http://schemas.microsoft.com/office/powerpoint/2010/main" val="173153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Equitable distribution of funds </a:t>
            </a:r>
          </a:p>
          <a:p>
            <a:pPr lvl="1"/>
            <a:r>
              <a:rPr lang="en-US" dirty="0"/>
              <a:t>All required activities are to be accomplished with Perkins or other funding sources</a:t>
            </a:r>
          </a:p>
          <a:p>
            <a:pPr lvl="1"/>
            <a:r>
              <a:rPr lang="en-US" dirty="0"/>
              <a:t>Keep salaries under 50% </a:t>
            </a:r>
          </a:p>
          <a:p>
            <a:pPr lvl="1"/>
            <a:r>
              <a:rPr lang="en-US" dirty="0"/>
              <a:t>Keep equipment under 50%</a:t>
            </a:r>
          </a:p>
          <a:p>
            <a:pPr lvl="1"/>
            <a:r>
              <a:rPr lang="en-US" dirty="0"/>
              <a:t>Fund Work-Based Learning at least 20% </a:t>
            </a:r>
          </a:p>
          <a:p>
            <a:pPr lvl="1"/>
            <a:r>
              <a:rPr lang="en-US" dirty="0"/>
              <a:t>Fund Faculty Professional Development at least 20%</a:t>
            </a:r>
          </a:p>
          <a:p>
            <a:pPr lvl="1"/>
            <a:r>
              <a:rPr lang="en-US" dirty="0"/>
              <a:t>Fund Career Pathway activities at least 20%</a:t>
            </a:r>
          </a:p>
          <a:p>
            <a:pPr lvl="1"/>
            <a:r>
              <a:rPr lang="en-US" dirty="0"/>
              <a:t>Budget modification accepted through the third quarter.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2018-19 Budget - General Guidance</a:t>
            </a:r>
          </a:p>
        </p:txBody>
      </p:sp>
    </p:spTree>
    <p:extLst>
      <p:ext uri="{BB962C8B-B14F-4D97-AF65-F5344CB8AC3E}">
        <p14:creationId xmlns:p14="http://schemas.microsoft.com/office/powerpoint/2010/main" val="7251610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9713124-33CA-0D48-9608-73C0E2EC71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8488"/>
            <a:ext cx="6542541" cy="517951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CB10903-0237-B243-901D-5EF396569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Pathways</a:t>
            </a:r>
          </a:p>
        </p:txBody>
      </p:sp>
    </p:spTree>
    <p:extLst>
      <p:ext uri="{BB962C8B-B14F-4D97-AF65-F5344CB8AC3E}">
        <p14:creationId xmlns:p14="http://schemas.microsoft.com/office/powerpoint/2010/main" val="2099100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45F3C3D-AC92-6B40-A4C6-106D4E151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Sustained, multi-day PD, follow-up</a:t>
            </a:r>
          </a:p>
          <a:p>
            <a:r>
              <a:rPr lang="en-US" dirty="0"/>
              <a:t>Faculty in industry</a:t>
            </a:r>
          </a:p>
          <a:p>
            <a:r>
              <a:rPr lang="en-US" dirty="0"/>
              <a:t>Faculty teaching and learning</a:t>
            </a:r>
          </a:p>
          <a:p>
            <a:r>
              <a:rPr lang="en-US" dirty="0"/>
              <a:t>Faculty exchange with other colleges</a:t>
            </a:r>
          </a:p>
          <a:p>
            <a:r>
              <a:rPr lang="en-US" dirty="0"/>
              <a:t>Faculty exchange with high school classroom</a:t>
            </a:r>
          </a:p>
          <a:p>
            <a:r>
              <a:rPr lang="en-US" dirty="0"/>
              <a:t>Limit conference attendance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159799-3E23-0547-ABC6-C873119B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Professional Development ideas</a:t>
            </a:r>
          </a:p>
        </p:txBody>
      </p:sp>
    </p:spTree>
    <p:extLst>
      <p:ext uri="{BB962C8B-B14F-4D97-AF65-F5344CB8AC3E}">
        <p14:creationId xmlns:p14="http://schemas.microsoft.com/office/powerpoint/2010/main" val="225240367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planning purposes use the same funding level as in fy2017-18 for fy2018-19 and expect some changes.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federal education budget is uncertain</a:t>
            </a:r>
          </a:p>
          <a:p>
            <a:r>
              <a:rPr lang="en-US" dirty="0"/>
              <a:t>Pell Numbers have small tenths-of-a-percent changes among colleges</a:t>
            </a:r>
          </a:p>
          <a:p>
            <a:r>
              <a:rPr lang="en-US" dirty="0"/>
              <a:t>With uncertainty, we will use the 2017-18 allocations for planning purposes</a:t>
            </a:r>
          </a:p>
          <a:p>
            <a:r>
              <a:rPr lang="en-US" dirty="0"/>
              <a:t>Projected allocations (handout)</a:t>
            </a:r>
          </a:p>
          <a:p>
            <a:r>
              <a:rPr lang="en-US" dirty="0"/>
              <a:t>Anticipate adjustments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 Allocation 2018-19</a:t>
            </a:r>
          </a:p>
        </p:txBody>
      </p:sp>
    </p:spTree>
    <p:extLst>
      <p:ext uri="{BB962C8B-B14F-4D97-AF65-F5344CB8AC3E}">
        <p14:creationId xmlns:p14="http://schemas.microsoft.com/office/powerpoint/2010/main" val="19063258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Form a leadership team</a:t>
            </a:r>
          </a:p>
          <a:p>
            <a:r>
              <a:rPr lang="en-US"/>
              <a:t>Joint planning</a:t>
            </a:r>
          </a:p>
          <a:p>
            <a:r>
              <a:rPr lang="en-US"/>
              <a:t>Develop programs that will be mutually beneficial</a:t>
            </a:r>
          </a:p>
          <a:p>
            <a:r>
              <a:rPr lang="en-US"/>
              <a:t>Collaborative use of funds</a:t>
            </a:r>
          </a:p>
          <a:p>
            <a:endParaRPr lang="en-US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Consortia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33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Enhance CTE - Links to high school (9-14)</a:t>
            </a:r>
          </a:p>
          <a:p>
            <a:r>
              <a:rPr lang="en-US"/>
              <a:t>Employers – Engaging, listening, acting</a:t>
            </a:r>
          </a:p>
          <a:p>
            <a:r>
              <a:rPr lang="en-US"/>
              <a:t>Develop more fully the academic, technical and professional skills of faculty </a:t>
            </a:r>
          </a:p>
          <a:p>
            <a:r>
              <a:rPr lang="en-US"/>
              <a:t>Encourage partnerships with stakeholders</a:t>
            </a:r>
          </a:p>
          <a:p>
            <a:r>
              <a:rPr lang="en-US"/>
              <a:t>Work-Based Learning (WBL)</a:t>
            </a:r>
            <a:endParaRPr lang="en-US" dirty="0"/>
          </a:p>
        </p:txBody>
      </p:sp>
      <p:sp>
        <p:nvSpPr>
          <p:cNvPr id="134" name="Shape 13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Grant </a:t>
            </a:r>
          </a:p>
        </p:txBody>
      </p:sp>
    </p:spTree>
    <p:extLst>
      <p:ext uri="{BB962C8B-B14F-4D97-AF65-F5344CB8AC3E}">
        <p14:creationId xmlns:p14="http://schemas.microsoft.com/office/powerpoint/2010/main" val="1253602041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CA1A3-DA6F-424E-B71E-F70F1B583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761204"/>
            <a:ext cx="8911590" cy="4731671"/>
          </a:xfrm>
        </p:spPr>
        <p:txBody>
          <a:bodyPr/>
          <a:lstStyle/>
          <a:p>
            <a:r>
              <a:rPr lang="en-US" dirty="0"/>
              <a:t>October 7-9, 2018 in Raleigh</a:t>
            </a:r>
          </a:p>
          <a:p>
            <a:r>
              <a:rPr lang="en-US" dirty="0"/>
              <a:t>Call for Presenters deadline is April 30, 2018</a:t>
            </a:r>
          </a:p>
          <a:p>
            <a:r>
              <a:rPr lang="en-US" dirty="0"/>
              <a:t>https://</a:t>
            </a:r>
            <a:r>
              <a:rPr lang="en-US" dirty="0" err="1"/>
              <a:t>projects.ncsu.edu</a:t>
            </a:r>
            <a:r>
              <a:rPr lang="en-US" dirty="0"/>
              <a:t>/</a:t>
            </a:r>
            <a:r>
              <a:rPr lang="en-US" dirty="0" err="1"/>
              <a:t>mckimmon</a:t>
            </a:r>
            <a:r>
              <a:rPr lang="en-US" dirty="0"/>
              <a:t>/</a:t>
            </a:r>
            <a:r>
              <a:rPr lang="en-US" dirty="0" err="1"/>
              <a:t>cpe</a:t>
            </a:r>
            <a:r>
              <a:rPr lang="en-US" dirty="0"/>
              <a:t>/</a:t>
            </a:r>
            <a:r>
              <a:rPr lang="en-US" dirty="0" err="1"/>
              <a:t>opd</a:t>
            </a:r>
            <a:r>
              <a:rPr lang="en-US" dirty="0"/>
              <a:t>/NCCCS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C155D5-1CA6-4099-8EDB-C820BD4A6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Office Conference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4344A2-857A-464D-BC5E-8749927C9001}"/>
              </a:ext>
            </a:extLst>
          </p:cNvPr>
          <p:cNvSpPr/>
          <p:nvPr/>
        </p:nvSpPr>
        <p:spPr>
          <a:xfrm>
            <a:off x="-198120" y="6339840"/>
            <a:ext cx="3916680" cy="655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EAEA394-4506-9345-A476-B495530BF1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8" y="3917768"/>
            <a:ext cx="23241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314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6127CD-7ED5-824F-A665-3BF77F78485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378" y="0"/>
            <a:ext cx="5305742" cy="6856652"/>
          </a:xfrm>
        </p:spPr>
      </p:pic>
    </p:spTree>
    <p:extLst>
      <p:ext uri="{BB962C8B-B14F-4D97-AF65-F5344CB8AC3E}">
        <p14:creationId xmlns:p14="http://schemas.microsoft.com/office/powerpoint/2010/main" val="66571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Perkins/CTE State Staff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Bob Witchger	</a:t>
            </a:r>
            <a:r>
              <a:rPr lang="en-US" dirty="0"/>
              <a:t>Director, Career &amp; Technical Education</a:t>
            </a:r>
            <a:br>
              <a:rPr lang="en-US" dirty="0"/>
            </a:br>
            <a:r>
              <a:rPr lang="en-US" dirty="0"/>
              <a:t>	WitchgerB@nccommunitycolleges.edu	919-807-7126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Dr. Tony R. Reggi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ReggiA@nccommunitycolleges.edu	919-807-7131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Patti Coultas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</a:t>
            </a:r>
            <a:r>
              <a:rPr lang="en-US" dirty="0" err="1"/>
              <a:t>CoultasP@nccommunitycolleges.edu</a:t>
            </a:r>
            <a:r>
              <a:rPr lang="en-US" dirty="0"/>
              <a:t>	919-807-7130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Chris Droessler</a:t>
            </a:r>
            <a:r>
              <a:rPr lang="en-US" dirty="0"/>
              <a:t>	Coordinator, Career &amp; Technical Education</a:t>
            </a:r>
            <a:br>
              <a:rPr lang="en-US" dirty="0"/>
            </a:br>
            <a:r>
              <a:rPr lang="en-US" dirty="0"/>
              <a:t>	DroesslerC@nccommunitycolleges.edu	919-807-7068</a:t>
            </a:r>
          </a:p>
          <a:p>
            <a:pPr marL="0" indent="0">
              <a:lnSpc>
                <a:spcPct val="120000"/>
              </a:lnSpc>
              <a:spcAft>
                <a:spcPts val="1200"/>
              </a:spcAft>
              <a:buNone/>
              <a:tabLst>
                <a:tab pos="741363" algn="l"/>
                <a:tab pos="7532688" algn="r"/>
              </a:tabLst>
            </a:pPr>
            <a:r>
              <a:rPr lang="en-US" sz="3400" b="1" dirty="0"/>
              <a:t>Jennifer Holloway</a:t>
            </a:r>
            <a:r>
              <a:rPr lang="en-US" dirty="0"/>
              <a:t>	CTE Administrative Assistant</a:t>
            </a:r>
            <a:br>
              <a:rPr lang="en-US" dirty="0"/>
            </a:br>
            <a:r>
              <a:rPr lang="en-US" dirty="0"/>
              <a:t>	HollowayJ@nccommunitycolleges.edu	919-807-7129</a:t>
            </a:r>
          </a:p>
        </p:txBody>
      </p:sp>
    </p:spTree>
    <p:extLst>
      <p:ext uri="{BB962C8B-B14F-4D97-AF65-F5344CB8AC3E}">
        <p14:creationId xmlns:p14="http://schemas.microsoft.com/office/powerpoint/2010/main" val="17398863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2BEA31-0264-144A-865F-1E8E6BAF4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FFD9D7-C799-F14F-9C89-3F547939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</p:spTree>
    <p:extLst>
      <p:ext uri="{BB962C8B-B14F-4D97-AF65-F5344CB8AC3E}">
        <p14:creationId xmlns:p14="http://schemas.microsoft.com/office/powerpoint/2010/main" val="36310211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98525-EC66-4973-BFBB-6B57B9D1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61204"/>
            <a:ext cx="8286750" cy="4731671"/>
          </a:xfrm>
        </p:spPr>
        <p:txBody>
          <a:bodyPr/>
          <a:lstStyle/>
          <a:p>
            <a:r>
              <a:rPr lang="en-US" dirty="0"/>
              <a:t>April 18, 2018 - Perkins 101</a:t>
            </a:r>
          </a:p>
          <a:p>
            <a:pPr lvl="1"/>
            <a:r>
              <a:rPr lang="en-US" dirty="0"/>
              <a:t>1-5 pm</a:t>
            </a:r>
          </a:p>
          <a:p>
            <a:pPr lvl="1"/>
            <a:r>
              <a:rPr lang="en-US" dirty="0"/>
              <a:t>For New Perkins Contacts</a:t>
            </a:r>
          </a:p>
          <a:p>
            <a:endParaRPr lang="en-US" dirty="0"/>
          </a:p>
          <a:p>
            <a:r>
              <a:rPr lang="en-US" dirty="0"/>
              <a:t>April 19, 2018  - Perkins Annual Planning Meeting</a:t>
            </a:r>
          </a:p>
          <a:p>
            <a:pPr lvl="1"/>
            <a:r>
              <a:rPr lang="en-US" dirty="0"/>
              <a:t>9-10 am roundtable discussions</a:t>
            </a:r>
          </a:p>
          <a:p>
            <a:pPr lvl="1"/>
            <a:r>
              <a:rPr lang="en-US" dirty="0"/>
              <a:t>10-noon - tour </a:t>
            </a:r>
            <a:r>
              <a:rPr lang="en-US" dirty="0" err="1"/>
              <a:t>SkillsUSA</a:t>
            </a:r>
            <a:r>
              <a:rPr lang="en-US" dirty="0"/>
              <a:t> competitions and lunch</a:t>
            </a:r>
          </a:p>
          <a:p>
            <a:pPr lvl="1"/>
            <a:r>
              <a:rPr lang="en-US" dirty="0"/>
              <a:t>1-5 pm meeting at </a:t>
            </a:r>
            <a:r>
              <a:rPr lang="en-US" dirty="0" err="1"/>
              <a:t>Koury</a:t>
            </a:r>
            <a:endParaRPr lang="en-US" dirty="0"/>
          </a:p>
          <a:p>
            <a:pPr lvl="1"/>
            <a:r>
              <a:rPr lang="en-US" dirty="0"/>
              <a:t>6:30 pm - postsecondary awards ceremony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E00EB1-32EA-4A65-B848-DFC6BCE62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0530C9-BEBA-934F-91B1-6A8A0AD26E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119" y="634419"/>
            <a:ext cx="4991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0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CF8319-4538-9349-8ABF-64070367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536"/>
            <a:ext cx="9144000" cy="635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43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F2FF0C-F640-294B-8F57-4E3E34832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 Program Specialist</a:t>
            </a:r>
          </a:p>
          <a:p>
            <a:r>
              <a:rPr lang="en-US" dirty="0"/>
              <a:t>Division of Academic and Technical Education (DATE)</a:t>
            </a:r>
          </a:p>
          <a:p>
            <a:r>
              <a:rPr lang="en-US" dirty="0"/>
              <a:t>Office of Career, Technical, and Adult Education (OCTAE)</a:t>
            </a:r>
          </a:p>
          <a:p>
            <a:r>
              <a:rPr lang="en-US" dirty="0"/>
              <a:t>U.S. Department of Education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5A839E2-0FFA-E540-B450-DE0292AA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Jay Savage</a:t>
            </a:r>
          </a:p>
        </p:txBody>
      </p:sp>
    </p:spTree>
    <p:extLst>
      <p:ext uri="{BB962C8B-B14F-4D97-AF65-F5344CB8AC3E}">
        <p14:creationId xmlns:p14="http://schemas.microsoft.com/office/powerpoint/2010/main" val="4213184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Strengthen the Academic, Career and Technical Skills of Students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Secondary to Postsecondary Linkages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All Aspects of Industry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Develop, Improve, or Expand the use of Technology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Professional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Evaluation of CTE Programs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Initiate, Improve, Expand, or Modernize CTE Programs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Size, Scope, and Quality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Activities for Special Populations</a:t>
            </a:r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Grant -</a:t>
            </a:r>
            <a:br>
              <a:rPr lang="en-US" dirty="0"/>
            </a:br>
            <a:r>
              <a:rPr lang="en-US" dirty="0"/>
              <a:t>required activities </a:t>
            </a:r>
          </a:p>
        </p:txBody>
      </p:sp>
    </p:spTree>
    <p:extLst>
      <p:ext uri="{BB962C8B-B14F-4D97-AF65-F5344CB8AC3E}">
        <p14:creationId xmlns:p14="http://schemas.microsoft.com/office/powerpoint/2010/main" val="147080897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Administration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Strengthen the Academic, Career and Technical Skills of Students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Secondary to Postsecondary Linkages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All Aspects of Industry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Develop, Improve, or Expand the use of Technology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Professional Development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Evaluation of CTE Programs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Initiate, Improve, Expand, or Modernize CTE Programs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Activities for Special Populations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n-US" sz="2200" dirty="0"/>
              <a:t>Other Permissible Use of Funds</a:t>
            </a:r>
          </a:p>
          <a:p>
            <a:pPr marL="514350" indent="-514350">
              <a:buFont typeface="+mj-lt"/>
              <a:buAutoNum type="arabicPeriod" startAt="10"/>
            </a:pPr>
            <a:endParaRPr lang="en-US" sz="2200" dirty="0"/>
          </a:p>
          <a:p>
            <a:pPr marL="514350" indent="-514350">
              <a:buFont typeface="+mj-lt"/>
              <a:buAutoNum type="arabicPeriod" startAt="10"/>
            </a:pPr>
            <a:endParaRPr lang="en-US" sz="2200" dirty="0"/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Voc</a:t>
            </a:r>
            <a:r>
              <a:rPr lang="en-US" dirty="0"/>
              <a:t> Codes</a:t>
            </a:r>
          </a:p>
        </p:txBody>
      </p:sp>
    </p:spTree>
    <p:extLst>
      <p:ext uri="{BB962C8B-B14F-4D97-AF65-F5344CB8AC3E}">
        <p14:creationId xmlns:p14="http://schemas.microsoft.com/office/powerpoint/2010/main" val="194923816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of CTE </a:t>
            </a:r>
          </a:p>
          <a:p>
            <a:r>
              <a:rPr lang="en-US" dirty="0"/>
              <a:t>Expand the use of technology </a:t>
            </a:r>
          </a:p>
          <a:p>
            <a:r>
              <a:rPr lang="en-US" dirty="0"/>
              <a:t>Professional development programs </a:t>
            </a:r>
          </a:p>
          <a:p>
            <a:r>
              <a:rPr lang="en-US" dirty="0"/>
              <a:t>Support and improve CTE programs </a:t>
            </a:r>
          </a:p>
          <a:p>
            <a:r>
              <a:rPr lang="en-US" dirty="0"/>
              <a:t>Support partnerships </a:t>
            </a:r>
          </a:p>
          <a:p>
            <a:r>
              <a:rPr lang="en-US" dirty="0"/>
              <a:t>Serve state correctional institutions </a:t>
            </a:r>
          </a:p>
          <a:p>
            <a:r>
              <a:rPr lang="en-US" dirty="0"/>
              <a:t>Support programs for special populations </a:t>
            </a:r>
          </a:p>
          <a:p>
            <a:r>
              <a:rPr lang="en-US" dirty="0"/>
              <a:t>Provide technical assistance to our colleges </a:t>
            </a:r>
          </a:p>
        </p:txBody>
      </p:sp>
      <p:sp>
        <p:nvSpPr>
          <p:cNvPr id="146" name="Shape 1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Grant</a:t>
            </a:r>
          </a:p>
        </p:txBody>
      </p:sp>
    </p:spTree>
    <p:extLst>
      <p:ext uri="{BB962C8B-B14F-4D97-AF65-F5344CB8AC3E}">
        <p14:creationId xmlns:p14="http://schemas.microsoft.com/office/powerpoint/2010/main" val="202199015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870958" y="1425670"/>
            <a:ext cx="2532529" cy="823910"/>
          </a:xfrm>
        </p:spPr>
        <p:txBody>
          <a:bodyPr>
            <a:normAutofit/>
          </a:bodyPr>
          <a:lstStyle/>
          <a:p>
            <a:r>
              <a:rPr lang="en-US" sz="2400" u="sng" dirty="0"/>
              <a:t>2017-2018 </a:t>
            </a:r>
          </a:p>
        </p:txBody>
      </p:sp>
      <p:sp>
        <p:nvSpPr>
          <p:cNvPr id="150" name="Shape 150"/>
          <p:cNvSpPr>
            <a:spLocks noGrp="1"/>
          </p:cNvSpPr>
          <p:nvPr>
            <p:ph sz="half" idx="2"/>
          </p:nvPr>
        </p:nvSpPr>
        <p:spPr>
          <a:xfrm>
            <a:off x="2870958" y="2249581"/>
            <a:ext cx="3045748" cy="3920233"/>
          </a:xfrm>
        </p:spPr>
        <p:txBody>
          <a:bodyPr/>
          <a:lstStyle/>
          <a:p>
            <a:r>
              <a:rPr lang="en-US" sz="2200" dirty="0"/>
              <a:t>Competency-Based Education </a:t>
            </a:r>
          </a:p>
          <a:p>
            <a:r>
              <a:rPr lang="en-US" sz="2200" dirty="0"/>
              <a:t>Career Cluster Guide</a:t>
            </a:r>
          </a:p>
          <a:p>
            <a:r>
              <a:rPr lang="en-US" sz="2200" dirty="0" err="1"/>
              <a:t>SkillsUSA</a:t>
            </a:r>
            <a:r>
              <a:rPr lang="en-US" sz="2200" dirty="0"/>
              <a:t> </a:t>
            </a:r>
          </a:p>
          <a:p>
            <a:r>
              <a:rPr lang="en-US" sz="2200" dirty="0"/>
              <a:t>WIOA </a:t>
            </a:r>
          </a:p>
          <a:p>
            <a:r>
              <a:rPr lang="en-US" sz="2200" dirty="0"/>
              <a:t>Apprenticeship </a:t>
            </a:r>
          </a:p>
          <a:p>
            <a:r>
              <a:rPr lang="en-US" sz="2200" dirty="0"/>
              <a:t>Articulation </a:t>
            </a:r>
          </a:p>
          <a:p>
            <a:r>
              <a:rPr lang="en-US" sz="2200" dirty="0"/>
              <a:t>CORD / NC-NET</a:t>
            </a:r>
          </a:p>
          <a:p>
            <a:r>
              <a:rPr lang="en-US" sz="2200" dirty="0"/>
              <a:t>Survey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113255" y="1425670"/>
            <a:ext cx="2125691" cy="823910"/>
          </a:xfrm>
        </p:spPr>
        <p:txBody>
          <a:bodyPr>
            <a:normAutofit/>
          </a:bodyPr>
          <a:lstStyle/>
          <a:p>
            <a:r>
              <a:rPr lang="en-US" sz="2400" u="sng" dirty="0"/>
              <a:t>2016-2017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113255" y="2249581"/>
            <a:ext cx="2757703" cy="3920233"/>
          </a:xfrm>
        </p:spPr>
        <p:txBody>
          <a:bodyPr>
            <a:normAutofit/>
          </a:bodyPr>
          <a:lstStyle/>
          <a:p>
            <a:r>
              <a:rPr lang="en-US" sz="2200" dirty="0"/>
              <a:t>Automotive </a:t>
            </a:r>
          </a:p>
          <a:p>
            <a:r>
              <a:rPr lang="en-US" sz="2200" dirty="0" err="1"/>
              <a:t>SkillsUSA</a:t>
            </a:r>
            <a:r>
              <a:rPr lang="en-US" sz="2200" dirty="0"/>
              <a:t> </a:t>
            </a:r>
          </a:p>
          <a:p>
            <a:r>
              <a:rPr lang="en-US" sz="2200" dirty="0"/>
              <a:t>Pathways </a:t>
            </a:r>
          </a:p>
          <a:p>
            <a:r>
              <a:rPr lang="en-US" sz="2200" dirty="0"/>
              <a:t>Career Coaches</a:t>
            </a:r>
          </a:p>
          <a:p>
            <a:r>
              <a:rPr lang="en-US" sz="2200" dirty="0"/>
              <a:t>RN to BSN </a:t>
            </a:r>
          </a:p>
          <a:p>
            <a:r>
              <a:rPr lang="en-US" sz="2200" dirty="0"/>
              <a:t>Competency-Based Education </a:t>
            </a:r>
          </a:p>
          <a:p>
            <a:r>
              <a:rPr lang="en-US" sz="2200" dirty="0"/>
              <a:t>Accounting </a:t>
            </a:r>
          </a:p>
        </p:txBody>
      </p:sp>
      <p:sp>
        <p:nvSpPr>
          <p:cNvPr id="149" name="Shape 1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Grant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89EEFEF-2FB0-D346-AFBD-9C63B371595A}"/>
              </a:ext>
            </a:extLst>
          </p:cNvPr>
          <p:cNvSpPr txBox="1">
            <a:spLocks/>
          </p:cNvSpPr>
          <p:nvPr/>
        </p:nvSpPr>
        <p:spPr>
          <a:xfrm>
            <a:off x="6035499" y="1425670"/>
            <a:ext cx="2476489" cy="8239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25717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125" b="1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51435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1013" b="1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77152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02870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28587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4305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00225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0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None/>
              <a:defRPr sz="9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/>
              <a:t>2018-2019 </a:t>
            </a:r>
          </a:p>
        </p:txBody>
      </p:sp>
      <p:sp>
        <p:nvSpPr>
          <p:cNvPr id="9" name="Shape 150">
            <a:extLst>
              <a:ext uri="{FF2B5EF4-FFF2-40B4-BE49-F238E27FC236}">
                <a16:creationId xmlns:a16="http://schemas.microsoft.com/office/drawing/2014/main" id="{26826BA4-8683-934C-A26C-16400855923D}"/>
              </a:ext>
            </a:extLst>
          </p:cNvPr>
          <p:cNvSpPr txBox="1">
            <a:spLocks/>
          </p:cNvSpPr>
          <p:nvPr/>
        </p:nvSpPr>
        <p:spPr>
          <a:xfrm>
            <a:off x="6035499" y="2249581"/>
            <a:ext cx="3108501" cy="392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28588" indent="-128588" algn="l" defTabSz="514350" rtl="0" eaLnBrk="1" latinLnBrk="0" hangingPunct="1">
              <a:lnSpc>
                <a:spcPct val="10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10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HelvLight" pitchFamily="2" charset="0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Career Cluster Guide</a:t>
            </a:r>
          </a:p>
          <a:p>
            <a:r>
              <a:rPr lang="en-US" sz="2200" dirty="0" err="1"/>
              <a:t>SkillsUSA</a:t>
            </a:r>
            <a:r>
              <a:rPr lang="en-US" sz="2200" dirty="0"/>
              <a:t> </a:t>
            </a:r>
          </a:p>
          <a:p>
            <a:r>
              <a:rPr lang="en-US" sz="2200" dirty="0"/>
              <a:t>ESAP</a:t>
            </a:r>
          </a:p>
          <a:p>
            <a:r>
              <a:rPr lang="en-US" sz="2200" dirty="0"/>
              <a:t>WIOA 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  <a:p>
            <a:r>
              <a:rPr lang="en-US" sz="2200" dirty="0"/>
              <a:t>Articulation </a:t>
            </a:r>
          </a:p>
          <a:p>
            <a:r>
              <a:rPr lang="en-US" sz="2200" dirty="0"/>
              <a:t>CORD / NC-NET</a:t>
            </a:r>
          </a:p>
          <a:p>
            <a:r>
              <a:rPr lang="en-US" sz="2200" dirty="0"/>
              <a:t>Survey</a:t>
            </a:r>
          </a:p>
        </p:txBody>
      </p:sp>
    </p:spTree>
    <p:extLst>
      <p:ext uri="{BB962C8B-B14F-4D97-AF65-F5344CB8AC3E}">
        <p14:creationId xmlns:p14="http://schemas.microsoft.com/office/powerpoint/2010/main" val="424830018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0988" y="1761204"/>
            <a:ext cx="8646460" cy="47316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Presentations/webinars</a:t>
            </a:r>
          </a:p>
          <a:p>
            <a:pPr lvl="1"/>
            <a:r>
              <a:rPr lang="en-US" sz="2300" dirty="0"/>
              <a:t>Hot Jobs (Careers) of the Future</a:t>
            </a:r>
          </a:p>
          <a:p>
            <a:pPr lvl="1"/>
            <a:r>
              <a:rPr lang="en-US" sz="2300" dirty="0"/>
              <a:t>Turning your Passion into a Career</a:t>
            </a:r>
          </a:p>
          <a:p>
            <a:pPr lvl="1"/>
            <a:r>
              <a:rPr lang="en-US" sz="2300" dirty="0"/>
              <a:t>Removing barriers for student success</a:t>
            </a:r>
          </a:p>
          <a:p>
            <a:pPr lvl="1"/>
            <a:r>
              <a:rPr lang="en-US" sz="2300" dirty="0"/>
              <a:t>Keeping our youth out of trouble with the Law</a:t>
            </a:r>
          </a:p>
          <a:p>
            <a:pPr lvl="1"/>
            <a:r>
              <a:rPr lang="en-US" sz="2300" dirty="0"/>
              <a:t>Career Information: What it is, and Why it’s Important</a:t>
            </a:r>
          </a:p>
          <a:p>
            <a:pPr lvl="1"/>
            <a:r>
              <a:rPr lang="en-US" sz="2300" dirty="0"/>
              <a:t>Employers &amp; educators developing quality career pathways</a:t>
            </a:r>
          </a:p>
          <a:p>
            <a:pPr lvl="1"/>
            <a:r>
              <a:rPr lang="en-US" sz="2300" dirty="0"/>
              <a:t>Civil rights, Equity awareness</a:t>
            </a:r>
          </a:p>
          <a:p>
            <a:pPr lvl="1"/>
            <a:r>
              <a:rPr lang="en-US" sz="2300" dirty="0"/>
              <a:t>Career awareness and planning - Career Cluster Guide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Research/Presentations/Webinars/PD</a:t>
            </a:r>
          </a:p>
        </p:txBody>
      </p:sp>
    </p:spTree>
    <p:extLst>
      <p:ext uri="{BB962C8B-B14F-4D97-AF65-F5344CB8AC3E}">
        <p14:creationId xmlns:p14="http://schemas.microsoft.com/office/powerpoint/2010/main" val="1856763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ystem Office Template 2017" id="{5F043DD8-DC3E-4F6A-B287-81D6F7FF38E2}" vid="{804B3A4D-A4A7-49E1-8361-FD47AD0B82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 Office Template 2017</Template>
  <TotalTime>0</TotalTime>
  <Words>1452</Words>
  <Application>Microsoft Macintosh PowerPoint</Application>
  <PresentationFormat>On-screen Show (4:3)</PresentationFormat>
  <Paragraphs>334</Paragraphs>
  <Slides>46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Calibri</vt:lpstr>
      <vt:lpstr>Calibri Light</vt:lpstr>
      <vt:lpstr>Franklin Gothic Medium</vt:lpstr>
      <vt:lpstr>HelvLight</vt:lpstr>
      <vt:lpstr>Mangal</vt:lpstr>
      <vt:lpstr>Office Theme</vt:lpstr>
      <vt:lpstr>Postsecondary CTE   </vt:lpstr>
      <vt:lpstr>Perkins/CTE State Staff</vt:lpstr>
      <vt:lpstr>Postsecondary Perkins</vt:lpstr>
      <vt:lpstr>Basic Grant </vt:lpstr>
      <vt:lpstr>Basic Grant - required activities </vt:lpstr>
      <vt:lpstr>Voc Codes</vt:lpstr>
      <vt:lpstr>Leadership Grant</vt:lpstr>
      <vt:lpstr>Leadership Grant</vt:lpstr>
      <vt:lpstr>Research/Presentations/Webinars/PD</vt:lpstr>
      <vt:lpstr>Perkins Performance Indicators</vt:lpstr>
      <vt:lpstr>Perkins Performance Indicators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5P1  Nontraditional Participation --  by Ethnicity &amp; Gender</vt:lpstr>
      <vt:lpstr>5P2  Nontraditional Completion --  by Ethnicity &amp; Gender</vt:lpstr>
      <vt:lpstr>PowerPoint Presentation</vt:lpstr>
      <vt:lpstr>Monitoring - Basic Grant </vt:lpstr>
      <vt:lpstr>Monitoring – Risk Factors </vt:lpstr>
      <vt:lpstr>Link to Perkins Act</vt:lpstr>
      <vt:lpstr>Tracking Time and Effort</vt:lpstr>
      <vt:lpstr>PowerPoint Presentation</vt:lpstr>
      <vt:lpstr>PowerPoint Presentation</vt:lpstr>
      <vt:lpstr>Methods of Administration (MOA) of Federal CTE Programs</vt:lpstr>
      <vt:lpstr>Methods of Administration of Federal  CTE Programs Checklist </vt:lpstr>
      <vt:lpstr>Writing the Local Plan </vt:lpstr>
      <vt:lpstr>CTE Moodle</vt:lpstr>
      <vt:lpstr>2018-19 Budget - General Guidance</vt:lpstr>
      <vt:lpstr>Career Pathways</vt:lpstr>
      <vt:lpstr>Faculty Professional Development ideas</vt:lpstr>
      <vt:lpstr>Perkins Allocation 2018-19</vt:lpstr>
      <vt:lpstr>Consortia</vt:lpstr>
      <vt:lpstr>System Office Conference</vt:lpstr>
      <vt:lpstr>PowerPoint Presentation</vt:lpstr>
      <vt:lpstr>Perkins/CTE State Staff</vt:lpstr>
      <vt:lpstr>Best Practices</vt:lpstr>
      <vt:lpstr>Agenda</vt:lpstr>
      <vt:lpstr>PowerPoint Presentation</vt:lpstr>
      <vt:lpstr>Jay Savage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2018-04-10T19:22:59Z</cp:lastPrinted>
  <dcterms:created xsi:type="dcterms:W3CDTF">2017-04-24T19:18:55Z</dcterms:created>
  <dcterms:modified xsi:type="dcterms:W3CDTF">2018-04-17T16:44:26Z</dcterms:modified>
</cp:coreProperties>
</file>