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0"/>
  </p:notesMasterIdLst>
  <p:handoutMasterIdLst>
    <p:handoutMasterId r:id="rId11"/>
  </p:handout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B111"/>
    <a:srgbClr val="0531FF"/>
    <a:srgbClr val="0037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590" autoAdjust="0"/>
    <p:restoredTop sz="73000"/>
  </p:normalViewPr>
  <p:slideViewPr>
    <p:cSldViewPr snapToGrid="0">
      <p:cViewPr>
        <p:scale>
          <a:sx n="100" d="100"/>
          <a:sy n="100" d="100"/>
        </p:scale>
        <p:origin x="232" y="224"/>
      </p:cViewPr>
      <p:guideLst/>
    </p:cSldViewPr>
  </p:slideViewPr>
  <p:outlineViewPr>
    <p:cViewPr>
      <p:scale>
        <a:sx n="33" d="100"/>
        <a:sy n="33" d="100"/>
      </p:scale>
      <p:origin x="0" y="-261728"/>
    </p:cViewPr>
  </p:outlineViewPr>
  <p:notesTextViewPr>
    <p:cViewPr>
      <p:scale>
        <a:sx n="1" d="1"/>
        <a:sy n="1" d="1"/>
      </p:scale>
      <p:origin x="0" y="0"/>
    </p:cViewPr>
  </p:notesTextViewPr>
  <p:sorterViewPr>
    <p:cViewPr>
      <p:scale>
        <a:sx n="170" d="100"/>
        <a:sy n="170" d="100"/>
      </p:scale>
      <p:origin x="0" y="0"/>
    </p:cViewPr>
  </p:sorterViewPr>
  <p:notesViewPr>
    <p:cSldViewPr snapToGrid="0">
      <p:cViewPr varScale="1">
        <p:scale>
          <a:sx n="117" d="100"/>
          <a:sy n="117" d="100"/>
        </p:scale>
        <p:origin x="2376" y="184"/>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E9B6F52-CC10-4425-9195-EDF28B435798}" type="datetimeFigureOut">
              <a:rPr lang="en-US" smtClean="0"/>
              <a:t>11/29/17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A111C28-737F-4457-9FE5-6826B7F3293B}" type="slidenum">
              <a:rPr lang="en-US" smtClean="0"/>
              <a:t>‹#›</a:t>
            </a:fld>
            <a:endParaRPr lang="en-US"/>
          </a:p>
        </p:txBody>
      </p:sp>
    </p:spTree>
    <p:extLst>
      <p:ext uri="{BB962C8B-B14F-4D97-AF65-F5344CB8AC3E}">
        <p14:creationId xmlns:p14="http://schemas.microsoft.com/office/powerpoint/2010/main" val="28344465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2D3CF6-D097-446F-BA20-84B1F837E572}" type="datetimeFigureOut">
              <a:rPr lang="en-US" smtClean="0"/>
              <a:t>11/29/17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52D8DC-3CCA-4826-966D-69131461ECBB}" type="slidenum">
              <a:rPr lang="en-US" smtClean="0"/>
              <a:t>‹#›</a:t>
            </a:fld>
            <a:endParaRPr lang="en-US"/>
          </a:p>
        </p:txBody>
      </p:sp>
    </p:spTree>
    <p:extLst>
      <p:ext uri="{BB962C8B-B14F-4D97-AF65-F5344CB8AC3E}">
        <p14:creationId xmlns:p14="http://schemas.microsoft.com/office/powerpoint/2010/main" val="87800968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600" kern="1200">
        <a:solidFill>
          <a:schemeClr val="tx1"/>
        </a:solidFill>
        <a:latin typeface="+mn-lt"/>
        <a:ea typeface="+mn-ea"/>
        <a:cs typeface="+mn-cs"/>
      </a:defRPr>
    </a:lvl2pPr>
    <a:lvl3pPr marL="914400" algn="l" defTabSz="914400" rtl="0" eaLnBrk="1" latinLnBrk="0" hangingPunct="1">
      <a:defRPr sz="1600" kern="1200">
        <a:solidFill>
          <a:schemeClr val="tx1"/>
        </a:solidFill>
        <a:latin typeface="+mn-lt"/>
        <a:ea typeface="+mn-ea"/>
        <a:cs typeface="+mn-cs"/>
      </a:defRPr>
    </a:lvl3pPr>
    <a:lvl4pPr marL="1371600" algn="l" defTabSz="914400" rtl="0" eaLnBrk="1" latinLnBrk="0" hangingPunct="1">
      <a:defRPr sz="1600" kern="1200">
        <a:solidFill>
          <a:schemeClr val="tx1"/>
        </a:solidFill>
        <a:latin typeface="+mn-lt"/>
        <a:ea typeface="+mn-ea"/>
        <a:cs typeface="+mn-cs"/>
      </a:defRPr>
    </a:lvl4pPr>
    <a:lvl5pPr marL="1828800" algn="l" defTabSz="914400" rtl="0" eaLnBrk="1" latinLnBrk="0" hangingPunct="1">
      <a:defRPr sz="16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2D8DC-3CCA-4826-966D-69131461ECBB}" type="slidenum">
              <a:rPr lang="en-US" smtClean="0"/>
              <a:t>1</a:t>
            </a:fld>
            <a:endParaRPr lang="en-US"/>
          </a:p>
        </p:txBody>
      </p:sp>
    </p:spTree>
    <p:extLst>
      <p:ext uri="{BB962C8B-B14F-4D97-AF65-F5344CB8AC3E}">
        <p14:creationId xmlns:p14="http://schemas.microsoft.com/office/powerpoint/2010/main" val="1645577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2D8DC-3CCA-4826-966D-69131461ECBB}" type="slidenum">
              <a:rPr lang="en-US" smtClean="0"/>
              <a:t>3</a:t>
            </a:fld>
            <a:endParaRPr lang="en-US"/>
          </a:p>
        </p:txBody>
      </p:sp>
    </p:spTree>
    <p:extLst>
      <p:ext uri="{BB962C8B-B14F-4D97-AF65-F5344CB8AC3E}">
        <p14:creationId xmlns:p14="http://schemas.microsoft.com/office/powerpoint/2010/main" val="604143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Would a Presentation on Pathways be helpful? </a:t>
            </a:r>
          </a:p>
        </p:txBody>
      </p:sp>
      <p:sp>
        <p:nvSpPr>
          <p:cNvPr id="4" name="Slide Number Placeholder 3"/>
          <p:cNvSpPr>
            <a:spLocks noGrp="1"/>
          </p:cNvSpPr>
          <p:nvPr>
            <p:ph type="sldNum" sz="quarter" idx="10"/>
          </p:nvPr>
        </p:nvSpPr>
        <p:spPr/>
        <p:txBody>
          <a:bodyPr/>
          <a:lstStyle/>
          <a:p>
            <a:fld id="{6EA68DA1-6952-4B92-AD49-21138B7C7325}" type="slidenum">
              <a:rPr lang="en-US" smtClean="0"/>
              <a:t>4</a:t>
            </a:fld>
            <a:endParaRPr lang="en-US"/>
          </a:p>
        </p:txBody>
      </p:sp>
    </p:spTree>
    <p:extLst>
      <p:ext uri="{BB962C8B-B14F-4D97-AF65-F5344CB8AC3E}">
        <p14:creationId xmlns:p14="http://schemas.microsoft.com/office/powerpoint/2010/main" val="11708758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2D8DC-3CCA-4826-966D-69131461ECBB}" type="slidenum">
              <a:rPr lang="en-US" smtClean="0"/>
              <a:t>5</a:t>
            </a:fld>
            <a:endParaRPr lang="en-US"/>
          </a:p>
        </p:txBody>
      </p:sp>
    </p:spTree>
    <p:extLst>
      <p:ext uri="{BB962C8B-B14F-4D97-AF65-F5344CB8AC3E}">
        <p14:creationId xmlns:p14="http://schemas.microsoft.com/office/powerpoint/2010/main" val="1010538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Teams are to submit a one page update on January 30, 2018 and a final report on by June 30, 2018. Teams should work collaboratively to submit one report inclusive of the collaborative efforts that will be reviewed by NCDPI CTE and NCCCS CTE leadership.</a:t>
            </a:r>
          </a:p>
          <a:p>
            <a:endParaRPr lang="en-US" dirty="0"/>
          </a:p>
        </p:txBody>
      </p:sp>
      <p:sp>
        <p:nvSpPr>
          <p:cNvPr id="4" name="Slide Number Placeholder 3"/>
          <p:cNvSpPr>
            <a:spLocks noGrp="1"/>
          </p:cNvSpPr>
          <p:nvPr>
            <p:ph type="sldNum" sz="quarter" idx="10"/>
          </p:nvPr>
        </p:nvSpPr>
        <p:spPr/>
        <p:txBody>
          <a:bodyPr/>
          <a:lstStyle/>
          <a:p>
            <a:fld id="{3D52D8DC-3CCA-4826-966D-69131461ECBB}" type="slidenum">
              <a:rPr lang="en-US" smtClean="0"/>
              <a:t>6</a:t>
            </a:fld>
            <a:endParaRPr lang="en-US"/>
          </a:p>
        </p:txBody>
      </p:sp>
    </p:spTree>
    <p:extLst>
      <p:ext uri="{BB962C8B-B14F-4D97-AF65-F5344CB8AC3E}">
        <p14:creationId xmlns:p14="http://schemas.microsoft.com/office/powerpoint/2010/main" val="11221762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8</a:t>
            </a:fld>
            <a:endParaRPr lang="en-US"/>
          </a:p>
        </p:txBody>
      </p:sp>
    </p:spTree>
    <p:extLst>
      <p:ext uri="{BB962C8B-B14F-4D97-AF65-F5344CB8AC3E}">
        <p14:creationId xmlns:p14="http://schemas.microsoft.com/office/powerpoint/2010/main" val="1451676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399" y="2452500"/>
            <a:ext cx="7336465" cy="1428500"/>
          </a:xfrm>
        </p:spPr>
        <p:txBody>
          <a:bodyPr anchor="b">
            <a:normAutofit/>
          </a:bodyPr>
          <a:lstStyle>
            <a:lvl1pPr algn="ctr">
              <a:defRPr sz="4400" b="1">
                <a:latin typeface="+mn-lt"/>
              </a:defRPr>
            </a:lvl1pPr>
          </a:lstStyle>
          <a:p>
            <a:r>
              <a:rPr lang="en-US" dirty="0"/>
              <a:t>Click to edit Master title style</a:t>
            </a:r>
          </a:p>
        </p:txBody>
      </p:sp>
      <p:sp>
        <p:nvSpPr>
          <p:cNvPr id="3" name="Subtitle 2"/>
          <p:cNvSpPr>
            <a:spLocks noGrp="1"/>
          </p:cNvSpPr>
          <p:nvPr>
            <p:ph type="subTitle" idx="1"/>
          </p:nvPr>
        </p:nvSpPr>
        <p:spPr>
          <a:xfrm>
            <a:off x="914399" y="3881000"/>
            <a:ext cx="7336465" cy="1655762"/>
          </a:xfrm>
        </p:spPr>
        <p:txBody>
          <a:bodyPr>
            <a:normAutofit/>
          </a:bodyPr>
          <a:lstStyle>
            <a:lvl1pPr marL="0" indent="0" algn="ctr">
              <a:buNone/>
              <a:defRPr sz="360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dirty="0"/>
              <a:t>Click to edit Master subtitle style</a:t>
            </a:r>
          </a:p>
        </p:txBody>
      </p:sp>
      <p:sp>
        <p:nvSpPr>
          <p:cNvPr id="9" name="Rectangle 8"/>
          <p:cNvSpPr/>
          <p:nvPr userDrawn="1"/>
        </p:nvSpPr>
        <p:spPr>
          <a:xfrm>
            <a:off x="1733354" y="489262"/>
            <a:ext cx="6025812" cy="1101968"/>
          </a:xfrm>
          <a:prstGeom prst="rect">
            <a:avLst/>
          </a:prstGeom>
          <a:noFill/>
        </p:spPr>
        <p:txBody>
          <a:bodyPr wrap="square" lIns="68580" tIns="34290" rIns="68580" bIns="34290">
            <a:spAutoFit/>
          </a:bodyPr>
          <a:lstStyle/>
          <a:p>
            <a:pPr>
              <a:lnSpc>
                <a:spcPct val="80000"/>
              </a:lnSpc>
            </a:pPr>
            <a:r>
              <a:rPr lang="en-US" sz="4000" b="0" cap="none" spc="0" dirty="0">
                <a:ln w="0"/>
                <a:solidFill>
                  <a:srgbClr val="003767"/>
                </a:solidFill>
                <a:effectLst>
                  <a:outerShdw blurRad="38100" dist="25400" dir="5400000" algn="ctr" rotWithShape="0">
                    <a:srgbClr val="6E747A">
                      <a:alpha val="43000"/>
                    </a:srgbClr>
                  </a:outerShdw>
                </a:effectLst>
              </a:rPr>
              <a:t>North Carolina </a:t>
            </a:r>
          </a:p>
          <a:p>
            <a:pPr>
              <a:lnSpc>
                <a:spcPct val="80000"/>
              </a:lnSpc>
            </a:pPr>
            <a:r>
              <a:rPr lang="en-US" sz="4000" b="0" cap="none" spc="0" dirty="0">
                <a:ln w="0"/>
                <a:solidFill>
                  <a:srgbClr val="003767"/>
                </a:solidFill>
                <a:effectLst>
                  <a:outerShdw blurRad="38100" dist="25400" dir="5400000" algn="ctr" rotWithShape="0">
                    <a:srgbClr val="6E747A">
                      <a:alpha val="43000"/>
                    </a:srgbClr>
                  </a:outerShdw>
                </a:effectLst>
              </a:rPr>
              <a:t>Community College System</a:t>
            </a:r>
          </a:p>
        </p:txBody>
      </p:sp>
      <p:cxnSp>
        <p:nvCxnSpPr>
          <p:cNvPr id="10" name="Straight Connector 9" title="Gold Line"/>
          <p:cNvCxnSpPr/>
          <p:nvPr userDrawn="1"/>
        </p:nvCxnSpPr>
        <p:spPr>
          <a:xfrm flipV="1">
            <a:off x="1733354" y="1864894"/>
            <a:ext cx="5705475" cy="25290"/>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498914" cy="1690594"/>
          </a:xfrm>
          <a:prstGeom prst="rect">
            <a:avLst/>
          </a:prstGeom>
        </p:spPr>
      </p:pic>
    </p:spTree>
    <p:extLst>
      <p:ext uri="{BB962C8B-B14F-4D97-AF65-F5344CB8AC3E}">
        <p14:creationId xmlns:p14="http://schemas.microsoft.com/office/powerpoint/2010/main" val="813769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457950" y="6216246"/>
            <a:ext cx="2057400" cy="365125"/>
          </a:xfrm>
          <a:prstGeom prst="rect">
            <a:avLst/>
          </a:prstGeom>
        </p:spPr>
        <p:txBody>
          <a:bodyPr/>
          <a:lstStyle/>
          <a:p>
            <a:fld id="{47CC054E-03C2-4BA4-B0DC-8A52C253DBFA}" type="datetimeFigureOut">
              <a:rPr lang="en-US" smtClean="0"/>
              <a:t>11/29/17</a:t>
            </a:fld>
            <a:endParaRPr lang="en-US"/>
          </a:p>
        </p:txBody>
      </p:sp>
      <p:sp>
        <p:nvSpPr>
          <p:cNvPr id="6" name="Slide Number Placeholder 5"/>
          <p:cNvSpPr>
            <a:spLocks noGrp="1"/>
          </p:cNvSpPr>
          <p:nvPr>
            <p:ph type="sldNum" sz="quarter" idx="12"/>
          </p:nvPr>
        </p:nvSpPr>
        <p:spPr>
          <a:xfrm>
            <a:off x="3543300" y="6216246"/>
            <a:ext cx="2057400" cy="365125"/>
          </a:xfrm>
          <a:prstGeom prst="rect">
            <a:avLst/>
          </a:prstGeom>
        </p:spPr>
        <p:txBody>
          <a:bodyPr/>
          <a:lstStyle/>
          <a:p>
            <a:fld id="{DD5DC98F-6F3D-4D37-8801-59C812F9270D}" type="slidenum">
              <a:rPr lang="en-US" smtClean="0"/>
              <a:t>‹#›</a:t>
            </a:fld>
            <a:endParaRPr lang="en-US"/>
          </a:p>
        </p:txBody>
      </p:sp>
      <p:sp>
        <p:nvSpPr>
          <p:cNvPr id="7" name="Footer Placeholder 4"/>
          <p:cNvSpPr txBox="1">
            <a:spLocks/>
          </p:cNvSpPr>
          <p:nvPr userDrawn="1"/>
        </p:nvSpPr>
        <p:spPr>
          <a:xfrm>
            <a:off x="474804" y="6370223"/>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8" name="Picture 7"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6356352"/>
            <a:ext cx="261242" cy="392866"/>
          </a:xfrm>
          <a:prstGeom prst="rect">
            <a:avLst/>
          </a:prstGeom>
        </p:spPr>
      </p:pic>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7349" y="297662"/>
            <a:ext cx="971180" cy="1460496"/>
          </a:xfrm>
          <a:prstGeom prst="rect">
            <a:avLst/>
          </a:prstGeom>
        </p:spPr>
      </p:pic>
      <p:cxnSp>
        <p:nvCxnSpPr>
          <p:cNvPr id="10" name="Straight Connector 9" title="Gold Line"/>
          <p:cNvCxnSpPr/>
          <p:nvPr userDrawn="1"/>
        </p:nvCxnSpPr>
        <p:spPr>
          <a:xfrm flipV="1">
            <a:off x="1455549" y="1716352"/>
            <a:ext cx="7059802" cy="13623"/>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5617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2"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457950" y="6216246"/>
            <a:ext cx="2057400" cy="365125"/>
          </a:xfrm>
          <a:prstGeom prst="rect">
            <a:avLst/>
          </a:prstGeom>
        </p:spPr>
        <p:txBody>
          <a:bodyPr/>
          <a:lstStyle/>
          <a:p>
            <a:fld id="{47CC054E-03C2-4BA4-B0DC-8A52C253DBFA}" type="datetimeFigureOut">
              <a:rPr lang="en-US" smtClean="0"/>
              <a:t>11/29/17</a:t>
            </a:fld>
            <a:endParaRPr lang="en-US"/>
          </a:p>
        </p:txBody>
      </p:sp>
      <p:sp>
        <p:nvSpPr>
          <p:cNvPr id="6" name="Slide Number Placeholder 5"/>
          <p:cNvSpPr>
            <a:spLocks noGrp="1"/>
          </p:cNvSpPr>
          <p:nvPr>
            <p:ph type="sldNum" sz="quarter" idx="12"/>
          </p:nvPr>
        </p:nvSpPr>
        <p:spPr>
          <a:xfrm>
            <a:off x="3543300" y="6216246"/>
            <a:ext cx="2057400" cy="365125"/>
          </a:xfrm>
          <a:prstGeom prst="rect">
            <a:avLst/>
          </a:prstGeom>
        </p:spPr>
        <p:txBody>
          <a:bodyPr/>
          <a:lstStyle/>
          <a:p>
            <a:fld id="{DD5DC98F-6F3D-4D37-8801-59C812F9270D}" type="slidenum">
              <a:rPr lang="en-US" smtClean="0"/>
              <a:t>‹#›</a:t>
            </a:fld>
            <a:endParaRPr lang="en-US"/>
          </a:p>
        </p:txBody>
      </p:sp>
      <p:sp>
        <p:nvSpPr>
          <p:cNvPr id="7" name="Footer Placeholder 4"/>
          <p:cNvSpPr txBox="1">
            <a:spLocks/>
          </p:cNvSpPr>
          <p:nvPr userDrawn="1"/>
        </p:nvSpPr>
        <p:spPr>
          <a:xfrm>
            <a:off x="474804" y="6370223"/>
            <a:ext cx="3161741"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8" name="Picture 7"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6356352"/>
            <a:ext cx="254263" cy="392866"/>
          </a:xfrm>
          <a:prstGeom prst="rect">
            <a:avLst/>
          </a:prstGeom>
        </p:spPr>
      </p:pic>
    </p:spTree>
    <p:extLst>
      <p:ext uri="{BB962C8B-B14F-4D97-AF65-F5344CB8AC3E}">
        <p14:creationId xmlns:p14="http://schemas.microsoft.com/office/powerpoint/2010/main" val="3063052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Shape 56"/>
          <p:cNvSpPr>
            <a:spLocks noGrp="1"/>
          </p:cNvSpPr>
          <p:nvPr>
            <p:ph type="title"/>
          </p:nvPr>
        </p:nvSpPr>
        <p:spPr>
          <a:prstGeom prst="rect">
            <a:avLst/>
          </a:prstGeom>
        </p:spPr>
        <p:txBody>
          <a:bodyPr/>
          <a:lstStyle/>
          <a:p>
            <a:r>
              <a:t>Title Text</a:t>
            </a:r>
          </a:p>
        </p:txBody>
      </p:sp>
      <p:sp>
        <p:nvSpPr>
          <p:cNvPr id="57" name="Shape 57"/>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hape 58"/>
          <p:cNvSpPr>
            <a:spLocks noGrp="1"/>
          </p:cNvSpPr>
          <p:nvPr>
            <p:ph type="sldNum" sz="quarter" idx="2"/>
          </p:nvPr>
        </p:nvSpPr>
        <p:spPr>
          <a:xfrm>
            <a:off x="6553200" y="6356350"/>
            <a:ext cx="2133600" cy="365125"/>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781414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761204"/>
            <a:ext cx="7886700" cy="4731671"/>
          </a:xfrm>
        </p:spPr>
        <p:txBody>
          <a:bodyPr>
            <a:normAutofit/>
          </a:bodyPr>
          <a:lstStyle>
            <a:lvl1pPr marL="233363" indent="-233363">
              <a:lnSpc>
                <a:spcPct val="100000"/>
              </a:lnSpc>
              <a:spcBef>
                <a:spcPts val="600"/>
              </a:spcBef>
              <a:tabLst/>
              <a:defRPr sz="2800"/>
            </a:lvl1pPr>
            <a:lvl2pPr marL="458788" indent="-201613">
              <a:lnSpc>
                <a:spcPct val="100000"/>
              </a:lnSpc>
              <a:spcBef>
                <a:spcPts val="300"/>
              </a:spcBef>
              <a:tabLst/>
              <a:defRPr sz="2400"/>
            </a:lvl2pPr>
            <a:lvl3pPr marL="692150" indent="-177800">
              <a:lnSpc>
                <a:spcPct val="100000"/>
              </a:lnSpc>
              <a:spcBef>
                <a:spcPts val="300"/>
              </a:spcBef>
              <a:tabLst/>
              <a:defRPr sz="2200"/>
            </a:lvl3pPr>
            <a:lvl4pPr marL="976313" indent="-204788">
              <a:lnSpc>
                <a:spcPct val="100000"/>
              </a:lnSpc>
              <a:spcBef>
                <a:spcPts val="300"/>
              </a:spcBef>
              <a:tabLst/>
              <a:defRPr sz="2000"/>
            </a:lvl4pPr>
            <a:lvl5pPr marL="1200150" indent="-171450">
              <a:lnSpc>
                <a:spcPct val="100000"/>
              </a:lnSpc>
              <a:spcBef>
                <a:spcPts val="300"/>
              </a:spcBef>
              <a:tabLst/>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title="Gold Line"/>
          <p:cNvCxnSpPr/>
          <p:nvPr userDrawn="1"/>
        </p:nvCxnSpPr>
        <p:spPr>
          <a:xfrm flipV="1">
            <a:off x="1297858" y="1627627"/>
            <a:ext cx="6468364" cy="452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
        <p:nvSpPr>
          <p:cNvPr id="9" name="Title 1"/>
          <p:cNvSpPr>
            <a:spLocks noGrp="1"/>
          </p:cNvSpPr>
          <p:nvPr>
            <p:ph type="title"/>
          </p:nvPr>
        </p:nvSpPr>
        <p:spPr>
          <a:xfrm>
            <a:off x="1297858" y="168488"/>
            <a:ext cx="7364361" cy="1325563"/>
          </a:xfrm>
        </p:spPr>
        <p:txBody>
          <a:bodyPr>
            <a:normAutofit/>
          </a:bodyPr>
          <a:lstStyle>
            <a:lvl1pPr>
              <a:defRPr sz="4000"/>
            </a:lvl1pPr>
          </a:lstStyle>
          <a:p>
            <a:r>
              <a:rPr lang="en-US" dirty="0"/>
              <a:t>Click to edit Master title style</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014811" cy="1144584"/>
          </a:xfrm>
          <a:prstGeom prst="rect">
            <a:avLst/>
          </a:prstGeom>
        </p:spPr>
      </p:pic>
    </p:spTree>
    <p:extLst>
      <p:ext uri="{BB962C8B-B14F-4D97-AF65-F5344CB8AC3E}">
        <p14:creationId xmlns:p14="http://schemas.microsoft.com/office/powerpoint/2010/main" val="2476938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3"/>
            <a:ext cx="7886700" cy="2852737"/>
          </a:xfrm>
        </p:spPr>
        <p:txBody>
          <a:bodyPr anchor="b">
            <a:normAutofit/>
          </a:bodyPr>
          <a:lstStyle>
            <a:lvl1pPr algn="ctr">
              <a:defRPr sz="3600"/>
            </a:lvl1pPr>
          </a:lstStyle>
          <a:p>
            <a:r>
              <a:rPr lang="en-US" dirty="0"/>
              <a:t>Click to edit Master title style</a:t>
            </a:r>
          </a:p>
        </p:txBody>
      </p:sp>
      <p:sp>
        <p:nvSpPr>
          <p:cNvPr id="3" name="Text Placeholder 2"/>
          <p:cNvSpPr>
            <a:spLocks noGrp="1"/>
          </p:cNvSpPr>
          <p:nvPr>
            <p:ph type="body" idx="1"/>
          </p:nvPr>
        </p:nvSpPr>
        <p:spPr>
          <a:xfrm>
            <a:off x="623888" y="4589468"/>
            <a:ext cx="7886700" cy="1500187"/>
          </a:xfrm>
        </p:spPr>
        <p:txBody>
          <a:bodyPr>
            <a:normAutofit/>
          </a:bodyPr>
          <a:lstStyle>
            <a:lvl1pPr marL="0" indent="0" algn="ctr">
              <a:buNone/>
              <a:defRPr sz="280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dirty="0"/>
              <a:t>Click to edit Master text styles</a:t>
            </a:r>
          </a:p>
        </p:txBody>
      </p:sp>
      <p:sp>
        <p:nvSpPr>
          <p:cNvPr id="9" name="Footer Placeholder 4"/>
          <p:cNvSpPr txBox="1">
            <a:spLocks/>
          </p:cNvSpPr>
          <p:nvPr userDrawn="1"/>
        </p:nvSpPr>
        <p:spPr>
          <a:xfrm>
            <a:off x="415537" y="6492875"/>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39" y="6425308"/>
            <a:ext cx="316698" cy="357197"/>
          </a:xfrm>
          <a:prstGeom prst="rect">
            <a:avLst/>
          </a:prstGeom>
        </p:spPr>
      </p:pic>
    </p:spTree>
    <p:extLst>
      <p:ext uri="{BB962C8B-B14F-4D97-AF65-F5344CB8AC3E}">
        <p14:creationId xmlns:p14="http://schemas.microsoft.com/office/powerpoint/2010/main" val="1817490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97858" y="168488"/>
            <a:ext cx="7364361" cy="1325563"/>
          </a:xfrm>
        </p:spPr>
        <p:txBody>
          <a:bodyPr>
            <a:normAutofit/>
          </a:bodyPr>
          <a:lstStyle>
            <a:lvl1pPr>
              <a:defRPr sz="4000"/>
            </a:lvl1pPr>
          </a:lstStyle>
          <a:p>
            <a:r>
              <a:rPr lang="en-US" dirty="0"/>
              <a:t>Click to edit Master title style</a:t>
            </a:r>
          </a:p>
        </p:txBody>
      </p:sp>
      <p:sp>
        <p:nvSpPr>
          <p:cNvPr id="3" name="Content Placeholder 2"/>
          <p:cNvSpPr>
            <a:spLocks noGrp="1"/>
          </p:cNvSpPr>
          <p:nvPr>
            <p:ph sz="half" idx="1"/>
          </p:nvPr>
        </p:nvSpPr>
        <p:spPr>
          <a:xfrm>
            <a:off x="628650" y="1825624"/>
            <a:ext cx="3886200" cy="4599683"/>
          </a:xfrm>
        </p:spPr>
        <p:txBody>
          <a:bodyPr>
            <a:normAutofit/>
          </a:bodyPr>
          <a:lstStyle>
            <a:lvl1pPr>
              <a:lnSpc>
                <a:spcPct val="100000"/>
              </a:lnSpc>
              <a:defRPr sz="2000"/>
            </a:lvl1pPr>
            <a:lvl2pPr>
              <a:lnSpc>
                <a:spcPct val="100000"/>
              </a:lnSpc>
              <a:defRPr sz="1800"/>
            </a:lvl2pPr>
            <a:lvl3pPr>
              <a:lnSpc>
                <a:spcPct val="100000"/>
              </a:lnSpc>
              <a:defRPr sz="1600"/>
            </a:lvl3pPr>
            <a:lvl4pPr>
              <a:lnSpc>
                <a:spcPct val="100000"/>
              </a:lnSpc>
              <a:defRPr sz="1200"/>
            </a:lvl4pPr>
            <a:lvl5pPr>
              <a:lnSpc>
                <a:spcPct val="10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4"/>
            <a:ext cx="3886200" cy="4599683"/>
          </a:xfrm>
        </p:spPr>
        <p:txBody>
          <a:bodyPr>
            <a:normAutofit/>
          </a:bodyPr>
          <a:lstStyle>
            <a:lvl1pPr>
              <a:lnSpc>
                <a:spcPct val="100000"/>
              </a:lnSpc>
              <a:defRPr sz="2000"/>
            </a:lvl1pPr>
            <a:lvl2pPr>
              <a:lnSpc>
                <a:spcPct val="100000"/>
              </a:lnSpc>
              <a:defRPr sz="1800"/>
            </a:lvl2pPr>
            <a:lvl3pPr>
              <a:lnSpc>
                <a:spcPct val="100000"/>
              </a:lnSpc>
              <a:defRPr sz="1600"/>
            </a:lvl3pPr>
            <a:lvl4pPr>
              <a:lnSpc>
                <a:spcPct val="100000"/>
              </a:lnSpc>
              <a:defRPr sz="1200"/>
            </a:lvl4pPr>
            <a:lvl5pPr>
              <a:lnSpc>
                <a:spcPct val="10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014811" cy="1144584"/>
          </a:xfrm>
          <a:prstGeom prst="rect">
            <a:avLst/>
          </a:prstGeom>
        </p:spPr>
      </p:pic>
      <p:cxnSp>
        <p:nvCxnSpPr>
          <p:cNvPr id="14" name="Straight Connector 13" title="Gold Line"/>
          <p:cNvCxnSpPr/>
          <p:nvPr userDrawn="1"/>
        </p:nvCxnSpPr>
        <p:spPr>
          <a:xfrm flipV="1">
            <a:off x="1297858" y="1627627"/>
            <a:ext cx="6468364" cy="452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0936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9842" y="1681163"/>
            <a:ext cx="3868340" cy="823912"/>
          </a:xfrm>
        </p:spPr>
        <p:txBody>
          <a:bodyPr anchor="b">
            <a:normAutofit/>
          </a:bodyPr>
          <a:lstStyle>
            <a:lvl1pPr marL="0" indent="0">
              <a:buNone/>
              <a:defRPr sz="180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Click to edit Master text styles</a:t>
            </a:r>
          </a:p>
        </p:txBody>
      </p:sp>
      <p:sp>
        <p:nvSpPr>
          <p:cNvPr id="4" name="Content Placeholder 3"/>
          <p:cNvSpPr>
            <a:spLocks noGrp="1"/>
          </p:cNvSpPr>
          <p:nvPr>
            <p:ph sz="half" idx="2"/>
          </p:nvPr>
        </p:nvSpPr>
        <p:spPr>
          <a:xfrm>
            <a:off x="629842" y="2505074"/>
            <a:ext cx="3868340" cy="3920233"/>
          </a:xfrm>
        </p:spPr>
        <p:txBody>
          <a:bodyPr>
            <a:normAutofit/>
          </a:bodyPr>
          <a:lstStyle>
            <a:lvl1pPr>
              <a:lnSpc>
                <a:spcPct val="100000"/>
              </a:lnSpc>
              <a:defRPr sz="2000"/>
            </a:lvl1pPr>
            <a:lvl2pPr>
              <a:lnSpc>
                <a:spcPct val="100000"/>
              </a:lnSpc>
              <a:defRPr sz="1800"/>
            </a:lvl2pPr>
            <a:lvl3pPr>
              <a:lnSpc>
                <a:spcPct val="100000"/>
              </a:lnSpc>
              <a:defRPr sz="1600"/>
            </a:lvl3pPr>
            <a:lvl4pPr>
              <a:lnSpc>
                <a:spcPct val="100000"/>
              </a:lnSpc>
              <a:defRPr sz="1200"/>
            </a:lvl4pPr>
            <a:lvl5pPr>
              <a:lnSpc>
                <a:spcPct val="10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2" y="1681163"/>
            <a:ext cx="3887391" cy="823912"/>
          </a:xfrm>
        </p:spPr>
        <p:txBody>
          <a:bodyPr anchor="b">
            <a:normAutofit/>
          </a:bodyPr>
          <a:lstStyle>
            <a:lvl1pPr marL="0" indent="0">
              <a:buNone/>
              <a:defRPr sz="180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Click to edit Master text styles</a:t>
            </a:r>
          </a:p>
        </p:txBody>
      </p:sp>
      <p:sp>
        <p:nvSpPr>
          <p:cNvPr id="6" name="Content Placeholder 5"/>
          <p:cNvSpPr>
            <a:spLocks noGrp="1"/>
          </p:cNvSpPr>
          <p:nvPr>
            <p:ph sz="quarter" idx="4"/>
          </p:nvPr>
        </p:nvSpPr>
        <p:spPr>
          <a:xfrm>
            <a:off x="4629152" y="2505074"/>
            <a:ext cx="3887391" cy="3920233"/>
          </a:xfrm>
        </p:spPr>
        <p:txBody>
          <a:bodyPr>
            <a:normAutofit/>
          </a:bodyPr>
          <a:lstStyle>
            <a:lvl1pPr>
              <a:lnSpc>
                <a:spcPct val="100000"/>
              </a:lnSpc>
              <a:defRPr sz="2000"/>
            </a:lvl1pPr>
            <a:lvl2pPr>
              <a:lnSpc>
                <a:spcPct val="100000"/>
              </a:lnSpc>
              <a:defRPr sz="1800"/>
            </a:lvl2pPr>
            <a:lvl3pPr>
              <a:lnSpc>
                <a:spcPct val="100000"/>
              </a:lnSpc>
              <a:defRPr sz="1600"/>
            </a:lvl3pPr>
            <a:lvl4pPr>
              <a:lnSpc>
                <a:spcPct val="100000"/>
              </a:lnSpc>
              <a:defRPr sz="1200"/>
            </a:lvl4pPr>
            <a:lvl5pPr>
              <a:lnSpc>
                <a:spcPct val="10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4" name="Straight Connector 13" title="Gold Line"/>
          <p:cNvCxnSpPr/>
          <p:nvPr userDrawn="1"/>
        </p:nvCxnSpPr>
        <p:spPr>
          <a:xfrm flipV="1">
            <a:off x="1297858" y="1627627"/>
            <a:ext cx="6468364" cy="452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a:xfrm>
            <a:off x="1297858" y="168488"/>
            <a:ext cx="7364361" cy="1325563"/>
          </a:xfrm>
        </p:spPr>
        <p:txBody>
          <a:bodyPr>
            <a:normAutofit/>
          </a:bodyPr>
          <a:lstStyle>
            <a:lvl1pPr>
              <a:defRPr sz="4000"/>
            </a:lvl1pPr>
          </a:lstStyle>
          <a:p>
            <a:r>
              <a:rPr lang="en-US" dirty="0"/>
              <a:t>Click to edit Master title style</a:t>
            </a:r>
          </a:p>
        </p:txBody>
      </p:sp>
      <p:pic>
        <p:nvPicPr>
          <p:cNvPr id="16" name="Picture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014811" cy="1144584"/>
          </a:xfrm>
          <a:prstGeom prst="rect">
            <a:avLst/>
          </a:prstGeom>
        </p:spPr>
      </p:pic>
    </p:spTree>
    <p:extLst>
      <p:ext uri="{BB962C8B-B14F-4D97-AF65-F5344CB8AC3E}">
        <p14:creationId xmlns:p14="http://schemas.microsoft.com/office/powerpoint/2010/main" val="1429955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2" name="Title 1"/>
          <p:cNvSpPr>
            <a:spLocks noGrp="1"/>
          </p:cNvSpPr>
          <p:nvPr>
            <p:ph type="title"/>
          </p:nvPr>
        </p:nvSpPr>
        <p:spPr>
          <a:xfrm>
            <a:off x="1297858" y="168488"/>
            <a:ext cx="7364361" cy="1325563"/>
          </a:xfrm>
        </p:spPr>
        <p:txBody>
          <a:bodyPr>
            <a:normAutofit/>
          </a:bodyPr>
          <a:lstStyle>
            <a:lvl1pPr>
              <a:defRPr sz="4000"/>
            </a:lvl1pPr>
          </a:lstStyle>
          <a:p>
            <a:r>
              <a:rPr lang="en-US" dirty="0"/>
              <a:t>Click to edit Master title style</a:t>
            </a: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014811" cy="1144584"/>
          </a:xfrm>
          <a:prstGeom prst="rect">
            <a:avLst/>
          </a:prstGeom>
        </p:spPr>
      </p:pic>
      <p:cxnSp>
        <p:nvCxnSpPr>
          <p:cNvPr id="14" name="Straight Connector 13" title="Gold Line"/>
          <p:cNvCxnSpPr/>
          <p:nvPr userDrawn="1"/>
        </p:nvCxnSpPr>
        <p:spPr>
          <a:xfrm flipV="1">
            <a:off x="1297858" y="1627627"/>
            <a:ext cx="6468364" cy="452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7827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5449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1800"/>
            </a:lvl1pPr>
          </a:lstStyle>
          <a:p>
            <a:r>
              <a:rPr lang="en-US"/>
              <a:t>Click to edit Master title style</a:t>
            </a:r>
          </a:p>
        </p:txBody>
      </p:sp>
      <p:sp>
        <p:nvSpPr>
          <p:cNvPr id="3" name="Content Placeholder 2"/>
          <p:cNvSpPr>
            <a:spLocks noGrp="1"/>
          </p:cNvSpPr>
          <p:nvPr>
            <p:ph idx="1"/>
          </p:nvPr>
        </p:nvSpPr>
        <p:spPr>
          <a:xfrm>
            <a:off x="3887391" y="987430"/>
            <a:ext cx="4629150" cy="4873625"/>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p:cNvSpPr>
            <a:spLocks noGrp="1"/>
          </p:cNvSpPr>
          <p:nvPr>
            <p:ph type="dt" sz="half" idx="10"/>
          </p:nvPr>
        </p:nvSpPr>
        <p:spPr>
          <a:xfrm>
            <a:off x="6457950" y="6216246"/>
            <a:ext cx="2057400" cy="365125"/>
          </a:xfrm>
          <a:prstGeom prst="rect">
            <a:avLst/>
          </a:prstGeom>
        </p:spPr>
        <p:txBody>
          <a:bodyPr/>
          <a:lstStyle/>
          <a:p>
            <a:fld id="{47CC054E-03C2-4BA4-B0DC-8A52C253DBFA}" type="datetimeFigureOut">
              <a:rPr lang="en-US" smtClean="0"/>
              <a:t>11/29/17</a:t>
            </a:fld>
            <a:endParaRPr lang="en-US"/>
          </a:p>
        </p:txBody>
      </p:sp>
      <p:sp>
        <p:nvSpPr>
          <p:cNvPr id="7" name="Slide Number Placeholder 6"/>
          <p:cNvSpPr>
            <a:spLocks noGrp="1"/>
          </p:cNvSpPr>
          <p:nvPr>
            <p:ph type="sldNum" sz="quarter" idx="12"/>
          </p:nvPr>
        </p:nvSpPr>
        <p:spPr>
          <a:xfrm>
            <a:off x="3543300" y="6216246"/>
            <a:ext cx="2057400" cy="365125"/>
          </a:xfrm>
          <a:prstGeom prst="rect">
            <a:avLst/>
          </a:prstGeom>
        </p:spPr>
        <p:txBody>
          <a:bodyPr/>
          <a:lstStyle/>
          <a:p>
            <a:fld id="{DD5DC98F-6F3D-4D37-8801-59C812F9270D}" type="slidenum">
              <a:rPr lang="en-US" smtClean="0"/>
              <a:t>‹#›</a:t>
            </a:fld>
            <a:endParaRPr lang="en-US"/>
          </a:p>
        </p:txBody>
      </p:sp>
      <p:sp>
        <p:nvSpPr>
          <p:cNvPr id="8" name="Footer Placeholder 4"/>
          <p:cNvSpPr txBox="1">
            <a:spLocks/>
          </p:cNvSpPr>
          <p:nvPr userDrawn="1"/>
        </p:nvSpPr>
        <p:spPr>
          <a:xfrm>
            <a:off x="474804" y="6370223"/>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6356352"/>
            <a:ext cx="261242" cy="392866"/>
          </a:xfrm>
          <a:prstGeom prst="rect">
            <a:avLst/>
          </a:prstGeom>
        </p:spPr>
      </p:pic>
    </p:spTree>
    <p:extLst>
      <p:ext uri="{BB962C8B-B14F-4D97-AF65-F5344CB8AC3E}">
        <p14:creationId xmlns:p14="http://schemas.microsoft.com/office/powerpoint/2010/main" val="3752020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1800"/>
            </a:lvl1pPr>
          </a:lstStyle>
          <a:p>
            <a:r>
              <a:rPr lang="en-US"/>
              <a:t>Click to edit Master title style</a:t>
            </a:r>
          </a:p>
        </p:txBody>
      </p:sp>
      <p:sp>
        <p:nvSpPr>
          <p:cNvPr id="3" name="Picture Placeholder 2"/>
          <p:cNvSpPr>
            <a:spLocks noGrp="1"/>
          </p:cNvSpPr>
          <p:nvPr>
            <p:ph type="pic" idx="1"/>
          </p:nvPr>
        </p:nvSpPr>
        <p:spPr>
          <a:xfrm>
            <a:off x="3887391" y="987430"/>
            <a:ext cx="4629150" cy="4873625"/>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n-US"/>
              <a:t>Drag picture to placeholder or click icon to add</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p:cNvSpPr>
            <a:spLocks noGrp="1"/>
          </p:cNvSpPr>
          <p:nvPr>
            <p:ph type="dt" sz="half" idx="10"/>
          </p:nvPr>
        </p:nvSpPr>
        <p:spPr>
          <a:xfrm>
            <a:off x="6457950" y="6216246"/>
            <a:ext cx="2057400" cy="365125"/>
          </a:xfrm>
          <a:prstGeom prst="rect">
            <a:avLst/>
          </a:prstGeom>
        </p:spPr>
        <p:txBody>
          <a:bodyPr/>
          <a:lstStyle/>
          <a:p>
            <a:fld id="{47CC054E-03C2-4BA4-B0DC-8A52C253DBFA}" type="datetimeFigureOut">
              <a:rPr lang="en-US" smtClean="0"/>
              <a:t>11/29/17</a:t>
            </a:fld>
            <a:endParaRPr lang="en-US"/>
          </a:p>
        </p:txBody>
      </p:sp>
      <p:sp>
        <p:nvSpPr>
          <p:cNvPr id="7" name="Slide Number Placeholder 6"/>
          <p:cNvSpPr>
            <a:spLocks noGrp="1"/>
          </p:cNvSpPr>
          <p:nvPr>
            <p:ph type="sldNum" sz="quarter" idx="12"/>
          </p:nvPr>
        </p:nvSpPr>
        <p:spPr>
          <a:xfrm>
            <a:off x="3543300" y="6216246"/>
            <a:ext cx="2057400" cy="365125"/>
          </a:xfrm>
          <a:prstGeom prst="rect">
            <a:avLst/>
          </a:prstGeom>
        </p:spPr>
        <p:txBody>
          <a:bodyPr/>
          <a:lstStyle/>
          <a:p>
            <a:fld id="{DD5DC98F-6F3D-4D37-8801-59C812F9270D}" type="slidenum">
              <a:rPr lang="en-US" smtClean="0"/>
              <a:t>‹#›</a:t>
            </a:fld>
            <a:endParaRPr lang="en-US"/>
          </a:p>
        </p:txBody>
      </p:sp>
      <p:sp>
        <p:nvSpPr>
          <p:cNvPr id="8" name="Footer Placeholder 4"/>
          <p:cNvSpPr txBox="1">
            <a:spLocks/>
          </p:cNvSpPr>
          <p:nvPr userDrawn="1"/>
        </p:nvSpPr>
        <p:spPr>
          <a:xfrm>
            <a:off x="474804" y="6370223"/>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6356352"/>
            <a:ext cx="261242" cy="392866"/>
          </a:xfrm>
          <a:prstGeom prst="rect">
            <a:avLst/>
          </a:prstGeom>
        </p:spPr>
      </p:pic>
    </p:spTree>
    <p:extLst>
      <p:ext uri="{BB962C8B-B14F-4D97-AF65-F5344CB8AC3E}">
        <p14:creationId xmlns:p14="http://schemas.microsoft.com/office/powerpoint/2010/main" val="3585843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5549" y="365129"/>
            <a:ext cx="7059802" cy="1325563"/>
          </a:xfrm>
          <a:prstGeom prst="rect">
            <a:avLst/>
          </a:prstGeom>
        </p:spPr>
        <p:txBody>
          <a:bodyPr vert="horz" lIns="91440" tIns="45720" rIns="91440" bIns="45720" rtlCol="0" anchor="ctr">
            <a:normAutofit/>
          </a:bodyPr>
          <a:lstStyle/>
          <a:p>
            <a:pPr>
              <a:lnSpc>
                <a:spcPct val="80000"/>
              </a:lnSpc>
            </a:pPr>
            <a:r>
              <a:rPr lang="en-US" sz="2700" b="0" cap="none" spc="0" dirty="0">
                <a:ln w="0"/>
                <a:solidFill>
                  <a:srgbClr val="003767"/>
                </a:solidFill>
                <a:effectLst>
                  <a:outerShdw blurRad="38100" dist="25400" dir="5400000" algn="ctr" rotWithShape="0">
                    <a:srgbClr val="6E747A">
                      <a:alpha val="43000"/>
                    </a:srgbClr>
                  </a:outerShdw>
                </a:effectLst>
              </a:rPr>
              <a:t>North Carolina </a:t>
            </a:r>
            <a:br>
              <a:rPr lang="en-US" sz="2700" b="0" cap="none" spc="0" dirty="0">
                <a:ln w="0"/>
                <a:solidFill>
                  <a:srgbClr val="003767"/>
                </a:solidFill>
                <a:effectLst>
                  <a:outerShdw blurRad="38100" dist="25400" dir="5400000" algn="ctr" rotWithShape="0">
                    <a:srgbClr val="6E747A">
                      <a:alpha val="43000"/>
                    </a:srgbClr>
                  </a:outerShdw>
                </a:effectLst>
              </a:rPr>
            </a:br>
            <a:r>
              <a:rPr lang="en-US" sz="2700" b="0" cap="none" spc="0" dirty="0">
                <a:ln w="0"/>
                <a:solidFill>
                  <a:srgbClr val="003767"/>
                </a:solidFill>
                <a:effectLst>
                  <a:outerShdw blurRad="38100" dist="25400" dir="5400000" algn="ctr" rotWithShape="0">
                    <a:srgbClr val="6E747A">
                      <a:alpha val="43000"/>
                    </a:srgbClr>
                  </a:outerShdw>
                </a:effectLst>
              </a:rPr>
              <a:t>Community College System</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997856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514350" rtl="0" eaLnBrk="1" latinLnBrk="0" hangingPunct="1">
        <a:lnSpc>
          <a:spcPct val="90000"/>
        </a:lnSpc>
        <a:spcBef>
          <a:spcPct val="0"/>
        </a:spcBef>
        <a:buNone/>
        <a:defRPr sz="4000" b="1" kern="1200">
          <a:ln w="0">
            <a:solidFill>
              <a:schemeClr val="accent1"/>
            </a:solidFill>
          </a:ln>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2800" kern="1200">
          <a:solidFill>
            <a:schemeClr val="tx1"/>
          </a:solidFill>
          <a:latin typeface="Times New Roman" charset="0"/>
          <a:ea typeface="Times New Roman" charset="0"/>
          <a:cs typeface="Times New Roman" charset="0"/>
        </a:defRPr>
      </a:lvl1pPr>
      <a:lvl2pPr marL="385763" indent="-128588" algn="l" defTabSz="514350" rtl="0" eaLnBrk="1" latinLnBrk="0" hangingPunct="1">
        <a:lnSpc>
          <a:spcPct val="90000"/>
        </a:lnSpc>
        <a:spcBef>
          <a:spcPts val="281"/>
        </a:spcBef>
        <a:buFont typeface="Arial" panose="020B0604020202020204" pitchFamily="34" charset="0"/>
        <a:buChar char="•"/>
        <a:defRPr sz="2400" kern="1200">
          <a:solidFill>
            <a:schemeClr val="tx1"/>
          </a:solidFill>
          <a:latin typeface="Times New Roman" charset="0"/>
          <a:ea typeface="Times New Roman" charset="0"/>
          <a:cs typeface="Times New Roman" charset="0"/>
        </a:defRPr>
      </a:lvl2pPr>
      <a:lvl3pPr marL="642938" indent="-128588" algn="l" defTabSz="514350" rtl="0" eaLnBrk="1" latinLnBrk="0" hangingPunct="1">
        <a:lnSpc>
          <a:spcPct val="90000"/>
        </a:lnSpc>
        <a:spcBef>
          <a:spcPts val="281"/>
        </a:spcBef>
        <a:buFont typeface="Arial" panose="020B0604020202020204" pitchFamily="34" charset="0"/>
        <a:buChar char="•"/>
        <a:defRPr sz="2200" kern="1200">
          <a:solidFill>
            <a:schemeClr val="tx1"/>
          </a:solidFill>
          <a:latin typeface="Times New Roman" charset="0"/>
          <a:ea typeface="Times New Roman" charset="0"/>
          <a:cs typeface="Times New Roman" charset="0"/>
        </a:defRPr>
      </a:lvl3pPr>
      <a:lvl4pPr marL="900113" indent="-128588" algn="l" defTabSz="514350" rtl="0" eaLnBrk="1" latinLnBrk="0" hangingPunct="1">
        <a:lnSpc>
          <a:spcPct val="90000"/>
        </a:lnSpc>
        <a:spcBef>
          <a:spcPts val="281"/>
        </a:spcBef>
        <a:buFont typeface="Arial" panose="020B0604020202020204" pitchFamily="34" charset="0"/>
        <a:buChar char="•"/>
        <a:defRPr sz="2000" kern="1200">
          <a:solidFill>
            <a:schemeClr val="tx1"/>
          </a:solidFill>
          <a:latin typeface="Times New Roman" charset="0"/>
          <a:ea typeface="Times New Roman" charset="0"/>
          <a:cs typeface="Times New Roman" charset="0"/>
        </a:defRPr>
      </a:lvl4pPr>
      <a:lvl5pPr marL="1157288" indent="-128588" algn="l" defTabSz="514350" rtl="0" eaLnBrk="1" latinLnBrk="0" hangingPunct="1">
        <a:lnSpc>
          <a:spcPct val="90000"/>
        </a:lnSpc>
        <a:spcBef>
          <a:spcPts val="281"/>
        </a:spcBef>
        <a:buFont typeface="Arial" panose="020B0604020202020204" pitchFamily="34" charset="0"/>
        <a:buChar char="•"/>
        <a:defRPr sz="1800" kern="1200">
          <a:solidFill>
            <a:schemeClr val="tx1"/>
          </a:solidFill>
          <a:latin typeface="Times New Roman" charset="0"/>
          <a:ea typeface="Times New Roman" charset="0"/>
          <a:cs typeface="Times New Roman" charset="0"/>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F98374-B545-490C-97FC-89A4792B309E}"/>
              </a:ext>
            </a:extLst>
          </p:cNvPr>
          <p:cNvSpPr>
            <a:spLocks noGrp="1"/>
          </p:cNvSpPr>
          <p:nvPr>
            <p:ph type="ctrTitle"/>
          </p:nvPr>
        </p:nvSpPr>
        <p:spPr/>
        <p:txBody>
          <a:bodyPr/>
          <a:lstStyle/>
          <a:p>
            <a:r>
              <a:rPr lang="en-US" dirty="0" smtClean="0"/>
              <a:t>Catalyzing CTE Through Enhanced Career Pathways </a:t>
            </a:r>
            <a:endParaRPr lang="en-US" dirty="0"/>
          </a:p>
        </p:txBody>
      </p:sp>
      <p:sp>
        <p:nvSpPr>
          <p:cNvPr id="3" name="Subtitle 2">
            <a:extLst>
              <a:ext uri="{FF2B5EF4-FFF2-40B4-BE49-F238E27FC236}">
                <a16:creationId xmlns:a16="http://schemas.microsoft.com/office/drawing/2014/main" xmlns="" id="{7610A2E8-E090-43E0-9B2F-5E8ABC48822B}"/>
              </a:ext>
            </a:extLst>
          </p:cNvPr>
          <p:cNvSpPr>
            <a:spLocks noGrp="1"/>
          </p:cNvSpPr>
          <p:nvPr>
            <p:ph type="subTitle" idx="1"/>
          </p:nvPr>
        </p:nvSpPr>
        <p:spPr/>
        <p:txBody>
          <a:bodyPr/>
          <a:lstStyle/>
          <a:p>
            <a:r>
              <a:rPr lang="en-US" i="1" dirty="0" smtClean="0"/>
              <a:t>A grant to secondary/postsecondary teams to enhance 9-14 Career Pathways </a:t>
            </a:r>
          </a:p>
          <a:p>
            <a:endParaRPr lang="en-US" dirty="0" smtClean="0"/>
          </a:p>
          <a:p>
            <a:r>
              <a:rPr lang="en-US" dirty="0" smtClean="0"/>
              <a:t>Mid-Year Update </a:t>
            </a:r>
            <a:endParaRPr lang="en-US" dirty="0"/>
          </a:p>
        </p:txBody>
      </p:sp>
    </p:spTree>
    <p:extLst>
      <p:ext uri="{BB962C8B-B14F-4D97-AF65-F5344CB8AC3E}">
        <p14:creationId xmlns:p14="http://schemas.microsoft.com/office/powerpoint/2010/main" val="1844181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95E9AFD-1F6A-457B-9A19-6DCC1CEA2D3D}"/>
              </a:ext>
            </a:extLst>
          </p:cNvPr>
          <p:cNvSpPr>
            <a:spLocks noGrp="1"/>
          </p:cNvSpPr>
          <p:nvPr>
            <p:ph idx="1"/>
          </p:nvPr>
        </p:nvSpPr>
        <p:spPr/>
        <p:txBody>
          <a:bodyPr/>
          <a:lstStyle/>
          <a:p>
            <a:pPr marL="0" indent="0">
              <a:buNone/>
            </a:pPr>
            <a:r>
              <a:rPr lang="en-US" u="sng" dirty="0" smtClean="0"/>
              <a:t>Roll Call by College </a:t>
            </a:r>
          </a:p>
          <a:p>
            <a:r>
              <a:rPr lang="en-US" dirty="0" smtClean="0"/>
              <a:t>Introduce your team  - College Team,  High School Contact </a:t>
            </a:r>
          </a:p>
          <a:p>
            <a:r>
              <a:rPr lang="en-US" dirty="0" smtClean="0"/>
              <a:t>Pathway you are enhancing- </a:t>
            </a:r>
            <a:r>
              <a:rPr lang="en-US" dirty="0" err="1" smtClean="0"/>
              <a:t>eg</a:t>
            </a:r>
            <a:r>
              <a:rPr lang="en-US" dirty="0" smtClean="0"/>
              <a:t>: Advanced Manufacturing, Health Care, Etc. </a:t>
            </a:r>
          </a:p>
          <a:p>
            <a:r>
              <a:rPr lang="en-US" dirty="0" smtClean="0"/>
              <a:t>Plan for this year – (in one sentence)</a:t>
            </a:r>
          </a:p>
          <a:p>
            <a:r>
              <a:rPr lang="en-US" dirty="0" smtClean="0"/>
              <a:t>Progress during the first half of the year – (in one sentence)</a:t>
            </a:r>
            <a:endParaRPr lang="en-US" dirty="0"/>
          </a:p>
        </p:txBody>
      </p:sp>
      <p:sp>
        <p:nvSpPr>
          <p:cNvPr id="2" name="Title 1">
            <a:extLst>
              <a:ext uri="{FF2B5EF4-FFF2-40B4-BE49-F238E27FC236}">
                <a16:creationId xmlns:a16="http://schemas.microsoft.com/office/drawing/2014/main" xmlns="" id="{5B91D92A-19BF-405C-AA32-0C52F14BB791}"/>
              </a:ext>
            </a:extLst>
          </p:cNvPr>
          <p:cNvSpPr>
            <a:spLocks noGrp="1"/>
          </p:cNvSpPr>
          <p:nvPr>
            <p:ph type="title"/>
          </p:nvPr>
        </p:nvSpPr>
        <p:spPr/>
        <p:txBody>
          <a:bodyPr/>
          <a:lstStyle/>
          <a:p>
            <a:r>
              <a:rPr lang="en-US" smtClean="0"/>
              <a:t>Introductions </a:t>
            </a:r>
            <a:endParaRPr lang="en-US" dirty="0"/>
          </a:p>
        </p:txBody>
      </p:sp>
    </p:spTree>
    <p:extLst>
      <p:ext uri="{BB962C8B-B14F-4D97-AF65-F5344CB8AC3E}">
        <p14:creationId xmlns:p14="http://schemas.microsoft.com/office/powerpoint/2010/main" val="532976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D32DD17-0175-4973-92B1-20992082CD18}"/>
              </a:ext>
            </a:extLst>
          </p:cNvPr>
          <p:cNvSpPr>
            <a:spLocks noGrp="1"/>
          </p:cNvSpPr>
          <p:nvPr>
            <p:ph idx="1"/>
          </p:nvPr>
        </p:nvSpPr>
        <p:spPr/>
        <p:txBody>
          <a:bodyPr/>
          <a:lstStyle/>
          <a:p>
            <a:r>
              <a:rPr lang="en-US" dirty="0" smtClean="0"/>
              <a:t>Part of the Perkins Basic Grant to Colleges </a:t>
            </a:r>
          </a:p>
          <a:p>
            <a:r>
              <a:rPr lang="en-US" dirty="0" smtClean="0"/>
              <a:t>Follows Perkins Legislation for Program – Enhancing Programs of Study (POS)</a:t>
            </a:r>
          </a:p>
          <a:p>
            <a:r>
              <a:rPr lang="en-US" dirty="0" smtClean="0"/>
              <a:t>Receive guidance from EDGAR on federal spending </a:t>
            </a:r>
          </a:p>
          <a:p>
            <a:r>
              <a:rPr lang="en-US" dirty="0" smtClean="0"/>
              <a:t>Collaborate with your postsecondary Perkins Contact </a:t>
            </a:r>
          </a:p>
          <a:p>
            <a:pPr lvl="1"/>
            <a:r>
              <a:rPr lang="en-US" dirty="0" smtClean="0"/>
              <a:t>Understanding of Grant </a:t>
            </a:r>
          </a:p>
          <a:p>
            <a:pPr lvl="1"/>
            <a:r>
              <a:rPr lang="en-US" dirty="0" smtClean="0"/>
              <a:t>Access to Moodle Site</a:t>
            </a:r>
            <a:endParaRPr lang="en-US" dirty="0"/>
          </a:p>
        </p:txBody>
      </p:sp>
      <p:sp>
        <p:nvSpPr>
          <p:cNvPr id="2" name="Title 1">
            <a:extLst>
              <a:ext uri="{FF2B5EF4-FFF2-40B4-BE49-F238E27FC236}">
                <a16:creationId xmlns:a16="http://schemas.microsoft.com/office/drawing/2014/main" xmlns="" id="{C56060F9-77F8-4A86-A7F9-94D5F06A846C}"/>
              </a:ext>
            </a:extLst>
          </p:cNvPr>
          <p:cNvSpPr>
            <a:spLocks noGrp="1"/>
          </p:cNvSpPr>
          <p:nvPr>
            <p:ph type="title"/>
          </p:nvPr>
        </p:nvSpPr>
        <p:spPr/>
        <p:txBody>
          <a:bodyPr/>
          <a:lstStyle/>
          <a:p>
            <a:r>
              <a:rPr lang="en-US" smtClean="0"/>
              <a:t>Understanding Funding Source </a:t>
            </a:r>
            <a:endParaRPr lang="en-US" dirty="0"/>
          </a:p>
        </p:txBody>
      </p:sp>
    </p:spTree>
    <p:extLst>
      <p:ext uri="{BB962C8B-B14F-4D97-AF65-F5344CB8AC3E}">
        <p14:creationId xmlns:p14="http://schemas.microsoft.com/office/powerpoint/2010/main" val="584113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72CF086-A69B-44CC-BFA7-00CBFCF20794}"/>
              </a:ext>
            </a:extLst>
          </p:cNvPr>
          <p:cNvSpPr>
            <a:spLocks noGrp="1"/>
          </p:cNvSpPr>
          <p:nvPr>
            <p:ph idx="1"/>
          </p:nvPr>
        </p:nvSpPr>
        <p:spPr>
          <a:xfrm>
            <a:off x="628650" y="1761204"/>
            <a:ext cx="8286750" cy="4731671"/>
          </a:xfrm>
        </p:spPr>
        <p:txBody>
          <a:bodyPr>
            <a:noAutofit/>
          </a:bodyPr>
          <a:lstStyle/>
          <a:p>
            <a:r>
              <a:rPr lang="en-US" sz="2400" dirty="0" smtClean="0"/>
              <a:t>Engaged Employers </a:t>
            </a:r>
          </a:p>
          <a:p>
            <a:pPr lvl="1"/>
            <a:r>
              <a:rPr lang="en-US" sz="2000" dirty="0" smtClean="0"/>
              <a:t>Review the Pathway </a:t>
            </a:r>
          </a:p>
          <a:p>
            <a:pPr lvl="1"/>
            <a:r>
              <a:rPr lang="en-US" sz="2000" dirty="0" smtClean="0"/>
              <a:t>How Many and Methods – WBL, Hiring, Project-Based Learning ….  </a:t>
            </a:r>
          </a:p>
          <a:p>
            <a:r>
              <a:rPr lang="en-US" sz="2400" dirty="0" smtClean="0"/>
              <a:t>Career Advising </a:t>
            </a:r>
          </a:p>
          <a:p>
            <a:pPr lvl="1"/>
            <a:r>
              <a:rPr lang="en-US" sz="2000" dirty="0" smtClean="0"/>
              <a:t>HS CC Counselors Understand and provide guidance to enter the pathway </a:t>
            </a:r>
          </a:p>
          <a:p>
            <a:r>
              <a:rPr lang="en-US" sz="2400" dirty="0" smtClean="0"/>
              <a:t>Program of Study – Leading to Certificate, Diploma, or Degree </a:t>
            </a:r>
          </a:p>
          <a:p>
            <a:pPr lvl="1"/>
            <a:r>
              <a:rPr lang="en-US" sz="2000" dirty="0" smtClean="0"/>
              <a:t>HS to CC Articulation – Local and/or State </a:t>
            </a:r>
          </a:p>
          <a:p>
            <a:pPr lvl="1"/>
            <a:r>
              <a:rPr lang="en-US" sz="2000" dirty="0" smtClean="0"/>
              <a:t>HS students earning college credit </a:t>
            </a:r>
          </a:p>
          <a:p>
            <a:pPr lvl="1"/>
            <a:r>
              <a:rPr lang="en-US" sz="2000" dirty="0" smtClean="0"/>
              <a:t>HS and CC faculty working cooperatively on this pathway</a:t>
            </a:r>
          </a:p>
          <a:p>
            <a:pPr lvl="1"/>
            <a:r>
              <a:rPr lang="en-US" sz="2000" dirty="0" smtClean="0"/>
              <a:t>Students matriculate from secondary to postsecondary in the POS   </a:t>
            </a:r>
          </a:p>
          <a:p>
            <a:r>
              <a:rPr lang="en-US" sz="2400" dirty="0" smtClean="0"/>
              <a:t>Work-Based Learning: Explore, Experience, Enhance Careers </a:t>
            </a:r>
          </a:p>
          <a:p>
            <a:endParaRPr lang="en-US" sz="2400" dirty="0"/>
          </a:p>
        </p:txBody>
      </p:sp>
      <p:sp>
        <p:nvSpPr>
          <p:cNvPr id="2" name="Title 1">
            <a:extLst>
              <a:ext uri="{FF2B5EF4-FFF2-40B4-BE49-F238E27FC236}">
                <a16:creationId xmlns:a16="http://schemas.microsoft.com/office/drawing/2014/main" xmlns="" id="{89B44CEF-0877-4B0B-8FF6-EEB3D2BE8993}"/>
              </a:ext>
            </a:extLst>
          </p:cNvPr>
          <p:cNvSpPr>
            <a:spLocks noGrp="1"/>
          </p:cNvSpPr>
          <p:nvPr>
            <p:ph type="title"/>
          </p:nvPr>
        </p:nvSpPr>
        <p:spPr/>
        <p:txBody>
          <a:bodyPr/>
          <a:lstStyle/>
          <a:p>
            <a:r>
              <a:rPr lang="en-US" smtClean="0"/>
              <a:t>Understanding Pathway Elements </a:t>
            </a:r>
            <a:endParaRPr lang="en-US" dirty="0"/>
          </a:p>
        </p:txBody>
      </p:sp>
    </p:spTree>
    <p:extLst>
      <p:ext uri="{BB962C8B-B14F-4D97-AF65-F5344CB8AC3E}">
        <p14:creationId xmlns:p14="http://schemas.microsoft.com/office/powerpoint/2010/main" val="1050365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785829F-21D0-45FC-B656-F00EFBC6AFB3}"/>
              </a:ext>
            </a:extLst>
          </p:cNvPr>
          <p:cNvSpPr>
            <a:spLocks noGrp="1"/>
          </p:cNvSpPr>
          <p:nvPr>
            <p:ph idx="1"/>
          </p:nvPr>
        </p:nvSpPr>
        <p:spPr/>
        <p:txBody>
          <a:bodyPr/>
          <a:lstStyle/>
          <a:p>
            <a:r>
              <a:rPr lang="en-US" dirty="0" smtClean="0"/>
              <a:t>You completed a competitive application: Rational, Partners, Performance Outcomes, Enhancements, Budget </a:t>
            </a:r>
          </a:p>
          <a:p>
            <a:r>
              <a:rPr lang="en-US" dirty="0" smtClean="0"/>
              <a:t>Moodle –Upload on College Account</a:t>
            </a:r>
          </a:p>
          <a:p>
            <a:pPr lvl="1"/>
            <a:r>
              <a:rPr lang="en-US" dirty="0" smtClean="0"/>
              <a:t>Assurances </a:t>
            </a:r>
          </a:p>
          <a:p>
            <a:pPr lvl="1"/>
            <a:r>
              <a:rPr lang="en-US" dirty="0" smtClean="0"/>
              <a:t>Allotment </a:t>
            </a:r>
          </a:p>
          <a:p>
            <a:pPr lvl="1"/>
            <a:r>
              <a:rPr lang="en-US" dirty="0" smtClean="0"/>
              <a:t>Budget – </a:t>
            </a:r>
          </a:p>
          <a:p>
            <a:pPr lvl="1"/>
            <a:r>
              <a:rPr lang="en-US" dirty="0" smtClean="0"/>
              <a:t>Budget from the System office from the grant package </a:t>
            </a:r>
          </a:p>
          <a:p>
            <a:pPr lvl="1"/>
            <a:r>
              <a:rPr lang="en-US" dirty="0" smtClean="0"/>
              <a:t>Perkins budget form with Signatures (This template is on your Moodle site - </a:t>
            </a:r>
            <a:r>
              <a:rPr lang="en-US" dirty="0" err="1" smtClean="0"/>
              <a:t>ncperkins.org</a:t>
            </a:r>
            <a:r>
              <a:rPr lang="en-US" dirty="0" smtClean="0"/>
              <a:t>) </a:t>
            </a:r>
            <a:endParaRPr lang="en-US" dirty="0"/>
          </a:p>
        </p:txBody>
      </p:sp>
      <p:sp>
        <p:nvSpPr>
          <p:cNvPr id="2" name="Title 1">
            <a:extLst>
              <a:ext uri="{FF2B5EF4-FFF2-40B4-BE49-F238E27FC236}">
                <a16:creationId xmlns:a16="http://schemas.microsoft.com/office/drawing/2014/main" xmlns="" id="{994C4E07-7949-4FBB-A0B9-B0068EA0C02B}"/>
              </a:ext>
            </a:extLst>
          </p:cNvPr>
          <p:cNvSpPr>
            <a:spLocks noGrp="1"/>
          </p:cNvSpPr>
          <p:nvPr>
            <p:ph type="title"/>
          </p:nvPr>
        </p:nvSpPr>
        <p:spPr/>
        <p:txBody>
          <a:bodyPr/>
          <a:lstStyle/>
          <a:p>
            <a:r>
              <a:rPr lang="en-US" smtClean="0"/>
              <a:t>Grant Paperwork – Moodle  </a:t>
            </a:r>
            <a:endParaRPr lang="en-US" dirty="0"/>
          </a:p>
        </p:txBody>
      </p:sp>
    </p:spTree>
    <p:extLst>
      <p:ext uri="{BB962C8B-B14F-4D97-AF65-F5344CB8AC3E}">
        <p14:creationId xmlns:p14="http://schemas.microsoft.com/office/powerpoint/2010/main" val="1517770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785829F-21D0-45FC-B656-F00EFBC6AFB3}"/>
              </a:ext>
            </a:extLst>
          </p:cNvPr>
          <p:cNvSpPr>
            <a:spLocks noGrp="1"/>
          </p:cNvSpPr>
          <p:nvPr>
            <p:ph idx="1"/>
          </p:nvPr>
        </p:nvSpPr>
        <p:spPr/>
        <p:txBody>
          <a:bodyPr/>
          <a:lstStyle/>
          <a:p>
            <a:pPr marL="0" indent="0">
              <a:buNone/>
            </a:pPr>
            <a:r>
              <a:rPr lang="en-US" dirty="0" smtClean="0"/>
              <a:t>Joint secondary/postsecondary reports</a:t>
            </a:r>
          </a:p>
          <a:p>
            <a:r>
              <a:rPr lang="en-US" dirty="0" smtClean="0"/>
              <a:t>Mid Year </a:t>
            </a:r>
            <a:r>
              <a:rPr lang="en-US" dirty="0"/>
              <a:t>Report </a:t>
            </a:r>
            <a:r>
              <a:rPr lang="en-US" dirty="0" smtClean="0"/>
              <a:t>- due January </a:t>
            </a:r>
            <a:r>
              <a:rPr lang="en-US" dirty="0"/>
              <a:t>30, 2018 -   </a:t>
            </a:r>
            <a:r>
              <a:rPr lang="en-US" dirty="0" smtClean="0"/>
              <a:t/>
            </a:r>
            <a:br>
              <a:rPr lang="en-US" dirty="0" smtClean="0"/>
            </a:br>
            <a:r>
              <a:rPr lang="en-US" i="1" dirty="0" smtClean="0"/>
              <a:t>Ideas for Best Practices: </a:t>
            </a:r>
          </a:p>
          <a:p>
            <a:pPr lvl="1"/>
            <a:r>
              <a:rPr lang="en-US" dirty="0" smtClean="0"/>
              <a:t>Pathway Concentration</a:t>
            </a:r>
          </a:p>
          <a:p>
            <a:pPr lvl="1"/>
            <a:r>
              <a:rPr lang="en-US" dirty="0" smtClean="0"/>
              <a:t>Employer Engagement </a:t>
            </a:r>
          </a:p>
          <a:p>
            <a:pPr lvl="1"/>
            <a:r>
              <a:rPr lang="en-US" dirty="0" smtClean="0"/>
              <a:t>Career Counseling </a:t>
            </a:r>
          </a:p>
          <a:p>
            <a:pPr lvl="1"/>
            <a:r>
              <a:rPr lang="en-US" dirty="0" smtClean="0"/>
              <a:t>Program of Study </a:t>
            </a:r>
          </a:p>
          <a:p>
            <a:pPr lvl="1"/>
            <a:r>
              <a:rPr lang="en-US" dirty="0" smtClean="0"/>
              <a:t>Work-Based Learning </a:t>
            </a:r>
          </a:p>
          <a:p>
            <a:pPr lvl="1"/>
            <a:r>
              <a:rPr lang="en-US" dirty="0" smtClean="0"/>
              <a:t>Enhancements </a:t>
            </a:r>
          </a:p>
          <a:p>
            <a:pPr lvl="1"/>
            <a:r>
              <a:rPr lang="en-US" dirty="0" smtClean="0"/>
              <a:t>Expected outcomes</a:t>
            </a:r>
          </a:p>
          <a:p>
            <a:r>
              <a:rPr lang="en-US" dirty="0" smtClean="0"/>
              <a:t>End of Year Report - due June 30, 2018</a:t>
            </a:r>
            <a:endParaRPr lang="en-US" dirty="0"/>
          </a:p>
        </p:txBody>
      </p:sp>
      <p:sp>
        <p:nvSpPr>
          <p:cNvPr id="2" name="Title 1">
            <a:extLst>
              <a:ext uri="{FF2B5EF4-FFF2-40B4-BE49-F238E27FC236}">
                <a16:creationId xmlns:a16="http://schemas.microsoft.com/office/drawing/2014/main" xmlns="" id="{994C4E07-7949-4FBB-A0B9-B0068EA0C02B}"/>
              </a:ext>
            </a:extLst>
          </p:cNvPr>
          <p:cNvSpPr>
            <a:spLocks noGrp="1"/>
          </p:cNvSpPr>
          <p:nvPr>
            <p:ph type="title"/>
          </p:nvPr>
        </p:nvSpPr>
        <p:spPr/>
        <p:txBody>
          <a:bodyPr/>
          <a:lstStyle/>
          <a:p>
            <a:r>
              <a:rPr lang="en-US" smtClean="0"/>
              <a:t>Grant Paperwork – Moodle  </a:t>
            </a:r>
            <a:endParaRPr lang="en-US" dirty="0"/>
          </a:p>
        </p:txBody>
      </p:sp>
    </p:spTree>
    <p:extLst>
      <p:ext uri="{BB962C8B-B14F-4D97-AF65-F5344CB8AC3E}">
        <p14:creationId xmlns:p14="http://schemas.microsoft.com/office/powerpoint/2010/main" val="1354605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12"/>
          <p:cNvSpPr>
            <a:spLocks noGrp="1"/>
          </p:cNvSpPr>
          <p:nvPr>
            <p:ph idx="1"/>
          </p:nvPr>
        </p:nvSpPr>
        <p:spPr/>
        <p:txBody>
          <a:bodyPr/>
          <a:lstStyle/>
          <a:p>
            <a:endParaRPr lang="en-US"/>
          </a:p>
        </p:txBody>
      </p:sp>
      <p:sp>
        <p:nvSpPr>
          <p:cNvPr id="2" name="Title 1">
            <a:extLst>
              <a:ext uri="{FF2B5EF4-FFF2-40B4-BE49-F238E27FC236}">
                <a16:creationId xmlns:a16="http://schemas.microsoft.com/office/drawing/2014/main" xmlns="" id="{EC567279-DE8B-4776-8515-78E8D0FA5271}"/>
              </a:ext>
            </a:extLst>
          </p:cNvPr>
          <p:cNvSpPr>
            <a:spLocks noGrp="1"/>
          </p:cNvSpPr>
          <p:nvPr>
            <p:ph type="title"/>
          </p:nvPr>
        </p:nvSpPr>
        <p:spPr/>
        <p:txBody>
          <a:bodyPr/>
          <a:lstStyle/>
          <a:p>
            <a:r>
              <a:rPr lang="en-US" smtClean="0"/>
              <a:t>Questions </a:t>
            </a:r>
            <a:endParaRPr lang="en-US" dirty="0"/>
          </a:p>
        </p:txBody>
      </p:sp>
    </p:spTree>
    <p:extLst>
      <p:ext uri="{BB962C8B-B14F-4D97-AF65-F5344CB8AC3E}">
        <p14:creationId xmlns:p14="http://schemas.microsoft.com/office/powerpoint/2010/main" val="1385639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Perkins/CTE State Staff</a:t>
            </a:r>
          </a:p>
        </p:txBody>
      </p:sp>
      <p:sp>
        <p:nvSpPr>
          <p:cNvPr id="3" name="Content Placeholder 2"/>
          <p:cNvSpPr>
            <a:spLocks noGrp="1"/>
          </p:cNvSpPr>
          <p:nvPr>
            <p:ph idx="1"/>
          </p:nvPr>
        </p:nvSpPr>
        <p:spPr>
          <a:xfrm>
            <a:off x="457200" y="1600200"/>
            <a:ext cx="8458200" cy="4648200"/>
          </a:xfrm>
        </p:spPr>
        <p:txBody>
          <a:bodyPr>
            <a:normAutofit fontScale="70000" lnSpcReduction="20000"/>
          </a:bodyPr>
          <a:lstStyle/>
          <a:p>
            <a:pPr marL="0" indent="0">
              <a:lnSpc>
                <a:spcPct val="120000"/>
              </a:lnSpc>
              <a:spcAft>
                <a:spcPts val="1200"/>
              </a:spcAft>
              <a:buNone/>
              <a:tabLst>
                <a:tab pos="741363" algn="l"/>
                <a:tab pos="7532688" algn="r"/>
              </a:tabLst>
            </a:pPr>
            <a:r>
              <a:rPr lang="en-US" sz="3400" b="1"/>
              <a:t>Dr. Bob Witchger	</a:t>
            </a:r>
            <a:r>
              <a:rPr lang="en-US"/>
              <a:t>Director, Career &amp; Technical Education</a:t>
            </a:r>
            <a:br>
              <a:rPr lang="en-US"/>
            </a:br>
            <a:r>
              <a:rPr lang="en-US"/>
              <a:t>	WitchgerB@nccommunitycolleges.edu	919-807-7126</a:t>
            </a:r>
          </a:p>
          <a:p>
            <a:pPr marL="0" indent="0">
              <a:lnSpc>
                <a:spcPct val="120000"/>
              </a:lnSpc>
              <a:spcAft>
                <a:spcPts val="1200"/>
              </a:spcAft>
              <a:buNone/>
              <a:tabLst>
                <a:tab pos="741363" algn="l"/>
                <a:tab pos="7532688" algn="r"/>
              </a:tabLst>
            </a:pPr>
            <a:r>
              <a:rPr lang="en-US" sz="3400" b="1"/>
              <a:t>Dr. Tony R. Reggi</a:t>
            </a:r>
            <a:r>
              <a:rPr lang="en-US"/>
              <a:t>	Coordinator, Career &amp; Technical Education</a:t>
            </a:r>
            <a:br>
              <a:rPr lang="en-US"/>
            </a:br>
            <a:r>
              <a:rPr lang="en-US"/>
              <a:t>	ReggiA@nccommunitycolleges.edu	919-807-7131</a:t>
            </a:r>
          </a:p>
          <a:p>
            <a:pPr marL="0" indent="0">
              <a:lnSpc>
                <a:spcPct val="120000"/>
              </a:lnSpc>
              <a:spcAft>
                <a:spcPts val="1200"/>
              </a:spcAft>
              <a:buNone/>
              <a:tabLst>
                <a:tab pos="741363" algn="l"/>
                <a:tab pos="7532688" algn="r"/>
              </a:tabLst>
            </a:pPr>
            <a:r>
              <a:rPr lang="en-US" sz="3400" b="1"/>
              <a:t>Dr. Julia Hamilton</a:t>
            </a:r>
            <a:r>
              <a:rPr lang="en-US"/>
              <a:t>	Coordinator, Career &amp; Technical Education</a:t>
            </a:r>
            <a:br>
              <a:rPr lang="en-US"/>
            </a:br>
            <a:r>
              <a:rPr lang="en-US"/>
              <a:t>	HamiltonJ@nccommunitycolleges.edu	919-807-7130</a:t>
            </a:r>
          </a:p>
          <a:p>
            <a:pPr marL="0" indent="0">
              <a:lnSpc>
                <a:spcPct val="120000"/>
              </a:lnSpc>
              <a:spcAft>
                <a:spcPts val="1200"/>
              </a:spcAft>
              <a:buNone/>
              <a:tabLst>
                <a:tab pos="741363" algn="l"/>
                <a:tab pos="7532688" algn="r"/>
              </a:tabLst>
            </a:pPr>
            <a:r>
              <a:rPr lang="en-US" sz="3400" b="1"/>
              <a:t>Chris Droessler</a:t>
            </a:r>
            <a:r>
              <a:rPr lang="en-US"/>
              <a:t>	Coordinator, Career &amp; Technical Education</a:t>
            </a:r>
            <a:br>
              <a:rPr lang="en-US"/>
            </a:br>
            <a:r>
              <a:rPr lang="en-US"/>
              <a:t>	DroesslerC@nccommunitycolleges.edu	919-807-7068</a:t>
            </a:r>
          </a:p>
          <a:p>
            <a:pPr marL="0" indent="0">
              <a:lnSpc>
                <a:spcPct val="120000"/>
              </a:lnSpc>
              <a:spcAft>
                <a:spcPts val="1200"/>
              </a:spcAft>
              <a:buNone/>
              <a:tabLst>
                <a:tab pos="741363" algn="l"/>
                <a:tab pos="7532688" algn="r"/>
              </a:tabLst>
            </a:pPr>
            <a:r>
              <a:rPr lang="en-US" sz="3400" b="1"/>
              <a:t>Jennifer Holloway</a:t>
            </a:r>
            <a:r>
              <a:rPr lang="en-US"/>
              <a:t>	CTE Administrative Assistant</a:t>
            </a:r>
            <a:br>
              <a:rPr lang="en-US"/>
            </a:br>
            <a:r>
              <a:rPr lang="en-US"/>
              <a:t>	HollowayJ@nccommunitycolleges.edu	919-807-7129</a:t>
            </a:r>
            <a:endParaRPr lang="en-US" dirty="0"/>
          </a:p>
        </p:txBody>
      </p:sp>
    </p:spTree>
    <p:extLst>
      <p:ext uri="{BB962C8B-B14F-4D97-AF65-F5344CB8AC3E}">
        <p14:creationId xmlns:p14="http://schemas.microsoft.com/office/powerpoint/2010/main" val="1973926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ystem Office Template 2017" id="{5F043DD8-DC3E-4F6A-B287-81D6F7FF38E2}" vid="{804B3A4D-A4A7-49E1-8361-FD47AD0B82D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System Office Template 2017</Template>
  <TotalTime>0</TotalTime>
  <Words>343</Words>
  <Application>Microsoft Macintosh PowerPoint</Application>
  <PresentationFormat>On-screen Show (4:3)</PresentationFormat>
  <Paragraphs>63</Paragraphs>
  <Slides>8</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Catalyzing CTE Through Enhanced Career Pathways </vt:lpstr>
      <vt:lpstr>Introductions </vt:lpstr>
      <vt:lpstr>Understanding Funding Source </vt:lpstr>
      <vt:lpstr>Understanding Pathway Elements </vt:lpstr>
      <vt:lpstr>Grant Paperwork – Moodle  </vt:lpstr>
      <vt:lpstr>Grant Paperwork – Moodle  </vt:lpstr>
      <vt:lpstr>Questions </vt:lpstr>
      <vt:lpstr>Perkins/CTE State Staff</vt:lpstr>
    </vt:vector>
  </TitlesOfParts>
  <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cp:lastPrinted>2017-04-26T15:33:33Z</cp:lastPrinted>
  <dcterms:created xsi:type="dcterms:W3CDTF">2017-04-24T19:18:55Z</dcterms:created>
  <dcterms:modified xsi:type="dcterms:W3CDTF">2017-11-29T12:30:37Z</dcterms:modified>
</cp:coreProperties>
</file>