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7"/>
  </p:notesMasterIdLst>
  <p:handoutMasterIdLst>
    <p:handoutMasterId r:id="rId48"/>
  </p:handoutMasterIdLst>
  <p:sldIdLst>
    <p:sldId id="256" r:id="rId5"/>
    <p:sldId id="488" r:id="rId6"/>
    <p:sldId id="536" r:id="rId7"/>
    <p:sldId id="554" r:id="rId8"/>
    <p:sldId id="560" r:id="rId9"/>
    <p:sldId id="538" r:id="rId10"/>
    <p:sldId id="539" r:id="rId11"/>
    <p:sldId id="540" r:id="rId12"/>
    <p:sldId id="541" r:id="rId13"/>
    <p:sldId id="542" r:id="rId14"/>
    <p:sldId id="543" r:id="rId15"/>
    <p:sldId id="544" r:id="rId16"/>
    <p:sldId id="545" r:id="rId17"/>
    <p:sldId id="546" r:id="rId18"/>
    <p:sldId id="547" r:id="rId19"/>
    <p:sldId id="548" r:id="rId20"/>
    <p:sldId id="549" r:id="rId21"/>
    <p:sldId id="550" r:id="rId22"/>
    <p:sldId id="561" r:id="rId23"/>
    <p:sldId id="551" r:id="rId24"/>
    <p:sldId id="552" r:id="rId25"/>
    <p:sldId id="555" r:id="rId26"/>
    <p:sldId id="556" r:id="rId27"/>
    <p:sldId id="557" r:id="rId28"/>
    <p:sldId id="558" r:id="rId29"/>
    <p:sldId id="490" r:id="rId30"/>
    <p:sldId id="491" r:id="rId31"/>
    <p:sldId id="492" r:id="rId32"/>
    <p:sldId id="493" r:id="rId33"/>
    <p:sldId id="494" r:id="rId34"/>
    <p:sldId id="495" r:id="rId35"/>
    <p:sldId id="496" r:id="rId36"/>
    <p:sldId id="497" r:id="rId37"/>
    <p:sldId id="504" r:id="rId38"/>
    <p:sldId id="559" r:id="rId39"/>
    <p:sldId id="505" r:id="rId40"/>
    <p:sldId id="506" r:id="rId41"/>
    <p:sldId id="507" r:id="rId42"/>
    <p:sldId id="508" r:id="rId43"/>
    <p:sldId id="531" r:id="rId44"/>
    <p:sldId id="371" r:id="rId45"/>
    <p:sldId id="332"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5"/>
    <p:restoredTop sz="68870" autoAdjust="0"/>
  </p:normalViewPr>
  <p:slideViewPr>
    <p:cSldViewPr>
      <p:cViewPr varScale="1">
        <p:scale>
          <a:sx n="112" d="100"/>
          <a:sy n="112" d="100"/>
        </p:scale>
        <p:origin x="2448" y="184"/>
      </p:cViewPr>
      <p:guideLst>
        <p:guide orient="horz" pos="2160"/>
        <p:guide pos="2880"/>
      </p:guideLst>
    </p:cSldViewPr>
  </p:slideViewPr>
  <p:notesTextViewPr>
    <p:cViewPr>
      <p:scale>
        <a:sx n="3" d="2"/>
        <a:sy n="3" d="2"/>
      </p:scale>
      <p:origin x="0" y="0"/>
    </p:cViewPr>
  </p:notesTextViewPr>
  <p:sorterViewPr>
    <p:cViewPr>
      <p:scale>
        <a:sx n="120" d="100"/>
        <a:sy n="120" d="100"/>
      </p:scale>
      <p:origin x="0" y="-9728"/>
    </p:cViewPr>
  </p:sorterViewPr>
  <p:notesViewPr>
    <p:cSldViewPr>
      <p:cViewPr varScale="1">
        <p:scale>
          <a:sx n="125" d="100"/>
          <a:sy n="125" d="100"/>
        </p:scale>
        <p:origin x="3776"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tags" Target="tags/tag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10/9/16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10/9/16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spcBef>
                <a:spcPct val="0"/>
              </a:spcBef>
              <a:spcAft>
                <a:spcPct val="30000"/>
              </a:spcAft>
            </a:pPr>
            <a:r>
              <a:rPr lang="en-US" sz="1600" dirty="0" smtClean="0">
                <a:latin typeface="Arial" charset="0"/>
                <a:ea typeface="ヒラギノ角ゴ Pro W3" charset="0"/>
                <a:cs typeface="Arial" charset="0"/>
              </a:rPr>
              <a:t>I am Chris </a:t>
            </a:r>
            <a:r>
              <a:rPr lang="en-US" sz="1600" dirty="0" err="1" smtClean="0">
                <a:latin typeface="Arial" charset="0"/>
                <a:ea typeface="ヒラギノ角ゴ Pro W3" charset="0"/>
                <a:cs typeface="Arial" charset="0"/>
              </a:rPr>
              <a:t>Droessler</a:t>
            </a:r>
            <a:r>
              <a:rPr lang="en-US" sz="1600" dirty="0" smtClean="0">
                <a:latin typeface="Arial" charset="0"/>
                <a:ea typeface="ヒラギノ角ゴ Pro W3" charset="0"/>
                <a:cs typeface="Arial" charset="0"/>
              </a:rPr>
              <a:t> – A Coordinator</a:t>
            </a:r>
            <a:r>
              <a:rPr lang="en-US" sz="1600" baseline="0" dirty="0" smtClean="0">
                <a:latin typeface="Arial" charset="0"/>
                <a:ea typeface="ヒラギノ角ゴ Pro W3" charset="0"/>
                <a:cs typeface="Arial" charset="0"/>
              </a:rPr>
              <a:t> for the Career and Technical Education programs with the North Carolina Community College System.</a:t>
            </a:r>
          </a:p>
          <a:p>
            <a:pPr eaLnBrk="1" hangingPunct="1">
              <a:spcBef>
                <a:spcPct val="0"/>
              </a:spcBef>
              <a:spcAft>
                <a:spcPct val="30000"/>
              </a:spcAft>
            </a:pPr>
            <a:endParaRPr lang="en-US" sz="1600" baseline="0" dirty="0" smtClean="0">
              <a:latin typeface="Arial" charset="0"/>
              <a:ea typeface="ヒラギノ角ゴ Pro W3" charset="0"/>
              <a:cs typeface="Arial" charset="0"/>
            </a:endParaRPr>
          </a:p>
          <a:p>
            <a:pPr eaLnBrk="1" hangingPunct="1">
              <a:spcBef>
                <a:spcPct val="0"/>
              </a:spcBef>
              <a:spcAft>
                <a:spcPct val="30000"/>
              </a:spcAft>
            </a:pPr>
            <a:r>
              <a:rPr lang="en-US" sz="1600" dirty="0" smtClean="0">
                <a:latin typeface="Arial" charset="0"/>
                <a:ea typeface="ヒラギノ角ゴ Pro W3" charset="0"/>
                <a:cs typeface="Arial" charset="0"/>
              </a:rPr>
              <a:t>Today we are going to look at the North Carolina Career Clusters Guide.</a:t>
            </a:r>
          </a:p>
          <a:p>
            <a:pPr eaLnBrk="1" hangingPunct="1">
              <a:spcBef>
                <a:spcPct val="0"/>
              </a:spcBef>
              <a:spcAft>
                <a:spcPct val="30000"/>
              </a:spcAft>
            </a:pPr>
            <a:endParaRPr lang="en-US" sz="1600" dirty="0" smtClean="0">
              <a:latin typeface="Arial" charset="0"/>
              <a:ea typeface="ヒラギノ角ゴ Pro W3" charset="0"/>
              <a:cs typeface="Arial" charset="0"/>
            </a:endParaRPr>
          </a:p>
          <a:p>
            <a:r>
              <a:rPr lang="en-US" sz="1600" baseline="0" dirty="0" smtClean="0">
                <a:latin typeface="Arial" charset="0"/>
                <a:ea typeface="ヒラギノ角ゴ Pro W3" charset="0"/>
                <a:cs typeface="ヒラギノ角ゴ Pro W3" charset="0"/>
              </a:rPr>
              <a:t>Download a copy of this PowerPoint by </a:t>
            </a:r>
            <a:r>
              <a:rPr lang="en-US" sz="1600" dirty="0" smtClean="0">
                <a:latin typeface="Arial" charset="0"/>
                <a:ea typeface="ヒラギノ角ゴ Pro W3" charset="0"/>
                <a:cs typeface="ヒラギノ角ゴ Pro W3" charset="0"/>
              </a:rPr>
              <a:t>going to NC Perkins dot ORG and click on the </a:t>
            </a:r>
            <a:r>
              <a:rPr lang="ja-JP" altLang="en-US" sz="1600" dirty="0" smtClean="0">
                <a:latin typeface="Arial" charset="0"/>
                <a:ea typeface="ヒラギノ角ゴ Pro W3" charset="0"/>
                <a:cs typeface="ヒラギノ角ゴ Pro W3" charset="0"/>
              </a:rPr>
              <a:t>“</a:t>
            </a:r>
            <a:r>
              <a:rPr lang="en-US" sz="1600" dirty="0" smtClean="0">
                <a:latin typeface="Arial" charset="0"/>
                <a:ea typeface="ヒラギノ角ゴ Pro W3" charset="0"/>
                <a:cs typeface="ヒラギノ角ゴ Pro W3" charset="0"/>
              </a:rPr>
              <a:t>presentations</a:t>
            </a:r>
            <a:r>
              <a:rPr lang="ja-JP" altLang="en-US" sz="1600" dirty="0" smtClean="0">
                <a:latin typeface="Arial" charset="0"/>
                <a:ea typeface="ヒラギノ角ゴ Pro W3" charset="0"/>
                <a:cs typeface="ヒラギノ角ゴ Pro W3" charset="0"/>
              </a:rPr>
              <a:t>”</a:t>
            </a:r>
            <a:r>
              <a:rPr lang="en-US" sz="1600" dirty="0" smtClean="0">
                <a:latin typeface="Arial" charset="0"/>
                <a:ea typeface="ヒラギノ角ゴ Pro W3" charset="0"/>
                <a:cs typeface="ヒラギノ角ゴ Pro W3" charset="0"/>
              </a:rPr>
              <a:t> link</a:t>
            </a:r>
            <a:r>
              <a:rPr lang="en-US" sz="1600" baseline="0" dirty="0" smtClean="0">
                <a:latin typeface="Arial" charset="0"/>
                <a:ea typeface="ヒラギノ角ゴ Pro W3" charset="0"/>
                <a:cs typeface="ヒラギノ角ゴ Pro W3" charset="0"/>
              </a:rPr>
              <a:t>.</a:t>
            </a:r>
          </a:p>
          <a:p>
            <a:endParaRPr lang="en-US" sz="1600" dirty="0" smtClean="0">
              <a:latin typeface="Arial" charset="0"/>
              <a:ea typeface="ヒラギノ角ゴ Pro W3" charset="0"/>
              <a:cs typeface="ヒラギノ角ゴ Pro W3" charset="0"/>
            </a:endParaRPr>
          </a:p>
          <a:p>
            <a:r>
              <a:rPr lang="en-US" sz="1600" dirty="0" smtClean="0">
                <a:latin typeface="Arial" charset="0"/>
                <a:ea typeface="ヒラギノ角ゴ Pro W3" charset="0"/>
                <a:cs typeface="ヒラギノ角ゴ Pro W3" charset="0"/>
              </a:rPr>
              <a:t>Feel free to use all -- or part of any</a:t>
            </a:r>
            <a:r>
              <a:rPr lang="en-US" sz="1600" baseline="0" dirty="0" smtClean="0">
                <a:latin typeface="Arial" charset="0"/>
                <a:ea typeface="ヒラギノ角ゴ Pro W3" charset="0"/>
                <a:cs typeface="ヒラギノ角ゴ Pro W3" charset="0"/>
              </a:rPr>
              <a:t> of my presentations</a:t>
            </a:r>
            <a:r>
              <a:rPr lang="en-US" sz="1600" dirty="0" smtClean="0">
                <a:latin typeface="Arial" charset="0"/>
                <a:ea typeface="ヒラギノ角ゴ Pro W3" charset="0"/>
                <a:cs typeface="ヒラギノ角ゴ Pro W3" charset="0"/>
              </a:rPr>
              <a:t>.   If it can help get someone on a path toward a rewarding career, then you can take and use anything I have to give.</a:t>
            </a:r>
          </a:p>
          <a:p>
            <a:endParaRPr lang="en-US" sz="1600" dirty="0" smtClean="0">
              <a:latin typeface="Arial" charset="0"/>
              <a:ea typeface="ヒラギノ角ゴ Pro W3" charset="0"/>
              <a:cs typeface="ヒラギノ角ゴ Pro W3" charset="0"/>
            </a:endParaRPr>
          </a:p>
          <a:p>
            <a:r>
              <a:rPr lang="en-US" sz="1600" dirty="0" smtClean="0">
                <a:latin typeface="Arial" charset="0"/>
                <a:ea typeface="ヒラギノ角ゴ Pro W3" charset="0"/>
                <a:cs typeface="ヒラギノ角ゴ Pro W3" charset="0"/>
              </a:rPr>
              <a:t>I</a:t>
            </a:r>
            <a:r>
              <a:rPr lang="en-US" sz="1600" baseline="0" dirty="0" smtClean="0">
                <a:latin typeface="Arial" charset="0"/>
                <a:ea typeface="ヒラギノ角ゴ Pro W3" charset="0"/>
                <a:cs typeface="ヒラギノ角ゴ Pro W3" charset="0"/>
              </a:rPr>
              <a:t> have</a:t>
            </a:r>
            <a:r>
              <a:rPr lang="en-US" sz="1600" dirty="0" smtClean="0">
                <a:latin typeface="Arial" charset="0"/>
                <a:ea typeface="ヒラギノ角ゴ Pro W3" charset="0"/>
                <a:cs typeface="ヒラギノ角ゴ Pro W3" charset="0"/>
              </a:rPr>
              <a:t> documented my information sources in the notes section of each slide in the PowerPoint to allow you to further research anything that you see here.</a:t>
            </a:r>
          </a:p>
          <a:p>
            <a:endParaRPr lang="en-US" sz="1600" dirty="0" smtClean="0">
              <a:latin typeface="Arial" charset="0"/>
              <a:ea typeface="ヒラギノ角ゴ Pro W3" charset="0"/>
              <a:cs typeface="ヒラギノ角ゴ Pro W3" charset="0"/>
            </a:endParaRPr>
          </a:p>
          <a:p>
            <a:r>
              <a:rPr lang="en-US" sz="1600" dirty="0" smtClean="0">
                <a:latin typeface="Arial" charset="0"/>
                <a:ea typeface="ヒラギノ角ゴ Pro W3" charset="0"/>
                <a:cs typeface="ヒラギノ角ゴ Pro W3" charset="0"/>
              </a:rPr>
              <a:t>I am standing between you and lunch, so I hope</a:t>
            </a:r>
            <a:r>
              <a:rPr lang="en-US" sz="1600" baseline="0" dirty="0" smtClean="0">
                <a:latin typeface="Arial" charset="0"/>
                <a:ea typeface="ヒラギノ角ゴ Pro W3" charset="0"/>
                <a:cs typeface="ヒラギノ角ゴ Pro W3" charset="0"/>
              </a:rPr>
              <a:t> to get you out of here early, so you can take time to </a:t>
            </a:r>
            <a:r>
              <a:rPr lang="en-US" sz="1600" u="sng" baseline="0" dirty="0" smtClean="0">
                <a:latin typeface="Arial" charset="0"/>
                <a:ea typeface="ヒラギノ角ゴ Pro W3" charset="0"/>
                <a:cs typeface="ヒラギノ角ゴ Pro W3" charset="0"/>
              </a:rPr>
              <a:t>digest </a:t>
            </a:r>
            <a:r>
              <a:rPr lang="en-US" sz="1600" baseline="0" dirty="0" smtClean="0">
                <a:latin typeface="Arial" charset="0"/>
                <a:ea typeface="ヒラギノ角ゴ Pro W3" charset="0"/>
                <a:cs typeface="ヒラギノ角ゴ Pro W3" charset="0"/>
              </a:rPr>
              <a:t>what I have said.</a:t>
            </a:r>
            <a:endParaRPr lang="en-US" sz="1600" dirty="0" smtClean="0">
              <a:latin typeface="Arial" charset="0"/>
              <a:ea typeface="ヒラギノ角ゴ Pro W3" charset="0"/>
              <a:cs typeface="ヒラギノ角ゴ Pro W3" charset="0"/>
            </a:endParaRPr>
          </a:p>
          <a:p>
            <a:pPr eaLnBrk="1" hangingPunct="1">
              <a:spcBef>
                <a:spcPct val="0"/>
              </a:spcBef>
              <a:spcAft>
                <a:spcPct val="30000"/>
              </a:spcAft>
            </a:pPr>
            <a:endParaRPr lang="en-US" sz="1600" dirty="0">
              <a:latin typeface="Arial" charset="0"/>
              <a:ea typeface="ヒラギノ角ゴ Pro W3" charset="0"/>
              <a:cs typeface="Arial" charset="0"/>
            </a:endParaRPr>
          </a:p>
          <a:p>
            <a:pPr eaLnBrk="1" hangingPunct="1">
              <a:spcBef>
                <a:spcPct val="0"/>
              </a:spcBef>
              <a:spcAft>
                <a:spcPct val="30000"/>
              </a:spcAft>
            </a:pPr>
            <a:r>
              <a:rPr lang="en-US" sz="1600" dirty="0">
                <a:latin typeface="Arial" charset="0"/>
                <a:ea typeface="ヒラギノ角ゴ Pro W3" charset="0"/>
                <a:cs typeface="Arial" charset="0"/>
              </a:rPr>
              <a:t>====</a:t>
            </a:r>
          </a:p>
          <a:p>
            <a:pPr eaLnBrk="1" hangingPunct="1">
              <a:spcBef>
                <a:spcPct val="0"/>
              </a:spcBef>
              <a:spcAft>
                <a:spcPct val="30000"/>
              </a:spcAft>
            </a:pPr>
            <a:r>
              <a:rPr lang="en-US" sz="1600" dirty="0" smtClean="0">
                <a:latin typeface="Arial" charset="0"/>
                <a:ea typeface="ヒラギノ角ゴ Pro W3" charset="0"/>
                <a:cs typeface="Arial" charset="0"/>
              </a:rPr>
              <a:t>NCCCS System Conference</a:t>
            </a:r>
          </a:p>
          <a:p>
            <a:pPr eaLnBrk="1" hangingPunct="1">
              <a:spcBef>
                <a:spcPct val="0"/>
              </a:spcBef>
              <a:spcAft>
                <a:spcPct val="30000"/>
              </a:spcAft>
            </a:pPr>
            <a:r>
              <a:rPr lang="en-US" sz="1600" dirty="0" smtClean="0">
                <a:latin typeface="Arial" charset="0"/>
                <a:ea typeface="ヒラギノ角ゴ Pro W3" charset="0"/>
                <a:cs typeface="Arial" charset="0"/>
              </a:rPr>
              <a:t>Monday, October 10, 2016  </a:t>
            </a:r>
            <a:r>
              <a:rPr lang="en-US" sz="1600" dirty="0" smtClean="0">
                <a:latin typeface="Arial" charset="0"/>
                <a:ea typeface="ヒラギノ角ゴ Pro W3" charset="0"/>
                <a:cs typeface="Arial" charset="0"/>
              </a:rPr>
              <a:t>@ 11:15 – 12:15</a:t>
            </a:r>
            <a:endParaRPr lang="en-US" sz="1600" baseline="0" dirty="0" smtClean="0">
              <a:latin typeface="Arial" charset="0"/>
              <a:ea typeface="ヒラギノ角ゴ Pro W3" charset="0"/>
              <a:cs typeface="Arial" charset="0"/>
            </a:endParaRPr>
          </a:p>
        </p:txBody>
      </p:sp>
    </p:spTree>
    <p:extLst>
      <p:ext uri="{BB962C8B-B14F-4D97-AF65-F5344CB8AC3E}">
        <p14:creationId xmlns:p14="http://schemas.microsoft.com/office/powerpoint/2010/main" val="178836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Pages 10 and 11 list the 16 career clusters.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There is a description of each cluster and a list of the career pathways, which breaks down each career cluster into smaller collections of occupations.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040332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Some may wish to skip the career interest profiler and jump right to the career clusters.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Choosing a career cluster is like declaring a major in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Everyone using this book to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explore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careers needs to know that they can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change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their career cluster at anytime.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Remember, -- this book is a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guide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Not a magic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career</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predictor.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203445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On pages 12 and 13 is our career clusters matrix.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is the place where career interests on the horizontal axis intersect with career clusters on the vertical axis.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If you have the results from the career interest profiler, and if you have decided on a career cluster or two, you can use this chart to cross reference the two items to get a short list of occupations that match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both</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your career interests and your choice in a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168004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 14 is the table of contents for the largest section of this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next one hundred pages are divided by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116068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First up is the Agriculture, Food and Natural Resources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opening page for each career cluster section is a description of the work settings in which you will find the occupations for this cluster.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
            </a:r>
            <a:br>
              <a:rPr kumimoji="0" lang="en-US" sz="1700" b="0" i="0" u="none" strike="noStrike" kern="1200" cap="none" spc="0" normalizeH="0" baseline="0" noProof="0" dirty="0" smtClean="0">
                <a:ln>
                  <a:noFill/>
                </a:ln>
                <a:solidFill>
                  <a:prstClr val="black"/>
                </a:solidFill>
                <a:effectLst/>
                <a:uLnTx/>
                <a:uFillTx/>
                <a:latin typeface="+mn-lt"/>
                <a:ea typeface="+mn-ea"/>
                <a:cs typeface="+mn-cs"/>
              </a:rPr>
            </a:b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Career Research section on the right side of the page contains internet sites for more information. </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It might be a trade association, a student organization, or government information about occupations in this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566755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second page for each career cluster has the core skills listed at the top of the page.  </a:t>
            </a: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These </a:t>
            </a:r>
            <a:r>
              <a:rPr kumimoji="0" lang="en-US" sz="1600" b="0" i="0" u="none" strike="noStrike" kern="1200" cap="none" spc="0" normalizeH="0" baseline="0" noProof="0" dirty="0" smtClean="0">
                <a:ln>
                  <a:noFill/>
                </a:ln>
                <a:solidFill>
                  <a:prstClr val="black"/>
                </a:solidFill>
                <a:effectLst/>
                <a:uLnTx/>
                <a:uFillTx/>
              </a:rPr>
              <a:t>are the basic skills that apply to the occupations in the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In the center is a graphical representation of the career pathways, or subdivisions of the career cluster.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You can see that this career cluster is divided into seven career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At the bottom -- and continuing on the following page -- is a list of the occupations within each career pathway within that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115512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might find that you are drawn to occupations in a certain career pathway within a certain cluster.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If so, check out the other occupations in that same career pathway, since they might be similar, or might be an occupation of which you are not familiar.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1641772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next two pages are a chart that shows a selection of occupations in that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Each occupation lists the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description</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of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will help you to get a quick understanding of each occupation -- and help you decide which occupations to further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419295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251200" cy="2438400"/>
          </a:xfrm>
        </p:spPr>
      </p:sp>
      <p:sp>
        <p:nvSpPr>
          <p:cNvPr id="3" name="Notes Placeholder 2"/>
          <p:cNvSpPr>
            <a:spLocks noGrp="1"/>
          </p:cNvSpPr>
          <p:nvPr>
            <p:ph type="body" idx="1"/>
          </p:nvPr>
        </p:nvSpPr>
        <p:spPr>
          <a:xfrm>
            <a:off x="685800" y="3124199"/>
            <a:ext cx="5486400" cy="601821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Here you see the two pages of this table side-by-side.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first column on the right-hand page has the total Average Annual Openings for each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is the number of job openings projected per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 large number here means there will be lots of job openings in the near future when you are ready to apply for one of these jobs.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 low number here would indicate that the competition might be tight, since the prospect of job openings might be 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second column is the Growth Rate. This is similar to the first column, but indicates a percentage of growth for that particular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 high number here indicates that that occupation is experiencing growth. Low numbers indicate low growth.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If there is a large number of people employed in that occupation, then a low number here might not indicate low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You have to take the first two columns together and look for trends to determine the true projected job openings.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1887145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914400"/>
            <a:ext cx="2641600" cy="1981200"/>
          </a:xfrm>
        </p:spPr>
      </p:sp>
      <p:sp>
        <p:nvSpPr>
          <p:cNvPr id="3" name="Notes Placeholder 2"/>
          <p:cNvSpPr>
            <a:spLocks noGrp="1"/>
          </p:cNvSpPr>
          <p:nvPr>
            <p:ph type="body" idx="1"/>
          </p:nvPr>
        </p:nvSpPr>
        <p:spPr>
          <a:xfrm>
            <a:off x="685800" y="3429000"/>
            <a:ext cx="5486400" cy="56388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a:t>
            </a:r>
            <a:r>
              <a:rPr kumimoji="0" lang="en-US" sz="1600" b="0" i="0" u="none" strike="noStrike" kern="1200" cap="none" spc="0" normalizeH="0" baseline="0" noProof="0" dirty="0" smtClean="0">
                <a:ln>
                  <a:noFill/>
                </a:ln>
                <a:solidFill>
                  <a:prstClr val="black"/>
                </a:solidFill>
                <a:effectLst/>
                <a:uLnTx/>
                <a:uFillTx/>
              </a:rPr>
              <a:t>next column is the annual wage for entry-level employees. This is the average </a:t>
            </a:r>
            <a:r>
              <a:rPr kumimoji="0" lang="en-US" sz="1600" b="0" i="0" u="sng" strike="noStrike" kern="1200" cap="none" spc="0" normalizeH="0" baseline="0" noProof="0" dirty="0" smtClean="0">
                <a:ln>
                  <a:noFill/>
                </a:ln>
                <a:solidFill>
                  <a:prstClr val="black"/>
                </a:solidFill>
                <a:effectLst/>
                <a:uLnTx/>
                <a:uFillTx/>
              </a:rPr>
              <a:t>starting</a:t>
            </a:r>
            <a:r>
              <a:rPr kumimoji="0" lang="en-US" sz="1600" b="0" i="0" u="none" strike="noStrike" kern="1200" cap="none" spc="0" normalizeH="0" baseline="0" noProof="0" dirty="0" smtClean="0">
                <a:ln>
                  <a:noFill/>
                </a:ln>
                <a:solidFill>
                  <a:prstClr val="black"/>
                </a:solidFill>
                <a:effectLst/>
                <a:uLnTx/>
                <a:uFillTx/>
              </a:rPr>
              <a:t> salary for everyone across the state in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next column is the Median Annual Wage, which you could consider as the </a:t>
            </a:r>
            <a:r>
              <a:rPr kumimoji="0" lang="en-US" sz="1600" b="0" i="0" u="sng" strike="noStrike" kern="1200" cap="none" spc="0" normalizeH="0" baseline="0" noProof="0" dirty="0" smtClean="0">
                <a:ln>
                  <a:noFill/>
                </a:ln>
                <a:solidFill>
                  <a:prstClr val="black"/>
                </a:solidFill>
                <a:effectLst/>
                <a:uLnTx/>
                <a:uFillTx/>
              </a:rPr>
              <a:t>average</a:t>
            </a:r>
            <a:r>
              <a:rPr kumimoji="0" lang="en-US" sz="1600" b="0" i="0" u="none" strike="noStrike" kern="1200" cap="none" spc="0" normalizeH="0" baseline="0" noProof="0" dirty="0" smtClean="0">
                <a:ln>
                  <a:noFill/>
                </a:ln>
                <a:solidFill>
                  <a:prstClr val="black"/>
                </a:solidFill>
                <a:effectLst/>
                <a:uLnTx/>
                <a:uFillTx/>
              </a:rPr>
              <a:t> salary for all North Carolinians in that 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next column is the Minimum Education Required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is the minimum level of education required to be hired for this occupation. Some employers may require a higher level of education or the possession of certain industry certifications.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And the last column is the career interests. They gave similar career interest assessments to people who are already employed -- and found some common career interests, which are listed 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thinking is that certain career interests match up with certain occupations.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Here you can scan down the column and discover the ones that match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5232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For many years, -- educators have been using these 16 Career Clusters to help us classify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It’s a good first step to get folks to choose a broad career cluster -- before narrowing down to a specific career.</a:t>
            </a:r>
          </a:p>
          <a:p>
            <a:endParaRPr lang="en-US" dirty="0" smtClean="0"/>
          </a:p>
          <a:p>
            <a:endParaRPr lang="en-US" dirty="0" smtClean="0"/>
          </a:p>
          <a:p>
            <a:r>
              <a:rPr lang="en-US" dirty="0" smtClean="0"/>
              <a:t>======</a:t>
            </a:r>
          </a:p>
          <a:p>
            <a:endParaRPr lang="en-US" dirty="0" smtClean="0"/>
          </a:p>
          <a:p>
            <a:r>
              <a:rPr lang="en-US" dirty="0" smtClean="0"/>
              <a:t>https://</a:t>
            </a:r>
            <a:r>
              <a:rPr lang="en-US" dirty="0" err="1" smtClean="0"/>
              <a:t>www.careertech.org</a:t>
            </a:r>
            <a:r>
              <a:rPr lang="en-US" dirty="0" smtClean="0"/>
              <a:t>/career-clusters</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a:p>
        </p:txBody>
      </p:sp>
    </p:spTree>
    <p:extLst>
      <p:ext uri="{BB962C8B-B14F-4D97-AF65-F5344CB8AC3E}">
        <p14:creationId xmlns:p14="http://schemas.microsoft.com/office/powerpoint/2010/main" val="1321163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last page in each career cluster section is a Career Story featuring someone who graduated from a North Carolina community college and are now employed in that career cluster.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Reading these stories helps you realize that you are not alone in your quest for a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211609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After you get past all of the sections of the guide on Career Clusters, you get to the “Experiencing Real Jobs”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we are on page 111.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This page explains the various kinds of work-based learning -- from job shadowing and field trips to internships and apprenticeships.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These are ways to get out of the classroom into the workplace - and start connecting what you are learning in the classroom to what is happening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74021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next two pages are stories about folks who participated in work-based learning while in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 their stories to see how they got on their career pathway and how work-based learning contributed to their career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78707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And then there is a page about how to look for jobs.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So far, everything in this Career Cluster Guide is about finding out who you are and then finding the occupations that you would like to pursue, getting the right education and certifications,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and now, near the end of the book, is the information about where to look for actual jobs, and how to prepare for a job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is the same kind of information given by the Career Development Coordinators in the high schools across the state and at our </a:t>
            </a:r>
            <a:r>
              <a:rPr kumimoji="0" lang="en-US" sz="1600" b="0" i="0" u="none" strike="noStrike" kern="1200" cap="none" spc="0" normalizeH="0" baseline="0" noProof="0" dirty="0" err="1" smtClean="0">
                <a:ln>
                  <a:noFill/>
                </a:ln>
                <a:solidFill>
                  <a:prstClr val="black"/>
                </a:solidFill>
                <a:effectLst/>
                <a:uLnTx/>
                <a:uFillTx/>
              </a:rPr>
              <a:t>NCWorks</a:t>
            </a:r>
            <a:r>
              <a:rPr kumimoji="0" lang="en-US" sz="1600" b="0" i="0" u="none" strike="noStrike" kern="1200" cap="none" spc="0" normalizeH="0" baseline="0" noProof="0" dirty="0" smtClean="0">
                <a:ln>
                  <a:noFill/>
                </a:ln>
                <a:solidFill>
                  <a:prstClr val="black"/>
                </a:solidFill>
                <a:effectLst/>
                <a:uLnTx/>
                <a:uFillTx/>
              </a:rPr>
              <a:t> Career Centers.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1725124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speaking of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 Inside the back cover is information about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When you are ready to look for a job,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Online is the place to 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61651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on the back cover is a map and list of all of the community colleges in North Carolina.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As you see on the map, many of the colleges serve multiple counties.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do not have to go to the college that serves your county, you can go to any of the colleges and get a fine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1569719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now</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look.  We took the career cluster guide and made it into an interactive website. How cool is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Here is the web address.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NC Perkins dot 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 is the same website where you can find the PowerPoint file for this presentation.</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Besides the interactive web pages, a PDF of the printed book is available at the bottom of the main page.</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Let’s start here at step number one, Know Yourself -- and select the link to the Interest Profiler.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26</a:t>
            </a:fld>
            <a:endParaRPr lang="en-US"/>
          </a:p>
        </p:txBody>
      </p:sp>
    </p:spTree>
    <p:extLst>
      <p:ext uri="{BB962C8B-B14F-4D97-AF65-F5344CB8AC3E}">
        <p14:creationId xmlns:p14="http://schemas.microsoft.com/office/powerpoint/2010/main" val="170037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This is the same interest assessment that is on the O*NET and what is in the printed version of the Career Clusters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There is an optional place here to enter a name, which makes it handy if the results are printed on a common classroom printer.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After all the questions are answered .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27</a:t>
            </a:fld>
            <a:endParaRPr lang="en-US"/>
          </a:p>
        </p:txBody>
      </p:sp>
    </p:spTree>
    <p:extLst>
      <p:ext uri="{BB962C8B-B14F-4D97-AF65-F5344CB8AC3E}">
        <p14:creationId xmlns:p14="http://schemas.microsoft.com/office/powerpoint/2010/main" val="1383864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Unlike the paper version of the guide, this web-based version will score the interest profiler automatically.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get a number in six career interest areas.  The high numbers indicate a personal preference for that kind of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are my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 am a Realistic, Conventional kind of guy.</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((hide))</a:t>
            </a:r>
          </a:p>
          <a:p>
            <a:pPr marL="0" marR="0" lvl="0" indent="0" algn="l" defTabSz="914400" rtl="0" eaLnBrk="1" fontAlgn="auto" latinLnBrk="0" hangingPunct="1">
              <a:lnSpc>
                <a:spcPct val="100000"/>
              </a:lnSpc>
              <a:spcBef>
                <a:spcPts val="0"/>
              </a:spcBef>
              <a:spcAft>
                <a:spcPts val="0"/>
              </a:spcAft>
              <a:buClrTx/>
              <a:buSzTx/>
              <a:buFont typeface="Wingdings"/>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Notice there is a place to enter an email address, so the results can be emailed for further use.</a:t>
            </a:r>
          </a:p>
          <a:p>
            <a:pPr marL="0" marR="0" lvl="0" indent="0" algn="l" defTabSz="914400" rtl="0" eaLnBrk="1" fontAlgn="auto" latinLnBrk="0" hangingPunct="1">
              <a:lnSpc>
                <a:spcPct val="100000"/>
              </a:lnSpc>
              <a:spcBef>
                <a:spcPts val="0"/>
              </a:spcBef>
              <a:spcAft>
                <a:spcPts val="0"/>
              </a:spcAft>
              <a:buClrTx/>
              <a:buSzTx/>
              <a:buFont typeface="Wingdings"/>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Since I rank high in Realistic interests, I select the link to Realistic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28</a:t>
            </a:fld>
            <a:endParaRPr lang="en-US"/>
          </a:p>
        </p:txBody>
      </p:sp>
    </p:spTree>
    <p:extLst>
      <p:ext uri="{BB962C8B-B14F-4D97-AF65-F5344CB8AC3E}">
        <p14:creationId xmlns:p14="http://schemas.microsoft.com/office/powerpoint/2010/main" val="1792707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Which takes me to this page, where we now see all of the occupations in North Carolina where the workers have a predominate Realistic career interest.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Realistic career interests is about working with your hands.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
            </a:r>
            <a:b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b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The color coding corresponds to the projected growth rate of that occupation over a ten-year period.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Blue is projected high demand, red is low demand, and green is average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For each occupation in this table we have the Career Interests, minimum education required, projected annual openings, and starting and average salary.  Just like in the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à"/>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If you select the name of an occupation. </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à"/>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I am selecting  “Aircraft Mechanic”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http://</a:t>
            </a:r>
            <a:r>
              <a:rPr kumimoji="0" lang="en-US" sz="1600" b="0" i="0" u="none" strike="noStrike" kern="1200" cap="none" spc="0" normalizeH="0" baseline="0" noProof="0" dirty="0" err="1" smtClean="0">
                <a:ln>
                  <a:noFill/>
                </a:ln>
                <a:solidFill>
                  <a:prstClr val="black"/>
                </a:solidFill>
                <a:effectLst/>
                <a:uLnTx/>
                <a:uFillTx/>
                <a:ea typeface="ヒラギノ角ゴ Pro W3" charset="0"/>
                <a:cs typeface="ヒラギノ角ゴ Pro W3" charset="0"/>
              </a:rPr>
              <a:t>ncperkins.org</a:t>
            </a: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/careers/</a:t>
            </a:r>
            <a:endParaRPr lang="en-US" sz="1600" dirty="0"/>
          </a:p>
        </p:txBody>
      </p:sp>
      <p:sp>
        <p:nvSpPr>
          <p:cNvPr id="4" name="Slide Number Placeholder 3"/>
          <p:cNvSpPr>
            <a:spLocks noGrp="1"/>
          </p:cNvSpPr>
          <p:nvPr>
            <p:ph type="sldNum" sz="quarter" idx="10"/>
          </p:nvPr>
        </p:nvSpPr>
        <p:spPr/>
        <p:txBody>
          <a:bodyPr/>
          <a:lstStyle/>
          <a:p>
            <a:fld id="{456C487D-E38B-444A-A8D9-A3853809DE05}" type="slidenum">
              <a:rPr lang="en-US" smtClean="0"/>
              <a:t>29</a:t>
            </a:fld>
            <a:endParaRPr lang="en-US"/>
          </a:p>
        </p:txBody>
      </p:sp>
    </p:spTree>
    <p:extLst>
      <p:ext uri="{BB962C8B-B14F-4D97-AF65-F5344CB8AC3E}">
        <p14:creationId xmlns:p14="http://schemas.microsoft.com/office/powerpoint/2010/main" val="62698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438400" cy="1828800"/>
          </a:xfrm>
        </p:spPr>
      </p:sp>
      <p:sp>
        <p:nvSpPr>
          <p:cNvPr id="3" name="Notes Placeholder 2"/>
          <p:cNvSpPr>
            <a:spLocks noGrp="1"/>
          </p:cNvSpPr>
          <p:nvPr>
            <p:ph type="body" idx="1"/>
          </p:nvPr>
        </p:nvSpPr>
        <p:spPr>
          <a:xfrm>
            <a:off x="685800" y="2514601"/>
            <a:ext cx="5486400" cy="6627812"/>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We published a new North Carolina Career Clusters Guide in 2015.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You might have seen the one we created back in 2009.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smtClean="0">
                <a:ln>
                  <a:noFill/>
                </a:ln>
                <a:solidFill>
                  <a:prstClr val="black"/>
                </a:solidFill>
                <a:effectLst/>
                <a:uLnTx/>
                <a:uFillTx/>
                <a:ea typeface="ヒラギノ角ゴ Pro W3" charset="0"/>
                <a:cs typeface="ヒラギノ角ゴ Pro W3" charset="0"/>
              </a:rPr>
              <a:t>This</a:t>
            </a: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 </a:t>
            </a: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guide has updated data and fresh stories.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Copies have been distributed to the community colleges, high schools, and other locations across the state</a:t>
            </a: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And we have</a:t>
            </a:r>
            <a:r>
              <a:rPr kumimoji="0" lang="en-US" sz="1600" b="0" i="0" u="none" strike="noStrike" kern="1200" cap="none" spc="0" normalizeH="0" noProof="0" dirty="0" smtClean="0">
                <a:ln>
                  <a:noFill/>
                </a:ln>
                <a:solidFill>
                  <a:prstClr val="black"/>
                </a:solidFill>
                <a:effectLst/>
                <a:uLnTx/>
                <a:uFillTx/>
                <a:ea typeface="ヒラギノ角ゴ Pro W3" charset="0"/>
                <a:cs typeface="ヒラギノ角ゴ Pro W3" charset="0"/>
              </a:rPr>
              <a:t> run out of guides.</a:t>
            </a: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We want to ensure that </a:t>
            </a:r>
            <a:r>
              <a:rPr kumimoji="0" lang="en-US" sz="1600" b="0" i="0" u="sng" strike="noStrike" kern="1200" cap="none" spc="0" normalizeH="0" baseline="0" noProof="0" dirty="0" smtClean="0">
                <a:ln>
                  <a:noFill/>
                </a:ln>
                <a:solidFill>
                  <a:prstClr val="black"/>
                </a:solidFill>
                <a:effectLst/>
                <a:uLnTx/>
                <a:uFillTx/>
              </a:rPr>
              <a:t>everyone</a:t>
            </a:r>
            <a:r>
              <a:rPr kumimoji="0" lang="en-US" sz="1600" b="0" i="0" u="none" strike="noStrike" kern="1200" cap="none" spc="0" normalizeH="0" baseline="0" noProof="0" dirty="0" smtClean="0">
                <a:ln>
                  <a:noFill/>
                </a:ln>
                <a:solidFill>
                  <a:prstClr val="black"/>
                </a:solidFill>
                <a:effectLst/>
                <a:uLnTx/>
                <a:uFillTx/>
              </a:rPr>
              <a:t> has both timely and accurate career information, thus promoting </a:t>
            </a:r>
            <a:r>
              <a:rPr kumimoji="0" lang="en-US" sz="1600" b="0" i="0" u="sng" strike="noStrike" kern="1200" cap="none" spc="0" normalizeH="0" baseline="0" noProof="0" dirty="0" smtClean="0">
                <a:ln>
                  <a:noFill/>
                </a:ln>
                <a:solidFill>
                  <a:prstClr val="black"/>
                </a:solidFill>
                <a:effectLst/>
                <a:uLnTx/>
                <a:uFillTx/>
              </a:rPr>
              <a:t>informed</a:t>
            </a:r>
            <a:r>
              <a:rPr kumimoji="0" lang="en-US" sz="1600" b="0" i="0" u="none" strike="noStrike" kern="1200" cap="none" spc="0" normalizeH="0" baseline="0" noProof="0" dirty="0" smtClean="0">
                <a:ln>
                  <a:noFill/>
                </a:ln>
                <a:solidFill>
                  <a:prstClr val="black"/>
                </a:solidFill>
                <a:effectLst/>
                <a:uLnTx/>
                <a:uFillTx/>
              </a:rPr>
              <a:t> decisions about choosing a career path.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North Carolina Department of Public Instruction and the North Carolina Community College System are committed to supporting the state’s workforce system by preparing the future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guide will assist anyone in identifying the available career options by using individual interests, clearly defined career pathways, and timely employment projections.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 am going to walk you </a:t>
            </a:r>
            <a:r>
              <a:rPr kumimoji="0" lang="en-US" sz="1600" b="0" i="0" u="none" strike="noStrike" kern="1200" cap="none" spc="0" normalizeH="0" baseline="0" noProof="0" dirty="0" smtClean="0">
                <a:ln>
                  <a:noFill/>
                </a:ln>
                <a:solidFill>
                  <a:prstClr val="black"/>
                </a:solidFill>
                <a:effectLst/>
                <a:uLnTx/>
                <a:uFillTx/>
              </a:rPr>
              <a:t>through </a:t>
            </a:r>
            <a:r>
              <a:rPr kumimoji="0" lang="en-US" sz="1600" b="0" i="0" u="none" strike="noStrike" kern="1200" cap="none" spc="0" normalizeH="0" baseline="0" noProof="0" dirty="0" smtClean="0">
                <a:ln>
                  <a:noFill/>
                </a:ln>
                <a:solidFill>
                  <a:prstClr val="black"/>
                </a:solidFill>
                <a:effectLst/>
                <a:uLnTx/>
                <a:uFillTx/>
              </a:rPr>
              <a:t>the Career Clusters Guide, then show off the interactive website that has everything the book has --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23741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It takes you to this web page where you can learn all about the occupation of aircraft mechanic.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If you scroll down the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30</a:t>
            </a:fld>
            <a:endParaRPr lang="en-US"/>
          </a:p>
        </p:txBody>
      </p:sp>
    </p:spTree>
    <p:extLst>
      <p:ext uri="{BB962C8B-B14F-4D97-AF65-F5344CB8AC3E}">
        <p14:creationId xmlns:p14="http://schemas.microsoft.com/office/powerpoint/2010/main" val="857638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you see direct links to the O*NET,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America’s Career Info Net,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the Occupational Outlook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Select any of those to find more information about Aircraft Mechanics.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Scroll down the page a little further--  and you see career 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31</a:t>
            </a:fld>
            <a:endParaRPr lang="en-US"/>
          </a:p>
        </p:txBody>
      </p:sp>
    </p:spTree>
    <p:extLst>
      <p:ext uri="{BB962C8B-B14F-4D97-AF65-F5344CB8AC3E}">
        <p14:creationId xmlns:p14="http://schemas.microsoft.com/office/powerpoint/2010/main" val="140454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In this case there are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three</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career 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One for the Airframe and Power Plant Mechanics, and another video about the Aircraft Engine Specialists.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third video is a Spanish language video about Aircraft Mechanics.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32</a:t>
            </a:fld>
            <a:endParaRPr lang="en-US"/>
          </a:p>
        </p:txBody>
      </p:sp>
    </p:spTree>
    <p:extLst>
      <p:ext uri="{BB962C8B-B14F-4D97-AF65-F5344CB8AC3E}">
        <p14:creationId xmlns:p14="http://schemas.microsoft.com/office/powerpoint/2010/main" val="344657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Footnotes at the bottom of the page explains from where all of the data 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33</a:t>
            </a:fld>
            <a:endParaRPr lang="en-US"/>
          </a:p>
        </p:txBody>
      </p:sp>
    </p:spTree>
    <p:extLst>
      <p:ext uri="{BB962C8B-B14F-4D97-AF65-F5344CB8AC3E}">
        <p14:creationId xmlns:p14="http://schemas.microsoft.com/office/powerpoint/2010/main" val="2126428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 showed you this page earlier.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Right now it shows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occupations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a:rPr>
              <a: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drop-down menus let you select a prosperity zone, career cluster -- or a career interest -- or all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34</a:t>
            </a:fld>
            <a:endParaRPr lang="en-US"/>
          </a:p>
        </p:txBody>
      </p:sp>
    </p:spTree>
    <p:extLst>
      <p:ext uri="{BB962C8B-B14F-4D97-AF65-F5344CB8AC3E}">
        <p14:creationId xmlns:p14="http://schemas.microsoft.com/office/powerpoint/2010/main" val="1305383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is the menu to select one of the eight prosperity zones.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salaries and job projections are listed by prosperity zone, so you can see which pays more or has the highest future demand</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can also look at the data for the entire state or look at the data for the entire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35</a:t>
            </a:fld>
            <a:endParaRPr lang="en-US"/>
          </a:p>
        </p:txBody>
      </p:sp>
    </p:spTree>
    <p:extLst>
      <p:ext uri="{BB962C8B-B14F-4D97-AF65-F5344CB8AC3E}">
        <p14:creationId xmlns:p14="http://schemas.microsoft.com/office/powerpoint/2010/main" val="245987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is the menu to select one of the sixteen career clusters.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36</a:t>
            </a:fld>
            <a:endParaRPr lang="en-US"/>
          </a:p>
        </p:txBody>
      </p:sp>
    </p:spTree>
    <p:extLst>
      <p:ext uri="{BB962C8B-B14F-4D97-AF65-F5344CB8AC3E}">
        <p14:creationId xmlns:p14="http://schemas.microsoft.com/office/powerpoint/2010/main" val="1563395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the drop-down menu to select a career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So - Select a prosperity zone, cluster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an interest, -- or just select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one</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or the other -- and then select the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Search</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37</a:t>
            </a:fld>
            <a:endParaRPr lang="en-US"/>
          </a:p>
        </p:txBody>
      </p:sp>
    </p:spTree>
    <p:extLst>
      <p:ext uri="{BB962C8B-B14F-4D97-AF65-F5344CB8AC3E}">
        <p14:creationId xmlns:p14="http://schemas.microsoft.com/office/powerpoint/2010/main" val="217336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48200"/>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In this case we are looking at </a:t>
            </a:r>
            <a:r>
              <a:rPr kumimoji="0" lang="en-US" sz="19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 </a:t>
            </a: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of the careers in the North Central Prosperity Zone, in the Agriculture, Food and Natural Resources career cluster -- for people who have Realistic Career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This data represents the salaries and job projections in this particular part of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From here you can select a column to sort the data--  and select an occupation to see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could spend days looking at all of the occupations and watching the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38</a:t>
            </a:fld>
            <a:endParaRPr lang="en-US"/>
          </a:p>
        </p:txBody>
      </p:sp>
    </p:spTree>
    <p:extLst>
      <p:ext uri="{BB962C8B-B14F-4D97-AF65-F5344CB8AC3E}">
        <p14:creationId xmlns:p14="http://schemas.microsoft.com/office/powerpoint/2010/main" val="1827665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Once you take time to discover who you are and what you like, you can start narrowing down your career choices. Without this guide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the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task to choose a career would be a daunting 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Can you see where you can use this Career Clusters Guide, -- both the printed version as well as the online version -- with our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students?</a:t>
            </a: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 of the information in the new North Carolina Career Clusters Guide is here in an interactive website, -- plus 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get all 900 occupations, not the 160 in the printed book.  </a:t>
            </a: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get a self-scoring interest assessment, And you get to look at the salaries and the projected job openings in each of the eight prosperity zones across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39</a:t>
            </a:fld>
            <a:endParaRPr lang="en-US"/>
          </a:p>
        </p:txBody>
      </p:sp>
    </p:spTree>
    <p:extLst>
      <p:ext uri="{BB962C8B-B14F-4D97-AF65-F5344CB8AC3E}">
        <p14:creationId xmlns:p14="http://schemas.microsoft.com/office/powerpoint/2010/main" val="48256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165600" cy="3124200"/>
          </a:xfrm>
        </p:spPr>
      </p:sp>
      <p:sp>
        <p:nvSpPr>
          <p:cNvPr id="3" name="Notes Placeholder 2"/>
          <p:cNvSpPr>
            <a:spLocks noGrp="1"/>
          </p:cNvSpPr>
          <p:nvPr>
            <p:ph type="body" idx="1"/>
          </p:nvPr>
        </p:nvSpPr>
        <p:spPr>
          <a:xfrm>
            <a:off x="685800" y="4191000"/>
            <a:ext cx="5486400" cy="47244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At the beginning of the book you will find the "How-To-Use-This-Guide"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It is assumed that folks using this guide are looking to </a:t>
            </a:r>
            <a:r>
              <a:rPr kumimoji="0" lang="en-US" sz="1600" b="0" i="0" u="sng" strike="noStrike" kern="1200" cap="none" spc="0" normalizeH="0" baseline="0" noProof="0" dirty="0" smtClean="0">
                <a:ln>
                  <a:noFill/>
                </a:ln>
                <a:solidFill>
                  <a:prstClr val="black"/>
                </a:solidFill>
                <a:effectLst/>
                <a:uLnTx/>
                <a:uFillTx/>
              </a:rPr>
              <a:t>start</a:t>
            </a:r>
            <a:r>
              <a:rPr kumimoji="0" lang="en-US" sz="1600" b="0" i="0" u="none" strike="noStrike" kern="1200" cap="none" spc="0" normalizeH="0" baseline="0" noProof="0" dirty="0" smtClean="0">
                <a:ln>
                  <a:noFill/>
                </a:ln>
                <a:solidFill>
                  <a:prstClr val="black"/>
                </a:solidFill>
                <a:effectLst/>
                <a:uLnTx/>
                <a:uFillTx/>
              </a:rPr>
              <a:t> a career -- or possibly to </a:t>
            </a:r>
            <a:r>
              <a:rPr kumimoji="0" lang="en-US" sz="1600" b="0" i="0" u="sng" strike="noStrike" kern="1200" cap="none" spc="0" normalizeH="0" baseline="0" noProof="0" dirty="0" smtClean="0">
                <a:ln>
                  <a:noFill/>
                </a:ln>
                <a:solidFill>
                  <a:prstClr val="black"/>
                </a:solidFill>
                <a:effectLst/>
                <a:uLnTx/>
                <a:uFillTx/>
              </a:rPr>
              <a:t>change</a:t>
            </a:r>
            <a:r>
              <a:rPr kumimoji="0" lang="en-US" sz="1600" b="0" i="0" u="none" strike="noStrike" kern="1200" cap="none" spc="0" normalizeH="0" baseline="0" noProof="0" dirty="0" smtClean="0">
                <a:ln>
                  <a:noFill/>
                </a:ln>
                <a:solidFill>
                  <a:prstClr val="black"/>
                </a:solidFill>
                <a:effectLst/>
                <a:uLnTx/>
                <a:uFillTx/>
              </a:rPr>
              <a:t>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smtClean="0">
                <a:ln>
                  <a:noFill/>
                </a:ln>
                <a:solidFill>
                  <a:prstClr val="black"/>
                </a:solidFill>
                <a:effectLst/>
                <a:uLnTx/>
                <a:uFillTx/>
              </a:rPr>
              <a:t>Step one -- </a:t>
            </a:r>
            <a:r>
              <a:rPr kumimoji="0" lang="en-US" sz="1600" b="0" i="0" u="none" strike="noStrike" kern="1200" cap="none" spc="0" normalizeH="0" baseline="0" noProof="0" dirty="0" smtClean="0">
                <a:ln>
                  <a:noFill/>
                </a:ln>
                <a:solidFill>
                  <a:prstClr val="black"/>
                </a:solidFill>
                <a:effectLst/>
                <a:uLnTx/>
                <a:uFillTx/>
              </a:rPr>
              <a:t>is to Know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Too often people pick a career based solely on information from their parents -- or from what they see on Television.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Unfortunately, this often leads to people choosing a career that they see only as a job that pays the bills, rather than a true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We have found that discovering your personal career interests can help in matching you to an occupation that you may have never heard of, and one where you actually look forward to going to work on Monday morning.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864008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143000" y="685800"/>
            <a:ext cx="3352800" cy="2514600"/>
          </a:xfrm>
          <a:solidFill>
            <a:srgbClr val="FFFFFF"/>
          </a:solidFill>
          <a:ln/>
        </p:spPr>
      </p:sp>
      <p:sp>
        <p:nvSpPr>
          <p:cNvPr id="74754" name="Rectangle 3"/>
          <p:cNvSpPr>
            <a:spLocks noGrp="1" noChangeArrowheads="1"/>
          </p:cNvSpPr>
          <p:nvPr>
            <p:ph type="body" idx="1"/>
          </p:nvPr>
        </p:nvSpPr>
        <p:spPr>
          <a:xfrm>
            <a:off x="731838" y="3657600"/>
            <a:ext cx="5851525" cy="5222875"/>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r>
              <a:rPr lang="en-US" sz="1600" dirty="0" smtClean="0">
                <a:latin typeface="Times"/>
                <a:ea typeface="ヒラギノ角ゴ Pro W3" charset="0"/>
                <a:cs typeface="Times"/>
              </a:rPr>
              <a:t>If you want to look at other states. Especially if</a:t>
            </a:r>
            <a:r>
              <a:rPr lang="en-US" sz="1600" baseline="0" dirty="0" smtClean="0">
                <a:latin typeface="Times"/>
                <a:ea typeface="ヒラギノ角ゴ Pro W3" charset="0"/>
                <a:cs typeface="Times"/>
              </a:rPr>
              <a:t> you are in a county that </a:t>
            </a:r>
            <a:r>
              <a:rPr lang="en-US" sz="1600" u="sng" baseline="0" dirty="0" smtClean="0">
                <a:latin typeface="Times"/>
                <a:ea typeface="ヒラギノ角ゴ Pro W3" charset="0"/>
                <a:cs typeface="Times"/>
              </a:rPr>
              <a:t>borders</a:t>
            </a:r>
            <a:r>
              <a:rPr lang="en-US" sz="1600" baseline="0" dirty="0" smtClean="0">
                <a:latin typeface="Times"/>
                <a:ea typeface="ヒラギノ角ゴ Pro W3" charset="0"/>
                <a:cs typeface="Times"/>
              </a:rPr>
              <a:t> another state, then </a:t>
            </a:r>
            <a:r>
              <a:rPr lang="en-US" sz="1600" dirty="0" smtClean="0">
                <a:latin typeface="Times"/>
                <a:ea typeface="ヒラギノ角ゴ Pro W3" charset="0"/>
                <a:cs typeface="Times"/>
              </a:rPr>
              <a:t>Career </a:t>
            </a:r>
            <a:r>
              <a:rPr lang="en-US" sz="1600" dirty="0">
                <a:latin typeface="Times"/>
                <a:ea typeface="ヒラギノ角ゴ Pro W3" charset="0"/>
                <a:cs typeface="Times"/>
              </a:rPr>
              <a:t>Outlook dot </a:t>
            </a:r>
            <a:r>
              <a:rPr lang="en-US" sz="1600" dirty="0" smtClean="0">
                <a:latin typeface="Times"/>
                <a:ea typeface="ヒラギノ角ゴ Pro W3" charset="0"/>
                <a:cs typeface="Times"/>
              </a:rPr>
              <a:t>US is the place to go.  </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There you </a:t>
            </a:r>
            <a:r>
              <a:rPr lang="en-US" sz="1600" dirty="0">
                <a:latin typeface="Times"/>
                <a:ea typeface="ヒラギノ角ゴ Pro W3" charset="0"/>
                <a:cs typeface="Times"/>
              </a:rPr>
              <a:t>can see the </a:t>
            </a:r>
            <a:r>
              <a:rPr lang="en-US" sz="1600" dirty="0" smtClean="0">
                <a:latin typeface="Times"/>
                <a:ea typeface="ヒラギノ角ゴ Pro W3" charset="0"/>
                <a:cs typeface="Times"/>
              </a:rPr>
              <a:t>job projections and salaries for </a:t>
            </a:r>
            <a:r>
              <a:rPr lang="en-US" sz="1600" dirty="0">
                <a:latin typeface="Times"/>
                <a:ea typeface="ヒラギノ角ゴ Pro W3" charset="0"/>
                <a:cs typeface="Times"/>
              </a:rPr>
              <a:t>each occupation for each state</a:t>
            </a:r>
            <a:r>
              <a:rPr lang="en-US" sz="1600" dirty="0" smtClean="0">
                <a:latin typeface="Times"/>
                <a:ea typeface="ヒラギノ角ゴ Pro W3" charset="0"/>
                <a:cs typeface="Times"/>
              </a:rPr>
              <a:t>.  </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There is also the same career interest assessment to help you get started.  </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We have to help our youth discover who they are first -- before we can help them find the career that is best suited for them.</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Tools like</a:t>
            </a:r>
            <a:r>
              <a:rPr lang="en-US" sz="1600" baseline="0" dirty="0" smtClean="0">
                <a:latin typeface="Times"/>
                <a:ea typeface="ヒラギノ角ゴ Pro W3" charset="0"/>
                <a:cs typeface="Times"/>
              </a:rPr>
              <a:t> this can help get everyone on the right pathway to a productive and rewarding career.</a:t>
            </a:r>
            <a:endParaRPr lang="en-US" sz="1600" dirty="0">
              <a:latin typeface="Times"/>
              <a:ea typeface="ヒラギノ角ゴ Pro W3" charset="0"/>
              <a:cs typeface="Times"/>
            </a:endParaRPr>
          </a:p>
          <a:p>
            <a:endParaRPr lang="en-US" sz="1600" dirty="0">
              <a:latin typeface="Times"/>
              <a:ea typeface="ヒラギノ角ゴ Pro W3" charset="0"/>
              <a:cs typeface="Times"/>
            </a:endParaRPr>
          </a:p>
          <a:p>
            <a:endParaRPr lang="en-US" sz="1600" dirty="0">
              <a:latin typeface="Times"/>
              <a:ea typeface="ヒラギノ角ゴ Pro W3" charset="0"/>
              <a:cs typeface="Times"/>
            </a:endParaRPr>
          </a:p>
          <a:p>
            <a:endParaRPr lang="en-US" sz="1600" dirty="0">
              <a:latin typeface="Arial" charset="0"/>
              <a:ea typeface="ヒラギノ角ゴ Pro W3" charset="0"/>
              <a:cs typeface="ヒラギノ角ゴ Pro W3" charset="0"/>
            </a:endParaRPr>
          </a:p>
          <a:p>
            <a:endParaRPr lang="en-US" sz="1600" dirty="0">
              <a:latin typeface="Arial" charset="0"/>
              <a:ea typeface="ヒラギノ角ゴ Pro W3" charset="0"/>
              <a:cs typeface="ヒラギノ角ゴ Pro W3" charset="0"/>
            </a:endParaRPr>
          </a:p>
          <a:p>
            <a:r>
              <a:rPr lang="en-US" sz="1600" dirty="0">
                <a:latin typeface="Arial" charset="0"/>
                <a:ea typeface="ヒラギノ角ゴ Pro W3" charset="0"/>
                <a:cs typeface="ヒラギノ角ゴ Pro W3" charset="0"/>
              </a:rPr>
              <a:t>====</a:t>
            </a:r>
          </a:p>
          <a:p>
            <a:r>
              <a:rPr lang="en-US" sz="1600" dirty="0" err="1">
                <a:latin typeface="Arial" charset="0"/>
                <a:ea typeface="ヒラギノ角ゴ Pro W3" charset="0"/>
                <a:cs typeface="ヒラギノ角ゴ Pro W3" charset="0"/>
              </a:rPr>
              <a:t>www.CareerOutlook.US</a:t>
            </a:r>
            <a:endParaRPr lang="en-US" sz="1600" dirty="0">
              <a:latin typeface="Arial" charset="0"/>
              <a:ea typeface="ヒラギノ角ゴ Pro W3" charset="0"/>
              <a:cs typeface="ヒラギノ角ゴ Pro W3" charset="0"/>
            </a:endParaRPr>
          </a:p>
        </p:txBody>
      </p:sp>
      <p:sp>
        <p:nvSpPr>
          <p:cNvPr id="4" name="Rectangle 7"/>
          <p:cNvSpPr txBox="1">
            <a:spLocks noGrp="1" noChangeArrowheads="1"/>
          </p:cNvSpPr>
          <p:nvPr/>
        </p:nvSpPr>
        <p:spPr bwMode="auto">
          <a:xfrm>
            <a:off x="4144963" y="9121775"/>
            <a:ext cx="3170237" cy="479425"/>
          </a:xfrm>
          <a:prstGeom prst="rect">
            <a:avLst/>
          </a:prstGeom>
          <a:noFill/>
          <a:ln>
            <a:miter lim="800000"/>
            <a:headEnd/>
            <a:tailEnd/>
          </a:ln>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fld id="{4EEE05C9-7C8B-374E-B2A2-1F9C387FD7C4}" type="slidenum">
              <a:rPr lang="en-US" sz="1300">
                <a:effectLst>
                  <a:outerShdw blurRad="38100" dist="38100" dir="2700000" algn="tl">
                    <a:srgbClr val="DDDDDD"/>
                  </a:outerShdw>
                </a:effectLst>
                <a:latin typeface="Arial"/>
                <a:cs typeface="Arial"/>
              </a:rPr>
              <a:pPr algn="r">
                <a:defRPr/>
              </a:pPr>
              <a:t>40</a:t>
            </a:fld>
            <a:endParaRPr lang="en-US" sz="1300">
              <a:effectLst>
                <a:outerShdw blurRad="38100" dist="38100" dir="2700000" algn="tl">
                  <a:srgbClr val="DDDDDD"/>
                </a:outerShdw>
              </a:effectLst>
              <a:latin typeface="Arial"/>
              <a:cs typeface="Arial"/>
            </a:endParaRPr>
          </a:p>
        </p:txBody>
      </p:sp>
    </p:spTree>
    <p:extLst>
      <p:ext uri="{BB962C8B-B14F-4D97-AF65-F5344CB8AC3E}">
        <p14:creationId xmlns:p14="http://schemas.microsoft.com/office/powerpoint/2010/main" val="1300804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41</a:t>
            </a:fld>
            <a:endParaRPr lang="en-US" sz="1200"/>
          </a:p>
        </p:txBody>
      </p:sp>
      <p:sp>
        <p:nvSpPr>
          <p:cNvPr id="15363" name="Rectangle 2"/>
          <p:cNvSpPr>
            <a:spLocks noGrp="1" noRot="1" noChangeAspect="1" noChangeArrowheads="1" noTextEdit="1"/>
          </p:cNvSpPr>
          <p:nvPr>
            <p:ph type="sldImg"/>
          </p:nvPr>
        </p:nvSpPr>
        <p:spPr>
          <a:xfrm>
            <a:off x="685800" y="381000"/>
            <a:ext cx="5384800" cy="4038600"/>
          </a:xfrm>
          <a:ln/>
        </p:spPr>
      </p:sp>
      <p:sp>
        <p:nvSpPr>
          <p:cNvPr id="15364" name="Rectangle 3"/>
          <p:cNvSpPr>
            <a:spLocks noGrp="1" noChangeArrowheads="1"/>
          </p:cNvSpPr>
          <p:nvPr>
            <p:ph type="body" idx="1"/>
          </p:nvPr>
        </p:nvSpPr>
        <p:spPr>
          <a:xfrm>
            <a:off x="660400" y="4799013"/>
            <a:ext cx="5410200" cy="4343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600" dirty="0" smtClean="0">
                <a:ea typeface="ヒラギノ角ゴ Pro W3" charset="0"/>
              </a:rPr>
              <a:t>It is my hope –</a:t>
            </a:r>
          </a:p>
          <a:p>
            <a:r>
              <a:rPr lang="en-US" sz="1600" dirty="0" smtClean="0">
                <a:ea typeface="ヒラギノ角ゴ Pro W3" charset="0"/>
              </a:rPr>
              <a:t>that the citizens of North Carolina can</a:t>
            </a:r>
            <a:r>
              <a:rPr lang="en-US" sz="1600" baseline="0" dirty="0" smtClean="0">
                <a:ea typeface="ヒラギノ角ゴ Pro W3" charset="0"/>
              </a:rPr>
              <a:t> all benefit from the use of this North Carolina Career Clusters Guide –</a:t>
            </a:r>
          </a:p>
          <a:p>
            <a:r>
              <a:rPr lang="en-US" sz="1600" baseline="0" dirty="0" smtClean="0">
                <a:ea typeface="ヒラギノ角ゴ Pro W3" charset="0"/>
              </a:rPr>
              <a:t>and can all discover a career that they love.</a:t>
            </a:r>
          </a:p>
          <a:p>
            <a:endParaRPr lang="en-US" sz="1600" baseline="0" dirty="0" smtClean="0">
              <a:ea typeface="ヒラギノ角ゴ Pro W3" charset="0"/>
            </a:endParaRPr>
          </a:p>
          <a:p>
            <a:r>
              <a:rPr lang="en-US" sz="1600" baseline="0" dirty="0" smtClean="0">
                <a:ea typeface="ヒラギノ角ゴ Pro W3" charset="0"/>
              </a:rPr>
              <a:t>Don't forget to download the </a:t>
            </a:r>
            <a:r>
              <a:rPr lang="en-US" sz="1600" baseline="0" dirty="0" smtClean="0">
                <a:ea typeface="ヒラギノ角ゴ Pro W3" charset="0"/>
              </a:rPr>
              <a:t>PowerPoint</a:t>
            </a:r>
            <a:r>
              <a:rPr lang="en-US" sz="1600" baseline="0" dirty="0" smtClean="0">
                <a:ea typeface="ヒラギノ角ゴ Pro W3" charset="0"/>
              </a:rPr>
              <a:t>, or any other PowerPoint I have posted.</a:t>
            </a:r>
          </a:p>
          <a:p>
            <a:endParaRPr lang="en-US" sz="1600" baseline="0" dirty="0" smtClean="0">
              <a:ea typeface="ヒラギノ角ゴ Pro W3" charset="0"/>
            </a:endParaRPr>
          </a:p>
          <a:p>
            <a:r>
              <a:rPr lang="en-US" sz="1600" baseline="0" dirty="0" smtClean="0">
                <a:ea typeface="ヒラギノ角ゴ Pro W3" charset="0"/>
              </a:rPr>
              <a:t>Do you have any questions?</a:t>
            </a:r>
          </a:p>
          <a:p>
            <a:endParaRPr lang="en-US" sz="1600" baseline="0" dirty="0" smtClean="0">
              <a:ea typeface="ヒラギノ角ゴ Pro W3" charset="0"/>
            </a:endParaRPr>
          </a:p>
          <a:p>
            <a:r>
              <a:rPr lang="en-US" sz="1600" baseline="0" dirty="0" smtClean="0">
                <a:ea typeface="ヒラギノ角ゴ Pro W3" charset="0"/>
              </a:rPr>
              <a:t>Thanks for participating today.</a:t>
            </a:r>
            <a:endParaRPr lang="en-US" sz="1600" dirty="0" smtClean="0">
              <a:ea typeface="ヒラギノ角ゴ Pro W3" charset="0"/>
            </a:endParaRPr>
          </a:p>
        </p:txBody>
      </p:sp>
    </p:spTree>
    <p:extLst>
      <p:ext uri="{BB962C8B-B14F-4D97-AF65-F5344CB8AC3E}">
        <p14:creationId xmlns:p14="http://schemas.microsoft.com/office/powerpoint/2010/main" val="3423352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42</a:t>
            </a:fld>
            <a:endParaRPr lang="en-US"/>
          </a:p>
        </p:txBody>
      </p:sp>
    </p:spTree>
    <p:extLst>
      <p:ext uri="{BB962C8B-B14F-4D97-AF65-F5344CB8AC3E}">
        <p14:creationId xmlns:p14="http://schemas.microsoft.com/office/powerpoint/2010/main" val="60981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687388"/>
            <a:ext cx="2741613" cy="2055812"/>
          </a:xfrm>
        </p:spPr>
      </p:sp>
      <p:sp>
        <p:nvSpPr>
          <p:cNvPr id="3" name="Notes Placeholder 2"/>
          <p:cNvSpPr>
            <a:spLocks noGrp="1"/>
          </p:cNvSpPr>
          <p:nvPr>
            <p:ph type="body" idx="1"/>
          </p:nvPr>
        </p:nvSpPr>
        <p:spPr>
          <a:xfrm>
            <a:off x="685800" y="2743200"/>
            <a:ext cx="5486400" cy="61722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smtClean="0">
                <a:ln>
                  <a:noFill/>
                </a:ln>
                <a:solidFill>
                  <a:prstClr val="black"/>
                </a:solidFill>
                <a:effectLst/>
                <a:uLnTx/>
                <a:uFillTx/>
              </a:rPr>
              <a:t>Step </a:t>
            </a:r>
            <a:r>
              <a:rPr kumimoji="0" lang="en-US" sz="1600" b="0" i="0" u="sng" strike="noStrike" kern="1200" cap="none" spc="0" normalizeH="0" baseline="0" noProof="0" dirty="0" smtClean="0">
                <a:ln>
                  <a:noFill/>
                </a:ln>
                <a:solidFill>
                  <a:prstClr val="black"/>
                </a:solidFill>
                <a:effectLst/>
                <a:uLnTx/>
                <a:uFillTx/>
              </a:rPr>
              <a:t>two -- </a:t>
            </a:r>
            <a:r>
              <a:rPr kumimoji="0" lang="en-US" sz="1600" b="0" i="0" u="none" strike="noStrike" kern="1200" cap="none" spc="0" normalizeH="0" baseline="0" noProof="0" dirty="0" smtClean="0">
                <a:ln>
                  <a:noFill/>
                </a:ln>
                <a:solidFill>
                  <a:prstClr val="black"/>
                </a:solidFill>
                <a:effectLst/>
                <a:uLnTx/>
                <a:uFillTx/>
              </a:rPr>
              <a:t>is to </a:t>
            </a:r>
            <a:r>
              <a:rPr kumimoji="0" lang="en-US" sz="1600" b="0" i="0" u="sng" strike="noStrike" kern="1200" cap="none" spc="0" normalizeH="0" baseline="0" noProof="0" dirty="0" smtClean="0">
                <a:ln>
                  <a:noFill/>
                </a:ln>
                <a:solidFill>
                  <a:prstClr val="black"/>
                </a:solidFill>
                <a:effectLst/>
                <a:uLnTx/>
                <a:uFillTx/>
              </a:rPr>
              <a:t>explore</a:t>
            </a:r>
            <a:r>
              <a:rPr kumimoji="0" lang="en-US" sz="1600" b="0" i="0" u="none" strike="noStrike" kern="1200" cap="none" spc="0" normalizeH="0" baseline="0" noProof="0" dirty="0" smtClean="0">
                <a:ln>
                  <a:noFill/>
                </a:ln>
                <a:solidFill>
                  <a:prstClr val="black"/>
                </a:solidFill>
                <a:effectLst/>
                <a:uLnTx/>
                <a:uFillTx/>
              </a:rPr>
              <a:t> the careers. This is the time to match your interests and skills with careers that you may have never heard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book is not intended to discern the perfect career for each person.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It is only a </a:t>
            </a:r>
            <a:r>
              <a:rPr kumimoji="0" lang="en-US" sz="1600" b="0" i="0" u="sng" strike="noStrike" kern="1200" cap="none" spc="0" normalizeH="0" baseline="0" noProof="0" dirty="0" smtClean="0">
                <a:ln>
                  <a:noFill/>
                </a:ln>
                <a:solidFill>
                  <a:prstClr val="black"/>
                </a:solidFill>
                <a:effectLst/>
                <a:uLnTx/>
                <a:uFillTx/>
              </a:rPr>
              <a:t>guide</a:t>
            </a:r>
            <a:r>
              <a:rPr kumimoji="0" lang="en-US" sz="1600" b="0" i="0" u="none" strike="noStrike" kern="1200" cap="none" spc="0" normalizeH="0" baseline="0" noProof="0" dirty="0" smtClean="0">
                <a:ln>
                  <a:noFill/>
                </a:ln>
                <a:solidFill>
                  <a:prstClr val="black"/>
                </a:solidFill>
                <a:effectLst/>
                <a:uLnTx/>
                <a:uFillTx/>
              </a:rPr>
              <a:t> that will help you match </a:t>
            </a:r>
            <a:r>
              <a:rPr kumimoji="0" lang="en-US" sz="1600" b="0" i="0" u="sng" strike="noStrike" kern="1200" cap="none" spc="0" normalizeH="0" baseline="0" noProof="0" dirty="0" smtClean="0">
                <a:ln>
                  <a:noFill/>
                </a:ln>
                <a:solidFill>
                  <a:prstClr val="black"/>
                </a:solidFill>
                <a:effectLst/>
                <a:uLnTx/>
                <a:uFillTx/>
              </a:rPr>
              <a:t>your</a:t>
            </a:r>
            <a:r>
              <a:rPr kumimoji="0" lang="en-US" sz="1600" b="0" i="0" u="none" strike="noStrike" kern="1200" cap="none" spc="0" normalizeH="0" baseline="0" noProof="0" dirty="0" smtClean="0">
                <a:ln>
                  <a:noFill/>
                </a:ln>
                <a:solidFill>
                  <a:prstClr val="black"/>
                </a:solidFill>
                <a:effectLst/>
                <a:uLnTx/>
                <a:uFillTx/>
              </a:rPr>
              <a:t> particular career interests to various occupations -- in the hopes that through further research, you will be able to get on a career pathway towards your perfect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In </a:t>
            </a:r>
            <a:r>
              <a:rPr kumimoji="0" lang="en-US" sz="1600" b="0" i="0" u="sng" strike="noStrike" kern="1200" cap="none" spc="0" normalizeH="0" baseline="0" noProof="0" dirty="0" smtClean="0">
                <a:ln>
                  <a:noFill/>
                </a:ln>
                <a:solidFill>
                  <a:prstClr val="black"/>
                </a:solidFill>
                <a:effectLst/>
                <a:uLnTx/>
                <a:uFillTx/>
              </a:rPr>
              <a:t>step three -- </a:t>
            </a:r>
            <a:r>
              <a:rPr kumimoji="0" lang="en-US" sz="1600" b="0" i="0" u="none" strike="noStrike" kern="1200" cap="none" spc="0" normalizeH="0" baseline="0" noProof="0" dirty="0" smtClean="0">
                <a:ln>
                  <a:noFill/>
                </a:ln>
                <a:solidFill>
                  <a:prstClr val="black"/>
                </a:solidFill>
                <a:effectLst/>
                <a:uLnTx/>
                <a:uFillTx/>
              </a:rPr>
              <a:t>you </a:t>
            </a:r>
            <a:r>
              <a:rPr kumimoji="0" lang="en-US" sz="1600" b="0" i="0" u="sng" strike="noStrike" kern="1200" cap="none" spc="0" normalizeH="0" baseline="0" noProof="0" dirty="0" smtClean="0">
                <a:ln>
                  <a:noFill/>
                </a:ln>
                <a:solidFill>
                  <a:prstClr val="black"/>
                </a:solidFill>
                <a:effectLst/>
                <a:uLnTx/>
                <a:uFillTx/>
              </a:rPr>
              <a:t>explore </a:t>
            </a:r>
            <a:r>
              <a:rPr kumimoji="0" lang="en-US" sz="1600" b="0" i="0" u="none" strike="noStrike" kern="1200" cap="none" spc="0" normalizeH="0" baseline="0" noProof="0" dirty="0" smtClean="0">
                <a:ln>
                  <a:noFill/>
                </a:ln>
                <a:solidFill>
                  <a:prstClr val="black"/>
                </a:solidFill>
                <a:effectLst/>
                <a:uLnTx/>
                <a:uFillTx/>
              </a:rPr>
              <a:t>the options.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Look at the salaries of the careers that match your interests.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What are the education requirements, and most importantly, what are the job projections for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There is no sense in preparing for an occupation where there will be no job openings when you are ready to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In </a:t>
            </a:r>
            <a:r>
              <a:rPr kumimoji="0" lang="en-US" sz="1600" b="0" i="0" u="sng" strike="noStrike" kern="1200" cap="none" spc="0" normalizeH="0" baseline="0" noProof="0" dirty="0" smtClean="0">
                <a:ln>
                  <a:noFill/>
                </a:ln>
                <a:solidFill>
                  <a:prstClr val="black"/>
                </a:solidFill>
                <a:effectLst/>
                <a:uLnTx/>
                <a:uFillTx/>
              </a:rPr>
              <a:t>step four -- </a:t>
            </a:r>
            <a:r>
              <a:rPr kumimoji="0" lang="en-US" sz="1600" b="0" i="0" u="none" strike="noStrike" kern="1200" cap="none" spc="0" normalizeH="0" baseline="0" noProof="0" dirty="0" smtClean="0">
                <a:ln>
                  <a:noFill/>
                </a:ln>
                <a:solidFill>
                  <a:prstClr val="black"/>
                </a:solidFill>
                <a:effectLst/>
                <a:uLnTx/>
                <a:uFillTx/>
              </a:rPr>
              <a:t>you get to experience the job first-hand. It might start with job shadowing, where you just watch someone work for a day,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and internships where you get to spend a few weeks to a few months actually performing the tasks for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 to apprenticeships where you are learning both on the job and in the classroom leading to full-time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93678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So we start here at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step one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 which I like to call – </a:t>
            </a:r>
            <a:br>
              <a:rPr kumimoji="0" lang="en-US" sz="1700" b="0" i="0" u="none" strike="noStrike" kern="1200" cap="none" spc="0" normalizeH="0" baseline="0" noProof="0" dirty="0" smtClean="0">
                <a:ln>
                  <a:noFill/>
                </a:ln>
                <a:solidFill>
                  <a:prstClr val="black"/>
                </a:solidFill>
                <a:effectLst/>
                <a:uLnTx/>
                <a:uFillTx/>
                <a:latin typeface="+mn-lt"/>
                <a:ea typeface="+mn-ea"/>
                <a:cs typeface="+mn-cs"/>
              </a:rPr>
            </a:br>
            <a:r>
              <a:rPr kumimoji="0" lang="en-US" sz="1700" b="0" i="0" u="none" strike="noStrike" kern="1200" cap="none" spc="0" normalizeH="0" baseline="0" noProof="0" dirty="0" smtClean="0">
                <a:ln>
                  <a:noFill/>
                </a:ln>
                <a:solidFill>
                  <a:prstClr val="black"/>
                </a:solidFill>
                <a:effectLst/>
                <a:uLnTx/>
                <a:uFillTx/>
                <a:latin typeface="+mn-lt"/>
                <a:ea typeface="+mn-ea"/>
                <a:cs typeface="+mn-cs"/>
              </a:rPr>
              <a:t>“Getting to know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We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think</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we know who we are,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but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most of us just stumble into that information -- and can go our whole lives without ever discovering our career interests and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These five pages contain a simple interest profiler that will let you discover your career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22885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It starts with a list of simple statements about specific job tasks. You just simply decide if each item sounds like something you would enjoy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There are no right or wrong answers. </a:t>
            </a:r>
            <a:br>
              <a:rPr kumimoji="0" lang="en-US" sz="1700" b="0" i="0" u="none" strike="noStrike" kern="1200" cap="none" spc="0" normalizeH="0" baseline="0" noProof="0" dirty="0" smtClean="0">
                <a:ln>
                  <a:noFill/>
                </a:ln>
                <a:solidFill>
                  <a:prstClr val="black"/>
                </a:solidFill>
                <a:effectLst/>
                <a:uLnTx/>
                <a:uFillTx/>
                <a:latin typeface="+mn-lt"/>
                <a:ea typeface="+mn-ea"/>
                <a:cs typeface="+mn-cs"/>
              </a:rPr>
            </a:br>
            <a:r>
              <a:rPr kumimoji="0" lang="en-US" sz="1700" b="0" i="0" u="none" strike="noStrike" kern="1200" cap="none" spc="0" normalizeH="0" baseline="0" noProof="0" dirty="0" smtClean="0">
                <a:ln>
                  <a:noFill/>
                </a:ln>
                <a:solidFill>
                  <a:prstClr val="black"/>
                </a:solidFill>
                <a:effectLst/>
                <a:uLnTx/>
                <a:uFillTx/>
                <a:latin typeface="+mn-lt"/>
                <a:ea typeface="+mn-ea"/>
                <a:cs typeface="+mn-cs"/>
              </a:rPr>
              <a:t>Everyone has different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interest profiler will help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discover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your</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interests and give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the data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need to help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discover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great</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occupations that match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Don’t worry about your friends right now or how they would answer the questions, -- the focus here is on </a:t>
            </a:r>
            <a:r>
              <a:rPr lang="en-US" u="sng" dirty="0" smtClean="0">
                <a:solidFill>
                  <a:prstClr val="black"/>
                </a:solidFill>
              </a:rPr>
              <a:t>you</a:t>
            </a:r>
            <a:r>
              <a:rPr lang="en-US" dirty="0" smtClean="0">
                <a:solidFill>
                  <a:prstClr val="black"/>
                </a:solidFill>
              </a:rPr>
              <a:t>, and </a:t>
            </a:r>
            <a:r>
              <a:rPr lang="en-US" u="sng" dirty="0" smtClean="0">
                <a:solidFill>
                  <a:prstClr val="black"/>
                </a:solidFill>
              </a:rPr>
              <a:t>you</a:t>
            </a:r>
            <a:r>
              <a:rPr lang="en-US" dirty="0" smtClean="0">
                <a:solidFill>
                  <a:prstClr val="black"/>
                </a:solidFill>
              </a:rPr>
              <a:t> alone.</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211768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scoring instructions assist you in discovering your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will end up with a number for each of six different career interest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will use your primary and secondary interest areas, which are the largest two numbers, throughout the rest of the guide to match you to potential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0430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 9 describes the six career interest areas and explains how they relate to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Reading these paragraphs will confirm the results of the interest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40326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819" t="12396" r="819" b="13223"/>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903" y="81800"/>
            <a:ext cx="3820297" cy="14564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EC54-034C-46DC-8500-E99EB784E404}" type="datetime1">
              <a:rPr lang="en-US" smtClean="0"/>
              <a:pPr/>
              <a:t>10/9/16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33C96-DA9D-4C8D-A443-56B68AA6C52B}" type="datetime1">
              <a:rPr lang="en-US" smtClean="0"/>
              <a:pPr/>
              <a:t>10/9/16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pPr/>
              <a:t>10/9/16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pPr/>
              <a:t>10/9/16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772400" cy="1470025"/>
          </a:xfrm>
        </p:spPr>
        <p:txBody>
          <a:bodyPr>
            <a:normAutofit fontScale="90000"/>
          </a:bodyPr>
          <a:lstStyle/>
          <a:p>
            <a:r>
              <a:rPr lang="en-US" sz="4800" dirty="0" smtClean="0">
                <a:effectLst>
                  <a:outerShdw blurRad="38100" dist="38100" dir="2700000" algn="tl">
                    <a:srgbClr val="DDDDDD"/>
                  </a:outerShdw>
                </a:effectLst>
                <a:latin typeface="Arial" charset="0"/>
                <a:ea typeface="ヒラギノ角ゴ Pro W3" charset="0"/>
                <a:cs typeface="ヒラギノ角ゴ Pro W3" charset="0"/>
              </a:rPr>
              <a:t>North Carolina</a:t>
            </a:r>
            <a:br>
              <a:rPr lang="en-US" sz="4800" dirty="0" smtClean="0">
                <a:effectLst>
                  <a:outerShdw blurRad="38100" dist="38100" dir="2700000" algn="tl">
                    <a:srgbClr val="DDDDDD"/>
                  </a:outerShdw>
                </a:effectLst>
                <a:latin typeface="Arial" charset="0"/>
                <a:ea typeface="ヒラギノ角ゴ Pro W3" charset="0"/>
                <a:cs typeface="ヒラギノ角ゴ Pro W3" charset="0"/>
              </a:rPr>
            </a:br>
            <a:r>
              <a:rPr lang="en-US" sz="4800" dirty="0" smtClean="0">
                <a:effectLst>
                  <a:outerShdw blurRad="38100" dist="38100" dir="2700000" algn="tl">
                    <a:srgbClr val="DDDDDD"/>
                  </a:outerShdw>
                </a:effectLst>
                <a:latin typeface="Arial" charset="0"/>
                <a:ea typeface="ヒラギノ角ゴ Pro W3" charset="0"/>
                <a:cs typeface="ヒラギノ角ゴ Pro W3" charset="0"/>
              </a:rPr>
              <a:t> Career Clusters Guide</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a:xfrm>
            <a:off x="914400" y="3657600"/>
            <a:ext cx="7086600" cy="2362200"/>
          </a:xfrm>
        </p:spPr>
        <p:txBody>
          <a:bodyPr>
            <a:noAutofit/>
          </a:bodyPr>
          <a:lstStyle/>
          <a:p>
            <a:pPr marL="461963" algn="l">
              <a:lnSpc>
                <a:spcPct val="110000"/>
              </a:lnSpc>
            </a:pPr>
            <a:r>
              <a:rPr lang="en-US" sz="2400" b="1" dirty="0">
                <a:latin typeface="Arial" charset="0"/>
                <a:ea typeface="ヒラギノ角ゴ Pro W3" charset="0"/>
                <a:cs typeface="ヒラギノ角ゴ Pro W3" charset="0"/>
              </a:rPr>
              <a:t>Chris </a:t>
            </a:r>
            <a:r>
              <a:rPr lang="en-US" sz="2400" b="1" dirty="0" err="1" smtClean="0">
                <a:latin typeface="Arial" charset="0"/>
                <a:ea typeface="ヒラギノ角ゴ Pro W3" charset="0"/>
                <a:cs typeface="ヒラギノ角ゴ Pro W3" charset="0"/>
              </a:rPr>
              <a:t>Droessler</a:t>
            </a:r>
            <a:r>
              <a:rPr lang="en-US" sz="2400" b="1" dirty="0" smtClean="0">
                <a:latin typeface="Arial" charset="0"/>
                <a:ea typeface="ヒラギノ角ゴ Pro W3" charset="0"/>
                <a:cs typeface="ヒラギノ角ゴ Pro W3" charset="0"/>
              </a:rPr>
              <a:t/>
            </a:r>
            <a:br>
              <a:rPr lang="en-US" sz="2400" b="1"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Career and Technical Education Coordinator</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NC </a:t>
            </a:r>
            <a:r>
              <a:rPr lang="en-US" sz="2400" dirty="0">
                <a:latin typeface="Arial" charset="0"/>
                <a:ea typeface="ヒラギノ角ゴ Pro W3" charset="0"/>
                <a:cs typeface="ヒラギノ角ゴ Pro W3" charset="0"/>
              </a:rPr>
              <a:t>Community </a:t>
            </a:r>
            <a:r>
              <a:rPr lang="en-US" sz="2400" dirty="0" smtClean="0">
                <a:latin typeface="Arial" charset="0"/>
                <a:ea typeface="ヒラギノ角ゴ Pro W3" charset="0"/>
                <a:cs typeface="ヒラギノ角ゴ Pro W3" charset="0"/>
              </a:rPr>
              <a:t>College System</a:t>
            </a:r>
            <a:endParaRPr lang="en-US" sz="2400" dirty="0">
              <a:latin typeface="Arial" charset="0"/>
              <a:ea typeface="ヒラギノ角ゴ Pro W3" charset="0"/>
              <a:cs typeface="ヒラギノ角ゴ Pro W3" charset="0"/>
            </a:endParaRPr>
          </a:p>
          <a:p>
            <a:pPr marL="461963" algn="l">
              <a:lnSpc>
                <a:spcPct val="110000"/>
              </a:lnSpc>
            </a:pPr>
            <a:r>
              <a:rPr lang="en-US" sz="2400" dirty="0" err="1" smtClean="0">
                <a:latin typeface="Arial" charset="0"/>
                <a:ea typeface="ヒラギノ角ゴ Pro W3" charset="0"/>
                <a:cs typeface="ヒラギノ角ゴ Pro W3" charset="0"/>
              </a:rPr>
              <a:t>DroesslerC@NCCommunityColleges.edu</a:t>
            </a:r>
            <a:endParaRPr lang="en-US" sz="2400" dirty="0">
              <a:latin typeface="Arial" charset="0"/>
              <a:ea typeface="ヒラギノ角ゴ Pro W3" charset="0"/>
              <a:cs typeface="ヒラギノ角ゴ Pro W3" charset="0"/>
            </a:endParaRPr>
          </a:p>
        </p:txBody>
      </p:sp>
      <p:sp>
        <p:nvSpPr>
          <p:cNvPr id="4" name="Rectangle 3"/>
          <p:cNvSpPr>
            <a:spLocks noChangeArrowheads="1"/>
          </p:cNvSpPr>
          <p:nvPr/>
        </p:nvSpPr>
        <p:spPr bwMode="auto">
          <a:xfrm>
            <a:off x="228600" y="5562600"/>
            <a:ext cx="8686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r">
              <a:spcBef>
                <a:spcPct val="20000"/>
              </a:spcBef>
              <a:tabLst>
                <a:tab pos="1604963" algn="l"/>
              </a:tabLst>
            </a:pPr>
            <a:r>
              <a:rPr lang="en-US" sz="3000" dirty="0" smtClean="0"/>
              <a:t>Get the PowerPoint</a:t>
            </a:r>
          </a:p>
          <a:p>
            <a:pPr marL="1604963" indent="-1604963" algn="r">
              <a:spcBef>
                <a:spcPct val="20000"/>
              </a:spcBef>
              <a:tabLst>
                <a:tab pos="1604963" algn="l"/>
              </a:tabLst>
            </a:pPr>
            <a:r>
              <a:rPr lang="en-US" sz="3000" dirty="0" smtClean="0"/>
              <a:t>www.ncperkins.org</a:t>
            </a:r>
            <a:endParaRPr lang="en-US" sz="3000" dirty="0"/>
          </a:p>
        </p:txBody>
      </p:sp>
    </p:spTree>
    <p:extLst>
      <p:ext uri="{BB962C8B-B14F-4D97-AF65-F5344CB8AC3E}">
        <p14:creationId xmlns:p14="http://schemas.microsoft.com/office/powerpoint/2010/main" val="2876181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907438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06493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694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09361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3091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95180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077736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018760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644"/>
            <a:ext cx="4572000" cy="59167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39644"/>
            <a:ext cx="4572000" cy="5916706"/>
          </a:xfrm>
          <a:prstGeom prst="rect">
            <a:avLst/>
          </a:prstGeom>
        </p:spPr>
      </p:pic>
      <p:cxnSp>
        <p:nvCxnSpPr>
          <p:cNvPr id="6" name="Straight Connector 5"/>
          <p:cNvCxnSpPr/>
          <p:nvPr/>
        </p:nvCxnSpPr>
        <p:spPr>
          <a:xfrm flipV="1">
            <a:off x="4572000" y="90488"/>
            <a:ext cx="0" cy="6538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041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644"/>
            <a:ext cx="4572000" cy="59167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39644"/>
            <a:ext cx="4572000" cy="5916706"/>
          </a:xfrm>
          <a:prstGeom prst="rect">
            <a:avLst/>
          </a:prstGeom>
        </p:spPr>
      </p:pic>
      <p:cxnSp>
        <p:nvCxnSpPr>
          <p:cNvPr id="6" name="Straight Connector 5"/>
          <p:cNvCxnSpPr/>
          <p:nvPr/>
        </p:nvCxnSpPr>
        <p:spPr>
          <a:xfrm flipV="1">
            <a:off x="4572000" y="90488"/>
            <a:ext cx="0" cy="6538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92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16 Career Clusters</a:t>
            </a:r>
            <a:endParaRPr lang="en-US" dirty="0"/>
          </a:p>
        </p:txBody>
      </p:sp>
      <p:sp>
        <p:nvSpPr>
          <p:cNvPr id="7" name="Content Placeholder 6"/>
          <p:cNvSpPr>
            <a:spLocks noGrp="1"/>
          </p:cNvSpPr>
          <p:nvPr>
            <p:ph sz="half" idx="2"/>
          </p:nvPr>
        </p:nvSpPr>
        <p:spPr>
          <a:xfrm>
            <a:off x="228601" y="1371600"/>
            <a:ext cx="4343399" cy="3951288"/>
          </a:xfrm>
        </p:spPr>
        <p:txBody>
          <a:bodyPr>
            <a:noAutofit/>
          </a:bodyPr>
          <a:lstStyle/>
          <a:p>
            <a:pPr marL="257175" indent="-171450" defTabSz="685800">
              <a:lnSpc>
                <a:spcPct val="120000"/>
              </a:lnSpc>
              <a:defRPr/>
            </a:pPr>
            <a:r>
              <a:rPr lang="en-US" sz="2200" b="1" dirty="0">
                <a:solidFill>
                  <a:srgbClr val="2F2B20"/>
                </a:solidFill>
                <a:latin typeface="Calibri"/>
              </a:rPr>
              <a:t>Agriculture, Food &amp; Natural Resources</a:t>
            </a:r>
          </a:p>
          <a:p>
            <a:pPr marL="257175" indent="-171450" defTabSz="685800">
              <a:lnSpc>
                <a:spcPct val="120000"/>
              </a:lnSpc>
              <a:defRPr/>
            </a:pPr>
            <a:r>
              <a:rPr lang="en-US" sz="2200" b="1" dirty="0">
                <a:solidFill>
                  <a:srgbClr val="2F2B20"/>
                </a:solidFill>
                <a:latin typeface="Calibri"/>
              </a:rPr>
              <a:t>Architecture &amp; Construction</a:t>
            </a:r>
          </a:p>
          <a:p>
            <a:pPr marL="257175" indent="-171450" defTabSz="685800">
              <a:lnSpc>
                <a:spcPct val="120000"/>
              </a:lnSpc>
              <a:defRPr/>
            </a:pPr>
            <a:r>
              <a:rPr lang="en-US" sz="2200" b="1" dirty="0">
                <a:solidFill>
                  <a:srgbClr val="2F2B20"/>
                </a:solidFill>
                <a:latin typeface="Calibri"/>
              </a:rPr>
              <a:t>Arts, A/V Technology &amp; Communications</a:t>
            </a:r>
          </a:p>
          <a:p>
            <a:pPr marL="257175" indent="-171450" defTabSz="685800">
              <a:lnSpc>
                <a:spcPct val="120000"/>
              </a:lnSpc>
              <a:defRPr/>
            </a:pPr>
            <a:r>
              <a:rPr lang="en-US" sz="2200" b="1" dirty="0">
                <a:solidFill>
                  <a:srgbClr val="2F2B20"/>
                </a:solidFill>
                <a:latin typeface="Calibri"/>
              </a:rPr>
              <a:t>Business, Management &amp; Administration</a:t>
            </a:r>
          </a:p>
          <a:p>
            <a:pPr marL="257175" indent="-171450" defTabSz="685800">
              <a:lnSpc>
                <a:spcPct val="120000"/>
              </a:lnSpc>
              <a:defRPr/>
            </a:pPr>
            <a:r>
              <a:rPr lang="en-US" sz="2200" b="1" dirty="0">
                <a:solidFill>
                  <a:srgbClr val="2F2B20"/>
                </a:solidFill>
                <a:latin typeface="Calibri"/>
              </a:rPr>
              <a:t>Education &amp; Training</a:t>
            </a:r>
          </a:p>
          <a:p>
            <a:pPr marL="257175" indent="-171450" defTabSz="685800">
              <a:lnSpc>
                <a:spcPct val="120000"/>
              </a:lnSpc>
              <a:defRPr/>
            </a:pPr>
            <a:r>
              <a:rPr lang="en-US" sz="2200" b="1" dirty="0">
                <a:solidFill>
                  <a:srgbClr val="2F2B20"/>
                </a:solidFill>
                <a:latin typeface="Calibri"/>
              </a:rPr>
              <a:t>Finance</a:t>
            </a:r>
          </a:p>
          <a:p>
            <a:pPr marL="257175" indent="-171450" defTabSz="685800">
              <a:lnSpc>
                <a:spcPct val="120000"/>
              </a:lnSpc>
              <a:defRPr/>
            </a:pPr>
            <a:r>
              <a:rPr lang="en-US" sz="2200" b="1" dirty="0">
                <a:solidFill>
                  <a:srgbClr val="2F2B20"/>
                </a:solidFill>
                <a:latin typeface="Calibri"/>
              </a:rPr>
              <a:t>Government &amp; Public Administration</a:t>
            </a:r>
          </a:p>
          <a:p>
            <a:pPr marL="257175" indent="-171450" defTabSz="685800">
              <a:lnSpc>
                <a:spcPct val="120000"/>
              </a:lnSpc>
              <a:defRPr/>
            </a:pPr>
            <a:r>
              <a:rPr lang="en-US" sz="2200" b="1" dirty="0">
                <a:solidFill>
                  <a:srgbClr val="2F2B20"/>
                </a:solidFill>
                <a:latin typeface="Calibri"/>
              </a:rPr>
              <a:t>Health </a:t>
            </a:r>
            <a:r>
              <a:rPr lang="en-US" sz="2200" b="1" dirty="0" smtClean="0">
                <a:solidFill>
                  <a:srgbClr val="2F2B20"/>
                </a:solidFill>
                <a:latin typeface="Calibri"/>
              </a:rPr>
              <a:t>Science</a:t>
            </a:r>
            <a:endParaRPr lang="en-US" sz="2200" b="1" dirty="0">
              <a:solidFill>
                <a:srgbClr val="2F2B20"/>
              </a:solidFill>
              <a:latin typeface="Calibri"/>
            </a:endParaRPr>
          </a:p>
        </p:txBody>
      </p:sp>
      <p:sp>
        <p:nvSpPr>
          <p:cNvPr id="6" name="Content Placeholder 5"/>
          <p:cNvSpPr>
            <a:spLocks noGrp="1"/>
          </p:cNvSpPr>
          <p:nvPr>
            <p:ph sz="quarter" idx="4"/>
          </p:nvPr>
        </p:nvSpPr>
        <p:spPr>
          <a:xfrm>
            <a:off x="4114800" y="1371600"/>
            <a:ext cx="4800600" cy="4984750"/>
          </a:xfrm>
        </p:spPr>
        <p:txBody>
          <a:bodyPr>
            <a:noAutofit/>
          </a:bodyPr>
          <a:lstStyle/>
          <a:p>
            <a:pPr marL="257175" indent="-171450" defTabSz="685800">
              <a:lnSpc>
                <a:spcPct val="120000"/>
              </a:lnSpc>
              <a:defRPr/>
            </a:pPr>
            <a:r>
              <a:rPr lang="en-US" sz="2200" b="1" dirty="0">
                <a:solidFill>
                  <a:srgbClr val="2F2B20"/>
                </a:solidFill>
                <a:latin typeface="Calibri"/>
              </a:rPr>
              <a:t>Hospitality &amp; Tourism</a:t>
            </a:r>
          </a:p>
          <a:p>
            <a:pPr marL="257175" indent="-171450" defTabSz="685800">
              <a:lnSpc>
                <a:spcPct val="120000"/>
              </a:lnSpc>
              <a:defRPr/>
            </a:pPr>
            <a:r>
              <a:rPr lang="en-US" sz="2200" b="1" dirty="0">
                <a:solidFill>
                  <a:srgbClr val="2F2B20"/>
                </a:solidFill>
                <a:latin typeface="Calibri"/>
              </a:rPr>
              <a:t>Human Services</a:t>
            </a:r>
          </a:p>
          <a:p>
            <a:pPr marL="257175" indent="-171450" defTabSz="685800">
              <a:lnSpc>
                <a:spcPct val="120000"/>
              </a:lnSpc>
              <a:defRPr/>
            </a:pPr>
            <a:r>
              <a:rPr lang="en-US" sz="2200" b="1" dirty="0">
                <a:solidFill>
                  <a:srgbClr val="2F2B20"/>
                </a:solidFill>
                <a:latin typeface="Calibri"/>
              </a:rPr>
              <a:t>Information Technology</a:t>
            </a:r>
          </a:p>
          <a:p>
            <a:pPr marL="257175" indent="-171450" defTabSz="685800">
              <a:lnSpc>
                <a:spcPct val="120000"/>
              </a:lnSpc>
              <a:defRPr/>
            </a:pPr>
            <a:r>
              <a:rPr lang="en-US" sz="2200" b="1" dirty="0">
                <a:solidFill>
                  <a:srgbClr val="2F2B20"/>
                </a:solidFill>
                <a:latin typeface="Calibri"/>
              </a:rPr>
              <a:t>Law, Public Safety, Corrections &amp; Security</a:t>
            </a:r>
          </a:p>
          <a:p>
            <a:pPr marL="257175" indent="-171450" defTabSz="685800">
              <a:lnSpc>
                <a:spcPct val="120000"/>
              </a:lnSpc>
              <a:defRPr/>
            </a:pPr>
            <a:r>
              <a:rPr lang="en-US" sz="2200" b="1" dirty="0">
                <a:solidFill>
                  <a:srgbClr val="2F2B20"/>
                </a:solidFill>
                <a:latin typeface="Calibri"/>
              </a:rPr>
              <a:t>Manufacturing</a:t>
            </a:r>
          </a:p>
          <a:p>
            <a:pPr marL="257175" indent="-171450" defTabSz="685800">
              <a:lnSpc>
                <a:spcPct val="120000"/>
              </a:lnSpc>
              <a:defRPr/>
            </a:pPr>
            <a:r>
              <a:rPr lang="en-US" sz="2200" b="1" dirty="0">
                <a:solidFill>
                  <a:srgbClr val="2F2B20"/>
                </a:solidFill>
                <a:latin typeface="Calibri"/>
              </a:rPr>
              <a:t>Marketing, Sales &amp; Services</a:t>
            </a:r>
          </a:p>
          <a:p>
            <a:pPr marL="257175" indent="-171450" defTabSz="685800">
              <a:lnSpc>
                <a:spcPct val="120000"/>
              </a:lnSpc>
              <a:defRPr/>
            </a:pPr>
            <a:r>
              <a:rPr lang="en-US" sz="2200" b="1" dirty="0">
                <a:solidFill>
                  <a:srgbClr val="2F2B20"/>
                </a:solidFill>
                <a:latin typeface="Calibri"/>
              </a:rPr>
              <a:t>Science, Technology, Engineering &amp; Mathematics</a:t>
            </a:r>
          </a:p>
          <a:p>
            <a:pPr marL="257175" indent="-171450" defTabSz="685800">
              <a:lnSpc>
                <a:spcPct val="120000"/>
              </a:lnSpc>
              <a:defRPr/>
            </a:pPr>
            <a:r>
              <a:rPr lang="en-US" sz="2200" b="1" dirty="0">
                <a:solidFill>
                  <a:srgbClr val="2F2B20"/>
                </a:solidFill>
                <a:latin typeface="Calibri"/>
              </a:rPr>
              <a:t>Transportation, Distribution &amp; </a:t>
            </a:r>
            <a:r>
              <a:rPr lang="en-US" sz="2200" b="1" dirty="0" smtClean="0">
                <a:solidFill>
                  <a:srgbClr val="2F2B20"/>
                </a:solidFill>
                <a:latin typeface="Calibri"/>
              </a:rPr>
              <a:t>Logistics</a:t>
            </a:r>
            <a:endParaRPr lang="en-US" sz="2200" b="1" dirty="0">
              <a:solidFill>
                <a:srgbClr val="2F2B20"/>
              </a:solidFill>
              <a:latin typeface="Calibri"/>
            </a:endParaRPr>
          </a:p>
        </p:txBody>
      </p:sp>
    </p:spTree>
    <p:extLst>
      <p:ext uri="{BB962C8B-B14F-4D97-AF65-F5344CB8AC3E}">
        <p14:creationId xmlns:p14="http://schemas.microsoft.com/office/powerpoint/2010/main" val="1608487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970004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776010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 y="475504"/>
            <a:ext cx="4572000" cy="59167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935" y="475504"/>
            <a:ext cx="4572000" cy="5916705"/>
          </a:xfrm>
          <a:prstGeom prst="rect">
            <a:avLst/>
          </a:prstGeom>
        </p:spPr>
      </p:pic>
      <p:cxnSp>
        <p:nvCxnSpPr>
          <p:cNvPr id="6" name="Straight Connector 5"/>
          <p:cNvCxnSpPr/>
          <p:nvPr/>
        </p:nvCxnSpPr>
        <p:spPr>
          <a:xfrm flipV="1">
            <a:off x="4572000" y="90488"/>
            <a:ext cx="0" cy="6538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0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44787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835928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441246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descr="C:\Users\cdroessler1\Documents\Career Development\CDF Pilot Class 2015\screen shots\01.png"/>
          <p:cNvPicPr>
            <a:picLocks noChangeAspect="1" noChangeArrowheads="1"/>
          </p:cNvPicPr>
          <p:nvPr/>
        </p:nvPicPr>
        <p:blipFill rotWithShape="1">
          <a:blip r:embed="rId3">
            <a:extLst>
              <a:ext uri="{28A0092B-C50C-407E-A947-70E740481C1C}">
                <a14:useLocalDpi xmlns:a14="http://schemas.microsoft.com/office/drawing/2010/main" val="0"/>
              </a:ext>
            </a:extLst>
          </a:blip>
          <a:srcRect r="1737" b="2648"/>
          <a:stretch/>
        </p:blipFill>
        <p:spPr bwMode="auto">
          <a:xfrm>
            <a:off x="457200" y="0"/>
            <a:ext cx="8229600" cy="713056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600200" y="4191000"/>
            <a:ext cx="5867400" cy="1200329"/>
          </a:xfrm>
          <a:prstGeom prst="rect">
            <a:avLst/>
          </a:prstGeom>
          <a:solidFill>
            <a:srgbClr val="BBE0E3"/>
          </a:solidFill>
          <a:ln w="38100">
            <a:solidFill>
              <a:srgbClr val="7F1353"/>
            </a:solidFill>
            <a:miter lim="800000"/>
            <a:headEnd/>
            <a:tailEnd/>
          </a:ln>
          <a:effec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sz="1800" b="1" dirty="0">
              <a:solidFill>
                <a:srgbClr val="2F2B20"/>
              </a:solidFill>
              <a:effectLst>
                <a:outerShdw blurRad="38100" dist="38100" dir="2700000" algn="tl">
                  <a:srgbClr val="FFFFFF"/>
                </a:outerShdw>
              </a:effectLst>
              <a:latin typeface="Helvetica Neue" charset="0"/>
            </a:endParaRPr>
          </a:p>
          <a:p>
            <a:pPr>
              <a:defRPr/>
            </a:pPr>
            <a:r>
              <a:rPr lang="en-US" sz="3600" b="1" dirty="0" smtClean="0">
                <a:solidFill>
                  <a:srgbClr val="2F2B20"/>
                </a:solidFill>
                <a:effectLst>
                  <a:outerShdw blurRad="38100" dist="38100" dir="2700000" algn="tl">
                    <a:srgbClr val="FFFFFF"/>
                  </a:outerShdw>
                </a:effectLst>
                <a:latin typeface="Helvetica Neue" charset="0"/>
              </a:rPr>
              <a:t>   </a:t>
            </a:r>
            <a:r>
              <a:rPr lang="en-US" sz="3600" b="1" dirty="0" err="1" smtClean="0">
                <a:solidFill>
                  <a:srgbClr val="2F2B20"/>
                </a:solidFill>
                <a:effectLst>
                  <a:outerShdw blurRad="38100" dist="38100" dir="2700000" algn="tl">
                    <a:srgbClr val="FFFFFF"/>
                  </a:outerShdw>
                </a:effectLst>
                <a:latin typeface="Helvetica Neue" charset="0"/>
              </a:rPr>
              <a:t>NCperkins.org</a:t>
            </a:r>
            <a:r>
              <a:rPr lang="en-US" sz="3600" b="1" dirty="0" smtClean="0">
                <a:solidFill>
                  <a:srgbClr val="2F2B20"/>
                </a:solidFill>
                <a:effectLst>
                  <a:outerShdw blurRad="38100" dist="38100" dir="2700000" algn="tl">
                    <a:srgbClr val="FFFFFF"/>
                  </a:outerShdw>
                </a:effectLst>
                <a:latin typeface="Helvetica Neue" charset="0"/>
              </a:rPr>
              <a:t>/careers </a:t>
            </a:r>
            <a:endParaRPr lang="en-US" sz="3600" b="1" dirty="0">
              <a:solidFill>
                <a:srgbClr val="2F2B20"/>
              </a:solidFill>
              <a:effectLst>
                <a:outerShdw blurRad="38100" dist="38100" dir="2700000" algn="tl">
                  <a:srgbClr val="FFFFFF"/>
                </a:outerShdw>
              </a:effectLst>
              <a:latin typeface="Helvetica Neue" charset="0"/>
            </a:endParaRPr>
          </a:p>
          <a:p>
            <a:pPr>
              <a:defRPr/>
            </a:pPr>
            <a:endParaRPr lang="en-US" sz="1800" b="1" dirty="0">
              <a:solidFill>
                <a:srgbClr val="2F2B20"/>
              </a:solidFill>
              <a:effectLst>
                <a:outerShdw blurRad="38100" dist="38100" dir="2700000" algn="tl">
                  <a:srgbClr val="FFFFFF"/>
                </a:outerShdw>
              </a:effectLst>
              <a:latin typeface="Helvetica Neue" charset="0"/>
            </a:endParaRPr>
          </a:p>
        </p:txBody>
      </p:sp>
      <p:sp>
        <p:nvSpPr>
          <p:cNvPr id="6" name="Rounded Rectangle 5"/>
          <p:cNvSpPr>
            <a:spLocks noChangeArrowheads="1"/>
          </p:cNvSpPr>
          <p:nvPr/>
        </p:nvSpPr>
        <p:spPr bwMode="auto">
          <a:xfrm>
            <a:off x="533400" y="2647950"/>
            <a:ext cx="2289386" cy="78105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3470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descr="C:\Users\cdroessler1\Documents\Career Development\CDF Pilot Class 2015\screen shots\02.png"/>
          <p:cNvPicPr>
            <a:picLocks noChangeAspect="1" noChangeArrowheads="1"/>
          </p:cNvPicPr>
          <p:nvPr/>
        </p:nvPicPr>
        <p:blipFill rotWithShape="1">
          <a:blip r:embed="rId3">
            <a:extLst>
              <a:ext uri="{28A0092B-C50C-407E-A947-70E740481C1C}">
                <a14:useLocalDpi xmlns:a14="http://schemas.microsoft.com/office/drawing/2010/main" val="0"/>
              </a:ext>
            </a:extLst>
          </a:blip>
          <a:srcRect r="1252" b="2222"/>
          <a:stretch/>
        </p:blipFill>
        <p:spPr bwMode="auto">
          <a:xfrm>
            <a:off x="457200" y="0"/>
            <a:ext cx="8229600" cy="712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59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57200" y="-228600"/>
            <a:ext cx="8229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cdroessler1\Documents\Career Development\CDF Pilot Class 2015\screen shots\03.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8957"/>
          <a:stretch/>
        </p:blipFill>
        <p:spPr bwMode="auto">
          <a:xfrm>
            <a:off x="457200" y="20242"/>
            <a:ext cx="8229600" cy="5832898"/>
          </a:xfrm>
          <a:prstGeom prst="rect">
            <a:avLst/>
          </a:prstGeom>
          <a:noFill/>
          <a:extLst/>
        </p:spPr>
      </p:pic>
      <p:sp>
        <p:nvSpPr>
          <p:cNvPr id="6" name="Rounded Rectangle 5"/>
          <p:cNvSpPr>
            <a:spLocks noChangeArrowheads="1"/>
          </p:cNvSpPr>
          <p:nvPr/>
        </p:nvSpPr>
        <p:spPr bwMode="auto">
          <a:xfrm>
            <a:off x="381000" y="762000"/>
            <a:ext cx="2133600" cy="15240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
        <p:nvSpPr>
          <p:cNvPr id="7" name="Rounded Rectangle 6"/>
          <p:cNvSpPr>
            <a:spLocks noChangeArrowheads="1"/>
          </p:cNvSpPr>
          <p:nvPr/>
        </p:nvSpPr>
        <p:spPr bwMode="auto">
          <a:xfrm>
            <a:off x="414777" y="1952756"/>
            <a:ext cx="4614423" cy="494942"/>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
        <p:nvSpPr>
          <p:cNvPr id="8" name="Rounded Rectangle 7"/>
          <p:cNvSpPr>
            <a:spLocks noChangeArrowheads="1"/>
          </p:cNvSpPr>
          <p:nvPr/>
        </p:nvSpPr>
        <p:spPr bwMode="auto">
          <a:xfrm>
            <a:off x="395727" y="3115640"/>
            <a:ext cx="1226117" cy="519735"/>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13545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pic>
        <p:nvPicPr>
          <p:cNvPr id="5" name="Picture 2" descr="C:\Users\cdroessler1\Documents\Career Development\CDF Pilot Class 2015\screen shots\04.png"/>
          <p:cNvPicPr>
            <a:picLocks noChangeAspect="1" noChangeArrowheads="1"/>
          </p:cNvPicPr>
          <p:nvPr/>
        </p:nvPicPr>
        <p:blipFill rotWithShape="1">
          <a:blip r:embed="rId4">
            <a:clrChange>
              <a:clrFrom>
                <a:srgbClr val="D3D3D3"/>
              </a:clrFrom>
              <a:clrTo>
                <a:srgbClr val="D3D3D3">
                  <a:alpha val="0"/>
                </a:srgbClr>
              </a:clrTo>
            </a:clrChange>
            <a:extLst>
              <a:ext uri="{28A0092B-C50C-407E-A947-70E740481C1C}">
                <a14:useLocalDpi xmlns:a14="http://schemas.microsoft.com/office/drawing/2010/main" val="0"/>
              </a:ext>
            </a:extLst>
          </a:blip>
          <a:srcRect l="160" t="-183" r="-160" b="2296"/>
          <a:stretch/>
        </p:blipFill>
        <p:spPr bwMode="auto">
          <a:xfrm>
            <a:off x="-8839200" y="762000"/>
            <a:ext cx="801091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a:spLocks noChangeArrowheads="1"/>
          </p:cNvSpPr>
          <p:nvPr/>
        </p:nvSpPr>
        <p:spPr bwMode="auto">
          <a:xfrm>
            <a:off x="533400" y="3505200"/>
            <a:ext cx="2463800" cy="357188"/>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8473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5" name="Rectangle 4"/>
          <p:cNvSpPr/>
          <p:nvPr/>
        </p:nvSpPr>
        <p:spPr>
          <a:xfrm>
            <a:off x="1917700" y="0"/>
            <a:ext cx="5299364" cy="6857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87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64320"/>
          </a:xfrm>
          <a:prstGeom prst="rect">
            <a:avLst/>
          </a:prstGeom>
        </p:spPr>
      </p:pic>
    </p:spTree>
    <p:extLst>
      <p:ext uri="{BB962C8B-B14F-4D97-AF65-F5344CB8AC3E}">
        <p14:creationId xmlns:p14="http://schemas.microsoft.com/office/powerpoint/2010/main" val="62404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929"/>
            <a:ext cx="8229600" cy="7693686"/>
          </a:xfrm>
        </p:spPr>
      </p:pic>
    </p:spTree>
    <p:extLst>
      <p:ext uri="{BB962C8B-B14F-4D97-AF65-F5344CB8AC3E}">
        <p14:creationId xmlns:p14="http://schemas.microsoft.com/office/powerpoint/2010/main" val="421862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1031533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891088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
        <p:nvSpPr>
          <p:cNvPr id="6" name="Rounded Rectangle 5"/>
          <p:cNvSpPr>
            <a:spLocks noChangeArrowheads="1"/>
          </p:cNvSpPr>
          <p:nvPr/>
        </p:nvSpPr>
        <p:spPr bwMode="auto">
          <a:xfrm>
            <a:off x="533400" y="1219200"/>
            <a:ext cx="5715000" cy="6858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8208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151425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882622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1531629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
        <p:nvSpPr>
          <p:cNvPr id="6" name="Rounded Rectangle 5"/>
          <p:cNvSpPr>
            <a:spLocks noChangeArrowheads="1"/>
          </p:cNvSpPr>
          <p:nvPr/>
        </p:nvSpPr>
        <p:spPr bwMode="auto">
          <a:xfrm>
            <a:off x="638106" y="2133600"/>
            <a:ext cx="7591494" cy="3048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20564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descr="C:\Users\cdroessler1\Documents\Career Development\CDF Pilot Class 2015\screen shots\01.png"/>
          <p:cNvPicPr>
            <a:picLocks noChangeAspect="1" noChangeArrowheads="1"/>
          </p:cNvPicPr>
          <p:nvPr/>
        </p:nvPicPr>
        <p:blipFill rotWithShape="1">
          <a:blip r:embed="rId3">
            <a:extLst>
              <a:ext uri="{28A0092B-C50C-407E-A947-70E740481C1C}">
                <a14:useLocalDpi xmlns:a14="http://schemas.microsoft.com/office/drawing/2010/main" val="0"/>
              </a:ext>
            </a:extLst>
          </a:blip>
          <a:srcRect t="555" r="1737" b="1666"/>
          <a:stretch/>
        </p:blipFill>
        <p:spPr bwMode="auto">
          <a:xfrm>
            <a:off x="457200" y="15240"/>
            <a:ext cx="8229600" cy="716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4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654075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3729" name="Picture 2" descr="&#10;Picture-1.jpg                                                  00000037&#10;GREEN BEAN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7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1905000" y="3124200"/>
            <a:ext cx="5521325" cy="1409700"/>
          </a:xfrm>
          <a:prstGeom prst="rect">
            <a:avLst/>
          </a:prstGeom>
          <a:solidFill>
            <a:srgbClr val="BBE0E3"/>
          </a:solidFill>
          <a:ln w="38100">
            <a:solidFill>
              <a:srgbClr val="FF0000"/>
            </a:solid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b="1" dirty="0">
              <a:effectLst>
                <a:outerShdw blurRad="38100" dist="38100" dir="2700000" algn="tl">
                  <a:srgbClr val="FFFFFF"/>
                </a:outerShdw>
              </a:effectLst>
              <a:latin typeface="Helvetica Neue" charset="0"/>
            </a:endParaRPr>
          </a:p>
          <a:p>
            <a:pPr>
              <a:defRPr/>
            </a:pPr>
            <a:r>
              <a:rPr lang="en-US" b="1" dirty="0">
                <a:effectLst>
                  <a:outerShdw blurRad="38100" dist="38100" dir="2700000" algn="tl">
                    <a:srgbClr val="FFFFFF"/>
                  </a:outerShdw>
                </a:effectLst>
                <a:latin typeface="Helvetica Neue" charset="0"/>
              </a:rPr>
              <a:t>   </a:t>
            </a:r>
            <a:r>
              <a:rPr lang="en-US" b="1" dirty="0" err="1">
                <a:effectLst>
                  <a:outerShdw blurRad="38100" dist="38100" dir="2700000" algn="tl">
                    <a:srgbClr val="FFFFFF"/>
                  </a:outerShdw>
                </a:effectLst>
                <a:latin typeface="Helvetica Neue" charset="0"/>
              </a:rPr>
              <a:t>www.</a:t>
            </a:r>
            <a:r>
              <a:rPr lang="en-US" sz="3600" b="1" dirty="0" err="1">
                <a:effectLst>
                  <a:outerShdw blurRad="38100" dist="38100" dir="2700000" algn="tl">
                    <a:srgbClr val="FFFFFF"/>
                  </a:outerShdw>
                </a:effectLst>
                <a:latin typeface="Helvetica Neue" charset="0"/>
              </a:rPr>
              <a:t>CareerOutlook.US</a:t>
            </a:r>
            <a:r>
              <a:rPr lang="en-US" b="1" dirty="0">
                <a:effectLst>
                  <a:outerShdw blurRad="38100" dist="38100" dir="2700000" algn="tl">
                    <a:srgbClr val="FFFFFF"/>
                  </a:outerShdw>
                </a:effectLst>
                <a:latin typeface="Helvetica Neue" charset="0"/>
              </a:rPr>
              <a:t>   </a:t>
            </a:r>
          </a:p>
          <a:p>
            <a:pPr>
              <a:defRPr/>
            </a:pPr>
            <a:endParaRPr lang="en-US" b="1" dirty="0">
              <a:effectLst>
                <a:outerShdw blurRad="38100" dist="38100" dir="2700000" algn="tl">
                  <a:srgbClr val="FFFFFF"/>
                </a:outerShdw>
              </a:effectLst>
              <a:latin typeface="Helvetica Neue" charset="0"/>
            </a:endParaRPr>
          </a:p>
        </p:txBody>
      </p:sp>
    </p:spTree>
    <p:extLst>
      <p:ext uri="{BB962C8B-B14F-4D97-AF65-F5344CB8AC3E}">
        <p14:creationId xmlns:p14="http://schemas.microsoft.com/office/powerpoint/2010/main" val="125813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
            <a:ext cx="3962400" cy="5127812"/>
          </a:xfrm>
          <a:prstGeom prst="rect">
            <a:avLst/>
          </a:prstGeom>
        </p:spPr>
      </p:pic>
      <p:sp>
        <p:nvSpPr>
          <p:cNvPr id="14339" name="Rectangle 3"/>
          <p:cNvSpPr>
            <a:spLocks noGrp="1" noChangeArrowheads="1"/>
          </p:cNvSpPr>
          <p:nvPr>
            <p:ph type="subTitle" idx="1"/>
          </p:nvPr>
        </p:nvSpPr>
        <p:spPr>
          <a:xfrm>
            <a:off x="-228600" y="5105400"/>
            <a:ext cx="6934200" cy="1676400"/>
          </a:xfrm>
        </p:spPr>
        <p:txBody>
          <a:bodyPr>
            <a:normAutofit fontScale="62500" lnSpcReduction="20000"/>
          </a:bodyPr>
          <a:lstStyle/>
          <a:p>
            <a:pPr marL="461963" algn="l">
              <a:lnSpc>
                <a:spcPct val="80000"/>
              </a:lnSpc>
            </a:pPr>
            <a:r>
              <a:rPr lang="en-US" sz="4800" dirty="0">
                <a:latin typeface="Arial" charset="0"/>
                <a:ea typeface="ヒラギノ角ゴ Pro W3" charset="0"/>
                <a:cs typeface="ヒラギノ角ゴ Pro W3" charset="0"/>
              </a:rPr>
              <a:t>Chris Droessler</a:t>
            </a:r>
          </a:p>
          <a:p>
            <a:pPr marL="461963" algn="l">
              <a:lnSpc>
                <a:spcPct val="80000"/>
              </a:lnSpc>
            </a:pPr>
            <a:r>
              <a:rPr lang="en-US" sz="4800" dirty="0">
                <a:latin typeface="Arial" charset="0"/>
                <a:ea typeface="ヒラギノ角ゴ Pro W3" charset="0"/>
                <a:cs typeface="ヒラギノ角ゴ Pro W3" charset="0"/>
              </a:rPr>
              <a:t>CTE Coordinator</a:t>
            </a:r>
          </a:p>
          <a:p>
            <a:pPr marL="461963" algn="l">
              <a:lnSpc>
                <a:spcPct val="80000"/>
              </a:lnSpc>
            </a:pPr>
            <a:r>
              <a:rPr lang="en-US" sz="4800" dirty="0">
                <a:latin typeface="Arial" charset="0"/>
                <a:ea typeface="ヒラギノ角ゴ Pro W3" charset="0"/>
                <a:cs typeface="ヒラギノ角ゴ Pro W3" charset="0"/>
              </a:rPr>
              <a:t>NC Community Colleges</a:t>
            </a:r>
          </a:p>
          <a:p>
            <a:pPr marL="461963" algn="l">
              <a:lnSpc>
                <a:spcPct val="80000"/>
              </a:lnSpc>
            </a:pPr>
            <a:r>
              <a:rPr lang="en-US" sz="4000" dirty="0" err="1" smtClean="0">
                <a:latin typeface="Arial" charset="0"/>
                <a:ea typeface="ヒラギノ角ゴ Pro W3" charset="0"/>
                <a:cs typeface="ヒラギノ角ゴ Pro W3" charset="0"/>
              </a:rPr>
              <a:t>DroesslerC@NCCommunityColleges.edu</a:t>
            </a:r>
            <a:endParaRPr lang="en-US" sz="4000" dirty="0">
              <a:latin typeface="Arial" charset="0"/>
              <a:ea typeface="ヒラギノ角ゴ Pro W3" charset="0"/>
              <a:cs typeface="ヒラギノ角ゴ Pro W3" charset="0"/>
            </a:endParaRPr>
          </a:p>
        </p:txBody>
      </p:sp>
      <p:sp>
        <p:nvSpPr>
          <p:cNvPr id="3" name="Rectangle 2"/>
          <p:cNvSpPr/>
          <p:nvPr/>
        </p:nvSpPr>
        <p:spPr>
          <a:xfrm>
            <a:off x="5181600" y="0"/>
            <a:ext cx="3962400" cy="5127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535" y="1674333"/>
            <a:ext cx="2485465" cy="3507267"/>
          </a:xfrm>
          <a:prstGeom prst="rect">
            <a:avLst/>
          </a:prstGeom>
        </p:spPr>
      </p:pic>
      <p:sp>
        <p:nvSpPr>
          <p:cNvPr id="7" name="Rectangle 6"/>
          <p:cNvSpPr>
            <a:spLocks noChangeArrowheads="1"/>
          </p:cNvSpPr>
          <p:nvPr/>
        </p:nvSpPr>
        <p:spPr bwMode="auto">
          <a:xfrm>
            <a:off x="381000" y="5715000"/>
            <a:ext cx="8686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r">
              <a:spcBef>
                <a:spcPct val="20000"/>
              </a:spcBef>
              <a:tabLst>
                <a:tab pos="1604963" algn="l"/>
              </a:tabLst>
            </a:pPr>
            <a:r>
              <a:rPr lang="en-US" sz="3000" dirty="0" smtClean="0"/>
              <a:t>Get the PowerPoint</a:t>
            </a:r>
          </a:p>
          <a:p>
            <a:pPr marL="1604963" indent="-1604963" algn="r">
              <a:spcBef>
                <a:spcPct val="20000"/>
              </a:spcBef>
              <a:tabLst>
                <a:tab pos="1604963" algn="l"/>
              </a:tabLst>
            </a:pPr>
            <a:r>
              <a:rPr lang="en-US" sz="3000" dirty="0" smtClean="0"/>
              <a:t>www.ncperkins.org</a:t>
            </a:r>
            <a:endParaRPr lang="en-US" sz="3000" dirty="0"/>
          </a:p>
        </p:txBody>
      </p:sp>
    </p:spTree>
    <p:extLst>
      <p:ext uri="{BB962C8B-B14F-4D97-AF65-F5344CB8AC3E}">
        <p14:creationId xmlns:p14="http://schemas.microsoft.com/office/powerpoint/2010/main" val="1728026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91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253570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565341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12563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88069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36" y="0"/>
            <a:ext cx="5299364" cy="6858000"/>
          </a:xfrm>
          <a:prstGeom prst="rect">
            <a:avLst/>
          </a:prstGeom>
        </p:spPr>
      </p:pic>
    </p:spTree>
    <p:extLst>
      <p:ext uri="{BB962C8B-B14F-4D97-AF65-F5344CB8AC3E}">
        <p14:creationId xmlns:p14="http://schemas.microsoft.com/office/powerpoint/2010/main" val="18009868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EDD1A-F66B-4A90-8803-6512E3CBFB2F}">
  <ds:schemaRefs>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88203bfa-d4ac-462e-8616-0292cc28843a"/>
    <ds:schemaRef ds:uri="f46e81e7-297d-417f-b698-00dff3f07a0e"/>
    <ds:schemaRef ds:uri="http://schemas.microsoft.com/sharepoint/v3"/>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3.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4813</TotalTime>
  <Words>3288</Words>
  <Application>Microsoft Macintosh PowerPoint</Application>
  <PresentationFormat>On-screen Show (4:3)</PresentationFormat>
  <Paragraphs>578</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Franklin Gothic Medium</vt:lpstr>
      <vt:lpstr>Helvetica Neue</vt:lpstr>
      <vt:lpstr>Times</vt:lpstr>
      <vt:lpstr>Wingdings</vt:lpstr>
      <vt:lpstr>ヒラギノ角ゴ Pro W3</vt:lpstr>
      <vt:lpstr>Arial</vt:lpstr>
      <vt:lpstr>Office Theme</vt:lpstr>
      <vt:lpstr>North Carolina  Career Clusters Guide</vt:lpstr>
      <vt:lpstr>16 Career Clusters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NCCCS</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Droessler</dc:title>
  <dc:creator>Chris Droessler</dc:creator>
  <cp:lastModifiedBy>Chris Droessler</cp:lastModifiedBy>
  <cp:revision>418</cp:revision>
  <cp:lastPrinted>2016-10-10T02:31:39Z</cp:lastPrinted>
  <dcterms:created xsi:type="dcterms:W3CDTF">2009-10-29T12:13:41Z</dcterms:created>
  <dcterms:modified xsi:type="dcterms:W3CDTF">2016-10-10T02:34:44Z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