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11"/>
  </p:notesMasterIdLst>
  <p:handoutMasterIdLst>
    <p:handoutMasterId r:id="rId12"/>
  </p:handoutMasterIdLst>
  <p:sldIdLst>
    <p:sldId id="260" r:id="rId3"/>
    <p:sldId id="280" r:id="rId4"/>
    <p:sldId id="281" r:id="rId5"/>
    <p:sldId id="282" r:id="rId6"/>
    <p:sldId id="285" r:id="rId7"/>
    <p:sldId id="283" r:id="rId8"/>
    <p:sldId id="284" r:id="rId9"/>
    <p:sldId id="27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D14"/>
    <a:srgbClr val="009AA6"/>
    <a:srgbClr val="7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5" autoAdjust="0"/>
    <p:restoredTop sz="88151" autoAdjust="0"/>
  </p:normalViewPr>
  <p:slideViewPr>
    <p:cSldViewPr snapToGrid="0">
      <p:cViewPr varScale="1">
        <p:scale>
          <a:sx n="49" d="100"/>
          <a:sy n="49" d="100"/>
        </p:scale>
        <p:origin x="1344" y="5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2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684353-3876-459B-A2A0-E1F1B77D3D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5123B90-74EE-4D50-961E-9E7BCD0C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303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4B58D4C-046B-4435-8871-108230B8C909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BBFB5A-915E-48F0-A4AA-A52890152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198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BFB5A-915E-48F0-A4AA-A528901520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37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BFB5A-915E-48F0-A4AA-A528901520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34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BFB5A-915E-48F0-A4AA-A528901520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53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273" y="1982976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3473" y="4480511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64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90165"/>
            <a:ext cx="7886700" cy="399153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6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939352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763264"/>
            <a:ext cx="3868340" cy="32184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39352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763264"/>
            <a:ext cx="3887391" cy="32184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30"/>
          <p:cNvSpPr>
            <a:spLocks noGrp="1"/>
          </p:cNvSpPr>
          <p:nvPr>
            <p:ph type="sldNum" sz="quarter" idx="12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71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8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151744"/>
            <a:ext cx="6858000" cy="1552071"/>
          </a:xfrm>
        </p:spPr>
        <p:txBody>
          <a:bodyPr anchor="t">
            <a:normAutofit/>
          </a:bodyPr>
          <a:lstStyle>
            <a:lvl1pPr algn="ctr">
              <a:defRPr lang="en-US" sz="4400" b="1" dirty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95176"/>
            <a:ext cx="6858000" cy="1170753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" t="17246" r="-898" b="1525"/>
          <a:stretch/>
        </p:blipFill>
        <p:spPr>
          <a:xfrm>
            <a:off x="600331" y="390348"/>
            <a:ext cx="7943338" cy="12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662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97962"/>
            <a:ext cx="3086100" cy="43852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888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Placeholder 28"/>
          <p:cNvSpPr>
            <a:spLocks noGrp="1"/>
          </p:cNvSpPr>
          <p:nvPr>
            <p:ph type="title"/>
          </p:nvPr>
        </p:nvSpPr>
        <p:spPr>
          <a:xfrm>
            <a:off x="628650" y="1798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28650" y="2011681"/>
            <a:ext cx="7886700" cy="3949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398174" y="6413500"/>
            <a:ext cx="6347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" t="17246" r="-898" b="1525"/>
          <a:stretch/>
        </p:blipFill>
        <p:spPr>
          <a:xfrm>
            <a:off x="194132" y="6139180"/>
            <a:ext cx="3439642" cy="548640"/>
          </a:xfrm>
          <a:prstGeom prst="rect">
            <a:avLst/>
          </a:prstGeom>
        </p:spPr>
      </p:pic>
      <p:cxnSp>
        <p:nvCxnSpPr>
          <p:cNvPr id="4" name="Straight Connector 3"/>
          <p:cNvCxnSpPr/>
          <p:nvPr userDrawn="1"/>
        </p:nvCxnSpPr>
        <p:spPr>
          <a:xfrm flipV="1">
            <a:off x="0" y="1669774"/>
            <a:ext cx="9144000" cy="13252"/>
          </a:xfrm>
          <a:prstGeom prst="line">
            <a:avLst/>
          </a:prstGeom>
          <a:ln w="101600">
            <a:solidFill>
              <a:srgbClr val="FF6D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423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9AA6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9181B-90F1-4EEE-93BF-F43B183D5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77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erkinsb.sched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reertech.org/perkins-virtual-resource-tabl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185863" y="3037569"/>
            <a:ext cx="6858000" cy="1552071"/>
          </a:xfrm>
        </p:spPr>
        <p:txBody>
          <a:bodyPr>
            <a:noAutofit/>
          </a:bodyPr>
          <a:lstStyle/>
          <a:p>
            <a:r>
              <a:rPr lang="en-US" sz="4400" b="1" dirty="0"/>
              <a:t>Aligning CTE &amp; </a:t>
            </a:r>
            <a:br>
              <a:rPr lang="en-US" sz="4400" b="1" dirty="0"/>
            </a:br>
            <a:r>
              <a:rPr lang="en-US" sz="4400" b="1" dirty="0"/>
              <a:t>Workforce Development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type="subTitle" idx="1"/>
          </p:nvPr>
        </p:nvSpPr>
        <p:spPr>
          <a:xfrm>
            <a:off x="1143000" y="3995176"/>
            <a:ext cx="6858000" cy="199128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US" sz="2800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86600" y="6403975"/>
            <a:ext cx="2057400" cy="365125"/>
          </a:xfrm>
        </p:spPr>
        <p:txBody>
          <a:bodyPr/>
          <a:lstStyle/>
          <a:p>
            <a:fld id="{3FAF11BC-4188-4023-B5C2-A3E64286B8C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02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Policymakers emphasized the strategic alignment of Perkins and WIOA throughout the reauthorization process</a:t>
            </a:r>
          </a:p>
          <a:p>
            <a:r>
              <a:rPr lang="en-US" dirty="0"/>
              <a:t>Perkins V ultimately contains 20 direct references to WIOA (not counting technical amendment), and many more references to constructs from that legislation</a:t>
            </a:r>
          </a:p>
          <a:p>
            <a:r>
              <a:rPr lang="en-US" dirty="0"/>
              <a:t>A new state planning process presents opportunities to promote coordination and cooperation between CTE programs and workforce and education systems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FAF11BC-4188-4023-B5C2-A3E64286B8C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27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FAF11BC-4188-4023-B5C2-A3E64286B8CA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C:\Users\ACTE2\Desktop\Perkins Guide pages\Pages from PERKINS Guide Book FINAL (WIOA_Wagner-Peyser)_Page_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854" y="1962151"/>
            <a:ext cx="3104091" cy="3990975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G:\Issues\Perkins\2018 Perkins V Implementation\Regional Workshops\Workforce Development Session\DRAFTCoordinatingAcrossPerkinsVWIOA_101918_Page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1962938"/>
            <a:ext cx="3108960" cy="4023360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03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Career pathways</a:t>
            </a:r>
          </a:p>
          <a:p>
            <a:r>
              <a:rPr lang="en-US" dirty="0"/>
              <a:t>In-demand industry sector or occupation</a:t>
            </a:r>
          </a:p>
          <a:p>
            <a:r>
              <a:rPr lang="en-US" dirty="0"/>
              <a:t>Industry or sector partnership</a:t>
            </a:r>
          </a:p>
          <a:p>
            <a:r>
              <a:rPr lang="en-US" dirty="0"/>
              <a:t>Local workforce development board</a:t>
            </a:r>
          </a:p>
          <a:p>
            <a:r>
              <a:rPr lang="en-US" dirty="0"/>
              <a:t>Out-of-school youth</a:t>
            </a:r>
          </a:p>
          <a:p>
            <a:r>
              <a:rPr lang="en-US" dirty="0"/>
              <a:t>Out-of-workforce individual</a:t>
            </a:r>
          </a:p>
          <a:p>
            <a:r>
              <a:rPr lang="en-US" dirty="0"/>
              <a:t>Recognized postsecondary credential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FAF11BC-4188-4023-B5C2-A3E64286B8C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57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Legislative Connections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plan and uses of funds</a:t>
            </a:r>
          </a:p>
          <a:p>
            <a:r>
              <a:rPr lang="en-US" dirty="0"/>
              <a:t>Local application and uses of funds</a:t>
            </a:r>
          </a:p>
          <a:p>
            <a:r>
              <a:rPr lang="en-US" dirty="0"/>
              <a:t>Industry connections</a:t>
            </a:r>
          </a:p>
          <a:p>
            <a:r>
              <a:rPr lang="en-US" dirty="0"/>
              <a:t>Accountability indicators</a:t>
            </a:r>
          </a:p>
          <a:p>
            <a:r>
              <a:rPr lang="en-US" dirty="0"/>
              <a:t>Wagner-</a:t>
            </a:r>
            <a:r>
              <a:rPr lang="en-US" dirty="0" err="1"/>
              <a:t>Peyser</a:t>
            </a:r>
            <a:r>
              <a:rPr lang="en-US" dirty="0"/>
              <a:t> amendments</a:t>
            </a:r>
          </a:p>
          <a:p>
            <a:r>
              <a:rPr lang="en-US" dirty="0"/>
              <a:t>Evaluation and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FAF11BC-4188-4023-B5C2-A3E64286B8C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2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Plan Option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90165"/>
            <a:ext cx="7886700" cy="416774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Perkins eligible agencies have the flexibility to decide whether to develop a separate Perkins V plan or a combined state plan under WIOA (Perkins V Sec. 122(b))</a:t>
            </a:r>
          </a:p>
          <a:p>
            <a:r>
              <a:rPr lang="en-US" dirty="0"/>
              <a:t>Both WIOA plans and Perkins V plans are four years long and plan cycles will align in 2020 (if states choose a one-year Perkins transition plan)</a:t>
            </a:r>
          </a:p>
          <a:p>
            <a:r>
              <a:rPr lang="en-US" dirty="0"/>
              <a:t>States that submit a combined plan must meet all of the statutory requirements of both Perkins V and WIOA</a:t>
            </a:r>
          </a:p>
          <a:p>
            <a:r>
              <a:rPr lang="en-US" dirty="0"/>
              <a:t>It is not necessary to submit a combined plan in order to carry out shared planning or implementation activities—this may or may not be the right decision for your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FAF11BC-4188-4023-B5C2-A3E64286B8C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73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for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Coordinating on the development of a shared vision and how to achieve it</a:t>
            </a:r>
          </a:p>
          <a:p>
            <a:r>
              <a:rPr lang="en-US" dirty="0"/>
              <a:t>Aligning stakeholder engagement plans</a:t>
            </a:r>
          </a:p>
          <a:p>
            <a:r>
              <a:rPr lang="en-US" dirty="0"/>
              <a:t>Aligning use of labor market information</a:t>
            </a:r>
          </a:p>
          <a:p>
            <a:r>
              <a:rPr lang="en-US" dirty="0"/>
              <a:t>Planning for the implementation of the accountability systems</a:t>
            </a:r>
          </a:p>
          <a:p>
            <a:r>
              <a:rPr lang="en-US" dirty="0"/>
              <a:t>Leveraging the opportunities afforded by some of the common activities that must be addressed in Perkins V and WIOA state plans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FAF11BC-4188-4023-B5C2-A3E64286B8C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043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Housekeeping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Please complete your evaluations!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Link to Sched agenda with session-related materials: </a:t>
            </a:r>
            <a:r>
              <a:rPr lang="en-US" dirty="0">
                <a:hlinkClick r:id="rId3"/>
              </a:rPr>
              <a:t>https://perkinsb.sched.com/</a:t>
            </a:r>
            <a:r>
              <a:rPr lang="en-US" dirty="0"/>
              <a:t>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Virtual resource table: </a:t>
            </a:r>
            <a:r>
              <a:rPr lang="en-US" dirty="0">
                <a:hlinkClick r:id="rId4"/>
              </a:rPr>
              <a:t>https://careertech.org/perkins-virtual-resource-table</a:t>
            </a:r>
            <a:r>
              <a:rPr lang="en-US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FAF11BC-4188-4023-B5C2-A3E64286B8C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69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324</Words>
  <Application>Microsoft Office PowerPoint</Application>
  <PresentationFormat>On-screen Show (4:3)</PresentationFormat>
  <Paragraphs>47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Myriad Pro</vt:lpstr>
      <vt:lpstr>Office Theme</vt:lpstr>
      <vt:lpstr>Custom Design</vt:lpstr>
      <vt:lpstr>Aligning CTE &amp;  Workforce Development</vt:lpstr>
      <vt:lpstr>Overview</vt:lpstr>
      <vt:lpstr>Key Resources</vt:lpstr>
      <vt:lpstr>Key Definitions</vt:lpstr>
      <vt:lpstr>Key Legislative Connections</vt:lpstr>
      <vt:lpstr>Combined Plan Option</vt:lpstr>
      <vt:lpstr>Opportunities for Collaboration</vt:lpstr>
      <vt:lpstr>Housekeeping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</dc:creator>
  <cp:lastModifiedBy>Brianna McCain</cp:lastModifiedBy>
  <cp:revision>111</cp:revision>
  <cp:lastPrinted>2017-02-24T15:38:49Z</cp:lastPrinted>
  <dcterms:created xsi:type="dcterms:W3CDTF">2016-01-13T20:51:07Z</dcterms:created>
  <dcterms:modified xsi:type="dcterms:W3CDTF">2018-10-26T21:00:32Z</dcterms:modified>
</cp:coreProperties>
</file>