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6"/>
  </p:notesMasterIdLst>
  <p:handoutMasterIdLst>
    <p:handoutMasterId r:id="rId47"/>
  </p:handoutMasterIdLst>
  <p:sldIdLst>
    <p:sldId id="534" r:id="rId2"/>
    <p:sldId id="1165" r:id="rId3"/>
    <p:sldId id="257" r:id="rId4"/>
    <p:sldId id="1195" r:id="rId5"/>
    <p:sldId id="1197" r:id="rId6"/>
    <p:sldId id="281" r:id="rId7"/>
    <p:sldId id="1558" r:id="rId8"/>
    <p:sldId id="1559" r:id="rId9"/>
    <p:sldId id="1560" r:id="rId10"/>
    <p:sldId id="1561" r:id="rId11"/>
    <p:sldId id="1562" r:id="rId12"/>
    <p:sldId id="1563" r:id="rId13"/>
    <p:sldId id="1564" r:id="rId14"/>
    <p:sldId id="1565" r:id="rId15"/>
    <p:sldId id="1566" r:id="rId16"/>
    <p:sldId id="1567" r:id="rId17"/>
    <p:sldId id="1568" r:id="rId18"/>
    <p:sldId id="1569" r:id="rId19"/>
    <p:sldId id="1570" r:id="rId20"/>
    <p:sldId id="1571" r:id="rId21"/>
    <p:sldId id="1572" r:id="rId22"/>
    <p:sldId id="1519" r:id="rId23"/>
    <p:sldId id="1539" r:id="rId24"/>
    <p:sldId id="1520" r:id="rId25"/>
    <p:sldId id="1513" r:id="rId26"/>
    <p:sldId id="1203" r:id="rId27"/>
    <p:sldId id="1198" r:id="rId28"/>
    <p:sldId id="1521" r:id="rId29"/>
    <p:sldId id="1522" r:id="rId30"/>
    <p:sldId id="1523" r:id="rId31"/>
    <p:sldId id="1524" r:id="rId32"/>
    <p:sldId id="1525" r:id="rId33"/>
    <p:sldId id="1526" r:id="rId34"/>
    <p:sldId id="1196" r:id="rId35"/>
    <p:sldId id="1506" r:id="rId36"/>
    <p:sldId id="1507" r:id="rId37"/>
    <p:sldId id="261" r:id="rId38"/>
    <p:sldId id="1518" r:id="rId39"/>
    <p:sldId id="1515" r:id="rId40"/>
    <p:sldId id="1240" r:id="rId41"/>
    <p:sldId id="772" r:id="rId42"/>
    <p:sldId id="291" r:id="rId43"/>
    <p:sldId id="1194" r:id="rId44"/>
    <p:sldId id="719" r:id="rId45"/>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68"/>
    <a:srgbClr val="0531FF"/>
    <a:srgbClr val="EEB111"/>
    <a:srgbClr val="0037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F0D694-C39D-8C44-8878-02E7AB10BAB3}" v="133" dt="2021-09-13T19:52:30.4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624" autoAdjust="0"/>
    <p:restoredTop sz="61890" autoAdjust="0"/>
  </p:normalViewPr>
  <p:slideViewPr>
    <p:cSldViewPr snapToGrid="0">
      <p:cViewPr varScale="1">
        <p:scale>
          <a:sx n="128" d="100"/>
          <a:sy n="128" d="100"/>
        </p:scale>
        <p:origin x="1464" y="1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40" d="100"/>
        <a:sy n="140" d="100"/>
      </p:scale>
      <p:origin x="0" y="-3792"/>
    </p:cViewPr>
  </p:sorterViewPr>
  <p:notesViewPr>
    <p:cSldViewPr snapToGrid="0">
      <p:cViewPr varScale="1">
        <p:scale>
          <a:sx n="117" d="100"/>
          <a:sy n="117" d="100"/>
        </p:scale>
        <p:origin x="2376"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Droessler" userId="625c3661-9d64-47fa-b83c-4b49393bd161" providerId="ADAL" clId="{7DF0D694-C39D-8C44-8878-02E7AB10BAB3}"/>
    <pc:docChg chg="custSel addSld modSld sldOrd">
      <pc:chgData name="Chris Droessler" userId="625c3661-9d64-47fa-b83c-4b49393bd161" providerId="ADAL" clId="{7DF0D694-C39D-8C44-8878-02E7AB10BAB3}" dt="2021-09-13T19:52:30.434" v="126" actId="255"/>
      <pc:docMkLst>
        <pc:docMk/>
      </pc:docMkLst>
      <pc:sldChg chg="add ord">
        <pc:chgData name="Chris Droessler" userId="625c3661-9d64-47fa-b83c-4b49393bd161" providerId="ADAL" clId="{7DF0D694-C39D-8C44-8878-02E7AB10BAB3}" dt="2021-09-13T19:52:02.707" v="122"/>
        <pc:sldMkLst>
          <pc:docMk/>
          <pc:sldMk cId="4277773299" sldId="281"/>
        </pc:sldMkLst>
      </pc:sldChg>
      <pc:sldChg chg="modSp">
        <pc:chgData name="Chris Droessler" userId="625c3661-9d64-47fa-b83c-4b49393bd161" providerId="ADAL" clId="{7DF0D694-C39D-8C44-8878-02E7AB10BAB3}" dt="2021-09-13T19:52:30.434" v="126" actId="255"/>
        <pc:sldMkLst>
          <pc:docMk/>
          <pc:sldMk cId="447204966" sldId="1197"/>
        </pc:sldMkLst>
        <pc:spChg chg="mod">
          <ac:chgData name="Chris Droessler" userId="625c3661-9d64-47fa-b83c-4b49393bd161" providerId="ADAL" clId="{7DF0D694-C39D-8C44-8878-02E7AB10BAB3}" dt="2021-09-13T19:52:30.434" v="126" actId="255"/>
          <ac:spMkLst>
            <pc:docMk/>
            <pc:sldMk cId="447204966" sldId="1197"/>
            <ac:spMk id="2" creationId="{4757E851-22C0-416A-AB72-C8671A494E41}"/>
          </ac:spMkLst>
        </pc:spChg>
      </pc:sldChg>
      <pc:sldChg chg="modSp modNotesTx">
        <pc:chgData name="Chris Droessler" userId="625c3661-9d64-47fa-b83c-4b49393bd161" providerId="ADAL" clId="{7DF0D694-C39D-8C44-8878-02E7AB10BAB3}" dt="2021-09-13T11:50:02.089" v="1" actId="20577"/>
        <pc:sldMkLst>
          <pc:docMk/>
          <pc:sldMk cId="1173134012" sldId="1519"/>
        </pc:sldMkLst>
        <pc:spChg chg="mod">
          <ac:chgData name="Chris Droessler" userId="625c3661-9d64-47fa-b83c-4b49393bd161" providerId="ADAL" clId="{7DF0D694-C39D-8C44-8878-02E7AB10BAB3}" dt="2021-09-13T11:49:34.155" v="0" actId="20577"/>
          <ac:spMkLst>
            <pc:docMk/>
            <pc:sldMk cId="1173134012" sldId="1519"/>
            <ac:spMk id="2" creationId="{05648250-8EF5-4AFF-A6A5-0DC821D19F8C}"/>
          </ac:spMkLst>
        </pc:spChg>
      </pc:sldChg>
      <pc:sldChg chg="addSp modSp add modNotesTx">
        <pc:chgData name="Chris Droessler" userId="625c3661-9d64-47fa-b83c-4b49393bd161" providerId="ADAL" clId="{7DF0D694-C39D-8C44-8878-02E7AB10BAB3}" dt="2021-09-13T12:02:21.399" v="39" actId="20577"/>
        <pc:sldMkLst>
          <pc:docMk/>
          <pc:sldMk cId="1872162086" sldId="1539"/>
        </pc:sldMkLst>
        <pc:spChg chg="mod">
          <ac:chgData name="Chris Droessler" userId="625c3661-9d64-47fa-b83c-4b49393bd161" providerId="ADAL" clId="{7DF0D694-C39D-8C44-8878-02E7AB10BAB3}" dt="2021-09-13T11:55:01.767" v="14" actId="20577"/>
          <ac:spMkLst>
            <pc:docMk/>
            <pc:sldMk cId="1872162086" sldId="1539"/>
            <ac:spMk id="2" creationId="{00000000-0000-0000-0000-000000000000}"/>
          </ac:spMkLst>
        </pc:spChg>
        <pc:spChg chg="mod">
          <ac:chgData name="Chris Droessler" userId="625c3661-9d64-47fa-b83c-4b49393bd161" providerId="ADAL" clId="{7DF0D694-C39D-8C44-8878-02E7AB10BAB3}" dt="2021-09-13T11:55:56.051" v="32" actId="27636"/>
          <ac:spMkLst>
            <pc:docMk/>
            <pc:sldMk cId="1872162086" sldId="1539"/>
            <ac:spMk id="3" creationId="{00000000-0000-0000-0000-000000000000}"/>
          </ac:spMkLst>
        </pc:spChg>
        <pc:picChg chg="add mod">
          <ac:chgData name="Chris Droessler" userId="625c3661-9d64-47fa-b83c-4b49393bd161" providerId="ADAL" clId="{7DF0D694-C39D-8C44-8878-02E7AB10BAB3}" dt="2021-09-13T11:55:44.228" v="28" actId="1036"/>
          <ac:picMkLst>
            <pc:docMk/>
            <pc:sldMk cId="1872162086" sldId="1539"/>
            <ac:picMk id="4" creationId="{5245F34F-9140-064A-B447-342A7A032160}"/>
          </ac:picMkLst>
        </pc:picChg>
        <pc:picChg chg="add mod">
          <ac:chgData name="Chris Droessler" userId="625c3661-9d64-47fa-b83c-4b49393bd161" providerId="ADAL" clId="{7DF0D694-C39D-8C44-8878-02E7AB10BAB3}" dt="2021-09-13T11:56:55.946" v="35" actId="14100"/>
          <ac:picMkLst>
            <pc:docMk/>
            <pc:sldMk cId="1872162086" sldId="1539"/>
            <ac:picMk id="5" creationId="{9AA725A9-54E7-E849-AC84-C270EEE5C8BF}"/>
          </ac:picMkLst>
        </pc:picChg>
      </pc:sldChg>
      <pc:sldChg chg="add ord">
        <pc:chgData name="Chris Droessler" userId="625c3661-9d64-47fa-b83c-4b49393bd161" providerId="ADAL" clId="{7DF0D694-C39D-8C44-8878-02E7AB10BAB3}" dt="2021-09-13T19:52:02.707" v="122"/>
        <pc:sldMkLst>
          <pc:docMk/>
          <pc:sldMk cId="2658542190" sldId="1558"/>
        </pc:sldMkLst>
      </pc:sldChg>
      <pc:sldChg chg="add ord">
        <pc:chgData name="Chris Droessler" userId="625c3661-9d64-47fa-b83c-4b49393bd161" providerId="ADAL" clId="{7DF0D694-C39D-8C44-8878-02E7AB10BAB3}" dt="2021-09-13T19:52:02.707" v="122"/>
        <pc:sldMkLst>
          <pc:docMk/>
          <pc:sldMk cId="2455694954" sldId="1559"/>
        </pc:sldMkLst>
      </pc:sldChg>
      <pc:sldChg chg="add ord modTransition">
        <pc:chgData name="Chris Droessler" userId="625c3661-9d64-47fa-b83c-4b49393bd161" providerId="ADAL" clId="{7DF0D694-C39D-8C44-8878-02E7AB10BAB3}" dt="2021-09-13T19:52:02.707" v="122"/>
        <pc:sldMkLst>
          <pc:docMk/>
          <pc:sldMk cId="3179099214" sldId="1560"/>
        </pc:sldMkLst>
      </pc:sldChg>
      <pc:sldChg chg="add ord modTransition">
        <pc:chgData name="Chris Droessler" userId="625c3661-9d64-47fa-b83c-4b49393bd161" providerId="ADAL" clId="{7DF0D694-C39D-8C44-8878-02E7AB10BAB3}" dt="2021-09-13T19:52:02.707" v="122"/>
        <pc:sldMkLst>
          <pc:docMk/>
          <pc:sldMk cId="1582814063" sldId="1561"/>
        </pc:sldMkLst>
      </pc:sldChg>
      <pc:sldChg chg="add ord modTransition">
        <pc:chgData name="Chris Droessler" userId="625c3661-9d64-47fa-b83c-4b49393bd161" providerId="ADAL" clId="{7DF0D694-C39D-8C44-8878-02E7AB10BAB3}" dt="2021-09-13T19:52:02.707" v="122"/>
        <pc:sldMkLst>
          <pc:docMk/>
          <pc:sldMk cId="752165316" sldId="1562"/>
        </pc:sldMkLst>
      </pc:sldChg>
      <pc:sldChg chg="add ord modTransition">
        <pc:chgData name="Chris Droessler" userId="625c3661-9d64-47fa-b83c-4b49393bd161" providerId="ADAL" clId="{7DF0D694-C39D-8C44-8878-02E7AB10BAB3}" dt="2021-09-13T19:52:02.707" v="122"/>
        <pc:sldMkLst>
          <pc:docMk/>
          <pc:sldMk cId="3025715700" sldId="1563"/>
        </pc:sldMkLst>
      </pc:sldChg>
      <pc:sldChg chg="add ord modTransition">
        <pc:chgData name="Chris Droessler" userId="625c3661-9d64-47fa-b83c-4b49393bd161" providerId="ADAL" clId="{7DF0D694-C39D-8C44-8878-02E7AB10BAB3}" dt="2021-09-13T19:52:02.707" v="122"/>
        <pc:sldMkLst>
          <pc:docMk/>
          <pc:sldMk cId="1346603830" sldId="1564"/>
        </pc:sldMkLst>
      </pc:sldChg>
      <pc:sldChg chg="add ord modTransition">
        <pc:chgData name="Chris Droessler" userId="625c3661-9d64-47fa-b83c-4b49393bd161" providerId="ADAL" clId="{7DF0D694-C39D-8C44-8878-02E7AB10BAB3}" dt="2021-09-13T19:52:02.707" v="122"/>
        <pc:sldMkLst>
          <pc:docMk/>
          <pc:sldMk cId="25196419" sldId="1565"/>
        </pc:sldMkLst>
      </pc:sldChg>
      <pc:sldChg chg="add ord modTransition">
        <pc:chgData name="Chris Droessler" userId="625c3661-9d64-47fa-b83c-4b49393bd161" providerId="ADAL" clId="{7DF0D694-C39D-8C44-8878-02E7AB10BAB3}" dt="2021-09-13T19:52:02.707" v="122"/>
        <pc:sldMkLst>
          <pc:docMk/>
          <pc:sldMk cId="4196276489" sldId="1566"/>
        </pc:sldMkLst>
      </pc:sldChg>
      <pc:sldChg chg="add ord modTransition">
        <pc:chgData name="Chris Droessler" userId="625c3661-9d64-47fa-b83c-4b49393bd161" providerId="ADAL" clId="{7DF0D694-C39D-8C44-8878-02E7AB10BAB3}" dt="2021-09-13T19:52:02.707" v="122"/>
        <pc:sldMkLst>
          <pc:docMk/>
          <pc:sldMk cId="1085871333" sldId="1567"/>
        </pc:sldMkLst>
      </pc:sldChg>
      <pc:sldChg chg="add ord modTransition">
        <pc:chgData name="Chris Droessler" userId="625c3661-9d64-47fa-b83c-4b49393bd161" providerId="ADAL" clId="{7DF0D694-C39D-8C44-8878-02E7AB10BAB3}" dt="2021-09-13T19:52:02.707" v="122"/>
        <pc:sldMkLst>
          <pc:docMk/>
          <pc:sldMk cId="3789623457" sldId="1568"/>
        </pc:sldMkLst>
      </pc:sldChg>
      <pc:sldChg chg="add ord modTransition">
        <pc:chgData name="Chris Droessler" userId="625c3661-9d64-47fa-b83c-4b49393bd161" providerId="ADAL" clId="{7DF0D694-C39D-8C44-8878-02E7AB10BAB3}" dt="2021-09-13T19:52:02.707" v="122"/>
        <pc:sldMkLst>
          <pc:docMk/>
          <pc:sldMk cId="2014595607" sldId="1569"/>
        </pc:sldMkLst>
      </pc:sldChg>
      <pc:sldChg chg="add ord modTransition">
        <pc:chgData name="Chris Droessler" userId="625c3661-9d64-47fa-b83c-4b49393bd161" providerId="ADAL" clId="{7DF0D694-C39D-8C44-8878-02E7AB10BAB3}" dt="2021-09-13T19:52:02.707" v="122"/>
        <pc:sldMkLst>
          <pc:docMk/>
          <pc:sldMk cId="3496278103" sldId="1570"/>
        </pc:sldMkLst>
      </pc:sldChg>
      <pc:sldChg chg="add ord modTransition">
        <pc:chgData name="Chris Droessler" userId="625c3661-9d64-47fa-b83c-4b49393bd161" providerId="ADAL" clId="{7DF0D694-C39D-8C44-8878-02E7AB10BAB3}" dt="2021-09-13T19:52:02.707" v="122"/>
        <pc:sldMkLst>
          <pc:docMk/>
          <pc:sldMk cId="2197808856" sldId="1571"/>
        </pc:sldMkLst>
      </pc:sldChg>
      <pc:sldChg chg="add ord modTransition">
        <pc:chgData name="Chris Droessler" userId="625c3661-9d64-47fa-b83c-4b49393bd161" providerId="ADAL" clId="{7DF0D694-C39D-8C44-8878-02E7AB10BAB3}" dt="2021-09-13T19:52:02.707" v="122"/>
        <pc:sldMkLst>
          <pc:docMk/>
          <pc:sldMk cId="2848223365" sldId="157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E9B6F52-CC10-4425-9195-EDF28B435798}" type="datetimeFigureOut">
              <a:rPr lang="en-US" smtClean="0"/>
              <a:t>9/13/21</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A111C28-737F-4457-9FE5-6826B7F3293B}" type="slidenum">
              <a:rPr lang="en-US" smtClean="0"/>
              <a:t>‹#›</a:t>
            </a:fld>
            <a:endParaRPr lang="en-US"/>
          </a:p>
        </p:txBody>
      </p:sp>
    </p:spTree>
    <p:extLst>
      <p:ext uri="{BB962C8B-B14F-4D97-AF65-F5344CB8AC3E}">
        <p14:creationId xmlns:p14="http://schemas.microsoft.com/office/powerpoint/2010/main" val="28344465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02D3CF6-D097-446F-BA20-84B1F837E572}" type="datetimeFigureOut">
              <a:rPr lang="en-US" smtClean="0"/>
              <a:t>9/13/21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D52D8DC-3CCA-4826-966D-69131461ECBB}" type="slidenum">
              <a:rPr lang="en-US" smtClean="0"/>
              <a:t>‹#›</a:t>
            </a:fld>
            <a:endParaRPr lang="en-US"/>
          </a:p>
        </p:txBody>
      </p:sp>
    </p:spTree>
    <p:extLst>
      <p:ext uri="{BB962C8B-B14F-4D97-AF65-F5344CB8AC3E}">
        <p14:creationId xmlns:p14="http://schemas.microsoft.com/office/powerpoint/2010/main" val="8780096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nam02.safelinks.protection.outlook.com/?url=https%3A%2F%2Fwww.nc-net.info%2Fbuilding-career-pathways%2F%23&amp;data=04%7C01%7Cdroesslerc%40nccommunitycolleges.edu%7C01ff27ed087143dacf3208d97494e5ab%7C616f6b2af8af4525b6c8f74c6a2b182d%7C0%7C0%7C637669005118968892%7CUnknown%7CTWFpbGZsb3d8eyJWIjoiMC4wLjAwMDAiLCJQIjoiV2luMzIiLCJBTiI6Ik1haWwiLCJXVCI6Mn0%3D%7C1000&amp;sdata=bDFCNzKVRCx%2BXPZ99Qf8HdRp66NLNFvdD2mCONzAiek%3D&amp;reserved=0"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nam02.safelinks.protection.outlook.com/?url=https%3A%2F%2Fwww.nc-net.info%2Fbuilding-career-pathways%2F%23&amp;data=04%7C01%7Cdroesslerc%40nccommunitycolleges.edu%7C01ff27ed087143dacf3208d97494e5ab%7C616f6b2af8af4525b6c8f74c6a2b182d%7C0%7C0%7C637669005118968892%7CUnknown%7CTWFpbGZsb3d8eyJWIjoiMC4wLjAwMDAiLCJQIjoiV2luMzIiLCJBTiI6Ik1haWwiLCJXVCI6Mn0%3D%7C1000&amp;sdata=bDFCNzKVRCx%2BXPZ99Qf8HdRp66NLNFvdD2mCONzAiek%3D&amp;reserved=0"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mailto:hcotner@cord.org"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200" dirty="0">
              <a:latin typeface="+mn-lt"/>
            </a:endParaRPr>
          </a:p>
          <a:p>
            <a:endParaRPr lang="en-US" sz="1200" dirty="0">
              <a:latin typeface="+mn-lt"/>
            </a:endParaRPr>
          </a:p>
          <a:p>
            <a:pPr eaLnBrk="1" hangingPunct="1">
              <a:spcBef>
                <a:spcPct val="0"/>
              </a:spcBef>
              <a:spcAft>
                <a:spcPct val="30000"/>
              </a:spcAft>
            </a:pPr>
            <a:r>
              <a:rPr lang="en-US" sz="1200" b="1" dirty="0">
                <a:latin typeface="+mn-lt"/>
                <a:ea typeface="ヒラギノ角ゴ Pro W3" charset="0"/>
                <a:cs typeface="Arial" charset="0"/>
              </a:rPr>
              <a:t>Dr. Bob </a:t>
            </a:r>
            <a:r>
              <a:rPr lang="en-US" sz="1200" b="1" dirty="0" err="1">
                <a:latin typeface="+mn-lt"/>
                <a:ea typeface="ヒラギノ角ゴ Pro W3" charset="0"/>
                <a:cs typeface="Arial" charset="0"/>
              </a:rPr>
              <a:t>Witchger</a:t>
            </a:r>
            <a:r>
              <a:rPr lang="en-US" sz="1200" b="1" dirty="0">
                <a:latin typeface="+mn-lt"/>
                <a:ea typeface="ヒラギノ角ゴ Pro W3" charset="0"/>
                <a:cs typeface="Arial" charset="0"/>
              </a:rPr>
              <a:t> </a:t>
            </a:r>
          </a:p>
          <a:p>
            <a:pPr eaLnBrk="1" hangingPunct="1">
              <a:spcBef>
                <a:spcPct val="0"/>
              </a:spcBef>
              <a:spcAft>
                <a:spcPct val="30000"/>
              </a:spcAft>
            </a:pPr>
            <a:r>
              <a:rPr lang="en-US" sz="1200" dirty="0">
                <a:latin typeface="+mn-lt"/>
                <a:ea typeface="ヒラギノ角ゴ Pro W3" charset="0"/>
                <a:cs typeface="Arial" charset="0"/>
              </a:rPr>
              <a:t>919-807-7126</a:t>
            </a:r>
          </a:p>
          <a:p>
            <a:pPr eaLnBrk="1" hangingPunct="1">
              <a:spcBef>
                <a:spcPct val="0"/>
              </a:spcBef>
              <a:spcAft>
                <a:spcPct val="30000"/>
              </a:spcAft>
            </a:pPr>
            <a:r>
              <a:rPr lang="en-US" sz="1200" dirty="0" err="1">
                <a:latin typeface="+mn-lt"/>
                <a:ea typeface="ヒラギノ角ゴ Pro W3" charset="0"/>
                <a:cs typeface="Arial" charset="0"/>
              </a:rPr>
              <a:t>WitchgerB@nccommunitycolleges.edu</a:t>
            </a:r>
            <a:endParaRPr lang="en-US" sz="1200" dirty="0">
              <a:latin typeface="+mn-lt"/>
              <a:ea typeface="ヒラギノ角ゴ Pro W3" charset="0"/>
              <a:cs typeface="Arial" charset="0"/>
            </a:endParaRP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Dr. Tony R. </a:t>
            </a:r>
            <a:r>
              <a:rPr lang="en-US" sz="1200" b="1" dirty="0" err="1">
                <a:latin typeface="+mn-lt"/>
              </a:rPr>
              <a:t>Reggi</a:t>
            </a:r>
            <a:endParaRPr lang="en-US" sz="1200" b="1" dirty="0">
              <a:latin typeface="+mn-lt"/>
            </a:endParaRPr>
          </a:p>
          <a:p>
            <a:r>
              <a:rPr lang="en-US" sz="1200" dirty="0">
                <a:latin typeface="+mn-lt"/>
              </a:rPr>
              <a:t>919-807-7131</a:t>
            </a:r>
          </a:p>
          <a:p>
            <a:r>
              <a:rPr lang="en-US" sz="1200" dirty="0" err="1">
                <a:latin typeface="+mn-lt"/>
              </a:rPr>
              <a:t>ReggiA@nccommunitycolleges.edu</a:t>
            </a:r>
            <a:endParaRPr lang="en-US" sz="1200" dirty="0">
              <a:latin typeface="+mn-lt"/>
            </a:endParaRP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Patti </a:t>
            </a:r>
            <a:r>
              <a:rPr lang="en-US" sz="1200" b="1" dirty="0" err="1">
                <a:latin typeface="+mn-lt"/>
              </a:rPr>
              <a:t>Coultas</a:t>
            </a:r>
            <a:endParaRPr lang="en-US" sz="1200" b="1" dirty="0">
              <a:latin typeface="+mn-lt"/>
            </a:endParaRPr>
          </a:p>
          <a:p>
            <a:r>
              <a:rPr lang="en-US" sz="1200" dirty="0">
                <a:latin typeface="+mn-lt"/>
              </a:rPr>
              <a:t>919-807-7130</a:t>
            </a:r>
          </a:p>
          <a:p>
            <a:r>
              <a:rPr lang="en-US" sz="1200" dirty="0" err="1">
                <a:latin typeface="+mn-lt"/>
              </a:rPr>
              <a:t>CoultasP@nccommunitycolleges.edu</a:t>
            </a:r>
            <a:endParaRPr lang="en-US" sz="1200" dirty="0">
              <a:latin typeface="+mn-lt"/>
            </a:endParaRP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Dr. Mary Olvera</a:t>
            </a:r>
          </a:p>
          <a:p>
            <a:r>
              <a:rPr lang="en-US" sz="1200" dirty="0">
                <a:latin typeface="+mn-lt"/>
              </a:rPr>
              <a:t>919-807-7120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latin typeface="+mn-lt"/>
              </a:rPr>
              <a:t>OlveraM@nccommunitycolleges.edu</a:t>
            </a:r>
            <a:endParaRPr lang="en-US" sz="1200" dirty="0">
              <a:latin typeface="+mn-lt"/>
            </a:endParaRP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Michelle Lair</a:t>
            </a:r>
          </a:p>
          <a:p>
            <a:r>
              <a:rPr lang="en-US" sz="1200" dirty="0">
                <a:latin typeface="+mn-lt"/>
              </a:rPr>
              <a:t>919-807-72227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latin typeface="+mn-lt"/>
              </a:rPr>
              <a:t>LairM@nccommunitycolleges.edu</a:t>
            </a: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a:p>
            <a:pPr eaLnBrk="1" hangingPunct="1">
              <a:spcBef>
                <a:spcPct val="0"/>
              </a:spcBef>
              <a:spcAft>
                <a:spcPct val="30000"/>
              </a:spcAft>
            </a:pPr>
            <a:r>
              <a:rPr lang="en-US" sz="1200" b="1" dirty="0">
                <a:latin typeface="+mn-lt"/>
                <a:ea typeface="ヒラギノ角ゴ Pro W3" charset="0"/>
                <a:cs typeface="Arial" charset="0"/>
              </a:rPr>
              <a:t>Chris Droessler </a:t>
            </a:r>
          </a:p>
          <a:p>
            <a:pPr eaLnBrk="1" hangingPunct="1">
              <a:spcBef>
                <a:spcPct val="0"/>
              </a:spcBef>
              <a:spcAft>
                <a:spcPct val="30000"/>
              </a:spcAft>
            </a:pPr>
            <a:r>
              <a:rPr lang="en-US" sz="1200" dirty="0">
                <a:latin typeface="+mn-lt"/>
                <a:ea typeface="ヒラギノ角ゴ Pro W3" charset="0"/>
                <a:cs typeface="Arial" charset="0"/>
              </a:rPr>
              <a:t>919-807-7068</a:t>
            </a:r>
          </a:p>
          <a:p>
            <a:pPr eaLnBrk="1" hangingPunct="1">
              <a:spcBef>
                <a:spcPct val="0"/>
              </a:spcBef>
              <a:spcAft>
                <a:spcPct val="30000"/>
              </a:spcAft>
            </a:pPr>
            <a:r>
              <a:rPr lang="en-US" sz="1200" dirty="0" err="1">
                <a:latin typeface="+mn-lt"/>
                <a:ea typeface="ヒラギノ角ゴ Pro W3" charset="0"/>
                <a:cs typeface="Arial" charset="0"/>
              </a:rPr>
              <a:t>DroesslerC@nccommunitycolleges.edu</a:t>
            </a:r>
            <a:endParaRPr lang="en-US" sz="1200" dirty="0">
              <a:latin typeface="+mn-lt"/>
              <a:ea typeface="ヒラギノ角ゴ Pro W3" charset="0"/>
              <a:cs typeface="Arial" charset="0"/>
            </a:endParaRPr>
          </a:p>
          <a:p>
            <a:endParaRPr lang="en-US" sz="1200" dirty="0">
              <a:latin typeface="+mn-lt"/>
            </a:endParaRPr>
          </a:p>
          <a:p>
            <a:r>
              <a:rPr lang="en-US" sz="1200" b="1" dirty="0">
                <a:latin typeface="+mn-lt"/>
              </a:rPr>
              <a:t>Darice McDougald</a:t>
            </a:r>
          </a:p>
          <a:p>
            <a:r>
              <a:rPr lang="en-US" sz="1200" dirty="0">
                <a:latin typeface="+mn-lt"/>
              </a:rPr>
              <a:t>919-807-7219</a:t>
            </a:r>
          </a:p>
          <a:p>
            <a:pPr eaLnBrk="1" hangingPunct="1">
              <a:spcBef>
                <a:spcPct val="0"/>
              </a:spcBef>
              <a:spcAft>
                <a:spcPct val="30000"/>
              </a:spcAft>
            </a:pPr>
            <a:r>
              <a:rPr lang="en-US" sz="1200" dirty="0" err="1">
                <a:latin typeface="+mn-lt"/>
                <a:ea typeface="ヒラギノ角ゴ Pro W3" charset="0"/>
                <a:cs typeface="Arial" charset="0"/>
              </a:rPr>
              <a:t>McDougaldD@nccommunitycolleges.edu</a:t>
            </a:r>
            <a:endParaRPr lang="en-US" sz="1200" dirty="0">
              <a:latin typeface="+mn-lt"/>
              <a:ea typeface="ヒラギノ角ゴ Pro W3"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sz="1200"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a:t>
            </a:fld>
            <a:endParaRPr lang="en-US"/>
          </a:p>
        </p:txBody>
      </p:sp>
    </p:spTree>
    <p:extLst>
      <p:ext uri="{BB962C8B-B14F-4D97-AF65-F5344CB8AC3E}">
        <p14:creationId xmlns:p14="http://schemas.microsoft.com/office/powerpoint/2010/main" val="3749697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Career pathways can offer an efficient customer centered approach to training and education by connecting the necessary adult basic education, occupational training, postsecondary education, career and academic advising, with student support to prepare help individuals obtain and progress in a career.</a:t>
            </a:r>
          </a:p>
          <a:p>
            <a:endParaRPr lang="en-US" dirty="0"/>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11</a:t>
            </a:fld>
            <a:endParaRPr lang="en-US"/>
          </a:p>
        </p:txBody>
      </p:sp>
    </p:spTree>
    <p:extLst>
      <p:ext uri="{BB962C8B-B14F-4D97-AF65-F5344CB8AC3E}">
        <p14:creationId xmlns:p14="http://schemas.microsoft.com/office/powerpoint/2010/main" val="42266974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Aligns with the skill needs of industries in the economy of the state or region </a:t>
            </a:r>
          </a:p>
          <a:p>
            <a:r>
              <a:rPr lang="en-US" dirty="0"/>
              <a:t>B.	Prepares individuals to be successful in any of a full range of secondary and postsecondary options, including registered apprenticeship </a:t>
            </a:r>
          </a:p>
          <a:p>
            <a:r>
              <a:rPr lang="en-US" dirty="0"/>
              <a:t>C.	Includes counseling to support an individual in achieving their education and career goals </a:t>
            </a: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12</a:t>
            </a:fld>
            <a:endParaRPr lang="en-US"/>
          </a:p>
        </p:txBody>
      </p:sp>
    </p:spTree>
    <p:extLst>
      <p:ext uri="{BB962C8B-B14F-4D97-AF65-F5344CB8AC3E}">
        <p14:creationId xmlns:p14="http://schemas.microsoft.com/office/powerpoint/2010/main" val="4174050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	Appropriate education offered concurrently with and in the same context as workforce preparation activities and training for a specific occupation or occupational cluster </a:t>
            </a:r>
          </a:p>
          <a:p>
            <a:r>
              <a:rPr lang="en-US" dirty="0"/>
              <a:t>E.	Organizes education, training, and other services to meet the particular needs of the individual in a manner that accelerates the educational and career advancement of the individual to the extent practicable </a:t>
            </a:r>
          </a:p>
          <a:p>
            <a:r>
              <a:rPr lang="en-US" dirty="0"/>
              <a:t>F.	Enables the individual to attain a secondary school diploma or it recognized equivalent, and at least one recognized Postsecondary credential </a:t>
            </a:r>
          </a:p>
          <a:p>
            <a:r>
              <a:rPr lang="en-US" dirty="0"/>
              <a:t>G.	Helps the individual enter and advance in as specific occupation or occupational cluster </a:t>
            </a: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13</a:t>
            </a:fld>
            <a:endParaRPr lang="en-US"/>
          </a:p>
        </p:txBody>
      </p:sp>
    </p:spTree>
    <p:extLst>
      <p:ext uri="{BB962C8B-B14F-4D97-AF65-F5344CB8AC3E}">
        <p14:creationId xmlns:p14="http://schemas.microsoft.com/office/powerpoint/2010/main" val="2940108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Pathways are designed to bring greater efficiency and transparency to the routes from adult education programs, non-credit training, or other starting points to credentials recognized by industry and postsecondary education institutions </a:t>
            </a:r>
          </a:p>
          <a:p>
            <a:endParaRPr lang="en-US" dirty="0"/>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14</a:t>
            </a:fld>
            <a:endParaRPr lang="en-US"/>
          </a:p>
        </p:txBody>
      </p:sp>
    </p:spTree>
    <p:extLst>
      <p:ext uri="{BB962C8B-B14F-4D97-AF65-F5344CB8AC3E}">
        <p14:creationId xmlns:p14="http://schemas.microsoft.com/office/powerpoint/2010/main" val="39110300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Career pathways enable individuals to progress through a modular system of postsecondary credentials that build upon each other, leading to further credentials and improved employment prospects. </a:t>
            </a:r>
          </a:p>
          <a:p>
            <a:endParaRPr lang="en-US" dirty="0"/>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15</a:t>
            </a:fld>
            <a:endParaRPr lang="en-US"/>
          </a:p>
        </p:txBody>
      </p:sp>
    </p:spTree>
    <p:extLst>
      <p:ext uri="{BB962C8B-B14F-4D97-AF65-F5344CB8AC3E}">
        <p14:creationId xmlns:p14="http://schemas.microsoft.com/office/powerpoint/2010/main" val="21771887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Six elements of Career Pathways </a:t>
            </a:r>
          </a:p>
          <a:p>
            <a:endParaRPr lang="en-US" dirty="0"/>
          </a:p>
          <a:p>
            <a:r>
              <a:rPr lang="en-US" dirty="0"/>
              <a:t>1.	Build cross-agency partnerships with clarifying roles </a:t>
            </a:r>
          </a:p>
          <a:p>
            <a:r>
              <a:rPr lang="en-US" dirty="0"/>
              <a:t>a.	Partnerships are at the heart of pathway systems and include political leaders, employers, state and local education providers, human services, workforce development boards, community colleges, adult basic education providers, economic development and community based organizations</a:t>
            </a: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16</a:t>
            </a:fld>
            <a:endParaRPr lang="en-US"/>
          </a:p>
        </p:txBody>
      </p:sp>
    </p:spTree>
    <p:extLst>
      <p:ext uri="{BB962C8B-B14F-4D97-AF65-F5344CB8AC3E}">
        <p14:creationId xmlns:p14="http://schemas.microsoft.com/office/powerpoint/2010/main" val="7087474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Identify industry sectors and engage employers </a:t>
            </a:r>
          </a:p>
          <a:p>
            <a:r>
              <a:rPr lang="en-US" dirty="0"/>
              <a:t>a.	Real labor market information and active employer involvement are sought to ensure training and education programs  meet the skill and competency needs of local employers.  Engaged employer involvement across the education and training spectrum have demonstrated better employment and earning outcomes for participants </a:t>
            </a: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17</a:t>
            </a:fld>
            <a:endParaRPr lang="en-US"/>
          </a:p>
        </p:txBody>
      </p:sp>
    </p:spTree>
    <p:extLst>
      <p:ext uri="{BB962C8B-B14F-4D97-AF65-F5344CB8AC3E}">
        <p14:creationId xmlns:p14="http://schemas.microsoft.com/office/powerpoint/2010/main" val="27112722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Design education and training programs </a:t>
            </a:r>
          </a:p>
          <a:p>
            <a:r>
              <a:rPr lang="en-US" dirty="0"/>
              <a:t>a.	Career pathways provide a clear sequence of education courses and credentials that meet the skill needs of high-demand industries. Key design features include contextualized curricula, integrated basic education and occupational training, career counseling, support services, assessments, and credit transfer agreements that ease entry and exit and promote credential attainment. </a:t>
            </a: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18</a:t>
            </a:fld>
            <a:endParaRPr lang="en-US"/>
          </a:p>
        </p:txBody>
      </p:sp>
    </p:spTree>
    <p:extLst>
      <p:ext uri="{BB962C8B-B14F-4D97-AF65-F5344CB8AC3E}">
        <p14:creationId xmlns:p14="http://schemas.microsoft.com/office/powerpoint/2010/main" val="22991431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Identify funding needs and sources </a:t>
            </a:r>
          </a:p>
          <a:p>
            <a:r>
              <a:rPr lang="en-US" dirty="0"/>
              <a:t>a.	Innovative funding strategies that braid funds from a variety of public and private sources are essential as pathway approached blend and align services from different governmental agencies to support the individuals successful completion</a:t>
            </a: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19</a:t>
            </a:fld>
            <a:endParaRPr lang="en-US"/>
          </a:p>
        </p:txBody>
      </p:sp>
    </p:spTree>
    <p:extLst>
      <p:ext uri="{BB962C8B-B14F-4D97-AF65-F5344CB8AC3E}">
        <p14:creationId xmlns:p14="http://schemas.microsoft.com/office/powerpoint/2010/main" val="37175396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Align policies and programs </a:t>
            </a:r>
          </a:p>
          <a:p>
            <a:r>
              <a:rPr lang="en-US" dirty="0"/>
              <a:t>a.	Career pathway programs require significant alignment among workforce, education, and human services to ensure individuals can move seamlessly from school to work and earn in-demand credentials</a:t>
            </a: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20</a:t>
            </a:fld>
            <a:endParaRPr lang="en-US"/>
          </a:p>
        </p:txBody>
      </p:sp>
    </p:spTree>
    <p:extLst>
      <p:ext uri="{BB962C8B-B14F-4D97-AF65-F5344CB8AC3E}">
        <p14:creationId xmlns:p14="http://schemas.microsoft.com/office/powerpoint/2010/main" val="3220571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a:spLocks noGrp="1" noRot="1" noChangeAspect="1"/>
          </p:cNvSpPr>
          <p:nvPr>
            <p:ph type="sldImg"/>
          </p:nvPr>
        </p:nvSpPr>
        <p:spPr>
          <a:xfrm>
            <a:off x="717550" y="1162050"/>
            <a:ext cx="5575300" cy="3136900"/>
          </a:xfrm>
          <a:prstGeom prst="rect">
            <a:avLst/>
          </a:prstGeom>
        </p:spPr>
        <p:txBody>
          <a:bodyPr/>
          <a:lstStyle/>
          <a:p>
            <a:endParaRPr/>
          </a:p>
        </p:txBody>
      </p:sp>
      <p:sp>
        <p:nvSpPr>
          <p:cNvPr id="125" name="Shape 125"/>
          <p:cNvSpPr>
            <a:spLocks noGrp="1"/>
          </p:cNvSpPr>
          <p:nvPr>
            <p:ph type="body" sz="quarter" idx="1"/>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Strengthening Career and Technical Education for the 21st Century Act reauthorized and updated the Carl D. Perkins Career and Technical Education Act of 2006 to become the current Carl D. Perkins Career and Technical Education Act of 2006 as amended by the Strengthening Career and Technical Education for the 21st Century Act (Perkins V)</a:t>
            </a:r>
          </a:p>
          <a:p>
            <a:endParaRPr lang="en-US" dirty="0"/>
          </a:p>
          <a:p>
            <a:endParaRPr lang="en-US" dirty="0"/>
          </a:p>
          <a:p>
            <a:r>
              <a:rPr lang="en-US" dirty="0"/>
              <a:t>This updated act s</a:t>
            </a:r>
            <a:r>
              <a:rPr dirty="0"/>
              <a:t>tress</a:t>
            </a:r>
            <a:r>
              <a:rPr lang="en-US" dirty="0"/>
              <a:t>es:</a:t>
            </a:r>
          </a:p>
          <a:p>
            <a:r>
              <a:rPr lang="en-US" dirty="0"/>
              <a:t>- </a:t>
            </a:r>
            <a:r>
              <a:rPr dirty="0"/>
              <a:t> Academic, Technical, and Employability Skills </a:t>
            </a:r>
          </a:p>
          <a:p>
            <a:r>
              <a:rPr lang="en-US" dirty="0"/>
              <a:t>- </a:t>
            </a:r>
            <a:r>
              <a:rPr dirty="0"/>
              <a:t>Funding Secondary and Postsecondary CTE </a:t>
            </a:r>
          </a:p>
          <a:p>
            <a:r>
              <a:rPr lang="en-US" dirty="0"/>
              <a:t>- </a:t>
            </a:r>
            <a:r>
              <a:rPr dirty="0"/>
              <a:t>Focusing on  Students who elect to enroll in CTE Programs of Study   </a:t>
            </a:r>
          </a:p>
        </p:txBody>
      </p:sp>
    </p:spTree>
    <p:extLst>
      <p:ext uri="{BB962C8B-B14F-4D97-AF65-F5344CB8AC3E}">
        <p14:creationId xmlns:p14="http://schemas.microsoft.com/office/powerpoint/2010/main" val="11242011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Measure system change and performance </a:t>
            </a:r>
          </a:p>
          <a:p>
            <a:r>
              <a:rPr lang="en-US" dirty="0"/>
              <a:t>a.	Career pathway initiatives define desired system and program outcomes, establish how data will be collected, stored, tracked, and how shared data will be analyzed while assessing progress made toward achieving outcomes</a:t>
            </a:r>
          </a:p>
          <a:p>
            <a:endParaRPr lang="en-US" dirty="0"/>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21</a:t>
            </a:fld>
            <a:endParaRPr lang="en-US"/>
          </a:p>
        </p:txBody>
      </p:sp>
    </p:spTree>
    <p:extLst>
      <p:ext uri="{BB962C8B-B14F-4D97-AF65-F5344CB8AC3E}">
        <p14:creationId xmlns:p14="http://schemas.microsoft.com/office/powerpoint/2010/main" val="36405547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i="0" u="sng" kern="1200" dirty="0">
                <a:solidFill>
                  <a:schemeClr val="tx1"/>
                </a:solidFill>
                <a:effectLst/>
                <a:latin typeface="+mn-lt"/>
                <a:ea typeface="+mn-ea"/>
                <a:cs typeface="+mn-cs"/>
                <a:hlinkClick r:id="rId3"/>
              </a:rPr>
              <a:t>https://www.nc-net.info/building-career-pathways/#</a:t>
            </a:r>
            <a:endParaRPr lang="en-US" sz="1600" b="0" i="0" u="sng"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22</a:t>
            </a:fld>
            <a:endParaRPr lang="en-US"/>
          </a:p>
        </p:txBody>
      </p:sp>
    </p:spTree>
    <p:extLst>
      <p:ext uri="{BB962C8B-B14F-4D97-AF65-F5344CB8AC3E}">
        <p14:creationId xmlns:p14="http://schemas.microsoft.com/office/powerpoint/2010/main" val="19341803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sng" kern="1200" dirty="0">
                <a:solidFill>
                  <a:schemeClr val="tx1"/>
                </a:solidFill>
                <a:effectLst/>
                <a:latin typeface="+mn-lt"/>
                <a:ea typeface="+mn-ea"/>
                <a:cs typeface="+mn-cs"/>
                <a:hlinkClick r:id="rId3"/>
              </a:rPr>
              <a:t>https://www.nc-net.info/building-career-pathways/#</a:t>
            </a:r>
            <a:endParaRPr lang="en-US" sz="1600" b="0" i="0" u="sng" kern="1200" dirty="0">
              <a:solidFill>
                <a:schemeClr val="tx1"/>
              </a:solidFill>
              <a:effectLst/>
              <a:latin typeface="+mn-lt"/>
              <a:ea typeface="+mn-ea"/>
              <a:cs typeface="+mn-cs"/>
            </a:endParaRPr>
          </a:p>
          <a:p>
            <a:endParaRPr lang="en-US" dirty="0"/>
          </a:p>
          <a:p>
            <a:r>
              <a:rPr lang="en-US" dirty="0"/>
              <a:t>Hope </a:t>
            </a:r>
            <a:r>
              <a:rPr lang="en-US" dirty="0" err="1"/>
              <a:t>Cotner</a:t>
            </a:r>
            <a:endParaRPr lang="en-US" dirty="0"/>
          </a:p>
          <a:p>
            <a:r>
              <a:rPr lang="en-US" dirty="0"/>
              <a:t>President/CEO </a:t>
            </a:r>
          </a:p>
          <a:p>
            <a:r>
              <a:rPr lang="en-US" dirty="0"/>
              <a:t>Center for Occupational Research and Development</a:t>
            </a:r>
          </a:p>
          <a:p>
            <a:endParaRPr lang="en-US" dirty="0"/>
          </a:p>
          <a:p>
            <a:r>
              <a:rPr lang="en-US" sz="1600" b="0" i="0" u="sng" kern="1200" dirty="0">
                <a:solidFill>
                  <a:schemeClr val="tx1"/>
                </a:solidFill>
                <a:effectLst/>
                <a:latin typeface="+mn-lt"/>
                <a:ea typeface="+mn-ea"/>
                <a:cs typeface="+mn-cs"/>
                <a:hlinkClick r:id="rId4"/>
              </a:rPr>
              <a:t>hcotner@cord.org</a:t>
            </a:r>
            <a:endParaRPr lang="en-US" sz="1600" b="0" i="0" u="sng"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23</a:t>
            </a:fld>
            <a:endParaRPr lang="en-US"/>
          </a:p>
        </p:txBody>
      </p:sp>
    </p:spTree>
    <p:extLst>
      <p:ext uri="{BB962C8B-B14F-4D97-AF65-F5344CB8AC3E}">
        <p14:creationId xmlns:p14="http://schemas.microsoft.com/office/powerpoint/2010/main" val="24695548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ilkescc-my.sharepoint.com/personal/jasitek917_wilkescc_edu/_layouts/15/onedrive.aspx?id=%2Fpersonal%2Fjasitek917%5Fwilkescc%5Fedu%2FDocuments%2FRecordings%2FESAP%20Wilkes%20Community%20College%2Emp4&amp;parent=%2Fpersonal%2Fjasitek917%5Fwilkescc%5Fedu%2FDocuments%2FRecordings&amp;originalPath=aHR0cHM6Ly93aWxrZXNjYy1teS5zaGFyZXBvaW50LmNvbS86djovZy9wZXJzb25hbC9qYXNpdGVrOTE3X3dpbGtlc2NjX2VkdS9FUVVta0RlZS1sQkNvVGlGNEpCUU43TUJHU245Ty1xejVzamR0dDlSYW5HMndBP3J0aW1lPTA0QWRiUmx1MlVn</a:t>
            </a:r>
          </a:p>
          <a:p>
            <a:endParaRPr lang="en-US" dirty="0"/>
          </a:p>
          <a:p>
            <a:r>
              <a:rPr lang="en-US" sz="1800" dirty="0">
                <a:effectLst/>
                <a:latin typeface="Calibri" panose="020F0502020204030204" pitchFamily="34" charset="0"/>
                <a:ea typeface="Calibri" panose="020F0502020204030204" pitchFamily="34" charset="0"/>
              </a:rPr>
              <a:t>Kristen </a:t>
            </a:r>
            <a:r>
              <a:rPr lang="en-US" sz="1800" dirty="0" err="1">
                <a:effectLst/>
                <a:latin typeface="Calibri" panose="020F0502020204030204" pitchFamily="34" charset="0"/>
                <a:ea typeface="Calibri" panose="020F0502020204030204" pitchFamily="34" charset="0"/>
              </a:rPr>
              <a:t>Macemore</a:t>
            </a:r>
            <a:r>
              <a:rPr lang="en-US" sz="1800" dirty="0">
                <a:effectLst/>
                <a:latin typeface="Calibri" panose="020F0502020204030204" pitchFamily="34" charset="0"/>
                <a:ea typeface="Calibri" panose="020F0502020204030204" pitchFamily="34" charset="0"/>
              </a:rPr>
              <a:t>, our Dean of BPST</a:t>
            </a:r>
          </a:p>
          <a:p>
            <a:endParaRPr lang="en-US" dirty="0"/>
          </a:p>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rPr>
              <a:t>Kim Bell</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rPr>
              <a:t>Programs Specialist/Senior Administrative Assistant</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rPr>
              <a:t>Office of Vice President of Instruction</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rPr>
              <a:t>Wilkes Community College</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rPr>
              <a:t>Wilkesboro, NC 28697</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rPr>
              <a:t>336-838-6127</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endParaRPr lang="en-US" dirty="0"/>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24</a:t>
            </a:fld>
            <a:endParaRPr lang="en-US"/>
          </a:p>
        </p:txBody>
      </p:sp>
    </p:spTree>
    <p:extLst>
      <p:ext uri="{BB962C8B-B14F-4D97-AF65-F5344CB8AC3E}">
        <p14:creationId xmlns:p14="http://schemas.microsoft.com/office/powerpoint/2010/main" val="22886221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26</a:t>
            </a:fld>
            <a:endParaRPr lang="en-US"/>
          </a:p>
        </p:txBody>
      </p:sp>
    </p:spTree>
    <p:extLst>
      <p:ext uri="{BB962C8B-B14F-4D97-AF65-F5344CB8AC3E}">
        <p14:creationId xmlns:p14="http://schemas.microsoft.com/office/powerpoint/2010/main" val="29197800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August 2021</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Wilson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Wilkes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September 2021</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Wayne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Vance-Granville</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October 2021</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Stanly</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Southeastern</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South Piedmont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Rowan-Cabarrus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Rockingham</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Robeson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Pitt-Martin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Pamlico</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Nash</a:t>
            </a:r>
          </a:p>
          <a:p>
            <a:pPr marL="0" marR="0">
              <a:lnSpc>
                <a:spcPct val="107000"/>
              </a:lnSpc>
              <a:spcBef>
                <a:spcPts val="0"/>
              </a:spcBef>
              <a:spcAft>
                <a:spcPts val="800"/>
              </a:spcAft>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Mayland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Lenoir</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Johnston</a:t>
            </a:r>
          </a:p>
          <a:p>
            <a:pPr marL="0" marR="0">
              <a:lnSpc>
                <a:spcPct val="107000"/>
              </a:lnSpc>
              <a:spcBef>
                <a:spcPts val="0"/>
              </a:spcBef>
              <a:spcAft>
                <a:spcPts val="800"/>
              </a:spcAft>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James_Sprunt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Halifax</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Gaston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Forsyth</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Fayetteville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Edgecombe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Durham</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Davidson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Craven</a:t>
            </a:r>
          </a:p>
          <a:p>
            <a:pPr marL="0" marR="0">
              <a:lnSpc>
                <a:spcPct val="107000"/>
              </a:lnSpc>
              <a:spcBef>
                <a:spcPts val="0"/>
              </a:spcBef>
              <a:spcAft>
                <a:spcPts val="800"/>
              </a:spcAft>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Coastal_Carolina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Central_Piedmont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Carteret</a:t>
            </a:r>
          </a:p>
          <a:p>
            <a:pPr marL="0" marR="0">
              <a:lnSpc>
                <a:spcPct val="107000"/>
              </a:lnSpc>
              <a:spcBef>
                <a:spcPts val="0"/>
              </a:spcBef>
              <a:spcAft>
                <a:spcPts val="800"/>
              </a:spcAft>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Cape_Fear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Caldwell</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Brunswick</a:t>
            </a:r>
          </a:p>
          <a:p>
            <a:pPr marL="0" marR="0">
              <a:lnSpc>
                <a:spcPct val="107000"/>
              </a:lnSpc>
              <a:spcBef>
                <a:spcPts val="0"/>
              </a:spcBef>
              <a:spcAft>
                <a:spcPts val="800"/>
              </a:spcAft>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Blue_Ridge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Beaufort</a:t>
            </a:r>
          </a:p>
          <a:p>
            <a:pPr marL="0" marR="0">
              <a:lnSpc>
                <a:spcPct val="107000"/>
              </a:lnSpc>
              <a:spcBef>
                <a:spcPts val="0"/>
              </a:spcBef>
              <a:spcAft>
                <a:spcPts val="800"/>
              </a:spcAft>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AB_Tech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34</a:t>
            </a:fld>
            <a:endParaRPr lang="en-US"/>
          </a:p>
        </p:txBody>
      </p:sp>
    </p:spTree>
    <p:extLst>
      <p:ext uri="{BB962C8B-B14F-4D97-AF65-F5344CB8AC3E}">
        <p14:creationId xmlns:p14="http://schemas.microsoft.com/office/powerpoint/2010/main" val="7160772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https://creatorswanted.org/mfgday/</a:t>
            </a:r>
          </a:p>
        </p:txBody>
      </p:sp>
      <p:sp>
        <p:nvSpPr>
          <p:cNvPr id="4" name="Slide Number Placeholder 3"/>
          <p:cNvSpPr>
            <a:spLocks noGrp="1"/>
          </p:cNvSpPr>
          <p:nvPr>
            <p:ph type="sldNum" sz="quarter" idx="5"/>
          </p:nvPr>
        </p:nvSpPr>
        <p:spPr/>
        <p:txBody>
          <a:bodyPr/>
          <a:lstStyle/>
          <a:p>
            <a:fld id="{3D52D8DC-3CCA-4826-966D-69131461ECBB}" type="slidenum">
              <a:rPr lang="en-US" smtClean="0"/>
              <a:t>35</a:t>
            </a:fld>
            <a:endParaRPr lang="en-US"/>
          </a:p>
        </p:txBody>
      </p:sp>
    </p:spTree>
    <p:extLst>
      <p:ext uri="{BB962C8B-B14F-4D97-AF65-F5344CB8AC3E}">
        <p14:creationId xmlns:p14="http://schemas.microsoft.com/office/powerpoint/2010/main" val="22958464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https://creatorswanted.org/find-events/</a:t>
            </a: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36</a:t>
            </a:fld>
            <a:endParaRPr lang="en-US"/>
          </a:p>
        </p:txBody>
      </p:sp>
    </p:spTree>
    <p:extLst>
      <p:ext uri="{BB962C8B-B14F-4D97-AF65-F5344CB8AC3E}">
        <p14:creationId xmlns:p14="http://schemas.microsoft.com/office/powerpoint/2010/main" val="30525644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37</a:t>
            </a:fld>
            <a:endParaRPr lang="en-US"/>
          </a:p>
        </p:txBody>
      </p:sp>
    </p:spTree>
    <p:extLst>
      <p:ext uri="{BB962C8B-B14F-4D97-AF65-F5344CB8AC3E}">
        <p14:creationId xmlns:p14="http://schemas.microsoft.com/office/powerpoint/2010/main" val="22916608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Times New Roman" panose="02020603050405020304" pitchFamily="18" charset="0"/>
                <a:ea typeface="Calibri" panose="020F0502020204030204" pitchFamily="34" charset="0"/>
              </a:rPr>
              <a:t>Contact </a:t>
            </a:r>
            <a:r>
              <a:rPr lang="en-US" sz="1800" dirty="0">
                <a:solidFill>
                  <a:srgbClr val="201F1E"/>
                </a:solidFill>
                <a:effectLst/>
                <a:latin typeface="Calibri" panose="020F0502020204030204" pitchFamily="34" charset="0"/>
                <a:ea typeface="Calibri" panose="020F0502020204030204" pitchFamily="34" charset="0"/>
              </a:rPr>
              <a:t>Alex Doles &lt;dolesa@nccommunitycolleges.edu&gt; for a Zoom link for each meeting.</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a:solidFill>
                  <a:srgbClr val="201F1E"/>
                </a:solidFill>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00000"/>
                </a:solidFill>
                <a:effectLst/>
                <a:latin typeface="Times New Roman" panose="02020603050405020304" pitchFamily="18" charset="0"/>
                <a:ea typeface="Calibri" panose="020F0502020204030204" pitchFamily="34" charset="0"/>
              </a:rPr>
              <a:t>Sept</a:t>
            </a:r>
            <a:r>
              <a:rPr lang="en-US" sz="1800" dirty="0">
                <a:solidFill>
                  <a:srgbClr val="201F1E"/>
                </a:solidFill>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00000"/>
                </a:solidFill>
                <a:effectLst/>
                <a:latin typeface="Times New Roman" panose="02020603050405020304" pitchFamily="18" charset="0"/>
                <a:ea typeface="Calibri" panose="020F0502020204030204" pitchFamily="34" charset="0"/>
              </a:rPr>
              <a:t>13 -    10 am - 11:30 – Triangle South (Central Carolina, Sampson)</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00000"/>
                </a:solidFill>
                <a:effectLst/>
                <a:latin typeface="Times New Roman" panose="02020603050405020304" pitchFamily="18" charset="0"/>
                <a:ea typeface="Calibri" panose="020F0502020204030204" pitchFamily="34" charset="0"/>
              </a:rPr>
              <a:t>14 -     1:30 - 3pm – Eastern (Craven, James Sprunt, Pamlico, Coastal, Lenoir, Wayne, Carteret)</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00000"/>
                </a:solidFill>
                <a:effectLst/>
                <a:latin typeface="Times New Roman" panose="02020603050405020304" pitchFamily="18" charset="0"/>
                <a:ea typeface="Calibri" panose="020F0502020204030204" pitchFamily="34" charset="0"/>
              </a:rPr>
              <a:t>20 -     10 am - 11:30</a:t>
            </a:r>
            <a:r>
              <a:rPr lang="en-US" sz="1800" dirty="0">
                <a:solidFill>
                  <a:srgbClr val="201F1E"/>
                </a:solidFill>
                <a:effectLst/>
                <a:latin typeface="Calibri" panose="020F0502020204030204" pitchFamily="34" charset="0"/>
                <a:ea typeface="Calibri" panose="020F0502020204030204" pitchFamily="34" charset="0"/>
              </a:rPr>
              <a:t> - Mountain Area (AB Tech, Blue Ridge)</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00000"/>
                </a:solidFill>
                <a:effectLst/>
                <a:latin typeface="Times New Roman" panose="02020603050405020304" pitchFamily="18" charset="0"/>
                <a:ea typeface="Calibri" panose="020F0502020204030204" pitchFamily="34" charset="0"/>
              </a:rPr>
              <a:t>21 -     1:30 - 3pm</a:t>
            </a:r>
            <a:r>
              <a:rPr lang="en-US" sz="1800" dirty="0">
                <a:solidFill>
                  <a:srgbClr val="201F1E"/>
                </a:solidFill>
                <a:effectLst/>
                <a:latin typeface="Calibri" panose="020F0502020204030204" pitchFamily="34" charset="0"/>
                <a:ea typeface="Calibri" panose="020F0502020204030204" pitchFamily="34" charset="0"/>
              </a:rPr>
              <a:t> - Piedmont Triad (Forsyth, Surry, Davidson-Davie, Rockingham, Piedmont)</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00000"/>
                </a:solidFill>
                <a:effectLst/>
                <a:latin typeface="Times New Roman" panose="02020603050405020304" pitchFamily="18" charset="0"/>
                <a:ea typeface="Calibri" panose="020F0502020204030204" pitchFamily="34" charset="0"/>
              </a:rPr>
              <a:t>22 -     10 am - 11:30</a:t>
            </a:r>
            <a:r>
              <a:rPr lang="en-US" sz="1800" dirty="0">
                <a:solidFill>
                  <a:srgbClr val="201F1E"/>
                </a:solidFill>
                <a:effectLst/>
                <a:latin typeface="Calibri" panose="020F0502020204030204" pitchFamily="34" charset="0"/>
                <a:ea typeface="Calibri" panose="020F0502020204030204" pitchFamily="34" charset="0"/>
              </a:rPr>
              <a:t> - River East (Beaufort, Pitt, Martin)</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00000"/>
                </a:solidFill>
                <a:effectLst/>
                <a:latin typeface="Times New Roman" panose="02020603050405020304" pitchFamily="18" charset="0"/>
                <a:ea typeface="Calibri" panose="020F0502020204030204" pitchFamily="34" charset="0"/>
              </a:rPr>
              <a:t>23 -     9:30 - 11am</a:t>
            </a:r>
            <a:r>
              <a:rPr lang="en-US" sz="1800" dirty="0">
                <a:solidFill>
                  <a:srgbClr val="201F1E"/>
                </a:solidFill>
                <a:effectLst/>
                <a:latin typeface="Calibri" panose="020F0502020204030204" pitchFamily="34" charset="0"/>
                <a:ea typeface="Calibri" panose="020F0502020204030204" pitchFamily="34" charset="0"/>
              </a:rPr>
              <a:t> - </a:t>
            </a:r>
            <a:r>
              <a:rPr lang="en-US" sz="1800" dirty="0" err="1">
                <a:solidFill>
                  <a:srgbClr val="201F1E"/>
                </a:solidFill>
                <a:effectLst/>
                <a:latin typeface="Calibri" panose="020F0502020204030204" pitchFamily="34" charset="0"/>
                <a:ea typeface="Calibri" panose="020F0502020204030204" pitchFamily="34" charset="0"/>
              </a:rPr>
              <a:t>Centralina</a:t>
            </a:r>
            <a:r>
              <a:rPr lang="en-US" sz="1800" dirty="0">
                <a:solidFill>
                  <a:srgbClr val="201F1E"/>
                </a:solidFill>
                <a:effectLst/>
                <a:latin typeface="Calibri" panose="020F0502020204030204" pitchFamily="34" charset="0"/>
                <a:ea typeface="Calibri" panose="020F0502020204030204" pitchFamily="34" charset="0"/>
              </a:rPr>
              <a:t> (SPCC, RCCC, Stanly, Mitchell, Gaston)</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00000"/>
                </a:solidFill>
                <a:effectLst/>
                <a:latin typeface="Times New Roman" panose="02020603050405020304" pitchFamily="18" charset="0"/>
                <a:ea typeface="Calibri" panose="020F0502020204030204" pitchFamily="34" charset="0"/>
              </a:rPr>
              <a:t>24 -     10 am - 11:30</a:t>
            </a:r>
            <a:r>
              <a:rPr lang="en-US" sz="1800" dirty="0">
                <a:solidFill>
                  <a:srgbClr val="201F1E"/>
                </a:solidFill>
                <a:effectLst/>
                <a:latin typeface="Calibri" panose="020F0502020204030204" pitchFamily="34" charset="0"/>
                <a:ea typeface="Calibri" panose="020F0502020204030204" pitchFamily="34" charset="0"/>
              </a:rPr>
              <a:t> - Capital Area (Wake, Johnston)</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00000"/>
                </a:solidFill>
                <a:effectLst/>
                <a:latin typeface="Times New Roman" panose="02020603050405020304" pitchFamily="18"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39</a:t>
            </a:fld>
            <a:endParaRPr lang="en-US"/>
          </a:p>
        </p:txBody>
      </p:sp>
    </p:spTree>
    <p:extLst>
      <p:ext uri="{BB962C8B-B14F-4D97-AF65-F5344CB8AC3E}">
        <p14:creationId xmlns:p14="http://schemas.microsoft.com/office/powerpoint/2010/main" val="3671557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August 2021</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Wilson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Wilkes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September 2021</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Wayne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Vance-Granville</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October 2021</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Stanly</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Southeastern</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November 2021</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South Piedmont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Rowan-Cabarrus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Rockingham</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Robeson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Pitt-Martin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Pamlico</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Nash</a:t>
            </a:r>
          </a:p>
          <a:p>
            <a:pPr marL="0" marR="0">
              <a:lnSpc>
                <a:spcPct val="107000"/>
              </a:lnSpc>
              <a:spcBef>
                <a:spcPts val="0"/>
              </a:spcBef>
              <a:spcAft>
                <a:spcPts val="800"/>
              </a:spcAft>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Mayland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Lenoir</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Johnston</a:t>
            </a:r>
          </a:p>
          <a:p>
            <a:pPr marL="0" marR="0">
              <a:lnSpc>
                <a:spcPct val="107000"/>
              </a:lnSpc>
              <a:spcBef>
                <a:spcPts val="0"/>
              </a:spcBef>
              <a:spcAft>
                <a:spcPts val="800"/>
              </a:spcAft>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James_Sprunt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Halifax</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Gaston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Forsyth</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Fayetteville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Edgecombe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Durham</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Davidson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Craven</a:t>
            </a:r>
          </a:p>
          <a:p>
            <a:pPr marL="0" marR="0">
              <a:lnSpc>
                <a:spcPct val="107000"/>
              </a:lnSpc>
              <a:spcBef>
                <a:spcPts val="0"/>
              </a:spcBef>
              <a:spcAft>
                <a:spcPts val="800"/>
              </a:spcAft>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Coastal_Carolina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Central_Piedmont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Carteret</a:t>
            </a:r>
          </a:p>
          <a:p>
            <a:pPr marL="0" marR="0">
              <a:lnSpc>
                <a:spcPct val="107000"/>
              </a:lnSpc>
              <a:spcBef>
                <a:spcPts val="0"/>
              </a:spcBef>
              <a:spcAft>
                <a:spcPts val="800"/>
              </a:spcAft>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Cape_Fear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Caldwell</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Brunswick</a:t>
            </a:r>
          </a:p>
          <a:p>
            <a:pPr marL="0" marR="0">
              <a:lnSpc>
                <a:spcPct val="107000"/>
              </a:lnSpc>
              <a:spcBef>
                <a:spcPts val="0"/>
              </a:spcBef>
              <a:spcAft>
                <a:spcPts val="800"/>
              </a:spcAft>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Blue_Ridge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Beaufort</a:t>
            </a:r>
          </a:p>
          <a:p>
            <a:pPr marL="0" marR="0">
              <a:lnSpc>
                <a:spcPct val="107000"/>
              </a:lnSpc>
              <a:spcBef>
                <a:spcPts val="0"/>
              </a:spcBef>
              <a:spcAft>
                <a:spcPts val="800"/>
              </a:spcAft>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AB_Tech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4</a:t>
            </a:fld>
            <a:endParaRPr lang="en-US"/>
          </a:p>
        </p:txBody>
      </p:sp>
    </p:spTree>
    <p:extLst>
      <p:ext uri="{BB962C8B-B14F-4D97-AF65-F5344CB8AC3E}">
        <p14:creationId xmlns:p14="http://schemas.microsoft.com/office/powerpoint/2010/main" val="38476611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40</a:t>
            </a:fld>
            <a:endParaRPr lang="en-US"/>
          </a:p>
        </p:txBody>
      </p:sp>
    </p:spTree>
    <p:extLst>
      <p:ext uri="{BB962C8B-B14F-4D97-AF65-F5344CB8AC3E}">
        <p14:creationId xmlns:p14="http://schemas.microsoft.com/office/powerpoint/2010/main" val="17262784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Register now and let the system remind you.</a:t>
            </a:r>
          </a:p>
        </p:txBody>
      </p:sp>
      <p:sp>
        <p:nvSpPr>
          <p:cNvPr id="4" name="Slide Number Placeholder 3"/>
          <p:cNvSpPr>
            <a:spLocks noGrp="1"/>
          </p:cNvSpPr>
          <p:nvPr>
            <p:ph type="sldNum" sz="quarter" idx="10"/>
          </p:nvPr>
        </p:nvSpPr>
        <p:spPr/>
        <p:txBody>
          <a:bodyPr/>
          <a:lstStyle/>
          <a:p>
            <a:fld id="{3D52D8DC-3CCA-4826-966D-69131461ECBB}" type="slidenum">
              <a:rPr lang="en-US" smtClean="0"/>
              <a:t>41</a:t>
            </a:fld>
            <a:endParaRPr lang="en-US"/>
          </a:p>
        </p:txBody>
      </p:sp>
    </p:spTree>
    <p:extLst>
      <p:ext uri="{BB962C8B-B14F-4D97-AF65-F5344CB8AC3E}">
        <p14:creationId xmlns:p14="http://schemas.microsoft.com/office/powerpoint/2010/main" val="1860686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www.ncperkins.org</a:t>
            </a:r>
            <a:r>
              <a:rPr lang="en-US"/>
              <a:t>/presentations/</a:t>
            </a: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42</a:t>
            </a:fld>
            <a:endParaRPr lang="en-US"/>
          </a:p>
        </p:txBody>
      </p:sp>
    </p:spTree>
    <p:extLst>
      <p:ext uri="{BB962C8B-B14F-4D97-AF65-F5344CB8AC3E}">
        <p14:creationId xmlns:p14="http://schemas.microsoft.com/office/powerpoint/2010/main" val="7813952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http://</a:t>
            </a:r>
            <a:r>
              <a:rPr lang="en-US" dirty="0" err="1"/>
              <a:t>www.ncperkins.org</a:t>
            </a:r>
            <a:r>
              <a:rPr lang="en-US" dirty="0"/>
              <a:t>/course/</a:t>
            </a:r>
            <a:r>
              <a:rPr lang="en-US" dirty="0" err="1"/>
              <a:t>view.php?id</a:t>
            </a:r>
            <a:r>
              <a:rPr lang="en-US" dirty="0"/>
              <a:t>=6</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44</a:t>
            </a:fld>
            <a:endParaRPr lang="en-US"/>
          </a:p>
        </p:txBody>
      </p:sp>
    </p:spTree>
    <p:extLst>
      <p:ext uri="{BB962C8B-B14F-4D97-AF65-F5344CB8AC3E}">
        <p14:creationId xmlns:p14="http://schemas.microsoft.com/office/powerpoint/2010/main" val="2997845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5</a:t>
            </a:fld>
            <a:endParaRPr lang="en-US"/>
          </a:p>
        </p:txBody>
      </p:sp>
    </p:spTree>
    <p:extLst>
      <p:ext uri="{BB962C8B-B14F-4D97-AF65-F5344CB8AC3E}">
        <p14:creationId xmlns:p14="http://schemas.microsoft.com/office/powerpoint/2010/main" val="1826966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46C6A2-84B9-4F4B-9D29-2CFB53138DBA}" type="slidenum">
              <a:rPr lang="en-US" smtClean="0"/>
              <a:pPr/>
              <a:t>6</a:t>
            </a:fld>
            <a:endParaRPr lang="en-US"/>
          </a:p>
        </p:txBody>
      </p:sp>
    </p:spTree>
    <p:extLst>
      <p:ext uri="{BB962C8B-B14F-4D97-AF65-F5344CB8AC3E}">
        <p14:creationId xmlns:p14="http://schemas.microsoft.com/office/powerpoint/2010/main" val="2876056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Career Pathway Systems are about the coordination of people and resource.</a:t>
            </a:r>
          </a:p>
          <a:p>
            <a:r>
              <a:rPr lang="en-US" dirty="0"/>
              <a:t>Within education, it includes the k-12 system, postsecondary education, and in particular the career and technical education services provided within and across program providers.</a:t>
            </a: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7</a:t>
            </a:fld>
            <a:endParaRPr lang="en-US"/>
          </a:p>
        </p:txBody>
      </p:sp>
    </p:spTree>
    <p:extLst>
      <p:ext uri="{BB962C8B-B14F-4D97-AF65-F5344CB8AC3E}">
        <p14:creationId xmlns:p14="http://schemas.microsoft.com/office/powerpoint/2010/main" val="675050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WIOA includes an updated definition and overarching framework for the implementation of career pathways. Defined as a combination of rigorous and high-quality education, training, and other services that: </a:t>
            </a: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8</a:t>
            </a:fld>
            <a:endParaRPr lang="en-US"/>
          </a:p>
        </p:txBody>
      </p:sp>
    </p:spTree>
    <p:extLst>
      <p:ext uri="{BB962C8B-B14F-4D97-AF65-F5344CB8AC3E}">
        <p14:creationId xmlns:p14="http://schemas.microsoft.com/office/powerpoint/2010/main" val="182575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Career Pathways to assist youth and adults with acquiring marketable skills and industry recognized credentials through a better alignment of education, training and employment, and human and social services among public agencies and employers </a:t>
            </a:r>
          </a:p>
          <a:p>
            <a:endParaRPr lang="en-US" dirty="0"/>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9</a:t>
            </a:fld>
            <a:endParaRPr lang="en-US"/>
          </a:p>
        </p:txBody>
      </p:sp>
    </p:spTree>
    <p:extLst>
      <p:ext uri="{BB962C8B-B14F-4D97-AF65-F5344CB8AC3E}">
        <p14:creationId xmlns:p14="http://schemas.microsoft.com/office/powerpoint/2010/main" val="1369769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Planning Career Pathway Systems initially included White House national economic council, office of management and budget and 13 federal agencies. </a:t>
            </a: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10</a:t>
            </a:fld>
            <a:endParaRPr lang="en-US"/>
          </a:p>
        </p:txBody>
      </p:sp>
    </p:spTree>
    <p:extLst>
      <p:ext uri="{BB962C8B-B14F-4D97-AF65-F5344CB8AC3E}">
        <p14:creationId xmlns:p14="http://schemas.microsoft.com/office/powerpoint/2010/main" val="22613021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39375"/>
            <a:ext cx="7336465" cy="1071375"/>
          </a:xfrm>
        </p:spPr>
        <p:txBody>
          <a:bodyPr anchor="b">
            <a:normAutofit/>
          </a:bodyPr>
          <a:lstStyle>
            <a:lvl1pPr algn="ctr">
              <a:defRPr sz="3300" b="1">
                <a:latin typeface="+mn-lt"/>
              </a:defRPr>
            </a:lvl1pPr>
          </a:lstStyle>
          <a:p>
            <a:r>
              <a:rPr lang="en-US" dirty="0"/>
              <a:t>Click to edit Master title style</a:t>
            </a:r>
          </a:p>
        </p:txBody>
      </p:sp>
      <p:sp>
        <p:nvSpPr>
          <p:cNvPr id="3" name="Subtitle 2"/>
          <p:cNvSpPr>
            <a:spLocks noGrp="1"/>
          </p:cNvSpPr>
          <p:nvPr>
            <p:ph type="subTitle" idx="1"/>
          </p:nvPr>
        </p:nvSpPr>
        <p:spPr>
          <a:xfrm>
            <a:off x="914400" y="2910750"/>
            <a:ext cx="7336465" cy="1241822"/>
          </a:xfrm>
        </p:spPr>
        <p:txBody>
          <a:bodyPr>
            <a:normAutofit/>
          </a:bodyPr>
          <a:lstStyle>
            <a:lvl1pPr marL="0" indent="0" algn="ctr">
              <a:buNone/>
              <a:defRPr sz="2700"/>
            </a:lvl1pPr>
            <a:lvl2pPr marL="192881" indent="0" algn="ctr">
              <a:buNone/>
              <a:defRPr sz="844"/>
            </a:lvl2pPr>
            <a:lvl3pPr marL="385763" indent="0" algn="ctr">
              <a:buNone/>
              <a:defRPr sz="760"/>
            </a:lvl3pPr>
            <a:lvl4pPr marL="578644" indent="0" algn="ctr">
              <a:buNone/>
              <a:defRPr sz="675"/>
            </a:lvl4pPr>
            <a:lvl5pPr marL="771525" indent="0" algn="ctr">
              <a:buNone/>
              <a:defRPr sz="675"/>
            </a:lvl5pPr>
            <a:lvl6pPr marL="964406" indent="0" algn="ctr">
              <a:buNone/>
              <a:defRPr sz="675"/>
            </a:lvl6pPr>
            <a:lvl7pPr marL="1157288" indent="0" algn="ctr">
              <a:buNone/>
              <a:defRPr sz="675"/>
            </a:lvl7pPr>
            <a:lvl8pPr marL="1350169" indent="0" algn="ctr">
              <a:buNone/>
              <a:defRPr sz="675"/>
            </a:lvl8pPr>
            <a:lvl9pPr marL="1543050" indent="0" algn="ctr">
              <a:buNone/>
              <a:defRPr sz="675"/>
            </a:lvl9pPr>
          </a:lstStyle>
          <a:p>
            <a:r>
              <a:rPr lang="en-US" dirty="0"/>
              <a:t>Click to edit Master subtitle style</a:t>
            </a:r>
          </a:p>
        </p:txBody>
      </p:sp>
      <p:sp>
        <p:nvSpPr>
          <p:cNvPr id="9" name="Rectangle 8"/>
          <p:cNvSpPr/>
          <p:nvPr userDrawn="1"/>
        </p:nvSpPr>
        <p:spPr>
          <a:xfrm>
            <a:off x="1733354" y="366947"/>
            <a:ext cx="6025812" cy="799835"/>
          </a:xfrm>
          <a:prstGeom prst="rect">
            <a:avLst/>
          </a:prstGeom>
          <a:noFill/>
        </p:spPr>
        <p:txBody>
          <a:bodyPr wrap="square" lIns="51435" tIns="25718" rIns="51435" bIns="25718">
            <a:spAutoFit/>
          </a:bodyPr>
          <a:lstStyle/>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North Carolina </a:t>
            </a:r>
          </a:p>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Community College System</a:t>
            </a:r>
          </a:p>
        </p:txBody>
      </p:sp>
      <p:cxnSp>
        <p:nvCxnSpPr>
          <p:cNvPr id="10" name="Straight Connector 9" title="Gold Line"/>
          <p:cNvCxnSpPr/>
          <p:nvPr userDrawn="1"/>
        </p:nvCxnSpPr>
        <p:spPr>
          <a:xfrm flipV="1">
            <a:off x="1733355" y="1398670"/>
            <a:ext cx="5705475" cy="1896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1116203" cy="1267946"/>
          </a:xfrm>
          <a:prstGeom prst="rect">
            <a:avLst/>
          </a:prstGeom>
        </p:spPr>
      </p:pic>
    </p:spTree>
    <p:extLst>
      <p:ext uri="{BB962C8B-B14F-4D97-AF65-F5344CB8AC3E}">
        <p14:creationId xmlns:p14="http://schemas.microsoft.com/office/powerpoint/2010/main" val="81376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sp>
        <p:nvSpPr>
          <p:cNvPr id="3" name="Content Placeholder 2"/>
          <p:cNvSpPr>
            <a:spLocks noGrp="1"/>
          </p:cNvSpPr>
          <p:nvPr>
            <p:ph sz="half" idx="1"/>
          </p:nvPr>
        </p:nvSpPr>
        <p:spPr>
          <a:xfrm>
            <a:off x="6286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93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4" name="Content Placeholder 3"/>
          <p:cNvSpPr>
            <a:spLocks noGrp="1"/>
          </p:cNvSpPr>
          <p:nvPr>
            <p:ph sz="half" idx="2"/>
          </p:nvPr>
        </p:nvSpPr>
        <p:spPr>
          <a:xfrm>
            <a:off x="629842" y="1878806"/>
            <a:ext cx="3868340"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3" y="1260872"/>
            <a:ext cx="3887391"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6" name="Content Placeholder 5"/>
          <p:cNvSpPr>
            <a:spLocks noGrp="1"/>
          </p:cNvSpPr>
          <p:nvPr>
            <p:ph sz="quarter" idx="4"/>
          </p:nvPr>
        </p:nvSpPr>
        <p:spPr>
          <a:xfrm>
            <a:off x="4629153" y="1878806"/>
            <a:ext cx="3887391"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142995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82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5449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Content Placeholder 2"/>
          <p:cNvSpPr>
            <a:spLocks noGrp="1"/>
          </p:cNvSpPr>
          <p:nvPr>
            <p:ph idx="1"/>
          </p:nvPr>
        </p:nvSpPr>
        <p:spPr>
          <a:xfrm>
            <a:off x="3887391" y="740573"/>
            <a:ext cx="4629150" cy="3655219"/>
          </a:xfrm>
        </p:spPr>
        <p:txBody>
          <a:bodyPr/>
          <a:lstStyle>
            <a:lvl1pPr>
              <a:defRPr sz="1350"/>
            </a:lvl1pPr>
            <a:lvl2pPr>
              <a:defRPr sz="1181"/>
            </a:lvl2pPr>
            <a:lvl3pPr>
              <a:defRPr sz="1013"/>
            </a:lvl3pPr>
            <a:lvl4pPr>
              <a:defRPr sz="844"/>
            </a:lvl4pPr>
            <a:lvl5pPr>
              <a:defRPr sz="844"/>
            </a:lvl5pPr>
            <a:lvl6pPr>
              <a:defRPr sz="844"/>
            </a:lvl6pPr>
            <a:lvl7pPr>
              <a:defRPr sz="844"/>
            </a:lvl7pPr>
            <a:lvl8pPr>
              <a:defRPr sz="844"/>
            </a:lvl8pPr>
            <a:lvl9pPr>
              <a:defRPr sz="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9/13/21</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75202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Picture Placeholder 2"/>
          <p:cNvSpPr>
            <a:spLocks noGrp="1"/>
          </p:cNvSpPr>
          <p:nvPr>
            <p:ph type="pic" idx="1"/>
          </p:nvPr>
        </p:nvSpPr>
        <p:spPr>
          <a:xfrm>
            <a:off x="3887391" y="740573"/>
            <a:ext cx="4629150" cy="3655219"/>
          </a:xfrm>
        </p:spPr>
        <p:txBody>
          <a:bodyPr/>
          <a:lstStyle>
            <a:lvl1pPr marL="0" indent="0">
              <a:buNone/>
              <a:defRPr sz="1350"/>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r>
              <a:rPr lang="en-US"/>
              <a:t>Drag picture to placeholder or click icon to add</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9/13/21</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58584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9/13/21</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pic>
        <p:nvPicPr>
          <p:cNvPr id="9" name="Picture 8" title="NCCCS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7349" y="223247"/>
            <a:ext cx="971180" cy="1095372"/>
          </a:xfrm>
          <a:prstGeom prst="rect">
            <a:avLst/>
          </a:prstGeom>
        </p:spPr>
      </p:pic>
      <p:cxnSp>
        <p:nvCxnSpPr>
          <p:cNvPr id="10" name="Straight Connector 9" title="Gold Line"/>
          <p:cNvCxnSpPr/>
          <p:nvPr userDrawn="1"/>
        </p:nvCxnSpPr>
        <p:spPr>
          <a:xfrm flipV="1">
            <a:off x="1455549" y="1287265"/>
            <a:ext cx="7059802" cy="10217"/>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61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3"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9/13/21</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5" y="4777668"/>
            <a:ext cx="3161741"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3" y="4767264"/>
            <a:ext cx="254263" cy="294650"/>
          </a:xfrm>
          <a:prstGeom prst="rect">
            <a:avLst/>
          </a:prstGeom>
        </p:spPr>
      </p:pic>
    </p:spTree>
    <p:extLst>
      <p:ext uri="{BB962C8B-B14F-4D97-AF65-F5344CB8AC3E}">
        <p14:creationId xmlns:p14="http://schemas.microsoft.com/office/powerpoint/2010/main" val="306305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xfrm>
            <a:off x="6553200" y="4767263"/>
            <a:ext cx="2133600" cy="273844"/>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81414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Content Placeholder 2"/>
          <p:cNvSpPr>
            <a:spLocks noGrp="1"/>
          </p:cNvSpPr>
          <p:nvPr>
            <p:ph idx="1"/>
          </p:nvPr>
        </p:nvSpPr>
        <p:spPr>
          <a:xfrm>
            <a:off x="3887391" y="740573"/>
            <a:ext cx="4629150" cy="3655219"/>
          </a:xfrm>
        </p:spPr>
        <p:txBody>
          <a:bodyPr/>
          <a:lstStyle>
            <a:lvl1pPr>
              <a:defRPr sz="1350"/>
            </a:lvl1pPr>
            <a:lvl2pPr>
              <a:defRPr sz="1181"/>
            </a:lvl2pPr>
            <a:lvl3pPr>
              <a:defRPr sz="1013"/>
            </a:lvl3pPr>
            <a:lvl4pPr>
              <a:defRPr sz="844"/>
            </a:lvl4pPr>
            <a:lvl5pPr>
              <a:defRPr sz="844"/>
            </a:lvl5pPr>
            <a:lvl6pPr>
              <a:defRPr sz="844"/>
            </a:lvl6pPr>
            <a:lvl7pPr>
              <a:defRPr sz="844"/>
            </a:lvl7pPr>
            <a:lvl8pPr>
              <a:defRPr sz="844"/>
            </a:lvl8pPr>
            <a:lvl9pPr>
              <a:defRPr sz="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9/13/21</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75202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20904"/>
            <a:ext cx="7886700" cy="3548753"/>
          </a:xfrm>
        </p:spPr>
        <p:txBody>
          <a:bodyPr>
            <a:normAutofit/>
          </a:bodyPr>
          <a:lstStyle>
            <a:lvl1pPr marL="175022" indent="-175022">
              <a:lnSpc>
                <a:spcPct val="100000"/>
              </a:lnSpc>
              <a:spcBef>
                <a:spcPts val="450"/>
              </a:spcBef>
              <a:tabLst/>
              <a:defRPr sz="2100"/>
            </a:lvl1pPr>
            <a:lvl2pPr marL="344091" indent="-151210">
              <a:lnSpc>
                <a:spcPct val="100000"/>
              </a:lnSpc>
              <a:spcBef>
                <a:spcPts val="225"/>
              </a:spcBef>
              <a:tabLst/>
              <a:defRPr sz="1800"/>
            </a:lvl2pPr>
            <a:lvl3pPr marL="519113" indent="-133350">
              <a:lnSpc>
                <a:spcPct val="100000"/>
              </a:lnSpc>
              <a:spcBef>
                <a:spcPts val="225"/>
              </a:spcBef>
              <a:tabLst/>
              <a:defRPr sz="1650"/>
            </a:lvl3pPr>
            <a:lvl4pPr marL="732235" indent="-153591">
              <a:lnSpc>
                <a:spcPct val="100000"/>
              </a:lnSpc>
              <a:spcBef>
                <a:spcPts val="225"/>
              </a:spcBef>
              <a:tabLst/>
              <a:defRPr sz="1500"/>
            </a:lvl4pPr>
            <a:lvl5pPr marL="900113" indent="-128588">
              <a:lnSpc>
                <a:spcPct val="100000"/>
              </a:lnSpc>
              <a:spcBef>
                <a:spcPts val="225"/>
              </a:spcBef>
              <a:tabLst/>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247693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Picture Placeholder 2"/>
          <p:cNvSpPr>
            <a:spLocks noGrp="1"/>
          </p:cNvSpPr>
          <p:nvPr>
            <p:ph type="pic" idx="1"/>
          </p:nvPr>
        </p:nvSpPr>
        <p:spPr>
          <a:xfrm>
            <a:off x="3887391" y="740573"/>
            <a:ext cx="4629150" cy="3655219"/>
          </a:xfrm>
        </p:spPr>
        <p:txBody>
          <a:bodyPr/>
          <a:lstStyle>
            <a:lvl1pPr marL="0" indent="0">
              <a:buNone/>
              <a:defRPr sz="1350"/>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r>
              <a:rPr lang="en-US"/>
              <a:t>Drag picture to placeholder or click icon to add</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9/13/21</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58584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9/13/21</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pic>
        <p:nvPicPr>
          <p:cNvPr id="9" name="Picture 8" title="NCCCS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7349" y="223247"/>
            <a:ext cx="971180" cy="1095372"/>
          </a:xfrm>
          <a:prstGeom prst="rect">
            <a:avLst/>
          </a:prstGeom>
        </p:spPr>
      </p:pic>
      <p:cxnSp>
        <p:nvCxnSpPr>
          <p:cNvPr id="10" name="Straight Connector 9" title="Gold Line"/>
          <p:cNvCxnSpPr/>
          <p:nvPr userDrawn="1"/>
        </p:nvCxnSpPr>
        <p:spPr>
          <a:xfrm flipV="1">
            <a:off x="1455549" y="1287265"/>
            <a:ext cx="7059802" cy="10217"/>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61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3"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9/13/21</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5" y="4777668"/>
            <a:ext cx="3161741"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3" y="4767264"/>
            <a:ext cx="254263" cy="294650"/>
          </a:xfrm>
          <a:prstGeom prst="rect">
            <a:avLst/>
          </a:prstGeom>
        </p:spPr>
      </p:pic>
    </p:spTree>
    <p:extLst>
      <p:ext uri="{BB962C8B-B14F-4D97-AF65-F5344CB8AC3E}">
        <p14:creationId xmlns:p14="http://schemas.microsoft.com/office/powerpoint/2010/main" val="306305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Body Level One…"/>
          <p:cNvSpPr txBox="1">
            <a:spLocks noGrp="1"/>
          </p:cNvSpPr>
          <p:nvPr>
            <p:ph type="body" sz="quarter" idx="1"/>
          </p:nvPr>
        </p:nvSpPr>
        <p:spPr>
          <a:xfrm>
            <a:off x="892970" y="3355330"/>
            <a:ext cx="7358063" cy="243299"/>
          </a:xfrm>
          <a:prstGeom prst="rect">
            <a:avLst/>
          </a:prstGeom>
        </p:spPr>
        <p:txBody>
          <a:bodyPr anchor="t"/>
          <a:lstStyle>
            <a:lvl1pPr marL="0" indent="0" algn="ctr">
              <a:spcBef>
                <a:spcPts val="0"/>
              </a:spcBef>
              <a:buSzTx/>
              <a:buNone/>
              <a:defRPr sz="1265" i="1"/>
            </a:lvl1pPr>
            <a:lvl2pPr marL="485534" indent="-251138" algn="ctr">
              <a:spcBef>
                <a:spcPts val="0"/>
              </a:spcBef>
              <a:defRPr sz="1265" i="1"/>
            </a:lvl2pPr>
            <a:lvl3pPr marL="719930" indent="-251138" algn="ctr">
              <a:spcBef>
                <a:spcPts val="0"/>
              </a:spcBef>
              <a:defRPr sz="1265" i="1"/>
            </a:lvl3pPr>
            <a:lvl4pPr marL="954326" indent="-251138" algn="ctr">
              <a:spcBef>
                <a:spcPts val="0"/>
              </a:spcBef>
              <a:defRPr sz="1265" i="1"/>
            </a:lvl4pPr>
            <a:lvl5pPr marL="1188722" indent="-251138" algn="ctr">
              <a:spcBef>
                <a:spcPts val="0"/>
              </a:spcBef>
              <a:defRPr sz="1265" i="1"/>
            </a:lvl5pPr>
          </a:lstStyle>
          <a:p>
            <a:r>
              <a:t>Body Level One</a:t>
            </a:r>
          </a:p>
          <a:p>
            <a:pPr lvl="1"/>
            <a:r>
              <a:t>Body Level Two</a:t>
            </a:r>
          </a:p>
          <a:p>
            <a:pPr lvl="2"/>
            <a:r>
              <a:t>Body Level Three</a:t>
            </a:r>
          </a:p>
          <a:p>
            <a:pPr lvl="3"/>
            <a:r>
              <a:t>Body Level Four</a:t>
            </a:r>
          </a:p>
          <a:p>
            <a:pPr lvl="4"/>
            <a:r>
              <a:t>Body Level Five</a:t>
            </a:r>
          </a:p>
        </p:txBody>
      </p:sp>
      <p:sp>
        <p:nvSpPr>
          <p:cNvPr id="94" name="“Type a quote here.”"/>
          <p:cNvSpPr txBox="1">
            <a:spLocks noGrp="1"/>
          </p:cNvSpPr>
          <p:nvPr>
            <p:ph type="body" sz="quarter" idx="13"/>
          </p:nvPr>
        </p:nvSpPr>
        <p:spPr>
          <a:xfrm>
            <a:off x="892970" y="2250236"/>
            <a:ext cx="7358063" cy="321562"/>
          </a:xfrm>
          <a:prstGeom prst="rect">
            <a:avLst/>
          </a:prstGeom>
        </p:spPr>
        <p:txBody>
          <a:bodyPr/>
          <a:lstStyle>
            <a:lvl1pPr marL="0" indent="0" algn="ctr">
              <a:spcBef>
                <a:spcPts val="0"/>
              </a:spcBef>
              <a:buSzTx/>
              <a:buNone/>
              <a:defRPr sz="3400">
                <a:latin typeface="Helvetica Neue Medium"/>
                <a:ea typeface="Helvetica Neue Medium"/>
                <a:cs typeface="Helvetica Neue Medium"/>
                <a:sym typeface="Helvetica Neue Medium"/>
              </a:defRPr>
            </a:lvl1pPr>
          </a:lstStyle>
          <a:p>
            <a:pPr marL="0" indent="0" algn="ctr">
              <a:spcBef>
                <a:spcPts val="0"/>
              </a:spcBef>
              <a:buSzTx/>
              <a:buNone/>
              <a:defRPr sz="3400">
                <a:latin typeface="Helvetica Neue Medium"/>
                <a:ea typeface="Helvetica Neue Medium"/>
                <a:cs typeface="Helvetica Neue Medium"/>
                <a:sym typeface="Helvetica Neue Medium"/>
              </a:defRPr>
            </a:pPr>
            <a:endParaRP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44995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8"/>
            <a:ext cx="7886700" cy="2139553"/>
          </a:xfrm>
        </p:spPr>
        <p:txBody>
          <a:bodyPr anchor="b">
            <a:normAutofit/>
          </a:bodyPr>
          <a:lstStyle>
            <a:lvl1pPr algn="ctr">
              <a:defRPr sz="2700"/>
            </a:lvl1pPr>
          </a:lstStyle>
          <a:p>
            <a:r>
              <a:rPr lang="en-US" dirty="0"/>
              <a:t>Click to edit Master title style</a:t>
            </a:r>
          </a:p>
        </p:txBody>
      </p:sp>
      <p:sp>
        <p:nvSpPr>
          <p:cNvPr id="3" name="Text Placeholder 2"/>
          <p:cNvSpPr>
            <a:spLocks noGrp="1"/>
          </p:cNvSpPr>
          <p:nvPr>
            <p:ph type="body" idx="1"/>
          </p:nvPr>
        </p:nvSpPr>
        <p:spPr>
          <a:xfrm>
            <a:off x="623888" y="3442102"/>
            <a:ext cx="7886700" cy="1125140"/>
          </a:xfrm>
        </p:spPr>
        <p:txBody>
          <a:bodyPr>
            <a:normAutofit/>
          </a:bodyPr>
          <a:lstStyle>
            <a:lvl1pPr marL="0" indent="0" algn="ctr">
              <a:buNone/>
              <a:defRPr sz="2100">
                <a:solidFill>
                  <a:schemeClr val="tx1">
                    <a:tint val="75000"/>
                  </a:schemeClr>
                </a:solidFill>
              </a:defRPr>
            </a:lvl1pPr>
            <a:lvl2pPr marL="192881" indent="0">
              <a:buNone/>
              <a:defRPr sz="844">
                <a:solidFill>
                  <a:schemeClr val="tx1">
                    <a:tint val="75000"/>
                  </a:schemeClr>
                </a:solidFill>
              </a:defRPr>
            </a:lvl2pPr>
            <a:lvl3pPr marL="385763" indent="0">
              <a:buNone/>
              <a:defRPr sz="760">
                <a:solidFill>
                  <a:schemeClr val="tx1">
                    <a:tint val="75000"/>
                  </a:schemeClr>
                </a:solidFill>
              </a:defRPr>
            </a:lvl3pPr>
            <a:lvl4pPr marL="578644" indent="0">
              <a:buNone/>
              <a:defRPr sz="675">
                <a:solidFill>
                  <a:schemeClr val="tx1">
                    <a:tint val="75000"/>
                  </a:schemeClr>
                </a:solidFill>
              </a:defRPr>
            </a:lvl4pPr>
            <a:lvl5pPr marL="771525" indent="0">
              <a:buNone/>
              <a:defRPr sz="675">
                <a:solidFill>
                  <a:schemeClr val="tx1">
                    <a:tint val="75000"/>
                  </a:schemeClr>
                </a:solidFill>
              </a:defRPr>
            </a:lvl5pPr>
            <a:lvl6pPr marL="964406" indent="0">
              <a:buNone/>
              <a:defRPr sz="675">
                <a:solidFill>
                  <a:schemeClr val="tx1">
                    <a:tint val="75000"/>
                  </a:schemeClr>
                </a:solidFill>
              </a:defRPr>
            </a:lvl6pPr>
            <a:lvl7pPr marL="1157288" indent="0">
              <a:buNone/>
              <a:defRPr sz="675">
                <a:solidFill>
                  <a:schemeClr val="tx1">
                    <a:tint val="75000"/>
                  </a:schemeClr>
                </a:solidFill>
              </a:defRPr>
            </a:lvl7pPr>
            <a:lvl8pPr marL="1350169" indent="0">
              <a:buNone/>
              <a:defRPr sz="675">
                <a:solidFill>
                  <a:schemeClr val="tx1">
                    <a:tint val="75000"/>
                  </a:schemeClr>
                </a:solidFill>
              </a:defRPr>
            </a:lvl8pPr>
            <a:lvl9pPr marL="1543050" indent="0">
              <a:buNone/>
              <a:defRPr sz="675">
                <a:solidFill>
                  <a:schemeClr val="tx1">
                    <a:tint val="75000"/>
                  </a:schemeClr>
                </a:solidFill>
              </a:defRPr>
            </a:lvl9pPr>
          </a:lstStyle>
          <a:p>
            <a:pPr lvl="0"/>
            <a:r>
              <a:rPr lang="en-US" dirty="0"/>
              <a:t>Click to edit Master text styles</a:t>
            </a:r>
          </a:p>
        </p:txBody>
      </p:sp>
      <p:sp>
        <p:nvSpPr>
          <p:cNvPr id="9" name="Footer Placeholder 4"/>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839" y="4818981"/>
            <a:ext cx="316698" cy="267898"/>
          </a:xfrm>
          <a:prstGeom prst="rect">
            <a:avLst/>
          </a:prstGeom>
        </p:spPr>
      </p:pic>
    </p:spTree>
    <p:extLst>
      <p:ext uri="{BB962C8B-B14F-4D97-AF65-F5344CB8AC3E}">
        <p14:creationId xmlns:p14="http://schemas.microsoft.com/office/powerpoint/2010/main" val="18174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sp>
        <p:nvSpPr>
          <p:cNvPr id="3" name="Content Placeholder 2"/>
          <p:cNvSpPr>
            <a:spLocks noGrp="1"/>
          </p:cNvSpPr>
          <p:nvPr>
            <p:ph sz="half" idx="1"/>
          </p:nvPr>
        </p:nvSpPr>
        <p:spPr>
          <a:xfrm>
            <a:off x="6286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93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4" name="Content Placeholder 3"/>
          <p:cNvSpPr>
            <a:spLocks noGrp="1"/>
          </p:cNvSpPr>
          <p:nvPr>
            <p:ph sz="half" idx="2"/>
          </p:nvPr>
        </p:nvSpPr>
        <p:spPr>
          <a:xfrm>
            <a:off x="629842" y="1878806"/>
            <a:ext cx="3868340"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3" y="1260872"/>
            <a:ext cx="3887391"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6" name="Content Placeholder 5"/>
          <p:cNvSpPr>
            <a:spLocks noGrp="1"/>
          </p:cNvSpPr>
          <p:nvPr>
            <p:ph sz="quarter" idx="4"/>
          </p:nvPr>
        </p:nvSpPr>
        <p:spPr>
          <a:xfrm>
            <a:off x="4629153" y="1878806"/>
            <a:ext cx="3887391"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142995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82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39375"/>
            <a:ext cx="7336465" cy="1071375"/>
          </a:xfrm>
        </p:spPr>
        <p:txBody>
          <a:bodyPr anchor="b">
            <a:normAutofit/>
          </a:bodyPr>
          <a:lstStyle>
            <a:lvl1pPr algn="ctr">
              <a:defRPr sz="3300" b="1">
                <a:latin typeface="+mn-lt"/>
              </a:defRPr>
            </a:lvl1pPr>
          </a:lstStyle>
          <a:p>
            <a:r>
              <a:rPr lang="en-US" dirty="0"/>
              <a:t>Click to edit Master title style</a:t>
            </a:r>
          </a:p>
        </p:txBody>
      </p:sp>
      <p:sp>
        <p:nvSpPr>
          <p:cNvPr id="3" name="Subtitle 2"/>
          <p:cNvSpPr>
            <a:spLocks noGrp="1"/>
          </p:cNvSpPr>
          <p:nvPr>
            <p:ph type="subTitle" idx="1"/>
          </p:nvPr>
        </p:nvSpPr>
        <p:spPr>
          <a:xfrm>
            <a:off x="914400" y="2910750"/>
            <a:ext cx="7336465" cy="1241822"/>
          </a:xfrm>
        </p:spPr>
        <p:txBody>
          <a:bodyPr>
            <a:normAutofit/>
          </a:bodyPr>
          <a:lstStyle>
            <a:lvl1pPr marL="0" indent="0" algn="ctr">
              <a:buNone/>
              <a:defRPr sz="2700"/>
            </a:lvl1pPr>
            <a:lvl2pPr marL="192881" indent="0" algn="ctr">
              <a:buNone/>
              <a:defRPr sz="844"/>
            </a:lvl2pPr>
            <a:lvl3pPr marL="385763" indent="0" algn="ctr">
              <a:buNone/>
              <a:defRPr sz="760"/>
            </a:lvl3pPr>
            <a:lvl4pPr marL="578644" indent="0" algn="ctr">
              <a:buNone/>
              <a:defRPr sz="675"/>
            </a:lvl4pPr>
            <a:lvl5pPr marL="771525" indent="0" algn="ctr">
              <a:buNone/>
              <a:defRPr sz="675"/>
            </a:lvl5pPr>
            <a:lvl6pPr marL="964406" indent="0" algn="ctr">
              <a:buNone/>
              <a:defRPr sz="675"/>
            </a:lvl6pPr>
            <a:lvl7pPr marL="1157288" indent="0" algn="ctr">
              <a:buNone/>
              <a:defRPr sz="675"/>
            </a:lvl7pPr>
            <a:lvl8pPr marL="1350169" indent="0" algn="ctr">
              <a:buNone/>
              <a:defRPr sz="675"/>
            </a:lvl8pPr>
            <a:lvl9pPr marL="1543050" indent="0" algn="ctr">
              <a:buNone/>
              <a:defRPr sz="675"/>
            </a:lvl9pPr>
          </a:lstStyle>
          <a:p>
            <a:r>
              <a:rPr lang="en-US" dirty="0"/>
              <a:t>Click to edit Master subtitle style</a:t>
            </a:r>
          </a:p>
        </p:txBody>
      </p:sp>
      <p:sp>
        <p:nvSpPr>
          <p:cNvPr id="9" name="Rectangle 8"/>
          <p:cNvSpPr/>
          <p:nvPr userDrawn="1"/>
        </p:nvSpPr>
        <p:spPr>
          <a:xfrm>
            <a:off x="1733354" y="366947"/>
            <a:ext cx="6025812" cy="799835"/>
          </a:xfrm>
          <a:prstGeom prst="rect">
            <a:avLst/>
          </a:prstGeom>
          <a:noFill/>
        </p:spPr>
        <p:txBody>
          <a:bodyPr wrap="square" lIns="51435" tIns="25718" rIns="51435" bIns="25718">
            <a:spAutoFit/>
          </a:bodyPr>
          <a:lstStyle/>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North Carolina </a:t>
            </a:r>
          </a:p>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Community College System</a:t>
            </a:r>
          </a:p>
        </p:txBody>
      </p:sp>
      <p:cxnSp>
        <p:nvCxnSpPr>
          <p:cNvPr id="10" name="Straight Connector 9" title="Gold Line"/>
          <p:cNvCxnSpPr/>
          <p:nvPr userDrawn="1"/>
        </p:nvCxnSpPr>
        <p:spPr>
          <a:xfrm flipV="1">
            <a:off x="1733355" y="1398670"/>
            <a:ext cx="5705475" cy="1896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1116203" cy="1267946"/>
          </a:xfrm>
          <a:prstGeom prst="rect">
            <a:avLst/>
          </a:prstGeom>
        </p:spPr>
      </p:pic>
    </p:spTree>
    <p:extLst>
      <p:ext uri="{BB962C8B-B14F-4D97-AF65-F5344CB8AC3E}">
        <p14:creationId xmlns:p14="http://schemas.microsoft.com/office/powerpoint/2010/main" val="81376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20904"/>
            <a:ext cx="7886700" cy="3548753"/>
          </a:xfrm>
        </p:spPr>
        <p:txBody>
          <a:bodyPr>
            <a:normAutofit/>
          </a:bodyPr>
          <a:lstStyle>
            <a:lvl1pPr marL="175022" indent="-175022">
              <a:lnSpc>
                <a:spcPct val="100000"/>
              </a:lnSpc>
              <a:spcBef>
                <a:spcPts val="450"/>
              </a:spcBef>
              <a:tabLst/>
              <a:defRPr sz="2100"/>
            </a:lvl1pPr>
            <a:lvl2pPr marL="344091" indent="-151210">
              <a:lnSpc>
                <a:spcPct val="100000"/>
              </a:lnSpc>
              <a:spcBef>
                <a:spcPts val="225"/>
              </a:spcBef>
              <a:tabLst/>
              <a:defRPr sz="1800"/>
            </a:lvl2pPr>
            <a:lvl3pPr marL="519113" indent="-133350">
              <a:lnSpc>
                <a:spcPct val="100000"/>
              </a:lnSpc>
              <a:spcBef>
                <a:spcPts val="225"/>
              </a:spcBef>
              <a:tabLst/>
              <a:defRPr sz="1650"/>
            </a:lvl3pPr>
            <a:lvl4pPr marL="732235" indent="-153591">
              <a:lnSpc>
                <a:spcPct val="100000"/>
              </a:lnSpc>
              <a:spcBef>
                <a:spcPts val="225"/>
              </a:spcBef>
              <a:tabLst/>
              <a:defRPr sz="1500"/>
            </a:lvl4pPr>
            <a:lvl5pPr marL="900113" indent="-128588">
              <a:lnSpc>
                <a:spcPct val="100000"/>
              </a:lnSpc>
              <a:spcBef>
                <a:spcPts val="225"/>
              </a:spcBef>
              <a:tabLst/>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247693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8"/>
            <a:ext cx="7886700" cy="2139553"/>
          </a:xfrm>
        </p:spPr>
        <p:txBody>
          <a:bodyPr anchor="b">
            <a:normAutofit/>
          </a:bodyPr>
          <a:lstStyle>
            <a:lvl1pPr algn="ctr">
              <a:defRPr sz="2700"/>
            </a:lvl1pPr>
          </a:lstStyle>
          <a:p>
            <a:r>
              <a:rPr lang="en-US" dirty="0"/>
              <a:t>Click to edit Master title style</a:t>
            </a:r>
          </a:p>
        </p:txBody>
      </p:sp>
      <p:sp>
        <p:nvSpPr>
          <p:cNvPr id="3" name="Text Placeholder 2"/>
          <p:cNvSpPr>
            <a:spLocks noGrp="1"/>
          </p:cNvSpPr>
          <p:nvPr>
            <p:ph type="body" idx="1"/>
          </p:nvPr>
        </p:nvSpPr>
        <p:spPr>
          <a:xfrm>
            <a:off x="623888" y="3442102"/>
            <a:ext cx="7886700" cy="1125140"/>
          </a:xfrm>
        </p:spPr>
        <p:txBody>
          <a:bodyPr>
            <a:normAutofit/>
          </a:bodyPr>
          <a:lstStyle>
            <a:lvl1pPr marL="0" indent="0" algn="ctr">
              <a:buNone/>
              <a:defRPr sz="2100">
                <a:solidFill>
                  <a:schemeClr val="tx1">
                    <a:tint val="75000"/>
                  </a:schemeClr>
                </a:solidFill>
              </a:defRPr>
            </a:lvl1pPr>
            <a:lvl2pPr marL="192881" indent="0">
              <a:buNone/>
              <a:defRPr sz="844">
                <a:solidFill>
                  <a:schemeClr val="tx1">
                    <a:tint val="75000"/>
                  </a:schemeClr>
                </a:solidFill>
              </a:defRPr>
            </a:lvl2pPr>
            <a:lvl3pPr marL="385763" indent="0">
              <a:buNone/>
              <a:defRPr sz="760">
                <a:solidFill>
                  <a:schemeClr val="tx1">
                    <a:tint val="75000"/>
                  </a:schemeClr>
                </a:solidFill>
              </a:defRPr>
            </a:lvl3pPr>
            <a:lvl4pPr marL="578644" indent="0">
              <a:buNone/>
              <a:defRPr sz="675">
                <a:solidFill>
                  <a:schemeClr val="tx1">
                    <a:tint val="75000"/>
                  </a:schemeClr>
                </a:solidFill>
              </a:defRPr>
            </a:lvl4pPr>
            <a:lvl5pPr marL="771525" indent="0">
              <a:buNone/>
              <a:defRPr sz="675">
                <a:solidFill>
                  <a:schemeClr val="tx1">
                    <a:tint val="75000"/>
                  </a:schemeClr>
                </a:solidFill>
              </a:defRPr>
            </a:lvl5pPr>
            <a:lvl6pPr marL="964406" indent="0">
              <a:buNone/>
              <a:defRPr sz="675">
                <a:solidFill>
                  <a:schemeClr val="tx1">
                    <a:tint val="75000"/>
                  </a:schemeClr>
                </a:solidFill>
              </a:defRPr>
            </a:lvl6pPr>
            <a:lvl7pPr marL="1157288" indent="0">
              <a:buNone/>
              <a:defRPr sz="675">
                <a:solidFill>
                  <a:schemeClr val="tx1">
                    <a:tint val="75000"/>
                  </a:schemeClr>
                </a:solidFill>
              </a:defRPr>
            </a:lvl7pPr>
            <a:lvl8pPr marL="1350169" indent="0">
              <a:buNone/>
              <a:defRPr sz="675">
                <a:solidFill>
                  <a:schemeClr val="tx1">
                    <a:tint val="75000"/>
                  </a:schemeClr>
                </a:solidFill>
              </a:defRPr>
            </a:lvl8pPr>
            <a:lvl9pPr marL="1543050" indent="0">
              <a:buNone/>
              <a:defRPr sz="675">
                <a:solidFill>
                  <a:schemeClr val="tx1">
                    <a:tint val="75000"/>
                  </a:schemeClr>
                </a:solidFill>
              </a:defRPr>
            </a:lvl9pPr>
          </a:lstStyle>
          <a:p>
            <a:pPr lvl="0"/>
            <a:r>
              <a:rPr lang="en-US" dirty="0"/>
              <a:t>Click to edit Master text styles</a:t>
            </a:r>
          </a:p>
        </p:txBody>
      </p:sp>
      <p:sp>
        <p:nvSpPr>
          <p:cNvPr id="9" name="Footer Placeholder 4"/>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839" y="4818981"/>
            <a:ext cx="316698" cy="267898"/>
          </a:xfrm>
          <a:prstGeom prst="rect">
            <a:avLst/>
          </a:prstGeom>
        </p:spPr>
      </p:pic>
    </p:spTree>
    <p:extLst>
      <p:ext uri="{BB962C8B-B14F-4D97-AF65-F5344CB8AC3E}">
        <p14:creationId xmlns:p14="http://schemas.microsoft.com/office/powerpoint/2010/main" val="18174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5549" y="273847"/>
            <a:ext cx="7059802" cy="994172"/>
          </a:xfrm>
          <a:prstGeom prst="rect">
            <a:avLst/>
          </a:prstGeom>
        </p:spPr>
        <p:txBody>
          <a:bodyPr vert="horz" lIns="91440" tIns="45720" rIns="91440" bIns="45720" rtlCol="0" anchor="ctr">
            <a:normAutofit/>
          </a:bodyPr>
          <a:lstStyle/>
          <a:p>
            <a:pPr>
              <a:lnSpc>
                <a:spcPct val="80000"/>
              </a:lnSpc>
            </a:pPr>
            <a:r>
              <a:rPr lang="en-US" sz="2025" b="0" cap="none" spc="0" dirty="0">
                <a:ln w="0"/>
                <a:solidFill>
                  <a:srgbClr val="003767"/>
                </a:solidFill>
                <a:effectLst>
                  <a:outerShdw blurRad="38100" dist="25400" dir="5400000" algn="ctr" rotWithShape="0">
                    <a:srgbClr val="6E747A">
                      <a:alpha val="43000"/>
                    </a:srgbClr>
                  </a:outerShdw>
                </a:effectLst>
              </a:rPr>
              <a:t>North Carolina </a:t>
            </a:r>
            <a:br>
              <a:rPr lang="en-US" sz="2025" b="0" cap="none" spc="0" dirty="0">
                <a:ln w="0"/>
                <a:solidFill>
                  <a:srgbClr val="003767"/>
                </a:solidFill>
                <a:effectLst>
                  <a:outerShdw blurRad="38100" dist="25400" dir="5400000" algn="ctr" rotWithShape="0">
                    <a:srgbClr val="6E747A">
                      <a:alpha val="43000"/>
                    </a:srgbClr>
                  </a:outerShdw>
                </a:effectLst>
              </a:rPr>
            </a:br>
            <a:r>
              <a:rPr lang="en-US" sz="2025" b="0" cap="none" spc="0" dirty="0">
                <a:ln w="0"/>
                <a:solidFill>
                  <a:srgbClr val="003767"/>
                </a:solidFill>
                <a:effectLst>
                  <a:outerShdw blurRad="38100" dist="25400" dir="5400000" algn="ctr" rotWithShape="0">
                    <a:srgbClr val="6E747A">
                      <a:alpha val="43000"/>
                    </a:srgbClr>
                  </a:outerShdw>
                </a:effectLst>
              </a:rPr>
              <a:t>Community College System</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9978568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49" r:id="rId7"/>
    <p:sldLayoutId id="2147483650" r:id="rId8"/>
    <p:sldLayoutId id="2147483651" r:id="rId9"/>
    <p:sldLayoutId id="2147483652" r:id="rId10"/>
    <p:sldLayoutId id="2147483653" r:id="rId11"/>
    <p:sldLayoutId id="2147483654" r:id="rId12"/>
    <p:sldLayoutId id="2147483655" r:id="rId13"/>
    <p:sldLayoutId id="2147483668" r:id="rId14"/>
    <p:sldLayoutId id="2147483669" r:id="rId15"/>
    <p:sldLayoutId id="2147483670" r:id="rId16"/>
    <p:sldLayoutId id="2147483671" r:id="rId17"/>
    <p:sldLayoutId id="2147483660" r:id="rId18"/>
    <p:sldLayoutId id="2147483656" r:id="rId19"/>
    <p:sldLayoutId id="2147483657" r:id="rId20"/>
    <p:sldLayoutId id="2147483658" r:id="rId21"/>
    <p:sldLayoutId id="2147483659" r:id="rId22"/>
    <p:sldLayoutId id="2147483661"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385763" rtl="0" eaLnBrk="1" latinLnBrk="0" hangingPunct="1">
        <a:lnSpc>
          <a:spcPct val="90000"/>
        </a:lnSpc>
        <a:spcBef>
          <a:spcPct val="0"/>
        </a:spcBef>
        <a:buNone/>
        <a:defRPr sz="3000" b="1" kern="1200">
          <a:ln w="0">
            <a:solidFill>
              <a:schemeClr val="accent1"/>
            </a:solidFill>
          </a:ln>
          <a:solidFill>
            <a:schemeClr val="tx1"/>
          </a:solidFill>
          <a:latin typeface="+mj-lt"/>
          <a:ea typeface="+mj-ea"/>
          <a:cs typeface="+mj-cs"/>
        </a:defRPr>
      </a:lvl1pPr>
    </p:titleStyle>
    <p:bodyStyle>
      <a:lvl1pPr marL="96441" indent="-96441" algn="l" defTabSz="385763" rtl="0" eaLnBrk="1" latinLnBrk="0" hangingPunct="1">
        <a:lnSpc>
          <a:spcPct val="90000"/>
        </a:lnSpc>
        <a:spcBef>
          <a:spcPts val="422"/>
        </a:spcBef>
        <a:buFont typeface="Arial" panose="020B0604020202020204" pitchFamily="34" charset="0"/>
        <a:buChar char="•"/>
        <a:defRPr sz="2100" kern="1200">
          <a:solidFill>
            <a:schemeClr val="tx1"/>
          </a:solidFill>
          <a:latin typeface="Times New Roman" charset="0"/>
          <a:ea typeface="Times New Roman" charset="0"/>
          <a:cs typeface="Times New Roman" charset="0"/>
        </a:defRPr>
      </a:lvl1pPr>
      <a:lvl2pPr marL="289322" indent="-96441" algn="l" defTabSz="385763" rtl="0" eaLnBrk="1" latinLnBrk="0" hangingPunct="1">
        <a:lnSpc>
          <a:spcPct val="90000"/>
        </a:lnSpc>
        <a:spcBef>
          <a:spcPts val="211"/>
        </a:spcBef>
        <a:buFont typeface="Arial" panose="020B0604020202020204" pitchFamily="34" charset="0"/>
        <a:buChar char="•"/>
        <a:defRPr sz="1800" kern="1200">
          <a:solidFill>
            <a:schemeClr val="tx1"/>
          </a:solidFill>
          <a:latin typeface="Times New Roman" charset="0"/>
          <a:ea typeface="Times New Roman" charset="0"/>
          <a:cs typeface="Times New Roman" charset="0"/>
        </a:defRPr>
      </a:lvl2pPr>
      <a:lvl3pPr marL="482204" indent="-96441" algn="l" defTabSz="385763" rtl="0" eaLnBrk="1" latinLnBrk="0" hangingPunct="1">
        <a:lnSpc>
          <a:spcPct val="90000"/>
        </a:lnSpc>
        <a:spcBef>
          <a:spcPts val="211"/>
        </a:spcBef>
        <a:buFont typeface="Arial" panose="020B0604020202020204" pitchFamily="34" charset="0"/>
        <a:buChar char="•"/>
        <a:defRPr sz="1650" kern="1200">
          <a:solidFill>
            <a:schemeClr val="tx1"/>
          </a:solidFill>
          <a:latin typeface="Times New Roman" charset="0"/>
          <a:ea typeface="Times New Roman" charset="0"/>
          <a:cs typeface="Times New Roman" charset="0"/>
        </a:defRPr>
      </a:lvl3pPr>
      <a:lvl4pPr marL="675085" indent="-96441" algn="l" defTabSz="385763" rtl="0" eaLnBrk="1" latinLnBrk="0" hangingPunct="1">
        <a:lnSpc>
          <a:spcPct val="90000"/>
        </a:lnSpc>
        <a:spcBef>
          <a:spcPts val="211"/>
        </a:spcBef>
        <a:buFont typeface="Arial" panose="020B0604020202020204" pitchFamily="34" charset="0"/>
        <a:buChar char="•"/>
        <a:defRPr sz="1500" kern="1200">
          <a:solidFill>
            <a:schemeClr val="tx1"/>
          </a:solidFill>
          <a:latin typeface="Times New Roman" charset="0"/>
          <a:ea typeface="Times New Roman" charset="0"/>
          <a:cs typeface="Times New Roman" charset="0"/>
        </a:defRPr>
      </a:lvl4pPr>
      <a:lvl5pPr marL="867966" indent="-96441" algn="l" defTabSz="385763" rtl="0" eaLnBrk="1" latinLnBrk="0" hangingPunct="1">
        <a:lnSpc>
          <a:spcPct val="90000"/>
        </a:lnSpc>
        <a:spcBef>
          <a:spcPts val="211"/>
        </a:spcBef>
        <a:buFont typeface="Arial" panose="020B0604020202020204" pitchFamily="34" charset="0"/>
        <a:buChar char="•"/>
        <a:defRPr sz="1350" kern="1200">
          <a:solidFill>
            <a:schemeClr val="tx1"/>
          </a:solidFill>
          <a:latin typeface="Times New Roman" charset="0"/>
          <a:ea typeface="Times New Roman" charset="0"/>
          <a:cs typeface="Times New Roman" charset="0"/>
        </a:defRPr>
      </a:lvl5pPr>
      <a:lvl6pPr marL="1060847"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3729"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6610"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491"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jpeg"/><Relationship Id="rId10" Type="http://schemas.microsoft.com/office/2007/relationships/hdphoto" Target="../media/hdphoto1.wdp"/><Relationship Id="rId4" Type="http://schemas.openxmlformats.org/officeDocument/2006/relationships/image" Target="../media/image9.jpeg"/><Relationship Id="rId9" Type="http://schemas.openxmlformats.org/officeDocument/2006/relationships/image" Target="../media/image1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ncperkins.org/video/video.php?v=Wilkes-2021&amp;y=2021"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hyperlink" Target="https://www.ncperkins.org/video/" TargetMode="External"/><Relationship Id="rId4" Type="http://schemas.openxmlformats.org/officeDocument/2006/relationships/hyperlink" Target="https://www.ncperkins.org/video/video.php?v=Vance-Granville&amp;y=2021"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creatorswanted.org/find-events/"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hyperlink" Target="https://www.creatorswanted.org/resources/" TargetMode="External"/><Relationship Id="rId4" Type="http://schemas.openxmlformats.org/officeDocument/2006/relationships/hyperlink" Target="https://www.creatorswanted.org/register-event/"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ncperkins.org/video/video.php?v=Wayne-2021&amp;y=2021"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hyperlink" Target="https://www.ncperkins.org/video/"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hyperlink" Target="https://www.ncperkins.org/presentations/" TargetMode="External"/><Relationship Id="rId4" Type="http://schemas.openxmlformats.org/officeDocument/2006/relationships/hyperlink" Target="https://register.gotowebinar.com/register/8824784091524847120"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Perkins Update</a:t>
            </a:r>
          </a:p>
        </p:txBody>
      </p:sp>
      <p:sp>
        <p:nvSpPr>
          <p:cNvPr id="3" name="Subtitle 2"/>
          <p:cNvSpPr>
            <a:spLocks noGrp="1"/>
          </p:cNvSpPr>
          <p:nvPr>
            <p:ph type="subTitle" idx="1"/>
          </p:nvPr>
        </p:nvSpPr>
        <p:spPr/>
        <p:txBody>
          <a:bodyPr vert="horz" lIns="91440" tIns="45720" rIns="91440" bIns="45720" rtlCol="0" anchor="t">
            <a:normAutofit/>
          </a:bodyPr>
          <a:lstStyle/>
          <a:p>
            <a:r>
              <a:rPr lang="en-US" dirty="0">
                <a:latin typeface="Times New Roman"/>
                <a:cs typeface="Times New Roman"/>
              </a:rPr>
              <a:t>September 14, 2021</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7800" y="3531661"/>
            <a:ext cx="4678926" cy="1472640"/>
          </a:xfrm>
          <a:prstGeom prst="rect">
            <a:avLst/>
          </a:prstGeom>
        </p:spPr>
      </p:pic>
    </p:spTree>
    <p:extLst>
      <p:ext uri="{BB962C8B-B14F-4D97-AF65-F5344CB8AC3E}">
        <p14:creationId xmlns:p14="http://schemas.microsoft.com/office/powerpoint/2010/main" val="971664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CE5543F-704C-9B4F-8B95-BE624C8D6A56}"/>
              </a:ext>
            </a:extLst>
          </p:cNvPr>
          <p:cNvSpPr>
            <a:spLocks noGrp="1"/>
          </p:cNvSpPr>
          <p:nvPr>
            <p:ph idx="1"/>
          </p:nvPr>
        </p:nvSpPr>
        <p:spPr/>
        <p:txBody>
          <a:bodyPr/>
          <a:lstStyle/>
          <a:p>
            <a:pPr marL="0" indent="0">
              <a:buNone/>
            </a:pPr>
            <a:r>
              <a:rPr lang="en-US" dirty="0"/>
              <a:t>Planning Career Pathway Systems initially included White House National Economic Council, Office of Management and Budget and 13 federal agencies.</a:t>
            </a:r>
          </a:p>
        </p:txBody>
      </p:sp>
      <p:sp>
        <p:nvSpPr>
          <p:cNvPr id="3" name="Title 2">
            <a:extLst>
              <a:ext uri="{FF2B5EF4-FFF2-40B4-BE49-F238E27FC236}">
                <a16:creationId xmlns:a16="http://schemas.microsoft.com/office/drawing/2014/main" id="{86B93425-7EA1-B447-B0DB-9374F3A6C74A}"/>
              </a:ext>
            </a:extLst>
          </p:cNvPr>
          <p:cNvSpPr>
            <a:spLocks noGrp="1"/>
          </p:cNvSpPr>
          <p:nvPr>
            <p:ph type="title"/>
          </p:nvPr>
        </p:nvSpPr>
        <p:spPr/>
        <p:txBody>
          <a:bodyPr>
            <a:normAutofit/>
          </a:bodyPr>
          <a:lstStyle/>
          <a:p>
            <a:r>
              <a:rPr lang="en-US" dirty="0"/>
              <a:t>Perkins </a:t>
            </a:r>
            <a:br>
              <a:rPr lang="en-US" dirty="0"/>
            </a:br>
            <a:r>
              <a:rPr lang="en-US" dirty="0"/>
              <a:t>Career Pathway Systems</a:t>
            </a:r>
          </a:p>
        </p:txBody>
      </p:sp>
    </p:spTree>
    <p:extLst>
      <p:ext uri="{BB962C8B-B14F-4D97-AF65-F5344CB8AC3E}">
        <p14:creationId xmlns:p14="http://schemas.microsoft.com/office/powerpoint/2010/main" val="1582814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C90885A-F010-7F48-89FE-8583F4FD6BD5}"/>
              </a:ext>
            </a:extLst>
          </p:cNvPr>
          <p:cNvSpPr>
            <a:spLocks noGrp="1"/>
          </p:cNvSpPr>
          <p:nvPr>
            <p:ph idx="1"/>
          </p:nvPr>
        </p:nvSpPr>
        <p:spPr/>
        <p:txBody>
          <a:bodyPr>
            <a:normAutofit/>
          </a:bodyPr>
          <a:lstStyle/>
          <a:p>
            <a:pPr marL="0" indent="0">
              <a:buNone/>
            </a:pPr>
            <a:r>
              <a:rPr lang="en-US" dirty="0"/>
              <a:t>Pathways provide for a customer-centered approach to training and education and include programs such as: </a:t>
            </a:r>
          </a:p>
          <a:p>
            <a:pPr lvl="1">
              <a:spcBef>
                <a:spcPts val="600"/>
              </a:spcBef>
              <a:spcAft>
                <a:spcPts val="600"/>
              </a:spcAft>
            </a:pPr>
            <a:r>
              <a:rPr lang="en-US" sz="2100" dirty="0"/>
              <a:t>Adult Basic Education</a:t>
            </a:r>
          </a:p>
          <a:p>
            <a:pPr lvl="1">
              <a:spcBef>
                <a:spcPts val="600"/>
              </a:spcBef>
              <a:spcAft>
                <a:spcPts val="600"/>
              </a:spcAft>
            </a:pPr>
            <a:r>
              <a:rPr lang="en-US" sz="2100" dirty="0"/>
              <a:t>Occupational Training</a:t>
            </a:r>
          </a:p>
          <a:p>
            <a:pPr lvl="1">
              <a:spcBef>
                <a:spcPts val="600"/>
              </a:spcBef>
              <a:spcAft>
                <a:spcPts val="600"/>
              </a:spcAft>
            </a:pPr>
            <a:r>
              <a:rPr lang="en-US" sz="2100" dirty="0"/>
              <a:t>Postsecondary Education</a:t>
            </a:r>
          </a:p>
          <a:p>
            <a:pPr lvl="1">
              <a:spcBef>
                <a:spcPts val="600"/>
              </a:spcBef>
              <a:spcAft>
                <a:spcPts val="600"/>
              </a:spcAft>
            </a:pPr>
            <a:r>
              <a:rPr lang="en-US" sz="2100" dirty="0"/>
              <a:t>Career and Academic Advising </a:t>
            </a:r>
          </a:p>
          <a:p>
            <a:pPr lvl="1">
              <a:spcBef>
                <a:spcPts val="600"/>
              </a:spcBef>
              <a:spcAft>
                <a:spcPts val="600"/>
              </a:spcAft>
            </a:pPr>
            <a:r>
              <a:rPr lang="en-US" sz="2100" dirty="0"/>
              <a:t>Student Support Services</a:t>
            </a:r>
          </a:p>
        </p:txBody>
      </p:sp>
      <p:sp>
        <p:nvSpPr>
          <p:cNvPr id="3" name="Title 2">
            <a:extLst>
              <a:ext uri="{FF2B5EF4-FFF2-40B4-BE49-F238E27FC236}">
                <a16:creationId xmlns:a16="http://schemas.microsoft.com/office/drawing/2014/main" id="{FA876B04-5220-9949-A72B-ADDFA907C64A}"/>
              </a:ext>
            </a:extLst>
          </p:cNvPr>
          <p:cNvSpPr>
            <a:spLocks noGrp="1"/>
          </p:cNvSpPr>
          <p:nvPr>
            <p:ph type="title"/>
          </p:nvPr>
        </p:nvSpPr>
        <p:spPr/>
        <p:txBody>
          <a:bodyPr>
            <a:normAutofit/>
          </a:bodyPr>
          <a:lstStyle/>
          <a:p>
            <a:r>
              <a:rPr lang="en-US" dirty="0"/>
              <a:t>Perkins V </a:t>
            </a:r>
            <a:br>
              <a:rPr lang="en-US" dirty="0"/>
            </a:br>
            <a:r>
              <a:rPr lang="en-US" dirty="0"/>
              <a:t>Career Pathway Systems</a:t>
            </a:r>
          </a:p>
        </p:txBody>
      </p:sp>
    </p:spTree>
    <p:extLst>
      <p:ext uri="{BB962C8B-B14F-4D97-AF65-F5344CB8AC3E}">
        <p14:creationId xmlns:p14="http://schemas.microsoft.com/office/powerpoint/2010/main" val="752165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F76B512-46D8-0A4F-99B1-AA579BDDA24B}"/>
              </a:ext>
            </a:extLst>
          </p:cNvPr>
          <p:cNvSpPr>
            <a:spLocks noGrp="1"/>
          </p:cNvSpPr>
          <p:nvPr>
            <p:ph idx="1"/>
          </p:nvPr>
        </p:nvSpPr>
        <p:spPr/>
        <p:txBody>
          <a:bodyPr/>
          <a:lstStyle/>
          <a:p>
            <a:pPr>
              <a:spcBef>
                <a:spcPts val="0"/>
              </a:spcBef>
              <a:spcAft>
                <a:spcPts val="1200"/>
              </a:spcAft>
            </a:pPr>
            <a:r>
              <a:rPr lang="en-US" dirty="0"/>
              <a:t>Align Industry Skills Needs in the state and regional economy</a:t>
            </a:r>
          </a:p>
          <a:p>
            <a:pPr>
              <a:spcBef>
                <a:spcPts val="0"/>
              </a:spcBef>
              <a:spcAft>
                <a:spcPts val="1200"/>
              </a:spcAft>
            </a:pPr>
            <a:r>
              <a:rPr lang="en-US" dirty="0"/>
              <a:t>Prepare individual for secondary and postsecondary options including apprenticeship</a:t>
            </a:r>
          </a:p>
          <a:p>
            <a:pPr>
              <a:spcBef>
                <a:spcPts val="0"/>
              </a:spcBef>
              <a:spcAft>
                <a:spcPts val="1200"/>
              </a:spcAft>
            </a:pPr>
            <a:r>
              <a:rPr lang="en-US" dirty="0"/>
              <a:t>Include Counseling and Support to individual in achieving their education and career goals</a:t>
            </a:r>
          </a:p>
        </p:txBody>
      </p:sp>
      <p:sp>
        <p:nvSpPr>
          <p:cNvPr id="3" name="Title 2">
            <a:extLst>
              <a:ext uri="{FF2B5EF4-FFF2-40B4-BE49-F238E27FC236}">
                <a16:creationId xmlns:a16="http://schemas.microsoft.com/office/drawing/2014/main" id="{E39D58BC-6A88-CD48-BDDE-5816178BF9F1}"/>
              </a:ext>
            </a:extLst>
          </p:cNvPr>
          <p:cNvSpPr>
            <a:spLocks noGrp="1"/>
          </p:cNvSpPr>
          <p:nvPr>
            <p:ph type="title"/>
          </p:nvPr>
        </p:nvSpPr>
        <p:spPr/>
        <p:txBody>
          <a:bodyPr>
            <a:normAutofit/>
          </a:bodyPr>
          <a:lstStyle/>
          <a:p>
            <a:r>
              <a:rPr lang="en-US" dirty="0"/>
              <a:t>Perkins V </a:t>
            </a:r>
            <a:br>
              <a:rPr lang="en-US" dirty="0"/>
            </a:br>
            <a:r>
              <a:rPr lang="en-US" dirty="0"/>
              <a:t>Career Pathway Systems</a:t>
            </a:r>
          </a:p>
        </p:txBody>
      </p:sp>
    </p:spTree>
    <p:extLst>
      <p:ext uri="{BB962C8B-B14F-4D97-AF65-F5344CB8AC3E}">
        <p14:creationId xmlns:p14="http://schemas.microsoft.com/office/powerpoint/2010/main" val="3025715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27CFA2-B49E-F34D-B3D6-8059DDE0F98E}"/>
              </a:ext>
            </a:extLst>
          </p:cNvPr>
          <p:cNvSpPr>
            <a:spLocks noGrp="1"/>
          </p:cNvSpPr>
          <p:nvPr>
            <p:ph idx="1"/>
          </p:nvPr>
        </p:nvSpPr>
        <p:spPr/>
        <p:txBody>
          <a:bodyPr>
            <a:normAutofit/>
          </a:bodyPr>
          <a:lstStyle/>
          <a:p>
            <a:r>
              <a:rPr lang="en-US" dirty="0"/>
              <a:t>Appropriate education programs offered concurrently within and in the same context as workforce preparation activities and training for specific occupations or occupational clusters</a:t>
            </a:r>
          </a:p>
          <a:p>
            <a:r>
              <a:rPr lang="en-US" dirty="0"/>
              <a:t>Organizes Education, Training and other Services to meet the particular needs of the individual in a manner that accelerated the education and career advancement of the individual</a:t>
            </a:r>
          </a:p>
          <a:p>
            <a:r>
              <a:rPr lang="en-US" dirty="0"/>
              <a:t>Enables attainment of secondary school diploma or equivalent, and at least one recognized postsecondary credential</a:t>
            </a:r>
          </a:p>
          <a:p>
            <a:r>
              <a:rPr lang="en-US" dirty="0"/>
              <a:t>Helps individual enter and advance in a specific occupation or occupational cluster</a:t>
            </a:r>
          </a:p>
        </p:txBody>
      </p:sp>
      <p:sp>
        <p:nvSpPr>
          <p:cNvPr id="3" name="Title 2">
            <a:extLst>
              <a:ext uri="{FF2B5EF4-FFF2-40B4-BE49-F238E27FC236}">
                <a16:creationId xmlns:a16="http://schemas.microsoft.com/office/drawing/2014/main" id="{06FFD13B-E5DD-894E-ADC2-93E124CD3EFF}"/>
              </a:ext>
            </a:extLst>
          </p:cNvPr>
          <p:cNvSpPr>
            <a:spLocks noGrp="1"/>
          </p:cNvSpPr>
          <p:nvPr>
            <p:ph type="title"/>
          </p:nvPr>
        </p:nvSpPr>
        <p:spPr/>
        <p:txBody>
          <a:bodyPr>
            <a:normAutofit/>
          </a:bodyPr>
          <a:lstStyle/>
          <a:p>
            <a:r>
              <a:rPr lang="en-US" dirty="0"/>
              <a:t>Perkins V</a:t>
            </a:r>
            <a:br>
              <a:rPr lang="en-US" dirty="0"/>
            </a:br>
            <a:r>
              <a:rPr lang="en-US" dirty="0"/>
              <a:t>Career Pathways Systems</a:t>
            </a:r>
          </a:p>
        </p:txBody>
      </p:sp>
    </p:spTree>
    <p:extLst>
      <p:ext uri="{BB962C8B-B14F-4D97-AF65-F5344CB8AC3E}">
        <p14:creationId xmlns:p14="http://schemas.microsoft.com/office/powerpoint/2010/main" val="1346603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FDBCD5-89DB-0D4C-81A0-09AC007ADFF7}"/>
              </a:ext>
            </a:extLst>
          </p:cNvPr>
          <p:cNvSpPr>
            <a:spLocks noGrp="1"/>
          </p:cNvSpPr>
          <p:nvPr>
            <p:ph idx="1"/>
          </p:nvPr>
        </p:nvSpPr>
        <p:spPr/>
        <p:txBody>
          <a:bodyPr/>
          <a:lstStyle/>
          <a:p>
            <a:r>
              <a:rPr lang="en-US" dirty="0"/>
              <a:t>Provide for greater </a:t>
            </a:r>
            <a:r>
              <a:rPr lang="en-US" b="1" dirty="0"/>
              <a:t>Efficiency</a:t>
            </a:r>
            <a:r>
              <a:rPr lang="en-US" dirty="0"/>
              <a:t> and </a:t>
            </a:r>
            <a:r>
              <a:rPr lang="en-US" b="1" dirty="0"/>
              <a:t>Transparency</a:t>
            </a:r>
            <a:r>
              <a:rPr lang="en-US" dirty="0"/>
              <a:t> to the routes from Adult Education, non-credit training, other starting points to credentials recognized by industry and postsecondary education institutions</a:t>
            </a:r>
          </a:p>
        </p:txBody>
      </p:sp>
      <p:sp>
        <p:nvSpPr>
          <p:cNvPr id="3" name="Title 2">
            <a:extLst>
              <a:ext uri="{FF2B5EF4-FFF2-40B4-BE49-F238E27FC236}">
                <a16:creationId xmlns:a16="http://schemas.microsoft.com/office/drawing/2014/main" id="{C2F47064-72F0-5345-8855-ED43B03B99D6}"/>
              </a:ext>
            </a:extLst>
          </p:cNvPr>
          <p:cNvSpPr>
            <a:spLocks noGrp="1"/>
          </p:cNvSpPr>
          <p:nvPr>
            <p:ph type="title"/>
          </p:nvPr>
        </p:nvSpPr>
        <p:spPr/>
        <p:txBody>
          <a:bodyPr>
            <a:normAutofit/>
          </a:bodyPr>
          <a:lstStyle/>
          <a:p>
            <a:r>
              <a:rPr lang="en-US" dirty="0"/>
              <a:t>Perkins V </a:t>
            </a:r>
            <a:br>
              <a:rPr lang="en-US" dirty="0"/>
            </a:br>
            <a:r>
              <a:rPr lang="en-US" dirty="0"/>
              <a:t>Career Pathway Systems</a:t>
            </a:r>
          </a:p>
        </p:txBody>
      </p:sp>
    </p:spTree>
    <p:extLst>
      <p:ext uri="{BB962C8B-B14F-4D97-AF65-F5344CB8AC3E}">
        <p14:creationId xmlns:p14="http://schemas.microsoft.com/office/powerpoint/2010/main" val="25196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B4B6A84-CC09-C64D-94F7-2CEE3B6B0162}"/>
              </a:ext>
            </a:extLst>
          </p:cNvPr>
          <p:cNvSpPr>
            <a:spLocks noGrp="1"/>
          </p:cNvSpPr>
          <p:nvPr>
            <p:ph idx="1"/>
          </p:nvPr>
        </p:nvSpPr>
        <p:spPr/>
        <p:txBody>
          <a:bodyPr/>
          <a:lstStyle/>
          <a:p>
            <a:r>
              <a:rPr lang="en-US" dirty="0"/>
              <a:t>Enable individuals to progress through a modular system of postsecondary credential that build upon each other leading to further credentials and improved employment prospects</a:t>
            </a:r>
          </a:p>
        </p:txBody>
      </p:sp>
      <p:sp>
        <p:nvSpPr>
          <p:cNvPr id="3" name="Title 2">
            <a:extLst>
              <a:ext uri="{FF2B5EF4-FFF2-40B4-BE49-F238E27FC236}">
                <a16:creationId xmlns:a16="http://schemas.microsoft.com/office/drawing/2014/main" id="{4453B8D9-7253-FA45-88D1-AC75CD2AB572}"/>
              </a:ext>
            </a:extLst>
          </p:cNvPr>
          <p:cNvSpPr>
            <a:spLocks noGrp="1"/>
          </p:cNvSpPr>
          <p:nvPr>
            <p:ph type="title"/>
          </p:nvPr>
        </p:nvSpPr>
        <p:spPr/>
        <p:txBody>
          <a:bodyPr>
            <a:normAutofit/>
          </a:bodyPr>
          <a:lstStyle/>
          <a:p>
            <a:r>
              <a:rPr lang="en-US" dirty="0"/>
              <a:t>Perkins V</a:t>
            </a:r>
            <a:br>
              <a:rPr lang="en-US" dirty="0"/>
            </a:br>
            <a:r>
              <a:rPr lang="en-US" dirty="0"/>
              <a:t>Career Pathways</a:t>
            </a:r>
          </a:p>
        </p:txBody>
      </p:sp>
    </p:spTree>
    <p:extLst>
      <p:ext uri="{BB962C8B-B14F-4D97-AF65-F5344CB8AC3E}">
        <p14:creationId xmlns:p14="http://schemas.microsoft.com/office/powerpoint/2010/main" val="4196276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13374F2-D32C-A44D-B75D-CE2D94CBEAC2}"/>
              </a:ext>
            </a:extLst>
          </p:cNvPr>
          <p:cNvSpPr>
            <a:spLocks noGrp="1"/>
          </p:cNvSpPr>
          <p:nvPr>
            <p:ph idx="1"/>
          </p:nvPr>
        </p:nvSpPr>
        <p:spPr/>
        <p:txBody>
          <a:bodyPr>
            <a:normAutofit/>
          </a:bodyPr>
          <a:lstStyle/>
          <a:p>
            <a:pPr marL="0" indent="0">
              <a:spcBef>
                <a:spcPts val="600"/>
              </a:spcBef>
              <a:spcAft>
                <a:spcPts val="600"/>
              </a:spcAft>
              <a:buNone/>
            </a:pPr>
            <a:r>
              <a:rPr lang="en-US" b="1" dirty="0"/>
              <a:t>1.  Build cross-agency partnerships with clarifying roles </a:t>
            </a:r>
          </a:p>
          <a:p>
            <a:pPr marL="0" indent="0">
              <a:spcBef>
                <a:spcPts val="600"/>
              </a:spcBef>
              <a:spcAft>
                <a:spcPts val="600"/>
              </a:spcAft>
              <a:buNone/>
            </a:pPr>
            <a:r>
              <a:rPr lang="en-US" dirty="0"/>
              <a:t>Partnerships are at the heart of pathway systems and include</a:t>
            </a:r>
          </a:p>
          <a:p>
            <a:pPr>
              <a:spcBef>
                <a:spcPts val="600"/>
              </a:spcBef>
              <a:spcAft>
                <a:spcPts val="600"/>
              </a:spcAft>
            </a:pPr>
            <a:r>
              <a:rPr lang="en-US" dirty="0"/>
              <a:t>Political Leaders, Employers, State and Local Education Providers, </a:t>
            </a:r>
          </a:p>
          <a:p>
            <a:pPr>
              <a:spcBef>
                <a:spcPts val="600"/>
              </a:spcBef>
              <a:spcAft>
                <a:spcPts val="600"/>
              </a:spcAft>
            </a:pPr>
            <a:r>
              <a:rPr lang="en-US" dirty="0"/>
              <a:t>Human Services, Workforce Development Boards, Community Colleges,</a:t>
            </a:r>
          </a:p>
          <a:p>
            <a:pPr>
              <a:spcBef>
                <a:spcPts val="600"/>
              </a:spcBef>
              <a:spcAft>
                <a:spcPts val="600"/>
              </a:spcAft>
            </a:pPr>
            <a:r>
              <a:rPr lang="en-US" dirty="0"/>
              <a:t>Adult Basic Education Providers, Economic Development, </a:t>
            </a:r>
          </a:p>
          <a:p>
            <a:pPr>
              <a:spcBef>
                <a:spcPts val="600"/>
              </a:spcBef>
              <a:spcAft>
                <a:spcPts val="600"/>
              </a:spcAft>
            </a:pPr>
            <a:r>
              <a:rPr lang="en-US" dirty="0"/>
              <a:t>Community Based Organizations</a:t>
            </a:r>
          </a:p>
          <a:p>
            <a:endParaRPr lang="en-US" dirty="0"/>
          </a:p>
          <a:p>
            <a:endParaRPr lang="en-US" dirty="0"/>
          </a:p>
        </p:txBody>
      </p:sp>
      <p:sp>
        <p:nvSpPr>
          <p:cNvPr id="3" name="Title 2">
            <a:extLst>
              <a:ext uri="{FF2B5EF4-FFF2-40B4-BE49-F238E27FC236}">
                <a16:creationId xmlns:a16="http://schemas.microsoft.com/office/drawing/2014/main" id="{8347A1DD-EE4E-ED48-BC19-11B8A4EB21DF}"/>
              </a:ext>
            </a:extLst>
          </p:cNvPr>
          <p:cNvSpPr>
            <a:spLocks noGrp="1"/>
          </p:cNvSpPr>
          <p:nvPr>
            <p:ph type="title"/>
          </p:nvPr>
        </p:nvSpPr>
        <p:spPr/>
        <p:txBody>
          <a:bodyPr/>
          <a:lstStyle/>
          <a:p>
            <a:r>
              <a:rPr lang="en-US" dirty="0"/>
              <a:t>Six Elements of Career Pathways</a:t>
            </a:r>
          </a:p>
        </p:txBody>
      </p:sp>
    </p:spTree>
    <p:extLst>
      <p:ext uri="{BB962C8B-B14F-4D97-AF65-F5344CB8AC3E}">
        <p14:creationId xmlns:p14="http://schemas.microsoft.com/office/powerpoint/2010/main" val="1085871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9CC98E-D7B2-1C47-8AAA-FE9755DBCAFF}"/>
              </a:ext>
            </a:extLst>
          </p:cNvPr>
          <p:cNvSpPr>
            <a:spLocks noGrp="1"/>
          </p:cNvSpPr>
          <p:nvPr>
            <p:ph idx="1"/>
          </p:nvPr>
        </p:nvSpPr>
        <p:spPr/>
        <p:txBody>
          <a:bodyPr>
            <a:normAutofit/>
          </a:bodyPr>
          <a:lstStyle/>
          <a:p>
            <a:pPr marL="0" indent="0">
              <a:buNone/>
            </a:pPr>
            <a:r>
              <a:rPr lang="en-US" b="1" dirty="0"/>
              <a:t>2. Identify Industry Sectors and Engage Employers </a:t>
            </a:r>
          </a:p>
          <a:p>
            <a:pPr marL="0" indent="0">
              <a:spcBef>
                <a:spcPts val="1000"/>
              </a:spcBef>
              <a:spcAft>
                <a:spcPts val="600"/>
              </a:spcAft>
              <a:buNone/>
            </a:pPr>
            <a:r>
              <a:rPr lang="en-US" dirty="0"/>
              <a:t>Real labor market information and active employer involvement are sought to ensure training and education programs meet the skill and competency needs of local employers.</a:t>
            </a:r>
          </a:p>
          <a:p>
            <a:pPr marL="0" indent="0">
              <a:spcBef>
                <a:spcPts val="1000"/>
              </a:spcBef>
              <a:spcAft>
                <a:spcPts val="600"/>
              </a:spcAft>
              <a:buNone/>
            </a:pPr>
            <a:r>
              <a:rPr lang="en-US" dirty="0"/>
              <a:t>Engaged employer involvement across the education and training spectrum have demonstrated better employment and earning outcomes for participants</a:t>
            </a:r>
          </a:p>
        </p:txBody>
      </p:sp>
      <p:sp>
        <p:nvSpPr>
          <p:cNvPr id="3" name="Title 2">
            <a:extLst>
              <a:ext uri="{FF2B5EF4-FFF2-40B4-BE49-F238E27FC236}">
                <a16:creationId xmlns:a16="http://schemas.microsoft.com/office/drawing/2014/main" id="{E02EBB6D-44A8-7940-8A84-F47F15B83EF4}"/>
              </a:ext>
            </a:extLst>
          </p:cNvPr>
          <p:cNvSpPr>
            <a:spLocks noGrp="1"/>
          </p:cNvSpPr>
          <p:nvPr>
            <p:ph type="title"/>
          </p:nvPr>
        </p:nvSpPr>
        <p:spPr/>
        <p:txBody>
          <a:bodyPr/>
          <a:lstStyle/>
          <a:p>
            <a:r>
              <a:rPr lang="en-US" dirty="0"/>
              <a:t>Six Elements of Career Pathways </a:t>
            </a:r>
          </a:p>
        </p:txBody>
      </p:sp>
    </p:spTree>
    <p:extLst>
      <p:ext uri="{BB962C8B-B14F-4D97-AF65-F5344CB8AC3E}">
        <p14:creationId xmlns:p14="http://schemas.microsoft.com/office/powerpoint/2010/main" val="3789623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55F2367-49BA-4F48-9697-C37776A20C60}"/>
              </a:ext>
            </a:extLst>
          </p:cNvPr>
          <p:cNvSpPr>
            <a:spLocks noGrp="1"/>
          </p:cNvSpPr>
          <p:nvPr>
            <p:ph idx="1"/>
          </p:nvPr>
        </p:nvSpPr>
        <p:spPr/>
        <p:txBody>
          <a:bodyPr>
            <a:normAutofit/>
          </a:bodyPr>
          <a:lstStyle/>
          <a:p>
            <a:pPr marL="0" indent="0">
              <a:spcBef>
                <a:spcPts val="1000"/>
              </a:spcBef>
              <a:spcAft>
                <a:spcPts val="1200"/>
              </a:spcAft>
              <a:buNone/>
            </a:pPr>
            <a:r>
              <a:rPr lang="en-US" b="1" dirty="0"/>
              <a:t>3. Design education and training programs</a:t>
            </a:r>
          </a:p>
          <a:p>
            <a:pPr marL="0" indent="0">
              <a:spcBef>
                <a:spcPts val="1000"/>
              </a:spcBef>
              <a:spcAft>
                <a:spcPts val="1200"/>
              </a:spcAft>
              <a:buNone/>
            </a:pPr>
            <a:r>
              <a:rPr lang="en-US" dirty="0"/>
              <a:t>Career pathways provide a clear sequence of education courses and credentials that meet the skill needs of high-demand industries.</a:t>
            </a:r>
          </a:p>
          <a:p>
            <a:pPr marL="0" indent="0">
              <a:spcBef>
                <a:spcPts val="1000"/>
              </a:spcBef>
              <a:spcAft>
                <a:spcPts val="1200"/>
              </a:spcAft>
              <a:buNone/>
            </a:pPr>
            <a:r>
              <a:rPr lang="en-US" dirty="0"/>
              <a:t>Key design features include contextualized curricula, integrated basic education and occupational training, career counseling, support services, assessments, and credit transfer agreements that ease entry and exit and promote credential attainment. </a:t>
            </a:r>
          </a:p>
        </p:txBody>
      </p:sp>
      <p:sp>
        <p:nvSpPr>
          <p:cNvPr id="3" name="Title 2">
            <a:extLst>
              <a:ext uri="{FF2B5EF4-FFF2-40B4-BE49-F238E27FC236}">
                <a16:creationId xmlns:a16="http://schemas.microsoft.com/office/drawing/2014/main" id="{BF6AFD54-145E-B34E-981E-84FFC6191DF6}"/>
              </a:ext>
            </a:extLst>
          </p:cNvPr>
          <p:cNvSpPr>
            <a:spLocks noGrp="1"/>
          </p:cNvSpPr>
          <p:nvPr>
            <p:ph type="title"/>
          </p:nvPr>
        </p:nvSpPr>
        <p:spPr/>
        <p:txBody>
          <a:bodyPr/>
          <a:lstStyle/>
          <a:p>
            <a:r>
              <a:rPr lang="en-US" dirty="0"/>
              <a:t>Six Elements of Career Pathways </a:t>
            </a:r>
          </a:p>
        </p:txBody>
      </p:sp>
    </p:spTree>
    <p:extLst>
      <p:ext uri="{BB962C8B-B14F-4D97-AF65-F5344CB8AC3E}">
        <p14:creationId xmlns:p14="http://schemas.microsoft.com/office/powerpoint/2010/main" val="2014595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E62B58-E935-544D-8908-2042B9D802D7}"/>
              </a:ext>
            </a:extLst>
          </p:cNvPr>
          <p:cNvSpPr>
            <a:spLocks noGrp="1"/>
          </p:cNvSpPr>
          <p:nvPr>
            <p:ph idx="1"/>
          </p:nvPr>
        </p:nvSpPr>
        <p:spPr/>
        <p:txBody>
          <a:bodyPr>
            <a:normAutofit/>
          </a:bodyPr>
          <a:lstStyle/>
          <a:p>
            <a:pPr marL="0" indent="0">
              <a:spcBef>
                <a:spcPts val="1000"/>
              </a:spcBef>
              <a:spcAft>
                <a:spcPts val="1200"/>
              </a:spcAft>
              <a:buNone/>
            </a:pPr>
            <a:r>
              <a:rPr lang="en-US" b="1" dirty="0"/>
              <a:t>4. Identify funding needs and sources</a:t>
            </a:r>
          </a:p>
          <a:p>
            <a:pPr marL="0" indent="0">
              <a:spcBef>
                <a:spcPts val="1000"/>
              </a:spcBef>
              <a:spcAft>
                <a:spcPts val="1200"/>
              </a:spcAft>
              <a:buNone/>
            </a:pPr>
            <a:r>
              <a:rPr lang="en-US" dirty="0"/>
              <a:t>Innovative funding strategies that braid funds from a variety of public and private sources are essential as pathways develop </a:t>
            </a:r>
          </a:p>
          <a:p>
            <a:pPr marL="0" indent="0">
              <a:spcBef>
                <a:spcPts val="1000"/>
              </a:spcBef>
              <a:spcAft>
                <a:spcPts val="1200"/>
              </a:spcAft>
              <a:buNone/>
            </a:pPr>
            <a:r>
              <a:rPr lang="en-US" dirty="0"/>
              <a:t>Career Pathways blend and align services from different governmental agencies to support the individuals successful completion</a:t>
            </a:r>
          </a:p>
        </p:txBody>
      </p:sp>
      <p:sp>
        <p:nvSpPr>
          <p:cNvPr id="3" name="Title 2">
            <a:extLst>
              <a:ext uri="{FF2B5EF4-FFF2-40B4-BE49-F238E27FC236}">
                <a16:creationId xmlns:a16="http://schemas.microsoft.com/office/drawing/2014/main" id="{E39B1336-930F-124B-B8AB-17E7A6D1AB9C}"/>
              </a:ext>
            </a:extLst>
          </p:cNvPr>
          <p:cNvSpPr>
            <a:spLocks noGrp="1"/>
          </p:cNvSpPr>
          <p:nvPr>
            <p:ph type="title"/>
          </p:nvPr>
        </p:nvSpPr>
        <p:spPr/>
        <p:txBody>
          <a:bodyPr/>
          <a:lstStyle/>
          <a:p>
            <a:r>
              <a:rPr lang="en-US" dirty="0"/>
              <a:t>Six Elements of Career Pathways </a:t>
            </a:r>
          </a:p>
        </p:txBody>
      </p:sp>
    </p:spTree>
    <p:extLst>
      <p:ext uri="{BB962C8B-B14F-4D97-AF65-F5344CB8AC3E}">
        <p14:creationId xmlns:p14="http://schemas.microsoft.com/office/powerpoint/2010/main" val="3496278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earing glasses and smiling at the camera&#10;&#10;Description automatically generated">
            <a:extLst>
              <a:ext uri="{FF2B5EF4-FFF2-40B4-BE49-F238E27FC236}">
                <a16:creationId xmlns:a16="http://schemas.microsoft.com/office/drawing/2014/main" id="{5C0A037A-7580-994D-BB38-81789984B53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54865" y="2916433"/>
            <a:ext cx="1504713" cy="1828800"/>
          </a:xfrm>
          <a:prstGeom prst="rect">
            <a:avLst/>
          </a:prstGeom>
        </p:spPr>
      </p:pic>
      <p:pic>
        <p:nvPicPr>
          <p:cNvPr id="9" name="Picture 8" descr="A person wearing a suit and tie smiling and looking at the camera&#10;&#10;Description automatically generated">
            <a:extLst>
              <a:ext uri="{FF2B5EF4-FFF2-40B4-BE49-F238E27FC236}">
                <a16:creationId xmlns:a16="http://schemas.microsoft.com/office/drawing/2014/main" id="{50C20E19-B647-2943-B43D-E5ACCA5CF4F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flipH="1">
            <a:off x="683226" y="595952"/>
            <a:ext cx="1571784" cy="1828800"/>
          </a:xfrm>
          <a:prstGeom prst="rect">
            <a:avLst/>
          </a:prstGeom>
        </p:spPr>
      </p:pic>
      <p:sp>
        <p:nvSpPr>
          <p:cNvPr id="8" name="Title 1">
            <a:extLst>
              <a:ext uri="{FF2B5EF4-FFF2-40B4-BE49-F238E27FC236}">
                <a16:creationId xmlns:a16="http://schemas.microsoft.com/office/drawing/2014/main" id="{9C304A69-DE4E-4345-9810-9DA1D45285EA}"/>
              </a:ext>
            </a:extLst>
          </p:cNvPr>
          <p:cNvSpPr txBox="1">
            <a:spLocks/>
          </p:cNvSpPr>
          <p:nvPr/>
        </p:nvSpPr>
        <p:spPr>
          <a:xfrm>
            <a:off x="421026" y="2439711"/>
            <a:ext cx="2043176" cy="535781"/>
          </a:xfrm>
          <a:prstGeom prst="rect">
            <a:avLst/>
          </a:prstGeom>
        </p:spPr>
        <p:txBody>
          <a:bodyPr vert="horz" lIns="91440" tIns="45720" rIns="91440" bIns="45720" rtlCol="0" anchor="t">
            <a:normAutofit/>
          </a:bodyPr>
          <a:lstStyle>
            <a:lvl1pPr algn="l" defTabSz="385763" rtl="0" eaLnBrk="1" latinLnBrk="0" hangingPunct="1">
              <a:lnSpc>
                <a:spcPct val="90000"/>
              </a:lnSpc>
              <a:spcBef>
                <a:spcPct val="0"/>
              </a:spcBef>
              <a:buNone/>
              <a:defRPr sz="2400" b="1" kern="1200">
                <a:ln w="0">
                  <a:solidFill>
                    <a:schemeClr val="accent1"/>
                  </a:solidFill>
                </a:ln>
                <a:solidFill>
                  <a:schemeClr val="tx1"/>
                </a:solidFill>
                <a:latin typeface="+mj-lt"/>
                <a:ea typeface="+mj-ea"/>
                <a:cs typeface="+mj-cs"/>
              </a:defRPr>
            </a:lvl1pPr>
          </a:lstStyle>
          <a:p>
            <a:pPr algn="ctr">
              <a:tabLst>
                <a:tab pos="7297738" algn="r"/>
              </a:tabLst>
            </a:pPr>
            <a:r>
              <a:rPr lang="en-US" b="0" dirty="0">
                <a:latin typeface="+mn-lt"/>
              </a:rPr>
              <a:t>Bob </a:t>
            </a:r>
            <a:r>
              <a:rPr lang="en-US" b="0" dirty="0" err="1">
                <a:latin typeface="+mn-lt"/>
              </a:rPr>
              <a:t>Witchger</a:t>
            </a:r>
            <a:endParaRPr lang="en-US" b="0" dirty="0">
              <a:latin typeface="+mn-lt"/>
            </a:endParaRPr>
          </a:p>
        </p:txBody>
      </p:sp>
      <p:sp>
        <p:nvSpPr>
          <p:cNvPr id="7" name="TextBox 6">
            <a:extLst>
              <a:ext uri="{FF2B5EF4-FFF2-40B4-BE49-F238E27FC236}">
                <a16:creationId xmlns:a16="http://schemas.microsoft.com/office/drawing/2014/main" id="{A8086652-7647-1B42-87ED-E46826222F07}"/>
              </a:ext>
            </a:extLst>
          </p:cNvPr>
          <p:cNvSpPr txBox="1"/>
          <p:nvPr/>
        </p:nvSpPr>
        <p:spPr>
          <a:xfrm>
            <a:off x="0" y="88550"/>
            <a:ext cx="9144000" cy="492443"/>
          </a:xfrm>
          <a:prstGeom prst="rect">
            <a:avLst/>
          </a:prstGeom>
          <a:noFill/>
        </p:spPr>
        <p:txBody>
          <a:bodyPr wrap="square" rtlCol="0">
            <a:spAutoFit/>
          </a:bodyPr>
          <a:lstStyle/>
          <a:p>
            <a:pPr algn="ctr"/>
            <a:r>
              <a:rPr lang="en-US" sz="2600" b="1" i="1" dirty="0">
                <a:solidFill>
                  <a:srgbClr val="0070C0"/>
                </a:solidFill>
              </a:rPr>
              <a:t>Team Perkins</a:t>
            </a:r>
          </a:p>
        </p:txBody>
      </p:sp>
      <p:pic>
        <p:nvPicPr>
          <p:cNvPr id="15362" name="Picture 2" descr="https://media-exp1.licdn.com/dms/image/C4E03AQFTVBLhd7rKug/profile-displayphoto-shrink_200_200/0?e=1593043200&amp;v=beta&amp;t=3pdTw5cRoUuBQpQJXoaRPDx4mNsQd4VaFnp7-xn3wBA">
            <a:extLst>
              <a:ext uri="{FF2B5EF4-FFF2-40B4-BE49-F238E27FC236}">
                <a16:creationId xmlns:a16="http://schemas.microsoft.com/office/drawing/2014/main" id="{67ED7FDC-72CD-4141-B860-99E89006608F}"/>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727955" y="2916434"/>
            <a:ext cx="149666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20EB8D66-9B76-C248-A53C-0724D13198A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885648" y="2916434"/>
            <a:ext cx="1502202" cy="1828800"/>
          </a:xfrm>
          <a:prstGeom prst="rect">
            <a:avLst/>
          </a:prstGeom>
        </p:spPr>
      </p:pic>
      <p:pic>
        <p:nvPicPr>
          <p:cNvPr id="15364" name="Picture 4" descr="https://media-exp1.licdn.com/dms/image/C5603AQFIsG1DAe7dAw/profile-displayphoto-shrink_800_800/0?e=1593043200&amp;v=beta&amp;t=Et1ldSJdUcrVJyAfZ3iX_stB6AYyRcpPZxWm6p5lb8A">
            <a:extLst>
              <a:ext uri="{FF2B5EF4-FFF2-40B4-BE49-F238E27FC236}">
                <a16:creationId xmlns:a16="http://schemas.microsoft.com/office/drawing/2014/main" id="{E8E67CCD-21AA-A948-B321-AD9DC86ADA97}"/>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flipH="1">
            <a:off x="2845962" y="595952"/>
            <a:ext cx="1593744"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4C371F4D-8FF6-D04B-BAE4-A0B04901DD2E}"/>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flipH="1">
            <a:off x="5067487" y="595952"/>
            <a:ext cx="1465135" cy="1828800"/>
          </a:xfrm>
          <a:prstGeom prst="rect">
            <a:avLst/>
          </a:prstGeom>
        </p:spPr>
      </p:pic>
      <p:sp>
        <p:nvSpPr>
          <p:cNvPr id="24" name="Title 1">
            <a:extLst>
              <a:ext uri="{FF2B5EF4-FFF2-40B4-BE49-F238E27FC236}">
                <a16:creationId xmlns:a16="http://schemas.microsoft.com/office/drawing/2014/main" id="{2DBA2A06-9D0F-904D-B81C-59BD4387E4A2}"/>
              </a:ext>
            </a:extLst>
          </p:cNvPr>
          <p:cNvSpPr txBox="1">
            <a:spLocks/>
          </p:cNvSpPr>
          <p:nvPr/>
        </p:nvSpPr>
        <p:spPr>
          <a:xfrm>
            <a:off x="2607994" y="2439711"/>
            <a:ext cx="2043176" cy="535781"/>
          </a:xfrm>
          <a:prstGeom prst="rect">
            <a:avLst/>
          </a:prstGeom>
        </p:spPr>
        <p:txBody>
          <a:bodyPr vert="horz" lIns="91440" tIns="45720" rIns="91440" bIns="45720" rtlCol="0" anchor="t">
            <a:normAutofit/>
          </a:bodyPr>
          <a:lstStyle>
            <a:lvl1pPr algn="l" defTabSz="385763" rtl="0" eaLnBrk="1" latinLnBrk="0" hangingPunct="1">
              <a:lnSpc>
                <a:spcPct val="90000"/>
              </a:lnSpc>
              <a:spcBef>
                <a:spcPct val="0"/>
              </a:spcBef>
              <a:buNone/>
              <a:defRPr sz="2400" b="1" kern="1200">
                <a:ln w="0">
                  <a:solidFill>
                    <a:schemeClr val="accent1"/>
                  </a:solidFill>
                </a:ln>
                <a:solidFill>
                  <a:schemeClr val="tx1"/>
                </a:solidFill>
                <a:latin typeface="+mj-lt"/>
                <a:ea typeface="+mj-ea"/>
                <a:cs typeface="+mj-cs"/>
              </a:defRPr>
            </a:lvl1pPr>
          </a:lstStyle>
          <a:p>
            <a:pPr lvl="0" algn="ctr" defTabSz="914400">
              <a:lnSpc>
                <a:spcPct val="100000"/>
              </a:lnSpc>
              <a:spcBef>
                <a:spcPts val="0"/>
              </a:spcBef>
              <a:defRPr/>
            </a:pPr>
            <a:r>
              <a:rPr lang="en-US" dirty="0"/>
              <a:t>Patti </a:t>
            </a:r>
            <a:r>
              <a:rPr lang="en-US" dirty="0" err="1"/>
              <a:t>Coultas</a:t>
            </a:r>
            <a:endParaRPr lang="en-US" dirty="0"/>
          </a:p>
        </p:txBody>
      </p:sp>
      <p:sp>
        <p:nvSpPr>
          <p:cNvPr id="25" name="Title 1">
            <a:extLst>
              <a:ext uri="{FF2B5EF4-FFF2-40B4-BE49-F238E27FC236}">
                <a16:creationId xmlns:a16="http://schemas.microsoft.com/office/drawing/2014/main" id="{8C7FC917-24B5-5E4E-8CD6-3AAA34BC2CD4}"/>
              </a:ext>
            </a:extLst>
          </p:cNvPr>
          <p:cNvSpPr txBox="1">
            <a:spLocks/>
          </p:cNvSpPr>
          <p:nvPr/>
        </p:nvSpPr>
        <p:spPr>
          <a:xfrm>
            <a:off x="4751962" y="2439711"/>
            <a:ext cx="2043176" cy="535781"/>
          </a:xfrm>
          <a:prstGeom prst="rect">
            <a:avLst/>
          </a:prstGeom>
        </p:spPr>
        <p:txBody>
          <a:bodyPr vert="horz" lIns="91440" tIns="45720" rIns="91440" bIns="45720" rtlCol="0" anchor="t">
            <a:normAutofit/>
          </a:bodyPr>
          <a:lstStyle>
            <a:lvl1pPr algn="l" defTabSz="385763" rtl="0" eaLnBrk="1" latinLnBrk="0" hangingPunct="1">
              <a:lnSpc>
                <a:spcPct val="90000"/>
              </a:lnSpc>
              <a:spcBef>
                <a:spcPct val="0"/>
              </a:spcBef>
              <a:buNone/>
              <a:defRPr sz="2400" b="1" kern="1200">
                <a:ln w="0">
                  <a:solidFill>
                    <a:schemeClr val="accent1"/>
                  </a:solidFill>
                </a:ln>
                <a:solidFill>
                  <a:schemeClr val="tx1"/>
                </a:solidFill>
                <a:latin typeface="+mj-lt"/>
                <a:ea typeface="+mj-ea"/>
                <a:cs typeface="+mj-cs"/>
              </a:defRPr>
            </a:lvl1pPr>
          </a:lstStyle>
          <a:p>
            <a:pPr algn="ctr">
              <a:tabLst>
                <a:tab pos="7297738" algn="r"/>
              </a:tabLst>
            </a:pPr>
            <a:r>
              <a:rPr lang="en-US" dirty="0"/>
              <a:t>Tony </a:t>
            </a:r>
            <a:r>
              <a:rPr lang="en-US" dirty="0" err="1"/>
              <a:t>Reggi</a:t>
            </a:r>
            <a:endParaRPr lang="en-US" b="0" dirty="0">
              <a:latin typeface="+mn-lt"/>
            </a:endParaRPr>
          </a:p>
        </p:txBody>
      </p:sp>
      <p:sp>
        <p:nvSpPr>
          <p:cNvPr id="28" name="Title 1">
            <a:extLst>
              <a:ext uri="{FF2B5EF4-FFF2-40B4-BE49-F238E27FC236}">
                <a16:creationId xmlns:a16="http://schemas.microsoft.com/office/drawing/2014/main" id="{5971810C-6538-C449-A0D0-E6B473F32336}"/>
              </a:ext>
            </a:extLst>
          </p:cNvPr>
          <p:cNvSpPr txBox="1">
            <a:spLocks/>
          </p:cNvSpPr>
          <p:nvPr/>
        </p:nvSpPr>
        <p:spPr>
          <a:xfrm>
            <a:off x="1454697" y="4701596"/>
            <a:ext cx="2043176" cy="535781"/>
          </a:xfrm>
          <a:prstGeom prst="rect">
            <a:avLst/>
          </a:prstGeom>
        </p:spPr>
        <p:txBody>
          <a:bodyPr vert="horz" lIns="91440" tIns="45720" rIns="91440" bIns="45720" rtlCol="0" anchor="t">
            <a:normAutofit/>
          </a:bodyPr>
          <a:lstStyle>
            <a:lvl1pPr algn="l" defTabSz="385763" rtl="0" eaLnBrk="1" latinLnBrk="0" hangingPunct="1">
              <a:lnSpc>
                <a:spcPct val="90000"/>
              </a:lnSpc>
              <a:spcBef>
                <a:spcPct val="0"/>
              </a:spcBef>
              <a:buNone/>
              <a:defRPr sz="2400" b="1" kern="1200">
                <a:ln w="0">
                  <a:solidFill>
                    <a:schemeClr val="accent1"/>
                  </a:solidFill>
                </a:ln>
                <a:solidFill>
                  <a:schemeClr val="tx1"/>
                </a:solidFill>
                <a:latin typeface="+mj-lt"/>
                <a:ea typeface="+mj-ea"/>
                <a:cs typeface="+mj-cs"/>
              </a:defRPr>
            </a:lvl1pPr>
          </a:lstStyle>
          <a:p>
            <a:pPr lvl="0" algn="ctr" defTabSz="914400">
              <a:lnSpc>
                <a:spcPct val="100000"/>
              </a:lnSpc>
              <a:spcBef>
                <a:spcPts val="0"/>
              </a:spcBef>
              <a:defRPr/>
            </a:pPr>
            <a:r>
              <a:rPr lang="en-US" dirty="0"/>
              <a:t>Michelle Lair</a:t>
            </a:r>
          </a:p>
        </p:txBody>
      </p:sp>
      <p:sp>
        <p:nvSpPr>
          <p:cNvPr id="29" name="Title 1">
            <a:extLst>
              <a:ext uri="{FF2B5EF4-FFF2-40B4-BE49-F238E27FC236}">
                <a16:creationId xmlns:a16="http://schemas.microsoft.com/office/drawing/2014/main" id="{E92757AE-2B86-7946-8186-1489784916BB}"/>
              </a:ext>
            </a:extLst>
          </p:cNvPr>
          <p:cNvSpPr txBox="1">
            <a:spLocks/>
          </p:cNvSpPr>
          <p:nvPr/>
        </p:nvSpPr>
        <p:spPr>
          <a:xfrm>
            <a:off x="3615161" y="4701596"/>
            <a:ext cx="2043176" cy="535781"/>
          </a:xfrm>
          <a:prstGeom prst="rect">
            <a:avLst/>
          </a:prstGeom>
        </p:spPr>
        <p:txBody>
          <a:bodyPr vert="horz" lIns="91440" tIns="45720" rIns="91440" bIns="45720" rtlCol="0" anchor="t">
            <a:normAutofit/>
          </a:bodyPr>
          <a:lstStyle>
            <a:lvl1pPr algn="l" defTabSz="385763" rtl="0" eaLnBrk="1" latinLnBrk="0" hangingPunct="1">
              <a:lnSpc>
                <a:spcPct val="90000"/>
              </a:lnSpc>
              <a:spcBef>
                <a:spcPct val="0"/>
              </a:spcBef>
              <a:buNone/>
              <a:defRPr sz="2400" b="1" kern="1200">
                <a:ln w="0">
                  <a:solidFill>
                    <a:schemeClr val="accent1"/>
                  </a:solidFill>
                </a:ln>
                <a:solidFill>
                  <a:schemeClr val="tx1"/>
                </a:solidFill>
                <a:latin typeface="+mj-lt"/>
                <a:ea typeface="+mj-ea"/>
                <a:cs typeface="+mj-cs"/>
              </a:defRPr>
            </a:lvl1pPr>
          </a:lstStyle>
          <a:p>
            <a:pPr lvl="0" algn="ctr" defTabSz="914400">
              <a:lnSpc>
                <a:spcPct val="100000"/>
              </a:lnSpc>
              <a:spcBef>
                <a:spcPts val="0"/>
              </a:spcBef>
              <a:defRPr/>
            </a:pPr>
            <a:r>
              <a:rPr lang="en-US" dirty="0"/>
              <a:t>Mary Olvera</a:t>
            </a:r>
          </a:p>
        </p:txBody>
      </p:sp>
      <p:sp>
        <p:nvSpPr>
          <p:cNvPr id="30" name="Title 1">
            <a:extLst>
              <a:ext uri="{FF2B5EF4-FFF2-40B4-BE49-F238E27FC236}">
                <a16:creationId xmlns:a16="http://schemas.microsoft.com/office/drawing/2014/main" id="{A11A273A-00B3-AD4E-B8F6-F4E8AF91DE9E}"/>
              </a:ext>
            </a:extLst>
          </p:cNvPr>
          <p:cNvSpPr txBox="1">
            <a:spLocks/>
          </p:cNvSpPr>
          <p:nvPr/>
        </p:nvSpPr>
        <p:spPr>
          <a:xfrm>
            <a:off x="5785633" y="4701596"/>
            <a:ext cx="2043176" cy="535781"/>
          </a:xfrm>
          <a:prstGeom prst="rect">
            <a:avLst/>
          </a:prstGeom>
        </p:spPr>
        <p:txBody>
          <a:bodyPr vert="horz" lIns="91440" tIns="45720" rIns="91440" bIns="45720" rtlCol="0" anchor="t">
            <a:normAutofit/>
          </a:bodyPr>
          <a:lstStyle>
            <a:lvl1pPr algn="l" defTabSz="385763" rtl="0" eaLnBrk="1" latinLnBrk="0" hangingPunct="1">
              <a:lnSpc>
                <a:spcPct val="90000"/>
              </a:lnSpc>
              <a:spcBef>
                <a:spcPct val="0"/>
              </a:spcBef>
              <a:buNone/>
              <a:defRPr sz="2400" b="1" kern="1200">
                <a:ln w="0">
                  <a:solidFill>
                    <a:schemeClr val="accent1"/>
                  </a:solidFill>
                </a:ln>
                <a:solidFill>
                  <a:schemeClr val="tx1"/>
                </a:solidFill>
                <a:latin typeface="+mj-lt"/>
                <a:ea typeface="+mj-ea"/>
                <a:cs typeface="+mj-cs"/>
              </a:defRPr>
            </a:lvl1pPr>
          </a:lstStyle>
          <a:p>
            <a:pPr algn="ctr">
              <a:spcAft>
                <a:spcPct val="30000"/>
              </a:spcAft>
            </a:pPr>
            <a:r>
              <a:rPr lang="en-US" dirty="0">
                <a:ea typeface="ヒラギノ角ゴ Pro W3" charset="0"/>
                <a:cs typeface="Arial" charset="0"/>
              </a:rPr>
              <a:t>Chris Droessler </a:t>
            </a:r>
          </a:p>
        </p:txBody>
      </p:sp>
      <p:pic>
        <p:nvPicPr>
          <p:cNvPr id="17" name="Picture 16">
            <a:extLst>
              <a:ext uri="{FF2B5EF4-FFF2-40B4-BE49-F238E27FC236}">
                <a16:creationId xmlns:a16="http://schemas.microsoft.com/office/drawing/2014/main" id="{AA9D18CA-C9D8-8044-8064-B7D0694642C3}"/>
              </a:ext>
            </a:extLst>
          </p:cNvPr>
          <p:cNvPicPr>
            <a:picLocks noChangeAspect="1"/>
          </p:cNvPicPr>
          <p:nvPr/>
        </p:nvPicPr>
        <p:blipFill rotWithShape="1">
          <a:blip r:embed="rId9" cstate="screen">
            <a:extLst>
              <a:ext uri="{BEBA8EAE-BF5A-486C-A8C5-ECC9F3942E4B}">
                <a14:imgProps xmlns:a14="http://schemas.microsoft.com/office/drawing/2010/main">
                  <a14:imgLayer r:embed="rId10">
                    <a14:imgEffect>
                      <a14:brightnessContrast bright="28000"/>
                    </a14:imgEffect>
                  </a14:imgLayer>
                </a14:imgProps>
              </a:ext>
              <a:ext uri="{28A0092B-C50C-407E-A947-70E740481C1C}">
                <a14:useLocalDpi xmlns:a14="http://schemas.microsoft.com/office/drawing/2010/main"/>
              </a:ext>
            </a:extLst>
          </a:blip>
          <a:srcRect/>
          <a:stretch/>
        </p:blipFill>
        <p:spPr>
          <a:xfrm flipH="1">
            <a:off x="7090874" y="595952"/>
            <a:ext cx="1394704" cy="1871526"/>
          </a:xfrm>
          <a:prstGeom prst="rect">
            <a:avLst/>
          </a:prstGeom>
        </p:spPr>
      </p:pic>
      <p:sp>
        <p:nvSpPr>
          <p:cNvPr id="20" name="Title 1">
            <a:extLst>
              <a:ext uri="{FF2B5EF4-FFF2-40B4-BE49-F238E27FC236}">
                <a16:creationId xmlns:a16="http://schemas.microsoft.com/office/drawing/2014/main" id="{AC16A630-DACA-554F-9BAB-35DAB57B8B5F}"/>
              </a:ext>
            </a:extLst>
          </p:cNvPr>
          <p:cNvSpPr txBox="1">
            <a:spLocks/>
          </p:cNvSpPr>
          <p:nvPr/>
        </p:nvSpPr>
        <p:spPr>
          <a:xfrm flipH="1">
            <a:off x="6543348" y="2439711"/>
            <a:ext cx="2468130" cy="605320"/>
          </a:xfrm>
          <a:prstGeom prst="rect">
            <a:avLst/>
          </a:prstGeom>
        </p:spPr>
        <p:txBody>
          <a:bodyPr vert="horz" lIns="91440" tIns="45720" rIns="91440" bIns="45720" rtlCol="0" anchor="t">
            <a:normAutofit fontScale="92500"/>
          </a:bodyPr>
          <a:lstStyle>
            <a:lvl1pPr algn="l" defTabSz="385763" rtl="0" eaLnBrk="1" latinLnBrk="0" hangingPunct="1">
              <a:lnSpc>
                <a:spcPct val="90000"/>
              </a:lnSpc>
              <a:spcBef>
                <a:spcPct val="0"/>
              </a:spcBef>
              <a:buNone/>
              <a:defRPr sz="2400" b="1" kern="1200">
                <a:ln w="0">
                  <a:solidFill>
                    <a:schemeClr val="accent1"/>
                  </a:solidFill>
                </a:ln>
                <a:solidFill>
                  <a:schemeClr val="tx1"/>
                </a:solidFill>
                <a:latin typeface="+mj-lt"/>
                <a:ea typeface="+mj-ea"/>
                <a:cs typeface="+mj-cs"/>
              </a:defRPr>
            </a:lvl1pPr>
          </a:lstStyle>
          <a:p>
            <a:pPr algn="ctr">
              <a:tabLst>
                <a:tab pos="7297738" algn="r"/>
              </a:tabLst>
            </a:pPr>
            <a:r>
              <a:rPr lang="en-US" sz="2600" dirty="0"/>
              <a:t>Darice McDougald</a:t>
            </a:r>
          </a:p>
          <a:p>
            <a:pPr algn="ctr">
              <a:tabLst>
                <a:tab pos="7297738" algn="r"/>
              </a:tabLst>
            </a:pPr>
            <a:endParaRPr lang="en-US" dirty="0"/>
          </a:p>
        </p:txBody>
      </p:sp>
    </p:spTree>
    <p:extLst>
      <p:ext uri="{BB962C8B-B14F-4D97-AF65-F5344CB8AC3E}">
        <p14:creationId xmlns:p14="http://schemas.microsoft.com/office/powerpoint/2010/main" val="229835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AE31A24-1E62-2B43-A2E6-9013433B4307}"/>
              </a:ext>
            </a:extLst>
          </p:cNvPr>
          <p:cNvSpPr>
            <a:spLocks noGrp="1"/>
          </p:cNvSpPr>
          <p:nvPr>
            <p:ph idx="1"/>
          </p:nvPr>
        </p:nvSpPr>
        <p:spPr/>
        <p:txBody>
          <a:bodyPr/>
          <a:lstStyle/>
          <a:p>
            <a:pPr marL="0" indent="0">
              <a:spcBef>
                <a:spcPts val="1000"/>
              </a:spcBef>
              <a:spcAft>
                <a:spcPts val="1200"/>
              </a:spcAft>
              <a:buNone/>
            </a:pPr>
            <a:r>
              <a:rPr lang="en-US" b="1" dirty="0"/>
              <a:t>5. Align policies and programs</a:t>
            </a:r>
          </a:p>
          <a:p>
            <a:pPr marL="0" indent="0">
              <a:spcBef>
                <a:spcPts val="1000"/>
              </a:spcBef>
              <a:spcAft>
                <a:spcPts val="1200"/>
              </a:spcAft>
              <a:buNone/>
            </a:pPr>
            <a:r>
              <a:rPr lang="en-US" dirty="0"/>
              <a:t>Career pathway programs require significant alignment among workforce, education, and human services to ensure individuals can move seamlessly from school to work and earn in-demand credentials.</a:t>
            </a:r>
          </a:p>
        </p:txBody>
      </p:sp>
      <p:sp>
        <p:nvSpPr>
          <p:cNvPr id="3" name="Title 2">
            <a:extLst>
              <a:ext uri="{FF2B5EF4-FFF2-40B4-BE49-F238E27FC236}">
                <a16:creationId xmlns:a16="http://schemas.microsoft.com/office/drawing/2014/main" id="{878B3EF5-E707-8B4A-A669-42983E5947FC}"/>
              </a:ext>
            </a:extLst>
          </p:cNvPr>
          <p:cNvSpPr>
            <a:spLocks noGrp="1"/>
          </p:cNvSpPr>
          <p:nvPr>
            <p:ph type="title"/>
          </p:nvPr>
        </p:nvSpPr>
        <p:spPr/>
        <p:txBody>
          <a:bodyPr/>
          <a:lstStyle/>
          <a:p>
            <a:r>
              <a:rPr lang="en-US" dirty="0"/>
              <a:t>Six Elements of Career Pathways </a:t>
            </a:r>
          </a:p>
        </p:txBody>
      </p:sp>
    </p:spTree>
    <p:extLst>
      <p:ext uri="{BB962C8B-B14F-4D97-AF65-F5344CB8AC3E}">
        <p14:creationId xmlns:p14="http://schemas.microsoft.com/office/powerpoint/2010/main" val="2197808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BBE923D-DEA3-2147-903E-D84A3DF7E58E}"/>
              </a:ext>
            </a:extLst>
          </p:cNvPr>
          <p:cNvSpPr>
            <a:spLocks noGrp="1"/>
          </p:cNvSpPr>
          <p:nvPr>
            <p:ph idx="1"/>
          </p:nvPr>
        </p:nvSpPr>
        <p:spPr/>
        <p:txBody>
          <a:bodyPr>
            <a:normAutofit/>
          </a:bodyPr>
          <a:lstStyle/>
          <a:p>
            <a:pPr marL="0" indent="0">
              <a:spcBef>
                <a:spcPts val="1000"/>
              </a:spcBef>
              <a:spcAft>
                <a:spcPts val="1200"/>
              </a:spcAft>
              <a:buNone/>
            </a:pPr>
            <a:r>
              <a:rPr lang="en-US" b="1" dirty="0"/>
              <a:t>6. Measure system change and performance</a:t>
            </a:r>
          </a:p>
          <a:p>
            <a:pPr marL="0" indent="0">
              <a:spcBef>
                <a:spcPts val="1000"/>
              </a:spcBef>
              <a:spcAft>
                <a:spcPts val="1200"/>
              </a:spcAft>
              <a:buNone/>
            </a:pPr>
            <a:r>
              <a:rPr lang="en-US" dirty="0"/>
              <a:t>Career pathway initiatives define </a:t>
            </a:r>
          </a:p>
          <a:p>
            <a:pPr>
              <a:spcBef>
                <a:spcPts val="1000"/>
              </a:spcBef>
              <a:spcAft>
                <a:spcPts val="1200"/>
              </a:spcAft>
            </a:pPr>
            <a:r>
              <a:rPr lang="en-US" dirty="0"/>
              <a:t>Desired system and program outcomes, </a:t>
            </a:r>
          </a:p>
          <a:p>
            <a:pPr>
              <a:spcBef>
                <a:spcPts val="1000"/>
              </a:spcBef>
              <a:spcAft>
                <a:spcPts val="1200"/>
              </a:spcAft>
            </a:pPr>
            <a:r>
              <a:rPr lang="en-US" dirty="0"/>
              <a:t>Establish how data will be collected, stored, and tracked  </a:t>
            </a:r>
          </a:p>
          <a:p>
            <a:pPr>
              <a:spcBef>
                <a:spcPts val="1000"/>
              </a:spcBef>
              <a:spcAft>
                <a:spcPts val="1200"/>
              </a:spcAft>
            </a:pPr>
            <a:r>
              <a:rPr lang="en-US" dirty="0"/>
              <a:t>How shared data will be analyzed  </a:t>
            </a:r>
          </a:p>
          <a:p>
            <a:pPr>
              <a:spcBef>
                <a:spcPts val="1000"/>
              </a:spcBef>
              <a:spcAft>
                <a:spcPts val="1200"/>
              </a:spcAft>
            </a:pPr>
            <a:r>
              <a:rPr lang="en-US" dirty="0"/>
              <a:t>Assessing ongoing progress toward achieving outcomes</a:t>
            </a:r>
          </a:p>
        </p:txBody>
      </p:sp>
      <p:sp>
        <p:nvSpPr>
          <p:cNvPr id="3" name="Title 2">
            <a:extLst>
              <a:ext uri="{FF2B5EF4-FFF2-40B4-BE49-F238E27FC236}">
                <a16:creationId xmlns:a16="http://schemas.microsoft.com/office/drawing/2014/main" id="{1330742D-2B8E-5341-81FD-C5949FA9637C}"/>
              </a:ext>
            </a:extLst>
          </p:cNvPr>
          <p:cNvSpPr>
            <a:spLocks noGrp="1"/>
          </p:cNvSpPr>
          <p:nvPr>
            <p:ph type="title"/>
          </p:nvPr>
        </p:nvSpPr>
        <p:spPr/>
        <p:txBody>
          <a:bodyPr/>
          <a:lstStyle/>
          <a:p>
            <a:r>
              <a:rPr lang="en-US" dirty="0"/>
              <a:t>Six Elements of Career Pathways </a:t>
            </a:r>
          </a:p>
        </p:txBody>
      </p:sp>
    </p:spTree>
    <p:extLst>
      <p:ext uri="{BB962C8B-B14F-4D97-AF65-F5344CB8AC3E}">
        <p14:creationId xmlns:p14="http://schemas.microsoft.com/office/powerpoint/2010/main" val="2848223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648250-8EF5-4AFF-A6A5-0DC821D19F8C}"/>
              </a:ext>
            </a:extLst>
          </p:cNvPr>
          <p:cNvSpPr>
            <a:spLocks noGrp="1"/>
          </p:cNvSpPr>
          <p:nvPr>
            <p:ph idx="1"/>
          </p:nvPr>
        </p:nvSpPr>
        <p:spPr/>
        <p:txBody>
          <a:bodyPr/>
          <a:lstStyle/>
          <a:p>
            <a:r>
              <a:rPr lang="en-US" dirty="0"/>
              <a:t>Pathway Mapping Process </a:t>
            </a:r>
          </a:p>
          <a:p>
            <a:r>
              <a:rPr lang="en-US" dirty="0"/>
              <a:t>Business and Industry Leadership Teams – B.I.L.T.</a:t>
            </a:r>
          </a:p>
          <a:p>
            <a:r>
              <a:rPr lang="en-US" dirty="0"/>
              <a:t>Hope </a:t>
            </a:r>
            <a:r>
              <a:rPr lang="en-US" dirty="0" err="1"/>
              <a:t>Cotner</a:t>
            </a:r>
            <a:endParaRPr lang="en-US" dirty="0"/>
          </a:p>
        </p:txBody>
      </p:sp>
      <p:sp>
        <p:nvSpPr>
          <p:cNvPr id="3" name="Title 2">
            <a:extLst>
              <a:ext uri="{FF2B5EF4-FFF2-40B4-BE49-F238E27FC236}">
                <a16:creationId xmlns:a16="http://schemas.microsoft.com/office/drawing/2014/main" id="{6674CA2D-1729-4905-9538-7721B03F4E07}"/>
              </a:ext>
            </a:extLst>
          </p:cNvPr>
          <p:cNvSpPr>
            <a:spLocks noGrp="1"/>
          </p:cNvSpPr>
          <p:nvPr>
            <p:ph type="title"/>
          </p:nvPr>
        </p:nvSpPr>
        <p:spPr/>
        <p:txBody>
          <a:bodyPr/>
          <a:lstStyle/>
          <a:p>
            <a:r>
              <a:rPr lang="en-US" dirty="0"/>
              <a:t>CORD – Center for Occupational Research</a:t>
            </a:r>
            <a:br>
              <a:rPr lang="en-US" dirty="0"/>
            </a:br>
            <a:r>
              <a:rPr lang="en-US" dirty="0"/>
              <a:t>and Development</a:t>
            </a:r>
          </a:p>
        </p:txBody>
      </p:sp>
    </p:spTree>
    <p:extLst>
      <p:ext uri="{BB962C8B-B14F-4D97-AF65-F5344CB8AC3E}">
        <p14:creationId xmlns:p14="http://schemas.microsoft.com/office/powerpoint/2010/main" val="1173134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Hope </a:t>
            </a:r>
            <a:r>
              <a:rPr lang="en-US" dirty="0" err="1"/>
              <a:t>Cotner</a:t>
            </a:r>
            <a:endParaRPr lang="en-US" dirty="0"/>
          </a:p>
        </p:txBody>
      </p:sp>
      <p:sp>
        <p:nvSpPr>
          <p:cNvPr id="3" name="Subtitle 2"/>
          <p:cNvSpPr>
            <a:spLocks noGrp="1"/>
          </p:cNvSpPr>
          <p:nvPr>
            <p:ph type="subTitle" idx="1"/>
          </p:nvPr>
        </p:nvSpPr>
        <p:spPr>
          <a:xfrm>
            <a:off x="0" y="2910750"/>
            <a:ext cx="9144000" cy="1241822"/>
          </a:xfrm>
        </p:spPr>
        <p:txBody>
          <a:bodyPr>
            <a:normAutofit/>
          </a:bodyPr>
          <a:lstStyle/>
          <a:p>
            <a:r>
              <a:rPr lang="en-US" dirty="0"/>
              <a:t>President/CEO </a:t>
            </a:r>
          </a:p>
          <a:p>
            <a:r>
              <a:rPr lang="en-US" dirty="0"/>
              <a:t>Center for Occupational Research and Development</a:t>
            </a:r>
          </a:p>
        </p:txBody>
      </p:sp>
      <p:pic>
        <p:nvPicPr>
          <p:cNvPr id="4" name="Picture 3" descr="A picture containing text, weapon, clipart&#10;&#10;Description automatically generated">
            <a:extLst>
              <a:ext uri="{FF2B5EF4-FFF2-40B4-BE49-F238E27FC236}">
                <a16:creationId xmlns:a16="http://schemas.microsoft.com/office/drawing/2014/main" id="{5245F34F-9140-064A-B447-342A7A0321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8511" y="4035133"/>
            <a:ext cx="2180237" cy="1057415"/>
          </a:xfrm>
          <a:prstGeom prst="rect">
            <a:avLst/>
          </a:prstGeom>
        </p:spPr>
      </p:pic>
      <p:pic>
        <p:nvPicPr>
          <p:cNvPr id="5" name="Picture 4" descr="Hope Cotner&#10;Project Director">
            <a:extLst>
              <a:ext uri="{FF2B5EF4-FFF2-40B4-BE49-F238E27FC236}">
                <a16:creationId xmlns:a16="http://schemas.microsoft.com/office/drawing/2014/main" id="{9AA725A9-54E7-E849-AC84-C270EEE5C8B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8243"/>
          <a:stretch/>
        </p:blipFill>
        <p:spPr>
          <a:xfrm>
            <a:off x="6886471" y="15993"/>
            <a:ext cx="2278794" cy="2541677"/>
          </a:xfrm>
          <a:prstGeom prst="rect">
            <a:avLst/>
          </a:prstGeom>
        </p:spPr>
      </p:pic>
    </p:spTree>
    <p:extLst>
      <p:ext uri="{BB962C8B-B14F-4D97-AF65-F5344CB8AC3E}">
        <p14:creationId xmlns:p14="http://schemas.microsoft.com/office/powerpoint/2010/main" val="1872162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2F9A1F7-17E5-43BD-91BB-0A7874CC0501}"/>
              </a:ext>
            </a:extLst>
          </p:cNvPr>
          <p:cNvSpPr>
            <a:spLocks noGrp="1"/>
          </p:cNvSpPr>
          <p:nvPr>
            <p:ph idx="1"/>
          </p:nvPr>
        </p:nvSpPr>
        <p:spPr>
          <a:xfrm>
            <a:off x="628650" y="1320904"/>
            <a:ext cx="7886700" cy="3548753"/>
          </a:xfrm>
        </p:spPr>
        <p:txBody>
          <a:bodyPr/>
          <a:lstStyle/>
          <a:p>
            <a:r>
              <a:rPr lang="en-US" dirty="0"/>
              <a:t>Wilkes Community College</a:t>
            </a:r>
          </a:p>
          <a:p>
            <a:r>
              <a:rPr lang="en-US" dirty="0"/>
              <a:t>Employability Skills Alignment Project</a:t>
            </a:r>
          </a:p>
          <a:p>
            <a:r>
              <a:rPr lang="en-US" dirty="0"/>
              <a:t>video</a:t>
            </a:r>
          </a:p>
        </p:txBody>
      </p:sp>
      <p:sp>
        <p:nvSpPr>
          <p:cNvPr id="3" name="Title 2">
            <a:extLst>
              <a:ext uri="{FF2B5EF4-FFF2-40B4-BE49-F238E27FC236}">
                <a16:creationId xmlns:a16="http://schemas.microsoft.com/office/drawing/2014/main" id="{3F78D440-29B6-47A3-8840-A52422BE3FF1}"/>
              </a:ext>
            </a:extLst>
          </p:cNvPr>
          <p:cNvSpPr>
            <a:spLocks noGrp="1"/>
          </p:cNvSpPr>
          <p:nvPr>
            <p:ph type="title"/>
          </p:nvPr>
        </p:nvSpPr>
        <p:spPr>
          <a:xfrm>
            <a:off x="1297859" y="126367"/>
            <a:ext cx="7364361" cy="994172"/>
          </a:xfrm>
        </p:spPr>
        <p:txBody>
          <a:bodyPr/>
          <a:lstStyle/>
          <a:p>
            <a:r>
              <a:rPr lang="en-US" dirty="0"/>
              <a:t>Employability Skills Alignment Project</a:t>
            </a:r>
            <a:br>
              <a:rPr lang="en-US" dirty="0"/>
            </a:br>
            <a:r>
              <a:rPr lang="en-US" dirty="0"/>
              <a:t>(ESAP)</a:t>
            </a:r>
          </a:p>
        </p:txBody>
      </p:sp>
    </p:spTree>
    <p:extLst>
      <p:ext uri="{BB962C8B-B14F-4D97-AF65-F5344CB8AC3E}">
        <p14:creationId xmlns:p14="http://schemas.microsoft.com/office/powerpoint/2010/main" val="2505538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645535-9DC3-4F56-8BFA-9C2A81457E80}"/>
              </a:ext>
            </a:extLst>
          </p:cNvPr>
          <p:cNvSpPr>
            <a:spLocks noGrp="1"/>
          </p:cNvSpPr>
          <p:nvPr>
            <p:ph idx="1"/>
          </p:nvPr>
        </p:nvSpPr>
        <p:spPr/>
        <p:txBody>
          <a:bodyPr>
            <a:normAutofit/>
          </a:bodyPr>
          <a:lstStyle/>
          <a:p>
            <a:pPr marL="0" indent="0" algn="ctr" rtl="0" fontAlgn="base">
              <a:buNone/>
            </a:pPr>
            <a:r>
              <a:rPr lang="en-US" sz="3600" b="0" i="0" u="none" strike="noStrike" dirty="0">
                <a:solidFill>
                  <a:srgbClr val="000000"/>
                </a:solidFill>
                <a:effectLst/>
                <a:latin typeface="Calibri" panose="020F0502020204030204" pitchFamily="34" charset="0"/>
              </a:rPr>
              <a:t>REMINDER:  </a:t>
            </a:r>
          </a:p>
          <a:p>
            <a:pPr marL="0" indent="0" algn="ctr" rtl="0" fontAlgn="base">
              <a:buNone/>
            </a:pPr>
            <a:r>
              <a:rPr lang="en-US" sz="3600" dirty="0">
                <a:solidFill>
                  <a:srgbClr val="000000"/>
                </a:solidFill>
                <a:latin typeface="Calibri" panose="020F0502020204030204" pitchFamily="34" charset="0"/>
              </a:rPr>
              <a:t>December 18, 2021 </a:t>
            </a:r>
          </a:p>
          <a:p>
            <a:pPr marL="0" indent="0" algn="ctr" rtl="0" fontAlgn="base">
              <a:buNone/>
            </a:pPr>
            <a:r>
              <a:rPr lang="en-US" sz="3600" dirty="0">
                <a:solidFill>
                  <a:srgbClr val="000000"/>
                </a:solidFill>
                <a:latin typeface="Calibri" panose="020F0502020204030204" pitchFamily="34" charset="0"/>
              </a:rPr>
              <a:t>9-14 CTE Pathways Due in Moodle </a:t>
            </a:r>
            <a:endParaRPr lang="en-US" sz="3600" b="0" i="0" dirty="0">
              <a:solidFill>
                <a:srgbClr val="000000"/>
              </a:solidFill>
              <a:effectLst/>
              <a:latin typeface="Calibri" panose="020F0502020204030204" pitchFamily="34" charset="0"/>
            </a:endParaRPr>
          </a:p>
        </p:txBody>
      </p:sp>
      <p:sp>
        <p:nvSpPr>
          <p:cNvPr id="3" name="Title 2">
            <a:extLst>
              <a:ext uri="{FF2B5EF4-FFF2-40B4-BE49-F238E27FC236}">
                <a16:creationId xmlns:a16="http://schemas.microsoft.com/office/drawing/2014/main" id="{924BB016-614F-4DCC-AA48-E9BBADE9A05A}"/>
              </a:ext>
            </a:extLst>
          </p:cNvPr>
          <p:cNvSpPr>
            <a:spLocks noGrp="1"/>
          </p:cNvSpPr>
          <p:nvPr>
            <p:ph type="title"/>
          </p:nvPr>
        </p:nvSpPr>
        <p:spPr/>
        <p:txBody>
          <a:bodyPr/>
          <a:lstStyle/>
          <a:p>
            <a:r>
              <a:rPr lang="en-US" b="1" i="0" u="none" strike="noStrike" dirty="0">
                <a:effectLst/>
                <a:latin typeface="Calibri" panose="020F0502020204030204" pitchFamily="34" charset="0"/>
              </a:rPr>
              <a:t>CTE Programs of Study /Pathways</a:t>
            </a:r>
            <a:r>
              <a:rPr lang="en-US" b="0" i="0" dirty="0">
                <a:effectLst/>
                <a:latin typeface="Calibri" panose="020F0502020204030204" pitchFamily="34" charset="0"/>
              </a:rPr>
              <a:t> </a:t>
            </a:r>
            <a:endParaRPr lang="en-US" dirty="0"/>
          </a:p>
        </p:txBody>
      </p:sp>
    </p:spTree>
    <p:extLst>
      <p:ext uri="{BB962C8B-B14F-4D97-AF65-F5344CB8AC3E}">
        <p14:creationId xmlns:p14="http://schemas.microsoft.com/office/powerpoint/2010/main" val="3751518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757E851-22C0-416A-AB72-C8671A494E41}"/>
              </a:ext>
            </a:extLst>
          </p:cNvPr>
          <p:cNvSpPr>
            <a:spLocks noGrp="1"/>
          </p:cNvSpPr>
          <p:nvPr>
            <p:ph idx="1"/>
          </p:nvPr>
        </p:nvSpPr>
        <p:spPr>
          <a:xfrm>
            <a:off x="628650" y="1320904"/>
            <a:ext cx="7886700" cy="3822596"/>
          </a:xfrm>
        </p:spPr>
        <p:txBody>
          <a:bodyPr>
            <a:normAutofit/>
          </a:bodyPr>
          <a:lstStyle/>
          <a:p>
            <a:pPr marL="457200" indent="-457200" fontAlgn="ctr">
              <a:buFont typeface="+mj-lt"/>
              <a:buAutoNum type="alphaUcPeriod"/>
            </a:pPr>
            <a:r>
              <a:rPr lang="en-US" sz="2000" b="0" i="0" dirty="0">
                <a:effectLst/>
                <a:latin typeface="Calibri" panose="020F0502020204030204" pitchFamily="34" charset="0"/>
              </a:rPr>
              <a:t>Aligned to labor market needs, which includes engaged employers  </a:t>
            </a:r>
          </a:p>
          <a:p>
            <a:pPr marL="457200" indent="-457200" rtl="0" fontAlgn="ctr">
              <a:buFont typeface="+mj-lt"/>
              <a:buAutoNum type="alphaUcPeriod"/>
            </a:pPr>
            <a:r>
              <a:rPr lang="en-US" sz="2000" b="0" i="0" dirty="0">
                <a:effectLst/>
                <a:latin typeface="Calibri" panose="020F0502020204030204" pitchFamily="34" charset="0"/>
              </a:rPr>
              <a:t>Secondary and postsecondary program of study linkage </a:t>
            </a:r>
          </a:p>
          <a:p>
            <a:pPr marL="457200" indent="-457200" rtl="0" fontAlgn="ctr">
              <a:buFont typeface="+mj-lt"/>
              <a:buAutoNum type="alphaUcPeriod"/>
            </a:pPr>
            <a:r>
              <a:rPr lang="en-US" sz="2000" b="0" i="0" dirty="0">
                <a:effectLst/>
                <a:latin typeface="Calibri" panose="020F0502020204030204" pitchFamily="34" charset="0"/>
              </a:rPr>
              <a:t>Career advising - to develop an individual plan </a:t>
            </a:r>
          </a:p>
          <a:p>
            <a:pPr marL="457200" indent="-457200" rtl="0" fontAlgn="ctr">
              <a:buFont typeface="+mj-lt"/>
              <a:buAutoNum type="alphaUcPeriod"/>
            </a:pPr>
            <a:r>
              <a:rPr lang="en-US" sz="2000" b="0" i="0" dirty="0">
                <a:effectLst/>
                <a:latin typeface="Calibri" panose="020F0502020204030204" pitchFamily="34" charset="0"/>
              </a:rPr>
              <a:t>Education and work-based learning offered concurrently with WIOA</a:t>
            </a:r>
          </a:p>
          <a:p>
            <a:pPr marL="457200" indent="-457200" rtl="0" fontAlgn="ctr">
              <a:buFont typeface="+mj-lt"/>
              <a:buAutoNum type="alphaUcPeriod"/>
            </a:pPr>
            <a:r>
              <a:rPr lang="en-US" sz="2000" b="0" i="0" dirty="0">
                <a:effectLst/>
                <a:latin typeface="Calibri" panose="020F0502020204030204" pitchFamily="34" charset="0"/>
              </a:rPr>
              <a:t>Pathway designed to meet individual needs  </a:t>
            </a:r>
          </a:p>
          <a:p>
            <a:pPr marL="457200" indent="-457200" rtl="0" fontAlgn="ctr">
              <a:buFont typeface="+mj-lt"/>
              <a:buAutoNum type="alphaUcPeriod"/>
            </a:pPr>
            <a:r>
              <a:rPr lang="en-US" sz="2000" b="0" i="0" dirty="0">
                <a:effectLst/>
                <a:latin typeface="Calibri" panose="020F0502020204030204" pitchFamily="34" charset="0"/>
              </a:rPr>
              <a:t>Individual earns a postsecondary credential </a:t>
            </a:r>
          </a:p>
          <a:p>
            <a:pPr marL="457200" indent="-457200" rtl="0" fontAlgn="ctr">
              <a:buFont typeface="+mj-lt"/>
              <a:buAutoNum type="alphaUcPeriod"/>
            </a:pPr>
            <a:r>
              <a:rPr lang="en-US" sz="2000" b="0" i="0" dirty="0">
                <a:effectLst/>
                <a:latin typeface="Calibri" panose="020F0502020204030204" pitchFamily="34" charset="0"/>
              </a:rPr>
              <a:t>Individuals enter and advance in a career</a:t>
            </a:r>
          </a:p>
          <a:p>
            <a:pPr marL="0" indent="0" fontAlgn="base">
              <a:buNone/>
            </a:pPr>
            <a:endParaRPr lang="en-US" sz="1800" i="1" dirty="0">
              <a:effectLst/>
              <a:latin typeface="Calibri" panose="020F0502020204030204" pitchFamily="34" charset="0"/>
            </a:endParaRPr>
          </a:p>
          <a:p>
            <a:pPr marL="0" indent="0" fontAlgn="base">
              <a:buNone/>
            </a:pPr>
            <a:r>
              <a:rPr lang="en-US" sz="1800" i="1" dirty="0">
                <a:effectLst/>
                <a:latin typeface="Calibri" panose="020F0502020204030204" pitchFamily="34" charset="0"/>
              </a:rPr>
              <a:t>Perkins Sec 3(8) which references WIOA (29 U.S.C. 3102) Sec 3(7)</a:t>
            </a:r>
            <a:endParaRPr lang="en-US" sz="4000" b="0" i="0" dirty="0">
              <a:solidFill>
                <a:srgbClr val="000000"/>
              </a:solidFill>
              <a:effectLst/>
              <a:latin typeface="Calibri" panose="020F0502020204030204" pitchFamily="34" charset="0"/>
            </a:endParaRPr>
          </a:p>
        </p:txBody>
      </p:sp>
      <p:sp>
        <p:nvSpPr>
          <p:cNvPr id="3" name="Title 2">
            <a:extLst>
              <a:ext uri="{FF2B5EF4-FFF2-40B4-BE49-F238E27FC236}">
                <a16:creationId xmlns:a16="http://schemas.microsoft.com/office/drawing/2014/main" id="{604887A8-E170-4FBD-A33F-F3D2550FDA11}"/>
              </a:ext>
            </a:extLst>
          </p:cNvPr>
          <p:cNvSpPr>
            <a:spLocks noGrp="1"/>
          </p:cNvSpPr>
          <p:nvPr>
            <p:ph type="title"/>
          </p:nvPr>
        </p:nvSpPr>
        <p:spPr/>
        <p:txBody>
          <a:bodyPr>
            <a:normAutofit/>
          </a:bodyPr>
          <a:lstStyle/>
          <a:p>
            <a:r>
              <a:rPr lang="en-US" b="1" i="0" u="none" strike="noStrike" dirty="0">
                <a:effectLst/>
                <a:latin typeface="Calibri" panose="020F0502020204030204" pitchFamily="34" charset="0"/>
              </a:rPr>
              <a:t>Elements of a 9-14 CTE Career Pathway</a:t>
            </a:r>
            <a:endParaRPr lang="en-US" dirty="0"/>
          </a:p>
        </p:txBody>
      </p:sp>
    </p:spTree>
    <p:extLst>
      <p:ext uri="{BB962C8B-B14F-4D97-AF65-F5344CB8AC3E}">
        <p14:creationId xmlns:p14="http://schemas.microsoft.com/office/powerpoint/2010/main" val="2413709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58CDFCD-3F4E-4966-ABF1-C433C10BA2B9}"/>
              </a:ext>
            </a:extLst>
          </p:cNvPr>
          <p:cNvSpPr>
            <a:spLocks noGrp="1"/>
          </p:cNvSpPr>
          <p:nvPr>
            <p:ph idx="1"/>
          </p:nvPr>
        </p:nvSpPr>
        <p:spPr/>
        <p:txBody>
          <a:bodyPr>
            <a:normAutofit/>
          </a:bodyPr>
          <a:lstStyle/>
          <a:p>
            <a:r>
              <a:rPr lang="en-US" sz="2000" b="0" i="0" u="none" strike="noStrike" dirty="0">
                <a:effectLst/>
                <a:latin typeface="Calibri" panose="020F0502020204030204" pitchFamily="34" charset="0"/>
              </a:rPr>
              <a:t>Power Point – </a:t>
            </a:r>
          </a:p>
          <a:p>
            <a:pPr lvl="1"/>
            <a:r>
              <a:rPr lang="en-US" sz="2000" b="0" i="0" u="none" strike="noStrike" dirty="0">
                <a:effectLst/>
                <a:latin typeface="Calibri" panose="020F0502020204030204" pitchFamily="34" charset="0"/>
              </a:rPr>
              <a:t>Update on Activities</a:t>
            </a:r>
          </a:p>
          <a:p>
            <a:pPr lvl="1"/>
            <a:r>
              <a:rPr lang="en-US" sz="2000" b="0" i="0" u="none" strike="noStrike" dirty="0">
                <a:effectLst/>
                <a:latin typeface="Calibri" panose="020F0502020204030204" pitchFamily="34" charset="0"/>
              </a:rPr>
              <a:t>Spending</a:t>
            </a:r>
          </a:p>
          <a:p>
            <a:pPr lvl="1"/>
            <a:r>
              <a:rPr lang="en-US" sz="2000" b="0" i="0" u="none" strike="noStrike" dirty="0">
                <a:effectLst/>
                <a:latin typeface="Calibri" panose="020F0502020204030204" pitchFamily="34" charset="0"/>
              </a:rPr>
              <a:t>Time Certifications</a:t>
            </a:r>
          </a:p>
          <a:p>
            <a:pPr lvl="1"/>
            <a:r>
              <a:rPr lang="en-US" sz="2000" b="0" i="0" u="none" strike="noStrike" dirty="0">
                <a:effectLst/>
                <a:latin typeface="Calibri" panose="020F0502020204030204" pitchFamily="34" charset="0"/>
              </a:rPr>
              <a:t>Semi-Annual Time Certification </a:t>
            </a:r>
          </a:p>
          <a:p>
            <a:pPr lvl="1"/>
            <a:endParaRPr lang="en-US" sz="2000" dirty="0">
              <a:latin typeface="Calibri" panose="020F0502020204030204" pitchFamily="34" charset="0"/>
            </a:endParaRPr>
          </a:p>
          <a:p>
            <a:pPr marL="192881" lvl="1" indent="0">
              <a:buNone/>
            </a:pPr>
            <a:r>
              <a:rPr lang="en-US" sz="2000" dirty="0">
                <a:latin typeface="Calibri" panose="020F0502020204030204" pitchFamily="34" charset="0"/>
              </a:rPr>
              <a:t>Jan 12, 13, 14, 18, 19, 20, 21, 2022</a:t>
            </a:r>
            <a:r>
              <a:rPr lang="en-US" sz="2000" b="0" i="0" dirty="0">
                <a:effectLst/>
                <a:latin typeface="Calibri" panose="020F0502020204030204" pitchFamily="34" charset="0"/>
              </a:rPr>
              <a:t> </a:t>
            </a:r>
            <a:endParaRPr lang="en-US" sz="2000" dirty="0"/>
          </a:p>
        </p:txBody>
      </p:sp>
      <p:sp>
        <p:nvSpPr>
          <p:cNvPr id="3" name="Title 2">
            <a:extLst>
              <a:ext uri="{FF2B5EF4-FFF2-40B4-BE49-F238E27FC236}">
                <a16:creationId xmlns:a16="http://schemas.microsoft.com/office/drawing/2014/main" id="{C3E27BAE-BFC3-4ECE-8768-217880EB1964}"/>
              </a:ext>
            </a:extLst>
          </p:cNvPr>
          <p:cNvSpPr>
            <a:spLocks noGrp="1"/>
          </p:cNvSpPr>
          <p:nvPr>
            <p:ph type="title"/>
          </p:nvPr>
        </p:nvSpPr>
        <p:spPr/>
        <p:txBody>
          <a:bodyPr>
            <a:normAutofit/>
          </a:bodyPr>
          <a:lstStyle/>
          <a:p>
            <a:r>
              <a:rPr lang="en-US" b="1" i="0" u="none" strike="noStrike" dirty="0">
                <a:effectLst/>
              </a:rPr>
              <a:t>Mid-Year Review - Reminder </a:t>
            </a:r>
            <a:r>
              <a:rPr lang="en-US" b="0" i="0" dirty="0">
                <a:effectLst/>
              </a:rPr>
              <a:t> </a:t>
            </a:r>
            <a:endParaRPr lang="en-US" dirty="0"/>
          </a:p>
        </p:txBody>
      </p:sp>
      <p:pic>
        <p:nvPicPr>
          <p:cNvPr id="5" name="Picture 4" descr="A picture containing icon&#10;&#10;Description automatically generated">
            <a:extLst>
              <a:ext uri="{FF2B5EF4-FFF2-40B4-BE49-F238E27FC236}">
                <a16:creationId xmlns:a16="http://schemas.microsoft.com/office/drawing/2014/main" id="{39675CA6-5C39-4C7F-B6A4-0A3501F904E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123145" y="1274635"/>
            <a:ext cx="4020855" cy="4020855"/>
          </a:xfrm>
          <a:prstGeom prst="rect">
            <a:avLst/>
          </a:prstGeom>
        </p:spPr>
      </p:pic>
    </p:spTree>
    <p:extLst>
      <p:ext uri="{BB962C8B-B14F-4D97-AF65-F5344CB8AC3E}">
        <p14:creationId xmlns:p14="http://schemas.microsoft.com/office/powerpoint/2010/main" val="228883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38D2C2A-73CB-4E0B-A62C-15DAAB45AA61}"/>
              </a:ext>
            </a:extLst>
          </p:cNvPr>
          <p:cNvSpPr>
            <a:spLocks noGrp="1"/>
          </p:cNvSpPr>
          <p:nvPr>
            <p:ph idx="1"/>
          </p:nvPr>
        </p:nvSpPr>
        <p:spPr/>
        <p:txBody>
          <a:bodyPr>
            <a:normAutofit lnSpcReduction="10000"/>
          </a:bodyPr>
          <a:lstStyle/>
          <a:p>
            <a:r>
              <a:rPr lang="en-US" dirty="0"/>
              <a:t>Brunswick CC</a:t>
            </a:r>
          </a:p>
          <a:p>
            <a:r>
              <a:rPr lang="en-US" dirty="0"/>
              <a:t>College of The Albemarle</a:t>
            </a:r>
          </a:p>
          <a:p>
            <a:r>
              <a:rPr lang="en-US" dirty="0"/>
              <a:t>Halifax CC</a:t>
            </a:r>
          </a:p>
          <a:p>
            <a:r>
              <a:rPr lang="en-US" dirty="0"/>
              <a:t>James Sprunt CC</a:t>
            </a:r>
          </a:p>
          <a:p>
            <a:r>
              <a:rPr lang="en-US" dirty="0"/>
              <a:t>Martin &amp; Roanoke-Chowan</a:t>
            </a:r>
          </a:p>
          <a:p>
            <a:r>
              <a:rPr lang="en-US" dirty="0" err="1"/>
              <a:t>Mayland</a:t>
            </a:r>
            <a:r>
              <a:rPr lang="en-US" dirty="0"/>
              <a:t> CC</a:t>
            </a:r>
          </a:p>
          <a:p>
            <a:r>
              <a:rPr lang="en-US" dirty="0"/>
              <a:t>McDowell TCC</a:t>
            </a:r>
          </a:p>
          <a:p>
            <a:r>
              <a:rPr lang="en-US" dirty="0"/>
              <a:t>Montgomery CC</a:t>
            </a:r>
          </a:p>
          <a:p>
            <a:r>
              <a:rPr lang="en-US" dirty="0"/>
              <a:t>Piedmont CC</a:t>
            </a:r>
          </a:p>
          <a:p>
            <a:r>
              <a:rPr lang="en-US" dirty="0"/>
              <a:t>Tri-County CC</a:t>
            </a:r>
          </a:p>
        </p:txBody>
      </p:sp>
      <p:sp>
        <p:nvSpPr>
          <p:cNvPr id="3" name="Title 2">
            <a:extLst>
              <a:ext uri="{FF2B5EF4-FFF2-40B4-BE49-F238E27FC236}">
                <a16:creationId xmlns:a16="http://schemas.microsoft.com/office/drawing/2014/main" id="{AA13928F-2252-4E73-9DA0-D97FC36CDDCC}"/>
              </a:ext>
            </a:extLst>
          </p:cNvPr>
          <p:cNvSpPr>
            <a:spLocks noGrp="1"/>
          </p:cNvSpPr>
          <p:nvPr>
            <p:ph type="title"/>
          </p:nvPr>
        </p:nvSpPr>
        <p:spPr/>
        <p:txBody>
          <a:bodyPr/>
          <a:lstStyle/>
          <a:p>
            <a:r>
              <a:rPr lang="en-US" dirty="0"/>
              <a:t>Mid-Year Reviews</a:t>
            </a:r>
            <a:br>
              <a:rPr lang="en-US" dirty="0"/>
            </a:br>
            <a:r>
              <a:rPr lang="en-US" dirty="0"/>
              <a:t>January 12, 2022</a:t>
            </a:r>
          </a:p>
        </p:txBody>
      </p:sp>
    </p:spTree>
    <p:extLst>
      <p:ext uri="{BB962C8B-B14F-4D97-AF65-F5344CB8AC3E}">
        <p14:creationId xmlns:p14="http://schemas.microsoft.com/office/powerpoint/2010/main" val="4159084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38D2C2A-73CB-4E0B-A62C-15DAAB45AA61}"/>
              </a:ext>
            </a:extLst>
          </p:cNvPr>
          <p:cNvSpPr>
            <a:spLocks noGrp="1"/>
          </p:cNvSpPr>
          <p:nvPr>
            <p:ph idx="1"/>
          </p:nvPr>
        </p:nvSpPr>
        <p:spPr/>
        <p:txBody>
          <a:bodyPr>
            <a:normAutofit lnSpcReduction="10000"/>
          </a:bodyPr>
          <a:lstStyle/>
          <a:p>
            <a:r>
              <a:rPr lang="en-US" dirty="0"/>
              <a:t>Beaufort County CC</a:t>
            </a:r>
          </a:p>
          <a:p>
            <a:r>
              <a:rPr lang="en-US" dirty="0"/>
              <a:t>Bladen CC</a:t>
            </a:r>
          </a:p>
          <a:p>
            <a:r>
              <a:rPr lang="en-US" dirty="0"/>
              <a:t>Blue Ridge CC</a:t>
            </a:r>
          </a:p>
          <a:p>
            <a:r>
              <a:rPr lang="en-US" dirty="0"/>
              <a:t>Carteret &amp; Pamlico</a:t>
            </a:r>
          </a:p>
          <a:p>
            <a:r>
              <a:rPr lang="en-US" dirty="0"/>
              <a:t>Mitchell CC</a:t>
            </a:r>
          </a:p>
          <a:p>
            <a:r>
              <a:rPr lang="en-US" dirty="0"/>
              <a:t>Rockingham CC</a:t>
            </a:r>
          </a:p>
          <a:p>
            <a:r>
              <a:rPr lang="en-US" dirty="0"/>
              <a:t>Sampson CC</a:t>
            </a:r>
          </a:p>
          <a:p>
            <a:r>
              <a:rPr lang="en-US" dirty="0"/>
              <a:t>South Piedmont CC</a:t>
            </a:r>
          </a:p>
          <a:p>
            <a:r>
              <a:rPr lang="en-US" dirty="0"/>
              <a:t>Southeastern CC</a:t>
            </a:r>
          </a:p>
          <a:p>
            <a:r>
              <a:rPr lang="en-US" dirty="0"/>
              <a:t>Wilson CC</a:t>
            </a:r>
          </a:p>
        </p:txBody>
      </p:sp>
      <p:sp>
        <p:nvSpPr>
          <p:cNvPr id="3" name="Title 2">
            <a:extLst>
              <a:ext uri="{FF2B5EF4-FFF2-40B4-BE49-F238E27FC236}">
                <a16:creationId xmlns:a16="http://schemas.microsoft.com/office/drawing/2014/main" id="{AA13928F-2252-4E73-9DA0-D97FC36CDDCC}"/>
              </a:ext>
            </a:extLst>
          </p:cNvPr>
          <p:cNvSpPr>
            <a:spLocks noGrp="1"/>
          </p:cNvSpPr>
          <p:nvPr>
            <p:ph type="title"/>
          </p:nvPr>
        </p:nvSpPr>
        <p:spPr/>
        <p:txBody>
          <a:bodyPr/>
          <a:lstStyle/>
          <a:p>
            <a:r>
              <a:rPr lang="en-US" dirty="0"/>
              <a:t>Mid-Year Reviews</a:t>
            </a:r>
            <a:br>
              <a:rPr lang="en-US" dirty="0"/>
            </a:br>
            <a:r>
              <a:rPr lang="en-US" dirty="0"/>
              <a:t>January 13, 2022</a:t>
            </a:r>
          </a:p>
        </p:txBody>
      </p:sp>
    </p:spTree>
    <p:extLst>
      <p:ext uri="{BB962C8B-B14F-4D97-AF65-F5344CB8AC3E}">
        <p14:creationId xmlns:p14="http://schemas.microsoft.com/office/powerpoint/2010/main" val="4279843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Develop more full the academic knowledge and technical and employability skills of secondary education students and postsecondary education students who elect to enroll in CTE Programs and Programs of Study"/>
          <p:cNvSpPr txBox="1">
            <a:spLocks noGrp="1"/>
          </p:cNvSpPr>
          <p:nvPr>
            <p:ph idx="1"/>
          </p:nvPr>
        </p:nvSpPr>
        <p:spPr/>
        <p:txBody>
          <a:bodyPr>
            <a:normAutofit/>
          </a:bodyPr>
          <a:lstStyle/>
          <a:p>
            <a:pPr marL="0" indent="0">
              <a:lnSpc>
                <a:spcPct val="150000"/>
              </a:lnSpc>
              <a:buNone/>
            </a:pPr>
            <a:r>
              <a:rPr lang="en-US" sz="2400" dirty="0"/>
              <a:t>Develop more fully the </a:t>
            </a:r>
            <a:r>
              <a:rPr lang="en-US" sz="2400" b="1" dirty="0"/>
              <a:t>academic</a:t>
            </a:r>
            <a:r>
              <a:rPr lang="en-US" sz="2400" dirty="0"/>
              <a:t> knowledge and </a:t>
            </a:r>
            <a:r>
              <a:rPr lang="en-US" sz="2400" b="1" dirty="0"/>
              <a:t>technical</a:t>
            </a:r>
            <a:r>
              <a:rPr lang="en-US" sz="2400" dirty="0"/>
              <a:t> and </a:t>
            </a:r>
            <a:r>
              <a:rPr lang="en-US" sz="2400" b="1" dirty="0"/>
              <a:t>employability skills </a:t>
            </a:r>
            <a:r>
              <a:rPr lang="en-US" sz="2400" dirty="0"/>
              <a:t>of secondary education students and </a:t>
            </a:r>
            <a:r>
              <a:rPr lang="en-US" sz="2400" b="1" dirty="0"/>
              <a:t>postsecondary education students who elect to enroll</a:t>
            </a:r>
            <a:r>
              <a:rPr lang="en-US" sz="2400" dirty="0"/>
              <a:t> in CTE programs and programs of study</a:t>
            </a:r>
          </a:p>
        </p:txBody>
      </p:sp>
      <p:sp>
        <p:nvSpPr>
          <p:cNvPr id="122" name="Purpose"/>
          <p:cNvSpPr txBox="1">
            <a:spLocks noGrp="1"/>
          </p:cNvSpPr>
          <p:nvPr>
            <p:ph type="title"/>
          </p:nvPr>
        </p:nvSpPr>
        <p:spPr/>
        <p:txBody>
          <a:bodyPr/>
          <a:lstStyle/>
          <a:p>
            <a:r>
              <a:rPr lang="en-US" dirty="0"/>
              <a:t>Purpose of Perkins </a:t>
            </a:r>
          </a:p>
        </p:txBody>
      </p:sp>
    </p:spTree>
    <p:extLst>
      <p:ext uri="{BB962C8B-B14F-4D97-AF65-F5344CB8AC3E}">
        <p14:creationId xmlns:p14="http://schemas.microsoft.com/office/powerpoint/2010/main" val="4118415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38D2C2A-73CB-4E0B-A62C-15DAAB45AA61}"/>
              </a:ext>
            </a:extLst>
          </p:cNvPr>
          <p:cNvSpPr>
            <a:spLocks noGrp="1"/>
          </p:cNvSpPr>
          <p:nvPr>
            <p:ph idx="1"/>
          </p:nvPr>
        </p:nvSpPr>
        <p:spPr/>
        <p:txBody>
          <a:bodyPr>
            <a:normAutofit/>
          </a:bodyPr>
          <a:lstStyle/>
          <a:p>
            <a:r>
              <a:rPr lang="en-US" dirty="0"/>
              <a:t>Caldwell CC and TI</a:t>
            </a:r>
          </a:p>
          <a:p>
            <a:r>
              <a:rPr lang="en-US" dirty="0"/>
              <a:t>Coastal Carolina CC</a:t>
            </a:r>
          </a:p>
          <a:p>
            <a:r>
              <a:rPr lang="en-US" dirty="0"/>
              <a:t>Craven CC</a:t>
            </a:r>
          </a:p>
          <a:p>
            <a:r>
              <a:rPr lang="en-US" dirty="0"/>
              <a:t>Haywood CC</a:t>
            </a:r>
          </a:p>
          <a:p>
            <a:r>
              <a:rPr lang="en-US" dirty="0"/>
              <a:t>Isothermal CC</a:t>
            </a:r>
          </a:p>
          <a:p>
            <a:r>
              <a:rPr lang="en-US" dirty="0"/>
              <a:t>Randolph CC</a:t>
            </a:r>
          </a:p>
          <a:p>
            <a:r>
              <a:rPr lang="en-US" dirty="0"/>
              <a:t>Southwestern CC</a:t>
            </a:r>
          </a:p>
          <a:p>
            <a:r>
              <a:rPr lang="en-US" dirty="0"/>
              <a:t>Western Piedmont CC</a:t>
            </a:r>
          </a:p>
          <a:p>
            <a:r>
              <a:rPr lang="en-US" dirty="0"/>
              <a:t>Wilkes CC</a:t>
            </a:r>
          </a:p>
        </p:txBody>
      </p:sp>
      <p:sp>
        <p:nvSpPr>
          <p:cNvPr id="3" name="Title 2">
            <a:extLst>
              <a:ext uri="{FF2B5EF4-FFF2-40B4-BE49-F238E27FC236}">
                <a16:creationId xmlns:a16="http://schemas.microsoft.com/office/drawing/2014/main" id="{AA13928F-2252-4E73-9DA0-D97FC36CDDCC}"/>
              </a:ext>
            </a:extLst>
          </p:cNvPr>
          <p:cNvSpPr>
            <a:spLocks noGrp="1"/>
          </p:cNvSpPr>
          <p:nvPr>
            <p:ph type="title"/>
          </p:nvPr>
        </p:nvSpPr>
        <p:spPr/>
        <p:txBody>
          <a:bodyPr/>
          <a:lstStyle/>
          <a:p>
            <a:r>
              <a:rPr lang="en-US" dirty="0"/>
              <a:t>Mid-Year Reviews</a:t>
            </a:r>
            <a:br>
              <a:rPr lang="en-US" dirty="0"/>
            </a:br>
            <a:r>
              <a:rPr lang="en-US" dirty="0"/>
              <a:t>January 14, 2022</a:t>
            </a:r>
          </a:p>
        </p:txBody>
      </p:sp>
    </p:spTree>
    <p:extLst>
      <p:ext uri="{BB962C8B-B14F-4D97-AF65-F5344CB8AC3E}">
        <p14:creationId xmlns:p14="http://schemas.microsoft.com/office/powerpoint/2010/main" val="204172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38D2C2A-73CB-4E0B-A62C-15DAAB45AA61}"/>
              </a:ext>
            </a:extLst>
          </p:cNvPr>
          <p:cNvSpPr>
            <a:spLocks noGrp="1"/>
          </p:cNvSpPr>
          <p:nvPr>
            <p:ph idx="1"/>
          </p:nvPr>
        </p:nvSpPr>
        <p:spPr/>
        <p:txBody>
          <a:bodyPr>
            <a:normAutofit/>
          </a:bodyPr>
          <a:lstStyle/>
          <a:p>
            <a:r>
              <a:rPr lang="en-US" dirty="0"/>
              <a:t>Cleveland CC</a:t>
            </a:r>
          </a:p>
          <a:p>
            <a:r>
              <a:rPr lang="en-US" dirty="0"/>
              <a:t>Johnston CC</a:t>
            </a:r>
          </a:p>
          <a:p>
            <a:r>
              <a:rPr lang="en-US" dirty="0"/>
              <a:t>Lenoir CC</a:t>
            </a:r>
          </a:p>
          <a:p>
            <a:r>
              <a:rPr lang="en-US" dirty="0"/>
              <a:t>Nash CC</a:t>
            </a:r>
          </a:p>
          <a:p>
            <a:r>
              <a:rPr lang="en-US" dirty="0"/>
              <a:t>Robeson CC</a:t>
            </a:r>
          </a:p>
          <a:p>
            <a:r>
              <a:rPr lang="en-US" dirty="0"/>
              <a:t>Sandhills CC</a:t>
            </a:r>
          </a:p>
          <a:p>
            <a:r>
              <a:rPr lang="en-US" dirty="0"/>
              <a:t>Surry CC</a:t>
            </a:r>
          </a:p>
          <a:p>
            <a:r>
              <a:rPr lang="en-US" dirty="0"/>
              <a:t>Vance-Granville CC</a:t>
            </a:r>
          </a:p>
          <a:p>
            <a:r>
              <a:rPr lang="en-US" dirty="0"/>
              <a:t>Wayne CC</a:t>
            </a:r>
          </a:p>
        </p:txBody>
      </p:sp>
      <p:sp>
        <p:nvSpPr>
          <p:cNvPr id="3" name="Title 2">
            <a:extLst>
              <a:ext uri="{FF2B5EF4-FFF2-40B4-BE49-F238E27FC236}">
                <a16:creationId xmlns:a16="http://schemas.microsoft.com/office/drawing/2014/main" id="{AA13928F-2252-4E73-9DA0-D97FC36CDDCC}"/>
              </a:ext>
            </a:extLst>
          </p:cNvPr>
          <p:cNvSpPr>
            <a:spLocks noGrp="1"/>
          </p:cNvSpPr>
          <p:nvPr>
            <p:ph type="title"/>
          </p:nvPr>
        </p:nvSpPr>
        <p:spPr/>
        <p:txBody>
          <a:bodyPr/>
          <a:lstStyle/>
          <a:p>
            <a:r>
              <a:rPr lang="en-US" dirty="0"/>
              <a:t>Mid-Year Reviews</a:t>
            </a:r>
            <a:br>
              <a:rPr lang="en-US" dirty="0"/>
            </a:br>
            <a:r>
              <a:rPr lang="en-US" dirty="0"/>
              <a:t>January 18, 2022</a:t>
            </a:r>
          </a:p>
        </p:txBody>
      </p:sp>
    </p:spTree>
    <p:extLst>
      <p:ext uri="{BB962C8B-B14F-4D97-AF65-F5344CB8AC3E}">
        <p14:creationId xmlns:p14="http://schemas.microsoft.com/office/powerpoint/2010/main" val="990255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38D2C2A-73CB-4E0B-A62C-15DAAB45AA61}"/>
              </a:ext>
            </a:extLst>
          </p:cNvPr>
          <p:cNvSpPr>
            <a:spLocks noGrp="1"/>
          </p:cNvSpPr>
          <p:nvPr>
            <p:ph idx="1"/>
          </p:nvPr>
        </p:nvSpPr>
        <p:spPr/>
        <p:txBody>
          <a:bodyPr>
            <a:normAutofit/>
          </a:bodyPr>
          <a:lstStyle/>
          <a:p>
            <a:r>
              <a:rPr lang="en-US" dirty="0"/>
              <a:t>Alamance CC</a:t>
            </a:r>
          </a:p>
          <a:p>
            <a:r>
              <a:rPr lang="en-US" dirty="0"/>
              <a:t>Asheville-Buncombe TCC</a:t>
            </a:r>
          </a:p>
          <a:p>
            <a:r>
              <a:rPr lang="en-US" dirty="0"/>
              <a:t>Catawba Valley CC</a:t>
            </a:r>
          </a:p>
          <a:p>
            <a:r>
              <a:rPr lang="en-US" dirty="0"/>
              <a:t>Davidson County CC</a:t>
            </a:r>
          </a:p>
          <a:p>
            <a:r>
              <a:rPr lang="en-US" dirty="0"/>
              <a:t>Durham TCC</a:t>
            </a:r>
          </a:p>
          <a:p>
            <a:r>
              <a:rPr lang="en-US" dirty="0"/>
              <a:t>Edgecombe CC</a:t>
            </a:r>
          </a:p>
          <a:p>
            <a:r>
              <a:rPr lang="en-US" dirty="0"/>
              <a:t>Gaston College</a:t>
            </a:r>
          </a:p>
          <a:p>
            <a:r>
              <a:rPr lang="en-US" dirty="0"/>
              <a:t>Richmond CC</a:t>
            </a:r>
          </a:p>
          <a:p>
            <a:r>
              <a:rPr lang="en-US" dirty="0"/>
              <a:t>Stanly CC</a:t>
            </a:r>
          </a:p>
        </p:txBody>
      </p:sp>
      <p:sp>
        <p:nvSpPr>
          <p:cNvPr id="3" name="Title 2">
            <a:extLst>
              <a:ext uri="{FF2B5EF4-FFF2-40B4-BE49-F238E27FC236}">
                <a16:creationId xmlns:a16="http://schemas.microsoft.com/office/drawing/2014/main" id="{AA13928F-2252-4E73-9DA0-D97FC36CDDCC}"/>
              </a:ext>
            </a:extLst>
          </p:cNvPr>
          <p:cNvSpPr>
            <a:spLocks noGrp="1"/>
          </p:cNvSpPr>
          <p:nvPr>
            <p:ph type="title"/>
          </p:nvPr>
        </p:nvSpPr>
        <p:spPr/>
        <p:txBody>
          <a:bodyPr/>
          <a:lstStyle/>
          <a:p>
            <a:r>
              <a:rPr lang="en-US" dirty="0"/>
              <a:t>Mid-Year Reviews</a:t>
            </a:r>
            <a:br>
              <a:rPr lang="en-US" dirty="0"/>
            </a:br>
            <a:r>
              <a:rPr lang="en-US" dirty="0"/>
              <a:t>January 20, 2022</a:t>
            </a:r>
          </a:p>
        </p:txBody>
      </p:sp>
    </p:spTree>
    <p:extLst>
      <p:ext uri="{BB962C8B-B14F-4D97-AF65-F5344CB8AC3E}">
        <p14:creationId xmlns:p14="http://schemas.microsoft.com/office/powerpoint/2010/main" val="2903988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38D2C2A-73CB-4E0B-A62C-15DAAB45AA61}"/>
              </a:ext>
            </a:extLst>
          </p:cNvPr>
          <p:cNvSpPr>
            <a:spLocks noGrp="1"/>
          </p:cNvSpPr>
          <p:nvPr>
            <p:ph idx="1"/>
          </p:nvPr>
        </p:nvSpPr>
        <p:spPr/>
        <p:txBody>
          <a:bodyPr>
            <a:normAutofit/>
          </a:bodyPr>
          <a:lstStyle/>
          <a:p>
            <a:r>
              <a:rPr lang="en-US" dirty="0"/>
              <a:t>Cape Fear CC</a:t>
            </a:r>
          </a:p>
          <a:p>
            <a:r>
              <a:rPr lang="en-US" dirty="0"/>
              <a:t>Central Carolina CC</a:t>
            </a:r>
          </a:p>
          <a:p>
            <a:r>
              <a:rPr lang="en-US" dirty="0"/>
              <a:t>Central Piedmont CC</a:t>
            </a:r>
          </a:p>
          <a:p>
            <a:r>
              <a:rPr lang="en-US" dirty="0"/>
              <a:t>Fayetteville TCC</a:t>
            </a:r>
          </a:p>
          <a:p>
            <a:r>
              <a:rPr lang="en-US" dirty="0"/>
              <a:t>Forsyth TCC</a:t>
            </a:r>
          </a:p>
          <a:p>
            <a:r>
              <a:rPr lang="en-US" dirty="0"/>
              <a:t>Guilford TCC</a:t>
            </a:r>
          </a:p>
          <a:p>
            <a:r>
              <a:rPr lang="en-US" dirty="0"/>
              <a:t>Pitt CC</a:t>
            </a:r>
          </a:p>
          <a:p>
            <a:r>
              <a:rPr lang="en-US" dirty="0"/>
              <a:t>Rowan-Cabarrus CC</a:t>
            </a:r>
          </a:p>
          <a:p>
            <a:r>
              <a:rPr lang="en-US" dirty="0"/>
              <a:t>Wake TCC</a:t>
            </a:r>
          </a:p>
        </p:txBody>
      </p:sp>
      <p:sp>
        <p:nvSpPr>
          <p:cNvPr id="3" name="Title 2">
            <a:extLst>
              <a:ext uri="{FF2B5EF4-FFF2-40B4-BE49-F238E27FC236}">
                <a16:creationId xmlns:a16="http://schemas.microsoft.com/office/drawing/2014/main" id="{AA13928F-2252-4E73-9DA0-D97FC36CDDCC}"/>
              </a:ext>
            </a:extLst>
          </p:cNvPr>
          <p:cNvSpPr>
            <a:spLocks noGrp="1"/>
          </p:cNvSpPr>
          <p:nvPr>
            <p:ph type="title"/>
          </p:nvPr>
        </p:nvSpPr>
        <p:spPr/>
        <p:txBody>
          <a:bodyPr/>
          <a:lstStyle/>
          <a:p>
            <a:r>
              <a:rPr lang="en-US" dirty="0"/>
              <a:t>Mid-Year Reviews</a:t>
            </a:r>
            <a:br>
              <a:rPr lang="en-US" dirty="0"/>
            </a:br>
            <a:r>
              <a:rPr lang="en-US" dirty="0"/>
              <a:t>January 21, 2022</a:t>
            </a:r>
          </a:p>
        </p:txBody>
      </p:sp>
    </p:spTree>
    <p:extLst>
      <p:ext uri="{BB962C8B-B14F-4D97-AF65-F5344CB8AC3E}">
        <p14:creationId xmlns:p14="http://schemas.microsoft.com/office/powerpoint/2010/main" val="232006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14C8F4-6871-4175-93F1-789A7CEEB12B}"/>
              </a:ext>
            </a:extLst>
          </p:cNvPr>
          <p:cNvSpPr>
            <a:spLocks noGrp="1"/>
          </p:cNvSpPr>
          <p:nvPr>
            <p:ph idx="1"/>
          </p:nvPr>
        </p:nvSpPr>
        <p:spPr/>
        <p:txBody>
          <a:bodyPr>
            <a:normAutofit/>
          </a:bodyPr>
          <a:lstStyle/>
          <a:p>
            <a:pPr marL="0" indent="0">
              <a:buNone/>
            </a:pPr>
            <a:r>
              <a:rPr lang="en-US" b="1" dirty="0">
                <a:effectLst/>
                <a:latin typeface="Times New Roman" panose="02020603050405020304" pitchFamily="18" charset="0"/>
                <a:ea typeface="Calibri" panose="020F0502020204030204" pitchFamily="34" charset="0"/>
                <a:cs typeface="Times New Roman" panose="02020603050405020304" pitchFamily="18" charset="0"/>
              </a:rPr>
              <a:t>Vance-Granville</a:t>
            </a:r>
            <a:r>
              <a:rPr lang="en-US" b="1" dirty="0">
                <a:latin typeface="Times New Roman" panose="02020603050405020304" pitchFamily="18" charset="0"/>
                <a:cs typeface="Times New Roman" panose="02020603050405020304" pitchFamily="18" charset="0"/>
              </a:rPr>
              <a:t> Community College</a:t>
            </a:r>
          </a:p>
          <a:p>
            <a:pPr marL="0" indent="0">
              <a:buNone/>
            </a:pPr>
            <a:r>
              <a:rPr lang="en-US" dirty="0">
                <a:latin typeface="Times New Roman" panose="02020603050405020304" pitchFamily="18" charset="0"/>
                <a:cs typeface="Times New Roman" panose="02020603050405020304" pitchFamily="18" charset="0"/>
              </a:rPr>
              <a:t>New program to improve learning for Black and Latin female population</a:t>
            </a:r>
          </a:p>
          <a:p>
            <a:pPr marL="0" indent="0">
              <a:buNone/>
            </a:pPr>
            <a:endParaRPr lang="en-US" dirty="0">
              <a:latin typeface="Times New Roman" panose="02020603050405020304" pitchFamily="18" charset="0"/>
              <a:cs typeface="Times New Roman" panose="02020603050405020304" pitchFamily="18" charset="0"/>
              <a:hlinkClick r:id="rId3"/>
            </a:endParaRPr>
          </a:p>
          <a:p>
            <a:pPr marL="0" indent="0">
              <a:buNone/>
            </a:pPr>
            <a:r>
              <a:rPr lang="en-US" dirty="0">
                <a:latin typeface="Times New Roman" panose="02020603050405020304" pitchFamily="18" charset="0"/>
                <a:cs typeface="Times New Roman" panose="02020603050405020304" pitchFamily="18" charset="0"/>
                <a:hlinkClick r:id="rId4"/>
              </a:rPr>
              <a:t>https://www.ncperkins.org/video/video.php?v=Vance-Granville&amp;y=2021</a:t>
            </a: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See all the videos:</a:t>
            </a:r>
          </a:p>
          <a:p>
            <a:pPr marL="0" indent="0">
              <a:buNone/>
            </a:pPr>
            <a:r>
              <a:rPr lang="en-US" dirty="0">
                <a:latin typeface="Times New Roman" panose="02020603050405020304" pitchFamily="18" charset="0"/>
                <a:cs typeface="Times New Roman" panose="02020603050405020304" pitchFamily="18" charset="0"/>
                <a:hlinkClick r:id="rId5"/>
              </a:rPr>
              <a:t>https://www.ncperkins.org/video/</a:t>
            </a:r>
            <a:endParaRPr lang="en-US" dirty="0">
              <a:latin typeface="Times New Roman" panose="02020603050405020304" pitchFamily="18" charset="0"/>
              <a:cs typeface="Times New Roman" panose="02020603050405020304" pitchFamily="18" charset="0"/>
            </a:endParaRPr>
          </a:p>
        </p:txBody>
      </p:sp>
      <p:sp>
        <p:nvSpPr>
          <p:cNvPr id="3" name="Title 2">
            <a:extLst>
              <a:ext uri="{FF2B5EF4-FFF2-40B4-BE49-F238E27FC236}">
                <a16:creationId xmlns:a16="http://schemas.microsoft.com/office/drawing/2014/main" id="{3414EB19-4226-4499-AF4C-CAE0AC2FEECD}"/>
              </a:ext>
            </a:extLst>
          </p:cNvPr>
          <p:cNvSpPr>
            <a:spLocks noGrp="1"/>
          </p:cNvSpPr>
          <p:nvPr>
            <p:ph type="title"/>
          </p:nvPr>
        </p:nvSpPr>
        <p:spPr/>
        <p:txBody>
          <a:bodyPr/>
          <a:lstStyle/>
          <a:p>
            <a:r>
              <a:rPr lang="en-US" dirty="0"/>
              <a:t>Promising Practice Video 2021</a:t>
            </a:r>
          </a:p>
        </p:txBody>
      </p:sp>
      <p:pic>
        <p:nvPicPr>
          <p:cNvPr id="5" name="Picture 4" descr="A picture containing text&#10;&#10;Description automatically generated">
            <a:extLst>
              <a:ext uri="{FF2B5EF4-FFF2-40B4-BE49-F238E27FC236}">
                <a16:creationId xmlns:a16="http://schemas.microsoft.com/office/drawing/2014/main" id="{F4BE2CF5-F0C0-4233-BAB0-667F23FD8AE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64054" y="2993940"/>
            <a:ext cx="2379945" cy="2149560"/>
          </a:xfrm>
          <a:prstGeom prst="rect">
            <a:avLst/>
          </a:prstGeom>
        </p:spPr>
      </p:pic>
    </p:spTree>
    <p:extLst>
      <p:ext uri="{BB962C8B-B14F-4D97-AF65-F5344CB8AC3E}">
        <p14:creationId xmlns:p14="http://schemas.microsoft.com/office/powerpoint/2010/main" val="2400340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1766D65-A45E-4113-85C6-A005D7546A4F}"/>
              </a:ext>
            </a:extLst>
          </p:cNvPr>
          <p:cNvSpPr>
            <a:spLocks noGrp="1"/>
          </p:cNvSpPr>
          <p:nvPr>
            <p:ph idx="1"/>
          </p:nvPr>
        </p:nvSpPr>
        <p:spPr>
          <a:xfrm>
            <a:off x="628650" y="1320904"/>
            <a:ext cx="7886700" cy="3696229"/>
          </a:xfrm>
        </p:spPr>
        <p:txBody>
          <a:bodyPr/>
          <a:lstStyle/>
          <a:p>
            <a:r>
              <a:rPr lang="en-US" dirty="0"/>
              <a:t>September 27 through October 1, 2021</a:t>
            </a:r>
          </a:p>
          <a:p>
            <a:endParaRPr lang="en-US" dirty="0"/>
          </a:p>
          <a:p>
            <a:r>
              <a:rPr lang="en-US" dirty="0"/>
              <a:t>National MFG Day  - October 1, 2021 (first Friday in October)</a:t>
            </a:r>
          </a:p>
          <a:p>
            <a:endParaRPr lang="en-US" dirty="0"/>
          </a:p>
          <a:p>
            <a:pPr marL="0" indent="0">
              <a:buNone/>
            </a:pPr>
            <a:r>
              <a:rPr lang="en-US" dirty="0"/>
              <a:t>Find an event: </a:t>
            </a:r>
            <a:r>
              <a:rPr lang="en-US" dirty="0">
                <a:hlinkClick r:id="rId3"/>
              </a:rPr>
              <a:t>https://www.creatorswanted.org/find-events/</a:t>
            </a:r>
            <a:endParaRPr lang="en-US" dirty="0"/>
          </a:p>
          <a:p>
            <a:pPr marL="0" indent="0">
              <a:buNone/>
            </a:pPr>
            <a:br>
              <a:rPr lang="en-US" dirty="0"/>
            </a:br>
            <a:r>
              <a:rPr lang="en-US" dirty="0"/>
              <a:t>Register your event </a:t>
            </a:r>
            <a:r>
              <a:rPr lang="en-US" dirty="0">
                <a:hlinkClick r:id="rId4"/>
              </a:rPr>
              <a:t>https://www.creatorswanted.org/register-event/</a:t>
            </a:r>
            <a:endParaRPr lang="en-US" dirty="0"/>
          </a:p>
          <a:p>
            <a:pPr marL="0" indent="0">
              <a:buNone/>
            </a:pPr>
            <a:endParaRPr lang="en-US" dirty="0"/>
          </a:p>
          <a:p>
            <a:pPr marL="0" indent="0">
              <a:buNone/>
            </a:pPr>
            <a:r>
              <a:rPr lang="en-US" dirty="0"/>
              <a:t>MFG Day Resources: </a:t>
            </a:r>
            <a:r>
              <a:rPr lang="en-US" dirty="0">
                <a:hlinkClick r:id="rId5"/>
              </a:rPr>
              <a:t>https://www.creatorswanted.org/resources/</a:t>
            </a:r>
            <a:endParaRPr lang="en-US" dirty="0"/>
          </a:p>
          <a:p>
            <a:pPr marL="0" indent="0">
              <a:buNone/>
            </a:pPr>
            <a:endParaRPr lang="en-US" dirty="0"/>
          </a:p>
          <a:p>
            <a:endParaRPr lang="en-US" dirty="0"/>
          </a:p>
          <a:p>
            <a:endParaRPr lang="en-US" dirty="0"/>
          </a:p>
        </p:txBody>
      </p:sp>
      <p:sp>
        <p:nvSpPr>
          <p:cNvPr id="3" name="Title 2">
            <a:extLst>
              <a:ext uri="{FF2B5EF4-FFF2-40B4-BE49-F238E27FC236}">
                <a16:creationId xmlns:a16="http://schemas.microsoft.com/office/drawing/2014/main" id="{FCAD791D-FB89-4A76-880F-893AC5822766}"/>
              </a:ext>
            </a:extLst>
          </p:cNvPr>
          <p:cNvSpPr>
            <a:spLocks noGrp="1"/>
          </p:cNvSpPr>
          <p:nvPr>
            <p:ph type="title"/>
          </p:nvPr>
        </p:nvSpPr>
        <p:spPr/>
        <p:txBody>
          <a:bodyPr/>
          <a:lstStyle/>
          <a:p>
            <a:r>
              <a:rPr lang="en-US" dirty="0"/>
              <a:t>NC Advanced Manufacturing Careers</a:t>
            </a:r>
            <a:br>
              <a:rPr lang="en-US" dirty="0"/>
            </a:br>
            <a:r>
              <a:rPr lang="en-US" dirty="0"/>
              <a:t>Awareness Week</a:t>
            </a:r>
          </a:p>
        </p:txBody>
      </p:sp>
      <p:pic>
        <p:nvPicPr>
          <p:cNvPr id="7" name="Picture 6" descr="Text&#10;&#10;Description automatically generated with low confidence">
            <a:extLst>
              <a:ext uri="{FF2B5EF4-FFF2-40B4-BE49-F238E27FC236}">
                <a16:creationId xmlns:a16="http://schemas.microsoft.com/office/drawing/2014/main" id="{05D0AADD-73B8-4900-A7F0-28FACCAB49E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81189" y="600682"/>
            <a:ext cx="3914250" cy="1440444"/>
          </a:xfrm>
          <a:prstGeom prst="rect">
            <a:avLst/>
          </a:prstGeom>
        </p:spPr>
      </p:pic>
    </p:spTree>
    <p:extLst>
      <p:ext uri="{BB962C8B-B14F-4D97-AF65-F5344CB8AC3E}">
        <p14:creationId xmlns:p14="http://schemas.microsoft.com/office/powerpoint/2010/main" val="256292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1766D65-A45E-4113-85C6-A005D7546A4F}"/>
              </a:ext>
            </a:extLst>
          </p:cNvPr>
          <p:cNvSpPr>
            <a:spLocks noGrp="1"/>
          </p:cNvSpPr>
          <p:nvPr>
            <p:ph idx="1"/>
          </p:nvPr>
        </p:nvSpPr>
        <p:spPr>
          <a:xfrm>
            <a:off x="628650" y="1320904"/>
            <a:ext cx="7886700" cy="3822596"/>
          </a:xfrm>
        </p:spPr>
        <p:txBody>
          <a:bodyPr>
            <a:normAutofit fontScale="92500" lnSpcReduction="10000"/>
          </a:bodyPr>
          <a:lstStyle/>
          <a:p>
            <a:r>
              <a:rPr lang="en-US" b="1" dirty="0">
                <a:effectLst/>
              </a:rPr>
              <a:t>Asheville:  Mathis Electronics</a:t>
            </a:r>
            <a:r>
              <a:rPr lang="en-US" dirty="0">
                <a:effectLst/>
              </a:rPr>
              <a:t>, electronics engineering and assembly to manufacturing tour</a:t>
            </a:r>
          </a:p>
          <a:p>
            <a:r>
              <a:rPr lang="en-US" b="1" dirty="0"/>
              <a:t>Charlotte</a:t>
            </a:r>
            <a:r>
              <a:rPr lang="en-US" dirty="0"/>
              <a:t>: </a:t>
            </a:r>
            <a:r>
              <a:rPr lang="en-US" dirty="0" err="1"/>
              <a:t>Centralina</a:t>
            </a:r>
            <a:r>
              <a:rPr lang="en-US" dirty="0"/>
              <a:t> Virtual Career Marketplace, MFG Day Job Fair</a:t>
            </a:r>
            <a:endParaRPr lang="en-US" dirty="0">
              <a:effectLst/>
            </a:endParaRPr>
          </a:p>
          <a:p>
            <a:r>
              <a:rPr lang="en-US" b="1" dirty="0">
                <a:effectLst/>
              </a:rPr>
              <a:t>Davidson</a:t>
            </a:r>
            <a:r>
              <a:rPr lang="en-US" dirty="0">
                <a:effectLst/>
              </a:rPr>
              <a:t>:  </a:t>
            </a:r>
            <a:r>
              <a:rPr lang="en-US" b="1" dirty="0">
                <a:effectLst/>
              </a:rPr>
              <a:t>MSC Industrial Supply</a:t>
            </a:r>
            <a:r>
              <a:rPr lang="en-US" dirty="0">
                <a:effectLst/>
              </a:rPr>
              <a:t> (innovative metalworking), virtual tour</a:t>
            </a:r>
          </a:p>
          <a:p>
            <a:r>
              <a:rPr lang="en-US" b="1" dirty="0">
                <a:effectLst/>
              </a:rPr>
              <a:t>Greensboro:  PPG</a:t>
            </a:r>
            <a:r>
              <a:rPr lang="en-US" b="1" dirty="0"/>
              <a:t> </a:t>
            </a:r>
            <a:r>
              <a:rPr lang="en-US" dirty="0">
                <a:effectLst/>
              </a:rPr>
              <a:t>(powder coating industry), virtual event</a:t>
            </a:r>
          </a:p>
          <a:p>
            <a:r>
              <a:rPr lang="en-US" b="1" dirty="0">
                <a:effectLst/>
              </a:rPr>
              <a:t>Greensboro:  </a:t>
            </a:r>
            <a:r>
              <a:rPr lang="en-US" b="1" dirty="0" err="1">
                <a:effectLst/>
              </a:rPr>
              <a:t>Resco</a:t>
            </a:r>
            <a:r>
              <a:rPr lang="en-US" b="1" dirty="0">
                <a:effectLst/>
              </a:rPr>
              <a:t> Products, </a:t>
            </a:r>
            <a:r>
              <a:rPr lang="en-US" dirty="0">
                <a:effectLst/>
              </a:rPr>
              <a:t>open house tours</a:t>
            </a:r>
          </a:p>
          <a:p>
            <a:r>
              <a:rPr lang="en-US" b="1" dirty="0">
                <a:effectLst/>
              </a:rPr>
              <a:t>Mebane</a:t>
            </a:r>
            <a:r>
              <a:rPr lang="en-US" dirty="0">
                <a:effectLst/>
              </a:rPr>
              <a:t>: </a:t>
            </a:r>
            <a:r>
              <a:rPr lang="en-US" b="1" dirty="0">
                <a:effectLst/>
              </a:rPr>
              <a:t>Sandvik </a:t>
            </a:r>
            <a:r>
              <a:rPr lang="en-US" b="1" dirty="0" err="1">
                <a:effectLst/>
              </a:rPr>
              <a:t>Coromant</a:t>
            </a:r>
            <a:r>
              <a:rPr lang="en-US" b="1" dirty="0">
                <a:effectLst/>
              </a:rPr>
              <a:t>,</a:t>
            </a:r>
            <a:r>
              <a:rPr lang="en-US" dirty="0">
                <a:effectLst/>
              </a:rPr>
              <a:t> open house tours</a:t>
            </a:r>
          </a:p>
          <a:p>
            <a:r>
              <a:rPr lang="en-US" b="1" dirty="0">
                <a:effectLst/>
              </a:rPr>
              <a:t>Salisbury</a:t>
            </a:r>
            <a:r>
              <a:rPr lang="en-US" dirty="0">
                <a:effectLst/>
              </a:rPr>
              <a:t>:  </a:t>
            </a:r>
            <a:r>
              <a:rPr lang="en-US" b="1" dirty="0">
                <a:effectLst/>
              </a:rPr>
              <a:t>Power </a:t>
            </a:r>
            <a:r>
              <a:rPr lang="en-US" b="1" dirty="0" err="1">
                <a:effectLst/>
              </a:rPr>
              <a:t>Curbers</a:t>
            </a:r>
            <a:r>
              <a:rPr lang="en-US" b="1" dirty="0">
                <a:effectLst/>
              </a:rPr>
              <a:t>, </a:t>
            </a:r>
            <a:r>
              <a:rPr lang="en-US" dirty="0">
                <a:effectLst/>
              </a:rPr>
              <a:t>virtual event</a:t>
            </a:r>
            <a:endParaRPr lang="en-US" b="1" dirty="0">
              <a:effectLst/>
            </a:endParaRPr>
          </a:p>
          <a:p>
            <a:r>
              <a:rPr lang="en-US" b="1" dirty="0"/>
              <a:t>Sanford:  </a:t>
            </a:r>
            <a:r>
              <a:rPr lang="en-US" b="1" dirty="0" err="1"/>
              <a:t>Mertek</a:t>
            </a:r>
            <a:r>
              <a:rPr lang="en-US" b="1" dirty="0"/>
              <a:t> Solutions, Inc,</a:t>
            </a:r>
            <a:r>
              <a:rPr lang="en-US" dirty="0"/>
              <a:t> open house</a:t>
            </a:r>
          </a:p>
          <a:p>
            <a:r>
              <a:rPr lang="en-US" b="1" dirty="0">
                <a:effectLst/>
              </a:rPr>
              <a:t>Sanford: Cashion Fishing Rods</a:t>
            </a:r>
            <a:r>
              <a:rPr lang="en-US" b="1" dirty="0"/>
              <a:t>, </a:t>
            </a:r>
            <a:r>
              <a:rPr lang="en-US" dirty="0">
                <a:effectLst/>
              </a:rPr>
              <a:t>tour of manufacturing site</a:t>
            </a:r>
            <a:endParaRPr lang="en-US" dirty="0"/>
          </a:p>
          <a:p>
            <a:r>
              <a:rPr lang="en-US" dirty="0"/>
              <a:t>Plus many virtual events across the country</a:t>
            </a:r>
          </a:p>
        </p:txBody>
      </p:sp>
      <p:sp>
        <p:nvSpPr>
          <p:cNvPr id="3" name="Title 2">
            <a:extLst>
              <a:ext uri="{FF2B5EF4-FFF2-40B4-BE49-F238E27FC236}">
                <a16:creationId xmlns:a16="http://schemas.microsoft.com/office/drawing/2014/main" id="{FCAD791D-FB89-4A76-880F-893AC5822766}"/>
              </a:ext>
            </a:extLst>
          </p:cNvPr>
          <p:cNvSpPr>
            <a:spLocks noGrp="1"/>
          </p:cNvSpPr>
          <p:nvPr>
            <p:ph type="title"/>
          </p:nvPr>
        </p:nvSpPr>
        <p:spPr>
          <a:xfrm>
            <a:off x="1297859" y="126367"/>
            <a:ext cx="7846141" cy="994172"/>
          </a:xfrm>
        </p:spPr>
        <p:txBody>
          <a:bodyPr>
            <a:normAutofit/>
          </a:bodyPr>
          <a:lstStyle/>
          <a:p>
            <a:r>
              <a:rPr lang="en-US" dirty="0"/>
              <a:t>NC Advanced Manufacturing Careers Awareness Week - </a:t>
            </a:r>
            <a:r>
              <a:rPr lang="en-US" sz="2700" dirty="0"/>
              <a:t>September 27 through October 1, 2021</a:t>
            </a:r>
            <a:endParaRPr lang="en-US" dirty="0"/>
          </a:p>
        </p:txBody>
      </p:sp>
    </p:spTree>
    <p:extLst>
      <p:ext uri="{BB962C8B-B14F-4D97-AF65-F5344CB8AC3E}">
        <p14:creationId xmlns:p14="http://schemas.microsoft.com/office/powerpoint/2010/main" val="1645376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70B35E7-D089-4BCC-80D4-13EDBEAFEEEB}"/>
              </a:ext>
            </a:extLst>
          </p:cNvPr>
          <p:cNvSpPr>
            <a:spLocks noGrp="1"/>
          </p:cNvSpPr>
          <p:nvPr>
            <p:ph type="body" idx="1"/>
          </p:nvPr>
        </p:nvSpPr>
        <p:spPr/>
        <p:txBody>
          <a:bodyPr>
            <a:normAutofit/>
          </a:bodyPr>
          <a:lstStyle/>
          <a:p>
            <a:r>
              <a:rPr lang="en-US" sz="1600" u="sng" dirty="0"/>
              <a:t>Continuing Projects</a:t>
            </a:r>
          </a:p>
        </p:txBody>
      </p:sp>
      <p:sp>
        <p:nvSpPr>
          <p:cNvPr id="2" name="Content Placeholder 1"/>
          <p:cNvSpPr>
            <a:spLocks noGrp="1"/>
          </p:cNvSpPr>
          <p:nvPr>
            <p:ph sz="half" idx="2"/>
          </p:nvPr>
        </p:nvSpPr>
        <p:spPr>
          <a:xfrm>
            <a:off x="629842" y="1878807"/>
            <a:ext cx="3868340" cy="1664494"/>
          </a:xfrm>
          <a:solidFill>
            <a:schemeClr val="bg1"/>
          </a:solidFill>
        </p:spPr>
        <p:txBody>
          <a:bodyPr>
            <a:normAutofit/>
          </a:bodyPr>
          <a:lstStyle/>
          <a:p>
            <a:pPr>
              <a:spcBef>
                <a:spcPts val="0"/>
              </a:spcBef>
            </a:pPr>
            <a:r>
              <a:rPr lang="en-US" sz="1800" dirty="0"/>
              <a:t>CORD</a:t>
            </a:r>
          </a:p>
          <a:p>
            <a:pPr>
              <a:spcBef>
                <a:spcPts val="0"/>
              </a:spcBef>
            </a:pPr>
            <a:r>
              <a:rPr lang="en-US" sz="1800" dirty="0"/>
              <a:t>SkillsUSA-NC</a:t>
            </a:r>
          </a:p>
          <a:p>
            <a:pPr marL="0" indent="0">
              <a:spcBef>
                <a:spcPts val="0"/>
              </a:spcBef>
              <a:buNone/>
            </a:pPr>
            <a:endParaRPr lang="en-US" sz="1800" dirty="0"/>
          </a:p>
        </p:txBody>
      </p:sp>
      <p:sp>
        <p:nvSpPr>
          <p:cNvPr id="7" name="Text Placeholder 6">
            <a:extLst>
              <a:ext uri="{FF2B5EF4-FFF2-40B4-BE49-F238E27FC236}">
                <a16:creationId xmlns:a16="http://schemas.microsoft.com/office/drawing/2014/main" id="{3570EF54-F7F6-4DA0-BA32-416418E3E3EB}"/>
              </a:ext>
            </a:extLst>
          </p:cNvPr>
          <p:cNvSpPr>
            <a:spLocks noGrp="1"/>
          </p:cNvSpPr>
          <p:nvPr>
            <p:ph type="body" sz="quarter" idx="3"/>
          </p:nvPr>
        </p:nvSpPr>
        <p:spPr/>
        <p:txBody>
          <a:bodyPr>
            <a:normAutofit/>
          </a:bodyPr>
          <a:lstStyle/>
          <a:p>
            <a:r>
              <a:rPr lang="en-US" sz="1600" u="sng" dirty="0"/>
              <a:t>Proposed</a:t>
            </a:r>
          </a:p>
        </p:txBody>
      </p:sp>
      <p:sp>
        <p:nvSpPr>
          <p:cNvPr id="8" name="Content Placeholder 7">
            <a:extLst>
              <a:ext uri="{FF2B5EF4-FFF2-40B4-BE49-F238E27FC236}">
                <a16:creationId xmlns:a16="http://schemas.microsoft.com/office/drawing/2014/main" id="{E5C9EFC2-3BE7-4794-889E-B81DDAC14037}"/>
              </a:ext>
            </a:extLst>
          </p:cNvPr>
          <p:cNvSpPr>
            <a:spLocks noGrp="1"/>
          </p:cNvSpPr>
          <p:nvPr>
            <p:ph sz="quarter" idx="4"/>
          </p:nvPr>
        </p:nvSpPr>
        <p:spPr>
          <a:xfrm>
            <a:off x="4629153" y="1878806"/>
            <a:ext cx="3887391" cy="3138327"/>
          </a:xfrm>
        </p:spPr>
        <p:txBody>
          <a:bodyPr>
            <a:normAutofit fontScale="92500" lnSpcReduction="10000"/>
          </a:bodyPr>
          <a:lstStyle/>
          <a:p>
            <a:r>
              <a:rPr lang="en-US" sz="1800" dirty="0"/>
              <a:t>Cyber Security</a:t>
            </a:r>
          </a:p>
          <a:p>
            <a:r>
              <a:rPr lang="en-US" sz="1800" dirty="0"/>
              <a:t>Apple Swift</a:t>
            </a:r>
          </a:p>
          <a:p>
            <a:r>
              <a:rPr lang="en-US" sz="1800" dirty="0"/>
              <a:t>Success Coach training with Student Services</a:t>
            </a:r>
          </a:p>
          <a:p>
            <a:r>
              <a:rPr lang="en-US" sz="1800" dirty="0"/>
              <a:t>BLET Curriculum Development</a:t>
            </a:r>
          </a:p>
          <a:p>
            <a:r>
              <a:rPr lang="en-US" sz="1800" dirty="0"/>
              <a:t>EDU Curriculum review and update</a:t>
            </a:r>
          </a:p>
          <a:p>
            <a:r>
              <a:rPr lang="en-US" sz="1800" dirty="0"/>
              <a:t>Distance Learning meetings</a:t>
            </a:r>
          </a:p>
          <a:p>
            <a:r>
              <a:rPr lang="en-US" sz="1800" dirty="0"/>
              <a:t>Career Clusters Guide</a:t>
            </a:r>
          </a:p>
          <a:p>
            <a:r>
              <a:rPr lang="en-US" sz="1800" dirty="0"/>
              <a:t>Addressing gaps in Equity and other statewide CLNA identified gaps</a:t>
            </a:r>
          </a:p>
          <a:p>
            <a:r>
              <a:rPr lang="en-US" sz="1800" dirty="0"/>
              <a:t>Marketing CTE</a:t>
            </a:r>
          </a:p>
          <a:p>
            <a:endParaRPr lang="en-US" sz="1800" dirty="0"/>
          </a:p>
          <a:p>
            <a:endParaRPr lang="en-US" sz="1800" dirty="0"/>
          </a:p>
        </p:txBody>
      </p:sp>
      <p:sp>
        <p:nvSpPr>
          <p:cNvPr id="3" name="Title 2"/>
          <p:cNvSpPr>
            <a:spLocks noGrp="1"/>
          </p:cNvSpPr>
          <p:nvPr>
            <p:ph type="title"/>
          </p:nvPr>
        </p:nvSpPr>
        <p:spPr/>
        <p:txBody>
          <a:bodyPr/>
          <a:lstStyle/>
          <a:p>
            <a:r>
              <a:rPr lang="en-US" dirty="0"/>
              <a:t>Leadership Projects</a:t>
            </a:r>
          </a:p>
        </p:txBody>
      </p:sp>
      <p:sp>
        <p:nvSpPr>
          <p:cNvPr id="4" name="TextBox 3">
            <a:extLst>
              <a:ext uri="{FF2B5EF4-FFF2-40B4-BE49-F238E27FC236}">
                <a16:creationId xmlns:a16="http://schemas.microsoft.com/office/drawing/2014/main" id="{520D0DD8-40F1-4C1C-823A-9B51862A49BC}"/>
              </a:ext>
            </a:extLst>
          </p:cNvPr>
          <p:cNvSpPr txBox="1"/>
          <p:nvPr/>
        </p:nvSpPr>
        <p:spPr>
          <a:xfrm>
            <a:off x="457200" y="3979718"/>
            <a:ext cx="1547218" cy="677108"/>
          </a:xfrm>
          <a:prstGeom prst="rect">
            <a:avLst/>
          </a:prstGeom>
          <a:noFill/>
        </p:spPr>
        <p:txBody>
          <a:bodyPr wrap="none" rtlCol="0">
            <a:spAutoFit/>
          </a:bodyPr>
          <a:lstStyle/>
          <a:p>
            <a:r>
              <a:rPr lang="en-US" sz="2000" b="1" u="sng" dirty="0"/>
              <a:t>Other Ideas?</a:t>
            </a:r>
          </a:p>
          <a:p>
            <a:endParaRPr lang="en-US" dirty="0"/>
          </a:p>
        </p:txBody>
      </p:sp>
    </p:spTree>
    <p:extLst>
      <p:ext uri="{BB962C8B-B14F-4D97-AF65-F5344CB8AC3E}">
        <p14:creationId xmlns:p14="http://schemas.microsoft.com/office/powerpoint/2010/main" val="2934969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DB9BCE5B-A373-4393-8FC7-8EAFEA43619D}"/>
              </a:ext>
            </a:extLst>
          </p:cNvPr>
          <p:cNvSpPr>
            <a:spLocks noGrp="1"/>
          </p:cNvSpPr>
          <p:nvPr>
            <p:ph idx="1"/>
          </p:nvPr>
        </p:nvSpPr>
        <p:spPr/>
        <p:txBody>
          <a:bodyPr/>
          <a:lstStyle/>
          <a:p>
            <a:r>
              <a:rPr lang="en-US" dirty="0"/>
              <a:t>MOA = Ensuring accessible education programs for all</a:t>
            </a:r>
          </a:p>
          <a:p>
            <a:endParaRPr lang="en-US" dirty="0"/>
          </a:p>
          <a:p>
            <a:r>
              <a:rPr lang="en-US" dirty="0"/>
              <a:t>Monitoring this fall at Rockingham Community College</a:t>
            </a:r>
          </a:p>
          <a:p>
            <a:r>
              <a:rPr lang="en-US" dirty="0"/>
              <a:t>Follow-up with 15 colleges who were recently monitored</a:t>
            </a:r>
          </a:p>
        </p:txBody>
      </p:sp>
      <p:sp>
        <p:nvSpPr>
          <p:cNvPr id="9" name="Title 8">
            <a:extLst>
              <a:ext uri="{FF2B5EF4-FFF2-40B4-BE49-F238E27FC236}">
                <a16:creationId xmlns:a16="http://schemas.microsoft.com/office/drawing/2014/main" id="{CA0A28D5-E6CD-4925-8A08-4460F8749C22}"/>
              </a:ext>
            </a:extLst>
          </p:cNvPr>
          <p:cNvSpPr>
            <a:spLocks noGrp="1"/>
          </p:cNvSpPr>
          <p:nvPr>
            <p:ph type="title"/>
          </p:nvPr>
        </p:nvSpPr>
        <p:spPr/>
        <p:txBody>
          <a:bodyPr/>
          <a:lstStyle/>
          <a:p>
            <a:r>
              <a:rPr lang="en-US" dirty="0"/>
              <a:t>MOA</a:t>
            </a:r>
          </a:p>
        </p:txBody>
      </p:sp>
    </p:spTree>
    <p:extLst>
      <p:ext uri="{BB962C8B-B14F-4D97-AF65-F5344CB8AC3E}">
        <p14:creationId xmlns:p14="http://schemas.microsoft.com/office/powerpoint/2010/main" val="106962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C6D4954-7D1E-484A-BB7D-CA6CF71F6F02}"/>
              </a:ext>
            </a:extLst>
          </p:cNvPr>
          <p:cNvSpPr>
            <a:spLocks noGrp="1"/>
          </p:cNvSpPr>
          <p:nvPr>
            <p:ph idx="1"/>
          </p:nvPr>
        </p:nvSpPr>
        <p:spPr>
          <a:xfrm>
            <a:off x="146649" y="1285336"/>
            <a:ext cx="9074989" cy="3919053"/>
          </a:xfrm>
        </p:spPr>
        <p:txBody>
          <a:bodyPr>
            <a:noAutofit/>
          </a:bodyPr>
          <a:lstStyle/>
          <a:p>
            <a:pPr marL="0" marR="0">
              <a:lnSpc>
                <a:spcPct val="150000"/>
              </a:lnSpc>
              <a:spcBef>
                <a:spcPts val="0"/>
              </a:spcBef>
              <a:spcAft>
                <a:spcPts val="0"/>
              </a:spcAft>
            </a:pPr>
            <a:r>
              <a:rPr lang="en-US" sz="1800" dirty="0">
                <a:solidFill>
                  <a:srgbClr val="000000"/>
                </a:solidFill>
                <a:effectLst/>
                <a:latin typeface="+mn-lt"/>
                <a:ea typeface="Calibri" panose="020F0502020204030204" pitchFamily="34" charset="0"/>
              </a:rPr>
              <a:t>Sept 14 at 1:30 Eastern (Craven, James Sprunt, Pamlico, Coastal, Lenoir, Wayne, Carteret)</a:t>
            </a:r>
            <a:endParaRPr lang="en-US" sz="1800" dirty="0">
              <a:effectLst/>
              <a:latin typeface="+mn-lt"/>
              <a:ea typeface="Calibri" panose="020F0502020204030204" pitchFamily="34" charset="0"/>
            </a:endParaRPr>
          </a:p>
          <a:p>
            <a:pPr marL="0" marR="0">
              <a:lnSpc>
                <a:spcPct val="150000"/>
              </a:lnSpc>
              <a:spcBef>
                <a:spcPts val="0"/>
              </a:spcBef>
              <a:spcAft>
                <a:spcPts val="0"/>
              </a:spcAft>
            </a:pPr>
            <a:r>
              <a:rPr lang="en-US" sz="1800" dirty="0">
                <a:solidFill>
                  <a:srgbClr val="000000"/>
                </a:solidFill>
                <a:effectLst/>
                <a:latin typeface="+mn-lt"/>
                <a:ea typeface="Calibri" panose="020F0502020204030204" pitchFamily="34" charset="0"/>
              </a:rPr>
              <a:t>Sept 20 at 10 am </a:t>
            </a:r>
            <a:r>
              <a:rPr lang="en-US" sz="1800" dirty="0">
                <a:solidFill>
                  <a:srgbClr val="201F1E"/>
                </a:solidFill>
                <a:effectLst/>
                <a:latin typeface="+mn-lt"/>
                <a:ea typeface="Calibri" panose="020F0502020204030204" pitchFamily="34" charset="0"/>
              </a:rPr>
              <a:t>Mountain Area (AB Tech, Blue Ridge)</a:t>
            </a:r>
            <a:endParaRPr lang="en-US" sz="1800" dirty="0">
              <a:effectLst/>
              <a:latin typeface="+mn-lt"/>
              <a:ea typeface="Calibri" panose="020F0502020204030204" pitchFamily="34" charset="0"/>
            </a:endParaRPr>
          </a:p>
          <a:p>
            <a:pPr marL="0" marR="0">
              <a:lnSpc>
                <a:spcPct val="150000"/>
              </a:lnSpc>
              <a:spcBef>
                <a:spcPts val="0"/>
              </a:spcBef>
              <a:spcAft>
                <a:spcPts val="0"/>
              </a:spcAft>
            </a:pPr>
            <a:r>
              <a:rPr lang="en-US" sz="1800" dirty="0">
                <a:solidFill>
                  <a:srgbClr val="000000"/>
                </a:solidFill>
                <a:effectLst/>
                <a:latin typeface="+mn-lt"/>
                <a:ea typeface="Calibri" panose="020F0502020204030204" pitchFamily="34" charset="0"/>
              </a:rPr>
              <a:t>Sept 21 at 1:30 </a:t>
            </a:r>
            <a:r>
              <a:rPr lang="en-US" sz="1800" dirty="0">
                <a:solidFill>
                  <a:srgbClr val="201F1E"/>
                </a:solidFill>
                <a:effectLst/>
                <a:latin typeface="+mn-lt"/>
                <a:ea typeface="Calibri" panose="020F0502020204030204" pitchFamily="34" charset="0"/>
              </a:rPr>
              <a:t>Piedmont Triad (Forsyth, Surry, Davidson-Davie, Rockingham, Piedmont)</a:t>
            </a:r>
            <a:endParaRPr lang="en-US" sz="1800" dirty="0">
              <a:effectLst/>
              <a:latin typeface="+mn-lt"/>
              <a:ea typeface="Calibri" panose="020F0502020204030204" pitchFamily="34" charset="0"/>
            </a:endParaRPr>
          </a:p>
          <a:p>
            <a:pPr marL="0" marR="0">
              <a:lnSpc>
                <a:spcPct val="150000"/>
              </a:lnSpc>
              <a:spcBef>
                <a:spcPts val="0"/>
              </a:spcBef>
              <a:spcAft>
                <a:spcPts val="0"/>
              </a:spcAft>
            </a:pPr>
            <a:r>
              <a:rPr lang="en-US" sz="1800" dirty="0">
                <a:solidFill>
                  <a:srgbClr val="000000"/>
                </a:solidFill>
                <a:effectLst/>
                <a:latin typeface="+mn-lt"/>
                <a:ea typeface="Calibri" panose="020F0502020204030204" pitchFamily="34" charset="0"/>
              </a:rPr>
              <a:t>Sept 22 at 10 am </a:t>
            </a:r>
            <a:r>
              <a:rPr lang="en-US" sz="1800" dirty="0">
                <a:solidFill>
                  <a:srgbClr val="201F1E"/>
                </a:solidFill>
                <a:effectLst/>
                <a:latin typeface="+mn-lt"/>
                <a:ea typeface="Calibri" panose="020F0502020204030204" pitchFamily="34" charset="0"/>
              </a:rPr>
              <a:t>River East (Beaufort, Pitt, Martin)</a:t>
            </a:r>
            <a:endParaRPr lang="en-US" sz="1800" dirty="0">
              <a:effectLst/>
              <a:latin typeface="+mn-lt"/>
              <a:ea typeface="Calibri" panose="020F0502020204030204" pitchFamily="34" charset="0"/>
            </a:endParaRPr>
          </a:p>
          <a:p>
            <a:pPr marL="0" marR="0">
              <a:lnSpc>
                <a:spcPct val="150000"/>
              </a:lnSpc>
              <a:spcBef>
                <a:spcPts val="0"/>
              </a:spcBef>
              <a:spcAft>
                <a:spcPts val="0"/>
              </a:spcAft>
            </a:pPr>
            <a:r>
              <a:rPr lang="en-US" sz="1800" dirty="0">
                <a:solidFill>
                  <a:srgbClr val="000000"/>
                </a:solidFill>
                <a:effectLst/>
                <a:latin typeface="+mn-lt"/>
                <a:ea typeface="Calibri" panose="020F0502020204030204" pitchFamily="34" charset="0"/>
              </a:rPr>
              <a:t>Sept 23 at 9:30 am </a:t>
            </a:r>
            <a:r>
              <a:rPr lang="en-US" sz="1800" dirty="0" err="1">
                <a:solidFill>
                  <a:srgbClr val="201F1E"/>
                </a:solidFill>
                <a:effectLst/>
                <a:latin typeface="+mn-lt"/>
                <a:ea typeface="Calibri" panose="020F0502020204030204" pitchFamily="34" charset="0"/>
              </a:rPr>
              <a:t>Centralina</a:t>
            </a:r>
            <a:r>
              <a:rPr lang="en-US" sz="1800" dirty="0">
                <a:solidFill>
                  <a:srgbClr val="201F1E"/>
                </a:solidFill>
                <a:effectLst/>
                <a:latin typeface="+mn-lt"/>
                <a:ea typeface="Calibri" panose="020F0502020204030204" pitchFamily="34" charset="0"/>
              </a:rPr>
              <a:t> (SPCC, RCCC, Stanly, Mitchell, Gaston)</a:t>
            </a:r>
            <a:endParaRPr lang="en-US" sz="1800" dirty="0">
              <a:effectLst/>
              <a:latin typeface="+mn-lt"/>
              <a:ea typeface="Calibri" panose="020F0502020204030204" pitchFamily="34" charset="0"/>
            </a:endParaRPr>
          </a:p>
          <a:p>
            <a:pPr marL="0" marR="0">
              <a:lnSpc>
                <a:spcPct val="150000"/>
              </a:lnSpc>
              <a:spcBef>
                <a:spcPts val="0"/>
              </a:spcBef>
              <a:spcAft>
                <a:spcPts val="0"/>
              </a:spcAft>
            </a:pPr>
            <a:r>
              <a:rPr lang="en-US" sz="1800" dirty="0">
                <a:solidFill>
                  <a:srgbClr val="000000"/>
                </a:solidFill>
                <a:effectLst/>
                <a:latin typeface="+mn-lt"/>
                <a:ea typeface="Calibri" panose="020F0502020204030204" pitchFamily="34" charset="0"/>
              </a:rPr>
              <a:t>Sept 24 at 10 am</a:t>
            </a:r>
            <a:r>
              <a:rPr lang="en-US" sz="1800" dirty="0">
                <a:solidFill>
                  <a:srgbClr val="201F1E"/>
                </a:solidFill>
                <a:effectLst/>
                <a:latin typeface="+mn-lt"/>
                <a:ea typeface="Calibri" panose="020F0502020204030204" pitchFamily="34" charset="0"/>
              </a:rPr>
              <a:t> - Capital Area (Wake, Johnston)</a:t>
            </a:r>
            <a:endParaRPr lang="en-US" sz="1800" dirty="0">
              <a:effectLst/>
              <a:latin typeface="+mn-lt"/>
              <a:ea typeface="Calibri" panose="020F0502020204030204" pitchFamily="34" charset="0"/>
            </a:endParaRPr>
          </a:p>
        </p:txBody>
      </p:sp>
      <p:sp>
        <p:nvSpPr>
          <p:cNvPr id="7" name="Title 6">
            <a:extLst>
              <a:ext uri="{FF2B5EF4-FFF2-40B4-BE49-F238E27FC236}">
                <a16:creationId xmlns:a16="http://schemas.microsoft.com/office/drawing/2014/main" id="{F69D55FB-0C95-49A4-B679-A0409AF65550}"/>
              </a:ext>
            </a:extLst>
          </p:cNvPr>
          <p:cNvSpPr>
            <a:spLocks noGrp="1"/>
          </p:cNvSpPr>
          <p:nvPr>
            <p:ph type="title"/>
          </p:nvPr>
        </p:nvSpPr>
        <p:spPr/>
        <p:txBody>
          <a:bodyPr/>
          <a:lstStyle/>
          <a:p>
            <a:r>
              <a:rPr lang="en-US" dirty="0"/>
              <a:t>Talent Response Meetings</a:t>
            </a:r>
          </a:p>
        </p:txBody>
      </p:sp>
      <p:sp>
        <p:nvSpPr>
          <p:cNvPr id="5" name="TextBox 4">
            <a:extLst>
              <a:ext uri="{FF2B5EF4-FFF2-40B4-BE49-F238E27FC236}">
                <a16:creationId xmlns:a16="http://schemas.microsoft.com/office/drawing/2014/main" id="{6D227F73-232A-48C6-9978-0A199E6DB73D}"/>
              </a:ext>
            </a:extLst>
          </p:cNvPr>
          <p:cNvSpPr txBox="1"/>
          <p:nvPr/>
        </p:nvSpPr>
        <p:spPr>
          <a:xfrm>
            <a:off x="274731" y="4504935"/>
            <a:ext cx="8722620" cy="369332"/>
          </a:xfrm>
          <a:prstGeom prst="rect">
            <a:avLst/>
          </a:prstGeom>
          <a:noFill/>
        </p:spPr>
        <p:txBody>
          <a:bodyPr wrap="square">
            <a:spAutoFit/>
          </a:bodyPr>
          <a:lstStyle/>
          <a:p>
            <a:pPr marL="0" marR="0">
              <a:spcBef>
                <a:spcPts val="0"/>
              </a:spcBef>
              <a:spcAft>
                <a:spcPts val="0"/>
              </a:spcAft>
            </a:pPr>
            <a:r>
              <a:rPr lang="en-US" sz="1800" dirty="0">
                <a:solidFill>
                  <a:srgbClr val="000000"/>
                </a:solidFill>
                <a:effectLst/>
                <a:latin typeface="Times New Roman" panose="02020603050405020304" pitchFamily="18" charset="0"/>
                <a:ea typeface="Calibri" panose="020F0502020204030204" pitchFamily="34" charset="0"/>
              </a:rPr>
              <a:t>Contact </a:t>
            </a:r>
            <a:r>
              <a:rPr lang="en-US" sz="1800" dirty="0">
                <a:solidFill>
                  <a:srgbClr val="201F1E"/>
                </a:solidFill>
                <a:effectLst/>
                <a:latin typeface="Calibri" panose="020F0502020204030204" pitchFamily="34" charset="0"/>
                <a:ea typeface="Calibri" panose="020F0502020204030204" pitchFamily="34" charset="0"/>
              </a:rPr>
              <a:t>Alex Doles &lt;dolesa@nccommunitycolleges.edu&gt; for a Zoom link for each meeting.</a:t>
            </a:r>
          </a:p>
        </p:txBody>
      </p:sp>
    </p:spTree>
    <p:extLst>
      <p:ext uri="{BB962C8B-B14F-4D97-AF65-F5344CB8AC3E}">
        <p14:creationId xmlns:p14="http://schemas.microsoft.com/office/powerpoint/2010/main" val="2456765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14C8F4-6871-4175-93F1-789A7CEEB12B}"/>
              </a:ext>
            </a:extLst>
          </p:cNvPr>
          <p:cNvSpPr>
            <a:spLocks noGrp="1"/>
          </p:cNvSpPr>
          <p:nvPr>
            <p:ph idx="1"/>
          </p:nvPr>
        </p:nvSpPr>
        <p:spPr/>
        <p:txBody>
          <a:bodyPr>
            <a:normAutofit/>
          </a:bodyPr>
          <a:lstStyle/>
          <a:p>
            <a:pPr marL="0" indent="0">
              <a:buNone/>
            </a:pPr>
            <a:r>
              <a:rPr lang="en-US" b="1" dirty="0"/>
              <a:t>Wayne Community College</a:t>
            </a:r>
          </a:p>
          <a:p>
            <a:pPr marL="0" indent="0">
              <a:buNone/>
            </a:pPr>
            <a:r>
              <a:rPr lang="en-US" dirty="0"/>
              <a:t>New pediatric simulator</a:t>
            </a:r>
          </a:p>
          <a:p>
            <a:pPr marL="0" indent="0">
              <a:buNone/>
            </a:pPr>
            <a:endParaRPr lang="en-US" dirty="0"/>
          </a:p>
          <a:p>
            <a:pPr marL="0" indent="0">
              <a:buNone/>
            </a:pPr>
            <a:r>
              <a:rPr lang="en-US" dirty="0">
                <a:hlinkClick r:id="rId3"/>
              </a:rPr>
              <a:t>https://www.ncperkins.org/video/video.php?v=Wayne-2021&amp;y=2021</a:t>
            </a:r>
            <a:endParaRPr lang="en-US" dirty="0"/>
          </a:p>
          <a:p>
            <a:pPr marL="0" indent="0">
              <a:buNone/>
            </a:pPr>
            <a:endParaRPr lang="en-US" dirty="0"/>
          </a:p>
          <a:p>
            <a:pPr marL="0" indent="0">
              <a:buNone/>
            </a:pPr>
            <a:r>
              <a:rPr lang="en-US" dirty="0"/>
              <a:t>See all the videos:</a:t>
            </a:r>
          </a:p>
          <a:p>
            <a:pPr marL="0" indent="0">
              <a:buNone/>
            </a:pPr>
            <a:r>
              <a:rPr lang="en-US" dirty="0">
                <a:hlinkClick r:id="rId4"/>
              </a:rPr>
              <a:t>https://www.ncperkins.org/video/</a:t>
            </a:r>
            <a:endParaRPr lang="en-US" dirty="0"/>
          </a:p>
        </p:txBody>
      </p:sp>
      <p:sp>
        <p:nvSpPr>
          <p:cNvPr id="3" name="Title 2">
            <a:extLst>
              <a:ext uri="{FF2B5EF4-FFF2-40B4-BE49-F238E27FC236}">
                <a16:creationId xmlns:a16="http://schemas.microsoft.com/office/drawing/2014/main" id="{3414EB19-4226-4499-AF4C-CAE0AC2FEECD}"/>
              </a:ext>
            </a:extLst>
          </p:cNvPr>
          <p:cNvSpPr>
            <a:spLocks noGrp="1"/>
          </p:cNvSpPr>
          <p:nvPr>
            <p:ph type="title"/>
          </p:nvPr>
        </p:nvSpPr>
        <p:spPr/>
        <p:txBody>
          <a:bodyPr/>
          <a:lstStyle/>
          <a:p>
            <a:r>
              <a:rPr lang="en-US" dirty="0"/>
              <a:t>Promising Practice Video 2021</a:t>
            </a:r>
          </a:p>
        </p:txBody>
      </p:sp>
      <p:pic>
        <p:nvPicPr>
          <p:cNvPr id="5" name="Picture 4" descr="A picture containing text&#10;&#10;Description automatically generated">
            <a:extLst>
              <a:ext uri="{FF2B5EF4-FFF2-40B4-BE49-F238E27FC236}">
                <a16:creationId xmlns:a16="http://schemas.microsoft.com/office/drawing/2014/main" id="{F4BE2CF5-F0C0-4233-BAB0-667F23FD8AE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64054" y="2993940"/>
            <a:ext cx="2379945" cy="2149560"/>
          </a:xfrm>
          <a:prstGeom prst="rect">
            <a:avLst/>
          </a:prstGeom>
        </p:spPr>
      </p:pic>
    </p:spTree>
    <p:extLst>
      <p:ext uri="{BB962C8B-B14F-4D97-AF65-F5344CB8AC3E}">
        <p14:creationId xmlns:p14="http://schemas.microsoft.com/office/powerpoint/2010/main" val="91901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6B712A-B23D-46E2-A5A9-C7D47597F4D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35642" y="3569110"/>
            <a:ext cx="4289472" cy="1574390"/>
          </a:xfrm>
          <a:prstGeom prst="rect">
            <a:avLst/>
          </a:prstGeom>
        </p:spPr>
      </p:pic>
      <p:sp>
        <p:nvSpPr>
          <p:cNvPr id="3" name="Content Placeholder 2">
            <a:extLst>
              <a:ext uri="{FF2B5EF4-FFF2-40B4-BE49-F238E27FC236}">
                <a16:creationId xmlns:a16="http://schemas.microsoft.com/office/drawing/2014/main" id="{7B75403E-48F7-6F48-9574-571E50D00F7B}"/>
              </a:ext>
            </a:extLst>
          </p:cNvPr>
          <p:cNvSpPr>
            <a:spLocks noGrp="1"/>
          </p:cNvSpPr>
          <p:nvPr>
            <p:ph idx="1"/>
          </p:nvPr>
        </p:nvSpPr>
        <p:spPr/>
        <p:txBody>
          <a:bodyPr vert="horz" lIns="91440" tIns="45720" rIns="91440" bIns="45720" rtlCol="0" anchor="t">
            <a:normAutofit/>
          </a:bodyPr>
          <a:lstStyle/>
          <a:p>
            <a:pPr marL="174625" indent="-174625"/>
            <a:r>
              <a:rPr lang="en-US" dirty="0">
                <a:latin typeface="Times New Roman"/>
                <a:cs typeface="Times New Roman"/>
              </a:rPr>
              <a:t>September 15, 2021 @ 9am</a:t>
            </a:r>
          </a:p>
          <a:p>
            <a:pPr marL="174625" indent="-174625"/>
            <a:r>
              <a:rPr lang="en-US" dirty="0">
                <a:latin typeface="Times New Roman"/>
                <a:cs typeface="Times New Roman"/>
              </a:rPr>
              <a:t>Come explore careers in Paralegal and Legal Assistant</a:t>
            </a:r>
            <a:endParaRPr lang="en-US" b="1" dirty="0"/>
          </a:p>
          <a:p>
            <a:pPr marL="174625" indent="-174625"/>
            <a:endParaRPr lang="en-US" dirty="0"/>
          </a:p>
          <a:p>
            <a:pPr marL="0" indent="0">
              <a:buNone/>
            </a:pPr>
            <a:r>
              <a:rPr lang="en-US" dirty="0">
                <a:hlinkClick r:id="rId4"/>
              </a:rPr>
              <a:t>https://register.gotowebinar.com/register/8824784091524847120</a:t>
            </a:r>
            <a:endParaRPr lang="en-US" dirty="0"/>
          </a:p>
          <a:p>
            <a:pPr marL="0" indent="0">
              <a:buNone/>
            </a:pPr>
            <a:endParaRPr lang="en-US" dirty="0"/>
          </a:p>
          <a:p>
            <a:pPr marL="174625" indent="-174625"/>
            <a:r>
              <a:rPr lang="en-US" dirty="0"/>
              <a:t>See all upcoming and past webinars at </a:t>
            </a:r>
            <a:r>
              <a:rPr lang="en-US" dirty="0">
                <a:hlinkClick r:id="rId5"/>
              </a:rPr>
              <a:t>https://www.ncperkins.org/presentations/</a:t>
            </a:r>
            <a:endParaRPr lang="en-US" dirty="0"/>
          </a:p>
          <a:p>
            <a:pPr marL="174625" indent="-174625"/>
            <a:endParaRPr lang="en-US" dirty="0"/>
          </a:p>
          <a:p>
            <a:pPr marL="174625" indent="-174625"/>
            <a:endParaRPr lang="en-US" dirty="0"/>
          </a:p>
        </p:txBody>
      </p:sp>
      <p:sp>
        <p:nvSpPr>
          <p:cNvPr id="2" name="Title 1">
            <a:extLst>
              <a:ext uri="{FF2B5EF4-FFF2-40B4-BE49-F238E27FC236}">
                <a16:creationId xmlns:a16="http://schemas.microsoft.com/office/drawing/2014/main" id="{E8903D9B-AA24-1841-B4BE-F88B9014FD45}"/>
              </a:ext>
            </a:extLst>
          </p:cNvPr>
          <p:cNvSpPr>
            <a:spLocks noGrp="1"/>
          </p:cNvSpPr>
          <p:nvPr>
            <p:ph type="title"/>
          </p:nvPr>
        </p:nvSpPr>
        <p:spPr/>
        <p:txBody>
          <a:bodyPr/>
          <a:lstStyle/>
          <a:p>
            <a:r>
              <a:rPr lang="en-US" dirty="0"/>
              <a:t>Raising the Awareness of Career Pathways Webinars</a:t>
            </a:r>
          </a:p>
        </p:txBody>
      </p:sp>
    </p:spTree>
    <p:extLst>
      <p:ext uri="{BB962C8B-B14F-4D97-AF65-F5344CB8AC3E}">
        <p14:creationId xmlns:p14="http://schemas.microsoft.com/office/powerpoint/2010/main" val="2056255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E7FB36-DF07-B44D-8D38-59F39D617117}"/>
              </a:ext>
            </a:extLst>
          </p:cNvPr>
          <p:cNvSpPr>
            <a:spLocks noGrp="1"/>
          </p:cNvSpPr>
          <p:nvPr>
            <p:ph idx="1"/>
          </p:nvPr>
        </p:nvSpPr>
        <p:spPr/>
        <p:txBody>
          <a:bodyPr/>
          <a:lstStyle/>
          <a:p>
            <a:r>
              <a:rPr lang="en-US" dirty="0"/>
              <a:t>2</a:t>
            </a:r>
            <a:r>
              <a:rPr lang="en-US" baseline="30000" dirty="0"/>
              <a:t>nd</a:t>
            </a:r>
            <a:r>
              <a:rPr lang="en-US" dirty="0"/>
              <a:t> Tuesday of the month</a:t>
            </a:r>
          </a:p>
          <a:p>
            <a:r>
              <a:rPr lang="en-US" dirty="0"/>
              <a:t>9 am</a:t>
            </a:r>
          </a:p>
          <a:p>
            <a:r>
              <a:rPr lang="en-US" dirty="0"/>
              <a:t>Via </a:t>
            </a:r>
            <a:r>
              <a:rPr lang="en-US" dirty="0" err="1"/>
              <a:t>GoToWebinar</a:t>
            </a:r>
            <a:endParaRPr lang="en-US" dirty="0"/>
          </a:p>
          <a:p>
            <a:r>
              <a:rPr lang="en-US" dirty="0"/>
              <a:t>Find the registration links at </a:t>
            </a:r>
            <a:r>
              <a:rPr lang="en-US" dirty="0" err="1"/>
              <a:t>NCperkins.org</a:t>
            </a:r>
            <a:r>
              <a:rPr lang="en-US" dirty="0"/>
              <a:t>/presentations</a:t>
            </a:r>
          </a:p>
          <a:p>
            <a:endParaRPr lang="en-US" dirty="0"/>
          </a:p>
        </p:txBody>
      </p:sp>
      <p:sp>
        <p:nvSpPr>
          <p:cNvPr id="3" name="Title 2">
            <a:extLst>
              <a:ext uri="{FF2B5EF4-FFF2-40B4-BE49-F238E27FC236}">
                <a16:creationId xmlns:a16="http://schemas.microsoft.com/office/drawing/2014/main" id="{9D026ACD-B92E-C041-8CDF-1A1E842B77D4}"/>
              </a:ext>
            </a:extLst>
          </p:cNvPr>
          <p:cNvSpPr>
            <a:spLocks noGrp="1"/>
          </p:cNvSpPr>
          <p:nvPr>
            <p:ph type="title"/>
          </p:nvPr>
        </p:nvSpPr>
        <p:spPr/>
        <p:txBody>
          <a:bodyPr/>
          <a:lstStyle/>
          <a:p>
            <a:r>
              <a:rPr lang="en-US" dirty="0"/>
              <a:t>Perkins Updates</a:t>
            </a:r>
          </a:p>
        </p:txBody>
      </p:sp>
      <p:pic>
        <p:nvPicPr>
          <p:cNvPr id="4" name="Picture 3">
            <a:extLst>
              <a:ext uri="{FF2B5EF4-FFF2-40B4-BE49-F238E27FC236}">
                <a16:creationId xmlns:a16="http://schemas.microsoft.com/office/drawing/2014/main" id="{1BA95F95-508F-D24C-AD92-363A99834E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7472" y="4509248"/>
            <a:ext cx="4569056" cy="360409"/>
          </a:xfrm>
          <a:prstGeom prst="rect">
            <a:avLst/>
          </a:prstGeom>
        </p:spPr>
      </p:pic>
    </p:spTree>
    <p:extLst>
      <p:ext uri="{BB962C8B-B14F-4D97-AF65-F5344CB8AC3E}">
        <p14:creationId xmlns:p14="http://schemas.microsoft.com/office/powerpoint/2010/main" val="982373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 name="September 25, 2019    Edgar Training Raleigh…"/>
          <p:cNvSpPr txBox="1">
            <a:spLocks noGrp="1"/>
          </p:cNvSpPr>
          <p:nvPr>
            <p:ph idx="1"/>
          </p:nvPr>
        </p:nvSpPr>
        <p:spPr/>
        <p:txBody>
          <a:bodyPr/>
          <a:lstStyle/>
          <a:p>
            <a:r>
              <a:rPr lang="en-US" dirty="0"/>
              <a:t>Training online -  </a:t>
            </a:r>
            <a:r>
              <a:rPr lang="en-US" dirty="0" err="1"/>
              <a:t>www.ncperkins.org</a:t>
            </a:r>
            <a:endParaRPr lang="en-US" dirty="0"/>
          </a:p>
          <a:p>
            <a:r>
              <a:rPr lang="en-US" dirty="0"/>
              <a:t>Perkins Update Webinars - Second Tuesday </a:t>
            </a:r>
          </a:p>
          <a:p>
            <a:r>
              <a:rPr lang="en-US" dirty="0"/>
              <a:t>Career Pathways Webinars - Third Wednesday</a:t>
            </a:r>
          </a:p>
          <a:p>
            <a:r>
              <a:rPr lang="en-US" dirty="0"/>
              <a:t>Additional webinars on popular topics:</a:t>
            </a:r>
          </a:p>
          <a:p>
            <a:pPr lvl="1"/>
            <a:r>
              <a:rPr lang="en-US" dirty="0"/>
              <a:t>CLNA</a:t>
            </a:r>
          </a:p>
          <a:p>
            <a:pPr lvl="1"/>
            <a:r>
              <a:rPr lang="en-US" dirty="0"/>
              <a:t>Programs of Study</a:t>
            </a:r>
          </a:p>
          <a:p>
            <a:pPr lvl="1"/>
            <a:r>
              <a:rPr lang="en-US" dirty="0"/>
              <a:t>Career Pathways </a:t>
            </a:r>
          </a:p>
          <a:p>
            <a:r>
              <a:rPr lang="en-US" dirty="0"/>
              <a:t>At your College by request </a:t>
            </a:r>
          </a:p>
        </p:txBody>
      </p:sp>
      <p:sp>
        <p:nvSpPr>
          <p:cNvPr id="397" name="CTE Training"/>
          <p:cNvSpPr txBox="1">
            <a:spLocks noGrp="1"/>
          </p:cNvSpPr>
          <p:nvPr>
            <p:ph type="title"/>
          </p:nvPr>
        </p:nvSpPr>
        <p:spPr/>
        <p:txBody>
          <a:bodyPr/>
          <a:lstStyle/>
          <a:p>
            <a:r>
              <a:rPr lang="en-US" dirty="0"/>
              <a:t>CTE Training </a:t>
            </a:r>
          </a:p>
        </p:txBody>
      </p:sp>
      <p:sp>
        <p:nvSpPr>
          <p:cNvPr id="2" name="Rectangle 1">
            <a:extLst>
              <a:ext uri="{FF2B5EF4-FFF2-40B4-BE49-F238E27FC236}">
                <a16:creationId xmlns:a16="http://schemas.microsoft.com/office/drawing/2014/main" id="{B0D331E7-BF0F-0641-A40B-823AC0AD88A5}"/>
              </a:ext>
            </a:extLst>
          </p:cNvPr>
          <p:cNvSpPr/>
          <p:nvPr/>
        </p:nvSpPr>
        <p:spPr>
          <a:xfrm>
            <a:off x="2262868" y="4447788"/>
            <a:ext cx="4191725" cy="369332"/>
          </a:xfrm>
          <a:prstGeom prst="rect">
            <a:avLst/>
          </a:prstGeom>
        </p:spPr>
        <p:txBody>
          <a:bodyPr wrap="none">
            <a:spAutoFit/>
          </a:bodyPr>
          <a:lstStyle/>
          <a:p>
            <a:r>
              <a:rPr lang="en-US" dirty="0"/>
              <a:t>https://</a:t>
            </a:r>
            <a:r>
              <a:rPr lang="en-US" dirty="0" err="1"/>
              <a:t>www.ncperkins.org</a:t>
            </a:r>
            <a:r>
              <a:rPr lang="en-US" dirty="0"/>
              <a:t>/presentations/</a:t>
            </a:r>
          </a:p>
        </p:txBody>
      </p:sp>
    </p:spTree>
    <p:extLst>
      <p:ext uri="{BB962C8B-B14F-4D97-AF65-F5344CB8AC3E}">
        <p14:creationId xmlns:p14="http://schemas.microsoft.com/office/powerpoint/2010/main" val="3877200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C9F468-AF7A-4AFF-ACCD-586464FF9253}"/>
              </a:ext>
            </a:extLst>
          </p:cNvPr>
          <p:cNvSpPr>
            <a:spLocks noGrp="1"/>
          </p:cNvSpPr>
          <p:nvPr>
            <p:ph type="title"/>
          </p:nvPr>
        </p:nvSpPr>
        <p:spPr/>
        <p:txBody>
          <a:bodyPr/>
          <a:lstStyle/>
          <a:p>
            <a:r>
              <a:rPr lang="en-US" dirty="0"/>
              <a:t>Technical assistance is available</a:t>
            </a:r>
          </a:p>
        </p:txBody>
      </p:sp>
      <p:pic>
        <p:nvPicPr>
          <p:cNvPr id="4" name="Picture 3">
            <a:extLst>
              <a:ext uri="{FF2B5EF4-FFF2-40B4-BE49-F238E27FC236}">
                <a16:creationId xmlns:a16="http://schemas.microsoft.com/office/drawing/2014/main" id="{72D817B2-A4F5-48AF-ABE1-A9EA514A8F3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564"/>
          <a:stretch/>
        </p:blipFill>
        <p:spPr>
          <a:xfrm>
            <a:off x="4186990" y="1244236"/>
            <a:ext cx="4833444" cy="3625421"/>
          </a:xfrm>
          <a:prstGeom prst="rect">
            <a:avLst/>
          </a:prstGeom>
        </p:spPr>
      </p:pic>
      <p:sp>
        <p:nvSpPr>
          <p:cNvPr id="2" name="Content Placeholder 1">
            <a:extLst>
              <a:ext uri="{FF2B5EF4-FFF2-40B4-BE49-F238E27FC236}">
                <a16:creationId xmlns:a16="http://schemas.microsoft.com/office/drawing/2014/main" id="{97888FD6-A8C0-4D67-BB13-8A56650CA7C2}"/>
              </a:ext>
            </a:extLst>
          </p:cNvPr>
          <p:cNvSpPr>
            <a:spLocks noGrp="1"/>
          </p:cNvSpPr>
          <p:nvPr>
            <p:ph idx="1"/>
          </p:nvPr>
        </p:nvSpPr>
        <p:spPr>
          <a:xfrm>
            <a:off x="628650" y="1320904"/>
            <a:ext cx="3877447" cy="3548753"/>
          </a:xfrm>
        </p:spPr>
        <p:txBody>
          <a:bodyPr/>
          <a:lstStyle/>
          <a:p>
            <a:pPr marL="0" indent="0">
              <a:buNone/>
            </a:pPr>
            <a:r>
              <a:rPr lang="en-US" b="1" dirty="0">
                <a:solidFill>
                  <a:srgbClr val="7030A0"/>
                </a:solidFill>
              </a:rPr>
              <a:t>We are here to help! </a:t>
            </a:r>
          </a:p>
          <a:p>
            <a:pPr marL="0" indent="0">
              <a:buNone/>
            </a:pPr>
            <a:endParaRPr lang="en-US" dirty="0"/>
          </a:p>
          <a:p>
            <a:pPr marL="0" indent="0">
              <a:buNone/>
            </a:pPr>
            <a:r>
              <a:rPr lang="en-US" dirty="0"/>
              <a:t>Team Perkins is available by </a:t>
            </a:r>
            <a:br>
              <a:rPr lang="en-US" dirty="0"/>
            </a:br>
            <a:r>
              <a:rPr lang="en-US" dirty="0"/>
              <a:t>phone, email, TEAMS, etc. </a:t>
            </a:r>
          </a:p>
          <a:p>
            <a:pPr marL="0" indent="0">
              <a:buNone/>
            </a:pPr>
            <a:endParaRPr lang="en-US" dirty="0"/>
          </a:p>
          <a:p>
            <a:pPr marL="0" indent="0">
              <a:buNone/>
            </a:pPr>
            <a:r>
              <a:rPr lang="en-US" dirty="0"/>
              <a:t>Your CTE Coordinator will be traveling to your college throughout the year.</a:t>
            </a:r>
          </a:p>
        </p:txBody>
      </p:sp>
    </p:spTree>
    <p:extLst>
      <p:ext uri="{BB962C8B-B14F-4D97-AF65-F5344CB8AC3E}">
        <p14:creationId xmlns:p14="http://schemas.microsoft.com/office/powerpoint/2010/main" val="4293052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Perkins/CTE State Staff</a:t>
            </a:r>
          </a:p>
        </p:txBody>
      </p:sp>
      <p:sp>
        <p:nvSpPr>
          <p:cNvPr id="3" name="Content Placeholder 2"/>
          <p:cNvSpPr>
            <a:spLocks noGrp="1"/>
          </p:cNvSpPr>
          <p:nvPr>
            <p:ph idx="1"/>
          </p:nvPr>
        </p:nvSpPr>
        <p:spPr>
          <a:xfrm>
            <a:off x="1964872" y="1200150"/>
            <a:ext cx="5437414" cy="3943350"/>
          </a:xfrm>
        </p:spPr>
        <p:txBody>
          <a:bodyPr>
            <a:noAutofit/>
          </a:bodyPr>
          <a:lstStyle/>
          <a:p>
            <a:pPr marL="0" indent="0">
              <a:spcBef>
                <a:spcPts val="300"/>
              </a:spcBef>
              <a:spcAft>
                <a:spcPts val="400"/>
              </a:spcAft>
              <a:buNone/>
              <a:tabLst>
                <a:tab pos="555625" algn="l"/>
                <a:tab pos="5026025" algn="r"/>
              </a:tabLst>
            </a:pPr>
            <a:r>
              <a:rPr lang="en-US" sz="1600" b="1" dirty="0"/>
              <a:t>Dr. Bob </a:t>
            </a:r>
            <a:r>
              <a:rPr lang="en-US" sz="1600" b="1" dirty="0" err="1"/>
              <a:t>Witchger</a:t>
            </a:r>
            <a:r>
              <a:rPr lang="en-US" sz="1600" b="1" dirty="0"/>
              <a:t>	</a:t>
            </a:r>
            <a:r>
              <a:rPr lang="en-US" sz="1400" dirty="0"/>
              <a:t>Director, Career &amp; Technical Education</a:t>
            </a:r>
            <a:br>
              <a:rPr lang="en-US" sz="1400" dirty="0"/>
            </a:br>
            <a:r>
              <a:rPr lang="en-US" sz="1400" dirty="0"/>
              <a:t>	</a:t>
            </a:r>
            <a:r>
              <a:rPr lang="en-US" sz="1400" dirty="0" err="1"/>
              <a:t>WitchgerB@nccommunitycolleges.edu</a:t>
            </a:r>
            <a:r>
              <a:rPr lang="en-US" sz="1400" dirty="0"/>
              <a:t>	919-807-7126</a:t>
            </a:r>
          </a:p>
          <a:p>
            <a:pPr marL="0" indent="0">
              <a:spcBef>
                <a:spcPts val="300"/>
              </a:spcBef>
              <a:spcAft>
                <a:spcPts val="400"/>
              </a:spcAft>
              <a:buNone/>
              <a:tabLst>
                <a:tab pos="555625" algn="l"/>
                <a:tab pos="5026025" algn="r"/>
              </a:tabLst>
            </a:pPr>
            <a:r>
              <a:rPr lang="en-US" sz="1600" b="1" dirty="0"/>
              <a:t>Dr. Tony R. </a:t>
            </a:r>
            <a:r>
              <a:rPr lang="en-US" sz="1600" b="1" dirty="0" err="1"/>
              <a:t>Reggi</a:t>
            </a:r>
            <a:r>
              <a:rPr lang="en-US" sz="1400" dirty="0"/>
              <a:t>	Coordinator, Career &amp; Technical Education</a:t>
            </a:r>
            <a:br>
              <a:rPr lang="en-US" sz="1400" dirty="0"/>
            </a:br>
            <a:r>
              <a:rPr lang="en-US" sz="1400" dirty="0"/>
              <a:t>	</a:t>
            </a:r>
            <a:r>
              <a:rPr lang="en-US" sz="1400" dirty="0" err="1"/>
              <a:t>ReggiA@nccommunitycolleges.edu</a:t>
            </a:r>
            <a:r>
              <a:rPr lang="en-US" sz="1400" dirty="0"/>
              <a:t>	919-807-7131</a:t>
            </a:r>
          </a:p>
          <a:p>
            <a:pPr marL="0" indent="0">
              <a:spcBef>
                <a:spcPts val="300"/>
              </a:spcBef>
              <a:spcAft>
                <a:spcPts val="400"/>
              </a:spcAft>
              <a:buNone/>
              <a:tabLst>
                <a:tab pos="555625" algn="l"/>
                <a:tab pos="5026025" algn="r"/>
              </a:tabLst>
            </a:pPr>
            <a:r>
              <a:rPr lang="en-US" sz="1600" b="1" dirty="0"/>
              <a:t>Patti </a:t>
            </a:r>
            <a:r>
              <a:rPr lang="en-US" sz="1600" b="1" dirty="0" err="1"/>
              <a:t>Coultas</a:t>
            </a:r>
            <a:r>
              <a:rPr lang="en-US" sz="1400" dirty="0"/>
              <a:t>	Coordinator, Career &amp; Technical Education</a:t>
            </a:r>
            <a:br>
              <a:rPr lang="en-US" sz="1400" dirty="0"/>
            </a:br>
            <a:r>
              <a:rPr lang="en-US" sz="1400" dirty="0"/>
              <a:t>	</a:t>
            </a:r>
            <a:r>
              <a:rPr lang="en-US" sz="1400" dirty="0" err="1"/>
              <a:t>CoultasP@nccommunitycolleges.edu</a:t>
            </a:r>
            <a:r>
              <a:rPr lang="en-US" sz="1400" dirty="0"/>
              <a:t>	919-807-7130</a:t>
            </a:r>
          </a:p>
          <a:p>
            <a:pPr marL="0" indent="0">
              <a:spcBef>
                <a:spcPts val="300"/>
              </a:spcBef>
              <a:spcAft>
                <a:spcPts val="400"/>
              </a:spcAft>
              <a:buNone/>
              <a:tabLst>
                <a:tab pos="555625" algn="l"/>
                <a:tab pos="5026025" algn="r"/>
              </a:tabLst>
            </a:pPr>
            <a:r>
              <a:rPr lang="en-US" sz="1600" b="1" dirty="0"/>
              <a:t>Dr. Mary Olvera</a:t>
            </a:r>
            <a:r>
              <a:rPr lang="en-US" sz="1800" dirty="0"/>
              <a:t>	</a:t>
            </a:r>
            <a:r>
              <a:rPr lang="en-US" sz="1400" dirty="0"/>
              <a:t>Coordinator, Career &amp; Technical Education</a:t>
            </a:r>
            <a:br>
              <a:rPr lang="en-US" sz="1400" dirty="0"/>
            </a:br>
            <a:r>
              <a:rPr lang="en-US" sz="1400" dirty="0"/>
              <a:t>	</a:t>
            </a:r>
            <a:r>
              <a:rPr lang="en-US" sz="1400" dirty="0" err="1"/>
              <a:t>OlveraM@nccommunitycolleges.edu</a:t>
            </a:r>
            <a:r>
              <a:rPr lang="en-US" sz="1400" dirty="0"/>
              <a:t>	919-807-7120</a:t>
            </a:r>
          </a:p>
          <a:p>
            <a:pPr marL="0" indent="0">
              <a:spcBef>
                <a:spcPts val="300"/>
              </a:spcBef>
              <a:spcAft>
                <a:spcPts val="400"/>
              </a:spcAft>
              <a:buNone/>
              <a:tabLst>
                <a:tab pos="555625" algn="l"/>
                <a:tab pos="5026025" algn="r"/>
              </a:tabLst>
            </a:pPr>
            <a:r>
              <a:rPr lang="en-US" sz="1600" b="1" dirty="0"/>
              <a:t>Michelle Lair</a:t>
            </a:r>
            <a:r>
              <a:rPr lang="en-US" sz="1600" dirty="0"/>
              <a:t>	</a:t>
            </a:r>
            <a:r>
              <a:rPr lang="en-US" sz="1400" dirty="0"/>
              <a:t>Coordinator, CCP and Career &amp; Technical Education</a:t>
            </a:r>
            <a:br>
              <a:rPr lang="en-US" sz="1400" dirty="0"/>
            </a:br>
            <a:r>
              <a:rPr lang="en-US" sz="1400" dirty="0"/>
              <a:t>	</a:t>
            </a:r>
            <a:r>
              <a:rPr lang="en-US" sz="1400" dirty="0" err="1"/>
              <a:t>LairM@nccommunitycolleges.edu</a:t>
            </a:r>
            <a:r>
              <a:rPr lang="en-US" sz="1400" dirty="0"/>
              <a:t>	919-807-7227</a:t>
            </a:r>
          </a:p>
          <a:p>
            <a:pPr marL="0" indent="0">
              <a:spcBef>
                <a:spcPts val="300"/>
              </a:spcBef>
              <a:spcAft>
                <a:spcPts val="400"/>
              </a:spcAft>
              <a:buNone/>
              <a:tabLst>
                <a:tab pos="555625" algn="l"/>
                <a:tab pos="5026025" algn="r"/>
              </a:tabLst>
            </a:pPr>
            <a:r>
              <a:rPr lang="en-US" sz="1600" b="1" dirty="0"/>
              <a:t>Chris </a:t>
            </a:r>
            <a:r>
              <a:rPr lang="en-US" sz="1600" b="1" dirty="0" err="1"/>
              <a:t>Droessler</a:t>
            </a:r>
            <a:r>
              <a:rPr lang="en-US" sz="1400" dirty="0"/>
              <a:t>	Coordinator, Career &amp; Technical Education</a:t>
            </a:r>
            <a:br>
              <a:rPr lang="en-US" sz="1400" dirty="0"/>
            </a:br>
            <a:r>
              <a:rPr lang="en-US" sz="1400" dirty="0"/>
              <a:t>	</a:t>
            </a:r>
            <a:r>
              <a:rPr lang="en-US" sz="1400" dirty="0" err="1"/>
              <a:t>DroesslerC@nccommunitycolleges.edu</a:t>
            </a:r>
            <a:r>
              <a:rPr lang="en-US" sz="1400" dirty="0"/>
              <a:t>	919-807-7068</a:t>
            </a:r>
          </a:p>
          <a:p>
            <a:pPr marL="0" indent="0">
              <a:spcBef>
                <a:spcPts val="300"/>
              </a:spcBef>
              <a:spcAft>
                <a:spcPts val="400"/>
              </a:spcAft>
              <a:buNone/>
              <a:tabLst>
                <a:tab pos="555625" algn="l"/>
                <a:tab pos="5026025" algn="r"/>
              </a:tabLst>
            </a:pPr>
            <a:r>
              <a:rPr lang="en-US" sz="1600" b="1" dirty="0"/>
              <a:t>Darice McDougald</a:t>
            </a:r>
            <a:r>
              <a:rPr lang="en-US" sz="1400" dirty="0"/>
              <a:t>	CTE Administrative Assistant</a:t>
            </a:r>
            <a:br>
              <a:rPr lang="en-US" sz="1400" dirty="0"/>
            </a:br>
            <a:r>
              <a:rPr lang="en-US" sz="1400" dirty="0"/>
              <a:t>	McDougaldD@nccommunitycolleges.edu	919-807-7219</a:t>
            </a:r>
          </a:p>
        </p:txBody>
      </p:sp>
    </p:spTree>
    <p:extLst>
      <p:ext uri="{BB962C8B-B14F-4D97-AF65-F5344CB8AC3E}">
        <p14:creationId xmlns:p14="http://schemas.microsoft.com/office/powerpoint/2010/main" val="2150733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757E851-22C0-416A-AB72-C8671A494E41}"/>
              </a:ext>
            </a:extLst>
          </p:cNvPr>
          <p:cNvSpPr>
            <a:spLocks noGrp="1"/>
          </p:cNvSpPr>
          <p:nvPr>
            <p:ph idx="1"/>
          </p:nvPr>
        </p:nvSpPr>
        <p:spPr/>
        <p:txBody>
          <a:bodyPr>
            <a:normAutofit/>
          </a:bodyPr>
          <a:lstStyle/>
          <a:p>
            <a:pPr marL="457200" indent="-457200">
              <a:buFont typeface="+mj-lt"/>
              <a:buAutoNum type="arabicPeriod"/>
            </a:pPr>
            <a:r>
              <a:rPr lang="en-US" sz="2000" dirty="0">
                <a:latin typeface="+mn-lt"/>
              </a:rPr>
              <a:t>Promising Practice Videos</a:t>
            </a:r>
          </a:p>
          <a:p>
            <a:pPr marL="457200" indent="-457200">
              <a:buFont typeface="+mj-lt"/>
              <a:buAutoNum type="arabicPeriod"/>
            </a:pPr>
            <a:r>
              <a:rPr lang="en-US" sz="2000" dirty="0">
                <a:latin typeface="+mn-lt"/>
              </a:rPr>
              <a:t>Career Pathway Systems</a:t>
            </a:r>
          </a:p>
          <a:p>
            <a:pPr marL="457200" indent="-457200">
              <a:buFont typeface="+mj-lt"/>
              <a:buAutoNum type="arabicPeriod"/>
            </a:pPr>
            <a:r>
              <a:rPr lang="en-US" sz="2000" dirty="0">
                <a:latin typeface="+mn-lt"/>
              </a:rPr>
              <a:t>CORD</a:t>
            </a:r>
          </a:p>
          <a:p>
            <a:pPr marL="457200" indent="-457200">
              <a:buFont typeface="+mj-lt"/>
              <a:buAutoNum type="arabicPeriod"/>
            </a:pPr>
            <a:r>
              <a:rPr lang="en-US" sz="2000" dirty="0">
                <a:latin typeface="+mn-lt"/>
              </a:rPr>
              <a:t>ESAP</a:t>
            </a:r>
          </a:p>
          <a:p>
            <a:pPr marL="457200" indent="-457200">
              <a:buFont typeface="+mj-lt"/>
              <a:buAutoNum type="arabicPeriod"/>
            </a:pPr>
            <a:r>
              <a:rPr lang="en-US" sz="2000" dirty="0">
                <a:latin typeface="+mn-lt"/>
              </a:rPr>
              <a:t>Mid-Year Reviews</a:t>
            </a:r>
          </a:p>
          <a:p>
            <a:pPr marL="457200" indent="-457200">
              <a:buFont typeface="+mj-lt"/>
              <a:buAutoNum type="arabicPeriod"/>
            </a:pPr>
            <a:r>
              <a:rPr lang="en-US" sz="2000" dirty="0">
                <a:latin typeface="+mn-lt"/>
              </a:rPr>
              <a:t>Upcoming events</a:t>
            </a:r>
          </a:p>
          <a:p>
            <a:pPr marL="457200" indent="-457200">
              <a:buFont typeface="+mj-lt"/>
              <a:buAutoNum type="arabicPeriod"/>
            </a:pPr>
            <a:r>
              <a:rPr lang="en-US" sz="2000" dirty="0">
                <a:latin typeface="+mn-lt"/>
              </a:rPr>
              <a:t>Announcements</a:t>
            </a:r>
          </a:p>
        </p:txBody>
      </p:sp>
      <p:sp>
        <p:nvSpPr>
          <p:cNvPr id="3" name="Title 2">
            <a:extLst>
              <a:ext uri="{FF2B5EF4-FFF2-40B4-BE49-F238E27FC236}">
                <a16:creationId xmlns:a16="http://schemas.microsoft.com/office/drawing/2014/main" id="{604887A8-E170-4FBD-A33F-F3D2550FDA11}"/>
              </a:ext>
            </a:extLst>
          </p:cNvPr>
          <p:cNvSpPr>
            <a:spLocks noGrp="1"/>
          </p:cNvSpPr>
          <p:nvPr>
            <p:ph type="title"/>
          </p:nvPr>
        </p:nvSpPr>
        <p:spPr/>
        <p:txBody>
          <a:bodyPr/>
          <a:lstStyle/>
          <a:p>
            <a:r>
              <a:rPr lang="en-US" dirty="0"/>
              <a:t>Perkins Update - Agenda</a:t>
            </a:r>
          </a:p>
        </p:txBody>
      </p:sp>
    </p:spTree>
    <p:extLst>
      <p:ext uri="{BB962C8B-B14F-4D97-AF65-F5344CB8AC3E}">
        <p14:creationId xmlns:p14="http://schemas.microsoft.com/office/powerpoint/2010/main" val="447204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Career Pathway Systems</a:t>
            </a:r>
          </a:p>
        </p:txBody>
      </p:sp>
      <p:sp>
        <p:nvSpPr>
          <p:cNvPr id="3" name="Subtitle 2"/>
          <p:cNvSpPr>
            <a:spLocks noGrp="1"/>
          </p:cNvSpPr>
          <p:nvPr>
            <p:ph type="subTitle" idx="1"/>
          </p:nvPr>
        </p:nvSpPr>
        <p:spPr/>
        <p:txBody>
          <a:bodyPr/>
          <a:lstStyle/>
          <a:p>
            <a:r>
              <a:rPr lang="en-US" dirty="0"/>
              <a:t>Building Career Pathways Beyond</a:t>
            </a:r>
          </a:p>
          <a:p>
            <a:r>
              <a:rPr lang="en-US" dirty="0"/>
              <a:t>9-14 Programs of Study</a:t>
            </a:r>
          </a:p>
        </p:txBody>
      </p:sp>
    </p:spTree>
    <p:extLst>
      <p:ext uri="{BB962C8B-B14F-4D97-AF65-F5344CB8AC3E}">
        <p14:creationId xmlns:p14="http://schemas.microsoft.com/office/powerpoint/2010/main" val="4277773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network-systems-pathway.jpg">
            <a:extLst>
              <a:ext uri="{FF2B5EF4-FFF2-40B4-BE49-F238E27FC236}">
                <a16:creationId xmlns:a16="http://schemas.microsoft.com/office/drawing/2014/main" id="{36AB21B1-DC64-084F-A09F-827393FD3AF0}"/>
              </a:ext>
            </a:extLst>
          </p:cNvPr>
          <p:cNvPicPr>
            <a:picLocks noChangeAspect="1"/>
          </p:cNvPicPr>
          <p:nvPr/>
        </p:nvPicPr>
        <p:blipFill>
          <a:blip r:embed="rId3">
            <a:extLst/>
          </a:blip>
          <a:stretch>
            <a:fillRect/>
          </a:stretch>
        </p:blipFill>
        <p:spPr>
          <a:xfrm>
            <a:off x="10676964" y="1281147"/>
            <a:ext cx="13545453" cy="10973532"/>
          </a:xfrm>
          <a:prstGeom prst="rect">
            <a:avLst/>
          </a:prstGeom>
          <a:ln w="12700">
            <a:miter lim="400000"/>
          </a:ln>
        </p:spPr>
      </p:pic>
      <p:pic>
        <p:nvPicPr>
          <p:cNvPr id="5" name="network-systems-pathway.jpg">
            <a:extLst>
              <a:ext uri="{FF2B5EF4-FFF2-40B4-BE49-F238E27FC236}">
                <a16:creationId xmlns:a16="http://schemas.microsoft.com/office/drawing/2014/main" id="{06F6BC3B-9302-9B4B-B723-D42B792A8C41}"/>
              </a:ext>
            </a:extLst>
          </p:cNvPr>
          <p:cNvPicPr>
            <a:picLocks noChangeAspect="1"/>
          </p:cNvPicPr>
          <p:nvPr/>
        </p:nvPicPr>
        <p:blipFill>
          <a:blip r:embed="rId3">
            <a:extLst/>
          </a:blip>
          <a:stretch>
            <a:fillRect/>
          </a:stretch>
        </p:blipFill>
        <p:spPr>
          <a:xfrm>
            <a:off x="10829364" y="1433547"/>
            <a:ext cx="13545453" cy="10973532"/>
          </a:xfrm>
          <a:prstGeom prst="rect">
            <a:avLst/>
          </a:prstGeom>
          <a:ln w="12700">
            <a:miter lim="400000"/>
          </a:ln>
        </p:spPr>
      </p:pic>
      <p:pic>
        <p:nvPicPr>
          <p:cNvPr id="6" name="network-systems-pathway.jpg">
            <a:extLst>
              <a:ext uri="{FF2B5EF4-FFF2-40B4-BE49-F238E27FC236}">
                <a16:creationId xmlns:a16="http://schemas.microsoft.com/office/drawing/2014/main" id="{5EFFE29B-8AE4-9445-ACA4-F86483B228F1}"/>
              </a:ext>
            </a:extLst>
          </p:cNvPr>
          <p:cNvPicPr>
            <a:picLocks noChangeAspect="1"/>
          </p:cNvPicPr>
          <p:nvPr/>
        </p:nvPicPr>
        <p:blipFill>
          <a:blip r:embed="rId3">
            <a:extLst/>
          </a:blip>
          <a:stretch>
            <a:fillRect/>
          </a:stretch>
        </p:blipFill>
        <p:spPr>
          <a:xfrm>
            <a:off x="3124200" y="152971"/>
            <a:ext cx="5971614" cy="4837764"/>
          </a:xfrm>
          <a:prstGeom prst="rect">
            <a:avLst/>
          </a:prstGeom>
          <a:ln w="12700">
            <a:miter lim="400000"/>
          </a:ln>
        </p:spPr>
      </p:pic>
      <p:sp>
        <p:nvSpPr>
          <p:cNvPr id="7" name="Rectangle 6">
            <a:extLst>
              <a:ext uri="{FF2B5EF4-FFF2-40B4-BE49-F238E27FC236}">
                <a16:creationId xmlns:a16="http://schemas.microsoft.com/office/drawing/2014/main" id="{7F2B10EF-A433-7349-9916-7B4F875E65F4}"/>
              </a:ext>
            </a:extLst>
          </p:cNvPr>
          <p:cNvSpPr/>
          <p:nvPr/>
        </p:nvSpPr>
        <p:spPr>
          <a:xfrm>
            <a:off x="419100" y="2571853"/>
            <a:ext cx="2247900" cy="1477328"/>
          </a:xfrm>
          <a:prstGeom prst="rect">
            <a:avLst/>
          </a:prstGeom>
        </p:spPr>
        <p:txBody>
          <a:bodyPr wrap="square">
            <a:spAutoFit/>
          </a:bodyPr>
          <a:lstStyle/>
          <a:p>
            <a:r>
              <a:rPr lang="en-US" dirty="0"/>
              <a:t>Career Pathway Systems are about the coordination of people and resources.</a:t>
            </a:r>
          </a:p>
          <a:p>
            <a:endParaRPr lang="en-US" dirty="0"/>
          </a:p>
        </p:txBody>
      </p:sp>
      <p:sp>
        <p:nvSpPr>
          <p:cNvPr id="10" name="Rectangle 9">
            <a:extLst>
              <a:ext uri="{FF2B5EF4-FFF2-40B4-BE49-F238E27FC236}">
                <a16:creationId xmlns:a16="http://schemas.microsoft.com/office/drawing/2014/main" id="{08F290BE-6A8E-3946-AFA7-106E3F8BE8C8}"/>
              </a:ext>
            </a:extLst>
          </p:cNvPr>
          <p:cNvSpPr/>
          <p:nvPr/>
        </p:nvSpPr>
        <p:spPr>
          <a:xfrm>
            <a:off x="417256" y="648717"/>
            <a:ext cx="2147119" cy="1569660"/>
          </a:xfrm>
          <a:prstGeom prst="rect">
            <a:avLst/>
          </a:prstGeom>
        </p:spPr>
        <p:txBody>
          <a:bodyPr wrap="square">
            <a:spAutoFit/>
          </a:bodyPr>
          <a:lstStyle/>
          <a:p>
            <a:r>
              <a:rPr lang="en-US" sz="3200" b="1" dirty="0"/>
              <a:t>Career Pathway Systems</a:t>
            </a:r>
          </a:p>
        </p:txBody>
      </p:sp>
    </p:spTree>
    <p:extLst>
      <p:ext uri="{BB962C8B-B14F-4D97-AF65-F5344CB8AC3E}">
        <p14:creationId xmlns:p14="http://schemas.microsoft.com/office/powerpoint/2010/main" val="2658542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5EA19-04AC-F24C-985C-C542307DCC10}"/>
              </a:ext>
            </a:extLst>
          </p:cNvPr>
          <p:cNvSpPr>
            <a:spLocks noGrp="1"/>
          </p:cNvSpPr>
          <p:nvPr>
            <p:ph type="title"/>
          </p:nvPr>
        </p:nvSpPr>
        <p:spPr/>
        <p:txBody>
          <a:bodyPr>
            <a:normAutofit/>
          </a:bodyPr>
          <a:lstStyle/>
          <a:p>
            <a:r>
              <a:rPr lang="en-US" dirty="0"/>
              <a:t>Perkins V and WIOA</a:t>
            </a:r>
            <a:br>
              <a:rPr lang="en-US" dirty="0"/>
            </a:br>
            <a:r>
              <a:rPr lang="en-US" sz="2400" dirty="0"/>
              <a:t>Career Pathway Systems</a:t>
            </a:r>
            <a:endParaRPr lang="en-US" dirty="0"/>
          </a:p>
        </p:txBody>
      </p:sp>
      <p:sp>
        <p:nvSpPr>
          <p:cNvPr id="3" name="Content Placeholder 2">
            <a:extLst>
              <a:ext uri="{FF2B5EF4-FFF2-40B4-BE49-F238E27FC236}">
                <a16:creationId xmlns:a16="http://schemas.microsoft.com/office/drawing/2014/main" id="{55CD866F-B716-C841-86CF-9B0FE6666B0F}"/>
              </a:ext>
            </a:extLst>
          </p:cNvPr>
          <p:cNvSpPr>
            <a:spLocks noGrp="1"/>
          </p:cNvSpPr>
          <p:nvPr>
            <p:ph idx="1"/>
          </p:nvPr>
        </p:nvSpPr>
        <p:spPr/>
        <p:txBody>
          <a:bodyPr>
            <a:normAutofit/>
          </a:bodyPr>
          <a:lstStyle/>
          <a:p>
            <a:pPr marL="0" indent="0">
              <a:buNone/>
            </a:pPr>
            <a:r>
              <a:rPr lang="en-US" dirty="0"/>
              <a:t>WIOA includes an updated definition and overarching framework for the implementation of career pathways. Defined as a combination of rigorous and high-quality education, training, and other services to assist youth and adults with acquiring marketable skills and industry recognized credentials. </a:t>
            </a:r>
          </a:p>
        </p:txBody>
      </p:sp>
    </p:spTree>
    <p:extLst>
      <p:ext uri="{BB962C8B-B14F-4D97-AF65-F5344CB8AC3E}">
        <p14:creationId xmlns:p14="http://schemas.microsoft.com/office/powerpoint/2010/main" val="2455694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Content Placeholder 107">
            <a:extLst>
              <a:ext uri="{FF2B5EF4-FFF2-40B4-BE49-F238E27FC236}">
                <a16:creationId xmlns:a16="http://schemas.microsoft.com/office/drawing/2014/main" id="{5385655C-74BF-7F4A-998D-3E7A0C03D41D}"/>
              </a:ext>
            </a:extLst>
          </p:cNvPr>
          <p:cNvSpPr>
            <a:spLocks noGrp="1"/>
          </p:cNvSpPr>
          <p:nvPr>
            <p:ph idx="1"/>
          </p:nvPr>
        </p:nvSpPr>
        <p:spPr/>
        <p:txBody>
          <a:bodyPr/>
          <a:lstStyle/>
          <a:p>
            <a:pPr>
              <a:spcBef>
                <a:spcPts val="0"/>
              </a:spcBef>
              <a:spcAft>
                <a:spcPts val="1200"/>
              </a:spcAft>
            </a:pPr>
            <a:r>
              <a:rPr lang="en-US" dirty="0"/>
              <a:t>Assist Youth and Adults </a:t>
            </a:r>
          </a:p>
          <a:p>
            <a:pPr>
              <a:spcBef>
                <a:spcPts val="0"/>
              </a:spcBef>
              <a:spcAft>
                <a:spcPts val="1200"/>
              </a:spcAft>
            </a:pPr>
            <a:r>
              <a:rPr lang="en-US" dirty="0"/>
              <a:t>Better Alignment of Education,</a:t>
            </a:r>
            <a:br>
              <a:rPr lang="en-US" dirty="0"/>
            </a:br>
            <a:r>
              <a:rPr lang="en-US" dirty="0"/>
              <a:t>Training, and Employment </a:t>
            </a:r>
          </a:p>
          <a:p>
            <a:pPr>
              <a:spcBef>
                <a:spcPts val="0"/>
              </a:spcBef>
              <a:spcAft>
                <a:spcPts val="1200"/>
              </a:spcAft>
            </a:pPr>
            <a:r>
              <a:rPr lang="en-US" dirty="0"/>
              <a:t>Coordination with Human and</a:t>
            </a:r>
            <a:br>
              <a:rPr lang="en-US" dirty="0"/>
            </a:br>
            <a:r>
              <a:rPr lang="en-US" dirty="0"/>
              <a:t>Social Services among public agencies </a:t>
            </a:r>
          </a:p>
          <a:p>
            <a:pPr>
              <a:spcBef>
                <a:spcPts val="0"/>
              </a:spcBef>
              <a:spcAft>
                <a:spcPts val="1200"/>
              </a:spcAft>
            </a:pPr>
            <a:r>
              <a:rPr lang="en-US" dirty="0"/>
              <a:t>Collaboration with Employers</a:t>
            </a:r>
          </a:p>
        </p:txBody>
      </p:sp>
      <p:sp>
        <p:nvSpPr>
          <p:cNvPr id="3" name="Title 2">
            <a:extLst>
              <a:ext uri="{FF2B5EF4-FFF2-40B4-BE49-F238E27FC236}">
                <a16:creationId xmlns:a16="http://schemas.microsoft.com/office/drawing/2014/main" id="{DEB2F253-163E-054F-A198-77089BAC6488}"/>
              </a:ext>
            </a:extLst>
          </p:cNvPr>
          <p:cNvSpPr>
            <a:spLocks noGrp="1"/>
          </p:cNvSpPr>
          <p:nvPr>
            <p:ph type="title"/>
          </p:nvPr>
        </p:nvSpPr>
        <p:spPr/>
        <p:txBody>
          <a:bodyPr/>
          <a:lstStyle/>
          <a:p>
            <a:r>
              <a:rPr lang="en-US"/>
              <a:t>Career Pathway Systems</a:t>
            </a:r>
            <a:endParaRPr lang="en-US" dirty="0"/>
          </a:p>
        </p:txBody>
      </p:sp>
      <p:grpSp>
        <p:nvGrpSpPr>
          <p:cNvPr id="109" name="Group 108">
            <a:extLst>
              <a:ext uri="{FF2B5EF4-FFF2-40B4-BE49-F238E27FC236}">
                <a16:creationId xmlns:a16="http://schemas.microsoft.com/office/drawing/2014/main" id="{2FAE42EF-2E0E-174B-99B3-7402FA1D067A}"/>
              </a:ext>
            </a:extLst>
          </p:cNvPr>
          <p:cNvGrpSpPr/>
          <p:nvPr/>
        </p:nvGrpSpPr>
        <p:grpSpPr>
          <a:xfrm>
            <a:off x="5683045" y="116536"/>
            <a:ext cx="3343177" cy="4927182"/>
            <a:chOff x="13938085" y="742198"/>
            <a:chExt cx="8695751" cy="12815818"/>
          </a:xfrm>
        </p:grpSpPr>
        <p:sp>
          <p:nvSpPr>
            <p:cNvPr id="110" name="Shape 169">
              <a:extLst>
                <a:ext uri="{FF2B5EF4-FFF2-40B4-BE49-F238E27FC236}">
                  <a16:creationId xmlns:a16="http://schemas.microsoft.com/office/drawing/2014/main" id="{C6E35303-55DE-334A-83C3-FAEB9CA2B698}"/>
                </a:ext>
              </a:extLst>
            </p:cNvPr>
            <p:cNvSpPr/>
            <p:nvPr/>
          </p:nvSpPr>
          <p:spPr>
            <a:xfrm>
              <a:off x="13938085" y="742198"/>
              <a:ext cx="8695751" cy="7455937"/>
            </a:xfrm>
            <a:prstGeom prst="ellipse">
              <a:avLst/>
            </a:prstGeom>
            <a:solidFill>
              <a:schemeClr val="accent2">
                <a:hueOff val="-85258"/>
                <a:satOff val="14347"/>
                <a:lumOff val="22373"/>
                <a:alpha val="46913"/>
              </a:schemeClr>
            </a:solidFill>
            <a:ln w="12700">
              <a:miter lim="400000"/>
            </a:ln>
            <a:extLst>
              <a:ext uri="{C572A759-6A51-4108-AA02-DFA0A04FC94B}">
                <ma14:wrappingTextBoxFlag xmlns:lc="http://schemas.openxmlformats.org/drawingml/2006/lockedCanvas" xmlns:ma14="http://schemas.microsoft.com/office/mac/drawingml/2011/main" xmlns="" val="1"/>
              </a:ext>
            </a:ex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a:lstStyle>
            <a:p>
              <a:r>
                <a:rPr sz="1400"/>
                <a:t>Education and Training </a:t>
              </a:r>
            </a:p>
          </p:txBody>
        </p:sp>
        <p:sp>
          <p:nvSpPr>
            <p:cNvPr id="111" name="Shape 170">
              <a:extLst>
                <a:ext uri="{FF2B5EF4-FFF2-40B4-BE49-F238E27FC236}">
                  <a16:creationId xmlns:a16="http://schemas.microsoft.com/office/drawing/2014/main" id="{677E250C-D80E-0748-9E1B-4EDDC80EF70F}"/>
                </a:ext>
              </a:extLst>
            </p:cNvPr>
            <p:cNvSpPr/>
            <p:nvPr/>
          </p:nvSpPr>
          <p:spPr>
            <a:xfrm>
              <a:off x="15064246" y="1569142"/>
              <a:ext cx="2294629" cy="2444968"/>
            </a:xfrm>
            <a:prstGeom prst="ellipse">
              <a:avLst/>
            </a:prstGeom>
            <a:solidFill>
              <a:srgbClr val="000000"/>
            </a:solidFill>
            <a:ln w="12700">
              <a:miter lim="400000"/>
            </a:ln>
            <a:extLst>
              <a:ext uri="{C572A759-6A51-4108-AA02-DFA0A04FC94B}">
                <ma14:wrappingTextBoxFlag xmlns:lc="http://schemas.openxmlformats.org/drawingml/2006/lockedCanvas" xmlns:ma14="http://schemas.microsoft.com/office/mac/drawingml/2011/main" xmlns="" val="1"/>
              </a:ext>
            </a:ex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a:lstStyle>
            <a:p>
              <a:r>
                <a:rPr sz="1400" b="1" dirty="0">
                  <a:solidFill>
                    <a:schemeClr val="bg1"/>
                  </a:solidFill>
                </a:rPr>
                <a:t>High School </a:t>
              </a:r>
            </a:p>
          </p:txBody>
        </p:sp>
        <p:sp>
          <p:nvSpPr>
            <p:cNvPr id="112" name="Shape 171">
              <a:extLst>
                <a:ext uri="{FF2B5EF4-FFF2-40B4-BE49-F238E27FC236}">
                  <a16:creationId xmlns:a16="http://schemas.microsoft.com/office/drawing/2014/main" id="{74A7E8BA-937D-E54A-BF7A-D5298F00BEB5}"/>
                </a:ext>
              </a:extLst>
            </p:cNvPr>
            <p:cNvSpPr/>
            <p:nvPr/>
          </p:nvSpPr>
          <p:spPr>
            <a:xfrm>
              <a:off x="14476038" y="4949759"/>
              <a:ext cx="3636072" cy="2444969"/>
            </a:xfrm>
            <a:prstGeom prst="ellipse">
              <a:avLst/>
            </a:prstGeom>
            <a:solidFill>
              <a:srgbClr val="000000"/>
            </a:solidFill>
            <a:ln w="12700">
              <a:miter lim="400000"/>
            </a:ln>
            <a:extLst>
              <a:ext uri="{C572A759-6A51-4108-AA02-DFA0A04FC94B}">
                <ma14:wrappingTextBoxFlag xmlns:lc="http://schemas.openxmlformats.org/drawingml/2006/lockedCanvas" xmlns:ma14="http://schemas.microsoft.com/office/mac/drawingml/2011/main" xmlns="" val="1"/>
              </a:ext>
            </a:ex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a:lstStyle>
            <a:p>
              <a:r>
                <a:rPr sz="1400" b="1" dirty="0">
                  <a:solidFill>
                    <a:schemeClr val="bg1"/>
                  </a:solidFill>
                </a:rPr>
                <a:t>Community College </a:t>
              </a:r>
            </a:p>
          </p:txBody>
        </p:sp>
        <p:sp>
          <p:nvSpPr>
            <p:cNvPr id="113" name="Shape 172">
              <a:extLst>
                <a:ext uri="{FF2B5EF4-FFF2-40B4-BE49-F238E27FC236}">
                  <a16:creationId xmlns:a16="http://schemas.microsoft.com/office/drawing/2014/main" id="{218545F4-3701-AA4F-94C4-AF582855754C}"/>
                </a:ext>
              </a:extLst>
            </p:cNvPr>
            <p:cNvSpPr/>
            <p:nvPr/>
          </p:nvSpPr>
          <p:spPr>
            <a:xfrm>
              <a:off x="18883526" y="1569143"/>
              <a:ext cx="2240534" cy="2444969"/>
            </a:xfrm>
            <a:prstGeom prst="ellipse">
              <a:avLst/>
            </a:prstGeom>
            <a:solidFill>
              <a:srgbClr val="000000"/>
            </a:solidFill>
            <a:ln w="12700">
              <a:miter lim="400000"/>
            </a:ln>
            <a:extLst>
              <a:ext uri="{C572A759-6A51-4108-AA02-DFA0A04FC94B}">
                <ma14:wrappingTextBoxFlag xmlns:lc="http://schemas.openxmlformats.org/drawingml/2006/lockedCanvas" xmlns:ma14="http://schemas.microsoft.com/office/mac/drawingml/2011/main" xmlns="" val="1"/>
              </a:ext>
            </a:ex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a:lstStyle>
            <a:p>
              <a:r>
                <a:rPr sz="1400" b="1" dirty="0">
                  <a:solidFill>
                    <a:schemeClr val="bg1"/>
                  </a:solidFill>
                </a:rPr>
                <a:t>WIOA </a:t>
              </a:r>
              <a:r>
                <a:rPr sz="1400" b="1" dirty="0" err="1">
                  <a:solidFill>
                    <a:schemeClr val="bg1"/>
                  </a:solidFill>
                </a:rPr>
                <a:t>TItle</a:t>
              </a:r>
              <a:r>
                <a:rPr sz="1400" b="1" dirty="0">
                  <a:solidFill>
                    <a:schemeClr val="bg1"/>
                  </a:solidFill>
                </a:rPr>
                <a:t> II </a:t>
              </a:r>
            </a:p>
          </p:txBody>
        </p:sp>
        <p:sp>
          <p:nvSpPr>
            <p:cNvPr id="114" name="Shape 173">
              <a:extLst>
                <a:ext uri="{FF2B5EF4-FFF2-40B4-BE49-F238E27FC236}">
                  <a16:creationId xmlns:a16="http://schemas.microsoft.com/office/drawing/2014/main" id="{C9AB68AF-8390-AE43-8B72-8FAEF074C2EB}"/>
                </a:ext>
              </a:extLst>
            </p:cNvPr>
            <p:cNvSpPr/>
            <p:nvPr/>
          </p:nvSpPr>
          <p:spPr>
            <a:xfrm>
              <a:off x="18523252" y="4949759"/>
              <a:ext cx="3230375" cy="2444969"/>
            </a:xfrm>
            <a:prstGeom prst="ellipse">
              <a:avLst/>
            </a:prstGeom>
            <a:solidFill>
              <a:srgbClr val="000000"/>
            </a:solidFill>
            <a:ln w="12700">
              <a:miter lim="400000"/>
            </a:ln>
            <a:extLst>
              <a:ext uri="{C572A759-6A51-4108-AA02-DFA0A04FC94B}">
                <ma14:wrappingTextBoxFlag xmlns:lc="http://schemas.openxmlformats.org/drawingml/2006/lockedCanvas" xmlns:ma14="http://schemas.microsoft.com/office/mac/drawingml/2011/main" xmlns="" val="1"/>
              </a:ext>
            </a:ex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a:lstStyle>
            <a:p>
              <a:r>
                <a:rPr sz="1400" b="1" dirty="0">
                  <a:solidFill>
                    <a:schemeClr val="bg1"/>
                  </a:solidFill>
                </a:rPr>
                <a:t>University</a:t>
              </a:r>
            </a:p>
          </p:txBody>
        </p:sp>
        <p:sp>
          <p:nvSpPr>
            <p:cNvPr id="115" name="Shape 174">
              <a:extLst>
                <a:ext uri="{FF2B5EF4-FFF2-40B4-BE49-F238E27FC236}">
                  <a16:creationId xmlns:a16="http://schemas.microsoft.com/office/drawing/2014/main" id="{22A1D2CA-4729-E940-A11C-6C6E21AAE14E}"/>
                </a:ext>
              </a:extLst>
            </p:cNvPr>
            <p:cNvSpPr/>
            <p:nvPr/>
          </p:nvSpPr>
          <p:spPr>
            <a:xfrm>
              <a:off x="13938085" y="6102079"/>
              <a:ext cx="8695751" cy="7455937"/>
            </a:xfrm>
            <a:prstGeom prst="ellipse">
              <a:avLst/>
            </a:prstGeom>
            <a:solidFill>
              <a:schemeClr val="accent2">
                <a:hueOff val="-85258"/>
                <a:satOff val="14347"/>
                <a:lumOff val="22373"/>
                <a:alpha val="46913"/>
              </a:schemeClr>
            </a:solidFill>
            <a:ln w="12700">
              <a:miter lim="400000"/>
            </a:ln>
            <a:extLst>
              <a:ext uri="{C572A759-6A51-4108-AA02-DFA0A04FC94B}">
                <ma14:wrappingTextBoxFlag xmlns:lc="http://schemas.openxmlformats.org/drawingml/2006/lockedCanvas" xmlns:ma14="http://schemas.microsoft.com/office/mac/drawingml/2011/main" xmlns="" val="1"/>
              </a:ext>
            </a:ex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a:lstStyle>
            <a:p>
              <a:r>
                <a:rPr sz="1400"/>
                <a:t>Human and Social Services </a:t>
              </a:r>
            </a:p>
          </p:txBody>
        </p:sp>
        <p:sp>
          <p:nvSpPr>
            <p:cNvPr id="116" name="Shape 175">
              <a:extLst>
                <a:ext uri="{FF2B5EF4-FFF2-40B4-BE49-F238E27FC236}">
                  <a16:creationId xmlns:a16="http://schemas.microsoft.com/office/drawing/2014/main" id="{E361B69A-FF81-7640-A1B9-2F0B6246C615}"/>
                </a:ext>
              </a:extLst>
            </p:cNvPr>
            <p:cNvSpPr/>
            <p:nvPr/>
          </p:nvSpPr>
          <p:spPr>
            <a:xfrm>
              <a:off x="14655052" y="6980170"/>
              <a:ext cx="3229123" cy="2444969"/>
            </a:xfrm>
            <a:prstGeom prst="ellipse">
              <a:avLst/>
            </a:prstGeom>
            <a:solidFill>
              <a:srgbClr val="0433FF"/>
            </a:solidFill>
            <a:ln w="12700">
              <a:miter lim="400000"/>
            </a:ln>
            <a:extLst>
              <a:ext uri="{C572A759-6A51-4108-AA02-DFA0A04FC94B}">
                <ma14:wrappingTextBoxFlag xmlns:lc="http://schemas.openxmlformats.org/drawingml/2006/lockedCanvas" xmlns:ma14="http://schemas.microsoft.com/office/mac/drawingml/2011/main" xmlns="" val="1"/>
              </a:ext>
            </a:ex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a:lstStyle>
            <a:p>
              <a:r>
                <a:rPr sz="1400" b="1" dirty="0" err="1">
                  <a:solidFill>
                    <a:schemeClr val="bg1"/>
                  </a:solidFill>
                </a:rPr>
                <a:t>Voc</a:t>
              </a:r>
              <a:r>
                <a:rPr sz="1400" b="1" dirty="0">
                  <a:solidFill>
                    <a:schemeClr val="bg1"/>
                  </a:solidFill>
                </a:rPr>
                <a:t> Rehab</a:t>
              </a:r>
            </a:p>
          </p:txBody>
        </p:sp>
        <p:sp>
          <p:nvSpPr>
            <p:cNvPr id="117" name="Shape 176">
              <a:extLst>
                <a:ext uri="{FF2B5EF4-FFF2-40B4-BE49-F238E27FC236}">
                  <a16:creationId xmlns:a16="http://schemas.microsoft.com/office/drawing/2014/main" id="{1FF2DB89-C28C-DB48-9D3D-39E5B7194645}"/>
                </a:ext>
              </a:extLst>
            </p:cNvPr>
            <p:cNvSpPr/>
            <p:nvPr/>
          </p:nvSpPr>
          <p:spPr>
            <a:xfrm>
              <a:off x="14219401" y="10309642"/>
              <a:ext cx="4101493" cy="2654431"/>
            </a:xfrm>
            <a:prstGeom prst="ellipse">
              <a:avLst/>
            </a:prstGeom>
            <a:solidFill>
              <a:srgbClr val="0433FF"/>
            </a:solidFill>
            <a:ln w="12700">
              <a:miter lim="400000"/>
            </a:ln>
            <a:extLst>
              <a:ext uri="{C572A759-6A51-4108-AA02-DFA0A04FC94B}">
                <ma14:wrappingTextBoxFlag xmlns:lc="http://schemas.openxmlformats.org/drawingml/2006/lockedCanvas" xmlns:ma14="http://schemas.microsoft.com/office/mac/drawingml/2011/main" xmlns="" val="1"/>
              </a:ext>
            </a:ex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a:lstStyle>
            <a:p>
              <a:r>
                <a:rPr sz="1400" b="1" dirty="0">
                  <a:solidFill>
                    <a:schemeClr val="bg1"/>
                  </a:solidFill>
                </a:rPr>
                <a:t>Department Social Services </a:t>
              </a:r>
            </a:p>
          </p:txBody>
        </p:sp>
        <p:sp>
          <p:nvSpPr>
            <p:cNvPr id="118" name="Shape 177">
              <a:extLst>
                <a:ext uri="{FF2B5EF4-FFF2-40B4-BE49-F238E27FC236}">
                  <a16:creationId xmlns:a16="http://schemas.microsoft.com/office/drawing/2014/main" id="{E3E60201-5BFE-8940-9621-4C903D62DF57}"/>
                </a:ext>
              </a:extLst>
            </p:cNvPr>
            <p:cNvSpPr/>
            <p:nvPr/>
          </p:nvSpPr>
          <p:spPr>
            <a:xfrm>
              <a:off x="18704511" y="6929023"/>
              <a:ext cx="3138477" cy="2444969"/>
            </a:xfrm>
            <a:prstGeom prst="ellipse">
              <a:avLst/>
            </a:prstGeom>
            <a:solidFill>
              <a:srgbClr val="0433FF"/>
            </a:solidFill>
            <a:ln w="12700">
              <a:miter lim="400000"/>
            </a:ln>
            <a:extLst>
              <a:ext uri="{C572A759-6A51-4108-AA02-DFA0A04FC94B}">
                <ma14:wrappingTextBoxFlag xmlns:lc="http://schemas.openxmlformats.org/drawingml/2006/lockedCanvas" xmlns:ma14="http://schemas.microsoft.com/office/mac/drawingml/2011/main" xmlns="" val="1"/>
              </a:ext>
            </a:ex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a:lstStyle>
            <a:p>
              <a:r>
                <a:rPr sz="1400" b="1">
                  <a:solidFill>
                    <a:schemeClr val="bg1"/>
                  </a:solidFill>
                </a:rPr>
                <a:t>Student Services</a:t>
              </a:r>
            </a:p>
          </p:txBody>
        </p:sp>
        <p:sp>
          <p:nvSpPr>
            <p:cNvPr id="119" name="Shape 178">
              <a:extLst>
                <a:ext uri="{FF2B5EF4-FFF2-40B4-BE49-F238E27FC236}">
                  <a16:creationId xmlns:a16="http://schemas.microsoft.com/office/drawing/2014/main" id="{32E3B500-2070-7C4E-8AAF-F40B4422F8FF}"/>
                </a:ext>
              </a:extLst>
            </p:cNvPr>
            <p:cNvSpPr/>
            <p:nvPr/>
          </p:nvSpPr>
          <p:spPr>
            <a:xfrm>
              <a:off x="18451011" y="10414373"/>
              <a:ext cx="3900965" cy="2444969"/>
            </a:xfrm>
            <a:prstGeom prst="ellipse">
              <a:avLst/>
            </a:prstGeom>
            <a:solidFill>
              <a:srgbClr val="0433FF"/>
            </a:solidFill>
            <a:ln w="12700">
              <a:miter lim="400000"/>
            </a:ln>
            <a:extLst>
              <a:ext uri="{C572A759-6A51-4108-AA02-DFA0A04FC94B}">
                <ma14:wrappingTextBoxFlag xmlns:lc="http://schemas.openxmlformats.org/drawingml/2006/lockedCanvas" xmlns:ma14="http://schemas.microsoft.com/office/mac/drawingml/2011/main" xmlns="" val="1"/>
              </a:ext>
            </a:ex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a:lstStyle>
            <a:p>
              <a:r>
                <a:rPr sz="1400" b="1" dirty="0">
                  <a:solidFill>
                    <a:schemeClr val="bg1"/>
                  </a:solidFill>
                </a:rPr>
                <a:t>Stakeholders </a:t>
              </a:r>
            </a:p>
          </p:txBody>
        </p:sp>
      </p:grpSp>
    </p:spTree>
    <p:extLst>
      <p:ext uri="{BB962C8B-B14F-4D97-AF65-F5344CB8AC3E}">
        <p14:creationId xmlns:p14="http://schemas.microsoft.com/office/powerpoint/2010/main" val="3179099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ystem Office Template 2017" id="{5F043DD8-DC3E-4F6A-B287-81D6F7FF38E2}" vid="{804B3A4D-A4A7-49E1-8361-FD47AD0B82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System Office Template 2017</Template>
  <TotalTime>0</TotalTime>
  <Words>3249</Words>
  <Application>Microsoft Macintosh PowerPoint</Application>
  <PresentationFormat>On-screen Show (16:9)</PresentationFormat>
  <Paragraphs>505</Paragraphs>
  <Slides>44</Slides>
  <Notes>33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ヒラギノ角ゴ Pro W3</vt:lpstr>
      <vt:lpstr>Arial</vt:lpstr>
      <vt:lpstr>Calibri</vt:lpstr>
      <vt:lpstr>Calibri Light</vt:lpstr>
      <vt:lpstr>Helvetica Neue</vt:lpstr>
      <vt:lpstr>Helvetica Neue Medium</vt:lpstr>
      <vt:lpstr>Times New Roman</vt:lpstr>
      <vt:lpstr>Office Theme</vt:lpstr>
      <vt:lpstr>Perkins Update</vt:lpstr>
      <vt:lpstr>PowerPoint Presentation</vt:lpstr>
      <vt:lpstr>Purpose of Perkins </vt:lpstr>
      <vt:lpstr>Promising Practice Video 2021</vt:lpstr>
      <vt:lpstr>Perkins Update - Agenda</vt:lpstr>
      <vt:lpstr>Career Pathway Systems</vt:lpstr>
      <vt:lpstr>PowerPoint Presentation</vt:lpstr>
      <vt:lpstr>Perkins V and WIOA Career Pathway Systems</vt:lpstr>
      <vt:lpstr>Career Pathway Systems</vt:lpstr>
      <vt:lpstr>Perkins  Career Pathway Systems</vt:lpstr>
      <vt:lpstr>Perkins V  Career Pathway Systems</vt:lpstr>
      <vt:lpstr>Perkins V  Career Pathway Systems</vt:lpstr>
      <vt:lpstr>Perkins V Career Pathways Systems</vt:lpstr>
      <vt:lpstr>Perkins V  Career Pathway Systems</vt:lpstr>
      <vt:lpstr>Perkins V Career Pathways</vt:lpstr>
      <vt:lpstr>Six Elements of Career Pathways</vt:lpstr>
      <vt:lpstr>Six Elements of Career Pathways </vt:lpstr>
      <vt:lpstr>Six Elements of Career Pathways </vt:lpstr>
      <vt:lpstr>Six Elements of Career Pathways </vt:lpstr>
      <vt:lpstr>Six Elements of Career Pathways </vt:lpstr>
      <vt:lpstr>Six Elements of Career Pathways </vt:lpstr>
      <vt:lpstr>CORD – Center for Occupational Research and Development</vt:lpstr>
      <vt:lpstr>Hope Cotner</vt:lpstr>
      <vt:lpstr>Employability Skills Alignment Project (ESAP)</vt:lpstr>
      <vt:lpstr>CTE Programs of Study /Pathways </vt:lpstr>
      <vt:lpstr>Elements of a 9-14 CTE Career Pathway</vt:lpstr>
      <vt:lpstr>Mid-Year Review - Reminder  </vt:lpstr>
      <vt:lpstr>Mid-Year Reviews January 12, 2022</vt:lpstr>
      <vt:lpstr>Mid-Year Reviews January 13, 2022</vt:lpstr>
      <vt:lpstr>Mid-Year Reviews January 14, 2022</vt:lpstr>
      <vt:lpstr>Mid-Year Reviews January 18, 2022</vt:lpstr>
      <vt:lpstr>Mid-Year Reviews January 20, 2022</vt:lpstr>
      <vt:lpstr>Mid-Year Reviews January 21, 2022</vt:lpstr>
      <vt:lpstr>Promising Practice Video 2021</vt:lpstr>
      <vt:lpstr>NC Advanced Manufacturing Careers Awareness Week</vt:lpstr>
      <vt:lpstr>NC Advanced Manufacturing Careers Awareness Week - September 27 through October 1, 2021</vt:lpstr>
      <vt:lpstr>Leadership Projects</vt:lpstr>
      <vt:lpstr>MOA</vt:lpstr>
      <vt:lpstr>Talent Response Meetings</vt:lpstr>
      <vt:lpstr>Raising the Awareness of Career Pathways Webinars</vt:lpstr>
      <vt:lpstr>Perkins Updates</vt:lpstr>
      <vt:lpstr>CTE Training </vt:lpstr>
      <vt:lpstr>Technical assistance is available</vt:lpstr>
      <vt:lpstr>Perkins/CTE State Staff</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2021-08-11T12:00:29Z</dcterms:created>
  <dcterms:modified xsi:type="dcterms:W3CDTF">2021-09-13T19:52:36Z</dcterms:modified>
</cp:coreProperties>
</file>