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38"/>
  </p:notesMasterIdLst>
  <p:handoutMasterIdLst>
    <p:handoutMasterId r:id="rId139"/>
  </p:handoutMasterIdLst>
  <p:sldIdLst>
    <p:sldId id="256" r:id="rId5"/>
    <p:sldId id="528" r:id="rId6"/>
    <p:sldId id="442" r:id="rId7"/>
    <p:sldId id="443" r:id="rId8"/>
    <p:sldId id="397" r:id="rId9"/>
    <p:sldId id="398" r:id="rId10"/>
    <p:sldId id="261" r:id="rId11"/>
    <p:sldId id="370" r:id="rId12"/>
    <p:sldId id="262" r:id="rId13"/>
    <p:sldId id="263" r:id="rId14"/>
    <p:sldId id="264" r:id="rId15"/>
    <p:sldId id="265" r:id="rId16"/>
    <p:sldId id="505" r:id="rId17"/>
    <p:sldId id="266" r:id="rId18"/>
    <p:sldId id="267" r:id="rId19"/>
    <p:sldId id="268" r:id="rId20"/>
    <p:sldId id="471" r:id="rId21"/>
    <p:sldId id="472" r:id="rId22"/>
    <p:sldId id="469" r:id="rId23"/>
    <p:sldId id="466" r:id="rId24"/>
    <p:sldId id="388" r:id="rId25"/>
    <p:sldId id="504" r:id="rId26"/>
    <p:sldId id="507" r:id="rId27"/>
    <p:sldId id="508" r:id="rId28"/>
    <p:sldId id="389" r:id="rId29"/>
    <p:sldId id="503" r:id="rId30"/>
    <p:sldId id="512" r:id="rId31"/>
    <p:sldId id="513" r:id="rId32"/>
    <p:sldId id="467" r:id="rId33"/>
    <p:sldId id="470" r:id="rId34"/>
    <p:sldId id="468" r:id="rId35"/>
    <p:sldId id="372" r:id="rId36"/>
    <p:sldId id="373" r:id="rId37"/>
    <p:sldId id="374" r:id="rId38"/>
    <p:sldId id="271" r:id="rId39"/>
    <p:sldId id="272" r:id="rId40"/>
    <p:sldId id="273" r:id="rId41"/>
    <p:sldId id="274" r:id="rId42"/>
    <p:sldId id="275" r:id="rId43"/>
    <p:sldId id="276" r:id="rId44"/>
    <p:sldId id="277" r:id="rId45"/>
    <p:sldId id="506" r:id="rId46"/>
    <p:sldId id="509" r:id="rId47"/>
    <p:sldId id="510" r:id="rId48"/>
    <p:sldId id="511" r:id="rId49"/>
    <p:sldId id="514" r:id="rId50"/>
    <p:sldId id="515" r:id="rId51"/>
    <p:sldId id="393" r:id="rId52"/>
    <p:sldId id="479" r:id="rId53"/>
    <p:sldId id="282" r:id="rId54"/>
    <p:sldId id="283" r:id="rId55"/>
    <p:sldId id="284" r:id="rId56"/>
    <p:sldId id="285" r:id="rId57"/>
    <p:sldId id="286" r:id="rId58"/>
    <p:sldId id="290" r:id="rId59"/>
    <p:sldId id="291" r:id="rId60"/>
    <p:sldId id="292" r:id="rId61"/>
    <p:sldId id="293" r:id="rId62"/>
    <p:sldId id="296" r:id="rId63"/>
    <p:sldId id="399" r:id="rId64"/>
    <p:sldId id="401" r:id="rId65"/>
    <p:sldId id="403" r:id="rId66"/>
    <p:sldId id="405" r:id="rId67"/>
    <p:sldId id="406" r:id="rId68"/>
    <p:sldId id="301" r:id="rId69"/>
    <p:sldId id="302" r:id="rId70"/>
    <p:sldId id="303" r:id="rId71"/>
    <p:sldId id="304" r:id="rId72"/>
    <p:sldId id="305" r:id="rId73"/>
    <p:sldId id="306" r:id="rId74"/>
    <p:sldId id="307" r:id="rId75"/>
    <p:sldId id="516" r:id="rId76"/>
    <p:sldId id="309" r:id="rId77"/>
    <p:sldId id="310" r:id="rId78"/>
    <p:sldId id="311" r:id="rId79"/>
    <p:sldId id="375" r:id="rId80"/>
    <p:sldId id="376" r:id="rId81"/>
    <p:sldId id="519" r:id="rId82"/>
    <p:sldId id="483" r:id="rId83"/>
    <p:sldId id="484" r:id="rId84"/>
    <p:sldId id="521" r:id="rId85"/>
    <p:sldId id="522" r:id="rId86"/>
    <p:sldId id="523" r:id="rId87"/>
    <p:sldId id="324" r:id="rId88"/>
    <p:sldId id="325" r:id="rId89"/>
    <p:sldId id="328" r:id="rId90"/>
    <p:sldId id="377" r:id="rId91"/>
    <p:sldId id="378" r:id="rId92"/>
    <p:sldId id="331" r:id="rId93"/>
    <p:sldId id="332" r:id="rId94"/>
    <p:sldId id="333" r:id="rId95"/>
    <p:sldId id="334" r:id="rId96"/>
    <p:sldId id="517" r:id="rId97"/>
    <p:sldId id="518" r:id="rId98"/>
    <p:sldId id="335" r:id="rId99"/>
    <p:sldId id="336" r:id="rId100"/>
    <p:sldId id="337" r:id="rId101"/>
    <p:sldId id="338" r:id="rId102"/>
    <p:sldId id="339" r:id="rId103"/>
    <p:sldId id="436" r:id="rId104"/>
    <p:sldId id="460" r:id="rId105"/>
    <p:sldId id="341" r:id="rId106"/>
    <p:sldId id="342" r:id="rId107"/>
    <p:sldId id="394" r:id="rId108"/>
    <p:sldId id="395" r:id="rId109"/>
    <p:sldId id="527" r:id="rId110"/>
    <p:sldId id="345" r:id="rId111"/>
    <p:sldId id="384" r:id="rId112"/>
    <p:sldId id="525" r:id="rId113"/>
    <p:sldId id="526" r:id="rId114"/>
    <p:sldId id="385" r:id="rId115"/>
    <p:sldId id="346" r:id="rId116"/>
    <p:sldId id="349" r:id="rId117"/>
    <p:sldId id="357" r:id="rId118"/>
    <p:sldId id="381" r:id="rId119"/>
    <p:sldId id="425" r:id="rId120"/>
    <p:sldId id="426" r:id="rId121"/>
    <p:sldId id="427" r:id="rId122"/>
    <p:sldId id="438" r:id="rId123"/>
    <p:sldId id="428" r:id="rId124"/>
    <p:sldId id="429" r:id="rId125"/>
    <p:sldId id="430" r:id="rId126"/>
    <p:sldId id="431" r:id="rId127"/>
    <p:sldId id="432" r:id="rId128"/>
    <p:sldId id="433" r:id="rId129"/>
    <p:sldId id="434" r:id="rId130"/>
    <p:sldId id="435" r:id="rId131"/>
    <p:sldId id="396" r:id="rId132"/>
    <p:sldId id="481" r:id="rId133"/>
    <p:sldId id="482" r:id="rId134"/>
    <p:sldId id="530" r:id="rId135"/>
    <p:sldId id="440" r:id="rId136"/>
    <p:sldId id="488" r:id="rId137"/>
  </p:sldIdLst>
  <p:sldSz cx="9144000" cy="6858000" type="screen4x3"/>
  <p:notesSz cx="6858000" cy="9144000"/>
  <p:custDataLst>
    <p:tags r:id="rId1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2392"/>
    <p:restoredTop sz="52589" autoAdjust="0"/>
  </p:normalViewPr>
  <p:slideViewPr>
    <p:cSldViewPr>
      <p:cViewPr>
        <p:scale>
          <a:sx n="70" d="100"/>
          <a:sy n="70" d="100"/>
        </p:scale>
        <p:origin x="1248" y="-544"/>
      </p:cViewPr>
      <p:guideLst>
        <p:guide orient="horz" pos="2160"/>
        <p:guide pos="2880"/>
      </p:guideLst>
    </p:cSldViewPr>
  </p:slideViewPr>
  <p:notesTextViewPr>
    <p:cViewPr>
      <p:scale>
        <a:sx n="3" d="2"/>
        <a:sy n="3" d="2"/>
      </p:scale>
      <p:origin x="0" y="0"/>
    </p:cViewPr>
  </p:notesTextViewPr>
  <p:sorterViewPr>
    <p:cViewPr>
      <p:scale>
        <a:sx n="100" d="100"/>
        <a:sy n="100" d="100"/>
      </p:scale>
      <p:origin x="0" y="-21504"/>
    </p:cViewPr>
  </p:sorterViewPr>
  <p:notesViewPr>
    <p:cSldViewPr>
      <p:cViewPr varScale="1">
        <p:scale>
          <a:sx n="77" d="100"/>
          <a:sy n="77" d="100"/>
        </p:scale>
        <p:origin x="1984"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120" Type="http://schemas.openxmlformats.org/officeDocument/2006/relationships/slide" Target="slides/slide116.xml"/><Relationship Id="rId121" Type="http://schemas.openxmlformats.org/officeDocument/2006/relationships/slide" Target="slides/slide117.xml"/><Relationship Id="rId122" Type="http://schemas.openxmlformats.org/officeDocument/2006/relationships/slide" Target="slides/slide118.xml"/><Relationship Id="rId123" Type="http://schemas.openxmlformats.org/officeDocument/2006/relationships/slide" Target="slides/slide119.xml"/><Relationship Id="rId124" Type="http://schemas.openxmlformats.org/officeDocument/2006/relationships/slide" Target="slides/slide120.xml"/><Relationship Id="rId125" Type="http://schemas.openxmlformats.org/officeDocument/2006/relationships/slide" Target="slides/slide121.xml"/><Relationship Id="rId126" Type="http://schemas.openxmlformats.org/officeDocument/2006/relationships/slide" Target="slides/slide122.xml"/><Relationship Id="rId127" Type="http://schemas.openxmlformats.org/officeDocument/2006/relationships/slide" Target="slides/slide123.xml"/><Relationship Id="rId128" Type="http://schemas.openxmlformats.org/officeDocument/2006/relationships/slide" Target="slides/slide124.xml"/><Relationship Id="rId129" Type="http://schemas.openxmlformats.org/officeDocument/2006/relationships/slide" Target="slides/slide1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00" Type="http://schemas.openxmlformats.org/officeDocument/2006/relationships/slide" Target="slides/slide96.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30" Type="http://schemas.openxmlformats.org/officeDocument/2006/relationships/slide" Target="slides/slide126.xml"/><Relationship Id="rId131" Type="http://schemas.openxmlformats.org/officeDocument/2006/relationships/slide" Target="slides/slide127.xml"/><Relationship Id="rId132" Type="http://schemas.openxmlformats.org/officeDocument/2006/relationships/slide" Target="slides/slide128.xml"/><Relationship Id="rId133" Type="http://schemas.openxmlformats.org/officeDocument/2006/relationships/slide" Target="slides/slide129.xml"/><Relationship Id="rId134" Type="http://schemas.openxmlformats.org/officeDocument/2006/relationships/slide" Target="slides/slide130.xml"/><Relationship Id="rId135" Type="http://schemas.openxmlformats.org/officeDocument/2006/relationships/slide" Target="slides/slide131.xml"/><Relationship Id="rId136" Type="http://schemas.openxmlformats.org/officeDocument/2006/relationships/slide" Target="slides/slide132.xml"/><Relationship Id="rId137" Type="http://schemas.openxmlformats.org/officeDocument/2006/relationships/slide" Target="slides/slide133.xml"/><Relationship Id="rId138" Type="http://schemas.openxmlformats.org/officeDocument/2006/relationships/notesMaster" Target="notesMasters/notesMaster1.xml"/><Relationship Id="rId139" Type="http://schemas.openxmlformats.org/officeDocument/2006/relationships/handoutMaster" Target="handoutMasters/handoutMaster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slide" Target="slides/slide113.xml"/><Relationship Id="rId118" Type="http://schemas.openxmlformats.org/officeDocument/2006/relationships/slide" Target="slides/slide114.xml"/><Relationship Id="rId119" Type="http://schemas.openxmlformats.org/officeDocument/2006/relationships/slide" Target="slides/slide1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140" Type="http://schemas.openxmlformats.org/officeDocument/2006/relationships/tags" Target="tags/tag1.xml"/><Relationship Id="rId141" Type="http://schemas.openxmlformats.org/officeDocument/2006/relationships/presProps" Target="presProps.xml"/><Relationship Id="rId142" Type="http://schemas.openxmlformats.org/officeDocument/2006/relationships/viewProps" Target="viewProps.xml"/><Relationship Id="rId143" Type="http://schemas.openxmlformats.org/officeDocument/2006/relationships/theme" Target="theme/theme1.xml"/><Relationship Id="rId1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4/18/17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4/18/17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www.cbsnews.com/8301-505125_162-38945080/how-to-keep-your-job-in-a-hi-tech-future/" TargetMode="External"/><Relationship Id="rId4" Type="http://schemas.openxmlformats.org/officeDocument/2006/relationships/hyperlink" Target="http://gigaom.com/collaboration/new-book-offers-tips-on-how-to-%E2%80%9Cfuture-proof%E2%80%9D-your-career/?utm_source=feedburner&amp;utm_medium=feed&amp;utm_campaign=Feed:+gigaomnetwork+(GigaOM:+All+Channels)" TargetMode="External"/><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3" Type="http://schemas.openxmlformats.org/officeDocument/2006/relationships/hyperlink" Target="http://www.bizjournals.com/profiles/company/nc/raleigh/nc_state_university/3327470/" TargetMode="External"/><Relationship Id="rId4" Type="http://schemas.openxmlformats.org/officeDocument/2006/relationships/hyperlink" Target="NULL" TargetMode="External"/><Relationship Id="rId5" Type="http://schemas.openxmlformats.org/officeDocument/2006/relationships/hyperlink" Target="NULL" TargetMode="External"/><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The job market has changed </a:t>
            </a:r>
            <a:r>
              <a:rPr lang="en-US" u="sng" dirty="0" smtClean="0">
                <a:ea typeface="ヒラギノ角ゴ Pro W3" charset="0"/>
                <a:cs typeface="Times"/>
              </a:rPr>
              <a:t>considerably</a:t>
            </a:r>
            <a:r>
              <a:rPr lang="en-US" dirty="0" smtClean="0">
                <a:ea typeface="ヒラギノ角ゴ Pro W3" charset="0"/>
                <a:cs typeface="Times"/>
              </a:rPr>
              <a:t> from when </a:t>
            </a:r>
            <a:r>
              <a:rPr lang="en-US" u="sng" dirty="0" smtClean="0">
                <a:ea typeface="ヒラギノ角ゴ Pro W3" charset="0"/>
                <a:cs typeface="Times"/>
              </a:rPr>
              <a:t>we</a:t>
            </a:r>
            <a:r>
              <a:rPr lang="en-US" dirty="0" smtClean="0">
                <a:ea typeface="ヒラギノ角ゴ Pro W3" charset="0"/>
                <a:cs typeface="Times"/>
              </a:rPr>
              <a:t> graduated from high school. </a:t>
            </a:r>
          </a:p>
          <a:p>
            <a:pPr eaLnBrk="1" hangingPunct="1">
              <a:spcBef>
                <a:spcPct val="0"/>
              </a:spcBef>
              <a:spcAft>
                <a:spcPct val="30000"/>
              </a:spcAft>
            </a:pPr>
            <a:r>
              <a:rPr lang="en-US" dirty="0" smtClean="0">
                <a:ea typeface="ヒラギノ角ゴ Pro W3" charset="0"/>
                <a:cs typeface="Times"/>
              </a:rPr>
              <a:t>Good </a:t>
            </a:r>
            <a:r>
              <a:rPr lang="en-US" u="sng" dirty="0" smtClean="0">
                <a:ea typeface="ヒラギノ角ゴ Pro W3" charset="0"/>
                <a:cs typeface="Times"/>
              </a:rPr>
              <a:t>afternoon</a:t>
            </a:r>
            <a:r>
              <a:rPr lang="en-US" dirty="0" smtClean="0">
                <a:ea typeface="ヒラギノ角ゴ Pro W3" charset="0"/>
                <a:cs typeface="Times"/>
              </a:rPr>
              <a:t>.  I</a:t>
            </a:r>
            <a:r>
              <a:rPr lang="en-US" dirty="0" smtClean="0">
                <a:ea typeface="ヒラギノ角ゴ Pro W3" charset="0"/>
              </a:rPr>
              <a:t> a</a:t>
            </a:r>
            <a:r>
              <a:rPr lang="en-US" dirty="0" smtClean="0">
                <a:ea typeface="ヒラギノ角ゴ Pro W3" charset="0"/>
                <a:cs typeface="Times"/>
              </a:rPr>
              <a:t>m Chris </a:t>
            </a:r>
            <a:r>
              <a:rPr lang="en-US" dirty="0" err="1" smtClean="0">
                <a:ea typeface="ヒラギノ角ゴ Pro W3" charset="0"/>
                <a:cs typeface="Times"/>
              </a:rPr>
              <a:t>Droessler</a:t>
            </a:r>
            <a:r>
              <a:rPr lang="en-US" dirty="0" smtClean="0">
                <a:ea typeface="ヒラギノ角ゴ Pro W3" charset="0"/>
                <a:cs typeface="Times"/>
              </a:rPr>
              <a:t>, --</a:t>
            </a:r>
            <a:r>
              <a:rPr lang="en-US" baseline="0" dirty="0" smtClean="0">
                <a:ea typeface="ヒラギノ角ゴ Pro W3" charset="0"/>
                <a:cs typeface="Times"/>
              </a:rPr>
              <a:t> </a:t>
            </a:r>
            <a:r>
              <a:rPr lang="en-US" dirty="0" smtClean="0">
                <a:ea typeface="ヒラギノ角ゴ Pro W3" charset="0"/>
                <a:cs typeface="Times"/>
              </a:rPr>
              <a:t>from the North Carolina Community College System.</a:t>
            </a:r>
          </a:p>
          <a:p>
            <a:r>
              <a:rPr lang="en-US" dirty="0" smtClean="0">
                <a:ea typeface="ヒラギノ角ゴ Pro W3" charset="0"/>
                <a:cs typeface="Times"/>
              </a:rPr>
              <a:t>If you have a smart phone, </a:t>
            </a:r>
            <a:r>
              <a:rPr lang="en-US" u="sng" dirty="0" smtClean="0">
                <a:ea typeface="ヒラギノ角ゴ Pro W3" charset="0"/>
                <a:cs typeface="Times"/>
              </a:rPr>
              <a:t>and</a:t>
            </a:r>
            <a:r>
              <a:rPr lang="en-US" dirty="0" smtClean="0">
                <a:ea typeface="ヒラギノ角ゴ Pro W3" charset="0"/>
                <a:cs typeface="Times"/>
              </a:rPr>
              <a:t> you are smart enough to use it, you can capture that QR code, and your phone or tablet takes you to the webpage where you can download a copy of this PowerPoint file. </a:t>
            </a:r>
          </a:p>
          <a:p>
            <a:r>
              <a:rPr lang="en-US" dirty="0" smtClean="0">
                <a:ea typeface="ヒラギノ角ゴ Pro W3" charset="0"/>
                <a:cs typeface="Times"/>
              </a:rPr>
              <a:t>Or you can just go to </a:t>
            </a:r>
            <a:r>
              <a:rPr lang="en-US" dirty="0" err="1" smtClean="0">
                <a:ea typeface="ヒラギノ角ゴ Pro W3" charset="0"/>
                <a:cs typeface="Times"/>
              </a:rPr>
              <a:t>NCperkins</a:t>
            </a:r>
            <a:r>
              <a:rPr lang="en-US" dirty="0" smtClean="0">
                <a:ea typeface="ヒラギノ角ゴ Pro W3" charset="0"/>
                <a:cs typeface="Times"/>
              </a:rPr>
              <a:t> dot org and click on the </a:t>
            </a:r>
            <a:r>
              <a:rPr lang="ja-JP" altLang="en-US" dirty="0" smtClean="0">
                <a:ea typeface="ヒラギノ角ゴ Pro W3" charset="0"/>
                <a:cs typeface="Times"/>
              </a:rPr>
              <a:t>“</a:t>
            </a:r>
            <a:r>
              <a:rPr lang="en-US" altLang="ja-JP" dirty="0" smtClean="0">
                <a:ea typeface="ヒラギノ角ゴ Pro W3" charset="0"/>
                <a:cs typeface="Times"/>
              </a:rPr>
              <a:t>presentations</a:t>
            </a:r>
            <a:r>
              <a:rPr lang="ja-JP" altLang="en-US" dirty="0" smtClean="0">
                <a:ea typeface="ヒラギノ角ゴ Pro W3" charset="0"/>
                <a:cs typeface="Times"/>
              </a:rPr>
              <a:t>”</a:t>
            </a:r>
            <a:r>
              <a:rPr lang="en-US" altLang="ja-JP" dirty="0" smtClean="0">
                <a:ea typeface="ヒラギノ角ゴ Pro W3" charset="0"/>
                <a:cs typeface="Times"/>
              </a:rPr>
              <a:t> link.</a:t>
            </a:r>
          </a:p>
          <a:p>
            <a:endParaRPr lang="en-US" dirty="0" smtClean="0">
              <a:ea typeface="ヒラギノ角ゴ Pro W3" charset="0"/>
              <a:cs typeface="Times"/>
            </a:endParaRPr>
          </a:p>
          <a:p>
            <a:r>
              <a:rPr lang="en-US" dirty="0" smtClean="0">
                <a:ea typeface="ヒラギノ角ゴ Pro W3" charset="0"/>
                <a:cs typeface="Times"/>
              </a:rPr>
              <a:t>How many of you have already downloaded my presentation??</a:t>
            </a:r>
          </a:p>
          <a:p>
            <a:r>
              <a:rPr lang="en-US" dirty="0" smtClean="0">
                <a:ea typeface="ヒラギノ角ゴ Pro W3" charset="0"/>
                <a:cs typeface="Times"/>
              </a:rPr>
              <a:t>Warning:  I talk fast and have lots of information to cover. My goal is to get the information to you so that you can go back and digest it later. </a:t>
            </a:r>
          </a:p>
          <a:p>
            <a:r>
              <a:rPr lang="en-US" dirty="0" smtClean="0">
                <a:ea typeface="ヒラギノ角ゴ Pro W3" charset="0"/>
                <a:cs typeface="Times"/>
              </a:rPr>
              <a:t>I</a:t>
            </a:r>
            <a:r>
              <a:rPr lang="en-US" dirty="0" smtClean="0">
                <a:ea typeface="ヒラギノ角ゴ Pro W3" charset="0"/>
              </a:rPr>
              <a:t> ha</a:t>
            </a:r>
            <a:r>
              <a:rPr lang="en-US" dirty="0" smtClean="0">
                <a:ea typeface="ヒラギノ角ゴ Pro W3" charset="0"/>
                <a:cs typeface="Times"/>
              </a:rPr>
              <a:t>ve documented my information sources in the notes section of the PowerPoint, to allow you to further research anything that you see here.  </a:t>
            </a:r>
          </a:p>
          <a:p>
            <a:r>
              <a:rPr lang="en-US" dirty="0" smtClean="0">
                <a:ea typeface="ヒラギノ角ゴ Pro W3" charset="0"/>
                <a:cs typeface="Times"/>
              </a:rPr>
              <a:t>In fact, the notes from which I am reading are there as well.</a:t>
            </a:r>
          </a:p>
          <a:p>
            <a:r>
              <a:rPr lang="en-US" dirty="0" smtClean="0">
                <a:ea typeface="ヒラギノ角ゴ Pro W3" charset="0"/>
                <a:cs typeface="Times"/>
              </a:rPr>
              <a:t>(In some cases I am reading directly from an original source, because they said</a:t>
            </a:r>
            <a:r>
              <a:rPr lang="en-US" baseline="0" dirty="0" smtClean="0">
                <a:ea typeface="ヒラギノ角ゴ Pro W3" charset="0"/>
                <a:cs typeface="Times"/>
              </a:rPr>
              <a:t> it so well.)</a:t>
            </a:r>
            <a:endParaRPr lang="en-US" dirty="0" smtClean="0">
              <a:ea typeface="ヒラギノ角ゴ Pro W3" charset="0"/>
              <a:cs typeface="Times"/>
            </a:endParaRPr>
          </a:p>
          <a:p>
            <a:r>
              <a:rPr lang="en-US" dirty="0" smtClean="0">
                <a:ea typeface="ヒラギノ角ゴ Pro W3" charset="0"/>
              </a:rPr>
              <a:t>Download the PowerPoint and use it any way you wish -- if it will help people discover their perfect career.  --</a:t>
            </a:r>
          </a:p>
          <a:p>
            <a:endParaRPr lang="en-US" dirty="0" smtClean="0">
              <a:ea typeface="ヒラギノ角ゴ Pro W3" charset="0"/>
            </a:endParaRPr>
          </a:p>
          <a:p>
            <a:r>
              <a:rPr lang="en-US" dirty="0" smtClean="0">
                <a:ea typeface="ヒラギノ角ゴ Pro W3" charset="0"/>
                <a:cs typeface="Times"/>
              </a:rPr>
              <a:t>This presentation takes a hard look at where we </a:t>
            </a:r>
            <a:r>
              <a:rPr lang="en-US" u="sng" dirty="0" smtClean="0">
                <a:ea typeface="ヒラギノ角ゴ Pro W3" charset="0"/>
                <a:cs typeface="Times"/>
              </a:rPr>
              <a:t>are </a:t>
            </a:r>
            <a:r>
              <a:rPr lang="en-US" dirty="0" smtClean="0">
                <a:ea typeface="ヒラギノ角ゴ Pro W3" charset="0"/>
                <a:cs typeface="Times"/>
              </a:rPr>
              <a:t>--  and where we </a:t>
            </a:r>
            <a:r>
              <a:rPr lang="en-US" u="sng" dirty="0" smtClean="0">
                <a:ea typeface="ヒラギノ角ゴ Pro W3" charset="0"/>
                <a:cs typeface="Times"/>
              </a:rPr>
              <a:t>should </a:t>
            </a:r>
            <a:r>
              <a:rPr lang="en-US" dirty="0" smtClean="0">
                <a:ea typeface="ヒラギノ角ゴ Pro W3" charset="0"/>
                <a:cs typeface="Times"/>
              </a:rPr>
              <a:t>be -- in preparing the citizens</a:t>
            </a:r>
            <a:r>
              <a:rPr lang="en-US" baseline="0" dirty="0" smtClean="0">
                <a:ea typeface="ヒラギノ角ゴ Pro W3" charset="0"/>
                <a:cs typeface="Times"/>
              </a:rPr>
              <a:t> </a:t>
            </a:r>
            <a:r>
              <a:rPr lang="en-US" dirty="0" smtClean="0">
                <a:ea typeface="ヒラギノ角ゴ Pro W3" charset="0"/>
                <a:cs typeface="Times"/>
              </a:rPr>
              <a:t>of North Carolina for the </a:t>
            </a:r>
            <a:r>
              <a:rPr lang="en-US" u="sng" dirty="0" smtClean="0">
                <a:ea typeface="ヒラギノ角ゴ Pro W3" charset="0"/>
                <a:cs typeface="Times"/>
              </a:rPr>
              <a:t>future </a:t>
            </a:r>
            <a:r>
              <a:rPr lang="en-US" dirty="0" smtClean="0">
                <a:ea typeface="ヒラギノ角ゴ Pro W3" charset="0"/>
                <a:cs typeface="Times"/>
              </a:rPr>
              <a:t>job market.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err="1" smtClean="0"/>
              <a:t>www.NCperkins.org</a:t>
            </a:r>
            <a:r>
              <a:rPr lang="en-US" dirty="0" smtClean="0"/>
              <a:t>/presentations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smtClean="0">
                <a:latin typeface="Arial"/>
                <a:ea typeface="ヒラギノ角ゴ Pro W3" charset="0"/>
                <a:cs typeface="Arial"/>
              </a:rPr>
              <a:t>NCETA Conference</a:t>
            </a:r>
          </a:p>
          <a:p>
            <a:pPr eaLnBrk="1" hangingPunct="1">
              <a:spcBef>
                <a:spcPct val="0"/>
              </a:spcBef>
              <a:spcAft>
                <a:spcPct val="30000"/>
              </a:spcAft>
            </a:pPr>
            <a:r>
              <a:rPr lang="en-US" sz="1600" dirty="0" smtClean="0">
                <a:latin typeface="Arial"/>
                <a:ea typeface="ヒラギノ角ゴ Pro W3" charset="0"/>
                <a:cs typeface="Arial"/>
              </a:rPr>
              <a:t>Greensboro,</a:t>
            </a:r>
            <a:r>
              <a:rPr lang="en-US" sz="1600" baseline="0" dirty="0" smtClean="0">
                <a:latin typeface="Arial"/>
                <a:ea typeface="ヒラギノ角ゴ Pro W3" charset="0"/>
                <a:cs typeface="Arial"/>
              </a:rPr>
              <a:t> NC</a:t>
            </a:r>
            <a:endParaRPr lang="en-US" sz="1600" dirty="0" smtClean="0">
              <a:latin typeface="Arial"/>
              <a:ea typeface="ヒラギノ角ゴ Pro W3" charset="0"/>
              <a:cs typeface="Arial"/>
            </a:endParaRPr>
          </a:p>
          <a:p>
            <a:pPr eaLnBrk="1" hangingPunct="1">
              <a:spcBef>
                <a:spcPct val="0"/>
              </a:spcBef>
              <a:spcAft>
                <a:spcPct val="30000"/>
              </a:spcAft>
            </a:pPr>
            <a:r>
              <a:rPr lang="en-US" sz="1600" baseline="0" dirty="0" smtClean="0">
                <a:latin typeface="Arial"/>
                <a:ea typeface="ヒラギノ角ゴ Pro W3" charset="0"/>
                <a:cs typeface="Arial"/>
              </a:rPr>
              <a:t>Wednesday, April 19, 2017</a:t>
            </a:r>
          </a:p>
          <a:p>
            <a:pPr eaLnBrk="1" hangingPunct="1">
              <a:spcBef>
                <a:spcPct val="0"/>
              </a:spcBef>
              <a:spcAft>
                <a:spcPct val="30000"/>
              </a:spcAft>
            </a:pPr>
            <a:r>
              <a:rPr lang="en-US" sz="1600" baseline="0" dirty="0" smtClean="0">
                <a:latin typeface="Arial"/>
                <a:ea typeface="ヒラギノ角ゴ Pro W3" charset="0"/>
                <a:cs typeface="Arial"/>
              </a:rPr>
              <a:t>3:30 </a:t>
            </a:r>
            <a:r>
              <a:rPr lang="mr-IN" sz="1600" baseline="0" dirty="0" smtClean="0">
                <a:latin typeface="Arial"/>
                <a:ea typeface="ヒラギノ角ゴ Pro W3" charset="0"/>
                <a:cs typeface="Arial"/>
              </a:rPr>
              <a:t>–</a:t>
            </a:r>
            <a:r>
              <a:rPr lang="en-US" sz="1600" baseline="0" dirty="0" smtClean="0">
                <a:latin typeface="Arial"/>
                <a:ea typeface="ヒラギノ角ゴ Pro W3" charset="0"/>
                <a:cs typeface="Arial"/>
              </a:rPr>
              <a:t> 4:30 pm</a:t>
            </a:r>
          </a:p>
          <a:p>
            <a:pPr eaLnBrk="1" hangingPunct="1">
              <a:spcBef>
                <a:spcPct val="0"/>
              </a:spcBef>
              <a:spcAft>
                <a:spcPct val="30000"/>
              </a:spcAft>
            </a:pPr>
            <a:r>
              <a:rPr lang="en-US" sz="1600" baseline="0" dirty="0" smtClean="0">
                <a:latin typeface="Arial"/>
                <a:ea typeface="ヒラギノ角ゴ Pro W3" charset="0"/>
                <a:cs typeface="Arial"/>
              </a:rPr>
              <a:t>Magnolia Room</a:t>
            </a:r>
          </a:p>
          <a:p>
            <a:pPr eaLnBrk="1" hangingPunct="1">
              <a:spcBef>
                <a:spcPct val="0"/>
              </a:spcBef>
              <a:spcAft>
                <a:spcPct val="30000"/>
              </a:spcAft>
            </a:pPr>
            <a:endParaRPr lang="en-US" sz="1600" baseline="0" dirty="0" smtClean="0">
              <a:latin typeface="Arial"/>
              <a:ea typeface="ヒラギノ角ゴ Pro W3" charset="0"/>
              <a:cs typeface="Arial"/>
            </a:endParaRP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a:t>
            </a:fld>
            <a:endParaRPr lang="en-US" sz="1200"/>
          </a:p>
        </p:txBody>
      </p:sp>
    </p:spTree>
    <p:extLst>
      <p:ext uri="{BB962C8B-B14F-4D97-AF65-F5344CB8AC3E}">
        <p14:creationId xmlns:p14="http://schemas.microsoft.com/office/powerpoint/2010/main" val="1020491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246188" y="609600"/>
            <a:ext cx="3553502" cy="2667000"/>
          </a:xfrm>
          <a:ln/>
        </p:spPr>
      </p:sp>
      <p:sp>
        <p:nvSpPr>
          <p:cNvPr id="29698" name="Notes Placeholder 2"/>
          <p:cNvSpPr>
            <a:spLocks noGrp="1"/>
          </p:cNvSpPr>
          <p:nvPr>
            <p:ph type="body" idx="1"/>
          </p:nvPr>
        </p:nvSpPr>
        <p:spPr>
          <a:xfrm>
            <a:off x="731838" y="3429000"/>
            <a:ext cx="5770562" cy="548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a:t>
            </a:r>
            <a:r>
              <a:rPr lang="en-US" dirty="0">
                <a:ea typeface="ヒラギノ角ゴ Pro W3" charset="0"/>
                <a:cs typeface="Times"/>
              </a:rPr>
              <a:t>study in Florida looked at the </a:t>
            </a:r>
            <a:r>
              <a:rPr lang="en-US" u="sng" dirty="0">
                <a:ea typeface="ヒラギノ角ゴ Pro W3" charset="0"/>
                <a:cs typeface="Times"/>
              </a:rPr>
              <a:t>actual</a:t>
            </a:r>
            <a:r>
              <a:rPr lang="en-US" dirty="0">
                <a:ea typeface="ヒラギノ角ゴ Pro W3" charset="0"/>
                <a:cs typeface="Times"/>
              </a:rPr>
              <a:t> starting salaries of college graduates. </a:t>
            </a:r>
            <a:endParaRPr lang="en-US" dirty="0" smtClean="0">
              <a:ea typeface="ヒラギノ角ゴ Pro W3" charset="0"/>
              <a:cs typeface="Times"/>
            </a:endParaRPr>
          </a:p>
          <a:p>
            <a:r>
              <a:rPr lang="en-US" dirty="0" smtClean="0">
                <a:ea typeface="ヒラギノ角ゴ Pro W3" charset="0"/>
                <a:cs typeface="Times"/>
              </a:rPr>
              <a:t>What </a:t>
            </a:r>
            <a:r>
              <a:rPr lang="en-US" dirty="0">
                <a:ea typeface="ヒラギノ角ゴ Pro W3" charset="0"/>
                <a:cs typeface="Times"/>
              </a:rPr>
              <a:t>they discovered was that the </a:t>
            </a:r>
            <a:r>
              <a:rPr lang="en-US" u="sng" dirty="0">
                <a:ea typeface="ヒラギノ角ゴ Pro W3" charset="0"/>
                <a:cs typeface="Times"/>
              </a:rPr>
              <a:t>community college </a:t>
            </a:r>
            <a:r>
              <a:rPr lang="en-US" dirty="0">
                <a:ea typeface="ヒラギノ角ゴ Pro W3" charset="0"/>
                <a:cs typeface="Times"/>
              </a:rPr>
              <a:t>graduates earned </a:t>
            </a:r>
            <a:r>
              <a:rPr lang="en-US" u="sng" dirty="0">
                <a:ea typeface="ヒラギノ角ゴ Pro W3" charset="0"/>
                <a:cs typeface="Times"/>
              </a:rPr>
              <a:t>more</a:t>
            </a:r>
            <a:r>
              <a:rPr lang="en-US" dirty="0">
                <a:ea typeface="ヒラギノ角ゴ Pro W3" charset="0"/>
                <a:cs typeface="Times"/>
              </a:rPr>
              <a:t> money than the folks who earned a </a:t>
            </a:r>
            <a:r>
              <a:rPr lang="en-US" u="sng" dirty="0">
                <a:ea typeface="ヒラギノ角ゴ Pro W3" charset="0"/>
                <a:cs typeface="Times"/>
              </a:rPr>
              <a:t>Bachelor</a:t>
            </a:r>
            <a:r>
              <a:rPr lang="ja-JP" altLang="en-US" u="sng" dirty="0">
                <a:ea typeface="ヒラギノ角ゴ Pro W3" charset="0"/>
                <a:cs typeface="Times"/>
              </a:rPr>
              <a:t>’</a:t>
            </a:r>
            <a:r>
              <a:rPr lang="en-US" altLang="ja-JP" u="sng" dirty="0">
                <a:ea typeface="ヒラギノ角ゴ Pro W3" charset="0"/>
                <a:cs typeface="Times"/>
              </a:rPr>
              <a:t>s</a:t>
            </a:r>
            <a:r>
              <a:rPr lang="en-US" altLang="ja-JP" dirty="0">
                <a:ea typeface="ヒラギノ角ゴ Pro W3" charset="0"/>
                <a:cs typeface="Times"/>
              </a:rPr>
              <a:t> degree.</a:t>
            </a:r>
          </a:p>
          <a:p>
            <a:endParaRPr lang="en-US" dirty="0">
              <a:ea typeface="ヒラギノ角ゴ Pro W3" charset="0"/>
              <a:cs typeface="Times"/>
            </a:endParaRPr>
          </a:p>
          <a:p>
            <a:r>
              <a:rPr lang="en-US" dirty="0">
                <a:ea typeface="ヒラギノ角ゴ Pro W3" charset="0"/>
                <a:cs typeface="Times"/>
              </a:rPr>
              <a:t>The stark reality is that there is a </a:t>
            </a:r>
            <a:r>
              <a:rPr lang="en-US" u="sng" dirty="0">
                <a:ea typeface="ヒラギノ角ゴ Pro W3" charset="0"/>
                <a:cs typeface="Times"/>
              </a:rPr>
              <a:t>high</a:t>
            </a:r>
            <a:r>
              <a:rPr lang="en-US" dirty="0">
                <a:ea typeface="ヒラギノ角ゴ Pro W3" charset="0"/>
                <a:cs typeface="Times"/>
              </a:rPr>
              <a:t> demand for </a:t>
            </a:r>
            <a:r>
              <a:rPr lang="en-US" dirty="0" smtClean="0">
                <a:ea typeface="ヒラギノ角ゴ Pro W3" charset="0"/>
                <a:cs typeface="Times"/>
              </a:rPr>
              <a:t>jobs for which you </a:t>
            </a:r>
            <a:r>
              <a:rPr lang="en-US" dirty="0">
                <a:ea typeface="ヒラギノ角ゴ Pro W3" charset="0"/>
                <a:cs typeface="Times"/>
              </a:rPr>
              <a:t>prepare </a:t>
            </a:r>
            <a:r>
              <a:rPr lang="en-US" dirty="0" smtClean="0">
                <a:ea typeface="ヒラギノ角ゴ Pro W3" charset="0"/>
                <a:cs typeface="Times"/>
              </a:rPr>
              <a:t>by </a:t>
            </a:r>
            <a:r>
              <a:rPr lang="en-US" dirty="0">
                <a:ea typeface="ヒラギノ角ゴ Pro W3" charset="0"/>
                <a:cs typeface="Times"/>
              </a:rPr>
              <a:t>attending </a:t>
            </a:r>
            <a:r>
              <a:rPr lang="en-US" u="sng" dirty="0">
                <a:ea typeface="ヒラギノ角ゴ Pro W3" charset="0"/>
                <a:cs typeface="Times"/>
              </a:rPr>
              <a:t>community</a:t>
            </a:r>
            <a:r>
              <a:rPr lang="en-US" dirty="0">
                <a:ea typeface="ヒラギノ角ゴ Pro W3" charset="0"/>
                <a:cs typeface="Times"/>
              </a:rPr>
              <a:t> college. </a:t>
            </a:r>
            <a:endParaRPr lang="en-US" dirty="0" smtClean="0">
              <a:ea typeface="ヒラギノ角ゴ Pro W3" charset="0"/>
              <a:cs typeface="Times"/>
            </a:endParaRPr>
          </a:p>
          <a:p>
            <a:r>
              <a:rPr lang="en-US" dirty="0" smtClean="0">
                <a:ea typeface="ヒラギノ角ゴ Pro W3" charset="0"/>
                <a:cs typeface="Times"/>
              </a:rPr>
              <a:t>And </a:t>
            </a:r>
            <a:r>
              <a:rPr lang="en-US" dirty="0">
                <a:ea typeface="ヒラギノ角ゴ Pro W3" charset="0"/>
                <a:cs typeface="Times"/>
              </a:rPr>
              <a:t>those jobs being in </a:t>
            </a:r>
            <a:r>
              <a:rPr lang="en-US" u="sng" dirty="0">
                <a:ea typeface="ヒラギノ角ゴ Pro W3" charset="0"/>
                <a:cs typeface="Times"/>
              </a:rPr>
              <a:t>high</a:t>
            </a:r>
            <a:r>
              <a:rPr lang="en-US" dirty="0">
                <a:ea typeface="ヒラギノ角ゴ Pro W3" charset="0"/>
                <a:cs typeface="Times"/>
              </a:rPr>
              <a:t> demand, </a:t>
            </a:r>
            <a:r>
              <a:rPr lang="en-US" dirty="0" smtClean="0">
                <a:ea typeface="ヒラギノ角ゴ Pro W3" charset="0"/>
                <a:cs typeface="Times"/>
              </a:rPr>
              <a:t>often command </a:t>
            </a:r>
            <a:r>
              <a:rPr lang="en-US" u="sng" dirty="0">
                <a:ea typeface="ヒラギノ角ゴ Pro W3" charset="0"/>
                <a:cs typeface="Times"/>
              </a:rPr>
              <a:t>surprisingly</a:t>
            </a:r>
            <a:r>
              <a:rPr lang="en-US" dirty="0">
                <a:ea typeface="ヒラギノ角ゴ Pro W3" charset="0"/>
                <a:cs typeface="Times"/>
              </a:rPr>
              <a:t> high salaries.  </a:t>
            </a:r>
            <a:endParaRPr lang="en-US" dirty="0" smtClean="0">
              <a:ea typeface="ヒラギノ角ゴ Pro W3" charset="0"/>
              <a:cs typeface="Times"/>
            </a:endParaRPr>
          </a:p>
          <a:p>
            <a:endParaRPr lang="en-US" dirty="0">
              <a:ea typeface="ヒラギノ角ゴ Pro W3" charset="0"/>
              <a:cs typeface="Times"/>
            </a:endParaRPr>
          </a:p>
          <a:p>
            <a:r>
              <a:rPr lang="en-US" dirty="0">
                <a:ea typeface="ヒラギノ角ゴ Pro W3" charset="0"/>
                <a:cs typeface="Times"/>
              </a:rPr>
              <a:t>Compare </a:t>
            </a:r>
            <a:r>
              <a:rPr lang="en-US" u="sng" dirty="0">
                <a:ea typeface="ヒラギノ角ゴ Pro W3" charset="0"/>
                <a:cs typeface="Times"/>
              </a:rPr>
              <a:t>this</a:t>
            </a:r>
            <a:r>
              <a:rPr lang="en-US" dirty="0">
                <a:ea typeface="ヒラギノ角ゴ Pro W3" charset="0"/>
                <a:cs typeface="Times"/>
              </a:rPr>
              <a:t> slide with the </a:t>
            </a:r>
            <a:r>
              <a:rPr lang="en-US" u="sng" dirty="0">
                <a:ea typeface="ヒラギノ角ゴ Pro W3" charset="0"/>
                <a:cs typeface="Times"/>
              </a:rPr>
              <a:t>previous</a:t>
            </a:r>
            <a:r>
              <a:rPr lang="en-US" dirty="0">
                <a:ea typeface="ヒラギノ角ゴ Pro W3" charset="0"/>
                <a:cs typeface="Times"/>
              </a:rPr>
              <a:t> slide, and you can see that the data can be very </a:t>
            </a:r>
            <a:r>
              <a:rPr lang="en-US" u="sng" dirty="0">
                <a:ea typeface="ヒラギノ角ゴ Pro W3" charset="0"/>
                <a:cs typeface="Times"/>
              </a:rPr>
              <a:t>confusing</a:t>
            </a:r>
            <a:r>
              <a:rPr lang="en-US" dirty="0">
                <a:ea typeface="ヒラギノ角ゴ Pro W3" charset="0"/>
                <a:cs typeface="Times"/>
              </a:rPr>
              <a:t>.  </a:t>
            </a:r>
            <a:endParaRPr lang="en-US" dirty="0" smtClean="0">
              <a:ea typeface="ヒラギノ角ゴ Pro W3" charset="0"/>
              <a:cs typeface="Times"/>
            </a:endParaRPr>
          </a:p>
          <a:p>
            <a:r>
              <a:rPr lang="en-US" dirty="0" smtClean="0">
                <a:ea typeface="ヒラギノ角ゴ Pro W3" charset="0"/>
                <a:cs typeface="Times"/>
              </a:rPr>
              <a:t>The </a:t>
            </a:r>
            <a:r>
              <a:rPr lang="en-US" dirty="0">
                <a:ea typeface="ヒラギノ角ゴ Pro W3" charset="0"/>
                <a:cs typeface="Times"/>
              </a:rPr>
              <a:t>previous slide </a:t>
            </a:r>
            <a:r>
              <a:rPr lang="en-US" dirty="0" smtClean="0">
                <a:ea typeface="ヒラギノ角ゴ Pro W3" charset="0"/>
                <a:cs typeface="Times"/>
              </a:rPr>
              <a:t>shows us were </a:t>
            </a:r>
            <a:r>
              <a:rPr lang="en-US" dirty="0">
                <a:ea typeface="ヒラギノ角ゴ Pro W3" charset="0"/>
                <a:cs typeface="Times"/>
              </a:rPr>
              <a:t>we </a:t>
            </a:r>
            <a:r>
              <a:rPr lang="en-US" u="sng" dirty="0">
                <a:ea typeface="ヒラギノ角ゴ Pro W3" charset="0"/>
                <a:cs typeface="Times"/>
              </a:rPr>
              <a:t>were</a:t>
            </a:r>
            <a:r>
              <a:rPr lang="en-US" dirty="0">
                <a:ea typeface="ヒラギノ角ゴ Pro W3" charset="0"/>
                <a:cs typeface="Times"/>
              </a:rPr>
              <a:t> for </a:t>
            </a:r>
            <a:r>
              <a:rPr lang="en-US" u="sng" dirty="0">
                <a:ea typeface="ヒラギノ角ゴ Pro W3" charset="0"/>
                <a:cs typeface="Times"/>
              </a:rPr>
              <a:t>past</a:t>
            </a:r>
            <a:r>
              <a:rPr lang="en-US" dirty="0">
                <a:ea typeface="ヒラギノ角ゴ Pro W3" charset="0"/>
                <a:cs typeface="Times"/>
              </a:rPr>
              <a:t> graduates, </a:t>
            </a:r>
            <a:endParaRPr lang="en-US" dirty="0" smtClean="0">
              <a:ea typeface="ヒラギノ角ゴ Pro W3" charset="0"/>
              <a:cs typeface="Times"/>
            </a:endParaRPr>
          </a:p>
          <a:p>
            <a:r>
              <a:rPr lang="en-US" dirty="0" smtClean="0">
                <a:ea typeface="ヒラギノ角ゴ Pro W3" charset="0"/>
                <a:cs typeface="Times"/>
              </a:rPr>
              <a:t>this </a:t>
            </a:r>
            <a:r>
              <a:rPr lang="en-US" dirty="0">
                <a:ea typeface="ヒラギノ角ゴ Pro W3" charset="0"/>
                <a:cs typeface="Times"/>
              </a:rPr>
              <a:t>slide </a:t>
            </a:r>
            <a:r>
              <a:rPr lang="en-US" dirty="0" smtClean="0">
                <a:ea typeface="ヒラギノ角ゴ Pro W3" charset="0"/>
                <a:cs typeface="Times"/>
              </a:rPr>
              <a:t>shows us </a:t>
            </a:r>
            <a:r>
              <a:rPr lang="en-US" dirty="0">
                <a:ea typeface="ヒラギノ角ゴ Pro W3" charset="0"/>
                <a:cs typeface="Times"/>
              </a:rPr>
              <a:t>were we are </a:t>
            </a:r>
            <a:r>
              <a:rPr lang="en-US" u="sng" dirty="0">
                <a:ea typeface="ヒラギノ角ゴ Pro W3" charset="0"/>
                <a:cs typeface="Times"/>
              </a:rPr>
              <a:t>now</a:t>
            </a:r>
            <a:r>
              <a:rPr lang="en-US" dirty="0">
                <a:ea typeface="ヒラギノ角ゴ Pro W3" charset="0"/>
                <a:cs typeface="Times"/>
              </a:rPr>
              <a:t> for our </a:t>
            </a:r>
            <a:r>
              <a:rPr lang="en-US" u="sng" dirty="0">
                <a:ea typeface="ヒラギノ角ゴ Pro W3" charset="0"/>
                <a:cs typeface="Times"/>
              </a:rPr>
              <a:t>current</a:t>
            </a:r>
            <a:r>
              <a:rPr lang="en-US" dirty="0">
                <a:ea typeface="ヒラギノ角ゴ Pro W3" charset="0"/>
                <a:cs typeface="Times"/>
              </a:rPr>
              <a:t> graduates.</a:t>
            </a:r>
          </a:p>
          <a:p>
            <a:endParaRPr lang="en-US" dirty="0">
              <a:ea typeface="ヒラギノ角ゴ Pro W3" charset="0"/>
              <a:cs typeface="Times"/>
            </a:endParaRPr>
          </a:p>
          <a:p>
            <a:r>
              <a:rPr lang="en-US" dirty="0" smtClean="0">
                <a:ea typeface="ヒラギノ角ゴ Pro W3" charset="0"/>
                <a:cs typeface="Times"/>
              </a:rPr>
              <a:t>I</a:t>
            </a:r>
            <a:r>
              <a:rPr lang="ja-JP" altLang="en-US" dirty="0">
                <a:ea typeface="ヒラギノ角ゴ Pro W3" charset="0"/>
                <a:cs typeface="Times"/>
              </a:rPr>
              <a:t>’</a:t>
            </a:r>
            <a:r>
              <a:rPr lang="en-US" altLang="ja-JP" dirty="0">
                <a:ea typeface="ヒラギノ角ゴ Pro W3" charset="0"/>
                <a:cs typeface="Times"/>
              </a:rPr>
              <a:t>m about to show you where we </a:t>
            </a:r>
            <a:r>
              <a:rPr lang="en-US" altLang="ja-JP" u="sng" dirty="0">
                <a:ea typeface="ヒラギノ角ゴ Pro W3" charset="0"/>
                <a:cs typeface="Times"/>
              </a:rPr>
              <a:t>will be </a:t>
            </a:r>
            <a:r>
              <a:rPr lang="en-US" altLang="ja-JP" dirty="0">
                <a:ea typeface="ヒラギノ角ゴ Pro W3" charset="0"/>
                <a:cs typeface="Times"/>
              </a:rPr>
              <a:t>in the </a:t>
            </a:r>
            <a:r>
              <a:rPr lang="en-US" altLang="ja-JP" u="sng" dirty="0">
                <a:ea typeface="ヒラギノ角ゴ Pro W3" charset="0"/>
                <a:cs typeface="Times"/>
              </a:rPr>
              <a:t>future</a:t>
            </a:r>
            <a:r>
              <a:rPr lang="en-US" altLang="ja-JP" dirty="0">
                <a:ea typeface="ヒラギノ角ゴ Pro W3" charset="0"/>
                <a:cs typeface="Times"/>
              </a:rPr>
              <a:t>, which is when </a:t>
            </a:r>
            <a:r>
              <a:rPr lang="en-US" altLang="ja-JP" u="sng" dirty="0">
                <a:ea typeface="ヒラギノ角ゴ Pro W3" charset="0"/>
                <a:cs typeface="Times"/>
              </a:rPr>
              <a:t>our</a:t>
            </a:r>
            <a:r>
              <a:rPr lang="en-US" altLang="ja-JP" dirty="0">
                <a:ea typeface="ヒラギノ角ゴ Pro W3" charset="0"/>
                <a:cs typeface="Times"/>
              </a:rPr>
              <a:t> </a:t>
            </a:r>
            <a:r>
              <a:rPr lang="en-US" altLang="ja-JP" dirty="0" smtClean="0">
                <a:ea typeface="ヒラギノ角ゴ Pro W3" charset="0"/>
                <a:cs typeface="Times"/>
              </a:rPr>
              <a:t>students </a:t>
            </a:r>
            <a:r>
              <a:rPr lang="en-US" altLang="ja-JP" u="sng" dirty="0">
                <a:ea typeface="ヒラギノ角ゴ Pro W3" charset="0"/>
                <a:cs typeface="Times"/>
              </a:rPr>
              <a:t>will</a:t>
            </a:r>
            <a:r>
              <a:rPr lang="en-US" altLang="ja-JP" dirty="0">
                <a:ea typeface="ヒラギノ角ゴ Pro W3" charset="0"/>
                <a:cs typeface="Times"/>
              </a:rPr>
              <a:t> be employed. </a:t>
            </a:r>
          </a:p>
          <a:p>
            <a:endParaRPr lang="en-US" dirty="0">
              <a:ea typeface="ヒラギノ角ゴ Pro W3" charset="0"/>
              <a:cs typeface="Times"/>
            </a:endParaRPr>
          </a:p>
          <a:p>
            <a:r>
              <a:rPr lang="en-US" dirty="0">
                <a:ea typeface="ヒラギノ角ゴ Pro W3" charset="0"/>
                <a:cs typeface="Times"/>
              </a:rPr>
              <a:t>But </a:t>
            </a:r>
            <a:r>
              <a:rPr lang="en-US" u="sng" dirty="0">
                <a:ea typeface="ヒラギノ角ゴ Pro W3" charset="0"/>
                <a:cs typeface="Times"/>
              </a:rPr>
              <a:t>first</a:t>
            </a:r>
            <a:r>
              <a:rPr lang="en-US" dirty="0">
                <a:ea typeface="ヒラギノ角ゴ Pro W3" charset="0"/>
                <a:cs typeface="Times"/>
              </a:rPr>
              <a:t>, -- let’s look at a few more states.</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/2011/01/01/1996875/study-less-earn-more-at-least.html#ixzz1BP94m3Nj</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www.miamiherald.com</a:t>
            </a:r>
            <a:r>
              <a:rPr lang="en-US" dirty="0">
                <a:ea typeface="ヒラギノ角ゴ Pro W3" charset="0"/>
                <a:cs typeface="ヒラギノ角ゴ Pro W3" charset="0"/>
              </a:rPr>
              <a:t>/2011/01/01/1996875/study-less-earn-more-at-</a:t>
            </a:r>
            <a:r>
              <a:rPr lang="en-US" dirty="0" err="1">
                <a:ea typeface="ヒラギノ角ゴ Pro W3" charset="0"/>
                <a:cs typeface="ヒラギノ角ゴ Pro W3" charset="0"/>
              </a:rPr>
              <a:t>least.html</a:t>
            </a:r>
            <a:endParaRPr lang="en-US" dirty="0">
              <a:ea typeface="ヒラギノ角ゴ Pro W3" charset="0"/>
              <a:cs typeface="ヒラギノ角ゴ Pro W3" charset="0"/>
            </a:endParaRPr>
          </a:p>
          <a:p>
            <a:endParaRPr lang="en-US" dirty="0">
              <a:ea typeface="ヒラギノ角ゴ Pro W3" charset="0"/>
              <a:cs typeface="ヒラギノ角ゴ Pro W3" charset="0"/>
            </a:endParaRPr>
          </a:p>
        </p:txBody>
      </p:sp>
      <p:sp>
        <p:nvSpPr>
          <p:cNvPr id="29699"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B4F1FB9-DB57-1E43-B1D3-D595E4B89440}" type="slidenum">
              <a:rPr lang="en-US" sz="1300"/>
              <a:pPr algn="r"/>
              <a:t>10</a:t>
            </a:fld>
            <a:endParaRPr lang="en-US" sz="1300"/>
          </a:p>
        </p:txBody>
      </p:sp>
    </p:spTree>
    <p:extLst>
      <p:ext uri="{BB962C8B-B14F-4D97-AF65-F5344CB8AC3E}">
        <p14:creationId xmlns:p14="http://schemas.microsoft.com/office/powerpoint/2010/main" val="19236359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I mentioned this earlier.</a:t>
            </a:r>
          </a:p>
          <a:p>
            <a:endParaRPr lang="en-US"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We expect over 60 open houses all across the state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ea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a typeface="ヒラギノ角ゴ Pro W3" charset="0"/>
              </a:rPr>
              <a:t>Spread the word.</a:t>
            </a: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100</a:t>
            </a:fld>
            <a:endParaRPr lang="en-US" sz="1300"/>
          </a:p>
        </p:txBody>
      </p:sp>
    </p:spTree>
    <p:extLst>
      <p:ext uri="{BB962C8B-B14F-4D97-AF65-F5344CB8AC3E}">
        <p14:creationId xmlns:p14="http://schemas.microsoft.com/office/powerpoint/2010/main" val="6943291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828800" cy="1371600"/>
          </a:xfrm>
        </p:spPr>
      </p:sp>
      <p:sp>
        <p:nvSpPr>
          <p:cNvPr id="3" name="Notes Placeholder 2"/>
          <p:cNvSpPr>
            <a:spLocks noGrp="1"/>
          </p:cNvSpPr>
          <p:nvPr>
            <p:ph type="body" idx="1"/>
          </p:nvPr>
        </p:nvSpPr>
        <p:spPr>
          <a:xfrm>
            <a:off x="685800" y="2133600"/>
            <a:ext cx="5486400" cy="6324600"/>
          </a:xfrm>
        </p:spPr>
        <p:txBody>
          <a:bodyPr>
            <a:noAutofit/>
          </a:bodyPr>
          <a:lstStyle/>
          <a:p>
            <a:r>
              <a:rPr lang="en-US" dirty="0" smtClean="0"/>
              <a:t>The textile industry is alive and well in North Carolina. And</a:t>
            </a:r>
            <a:r>
              <a:rPr lang="en-US" baseline="0" dirty="0" smtClean="0"/>
              <a:t> folks around the world recently got a chance to see our textiles in action at the Olympics.</a:t>
            </a:r>
            <a:endParaRPr lang="en-US" dirty="0" smtClean="0"/>
          </a:p>
          <a:p>
            <a:endParaRPr lang="en-US" dirty="0" smtClean="0"/>
          </a:p>
          <a:p>
            <a:r>
              <a:rPr lang="en-US" dirty="0" smtClean="0"/>
              <a:t>The white thread in the pants you see here was</a:t>
            </a:r>
            <a:r>
              <a:rPr lang="en-US" baseline="0" dirty="0" smtClean="0"/>
              <a:t> made in North Carolina and shipped to South Carolina where </a:t>
            </a:r>
            <a:r>
              <a:rPr lang="en-US" dirty="0" smtClean="0"/>
              <a:t>the white fabric was made. </a:t>
            </a:r>
          </a:p>
          <a:p>
            <a:r>
              <a:rPr lang="en-US" dirty="0" smtClean="0"/>
              <a:t>Then the white fabric came back to</a:t>
            </a:r>
            <a:r>
              <a:rPr lang="en-US" baseline="0" dirty="0" smtClean="0"/>
              <a:t> North Carolina where </a:t>
            </a:r>
            <a:r>
              <a:rPr lang="en-US" dirty="0" smtClean="0"/>
              <a:t>the</a:t>
            </a:r>
            <a:r>
              <a:rPr lang="en-US" baseline="0" dirty="0" smtClean="0"/>
              <a:t> </a:t>
            </a:r>
            <a:r>
              <a:rPr lang="en-US" dirty="0" smtClean="0"/>
              <a:t>pants were assembled in Rutherfordton and</a:t>
            </a:r>
            <a:r>
              <a:rPr lang="en-US" baseline="0" dirty="0" smtClean="0"/>
              <a:t> </a:t>
            </a:r>
            <a:r>
              <a:rPr lang="en-US" dirty="0" smtClean="0"/>
              <a:t>Greensboro, North</a:t>
            </a:r>
            <a:r>
              <a:rPr lang="en-US" baseline="0" dirty="0" smtClean="0"/>
              <a:t> Carolina.</a:t>
            </a:r>
          </a:p>
          <a:p>
            <a:endParaRPr lang="en-US" dirty="0" smtClean="0"/>
          </a:p>
          <a:p>
            <a:r>
              <a:rPr lang="en-US" dirty="0" smtClean="0"/>
              <a:t>The blazers were assembled in Burlington, Raeford, and Cordova, North</a:t>
            </a:r>
            <a:r>
              <a:rPr lang="en-US" baseline="0" dirty="0" smtClean="0"/>
              <a:t> Carolina</a:t>
            </a:r>
            <a:endParaRPr lang="en-US" dirty="0" smtClean="0"/>
          </a:p>
          <a:p>
            <a:endParaRPr lang="en-US" dirty="0" smtClean="0"/>
          </a:p>
          <a:p>
            <a:r>
              <a:rPr lang="en-US" baseline="0" dirty="0" smtClean="0"/>
              <a:t>There are no longer sweat shops in North Carolina with young ladies hunched over a manual sewing machine. </a:t>
            </a:r>
          </a:p>
          <a:p>
            <a:r>
              <a:rPr lang="en-US" baseline="0" dirty="0" smtClean="0"/>
              <a:t>No -- these textile operations are high-tech and require smart folks to operate the equipment.</a:t>
            </a:r>
          </a:p>
          <a:p>
            <a:endParaRPr lang="en-US" baseline="0" dirty="0" smtClean="0"/>
          </a:p>
          <a:p>
            <a:r>
              <a:rPr lang="en-US" baseline="0" dirty="0" smtClean="0"/>
              <a:t>Advanced Manufacturing, including textile production, is big in North Carolina.</a:t>
            </a:r>
            <a:endParaRPr lang="en-US" dirty="0" smtClean="0"/>
          </a:p>
          <a:p>
            <a:endParaRPr lang="en-US" dirty="0" smtClean="0"/>
          </a:p>
          <a:p>
            <a:endParaRPr lang="en-US" dirty="0" smtClean="0"/>
          </a:p>
          <a:p>
            <a:r>
              <a:rPr lang="en-US" dirty="0" smtClean="0"/>
              <a:t>====</a:t>
            </a:r>
          </a:p>
          <a:p>
            <a:r>
              <a:rPr lang="en-US" dirty="0" smtClean="0"/>
              <a:t>Opening Ceremony</a:t>
            </a:r>
          </a:p>
          <a:p>
            <a:r>
              <a:rPr lang="en-US" dirty="0" smtClean="0"/>
              <a:t>http://</a:t>
            </a:r>
            <a:r>
              <a:rPr lang="en-US" dirty="0" err="1" smtClean="0"/>
              <a:t>www.bizjournals.com</a:t>
            </a:r>
            <a:r>
              <a:rPr lang="en-US" dirty="0" smtClean="0"/>
              <a:t>/triangle/news/2016/08/09/</a:t>
            </a:r>
            <a:r>
              <a:rPr lang="en-US" dirty="0" err="1" smtClean="0"/>
              <a:t>those-team-usa-uniforms-in-rio-made-in-north.html?ana</a:t>
            </a:r>
            <a:r>
              <a:rPr lang="en-US" dirty="0" smtClean="0"/>
              <a:t>=</a:t>
            </a:r>
            <a:r>
              <a:rPr lang="en-US" dirty="0" err="1" smtClean="0"/>
              <a:t>e_du_prem&amp;s</a:t>
            </a:r>
            <a:r>
              <a:rPr lang="en-US" dirty="0" smtClean="0"/>
              <a:t>=</a:t>
            </a:r>
            <a:r>
              <a:rPr lang="en-US" dirty="0" err="1" smtClean="0"/>
              <a:t>article_du&amp;ed</a:t>
            </a:r>
            <a:r>
              <a:rPr lang="en-US" dirty="0" smtClean="0"/>
              <a:t>=2016-08-09&amp;u=DFsejj4U8KnV9lBFgI8D1Q03b85e1a&amp;t=1470853007&amp;j=75380092</a:t>
            </a:r>
          </a:p>
          <a:p>
            <a:endParaRPr lang="en-US" dirty="0" smtClean="0"/>
          </a:p>
          <a:p>
            <a:r>
              <a:rPr lang="en-US" dirty="0" smtClean="0"/>
              <a:t>Rowing Team</a:t>
            </a:r>
          </a:p>
          <a:p>
            <a:r>
              <a:rPr lang="en-US" dirty="0" smtClean="0"/>
              <a:t>http://</a:t>
            </a:r>
            <a:r>
              <a:rPr lang="en-US" dirty="0" err="1" smtClean="0"/>
              <a:t>www.wcnc.com</a:t>
            </a:r>
            <a:r>
              <a:rPr lang="en-US" dirty="0" smtClean="0"/>
              <a:t>/sports/</a:t>
            </a:r>
            <a:r>
              <a:rPr lang="en-US" dirty="0" err="1" smtClean="0"/>
              <a:t>olympics</a:t>
            </a:r>
            <a:r>
              <a:rPr lang="en-US" dirty="0" smtClean="0"/>
              <a:t>/local-business-made-</a:t>
            </a:r>
            <a:r>
              <a:rPr lang="en-US" dirty="0" err="1" smtClean="0"/>
              <a:t>olympic</a:t>
            </a:r>
            <a:r>
              <a:rPr lang="en-US" dirty="0" smtClean="0"/>
              <a:t>-uniforms/280016944</a:t>
            </a:r>
          </a:p>
          <a:p>
            <a:endParaRPr lang="en-US" dirty="0" smtClean="0"/>
          </a:p>
          <a:p>
            <a:r>
              <a:rPr lang="en-US" dirty="0" smtClean="0"/>
              <a:t>White fabric</a:t>
            </a:r>
          </a:p>
          <a:p>
            <a:r>
              <a:rPr lang="en-US" dirty="0" smtClean="0"/>
              <a:t>http://www.wyff4.com/sports/2016-olympics/upstate-company-helps-make-uniforms-for-us-</a:t>
            </a:r>
            <a:r>
              <a:rPr lang="en-US" dirty="0" err="1" smtClean="0"/>
              <a:t>olympians</a:t>
            </a:r>
            <a:r>
              <a:rPr lang="en-US" dirty="0" smtClean="0"/>
              <a:t>/41032828</a:t>
            </a:r>
          </a:p>
          <a:p>
            <a:endParaRPr lang="en-US" dirty="0" smtClean="0"/>
          </a:p>
          <a:p>
            <a:r>
              <a:rPr lang="en-US" dirty="0" smtClean="0"/>
              <a:t>Pants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r>
              <a:rPr lang="en-US" dirty="0" smtClean="0"/>
              <a:t>Blazers</a:t>
            </a:r>
          </a:p>
          <a:p>
            <a:r>
              <a:rPr lang="en-US" dirty="0" smtClean="0"/>
              <a:t>http://</a:t>
            </a:r>
            <a:r>
              <a:rPr lang="en-US" dirty="0" err="1" smtClean="0"/>
              <a:t>www.twcnews.com</a:t>
            </a:r>
            <a:r>
              <a:rPr lang="en-US" dirty="0" smtClean="0"/>
              <a:t>/</a:t>
            </a:r>
            <a:r>
              <a:rPr lang="en-US" dirty="0" err="1" smtClean="0"/>
              <a:t>nc</a:t>
            </a:r>
            <a:r>
              <a:rPr lang="en-US" dirty="0" smtClean="0"/>
              <a:t>/triangle-</a:t>
            </a:r>
            <a:r>
              <a:rPr lang="en-US" dirty="0" err="1" smtClean="0"/>
              <a:t>sandhills</a:t>
            </a:r>
            <a:r>
              <a:rPr lang="en-US" dirty="0" smtClean="0"/>
              <a:t>/news/2016/08/6/</a:t>
            </a:r>
            <a:r>
              <a:rPr lang="en-US" dirty="0" err="1" smtClean="0"/>
              <a:t>usa</a:t>
            </a:r>
            <a:r>
              <a:rPr lang="en-US" dirty="0" smtClean="0"/>
              <a:t>-</a:t>
            </a:r>
            <a:r>
              <a:rPr lang="en-US" dirty="0" err="1" smtClean="0"/>
              <a:t>olympic</a:t>
            </a:r>
            <a:r>
              <a:rPr lang="en-US" dirty="0" smtClean="0"/>
              <a:t>-opening-ceremony-uniforms-made-in-</a:t>
            </a:r>
            <a:r>
              <a:rPr lang="en-US" dirty="0" err="1" smtClean="0"/>
              <a:t>nc.html</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F6BA5B6-2955-2249-96AC-43CB136E9EEA}" type="slidenum">
              <a:rPr lang="en-US" smtClean="0"/>
              <a:t>101</a:t>
            </a:fld>
            <a:endParaRPr lang="en-US"/>
          </a:p>
        </p:txBody>
      </p:sp>
    </p:spTree>
    <p:extLst>
      <p:ext uri="{BB962C8B-B14F-4D97-AF65-F5344CB8AC3E}">
        <p14:creationId xmlns:p14="http://schemas.microsoft.com/office/powerpoint/2010/main" val="44545562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We giggle when we think that college students are taking</a:t>
            </a:r>
            <a:r>
              <a:rPr lang="en-US" baseline="0" dirty="0" smtClean="0"/>
              <a:t> classes to learn how to make </a:t>
            </a:r>
            <a:r>
              <a:rPr lang="en-US" u="sng" baseline="0" dirty="0" smtClean="0"/>
              <a:t>beer</a:t>
            </a:r>
            <a:r>
              <a:rPr lang="en-US" baseline="0" dirty="0" smtClean="0"/>
              <a:t>.  </a:t>
            </a:r>
          </a:p>
          <a:p>
            <a:endParaRPr lang="en-US" baseline="0" dirty="0" smtClean="0"/>
          </a:p>
          <a:p>
            <a:r>
              <a:rPr lang="en-US" baseline="0" dirty="0" smtClean="0"/>
              <a:t>What’s </a:t>
            </a:r>
            <a:r>
              <a:rPr lang="en-US" u="sng" baseline="0" dirty="0" smtClean="0"/>
              <a:t>next</a:t>
            </a:r>
            <a:r>
              <a:rPr lang="en-US" baseline="0" dirty="0" smtClean="0"/>
              <a:t>, classes on how to </a:t>
            </a:r>
            <a:r>
              <a:rPr lang="en-US" u="sng" baseline="0" dirty="0" smtClean="0"/>
              <a:t>drink</a:t>
            </a:r>
            <a:r>
              <a:rPr lang="en-US" baseline="0" dirty="0" smtClean="0"/>
              <a:t> beer?</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http://www.bizjournals.com/triangle/blog/2014/03/wake-tech-to-offer-course-on-brewing-beer.html?ana=e_du_pap&amp;s=article_du&amp;ed=2014-03-31</a:t>
            </a:r>
          </a:p>
          <a:p>
            <a:endParaRPr lang="en-US" dirty="0" smtClean="0"/>
          </a:p>
          <a:p>
            <a:r>
              <a:rPr lang="en-US" dirty="0" smtClean="0"/>
              <a:t> Mar 31, 2014, 9:22am EDT</a:t>
            </a:r>
          </a:p>
          <a:p>
            <a:endParaRPr lang="en-US" dirty="0" smtClean="0"/>
          </a:p>
          <a:p>
            <a:r>
              <a:rPr lang="en-US" dirty="0" smtClean="0"/>
              <a:t>Wake Tech to offer course on brewing beer</a:t>
            </a:r>
          </a:p>
          <a:p>
            <a:endParaRPr lang="en-US" dirty="0" smtClean="0"/>
          </a:p>
          <a:p>
            <a:r>
              <a:rPr lang="en-US" dirty="0" smtClean="0"/>
              <a:t>Starting April 15, the college will offer Craft Beer Brewing Part 1: Fermentation, </a:t>
            </a:r>
            <a:r>
              <a:rPr lang="en-US" dirty="0" err="1" smtClean="0"/>
              <a:t>Brewhouse</a:t>
            </a:r>
            <a:r>
              <a:rPr lang="en-US" dirty="0" smtClean="0"/>
              <a:t> and Packaging Operations, a course that allows students (who are at least 21 years old) to receive hands-on training at breweries across the Triangle such as Big Boss Brewing Company and Trophy Brewing Company.</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102</a:t>
            </a:fld>
            <a:endParaRPr lang="en-US"/>
          </a:p>
        </p:txBody>
      </p:sp>
    </p:spTree>
    <p:extLst>
      <p:ext uri="{BB962C8B-B14F-4D97-AF65-F5344CB8AC3E}">
        <p14:creationId xmlns:p14="http://schemas.microsoft.com/office/powerpoint/2010/main" val="152524475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Seriously though, beer</a:t>
            </a:r>
            <a:r>
              <a:rPr lang="en-US" baseline="0" dirty="0" smtClean="0"/>
              <a:t> making is becoming big business in North Carolina, especially in the Triangle region and in Asheville.</a:t>
            </a:r>
          </a:p>
          <a:p>
            <a:endParaRPr lang="en-US" baseline="0" dirty="0" smtClean="0"/>
          </a:p>
          <a:p>
            <a:r>
              <a:rPr lang="en-US" baseline="0" dirty="0" smtClean="0"/>
              <a:t>In 2012 the beer industry contributed 2.9 billion dollars to North Carolina’s economy, which included over 37 thousand jobs. </a:t>
            </a:r>
          </a:p>
          <a:p>
            <a:r>
              <a:rPr lang="en-US" baseline="0" dirty="0" smtClean="0"/>
              <a:t> </a:t>
            </a:r>
          </a:p>
          <a:p>
            <a:r>
              <a:rPr lang="en-US" baseline="0" dirty="0" smtClean="0"/>
              <a:t>In federal, state and local taxes, North Carolina beer contributed 350 million dollars.</a:t>
            </a:r>
          </a:p>
          <a:p>
            <a:endParaRPr lang="en-US" baseline="0" dirty="0" smtClean="0"/>
          </a:p>
          <a:p>
            <a:r>
              <a:rPr lang="en-US" baseline="0" dirty="0" smtClean="0"/>
              <a:t>This </a:t>
            </a:r>
            <a:r>
              <a:rPr lang="en-US" u="sng" baseline="0" dirty="0" smtClean="0"/>
              <a:t>is</a:t>
            </a:r>
            <a:r>
              <a:rPr lang="en-US" baseline="0" dirty="0" smtClean="0"/>
              <a:t> manufacturing, and it is </a:t>
            </a:r>
            <a:r>
              <a:rPr lang="en-US" u="sng" baseline="0" dirty="0" smtClean="0"/>
              <a:t>not</a:t>
            </a:r>
            <a:r>
              <a:rPr lang="en-US" baseline="0" dirty="0" smtClean="0"/>
              <a:t> like the beer making factories of old.</a:t>
            </a:r>
            <a:endParaRPr lang="en-US" dirty="0" smtClean="0"/>
          </a:p>
          <a:p>
            <a:endParaRPr lang="en-US" dirty="0" smtClean="0"/>
          </a:p>
          <a:p>
            <a:endParaRPr lang="en-US" dirty="0" smtClean="0"/>
          </a:p>
          <a:p>
            <a:r>
              <a:rPr lang="en-US" dirty="0" smtClean="0"/>
              <a:t>=============</a:t>
            </a:r>
          </a:p>
          <a:p>
            <a:r>
              <a:rPr lang="en-US" dirty="0" smtClean="0"/>
              <a:t>http://www.bizjournals.com/triangle/blog/2014/03/beers-big-economic-impact-on-the-state.html </a:t>
            </a:r>
          </a:p>
          <a:p>
            <a:endParaRPr lang="en-US" dirty="0" smtClean="0"/>
          </a:p>
          <a:p>
            <a:r>
              <a:rPr lang="en-US" dirty="0" smtClean="0"/>
              <a:t>Mar 3, 2014, 4:08pm EST</a:t>
            </a:r>
          </a:p>
          <a:p>
            <a:endParaRPr lang="en-US" dirty="0" smtClean="0"/>
          </a:p>
          <a:p>
            <a:r>
              <a:rPr lang="en-US" dirty="0" smtClean="0"/>
              <a:t>How much does the beer industry contribute to North Carolina's economy?</a:t>
            </a:r>
          </a:p>
          <a:p>
            <a:endParaRPr lang="en-US" dirty="0" smtClean="0"/>
          </a:p>
          <a:p>
            <a:r>
              <a:rPr lang="en-US" dirty="0" smtClean="0"/>
              <a:t>In 2012, the beer industry contributed $2.9 billion to North Carolina’s economy, along with 37,260 jobs which received $949 million in wages. In 2012, the state had 82 active brewer permits, compared to 2011 in which there were 63.</a:t>
            </a:r>
          </a:p>
          <a:p>
            <a:endParaRPr lang="en-US" dirty="0" smtClean="0"/>
          </a:p>
          <a:p>
            <a:r>
              <a:rPr lang="en-US" dirty="0" smtClean="0"/>
              <a:t>According to a study conducted by the Beer Institute in partnership with the National Beer Wholesalers Association, North Carolina had 71 brewing establishments, 94 distributors and 18,331 retailers dedicated to beer as of 2012. These generated $109 million in federal excise taxes, $117 million in state excise taxes and $124 million in other local taxes.</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103</a:t>
            </a:fld>
            <a:endParaRPr lang="en-US"/>
          </a:p>
        </p:txBody>
      </p:sp>
    </p:spTree>
    <p:extLst>
      <p:ext uri="{BB962C8B-B14F-4D97-AF65-F5344CB8AC3E}">
        <p14:creationId xmlns:p14="http://schemas.microsoft.com/office/powerpoint/2010/main" val="181307505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200400" cy="2400300"/>
          </a:xfrm>
        </p:spPr>
      </p:sp>
      <p:sp>
        <p:nvSpPr>
          <p:cNvPr id="3" name="Notes Placeholder 2"/>
          <p:cNvSpPr>
            <a:spLocks noGrp="1"/>
          </p:cNvSpPr>
          <p:nvPr>
            <p:ph type="body" idx="1"/>
          </p:nvPr>
        </p:nvSpPr>
        <p:spPr>
          <a:xfrm>
            <a:off x="685800" y="3352800"/>
            <a:ext cx="5486400" cy="55626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Working together with the Department of Public Instruction, we published a new Career Clusters Guide last year in 2015.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Copies have been distributed to the community colleges, high schools, and other locations across the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We want to ensure that </a:t>
            </a:r>
            <a:r>
              <a:rPr kumimoji="0" lang="en-US" b="0" i="0" u="sng" strike="noStrike" kern="1200" cap="none" spc="0" normalizeH="0" baseline="0" noProof="0" dirty="0" smtClean="0">
                <a:ln>
                  <a:noFill/>
                </a:ln>
                <a:solidFill>
                  <a:prstClr val="black"/>
                </a:solidFill>
                <a:effectLst/>
                <a:uLnTx/>
                <a:uFillTx/>
              </a:rPr>
              <a:t>everyone</a:t>
            </a:r>
            <a:r>
              <a:rPr kumimoji="0" lang="en-US" b="0" i="0" u="none" strike="noStrike" kern="1200" cap="none" spc="0" normalizeH="0" baseline="0" noProof="0" dirty="0" smtClean="0">
                <a:ln>
                  <a:noFill/>
                </a:ln>
                <a:solidFill>
                  <a:prstClr val="black"/>
                </a:solidFill>
                <a:effectLst/>
                <a:uLnTx/>
                <a:uFillTx/>
              </a:rPr>
              <a:t> has both timely and accurate career information, thus promoting </a:t>
            </a:r>
            <a:r>
              <a:rPr kumimoji="0" lang="en-US" b="0" i="0" u="sng" strike="noStrike" kern="1200" cap="none" spc="0" normalizeH="0" baseline="0" noProof="0" dirty="0" smtClean="0">
                <a:ln>
                  <a:noFill/>
                </a:ln>
                <a:solidFill>
                  <a:prstClr val="black"/>
                </a:solidFill>
                <a:effectLst/>
                <a:uLnTx/>
                <a:uFillTx/>
              </a:rPr>
              <a:t>informed</a:t>
            </a:r>
            <a:r>
              <a:rPr kumimoji="0" lang="en-US" b="0" i="0" u="none" strike="noStrike" kern="1200" cap="none" spc="0" normalizeH="0" baseline="0" noProof="0" dirty="0" smtClean="0">
                <a:ln>
                  <a:noFill/>
                </a:ln>
                <a:solidFill>
                  <a:prstClr val="black"/>
                </a:solidFill>
                <a:effectLst/>
                <a:uLnTx/>
                <a:uFillTx/>
              </a:rPr>
              <a:t> decisions about choosing a career path.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rPr>
              <a:t>This guide will assist anyone in identifying the available career options by using individual interests, clearly defined career pathways, and timely employment projections.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endParaRPr lang="en-US" dirty="0" smtClean="0"/>
          </a:p>
          <a:p>
            <a:r>
              <a:rPr lang="en-US" dirty="0" smtClean="0"/>
              <a:t>=====</a:t>
            </a:r>
          </a:p>
          <a:p>
            <a:r>
              <a:rPr lang="en-US" dirty="0" smtClean="0"/>
              <a:t>http://</a:t>
            </a:r>
            <a:r>
              <a:rPr lang="en-US" dirty="0" err="1" smtClean="0"/>
              <a:t>ncperkins.org</a:t>
            </a:r>
            <a:r>
              <a:rPr lang="en-US" dirty="0" smtClean="0"/>
              <a:t>/careers/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104</a:t>
            </a:fld>
            <a:endParaRPr lang="en-US"/>
          </a:p>
        </p:txBody>
      </p:sp>
    </p:spTree>
    <p:extLst>
      <p:ext uri="{BB962C8B-B14F-4D97-AF65-F5344CB8AC3E}">
        <p14:creationId xmlns:p14="http://schemas.microsoft.com/office/powerpoint/2010/main" val="182214179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336800" cy="1752600"/>
          </a:xfrm>
        </p:spPr>
      </p:sp>
      <p:sp>
        <p:nvSpPr>
          <p:cNvPr id="3" name="Notes Placeholder 2"/>
          <p:cNvSpPr>
            <a:spLocks noGrp="1"/>
          </p:cNvSpPr>
          <p:nvPr>
            <p:ph type="body" idx="1"/>
          </p:nvPr>
        </p:nvSpPr>
        <p:spPr>
          <a:xfrm>
            <a:off x="685800" y="2590800"/>
            <a:ext cx="5486400" cy="6248400"/>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And now look.  We took the book and made it into an interactive website. How cool is that?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Here is the web address.  </a:t>
            </a:r>
            <a:r>
              <a:rPr kumimoji="0" lang="en-US" b="0" i="0" u="sng"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NC Perkins dot 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 is the same website where you can find this PowerPoint.</a:t>
            </a:r>
          </a:p>
          <a:p>
            <a:endParaRPr lang="en-US" dirty="0" smtClean="0">
              <a:ea typeface="ヒラギノ角ゴ Pro W3" charset="0"/>
              <a:cs typeface="Times"/>
            </a:endParaRPr>
          </a:p>
          <a:p>
            <a:r>
              <a:rPr lang="en-US" dirty="0" smtClean="0">
                <a:ea typeface="ヒラギノ角ゴ Pro W3" charset="0"/>
                <a:cs typeface="Times"/>
              </a:rPr>
              <a:t>You can see the job projections and salaries for each occupation.</a:t>
            </a:r>
          </a:p>
          <a:p>
            <a:endParaRPr lang="en-US" dirty="0" smtClean="0">
              <a:ea typeface="ヒラギノ角ゴ Pro W3" charset="0"/>
              <a:cs typeface="Time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Short videos are available for most of the occupations.</a:t>
            </a:r>
          </a:p>
          <a:p>
            <a:endParaRPr lang="en-US" dirty="0" smtClean="0">
              <a:ea typeface="ヒラギノ角ゴ Pro W3" charset="0"/>
              <a:cs typeface="Times"/>
            </a:endParaRPr>
          </a:p>
          <a:p>
            <a:r>
              <a:rPr lang="en-US" dirty="0" smtClean="0">
                <a:ea typeface="ヒラギノ角ゴ Pro W3" charset="0"/>
                <a:cs typeface="Times"/>
              </a:rPr>
              <a:t>There is also a career interest assessment to help the folks get started.  </a:t>
            </a:r>
          </a:p>
          <a:p>
            <a:endParaRPr lang="en-US" dirty="0" smtClean="0">
              <a:ea typeface="ヒラギノ角ゴ Pro W3" charset="0"/>
              <a:cs typeface="Times"/>
            </a:endParaRPr>
          </a:p>
          <a:p>
            <a:r>
              <a:rPr lang="en-US" dirty="0" smtClean="0">
                <a:ea typeface="ヒラギノ角ゴ Pro W3" charset="0"/>
                <a:cs typeface="Times"/>
              </a:rPr>
              <a:t>We have to help our students discover who they are first -- before we can help them find the career that is best suited for them.</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rPr>
              <a:t>Besides the interactive web pages, a PDF of the printed book is available at the bottom of the main page.</a:t>
            </a:r>
          </a:p>
          <a:p>
            <a:pPr marL="285750" marR="0" lvl="0" indent="-285750" algn="l" defTabSz="914400" rtl="0" eaLnBrk="1" fontAlgn="auto" latinLnBrk="0" hangingPunct="1">
              <a:lnSpc>
                <a:spcPct val="100000"/>
              </a:lnSpc>
              <a:spcBef>
                <a:spcPts val="0"/>
              </a:spcBef>
              <a:spcAft>
                <a:spcPts val="0"/>
              </a:spcAft>
              <a:buClrTx/>
              <a:buSzTx/>
              <a:buFont typeface="Wingdings"/>
              <a:buChar char="à"/>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Check it 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http://</a:t>
            </a:r>
            <a:r>
              <a:rPr kumimoji="0" lang="en-US" b="0" i="0" u="none" strike="noStrike" kern="1200" cap="none" spc="0" normalizeH="0" baseline="0" noProof="0" dirty="0" err="1" smtClean="0">
                <a:ln>
                  <a:noFill/>
                </a:ln>
                <a:solidFill>
                  <a:prstClr val="black"/>
                </a:solidFill>
                <a:effectLst/>
                <a:uLnTx/>
                <a:uFillTx/>
                <a:ea typeface="ヒラギノ角ゴ Pro W3" charset="0"/>
                <a:cs typeface="ヒラギノ角ゴ Pro W3" charset="0"/>
              </a:rPr>
              <a:t>ncperkins.org</a:t>
            </a:r>
            <a:r>
              <a:rPr kumimoji="0" lang="en-US" b="0" i="0" u="none" strike="noStrike" kern="1200" cap="none" spc="0" normalizeH="0" baseline="0" noProof="0" dirty="0" smtClean="0">
                <a:ln>
                  <a:noFill/>
                </a:ln>
                <a:solidFill>
                  <a:prstClr val="black"/>
                </a:solidFill>
                <a:effectLst/>
                <a:uLnTx/>
                <a:uFillTx/>
                <a:ea typeface="ヒラギノ角ゴ Pro W3" charset="0"/>
                <a:cs typeface="ヒラギノ角ゴ Pro W3" charset="0"/>
              </a:rPr>
              <a:t>/careers/</a:t>
            </a:r>
            <a:endParaRPr lang="en-US" dirty="0"/>
          </a:p>
        </p:txBody>
      </p:sp>
      <p:sp>
        <p:nvSpPr>
          <p:cNvPr id="4" name="Slide Number Placeholder 3"/>
          <p:cNvSpPr>
            <a:spLocks noGrp="1"/>
          </p:cNvSpPr>
          <p:nvPr>
            <p:ph type="sldNum" sz="quarter" idx="10"/>
          </p:nvPr>
        </p:nvSpPr>
        <p:spPr/>
        <p:txBody>
          <a:bodyPr/>
          <a:lstStyle/>
          <a:p>
            <a:fld id="{456C487D-E38B-444A-A8D9-A3853809DE05}" type="slidenum">
              <a:rPr lang="en-US" smtClean="0"/>
              <a:t>105</a:t>
            </a:fld>
            <a:endParaRPr lang="en-US"/>
          </a:p>
        </p:txBody>
      </p:sp>
    </p:spTree>
    <p:extLst>
      <p:ext uri="{BB962C8B-B14F-4D97-AF65-F5344CB8AC3E}">
        <p14:creationId xmlns:p14="http://schemas.microsoft.com/office/powerpoint/2010/main" val="15887722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ヒラギノ角ゴ Pro W3" charset="0"/>
                <a:cs typeface="Times"/>
              </a:rPr>
              <a:t>In the online version you can</a:t>
            </a:r>
            <a:r>
              <a:rPr lang="en-US" baseline="0" dirty="0" smtClean="0">
                <a:ea typeface="ヒラギノ角ゴ Pro W3" charset="0"/>
                <a:cs typeface="Times"/>
              </a:rPr>
              <a:t> </a:t>
            </a:r>
            <a:r>
              <a:rPr lang="en-US" dirty="0" smtClean="0">
                <a:ea typeface="ヒラギノ角ゴ Pro W3" charset="0"/>
                <a:cs typeface="Times"/>
              </a:rPr>
              <a:t>see the job projections and salaries for each occupation for each of the eight North Carolina Prosperity Zones as well as the composite for the state.</a:t>
            </a:r>
          </a:p>
          <a:p>
            <a:endParaRPr lang="en-US" dirty="0" smtClean="0">
              <a:ea typeface="ヒラギノ角ゴ Pro W3" charset="0"/>
              <a:cs typeface="Times"/>
            </a:endParaRPr>
          </a:p>
          <a:p>
            <a:r>
              <a:rPr lang="en-US" dirty="0" smtClean="0">
                <a:ea typeface="ヒラギノ角ゴ Pro W3" charset="0"/>
                <a:cs typeface="Times"/>
              </a:rPr>
              <a:t>Some folks may not want to move out of the state, but might find a</a:t>
            </a:r>
            <a:r>
              <a:rPr lang="en-US" baseline="0" dirty="0" smtClean="0">
                <a:ea typeface="ヒラギノ角ゴ Pro W3" charset="0"/>
                <a:cs typeface="Times"/>
              </a:rPr>
              <a:t> higher demand or a higher salary just across a county border.</a:t>
            </a:r>
          </a:p>
          <a:p>
            <a:endParaRPr lang="en-US" baseline="0" dirty="0" smtClean="0">
              <a:ea typeface="ヒラギノ角ゴ Pro W3" charset="0"/>
              <a:cs typeface="Times"/>
            </a:endParaRPr>
          </a:p>
          <a:p>
            <a:r>
              <a:rPr lang="en-US" baseline="0" dirty="0" smtClean="0">
                <a:ea typeface="ヒラギノ角ゴ Pro W3" charset="0"/>
                <a:cs typeface="Times"/>
              </a:rPr>
              <a:t>((And if you live near the border of the state. </a:t>
            </a:r>
            <a:r>
              <a:rPr lang="mr-IN" baseline="0" dirty="0" smtClean="0">
                <a:ea typeface="ヒラギノ角ゴ Pro W3" charset="0"/>
                <a:cs typeface="Times"/>
              </a:rPr>
              <a:t>…</a:t>
            </a:r>
            <a:r>
              <a:rPr lang="en-US" baseline="0" dirty="0" smtClean="0">
                <a:ea typeface="ヒラギノ角ゴ Pro W3" charset="0"/>
                <a:cs typeface="Times"/>
              </a:rPr>
              <a:t>..) handout)</a:t>
            </a:r>
          </a:p>
          <a:p>
            <a:endParaRPr lang="en-US" dirty="0" smtClean="0">
              <a:ea typeface="ヒラギノ角ゴ Pro W3" charset="0"/>
              <a:cs typeface="Times"/>
            </a:endParaRPr>
          </a:p>
          <a:p>
            <a:endParaRPr lang="en-US" dirty="0" smtClean="0">
              <a:ea typeface="ヒラギノ角ゴ Pro W3" charset="0"/>
              <a:cs typeface="Times"/>
            </a:endParaRPr>
          </a:p>
          <a:p>
            <a:endParaRPr lang="en-US" dirty="0" smtClean="0"/>
          </a:p>
          <a:p>
            <a:r>
              <a:rPr lang="en-US" dirty="0" smtClean="0"/>
              <a:t>====</a:t>
            </a:r>
          </a:p>
          <a:p>
            <a:r>
              <a:rPr lang="en-US" dirty="0" smtClean="0"/>
              <a:t>http://</a:t>
            </a:r>
            <a:r>
              <a:rPr lang="en-US" dirty="0" err="1" smtClean="0"/>
              <a:t>nccareers.org</a:t>
            </a:r>
            <a:r>
              <a:rPr lang="en-US" dirty="0" smtClean="0"/>
              <a:t>/</a:t>
            </a:r>
            <a:r>
              <a:rPr lang="en-US" dirty="0" err="1" smtClean="0"/>
              <a:t>employmentprojections</a:t>
            </a:r>
            <a:r>
              <a:rPr lang="en-US" dirty="0" smtClean="0"/>
              <a:t>/images/Prosperity-Zones-</a:t>
            </a:r>
            <a:r>
              <a:rPr lang="en-US" dirty="0" err="1" smtClean="0"/>
              <a:t>Map.png</a:t>
            </a:r>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106</a:t>
            </a:fld>
            <a:endParaRPr lang="en-US"/>
          </a:p>
        </p:txBody>
      </p:sp>
    </p:spTree>
    <p:extLst>
      <p:ext uri="{BB962C8B-B14F-4D97-AF65-F5344CB8AC3E}">
        <p14:creationId xmlns:p14="http://schemas.microsoft.com/office/powerpoint/2010/main" val="42802233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a:ln/>
        </p:spPr>
      </p:sp>
      <p:sp>
        <p:nvSpPr>
          <p:cNvPr id="275458"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Let</a:t>
            </a:r>
            <a:r>
              <a:rPr lang="ja-JP" altLang="en-US" dirty="0" smtClean="0">
                <a:ea typeface="ヒラギノ角ゴ Pro W3" charset="0"/>
              </a:rPr>
              <a:t>’</a:t>
            </a:r>
            <a:r>
              <a:rPr lang="en-US" altLang="ja-JP" dirty="0" smtClean="0">
                <a:ea typeface="ヒラギノ角ゴ Pro W3" charset="0"/>
              </a:rPr>
              <a:t>s </a:t>
            </a:r>
            <a:r>
              <a:rPr lang="en-US" altLang="ja-JP" dirty="0">
                <a:ea typeface="ヒラギノ角ゴ Pro W3" charset="0"/>
              </a:rPr>
              <a:t>look at some new ideas.</a:t>
            </a:r>
            <a:endParaRPr lang="en-US" dirty="0">
              <a:ea typeface="ヒラギノ角ゴ Pro W3" charset="0"/>
            </a:endParaRPr>
          </a:p>
        </p:txBody>
      </p:sp>
      <p:sp>
        <p:nvSpPr>
          <p:cNvPr id="275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71FF57-6CDB-9C4F-9482-834C9B9EF96C}" type="slidenum">
              <a:rPr lang="en-US" sz="1300"/>
              <a:pPr/>
              <a:t>107</a:t>
            </a:fld>
            <a:endParaRPr lang="en-US" sz="1300"/>
          </a:p>
        </p:txBody>
      </p:sp>
    </p:spTree>
    <p:extLst>
      <p:ext uri="{BB962C8B-B14F-4D97-AF65-F5344CB8AC3E}">
        <p14:creationId xmlns:p14="http://schemas.microsoft.com/office/powerpoint/2010/main" val="170629957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There is a lot of high-tech going</a:t>
            </a:r>
            <a:r>
              <a:rPr lang="en-US" baseline="0" dirty="0" smtClean="0"/>
              <a:t> on in modern kitchens.  The appliances are all talking to each other.</a:t>
            </a:r>
          </a:p>
          <a:p>
            <a:endParaRPr lang="en-US" baseline="0" dirty="0" smtClean="0"/>
          </a:p>
          <a:p>
            <a:r>
              <a:rPr lang="en-US" baseline="0" dirty="0" smtClean="0"/>
              <a:t>And when you are running low on milk, the refrigerator orders another gallon that could be delivered directly to your house.</a:t>
            </a:r>
          </a:p>
          <a:p>
            <a:endParaRPr lang="en-US" baseline="0" dirty="0" smtClean="0"/>
          </a:p>
          <a:p>
            <a:r>
              <a:rPr lang="en-US" baseline="0" dirty="0" smtClean="0"/>
              <a:t>When the milk arrives, your refrigerator could even unlock and open the front door of the house -- and let the drone in -- and have the drone put the milk in the refrigerator.  It’s all possible </a:t>
            </a:r>
            <a:r>
              <a:rPr lang="en-US" u="sng" baseline="0" dirty="0" smtClean="0"/>
              <a:t>now</a:t>
            </a:r>
            <a:r>
              <a:rPr lang="en-US" baseline="0" dirty="0" smtClean="0"/>
              <a:t> through current technology.</a:t>
            </a:r>
          </a:p>
          <a:p>
            <a:endParaRPr lang="en-US" baseline="0" dirty="0" smtClean="0"/>
          </a:p>
          <a:p>
            <a:r>
              <a:rPr lang="en-US" baseline="0" dirty="0" smtClean="0"/>
              <a:t>-- We still have to drink the milk ourselves.  There’s no app for that!</a:t>
            </a:r>
          </a:p>
          <a:p>
            <a:endParaRPr lang="en-US" dirty="0" smtClean="0"/>
          </a:p>
          <a:p>
            <a:endParaRPr lang="en-US" dirty="0"/>
          </a:p>
          <a:p>
            <a:endParaRPr lang="en-US" dirty="0" smtClean="0"/>
          </a:p>
          <a:p>
            <a:r>
              <a:rPr lang="en-US" dirty="0" smtClean="0"/>
              <a:t>=====</a:t>
            </a:r>
          </a:p>
          <a:p>
            <a:r>
              <a:rPr lang="en-US" dirty="0" smtClean="0"/>
              <a:t>http://siliconangle.com/blog/2015/01/08/best-new-apps-for-apple-homekit-at-ces2015/</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108</a:t>
            </a:fld>
            <a:endParaRPr lang="en-US"/>
          </a:p>
        </p:txBody>
      </p:sp>
    </p:spTree>
    <p:extLst>
      <p:ext uri="{BB962C8B-B14F-4D97-AF65-F5344CB8AC3E}">
        <p14:creationId xmlns:p14="http://schemas.microsoft.com/office/powerpoint/2010/main" val="188722937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all great of course -- until someone hacks your fridge </a:t>
            </a:r>
            <a:r>
              <a:rPr lang="mr-IN" dirty="0" smtClean="0"/>
              <a:t>–</a:t>
            </a:r>
            <a:endParaRPr lang="en-US" dirty="0" smtClean="0"/>
          </a:p>
          <a:p>
            <a:endParaRPr lang="en-US" dirty="0" smtClean="0"/>
          </a:p>
          <a:p>
            <a:r>
              <a:rPr lang="en-US" dirty="0" smtClean="0"/>
              <a:t>and now you don’t have access to your own milk.</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a:t>
            </a:r>
            <a:r>
              <a:rPr lang="en-US" dirty="0" err="1" smtClean="0"/>
              <a:t>bizjournals</a:t>
            </a:r>
            <a:r>
              <a:rPr lang="en-US" dirty="0" smtClean="0"/>
              <a:t>/news/2016/11/23/</a:t>
            </a:r>
            <a:r>
              <a:rPr lang="en-US" dirty="0" err="1" smtClean="0"/>
              <a:t>tech-giants-recommend-rules-to-protect-your-fridge.html?ana</a:t>
            </a:r>
            <a:r>
              <a:rPr lang="en-US" dirty="0" smtClean="0"/>
              <a:t>=</a:t>
            </a:r>
            <a:r>
              <a:rPr lang="en-US" dirty="0" err="1" smtClean="0"/>
              <a:t>e_sjo_tf&amp;s</a:t>
            </a:r>
            <a:r>
              <a:rPr lang="en-US" dirty="0" smtClean="0"/>
              <a:t>=</a:t>
            </a:r>
            <a:r>
              <a:rPr lang="en-US" dirty="0" err="1" smtClean="0"/>
              <a:t>newsletter&amp;ed</a:t>
            </a:r>
            <a:r>
              <a:rPr lang="en-US" dirty="0" smtClean="0"/>
              <a:t>=2016-11-23&amp;u=DFsejj4U8KnV9lBFgI8D1Q03b85e1a&amp;t=1481121998&amp;j=76545421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109</a:t>
            </a:fld>
            <a:endParaRPr lang="en-US"/>
          </a:p>
        </p:txBody>
      </p:sp>
    </p:spTree>
    <p:extLst>
      <p:ext uri="{BB962C8B-B14F-4D97-AF65-F5344CB8AC3E}">
        <p14:creationId xmlns:p14="http://schemas.microsoft.com/office/powerpoint/2010/main" val="2130054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BAE88-FB43-2046-99A0-1C01B692316A}" type="slidenum">
              <a:rPr lang="en-US" sz="1300"/>
              <a:pPr/>
              <a:t>11</a:t>
            </a:fld>
            <a:endParaRPr lang="en-US" sz="1300"/>
          </a:p>
        </p:txBody>
      </p:sp>
      <p:sp>
        <p:nvSpPr>
          <p:cNvPr id="31746" name="Slide Image Placeholder 1"/>
          <p:cNvSpPr>
            <a:spLocks noGrp="1" noRot="1" noChangeAspect="1" noTextEdit="1"/>
          </p:cNvSpPr>
          <p:nvPr>
            <p:ph type="sldImg"/>
          </p:nvPr>
        </p:nvSpPr>
        <p:spPr>
          <a:solidFill>
            <a:srgbClr val="FFFFFF"/>
          </a:solidFill>
          <a:ln/>
        </p:spPr>
      </p:sp>
      <p:sp>
        <p:nvSpPr>
          <p:cNvPr id="31747" name="Notes Placeholder 2"/>
          <p:cNvSpPr>
            <a:spLocks noGrp="1"/>
          </p:cNvSpPr>
          <p:nvPr>
            <p:ph type="body" idx="1"/>
          </p:nvPr>
        </p:nvSpPr>
        <p:spPr>
          <a:xfrm>
            <a:off x="812800" y="4560888"/>
            <a:ext cx="5608638" cy="4560887"/>
          </a:xfrm>
          <a:noFill/>
          <a:ln>
            <a:solidFill>
              <a:srgbClr val="000000"/>
            </a:solidFill>
          </a:ln>
          <a:extLst>
            <a:ext uri="{909E8E84-426E-40DD-AFC4-6F175D3DCCD1}">
              <a14:hiddenFill xmlns:a14="http://schemas.microsoft.com/office/drawing/2010/main">
                <a:solidFill>
                  <a:srgbClr val="FFFFFF"/>
                </a:solidFill>
              </a14:hiddenFill>
            </a:ext>
          </a:extLst>
        </p:spPr>
        <p:txBody>
          <a:bodyPr>
            <a:normAutofit/>
          </a:bodyPr>
          <a:lstStyle/>
          <a:p>
            <a:r>
              <a:rPr lang="en-US" dirty="0">
                <a:ea typeface="ヒラギノ角ゴ Pro W3" charset="0"/>
                <a:cs typeface="Times"/>
              </a:rPr>
              <a:t>Ohio found similar results when they polled their college graduates</a:t>
            </a:r>
            <a:r>
              <a:rPr lang="en-US" dirty="0" smtClean="0">
                <a:ea typeface="ヒラギノ角ゴ Pro W3" charset="0"/>
                <a:cs typeface="Times"/>
              </a:rPr>
              <a:t>.</a:t>
            </a:r>
          </a:p>
          <a:p>
            <a:endParaRPr lang="en-US" dirty="0" smtClean="0">
              <a:ea typeface="ヒラギノ角ゴ Pro W3" charset="0"/>
              <a:cs typeface="Times"/>
            </a:endParaRPr>
          </a:p>
          <a:p>
            <a:r>
              <a:rPr lang="en-US" dirty="0" smtClean="0">
                <a:ea typeface="ヒラギノ角ゴ Pro W3" charset="0"/>
                <a:cs typeface="Times"/>
              </a:rPr>
              <a:t>Associate degree pays more than bachelor degree.</a:t>
            </a:r>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Times"/>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www.ohiocommunitycolleges.org</a:t>
            </a:r>
            <a:r>
              <a:rPr lang="en-US" dirty="0">
                <a:ea typeface="ヒラギノ角ゴ Pro W3" charset="0"/>
                <a:cs typeface="ヒラギノ角ゴ Pro W3" charset="0"/>
              </a:rPr>
              <a:t>/</a:t>
            </a:r>
            <a:r>
              <a:rPr lang="en-US" dirty="0" err="1">
                <a:ea typeface="ヒラギノ角ゴ Pro W3" charset="0"/>
                <a:cs typeface="ヒラギノ角ゴ Pro W3" charset="0"/>
              </a:rPr>
              <a:t>public-page.php?s</a:t>
            </a:r>
            <a:r>
              <a:rPr lang="en-US" dirty="0">
                <a:ea typeface="ヒラギノ角ゴ Pro W3" charset="0"/>
                <a:cs typeface="ヒラギノ角ゴ Pro W3" charset="0"/>
              </a:rPr>
              <a:t>=community-college-facts</a:t>
            </a:r>
          </a:p>
        </p:txBody>
      </p:sp>
      <p:sp>
        <p:nvSpPr>
          <p:cNvPr id="31748"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3008DC6F-E8C4-5846-90E7-EA5C8363BAAB}" type="slidenum">
              <a:rPr lang="en-US" sz="1300"/>
              <a:pPr algn="r"/>
              <a:t>11</a:t>
            </a:fld>
            <a:endParaRPr lang="en-US" sz="1300"/>
          </a:p>
        </p:txBody>
      </p:sp>
    </p:spTree>
    <p:extLst>
      <p:ext uri="{BB962C8B-B14F-4D97-AF65-F5344CB8AC3E}">
        <p14:creationId xmlns:p14="http://schemas.microsoft.com/office/powerpoint/2010/main" val="6811600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many are</a:t>
            </a:r>
            <a:r>
              <a:rPr lang="en-US" baseline="0" dirty="0" smtClean="0"/>
              <a:t> hopeful about letting robots and computers take over our lives.</a:t>
            </a:r>
          </a:p>
          <a:p>
            <a:endParaRPr lang="en-US" baseline="0" dirty="0" smtClean="0"/>
          </a:p>
          <a:p>
            <a:r>
              <a:rPr lang="en-US" baseline="0" dirty="0" smtClean="0"/>
              <a:t>My smart phone frustrates me quite often. </a:t>
            </a:r>
          </a:p>
          <a:p>
            <a:r>
              <a:rPr lang="en-US" baseline="0" dirty="0" smtClean="0"/>
              <a:t>Yesterday morning I could not get the local weather -- and was perplexed as to whether to take an umbrella.</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www.bizjournals.com</a:t>
            </a:r>
            <a:r>
              <a:rPr lang="en-US" dirty="0" smtClean="0"/>
              <a:t>/</a:t>
            </a:r>
            <a:r>
              <a:rPr lang="en-US" dirty="0" err="1" smtClean="0"/>
              <a:t>sanjose</a:t>
            </a:r>
            <a:r>
              <a:rPr lang="en-US" dirty="0" smtClean="0"/>
              <a:t>/news/2016/11/30/</a:t>
            </a:r>
            <a:r>
              <a:rPr lang="en-US" dirty="0" err="1" smtClean="0"/>
              <a:t>techflash-q-a-reasons-to-be-hopeful-about-ourrobot.html?ana</a:t>
            </a:r>
            <a:r>
              <a:rPr lang="en-US" dirty="0" smtClean="0"/>
              <a:t>=</a:t>
            </a:r>
            <a:r>
              <a:rPr lang="en-US" dirty="0" err="1" smtClean="0"/>
              <a:t>e_sjo_tf&amp;s</a:t>
            </a:r>
            <a:r>
              <a:rPr lang="en-US" dirty="0" smtClean="0"/>
              <a:t>=</a:t>
            </a:r>
            <a:r>
              <a:rPr lang="en-US" dirty="0" err="1" smtClean="0"/>
              <a:t>newsletter&amp;ed</a:t>
            </a:r>
            <a:r>
              <a:rPr lang="en-US" dirty="0" smtClean="0"/>
              <a:t>=2016-11-30&amp;u=DFsejj4U8KnV9lBFgI8D1Q03b85e1a&amp;t=1481124453&amp;j=76609931</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110</a:t>
            </a:fld>
            <a:endParaRPr lang="en-US"/>
          </a:p>
        </p:txBody>
      </p:sp>
    </p:spTree>
    <p:extLst>
      <p:ext uri="{BB962C8B-B14F-4D97-AF65-F5344CB8AC3E}">
        <p14:creationId xmlns:p14="http://schemas.microsoft.com/office/powerpoint/2010/main" val="13178867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home</a:t>
            </a:r>
            <a:r>
              <a:rPr lang="en-US" baseline="0" dirty="0" smtClean="0"/>
              <a:t> automation system could </a:t>
            </a:r>
            <a:r>
              <a:rPr lang="en-US" u="sng" baseline="0" dirty="0" smtClean="0"/>
              <a:t>anticipate</a:t>
            </a:r>
            <a:r>
              <a:rPr lang="en-US" baseline="0" dirty="0" smtClean="0"/>
              <a:t> your needs and even make you a sandwich.</a:t>
            </a:r>
          </a:p>
          <a:p>
            <a:endParaRPr lang="en-US" baseline="0" dirty="0" smtClean="0"/>
          </a:p>
          <a:p>
            <a:r>
              <a:rPr lang="en-US" baseline="0" dirty="0" smtClean="0"/>
              <a:t>We need workers who will dream up these ideas, do the engineering, build them, install them, program them, fix them when they don’t work, and -- keep the hackers at bay.</a:t>
            </a:r>
          </a:p>
          <a:p>
            <a:endParaRPr lang="en-US" baseline="0" dirty="0" smtClean="0"/>
          </a:p>
          <a:p>
            <a:r>
              <a:rPr lang="en-US" baseline="0" dirty="0" smtClean="0"/>
              <a:t>And then we need some </a:t>
            </a:r>
            <a:r>
              <a:rPr lang="en-US" u="sng" baseline="0" dirty="0" smtClean="0"/>
              <a:t>special</a:t>
            </a:r>
            <a:r>
              <a:rPr lang="en-US" baseline="0" dirty="0" smtClean="0"/>
              <a:t> workers - to </a:t>
            </a:r>
            <a:r>
              <a:rPr lang="en-US" u="sng" baseline="0" dirty="0" smtClean="0"/>
              <a:t>convince</a:t>
            </a:r>
            <a:r>
              <a:rPr lang="en-US" baseline="0" dirty="0" smtClean="0"/>
              <a:t> us all - that this </a:t>
            </a:r>
            <a:r>
              <a:rPr lang="en-US" u="sng" baseline="0" dirty="0" smtClean="0"/>
              <a:t>new</a:t>
            </a:r>
            <a:r>
              <a:rPr lang="en-US" baseline="0" dirty="0" smtClean="0"/>
              <a:t> technology is </a:t>
            </a:r>
            <a:r>
              <a:rPr lang="en-US" u="sng" baseline="0" dirty="0" smtClean="0"/>
              <a:t>actually</a:t>
            </a:r>
            <a:r>
              <a:rPr lang="en-US" baseline="0" dirty="0" smtClean="0"/>
              <a:t> a </a:t>
            </a:r>
            <a:r>
              <a:rPr lang="en-US" u="sng" baseline="0" dirty="0" smtClean="0"/>
              <a:t>good</a:t>
            </a:r>
            <a:r>
              <a:rPr lang="en-US" baseline="0" dirty="0" smtClean="0"/>
              <a:t> thing.</a:t>
            </a:r>
            <a:endParaRPr lang="en-US" dirty="0" smtClean="0"/>
          </a:p>
          <a:p>
            <a:endParaRPr lang="en-US" dirty="0" smtClean="0"/>
          </a:p>
          <a:p>
            <a:endParaRPr lang="en-US" dirty="0"/>
          </a:p>
          <a:p>
            <a:endParaRPr lang="en-US" dirty="0" smtClean="0"/>
          </a:p>
          <a:p>
            <a:r>
              <a:rPr lang="en-US" dirty="0" smtClean="0"/>
              <a:t>=====</a:t>
            </a:r>
          </a:p>
          <a:p>
            <a:r>
              <a:rPr lang="en-US" dirty="0" smtClean="0"/>
              <a:t>http://www.cnn.com/2012/06/18/tech/predictive-technology-future/</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111</a:t>
            </a:fld>
            <a:endParaRPr lang="en-US"/>
          </a:p>
        </p:txBody>
      </p:sp>
    </p:spTree>
    <p:extLst>
      <p:ext uri="{BB962C8B-B14F-4D97-AF65-F5344CB8AC3E}">
        <p14:creationId xmlns:p14="http://schemas.microsoft.com/office/powerpoint/2010/main" val="66936350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30E44C8-0C34-034D-93C6-540E76D883E9}" type="slidenum">
              <a:rPr lang="en-US" sz="1300"/>
              <a:pPr/>
              <a:t>112</a:t>
            </a:fld>
            <a:endParaRPr lang="en-US" sz="1300"/>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a:xfrm>
            <a:off x="731838" y="4560888"/>
            <a:ext cx="56086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Sometimes we have to think </a:t>
            </a:r>
            <a:r>
              <a:rPr lang="en-US" u="sng" dirty="0">
                <a:ea typeface="ヒラギノ角ゴ Pro W3" charset="0"/>
              </a:rPr>
              <a:t>outside</a:t>
            </a:r>
            <a:r>
              <a:rPr lang="en-US" dirty="0">
                <a:ea typeface="ヒラギノ角ゴ Pro W3" charset="0"/>
              </a:rPr>
              <a:t> the box.</a:t>
            </a:r>
          </a:p>
          <a:p>
            <a:pPr eaLnBrk="1" hangingPunct="1"/>
            <a:endParaRPr lang="en-US" dirty="0">
              <a:ea typeface="ヒラギノ角ゴ Pro W3" charset="0"/>
            </a:endParaRPr>
          </a:p>
          <a:p>
            <a:pPr eaLnBrk="1" hangingPunct="1"/>
            <a:r>
              <a:rPr lang="en-US" dirty="0">
                <a:ea typeface="ヒラギノ角ゴ Pro W3" charset="0"/>
              </a:rPr>
              <a:t>This is not just for our </a:t>
            </a:r>
            <a:r>
              <a:rPr lang="en-US" u="sng" dirty="0" smtClean="0">
                <a:ea typeface="ヒラギノ角ゴ Pro W3" charset="0"/>
              </a:rPr>
              <a:t>us</a:t>
            </a:r>
            <a:r>
              <a:rPr lang="en-US" dirty="0" smtClean="0">
                <a:ea typeface="ヒラギノ角ゴ Pro W3" charset="0"/>
              </a:rPr>
              <a:t>, but for our </a:t>
            </a:r>
            <a:r>
              <a:rPr lang="en-US" u="sng" dirty="0" smtClean="0">
                <a:ea typeface="ヒラギノ角ゴ Pro W3" charset="0"/>
              </a:rPr>
              <a:t>students</a:t>
            </a:r>
            <a:r>
              <a:rPr lang="en-US" altLang="ja-JP" dirty="0" smtClean="0">
                <a:ea typeface="ヒラギノ角ゴ Pro W3" charset="0"/>
              </a:rPr>
              <a:t> </a:t>
            </a:r>
            <a:r>
              <a:rPr lang="en-US" altLang="ja-JP" dirty="0">
                <a:ea typeface="ヒラギノ角ゴ Pro W3" charset="0"/>
              </a:rPr>
              <a:t>as well.</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a:t>
            </a:r>
          </a:p>
          <a:p>
            <a:pPr eaLnBrk="1" hangingPunct="1"/>
            <a:r>
              <a:rPr lang="en-US" dirty="0">
                <a:ea typeface="ヒラギノ角ゴ Pro W3" charset="0"/>
              </a:rPr>
              <a:t>http://cdn.elev8.com/files/2010/07/think-outside-the-</a:t>
            </a:r>
            <a:r>
              <a:rPr lang="en-US" dirty="0" err="1">
                <a:ea typeface="ヒラギノ角ゴ Pro W3" charset="0"/>
              </a:rPr>
              <a:t>box.jpg</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87601338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Slide Image Placeholder 1"/>
          <p:cNvSpPr>
            <a:spLocks noGrp="1" noRot="1" noChangeAspect="1" noTextEdit="1"/>
          </p:cNvSpPr>
          <p:nvPr>
            <p:ph type="sldImg"/>
          </p:nvPr>
        </p:nvSpPr>
        <p:spPr>
          <a:xfrm>
            <a:off x="1066800" y="381000"/>
            <a:ext cx="2286000" cy="1714500"/>
          </a:xfrm>
          <a:ln/>
        </p:spPr>
      </p:sp>
      <p:sp>
        <p:nvSpPr>
          <p:cNvPr id="283650" name="Notes Placeholder 2"/>
          <p:cNvSpPr>
            <a:spLocks noGrp="1"/>
          </p:cNvSpPr>
          <p:nvPr>
            <p:ph type="body" idx="1"/>
          </p:nvPr>
        </p:nvSpPr>
        <p:spPr>
          <a:xfrm>
            <a:off x="914400" y="2286000"/>
            <a:ext cx="5365750" cy="674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Soul </a:t>
            </a:r>
            <a:r>
              <a:rPr lang="en-US" dirty="0" err="1">
                <a:ea typeface="ヒラギノ角ゴ Pro W3" charset="0"/>
              </a:rPr>
              <a:t>Stix</a:t>
            </a:r>
            <a:r>
              <a:rPr lang="en-US" dirty="0">
                <a:ea typeface="ヒラギノ角ゴ Pro W3" charset="0"/>
              </a:rPr>
              <a:t> Surfboards had a problem like many other companies about what to do with it</a:t>
            </a:r>
            <a:r>
              <a:rPr lang="ja-JP" altLang="en-US" dirty="0">
                <a:ea typeface="ヒラギノ角ゴ Pro W3" charset="0"/>
              </a:rPr>
              <a:t>’</a:t>
            </a:r>
            <a:r>
              <a:rPr lang="en-US" altLang="ja-JP" dirty="0">
                <a:ea typeface="ヒラギノ角ゴ Pro W3" charset="0"/>
              </a:rPr>
              <a:t>s waste material when they cut a new surfboard from a block of polyurethane foam.  </a:t>
            </a:r>
            <a:endParaRPr lang="en-US" altLang="ja-JP" dirty="0" smtClean="0">
              <a:ea typeface="ヒラギノ角ゴ Pro W3" charset="0"/>
            </a:endParaRPr>
          </a:p>
          <a:p>
            <a:endParaRPr lang="en-US" dirty="0">
              <a:ea typeface="ヒラギノ角ゴ Pro W3" charset="0"/>
            </a:endParaRPr>
          </a:p>
          <a:p>
            <a:r>
              <a:rPr lang="en-US" dirty="0">
                <a:ea typeface="ヒラギノ角ゴ Pro W3" charset="0"/>
              </a:rPr>
              <a:t>It creates </a:t>
            </a:r>
            <a:r>
              <a:rPr lang="en-US" dirty="0" smtClean="0">
                <a:ea typeface="ヒラギノ角ゴ Pro W3" charset="0"/>
              </a:rPr>
              <a:t>plastic flakes </a:t>
            </a:r>
            <a:r>
              <a:rPr lang="en-US" dirty="0">
                <a:ea typeface="ヒラギノ角ゴ Pro W3" charset="0"/>
              </a:rPr>
              <a:t>like snowflakes that are hard enough just to capture out of the air, much less dispose of</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they found is that this special </a:t>
            </a:r>
            <a:r>
              <a:rPr lang="en-US" dirty="0" smtClean="0">
                <a:ea typeface="ヒラギノ角ゴ Pro W3" charset="0"/>
              </a:rPr>
              <a:t>plastic </a:t>
            </a:r>
            <a:r>
              <a:rPr lang="ja-JP" altLang="en-US" dirty="0" smtClean="0">
                <a:ea typeface="ヒラギノ角ゴ Pro W3" charset="0"/>
              </a:rPr>
              <a:t>“</a:t>
            </a:r>
            <a:r>
              <a:rPr lang="en-US" altLang="ja-JP" dirty="0">
                <a:ea typeface="ヒラギノ角ゴ Pro W3" charset="0"/>
              </a:rPr>
              <a:t>saw dust</a:t>
            </a:r>
            <a:r>
              <a:rPr lang="ja-JP" altLang="en-US" dirty="0">
                <a:ea typeface="ヒラギノ角ゴ Pro W3" charset="0"/>
              </a:rPr>
              <a:t>”</a:t>
            </a:r>
            <a:r>
              <a:rPr lang="en-US" altLang="ja-JP" dirty="0">
                <a:ea typeface="ヒラギノ角ゴ Pro W3" charset="0"/>
              </a:rPr>
              <a:t> is very good at sopping up chemicals, like spilled oil in the ocean.  </a:t>
            </a:r>
            <a:endParaRPr lang="en-US" altLang="ja-JP" dirty="0" smtClean="0">
              <a:ea typeface="ヒラギノ角ゴ Pro W3" charset="0"/>
            </a:endParaRPr>
          </a:p>
          <a:p>
            <a:r>
              <a:rPr lang="en-US" altLang="ja-JP" u="sng" dirty="0" smtClean="0">
                <a:ea typeface="ヒラギノ角ゴ Pro W3" charset="0"/>
              </a:rPr>
              <a:t>Yes</a:t>
            </a:r>
            <a:r>
              <a:rPr lang="en-US" altLang="ja-JP" dirty="0" smtClean="0">
                <a:ea typeface="ヒラギノ角ゴ Pro W3" charset="0"/>
              </a:rPr>
              <a:t> </a:t>
            </a:r>
            <a:r>
              <a:rPr lang="en-US" altLang="ja-JP" dirty="0">
                <a:ea typeface="ヒラギノ角ゴ Pro W3" charset="0"/>
              </a:rPr>
              <a:t>-- what was once a </a:t>
            </a:r>
            <a:r>
              <a:rPr lang="en-US" altLang="ja-JP" u="sng" dirty="0">
                <a:ea typeface="ヒラギノ角ゴ Pro W3" charset="0"/>
              </a:rPr>
              <a:t>waste</a:t>
            </a:r>
            <a:r>
              <a:rPr lang="en-US" altLang="ja-JP" dirty="0">
                <a:ea typeface="ヒラギノ角ゴ Pro W3" charset="0"/>
              </a:rPr>
              <a:t> product is now helping to clean up oil spills.</a:t>
            </a:r>
          </a:p>
          <a:p>
            <a:endParaRPr lang="en-US" dirty="0">
              <a:ea typeface="ヒラギノ角ゴ Pro W3" charset="0"/>
            </a:endParaRPr>
          </a:p>
          <a:p>
            <a:r>
              <a:rPr lang="en-US" dirty="0">
                <a:ea typeface="ヒラギノ角ゴ Pro W3" charset="0"/>
              </a:rPr>
              <a:t>You know the saying – </a:t>
            </a:r>
            <a:r>
              <a:rPr lang="ja-JP" altLang="en-US" dirty="0">
                <a:ea typeface="ヒラギノ角ゴ Pro W3" charset="0"/>
              </a:rPr>
              <a:t>“</a:t>
            </a:r>
            <a:r>
              <a:rPr lang="en-US" altLang="ja-JP" dirty="0">
                <a:ea typeface="ヒラギノ角ゴ Pro W3" charset="0"/>
              </a:rPr>
              <a:t>One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trash</a:t>
            </a:r>
            <a:r>
              <a:rPr lang="en-US" altLang="ja-JP" dirty="0">
                <a:ea typeface="ヒラギノ角ゴ Pro W3" charset="0"/>
              </a:rPr>
              <a:t> is another man</a:t>
            </a:r>
            <a:r>
              <a:rPr lang="ja-JP" altLang="en-US" dirty="0">
                <a:ea typeface="ヒラギノ角ゴ Pro W3" charset="0"/>
              </a:rPr>
              <a:t>’</a:t>
            </a:r>
            <a:r>
              <a:rPr lang="en-US" altLang="ja-JP" dirty="0">
                <a:ea typeface="ヒラギノ角ゴ Pro W3" charset="0"/>
              </a:rPr>
              <a:t>s </a:t>
            </a:r>
            <a:r>
              <a:rPr lang="en-US" altLang="ja-JP" u="sng" dirty="0">
                <a:ea typeface="ヒラギノ角ゴ Pro W3" charset="0"/>
              </a:rPr>
              <a:t>treasure</a:t>
            </a:r>
            <a:r>
              <a:rPr lang="en-US" altLang="ja-JP" dirty="0">
                <a:ea typeface="ヒラギノ角ゴ Pro W3" charset="0"/>
              </a:rPr>
              <a:t>.</a:t>
            </a:r>
            <a:r>
              <a:rPr lang="ja-JP" altLang="en-US" dirty="0" smtClean="0">
                <a:ea typeface="ヒラギノ角ゴ Pro W3" charset="0"/>
              </a:rPr>
              <a:t>”</a:t>
            </a:r>
            <a:endParaRPr lang="en-US" dirty="0">
              <a:ea typeface="ヒラギノ角ゴ Pro W3" charset="0"/>
            </a:endParaRPr>
          </a:p>
          <a:p>
            <a:r>
              <a:rPr lang="en-US" dirty="0">
                <a:ea typeface="ヒラギノ角ゴ Pro W3" charset="0"/>
              </a:rPr>
              <a:t>Are we teaching </a:t>
            </a:r>
            <a:r>
              <a:rPr lang="en-US" dirty="0" smtClean="0">
                <a:ea typeface="ヒラギノ角ゴ Pro W3" charset="0"/>
              </a:rPr>
              <a:t>our students to </a:t>
            </a:r>
            <a:r>
              <a:rPr lang="en-US" dirty="0">
                <a:ea typeface="ヒラギノ角ゴ Pro W3" charset="0"/>
              </a:rPr>
              <a:t>recycle?   and then to go one step further to look for </a:t>
            </a:r>
            <a:r>
              <a:rPr lang="en-US" u="sng" dirty="0">
                <a:ea typeface="ヒラギノ角ゴ Pro W3" charset="0"/>
              </a:rPr>
              <a:t>new</a:t>
            </a:r>
            <a:r>
              <a:rPr lang="en-US" dirty="0">
                <a:ea typeface="ヒラギノ角ゴ Pro W3" charset="0"/>
              </a:rPr>
              <a:t> things to recycle</a:t>
            </a:r>
            <a:r>
              <a:rPr lang="en-US" dirty="0" smtClean="0">
                <a:ea typeface="ヒラギノ角ゴ Pro W3" charset="0"/>
              </a:rPr>
              <a:t>?</a:t>
            </a:r>
          </a:p>
          <a:p>
            <a:endParaRPr lang="en-US" dirty="0">
              <a:ea typeface="ヒラギノ角ゴ Pro W3" charset="0"/>
            </a:endParaRPr>
          </a:p>
          <a:p>
            <a:r>
              <a:rPr lang="en-US" dirty="0">
                <a:ea typeface="ヒラギノ角ゴ Pro W3" charset="0"/>
              </a:rPr>
              <a:t> In </a:t>
            </a:r>
            <a:r>
              <a:rPr lang="en-US" u="sng" dirty="0">
                <a:ea typeface="ヒラギノ角ゴ Pro W3" charset="0"/>
              </a:rPr>
              <a:t>my</a:t>
            </a:r>
            <a:r>
              <a:rPr lang="en-US" dirty="0">
                <a:ea typeface="ヒラギノ角ゴ Pro W3" charset="0"/>
              </a:rPr>
              <a:t> house, the recycle </a:t>
            </a:r>
            <a:r>
              <a:rPr lang="en-US" dirty="0" smtClean="0">
                <a:ea typeface="ヒラギノ角ゴ Pro W3" charset="0"/>
              </a:rPr>
              <a:t>bin </a:t>
            </a:r>
            <a:r>
              <a:rPr lang="en-US" u="sng" dirty="0" smtClean="0">
                <a:ea typeface="ヒラギノ角ゴ Pro W3" charset="0"/>
              </a:rPr>
              <a:t>always</a:t>
            </a:r>
            <a:r>
              <a:rPr lang="en-US" dirty="0" smtClean="0">
                <a:ea typeface="ヒラギノ角ゴ Pro W3" charset="0"/>
              </a:rPr>
              <a:t> </a:t>
            </a:r>
            <a:r>
              <a:rPr lang="en-US" dirty="0">
                <a:ea typeface="ヒラギノ角ゴ Pro W3" charset="0"/>
              </a:rPr>
              <a:t>has more in it than the garbage bin. </a:t>
            </a:r>
          </a:p>
          <a:p>
            <a:r>
              <a:rPr lang="en-US" dirty="0">
                <a:ea typeface="ヒラギノ角ゴ Pro W3" charset="0"/>
              </a:rPr>
              <a:t> Can we ever get to the point where </a:t>
            </a:r>
            <a:r>
              <a:rPr lang="en-US" u="sng" dirty="0">
                <a:ea typeface="ヒラギノ角ゴ Pro W3" charset="0"/>
              </a:rPr>
              <a:t>everything  </a:t>
            </a:r>
            <a:r>
              <a:rPr lang="en-US" dirty="0">
                <a:ea typeface="ヒラギノ角ゴ Pro W3" charset="0"/>
              </a:rPr>
              <a:t>is recyclable and </a:t>
            </a:r>
            <a:r>
              <a:rPr lang="en-US" u="sng" dirty="0">
                <a:ea typeface="ヒラギノ角ゴ Pro W3" charset="0"/>
              </a:rPr>
              <a:t>nothing </a:t>
            </a:r>
            <a:r>
              <a:rPr lang="en-US" dirty="0">
                <a:ea typeface="ヒラギノ角ゴ Pro W3" charset="0"/>
              </a:rPr>
              <a:t>goes to the landfill</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We have to get people to get</a:t>
            </a:r>
            <a:r>
              <a:rPr lang="en-US" baseline="0" dirty="0" smtClean="0">
                <a:ea typeface="ヒラギノ角ゴ Pro W3" charset="0"/>
              </a:rPr>
              <a:t> outside of the box and look for new ways to make money.  One way is by selling trash.</a:t>
            </a:r>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a:t>
            </a:r>
            <a:r>
              <a:rPr lang="en-US" dirty="0" err="1">
                <a:ea typeface="ヒラギノ角ゴ Pro W3" charset="0"/>
              </a:rPr>
              <a:t>forbes</a:t>
            </a:r>
            <a:r>
              <a:rPr lang="en-US" dirty="0">
                <a:ea typeface="ヒラギノ角ゴ Pro W3" charset="0"/>
              </a:rPr>
              <a:t>/2011/1024/entrepreneurs-green-technology-surfboards-monarch-todd-woody.html</a:t>
            </a:r>
          </a:p>
          <a:p>
            <a:endParaRPr lang="en-US" dirty="0">
              <a:ea typeface="ヒラギノ角ゴ Pro W3" charset="0"/>
            </a:endParaRPr>
          </a:p>
          <a:p>
            <a:r>
              <a:rPr lang="en-US" dirty="0">
                <a:ea typeface="ヒラギノ角ゴ Pro W3" charset="0"/>
              </a:rPr>
              <a:t>Photo</a:t>
            </a:r>
          </a:p>
          <a:p>
            <a:r>
              <a:rPr lang="en-US" dirty="0">
                <a:ea typeface="ヒラギノ角ゴ Pro W3" charset="0"/>
              </a:rPr>
              <a:t>http://www.degree33surfboards.com/blog/surf-education/sell-surfboard-craigslist/</a:t>
            </a:r>
          </a:p>
          <a:p>
            <a:endParaRPr lang="en-US" dirty="0">
              <a:ea typeface="ヒラギノ角ゴ Pro W3" charset="0"/>
            </a:endParaRPr>
          </a:p>
        </p:txBody>
      </p:sp>
      <p:sp>
        <p:nvSpPr>
          <p:cNvPr id="283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4A9CDBA-DEDF-B04A-B665-4ADAC7D2871D}" type="slidenum">
              <a:rPr lang="en-US" sz="1300"/>
              <a:pPr/>
              <a:t>113</a:t>
            </a:fld>
            <a:endParaRPr lang="en-US" sz="1300"/>
          </a:p>
        </p:txBody>
      </p:sp>
    </p:spTree>
    <p:extLst>
      <p:ext uri="{BB962C8B-B14F-4D97-AF65-F5344CB8AC3E}">
        <p14:creationId xmlns:p14="http://schemas.microsoft.com/office/powerpoint/2010/main" val="42099965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221163" cy="3165475"/>
          </a:xfrm>
        </p:spPr>
      </p:sp>
      <p:sp>
        <p:nvSpPr>
          <p:cNvPr id="3" name="Notes Placeholder 2"/>
          <p:cNvSpPr>
            <a:spLocks noGrp="1"/>
          </p:cNvSpPr>
          <p:nvPr>
            <p:ph type="body" idx="1"/>
          </p:nvPr>
        </p:nvSpPr>
        <p:spPr>
          <a:xfrm>
            <a:off x="974725" y="4114800"/>
            <a:ext cx="5365750" cy="4765675"/>
          </a:xfrm>
        </p:spPr>
        <p:txBody>
          <a:bodyPr>
            <a:noAutofit/>
          </a:bodyPr>
          <a:lstStyle/>
          <a:p>
            <a:r>
              <a:rPr lang="en-US" dirty="0" smtClean="0"/>
              <a:t>Pizza Hut has developed this new computer-topped table that allows you to see what your food</a:t>
            </a:r>
            <a:r>
              <a:rPr lang="en-US" baseline="0" dirty="0" smtClean="0"/>
              <a:t> will look like before you order.  </a:t>
            </a:r>
          </a:p>
          <a:p>
            <a:r>
              <a:rPr lang="en-US" baseline="0" dirty="0" smtClean="0"/>
              <a:t>You just decide how big you want your pizza, drag over the ingredients, pay with your smart phone, and hit send.  </a:t>
            </a:r>
          </a:p>
          <a:p>
            <a:endParaRPr lang="en-US" baseline="0" dirty="0" smtClean="0"/>
          </a:p>
          <a:p>
            <a:r>
              <a:rPr lang="en-US" baseline="0" dirty="0" smtClean="0"/>
              <a:t>No need for a person to take your order.  </a:t>
            </a:r>
          </a:p>
          <a:p>
            <a:r>
              <a:rPr lang="en-US" baseline="0" dirty="0" smtClean="0"/>
              <a:t>After you order, you can use the table top to play games or read the newspaper while you wait.</a:t>
            </a:r>
          </a:p>
          <a:p>
            <a:endParaRPr lang="en-US" baseline="0" dirty="0" smtClean="0"/>
          </a:p>
          <a:p>
            <a:r>
              <a:rPr lang="en-US" baseline="0" dirty="0" smtClean="0"/>
              <a:t>Technology like this could eliminate many waiter and order-taker positions.  </a:t>
            </a:r>
          </a:p>
          <a:p>
            <a:r>
              <a:rPr lang="en-US" baseline="0" dirty="0" smtClean="0"/>
              <a:t>But it </a:t>
            </a:r>
            <a:r>
              <a:rPr lang="en-US" u="sng" baseline="0" dirty="0" smtClean="0"/>
              <a:t>creates</a:t>
            </a:r>
            <a:r>
              <a:rPr lang="en-US" baseline="0" dirty="0" smtClean="0"/>
              <a:t> high-tech positions to design, build, install, and maintain these technologies.</a:t>
            </a:r>
          </a:p>
          <a:p>
            <a:endParaRPr lang="en-US" baseline="0" dirty="0" smtClean="0"/>
          </a:p>
          <a:p>
            <a:r>
              <a:rPr lang="en-US" baseline="0" dirty="0" smtClean="0"/>
              <a:t>And best of all for the </a:t>
            </a:r>
            <a:r>
              <a:rPr lang="en-US" u="sng" baseline="0" dirty="0" smtClean="0"/>
              <a:t>guys</a:t>
            </a:r>
            <a:r>
              <a:rPr lang="en-US" baseline="0" dirty="0" smtClean="0"/>
              <a:t> ---  this eliminates all reasons to have to talk on a date.  Just point and click!  ;-)</a:t>
            </a:r>
          </a:p>
          <a:p>
            <a:endParaRPr lang="en-US" dirty="0" smtClean="0"/>
          </a:p>
          <a:p>
            <a:endParaRPr lang="en-US" dirty="0" smtClean="0"/>
          </a:p>
          <a:p>
            <a:endParaRPr lang="en-US" dirty="0"/>
          </a:p>
          <a:p>
            <a:endParaRPr lang="en-US" dirty="0" smtClean="0"/>
          </a:p>
          <a:p>
            <a:r>
              <a:rPr lang="en-US" dirty="0" smtClean="0"/>
              <a:t>====</a:t>
            </a:r>
          </a:p>
          <a:p>
            <a:r>
              <a:rPr lang="en-US" dirty="0" smtClean="0"/>
              <a:t>http://www.adweek.com/adfreak/pizza-huts-swipe-order-table-cool-and-useful-or-gross-and-inefficient-156080</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Pizza Hut's Swipe-to-Order Table: Cool and Useful, or Gross and Inefficient? When talking to a human just won't cut it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Video:    http://www.youtube.com/watch?v=xvT0MCugb58#t=13</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114</a:t>
            </a:fld>
            <a:endParaRPr lang="en-US"/>
          </a:p>
        </p:txBody>
      </p:sp>
    </p:spTree>
    <p:extLst>
      <p:ext uri="{BB962C8B-B14F-4D97-AF65-F5344CB8AC3E}">
        <p14:creationId xmlns:p14="http://schemas.microsoft.com/office/powerpoint/2010/main" val="126301320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FAFDA13-90BD-944B-BAFF-F471B631D87F}" type="slidenum">
              <a:rPr lang="en-US" sz="1300"/>
              <a:pPr/>
              <a:t>115</a:t>
            </a:fld>
            <a:endParaRPr lang="en-US" sz="1300"/>
          </a:p>
        </p:txBody>
      </p:sp>
      <p:sp>
        <p:nvSpPr>
          <p:cNvPr id="310274" name="Rectangle 2"/>
          <p:cNvSpPr>
            <a:spLocks noGrp="1" noRot="1" noChangeAspect="1" noChangeArrowheads="1" noTextEdit="1"/>
          </p:cNvSpPr>
          <p:nvPr>
            <p:ph type="sldImg"/>
          </p:nvPr>
        </p:nvSpPr>
        <p:spPr>
          <a:xfrm>
            <a:off x="1257300" y="720725"/>
            <a:ext cx="2705100" cy="2028825"/>
          </a:xfrm>
          <a:solidFill>
            <a:srgbClr val="FFFFFF"/>
          </a:solidFill>
          <a:ln/>
        </p:spPr>
      </p:sp>
      <p:sp>
        <p:nvSpPr>
          <p:cNvPr id="310275" name="Rectangle 3"/>
          <p:cNvSpPr>
            <a:spLocks noGrp="1" noChangeArrowheads="1"/>
          </p:cNvSpPr>
          <p:nvPr>
            <p:ph type="body" idx="1"/>
          </p:nvPr>
        </p:nvSpPr>
        <p:spPr>
          <a:xfrm>
            <a:off x="568325" y="2819400"/>
            <a:ext cx="5772150" cy="60610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Here are some broad skills that will help workers adapt to the changing career landscape:</a:t>
            </a:r>
          </a:p>
          <a:p>
            <a:endParaRPr lang="en-US" dirty="0">
              <a:ea typeface="ヒラギノ角ゴ Pro W3" charset="0"/>
            </a:endParaRPr>
          </a:p>
          <a:p>
            <a:r>
              <a:rPr lang="en-US" b="1" dirty="0">
                <a:ea typeface="ヒラギノ角ゴ Pro W3" charset="0"/>
              </a:rPr>
              <a:t>Sense-making </a:t>
            </a:r>
            <a:r>
              <a:rPr lang="en-US" b="0" dirty="0">
                <a:ea typeface="ヒラギノ角ゴ Pro W3" charset="0"/>
              </a:rPr>
              <a:t>is t</a:t>
            </a:r>
            <a:r>
              <a:rPr lang="en-US" dirty="0">
                <a:ea typeface="ヒラギノ角ゴ Pro W3" charset="0"/>
              </a:rPr>
              <a:t>he ability to determine the deeper meaning or significance of what is being expressed</a:t>
            </a:r>
          </a:p>
          <a:p>
            <a:endParaRPr lang="en-US" dirty="0">
              <a:ea typeface="ヒラギノ角ゴ Pro W3" charset="0"/>
            </a:endParaRPr>
          </a:p>
          <a:p>
            <a:r>
              <a:rPr lang="en-US" b="1" dirty="0">
                <a:ea typeface="ヒラギノ角ゴ Pro W3" charset="0"/>
              </a:rPr>
              <a:t>Social intelligence </a:t>
            </a:r>
            <a:r>
              <a:rPr lang="en-US" b="0" dirty="0">
                <a:ea typeface="ヒラギノ角ゴ Pro W3" charset="0"/>
              </a:rPr>
              <a:t>is t</a:t>
            </a:r>
            <a:r>
              <a:rPr lang="en-US" dirty="0">
                <a:ea typeface="ヒラギノ角ゴ Pro W3" charset="0"/>
              </a:rPr>
              <a:t>he ability to connect to others in a deep and direct way, to sense and stimulate reactions and desired interactions</a:t>
            </a:r>
          </a:p>
          <a:p>
            <a:endParaRPr lang="en-US" dirty="0">
              <a:ea typeface="ヒラギノ角ゴ Pro W3" charset="0"/>
            </a:endParaRPr>
          </a:p>
          <a:p>
            <a:r>
              <a:rPr lang="en-US" b="1" dirty="0">
                <a:ea typeface="ヒラギノ角ゴ Pro W3" charset="0"/>
              </a:rPr>
              <a:t>Novel and adaptive thinking </a:t>
            </a:r>
            <a:r>
              <a:rPr lang="en-US" b="0" dirty="0">
                <a:ea typeface="ヒラギノ角ゴ Pro W3" charset="0"/>
              </a:rPr>
              <a:t>is </a:t>
            </a:r>
            <a:r>
              <a:rPr lang="en-US" dirty="0">
                <a:ea typeface="ヒラギノ角ゴ Pro W3" charset="0"/>
              </a:rPr>
              <a:t>proficiency at thinking and coming up with solutions and responses beyond that which is rote or rule-</a:t>
            </a:r>
            <a:r>
              <a:rPr lang="en-US" dirty="0" smtClean="0">
                <a:ea typeface="ヒラギノ角ゴ Pro W3" charset="0"/>
              </a:rPr>
              <a:t>based</a:t>
            </a:r>
          </a:p>
          <a:p>
            <a:endParaRPr lang="en-US" dirty="0">
              <a:ea typeface="ヒラギノ角ゴ Pro W3" charset="0"/>
            </a:endParaRPr>
          </a:p>
          <a:p>
            <a:r>
              <a:rPr lang="en-US" b="1" dirty="0">
                <a:ea typeface="ヒラギノ角ゴ Pro W3" charset="0"/>
              </a:rPr>
              <a:t>Cross-cultural competency </a:t>
            </a:r>
            <a:r>
              <a:rPr lang="en-US" b="0" dirty="0">
                <a:ea typeface="ヒラギノ角ゴ Pro W3" charset="0"/>
              </a:rPr>
              <a:t>is t</a:t>
            </a:r>
            <a:r>
              <a:rPr lang="en-US" dirty="0">
                <a:ea typeface="ヒラギノ角ゴ Pro W3" charset="0"/>
              </a:rPr>
              <a:t>he ability to operate in different cultural </a:t>
            </a:r>
            <a:r>
              <a:rPr lang="en-US" dirty="0" smtClean="0">
                <a:ea typeface="ヒラギノ角ゴ Pro W3" charset="0"/>
              </a:rPr>
              <a:t>settings</a:t>
            </a:r>
          </a:p>
          <a:p>
            <a:endParaRPr lang="en-US" dirty="0" smtClean="0">
              <a:ea typeface="ヒラギノ角ゴ Pro W3" charset="0"/>
            </a:endParaRPr>
          </a:p>
          <a:p>
            <a:r>
              <a:rPr lang="en-US" dirty="0" smtClean="0">
                <a:ea typeface="ヒラギノ角ゴ Pro W3" charset="0"/>
              </a:rPr>
              <a:t>Download my PowerPoint and read the descriptions for the rest of these.</a:t>
            </a:r>
          </a:p>
          <a:p>
            <a:endParaRPr lang="en-US" dirty="0" smtClean="0">
              <a:ea typeface="ヒラギノ角ゴ Pro W3" charset="0"/>
            </a:endParaRPr>
          </a:p>
          <a:p>
            <a:r>
              <a:rPr lang="en-US" dirty="0" smtClean="0">
                <a:ea typeface="ヒラギノ角ゴ Pro W3" charset="0"/>
              </a:rPr>
              <a:t>Where are we teaching these skills that the workforce needs?</a:t>
            </a:r>
          </a:p>
          <a:p>
            <a:endParaRPr lang="en-US" dirty="0" smtClean="0">
              <a:ea typeface="ヒラギノ角ゴ Pro W3" charset="0"/>
            </a:endParaRPr>
          </a:p>
          <a:p>
            <a:r>
              <a:rPr lang="en-US" dirty="0" smtClean="0">
                <a:ea typeface="ヒラギノ角ゴ Pro W3" charset="0"/>
              </a:rPr>
              <a:t>==========</a:t>
            </a:r>
          </a:p>
          <a:p>
            <a:endParaRPr lang="en-US" dirty="0">
              <a:ea typeface="ヒラギノ角ゴ Pro W3" charset="0"/>
            </a:endParaRPr>
          </a:p>
          <a:p>
            <a:r>
              <a:rPr lang="en-US" b="1" dirty="0">
                <a:ea typeface="ヒラギノ角ゴ Pro W3" charset="0"/>
              </a:rPr>
              <a:t>Computational thinking </a:t>
            </a:r>
            <a:r>
              <a:rPr lang="en-US" b="0" dirty="0">
                <a:ea typeface="ヒラギノ角ゴ Pro W3" charset="0"/>
              </a:rPr>
              <a:t>is t</a:t>
            </a:r>
            <a:r>
              <a:rPr lang="en-US" dirty="0">
                <a:ea typeface="ヒラギノ角ゴ Pro W3" charset="0"/>
              </a:rPr>
              <a:t>he ability to translate vast amounts of data into abstract concepts and to understand data-based </a:t>
            </a:r>
            <a:r>
              <a:rPr lang="en-US" dirty="0" smtClean="0">
                <a:ea typeface="ヒラギノ角ゴ Pro W3" charset="0"/>
              </a:rPr>
              <a:t>reasoning</a:t>
            </a:r>
          </a:p>
          <a:p>
            <a:endParaRPr lang="en-US" dirty="0">
              <a:ea typeface="ヒラギノ角ゴ Pro W3" charset="0"/>
            </a:endParaRPr>
          </a:p>
          <a:p>
            <a:r>
              <a:rPr lang="en-US" b="1" dirty="0">
                <a:ea typeface="ヒラギノ角ゴ Pro W3" charset="0"/>
              </a:rPr>
              <a:t>New-media literacy </a:t>
            </a:r>
            <a:r>
              <a:rPr lang="en-US" b="0" dirty="0">
                <a:ea typeface="ヒラギノ角ゴ Pro W3" charset="0"/>
              </a:rPr>
              <a:t>is t</a:t>
            </a:r>
            <a:r>
              <a:rPr lang="en-US" dirty="0">
                <a:ea typeface="ヒラギノ角ゴ Pro W3" charset="0"/>
              </a:rPr>
              <a:t>he ability to critically assess and develop content that uses new media forms and to leverage these media for persuasive </a:t>
            </a:r>
            <a:r>
              <a:rPr lang="en-US" dirty="0" smtClean="0">
                <a:ea typeface="ヒラギノ角ゴ Pro W3" charset="0"/>
              </a:rPr>
              <a:t>communication</a:t>
            </a:r>
          </a:p>
          <a:p>
            <a:endParaRPr lang="en-US" dirty="0">
              <a:ea typeface="ヒラギノ角ゴ Pro W3" charset="0"/>
            </a:endParaRPr>
          </a:p>
          <a:p>
            <a:r>
              <a:rPr lang="en-US" b="1" dirty="0" err="1">
                <a:ea typeface="ヒラギノ角ゴ Pro W3" charset="0"/>
              </a:rPr>
              <a:t>Transdisciplinarity</a:t>
            </a:r>
            <a:r>
              <a:rPr lang="en-US" b="1" dirty="0">
                <a:ea typeface="ヒラギノ角ゴ Pro W3" charset="0"/>
              </a:rPr>
              <a:t> </a:t>
            </a:r>
            <a:r>
              <a:rPr lang="en-US" b="0" dirty="0">
                <a:ea typeface="ヒラギノ角ゴ Pro W3" charset="0"/>
              </a:rPr>
              <a:t>is l</a:t>
            </a:r>
            <a:r>
              <a:rPr lang="en-US" dirty="0">
                <a:ea typeface="ヒラギノ角ゴ Pro W3" charset="0"/>
              </a:rPr>
              <a:t>iteracy in, and ability to understand concepts across multiple </a:t>
            </a:r>
            <a:r>
              <a:rPr lang="en-US" dirty="0" smtClean="0">
                <a:ea typeface="ヒラギノ角ゴ Pro W3" charset="0"/>
              </a:rPr>
              <a:t>disciplines</a:t>
            </a:r>
          </a:p>
          <a:p>
            <a:endParaRPr lang="en-US" dirty="0">
              <a:ea typeface="ヒラギノ角ゴ Pro W3" charset="0"/>
            </a:endParaRPr>
          </a:p>
          <a:p>
            <a:r>
              <a:rPr lang="en-US" b="1" dirty="0">
                <a:ea typeface="ヒラギノ角ゴ Pro W3" charset="0"/>
              </a:rPr>
              <a:t>Design mind-set </a:t>
            </a:r>
            <a:r>
              <a:rPr lang="en-US" b="0" dirty="0">
                <a:ea typeface="ヒラギノ角ゴ Pro W3" charset="0"/>
              </a:rPr>
              <a:t>is the ability </a:t>
            </a:r>
            <a:r>
              <a:rPr lang="en-US" dirty="0">
                <a:ea typeface="ヒラギノ角ゴ Pro W3" charset="0"/>
              </a:rPr>
              <a:t>to represent and develop tasks and work processes for desired </a:t>
            </a:r>
            <a:r>
              <a:rPr lang="en-US" dirty="0" smtClean="0">
                <a:ea typeface="ヒラギノ角ゴ Pro W3" charset="0"/>
              </a:rPr>
              <a:t>outcomes</a:t>
            </a:r>
          </a:p>
          <a:p>
            <a:endParaRPr lang="en-US" dirty="0">
              <a:ea typeface="ヒラギノ角ゴ Pro W3" charset="0"/>
            </a:endParaRPr>
          </a:p>
          <a:p>
            <a:r>
              <a:rPr lang="en-US" b="1" dirty="0">
                <a:ea typeface="ヒラギノ角ゴ Pro W3" charset="0"/>
              </a:rPr>
              <a:t>Cognitive load management </a:t>
            </a:r>
            <a:r>
              <a:rPr lang="en-US" b="0" dirty="0">
                <a:ea typeface="ヒラギノ角ゴ Pro W3" charset="0"/>
              </a:rPr>
              <a:t>is the </a:t>
            </a:r>
            <a:r>
              <a:rPr lang="en-US" dirty="0">
                <a:ea typeface="ヒラギノ角ゴ Pro W3" charset="0"/>
              </a:rPr>
              <a:t>ability to discriminate and filter information for importance and to understand how to maximize cognitive functioning using a variety of tools and techniques,    </a:t>
            </a:r>
            <a:r>
              <a:rPr lang="en-US" dirty="0" smtClean="0">
                <a:ea typeface="ヒラギノ角ゴ Pro W3" charset="0"/>
              </a:rPr>
              <a:t>and</a:t>
            </a:r>
          </a:p>
          <a:p>
            <a:endParaRPr lang="en-US" dirty="0">
              <a:ea typeface="ヒラギノ角ゴ Pro W3" charset="0"/>
            </a:endParaRPr>
          </a:p>
          <a:p>
            <a:r>
              <a:rPr lang="en-US" b="1" dirty="0">
                <a:ea typeface="ヒラギノ角ゴ Pro W3" charset="0"/>
              </a:rPr>
              <a:t>Virtual collaboration </a:t>
            </a:r>
            <a:r>
              <a:rPr lang="en-US" b="0" dirty="0">
                <a:ea typeface="ヒラギノ角ゴ Pro W3" charset="0"/>
              </a:rPr>
              <a:t>is t</a:t>
            </a:r>
            <a:r>
              <a:rPr lang="en-US" dirty="0">
                <a:ea typeface="ヒラギノ角ゴ Pro W3" charset="0"/>
              </a:rPr>
              <a:t>he ability to work productively, drive engagement, and demonstrate presence as a member of a virtual </a:t>
            </a:r>
            <a:r>
              <a:rPr lang="en-US" dirty="0" smtClean="0">
                <a:ea typeface="ヒラギノ角ゴ Pro W3" charset="0"/>
              </a:rPr>
              <a:t>team</a:t>
            </a:r>
          </a:p>
          <a:p>
            <a:endParaRPr lang="en-US" dirty="0">
              <a:ea typeface="ヒラギノ角ゴ Pro W3" charset="0"/>
            </a:endParaRPr>
          </a:p>
          <a:p>
            <a:r>
              <a:rPr lang="en-US" dirty="0">
                <a:ea typeface="ヒラギノ角ゴ Pro W3" charset="0"/>
              </a:rPr>
              <a:t>Are we teaching these skills to our students?      If not, then who will?</a:t>
            </a:r>
          </a:p>
          <a:p>
            <a:endParaRPr lang="en-US" dirty="0">
              <a:ea typeface="ヒラギノ角ゴ Pro W3" charset="0"/>
            </a:endParaRPr>
          </a:p>
          <a:p>
            <a:endParaRPr lang="en-US" dirty="0">
              <a:ea typeface="ヒラギノ角ゴ Pro W3" charset="0"/>
            </a:endParaRPr>
          </a:p>
          <a:p>
            <a:r>
              <a:rPr lang="en-US" dirty="0" smtClean="0">
                <a:solidFill>
                  <a:srgbClr val="FF0000"/>
                </a:solidFill>
                <a:ea typeface="ヒラギノ角ゴ Pro W3" charset="0"/>
              </a:rPr>
              <a:t>========</a:t>
            </a:r>
          </a:p>
          <a:p>
            <a:endParaRPr lang="en-US" dirty="0">
              <a:solidFill>
                <a:srgbClr val="FF0000"/>
              </a:solidFill>
              <a:ea typeface="ヒラギノ角ゴ Pro W3" charset="0"/>
            </a:endParaRPr>
          </a:p>
          <a:p>
            <a:r>
              <a:rPr lang="en-US" dirty="0" err="1">
                <a:solidFill>
                  <a:srgbClr val="FF0000"/>
                </a:solidFill>
                <a:ea typeface="ヒラギノ角ゴ Pro W3" charset="0"/>
              </a:rPr>
              <a:t>GigaOM</a:t>
            </a:r>
            <a:endParaRPr lang="en-US" dirty="0">
              <a:solidFill>
                <a:srgbClr val="FF0000"/>
              </a:solidFill>
              <a:ea typeface="ヒラギノ角ゴ Pro W3" charset="0"/>
            </a:endParaRPr>
          </a:p>
          <a:p>
            <a:r>
              <a:rPr lang="en-US" dirty="0">
                <a:solidFill>
                  <a:srgbClr val="FF0000"/>
                </a:solidFill>
                <a:ea typeface="ヒラギノ角ゴ Pro W3" charset="0"/>
              </a:rPr>
              <a:t>Dec. 16, 2011,</a:t>
            </a:r>
          </a:p>
          <a:p>
            <a:r>
              <a:rPr lang="en-US" dirty="0">
                <a:solidFill>
                  <a:srgbClr val="FF0000"/>
                </a:solidFill>
                <a:ea typeface="ヒラギノ角ゴ Pro W3" charset="0"/>
              </a:rPr>
              <a:t>http://</a:t>
            </a:r>
            <a:r>
              <a:rPr lang="en-US" dirty="0" err="1">
                <a:solidFill>
                  <a:srgbClr val="FF0000"/>
                </a:solidFill>
                <a:ea typeface="ヒラギノ角ゴ Pro W3" charset="0"/>
              </a:rPr>
              <a:t>gigaom.com</a:t>
            </a:r>
            <a:r>
              <a:rPr lang="en-US" dirty="0">
                <a:solidFill>
                  <a:srgbClr val="FF0000"/>
                </a:solidFill>
                <a:ea typeface="ヒラギノ角ゴ Pro W3" charset="0"/>
              </a:rPr>
              <a:t>/collaboration/the-10-key-skills-for-the-future-of-work/?</a:t>
            </a:r>
            <a:r>
              <a:rPr lang="en-US" dirty="0" err="1">
                <a:solidFill>
                  <a:srgbClr val="FF0000"/>
                </a:solidFill>
                <a:ea typeface="ヒラギノ角ゴ Pro W3" charset="0"/>
              </a:rPr>
              <a:t>utm_source</a:t>
            </a:r>
            <a:r>
              <a:rPr lang="en-US" dirty="0">
                <a:solidFill>
                  <a:srgbClr val="FF0000"/>
                </a:solidFill>
                <a:ea typeface="ヒラギノ角ゴ Pro W3" charset="0"/>
              </a:rPr>
              <a:t>=General%20Users&amp;utm_campaign=9bd9bdcde9-c%3Atec%20d%3A12-17&amp;utm_medium=email</a:t>
            </a:r>
          </a:p>
          <a:p>
            <a:endParaRPr lang="en-US" dirty="0">
              <a:solidFill>
                <a:srgbClr val="FF0000"/>
              </a:solidFill>
              <a:ea typeface="ヒラギノ角ゴ Pro W3" charset="0"/>
            </a:endParaRPr>
          </a:p>
          <a:p>
            <a:r>
              <a:rPr lang="en-US" dirty="0">
                <a:solidFill>
                  <a:srgbClr val="FF0000"/>
                </a:solidFill>
                <a:ea typeface="ヒラギノ角ゴ Pro W3" charset="0"/>
              </a:rPr>
              <a:t>What are the jobs of the future? The demographics of an aging population suggests </a:t>
            </a:r>
            <a:r>
              <a:rPr lang="en-US" dirty="0">
                <a:solidFill>
                  <a:srgbClr val="FF0000"/>
                </a:solidFill>
                <a:ea typeface="ヒラギノ角ゴ Pro W3" charset="0"/>
                <a:hlinkClick r:id="rId3"/>
              </a:rPr>
              <a:t>health care will be big, say some</a:t>
            </a:r>
            <a:r>
              <a:rPr lang="en-US" dirty="0">
                <a:solidFill>
                  <a:srgbClr val="FF0000"/>
                </a:solidFill>
                <a:ea typeface="ヒラギノ角ゴ Pro W3" charset="0"/>
              </a:rPr>
              <a:t>. </a:t>
            </a:r>
          </a:p>
          <a:p>
            <a:endParaRPr lang="en-US" dirty="0">
              <a:solidFill>
                <a:srgbClr val="FF0000"/>
              </a:solidFill>
              <a:ea typeface="ヒラギノ角ゴ Pro W3" charset="0"/>
            </a:endParaRPr>
          </a:p>
          <a:p>
            <a:r>
              <a:rPr lang="en-US" dirty="0">
                <a:solidFill>
                  <a:srgbClr val="FF0000"/>
                </a:solidFill>
                <a:ea typeface="ヒラギノ角ゴ Pro W3" charset="0"/>
                <a:hlinkClick r:id="rId4"/>
              </a:rPr>
              <a:t>Broad skills that will help workers adapt to the changing career landscape</a:t>
            </a:r>
            <a:r>
              <a:rPr lang="en-US" dirty="0">
                <a:solidFill>
                  <a:srgbClr val="FF0000"/>
                </a:solidFill>
                <a:ea typeface="ヒラギノ角ゴ Pro W3" charset="0"/>
              </a:rPr>
              <a:t>:</a:t>
            </a:r>
          </a:p>
          <a:p>
            <a:endParaRPr lang="en-US" dirty="0">
              <a:solidFill>
                <a:srgbClr val="FF0000"/>
              </a:solidFill>
              <a:ea typeface="ヒラギノ角ゴ Pro W3" charset="0"/>
            </a:endParaRPr>
          </a:p>
          <a:p>
            <a:r>
              <a:rPr lang="en-US" b="1" dirty="0">
                <a:solidFill>
                  <a:srgbClr val="FF0000"/>
                </a:solidFill>
                <a:ea typeface="ヒラギノ角ゴ Pro W3" charset="0"/>
              </a:rPr>
              <a:t>Sense-making.</a:t>
            </a:r>
            <a:r>
              <a:rPr lang="en-US" dirty="0">
                <a:solidFill>
                  <a:srgbClr val="FF0000"/>
                </a:solidFill>
                <a:ea typeface="ヒラギノ角ゴ Pro W3" charset="0"/>
              </a:rPr>
              <a:t> The ability to determine the deeper meaning or significance of what is being expressed</a:t>
            </a:r>
          </a:p>
          <a:p>
            <a:r>
              <a:rPr lang="en-US" b="1" dirty="0">
                <a:solidFill>
                  <a:srgbClr val="FF0000"/>
                </a:solidFill>
                <a:ea typeface="ヒラギノ角ゴ Pro W3" charset="0"/>
              </a:rPr>
              <a:t>Social intelligence.</a:t>
            </a:r>
            <a:r>
              <a:rPr lang="en-US" dirty="0">
                <a:solidFill>
                  <a:srgbClr val="FF0000"/>
                </a:solidFill>
                <a:ea typeface="ヒラギノ角ゴ Pro W3" charset="0"/>
              </a:rPr>
              <a:t> The ability to connect to others in a deep and direct way, to sense and stimulate reactions and desired interactions</a:t>
            </a:r>
          </a:p>
          <a:p>
            <a:r>
              <a:rPr lang="en-US" b="1" dirty="0">
                <a:solidFill>
                  <a:srgbClr val="FF0000"/>
                </a:solidFill>
                <a:ea typeface="ヒラギノ角ゴ Pro W3" charset="0"/>
              </a:rPr>
              <a:t>Novel and adaptive thinking.</a:t>
            </a:r>
            <a:r>
              <a:rPr lang="en-US" dirty="0">
                <a:solidFill>
                  <a:srgbClr val="FF0000"/>
                </a:solidFill>
                <a:ea typeface="ヒラギノ角ゴ Pro W3" charset="0"/>
              </a:rPr>
              <a:t> Proficiency at thinking and coming up with solutions and responses beyond that which is rote or rule-based</a:t>
            </a:r>
          </a:p>
          <a:p>
            <a:r>
              <a:rPr lang="en-US" b="1" dirty="0">
                <a:solidFill>
                  <a:srgbClr val="FF0000"/>
                </a:solidFill>
                <a:ea typeface="ヒラギノ角ゴ Pro W3" charset="0"/>
              </a:rPr>
              <a:t>Cross-cultural competency.</a:t>
            </a:r>
            <a:r>
              <a:rPr lang="en-US" dirty="0">
                <a:solidFill>
                  <a:srgbClr val="FF0000"/>
                </a:solidFill>
                <a:ea typeface="ヒラギノ角ゴ Pro W3" charset="0"/>
              </a:rPr>
              <a:t> The ability to operate in different cultural settings</a:t>
            </a:r>
          </a:p>
          <a:p>
            <a:r>
              <a:rPr lang="en-US" b="1" dirty="0">
                <a:solidFill>
                  <a:srgbClr val="FF0000"/>
                </a:solidFill>
                <a:ea typeface="ヒラギノ角ゴ Pro W3" charset="0"/>
              </a:rPr>
              <a:t>Computational thinking.</a:t>
            </a:r>
            <a:r>
              <a:rPr lang="en-US" dirty="0">
                <a:solidFill>
                  <a:srgbClr val="FF0000"/>
                </a:solidFill>
                <a:ea typeface="ヒラギノ角ゴ Pro W3" charset="0"/>
              </a:rPr>
              <a:t> The ability to translate vast amounts of data into abstract concepts and to understand data-based reasoning</a:t>
            </a:r>
          </a:p>
          <a:p>
            <a:r>
              <a:rPr lang="en-US" b="1" dirty="0">
                <a:solidFill>
                  <a:srgbClr val="FF0000"/>
                </a:solidFill>
                <a:ea typeface="ヒラギノ角ゴ Pro W3" charset="0"/>
              </a:rPr>
              <a:t>New-media literacy.</a:t>
            </a:r>
            <a:r>
              <a:rPr lang="en-US" dirty="0">
                <a:solidFill>
                  <a:srgbClr val="FF0000"/>
                </a:solidFill>
                <a:ea typeface="ヒラギノ角ゴ Pro W3" charset="0"/>
              </a:rPr>
              <a:t> The ability to critically assess and develop content that uses new media forms and to leverage these media for persuasive communication</a:t>
            </a:r>
          </a:p>
          <a:p>
            <a:r>
              <a:rPr lang="en-US" b="1" dirty="0" err="1">
                <a:solidFill>
                  <a:srgbClr val="FF0000"/>
                </a:solidFill>
                <a:ea typeface="ヒラギノ角ゴ Pro W3" charset="0"/>
              </a:rPr>
              <a:t>Transdisciplinarity</a:t>
            </a:r>
            <a:r>
              <a:rPr lang="en-US" b="1" dirty="0">
                <a:solidFill>
                  <a:srgbClr val="FF0000"/>
                </a:solidFill>
                <a:ea typeface="ヒラギノ角ゴ Pro W3" charset="0"/>
              </a:rPr>
              <a:t>.</a:t>
            </a:r>
            <a:r>
              <a:rPr lang="en-US" dirty="0">
                <a:solidFill>
                  <a:srgbClr val="FF0000"/>
                </a:solidFill>
                <a:ea typeface="ヒラギノ角ゴ Pro W3" charset="0"/>
              </a:rPr>
              <a:t> Literacy in and ability to understand concepts across multiple disciplines</a:t>
            </a:r>
          </a:p>
          <a:p>
            <a:r>
              <a:rPr lang="en-US" b="1" dirty="0">
                <a:solidFill>
                  <a:srgbClr val="FF0000"/>
                </a:solidFill>
                <a:ea typeface="ヒラギノ角ゴ Pro W3" charset="0"/>
              </a:rPr>
              <a:t>Design mind-set.</a:t>
            </a:r>
            <a:r>
              <a:rPr lang="en-US" dirty="0">
                <a:solidFill>
                  <a:srgbClr val="FF0000"/>
                </a:solidFill>
                <a:ea typeface="ヒラギノ角ゴ Pro W3" charset="0"/>
              </a:rPr>
              <a:t> Ability to represent and develop tasks and work processes for desired outcomes</a:t>
            </a:r>
          </a:p>
          <a:p>
            <a:r>
              <a:rPr lang="en-US" b="1" dirty="0">
                <a:solidFill>
                  <a:srgbClr val="FF0000"/>
                </a:solidFill>
                <a:ea typeface="ヒラギノ角ゴ Pro W3" charset="0"/>
              </a:rPr>
              <a:t>Cognitive load management.</a:t>
            </a:r>
            <a:r>
              <a:rPr lang="en-US" dirty="0">
                <a:solidFill>
                  <a:srgbClr val="FF0000"/>
                </a:solidFill>
                <a:ea typeface="ヒラギノ角ゴ Pro W3" charset="0"/>
              </a:rPr>
              <a:t> The ability to discriminate and filter information for importance and to understand how to maximize cognitive functioning using a variety of tools and techniques</a:t>
            </a:r>
          </a:p>
          <a:p>
            <a:r>
              <a:rPr lang="en-US" b="1" dirty="0">
                <a:solidFill>
                  <a:srgbClr val="FF0000"/>
                </a:solidFill>
                <a:ea typeface="ヒラギノ角ゴ Pro W3" charset="0"/>
              </a:rPr>
              <a:t>Virtual collaboration.</a:t>
            </a:r>
            <a:r>
              <a:rPr lang="en-US" dirty="0">
                <a:solidFill>
                  <a:srgbClr val="FF0000"/>
                </a:solidFill>
                <a:ea typeface="ヒラギノ角ゴ Pro W3" charset="0"/>
              </a:rPr>
              <a:t> The ability to work productively, drive engagement and demonstrate presence as a member of a virtual team</a:t>
            </a:r>
          </a:p>
          <a:p>
            <a:endParaRPr lang="en-US" dirty="0">
              <a:solidFill>
                <a:srgbClr val="FF0000"/>
              </a:solidFill>
              <a:ea typeface="ヒラギノ角ゴ Pro W3" charset="0"/>
            </a:endParaRPr>
          </a:p>
        </p:txBody>
      </p:sp>
    </p:spTree>
    <p:extLst>
      <p:ext uri="{BB962C8B-B14F-4D97-AF65-F5344CB8AC3E}">
        <p14:creationId xmlns:p14="http://schemas.microsoft.com/office/powerpoint/2010/main" val="200358998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124200" cy="2343150"/>
          </a:xfrm>
        </p:spPr>
      </p:sp>
      <p:sp>
        <p:nvSpPr>
          <p:cNvPr id="3" name="Notes Placeholder 2"/>
          <p:cNvSpPr>
            <a:spLocks noGrp="1"/>
          </p:cNvSpPr>
          <p:nvPr>
            <p:ph type="body" idx="1"/>
          </p:nvPr>
        </p:nvSpPr>
        <p:spPr>
          <a:xfrm>
            <a:off x="685800" y="3276600"/>
            <a:ext cx="5486400" cy="5715000"/>
          </a:xfrm>
        </p:spPr>
        <p:txBody>
          <a:bodyPr>
            <a:noAutofit/>
          </a:bodyPr>
          <a:lstStyle/>
          <a:p>
            <a:r>
              <a:rPr lang="en-US" dirty="0" smtClean="0"/>
              <a:t>Employers are </a:t>
            </a:r>
            <a:r>
              <a:rPr lang="en-US" u="sng" dirty="0" smtClean="0"/>
              <a:t>willing</a:t>
            </a:r>
            <a:r>
              <a:rPr lang="en-US" dirty="0" smtClean="0"/>
              <a:t> to </a:t>
            </a:r>
            <a:r>
              <a:rPr lang="en-US" u="sng" dirty="0" smtClean="0"/>
              <a:t>train</a:t>
            </a:r>
            <a:r>
              <a:rPr lang="en-US" dirty="0" smtClean="0"/>
              <a:t> their employees to learn new technical </a:t>
            </a:r>
            <a:r>
              <a:rPr lang="en-US" u="sng" dirty="0" smtClean="0"/>
              <a:t>skills</a:t>
            </a:r>
            <a:r>
              <a:rPr lang="en-US" dirty="0" smtClean="0"/>
              <a:t>, but they do </a:t>
            </a:r>
            <a:r>
              <a:rPr lang="en-US" u="sng" dirty="0" smtClean="0"/>
              <a:t>not</a:t>
            </a:r>
            <a:r>
              <a:rPr lang="en-US" dirty="0" smtClean="0"/>
              <a:t> have time to make their employees </a:t>
            </a:r>
            <a:r>
              <a:rPr lang="en-US" u="sng" dirty="0" smtClean="0"/>
              <a:t>ambitious</a:t>
            </a:r>
            <a:r>
              <a:rPr lang="en-US" dirty="0" smtClean="0"/>
              <a:t>.</a:t>
            </a:r>
          </a:p>
          <a:p>
            <a:endParaRPr lang="en-US" dirty="0" smtClean="0"/>
          </a:p>
          <a:p>
            <a:r>
              <a:rPr lang="en-US" dirty="0" smtClean="0"/>
              <a:t>Cultivating </a:t>
            </a:r>
            <a:r>
              <a:rPr lang="en-US" b="1" u="sng" dirty="0" smtClean="0"/>
              <a:t>ambition</a:t>
            </a:r>
            <a:r>
              <a:rPr lang="en-US" dirty="0" smtClean="0"/>
              <a:t> and an eagerness to learn and do well -- are really important. </a:t>
            </a:r>
          </a:p>
          <a:p>
            <a:r>
              <a:rPr lang="en-US" dirty="0" smtClean="0"/>
              <a:t>Young people who show ambition are more employable, </a:t>
            </a:r>
          </a:p>
          <a:p>
            <a:endParaRPr lang="en-US" dirty="0" smtClean="0"/>
          </a:p>
          <a:p>
            <a:r>
              <a:rPr lang="en-US" dirty="0" smtClean="0"/>
              <a:t>Ambition is a good thing, -- however, -- </a:t>
            </a:r>
            <a:r>
              <a:rPr lang="en-US" u="sng" dirty="0" smtClean="0"/>
              <a:t>too much</a:t>
            </a:r>
            <a:r>
              <a:rPr lang="en-US" dirty="0" smtClean="0"/>
              <a:t> ambition can be </a:t>
            </a:r>
            <a:r>
              <a:rPr lang="en-US" u="sng" dirty="0" smtClean="0"/>
              <a:t>bad</a:t>
            </a:r>
            <a:r>
              <a:rPr lang="en-US" dirty="0" smtClean="0"/>
              <a:t>.  </a:t>
            </a:r>
          </a:p>
          <a:p>
            <a:endParaRPr lang="en-US" dirty="0" smtClean="0"/>
          </a:p>
          <a:p>
            <a:r>
              <a:rPr lang="en-US" dirty="0" smtClean="0"/>
              <a:t>Remember that as a new employee you are ambitious</a:t>
            </a:r>
            <a:r>
              <a:rPr lang="en-US" baseline="0" dirty="0" smtClean="0"/>
              <a:t> to </a:t>
            </a:r>
            <a:r>
              <a:rPr lang="en-US" u="sng" baseline="0" dirty="0" smtClean="0"/>
              <a:t>learn</a:t>
            </a:r>
            <a:r>
              <a:rPr lang="en-US" baseline="0" dirty="0" smtClean="0"/>
              <a:t>, </a:t>
            </a:r>
            <a:r>
              <a:rPr lang="en-US" u="sng" baseline="0" dirty="0" smtClean="0"/>
              <a:t>not</a:t>
            </a:r>
            <a:r>
              <a:rPr lang="en-US" baseline="0" dirty="0" smtClean="0"/>
              <a:t> ambitious to </a:t>
            </a:r>
            <a:r>
              <a:rPr lang="en-US" u="sng" baseline="0" dirty="0" smtClean="0"/>
              <a:t>take over</a:t>
            </a:r>
            <a:r>
              <a:rPr lang="en-US" baseline="0" dirty="0" smtClean="0"/>
              <a:t>. </a:t>
            </a:r>
          </a:p>
          <a:p>
            <a:endParaRPr lang="en-US" baseline="0" dirty="0" smtClean="0"/>
          </a:p>
          <a:p>
            <a:r>
              <a:rPr lang="en-US" baseline="0" dirty="0" smtClean="0"/>
              <a:t>Being </a:t>
            </a:r>
            <a:r>
              <a:rPr lang="en-US" u="sng" baseline="0" dirty="0" smtClean="0"/>
              <a:t>overly</a:t>
            </a:r>
            <a:r>
              <a:rPr lang="en-US" baseline="0" dirty="0" smtClean="0"/>
              <a:t> ambitious could indicate an </a:t>
            </a:r>
            <a:r>
              <a:rPr lang="en-US" u="sng" baseline="0" dirty="0" smtClean="0"/>
              <a:t>unwillingness</a:t>
            </a:r>
            <a:r>
              <a:rPr lang="en-US" baseline="0" dirty="0" smtClean="0"/>
              <a:t> to learn.</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116</a:t>
            </a:fld>
            <a:endParaRPr lang="en-US"/>
          </a:p>
        </p:txBody>
      </p:sp>
    </p:spTree>
    <p:extLst>
      <p:ext uri="{BB962C8B-B14F-4D97-AF65-F5344CB8AC3E}">
        <p14:creationId xmlns:p14="http://schemas.microsoft.com/office/powerpoint/2010/main" val="145046467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581400" cy="26860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smtClean="0"/>
              <a:t>Understanding what it means to add </a:t>
            </a:r>
            <a:r>
              <a:rPr lang="en-US" b="1" u="sng" dirty="0" smtClean="0"/>
              <a:t>value</a:t>
            </a:r>
            <a:r>
              <a:rPr lang="en-US" dirty="0" smtClean="0"/>
              <a:t> to a company or organization is a fundamental question that should be answered by anyone looking for work, along with appreciating why that’s an important question in the first place. </a:t>
            </a:r>
          </a:p>
          <a:p>
            <a:endParaRPr lang="en-US" dirty="0" smtClean="0"/>
          </a:p>
          <a:p>
            <a:r>
              <a:rPr lang="en-US" dirty="0" smtClean="0"/>
              <a:t>Employment is an earned privilege, not a right - even with a fancy diploma in hand, there are no promises or guarantees. </a:t>
            </a:r>
          </a:p>
          <a:p>
            <a:endParaRPr lang="en-US" dirty="0" smtClean="0"/>
          </a:p>
          <a:p>
            <a:r>
              <a:rPr lang="en-US" dirty="0" smtClean="0"/>
              <a:t>People are typically the biggest expense in any organization, and those who add the most </a:t>
            </a:r>
            <a:r>
              <a:rPr lang="en-US" u="sng" dirty="0" smtClean="0"/>
              <a:t>value</a:t>
            </a:r>
            <a:r>
              <a:rPr lang="en-US" dirty="0" smtClean="0"/>
              <a:t> have the best job security. </a:t>
            </a:r>
          </a:p>
          <a:p>
            <a:endParaRPr lang="en-US" dirty="0" smtClean="0"/>
          </a:p>
          <a:p>
            <a:r>
              <a:rPr lang="en-US" dirty="0" smtClean="0"/>
              <a:t>Those who don’t add value usually don’t stay employed for very long. </a:t>
            </a:r>
          </a:p>
          <a:p>
            <a:endParaRPr lang="en-US" dirty="0" smtClean="0"/>
          </a:p>
          <a:p>
            <a:r>
              <a:rPr lang="en-US" dirty="0" smtClean="0"/>
              <a:t>What makes</a:t>
            </a:r>
            <a:r>
              <a:rPr lang="en-US" baseline="0" dirty="0" smtClean="0"/>
              <a:t> </a:t>
            </a:r>
            <a:r>
              <a:rPr lang="en-US" u="sng" baseline="0" dirty="0" smtClean="0"/>
              <a:t>you</a:t>
            </a:r>
            <a:r>
              <a:rPr lang="en-US" baseline="0" dirty="0" smtClean="0"/>
              <a:t> a valuable person? </a:t>
            </a:r>
          </a:p>
          <a:p>
            <a:endParaRPr lang="en-US" baseline="0" dirty="0" smtClean="0"/>
          </a:p>
          <a:p>
            <a:r>
              <a:rPr lang="en-US" baseline="0" dirty="0" smtClean="0"/>
              <a:t>How can you convey that image to a potential employer?</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worldofdtcmarketing.com</a:t>
            </a:r>
            <a:r>
              <a:rPr lang="en-US" dirty="0" smtClean="0"/>
              <a:t>/ensure-pharma-websites-add-value/health-information-online/</a:t>
            </a:r>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117</a:t>
            </a:fld>
            <a:endParaRPr lang="en-US"/>
          </a:p>
        </p:txBody>
      </p:sp>
    </p:spTree>
    <p:extLst>
      <p:ext uri="{BB962C8B-B14F-4D97-AF65-F5344CB8AC3E}">
        <p14:creationId xmlns:p14="http://schemas.microsoft.com/office/powerpoint/2010/main" val="101276947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7200"/>
            <a:ext cx="3124200" cy="2343150"/>
          </a:xfrm>
        </p:spPr>
      </p:sp>
      <p:sp>
        <p:nvSpPr>
          <p:cNvPr id="3" name="Notes Placeholder 2"/>
          <p:cNvSpPr>
            <a:spLocks noGrp="1"/>
          </p:cNvSpPr>
          <p:nvPr>
            <p:ph type="body" idx="1"/>
          </p:nvPr>
        </p:nvSpPr>
        <p:spPr>
          <a:xfrm>
            <a:off x="685800" y="2819400"/>
            <a:ext cx="5486400" cy="59436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vast majority of young people struggle with explaining what they want to do, what work-related activities interest them, what transferable skills they have, and which industries or positions might best suit them.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a result, when they set out to market themselves, or interview with potential employers, they offer little useful information, and instead rely on those doing the hiring to help </a:t>
            </a:r>
            <a:r>
              <a:rPr lang="en-US" u="sng" dirty="0" smtClean="0"/>
              <a:t>them</a:t>
            </a:r>
            <a:r>
              <a:rPr lang="en-US" dirty="0" smtClean="0"/>
              <a:t> find the right fit and figure it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 Job Recruiters are not career counselors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people to pitch themselves effectively early in their working lives enables them to find employment on their own over a lifetime.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 practice to become</a:t>
            </a:r>
            <a:r>
              <a:rPr lang="en-US" baseline="0" dirty="0" smtClean="0"/>
              <a:t> an articulate speaker.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Be yourself. People want to hear what you have to offer.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Practice, practice,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Getting Constructive criticism from folks you can trust is important.</a:t>
            </a:r>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prakovic.edublogs.org</a:t>
            </a:r>
            <a:r>
              <a:rPr lang="en-US" dirty="0" smtClean="0"/>
              <a:t>/2015/11/09/writing-about-articulation-in-a-progress-report/</a:t>
            </a:r>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118</a:t>
            </a:fld>
            <a:endParaRPr lang="en-US"/>
          </a:p>
        </p:txBody>
      </p:sp>
    </p:spTree>
    <p:extLst>
      <p:ext uri="{BB962C8B-B14F-4D97-AF65-F5344CB8AC3E}">
        <p14:creationId xmlns:p14="http://schemas.microsoft.com/office/powerpoint/2010/main" val="52785649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524000" cy="1143000"/>
          </a:xfrm>
        </p:spPr>
      </p:sp>
      <p:sp>
        <p:nvSpPr>
          <p:cNvPr id="3" name="Notes Placeholder 2"/>
          <p:cNvSpPr>
            <a:spLocks noGrp="1"/>
          </p:cNvSpPr>
          <p:nvPr>
            <p:ph type="body" idx="1"/>
          </p:nvPr>
        </p:nvSpPr>
        <p:spPr>
          <a:xfrm>
            <a:off x="685800" y="1981200"/>
            <a:ext cx="5486400" cy="6477000"/>
          </a:xfrm>
        </p:spPr>
        <p:txBody>
          <a:bodyPr>
            <a:noAutofit/>
          </a:bodyPr>
          <a:lstStyle/>
          <a:p>
            <a:r>
              <a:rPr lang="en-US" dirty="0" smtClean="0"/>
              <a:t>Families don’t sit around</a:t>
            </a:r>
            <a:r>
              <a:rPr lang="en-US" baseline="0" dirty="0" smtClean="0"/>
              <a:t> the dinner table and talk like they used to. </a:t>
            </a:r>
          </a:p>
          <a:p>
            <a:r>
              <a:rPr lang="en-US" baseline="0" dirty="0" smtClean="0"/>
              <a:t>If they get together at all it is often at a fast-food restaurant on the way to soccer practice or dance lessons.</a:t>
            </a:r>
          </a:p>
          <a:p>
            <a:endParaRPr lang="en-US" baseline="0" dirty="0" smtClean="0"/>
          </a:p>
          <a:p>
            <a:r>
              <a:rPr lang="en-US" baseline="0" dirty="0" smtClean="0"/>
              <a:t>Often these days most of the folks around the table are busy texting or otherwise engaged in an off-table conversation.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Old-fashioned dinner-time conversations </a:t>
            </a:r>
            <a:r>
              <a:rPr lang="en-US" dirty="0" smtClean="0"/>
              <a:t>are an important part of family life that helps to build relationships.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dinner-time conversations are an important</a:t>
            </a:r>
            <a:r>
              <a:rPr lang="en-US" baseline="0" dirty="0" smtClean="0"/>
              <a:t> way to learn how to communicate better with family, friends, in the classroom, and later on the job.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Simply reciting what you learned that day and</a:t>
            </a:r>
            <a:r>
              <a:rPr lang="en-US" baseline="0" dirty="0" smtClean="0"/>
              <a:t> what you are planning to do the following day is great practice for when your future boss wants to know why he should keep you around.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it takes </a:t>
            </a:r>
            <a:r>
              <a:rPr lang="en-US" u="sng" baseline="0" dirty="0" smtClean="0"/>
              <a:t>practice</a:t>
            </a:r>
            <a:r>
              <a:rPr lang="en-US" baseline="0" dirty="0" smtClean="0"/>
              <a:t> speaking in front of your supportive family --- that will give you the confidence to speak in front of others.</a:t>
            </a:r>
            <a:endParaRPr lang="en-US" dirty="0" smtClean="0"/>
          </a:p>
          <a:p>
            <a:endParaRPr lang="en-US" baseline="0" dirty="0" smtClean="0"/>
          </a:p>
          <a:p>
            <a:r>
              <a:rPr lang="en-US" dirty="0" smtClean="0"/>
              <a:t>How can we encourage dinner-time conversations.  Both at home and in the classroom.</a:t>
            </a:r>
          </a:p>
          <a:p>
            <a:endParaRPr lang="en-US" dirty="0" smtClean="0"/>
          </a:p>
          <a:p>
            <a:endParaRPr lang="en-US" dirty="0" smtClean="0"/>
          </a:p>
          <a:p>
            <a:endParaRPr lang="en-US" dirty="0" smtClean="0"/>
          </a:p>
          <a:p>
            <a:r>
              <a:rPr lang="en-US" dirty="0" smtClean="0"/>
              <a:t>======</a:t>
            </a:r>
          </a:p>
          <a:p>
            <a:r>
              <a:rPr lang="en-US" dirty="0" smtClean="0"/>
              <a:t>Photo:</a:t>
            </a:r>
          </a:p>
          <a:p>
            <a:r>
              <a:rPr lang="en-US" dirty="0" smtClean="0"/>
              <a:t>http://</a:t>
            </a:r>
            <a:r>
              <a:rPr lang="en-US" dirty="0" err="1" smtClean="0"/>
              <a:t>fatherhood.about.com</a:t>
            </a:r>
            <a:r>
              <a:rPr lang="en-US" dirty="0" smtClean="0"/>
              <a:t>/od/challenges/a/</a:t>
            </a:r>
            <a:r>
              <a:rPr lang="en-US" dirty="0" err="1" smtClean="0"/>
              <a:t>dinner_talk.htm</a:t>
            </a:r>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119</a:t>
            </a:fld>
            <a:endParaRPr lang="en-US"/>
          </a:p>
        </p:txBody>
      </p:sp>
    </p:spTree>
    <p:extLst>
      <p:ext uri="{BB962C8B-B14F-4D97-AF65-F5344CB8AC3E}">
        <p14:creationId xmlns:p14="http://schemas.microsoft.com/office/powerpoint/2010/main" val="1451058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172A55-3E89-014F-80C2-EF3066D19B49}" type="slidenum">
              <a:rPr lang="en-US" sz="1300"/>
              <a:pPr/>
              <a:t>12</a:t>
            </a:fld>
            <a:endParaRPr lang="en-US" sz="1300"/>
          </a:p>
        </p:txBody>
      </p:sp>
      <p:sp>
        <p:nvSpPr>
          <p:cNvPr id="33794" name="Slide Image Placeholder 1"/>
          <p:cNvSpPr>
            <a:spLocks noGrp="1" noRot="1" noChangeAspect="1" noTextEdit="1"/>
          </p:cNvSpPr>
          <p:nvPr>
            <p:ph type="sldImg"/>
          </p:nvPr>
        </p:nvSpPr>
        <p:spPr>
          <a:solidFill>
            <a:srgbClr val="FFFFFF"/>
          </a:solidFill>
          <a:ln/>
        </p:spPr>
      </p:sp>
      <p:sp>
        <p:nvSpPr>
          <p:cNvPr id="33795" name="Notes Placeholder 2"/>
          <p:cNvSpPr>
            <a:spLocks noGrp="1"/>
          </p:cNvSpPr>
          <p:nvPr>
            <p:ph type="body" idx="1"/>
          </p:nvPr>
        </p:nvSpPr>
        <p:spPr>
          <a:xfrm>
            <a:off x="731838" y="4267200"/>
            <a:ext cx="5932487" cy="4854575"/>
          </a:xfrm>
          <a:noFill/>
          <a:ln>
            <a:solidFill>
              <a:srgbClr val="000000"/>
            </a:solidFill>
          </a:ln>
          <a:extLst>
            <a:ext uri="{909E8E84-426E-40DD-AFC4-6F175D3DCCD1}">
              <a14:hiddenFill xmlns:a14="http://schemas.microsoft.com/office/drawing/2010/main">
                <a:solidFill>
                  <a:srgbClr val="FFFFFF"/>
                </a:solidFill>
              </a14:hiddenFill>
            </a:ext>
          </a:extLst>
        </p:spPr>
        <p:txBody>
          <a:bodyPr>
            <a:noAutofit/>
          </a:bodyPr>
          <a:lstStyle/>
          <a:p>
            <a:r>
              <a:rPr lang="en-US" dirty="0">
                <a:ea typeface="ヒラギノ角ゴ Pro W3" charset="0"/>
                <a:cs typeface="Times"/>
              </a:rPr>
              <a:t>Recent Tennessee Community College graduates earn more than the graduates of the state's four-year institutions. </a:t>
            </a:r>
          </a:p>
          <a:p>
            <a:endParaRPr lang="en-US" dirty="0">
              <a:ea typeface="ヒラギノ角ゴ Pro W3" charset="0"/>
              <a:cs typeface="Times"/>
            </a:endParaRPr>
          </a:p>
          <a:p>
            <a:r>
              <a:rPr lang="en-US" dirty="0">
                <a:ea typeface="ヒラギノ角ゴ Pro W3" charset="0"/>
                <a:cs typeface="Times"/>
              </a:rPr>
              <a:t>Similar for Virginia.</a:t>
            </a:r>
          </a:p>
          <a:p>
            <a:endParaRPr lang="en-US" dirty="0">
              <a:ea typeface="ヒラギノ角ゴ Pro W3" charset="0"/>
              <a:cs typeface="Times"/>
            </a:endParaRPr>
          </a:p>
          <a:p>
            <a:r>
              <a:rPr lang="en-US" dirty="0">
                <a:ea typeface="ヒラギノ角ゴ Pro W3" charset="0"/>
                <a:cs typeface="Times"/>
              </a:rPr>
              <a:t>I have seen data for several more states that all show that the folks earning a two-year </a:t>
            </a:r>
            <a:r>
              <a:rPr lang="en-US" dirty="0" smtClean="0">
                <a:ea typeface="ヒラギノ角ゴ Pro W3" charset="0"/>
                <a:cs typeface="Times"/>
              </a:rPr>
              <a:t>technical degree on average </a:t>
            </a:r>
            <a:r>
              <a:rPr lang="en-US" dirty="0">
                <a:ea typeface="ヒラギノ角ゴ Pro W3" charset="0"/>
                <a:cs typeface="Times"/>
              </a:rPr>
              <a:t>start out making more money than the folks with a four-year degree.  </a:t>
            </a:r>
            <a:endParaRPr lang="en-US" dirty="0" smtClean="0">
              <a:ea typeface="ヒラギノ角ゴ Pro W3" charset="0"/>
              <a:cs typeface="Times"/>
            </a:endParaRPr>
          </a:p>
          <a:p>
            <a:endParaRPr lang="en-US" dirty="0" smtClean="0">
              <a:ea typeface="ヒラギノ角ゴ Pro W3" charset="0"/>
              <a:cs typeface="Times"/>
            </a:endParaRPr>
          </a:p>
          <a:p>
            <a:endParaRPr lang="en-US" dirty="0" smtClean="0">
              <a:ea typeface="ヒラギノ角ゴ Pro W3" charset="0"/>
              <a:cs typeface="ヒラギノ角ゴ Pro W3" charset="0"/>
            </a:endParaRPr>
          </a:p>
          <a:p>
            <a:r>
              <a:rPr lang="en-US" dirty="0" smtClean="0">
                <a:ea typeface="ヒラギノ角ゴ Pro W3" charset="0"/>
                <a:cs typeface="ヒラギノ角ゴ Pro W3" charset="0"/>
              </a:rPr>
              <a:t>I</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m not down on Bachelor degrees, </a:t>
            </a: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just that associate degrees have been the Rodney Dangerfield of the education world.</a:t>
            </a:r>
          </a:p>
          <a:p>
            <a:endParaRPr lang="en-US" altLang="ja-JP" dirty="0" smtClean="0">
              <a:ea typeface="ヒラギノ角ゴ Pro W3" charset="0"/>
              <a:cs typeface="ヒラギノ角ゴ Pro W3" charset="0"/>
            </a:endParaRPr>
          </a:p>
          <a:p>
            <a:r>
              <a:rPr lang="en-US" dirty="0" smtClean="0">
                <a:ea typeface="ヒラギノ角ゴ Pro W3" charset="0"/>
                <a:cs typeface="ヒラギノ角ゴ Pro W3" charset="0"/>
              </a:rPr>
              <a:t>It</a:t>
            </a:r>
            <a:r>
              <a:rPr lang="ja-JP" altLang="en-US" dirty="0" smtClean="0">
                <a:ea typeface="ヒラギノ角ゴ Pro W3" charset="0"/>
                <a:cs typeface="ヒラギノ角ゴ Pro W3" charset="0"/>
              </a:rPr>
              <a:t>’</a:t>
            </a:r>
            <a:r>
              <a:rPr lang="en-US" altLang="ja-JP" dirty="0" smtClean="0">
                <a:ea typeface="ヒラギノ角ゴ Pro W3" charset="0"/>
                <a:cs typeface="ヒラギノ角ゴ Pro W3" charset="0"/>
              </a:rPr>
              <a:t>s time they get the </a:t>
            </a:r>
            <a:r>
              <a:rPr lang="en-US" altLang="ja-JP" u="sng" dirty="0" smtClean="0">
                <a:ea typeface="ヒラギノ角ゴ Pro W3" charset="0"/>
                <a:cs typeface="ヒラギノ角ゴ Pro W3" charset="0"/>
              </a:rPr>
              <a:t>respect</a:t>
            </a:r>
            <a:r>
              <a:rPr lang="en-US" altLang="ja-JP" dirty="0" smtClean="0">
                <a:ea typeface="ヒラギノ角ゴ Pro W3" charset="0"/>
                <a:cs typeface="ヒラギノ角ゴ Pro W3" charset="0"/>
              </a:rPr>
              <a:t> they deserve.</a:t>
            </a: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http://</a:t>
            </a:r>
            <a:r>
              <a:rPr lang="en-US" dirty="0" err="1">
                <a:ea typeface="ヒラギノ角ゴ Pro W3" charset="0"/>
                <a:cs typeface="ヒラギノ角ゴ Pro W3" charset="0"/>
              </a:rPr>
              <a:t>money.cnn.com</a:t>
            </a:r>
            <a:r>
              <a:rPr lang="en-US" dirty="0">
                <a:ea typeface="ヒラギノ角ゴ Pro W3" charset="0"/>
                <a:cs typeface="ヒラギノ角ゴ Pro W3" charset="0"/>
              </a:rPr>
              <a:t>/2013/02/26/</a:t>
            </a:r>
            <a:r>
              <a:rPr lang="en-US" dirty="0" err="1">
                <a:ea typeface="ヒラギノ角ゴ Pro W3" charset="0"/>
                <a:cs typeface="ヒラギノ角ゴ Pro W3" charset="0"/>
              </a:rPr>
              <a:t>pf</a:t>
            </a:r>
            <a:r>
              <a:rPr lang="en-US" dirty="0">
                <a:ea typeface="ヒラギノ角ゴ Pro W3" charset="0"/>
                <a:cs typeface="ヒラギノ角ゴ Pro W3" charset="0"/>
              </a:rPr>
              <a:t>/college/community-college-earnings/</a:t>
            </a:r>
            <a:r>
              <a:rPr lang="en-US" dirty="0" err="1">
                <a:ea typeface="ヒラギノ角ゴ Pro W3" charset="0"/>
                <a:cs typeface="ヒラギノ角ゴ Pro W3" charset="0"/>
              </a:rPr>
              <a:t>index.html</a:t>
            </a:r>
            <a:endParaRPr lang="en-US" dirty="0">
              <a:ea typeface="ヒラギノ角ゴ Pro W3" charset="0"/>
              <a:cs typeface="ヒラギノ角ゴ Pro W3" charset="0"/>
            </a:endParaRPr>
          </a:p>
        </p:txBody>
      </p:sp>
      <p:sp>
        <p:nvSpPr>
          <p:cNvPr id="33796"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E834B855-6437-C541-86AC-E51122055A7F}" type="slidenum">
              <a:rPr lang="en-US" sz="1300"/>
              <a:pPr algn="r"/>
              <a:t>12</a:t>
            </a:fld>
            <a:endParaRPr lang="en-US" sz="1300"/>
          </a:p>
        </p:txBody>
      </p:sp>
    </p:spTree>
    <p:extLst>
      <p:ext uri="{BB962C8B-B14F-4D97-AF65-F5344CB8AC3E}">
        <p14:creationId xmlns:p14="http://schemas.microsoft.com/office/powerpoint/2010/main" val="125884412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371600" cy="1028700"/>
          </a:xfrm>
        </p:spPr>
      </p:sp>
      <p:sp>
        <p:nvSpPr>
          <p:cNvPr id="3" name="Notes Placeholder 2"/>
          <p:cNvSpPr>
            <a:spLocks noGrp="1"/>
          </p:cNvSpPr>
          <p:nvPr>
            <p:ph type="body" idx="1"/>
          </p:nvPr>
        </p:nvSpPr>
        <p:spPr>
          <a:xfrm>
            <a:off x="685800" y="1714500"/>
            <a:ext cx="5638800" cy="742791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would like to see evidence that you possess a skill </a:t>
            </a:r>
            <a:r>
              <a:rPr lang="en-US" u="sng" dirty="0" smtClean="0"/>
              <a:t>before</a:t>
            </a:r>
            <a:r>
              <a:rPr lang="en-US" dirty="0" smtClean="0"/>
              <a:t> they hire you.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Industry certifications are a good way of quickly</a:t>
            </a:r>
            <a:r>
              <a:rPr lang="en-US" baseline="0" dirty="0" smtClean="0"/>
              <a:t> showing that you have mastered certain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Employers are willing to teach high-level technical skills that you do not have, in order to do your job.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But --</a:t>
            </a:r>
            <a:r>
              <a:rPr lang="en-US" baseline="0" dirty="0" smtClean="0"/>
              <a:t> </a:t>
            </a:r>
            <a:r>
              <a:rPr lang="en-US" dirty="0" smtClean="0"/>
              <a:t>You have to be teachable -- and willing to learn.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Businesses do </a:t>
            </a:r>
            <a:r>
              <a:rPr lang="en-US" u="sng" dirty="0" smtClean="0"/>
              <a:t>not</a:t>
            </a:r>
            <a:r>
              <a:rPr lang="en-US" dirty="0" smtClean="0"/>
              <a:t> want to teach you </a:t>
            </a:r>
            <a:r>
              <a:rPr lang="en-US" u="sng" dirty="0" smtClean="0"/>
              <a:t>soft skills </a:t>
            </a:r>
            <a:r>
              <a:rPr lang="en-US" dirty="0" smtClean="0"/>
              <a:t>like</a:t>
            </a:r>
            <a:r>
              <a:rPr lang="en-US" baseline="0" dirty="0" smtClean="0"/>
              <a:t> </a:t>
            </a:r>
            <a:r>
              <a:rPr lang="en-US" dirty="0" smtClean="0"/>
              <a:t>communication, teamwork, collaboration, commitment, adaptability, and conflict resolution.  They assume that you already have those skills.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Learning how to text message and update your </a:t>
            </a:r>
            <a:r>
              <a:rPr lang="en-US" dirty="0" err="1" smtClean="0"/>
              <a:t>FaceBook</a:t>
            </a:r>
            <a:r>
              <a:rPr lang="en-US" baseline="0" dirty="0" smtClean="0"/>
              <a:t> page are important ways of communicating, but talking face-to-face is the skill that will get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 skills may get you </a:t>
            </a:r>
            <a:r>
              <a:rPr lang="en-US" u="sng" dirty="0" smtClean="0"/>
              <a:t>hired</a:t>
            </a:r>
            <a:r>
              <a:rPr lang="en-US" dirty="0" smtClean="0"/>
              <a:t>,</a:t>
            </a:r>
            <a:r>
              <a:rPr lang="en-US" baseline="0" dirty="0" smtClean="0"/>
              <a:t> but it is the </a:t>
            </a:r>
            <a:r>
              <a:rPr lang="en-US" u="sng" baseline="0" dirty="0" smtClean="0"/>
              <a:t>soft</a:t>
            </a:r>
            <a:r>
              <a:rPr lang="en-US" baseline="0" dirty="0" smtClean="0"/>
              <a:t> skills that will </a:t>
            </a:r>
            <a:r>
              <a:rPr lang="en-US" u="sng" baseline="0" dirty="0" smtClean="0"/>
              <a:t>keep</a:t>
            </a:r>
            <a:r>
              <a:rPr lang="en-US" baseline="0" dirty="0" smtClean="0"/>
              <a:t> you hired.</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is crucial</a:t>
            </a:r>
            <a:r>
              <a:rPr lang="en-US" baseline="0" dirty="0" smtClean="0"/>
              <a:t> that we teach in such a way as to perfect the </a:t>
            </a:r>
            <a:r>
              <a:rPr lang="en-US" u="sng" baseline="0" dirty="0" smtClean="0"/>
              <a:t>soft</a:t>
            </a:r>
            <a:r>
              <a:rPr lang="en-US" baseline="0" dirty="0" smtClean="0"/>
              <a:t> skills in our youth.  Some kids learn these skills at home, some don’t.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Many learn these skills taking part in a team-based extracurricular activity like athletics, band, chorus, or theater.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Team-based activities in our classrooms will help prepare the youth for a career, but unfortunately, those kinds of activities may not count towards evaluating the school’s performance.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lifehacker.com</a:t>
            </a:r>
            <a:r>
              <a:rPr lang="en-US" dirty="0" smtClean="0"/>
              <a:t>/diversify-your-skills-to-find-your-value-and-build-a-be-1708814777</a:t>
            </a:r>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120</a:t>
            </a:fld>
            <a:endParaRPr lang="en-US"/>
          </a:p>
        </p:txBody>
      </p:sp>
    </p:spTree>
    <p:extLst>
      <p:ext uri="{BB962C8B-B14F-4D97-AF65-F5344CB8AC3E}">
        <p14:creationId xmlns:p14="http://schemas.microsoft.com/office/powerpoint/2010/main" val="202044297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04800"/>
            <a:ext cx="1828800" cy="1371600"/>
          </a:xfrm>
        </p:spPr>
      </p:sp>
      <p:sp>
        <p:nvSpPr>
          <p:cNvPr id="3" name="Notes Placeholder 2"/>
          <p:cNvSpPr>
            <a:spLocks noGrp="1"/>
          </p:cNvSpPr>
          <p:nvPr>
            <p:ph type="body" idx="1"/>
          </p:nvPr>
        </p:nvSpPr>
        <p:spPr>
          <a:xfrm>
            <a:off x="685800" y="1600200"/>
            <a:ext cx="5486400" cy="7543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might</a:t>
            </a:r>
            <a:r>
              <a:rPr lang="en-US" baseline="0" dirty="0" smtClean="0"/>
              <a:t> have a skill that you can use to add value to the company, but are you an expert?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Expertise is having great skill or extensive knowledge in a particular area.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a skill, you are following rote directions or pattern to complete a task within certain tolerances.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t>
            </a:r>
            <a:r>
              <a:rPr lang="en-US" u="sng" baseline="0" dirty="0" smtClean="0"/>
              <a:t>Expert</a:t>
            </a:r>
            <a:r>
              <a:rPr lang="en-US" baseline="0" dirty="0" smtClean="0"/>
              <a:t> can not only demonstrate skill by performing a certain operation, but also knows </a:t>
            </a:r>
            <a:r>
              <a:rPr lang="en-US" u="sng" baseline="0" dirty="0" smtClean="0"/>
              <a:t>why</a:t>
            </a:r>
            <a:r>
              <a:rPr lang="en-US" baseline="0" dirty="0" smtClean="0"/>
              <a:t> the work is done in a certain way.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It’s not just changing the oil, but knowing all about the lubrication properties of oil and how they protect various metal and plastic surfaces, and how heat, dust, and other environmental conditions can affect both the oil and the materials they are protecting.  That’s the </a:t>
            </a:r>
            <a:r>
              <a:rPr lang="en-US" u="sng" baseline="0" dirty="0" smtClean="0"/>
              <a:t>extra</a:t>
            </a:r>
            <a:r>
              <a:rPr lang="en-US" baseline="0" dirty="0" smtClean="0"/>
              <a:t> knowledge that turns a </a:t>
            </a:r>
            <a:r>
              <a:rPr lang="en-US" u="sng" baseline="0" dirty="0" smtClean="0"/>
              <a:t>skilled</a:t>
            </a:r>
            <a:r>
              <a:rPr lang="en-US" baseline="0" dirty="0" smtClean="0"/>
              <a:t> person into an </a:t>
            </a:r>
            <a:r>
              <a:rPr lang="en-US" u="sng" baseline="0" dirty="0" smtClean="0"/>
              <a:t>expert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 expert could write reference book on changing oil, whereas a non-expert could change the oil correctly every time, but still have no idea how his actions truly affect the life of the engine.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Companies will pay more for expertise that they do not already have.  Expertise adds value to you as an employee and adds value to the company for which you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Expertise should be cultivated constantly with young people by maximizing every opportunity to read, learn, volunteer, train, practice, or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chucksblog.typepad.com</a:t>
            </a:r>
            <a:r>
              <a:rPr lang="en-US" dirty="0" smtClean="0"/>
              <a:t>/.a/6a00d83451be8f69e201b8d0997c11970c-popup</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121</a:t>
            </a:fld>
            <a:endParaRPr lang="en-US"/>
          </a:p>
        </p:txBody>
      </p:sp>
    </p:spTree>
    <p:extLst>
      <p:ext uri="{BB962C8B-B14F-4D97-AF65-F5344CB8AC3E}">
        <p14:creationId xmlns:p14="http://schemas.microsoft.com/office/powerpoint/2010/main" val="11318305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381000"/>
            <a:ext cx="3964516" cy="2973387"/>
          </a:xfrm>
        </p:spPr>
      </p:sp>
      <p:sp>
        <p:nvSpPr>
          <p:cNvPr id="3" name="Notes Placeholder 2"/>
          <p:cNvSpPr>
            <a:spLocks noGrp="1"/>
          </p:cNvSpPr>
          <p:nvPr>
            <p:ph type="body" idx="1"/>
          </p:nvPr>
        </p:nvSpPr>
        <p:spPr>
          <a:xfrm>
            <a:off x="685800" y="3429000"/>
            <a:ext cx="5486400" cy="56388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 industry relies on its own lexicon of terminology to operate and communicate.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Often these are technical concepts, processes or acronyms that sound foreign to people new to a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people to learn the language of a given workplace, industry or role is directly related to how smart they will sound and how well they will function in the work environment.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will dramatically improve their chance of securing jobs, because companies would rather choose someone who needs less time to be brought up to speed.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https://</a:t>
            </a:r>
            <a:r>
              <a:rPr lang="en-US" dirty="0" err="1" smtClean="0"/>
              <a:t>shearsdirect.com</a:t>
            </a:r>
            <a:r>
              <a:rPr lang="en-US" dirty="0" smtClean="0"/>
              <a:t>/terminology</a:t>
            </a:r>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122</a:t>
            </a:fld>
            <a:endParaRPr lang="en-US"/>
          </a:p>
        </p:txBody>
      </p:sp>
    </p:spTree>
    <p:extLst>
      <p:ext uri="{BB962C8B-B14F-4D97-AF65-F5344CB8AC3E}">
        <p14:creationId xmlns:p14="http://schemas.microsoft.com/office/powerpoint/2010/main" val="185146779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young people are supported in pursuing fields that are of true interest, they are more likely to want to learn more and become well-versed in those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Intellectual curiosity leads to better educated and more informed workers who can quickly cultivate themselves into real talent with a little help.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more inspired and motivated they are, and the more space they are given to explore, create and innovate, -- the more their potential becomes unlimited.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is an important consideration given that school curriculum often focuses on a core set of skills, -- and other programs such as art, music or other non-academics -- where curiosity is actually encouraged</a:t>
            </a:r>
            <a:r>
              <a:rPr lang="en-US" baseline="0" dirty="0" smtClean="0"/>
              <a:t> and </a:t>
            </a:r>
            <a:r>
              <a:rPr lang="en-US" dirty="0" smtClean="0"/>
              <a:t>nourished -- are often eliminated.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thecontextofthings.com</a:t>
            </a:r>
            <a:r>
              <a:rPr lang="en-US" dirty="0" smtClean="0"/>
              <a:t>/2014/08/29/curiosity-quotient-is-the-next-big-thing/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123</a:t>
            </a:fld>
            <a:endParaRPr lang="en-US"/>
          </a:p>
        </p:txBody>
      </p:sp>
    </p:spTree>
    <p:extLst>
      <p:ext uri="{BB962C8B-B14F-4D97-AF65-F5344CB8AC3E}">
        <p14:creationId xmlns:p14="http://schemas.microsoft.com/office/powerpoint/2010/main" val="15121354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8200" y="381000"/>
            <a:ext cx="4191000" cy="3143250"/>
          </a:xfrm>
        </p:spPr>
      </p:sp>
      <p:sp>
        <p:nvSpPr>
          <p:cNvPr id="3" name="Notes Placeholder 2"/>
          <p:cNvSpPr>
            <a:spLocks noGrp="1"/>
          </p:cNvSpPr>
          <p:nvPr>
            <p:ph type="body" idx="1"/>
          </p:nvPr>
        </p:nvSpPr>
        <p:spPr>
          <a:xfrm>
            <a:off x="685800" y="3581400"/>
            <a:ext cx="5486400" cy="5410200"/>
          </a:xfrm>
        </p:spPr>
        <p:txBody>
          <a:bodyPr>
            <a:noAutofit/>
          </a:bodyPr>
          <a:lstStyle/>
          <a:p>
            <a:r>
              <a:rPr lang="en-US" dirty="0" smtClean="0"/>
              <a:t>The working world operates by a different set of rules than most homes and schools. Training young people to acclimate to the adult world of work requires a dramatic shift in routines and expectations from a lifetime of studying and attending classes.</a:t>
            </a:r>
          </a:p>
          <a:p>
            <a:endParaRPr lang="en-US" dirty="0" smtClean="0"/>
          </a:p>
          <a:p>
            <a:r>
              <a:rPr lang="en-US" dirty="0" smtClean="0"/>
              <a:t>Different workplaces have different expectations about dress, attendance, communication, metrics for success, and even use of personal technologies. Expectations that aren’t clearly understood are difficult to meet, -- and that sets up everyone for failure.</a:t>
            </a:r>
          </a:p>
          <a:p>
            <a:endParaRPr lang="en-US" dirty="0" smtClean="0"/>
          </a:p>
          <a:p>
            <a:r>
              <a:rPr lang="en-US" dirty="0" smtClean="0"/>
              <a:t>Getting youth out of the classroom into the workplace to learn</a:t>
            </a:r>
            <a:r>
              <a:rPr lang="en-US" baseline="0" dirty="0" smtClean="0"/>
              <a:t> the difference between school and work, and how one is preparing for the other is important.  The </a:t>
            </a:r>
            <a:r>
              <a:rPr lang="en-US" b="1" baseline="0" dirty="0" smtClean="0"/>
              <a:t>contexts</a:t>
            </a:r>
            <a:r>
              <a:rPr lang="en-US" baseline="0" dirty="0" smtClean="0"/>
              <a:t> are very different, and the youth need to be able to understand how to operate in both </a:t>
            </a:r>
            <a:r>
              <a:rPr lang="en-US" b="1" u="sng" baseline="0" dirty="0" smtClean="0"/>
              <a:t>contexts</a:t>
            </a:r>
            <a:r>
              <a:rPr lang="en-US"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www.learntotradethemarket.com</a:t>
            </a:r>
            <a:r>
              <a:rPr lang="en-US" dirty="0" smtClean="0"/>
              <a:t>/forex-trading-strategies/context-is-king-in-price-action-trading</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124</a:t>
            </a:fld>
            <a:endParaRPr lang="en-US"/>
          </a:p>
        </p:txBody>
      </p:sp>
    </p:spTree>
    <p:extLst>
      <p:ext uri="{BB962C8B-B14F-4D97-AF65-F5344CB8AC3E}">
        <p14:creationId xmlns:p14="http://schemas.microsoft.com/office/powerpoint/2010/main" val="190571541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458787"/>
            <a:ext cx="3312160" cy="2484120"/>
          </a:xfrm>
        </p:spPr>
      </p:sp>
      <p:sp>
        <p:nvSpPr>
          <p:cNvPr id="3" name="Notes Placeholder 2"/>
          <p:cNvSpPr>
            <a:spLocks noGrp="1"/>
          </p:cNvSpPr>
          <p:nvPr>
            <p:ph type="body" idx="1"/>
          </p:nvPr>
        </p:nvSpPr>
        <p:spPr>
          <a:xfrm>
            <a:off x="685800" y="2942907"/>
            <a:ext cx="5486400" cy="5972493"/>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can’t get a job without experience, -- and you can’t get experience without a job.  It’s a paradox, conundrum,</a:t>
            </a:r>
            <a:r>
              <a:rPr lang="en-US" baseline="0" dirty="0" smtClean="0"/>
              <a:t> or catch-22.</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Sometimes you have to get creative</a:t>
            </a:r>
            <a:r>
              <a:rPr lang="en-US" baseline="0" dirty="0" smtClean="0"/>
              <a:t> and </a:t>
            </a:r>
            <a:r>
              <a:rPr lang="en-US" dirty="0" smtClean="0"/>
              <a:t>gain skills and experiences by volunteering.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Helping to build a Habitat for Humanity house is</a:t>
            </a:r>
            <a:r>
              <a:rPr lang="en-US" baseline="0" dirty="0" smtClean="0"/>
              <a:t> not just about training carpenters and plumbers, it’s learning about safety on the job, working as a team, communication skills, and sometimes just discovering which skills you do </a:t>
            </a:r>
            <a:r>
              <a:rPr lang="en-US" u="sng" baseline="0" dirty="0" smtClean="0"/>
              <a:t>not</a:t>
            </a:r>
            <a:r>
              <a:rPr lang="en-US" baseline="0" dirty="0" smtClean="0"/>
              <a:t> have.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want to become an event planner, start by volunteering your services at a church or a community event. Same goes for running sound systems,</a:t>
            </a:r>
            <a:r>
              <a:rPr lang="en-US" baseline="0" dirty="0" smtClean="0"/>
              <a:t> stage lights, video systems, food service, greeters, photography, and even financial management.  Churches and other non-profits would love the volunteer time, -- and you end up with resume items and skills.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 if the opportunities are unpaid, by staying active and engaged makes the unemployed infinitely more marketable.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most importantly, -- be w</a:t>
            </a:r>
            <a:r>
              <a:rPr lang="en-US" dirty="0" smtClean="0"/>
              <a:t>illing to start at the </a:t>
            </a:r>
            <a:r>
              <a:rPr lang="en-US" u="sng" dirty="0" smtClean="0"/>
              <a:t>bottom</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takes</a:t>
            </a:r>
            <a:r>
              <a:rPr lang="en-US" baseline="0" dirty="0" smtClean="0"/>
              <a:t> time to prove you have the skills.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http://</a:t>
            </a:r>
            <a:r>
              <a:rPr lang="en-US" dirty="0" err="1" smtClean="0"/>
              <a:t>www.eastsidelumberaustin.com</a:t>
            </a:r>
            <a:r>
              <a:rPr lang="en-US" dirty="0" smtClean="0"/>
              <a:t>/2013-nari-housebuild-for-habitat-for-humanity/</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125</a:t>
            </a:fld>
            <a:endParaRPr lang="en-US"/>
          </a:p>
        </p:txBody>
      </p:sp>
    </p:spTree>
    <p:extLst>
      <p:ext uri="{BB962C8B-B14F-4D97-AF65-F5344CB8AC3E}">
        <p14:creationId xmlns:p14="http://schemas.microsoft.com/office/powerpoint/2010/main" val="26805485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2438400" cy="1828800"/>
          </a:xfrm>
        </p:spPr>
      </p:sp>
      <p:sp>
        <p:nvSpPr>
          <p:cNvPr id="3" name="Notes Placeholder 2"/>
          <p:cNvSpPr>
            <a:spLocks noGrp="1"/>
          </p:cNvSpPr>
          <p:nvPr>
            <p:ph type="body" idx="1"/>
          </p:nvPr>
        </p:nvSpPr>
        <p:spPr>
          <a:xfrm>
            <a:off x="685800" y="2743200"/>
            <a:ext cx="5486400" cy="5715000"/>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Young people are used to adults telling them how to do something.  And they are expected to do it a certain way, in a certain amount of time, using certain materials.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Teaching young people to be </a:t>
            </a:r>
            <a:r>
              <a:rPr lang="en-US" u="sng" dirty="0" smtClean="0"/>
              <a:t>solution-driven</a:t>
            </a:r>
            <a:r>
              <a:rPr lang="en-US" dirty="0" smtClean="0"/>
              <a:t> (rather than easily deterred by failure) makes them more valuable, competitive, and self-sufficient.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people are resourceful, they will always entertain new ideas, approaches, and possibilities.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Cultivating “resourcefulness as a skill” prepares young people for jobs that may not yet </a:t>
            </a:r>
            <a:r>
              <a:rPr lang="en-US" u="sng" dirty="0" smtClean="0"/>
              <a:t>exist</a:t>
            </a:r>
            <a:r>
              <a:rPr lang="en-US" dirty="0" smtClean="0"/>
              <a:t>; in fact, the more resourceful they are, the more likely the next generation will be to create their </a:t>
            </a:r>
            <a:r>
              <a:rPr lang="en-US" u="sng" dirty="0" smtClean="0"/>
              <a:t>own</a:t>
            </a:r>
            <a:r>
              <a:rPr lang="en-US" dirty="0" smtClean="0"/>
              <a:t> jobs - and </a:t>
            </a:r>
            <a:r>
              <a:rPr lang="en-US" u="sng" dirty="0" smtClean="0"/>
              <a:t>companies</a:t>
            </a:r>
            <a:r>
              <a:rPr lang="en-US" dirty="0" smtClean="0"/>
              <a:t> that will create jobs for </a:t>
            </a:r>
            <a:r>
              <a:rPr lang="en-US" u="sng" dirty="0" smtClean="0"/>
              <a:t>others</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else can you do with those 2-liter bottles -- other than making shoes.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 keep thinking</a:t>
            </a:r>
            <a:r>
              <a:rPr lang="en-US" baseline="0" dirty="0" smtClean="0"/>
              <a:t> - </a:t>
            </a:r>
            <a:r>
              <a:rPr lang="en-US" dirty="0" smtClean="0"/>
              <a:t>What would MacGyver do?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r>
              <a:rPr lang="en-US" dirty="0" smtClean="0"/>
              <a:t>2-liter shoes</a:t>
            </a:r>
          </a:p>
          <a:p>
            <a:r>
              <a:rPr lang="en-US" dirty="0" smtClean="0"/>
              <a:t>http://www1.ibys.org/</a:t>
            </a:r>
            <a:r>
              <a:rPr lang="en-US" dirty="0" err="1" smtClean="0"/>
              <a:t>index.php</a:t>
            </a:r>
            <a:r>
              <a:rPr lang="en-US" dirty="0" smtClean="0"/>
              <a:t>/category/resourcefulness/</a:t>
            </a:r>
          </a:p>
          <a:p>
            <a:endParaRPr lang="en-US" dirty="0" smtClean="0"/>
          </a:p>
          <a:p>
            <a:r>
              <a:rPr lang="en-US" dirty="0" smtClean="0"/>
              <a:t>MacGyver</a:t>
            </a:r>
          </a:p>
          <a:p>
            <a:r>
              <a:rPr lang="en-US" dirty="0" smtClean="0"/>
              <a:t>http://</a:t>
            </a:r>
            <a:r>
              <a:rPr lang="en-US" dirty="0" err="1" smtClean="0"/>
              <a:t>www.boxtheorygold.com</a:t>
            </a:r>
            <a:r>
              <a:rPr lang="en-US" dirty="0" smtClean="0"/>
              <a:t>/blog/bid/102427/Systems-Thinking-What-We-Can-Learn-From-the-Legendary-MacGyver</a:t>
            </a:r>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126</a:t>
            </a:fld>
            <a:endParaRPr lang="en-US"/>
          </a:p>
        </p:txBody>
      </p:sp>
    </p:spTree>
    <p:extLst>
      <p:ext uri="{BB962C8B-B14F-4D97-AF65-F5344CB8AC3E}">
        <p14:creationId xmlns:p14="http://schemas.microsoft.com/office/powerpoint/2010/main" val="2627457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99057"/>
            <a:ext cx="2286000" cy="1714500"/>
          </a:xfrm>
        </p:spPr>
      </p:sp>
      <p:sp>
        <p:nvSpPr>
          <p:cNvPr id="3" name="Notes Placeholder 2"/>
          <p:cNvSpPr>
            <a:spLocks noGrp="1"/>
          </p:cNvSpPr>
          <p:nvPr>
            <p:ph type="body" idx="1"/>
          </p:nvPr>
        </p:nvSpPr>
        <p:spPr>
          <a:xfrm>
            <a:off x="685800" y="1828800"/>
            <a:ext cx="5105400" cy="7086600"/>
          </a:xfrm>
        </p:spPr>
        <p:txBody>
          <a:bodyPr>
            <a:noAutofit/>
          </a:bodyPr>
          <a:lstStyle/>
          <a:p>
            <a:r>
              <a:rPr lang="en-US" b="0" dirty="0" smtClean="0"/>
              <a:t>What sets one person apart from the sea of other applicants?</a:t>
            </a:r>
          </a:p>
          <a:p>
            <a:r>
              <a:rPr lang="en-US" b="0" dirty="0" smtClean="0"/>
              <a:t>How</a:t>
            </a:r>
            <a:r>
              <a:rPr lang="en-US" b="0" baseline="0" dirty="0" smtClean="0"/>
              <a:t> can our students learn these valuable skills?</a:t>
            </a:r>
            <a:endParaRPr lang="en-US" b="0" dirty="0" smtClean="0"/>
          </a:p>
          <a:p>
            <a:endParaRPr lang="en-US" b="0" dirty="0" smtClean="0"/>
          </a:p>
          <a:p>
            <a:r>
              <a:rPr lang="en-US" dirty="0" smtClean="0"/>
              <a:t>With the world changing as fast as it is - industries rising, evolving and crashing; technology leading to more efficient, effective ways of doing everything; -- globalization interconnecting us all; -- and a whole new generation emerging and entering the workforce -- how do we best ensure young people are prepared for the world of work from here forward?</a:t>
            </a:r>
          </a:p>
          <a:p>
            <a:endParaRPr lang="en-US" dirty="0" smtClean="0"/>
          </a:p>
          <a:p>
            <a:r>
              <a:rPr lang="en-US" dirty="0" smtClean="0"/>
              <a:t>In order to create employment for those who are graduating, it’s important for us to note that our current models of education, career planning, and job searching are not just in need of a facelift - we need a major paradigm shift in how we think about training our emerging workforce and the skills they need to have -- to be relevant, -- let alone have a chance at being wildly successful. </a:t>
            </a:r>
          </a:p>
          <a:p>
            <a:endParaRPr lang="en-US" dirty="0" smtClean="0"/>
          </a:p>
          <a:p>
            <a:r>
              <a:rPr lang="en-US" dirty="0" smtClean="0"/>
              <a:t>The bottom line is that we can </a:t>
            </a:r>
            <a:r>
              <a:rPr lang="en-US" u="sng" dirty="0" smtClean="0"/>
              <a:t>all</a:t>
            </a:r>
            <a:r>
              <a:rPr lang="en-US" dirty="0" smtClean="0"/>
              <a:t> ensure this emerging generation is </a:t>
            </a:r>
            <a:r>
              <a:rPr lang="en-US" u="sng" dirty="0" smtClean="0"/>
              <a:t>primed</a:t>
            </a:r>
            <a:r>
              <a:rPr lang="en-US" dirty="0" smtClean="0"/>
              <a:t> for success, and it’s in our best interest to do so. </a:t>
            </a:r>
          </a:p>
          <a:p>
            <a:endParaRPr lang="en-US" dirty="0" smtClean="0"/>
          </a:p>
          <a:p>
            <a:r>
              <a:rPr lang="en-US" dirty="0" smtClean="0"/>
              <a:t>-- Our future depends on it. </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www.huffingtonpost.com</a:t>
            </a:r>
            <a:r>
              <a:rPr lang="en-US" dirty="0" smtClean="0"/>
              <a:t>/</a:t>
            </a:r>
            <a:r>
              <a:rPr lang="en-US" dirty="0" err="1" smtClean="0"/>
              <a:t>jennifer-kushell</a:t>
            </a:r>
            <a:r>
              <a:rPr lang="en-US" dirty="0" smtClean="0"/>
              <a:t>/how-to-prepare-young-peop_b_4593076.html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www.therecruitmentdesk.com</a:t>
            </a:r>
            <a:r>
              <a:rPr lang="en-US" dirty="0" smtClean="0"/>
              <a:t>/?tag=</a:t>
            </a:r>
            <a:r>
              <a:rPr lang="en-US" dirty="0" err="1" smtClean="0"/>
              <a:t>ronald-mcdonald</a:t>
            </a:r>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With the world changing as fast as it is - industries rising, evolving and crashing; technology leading to more efficient, effective ways of doing everything; globalization interconnecting us all; and a whole new generation emerging and entering the workforce - how do we best ensure young people are prepared for the world of work from here forward? Keep in mind that along with the jobs being phased out, countless more jobs don’t even exist yet. </a:t>
            </a:r>
          </a:p>
          <a:p>
            <a:r>
              <a:rPr lang="en-US" dirty="0" smtClean="0"/>
              <a:t>In order to create employment for those who are graduating, it’s important for us to review a system that has become antiquated. Even more critical, however, is to note that our current models of education, career planning and job searching are not just in need of a facelift - we need a major paradigm shift in how we think about training our emerging workforce and the skills they need to have to be relevant, let alone have a chance at being wildly successful. </a:t>
            </a:r>
          </a:p>
          <a:p>
            <a:r>
              <a:rPr lang="en-US" dirty="0" smtClean="0"/>
              <a:t>But we do not need to wait for this shift in order to start teaching the new rules of success every day, in every forum, and every possible platform and channel available to us. It can be done in simple conversations or formalized programs - everyone can play a role in training our young people; they are, after all, our kids, cousins, neighbors, friends, colleagues and employees. The bottom line is that we can all ensure this emerging generation is primed for success, and it’s in our best interest to do so. Our future depends on it. </a:t>
            </a:r>
          </a:p>
          <a:p>
            <a:r>
              <a:rPr lang="en-US" dirty="0" smtClean="0"/>
              <a:t>The following 10 skills are most vital to young people entering the workforce:</a:t>
            </a:r>
          </a:p>
          <a:p>
            <a:r>
              <a:rPr lang="en-US" b="1" dirty="0" smtClean="0"/>
              <a:t>Ambition</a:t>
            </a:r>
            <a:r>
              <a:rPr lang="en-US" dirty="0" smtClean="0"/>
              <a:t/>
            </a:r>
            <a:br>
              <a:rPr lang="en-US" dirty="0" smtClean="0"/>
            </a:br>
            <a:r>
              <a:rPr lang="en-US" dirty="0" smtClean="0"/>
              <a:t>Ambition changes the opportunity outlooks for a young person dramatically. Employers are increasingly looking to hire for attitude and train for skill, so cultivating ambition and an eagerness to learn and do well are really Step 1 toward a solid future. Young people who are hungry, interested and engaged are infinitely more employable, and when they have a passion for achievement, there are no limits to what they can do. Rather than just hire warm bodies, companies would much rather choose people who show promise and a solid foundation. </a:t>
            </a:r>
          </a:p>
          <a:p>
            <a:r>
              <a:rPr lang="en-US" b="1" dirty="0" smtClean="0"/>
              <a:t>Value</a:t>
            </a:r>
            <a:r>
              <a:rPr lang="en-US" dirty="0" smtClean="0"/>
              <a:t/>
            </a:r>
            <a:br>
              <a:rPr lang="en-US" dirty="0" smtClean="0"/>
            </a:br>
            <a:r>
              <a:rPr lang="en-US" dirty="0" smtClean="0"/>
              <a:t>Understanding what it means to add value to a company or organization is a fundamental question that should be answered by anyone looking for work, along with appreciating why that’s an important question in the first place. Employment is an earned privilege, not a right - even with a fancy diploma in hand, there are no promises or guarantees. People are typically the biggest expense in any organization, and those who add most value have the best job security. Those who don’t usually don’t stay employed for very long. In a corporate world that is looking more than ever before at operating lean, it’s no longer possible to hide and not contribute to a company’s financial well-being. </a:t>
            </a:r>
          </a:p>
          <a:p>
            <a:r>
              <a:rPr lang="en-US" b="1" dirty="0" smtClean="0"/>
              <a:t>Articulation</a:t>
            </a:r>
            <a:r>
              <a:rPr lang="en-US" dirty="0" smtClean="0"/>
              <a:t/>
            </a:r>
            <a:br>
              <a:rPr lang="en-US" dirty="0" smtClean="0"/>
            </a:br>
            <a:r>
              <a:rPr lang="en-US" dirty="0" smtClean="0"/>
              <a:t>The vast majority of young people struggle with explaining what they want to do, what work-related activities interest them, what transferable skills they have, and which industries or positions might best suit them. As a result, when they set out to market themselves, or interview with potential employers, they offer little useful information, and instead rely on those doing the hiring to find the right fit and figure it out. Recruiters are not career counselors - selling oneself in the job market is the responsibility of the seeker! Relying on our institutions or parents to “place” young people in jobs is a practice fraught with problems, and enabling entitlement or minimizing the importance of self-sufficiency - or the fortitude to secure meaningful work - are only a few of the drawbacks. Teaching people to pitch themselves effectively early in their working lives enables them to find employment on their own over a lifetime. </a:t>
            </a:r>
          </a:p>
          <a:p>
            <a:r>
              <a:rPr lang="en-US" b="1" dirty="0" smtClean="0"/>
              <a:t>Skills</a:t>
            </a:r>
            <a:r>
              <a:rPr lang="en-US" dirty="0" smtClean="0"/>
              <a:t/>
            </a:r>
            <a:br>
              <a:rPr lang="en-US" dirty="0" smtClean="0"/>
            </a:br>
            <a:r>
              <a:rPr lang="en-US" dirty="0" smtClean="0"/>
              <a:t>The basis of any solid employment marketing campaign (job search) is the actual skill base a worker presents to potential employers. At the most fundamental level, soft skills like interpersonal communication, the ability to speak and write correctly and present ideas clearly, are the areas most often cited when employers discuss the downside of hiring young people. Dressing appropriately (highly subjective these days) is also considered a critical part of communication. So despite the constant “communication” through technology that has dominated young lives, they are at a massive disadvantage because in person those soft skills are not present. </a:t>
            </a:r>
          </a:p>
          <a:p>
            <a:r>
              <a:rPr lang="en-US" b="1" dirty="0" smtClean="0"/>
              <a:t>Expertise</a:t>
            </a:r>
            <a:r>
              <a:rPr lang="en-US" dirty="0" smtClean="0"/>
              <a:t/>
            </a:r>
            <a:br>
              <a:rPr lang="en-US" dirty="0" smtClean="0"/>
            </a:br>
            <a:r>
              <a:rPr lang="en-US" dirty="0" smtClean="0"/>
              <a:t>Besides being a good person to work with and around, bringing some substantive expertise to the table cannot be urged enough. It doesn’t matter what the topic, as long as it’s valuable in the marketplace (remember the “Adding Value” piece above?). Ideally, expertise is transferable to other applications and industries too - and it’s important to note that attending specialty schools and formal training programs are not the only ways to acquire expertise. It can and should be cultivated constantly, with young people maximizing every opportunity to read, learn, volunteer, train, practice or work.</a:t>
            </a:r>
          </a:p>
          <a:p>
            <a:r>
              <a:rPr lang="en-US" b="1" dirty="0" smtClean="0"/>
              <a:t>Terminology </a:t>
            </a:r>
            <a:r>
              <a:rPr lang="en-US" dirty="0" smtClean="0"/>
              <a:t/>
            </a:r>
            <a:br>
              <a:rPr lang="en-US" dirty="0" smtClean="0"/>
            </a:br>
            <a:r>
              <a:rPr lang="en-US" dirty="0" smtClean="0"/>
              <a:t>Every industry relies on its own lexicon of terminology to operate and communicate. Often these are technical concepts, processes or acronyms that sound foreign to people new to a field. Teaching young people to learn the language of a given workplace, industry or role is directly related to how smart they will sound and how well they will function in an environment, and dramatically improve their chance of securing jobs because companies will first choose someone who needs less time to be brought up to speed. </a:t>
            </a:r>
          </a:p>
          <a:p>
            <a:r>
              <a:rPr lang="en-US" b="1" dirty="0" smtClean="0"/>
              <a:t>Curiosity</a:t>
            </a:r>
            <a:r>
              <a:rPr lang="en-US" dirty="0" smtClean="0"/>
              <a:t/>
            </a:r>
            <a:br>
              <a:rPr lang="en-US" dirty="0" smtClean="0"/>
            </a:br>
            <a:r>
              <a:rPr lang="en-US" dirty="0" smtClean="0"/>
              <a:t>When young people are supported in pursuing fields that are of true interest, they are more likely to want to learn more and become well-versed in those areas. Intellectual curiosity leads to better educated and more informed workers, who can quickly cultivate themselves into real talent with a little help. The more inspired and motivated they are, and the more space they are given to explore, create and innovate, the more their potential becomes unlimited. This is an important consideration given that school curriculum often focus on a core set of skills, and other programs such as art, music or other non-academics are eliminated. </a:t>
            </a:r>
          </a:p>
          <a:p>
            <a:r>
              <a:rPr lang="en-US" b="1" dirty="0" smtClean="0"/>
              <a:t>Context</a:t>
            </a:r>
            <a:r>
              <a:rPr lang="en-US" dirty="0" smtClean="0"/>
              <a:t/>
            </a:r>
            <a:br>
              <a:rPr lang="en-US" dirty="0" smtClean="0"/>
            </a:br>
            <a:r>
              <a:rPr lang="en-US" dirty="0" smtClean="0"/>
              <a:t>The concept of context is a vital one to address with young people, from 4 key perspectives:</a:t>
            </a:r>
          </a:p>
          <a:p>
            <a:r>
              <a:rPr lang="en-US" dirty="0" smtClean="0"/>
              <a:t>1) The working world operates by a different set of rules than most homes and schools. Training young people to acclimate to the adult world of work requires a dramatic shift in routines and expectations from a lifetime of studying and attending classes.</a:t>
            </a:r>
          </a:p>
          <a:p>
            <a:r>
              <a:rPr lang="en-US" dirty="0" smtClean="0"/>
              <a:t>2) Different workplaces have different expectations about dress, attendance, communication, metrics for success and even use of personal technologies. Expectations that aren’t clearly understood are difficult to meet and that sets everyone up for failure.</a:t>
            </a:r>
            <a:br>
              <a:rPr lang="en-US" dirty="0" smtClean="0"/>
            </a:br>
            <a:r>
              <a:rPr lang="en-US" dirty="0" smtClean="0"/>
              <a:t/>
            </a:r>
            <a:br>
              <a:rPr lang="en-US" dirty="0" smtClean="0"/>
            </a:br>
            <a:r>
              <a:rPr lang="en-US" dirty="0" smtClean="0"/>
              <a:t>3) It is a big problem that most young graduates don’t understand how business fundamentally works and is organized. For example, what is the difference between marketing and sales, or operations? What signs would signal that a company or industry is hiring, or worth studying or pursuing jobs in? How does one company fare in a market of other competitors (who happen to be other potential employers too)? What do industries look like? </a:t>
            </a:r>
            <a:br>
              <a:rPr lang="en-US" dirty="0" smtClean="0"/>
            </a:br>
            <a:r>
              <a:rPr lang="en-US" dirty="0" smtClean="0"/>
              <a:t/>
            </a:r>
            <a:br>
              <a:rPr lang="en-US" dirty="0" smtClean="0"/>
            </a:br>
            <a:r>
              <a:rPr lang="en-US" dirty="0" smtClean="0"/>
              <a:t>4) How do we all fit into the bigger context of the world economy as global citizens? With a billion young people entering the workforce, there’s a lot of competition, but also plenty of untapped opportunity. </a:t>
            </a:r>
          </a:p>
          <a:p>
            <a:r>
              <a:rPr lang="en-US" dirty="0" smtClean="0"/>
              <a:t>All of these conversations, if nothing else, break young people from the idea that they’re the center of the universe. Or, conversely, that their world is small, restricted and their options are limited.</a:t>
            </a:r>
          </a:p>
          <a:p>
            <a:r>
              <a:rPr lang="en-US" b="1" dirty="0" smtClean="0"/>
              <a:t>Experience</a:t>
            </a:r>
            <a:r>
              <a:rPr lang="en-US" dirty="0" smtClean="0"/>
              <a:t/>
            </a:r>
            <a:br>
              <a:rPr lang="en-US" dirty="0" smtClean="0"/>
            </a:br>
            <a:r>
              <a:rPr lang="en-US" dirty="0" smtClean="0"/>
              <a:t>Students, unemployed people and those in jobs they hate are all missing opportunities to improve their circumstances and marketability by building experience, which can be acquired in countless ways. In many cases, they can do so simply by volunteering time to local organizations, businesses, campaigns and community events. The more relevant to the skills or the industries someone wants to use at work, the better. With countless organizations struggling to survive and grow, but desperate for help they cannot afford, volunteering or interning can be the perfect opportunity for people to gain practical experience and connections, and to seed future opportunities. Even if the opportunities are unpaid, by staying active and engaged makes the unemployed infinitely more marketable. </a:t>
            </a:r>
          </a:p>
          <a:p>
            <a:r>
              <a:rPr lang="en-US" b="1" dirty="0" smtClean="0"/>
              <a:t>Resourcefulness</a:t>
            </a:r>
            <a:r>
              <a:rPr lang="en-US" dirty="0" smtClean="0"/>
              <a:t/>
            </a:r>
            <a:br>
              <a:rPr lang="en-US" dirty="0" smtClean="0"/>
            </a:br>
            <a:r>
              <a:rPr lang="en-US" dirty="0" smtClean="0"/>
              <a:t>Teaching young people to be solution-driven (rather than easily deterred by failure) makes them more valuable, competitive and self-sufficient. When people are resourceful, they will always entertain new ideas, approaches and possibilities. Entrepreneurship education and experience is an excellent way to drive this home and make young people more resourceful, as are hackathons, leadership activities and organizations. Cultivating resourcefulness as a skill prepares young people for jobs that may not yet exist; in fact, the more resourceful they are, the more likely the next generation will be to create their own jobs - and companies that will create jobs for others.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127</a:t>
            </a:fld>
            <a:endParaRPr lang="en-US"/>
          </a:p>
        </p:txBody>
      </p:sp>
    </p:spTree>
    <p:extLst>
      <p:ext uri="{BB962C8B-B14F-4D97-AF65-F5344CB8AC3E}">
        <p14:creationId xmlns:p14="http://schemas.microsoft.com/office/powerpoint/2010/main" val="211402899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128</a:t>
            </a:fld>
            <a:endParaRPr lang="en-US" sz="1200"/>
          </a:p>
        </p:txBody>
      </p:sp>
      <p:sp>
        <p:nvSpPr>
          <p:cNvPr id="15363" name="Rectangle 2"/>
          <p:cNvSpPr>
            <a:spLocks noGrp="1" noRot="1" noChangeAspect="1" noChangeArrowheads="1" noTextEdit="1"/>
          </p:cNvSpPr>
          <p:nvPr>
            <p:ph type="sldImg"/>
          </p:nvPr>
        </p:nvSpPr>
        <p:spPr>
          <a:xfrm>
            <a:off x="685800" y="381000"/>
            <a:ext cx="4775200" cy="3581400"/>
          </a:xfrm>
          <a:ln/>
        </p:spPr>
      </p:sp>
      <p:sp>
        <p:nvSpPr>
          <p:cNvPr id="15364" name="Rectangle 3"/>
          <p:cNvSpPr>
            <a:spLocks noGrp="1" noChangeArrowheads="1"/>
          </p:cNvSpPr>
          <p:nvPr>
            <p:ph type="body" idx="1"/>
          </p:nvPr>
        </p:nvSpPr>
        <p:spPr>
          <a:xfrm>
            <a:off x="762000" y="4267200"/>
            <a:ext cx="5257800" cy="489724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Before I conclude my presentation, I will pause here to see if anyone has any questions. </a:t>
            </a:r>
          </a:p>
          <a:p>
            <a:endParaRPr lang="en-US" dirty="0" smtClean="0">
              <a:ea typeface="ヒラギノ角ゴ Pro W3" charset="0"/>
            </a:endParaRPr>
          </a:p>
          <a:p>
            <a:r>
              <a:rPr lang="en-US" dirty="0" smtClean="0">
                <a:ea typeface="ヒラギノ角ゴ Pro W3" charset="0"/>
              </a:rPr>
              <a:t>I have a few more slides to share</a:t>
            </a:r>
            <a:r>
              <a:rPr lang="en-US" baseline="0" dirty="0" smtClean="0">
                <a:ea typeface="ヒラギノ角ゴ Pro W3" charset="0"/>
              </a:rPr>
              <a:t>.  </a:t>
            </a:r>
          </a:p>
          <a:p>
            <a:r>
              <a:rPr lang="en-US" baseline="0" dirty="0" smtClean="0">
                <a:ea typeface="ヒラギノ角ゴ Pro W3" charset="0"/>
              </a:rPr>
              <a:t>But first I want to know if you have any questions.</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Usually by this time most of the audience is overwhelmed and just need a break to digest what I</a:t>
            </a:r>
            <a:r>
              <a:rPr lang="ja-JP" altLang="en-US" dirty="0" smtClean="0">
                <a:ea typeface="ヒラギノ角ゴ Pro W3" charset="0"/>
              </a:rPr>
              <a:t>’</a:t>
            </a:r>
            <a:r>
              <a:rPr lang="en-US" altLang="ja-JP" dirty="0" err="1" smtClean="0">
                <a:ea typeface="ヒラギノ角ゴ Pro W3" charset="0"/>
              </a:rPr>
              <a:t>ve</a:t>
            </a:r>
            <a:r>
              <a:rPr lang="en-US" altLang="ja-JP" dirty="0" smtClean="0">
                <a:ea typeface="ヒラギノ角ゴ Pro W3" charset="0"/>
              </a:rPr>
              <a:t> said.</a:t>
            </a:r>
          </a:p>
          <a:p>
            <a:endParaRPr lang="en-US" dirty="0" smtClean="0">
              <a:ea typeface="ヒラギノ角ゴ Pro W3" charset="0"/>
            </a:endParaRPr>
          </a:p>
          <a:p>
            <a:r>
              <a:rPr lang="en-US" dirty="0" smtClean="0">
                <a:ea typeface="ヒラギノ角ゴ Pro W3" charset="0"/>
              </a:rPr>
              <a:t>Remember that you can download the PowerPoint and use it however you can.</a:t>
            </a:r>
          </a:p>
          <a:p>
            <a:endParaRPr lang="en-US" dirty="0" smtClean="0">
              <a:ea typeface="ヒラギノ角ゴ Pro W3" charset="0"/>
            </a:endParaRPr>
          </a:p>
          <a:p>
            <a:r>
              <a:rPr lang="en-US" dirty="0" smtClean="0">
                <a:ea typeface="ヒラギノ角ゴ Pro W3" charset="0"/>
              </a:rPr>
              <a:t>Don’t forget to complete </a:t>
            </a:r>
            <a:r>
              <a:rPr lang="en-US" dirty="0" smtClean="0">
                <a:ea typeface="ヒラギノ角ゴ Pro W3" charset="0"/>
              </a:rPr>
              <a:t>the </a:t>
            </a:r>
            <a:r>
              <a:rPr lang="en-US" dirty="0" smtClean="0">
                <a:ea typeface="ヒラギノ角ゴ Pro W3" charset="0"/>
              </a:rPr>
              <a:t>session evaluation. If</a:t>
            </a:r>
            <a:r>
              <a:rPr lang="en-US" baseline="0" dirty="0" smtClean="0">
                <a:ea typeface="ヒラギノ角ゴ Pro W3" charset="0"/>
              </a:rPr>
              <a:t> you have a smart phone you can use the QR code on the left on the </a:t>
            </a:r>
            <a:r>
              <a:rPr lang="en-US" baseline="0" dirty="0" smtClean="0">
                <a:ea typeface="ヒラギノ角ゴ Pro W3" charset="0"/>
              </a:rPr>
              <a:t>handout.</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Do </a:t>
            </a:r>
            <a:r>
              <a:rPr lang="en-US" baseline="0" dirty="0" smtClean="0">
                <a:ea typeface="ヒラギノ角ゴ Pro W3" charset="0"/>
              </a:rPr>
              <a:t>we have any questions?  Do we have time for questions?</a:t>
            </a:r>
            <a:endParaRPr lang="en-US" dirty="0">
              <a:ea typeface="ヒラギノ角ゴ Pro W3" charset="0"/>
            </a:endParaRPr>
          </a:p>
        </p:txBody>
      </p:sp>
    </p:spTree>
    <p:extLst>
      <p:ext uri="{BB962C8B-B14F-4D97-AF65-F5344CB8AC3E}">
        <p14:creationId xmlns:p14="http://schemas.microsoft.com/office/powerpoint/2010/main" val="203171543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t>
            </a:r>
          </a:p>
          <a:p>
            <a:r>
              <a:rPr lang="en-US" dirty="0" smtClean="0"/>
              <a:t>Too </a:t>
            </a:r>
            <a:r>
              <a:rPr lang="en-US" dirty="0"/>
              <a:t>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dirty="0" smtClean="0"/>
              <a:t>Somewhere </a:t>
            </a:r>
            <a:r>
              <a:rPr lang="en-US" dirty="0"/>
              <a:t>along the </a:t>
            </a:r>
            <a:r>
              <a:rPr lang="en-US" dirty="0" smtClean="0"/>
              <a:t>way -- </a:t>
            </a:r>
            <a:r>
              <a:rPr lang="en-US" dirty="0"/>
              <a:t>all of </a:t>
            </a:r>
            <a:r>
              <a:rPr lang="en-US" u="sng" dirty="0"/>
              <a:t>us</a:t>
            </a:r>
            <a:r>
              <a:rPr lang="en-US" dirty="0"/>
              <a:t> found out </a:t>
            </a:r>
            <a:r>
              <a:rPr lang="en-US" dirty="0" smtClean="0"/>
              <a:t>that we cared about helping </a:t>
            </a:r>
            <a:r>
              <a:rPr lang="en-US" u="sng" dirty="0" smtClean="0"/>
              <a:t>others</a:t>
            </a:r>
            <a:r>
              <a:rPr lang="en-US" dirty="0" smtClean="0"/>
              <a:t>– </a:t>
            </a:r>
          </a:p>
          <a:p>
            <a:endParaRPr lang="en-US" dirty="0" smtClean="0"/>
          </a:p>
          <a:p>
            <a:r>
              <a:rPr lang="en-US" dirty="0" smtClean="0"/>
              <a:t>and </a:t>
            </a:r>
            <a:r>
              <a:rPr lang="en-US" dirty="0"/>
              <a:t>we were supposed to be right </a:t>
            </a:r>
            <a:r>
              <a:rPr lang="en-US" u="sng" dirty="0"/>
              <a:t>here</a:t>
            </a:r>
            <a:r>
              <a:rPr lang="en-US" dirty="0"/>
              <a:t> </a:t>
            </a:r>
            <a:r>
              <a:rPr lang="en-US" dirty="0" smtClean="0"/>
              <a:t>– this very afternoon– </a:t>
            </a:r>
          </a:p>
          <a:p>
            <a:endParaRPr lang="en-US" dirty="0" smtClean="0"/>
          </a:p>
          <a:p>
            <a:r>
              <a:rPr lang="en-US" dirty="0" smtClean="0"/>
              <a:t>listening </a:t>
            </a:r>
            <a:r>
              <a:rPr lang="en-US" dirty="0"/>
              <a:t>to an old </a:t>
            </a:r>
            <a:r>
              <a:rPr lang="en-US" dirty="0" smtClean="0"/>
              <a:t>high-school shop </a:t>
            </a:r>
            <a:r>
              <a:rPr lang="en-US" dirty="0"/>
              <a:t>teacher talk about </a:t>
            </a:r>
            <a:r>
              <a:rPr lang="en-US" dirty="0" smtClean="0"/>
              <a:t>the future.</a:t>
            </a:r>
          </a:p>
          <a:p>
            <a:endParaRPr lang="en-US" dirty="0" smtClean="0"/>
          </a:p>
          <a:p>
            <a:endParaRPr lang="en-US" dirty="0" smtClean="0"/>
          </a:p>
          <a:p>
            <a:endParaRPr lang="en-US" dirty="0"/>
          </a:p>
          <a:p>
            <a:endParaRPr lang="en-US" dirty="0" smtClean="0"/>
          </a:p>
          <a:p>
            <a:r>
              <a:rPr lang="en-US" dirty="0" smtClean="0"/>
              <a:t>========</a:t>
            </a:r>
          </a:p>
          <a:p>
            <a:endParaRPr lang="en-US" dirty="0" smtClean="0"/>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129</a:t>
            </a:fld>
            <a:endParaRPr lang="en-US"/>
          </a:p>
        </p:txBody>
      </p:sp>
    </p:spTree>
    <p:extLst>
      <p:ext uri="{BB962C8B-B14F-4D97-AF65-F5344CB8AC3E}">
        <p14:creationId xmlns:p14="http://schemas.microsoft.com/office/powerpoint/2010/main" val="17493028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1143000" cy="857250"/>
          </a:xfrm>
        </p:spPr>
      </p:sp>
      <p:sp>
        <p:nvSpPr>
          <p:cNvPr id="3" name="Notes Placeholder 2"/>
          <p:cNvSpPr>
            <a:spLocks noGrp="1"/>
          </p:cNvSpPr>
          <p:nvPr>
            <p:ph type="body" idx="1"/>
          </p:nvPr>
        </p:nvSpPr>
        <p:spPr>
          <a:xfrm>
            <a:off x="685800" y="1676400"/>
            <a:ext cx="5486400" cy="7391400"/>
          </a:xfrm>
        </p:spPr>
        <p:txBody>
          <a:bodyPr>
            <a:noAutofit/>
          </a:bodyPr>
          <a:lstStyle/>
          <a:p>
            <a:r>
              <a:rPr lang="en-US" dirty="0" smtClean="0"/>
              <a:t>And</a:t>
            </a:r>
            <a:r>
              <a:rPr lang="en-US" baseline="0" dirty="0" smtClean="0"/>
              <a:t> here are the data for North Carolina.</a:t>
            </a:r>
          </a:p>
          <a:p>
            <a:r>
              <a:rPr lang="en-US" dirty="0" smtClean="0"/>
              <a:t>On the top you see the first five years of salaries for graduates of all North Carolina Bachelor Degree programs.</a:t>
            </a:r>
          </a:p>
          <a:p>
            <a:endParaRPr lang="en-US" dirty="0" smtClean="0"/>
          </a:p>
          <a:p>
            <a:r>
              <a:rPr lang="en-US" dirty="0" smtClean="0"/>
              <a:t>On the bottom is graduates</a:t>
            </a:r>
            <a:r>
              <a:rPr lang="en-US" baseline="0" dirty="0" smtClean="0"/>
              <a:t> from Associate Degree programs from our North Carolina Community Colleges.</a:t>
            </a:r>
          </a:p>
          <a:p>
            <a:endParaRPr lang="en-US" baseline="0" dirty="0" smtClean="0"/>
          </a:p>
          <a:p>
            <a:r>
              <a:rPr lang="en-US" dirty="0" smtClean="0"/>
              <a:t>After five years of</a:t>
            </a:r>
            <a:r>
              <a:rPr lang="en-US" baseline="0" dirty="0" smtClean="0"/>
              <a:t> working, a bachelor degree graduate in North Carolina earned </a:t>
            </a:r>
            <a:r>
              <a:rPr lang="en-US" dirty="0" smtClean="0"/>
              <a:t>37 thousand dollars in 2013.</a:t>
            </a:r>
          </a:p>
          <a:p>
            <a:endParaRPr lang="en-US" dirty="0" smtClean="0"/>
          </a:p>
          <a:p>
            <a:r>
              <a:rPr lang="en-US" dirty="0" smtClean="0"/>
              <a:t>Whereas</a:t>
            </a:r>
            <a:r>
              <a:rPr lang="en-US" baseline="0" dirty="0" smtClean="0"/>
              <a:t> an associate degree graduate earned between 32 and 42 thousand dollars depending on the program area.</a:t>
            </a:r>
          </a:p>
          <a:p>
            <a:endParaRPr lang="en-US" baseline="0" dirty="0" smtClean="0"/>
          </a:p>
          <a:p>
            <a:r>
              <a:rPr lang="en-US" baseline="0" dirty="0" smtClean="0"/>
              <a:t>Health Science and Industrial Technologies are the two programs with the highest wages.  Higher than the 4-year degrees.</a:t>
            </a:r>
          </a:p>
          <a:p>
            <a:endParaRPr lang="en-US" baseline="0" dirty="0" smtClean="0"/>
          </a:p>
          <a:p>
            <a:r>
              <a:rPr lang="en-US" baseline="0" dirty="0" smtClean="0"/>
              <a:t>And not only do the graduates of the 2-year program make more money than the graduates of the 4-year programs, think about the student loans to pay back. </a:t>
            </a:r>
          </a:p>
          <a:p>
            <a:r>
              <a:rPr lang="en-US" baseline="0" dirty="0" smtClean="0"/>
              <a:t>A 4-year program at a university costs about ten times a 2-year program at a community college.</a:t>
            </a:r>
          </a:p>
          <a:p>
            <a:endParaRPr lang="en-US" dirty="0"/>
          </a:p>
          <a:p>
            <a:r>
              <a:rPr lang="en-US" baseline="0" dirty="0" smtClean="0"/>
              <a:t>As I said earlier, the web addresses where you can find all of my data sources is in the Notes</a:t>
            </a:r>
            <a:r>
              <a:rPr lang="en-US" dirty="0" smtClean="0"/>
              <a:t> section under each slide. </a:t>
            </a:r>
          </a:p>
          <a:p>
            <a:r>
              <a:rPr lang="en-US" baseline="0" dirty="0" smtClean="0"/>
              <a:t>At</a:t>
            </a:r>
            <a:r>
              <a:rPr lang="en-US" dirty="0" smtClean="0"/>
              <a:t> this website you can break it down by exact degree and college.</a:t>
            </a:r>
            <a:endParaRPr lang="en-US" baseline="0" dirty="0" smtClean="0"/>
          </a:p>
          <a:p>
            <a:endParaRPr lang="en-US" baseline="0" dirty="0" smtClean="0"/>
          </a:p>
          <a:p>
            <a:endParaRPr lang="en-US" baseline="0" dirty="0" smtClean="0"/>
          </a:p>
          <a:p>
            <a:endParaRPr lang="en-US" dirty="0" smtClean="0"/>
          </a:p>
          <a:p>
            <a:r>
              <a:rPr lang="en-US" dirty="0" smtClean="0"/>
              <a:t>====</a:t>
            </a:r>
          </a:p>
          <a:p>
            <a:endParaRPr lang="en-US" dirty="0" smtClean="0"/>
          </a:p>
          <a:p>
            <a:r>
              <a:rPr lang="en-US" dirty="0" smtClean="0"/>
              <a:t>http://</a:t>
            </a:r>
            <a:r>
              <a:rPr lang="en-US" dirty="0" err="1" smtClean="0"/>
              <a:t>nctower.com</a:t>
            </a:r>
            <a:r>
              <a:rPr lang="en-US" dirty="0" smtClean="0"/>
              <a:t>/output/</a:t>
            </a:r>
            <a:r>
              <a:rPr lang="en-US" dirty="0" err="1" smtClean="0"/>
              <a:t>unc</a:t>
            </a:r>
            <a:r>
              <a:rPr lang="en-US" dirty="0" smtClean="0"/>
              <a:t>/7810/</a:t>
            </a:r>
          </a:p>
          <a:p>
            <a:r>
              <a:rPr lang="en-US" dirty="0" smtClean="0"/>
              <a:t>2007-2008 Bachelor Degree graduates from All NC Universities</a:t>
            </a:r>
          </a:p>
          <a:p>
            <a:endParaRPr lang="en-US" dirty="0" smtClean="0"/>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a:t>
            </a:fld>
            <a:endParaRPr lang="en-US"/>
          </a:p>
        </p:txBody>
      </p:sp>
    </p:spTree>
    <p:extLst>
      <p:ext uri="{BB962C8B-B14F-4D97-AF65-F5344CB8AC3E}">
        <p14:creationId xmlns:p14="http://schemas.microsoft.com/office/powerpoint/2010/main" val="45821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01149F0-4EEC-E14C-B655-1C08BD12CDA7}" type="slidenum">
              <a:rPr lang="en-US" sz="1300"/>
              <a:pPr/>
              <a:t>130</a:t>
            </a:fld>
            <a:endParaRPr lang="en-US" sz="1300"/>
          </a:p>
        </p:txBody>
      </p:sp>
      <p:sp>
        <p:nvSpPr>
          <p:cNvPr id="369666" name="Rectangle 2"/>
          <p:cNvSpPr>
            <a:spLocks noGrp="1" noRot="1" noChangeAspect="1" noChangeArrowheads="1" noTextEdit="1"/>
          </p:cNvSpPr>
          <p:nvPr>
            <p:ph type="sldImg"/>
          </p:nvPr>
        </p:nvSpPr>
        <p:spPr>
          <a:xfrm>
            <a:off x="1143000" y="685800"/>
            <a:ext cx="1371600" cy="1028700"/>
          </a:xfrm>
          <a:solidFill>
            <a:srgbClr val="FFFFFF"/>
          </a:solidFill>
          <a:ln/>
        </p:spPr>
      </p:sp>
      <p:sp>
        <p:nvSpPr>
          <p:cNvPr id="369667" name="Rectangle 3"/>
          <p:cNvSpPr>
            <a:spLocks noGrp="1" noChangeArrowheads="1"/>
          </p:cNvSpPr>
          <p:nvPr>
            <p:ph type="body" idx="1"/>
          </p:nvPr>
        </p:nvSpPr>
        <p:spPr>
          <a:xfrm>
            <a:off x="914400" y="1714500"/>
            <a:ext cx="5156199" cy="72009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Though the term </a:t>
            </a:r>
            <a:r>
              <a:rPr lang="ja-JP" altLang="en-US" dirty="0" smtClean="0">
                <a:ea typeface="ヒラギノ角ゴ Pro W3" charset="0"/>
              </a:rPr>
              <a:t>“</a:t>
            </a:r>
            <a:r>
              <a:rPr lang="en-US" altLang="ja-JP" u="sng" dirty="0" smtClean="0">
                <a:ea typeface="ヒラギノ角ゴ Pro W3" charset="0"/>
              </a:rPr>
              <a:t>vocational</a:t>
            </a:r>
            <a:r>
              <a:rPr lang="ja-JP" altLang="en-US" dirty="0" smtClean="0">
                <a:ea typeface="ヒラギノ角ゴ Pro W3" charset="0"/>
              </a:rPr>
              <a:t>”</a:t>
            </a:r>
            <a:r>
              <a:rPr lang="en-US" altLang="ja-JP" dirty="0" smtClean="0">
                <a:ea typeface="ヒラギノ角ゴ Pro W3" charset="0"/>
              </a:rPr>
              <a:t> has earned a bad reputation in the last few decades, the </a:t>
            </a:r>
            <a:r>
              <a:rPr lang="en-US" altLang="ja-JP" u="sng" dirty="0" smtClean="0">
                <a:ea typeface="ヒラギノ角ゴ Pro W3" charset="0"/>
              </a:rPr>
              <a:t>original</a:t>
            </a:r>
            <a:r>
              <a:rPr lang="en-US" altLang="ja-JP" dirty="0" smtClean="0">
                <a:ea typeface="ヒラギノ角ゴ Pro W3" charset="0"/>
              </a:rPr>
              <a:t> meaning of the term is clear that your </a:t>
            </a:r>
            <a:r>
              <a:rPr lang="ja-JP" altLang="en-US" dirty="0" smtClean="0">
                <a:ea typeface="ヒラギノ角ゴ Pro W3" charset="0"/>
              </a:rPr>
              <a:t>“</a:t>
            </a:r>
            <a:r>
              <a:rPr lang="en-US" altLang="ja-JP" u="sng" dirty="0" smtClean="0">
                <a:ea typeface="ヒラギノ角ゴ Pro W3" charset="0"/>
              </a:rPr>
              <a:t>vocation</a:t>
            </a:r>
            <a:r>
              <a:rPr lang="ja-JP" altLang="en-US" dirty="0" smtClean="0">
                <a:ea typeface="ヒラギノ角ゴ Pro W3" charset="0"/>
              </a:rPr>
              <a:t>”</a:t>
            </a:r>
            <a:r>
              <a:rPr lang="en-US" altLang="ja-JP" dirty="0" smtClean="0">
                <a:ea typeface="ヒラギノ角ゴ Pro W3" charset="0"/>
              </a:rPr>
              <a:t> is your life</a:t>
            </a:r>
            <a:r>
              <a:rPr lang="ja-JP" altLang="en-US" dirty="0" smtClean="0">
                <a:ea typeface="ヒラギノ角ゴ Pro W3" charset="0"/>
              </a:rPr>
              <a:t>’</a:t>
            </a:r>
            <a:r>
              <a:rPr lang="en-US" altLang="ja-JP" dirty="0" smtClean="0">
                <a:ea typeface="ヒラギノ角ゴ Pro W3" charset="0"/>
              </a:rPr>
              <a:t>s calling.  </a:t>
            </a:r>
          </a:p>
          <a:p>
            <a:endParaRPr lang="en-US" u="sng" dirty="0" smtClean="0">
              <a:ea typeface="ヒラギノ角ゴ Pro W3" charset="0"/>
            </a:endParaRPr>
          </a:p>
          <a:p>
            <a:r>
              <a:rPr lang="en-US" u="sng" dirty="0" smtClean="0">
                <a:ea typeface="ヒラギノ角ゴ Pro W3" charset="0"/>
              </a:rPr>
              <a:t>Our</a:t>
            </a:r>
            <a:r>
              <a:rPr lang="en-US" dirty="0" smtClean="0">
                <a:ea typeface="ヒラギノ角ゴ Pro W3" charset="0"/>
              </a:rPr>
              <a:t> vocation as </a:t>
            </a:r>
            <a:r>
              <a:rPr lang="en-US" dirty="0" smtClean="0">
                <a:ea typeface="ヒラギノ角ゴ Pro W3" charset="0"/>
              </a:rPr>
              <a:t>workforce professionals is </a:t>
            </a:r>
            <a:r>
              <a:rPr lang="en-US" dirty="0" smtClean="0">
                <a:ea typeface="ヒラギノ角ゴ Pro W3" charset="0"/>
              </a:rPr>
              <a:t>preparing </a:t>
            </a:r>
            <a:r>
              <a:rPr lang="en-US" dirty="0" smtClean="0">
                <a:ea typeface="ヒラギノ角ゴ Pro W3" charset="0"/>
              </a:rPr>
              <a:t>people for </a:t>
            </a:r>
            <a:r>
              <a:rPr lang="en-US" dirty="0" smtClean="0">
                <a:ea typeface="ヒラギノ角ゴ Pro W3" charset="0"/>
              </a:rPr>
              <a:t>careers. </a:t>
            </a:r>
          </a:p>
          <a:p>
            <a:r>
              <a:rPr lang="en-US" dirty="0" smtClean="0">
                <a:ea typeface="ヒラギノ角ゴ Pro W3" charset="0"/>
              </a:rPr>
              <a:t>What is your </a:t>
            </a:r>
            <a:r>
              <a:rPr lang="en-US" dirty="0" smtClean="0">
                <a:ea typeface="ヒラギノ角ゴ Pro W3" charset="0"/>
              </a:rPr>
              <a:t>client</a:t>
            </a:r>
            <a:r>
              <a:rPr lang="ja-JP" altLang="en-US" dirty="0" smtClean="0">
                <a:ea typeface="ヒラギノ角ゴ Pro W3" charset="0"/>
              </a:rPr>
              <a:t>’</a:t>
            </a:r>
            <a:r>
              <a:rPr lang="en-US" altLang="ja-JP" dirty="0" smtClean="0">
                <a:ea typeface="ヒラギノ角ゴ Pro W3" charset="0"/>
              </a:rPr>
              <a:t>s </a:t>
            </a:r>
            <a:r>
              <a:rPr lang="en-US" altLang="ja-JP" u="sng" dirty="0" smtClean="0">
                <a:ea typeface="ヒラギノ角ゴ Pro W3" charset="0"/>
              </a:rPr>
              <a:t>vocation</a:t>
            </a:r>
            <a:r>
              <a:rPr lang="en-US" altLang="ja-JP" dirty="0" smtClean="0">
                <a:ea typeface="ヒラギノ角ゴ Pro W3" charset="0"/>
              </a:rPr>
              <a:t>? </a:t>
            </a:r>
          </a:p>
          <a:p>
            <a:r>
              <a:rPr lang="en-US" altLang="ja-JP" dirty="0" smtClean="0">
                <a:ea typeface="ヒラギノ角ゴ Pro W3" charset="0"/>
              </a:rPr>
              <a:t>What is </a:t>
            </a:r>
            <a:r>
              <a:rPr lang="en-US" altLang="ja-JP" u="sng" dirty="0" smtClean="0">
                <a:ea typeface="ヒラギノ角ゴ Pro W3" charset="0"/>
              </a:rPr>
              <a:t>life</a:t>
            </a:r>
            <a:r>
              <a:rPr lang="en-US" altLang="ja-JP" dirty="0" smtClean="0">
                <a:ea typeface="ヒラギノ角ゴ Pro W3" charset="0"/>
              </a:rPr>
              <a:t> calling </a:t>
            </a:r>
            <a:r>
              <a:rPr lang="en-US" altLang="ja-JP" u="sng" dirty="0" smtClean="0">
                <a:ea typeface="ヒラギノ角ゴ Pro W3" charset="0"/>
              </a:rPr>
              <a:t>them</a:t>
            </a:r>
            <a:r>
              <a:rPr lang="en-US" altLang="ja-JP" dirty="0" smtClean="0">
                <a:ea typeface="ヒラギノ角ゴ Pro W3" charset="0"/>
              </a:rPr>
              <a:t> to do? </a:t>
            </a:r>
          </a:p>
          <a:p>
            <a:r>
              <a:rPr lang="en-US" altLang="ja-JP" dirty="0" smtClean="0">
                <a:ea typeface="ヒラギノ角ゴ Pro W3" charset="0"/>
              </a:rPr>
              <a:t>What is their </a:t>
            </a:r>
            <a:r>
              <a:rPr lang="en-US" altLang="ja-JP" u="sng" dirty="0" smtClean="0">
                <a:ea typeface="ヒラギノ角ゴ Pro W3" charset="0"/>
              </a:rPr>
              <a:t>purpose </a:t>
            </a:r>
            <a:r>
              <a:rPr lang="en-US" altLang="ja-JP" dirty="0" smtClean="0">
                <a:ea typeface="ヒラギノ角ゴ Pro W3" charset="0"/>
              </a:rPr>
              <a:t>in life?</a:t>
            </a:r>
          </a:p>
          <a:p>
            <a:endParaRPr lang="en-US" dirty="0" smtClean="0">
              <a:ea typeface="ヒラギノ角ゴ Pro W3" charset="0"/>
            </a:endParaRPr>
          </a:p>
          <a:p>
            <a:r>
              <a:rPr lang="en-US" dirty="0" smtClean="0">
                <a:ea typeface="ヒラギノ角ゴ Pro W3" charset="0"/>
              </a:rPr>
              <a:t>We need to help people discover their </a:t>
            </a:r>
            <a:r>
              <a:rPr lang="en-US" u="sng" dirty="0" smtClean="0">
                <a:ea typeface="ヒラギノ角ゴ Pro W3" charset="0"/>
              </a:rPr>
              <a:t>passion</a:t>
            </a:r>
            <a:r>
              <a:rPr lang="en-US" dirty="0" smtClean="0">
                <a:ea typeface="ヒラギノ角ゴ Pro W3" charset="0"/>
              </a:rPr>
              <a:t>.  </a:t>
            </a:r>
          </a:p>
          <a:p>
            <a:r>
              <a:rPr lang="en-US" dirty="0" smtClean="0">
                <a:ea typeface="ヒラギノ角ゴ Pro W3" charset="0"/>
              </a:rPr>
              <a:t>What makes them get up in the morning and want to learn something new? </a:t>
            </a:r>
          </a:p>
          <a:p>
            <a:r>
              <a:rPr lang="en-US" dirty="0" smtClean="0">
                <a:ea typeface="ヒラギノ角ゴ Pro W3" charset="0"/>
              </a:rPr>
              <a:t>It’s more than just working for a paycheck.  </a:t>
            </a:r>
          </a:p>
          <a:p>
            <a:endParaRPr lang="en-US" dirty="0" smtClean="0">
              <a:ea typeface="ヒラギノ角ゴ Pro W3" charset="0"/>
            </a:endParaRPr>
          </a:p>
          <a:p>
            <a:r>
              <a:rPr lang="en-US" dirty="0" smtClean="0">
                <a:ea typeface="ヒラギノ角ゴ Pro W3" charset="0"/>
              </a:rPr>
              <a:t>It’s doing satisfying work, making a </a:t>
            </a:r>
            <a:r>
              <a:rPr lang="en-US" u="sng" dirty="0" smtClean="0">
                <a:ea typeface="ヒラギノ角ゴ Pro W3" charset="0"/>
              </a:rPr>
              <a:t>difference</a:t>
            </a:r>
            <a:r>
              <a:rPr lang="en-US" dirty="0" smtClean="0">
                <a:ea typeface="ヒラギノ角ゴ Pro W3" charset="0"/>
              </a:rPr>
              <a:t> in the world,</a:t>
            </a:r>
            <a:r>
              <a:rPr lang="en-US" baseline="0" dirty="0" smtClean="0">
                <a:ea typeface="ヒラギノ角ゴ Pro W3" charset="0"/>
              </a:rPr>
              <a:t> feeling </a:t>
            </a:r>
            <a:r>
              <a:rPr lang="en-US" u="sng" baseline="0" dirty="0" smtClean="0">
                <a:ea typeface="ヒラギノ角ゴ Pro W3" charset="0"/>
              </a:rPr>
              <a:t>needed</a:t>
            </a:r>
            <a:r>
              <a:rPr lang="en-US" baseline="0" dirty="0" smtClean="0">
                <a:ea typeface="ヒラギノ角ゴ Pro W3" charset="0"/>
              </a:rPr>
              <a:t>.</a:t>
            </a:r>
            <a:endParaRPr lang="en-US" dirty="0" smtClean="0">
              <a:ea typeface="ヒラギノ角ゴ Pro W3" charset="0"/>
            </a:endParaRPr>
          </a:p>
          <a:p>
            <a:r>
              <a:rPr lang="en-US" dirty="0" smtClean="0">
                <a:ea typeface="ヒラギノ角ゴ Pro W3" charset="0"/>
              </a:rPr>
              <a:t>And we need to help them to </a:t>
            </a:r>
            <a:r>
              <a:rPr lang="en-US" u="sng" dirty="0" smtClean="0">
                <a:ea typeface="ヒラギノ角ゴ Pro W3" charset="0"/>
              </a:rPr>
              <a:t>turn</a:t>
            </a:r>
            <a:r>
              <a:rPr lang="en-US" dirty="0" smtClean="0">
                <a:ea typeface="ヒラギノ角ゴ Pro W3" charset="0"/>
              </a:rPr>
              <a:t> that passion into a rewarding career.</a:t>
            </a:r>
          </a:p>
          <a:p>
            <a:r>
              <a:rPr lang="en-US" dirty="0" smtClean="0">
                <a:ea typeface="ヒラギノ角ゴ Pro W3" charset="0"/>
              </a:rPr>
              <a:t>--</a:t>
            </a:r>
          </a:p>
          <a:p>
            <a:r>
              <a:rPr lang="en-US" dirty="0" smtClean="0">
                <a:ea typeface="ヒラギノ角ゴ Pro W3" charset="0"/>
              </a:rPr>
              <a:t>In the future -- when our </a:t>
            </a:r>
            <a:r>
              <a:rPr lang="en-US" dirty="0" smtClean="0">
                <a:ea typeface="ヒラギノ角ゴ Pro W3" charset="0"/>
              </a:rPr>
              <a:t>clients </a:t>
            </a:r>
            <a:r>
              <a:rPr lang="en-US" u="sng" dirty="0" smtClean="0">
                <a:ea typeface="ヒラギノ角ゴ Pro W3" charset="0"/>
              </a:rPr>
              <a:t>are</a:t>
            </a:r>
            <a:r>
              <a:rPr lang="en-US" dirty="0" smtClean="0">
                <a:ea typeface="ヒラギノ角ゴ Pro W3" charset="0"/>
              </a:rPr>
              <a:t> </a:t>
            </a:r>
            <a:r>
              <a:rPr lang="en-US" dirty="0" smtClean="0">
                <a:ea typeface="ヒラギノ角ゴ Pro W3" charset="0"/>
              </a:rPr>
              <a:t>employed, -- and someone asks them what they </a:t>
            </a:r>
            <a:r>
              <a:rPr lang="en-US" u="sng" dirty="0" smtClean="0">
                <a:ea typeface="ヒラギノ角ゴ Pro W3" charset="0"/>
              </a:rPr>
              <a:t>do</a:t>
            </a:r>
            <a:r>
              <a:rPr lang="en-US" dirty="0" smtClean="0">
                <a:ea typeface="ヒラギノ角ゴ Pro W3" charset="0"/>
              </a:rPr>
              <a:t> for a living, -- </a:t>
            </a:r>
          </a:p>
          <a:p>
            <a:r>
              <a:rPr lang="en-US" dirty="0" err="1" smtClean="0">
                <a:ea typeface="ヒラギノ角ゴ Pro W3" charset="0"/>
              </a:rPr>
              <a:t>wouldn</a:t>
            </a:r>
            <a:r>
              <a:rPr lang="ja-JP" altLang="en-US" dirty="0" smtClean="0">
                <a:ea typeface="ヒラギノ角ゴ Pro W3" charset="0"/>
              </a:rPr>
              <a:t>’</a:t>
            </a:r>
            <a:r>
              <a:rPr lang="en-US" altLang="ja-JP" dirty="0" smtClean="0">
                <a:ea typeface="ヒラギノ角ゴ Pro W3" charset="0"/>
              </a:rPr>
              <a:t>t it be </a:t>
            </a:r>
            <a:r>
              <a:rPr lang="en-US" altLang="ja-JP" u="sng" dirty="0" smtClean="0">
                <a:ea typeface="ヒラギノ角ゴ Pro W3" charset="0"/>
              </a:rPr>
              <a:t>great</a:t>
            </a:r>
            <a:r>
              <a:rPr lang="en-US" altLang="ja-JP" dirty="0" smtClean="0">
                <a:ea typeface="ヒラギノ角ゴ Pro W3" charset="0"/>
              </a:rPr>
              <a:t> if they could say – </a:t>
            </a:r>
          </a:p>
          <a:p>
            <a:endParaRPr lang="en-US" dirty="0" smtClean="0">
              <a:ea typeface="ヒラギノ角ゴ Pro W3" charset="0"/>
            </a:endParaRPr>
          </a:p>
          <a:p>
            <a:r>
              <a:rPr lang="ja-JP" altLang="en-US" dirty="0" smtClean="0">
                <a:ea typeface="ヒラギノ角ゴ Pro W3" charset="0"/>
              </a:rPr>
              <a:t>“</a:t>
            </a:r>
            <a:r>
              <a:rPr lang="en-US" altLang="ja-JP" dirty="0" smtClean="0">
                <a:ea typeface="ヒラギノ角ゴ Pro W3" charset="0"/>
              </a:rPr>
              <a:t>I get to make a </a:t>
            </a:r>
            <a:r>
              <a:rPr lang="en-US" altLang="ja-JP" u="sng" dirty="0" smtClean="0">
                <a:ea typeface="ヒラギノ角ゴ Pro W3" charset="0"/>
              </a:rPr>
              <a:t>difference</a:t>
            </a:r>
            <a:r>
              <a:rPr lang="en-US" altLang="ja-JP" dirty="0" smtClean="0">
                <a:ea typeface="ヒラギノ角ゴ Pro W3" charset="0"/>
              </a:rPr>
              <a:t> in the world.</a:t>
            </a:r>
            <a:r>
              <a:rPr lang="ja-JP" altLang="en-US" dirty="0" smtClean="0">
                <a:ea typeface="ヒラギノ角ゴ Pro W3" charset="0"/>
              </a:rPr>
              <a:t>”</a:t>
            </a:r>
            <a:endParaRPr lang="en-US" altLang="ja-JP" dirty="0" smtClean="0">
              <a:ea typeface="ヒラギノ角ゴ Pro W3" charset="0"/>
            </a:endParaRPr>
          </a:p>
          <a:p>
            <a:r>
              <a:rPr lang="en-US" dirty="0" smtClean="0">
                <a:ea typeface="ヒラギノ角ゴ Pro W3" charset="0"/>
              </a:rPr>
              <a:t>That’s what I </a:t>
            </a:r>
            <a:r>
              <a:rPr lang="en-US" u="sng" dirty="0" smtClean="0">
                <a:ea typeface="ヒラギノ角ゴ Pro W3" charset="0"/>
              </a:rPr>
              <a:t>do</a:t>
            </a:r>
            <a:r>
              <a:rPr lang="mr-IN" dirty="0" smtClean="0">
                <a:ea typeface="ヒラギノ角ゴ Pro W3" charset="0"/>
              </a:rPr>
              <a:t>…</a:t>
            </a:r>
            <a:endParaRPr lang="en-US" dirty="0" smtClean="0">
              <a:ea typeface="ヒラギノ角ゴ Pro W3" charset="0"/>
            </a:endParaRPr>
          </a:p>
          <a:p>
            <a:r>
              <a:rPr lang="en-US" altLang="ja-JP" dirty="0" smtClean="0">
                <a:ea typeface="ヒラギノ角ゴ Pro W3" charset="0"/>
              </a:rPr>
              <a:t>“I get to make a </a:t>
            </a:r>
            <a:r>
              <a:rPr lang="en-US" altLang="ja-JP" u="sng" dirty="0" smtClean="0">
                <a:ea typeface="ヒラギノ角ゴ Pro W3" charset="0"/>
              </a:rPr>
              <a:t>difference</a:t>
            </a:r>
            <a:r>
              <a:rPr lang="en-US" altLang="ja-JP" u="none" dirty="0" smtClean="0">
                <a:ea typeface="ヒラギノ角ゴ Pro W3" charset="0"/>
              </a:rPr>
              <a:t>”</a:t>
            </a:r>
            <a:endParaRPr lang="en-US"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Chris </a:t>
            </a:r>
            <a:r>
              <a:rPr lang="en-US" dirty="0" err="1" smtClean="0">
                <a:ea typeface="ヒラギノ角ゴ Pro W3" charset="0"/>
              </a:rPr>
              <a:t>Droessler</a:t>
            </a:r>
            <a:endParaRPr lang="en-US" dirty="0" smtClean="0">
              <a:ea typeface="ヒラギノ角ゴ Pro W3" charset="0"/>
            </a:endParaRPr>
          </a:p>
          <a:p>
            <a:endParaRPr lang="en-US" dirty="0">
              <a:ea typeface="ヒラギノ角ゴ Pro W3" charset="0"/>
            </a:endParaRPr>
          </a:p>
        </p:txBody>
      </p:sp>
    </p:spTree>
    <p:extLst>
      <p:ext uri="{BB962C8B-B14F-4D97-AF65-F5344CB8AC3E}">
        <p14:creationId xmlns:p14="http://schemas.microsoft.com/office/powerpoint/2010/main" val="33032961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1905000" cy="1428750"/>
          </a:xfrm>
          <a:ln/>
        </p:spPr>
      </p:sp>
      <p:sp>
        <p:nvSpPr>
          <p:cNvPr id="15362" name="Notes Placeholder 2"/>
          <p:cNvSpPr>
            <a:spLocks noGrp="1"/>
          </p:cNvSpPr>
          <p:nvPr>
            <p:ph type="body" idx="1"/>
          </p:nvPr>
        </p:nvSpPr>
        <p:spPr>
          <a:xfrm>
            <a:off x="838200" y="1752600"/>
            <a:ext cx="5867400" cy="7772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Thank You</a:t>
            </a:r>
          </a:p>
          <a:p>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t>
            </a:r>
          </a:p>
          <a:p>
            <a:endParaRPr lang="en-US" dirty="0" smtClean="0">
              <a:ea typeface="ヒラギノ角ゴ Pro W3" charset="0"/>
            </a:endParaRPr>
          </a:p>
          <a:p>
            <a:pPr eaLnBrk="1" hangingPunct="1">
              <a:defRPr/>
            </a:pPr>
            <a:r>
              <a:rPr lang="en-US" dirty="0" smtClean="0">
                <a:effectLst>
                  <a:outerShdw blurRad="38100" dist="38100" dir="2700000" algn="tl">
                    <a:srgbClr val="C0C0C0"/>
                  </a:outerShdw>
                </a:effectLst>
              </a:rPr>
              <a:t>Chris Droessler, Consultant, NCDPI</a:t>
            </a:r>
          </a:p>
          <a:p>
            <a:pPr eaLnBrk="1" hangingPunct="1">
              <a:defRPr/>
            </a:pPr>
            <a:r>
              <a:rPr lang="en-US" dirty="0" err="1" smtClean="0"/>
              <a:t>www.ncPerkins.org</a:t>
            </a:r>
            <a:r>
              <a:rPr lang="en-US" dirty="0" smtClean="0"/>
              <a:t>/presentations</a:t>
            </a:r>
          </a:p>
          <a:p>
            <a:endParaRPr lang="en-US" dirty="0">
              <a:ea typeface="ヒラギノ角ゴ Pro W3" charset="0"/>
              <a:cs typeface="Times"/>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131</a:t>
            </a:fld>
            <a:endParaRPr lang="en-US" sz="1200"/>
          </a:p>
        </p:txBody>
      </p:sp>
    </p:spTree>
    <p:extLst>
      <p:ext uri="{BB962C8B-B14F-4D97-AF65-F5344CB8AC3E}">
        <p14:creationId xmlns:p14="http://schemas.microsoft.com/office/powerpoint/2010/main" val="68719682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132</a:t>
            </a:fld>
            <a:endParaRPr lang="en-US"/>
          </a:p>
        </p:txBody>
      </p:sp>
    </p:spTree>
    <p:extLst>
      <p:ext uri="{BB962C8B-B14F-4D97-AF65-F5344CB8AC3E}">
        <p14:creationId xmlns:p14="http://schemas.microsoft.com/office/powerpoint/2010/main" val="47892248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going to look at a selection</a:t>
            </a:r>
            <a:r>
              <a:rPr lang="en-US" baseline="0" dirty="0" smtClean="0"/>
              <a:t> of Associate Degree Graduates.</a:t>
            </a:r>
          </a:p>
          <a:p>
            <a:endParaRPr lang="en-US" baseline="0" dirty="0" smtClean="0"/>
          </a:p>
          <a:p>
            <a:r>
              <a:rPr lang="en-US" baseline="0" dirty="0" smtClean="0"/>
              <a:t>This is showing Construction Technologies in Blue</a:t>
            </a:r>
          </a:p>
          <a:p>
            <a:r>
              <a:rPr lang="en-US" baseline="0" dirty="0" smtClean="0"/>
              <a:t>Engineering Technologies in Green</a:t>
            </a:r>
          </a:p>
          <a:p>
            <a:r>
              <a:rPr lang="en-US" baseline="0" dirty="0" smtClean="0"/>
              <a:t>Health Sciences in Brown – That is by far the largest number of graduates in this comparison.</a:t>
            </a:r>
          </a:p>
          <a:p>
            <a:r>
              <a:rPr lang="en-US" baseline="0" dirty="0" smtClean="0"/>
              <a:t>Industrial Technologies in tan</a:t>
            </a:r>
          </a:p>
          <a:p>
            <a:r>
              <a:rPr lang="en-US" baseline="0" dirty="0" smtClean="0"/>
              <a:t>And Transport Systems Technologies in dark blue.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133</a:t>
            </a:fld>
            <a:endParaRPr lang="en-US"/>
          </a:p>
        </p:txBody>
      </p:sp>
    </p:spTree>
    <p:extLst>
      <p:ext uri="{BB962C8B-B14F-4D97-AF65-F5344CB8AC3E}">
        <p14:creationId xmlns:p14="http://schemas.microsoft.com/office/powerpoint/2010/main" val="1100682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08983E1-5C8D-A748-9AE2-A5593680F42A}" type="slidenum">
              <a:rPr lang="en-US" sz="1300"/>
              <a:pPr/>
              <a:t>14</a:t>
            </a:fld>
            <a:endParaRPr lang="en-US" sz="1300"/>
          </a:p>
        </p:txBody>
      </p:sp>
      <p:sp>
        <p:nvSpPr>
          <p:cNvPr id="35842" name="Rectangle 2"/>
          <p:cNvSpPr>
            <a:spLocks noGrp="1" noRot="1" noChangeAspect="1" noChangeArrowheads="1" noTextEdit="1"/>
          </p:cNvSpPr>
          <p:nvPr>
            <p:ph type="sldImg"/>
          </p:nvPr>
        </p:nvSpPr>
        <p:spPr>
          <a:solidFill>
            <a:srgbClr val="FFFFFF"/>
          </a:solidFill>
          <a:ln/>
        </p:spPr>
      </p:sp>
      <p:sp>
        <p:nvSpPr>
          <p:cNvPr id="35843" name="Rectangle 3"/>
          <p:cNvSpPr>
            <a:spLocks noGrp="1" noChangeArrowheads="1"/>
          </p:cNvSpPr>
          <p:nvPr>
            <p:ph type="body" idx="1"/>
          </p:nvPr>
        </p:nvSpPr>
        <p:spPr>
          <a:xfrm>
            <a:off x="650875" y="4267200"/>
            <a:ext cx="5445125" cy="4613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dirty="0">
                <a:ea typeface="ヒラギノ角ゴ Pro W3" charset="0"/>
                <a:cs typeface="Times"/>
              </a:rPr>
              <a:t>Here is the breakdown of the </a:t>
            </a:r>
            <a:r>
              <a:rPr lang="en-US" u="sng" dirty="0">
                <a:ea typeface="ヒラギノ角ゴ Pro W3" charset="0"/>
                <a:cs typeface="Times"/>
              </a:rPr>
              <a:t>minimum</a:t>
            </a:r>
            <a:r>
              <a:rPr lang="en-US" dirty="0">
                <a:ea typeface="ヒラギノ角ゴ Pro W3" charset="0"/>
                <a:cs typeface="Times"/>
              </a:rPr>
              <a:t> education required for </a:t>
            </a:r>
            <a:r>
              <a:rPr lang="en-US" u="sng" dirty="0">
                <a:ea typeface="ヒラギノ角ゴ Pro W3" charset="0"/>
                <a:cs typeface="Times"/>
              </a:rPr>
              <a:t>all</a:t>
            </a:r>
            <a:r>
              <a:rPr lang="en-US" dirty="0">
                <a:ea typeface="ヒラギノ角ゴ Pro W3" charset="0"/>
                <a:cs typeface="Times"/>
              </a:rPr>
              <a:t> </a:t>
            </a:r>
            <a:r>
              <a:rPr lang="en-US" dirty="0" smtClean="0">
                <a:ea typeface="ヒラギノ角ゴ Pro W3" charset="0"/>
                <a:cs typeface="Times"/>
              </a:rPr>
              <a:t>jobs</a:t>
            </a:r>
            <a:r>
              <a:rPr lang="en-US" baseline="0" dirty="0" smtClean="0">
                <a:ea typeface="ヒラギノ角ゴ Pro W3" charset="0"/>
                <a:cs typeface="Times"/>
              </a:rPr>
              <a:t> </a:t>
            </a:r>
            <a:r>
              <a:rPr lang="en-US" dirty="0" smtClean="0">
                <a:ea typeface="ヒラギノ角ゴ Pro W3" charset="0"/>
                <a:cs typeface="Times"/>
              </a:rPr>
              <a:t>projected </a:t>
            </a:r>
            <a:r>
              <a:rPr lang="en-US" dirty="0">
                <a:ea typeface="ヒラギノ角ゴ Pro W3" charset="0"/>
                <a:cs typeface="Times"/>
              </a:rPr>
              <a:t>in North Carolina </a:t>
            </a:r>
            <a:r>
              <a:rPr lang="en-US" dirty="0" smtClean="0">
                <a:ea typeface="ヒラギノ角ゴ Pro W3" charset="0"/>
                <a:cs typeface="Times"/>
              </a:rPr>
              <a:t>in the </a:t>
            </a:r>
            <a:r>
              <a:rPr lang="en-US" dirty="0">
                <a:ea typeface="ヒラギノ角ゴ Pro W3" charset="0"/>
                <a:cs typeface="Times"/>
              </a:rPr>
              <a:t>year 2020.</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The </a:t>
            </a:r>
            <a:r>
              <a:rPr lang="en-US" u="sng" dirty="0">
                <a:ea typeface="ヒラギノ角ゴ Pro W3" charset="0"/>
                <a:cs typeface="Times"/>
              </a:rPr>
              <a:t>red</a:t>
            </a:r>
            <a:r>
              <a:rPr lang="en-US" dirty="0">
                <a:ea typeface="ヒラギノ角ゴ Pro W3" charset="0"/>
                <a:cs typeface="Times"/>
              </a:rPr>
              <a:t> jobs require </a:t>
            </a:r>
            <a:r>
              <a:rPr lang="en-US" u="sng" dirty="0">
                <a:ea typeface="ヒラギノ角ゴ Pro W3" charset="0"/>
                <a:cs typeface="Times"/>
              </a:rPr>
              <a:t>four</a:t>
            </a:r>
            <a:r>
              <a:rPr lang="en-US" dirty="0">
                <a:ea typeface="ヒラギノ角ゴ Pro W3" charset="0"/>
                <a:cs typeface="Times"/>
              </a:rPr>
              <a:t> or more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u="sng" dirty="0">
                <a:ea typeface="ヒラギノ角ゴ Pro W3" charset="0"/>
                <a:cs typeface="Times"/>
              </a:rPr>
              <a:t>Green</a:t>
            </a:r>
            <a:r>
              <a:rPr lang="en-US" dirty="0">
                <a:ea typeface="ヒラギノ角ゴ Pro W3" charset="0"/>
                <a:cs typeface="Times"/>
              </a:rPr>
              <a:t> jobs require </a:t>
            </a:r>
            <a:r>
              <a:rPr lang="en-US" u="sng" dirty="0" smtClean="0">
                <a:ea typeface="ヒラギノ角ゴ Pro W3" charset="0"/>
                <a:cs typeface="Times"/>
              </a:rPr>
              <a:t>one</a:t>
            </a:r>
            <a:r>
              <a:rPr lang="en-US" dirty="0" smtClean="0">
                <a:ea typeface="ヒラギノ角ゴ Pro W3" charset="0"/>
                <a:cs typeface="Times"/>
              </a:rPr>
              <a:t> </a:t>
            </a:r>
            <a:r>
              <a:rPr lang="en-US" dirty="0">
                <a:ea typeface="ヒラギノ角ゴ Pro W3" charset="0"/>
                <a:cs typeface="Times"/>
              </a:rPr>
              <a:t>or </a:t>
            </a:r>
            <a:r>
              <a:rPr lang="en-US" u="sng" dirty="0">
                <a:ea typeface="ヒラギノ角ゴ Pro W3" charset="0"/>
                <a:cs typeface="Times"/>
              </a:rPr>
              <a:t>two</a:t>
            </a:r>
            <a:r>
              <a:rPr lang="en-US" dirty="0">
                <a:ea typeface="ヒラギノ角ゴ Pro W3" charset="0"/>
                <a:cs typeface="Times"/>
              </a:rPr>
              <a:t> years of college.</a:t>
            </a:r>
          </a:p>
          <a:p>
            <a:pPr eaLnBrk="1" hangingPunct="1">
              <a:spcBef>
                <a:spcPct val="0"/>
              </a:spcBef>
            </a:pPr>
            <a:endParaRPr lang="en-US" dirty="0">
              <a:ea typeface="ヒラギノ角ゴ Pro W3" charset="0"/>
              <a:cs typeface="Times"/>
            </a:endParaRPr>
          </a:p>
          <a:p>
            <a:pPr eaLnBrk="1" hangingPunct="1">
              <a:spcBef>
                <a:spcPct val="0"/>
              </a:spcBef>
            </a:pPr>
            <a:r>
              <a:rPr lang="en-US" dirty="0">
                <a:ea typeface="ヒラギノ角ゴ Pro W3" charset="0"/>
                <a:cs typeface="Times"/>
              </a:rPr>
              <a:t>You will notice that the </a:t>
            </a:r>
            <a:r>
              <a:rPr lang="en-US" u="sng" dirty="0">
                <a:ea typeface="ヒラギノ角ゴ Pro W3" charset="0"/>
                <a:cs typeface="Times"/>
              </a:rPr>
              <a:t>largest</a:t>
            </a:r>
            <a:r>
              <a:rPr lang="en-US" dirty="0">
                <a:ea typeface="ヒラギノ角ゴ Pro W3" charset="0"/>
                <a:cs typeface="Times"/>
              </a:rPr>
              <a:t> portion, in </a:t>
            </a:r>
            <a:r>
              <a:rPr lang="en-US" u="sng" dirty="0">
                <a:ea typeface="ヒラギノ角ゴ Pro W3" charset="0"/>
                <a:cs typeface="Times"/>
              </a:rPr>
              <a:t>blue</a:t>
            </a:r>
            <a:r>
              <a:rPr lang="en-US" dirty="0">
                <a:ea typeface="ヒラギノ角ゴ Pro W3" charset="0"/>
                <a:cs typeface="Times"/>
              </a:rPr>
              <a:t>, are the jobs that do not require </a:t>
            </a:r>
            <a:r>
              <a:rPr lang="en-US" u="sng" dirty="0">
                <a:ea typeface="ヒラギノ角ゴ Pro W3" charset="0"/>
                <a:cs typeface="Times"/>
              </a:rPr>
              <a:t>any </a:t>
            </a:r>
            <a:r>
              <a:rPr lang="en-US" u="sng" dirty="0" smtClean="0">
                <a:ea typeface="ヒラギノ角ゴ Pro W3" charset="0"/>
                <a:cs typeface="Times"/>
              </a:rPr>
              <a:t> </a:t>
            </a:r>
            <a:r>
              <a:rPr lang="en-US" dirty="0" smtClean="0">
                <a:ea typeface="ヒラギノ角ゴ Pro W3" charset="0"/>
                <a:cs typeface="Times"/>
              </a:rPr>
              <a:t>formal education </a:t>
            </a:r>
            <a:r>
              <a:rPr lang="en-US" dirty="0">
                <a:ea typeface="ヒラギノ角ゴ Pro W3" charset="0"/>
                <a:cs typeface="Times"/>
              </a:rPr>
              <a:t>past high school in order to get the job.  They require various amounts of </a:t>
            </a:r>
            <a:r>
              <a:rPr lang="en-US" dirty="0" smtClean="0">
                <a:ea typeface="ヒラギノ角ゴ Pro W3" charset="0"/>
                <a:cs typeface="Times"/>
              </a:rPr>
              <a:t>On-The-Job </a:t>
            </a:r>
            <a:r>
              <a:rPr lang="en-US" dirty="0">
                <a:ea typeface="ヒラギノ角ゴ Pro W3" charset="0"/>
                <a:cs typeface="Times"/>
              </a:rPr>
              <a:t>Training.</a:t>
            </a:r>
          </a:p>
          <a:p>
            <a:pPr eaLnBrk="1" hangingPunct="1">
              <a:spcBef>
                <a:spcPct val="0"/>
              </a:spcBef>
            </a:pPr>
            <a:r>
              <a:rPr lang="en-US" dirty="0">
                <a:ea typeface="ヒラギノ角ゴ Pro W3" charset="0"/>
                <a:cs typeface="Times"/>
              </a:rPr>
              <a:t> </a:t>
            </a:r>
          </a:p>
          <a:p>
            <a:pPr eaLnBrk="1" hangingPunct="1">
              <a:spcBef>
                <a:spcPct val="0"/>
              </a:spcBef>
            </a:pPr>
            <a:endParaRPr lang="en-US" dirty="0" smtClean="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a:t>
            </a:r>
          </a:p>
          <a:p>
            <a:pPr eaLnBrk="1" hangingPunct="1">
              <a:spcBef>
                <a:spcPct val="0"/>
              </a:spcBef>
            </a:pPr>
            <a:r>
              <a:rPr lang="en-US" dirty="0">
                <a:ea typeface="ヒラギノ角ゴ Pro W3" charset="0"/>
                <a:cs typeface="ヒラギノ角ゴ Pro W3" charset="0"/>
              </a:rPr>
              <a:t>NC Employment Security Commission data via </a:t>
            </a:r>
            <a:r>
              <a:rPr lang="en-US" dirty="0" err="1">
                <a:ea typeface="ヒラギノ角ゴ Pro W3" charset="0"/>
                <a:cs typeface="ヒラギノ角ゴ Pro W3" charset="0"/>
              </a:rPr>
              <a:t>www.CareerOutlook.US</a:t>
            </a:r>
            <a:endParaRPr lang="en-US" dirty="0">
              <a:ea typeface="ヒラギノ角ゴ Pro W3" charset="0"/>
              <a:cs typeface="ヒラギノ角ゴ Pro W3" charset="0"/>
            </a:endParaRPr>
          </a:p>
          <a:p>
            <a:pPr eaLnBrk="1" hangingPunct="1">
              <a:spcBef>
                <a:spcPct val="0"/>
              </a:spcBef>
            </a:pPr>
            <a:r>
              <a:rPr lang="en-US" dirty="0">
                <a:ea typeface="ヒラギノ角ゴ Pro W3" charset="0"/>
                <a:cs typeface="ヒラギノ角ゴ Pro W3" charset="0"/>
              </a:rPr>
              <a:t>http://</a:t>
            </a:r>
            <a:r>
              <a:rPr lang="en-US" dirty="0" err="1">
                <a:ea typeface="ヒラギノ角ゴ Pro W3" charset="0"/>
                <a:cs typeface="ヒラギノ角ゴ Pro W3" charset="0"/>
              </a:rPr>
              <a:t>careeroutlook.us</a:t>
            </a:r>
            <a:r>
              <a:rPr lang="en-US" dirty="0" smtClean="0">
                <a:ea typeface="ヒラギノ角ゴ Pro W3" charset="0"/>
                <a:cs typeface="ヒラギノ角ゴ Pro W3" charset="0"/>
              </a:rPr>
              <a:t>/</a:t>
            </a:r>
          </a:p>
          <a:p>
            <a:pPr eaLnBrk="1" hangingPunct="1">
              <a:spcBef>
                <a:spcPct val="0"/>
              </a:spcBef>
            </a:pPr>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These are for all jobs that get a paycheck, not for contracted positions, or small business owners who do not write themselves a paycheck.</a:t>
            </a:r>
          </a:p>
          <a:p>
            <a:pPr eaLnBrk="1" hangingPunct="1"/>
            <a:endParaRPr lang="en-US" dirty="0">
              <a:ea typeface="ヒラギノ角ゴ Pro W3" charset="0"/>
              <a:cs typeface="ヒラギノ角ゴ Pro W3" charset="0"/>
            </a:endParaRPr>
          </a:p>
          <a:p>
            <a:pPr eaLnBrk="1" hangingPunct="1"/>
            <a:r>
              <a:rPr lang="en-US" dirty="0">
                <a:ea typeface="ヒラギノ角ゴ Pro W3" charset="0"/>
                <a:cs typeface="ヒラギノ角ゴ Pro W3" charset="0"/>
              </a:rPr>
              <a:t>NC Projections for 2020</a:t>
            </a:r>
          </a:p>
          <a:p>
            <a:pPr eaLnBrk="1" hangingPunct="1"/>
            <a:endParaRPr lang="en-US" dirty="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2.54%  Doctoral or professional degree</a:t>
            </a:r>
          </a:p>
          <a:p>
            <a:pPr eaLnBrk="1" hangingPunct="1">
              <a:spcBef>
                <a:spcPct val="0"/>
              </a:spcBef>
              <a:spcAft>
                <a:spcPct val="30000"/>
              </a:spcAft>
            </a:pPr>
            <a:r>
              <a:rPr lang="en-US" dirty="0" smtClean="0">
                <a:ea typeface="ヒラギノ角ゴ Pro W3" charset="0"/>
                <a:cs typeface="ヒラギノ角ゴ Pro W3" charset="0"/>
              </a:rPr>
              <a:t>  1.68</a:t>
            </a:r>
            <a:r>
              <a:rPr lang="en-US" dirty="0">
                <a:ea typeface="ヒラギノ角ゴ Pro W3" charset="0"/>
                <a:cs typeface="ヒラギノ角ゴ Pro W3" charset="0"/>
              </a:rPr>
              <a:t>%  Master's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5.47%  Bachelor's Degree plus work experience</a:t>
            </a:r>
          </a:p>
          <a:p>
            <a:pPr eaLnBrk="1" hangingPunct="1">
              <a:spcBef>
                <a:spcPct val="0"/>
              </a:spcBef>
              <a:spcAft>
                <a:spcPct val="30000"/>
              </a:spcAft>
            </a:pPr>
            <a:r>
              <a:rPr lang="en-US" dirty="0">
                <a:ea typeface="ヒラギノ角ゴ Pro W3" charset="0"/>
                <a:cs typeface="ヒラギノ角ゴ Pro W3" charset="0"/>
              </a:rPr>
              <a:t>12.25%  Bachelor's Degree</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1.74%  Associate Degree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4.17</a:t>
            </a:r>
            <a:r>
              <a:rPr lang="en-US" dirty="0">
                <a:ea typeface="ヒラギノ角ゴ Pro W3" charset="0"/>
                <a:cs typeface="ヒラギノ角ゴ Pro W3" charset="0"/>
              </a:rPr>
              <a:t>%  One/two years of college</a:t>
            </a:r>
          </a:p>
          <a:p>
            <a:pPr eaLnBrk="1" hangingPunct="1">
              <a:spcBef>
                <a:spcPct val="0"/>
              </a:spcBef>
              <a:spcAft>
                <a:spcPct val="30000"/>
              </a:spcAft>
            </a:pPr>
            <a:r>
              <a:rPr lang="en-US" dirty="0">
                <a:ea typeface="ヒラギノ角ゴ Pro W3" charset="0"/>
                <a:cs typeface="ヒラギノ角ゴ Pro W3" charset="0"/>
              </a:rPr>
              <a:t> </a:t>
            </a:r>
            <a:r>
              <a:rPr lang="en-US" dirty="0" smtClean="0">
                <a:ea typeface="ヒラギノ角ゴ Pro W3" charset="0"/>
                <a:cs typeface="ヒラギノ角ゴ Pro W3" charset="0"/>
              </a:rPr>
              <a:t> 6.59</a:t>
            </a:r>
            <a:r>
              <a:rPr lang="en-US" dirty="0">
                <a:ea typeface="ヒラギノ角ゴ Pro W3" charset="0"/>
                <a:cs typeface="ヒラギノ角ゴ Pro W3" charset="0"/>
              </a:rPr>
              <a:t>%  Long-term on-the-job (OJT) training</a:t>
            </a:r>
          </a:p>
          <a:p>
            <a:pPr eaLnBrk="1" hangingPunct="1">
              <a:spcBef>
                <a:spcPct val="0"/>
              </a:spcBef>
              <a:spcAft>
                <a:spcPct val="30000"/>
              </a:spcAft>
            </a:pPr>
            <a:r>
              <a:rPr lang="en-US" dirty="0">
                <a:ea typeface="ヒラギノ角ゴ Pro W3" charset="0"/>
                <a:cs typeface="ヒラギノ角ゴ Pro W3" charset="0"/>
              </a:rPr>
              <a:t>20.24%  Moderate-term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36.6%  Short-term on-the-job (OJT) training</a:t>
            </a:r>
          </a:p>
          <a:p>
            <a:pPr eaLnBrk="1" hangingPunct="1">
              <a:spcBef>
                <a:spcPct val="0"/>
              </a:spcBef>
              <a:spcAft>
                <a:spcPct val="30000"/>
              </a:spcAft>
            </a:pPr>
            <a:r>
              <a:rPr lang="en-US" dirty="0" smtClean="0">
                <a:ea typeface="ヒラギノ角ゴ Pro W3" charset="0"/>
                <a:cs typeface="ヒラギノ角ゴ Pro W3" charset="0"/>
              </a:rPr>
              <a:t>  </a:t>
            </a:r>
            <a:r>
              <a:rPr lang="en-US" dirty="0">
                <a:ea typeface="ヒラギノ角ゴ Pro W3" charset="0"/>
                <a:cs typeface="ヒラギノ角ゴ Pro W3" charset="0"/>
              </a:rPr>
              <a:t>8.72%  Work experience in a related occupation</a:t>
            </a: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a:p>
            <a:pPr eaLnBrk="1" hangingPunct="1">
              <a:spcBef>
                <a:spcPct val="0"/>
              </a:spcBef>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347528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4142DE36-E174-454C-A66F-2C9F41595433}" type="slidenum">
              <a:rPr lang="en-US" sz="1300"/>
              <a:pPr/>
              <a:t>15</a:t>
            </a:fld>
            <a:endParaRPr lang="en-US" sz="1300"/>
          </a:p>
        </p:txBody>
      </p:sp>
      <p:sp>
        <p:nvSpPr>
          <p:cNvPr id="37890" name="Rectangle 2"/>
          <p:cNvSpPr>
            <a:spLocks noGrp="1" noRot="1" noChangeAspect="1" noChangeArrowheads="1" noTextEdit="1"/>
          </p:cNvSpPr>
          <p:nvPr>
            <p:ph type="sldImg"/>
          </p:nvPr>
        </p:nvSpPr>
        <p:spPr>
          <a:solidFill>
            <a:srgbClr val="FFFFFF"/>
          </a:solidFill>
          <a:ln/>
        </p:spPr>
      </p:sp>
      <p:sp>
        <p:nvSpPr>
          <p:cNvPr id="37891" name="Rectangle 3"/>
          <p:cNvSpPr>
            <a:spLocks noGrp="1" noChangeArrowheads="1"/>
          </p:cNvSpPr>
          <p:nvPr>
            <p:ph type="body" idx="1"/>
          </p:nvPr>
        </p:nvSpPr>
        <p:spPr>
          <a:xfrm>
            <a:off x="650875" y="4267200"/>
            <a:ext cx="5521325" cy="5094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sz="1600" dirty="0">
                <a:solidFill>
                  <a:srgbClr val="181512"/>
                </a:solidFill>
                <a:ea typeface="ヒラギノ角ゴ Pro W3" charset="0"/>
                <a:cs typeface="Times"/>
              </a:rPr>
              <a:t>And here you see the breakdown of the postsecondary </a:t>
            </a:r>
            <a:r>
              <a:rPr lang="en-US" sz="1600" u="sng" dirty="0">
                <a:solidFill>
                  <a:srgbClr val="181512"/>
                </a:solidFill>
                <a:ea typeface="ヒラギノ角ゴ Pro W3" charset="0"/>
                <a:cs typeface="Times"/>
              </a:rPr>
              <a:t>intentions</a:t>
            </a:r>
            <a:r>
              <a:rPr lang="en-US" sz="1600" dirty="0">
                <a:solidFill>
                  <a:srgbClr val="181512"/>
                </a:solidFill>
                <a:ea typeface="ヒラギノ角ゴ Pro W3" charset="0"/>
                <a:cs typeface="Times"/>
              </a:rPr>
              <a:t> of our North </a:t>
            </a:r>
            <a:r>
              <a:rPr lang="en-US" sz="1600" dirty="0" smtClean="0">
                <a:solidFill>
                  <a:srgbClr val="181512"/>
                </a:solidFill>
                <a:ea typeface="ヒラギノ角ゴ Pro W3" charset="0"/>
                <a:cs typeface="Times"/>
              </a:rPr>
              <a:t>Carolina </a:t>
            </a:r>
            <a:r>
              <a:rPr lang="en-US" sz="1600" dirty="0">
                <a:solidFill>
                  <a:srgbClr val="181512"/>
                </a:solidFill>
                <a:ea typeface="ヒラギノ角ゴ Pro W3" charset="0"/>
                <a:cs typeface="Times"/>
              </a:rPr>
              <a:t>high school </a:t>
            </a:r>
            <a:r>
              <a:rPr lang="en-US" sz="1600" dirty="0" smtClean="0">
                <a:solidFill>
                  <a:srgbClr val="181512"/>
                </a:solidFill>
                <a:ea typeface="ヒラギノ角ゴ Pro W3" charset="0"/>
                <a:cs typeface="Times"/>
              </a:rPr>
              <a:t>graduates. </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red</a:t>
            </a:r>
            <a:r>
              <a:rPr lang="en-US" sz="1600" dirty="0">
                <a:solidFill>
                  <a:srgbClr val="181512"/>
                </a:solidFill>
                <a:ea typeface="ヒラギノ角ゴ Pro W3" charset="0"/>
                <a:cs typeface="Times"/>
              </a:rPr>
              <a:t> shows that almost </a:t>
            </a:r>
            <a:r>
              <a:rPr lang="en-US" sz="1600" u="sng" dirty="0">
                <a:solidFill>
                  <a:srgbClr val="181512"/>
                </a:solidFill>
                <a:ea typeface="ヒラギノ角ゴ Pro W3" charset="0"/>
                <a:cs typeface="Times"/>
              </a:rPr>
              <a:t>half</a:t>
            </a:r>
            <a:r>
              <a:rPr lang="en-US" sz="1600" dirty="0">
                <a:solidFill>
                  <a:srgbClr val="181512"/>
                </a:solidFill>
                <a:ea typeface="ヒラギノ角ゴ Pro W3" charset="0"/>
                <a:cs typeface="Times"/>
              </a:rPr>
              <a:t> of </a:t>
            </a:r>
            <a:r>
              <a:rPr lang="en-US" sz="1600" dirty="0" smtClean="0">
                <a:solidFill>
                  <a:srgbClr val="181512"/>
                </a:solidFill>
                <a:ea typeface="ヒラギノ角ゴ Pro W3" charset="0"/>
                <a:cs typeface="Times"/>
              </a:rPr>
              <a:t>our high school graduates say </a:t>
            </a:r>
            <a:r>
              <a:rPr lang="en-US" sz="1600" dirty="0">
                <a:solidFill>
                  <a:srgbClr val="181512"/>
                </a:solidFill>
                <a:ea typeface="ヒラギノ角ゴ Pro W3" charset="0"/>
                <a:cs typeface="Times"/>
              </a:rPr>
              <a:t>they are going to a </a:t>
            </a:r>
            <a:r>
              <a:rPr lang="en-US" sz="1600" u="sng" dirty="0">
                <a:solidFill>
                  <a:srgbClr val="181512"/>
                </a:solidFill>
                <a:ea typeface="ヒラギノ角ゴ Pro W3" charset="0"/>
                <a:cs typeface="Times"/>
              </a:rPr>
              <a:t>four</a:t>
            </a:r>
            <a:r>
              <a:rPr lang="en-US" sz="1600" dirty="0">
                <a:solidFill>
                  <a:srgbClr val="181512"/>
                </a:solidFill>
                <a:ea typeface="ヒラギノ角ゴ Pro W3" charset="0"/>
                <a:cs typeface="Times"/>
              </a:rPr>
              <a:t>-year college program.  </a:t>
            </a:r>
          </a:p>
          <a:p>
            <a:pPr eaLnBrk="1" hangingPunct="1">
              <a:spcBef>
                <a:spcPct val="0"/>
              </a:spcBef>
            </a:pPr>
            <a:r>
              <a:rPr lang="en-US" sz="1600" dirty="0">
                <a:solidFill>
                  <a:srgbClr val="181512"/>
                </a:solidFill>
                <a:ea typeface="ヒラギノ角ゴ Pro W3" charset="0"/>
                <a:cs typeface="Times"/>
              </a:rPr>
              <a:t/>
            </a:r>
            <a:br>
              <a:rPr lang="en-US" sz="1600" dirty="0">
                <a:solidFill>
                  <a:srgbClr val="181512"/>
                </a:solidFill>
                <a:ea typeface="ヒラギノ角ゴ Pro W3" charset="0"/>
                <a:cs typeface="Times"/>
              </a:rPr>
            </a:b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green</a:t>
            </a:r>
            <a:r>
              <a:rPr lang="en-US" sz="1600" dirty="0">
                <a:solidFill>
                  <a:srgbClr val="181512"/>
                </a:solidFill>
                <a:ea typeface="ヒラギノ角ゴ Pro W3" charset="0"/>
                <a:cs typeface="Times"/>
              </a:rPr>
              <a:t> is one or two years at a community college, junior college, or trade school.</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blue</a:t>
            </a:r>
            <a:r>
              <a:rPr lang="en-US" sz="1600" dirty="0">
                <a:solidFill>
                  <a:srgbClr val="181512"/>
                </a:solidFill>
                <a:ea typeface="ヒラギノ角ゴ Pro W3" charset="0"/>
                <a:cs typeface="Times"/>
              </a:rPr>
              <a:t> is joining the military or going directly into employment.</a:t>
            </a:r>
          </a:p>
          <a:p>
            <a:pPr eaLnBrk="1" hangingPunct="1">
              <a:spcBef>
                <a:spcPct val="0"/>
              </a:spcBef>
            </a:pPr>
            <a:endParaRPr lang="en-US" sz="1600" dirty="0">
              <a:solidFill>
                <a:srgbClr val="181512"/>
              </a:solidFill>
              <a:ea typeface="ヒラギノ角ゴ Pro W3" charset="0"/>
              <a:cs typeface="Times"/>
            </a:endParaRPr>
          </a:p>
          <a:p>
            <a:pPr eaLnBrk="1" hangingPunct="1">
              <a:spcBef>
                <a:spcPct val="0"/>
              </a:spcBef>
            </a:pPr>
            <a:r>
              <a:rPr lang="en-US" sz="1600" dirty="0">
                <a:solidFill>
                  <a:srgbClr val="181512"/>
                </a:solidFill>
                <a:ea typeface="ヒラギノ角ゴ Pro W3" charset="0"/>
                <a:cs typeface="Times"/>
              </a:rPr>
              <a:t>The </a:t>
            </a:r>
            <a:r>
              <a:rPr lang="en-US" sz="1600" u="sng" dirty="0">
                <a:solidFill>
                  <a:srgbClr val="181512"/>
                </a:solidFill>
                <a:ea typeface="ヒラギノ角ゴ Pro W3" charset="0"/>
                <a:cs typeface="Times"/>
              </a:rPr>
              <a:t>Other</a:t>
            </a:r>
            <a:r>
              <a:rPr lang="en-US" sz="1600" dirty="0">
                <a:solidFill>
                  <a:srgbClr val="181512"/>
                </a:solidFill>
                <a:ea typeface="ヒラギノ角ゴ Pro W3" charset="0"/>
                <a:cs typeface="Times"/>
              </a:rPr>
              <a:t> category is the one-and-a-half percent of our </a:t>
            </a:r>
            <a:r>
              <a:rPr lang="en-US" sz="1600" dirty="0" smtClean="0">
                <a:solidFill>
                  <a:srgbClr val="181512"/>
                </a:solidFill>
                <a:ea typeface="ヒラギノ角ゴ Pro W3" charset="0"/>
                <a:cs typeface="Times"/>
              </a:rPr>
              <a:t>recent high school graduates </a:t>
            </a:r>
            <a:r>
              <a:rPr lang="en-US" sz="1600" dirty="0">
                <a:solidFill>
                  <a:srgbClr val="181512"/>
                </a:solidFill>
                <a:ea typeface="ヒラギノ角ゴ Pro W3" charset="0"/>
                <a:cs typeface="Times"/>
              </a:rPr>
              <a:t>who plan to sit on Mom</a:t>
            </a:r>
            <a:r>
              <a:rPr lang="ja-JP" altLang="en-US" sz="1600" dirty="0">
                <a:solidFill>
                  <a:srgbClr val="181512"/>
                </a:solidFill>
                <a:ea typeface="ヒラギノ角ゴ Pro W3" charset="0"/>
                <a:cs typeface="Times"/>
              </a:rPr>
              <a:t>’</a:t>
            </a:r>
            <a:r>
              <a:rPr lang="en-US" altLang="ja-JP" sz="1600" dirty="0">
                <a:solidFill>
                  <a:srgbClr val="181512"/>
                </a:solidFill>
                <a:ea typeface="ヒラギノ角ゴ Pro W3" charset="0"/>
                <a:cs typeface="Times"/>
              </a:rPr>
              <a:t>s couch the rest of their lives playing </a:t>
            </a:r>
            <a:r>
              <a:rPr lang="en-US" altLang="ja-JP" sz="1600" u="sng" dirty="0">
                <a:solidFill>
                  <a:srgbClr val="181512"/>
                </a:solidFill>
                <a:ea typeface="ヒラギノ角ゴ Pro W3" charset="0"/>
                <a:cs typeface="Times"/>
              </a:rPr>
              <a:t>Nintendo</a:t>
            </a:r>
            <a:r>
              <a:rPr lang="en-US" altLang="ja-JP" sz="1600" dirty="0">
                <a:solidFill>
                  <a:srgbClr val="181512"/>
                </a:solidFill>
                <a:ea typeface="ヒラギノ角ゴ Pro W3" charset="0"/>
                <a:cs typeface="Times"/>
              </a:rPr>
              <a:t>. </a:t>
            </a: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endParaRPr lang="en-US" sz="1600" dirty="0" smtClean="0">
              <a:solidFill>
                <a:srgbClr val="181512"/>
              </a:solidFill>
              <a:ea typeface="ヒラギノ角ゴ Pro W3" charset="0"/>
              <a:cs typeface="ヒラギノ角ゴ Pro W3" charset="0"/>
            </a:endParaRPr>
          </a:p>
          <a:p>
            <a:pPr eaLnBrk="1" hangingPunct="1">
              <a:spcBef>
                <a:spcPct val="0"/>
              </a:spcBef>
            </a:pPr>
            <a:endParaRPr lang="en-US" sz="1600" dirty="0">
              <a:solidFill>
                <a:srgbClr val="181512"/>
              </a:solidFill>
              <a:ea typeface="ヒラギノ角ゴ Pro W3" charset="0"/>
              <a:cs typeface="ヒラギノ角ゴ Pro W3" charset="0"/>
            </a:endParaRPr>
          </a:p>
          <a:p>
            <a:pPr eaLnBrk="1" hangingPunct="1">
              <a:spcBef>
                <a:spcPct val="0"/>
              </a:spcBef>
            </a:pPr>
            <a:r>
              <a:rPr lang="en-US" sz="1600" dirty="0">
                <a:solidFill>
                  <a:srgbClr val="181512"/>
                </a:solidFill>
                <a:ea typeface="ヒラギノ角ゴ Pro W3" charset="0"/>
                <a:cs typeface="ヒラギノ角ゴ Pro W3" charset="0"/>
              </a:rPr>
              <a:t>=====</a:t>
            </a:r>
          </a:p>
          <a:p>
            <a:pPr eaLnBrk="1" hangingPunct="1">
              <a:spcBef>
                <a:spcPct val="0"/>
              </a:spcBef>
            </a:pPr>
            <a:r>
              <a:rPr lang="en-US" sz="1600" dirty="0">
                <a:solidFill>
                  <a:srgbClr val="181512"/>
                </a:solidFill>
                <a:ea typeface="ヒラギノ角ゴ Pro W3" charset="0"/>
                <a:cs typeface="ヒラギノ角ゴ Pro W3" charset="0"/>
              </a:rPr>
              <a:t>http://</a:t>
            </a:r>
            <a:r>
              <a:rPr lang="en-US" sz="1600" dirty="0" err="1">
                <a:solidFill>
                  <a:srgbClr val="181512"/>
                </a:solidFill>
                <a:ea typeface="ヒラギノ角ゴ Pro W3" charset="0"/>
                <a:cs typeface="ヒラギノ角ゴ Pro W3" charset="0"/>
              </a:rPr>
              <a:t>www.ncpublicschools.org</a:t>
            </a:r>
            <a:r>
              <a:rPr lang="en-US" sz="1600" dirty="0">
                <a:solidFill>
                  <a:srgbClr val="181512"/>
                </a:solidFill>
                <a:ea typeface="ヒラギノ角ゴ Pro W3" charset="0"/>
                <a:cs typeface="ヒラギノ角ゴ Pro W3" charset="0"/>
              </a:rPr>
              <a:t>/</a:t>
            </a:r>
            <a:r>
              <a:rPr lang="en-US" sz="1600" dirty="0" err="1">
                <a:solidFill>
                  <a:srgbClr val="181512"/>
                </a:solidFill>
                <a:ea typeface="ヒラギノ角ゴ Pro W3" charset="0"/>
                <a:cs typeface="ヒラギノ角ゴ Pro W3" charset="0"/>
              </a:rPr>
              <a:t>fbs</a:t>
            </a:r>
            <a:r>
              <a:rPr lang="en-US" sz="1600" dirty="0">
                <a:solidFill>
                  <a:srgbClr val="181512"/>
                </a:solidFill>
                <a:ea typeface="ヒラギノ角ゴ Pro W3" charset="0"/>
                <a:cs typeface="ヒラギノ角ゴ Pro W3" charset="0"/>
              </a:rPr>
              <a:t>/resources/data</a:t>
            </a:r>
            <a:r>
              <a:rPr lang="en-US" sz="1600" dirty="0" smtClean="0">
                <a:solidFill>
                  <a:srgbClr val="181512"/>
                </a:solidFill>
                <a:ea typeface="ヒラギノ角ゴ Pro W3" charset="0"/>
                <a:cs typeface="ヒラギノ角ゴ Pro W3" charset="0"/>
              </a:rPr>
              <a:t>/</a:t>
            </a:r>
          </a:p>
          <a:p>
            <a:pPr eaLnBrk="1" hangingPunct="1">
              <a:spcBef>
                <a:spcPct val="0"/>
              </a:spcBef>
            </a:pPr>
            <a:r>
              <a:rPr lang="en-US" sz="1600" dirty="0" smtClean="0">
                <a:solidFill>
                  <a:srgbClr val="181512"/>
                </a:solidFill>
                <a:ea typeface="ヒラギノ角ゴ Pro W3" charset="0"/>
                <a:cs typeface="ヒラギノ角ゴ Pro W3" charset="0"/>
              </a:rPr>
              <a:t>Pupil Information</a:t>
            </a:r>
          </a:p>
          <a:p>
            <a:pPr eaLnBrk="1" hangingPunct="1">
              <a:spcBef>
                <a:spcPct val="0"/>
              </a:spcBef>
            </a:pPr>
            <a:r>
              <a:rPr lang="en-US" sz="1600" dirty="0" smtClean="0">
                <a:solidFill>
                  <a:srgbClr val="181512"/>
                </a:solidFill>
                <a:ea typeface="ヒラギノ角ゴ Pro W3" charset="0"/>
                <a:cs typeface="ヒラギノ角ゴ Pro W3" charset="0"/>
              </a:rPr>
              <a:t>Table 12.1 High School Graduates by Intentions</a:t>
            </a:r>
            <a:endParaRPr lang="en-US" sz="1600" dirty="0">
              <a:solidFill>
                <a:srgbClr val="181512"/>
              </a:solidFill>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NC Public Schools Statistical Profile </a:t>
            </a:r>
            <a:r>
              <a:rPr lang="en-US" sz="1600" dirty="0" smtClean="0">
                <a:solidFill>
                  <a:srgbClr val="181512"/>
                </a:solidFill>
                <a:ea typeface="ヒラギノ角ゴ Pro W3" charset="0"/>
                <a:cs typeface="ヒラギノ角ゴ Pro W3" charset="0"/>
              </a:rPr>
              <a:t>2014-2015</a:t>
            </a:r>
            <a:endParaRPr lang="en-US" sz="1600" dirty="0">
              <a:solidFill>
                <a:srgbClr val="181512"/>
              </a:solidFill>
              <a:ea typeface="ヒラギノ角ゴ Pro W3" charset="0"/>
              <a:cs typeface="ヒラギノ角ゴ Pro W3" charset="0"/>
            </a:endParaRP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a:solidFill>
                  <a:srgbClr val="181512"/>
                </a:solidFill>
                <a:ea typeface="ヒラギノ角ゴ Pro W3" charset="0"/>
                <a:cs typeface="ヒラギノ角ゴ Pro W3" charset="0"/>
              </a:rPr>
              <a:t>Of the </a:t>
            </a:r>
            <a:r>
              <a:rPr lang="en-US" sz="1600" dirty="0" smtClean="0">
                <a:solidFill>
                  <a:srgbClr val="181512"/>
                </a:solidFill>
                <a:ea typeface="ヒラギノ角ゴ Pro W3" charset="0"/>
                <a:cs typeface="ヒラギノ角ゴ Pro W3" charset="0"/>
              </a:rPr>
              <a:t>96,846 </a:t>
            </a:r>
            <a:r>
              <a:rPr lang="en-US" sz="1600" dirty="0">
                <a:solidFill>
                  <a:srgbClr val="181512"/>
                </a:solidFill>
                <a:ea typeface="ヒラギノ角ゴ Pro W3" charset="0"/>
                <a:cs typeface="ヒラギノ角ゴ Pro W3" charset="0"/>
              </a:rPr>
              <a:t>graduates in the class of </a:t>
            </a:r>
            <a:r>
              <a:rPr lang="en-US" sz="1600" dirty="0" smtClean="0">
                <a:solidFill>
                  <a:srgbClr val="181512"/>
                </a:solidFill>
                <a:ea typeface="ヒラギノ角ゴ Pro W3" charset="0"/>
                <a:cs typeface="ヒラギノ角ゴ Pro W3" charset="0"/>
              </a:rPr>
              <a:t>2015, </a:t>
            </a:r>
            <a:r>
              <a:rPr lang="en-US" sz="1600" dirty="0">
                <a:solidFill>
                  <a:srgbClr val="181512"/>
                </a:solidFill>
                <a:ea typeface="ヒラギノ角ゴ Pro W3" charset="0"/>
                <a:cs typeface="ヒラギノ角ゴ Pro W3" charset="0"/>
              </a:rPr>
              <a:t>here is where they say they are going after high school.</a:t>
            </a:r>
          </a:p>
          <a:p>
            <a:pPr eaLnBrk="1" hangingPunct="1"/>
            <a:endParaRPr lang="en-US" sz="1600" dirty="0">
              <a:solidFill>
                <a:srgbClr val="181512"/>
              </a:solidFill>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34.4% </a:t>
            </a:r>
            <a:r>
              <a:rPr lang="en-US" sz="1600" dirty="0">
                <a:ea typeface="ヒラギノ角ゴ Pro W3" charset="0"/>
                <a:cs typeface="ヒラギノ角ゴ Pro W3" charset="0"/>
              </a:rPr>
              <a:t>Public Senior Institutions</a:t>
            </a:r>
          </a:p>
          <a:p>
            <a:pPr eaLnBrk="1" hangingPunct="1"/>
            <a:r>
              <a:rPr lang="en-US" sz="1600" dirty="0" smtClean="0">
                <a:ea typeface="ヒラギノ角ゴ Pro W3" charset="0"/>
                <a:cs typeface="ヒラギノ角ゴ Pro W3" charset="0"/>
              </a:rPr>
              <a:t>10.4% </a:t>
            </a:r>
            <a:r>
              <a:rPr lang="en-US" sz="1600" dirty="0">
                <a:ea typeface="ヒラギノ角ゴ Pro W3" charset="0"/>
                <a:cs typeface="ヒラギノ角ゴ Pro W3" charset="0"/>
              </a:rPr>
              <a:t>Private Senior </a:t>
            </a:r>
            <a:r>
              <a:rPr lang="en-US" sz="1600" dirty="0" smtClean="0">
                <a:ea typeface="ヒラギノ角ゴ Pro W3" charset="0"/>
                <a:cs typeface="ヒラギノ角ゴ Pro W3" charset="0"/>
              </a:rPr>
              <a:t>Institutions</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37.2% </a:t>
            </a:r>
            <a:r>
              <a:rPr lang="en-US" sz="1600" dirty="0">
                <a:ea typeface="ヒラギノ角ゴ Pro W3" charset="0"/>
                <a:cs typeface="ヒラギノ角ゴ Pro W3" charset="0"/>
              </a:rPr>
              <a:t>Community/Technical College</a:t>
            </a:r>
          </a:p>
          <a:p>
            <a:pPr eaLnBrk="1" hangingPunct="1"/>
            <a:r>
              <a:rPr lang="en-US" sz="1600" dirty="0" smtClean="0">
                <a:ea typeface="ヒラギノ角ゴ Pro W3" charset="0"/>
                <a:cs typeface="ヒラギノ角ゴ Pro W3" charset="0"/>
              </a:rPr>
              <a:t>0.5% </a:t>
            </a:r>
            <a:r>
              <a:rPr lang="en-US" sz="1600" dirty="0">
                <a:ea typeface="ヒラギノ角ゴ Pro W3" charset="0"/>
                <a:cs typeface="ヒラギノ角ゴ Pro W3" charset="0"/>
              </a:rPr>
              <a:t>Private Junior College</a:t>
            </a:r>
          </a:p>
          <a:p>
            <a:pPr eaLnBrk="1" hangingPunct="1"/>
            <a:r>
              <a:rPr lang="en-US" sz="1600" dirty="0" smtClean="0">
                <a:ea typeface="ヒラギノ角ゴ Pro W3" charset="0"/>
                <a:cs typeface="ヒラギノ角ゴ Pro W3" charset="0"/>
              </a:rPr>
              <a:t>1.2% </a:t>
            </a:r>
            <a:r>
              <a:rPr lang="en-US" sz="1600" dirty="0">
                <a:ea typeface="ヒラギノ角ゴ Pro W3" charset="0"/>
                <a:cs typeface="ヒラギノ角ゴ Pro W3" charset="0"/>
              </a:rPr>
              <a:t>Trade/Business </a:t>
            </a:r>
            <a:r>
              <a:rPr lang="en-US" sz="1600" dirty="0" smtClean="0">
                <a:ea typeface="ヒラギノ角ゴ Pro W3" charset="0"/>
                <a:cs typeface="ヒラギノ角ゴ Pro W3" charset="0"/>
              </a:rPr>
              <a:t>School</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4.6% </a:t>
            </a:r>
            <a:r>
              <a:rPr lang="en-US" sz="1600" dirty="0">
                <a:ea typeface="ヒラギノ角ゴ Pro W3" charset="0"/>
                <a:cs typeface="ヒラギノ角ゴ Pro W3" charset="0"/>
              </a:rPr>
              <a:t>Military</a:t>
            </a:r>
          </a:p>
          <a:p>
            <a:pPr eaLnBrk="1" hangingPunct="1"/>
            <a:r>
              <a:rPr lang="en-US" sz="1600" dirty="0" smtClean="0">
                <a:ea typeface="ヒラギノ角ゴ Pro W3" charset="0"/>
                <a:cs typeface="ヒラギノ角ゴ Pro W3" charset="0"/>
              </a:rPr>
              <a:t>9.7% Employment</a:t>
            </a:r>
          </a:p>
          <a:p>
            <a:pPr eaLnBrk="1" hangingPunct="1"/>
            <a:endParaRPr lang="en-US" sz="1600" dirty="0">
              <a:ea typeface="ヒラギノ角ゴ Pro W3" charset="0"/>
              <a:cs typeface="ヒラギノ角ゴ Pro W3" charset="0"/>
            </a:endParaRPr>
          </a:p>
          <a:p>
            <a:pPr eaLnBrk="1" hangingPunct="1"/>
            <a:r>
              <a:rPr lang="en-US" sz="1600" dirty="0" smtClean="0">
                <a:ea typeface="ヒラギノ角ゴ Pro W3" charset="0"/>
                <a:cs typeface="ヒラギノ角ゴ Pro W3" charset="0"/>
              </a:rPr>
              <a:t>1.9% </a:t>
            </a:r>
            <a:r>
              <a:rPr lang="en-US" sz="1600" dirty="0">
                <a:ea typeface="ヒラギノ角ゴ Pro W3" charset="0"/>
                <a:cs typeface="ヒラギノ角ゴ Pro W3" charset="0"/>
              </a:rPr>
              <a:t>Other</a:t>
            </a: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a:p>
            <a:pPr eaLnBrk="1" hangingPunct="1"/>
            <a:endParaRPr lang="en-US" sz="1600" dirty="0">
              <a:ea typeface="ヒラギノ角ゴ Pro W3" charset="0"/>
              <a:cs typeface="ヒラギノ角ゴ Pro W3" charset="0"/>
            </a:endParaRPr>
          </a:p>
        </p:txBody>
      </p:sp>
    </p:spTree>
    <p:extLst>
      <p:ext uri="{BB962C8B-B14F-4D97-AF65-F5344CB8AC3E}">
        <p14:creationId xmlns:p14="http://schemas.microsoft.com/office/powerpoint/2010/main" val="1522691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F20B9D3-B077-1E41-B88B-6148714C8429}" type="slidenum">
              <a:rPr lang="en-US" sz="1300"/>
              <a:pPr/>
              <a:t>16</a:t>
            </a:fld>
            <a:endParaRPr lang="en-US" sz="1300"/>
          </a:p>
        </p:txBody>
      </p:sp>
      <p:sp>
        <p:nvSpPr>
          <p:cNvPr id="39938" name="Rectangle 2"/>
          <p:cNvSpPr>
            <a:spLocks noGrp="1" noRot="1" noChangeAspect="1" noChangeArrowheads="1" noTextEdit="1"/>
          </p:cNvSpPr>
          <p:nvPr>
            <p:ph type="sldImg"/>
          </p:nvPr>
        </p:nvSpPr>
        <p:spPr>
          <a:xfrm>
            <a:off x="1238250" y="400050"/>
            <a:ext cx="1200150" cy="900113"/>
          </a:xfrm>
          <a:solidFill>
            <a:srgbClr val="FFFFFF"/>
          </a:solidFill>
          <a:ln/>
        </p:spPr>
      </p:sp>
      <p:sp>
        <p:nvSpPr>
          <p:cNvPr id="39939" name="Rectangle 3"/>
          <p:cNvSpPr>
            <a:spLocks noGrp="1" noChangeArrowheads="1"/>
          </p:cNvSpPr>
          <p:nvPr>
            <p:ph type="body" idx="1"/>
          </p:nvPr>
        </p:nvSpPr>
        <p:spPr>
          <a:xfrm>
            <a:off x="838200" y="1300164"/>
            <a:ext cx="5851525" cy="8312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cs typeface="Times"/>
              </a:rPr>
              <a:t>Here we can </a:t>
            </a:r>
            <a:r>
              <a:rPr lang="en-US" u="sng" dirty="0">
                <a:ea typeface="ヒラギノ角ゴ Pro W3" charset="0"/>
                <a:cs typeface="Times"/>
              </a:rPr>
              <a:t>compare</a:t>
            </a:r>
            <a:r>
              <a:rPr lang="en-US" dirty="0">
                <a:ea typeface="ヒラギノ角ゴ Pro W3" charset="0"/>
                <a:cs typeface="Times"/>
              </a:rPr>
              <a:t> these two charts.</a:t>
            </a:r>
          </a:p>
          <a:p>
            <a:pPr eaLnBrk="1" hangingPunct="1"/>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is where the </a:t>
            </a:r>
            <a:r>
              <a:rPr lang="en-US" dirty="0" smtClean="0">
                <a:ea typeface="ヒラギノ角ゴ Pro W3" charset="0"/>
                <a:cs typeface="Times"/>
              </a:rPr>
              <a:t>high school students </a:t>
            </a:r>
            <a:r>
              <a:rPr lang="en-US" u="sng" dirty="0">
                <a:ea typeface="ヒラギノ角ゴ Pro W3" charset="0"/>
                <a:cs typeface="Times"/>
              </a:rPr>
              <a:t>say</a:t>
            </a:r>
            <a:r>
              <a:rPr lang="en-US" dirty="0">
                <a:ea typeface="ヒラギノ角ゴ Pro W3" charset="0"/>
                <a:cs typeface="Times"/>
              </a:rPr>
              <a:t> they are going, and on the </a:t>
            </a:r>
            <a:r>
              <a:rPr lang="en-US" u="sng" dirty="0">
                <a:ea typeface="ヒラギノ角ゴ Pro W3" charset="0"/>
                <a:cs typeface="Times"/>
              </a:rPr>
              <a:t>right</a:t>
            </a:r>
            <a:r>
              <a:rPr lang="en-US" dirty="0">
                <a:ea typeface="ヒラギノ角ゴ Pro W3" charset="0"/>
                <a:cs typeface="Times"/>
              </a:rPr>
              <a:t> is what kind of education the </a:t>
            </a:r>
            <a:r>
              <a:rPr lang="en-US" dirty="0" smtClean="0">
                <a:ea typeface="ヒラギノ角ゴ Pro W3" charset="0"/>
                <a:cs typeface="Times"/>
              </a:rPr>
              <a:t>jobs </a:t>
            </a:r>
            <a:r>
              <a:rPr lang="en-US" u="sng" dirty="0">
                <a:ea typeface="ヒラギノ角ゴ Pro W3" charset="0"/>
                <a:cs typeface="Times"/>
              </a:rPr>
              <a:t>require</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smtClean="0">
                <a:ea typeface="ヒラギノ角ゴ Pro W3" charset="0"/>
                <a:cs typeface="Times"/>
                <a:sym typeface="Wingdings" charset="0"/>
              </a:rPr>
              <a:t>almost</a:t>
            </a:r>
            <a:r>
              <a:rPr lang="en-US" baseline="0" dirty="0" smtClean="0">
                <a:ea typeface="ヒラギノ角ゴ Pro W3" charset="0"/>
                <a:cs typeface="Times"/>
                <a:sym typeface="Wingdings" charset="0"/>
              </a:rPr>
              <a:t> </a:t>
            </a:r>
            <a:r>
              <a:rPr lang="en-US" u="sng" dirty="0" smtClean="0">
                <a:ea typeface="ヒラギノ角ゴ Pro W3" charset="0"/>
                <a:cs typeface="Times"/>
              </a:rPr>
              <a:t>45</a:t>
            </a:r>
            <a:r>
              <a:rPr lang="en-US" dirty="0" smtClean="0">
                <a:ea typeface="ヒラギノ角ゴ Pro W3" charset="0"/>
                <a:cs typeface="Times"/>
              </a:rPr>
              <a:t> </a:t>
            </a:r>
            <a:r>
              <a:rPr lang="en-US" dirty="0">
                <a:ea typeface="ヒラギノ角ゴ Pro W3" charset="0"/>
                <a:cs typeface="Times"/>
              </a:rPr>
              <a:t>percent of our </a:t>
            </a:r>
            <a:r>
              <a:rPr lang="en-US" dirty="0" smtClean="0">
                <a:ea typeface="ヒラギノ角ゴ Pro W3" charset="0"/>
                <a:cs typeface="Times"/>
              </a:rPr>
              <a:t>high school students </a:t>
            </a:r>
            <a:r>
              <a:rPr lang="en-US" u="sng" dirty="0">
                <a:ea typeface="ヒラギノ角ゴ Pro W3" charset="0"/>
                <a:cs typeface="Times"/>
              </a:rPr>
              <a:t>say</a:t>
            </a:r>
            <a:r>
              <a:rPr lang="en-US" dirty="0">
                <a:ea typeface="ヒラギノ角ゴ Pro W3" charset="0"/>
                <a:cs typeface="Times"/>
              </a:rPr>
              <a:t> they are going to a </a:t>
            </a:r>
            <a:r>
              <a:rPr lang="en-US" u="sng" dirty="0">
                <a:ea typeface="ヒラギノ角ゴ Pro W3" charset="0"/>
                <a:cs typeface="Times"/>
              </a:rPr>
              <a:t>four-year</a:t>
            </a:r>
            <a:r>
              <a:rPr lang="en-US" dirty="0">
                <a:ea typeface="ヒラギノ角ゴ Pro W3" charset="0"/>
                <a:cs typeface="Times"/>
              </a:rPr>
              <a:t> college program, which will prepare them for </a:t>
            </a:r>
            <a:r>
              <a:rPr lang="en-US" dirty="0" smtClean="0">
                <a:ea typeface="ヒラギノ角ゴ Pro W3" charset="0"/>
                <a:cs typeface="Times"/>
              </a:rPr>
              <a:t>almost</a:t>
            </a:r>
            <a:r>
              <a:rPr lang="en-US" baseline="0" dirty="0" smtClean="0">
                <a:ea typeface="ヒラギノ角ゴ Pro W3" charset="0"/>
                <a:cs typeface="Times"/>
              </a:rPr>
              <a:t> </a:t>
            </a:r>
            <a:r>
              <a:rPr lang="en-US" u="sng" dirty="0" smtClean="0">
                <a:ea typeface="ヒラギノ角ゴ Pro W3" charset="0"/>
                <a:cs typeface="Times"/>
              </a:rPr>
              <a:t>22</a:t>
            </a:r>
            <a:r>
              <a:rPr lang="en-US" dirty="0" smtClean="0">
                <a:ea typeface="ヒラギノ角ゴ Pro W3" charset="0"/>
                <a:cs typeface="Times"/>
              </a:rPr>
              <a:t> </a:t>
            </a:r>
            <a:r>
              <a:rPr lang="en-US" dirty="0">
                <a:ea typeface="ヒラギノ角ゴ Pro W3" charset="0"/>
                <a:cs typeface="Times"/>
              </a:rPr>
              <a:t>percent of the </a:t>
            </a:r>
            <a:r>
              <a:rPr lang="en-US" dirty="0" smtClean="0">
                <a:ea typeface="ヒラギノ角ゴ Pro W3" charset="0"/>
                <a:cs typeface="Times"/>
              </a:rPr>
              <a:t>job</a:t>
            </a:r>
            <a:r>
              <a:rPr lang="en-US" baseline="0" dirty="0" smtClean="0">
                <a:ea typeface="ヒラギノ角ゴ Pro W3" charset="0"/>
                <a:cs typeface="Times"/>
              </a:rPr>
              <a:t> openings</a:t>
            </a:r>
            <a:r>
              <a:rPr lang="en-US" dirty="0" smtClean="0">
                <a:ea typeface="ヒラギノ角ゴ Pro W3" charset="0"/>
                <a:cs typeface="Times"/>
              </a:rPr>
              <a:t>. </a:t>
            </a:r>
            <a:r>
              <a:rPr lang="en-US" dirty="0">
                <a:ea typeface="ヒラギノ角ゴ Pro W3" charset="0"/>
                <a:cs typeface="Times"/>
              </a:rPr>
              <a:t>Do you </a:t>
            </a:r>
            <a:r>
              <a:rPr lang="en-US" u="sng" dirty="0">
                <a:ea typeface="ヒラギノ角ゴ Pro W3" charset="0"/>
                <a:cs typeface="Times"/>
              </a:rPr>
              <a:t>see</a:t>
            </a:r>
            <a:r>
              <a:rPr lang="en-US" dirty="0">
                <a:ea typeface="ヒラギノ角ゴ Pro W3" charset="0"/>
                <a:cs typeface="Times"/>
              </a:rPr>
              <a:t> that in the red part of the two charts?</a:t>
            </a:r>
          </a:p>
          <a:p>
            <a:pPr eaLnBrk="1" hangingPunct="1"/>
            <a:r>
              <a:rPr lang="en-US" dirty="0">
                <a:ea typeface="ヒラギノ角ゴ Pro W3" charset="0"/>
                <a:cs typeface="Times"/>
              </a:rPr>
              <a:t>If you do the math, it looks like </a:t>
            </a:r>
            <a:r>
              <a:rPr lang="en-US" u="sng" dirty="0">
                <a:ea typeface="ヒラギノ角ゴ Pro W3" charset="0"/>
                <a:cs typeface="Times"/>
              </a:rPr>
              <a:t>half</a:t>
            </a:r>
            <a:r>
              <a:rPr lang="en-US" dirty="0">
                <a:ea typeface="ヒラギノ角ゴ Pro W3" charset="0"/>
                <a:cs typeface="Times"/>
              </a:rPr>
              <a:t> of them will </a:t>
            </a:r>
            <a:r>
              <a:rPr lang="en-US" dirty="0" smtClean="0">
                <a:ea typeface="ヒラギノ角ゴ Pro W3" charset="0"/>
                <a:cs typeface="Times"/>
              </a:rPr>
              <a:t>be </a:t>
            </a:r>
            <a:r>
              <a:rPr lang="en-US" dirty="0">
                <a:ea typeface="ヒラギノ角ゴ Pro W3" charset="0"/>
                <a:cs typeface="Times"/>
              </a:rPr>
              <a:t>left holding a sheepskin with no job to show for </a:t>
            </a:r>
            <a:r>
              <a:rPr lang="en-US" dirty="0" smtClean="0">
                <a:ea typeface="ヒラギノ角ゴ Pro W3" charset="0"/>
                <a:cs typeface="Times"/>
              </a:rPr>
              <a:t>it. We’ll discus that in a few minutes.</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L</a:t>
            </a:r>
            <a:r>
              <a:rPr lang="en-US" dirty="0">
                <a:ea typeface="ヒラギノ角ゴ Pro W3" charset="0"/>
                <a:cs typeface="Times"/>
              </a:rPr>
              <a:t>ikewise, in </a:t>
            </a:r>
            <a:r>
              <a:rPr lang="en-US" u="sng" dirty="0">
                <a:ea typeface="ヒラギノ角ゴ Pro W3" charset="0"/>
                <a:cs typeface="Times"/>
              </a:rPr>
              <a:t>green</a:t>
            </a:r>
            <a:r>
              <a:rPr lang="en-US" dirty="0">
                <a:ea typeface="ヒラギノ角ゴ Pro W3" charset="0"/>
                <a:cs typeface="Times"/>
              </a:rPr>
              <a:t> you see that </a:t>
            </a:r>
            <a:r>
              <a:rPr lang="en-US" u="sng" dirty="0" smtClean="0">
                <a:ea typeface="ヒラギノ角ゴ Pro W3" charset="0"/>
                <a:cs typeface="Times"/>
              </a:rPr>
              <a:t>39</a:t>
            </a:r>
            <a:r>
              <a:rPr lang="en-US" dirty="0" smtClean="0">
                <a:ea typeface="ヒラギノ角ゴ Pro W3" charset="0"/>
                <a:cs typeface="Times"/>
              </a:rPr>
              <a:t> </a:t>
            </a:r>
            <a:r>
              <a:rPr lang="en-US" dirty="0">
                <a:ea typeface="ヒラギノ角ゴ Pro W3" charset="0"/>
                <a:cs typeface="Times"/>
              </a:rPr>
              <a:t>percent of our high school graduates say they are going to a one- or two-year program at a community college or private training facility.</a:t>
            </a:r>
          </a:p>
          <a:p>
            <a:pPr eaLnBrk="1" hangingPunct="1"/>
            <a:r>
              <a:rPr lang="en-US" dirty="0">
                <a:ea typeface="ヒラギノ角ゴ Pro W3" charset="0"/>
                <a:cs typeface="Times"/>
              </a:rPr>
              <a:t>This prepares them for </a:t>
            </a:r>
            <a:r>
              <a:rPr lang="en-US" u="sng" dirty="0">
                <a:ea typeface="ヒラギノ角ゴ Pro W3" charset="0"/>
                <a:cs typeface="Times"/>
              </a:rPr>
              <a:t>almost 6</a:t>
            </a:r>
            <a:r>
              <a:rPr lang="en-US" dirty="0">
                <a:ea typeface="ヒラギノ角ゴ Pro W3" charset="0"/>
                <a:cs typeface="Times"/>
              </a:rPr>
              <a:t> percent of the </a:t>
            </a:r>
            <a:r>
              <a:rPr lang="en-US" dirty="0" smtClean="0">
                <a:ea typeface="ヒラギノ角ゴ Pro W3" charset="0"/>
                <a:cs typeface="Times"/>
              </a:rPr>
              <a:t>jobs</a:t>
            </a:r>
            <a:r>
              <a:rPr lang="en-US" dirty="0">
                <a:ea typeface="ヒラギノ角ゴ Pro W3" charset="0"/>
                <a:cs typeface="Times"/>
              </a:rPr>
              <a:t>. </a:t>
            </a:r>
            <a:endParaRPr lang="en-US" dirty="0" smtClean="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Whether you use old math or new math, you still see that there is some disparity between the number of people going </a:t>
            </a:r>
            <a:r>
              <a:rPr lang="en-US" u="sng" dirty="0">
                <a:ea typeface="ヒラギノ角ゴ Pro W3" charset="0"/>
                <a:cs typeface="Times"/>
              </a:rPr>
              <a:t>into</a:t>
            </a:r>
            <a:r>
              <a:rPr lang="en-US" dirty="0">
                <a:ea typeface="ヒラギノ角ゴ Pro W3" charset="0"/>
                <a:cs typeface="Times"/>
              </a:rPr>
              <a:t> a postsecondary education program and the number of jobs that will</a:t>
            </a:r>
            <a:r>
              <a:rPr lang="en-US" u="sng" dirty="0">
                <a:ea typeface="ヒラギノ角ゴ Pro W3" charset="0"/>
                <a:cs typeface="Times"/>
              </a:rPr>
              <a:t> demand </a:t>
            </a:r>
            <a:r>
              <a:rPr lang="en-US" dirty="0">
                <a:ea typeface="ヒラギノ角ゴ Pro W3" charset="0"/>
                <a:cs typeface="Times"/>
              </a:rPr>
              <a:t>that kind of education</a:t>
            </a:r>
            <a:r>
              <a:rPr lang="en-US" dirty="0" smtClean="0">
                <a:ea typeface="ヒラギノ角ゴ Pro W3" charset="0"/>
                <a:cs typeface="Times"/>
              </a:rPr>
              <a:t>.</a:t>
            </a:r>
          </a:p>
          <a:p>
            <a:pPr eaLnBrk="1" hangingPunct="1"/>
            <a:endParaRPr lang="en-US" dirty="0">
              <a:ea typeface="ヒラギノ角ゴ Pro W3" charset="0"/>
              <a:cs typeface="Times"/>
            </a:endParaRPr>
          </a:p>
          <a:p>
            <a:pPr eaLnBrk="1" hangingPunct="1"/>
            <a:r>
              <a:rPr lang="en-US" dirty="0">
                <a:ea typeface="ヒラギノ角ゴ Pro W3" charset="0"/>
                <a:cs typeface="Times"/>
                <a:sym typeface="Wingdings" charset="0"/>
              </a:rPr>
              <a:t></a:t>
            </a:r>
            <a:r>
              <a:rPr lang="en-US" dirty="0">
                <a:ea typeface="ヒラギノ角ゴ Pro W3" charset="0"/>
                <a:cs typeface="Times"/>
              </a:rPr>
              <a:t>Though the </a:t>
            </a:r>
            <a:r>
              <a:rPr lang="en-US" u="sng" dirty="0">
                <a:ea typeface="ヒラギノ角ゴ Pro W3" charset="0"/>
                <a:cs typeface="Times"/>
              </a:rPr>
              <a:t>blue</a:t>
            </a:r>
            <a:r>
              <a:rPr lang="en-US" dirty="0">
                <a:ea typeface="ヒラギノ角ゴ Pro W3" charset="0"/>
                <a:cs typeface="Times"/>
              </a:rPr>
              <a:t> on the </a:t>
            </a:r>
            <a:r>
              <a:rPr lang="en-US" u="sng" dirty="0">
                <a:ea typeface="ヒラギノ角ゴ Pro W3" charset="0"/>
                <a:cs typeface="Times"/>
              </a:rPr>
              <a:t>right</a:t>
            </a:r>
            <a:r>
              <a:rPr lang="en-US" dirty="0">
                <a:ea typeface="ヒラギノ角ゴ Pro W3" charset="0"/>
                <a:cs typeface="Times"/>
              </a:rPr>
              <a:t> shows that 63 percent of the jobs do </a:t>
            </a:r>
            <a:r>
              <a:rPr lang="en-US" u="sng" dirty="0">
                <a:ea typeface="ヒラギノ角ゴ Pro W3" charset="0"/>
                <a:cs typeface="Times"/>
              </a:rPr>
              <a:t>not require </a:t>
            </a:r>
            <a:r>
              <a:rPr lang="en-US" dirty="0">
                <a:ea typeface="ヒラギノ角ゴ Pro W3" charset="0"/>
                <a:cs typeface="Times"/>
              </a:rPr>
              <a:t>postsecondary education </a:t>
            </a:r>
            <a:r>
              <a:rPr lang="en-US" dirty="0" smtClean="0">
                <a:ea typeface="ヒラギノ角ゴ Pro W3" charset="0"/>
                <a:cs typeface="Times"/>
              </a:rPr>
              <a:t>(that means that you </a:t>
            </a:r>
            <a:r>
              <a:rPr lang="en-US" dirty="0">
                <a:ea typeface="ヒラギノ角ゴ Pro W3" charset="0"/>
                <a:cs typeface="Times"/>
              </a:rPr>
              <a:t>can get any of those </a:t>
            </a:r>
            <a:r>
              <a:rPr lang="en-US" dirty="0" smtClean="0">
                <a:ea typeface="ヒラギノ角ゴ Pro W3" charset="0"/>
                <a:cs typeface="Times"/>
              </a:rPr>
              <a:t>blue jobs </a:t>
            </a:r>
            <a:r>
              <a:rPr lang="en-US" dirty="0">
                <a:ea typeface="ヒラギノ角ゴ Pro W3" charset="0"/>
                <a:cs typeface="Times"/>
              </a:rPr>
              <a:t>right out of high school), there </a:t>
            </a:r>
            <a:r>
              <a:rPr lang="en-US" u="sng" dirty="0">
                <a:ea typeface="ヒラギノ角ゴ Pro W3" charset="0"/>
                <a:cs typeface="Times"/>
              </a:rPr>
              <a:t>are</a:t>
            </a:r>
            <a:r>
              <a:rPr lang="en-US" dirty="0">
                <a:ea typeface="ヒラギノ角ゴ Pro W3" charset="0"/>
                <a:cs typeface="Times"/>
              </a:rPr>
              <a:t> community college and technical school programs for most of these jobs, which means that the education </a:t>
            </a:r>
            <a:r>
              <a:rPr lang="en-US" u="sng" dirty="0">
                <a:ea typeface="ヒラギノ角ゴ Pro W3" charset="0"/>
                <a:cs typeface="Times"/>
              </a:rPr>
              <a:t>is not required</a:t>
            </a:r>
            <a:r>
              <a:rPr lang="en-US" dirty="0">
                <a:ea typeface="ヒラギノ角ゴ Pro W3" charset="0"/>
                <a:cs typeface="Times"/>
              </a:rPr>
              <a:t>, but in these days of high unemployment, the postsecondary education is </a:t>
            </a:r>
            <a:r>
              <a:rPr lang="en-US" u="sng" dirty="0">
                <a:ea typeface="ヒラギノ角ゴ Pro W3" charset="0"/>
                <a:cs typeface="Times"/>
              </a:rPr>
              <a:t>preferred</a:t>
            </a:r>
            <a:r>
              <a:rPr lang="en-US" dirty="0">
                <a:ea typeface="ヒラギノ角ゴ Pro W3" charset="0"/>
                <a:cs typeface="Times"/>
              </a:rPr>
              <a:t>, and you will be </a:t>
            </a:r>
            <a:r>
              <a:rPr lang="en-US" u="sng" dirty="0">
                <a:ea typeface="ヒラギノ角ゴ Pro W3" charset="0"/>
                <a:cs typeface="Times"/>
              </a:rPr>
              <a:t>more</a:t>
            </a:r>
            <a:r>
              <a:rPr lang="en-US" dirty="0">
                <a:ea typeface="ヒラギノ角ゴ Pro W3" charset="0"/>
                <a:cs typeface="Times"/>
              </a:rPr>
              <a:t> likely to get </a:t>
            </a:r>
            <a:r>
              <a:rPr lang="en-US" u="sng" dirty="0" smtClean="0">
                <a:ea typeface="ヒラギノ角ゴ Pro W3" charset="0"/>
                <a:cs typeface="Times"/>
              </a:rPr>
              <a:t>hired</a:t>
            </a:r>
            <a:r>
              <a:rPr lang="en-US" dirty="0" smtClean="0">
                <a:ea typeface="ヒラギノ角ゴ Pro W3" charset="0"/>
                <a:cs typeface="Times"/>
              </a:rPr>
              <a:t>, and </a:t>
            </a:r>
            <a:r>
              <a:rPr lang="en-US" u="sng" dirty="0" smtClean="0">
                <a:ea typeface="ヒラギノ角ゴ Pro W3" charset="0"/>
                <a:cs typeface="Times"/>
              </a:rPr>
              <a:t>might</a:t>
            </a:r>
            <a:r>
              <a:rPr lang="en-US" dirty="0" smtClean="0">
                <a:ea typeface="ヒラギノ角ゴ Pro W3" charset="0"/>
                <a:cs typeface="Times"/>
              </a:rPr>
              <a:t> start at a higher </a:t>
            </a:r>
            <a:r>
              <a:rPr lang="en-US" u="sng" dirty="0" smtClean="0">
                <a:ea typeface="ヒラギノ角ゴ Pro W3" charset="0"/>
                <a:cs typeface="Times"/>
              </a:rPr>
              <a:t>salary</a:t>
            </a:r>
            <a:r>
              <a:rPr lang="en-US" dirty="0" smtClean="0">
                <a:ea typeface="ヒラギノ角ゴ Pro W3" charset="0"/>
                <a:cs typeface="Times"/>
              </a:rPr>
              <a:t>.</a:t>
            </a:r>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a:p>
            <a:pPr eaLnBrk="1" hangingPunct="1"/>
            <a:r>
              <a:rPr lang="en-US" dirty="0">
                <a:ea typeface="ヒラギノ角ゴ Pro W3" charset="0"/>
                <a:cs typeface="Times"/>
              </a:rPr>
              <a:t>=============</a:t>
            </a:r>
          </a:p>
          <a:p>
            <a:pPr eaLnBrk="1" hangingPunct="1"/>
            <a:endParaRPr lang="en-US" dirty="0">
              <a:ea typeface="ヒラギノ角ゴ Pro W3" charset="0"/>
              <a:cs typeface="Times"/>
            </a:endParaRPr>
          </a:p>
          <a:p>
            <a:pPr eaLnBrk="1" hangingPunct="1"/>
            <a:endParaRPr lang="en-US" dirty="0">
              <a:ea typeface="ヒラギノ角ゴ Pro W3" charset="0"/>
              <a:cs typeface="Times"/>
            </a:endParaRPr>
          </a:p>
        </p:txBody>
      </p:sp>
    </p:spTree>
    <p:extLst>
      <p:ext uri="{BB962C8B-B14F-4D97-AF65-F5344CB8AC3E}">
        <p14:creationId xmlns:p14="http://schemas.microsoft.com/office/powerpoint/2010/main" val="491990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038600" cy="3028950"/>
          </a:xfrm>
        </p:spPr>
      </p:sp>
      <p:sp>
        <p:nvSpPr>
          <p:cNvPr id="3" name="Notes Placeholder 2"/>
          <p:cNvSpPr>
            <a:spLocks noGrp="1"/>
          </p:cNvSpPr>
          <p:nvPr>
            <p:ph type="body" idx="1"/>
          </p:nvPr>
        </p:nvSpPr>
        <p:spPr>
          <a:xfrm>
            <a:off x="685800" y="3962400"/>
            <a:ext cx="5486400" cy="4495800"/>
          </a:xfrm>
        </p:spPr>
        <p:txBody>
          <a:bodyPr>
            <a:noAutofit/>
          </a:bodyPr>
          <a:lstStyle/>
          <a:p>
            <a:r>
              <a:rPr lang="en-US" dirty="0" smtClean="0"/>
              <a:t>Let’s </a:t>
            </a:r>
            <a:r>
              <a:rPr lang="en-US" u="sng" dirty="0" smtClean="0"/>
              <a:t>look</a:t>
            </a:r>
            <a:r>
              <a:rPr lang="en-US" dirty="0" smtClean="0"/>
              <a:t> at some salaries.</a:t>
            </a:r>
          </a:p>
          <a:p>
            <a:endParaRPr lang="en-US" dirty="0" smtClean="0"/>
          </a:p>
          <a:p>
            <a:r>
              <a:rPr lang="en-US" dirty="0" smtClean="0"/>
              <a:t>Here you see the jobs that require short on-the-job training.  </a:t>
            </a:r>
          </a:p>
          <a:p>
            <a:endParaRPr lang="en-US" dirty="0" smtClean="0"/>
          </a:p>
          <a:p>
            <a:r>
              <a:rPr lang="en-US" dirty="0" smtClean="0"/>
              <a:t>That means you can get one of these jobs right out of high school, and within a month you know all you need to know to do the job.</a:t>
            </a: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17</a:t>
            </a:fld>
            <a:endParaRPr lang="en-US"/>
          </a:p>
        </p:txBody>
      </p:sp>
    </p:spTree>
    <p:extLst>
      <p:ext uri="{BB962C8B-B14F-4D97-AF65-F5344CB8AC3E}">
        <p14:creationId xmlns:p14="http://schemas.microsoft.com/office/powerpoint/2010/main" val="1943775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Moderate on-the-job training means you need more than a month training,</a:t>
            </a:r>
            <a:r>
              <a:rPr lang="en-US" baseline="0" dirty="0" smtClean="0"/>
              <a:t> but within a year,</a:t>
            </a:r>
            <a:r>
              <a:rPr lang="en-US" dirty="0" smtClean="0"/>
              <a:t> </a:t>
            </a:r>
            <a:r>
              <a:rPr lang="en-US" baseline="0" dirty="0" smtClean="0"/>
              <a:t>you are ready to work by yourself.</a:t>
            </a:r>
          </a:p>
          <a:p>
            <a:endParaRPr lang="en-US" baseline="0" dirty="0" smtClean="0">
              <a:ea typeface="ヒラギノ角ゴ Pro W3" charset="0"/>
              <a:cs typeface="Times"/>
            </a:endParaRPr>
          </a:p>
          <a:p>
            <a:r>
              <a:rPr lang="en-US" baseline="0" dirty="0" smtClean="0">
                <a:ea typeface="ヒラギノ角ゴ Pro W3" charset="0"/>
                <a:cs typeface="Times"/>
              </a:rPr>
              <a:t>There are community college programs for many of these jobs, but they are not required by the workforce for entry-level employment.</a:t>
            </a:r>
          </a:p>
          <a:p>
            <a:endParaRPr lang="en-US" baseline="0" dirty="0" smtClean="0">
              <a:ea typeface="ヒラギノ角ゴ Pro W3" charset="0"/>
              <a:cs typeface="Times"/>
            </a:endParaRPr>
          </a:p>
          <a:p>
            <a:r>
              <a:rPr lang="en-US" baseline="0" dirty="0" smtClean="0">
                <a:ea typeface="ヒラギノ角ゴ Pro W3" charset="0"/>
                <a:cs typeface="Times"/>
              </a:rPr>
              <a:t>We are looking only at high-demand occupations.</a:t>
            </a:r>
            <a:endParaRPr lang="en-US" dirty="0" smtClean="0">
              <a:ea typeface="ヒラギノ角ゴ Pro W3" charset="0"/>
              <a:cs typeface="Times"/>
            </a:endParaRP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18</a:t>
            </a:fld>
            <a:endParaRPr lang="en-US"/>
          </a:p>
        </p:txBody>
      </p:sp>
    </p:spTree>
    <p:extLst>
      <p:ext uri="{BB962C8B-B14F-4D97-AF65-F5344CB8AC3E}">
        <p14:creationId xmlns:p14="http://schemas.microsoft.com/office/powerpoint/2010/main" val="1879604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Long on-the-job training means you can get these jobs right out of high school, but it will take on-the-job training for over a year to get you completely trained.</a:t>
            </a:r>
          </a:p>
          <a:p>
            <a:endParaRPr lang="en-US" dirty="0" smtClean="0">
              <a:ea typeface="ヒラギノ角ゴ Pro W3" charset="0"/>
              <a:cs typeface="Times"/>
            </a:endParaRPr>
          </a:p>
          <a:p>
            <a:r>
              <a:rPr lang="en-US" dirty="0" smtClean="0">
                <a:ea typeface="ヒラギノ角ゴ Pro W3" charset="0"/>
                <a:cs typeface="Times"/>
              </a:rPr>
              <a:t>Most of these jobs have training programs at our community colleges.  Which means you </a:t>
            </a:r>
            <a:r>
              <a:rPr lang="en-US" u="sng" dirty="0" smtClean="0">
                <a:ea typeface="ヒラギノ角ゴ Pro W3" charset="0"/>
                <a:cs typeface="Times"/>
              </a:rPr>
              <a:t>could</a:t>
            </a:r>
            <a:r>
              <a:rPr lang="en-US" dirty="0" smtClean="0">
                <a:ea typeface="ヒラギノ角ゴ Pro W3" charset="0"/>
                <a:cs typeface="Times"/>
              </a:rPr>
              <a:t> get the training </a:t>
            </a:r>
            <a:r>
              <a:rPr lang="en-US" u="sng" dirty="0" smtClean="0">
                <a:ea typeface="ヒラギノ角ゴ Pro W3" charset="0"/>
                <a:cs typeface="Times"/>
              </a:rPr>
              <a:t>first</a:t>
            </a:r>
            <a:r>
              <a:rPr lang="en-US" dirty="0" smtClean="0">
                <a:ea typeface="ヒラギノ角ゴ Pro W3" charset="0"/>
                <a:cs typeface="Times"/>
              </a:rPr>
              <a:t>, and then probably start at a </a:t>
            </a:r>
            <a:r>
              <a:rPr lang="en-US" u="sng" dirty="0" smtClean="0">
                <a:ea typeface="ヒラギノ角ゴ Pro W3" charset="0"/>
                <a:cs typeface="Times"/>
              </a:rPr>
              <a:t>higher</a:t>
            </a:r>
            <a:r>
              <a:rPr lang="en-US" dirty="0" smtClean="0">
                <a:ea typeface="ヒラギノ角ゴ Pro W3" charset="0"/>
                <a:cs typeface="Times"/>
              </a:rPr>
              <a:t> </a:t>
            </a:r>
            <a:r>
              <a:rPr lang="en-US" u="sng" dirty="0" smtClean="0">
                <a:ea typeface="ヒラギノ角ゴ Pro W3" charset="0"/>
                <a:cs typeface="Times"/>
              </a:rPr>
              <a:t>salary</a:t>
            </a:r>
            <a:r>
              <a:rPr lang="en-US" dirty="0" smtClean="0">
                <a:ea typeface="ヒラギノ角ゴ Pro W3" charset="0"/>
                <a:cs typeface="Times"/>
              </a:rPr>
              <a:t>.</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19</a:t>
            </a:fld>
            <a:endParaRPr lang="en-US"/>
          </a:p>
        </p:txBody>
      </p:sp>
    </p:spTree>
    <p:extLst>
      <p:ext uri="{BB962C8B-B14F-4D97-AF65-F5344CB8AC3E}">
        <p14:creationId xmlns:p14="http://schemas.microsoft.com/office/powerpoint/2010/main" val="137144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Anybody attend the webinars I did though the </a:t>
            </a:r>
            <a:r>
              <a:rPr lang="en-US" dirty="0" err="1" smtClean="0"/>
              <a:t>NCWorks</a:t>
            </a:r>
            <a:r>
              <a:rPr lang="en-US" dirty="0" smtClean="0"/>
              <a:t> Training Center?</a:t>
            </a:r>
          </a:p>
          <a:p>
            <a:endParaRPr lang="en-US" dirty="0" smtClean="0"/>
          </a:p>
          <a:p>
            <a:r>
              <a:rPr lang="en-US" dirty="0" smtClean="0"/>
              <a:t>This will be a little bit from several of those presentations.</a:t>
            </a:r>
          </a:p>
          <a:p>
            <a:endParaRPr lang="en-US" dirty="0" smtClean="0"/>
          </a:p>
          <a:p>
            <a:r>
              <a:rPr lang="en-US" dirty="0" smtClean="0"/>
              <a:t>Put your Safety Glasses on, we're in for a rough </a:t>
            </a:r>
            <a:r>
              <a:rPr lang="en-US" dirty="0" smtClean="0"/>
              <a:t>ride into the future.</a:t>
            </a:r>
            <a:endParaRPr lang="en-US" dirty="0" smtClean="0"/>
          </a:p>
          <a:p>
            <a:endParaRPr lang="en-US" dirty="0" smtClean="0"/>
          </a:p>
          <a:p>
            <a:endParaRPr lang="en-US" dirty="0" smtClean="0"/>
          </a:p>
          <a:p>
            <a:r>
              <a:rPr lang="en-US" dirty="0" smtClean="0"/>
              <a:t>=====</a:t>
            </a:r>
          </a:p>
          <a:p>
            <a:r>
              <a:rPr lang="en-US" dirty="0" smtClean="0"/>
              <a:t>http://</a:t>
            </a:r>
            <a:r>
              <a:rPr lang="en-US" dirty="0" err="1" smtClean="0"/>
              <a:t>www.nccommerce.com</a:t>
            </a:r>
            <a:r>
              <a:rPr lang="en-US" dirty="0" smtClean="0"/>
              <a:t>/Portals/11/Documents/WDTC/Webinars/2016/LIVE%20Youth_Passion-Career_Nov%208.pdf</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a:t>
            </a:fld>
            <a:endParaRPr lang="en-US"/>
          </a:p>
        </p:txBody>
      </p:sp>
    </p:spTree>
    <p:extLst>
      <p:ext uri="{BB962C8B-B14F-4D97-AF65-F5344CB8AC3E}">
        <p14:creationId xmlns:p14="http://schemas.microsoft.com/office/powerpoint/2010/main" val="702167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jobs require one or two years at a community college or other training school. </a:t>
            </a:r>
          </a:p>
          <a:p>
            <a:r>
              <a:rPr lang="en-US" dirty="0" smtClean="0"/>
              <a:t>You might end up with a diploma or a certificate, but </a:t>
            </a:r>
            <a:r>
              <a:rPr lang="en-US" u="sng" dirty="0" smtClean="0"/>
              <a:t>not</a:t>
            </a:r>
            <a:r>
              <a:rPr lang="en-US" dirty="0" smtClean="0"/>
              <a:t> an Associate degree.</a:t>
            </a:r>
          </a:p>
          <a:p>
            <a:endParaRPr lang="en-US" dirty="0" smtClean="0"/>
          </a:p>
          <a:p>
            <a:r>
              <a:rPr lang="en-US" dirty="0" smtClean="0"/>
              <a:t>The starting salaries are not much better than the jobs that do</a:t>
            </a:r>
            <a:r>
              <a:rPr lang="en-US" baseline="0" dirty="0" smtClean="0"/>
              <a:t> not require </a:t>
            </a:r>
            <a:r>
              <a:rPr lang="en-US" u="sng" baseline="0" dirty="0" smtClean="0"/>
              <a:t>any</a:t>
            </a:r>
            <a:r>
              <a:rPr lang="en-US" baseline="0" dirty="0" smtClean="0"/>
              <a:t> college work.</a:t>
            </a:r>
          </a:p>
          <a:p>
            <a:endParaRPr lang="en-US" baseline="0" dirty="0" smtClean="0"/>
          </a:p>
          <a:p>
            <a:r>
              <a:rPr lang="en-US" baseline="0" dirty="0" smtClean="0"/>
              <a:t>Some of these require a state license in order to work in these occupations.</a:t>
            </a:r>
            <a:endParaRPr lang="en-US" dirty="0" smtClean="0"/>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20</a:t>
            </a:fld>
            <a:endParaRPr lang="en-US"/>
          </a:p>
        </p:txBody>
      </p:sp>
    </p:spTree>
    <p:extLst>
      <p:ext uri="{BB962C8B-B14F-4D97-AF65-F5344CB8AC3E}">
        <p14:creationId xmlns:p14="http://schemas.microsoft.com/office/powerpoint/2010/main" val="661632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556000" cy="2667000"/>
          </a:xfrm>
        </p:spPr>
      </p:sp>
      <p:sp>
        <p:nvSpPr>
          <p:cNvPr id="3" name="Notes Placeholder 2"/>
          <p:cNvSpPr>
            <a:spLocks noGrp="1"/>
          </p:cNvSpPr>
          <p:nvPr>
            <p:ph type="body" idx="1"/>
          </p:nvPr>
        </p:nvSpPr>
        <p:spPr>
          <a:xfrm>
            <a:off x="685800" y="3505200"/>
            <a:ext cx="5181600" cy="5638800"/>
          </a:xfrm>
        </p:spPr>
        <p:txBody>
          <a:bodyPr>
            <a:noAutofit/>
          </a:bodyPr>
          <a:lstStyle/>
          <a:p>
            <a:r>
              <a:rPr lang="en-US" dirty="0" smtClean="0"/>
              <a:t>Here is where you see the jump in salaries.</a:t>
            </a:r>
          </a:p>
          <a:p>
            <a:endParaRPr lang="en-US" dirty="0" smtClean="0"/>
          </a:p>
          <a:p>
            <a:r>
              <a:rPr lang="en-US" dirty="0" smtClean="0"/>
              <a:t>These are the jobs that are predicted to be in high-demand that require an Associate Degree</a:t>
            </a:r>
            <a:r>
              <a:rPr lang="en-US" baseline="0" dirty="0" smtClean="0"/>
              <a:t>.  </a:t>
            </a:r>
          </a:p>
          <a:p>
            <a:endParaRPr lang="en-US" baseline="0" dirty="0" smtClean="0"/>
          </a:p>
          <a:p>
            <a:r>
              <a:rPr lang="en-US" baseline="0" dirty="0" smtClean="0"/>
              <a:t>Note that most of these occupations are the “helping” or “assisting”-type jobs in the </a:t>
            </a:r>
            <a:r>
              <a:rPr lang="en-US" u="sng" baseline="0" dirty="0" smtClean="0"/>
              <a:t>Healthcare</a:t>
            </a:r>
            <a:r>
              <a:rPr lang="en-US" baseline="0" dirty="0" smtClean="0"/>
              <a:t> industry. </a:t>
            </a:r>
          </a:p>
          <a:p>
            <a:endParaRPr lang="en-US" baseline="0" dirty="0" smtClean="0"/>
          </a:p>
          <a:p>
            <a:r>
              <a:rPr lang="en-US" baseline="0" dirty="0" smtClean="0"/>
              <a:t>All of the “assisting”-type jobs in the Healthcare industry </a:t>
            </a:r>
            <a:r>
              <a:rPr lang="en-US" u="sng" baseline="0" dirty="0" smtClean="0"/>
              <a:t>are</a:t>
            </a:r>
            <a:r>
              <a:rPr lang="en-US" baseline="0" dirty="0" smtClean="0"/>
              <a:t> in </a:t>
            </a:r>
            <a:r>
              <a:rPr lang="en-US" u="sng" baseline="0" dirty="0" smtClean="0"/>
              <a:t>high</a:t>
            </a:r>
            <a:r>
              <a:rPr lang="en-US" baseline="0" dirty="0" smtClean="0"/>
              <a:t> </a:t>
            </a:r>
            <a:r>
              <a:rPr lang="en-US" u="sng" baseline="0" dirty="0" smtClean="0"/>
              <a:t>demand</a:t>
            </a:r>
            <a:r>
              <a:rPr lang="en-US" baseline="0" dirty="0" smtClean="0"/>
              <a:t>, -- </a:t>
            </a:r>
            <a:r>
              <a:rPr lang="en-US" u="sng" baseline="0" dirty="0" smtClean="0"/>
              <a:t>were</a:t>
            </a:r>
            <a:r>
              <a:rPr lang="en-US" baseline="0" dirty="0" smtClean="0"/>
              <a:t> in high demand throughout the recent recession, -- and should </a:t>
            </a:r>
            <a:r>
              <a:rPr lang="en-US" u="sng" baseline="0" dirty="0" smtClean="0"/>
              <a:t>stay</a:t>
            </a:r>
            <a:r>
              <a:rPr lang="en-US" baseline="0" dirty="0" smtClean="0"/>
              <a:t> in high demand for many years to come -- to help support the aging baby boomers.</a:t>
            </a:r>
          </a:p>
          <a:p>
            <a:endParaRPr lang="en-US" baseline="0"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21</a:t>
            </a:fld>
            <a:endParaRPr lang="en-US"/>
          </a:p>
        </p:txBody>
      </p:sp>
    </p:spTree>
    <p:extLst>
      <p:ext uri="{BB962C8B-B14F-4D97-AF65-F5344CB8AC3E}">
        <p14:creationId xmlns:p14="http://schemas.microsoft.com/office/powerpoint/2010/main" val="290535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 are the actual salaries</a:t>
            </a:r>
            <a:r>
              <a:rPr lang="en-US" baseline="0" dirty="0" smtClean="0"/>
              <a:t> for Associate Degree graduates from our </a:t>
            </a:r>
            <a:r>
              <a:rPr lang="en-US" dirty="0" smtClean="0"/>
              <a:t>North Carolina Community Colleges</a:t>
            </a:r>
            <a:r>
              <a:rPr lang="en-US" baseline="0" dirty="0" smtClean="0"/>
              <a:t>.</a:t>
            </a:r>
          </a:p>
          <a:p>
            <a:endParaRPr lang="en-US" dirty="0" smtClean="0"/>
          </a:p>
          <a:p>
            <a:r>
              <a:rPr lang="en-US" dirty="0" smtClean="0"/>
              <a:t>These</a:t>
            </a:r>
            <a:r>
              <a:rPr lang="en-US" baseline="0" dirty="0" smtClean="0"/>
              <a:t> are the highest </a:t>
            </a:r>
            <a:r>
              <a:rPr lang="en-US" dirty="0" smtClean="0"/>
              <a:t>paying jobs,</a:t>
            </a:r>
            <a:r>
              <a:rPr lang="en-US" baseline="0" dirty="0" smtClean="0"/>
              <a:t> </a:t>
            </a:r>
            <a:r>
              <a:rPr lang="en-US" u="sng" baseline="0" dirty="0" smtClean="0"/>
              <a:t>five</a:t>
            </a:r>
            <a:r>
              <a:rPr lang="en-US" baseline="0" dirty="0" smtClean="0"/>
              <a:t> years after graduation.</a:t>
            </a:r>
          </a:p>
          <a:p>
            <a:r>
              <a:rPr lang="en-US" baseline="0" dirty="0" smtClean="0"/>
              <a:t> </a:t>
            </a:r>
          </a:p>
          <a:p>
            <a:r>
              <a:rPr lang="en-US" baseline="0" dirty="0" smtClean="0"/>
              <a:t>- Cardiovascular Technicians make almost 61 thousand dollars, and the </a:t>
            </a:r>
          </a:p>
          <a:p>
            <a:r>
              <a:rPr lang="en-US" baseline="0" dirty="0" smtClean="0"/>
              <a:t>- Radiation Therapy Technicians make 59 thousand dollars.</a:t>
            </a:r>
          </a:p>
          <a:p>
            <a:endParaRPr lang="en-US" baseline="0" dirty="0" smtClean="0"/>
          </a:p>
          <a:p>
            <a:r>
              <a:rPr lang="en-US" baseline="0" dirty="0" smtClean="0"/>
              <a:t>Keep an eye on the last two on this list. </a:t>
            </a:r>
          </a:p>
          <a:p>
            <a:r>
              <a:rPr lang="en-US" baseline="0" dirty="0" smtClean="0"/>
              <a:t>I predict an increasing demand for Sonographers -- as many industries are finding more uses for this technology, -- and it’s not just in healthcare.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endParaRPr lang="en-US" dirty="0" smtClean="0"/>
          </a:p>
          <a:p>
            <a:r>
              <a:rPr lang="en-US" dirty="0" smtClean="0"/>
              <a:t>2007-2008 graduates from All NC Community Colleges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22</a:t>
            </a:fld>
            <a:endParaRPr lang="en-US"/>
          </a:p>
        </p:txBody>
      </p:sp>
    </p:spTree>
    <p:extLst>
      <p:ext uri="{BB962C8B-B14F-4D97-AF65-F5344CB8AC3E}">
        <p14:creationId xmlns:p14="http://schemas.microsoft.com/office/powerpoint/2010/main" val="406446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Average wage the first</a:t>
            </a:r>
            <a:r>
              <a:rPr lang="en-US" baseline="0" dirty="0" smtClean="0"/>
              <a:t> year out of college with a North Carolina  Associate Degree is about 23 thousand dollars.</a:t>
            </a:r>
          </a:p>
          <a:p>
            <a:endParaRPr lang="en-US" baseline="0" dirty="0" smtClean="0"/>
          </a:p>
          <a:p>
            <a:r>
              <a:rPr lang="en-US" baseline="0" dirty="0" smtClean="0"/>
              <a:t>After 5 years, the average is about 32 thousand dollars.</a:t>
            </a:r>
          </a:p>
          <a:p>
            <a:endParaRPr lang="en-US" baseline="0" dirty="0" smtClean="0"/>
          </a:p>
          <a:p>
            <a:r>
              <a:rPr lang="en-US" baseline="0" dirty="0" smtClean="0"/>
              <a:t>That’s really good.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352010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here are the salaries for some specific technical program areas.</a:t>
            </a:r>
          </a:p>
          <a:p>
            <a:endParaRPr lang="en-US" dirty="0" smtClean="0"/>
          </a:p>
          <a:p>
            <a:r>
              <a:rPr lang="en-US" dirty="0" smtClean="0"/>
              <a:t>Five years out of college, the</a:t>
            </a:r>
            <a:r>
              <a:rPr lang="en-US" baseline="0" dirty="0" smtClean="0"/>
              <a:t> average salary for all Associate Degree graduates in Health Sciences and Industrial Technologies is about 43 thousand dollars.</a:t>
            </a:r>
          </a:p>
          <a:p>
            <a:endParaRPr lang="en-US" baseline="0" dirty="0" smtClean="0"/>
          </a:p>
          <a:p>
            <a:r>
              <a:rPr lang="en-US" baseline="0" dirty="0" smtClean="0"/>
              <a:t>Transport Systems is the low line on this chart making almost 33 thousand dollars after five years of work.  </a:t>
            </a:r>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r>
              <a:rPr lang="en-US" dirty="0" smtClean="0"/>
              <a:t>The five year mark is the year 2013.</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24</a:t>
            </a:fld>
            <a:endParaRPr lang="en-US"/>
          </a:p>
        </p:txBody>
      </p:sp>
    </p:spTree>
    <p:extLst>
      <p:ext uri="{BB962C8B-B14F-4D97-AF65-F5344CB8AC3E}">
        <p14:creationId xmlns:p14="http://schemas.microsoft.com/office/powerpoint/2010/main" val="518906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And now the Bachelor's degree – a four-year degree program at a college or university is required to get these jobs.</a:t>
            </a:r>
          </a:p>
          <a:p>
            <a:endParaRPr lang="en-US" dirty="0" smtClean="0"/>
          </a:p>
          <a:p>
            <a:r>
              <a:rPr lang="en-US" dirty="0" smtClean="0"/>
              <a:t>And this is showing only the jobs projected to be</a:t>
            </a:r>
            <a:r>
              <a:rPr lang="en-US" baseline="0" dirty="0" smtClean="0"/>
              <a:t> </a:t>
            </a:r>
            <a:r>
              <a:rPr lang="en-US" dirty="0" smtClean="0"/>
              <a:t>in high demand</a:t>
            </a:r>
          </a:p>
          <a:p>
            <a:endParaRPr lang="en-US" dirty="0" smtClean="0"/>
          </a:p>
          <a:p>
            <a:r>
              <a:rPr lang="en-US" dirty="0" smtClean="0"/>
              <a:t>The starting salaries are a little higher than most Associate degrees, but not all.</a:t>
            </a:r>
          </a:p>
          <a:p>
            <a:endParaRPr lang="en-US" dirty="0" smtClean="0"/>
          </a:p>
          <a:p>
            <a:endParaRPr lang="en-US" dirty="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25</a:t>
            </a:fld>
            <a:endParaRPr lang="en-US"/>
          </a:p>
        </p:txBody>
      </p:sp>
    </p:spTree>
    <p:extLst>
      <p:ext uri="{BB962C8B-B14F-4D97-AF65-F5344CB8AC3E}">
        <p14:creationId xmlns:p14="http://schemas.microsoft.com/office/powerpoint/2010/main" val="1192420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are the actual salaries</a:t>
            </a:r>
            <a:r>
              <a:rPr lang="en-US" baseline="0" dirty="0" smtClean="0"/>
              <a:t> for Bachelor Degree graduates from our North Carolina public universities.</a:t>
            </a:r>
          </a:p>
          <a:p>
            <a:endParaRPr lang="en-US" baseline="0" dirty="0" smtClean="0"/>
          </a:p>
          <a:p>
            <a:r>
              <a:rPr lang="en-US" baseline="0" dirty="0" smtClean="0"/>
              <a:t>These are the average salaries </a:t>
            </a:r>
            <a:r>
              <a:rPr lang="en-US" u="sng" baseline="0" dirty="0" smtClean="0"/>
              <a:t>after</a:t>
            </a:r>
            <a:r>
              <a:rPr lang="en-US" baseline="0" dirty="0" smtClean="0"/>
              <a:t> working for </a:t>
            </a:r>
            <a:r>
              <a:rPr lang="en-US" u="sng" baseline="0" dirty="0" smtClean="0"/>
              <a:t>five</a:t>
            </a:r>
            <a:r>
              <a:rPr lang="en-US" baseline="0" dirty="0" smtClean="0"/>
              <a:t> years.  These are actual North Carolina salaries, not just a projection.</a:t>
            </a:r>
          </a:p>
          <a:p>
            <a:endParaRPr lang="en-US" baseline="0" dirty="0" smtClean="0"/>
          </a:p>
          <a:p>
            <a:r>
              <a:rPr lang="en-US" baseline="0" dirty="0" smtClean="0"/>
              <a:t>In 2013, Nuclear Engineering was the highest paying at 89 and a half thousand dollars.</a:t>
            </a:r>
          </a:p>
          <a:p>
            <a:endParaRPr lang="en-US" baseline="0" dirty="0" smtClean="0"/>
          </a:p>
          <a:p>
            <a:r>
              <a:rPr lang="en-US" baseline="0" dirty="0" smtClean="0"/>
              <a:t>You see lots of Engineers on this list because the pay is good, but how about the chances of getting a job? </a:t>
            </a:r>
          </a:p>
          <a:p>
            <a:r>
              <a:rPr lang="en-US" baseline="0" dirty="0" smtClean="0"/>
              <a:t>We will look at that in a minute.</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a:t>
            </a:r>
          </a:p>
          <a:p>
            <a:endParaRPr lang="en-US" dirty="0" smtClean="0"/>
          </a:p>
          <a:p>
            <a:r>
              <a:rPr lang="en-US" dirty="0" smtClean="0"/>
              <a:t>2007-2008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26</a:t>
            </a:fld>
            <a:endParaRPr lang="en-US"/>
          </a:p>
        </p:txBody>
      </p:sp>
    </p:spTree>
    <p:extLst>
      <p:ext uri="{BB962C8B-B14F-4D97-AF65-F5344CB8AC3E}">
        <p14:creationId xmlns:p14="http://schemas.microsoft.com/office/powerpoint/2010/main" val="1223272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folks who graduated with a Bachelor’s Degree from a North Carolina Public University in 2007-2008, </a:t>
            </a:r>
          </a:p>
          <a:p>
            <a:r>
              <a:rPr lang="en-US" dirty="0" smtClean="0"/>
              <a:t>the average</a:t>
            </a:r>
            <a:r>
              <a:rPr lang="en-US" baseline="0" dirty="0" smtClean="0"/>
              <a:t> salary after five years of work is just above 37 thousand dollars.</a:t>
            </a:r>
          </a:p>
          <a:p>
            <a:endParaRPr lang="en-US" baseline="0" dirty="0" smtClean="0"/>
          </a:p>
          <a:p>
            <a:r>
              <a:rPr lang="en-US" baseline="0" dirty="0" smtClean="0"/>
              <a:t>But ---</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27</a:t>
            </a:fld>
            <a:endParaRPr lang="en-US"/>
          </a:p>
        </p:txBody>
      </p:sp>
    </p:spTree>
    <p:extLst>
      <p:ext uri="{BB962C8B-B14F-4D97-AF65-F5344CB8AC3E}">
        <p14:creationId xmlns:p14="http://schemas.microsoft.com/office/powerpoint/2010/main" val="1403701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 if you look at just the graduates</a:t>
            </a:r>
            <a:r>
              <a:rPr lang="en-US" baseline="0" dirty="0" smtClean="0"/>
              <a:t> with a Bachelor’s Degree in Engineering, </a:t>
            </a:r>
          </a:p>
          <a:p>
            <a:endParaRPr lang="en-US" baseline="0" dirty="0" smtClean="0"/>
          </a:p>
          <a:p>
            <a:r>
              <a:rPr lang="en-US" dirty="0" smtClean="0"/>
              <a:t>They started working at just 35 </a:t>
            </a:r>
            <a:r>
              <a:rPr lang="en-US" baseline="0" dirty="0" smtClean="0"/>
              <a:t>thousand dollars, and after five years jumped to 57 thousand dollars.</a:t>
            </a:r>
            <a:endParaRPr lang="en-US" dirty="0" smtClean="0"/>
          </a:p>
          <a:p>
            <a:endParaRPr lang="en-US" dirty="0" smtClean="0"/>
          </a:p>
          <a:p>
            <a:r>
              <a:rPr lang="en-US" dirty="0" smtClean="0"/>
              <a:t>Later on we will see how only half of these graduates are getting a regular paycheck.</a:t>
            </a:r>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endParaRPr lang="en-US" dirty="0" smtClean="0"/>
          </a:p>
          <a:p>
            <a:r>
              <a:rPr lang="en-US" dirty="0" smtClean="0"/>
              <a:t>2007-2008 Bachelor Degree,</a:t>
            </a:r>
            <a:r>
              <a:rPr lang="en-US" baseline="0" dirty="0" smtClean="0"/>
              <a:t> Engineering </a:t>
            </a:r>
            <a:r>
              <a:rPr lang="en-US" dirty="0" smtClean="0"/>
              <a:t>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28</a:t>
            </a:fld>
            <a:endParaRPr lang="en-US"/>
          </a:p>
        </p:txBody>
      </p:sp>
    </p:spTree>
    <p:extLst>
      <p:ext uri="{BB962C8B-B14F-4D97-AF65-F5344CB8AC3E}">
        <p14:creationId xmlns:p14="http://schemas.microsoft.com/office/powerpoint/2010/main" val="358323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a:t>
            </a:r>
            <a:r>
              <a:rPr lang="en-US" baseline="0" dirty="0" smtClean="0"/>
              <a:t> occupations require a </a:t>
            </a:r>
            <a:r>
              <a:rPr lang="en-US" dirty="0" smtClean="0"/>
              <a:t>Bachelor's degree </a:t>
            </a:r>
            <a:r>
              <a:rPr lang="en-US" u="sng" dirty="0" smtClean="0"/>
              <a:t>plus</a:t>
            </a:r>
            <a:r>
              <a:rPr lang="en-US" dirty="0" smtClean="0"/>
              <a:t> previous work experience.</a:t>
            </a:r>
          </a:p>
          <a:p>
            <a:endParaRPr lang="en-US" dirty="0" smtClean="0"/>
          </a:p>
          <a:p>
            <a:r>
              <a:rPr lang="en-US" dirty="0" smtClean="0"/>
              <a:t>You don’t get these jobs right out of college, you have to work up to them.</a:t>
            </a:r>
          </a:p>
          <a:p>
            <a:endParaRPr lang="en-US" dirty="0" smtClean="0"/>
          </a:p>
          <a:p>
            <a:endParaRPr lang="en-US" dirty="0" smtClean="0"/>
          </a:p>
          <a:p>
            <a:endParaRPr lang="en-US" dirty="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29</a:t>
            </a:fld>
            <a:endParaRPr lang="en-US"/>
          </a:p>
        </p:txBody>
      </p:sp>
    </p:spTree>
    <p:extLst>
      <p:ext uri="{BB962C8B-B14F-4D97-AF65-F5344CB8AC3E}">
        <p14:creationId xmlns:p14="http://schemas.microsoft.com/office/powerpoint/2010/main" val="63880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4400" y="152400"/>
            <a:ext cx="1828800" cy="1371600"/>
          </a:xfrm>
        </p:spPr>
      </p:sp>
      <p:sp>
        <p:nvSpPr>
          <p:cNvPr id="3" name="Notes Placeholder 2"/>
          <p:cNvSpPr>
            <a:spLocks noGrp="1"/>
          </p:cNvSpPr>
          <p:nvPr>
            <p:ph type="body" idx="1"/>
          </p:nvPr>
        </p:nvSpPr>
        <p:spPr>
          <a:xfrm>
            <a:off x="685800" y="1524000"/>
            <a:ext cx="5486400" cy="7391400"/>
          </a:xfrm>
        </p:spPr>
        <p:txBody>
          <a:bodyPr>
            <a:noAutofit/>
          </a:bodyPr>
          <a:lstStyle/>
          <a:p>
            <a:r>
              <a:rPr lang="en-US" dirty="0" smtClean="0"/>
              <a:t>An Ancient</a:t>
            </a:r>
            <a:r>
              <a:rPr lang="en-US" baseline="0" dirty="0" smtClean="0"/>
              <a:t> Japanese proverb says “</a:t>
            </a:r>
            <a:r>
              <a:rPr lang="en-US" dirty="0" smtClean="0"/>
              <a:t>You can’t see the whole sky through a bamboo tube.”</a:t>
            </a:r>
          </a:p>
          <a:p>
            <a:endParaRPr lang="en-US" dirty="0" smtClean="0"/>
          </a:p>
          <a:p>
            <a:r>
              <a:rPr lang="en-US" dirty="0" smtClean="0"/>
              <a:t>We are trained from an early age to look at things through</a:t>
            </a:r>
            <a:r>
              <a:rPr lang="en-US" baseline="0" dirty="0" smtClean="0"/>
              <a:t> a </a:t>
            </a:r>
            <a:r>
              <a:rPr lang="en-US" u="sng" baseline="0" dirty="0" smtClean="0"/>
              <a:t>tube</a:t>
            </a:r>
            <a:r>
              <a:rPr lang="en-US" baseline="0" dirty="0" smtClean="0"/>
              <a:t>. </a:t>
            </a:r>
          </a:p>
          <a:p>
            <a:r>
              <a:rPr lang="en-US" baseline="0" dirty="0" smtClean="0"/>
              <a:t>Our education system is set up to train students to look at math, English, and other subjects in </a:t>
            </a:r>
            <a:r>
              <a:rPr lang="en-US" u="sng" baseline="0" dirty="0" smtClean="0"/>
              <a:t>isolation</a:t>
            </a:r>
            <a:r>
              <a:rPr lang="en-US" baseline="0" dirty="0" smtClean="0"/>
              <a:t> from each other. </a:t>
            </a:r>
          </a:p>
          <a:p>
            <a:endParaRPr lang="en-US" baseline="0" dirty="0" smtClean="0"/>
          </a:p>
          <a:p>
            <a:r>
              <a:rPr lang="en-US" baseline="0" dirty="0" smtClean="0"/>
              <a:t>The </a:t>
            </a:r>
            <a:r>
              <a:rPr lang="en-US" u="sng" baseline="0" dirty="0" smtClean="0"/>
              <a:t>focus</a:t>
            </a:r>
            <a:r>
              <a:rPr lang="en-US" baseline="0" dirty="0" smtClean="0"/>
              <a:t> is on doing </a:t>
            </a:r>
            <a:r>
              <a:rPr lang="en-US" u="sng" baseline="0" dirty="0" smtClean="0"/>
              <a:t>just</a:t>
            </a:r>
            <a:r>
              <a:rPr lang="en-US" baseline="0" dirty="0" smtClean="0"/>
              <a:t> enough in those independent classes to make the grade you wish and move on. </a:t>
            </a:r>
          </a:p>
          <a:p>
            <a:r>
              <a:rPr lang="en-US" baseline="0" dirty="0" smtClean="0"/>
              <a:t>If you are caught looking at the world outside your bamboo tube, -- you might be accused of -- </a:t>
            </a:r>
            <a:r>
              <a:rPr lang="en-US" u="sng" baseline="0" dirty="0" smtClean="0"/>
              <a:t>cheating</a:t>
            </a:r>
            <a:r>
              <a:rPr lang="en-US" baseline="0" dirty="0" smtClean="0"/>
              <a:t>.</a:t>
            </a:r>
          </a:p>
          <a:p>
            <a:endParaRPr lang="en-US" baseline="0" dirty="0" smtClean="0"/>
          </a:p>
          <a:p>
            <a:r>
              <a:rPr lang="en-US" baseline="0" dirty="0" smtClean="0"/>
              <a:t>Just as you can not see the whole sky by looking through a bamboo tube, you can’t learn everything from </a:t>
            </a:r>
            <a:r>
              <a:rPr lang="en-US" u="sng" baseline="0" dirty="0" smtClean="0"/>
              <a:t>me</a:t>
            </a:r>
            <a:r>
              <a:rPr lang="en-US" baseline="0" dirty="0" smtClean="0"/>
              <a:t>.  </a:t>
            </a:r>
          </a:p>
          <a:p>
            <a:endParaRPr lang="en-US" baseline="0" dirty="0" smtClean="0"/>
          </a:p>
          <a:p>
            <a:r>
              <a:rPr lang="en-US" baseline="0" dirty="0" smtClean="0"/>
              <a:t>So I’ll show you what </a:t>
            </a:r>
            <a:r>
              <a:rPr lang="en-US" u="sng" baseline="0" dirty="0" smtClean="0"/>
              <a:t>I</a:t>
            </a:r>
            <a:r>
              <a:rPr lang="en-US" baseline="0" dirty="0" smtClean="0"/>
              <a:t> have been looking at through my </a:t>
            </a:r>
            <a:r>
              <a:rPr lang="en-US" u="sng" baseline="0" dirty="0" smtClean="0"/>
              <a:t>own</a:t>
            </a:r>
            <a:r>
              <a:rPr lang="en-US" baseline="0" dirty="0" smtClean="0"/>
              <a:t> bamboo tube.</a:t>
            </a:r>
          </a:p>
          <a:p>
            <a:r>
              <a:rPr lang="en-US" baseline="0" dirty="0" smtClean="0"/>
              <a:t>And I’ll show you some of the things that I get to see when I put the bamboo tube </a:t>
            </a:r>
            <a:r>
              <a:rPr lang="en-US" u="sng" baseline="0" dirty="0" smtClean="0"/>
              <a:t>aside</a:t>
            </a:r>
            <a:r>
              <a:rPr lang="en-US" baseline="0" dirty="0" smtClean="0"/>
              <a:t> -- and just look at the </a:t>
            </a:r>
            <a:r>
              <a:rPr lang="en-US" u="sng" baseline="0" dirty="0" smtClean="0"/>
              <a:t>whole sky</a:t>
            </a:r>
            <a:r>
              <a:rPr lang="en-US" baseline="0" dirty="0" smtClean="0"/>
              <a:t>.</a:t>
            </a:r>
            <a:endParaRPr lang="en-US" dirty="0" smtClean="0"/>
          </a:p>
          <a:p>
            <a:endParaRPr lang="en-US" dirty="0" smtClean="0"/>
          </a:p>
          <a:p>
            <a:endParaRPr lang="en-US" dirty="0" smtClean="0"/>
          </a:p>
          <a:p>
            <a:r>
              <a:rPr lang="en-US" dirty="0" smtClean="0"/>
              <a:t>====</a:t>
            </a:r>
          </a:p>
          <a:p>
            <a:r>
              <a:rPr lang="en-US" dirty="0" smtClean="0"/>
              <a:t>Quote</a:t>
            </a:r>
          </a:p>
          <a:p>
            <a:r>
              <a:rPr lang="en-US" dirty="0" smtClean="0"/>
              <a:t>http://</a:t>
            </a:r>
            <a:r>
              <a:rPr lang="en-US" dirty="0" err="1" smtClean="0"/>
              <a:t>www.rodneyohebsion.com</a:t>
            </a:r>
            <a:r>
              <a:rPr lang="en-US" dirty="0" smtClean="0"/>
              <a:t>/</a:t>
            </a:r>
            <a:r>
              <a:rPr lang="en-US" dirty="0" err="1" smtClean="0"/>
              <a:t>japan.htm</a:t>
            </a:r>
            <a:endParaRPr lang="en-US" dirty="0" smtClean="0"/>
          </a:p>
          <a:p>
            <a:r>
              <a:rPr lang="en-US" dirty="0" smtClean="0"/>
              <a:t>http://</a:t>
            </a:r>
            <a:r>
              <a:rPr lang="en-US" dirty="0" err="1" smtClean="0"/>
              <a:t>www.worldofproverbs.com</a:t>
            </a:r>
            <a:r>
              <a:rPr lang="en-US" dirty="0" smtClean="0"/>
              <a:t>/2012/04/you-cant-see-whole-sky-through-</a:t>
            </a:r>
            <a:r>
              <a:rPr lang="en-US" dirty="0" err="1" smtClean="0"/>
              <a:t>bamboo.html</a:t>
            </a:r>
            <a:endParaRPr lang="en-US" dirty="0" smtClean="0"/>
          </a:p>
          <a:p>
            <a:endParaRPr lang="en-US" dirty="0" smtClean="0"/>
          </a:p>
          <a:p>
            <a:endParaRPr lang="en-US" dirty="0" smtClean="0"/>
          </a:p>
          <a:p>
            <a:r>
              <a:rPr lang="en-US" dirty="0" smtClean="0"/>
              <a:t>Panda photo</a:t>
            </a:r>
          </a:p>
          <a:p>
            <a:r>
              <a:rPr lang="en-US" dirty="0" smtClean="0"/>
              <a:t>https://</a:t>
            </a:r>
            <a:r>
              <a:rPr lang="en-US" dirty="0" err="1" smtClean="0"/>
              <a:t>www.flickr.com</a:t>
            </a:r>
            <a:r>
              <a:rPr lang="en-US" dirty="0" smtClean="0"/>
              <a:t>/photos/</a:t>
            </a:r>
            <a:r>
              <a:rPr lang="en-US" dirty="0" err="1" smtClean="0"/>
              <a:t>kjdrill</a:t>
            </a:r>
            <a:r>
              <a:rPr lang="en-US" dirty="0" smtClean="0"/>
              <a:t>/148617834/sizes/z/</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2124077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smtClean="0"/>
              <a:t>These occupations</a:t>
            </a:r>
            <a:r>
              <a:rPr lang="en-US" baseline="0" dirty="0" smtClean="0"/>
              <a:t> require a Master’s Degree.  That’s two more years beyond a Bachelor’s Degree, </a:t>
            </a:r>
          </a:p>
          <a:p>
            <a:endParaRPr lang="en-US" baseline="0" dirty="0" smtClean="0"/>
          </a:p>
          <a:p>
            <a:r>
              <a:rPr lang="en-US" baseline="0" dirty="0" smtClean="0"/>
              <a:t>But the </a:t>
            </a:r>
            <a:r>
              <a:rPr lang="en-US" u="sng" baseline="0" dirty="0" smtClean="0"/>
              <a:t>salaries</a:t>
            </a:r>
            <a:r>
              <a:rPr lang="en-US" baseline="0" dirty="0" smtClean="0"/>
              <a:t> you see here are mostly </a:t>
            </a:r>
            <a:r>
              <a:rPr lang="en-US" u="sng" baseline="0" dirty="0" smtClean="0"/>
              <a:t>lower</a:t>
            </a:r>
            <a:r>
              <a:rPr lang="en-US" baseline="0" dirty="0" smtClean="0"/>
              <a:t> than the occupations that require only a </a:t>
            </a:r>
            <a:r>
              <a:rPr lang="en-US" u="sng" baseline="0" dirty="0" smtClean="0"/>
              <a:t>bachelor’s</a:t>
            </a:r>
            <a:r>
              <a:rPr lang="en-US" baseline="0" dirty="0" smtClean="0"/>
              <a:t> degree, and </a:t>
            </a:r>
            <a:r>
              <a:rPr lang="en-US" u="sng" baseline="0" dirty="0" smtClean="0"/>
              <a:t>similar</a:t>
            </a:r>
            <a:r>
              <a:rPr lang="en-US" baseline="0" dirty="0" smtClean="0"/>
              <a:t> to the starting salaries for occupations that require only an </a:t>
            </a:r>
            <a:r>
              <a:rPr lang="en-US" u="sng" baseline="0" dirty="0" smtClean="0"/>
              <a:t>Associate</a:t>
            </a:r>
            <a:r>
              <a:rPr lang="en-US" baseline="0" dirty="0" smtClean="0"/>
              <a:t> degree.</a:t>
            </a:r>
          </a:p>
          <a:p>
            <a:endParaRPr lang="en-US" baseline="0" dirty="0" smtClean="0"/>
          </a:p>
          <a:p>
            <a:r>
              <a:rPr lang="en-US" baseline="0" dirty="0" smtClean="0"/>
              <a:t>It does </a:t>
            </a:r>
            <a:r>
              <a:rPr lang="en-US" u="sng" baseline="0" dirty="0" smtClean="0"/>
              <a:t>not</a:t>
            </a:r>
            <a:r>
              <a:rPr lang="en-US" baseline="0" dirty="0" smtClean="0"/>
              <a:t> always make sense.</a:t>
            </a:r>
          </a:p>
          <a:p>
            <a:endParaRPr lang="en-US" baseline="0" dirty="0" smtClean="0"/>
          </a:p>
          <a:p>
            <a:r>
              <a:rPr lang="en-US" dirty="0" smtClean="0"/>
              <a:t>Sometimes</a:t>
            </a:r>
            <a:r>
              <a:rPr lang="en-US" baseline="0" dirty="0" smtClean="0"/>
              <a:t> higher education does </a:t>
            </a:r>
            <a:r>
              <a:rPr lang="en-US" u="sng" baseline="0" dirty="0" smtClean="0"/>
              <a:t>not</a:t>
            </a:r>
            <a:r>
              <a:rPr lang="en-US" baseline="0" dirty="0" smtClean="0"/>
              <a:t> mean higher salary.  This is why your students need to explore these data to see what occupation meets </a:t>
            </a:r>
            <a:r>
              <a:rPr lang="en-US" u="sng" baseline="0" dirty="0" smtClean="0"/>
              <a:t>all</a:t>
            </a:r>
            <a:r>
              <a:rPr lang="en-US" baseline="0" dirty="0" smtClean="0"/>
              <a:t> of </a:t>
            </a:r>
            <a:r>
              <a:rPr lang="en-US" u="sng" baseline="0" dirty="0" smtClean="0"/>
              <a:t>their</a:t>
            </a:r>
            <a:r>
              <a:rPr lang="en-US" baseline="0" dirty="0" smtClean="0"/>
              <a:t> desires.</a:t>
            </a:r>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30</a:t>
            </a:fld>
            <a:endParaRPr lang="en-US"/>
          </a:p>
        </p:txBody>
      </p:sp>
    </p:spTree>
    <p:extLst>
      <p:ext uri="{BB962C8B-B14F-4D97-AF65-F5344CB8AC3E}">
        <p14:creationId xmlns:p14="http://schemas.microsoft.com/office/powerpoint/2010/main" val="739225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These occupations require a Doctorate or Professional Degree.  </a:t>
            </a:r>
            <a:endParaRPr lang="en-US" baseline="0" dirty="0" smtClean="0"/>
          </a:p>
          <a:p>
            <a:endParaRPr lang="en-US" dirty="0" smtClean="0"/>
          </a:p>
          <a:p>
            <a:r>
              <a:rPr lang="en-US" dirty="0" smtClean="0"/>
              <a:t>The federal government does not report salaries above 187 thousand dollars, so that is why you see the greater-than symbol.</a:t>
            </a:r>
          </a:p>
          <a:p>
            <a:endParaRPr lang="en-US" dirty="0" smtClean="0"/>
          </a:p>
          <a:p>
            <a:r>
              <a:rPr lang="en-US" dirty="0" smtClean="0"/>
              <a:t>Some</a:t>
            </a:r>
            <a:r>
              <a:rPr lang="en-US" baseline="0" dirty="0" smtClean="0"/>
              <a:t> of these high-demand occupations pay less than the occupations requiring an Associate Degree, </a:t>
            </a:r>
          </a:p>
          <a:p>
            <a:r>
              <a:rPr lang="en-US" baseline="0" dirty="0" smtClean="0"/>
              <a:t>but they have the potential to raise much higher over the course of a career.</a:t>
            </a:r>
          </a:p>
          <a:p>
            <a:endParaRPr lang="en-US" baseline="0" dirty="0" smtClean="0"/>
          </a:p>
          <a:p>
            <a:endParaRPr lang="en-US" dirty="0" smtClean="0"/>
          </a:p>
          <a:p>
            <a:endParaRPr lang="en-US" dirty="0" smtClean="0"/>
          </a:p>
          <a:p>
            <a:r>
              <a:rPr lang="en-US" dirty="0" smtClean="0"/>
              <a:t>=====</a:t>
            </a:r>
          </a:p>
          <a:p>
            <a:r>
              <a:rPr lang="en-US" dirty="0" err="1" smtClean="0"/>
              <a:t>CareerOutlook.us</a:t>
            </a:r>
            <a:endParaRPr lang="en-US" dirty="0" smtClean="0"/>
          </a:p>
          <a:p>
            <a:endParaRPr lang="en-US" dirty="0" smtClean="0"/>
          </a:p>
          <a:p>
            <a:r>
              <a:rPr lang="en-US" dirty="0" smtClean="0"/>
              <a:t>These are all ”high demand”</a:t>
            </a:r>
            <a:r>
              <a:rPr lang="en-US" baseline="0" dirty="0" smtClean="0"/>
              <a:t> occupations, projected to have high growth over the 2014-2024 projection period.</a:t>
            </a:r>
          </a:p>
          <a:p>
            <a:endParaRPr lang="en-US" baseline="0" dirty="0" smtClean="0"/>
          </a:p>
          <a:p>
            <a:r>
              <a:rPr lang="en-US" dirty="0" smtClean="0"/>
              <a:t>Estimated average salary for all entry-level (first-year) workers in this occupation in North Carolina in 2016. Technically it is the annual 10th percentile wage.</a:t>
            </a: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31</a:t>
            </a:fld>
            <a:endParaRPr lang="en-US"/>
          </a:p>
        </p:txBody>
      </p:sp>
    </p:spTree>
    <p:extLst>
      <p:ext uri="{BB962C8B-B14F-4D97-AF65-F5344CB8AC3E}">
        <p14:creationId xmlns:p14="http://schemas.microsoft.com/office/powerpoint/2010/main" val="12872587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00A8573C-1C03-42D6-BA9F-FEDD20080279}" type="slidenum">
              <a:rPr lang="en-US" altLang="en-US" sz="1200"/>
              <a:pPr/>
              <a:t>32</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46F940DC-9CEA-4EE4-BCF8-1939E2B60746}" type="slidenum">
              <a:rPr lang="en-US" altLang="en-US" sz="1200" b="1">
                <a:effectLst>
                  <a:outerShdw blurRad="38100" dist="38100" dir="2700000" algn="tl">
                    <a:srgbClr val="C0C0C0"/>
                  </a:outerShdw>
                </a:effectLst>
                <a:latin typeface="Helvetica Neue" pitchFamily="-108" charset="0"/>
              </a:rPr>
              <a:pPr algn="r"/>
              <a:t>32</a:t>
            </a:fld>
            <a:endParaRPr lang="en-US" altLang="en-US" sz="1200" b="1">
              <a:effectLst>
                <a:outerShdw blurRad="38100" dist="38100" dir="2700000" algn="tl">
                  <a:srgbClr val="C0C0C0"/>
                </a:outerShdw>
              </a:effectLst>
              <a:latin typeface="Helvetica Neue" pitchFamily="-108" charset="0"/>
            </a:endParaRPr>
          </a:p>
        </p:txBody>
      </p:sp>
      <p:sp>
        <p:nvSpPr>
          <p:cNvPr id="88068" name="Rectangle 2"/>
          <p:cNvSpPr>
            <a:spLocks noGrp="1" noRot="1" noChangeAspect="1" noChangeArrowheads="1" noTextEdit="1"/>
          </p:cNvSpPr>
          <p:nvPr>
            <p:ph type="sldImg"/>
          </p:nvPr>
        </p:nvSpPr>
        <p:spPr>
          <a:solidFill>
            <a:srgbClr val="FFFFFF"/>
          </a:solidFill>
          <a:ln/>
        </p:spPr>
      </p:sp>
      <p:sp>
        <p:nvSpPr>
          <p:cNvPr id="88069" name="Rectangle 3"/>
          <p:cNvSpPr>
            <a:spLocks noGrp="1" noChangeArrowheads="1"/>
          </p:cNvSpPr>
          <p:nvPr>
            <p:ph type="body" idx="1"/>
          </p:nvPr>
        </p:nvSpPr>
        <p:spPr>
          <a:xfrm>
            <a:off x="838200" y="4343400"/>
            <a:ext cx="5334000" cy="4114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Too </a:t>
            </a:r>
            <a:r>
              <a:rPr lang="en-US" altLang="en-US" baseline="0" dirty="0" smtClean="0">
                <a:ea typeface="ヒラギノ角ゴ Pro W3" pitchFamily="-108" charset="-128"/>
              </a:rPr>
              <a:t>many folks go to college and never complete their degree.</a:t>
            </a:r>
          </a:p>
          <a:p>
            <a:pPr eaLnBrk="1" hangingPunct="1">
              <a:spcBef>
                <a:spcPct val="0"/>
              </a:spcBef>
            </a:pPr>
            <a:endParaRPr lang="en-US" altLang="en-US" baseline="0" dirty="0" smtClean="0">
              <a:ea typeface="ヒラギノ角ゴ Pro W3" pitchFamily="-108" charset="-128"/>
            </a:endParaRPr>
          </a:p>
          <a:p>
            <a:pPr eaLnBrk="1" hangingPunct="1">
              <a:spcBef>
                <a:spcPct val="0"/>
              </a:spcBef>
            </a:pPr>
            <a:r>
              <a:rPr lang="en-US" altLang="en-US" baseline="0"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folks who start a four-year college program will drop out -- or take a lot longer than 4 years. (like me)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These are our</a:t>
            </a:r>
            <a:r>
              <a:rPr lang="en-US" altLang="en-US" baseline="0" dirty="0" smtClean="0">
                <a:ea typeface="ヒラギノ角ゴ Pro W3" pitchFamily="-108" charset="-128"/>
              </a:rPr>
              <a:t> </a:t>
            </a:r>
            <a:r>
              <a:rPr lang="en-US" altLang="en-US" dirty="0" smtClean="0">
                <a:ea typeface="ヒラギノ角ゴ Pro W3" pitchFamily="-108" charset="-128"/>
              </a:rPr>
              <a:t>national statistics.</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sym typeface="Wingdings" panose="05000000000000000000" pitchFamily="2" charset="2"/>
              </a:rPr>
              <a:t>Similarly, less than a third of the folks</a:t>
            </a:r>
            <a:r>
              <a:rPr lang="en-US" altLang="en-US" baseline="0" dirty="0" smtClean="0">
                <a:ea typeface="ヒラギノ角ゴ Pro W3" pitchFamily="-108" charset="-128"/>
                <a:sym typeface="Wingdings" panose="05000000000000000000" pitchFamily="2" charset="2"/>
              </a:rPr>
              <a:t> who start a certificate or associate degree complete their certificate or degree in three years.</a:t>
            </a: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r>
              <a:rPr lang="en-US" altLang="en-US" dirty="0" smtClean="0">
                <a:ea typeface="ヒラギノ角ゴ Pro W3" pitchFamily="-108" charset="-128"/>
              </a:rPr>
              <a:t>http://www.usnews.com/usnews/news/articles/051128/28bowen.htm</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National Center for Education statistics, U.S. Department of Education (nces.ed.gov)</a:t>
            </a:r>
          </a:p>
          <a:p>
            <a:pPr eaLnBrk="1" hangingPunct="1"/>
            <a:r>
              <a:rPr lang="en-US" altLang="en-US" dirty="0" smtClean="0">
                <a:ea typeface="ヒラギノ角ゴ Pro W3" pitchFamily="-108" charset="-128"/>
              </a:rPr>
              <a:t>“Enrollment in Postsecondary Institutions, Fall 2008; Graduation Rates, 2002 &amp; 2005 Cohorts; and Financial Statistics, Fiscal Year 2008”</a:t>
            </a:r>
          </a:p>
          <a:p>
            <a:pPr eaLnBrk="1" hangingPunct="1"/>
            <a:r>
              <a:rPr lang="en-US" altLang="en-US" dirty="0" smtClean="0">
                <a:ea typeface="ヒラギノ角ゴ Pro W3" pitchFamily="-108" charset="-128"/>
              </a:rPr>
              <a:t>http://nces.ed.gov/pubs2010/2010152rev.pdf</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a:t>
            </a:r>
          </a:p>
          <a:p>
            <a:pPr eaLnBrk="1" hangingPunct="1"/>
            <a:endParaRPr lang="en-US" altLang="en-US" dirty="0" smtClean="0">
              <a:ea typeface="ヒラギノ角ゴ Pro W3" pitchFamily="-108" charset="-128"/>
            </a:endParaRPr>
          </a:p>
          <a:p>
            <a:pPr eaLnBrk="1" hangingPunct="1"/>
            <a:r>
              <a:rPr lang="en-US" altLang="en-US" dirty="0" smtClean="0">
                <a:ea typeface="ヒラギノ角ゴ Pro W3" pitchFamily="-108" charset="-128"/>
              </a:rPr>
              <a:t>GRS=150 percent of normal completion time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ヒラギノ角ゴ Pro W3" pitchFamily="-108" charset="-128"/>
              </a:rPr>
              <a:t>GR200=200 percent of normal completion time</a:t>
            </a:r>
          </a:p>
          <a:p>
            <a:pPr eaLnBrk="1" hangingPunct="1"/>
            <a:endParaRPr lang="en-US" altLang="en-US" dirty="0" smtClean="0">
              <a:ea typeface="ヒラギノ角ゴ Pro W3" pitchFamily="-108" charset="-128"/>
            </a:endParaRPr>
          </a:p>
          <a:p>
            <a:pPr eaLnBrk="1" hangingPunct="1"/>
            <a:endParaRPr lang="en-US" altLang="en-US" dirty="0" smtClean="0">
              <a:ea typeface="ヒラギノ角ゴ Pro W3" pitchFamily="-108" charset="-128"/>
            </a:endParaRPr>
          </a:p>
          <a:p>
            <a:pPr eaLnBrk="1" hangingPunct="1"/>
            <a:r>
              <a:rPr lang="en-US" b="0" i="0" u="none" strike="noStrike" kern="1200" baseline="0" dirty="0" smtClean="0">
                <a:solidFill>
                  <a:schemeClr val="tx1"/>
                </a:solidFill>
              </a:rPr>
              <a:t>The 2009 Graduation Rates (GRS) component collected counts of full-time, first-time10 degree/certificate-seeking undergraduate students beginning college in the reference period, and their completion status as of August 31, 2008 (150 percent of normal program completion time) at the same institution where the students started. Four-year institutions use cohort year 2002 as the reference period, while less-than-4-year institutions use cohort year 2005 as the reference period. For 4-year institutions operating on standard academic terms (semester, trimester, quarter), students beginning in cohort year 2002 are those that first attended college in the fall of the 2002-03 academic year. For 4-year institutions operating on other than standard academic terms, students beginning in cohort year 2002 are those that first attended college between September 1, 2002 and August 31, 2003. Similarly, for less-than-4-year institutions operating on standard academic terms (semester, trimester, quarter), students beginning in cohort year 2005 are those that first attended college in the fall of the 2005-06 academic year. For less-than-4-year institutions operating on other than standard academic terms, students beginning in cohort year 2005 are those that first attended college between September 1, 2005 and August 31, 2006. The GRS component was required of all Title IV institutions that had full-time, first-time degree/certificate-seeking undergraduate students in the reference period. For this collection, 6,009 institutions in the United States and other jurisdictions were required to respond; of these, 5,989, or 99.7 percent, responded. Of the institutions in the United States (excluding any other jurisdictions), 5,865 were required to complete this component and 5,845, or 99.7 percent, responded. </a:t>
            </a:r>
            <a:endParaRPr lang="en-US" altLang="en-US" dirty="0" smtClean="0">
              <a:ea typeface="ヒラギノ角ゴ Pro W3" pitchFamily="-108" charset="-128"/>
            </a:endParaRPr>
          </a:p>
        </p:txBody>
      </p:sp>
    </p:spTree>
    <p:extLst>
      <p:ext uri="{BB962C8B-B14F-4D97-AF65-F5344CB8AC3E}">
        <p14:creationId xmlns:p14="http://schemas.microsoft.com/office/powerpoint/2010/main" val="1805382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85D585AE-8305-483F-97D4-C1BC6B52BA1D}" type="slidenum">
              <a:rPr lang="en-US" altLang="en-US" sz="1200"/>
              <a:pPr/>
              <a:t>33</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B091F891-F423-4EAB-BADE-805324281790}" type="slidenum">
              <a:rPr lang="en-US" altLang="en-US" sz="1200" b="1">
                <a:effectLst>
                  <a:outerShdw blurRad="38100" dist="38100" dir="2700000" algn="tl">
                    <a:srgbClr val="C0C0C0"/>
                  </a:outerShdw>
                </a:effectLst>
                <a:latin typeface="Helvetica Neue" pitchFamily="-108" charset="0"/>
              </a:rPr>
              <a:pPr algn="r"/>
              <a:t>33</a:t>
            </a:fld>
            <a:endParaRPr lang="en-US" altLang="en-US" sz="1200" b="1">
              <a:effectLst>
                <a:outerShdw blurRad="38100" dist="38100" dir="2700000" algn="tl">
                  <a:srgbClr val="C0C0C0"/>
                </a:outerShdw>
              </a:effectLst>
              <a:latin typeface="Helvetica Neue" pitchFamily="-108" charset="0"/>
            </a:endParaRPr>
          </a:p>
        </p:txBody>
      </p:sp>
      <p:sp>
        <p:nvSpPr>
          <p:cNvPr id="92164" name="Rectangle 2"/>
          <p:cNvSpPr>
            <a:spLocks noGrp="1" noRot="1" noChangeAspect="1" noChangeArrowheads="1" noTextEdit="1"/>
          </p:cNvSpPr>
          <p:nvPr>
            <p:ph type="sldImg"/>
          </p:nvPr>
        </p:nvSpPr>
        <p:spPr>
          <a:xfrm>
            <a:off x="838200" y="304800"/>
            <a:ext cx="2032000" cy="1524000"/>
          </a:xfrm>
          <a:solidFill>
            <a:srgbClr val="FFFFFF"/>
          </a:solidFill>
          <a:ln/>
        </p:spPr>
      </p:sp>
      <p:sp>
        <p:nvSpPr>
          <p:cNvPr id="92165" name="Rectangle 3"/>
          <p:cNvSpPr>
            <a:spLocks noGrp="1" noChangeArrowheads="1"/>
          </p:cNvSpPr>
          <p:nvPr>
            <p:ph type="body" idx="1"/>
          </p:nvPr>
        </p:nvSpPr>
        <p:spPr>
          <a:xfrm>
            <a:off x="762000" y="1905000"/>
            <a:ext cx="5562600" cy="71628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pPr>
            <a:r>
              <a:rPr lang="en-US" altLang="en-US" dirty="0" smtClean="0">
                <a:ea typeface="ヒラギノ角ゴ Pro W3" pitchFamily="-108" charset="-128"/>
              </a:rPr>
              <a:t>Here’s a chart that shows the graduation rate for all of the four-year</a:t>
            </a:r>
            <a:r>
              <a:rPr lang="en-US" altLang="en-US" baseline="0" dirty="0" smtClean="0">
                <a:ea typeface="ヒラギノ角ゴ Pro W3" pitchFamily="-108" charset="-128"/>
              </a:rPr>
              <a:t> </a:t>
            </a:r>
            <a:r>
              <a:rPr lang="en-US" altLang="en-US" dirty="0" smtClean="0">
                <a:ea typeface="ヒラギノ角ゴ Pro W3" pitchFamily="-108" charset="-128"/>
              </a:rPr>
              <a:t>colleges in North Carolina</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Almost</a:t>
            </a:r>
            <a:r>
              <a:rPr lang="en-US" altLang="en-US" u="sng" dirty="0" smtClean="0">
                <a:ea typeface="ヒラギノ角ゴ Pro W3" pitchFamily="-108" charset="-128"/>
              </a:rPr>
              <a:t> half</a:t>
            </a:r>
            <a:r>
              <a:rPr lang="en-US" altLang="en-US" dirty="0" smtClean="0">
                <a:ea typeface="ヒラギノ角ゴ Pro W3" pitchFamily="-108" charset="-128"/>
              </a:rPr>
              <a:t> of the students that we send to a four-year college program in North Carolina will drop out or take longer than 6 years to complete. (repeat)</a:t>
            </a:r>
          </a:p>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ea typeface="ヒラギノ角ゴ Pro W3" pitchFamily="-108" charset="-128"/>
              </a:rPr>
              <a:t>It took me </a:t>
            </a:r>
            <a:r>
              <a:rPr lang="en-US" altLang="en-US" u="sng" dirty="0" smtClean="0">
                <a:ea typeface="ヒラギノ角ゴ Pro W3" pitchFamily="-108" charset="-128"/>
              </a:rPr>
              <a:t>11</a:t>
            </a:r>
            <a:r>
              <a:rPr lang="en-US" altLang="en-US" dirty="0" smtClean="0">
                <a:ea typeface="ヒラギノ角ゴ Pro W3" pitchFamily="-108" charset="-128"/>
              </a:rPr>
              <a:t> years to complete </a:t>
            </a:r>
            <a:r>
              <a:rPr lang="en-US" altLang="en-US" u="sng" dirty="0" smtClean="0">
                <a:ea typeface="ヒラギノ角ゴ Pro W3" pitchFamily="-108" charset="-128"/>
              </a:rPr>
              <a:t>my</a:t>
            </a:r>
            <a:r>
              <a:rPr lang="en-US" altLang="en-US" dirty="0" smtClean="0">
                <a:ea typeface="ヒラギノ角ゴ Pro W3" pitchFamily="-108" charset="-128"/>
              </a:rPr>
              <a:t> four-year degree.</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Duke’s graduation rate,</a:t>
            </a:r>
            <a:r>
              <a:rPr lang="en-US" altLang="en-US" baseline="0" dirty="0" smtClean="0">
                <a:ea typeface="ヒラギノ角ゴ Pro W3" pitchFamily="-108" charset="-128"/>
              </a:rPr>
              <a:t> on the far left, </a:t>
            </a:r>
            <a:r>
              <a:rPr lang="en-US" altLang="en-US" dirty="0" smtClean="0">
                <a:ea typeface="ヒラギノ角ゴ Pro W3" pitchFamily="-108" charset="-128"/>
              </a:rPr>
              <a:t>is very high, but they are also very picky about who they let in.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One </a:t>
            </a:r>
            <a:r>
              <a:rPr lang="en-US" altLang="en-US" u="sng" dirty="0" smtClean="0">
                <a:ea typeface="ヒラギノ角ゴ Pro W3" pitchFamily="-108" charset="-128"/>
              </a:rPr>
              <a:t>drawback</a:t>
            </a:r>
            <a:r>
              <a:rPr lang="en-US" altLang="en-US" dirty="0" smtClean="0">
                <a:ea typeface="ヒラギノ角ゴ Pro W3" pitchFamily="-108" charset="-128"/>
              </a:rPr>
              <a:t> to this data is that it is showing how many </a:t>
            </a:r>
            <a:r>
              <a:rPr lang="en-US" altLang="en-US" u="sng" dirty="0" smtClean="0">
                <a:ea typeface="ヒラギノ角ゴ Pro W3" pitchFamily="-108" charset="-128"/>
              </a:rPr>
              <a:t>start</a:t>
            </a:r>
            <a:r>
              <a:rPr lang="en-US" altLang="en-US" dirty="0" smtClean="0">
                <a:ea typeface="ヒラギノ角ゴ Pro W3" pitchFamily="-108" charset="-128"/>
              </a:rPr>
              <a:t> a four-year program and </a:t>
            </a:r>
            <a:r>
              <a:rPr lang="en-US" altLang="en-US" u="sng" dirty="0" smtClean="0">
                <a:ea typeface="ヒラギノ角ゴ Pro W3" pitchFamily="-108" charset="-128"/>
              </a:rPr>
              <a:t>complete</a:t>
            </a:r>
            <a:r>
              <a:rPr lang="en-US" altLang="en-US" dirty="0" smtClean="0">
                <a:ea typeface="ヒラギノ角ゴ Pro W3" pitchFamily="-108" charset="-128"/>
              </a:rPr>
              <a:t> it within six years at the </a:t>
            </a:r>
            <a:r>
              <a:rPr lang="en-US" altLang="en-US" b="1" u="sng" dirty="0" smtClean="0">
                <a:ea typeface="ヒラギノ角ゴ Pro W3" pitchFamily="-108" charset="-128"/>
              </a:rPr>
              <a:t>same</a:t>
            </a:r>
            <a:r>
              <a:rPr lang="en-US" altLang="en-US" dirty="0" smtClean="0">
                <a:ea typeface="ヒラギノ角ゴ Pro W3" pitchFamily="-108" charset="-128"/>
              </a:rPr>
              <a:t> institution. </a:t>
            </a:r>
          </a:p>
          <a:p>
            <a:pPr eaLnBrk="1" hangingPunct="1">
              <a:spcBef>
                <a:spcPct val="0"/>
              </a:spcBef>
            </a:pPr>
            <a:r>
              <a:rPr lang="en-US" altLang="en-US" dirty="0" smtClean="0">
                <a:ea typeface="ヒラギノ角ゴ Pro W3" pitchFamily="-108" charset="-128"/>
              </a:rPr>
              <a:t>Some of the smaller, private colleges have low graduation rates because students might </a:t>
            </a:r>
            <a:r>
              <a:rPr lang="en-US" altLang="en-US" u="sng" dirty="0" smtClean="0">
                <a:ea typeface="ヒラギノ角ゴ Pro W3" pitchFamily="-108" charset="-128"/>
              </a:rPr>
              <a:t>start</a:t>
            </a:r>
            <a:r>
              <a:rPr lang="en-US" altLang="en-US" dirty="0" smtClean="0">
                <a:ea typeface="ヒラギノ角ゴ Pro W3" pitchFamily="-108" charset="-128"/>
              </a:rPr>
              <a:t> there, and then </a:t>
            </a:r>
            <a:r>
              <a:rPr lang="en-US" altLang="en-US" u="sng" dirty="0" smtClean="0">
                <a:ea typeface="ヒラギノ角ゴ Pro W3" pitchFamily="-108" charset="-128"/>
              </a:rPr>
              <a:t>transfer</a:t>
            </a:r>
            <a:r>
              <a:rPr lang="en-US" altLang="en-US" dirty="0" smtClean="0">
                <a:ea typeface="ヒラギノ角ゴ Pro W3" pitchFamily="-108" charset="-128"/>
              </a:rPr>
              <a:t> to a larger state university. </a:t>
            </a:r>
          </a:p>
          <a:p>
            <a:pPr eaLnBrk="1" hangingPunct="1">
              <a:spcBef>
                <a:spcPct val="0"/>
              </a:spcBef>
            </a:pPr>
            <a:r>
              <a:rPr lang="en-US" altLang="en-US" dirty="0" smtClean="0">
                <a:ea typeface="ヒラギノ角ゴ Pro W3" pitchFamily="-108" charset="-128"/>
              </a:rPr>
              <a:t>This counts as a </a:t>
            </a:r>
            <a:r>
              <a:rPr lang="en-US" altLang="en-US" u="sng" dirty="0" smtClean="0">
                <a:ea typeface="ヒラギノ角ゴ Pro W3" pitchFamily="-108" charset="-128"/>
              </a:rPr>
              <a:t>negative</a:t>
            </a:r>
            <a:r>
              <a:rPr lang="en-US" altLang="en-US" dirty="0" smtClean="0">
                <a:ea typeface="ヒラギノ角ゴ Pro W3" pitchFamily="-108" charset="-128"/>
              </a:rPr>
              <a:t> where the student started, and does </a:t>
            </a:r>
            <a:r>
              <a:rPr lang="en-US" altLang="en-US" u="sng" dirty="0" smtClean="0">
                <a:ea typeface="ヒラギノ角ゴ Pro W3" pitchFamily="-108" charset="-128"/>
              </a:rPr>
              <a:t>not count </a:t>
            </a:r>
            <a:r>
              <a:rPr lang="en-US" altLang="en-US" dirty="0" smtClean="0">
                <a:ea typeface="ヒラギノ角ゴ Pro W3" pitchFamily="-108" charset="-128"/>
              </a:rPr>
              <a:t>at all where the student </a:t>
            </a:r>
            <a:r>
              <a:rPr lang="en-US" altLang="en-US" u="sng" dirty="0" smtClean="0">
                <a:ea typeface="ヒラギノ角ゴ Pro W3" pitchFamily="-108" charset="-128"/>
              </a:rPr>
              <a:t>completed</a:t>
            </a:r>
            <a:r>
              <a:rPr lang="en-US" altLang="en-US" dirty="0" smtClean="0">
                <a:ea typeface="ヒラギノ角ゴ Pro W3" pitchFamily="-108" charset="-128"/>
              </a:rPr>
              <a:t> their degree.  </a:t>
            </a:r>
          </a:p>
          <a:p>
            <a:pPr eaLnBrk="1" hangingPunct="1">
              <a:spcBef>
                <a:spcPct val="0"/>
              </a:spcBef>
            </a:pPr>
            <a:r>
              <a:rPr lang="en-US" altLang="en-US" dirty="0" smtClean="0">
                <a:ea typeface="ヒラギノ角ゴ Pro W3" pitchFamily="-108" charset="-128"/>
              </a:rPr>
              <a:t>Anytime you look at data, you have to take time to truly understand them, --  so you don’t jump to the wrong conclusion.</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The main point I want to make here is that when we send someone to a four-year college, we need to make sure that they are </a:t>
            </a:r>
            <a:r>
              <a:rPr lang="en-US" altLang="en-US" u="sng" dirty="0" smtClean="0">
                <a:ea typeface="ヒラギノ角ゴ Pro W3" pitchFamily="-108" charset="-128"/>
              </a:rPr>
              <a:t>truly</a:t>
            </a:r>
            <a:r>
              <a:rPr lang="en-US" altLang="en-US" dirty="0" smtClean="0">
                <a:ea typeface="ヒラギノ角ゴ Pro W3" pitchFamily="-108" charset="-128"/>
              </a:rPr>
              <a:t> </a:t>
            </a:r>
            <a:r>
              <a:rPr lang="en-US" altLang="en-US" u="sng" dirty="0" smtClean="0">
                <a:ea typeface="ヒラギノ角ゴ Pro W3" pitchFamily="-108" charset="-128"/>
              </a:rPr>
              <a:t>ready</a:t>
            </a:r>
            <a:r>
              <a:rPr lang="en-US" altLang="en-US" dirty="0" smtClean="0">
                <a:ea typeface="ヒラギノ角ゴ Pro W3" pitchFamily="-108" charset="-128"/>
              </a:rPr>
              <a:t> for the work -- and are in the </a:t>
            </a:r>
            <a:r>
              <a:rPr lang="en-US" altLang="en-US" u="sng" dirty="0" smtClean="0">
                <a:ea typeface="ヒラギノ角ゴ Pro W3" pitchFamily="-108" charset="-128"/>
              </a:rPr>
              <a:t>right</a:t>
            </a:r>
            <a:r>
              <a:rPr lang="en-US" altLang="en-US" dirty="0" smtClean="0">
                <a:ea typeface="ヒラギノ角ゴ Pro W3" pitchFamily="-108" charset="-128"/>
              </a:rPr>
              <a:t> education program for </a:t>
            </a:r>
            <a:r>
              <a:rPr lang="en-US" altLang="en-US" u="sng" dirty="0" smtClean="0">
                <a:ea typeface="ヒラギノ角ゴ Pro W3" pitchFamily="-108" charset="-128"/>
              </a:rPr>
              <a:t>their</a:t>
            </a:r>
            <a:r>
              <a:rPr lang="en-US" altLang="en-US" dirty="0" smtClean="0">
                <a:ea typeface="ヒラギノ角ゴ Pro W3" pitchFamily="-108" charset="-128"/>
              </a:rPr>
              <a:t> chosen career pathway.</a:t>
            </a: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a:t>
            </a:r>
          </a:p>
          <a:p>
            <a:pPr eaLnBrk="1" hangingPunct="1">
              <a:spcBef>
                <a:spcPct val="0"/>
              </a:spcBef>
            </a:pPr>
            <a:endParaRPr lang="en-US" altLang="en-US" dirty="0" smtClean="0">
              <a:ea typeface="ヒラギノ角ゴ Pro W3" pitchFamily="-108" charset="-128"/>
            </a:endParaRPr>
          </a:p>
          <a:p>
            <a:pPr eaLnBrk="1" hangingPunct="1">
              <a:spcBef>
                <a:spcPct val="0"/>
              </a:spcBef>
            </a:pPr>
            <a:r>
              <a:rPr lang="en-US" altLang="en-US" dirty="0" smtClean="0">
                <a:ea typeface="ヒラギノ角ゴ Pro W3" pitchFamily="-108" charset="-128"/>
              </a:rPr>
              <a:t>www.collegeresults.org</a:t>
            </a:r>
          </a:p>
          <a:p>
            <a:pPr eaLnBrk="1" hangingPunct="1">
              <a:spcBef>
                <a:spcPct val="0"/>
              </a:spcBef>
            </a:pPr>
            <a:r>
              <a:rPr lang="en-US" altLang="en-US" dirty="0" smtClean="0">
                <a:ea typeface="ヒラギノ角ゴ Pro W3" pitchFamily="-108" charset="-128"/>
              </a:rPr>
              <a:t>Average 57.6% for all NC undergraduates listed</a:t>
            </a:r>
          </a:p>
        </p:txBody>
      </p:sp>
    </p:spTree>
    <p:extLst>
      <p:ext uri="{BB962C8B-B14F-4D97-AF65-F5344CB8AC3E}">
        <p14:creationId xmlns:p14="http://schemas.microsoft.com/office/powerpoint/2010/main" val="1324945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fld id="{440B6C0F-CAEC-44E4-A444-5A992CD7BC96}" type="slidenum">
              <a:rPr lang="en-US" altLang="en-US" sz="1200"/>
              <a:pPr/>
              <a:t>34</a:t>
            </a:fld>
            <a:endParaRPr lang="en-US" alt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anchor="b"/>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r"/>
            <a:fld id="{74A20C59-4765-4DBA-81C1-F0E9E79C35E1}" type="slidenum">
              <a:rPr lang="en-US" altLang="en-US" sz="1200" b="1">
                <a:effectLst>
                  <a:outerShdw blurRad="38100" dist="38100" dir="2700000" algn="tl">
                    <a:srgbClr val="C0C0C0"/>
                  </a:outerShdw>
                </a:effectLst>
                <a:latin typeface="Helvetica Neue" pitchFamily="-108" charset="0"/>
              </a:rPr>
              <a:pPr algn="r"/>
              <a:t>34</a:t>
            </a:fld>
            <a:endParaRPr lang="en-US" altLang="en-US" sz="1200" b="1">
              <a:effectLst>
                <a:outerShdw blurRad="38100" dist="38100" dir="2700000" algn="tl">
                  <a:srgbClr val="C0C0C0"/>
                </a:outerShdw>
              </a:effectLst>
              <a:latin typeface="Helvetica Neue" pitchFamily="-108" charset="0"/>
            </a:endParaRPr>
          </a:p>
        </p:txBody>
      </p:sp>
      <p:sp>
        <p:nvSpPr>
          <p:cNvPr id="94212" name="Rectangle 2"/>
          <p:cNvSpPr>
            <a:spLocks noGrp="1" noRot="1" noChangeAspect="1" noChangeArrowheads="1" noTextEdit="1"/>
          </p:cNvSpPr>
          <p:nvPr>
            <p:ph type="sldImg"/>
          </p:nvPr>
        </p:nvSpPr>
        <p:spPr>
          <a:xfrm>
            <a:off x="1143000" y="381000"/>
            <a:ext cx="3149600" cy="2362200"/>
          </a:xfrm>
          <a:solidFill>
            <a:srgbClr val="FFFFFF"/>
          </a:solidFill>
          <a:ln/>
        </p:spPr>
      </p:sp>
      <p:sp>
        <p:nvSpPr>
          <p:cNvPr id="94213" name="Rectangle 3"/>
          <p:cNvSpPr>
            <a:spLocks noGrp="1" noChangeArrowheads="1"/>
          </p:cNvSpPr>
          <p:nvPr>
            <p:ph type="body" idx="1"/>
          </p:nvPr>
        </p:nvSpPr>
        <p:spPr>
          <a:xfrm>
            <a:off x="685800" y="2895600"/>
            <a:ext cx="5486400" cy="6858000"/>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altLang="en-US" dirty="0" smtClean="0">
                <a:ea typeface="ヒラギノ角ゴ Pro W3" pitchFamily="-108" charset="-128"/>
              </a:rPr>
              <a:t>So, what happens to our college dropouts? </a:t>
            </a:r>
          </a:p>
          <a:p>
            <a:pPr eaLnBrk="1" hangingPunct="1">
              <a:spcBef>
                <a:spcPct val="0"/>
              </a:spcBef>
              <a:spcAft>
                <a:spcPct val="30000"/>
              </a:spcAft>
            </a:pPr>
            <a:r>
              <a:rPr lang="en-US" altLang="en-US" dirty="0" smtClean="0">
                <a:ea typeface="ヒラギノ角ゴ Pro W3" pitchFamily="-108" charset="-128"/>
              </a:rPr>
              <a:t>Remember that almost 50 percent do</a:t>
            </a:r>
            <a:r>
              <a:rPr lang="en-US" altLang="en-US" baseline="0" dirty="0" smtClean="0">
                <a:ea typeface="ヒラギノ角ゴ Pro W3" pitchFamily="-108" charset="-128"/>
              </a:rPr>
              <a:t> not complete their 4-year degree in 6 years.</a:t>
            </a:r>
          </a:p>
          <a:p>
            <a:pPr eaLnBrk="1" hangingPunct="1">
              <a:spcBef>
                <a:spcPct val="0"/>
              </a:spcBef>
              <a:spcAft>
                <a:spcPct val="30000"/>
              </a:spcAft>
            </a:pPr>
            <a:r>
              <a:rPr lang="en-US" altLang="en-US" dirty="0" smtClean="0">
                <a:ea typeface="ヒラギノ角ゴ Pro W3" pitchFamily="-108" charset="-128"/>
              </a:rPr>
              <a:t>Do they come </a:t>
            </a:r>
            <a:r>
              <a:rPr lang="en-US" altLang="en-US" u="sng" dirty="0" smtClean="0">
                <a:ea typeface="ヒラギノ角ゴ Pro W3" pitchFamily="-108" charset="-128"/>
              </a:rPr>
              <a:t>back</a:t>
            </a:r>
            <a:r>
              <a:rPr lang="en-US" altLang="en-US" dirty="0" smtClean="0">
                <a:ea typeface="ヒラギノ角ゴ Pro W3" pitchFamily="-108" charset="-128"/>
              </a:rPr>
              <a:t> to high school – and say “That didn’t work </a:t>
            </a:r>
            <a:r>
              <a:rPr lang="en-US" altLang="en-US" u="sng" dirty="0" smtClean="0">
                <a:ea typeface="ヒラギノ角ゴ Pro W3" pitchFamily="-108" charset="-128"/>
              </a:rPr>
              <a:t>out</a:t>
            </a:r>
            <a:r>
              <a:rPr lang="en-US" altLang="en-US" dirty="0" smtClean="0">
                <a:ea typeface="ヒラギノ角ゴ Pro W3" pitchFamily="-108" charset="-128"/>
              </a:rPr>
              <a:t>. What should I try </a:t>
            </a:r>
            <a:r>
              <a:rPr lang="en-US" altLang="en-US" u="sng" dirty="0" smtClean="0">
                <a:ea typeface="ヒラギノ角ゴ Pro W3" pitchFamily="-108" charset="-128"/>
              </a:rPr>
              <a:t>next</a:t>
            </a:r>
            <a:r>
              <a:rPr lang="en-US" altLang="en-US" dirty="0" smtClean="0">
                <a:ea typeface="ヒラギノ角ゴ Pro W3" pitchFamily="-108" charset="-128"/>
              </a:rPr>
              <a:t>?”</a:t>
            </a:r>
          </a:p>
          <a:p>
            <a:pPr eaLnBrk="1" hangingPunct="1">
              <a:spcBef>
                <a:spcPct val="0"/>
              </a:spcBef>
              <a:spcAft>
                <a:spcPct val="30000"/>
              </a:spcAft>
            </a:pPr>
            <a:endParaRPr lang="en-US" altLang="en-US" dirty="0" smtClean="0">
              <a:ea typeface="ヒラギノ角ゴ Pro W3" pitchFamily="-108" charset="-128"/>
            </a:endParaRPr>
          </a:p>
          <a:p>
            <a:pPr eaLnBrk="1" hangingPunct="1">
              <a:spcBef>
                <a:spcPct val="0"/>
              </a:spcBef>
              <a:spcAft>
                <a:spcPct val="30000"/>
              </a:spcAft>
            </a:pPr>
            <a:r>
              <a:rPr lang="en-US" altLang="en-US" dirty="0" smtClean="0">
                <a:ea typeface="ヒラギノ角ゴ Pro W3" pitchFamily="-108" charset="-128"/>
                <a:sym typeface="Wingdings" panose="05000000000000000000" pitchFamily="2" charset="2"/>
              </a:rPr>
              <a:t></a:t>
            </a:r>
            <a:r>
              <a:rPr lang="en-US" altLang="en-US" dirty="0" smtClean="0">
                <a:ea typeface="ヒラギノ角ゴ Pro W3" pitchFamily="-108" charset="-128"/>
              </a:rPr>
              <a:t>Many university graduates are going to community colleges to get the specific training they need for a job.</a:t>
            </a:r>
          </a:p>
          <a:p>
            <a:pPr eaLnBrk="1" hangingPunct="1">
              <a:spcBef>
                <a:spcPct val="0"/>
              </a:spcBef>
              <a:spcAft>
                <a:spcPct val="30000"/>
              </a:spcAft>
            </a:pPr>
            <a:r>
              <a:rPr lang="en-US" altLang="en-US" dirty="0" smtClean="0">
                <a:ea typeface="ヒラギノ角ゴ Pro W3" pitchFamily="-108" charset="-128"/>
              </a:rPr>
              <a:t>I’m not saying that four-year degrees are not </a:t>
            </a:r>
            <a:r>
              <a:rPr lang="en-US" altLang="en-US" u="sng" dirty="0" smtClean="0">
                <a:ea typeface="ヒラギノ角ゴ Pro W3" pitchFamily="-108" charset="-128"/>
              </a:rPr>
              <a:t>important</a:t>
            </a:r>
            <a:r>
              <a:rPr lang="en-US" altLang="en-US" dirty="0" smtClean="0">
                <a:ea typeface="ヒラギノ角ゴ Pro W3" pitchFamily="-108" charset="-128"/>
              </a:rPr>
              <a:t>… But for career purposes, (especially entry-level) it may not always be the </a:t>
            </a:r>
            <a:r>
              <a:rPr lang="en-US" altLang="en-US" u="sng" dirty="0" smtClean="0">
                <a:ea typeface="ヒラギノ角ゴ Pro W3" pitchFamily="-108" charset="-128"/>
              </a:rPr>
              <a:t>best</a:t>
            </a:r>
            <a:r>
              <a:rPr lang="en-US" altLang="en-US" dirty="0" smtClean="0">
                <a:ea typeface="ヒラギノ角ゴ Pro W3" pitchFamily="-108" charset="-128"/>
              </a:rPr>
              <a:t> choice.</a:t>
            </a:r>
          </a:p>
          <a:p>
            <a:pPr eaLnBrk="1" hangingPunct="1">
              <a:spcBef>
                <a:spcPct val="0"/>
              </a:spcBef>
              <a:spcAft>
                <a:spcPct val="30000"/>
              </a:spcAft>
            </a:pPr>
            <a:r>
              <a:rPr lang="en-US" altLang="en-US" dirty="0" smtClean="0">
                <a:ea typeface="ヒラギノ角ゴ Pro W3" pitchFamily="-108" charset="-128"/>
              </a:rPr>
              <a:t>Wake Tech, Our state’s largest Community College claims to be the largest graduate school in North Carolina based on the number of students they have -- who already have a four-year degree.</a:t>
            </a:r>
          </a:p>
          <a:p>
            <a:pPr eaLnBrk="1" hangingPunct="1">
              <a:spcBef>
                <a:spcPct val="0"/>
              </a:spcBef>
              <a:spcAft>
                <a:spcPct val="30000"/>
              </a:spcAft>
            </a:pPr>
            <a:endParaRPr lang="en-US" altLang="en-US" dirty="0" smtClean="0">
              <a:ea typeface="ヒラギノ角ゴ Pro W3" pitchFamily="-108" charset="-128"/>
            </a:endParaRPr>
          </a:p>
        </p:txBody>
      </p:sp>
    </p:spTree>
    <p:extLst>
      <p:ext uri="{BB962C8B-B14F-4D97-AF65-F5344CB8AC3E}">
        <p14:creationId xmlns:p14="http://schemas.microsoft.com/office/powerpoint/2010/main" val="2107551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xfrm>
            <a:off x="974725" y="4560888"/>
            <a:ext cx="512127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Now </a:t>
            </a:r>
            <a:r>
              <a:rPr lang="en-US" dirty="0">
                <a:ea typeface="ヒラギノ角ゴ Pro W3" charset="0"/>
              </a:rPr>
              <a:t>--- let</a:t>
            </a:r>
            <a:r>
              <a:rPr lang="ja-JP" altLang="en-US" dirty="0">
                <a:ea typeface="ヒラギノ角ゴ Pro W3" charset="0"/>
              </a:rPr>
              <a:t>’</a:t>
            </a:r>
            <a:r>
              <a:rPr lang="en-US" altLang="ja-JP" dirty="0">
                <a:ea typeface="ヒラギノ角ゴ Pro W3" charset="0"/>
              </a:rPr>
              <a:t>s look towards the </a:t>
            </a:r>
            <a:r>
              <a:rPr lang="en-US" altLang="ja-JP" dirty="0" smtClean="0">
                <a:ea typeface="ヒラギノ角ゴ Pro W3" charset="0"/>
              </a:rPr>
              <a:t>future.  </a:t>
            </a:r>
          </a:p>
          <a:p>
            <a:endParaRPr lang="en-US" altLang="ja-JP" dirty="0" smtClean="0">
              <a:ea typeface="ヒラギノ角ゴ Pro W3" charset="0"/>
            </a:endParaRPr>
          </a:p>
          <a:p>
            <a:r>
              <a:rPr lang="en-US" altLang="ja-JP" dirty="0" smtClean="0">
                <a:ea typeface="ヒラギノ角ゴ Pro W3" charset="0"/>
              </a:rPr>
              <a:t>Unfortunately I don</a:t>
            </a:r>
            <a:r>
              <a:rPr lang="fr-FR" altLang="ja-JP" dirty="0" smtClean="0">
                <a:ea typeface="ヒラギノ角ゴ Pro W3" charset="0"/>
              </a:rPr>
              <a:t>’</a:t>
            </a:r>
            <a:r>
              <a:rPr lang="en-US" altLang="ja-JP" dirty="0" smtClean="0">
                <a:ea typeface="ヒラギノ角ゴ Pro W3" charset="0"/>
              </a:rPr>
              <a:t>t have a budget code for a crystal ball, so I have to divine the future using Google.</a:t>
            </a:r>
            <a:endParaRPr lang="en-US" altLang="ja-JP" dirty="0">
              <a:ea typeface="ヒラギノ角ゴ Pro W3" charset="0"/>
            </a:endParaRPr>
          </a:p>
          <a:p>
            <a:endParaRPr lang="en-US" dirty="0">
              <a:ea typeface="ヒラギノ角ゴ Pro W3"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0A82B2F-36EE-EC47-9D02-9F7C9283DB24}" type="slidenum">
              <a:rPr lang="en-US" sz="1300"/>
              <a:pPr/>
              <a:t>35</a:t>
            </a:fld>
            <a:endParaRPr lang="en-US" sz="1300"/>
          </a:p>
        </p:txBody>
      </p:sp>
    </p:spTree>
    <p:extLst>
      <p:ext uri="{BB962C8B-B14F-4D97-AF65-F5344CB8AC3E}">
        <p14:creationId xmlns:p14="http://schemas.microsoft.com/office/powerpoint/2010/main" val="1738338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36</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495800"/>
            <a:ext cx="51308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smtClean="0">
                <a:ea typeface="ヒラギノ角ゴ Pro W3" charset="0"/>
                <a:cs typeface="Times" panose="02020603050405020304" pitchFamily="18" charset="0"/>
              </a:rPr>
              <a:t>Two</a:t>
            </a:r>
            <a:r>
              <a:rPr lang="en-US" dirty="0" smtClean="0">
                <a:ea typeface="ヒラギノ角ゴ Pro W3" charset="0"/>
                <a:cs typeface="Times" panose="02020603050405020304" pitchFamily="18" charset="0"/>
              </a:rPr>
              <a:t> years ago year was 2015, -- the year to which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traveled in </a:t>
            </a:r>
            <a:r>
              <a:rPr lang="en-US" i="1" dirty="0" smtClean="0">
                <a:ea typeface="ヒラギノ角ゴ Pro W3" charset="0"/>
                <a:cs typeface="Times" panose="02020603050405020304" pitchFamily="18" charset="0"/>
              </a:rPr>
              <a:t>Back to the Future part two</a:t>
            </a:r>
            <a:r>
              <a:rPr lang="en-US" dirty="0" smtClean="0">
                <a:ea typeface="ヒラギノ角ゴ Pro W3" charset="0"/>
                <a:cs typeface="Times" panose="02020603050405020304" pitchFamily="18" charset="0"/>
              </a:rPr>
              <a:t>. </a:t>
            </a:r>
          </a:p>
          <a:p>
            <a:pPr eaLnBrk="1" hangingPunct="1">
              <a:spcBef>
                <a:spcPct val="0"/>
              </a:spcBef>
              <a:spcAft>
                <a:spcPct val="30000"/>
              </a:spcAft>
            </a:pPr>
            <a:endParaRPr lang="en-US" dirty="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How well did they predict the future?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For one thing -- The Hover Boards of today are nothing like the Hover Boards in the movie.  </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Today’s Hover Boards don’t really hover,</a:t>
            </a:r>
            <a:r>
              <a:rPr lang="en-US" baseline="0" dirty="0" smtClean="0">
                <a:ea typeface="ヒラギノ角ゴ Pro W3" charset="0"/>
                <a:cs typeface="Times" panose="02020603050405020304" pitchFamily="18" charset="0"/>
              </a:rPr>
              <a:t> they have wheels.</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r>
              <a:rPr lang="en-US" dirty="0" smtClean="0">
                <a:ea typeface="ヒラギノ角ゴ Pro W3" charset="0"/>
                <a:cs typeface="Times" panose="02020603050405020304" pitchFamily="18" charset="0"/>
              </a:rPr>
              <a:t>And Marty </a:t>
            </a:r>
            <a:r>
              <a:rPr lang="en-US" dirty="0" err="1" smtClean="0">
                <a:ea typeface="ヒラギノ角ゴ Pro W3" charset="0"/>
                <a:cs typeface="Times" panose="02020603050405020304" pitchFamily="18" charset="0"/>
              </a:rPr>
              <a:t>McFly</a:t>
            </a:r>
            <a:r>
              <a:rPr lang="en-US" dirty="0" smtClean="0">
                <a:ea typeface="ヒラギノ角ゴ Pro W3" charset="0"/>
                <a:cs typeface="Times" panose="02020603050405020304" pitchFamily="18" charset="0"/>
              </a:rPr>
              <a:t> never worried that his Hover Board</a:t>
            </a:r>
            <a:r>
              <a:rPr lang="en-US" baseline="0" dirty="0" smtClean="0">
                <a:ea typeface="ヒラギノ角ゴ Pro W3" charset="0"/>
                <a:cs typeface="Times" panose="02020603050405020304" pitchFamily="18" charset="0"/>
              </a:rPr>
              <a:t> </a:t>
            </a:r>
            <a:r>
              <a:rPr lang="en-US" dirty="0" smtClean="0">
                <a:ea typeface="ヒラギノ角ゴ Pro W3" charset="0"/>
                <a:cs typeface="Times" panose="02020603050405020304" pitchFamily="18" charset="0"/>
              </a:rPr>
              <a:t>would catch fire.</a:t>
            </a:r>
          </a:p>
          <a:p>
            <a:pPr eaLnBrk="1" hangingPunct="1">
              <a:spcBef>
                <a:spcPct val="0"/>
              </a:spcBef>
              <a:spcAft>
                <a:spcPct val="30000"/>
              </a:spcAft>
            </a:pPr>
            <a:endParaRPr lang="en-US" dirty="0" smtClean="0">
              <a:ea typeface="ヒラギノ角ゴ Pro W3" charset="0"/>
              <a:cs typeface="Times" panose="02020603050405020304" pitchFamily="18"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http://static6.businessinsider.com/image/54a8b647ecad040d3b68d5bc-1200/we-also-dont-have-automatic-dog-walkers-to-take-sparky-for-a-stroll-around-the-block.jpg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http://25.media.tumblr.com/tumblr_m13y12wUqk1qf7kwgo1_500.jpg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http://boxofficescoop.first.netdna-cdn.com/wp-content/uploads/2014/03/back-to-the-future-hoverboard.jpg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admintell.napco.com/</a:t>
            </a:r>
            <a:r>
              <a:rPr lang="en-US" dirty="0" err="1" smtClean="0">
                <a:ea typeface="ヒラギノ角ゴ Pro W3" charset="0"/>
                <a:cs typeface="ヒラギノ角ゴ Pro W3" charset="0"/>
              </a:rPr>
              <a:t>ee</a:t>
            </a:r>
            <a:r>
              <a:rPr lang="en-US" dirty="0" smtClean="0">
                <a:ea typeface="ヒラギノ角ゴ Pro W3" charset="0"/>
                <a:cs typeface="ヒラギノ角ゴ Pro W3" charset="0"/>
              </a:rPr>
              <a:t>/images/uploads/</a:t>
            </a:r>
            <a:r>
              <a:rPr lang="en-US" dirty="0" err="1" smtClean="0">
                <a:ea typeface="ヒラギノ角ゴ Pro W3" charset="0"/>
                <a:cs typeface="ヒラギノ角ゴ Pro W3" charset="0"/>
              </a:rPr>
              <a:t>gadgetell</a:t>
            </a:r>
            <a:r>
              <a:rPr lang="en-US" dirty="0" smtClean="0">
                <a:ea typeface="ヒラギノ角ゴ Pro W3" charset="0"/>
                <a:cs typeface="ヒラギノ角ゴ Pro W3" charset="0"/>
              </a:rPr>
              <a:t>/delorean-external-harddrive-02-640.jpg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https://sp.yimg.com/ib/th?id=HN.607990799156251306&amp;pid=15.1&amp;P=0</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http://mentalfloss.com/sites/default/files/hill-valley.png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r>
              <a:rPr lang="en-US" dirty="0" smtClean="0">
                <a:ea typeface="ヒラギノ角ゴ Pro W3" charset="0"/>
                <a:cs typeface="ヒラギノ角ゴ Pro W3" charset="0"/>
              </a:rPr>
              <a:t>https://www.screenused.com/images/auction_nov13/13946_5.jpg</a:t>
            </a: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114858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31E6C6E-8D0B-614A-9DE6-0C37E655B851}" type="slidenum">
              <a:rPr lang="en-US" sz="1300"/>
              <a:pPr algn="r"/>
              <a:t>37</a:t>
            </a:fld>
            <a:endParaRPr lang="en-US" sz="1300"/>
          </a:p>
        </p:txBody>
      </p:sp>
      <p:sp>
        <p:nvSpPr>
          <p:cNvPr id="64514" name="Rectangle 2"/>
          <p:cNvSpPr>
            <a:spLocks noGrp="1" noRot="1" noChangeAspect="1" noChangeArrowheads="1" noTextEdit="1"/>
          </p:cNvSpPr>
          <p:nvPr>
            <p:ph type="sldImg"/>
          </p:nvPr>
        </p:nvSpPr>
        <p:spPr>
          <a:solidFill>
            <a:srgbClr val="FFFFFF"/>
          </a:solidFill>
          <a:ln/>
        </p:spPr>
      </p:sp>
      <p:sp>
        <p:nvSpPr>
          <p:cNvPr id="64515" name="Rectangle 3"/>
          <p:cNvSpPr>
            <a:spLocks noGrp="1" noChangeArrowheads="1"/>
          </p:cNvSpPr>
          <p:nvPr>
            <p:ph type="body" idx="1"/>
          </p:nvPr>
        </p:nvSpPr>
        <p:spPr>
          <a:xfrm>
            <a:off x="812801" y="4560888"/>
            <a:ext cx="52832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The job market has changed considerably from when </a:t>
            </a:r>
            <a:r>
              <a:rPr lang="en-US" u="sng" dirty="0">
                <a:ea typeface="ヒラギノ角ゴ Pro W3" charset="0"/>
                <a:cs typeface="Times"/>
              </a:rPr>
              <a:t>we</a:t>
            </a:r>
            <a:r>
              <a:rPr lang="en-US" dirty="0">
                <a:ea typeface="ヒラギノ角ゴ Pro W3" charset="0"/>
                <a:cs typeface="Times"/>
              </a:rPr>
              <a:t> graduated from high school.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People get </a:t>
            </a:r>
            <a:r>
              <a:rPr lang="en-US" dirty="0">
                <a:ea typeface="ヒラギノ角ゴ Pro W3" charset="0"/>
                <a:cs typeface="Times"/>
              </a:rPr>
              <a:t>most of </a:t>
            </a:r>
            <a:r>
              <a:rPr lang="en-US" dirty="0" smtClean="0">
                <a:ea typeface="ヒラギノ角ゴ Pro W3" charset="0"/>
                <a:cs typeface="Times"/>
              </a:rPr>
              <a:t>their career </a:t>
            </a:r>
            <a:r>
              <a:rPr lang="en-US" dirty="0">
                <a:ea typeface="ヒラギノ角ゴ Pro W3" charset="0"/>
                <a:cs typeface="Times"/>
              </a:rPr>
              <a:t>guidance from </a:t>
            </a:r>
            <a:r>
              <a:rPr lang="en-US" dirty="0" smtClean="0">
                <a:ea typeface="ヒラギノ角ゴ Pro W3" charset="0"/>
                <a:cs typeface="Times"/>
              </a:rPr>
              <a:t>their </a:t>
            </a:r>
            <a:r>
              <a:rPr lang="en-US" u="sng" dirty="0" smtClean="0">
                <a:ea typeface="ヒラギノ角ゴ Pro W3" charset="0"/>
                <a:cs typeface="Times"/>
              </a:rPr>
              <a:t>parents</a:t>
            </a:r>
            <a:r>
              <a:rPr lang="en-US" dirty="0">
                <a:ea typeface="ヒラギノ角ゴ Pro W3" charset="0"/>
                <a:cs typeface="Times"/>
              </a:rPr>
              <a:t>. </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do </a:t>
            </a:r>
            <a:r>
              <a:rPr lang="en-US" dirty="0">
                <a:ea typeface="ヒラギノ角ゴ Pro W3" charset="0"/>
                <a:cs typeface="Times"/>
              </a:rPr>
              <a:t>our </a:t>
            </a:r>
            <a:r>
              <a:rPr lang="en-US" dirty="0" smtClean="0">
                <a:ea typeface="ヒラギノ角ゴ Pro W3" charset="0"/>
                <a:cs typeface="Times"/>
              </a:rPr>
              <a:t>parents </a:t>
            </a:r>
            <a:r>
              <a:rPr lang="en-US" dirty="0">
                <a:ea typeface="ヒラギノ角ゴ Pro W3" charset="0"/>
                <a:cs typeface="Times"/>
              </a:rPr>
              <a:t>keep up with the rapidly changing job market</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rPr>
              <a:t>What do the parents of our students know about bioinformatics and nanotechnology?</a:t>
            </a:r>
            <a:endParaRPr lang="en-US" dirty="0">
              <a:ea typeface="ヒラギノ角ゴ Pro W3" charset="0"/>
              <a:cs typeface="Times"/>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smtClean="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r>
              <a:rPr lang="en-US" dirty="0">
                <a:ea typeface="ヒラギノ角ゴ Pro W3" charset="0"/>
                <a:cs typeface="ヒラギノ角ゴ Pro W3" charset="0"/>
              </a:rPr>
              <a:t>====</a:t>
            </a:r>
          </a:p>
          <a:p>
            <a:pPr eaLnBrk="1" hangingPunct="1">
              <a:spcBef>
                <a:spcPct val="0"/>
              </a:spcBef>
              <a:spcAft>
                <a:spcPct val="30000"/>
              </a:spcAft>
            </a:pPr>
            <a:r>
              <a:rPr lang="en-US" dirty="0" smtClean="0">
                <a:ea typeface="ヒラギノ角ゴ Pro W3" charset="0"/>
                <a:cs typeface="ヒラギノ角ゴ Pro W3" charset="0"/>
              </a:rPr>
              <a:t>Emil </a:t>
            </a:r>
            <a:r>
              <a:rPr lang="en-US" dirty="0">
                <a:ea typeface="ヒラギノ角ゴ Pro W3" charset="0"/>
                <a:cs typeface="ヒラギノ角ゴ Pro W3" charset="0"/>
              </a:rPr>
              <a:t>Barnabas</a:t>
            </a:r>
          </a:p>
        </p:txBody>
      </p:sp>
    </p:spTree>
    <p:extLst>
      <p:ext uri="{BB962C8B-B14F-4D97-AF65-F5344CB8AC3E}">
        <p14:creationId xmlns:p14="http://schemas.microsoft.com/office/powerpoint/2010/main" val="1595220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300"/>
              <a:pPr algn="r"/>
              <a:t>38</a:t>
            </a:fld>
            <a:endParaRPr lang="en-US" sz="1300"/>
          </a:p>
        </p:txBody>
      </p:sp>
      <p:sp>
        <p:nvSpPr>
          <p:cNvPr id="66562" name="Rectangle 2"/>
          <p:cNvSpPr>
            <a:spLocks noGrp="1" noRot="1" noChangeAspect="1" noChangeArrowheads="1" noTextEdit="1"/>
          </p:cNvSpPr>
          <p:nvPr>
            <p:ph type="sldImg"/>
          </p:nvPr>
        </p:nvSpPr>
        <p:spPr>
          <a:solidFill>
            <a:srgbClr val="FFFFFF"/>
          </a:solidFill>
          <a:ln/>
        </p:spPr>
      </p:sp>
      <p:sp>
        <p:nvSpPr>
          <p:cNvPr id="66563" name="Rectangle 3"/>
          <p:cNvSpPr>
            <a:spLocks noGrp="1" noChangeArrowheads="1"/>
          </p:cNvSpPr>
          <p:nvPr>
            <p:ph type="body" idx="1"/>
          </p:nvPr>
        </p:nvSpPr>
        <p:spPr>
          <a:xfrm>
            <a:off x="893763" y="4267200"/>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u="sng" dirty="0">
                <a:ea typeface="ヒラギノ角ゴ Pro W3" charset="0"/>
                <a:cs typeface="Times"/>
              </a:rPr>
              <a:t>Not</a:t>
            </a:r>
            <a:r>
              <a:rPr lang="en-US" dirty="0">
                <a:ea typeface="ヒラギノ角ゴ Pro W3" charset="0"/>
                <a:cs typeface="Times"/>
              </a:rPr>
              <a:t> counting the occupations that require </a:t>
            </a:r>
            <a:r>
              <a:rPr lang="en-US" u="sng" dirty="0">
                <a:ea typeface="ヒラギノ角ゴ Pro W3" charset="0"/>
                <a:cs typeface="Times"/>
              </a:rPr>
              <a:t>less </a:t>
            </a:r>
            <a:r>
              <a:rPr lang="en-US" dirty="0">
                <a:ea typeface="ヒラギノ角ゴ Pro W3" charset="0"/>
                <a:cs typeface="Times"/>
              </a:rPr>
              <a:t>than a year of </a:t>
            </a:r>
            <a:r>
              <a:rPr lang="en-US" u="sng" dirty="0">
                <a:ea typeface="ヒラギノ角ゴ Pro W3" charset="0"/>
                <a:cs typeface="Times"/>
              </a:rPr>
              <a:t>on-the-job-training</a:t>
            </a:r>
            <a:r>
              <a:rPr lang="en-US" dirty="0">
                <a:ea typeface="ヒラギノ角ゴ Pro W3" charset="0"/>
                <a:cs typeface="Times"/>
              </a:rPr>
              <a:t> (OJT), </a:t>
            </a:r>
          </a:p>
          <a:p>
            <a:pPr eaLnBrk="1" hangingPunct="1">
              <a:spcBef>
                <a:spcPct val="0"/>
              </a:spcBef>
              <a:spcAft>
                <a:spcPct val="30000"/>
              </a:spcAft>
            </a:pPr>
            <a:r>
              <a:rPr lang="en-US" dirty="0">
                <a:ea typeface="ヒラギノ角ゴ Pro W3" charset="0"/>
                <a:cs typeface="Times"/>
              </a:rPr>
              <a:t>here are the </a:t>
            </a:r>
            <a:r>
              <a:rPr lang="en-US" u="sng" dirty="0">
                <a:ea typeface="ヒラギノ角ゴ Pro W3" charset="0"/>
                <a:cs typeface="Times"/>
              </a:rPr>
              <a:t>high-demand</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some kind of postsecondary education.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The number listed is the projected change in the number of positions in </a:t>
            </a:r>
            <a:r>
              <a:rPr lang="en-US" dirty="0" smtClean="0">
                <a:ea typeface="ヒラギノ角ゴ Pro W3" charset="0"/>
              </a:rPr>
              <a:t>North Carolina </a:t>
            </a:r>
            <a:r>
              <a:rPr lang="en-US" dirty="0" smtClean="0">
                <a:ea typeface="ヒラギノ角ゴ Pro W3" charset="0"/>
                <a:cs typeface="Times"/>
              </a:rPr>
              <a:t>over </a:t>
            </a:r>
            <a:r>
              <a:rPr lang="en-US" dirty="0">
                <a:ea typeface="ヒラギノ角ゴ Pro W3" charset="0"/>
                <a:cs typeface="Times"/>
              </a:rPr>
              <a:t>the ten-year projection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Does that top number stand out a little?</a:t>
            </a:r>
            <a:r>
              <a:rPr lang="en-US" baseline="0" dirty="0" smtClean="0">
                <a:ea typeface="ヒラギノ角ゴ Pro W3" charset="0"/>
                <a:cs typeface="Times"/>
              </a:rPr>
              <a:t> </a:t>
            </a:r>
          </a:p>
          <a:p>
            <a:pPr eaLnBrk="1" hangingPunct="1">
              <a:spcBef>
                <a:spcPct val="0"/>
              </a:spcBef>
              <a:spcAft>
                <a:spcPct val="30000"/>
              </a:spcAft>
            </a:pPr>
            <a:r>
              <a:rPr lang="en-US" baseline="0" dirty="0" smtClean="0">
                <a:ea typeface="ヒラギノ角ゴ Pro W3" charset="0"/>
                <a:cs typeface="Times"/>
              </a:rPr>
              <a:t>More about that on the next slide.</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endParaRPr lang="en-US" dirty="0" smtClean="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www.bls.gov</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emp</a:t>
            </a:r>
            <a:r>
              <a:rPr lang="en-US" dirty="0">
                <a:solidFill>
                  <a:srgbClr val="FF0000"/>
                </a:solidFill>
                <a:ea typeface="ヒラギノ角ゴ Pro W3" charset="0"/>
                <a:cs typeface="ヒラギノ角ゴ Pro W3" charset="0"/>
              </a:rPr>
              <a:t>/ep_table_112.htm</a:t>
            </a:r>
          </a:p>
          <a:p>
            <a:r>
              <a:rPr lang="en-US" dirty="0">
                <a:solidFill>
                  <a:srgbClr val="FF0000"/>
                </a:solidFill>
                <a:ea typeface="ヒラギノ角ゴ Pro W3" charset="0"/>
                <a:cs typeface="ヒラギノ角ゴ Pro W3" charset="0"/>
              </a:rPr>
              <a:t>Education and training assignments</a:t>
            </a:r>
          </a:p>
          <a:p>
            <a:r>
              <a:rPr lang="en-US" dirty="0">
                <a:solidFill>
                  <a:srgbClr val="FF0000"/>
                </a:solidFill>
                <a:ea typeface="ヒラギノ角ゴ Pro W3" charset="0"/>
                <a:cs typeface="ヒラギノ角ゴ Pro W3" charset="0"/>
              </a:rPr>
              <a:t>updated January 13, 2012</a:t>
            </a:r>
          </a:p>
        </p:txBody>
      </p:sp>
    </p:spTree>
    <p:extLst>
      <p:ext uri="{BB962C8B-B14F-4D97-AF65-F5344CB8AC3E}">
        <p14:creationId xmlns:p14="http://schemas.microsoft.com/office/powerpoint/2010/main" val="958997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7A50826-EDC7-6349-ACF1-5B3715F875D7}" type="slidenum">
              <a:rPr lang="en-US" sz="1300"/>
              <a:pPr algn="r"/>
              <a:t>39</a:t>
            </a:fld>
            <a:endParaRPr lang="en-US" sz="1300"/>
          </a:p>
        </p:txBody>
      </p:sp>
      <p:sp>
        <p:nvSpPr>
          <p:cNvPr id="68610" name="Rectangle 2"/>
          <p:cNvSpPr>
            <a:spLocks noGrp="1" noRot="1" noChangeAspect="1" noChangeArrowheads="1" noTextEdit="1"/>
          </p:cNvSpPr>
          <p:nvPr>
            <p:ph type="sldImg"/>
          </p:nvPr>
        </p:nvSpPr>
        <p:spPr>
          <a:xfrm>
            <a:off x="914400" y="457200"/>
            <a:ext cx="2844800" cy="2133600"/>
          </a:xfrm>
          <a:solidFill>
            <a:srgbClr val="FFFFFF"/>
          </a:solidFill>
          <a:ln/>
        </p:spPr>
      </p:sp>
      <p:sp>
        <p:nvSpPr>
          <p:cNvPr id="68611" name="Rectangle 3"/>
          <p:cNvSpPr>
            <a:spLocks noGrp="1" noChangeArrowheads="1"/>
          </p:cNvSpPr>
          <p:nvPr>
            <p:ph type="body" idx="1"/>
          </p:nvPr>
        </p:nvSpPr>
        <p:spPr>
          <a:xfrm>
            <a:off x="568325" y="2590800"/>
            <a:ext cx="5527675" cy="65309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added to the list the </a:t>
            </a:r>
            <a:r>
              <a:rPr lang="en-US" altLang="ja-JP" u="sng" dirty="0">
                <a:ea typeface="ヒラギノ角ゴ Pro W3" charset="0"/>
                <a:cs typeface="Times"/>
              </a:rPr>
              <a:t>short</a:t>
            </a:r>
            <a:r>
              <a:rPr lang="en-US" altLang="ja-JP" dirty="0">
                <a:ea typeface="ヒラギノ角ゴ Pro W3" charset="0"/>
                <a:cs typeface="Times"/>
              </a:rPr>
              <a:t> and </a:t>
            </a:r>
            <a:r>
              <a:rPr lang="en-US" altLang="ja-JP" u="sng" dirty="0">
                <a:ea typeface="ヒラギノ角ゴ Pro W3" charset="0"/>
                <a:cs typeface="Times"/>
              </a:rPr>
              <a:t>moderate</a:t>
            </a:r>
            <a:r>
              <a:rPr lang="en-US" altLang="ja-JP" dirty="0">
                <a:ea typeface="ヒラギノ角ゴ Pro W3" charset="0"/>
                <a:cs typeface="Times"/>
              </a:rPr>
              <a:t> on-the-job-training occupations in </a:t>
            </a:r>
            <a:r>
              <a:rPr lang="en-US" altLang="ja-JP" u="sng" dirty="0">
                <a:ea typeface="ヒラギノ角ゴ Pro W3" charset="0"/>
                <a:cs typeface="Times"/>
              </a:rPr>
              <a:t>green </a:t>
            </a:r>
            <a:r>
              <a:rPr lang="en-US" altLang="ja-JP" dirty="0">
                <a:ea typeface="ヒラギノ角ゴ Pro W3" charset="0"/>
                <a:cs typeface="Times"/>
              </a:rPr>
              <a:t>so you can compare </a:t>
            </a:r>
            <a:r>
              <a:rPr lang="en-US" altLang="ja-JP" u="sng" dirty="0">
                <a:ea typeface="ヒラギノ角ゴ Pro W3" charset="0"/>
                <a:cs typeface="Times"/>
              </a:rPr>
              <a:t>their</a:t>
            </a:r>
            <a:r>
              <a:rPr lang="en-US" altLang="ja-JP" dirty="0">
                <a:ea typeface="ヒラギノ角ゴ Pro W3" charset="0"/>
                <a:cs typeface="Times"/>
              </a:rPr>
              <a:t> demand with the </a:t>
            </a:r>
            <a:r>
              <a:rPr lang="en-US" altLang="ja-JP" u="sng" dirty="0">
                <a:ea typeface="ヒラギノ角ゴ Pro W3" charset="0"/>
                <a:cs typeface="Times"/>
              </a:rPr>
              <a:t>others</a:t>
            </a:r>
            <a:r>
              <a:rPr lang="en-US" altLang="ja-JP" dirty="0">
                <a:ea typeface="ヒラギノ角ゴ Pro W3" charset="0"/>
                <a:cs typeface="Times"/>
              </a:rPr>
              <a:t>.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Thus </a:t>
            </a:r>
            <a:r>
              <a:rPr lang="en-US" altLang="ja-JP" dirty="0">
                <a:ea typeface="ヒラギノ角ゴ Pro W3" charset="0"/>
                <a:cs typeface="Times"/>
              </a:rPr>
              <a:t>the </a:t>
            </a:r>
            <a:r>
              <a:rPr lang="en-US" altLang="ja-JP" u="sng" dirty="0">
                <a:ea typeface="ヒラギノ角ゴ Pro W3" charset="0"/>
                <a:cs typeface="Times"/>
              </a:rPr>
              <a:t>green</a:t>
            </a:r>
            <a:r>
              <a:rPr lang="en-US" altLang="ja-JP" dirty="0">
                <a:ea typeface="ヒラギノ角ゴ Pro W3" charset="0"/>
                <a:cs typeface="Times"/>
              </a:rPr>
              <a:t> jobs are the ones you can get right out of </a:t>
            </a:r>
            <a:r>
              <a:rPr lang="en-US" altLang="ja-JP" u="sng" dirty="0">
                <a:ea typeface="ヒラギノ角ゴ Pro W3" charset="0"/>
                <a:cs typeface="Times"/>
              </a:rPr>
              <a:t>high</a:t>
            </a:r>
            <a:r>
              <a:rPr lang="en-US" altLang="ja-JP" dirty="0">
                <a:ea typeface="ヒラギノ角ゴ Pro W3" charset="0"/>
                <a:cs typeface="Times"/>
              </a:rPr>
              <a:t> school, whereas the </a:t>
            </a:r>
            <a:r>
              <a:rPr lang="en-US" altLang="ja-JP" u="sng" dirty="0">
                <a:ea typeface="ヒラギノ角ゴ Pro W3" charset="0"/>
                <a:cs typeface="Times"/>
              </a:rPr>
              <a:t>blue</a:t>
            </a:r>
            <a:r>
              <a:rPr lang="en-US" altLang="ja-JP" dirty="0">
                <a:ea typeface="ヒラギノ角ゴ Pro W3" charset="0"/>
                <a:cs typeface="Times"/>
              </a:rPr>
              <a:t> ones </a:t>
            </a:r>
            <a:r>
              <a:rPr lang="en-US" altLang="ja-JP" dirty="0" smtClean="0">
                <a:ea typeface="ヒラギノ角ゴ Pro W3" charset="0"/>
                <a:cs typeface="Times"/>
              </a:rPr>
              <a:t>require some </a:t>
            </a:r>
            <a:r>
              <a:rPr lang="en-US" altLang="ja-JP" u="sng" dirty="0" smtClean="0">
                <a:ea typeface="ヒラギノ角ゴ Pro W3" charset="0"/>
                <a:cs typeface="Times"/>
              </a:rPr>
              <a:t>college or postsecondary</a:t>
            </a:r>
            <a:r>
              <a:rPr lang="en-US" altLang="ja-JP" dirty="0" smtClean="0">
                <a:ea typeface="ヒラギノ角ゴ Pro W3" charset="0"/>
                <a:cs typeface="Times"/>
              </a:rPr>
              <a:t> </a:t>
            </a:r>
            <a:r>
              <a:rPr lang="en-US" altLang="ja-JP" dirty="0">
                <a:ea typeface="ヒラギノ角ゴ Pro W3" charset="0"/>
                <a:cs typeface="Times"/>
              </a:rPr>
              <a:t>work.</a:t>
            </a:r>
          </a:p>
          <a:p>
            <a:pPr eaLnBrk="1" hangingPunct="1">
              <a:spcBef>
                <a:spcPct val="0"/>
              </a:spcBef>
              <a:spcAft>
                <a:spcPct val="30000"/>
              </a:spcAft>
            </a:pPr>
            <a:r>
              <a:rPr lang="en-US" dirty="0">
                <a:ea typeface="ヒラギノ角ゴ Pro W3" charset="0"/>
                <a:cs typeface="Times"/>
              </a:rPr>
              <a:t>This list shows </a:t>
            </a:r>
            <a:r>
              <a:rPr lang="en-US" u="sng" dirty="0">
                <a:ea typeface="ヒラギノ角ゴ Pro W3" charset="0"/>
                <a:cs typeface="Times"/>
              </a:rPr>
              <a:t>all</a:t>
            </a:r>
            <a:r>
              <a:rPr lang="en-US" dirty="0">
                <a:ea typeface="ヒラギノ角ゴ Pro W3" charset="0"/>
                <a:cs typeface="Times"/>
              </a:rPr>
              <a:t> occupations in </a:t>
            </a:r>
            <a:r>
              <a:rPr lang="en-US" dirty="0" smtClean="0">
                <a:ea typeface="ヒラギノ角ゴ Pro W3" charset="0"/>
                <a:cs typeface="Times"/>
              </a:rPr>
              <a:t>North Carolina that </a:t>
            </a:r>
            <a:r>
              <a:rPr lang="en-US" dirty="0">
                <a:ea typeface="ヒラギノ角ゴ Pro W3" charset="0"/>
                <a:cs typeface="Times"/>
              </a:rPr>
              <a:t>require the </a:t>
            </a:r>
            <a:r>
              <a:rPr lang="en-US" u="sng" dirty="0">
                <a:ea typeface="ヒラギノ角ゴ Pro W3" charset="0"/>
                <a:cs typeface="Times"/>
              </a:rPr>
              <a:t>most</a:t>
            </a:r>
            <a:r>
              <a:rPr lang="en-US" dirty="0">
                <a:ea typeface="ヒラギノ角ゴ Pro W3" charset="0"/>
                <a:cs typeface="Times"/>
              </a:rPr>
              <a:t> new workers projected through </a:t>
            </a:r>
            <a:r>
              <a:rPr lang="en-US" u="sng" dirty="0">
                <a:ea typeface="ヒラギノ角ゴ Pro W3" charset="0"/>
                <a:cs typeface="Times"/>
              </a:rPr>
              <a:t>2020</a:t>
            </a:r>
            <a:r>
              <a:rPr lang="en-US" dirty="0" smtClean="0">
                <a:ea typeface="ヒラギノ角ゴ Pro W3" charset="0"/>
                <a:cs typeface="Times"/>
              </a:rPr>
              <a:t>.</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That’s the burger flippers at the top of the list.  Lots of restaurants, lots of hungry customers, and </a:t>
            </a:r>
            <a:r>
              <a:rPr lang="en-US" u="sng" dirty="0" smtClean="0">
                <a:ea typeface="ヒラギノ角ゴ Pro W3" charset="0"/>
                <a:cs typeface="Times"/>
              </a:rPr>
              <a:t>lots</a:t>
            </a:r>
            <a:r>
              <a:rPr lang="en-US" dirty="0" smtClean="0">
                <a:ea typeface="ヒラギノ角ゴ Pro W3" charset="0"/>
                <a:cs typeface="Times"/>
              </a:rPr>
              <a:t> of turnover.</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Only </a:t>
            </a:r>
            <a:r>
              <a:rPr lang="en-US" u="sng" dirty="0" smtClean="0">
                <a:ea typeface="ヒラギノ角ゴ Pro W3" charset="0"/>
                <a:cs typeface="Times"/>
              </a:rPr>
              <a:t>one </a:t>
            </a:r>
            <a:r>
              <a:rPr lang="en-US" dirty="0" smtClean="0">
                <a:ea typeface="ヒラギノ角ゴ Pro W3" charset="0"/>
                <a:cs typeface="Times"/>
              </a:rPr>
              <a:t>occupation </a:t>
            </a:r>
            <a:r>
              <a:rPr lang="en-US" dirty="0">
                <a:ea typeface="ヒラギノ角ゴ Pro W3" charset="0"/>
                <a:cs typeface="Times"/>
              </a:rPr>
              <a:t>on this </a:t>
            </a:r>
            <a:r>
              <a:rPr lang="en-US" dirty="0" smtClean="0">
                <a:ea typeface="ヒラギノ角ゴ Pro W3" charset="0"/>
                <a:cs typeface="Times"/>
              </a:rPr>
              <a:t>list requires </a:t>
            </a:r>
            <a:r>
              <a:rPr lang="en-US" dirty="0">
                <a:ea typeface="ヒラギノ角ゴ Pro W3" charset="0"/>
                <a:cs typeface="Times"/>
              </a:rPr>
              <a:t>a </a:t>
            </a:r>
            <a:r>
              <a:rPr lang="en-US" u="sng" dirty="0">
                <a:ea typeface="ヒラギノ角ゴ Pro W3" charset="0"/>
                <a:cs typeface="Times"/>
              </a:rPr>
              <a:t>4-year degree</a:t>
            </a:r>
            <a:r>
              <a:rPr lang="en-US" dirty="0">
                <a:ea typeface="ヒラギノ角ゴ Pro W3" charset="0"/>
                <a:cs typeface="Times"/>
              </a:rPr>
              <a:t>!  </a:t>
            </a:r>
            <a:r>
              <a:rPr lang="en-US" dirty="0" smtClean="0">
                <a:ea typeface="ヒラギノ角ゴ Pro W3" charset="0"/>
                <a:cs typeface="Times"/>
              </a:rPr>
              <a:t>There are some more if you scroll past the bottom of the screen, which you can do when you download the PowerPoint file.</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In 2024, North Carolina will </a:t>
            </a:r>
            <a:r>
              <a:rPr lang="en-US" dirty="0">
                <a:ea typeface="ヒラギノ角ゴ Pro W3" charset="0"/>
                <a:cs typeface="Times"/>
              </a:rPr>
              <a:t>need </a:t>
            </a:r>
            <a:r>
              <a:rPr lang="en-US" dirty="0" smtClean="0">
                <a:ea typeface="ヒラギノ角ゴ Pro W3" charset="0"/>
                <a:cs typeface="Times"/>
              </a:rPr>
              <a:t>20,320  </a:t>
            </a:r>
            <a:r>
              <a:rPr lang="en-US" dirty="0">
                <a:ea typeface="ヒラギノ角ゴ Pro W3" charset="0"/>
                <a:cs typeface="Times"/>
              </a:rPr>
              <a:t>more registered nurses than we had in </a:t>
            </a:r>
            <a:r>
              <a:rPr lang="en-US" dirty="0" smtClean="0">
                <a:ea typeface="ヒラギノ角ゴ Pro W3" charset="0"/>
                <a:cs typeface="Times"/>
              </a:rPr>
              <a:t>2014. </a:t>
            </a:r>
            <a:endParaRPr lang="en-US" dirty="0">
              <a:ea typeface="ヒラギノ角ゴ Pro W3" charset="0"/>
              <a:cs typeface="Times"/>
            </a:endParaRPr>
          </a:p>
          <a:p>
            <a:pPr eaLnBrk="1" hangingPunct="1">
              <a:spcBef>
                <a:spcPct val="0"/>
              </a:spcBef>
              <a:spcAft>
                <a:spcPct val="30000"/>
              </a:spcAft>
            </a:pPr>
            <a:r>
              <a:rPr lang="en-US" u="none" dirty="0" smtClean="0">
                <a:ea typeface="ヒラギノ角ゴ Pro W3" charset="0"/>
                <a:cs typeface="Times"/>
              </a:rPr>
              <a:t>From</a:t>
            </a:r>
            <a:r>
              <a:rPr lang="en-US" u="none" baseline="0" dirty="0" smtClean="0">
                <a:ea typeface="ヒラギノ角ゴ Pro W3" charset="0"/>
                <a:cs typeface="Times"/>
              </a:rPr>
              <a:t> </a:t>
            </a:r>
            <a:r>
              <a:rPr lang="en-US" u="sng" dirty="0" smtClean="0">
                <a:ea typeface="ヒラギノ角ゴ Pro W3" charset="0"/>
                <a:cs typeface="Times"/>
              </a:rPr>
              <a:t>Where</a:t>
            </a:r>
            <a:r>
              <a:rPr lang="en-US" dirty="0" smtClean="0">
                <a:ea typeface="ヒラギノ角ゴ Pro W3" charset="0"/>
                <a:cs typeface="Times"/>
              </a:rPr>
              <a:t> </a:t>
            </a:r>
            <a:r>
              <a:rPr lang="en-US" dirty="0">
                <a:ea typeface="ヒラギノ角ゴ Pro W3" charset="0"/>
                <a:cs typeface="Times"/>
              </a:rPr>
              <a:t>will they all </a:t>
            </a:r>
            <a:r>
              <a:rPr lang="en-US" dirty="0" smtClean="0">
                <a:ea typeface="ヒラギノ角ゴ Pro W3" charset="0"/>
                <a:cs typeface="Times"/>
              </a:rPr>
              <a:t>come?  </a:t>
            </a:r>
          </a:p>
          <a:p>
            <a:pPr eaLnBrk="1" hangingPunct="1">
              <a:spcBef>
                <a:spcPct val="0"/>
              </a:spcBef>
              <a:spcAft>
                <a:spcPct val="30000"/>
              </a:spcAft>
            </a:pPr>
            <a:r>
              <a:rPr lang="en-US" dirty="0" smtClean="0">
                <a:ea typeface="ヒラギノ角ゴ Pro W3" charset="0"/>
                <a:cs typeface="Times"/>
              </a:rPr>
              <a:t>Tell your students:  “If you don’t know what you want to be when</a:t>
            </a:r>
            <a:r>
              <a:rPr lang="en-US" baseline="0" dirty="0" smtClean="0">
                <a:ea typeface="ヒラギノ角ゴ Pro W3" charset="0"/>
                <a:cs typeface="Times"/>
              </a:rPr>
              <a:t> you grow up, -- consider nursing.”</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434270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xfrm>
            <a:off x="1066800" y="381000"/>
            <a:ext cx="3149600" cy="2362200"/>
          </a:xfrm>
          <a:ln/>
        </p:spPr>
      </p:sp>
      <p:sp>
        <p:nvSpPr>
          <p:cNvPr id="15362" name="Notes Placeholder 2"/>
          <p:cNvSpPr>
            <a:spLocks noGrp="1"/>
          </p:cNvSpPr>
          <p:nvPr>
            <p:ph type="body" idx="1"/>
          </p:nvPr>
        </p:nvSpPr>
        <p:spPr>
          <a:xfrm>
            <a:off x="838200" y="2971800"/>
            <a:ext cx="5486400" cy="6553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t>Stephen Covey’s second habit of highly effective people says “Begin with the end in mind.”</a:t>
            </a:r>
          </a:p>
          <a:p>
            <a:endParaRPr lang="en-US" dirty="0" smtClean="0"/>
          </a:p>
          <a:p>
            <a:r>
              <a:rPr lang="en-US" dirty="0" smtClean="0"/>
              <a:t>Too often that habit is summed up with the phrase “What do you want to be when you grow up?”</a:t>
            </a:r>
          </a:p>
          <a:p>
            <a:endParaRPr lang="en-US" dirty="0" smtClean="0"/>
          </a:p>
          <a:p>
            <a:r>
              <a:rPr lang="en-US" dirty="0" smtClean="0"/>
              <a:t>This habit relies</a:t>
            </a:r>
            <a:r>
              <a:rPr lang="en-US" baseline="0" dirty="0" smtClean="0"/>
              <a:t> on using your imagination, -- which is something that is not often valued in our society, especially in education and training.  We have become accustomed to allowing others tell us how to act -- and where to go.</a:t>
            </a:r>
          </a:p>
          <a:p>
            <a:endParaRPr lang="en-US" baseline="0" dirty="0" smtClean="0"/>
          </a:p>
          <a:p>
            <a:r>
              <a:rPr lang="en-US" u="sng" baseline="0" dirty="0" smtClean="0"/>
              <a:t>You</a:t>
            </a:r>
            <a:r>
              <a:rPr lang="en-US" baseline="0" dirty="0" smtClean="0"/>
              <a:t> should be in </a:t>
            </a:r>
            <a:r>
              <a:rPr lang="en-US" u="sng" baseline="0" dirty="0" smtClean="0"/>
              <a:t>charge</a:t>
            </a:r>
            <a:r>
              <a:rPr lang="en-US" baseline="0" dirty="0" smtClean="0"/>
              <a:t> of your own life. </a:t>
            </a:r>
          </a:p>
          <a:p>
            <a:endParaRPr lang="en-US" u="sng" baseline="0" dirty="0" smtClean="0"/>
          </a:p>
          <a:p>
            <a:r>
              <a:rPr lang="en-US" baseline="0" dirty="0" smtClean="0"/>
              <a:t>And we have to help others do the same, or we end up like riding in bumper cars without a steering wheel.  </a:t>
            </a:r>
          </a:p>
          <a:p>
            <a:endParaRPr lang="en-US" baseline="0" dirty="0" smtClean="0"/>
          </a:p>
          <a:p>
            <a:r>
              <a:rPr lang="en-US" baseline="0" dirty="0" smtClean="0"/>
              <a:t>Always reacting to outside stimulations -- rather than creating our </a:t>
            </a:r>
            <a:r>
              <a:rPr lang="en-US" u="sng" baseline="0" dirty="0" smtClean="0"/>
              <a:t>own</a:t>
            </a:r>
            <a:r>
              <a:rPr lang="en-US" baseline="0" dirty="0" smtClean="0"/>
              <a:t> path.</a:t>
            </a:r>
          </a:p>
          <a:p>
            <a:endParaRPr lang="en-US" baseline="0" dirty="0" smtClean="0"/>
          </a:p>
          <a:p>
            <a:endParaRPr lang="en-US" dirty="0"/>
          </a:p>
          <a:p>
            <a:endParaRPr lang="en-US" baseline="0" dirty="0" smtClean="0"/>
          </a:p>
          <a:p>
            <a:r>
              <a:rPr lang="en-US" baseline="0" dirty="0" smtClean="0"/>
              <a:t>=====</a:t>
            </a:r>
          </a:p>
          <a:p>
            <a:r>
              <a:rPr lang="en-US" baseline="0" dirty="0" smtClean="0"/>
              <a:t>Steven Covey</a:t>
            </a:r>
          </a:p>
          <a:p>
            <a:r>
              <a:rPr lang="en-US" baseline="0" dirty="0" smtClean="0"/>
              <a:t>https://</a:t>
            </a:r>
            <a:r>
              <a:rPr lang="en-US" baseline="0" dirty="0" err="1" smtClean="0"/>
              <a:t>www.stephencovey.com</a:t>
            </a:r>
            <a:r>
              <a:rPr lang="en-US" baseline="0" dirty="0" smtClean="0"/>
              <a:t>/7habits/7habits-habit2.php</a:t>
            </a:r>
          </a:p>
          <a:p>
            <a:endParaRPr lang="en-US" baseline="0" dirty="0" smtClean="0"/>
          </a:p>
          <a:p>
            <a:r>
              <a:rPr lang="en-US" baseline="0" dirty="0" smtClean="0"/>
              <a:t>Tortoise race</a:t>
            </a:r>
          </a:p>
          <a:p>
            <a:r>
              <a:rPr lang="en-US" baseline="0" dirty="0" smtClean="0"/>
              <a:t>https://</a:t>
            </a:r>
            <a:r>
              <a:rPr lang="en-US" baseline="0" dirty="0" err="1" smtClean="0"/>
              <a:t>theleadershipwiki.wikispaces.com</a:t>
            </a:r>
            <a:r>
              <a:rPr lang="en-US" baseline="0" dirty="0" smtClean="0"/>
              <a:t>/</a:t>
            </a:r>
            <a:r>
              <a:rPr lang="en-US" baseline="0" dirty="0" err="1" smtClean="0"/>
              <a:t>Begin+with+the+End+in+Mind</a:t>
            </a:r>
            <a:endParaRPr lang="en-US" baseline="0" dirty="0" smtClean="0"/>
          </a:p>
          <a:p>
            <a:endParaRPr lang="en-US" baseline="0" dirty="0" smtClean="0"/>
          </a:p>
          <a:p>
            <a:endParaRPr lang="en-US" baseline="0" dirty="0" smtClean="0"/>
          </a:p>
          <a:p>
            <a:endParaRPr lang="en-US" baseline="0" dirty="0" smtClean="0"/>
          </a:p>
          <a:p>
            <a:endParaRPr lang="en-US" dirty="0" smtClean="0"/>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200AC89-A9A6-F44C-8FB1-2FAE2DFF8A10}" type="slidenum">
              <a:rPr lang="en-US" sz="1200"/>
              <a:pPr/>
              <a:t>4</a:t>
            </a:fld>
            <a:endParaRPr lang="en-US" sz="1200"/>
          </a:p>
        </p:txBody>
      </p:sp>
    </p:spTree>
    <p:extLst>
      <p:ext uri="{BB962C8B-B14F-4D97-AF65-F5344CB8AC3E}">
        <p14:creationId xmlns:p14="http://schemas.microsoft.com/office/powerpoint/2010/main" val="2070730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D8D7E311-67B8-F044-A68F-6670DF28859E}" type="slidenum">
              <a:rPr lang="en-US" sz="1300"/>
              <a:pPr algn="r"/>
              <a:t>40</a:t>
            </a:fld>
            <a:endParaRPr lang="en-US" sz="1300"/>
          </a:p>
        </p:txBody>
      </p:sp>
      <p:sp>
        <p:nvSpPr>
          <p:cNvPr id="70658" name="Rectangle 2"/>
          <p:cNvSpPr>
            <a:spLocks noGrp="1" noRot="1" noChangeAspect="1" noChangeArrowheads="1" noTextEdit="1"/>
          </p:cNvSpPr>
          <p:nvPr>
            <p:ph type="sldImg"/>
          </p:nvPr>
        </p:nvSpPr>
        <p:spPr>
          <a:xfrm>
            <a:off x="1257300" y="720725"/>
            <a:ext cx="4381500" cy="3286125"/>
          </a:xfrm>
          <a:solidFill>
            <a:srgbClr val="FFFFFF"/>
          </a:solidFill>
          <a:ln/>
        </p:spPr>
      </p:sp>
      <p:sp>
        <p:nvSpPr>
          <p:cNvPr id="70659" name="Rectangle 3"/>
          <p:cNvSpPr>
            <a:spLocks noGrp="1" noChangeArrowheads="1"/>
          </p:cNvSpPr>
          <p:nvPr>
            <p:ph type="body" idx="1"/>
          </p:nvPr>
        </p:nvSpPr>
        <p:spPr>
          <a:xfrm>
            <a:off x="568325" y="4114800"/>
            <a:ext cx="5299075" cy="47656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ea typeface="ヒラギノ角ゴ Pro W3" charset="0"/>
                <a:cs typeface="Times"/>
              </a:rPr>
              <a:t>Here you see the projected  </a:t>
            </a:r>
            <a:r>
              <a:rPr lang="en-US" u="sng" dirty="0">
                <a:ea typeface="ヒラギノ角ゴ Pro W3" charset="0"/>
                <a:cs typeface="Times"/>
              </a:rPr>
              <a:t>percentage </a:t>
            </a:r>
            <a:r>
              <a:rPr lang="en-US" dirty="0">
                <a:ea typeface="ヒラギノ角ゴ Pro W3" charset="0"/>
                <a:cs typeface="Times"/>
              </a:rPr>
              <a:t>change over the same ten-year period. </a:t>
            </a:r>
          </a:p>
          <a:p>
            <a:pPr eaLnBrk="1" hangingPunct="1">
              <a:spcBef>
                <a:spcPct val="0"/>
              </a:spcBef>
              <a:spcAft>
                <a:spcPct val="30000"/>
              </a:spcAft>
            </a:pPr>
            <a:r>
              <a:rPr lang="en-US" dirty="0">
                <a:ea typeface="ヒラギノ角ゴ Pro W3" charset="0"/>
                <a:cs typeface="Times"/>
              </a:rPr>
              <a:t>Sometimes you might have a small number of workers in a particular occupation, but the </a:t>
            </a:r>
            <a:r>
              <a:rPr lang="en-US" u="sng" dirty="0">
                <a:ea typeface="ヒラギノ角ゴ Pro W3" charset="0"/>
                <a:cs typeface="Times"/>
              </a:rPr>
              <a:t>percentage</a:t>
            </a:r>
            <a:r>
              <a:rPr lang="en-US" dirty="0">
                <a:ea typeface="ヒラギノ角ゴ Pro W3" charset="0"/>
                <a:cs typeface="Times"/>
              </a:rPr>
              <a:t> change might be </a:t>
            </a:r>
            <a:r>
              <a:rPr lang="en-US" u="sng" dirty="0">
                <a:ea typeface="ヒラギノ角ゴ Pro W3" charset="0"/>
                <a:cs typeface="Times"/>
              </a:rPr>
              <a:t>high</a:t>
            </a:r>
            <a:r>
              <a:rPr lang="en-US" dirty="0">
                <a:ea typeface="ヒラギノ角ゴ Pro W3" charset="0"/>
                <a:cs typeface="Times"/>
              </a:rPr>
              <a:t>, which means that the industry is </a:t>
            </a:r>
            <a:r>
              <a:rPr lang="en-US" u="sng" dirty="0">
                <a:ea typeface="ヒラギノ角ゴ Pro W3" charset="0"/>
                <a:cs typeface="Times"/>
              </a:rPr>
              <a:t>expanding</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sym typeface="Wingdings"/>
              </a:rPr>
              <a:t> </a:t>
            </a:r>
            <a:r>
              <a:rPr lang="en-US" dirty="0" smtClean="0">
                <a:ea typeface="ヒラギノ角ゴ Pro W3" charset="0"/>
                <a:cs typeface="Times"/>
              </a:rPr>
              <a:t>For example:  There </a:t>
            </a:r>
            <a:r>
              <a:rPr lang="en-US" dirty="0">
                <a:ea typeface="ヒラギノ角ゴ Pro W3" charset="0"/>
                <a:cs typeface="Times"/>
              </a:rPr>
              <a:t>were only </a:t>
            </a:r>
            <a:r>
              <a:rPr lang="en-US" dirty="0" smtClean="0">
                <a:ea typeface="ヒラギノ角ゴ Pro W3" charset="0"/>
                <a:cs typeface="Times"/>
              </a:rPr>
              <a:t>150 Hearing Aid Specialists in </a:t>
            </a:r>
            <a:r>
              <a:rPr lang="en-US" dirty="0" smtClean="0">
                <a:ea typeface="ヒラギノ角ゴ Pro W3" charset="0"/>
              </a:rPr>
              <a:t>North Carolina </a:t>
            </a:r>
            <a:r>
              <a:rPr lang="en-US" dirty="0" smtClean="0">
                <a:ea typeface="ヒラギノ角ゴ Pro W3" charset="0"/>
                <a:cs typeface="Times"/>
              </a:rPr>
              <a:t>in 2014, </a:t>
            </a:r>
            <a:r>
              <a:rPr lang="en-US" dirty="0">
                <a:ea typeface="ヒラギノ角ゴ Pro W3" charset="0"/>
                <a:cs typeface="Times"/>
              </a:rPr>
              <a:t>so a </a:t>
            </a:r>
            <a:r>
              <a:rPr lang="en-US" dirty="0" smtClean="0">
                <a:ea typeface="ヒラギノ角ゴ Pro W3" charset="0"/>
                <a:cs typeface="Times"/>
              </a:rPr>
              <a:t>35.9 percent </a:t>
            </a:r>
            <a:r>
              <a:rPr lang="en-US" dirty="0">
                <a:ea typeface="ヒラギノ角ゴ Pro W3" charset="0"/>
                <a:cs typeface="Times"/>
              </a:rPr>
              <a:t>increase is </a:t>
            </a:r>
            <a:r>
              <a:rPr lang="en-US" dirty="0" smtClean="0">
                <a:ea typeface="ヒラギノ角ゴ Pro W3" charset="0"/>
                <a:cs typeface="Times"/>
              </a:rPr>
              <a:t>an additional 50 </a:t>
            </a:r>
            <a:r>
              <a:rPr lang="en-US" dirty="0">
                <a:ea typeface="ヒラギノ角ゴ Pro W3" charset="0"/>
                <a:cs typeface="Times"/>
              </a:rPr>
              <a:t>positions</a:t>
            </a:r>
            <a:r>
              <a:rPr lang="en-US" dirty="0" smtClean="0">
                <a:ea typeface="ヒラギノ角ゴ Pro W3" charset="0"/>
                <a:cs typeface="Times"/>
              </a:rPr>
              <a:t>.</a:t>
            </a: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But -- Compare </a:t>
            </a:r>
            <a:r>
              <a:rPr lang="en-US" dirty="0">
                <a:ea typeface="ヒラギノ角ゴ Pro W3" charset="0"/>
                <a:cs typeface="Times"/>
              </a:rPr>
              <a:t>that with the </a:t>
            </a:r>
            <a:r>
              <a:rPr lang="en-US" dirty="0" smtClean="0">
                <a:ea typeface="ヒラギノ角ゴ Pro W3" charset="0"/>
                <a:cs typeface="Times"/>
              </a:rPr>
              <a:t>Home Health Aides with over 48</a:t>
            </a:r>
            <a:r>
              <a:rPr lang="en-US" baseline="0" dirty="0" smtClean="0">
                <a:ea typeface="ヒラギノ角ゴ Pro W3" charset="0"/>
                <a:cs typeface="Times"/>
              </a:rPr>
              <a:t> </a:t>
            </a:r>
            <a:r>
              <a:rPr lang="en-US" dirty="0" smtClean="0">
                <a:ea typeface="ヒラギノ角ゴ Pro W3" charset="0"/>
                <a:cs typeface="Times"/>
              </a:rPr>
              <a:t>thousand positions </a:t>
            </a:r>
            <a:r>
              <a:rPr lang="en-US" dirty="0">
                <a:ea typeface="ヒラギノ角ゴ Pro W3" charset="0"/>
                <a:cs typeface="Times"/>
              </a:rPr>
              <a:t>in </a:t>
            </a:r>
            <a:r>
              <a:rPr lang="en-US" dirty="0" smtClean="0">
                <a:ea typeface="ヒラギノ角ゴ Pro W3" charset="0"/>
                <a:cs typeface="Times"/>
              </a:rPr>
              <a:t>2014, </a:t>
            </a:r>
            <a:r>
              <a:rPr lang="en-US" dirty="0">
                <a:ea typeface="ヒラギノ角ゴ Pro W3" charset="0"/>
                <a:cs typeface="Times"/>
              </a:rPr>
              <a:t>so a </a:t>
            </a:r>
            <a:r>
              <a:rPr lang="en-US" dirty="0" smtClean="0">
                <a:ea typeface="ヒラギノ角ゴ Pro W3" charset="0"/>
                <a:cs typeface="Times"/>
              </a:rPr>
              <a:t>34.7 percent </a:t>
            </a:r>
            <a:r>
              <a:rPr lang="en-US" dirty="0">
                <a:ea typeface="ヒラギノ角ゴ Pro W3" charset="0"/>
                <a:cs typeface="Times"/>
              </a:rPr>
              <a:t>increase is </a:t>
            </a:r>
            <a:r>
              <a:rPr lang="en-US" dirty="0" smtClean="0">
                <a:ea typeface="ヒラギノ角ゴ Pro W3" charset="0"/>
                <a:cs typeface="Times"/>
              </a:rPr>
              <a:t>an additional 17 thousand positions</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When looking at the job projections, You </a:t>
            </a:r>
            <a:r>
              <a:rPr lang="en-US" dirty="0">
                <a:ea typeface="ヒラギノ角ゴ Pro W3" charset="0"/>
                <a:cs typeface="Times"/>
              </a:rPr>
              <a:t>need to look at </a:t>
            </a:r>
            <a:r>
              <a:rPr lang="en-US" u="sng" dirty="0">
                <a:ea typeface="ヒラギノ角ゴ Pro W3" charset="0"/>
                <a:cs typeface="Times"/>
              </a:rPr>
              <a:t>both</a:t>
            </a:r>
            <a:r>
              <a:rPr lang="en-US" dirty="0">
                <a:ea typeface="ヒラギノ角ゴ Pro W3" charset="0"/>
                <a:cs typeface="Times"/>
              </a:rPr>
              <a:t> the numbers of positions </a:t>
            </a:r>
            <a:r>
              <a:rPr lang="en-US" u="sng" dirty="0">
                <a:ea typeface="ヒラギノ角ゴ Pro W3" charset="0"/>
                <a:cs typeface="Times"/>
              </a:rPr>
              <a:t>and</a:t>
            </a:r>
            <a:r>
              <a:rPr lang="en-US" dirty="0">
                <a:ea typeface="ヒラギノ角ゴ Pro W3" charset="0"/>
                <a:cs typeface="Times"/>
              </a:rPr>
              <a:t> the percentage increase. </a:t>
            </a: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smtClean="0">
              <a:ea typeface="ヒラギノ角ゴ Pro W3" charset="0"/>
              <a:cs typeface="Arial" charset="0"/>
            </a:endParaRPr>
          </a:p>
          <a:p>
            <a:pPr eaLnBrk="1" hangingPunct="1">
              <a:spcBef>
                <a:spcPct val="0"/>
              </a:spcBef>
              <a:spcAft>
                <a:spcPct val="30000"/>
              </a:spcAft>
            </a:pPr>
            <a:r>
              <a:rPr lang="en-US" dirty="0" smtClean="0">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p:txBody>
      </p:sp>
    </p:spTree>
    <p:extLst>
      <p:ext uri="{BB962C8B-B14F-4D97-AF65-F5344CB8AC3E}">
        <p14:creationId xmlns:p14="http://schemas.microsoft.com/office/powerpoint/2010/main" val="1570802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875D8A8-53D3-E647-B05C-1396DC2C2C48}" type="slidenum">
              <a:rPr lang="en-US" sz="1300"/>
              <a:pPr algn="r"/>
              <a:t>41</a:t>
            </a:fld>
            <a:endParaRPr lang="en-US" sz="1300"/>
          </a:p>
        </p:txBody>
      </p:sp>
      <p:sp>
        <p:nvSpPr>
          <p:cNvPr id="72706" name="Rectangle 2"/>
          <p:cNvSpPr>
            <a:spLocks noGrp="1" noRot="1" noChangeAspect="1" noChangeArrowheads="1" noTextEdit="1"/>
          </p:cNvSpPr>
          <p:nvPr>
            <p:ph type="sldImg"/>
          </p:nvPr>
        </p:nvSpPr>
        <p:spPr>
          <a:xfrm>
            <a:off x="1143000" y="685800"/>
            <a:ext cx="3124200" cy="2343150"/>
          </a:xfrm>
          <a:solidFill>
            <a:srgbClr val="FFFFFF"/>
          </a:solidFill>
          <a:ln/>
        </p:spPr>
      </p:sp>
      <p:sp>
        <p:nvSpPr>
          <p:cNvPr id="72707" name="Rectangle 3"/>
          <p:cNvSpPr>
            <a:spLocks noGrp="1" noChangeArrowheads="1"/>
          </p:cNvSpPr>
          <p:nvPr>
            <p:ph type="body" idx="1"/>
          </p:nvPr>
        </p:nvSpPr>
        <p:spPr>
          <a:xfrm>
            <a:off x="650875" y="3505200"/>
            <a:ext cx="5292725" cy="5375275"/>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This is the bottom of the list of all jobs in North Carolina based on projected demand.</a:t>
            </a:r>
          </a:p>
          <a:p>
            <a:pPr eaLnBrk="1" hangingPunct="1">
              <a:spcBef>
                <a:spcPct val="0"/>
              </a:spcBef>
              <a:spcAft>
                <a:spcPct val="30000"/>
              </a:spcAft>
            </a:pPr>
            <a:r>
              <a:rPr lang="en-US" dirty="0" smtClean="0">
                <a:ea typeface="ヒラギノ角ゴ Pro W3" charset="0"/>
                <a:cs typeface="Times"/>
              </a:rPr>
              <a:t>We need this many </a:t>
            </a:r>
            <a:r>
              <a:rPr lang="en-US" u="sng" dirty="0" smtClean="0">
                <a:ea typeface="ヒラギノ角ゴ Pro W3" charset="0"/>
                <a:cs typeface="Times"/>
              </a:rPr>
              <a:t>less</a:t>
            </a:r>
            <a:r>
              <a:rPr lang="en-US" dirty="0" smtClean="0">
                <a:ea typeface="ヒラギノ角ゴ Pro W3" charset="0"/>
                <a:cs typeface="Times"/>
              </a:rPr>
              <a:t> of each of these jobs over this 10-year projection period. </a:t>
            </a:r>
          </a:p>
          <a:p>
            <a:pPr eaLnBrk="1" hangingPunct="1">
              <a:spcBef>
                <a:spcPct val="0"/>
              </a:spcBef>
              <a:spcAft>
                <a:spcPct val="30000"/>
              </a:spcAft>
            </a:pPr>
            <a:r>
              <a:rPr lang="en-US" dirty="0" smtClean="0">
                <a:ea typeface="ヒラギノ角ゴ Pro W3" charset="0"/>
                <a:cs typeface="Times"/>
              </a:rPr>
              <a:t>For </a:t>
            </a:r>
            <a:r>
              <a:rPr lang="en-US" u="sng" dirty="0" smtClean="0">
                <a:ea typeface="ヒラギノ角ゴ Pro W3" charset="0"/>
                <a:cs typeface="Times"/>
              </a:rPr>
              <a:t>most</a:t>
            </a:r>
            <a:r>
              <a:rPr lang="en-US" dirty="0" smtClean="0">
                <a:ea typeface="ヒラギノ角ゴ Pro W3" charset="0"/>
                <a:cs typeface="Times"/>
              </a:rPr>
              <a:t> of these positions, machines are replacing humans.</a:t>
            </a:r>
          </a:p>
          <a:p>
            <a:pPr eaLnBrk="1" hangingPunct="1">
              <a:spcBef>
                <a:spcPct val="0"/>
              </a:spcBef>
              <a:spcAft>
                <a:spcPct val="30000"/>
              </a:spcAft>
            </a:pPr>
            <a:endParaRPr lang="en-US" dirty="0" smtClean="0">
              <a:ea typeface="ヒラギノ角ゴ Pro W3" charset="0"/>
              <a:cs typeface="Times"/>
            </a:endParaRPr>
          </a:p>
          <a:p>
            <a:pPr eaLnBrk="1" hangingPunct="1">
              <a:spcBef>
                <a:spcPct val="0"/>
              </a:spcBef>
              <a:spcAft>
                <a:spcPct val="30000"/>
              </a:spcAft>
            </a:pPr>
            <a:r>
              <a:rPr lang="en-US" dirty="0" smtClean="0">
                <a:ea typeface="ヒラギノ角ゴ Pro W3" charset="0"/>
                <a:cs typeface="Times"/>
              </a:rPr>
              <a:t>It used to be that these were the jobs you could get easily </a:t>
            </a:r>
            <a:r>
              <a:rPr lang="en-US" baseline="0" dirty="0" smtClean="0">
                <a:ea typeface="ヒラギノ角ゴ Pro W3" charset="0"/>
                <a:cs typeface="Times"/>
              </a:rPr>
              <a:t>if </a:t>
            </a:r>
            <a:r>
              <a:rPr lang="en-US" dirty="0" smtClean="0">
                <a:ea typeface="ヒラギノ角ゴ Pro W3" charset="0"/>
                <a:cs typeface="Times"/>
              </a:rPr>
              <a:t>you dropped out of high school.</a:t>
            </a:r>
          </a:p>
          <a:p>
            <a:pPr eaLnBrk="1" hangingPunct="1">
              <a:spcBef>
                <a:spcPct val="0"/>
              </a:spcBef>
              <a:spcAft>
                <a:spcPct val="30000"/>
              </a:spcAft>
            </a:pPr>
            <a:r>
              <a:rPr lang="en-US" baseline="0" dirty="0" smtClean="0">
                <a:ea typeface="ヒラギノ角ゴ Pro W3" charset="0"/>
                <a:cs typeface="Times"/>
              </a:rPr>
              <a:t>But the jobs you </a:t>
            </a:r>
            <a:r>
              <a:rPr lang="en-US" u="sng" baseline="0" dirty="0" smtClean="0">
                <a:ea typeface="ヒラギノ角ゴ Pro W3" charset="0"/>
                <a:cs typeface="Times"/>
              </a:rPr>
              <a:t>used</a:t>
            </a:r>
            <a:r>
              <a:rPr lang="en-US" baseline="0" dirty="0" smtClean="0">
                <a:ea typeface="ヒラギノ角ゴ Pro W3" charset="0"/>
                <a:cs typeface="Times"/>
              </a:rPr>
              <a:t> to get </a:t>
            </a:r>
            <a:r>
              <a:rPr lang="en-US" u="sng" baseline="0" dirty="0" smtClean="0">
                <a:ea typeface="ヒラギノ角ゴ Pro W3" charset="0"/>
                <a:cs typeface="Times"/>
              </a:rPr>
              <a:t>without</a:t>
            </a:r>
            <a:r>
              <a:rPr lang="en-US" baseline="0" dirty="0" smtClean="0">
                <a:ea typeface="ヒラギノ角ゴ Pro W3" charset="0"/>
                <a:cs typeface="Times"/>
              </a:rPr>
              <a:t> a high school education are going away.</a:t>
            </a:r>
          </a:p>
          <a:p>
            <a:pPr eaLnBrk="1" hangingPunct="1">
              <a:spcBef>
                <a:spcPct val="0"/>
              </a:spcBef>
              <a:spcAft>
                <a:spcPct val="30000"/>
              </a:spcAft>
            </a:pPr>
            <a:endParaRPr lang="en-US" baseline="0" dirty="0" smtClean="0">
              <a:ea typeface="ヒラギノ角ゴ Pro W3" charset="0"/>
              <a:cs typeface="Times"/>
            </a:endParaRPr>
          </a:p>
          <a:p>
            <a:pPr eaLnBrk="1" hangingPunct="1">
              <a:spcBef>
                <a:spcPct val="0"/>
              </a:spcBef>
              <a:spcAft>
                <a:spcPct val="30000"/>
              </a:spcAft>
            </a:pPr>
            <a:r>
              <a:rPr lang="en-US" baseline="0" dirty="0" smtClean="0">
                <a:ea typeface="ヒラギノ角ゴ Pro W3" charset="0"/>
                <a:cs typeface="Times"/>
              </a:rPr>
              <a:t>A high school education </a:t>
            </a:r>
            <a:r>
              <a:rPr lang="en-US" u="sng" baseline="0" dirty="0" smtClean="0">
                <a:ea typeface="ヒラギノ角ゴ Pro W3" charset="0"/>
                <a:cs typeface="Times"/>
              </a:rPr>
              <a:t>plus</a:t>
            </a:r>
            <a:r>
              <a:rPr lang="en-US" baseline="0" dirty="0" smtClean="0">
                <a:ea typeface="ヒラギノ角ゴ Pro W3" charset="0"/>
                <a:cs typeface="Times"/>
              </a:rPr>
              <a:t> additional training is now the </a:t>
            </a:r>
            <a:r>
              <a:rPr lang="en-US" u="sng" baseline="0" dirty="0" smtClean="0">
                <a:ea typeface="ヒラギノ角ゴ Pro W3" charset="0"/>
                <a:cs typeface="Times"/>
              </a:rPr>
              <a:t>new</a:t>
            </a:r>
            <a:r>
              <a:rPr lang="en-US" baseline="0" dirty="0" smtClean="0">
                <a:ea typeface="ヒラギノ角ゴ Pro W3" charset="0"/>
                <a:cs typeface="Times"/>
              </a:rPr>
              <a:t> </a:t>
            </a:r>
            <a:r>
              <a:rPr lang="en-US" u="sng" baseline="0" dirty="0" smtClean="0">
                <a:ea typeface="ヒラギノ角ゴ Pro W3" charset="0"/>
                <a:cs typeface="Times"/>
              </a:rPr>
              <a:t>minimum</a:t>
            </a:r>
            <a:r>
              <a:rPr lang="en-US" baseline="0" dirty="0" smtClean="0">
                <a:ea typeface="ヒラギノ角ゴ Pro W3" charset="0"/>
                <a:cs typeface="Times"/>
              </a:rPr>
              <a:t> for employment.</a:t>
            </a:r>
          </a:p>
          <a:p>
            <a:pPr marL="0" marR="0" indent="0" algn="l" defTabSz="914400" rtl="0" eaLnBrk="1" fontAlgn="auto" latinLnBrk="0" hangingPunct="1">
              <a:lnSpc>
                <a:spcPct val="100000"/>
              </a:lnSpc>
              <a:spcBef>
                <a:spcPct val="0"/>
              </a:spcBef>
              <a:spcAft>
                <a:spcPct val="30000"/>
              </a:spcAft>
              <a:buClrTx/>
              <a:buSzTx/>
              <a:buFontTx/>
              <a:buNone/>
              <a:tabLst/>
              <a:defRPr/>
            </a:pPr>
            <a:r>
              <a:rPr lang="en-US" dirty="0" smtClean="0">
                <a:ea typeface="ヒラギノ角ゴ Pro W3" charset="0"/>
                <a:cs typeface="Times"/>
              </a:rPr>
              <a:t>Simply put - These are the jobs to stay away from.  </a:t>
            </a: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ヒラギノ角ゴ Pro W3" charset="0"/>
            </a:endParaRPr>
          </a:p>
          <a:p>
            <a:pPr eaLnBrk="1" hangingPunct="1">
              <a:spcBef>
                <a:spcPct val="0"/>
              </a:spcBef>
              <a:spcAft>
                <a:spcPct val="30000"/>
              </a:spcAft>
            </a:pPr>
            <a:r>
              <a:rPr lang="en-US" dirty="0" smtClean="0">
                <a:solidFill>
                  <a:srgbClr val="FF0000"/>
                </a:solidFill>
                <a:ea typeface="ヒラギノ角ゴ Pro W3" charset="0"/>
                <a:cs typeface="Arial" charset="0"/>
              </a:rPr>
              <a:t>=======</a:t>
            </a: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These data are from </a:t>
            </a:r>
            <a:r>
              <a:rPr lang="en-US" dirty="0" err="1">
                <a:solidFill>
                  <a:srgbClr val="FF0000"/>
                </a:solidFill>
                <a:ea typeface="ヒラギノ角ゴ Pro W3" charset="0"/>
                <a:cs typeface="Arial" charset="0"/>
              </a:rPr>
              <a:t>www.CareerOutlook.US</a:t>
            </a:r>
            <a:endParaRPr lang="en-US" dirty="0">
              <a:solidFill>
                <a:srgbClr val="FF0000"/>
              </a:solidFill>
              <a:ea typeface="ヒラギノ角ゴ Pro W3" charset="0"/>
              <a:cs typeface="Arial" charset="0"/>
            </a:endParaRP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smtClean="0">
                <a:solidFill>
                  <a:srgbClr val="FF0000"/>
                </a:solidFill>
                <a:ea typeface="ヒラギノ角ゴ Pro W3" charset="0"/>
                <a:cs typeface="Arial" charset="0"/>
              </a:rPr>
              <a:t>Textiles </a:t>
            </a:r>
            <a:r>
              <a:rPr lang="en-US" dirty="0">
                <a:solidFill>
                  <a:srgbClr val="FF0000"/>
                </a:solidFill>
                <a:ea typeface="ヒラギノ角ゴ Pro W3" charset="0"/>
                <a:cs typeface="Arial" charset="0"/>
              </a:rPr>
              <a:t>– socks in NC</a:t>
            </a:r>
          </a:p>
          <a:p>
            <a:pPr eaLnBrk="1" hangingPunct="1">
              <a:spcBef>
                <a:spcPct val="0"/>
              </a:spcBef>
              <a:spcAft>
                <a:spcPct val="30000"/>
              </a:spcAft>
            </a:pPr>
            <a:r>
              <a:rPr lang="en-US" dirty="0">
                <a:solidFill>
                  <a:srgbClr val="FF0000"/>
                </a:solidFill>
                <a:ea typeface="ヒラギノ角ゴ Pro W3" charset="0"/>
                <a:cs typeface="Arial" charset="0"/>
              </a:rPr>
              <a:t>http://</a:t>
            </a:r>
            <a:r>
              <a:rPr lang="en-US" dirty="0" err="1">
                <a:solidFill>
                  <a:srgbClr val="FF0000"/>
                </a:solidFill>
                <a:ea typeface="ヒラギノ角ゴ Pro W3" charset="0"/>
                <a:cs typeface="Arial" charset="0"/>
              </a:rPr>
              <a:t>www.nctextileconnect.com</a:t>
            </a:r>
            <a:r>
              <a:rPr lang="en-US" dirty="0">
                <a:solidFill>
                  <a:srgbClr val="FF0000"/>
                </a:solidFill>
                <a:ea typeface="ヒラギノ角ゴ Pro W3" charset="0"/>
                <a:cs typeface="Arial" charset="0"/>
              </a:rPr>
              <a:t>/</a:t>
            </a:r>
            <a:r>
              <a:rPr lang="en-US" dirty="0" err="1">
                <a:solidFill>
                  <a:srgbClr val="FF0000"/>
                </a:solidFill>
                <a:ea typeface="ヒラギノ角ゴ Pro W3" charset="0"/>
                <a:cs typeface="Arial" charset="0"/>
              </a:rPr>
              <a:t>connect_detail.cfm?valuechain_catid</a:t>
            </a:r>
            <a:r>
              <a:rPr lang="en-US" dirty="0">
                <a:solidFill>
                  <a:srgbClr val="FF0000"/>
                </a:solidFill>
                <a:ea typeface="ヒラギノ角ゴ Pro W3" charset="0"/>
                <a:cs typeface="Arial" charset="0"/>
              </a:rPr>
              <a:t>=38</a:t>
            </a:r>
          </a:p>
          <a:p>
            <a:pPr eaLnBrk="1" hangingPunct="1">
              <a:spcBef>
                <a:spcPct val="0"/>
              </a:spcBef>
              <a:spcAft>
                <a:spcPct val="30000"/>
              </a:spcAft>
            </a:pPr>
            <a:endParaRPr lang="en-US" dirty="0">
              <a:solidFill>
                <a:srgbClr val="FF0000"/>
              </a:solidFill>
              <a:ea typeface="ヒラギノ角ゴ Pro W3" charset="0"/>
              <a:cs typeface="Arial" charset="0"/>
            </a:endParaRPr>
          </a:p>
          <a:p>
            <a:pPr eaLnBrk="1" hangingPunct="1">
              <a:spcBef>
                <a:spcPct val="0"/>
              </a:spcBef>
              <a:spcAft>
                <a:spcPct val="30000"/>
              </a:spcAft>
            </a:pPr>
            <a:r>
              <a:rPr lang="en-US" dirty="0">
                <a:solidFill>
                  <a:srgbClr val="FF0000"/>
                </a:solidFill>
                <a:ea typeface="ヒラギノ角ゴ Pro W3" charset="0"/>
                <a:cs typeface="Arial" charset="0"/>
              </a:rPr>
              <a:t>Socks made in USA</a:t>
            </a:r>
          </a:p>
          <a:p>
            <a:pPr eaLnBrk="1" hangingPunct="1">
              <a:spcBef>
                <a:spcPct val="0"/>
              </a:spcBef>
              <a:spcAft>
                <a:spcPct val="30000"/>
              </a:spcAft>
            </a:pPr>
            <a:r>
              <a:rPr lang="en-US" dirty="0">
                <a:solidFill>
                  <a:srgbClr val="FF0000"/>
                </a:solidFill>
                <a:ea typeface="ヒラギノ角ゴ Pro W3" charset="0"/>
                <a:cs typeface="ヒラギノ角ゴ Pro W3" charset="0"/>
              </a:rPr>
              <a:t>http://</a:t>
            </a:r>
            <a:r>
              <a:rPr lang="en-US" dirty="0" err="1">
                <a:solidFill>
                  <a:srgbClr val="FF0000"/>
                </a:solidFill>
                <a:ea typeface="ヒラギノ角ゴ Pro W3" charset="0"/>
                <a:cs typeface="ヒラギノ角ゴ Pro W3" charset="0"/>
              </a:rPr>
              <a:t>www.americansworking.com</a:t>
            </a:r>
            <a:r>
              <a:rPr lang="en-US" dirty="0">
                <a:solidFill>
                  <a:srgbClr val="FF0000"/>
                </a:solidFill>
                <a:ea typeface="ヒラギノ角ゴ Pro W3" charset="0"/>
                <a:cs typeface="ヒラギノ角ゴ Pro W3" charset="0"/>
              </a:rPr>
              <a:t>/</a:t>
            </a:r>
            <a:r>
              <a:rPr lang="en-US" dirty="0" err="1">
                <a:solidFill>
                  <a:srgbClr val="FF0000"/>
                </a:solidFill>
                <a:ea typeface="ヒラギノ角ゴ Pro W3" charset="0"/>
                <a:cs typeface="ヒラギノ角ゴ Pro W3" charset="0"/>
              </a:rPr>
              <a:t>socks.html</a:t>
            </a:r>
            <a:endParaRPr lang="en-US" dirty="0">
              <a:solidFill>
                <a:srgbClr val="FF0000"/>
              </a:solidFill>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a:p>
            <a:pPr eaLnBrk="1" hangingPunct="1">
              <a:spcBef>
                <a:spcPct val="0"/>
              </a:spcBef>
              <a:spcAft>
                <a:spcPct val="30000"/>
              </a:spcAft>
            </a:pPr>
            <a:endParaRPr lang="en-US" dirty="0">
              <a:ea typeface="ヒラギノ角ゴ Pro W3" charset="0"/>
              <a:cs typeface="ヒラギノ角ゴ Pro W3" charset="0"/>
            </a:endParaRPr>
          </a:p>
        </p:txBody>
      </p:sp>
    </p:spTree>
    <p:extLst>
      <p:ext uri="{BB962C8B-B14F-4D97-AF65-F5344CB8AC3E}">
        <p14:creationId xmlns:p14="http://schemas.microsoft.com/office/powerpoint/2010/main" val="9052288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shows employment</a:t>
            </a:r>
            <a:r>
              <a:rPr lang="en-US" baseline="0" dirty="0" smtClean="0"/>
              <a:t> for the first five years after graduation for folks who earned an Associate Degree in North Carolina.</a:t>
            </a:r>
            <a:endParaRPr lang="en-US" dirty="0" smtClean="0"/>
          </a:p>
          <a:p>
            <a:endParaRPr lang="en-US" dirty="0" smtClean="0"/>
          </a:p>
          <a:p>
            <a:r>
              <a:rPr lang="en-US" dirty="0" smtClean="0"/>
              <a:t>This shows the graduates who are receiving a paycheck.  It does not include independent contractors or self-employed.</a:t>
            </a:r>
          </a:p>
          <a:p>
            <a:endParaRPr lang="en-US" dirty="0" smtClean="0"/>
          </a:p>
          <a:p>
            <a:r>
              <a:rPr lang="en-US" dirty="0" smtClean="0"/>
              <a:t>Over 76 percent of the folks who earned an</a:t>
            </a:r>
            <a:r>
              <a:rPr lang="en-US" baseline="0" dirty="0" smtClean="0"/>
              <a:t> Associate Degree in North Carolina are still receiving a paycheck 5 years after graduation.  </a:t>
            </a:r>
          </a:p>
          <a:p>
            <a:endParaRPr lang="en-US" baseline="0" dirty="0" smtClean="0"/>
          </a:p>
          <a:p>
            <a:r>
              <a:rPr lang="en-US" baseline="0" dirty="0" smtClean="0"/>
              <a:t>That’s really good.</a:t>
            </a:r>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/4506/2008/</a:t>
            </a:r>
          </a:p>
          <a:p>
            <a:endParaRPr lang="en-US" dirty="0" smtClean="0"/>
          </a:p>
          <a:p>
            <a:r>
              <a:rPr lang="en-US" dirty="0" smtClean="0"/>
              <a:t>2007-2008 graduates from all Associate Degree programs in NC</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42</a:t>
            </a:fld>
            <a:endParaRPr lang="en-US"/>
          </a:p>
        </p:txBody>
      </p:sp>
    </p:spTree>
    <p:extLst>
      <p:ext uri="{BB962C8B-B14F-4D97-AF65-F5344CB8AC3E}">
        <p14:creationId xmlns:p14="http://schemas.microsoft.com/office/powerpoint/2010/main" val="1864526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And if</a:t>
            </a:r>
            <a:r>
              <a:rPr lang="en-US" baseline="0" dirty="0" smtClean="0"/>
              <a:t> we look at some selected Associate Degree programs.</a:t>
            </a:r>
          </a:p>
          <a:p>
            <a:endParaRPr lang="en-US" baseline="0" dirty="0" smtClean="0"/>
          </a:p>
          <a:p>
            <a:r>
              <a:rPr lang="en-US" baseline="0" dirty="0" smtClean="0"/>
              <a:t>For the most part, -- they are all over 75 percent employed after five years.</a:t>
            </a:r>
          </a:p>
          <a:p>
            <a:endParaRPr lang="en-US" baseline="0" dirty="0" smtClean="0"/>
          </a:p>
          <a:p>
            <a:r>
              <a:rPr lang="en-US" baseline="0" dirty="0" smtClean="0"/>
              <a:t>Health Sciences, Construction, and Industrial Technologies are the three highest with 84 percent employment after 5 years.</a:t>
            </a:r>
          </a:p>
          <a:p>
            <a:endParaRPr lang="en-US" baseline="0" dirty="0" smtClean="0"/>
          </a:p>
          <a:p>
            <a:r>
              <a:rPr lang="en-US" baseline="0" dirty="0" smtClean="0"/>
              <a:t>Industrial Technologies is at 72 percent employment.  </a:t>
            </a:r>
          </a:p>
          <a:p>
            <a:r>
              <a:rPr lang="en-US" baseline="0" dirty="0" smtClean="0"/>
              <a:t>Still not bad.</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ncccs</a:t>
            </a:r>
            <a:r>
              <a:rPr lang="en-US" dirty="0" smtClean="0"/>
              <a:t>/4840-4946-4797-4887-5059/</a:t>
            </a:r>
          </a:p>
          <a:p>
            <a:endParaRPr lang="en-US" dirty="0" smtClean="0"/>
          </a:p>
          <a:p>
            <a:r>
              <a:rPr lang="en-US" dirty="0" smtClean="0"/>
              <a:t>2007-2008 graduates from selected Associate Degree programs in NC</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43</a:t>
            </a:fld>
            <a:endParaRPr lang="en-US"/>
          </a:p>
        </p:txBody>
      </p:sp>
    </p:spTree>
    <p:extLst>
      <p:ext uri="{BB962C8B-B14F-4D97-AF65-F5344CB8AC3E}">
        <p14:creationId xmlns:p14="http://schemas.microsoft.com/office/powerpoint/2010/main" val="164885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the employment for the first five years out of college for Bachelor Degree graduates from our NC Public</a:t>
            </a:r>
            <a:r>
              <a:rPr lang="en-US" baseline="0" dirty="0" smtClean="0"/>
              <a:t> U</a:t>
            </a:r>
            <a:r>
              <a:rPr lang="en-US" dirty="0" smtClean="0"/>
              <a:t>niversities.</a:t>
            </a:r>
          </a:p>
          <a:p>
            <a:endParaRPr lang="en-US" dirty="0" smtClean="0"/>
          </a:p>
          <a:p>
            <a:r>
              <a:rPr lang="en-US" dirty="0" smtClean="0"/>
              <a:t>After 5 years, 63 percent are receiving</a:t>
            </a:r>
            <a:r>
              <a:rPr lang="en-US" baseline="0" dirty="0" smtClean="0"/>
              <a:t> a paycheck.</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endParaRPr lang="en-US" dirty="0" smtClean="0"/>
          </a:p>
          <a:p>
            <a:r>
              <a:rPr lang="en-US" dirty="0" smtClean="0"/>
              <a:t>2007-2008 Bachelor Degree 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44</a:t>
            </a:fld>
            <a:endParaRPr lang="en-US"/>
          </a:p>
        </p:txBody>
      </p:sp>
    </p:spTree>
    <p:extLst>
      <p:ext uri="{BB962C8B-B14F-4D97-AF65-F5344CB8AC3E}">
        <p14:creationId xmlns:p14="http://schemas.microsoft.com/office/powerpoint/2010/main" val="21454411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Autofit/>
          </a:bodyPr>
          <a:lstStyle/>
          <a:p>
            <a:r>
              <a:rPr lang="en-US" dirty="0" smtClean="0"/>
              <a:t>If we focus just on Engineering.  This is the data for all engineering graduates from all</a:t>
            </a:r>
            <a:r>
              <a:rPr lang="en-US" baseline="0" dirty="0" smtClean="0"/>
              <a:t> UNC campuses.</a:t>
            </a:r>
          </a:p>
          <a:p>
            <a:endParaRPr lang="en-US" baseline="0" dirty="0" smtClean="0"/>
          </a:p>
          <a:p>
            <a:r>
              <a:rPr lang="en-US" baseline="0" dirty="0" smtClean="0"/>
              <a:t>After five years of work, the employment is 57 percent.  That means that almost half of the engineering graduates are not receiving a paycheck five years after graduation.</a:t>
            </a:r>
          </a:p>
          <a:p>
            <a:endParaRPr lang="en-US" baseline="0" dirty="0" smtClean="0"/>
          </a:p>
          <a:p>
            <a:r>
              <a:rPr lang="en-US" baseline="0" dirty="0" smtClean="0"/>
              <a:t>Does that mean we are graduating too many engineers, or are high schools funneling folks into engineering programs who probably should be doing something else?</a:t>
            </a:r>
          </a:p>
          <a:p>
            <a:endParaRPr lang="en-US" baseline="0" dirty="0" smtClean="0"/>
          </a:p>
          <a:p>
            <a:r>
              <a:rPr lang="en-US" baseline="0" dirty="0" smtClean="0"/>
              <a:t>Or are the engineering graduates taking jobs oversees and dropping out of the data pool?</a:t>
            </a:r>
          </a:p>
          <a:p>
            <a:endParaRPr lang="en-US" baseline="0" dirty="0" smtClean="0"/>
          </a:p>
          <a:p>
            <a:r>
              <a:rPr lang="en-US" baseline="0" dirty="0" smtClean="0"/>
              <a:t>Let’s compare this data to the folks earning the Associate Degrees.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endParaRPr lang="en-US" dirty="0" smtClean="0"/>
          </a:p>
          <a:p>
            <a:r>
              <a:rPr lang="en-US" dirty="0" smtClean="0"/>
              <a:t>2007-2008 Bachelor Degree,</a:t>
            </a:r>
            <a:r>
              <a:rPr lang="en-US" baseline="0" dirty="0" smtClean="0"/>
              <a:t> Engineering </a:t>
            </a:r>
            <a:r>
              <a:rPr lang="en-US" dirty="0" smtClean="0"/>
              <a:t>graduates from All NC Universities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45</a:t>
            </a:fld>
            <a:endParaRPr lang="en-US"/>
          </a:p>
        </p:txBody>
      </p:sp>
    </p:spTree>
    <p:extLst>
      <p:ext uri="{BB962C8B-B14F-4D97-AF65-F5344CB8AC3E}">
        <p14:creationId xmlns:p14="http://schemas.microsoft.com/office/powerpoint/2010/main" val="1423885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114800" cy="3086100"/>
          </a:xfrm>
        </p:spPr>
      </p:sp>
      <p:sp>
        <p:nvSpPr>
          <p:cNvPr id="3" name="Notes Placeholder 2"/>
          <p:cNvSpPr>
            <a:spLocks noGrp="1"/>
          </p:cNvSpPr>
          <p:nvPr>
            <p:ph type="body" idx="1"/>
          </p:nvPr>
        </p:nvSpPr>
        <p:spPr>
          <a:xfrm>
            <a:off x="685800" y="3810000"/>
            <a:ext cx="5486400" cy="5029200"/>
          </a:xfrm>
        </p:spPr>
        <p:txBody>
          <a:bodyPr>
            <a:noAutofit/>
          </a:bodyPr>
          <a:lstStyle/>
          <a:p>
            <a:r>
              <a:rPr lang="en-US" dirty="0" smtClean="0"/>
              <a:t>On top is the Bachelor of Engineering graduates</a:t>
            </a:r>
          </a:p>
          <a:p>
            <a:endParaRPr lang="en-US" dirty="0" smtClean="0"/>
          </a:p>
          <a:p>
            <a:r>
              <a:rPr lang="en-US" dirty="0" smtClean="0"/>
              <a:t>And on the bottom is the Associate Degree graduates in these five</a:t>
            </a:r>
            <a:r>
              <a:rPr lang="en-US" baseline="0" dirty="0" smtClean="0"/>
              <a:t> technical areas</a:t>
            </a:r>
            <a:r>
              <a:rPr lang="en-US" dirty="0" smtClean="0"/>
              <a:t>.</a:t>
            </a:r>
          </a:p>
          <a:p>
            <a:endParaRPr lang="en-US" dirty="0" smtClean="0"/>
          </a:p>
          <a:p>
            <a:r>
              <a:rPr lang="en-US" dirty="0" smtClean="0"/>
              <a:t>Notice the Bachelor of Engineering graduates start</a:t>
            </a:r>
            <a:r>
              <a:rPr lang="en-US" baseline="0" dirty="0" smtClean="0"/>
              <a:t> out at 69 percent employment,</a:t>
            </a:r>
            <a:r>
              <a:rPr lang="en-US" dirty="0" smtClean="0"/>
              <a:t> </a:t>
            </a:r>
            <a:r>
              <a:rPr lang="en-US" baseline="0" dirty="0" smtClean="0"/>
              <a:t> and after five years are at 57 percent employment.</a:t>
            </a:r>
            <a:endParaRPr lang="en-US" dirty="0" smtClean="0"/>
          </a:p>
          <a:p>
            <a:endParaRPr lang="en-US" dirty="0" smtClean="0"/>
          </a:p>
          <a:p>
            <a:r>
              <a:rPr lang="en-US" baseline="0" dirty="0" smtClean="0"/>
              <a:t>But at the bottom of the slide -- you see that 79 to 92 percent of the graduates with an associate degree are employed right out of college. </a:t>
            </a:r>
          </a:p>
          <a:p>
            <a:r>
              <a:rPr lang="en-US" baseline="0" dirty="0" smtClean="0"/>
              <a:t>And then after 5 years of employment, the rate is 72 to 84 percent.</a:t>
            </a:r>
          </a:p>
          <a:p>
            <a:endParaRPr lang="en-US" baseline="0" dirty="0" smtClean="0"/>
          </a:p>
          <a:p>
            <a:r>
              <a:rPr lang="en-US" baseline="0" dirty="0" smtClean="0"/>
              <a:t>This seems to indicate a high demand for folks with a technical associate degree.  And less demand for graduates of a four-year engineering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/7901/</a:t>
            </a:r>
          </a:p>
          <a:p>
            <a:r>
              <a:rPr lang="en-US" dirty="0" smtClean="0"/>
              <a:t>2007-2008 Bachelor Degree,</a:t>
            </a:r>
            <a:r>
              <a:rPr lang="en-US" baseline="0" dirty="0" smtClean="0"/>
              <a:t> Engineering </a:t>
            </a:r>
            <a:r>
              <a:rPr lang="en-US" dirty="0" smtClean="0"/>
              <a:t>graduates from All NC Universities</a:t>
            </a:r>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46</a:t>
            </a:fld>
            <a:endParaRPr lang="en-US"/>
          </a:p>
        </p:txBody>
      </p:sp>
    </p:spTree>
    <p:extLst>
      <p:ext uri="{BB962C8B-B14F-4D97-AF65-F5344CB8AC3E}">
        <p14:creationId xmlns:p14="http://schemas.microsoft.com/office/powerpoint/2010/main" val="571998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48200"/>
          </a:xfrm>
        </p:spPr>
        <p:txBody>
          <a:bodyPr>
            <a:noAutofit/>
          </a:bodyPr>
          <a:lstStyle/>
          <a:p>
            <a:r>
              <a:rPr lang="en-US" dirty="0" smtClean="0"/>
              <a:t>Here at the top we see </a:t>
            </a:r>
            <a:r>
              <a:rPr lang="en-US" u="sng" dirty="0" smtClean="0"/>
              <a:t>all</a:t>
            </a:r>
            <a:r>
              <a:rPr lang="en-US" dirty="0" smtClean="0"/>
              <a:t> Bachelor</a:t>
            </a:r>
            <a:r>
              <a:rPr lang="en-US" baseline="0" dirty="0" smtClean="0"/>
              <a:t> Degree graduates in North Carolina -- where the employment rate right out of college is 77 percent, and after five years, the employment rate is 63 percent.</a:t>
            </a:r>
          </a:p>
          <a:p>
            <a:endParaRPr lang="en-US" baseline="0" dirty="0" smtClean="0"/>
          </a:p>
          <a:p>
            <a:r>
              <a:rPr lang="en-US" baseline="0" dirty="0" smtClean="0"/>
              <a:t>On the bottom you see the same graph of our associate degree graduates.</a:t>
            </a:r>
          </a:p>
          <a:p>
            <a:endParaRPr lang="en-US" baseline="0" dirty="0" smtClean="0"/>
          </a:p>
          <a:p>
            <a:r>
              <a:rPr lang="en-US" baseline="0" dirty="0" smtClean="0"/>
              <a:t>Graduates with an Associate degree stay employed at a much higher rate then the graduates with a Bachelors degree.</a:t>
            </a:r>
          </a:p>
          <a:p>
            <a:endParaRPr lang="en-US" baseline="0" dirty="0" smtClean="0"/>
          </a:p>
          <a:p>
            <a:r>
              <a:rPr lang="en-US" baseline="0" dirty="0" smtClean="0"/>
              <a:t>This seems to indicate a high demand for folks with a technical associate degree.  And less demand for graduates of a four-year program.</a:t>
            </a:r>
            <a:endParaRPr lang="en-US" dirty="0" smtClean="0"/>
          </a:p>
          <a:p>
            <a:endParaRPr lang="en-US" dirty="0" smtClean="0"/>
          </a:p>
          <a:p>
            <a:endParaRPr lang="en-US" dirty="0" smtClean="0"/>
          </a:p>
          <a:p>
            <a:r>
              <a:rPr lang="en-US" dirty="0" smtClean="0"/>
              <a:t>====</a:t>
            </a:r>
          </a:p>
          <a:p>
            <a:r>
              <a:rPr lang="en-US" dirty="0" smtClean="0"/>
              <a:t>http://</a:t>
            </a:r>
            <a:r>
              <a:rPr lang="en-US" dirty="0" err="1" smtClean="0"/>
              <a:t>nctower.com</a:t>
            </a:r>
            <a:r>
              <a:rPr lang="en-US" dirty="0" smtClean="0"/>
              <a:t>/output/</a:t>
            </a:r>
            <a:r>
              <a:rPr lang="en-US" dirty="0" err="1" smtClean="0"/>
              <a:t>unc</a:t>
            </a:r>
            <a:r>
              <a:rPr lang="en-US" dirty="0" smtClean="0"/>
              <a:t>/7810/</a:t>
            </a:r>
          </a:p>
          <a:p>
            <a:r>
              <a:rPr lang="en-US" dirty="0" smtClean="0"/>
              <a:t>2007-2008 Bachelor Degree graduates from All NC Universities</a:t>
            </a:r>
          </a:p>
          <a:p>
            <a:endParaRPr lang="en-US" dirty="0" smtClean="0"/>
          </a:p>
          <a:p>
            <a:endParaRPr lang="en-US" dirty="0" smtClean="0"/>
          </a:p>
          <a:p>
            <a:r>
              <a:rPr lang="en-US" dirty="0" smtClean="0"/>
              <a:t>http://</a:t>
            </a:r>
            <a:r>
              <a:rPr lang="en-US" dirty="0" err="1" smtClean="0"/>
              <a:t>nctower.com</a:t>
            </a:r>
            <a:r>
              <a:rPr lang="en-US" dirty="0" smtClean="0"/>
              <a:t>/output/</a:t>
            </a:r>
            <a:r>
              <a:rPr lang="en-US" dirty="0" err="1" smtClean="0"/>
              <a:t>ncccs</a:t>
            </a:r>
            <a:r>
              <a:rPr lang="en-US" dirty="0" smtClean="0"/>
              <a:t>/4840-4946-4797-4887-5059/</a:t>
            </a:r>
          </a:p>
          <a:p>
            <a:r>
              <a:rPr lang="en-US" dirty="0" smtClean="0"/>
              <a:t>2007-2008 graduates from selected Associate Degree programs in NC</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47</a:t>
            </a:fld>
            <a:endParaRPr lang="en-US"/>
          </a:p>
        </p:txBody>
      </p:sp>
    </p:spTree>
    <p:extLst>
      <p:ext uri="{BB962C8B-B14F-4D97-AF65-F5344CB8AC3E}">
        <p14:creationId xmlns:p14="http://schemas.microsoft.com/office/powerpoint/2010/main" val="1999718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E29E1E0-A424-D545-810C-80B8089DD26D}" type="slidenum">
              <a:rPr lang="en-US" sz="1300"/>
              <a:pPr/>
              <a:t>48</a:t>
            </a:fld>
            <a:endParaRPr lang="en-US" sz="1300"/>
          </a:p>
        </p:txBody>
      </p:sp>
      <p:sp>
        <p:nvSpPr>
          <p:cNvPr id="82946" name="Rectangle 2"/>
          <p:cNvSpPr>
            <a:spLocks noGrp="1" noRot="1" noChangeAspect="1" noChangeArrowheads="1" noTextEdit="1"/>
          </p:cNvSpPr>
          <p:nvPr>
            <p:ph type="sldImg"/>
          </p:nvPr>
        </p:nvSpPr>
        <p:spPr>
          <a:xfrm>
            <a:off x="1244600" y="720725"/>
            <a:ext cx="2912533" cy="2184400"/>
          </a:xfrm>
          <a:solidFill>
            <a:srgbClr val="FFFFFF"/>
          </a:solidFill>
          <a:ln/>
        </p:spPr>
      </p:sp>
      <p:sp>
        <p:nvSpPr>
          <p:cNvPr id="82947" name="Rectangle 3"/>
          <p:cNvSpPr>
            <a:spLocks noGrp="1" noChangeArrowheads="1"/>
          </p:cNvSpPr>
          <p:nvPr>
            <p:ph type="body" idx="1"/>
          </p:nvPr>
        </p:nvSpPr>
        <p:spPr>
          <a:xfrm>
            <a:off x="893763" y="3124200"/>
            <a:ext cx="5278437" cy="6237288"/>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smtClean="0">
                <a:ea typeface="ヒラギノ角ゴ Pro W3" charset="0"/>
                <a:cs typeface="Times"/>
              </a:rPr>
              <a:t>Here you can compare the </a:t>
            </a:r>
            <a:r>
              <a:rPr lang="en-US" u="sng" dirty="0" smtClean="0">
                <a:ea typeface="ヒラギノ角ゴ Pro W3" charset="0"/>
                <a:cs typeface="Times"/>
              </a:rPr>
              <a:t>states</a:t>
            </a:r>
            <a:r>
              <a:rPr lang="en-US" dirty="0" smtClean="0">
                <a:ea typeface="ヒラギノ角ゴ Pro W3" charset="0"/>
                <a:cs typeface="Times"/>
              </a:rPr>
              <a:t> with the most projected</a:t>
            </a:r>
            <a:r>
              <a:rPr lang="en-US" baseline="0" dirty="0" smtClean="0">
                <a:ea typeface="ヒラギノ角ゴ Pro W3" charset="0"/>
                <a:cs typeface="Times"/>
              </a:rPr>
              <a:t> job openings.</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left</a:t>
            </a:r>
            <a:r>
              <a:rPr lang="en-US" dirty="0">
                <a:ea typeface="ヒラギノ角ゴ Pro W3" charset="0"/>
                <a:cs typeface="Times"/>
              </a:rPr>
              <a:t> you see the number of job openings projected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On the </a:t>
            </a:r>
            <a:r>
              <a:rPr lang="en-US" u="sng" dirty="0">
                <a:ea typeface="ヒラギノ角ゴ Pro W3" charset="0"/>
                <a:cs typeface="Times"/>
              </a:rPr>
              <a:t>right</a:t>
            </a:r>
            <a:r>
              <a:rPr lang="en-US" dirty="0">
                <a:ea typeface="ヒラギノ角ゴ Pro W3" charset="0"/>
                <a:cs typeface="Times"/>
              </a:rPr>
              <a:t> you see the percentage change in jobs over the </a:t>
            </a:r>
            <a:r>
              <a:rPr lang="en-US" dirty="0" smtClean="0">
                <a:ea typeface="ヒラギノ角ゴ Pro W3" charset="0"/>
                <a:cs typeface="Times"/>
              </a:rPr>
              <a:t>ten </a:t>
            </a:r>
            <a:r>
              <a:rPr lang="en-US" dirty="0">
                <a:ea typeface="ヒラギノ角ゴ Pro W3" charset="0"/>
                <a:cs typeface="Times"/>
              </a:rPr>
              <a:t>years for each </a:t>
            </a:r>
            <a:r>
              <a:rPr lang="en-US" dirty="0" smtClean="0">
                <a:ea typeface="ヒラギノ角ゴ Pro W3" charset="0"/>
                <a:cs typeface="Times"/>
              </a:rPr>
              <a:t>state or territory.</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Some states are predicting a large number of job openings, but for our highly populated </a:t>
            </a:r>
            <a:r>
              <a:rPr lang="en-US" dirty="0" smtClean="0">
                <a:ea typeface="ヒラギノ角ゴ Pro W3" charset="0"/>
                <a:cs typeface="Times"/>
              </a:rPr>
              <a:t>states, </a:t>
            </a:r>
            <a:r>
              <a:rPr lang="en-US" dirty="0">
                <a:ea typeface="ヒラギノ角ゴ Pro W3" charset="0"/>
                <a:cs typeface="Times"/>
              </a:rPr>
              <a:t>it might not be a large percentage of jobs based on the size of the population.</a:t>
            </a: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You see states that </a:t>
            </a:r>
            <a:r>
              <a:rPr lang="en-US" dirty="0" smtClean="0">
                <a:ea typeface="ヒラギノ角ゴ Pro W3" charset="0"/>
                <a:cs typeface="Times"/>
              </a:rPr>
              <a:t>I</a:t>
            </a:r>
            <a:r>
              <a:rPr lang="en-US" altLang="ja-JP" dirty="0" smtClean="0">
                <a:ea typeface="ヒラギノ角ゴ Pro W3" charset="0"/>
                <a:cs typeface="Times"/>
              </a:rPr>
              <a:t> have </a:t>
            </a:r>
            <a:r>
              <a:rPr lang="en-US" altLang="ja-JP" dirty="0">
                <a:ea typeface="ヒラギノ角ゴ Pro W3" charset="0"/>
                <a:cs typeface="Times"/>
              </a:rPr>
              <a:t>highlighted in </a:t>
            </a:r>
            <a:r>
              <a:rPr lang="en-US" altLang="ja-JP" u="sng" dirty="0" smtClean="0">
                <a:ea typeface="ヒラギノ角ゴ Pro W3" charset="0"/>
                <a:cs typeface="Times"/>
              </a:rPr>
              <a:t>blue</a:t>
            </a:r>
            <a:r>
              <a:rPr lang="en-US" altLang="ja-JP" dirty="0" smtClean="0">
                <a:ea typeface="ヒラギノ角ゴ Pro W3" charset="0"/>
                <a:cs typeface="Times"/>
              </a:rPr>
              <a:t>.</a:t>
            </a:r>
            <a:r>
              <a:rPr lang="en-US" altLang="ja-JP" baseline="0" dirty="0" smtClean="0">
                <a:ea typeface="ヒラギノ角ゴ Pro W3" charset="0"/>
                <a:cs typeface="Times"/>
              </a:rPr>
              <a:t> They </a:t>
            </a:r>
            <a:r>
              <a:rPr lang="en-US" altLang="ja-JP" dirty="0" smtClean="0">
                <a:ea typeface="ヒラギノ角ゴ Pro W3" charset="0"/>
                <a:cs typeface="Times"/>
              </a:rPr>
              <a:t>are </a:t>
            </a:r>
            <a:r>
              <a:rPr lang="en-US" altLang="ja-JP" dirty="0">
                <a:ea typeface="ヒラギノ角ゴ Pro W3" charset="0"/>
                <a:cs typeface="Times"/>
              </a:rPr>
              <a:t>near the </a:t>
            </a:r>
            <a:r>
              <a:rPr lang="en-US" altLang="ja-JP" u="sng" dirty="0">
                <a:ea typeface="ヒラギノ角ゴ Pro W3" charset="0"/>
                <a:cs typeface="Times"/>
              </a:rPr>
              <a:t>top</a:t>
            </a:r>
            <a:r>
              <a:rPr lang="en-US" altLang="ja-JP" dirty="0">
                <a:ea typeface="ヒラギノ角ゴ Pro W3" charset="0"/>
                <a:cs typeface="Times"/>
              </a:rPr>
              <a:t> of both sides.  </a:t>
            </a:r>
            <a:endParaRPr lang="en-US" altLang="ja-JP" dirty="0" smtClean="0">
              <a:ea typeface="ヒラギノ角ゴ Pro W3" charset="0"/>
              <a:cs typeface="Times"/>
            </a:endParaRPr>
          </a:p>
          <a:p>
            <a:pPr eaLnBrk="1" hangingPunct="1">
              <a:spcBef>
                <a:spcPct val="0"/>
              </a:spcBef>
              <a:spcAft>
                <a:spcPct val="30000"/>
              </a:spcAft>
            </a:pPr>
            <a:r>
              <a:rPr lang="en-US" altLang="ja-JP" dirty="0" smtClean="0">
                <a:ea typeface="ヒラギノ角ゴ Pro W3" charset="0"/>
                <a:cs typeface="Times"/>
              </a:rPr>
              <a:t>That </a:t>
            </a:r>
            <a:r>
              <a:rPr lang="en-US" altLang="ja-JP" dirty="0">
                <a:ea typeface="ヒラギノ角ゴ Pro W3" charset="0"/>
                <a:cs typeface="Times"/>
              </a:rPr>
              <a:t>means they are expecting a large number of job openings, which is also a large percentage of their current workforce.  Those are the states that are growing the fastest</a:t>
            </a:r>
            <a:r>
              <a:rPr lang="en-US" altLang="ja-JP" dirty="0" smtClean="0">
                <a:ea typeface="ヒラギノ角ゴ Pro W3" charset="0"/>
                <a:cs typeface="Times"/>
              </a:rPr>
              <a:t>.</a:t>
            </a:r>
          </a:p>
          <a:p>
            <a:pPr eaLnBrk="1" hangingPunct="1">
              <a:spcBef>
                <a:spcPct val="0"/>
              </a:spcBef>
              <a:spcAft>
                <a:spcPct val="30000"/>
              </a:spcAft>
            </a:pPr>
            <a:r>
              <a:rPr lang="en-US" altLang="ja-JP" dirty="0" smtClean="0">
                <a:ea typeface="ヒラギノ角ゴ Pro W3" charset="0"/>
                <a:cs typeface="Times"/>
              </a:rPr>
              <a:t>You see North Carolina on the left. Projected to have the eighth most number of new jobs.  On the right our state is not far down at 12.9 percent.</a:t>
            </a: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Maine is at the bottom of both </a:t>
            </a:r>
            <a:r>
              <a:rPr lang="en-US" dirty="0" smtClean="0">
                <a:ea typeface="ヒラギノ角ゴ Pro W3" charset="0"/>
                <a:cs typeface="Times"/>
              </a:rPr>
              <a:t>lists.</a:t>
            </a: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endParaRPr lang="en-US" dirty="0">
              <a:ea typeface="ヒラギノ角ゴ Pro W3" charset="0"/>
              <a:cs typeface="Times"/>
            </a:endParaRPr>
          </a:p>
          <a:p>
            <a:pPr eaLnBrk="1" hangingPunct="1">
              <a:spcBef>
                <a:spcPct val="0"/>
              </a:spcBef>
              <a:spcAft>
                <a:spcPct val="30000"/>
              </a:spcAft>
            </a:pPr>
            <a:r>
              <a:rPr lang="en-US" dirty="0">
                <a:ea typeface="ヒラギノ角ゴ Pro W3" charset="0"/>
                <a:cs typeface="Times"/>
              </a:rPr>
              <a:t>============</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Total, All Occupations</a:t>
            </a:r>
            <a:r>
              <a:rPr lang="ja-JP" altLang="en-US" dirty="0">
                <a:ea typeface="ヒラギノ角ゴ Pro W3" charset="0"/>
                <a:cs typeface="Times"/>
              </a:rPr>
              <a:t>”</a:t>
            </a:r>
            <a:r>
              <a:rPr lang="en-US" altLang="ja-JP" dirty="0">
                <a:ea typeface="ヒラギノ角ゴ Pro W3" charset="0"/>
                <a:cs typeface="Times"/>
              </a:rPr>
              <a:t> for each state.</a:t>
            </a:r>
          </a:p>
          <a:p>
            <a:pPr eaLnBrk="1" hangingPunct="1">
              <a:spcBef>
                <a:spcPct val="0"/>
              </a:spcBef>
              <a:spcAft>
                <a:spcPct val="30000"/>
              </a:spcAft>
            </a:pPr>
            <a:r>
              <a:rPr lang="ja-JP" altLang="en-US" dirty="0">
                <a:ea typeface="ヒラギノ角ゴ Pro W3" charset="0"/>
                <a:cs typeface="Times"/>
              </a:rPr>
              <a:t>“</a:t>
            </a:r>
            <a:r>
              <a:rPr lang="en-US" altLang="ja-JP" dirty="0">
                <a:ea typeface="ヒラギノ角ゴ Pro W3" charset="0"/>
                <a:cs typeface="Times"/>
              </a:rPr>
              <a:t>Numeric Employment Change</a:t>
            </a:r>
            <a:r>
              <a:rPr lang="ja-JP" altLang="en-US" dirty="0">
                <a:ea typeface="ヒラギノ角ゴ Pro W3" charset="0"/>
                <a:cs typeface="Times"/>
              </a:rPr>
              <a:t>”</a:t>
            </a:r>
            <a:r>
              <a:rPr lang="en-US" altLang="ja-JP" dirty="0">
                <a:ea typeface="ヒラギノ角ゴ Pro W3" charset="0"/>
                <a:cs typeface="Times"/>
              </a:rPr>
              <a:t> is the number of new jobs projected over the ten year period.</a:t>
            </a:r>
          </a:p>
          <a:p>
            <a:pPr eaLnBrk="1" hangingPunct="1">
              <a:spcBef>
                <a:spcPct val="0"/>
              </a:spcBef>
              <a:spcAft>
                <a:spcPct val="30000"/>
              </a:spcAft>
            </a:pPr>
            <a:endParaRPr lang="en-US" dirty="0">
              <a:ea typeface="ヒラギノ角ゴ Pro W3" charset="0"/>
              <a:cs typeface="Times"/>
            </a:endParaRPr>
          </a:p>
          <a:p>
            <a:pPr eaLnBrk="1" hangingPunct="1">
              <a:spcBef>
                <a:spcPct val="0"/>
              </a:spcBef>
            </a:pPr>
            <a:r>
              <a:rPr lang="en-US" dirty="0" err="1">
                <a:ea typeface="ヒラギノ角ゴ Pro W3" charset="0"/>
                <a:cs typeface="Times"/>
              </a:rPr>
              <a:t>www.projectionscentral.com</a:t>
            </a:r>
            <a:r>
              <a:rPr lang="en-US" dirty="0">
                <a:ea typeface="ヒラギノ角ゴ Pro W3" charset="0"/>
                <a:cs typeface="Times"/>
              </a:rPr>
              <a:t>/</a:t>
            </a:r>
          </a:p>
          <a:p>
            <a:pPr eaLnBrk="1" hangingPunct="1">
              <a:spcBef>
                <a:spcPct val="0"/>
              </a:spcBef>
              <a:spcAft>
                <a:spcPct val="30000"/>
              </a:spcAft>
            </a:pPr>
            <a:endParaRPr lang="en-US" dirty="0">
              <a:ea typeface="ヒラギノ角ゴ Pro W3" charset="0"/>
              <a:cs typeface="Times"/>
            </a:endParaRPr>
          </a:p>
        </p:txBody>
      </p:sp>
    </p:spTree>
    <p:extLst>
      <p:ext uri="{BB962C8B-B14F-4D97-AF65-F5344CB8AC3E}">
        <p14:creationId xmlns:p14="http://schemas.microsoft.com/office/powerpoint/2010/main" val="6882629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a typeface="ヒラギノ角ゴ Pro W3" charset="0"/>
                <a:cs typeface="Times"/>
              </a:rPr>
              <a:t>If you Google “Hot Jobs,” you will be overwhelmed with lots of lists of</a:t>
            </a:r>
            <a:r>
              <a:rPr lang="en-US" baseline="0" dirty="0" smtClean="0">
                <a:ea typeface="ヒラギノ角ゴ Pro W3" charset="0"/>
                <a:cs typeface="Times"/>
              </a:rPr>
              <a:t> what </a:t>
            </a:r>
            <a:r>
              <a:rPr lang="en-US" u="sng" baseline="0" dirty="0" smtClean="0">
                <a:ea typeface="ヒラギノ角ゴ Pro W3" charset="0"/>
                <a:cs typeface="Times"/>
              </a:rPr>
              <a:t>someone</a:t>
            </a:r>
            <a:r>
              <a:rPr lang="en-US" baseline="0" dirty="0" smtClean="0">
                <a:ea typeface="ヒラギノ角ゴ Pro W3" charset="0"/>
                <a:cs typeface="Times"/>
              </a:rPr>
              <a:t> considers to be jobs that are in high demand.</a:t>
            </a:r>
            <a:r>
              <a:rPr lang="en-US" dirty="0" smtClean="0">
                <a:ea typeface="ヒラギノ角ゴ Pro W3" charset="0"/>
                <a:cs typeface="Times"/>
              </a:rPr>
              <a:t>  </a:t>
            </a:r>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hhstaffingservices.com</a:t>
            </a:r>
            <a:r>
              <a:rPr lang="en-US" dirty="0" smtClean="0"/>
              <a:t>/</a:t>
            </a:r>
            <a:r>
              <a:rPr lang="en-US" dirty="0" err="1" smtClean="0"/>
              <a:t>wp</a:t>
            </a:r>
            <a:r>
              <a:rPr lang="en-US" dirty="0" smtClean="0"/>
              <a:t>-content/uploads/2013/02/hot-jobs-</a:t>
            </a:r>
            <a:r>
              <a:rPr lang="en-US" dirty="0" err="1" smtClean="0"/>
              <a:t>icon.jpg</a:t>
            </a:r>
            <a:endParaRPr lang="en-US" dirty="0" smtClean="0"/>
          </a:p>
          <a:p>
            <a:r>
              <a:rPr lang="en-US" dirty="0" smtClean="0"/>
              <a:t>http://</a:t>
            </a:r>
            <a:r>
              <a:rPr lang="en-US" dirty="0" err="1" smtClean="0"/>
              <a:t>hhstaffingservices.com</a:t>
            </a:r>
            <a:r>
              <a:rPr lang="en-US" dirty="0" smtClean="0"/>
              <a:t>/job-seekers/hot-jobs-list-will-pay-cash-referral-bonus/</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49</a:t>
            </a:fld>
            <a:endParaRPr lang="en-US"/>
          </a:p>
        </p:txBody>
      </p:sp>
    </p:spTree>
    <p:extLst>
      <p:ext uri="{BB962C8B-B14F-4D97-AF65-F5344CB8AC3E}">
        <p14:creationId xmlns:p14="http://schemas.microsoft.com/office/powerpoint/2010/main" val="194458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486400" cy="4114800"/>
          </a:xfrm>
        </p:spPr>
        <p:txBody>
          <a:bodyPr/>
          <a:lstStyle/>
          <a:p>
            <a:r>
              <a:rPr lang="en-US" dirty="0" smtClean="0"/>
              <a:t>The </a:t>
            </a:r>
            <a:r>
              <a:rPr lang="en-US" u="sng" dirty="0" smtClean="0"/>
              <a:t>end</a:t>
            </a:r>
            <a:r>
              <a:rPr lang="en-US" dirty="0" smtClean="0"/>
              <a:t> for </a:t>
            </a:r>
            <a:r>
              <a:rPr lang="en-US" u="sng" dirty="0" smtClean="0"/>
              <a:t>this</a:t>
            </a:r>
            <a:r>
              <a:rPr lang="en-US" dirty="0" smtClean="0"/>
              <a:t> presentation is the </a:t>
            </a:r>
            <a:r>
              <a:rPr lang="en-US" u="sng" dirty="0" smtClean="0"/>
              <a:t>future</a:t>
            </a:r>
            <a:r>
              <a:rPr lang="en-US" dirty="0" smtClean="0"/>
              <a:t>.  </a:t>
            </a:r>
          </a:p>
          <a:p>
            <a:r>
              <a:rPr lang="en-US" dirty="0" smtClean="0"/>
              <a:t>(About an hour into the future to be precise.)</a:t>
            </a:r>
          </a:p>
          <a:p>
            <a:endParaRPr lang="en-US" dirty="0" smtClean="0"/>
          </a:p>
          <a:p>
            <a:r>
              <a:rPr lang="en-US" dirty="0" smtClean="0"/>
              <a:t>What will the future </a:t>
            </a:r>
            <a:r>
              <a:rPr lang="en-US" u="sng" dirty="0" smtClean="0"/>
              <a:t>look</a:t>
            </a:r>
            <a:r>
              <a:rPr lang="en-US" dirty="0" smtClean="0"/>
              <a:t> like? </a:t>
            </a:r>
          </a:p>
          <a:p>
            <a:r>
              <a:rPr lang="en-US" dirty="0" smtClean="0"/>
              <a:t>(Not an hour from now, but like ten or twenty years in the future.)</a:t>
            </a:r>
          </a:p>
          <a:p>
            <a:endParaRPr lang="en-US" dirty="0" smtClean="0"/>
          </a:p>
          <a:p>
            <a:r>
              <a:rPr lang="en-US" dirty="0" smtClean="0"/>
              <a:t>The more important question is:</a:t>
            </a:r>
          </a:p>
          <a:p>
            <a:r>
              <a:rPr lang="en-US" dirty="0" smtClean="0"/>
              <a:t>“What do </a:t>
            </a:r>
            <a:r>
              <a:rPr lang="en-US" u="sng" dirty="0" smtClean="0"/>
              <a:t>we</a:t>
            </a:r>
            <a:r>
              <a:rPr lang="en-US" dirty="0" smtClean="0"/>
              <a:t> </a:t>
            </a:r>
            <a:r>
              <a:rPr lang="en-US" u="sng" dirty="0" smtClean="0"/>
              <a:t>want</a:t>
            </a:r>
            <a:r>
              <a:rPr lang="en-US" dirty="0" smtClean="0"/>
              <a:t> our future to look like?”</a:t>
            </a:r>
          </a:p>
          <a:p>
            <a:endParaRPr lang="en-US" dirty="0" smtClean="0"/>
          </a:p>
          <a:p>
            <a:r>
              <a:rPr lang="en-US" dirty="0" smtClean="0"/>
              <a:t>=====</a:t>
            </a:r>
          </a:p>
          <a:p>
            <a:endParaRPr lang="en-US" dirty="0" smtClean="0"/>
          </a:p>
          <a:p>
            <a:r>
              <a:rPr lang="en-US" dirty="0" smtClean="0"/>
              <a:t>https://</a:t>
            </a:r>
            <a:r>
              <a:rPr lang="en-US" dirty="0" err="1" smtClean="0"/>
              <a:t>i.ytimg.com</a:t>
            </a:r>
            <a:r>
              <a:rPr lang="en-US" dirty="0" smtClean="0"/>
              <a:t>/vi/MFEw37uMQyM/</a:t>
            </a:r>
            <a:r>
              <a:rPr lang="en-US" dirty="0" err="1" smtClean="0"/>
              <a:t>maxresdefault.jpg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20882924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This hot job list shows the top jobs that </a:t>
            </a:r>
            <a:r>
              <a:rPr lang="en-US" u="sng" dirty="0" smtClean="0">
                <a:ea typeface="ヒラギノ角ゴ Pro W3" charset="0"/>
                <a:cs typeface="Times"/>
              </a:rPr>
              <a:t>don</a:t>
            </a:r>
            <a:r>
              <a:rPr lang="fr-FR" u="sng" dirty="0" smtClean="0">
                <a:ea typeface="ヒラギノ角ゴ Pro W3" charset="0"/>
                <a:cs typeface="Times"/>
              </a:rPr>
              <a:t>’</a:t>
            </a:r>
            <a:r>
              <a:rPr lang="en-US" u="sng" dirty="0" smtClean="0">
                <a:ea typeface="ヒラギノ角ゴ Pro W3" charset="0"/>
                <a:cs typeface="Times"/>
              </a:rPr>
              <a:t>t</a:t>
            </a:r>
            <a:r>
              <a:rPr lang="en-US" baseline="0" dirty="0" smtClean="0">
                <a:ea typeface="ヒラギノ角ゴ Pro W3" charset="0"/>
                <a:cs typeface="Times"/>
              </a:rPr>
              <a:t> require a four-year degree.</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a:t>
            </a:r>
          </a:p>
          <a:p>
            <a:endParaRPr lang="en-US" dirty="0">
              <a:ea typeface="ヒラギノ角ゴ Pro W3" charset="0"/>
              <a:cs typeface="ヒラギノ角ゴ Pro W3" charset="0"/>
            </a:endParaRPr>
          </a:p>
          <a:p>
            <a:r>
              <a:rPr lang="en-US" b="1" dirty="0">
                <a:ea typeface="ヒラギノ角ゴ Pro W3" charset="0"/>
                <a:cs typeface="ヒラギノ角ゴ Pro W3" charset="0"/>
              </a:rPr>
              <a:t>1. Registered Nurses</a:t>
            </a:r>
          </a:p>
          <a:p>
            <a:r>
              <a:rPr lang="en-US" b="1" dirty="0">
                <a:ea typeface="ヒラギノ角ゴ Pro W3" charset="0"/>
                <a:cs typeface="ヒラギノ角ゴ Pro W3" charset="0"/>
              </a:rPr>
              <a:t>2. Automotive Service Technicians and Mechanics</a:t>
            </a:r>
          </a:p>
          <a:p>
            <a:r>
              <a:rPr lang="en-US" b="1" dirty="0">
                <a:ea typeface="ヒラギノ角ゴ Pro W3" charset="0"/>
                <a:cs typeface="ヒラギノ角ゴ Pro W3" charset="0"/>
              </a:rPr>
              <a:t>3. Carpenters</a:t>
            </a:r>
          </a:p>
          <a:p>
            <a:r>
              <a:rPr lang="en-US" b="1" dirty="0">
                <a:ea typeface="ヒラギノ角ゴ Pro W3" charset="0"/>
                <a:cs typeface="ヒラギノ角ゴ Pro W3" charset="0"/>
              </a:rPr>
              <a:t>4. Electricians</a:t>
            </a:r>
          </a:p>
          <a:p>
            <a:r>
              <a:rPr lang="en-US" b="1" dirty="0">
                <a:ea typeface="ヒラギノ角ゴ Pro W3" charset="0"/>
                <a:cs typeface="ヒラギノ角ゴ Pro W3" charset="0"/>
              </a:rPr>
              <a:t>5. Computer Systems Analysts</a:t>
            </a:r>
          </a:p>
          <a:p>
            <a:r>
              <a:rPr lang="en-US" b="1" dirty="0">
                <a:ea typeface="ヒラギノ角ゴ Pro W3" charset="0"/>
                <a:cs typeface="ヒラギノ角ゴ Pro W3" charset="0"/>
              </a:rPr>
              <a:t>6. Machinists</a:t>
            </a:r>
          </a:p>
          <a:p>
            <a:r>
              <a:rPr lang="en-US" b="1" dirty="0">
                <a:ea typeface="ヒラギノ角ゴ Pro W3" charset="0"/>
                <a:cs typeface="ヒラギノ角ゴ Pro W3" charset="0"/>
              </a:rPr>
              <a:t>7. Plumbers, Pipefitters, Steamfitters</a:t>
            </a:r>
          </a:p>
          <a:p>
            <a:r>
              <a:rPr lang="en-US" b="1" dirty="0">
                <a:ea typeface="ヒラギノ角ゴ Pro W3" charset="0"/>
                <a:cs typeface="ヒラギノ角ゴ Pro W3" charset="0"/>
              </a:rPr>
              <a:t>8. Welders, Cutters, </a:t>
            </a:r>
            <a:r>
              <a:rPr lang="en-US" b="1" dirty="0" err="1">
                <a:ea typeface="ヒラギノ角ゴ Pro W3" charset="0"/>
                <a:cs typeface="ヒラギノ角ゴ Pro W3" charset="0"/>
              </a:rPr>
              <a:t>Solderers</a:t>
            </a:r>
            <a:r>
              <a:rPr lang="en-US" b="1" dirty="0">
                <a:ea typeface="ヒラギノ角ゴ Pro W3" charset="0"/>
                <a:cs typeface="ヒラギノ角ゴ Pro W3" charset="0"/>
              </a:rPr>
              <a:t> and </a:t>
            </a:r>
            <a:r>
              <a:rPr lang="en-US" b="1" dirty="0" err="1">
                <a:ea typeface="ヒラギノ角ゴ Pro W3" charset="0"/>
                <a:cs typeface="ヒラギノ角ゴ Pro W3" charset="0"/>
              </a:rPr>
              <a:t>Brazers</a:t>
            </a:r>
            <a:endParaRPr lang="en-US" b="1"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http://247wallst.com/2013/06/26/high-tech-jobs-that-do-not-require-a-college-degree/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http://247wallst.com/2013/06/26/high-tech-jobs-that-do-not-require-a-college-degree/#ixzz2XQ7hpswB</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June 26, 2013</a:t>
            </a:r>
          </a:p>
          <a:p>
            <a:endParaRPr lang="en-US" dirty="0">
              <a:ea typeface="ヒラギノ角ゴ Pro W3" charset="0"/>
              <a:cs typeface="ヒラギノ角ゴ Pro W3" charset="0"/>
            </a:endParaRPr>
          </a:p>
          <a:p>
            <a:r>
              <a:rPr lang="en-US" dirty="0">
                <a:ea typeface="ヒラギノ角ゴ Pro W3" charset="0"/>
                <a:cs typeface="ヒラギノ角ゴ Pro W3" charset="0"/>
              </a:rPr>
              <a:t>The average STEM job available to workers without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paid $53,000, 10% higher than other jobs requiring similar educational attainment. Among the eight most popular STEM jobs that do not require a college degree, six paid more than the national annual average wage of $45,230. There were nearly 500,000 people working as computer systems analysts in 2011, a position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and paid $82,320, on average.</a:t>
            </a:r>
          </a:p>
          <a:p>
            <a:endParaRPr lang="en-US" dirty="0">
              <a:ea typeface="ヒラギノ角ゴ Pro W3" charset="0"/>
              <a:cs typeface="ヒラギノ角ゴ Pro W3" charset="0"/>
            </a:endParaRPr>
          </a:p>
          <a:p>
            <a:r>
              <a:rPr lang="en-US" dirty="0">
                <a:ea typeface="ヒラギノ角ゴ Pro W3" charset="0"/>
                <a:cs typeface="ヒラギノ角ゴ Pro W3" charset="0"/>
              </a:rPr>
              <a:t>Though a four-year college degree is not a prerequisite, many of these jobs still have rigorous requirements. Most plumbers, pipefitters and steamfitters go through a four or five year apprenticeship program, which includes studying math, physics and chemistry, according to the Bureau of Labor Statistics (BLS). Registered nurses, by far the fastest growing STEM job that does not require a bachelor</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s degree, need to take courses in anatomy, chemistry and microbiology.</a:t>
            </a:r>
          </a:p>
          <a:p>
            <a:endParaRPr lang="en-US" dirty="0">
              <a:ea typeface="ヒラギノ角ゴ Pro W3" charset="0"/>
              <a:cs typeface="ヒラギノ角ゴ Pro W3" charset="0"/>
            </a:endParaRPr>
          </a:p>
          <a:p>
            <a:r>
              <a:rPr lang="en-US" dirty="0">
                <a:ea typeface="ヒラギノ角ゴ Pro W3" charset="0"/>
                <a:cs typeface="ヒラギノ角ゴ Pro W3" charset="0"/>
              </a:rPr>
              <a:t>Read more: High-Tech Jobs That Don</a:t>
            </a:r>
            <a:r>
              <a:rPr lang="ja-JP" altLang="en-US" dirty="0">
                <a:ea typeface="ヒラギノ角ゴ Pro W3" charset="0"/>
                <a:cs typeface="ヒラギノ角ゴ Pro W3" charset="0"/>
              </a:rPr>
              <a:t>’</a:t>
            </a:r>
            <a:r>
              <a:rPr lang="en-US" altLang="ja-JP" dirty="0">
                <a:ea typeface="ヒラギノ角ゴ Pro W3" charset="0"/>
                <a:cs typeface="ヒラギノ角ゴ Pro W3" charset="0"/>
              </a:rPr>
              <a:t>t Need a College Degree - 24/7 Wall St. http://247wallst.com/2013/06/26/high-tech-jobs-that-do-not-require-a-college-degree/#ixzz2XQ7ptbo3</a:t>
            </a:r>
          </a:p>
          <a:p>
            <a:endParaRPr lang="en-US" dirty="0">
              <a:ea typeface="ヒラギノ角ゴ Pro W3" charset="0"/>
              <a:cs typeface="ヒラギノ角ゴ Pro W3" charset="0"/>
            </a:endParaRPr>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AB973DB-2B7B-FC41-90F4-64575ED16F65}" type="slidenum">
              <a:rPr lang="en-US" sz="1300"/>
              <a:pPr/>
              <a:t>50</a:t>
            </a:fld>
            <a:endParaRPr lang="en-US" sz="1300"/>
          </a:p>
        </p:txBody>
      </p:sp>
    </p:spTree>
    <p:extLst>
      <p:ext uri="{BB962C8B-B14F-4D97-AF65-F5344CB8AC3E}">
        <p14:creationId xmlns:p14="http://schemas.microsoft.com/office/powerpoint/2010/main" val="2125027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baseline="0" dirty="0" smtClean="0">
                <a:cs typeface="Times"/>
              </a:rPr>
              <a:t>This</a:t>
            </a:r>
            <a:r>
              <a:rPr lang="en-US" baseline="0" dirty="0" smtClean="0">
                <a:cs typeface="Times"/>
              </a:rPr>
              <a:t> hot jobs list shows the</a:t>
            </a:r>
            <a:r>
              <a:rPr lang="en-US" dirty="0" smtClean="0">
                <a:cs typeface="Times"/>
              </a:rPr>
              <a:t> top</a:t>
            </a:r>
            <a:r>
              <a:rPr lang="en-US" baseline="0" dirty="0" smtClean="0">
                <a:cs typeface="Times"/>
              </a:rPr>
              <a:t> ten </a:t>
            </a:r>
            <a:r>
              <a:rPr lang="en-US" u="sng" baseline="0" dirty="0" smtClean="0">
                <a:cs typeface="Times"/>
              </a:rPr>
              <a:t>unusual</a:t>
            </a:r>
            <a:r>
              <a:rPr lang="en-US" baseline="0" dirty="0" smtClean="0">
                <a:cs typeface="Times"/>
              </a:rPr>
              <a:t> jobs that </a:t>
            </a:r>
            <a:r>
              <a:rPr lang="en-US" u="sng" baseline="0" dirty="0" smtClean="0">
                <a:cs typeface="Times"/>
              </a:rPr>
              <a:t>pay</a:t>
            </a:r>
            <a:r>
              <a:rPr lang="en-US" baseline="0" dirty="0" smtClean="0">
                <a:cs typeface="Times"/>
              </a:rPr>
              <a:t> surprisingly well.  </a:t>
            </a:r>
          </a:p>
          <a:p>
            <a:endParaRPr lang="en-US" baseline="0" dirty="0" smtClean="0">
              <a:cs typeface="Times"/>
            </a:endParaRPr>
          </a:p>
          <a:p>
            <a:r>
              <a:rPr lang="en-US" dirty="0" smtClean="0"/>
              <a:t>--  like running a </a:t>
            </a:r>
            <a:r>
              <a:rPr lang="en-US" u="sng" dirty="0" smtClean="0"/>
              <a:t>hot dog </a:t>
            </a:r>
            <a:r>
              <a:rPr lang="en-US" dirty="0" smtClean="0"/>
              <a:t>cart.</a:t>
            </a:r>
          </a:p>
          <a:p>
            <a:endParaRPr lang="en-US" baseline="0" dirty="0" smtClean="0">
              <a:cs typeface="Times"/>
            </a:endParaRPr>
          </a:p>
          <a:p>
            <a:r>
              <a:rPr lang="en-US" baseline="0" dirty="0" smtClean="0">
                <a:cs typeface="Times"/>
              </a:rPr>
              <a:t>Who thinks that would be fun ??????</a:t>
            </a:r>
          </a:p>
          <a:p>
            <a:endParaRPr lang="en-US" baseline="0" dirty="0" smtClean="0">
              <a:cs typeface="Times"/>
            </a:endParaRPr>
          </a:p>
          <a:p>
            <a:endParaRPr lang="en-US" dirty="0" smtClean="0">
              <a:cs typeface="Times"/>
            </a:endParaRPr>
          </a:p>
          <a:p>
            <a:endParaRPr lang="en-US" dirty="0">
              <a:cs typeface="Times"/>
            </a:endParaRPr>
          </a:p>
          <a:p>
            <a:endParaRPr lang="en-US" dirty="0" smtClean="0">
              <a:cs typeface="Times"/>
            </a:endParaRPr>
          </a:p>
          <a:p>
            <a:endParaRPr lang="en-US" dirty="0" smtClean="0"/>
          </a:p>
          <a:p>
            <a:r>
              <a:rPr lang="en-US" dirty="0" smtClean="0"/>
              <a:t>======</a:t>
            </a:r>
          </a:p>
          <a:p>
            <a:r>
              <a:rPr lang="en-US" dirty="0" smtClean="0"/>
              <a:t>http://</a:t>
            </a:r>
            <a:r>
              <a:rPr lang="en-US" dirty="0" err="1" smtClean="0"/>
              <a:t>www.forbes.com</a:t>
            </a:r>
            <a:r>
              <a:rPr lang="en-US" dirty="0" smtClean="0"/>
              <a:t>/pictures/efkk45ejgdm/10-unusual-jobs-that-pay-surprisingly-well/#</a:t>
            </a:r>
            <a:r>
              <a:rPr lang="en-US" dirty="0" err="1" smtClean="0"/>
              <a:t>gallerycontent</a:t>
            </a:r>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51</a:t>
            </a:fld>
            <a:endParaRPr lang="en-US"/>
          </a:p>
        </p:txBody>
      </p:sp>
    </p:spTree>
    <p:extLst>
      <p:ext uri="{BB962C8B-B14F-4D97-AF65-F5344CB8AC3E}">
        <p14:creationId xmlns:p14="http://schemas.microsoft.com/office/powerpoint/2010/main" val="11737588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cs typeface="Times"/>
              </a:rPr>
              <a:t>Here is a list of the top ten </a:t>
            </a:r>
            <a:r>
              <a:rPr lang="en-US" u="sng" dirty="0" smtClean="0">
                <a:ea typeface="ヒラギノ角ゴ Pro W3" charset="0"/>
                <a:cs typeface="Times"/>
              </a:rPr>
              <a:t>hardest-to-fill</a:t>
            </a:r>
            <a:r>
              <a:rPr lang="en-US" dirty="0" smtClean="0">
                <a:ea typeface="ヒラギノ角ゴ Pro W3" charset="0"/>
                <a:cs typeface="Times"/>
              </a:rPr>
              <a:t> jobs.</a:t>
            </a:r>
          </a:p>
          <a:p>
            <a:endParaRPr lang="en-US" dirty="0" smtClean="0">
              <a:ea typeface="ヒラギノ角ゴ Pro W3" charset="0"/>
              <a:cs typeface="Times"/>
            </a:endParaRPr>
          </a:p>
          <a:p>
            <a:r>
              <a:rPr lang="en-US" dirty="0" smtClean="0">
                <a:ea typeface="ヒラギノ角ゴ Pro W3" charset="0"/>
                <a:cs typeface="Times"/>
              </a:rPr>
              <a:t>Teachers are on the list at number </a:t>
            </a:r>
            <a:r>
              <a:rPr lang="en-US" u="sng" dirty="0" smtClean="0">
                <a:ea typeface="ヒラギノ角ゴ Pro W3" charset="0"/>
                <a:cs typeface="Times"/>
              </a:rPr>
              <a:t>ten</a:t>
            </a:r>
            <a:r>
              <a:rPr lang="en-US" dirty="0" smtClean="0">
                <a:ea typeface="ヒラギノ角ゴ Pro W3" charset="0"/>
                <a:cs typeface="Times"/>
              </a:rPr>
              <a:t>.</a:t>
            </a:r>
          </a:p>
          <a:p>
            <a:endParaRPr lang="en-US" baseline="0" dirty="0" smtClean="0">
              <a:ea typeface="ヒラギノ角ゴ Pro W3" charset="0"/>
              <a:cs typeface="Times"/>
            </a:endParaRPr>
          </a:p>
          <a:p>
            <a:r>
              <a:rPr lang="en-US" baseline="0" dirty="0" smtClean="0">
                <a:ea typeface="ヒラギノ角ゴ Pro W3" charset="0"/>
                <a:cs typeface="Times"/>
              </a:rPr>
              <a:t>Teachers of all kinds are the occupation that </a:t>
            </a:r>
            <a:r>
              <a:rPr lang="en-US" i="0" u="sng" baseline="0" dirty="0" smtClean="0">
                <a:ea typeface="ヒラギノ角ゴ Pro W3" charset="0"/>
                <a:cs typeface="Times"/>
              </a:rPr>
              <a:t>requires</a:t>
            </a:r>
            <a:r>
              <a:rPr lang="en-US" baseline="0" dirty="0" smtClean="0">
                <a:ea typeface="ヒラギノ角ゴ Pro W3" charset="0"/>
                <a:cs typeface="Times"/>
              </a:rPr>
              <a:t> a bachelor degree -- that is in the </a:t>
            </a:r>
            <a:r>
              <a:rPr lang="en-US" u="sng" baseline="0" dirty="0" smtClean="0">
                <a:ea typeface="ヒラギノ角ゴ Pro W3" charset="0"/>
                <a:cs typeface="Times"/>
              </a:rPr>
              <a:t>highest</a:t>
            </a:r>
            <a:r>
              <a:rPr lang="en-US" baseline="0" dirty="0" smtClean="0">
                <a:ea typeface="ヒラギノ角ゴ Pro W3" charset="0"/>
                <a:cs typeface="Times"/>
              </a:rPr>
              <a:t> demand.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C2501A1-6C12-C641-A9FB-D552B422665B}" type="slidenum">
              <a:rPr lang="en-US" sz="1300"/>
              <a:pPr/>
              <a:t>52</a:t>
            </a:fld>
            <a:endParaRPr lang="en-US" sz="1300"/>
          </a:p>
        </p:txBody>
      </p:sp>
    </p:spTree>
    <p:extLst>
      <p:ext uri="{BB962C8B-B14F-4D97-AF65-F5344CB8AC3E}">
        <p14:creationId xmlns:p14="http://schemas.microsoft.com/office/powerpoint/2010/main" val="11731467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cs typeface="Times"/>
              </a:rPr>
              <a:t>Mechanics are in high demand.  We depend on our cars and want them fixed fast</a:t>
            </a:r>
            <a:r>
              <a:rPr lang="en-US" baseline="0" dirty="0" smtClean="0">
                <a:ea typeface="ヒラギノ角ゴ Pro W3" charset="0"/>
                <a:cs typeface="Times"/>
              </a:rPr>
              <a:t> and correctly.</a:t>
            </a:r>
          </a:p>
          <a:p>
            <a:endParaRPr lang="en-US" baseline="0" dirty="0" smtClean="0">
              <a:ea typeface="ヒラギノ角ゴ Pro W3" charset="0"/>
              <a:cs typeface="Times"/>
            </a:endParaRPr>
          </a:p>
          <a:p>
            <a:r>
              <a:rPr lang="en-US" baseline="0" dirty="0" smtClean="0">
                <a:ea typeface="ヒラギノ角ゴ Pro W3" charset="0"/>
                <a:cs typeface="Times"/>
              </a:rPr>
              <a:t>Top mechanics can make over $100,000 working at the large dealerships.  </a:t>
            </a:r>
          </a:p>
          <a:p>
            <a:endParaRPr lang="en-US" baseline="0" dirty="0" smtClean="0">
              <a:ea typeface="ヒラギノ角ゴ Pro W3" charset="0"/>
              <a:cs typeface="Times"/>
            </a:endParaRPr>
          </a:p>
          <a:p>
            <a:endParaRPr lang="en-US" dirty="0" smtClean="0">
              <a:ea typeface="ヒラギノ角ゴ Pro W3" charset="0"/>
              <a:cs typeface="ヒラギノ角ゴ Pro W3" charset="0"/>
            </a:endParaRP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16E0625-C8C6-C54B-AF88-1494B379B34C}" type="slidenum">
              <a:rPr lang="en-US" sz="1300"/>
              <a:pPr/>
              <a:t>53</a:t>
            </a:fld>
            <a:endParaRPr lang="en-US" sz="1300"/>
          </a:p>
        </p:txBody>
      </p:sp>
    </p:spTree>
    <p:extLst>
      <p:ext uri="{BB962C8B-B14F-4D97-AF65-F5344CB8AC3E}">
        <p14:creationId xmlns:p14="http://schemas.microsoft.com/office/powerpoint/2010/main" val="969740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Technicians are in high demand.</a:t>
            </a:r>
          </a:p>
          <a:p>
            <a:endParaRPr lang="en-US" dirty="0" smtClean="0">
              <a:ea typeface="ヒラギノ角ゴ Pro W3" charset="0"/>
            </a:endParaRPr>
          </a:p>
          <a:p>
            <a:r>
              <a:rPr lang="en-US" dirty="0" smtClean="0">
                <a:ea typeface="ヒラギノ角ゴ Pro W3" charset="0"/>
              </a:rPr>
              <a:t>This is the Science and Technology side of the STEM that we keep hearing about.</a:t>
            </a:r>
          </a:p>
          <a:p>
            <a:r>
              <a:rPr lang="en-US" dirty="0" smtClean="0">
                <a:ea typeface="ヒラギノ角ゴ Pro W3" charset="0"/>
              </a:rPr>
              <a:t> </a:t>
            </a:r>
          </a:p>
          <a:p>
            <a:endParaRPr lang="en-US" dirty="0">
              <a:ea typeface="ヒラギノ角ゴ Pro W3" charset="0"/>
            </a:endParaRPr>
          </a:p>
          <a:p>
            <a:endParaRPr lang="en-US" dirty="0">
              <a:ea typeface="ヒラギノ角ゴ Pro W3" charset="0"/>
            </a:endParaRPr>
          </a:p>
          <a:p>
            <a:r>
              <a:rPr lang="en-US" dirty="0" smtClean="0">
                <a:ea typeface="ヒラギノ角ゴ Pro W3" charset="0"/>
                <a:cs typeface="ヒラギノ角ゴ Pro W3" charset="0"/>
              </a:rPr>
              <a:t>======</a:t>
            </a:r>
            <a:endParaRPr lang="en-US" dirty="0">
              <a:ea typeface="ヒラギノ角ゴ Pro W3" charset="0"/>
              <a:cs typeface="ヒラギノ角ゴ Pro W3" charset="0"/>
            </a:endParaRPr>
          </a:p>
          <a:p>
            <a:r>
              <a:rPr lang="en-US" dirty="0">
                <a:ea typeface="ヒラギノ角ゴ Pro W3" charset="0"/>
                <a:cs typeface="ヒラギノ角ゴ Pro W3" charset="0"/>
              </a:rPr>
              <a:t>Forbes recently looked at the 10 Hardest to Fill Jobs in America</a:t>
            </a:r>
          </a:p>
          <a:p>
            <a:endParaRPr lang="en-US" dirty="0">
              <a:ea typeface="ヒラギノ角ゴ Pro W3" charset="0"/>
              <a:cs typeface="ヒラギノ角ゴ Pro W3" charset="0"/>
            </a:endParaRPr>
          </a:p>
          <a:p>
            <a:endParaRPr lang="en-US" dirty="0">
              <a:ea typeface="ヒラギノ角ゴ Pro W3" charset="0"/>
              <a:cs typeface="ヒラギノ角ゴ Pro W3" charset="0"/>
            </a:endParaRPr>
          </a:p>
          <a:p>
            <a:r>
              <a:rPr lang="en-US" dirty="0">
                <a:ea typeface="ヒラギノ角ゴ Pro W3" charset="0"/>
                <a:cs typeface="ヒラギノ角ゴ Pro W3" charset="0"/>
              </a:rPr>
              <a:t>===</a:t>
            </a:r>
          </a:p>
          <a:p>
            <a:r>
              <a:rPr lang="en-US" dirty="0">
                <a:ea typeface="ヒラギノ角ゴ Pro W3" charset="0"/>
                <a:cs typeface="ヒラギノ角ゴ Pro W3" charset="0"/>
              </a:rPr>
              <a:t>http://</a:t>
            </a:r>
            <a:r>
              <a:rPr lang="en-US" dirty="0" err="1">
                <a:ea typeface="ヒラギノ角ゴ Pro W3" charset="0"/>
                <a:cs typeface="ヒラギノ角ゴ Pro W3" charset="0"/>
              </a:rPr>
              <a:t>www.forbes.com</a:t>
            </a:r>
            <a:r>
              <a:rPr lang="en-US" dirty="0">
                <a:ea typeface="ヒラギノ角ゴ Pro W3" charset="0"/>
                <a:cs typeface="ヒラギノ角ゴ Pro W3" charset="0"/>
              </a:rPr>
              <a:t>/sites/</a:t>
            </a:r>
            <a:r>
              <a:rPr lang="en-US" dirty="0" err="1">
                <a:ea typeface="ヒラギノ角ゴ Pro W3" charset="0"/>
                <a:cs typeface="ヒラギノ角ゴ Pro W3" charset="0"/>
              </a:rPr>
              <a:t>jacquelynsmith</a:t>
            </a:r>
            <a:r>
              <a:rPr lang="en-US" dirty="0">
                <a:ea typeface="ヒラギノ角ゴ Pro W3" charset="0"/>
                <a:cs typeface="ヒラギノ角ゴ Pro W3" charset="0"/>
              </a:rPr>
              <a:t>/2013/05/28/the-10-hardest-jobs-to-fill-in-2013/</a:t>
            </a:r>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338549B-F61B-FB41-832C-34EDC3C7F533}" type="slidenum">
              <a:rPr lang="en-US" sz="1300"/>
              <a:pPr/>
              <a:t>54</a:t>
            </a:fld>
            <a:endParaRPr lang="en-US" sz="1300"/>
          </a:p>
        </p:txBody>
      </p:sp>
    </p:spTree>
    <p:extLst>
      <p:ext uri="{BB962C8B-B14F-4D97-AF65-F5344CB8AC3E}">
        <p14:creationId xmlns:p14="http://schemas.microsoft.com/office/powerpoint/2010/main" val="8696590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a:ln/>
        </p:spPr>
      </p:sp>
      <p:sp>
        <p:nvSpPr>
          <p:cNvPr id="1034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One reason that </a:t>
            </a:r>
            <a:r>
              <a:rPr lang="en-US" u="sng" dirty="0" smtClean="0">
                <a:ea typeface="ヒラギノ角ゴ Pro W3" charset="0"/>
              </a:rPr>
              <a:t>skilled</a:t>
            </a:r>
            <a:r>
              <a:rPr lang="en-US" dirty="0" smtClean="0">
                <a:ea typeface="ヒラギノ角ゴ Pro W3" charset="0"/>
              </a:rPr>
              <a:t> trades are in high demand is because </a:t>
            </a:r>
            <a:r>
              <a:rPr lang="en-US" u="sng" dirty="0" smtClean="0">
                <a:ea typeface="ヒラギノ角ゴ Pro W3" charset="0"/>
              </a:rPr>
              <a:t>years</a:t>
            </a:r>
            <a:r>
              <a:rPr lang="en-US" baseline="0" dirty="0" smtClean="0">
                <a:ea typeface="ヒラギノ角ゴ Pro W3" charset="0"/>
              </a:rPr>
              <a:t> ago we started discouraging kids from going into blue-collar jobs.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ea typeface="ヒラギノ角ゴ Pro W3" charset="0"/>
              </a:rPr>
              <a:t>And now that we are coming out of the </a:t>
            </a:r>
            <a:r>
              <a:rPr lang="en-US" u="sng" dirty="0" smtClean="0">
                <a:ea typeface="ヒラギノ角ゴ Pro W3" charset="0"/>
              </a:rPr>
              <a:t>recession</a:t>
            </a:r>
            <a:r>
              <a:rPr lang="en-US" dirty="0" smtClean="0">
                <a:ea typeface="ヒラギノ角ゴ Pro W3" charset="0"/>
              </a:rPr>
              <a:t>, --  the building boom is beginning with no one to do the work.</a:t>
            </a:r>
            <a:endParaRPr lang="en-US" baseline="0" dirty="0" smtClean="0">
              <a:ea typeface="ヒラギノ角ゴ Pro W3" charset="0"/>
            </a:endParaRP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Forbes recently looked at the 10 Hardest to Fill Jobs in America</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a:t>
            </a:r>
            <a:r>
              <a:rPr lang="en-US" dirty="0" err="1">
                <a:ea typeface="ヒラギノ角ゴ Pro W3" charset="0"/>
              </a:rPr>
              <a:t>jacquelynsmith</a:t>
            </a:r>
            <a:r>
              <a:rPr lang="en-US" dirty="0">
                <a:ea typeface="ヒラギノ角ゴ Pro W3" charset="0"/>
              </a:rPr>
              <a:t>/2013/05/28/the-10-hardest-jobs-to-fill-in-2013/</a:t>
            </a:r>
          </a:p>
        </p:txBody>
      </p:sp>
      <p:sp>
        <p:nvSpPr>
          <p:cNvPr id="1034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299937B-E6E2-D147-A62C-295DBAF56E06}" type="slidenum">
              <a:rPr lang="en-US" sz="1300"/>
              <a:pPr/>
              <a:t>55</a:t>
            </a:fld>
            <a:endParaRPr lang="en-US" sz="1300"/>
          </a:p>
        </p:txBody>
      </p:sp>
    </p:spTree>
    <p:extLst>
      <p:ext uri="{BB962C8B-B14F-4D97-AF65-F5344CB8AC3E}">
        <p14:creationId xmlns:p14="http://schemas.microsoft.com/office/powerpoint/2010/main" val="1943064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p:cNvSpPr>
          <p:nvPr>
            <p:ph type="sldImg"/>
          </p:nvPr>
        </p:nvSpPr>
        <p:spPr>
          <a:ln/>
        </p:spPr>
      </p:sp>
      <p:sp>
        <p:nvSpPr>
          <p:cNvPr id="1054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You’ve heard about the cloud … Now someone has to maintain it and keep it going</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 found this list of Top Ten Job Titles that Didn’t Exist Five Years Ago.</a:t>
            </a:r>
          </a:p>
          <a:p>
            <a:endParaRPr lang="en-US" dirty="0" smtClean="0">
              <a:ea typeface="ヒラギノ角ゴ Pro W3" charset="0"/>
            </a:endParaRPr>
          </a:p>
          <a:p>
            <a:r>
              <a:rPr lang="en-US" dirty="0" smtClean="0">
                <a:ea typeface="ヒラギノ角ゴ Pro W3" charset="0"/>
              </a:rPr>
              <a:t>My dad spent</a:t>
            </a:r>
            <a:r>
              <a:rPr lang="en-US" baseline="0" dirty="0" smtClean="0">
                <a:ea typeface="ヒラギノ角ゴ Pro W3" charset="0"/>
              </a:rPr>
              <a:t> his whole career working on clouds, but then he was a meteorologist.  The clouds have changed.</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54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DDCF7B4C-0FF4-6C41-91ED-5F8FD57EA949}" type="slidenum">
              <a:rPr lang="en-US" sz="1200"/>
              <a:pPr/>
              <a:t>56</a:t>
            </a:fld>
            <a:endParaRPr lang="en-US" sz="1200"/>
          </a:p>
        </p:txBody>
      </p:sp>
    </p:spTree>
    <p:extLst>
      <p:ext uri="{BB962C8B-B14F-4D97-AF65-F5344CB8AC3E}">
        <p14:creationId xmlns:p14="http://schemas.microsoft.com/office/powerpoint/2010/main" val="6729458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p:cNvSpPr>
          <p:nvPr>
            <p:ph type="sldImg"/>
          </p:nvPr>
        </p:nvSpPr>
        <p:spPr>
          <a:ln/>
        </p:spPr>
      </p:sp>
      <p:sp>
        <p:nvSpPr>
          <p:cNvPr id="1075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defTabSz="965200"/>
            <a:r>
              <a:rPr lang="en-US" dirty="0">
                <a:ea typeface="ヒラギノ角ゴ Pro W3" charset="0"/>
              </a:rPr>
              <a:t>Someone needs to take all that data we’ve collected and turn it into information.  </a:t>
            </a:r>
            <a:endParaRPr lang="en-US" dirty="0" smtClean="0">
              <a:ea typeface="ヒラギノ角ゴ Pro W3" charset="0"/>
            </a:endParaRPr>
          </a:p>
          <a:p>
            <a:pPr defTabSz="965200"/>
            <a:endParaRPr lang="en-US" dirty="0">
              <a:ea typeface="ヒラギノ角ゴ Pro W3" charset="0"/>
            </a:endParaRPr>
          </a:p>
          <a:p>
            <a:pPr defTabSz="965200"/>
            <a:r>
              <a:rPr lang="en-US" dirty="0">
                <a:ea typeface="ヒラギノ角ゴ Pro W3" charset="0"/>
              </a:rPr>
              <a:t>That’s the Data Scientist.</a:t>
            </a: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endParaRPr lang="en-US" dirty="0">
              <a:ea typeface="ヒラギノ角ゴ Pro W3" charset="0"/>
            </a:endParaRPr>
          </a:p>
          <a:p>
            <a:pPr defTabSz="965200"/>
            <a:r>
              <a:rPr lang="en-US" dirty="0">
                <a:ea typeface="ヒラギノ角ゴ Pro W3" charset="0"/>
              </a:rPr>
              <a:t>=====</a:t>
            </a:r>
          </a:p>
          <a:p>
            <a:pPr defTabSz="965200"/>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pPr defTabSz="965200"/>
            <a:endParaRPr lang="en-US" dirty="0">
              <a:ea typeface="ヒラギノ角ゴ Pro W3" charset="0"/>
            </a:endParaRPr>
          </a:p>
          <a:p>
            <a:pPr defTabSz="965200"/>
            <a:r>
              <a:rPr lang="en-US" dirty="0">
                <a:ea typeface="ヒラギノ角ゴ Pro W3" charset="0"/>
              </a:rPr>
              <a:t>Top 10 Job Titles That Didn’t Exist 5 Years Ago</a:t>
            </a:r>
          </a:p>
          <a:p>
            <a:pPr defTabSz="965200"/>
            <a:endParaRPr lang="en-US" dirty="0">
              <a:ea typeface="ヒラギノ角ゴ Pro W3" charset="0"/>
            </a:endParaRPr>
          </a:p>
          <a:p>
            <a:pPr defTabSz="965200"/>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75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533C95B-F72F-C941-A7AC-DA1A684C82F3}" type="slidenum">
              <a:rPr lang="en-US" sz="1200"/>
              <a:pPr/>
              <a:t>57</a:t>
            </a:fld>
            <a:endParaRPr lang="en-US" sz="1200"/>
          </a:p>
        </p:txBody>
      </p:sp>
    </p:spTree>
    <p:extLst>
      <p:ext uri="{BB962C8B-B14F-4D97-AF65-F5344CB8AC3E}">
        <p14:creationId xmlns:p14="http://schemas.microsoft.com/office/powerpoint/2010/main" val="9958285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Look!  It’s a high demand job that does </a:t>
            </a:r>
            <a:r>
              <a:rPr lang="en-US" u="sng" dirty="0">
                <a:ea typeface="ヒラギノ角ゴ Pro W3" charset="0"/>
              </a:rPr>
              <a:t>not</a:t>
            </a:r>
            <a:r>
              <a:rPr lang="en-US" dirty="0">
                <a:ea typeface="ヒラギノ角ゴ Pro W3" charset="0"/>
              </a:rPr>
              <a:t> require a </a:t>
            </a:r>
            <a:r>
              <a:rPr lang="en-US" u="sng" dirty="0">
                <a:ea typeface="ヒラギノ角ゴ Pro W3" charset="0"/>
              </a:rPr>
              <a:t>computer</a:t>
            </a:r>
            <a:r>
              <a:rPr lang="en-US" dirty="0">
                <a:ea typeface="ヒラギノ角ゴ Pro W3" charset="0"/>
              </a:rPr>
              <a:t>!</a:t>
            </a:r>
          </a:p>
          <a:p>
            <a:endParaRPr lang="en-US" dirty="0" smtClean="0">
              <a:ea typeface="ヒラギノ角ゴ Pro W3" charset="0"/>
            </a:endParaRPr>
          </a:p>
          <a:p>
            <a:r>
              <a:rPr lang="en-US" dirty="0" smtClean="0">
                <a:ea typeface="ヒラギノ角ゴ Pro W3" charset="0"/>
              </a:rPr>
              <a:t>Raise </a:t>
            </a:r>
            <a:r>
              <a:rPr lang="en-US" dirty="0">
                <a:ea typeface="ヒラギノ角ゴ Pro W3" charset="0"/>
              </a:rPr>
              <a:t>your hand if you Zumba</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Sometimes we need to get away from our computers for a little while, and that’s why Zumba instructors are in high demand.</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talent.linkedin.com</a:t>
            </a:r>
            <a:r>
              <a:rPr lang="en-US" dirty="0">
                <a:ea typeface="ヒラギノ角ゴ Pro W3" charset="0"/>
              </a:rPr>
              <a:t>/blog/</a:t>
            </a:r>
            <a:r>
              <a:rPr lang="en-US" dirty="0" err="1">
                <a:ea typeface="ヒラギノ角ゴ Pro W3" charset="0"/>
              </a:rPr>
              <a:t>index.php</a:t>
            </a:r>
            <a:r>
              <a:rPr lang="en-US" dirty="0">
                <a:ea typeface="ヒラギノ角ゴ Pro W3" charset="0"/>
              </a:rPr>
              <a:t>/2014/01/top-10-job-titles-that-didnt-exist-5-years-ago-infographic</a:t>
            </a:r>
          </a:p>
          <a:p>
            <a:endParaRPr lang="en-US" dirty="0">
              <a:ea typeface="ヒラギノ角ゴ Pro W3" charset="0"/>
            </a:endParaRPr>
          </a:p>
          <a:p>
            <a:r>
              <a:rPr lang="en-US" dirty="0">
                <a:ea typeface="ヒラギノ角ゴ Pro W3" charset="0"/>
              </a:rPr>
              <a:t>Top 10 Job Titles That Didn’t Exist 5 Years Ago</a:t>
            </a:r>
          </a:p>
          <a:p>
            <a:endParaRPr lang="en-US" dirty="0">
              <a:ea typeface="ヒラギノ角ゴ Pro W3" charset="0"/>
            </a:endParaRPr>
          </a:p>
          <a:p>
            <a:r>
              <a:rPr lang="en-US" dirty="0">
                <a:ea typeface="ヒラギノ角ゴ Pro W3" charset="0"/>
              </a:rPr>
              <a:t>Methodological details: We counted the frequencies of all English words and phrases used in job titles that were held in 2013 and compared the results to job titles that were held in 2008. We then took the top titles that saw the largest growth in frequency in that 5 year period and ranked them by their relative size in 2013. “Big data” and “cloud services” were the root phrases used to determine frequencies for “big data architect” and “cloud services manager” (which had many permutations, e.g. “big data architect/analyst/engineer” etc.). For simplicity’s sake, the titles you see above were used as examples. Data is current as of November 26, 2013.</a:t>
            </a: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6EF91FD-388F-4248-9790-B37AD612BB9A}" type="slidenum">
              <a:rPr lang="en-US" sz="1200"/>
              <a:pPr/>
              <a:t>58</a:t>
            </a:fld>
            <a:endParaRPr lang="en-US" sz="1200"/>
          </a:p>
        </p:txBody>
      </p:sp>
    </p:spTree>
    <p:extLst>
      <p:ext uri="{BB962C8B-B14F-4D97-AF65-F5344CB8AC3E}">
        <p14:creationId xmlns:p14="http://schemas.microsoft.com/office/powerpoint/2010/main" val="3880321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p:cNvSpPr>
          <p:nvPr>
            <p:ph type="sldImg"/>
          </p:nvPr>
        </p:nvSpPr>
        <p:spPr>
          <a:ln/>
        </p:spPr>
      </p:sp>
      <p:sp>
        <p:nvSpPr>
          <p:cNvPr id="1157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New forms of engineering emerge every year.  </a:t>
            </a:r>
          </a:p>
          <a:p>
            <a:endParaRPr lang="en-US" dirty="0">
              <a:ea typeface="ヒラギノ角ゴ Pro W3" charset="0"/>
            </a:endParaRPr>
          </a:p>
          <a:p>
            <a:r>
              <a:rPr lang="en-US" dirty="0">
                <a:ea typeface="ヒラギノ角ゴ Pro W3" charset="0"/>
              </a:rPr>
              <a:t>The Biomedical Engineer combines engineering principals with medicine and biology to create better healthcare for all of us.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a:t>
            </a:r>
            <a:endParaRPr lang="en-US" dirty="0">
              <a:ea typeface="ヒラギノ角ゴ Pro W3" charset="0"/>
            </a:endParaRPr>
          </a:p>
          <a:p>
            <a:r>
              <a:rPr lang="en-US" dirty="0">
                <a:ea typeface="ヒラギノ角ゴ Pro W3" charset="0"/>
              </a:rPr>
              <a:t>http://</a:t>
            </a:r>
            <a:r>
              <a:rPr lang="en-US" dirty="0" err="1">
                <a:ea typeface="ヒラギノ角ゴ Pro W3" charset="0"/>
              </a:rPr>
              <a:t>www.businessinsider.com</a:t>
            </a:r>
            <a:r>
              <a:rPr lang="en-US" dirty="0">
                <a:ea typeface="ヒラギノ角ゴ Pro W3" charset="0"/>
              </a:rPr>
              <a:t>/best-health-care-jobs-2013-12</a:t>
            </a:r>
          </a:p>
          <a:p>
            <a:r>
              <a:rPr lang="en-US" dirty="0">
                <a:ea typeface="ヒラギノ角ゴ Pro W3" charset="0"/>
              </a:rPr>
              <a:t>The 12 Best Jobs In The Booming American Health Care Industry</a:t>
            </a:r>
          </a:p>
          <a:p>
            <a:endParaRPr lang="en-US" dirty="0">
              <a:ea typeface="ヒラギノ角ゴ Pro W3" charset="0"/>
            </a:endParaRPr>
          </a:p>
          <a:p>
            <a:r>
              <a:rPr lang="en-US" dirty="0">
                <a:ea typeface="ヒラギノ角ゴ Pro W3" charset="0"/>
              </a:rPr>
              <a:t>To find out which jobs offer the best opportunities in health care, job search site </a:t>
            </a:r>
            <a:r>
              <a:rPr lang="en-US" dirty="0" err="1">
                <a:ea typeface="ヒラギノ角ゴ Pro W3" charset="0"/>
              </a:rPr>
              <a:t>CareerCast</a:t>
            </a:r>
            <a:r>
              <a:rPr lang="en-US" dirty="0">
                <a:ea typeface="ヒラギノ角ゴ Pro W3" charset="0"/>
              </a:rPr>
              <a:t> analyzed survey data that weighed stress, physical demands, and both the current and future employment outlook of 200 occupations.</a:t>
            </a:r>
          </a:p>
          <a:p>
            <a:endParaRPr lang="en-US" dirty="0">
              <a:ea typeface="ヒラギノ角ゴ Pro W3" charset="0"/>
            </a:endParaRPr>
          </a:p>
          <a:p>
            <a:r>
              <a:rPr lang="en-US" dirty="0">
                <a:ea typeface="ヒラギノ角ゴ Pro W3" charset="0"/>
              </a:rPr>
              <a:t>"What's similar for the jobs on this list, with the exception of biomedical engineer, is that they work individually one-on-one with another person," Tony Lee, publisher at </a:t>
            </a:r>
            <a:r>
              <a:rPr lang="en-US" dirty="0" err="1">
                <a:ea typeface="ヒラギノ角ゴ Pro W3" charset="0"/>
              </a:rPr>
              <a:t>CareerCast.com</a:t>
            </a:r>
            <a:r>
              <a:rPr lang="en-US" dirty="0">
                <a:ea typeface="ヒラギノ角ゴ Pro W3" charset="0"/>
              </a:rPr>
              <a:t>, tells Business Insider. "When you're working with someone else, the job satisfaction is pretty high because you see someone often and they're giving you feedback, as opposed to having very few people thanking you."</a:t>
            </a:r>
          </a:p>
          <a:p>
            <a:endParaRPr lang="en-US" dirty="0">
              <a:ea typeface="ヒラギノ角ゴ Pro W3" charset="0"/>
            </a:endParaRPr>
          </a:p>
          <a:p>
            <a:r>
              <a:rPr lang="en-US" dirty="0">
                <a:ea typeface="ヒラギノ角ゴ Pro W3" charset="0"/>
              </a:rPr>
              <a:t>Lee predicts that the need for these professionals will last for years to come. "Baby boomers are entering retirement, and as our body ages, the type of medical professionals that are needed to help people deal with that are going to be in greater demand."</a:t>
            </a:r>
          </a:p>
          <a:p>
            <a:endParaRPr lang="en-US" dirty="0">
              <a:ea typeface="ヒラギノ角ゴ Pro W3" charset="0"/>
            </a:endParaRPr>
          </a:p>
          <a:p>
            <a:r>
              <a:rPr lang="en-US" dirty="0">
                <a:ea typeface="ヒラギノ角ゴ Pro W3" charset="0"/>
              </a:rPr>
              <a:t>The overall score for each job takes into account the pay; hiring outlook; stress; emotional factors, including the level of competitiveness and degree of public contact; and physical demands, such as stamina required and work conditions, that normally come with a job. Once the categories are combined, a lower overall score signals that the job is more desirable to employees.</a:t>
            </a:r>
          </a:p>
          <a:p>
            <a:endParaRPr lang="en-US" dirty="0">
              <a:ea typeface="ヒラギノ角ゴ Pro W3" charset="0"/>
            </a:endParaRPr>
          </a:p>
          <a:p>
            <a:r>
              <a:rPr lang="en-US" dirty="0">
                <a:ea typeface="ヒラギノ角ゴ Pro W3" charset="0"/>
              </a:rPr>
              <a:t>Definition:  http://</a:t>
            </a:r>
            <a:r>
              <a:rPr lang="en-US" dirty="0" err="1">
                <a:ea typeface="ヒラギノ角ゴ Pro W3" charset="0"/>
              </a:rPr>
              <a:t>en.wikipedia.org</a:t>
            </a:r>
            <a:r>
              <a:rPr lang="en-US" dirty="0">
                <a:ea typeface="ヒラギノ角ゴ Pro W3" charset="0"/>
              </a:rPr>
              <a:t>/wiki/</a:t>
            </a:r>
            <a:r>
              <a:rPr lang="en-US" dirty="0" err="1">
                <a:ea typeface="ヒラギノ角ゴ Pro W3" charset="0"/>
              </a:rPr>
              <a:t>Biomedical_engineer</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E2DE779-C8BC-5C49-9510-F82D755BDE01}" type="slidenum">
              <a:rPr lang="en-US" sz="1200"/>
              <a:pPr/>
              <a:t>59</a:t>
            </a:fld>
            <a:endParaRPr lang="en-US" sz="1200"/>
          </a:p>
        </p:txBody>
      </p:sp>
    </p:spTree>
    <p:extLst>
      <p:ext uri="{BB962C8B-B14F-4D97-AF65-F5344CB8AC3E}">
        <p14:creationId xmlns:p14="http://schemas.microsoft.com/office/powerpoint/2010/main" val="974862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noAutofit/>
          </a:bodyPr>
          <a:lstStyle/>
          <a:p>
            <a:r>
              <a:rPr lang="en-US" dirty="0" smtClean="0"/>
              <a:t>We all got a glimpse of the future by watching the Jetsons.  </a:t>
            </a:r>
          </a:p>
          <a:p>
            <a:endParaRPr lang="en-US" dirty="0" smtClean="0"/>
          </a:p>
          <a:p>
            <a:r>
              <a:rPr lang="en-US" dirty="0" smtClean="0"/>
              <a:t>But that was back in the early Nineteen Sixties. </a:t>
            </a:r>
          </a:p>
          <a:p>
            <a:endParaRPr lang="en-US" dirty="0" smtClean="0"/>
          </a:p>
          <a:p>
            <a:r>
              <a:rPr lang="en-US" dirty="0" smtClean="0"/>
              <a:t>That was over 50 years ago.</a:t>
            </a:r>
          </a:p>
          <a:p>
            <a:endParaRPr lang="en-US" dirty="0" smtClean="0"/>
          </a:p>
          <a:p>
            <a:r>
              <a:rPr lang="en-US" dirty="0" smtClean="0"/>
              <a:t>Several years before</a:t>
            </a:r>
            <a:r>
              <a:rPr lang="en-US" baseline="0" dirty="0" smtClean="0"/>
              <a:t> we actually stepped foot on the moon, the Jetsons were showing us life in the future.</a:t>
            </a:r>
            <a:endParaRPr lang="en-US" dirty="0" smtClean="0"/>
          </a:p>
          <a:p>
            <a:endParaRPr lang="en-US" dirty="0" smtClean="0"/>
          </a:p>
          <a:p>
            <a:r>
              <a:rPr lang="en-US" dirty="0" smtClean="0"/>
              <a:t>Is </a:t>
            </a:r>
            <a:r>
              <a:rPr lang="en-US" u="sng" dirty="0" smtClean="0"/>
              <a:t>this</a:t>
            </a:r>
            <a:r>
              <a:rPr lang="en-US" dirty="0" smtClean="0"/>
              <a:t> the world we are preparing our youth</a:t>
            </a:r>
            <a:r>
              <a:rPr lang="en-US" baseline="0" dirty="0" smtClean="0"/>
              <a:t> to take over and run?</a:t>
            </a:r>
          </a:p>
          <a:p>
            <a:endParaRPr lang="en-US" baseline="0" dirty="0" smtClean="0"/>
          </a:p>
          <a:p>
            <a:r>
              <a:rPr lang="en-US" baseline="0" dirty="0" smtClean="0"/>
              <a:t>Have we asked </a:t>
            </a:r>
            <a:r>
              <a:rPr lang="en-US" u="sng" baseline="0" dirty="0" smtClean="0"/>
              <a:t>them, the youth,</a:t>
            </a:r>
            <a:r>
              <a:rPr lang="en-US" baseline="0" dirty="0" smtClean="0"/>
              <a:t> what </a:t>
            </a:r>
            <a:r>
              <a:rPr lang="en-US" u="sng" baseline="0" dirty="0" smtClean="0"/>
              <a:t>they</a:t>
            </a:r>
            <a:r>
              <a:rPr lang="en-US" baseline="0" dirty="0" smtClean="0"/>
              <a:t> want?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lovelace-media.imgix.net</a:t>
            </a:r>
            <a:r>
              <a:rPr lang="en-US" dirty="0" smtClean="0"/>
              <a:t>/uploads/315/297c6fd0-e98c-0131-6d32-0aa0f90d87b4.jpg?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10861603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can’t get enough of those smart phone apps, -- and someone has to create them.</a:t>
            </a:r>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60</a:t>
            </a:fld>
            <a:endParaRPr lang="en-US"/>
          </a:p>
        </p:txBody>
      </p:sp>
    </p:spTree>
    <p:extLst>
      <p:ext uri="{BB962C8B-B14F-4D97-AF65-F5344CB8AC3E}">
        <p14:creationId xmlns:p14="http://schemas.microsoft.com/office/powerpoint/2010/main" val="4199394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that we hear about some kind of</a:t>
            </a:r>
            <a:r>
              <a:rPr lang="en-US" baseline="0" dirty="0" smtClean="0"/>
              <a:t> data breach every day.  </a:t>
            </a:r>
          </a:p>
          <a:p>
            <a:endParaRPr lang="en-US" baseline="0" dirty="0" smtClean="0"/>
          </a:p>
          <a:p>
            <a:r>
              <a:rPr lang="en-US" baseline="0" dirty="0" smtClean="0"/>
              <a:t>Keeping up with the criminals is a job that is in high demand.</a:t>
            </a:r>
            <a:endParaRPr lang="en-US" dirty="0" smtClean="0"/>
          </a:p>
          <a:p>
            <a:endParaRPr lang="en-US" dirty="0" smtClean="0"/>
          </a:p>
          <a:p>
            <a:endParaRPr lang="en-US" dirty="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61</a:t>
            </a:fld>
            <a:endParaRPr lang="en-US"/>
          </a:p>
        </p:txBody>
      </p:sp>
    </p:spTree>
    <p:extLst>
      <p:ext uri="{BB962C8B-B14F-4D97-AF65-F5344CB8AC3E}">
        <p14:creationId xmlns:p14="http://schemas.microsoft.com/office/powerpoint/2010/main" val="5779177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the population gets older and lives longer, there is more potential for personal breakage.  </a:t>
            </a:r>
          </a:p>
          <a:p>
            <a:endParaRPr lang="en-US" dirty="0" smtClean="0"/>
          </a:p>
          <a:p>
            <a:r>
              <a:rPr lang="en-US" dirty="0" smtClean="0"/>
              <a:t>And someone has to</a:t>
            </a:r>
            <a:r>
              <a:rPr lang="en-US" baseline="0" dirty="0" smtClean="0"/>
              <a:t> help us get back on our feet.</a:t>
            </a:r>
            <a:endParaRPr lang="en-US" dirty="0" smtClean="0"/>
          </a:p>
          <a:p>
            <a:endParaRPr lang="en-US" dirty="0" smtClean="0"/>
          </a:p>
          <a:p>
            <a:endParaRPr lang="en-US" dirty="0"/>
          </a:p>
          <a:p>
            <a:endParaRPr lang="en-US" dirty="0" smtClean="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62</a:t>
            </a:fld>
            <a:endParaRPr lang="en-US"/>
          </a:p>
        </p:txBody>
      </p:sp>
    </p:spTree>
    <p:extLst>
      <p:ext uri="{BB962C8B-B14F-4D97-AF65-F5344CB8AC3E}">
        <p14:creationId xmlns:p14="http://schemas.microsoft.com/office/powerpoint/2010/main" val="28908806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sonographer uses ultrasound, a process of sending sound waves through your body to allow the doctors to know what’s going on inside.</a:t>
            </a:r>
          </a:p>
          <a:p>
            <a:endParaRPr lang="en-US" dirty="0" smtClean="0"/>
          </a:p>
          <a:p>
            <a:r>
              <a:rPr lang="en-US" dirty="0" smtClean="0"/>
              <a:t>It’s not just for looking</a:t>
            </a:r>
            <a:r>
              <a:rPr lang="en-US" baseline="0" dirty="0" smtClean="0"/>
              <a:t> at unborn babies, there are many uses of sonography.</a:t>
            </a:r>
          </a:p>
          <a:p>
            <a:endParaRPr lang="en-US" baseline="0" dirty="0" smtClean="0"/>
          </a:p>
          <a:p>
            <a:r>
              <a:rPr lang="en-US" baseline="0" dirty="0" smtClean="0"/>
              <a:t>My doctor used it on me to look inside my head.  </a:t>
            </a:r>
          </a:p>
          <a:p>
            <a:r>
              <a:rPr lang="en-US" baseline="0" dirty="0" smtClean="0"/>
              <a:t>There were no babies in there!</a:t>
            </a:r>
          </a:p>
          <a:p>
            <a:endParaRPr lang="en-US" baseline="0" dirty="0" smtClean="0"/>
          </a:p>
          <a:p>
            <a:r>
              <a:rPr lang="en-US" baseline="0" dirty="0" smtClean="0"/>
              <a:t>I do predict a huge demand for sonographers in many industries other than Healthcare.</a:t>
            </a:r>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63</a:t>
            </a:fld>
            <a:endParaRPr lang="en-US"/>
          </a:p>
        </p:txBody>
      </p:sp>
    </p:spTree>
    <p:extLst>
      <p:ext uri="{BB962C8B-B14F-4D97-AF65-F5344CB8AC3E}">
        <p14:creationId xmlns:p14="http://schemas.microsoft.com/office/powerpoint/2010/main" val="7135818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only two years of college, you can start at a very high salary.  </a:t>
            </a:r>
          </a:p>
          <a:p>
            <a:endParaRPr lang="en-US" dirty="0" smtClean="0"/>
          </a:p>
          <a:p>
            <a:r>
              <a:rPr lang="en-US" dirty="0" smtClean="0"/>
              <a:t>That is,</a:t>
            </a:r>
            <a:r>
              <a:rPr lang="en-US" baseline="0" dirty="0" smtClean="0"/>
              <a:t> if you don’t mind putting your hands in other people’s mouths.</a:t>
            </a:r>
          </a:p>
          <a:p>
            <a:endParaRPr lang="en-US" baseline="0" dirty="0" smtClean="0"/>
          </a:p>
          <a:p>
            <a:r>
              <a:rPr lang="en-US" baseline="0" dirty="0" smtClean="0"/>
              <a:t>But you do have Fridays off.</a:t>
            </a:r>
          </a:p>
          <a:p>
            <a:endParaRPr lang="en-US" baseline="0" dirty="0" smtClean="0"/>
          </a:p>
          <a:p>
            <a:r>
              <a:rPr lang="en-US" baseline="0" dirty="0" smtClean="0"/>
              <a:t>And the dental hygienists will be in high demand for many years to come.</a:t>
            </a:r>
            <a:endParaRPr lang="en-US" dirty="0" smtClean="0"/>
          </a:p>
          <a:p>
            <a:endParaRPr lang="en-US" dirty="0" smtClean="0"/>
          </a:p>
          <a:p>
            <a:endParaRPr lang="en-US" dirty="0"/>
          </a:p>
          <a:p>
            <a:endParaRPr lang="en-US" dirty="0" smtClean="0"/>
          </a:p>
          <a:p>
            <a:r>
              <a:rPr lang="en-US" dirty="0" smtClean="0"/>
              <a:t>=======</a:t>
            </a:r>
          </a:p>
          <a:p>
            <a:r>
              <a:rPr lang="en-US" dirty="0" smtClean="0"/>
              <a:t>http://</a:t>
            </a:r>
            <a:r>
              <a:rPr lang="en-US" dirty="0" err="1" smtClean="0"/>
              <a:t>www.kiplinger.com</a:t>
            </a:r>
            <a:r>
              <a:rPr lang="en-US" dirty="0" smtClean="0"/>
              <a:t>/slideshow/business/T012-S001-best-jobs-for-the-future-2016/</a:t>
            </a:r>
            <a:r>
              <a:rPr lang="en-US" dirty="0" err="1" smtClean="0"/>
              <a:t>index.html</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64</a:t>
            </a:fld>
            <a:endParaRPr lang="en-US"/>
          </a:p>
        </p:txBody>
      </p:sp>
    </p:spTree>
    <p:extLst>
      <p:ext uri="{BB962C8B-B14F-4D97-AF65-F5344CB8AC3E}">
        <p14:creationId xmlns:p14="http://schemas.microsoft.com/office/powerpoint/2010/main" val="1609310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xfrm>
            <a:off x="1057275" y="4560888"/>
            <a:ext cx="46323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Next </a:t>
            </a:r>
            <a:r>
              <a:rPr lang="en-US" dirty="0">
                <a:ea typeface="ヒラギノ角ゴ Pro W3" charset="0"/>
              </a:rPr>
              <a:t>we will look at the rapidly changing </a:t>
            </a:r>
            <a:r>
              <a:rPr lang="en-US" u="sng" dirty="0">
                <a:ea typeface="ヒラギノ角ゴ Pro W3" charset="0"/>
              </a:rPr>
              <a:t>world</a:t>
            </a:r>
            <a:r>
              <a:rPr lang="en-US" dirty="0">
                <a:ea typeface="ヒラギノ角ゴ Pro W3" charset="0"/>
              </a:rPr>
              <a:t> in which we are preparing </a:t>
            </a:r>
            <a:r>
              <a:rPr lang="en-US" dirty="0" smtClean="0">
                <a:ea typeface="ヒラギノ角ゴ Pro W3" charset="0"/>
              </a:rPr>
              <a:t>folks to </a:t>
            </a:r>
            <a:r>
              <a:rPr lang="en-US" dirty="0">
                <a:ea typeface="ヒラギノ角ゴ Pro W3" charset="0"/>
              </a:rPr>
              <a:t>live and work.</a:t>
            </a:r>
          </a:p>
          <a:p>
            <a:endParaRPr lang="en-US" dirty="0">
              <a:ea typeface="ヒラギノ角ゴ Pro W3"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F8FF75A-AD61-F449-AEC1-C68ABE5F8AF9}" type="slidenum">
              <a:rPr lang="en-US" sz="1300"/>
              <a:pPr/>
              <a:t>65</a:t>
            </a:fld>
            <a:endParaRPr lang="en-US" sz="1300"/>
          </a:p>
        </p:txBody>
      </p:sp>
    </p:spTree>
    <p:extLst>
      <p:ext uri="{BB962C8B-B14F-4D97-AF65-F5344CB8AC3E}">
        <p14:creationId xmlns:p14="http://schemas.microsoft.com/office/powerpoint/2010/main" val="6039903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xfrm>
            <a:off x="731838" y="4560888"/>
            <a:ext cx="5440362" cy="4506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All of that projection data I showed you earlier can be easily upset by a </a:t>
            </a:r>
            <a:r>
              <a:rPr lang="en-US" u="sng" dirty="0">
                <a:ea typeface="ヒラギノ角ゴ Pro W3" charset="0"/>
              </a:rPr>
              <a:t>variety</a:t>
            </a:r>
            <a:r>
              <a:rPr lang="en-US" dirty="0">
                <a:ea typeface="ヒラギノ角ゴ Pro W3" charset="0"/>
              </a:rPr>
              <a:t> of conditions.</a:t>
            </a:r>
          </a:p>
          <a:p>
            <a:endParaRPr lang="en-US" dirty="0">
              <a:ea typeface="ヒラギノ角ゴ Pro W3" charset="0"/>
            </a:endParaRPr>
          </a:p>
          <a:p>
            <a:r>
              <a:rPr lang="en-US" dirty="0">
                <a:ea typeface="ヒラギノ角ゴ Pro W3" charset="0"/>
              </a:rPr>
              <a:t>The </a:t>
            </a:r>
            <a:r>
              <a:rPr lang="en-US" dirty="0" smtClean="0">
                <a:ea typeface="ヒラギノ角ゴ Pro W3" charset="0"/>
              </a:rPr>
              <a:t>recent recession changed what </a:t>
            </a:r>
            <a:r>
              <a:rPr lang="en-US" dirty="0" err="1" smtClean="0">
                <a:ea typeface="ヒラギノ角ゴ Pro W3" charset="0"/>
              </a:rPr>
              <a:t>occuaptions</a:t>
            </a:r>
            <a:r>
              <a:rPr lang="en-US" dirty="0" smtClean="0">
                <a:ea typeface="ヒラギノ角ゴ Pro W3" charset="0"/>
              </a:rPr>
              <a:t> were in high demand. (the next recession is scheduled for 2017).</a:t>
            </a:r>
            <a:endParaRPr lang="en-US" dirty="0">
              <a:ea typeface="ヒラギノ角ゴ Pro W3" charset="0"/>
            </a:endParaRPr>
          </a:p>
          <a:p>
            <a:endParaRPr lang="en-US" dirty="0">
              <a:ea typeface="ヒラギノ角ゴ Pro W3" charset="0"/>
            </a:endParaRPr>
          </a:p>
          <a:p>
            <a:r>
              <a:rPr lang="en-US" dirty="0">
                <a:ea typeface="ヒラギノ角ゴ Pro W3" charset="0"/>
              </a:rPr>
              <a:t>Natural disasters, such as </a:t>
            </a:r>
            <a:r>
              <a:rPr lang="en-US" dirty="0" smtClean="0">
                <a:ea typeface="ヒラギノ角ゴ Pro W3" charset="0"/>
              </a:rPr>
              <a:t>hurricanes, </a:t>
            </a:r>
            <a:r>
              <a:rPr lang="en-US" dirty="0">
                <a:ea typeface="ヒラギノ角ゴ Pro W3" charset="0"/>
              </a:rPr>
              <a:t>can drastically change which jobs are in high demand and which ones are not</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The recent flooding in </a:t>
            </a:r>
            <a:r>
              <a:rPr lang="en-US" u="sng" dirty="0" smtClean="0">
                <a:ea typeface="ヒラギノ角ゴ Pro W3" charset="0"/>
              </a:rPr>
              <a:t>our</a:t>
            </a:r>
            <a:r>
              <a:rPr lang="en-US" dirty="0" smtClean="0">
                <a:ea typeface="ヒラギノ角ゴ Pro W3" charset="0"/>
              </a:rPr>
              <a:t> state </a:t>
            </a:r>
            <a:r>
              <a:rPr lang="en-US" baseline="0" dirty="0" smtClean="0">
                <a:ea typeface="ヒラギノ角ゴ Pro W3" charset="0"/>
              </a:rPr>
              <a:t>has changed which jobs are in high demand.</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And we don’t have to talk about how elections and politics can change the job market.</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2D0A2D5-E1ED-3A4B-9AB3-5DA0B3A23999}" type="slidenum">
              <a:rPr lang="en-US" sz="1300"/>
              <a:pPr/>
              <a:t>66</a:t>
            </a:fld>
            <a:endParaRPr lang="en-US" sz="1300"/>
          </a:p>
        </p:txBody>
      </p:sp>
    </p:spTree>
    <p:extLst>
      <p:ext uri="{BB962C8B-B14F-4D97-AF65-F5344CB8AC3E}">
        <p14:creationId xmlns:p14="http://schemas.microsoft.com/office/powerpoint/2010/main" val="12727022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ln/>
        </p:spPr>
      </p:sp>
      <p:sp>
        <p:nvSpPr>
          <p:cNvPr id="1505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ea typeface="ヒラギノ角ゴ Pro W3" charset="0"/>
              </a:rPr>
              <a:t>I</a:t>
            </a:r>
            <a:r>
              <a:rPr lang="ja-JP" altLang="en-US" dirty="0">
                <a:ea typeface="ヒラギノ角ゴ Pro W3" charset="0"/>
              </a:rPr>
              <a:t>’</a:t>
            </a:r>
            <a:r>
              <a:rPr lang="en-US" altLang="ja-JP" dirty="0">
                <a:ea typeface="ヒラギノ角ゴ Pro W3" charset="0"/>
              </a:rPr>
              <a:t>m certified to teach Industrial Arts Education.</a:t>
            </a:r>
          </a:p>
          <a:p>
            <a:endParaRPr lang="en-US" dirty="0">
              <a:ea typeface="ヒラギノ角ゴ Pro W3" charset="0"/>
            </a:endParaRPr>
          </a:p>
          <a:p>
            <a:r>
              <a:rPr lang="en-US" dirty="0">
                <a:ea typeface="ヒラギノ角ゴ Pro W3" charset="0"/>
              </a:rPr>
              <a:t>How many of you took Industrial Arts, or Shop class while in high school</a:t>
            </a:r>
            <a:r>
              <a:rPr lang="en-US"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Unfortunately, some of our high schools are still teaching classes like this.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Some because </a:t>
            </a:r>
            <a:r>
              <a:rPr lang="en-US" dirty="0" smtClean="0">
                <a:ea typeface="ヒラギノ角ゴ Pro W3" charset="0"/>
              </a:rPr>
              <a:t>of a </a:t>
            </a:r>
            <a:r>
              <a:rPr lang="en-US" dirty="0">
                <a:ea typeface="ヒラギノ角ゴ Pro W3" charset="0"/>
              </a:rPr>
              <a:t>lack of funds to modernize, </a:t>
            </a:r>
            <a:r>
              <a:rPr lang="en-US" dirty="0" smtClean="0">
                <a:ea typeface="ヒラギノ角ゴ Pro W3" charset="0"/>
              </a:rPr>
              <a:t>and</a:t>
            </a:r>
          </a:p>
          <a:p>
            <a:endParaRPr lang="en-US" dirty="0">
              <a:ea typeface="ヒラギノ角ゴ Pro W3" charset="0"/>
            </a:endParaRPr>
          </a:p>
          <a:p>
            <a:r>
              <a:rPr lang="en-US" dirty="0">
                <a:ea typeface="ヒラギノ角ゴ Pro W3" charset="0"/>
              </a:rPr>
              <a:t>Some because the same teacher is still there after </a:t>
            </a:r>
            <a:r>
              <a:rPr lang="en-US" dirty="0" smtClean="0">
                <a:ea typeface="ヒラギノ角ゴ Pro W3" charset="0"/>
              </a:rPr>
              <a:t>40 years</a:t>
            </a:r>
            <a:r>
              <a:rPr lang="en-US" dirty="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854C3D2-EB88-824B-9CBB-12AA4BB329E9}" type="slidenum">
              <a:rPr lang="en-US" sz="1300"/>
              <a:pPr/>
              <a:t>67</a:t>
            </a:fld>
            <a:endParaRPr lang="en-US" sz="1300"/>
          </a:p>
        </p:txBody>
      </p:sp>
    </p:spTree>
    <p:extLst>
      <p:ext uri="{BB962C8B-B14F-4D97-AF65-F5344CB8AC3E}">
        <p14:creationId xmlns:p14="http://schemas.microsoft.com/office/powerpoint/2010/main" val="17143216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But our modern shop classes should look like this.  </a:t>
            </a:r>
            <a:r>
              <a:rPr lang="en-US" dirty="0" smtClean="0">
                <a:ea typeface="ヒラギノ角ゴ Pro W3" charset="0"/>
              </a:rPr>
              <a:t>And many of them do</a:t>
            </a:r>
            <a:r>
              <a:rPr lang="en-US" dirty="0">
                <a:ea typeface="ヒラギノ角ゴ Pro W3" charset="0"/>
              </a:rPr>
              <a:t>.</a:t>
            </a:r>
          </a:p>
          <a:p>
            <a:endParaRPr lang="en-US" dirty="0">
              <a:ea typeface="ヒラギノ角ゴ Pro W3" charset="0"/>
            </a:endParaRPr>
          </a:p>
          <a:p>
            <a:r>
              <a:rPr lang="en-US" dirty="0">
                <a:ea typeface="ヒラギノ角ゴ Pro W3" charset="0"/>
              </a:rPr>
              <a:t>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had to modernize to keep up with business and industry. </a:t>
            </a:r>
            <a:endParaRPr lang="en-US" altLang="ja-JP" dirty="0" smtClean="0">
              <a:ea typeface="ヒラギノ角ゴ Pro W3" charset="0"/>
            </a:endParaRPr>
          </a:p>
          <a:p>
            <a:endParaRPr lang="en-US" altLang="ja-JP" dirty="0" smtClean="0">
              <a:ea typeface="ヒラギノ角ゴ Pro W3" charset="0"/>
            </a:endParaRPr>
          </a:p>
          <a:p>
            <a:r>
              <a:rPr lang="en-US" altLang="ja-JP" dirty="0" smtClean="0">
                <a:ea typeface="ヒラギノ角ゴ Pro W3" charset="0"/>
              </a:rPr>
              <a:t>Fortunately in North Carolina, we can send our high school students to a community college</a:t>
            </a:r>
            <a:r>
              <a:rPr lang="en-US" altLang="ja-JP" baseline="0" dirty="0" smtClean="0">
                <a:ea typeface="ヒラギノ角ゴ Pro W3" charset="0"/>
              </a:rPr>
              <a:t> to learn in shops like this.</a:t>
            </a:r>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www.caboces.org</a:t>
            </a:r>
            <a:r>
              <a:rPr lang="en-US" dirty="0">
                <a:ea typeface="ヒラギノ角ゴ Pro W3" charset="0"/>
              </a:rPr>
              <a:t>/sites/default/files/images/John%20Gethicker/AMPBabb8744LR.jpg</a:t>
            </a: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A176FB2-8303-7446-91CE-9EC8271BB6B5}" type="slidenum">
              <a:rPr lang="en-US" sz="1300"/>
              <a:pPr/>
              <a:t>68</a:t>
            </a:fld>
            <a:endParaRPr lang="en-US" sz="1300"/>
          </a:p>
        </p:txBody>
      </p:sp>
    </p:spTree>
    <p:extLst>
      <p:ext uri="{BB962C8B-B14F-4D97-AF65-F5344CB8AC3E}">
        <p14:creationId xmlns:p14="http://schemas.microsoft.com/office/powerpoint/2010/main" val="865694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Why would </a:t>
            </a:r>
            <a:r>
              <a:rPr lang="en-US" dirty="0" smtClean="0">
                <a:ea typeface="ヒラギノ角ゴ Pro W3" charset="0"/>
              </a:rPr>
              <a:t>anyone want a </a:t>
            </a:r>
            <a:r>
              <a:rPr lang="en-US" dirty="0">
                <a:ea typeface="ヒラギノ角ゴ Pro W3" charset="0"/>
              </a:rPr>
              <a:t>young lady to take a manufacturing class knowing that she could end up with a job like </a:t>
            </a:r>
            <a:r>
              <a:rPr lang="en-US" u="sng" dirty="0">
                <a:ea typeface="ヒラギノ角ゴ Pro W3" charset="0"/>
              </a:rPr>
              <a:t>this</a:t>
            </a:r>
            <a:r>
              <a:rPr lang="en-US" dirty="0">
                <a:ea typeface="ヒラギノ角ゴ Pro W3" charset="0"/>
              </a:rPr>
              <a:t>?</a:t>
            </a:r>
          </a:p>
          <a:p>
            <a:endParaRPr lang="en-US" dirty="0">
              <a:ea typeface="ヒラギノ角ゴ Pro W3" charset="0"/>
            </a:endParaRPr>
          </a:p>
          <a:p>
            <a:r>
              <a:rPr lang="en-US" dirty="0">
                <a:ea typeface="ヒラギノ角ゴ Pro W3" charset="0"/>
              </a:rPr>
              <a:t>Compare the cleanliness of </a:t>
            </a:r>
            <a:r>
              <a:rPr lang="en-US" dirty="0" smtClean="0">
                <a:ea typeface="ヒラギノ角ゴ Pro W3" charset="0"/>
              </a:rPr>
              <a:t>the work environment in </a:t>
            </a:r>
            <a:r>
              <a:rPr lang="en-US" dirty="0">
                <a:ea typeface="ヒラギノ角ゴ Pro W3" charset="0"/>
              </a:rPr>
              <a:t>this </a:t>
            </a:r>
            <a:r>
              <a:rPr lang="en-US" u="sng" dirty="0" smtClean="0">
                <a:ea typeface="ヒラギノ角ゴ Pro W3" charset="0"/>
              </a:rPr>
              <a:t>OLD</a:t>
            </a:r>
            <a:r>
              <a:rPr lang="en-US" dirty="0" smtClean="0">
                <a:ea typeface="ヒラギノ角ゴ Pro W3" charset="0"/>
              </a:rPr>
              <a:t> picture </a:t>
            </a:r>
            <a:r>
              <a:rPr lang="en-US" dirty="0">
                <a:ea typeface="ヒラギノ角ゴ Pro W3" charset="0"/>
              </a:rPr>
              <a:t>with …</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https://</a:t>
            </a:r>
            <a:r>
              <a:rPr lang="en-US" dirty="0" err="1">
                <a:ea typeface="ヒラギノ角ゴ Pro W3" charset="0"/>
              </a:rPr>
              <a:t>dwd.wisconsin.gov</a:t>
            </a:r>
            <a:r>
              <a:rPr lang="en-US" dirty="0">
                <a:ea typeface="ヒラギノ角ゴ Pro W3" charset="0"/>
              </a:rPr>
              <a:t>/</a:t>
            </a:r>
            <a:r>
              <a:rPr lang="en-US" dirty="0" err="1">
                <a:ea typeface="ヒラギノ角ゴ Pro W3" charset="0"/>
              </a:rPr>
              <a:t>dwd</a:t>
            </a:r>
            <a:r>
              <a:rPr lang="en-US" dirty="0">
                <a:ea typeface="ヒラギノ角ゴ Pro W3" charset="0"/>
              </a:rPr>
              <a:t>/</a:t>
            </a:r>
            <a:r>
              <a:rPr lang="en-US" dirty="0" err="1">
                <a:ea typeface="ヒラギノ角ゴ Pro W3" charset="0"/>
              </a:rPr>
              <a:t>dwdhistory</a:t>
            </a:r>
            <a:r>
              <a:rPr lang="en-US" dirty="0">
                <a:ea typeface="ヒラギノ角ゴ Pro W3" charset="0"/>
              </a:rPr>
              <a:t>/images/</a:t>
            </a:r>
            <a:r>
              <a:rPr lang="en-US" dirty="0" err="1">
                <a:ea typeface="ヒラギノ角ゴ Pro W3" charset="0"/>
              </a:rPr>
              <a:t>women_in_factory_big.jpg</a:t>
            </a:r>
            <a:endParaRPr lang="en-US" dirty="0">
              <a:ea typeface="ヒラギノ角ゴ Pro W3"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B870300-0E1E-384B-A388-556E5ADAFFF8}" type="slidenum">
              <a:rPr lang="en-US" sz="1300"/>
              <a:pPr/>
              <a:t>69</a:t>
            </a:fld>
            <a:endParaRPr lang="en-US" sz="1300"/>
          </a:p>
        </p:txBody>
      </p:sp>
    </p:spTree>
    <p:extLst>
      <p:ext uri="{BB962C8B-B14F-4D97-AF65-F5344CB8AC3E}">
        <p14:creationId xmlns:p14="http://schemas.microsoft.com/office/powerpoint/2010/main" val="1887575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a:ea typeface="ヒラギノ角ゴ Pro W3" charset="0"/>
                <a:cs typeface="Times"/>
              </a:rPr>
              <a:t>Here is what we will be covering today</a:t>
            </a:r>
            <a:r>
              <a:rPr lang="en-US" dirty="0" smtClean="0">
                <a:ea typeface="ヒラギノ角ゴ Pro W3" charset="0"/>
                <a:cs typeface="Times"/>
              </a:rPr>
              <a:t>.</a:t>
            </a:r>
          </a:p>
          <a:p>
            <a:pPr>
              <a:defRPr/>
            </a:pP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Surprises in the job market, </a:t>
            </a:r>
          </a:p>
          <a:p>
            <a:pPr marL="302066" indent="-302066">
              <a:buFont typeface="Arial"/>
              <a:buChar char="•"/>
              <a:defRPr/>
            </a:pPr>
            <a:r>
              <a:rPr lang="en-US" dirty="0">
                <a:ea typeface="ヒラギノ角ゴ Pro W3" charset="0"/>
                <a:cs typeface="Times"/>
              </a:rPr>
              <a:t>Future Demand in </a:t>
            </a:r>
            <a:r>
              <a:rPr lang="en-US" dirty="0" smtClean="0">
                <a:ea typeface="ヒラギノ角ゴ Pro W3" charset="0"/>
                <a:cs typeface="Times"/>
              </a:rPr>
              <a:t>occupations and the business</a:t>
            </a:r>
            <a:r>
              <a:rPr lang="en-US" baseline="0" dirty="0" smtClean="0">
                <a:ea typeface="ヒラギノ角ゴ Pro W3" charset="0"/>
                <a:cs typeface="Times"/>
              </a:rPr>
              <a:t> world</a:t>
            </a:r>
            <a:r>
              <a:rPr lang="en-US" dirty="0" smtClean="0">
                <a:ea typeface="ヒラギノ角ゴ Pro W3" charset="0"/>
                <a:cs typeface="Times"/>
              </a:rPr>
              <a:t>,</a:t>
            </a:r>
            <a:endParaRPr lang="en-US" dirty="0">
              <a:ea typeface="ヒラギノ角ゴ Pro W3" charset="0"/>
              <a:cs typeface="Times"/>
            </a:endParaRPr>
          </a:p>
          <a:p>
            <a:pPr marL="302066" indent="-302066">
              <a:buFont typeface="Arial"/>
              <a:buChar char="•"/>
              <a:defRPr/>
            </a:pPr>
            <a:r>
              <a:rPr lang="en-US" dirty="0">
                <a:ea typeface="ヒラギノ角ゴ Pro W3" charset="0"/>
                <a:cs typeface="Times"/>
              </a:rPr>
              <a:t>Our Changing World, </a:t>
            </a:r>
          </a:p>
          <a:p>
            <a:pPr marL="302066" indent="-302066">
              <a:buFont typeface="Arial"/>
              <a:buChar char="•"/>
              <a:defRPr/>
            </a:pPr>
            <a:r>
              <a:rPr lang="en-US" dirty="0" smtClean="0">
                <a:ea typeface="ヒラギノ角ゴ Pro W3" charset="0"/>
                <a:cs typeface="Times"/>
              </a:rPr>
              <a:t>And some New </a:t>
            </a:r>
            <a:r>
              <a:rPr lang="en-US" dirty="0">
                <a:ea typeface="ヒラギノ角ゴ Pro W3" charset="0"/>
                <a:cs typeface="Times"/>
              </a:rPr>
              <a:t>Ideas about </a:t>
            </a:r>
            <a:r>
              <a:rPr lang="en-US" dirty="0" smtClean="0">
                <a:ea typeface="ヒラギノ角ゴ Pro W3" charset="0"/>
                <a:cs typeface="Times"/>
              </a:rPr>
              <a:t>career</a:t>
            </a:r>
            <a:r>
              <a:rPr lang="en-US" baseline="0" dirty="0" smtClean="0">
                <a:ea typeface="ヒラギノ角ゴ Pro W3" charset="0"/>
                <a:cs typeface="Times"/>
              </a:rPr>
              <a:t> preparation</a:t>
            </a:r>
            <a:endParaRPr lang="en-US" dirty="0">
              <a:ea typeface="ヒラギノ角ゴ Pro W3" charset="0"/>
              <a:cs typeface="Times"/>
            </a:endParaRPr>
          </a:p>
          <a:p>
            <a:pPr>
              <a:defRPr/>
            </a:pPr>
            <a:endParaRPr lang="en-US" dirty="0">
              <a:ea typeface="ヒラギノ角ゴ Pro W3" charset="0"/>
              <a:cs typeface="Times"/>
            </a:endParaRPr>
          </a:p>
          <a:p>
            <a:pPr>
              <a:defRPr/>
            </a:pPr>
            <a:r>
              <a:rPr lang="en-US" dirty="0">
                <a:ea typeface="ヒラギノ角ゴ Pro W3" charset="0"/>
                <a:cs typeface="Times"/>
                <a:sym typeface="Wingdings" charset="0"/>
              </a:rPr>
              <a:t></a:t>
            </a:r>
          </a:p>
          <a:p>
            <a:pPr>
              <a:defRPr/>
            </a:pPr>
            <a:r>
              <a:rPr lang="en-US" dirty="0">
                <a:ea typeface="ヒラギノ角ゴ Pro W3" charset="0"/>
                <a:cs typeface="Times"/>
              </a:rPr>
              <a:t>We will start with a few </a:t>
            </a:r>
            <a:r>
              <a:rPr lang="en-US" u="sng" dirty="0">
                <a:ea typeface="ヒラギノ角ゴ Pro W3" charset="0"/>
                <a:cs typeface="Times"/>
              </a:rPr>
              <a:t>facts</a:t>
            </a:r>
            <a:r>
              <a:rPr lang="en-US" dirty="0">
                <a:ea typeface="ヒラギノ角ゴ Pro W3" charset="0"/>
                <a:cs typeface="Times"/>
              </a:rPr>
              <a:t> that might </a:t>
            </a:r>
            <a:r>
              <a:rPr lang="en-US" u="sng" dirty="0" smtClean="0">
                <a:ea typeface="ヒラギノ角ゴ Pro W3" charset="0"/>
                <a:cs typeface="Times"/>
              </a:rPr>
              <a:t>surprise </a:t>
            </a:r>
            <a:r>
              <a:rPr lang="en-US" dirty="0" smtClean="0">
                <a:ea typeface="ヒラギノ角ゴ Pro W3" charset="0"/>
                <a:cs typeface="Times"/>
              </a:rPr>
              <a:t>you</a:t>
            </a:r>
            <a:r>
              <a:rPr lang="en-US" dirty="0">
                <a:ea typeface="ヒラギノ角ゴ Pro W3" charset="0"/>
                <a:cs typeface="Times"/>
              </a:rPr>
              <a:t>.</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7</a:t>
            </a:fld>
            <a:endParaRPr lang="en-US" sz="1300"/>
          </a:p>
        </p:txBody>
      </p:sp>
    </p:spTree>
    <p:extLst>
      <p:ext uri="{BB962C8B-B14F-4D97-AF65-F5344CB8AC3E}">
        <p14:creationId xmlns:p14="http://schemas.microsoft.com/office/powerpoint/2010/main" val="10378921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…this </a:t>
            </a:r>
            <a:r>
              <a:rPr lang="en-US" dirty="0">
                <a:ea typeface="ヒラギノ角ゴ Pro W3" charset="0"/>
              </a:rPr>
              <a:t>one, where they are building jet engines in Durham, North Carolina. </a:t>
            </a:r>
          </a:p>
          <a:p>
            <a:endParaRPr lang="en-US" dirty="0">
              <a:ea typeface="ヒラギノ角ゴ Pro W3" charset="0"/>
            </a:endParaRPr>
          </a:p>
          <a:p>
            <a:r>
              <a:rPr lang="en-US" dirty="0">
                <a:ea typeface="ヒラギノ角ゴ Pro W3" charset="0"/>
              </a:rPr>
              <a:t> You could eat off of that floor!</a:t>
            </a:r>
          </a:p>
          <a:p>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/triangle/news/2012/08/03/</a:t>
            </a:r>
            <a:r>
              <a:rPr lang="en-US" dirty="0" err="1">
                <a:ea typeface="ヒラギノ角ゴ Pro W3" charset="0"/>
              </a:rPr>
              <a:t>slideshow-a-look-at-ge-aviations.html?ana</a:t>
            </a:r>
            <a:r>
              <a:rPr lang="en-US" dirty="0">
                <a:ea typeface="ヒラギノ角ゴ Pro W3" charset="0"/>
              </a:rPr>
              <a:t>=</a:t>
            </a:r>
            <a:r>
              <a:rPr lang="en-US" dirty="0" err="1">
                <a:ea typeface="ヒラギノ角ゴ Pro W3" charset="0"/>
              </a:rPr>
              <a:t>e_du_pap&amp;s</a:t>
            </a:r>
            <a:r>
              <a:rPr lang="en-US" dirty="0">
                <a:ea typeface="ヒラギノ角ゴ Pro W3" charset="0"/>
              </a:rPr>
              <a:t>=</a:t>
            </a:r>
            <a:r>
              <a:rPr lang="en-US" dirty="0" err="1">
                <a:ea typeface="ヒラギノ角ゴ Pro W3" charset="0"/>
              </a:rPr>
              <a:t>article_du&amp;ed</a:t>
            </a:r>
            <a:r>
              <a:rPr lang="en-US" dirty="0">
                <a:ea typeface="ヒラギノ角ゴ Pro W3" charset="0"/>
              </a:rPr>
              <a:t>=2012-08-03</a:t>
            </a:r>
          </a:p>
          <a:p>
            <a:endParaRPr lang="en-US" dirty="0">
              <a:ea typeface="ヒラギノ角ゴ Pro W3" charset="0"/>
            </a:endParaRPr>
          </a:p>
          <a:p>
            <a:r>
              <a:rPr lang="en-US" dirty="0">
                <a:ea typeface="ヒラギノ角ゴ Pro W3" charset="0"/>
              </a:rPr>
              <a:t>Slideshow: A look at General Electric Aviation engine plant</a:t>
            </a:r>
          </a:p>
          <a:p>
            <a:endParaRPr lang="en-US" dirty="0">
              <a:ea typeface="ヒラギノ角ゴ Pro W3" charset="0"/>
            </a:endParaRPr>
          </a:p>
          <a:p>
            <a:r>
              <a:rPr lang="en-US" dirty="0">
                <a:ea typeface="ヒラギノ角ゴ Pro W3" charset="0"/>
              </a:rPr>
              <a:t>The Durham plant, just off Miami Boulevard, is beginning to retool as the company triples its production of </a:t>
            </a:r>
            <a:r>
              <a:rPr lang="en-US" dirty="0" err="1">
                <a:ea typeface="ヒラギノ角ゴ Pro W3" charset="0"/>
              </a:rPr>
              <a:t>GEnx</a:t>
            </a:r>
            <a:r>
              <a:rPr lang="en-US" dirty="0">
                <a:ea typeface="ヒラギノ角ゴ Pro W3" charset="0"/>
              </a:rPr>
              <a:t> turbofan engines for Boeing Co.</a:t>
            </a:r>
            <a:r>
              <a:rPr lang="ja-JP" altLang="en-US" dirty="0">
                <a:ea typeface="ヒラギノ角ゴ Pro W3" charset="0"/>
              </a:rPr>
              <a:t>’</a:t>
            </a:r>
            <a:r>
              <a:rPr lang="en-US" altLang="ja-JP" dirty="0">
                <a:ea typeface="ヒラギノ角ゴ Pro W3" charset="0"/>
              </a:rPr>
              <a:t>s (NYSE: BA) new 787 Dreamliner. It has also recently expanded production of the giant GE90 engine and several lines of smaller engines, all of which are aimed at replacing older designs that are less fuel efficient.</a:t>
            </a:r>
          </a:p>
          <a:p>
            <a:endParaRPr lang="en-US" dirty="0">
              <a:ea typeface="ヒラギノ角ゴ Pro W3" charset="0"/>
            </a:endParaRPr>
          </a:p>
          <a:p>
            <a:r>
              <a:rPr lang="en-US" dirty="0">
                <a:ea typeface="ヒラギノ角ゴ Pro W3" charset="0"/>
              </a:rPr>
              <a:t>photo shows:</a:t>
            </a:r>
          </a:p>
          <a:p>
            <a:r>
              <a:rPr lang="en-US" dirty="0">
                <a:ea typeface="ヒラギノ角ゴ Pro W3" charset="0"/>
              </a:rPr>
              <a:t>A GE90 engine nears completion at the GE Aviation factory off South Miami Boulevard in Durham. The GE90 is used for large commercial aircraft such as the Boeing 777. More than 1,000 777s have been built over the years, incorporating a total of more than 2,000 engines from Boeing, Rolls-Royce and United Technologies' Pratt &amp; Whitney division.</a:t>
            </a:r>
          </a:p>
          <a:p>
            <a:endParaRPr lang="en-US" dirty="0">
              <a:ea typeface="ヒラギノ角ゴ Pro W3"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228733D8-B641-5B41-81DD-57E4D366D684}" type="slidenum">
              <a:rPr lang="en-US" sz="1300"/>
              <a:pPr/>
              <a:t>70</a:t>
            </a:fld>
            <a:endParaRPr lang="en-US" sz="1300"/>
          </a:p>
        </p:txBody>
      </p:sp>
    </p:spTree>
    <p:extLst>
      <p:ext uri="{BB962C8B-B14F-4D97-AF65-F5344CB8AC3E}">
        <p14:creationId xmlns:p14="http://schemas.microsoft.com/office/powerpoint/2010/main" val="19865464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The reality is that most educators, students, and their parents have no idea of what is happening in today</a:t>
            </a:r>
            <a:r>
              <a:rPr lang="ja-JP" altLang="en-US" dirty="0">
                <a:ea typeface="ヒラギノ角ゴ Pro W3" charset="0"/>
              </a:rPr>
              <a:t>’</a:t>
            </a:r>
            <a:r>
              <a:rPr lang="en-US" altLang="ja-JP" dirty="0">
                <a:ea typeface="ヒラギノ角ゴ Pro W3" charset="0"/>
              </a:rPr>
              <a:t>s factories.</a:t>
            </a:r>
          </a:p>
          <a:p>
            <a:endParaRPr lang="en-US" dirty="0">
              <a:ea typeface="ヒラギノ角ゴ Pro W3" charset="0"/>
            </a:endParaRPr>
          </a:p>
          <a:p>
            <a:r>
              <a:rPr lang="en-US" dirty="0">
                <a:ea typeface="ヒラギノ角ゴ Pro W3" charset="0"/>
              </a:rPr>
              <a:t>Name one TV show that shows employees working in a modern factory.</a:t>
            </a:r>
          </a:p>
          <a:p>
            <a:endParaRPr lang="en-US" dirty="0">
              <a:ea typeface="ヒラギノ角ゴ Pro W3" charset="0"/>
            </a:endParaRPr>
          </a:p>
          <a:p>
            <a:r>
              <a:rPr lang="en-US" dirty="0">
                <a:ea typeface="ヒラギノ角ゴ Pro W3" charset="0"/>
              </a:rPr>
              <a:t>How can students, teachers, and everyone else learn about modern industry?</a:t>
            </a:r>
          </a:p>
          <a:p>
            <a:endParaRPr lang="en-US" dirty="0">
              <a:ea typeface="ヒラギノ角ゴ Pro W3" charset="0"/>
            </a:endParaRPr>
          </a:p>
          <a:p>
            <a:r>
              <a:rPr lang="en-US" dirty="0">
                <a:ea typeface="ヒラギノ角ゴ Pro W3" charset="0"/>
              </a:rPr>
              <a:t>Field trips, job shadowing, internships, open houses?</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files.gereports.com</a:t>
            </a:r>
            <a:r>
              <a:rPr lang="en-US" dirty="0">
                <a:ea typeface="ヒラギノ角ゴ Pro W3" charset="0"/>
              </a:rPr>
              <a:t>/</a:t>
            </a:r>
            <a:r>
              <a:rPr lang="en-US" dirty="0" err="1">
                <a:ea typeface="ヒラギノ角ゴ Pro W3" charset="0"/>
              </a:rPr>
              <a:t>wp</a:t>
            </a:r>
            <a:r>
              <a:rPr lang="en-US" dirty="0">
                <a:ea typeface="ヒラギノ角ゴ Pro W3" charset="0"/>
              </a:rPr>
              <a:t>-content/uploads/2012/04/AMSTC3.jpg</a:t>
            </a: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71</a:t>
            </a:fld>
            <a:endParaRPr lang="en-US" sz="1300"/>
          </a:p>
        </p:txBody>
      </p:sp>
    </p:spTree>
    <p:extLst>
      <p:ext uri="{BB962C8B-B14F-4D97-AF65-F5344CB8AC3E}">
        <p14:creationId xmlns:p14="http://schemas.microsoft.com/office/powerpoint/2010/main" val="16926772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a:ln/>
        </p:spPr>
      </p:sp>
      <p:sp>
        <p:nvSpPr>
          <p:cNvPr id="158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baseline="0" dirty="0" smtClean="0">
                <a:ea typeface="ヒラギノ角ゴ Pro W3" charset="0"/>
              </a:rPr>
              <a:t>We are coming up on year six for North Carolina Advanced Manufacturing Careers Awareness Week</a:t>
            </a:r>
          </a:p>
          <a:p>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Last year - We had </a:t>
            </a:r>
            <a:r>
              <a:rPr lang="en-US" dirty="0" smtClean="0">
                <a:ea typeface="ヒラギノ角ゴ Pro W3" charset="0"/>
              </a:rPr>
              <a:t>6</a:t>
            </a:r>
            <a:r>
              <a:rPr lang="en-US" baseline="0" dirty="0" smtClean="0">
                <a:ea typeface="ヒラギノ角ゴ Pro W3" charset="0"/>
              </a:rPr>
              <a:t>0 open houses all across the state, mostly at manufacturing companies and community colleges, helping people learn about the </a:t>
            </a:r>
            <a:r>
              <a:rPr lang="en-US" u="sng" baseline="0" dirty="0" smtClean="0">
                <a:ea typeface="ヒラギノ角ゴ Pro W3" charset="0"/>
              </a:rPr>
              <a:t>modern</a:t>
            </a:r>
            <a:r>
              <a:rPr lang="en-US" baseline="0" dirty="0" smtClean="0">
                <a:ea typeface="ヒラギノ角ゴ Pro W3" charset="0"/>
              </a:rPr>
              <a:t> careers in Advanced Manufacturing.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ヒラギノ角ゴ Pro W3" charset="0"/>
              </a:rPr>
              <a:t>Make sure your students, and their parents, know about these open houses this fall.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ea typeface="ヒラギノ角ゴ Pro W3" charset="0"/>
            </a:endParaRPr>
          </a:p>
          <a:p>
            <a:r>
              <a:rPr lang="en-US" baseline="0" dirty="0" smtClean="0">
                <a:ea typeface="ヒラギノ角ゴ Pro W3" charset="0"/>
              </a:rPr>
              <a:t>Details are on the </a:t>
            </a:r>
            <a:r>
              <a:rPr lang="en-US" baseline="0" dirty="0" err="1" smtClean="0">
                <a:ea typeface="ヒラギノ角ゴ Pro W3" charset="0"/>
              </a:rPr>
              <a:t>nc</a:t>
            </a:r>
            <a:r>
              <a:rPr lang="en-US" baseline="0" dirty="0" smtClean="0">
                <a:ea typeface="ヒラギノ角ゴ Pro W3" charset="0"/>
              </a:rPr>
              <a:t> </a:t>
            </a:r>
            <a:r>
              <a:rPr lang="en-US" baseline="0" dirty="0" err="1" smtClean="0">
                <a:ea typeface="ヒラギノ角ゴ Pro W3" charset="0"/>
              </a:rPr>
              <a:t>perkins</a:t>
            </a:r>
            <a:r>
              <a:rPr lang="en-US" baseline="0" dirty="0" smtClean="0">
                <a:ea typeface="ヒラギノ角ゴ Pro W3" charset="0"/>
              </a:rPr>
              <a:t> dot org website.</a:t>
            </a:r>
          </a:p>
          <a:p>
            <a:endParaRPr lang="en-US" dirty="0" smtClean="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www.ncperkins.org</a:t>
            </a:r>
            <a:r>
              <a:rPr lang="en-US" dirty="0" smtClean="0">
                <a:ea typeface="ヒラギノ角ゴ Pro W3" charset="0"/>
              </a:rPr>
              <a:t>/</a:t>
            </a:r>
            <a:r>
              <a:rPr lang="en-US" dirty="0" err="1" smtClean="0">
                <a:ea typeface="ヒラギノ角ゴ Pro W3" charset="0"/>
              </a:rPr>
              <a:t>moodle</a:t>
            </a:r>
            <a:r>
              <a:rPr lang="en-US" dirty="0" smtClean="0">
                <a:ea typeface="ヒラギノ角ゴ Pro W3" charset="0"/>
              </a:rPr>
              <a:t>/course/</a:t>
            </a:r>
            <a:r>
              <a:rPr lang="en-US" dirty="0" err="1" smtClean="0">
                <a:ea typeface="ヒラギノ角ゴ Pro W3" charset="0"/>
              </a:rPr>
              <a:t>view.php?id</a:t>
            </a:r>
            <a:r>
              <a:rPr lang="en-US" dirty="0" smtClean="0">
                <a:ea typeface="ヒラギノ角ゴ Pro W3" charset="0"/>
              </a:rPr>
              <a:t>=14</a:t>
            </a:r>
            <a:endParaRPr lang="en-US" dirty="0">
              <a:ea typeface="ヒラギノ角ゴ Pro W3" charset="0"/>
            </a:endParaRPr>
          </a:p>
        </p:txBody>
      </p:sp>
      <p:sp>
        <p:nvSpPr>
          <p:cNvPr id="1587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69C6A07-4ACB-AF47-B346-ADD50E46B475}" type="slidenum">
              <a:rPr lang="en-US" sz="1300"/>
              <a:pPr/>
              <a:t>72</a:t>
            </a:fld>
            <a:endParaRPr lang="en-US" sz="1300"/>
          </a:p>
        </p:txBody>
      </p:sp>
    </p:spTree>
    <p:extLst>
      <p:ext uri="{BB962C8B-B14F-4D97-AF65-F5344CB8AC3E}">
        <p14:creationId xmlns:p14="http://schemas.microsoft.com/office/powerpoint/2010/main" val="10025934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594009A8-22B5-4B4E-ADB6-74808A6AD6DF}" type="slidenum">
              <a:rPr lang="en-US" sz="1300"/>
              <a:pPr/>
              <a:t>73</a:t>
            </a:fld>
            <a:endParaRPr lang="en-US" sz="1300"/>
          </a:p>
        </p:txBody>
      </p:sp>
      <p:sp>
        <p:nvSpPr>
          <p:cNvPr id="160770"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0771"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You may have seen this quote that is spread across the next three slides.</a:t>
            </a:r>
          </a:p>
          <a:p>
            <a:pPr eaLnBrk="1" hangingPunct="1"/>
            <a:endParaRPr lang="en-US" dirty="0">
              <a:ea typeface="ヒラギノ角ゴ Pro W3" charset="0"/>
            </a:endParaRPr>
          </a:p>
          <a:p>
            <a:pPr eaLnBrk="1" hangingPunct="1"/>
            <a:r>
              <a:rPr lang="en-US" dirty="0">
                <a:ea typeface="ヒラギノ角ゴ Pro W3" charset="0"/>
              </a:rPr>
              <a:t> It </a:t>
            </a:r>
            <a:r>
              <a:rPr lang="en-US" dirty="0" smtClean="0">
                <a:ea typeface="ヒラギノ角ゴ Pro W3" charset="0"/>
              </a:rPr>
              <a:t>profoundly </a:t>
            </a:r>
            <a:r>
              <a:rPr lang="en-US" dirty="0">
                <a:ea typeface="ヒラギノ角ゴ Pro W3" charset="0"/>
              </a:rPr>
              <a:t>reminds us that we are preparing </a:t>
            </a:r>
            <a:r>
              <a:rPr lang="en-US" dirty="0" smtClean="0">
                <a:ea typeface="ヒラギノ角ゴ Pro W3" charset="0"/>
              </a:rPr>
              <a:t>people</a:t>
            </a:r>
            <a:r>
              <a:rPr lang="en-US" baseline="0" dirty="0" smtClean="0">
                <a:ea typeface="ヒラギノ角ゴ Pro W3" charset="0"/>
              </a:rPr>
              <a:t> </a:t>
            </a:r>
            <a:r>
              <a:rPr lang="en-US" dirty="0" smtClean="0">
                <a:ea typeface="ヒラギノ角ゴ Pro W3" charset="0"/>
              </a:rPr>
              <a:t>for </a:t>
            </a:r>
            <a:r>
              <a:rPr lang="en-US" dirty="0">
                <a:ea typeface="ヒラギノ角ゴ Pro W3" charset="0"/>
              </a:rPr>
              <a:t>jobs that don</a:t>
            </a:r>
            <a:r>
              <a:rPr lang="ja-JP" altLang="en-US" dirty="0">
                <a:ea typeface="ヒラギノ角ゴ Pro W3" charset="0"/>
              </a:rPr>
              <a:t>’</a:t>
            </a:r>
            <a:r>
              <a:rPr lang="en-US" altLang="ja-JP" dirty="0">
                <a:ea typeface="ヒラギノ角ゴ Pro W3" charset="0"/>
              </a:rPr>
              <a:t>t yet </a:t>
            </a:r>
            <a:r>
              <a:rPr lang="en-US" altLang="ja-JP" u="sng" dirty="0">
                <a:ea typeface="ヒラギノ角ゴ Pro W3" charset="0"/>
              </a:rPr>
              <a:t>exist</a:t>
            </a:r>
            <a:r>
              <a:rPr lang="en-US" altLang="ja-JP"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a:ea typeface="ヒラギノ角ゴ Pro W3" charset="0"/>
            </a:endParaRPr>
          </a:p>
        </p:txBody>
      </p:sp>
    </p:spTree>
    <p:extLst>
      <p:ext uri="{BB962C8B-B14F-4D97-AF65-F5344CB8AC3E}">
        <p14:creationId xmlns:p14="http://schemas.microsoft.com/office/powerpoint/2010/main" val="17630341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567E39C-1210-5A48-A5E0-71217972358A}" type="slidenum">
              <a:rPr lang="en-US" sz="1300"/>
              <a:pPr/>
              <a:t>74</a:t>
            </a:fld>
            <a:endParaRPr lang="en-US" sz="1300"/>
          </a:p>
        </p:txBody>
      </p:sp>
      <p:sp>
        <p:nvSpPr>
          <p:cNvPr id="162818"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2819" name="Rectangle 3"/>
          <p:cNvSpPr>
            <a:spLocks noGrp="1" noChangeArrowheads="1"/>
          </p:cNvSpPr>
          <p:nvPr>
            <p:ph type="body" idx="1"/>
          </p:nvPr>
        </p:nvSpPr>
        <p:spPr>
          <a:xfrm>
            <a:off x="731838" y="4557713"/>
            <a:ext cx="503872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a:ea typeface="ヒラギノ角ゴ Pro W3" charset="0"/>
              </a:rPr>
              <a:t>… </a:t>
            </a:r>
            <a:r>
              <a:rPr lang="en-US" dirty="0" smtClean="0">
                <a:ea typeface="ヒラギノ角ゴ Pro W3" charset="0"/>
              </a:rPr>
              <a:t>Using </a:t>
            </a:r>
            <a:r>
              <a:rPr lang="en-US" dirty="0">
                <a:ea typeface="ヒラギノ角ゴ Pro W3" charset="0"/>
              </a:rPr>
              <a:t>technologies that have not yet been invented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7589125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81384168-E068-7546-A3C8-B82010EBEBCF}" type="slidenum">
              <a:rPr lang="en-US" sz="1300"/>
              <a:pPr/>
              <a:t>75</a:t>
            </a:fld>
            <a:endParaRPr lang="en-US" sz="1300"/>
          </a:p>
        </p:txBody>
      </p:sp>
      <p:sp>
        <p:nvSpPr>
          <p:cNvPr id="164866" name="Rectangle 2"/>
          <p:cNvSpPr>
            <a:spLocks noGrp="1" noRot="1" noChangeAspect="1" noChangeArrowheads="1" noTextEdit="1"/>
          </p:cNvSpPr>
          <p:nvPr>
            <p:ph type="sldImg"/>
          </p:nvPr>
        </p:nvSpPr>
        <p:spPr>
          <a:xfrm>
            <a:off x="1266825" y="725488"/>
            <a:ext cx="4783138" cy="3586162"/>
          </a:xfrm>
          <a:solidFill>
            <a:srgbClr val="FFFFFF"/>
          </a:solidFill>
          <a:ln/>
        </p:spPr>
      </p:sp>
      <p:sp>
        <p:nvSpPr>
          <p:cNvPr id="164867" name="Rectangle 3"/>
          <p:cNvSpPr>
            <a:spLocks noGrp="1" noChangeArrowheads="1"/>
          </p:cNvSpPr>
          <p:nvPr>
            <p:ph type="body" idx="1"/>
          </p:nvPr>
        </p:nvSpPr>
        <p:spPr>
          <a:xfrm>
            <a:off x="812800" y="4557713"/>
            <a:ext cx="5527675" cy="432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66" tIns="47883" rIns="95766" bIns="47883"/>
          <a:lstStyle/>
          <a:p>
            <a:pPr eaLnBrk="1" hangingPunct="1"/>
            <a:r>
              <a:rPr lang="en-US" dirty="0" smtClean="0">
                <a:ea typeface="ヒラギノ角ゴ Pro W3" charset="0"/>
              </a:rPr>
              <a:t>… </a:t>
            </a:r>
            <a:r>
              <a:rPr lang="en-US" dirty="0">
                <a:ea typeface="ヒラギノ角ゴ Pro W3" charset="0"/>
              </a:rPr>
              <a:t>to solve </a:t>
            </a:r>
            <a:r>
              <a:rPr lang="en-US" dirty="0" smtClean="0">
                <a:ea typeface="ヒラギノ角ゴ Pro W3" charset="0"/>
              </a:rPr>
              <a:t>problems </a:t>
            </a:r>
            <a:r>
              <a:rPr lang="en-US" dirty="0">
                <a:ea typeface="ヒラギノ角ゴ Pro W3" charset="0"/>
              </a:rPr>
              <a:t>that we do not yet know are problems.</a:t>
            </a:r>
          </a:p>
          <a:p>
            <a:pPr eaLnBrk="1" hangingPunct="1"/>
            <a:endParaRPr lang="en-US" dirty="0">
              <a:ea typeface="ヒラギノ角ゴ Pro W3" charset="0"/>
            </a:endParaRPr>
          </a:p>
          <a:p>
            <a:pPr eaLnBrk="1" hangingPunct="1"/>
            <a:r>
              <a:rPr lang="en-US" dirty="0">
                <a:ea typeface="ヒラギノ角ゴ Pro W3" charset="0"/>
              </a:rPr>
              <a:t>Have we </a:t>
            </a:r>
            <a:r>
              <a:rPr lang="en-US" u="sng" dirty="0">
                <a:ea typeface="ヒラギノ角ゴ Pro W3" charset="0"/>
              </a:rPr>
              <a:t>enabled</a:t>
            </a:r>
            <a:r>
              <a:rPr lang="en-US" dirty="0">
                <a:ea typeface="ヒラギノ角ゴ Pro W3" charset="0"/>
              </a:rPr>
              <a:t> the next generation </a:t>
            </a:r>
            <a:r>
              <a:rPr lang="en-US" dirty="0" smtClean="0">
                <a:ea typeface="ヒラギノ角ゴ Pro W3" charset="0"/>
              </a:rPr>
              <a:t>with </a:t>
            </a:r>
            <a:r>
              <a:rPr lang="en-US" dirty="0">
                <a:ea typeface="ヒラギノ角ゴ Pro W3" charset="0"/>
              </a:rPr>
              <a:t>the knowledge and tools they will need to do this</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r>
              <a:rPr lang="en-US" dirty="0" smtClean="0">
                <a:ea typeface="ヒラギノ角ゴ Pro W3" charset="0"/>
              </a:rPr>
              <a:t>Shift Happens</a:t>
            </a:r>
          </a:p>
          <a:p>
            <a:pPr eaLnBrk="1" hangingPunct="1"/>
            <a:r>
              <a:rPr lang="en-US" dirty="0" smtClean="0"/>
              <a:t>Karl </a:t>
            </a:r>
            <a:r>
              <a:rPr lang="en-US" dirty="0" err="1" smtClean="0"/>
              <a:t>Fisch</a:t>
            </a:r>
            <a:r>
              <a:rPr lang="en-US" dirty="0" smtClean="0"/>
              <a:t> and Scott McLeod</a:t>
            </a:r>
          </a:p>
          <a:p>
            <a:pPr eaLnBrk="1" hangingPunct="1"/>
            <a:r>
              <a:rPr lang="en-US" dirty="0" smtClean="0">
                <a:ea typeface="ヒラギノ角ゴ Pro W3" charset="0"/>
              </a:rPr>
              <a:t>http://</a:t>
            </a:r>
            <a:r>
              <a:rPr lang="en-US" dirty="0" err="1" smtClean="0">
                <a:ea typeface="ヒラギノ角ゴ Pro W3" charset="0"/>
              </a:rPr>
              <a:t>shifthappens.wikispaces.com</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a:ea typeface="ヒラギノ角ゴ Pro W3" charset="0"/>
            </a:endParaRPr>
          </a:p>
        </p:txBody>
      </p:sp>
    </p:spTree>
    <p:extLst>
      <p:ext uri="{BB962C8B-B14F-4D97-AF65-F5344CB8AC3E}">
        <p14:creationId xmlns:p14="http://schemas.microsoft.com/office/powerpoint/2010/main" val="19416433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lide Image Placeholder 1"/>
          <p:cNvSpPr>
            <a:spLocks noGrp="1" noRot="1" noChangeAspect="1" noTextEdit="1"/>
          </p:cNvSpPr>
          <p:nvPr>
            <p:ph type="sldImg"/>
          </p:nvPr>
        </p:nvSpPr>
        <p:spPr>
          <a:ln/>
        </p:spPr>
      </p:sp>
      <p:sp>
        <p:nvSpPr>
          <p:cNvPr id="166914" name="Notes Placeholder 2"/>
          <p:cNvSpPr>
            <a:spLocks noGrp="1"/>
          </p:cNvSpPr>
          <p:nvPr>
            <p:ph type="body" idx="1"/>
          </p:nvPr>
        </p:nvSpPr>
        <p:spPr>
          <a:xfrm>
            <a:off x="731838" y="4560888"/>
            <a:ext cx="5202237"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Think back 20 years ago.</a:t>
            </a:r>
          </a:p>
          <a:p>
            <a:endParaRPr lang="en-US" dirty="0">
              <a:ea typeface="ヒラギノ角ゴ Pro W3" charset="0"/>
            </a:endParaRPr>
          </a:p>
          <a:p>
            <a:r>
              <a:rPr lang="en-US" dirty="0">
                <a:ea typeface="ヒラギノ角ゴ Pro W3" charset="0"/>
              </a:rPr>
              <a:t>Would you have predicted any of these?</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next?</a:t>
            </a:r>
          </a:p>
          <a:p>
            <a:endParaRPr lang="en-US" dirty="0">
              <a:ea typeface="ヒラギノ角ゴ Pro W3" charset="0"/>
            </a:endParaRPr>
          </a:p>
          <a:p>
            <a:r>
              <a:rPr lang="en-US" dirty="0">
                <a:ea typeface="ヒラギノ角ゴ Pro W3" charset="0"/>
              </a:rPr>
              <a:t>How soon will these </a:t>
            </a:r>
            <a:r>
              <a:rPr lang="en-US" dirty="0" smtClean="0">
                <a:ea typeface="ヒラギノ角ゴ Pro W3" charset="0"/>
              </a:rPr>
              <a:t>become </a:t>
            </a:r>
            <a:r>
              <a:rPr lang="en-US" dirty="0">
                <a:ea typeface="ヒラギノ角ゴ Pro W3" charset="0"/>
              </a:rPr>
              <a:t>obsolete?  </a:t>
            </a:r>
            <a:endParaRPr lang="en-US" dirty="0" smtClean="0">
              <a:ea typeface="ヒラギノ角ゴ Pro W3" charset="0"/>
            </a:endParaRPr>
          </a:p>
          <a:p>
            <a:endParaRPr lang="en-US" dirty="0" smtClean="0">
              <a:ea typeface="ヒラギノ角ゴ Pro W3" charset="0"/>
            </a:endParaRPr>
          </a:p>
          <a:p>
            <a:r>
              <a:rPr lang="en-US" dirty="0" smtClean="0">
                <a:ea typeface="ヒラギノ角ゴ Pro W3" charset="0"/>
              </a:rPr>
              <a:t>Yes</a:t>
            </a:r>
            <a:r>
              <a:rPr lang="en-US" dirty="0">
                <a:ea typeface="ヒラギノ角ゴ Pro W3" charset="0"/>
              </a:rPr>
              <a:t>, these will </a:t>
            </a:r>
            <a:r>
              <a:rPr lang="en-US" u="sng" dirty="0">
                <a:ea typeface="ヒラギノ角ゴ Pro W3" charset="0"/>
              </a:rPr>
              <a:t>all</a:t>
            </a:r>
            <a:r>
              <a:rPr lang="en-US" dirty="0">
                <a:ea typeface="ヒラギノ角ゴ Pro W3" charset="0"/>
              </a:rPr>
              <a:t> </a:t>
            </a:r>
            <a:r>
              <a:rPr lang="en-US" dirty="0" smtClean="0">
                <a:ea typeface="ヒラギノ角ゴ Pro W3" charset="0"/>
              </a:rPr>
              <a:t>become </a:t>
            </a:r>
            <a:r>
              <a:rPr lang="en-US" dirty="0">
                <a:ea typeface="ヒラギノ角ゴ Pro W3" charset="0"/>
              </a:rPr>
              <a:t>obsolete someday soon</a:t>
            </a:r>
            <a:r>
              <a:rPr lang="en-US" dirty="0" smtClean="0">
                <a:ea typeface="ヒラギノ角ゴ Pro W3" charset="0"/>
              </a:rPr>
              <a:t>!</a:t>
            </a:r>
          </a:p>
          <a:p>
            <a:endParaRPr lang="en-US" dirty="0" smtClean="0">
              <a:ea typeface="ヒラギノ角ゴ Pro W3" charset="0"/>
            </a:endParaRPr>
          </a:p>
          <a:p>
            <a:endParaRPr lang="en-US" dirty="0">
              <a:ea typeface="ヒラギノ角ゴ Pro W3" charset="0"/>
            </a:endParaRPr>
          </a:p>
        </p:txBody>
      </p:sp>
      <p:sp>
        <p:nvSpPr>
          <p:cNvPr id="1669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ACE3F50-5CE1-8F46-B60A-BBC949070049}" type="slidenum">
              <a:rPr lang="en-US" sz="1300"/>
              <a:pPr/>
              <a:t>76</a:t>
            </a:fld>
            <a:endParaRPr lang="en-US" sz="1300"/>
          </a:p>
        </p:txBody>
      </p:sp>
    </p:spTree>
    <p:extLst>
      <p:ext uri="{BB962C8B-B14F-4D97-AF65-F5344CB8AC3E}">
        <p14:creationId xmlns:p14="http://schemas.microsoft.com/office/powerpoint/2010/main" val="7235642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Slide Image Placeholder 1"/>
          <p:cNvSpPr>
            <a:spLocks noGrp="1" noRot="1" noChangeAspect="1" noTextEdit="1"/>
          </p:cNvSpPr>
          <p:nvPr>
            <p:ph type="sldImg"/>
          </p:nvPr>
        </p:nvSpPr>
        <p:spPr>
          <a:xfrm>
            <a:off x="992188" y="533400"/>
            <a:ext cx="2360612" cy="1771280"/>
          </a:xfrm>
          <a:ln/>
        </p:spPr>
      </p:sp>
      <p:sp>
        <p:nvSpPr>
          <p:cNvPr id="168962" name="Notes Placeholder 2"/>
          <p:cNvSpPr>
            <a:spLocks noGrp="1"/>
          </p:cNvSpPr>
          <p:nvPr>
            <p:ph type="body" idx="1"/>
          </p:nvPr>
        </p:nvSpPr>
        <p:spPr>
          <a:xfrm>
            <a:off x="838200" y="2286000"/>
            <a:ext cx="5029200" cy="662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Some of the latest trends are actually </a:t>
            </a:r>
            <a:r>
              <a:rPr lang="en-US" u="sng" dirty="0">
                <a:ea typeface="ヒラギノ角ゴ Pro W3" charset="0"/>
              </a:rPr>
              <a:t>old</a:t>
            </a:r>
            <a:r>
              <a:rPr lang="en-US" dirty="0">
                <a:ea typeface="ヒラギノ角ゴ Pro W3" charset="0"/>
              </a:rPr>
              <a:t> technologies making a comeback</a:t>
            </a:r>
            <a:r>
              <a:rPr lang="en-US" dirty="0" smtClean="0">
                <a:ea typeface="ヒラギノ角ゴ Pro W3" charset="0"/>
              </a:rPr>
              <a:t>.</a:t>
            </a:r>
            <a:endParaRPr lang="en-US" dirty="0">
              <a:ea typeface="ヒラギノ角ゴ Pro W3" charset="0"/>
            </a:endParaRPr>
          </a:p>
          <a:p>
            <a:r>
              <a:rPr lang="en-US" dirty="0">
                <a:ea typeface="ヒラギノ角ゴ Pro W3" charset="0"/>
              </a:rPr>
              <a:t>Over 100 years ago. When Rudolph Diesel first demonstrated his diesel engine, he powered it with </a:t>
            </a:r>
            <a:r>
              <a:rPr lang="en-US" u="sng" dirty="0">
                <a:ea typeface="ヒラギノ角ゴ Pro W3" charset="0"/>
              </a:rPr>
              <a:t>peanut</a:t>
            </a:r>
            <a:r>
              <a:rPr lang="en-US" dirty="0">
                <a:ea typeface="ヒラギノ角ゴ Pro W3" charset="0"/>
              </a:rPr>
              <a:t> oil.</a:t>
            </a:r>
          </a:p>
          <a:p>
            <a:r>
              <a:rPr lang="en-US" dirty="0">
                <a:ea typeface="ヒラギノ角ゴ Pro W3" charset="0"/>
              </a:rPr>
              <a:t>Then along came this cheap stuff called </a:t>
            </a:r>
            <a:r>
              <a:rPr lang="en-US" u="sng" dirty="0">
                <a:ea typeface="ヒラギノ角ゴ Pro W3" charset="0"/>
              </a:rPr>
              <a:t>petroleum</a:t>
            </a:r>
            <a:r>
              <a:rPr lang="en-US" dirty="0">
                <a:ea typeface="ヒラギノ角ゴ Pro W3" charset="0"/>
              </a:rPr>
              <a:t> that even Jed </a:t>
            </a:r>
            <a:r>
              <a:rPr lang="en-US" dirty="0" err="1">
                <a:ea typeface="ヒラギノ角ゴ Pro W3" charset="0"/>
              </a:rPr>
              <a:t>Clampett</a:t>
            </a:r>
            <a:r>
              <a:rPr lang="en-US" dirty="0">
                <a:ea typeface="ヒラギノ角ゴ Pro W3" charset="0"/>
              </a:rPr>
              <a:t> </a:t>
            </a:r>
            <a:r>
              <a:rPr lang="en-US" dirty="0" smtClean="0">
                <a:ea typeface="ヒラギノ角ゴ Pro W3" charset="0"/>
              </a:rPr>
              <a:t>didn't</a:t>
            </a:r>
            <a:r>
              <a:rPr lang="en-US" altLang="ja-JP" dirty="0" smtClean="0">
                <a:ea typeface="ヒラギノ角ゴ Pro W3" charset="0"/>
              </a:rPr>
              <a:t> </a:t>
            </a:r>
            <a:r>
              <a:rPr lang="en-US" altLang="ja-JP" dirty="0">
                <a:ea typeface="ヒラギノ角ゴ Pro W3" charset="0"/>
              </a:rPr>
              <a:t>want at first, and Rudolph Diesel quickly switched over to the newly created </a:t>
            </a:r>
            <a:r>
              <a:rPr lang="en-US" altLang="ja-JP" u="sng" dirty="0">
                <a:ea typeface="ヒラギノ角ゴ Pro W3" charset="0"/>
              </a:rPr>
              <a:t>Diesel</a:t>
            </a:r>
            <a:r>
              <a:rPr lang="en-US" altLang="ja-JP" dirty="0">
                <a:ea typeface="ヒラギノ角ゴ Pro W3" charset="0"/>
              </a:rPr>
              <a:t> </a:t>
            </a:r>
            <a:r>
              <a:rPr lang="en-US" altLang="ja-JP" dirty="0" smtClean="0">
                <a:ea typeface="ヒラギノ角ゴ Pro W3" charset="0"/>
              </a:rPr>
              <a:t>fuel, </a:t>
            </a:r>
            <a:r>
              <a:rPr lang="en-US" altLang="ja-JP" dirty="0">
                <a:ea typeface="ヒラギノ角ゴ Pro W3" charset="0"/>
              </a:rPr>
              <a:t>because it was so </a:t>
            </a:r>
            <a:r>
              <a:rPr lang="en-US" altLang="ja-JP" u="sng" dirty="0">
                <a:ea typeface="ヒラギノ角ゴ Pro W3" charset="0"/>
              </a:rPr>
              <a:t>cheap</a:t>
            </a:r>
            <a:r>
              <a:rPr lang="en-US" altLang="ja-JP" dirty="0">
                <a:ea typeface="ヒラギノ角ゴ Pro W3" charset="0"/>
              </a:rPr>
              <a:t> to make. </a:t>
            </a:r>
          </a:p>
          <a:p>
            <a:endParaRPr lang="en-US" dirty="0">
              <a:ea typeface="ヒラギノ角ゴ Pro W3" charset="0"/>
            </a:endParaRPr>
          </a:p>
          <a:p>
            <a:r>
              <a:rPr lang="en-US" dirty="0">
                <a:ea typeface="ヒラギノ角ゴ Pro W3" charset="0"/>
              </a:rPr>
              <a:t>Now people are paying McDonalds to let them take away their </a:t>
            </a:r>
            <a:r>
              <a:rPr lang="en-US" u="sng" dirty="0">
                <a:ea typeface="ヒラギノ角ゴ Pro W3" charset="0"/>
              </a:rPr>
              <a:t>waste</a:t>
            </a:r>
            <a:r>
              <a:rPr lang="en-US" dirty="0">
                <a:ea typeface="ヒラギノ角ゴ Pro W3" charset="0"/>
              </a:rPr>
              <a:t> cooking </a:t>
            </a:r>
            <a:r>
              <a:rPr lang="en-US" dirty="0" smtClean="0">
                <a:ea typeface="ヒラギノ角ゴ Pro W3" charset="0"/>
              </a:rPr>
              <a:t>oil, </a:t>
            </a:r>
            <a:r>
              <a:rPr lang="en-US" dirty="0">
                <a:ea typeface="ヒラギノ角ゴ Pro W3" charset="0"/>
              </a:rPr>
              <a:t>so they can use it to fuel their Diesel-powered vehicle</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And  </a:t>
            </a:r>
            <a:r>
              <a:rPr lang="en-US" u="sng" dirty="0" smtClean="0">
                <a:ea typeface="ヒラギノ角ゴ Pro W3" charset="0"/>
              </a:rPr>
              <a:t>Electric</a:t>
            </a:r>
            <a:r>
              <a:rPr lang="en-US" dirty="0" smtClean="0">
                <a:ea typeface="ヒラギノ角ゴ Pro W3" charset="0"/>
              </a:rPr>
              <a:t> cars?  Invented almost</a:t>
            </a:r>
            <a:r>
              <a:rPr lang="en-US" baseline="0" dirty="0" smtClean="0">
                <a:ea typeface="ヒラギノ角ゴ Pro W3" charset="0"/>
              </a:rPr>
              <a:t> 200 years ago. Electric cars were very popular until the early 1900s when gasoline-powered engines took over, because -- at the time -- </a:t>
            </a:r>
            <a:r>
              <a:rPr lang="en-US" u="sng" baseline="0" dirty="0" smtClean="0">
                <a:ea typeface="ヒラギノ角ゴ Pro W3" charset="0"/>
              </a:rPr>
              <a:t>gasoline</a:t>
            </a:r>
            <a:r>
              <a:rPr lang="en-US" baseline="0" dirty="0" smtClean="0">
                <a:ea typeface="ヒラギノ角ゴ Pro W3" charset="0"/>
              </a:rPr>
              <a:t> was very </a:t>
            </a:r>
            <a:r>
              <a:rPr lang="en-US" u="sng" baseline="0" dirty="0" smtClean="0">
                <a:ea typeface="ヒラギノ角ゴ Pro W3" charset="0"/>
              </a:rPr>
              <a:t>cheap</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r>
              <a:rPr lang="en-US" dirty="0">
                <a:ea typeface="ヒラギノ角ゴ Pro W3" charset="0"/>
              </a:rPr>
              <a:t>And the Biofuels Center of North Carolina is helping people build government-approved </a:t>
            </a:r>
            <a:r>
              <a:rPr lang="en-US" u="sng" dirty="0" smtClean="0">
                <a:ea typeface="ヒラギノ角ゴ Pro W3" charset="0"/>
              </a:rPr>
              <a:t>stills</a:t>
            </a:r>
            <a:r>
              <a:rPr lang="en-US" dirty="0" smtClean="0">
                <a:ea typeface="ヒラギノ角ゴ Pro W3" charset="0"/>
              </a:rPr>
              <a:t> </a:t>
            </a:r>
            <a:r>
              <a:rPr lang="en-US" dirty="0">
                <a:ea typeface="ヒラギノ角ゴ Pro W3" charset="0"/>
              </a:rPr>
              <a:t>to create legal moonshine that we can burn in our cars. </a:t>
            </a:r>
          </a:p>
          <a:p>
            <a:endParaRPr lang="en-US" dirty="0">
              <a:ea typeface="ヒラギノ角ゴ Pro W3" charset="0"/>
            </a:endParaRPr>
          </a:p>
          <a:p>
            <a:r>
              <a:rPr lang="en-US" dirty="0" smtClean="0">
                <a:ea typeface="ヒラギノ角ゴ Pro W3" charset="0"/>
              </a:rPr>
              <a:t>Yes</a:t>
            </a:r>
            <a:r>
              <a:rPr lang="en-US" dirty="0">
                <a:ea typeface="ヒラギノ角ゴ Pro W3" charset="0"/>
              </a:rPr>
              <a:t>, some </a:t>
            </a:r>
            <a:r>
              <a:rPr lang="en-US" u="sng" dirty="0">
                <a:ea typeface="ヒラギノ角ゴ Pro W3" charset="0"/>
              </a:rPr>
              <a:t>old</a:t>
            </a:r>
            <a:r>
              <a:rPr lang="en-US" dirty="0">
                <a:ea typeface="ヒラギノ角ゴ Pro W3" charset="0"/>
              </a:rPr>
              <a:t> technologies are coming back around again.</a:t>
            </a:r>
          </a:p>
          <a:p>
            <a:endParaRPr lang="en-US" dirty="0">
              <a:ea typeface="ヒラギノ角ゴ Pro W3" charset="0"/>
            </a:endParaRPr>
          </a:p>
        </p:txBody>
      </p:sp>
      <p:sp>
        <p:nvSpPr>
          <p:cNvPr id="1689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72547694-3FC9-B34B-A99D-F3DD18D8AC56}" type="slidenum">
              <a:rPr lang="en-US" sz="1300"/>
              <a:pPr/>
              <a:t>77</a:t>
            </a:fld>
            <a:endParaRPr lang="en-US" sz="1300"/>
          </a:p>
        </p:txBody>
      </p:sp>
    </p:spTree>
    <p:extLst>
      <p:ext uri="{BB962C8B-B14F-4D97-AF65-F5344CB8AC3E}">
        <p14:creationId xmlns:p14="http://schemas.microsoft.com/office/powerpoint/2010/main" val="8346513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employers know what they want in their new recruits.  </a:t>
            </a:r>
          </a:p>
          <a:p>
            <a:r>
              <a:rPr lang="en-US" dirty="0" smtClean="0"/>
              <a:t>And it is not always what the education establishment is</a:t>
            </a:r>
            <a:r>
              <a:rPr lang="en-US" baseline="0" dirty="0" smtClean="0"/>
              <a:t> giving them.</a:t>
            </a:r>
          </a:p>
          <a:p>
            <a:endParaRPr lang="en-US" dirty="0" smtClean="0"/>
          </a:p>
          <a:p>
            <a:r>
              <a:rPr lang="en-US" baseline="0" dirty="0" smtClean="0"/>
              <a:t>Are we, as educators, listening?  </a:t>
            </a:r>
          </a:p>
          <a:p>
            <a:endParaRPr lang="en-US" baseline="0" dirty="0" smtClean="0"/>
          </a:p>
          <a:p>
            <a:r>
              <a:rPr lang="en-US" baseline="0" dirty="0" smtClean="0"/>
              <a:t>Do we even know who the employers are -- where our students will be working in the near future.</a:t>
            </a:r>
          </a:p>
          <a:p>
            <a:endParaRPr lang="en-US" baseline="0" dirty="0" smtClean="0"/>
          </a:p>
          <a:p>
            <a:endParaRPr lang="en-US" baseline="0" dirty="0" smtClean="0"/>
          </a:p>
          <a:p>
            <a:endParaRPr lang="en-US" baseline="0" dirty="0" smtClean="0"/>
          </a:p>
          <a:p>
            <a:r>
              <a:rPr lang="en-US" baseline="0" dirty="0" smtClean="0"/>
              <a:t>=======</a:t>
            </a:r>
          </a:p>
          <a:p>
            <a:r>
              <a:rPr lang="en-US" dirty="0" smtClean="0"/>
              <a:t>https://</a:t>
            </a:r>
            <a:r>
              <a:rPr lang="en-US" dirty="0" err="1" smtClean="0"/>
              <a:t>www.aacu.org</a:t>
            </a:r>
            <a:r>
              <a:rPr lang="en-US" dirty="0" smtClean="0"/>
              <a:t>/press/press-releases/employers-more-interested-critical-thinking-and-problem-solving-college-major</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78</a:t>
            </a:fld>
            <a:endParaRPr lang="en-US"/>
          </a:p>
        </p:txBody>
      </p:sp>
    </p:spTree>
    <p:extLst>
      <p:ext uri="{BB962C8B-B14F-4D97-AF65-F5344CB8AC3E}">
        <p14:creationId xmlns:p14="http://schemas.microsoft.com/office/powerpoint/2010/main" val="6366614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724400"/>
          </a:xfrm>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100" dirty="0" smtClean="0"/>
              <a:t>The North Carolina Department</a:t>
            </a:r>
            <a:r>
              <a:rPr lang="en-US" sz="2100" baseline="0" dirty="0" smtClean="0"/>
              <a:t> of Commerce </a:t>
            </a:r>
            <a:r>
              <a:rPr lang="en-US" sz="2100" dirty="0" smtClean="0"/>
              <a:t>surveyed</a:t>
            </a:r>
            <a:r>
              <a:rPr lang="en-US" sz="2100" baseline="0" dirty="0" smtClean="0"/>
              <a:t> businesses all across the state earlier this year.</a:t>
            </a:r>
          </a:p>
          <a:p>
            <a:endParaRPr lang="en-US" sz="2100" baseline="0" dirty="0" smtClean="0"/>
          </a:p>
          <a:p>
            <a:r>
              <a:rPr lang="en-US" sz="2100" baseline="0" dirty="0" smtClean="0"/>
              <a:t>For 2016, they collected </a:t>
            </a:r>
            <a:r>
              <a:rPr lang="en-US" sz="2100" dirty="0" smtClean="0"/>
              <a:t>19 hundred</a:t>
            </a:r>
            <a:r>
              <a:rPr lang="en-US" sz="2100" baseline="0" dirty="0" smtClean="0"/>
              <a:t> surveys.</a:t>
            </a:r>
          </a:p>
          <a:p>
            <a:endParaRPr lang="en-US" sz="2100" baseline="0" dirty="0" smtClean="0"/>
          </a:p>
          <a:p>
            <a:r>
              <a:rPr lang="en-US" sz="2100" baseline="0" dirty="0" smtClean="0"/>
              <a:t>This included companies of </a:t>
            </a:r>
            <a:r>
              <a:rPr lang="en-US" sz="2100" u="sng" baseline="0" dirty="0" smtClean="0"/>
              <a:t>all</a:t>
            </a:r>
            <a:r>
              <a:rPr lang="en-US" sz="2100" baseline="0" dirty="0" smtClean="0"/>
              <a:t> sizes from </a:t>
            </a:r>
            <a:r>
              <a:rPr lang="en-US" sz="2100" u="sng" baseline="0" dirty="0" smtClean="0"/>
              <a:t>all</a:t>
            </a:r>
            <a:r>
              <a:rPr lang="en-US" sz="2100" baseline="0" dirty="0" smtClean="0"/>
              <a:t> 100 counties.</a:t>
            </a:r>
          </a:p>
          <a:p>
            <a:endParaRPr lang="en-US" sz="2100" baseline="0" dirty="0" smtClean="0"/>
          </a:p>
          <a:p>
            <a:endParaRPr lang="en-US" sz="2100" baseline="0" dirty="0" smtClean="0"/>
          </a:p>
          <a:p>
            <a:endParaRPr lang="en-US" sz="2100" dirty="0" smtClean="0"/>
          </a:p>
          <a:p>
            <a:endParaRPr lang="en-US"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79</a:t>
            </a:fld>
            <a:endParaRPr lang="en-US"/>
          </a:p>
        </p:txBody>
      </p:sp>
    </p:spTree>
    <p:extLst>
      <p:ext uri="{BB962C8B-B14F-4D97-AF65-F5344CB8AC3E}">
        <p14:creationId xmlns:p14="http://schemas.microsoft.com/office/powerpoint/2010/main" val="48234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xfrm>
            <a:off x="812800" y="4560888"/>
            <a:ext cx="5851525"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defRPr/>
            </a:pPr>
            <a:r>
              <a:rPr lang="en-US" dirty="0" smtClean="0">
                <a:ea typeface="ヒラギノ角ゴ Pro W3" charset="0"/>
                <a:cs typeface="Times"/>
              </a:rPr>
              <a:t>The </a:t>
            </a:r>
            <a:r>
              <a:rPr lang="en-US" u="sng" dirty="0" smtClean="0">
                <a:ea typeface="ヒラギノ角ゴ Pro W3" charset="0"/>
                <a:cs typeface="Times"/>
              </a:rPr>
              <a:t>current</a:t>
            </a:r>
            <a:r>
              <a:rPr lang="en-US" baseline="0" dirty="0" smtClean="0">
                <a:ea typeface="ヒラギノ角ゴ Pro W3" charset="0"/>
                <a:cs typeface="Times"/>
              </a:rPr>
              <a:t> and </a:t>
            </a:r>
            <a:r>
              <a:rPr lang="en-US" u="sng" baseline="0" dirty="0" smtClean="0">
                <a:ea typeface="ヒラギノ角ゴ Pro W3" charset="0"/>
                <a:cs typeface="Times"/>
              </a:rPr>
              <a:t>future</a:t>
            </a:r>
            <a:r>
              <a:rPr lang="en-US" baseline="0" dirty="0" smtClean="0">
                <a:ea typeface="ヒラギノ角ゴ Pro W3" charset="0"/>
                <a:cs typeface="Times"/>
              </a:rPr>
              <a:t> job market is full of </a:t>
            </a:r>
            <a:r>
              <a:rPr lang="en-US" u="sng" baseline="0" dirty="0" smtClean="0">
                <a:ea typeface="ヒラギノ角ゴ Pro W3" charset="0"/>
                <a:cs typeface="Times"/>
              </a:rPr>
              <a:t>surprises</a:t>
            </a:r>
            <a:r>
              <a:rPr lang="en-US" baseline="0" dirty="0" smtClean="0">
                <a:ea typeface="ヒラギノ角ゴ Pro W3" charset="0"/>
                <a:cs typeface="Times"/>
              </a:rPr>
              <a:t>. </a:t>
            </a:r>
          </a:p>
          <a:p>
            <a:pPr>
              <a:defRPr/>
            </a:pPr>
            <a:endParaRPr lang="en-US" dirty="0" smtClean="0">
              <a:ea typeface="ヒラギノ角ゴ Pro W3" charset="0"/>
              <a:cs typeface="Times"/>
            </a:endParaRPr>
          </a:p>
          <a:p>
            <a:pPr>
              <a:defRPr/>
            </a:pPr>
            <a:r>
              <a:rPr lang="en-US" dirty="0" smtClean="0">
                <a:ea typeface="ヒラギノ角ゴ Pro W3" charset="0"/>
                <a:cs typeface="Times"/>
              </a:rPr>
              <a:t>Let’s start off by talking about education attainment.</a:t>
            </a: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a:ea typeface="ヒラギノ角ゴ Pro W3" charset="0"/>
              <a:cs typeface="Times"/>
            </a:endParaRPr>
          </a:p>
          <a:p>
            <a:pPr>
              <a:defRPr/>
            </a:pPr>
            <a:endParaRPr lang="en-US" dirty="0" smtClean="0">
              <a:ea typeface="ヒラギノ角ゴ Pro W3" charset="0"/>
              <a:cs typeface="Times"/>
            </a:endParaRPr>
          </a:p>
          <a:p>
            <a:pPr>
              <a:defRPr/>
            </a:pPr>
            <a:endParaRPr lang="en-US" dirty="0" smtClean="0">
              <a:ea typeface="ヒラギノ角ゴ Pro W3" charset="0"/>
              <a:cs typeface="Times"/>
            </a:endParaRPr>
          </a:p>
          <a:p>
            <a:pPr>
              <a:defRPr/>
            </a:pPr>
            <a:r>
              <a:rPr lang="en-US" dirty="0" smtClean="0">
                <a:ea typeface="ヒラギノ角ゴ Pro W3" charset="0"/>
                <a:cs typeface="Times"/>
              </a:rPr>
              <a:t>=======</a:t>
            </a:r>
          </a:p>
          <a:p>
            <a:pPr>
              <a:defRPr/>
            </a:pPr>
            <a:r>
              <a:rPr lang="en-US" dirty="0" smtClean="0">
                <a:ea typeface="ヒラギノ角ゴ Pro W3" charset="0"/>
                <a:cs typeface="Times"/>
              </a:rPr>
              <a:t>Gomer photo:</a:t>
            </a:r>
          </a:p>
          <a:p>
            <a:pPr>
              <a:defRPr/>
            </a:pPr>
            <a:r>
              <a:rPr lang="en-US" dirty="0" smtClean="0">
                <a:ea typeface="ヒラギノ角ゴ Pro W3" charset="0"/>
                <a:cs typeface="Times"/>
              </a:rPr>
              <a:t>http://www.nofrackingway.us/wp-content/uploads/2014/05/gomer.jpg</a:t>
            </a:r>
          </a:p>
          <a:p>
            <a:pPr>
              <a:defRPr/>
            </a:pPr>
            <a:endParaRPr lang="en-US" dirty="0">
              <a:ea typeface="ヒラギノ角ゴ Pro W3" charset="0"/>
              <a:cs typeface="Times"/>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95D8546-001E-CF4A-89DF-48E9B2519EDA}" type="slidenum">
              <a:rPr lang="en-US" sz="1300"/>
              <a:pPr/>
              <a:t>8</a:t>
            </a:fld>
            <a:endParaRPr lang="en-US" sz="1300"/>
          </a:p>
        </p:txBody>
      </p:sp>
    </p:spTree>
    <p:extLst>
      <p:ext uri="{BB962C8B-B14F-4D97-AF65-F5344CB8AC3E}">
        <p14:creationId xmlns:p14="http://schemas.microsoft.com/office/powerpoint/2010/main" val="37408261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61775" cy="2971800"/>
          </a:xfrm>
        </p:spPr>
      </p:sp>
      <p:sp>
        <p:nvSpPr>
          <p:cNvPr id="3" name="Notes Placeholder 2"/>
          <p:cNvSpPr>
            <a:spLocks noGrp="1"/>
          </p:cNvSpPr>
          <p:nvPr>
            <p:ph type="body" idx="1"/>
          </p:nvPr>
        </p:nvSpPr>
        <p:spPr>
          <a:xfrm>
            <a:off x="685800" y="3962400"/>
            <a:ext cx="5486400" cy="5257800"/>
          </a:xfrm>
        </p:spPr>
        <p:txBody>
          <a:bodyPr>
            <a:normAutofit fontScale="32500" lnSpcReduction="20000"/>
          </a:bodyPr>
          <a:lstStyle/>
          <a:p>
            <a:r>
              <a:rPr lang="en-US" sz="4900" dirty="0" smtClean="0"/>
              <a:t>This survey found that Four out of</a:t>
            </a:r>
            <a:r>
              <a:rPr lang="en-US" sz="4900" baseline="0" dirty="0" smtClean="0"/>
              <a:t> Ten employers who tried to hire in the past year had difficulty filling at least one position.</a:t>
            </a:r>
            <a:endParaRPr lang="en-US" sz="4900" dirty="0" smtClean="0"/>
          </a:p>
          <a:p>
            <a:endParaRPr lang="en-US" sz="4900" dirty="0" smtClean="0"/>
          </a:p>
          <a:p>
            <a:r>
              <a:rPr lang="en-US" sz="4900" dirty="0" smtClean="0"/>
              <a:t>First</a:t>
            </a:r>
            <a:r>
              <a:rPr lang="en-US" sz="4900" baseline="0" dirty="0" smtClean="0"/>
              <a:t> on the list  - </a:t>
            </a:r>
            <a:r>
              <a:rPr lang="en-US" sz="4900" dirty="0" smtClean="0"/>
              <a:t>The</a:t>
            </a:r>
            <a:r>
              <a:rPr lang="en-US" sz="4900" baseline="0" dirty="0" smtClean="0"/>
              <a:t> employers said their new recruits lacked work experience.</a:t>
            </a:r>
          </a:p>
          <a:p>
            <a:endParaRPr lang="en-US" sz="4900" baseline="0" dirty="0" smtClean="0"/>
          </a:p>
          <a:p>
            <a:r>
              <a:rPr lang="en-US" sz="4900" baseline="0" dirty="0" smtClean="0"/>
              <a:t>Well if that is true, you can show them how a good work-based learning program can help their future employees get the work experience they need.</a:t>
            </a:r>
          </a:p>
          <a:p>
            <a:endParaRPr lang="en-US" sz="4900" baseline="0" dirty="0" smtClean="0"/>
          </a:p>
          <a:p>
            <a:r>
              <a:rPr lang="en-US" sz="4900" baseline="0" dirty="0" smtClean="0"/>
              <a:t>And second -- is education and training. That’s why </a:t>
            </a:r>
            <a:r>
              <a:rPr lang="en-US" sz="4900" u="sng" baseline="0" dirty="0" smtClean="0"/>
              <a:t>we</a:t>
            </a:r>
            <a:r>
              <a:rPr lang="en-US" sz="4900" baseline="0" dirty="0" smtClean="0"/>
              <a:t> are here to help educate their new recruits.</a:t>
            </a:r>
          </a:p>
          <a:p>
            <a:endParaRPr lang="en-US" sz="4900" baseline="0" dirty="0" smtClean="0"/>
          </a:p>
          <a:p>
            <a:r>
              <a:rPr lang="en-US" sz="4900" baseline="0" dirty="0" smtClean="0"/>
              <a:t>What else can we do to help prepare their new recruits?</a:t>
            </a:r>
          </a:p>
          <a:p>
            <a:endParaRPr lang="en-US" sz="4900" baseline="0" dirty="0" smtClean="0"/>
          </a:p>
          <a:p>
            <a:r>
              <a:rPr lang="en-US" sz="4900" baseline="0" dirty="0" smtClean="0"/>
              <a:t>Ask your local employers if this chart is true for their company.</a:t>
            </a:r>
          </a:p>
          <a:p>
            <a:endParaRPr lang="en-US" sz="4900" baseline="0" dirty="0" smtClean="0"/>
          </a:p>
          <a:p>
            <a:r>
              <a:rPr lang="en-US" sz="4900" baseline="0" dirty="0" smtClean="0"/>
              <a:t>Are there other items they think should be added to his list?</a:t>
            </a:r>
          </a:p>
          <a:p>
            <a:endParaRPr lang="en-US" sz="4900" dirty="0" smtClean="0"/>
          </a:p>
          <a:p>
            <a:r>
              <a:rPr lang="en-US" sz="4900" dirty="0" smtClean="0"/>
              <a:t>Ask them.</a:t>
            </a:r>
          </a:p>
          <a:p>
            <a:endParaRPr lang="en-US" sz="2900" dirty="0" smtClean="0"/>
          </a:p>
          <a:p>
            <a:endParaRPr lang="en-US" dirty="0" smtClean="0"/>
          </a:p>
          <a:p>
            <a:endParaRPr lang="en-US" dirty="0" smtClean="0"/>
          </a:p>
          <a:p>
            <a:r>
              <a:rPr lang="en-US" dirty="0" smtClean="0"/>
              <a:t>=====</a:t>
            </a:r>
          </a:p>
          <a:p>
            <a:r>
              <a:rPr lang="en-US" dirty="0" smtClean="0"/>
              <a:t>2016 NC Employer Needs Survey</a:t>
            </a:r>
          </a:p>
          <a:p>
            <a:r>
              <a:rPr lang="en-US" dirty="0" smtClean="0"/>
              <a:t>http://</a:t>
            </a:r>
            <a:r>
              <a:rPr lang="en-US" dirty="0" err="1" smtClean="0"/>
              <a:t>www.nccommerce.com</a:t>
            </a:r>
            <a:r>
              <a:rPr lang="en-US" dirty="0" smtClean="0"/>
              <a:t>/Portals/47/Publications/Industry%20Reports/2016-Employer-Needs-Survey.pdf</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2016 NC Employer Needs Survey</a:t>
            </a:r>
            <a:r>
              <a:rPr lang="en-US" baseline="0" dirty="0" smtClean="0"/>
              <a:t>  - PowerPoint</a:t>
            </a:r>
            <a:endParaRPr lang="en-US" dirty="0" smtClean="0"/>
          </a:p>
          <a:p>
            <a:r>
              <a:rPr lang="en-US" dirty="0" smtClean="0"/>
              <a:t>http://</a:t>
            </a:r>
            <a:r>
              <a:rPr lang="en-US" dirty="0" err="1" smtClean="0"/>
              <a:t>www.ncga.state.nc.us</a:t>
            </a:r>
            <a:r>
              <a:rPr lang="en-US" dirty="0" smtClean="0"/>
              <a:t>/</a:t>
            </a:r>
            <a:r>
              <a:rPr lang="en-US" dirty="0" err="1" smtClean="0"/>
              <a:t>documentsites</a:t>
            </a:r>
            <a:r>
              <a:rPr lang="en-US" dirty="0" smtClean="0"/>
              <a:t>/committees/BCCI-6578/2015-16%20Session/Meeting%20Documents/March%201,%202016/Employer%20Needs%20Survey%202016%20-%20Leg%20Workforce%20Development%20Committee.pdf</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80</a:t>
            </a:fld>
            <a:endParaRPr lang="en-US"/>
          </a:p>
        </p:txBody>
      </p:sp>
    </p:spTree>
    <p:extLst>
      <p:ext uri="{BB962C8B-B14F-4D97-AF65-F5344CB8AC3E}">
        <p14:creationId xmlns:p14="http://schemas.microsoft.com/office/powerpoint/2010/main" val="10000395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noTextEdit="1"/>
          </p:cNvSpPr>
          <p:nvPr>
            <p:ph type="sldImg"/>
          </p:nvPr>
        </p:nvSpPr>
        <p:spPr>
          <a:xfrm>
            <a:off x="1257300" y="720725"/>
            <a:ext cx="3611563" cy="2708275"/>
          </a:xfrm>
          <a:ln/>
        </p:spPr>
      </p:sp>
      <p:sp>
        <p:nvSpPr>
          <p:cNvPr id="185346" name="Notes Placeholder 2"/>
          <p:cNvSpPr>
            <a:spLocks noGrp="1"/>
          </p:cNvSpPr>
          <p:nvPr>
            <p:ph type="body" idx="1"/>
          </p:nvPr>
        </p:nvSpPr>
        <p:spPr>
          <a:xfrm>
            <a:off x="974725" y="4038600"/>
            <a:ext cx="5365750" cy="4841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We</a:t>
            </a:r>
            <a:r>
              <a:rPr lang="en-US" baseline="0" dirty="0" smtClean="0">
                <a:ea typeface="ヒラギノ角ゴ Pro W3" charset="0"/>
              </a:rPr>
              <a:t> educators often place a great emphasis on grades, class rank, and being valedictorian.</a:t>
            </a:r>
          </a:p>
          <a:p>
            <a:endParaRPr lang="en-US" baseline="0" dirty="0" smtClean="0">
              <a:ea typeface="ヒラギノ角ゴ Pro W3" charset="0"/>
            </a:endParaRPr>
          </a:p>
          <a:p>
            <a:r>
              <a:rPr lang="en-US" baseline="0" dirty="0" smtClean="0">
                <a:ea typeface="ヒラギノ角ゴ Pro W3" charset="0"/>
              </a:rPr>
              <a:t>These create parental bragging rights for the parents, but what do they mean outside of high school and college?</a:t>
            </a:r>
          </a:p>
          <a:p>
            <a:endParaRPr lang="en-US" dirty="0" smtClean="0">
              <a:ea typeface="ヒラギノ角ゴ Pro W3" charset="0"/>
            </a:endParaRPr>
          </a:p>
          <a:p>
            <a:r>
              <a:rPr lang="en-US" dirty="0" smtClean="0">
                <a:ea typeface="ヒラギノ角ゴ Pro W3" charset="0"/>
              </a:rPr>
              <a:t>Google </a:t>
            </a:r>
            <a:r>
              <a:rPr lang="en-US" dirty="0">
                <a:ea typeface="ヒラギノ角ゴ Pro W3" charset="0"/>
              </a:rPr>
              <a:t>has crunched the numbers and found that </a:t>
            </a:r>
            <a:r>
              <a:rPr lang="en-US" u="sng" dirty="0">
                <a:ea typeface="ヒラギノ角ゴ Pro W3" charset="0"/>
              </a:rPr>
              <a:t>GPA</a:t>
            </a:r>
            <a:r>
              <a:rPr lang="en-US" dirty="0">
                <a:ea typeface="ヒラギノ角ゴ Pro W3" charset="0"/>
              </a:rPr>
              <a:t> is a </a:t>
            </a:r>
            <a:r>
              <a:rPr lang="en-US" u="sng" dirty="0">
                <a:ea typeface="ヒラギノ角ゴ Pro W3" charset="0"/>
              </a:rPr>
              <a:t>worthless</a:t>
            </a:r>
            <a:r>
              <a:rPr lang="en-US" dirty="0">
                <a:ea typeface="ヒラギノ角ゴ Pro W3" charset="0"/>
              </a:rPr>
              <a:t> criteria for hiring</a:t>
            </a:r>
            <a:r>
              <a:rPr lang="en-US" dirty="0" smtClean="0">
                <a:ea typeface="ヒラギノ角ゴ Pro W3" charset="0"/>
              </a:rPr>
              <a:t>.  </a:t>
            </a:r>
          </a:p>
          <a:p>
            <a:endParaRPr lang="en-US" dirty="0">
              <a:ea typeface="ヒラギノ角ゴ Pro W3" charset="0"/>
            </a:endParaRPr>
          </a:p>
          <a:p>
            <a:r>
              <a:rPr lang="en-US" dirty="0" smtClean="0">
                <a:ea typeface="ヒラギノ角ゴ Pro W3" charset="0"/>
              </a:rPr>
              <a:t>They compared the GPA of their new recruits with how well they were performing</a:t>
            </a:r>
            <a:r>
              <a:rPr lang="en-US" baseline="0" dirty="0" smtClean="0">
                <a:ea typeface="ヒラギノ角ゴ Pro W3" charset="0"/>
              </a:rPr>
              <a:t> years later -- and found </a:t>
            </a:r>
            <a:r>
              <a:rPr lang="en-US" u="sng" baseline="0" dirty="0" smtClean="0">
                <a:ea typeface="ヒラギノ角ゴ Pro W3" charset="0"/>
              </a:rPr>
              <a:t>no</a:t>
            </a:r>
            <a:r>
              <a:rPr lang="en-US" baseline="0" dirty="0" smtClean="0">
                <a:ea typeface="ヒラギノ角ゴ Pro W3" charset="0"/>
              </a:rPr>
              <a:t> correlation.  </a:t>
            </a:r>
          </a:p>
          <a:p>
            <a:r>
              <a:rPr lang="en-US" baseline="0" dirty="0" smtClean="0">
                <a:ea typeface="ヒラギノ角ゴ Pro W3" charset="0"/>
              </a:rPr>
              <a:t>So they stopped asking their potential employees for their GPA.</a:t>
            </a:r>
            <a:endParaRPr lang="en-US" dirty="0">
              <a:ea typeface="ヒラギノ角ゴ Pro W3" charset="0"/>
            </a:endParaRPr>
          </a:p>
          <a:p>
            <a:endParaRPr lang="en-US" dirty="0" smtClean="0">
              <a:ea typeface="ヒラギノ角ゴ Pro W3" charset="0"/>
            </a:endParaRPr>
          </a:p>
          <a:p>
            <a:r>
              <a:rPr lang="en-US" dirty="0" smtClean="0">
                <a:ea typeface="ヒラギノ角ゴ Pro W3" charset="0"/>
              </a:rPr>
              <a:t>You can imagine how well this news goes over in</a:t>
            </a:r>
            <a:r>
              <a:rPr lang="en-US" baseline="0" dirty="0" smtClean="0">
                <a:ea typeface="ヒラギノ角ゴ Pro W3" charset="0"/>
              </a:rPr>
              <a:t> our high schools and colleges where grades appear to be </a:t>
            </a:r>
            <a:r>
              <a:rPr lang="en-US" u="sng" baseline="0" dirty="0" smtClean="0">
                <a:ea typeface="ヒラギノ角ゴ Pro W3" charset="0"/>
              </a:rPr>
              <a:t>everything</a:t>
            </a:r>
            <a:r>
              <a:rPr lang="en-US" baseline="0" dirty="0" smtClean="0">
                <a:ea typeface="ヒラギノ角ゴ Pro W3" charset="0"/>
              </a:rPr>
              <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a:p>
            <a:r>
              <a:rPr lang="en-US" dirty="0">
                <a:ea typeface="ヒラギノ角ゴ Pro W3" charset="0"/>
              </a:rPr>
              <a:t>In Head-Hunting, Big Data May Not Be Such a Big Deal</a:t>
            </a:r>
          </a:p>
          <a:p>
            <a:endParaRPr lang="en-US" dirty="0">
              <a:ea typeface="ヒラギノ角ゴ Pro W3" charset="0"/>
            </a:endParaRPr>
          </a:p>
          <a:p>
            <a:r>
              <a:rPr lang="en-US" dirty="0">
                <a:ea typeface="ヒラギノ角ゴ Pro W3" charset="0"/>
              </a:rPr>
              <a:t>June 19, 2013 </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 — no correlation at all except for brand-new college grads, where there</a:t>
            </a:r>
            <a:r>
              <a:rPr lang="ja-JP" altLang="en-US" dirty="0">
                <a:ea typeface="ヒラギノ角ゴ Pro W3" charset="0"/>
              </a:rPr>
              <a:t>’</a:t>
            </a:r>
            <a:r>
              <a:rPr lang="en-US" altLang="ja-JP" dirty="0">
                <a:ea typeface="ヒラギノ角ゴ Pro W3" charset="0"/>
              </a:rPr>
              <a:t>s a slight correlation. Google famously used to ask everyone for a transcript and G.P.A.</a:t>
            </a:r>
            <a:r>
              <a:rPr lang="ja-JP" altLang="en-US" dirty="0">
                <a:ea typeface="ヒラギノ角ゴ Pro W3" charset="0"/>
              </a:rPr>
              <a:t>’</a:t>
            </a:r>
            <a:r>
              <a:rPr lang="en-US" altLang="ja-JP" dirty="0">
                <a:ea typeface="ヒラギノ角ゴ Pro W3" charset="0"/>
              </a:rPr>
              <a:t>s and test scores, but we don</a:t>
            </a:r>
            <a:r>
              <a:rPr lang="ja-JP" altLang="en-US" dirty="0">
                <a:ea typeface="ヒラギノ角ゴ Pro W3" charset="0"/>
              </a:rPr>
              <a:t>’</a:t>
            </a:r>
            <a:r>
              <a:rPr lang="en-US" altLang="ja-JP" dirty="0">
                <a:ea typeface="ヒラギノ角ゴ Pro W3" charset="0"/>
              </a:rPr>
              <a:t>t anymore, unless you</a:t>
            </a:r>
            <a:r>
              <a:rPr lang="ja-JP" altLang="en-US" dirty="0">
                <a:ea typeface="ヒラギノ角ゴ Pro W3" charset="0"/>
              </a:rPr>
              <a:t>’</a:t>
            </a:r>
            <a:r>
              <a:rPr lang="en-US" altLang="ja-JP" dirty="0">
                <a:ea typeface="ヒラギノ角ゴ Pro W3" charset="0"/>
              </a:rPr>
              <a:t>re just a few years out of school. We found that they don</a:t>
            </a:r>
            <a:r>
              <a:rPr lang="ja-JP" altLang="en-US" dirty="0">
                <a:ea typeface="ヒラギノ角ゴ Pro W3" charset="0"/>
              </a:rPr>
              <a:t>’</a:t>
            </a:r>
            <a:r>
              <a:rPr lang="en-US" altLang="ja-JP" dirty="0">
                <a:ea typeface="ヒラギノ角ゴ Pro W3" charset="0"/>
              </a:rPr>
              <a:t>t predict anything.</a:t>
            </a:r>
          </a:p>
          <a:p>
            <a:endParaRPr lang="en-US" dirty="0">
              <a:ea typeface="ヒラギノ角ゴ Pro W3" charset="0"/>
            </a:endParaRPr>
          </a:p>
          <a:p>
            <a:r>
              <a:rPr lang="en-US" dirty="0">
                <a:ea typeface="ヒラギノ角ゴ Pro W3" charset="0"/>
              </a:rPr>
              <a:t>What</a:t>
            </a:r>
            <a:r>
              <a:rPr lang="ja-JP" altLang="en-US" dirty="0">
                <a:ea typeface="ヒラギノ角ゴ Pro W3" charset="0"/>
              </a:rPr>
              <a:t>’</a:t>
            </a:r>
            <a:r>
              <a:rPr lang="en-US" altLang="ja-JP" dirty="0">
                <a:ea typeface="ヒラギノ角ゴ Pro W3" charset="0"/>
              </a:rPr>
              <a:t>s interesting is the proportion of people without any college education at Google has increased over time as well. So we have teams where you have 14 percent of the team made up of people who</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never gone to college. </a:t>
            </a:r>
          </a:p>
          <a:p>
            <a:endParaRPr lang="en-US" dirty="0">
              <a:ea typeface="ヒラギノ角ゴ Pro W3" charset="0"/>
            </a:endParaRPr>
          </a:p>
          <a:p>
            <a:r>
              <a:rPr lang="en-US" dirty="0">
                <a:ea typeface="ヒラギノ角ゴ Pro W3" charset="0"/>
              </a:rPr>
              <a:t> After two or three years, your ability to perform at Google is completely unrelated to how you performed when you were in school, because the skills you required in college are very different. You</a:t>
            </a:r>
            <a:r>
              <a:rPr lang="ja-JP" altLang="en-US" dirty="0">
                <a:ea typeface="ヒラギノ角ゴ Pro W3" charset="0"/>
              </a:rPr>
              <a:t>’</a:t>
            </a:r>
            <a:r>
              <a:rPr lang="en-US" altLang="ja-JP" dirty="0">
                <a:ea typeface="ヒラギノ角ゴ Pro W3" charset="0"/>
              </a:rPr>
              <a:t>re also fundamentally a different person. You learn and grow, you think about things differently.</a:t>
            </a:r>
          </a:p>
          <a:p>
            <a:endParaRPr lang="en-US" dirty="0">
              <a:ea typeface="ヒラギノ角ゴ Pro W3" charset="0"/>
            </a:endParaRPr>
          </a:p>
          <a:p>
            <a:r>
              <a:rPr lang="en-US" dirty="0">
                <a:ea typeface="ヒラギノ角ゴ Pro W3" charset="0"/>
              </a:rPr>
              <a:t>Another reason is that I think academic environments are artificial environments. People who succeed there are sort of finely trained, they</a:t>
            </a:r>
            <a:r>
              <a:rPr lang="ja-JP" altLang="en-US" dirty="0">
                <a:ea typeface="ヒラギノ角ゴ Pro W3" charset="0"/>
              </a:rPr>
              <a:t>’</a:t>
            </a:r>
            <a:r>
              <a:rPr lang="en-US" altLang="ja-JP" dirty="0">
                <a:ea typeface="ヒラギノ角ゴ Pro W3" charset="0"/>
              </a:rPr>
              <a:t>re conditioned to succeed in that environment. One of my own frustrations when I was in college and grad school is that you knew the professor was looking for a specific answer. You could figure that out, but it</a:t>
            </a:r>
            <a:r>
              <a:rPr lang="ja-JP" altLang="en-US" dirty="0">
                <a:ea typeface="ヒラギノ角ゴ Pro W3" charset="0"/>
              </a:rPr>
              <a:t>’</a:t>
            </a:r>
            <a:r>
              <a:rPr lang="en-US" altLang="ja-JP" dirty="0">
                <a:ea typeface="ヒラギノ角ゴ Pro W3" charset="0"/>
              </a:rPr>
              <a:t>s much more interesting to solve problems where there </a:t>
            </a:r>
            <a:r>
              <a:rPr lang="en-US" altLang="ja-JP" dirty="0" err="1">
                <a:ea typeface="ヒラギノ角ゴ Pro W3" charset="0"/>
              </a:rPr>
              <a:t>isn</a:t>
            </a:r>
            <a:r>
              <a:rPr lang="ja-JP" altLang="en-US" dirty="0">
                <a:ea typeface="ヒラギノ角ゴ Pro W3" charset="0"/>
              </a:rPr>
              <a:t>’</a:t>
            </a:r>
            <a:r>
              <a:rPr lang="en-US" altLang="ja-JP" dirty="0">
                <a:ea typeface="ヒラギノ角ゴ Pro W3" charset="0"/>
              </a:rPr>
              <a:t>t an obvious answer. You want people who like figuring out stuff where there is no obvious answer. </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Google no longer hires based on GPA or test scores</a:t>
            </a:r>
          </a:p>
          <a:p>
            <a:endParaRPr lang="en-US" dirty="0">
              <a:ea typeface="ヒラギノ角ゴ Pro W3" charset="0"/>
            </a:endParaRPr>
          </a:p>
          <a:p>
            <a:r>
              <a:rPr lang="en-US" dirty="0">
                <a:ea typeface="ヒラギノ角ゴ Pro W3" charset="0"/>
              </a:rPr>
              <a:t>"One of the things we</a:t>
            </a:r>
            <a:r>
              <a:rPr lang="ja-JP" altLang="en-US" dirty="0">
                <a:ea typeface="ヒラギノ角ゴ Pro W3" charset="0"/>
              </a:rPr>
              <a:t>’</a:t>
            </a:r>
            <a:r>
              <a:rPr lang="en-US" altLang="ja-JP" dirty="0" err="1">
                <a:ea typeface="ヒラギノ角ゴ Pro W3" charset="0"/>
              </a:rPr>
              <a:t>ve</a:t>
            </a:r>
            <a:r>
              <a:rPr lang="en-US" altLang="ja-JP" dirty="0">
                <a:ea typeface="ヒラギノ角ゴ Pro W3" charset="0"/>
              </a:rPr>
              <a:t> seen from all our data crunching is that G.P.A.</a:t>
            </a:r>
            <a:r>
              <a:rPr lang="ja-JP" altLang="en-US" dirty="0">
                <a:ea typeface="ヒラギノ角ゴ Pro W3" charset="0"/>
              </a:rPr>
              <a:t>’</a:t>
            </a:r>
            <a:r>
              <a:rPr lang="en-US" altLang="ja-JP" dirty="0">
                <a:ea typeface="ヒラギノ角ゴ Pro W3" charset="0"/>
              </a:rPr>
              <a:t>s are worthless as a criteria for hiring, and test scores are worthless"</a:t>
            </a:r>
          </a:p>
          <a:p>
            <a:endParaRPr lang="en-US" dirty="0">
              <a:ea typeface="ヒラギノ角ゴ Pro W3" charset="0"/>
            </a:endParaRPr>
          </a:p>
          <a:p>
            <a:r>
              <a:rPr lang="en-US" dirty="0">
                <a:ea typeface="ヒラギノ角ゴ Pro W3" charset="0"/>
              </a:rPr>
              <a:t>Google also said that "academic environments are artificial environments."  Students are "conditioned to succeed in that environment ... looking for a specific answer."  Google wants "people who like figuring out stuff where there is no obvious answer."</a:t>
            </a:r>
          </a:p>
          <a:p>
            <a:endParaRPr lang="en-US" dirty="0">
              <a:ea typeface="ヒラギノ角ゴ Pro W3" charset="0"/>
            </a:endParaRPr>
          </a:p>
          <a:p>
            <a:r>
              <a:rPr lang="en-US" dirty="0">
                <a:ea typeface="ヒラギノ角ゴ Pro W3" charset="0"/>
              </a:rPr>
              <a:t>These problem-solving skills that Google and others are looking for can be taught in our CTE classes, but the learning can be hard to measure, which makes it tough to </a:t>
            </a:r>
            <a:r>
              <a:rPr lang="en-US" dirty="0" err="1">
                <a:ea typeface="ヒラギノ角ゴ Pro W3" charset="0"/>
              </a:rPr>
              <a:t>convice</a:t>
            </a:r>
            <a:r>
              <a:rPr lang="en-US" dirty="0">
                <a:ea typeface="ヒラギノ角ゴ Pro W3" charset="0"/>
              </a:rPr>
              <a:t> the administration that these skills need to be taught.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www.nytimes.com</a:t>
            </a:r>
            <a:r>
              <a:rPr lang="en-US" dirty="0">
                <a:ea typeface="ヒラギノ角ゴ Pro W3" charset="0"/>
              </a:rPr>
              <a:t>/2013/06/20/business/in-head-hunting-big-data-may-not-be-such-a-big-deal.html?pagewanted=</a:t>
            </a:r>
            <a:r>
              <a:rPr lang="en-US" dirty="0" err="1">
                <a:ea typeface="ヒラギノ角ゴ Pro W3" charset="0"/>
              </a:rPr>
              <a:t>all&amp;_r</a:t>
            </a:r>
            <a:r>
              <a:rPr lang="en-US" dirty="0">
                <a:ea typeface="ヒラギノ角ゴ Pro W3" charset="0"/>
              </a:rPr>
              <a:t>=1&amp;</a:t>
            </a:r>
          </a:p>
          <a:p>
            <a:endParaRPr lang="en-US" dirty="0">
              <a:ea typeface="ヒラギノ角ゴ Pro W3" charset="0"/>
            </a:endParaRPr>
          </a:p>
        </p:txBody>
      </p:sp>
      <p:sp>
        <p:nvSpPr>
          <p:cNvPr id="185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8D015C1-758E-6A48-9888-51E81E5CAE21}" type="slidenum">
              <a:rPr lang="en-US" sz="1300"/>
              <a:pPr/>
              <a:t>81</a:t>
            </a:fld>
            <a:endParaRPr lang="en-US" sz="1300"/>
          </a:p>
        </p:txBody>
      </p:sp>
    </p:spTree>
    <p:extLst>
      <p:ext uri="{BB962C8B-B14F-4D97-AF65-F5344CB8AC3E}">
        <p14:creationId xmlns:p14="http://schemas.microsoft.com/office/powerpoint/2010/main" val="10819991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4876800" cy="3657600"/>
          </a:xfrm>
          <a:ln/>
        </p:spPr>
      </p:sp>
      <p:sp>
        <p:nvSpPr>
          <p:cNvPr id="181250" name="Rectangle 3"/>
          <p:cNvSpPr>
            <a:spLocks noGrp="1" noChangeArrowheads="1"/>
          </p:cNvSpPr>
          <p:nvPr>
            <p:ph type="body" idx="1"/>
          </p:nvPr>
        </p:nvSpPr>
        <p:spPr>
          <a:xfrm>
            <a:off x="685800" y="4191000"/>
            <a:ext cx="5410200" cy="541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smtClean="0">
                <a:ea typeface="ヒラギノ角ゴ Pro W3" charset="0"/>
              </a:rPr>
              <a:t>Besides saying that GPAs</a:t>
            </a:r>
            <a:r>
              <a:rPr lang="en-US" baseline="0" dirty="0" smtClean="0">
                <a:ea typeface="ヒラギノ角ゴ Pro W3" charset="0"/>
              </a:rPr>
              <a:t> are a worthless hiring criteria, </a:t>
            </a:r>
            <a:r>
              <a:rPr lang="en-US" dirty="0" smtClean="0">
                <a:ea typeface="ヒラギノ角ゴ Pro W3" charset="0"/>
              </a:rPr>
              <a:t>Google says that</a:t>
            </a:r>
            <a:r>
              <a:rPr lang="en-US" baseline="0" dirty="0" smtClean="0">
                <a:ea typeface="ヒラギノ角ゴ Pro W3" charset="0"/>
              </a:rPr>
              <a:t> test scores, and even college degree don’t matter much when hiring.</a:t>
            </a:r>
          </a:p>
          <a:p>
            <a:endParaRPr lang="en-US" baseline="0" dirty="0" smtClean="0">
              <a:ea typeface="ヒラギノ角ゴ Pro W3" charset="0"/>
            </a:endParaRPr>
          </a:p>
          <a:p>
            <a:r>
              <a:rPr lang="en-US" kern="1200" dirty="0" smtClean="0">
                <a:solidFill>
                  <a:schemeClr val="tx1"/>
                </a:solidFill>
              </a:rPr>
              <a:t>Google</a:t>
            </a:r>
            <a:r>
              <a:rPr lang="en-US" kern="1200" baseline="0" dirty="0" smtClean="0">
                <a:solidFill>
                  <a:schemeClr val="tx1"/>
                </a:solidFill>
              </a:rPr>
              <a:t> says </a:t>
            </a:r>
            <a:r>
              <a:rPr lang="en-US" kern="1200" dirty="0" smtClean="0">
                <a:solidFill>
                  <a:schemeClr val="tx1"/>
                </a:solidFill>
              </a:rPr>
              <a:t>the No. 1 thing they look for is general </a:t>
            </a:r>
            <a:r>
              <a:rPr lang="en-US" u="sng" kern="1200" dirty="0" smtClean="0">
                <a:solidFill>
                  <a:schemeClr val="tx1"/>
                </a:solidFill>
              </a:rPr>
              <a:t>cognitive</a:t>
            </a:r>
            <a:r>
              <a:rPr lang="en-US" kern="1200" dirty="0" smtClean="0">
                <a:solidFill>
                  <a:schemeClr val="tx1"/>
                </a:solidFill>
              </a:rPr>
              <a:t> ability, and it’s not I.Q.    </a:t>
            </a:r>
          </a:p>
          <a:p>
            <a:endParaRPr lang="en-US" kern="1200" dirty="0" smtClean="0">
              <a:solidFill>
                <a:schemeClr val="tx1"/>
              </a:solidFill>
            </a:endParaRPr>
          </a:p>
          <a:p>
            <a:r>
              <a:rPr lang="en-US" kern="1200" dirty="0" smtClean="0">
                <a:solidFill>
                  <a:schemeClr val="tx1"/>
                </a:solidFill>
              </a:rPr>
              <a:t>It’s </a:t>
            </a:r>
            <a:r>
              <a:rPr lang="en-US" u="sng" kern="1200" dirty="0" smtClean="0">
                <a:solidFill>
                  <a:schemeClr val="tx1"/>
                </a:solidFill>
              </a:rPr>
              <a:t>learning</a:t>
            </a:r>
            <a:r>
              <a:rPr lang="en-US" kern="1200" dirty="0" smtClean="0">
                <a:solidFill>
                  <a:schemeClr val="tx1"/>
                </a:solidFill>
              </a:rPr>
              <a:t> ability.   It’s the ability to process on the fly. </a:t>
            </a:r>
          </a:p>
          <a:p>
            <a:endParaRPr lang="en-US" kern="1200" dirty="0" smtClean="0">
              <a:solidFill>
                <a:schemeClr val="tx1"/>
              </a:solidFill>
            </a:endParaRPr>
          </a:p>
          <a:p>
            <a:r>
              <a:rPr lang="en-US" kern="1200" dirty="0" smtClean="0">
                <a:solidFill>
                  <a:schemeClr val="tx1"/>
                </a:solidFill>
              </a:rPr>
              <a:t>Businesses want </a:t>
            </a:r>
            <a:r>
              <a:rPr lang="en-US" kern="1200" baseline="0" dirty="0" smtClean="0">
                <a:solidFill>
                  <a:schemeClr val="tx1"/>
                </a:solidFill>
              </a:rPr>
              <a:t>people who can grab a bunch of data, quickly turn it into useful information, and use that information to solve a problem. </a:t>
            </a:r>
          </a:p>
          <a:p>
            <a:endParaRPr lang="en-US" kern="1200" baseline="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a:t>
            </a:r>
            <a:r>
              <a:rPr lang="en-US" dirty="0" err="1" smtClean="0">
                <a:ea typeface="ヒラギノ角ゴ Pro W3" charset="0"/>
              </a:rPr>
              <a:t>google</a:t>
            </a:r>
            <a:r>
              <a:rPr lang="en-US" dirty="0" smtClean="0">
                <a:ea typeface="ヒラギノ角ゴ Pro W3" charset="0"/>
              </a:rPr>
              <a:t>-calls-these-talents-worthless/</a:t>
            </a: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82</a:t>
            </a:fld>
            <a:endParaRPr lang="en-US" sz="1200"/>
          </a:p>
        </p:txBody>
      </p:sp>
    </p:spTree>
    <p:extLst>
      <p:ext uri="{BB962C8B-B14F-4D97-AF65-F5344CB8AC3E}">
        <p14:creationId xmlns:p14="http://schemas.microsoft.com/office/powerpoint/2010/main" val="17838805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838200" y="381000"/>
            <a:ext cx="3657600" cy="2743200"/>
          </a:xfrm>
          <a:ln/>
        </p:spPr>
      </p:sp>
      <p:sp>
        <p:nvSpPr>
          <p:cNvPr id="181250" name="Rectangle 3"/>
          <p:cNvSpPr>
            <a:spLocks noGrp="1" noChangeArrowheads="1"/>
          </p:cNvSpPr>
          <p:nvPr>
            <p:ph type="body" idx="1"/>
          </p:nvPr>
        </p:nvSpPr>
        <p:spPr>
          <a:xfrm>
            <a:off x="685800" y="3200400"/>
            <a:ext cx="5410200" cy="6400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kern="1200" dirty="0" smtClean="0">
                <a:solidFill>
                  <a:schemeClr val="tx1"/>
                </a:solidFill>
              </a:rPr>
              <a:t>Google says the second thing they are looking for</a:t>
            </a:r>
            <a:r>
              <a:rPr lang="en-US" kern="1200" baseline="0" dirty="0" smtClean="0">
                <a:solidFill>
                  <a:schemeClr val="tx1"/>
                </a:solidFill>
              </a:rPr>
              <a:t> </a:t>
            </a:r>
            <a:r>
              <a:rPr lang="en-US" kern="1200" dirty="0" smtClean="0">
                <a:solidFill>
                  <a:schemeClr val="tx1"/>
                </a:solidFill>
              </a:rPr>
              <a:t>is </a:t>
            </a:r>
            <a:r>
              <a:rPr lang="en-US" u="sng" kern="1200" dirty="0" smtClean="0">
                <a:solidFill>
                  <a:schemeClr val="tx1"/>
                </a:solidFill>
              </a:rPr>
              <a:t>leadership.</a:t>
            </a:r>
            <a:r>
              <a:rPr lang="en-US" kern="1200" dirty="0" smtClean="0">
                <a:solidFill>
                  <a:schemeClr val="tx1"/>
                </a:solidFill>
              </a:rPr>
              <a:t> </a:t>
            </a:r>
            <a:br>
              <a:rPr lang="en-US" kern="1200" dirty="0" smtClean="0">
                <a:solidFill>
                  <a:schemeClr val="tx1"/>
                </a:solidFill>
              </a:rPr>
            </a:br>
            <a:r>
              <a:rPr lang="en-US" kern="1200" dirty="0" smtClean="0">
                <a:solidFill>
                  <a:schemeClr val="tx1"/>
                </a:solidFill>
              </a:rPr>
              <a:t>--in particular, </a:t>
            </a:r>
            <a:r>
              <a:rPr lang="en-US" u="sng" kern="1200" dirty="0" smtClean="0">
                <a:solidFill>
                  <a:schemeClr val="tx1"/>
                </a:solidFill>
              </a:rPr>
              <a:t>emergent</a:t>
            </a:r>
            <a:r>
              <a:rPr lang="en-US" kern="1200" dirty="0" smtClean="0">
                <a:solidFill>
                  <a:schemeClr val="tx1"/>
                </a:solidFill>
              </a:rPr>
              <a:t> leadership as opposed to </a:t>
            </a:r>
            <a:r>
              <a:rPr lang="en-US" u="sng" kern="1200" dirty="0" smtClean="0">
                <a:solidFill>
                  <a:schemeClr val="tx1"/>
                </a:solidFill>
              </a:rPr>
              <a:t>traditional</a:t>
            </a:r>
            <a:r>
              <a:rPr lang="en-US" kern="1200" dirty="0" smtClean="0">
                <a:solidFill>
                  <a:schemeClr val="tx1"/>
                </a:solidFill>
              </a:rPr>
              <a:t> leadership. </a:t>
            </a:r>
          </a:p>
          <a:p>
            <a:r>
              <a:rPr lang="en-US" kern="1200" dirty="0" smtClean="0">
                <a:solidFill>
                  <a:schemeClr val="tx1"/>
                </a:solidFill>
              </a:rPr>
              <a:t>What they are looking for is:</a:t>
            </a:r>
            <a:r>
              <a:rPr lang="en-US" kern="1200" baseline="0" dirty="0" smtClean="0">
                <a:solidFill>
                  <a:schemeClr val="tx1"/>
                </a:solidFill>
              </a:rPr>
              <a:t>  </a:t>
            </a:r>
            <a:r>
              <a:rPr lang="en-US" kern="1200" dirty="0" smtClean="0">
                <a:solidFill>
                  <a:schemeClr val="tx1"/>
                </a:solidFill>
              </a:rPr>
              <a:t>when faced with a problem, and you’re a member of a team, do you, at the appropriate time, step in and lead. </a:t>
            </a:r>
          </a:p>
          <a:p>
            <a:r>
              <a:rPr lang="en-US" kern="1200" dirty="0" smtClean="0">
                <a:solidFill>
                  <a:schemeClr val="tx1"/>
                </a:solidFill>
              </a:rPr>
              <a:t>And just as critically, do you step back at the right time and stop leading, and let someone else lead? </a:t>
            </a:r>
          </a:p>
          <a:p>
            <a:endParaRPr lang="en-US" kern="1200" dirty="0" smtClean="0">
              <a:solidFill>
                <a:schemeClr val="tx1"/>
              </a:solidFill>
            </a:endParaRPr>
          </a:p>
          <a:p>
            <a:r>
              <a:rPr lang="en-US" kern="1200" dirty="0" smtClean="0">
                <a:solidFill>
                  <a:schemeClr val="tx1"/>
                </a:solidFill>
              </a:rPr>
              <a:t>How do people learn to take the leadership reigns when necessary and to relinquish when</a:t>
            </a:r>
            <a:r>
              <a:rPr lang="en-US" kern="1200" baseline="0" dirty="0" smtClean="0">
                <a:solidFill>
                  <a:schemeClr val="tx1"/>
                </a:solidFill>
              </a:rPr>
              <a:t> it’s time for someone else to lead? </a:t>
            </a:r>
          </a:p>
          <a:p>
            <a:endParaRPr lang="en-US" kern="1200" baseline="0" dirty="0" smtClean="0">
              <a:solidFill>
                <a:schemeClr val="tx1"/>
              </a:solidFill>
            </a:endParaRPr>
          </a:p>
          <a:p>
            <a:r>
              <a:rPr lang="en-US" kern="1200" dirty="0" smtClean="0">
                <a:solidFill>
                  <a:schemeClr val="tx1"/>
                </a:solidFill>
              </a:rPr>
              <a:t>Google said</a:t>
            </a:r>
            <a:r>
              <a:rPr lang="en-US" dirty="0"/>
              <a:t> </a:t>
            </a:r>
            <a:r>
              <a:rPr lang="en-US" dirty="0" smtClean="0"/>
              <a:t> </a:t>
            </a:r>
            <a:r>
              <a:rPr lang="en-US" kern="1200" dirty="0" smtClean="0">
                <a:solidFill>
                  <a:schemeClr val="tx1"/>
                </a:solidFill>
              </a:rPr>
              <a:t>“It’s feeling the sense of </a:t>
            </a:r>
            <a:r>
              <a:rPr lang="en-US" u="sng" kern="1200" dirty="0" smtClean="0">
                <a:solidFill>
                  <a:schemeClr val="tx1"/>
                </a:solidFill>
              </a:rPr>
              <a:t>responsibility</a:t>
            </a:r>
            <a:r>
              <a:rPr lang="en-US" kern="1200" dirty="0" smtClean="0">
                <a:solidFill>
                  <a:schemeClr val="tx1"/>
                </a:solidFill>
              </a:rPr>
              <a:t>, the sense of </a:t>
            </a:r>
            <a:r>
              <a:rPr lang="en-US" u="sng" kern="1200" dirty="0" smtClean="0">
                <a:solidFill>
                  <a:schemeClr val="tx1"/>
                </a:solidFill>
              </a:rPr>
              <a:t>ownership</a:t>
            </a:r>
            <a:r>
              <a:rPr lang="en-US" kern="1200" dirty="0" smtClean="0">
                <a:solidFill>
                  <a:schemeClr val="tx1"/>
                </a:solidFill>
              </a:rPr>
              <a:t>, to </a:t>
            </a:r>
            <a:r>
              <a:rPr lang="en-US" u="sng" kern="1200" dirty="0" smtClean="0">
                <a:solidFill>
                  <a:schemeClr val="tx1"/>
                </a:solidFill>
              </a:rPr>
              <a:t>step</a:t>
            </a:r>
            <a:r>
              <a:rPr lang="en-US" kern="1200" dirty="0" smtClean="0">
                <a:solidFill>
                  <a:schemeClr val="tx1"/>
                </a:solidFill>
              </a:rPr>
              <a:t> in,” to try to solve </a:t>
            </a:r>
            <a:r>
              <a:rPr lang="en-US" u="sng" kern="1200" dirty="0" smtClean="0">
                <a:solidFill>
                  <a:schemeClr val="tx1"/>
                </a:solidFill>
              </a:rPr>
              <a:t>any</a:t>
            </a:r>
            <a:r>
              <a:rPr lang="en-US" kern="1200" dirty="0" smtClean="0">
                <a:solidFill>
                  <a:schemeClr val="tx1"/>
                </a:solidFill>
              </a:rPr>
              <a:t> problem – and the </a:t>
            </a:r>
            <a:r>
              <a:rPr lang="en-US" u="sng" kern="1200" dirty="0" smtClean="0">
                <a:solidFill>
                  <a:schemeClr val="tx1"/>
                </a:solidFill>
              </a:rPr>
              <a:t>humility</a:t>
            </a:r>
            <a:r>
              <a:rPr lang="en-US" kern="1200" dirty="0" smtClean="0">
                <a:solidFill>
                  <a:schemeClr val="tx1"/>
                </a:solidFill>
              </a:rPr>
              <a:t> to step </a:t>
            </a:r>
            <a:r>
              <a:rPr lang="en-US" u="sng" kern="1200" dirty="0" smtClean="0">
                <a:solidFill>
                  <a:schemeClr val="tx1"/>
                </a:solidFill>
              </a:rPr>
              <a:t>back</a:t>
            </a:r>
            <a:r>
              <a:rPr lang="en-US" kern="1200" dirty="0" smtClean="0">
                <a:solidFill>
                  <a:schemeClr val="tx1"/>
                </a:solidFill>
              </a:rPr>
              <a:t> and </a:t>
            </a:r>
            <a:r>
              <a:rPr lang="en-US" u="sng" kern="1200" dirty="0" smtClean="0">
                <a:solidFill>
                  <a:schemeClr val="tx1"/>
                </a:solidFill>
              </a:rPr>
              <a:t>embrace</a:t>
            </a:r>
            <a:r>
              <a:rPr lang="en-US" kern="1200" dirty="0" smtClean="0">
                <a:solidFill>
                  <a:schemeClr val="tx1"/>
                </a:solidFill>
              </a:rPr>
              <a:t> the better ideas of others.</a:t>
            </a:r>
          </a:p>
          <a:p>
            <a:endParaRPr lang="en-US" kern="12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rPr>
              <a:t>The end goal is group problem-solving.  How do people learn that?  </a:t>
            </a:r>
            <a:r>
              <a:rPr lang="en-US" kern="1200" baseline="0" dirty="0" smtClean="0">
                <a:solidFill>
                  <a:schemeClr val="tx1"/>
                </a:solidFill>
              </a:rPr>
              <a:t>Can we do more leadership training in our schools?</a:t>
            </a:r>
            <a:endParaRPr lang="en-US" kern="1200" dirty="0" smtClean="0">
              <a:solidFill>
                <a:schemeClr val="tx1"/>
              </a:solidFill>
            </a:endParaRPr>
          </a:p>
          <a:p>
            <a:endParaRPr lang="en-US" kern="1200" dirty="0" smtClean="0">
              <a:solidFill>
                <a:schemeClr val="tx1"/>
              </a:solidFill>
            </a:endParaRPr>
          </a:p>
          <a:p>
            <a:endParaRPr lang="en-US" kern="1200" dirty="0" smtClean="0">
              <a:solidFill>
                <a:schemeClr val="tx1"/>
              </a:solidFill>
            </a:endParaRPr>
          </a:p>
          <a:p>
            <a:endParaRPr lang="en-US" dirty="0" smtClean="0">
              <a:ea typeface="ヒラギノ角ゴ Pro W3" charset="0"/>
            </a:endParaRPr>
          </a:p>
          <a:p>
            <a:r>
              <a:rPr lang="en-US" dirty="0" smtClean="0">
                <a:ea typeface="ヒラギノ角ゴ Pro W3" charset="0"/>
              </a:rPr>
              <a:t>======</a:t>
            </a:r>
          </a:p>
          <a:p>
            <a:r>
              <a:rPr lang="en-US" dirty="0" smtClean="0">
                <a:ea typeface="ヒラギノ角ゴ Pro W3" charset="0"/>
              </a:rPr>
              <a:t>http://</a:t>
            </a:r>
            <a:r>
              <a:rPr lang="en-US" dirty="0" err="1" smtClean="0">
                <a:ea typeface="ヒラギノ角ゴ Pro W3" charset="0"/>
              </a:rPr>
              <a:t>www.wnd.com</a:t>
            </a:r>
            <a:r>
              <a:rPr lang="en-US" dirty="0" smtClean="0">
                <a:ea typeface="ヒラギノ角ゴ Pro W3" charset="0"/>
              </a:rPr>
              <a:t>/2014/02/google-calls-these-talents-worthless/</a:t>
            </a:r>
          </a:p>
          <a:p>
            <a:endParaRPr lang="en-US" dirty="0" smtClean="0">
              <a:ea typeface="ヒラギノ角ゴ Pro W3" charset="0"/>
            </a:endParaRPr>
          </a:p>
          <a:p>
            <a:r>
              <a:rPr lang="en-US" dirty="0" smtClean="0">
                <a:ea typeface="ヒラギノ角ゴ Pro W3" charset="0"/>
              </a:rPr>
              <a:t>Photo</a:t>
            </a:r>
          </a:p>
          <a:p>
            <a:r>
              <a:rPr lang="en-US" dirty="0" smtClean="0">
                <a:ea typeface="ヒラギノ角ゴ Pro W3" charset="0"/>
              </a:rPr>
              <a:t>https://</a:t>
            </a:r>
            <a:r>
              <a:rPr lang="en-US" dirty="0" err="1" smtClean="0">
                <a:ea typeface="ヒラギノ角ゴ Pro W3" charset="0"/>
              </a:rPr>
              <a:t>qph.ec.quoracdn.net</a:t>
            </a:r>
            <a:r>
              <a:rPr lang="en-US" dirty="0" smtClean="0">
                <a:ea typeface="ヒラギノ角ゴ Pro W3" charset="0"/>
              </a:rPr>
              <a:t>/main-qimg-f789f6f600c4407198ce947708761ffe-c?convert_to_webp=true</a:t>
            </a:r>
          </a:p>
          <a:p>
            <a:endParaRPr lang="en-US" dirty="0" smtClean="0">
              <a:ea typeface="ヒラギノ角ゴ Pro W3" charset="0"/>
            </a:endParaRPr>
          </a:p>
          <a:p>
            <a:endParaRPr lang="en-US" dirty="0" smtClean="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C810C5C0-2D26-F544-A723-7274DDF487E8}" type="slidenum">
              <a:rPr lang="en-US" sz="1200"/>
              <a:pPr/>
              <a:t>83</a:t>
            </a:fld>
            <a:endParaRPr lang="en-US" sz="1200"/>
          </a:p>
        </p:txBody>
      </p:sp>
    </p:spTree>
    <p:extLst>
      <p:ext uri="{BB962C8B-B14F-4D97-AF65-F5344CB8AC3E}">
        <p14:creationId xmlns:p14="http://schemas.microsoft.com/office/powerpoint/2010/main" val="18438614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noTextEdit="1"/>
          </p:cNvSpPr>
          <p:nvPr>
            <p:ph type="sldImg"/>
          </p:nvPr>
        </p:nvSpPr>
        <p:spPr>
          <a:ln/>
        </p:spPr>
      </p:sp>
      <p:sp>
        <p:nvSpPr>
          <p:cNvPr id="209922" name="Notes Placeholder 2"/>
          <p:cNvSpPr>
            <a:spLocks noGrp="1"/>
          </p:cNvSpPr>
          <p:nvPr>
            <p:ph type="body" idx="1"/>
          </p:nvPr>
        </p:nvSpPr>
        <p:spPr>
          <a:xfrm>
            <a:off x="1066800" y="4560888"/>
            <a:ext cx="4959350"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value Internships and other employment while in school as </a:t>
            </a:r>
            <a:r>
              <a:rPr lang="en-US" u="sng" dirty="0">
                <a:ea typeface="ヒラギノ角ゴ Pro W3" charset="0"/>
              </a:rPr>
              <a:t>more</a:t>
            </a:r>
            <a:r>
              <a:rPr lang="en-US" dirty="0">
                <a:ea typeface="ヒラギノ角ゴ Pro W3" charset="0"/>
              </a:rPr>
              <a:t> important than college major and GPA.</a:t>
            </a:r>
          </a:p>
          <a:p>
            <a:endParaRPr lang="en-US" dirty="0">
              <a:ea typeface="ヒラギノ角ゴ Pro W3" charset="0"/>
            </a:endParaRPr>
          </a:p>
          <a:p>
            <a:r>
              <a:rPr lang="en-US" dirty="0" smtClean="0">
                <a:ea typeface="ヒラギノ角ゴ Pro W3" charset="0"/>
              </a:rPr>
              <a:t>Even volunteer work and extra-curricular activities are more important to the business community than</a:t>
            </a:r>
            <a:r>
              <a:rPr lang="en-US" baseline="0" dirty="0" smtClean="0">
                <a:ea typeface="ヒラギノ角ゴ Pro W3" charset="0"/>
              </a:rPr>
              <a:t> </a:t>
            </a:r>
            <a:r>
              <a:rPr lang="en-US" u="sng" baseline="0" dirty="0" smtClean="0">
                <a:ea typeface="ヒラギノ角ゴ Pro W3" charset="0"/>
              </a:rPr>
              <a:t>grades</a:t>
            </a:r>
            <a:r>
              <a:rPr lang="en-US" baseline="0" dirty="0" smtClean="0">
                <a:ea typeface="ヒラギノ角ゴ Pro W3" charset="0"/>
              </a:rPr>
              <a:t>.</a:t>
            </a:r>
          </a:p>
          <a:p>
            <a:endParaRPr lang="en-US" dirty="0">
              <a:ea typeface="ヒラギノ角ゴ Pro W3" charset="0"/>
            </a:endParaRPr>
          </a:p>
          <a:p>
            <a:r>
              <a:rPr lang="en-US" dirty="0" smtClean="0">
                <a:ea typeface="ヒラギノ角ゴ Pro W3" charset="0"/>
              </a:rPr>
              <a:t>Yet, --  most students are too focused on getting good grades -- and are missing out on the experiences that really matter.</a:t>
            </a:r>
          </a:p>
          <a:p>
            <a:endParaRPr lang="en-US" dirty="0" smtClean="0">
              <a:ea typeface="ヒラギノ角ゴ Pro W3" charset="0"/>
            </a:endParaRPr>
          </a:p>
          <a:p>
            <a:r>
              <a:rPr lang="en-US" dirty="0" smtClean="0">
                <a:ea typeface="ヒラギノ角ゴ Pro W3" charset="0"/>
              </a:rPr>
              <a:t>If you “begin with the end in mind” like I said earlier, then students should ask the businesses what they will want in their new recruits, rather than focusing on something</a:t>
            </a:r>
            <a:r>
              <a:rPr lang="en-US" baseline="0" dirty="0" smtClean="0">
                <a:ea typeface="ヒラギノ角ゴ Pro W3" charset="0"/>
              </a:rPr>
              <a:t> like grades that the business community could care less about.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099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459F0CF-FE26-E94E-B0D8-C6D9AC9F68AD}" type="slidenum">
              <a:rPr lang="en-US" sz="1300"/>
              <a:pPr/>
              <a:t>84</a:t>
            </a:fld>
            <a:endParaRPr lang="en-US" sz="1300"/>
          </a:p>
        </p:txBody>
      </p:sp>
    </p:spTree>
    <p:extLst>
      <p:ext uri="{BB962C8B-B14F-4D97-AF65-F5344CB8AC3E}">
        <p14:creationId xmlns:p14="http://schemas.microsoft.com/office/powerpoint/2010/main" val="10336024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noTextEdit="1"/>
          </p:cNvSpPr>
          <p:nvPr>
            <p:ph type="sldImg"/>
          </p:nvPr>
        </p:nvSpPr>
        <p:spPr>
          <a:ln/>
        </p:spPr>
      </p:sp>
      <p:sp>
        <p:nvSpPr>
          <p:cNvPr id="211970" name="Notes Placeholder 2"/>
          <p:cNvSpPr>
            <a:spLocks noGrp="1"/>
          </p:cNvSpPr>
          <p:nvPr>
            <p:ph type="body" idx="1"/>
          </p:nvPr>
        </p:nvSpPr>
        <p:spPr>
          <a:xfrm>
            <a:off x="974725" y="4560888"/>
            <a:ext cx="5273675" cy="4719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Tell your </a:t>
            </a:r>
            <a:r>
              <a:rPr lang="en-US" dirty="0" smtClean="0">
                <a:ea typeface="ヒラギノ角ゴ Pro W3" charset="0"/>
              </a:rPr>
              <a:t>students to </a:t>
            </a:r>
            <a:r>
              <a:rPr lang="en-US" dirty="0">
                <a:ea typeface="ヒラギノ角ゴ Pro W3" charset="0"/>
              </a:rPr>
              <a:t>research the companies where they are applying for work.  And learn about the interview process</a:t>
            </a:r>
            <a:r>
              <a:rPr lang="en-US" dirty="0" smtClean="0">
                <a:ea typeface="ヒラギノ角ゴ Pro W3" charset="0"/>
              </a:rPr>
              <a:t>.</a:t>
            </a:r>
          </a:p>
          <a:p>
            <a:endParaRPr lang="en-US" dirty="0" smtClean="0">
              <a:ea typeface="ヒラギノ角ゴ Pro W3" charset="0"/>
            </a:endParaRPr>
          </a:p>
          <a:p>
            <a:r>
              <a:rPr lang="en-US" dirty="0" smtClean="0">
                <a:ea typeface="ヒラギノ角ゴ Pro W3" charset="0"/>
              </a:rPr>
              <a:t>It just amazes me that folks would try to get a job at a company they know nothing about.</a:t>
            </a:r>
          </a:p>
          <a:p>
            <a:r>
              <a:rPr lang="en-US" dirty="0" smtClean="0">
                <a:ea typeface="ヒラギノ角ゴ Pro W3" charset="0"/>
              </a:rPr>
              <a:t/>
            </a:r>
            <a:br>
              <a:rPr lang="en-US" dirty="0" smtClean="0">
                <a:ea typeface="ヒラギノ角ゴ Pro W3" charset="0"/>
              </a:rPr>
            </a:br>
            <a:r>
              <a:rPr lang="en-US" dirty="0" smtClean="0">
                <a:ea typeface="ヒラギノ角ゴ Pro W3" charset="0"/>
              </a:rPr>
              <a:t>The focus of the job interview should be on what </a:t>
            </a:r>
            <a:r>
              <a:rPr lang="en-US" u="sng" dirty="0" smtClean="0">
                <a:ea typeface="ヒラギノ角ゴ Pro W3" charset="0"/>
              </a:rPr>
              <a:t>you</a:t>
            </a:r>
            <a:r>
              <a:rPr lang="en-US" dirty="0" smtClean="0">
                <a:ea typeface="ヒラギノ角ゴ Pro W3" charset="0"/>
              </a:rPr>
              <a:t> can do for the company. </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chronicle.com</a:t>
            </a:r>
            <a:r>
              <a:rPr lang="en-US" dirty="0">
                <a:ea typeface="ヒラギノ角ゴ Pro W3" charset="0"/>
              </a:rPr>
              <a:t>/article/The-Employment-Mismatch/137625/#id=overview</a:t>
            </a:r>
          </a:p>
          <a:p>
            <a:endParaRPr lang="en-US" dirty="0">
              <a:ea typeface="ヒラギノ角ゴ Pro W3" charset="0"/>
            </a:endParaRPr>
          </a:p>
          <a:p>
            <a:r>
              <a:rPr lang="en-US" dirty="0">
                <a:ea typeface="ヒラギノ角ゴ Pro W3" charset="0"/>
              </a:rPr>
              <a:t>The Employment Mismatch:  A College Degree Sorts Job Applicants, but Employers Wish It Meant More</a:t>
            </a:r>
          </a:p>
          <a:p>
            <a:endParaRPr lang="en-US" dirty="0">
              <a:ea typeface="ヒラギノ角ゴ Pro W3" charset="0"/>
            </a:endParaRPr>
          </a:p>
          <a:p>
            <a:endParaRPr lang="en-US" dirty="0">
              <a:ea typeface="ヒラギノ角ゴ Pro W3" charset="0"/>
            </a:endParaRPr>
          </a:p>
          <a:p>
            <a:r>
              <a:rPr lang="en-US" dirty="0">
                <a:ea typeface="ヒラギノ角ゴ Pro W3" charset="0"/>
              </a:rPr>
              <a:t>Employers value a four-year college degree, many of them more than ever.</a:t>
            </a:r>
          </a:p>
          <a:p>
            <a:endParaRPr lang="en-US" dirty="0">
              <a:ea typeface="ヒラギノ角ゴ Pro W3" charset="0"/>
            </a:endParaRPr>
          </a:p>
          <a:p>
            <a:r>
              <a:rPr lang="en-US" dirty="0">
                <a:ea typeface="ヒラギノ角ゴ Pro W3" charset="0"/>
              </a:rPr>
              <a:t>Yet half of those surveyed recently by The Chronicle and American Public Media's Marketplace said they had trouble finding recent graduates qualified to fill positions at their company or organization. Nearly a third gave colleges just fair to poor marks for producing successful employees. And they dinged bachelor's-degree holders for lacking basic workplace proficiencies, like adaptability, communication skills, and the ability to solve complex problems.</a:t>
            </a:r>
          </a:p>
          <a:p>
            <a:endParaRPr lang="en-US" dirty="0">
              <a:ea typeface="ヒラギノ角ゴ Pro W3" charset="0"/>
            </a:endParaRPr>
          </a:p>
          <a:p>
            <a:r>
              <a:rPr lang="en-US" dirty="0">
                <a:ea typeface="ヒラギノ角ゴ Pro W3" charset="0"/>
              </a:rPr>
              <a:t>The report</a:t>
            </a:r>
          </a:p>
          <a:p>
            <a:r>
              <a:rPr lang="en-US" dirty="0">
                <a:ea typeface="ヒラギノ角ゴ Pro W3" charset="0"/>
              </a:rPr>
              <a:t>The Role of Higher Education in Career Development: Employer Perceptions </a:t>
            </a:r>
          </a:p>
          <a:p>
            <a:r>
              <a:rPr lang="en-US" dirty="0">
                <a:ea typeface="ヒラギノ角ゴ Pro W3" charset="0"/>
              </a:rPr>
              <a:t>http://</a:t>
            </a:r>
            <a:r>
              <a:rPr lang="en-US" dirty="0" err="1">
                <a:ea typeface="ヒラギノ角ゴ Pro W3" charset="0"/>
              </a:rPr>
              <a:t>chronicle.com</a:t>
            </a:r>
            <a:r>
              <a:rPr lang="en-US" dirty="0">
                <a:ea typeface="ヒラギノ角ゴ Pro W3" charset="0"/>
              </a:rPr>
              <a:t>/items/biz/</a:t>
            </a:r>
            <a:r>
              <a:rPr lang="en-US" dirty="0" err="1">
                <a:ea typeface="ヒラギノ角ゴ Pro W3" charset="0"/>
              </a:rPr>
              <a:t>pdf</a:t>
            </a:r>
            <a:r>
              <a:rPr lang="en-US" dirty="0">
                <a:ea typeface="ヒラギノ角ゴ Pro W3" charset="0"/>
              </a:rPr>
              <a:t>/Employers%20Survey.pdf</a:t>
            </a:r>
          </a:p>
          <a:p>
            <a:endParaRPr lang="en-US" dirty="0">
              <a:ea typeface="ヒラギノ角ゴ Pro W3" charset="0"/>
            </a:endParaRPr>
          </a:p>
        </p:txBody>
      </p:sp>
      <p:sp>
        <p:nvSpPr>
          <p:cNvPr id="211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F84F8139-1222-2945-A274-FDFF792558EB}" type="slidenum">
              <a:rPr lang="en-US" sz="1300"/>
              <a:pPr/>
              <a:t>85</a:t>
            </a:fld>
            <a:endParaRPr lang="en-US" sz="1300"/>
          </a:p>
        </p:txBody>
      </p:sp>
    </p:spTree>
    <p:extLst>
      <p:ext uri="{BB962C8B-B14F-4D97-AF65-F5344CB8AC3E}">
        <p14:creationId xmlns:p14="http://schemas.microsoft.com/office/powerpoint/2010/main" val="15017530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Slide Image Placeholder 1"/>
          <p:cNvSpPr>
            <a:spLocks noGrp="1" noRot="1" noChangeAspect="1" noTextEdit="1"/>
          </p:cNvSpPr>
          <p:nvPr>
            <p:ph type="sldImg"/>
          </p:nvPr>
        </p:nvSpPr>
        <p:spPr>
          <a:ln/>
        </p:spPr>
      </p:sp>
      <p:sp>
        <p:nvSpPr>
          <p:cNvPr id="234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Employers want employees that can do </a:t>
            </a:r>
            <a:r>
              <a:rPr lang="en-US" u="sng" dirty="0">
                <a:ea typeface="ヒラギノ角ゴ Pro W3" charset="0"/>
              </a:rPr>
              <a:t>non-routine</a:t>
            </a:r>
            <a:r>
              <a:rPr lang="en-US" dirty="0">
                <a:ea typeface="ヒラギノ角ゴ Pro W3" charset="0"/>
              </a:rPr>
              <a:t> work. </a:t>
            </a:r>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They </a:t>
            </a:r>
            <a:r>
              <a:rPr lang="en-US" dirty="0">
                <a:ea typeface="ヒラギノ角ゴ Pro W3" charset="0"/>
              </a:rPr>
              <a:t>want folks that can identify and solve </a:t>
            </a:r>
            <a:r>
              <a:rPr lang="en-US" u="sng" dirty="0">
                <a:ea typeface="ヒラギノ角ゴ Pro W3" charset="0"/>
              </a:rPr>
              <a:t>new</a:t>
            </a:r>
            <a:r>
              <a:rPr lang="en-US" dirty="0">
                <a:ea typeface="ヒラギノ角ゴ Pro W3" charset="0"/>
              </a:rPr>
              <a:t> problems</a:t>
            </a:r>
            <a:r>
              <a:rPr lang="en-US" dirty="0" smtClean="0">
                <a:ea typeface="ヒラギノ角ゴ Pro W3" charset="0"/>
              </a:rPr>
              <a:t>.  </a:t>
            </a:r>
            <a:endParaRPr lang="en-US" dirty="0">
              <a:ea typeface="ヒラギノ角ゴ Pro W3" charset="0"/>
            </a:endParaRPr>
          </a:p>
          <a:p>
            <a:endParaRPr lang="en-US" dirty="0">
              <a:ea typeface="ヒラギノ角ゴ Pro W3" charset="0"/>
            </a:endParaRPr>
          </a:p>
          <a:p>
            <a:r>
              <a:rPr lang="en-US" dirty="0">
                <a:ea typeface="ヒラギノ角ゴ Pro W3" charset="0"/>
              </a:rPr>
              <a:t>Gone are the jobs that required routine manual labor</a:t>
            </a:r>
            <a:r>
              <a:rPr lang="en-US" dirty="0" smtClean="0">
                <a:ea typeface="ヒラギノ角ゴ Pro W3" charset="0"/>
              </a:rPr>
              <a:t>. </a:t>
            </a:r>
          </a:p>
          <a:p>
            <a:endParaRPr lang="en-US" dirty="0" smtClean="0">
              <a:ea typeface="ヒラギノ角ゴ Pro W3" charset="0"/>
            </a:endParaRPr>
          </a:p>
          <a:p>
            <a:r>
              <a:rPr lang="en-US" dirty="0" smtClean="0">
                <a:ea typeface="ヒラギノ角ゴ Pro W3" charset="0"/>
              </a:rPr>
              <a:t>The computers and robots can take care of that.</a:t>
            </a:r>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r>
              <a:rPr lang="en-US" dirty="0">
                <a:ea typeface="ヒラギノ角ゴ Pro W3" charset="0"/>
              </a:rPr>
              <a:t>https://</a:t>
            </a:r>
            <a:r>
              <a:rPr lang="en-US" dirty="0" err="1">
                <a:ea typeface="ヒラギノ角ゴ Pro W3" charset="0"/>
              </a:rPr>
              <a:t>www.oecd.org</a:t>
            </a:r>
            <a:r>
              <a:rPr lang="en-US" dirty="0">
                <a:ea typeface="ヒラギノ角ゴ Pro W3" charset="0"/>
              </a:rPr>
              <a:t>/site/</a:t>
            </a:r>
            <a:r>
              <a:rPr lang="en-US" dirty="0" err="1">
                <a:ea typeface="ヒラギノ角ゴ Pro W3" charset="0"/>
              </a:rPr>
              <a:t>piaac</a:t>
            </a:r>
            <a:r>
              <a:rPr lang="en-US" dirty="0">
                <a:ea typeface="ヒラギノ角ゴ Pro W3" charset="0"/>
              </a:rPr>
              <a:t>/</a:t>
            </a: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OECD Skills Outlook 2013</a:t>
            </a:r>
          </a:p>
          <a:p>
            <a:endParaRPr lang="en-US" dirty="0">
              <a:ea typeface="ヒラギノ角ゴ Pro W3" charset="0"/>
            </a:endParaRPr>
          </a:p>
          <a:p>
            <a:r>
              <a:rPr lang="en-US" dirty="0">
                <a:ea typeface="ヒラギノ角ゴ Pro W3" charset="0"/>
              </a:rPr>
              <a:t>http://</a:t>
            </a:r>
            <a:r>
              <a:rPr lang="en-US" dirty="0" err="1">
                <a:ea typeface="ヒラギノ角ゴ Pro W3" charset="0"/>
              </a:rPr>
              <a:t>skills.oecd.org</a:t>
            </a:r>
            <a:r>
              <a:rPr lang="en-US" dirty="0">
                <a:ea typeface="ヒラギノ角ゴ Pro W3" charset="0"/>
              </a:rPr>
              <a:t>/</a:t>
            </a:r>
            <a:r>
              <a:rPr lang="en-US" dirty="0" err="1">
                <a:ea typeface="ヒラギノ角ゴ Pro W3" charset="0"/>
              </a:rPr>
              <a:t>skillsoutlook.html</a:t>
            </a:r>
            <a:endParaRPr lang="en-US" dirty="0">
              <a:ea typeface="ヒラギノ角ゴ Pro W3" charset="0"/>
            </a:endParaRPr>
          </a:p>
          <a:p>
            <a:r>
              <a:rPr lang="en-US" dirty="0">
                <a:ea typeface="ヒラギノ角ゴ Pro W3" charset="0"/>
              </a:rPr>
              <a:t>First Results from the Survey of Adult Skills</a:t>
            </a:r>
          </a:p>
          <a:p>
            <a:r>
              <a:rPr lang="en-US" dirty="0">
                <a:ea typeface="ヒラギノ角ゴ Pro W3" charset="0"/>
              </a:rPr>
              <a:t>OECD_Skills_Outlook_2013.pdf</a:t>
            </a:r>
          </a:p>
          <a:p>
            <a:endParaRPr lang="en-US" dirty="0">
              <a:ea typeface="ヒラギノ角ゴ Pro W3" charset="0"/>
            </a:endParaRPr>
          </a:p>
          <a:p>
            <a:r>
              <a:rPr lang="en-US" dirty="0">
                <a:ea typeface="ヒラギノ角ゴ Pro W3" charset="0"/>
              </a:rPr>
              <a:t>Key Findings</a:t>
            </a:r>
          </a:p>
          <a:p>
            <a:r>
              <a:rPr lang="en-US" dirty="0">
                <a:ea typeface="ヒラギノ角ゴ Pro W3" charset="0"/>
              </a:rPr>
              <a:t>SkillsOutlook_2013_KeyFindings.pdf</a:t>
            </a:r>
          </a:p>
          <a:p>
            <a:endParaRPr lang="en-US" dirty="0">
              <a:ea typeface="ヒラギノ角ゴ Pro W3" charset="0"/>
            </a:endParaRPr>
          </a:p>
          <a:p>
            <a:r>
              <a:rPr lang="en-US" dirty="0">
                <a:ea typeface="ヒラギノ角ゴ Pro W3" charset="0"/>
              </a:rPr>
              <a:t>Summary</a:t>
            </a:r>
          </a:p>
          <a:p>
            <a:r>
              <a:rPr lang="en-US" dirty="0">
                <a:ea typeface="ヒラギノ角ゴ Pro W3" charset="0"/>
              </a:rPr>
              <a:t>9789264204256-sum-en.pdf</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PIAAC Results Released</a:t>
            </a:r>
          </a:p>
          <a:p>
            <a:r>
              <a:rPr lang="en-US" dirty="0">
                <a:ea typeface="ヒラギノ角ゴ Pro W3" charset="0"/>
              </a:rPr>
              <a:t>On Oct. 8, 2013, the Organization for Economic Cooperation and Development (OECD) released the results of the Program for International Assessment of Adult Competencies, (PIAAC). This direct assessment was conducted with nationally representative samples from 23 countries from adults ages 16 through 65. It is an international household survey to assess the cognitive and workplace skills needed for success in the 21st-century global economy. The results are designed to help public, private, educational, and philanthropic sectors work with a shared language and set of benchmarks to enhance cooperation around the development and implementation of economic, education, and social policies that strengthen adult skills. The survey is intended to be administered every 10 years, making this a baseline report to set benchmarks against which countries and sectors can measure their improvement efforts. Multiple reports, datasets, and several data tools were released with the results, including:</a:t>
            </a:r>
          </a:p>
          <a:p>
            <a:endParaRPr lang="en-US" dirty="0">
              <a:ea typeface="ヒラギノ角ゴ Pro W3" charset="0"/>
            </a:endParaRPr>
          </a:p>
          <a:p>
            <a:r>
              <a:rPr lang="en-US" dirty="0">
                <a:ea typeface="ヒラギノ角ゴ Pro W3" charset="0"/>
              </a:rPr>
              <a:t>    The OECD Skills Outlook 2013: First Results from the Survey of Adult Skills, a freely available book in PDF form;</a:t>
            </a:r>
          </a:p>
          <a:p>
            <a:r>
              <a:rPr lang="en-US" dirty="0">
                <a:ea typeface="ヒラギノ角ゴ Pro W3" charset="0"/>
              </a:rPr>
              <a:t>    a summary, Skilled for Life? Key Findings;</a:t>
            </a:r>
          </a:p>
          <a:p>
            <a:r>
              <a:rPr lang="en-US" dirty="0">
                <a:ea typeface="ヒラギノ角ゴ Pro W3" charset="0"/>
              </a:rPr>
              <a:t>    a brief U.S. report, Survey of Adult Skills, First Results: United States; and</a:t>
            </a:r>
          </a:p>
          <a:p>
            <a:r>
              <a:rPr lang="en-US" dirty="0">
                <a:ea typeface="ヒラギノ角ゴ Pro W3" charset="0"/>
              </a:rPr>
              <a:t>    a report from the U.S. Department of Education</a:t>
            </a:r>
            <a:r>
              <a:rPr lang="ja-JP" altLang="en-US" dirty="0">
                <a:ea typeface="ヒラギノ角ゴ Pro W3" charset="0"/>
              </a:rPr>
              <a:t>’</a:t>
            </a:r>
            <a:r>
              <a:rPr lang="en-US" altLang="ja-JP" dirty="0">
                <a:ea typeface="ヒラギノ角ゴ Pro W3" charset="0"/>
              </a:rPr>
              <a:t>s National Center for Educational Statistics, Literacy, Numeracy, and Problem Solving in Technology-Rich Environments Among U.S. Adults: Results from the Program for the International Assessment of Adult Competencies 2012: First Look, was published on Oct. 18, once the U.S. federal government was re-opened. This report highlights the U.S. performance in the international data and unique U.S. demographic characteristics. </a:t>
            </a:r>
          </a:p>
          <a:p>
            <a:endParaRPr lang="en-US" dirty="0">
              <a:ea typeface="ヒラギノ角ゴ Pro W3" charset="0"/>
            </a:endParaRPr>
          </a:p>
          <a:p>
            <a:r>
              <a:rPr lang="en-US" dirty="0">
                <a:ea typeface="ヒラギノ角ゴ Pro W3" charset="0"/>
              </a:rPr>
              <a:t>On Nov. 12, 2013, the OECD-authored report, Time for the United States to Reskill? What the Survey of Adult Skills Says, will be released. This report was funded by OVAE to offer a more detailed profile of low-skilled adults in the U.S. It will also identify policy implications and offer broad policy recommendations for the U.S.</a:t>
            </a:r>
          </a:p>
          <a:p>
            <a:r>
              <a:rPr lang="en-US" dirty="0">
                <a:ea typeface="ヒラギノ角ゴ Pro W3" charset="0"/>
              </a:rPr>
              <a:t>Links to all of these resources, as well as events and press coverage, may be found at </a:t>
            </a:r>
            <a:r>
              <a:rPr lang="en-US" dirty="0" err="1">
                <a:ea typeface="ヒラギノ角ゴ Pro W3" charset="0"/>
              </a:rPr>
              <a:t>www.piaacgateway.com</a:t>
            </a:r>
            <a:r>
              <a:rPr lang="en-US" dirty="0">
                <a:ea typeface="ヒラギノ角ゴ Pro W3" charset="0"/>
              </a:rPr>
              <a:t>.</a:t>
            </a:r>
          </a:p>
          <a:p>
            <a:r>
              <a:rPr lang="en-US" dirty="0">
                <a:ea typeface="ヒラギノ角ゴ Pro W3" charset="0"/>
              </a:rPr>
              <a:t>This article relies heavily on data included in the NCES </a:t>
            </a:r>
            <a:r>
              <a:rPr lang="ja-JP" altLang="en-US" dirty="0">
                <a:ea typeface="ヒラギノ角ゴ Pro W3" charset="0"/>
              </a:rPr>
              <a:t>“</a:t>
            </a:r>
            <a:r>
              <a:rPr lang="en-US" altLang="ja-JP" dirty="0">
                <a:ea typeface="ヒラギノ角ゴ Pro W3" charset="0"/>
              </a:rPr>
              <a:t>First Look</a:t>
            </a:r>
            <a:r>
              <a:rPr lang="ja-JP" altLang="en-US" dirty="0">
                <a:ea typeface="ヒラギノ角ゴ Pro W3" charset="0"/>
              </a:rPr>
              <a:t>”</a:t>
            </a:r>
            <a:r>
              <a:rPr lang="en-US" altLang="ja-JP" dirty="0">
                <a:ea typeface="ヒラギノ角ゴ Pro W3" charset="0"/>
              </a:rPr>
              <a:t> report. Further analysis of the PIAAC data will appear in future issues of OVAE Connection.</a:t>
            </a:r>
          </a:p>
          <a:p>
            <a:r>
              <a:rPr lang="en-US" dirty="0">
                <a:ea typeface="ヒラギノ角ゴ Pro W3" charset="0"/>
              </a:rPr>
              <a:t>The Survey</a:t>
            </a:r>
          </a:p>
          <a:p>
            <a:r>
              <a:rPr lang="en-US" dirty="0">
                <a:ea typeface="ヒラギノ角ゴ Pro W3" charset="0"/>
              </a:rPr>
              <a:t>The PIAAC assessment focuses on the working-age adult population, and measures cognitive and workplace skills necessary for successful participation in the 21st century society and global economy. In the U.S., as in all of the countries participating, 5,000 individuals were surveyed to create a nationally representative dataset. An additional 5,000 people will be surveyed for a supplement that will be added to the data set in 2015.</a:t>
            </a:r>
          </a:p>
          <a:p>
            <a:r>
              <a:rPr lang="en-US" dirty="0">
                <a:ea typeface="ヒラギノ角ゴ Pro W3" charset="0"/>
              </a:rPr>
              <a:t>Drawing from a rich background questionnaire, the PIAAC measures relationships among respondents</a:t>
            </a:r>
            <a:r>
              <a:rPr lang="ja-JP" altLang="en-US" dirty="0">
                <a:ea typeface="ヒラギノ角ゴ Pro W3" charset="0"/>
              </a:rPr>
              <a:t>’</a:t>
            </a:r>
            <a:r>
              <a:rPr lang="en-US" altLang="ja-JP" dirty="0">
                <a:ea typeface="ヒラギノ角ゴ Pro W3" charset="0"/>
              </a:rPr>
              <a:t> educational background, parental educational attainment, work history and skills, occupational attainment, use of information and communications technology, and cognitive skills in the domains of literacy, numeracy, and problem solving in technology-rich environments.</a:t>
            </a:r>
          </a:p>
          <a:p>
            <a:r>
              <a:rPr lang="en-US" dirty="0">
                <a:ea typeface="ヒラギノ角ゴ Pro W3" charset="0"/>
              </a:rPr>
              <a:t>Findings are presented in the First Look report as country averages, and tables are used to place countries</a:t>
            </a:r>
            <a:r>
              <a:rPr lang="ja-JP" altLang="en-US" dirty="0">
                <a:ea typeface="ヒラギノ角ゴ Pro W3" charset="0"/>
              </a:rPr>
              <a:t>’</a:t>
            </a:r>
            <a:r>
              <a:rPr lang="en-US" altLang="ja-JP" dirty="0">
                <a:ea typeface="ヒラギノ角ゴ Pro W3" charset="0"/>
              </a:rPr>
              <a:t> performances above, at, or below the international average. Within each domain, performance is also reported as a percentage of the population that performs in five levels of proficiency: Below Level 1, Level 1, Level 2, Level 3, and combined Levels 4/5, Level descriptors can be found in the First Look report in Exhibit B-1 for literacy, B-3 for numeracy, and B-5 for problem-solving in a technology-rich environment. Performance below Level 2 is considered </a:t>
            </a:r>
            <a:r>
              <a:rPr lang="ja-JP" altLang="en-US" dirty="0">
                <a:ea typeface="ヒラギノ角ゴ Pro W3" charset="0"/>
              </a:rPr>
              <a:t>“</a:t>
            </a:r>
            <a:r>
              <a:rPr lang="en-US" altLang="ja-JP" dirty="0">
                <a:ea typeface="ヒラギノ角ゴ Pro W3" charset="0"/>
              </a:rPr>
              <a:t>weak</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low.</a:t>
            </a:r>
            <a:r>
              <a:rPr lang="ja-JP" altLang="en-US" dirty="0">
                <a:ea typeface="ヒラギノ角ゴ Pro W3" charset="0"/>
              </a:rPr>
              <a:t>”</a:t>
            </a:r>
            <a:endParaRPr lang="en-US" altLang="ja-JP" dirty="0">
              <a:ea typeface="ヒラギノ角ゴ Pro W3" charset="0"/>
            </a:endParaRPr>
          </a:p>
          <a:p>
            <a:r>
              <a:rPr lang="en-US" dirty="0">
                <a:ea typeface="ヒラギノ角ゴ Pro W3" charset="0"/>
              </a:rPr>
              <a:t>The assessment is unique in that it is the first international literacy survey that is both adaptive and administered on a laptop computer. Given as a household survey, respondents were allowed to choose whether to take the assessment on a laptop or with pencil and paper. In the U.S., nearly 80 percent of respondents completed the survey on the computer, which means that they passed an initial screening test on basic computer use and navigation.</a:t>
            </a:r>
          </a:p>
          <a:p>
            <a:r>
              <a:rPr lang="en-US" dirty="0">
                <a:ea typeface="ヒラギノ角ゴ Pro W3" charset="0"/>
              </a:rPr>
              <a:t>The direct measure of cognitive and workplace skills in this study creates a much more nuanced perspective on skills than the more commonly reported measure of educational attainment. For example, the attainment category of </a:t>
            </a:r>
            <a:r>
              <a:rPr lang="ja-JP" altLang="en-US" dirty="0">
                <a:ea typeface="ヒラギノ角ゴ Pro W3" charset="0"/>
              </a:rPr>
              <a:t>“</a:t>
            </a:r>
            <a:r>
              <a:rPr lang="en-US" altLang="ja-JP" dirty="0">
                <a:ea typeface="ヒラギノ角ゴ Pro W3" charset="0"/>
              </a:rPr>
              <a:t>some college,</a:t>
            </a:r>
            <a:r>
              <a:rPr lang="ja-JP" altLang="en-US" dirty="0">
                <a:ea typeface="ヒラギノ角ゴ Pro W3" charset="0"/>
              </a:rPr>
              <a:t>”</a:t>
            </a:r>
            <a:r>
              <a:rPr lang="en-US" altLang="ja-JP" dirty="0">
                <a:ea typeface="ヒラギノ角ゴ Pro W3" charset="0"/>
              </a:rPr>
              <a:t> which appears on many surveys of adult skills, says very little about the knowledge, skills, and abilities of an individual, and is rarely accompanied by information on the courses taken, training completed, and skills gained. Having more information about skills, including where they are learned and how they are used, as this survey provides, will inform educators, workforce development stakeholders, human resource personnel, employers, and policymakers about the mechanisms that are effective in increasing the skill and talent inventory in regions, sectors, and across the country.</a:t>
            </a:r>
          </a:p>
          <a:p>
            <a:r>
              <a:rPr lang="en-US" dirty="0">
                <a:ea typeface="ヒラギノ角ゴ Pro W3" charset="0"/>
              </a:rPr>
              <a:t>Key Findings</a:t>
            </a:r>
          </a:p>
          <a:p>
            <a:r>
              <a:rPr lang="en-US" dirty="0">
                <a:ea typeface="ヒラギノ角ゴ Pro W3" charset="0"/>
              </a:rPr>
              <a:t>On three domains (literacy, numeracy, and problem-solving in a technology-rich environment) the U.S. average performance is significantly lower than the international average. Within domains, the U.S. profile shows a large portion of adults with skills below Level 2, and small percentages of adults with strong skills in the upper level.</a:t>
            </a:r>
          </a:p>
          <a:p>
            <a:r>
              <a:rPr lang="en-US" dirty="0">
                <a:ea typeface="ヒラギノ角ゴ Pro W3" charset="0"/>
              </a:rPr>
              <a:t>In the literacy domain, the U.S. average percentile performance is 270; the international average is 273. Within the domain, the U.S. profile shows 4 percent at Below Level 1, 14 percent at Level 1, 34 percent at Level 2, 36 percent at Level 3, and 12 percent at the combined Level 4/5. The U.S. has an equivalent percentage of adults in the highest level as the international average, 12 percent (see First Look, Figure 2A).</a:t>
            </a:r>
          </a:p>
          <a:p>
            <a:r>
              <a:rPr lang="en-US" dirty="0">
                <a:ea typeface="ヒラギノ角ゴ Pro W3" charset="0"/>
              </a:rPr>
              <a:t>In the numeracy domain, the U.S. average performance is 253; the international average is 269. Within the domain, the U.S. profile shows 10 percent at Below Level 1, 20 percent at Level 1, 34 percent at Level 2, 27 percent at Level 3, and 9 percent at the combined Level 4/5. The U.S. has a lower percentage of adults in the highest level than the international average, which is 12 percent (see First Look, Figure 2B).</a:t>
            </a:r>
          </a:p>
          <a:p>
            <a:r>
              <a:rPr lang="en-US" dirty="0">
                <a:ea typeface="ヒラギノ角ゴ Pro W3" charset="0"/>
              </a:rPr>
              <a:t>In problem-solving in a technology-rich environment, the U.S. average performance is 277; the international average is 283. Within the domain, which reports only four levels, the U.S. profile shows 20 percent at Below Level 1, 41 percent at Level 1, 33 percent at Level 2, and 6 percent at Level 3. The U.S. has a lower percentage of adults in the highest level than the international average, which is 8 percent (see First Look, Figure 2C).</a:t>
            </a:r>
          </a:p>
          <a:p>
            <a:r>
              <a:rPr lang="en-US" dirty="0">
                <a:ea typeface="ヒラギノ角ゴ Pro W3" charset="0"/>
              </a:rPr>
              <a:t>The PIAAC item framework is aligned to previous international literacy assessments, allowing trend analysis for the past 20 years. The First Look report shows that the average U.S. literacy score for adults on the PIAAC is not significantly lower than it was in 2003-08 as reported on the International Adult Literacy Survey (IALS), but is lower than the average score was in 1994-98 as reported on the Adult Literacy and </a:t>
            </a:r>
            <a:r>
              <a:rPr lang="en-US" dirty="0" err="1">
                <a:ea typeface="ヒラギノ角ゴ Pro W3" charset="0"/>
              </a:rPr>
              <a:t>Lifeskills</a:t>
            </a:r>
            <a:r>
              <a:rPr lang="en-US" dirty="0">
                <a:ea typeface="ヒラギノ角ゴ Pro W3" charset="0"/>
              </a:rPr>
              <a:t> Survey (ALL) (Tables 1-A and 1-B). The average U.S. numeracy score on the PIAAC is lower than it was in 2003-08 as reported in the IALS.</a:t>
            </a:r>
          </a:p>
          <a:p>
            <a:r>
              <a:rPr lang="en-US" dirty="0">
                <a:ea typeface="ヒラギノ角ゴ Pro W3" charset="0"/>
              </a:rPr>
              <a:t>Implications</a:t>
            </a:r>
          </a:p>
          <a:p>
            <a:r>
              <a:rPr lang="en-US" dirty="0">
                <a:ea typeface="ヒラギノ角ゴ Pro W3" charset="0"/>
              </a:rPr>
              <a:t>These survey findings show that the U.S. has significant basic skill weaknesses within the adult working-age population in comparison to other industrialized countries. This skill profile has negative implications for the growth and strength of the U.S. economy and middle class. Although two-thirds of the low-skilled respondents in the U.S. sample are employed, they are not employed in jobs with high wages.</a:t>
            </a:r>
          </a:p>
          <a:p>
            <a:r>
              <a:rPr lang="en-US" dirty="0">
                <a:ea typeface="ヒラギノ角ゴ Pro W3" charset="0"/>
              </a:rPr>
              <a:t>The findings show that work tasks influence skills. Adults who report frequently using literacy, numeracy, and problem-solving skills in their daily work routines have greater proficiencies in those skills. The reverse is also shown in the data: Workers in low-skilled jobs may have fewer opportunities to use and enhance their skills (see First Look, Figures 8 A, B, and C).</a:t>
            </a:r>
          </a:p>
          <a:p>
            <a:r>
              <a:rPr lang="en-US" dirty="0">
                <a:ea typeface="ヒラギノ角ゴ Pro W3" charset="0"/>
              </a:rPr>
              <a:t>Weak skills have implications for civic life as well, as has been demonstrated in previous surveys of adult literacy. Adults with weak skills are less likely to vote or volunteer in their communities, and more likely to suffer poor health. In fact, adults with low skills are four times more likely to report </a:t>
            </a:r>
            <a:r>
              <a:rPr lang="ja-JP" altLang="en-US" dirty="0">
                <a:ea typeface="ヒラギノ角ゴ Pro W3" charset="0"/>
              </a:rPr>
              <a:t>“</a:t>
            </a:r>
            <a:r>
              <a:rPr lang="en-US" altLang="ja-JP" dirty="0">
                <a:ea typeface="ヒラギノ角ゴ Pro W3" charset="0"/>
              </a:rPr>
              <a:t>fair</a:t>
            </a:r>
            <a:r>
              <a:rPr lang="ja-JP" altLang="en-US" dirty="0">
                <a:ea typeface="ヒラギノ角ゴ Pro W3" charset="0"/>
              </a:rPr>
              <a:t>”</a:t>
            </a:r>
            <a:r>
              <a:rPr lang="en-US" altLang="ja-JP" dirty="0">
                <a:ea typeface="ヒラギノ角ゴ Pro W3" charset="0"/>
              </a:rPr>
              <a:t> or </a:t>
            </a:r>
            <a:r>
              <a:rPr lang="ja-JP" altLang="en-US" dirty="0">
                <a:ea typeface="ヒラギノ角ゴ Pro W3" charset="0"/>
              </a:rPr>
              <a:t>“</a:t>
            </a:r>
            <a:r>
              <a:rPr lang="en-US" altLang="ja-JP" dirty="0">
                <a:ea typeface="ヒラギノ角ゴ Pro W3" charset="0"/>
              </a:rPr>
              <a:t>poor</a:t>
            </a:r>
            <a:r>
              <a:rPr lang="ja-JP" altLang="en-US" dirty="0">
                <a:ea typeface="ヒラギノ角ゴ Pro W3" charset="0"/>
              </a:rPr>
              <a:t>”</a:t>
            </a:r>
            <a:r>
              <a:rPr lang="en-US" altLang="ja-JP" dirty="0">
                <a:ea typeface="ヒラギノ角ゴ Pro W3" charset="0"/>
              </a:rPr>
              <a:t> health than those with strong skills (see First Look, Figures 10 A, B, and C). This relationship is twice as strong as the international average.</a:t>
            </a:r>
          </a:p>
          <a:p>
            <a:r>
              <a:rPr lang="en-US" dirty="0">
                <a:ea typeface="ヒラギノ角ゴ Pro W3" charset="0"/>
              </a:rPr>
              <a:t>Moreover, a concerning trend emerges in this data set. Unlike most other countries surveyed, in the U.S., younger cohorts</a:t>
            </a:r>
            <a:r>
              <a:rPr lang="ja-JP" altLang="en-US" dirty="0">
                <a:ea typeface="ヒラギノ角ゴ Pro W3" charset="0"/>
              </a:rPr>
              <a:t>’</a:t>
            </a:r>
            <a:r>
              <a:rPr lang="en-US" altLang="ja-JP" dirty="0">
                <a:ea typeface="ヒラギノ角ゴ Pro W3" charset="0"/>
              </a:rPr>
              <a:t> skills are not surpassing the older cohorts</a:t>
            </a:r>
            <a:r>
              <a:rPr lang="ja-JP" altLang="en-US" dirty="0">
                <a:ea typeface="ヒラギノ角ゴ Pro W3" charset="0"/>
              </a:rPr>
              <a:t>’</a:t>
            </a:r>
            <a:r>
              <a:rPr lang="en-US" altLang="ja-JP" dirty="0">
                <a:ea typeface="ヒラギノ角ゴ Pro W3" charset="0"/>
              </a:rPr>
              <a:t> skills. This has serious implications for the future of our workforce and underscores the need for continuing education and training.</a:t>
            </a:r>
          </a:p>
          <a:p>
            <a:endParaRPr lang="en-US" dirty="0">
              <a:ea typeface="ヒラギノ角ゴ Pro W3" charset="0"/>
            </a:endParaRPr>
          </a:p>
        </p:txBody>
      </p:sp>
      <p:sp>
        <p:nvSpPr>
          <p:cNvPr id="234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3D877509-1BBC-0742-B540-F8C2B5A4B6AE}" type="slidenum">
              <a:rPr lang="en-US" sz="1300"/>
              <a:pPr/>
              <a:t>86</a:t>
            </a:fld>
            <a:endParaRPr lang="en-US" sz="1300"/>
          </a:p>
        </p:txBody>
      </p:sp>
    </p:spTree>
    <p:extLst>
      <p:ext uri="{BB962C8B-B14F-4D97-AF65-F5344CB8AC3E}">
        <p14:creationId xmlns:p14="http://schemas.microsoft.com/office/powerpoint/2010/main" val="15895618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txBox="1">
            <a:spLocks noGrp="1" noChangeArrowheads="1"/>
          </p:cNvSpPr>
          <p:nvPr/>
        </p:nvSpPr>
        <p:spPr bwMode="auto">
          <a:xfrm>
            <a:off x="3679880" y="8640762"/>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0E99DBF8-CB01-6044-89C4-06727187E9B2}" type="slidenum">
              <a:rPr lang="en-US" sz="1300"/>
              <a:pPr algn="r"/>
              <a:t>87</a:t>
            </a:fld>
            <a:endParaRPr lang="en-US" sz="1300" dirty="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893763" y="4560888"/>
            <a:ext cx="4668837"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r>
              <a:rPr lang="en-US" dirty="0">
                <a:ea typeface="ヒラギノ角ゴ Pro W3" charset="0"/>
              </a:rPr>
              <a:t>If you read the front page of the </a:t>
            </a:r>
            <a:r>
              <a:rPr lang="en-US" dirty="0" smtClean="0">
                <a:ea typeface="ヒラギノ角ゴ Pro W3" charset="0"/>
              </a:rPr>
              <a:t>newspaper (or listen to the politicians), </a:t>
            </a:r>
            <a:r>
              <a:rPr lang="en-US" dirty="0">
                <a:ea typeface="ヒラギノ角ゴ Pro W3" charset="0"/>
              </a:rPr>
              <a:t>you might still believe this.</a:t>
            </a:r>
          </a:p>
          <a:p>
            <a:pPr eaLnBrk="1" hangingPunct="1"/>
            <a:endParaRPr lang="en-US" dirty="0">
              <a:ea typeface="ヒラギノ角ゴ Pro W3" charset="0"/>
            </a:endParaRPr>
          </a:p>
          <a:p>
            <a:pPr eaLnBrk="1" hangingPunct="1"/>
            <a:r>
              <a:rPr lang="en-US" dirty="0">
                <a:ea typeface="ヒラギノ角ゴ Pro W3" charset="0"/>
              </a:rPr>
              <a:t>But if you read the Business section like I do </a:t>
            </a:r>
            <a:r>
              <a:rPr lang="en-US" dirty="0" smtClean="0">
                <a:ea typeface="ヒラギノ角ゴ Pro W3" charset="0"/>
              </a:rPr>
              <a:t>…</a:t>
            </a:r>
          </a:p>
          <a:p>
            <a:pPr eaLnBrk="1" hangingPunct="1"/>
            <a:endParaRPr lang="en-US" dirty="0" smtClean="0">
              <a:ea typeface="ヒラギノ角ゴ Pro W3" charset="0"/>
            </a:endParaRPr>
          </a:p>
          <a:p>
            <a:pPr eaLnBrk="1" hangingPunct="1"/>
            <a:endParaRPr lang="en-US" dirty="0" smtClean="0">
              <a:ea typeface="ヒラギノ角ゴ Pro W3" charset="0"/>
            </a:endParaRPr>
          </a:p>
          <a:p>
            <a:pPr eaLnBrk="1" hangingPunct="1"/>
            <a:r>
              <a:rPr lang="en-US" dirty="0" smtClean="0">
                <a:ea typeface="ヒラギノ角ゴ Pro W3" charset="0"/>
              </a:rPr>
              <a:t>=====</a:t>
            </a:r>
          </a:p>
          <a:p>
            <a:pPr eaLnBrk="1" hangingPunct="1"/>
            <a:endParaRPr lang="en-US" dirty="0" smtClean="0">
              <a:ea typeface="ヒラギノ角ゴ Pro W3" charset="0"/>
            </a:endParaRPr>
          </a:p>
          <a:p>
            <a:pPr eaLnBrk="1" hangingPunct="1"/>
            <a:r>
              <a:rPr lang="en-US" dirty="0" smtClean="0">
                <a:ea typeface="ヒラギノ角ゴ Pro W3" charset="0"/>
              </a:rPr>
              <a:t>http://www.honestfilms.net/wp-content/uploads/burtynsky_manufacturing.jpg</a:t>
            </a:r>
          </a:p>
          <a:p>
            <a:pPr eaLnBrk="1" hangingPunct="1"/>
            <a:endParaRPr lang="en-US" dirty="0">
              <a:ea typeface="ヒラギノ角ゴ Pro W3" charset="0"/>
            </a:endParaRPr>
          </a:p>
        </p:txBody>
      </p:sp>
    </p:spTree>
    <p:extLst>
      <p:ext uri="{BB962C8B-B14F-4D97-AF65-F5344CB8AC3E}">
        <p14:creationId xmlns:p14="http://schemas.microsoft.com/office/powerpoint/2010/main" val="19674428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Slide Image Placeholder 1"/>
          <p:cNvSpPr>
            <a:spLocks noGrp="1" noRot="1" noChangeAspect="1" noTextEdit="1"/>
          </p:cNvSpPr>
          <p:nvPr>
            <p:ph type="sldImg"/>
          </p:nvPr>
        </p:nvSpPr>
        <p:spPr>
          <a:ln/>
        </p:spPr>
      </p:sp>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a:ea typeface="ヒラギノ角ゴ Pro W3" charset="0"/>
              </a:rPr>
              <a:t>… you will find that times have changed -- and the manufacturing is coming back home.</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endParaRPr lang="en-US" dirty="0">
              <a:ea typeface="ヒラギノ角ゴ Pro W3" charset="0"/>
            </a:endParaRPr>
          </a:p>
          <a:p>
            <a:r>
              <a:rPr lang="en-US" dirty="0">
                <a:ea typeface="ヒラギノ角ゴ Pro W3" charset="0"/>
              </a:rPr>
              <a:t>http://</a:t>
            </a:r>
            <a:r>
              <a:rPr lang="en-US" dirty="0" err="1">
                <a:ea typeface="ヒラギノ角ゴ Pro W3" charset="0"/>
              </a:rPr>
              <a:t>www.forbes.com</a:t>
            </a:r>
            <a:r>
              <a:rPr lang="en-US" dirty="0">
                <a:ea typeface="ヒラギノ角ゴ Pro W3" charset="0"/>
              </a:rPr>
              <a:t>/sites/singularity/2012/07/23/the-end-of-</a:t>
            </a:r>
            <a:r>
              <a:rPr lang="en-US" dirty="0" err="1">
                <a:ea typeface="ヒラギノ角ゴ Pro W3" charset="0"/>
              </a:rPr>
              <a:t>chinese</a:t>
            </a:r>
            <a:r>
              <a:rPr lang="en-US" dirty="0">
                <a:ea typeface="ヒラギノ角ゴ Pro W3" charset="0"/>
              </a:rPr>
              <a:t>-manufacturing-and-rebirth-of-u-s-industry/</a:t>
            </a:r>
          </a:p>
          <a:p>
            <a:r>
              <a:rPr lang="en-US" dirty="0">
                <a:ea typeface="ヒラギノ角ゴ Pro W3" charset="0"/>
              </a:rPr>
              <a:t>The End of Chinese Manufacturing and Rebirth of U.S. Industry</a:t>
            </a:r>
          </a:p>
        </p:txBody>
      </p:sp>
      <p:sp>
        <p:nvSpPr>
          <p:cNvPr id="250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E97305FF-18DC-E743-8C37-991E1A546656}" type="slidenum">
              <a:rPr lang="en-US" sz="1300"/>
              <a:pPr/>
              <a:t>88</a:t>
            </a:fld>
            <a:endParaRPr lang="en-US" sz="1300"/>
          </a:p>
        </p:txBody>
      </p:sp>
    </p:spTree>
    <p:extLst>
      <p:ext uri="{BB962C8B-B14F-4D97-AF65-F5344CB8AC3E}">
        <p14:creationId xmlns:p14="http://schemas.microsoft.com/office/powerpoint/2010/main" val="1001224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People don</a:t>
            </a:r>
            <a:r>
              <a:rPr lang="ja-JP" altLang="en-US" dirty="0">
                <a:ea typeface="ヒラギノ角ゴ Pro W3" charset="0"/>
              </a:rPr>
              <a:t>’</a:t>
            </a:r>
            <a:r>
              <a:rPr lang="en-US" altLang="ja-JP" dirty="0">
                <a:ea typeface="ヒラギノ角ゴ Pro W3" charset="0"/>
              </a:rPr>
              <a:t>t believe me when I tell them that </a:t>
            </a:r>
            <a:r>
              <a:rPr lang="en-US" altLang="ja-JP" u="sng" dirty="0">
                <a:ea typeface="ヒラギノ角ゴ Pro W3" charset="0"/>
              </a:rPr>
              <a:t>Chinese</a:t>
            </a:r>
            <a:r>
              <a:rPr lang="en-US" altLang="ja-JP" dirty="0">
                <a:ea typeface="ヒラギノ角ゴ Pro W3" charset="0"/>
              </a:rPr>
              <a:t> companies have moved some of their manufacturing to </a:t>
            </a:r>
            <a:r>
              <a:rPr lang="en-US" altLang="ja-JP" u="sng" dirty="0">
                <a:ea typeface="ヒラギノ角ゴ Pro W3" charset="0"/>
              </a:rPr>
              <a:t>North Carolina</a:t>
            </a:r>
            <a:r>
              <a:rPr lang="en-US" altLang="ja-JP" dirty="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money.cnn.com</a:t>
            </a:r>
            <a:r>
              <a:rPr lang="en-US" dirty="0">
                <a:ea typeface="ヒラギノ角ゴ Pro W3" charset="0"/>
              </a:rPr>
              <a:t>/2012/04/24/</a:t>
            </a:r>
            <a:r>
              <a:rPr lang="en-US" dirty="0" err="1">
                <a:ea typeface="ヒラギノ角ゴ Pro W3" charset="0"/>
              </a:rPr>
              <a:t>smallbusiness</a:t>
            </a:r>
            <a:r>
              <a:rPr lang="en-US" dirty="0">
                <a:ea typeface="ヒラギノ角ゴ Pro W3" charset="0"/>
              </a:rPr>
              <a:t>/china-us-manufacturing/</a:t>
            </a:r>
            <a:r>
              <a:rPr lang="en-US" dirty="0" err="1">
                <a:ea typeface="ヒラギノ角ゴ Pro W3" charset="0"/>
              </a:rPr>
              <a:t>index.htm</a:t>
            </a:r>
            <a:endParaRPr lang="en-US" dirty="0">
              <a:ea typeface="ヒラギノ角ゴ Pro W3" charset="0"/>
            </a:endParaRPr>
          </a:p>
          <a:p>
            <a:r>
              <a:rPr lang="en-US" dirty="0">
                <a:ea typeface="ヒラギノ角ゴ Pro W3" charset="0"/>
              </a:rPr>
              <a:t>China offshores manufacturing to the U.S.</a:t>
            </a:r>
          </a:p>
        </p:txBody>
      </p:sp>
      <p:sp>
        <p:nvSpPr>
          <p:cNvPr id="252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A4F26E72-B14B-A044-A997-7447B604713F}" type="slidenum">
              <a:rPr lang="en-US" sz="1300"/>
              <a:pPr/>
              <a:t>89</a:t>
            </a:fld>
            <a:endParaRPr lang="en-US" sz="1300"/>
          </a:p>
        </p:txBody>
      </p:sp>
    </p:spTree>
    <p:extLst>
      <p:ext uri="{BB962C8B-B14F-4D97-AF65-F5344CB8AC3E}">
        <p14:creationId xmlns:p14="http://schemas.microsoft.com/office/powerpoint/2010/main" val="1557781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914400" y="381000"/>
            <a:ext cx="3230563" cy="2422922"/>
          </a:xfrm>
          <a:ln/>
        </p:spPr>
      </p:sp>
      <p:sp>
        <p:nvSpPr>
          <p:cNvPr id="27650" name="Notes Placeholder 2"/>
          <p:cNvSpPr>
            <a:spLocks noGrp="1"/>
          </p:cNvSpPr>
          <p:nvPr>
            <p:ph type="body" idx="1"/>
          </p:nvPr>
        </p:nvSpPr>
        <p:spPr>
          <a:xfrm>
            <a:off x="650875" y="2895600"/>
            <a:ext cx="5521325" cy="5984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This chart shows that, on </a:t>
            </a:r>
            <a:r>
              <a:rPr lang="en-US" u="sng" dirty="0">
                <a:ea typeface="ヒラギノ角ゴ Pro W3" charset="0"/>
              </a:rPr>
              <a:t>average</a:t>
            </a:r>
            <a:r>
              <a:rPr lang="en-US" dirty="0">
                <a:ea typeface="ヒラギノ角ゴ Pro W3" charset="0"/>
              </a:rPr>
              <a:t>, people </a:t>
            </a:r>
            <a:r>
              <a:rPr lang="en-US" u="sng" dirty="0">
                <a:ea typeface="ヒラギノ角ゴ Pro W3" charset="0"/>
              </a:rPr>
              <a:t>earn</a:t>
            </a:r>
            <a:r>
              <a:rPr lang="en-US" dirty="0">
                <a:ea typeface="ヒラギノ角ゴ Pro W3" charset="0"/>
              </a:rPr>
              <a:t> </a:t>
            </a:r>
            <a:r>
              <a:rPr lang="en-US" u="sng" dirty="0">
                <a:ea typeface="ヒラギノ角ゴ Pro W3" charset="0"/>
              </a:rPr>
              <a:t>more</a:t>
            </a:r>
            <a:r>
              <a:rPr lang="en-US" dirty="0">
                <a:ea typeface="ヒラギノ角ゴ Pro W3" charset="0"/>
              </a:rPr>
              <a:t> over their lifetime if they have a </a:t>
            </a:r>
            <a:r>
              <a:rPr lang="en-US" u="sng" dirty="0">
                <a:ea typeface="ヒラギノ角ゴ Pro W3" charset="0"/>
              </a:rPr>
              <a:t>higher</a:t>
            </a:r>
            <a:r>
              <a:rPr lang="en-US" dirty="0">
                <a:ea typeface="ヒラギノ角ゴ Pro W3" charset="0"/>
              </a:rPr>
              <a:t> level of education.</a:t>
            </a:r>
          </a:p>
          <a:p>
            <a:endParaRPr lang="en-US" dirty="0">
              <a:ea typeface="ヒラギノ角ゴ Pro W3" charset="0"/>
            </a:endParaRPr>
          </a:p>
          <a:p>
            <a:r>
              <a:rPr lang="en-US" dirty="0">
                <a:ea typeface="ヒラギノ角ゴ Pro W3" charset="0"/>
              </a:rPr>
              <a:t>There</a:t>
            </a:r>
            <a:r>
              <a:rPr lang="ja-JP" altLang="en-US" dirty="0">
                <a:ea typeface="ヒラギノ角ゴ Pro W3" charset="0"/>
              </a:rPr>
              <a:t>’</a:t>
            </a:r>
            <a:r>
              <a:rPr lang="en-US" altLang="ja-JP" dirty="0">
                <a:ea typeface="ヒラギノ角ゴ Pro W3" charset="0"/>
              </a:rPr>
              <a:t>s no surprise here. </a:t>
            </a:r>
            <a:endParaRPr lang="en-US" altLang="ja-JP" dirty="0" smtClean="0">
              <a:ea typeface="ヒラギノ角ゴ Pro W3" charset="0"/>
            </a:endParaRPr>
          </a:p>
          <a:p>
            <a:r>
              <a:rPr lang="en-US" altLang="ja-JP" dirty="0" smtClean="0">
                <a:ea typeface="ヒラギノ角ゴ Pro W3" charset="0"/>
              </a:rPr>
              <a:t>But </a:t>
            </a:r>
            <a:r>
              <a:rPr lang="en-US" altLang="ja-JP" dirty="0">
                <a:ea typeface="ヒラギノ角ゴ Pro W3" charset="0"/>
              </a:rPr>
              <a:t>the reason I include this chart is to remind you that </a:t>
            </a:r>
            <a:r>
              <a:rPr lang="en-US" altLang="ja-JP" u="sng" dirty="0">
                <a:ea typeface="ヒラギノ角ゴ Pro W3" charset="0"/>
              </a:rPr>
              <a:t>this</a:t>
            </a:r>
            <a:r>
              <a:rPr lang="en-US" altLang="ja-JP" dirty="0">
                <a:ea typeface="ヒラギノ角ゴ Pro W3" charset="0"/>
              </a:rPr>
              <a:t> chart shows people who are </a:t>
            </a:r>
            <a:r>
              <a:rPr lang="en-US" altLang="ja-JP" u="sng" dirty="0">
                <a:ea typeface="ヒラギノ角ゴ Pro W3" charset="0"/>
              </a:rPr>
              <a:t>currently</a:t>
            </a:r>
            <a:r>
              <a:rPr lang="en-US" altLang="ja-JP" dirty="0">
                <a:ea typeface="ヒラギノ角ゴ Pro W3" charset="0"/>
              </a:rPr>
              <a:t> employed. </a:t>
            </a:r>
          </a:p>
          <a:p>
            <a:endParaRPr lang="en-US" dirty="0">
              <a:ea typeface="ヒラギノ角ゴ Pro W3" charset="0"/>
            </a:endParaRPr>
          </a:p>
          <a:p>
            <a:r>
              <a:rPr lang="en-US" dirty="0">
                <a:ea typeface="ヒラギノ角ゴ Pro W3" charset="0"/>
              </a:rPr>
              <a:t>What does </a:t>
            </a:r>
            <a:r>
              <a:rPr lang="en-US" dirty="0" smtClean="0">
                <a:ea typeface="ヒラギノ角ゴ Pro W3" charset="0"/>
              </a:rPr>
              <a:t>chart this </a:t>
            </a:r>
            <a:r>
              <a:rPr lang="en-US" dirty="0">
                <a:ea typeface="ヒラギノ角ゴ Pro W3" charset="0"/>
              </a:rPr>
              <a:t>say </a:t>
            </a:r>
            <a:r>
              <a:rPr lang="en-US" dirty="0" smtClean="0">
                <a:ea typeface="ヒラギノ角ゴ Pro W3" charset="0"/>
              </a:rPr>
              <a:t>to our students who </a:t>
            </a:r>
            <a:r>
              <a:rPr lang="en-US" u="sng" dirty="0">
                <a:ea typeface="ヒラギノ角ゴ Pro W3" charset="0"/>
              </a:rPr>
              <a:t>will be </a:t>
            </a:r>
            <a:r>
              <a:rPr lang="en-US" dirty="0">
                <a:ea typeface="ヒラギノ角ゴ Pro W3" charset="0"/>
              </a:rPr>
              <a:t>employed </a:t>
            </a:r>
            <a:r>
              <a:rPr lang="en-US" u="sng" dirty="0" smtClean="0">
                <a:ea typeface="ヒラギノ角ゴ Pro W3" charset="0"/>
              </a:rPr>
              <a:t>a few years </a:t>
            </a:r>
            <a:r>
              <a:rPr lang="en-US" dirty="0" smtClean="0">
                <a:ea typeface="ヒラギノ角ゴ Pro W3" charset="0"/>
              </a:rPr>
              <a:t>from </a:t>
            </a:r>
            <a:r>
              <a:rPr lang="en-US" dirty="0">
                <a:ea typeface="ヒラギノ角ゴ Pro W3" charset="0"/>
              </a:rPr>
              <a:t>now? </a:t>
            </a:r>
            <a:endParaRPr lang="en-US" dirty="0" smtClean="0">
              <a:ea typeface="ヒラギノ角ゴ Pro W3" charset="0"/>
            </a:endParaRPr>
          </a:p>
          <a:p>
            <a:r>
              <a:rPr lang="en-US" dirty="0" smtClean="0">
                <a:ea typeface="ヒラギノ角ゴ Pro W3" charset="0"/>
              </a:rPr>
              <a:t>Will </a:t>
            </a:r>
            <a:r>
              <a:rPr lang="en-US" dirty="0">
                <a:ea typeface="ヒラギノ角ゴ Pro W3" charset="0"/>
              </a:rPr>
              <a:t>the chart look </a:t>
            </a:r>
            <a:r>
              <a:rPr lang="en-US" u="sng" dirty="0">
                <a:ea typeface="ヒラギノ角ゴ Pro W3" charset="0"/>
              </a:rPr>
              <a:t>different</a:t>
            </a:r>
            <a:r>
              <a:rPr lang="en-US" dirty="0">
                <a:ea typeface="ヒラギノ角ゴ Pro W3" charset="0"/>
              </a:rPr>
              <a:t> for them?</a:t>
            </a:r>
          </a:p>
          <a:p>
            <a:endParaRPr lang="en-US" dirty="0">
              <a:ea typeface="ヒラギノ角ゴ Pro W3" charset="0"/>
            </a:endParaRPr>
          </a:p>
          <a:p>
            <a:r>
              <a:rPr lang="en-US" dirty="0">
                <a:ea typeface="ヒラギノ角ゴ Pro W3" charset="0"/>
              </a:rPr>
              <a:t>What if lifetime education costs and student loan interest is figured in? Does </a:t>
            </a:r>
            <a:r>
              <a:rPr lang="en-US" u="sng" dirty="0">
                <a:ea typeface="ヒラギノ角ゴ Pro W3" charset="0"/>
              </a:rPr>
              <a:t>that</a:t>
            </a:r>
            <a:r>
              <a:rPr lang="en-US" dirty="0">
                <a:ea typeface="ヒラギノ角ゴ Pro W3" charset="0"/>
              </a:rPr>
              <a:t> narrow the gap</a:t>
            </a:r>
            <a:r>
              <a:rPr lang="en-US" dirty="0" smtClean="0">
                <a:ea typeface="ヒラギノ角ゴ Pro W3" charset="0"/>
              </a:rPr>
              <a:t>?</a:t>
            </a:r>
          </a:p>
          <a:p>
            <a:endParaRPr lang="en-US" dirty="0">
              <a:ea typeface="ヒラギノ角ゴ Pro W3" charset="0"/>
            </a:endParaRPr>
          </a:p>
          <a:p>
            <a:r>
              <a:rPr lang="en-US" dirty="0">
                <a:ea typeface="ヒラギノ角ゴ Pro W3" charset="0"/>
              </a:rPr>
              <a:t>What about </a:t>
            </a:r>
            <a:r>
              <a:rPr lang="en-US" dirty="0" smtClean="0">
                <a:ea typeface="ヒラギノ角ゴ Pro W3" charset="0"/>
              </a:rPr>
              <a:t>the cost </a:t>
            </a:r>
            <a:r>
              <a:rPr lang="en-US" dirty="0">
                <a:ea typeface="ヒラギノ角ゴ Pro W3" charset="0"/>
              </a:rPr>
              <a:t>of business attire, business social expenses, club memberships, and other expenses that might be different at different levels of employment</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What </a:t>
            </a:r>
            <a:r>
              <a:rPr lang="en-US" dirty="0">
                <a:ea typeface="ヒラギノ角ゴ Pro W3" charset="0"/>
              </a:rPr>
              <a:t>does </a:t>
            </a:r>
            <a:r>
              <a:rPr lang="en-US" u="sng" dirty="0">
                <a:ea typeface="ヒラギノ角ゴ Pro W3" charset="0"/>
              </a:rPr>
              <a:t>this</a:t>
            </a:r>
            <a:r>
              <a:rPr lang="en-US" dirty="0">
                <a:ea typeface="ヒラギノ角ゴ Pro W3" charset="0"/>
              </a:rPr>
              <a:t> chart tell </a:t>
            </a:r>
            <a:r>
              <a:rPr lang="en-US" u="sng" dirty="0">
                <a:ea typeface="ヒラギノ角ゴ Pro W3" charset="0"/>
              </a:rPr>
              <a:t>our </a:t>
            </a:r>
            <a:r>
              <a:rPr lang="en-US" dirty="0" smtClean="0">
                <a:ea typeface="ヒラギノ角ゴ Pro W3" charset="0"/>
              </a:rPr>
              <a:t>students about </a:t>
            </a:r>
            <a:r>
              <a:rPr lang="en-US" u="sng" dirty="0">
                <a:ea typeface="ヒラギノ角ゴ Pro W3" charset="0"/>
              </a:rPr>
              <a:t>their</a:t>
            </a:r>
            <a:r>
              <a:rPr lang="en-US" dirty="0">
                <a:ea typeface="ヒラギノ角ゴ Pro W3" charset="0"/>
              </a:rPr>
              <a:t> future?</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cew.georgetown.edu</a:t>
            </a:r>
            <a:r>
              <a:rPr lang="en-US" dirty="0">
                <a:ea typeface="ヒラギノ角ゴ Pro W3" charset="0"/>
              </a:rPr>
              <a:t>/</a:t>
            </a:r>
            <a:r>
              <a:rPr lang="en-US" dirty="0" err="1">
                <a:ea typeface="ヒラギノ角ゴ Pro W3" charset="0"/>
              </a:rPr>
              <a:t>collegepayoff</a:t>
            </a:r>
            <a:r>
              <a:rPr lang="en-US" dirty="0">
                <a:ea typeface="ヒラギノ角ゴ Pro W3" charset="0"/>
              </a:rPr>
              <a:t>/</a:t>
            </a:r>
          </a:p>
          <a:p>
            <a:r>
              <a:rPr lang="en-US" dirty="0">
                <a:ea typeface="ヒラギノ角ゴ Pro W3" charset="0"/>
              </a:rPr>
              <a:t>http://www9.georgetown.edu/grad/</a:t>
            </a:r>
            <a:r>
              <a:rPr lang="en-US" dirty="0" err="1">
                <a:ea typeface="ヒラギノ角ゴ Pro W3" charset="0"/>
              </a:rPr>
              <a:t>gppi</a:t>
            </a:r>
            <a:r>
              <a:rPr lang="en-US" dirty="0">
                <a:ea typeface="ヒラギノ角ゴ Pro W3" charset="0"/>
              </a:rPr>
              <a:t>/</a:t>
            </a:r>
            <a:r>
              <a:rPr lang="en-US" dirty="0" err="1">
                <a:ea typeface="ヒラギノ角ゴ Pro W3" charset="0"/>
              </a:rPr>
              <a:t>hpi</a:t>
            </a:r>
            <a:r>
              <a:rPr lang="en-US" dirty="0">
                <a:ea typeface="ヒラギノ角ゴ Pro W3" charset="0"/>
              </a:rPr>
              <a:t>/</a:t>
            </a:r>
            <a:r>
              <a:rPr lang="en-US" dirty="0" err="1">
                <a:ea typeface="ヒラギノ角ゴ Pro W3" charset="0"/>
              </a:rPr>
              <a:t>cew</a:t>
            </a:r>
            <a:r>
              <a:rPr lang="en-US" dirty="0">
                <a:ea typeface="ヒラギノ角ゴ Pro W3" charset="0"/>
              </a:rPr>
              <a:t>/</a:t>
            </a:r>
            <a:r>
              <a:rPr lang="en-US" dirty="0" err="1">
                <a:ea typeface="ヒラギノ角ゴ Pro W3" charset="0"/>
              </a:rPr>
              <a:t>pdfs</a:t>
            </a:r>
            <a:r>
              <a:rPr lang="en-US" dirty="0">
                <a:ea typeface="ヒラギノ角ゴ Pro W3" charset="0"/>
              </a:rPr>
              <a:t>/</a:t>
            </a:r>
            <a:r>
              <a:rPr lang="en-US" dirty="0" err="1">
                <a:ea typeface="ヒラギノ角ゴ Pro W3" charset="0"/>
              </a:rPr>
              <a:t>collegepayoff-summary.pdf</a:t>
            </a:r>
            <a:endParaRPr lang="en-US" dirty="0">
              <a:ea typeface="ヒラギノ角ゴ Pro W3" charset="0"/>
            </a:endParaRPr>
          </a:p>
          <a:p>
            <a:r>
              <a:rPr lang="en-US" dirty="0">
                <a:ea typeface="ヒラギノ角ゴ Pro W3" charset="0"/>
              </a:rPr>
              <a:t>Page 4, 5</a:t>
            </a:r>
          </a:p>
        </p:txBody>
      </p:sp>
      <p:sp>
        <p:nvSpPr>
          <p:cNvPr id="27651" name="Slide Number Placeholder 3"/>
          <p:cNvSpPr txBox="1">
            <a:spLocks noGrp="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CD00405-B3FD-3049-BBB2-DE8CCBAE299B}" type="slidenum">
              <a:rPr lang="en-US" sz="1300"/>
              <a:pPr algn="r"/>
              <a:t>9</a:t>
            </a:fld>
            <a:endParaRPr lang="en-US" sz="1300"/>
          </a:p>
        </p:txBody>
      </p:sp>
    </p:spTree>
    <p:extLst>
      <p:ext uri="{BB962C8B-B14F-4D97-AF65-F5344CB8AC3E}">
        <p14:creationId xmlns:p14="http://schemas.microsoft.com/office/powerpoint/2010/main" val="2937085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62B19D7-D184-3A4E-9C74-BA55BEB3867A}" type="slidenum">
              <a:rPr lang="en-US" sz="1300"/>
              <a:pPr algn="r"/>
              <a:t>90</a:t>
            </a:fld>
            <a:endParaRPr lang="en-US" sz="1300"/>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xfrm>
            <a:off x="812800" y="4560888"/>
            <a:ext cx="5689600"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ea typeface="ヒラギノ角ゴ Pro W3" charset="0"/>
              </a:rPr>
              <a:t>Here we have a  Chinese all-terrain vehicle company that </a:t>
            </a:r>
            <a:r>
              <a:rPr lang="en-US" dirty="0" smtClean="0">
                <a:ea typeface="ヒラギノ角ゴ Pro W3" charset="0"/>
              </a:rPr>
              <a:t>built a </a:t>
            </a:r>
            <a:r>
              <a:rPr lang="en-US" dirty="0">
                <a:ea typeface="ヒラギノ角ゴ Pro W3" charset="0"/>
              </a:rPr>
              <a:t>manufacturing plant in North </a:t>
            </a:r>
            <a:r>
              <a:rPr lang="en-US" dirty="0" smtClean="0">
                <a:ea typeface="ヒラギノ角ゴ Pro W3" charset="0"/>
              </a:rPr>
              <a:t>Carolina</a:t>
            </a:r>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pPr eaLnBrk="1" hangingPunct="1"/>
            <a:r>
              <a:rPr lang="en-US" dirty="0">
                <a:solidFill>
                  <a:srgbClr val="FF0000"/>
                </a:solidFill>
                <a:ea typeface="ヒラギノ角ゴ Pro W3" charset="0"/>
              </a:rPr>
              <a:t>China-based RATO to open U.S. HQ in Lincoln County, hire up to 600 (maybe 1000 jobs)</a:t>
            </a:r>
          </a:p>
          <a:p>
            <a:pPr eaLnBrk="1" hangingPunct="1"/>
            <a:r>
              <a:rPr lang="en-US" dirty="0">
                <a:solidFill>
                  <a:srgbClr val="FF0000"/>
                </a:solidFill>
                <a:ea typeface="ヒラギノ角ゴ Pro W3" charset="0"/>
              </a:rPr>
              <a:t>Feb 16, 2012</a:t>
            </a:r>
          </a:p>
          <a:p>
            <a:pPr eaLnBrk="1" hangingPunct="1"/>
            <a:endParaRPr lang="en-US" dirty="0">
              <a:solidFill>
                <a:srgbClr val="FF0000"/>
              </a:solidFill>
              <a:ea typeface="ヒラギノ角ゴ Pro W3" charset="0"/>
            </a:endParaRP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/charlotte/blog/</a:t>
            </a:r>
            <a:r>
              <a:rPr lang="en-US" dirty="0" err="1">
                <a:solidFill>
                  <a:srgbClr val="FF0000"/>
                </a:solidFill>
                <a:ea typeface="ヒラギノ角ゴ Pro W3" charset="0"/>
              </a:rPr>
              <a:t>outside_the_loop</a:t>
            </a:r>
            <a:r>
              <a:rPr lang="en-US" dirty="0">
                <a:solidFill>
                  <a:srgbClr val="FF0000"/>
                </a:solidFill>
                <a:ea typeface="ヒラギノ角ゴ Pro W3" charset="0"/>
              </a:rPr>
              <a:t>/2012/02/</a:t>
            </a:r>
            <a:r>
              <a:rPr lang="en-US" dirty="0" err="1">
                <a:solidFill>
                  <a:srgbClr val="FF0000"/>
                </a:solidFill>
                <a:ea typeface="ヒラギノ角ゴ Pro W3" charset="0"/>
              </a:rPr>
              <a:t>chinese</a:t>
            </a:r>
            <a:r>
              <a:rPr lang="en-US" dirty="0">
                <a:solidFill>
                  <a:srgbClr val="FF0000"/>
                </a:solidFill>
                <a:ea typeface="ヒラギノ角ゴ Pro W3" charset="0"/>
              </a:rPr>
              <a:t>-company-to-open-in-</a:t>
            </a:r>
            <a:r>
              <a:rPr lang="en-US" dirty="0" err="1">
                <a:solidFill>
                  <a:srgbClr val="FF0000"/>
                </a:solidFill>
                <a:ea typeface="ヒラギノ角ゴ Pro W3" charset="0"/>
              </a:rPr>
              <a:t>lincoln.html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88761616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solidFill>
            <a:srgbClr val="FFFFFF"/>
          </a:solidFill>
          <a:ln/>
        </p:spPr>
      </p:sp>
      <p:sp>
        <p:nvSpPr>
          <p:cNvPr id="257026" name="Rectangle 3"/>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dirty="0">
                <a:ea typeface="ヒラギノ角ゴ Pro W3" charset="0"/>
              </a:rPr>
              <a:t>Another Chinese company is bringing their solar panel factory to </a:t>
            </a:r>
            <a:r>
              <a:rPr lang="en-US" dirty="0" smtClean="0">
                <a:ea typeface="ヒラギノ角ゴ Pro W3" charset="0"/>
              </a:rPr>
              <a:t>Charlotte</a:t>
            </a:r>
          </a:p>
          <a:p>
            <a:endParaRPr lang="en-US" dirty="0">
              <a:ea typeface="ヒラギノ角ゴ Pro W3" charset="0"/>
            </a:endParaRPr>
          </a:p>
          <a:p>
            <a:endParaRPr lang="en-US" dirty="0">
              <a:ea typeface="ヒラギノ角ゴ Pro W3" charset="0"/>
            </a:endParaRPr>
          </a:p>
          <a:p>
            <a:r>
              <a:rPr lang="en-US" dirty="0">
                <a:solidFill>
                  <a:srgbClr val="CD0921"/>
                </a:solidFill>
                <a:ea typeface="ヒラギノ角ゴ Pro W3" charset="0"/>
              </a:rPr>
              <a:t>====</a:t>
            </a:r>
          </a:p>
          <a:p>
            <a:r>
              <a:rPr lang="en-US" dirty="0">
                <a:solidFill>
                  <a:srgbClr val="CD0921"/>
                </a:solidFill>
                <a:ea typeface="ヒラギノ角ゴ Pro W3" charset="0"/>
              </a:rPr>
              <a:t>International company will bring up to 36 jobs; site will serve as main manufacturing</a:t>
            </a:r>
          </a:p>
          <a:p>
            <a:r>
              <a:rPr lang="en-US" dirty="0">
                <a:solidFill>
                  <a:srgbClr val="CD0921"/>
                </a:solidFill>
                <a:ea typeface="ヒラギノ角ゴ Pro W3" charset="0"/>
              </a:rPr>
              <a:t>plant.</a:t>
            </a:r>
          </a:p>
          <a:p>
            <a:r>
              <a:rPr lang="en-US" dirty="0">
                <a:solidFill>
                  <a:srgbClr val="CD0921"/>
                </a:solidFill>
                <a:ea typeface="ヒラギノ角ゴ Pro W3" charset="0"/>
              </a:rPr>
              <a:t>http://</a:t>
            </a:r>
            <a:r>
              <a:rPr lang="en-US" dirty="0" err="1">
                <a:solidFill>
                  <a:srgbClr val="CD0921"/>
                </a:solidFill>
                <a:ea typeface="ヒラギノ角ゴ Pro W3" charset="0"/>
              </a:rPr>
              <a:t>www.charlotteobserver.com</a:t>
            </a:r>
            <a:r>
              <a:rPr lang="en-US" dirty="0">
                <a:solidFill>
                  <a:srgbClr val="CD0921"/>
                </a:solidFill>
                <a:ea typeface="ヒラギノ角ゴ Pro W3" charset="0"/>
              </a:rPr>
              <a:t>/2011/06/24/2402136/</a:t>
            </a:r>
            <a:r>
              <a:rPr lang="en-US" dirty="0" err="1">
                <a:solidFill>
                  <a:srgbClr val="CD0921"/>
                </a:solidFill>
                <a:ea typeface="ヒラギノ角ゴ Pro W3" charset="0"/>
              </a:rPr>
              <a:t>solar-panel-jobs-coming-to-charlotte.html#storylink</a:t>
            </a:r>
            <a:r>
              <a:rPr lang="en-US" dirty="0">
                <a:solidFill>
                  <a:srgbClr val="CD0921"/>
                </a:solidFill>
                <a:ea typeface="ヒラギノ角ゴ Pro W3" charset="0"/>
              </a:rPr>
              <a:t>=</a:t>
            </a:r>
            <a:r>
              <a:rPr lang="en-US" dirty="0" err="1">
                <a:solidFill>
                  <a:srgbClr val="CD0921"/>
                </a:solidFill>
                <a:ea typeface="ヒラギノ角ゴ Pro W3" charset="0"/>
              </a:rPr>
              <a:t>misearch</a:t>
            </a:r>
            <a:endParaRPr lang="en-US" dirty="0">
              <a:solidFill>
                <a:srgbClr val="CD0921"/>
              </a:solidFill>
              <a:ea typeface="ヒラギノ角ゴ Pro W3" charset="0"/>
            </a:endParaRPr>
          </a:p>
        </p:txBody>
      </p:sp>
      <p:sp>
        <p:nvSpPr>
          <p:cNvPr id="257027"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F708F09-8E32-E44D-B247-D7B1D7ADF32C}" type="slidenum">
              <a:rPr lang="en-US" sz="1300"/>
              <a:pPr algn="r"/>
              <a:t>91</a:t>
            </a:fld>
            <a:endParaRPr lang="en-US" sz="1300"/>
          </a:p>
        </p:txBody>
      </p:sp>
    </p:spTree>
    <p:extLst>
      <p:ext uri="{BB962C8B-B14F-4D97-AF65-F5344CB8AC3E}">
        <p14:creationId xmlns:p14="http://schemas.microsoft.com/office/powerpoint/2010/main" val="17454158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xfrm>
            <a:off x="1219200" y="4560888"/>
            <a:ext cx="4957763"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r>
              <a:rPr lang="en-US" dirty="0">
                <a:ea typeface="ヒラギノ角ゴ Pro W3" charset="0"/>
              </a:rPr>
              <a:t>And Lenovo, who makes the IBM </a:t>
            </a:r>
            <a:r>
              <a:rPr lang="en-US" dirty="0" err="1">
                <a:ea typeface="ヒラギノ角ゴ Pro W3" charset="0"/>
              </a:rPr>
              <a:t>ThinkPads</a:t>
            </a:r>
            <a:r>
              <a:rPr lang="en-US" dirty="0">
                <a:ea typeface="ヒラギノ角ゴ Pro W3" charset="0"/>
              </a:rPr>
              <a:t>, is setting up manufacturing in the United States.</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www.bloomberg.com</a:t>
            </a:r>
            <a:r>
              <a:rPr lang="en-US" dirty="0">
                <a:ea typeface="ヒラギノ角ゴ Pro W3" charset="0"/>
              </a:rPr>
              <a:t>/news/2013-07-11/</a:t>
            </a:r>
            <a:r>
              <a:rPr lang="en-US" dirty="0" err="1">
                <a:ea typeface="ヒラギノ角ゴ Pro W3" charset="0"/>
              </a:rPr>
              <a:t>chinese</a:t>
            </a:r>
            <a:r>
              <a:rPr lang="en-US" dirty="0">
                <a:ea typeface="ヒラギノ角ゴ Pro W3" charset="0"/>
              </a:rPr>
              <a:t>-pc-giant-</a:t>
            </a:r>
            <a:r>
              <a:rPr lang="en-US" dirty="0" err="1">
                <a:ea typeface="ヒラギノ角ゴ Pro W3" charset="0"/>
              </a:rPr>
              <a:t>lenovo</a:t>
            </a:r>
            <a:r>
              <a:rPr lang="en-US" dirty="0">
                <a:ea typeface="ヒラギノ角ゴ Pro W3" charset="0"/>
              </a:rPr>
              <a:t>-starts-manufacturing-in-u-s-.html</a:t>
            </a:r>
          </a:p>
          <a:p>
            <a:endParaRPr lang="en-US" dirty="0">
              <a:ea typeface="ヒラギノ角ゴ Pro W3" charset="0"/>
            </a:endParaRPr>
          </a:p>
          <a:p>
            <a:r>
              <a:rPr lang="en-US" dirty="0">
                <a:ea typeface="ヒラギノ角ゴ Pro W3" charset="0"/>
              </a:rPr>
              <a:t>Chinese PC Giant Lenovo Starts Manufacturing in U.S.</a:t>
            </a:r>
          </a:p>
          <a:p>
            <a:endParaRPr lang="en-US" dirty="0">
              <a:ea typeface="ヒラギノ角ゴ Pro W3" charset="0"/>
            </a:endParaRPr>
          </a:p>
          <a:p>
            <a:r>
              <a:rPr lang="en-US" dirty="0">
                <a:ea typeface="ヒラギノ角ゴ Pro W3" charset="0"/>
              </a:rPr>
              <a:t>The Chinese electronics giant, now the world's largest PC maker, recently opened a manufacturing plant in North Carolina. Bloomberg Television was given a tour of the facility.</a:t>
            </a:r>
          </a:p>
          <a:p>
            <a:endParaRPr lang="en-US" dirty="0">
              <a:ea typeface="ヒラギノ角ゴ Pro W3" charset="0"/>
            </a:endParaRPr>
          </a:p>
          <a:p>
            <a:r>
              <a:rPr lang="en-US" dirty="0">
                <a:ea typeface="ヒラギノ角ゴ Pro W3" charset="0"/>
              </a:rPr>
              <a:t>The world's largest electronics companies, including those in the U.S., instinctively use Asian labor for assembly. The operations, led by </a:t>
            </a:r>
            <a:r>
              <a:rPr lang="en-US" dirty="0" err="1">
                <a:ea typeface="ヒラギノ角ゴ Pro W3" charset="0"/>
              </a:rPr>
              <a:t>Foxconn</a:t>
            </a:r>
            <a:r>
              <a:rPr lang="en-US" dirty="0">
                <a:ea typeface="ヒラギノ角ゴ Pro W3" charset="0"/>
              </a:rPr>
              <a:t> Technology Group, are typically cheap and highly skilled. But the practice of sending that work overseas has made these companies punching bags for politicians and pundits trying to explain America's long-term unemployment crisis. </a:t>
            </a:r>
          </a:p>
          <a:p>
            <a:endParaRPr lang="en-US" dirty="0">
              <a:ea typeface="ヒラギノ角ゴ Pro W3" charset="0"/>
            </a:endParaRPr>
          </a:p>
          <a:p>
            <a:endParaRPr lang="en-US" dirty="0">
              <a:ea typeface="ヒラギノ角ゴ Pro W3" charset="0"/>
            </a:endParaRPr>
          </a:p>
        </p:txBody>
      </p:sp>
      <p:sp>
        <p:nvSpPr>
          <p:cNvPr id="2611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9527096-A347-9E4C-93D1-F85091C4D636}" type="slidenum">
              <a:rPr lang="en-US" sz="1300"/>
              <a:pPr/>
              <a:t>92</a:t>
            </a:fld>
            <a:endParaRPr lang="en-US" sz="1300"/>
          </a:p>
        </p:txBody>
      </p:sp>
    </p:spTree>
    <p:extLst>
      <p:ext uri="{BB962C8B-B14F-4D97-AF65-F5344CB8AC3E}">
        <p14:creationId xmlns:p14="http://schemas.microsoft.com/office/powerpoint/2010/main" val="15507731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Here</a:t>
            </a:r>
            <a:r>
              <a:rPr lang="en-US" baseline="0" dirty="0" smtClean="0"/>
              <a:t> is a </a:t>
            </a:r>
            <a:r>
              <a:rPr lang="en-US" dirty="0" smtClean="0"/>
              <a:t>Chinese manufacturer who recently picked North Carolina over South Carolina for a new manufacturing facility, and 88 jobs.</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www.areadevelopment.com</a:t>
            </a:r>
            <a:r>
              <a:rPr lang="en-US" dirty="0" smtClean="0"/>
              <a:t>/</a:t>
            </a:r>
            <a:r>
              <a:rPr lang="en-US" dirty="0" err="1" smtClean="0"/>
              <a:t>newsItems</a:t>
            </a:r>
            <a:r>
              <a:rPr lang="en-US" dirty="0" smtClean="0"/>
              <a:t>/8-2-2016/u-play-corporation-</a:t>
            </a:r>
            <a:r>
              <a:rPr lang="en-US" dirty="0" err="1" smtClean="0"/>
              <a:t>wayne</a:t>
            </a:r>
            <a:r>
              <a:rPr lang="en-US" dirty="0" smtClean="0"/>
              <a:t>-county-north-</a:t>
            </a:r>
            <a:r>
              <a:rPr lang="en-US" dirty="0" err="1" smtClean="0"/>
              <a:t>carolina.shtml</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www.bizjournals.com</a:t>
            </a:r>
            <a:r>
              <a:rPr lang="en-US" dirty="0" smtClean="0"/>
              <a:t>/triangle/blog/</a:t>
            </a:r>
            <a:r>
              <a:rPr lang="en-US" dirty="0" err="1" smtClean="0"/>
              <a:t>techflash</a:t>
            </a:r>
            <a:r>
              <a:rPr lang="en-US" dirty="0" smtClean="0"/>
              <a:t>/2016/08/</a:t>
            </a:r>
            <a:r>
              <a:rPr lang="en-US" dirty="0" err="1" smtClean="0"/>
              <a:t>chinese</a:t>
            </a:r>
            <a:r>
              <a:rPr lang="en-US" dirty="0" smtClean="0"/>
              <a:t>-firm-picks-north-</a:t>
            </a:r>
            <a:r>
              <a:rPr lang="en-US" dirty="0" err="1" smtClean="0"/>
              <a:t>carolina</a:t>
            </a:r>
            <a:r>
              <a:rPr lang="en-US" dirty="0" smtClean="0"/>
              <a:t>-over-</a:t>
            </a:r>
            <a:r>
              <a:rPr lang="en-US" dirty="0" err="1" smtClean="0"/>
              <a:t>south.html</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0F6BA5B6-2955-2249-96AC-43CB136E9EEA}" type="slidenum">
              <a:rPr lang="en-US" smtClean="0"/>
              <a:t>93</a:t>
            </a:fld>
            <a:endParaRPr lang="en-US"/>
          </a:p>
        </p:txBody>
      </p:sp>
    </p:spTree>
    <p:extLst>
      <p:ext uri="{BB962C8B-B14F-4D97-AF65-F5344CB8AC3E}">
        <p14:creationId xmlns:p14="http://schemas.microsoft.com/office/powerpoint/2010/main" val="8039609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Chinese </a:t>
            </a:r>
            <a:r>
              <a:rPr lang="en-US" u="sng" dirty="0" smtClean="0"/>
              <a:t>textile</a:t>
            </a:r>
            <a:r>
              <a:rPr lang="en-US" baseline="0" dirty="0" smtClean="0"/>
              <a:t> company setting up shop in North Carolina.</a:t>
            </a:r>
          </a:p>
          <a:p>
            <a:endParaRPr lang="en-US" baseline="0" dirty="0" smtClean="0"/>
          </a:p>
          <a:p>
            <a:endParaRPr lang="en-US" dirty="0" smtClean="0"/>
          </a:p>
          <a:p>
            <a:endParaRPr lang="en-US" dirty="0" smtClean="0"/>
          </a:p>
          <a:p>
            <a:r>
              <a:rPr lang="en-US" dirty="0" smtClean="0"/>
              <a:t>====</a:t>
            </a:r>
          </a:p>
          <a:p>
            <a:r>
              <a:rPr lang="en-US" dirty="0" smtClean="0"/>
              <a:t>https://</a:t>
            </a:r>
            <a:r>
              <a:rPr lang="en-US" dirty="0" err="1" smtClean="0"/>
              <a:t>edpnc.com</a:t>
            </a:r>
            <a:r>
              <a:rPr lang="en-US" dirty="0" smtClean="0"/>
              <a:t>/china-based-company-to-build-textile-plant-in-</a:t>
            </a:r>
            <a:r>
              <a:rPr lang="en-US" dirty="0" err="1" smtClean="0"/>
              <a:t>cleveland</a:t>
            </a:r>
            <a:r>
              <a:rPr lang="en-US" dirty="0" smtClean="0"/>
              <a:t>-county/</a:t>
            </a:r>
          </a:p>
        </p:txBody>
      </p:sp>
      <p:sp>
        <p:nvSpPr>
          <p:cNvPr id="4" name="Slide Number Placeholder 3"/>
          <p:cNvSpPr>
            <a:spLocks noGrp="1"/>
          </p:cNvSpPr>
          <p:nvPr>
            <p:ph type="sldNum" sz="quarter" idx="10"/>
          </p:nvPr>
        </p:nvSpPr>
        <p:spPr/>
        <p:txBody>
          <a:bodyPr/>
          <a:lstStyle/>
          <a:p>
            <a:fld id="{0F6BA5B6-2955-2249-96AC-43CB136E9EEA}" type="slidenum">
              <a:rPr lang="en-US" smtClean="0"/>
              <a:t>94</a:t>
            </a:fld>
            <a:endParaRPr lang="en-US"/>
          </a:p>
        </p:txBody>
      </p:sp>
    </p:spTree>
    <p:extLst>
      <p:ext uri="{BB962C8B-B14F-4D97-AF65-F5344CB8AC3E}">
        <p14:creationId xmlns:p14="http://schemas.microsoft.com/office/powerpoint/2010/main" val="40157148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2DCC13D1-AEF0-7245-A2A0-BADDF7B99F47}" type="slidenum">
              <a:rPr lang="en-US" sz="1300"/>
              <a:pPr algn="r"/>
              <a:t>95</a:t>
            </a:fld>
            <a:endParaRPr lang="en-US" sz="1300"/>
          </a:p>
        </p:txBody>
      </p:sp>
      <p:sp>
        <p:nvSpPr>
          <p:cNvPr id="259074" name="Rectangle 2"/>
          <p:cNvSpPr>
            <a:spLocks noGrp="1" noRot="1" noChangeAspect="1" noChangeArrowheads="1" noTextEdit="1"/>
          </p:cNvSpPr>
          <p:nvPr>
            <p:ph type="sldImg"/>
          </p:nvPr>
        </p:nvSpPr>
        <p:spPr>
          <a:solidFill>
            <a:srgbClr val="FFFFFF"/>
          </a:solidFill>
          <a:ln/>
        </p:spPr>
      </p:sp>
      <p:sp>
        <p:nvSpPr>
          <p:cNvPr id="259075" name="Rectangle 3"/>
          <p:cNvSpPr>
            <a:spLocks noGrp="1" noChangeArrowheads="1"/>
          </p:cNvSpPr>
          <p:nvPr>
            <p:ph type="body" idx="1"/>
          </p:nvPr>
        </p:nvSpPr>
        <p:spPr>
          <a:xfrm>
            <a:off x="812800" y="4560888"/>
            <a:ext cx="5445125" cy="4319587"/>
          </a:xfrm>
          <a:solidFill>
            <a:srgbClr val="FFFFFF"/>
          </a:solidFill>
          <a:ln/>
          <a:extLst>
            <a:ext uri="{91240B29-F687-4F45-9708-019B960494DF}">
              <a14:hiddenLine xmlns:a14="http://schemas.microsoft.com/office/drawing/2010/main" w="9525">
                <a:solidFill>
                  <a:srgbClr val="000000"/>
                </a:solidFill>
                <a:miter lim="800000"/>
                <a:headEnd/>
                <a:tailEnd/>
              </a14:hiddenLine>
            </a:ext>
          </a:extLst>
        </p:spPr>
        <p:txBody>
          <a:bodyPr>
            <a:noAutofit/>
          </a:bodyPr>
          <a:lstStyle/>
          <a:p>
            <a:pPr eaLnBrk="1" hangingPunct="1"/>
            <a:r>
              <a:rPr lang="en-US" dirty="0">
                <a:ea typeface="ヒラギノ角ゴ Pro W3" charset="0"/>
              </a:rPr>
              <a:t>And </a:t>
            </a:r>
            <a:r>
              <a:rPr lang="en-US" dirty="0" smtClean="0">
                <a:ea typeface="ヒラギノ角ゴ Pro W3" charset="0"/>
              </a:rPr>
              <a:t>Chinese Wind </a:t>
            </a:r>
            <a:r>
              <a:rPr lang="en-US" dirty="0">
                <a:ea typeface="ヒラギノ角ゴ Pro W3" charset="0"/>
              </a:rPr>
              <a:t>Power </a:t>
            </a:r>
            <a:r>
              <a:rPr lang="en-US" dirty="0" smtClean="0">
                <a:ea typeface="ヒラギノ角ゴ Pro W3" charset="0"/>
              </a:rPr>
              <a:t>Technologies is coming </a:t>
            </a:r>
            <a:r>
              <a:rPr lang="en-US" dirty="0">
                <a:ea typeface="ヒラギノ角ゴ Pro W3" charset="0"/>
              </a:rPr>
              <a:t>to </a:t>
            </a:r>
            <a:r>
              <a:rPr lang="en-US" dirty="0" smtClean="0">
                <a:ea typeface="ヒラギノ角ゴ Pro W3" charset="0"/>
              </a:rPr>
              <a:t>Raleigh.</a:t>
            </a:r>
            <a:endParaRPr lang="en-US" dirty="0">
              <a:ea typeface="ヒラギノ角ゴ Pro W3" charset="0"/>
            </a:endParaRPr>
          </a:p>
          <a:p>
            <a:pPr eaLnBrk="1" hangingPunct="1"/>
            <a:endParaRPr lang="en-US" dirty="0">
              <a:ea typeface="ヒラギノ角ゴ Pro W3" charset="0"/>
            </a:endParaRPr>
          </a:p>
          <a:p>
            <a:pPr eaLnBrk="1" hangingPunct="1"/>
            <a:r>
              <a:rPr lang="en-US" dirty="0">
                <a:ea typeface="ヒラギノ角ゴ Pro W3" charset="0"/>
              </a:rPr>
              <a:t>What should we be doing to prepare our current </a:t>
            </a:r>
            <a:r>
              <a:rPr lang="en-US" dirty="0" smtClean="0">
                <a:ea typeface="ヒラギノ角ゴ Pro W3" charset="0"/>
              </a:rPr>
              <a:t>students </a:t>
            </a:r>
            <a:r>
              <a:rPr lang="en-US" dirty="0">
                <a:ea typeface="ヒラギノ角ゴ Pro W3" charset="0"/>
              </a:rPr>
              <a:t>for these jobs, and the jobs that will follow?</a:t>
            </a:r>
          </a:p>
          <a:p>
            <a:pPr eaLnBrk="1" hangingPunct="1"/>
            <a:endParaRPr lang="en-US" dirty="0">
              <a:ea typeface="ヒラギノ角ゴ Pro W3" charset="0"/>
            </a:endParaRPr>
          </a:p>
          <a:p>
            <a:pPr eaLnBrk="1" hangingPunct="1"/>
            <a:r>
              <a:rPr lang="en-US" dirty="0">
                <a:ea typeface="ヒラギノ角ゴ Pro W3" charset="0"/>
              </a:rPr>
              <a:t>How are we preparing </a:t>
            </a:r>
            <a:r>
              <a:rPr lang="en-US" dirty="0" smtClean="0">
                <a:ea typeface="ヒラギノ角ゴ Pro W3" charset="0"/>
              </a:rPr>
              <a:t>our youth to </a:t>
            </a:r>
            <a:r>
              <a:rPr lang="en-US" dirty="0">
                <a:ea typeface="ヒラギノ角ゴ Pro W3" charset="0"/>
              </a:rPr>
              <a:t>work for a company with cultural norms that our different from ours?</a:t>
            </a:r>
          </a:p>
          <a:p>
            <a:pPr eaLnBrk="1" hangingPunct="1"/>
            <a:endParaRPr lang="en-US" dirty="0">
              <a:ea typeface="ヒラギノ角ゴ Pro W3" charset="0"/>
            </a:endParaRPr>
          </a:p>
          <a:p>
            <a:pPr eaLnBrk="1" hangingPunct="1"/>
            <a:endParaRPr lang="en-US" dirty="0">
              <a:ea typeface="ヒラギノ角ゴ Pro W3" charset="0"/>
            </a:endParaRPr>
          </a:p>
          <a:p>
            <a:pPr eaLnBrk="1" hangingPunct="1"/>
            <a:endParaRPr lang="en-US" dirty="0">
              <a:ea typeface="ヒラギノ角ゴ Pro W3" charset="0"/>
            </a:endParaRPr>
          </a:p>
          <a:p>
            <a:pPr eaLnBrk="1" hangingPunct="1"/>
            <a:r>
              <a:rPr lang="en-US" dirty="0">
                <a:solidFill>
                  <a:srgbClr val="FF0000"/>
                </a:solidFill>
                <a:ea typeface="ヒラギノ角ゴ Pro W3" charset="0"/>
              </a:rPr>
              <a:t>===</a:t>
            </a:r>
          </a:p>
          <a:p>
            <a:r>
              <a:rPr lang="en-US" dirty="0">
                <a:solidFill>
                  <a:srgbClr val="FF0000"/>
                </a:solidFill>
                <a:ea typeface="ヒラギノ角ゴ Pro W3" charset="0"/>
              </a:rPr>
              <a:t>China Ming Yang Wind Power Group Limited, a wind turbine manufacturer in China, opened a North American research and development center on </a:t>
            </a:r>
            <a:r>
              <a:rPr lang="en-US" dirty="0">
                <a:solidFill>
                  <a:srgbClr val="FF0000"/>
                </a:solidFill>
                <a:ea typeface="ヒラギノ角ゴ Pro W3" charset="0"/>
                <a:hlinkClick r:id="rId3"/>
              </a:rPr>
              <a:t>N.C. State</a:t>
            </a:r>
            <a:r>
              <a:rPr lang="ja-JP" altLang="en-US" dirty="0">
                <a:solidFill>
                  <a:srgbClr val="FF0000"/>
                </a:solidFill>
                <a:ea typeface="ヒラギノ角ゴ Pro W3" charset="0"/>
                <a:hlinkClick r:id="rId3"/>
              </a:rPr>
              <a:t>’</a:t>
            </a:r>
            <a:r>
              <a:rPr lang="en-US" altLang="ja-JP" dirty="0">
                <a:solidFill>
                  <a:srgbClr val="FF0000"/>
                </a:solidFill>
                <a:ea typeface="ヒラギノ角ゴ Pro W3" charset="0"/>
                <a:hlinkClick r:id="rId3"/>
              </a:rPr>
              <a:t>s</a:t>
            </a:r>
            <a:r>
              <a:rPr lang="en-US" altLang="ja-JP" dirty="0">
                <a:solidFill>
                  <a:srgbClr val="FF0000"/>
                </a:solidFill>
                <a:ea typeface="ヒラギノ角ゴ Pro W3" charset="0"/>
              </a:rPr>
              <a:t>    Centennial Campus on Tuesday.</a:t>
            </a:r>
          </a:p>
          <a:p>
            <a:r>
              <a:rPr lang="en-US" dirty="0">
                <a:solidFill>
                  <a:srgbClr val="FF0000"/>
                </a:solidFill>
                <a:ea typeface="ヒラギノ角ゴ Pro W3" charset="0"/>
              </a:rPr>
              <a:t>The center will focus on offshore wind turbine research and development. </a:t>
            </a:r>
            <a:r>
              <a:rPr lang="en-US" dirty="0">
                <a:solidFill>
                  <a:srgbClr val="FF0000"/>
                </a:solidFill>
                <a:ea typeface="ヒラギノ角ゴ Pro W3" charset="0"/>
                <a:hlinkClick r:id="rId4" invalidUrl="http://www.bizjournals.com/triangle/search/results?q=Shu Ching Quek"/>
              </a:rPr>
              <a:t>Shu Ching Quek</a:t>
            </a:r>
            <a:r>
              <a:rPr lang="en-US" dirty="0">
                <a:solidFill>
                  <a:srgbClr val="FF0000"/>
                </a:solidFill>
                <a:ea typeface="ヒラギノ角ゴ Pro W3" charset="0"/>
              </a:rPr>
              <a:t>, president of Ming Yang Wind Power USA Inc. (NYSE: MY), will lead the center.</a:t>
            </a:r>
          </a:p>
          <a:p>
            <a:r>
              <a:rPr lang="en-US" dirty="0">
                <a:solidFill>
                  <a:srgbClr val="FF0000"/>
                </a:solidFill>
                <a:ea typeface="ヒラギノ角ゴ Pro W3" charset="0"/>
              </a:rPr>
              <a:t>Initially, the company will employ about five people at Centennial Campus, according to </a:t>
            </a:r>
            <a:r>
              <a:rPr lang="en-US" dirty="0">
                <a:solidFill>
                  <a:srgbClr val="FF0000"/>
                </a:solidFill>
                <a:ea typeface="ヒラギノ角ゴ Pro W3" charset="0"/>
                <a:hlinkClick r:id="rId5" invalidUrl="http://www.bizjournals.com/triangle/search/results?q=Gene Pinder"/>
              </a:rPr>
              <a:t>Gene Pinder</a:t>
            </a:r>
            <a:r>
              <a:rPr lang="en-US" dirty="0">
                <a:solidFill>
                  <a:srgbClr val="FF0000"/>
                </a:solidFill>
                <a:ea typeface="ヒラギノ角ゴ Pro W3" charset="0"/>
              </a:rPr>
              <a:t>, the campus</a:t>
            </a:r>
            <a:r>
              <a:rPr lang="ja-JP" altLang="en-US" dirty="0">
                <a:solidFill>
                  <a:srgbClr val="FF0000"/>
                </a:solidFill>
                <a:ea typeface="ヒラギノ角ゴ Pro W3" charset="0"/>
              </a:rPr>
              <a:t>’</a:t>
            </a:r>
            <a:r>
              <a:rPr lang="en-US" altLang="ja-JP" dirty="0">
                <a:solidFill>
                  <a:srgbClr val="FF0000"/>
                </a:solidFill>
                <a:ea typeface="ヒラギノ角ゴ Pro W3" charset="0"/>
              </a:rPr>
              <a:t> marketing director. It has leased space formerly occupied by </a:t>
            </a:r>
            <a:r>
              <a:rPr lang="en-US" altLang="ja-JP" dirty="0" err="1">
                <a:solidFill>
                  <a:srgbClr val="FF0000"/>
                </a:solidFill>
                <a:ea typeface="ヒラギノ角ゴ Pro W3" charset="0"/>
              </a:rPr>
              <a:t>WebAssign</a:t>
            </a:r>
            <a:r>
              <a:rPr lang="en-US" altLang="ja-JP" dirty="0">
                <a:solidFill>
                  <a:srgbClr val="FF0000"/>
                </a:solidFill>
                <a:ea typeface="ヒラギノ角ゴ Pro W3" charset="0"/>
              </a:rPr>
              <a:t> in the Venture Center IV building at Centennial Campus.</a:t>
            </a:r>
          </a:p>
          <a:p>
            <a:pPr eaLnBrk="1" hangingPunct="1"/>
            <a:endParaRPr lang="en-US" dirty="0">
              <a:solidFill>
                <a:srgbClr val="FF0000"/>
              </a:solidFill>
              <a:ea typeface="ヒラギノ角ゴ Pro W3" charset="0"/>
            </a:endParaRPr>
          </a:p>
          <a:p>
            <a:pPr eaLnBrk="1" hangingPunct="1"/>
            <a:r>
              <a:rPr lang="en-US" dirty="0">
                <a:solidFill>
                  <a:srgbClr val="FF0000"/>
                </a:solidFill>
                <a:ea typeface="ヒラギノ角ゴ Pro W3" charset="0"/>
              </a:rPr>
              <a:t>http://</a:t>
            </a:r>
            <a:r>
              <a:rPr lang="en-US" dirty="0" err="1">
                <a:solidFill>
                  <a:srgbClr val="FF0000"/>
                </a:solidFill>
                <a:ea typeface="ヒラギノ角ゴ Pro W3" charset="0"/>
              </a:rPr>
              <a:t>www.bizjournals.com</a:t>
            </a:r>
            <a:r>
              <a:rPr lang="en-US" dirty="0">
                <a:solidFill>
                  <a:srgbClr val="FF0000"/>
                </a:solidFill>
                <a:ea typeface="ヒラギノ角ゴ Pro W3" charset="0"/>
              </a:rPr>
              <a:t>/triangle/news/2012/03/13/</a:t>
            </a:r>
            <a:r>
              <a:rPr lang="en-US" dirty="0" err="1">
                <a:solidFill>
                  <a:srgbClr val="FF0000"/>
                </a:solidFill>
                <a:ea typeface="ヒラギノ角ゴ Pro W3" charset="0"/>
              </a:rPr>
              <a:t>ncsus</a:t>
            </a:r>
            <a:r>
              <a:rPr lang="en-US" dirty="0">
                <a:solidFill>
                  <a:srgbClr val="FF0000"/>
                </a:solidFill>
                <a:ea typeface="ヒラギノ角ゴ Pro W3" charset="0"/>
              </a:rPr>
              <a:t>-centennial-campus-lands-</a:t>
            </a:r>
            <a:r>
              <a:rPr lang="en-US" dirty="0" err="1">
                <a:solidFill>
                  <a:srgbClr val="FF0000"/>
                </a:solidFill>
                <a:ea typeface="ヒラギノ角ゴ Pro W3" charset="0"/>
              </a:rPr>
              <a:t>new.html</a:t>
            </a:r>
            <a:endParaRPr lang="en-US" dirty="0">
              <a:solidFill>
                <a:srgbClr val="FF0000"/>
              </a:solidFill>
              <a:ea typeface="ヒラギノ角ゴ Pro W3" charset="0"/>
            </a:endParaRPr>
          </a:p>
        </p:txBody>
      </p:sp>
    </p:spTree>
    <p:extLst>
      <p:ext uri="{BB962C8B-B14F-4D97-AF65-F5344CB8AC3E}">
        <p14:creationId xmlns:p14="http://schemas.microsoft.com/office/powerpoint/2010/main" val="199989305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xfrm>
            <a:off x="974725" y="4560888"/>
            <a:ext cx="528320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en-US" dirty="0" smtClean="0">
                <a:ea typeface="ヒラギノ角ゴ Pro W3" charset="0"/>
              </a:rPr>
              <a:t>And here it works the other way around.</a:t>
            </a:r>
          </a:p>
          <a:p>
            <a:endParaRPr lang="en-US" dirty="0">
              <a:ea typeface="ヒラギノ角ゴ Pro W3" charset="0"/>
            </a:endParaRPr>
          </a:p>
          <a:p>
            <a:r>
              <a:rPr lang="en-US" dirty="0" smtClean="0">
                <a:ea typeface="ヒラギノ角ゴ Pro W3" charset="0"/>
              </a:rPr>
              <a:t>Here </a:t>
            </a:r>
            <a:r>
              <a:rPr lang="en-US" dirty="0">
                <a:ea typeface="ヒラギノ角ゴ Pro W3" charset="0"/>
              </a:rPr>
              <a:t>is an </a:t>
            </a:r>
            <a:r>
              <a:rPr lang="en-US" u="sng" dirty="0">
                <a:ea typeface="ヒラギノ角ゴ Pro W3" charset="0"/>
              </a:rPr>
              <a:t>American</a:t>
            </a:r>
            <a:r>
              <a:rPr lang="en-US" dirty="0">
                <a:ea typeface="ヒラギノ角ゴ Pro W3" charset="0"/>
              </a:rPr>
              <a:t> manufacturing company in </a:t>
            </a:r>
            <a:r>
              <a:rPr lang="en-US" u="sng" dirty="0">
                <a:ea typeface="ヒラギノ角ゴ Pro W3" charset="0"/>
              </a:rPr>
              <a:t>North Carolina</a:t>
            </a:r>
            <a:r>
              <a:rPr lang="en-US" dirty="0">
                <a:ea typeface="ヒラギノ角ゴ Pro W3" charset="0"/>
              </a:rPr>
              <a:t>  that is shipping </a:t>
            </a:r>
            <a:r>
              <a:rPr lang="en-US" dirty="0" smtClean="0">
                <a:ea typeface="ヒラギノ角ゴ Pro W3" charset="0"/>
              </a:rPr>
              <a:t>it</a:t>
            </a:r>
            <a:r>
              <a:rPr lang="ja-JP" altLang="en-US" dirty="0" smtClean="0">
                <a:ea typeface="ヒラギノ角ゴ Pro W3" charset="0"/>
              </a:rPr>
              <a:t>’</a:t>
            </a:r>
            <a:r>
              <a:rPr lang="en-US" altLang="ja-JP" dirty="0" smtClean="0">
                <a:ea typeface="ヒラギノ角ゴ Pro W3" charset="0"/>
              </a:rPr>
              <a:t>s high</a:t>
            </a:r>
            <a:r>
              <a:rPr lang="en-US" altLang="ja-JP" dirty="0">
                <a:ea typeface="ヒラギノ角ゴ Pro W3" charset="0"/>
              </a:rPr>
              <a:t>-</a:t>
            </a:r>
            <a:r>
              <a:rPr lang="en-US" altLang="ja-JP" dirty="0" smtClean="0">
                <a:ea typeface="ヒラギノ角ゴ Pro W3" charset="0"/>
              </a:rPr>
              <a:t>quality mattresses </a:t>
            </a:r>
            <a:r>
              <a:rPr lang="en-US" altLang="ja-JP" dirty="0">
                <a:ea typeface="ヒラギノ角ゴ Pro W3" charset="0"/>
              </a:rPr>
              <a:t>to China.</a:t>
            </a:r>
          </a:p>
          <a:p>
            <a:endParaRPr lang="en-US" dirty="0">
              <a:ea typeface="ヒラギノ角ゴ Pro W3" charset="0"/>
            </a:endParaRPr>
          </a:p>
          <a:p>
            <a:r>
              <a:rPr lang="en-US" dirty="0">
                <a:ea typeface="ヒラギノ角ゴ Pro W3" charset="0"/>
              </a:rPr>
              <a:t>Yes, products made in </a:t>
            </a:r>
            <a:r>
              <a:rPr lang="en-US" u="sng" dirty="0">
                <a:ea typeface="ヒラギノ角ゴ Pro W3" charset="0"/>
              </a:rPr>
              <a:t>America</a:t>
            </a:r>
            <a:r>
              <a:rPr lang="en-US" dirty="0">
                <a:ea typeface="ヒラギノ角ゴ Pro W3" charset="0"/>
              </a:rPr>
              <a:t> being sold in </a:t>
            </a:r>
            <a:r>
              <a:rPr lang="en-US" u="sng" dirty="0">
                <a:ea typeface="ヒラギノ角ゴ Pro W3" charset="0"/>
              </a:rPr>
              <a:t>China</a:t>
            </a:r>
            <a:r>
              <a:rPr lang="en-US" dirty="0">
                <a:ea typeface="ヒラギノ角ゴ Pro W3" charset="0"/>
              </a:rPr>
              <a:t>.</a:t>
            </a: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a:t>
            </a:r>
            <a:r>
              <a:rPr lang="en-US" dirty="0" err="1">
                <a:ea typeface="ヒラギノ角ゴ Pro W3" charset="0"/>
              </a:rPr>
              <a:t>morning_call</a:t>
            </a:r>
            <a:r>
              <a:rPr lang="en-US" dirty="0">
                <a:ea typeface="ヒラギノ角ゴ Pro W3" charset="0"/>
              </a:rPr>
              <a:t>/2012/10/</a:t>
            </a:r>
            <a:r>
              <a:rPr lang="en-US" dirty="0" err="1">
                <a:ea typeface="ヒラギノ角ゴ Pro W3" charset="0"/>
              </a:rPr>
              <a:t>mattress-maker-kingsdown-to-sell-in.html?ana</a:t>
            </a:r>
            <a:r>
              <a:rPr lang="en-US" dirty="0">
                <a:ea typeface="ヒラギノ角ゴ Pro W3" charset="0"/>
              </a:rPr>
              <a:t>=</a:t>
            </a:r>
            <a:r>
              <a:rPr lang="en-US" dirty="0" err="1">
                <a:ea typeface="ヒラギノ角ゴ Pro W3" charset="0"/>
              </a:rPr>
              <a:t>e_trig_rdup&amp;s</a:t>
            </a:r>
            <a:r>
              <a:rPr lang="en-US" dirty="0">
                <a:ea typeface="ヒラギノ角ゴ Pro W3" charset="0"/>
              </a:rPr>
              <a:t>=</a:t>
            </a:r>
            <a:r>
              <a:rPr lang="en-US" dirty="0" err="1">
                <a:ea typeface="ヒラギノ角ゴ Pro W3" charset="0"/>
              </a:rPr>
              <a:t>newsletter&amp;ed</a:t>
            </a:r>
            <a:r>
              <a:rPr lang="en-US" dirty="0">
                <a:ea typeface="ヒラギノ角ゴ Pro W3" charset="0"/>
              </a:rPr>
              <a:t>=2012-10-12</a:t>
            </a:r>
          </a:p>
          <a:p>
            <a:endParaRPr lang="en-US" dirty="0">
              <a:ea typeface="ヒラギノ角ゴ Pro W3" charset="0"/>
            </a:endParaRPr>
          </a:p>
        </p:txBody>
      </p:sp>
      <p:sp>
        <p:nvSpPr>
          <p:cNvPr id="263171"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F692C4FD-EB35-1E41-B120-6471226745FB}" type="slidenum">
              <a:rPr lang="en-US" sz="1300"/>
              <a:pPr algn="r"/>
              <a:t>96</a:t>
            </a:fld>
            <a:endParaRPr lang="en-US" sz="1300"/>
          </a:p>
        </p:txBody>
      </p:sp>
    </p:spTree>
    <p:extLst>
      <p:ext uri="{BB962C8B-B14F-4D97-AF65-F5344CB8AC3E}">
        <p14:creationId xmlns:p14="http://schemas.microsoft.com/office/powerpoint/2010/main" val="7992781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Slide Image Placeholder 1"/>
          <p:cNvSpPr>
            <a:spLocks noGrp="1" noRot="1" noChangeAspect="1" noTextEdit="1"/>
          </p:cNvSpPr>
          <p:nvPr>
            <p:ph type="sldImg"/>
          </p:nvPr>
        </p:nvSpPr>
        <p:spPr>
          <a:ln/>
        </p:spPr>
      </p:sp>
      <p:sp>
        <p:nvSpPr>
          <p:cNvPr id="265218" name="Notes Placeholder 2"/>
          <p:cNvSpPr>
            <a:spLocks noGrp="1"/>
          </p:cNvSpPr>
          <p:nvPr>
            <p:ph type="body" idx="1"/>
          </p:nvPr>
        </p:nvSpPr>
        <p:spPr>
          <a:xfrm>
            <a:off x="974725" y="4800600"/>
            <a:ext cx="5527675"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ヒラギノ角ゴ Pro W3" charset="0"/>
              </a:rPr>
              <a:t>The country that buys the most </a:t>
            </a:r>
            <a:r>
              <a:rPr lang="en-US" dirty="0">
                <a:ea typeface="ヒラギノ角ゴ Pro W3" charset="0"/>
              </a:rPr>
              <a:t>goods made in North Carolina is </a:t>
            </a:r>
            <a:r>
              <a:rPr lang="en-US" u="sng" dirty="0">
                <a:ea typeface="ヒラギノ角ゴ Pro W3" charset="0"/>
              </a:rPr>
              <a:t>Canada</a:t>
            </a:r>
            <a:r>
              <a:rPr lang="en-US" dirty="0" smtClean="0">
                <a:ea typeface="ヒラギノ角ゴ Pro W3" charset="0"/>
              </a:rPr>
              <a:t>.</a:t>
            </a:r>
          </a:p>
          <a:p>
            <a:endParaRPr lang="en-US" dirty="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5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6B33BBB2-4FD5-2B4F-B992-D00E1B097C2B}" type="slidenum">
              <a:rPr lang="en-US" sz="1300"/>
              <a:pPr/>
              <a:t>97</a:t>
            </a:fld>
            <a:endParaRPr lang="en-US" sz="1300"/>
          </a:p>
        </p:txBody>
      </p:sp>
    </p:spTree>
    <p:extLst>
      <p:ext uri="{BB962C8B-B14F-4D97-AF65-F5344CB8AC3E}">
        <p14:creationId xmlns:p14="http://schemas.microsoft.com/office/powerpoint/2010/main" val="18994287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noTextEdit="1"/>
          </p:cNvSpPr>
          <p:nvPr>
            <p:ph type="sldImg"/>
          </p:nvPr>
        </p:nvSpPr>
        <p:spPr>
          <a:ln/>
        </p:spPr>
      </p:sp>
      <p:sp>
        <p:nvSpPr>
          <p:cNvPr id="267266" name="Notes Placeholder 2"/>
          <p:cNvSpPr>
            <a:spLocks noGrp="1"/>
          </p:cNvSpPr>
          <p:nvPr>
            <p:ph type="body" idx="1"/>
          </p:nvPr>
        </p:nvSpPr>
        <p:spPr>
          <a:xfrm>
            <a:off x="974725" y="4721225"/>
            <a:ext cx="5527675" cy="4559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And number two is China, buying two and a half billion dollars worth of stuff from </a:t>
            </a:r>
            <a:r>
              <a:rPr lang="en-US" dirty="0" smtClean="0">
                <a:ea typeface="ヒラギノ角ゴ Pro W3" charset="0"/>
              </a:rPr>
              <a:t>North Carolina each </a:t>
            </a:r>
            <a:r>
              <a:rPr lang="en-US" dirty="0">
                <a:ea typeface="ヒラギノ角ゴ Pro W3" charset="0"/>
              </a:rPr>
              <a:t>year</a:t>
            </a:r>
            <a:r>
              <a:rPr lang="en-US" dirty="0" smtClean="0">
                <a:ea typeface="ヒラギノ角ゴ Pro W3" charset="0"/>
              </a:rPr>
              <a:t>.</a:t>
            </a:r>
          </a:p>
          <a:p>
            <a:endParaRPr lang="en-US" dirty="0">
              <a:ea typeface="ヒラギノ角ゴ Pro W3" charset="0"/>
            </a:endParaRPr>
          </a:p>
          <a:p>
            <a:r>
              <a:rPr lang="en-US" dirty="0" smtClean="0">
                <a:ea typeface="ヒラギノ角ゴ Pro W3" charset="0"/>
              </a:rPr>
              <a:t>Who knew that?</a:t>
            </a:r>
            <a:endParaRPr lang="en-US" dirty="0">
              <a:ea typeface="ヒラギノ角ゴ Pro W3" charset="0"/>
            </a:endParaRPr>
          </a:p>
          <a:p>
            <a:endParaRPr lang="en-US" dirty="0">
              <a:ea typeface="ヒラギノ角ゴ Pro W3" charset="0"/>
            </a:endParaRPr>
          </a:p>
          <a:p>
            <a:r>
              <a:rPr lang="en-US" dirty="0">
                <a:ea typeface="ヒラギノ角ゴ Pro W3" charset="0"/>
              </a:rPr>
              <a:t>And we need skilled </a:t>
            </a:r>
            <a:r>
              <a:rPr lang="en-US" dirty="0" smtClean="0">
                <a:ea typeface="ヒラギノ角ゴ Pro W3" charset="0"/>
              </a:rPr>
              <a:t>workers to keep making this stuff that the Chinese, and others are buying from us.</a:t>
            </a:r>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Who</a:t>
            </a:r>
            <a:r>
              <a:rPr lang="ja-JP" altLang="en-US" dirty="0">
                <a:ea typeface="ヒラギノ角ゴ Pro W3" charset="0"/>
              </a:rPr>
              <a:t>’</a:t>
            </a:r>
            <a:r>
              <a:rPr lang="en-US" altLang="ja-JP" dirty="0">
                <a:ea typeface="ヒラギノ角ゴ Pro W3" charset="0"/>
              </a:rPr>
              <a:t>s Buying North Carolina</a:t>
            </a:r>
            <a:r>
              <a:rPr lang="ja-JP" altLang="en-US" dirty="0">
                <a:ea typeface="ヒラギノ角ゴ Pro W3" charset="0"/>
              </a:rPr>
              <a:t>’</a:t>
            </a:r>
            <a:r>
              <a:rPr lang="en-US" altLang="ja-JP" dirty="0">
                <a:ea typeface="ヒラギノ角ゴ Pro W3" charset="0"/>
              </a:rPr>
              <a:t>s Goods</a:t>
            </a:r>
          </a:p>
          <a:p>
            <a:r>
              <a:rPr lang="en-US" dirty="0">
                <a:ea typeface="ヒラギノ角ゴ Pro W3" charset="0"/>
              </a:rPr>
              <a:t>Feb 26, 2013</a:t>
            </a:r>
          </a:p>
          <a:p>
            <a:r>
              <a:rPr lang="en-US" dirty="0">
                <a:ea typeface="ヒラギノ角ゴ Pro W3" charset="0"/>
              </a:rPr>
              <a:t>Triangle Business Journal</a:t>
            </a:r>
          </a:p>
          <a:p>
            <a:r>
              <a:rPr lang="en-US" dirty="0">
                <a:ea typeface="ヒラギノ角ゴ Pro W3" charset="0"/>
              </a:rPr>
              <a:t>http://</a:t>
            </a:r>
            <a:r>
              <a:rPr lang="en-US" dirty="0" err="1">
                <a:ea typeface="ヒラギノ角ゴ Pro W3" charset="0"/>
              </a:rPr>
              <a:t>www.bizjournals.com</a:t>
            </a:r>
            <a:r>
              <a:rPr lang="en-US" dirty="0">
                <a:ea typeface="ヒラギノ角ゴ Pro W3" charset="0"/>
              </a:rPr>
              <a:t>/triangle/news/2013/02/26/slideshow-</a:t>
            </a:r>
            <a:r>
              <a:rPr lang="en-US" dirty="0" err="1">
                <a:ea typeface="ヒラギノ角ゴ Pro W3" charset="0"/>
              </a:rPr>
              <a:t>whos</a:t>
            </a:r>
            <a:r>
              <a:rPr lang="en-US" dirty="0">
                <a:ea typeface="ヒラギノ角ゴ Pro W3" charset="0"/>
              </a:rPr>
              <a:t>-buying-</a:t>
            </a:r>
            <a:r>
              <a:rPr lang="en-US" dirty="0" err="1">
                <a:ea typeface="ヒラギノ角ゴ Pro W3" charset="0"/>
              </a:rPr>
              <a:t>north.html</a:t>
            </a:r>
            <a:endParaRPr lang="en-US" dirty="0">
              <a:ea typeface="ヒラギノ角ゴ Pro W3" charset="0"/>
            </a:endParaRPr>
          </a:p>
          <a:p>
            <a:endParaRPr lang="en-US" dirty="0">
              <a:ea typeface="ヒラギノ角ゴ Pro W3" charset="0"/>
            </a:endParaRPr>
          </a:p>
        </p:txBody>
      </p:sp>
      <p:sp>
        <p:nvSpPr>
          <p:cNvPr id="267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92371551-5D5C-3A4E-AC18-5D347191CF0D}" type="slidenum">
              <a:rPr lang="en-US" sz="1300"/>
              <a:pPr/>
              <a:t>98</a:t>
            </a:fld>
            <a:endParaRPr lang="en-US" sz="1300"/>
          </a:p>
        </p:txBody>
      </p:sp>
    </p:spTree>
    <p:extLst>
      <p:ext uri="{BB962C8B-B14F-4D97-AF65-F5344CB8AC3E}">
        <p14:creationId xmlns:p14="http://schemas.microsoft.com/office/powerpoint/2010/main" val="15523652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ln/>
        </p:spPr>
      </p:sp>
      <p:sp>
        <p:nvSpPr>
          <p:cNvPr id="26931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a typeface="ヒラギノ角ゴ Pro W3" charset="0"/>
              </a:rPr>
              <a:t>As American manufacturing is making its comeback, we find that the old Manufacturing jobs that required a strong back and no education are </a:t>
            </a:r>
            <a:r>
              <a:rPr lang="en-US" u="sng" dirty="0">
                <a:ea typeface="ヒラギノ角ゴ Pro W3" charset="0"/>
              </a:rPr>
              <a:t>not </a:t>
            </a:r>
            <a:r>
              <a:rPr lang="en-US" dirty="0">
                <a:ea typeface="ヒラギノ角ゴ Pro W3" charset="0"/>
              </a:rPr>
              <a:t>coming back.</a:t>
            </a:r>
          </a:p>
          <a:p>
            <a:endParaRPr lang="en-US" dirty="0" smtClean="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www.washingtonpost.com</a:t>
            </a:r>
            <a:r>
              <a:rPr lang="en-US" dirty="0">
                <a:ea typeface="ヒラギノ角ゴ Pro W3" charset="0"/>
              </a:rPr>
              <a:t>/blogs/</a:t>
            </a:r>
            <a:r>
              <a:rPr lang="en-US" dirty="0" err="1">
                <a:ea typeface="ヒラギノ角ゴ Pro W3" charset="0"/>
              </a:rPr>
              <a:t>wonkblog</a:t>
            </a:r>
            <a:r>
              <a:rPr lang="en-US" dirty="0">
                <a:ea typeface="ヒラギノ角ゴ Pro W3" charset="0"/>
              </a:rPr>
              <a:t>/</a:t>
            </a:r>
            <a:r>
              <a:rPr lang="en-US" dirty="0" err="1">
                <a:ea typeface="ヒラギノ角ゴ Pro W3" charset="0"/>
              </a:rPr>
              <a:t>wp</a:t>
            </a:r>
            <a:r>
              <a:rPr lang="en-US" dirty="0">
                <a:ea typeface="ヒラギノ角ゴ Pro W3" charset="0"/>
              </a:rPr>
              <a:t>/2012/11/19/</a:t>
            </a:r>
            <a:r>
              <a:rPr lang="en-US" dirty="0" err="1">
                <a:ea typeface="ヒラギノ角ゴ Pro W3" charset="0"/>
              </a:rPr>
              <a:t>american</a:t>
            </a:r>
            <a:r>
              <a:rPr lang="en-US" dirty="0">
                <a:ea typeface="ヒラギノ角ゴ Pro W3" charset="0"/>
              </a:rPr>
              <a:t>-manufacturing-is-coming-back-manufacturing-jobs-</a:t>
            </a:r>
            <a:r>
              <a:rPr lang="en-US" dirty="0" err="1">
                <a:ea typeface="ヒラギノ角ゴ Pro W3" charset="0"/>
              </a:rPr>
              <a:t>arent</a:t>
            </a:r>
            <a:r>
              <a:rPr lang="en-US" dirty="0">
                <a:ea typeface="ヒラギノ角ゴ Pro W3" charset="0"/>
              </a:rPr>
              <a:t>/</a:t>
            </a:r>
          </a:p>
        </p:txBody>
      </p:sp>
      <p:sp>
        <p:nvSpPr>
          <p:cNvPr id="269315" name="Rectangle 7"/>
          <p:cNvSpPr txBox="1">
            <a:spLocks noGrp="1" noChangeArrowheads="1"/>
          </p:cNvSpPr>
          <p:nvPr/>
        </p:nvSpPr>
        <p:spPr bwMode="auto">
          <a:xfrm>
            <a:off x="4144963" y="9121775"/>
            <a:ext cx="3170237"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74DF35A8-6366-C244-AB11-5BC5A75D8A9B}" type="slidenum">
              <a:rPr lang="en-US" sz="1300"/>
              <a:pPr algn="r"/>
              <a:t>99</a:t>
            </a:fld>
            <a:endParaRPr lang="en-US" sz="1300"/>
          </a:p>
        </p:txBody>
      </p:sp>
    </p:spTree>
    <p:extLst>
      <p:ext uri="{BB962C8B-B14F-4D97-AF65-F5344CB8AC3E}">
        <p14:creationId xmlns:p14="http://schemas.microsoft.com/office/powerpoint/2010/main" val="1258611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5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2.xml"/><Relationship Id="rId3" Type="http://schemas.openxmlformats.org/officeDocument/2006/relationships/image" Target="../media/image79.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3.xml"/><Relationship Id="rId3" Type="http://schemas.openxmlformats.org/officeDocument/2006/relationships/image" Target="../media/image80.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8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82.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83.tif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8.xml"/><Relationship Id="rId3" Type="http://schemas.openxmlformats.org/officeDocument/2006/relationships/image" Target="../media/image84.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9.xml"/><Relationship Id="rId3" Type="http://schemas.openxmlformats.org/officeDocument/2006/relationships/image" Target="../media/image8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0.xml"/><Relationship Id="rId3" Type="http://schemas.openxmlformats.org/officeDocument/2006/relationships/image" Target="../media/image86.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8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88.jpeg"/></Relationships>
</file>

<file path=ppt/slides/_rels/slide113.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7.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4.xml"/><Relationship Id="rId3" Type="http://schemas.openxmlformats.org/officeDocument/2006/relationships/image" Target="../media/image91.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92.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93.tif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94.tif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95.tif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96.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97.tif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98.tif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99.tif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00.tif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101.tif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102.tiff"/></Relationships>
</file>

<file path=ppt/slides/_rels/slide126.xml.rels><?xml version="1.0" encoding="UTF-8" standalone="yes"?>
<Relationships xmlns="http://schemas.openxmlformats.org/package/2006/relationships"><Relationship Id="rId3" Type="http://schemas.openxmlformats.org/officeDocument/2006/relationships/image" Target="../media/image103.tiff"/><Relationship Id="rId4" Type="http://schemas.openxmlformats.org/officeDocument/2006/relationships/image" Target="../media/image104.tiff"/><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105.tif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8.xml"/><Relationship Id="rId3" Type="http://schemas.openxmlformats.org/officeDocument/2006/relationships/image" Target="../media/image106.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9.xml"/><Relationship Id="rId3" Type="http://schemas.openxmlformats.org/officeDocument/2006/relationships/image" Target="../media/image107.jp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1.xml"/><Relationship Id="rId3" Type="http://schemas.openxmlformats.org/officeDocument/2006/relationships/image" Target="../media/image4.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10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oleObject" Target="../embeddings/oleObject1.bin"/><Relationship Id="rId5"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png"/><Relationship Id="rId6" Type="http://schemas.openxmlformats.org/officeDocument/2006/relationships/image" Target="../media/image24.jpe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4.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6.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9.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4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4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4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4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 Id="rId3" Type="http://schemas.openxmlformats.org/officeDocument/2006/relationships/image" Target="../media/image4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 Id="rId3" Type="http://schemas.openxmlformats.org/officeDocument/2006/relationships/image" Target="../media/image4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4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4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4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49.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50.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5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5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55.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5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80.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6.jpg"/><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8.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9.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0.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61.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62.jpeg"/></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5.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6.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6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0.xml"/><Relationship Id="rId3" Type="http://schemas.openxmlformats.org/officeDocument/2006/relationships/image" Target="../media/image6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1.xml"/><Relationship Id="rId3" Type="http://schemas.openxmlformats.org/officeDocument/2006/relationships/image" Target="../media/image6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2.xml"/><Relationship Id="rId3" Type="http://schemas.openxmlformats.org/officeDocument/2006/relationships/image" Target="../media/image70.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71.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4.xml"/><Relationship Id="rId3" Type="http://schemas.openxmlformats.org/officeDocument/2006/relationships/image" Target="../media/image7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5.xml"/><Relationship Id="rId3" Type="http://schemas.openxmlformats.org/officeDocument/2006/relationships/image" Target="../media/image7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6.xml"/><Relationship Id="rId3" Type="http://schemas.openxmlformats.org/officeDocument/2006/relationships/image" Target="../media/image74.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7.xml"/><Relationship Id="rId3" Type="http://schemas.openxmlformats.org/officeDocument/2006/relationships/image" Target="../media/image7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8.xml"/><Relationship Id="rId3" Type="http://schemas.openxmlformats.org/officeDocument/2006/relationships/image" Target="../media/image76.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9.xml"/><Relationship Id="rId3" Type="http://schemas.openxmlformats.org/officeDocument/2006/relationships/image" Target="../media/image7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4876800" cy="4038600"/>
          </a:xfrm>
        </p:spPr>
        <p:txBody>
          <a:bodyPr>
            <a:normAutofit/>
          </a:bodyPr>
          <a:lstStyle/>
          <a:p>
            <a:pPr algn="l">
              <a:lnSpc>
                <a:spcPct val="110000"/>
              </a:lnSpc>
              <a:defRPr/>
            </a:pPr>
            <a:r>
              <a:rPr lang="en-US" b="1" dirty="0"/>
              <a:t>Preparing Youth for Careers of the Future</a:t>
            </a:r>
            <a:endParaRPr lang="en-US" dirty="0" smtClean="0"/>
          </a:p>
        </p:txBody>
      </p:sp>
      <p:sp>
        <p:nvSpPr>
          <p:cNvPr id="3" name="Subtitle 2"/>
          <p:cNvSpPr>
            <a:spLocks noGrp="1"/>
          </p:cNvSpPr>
          <p:nvPr>
            <p:ph type="subTitle" idx="1"/>
          </p:nvPr>
        </p:nvSpPr>
        <p:spPr>
          <a:xfrm>
            <a:off x="304800" y="5181600"/>
            <a:ext cx="9144000" cy="1600200"/>
          </a:xfrm>
        </p:spPr>
        <p:txBody>
          <a:bodyPr>
            <a:normAutofit fontScale="92500" lnSpcReduction="10000"/>
          </a:bodyPr>
          <a:lstStyle/>
          <a:p>
            <a:pPr algn="l" eaLnBrk="1" hangingPunct="1">
              <a:defRPr/>
            </a:pPr>
            <a:r>
              <a:rPr lang="en-US" sz="3600" dirty="0" smtClean="0">
                <a:effectLst>
                  <a:outerShdw blurRad="38100" dist="38100" dir="2700000" algn="tl">
                    <a:srgbClr val="C0C0C0"/>
                  </a:outerShdw>
                </a:effectLst>
              </a:rPr>
              <a:t>Chris Droessler, CTE </a:t>
            </a:r>
            <a:r>
              <a:rPr lang="en-US" dirty="0" smtClean="0">
                <a:effectLst>
                  <a:outerShdw blurRad="38100" dist="38100" dir="2700000" algn="tl">
                    <a:srgbClr val="C0C0C0"/>
                  </a:outerShdw>
                </a:effectLst>
              </a:rPr>
              <a:t>Coordinator</a:t>
            </a:r>
            <a:endParaRPr lang="en-US" dirty="0" smtClean="0">
              <a:effectLst>
                <a:outerShdw blurRad="38100" dist="38100" dir="2700000" algn="tl">
                  <a:srgbClr val="C0C0C0"/>
                </a:outerShdw>
              </a:effectLst>
            </a:endParaRPr>
          </a:p>
          <a:p>
            <a:pPr algn="l" eaLnBrk="1" hangingPunct="1">
              <a:defRPr/>
            </a:pPr>
            <a:r>
              <a:rPr lang="en-US" dirty="0" smtClean="0">
                <a:effectLst>
                  <a:outerShdw blurRad="38100" dist="38100" dir="2700000" algn="tl">
                    <a:srgbClr val="C0C0C0"/>
                  </a:outerShdw>
                </a:effectLst>
              </a:rPr>
              <a:t>NC Community Colleges</a:t>
            </a:r>
          </a:p>
          <a:p>
            <a:pPr algn="l"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183462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noAutofit/>
          </a:bodyPr>
          <a:lstStyle/>
          <a:p>
            <a:pPr eaLnBrk="1" hangingPunct="1"/>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2009 College Graduates in FL</a:t>
            </a:r>
          </a:p>
        </p:txBody>
      </p:sp>
      <p:sp>
        <p:nvSpPr>
          <p:cNvPr id="20483" name="Rectangle 3"/>
          <p:cNvSpPr>
            <a:spLocks noGrp="1" noChangeArrowheads="1"/>
          </p:cNvSpPr>
          <p:nvPr>
            <p:ph idx="1"/>
          </p:nvPr>
        </p:nvSpPr>
        <p:spPr>
          <a:xfrm>
            <a:off x="457200" y="1600200"/>
            <a:ext cx="8610600" cy="4648200"/>
          </a:xfrm>
        </p:spPr>
        <p:txBody>
          <a:bodyPr>
            <a:noAutofit/>
          </a:bodyPr>
          <a:lstStyle/>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$47,708	Associate in Science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$44,558	Bachelor degree (private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$39,108	Certificate (community college)</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$36,552	Bachelor degree (state college)</a:t>
            </a:r>
          </a:p>
          <a:p>
            <a:pPr marL="1604963" indent="-1604963">
              <a:lnSpc>
                <a:spcPct val="150000"/>
              </a:lnSpc>
              <a:buFontTx/>
              <a:buNone/>
              <a:tabLst>
                <a:tab pos="1604963" algn="l"/>
              </a:tabLst>
            </a:pPr>
            <a:endParaRPr lang="en-US" sz="2800" dirty="0">
              <a:latin typeface="Arial" charset="0"/>
              <a:ea typeface="ヒラギノ角ゴ Pro W3" charset="0"/>
              <a:cs typeface="ヒラギノ角ゴ Pro W3" charset="0"/>
            </a:endParaRPr>
          </a:p>
          <a:p>
            <a:pPr marL="1604963" indent="-1604963" algn="ctr">
              <a:lnSpc>
                <a:spcPct val="150000"/>
              </a:lnSpc>
              <a:buFontTx/>
              <a:buNone/>
              <a:tabLst>
                <a:tab pos="1604963" algn="l"/>
              </a:tabLst>
            </a:pPr>
            <a:r>
              <a:rPr lang="en-US" sz="2000" dirty="0">
                <a:latin typeface="Arial" charset="0"/>
                <a:ea typeface="ヒラギノ角ゴ Pro W3" charset="0"/>
                <a:cs typeface="ヒラギノ角ゴ Pro W3" charset="0"/>
              </a:rPr>
              <a:t>Miami Herald - Jan 1, 2011    </a:t>
            </a:r>
          </a:p>
          <a:p>
            <a:pPr marL="1604963" indent="-1604963">
              <a:lnSpc>
                <a:spcPct val="150000"/>
              </a:lnSpc>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44152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500"/>
                                        <p:tgtEl>
                                          <p:spTgt spid="20483">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3">
                                            <p:txEl>
                                              <p:pRg st="1" end="1"/>
                                            </p:txEl>
                                          </p:spTgt>
                                        </p:tgtEl>
                                        <p:attrNameLst>
                                          <p:attrName>style.visibility</p:attrName>
                                        </p:attrNameLst>
                                      </p:cBhvr>
                                      <p:to>
                                        <p:strVal val="visible"/>
                                      </p:to>
                                    </p:set>
                                    <p:animEffect transition="in" filter="wipe(up)">
                                      <p:cBhvr>
                                        <p:cTn id="11" dur="500"/>
                                        <p:tgtEl>
                                          <p:spTgt spid="20483">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0483">
                                            <p:txEl>
                                              <p:pRg st="2" end="2"/>
                                            </p:txEl>
                                          </p:spTgt>
                                        </p:tgtEl>
                                        <p:attrNameLst>
                                          <p:attrName>style.visibility</p:attrName>
                                        </p:attrNameLst>
                                      </p:cBhvr>
                                      <p:to>
                                        <p:strVal val="visible"/>
                                      </p:to>
                                    </p:set>
                                    <p:animEffect transition="in" filter="wipe(up)">
                                      <p:cBhvr>
                                        <p:cTn id="15" dur="500"/>
                                        <p:tgtEl>
                                          <p:spTgt spid="20483">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0483">
                                            <p:txEl>
                                              <p:pRg st="3" end="3"/>
                                            </p:txEl>
                                          </p:spTgt>
                                        </p:tgtEl>
                                        <p:attrNameLst>
                                          <p:attrName>style.visibility</p:attrName>
                                        </p:attrNameLst>
                                      </p:cBhvr>
                                      <p:to>
                                        <p:strVal val="visible"/>
                                      </p:to>
                                    </p:set>
                                    <p:animEffect transition="in" filter="wipe(up)">
                                      <p:cBhvr>
                                        <p:cTn id="19" dur="500"/>
                                        <p:tgtEl>
                                          <p:spTgt spid="20483">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animEffect transition="in" filter="wipe(up)">
                                      <p:cBhvr>
                                        <p:cTn id="23" dur="500"/>
                                        <p:tgtEl>
                                          <p:spTgt spid="20483">
                                            <p:txEl>
                                              <p:pRg st="5" end="5"/>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20483">
                                            <p:txEl>
                                              <p:pRg st="6" end="6"/>
                                            </p:txEl>
                                          </p:spTgt>
                                        </p:tgtEl>
                                        <p:attrNameLst>
                                          <p:attrName>style.visibility</p:attrName>
                                        </p:attrNameLst>
                                      </p:cBhvr>
                                      <p:to>
                                        <p:strVal val="visible"/>
                                      </p:to>
                                    </p:set>
                                    <p:animEffect transition="in" filter="wipe(up)">
                                      <p:cBhvr>
                                        <p:cTn id="27" dur="500"/>
                                        <p:tgtEl>
                                          <p:spTgt spid="204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utoUpdateAnimBg="0"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50623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0"/>
            <a:ext cx="9144000" cy="6720804"/>
          </a:xfrm>
          <a:prstGeom prst="rect">
            <a:avLst/>
          </a:prstGeom>
        </p:spPr>
      </p:pic>
    </p:spTree>
    <p:extLst>
      <p:ext uri="{BB962C8B-B14F-4D97-AF65-F5344CB8AC3E}">
        <p14:creationId xmlns:p14="http://schemas.microsoft.com/office/powerpoint/2010/main" val="137652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descr="H:\scanned\Screen-Shot-2014-03-31-at-4.10.43-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83" y="0"/>
            <a:ext cx="9144000" cy="7545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91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074" name="Picture 2" descr="H:\scanned\Screen-Shot-2014-03-31-at-4.11.24-P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7184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92748" y="2743200"/>
            <a:ext cx="2601994" cy="646331"/>
          </a:xfrm>
          <a:prstGeom prst="rect">
            <a:avLst/>
          </a:prstGeom>
          <a:noFill/>
        </p:spPr>
        <p:txBody>
          <a:bodyPr wrap="none" rtlCol="0">
            <a:spAutoFit/>
          </a:bodyPr>
          <a:lstStyle/>
          <a:p>
            <a:r>
              <a:rPr lang="en-US" dirty="0" smtClean="0"/>
              <a:t>$2.9 billion contribution </a:t>
            </a:r>
            <a:br>
              <a:rPr lang="en-US" dirty="0" smtClean="0"/>
            </a:br>
            <a:r>
              <a:rPr lang="en-US" dirty="0" smtClean="0"/>
              <a:t>to NC economy in 2012</a:t>
            </a:r>
            <a:endParaRPr lang="en-US" dirty="0"/>
          </a:p>
        </p:txBody>
      </p:sp>
      <p:sp>
        <p:nvSpPr>
          <p:cNvPr id="3" name="TextBox 2"/>
          <p:cNvSpPr txBox="1"/>
          <p:nvPr/>
        </p:nvSpPr>
        <p:spPr>
          <a:xfrm>
            <a:off x="5756831" y="3876249"/>
            <a:ext cx="2205091" cy="369332"/>
          </a:xfrm>
          <a:prstGeom prst="rect">
            <a:avLst/>
          </a:prstGeom>
          <a:noFill/>
        </p:spPr>
        <p:txBody>
          <a:bodyPr wrap="none" rtlCol="0">
            <a:spAutoFit/>
          </a:bodyPr>
          <a:lstStyle/>
          <a:p>
            <a:r>
              <a:rPr lang="en-US" dirty="0" smtClean="0"/>
              <a:t>37,000 jobs in 2012</a:t>
            </a:r>
            <a:endParaRPr lang="en-US" dirty="0"/>
          </a:p>
        </p:txBody>
      </p:sp>
      <p:sp>
        <p:nvSpPr>
          <p:cNvPr id="4" name="TextBox 3"/>
          <p:cNvSpPr txBox="1"/>
          <p:nvPr/>
        </p:nvSpPr>
        <p:spPr>
          <a:xfrm>
            <a:off x="5722462" y="4782215"/>
            <a:ext cx="2273828" cy="369332"/>
          </a:xfrm>
          <a:prstGeom prst="rect">
            <a:avLst/>
          </a:prstGeom>
          <a:noFill/>
        </p:spPr>
        <p:txBody>
          <a:bodyPr wrap="none" rtlCol="0">
            <a:spAutoFit/>
          </a:bodyPr>
          <a:lstStyle/>
          <a:p>
            <a:r>
              <a:rPr lang="en-US" dirty="0" smtClean="0"/>
              <a:t>$350 million in taxes</a:t>
            </a:r>
            <a:endParaRPr lang="en-US" dirty="0"/>
          </a:p>
        </p:txBody>
      </p:sp>
    </p:spTree>
    <p:extLst>
      <p:ext uri="{BB962C8B-B14F-4D97-AF65-F5344CB8AC3E}">
        <p14:creationId xmlns:p14="http://schemas.microsoft.com/office/powerpoint/2010/main" val="276353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104</a:t>
            </a:fld>
            <a:endParaRPr lang="en-US"/>
          </a:p>
        </p:txBody>
      </p:sp>
      <p:pic>
        <p:nvPicPr>
          <p:cNvPr id="5" name="Picture 2" descr="C:\Users\cdroessler1\Documents\Career Development\Career Clusters book LEAD 2015\NC_Career_Clusters_Guide_2015-cov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0" y="30480"/>
            <a:ext cx="515302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934200" y="6492875"/>
            <a:ext cx="2133600" cy="365125"/>
          </a:xfrm>
          <a:prstGeom prst="rect">
            <a:avLst/>
          </a:prstGeom>
        </p:spPr>
        <p:txBody>
          <a:bodyPr/>
          <a:lstStyle/>
          <a:p>
            <a:fld id="{11F27F3A-B3E9-41ED-AF8F-A365F10BB65F}" type="slidenum">
              <a:rPr lang="en-US" smtClean="0"/>
              <a:pPr/>
              <a:t>105</a:t>
            </a:fld>
            <a:endParaRPr lang="en-US"/>
          </a:p>
        </p:txBody>
      </p:sp>
      <p:pic>
        <p:nvPicPr>
          <p:cNvPr id="5" name="Picture 2" descr="C:\Users\cdroessler1\Documents\Career Development\CDF Pilot Class 2015\screen shots\01.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737" b="2648"/>
          <a:stretch/>
        </p:blipFill>
        <p:spPr bwMode="auto">
          <a:xfrm>
            <a:off x="606214" y="0"/>
            <a:ext cx="7915026"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676400" y="4191000"/>
            <a:ext cx="60198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1620258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Prosperity Zones</a:t>
            </a:r>
            <a:endParaRPr lang="en-US" dirty="0"/>
          </a:p>
        </p:txBody>
      </p:sp>
      <p:pic>
        <p:nvPicPr>
          <p:cNvPr id="3" name="Picture 2"/>
          <p:cNvPicPr>
            <a:picLocks noChangeAspect="1"/>
          </p:cNvPicPr>
          <p:nvPr/>
        </p:nvPicPr>
        <p:blipFill>
          <a:blip r:embed="rId3"/>
          <a:stretch>
            <a:fillRect/>
          </a:stretch>
        </p:blipFill>
        <p:spPr>
          <a:xfrm>
            <a:off x="1013" y="1066800"/>
            <a:ext cx="9138937" cy="4584700"/>
          </a:xfrm>
          <a:prstGeom prst="rect">
            <a:avLst/>
          </a:prstGeom>
        </p:spPr>
      </p:pic>
      <p:sp>
        <p:nvSpPr>
          <p:cNvPr id="5" name="Text Box 3"/>
          <p:cNvSpPr txBox="1">
            <a:spLocks noChangeArrowheads="1"/>
          </p:cNvSpPr>
          <p:nvPr/>
        </p:nvSpPr>
        <p:spPr bwMode="auto">
          <a:xfrm>
            <a:off x="58925" y="5691199"/>
            <a:ext cx="5715000" cy="1200329"/>
          </a:xfrm>
          <a:prstGeom prst="rect">
            <a:avLst/>
          </a:prstGeom>
          <a:solidFill>
            <a:srgbClr val="BBE0E3"/>
          </a:solidFill>
          <a:ln w="38100">
            <a:solidFill>
              <a:srgbClr val="7F1353"/>
            </a:solidFill>
            <a:miter lim="800000"/>
            <a:headEnd/>
            <a:tailEnd/>
          </a:ln>
          <a:effec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endParaRPr lang="en-US" sz="1800" b="1" dirty="0">
              <a:solidFill>
                <a:srgbClr val="2F2B20"/>
              </a:solidFill>
              <a:effectLst>
                <a:outerShdw blurRad="38100" dist="38100" dir="2700000" algn="tl">
                  <a:srgbClr val="FFFFFF"/>
                </a:outerShdw>
              </a:effectLst>
              <a:latin typeface="Helvetica Neue" charset="0"/>
            </a:endParaRPr>
          </a:p>
          <a:p>
            <a:pPr>
              <a:defRPr/>
            </a:pPr>
            <a:r>
              <a:rPr lang="en-US" sz="3600" b="1" dirty="0" smtClean="0">
                <a:solidFill>
                  <a:srgbClr val="2F2B20"/>
                </a:solidFill>
                <a:effectLst>
                  <a:outerShdw blurRad="38100" dist="38100" dir="2700000" algn="tl">
                    <a:srgbClr val="FFFFFF"/>
                  </a:outerShdw>
                </a:effectLst>
                <a:latin typeface="Helvetica Neue" charset="0"/>
              </a:rPr>
              <a:t>   </a:t>
            </a:r>
            <a:r>
              <a:rPr lang="en-US" sz="3600" b="1" dirty="0" err="1" smtClean="0">
                <a:solidFill>
                  <a:srgbClr val="2F2B20"/>
                </a:solidFill>
                <a:effectLst>
                  <a:outerShdw blurRad="38100" dist="38100" dir="2700000" algn="tl">
                    <a:srgbClr val="FFFFFF"/>
                  </a:outerShdw>
                </a:effectLst>
                <a:latin typeface="Helvetica Neue" charset="0"/>
              </a:rPr>
              <a:t>NCperkins.org</a:t>
            </a:r>
            <a:r>
              <a:rPr lang="en-US" sz="3600" b="1" dirty="0" smtClean="0">
                <a:solidFill>
                  <a:srgbClr val="2F2B20"/>
                </a:solidFill>
                <a:effectLst>
                  <a:outerShdw blurRad="38100" dist="38100" dir="2700000" algn="tl">
                    <a:srgbClr val="FFFFFF"/>
                  </a:outerShdw>
                </a:effectLst>
                <a:latin typeface="Helvetica Neue" charset="0"/>
              </a:rPr>
              <a:t>/careers </a:t>
            </a:r>
            <a:endParaRPr lang="en-US" sz="3600" b="1" dirty="0">
              <a:solidFill>
                <a:srgbClr val="2F2B20"/>
              </a:solidFill>
              <a:effectLst>
                <a:outerShdw blurRad="38100" dist="38100" dir="2700000" algn="tl">
                  <a:srgbClr val="FFFFFF"/>
                </a:outerShdw>
              </a:effectLst>
              <a:latin typeface="Helvetica Neue" charset="0"/>
            </a:endParaRPr>
          </a:p>
          <a:p>
            <a:pPr>
              <a:defRPr/>
            </a:pPr>
            <a:endParaRPr lang="en-US" sz="1800" b="1" dirty="0">
              <a:solidFill>
                <a:srgbClr val="2F2B20"/>
              </a:solidFill>
              <a:effectLst>
                <a:outerShdw blurRad="38100" dist="38100" dir="2700000" algn="tl">
                  <a:srgbClr val="FFFFFF"/>
                </a:outerShdw>
              </a:effectLst>
              <a:latin typeface="Helvetica Neue" charset="0"/>
            </a:endParaRPr>
          </a:p>
        </p:txBody>
      </p:sp>
    </p:spTree>
    <p:extLst>
      <p:ext uri="{BB962C8B-B14F-4D97-AF65-F5344CB8AC3E}">
        <p14:creationId xmlns:p14="http://schemas.microsoft.com/office/powerpoint/2010/main" val="32418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74434"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4648200"/>
            <a:ext cx="56388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8683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1500"/>
            <a:ext cx="9144000" cy="5715000"/>
          </a:xfrm>
          <a:prstGeom prst="rect">
            <a:avLst/>
          </a:prstGeom>
        </p:spPr>
      </p:pic>
    </p:spTree>
    <p:extLst>
      <p:ext uri="{BB962C8B-B14F-4D97-AF65-F5344CB8AC3E}">
        <p14:creationId xmlns:p14="http://schemas.microsoft.com/office/powerpoint/2010/main" val="142043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0"/>
            <a:ext cx="6380833" cy="6858000"/>
          </a:xfrm>
          <a:prstGeom prst="rect">
            <a:avLst/>
          </a:prstGeom>
        </p:spPr>
      </p:pic>
    </p:spTree>
    <p:extLst>
      <p:ext uri="{BB962C8B-B14F-4D97-AF65-F5344CB8AC3E}">
        <p14:creationId xmlns:p14="http://schemas.microsoft.com/office/powerpoint/2010/main" val="76017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p:txBody>
          <a:bodyPr>
            <a:noAutofit/>
          </a:bodyPr>
          <a:lstStyle/>
          <a:p>
            <a:r>
              <a:rPr lang="en-US" sz="3400">
                <a:latin typeface="Arial" charset="0"/>
                <a:ea typeface="ヒラギノ角ゴ Pro W3" charset="0"/>
                <a:cs typeface="ヒラギノ角ゴ Pro W3" charset="0"/>
              </a:rPr>
              <a:t>Average Starting Salaries for</a:t>
            </a:r>
            <a:br>
              <a:rPr lang="en-US" sz="3400">
                <a:latin typeface="Arial" charset="0"/>
                <a:ea typeface="ヒラギノ角ゴ Pro W3" charset="0"/>
                <a:cs typeface="ヒラギノ角ゴ Pro W3" charset="0"/>
              </a:rPr>
            </a:br>
            <a:r>
              <a:rPr lang="en-US" sz="3400">
                <a:latin typeface="Arial" charset="0"/>
                <a:ea typeface="ヒラギノ角ゴ Pro W3" charset="0"/>
                <a:cs typeface="ヒラギノ角ゴ Pro W3" charset="0"/>
              </a:rPr>
              <a:t>2005 College Graduates in OH</a:t>
            </a:r>
          </a:p>
        </p:txBody>
      </p:sp>
      <p:sp>
        <p:nvSpPr>
          <p:cNvPr id="30722" name="Rectangle 3"/>
          <p:cNvSpPr>
            <a:spLocks noGrp="1" noChangeArrowheads="1"/>
          </p:cNvSpPr>
          <p:nvPr>
            <p:ph idx="1"/>
          </p:nvPr>
        </p:nvSpPr>
        <p:spPr/>
        <p:txBody>
          <a:bodyPr/>
          <a:lstStyle/>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$35,648	Associate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$33,218	Bachelor degree</a:t>
            </a:r>
          </a:p>
          <a:p>
            <a:pPr marL="1604963" indent="-1604963">
              <a:lnSpc>
                <a:spcPct val="150000"/>
              </a:lnSpc>
              <a:spcAft>
                <a:spcPts val="600"/>
              </a:spcAft>
              <a:buFontTx/>
              <a:buNone/>
              <a:tabLst>
                <a:tab pos="1604963" algn="l"/>
              </a:tabLst>
            </a:pP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
            </a:r>
            <a:br>
              <a:rPr lang="en-US" sz="2800" dirty="0">
                <a:latin typeface="Arial" charset="0"/>
                <a:ea typeface="ヒラギノ角ゴ Pro W3" charset="0"/>
                <a:cs typeface="ヒラギノ角ゴ Pro W3" charset="0"/>
              </a:rPr>
            </a:br>
            <a:endParaRPr lang="en-US" sz="2800"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8377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4300" y="0"/>
            <a:ext cx="6363776" cy="6858000"/>
          </a:xfrm>
          <a:prstGeom prst="rect">
            <a:avLst/>
          </a:prstGeom>
        </p:spPr>
      </p:pic>
    </p:spTree>
    <p:extLst>
      <p:ext uri="{BB962C8B-B14F-4D97-AF65-F5344CB8AC3E}">
        <p14:creationId xmlns:p14="http://schemas.microsoft.com/office/powerpoint/2010/main" val="132751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 y="838200"/>
            <a:ext cx="9317180" cy="5179647"/>
          </a:xfrm>
          <a:prstGeom prst="rect">
            <a:avLst/>
          </a:prstGeom>
        </p:spPr>
      </p:pic>
    </p:spTree>
    <p:extLst>
      <p:ext uri="{BB962C8B-B14F-4D97-AF65-F5344CB8AC3E}">
        <p14:creationId xmlns:p14="http://schemas.microsoft.com/office/powerpoint/2010/main" val="33058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481" name="Picture 2" descr="think-outside-the-box.jpg                                      003B2232HD                             C0EAB9B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69307"/>
            <a:ext cx="8786599" cy="678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31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52800" y="2095500"/>
            <a:ext cx="63500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1054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088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122" name="Picture 2" descr="H:\scanned\pizza-hut-table-new-hed-20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1025" y="381000"/>
            <a:ext cx="10288454"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47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2"/>
          <p:cNvSpPr>
            <a:spLocks noGrp="1" noChangeArrowheads="1"/>
          </p:cNvSpPr>
          <p:nvPr>
            <p:ph type="title"/>
          </p:nvPr>
        </p:nvSpPr>
        <p:spPr/>
        <p:txBody>
          <a:bodyPr>
            <a:normAutofit fontScale="90000"/>
          </a:bodyPr>
          <a:lstStyle/>
          <a:p>
            <a:r>
              <a:rPr lang="en-US" dirty="0" smtClean="0"/>
              <a:t>The 10 Key Skills for the Future of Work</a:t>
            </a:r>
            <a:endParaRPr lang="en-US" dirty="0"/>
          </a:p>
        </p:txBody>
      </p:sp>
      <p:sp>
        <p:nvSpPr>
          <p:cNvPr id="309250" name="Rectangle 3"/>
          <p:cNvSpPr>
            <a:spLocks noGrp="1" noChangeArrowheads="1"/>
          </p:cNvSpPr>
          <p:nvPr>
            <p:ph idx="1"/>
          </p:nvPr>
        </p:nvSpPr>
        <p:spPr>
          <a:xfrm>
            <a:off x="457200" y="1600200"/>
            <a:ext cx="8229600" cy="5029200"/>
          </a:xfrm>
        </p:spPr>
        <p:txBody>
          <a:bodyPr>
            <a:noAutofit/>
          </a:bodyPr>
          <a:lstStyle/>
          <a:p>
            <a:pPr>
              <a:lnSpc>
                <a:spcPct val="120000"/>
              </a:lnSpc>
            </a:pPr>
            <a:r>
              <a:rPr lang="en-US" sz="2400" dirty="0" smtClean="0"/>
              <a:t>Sense-making</a:t>
            </a:r>
          </a:p>
          <a:p>
            <a:pPr>
              <a:lnSpc>
                <a:spcPct val="120000"/>
              </a:lnSpc>
            </a:pPr>
            <a:r>
              <a:rPr lang="en-US" sz="2400" dirty="0" smtClean="0"/>
              <a:t>Social intelligence</a:t>
            </a:r>
          </a:p>
          <a:p>
            <a:pPr>
              <a:lnSpc>
                <a:spcPct val="120000"/>
              </a:lnSpc>
            </a:pPr>
            <a:r>
              <a:rPr lang="en-US" sz="2400" dirty="0" smtClean="0"/>
              <a:t>Novel and adaptive thinking</a:t>
            </a:r>
          </a:p>
          <a:p>
            <a:pPr>
              <a:lnSpc>
                <a:spcPct val="120000"/>
              </a:lnSpc>
            </a:pPr>
            <a:r>
              <a:rPr lang="en-US" sz="2400" dirty="0" smtClean="0"/>
              <a:t>Cross-cultural competency</a:t>
            </a:r>
          </a:p>
          <a:p>
            <a:pPr>
              <a:lnSpc>
                <a:spcPct val="120000"/>
              </a:lnSpc>
            </a:pPr>
            <a:r>
              <a:rPr lang="en-US" sz="2400" dirty="0" smtClean="0"/>
              <a:t>Computational thinking</a:t>
            </a:r>
          </a:p>
          <a:p>
            <a:pPr>
              <a:lnSpc>
                <a:spcPct val="120000"/>
              </a:lnSpc>
            </a:pPr>
            <a:r>
              <a:rPr lang="en-US" sz="2400" dirty="0" smtClean="0"/>
              <a:t>New-media literacy</a:t>
            </a:r>
          </a:p>
          <a:p>
            <a:pPr>
              <a:lnSpc>
                <a:spcPct val="120000"/>
              </a:lnSpc>
            </a:pPr>
            <a:r>
              <a:rPr lang="en-US" sz="2400" dirty="0" err="1" smtClean="0"/>
              <a:t>Transdisciplinarity</a:t>
            </a:r>
            <a:endParaRPr lang="en-US" sz="2400" dirty="0" smtClean="0"/>
          </a:p>
          <a:p>
            <a:pPr>
              <a:lnSpc>
                <a:spcPct val="120000"/>
              </a:lnSpc>
            </a:pPr>
            <a:r>
              <a:rPr lang="en-US" sz="2400" dirty="0" smtClean="0"/>
              <a:t>Design mind-set</a:t>
            </a:r>
          </a:p>
          <a:p>
            <a:pPr>
              <a:lnSpc>
                <a:spcPct val="120000"/>
              </a:lnSpc>
            </a:pPr>
            <a:r>
              <a:rPr lang="en-US" sz="2400" dirty="0" smtClean="0"/>
              <a:t>Cognitive load management</a:t>
            </a:r>
          </a:p>
          <a:p>
            <a:pPr>
              <a:lnSpc>
                <a:spcPct val="120000"/>
              </a:lnSpc>
            </a:pPr>
            <a:r>
              <a:rPr lang="en-US" sz="2400" dirty="0" smtClean="0"/>
              <a:t>Virtual collaboration</a:t>
            </a:r>
            <a:endParaRPr lang="en-US" sz="2400" dirty="0"/>
          </a:p>
        </p:txBody>
      </p:sp>
      <p:pic>
        <p:nvPicPr>
          <p:cNvPr id="309251" name="Picture 4" descr="F:\gigaom.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049" y="6049963"/>
            <a:ext cx="411480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7330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Ambition</a:t>
            </a:r>
            <a:endParaRPr lang="en-US" sz="4000" dirty="0"/>
          </a:p>
        </p:txBody>
      </p:sp>
      <p:pic>
        <p:nvPicPr>
          <p:cNvPr id="5" name="Picture 4"/>
          <p:cNvPicPr>
            <a:picLocks noChangeAspect="1"/>
          </p:cNvPicPr>
          <p:nvPr/>
        </p:nvPicPr>
        <p:blipFill>
          <a:blip r:embed="rId3"/>
          <a:stretch>
            <a:fillRect/>
          </a:stretch>
        </p:blipFill>
        <p:spPr>
          <a:xfrm>
            <a:off x="-1001166" y="2095500"/>
            <a:ext cx="10999496" cy="3924300"/>
          </a:xfrm>
          <a:prstGeom prst="rect">
            <a:avLst/>
          </a:prstGeom>
        </p:spPr>
      </p:pic>
    </p:spTree>
    <p:extLst>
      <p:ext uri="{BB962C8B-B14F-4D97-AF65-F5344CB8AC3E}">
        <p14:creationId xmlns:p14="http://schemas.microsoft.com/office/powerpoint/2010/main" val="139396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Value</a:t>
            </a:r>
            <a:endParaRPr lang="en-US" sz="4000" dirty="0"/>
          </a:p>
        </p:txBody>
      </p:sp>
      <p:pic>
        <p:nvPicPr>
          <p:cNvPr id="3" name="Picture 2"/>
          <p:cNvPicPr>
            <a:picLocks noChangeAspect="1"/>
          </p:cNvPicPr>
          <p:nvPr/>
        </p:nvPicPr>
        <p:blipFill>
          <a:blip r:embed="rId3"/>
          <a:stretch>
            <a:fillRect/>
          </a:stretch>
        </p:blipFill>
        <p:spPr>
          <a:xfrm>
            <a:off x="1143000" y="1238250"/>
            <a:ext cx="8001000" cy="6000750"/>
          </a:xfrm>
          <a:prstGeom prst="rect">
            <a:avLst/>
          </a:prstGeom>
        </p:spPr>
      </p:pic>
    </p:spTree>
    <p:extLst>
      <p:ext uri="{BB962C8B-B14F-4D97-AF65-F5344CB8AC3E}">
        <p14:creationId xmlns:p14="http://schemas.microsoft.com/office/powerpoint/2010/main" val="1872831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Articulation</a:t>
            </a:r>
            <a:endParaRPr lang="en-US" sz="4000" dirty="0"/>
          </a:p>
        </p:txBody>
      </p:sp>
      <p:pic>
        <p:nvPicPr>
          <p:cNvPr id="4" name="Picture 3"/>
          <p:cNvPicPr>
            <a:picLocks noChangeAspect="1"/>
          </p:cNvPicPr>
          <p:nvPr/>
        </p:nvPicPr>
        <p:blipFill>
          <a:blip r:embed="rId3"/>
          <a:stretch>
            <a:fillRect/>
          </a:stretch>
        </p:blipFill>
        <p:spPr>
          <a:xfrm>
            <a:off x="1828800" y="1371600"/>
            <a:ext cx="5410200" cy="5410200"/>
          </a:xfrm>
          <a:prstGeom prst="rect">
            <a:avLst/>
          </a:prstGeom>
        </p:spPr>
      </p:pic>
    </p:spTree>
    <p:extLst>
      <p:ext uri="{BB962C8B-B14F-4D97-AF65-F5344CB8AC3E}">
        <p14:creationId xmlns:p14="http://schemas.microsoft.com/office/powerpoint/2010/main" val="66112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Communication</a:t>
            </a:r>
            <a:endParaRPr lang="en-US" sz="4000" dirty="0"/>
          </a:p>
        </p:txBody>
      </p:sp>
      <p:pic>
        <p:nvPicPr>
          <p:cNvPr id="5" name="Picture 4"/>
          <p:cNvPicPr>
            <a:picLocks noChangeAspect="1"/>
          </p:cNvPicPr>
          <p:nvPr/>
        </p:nvPicPr>
        <p:blipFill>
          <a:blip r:embed="rId3"/>
          <a:stretch>
            <a:fillRect/>
          </a:stretch>
        </p:blipFill>
        <p:spPr>
          <a:xfrm>
            <a:off x="523467" y="1408711"/>
            <a:ext cx="8163333" cy="5449289"/>
          </a:xfrm>
          <a:prstGeom prst="rect">
            <a:avLst/>
          </a:prstGeom>
        </p:spPr>
      </p:pic>
    </p:spTree>
    <p:extLst>
      <p:ext uri="{BB962C8B-B14F-4D97-AF65-F5344CB8AC3E}">
        <p14:creationId xmlns:p14="http://schemas.microsoft.com/office/powerpoint/2010/main" val="881082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p:txBody>
          <a:bodyPr/>
          <a:lstStyle/>
          <a:p>
            <a:r>
              <a:rPr lang="en-US" dirty="0">
                <a:latin typeface="Arial" charset="0"/>
                <a:ea typeface="ヒラギノ角ゴ Pro W3" charset="0"/>
                <a:cs typeface="ヒラギノ角ゴ Pro W3" charset="0"/>
              </a:rPr>
              <a:t>Average Salaries</a:t>
            </a:r>
          </a:p>
        </p:txBody>
      </p:sp>
      <p:sp>
        <p:nvSpPr>
          <p:cNvPr id="32770" name="Rectangle 3"/>
          <p:cNvSpPr>
            <a:spLocks noGrp="1" noChangeArrowheads="1"/>
          </p:cNvSpPr>
          <p:nvPr>
            <p:ph idx="1"/>
          </p:nvPr>
        </p:nvSpPr>
        <p:spPr/>
        <p:txBody>
          <a:bodyPr/>
          <a:lstStyle/>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TN CC earn $1,300 higher than 4-year grads.</a:t>
            </a:r>
          </a:p>
          <a:p>
            <a:pPr marL="0" indent="0">
              <a:lnSpc>
                <a:spcPct val="150000"/>
              </a:lnSpc>
              <a:spcAft>
                <a:spcPts val="600"/>
              </a:spcAft>
              <a:buFontTx/>
              <a:buNone/>
              <a:tabLst>
                <a:tab pos="0" algn="l"/>
              </a:tabLst>
            </a:pPr>
            <a:endParaRPr lang="en-US" sz="2800" dirty="0">
              <a:latin typeface="Arial" charset="0"/>
              <a:ea typeface="ヒラギノ角ゴ Pro W3" charset="0"/>
              <a:cs typeface="ヒラギノ角ゴ Pro W3" charset="0"/>
            </a:endParaRPr>
          </a:p>
          <a:p>
            <a:pPr marL="0" indent="0">
              <a:lnSpc>
                <a:spcPct val="150000"/>
              </a:lnSpc>
              <a:spcAft>
                <a:spcPts val="600"/>
              </a:spcAft>
              <a:buFontTx/>
              <a:buNone/>
              <a:tabLst>
                <a:tab pos="0" algn="l"/>
              </a:tabLst>
            </a:pPr>
            <a:r>
              <a:rPr lang="en-US" sz="2800" dirty="0">
                <a:latin typeface="Arial" charset="0"/>
                <a:ea typeface="ヒラギノ角ゴ Pro W3" charset="0"/>
                <a:cs typeface="ヒラギノ角ゴ Pro W3" charset="0"/>
              </a:rPr>
              <a:t>VA CC - occupational and technical degree</a:t>
            </a:r>
            <a:br>
              <a:rPr lang="en-US" sz="2800" dirty="0">
                <a:latin typeface="Arial" charset="0"/>
                <a:ea typeface="ヒラギノ角ゴ Pro W3" charset="0"/>
                <a:cs typeface="ヒラギノ角ゴ Pro W3" charset="0"/>
              </a:rPr>
            </a:br>
            <a:r>
              <a:rPr lang="en-US" sz="2800" dirty="0">
                <a:latin typeface="Arial" charset="0"/>
                <a:ea typeface="ヒラギノ角ゴ Pro W3" charset="0"/>
                <a:cs typeface="ヒラギノ角ゴ Pro W3" charset="0"/>
              </a:rPr>
              <a:t>programs earn $2,500 more than bachelor's.</a:t>
            </a:r>
          </a:p>
        </p:txBody>
      </p:sp>
    </p:spTree>
    <p:extLst>
      <p:ext uri="{BB962C8B-B14F-4D97-AF65-F5344CB8AC3E}">
        <p14:creationId xmlns:p14="http://schemas.microsoft.com/office/powerpoint/2010/main" val="2128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Skills</a:t>
            </a:r>
            <a:endParaRPr lang="en-US" sz="4000" dirty="0"/>
          </a:p>
        </p:txBody>
      </p:sp>
      <p:pic>
        <p:nvPicPr>
          <p:cNvPr id="3" name="Picture 2"/>
          <p:cNvPicPr>
            <a:picLocks noChangeAspect="1"/>
          </p:cNvPicPr>
          <p:nvPr/>
        </p:nvPicPr>
        <p:blipFill>
          <a:blip r:embed="rId3"/>
          <a:stretch>
            <a:fillRect/>
          </a:stretch>
        </p:blipFill>
        <p:spPr>
          <a:xfrm>
            <a:off x="-457200" y="1257300"/>
            <a:ext cx="9982200" cy="5614988"/>
          </a:xfrm>
          <a:prstGeom prst="rect">
            <a:avLst/>
          </a:prstGeom>
        </p:spPr>
      </p:pic>
    </p:spTree>
    <p:extLst>
      <p:ext uri="{BB962C8B-B14F-4D97-AF65-F5344CB8AC3E}">
        <p14:creationId xmlns:p14="http://schemas.microsoft.com/office/powerpoint/2010/main" val="42918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Expertise</a:t>
            </a:r>
            <a:endParaRPr lang="en-US" sz="4000" dirty="0"/>
          </a:p>
        </p:txBody>
      </p:sp>
      <p:pic>
        <p:nvPicPr>
          <p:cNvPr id="4" name="Picture 3"/>
          <p:cNvPicPr>
            <a:picLocks noChangeAspect="1"/>
          </p:cNvPicPr>
          <p:nvPr/>
        </p:nvPicPr>
        <p:blipFill>
          <a:blip r:embed="rId3"/>
          <a:stretch>
            <a:fillRect/>
          </a:stretch>
        </p:blipFill>
        <p:spPr>
          <a:xfrm>
            <a:off x="406149" y="1249362"/>
            <a:ext cx="8280651" cy="5075238"/>
          </a:xfrm>
          <a:prstGeom prst="rect">
            <a:avLst/>
          </a:prstGeom>
        </p:spPr>
      </p:pic>
    </p:spTree>
    <p:extLst>
      <p:ext uri="{BB962C8B-B14F-4D97-AF65-F5344CB8AC3E}">
        <p14:creationId xmlns:p14="http://schemas.microsoft.com/office/powerpoint/2010/main" val="157372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Terminology</a:t>
            </a:r>
            <a:endParaRPr lang="en-US" sz="4000" dirty="0"/>
          </a:p>
        </p:txBody>
      </p:sp>
      <p:pic>
        <p:nvPicPr>
          <p:cNvPr id="3" name="Picture 2"/>
          <p:cNvPicPr>
            <a:picLocks noChangeAspect="1"/>
          </p:cNvPicPr>
          <p:nvPr/>
        </p:nvPicPr>
        <p:blipFill>
          <a:blip r:embed="rId3"/>
          <a:stretch>
            <a:fillRect/>
          </a:stretch>
        </p:blipFill>
        <p:spPr>
          <a:xfrm>
            <a:off x="24965" y="1384300"/>
            <a:ext cx="9049600" cy="5168900"/>
          </a:xfrm>
          <a:prstGeom prst="rect">
            <a:avLst/>
          </a:prstGeom>
        </p:spPr>
      </p:pic>
    </p:spTree>
    <p:extLst>
      <p:ext uri="{BB962C8B-B14F-4D97-AF65-F5344CB8AC3E}">
        <p14:creationId xmlns:p14="http://schemas.microsoft.com/office/powerpoint/2010/main" val="26626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Curiosity</a:t>
            </a:r>
            <a:endParaRPr lang="en-US" sz="4000" dirty="0"/>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235" y="1371600"/>
            <a:ext cx="9278470" cy="5257800"/>
          </a:xfrm>
          <a:prstGeom prst="rect">
            <a:avLst/>
          </a:prstGeom>
        </p:spPr>
      </p:pic>
    </p:spTree>
    <p:extLst>
      <p:ext uri="{BB962C8B-B14F-4D97-AF65-F5344CB8AC3E}">
        <p14:creationId xmlns:p14="http://schemas.microsoft.com/office/powerpoint/2010/main" val="58120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66800" y="1173161"/>
            <a:ext cx="6858000" cy="5722361"/>
          </a:xfrm>
          <a:prstGeom prst="rect">
            <a:avLst/>
          </a:prstGeom>
        </p:spPr>
      </p:pic>
      <p:sp>
        <p:nvSpPr>
          <p:cNvPr id="2" name="Title 1"/>
          <p:cNvSpPr>
            <a:spLocks noGrp="1"/>
          </p:cNvSpPr>
          <p:nvPr>
            <p:ph type="title"/>
          </p:nvPr>
        </p:nvSpPr>
        <p:spPr/>
        <p:txBody>
          <a:bodyPr>
            <a:noAutofit/>
          </a:bodyPr>
          <a:lstStyle/>
          <a:p>
            <a:r>
              <a:rPr lang="en-US" sz="4000" dirty="0" smtClean="0"/>
              <a:t>Context</a:t>
            </a:r>
            <a:endParaRPr lang="en-US" sz="4000" dirty="0"/>
          </a:p>
        </p:txBody>
      </p:sp>
    </p:spTree>
    <p:extLst>
      <p:ext uri="{BB962C8B-B14F-4D97-AF65-F5344CB8AC3E}">
        <p14:creationId xmlns:p14="http://schemas.microsoft.com/office/powerpoint/2010/main" val="11388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Experience</a:t>
            </a:r>
            <a:endParaRPr lang="en-US" sz="4000"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4983"/>
          <a:stretch/>
        </p:blipFill>
        <p:spPr>
          <a:xfrm>
            <a:off x="-9041" y="1295400"/>
            <a:ext cx="9143999" cy="5812035"/>
          </a:xfrm>
          <a:prstGeom prst="rect">
            <a:avLst/>
          </a:prstGeom>
        </p:spPr>
      </p:pic>
    </p:spTree>
    <p:extLst>
      <p:ext uri="{BB962C8B-B14F-4D97-AF65-F5344CB8AC3E}">
        <p14:creationId xmlns:p14="http://schemas.microsoft.com/office/powerpoint/2010/main" val="178781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Resourcefulness</a:t>
            </a:r>
            <a:endParaRPr lang="en-US" sz="4000" dirty="0"/>
          </a:p>
        </p:txBody>
      </p:sp>
      <p:pic>
        <p:nvPicPr>
          <p:cNvPr id="4" name="Picture 3"/>
          <p:cNvPicPr>
            <a:picLocks noChangeAspect="1"/>
          </p:cNvPicPr>
          <p:nvPr/>
        </p:nvPicPr>
        <p:blipFill>
          <a:blip r:embed="rId3"/>
          <a:stretch>
            <a:fillRect/>
          </a:stretch>
        </p:blipFill>
        <p:spPr>
          <a:xfrm>
            <a:off x="3962400" y="3276600"/>
            <a:ext cx="5181600" cy="3886200"/>
          </a:xfrm>
          <a:prstGeom prst="rect">
            <a:avLst/>
          </a:prstGeom>
        </p:spPr>
      </p:pic>
      <p:pic>
        <p:nvPicPr>
          <p:cNvPr id="3" name="Picture 2"/>
          <p:cNvPicPr>
            <a:picLocks noChangeAspect="1"/>
          </p:cNvPicPr>
          <p:nvPr/>
        </p:nvPicPr>
        <p:blipFill>
          <a:blip r:embed="rId4"/>
          <a:stretch>
            <a:fillRect/>
          </a:stretch>
        </p:blipFill>
        <p:spPr>
          <a:xfrm>
            <a:off x="76200" y="1195118"/>
            <a:ext cx="4604526" cy="4512435"/>
          </a:xfrm>
          <a:prstGeom prst="rect">
            <a:avLst/>
          </a:prstGeom>
        </p:spPr>
      </p:pic>
    </p:spTree>
    <p:extLst>
      <p:ext uri="{BB962C8B-B14F-4D97-AF65-F5344CB8AC3E}">
        <p14:creationId xmlns:p14="http://schemas.microsoft.com/office/powerpoint/2010/main" val="19247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How to Prepare Young People for Jobs of the Future</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r>
              <a:rPr lang="en-US" dirty="0" smtClean="0"/>
              <a:t>Ambition</a:t>
            </a:r>
          </a:p>
          <a:p>
            <a:r>
              <a:rPr lang="en-US" dirty="0" smtClean="0"/>
              <a:t>Value</a:t>
            </a:r>
          </a:p>
          <a:p>
            <a:r>
              <a:rPr lang="en-US" dirty="0" smtClean="0"/>
              <a:t>Articulation</a:t>
            </a:r>
          </a:p>
          <a:p>
            <a:r>
              <a:rPr lang="en-US" dirty="0" smtClean="0"/>
              <a:t>Skills</a:t>
            </a:r>
          </a:p>
          <a:p>
            <a:r>
              <a:rPr lang="en-US" dirty="0" smtClean="0"/>
              <a:t>Expertise</a:t>
            </a:r>
          </a:p>
          <a:p>
            <a:r>
              <a:rPr lang="en-US" dirty="0" smtClean="0"/>
              <a:t>Terminology</a:t>
            </a:r>
          </a:p>
          <a:p>
            <a:r>
              <a:rPr lang="en-US" dirty="0" smtClean="0"/>
              <a:t>Curiosity</a:t>
            </a:r>
          </a:p>
          <a:p>
            <a:r>
              <a:rPr lang="en-US" dirty="0" smtClean="0"/>
              <a:t>Context</a:t>
            </a:r>
          </a:p>
          <a:p>
            <a:r>
              <a:rPr lang="en-US" dirty="0" smtClean="0"/>
              <a:t>Experience</a:t>
            </a:r>
          </a:p>
          <a:p>
            <a:r>
              <a:rPr lang="en-US" dirty="0" smtClean="0"/>
              <a:t>Resourcefulness</a:t>
            </a:r>
            <a:endParaRPr lang="en-US" dirty="0"/>
          </a:p>
        </p:txBody>
      </p:sp>
      <p:pic>
        <p:nvPicPr>
          <p:cNvPr id="4" name="Picture 3"/>
          <p:cNvPicPr>
            <a:picLocks noChangeAspect="1"/>
          </p:cNvPicPr>
          <p:nvPr/>
        </p:nvPicPr>
        <p:blipFill>
          <a:blip r:embed="rId3"/>
          <a:stretch>
            <a:fillRect/>
          </a:stretch>
        </p:blipFill>
        <p:spPr>
          <a:xfrm>
            <a:off x="3400156" y="1600200"/>
            <a:ext cx="6045200" cy="4533900"/>
          </a:xfrm>
          <a:prstGeom prst="rect">
            <a:avLst/>
          </a:prstGeom>
        </p:spPr>
      </p:pic>
    </p:spTree>
    <p:extLst>
      <p:ext uri="{BB962C8B-B14F-4D97-AF65-F5344CB8AC3E}">
        <p14:creationId xmlns:p14="http://schemas.microsoft.com/office/powerpoint/2010/main" val="740954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3086100"/>
          </a:xfrm>
        </p:spPr>
        <p:txBody>
          <a:bodyPr>
            <a:normAutofit/>
          </a:bodyPr>
          <a:lstStyle/>
          <a:p>
            <a:pPr algn="l"/>
            <a:r>
              <a:rPr lang="en-US" sz="54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5400" b="1"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52400"/>
            <a:ext cx="3429000" cy="4838700"/>
          </a:xfrm>
          <a:prstGeom prst="rect">
            <a:avLst/>
          </a:prstGeom>
        </p:spPr>
      </p:pic>
      <p:sp>
        <p:nvSpPr>
          <p:cNvPr id="8"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109500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5840" y="0"/>
            <a:ext cx="5731760" cy="6858000"/>
          </a:xfrm>
          <a:prstGeom prst="rect">
            <a:avLst/>
          </a:prstGeom>
        </p:spPr>
      </p:pic>
    </p:spTree>
    <p:extLst>
      <p:ext uri="{BB962C8B-B14F-4D97-AF65-F5344CB8AC3E}">
        <p14:creationId xmlns:p14="http://schemas.microsoft.com/office/powerpoint/2010/main" val="86500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42"/>
            <a:ext cx="9144000" cy="371933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9000"/>
            <a:ext cx="9144000" cy="3716444"/>
          </a:xfrm>
          <a:prstGeom prst="rect">
            <a:avLst/>
          </a:prstGeom>
        </p:spPr>
      </p:pic>
      <p:sp>
        <p:nvSpPr>
          <p:cNvPr id="2" name="TextBox 1"/>
          <p:cNvSpPr txBox="1"/>
          <p:nvPr/>
        </p:nvSpPr>
        <p:spPr>
          <a:xfrm>
            <a:off x="3486157" y="2819400"/>
            <a:ext cx="2171685" cy="369332"/>
          </a:xfrm>
          <a:prstGeom prst="rect">
            <a:avLst/>
          </a:prstGeom>
          <a:noFill/>
        </p:spPr>
        <p:txBody>
          <a:bodyPr wrap="none" rtlCol="0">
            <a:spAutoFit/>
          </a:bodyPr>
          <a:lstStyle/>
          <a:p>
            <a:r>
              <a:rPr lang="en-US" dirty="0" smtClean="0"/>
              <a:t>NC Bachelor Degree</a:t>
            </a:r>
            <a:endParaRPr lang="en-US" dirty="0"/>
          </a:p>
        </p:txBody>
      </p:sp>
      <p:sp>
        <p:nvSpPr>
          <p:cNvPr id="6" name="TextBox 5"/>
          <p:cNvSpPr txBox="1"/>
          <p:nvPr/>
        </p:nvSpPr>
        <p:spPr>
          <a:xfrm>
            <a:off x="3200400" y="6332803"/>
            <a:ext cx="2351926" cy="369332"/>
          </a:xfrm>
          <a:prstGeom prst="rect">
            <a:avLst/>
          </a:prstGeom>
          <a:noFill/>
        </p:spPr>
        <p:txBody>
          <a:bodyPr wrap="none" rtlCol="0">
            <a:spAutoFit/>
          </a:bodyPr>
          <a:lstStyle/>
          <a:p>
            <a:r>
              <a:rPr lang="en-US" dirty="0" smtClean="0"/>
              <a:t>NC Associate Degrees</a:t>
            </a:r>
            <a:endParaRPr lang="en-US" dirty="0"/>
          </a:p>
        </p:txBody>
      </p:sp>
      <p:sp>
        <p:nvSpPr>
          <p:cNvPr id="3" name="TextBox 2"/>
          <p:cNvSpPr txBox="1"/>
          <p:nvPr/>
        </p:nvSpPr>
        <p:spPr>
          <a:xfrm>
            <a:off x="6629400" y="917357"/>
            <a:ext cx="1828800" cy="461665"/>
          </a:xfrm>
          <a:prstGeom prst="rect">
            <a:avLst/>
          </a:prstGeom>
          <a:noFill/>
        </p:spPr>
        <p:txBody>
          <a:bodyPr wrap="square" rtlCol="0">
            <a:spAutoFit/>
          </a:bodyPr>
          <a:lstStyle/>
          <a:p>
            <a:r>
              <a:rPr lang="en-US" sz="2400" dirty="0" smtClean="0"/>
              <a:t>$37,318</a:t>
            </a:r>
            <a:endParaRPr lang="en-US" sz="2400" dirty="0"/>
          </a:p>
        </p:txBody>
      </p:sp>
      <p:sp>
        <p:nvSpPr>
          <p:cNvPr id="7" name="TextBox 6"/>
          <p:cNvSpPr txBox="1"/>
          <p:nvPr/>
        </p:nvSpPr>
        <p:spPr>
          <a:xfrm>
            <a:off x="5334000" y="4148617"/>
            <a:ext cx="2836934" cy="461665"/>
          </a:xfrm>
          <a:prstGeom prst="rect">
            <a:avLst/>
          </a:prstGeom>
          <a:noFill/>
        </p:spPr>
        <p:txBody>
          <a:bodyPr wrap="square" rtlCol="0">
            <a:spAutoFit/>
          </a:bodyPr>
          <a:lstStyle/>
          <a:p>
            <a:r>
              <a:rPr lang="en-US" sz="2400" dirty="0" smtClean="0"/>
              <a:t>$32,800- $43,062</a:t>
            </a:r>
            <a:endParaRPr lang="en-US" sz="2400" dirty="0"/>
          </a:p>
        </p:txBody>
      </p:sp>
      <p:sp>
        <p:nvSpPr>
          <p:cNvPr id="8" name="TextBox 7"/>
          <p:cNvSpPr txBox="1"/>
          <p:nvPr/>
        </p:nvSpPr>
        <p:spPr>
          <a:xfrm>
            <a:off x="990600" y="1942346"/>
            <a:ext cx="1828800" cy="461665"/>
          </a:xfrm>
          <a:prstGeom prst="rect">
            <a:avLst/>
          </a:prstGeom>
          <a:noFill/>
        </p:spPr>
        <p:txBody>
          <a:bodyPr wrap="square" rtlCol="0">
            <a:spAutoFit/>
          </a:bodyPr>
          <a:lstStyle/>
          <a:p>
            <a:r>
              <a:rPr lang="en-US" sz="2400" dirty="0" smtClean="0"/>
              <a:t>$22,896</a:t>
            </a:r>
            <a:endParaRPr lang="en-US" sz="2400" dirty="0"/>
          </a:p>
        </p:txBody>
      </p:sp>
      <p:sp>
        <p:nvSpPr>
          <p:cNvPr id="9" name="TextBox 8"/>
          <p:cNvSpPr txBox="1"/>
          <p:nvPr/>
        </p:nvSpPr>
        <p:spPr>
          <a:xfrm>
            <a:off x="990600" y="5661678"/>
            <a:ext cx="2836934" cy="461665"/>
          </a:xfrm>
          <a:prstGeom prst="rect">
            <a:avLst/>
          </a:prstGeom>
          <a:noFill/>
        </p:spPr>
        <p:txBody>
          <a:bodyPr wrap="square" rtlCol="0">
            <a:spAutoFit/>
          </a:bodyPr>
          <a:lstStyle/>
          <a:p>
            <a:r>
              <a:rPr lang="en-US" sz="2400" dirty="0" smtClean="0"/>
              <a:t>$23,316- $34,619</a:t>
            </a:r>
            <a:endParaRPr lang="en-US" sz="2400" dirty="0"/>
          </a:p>
        </p:txBody>
      </p:sp>
    </p:spTree>
    <p:extLst>
      <p:ext uri="{BB962C8B-B14F-4D97-AF65-F5344CB8AC3E}">
        <p14:creationId xmlns:p14="http://schemas.microsoft.com/office/powerpoint/2010/main" val="28902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Passion and Purpose</a:t>
            </a:r>
            <a:endParaRPr lang="en-US" dirty="0"/>
          </a:p>
        </p:txBody>
      </p:sp>
      <p:sp>
        <p:nvSpPr>
          <p:cNvPr id="3" name="Content Placeholder 2"/>
          <p:cNvSpPr>
            <a:spLocks noGrp="1"/>
          </p:cNvSpPr>
          <p:nvPr>
            <p:ph idx="1"/>
          </p:nvPr>
        </p:nvSpPr>
        <p:spPr/>
        <p:txBody>
          <a:bodyPr>
            <a:normAutofit lnSpcReduction="10000"/>
          </a:bodyPr>
          <a:lstStyle/>
          <a:p>
            <a:pPr>
              <a:spcAft>
                <a:spcPts val="1200"/>
              </a:spcAft>
            </a:pPr>
            <a:r>
              <a:rPr lang="en-US" dirty="0" smtClean="0"/>
              <a:t>Thriving in your work, not just surviving.</a:t>
            </a:r>
          </a:p>
          <a:p>
            <a:pPr>
              <a:spcAft>
                <a:spcPts val="1200"/>
              </a:spcAft>
            </a:pPr>
            <a:r>
              <a:rPr lang="en-US" dirty="0" smtClean="0"/>
              <a:t>Leaving the world a little better off because you cared to make a difference in your work.</a:t>
            </a:r>
          </a:p>
          <a:p>
            <a:pPr>
              <a:spcAft>
                <a:spcPts val="1200"/>
              </a:spcAft>
            </a:pPr>
            <a:r>
              <a:rPr lang="en-US" dirty="0" smtClean="0"/>
              <a:t>Helping people discover their passion and then helping them turn that passion into an educational pathway that will lead to a rewarding career.</a:t>
            </a:r>
          </a:p>
          <a:p>
            <a:pPr>
              <a:spcAft>
                <a:spcPts val="1200"/>
              </a:spcAft>
            </a:pPr>
            <a:endParaRPr lang="en-US" dirty="0"/>
          </a:p>
        </p:txBody>
      </p:sp>
    </p:spTree>
    <p:extLst>
      <p:ext uri="{BB962C8B-B14F-4D97-AF65-F5344CB8AC3E}">
        <p14:creationId xmlns:p14="http://schemas.microsoft.com/office/powerpoint/2010/main" val="148244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447800"/>
            <a:ext cx="4876800" cy="4038600"/>
          </a:xfrm>
        </p:spPr>
        <p:txBody>
          <a:bodyPr>
            <a:normAutofit/>
          </a:bodyPr>
          <a:lstStyle/>
          <a:p>
            <a:pPr algn="l">
              <a:lnSpc>
                <a:spcPct val="110000"/>
              </a:lnSpc>
              <a:defRPr/>
            </a:pPr>
            <a:r>
              <a:rPr lang="en-US" b="1"/>
              <a:t>Preparing Youth for Careers of the Future</a:t>
            </a:r>
            <a:endParaRPr lang="en-US" dirty="0" smtClean="0"/>
          </a:p>
        </p:txBody>
      </p:sp>
      <p:sp>
        <p:nvSpPr>
          <p:cNvPr id="3"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529166"/>
            <a:ext cx="3467100" cy="3467100"/>
          </a:xfrm>
          <a:prstGeom prst="rect">
            <a:avLst/>
          </a:prstGeom>
        </p:spPr>
      </p:pic>
    </p:spTree>
    <p:extLst>
      <p:ext uri="{BB962C8B-B14F-4D97-AF65-F5344CB8AC3E}">
        <p14:creationId xmlns:p14="http://schemas.microsoft.com/office/powerpoint/2010/main" val="213500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767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Associate Degrees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8146"/>
          </a:xfrm>
          <a:prstGeom prst="rect">
            <a:avLst/>
          </a:prstGeom>
        </p:spPr>
      </p:pic>
    </p:spTree>
    <p:extLst>
      <p:ext uri="{BB962C8B-B14F-4D97-AF65-F5344CB8AC3E}">
        <p14:creationId xmlns:p14="http://schemas.microsoft.com/office/powerpoint/2010/main" val="200252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6250" y="20558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Rectangle 35"/>
          <p:cNvSpPr>
            <a:spLocks noChangeArrowheads="1"/>
          </p:cNvSpPr>
          <p:nvPr/>
        </p:nvSpPr>
        <p:spPr bwMode="auto">
          <a:xfrm>
            <a:off x="5864225" y="2725737"/>
            <a:ext cx="23955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Bachelor</a:t>
            </a:r>
            <a:r>
              <a:rPr lang="ja-JP" altLang="en-US" sz="2000" b="1">
                <a:latin typeface="Helvetica Neue" charset="0"/>
              </a:rPr>
              <a:t>’</a:t>
            </a:r>
            <a:r>
              <a:rPr lang="en-US" altLang="ja-JP" sz="2000" b="1">
                <a:latin typeface="Helvetica Neue" charset="0"/>
              </a:rPr>
              <a:t>s degree</a:t>
            </a:r>
            <a:endParaRPr lang="en-US" sz="2000" b="1">
              <a:latin typeface="Helvetica Neue" charset="0"/>
            </a:endParaRPr>
          </a:p>
        </p:txBody>
      </p:sp>
      <p:sp>
        <p:nvSpPr>
          <p:cNvPr id="34819" name="Rectangle 36"/>
          <p:cNvSpPr>
            <a:spLocks noChangeArrowheads="1"/>
          </p:cNvSpPr>
          <p:nvPr/>
        </p:nvSpPr>
        <p:spPr bwMode="auto">
          <a:xfrm>
            <a:off x="5557838" y="2192337"/>
            <a:ext cx="2747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Bachelor + work exp.</a:t>
            </a:r>
          </a:p>
        </p:txBody>
      </p:sp>
      <p:sp>
        <p:nvSpPr>
          <p:cNvPr id="34820" name="Rectangle 37"/>
          <p:cNvSpPr>
            <a:spLocks noChangeArrowheads="1"/>
          </p:cNvSpPr>
          <p:nvPr/>
        </p:nvSpPr>
        <p:spPr bwMode="auto">
          <a:xfrm>
            <a:off x="4899025" y="1887537"/>
            <a:ext cx="2154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Master</a:t>
            </a:r>
            <a:r>
              <a:rPr lang="ja-JP" altLang="en-US" sz="2000" b="1" dirty="0">
                <a:latin typeface="Helvetica Neue" charset="0"/>
              </a:rPr>
              <a:t>’</a:t>
            </a:r>
            <a:r>
              <a:rPr lang="en-US" altLang="ja-JP" sz="2000" b="1" dirty="0">
                <a:latin typeface="Helvetica Neue" charset="0"/>
              </a:rPr>
              <a:t>s degree</a:t>
            </a:r>
            <a:endParaRPr lang="en-US" sz="2000" b="1" dirty="0">
              <a:latin typeface="Helvetica Neue" charset="0"/>
            </a:endParaRPr>
          </a:p>
        </p:txBody>
      </p:sp>
      <p:sp>
        <p:nvSpPr>
          <p:cNvPr id="34821" name="Rectangle 39"/>
          <p:cNvSpPr>
            <a:spLocks noChangeArrowheads="1"/>
          </p:cNvSpPr>
          <p:nvPr/>
        </p:nvSpPr>
        <p:spPr bwMode="auto">
          <a:xfrm>
            <a:off x="4298950" y="1579562"/>
            <a:ext cx="4159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Doctorate &amp; Professional degree</a:t>
            </a:r>
          </a:p>
        </p:txBody>
      </p:sp>
      <p:sp>
        <p:nvSpPr>
          <p:cNvPr id="34822" name="Rectangle 40"/>
          <p:cNvSpPr>
            <a:spLocks noChangeArrowheads="1"/>
          </p:cNvSpPr>
          <p:nvPr/>
        </p:nvSpPr>
        <p:spPr bwMode="auto">
          <a:xfrm>
            <a:off x="6477000" y="4341812"/>
            <a:ext cx="2078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1,2 year college</a:t>
            </a:r>
          </a:p>
        </p:txBody>
      </p:sp>
      <p:sp>
        <p:nvSpPr>
          <p:cNvPr id="34823" name="Rectangle 41"/>
          <p:cNvSpPr>
            <a:spLocks noChangeArrowheads="1"/>
          </p:cNvSpPr>
          <p:nvPr/>
        </p:nvSpPr>
        <p:spPr bwMode="auto">
          <a:xfrm>
            <a:off x="6400800" y="3884612"/>
            <a:ext cx="2297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Associate degree</a:t>
            </a:r>
          </a:p>
        </p:txBody>
      </p:sp>
      <p:sp>
        <p:nvSpPr>
          <p:cNvPr id="34824" name="Rectangle 42"/>
          <p:cNvSpPr>
            <a:spLocks noChangeArrowheads="1"/>
          </p:cNvSpPr>
          <p:nvPr/>
        </p:nvSpPr>
        <p:spPr bwMode="auto">
          <a:xfrm>
            <a:off x="381000" y="4781550"/>
            <a:ext cx="13779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short OJT</a:t>
            </a:r>
          </a:p>
        </p:txBody>
      </p:sp>
      <p:sp>
        <p:nvSpPr>
          <p:cNvPr id="34825" name="Rectangle 43"/>
          <p:cNvSpPr>
            <a:spLocks noChangeArrowheads="1"/>
          </p:cNvSpPr>
          <p:nvPr/>
        </p:nvSpPr>
        <p:spPr bwMode="auto">
          <a:xfrm>
            <a:off x="5486400" y="6018212"/>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latin typeface="Helvetica Neue" charset="0"/>
              </a:rPr>
              <a:t>moderate OJT</a:t>
            </a:r>
          </a:p>
        </p:txBody>
      </p:sp>
      <p:sp>
        <p:nvSpPr>
          <p:cNvPr id="34826" name="Rectangle 44"/>
          <p:cNvSpPr>
            <a:spLocks noChangeArrowheads="1"/>
          </p:cNvSpPr>
          <p:nvPr/>
        </p:nvSpPr>
        <p:spPr bwMode="auto">
          <a:xfrm>
            <a:off x="6248400" y="5103812"/>
            <a:ext cx="1274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long OJT</a:t>
            </a:r>
          </a:p>
        </p:txBody>
      </p:sp>
      <p:sp>
        <p:nvSpPr>
          <p:cNvPr id="34827" name="Rectangle 45"/>
          <p:cNvSpPr>
            <a:spLocks noChangeArrowheads="1"/>
          </p:cNvSpPr>
          <p:nvPr/>
        </p:nvSpPr>
        <p:spPr bwMode="auto">
          <a:xfrm>
            <a:off x="2286000" y="1751012"/>
            <a:ext cx="1368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latin typeface="Helvetica Neue" charset="0"/>
              </a:rPr>
              <a:t>work exp.</a:t>
            </a:r>
          </a:p>
        </p:txBody>
      </p:sp>
      <p:sp>
        <p:nvSpPr>
          <p:cNvPr id="1532974" name="Rectangle 46"/>
          <p:cNvSpPr>
            <a:spLocks noGrp="1" noChangeArrowheads="1"/>
          </p:cNvSpPr>
          <p:nvPr>
            <p:ph type="title" idx="4294967295"/>
          </p:nvPr>
        </p:nvSpPr>
        <p:spPr>
          <a:xfrm>
            <a:off x="2667000" y="228600"/>
            <a:ext cx="6248400"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2020 </a:t>
            </a:r>
            <a:r>
              <a:rPr lang="en-US" sz="3500" dirty="0">
                <a:effectLst>
                  <a:outerShdw blurRad="38100" dist="38100" dir="2700000" algn="tl">
                    <a:srgbClr val="DDDDDD"/>
                  </a:outerShdw>
                </a:effectLst>
                <a:latin typeface="Arial" charset="0"/>
                <a:ea typeface="ヒラギノ角ゴ Pro W3" charset="0"/>
                <a:cs typeface="ヒラギノ角ゴ Pro W3" charset="0"/>
              </a:rPr>
              <a:t>Projected NC Employment:</a:t>
            </a:r>
            <a:br>
              <a:rPr lang="en-US" sz="3500" dirty="0">
                <a:effectLst>
                  <a:outerShdw blurRad="38100" dist="38100" dir="2700000" algn="tl">
                    <a:srgbClr val="DDDDDD"/>
                  </a:outerShdw>
                </a:effectLst>
                <a:latin typeface="Arial" charset="0"/>
                <a:ea typeface="ヒラギノ角ゴ Pro W3" charset="0"/>
                <a:cs typeface="ヒラギノ角ゴ Pro W3" charset="0"/>
              </a:rPr>
            </a:br>
            <a:r>
              <a:rPr lang="en-US" sz="3500" dirty="0">
                <a:effectLst>
                  <a:outerShdw blurRad="38100" dist="38100" dir="2700000" algn="tl">
                    <a:srgbClr val="DDDDDD"/>
                  </a:outerShdw>
                </a:effectLst>
                <a:latin typeface="Arial" charset="0"/>
                <a:ea typeface="ヒラギノ角ゴ Pro W3" charset="0"/>
                <a:cs typeface="ヒラギノ角ゴ Pro W3" charset="0"/>
              </a:rPr>
              <a:t>Education Required</a:t>
            </a:r>
          </a:p>
        </p:txBody>
      </p:sp>
      <p:sp>
        <p:nvSpPr>
          <p:cNvPr id="1532976" name="Line 48"/>
          <p:cNvSpPr>
            <a:spLocks noChangeShapeType="1"/>
          </p:cNvSpPr>
          <p:nvPr/>
        </p:nvSpPr>
        <p:spPr bwMode="auto">
          <a:xfrm flipH="1">
            <a:off x="4175124" y="1827211"/>
            <a:ext cx="168275" cy="33972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4" name="Line 48"/>
          <p:cNvSpPr>
            <a:spLocks noChangeShapeType="1"/>
          </p:cNvSpPr>
          <p:nvPr/>
        </p:nvSpPr>
        <p:spPr bwMode="auto">
          <a:xfrm flipH="1">
            <a:off x="4571998" y="2055812"/>
            <a:ext cx="381001" cy="762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5" name="Line 48"/>
          <p:cNvSpPr>
            <a:spLocks noChangeShapeType="1"/>
          </p:cNvSpPr>
          <p:nvPr/>
        </p:nvSpPr>
        <p:spPr bwMode="auto">
          <a:xfrm flipH="1" flipV="1">
            <a:off x="5133974" y="2344736"/>
            <a:ext cx="504825" cy="15875"/>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58" name="Text Box 51"/>
          <p:cNvSpPr txBox="1">
            <a:spLocks noChangeArrowheads="1"/>
          </p:cNvSpPr>
          <p:nvPr/>
        </p:nvSpPr>
        <p:spPr bwMode="auto">
          <a:xfrm>
            <a:off x="22098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36.6%</a:t>
            </a:r>
          </a:p>
        </p:txBody>
      </p:sp>
      <p:sp>
        <p:nvSpPr>
          <p:cNvPr id="59" name="Text Box 51"/>
          <p:cNvSpPr txBox="1">
            <a:spLocks noChangeArrowheads="1"/>
          </p:cNvSpPr>
          <p:nvPr/>
        </p:nvSpPr>
        <p:spPr bwMode="auto">
          <a:xfrm>
            <a:off x="4343400" y="25130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5.5%</a:t>
            </a:r>
          </a:p>
        </p:txBody>
      </p:sp>
      <p:sp>
        <p:nvSpPr>
          <p:cNvPr id="60" name="Text Box 51"/>
          <p:cNvSpPr txBox="1">
            <a:spLocks noChangeArrowheads="1"/>
          </p:cNvSpPr>
          <p:nvPr/>
        </p:nvSpPr>
        <p:spPr bwMode="auto">
          <a:xfrm>
            <a:off x="5334000" y="38084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1.7%</a:t>
            </a:r>
          </a:p>
        </p:txBody>
      </p:sp>
      <p:sp>
        <p:nvSpPr>
          <p:cNvPr id="61" name="Text Box 51"/>
          <p:cNvSpPr txBox="1">
            <a:spLocks noChangeArrowheads="1"/>
          </p:cNvSpPr>
          <p:nvPr/>
        </p:nvSpPr>
        <p:spPr bwMode="auto">
          <a:xfrm>
            <a:off x="3886200" y="54086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20.2%</a:t>
            </a:r>
          </a:p>
        </p:txBody>
      </p:sp>
      <p:sp>
        <p:nvSpPr>
          <p:cNvPr id="62" name="Text Box 51"/>
          <p:cNvSpPr txBox="1">
            <a:spLocks noChangeArrowheads="1"/>
          </p:cNvSpPr>
          <p:nvPr/>
        </p:nvSpPr>
        <p:spPr bwMode="auto">
          <a:xfrm>
            <a:off x="3055938" y="222250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
        <p:nvSpPr>
          <p:cNvPr id="63" name="Text Box 51"/>
          <p:cNvSpPr txBox="1">
            <a:spLocks noChangeArrowheads="1"/>
          </p:cNvSpPr>
          <p:nvPr/>
        </p:nvSpPr>
        <p:spPr bwMode="auto">
          <a:xfrm>
            <a:off x="5334000" y="4189412"/>
            <a:ext cx="11191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4.2%</a:t>
            </a:r>
          </a:p>
        </p:txBody>
      </p:sp>
      <p:sp>
        <p:nvSpPr>
          <p:cNvPr id="29" name="Text Box 51"/>
          <p:cNvSpPr txBox="1">
            <a:spLocks noChangeArrowheads="1"/>
          </p:cNvSpPr>
          <p:nvPr/>
        </p:nvSpPr>
        <p:spPr bwMode="auto">
          <a:xfrm>
            <a:off x="5159375" y="46466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6.6%</a:t>
            </a:r>
          </a:p>
        </p:txBody>
      </p:sp>
      <p:sp>
        <p:nvSpPr>
          <p:cNvPr id="30" name="Text Box 51"/>
          <p:cNvSpPr txBox="1">
            <a:spLocks noChangeArrowheads="1"/>
          </p:cNvSpPr>
          <p:nvPr/>
        </p:nvSpPr>
        <p:spPr bwMode="auto">
          <a:xfrm>
            <a:off x="4800600" y="3198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12.3%</a:t>
            </a:r>
          </a:p>
        </p:txBody>
      </p:sp>
    </p:spTree>
    <p:extLst>
      <p:ext uri="{BB962C8B-B14F-4D97-AF65-F5344CB8AC3E}">
        <p14:creationId xmlns:p14="http://schemas.microsoft.com/office/powerpoint/2010/main" val="3842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withEffect">
                                  <p:stCondLst>
                                    <p:cond delay="0"/>
                                  </p:stCondLst>
                                  <p:childTnLst>
                                    <p:set>
                                      <p:cBhvr>
                                        <p:cTn id="6" dur="1" fill="hold">
                                          <p:stCondLst>
                                            <p:cond delay="499"/>
                                          </p:stCondLst>
                                        </p:cTn>
                                        <p:tgtEl>
                                          <p:spTgt spid="59"/>
                                        </p:tgtEl>
                                        <p:attrNameLst>
                                          <p:attrName>style.visibility</p:attrName>
                                        </p:attrNameLst>
                                      </p:cBhvr>
                                      <p:to>
                                        <p:strVal val="visible"/>
                                      </p:to>
                                    </p:set>
                                  </p:childTnLst>
                                </p:cTn>
                              </p:par>
                              <p:par>
                                <p:cTn id="7" presetID="609501728" presetClass="entr" presetSubtype="0" fill="hold" grpId="0" nodeType="withEffect">
                                  <p:stCondLst>
                                    <p:cond delay="0"/>
                                  </p:stCondLst>
                                  <p:childTnLst>
                                    <p:set>
                                      <p:cBhvr>
                                        <p:cTn id="8" dur="1" fill="hold">
                                          <p:stCondLst>
                                            <p:cond delay="499"/>
                                          </p:stCondLst>
                                        </p:cTn>
                                        <p:tgtEl>
                                          <p:spTgt spid="60"/>
                                        </p:tgtEl>
                                        <p:attrNameLst>
                                          <p:attrName>style.visibility</p:attrName>
                                        </p:attrNameLst>
                                      </p:cBhvr>
                                      <p:to>
                                        <p:strVal val="visible"/>
                                      </p:to>
                                    </p:set>
                                  </p:childTnLst>
                                </p:cTn>
                              </p:par>
                              <p:par>
                                <p:cTn id="9" presetID="609501728" presetClass="entr" presetSubtype="0" fill="hold" grpId="0" nodeType="withEffect">
                                  <p:stCondLst>
                                    <p:cond delay="0"/>
                                  </p:stCondLst>
                                  <p:childTnLst>
                                    <p:set>
                                      <p:cBhvr>
                                        <p:cTn id="10" dur="1" fill="hold">
                                          <p:stCondLst>
                                            <p:cond delay="499"/>
                                          </p:stCondLst>
                                        </p:cTn>
                                        <p:tgtEl>
                                          <p:spTgt spid="63"/>
                                        </p:tgtEl>
                                        <p:attrNameLst>
                                          <p:attrName>style.visibility</p:attrName>
                                        </p:attrNameLst>
                                      </p:cBhvr>
                                      <p:to>
                                        <p:strVal val="visible"/>
                                      </p:to>
                                    </p:set>
                                  </p:childTnLst>
                                </p:cTn>
                              </p:par>
                              <p:par>
                                <p:cTn id="11" presetID="609501728" presetClass="entr" presetSubtype="0" fill="hold" grpId="0" nodeType="withEffect">
                                  <p:stCondLst>
                                    <p:cond delay="0"/>
                                  </p:stCondLst>
                                  <p:childTnLst>
                                    <p:set>
                                      <p:cBhvr>
                                        <p:cTn id="12" dur="1" fill="hold">
                                          <p:stCondLst>
                                            <p:cond delay="499"/>
                                          </p:stCondLst>
                                        </p:cTn>
                                        <p:tgtEl>
                                          <p:spTgt spid="61"/>
                                        </p:tgtEl>
                                        <p:attrNameLst>
                                          <p:attrName>style.visibility</p:attrName>
                                        </p:attrNameLst>
                                      </p:cBhvr>
                                      <p:to>
                                        <p:strVal val="visible"/>
                                      </p:to>
                                    </p:set>
                                  </p:childTnLst>
                                </p:cTn>
                              </p:par>
                              <p:par>
                                <p:cTn id="13" presetID="609501728" presetClass="entr" presetSubtype="0" fill="hold" grpId="0" nodeType="withEffect">
                                  <p:stCondLst>
                                    <p:cond delay="0"/>
                                  </p:stCondLst>
                                  <p:childTnLst>
                                    <p:set>
                                      <p:cBhvr>
                                        <p:cTn id="14" dur="1" fill="hold">
                                          <p:stCondLst>
                                            <p:cond delay="499"/>
                                          </p:stCondLst>
                                        </p:cTn>
                                        <p:tgtEl>
                                          <p:spTgt spid="58"/>
                                        </p:tgtEl>
                                        <p:attrNameLst>
                                          <p:attrName>style.visibility</p:attrName>
                                        </p:attrNameLst>
                                      </p:cBhvr>
                                      <p:to>
                                        <p:strVal val="visible"/>
                                      </p:to>
                                    </p:set>
                                  </p:childTnLst>
                                </p:cTn>
                              </p:par>
                              <p:par>
                                <p:cTn id="15" presetID="609501728" presetClass="entr" presetSubtype="0" fill="hold" grpId="0" nodeType="withEffect">
                                  <p:stCondLst>
                                    <p:cond delay="0"/>
                                  </p:stCondLst>
                                  <p:childTnLst>
                                    <p:set>
                                      <p:cBhvr>
                                        <p:cTn id="16" dur="1" fill="hold">
                                          <p:stCondLst>
                                            <p:cond delay="499"/>
                                          </p:stCondLst>
                                        </p:cTn>
                                        <p:tgtEl>
                                          <p:spTgt spid="62"/>
                                        </p:tgtEl>
                                        <p:attrNameLst>
                                          <p:attrName>style.visibility</p:attrName>
                                        </p:attrNameLst>
                                      </p:cBhvr>
                                      <p:to>
                                        <p:strVal val="visible"/>
                                      </p:to>
                                    </p:set>
                                  </p:childTnLst>
                                </p:cTn>
                              </p:par>
                              <p:par>
                                <p:cTn id="17" presetID="609501728" presetClass="entr" presetSubtype="0" fill="hold" grpId="0" nodeType="withEffect">
                                  <p:stCondLst>
                                    <p:cond delay="0"/>
                                  </p:stCondLst>
                                  <p:childTnLst>
                                    <p:set>
                                      <p:cBhvr>
                                        <p:cTn id="18" dur="1" fill="hold">
                                          <p:stCondLst>
                                            <p:cond delay="499"/>
                                          </p:stCondLst>
                                        </p:cTn>
                                        <p:tgtEl>
                                          <p:spTgt spid="29"/>
                                        </p:tgtEl>
                                        <p:attrNameLst>
                                          <p:attrName>style.visibility</p:attrName>
                                        </p:attrNameLst>
                                      </p:cBhvr>
                                      <p:to>
                                        <p:strVal val="visible"/>
                                      </p:to>
                                    </p:set>
                                  </p:childTnLst>
                                </p:cTn>
                              </p:par>
                              <p:par>
                                <p:cTn id="19" presetID="609501728" presetClass="entr" presetSubtype="0" fill="hold" grpId="0" nodeType="withEffect">
                                  <p:stCondLst>
                                    <p:cond delay="0"/>
                                  </p:stCondLst>
                                  <p:childTnLst>
                                    <p:set>
                                      <p:cBhvr>
                                        <p:cTn id="20" dur="1" fill="hold">
                                          <p:stCondLst>
                                            <p:cond delay="499"/>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utoUpdateAnimBg="0"/>
      <p:bldP spid="59" grpId="0" autoUpdateAnimBg="0"/>
      <p:bldP spid="60" grpId="0" autoUpdateAnimBg="0"/>
      <p:bldP spid="61" grpId="0" autoUpdateAnimBg="0"/>
      <p:bldP spid="62" grpId="0" autoUpdateAnimBg="0"/>
      <p:bldP spid="63" grpId="0" autoUpdateAnimBg="0"/>
      <p:bldP spid="29" grpId="0" autoUpdateAnimBg="0"/>
      <p:bldP spid="30"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5" name="Group 2"/>
          <p:cNvGrpSpPr>
            <a:grpSpLocks/>
          </p:cNvGrpSpPr>
          <p:nvPr/>
        </p:nvGrpSpPr>
        <p:grpSpPr bwMode="auto">
          <a:xfrm>
            <a:off x="2349500" y="1997075"/>
            <a:ext cx="4479925" cy="4479925"/>
            <a:chOff x="2425700" y="1417638"/>
            <a:chExt cx="4356100" cy="4354512"/>
          </a:xfrm>
        </p:grpSpPr>
        <p:grpSp>
          <p:nvGrpSpPr>
            <p:cNvPr id="36882" name="Group 1"/>
            <p:cNvGrpSpPr>
              <a:grpSpLocks/>
            </p:cNvGrpSpPr>
            <p:nvPr/>
          </p:nvGrpSpPr>
          <p:grpSpPr bwMode="auto">
            <a:xfrm>
              <a:off x="2425700" y="1417638"/>
              <a:ext cx="4356100" cy="4354512"/>
              <a:chOff x="2425700" y="1417638"/>
              <a:chExt cx="4356100" cy="4354512"/>
            </a:xfrm>
          </p:grpSpPr>
          <p:sp>
            <p:nvSpPr>
              <p:cNvPr id="1315842" name="Arc 2"/>
              <p:cNvSpPr>
                <a:spLocks/>
              </p:cNvSpPr>
              <p:nvPr/>
            </p:nvSpPr>
            <p:spPr bwMode="auto">
              <a:xfrm>
                <a:off x="4602206" y="1417638"/>
                <a:ext cx="2179594" cy="3715686"/>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5" name="Arc 5"/>
              <p:cNvSpPr>
                <a:spLocks/>
              </p:cNvSpPr>
              <p:nvPr/>
            </p:nvSpPr>
            <p:spPr bwMode="auto">
              <a:xfrm>
                <a:off x="4605294" y="3597980"/>
                <a:ext cx="1540534" cy="2143309"/>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7" name="Arc 7"/>
              <p:cNvSpPr>
                <a:spLocks/>
              </p:cNvSpPr>
              <p:nvPr/>
            </p:nvSpPr>
            <p:spPr bwMode="auto">
              <a:xfrm>
                <a:off x="2425700" y="2886630"/>
                <a:ext cx="2551607" cy="2885520"/>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9" name="Arc 9"/>
              <p:cNvSpPr>
                <a:spLocks/>
              </p:cNvSpPr>
              <p:nvPr/>
            </p:nvSpPr>
            <p:spPr bwMode="auto">
              <a:xfrm>
                <a:off x="2544559" y="2778616"/>
                <a:ext cx="2060734" cy="819364"/>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1" name="Arc 11"/>
              <p:cNvSpPr>
                <a:spLocks/>
              </p:cNvSpPr>
              <p:nvPr/>
            </p:nvSpPr>
            <p:spPr bwMode="auto">
              <a:xfrm>
                <a:off x="2586237" y="2505494"/>
                <a:ext cx="2019057" cy="1092486"/>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3" name="Arc 13"/>
              <p:cNvSpPr>
                <a:spLocks/>
              </p:cNvSpPr>
              <p:nvPr/>
            </p:nvSpPr>
            <p:spPr bwMode="auto">
              <a:xfrm>
                <a:off x="2720532" y="2112014"/>
                <a:ext cx="1884761" cy="1485965"/>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5" name="Arc 15"/>
              <p:cNvSpPr>
                <a:spLocks/>
              </p:cNvSpPr>
              <p:nvPr/>
            </p:nvSpPr>
            <p:spPr bwMode="auto">
              <a:xfrm>
                <a:off x="3013820" y="1483989"/>
                <a:ext cx="1591473" cy="2113991"/>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7" name="Arc 17"/>
              <p:cNvSpPr>
                <a:spLocks/>
              </p:cNvSpPr>
              <p:nvPr/>
            </p:nvSpPr>
            <p:spPr bwMode="auto">
              <a:xfrm>
                <a:off x="4077375" y="1420724"/>
                <a:ext cx="527919" cy="2177256"/>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rgbClr val="05E5E2"/>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43" name="Line 3"/>
            <p:cNvSpPr>
              <a:spLocks noChangeShapeType="1"/>
            </p:cNvSpPr>
            <p:nvPr/>
          </p:nvSpPr>
          <p:spPr bwMode="auto">
            <a:xfrm flipV="1">
              <a:off x="4605294" y="1417638"/>
              <a:ext cx="3087" cy="215411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4" name="Line 4"/>
            <p:cNvSpPr>
              <a:spLocks noChangeShapeType="1"/>
            </p:cNvSpPr>
            <p:nvPr/>
          </p:nvSpPr>
          <p:spPr bwMode="auto">
            <a:xfrm>
              <a:off x="4605294" y="3597980"/>
              <a:ext cx="1515836" cy="1513741"/>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6" name="Line 6"/>
            <p:cNvSpPr>
              <a:spLocks noChangeShapeType="1"/>
            </p:cNvSpPr>
            <p:nvPr/>
          </p:nvSpPr>
          <p:spPr bwMode="auto">
            <a:xfrm>
              <a:off x="4605294" y="3597980"/>
              <a:ext cx="353490" cy="211707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48" name="Line 8"/>
            <p:cNvSpPr>
              <a:spLocks noChangeShapeType="1"/>
            </p:cNvSpPr>
            <p:nvPr/>
          </p:nvSpPr>
          <p:spPr bwMode="auto">
            <a:xfrm flipH="1" flipV="1">
              <a:off x="2541472" y="2886630"/>
              <a:ext cx="2040668" cy="685118"/>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0" name="Line 10"/>
            <p:cNvSpPr>
              <a:spLocks noChangeShapeType="1"/>
            </p:cNvSpPr>
            <p:nvPr/>
          </p:nvSpPr>
          <p:spPr bwMode="auto">
            <a:xfrm flipH="1" flipV="1">
              <a:off x="2586237" y="2778616"/>
              <a:ext cx="1995903" cy="7931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2" name="Line 12"/>
            <p:cNvSpPr>
              <a:spLocks noChangeShapeType="1"/>
            </p:cNvSpPr>
            <p:nvPr/>
          </p:nvSpPr>
          <p:spPr bwMode="auto">
            <a:xfrm flipH="1" flipV="1">
              <a:off x="2714358" y="2502408"/>
              <a:ext cx="1867782" cy="106934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4" name="Line 14"/>
            <p:cNvSpPr>
              <a:spLocks noChangeShapeType="1"/>
            </p:cNvSpPr>
            <p:nvPr/>
          </p:nvSpPr>
          <p:spPr bwMode="auto">
            <a:xfrm flipH="1" flipV="1">
              <a:off x="3009189" y="2108928"/>
              <a:ext cx="1572951" cy="14628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56" name="Line 16"/>
            <p:cNvSpPr>
              <a:spLocks noChangeShapeType="1"/>
            </p:cNvSpPr>
            <p:nvPr/>
          </p:nvSpPr>
          <p:spPr bwMode="auto">
            <a:xfrm flipH="1" flipV="1">
              <a:off x="4080462" y="1480903"/>
              <a:ext cx="501677" cy="2090845"/>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5858" name="Rectangle 18"/>
          <p:cNvSpPr>
            <a:spLocks noGrp="1" noChangeArrowheads="1"/>
          </p:cNvSpPr>
          <p:nvPr>
            <p:ph type="title" idx="4294967295"/>
          </p:nvPr>
        </p:nvSpPr>
        <p:spPr>
          <a:xfrm>
            <a:off x="2646362" y="228600"/>
            <a:ext cx="6269037" cy="838200"/>
          </a:xfrm>
        </p:spPr>
        <p:txBody>
          <a:bodyPr anchor="t">
            <a:normAutofit fontScale="90000"/>
          </a:bodyPr>
          <a:lstStyle/>
          <a:p>
            <a:pPr eaLnBrk="1" hangingPunct="1">
              <a:defRPr/>
            </a:pPr>
            <a:r>
              <a:rPr lang="en-US" sz="3500" dirty="0" smtClean="0">
                <a:effectLst>
                  <a:outerShdw blurRad="38100" dist="38100" dir="2700000" algn="tl">
                    <a:srgbClr val="DDDDDD"/>
                  </a:outerShdw>
                </a:effectLst>
                <a:latin typeface="Arial" charset="0"/>
                <a:ea typeface="ヒラギノ角ゴ Pro W3" charset="0"/>
                <a:cs typeface="ヒラギノ角ゴ Pro W3" charset="0"/>
              </a:rPr>
              <a:t>2015 NC High School</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Graduate </a:t>
            </a:r>
            <a:r>
              <a:rPr lang="en-US" sz="3500" dirty="0">
                <a:effectLst>
                  <a:outerShdw blurRad="38100" dist="38100" dir="2700000" algn="tl">
                    <a:srgbClr val="DDDDDD"/>
                  </a:outerShdw>
                </a:effectLst>
                <a:latin typeface="Arial" charset="0"/>
                <a:ea typeface="ヒラギノ角ゴ Pro W3" charset="0"/>
                <a:cs typeface="ヒラギノ角ゴ Pro W3" charset="0"/>
              </a:rPr>
              <a:t>Intentions</a:t>
            </a:r>
          </a:p>
        </p:txBody>
      </p:sp>
      <p:sp>
        <p:nvSpPr>
          <p:cNvPr id="1315859" name="Text Box 19"/>
          <p:cNvSpPr txBox="1">
            <a:spLocks noChangeArrowheads="1"/>
          </p:cNvSpPr>
          <p:nvPr/>
        </p:nvSpPr>
        <p:spPr bwMode="auto">
          <a:xfrm>
            <a:off x="6781800" y="3211512"/>
            <a:ext cx="1787525"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a:effectLst>
                  <a:outerShdw blurRad="38100" dist="38100" dir="2700000" algn="tl">
                    <a:srgbClr val="DDDDDD"/>
                  </a:outerShdw>
                </a:effectLst>
                <a:latin typeface="Helvetica Neue" charset="0"/>
              </a:rPr>
              <a:t>Public Senior</a:t>
            </a:r>
          </a:p>
          <a:p>
            <a:pPr algn="ctr">
              <a:defRPr/>
            </a:pPr>
            <a:r>
              <a:rPr lang="en-US" sz="2000" b="1">
                <a:effectLst>
                  <a:outerShdw blurRad="38100" dist="38100" dir="2700000" algn="tl">
                    <a:srgbClr val="DDDDDD"/>
                  </a:outerShdw>
                </a:effectLst>
                <a:latin typeface="Helvetica Neue" charset="0"/>
              </a:rPr>
              <a:t>Institutions</a:t>
            </a:r>
          </a:p>
        </p:txBody>
      </p:sp>
      <p:sp>
        <p:nvSpPr>
          <p:cNvPr id="1315860" name="Text Box 20"/>
          <p:cNvSpPr txBox="1">
            <a:spLocks noChangeArrowheads="1"/>
          </p:cNvSpPr>
          <p:nvPr/>
        </p:nvSpPr>
        <p:spPr bwMode="auto">
          <a:xfrm>
            <a:off x="6043612" y="5761037"/>
            <a:ext cx="1881188" cy="701675"/>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defRPr/>
            </a:pPr>
            <a:r>
              <a:rPr lang="en-US" sz="2000" b="1" dirty="0">
                <a:effectLst>
                  <a:outerShdw blurRad="38100" dist="38100" dir="2700000" algn="tl">
                    <a:srgbClr val="DDDDDD"/>
                  </a:outerShdw>
                </a:effectLst>
                <a:latin typeface="Helvetica Neue" charset="0"/>
              </a:rPr>
              <a:t>Private Senior</a:t>
            </a:r>
          </a:p>
          <a:p>
            <a:pPr algn="ctr">
              <a:defRPr/>
            </a:pPr>
            <a:r>
              <a:rPr lang="en-US" sz="2000" b="1" dirty="0">
                <a:effectLst>
                  <a:outerShdw blurRad="38100" dist="38100" dir="2700000" algn="tl">
                    <a:srgbClr val="DDDDDD"/>
                  </a:outerShdw>
                </a:effectLst>
                <a:latin typeface="Helvetica Neue" charset="0"/>
              </a:rPr>
              <a:t>Institutions</a:t>
            </a:r>
          </a:p>
        </p:txBody>
      </p:sp>
      <p:sp>
        <p:nvSpPr>
          <p:cNvPr id="36869" name="Rectangle 21"/>
          <p:cNvSpPr>
            <a:spLocks noChangeArrowheads="1"/>
          </p:cNvSpPr>
          <p:nvPr/>
        </p:nvSpPr>
        <p:spPr bwMode="auto">
          <a:xfrm>
            <a:off x="642938" y="5456237"/>
            <a:ext cx="24844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Community and</a:t>
            </a:r>
          </a:p>
          <a:p>
            <a:r>
              <a:rPr lang="en-US" sz="2000" b="1">
                <a:latin typeface="Helvetica Neue" charset="0"/>
              </a:rPr>
              <a:t>Technical Colleges</a:t>
            </a:r>
          </a:p>
        </p:txBody>
      </p:sp>
      <p:sp>
        <p:nvSpPr>
          <p:cNvPr id="36870" name="Rectangle 22"/>
          <p:cNvSpPr>
            <a:spLocks noChangeArrowheads="1"/>
          </p:cNvSpPr>
          <p:nvPr/>
        </p:nvSpPr>
        <p:spPr bwMode="auto">
          <a:xfrm>
            <a:off x="762000" y="3795712"/>
            <a:ext cx="12430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Private</a:t>
            </a:r>
          </a:p>
          <a:p>
            <a:r>
              <a:rPr lang="en-US" sz="2000" b="1">
                <a:latin typeface="Helvetica Neue" charset="0"/>
              </a:rPr>
              <a:t>Junior</a:t>
            </a:r>
          </a:p>
          <a:p>
            <a:r>
              <a:rPr lang="en-US" sz="2000" b="1">
                <a:latin typeface="Helvetica Neue" charset="0"/>
              </a:rPr>
              <a:t>Colleges</a:t>
            </a:r>
          </a:p>
        </p:txBody>
      </p:sp>
      <p:sp>
        <p:nvSpPr>
          <p:cNvPr id="36871" name="Rectangle 23"/>
          <p:cNvSpPr>
            <a:spLocks noChangeArrowheads="1"/>
          </p:cNvSpPr>
          <p:nvPr/>
        </p:nvSpPr>
        <p:spPr bwMode="auto">
          <a:xfrm>
            <a:off x="381000" y="2728912"/>
            <a:ext cx="14081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Trade and</a:t>
            </a:r>
          </a:p>
          <a:p>
            <a:r>
              <a:rPr lang="en-US" sz="2000" b="1">
                <a:latin typeface="Helvetica Neue" charset="0"/>
              </a:rPr>
              <a:t>Business</a:t>
            </a:r>
          </a:p>
          <a:p>
            <a:r>
              <a:rPr lang="en-US" sz="2000" b="1">
                <a:latin typeface="Helvetica Neue" charset="0"/>
              </a:rPr>
              <a:t>Schools</a:t>
            </a:r>
          </a:p>
        </p:txBody>
      </p:sp>
      <p:sp>
        <p:nvSpPr>
          <p:cNvPr id="36872" name="Rectangle 24"/>
          <p:cNvSpPr>
            <a:spLocks noChangeArrowheads="1"/>
          </p:cNvSpPr>
          <p:nvPr/>
        </p:nvSpPr>
        <p:spPr bwMode="auto">
          <a:xfrm>
            <a:off x="1819275" y="2500312"/>
            <a:ext cx="1074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Military</a:t>
            </a:r>
          </a:p>
        </p:txBody>
      </p:sp>
      <p:sp>
        <p:nvSpPr>
          <p:cNvPr id="36873" name="Rectangle 25"/>
          <p:cNvSpPr>
            <a:spLocks noChangeArrowheads="1"/>
          </p:cNvSpPr>
          <p:nvPr/>
        </p:nvSpPr>
        <p:spPr bwMode="auto">
          <a:xfrm>
            <a:off x="1955800" y="1890712"/>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Employment</a:t>
            </a:r>
          </a:p>
        </p:txBody>
      </p:sp>
      <p:sp>
        <p:nvSpPr>
          <p:cNvPr id="36874" name="Rectangle 26"/>
          <p:cNvSpPr>
            <a:spLocks noChangeArrowheads="1"/>
          </p:cNvSpPr>
          <p:nvPr/>
        </p:nvSpPr>
        <p:spPr bwMode="auto">
          <a:xfrm>
            <a:off x="3781425" y="1646237"/>
            <a:ext cx="8651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a:latin typeface="Helvetica Neue" charset="0"/>
              </a:rPr>
              <a:t>Other</a:t>
            </a:r>
          </a:p>
        </p:txBody>
      </p:sp>
      <p:sp>
        <p:nvSpPr>
          <p:cNvPr id="1315867" name="Line 27"/>
          <p:cNvSpPr>
            <a:spLocks noChangeShapeType="1"/>
          </p:cNvSpPr>
          <p:nvPr/>
        </p:nvSpPr>
        <p:spPr bwMode="auto">
          <a:xfrm flipH="1">
            <a:off x="1752600" y="3414712"/>
            <a:ext cx="762000" cy="53340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5868" name="Line 28"/>
          <p:cNvSpPr>
            <a:spLocks noChangeShapeType="1"/>
          </p:cNvSpPr>
          <p:nvPr/>
        </p:nvSpPr>
        <p:spPr bwMode="auto">
          <a:xfrm flipH="1">
            <a:off x="1676400" y="3262312"/>
            <a:ext cx="914400" cy="0"/>
          </a:xfrm>
          <a:prstGeom prst="line">
            <a:avLst/>
          </a:prstGeom>
          <a:noFill/>
          <a:ln w="9525">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30" name="Text Box 51"/>
          <p:cNvSpPr txBox="1">
            <a:spLocks noChangeArrowheads="1"/>
          </p:cNvSpPr>
          <p:nvPr/>
        </p:nvSpPr>
        <p:spPr bwMode="auto">
          <a:xfrm>
            <a:off x="4916488" y="3444875"/>
            <a:ext cx="13795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34.4%</a:t>
            </a:r>
            <a:endParaRPr lang="en-US" sz="3200" b="1" dirty="0">
              <a:solidFill>
                <a:schemeClr val="bg1"/>
              </a:solidFill>
              <a:latin typeface="Helvetica Neue" charset="0"/>
            </a:endParaRPr>
          </a:p>
        </p:txBody>
      </p:sp>
      <p:sp>
        <p:nvSpPr>
          <p:cNvPr id="31" name="Text Box 51"/>
          <p:cNvSpPr txBox="1">
            <a:spLocks noChangeArrowheads="1"/>
          </p:cNvSpPr>
          <p:nvPr/>
        </p:nvSpPr>
        <p:spPr bwMode="auto">
          <a:xfrm>
            <a:off x="4854575" y="5400675"/>
            <a:ext cx="13917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10.4%</a:t>
            </a:r>
            <a:endParaRPr lang="en-US" sz="3200" b="1" dirty="0">
              <a:solidFill>
                <a:schemeClr val="bg1"/>
              </a:solidFill>
              <a:latin typeface="Helvetica Neue" charset="0"/>
            </a:endParaRPr>
          </a:p>
        </p:txBody>
      </p:sp>
      <p:sp>
        <p:nvSpPr>
          <p:cNvPr id="32" name="Text Box 51"/>
          <p:cNvSpPr txBox="1">
            <a:spLocks noChangeArrowheads="1"/>
          </p:cNvSpPr>
          <p:nvPr/>
        </p:nvSpPr>
        <p:spPr bwMode="auto">
          <a:xfrm>
            <a:off x="2970213" y="49085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37.2%</a:t>
            </a:r>
            <a:endParaRPr lang="en-US" sz="3200" b="1" dirty="0">
              <a:solidFill>
                <a:schemeClr val="bg1"/>
              </a:solidFill>
              <a:latin typeface="Helvetica Neue" charset="0"/>
            </a:endParaRPr>
          </a:p>
        </p:txBody>
      </p:sp>
      <p:sp>
        <p:nvSpPr>
          <p:cNvPr id="33" name="Text Box 51"/>
          <p:cNvSpPr txBox="1">
            <a:spLocks noChangeArrowheads="1"/>
          </p:cNvSpPr>
          <p:nvPr/>
        </p:nvSpPr>
        <p:spPr bwMode="auto">
          <a:xfrm>
            <a:off x="3127375" y="23177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9.7%</a:t>
            </a:r>
            <a:endParaRPr lang="en-US" sz="3200" b="1" dirty="0">
              <a:solidFill>
                <a:schemeClr val="bg1"/>
              </a:solidFill>
              <a:latin typeface="Helvetica Neue" charset="0"/>
            </a:endParaRPr>
          </a:p>
        </p:txBody>
      </p:sp>
      <p:sp>
        <p:nvSpPr>
          <p:cNvPr id="34" name="Text Box 51"/>
          <p:cNvSpPr txBox="1">
            <a:spLocks noChangeArrowheads="1"/>
          </p:cNvSpPr>
          <p:nvPr/>
        </p:nvSpPr>
        <p:spPr bwMode="auto">
          <a:xfrm>
            <a:off x="2719388" y="2849562"/>
            <a:ext cx="11641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4.6%</a:t>
            </a:r>
            <a:endParaRPr lang="en-US" sz="3200" b="1" dirty="0">
              <a:solidFill>
                <a:schemeClr val="bg1"/>
              </a:solidFill>
              <a:latin typeface="Helvetica Neue" charset="0"/>
            </a:endParaRPr>
          </a:p>
        </p:txBody>
      </p:sp>
    </p:spTree>
    <p:extLst>
      <p:ext uri="{BB962C8B-B14F-4D97-AF65-F5344CB8AC3E}">
        <p14:creationId xmlns:p14="http://schemas.microsoft.com/office/powerpoint/2010/main" val="190250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09501728" presetClass="entr" presetSubtype="0" fill="hold" grpId="0" nodeType="afterEffect">
                                  <p:stCondLst>
                                    <p:cond delay="0"/>
                                  </p:stCondLst>
                                  <p:childTnLst>
                                    <p:set>
                                      <p:cBhvr>
                                        <p:cTn id="6" dur="1" fill="hold">
                                          <p:stCondLst>
                                            <p:cond delay="499"/>
                                          </p:stCondLst>
                                        </p:cTn>
                                        <p:tgtEl>
                                          <p:spTgt spid="30"/>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31"/>
                                        </p:tgtEl>
                                        <p:attrNameLst>
                                          <p:attrName>style.visibility</p:attrName>
                                        </p:attrNameLst>
                                      </p:cBhvr>
                                      <p:to>
                                        <p:strVal val="visible"/>
                                      </p:to>
                                    </p:set>
                                  </p:childTnLst>
                                </p:cTn>
                              </p:par>
                            </p:childTnLst>
                          </p:cTn>
                        </p:par>
                        <p:par>
                          <p:cTn id="10" fill="hold" nodeType="afterGroup">
                            <p:stCondLst>
                              <p:cond delay="1000"/>
                            </p:stCondLst>
                            <p:childTnLst>
                              <p:par>
                                <p:cTn id="11" presetID="609501728" presetClass="entr" presetSubtype="0" fill="hold" grpId="0" nodeType="afterEffect">
                                  <p:stCondLst>
                                    <p:cond delay="0"/>
                                  </p:stCondLst>
                                  <p:childTnLst>
                                    <p:set>
                                      <p:cBhvr>
                                        <p:cTn id="12" dur="1" fill="hold">
                                          <p:stCondLst>
                                            <p:cond delay="499"/>
                                          </p:stCondLst>
                                        </p:cTn>
                                        <p:tgtEl>
                                          <p:spTgt spid="32"/>
                                        </p:tgtEl>
                                        <p:attrNameLst>
                                          <p:attrName>style.visibility</p:attrName>
                                        </p:attrNameLst>
                                      </p:cBhvr>
                                      <p:to>
                                        <p:strVal val="visible"/>
                                      </p:to>
                                    </p:set>
                                  </p:childTnLst>
                                </p:cTn>
                              </p:par>
                            </p:childTnLst>
                          </p:cTn>
                        </p:par>
                        <p:par>
                          <p:cTn id="13" fill="hold" nodeType="afterGroup">
                            <p:stCondLst>
                              <p:cond delay="1500"/>
                            </p:stCondLst>
                            <p:childTnLst>
                              <p:par>
                                <p:cTn id="14" presetID="609501728" presetClass="entr" presetSubtype="0" fill="hold" grpId="0" nodeType="afterEffect">
                                  <p:stCondLst>
                                    <p:cond delay="0"/>
                                  </p:stCondLst>
                                  <p:childTnLst>
                                    <p:set>
                                      <p:cBhvr>
                                        <p:cTn id="15" dur="1" fill="hold">
                                          <p:stCondLst>
                                            <p:cond delay="499"/>
                                          </p:stCondLst>
                                        </p:cTn>
                                        <p:tgtEl>
                                          <p:spTgt spid="34"/>
                                        </p:tgtEl>
                                        <p:attrNameLst>
                                          <p:attrName>style.visibility</p:attrName>
                                        </p:attrNameLst>
                                      </p:cBhvr>
                                      <p:to>
                                        <p:strVal val="visible"/>
                                      </p:to>
                                    </p:set>
                                  </p:childTnLst>
                                </p:cTn>
                              </p:par>
                            </p:childTnLst>
                          </p:cTn>
                        </p:par>
                        <p:par>
                          <p:cTn id="16" fill="hold" nodeType="afterGroup">
                            <p:stCondLst>
                              <p:cond delay="2000"/>
                            </p:stCondLst>
                            <p:childTnLst>
                              <p:par>
                                <p:cTn id="17" presetID="609501728" presetClass="entr" presetSubtype="0" fill="hold" grpId="0" nodeType="afterEffect">
                                  <p:stCondLst>
                                    <p:cond delay="0"/>
                                  </p:stCondLst>
                                  <p:childTnLst>
                                    <p:set>
                                      <p:cBhvr>
                                        <p:cTn id="18" dur="1" fill="hold">
                                          <p:stCondLst>
                                            <p:cond delay="499"/>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utoUpdateAnimBg="0"/>
      <p:bldP spid="31" grpId="0" autoUpdateAnimBg="0"/>
      <p:bldP spid="32" grpId="0" autoUpdateAnimBg="0"/>
      <p:bldP spid="33" grpId="0" autoUpdateAnimBg="0"/>
      <p:bldP spid="34"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35" descr="Education-Pie-Chart-2014-.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9450" y="2132012"/>
            <a:ext cx="4654550" cy="464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7890" name="Rectangle 2"/>
          <p:cNvSpPr>
            <a:spLocks noGrp="1" noChangeArrowheads="1"/>
          </p:cNvSpPr>
          <p:nvPr>
            <p:ph type="title" idx="4294967295"/>
          </p:nvPr>
        </p:nvSpPr>
        <p:spPr>
          <a:xfrm>
            <a:off x="2639504" y="200055"/>
            <a:ext cx="6275895" cy="942945"/>
          </a:xfrm>
        </p:spPr>
        <p:txBody>
          <a:bodyPr anchor="t">
            <a:normAutofit fontScale="90000"/>
          </a:bodyPr>
          <a:lstStyle/>
          <a:p>
            <a:pPr eaLnBrk="1" hangingPunct="1">
              <a:defRPr/>
            </a:pPr>
            <a:r>
              <a:rPr lang="en-US" sz="3500" dirty="0">
                <a:effectLst>
                  <a:outerShdw blurRad="38100" dist="38100" dir="2700000" algn="tl">
                    <a:srgbClr val="DDDDDD"/>
                  </a:outerShdw>
                </a:effectLst>
                <a:latin typeface="Arial" charset="0"/>
                <a:ea typeface="ヒラギノ角ゴ Pro W3" charset="0"/>
                <a:cs typeface="ヒラギノ角ゴ Pro W3" charset="0"/>
              </a:rPr>
              <a:t>Postsecondary Intentions </a:t>
            </a:r>
            <a:r>
              <a:rPr lang="en-US" sz="3500" dirty="0" smtClean="0">
                <a:effectLst>
                  <a:outerShdw blurRad="38100" dist="38100" dir="2700000" algn="tl">
                    <a:srgbClr val="DDDDDD"/>
                  </a:outerShdw>
                </a:effectLst>
                <a:latin typeface="Arial" charset="0"/>
                <a:ea typeface="ヒラギノ角ゴ Pro W3" charset="0"/>
                <a:cs typeface="ヒラギノ角ゴ Pro W3" charset="0"/>
              </a:rPr>
              <a:t/>
            </a:r>
            <a:br>
              <a:rPr lang="en-US" sz="3500" dirty="0" smtClean="0">
                <a:effectLst>
                  <a:outerShdw blurRad="38100" dist="38100" dir="2700000" algn="tl">
                    <a:srgbClr val="DDDDDD"/>
                  </a:outerShdw>
                </a:effectLst>
                <a:latin typeface="Arial" charset="0"/>
                <a:ea typeface="ヒラギノ角ゴ Pro W3" charset="0"/>
                <a:cs typeface="ヒラギノ角ゴ Pro W3" charset="0"/>
              </a:rPr>
            </a:br>
            <a:r>
              <a:rPr lang="en-US" sz="3500" dirty="0" smtClean="0">
                <a:effectLst>
                  <a:outerShdw blurRad="38100" dist="38100" dir="2700000" algn="tl">
                    <a:srgbClr val="DDDDDD"/>
                  </a:outerShdw>
                </a:effectLst>
                <a:latin typeface="Arial" charset="0"/>
                <a:ea typeface="ヒラギノ角ゴ Pro W3" charset="0"/>
                <a:cs typeface="ヒラギノ角ゴ Pro W3" charset="0"/>
              </a:rPr>
              <a:t>vs</a:t>
            </a:r>
            <a:r>
              <a:rPr lang="en-US" sz="3500" dirty="0">
                <a:effectLst>
                  <a:outerShdw blurRad="38100" dist="38100" dir="2700000" algn="tl">
                    <a:srgbClr val="DDDDDD"/>
                  </a:outerShdw>
                </a:effectLst>
                <a:latin typeface="Arial" charset="0"/>
                <a:ea typeface="ヒラギノ角ゴ Pro W3" charset="0"/>
                <a:cs typeface="ヒラギノ角ゴ Pro W3" charset="0"/>
              </a:rPr>
              <a:t>. Reality</a:t>
            </a:r>
          </a:p>
        </p:txBody>
      </p:sp>
      <p:sp>
        <p:nvSpPr>
          <p:cNvPr id="1317914" name="Text Box 26"/>
          <p:cNvSpPr txBox="1">
            <a:spLocks noChangeArrowheads="1"/>
          </p:cNvSpPr>
          <p:nvPr/>
        </p:nvSpPr>
        <p:spPr bwMode="auto">
          <a:xfrm>
            <a:off x="685800" y="1531937"/>
            <a:ext cx="35528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dirty="0">
                <a:effectLst>
                  <a:outerShdw blurRad="38100" dist="38100" dir="2700000" algn="tl">
                    <a:srgbClr val="DDDDDD"/>
                  </a:outerShdw>
                </a:effectLst>
                <a:latin typeface="Helvetica Neue" charset="0"/>
              </a:rPr>
              <a:t>Graduate Intentions</a:t>
            </a:r>
          </a:p>
        </p:txBody>
      </p:sp>
      <p:grpSp>
        <p:nvGrpSpPr>
          <p:cNvPr id="38916" name="Group 27"/>
          <p:cNvGrpSpPr>
            <a:grpSpLocks/>
          </p:cNvGrpSpPr>
          <p:nvPr/>
        </p:nvGrpSpPr>
        <p:grpSpPr bwMode="auto">
          <a:xfrm>
            <a:off x="15875" y="2224087"/>
            <a:ext cx="4479925" cy="4479925"/>
            <a:chOff x="1528" y="1075"/>
            <a:chExt cx="2744" cy="2743"/>
          </a:xfrm>
        </p:grpSpPr>
        <p:sp>
          <p:nvSpPr>
            <p:cNvPr id="1317916" name="Arc 28"/>
            <p:cNvSpPr>
              <a:spLocks/>
            </p:cNvSpPr>
            <p:nvPr/>
          </p:nvSpPr>
          <p:spPr bwMode="auto">
            <a:xfrm>
              <a:off x="2899" y="1075"/>
              <a:ext cx="1373" cy="2341"/>
            </a:xfrm>
            <a:custGeom>
              <a:avLst/>
              <a:gdLst>
                <a:gd name="G0" fmla="+- 30 0 0"/>
                <a:gd name="G1" fmla="+- 21600 0 0"/>
                <a:gd name="G2" fmla="+- 21600 0 0"/>
                <a:gd name="T0" fmla="*/ 0 w 21630"/>
                <a:gd name="T1" fmla="*/ 1 h 36873"/>
                <a:gd name="T2" fmla="*/ 15303 w 21630"/>
                <a:gd name="T3" fmla="*/ 36873 h 36873"/>
                <a:gd name="T4" fmla="*/ 30 w 21630"/>
                <a:gd name="T5" fmla="*/ 21600 h 36873"/>
              </a:gdLst>
              <a:ahLst/>
              <a:cxnLst>
                <a:cxn ang="0">
                  <a:pos x="T0" y="T1"/>
                </a:cxn>
                <a:cxn ang="0">
                  <a:pos x="T2" y="T3"/>
                </a:cxn>
                <a:cxn ang="0">
                  <a:pos x="T4" y="T5"/>
                </a:cxn>
              </a:cxnLst>
              <a:rect l="0" t="0" r="r" b="b"/>
              <a:pathLst>
                <a:path w="21630" h="36873" fill="none" extrusionOk="0">
                  <a:moveTo>
                    <a:pt x="-1" y="0"/>
                  </a:moveTo>
                  <a:cubicBezTo>
                    <a:pt x="9" y="0"/>
                    <a:pt x="19" y="-1"/>
                    <a:pt x="30" y="-1"/>
                  </a:cubicBezTo>
                  <a:cubicBezTo>
                    <a:pt x="11959" y="0"/>
                    <a:pt x="21630" y="9670"/>
                    <a:pt x="21630" y="21600"/>
                  </a:cubicBezTo>
                  <a:cubicBezTo>
                    <a:pt x="21630" y="27328"/>
                    <a:pt x="19354" y="32822"/>
                    <a:pt x="15303" y="36873"/>
                  </a:cubicBezTo>
                </a:path>
                <a:path w="21630" h="36873" stroke="0" extrusionOk="0">
                  <a:moveTo>
                    <a:pt x="-1" y="0"/>
                  </a:moveTo>
                  <a:cubicBezTo>
                    <a:pt x="9" y="0"/>
                    <a:pt x="19" y="-1"/>
                    <a:pt x="30" y="-1"/>
                  </a:cubicBezTo>
                  <a:cubicBezTo>
                    <a:pt x="11959" y="0"/>
                    <a:pt x="21630" y="9670"/>
                    <a:pt x="21630" y="21600"/>
                  </a:cubicBezTo>
                  <a:cubicBezTo>
                    <a:pt x="21630" y="27328"/>
                    <a:pt x="19354" y="32822"/>
                    <a:pt x="15303" y="36873"/>
                  </a:cubicBezTo>
                  <a:lnTo>
                    <a:pt x="30" y="2160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7" name="Line 29"/>
            <p:cNvSpPr>
              <a:spLocks noChangeShapeType="1"/>
            </p:cNvSpPr>
            <p:nvPr/>
          </p:nvSpPr>
          <p:spPr bwMode="auto">
            <a:xfrm flipV="1">
              <a:off x="2901" y="1075"/>
              <a:ext cx="2" cy="135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8" name="Line 30"/>
            <p:cNvSpPr>
              <a:spLocks noChangeShapeType="1"/>
            </p:cNvSpPr>
            <p:nvPr/>
          </p:nvSpPr>
          <p:spPr bwMode="auto">
            <a:xfrm>
              <a:off x="2901" y="2448"/>
              <a:ext cx="955" cy="95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19" name="Arc 31"/>
            <p:cNvSpPr>
              <a:spLocks/>
            </p:cNvSpPr>
            <p:nvPr/>
          </p:nvSpPr>
          <p:spPr bwMode="auto">
            <a:xfrm>
              <a:off x="2901" y="2448"/>
              <a:ext cx="970" cy="1337"/>
            </a:xfrm>
            <a:custGeom>
              <a:avLst/>
              <a:gdLst>
                <a:gd name="G0" fmla="+- 0 0 0"/>
                <a:gd name="G1" fmla="+- 0 0 0"/>
                <a:gd name="G2" fmla="+- 21600 0 0"/>
                <a:gd name="T0" fmla="*/ 15273 w 15273"/>
                <a:gd name="T1" fmla="*/ 15273 h 21280"/>
                <a:gd name="T2" fmla="*/ 3699 w 15273"/>
                <a:gd name="T3" fmla="*/ 21280 h 21280"/>
                <a:gd name="T4" fmla="*/ 0 w 15273"/>
                <a:gd name="T5" fmla="*/ 0 h 21280"/>
              </a:gdLst>
              <a:ahLst/>
              <a:cxnLst>
                <a:cxn ang="0">
                  <a:pos x="T0" y="T1"/>
                </a:cxn>
                <a:cxn ang="0">
                  <a:pos x="T2" y="T3"/>
                </a:cxn>
                <a:cxn ang="0">
                  <a:pos x="T4" y="T5"/>
                </a:cxn>
              </a:cxnLst>
              <a:rect l="0" t="0" r="r" b="b"/>
              <a:pathLst>
                <a:path w="15273" h="21280" fill="none" extrusionOk="0">
                  <a:moveTo>
                    <a:pt x="15273" y="15273"/>
                  </a:moveTo>
                  <a:cubicBezTo>
                    <a:pt x="12126" y="18420"/>
                    <a:pt x="8084" y="20518"/>
                    <a:pt x="3699" y="21280"/>
                  </a:cubicBezTo>
                </a:path>
                <a:path w="15273" h="21280" stroke="0" extrusionOk="0">
                  <a:moveTo>
                    <a:pt x="15273" y="15273"/>
                  </a:moveTo>
                  <a:cubicBezTo>
                    <a:pt x="12126" y="18420"/>
                    <a:pt x="8084" y="20518"/>
                    <a:pt x="3699" y="21280"/>
                  </a:cubicBezTo>
                  <a:lnTo>
                    <a:pt x="0" y="0"/>
                  </a:lnTo>
                  <a:close/>
                </a:path>
              </a:pathLst>
            </a:custGeom>
            <a:solidFill>
              <a:srgbClr val="FF0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0" name="Line 32"/>
            <p:cNvSpPr>
              <a:spLocks noChangeShapeType="1"/>
            </p:cNvSpPr>
            <p:nvPr/>
          </p:nvSpPr>
          <p:spPr bwMode="auto">
            <a:xfrm>
              <a:off x="2901" y="2448"/>
              <a:ext cx="223" cy="133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1" name="Arc 33"/>
            <p:cNvSpPr>
              <a:spLocks/>
            </p:cNvSpPr>
            <p:nvPr/>
          </p:nvSpPr>
          <p:spPr bwMode="auto">
            <a:xfrm>
              <a:off x="1528" y="2000"/>
              <a:ext cx="1607" cy="1818"/>
            </a:xfrm>
            <a:custGeom>
              <a:avLst/>
              <a:gdLst>
                <a:gd name="G0" fmla="+- 21600 0 0"/>
                <a:gd name="G1" fmla="+- 7040 0 0"/>
                <a:gd name="G2" fmla="+- 21600 0 0"/>
                <a:gd name="T0" fmla="*/ 25299 w 25299"/>
                <a:gd name="T1" fmla="*/ 28320 h 28640"/>
                <a:gd name="T2" fmla="*/ 1180 w 25299"/>
                <a:gd name="T3" fmla="*/ 0 h 28640"/>
                <a:gd name="T4" fmla="*/ 21600 w 25299"/>
                <a:gd name="T5" fmla="*/ 7040 h 28640"/>
              </a:gdLst>
              <a:ahLst/>
              <a:cxnLst>
                <a:cxn ang="0">
                  <a:pos x="T0" y="T1"/>
                </a:cxn>
                <a:cxn ang="0">
                  <a:pos x="T2" y="T3"/>
                </a:cxn>
                <a:cxn ang="0">
                  <a:pos x="T4" y="T5"/>
                </a:cxn>
              </a:cxnLst>
              <a:rect l="0" t="0" r="r" b="b"/>
              <a:pathLst>
                <a:path w="25299" h="28640" fill="none" extrusionOk="0">
                  <a:moveTo>
                    <a:pt x="25299" y="28320"/>
                  </a:moveTo>
                  <a:cubicBezTo>
                    <a:pt x="24077" y="28533"/>
                    <a:pt x="22839" y="28639"/>
                    <a:pt x="21600" y="28639"/>
                  </a:cubicBezTo>
                  <a:cubicBezTo>
                    <a:pt x="9670" y="28640"/>
                    <a:pt x="0" y="18969"/>
                    <a:pt x="0" y="7040"/>
                  </a:cubicBezTo>
                  <a:cubicBezTo>
                    <a:pt x="0" y="4644"/>
                    <a:pt x="398" y="2264"/>
                    <a:pt x="1179" y="-1"/>
                  </a:cubicBezTo>
                </a:path>
                <a:path w="25299" h="28640" stroke="0" extrusionOk="0">
                  <a:moveTo>
                    <a:pt x="25299" y="28320"/>
                  </a:moveTo>
                  <a:cubicBezTo>
                    <a:pt x="24077" y="28533"/>
                    <a:pt x="22839" y="28639"/>
                    <a:pt x="21600" y="28639"/>
                  </a:cubicBezTo>
                  <a:cubicBezTo>
                    <a:pt x="9670" y="28640"/>
                    <a:pt x="0" y="18969"/>
                    <a:pt x="0" y="7040"/>
                  </a:cubicBezTo>
                  <a:cubicBezTo>
                    <a:pt x="0" y="4644"/>
                    <a:pt x="398" y="2264"/>
                    <a:pt x="1179" y="-1"/>
                  </a:cubicBezTo>
                  <a:lnTo>
                    <a:pt x="21600" y="7040"/>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2" name="Line 34"/>
            <p:cNvSpPr>
              <a:spLocks noChangeShapeType="1"/>
            </p:cNvSpPr>
            <p:nvPr/>
          </p:nvSpPr>
          <p:spPr bwMode="auto">
            <a:xfrm flipH="1" flipV="1">
              <a:off x="1601" y="2000"/>
              <a:ext cx="1285" cy="432"/>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3" name="Arc 35"/>
            <p:cNvSpPr>
              <a:spLocks/>
            </p:cNvSpPr>
            <p:nvPr/>
          </p:nvSpPr>
          <p:spPr bwMode="auto">
            <a:xfrm>
              <a:off x="1603" y="1933"/>
              <a:ext cx="1298" cy="523"/>
            </a:xfrm>
            <a:custGeom>
              <a:avLst/>
              <a:gdLst>
                <a:gd name="G0" fmla="+- 20420 0 0"/>
                <a:gd name="G1" fmla="+- 8106 0 0"/>
                <a:gd name="G2" fmla="+- 21600 0 0"/>
                <a:gd name="T0" fmla="*/ 0 w 20420"/>
                <a:gd name="T1" fmla="*/ 1066 h 8106"/>
                <a:gd name="T2" fmla="*/ 399 w 20420"/>
                <a:gd name="T3" fmla="*/ 0 h 8106"/>
                <a:gd name="T4" fmla="*/ 20420 w 20420"/>
                <a:gd name="T5" fmla="*/ 8106 h 8106"/>
              </a:gdLst>
              <a:ahLst/>
              <a:cxnLst>
                <a:cxn ang="0">
                  <a:pos x="T0" y="T1"/>
                </a:cxn>
                <a:cxn ang="0">
                  <a:pos x="T2" y="T3"/>
                </a:cxn>
                <a:cxn ang="0">
                  <a:pos x="T4" y="T5"/>
                </a:cxn>
              </a:cxnLst>
              <a:rect l="0" t="0" r="r" b="b"/>
              <a:pathLst>
                <a:path w="20420" h="8106" fill="none" extrusionOk="0">
                  <a:moveTo>
                    <a:pt x="-1" y="1065"/>
                  </a:moveTo>
                  <a:cubicBezTo>
                    <a:pt x="123" y="707"/>
                    <a:pt x="256" y="351"/>
                    <a:pt x="398" y="-1"/>
                  </a:cubicBezTo>
                </a:path>
                <a:path w="20420" h="8106" stroke="0" extrusionOk="0">
                  <a:moveTo>
                    <a:pt x="-1" y="1065"/>
                  </a:moveTo>
                  <a:cubicBezTo>
                    <a:pt x="123" y="707"/>
                    <a:pt x="256" y="351"/>
                    <a:pt x="398" y="-1"/>
                  </a:cubicBezTo>
                  <a:lnTo>
                    <a:pt x="20420" y="8106"/>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4" name="Line 36"/>
            <p:cNvSpPr>
              <a:spLocks noChangeShapeType="1"/>
            </p:cNvSpPr>
            <p:nvPr/>
          </p:nvSpPr>
          <p:spPr bwMode="auto">
            <a:xfrm flipH="1" flipV="1">
              <a:off x="1629" y="1933"/>
              <a:ext cx="1262" cy="503"/>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5" name="Arc 37"/>
            <p:cNvSpPr>
              <a:spLocks/>
            </p:cNvSpPr>
            <p:nvPr/>
          </p:nvSpPr>
          <p:spPr bwMode="auto">
            <a:xfrm>
              <a:off x="1629" y="1760"/>
              <a:ext cx="1272" cy="688"/>
            </a:xfrm>
            <a:custGeom>
              <a:avLst/>
              <a:gdLst>
                <a:gd name="G0" fmla="+- 20021 0 0"/>
                <a:gd name="G1" fmla="+- 10811 0 0"/>
                <a:gd name="G2" fmla="+- 21600 0 0"/>
                <a:gd name="T0" fmla="*/ 0 w 20021"/>
                <a:gd name="T1" fmla="*/ 2705 h 10811"/>
                <a:gd name="T2" fmla="*/ 1322 w 20021"/>
                <a:gd name="T3" fmla="*/ 0 h 10811"/>
                <a:gd name="T4" fmla="*/ 20021 w 20021"/>
                <a:gd name="T5" fmla="*/ 10811 h 10811"/>
              </a:gdLst>
              <a:ahLst/>
              <a:cxnLst>
                <a:cxn ang="0">
                  <a:pos x="T0" y="T1"/>
                </a:cxn>
                <a:cxn ang="0">
                  <a:pos x="T2" y="T3"/>
                </a:cxn>
                <a:cxn ang="0">
                  <a:pos x="T4" y="T5"/>
                </a:cxn>
              </a:cxnLst>
              <a:rect l="0" t="0" r="r" b="b"/>
              <a:pathLst>
                <a:path w="20021" h="10811" fill="none" extrusionOk="0">
                  <a:moveTo>
                    <a:pt x="-1" y="2704"/>
                  </a:moveTo>
                  <a:cubicBezTo>
                    <a:pt x="376" y="1773"/>
                    <a:pt x="818" y="869"/>
                    <a:pt x="1321" y="-1"/>
                  </a:cubicBezTo>
                </a:path>
                <a:path w="20021" h="10811" stroke="0" extrusionOk="0">
                  <a:moveTo>
                    <a:pt x="-1" y="2704"/>
                  </a:moveTo>
                  <a:cubicBezTo>
                    <a:pt x="376" y="1773"/>
                    <a:pt x="818" y="869"/>
                    <a:pt x="1321" y="-1"/>
                  </a:cubicBezTo>
                  <a:lnTo>
                    <a:pt x="20021" y="10811"/>
                  </a:lnTo>
                  <a:close/>
                </a:path>
              </a:pathLst>
            </a:custGeom>
            <a:solidFill>
              <a:srgbClr val="408000"/>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6" name="Line 38"/>
            <p:cNvSpPr>
              <a:spLocks noChangeShapeType="1"/>
            </p:cNvSpPr>
            <p:nvPr/>
          </p:nvSpPr>
          <p:spPr bwMode="auto">
            <a:xfrm flipH="1" flipV="1">
              <a:off x="1710" y="1758"/>
              <a:ext cx="1179" cy="674"/>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7" name="Arc 39"/>
            <p:cNvSpPr>
              <a:spLocks/>
            </p:cNvSpPr>
            <p:nvPr/>
          </p:nvSpPr>
          <p:spPr bwMode="auto">
            <a:xfrm>
              <a:off x="1714" y="1512"/>
              <a:ext cx="1187" cy="936"/>
            </a:xfrm>
            <a:custGeom>
              <a:avLst/>
              <a:gdLst>
                <a:gd name="G0" fmla="+- 18699 0 0"/>
                <a:gd name="G1" fmla="+- 14730 0 0"/>
                <a:gd name="G2" fmla="+- 21600 0 0"/>
                <a:gd name="T0" fmla="*/ 0 w 18699"/>
                <a:gd name="T1" fmla="*/ 3919 h 14730"/>
                <a:gd name="T2" fmla="*/ 2902 w 18699"/>
                <a:gd name="T3" fmla="*/ 0 h 14730"/>
                <a:gd name="T4" fmla="*/ 18699 w 18699"/>
                <a:gd name="T5" fmla="*/ 14730 h 14730"/>
              </a:gdLst>
              <a:ahLst/>
              <a:cxnLst>
                <a:cxn ang="0">
                  <a:pos x="T0" y="T1"/>
                </a:cxn>
                <a:cxn ang="0">
                  <a:pos x="T2" y="T3"/>
                </a:cxn>
                <a:cxn ang="0">
                  <a:pos x="T4" y="T5"/>
                </a:cxn>
              </a:cxnLst>
              <a:rect l="0" t="0" r="r" b="b"/>
              <a:pathLst>
                <a:path w="18699" h="14730" fill="none" extrusionOk="0">
                  <a:moveTo>
                    <a:pt x="-1" y="3918"/>
                  </a:moveTo>
                  <a:cubicBezTo>
                    <a:pt x="815" y="2506"/>
                    <a:pt x="1789" y="1192"/>
                    <a:pt x="2901" y="-1"/>
                  </a:cubicBezTo>
                </a:path>
                <a:path w="18699" h="14730" stroke="0" extrusionOk="0">
                  <a:moveTo>
                    <a:pt x="-1" y="3918"/>
                  </a:moveTo>
                  <a:cubicBezTo>
                    <a:pt x="815" y="2506"/>
                    <a:pt x="1789" y="1192"/>
                    <a:pt x="2901" y="-1"/>
                  </a:cubicBezTo>
                  <a:lnTo>
                    <a:pt x="18699" y="14730"/>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8" name="Line 40"/>
            <p:cNvSpPr>
              <a:spLocks noChangeShapeType="1"/>
            </p:cNvSpPr>
            <p:nvPr/>
          </p:nvSpPr>
          <p:spPr bwMode="auto">
            <a:xfrm flipH="1" flipV="1">
              <a:off x="1896" y="1510"/>
              <a:ext cx="1003" cy="920"/>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29" name="Arc 41"/>
            <p:cNvSpPr>
              <a:spLocks/>
            </p:cNvSpPr>
            <p:nvPr/>
          </p:nvSpPr>
          <p:spPr bwMode="auto">
            <a:xfrm>
              <a:off x="1899" y="1117"/>
              <a:ext cx="1003" cy="1337"/>
            </a:xfrm>
            <a:custGeom>
              <a:avLst/>
              <a:gdLst>
                <a:gd name="G0" fmla="+- 15797 0 0"/>
                <a:gd name="G1" fmla="+- 20953 0 0"/>
                <a:gd name="G2" fmla="+- 21600 0 0"/>
                <a:gd name="T0" fmla="*/ 0 w 15797"/>
                <a:gd name="T1" fmla="*/ 6223 h 20953"/>
                <a:gd name="T2" fmla="*/ 10552 w 15797"/>
                <a:gd name="T3" fmla="*/ 0 h 20953"/>
                <a:gd name="T4" fmla="*/ 15797 w 15797"/>
                <a:gd name="T5" fmla="*/ 20953 h 20953"/>
              </a:gdLst>
              <a:ahLst/>
              <a:cxnLst>
                <a:cxn ang="0">
                  <a:pos x="T0" y="T1"/>
                </a:cxn>
                <a:cxn ang="0">
                  <a:pos x="T2" y="T3"/>
                </a:cxn>
                <a:cxn ang="0">
                  <a:pos x="T4" y="T5"/>
                </a:cxn>
              </a:cxnLst>
              <a:rect l="0" t="0" r="r" b="b"/>
              <a:pathLst>
                <a:path w="15797" h="20953" fill="none" extrusionOk="0">
                  <a:moveTo>
                    <a:pt x="-1" y="6222"/>
                  </a:moveTo>
                  <a:cubicBezTo>
                    <a:pt x="2842" y="3173"/>
                    <a:pt x="6507" y="1011"/>
                    <a:pt x="10551" y="-1"/>
                  </a:cubicBezTo>
                </a:path>
                <a:path w="15797" h="20953" stroke="0" extrusionOk="0">
                  <a:moveTo>
                    <a:pt x="-1" y="6222"/>
                  </a:moveTo>
                  <a:cubicBezTo>
                    <a:pt x="2842" y="3173"/>
                    <a:pt x="6507" y="1011"/>
                    <a:pt x="10551" y="-1"/>
                  </a:cubicBezTo>
                  <a:lnTo>
                    <a:pt x="15797" y="20953"/>
                  </a:lnTo>
                  <a:close/>
                </a:path>
              </a:pathLst>
            </a:custGeom>
            <a:solidFill>
              <a:srgbClr val="0004FF"/>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0" name="Line 42"/>
            <p:cNvSpPr>
              <a:spLocks noChangeShapeType="1"/>
            </p:cNvSpPr>
            <p:nvPr/>
          </p:nvSpPr>
          <p:spPr bwMode="auto">
            <a:xfrm flipH="1" flipV="1">
              <a:off x="2570" y="1115"/>
              <a:ext cx="321" cy="1317"/>
            </a:xfrm>
            <a:prstGeom prst="line">
              <a:avLst/>
            </a:prstGeom>
            <a:no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sp>
          <p:nvSpPr>
            <p:cNvPr id="1317931" name="Arc 43"/>
            <p:cNvSpPr>
              <a:spLocks/>
            </p:cNvSpPr>
            <p:nvPr/>
          </p:nvSpPr>
          <p:spPr bwMode="auto">
            <a:xfrm>
              <a:off x="2568" y="1077"/>
              <a:ext cx="333" cy="1372"/>
            </a:xfrm>
            <a:custGeom>
              <a:avLst/>
              <a:gdLst>
                <a:gd name="G0" fmla="+- 5245 0 0"/>
                <a:gd name="G1" fmla="+- 21599 0 0"/>
                <a:gd name="G2" fmla="+- 21600 0 0"/>
                <a:gd name="T0" fmla="*/ 0 w 5245"/>
                <a:gd name="T1" fmla="*/ 646 h 21599"/>
                <a:gd name="T2" fmla="*/ 5215 w 5245"/>
                <a:gd name="T3" fmla="*/ 0 h 21599"/>
                <a:gd name="T4" fmla="*/ 5245 w 5245"/>
                <a:gd name="T5" fmla="*/ 21599 h 21599"/>
              </a:gdLst>
              <a:ahLst/>
              <a:cxnLst>
                <a:cxn ang="0">
                  <a:pos x="T0" y="T1"/>
                </a:cxn>
                <a:cxn ang="0">
                  <a:pos x="T2" y="T3"/>
                </a:cxn>
                <a:cxn ang="0">
                  <a:pos x="T4" y="T5"/>
                </a:cxn>
              </a:cxnLst>
              <a:rect l="0" t="0" r="r" b="b"/>
              <a:pathLst>
                <a:path w="5245" h="21599" fill="none" extrusionOk="0">
                  <a:moveTo>
                    <a:pt x="-1" y="645"/>
                  </a:moveTo>
                  <a:cubicBezTo>
                    <a:pt x="1705" y="218"/>
                    <a:pt x="3456" y="1"/>
                    <a:pt x="5214" y="-1"/>
                  </a:cubicBezTo>
                </a:path>
                <a:path w="5245" h="21599" stroke="0" extrusionOk="0">
                  <a:moveTo>
                    <a:pt x="-1" y="645"/>
                  </a:moveTo>
                  <a:cubicBezTo>
                    <a:pt x="1705" y="218"/>
                    <a:pt x="3456" y="1"/>
                    <a:pt x="5214" y="-1"/>
                  </a:cubicBezTo>
                  <a:lnTo>
                    <a:pt x="5245" y="21599"/>
                  </a:lnTo>
                  <a:close/>
                </a:path>
              </a:pathLst>
            </a:custGeom>
            <a:solidFill>
              <a:schemeClr val="accent1"/>
            </a:solidFill>
            <a:ln w="28575">
              <a:solidFill>
                <a:srgbClr val="000000"/>
              </a:solidFill>
              <a:round/>
              <a:headEnd/>
              <a:tailEnd/>
            </a:ln>
          </p:spPr>
          <p:txBody>
            <a:bodyPr/>
            <a:lstStyle/>
            <a:p>
              <a:pPr>
                <a:defRPr/>
              </a:pPr>
              <a:endParaRPr lang="en-US" b="1">
                <a:effectLst>
                  <a:outerShdw blurRad="38100" dist="38100" dir="2700000" algn="tl">
                    <a:srgbClr val="000000">
                      <a:alpha val="43137"/>
                    </a:srgbClr>
                  </a:outerShdw>
                </a:effectLst>
                <a:latin typeface="Helvetica Neue" pitchFamily="-107" charset="0"/>
                <a:ea typeface="+mn-ea"/>
                <a:cs typeface="+mn-cs"/>
              </a:endParaRPr>
            </a:p>
          </p:txBody>
        </p:sp>
      </p:grpSp>
      <p:sp>
        <p:nvSpPr>
          <p:cNvPr id="1317932" name="Text Box 44"/>
          <p:cNvSpPr txBox="1">
            <a:spLocks noChangeArrowheads="1"/>
          </p:cNvSpPr>
          <p:nvPr/>
        </p:nvSpPr>
        <p:spPr bwMode="auto">
          <a:xfrm>
            <a:off x="5026025" y="1531937"/>
            <a:ext cx="3540125" cy="519113"/>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defRPr/>
            </a:pPr>
            <a:r>
              <a:rPr lang="en-US" sz="2800" b="1">
                <a:effectLst>
                  <a:outerShdw blurRad="38100" dist="38100" dir="2700000" algn="tl">
                    <a:srgbClr val="DDDDDD"/>
                  </a:outerShdw>
                </a:effectLst>
                <a:latin typeface="Helvetica Neue" charset="0"/>
              </a:rPr>
              <a:t>Education Required</a:t>
            </a:r>
          </a:p>
        </p:txBody>
      </p:sp>
      <p:sp>
        <p:nvSpPr>
          <p:cNvPr id="38918" name="Text Box 45"/>
          <p:cNvSpPr txBox="1">
            <a:spLocks noChangeArrowheads="1"/>
          </p:cNvSpPr>
          <p:nvPr/>
        </p:nvSpPr>
        <p:spPr bwMode="auto">
          <a:xfrm>
            <a:off x="2743200" y="3579812"/>
            <a:ext cx="1358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19" name="Text Box 46"/>
          <p:cNvSpPr txBox="1">
            <a:spLocks noChangeArrowheads="1"/>
          </p:cNvSpPr>
          <p:nvPr/>
        </p:nvSpPr>
        <p:spPr bwMode="auto">
          <a:xfrm>
            <a:off x="6961188" y="2727325"/>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4 year</a:t>
            </a:r>
          </a:p>
        </p:txBody>
      </p:sp>
      <p:sp>
        <p:nvSpPr>
          <p:cNvPr id="38920" name="Text Box 47"/>
          <p:cNvSpPr txBox="1">
            <a:spLocks noChangeArrowheads="1"/>
          </p:cNvSpPr>
          <p:nvPr/>
        </p:nvSpPr>
        <p:spPr bwMode="auto">
          <a:xfrm>
            <a:off x="7470775" y="4265612"/>
            <a:ext cx="17494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1-2 year</a:t>
            </a:r>
          </a:p>
        </p:txBody>
      </p:sp>
      <p:sp>
        <p:nvSpPr>
          <p:cNvPr id="38921" name="Text Box 48"/>
          <p:cNvSpPr txBox="1">
            <a:spLocks noChangeArrowheads="1"/>
          </p:cNvSpPr>
          <p:nvPr/>
        </p:nvSpPr>
        <p:spPr bwMode="auto">
          <a:xfrm>
            <a:off x="452438" y="4737100"/>
            <a:ext cx="17494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a:solidFill>
                  <a:schemeClr val="bg1"/>
                </a:solidFill>
                <a:latin typeface="Helvetica Neue" charset="0"/>
              </a:rPr>
              <a:t>1-2 year</a:t>
            </a:r>
          </a:p>
        </p:txBody>
      </p:sp>
      <p:sp>
        <p:nvSpPr>
          <p:cNvPr id="38922" name="Text Box 49"/>
          <p:cNvSpPr txBox="1">
            <a:spLocks noChangeArrowheads="1"/>
          </p:cNvSpPr>
          <p:nvPr/>
        </p:nvSpPr>
        <p:spPr bwMode="auto">
          <a:xfrm>
            <a:off x="785813" y="2709862"/>
            <a:ext cx="9731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38923" name="Text Box 50"/>
          <p:cNvSpPr txBox="1">
            <a:spLocks noChangeArrowheads="1"/>
          </p:cNvSpPr>
          <p:nvPr/>
        </p:nvSpPr>
        <p:spPr bwMode="auto">
          <a:xfrm>
            <a:off x="5275263" y="4816475"/>
            <a:ext cx="9731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OJT</a:t>
            </a:r>
          </a:p>
        </p:txBody>
      </p:sp>
      <p:sp>
        <p:nvSpPr>
          <p:cNvPr id="1317939" name="Text Box 51"/>
          <p:cNvSpPr txBox="1">
            <a:spLocks noChangeArrowheads="1"/>
          </p:cNvSpPr>
          <p:nvPr/>
        </p:nvSpPr>
        <p:spPr bwMode="auto">
          <a:xfrm>
            <a:off x="2819400" y="434181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44.8%</a:t>
            </a:r>
            <a:endParaRPr lang="en-US" sz="3200" b="1" dirty="0">
              <a:solidFill>
                <a:schemeClr val="bg1"/>
              </a:solidFill>
              <a:latin typeface="Helvetica Neue" charset="0"/>
            </a:endParaRPr>
          </a:p>
        </p:txBody>
      </p:sp>
      <p:sp>
        <p:nvSpPr>
          <p:cNvPr id="1317940" name="Text Box 52"/>
          <p:cNvSpPr txBox="1">
            <a:spLocks noChangeArrowheads="1"/>
          </p:cNvSpPr>
          <p:nvPr/>
        </p:nvSpPr>
        <p:spPr bwMode="auto">
          <a:xfrm>
            <a:off x="833438" y="5392737"/>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38.9%</a:t>
            </a:r>
            <a:endParaRPr lang="en-US" sz="3200" b="1" dirty="0">
              <a:solidFill>
                <a:schemeClr val="bg1"/>
              </a:solidFill>
              <a:latin typeface="Helvetica Neue" charset="0"/>
            </a:endParaRPr>
          </a:p>
        </p:txBody>
      </p:sp>
      <p:sp>
        <p:nvSpPr>
          <p:cNvPr id="1317941" name="Text Box 53"/>
          <p:cNvSpPr txBox="1">
            <a:spLocks noChangeArrowheads="1"/>
          </p:cNvSpPr>
          <p:nvPr/>
        </p:nvSpPr>
        <p:spPr bwMode="auto">
          <a:xfrm>
            <a:off x="633413" y="3090862"/>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dirty="0" smtClean="0">
                <a:solidFill>
                  <a:schemeClr val="bg1"/>
                </a:solidFill>
                <a:latin typeface="Helvetica Neue" charset="0"/>
              </a:rPr>
              <a:t>14.3%</a:t>
            </a:r>
            <a:endParaRPr lang="en-US" sz="3200" b="1" dirty="0">
              <a:solidFill>
                <a:schemeClr val="bg1"/>
              </a:solidFill>
              <a:latin typeface="Helvetica Neue" charset="0"/>
            </a:endParaRPr>
          </a:p>
        </p:txBody>
      </p:sp>
      <p:sp>
        <p:nvSpPr>
          <p:cNvPr id="1317942" name="Text Box 54"/>
          <p:cNvSpPr txBox="1">
            <a:spLocks noChangeArrowheads="1"/>
          </p:cNvSpPr>
          <p:nvPr/>
        </p:nvSpPr>
        <p:spPr bwMode="auto">
          <a:xfrm>
            <a:off x="8054975" y="3960812"/>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5.9%</a:t>
            </a:r>
          </a:p>
        </p:txBody>
      </p:sp>
      <p:sp>
        <p:nvSpPr>
          <p:cNvPr id="1317943" name="Text Box 55"/>
          <p:cNvSpPr txBox="1">
            <a:spLocks noChangeArrowheads="1"/>
          </p:cNvSpPr>
          <p:nvPr/>
        </p:nvSpPr>
        <p:spPr bwMode="auto">
          <a:xfrm>
            <a:off x="5603875" y="5429250"/>
            <a:ext cx="13938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63.4%</a:t>
            </a:r>
          </a:p>
        </p:txBody>
      </p:sp>
      <p:sp>
        <p:nvSpPr>
          <p:cNvPr id="1317944" name="Text Box 56"/>
          <p:cNvSpPr txBox="1">
            <a:spLocks noChangeArrowheads="1"/>
          </p:cNvSpPr>
          <p:nvPr/>
        </p:nvSpPr>
        <p:spPr bwMode="auto">
          <a:xfrm>
            <a:off x="7321550" y="3397250"/>
            <a:ext cx="1347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21.9%</a:t>
            </a:r>
          </a:p>
        </p:txBody>
      </p:sp>
      <p:sp>
        <p:nvSpPr>
          <p:cNvPr id="58" name="Text Box 55"/>
          <p:cNvSpPr txBox="1">
            <a:spLocks noChangeArrowheads="1"/>
          </p:cNvSpPr>
          <p:nvPr/>
        </p:nvSpPr>
        <p:spPr bwMode="auto">
          <a:xfrm>
            <a:off x="5791200" y="2292350"/>
            <a:ext cx="11652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r>
              <a:rPr lang="en-US" sz="3200" b="1">
                <a:solidFill>
                  <a:schemeClr val="bg1"/>
                </a:solidFill>
                <a:latin typeface="Helvetica Neue" charset="0"/>
              </a:rPr>
              <a:t>8.7%</a:t>
            </a:r>
          </a:p>
        </p:txBody>
      </p:sp>
    </p:spTree>
    <p:extLst>
      <p:ext uri="{BB962C8B-B14F-4D97-AF65-F5344CB8AC3E}">
        <p14:creationId xmlns:p14="http://schemas.microsoft.com/office/powerpoint/2010/main" val="3112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09501728" presetClass="entr" presetSubtype="0" fill="hold" grpId="0" nodeType="clickEffect">
                                  <p:stCondLst>
                                    <p:cond delay="0"/>
                                  </p:stCondLst>
                                  <p:childTnLst>
                                    <p:set>
                                      <p:cBhvr>
                                        <p:cTn id="6" dur="1" fill="hold">
                                          <p:stCondLst>
                                            <p:cond delay="499"/>
                                          </p:stCondLst>
                                        </p:cTn>
                                        <p:tgtEl>
                                          <p:spTgt spid="1317939"/>
                                        </p:tgtEl>
                                        <p:attrNameLst>
                                          <p:attrName>style.visibility</p:attrName>
                                        </p:attrNameLst>
                                      </p:cBhvr>
                                      <p:to>
                                        <p:strVal val="visible"/>
                                      </p:to>
                                    </p:set>
                                  </p:childTnLst>
                                </p:cTn>
                              </p:par>
                            </p:childTnLst>
                          </p:cTn>
                        </p:par>
                        <p:par>
                          <p:cTn id="7" fill="hold" nodeType="afterGroup">
                            <p:stCondLst>
                              <p:cond delay="500"/>
                            </p:stCondLst>
                            <p:childTnLst>
                              <p:par>
                                <p:cTn id="8" presetID="609501728" presetClass="entr" presetSubtype="0" fill="hold" grpId="0" nodeType="afterEffect">
                                  <p:stCondLst>
                                    <p:cond delay="0"/>
                                  </p:stCondLst>
                                  <p:childTnLst>
                                    <p:set>
                                      <p:cBhvr>
                                        <p:cTn id="9" dur="1" fill="hold">
                                          <p:stCondLst>
                                            <p:cond delay="499"/>
                                          </p:stCondLst>
                                        </p:cTn>
                                        <p:tgtEl>
                                          <p:spTgt spid="131794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609501728" presetClass="entr" presetSubtype="0" fill="hold" grpId="0" nodeType="clickEffect">
                                  <p:stCondLst>
                                    <p:cond delay="0"/>
                                  </p:stCondLst>
                                  <p:childTnLst>
                                    <p:set>
                                      <p:cBhvr>
                                        <p:cTn id="13" dur="1" fill="hold">
                                          <p:stCondLst>
                                            <p:cond delay="499"/>
                                          </p:stCondLst>
                                        </p:cTn>
                                        <p:tgtEl>
                                          <p:spTgt spid="1317940"/>
                                        </p:tgtEl>
                                        <p:attrNameLst>
                                          <p:attrName>style.visibility</p:attrName>
                                        </p:attrNameLst>
                                      </p:cBhvr>
                                      <p:to>
                                        <p:strVal val="visible"/>
                                      </p:to>
                                    </p:set>
                                  </p:childTnLst>
                                </p:cTn>
                              </p:par>
                            </p:childTnLst>
                          </p:cTn>
                        </p:par>
                        <p:par>
                          <p:cTn id="14" fill="hold" nodeType="afterGroup">
                            <p:stCondLst>
                              <p:cond delay="500"/>
                            </p:stCondLst>
                            <p:childTnLst>
                              <p:par>
                                <p:cTn id="15" presetID="609501728" presetClass="entr" presetSubtype="0" fill="hold" grpId="0" nodeType="afterEffect">
                                  <p:stCondLst>
                                    <p:cond delay="0"/>
                                  </p:stCondLst>
                                  <p:childTnLst>
                                    <p:set>
                                      <p:cBhvr>
                                        <p:cTn id="16" dur="1" fill="hold">
                                          <p:stCondLst>
                                            <p:cond delay="499"/>
                                          </p:stCondLst>
                                        </p:cTn>
                                        <p:tgtEl>
                                          <p:spTgt spid="131794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609501728" presetClass="entr" presetSubtype="0" fill="hold" grpId="0" nodeType="clickEffect">
                                  <p:stCondLst>
                                    <p:cond delay="0"/>
                                  </p:stCondLst>
                                  <p:childTnLst>
                                    <p:set>
                                      <p:cBhvr>
                                        <p:cTn id="20" dur="1" fill="hold">
                                          <p:stCondLst>
                                            <p:cond delay="499"/>
                                          </p:stCondLst>
                                        </p:cTn>
                                        <p:tgtEl>
                                          <p:spTgt spid="1317941"/>
                                        </p:tgtEl>
                                        <p:attrNameLst>
                                          <p:attrName>style.visibility</p:attrName>
                                        </p:attrNameLst>
                                      </p:cBhvr>
                                      <p:to>
                                        <p:strVal val="visible"/>
                                      </p:to>
                                    </p:set>
                                  </p:childTnLst>
                                </p:cTn>
                              </p:par>
                            </p:childTnLst>
                          </p:cTn>
                        </p:par>
                        <p:par>
                          <p:cTn id="21" fill="hold" nodeType="afterGroup">
                            <p:stCondLst>
                              <p:cond delay="500"/>
                            </p:stCondLst>
                            <p:childTnLst>
                              <p:par>
                                <p:cTn id="22" presetID="609501728" presetClass="entr" presetSubtype="0" fill="hold" grpId="0" nodeType="afterEffect">
                                  <p:stCondLst>
                                    <p:cond delay="0"/>
                                  </p:stCondLst>
                                  <p:childTnLst>
                                    <p:set>
                                      <p:cBhvr>
                                        <p:cTn id="23" dur="1" fill="hold">
                                          <p:stCondLst>
                                            <p:cond delay="499"/>
                                          </p:stCondLst>
                                        </p:cTn>
                                        <p:tgtEl>
                                          <p:spTgt spid="1317943"/>
                                        </p:tgtEl>
                                        <p:attrNameLst>
                                          <p:attrName>style.visibility</p:attrName>
                                        </p:attrNameLst>
                                      </p:cBhvr>
                                      <p:to>
                                        <p:strVal val="visible"/>
                                      </p:to>
                                    </p:set>
                                  </p:childTnLst>
                                </p:cTn>
                              </p:par>
                            </p:childTnLst>
                          </p:cTn>
                        </p:par>
                        <p:par>
                          <p:cTn id="24" fill="hold" nodeType="afterGroup">
                            <p:stCondLst>
                              <p:cond delay="1000"/>
                            </p:stCondLst>
                            <p:childTnLst>
                              <p:par>
                                <p:cTn id="25" presetID="609501728" presetClass="entr" presetSubtype="0" fill="hold" grpId="0" nodeType="afterEffect">
                                  <p:stCondLst>
                                    <p:cond delay="0"/>
                                  </p:stCondLst>
                                  <p:childTnLst>
                                    <p:set>
                                      <p:cBhvr>
                                        <p:cTn id="26" dur="1" fill="hold">
                                          <p:stCondLst>
                                            <p:cond delay="499"/>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7939" grpId="0" autoUpdateAnimBg="0"/>
      <p:bldP spid="1317940" grpId="0" autoUpdateAnimBg="0"/>
      <p:bldP spid="1317941" grpId="0" autoUpdateAnimBg="0"/>
      <p:bldP spid="1317942" grpId="0" autoUpdateAnimBg="0"/>
      <p:bldP spid="1317943" grpId="0" autoUpdateAnimBg="0"/>
      <p:bldP spid="1317944" grpId="0" autoUpdateAnimBg="0"/>
      <p:bldP spid="5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Short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$26,070 </a:t>
            </a:r>
            <a:r>
              <a:rPr lang="en-US" sz="2200" dirty="0"/>
              <a:t>	Costume Attendants</a:t>
            </a:r>
          </a:p>
          <a:p>
            <a:pPr marL="0" indent="0">
              <a:spcBef>
                <a:spcPts val="0"/>
              </a:spcBef>
              <a:buNone/>
              <a:tabLst>
                <a:tab pos="1306513" algn="r"/>
                <a:tab pos="1474788" algn="l"/>
              </a:tabLst>
            </a:pPr>
            <a:r>
              <a:rPr lang="en-US" sz="2200" dirty="0"/>
              <a:t>	</a:t>
            </a:r>
            <a:r>
              <a:rPr lang="en-US" sz="2200" dirty="0">
                <a:solidFill>
                  <a:srgbClr val="0432FF"/>
                </a:solidFill>
              </a:rPr>
              <a:t>$26,020 </a:t>
            </a:r>
            <a:r>
              <a:rPr lang="en-US" sz="2200" dirty="0"/>
              <a:t>	Loan Interviewers and Clerks</a:t>
            </a:r>
          </a:p>
          <a:p>
            <a:pPr marL="0" indent="0">
              <a:spcBef>
                <a:spcPts val="0"/>
              </a:spcBef>
              <a:buNone/>
              <a:tabLst>
                <a:tab pos="1306513" algn="r"/>
                <a:tab pos="1474788" algn="l"/>
              </a:tabLst>
            </a:pPr>
            <a:r>
              <a:rPr lang="en-US" sz="2200" dirty="0"/>
              <a:t>	</a:t>
            </a:r>
            <a:r>
              <a:rPr lang="en-US" sz="2200" dirty="0">
                <a:solidFill>
                  <a:srgbClr val="0432FF"/>
                </a:solidFill>
              </a:rPr>
              <a:t>$23,430 	</a:t>
            </a:r>
            <a:r>
              <a:rPr lang="en-US" sz="2200" dirty="0"/>
              <a:t>Office and Administrative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$21,820 </a:t>
            </a:r>
            <a:r>
              <a:rPr lang="en-US" sz="2200" dirty="0"/>
              <a:t>	Interviewers, Except Eligibility and Loan</a:t>
            </a:r>
          </a:p>
          <a:p>
            <a:pPr marL="0" indent="0">
              <a:spcBef>
                <a:spcPts val="0"/>
              </a:spcBef>
              <a:buNone/>
              <a:tabLst>
                <a:tab pos="1306513" algn="r"/>
                <a:tab pos="1474788" algn="l"/>
              </a:tabLst>
            </a:pPr>
            <a:r>
              <a:rPr lang="en-US" sz="2200" dirty="0"/>
              <a:t>	</a:t>
            </a:r>
            <a:r>
              <a:rPr lang="en-US" sz="2200" dirty="0">
                <a:solidFill>
                  <a:srgbClr val="0432FF"/>
                </a:solidFill>
              </a:rPr>
              <a:t>$20,550 </a:t>
            </a:r>
            <a:r>
              <a:rPr lang="en-US" sz="2200" dirty="0"/>
              <a:t>	Healthcare Support Workers, all other</a:t>
            </a:r>
          </a:p>
          <a:p>
            <a:pPr marL="0" indent="0">
              <a:spcBef>
                <a:spcPts val="0"/>
              </a:spcBef>
              <a:buNone/>
              <a:tabLst>
                <a:tab pos="1306513" algn="r"/>
                <a:tab pos="1474788" algn="l"/>
              </a:tabLst>
            </a:pPr>
            <a:r>
              <a:rPr lang="en-US" sz="2200" dirty="0"/>
              <a:t>	</a:t>
            </a:r>
            <a:r>
              <a:rPr lang="en-US" sz="2200" dirty="0">
                <a:solidFill>
                  <a:srgbClr val="0432FF"/>
                </a:solidFill>
              </a:rPr>
              <a:t>$20,300 </a:t>
            </a:r>
            <a:r>
              <a:rPr lang="en-US" sz="2200" dirty="0"/>
              <a:t>	Helpers--</a:t>
            </a:r>
            <a:r>
              <a:rPr lang="en-US" sz="2200" dirty="0" err="1"/>
              <a:t>Brickmasons</a:t>
            </a:r>
            <a:r>
              <a:rPr lang="en-US" sz="2200" dirty="0"/>
              <a:t>, </a:t>
            </a:r>
            <a:r>
              <a:rPr lang="en-US" sz="2200" dirty="0" err="1"/>
              <a:t>Blockmasons</a:t>
            </a:r>
            <a:r>
              <a:rPr lang="en-US" sz="2200" dirty="0"/>
              <a:t>, Stonemasons, and Tile and Marble Setters</a:t>
            </a:r>
          </a:p>
          <a:p>
            <a:pPr marL="0" indent="0">
              <a:spcBef>
                <a:spcPts val="0"/>
              </a:spcBef>
              <a:buNone/>
              <a:tabLst>
                <a:tab pos="1306513" algn="r"/>
                <a:tab pos="1474788" algn="l"/>
              </a:tabLst>
            </a:pPr>
            <a:r>
              <a:rPr lang="en-US" sz="2200" dirty="0"/>
              <a:t>	</a:t>
            </a:r>
            <a:r>
              <a:rPr lang="en-US" sz="2200" dirty="0">
                <a:solidFill>
                  <a:srgbClr val="0432FF"/>
                </a:solidFill>
              </a:rPr>
              <a:t>$20,200 </a:t>
            </a:r>
            <a:r>
              <a:rPr lang="en-US" sz="2200" dirty="0"/>
              <a:t>	Medical Equipment Preparers</a:t>
            </a:r>
          </a:p>
          <a:p>
            <a:pPr marL="0" indent="0">
              <a:spcBef>
                <a:spcPts val="0"/>
              </a:spcBef>
              <a:buNone/>
              <a:tabLst>
                <a:tab pos="1306513" algn="r"/>
                <a:tab pos="1474788" algn="l"/>
              </a:tabLst>
            </a:pPr>
            <a:r>
              <a:rPr lang="en-US" sz="2200" dirty="0"/>
              <a:t>	</a:t>
            </a:r>
            <a:r>
              <a:rPr lang="en-US" sz="2200" dirty="0">
                <a:solidFill>
                  <a:srgbClr val="0432FF"/>
                </a:solidFill>
              </a:rPr>
              <a:t>$19,960 </a:t>
            </a:r>
            <a:r>
              <a:rPr lang="en-US" sz="2200" dirty="0"/>
              <a:t>	Occupational Therapist Aides</a:t>
            </a:r>
          </a:p>
          <a:p>
            <a:pPr marL="0" indent="0">
              <a:spcBef>
                <a:spcPts val="0"/>
              </a:spcBef>
              <a:buNone/>
              <a:tabLst>
                <a:tab pos="1306513" algn="r"/>
                <a:tab pos="1474788" algn="l"/>
              </a:tabLst>
            </a:pPr>
            <a:r>
              <a:rPr lang="en-US" sz="2200" dirty="0"/>
              <a:t>	</a:t>
            </a:r>
            <a:r>
              <a:rPr lang="en-US" sz="2200" dirty="0">
                <a:solidFill>
                  <a:srgbClr val="0432FF"/>
                </a:solidFill>
              </a:rPr>
              <a:t>$19,450 </a:t>
            </a:r>
            <a:r>
              <a:rPr lang="en-US" sz="2200" dirty="0"/>
              <a:t>	Helpers--Carpenters</a:t>
            </a:r>
          </a:p>
          <a:p>
            <a:pPr marL="0" indent="0">
              <a:spcBef>
                <a:spcPts val="0"/>
              </a:spcBef>
              <a:buNone/>
              <a:tabLst>
                <a:tab pos="1306513" algn="r"/>
                <a:tab pos="1474788" algn="l"/>
              </a:tabLst>
            </a:pPr>
            <a:r>
              <a:rPr lang="en-US" sz="2200" dirty="0"/>
              <a:t>	</a:t>
            </a:r>
            <a:r>
              <a:rPr lang="en-US" sz="2200" dirty="0">
                <a:solidFill>
                  <a:srgbClr val="0432FF"/>
                </a:solidFill>
              </a:rPr>
              <a:t>$19,380 </a:t>
            </a:r>
            <a:r>
              <a:rPr lang="en-US" sz="2200" dirty="0"/>
              <a:t>	Physical Therapist Aides</a:t>
            </a:r>
          </a:p>
          <a:p>
            <a:pPr marL="0" indent="0">
              <a:spcBef>
                <a:spcPts val="0"/>
              </a:spcBef>
              <a:buNone/>
              <a:tabLst>
                <a:tab pos="1306513" algn="r"/>
                <a:tab pos="1474788" algn="l"/>
              </a:tabLst>
            </a:pPr>
            <a:r>
              <a:rPr lang="en-US" sz="2200" dirty="0"/>
              <a:t>	</a:t>
            </a:r>
            <a:r>
              <a:rPr lang="en-US" sz="2200" dirty="0">
                <a:solidFill>
                  <a:srgbClr val="0432FF"/>
                </a:solidFill>
              </a:rPr>
              <a:t>$18,400 </a:t>
            </a:r>
            <a:r>
              <a:rPr lang="en-US" sz="2200" dirty="0"/>
              <a:t>	Helpers--Painters, Paperhangers, Plasterers, and Stucco Masons</a:t>
            </a:r>
          </a:p>
          <a:p>
            <a:pPr marL="0" indent="0">
              <a:spcBef>
                <a:spcPts val="0"/>
              </a:spcBef>
              <a:buNone/>
              <a:tabLst>
                <a:tab pos="1306513" algn="r"/>
                <a:tab pos="1474788" algn="l"/>
              </a:tabLst>
            </a:pPr>
            <a:r>
              <a:rPr lang="en-US" sz="2200" dirty="0"/>
              <a:t>	</a:t>
            </a:r>
            <a:r>
              <a:rPr lang="en-US" sz="2200" dirty="0">
                <a:solidFill>
                  <a:srgbClr val="0432FF"/>
                </a:solidFill>
              </a:rPr>
              <a:t>$18,310 </a:t>
            </a:r>
            <a:r>
              <a:rPr lang="en-US" sz="2200" dirty="0"/>
              <a:t>	Receptionists and Information Clerks</a:t>
            </a:r>
          </a:p>
          <a:p>
            <a:pPr marL="0" indent="0">
              <a:spcBef>
                <a:spcPts val="0"/>
              </a:spcBef>
              <a:buNone/>
              <a:tabLst>
                <a:tab pos="1306513" algn="r"/>
                <a:tab pos="1474788" algn="l"/>
              </a:tabLst>
            </a:pPr>
            <a:r>
              <a:rPr lang="en-US" sz="2200" dirty="0"/>
              <a:t>	</a:t>
            </a:r>
            <a:r>
              <a:rPr lang="en-US" sz="2200" dirty="0">
                <a:solidFill>
                  <a:srgbClr val="0432FF"/>
                </a:solidFill>
              </a:rPr>
              <a:t>$17,650 </a:t>
            </a:r>
            <a:r>
              <a:rPr lang="en-US" sz="2200" dirty="0"/>
              <a:t>	Landscaping and </a:t>
            </a:r>
            <a:r>
              <a:rPr lang="en-US" sz="2200" dirty="0" err="1"/>
              <a:t>Groundskeeping</a:t>
            </a:r>
            <a:r>
              <a:rPr lang="en-US" sz="2200" dirty="0"/>
              <a:t> Workers</a:t>
            </a:r>
          </a:p>
          <a:p>
            <a:pPr marL="0" indent="0">
              <a:spcBef>
                <a:spcPts val="0"/>
              </a:spcBef>
              <a:buNone/>
              <a:tabLst>
                <a:tab pos="1306513" algn="r"/>
                <a:tab pos="1474788" algn="l"/>
              </a:tabLst>
            </a:pPr>
            <a:r>
              <a:rPr lang="en-US" sz="2200" dirty="0"/>
              <a:t>	</a:t>
            </a:r>
            <a:r>
              <a:rPr lang="en-US" sz="2200" dirty="0">
                <a:solidFill>
                  <a:srgbClr val="0432FF"/>
                </a:solidFill>
              </a:rPr>
              <a:t>$17,290 </a:t>
            </a:r>
            <a:r>
              <a:rPr lang="en-US" sz="2200" dirty="0"/>
              <a:t>	Helpers--Installation, Maintenance, and Repair Workers</a:t>
            </a:r>
          </a:p>
          <a:p>
            <a:pPr marL="0" indent="0">
              <a:spcBef>
                <a:spcPts val="0"/>
              </a:spcBef>
              <a:buNone/>
              <a:tabLst>
                <a:tab pos="1306513" algn="r"/>
                <a:tab pos="1474788" algn="l"/>
              </a:tabLst>
            </a:pPr>
            <a:r>
              <a:rPr lang="en-US" sz="2200" dirty="0"/>
              <a:t>	</a:t>
            </a:r>
            <a:r>
              <a:rPr lang="en-US" sz="2200" dirty="0">
                <a:solidFill>
                  <a:srgbClr val="0432FF"/>
                </a:solidFill>
              </a:rPr>
              <a:t>$17,180 </a:t>
            </a:r>
            <a:r>
              <a:rPr lang="en-US" sz="2200" dirty="0"/>
              <a:t>	Laborers and Freight, Stock, and Material Movers, Hand</a:t>
            </a:r>
          </a:p>
          <a:p>
            <a:pPr marL="0" indent="0">
              <a:spcBef>
                <a:spcPts val="0"/>
              </a:spcBef>
              <a:buNone/>
              <a:tabLst>
                <a:tab pos="1306513" algn="r"/>
                <a:tab pos="1474788" algn="l"/>
              </a:tabLst>
            </a:pPr>
            <a:r>
              <a:rPr lang="en-US" sz="2200" dirty="0"/>
              <a:t>	</a:t>
            </a:r>
            <a:r>
              <a:rPr lang="en-US" sz="2200" dirty="0">
                <a:solidFill>
                  <a:srgbClr val="0432FF"/>
                </a:solidFill>
              </a:rPr>
              <a:t>$17,060 </a:t>
            </a:r>
            <a:r>
              <a:rPr lang="en-US" sz="2200" dirty="0"/>
              <a:t>	Helpers--Roofers</a:t>
            </a:r>
          </a:p>
          <a:p>
            <a:pPr marL="0" indent="0">
              <a:spcBef>
                <a:spcPts val="0"/>
              </a:spcBef>
              <a:buNone/>
              <a:tabLst>
                <a:tab pos="1306513" algn="r"/>
                <a:tab pos="1474788" algn="l"/>
              </a:tabLst>
            </a:pPr>
            <a:r>
              <a:rPr lang="en-US" sz="2200" dirty="0"/>
              <a:t>	</a:t>
            </a:r>
            <a:r>
              <a:rPr lang="en-US" sz="2200" dirty="0">
                <a:solidFill>
                  <a:srgbClr val="0432FF"/>
                </a:solidFill>
              </a:rPr>
              <a:t>$17,020 </a:t>
            </a:r>
            <a:r>
              <a:rPr lang="en-US" sz="2200" dirty="0"/>
              <a:t>	Nursing Assistants</a:t>
            </a:r>
          </a:p>
          <a:p>
            <a:pPr marL="0" indent="0">
              <a:spcBef>
                <a:spcPts val="0"/>
              </a:spcBef>
              <a:buNone/>
              <a:tabLst>
                <a:tab pos="1306513" algn="r"/>
                <a:tab pos="1474788" algn="l"/>
              </a:tabLst>
            </a:pPr>
            <a:r>
              <a:rPr lang="en-US" sz="2200" dirty="0"/>
              <a:t>	$16,800 	Taxi Drivers and Chauffeurs</a:t>
            </a:r>
          </a:p>
          <a:p>
            <a:pPr marL="0" indent="0">
              <a:spcBef>
                <a:spcPts val="0"/>
              </a:spcBef>
              <a:buNone/>
              <a:tabLst>
                <a:tab pos="1306513" algn="r"/>
                <a:tab pos="1474788" algn="l"/>
              </a:tabLst>
            </a:pPr>
            <a:r>
              <a:rPr lang="en-US" sz="2200" dirty="0"/>
              <a:t>	$16,750 	Veterinary Assistants and Laboratory Animal Caretakers</a:t>
            </a:r>
          </a:p>
          <a:p>
            <a:pPr marL="0" indent="0">
              <a:spcBef>
                <a:spcPts val="0"/>
              </a:spcBef>
              <a:buNone/>
              <a:tabLst>
                <a:tab pos="1306513" algn="r"/>
                <a:tab pos="1474788" algn="l"/>
              </a:tabLst>
            </a:pPr>
            <a:r>
              <a:rPr lang="en-US" sz="2200" dirty="0"/>
              <a:t>	$16,610 	Stock Clerks and Order Fillers</a:t>
            </a:r>
          </a:p>
          <a:p>
            <a:pPr marL="0" indent="0">
              <a:spcBef>
                <a:spcPts val="0"/>
              </a:spcBef>
              <a:buNone/>
              <a:tabLst>
                <a:tab pos="1306513" algn="r"/>
                <a:tab pos="1474788" algn="l"/>
              </a:tabLst>
            </a:pPr>
            <a:r>
              <a:rPr lang="en-US" sz="2200" dirty="0"/>
              <a:t>	$16,460 	Retail Salespersons</a:t>
            </a:r>
          </a:p>
          <a:p>
            <a:pPr marL="0" indent="0">
              <a:spcBef>
                <a:spcPts val="0"/>
              </a:spcBef>
              <a:buNone/>
              <a:tabLst>
                <a:tab pos="1306513" algn="r"/>
                <a:tab pos="1474788" algn="l"/>
              </a:tabLst>
            </a:pPr>
            <a:r>
              <a:rPr lang="en-US" sz="2200" dirty="0"/>
              <a:t>	$16,420 	Cleaners of Vehicles and Equipment</a:t>
            </a:r>
          </a:p>
          <a:p>
            <a:pPr marL="0" indent="0">
              <a:spcBef>
                <a:spcPts val="0"/>
              </a:spcBef>
              <a:buNone/>
              <a:tabLst>
                <a:tab pos="1306513" algn="r"/>
                <a:tab pos="1474788" algn="l"/>
              </a:tabLst>
            </a:pPr>
            <a:r>
              <a:rPr lang="en-US" sz="2200" dirty="0"/>
              <a:t>	$16,390 	Janitors and Cleaners, Except Maids and Housekeeping Cleaners</a:t>
            </a:r>
          </a:p>
          <a:p>
            <a:pPr marL="0" indent="0">
              <a:spcBef>
                <a:spcPts val="0"/>
              </a:spcBef>
              <a:buNone/>
              <a:tabLst>
                <a:tab pos="1306513" algn="r"/>
                <a:tab pos="1474788" algn="l"/>
              </a:tabLst>
            </a:pPr>
            <a:r>
              <a:rPr lang="en-US" sz="2200" dirty="0"/>
              <a:t>	$16,290 	Personal Care Aides</a:t>
            </a:r>
          </a:p>
          <a:p>
            <a:pPr marL="0" indent="0">
              <a:spcBef>
                <a:spcPts val="0"/>
              </a:spcBef>
              <a:buNone/>
              <a:tabLst>
                <a:tab pos="1306513" algn="r"/>
                <a:tab pos="1474788" algn="l"/>
              </a:tabLst>
            </a:pPr>
            <a:r>
              <a:rPr lang="en-US" sz="2200" dirty="0"/>
              <a:t>	$16,260 	Childcare Workers</a:t>
            </a:r>
          </a:p>
          <a:p>
            <a:pPr marL="0" indent="0">
              <a:spcBef>
                <a:spcPts val="0"/>
              </a:spcBef>
              <a:buNone/>
              <a:tabLst>
                <a:tab pos="1306513" algn="r"/>
                <a:tab pos="1474788" algn="l"/>
              </a:tabLst>
            </a:pPr>
            <a:r>
              <a:rPr lang="en-US" sz="2200" dirty="0"/>
              <a:t>	$16,200 	Nonfarm Animal Caretakers</a:t>
            </a:r>
          </a:p>
          <a:p>
            <a:pPr marL="0" indent="0">
              <a:spcBef>
                <a:spcPts val="0"/>
              </a:spcBef>
              <a:buNone/>
              <a:tabLst>
                <a:tab pos="1306513" algn="r"/>
                <a:tab pos="1474788" algn="l"/>
              </a:tabLst>
            </a:pPr>
            <a:r>
              <a:rPr lang="en-US" sz="2200" dirty="0"/>
              <a:t>	$16,180 	Food Preparation Workers</a:t>
            </a:r>
          </a:p>
          <a:p>
            <a:pPr marL="0" indent="0">
              <a:spcBef>
                <a:spcPts val="0"/>
              </a:spcBef>
              <a:buNone/>
              <a:tabLst>
                <a:tab pos="1306513" algn="r"/>
                <a:tab pos="1474788" algn="l"/>
              </a:tabLst>
            </a:pPr>
            <a:r>
              <a:rPr lang="en-US" sz="2200" dirty="0"/>
              <a:t>	$16,140 	Home Health Aides</a:t>
            </a:r>
          </a:p>
          <a:p>
            <a:pPr marL="0" indent="0">
              <a:spcBef>
                <a:spcPts val="0"/>
              </a:spcBef>
              <a:buNone/>
              <a:tabLst>
                <a:tab pos="1306513" algn="r"/>
                <a:tab pos="1474788" algn="l"/>
              </a:tabLst>
            </a:pPr>
            <a:r>
              <a:rPr lang="en-US" sz="2200" dirty="0"/>
              <a:t>	$16,130 	Maids and Housekeeping Cleaners</a:t>
            </a:r>
          </a:p>
          <a:p>
            <a:pPr marL="0" indent="0">
              <a:spcBef>
                <a:spcPts val="0"/>
              </a:spcBef>
              <a:buNone/>
              <a:tabLst>
                <a:tab pos="1306513" algn="r"/>
                <a:tab pos="1474788" algn="l"/>
              </a:tabLst>
            </a:pPr>
            <a:r>
              <a:rPr lang="en-US" sz="2200" dirty="0"/>
              <a:t>	$16,100 	Bartenders</a:t>
            </a:r>
          </a:p>
          <a:p>
            <a:pPr marL="0" indent="0">
              <a:spcBef>
                <a:spcPts val="0"/>
              </a:spcBef>
              <a:buNone/>
              <a:tabLst>
                <a:tab pos="1306513" algn="r"/>
                <a:tab pos="1474788" algn="l"/>
              </a:tabLst>
            </a:pPr>
            <a:r>
              <a:rPr lang="en-US" sz="2200" dirty="0"/>
              <a:t>	$16,010 	Waiters and Waitresses</a:t>
            </a:r>
          </a:p>
          <a:p>
            <a:pPr marL="0" indent="0">
              <a:spcBef>
                <a:spcPts val="0"/>
              </a:spcBef>
              <a:buNone/>
              <a:tabLst>
                <a:tab pos="1306513" algn="r"/>
                <a:tab pos="1474788" algn="l"/>
              </a:tabLst>
            </a:pPr>
            <a:r>
              <a:rPr lang="en-US" sz="2200" dirty="0"/>
              <a:t>	$15,980 	Counter Attendants, Cafeteria, Food Concession, and Coffee Shop</a:t>
            </a:r>
          </a:p>
          <a:p>
            <a:pPr marL="0" indent="0">
              <a:spcBef>
                <a:spcPts val="0"/>
              </a:spcBef>
              <a:buNone/>
              <a:tabLst>
                <a:tab pos="1306513" algn="r"/>
                <a:tab pos="1474788" algn="l"/>
              </a:tabLst>
            </a:pPr>
            <a:r>
              <a:rPr lang="en-US" sz="2200" dirty="0"/>
              <a:t>	$15,980 	Hosts and Hostesses, Restaurant, Lounge, and Coffee Shop</a:t>
            </a:r>
          </a:p>
          <a:p>
            <a:pPr marL="0" indent="0">
              <a:spcBef>
                <a:spcPts val="0"/>
              </a:spcBef>
              <a:buNone/>
              <a:tabLst>
                <a:tab pos="1306513" algn="r"/>
                <a:tab pos="1474788" algn="l"/>
              </a:tabLst>
            </a:pPr>
            <a:r>
              <a:rPr lang="en-US" sz="2200" dirty="0"/>
              <a:t>	$15,950 	Lifeguards, Ski Patrol, and Other Recreational Protective Service Workers</a:t>
            </a:r>
          </a:p>
          <a:p>
            <a:pPr marL="0" indent="0">
              <a:spcBef>
                <a:spcPts val="0"/>
              </a:spcBef>
              <a:buNone/>
              <a:tabLst>
                <a:tab pos="1306513" algn="r"/>
                <a:tab pos="1474788" algn="l"/>
              </a:tabLst>
            </a:pPr>
            <a:r>
              <a:rPr lang="en-US" sz="2200" dirty="0"/>
              <a:t>	$15,940 	Combined Food Preparation and Serving Workers, Including Fast Food</a:t>
            </a:r>
          </a:p>
          <a:p>
            <a:pPr marL="0" indent="0">
              <a:spcBef>
                <a:spcPts val="0"/>
              </a:spcBef>
              <a:buNone/>
              <a:tabLst>
                <a:tab pos="1306513" algn="r"/>
                <a:tab pos="1474788" algn="l"/>
              </a:tabLst>
            </a:pPr>
            <a:r>
              <a:rPr lang="en-US" sz="2200" dirty="0"/>
              <a:t>	$15,930 	Amusement and Recreation Attendants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400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Moderate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$42,960 </a:t>
            </a:r>
            <a:r>
              <a:rPr lang="en-US" sz="2200" dirty="0"/>
              <a:t>	Sales Representatives, Wholesale and Manufacturing,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$28,160 </a:t>
            </a:r>
            <a:r>
              <a:rPr lang="en-US" sz="2200" dirty="0"/>
              <a:t>	Dental Assistants</a:t>
            </a:r>
          </a:p>
          <a:p>
            <a:pPr marL="0" indent="0">
              <a:spcBef>
                <a:spcPts val="0"/>
              </a:spcBef>
              <a:buNone/>
              <a:tabLst>
                <a:tab pos="1306513" algn="r"/>
                <a:tab pos="1474788" algn="l"/>
              </a:tabLst>
            </a:pPr>
            <a:r>
              <a:rPr lang="en-US" sz="2200" dirty="0"/>
              <a:t>	</a:t>
            </a:r>
            <a:r>
              <a:rPr lang="en-US" sz="2200" dirty="0">
                <a:solidFill>
                  <a:srgbClr val="0432FF"/>
                </a:solidFill>
              </a:rPr>
              <a:t>$28,000 </a:t>
            </a:r>
            <a:r>
              <a:rPr lang="en-US" sz="2200" dirty="0"/>
              <a:t>	Insurance Claims and Policy Processing Clerks</a:t>
            </a:r>
          </a:p>
          <a:p>
            <a:pPr marL="0" indent="0">
              <a:spcBef>
                <a:spcPts val="0"/>
              </a:spcBef>
              <a:buNone/>
              <a:tabLst>
                <a:tab pos="1306513" algn="r"/>
                <a:tab pos="1474788" algn="l"/>
              </a:tabLst>
            </a:pPr>
            <a:r>
              <a:rPr lang="en-US" sz="2200" dirty="0"/>
              <a:t>	</a:t>
            </a:r>
            <a:r>
              <a:rPr lang="en-US" sz="2200" dirty="0">
                <a:solidFill>
                  <a:srgbClr val="0432FF"/>
                </a:solidFill>
              </a:rPr>
              <a:t>$27,000 </a:t>
            </a:r>
            <a:r>
              <a:rPr lang="en-US" sz="2200" dirty="0"/>
              <a:t>	Sales Representatives, Wholesale and Manufacturing, Except Technical and Scientific Products</a:t>
            </a:r>
          </a:p>
          <a:p>
            <a:pPr marL="0" indent="0">
              <a:spcBef>
                <a:spcPts val="0"/>
              </a:spcBef>
              <a:buNone/>
              <a:tabLst>
                <a:tab pos="1306513" algn="r"/>
                <a:tab pos="1474788" algn="l"/>
              </a:tabLst>
            </a:pPr>
            <a:r>
              <a:rPr lang="en-US" sz="2200" dirty="0"/>
              <a:t>	</a:t>
            </a:r>
            <a:r>
              <a:rPr lang="en-US" sz="2200" dirty="0">
                <a:solidFill>
                  <a:srgbClr val="0432FF"/>
                </a:solidFill>
              </a:rPr>
              <a:t>$26,360 </a:t>
            </a:r>
            <a:r>
              <a:rPr lang="en-US" sz="2200" dirty="0"/>
              <a:t>	Computer-Controlled Machine Tool Operators, Metal and Plastic</a:t>
            </a:r>
          </a:p>
          <a:p>
            <a:pPr marL="0" indent="0">
              <a:spcBef>
                <a:spcPts val="0"/>
              </a:spcBef>
              <a:buNone/>
              <a:tabLst>
                <a:tab pos="1306513" algn="r"/>
                <a:tab pos="1474788" algn="l"/>
              </a:tabLst>
            </a:pPr>
            <a:r>
              <a:rPr lang="en-US" sz="2200" dirty="0"/>
              <a:t>	</a:t>
            </a:r>
            <a:r>
              <a:rPr lang="en-US" sz="2200" dirty="0">
                <a:solidFill>
                  <a:srgbClr val="0432FF"/>
                </a:solidFill>
              </a:rPr>
              <a:t>$25,920 </a:t>
            </a:r>
            <a:r>
              <a:rPr lang="en-US" sz="2200" dirty="0"/>
              <a:t>	Operating Engineers and Other Construction Equipment Operators</a:t>
            </a:r>
          </a:p>
          <a:p>
            <a:pPr marL="0" indent="0">
              <a:spcBef>
                <a:spcPts val="0"/>
              </a:spcBef>
              <a:buNone/>
              <a:tabLst>
                <a:tab pos="1306513" algn="r"/>
                <a:tab pos="1474788" algn="l"/>
              </a:tabLst>
            </a:pPr>
            <a:r>
              <a:rPr lang="en-US" sz="2200" dirty="0">
                <a:solidFill>
                  <a:srgbClr val="0432FF"/>
                </a:solidFill>
              </a:rPr>
              <a:t>	$25,670 </a:t>
            </a:r>
            <a:r>
              <a:rPr lang="en-US" sz="2200" dirty="0"/>
              <a:t>	Sales Representatives, Services, all other</a:t>
            </a:r>
          </a:p>
          <a:p>
            <a:pPr marL="0" indent="0">
              <a:spcBef>
                <a:spcPts val="0"/>
              </a:spcBef>
              <a:buNone/>
              <a:tabLst>
                <a:tab pos="1306513" algn="r"/>
                <a:tab pos="1474788" algn="l"/>
              </a:tabLst>
            </a:pPr>
            <a:r>
              <a:rPr lang="en-US" sz="2200" dirty="0"/>
              <a:t>	</a:t>
            </a:r>
            <a:r>
              <a:rPr lang="en-US" sz="2200" dirty="0">
                <a:solidFill>
                  <a:srgbClr val="0432FF"/>
                </a:solidFill>
              </a:rPr>
              <a:t>$25,660 </a:t>
            </a:r>
            <a:r>
              <a:rPr lang="en-US" sz="2200" dirty="0"/>
              <a:t>	Mechanical Door Repairers</a:t>
            </a:r>
          </a:p>
          <a:p>
            <a:pPr marL="0" indent="0">
              <a:spcBef>
                <a:spcPts val="0"/>
              </a:spcBef>
              <a:buNone/>
              <a:tabLst>
                <a:tab pos="1306513" algn="r"/>
                <a:tab pos="1474788" algn="l"/>
              </a:tabLst>
            </a:pPr>
            <a:r>
              <a:rPr lang="en-US" sz="2200" dirty="0"/>
              <a:t>	</a:t>
            </a:r>
            <a:r>
              <a:rPr lang="en-US" sz="2200" dirty="0">
                <a:solidFill>
                  <a:srgbClr val="0432FF"/>
                </a:solidFill>
              </a:rPr>
              <a:t>$25,230 	</a:t>
            </a:r>
            <a:r>
              <a:rPr lang="en-US" sz="2200" dirty="0"/>
              <a:t>Heavy and Tractor-Trailer Truck Drivers</a:t>
            </a:r>
          </a:p>
          <a:p>
            <a:pPr marL="0" indent="0">
              <a:spcBef>
                <a:spcPts val="0"/>
              </a:spcBef>
              <a:buNone/>
              <a:tabLst>
                <a:tab pos="1306513" algn="r"/>
                <a:tab pos="1474788" algn="l"/>
              </a:tabLst>
            </a:pPr>
            <a:r>
              <a:rPr lang="en-US" sz="2200" dirty="0"/>
              <a:t>	</a:t>
            </a:r>
            <a:r>
              <a:rPr lang="en-US" sz="2200" dirty="0">
                <a:solidFill>
                  <a:srgbClr val="0432FF"/>
                </a:solidFill>
              </a:rPr>
              <a:t>$24,540 </a:t>
            </a:r>
            <a:r>
              <a:rPr lang="en-US" sz="2200" dirty="0"/>
              <a:t>	Billing and Posting Clerks and Machine Operators</a:t>
            </a:r>
          </a:p>
          <a:p>
            <a:pPr marL="0" indent="0">
              <a:spcBef>
                <a:spcPts val="0"/>
              </a:spcBef>
              <a:buNone/>
              <a:tabLst>
                <a:tab pos="1306513" algn="r"/>
                <a:tab pos="1474788" algn="l"/>
              </a:tabLst>
            </a:pPr>
            <a:r>
              <a:rPr lang="en-US" sz="2200" dirty="0"/>
              <a:t>	</a:t>
            </a:r>
            <a:r>
              <a:rPr lang="en-US" sz="2200" dirty="0">
                <a:solidFill>
                  <a:srgbClr val="0432FF"/>
                </a:solidFill>
              </a:rPr>
              <a:t>$24,070 </a:t>
            </a:r>
            <a:r>
              <a:rPr lang="en-US" sz="2200" dirty="0"/>
              <a:t>	Insulation Workers, Floor, Ceiling, and Wall</a:t>
            </a:r>
          </a:p>
          <a:p>
            <a:pPr marL="0" indent="0">
              <a:spcBef>
                <a:spcPts val="0"/>
              </a:spcBef>
              <a:buNone/>
              <a:tabLst>
                <a:tab pos="1306513" algn="r"/>
                <a:tab pos="1474788" algn="l"/>
              </a:tabLst>
            </a:pPr>
            <a:r>
              <a:rPr lang="en-US" sz="2200" dirty="0"/>
              <a:t>	</a:t>
            </a:r>
            <a:r>
              <a:rPr lang="en-US" sz="2200" dirty="0">
                <a:solidFill>
                  <a:srgbClr val="0432FF"/>
                </a:solidFill>
              </a:rPr>
              <a:t>$23,540 </a:t>
            </a:r>
            <a:r>
              <a:rPr lang="en-US" sz="2200" dirty="0"/>
              <a:t>	Cement Masons and Concrete Finishers</a:t>
            </a:r>
          </a:p>
          <a:p>
            <a:pPr marL="0" indent="0">
              <a:spcBef>
                <a:spcPts val="0"/>
              </a:spcBef>
              <a:buNone/>
              <a:tabLst>
                <a:tab pos="1306513" algn="r"/>
                <a:tab pos="1474788" algn="l"/>
              </a:tabLst>
            </a:pPr>
            <a:r>
              <a:rPr lang="en-US" sz="2200" dirty="0"/>
              <a:t>	</a:t>
            </a:r>
            <a:r>
              <a:rPr lang="en-US" sz="2200" dirty="0">
                <a:solidFill>
                  <a:srgbClr val="0432FF"/>
                </a:solidFill>
              </a:rPr>
              <a:t>$23,290 </a:t>
            </a:r>
            <a:r>
              <a:rPr lang="en-US" sz="2200" dirty="0"/>
              <a:t>	Ambulance Drivers and Attendants, Except Emergency Medical Technicians</a:t>
            </a:r>
          </a:p>
          <a:p>
            <a:pPr marL="0" indent="0">
              <a:spcBef>
                <a:spcPts val="0"/>
              </a:spcBef>
              <a:buNone/>
              <a:tabLst>
                <a:tab pos="1306513" algn="r"/>
                <a:tab pos="1474788" algn="l"/>
              </a:tabLst>
            </a:pPr>
            <a:r>
              <a:rPr lang="en-US" sz="2200" dirty="0"/>
              <a:t>	</a:t>
            </a:r>
            <a:r>
              <a:rPr lang="en-US" sz="2200" dirty="0">
                <a:solidFill>
                  <a:srgbClr val="0432FF"/>
                </a:solidFill>
              </a:rPr>
              <a:t>$23,250 </a:t>
            </a:r>
            <a:r>
              <a:rPr lang="en-US" sz="2200" dirty="0"/>
              <a:t>	Painters, Construction and Maintenance</a:t>
            </a:r>
          </a:p>
          <a:p>
            <a:pPr marL="0" indent="0">
              <a:spcBef>
                <a:spcPts val="0"/>
              </a:spcBef>
              <a:buNone/>
              <a:tabLst>
                <a:tab pos="1306513" algn="r"/>
                <a:tab pos="1474788" algn="l"/>
              </a:tabLst>
            </a:pPr>
            <a:r>
              <a:rPr lang="en-US" sz="2200" dirty="0"/>
              <a:t>	</a:t>
            </a:r>
            <a:r>
              <a:rPr lang="en-US" sz="2200" dirty="0">
                <a:solidFill>
                  <a:srgbClr val="0432FF"/>
                </a:solidFill>
              </a:rPr>
              <a:t>$22,580 </a:t>
            </a:r>
            <a:r>
              <a:rPr lang="en-US" sz="2200" dirty="0"/>
              <a:t>	Maintenance and Repair Workers, General</a:t>
            </a:r>
          </a:p>
          <a:p>
            <a:pPr marL="0" indent="0">
              <a:spcBef>
                <a:spcPts val="0"/>
              </a:spcBef>
              <a:buNone/>
              <a:tabLst>
                <a:tab pos="1306513" algn="r"/>
                <a:tab pos="1474788" algn="l"/>
              </a:tabLst>
            </a:pPr>
            <a:r>
              <a:rPr lang="en-US" sz="2200" dirty="0"/>
              <a:t>	</a:t>
            </a:r>
            <a:r>
              <a:rPr lang="en-US" sz="2200" dirty="0">
                <a:solidFill>
                  <a:srgbClr val="0432FF"/>
                </a:solidFill>
              </a:rPr>
              <a:t>$22,490 </a:t>
            </a:r>
            <a:r>
              <a:rPr lang="en-US" sz="2200" dirty="0"/>
              <a:t>	Medical Assistants</a:t>
            </a:r>
          </a:p>
          <a:p>
            <a:pPr marL="0" indent="0">
              <a:spcBef>
                <a:spcPts val="0"/>
              </a:spcBef>
              <a:buNone/>
              <a:tabLst>
                <a:tab pos="1306513" algn="r"/>
                <a:tab pos="1474788" algn="l"/>
              </a:tabLst>
            </a:pPr>
            <a:r>
              <a:rPr lang="en-US" sz="2200" dirty="0"/>
              <a:t>	</a:t>
            </a:r>
            <a:r>
              <a:rPr lang="en-US" sz="2200" dirty="0">
                <a:solidFill>
                  <a:srgbClr val="0432FF"/>
                </a:solidFill>
              </a:rPr>
              <a:t>$22,300 </a:t>
            </a:r>
            <a:r>
              <a:rPr lang="en-US" sz="2200" dirty="0"/>
              <a:t>	Roofers</a:t>
            </a:r>
          </a:p>
          <a:p>
            <a:pPr marL="0" indent="0">
              <a:spcBef>
                <a:spcPts val="0"/>
              </a:spcBef>
              <a:buNone/>
              <a:tabLst>
                <a:tab pos="1306513" algn="r"/>
                <a:tab pos="1474788" algn="l"/>
              </a:tabLst>
            </a:pPr>
            <a:r>
              <a:rPr lang="en-US" sz="2200" dirty="0"/>
              <a:t>	$19,920 	Social and Human Service Assistants</a:t>
            </a:r>
          </a:p>
          <a:p>
            <a:pPr marL="0" indent="0">
              <a:spcBef>
                <a:spcPts val="0"/>
              </a:spcBef>
              <a:buNone/>
              <a:tabLst>
                <a:tab pos="1306513" algn="r"/>
                <a:tab pos="1474788" algn="l"/>
              </a:tabLst>
            </a:pPr>
            <a:r>
              <a:rPr lang="en-US" sz="2200" dirty="0"/>
              <a:t>	$19,640 	Pharmacy Technicians</a:t>
            </a:r>
          </a:p>
          <a:p>
            <a:pPr marL="0" indent="0">
              <a:spcBef>
                <a:spcPts val="0"/>
              </a:spcBef>
              <a:buNone/>
              <a:tabLst>
                <a:tab pos="1306513" algn="r"/>
                <a:tab pos="1474788" algn="l"/>
              </a:tabLst>
            </a:pPr>
            <a:r>
              <a:rPr lang="en-US" sz="2200" dirty="0"/>
              <a:t>	$18,870 	Customer Service Representatives</a:t>
            </a:r>
          </a:p>
          <a:p>
            <a:pPr marL="0" indent="0">
              <a:spcBef>
                <a:spcPts val="0"/>
              </a:spcBef>
              <a:buNone/>
              <a:tabLst>
                <a:tab pos="1306513" algn="r"/>
                <a:tab pos="1474788" algn="l"/>
              </a:tabLst>
            </a:pPr>
            <a:r>
              <a:rPr lang="en-US" sz="2200" dirty="0"/>
              <a:t>	$18,220 	Floor Layers, Except Carpet, Wood, and Hard Tiles</a:t>
            </a:r>
          </a:p>
          <a:p>
            <a:pPr marL="0" indent="0">
              <a:spcBef>
                <a:spcPts val="0"/>
              </a:spcBef>
              <a:buNone/>
              <a:tabLst>
                <a:tab pos="1306513" algn="r"/>
                <a:tab pos="1474788" algn="l"/>
              </a:tabLst>
            </a:pPr>
            <a:r>
              <a:rPr lang="en-US" sz="2200" dirty="0"/>
              <a:t>	$18,080 	Construction Laborers</a:t>
            </a:r>
          </a:p>
          <a:p>
            <a:pPr marL="0" indent="0">
              <a:spcBef>
                <a:spcPts val="0"/>
              </a:spcBef>
              <a:buNone/>
              <a:tabLst>
                <a:tab pos="1306513" algn="r"/>
                <a:tab pos="1474788" algn="l"/>
              </a:tabLst>
            </a:pPr>
            <a:r>
              <a:rPr lang="en-US" sz="2200" dirty="0"/>
              <a:t>	$17,660 	Assemblers and Fabricators, all other</a:t>
            </a:r>
          </a:p>
          <a:p>
            <a:pPr marL="0" indent="0">
              <a:spcBef>
                <a:spcPts val="0"/>
              </a:spcBef>
              <a:buNone/>
              <a:tabLst>
                <a:tab pos="1306513" algn="r"/>
                <a:tab pos="1474788" algn="l"/>
              </a:tabLst>
            </a:pPr>
            <a:r>
              <a:rPr lang="en-US" sz="2200" dirty="0"/>
              <a:t>	$16,860 	Cooks, Institution and Cafeteria</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3053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Long OJT</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$36,570 </a:t>
            </a:r>
            <a:r>
              <a:rPr lang="en-US" sz="2200" dirty="0"/>
              <a:t>	Compliance Officers</a:t>
            </a:r>
          </a:p>
          <a:p>
            <a:pPr marL="0" indent="0">
              <a:spcBef>
                <a:spcPts val="0"/>
              </a:spcBef>
              <a:buNone/>
              <a:tabLst>
                <a:tab pos="1306513" algn="r"/>
                <a:tab pos="1474788" algn="l"/>
              </a:tabLst>
            </a:pPr>
            <a:r>
              <a:rPr lang="en-US" sz="2200" dirty="0"/>
              <a:t>	</a:t>
            </a:r>
            <a:r>
              <a:rPr lang="en-US" sz="2200" dirty="0">
                <a:solidFill>
                  <a:srgbClr val="0432FF"/>
                </a:solidFill>
              </a:rPr>
              <a:t>$31,910 </a:t>
            </a:r>
            <a:r>
              <a:rPr lang="en-US" sz="2200" dirty="0"/>
              <a:t>	Electrical Power-Line Installers and Repairers</a:t>
            </a:r>
          </a:p>
          <a:p>
            <a:pPr marL="0" indent="0">
              <a:spcBef>
                <a:spcPts val="0"/>
              </a:spcBef>
              <a:buNone/>
              <a:tabLst>
                <a:tab pos="1306513" algn="r"/>
                <a:tab pos="1474788" algn="l"/>
              </a:tabLst>
            </a:pPr>
            <a:r>
              <a:rPr lang="en-US" sz="2200" dirty="0"/>
              <a:t>	</a:t>
            </a:r>
            <a:r>
              <a:rPr lang="en-US" sz="2200" dirty="0">
                <a:solidFill>
                  <a:srgbClr val="0432FF"/>
                </a:solidFill>
              </a:rPr>
              <a:t>$30,470 </a:t>
            </a:r>
            <a:r>
              <a:rPr lang="en-US" sz="2200" dirty="0"/>
              <a:t>	Electricians</a:t>
            </a:r>
          </a:p>
          <a:p>
            <a:pPr marL="0" indent="0">
              <a:spcBef>
                <a:spcPts val="0"/>
              </a:spcBef>
              <a:buNone/>
              <a:tabLst>
                <a:tab pos="1306513" algn="r"/>
                <a:tab pos="1474788" algn="l"/>
              </a:tabLst>
            </a:pPr>
            <a:r>
              <a:rPr lang="en-US" sz="2200" dirty="0"/>
              <a:t>	</a:t>
            </a:r>
            <a:r>
              <a:rPr lang="en-US" sz="2200" dirty="0">
                <a:solidFill>
                  <a:srgbClr val="0432FF"/>
                </a:solidFill>
              </a:rPr>
              <a:t>$29,900 </a:t>
            </a:r>
            <a:r>
              <a:rPr lang="en-US" sz="2200" dirty="0"/>
              <a:t>	Computer Numerically Controlled Machine Tool Programmers, Metal and Plastic</a:t>
            </a:r>
          </a:p>
          <a:p>
            <a:pPr marL="0" indent="0">
              <a:spcBef>
                <a:spcPts val="0"/>
              </a:spcBef>
              <a:buNone/>
              <a:tabLst>
                <a:tab pos="1306513" algn="r"/>
                <a:tab pos="1474788" algn="l"/>
              </a:tabLst>
            </a:pPr>
            <a:r>
              <a:rPr lang="en-US" sz="2200" dirty="0"/>
              <a:t>	</a:t>
            </a:r>
            <a:r>
              <a:rPr lang="en-US" sz="2200" dirty="0">
                <a:solidFill>
                  <a:srgbClr val="0432FF"/>
                </a:solidFill>
              </a:rPr>
              <a:t>$28,560 </a:t>
            </a:r>
            <a:r>
              <a:rPr lang="en-US" sz="2200" dirty="0"/>
              <a:t>	Industrial Machinery Mechanics</a:t>
            </a:r>
          </a:p>
          <a:p>
            <a:pPr marL="0" indent="0">
              <a:spcBef>
                <a:spcPts val="0"/>
              </a:spcBef>
              <a:buNone/>
              <a:tabLst>
                <a:tab pos="1306513" algn="r"/>
                <a:tab pos="1474788" algn="l"/>
              </a:tabLst>
            </a:pPr>
            <a:r>
              <a:rPr lang="en-US" sz="2200" dirty="0"/>
              <a:t>	</a:t>
            </a:r>
            <a:r>
              <a:rPr lang="en-US" sz="2200" dirty="0">
                <a:solidFill>
                  <a:srgbClr val="0432FF"/>
                </a:solidFill>
              </a:rPr>
              <a:t>$28,190 </a:t>
            </a:r>
            <a:r>
              <a:rPr lang="en-US" sz="2200" dirty="0"/>
              <a:t>	Plumbers, Pipefitters, and Steamfitters</a:t>
            </a:r>
          </a:p>
          <a:p>
            <a:pPr marL="0" indent="0">
              <a:spcBef>
                <a:spcPts val="0"/>
              </a:spcBef>
              <a:buNone/>
              <a:tabLst>
                <a:tab pos="1306513" algn="r"/>
                <a:tab pos="1474788" algn="l"/>
              </a:tabLst>
            </a:pPr>
            <a:r>
              <a:rPr lang="en-US" sz="2200" dirty="0"/>
              <a:t>	</a:t>
            </a:r>
            <a:r>
              <a:rPr lang="en-US" sz="2200" dirty="0">
                <a:solidFill>
                  <a:srgbClr val="0432FF"/>
                </a:solidFill>
              </a:rPr>
              <a:t>$25,700 </a:t>
            </a:r>
            <a:r>
              <a:rPr lang="en-US" sz="2200" dirty="0"/>
              <a:t>	Heating, Air Conditioning, and Refrigeration Mechanics and Installers</a:t>
            </a:r>
          </a:p>
          <a:p>
            <a:pPr marL="0" indent="0">
              <a:spcBef>
                <a:spcPts val="0"/>
              </a:spcBef>
              <a:buNone/>
              <a:tabLst>
                <a:tab pos="1306513" algn="r"/>
                <a:tab pos="1474788" algn="l"/>
              </a:tabLst>
            </a:pPr>
            <a:r>
              <a:rPr lang="en-US" sz="2200" dirty="0">
                <a:solidFill>
                  <a:srgbClr val="0432FF"/>
                </a:solidFill>
              </a:rPr>
              <a:t>	$25,530 </a:t>
            </a:r>
            <a:r>
              <a:rPr lang="en-US" sz="2200" dirty="0"/>
              <a:t>	Opticians, Dispensing</a:t>
            </a:r>
          </a:p>
          <a:p>
            <a:pPr marL="0" indent="0">
              <a:spcBef>
                <a:spcPts val="0"/>
              </a:spcBef>
              <a:buNone/>
              <a:tabLst>
                <a:tab pos="1306513" algn="r"/>
                <a:tab pos="1474788" algn="l"/>
              </a:tabLst>
            </a:pPr>
            <a:r>
              <a:rPr lang="en-US" sz="2200" dirty="0">
                <a:solidFill>
                  <a:srgbClr val="0432FF"/>
                </a:solidFill>
              </a:rPr>
              <a:t>	$25,180 </a:t>
            </a:r>
            <a:r>
              <a:rPr lang="en-US" sz="2200" dirty="0"/>
              <a:t>	</a:t>
            </a:r>
            <a:r>
              <a:rPr lang="en-US" sz="2200" dirty="0" err="1"/>
              <a:t>Brickmasons</a:t>
            </a:r>
            <a:r>
              <a:rPr lang="en-US" sz="2200" dirty="0"/>
              <a:t> and </a:t>
            </a:r>
            <a:r>
              <a:rPr lang="en-US" sz="2200" dirty="0" err="1"/>
              <a:t>Blockmasons</a:t>
            </a:r>
            <a:endParaRPr lang="en-US" sz="2200" dirty="0"/>
          </a:p>
          <a:p>
            <a:pPr marL="0" indent="0">
              <a:spcBef>
                <a:spcPts val="0"/>
              </a:spcBef>
              <a:buNone/>
              <a:tabLst>
                <a:tab pos="1306513" algn="r"/>
                <a:tab pos="1474788" algn="l"/>
              </a:tabLst>
            </a:pPr>
            <a:r>
              <a:rPr lang="en-US" sz="2200" dirty="0">
                <a:solidFill>
                  <a:srgbClr val="0432FF"/>
                </a:solidFill>
              </a:rPr>
              <a:t>	$24,040 </a:t>
            </a:r>
            <a:r>
              <a:rPr lang="en-US" sz="2200" dirty="0"/>
              <a:t>	Machinists</a:t>
            </a:r>
          </a:p>
          <a:p>
            <a:pPr marL="0" indent="0">
              <a:spcBef>
                <a:spcPts val="0"/>
              </a:spcBef>
              <a:buNone/>
              <a:tabLst>
                <a:tab pos="1306513" algn="r"/>
                <a:tab pos="1474788" algn="l"/>
              </a:tabLst>
            </a:pPr>
            <a:r>
              <a:rPr lang="en-US" sz="2200" dirty="0"/>
              <a:t>	</a:t>
            </a:r>
            <a:r>
              <a:rPr lang="en-US" sz="2200" dirty="0">
                <a:solidFill>
                  <a:srgbClr val="0432FF"/>
                </a:solidFill>
              </a:rPr>
              <a:t>$22,880 </a:t>
            </a:r>
            <a:r>
              <a:rPr lang="en-US" sz="2200" dirty="0"/>
              <a:t>	Carpenters</a:t>
            </a:r>
          </a:p>
          <a:p>
            <a:pPr marL="0" indent="0">
              <a:spcBef>
                <a:spcPts val="0"/>
              </a:spcBef>
              <a:buNone/>
              <a:tabLst>
                <a:tab pos="1306513" algn="r"/>
                <a:tab pos="1474788" algn="l"/>
              </a:tabLst>
            </a:pPr>
            <a:r>
              <a:rPr lang="en-US" sz="2200" dirty="0"/>
              <a:t>	</a:t>
            </a:r>
            <a:r>
              <a:rPr lang="en-US" sz="2200" dirty="0">
                <a:solidFill>
                  <a:srgbClr val="0432FF"/>
                </a:solidFill>
              </a:rPr>
              <a:t>$21,930 </a:t>
            </a:r>
            <a:r>
              <a:rPr lang="en-US" sz="2200" dirty="0"/>
              <a:t>	Medical Appliance Technicians</a:t>
            </a:r>
          </a:p>
          <a:p>
            <a:pPr marL="0" indent="0">
              <a:spcBef>
                <a:spcPts val="0"/>
              </a:spcBef>
              <a:buNone/>
              <a:tabLst>
                <a:tab pos="1306513" algn="r"/>
                <a:tab pos="1474788" algn="l"/>
              </a:tabLst>
            </a:pPr>
            <a:r>
              <a:rPr lang="en-US" sz="2200" dirty="0"/>
              <a:t>	</a:t>
            </a:r>
            <a:r>
              <a:rPr lang="en-US" sz="2200" dirty="0">
                <a:solidFill>
                  <a:srgbClr val="0432FF"/>
                </a:solidFill>
              </a:rPr>
              <a:t>$20,360 </a:t>
            </a:r>
            <a:r>
              <a:rPr lang="en-US" sz="2200" dirty="0"/>
              <a:t>	Firefighters</a:t>
            </a:r>
          </a:p>
          <a:p>
            <a:pPr marL="0" indent="0">
              <a:spcBef>
                <a:spcPts val="0"/>
              </a:spcBef>
              <a:buNone/>
              <a:tabLst>
                <a:tab pos="1306513" algn="r"/>
                <a:tab pos="1474788" algn="l"/>
              </a:tabLst>
            </a:pPr>
            <a:r>
              <a:rPr lang="en-US" sz="2200" dirty="0"/>
              <a:t>	</a:t>
            </a:r>
            <a:r>
              <a:rPr lang="en-US" sz="2200" dirty="0">
                <a:solidFill>
                  <a:srgbClr val="0432FF"/>
                </a:solidFill>
              </a:rPr>
              <a:t>$17,070 </a:t>
            </a:r>
            <a:r>
              <a:rPr lang="en-US" sz="2200" dirty="0"/>
              <a:t>	Coaches and Scouts</a:t>
            </a:r>
          </a:p>
          <a:p>
            <a:pPr marL="0" indent="0">
              <a:spcBef>
                <a:spcPts val="0"/>
              </a:spcBef>
              <a:buNone/>
              <a:tabLst>
                <a:tab pos="1306513" algn="r"/>
                <a:tab pos="1474788" algn="l"/>
              </a:tabLst>
            </a:pPr>
            <a:r>
              <a:rPr lang="en-US" sz="2200" dirty="0"/>
              <a:t>	</a:t>
            </a:r>
            <a:r>
              <a:rPr lang="en-US" sz="2200" dirty="0">
                <a:solidFill>
                  <a:srgbClr val="0432FF"/>
                </a:solidFill>
              </a:rPr>
              <a:t>$16,460 	</a:t>
            </a:r>
            <a:r>
              <a:rPr lang="en-US" sz="2200" dirty="0"/>
              <a:t>Cooks, Restaurant</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71224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7700" y="0"/>
            <a:ext cx="5299364" cy="6858000"/>
          </a:xfrm>
          <a:prstGeom prst="rect">
            <a:avLst/>
          </a:prstGeom>
        </p:spPr>
      </p:pic>
    </p:spTree>
    <p:extLst>
      <p:ext uri="{BB962C8B-B14F-4D97-AF65-F5344CB8AC3E}">
        <p14:creationId xmlns:p14="http://schemas.microsoft.com/office/powerpoint/2010/main" val="14902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100" dirty="0" smtClean="0"/>
              <a:t>1-2 Year Diploma/Certificate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solidFill>
                  <a:srgbClr val="0432FF"/>
                </a:solidFill>
              </a:rPr>
              <a:t>	$32,680 </a:t>
            </a:r>
            <a:r>
              <a:rPr lang="en-US" sz="2200" dirty="0"/>
              <a:t>	Licensed Practical and Licensed Vocational Nurses</a:t>
            </a:r>
          </a:p>
          <a:p>
            <a:pPr marL="0" indent="0">
              <a:spcBef>
                <a:spcPts val="0"/>
              </a:spcBef>
              <a:buNone/>
              <a:tabLst>
                <a:tab pos="1306513" algn="r"/>
                <a:tab pos="1474788" algn="l"/>
              </a:tabLst>
            </a:pPr>
            <a:r>
              <a:rPr lang="en-US" sz="2200" dirty="0"/>
              <a:t>	</a:t>
            </a:r>
            <a:r>
              <a:rPr lang="en-US" sz="2200" dirty="0">
                <a:solidFill>
                  <a:srgbClr val="0432FF"/>
                </a:solidFill>
              </a:rPr>
              <a:t>$31,820 </a:t>
            </a:r>
            <a:r>
              <a:rPr lang="en-US" sz="2200" dirty="0"/>
              <a:t>	Surgical Technologists</a:t>
            </a:r>
          </a:p>
          <a:p>
            <a:pPr marL="0" indent="0">
              <a:spcBef>
                <a:spcPts val="0"/>
              </a:spcBef>
              <a:buNone/>
              <a:tabLst>
                <a:tab pos="1306513" algn="r"/>
                <a:tab pos="1474788" algn="l"/>
              </a:tabLst>
            </a:pPr>
            <a:r>
              <a:rPr lang="en-US" sz="2200" dirty="0"/>
              <a:t>	</a:t>
            </a:r>
            <a:r>
              <a:rPr lang="en-US" sz="2200" dirty="0">
                <a:solidFill>
                  <a:srgbClr val="0432FF"/>
                </a:solidFill>
              </a:rPr>
              <a:t>$28,100 </a:t>
            </a:r>
            <a:r>
              <a:rPr lang="en-US" sz="2200" dirty="0"/>
              <a:t>	Bus and Truck Mechanics and Diesel Engine Specialists</a:t>
            </a:r>
          </a:p>
          <a:p>
            <a:pPr marL="0" indent="0">
              <a:spcBef>
                <a:spcPts val="0"/>
              </a:spcBef>
              <a:buNone/>
              <a:tabLst>
                <a:tab pos="1306513" algn="r"/>
                <a:tab pos="1474788" algn="l"/>
              </a:tabLst>
            </a:pPr>
            <a:r>
              <a:rPr lang="en-US" sz="2200" dirty="0"/>
              <a:t>	</a:t>
            </a:r>
            <a:r>
              <a:rPr lang="en-US" sz="2200" dirty="0">
                <a:solidFill>
                  <a:srgbClr val="0432FF"/>
                </a:solidFill>
              </a:rPr>
              <a:t>$25,020 </a:t>
            </a:r>
            <a:r>
              <a:rPr lang="en-US" sz="2200" dirty="0"/>
              <a:t>	Real Estate Sales Agents</a:t>
            </a:r>
          </a:p>
          <a:p>
            <a:pPr marL="0" indent="0">
              <a:spcBef>
                <a:spcPts val="0"/>
              </a:spcBef>
              <a:buNone/>
              <a:tabLst>
                <a:tab pos="1306513" algn="r"/>
                <a:tab pos="1474788" algn="l"/>
              </a:tabLst>
            </a:pPr>
            <a:r>
              <a:rPr lang="en-US" sz="2200" dirty="0"/>
              <a:t>	</a:t>
            </a:r>
            <a:r>
              <a:rPr lang="en-US" sz="2200" dirty="0">
                <a:solidFill>
                  <a:srgbClr val="0432FF"/>
                </a:solidFill>
              </a:rPr>
              <a:t>$24,840 </a:t>
            </a:r>
            <a:r>
              <a:rPr lang="en-US" sz="2200" dirty="0"/>
              <a:t>	Health Technologists and Technicians, all other</a:t>
            </a:r>
          </a:p>
          <a:p>
            <a:pPr marL="0" indent="0">
              <a:spcBef>
                <a:spcPts val="0"/>
              </a:spcBef>
              <a:buNone/>
              <a:tabLst>
                <a:tab pos="1306513" algn="r"/>
                <a:tab pos="1474788" algn="l"/>
              </a:tabLst>
            </a:pPr>
            <a:r>
              <a:rPr lang="en-US" sz="2200" dirty="0"/>
              <a:t>	</a:t>
            </a:r>
            <a:r>
              <a:rPr lang="en-US" sz="2200" dirty="0">
                <a:solidFill>
                  <a:srgbClr val="0432FF"/>
                </a:solidFill>
              </a:rPr>
              <a:t>$22,930 </a:t>
            </a:r>
            <a:r>
              <a:rPr lang="en-US" sz="2200" dirty="0"/>
              <a:t>	Medical Secretaries</a:t>
            </a:r>
          </a:p>
          <a:p>
            <a:pPr marL="0" indent="0">
              <a:spcBef>
                <a:spcPts val="0"/>
              </a:spcBef>
              <a:buNone/>
              <a:tabLst>
                <a:tab pos="1306513" algn="r"/>
                <a:tab pos="1474788" algn="l"/>
              </a:tabLst>
            </a:pPr>
            <a:r>
              <a:rPr lang="en-US" sz="2200" dirty="0"/>
              <a:t>	</a:t>
            </a:r>
            <a:r>
              <a:rPr lang="en-US" sz="2200" dirty="0">
                <a:solidFill>
                  <a:srgbClr val="0432FF"/>
                </a:solidFill>
              </a:rPr>
              <a:t>$22,200 </a:t>
            </a:r>
            <a:r>
              <a:rPr lang="en-US" sz="2200" dirty="0"/>
              <a:t>	Emergency Medical Technicians and Paramedics</a:t>
            </a:r>
          </a:p>
          <a:p>
            <a:pPr marL="0" indent="0">
              <a:spcBef>
                <a:spcPts val="0"/>
              </a:spcBef>
              <a:buNone/>
              <a:tabLst>
                <a:tab pos="1306513" algn="r"/>
                <a:tab pos="1474788" algn="l"/>
              </a:tabLst>
            </a:pPr>
            <a:r>
              <a:rPr lang="en-US" sz="2200" dirty="0"/>
              <a:t>	</a:t>
            </a:r>
            <a:r>
              <a:rPr lang="en-US" sz="2200" dirty="0">
                <a:solidFill>
                  <a:srgbClr val="0432FF"/>
                </a:solidFill>
              </a:rPr>
              <a:t>$19,040 </a:t>
            </a:r>
            <a:r>
              <a:rPr lang="en-US" sz="2200" dirty="0"/>
              <a:t>	Massage Therapists</a:t>
            </a:r>
          </a:p>
          <a:p>
            <a:pPr marL="0" indent="0">
              <a:spcBef>
                <a:spcPts val="0"/>
              </a:spcBef>
              <a:buNone/>
              <a:tabLst>
                <a:tab pos="1306513" algn="r"/>
                <a:tab pos="1474788" algn="l"/>
              </a:tabLst>
            </a:pPr>
            <a:r>
              <a:rPr lang="en-US" sz="2200" dirty="0"/>
              <a:t>	</a:t>
            </a:r>
            <a:r>
              <a:rPr lang="en-US" sz="2200" dirty="0">
                <a:solidFill>
                  <a:srgbClr val="0432FF"/>
                </a:solidFill>
              </a:rPr>
              <a:t>$18,110 </a:t>
            </a:r>
            <a:r>
              <a:rPr lang="en-US" sz="2200" dirty="0"/>
              <a:t>	Preschool Teachers, Except Special Education</a:t>
            </a:r>
          </a:p>
          <a:p>
            <a:pPr marL="0" indent="0">
              <a:spcBef>
                <a:spcPts val="0"/>
              </a:spcBef>
              <a:buNone/>
              <a:tabLst>
                <a:tab pos="1306513" algn="r"/>
                <a:tab pos="1474788" algn="l"/>
              </a:tabLst>
            </a:pPr>
            <a:r>
              <a:rPr lang="en-US" sz="2200" dirty="0"/>
              <a:t>	</a:t>
            </a:r>
            <a:r>
              <a:rPr lang="en-US" sz="2200" dirty="0">
                <a:solidFill>
                  <a:srgbClr val="0432FF"/>
                </a:solidFill>
              </a:rPr>
              <a:t>$17,880 </a:t>
            </a:r>
            <a:r>
              <a:rPr lang="en-US" sz="2200" dirty="0"/>
              <a:t>	Fitness Trainers and Aerobics Instructors</a:t>
            </a:r>
          </a:p>
          <a:p>
            <a:pPr marL="0" indent="0">
              <a:spcBef>
                <a:spcPts val="0"/>
              </a:spcBef>
              <a:buNone/>
              <a:tabLst>
                <a:tab pos="1306513" algn="r"/>
                <a:tab pos="1474788" algn="l"/>
              </a:tabLst>
            </a:pPr>
            <a:r>
              <a:rPr lang="en-US" sz="2200" dirty="0"/>
              <a:t>	</a:t>
            </a:r>
            <a:r>
              <a:rPr lang="en-US" sz="2200" dirty="0">
                <a:solidFill>
                  <a:srgbClr val="0432FF"/>
                </a:solidFill>
              </a:rPr>
              <a:t>$16,660 </a:t>
            </a:r>
            <a:r>
              <a:rPr lang="en-US" sz="2200" dirty="0"/>
              <a:t>	Hairdressers, Hairstylists, and Cosmetologists</a:t>
            </a:r>
          </a:p>
        </p:txBody>
      </p:sp>
    </p:spTree>
    <p:extLst>
      <p:ext uri="{BB962C8B-B14F-4D97-AF65-F5344CB8AC3E}">
        <p14:creationId xmlns:p14="http://schemas.microsoft.com/office/powerpoint/2010/main" val="148156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Associate Degree</a:t>
            </a:r>
            <a:br>
              <a:rPr lang="en-US"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1887200" cy="5257800"/>
          </a:xfrm>
        </p:spPr>
        <p:txBody>
          <a:bodyPr>
            <a:noAutofit/>
          </a:bodyPr>
          <a:lstStyle/>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55,360 </a:t>
            </a:r>
            <a:r>
              <a:rPr lang="en-US" sz="2200" dirty="0"/>
              <a:t>	Radiation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51,330 </a:t>
            </a:r>
            <a:r>
              <a:rPr lang="en-US" sz="2200" dirty="0"/>
              <a:t>	Dental Hygienists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51,000 </a:t>
            </a:r>
            <a:r>
              <a:rPr lang="en-US" sz="2200" dirty="0"/>
              <a:t>	Diagnostic Medical Sonographers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45,110 </a:t>
            </a:r>
            <a:r>
              <a:rPr lang="en-US" sz="2200" dirty="0"/>
              <a:t>	Cardiovascular Technologists and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43,280 </a:t>
            </a:r>
            <a:r>
              <a:rPr lang="en-US" sz="2200" dirty="0"/>
              <a:t>	Registered Nurses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43,120 </a:t>
            </a:r>
            <a:r>
              <a:rPr lang="en-US" sz="2200" dirty="0"/>
              <a:t>	Physical Therapist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41,720 </a:t>
            </a:r>
            <a:r>
              <a:rPr lang="en-US" sz="2200" dirty="0"/>
              <a:t>	Respiratory Therapists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40,170 </a:t>
            </a:r>
            <a:r>
              <a:rPr lang="en-US" sz="2200" dirty="0"/>
              <a:t>	Radiologic Technologists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39,560 </a:t>
            </a:r>
            <a:r>
              <a:rPr lang="en-US" sz="2200" dirty="0"/>
              <a:t>	Occupational Therapist Assistants</a:t>
            </a:r>
          </a:p>
          <a:p>
            <a:pPr marL="0" indent="0">
              <a:spcBef>
                <a:spcPts val="0"/>
              </a:spcBef>
              <a:buNone/>
              <a:tabLst>
                <a:tab pos="1306513" algn="r"/>
                <a:tab pos="1474788" algn="l"/>
              </a:tabLst>
            </a:pPr>
            <a:r>
              <a:rPr lang="en-US" sz="2200" dirty="0" smtClean="0">
                <a:solidFill>
                  <a:srgbClr val="0432FF"/>
                </a:solidFill>
              </a:rPr>
              <a:t>	$</a:t>
            </a:r>
            <a:r>
              <a:rPr lang="en-US" sz="2200" dirty="0">
                <a:solidFill>
                  <a:srgbClr val="0432FF"/>
                </a:solidFill>
              </a:rPr>
              <a:t>29,260 </a:t>
            </a:r>
            <a:r>
              <a:rPr lang="en-US" sz="2200" dirty="0"/>
              <a:t>	Medical and Clinical Laboratory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28,210 </a:t>
            </a:r>
            <a:r>
              <a:rPr lang="en-US" sz="2200" dirty="0"/>
              <a:t>	Computer User Support Specialists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26,430 </a:t>
            </a:r>
            <a:r>
              <a:rPr lang="en-US" sz="2200" dirty="0"/>
              <a:t>	Paralegals and Legal Assistants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23,180 </a:t>
            </a:r>
            <a:r>
              <a:rPr lang="en-US" sz="2200" dirty="0"/>
              <a:t>	Medical Records and Health Information Technicians</a:t>
            </a:r>
          </a:p>
          <a:p>
            <a:pPr marL="0" indent="0">
              <a:spcBef>
                <a:spcPts val="0"/>
              </a:spcBef>
              <a:buNone/>
              <a:tabLst>
                <a:tab pos="1306513" algn="r"/>
                <a:tab pos="1474788" algn="l"/>
              </a:tabLst>
            </a:pPr>
            <a:r>
              <a:rPr lang="en-US" sz="2200" dirty="0" smtClean="0"/>
              <a:t>	</a:t>
            </a:r>
            <a:r>
              <a:rPr lang="en-US" sz="2200" dirty="0" smtClean="0">
                <a:solidFill>
                  <a:srgbClr val="0432FF"/>
                </a:solidFill>
              </a:rPr>
              <a:t>$</a:t>
            </a:r>
            <a:r>
              <a:rPr lang="en-US" sz="2200" dirty="0">
                <a:solidFill>
                  <a:srgbClr val="0432FF"/>
                </a:solidFill>
              </a:rPr>
              <a:t>21,430 </a:t>
            </a:r>
            <a:r>
              <a:rPr lang="en-US" sz="2200" dirty="0"/>
              <a:t>	Veterinary Technologists and Technicians</a:t>
            </a:r>
          </a:p>
        </p:txBody>
      </p:sp>
    </p:spTree>
    <p:extLst>
      <p:ext uri="{BB962C8B-B14F-4D97-AF65-F5344CB8AC3E}">
        <p14:creationId xmlns:p14="http://schemas.microsoft.com/office/powerpoint/2010/main" val="89085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Top-Paying Associate  Degrees – NC 2013</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62100"/>
            <a:ext cx="10370945" cy="4229100"/>
          </a:xfrm>
          <a:prstGeom prst="rect">
            <a:avLst/>
          </a:prstGeom>
        </p:spPr>
      </p:pic>
      <p:sp>
        <p:nvSpPr>
          <p:cNvPr id="5" name="TextBox 4"/>
          <p:cNvSpPr txBox="1"/>
          <p:nvPr/>
        </p:nvSpPr>
        <p:spPr>
          <a:xfrm>
            <a:off x="7315200" y="2514600"/>
            <a:ext cx="1828800" cy="461665"/>
          </a:xfrm>
          <a:prstGeom prst="rect">
            <a:avLst/>
          </a:prstGeom>
          <a:noFill/>
        </p:spPr>
        <p:txBody>
          <a:bodyPr wrap="square" rtlCol="0">
            <a:spAutoFit/>
          </a:bodyPr>
          <a:lstStyle/>
          <a:p>
            <a:r>
              <a:rPr lang="en-US" sz="2400" dirty="0" smtClean="0"/>
              <a:t>$60,869</a:t>
            </a:r>
            <a:endParaRPr lang="en-US" sz="2400" dirty="0"/>
          </a:p>
        </p:txBody>
      </p:sp>
      <p:sp>
        <p:nvSpPr>
          <p:cNvPr id="6" name="TextBox 5"/>
          <p:cNvSpPr txBox="1"/>
          <p:nvPr/>
        </p:nvSpPr>
        <p:spPr>
          <a:xfrm>
            <a:off x="6400800" y="2814935"/>
            <a:ext cx="1828800" cy="461665"/>
          </a:xfrm>
          <a:prstGeom prst="rect">
            <a:avLst/>
          </a:prstGeom>
          <a:noFill/>
        </p:spPr>
        <p:txBody>
          <a:bodyPr wrap="square" rtlCol="0">
            <a:spAutoFit/>
          </a:bodyPr>
          <a:lstStyle/>
          <a:p>
            <a:r>
              <a:rPr lang="en-US" sz="2400" dirty="0" smtClean="0"/>
              <a:t>$59,102</a:t>
            </a:r>
            <a:endParaRPr lang="en-US" sz="2400" dirty="0"/>
          </a:p>
        </p:txBody>
      </p:sp>
      <p:sp>
        <p:nvSpPr>
          <p:cNvPr id="7" name="TextBox 6"/>
          <p:cNvSpPr txBox="1"/>
          <p:nvPr/>
        </p:nvSpPr>
        <p:spPr>
          <a:xfrm>
            <a:off x="5864352" y="4876800"/>
            <a:ext cx="1828800" cy="461665"/>
          </a:xfrm>
          <a:prstGeom prst="rect">
            <a:avLst/>
          </a:prstGeom>
          <a:noFill/>
        </p:spPr>
        <p:txBody>
          <a:bodyPr wrap="square" rtlCol="0">
            <a:spAutoFit/>
          </a:bodyPr>
          <a:lstStyle/>
          <a:p>
            <a:r>
              <a:rPr lang="en-US" sz="2400" dirty="0" smtClean="0"/>
              <a:t>$48,160</a:t>
            </a:r>
            <a:endParaRPr lang="en-US" sz="2400" dirty="0"/>
          </a:p>
        </p:txBody>
      </p:sp>
    </p:spTree>
    <p:extLst>
      <p:ext uri="{BB962C8B-B14F-4D97-AF65-F5344CB8AC3E}">
        <p14:creationId xmlns:p14="http://schemas.microsoft.com/office/powerpoint/2010/main" val="974422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Associate Degrees </a:t>
            </a:r>
            <a:r>
              <a:rPr lang="en-US" dirty="0" smtClean="0"/>
              <a:t>- 2007-2008 Graduates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59" y="1574800"/>
            <a:ext cx="11903459" cy="4826000"/>
          </a:xfrm>
          <a:prstGeom prst="rect">
            <a:avLst/>
          </a:prstGeom>
        </p:spPr>
      </p:pic>
      <p:sp>
        <p:nvSpPr>
          <p:cNvPr id="4" name="TextBox 3"/>
          <p:cNvSpPr txBox="1"/>
          <p:nvPr/>
        </p:nvSpPr>
        <p:spPr>
          <a:xfrm>
            <a:off x="1219200" y="4267200"/>
            <a:ext cx="1828800" cy="461665"/>
          </a:xfrm>
          <a:prstGeom prst="rect">
            <a:avLst/>
          </a:prstGeom>
          <a:noFill/>
        </p:spPr>
        <p:txBody>
          <a:bodyPr wrap="square" rtlCol="0">
            <a:spAutoFit/>
          </a:bodyPr>
          <a:lstStyle/>
          <a:p>
            <a:r>
              <a:rPr lang="en-US" sz="2400" smtClean="0"/>
              <a:t>$23,277</a:t>
            </a:r>
            <a:endParaRPr lang="en-US" sz="2400" dirty="0"/>
          </a:p>
        </p:txBody>
      </p:sp>
      <p:sp>
        <p:nvSpPr>
          <p:cNvPr id="5" name="TextBox 4"/>
          <p:cNvSpPr txBox="1"/>
          <p:nvPr/>
        </p:nvSpPr>
        <p:spPr>
          <a:xfrm>
            <a:off x="7696200" y="2895600"/>
            <a:ext cx="1828800" cy="461665"/>
          </a:xfrm>
          <a:prstGeom prst="rect">
            <a:avLst/>
          </a:prstGeom>
          <a:noFill/>
        </p:spPr>
        <p:txBody>
          <a:bodyPr wrap="square" rtlCol="0">
            <a:spAutoFit/>
          </a:bodyPr>
          <a:lstStyle/>
          <a:p>
            <a:r>
              <a:rPr lang="en-US" sz="2400" dirty="0" smtClean="0"/>
              <a:t>$32,431</a:t>
            </a:r>
            <a:endParaRPr lang="en-US" sz="2400" dirty="0"/>
          </a:p>
        </p:txBody>
      </p:sp>
    </p:spTree>
    <p:extLst>
      <p:ext uri="{BB962C8B-B14F-4D97-AF65-F5344CB8AC3E}">
        <p14:creationId xmlns:p14="http://schemas.microsoft.com/office/powerpoint/2010/main" val="213063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Associate </a:t>
            </a:r>
            <a:r>
              <a:rPr lang="en-US" dirty="0" smtClean="0"/>
              <a:t>Degrees – NC 2013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2100"/>
            <a:ext cx="9144000" cy="3716444"/>
          </a:xfrm>
          <a:prstGeom prst="rect">
            <a:avLst/>
          </a:prstGeom>
        </p:spPr>
      </p:pic>
      <p:sp>
        <p:nvSpPr>
          <p:cNvPr id="4" name="TextBox 3"/>
          <p:cNvSpPr txBox="1"/>
          <p:nvPr/>
        </p:nvSpPr>
        <p:spPr>
          <a:xfrm>
            <a:off x="6078466" y="3489869"/>
            <a:ext cx="2836934" cy="461665"/>
          </a:xfrm>
          <a:prstGeom prst="rect">
            <a:avLst/>
          </a:prstGeom>
          <a:noFill/>
        </p:spPr>
        <p:txBody>
          <a:bodyPr wrap="square" rtlCol="0">
            <a:spAutoFit/>
          </a:bodyPr>
          <a:lstStyle/>
          <a:p>
            <a:r>
              <a:rPr lang="en-US" sz="2400" dirty="0" smtClean="0"/>
              <a:t>$32,800</a:t>
            </a:r>
            <a:endParaRPr lang="en-US" sz="2400" dirty="0"/>
          </a:p>
        </p:txBody>
      </p:sp>
      <p:sp>
        <p:nvSpPr>
          <p:cNvPr id="5" name="TextBox 4"/>
          <p:cNvSpPr txBox="1"/>
          <p:nvPr/>
        </p:nvSpPr>
        <p:spPr>
          <a:xfrm>
            <a:off x="6078466" y="2295152"/>
            <a:ext cx="2836934" cy="461665"/>
          </a:xfrm>
          <a:prstGeom prst="rect">
            <a:avLst/>
          </a:prstGeom>
          <a:noFill/>
        </p:spPr>
        <p:txBody>
          <a:bodyPr wrap="square" rtlCol="0">
            <a:spAutoFit/>
          </a:bodyPr>
          <a:lstStyle/>
          <a:p>
            <a:r>
              <a:rPr lang="en-US" sz="2400" dirty="0" smtClean="0"/>
              <a:t>$43,062</a:t>
            </a:r>
            <a:endParaRPr lang="en-US" sz="2400" dirty="0"/>
          </a:p>
        </p:txBody>
      </p:sp>
      <p:sp>
        <p:nvSpPr>
          <p:cNvPr id="6" name="TextBox 5"/>
          <p:cNvSpPr txBox="1"/>
          <p:nvPr/>
        </p:nvSpPr>
        <p:spPr>
          <a:xfrm>
            <a:off x="1143000" y="3951534"/>
            <a:ext cx="2836934" cy="461665"/>
          </a:xfrm>
          <a:prstGeom prst="rect">
            <a:avLst/>
          </a:prstGeom>
          <a:noFill/>
        </p:spPr>
        <p:txBody>
          <a:bodyPr wrap="square" rtlCol="0">
            <a:spAutoFit/>
          </a:bodyPr>
          <a:lstStyle/>
          <a:p>
            <a:r>
              <a:rPr lang="en-US" sz="2400" dirty="0" smtClean="0"/>
              <a:t>$23,316</a:t>
            </a:r>
            <a:endParaRPr lang="en-US" sz="2400" dirty="0"/>
          </a:p>
        </p:txBody>
      </p:sp>
      <p:sp>
        <p:nvSpPr>
          <p:cNvPr id="7" name="TextBox 6"/>
          <p:cNvSpPr txBox="1"/>
          <p:nvPr/>
        </p:nvSpPr>
        <p:spPr>
          <a:xfrm>
            <a:off x="1158240" y="2645052"/>
            <a:ext cx="2836934" cy="461665"/>
          </a:xfrm>
          <a:prstGeom prst="rect">
            <a:avLst/>
          </a:prstGeom>
          <a:noFill/>
        </p:spPr>
        <p:txBody>
          <a:bodyPr wrap="square" rtlCol="0">
            <a:spAutoFit/>
          </a:bodyPr>
          <a:lstStyle/>
          <a:p>
            <a:r>
              <a:rPr lang="en-US" sz="2400" dirty="0" smtClean="0"/>
              <a:t>$34,619</a:t>
            </a:r>
            <a:endParaRPr lang="en-US" sz="2400" dirty="0"/>
          </a:p>
        </p:txBody>
      </p:sp>
    </p:spTree>
    <p:extLst>
      <p:ext uri="{BB962C8B-B14F-4D97-AF65-F5344CB8AC3E}">
        <p14:creationId xmlns:p14="http://schemas.microsoft.com/office/powerpoint/2010/main" val="448003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$74,810 	</a:t>
            </a:r>
            <a:r>
              <a:rPr lang="en-US" sz="2200" dirty="0"/>
              <a:t>Physician Assistants</a:t>
            </a:r>
          </a:p>
          <a:p>
            <a:pPr marL="0" indent="0">
              <a:spcBef>
                <a:spcPts val="0"/>
              </a:spcBef>
              <a:buNone/>
              <a:tabLst>
                <a:tab pos="1306513" algn="r"/>
                <a:tab pos="1474788" algn="l"/>
              </a:tabLst>
            </a:pPr>
            <a:r>
              <a:rPr lang="en-US" sz="2200" dirty="0"/>
              <a:t>	</a:t>
            </a:r>
            <a:r>
              <a:rPr lang="en-US" sz="2200" dirty="0">
                <a:solidFill>
                  <a:srgbClr val="0432FF"/>
                </a:solidFill>
              </a:rPr>
              <a:t>$69,540 </a:t>
            </a:r>
            <a:r>
              <a:rPr lang="en-US" sz="2200" dirty="0"/>
              <a:t>	Software Developers, Systems Software</a:t>
            </a:r>
          </a:p>
          <a:p>
            <a:pPr marL="0" indent="0">
              <a:spcBef>
                <a:spcPts val="0"/>
              </a:spcBef>
              <a:buNone/>
              <a:tabLst>
                <a:tab pos="1306513" algn="r"/>
                <a:tab pos="1474788" algn="l"/>
              </a:tabLst>
            </a:pPr>
            <a:r>
              <a:rPr lang="en-US" sz="2200" dirty="0"/>
              <a:t>	</a:t>
            </a:r>
            <a:r>
              <a:rPr lang="en-US" sz="2200" dirty="0">
                <a:solidFill>
                  <a:srgbClr val="0432FF"/>
                </a:solidFill>
              </a:rPr>
              <a:t>$59,960 </a:t>
            </a:r>
            <a:r>
              <a:rPr lang="en-US" sz="2200" dirty="0"/>
              <a:t>	Electrical Engineers</a:t>
            </a:r>
          </a:p>
          <a:p>
            <a:pPr marL="0" indent="0">
              <a:spcBef>
                <a:spcPts val="0"/>
              </a:spcBef>
              <a:buNone/>
              <a:tabLst>
                <a:tab pos="1306513" algn="r"/>
                <a:tab pos="1474788" algn="l"/>
              </a:tabLst>
            </a:pPr>
            <a:r>
              <a:rPr lang="en-US" sz="2200" dirty="0"/>
              <a:t>	</a:t>
            </a:r>
            <a:r>
              <a:rPr lang="en-US" sz="2200" dirty="0" smtClean="0">
                <a:solidFill>
                  <a:srgbClr val="0432FF"/>
                </a:solidFill>
              </a:rPr>
              <a:t>$</a:t>
            </a:r>
            <a:r>
              <a:rPr lang="en-US" sz="2200" dirty="0">
                <a:solidFill>
                  <a:srgbClr val="0432FF"/>
                </a:solidFill>
              </a:rPr>
              <a:t>58,600 </a:t>
            </a:r>
            <a:r>
              <a:rPr lang="en-US" sz="2200" dirty="0"/>
              <a:t>	Software Developers, Applications</a:t>
            </a:r>
          </a:p>
          <a:p>
            <a:pPr marL="0" indent="0">
              <a:spcBef>
                <a:spcPts val="0"/>
              </a:spcBef>
              <a:buNone/>
              <a:tabLst>
                <a:tab pos="1306513" algn="r"/>
                <a:tab pos="1474788" algn="l"/>
              </a:tabLst>
            </a:pPr>
            <a:r>
              <a:rPr lang="en-US" sz="2200" dirty="0"/>
              <a:t>	</a:t>
            </a:r>
            <a:r>
              <a:rPr lang="en-US" sz="2200" dirty="0">
                <a:solidFill>
                  <a:srgbClr val="0432FF"/>
                </a:solidFill>
              </a:rPr>
              <a:t>$54,450 </a:t>
            </a:r>
            <a:r>
              <a:rPr lang="en-US" sz="2200" dirty="0"/>
              <a:t>	Computer Systems Analysts</a:t>
            </a:r>
          </a:p>
          <a:p>
            <a:pPr marL="0" indent="0">
              <a:spcBef>
                <a:spcPts val="0"/>
              </a:spcBef>
              <a:buNone/>
              <a:tabLst>
                <a:tab pos="1306513" algn="r"/>
                <a:tab pos="1474788" algn="l"/>
              </a:tabLst>
            </a:pPr>
            <a:r>
              <a:rPr lang="en-US" sz="2200" dirty="0"/>
              <a:t>	</a:t>
            </a:r>
            <a:r>
              <a:rPr lang="en-US" sz="2200" dirty="0">
                <a:solidFill>
                  <a:srgbClr val="0432FF"/>
                </a:solidFill>
              </a:rPr>
              <a:t>$53,130 </a:t>
            </a:r>
            <a:r>
              <a:rPr lang="en-US" sz="2200" dirty="0"/>
              <a:t>	Mechanical Engineers</a:t>
            </a:r>
          </a:p>
          <a:p>
            <a:pPr marL="0" indent="0">
              <a:spcBef>
                <a:spcPts val="0"/>
              </a:spcBef>
              <a:buNone/>
              <a:tabLst>
                <a:tab pos="1306513" algn="r"/>
                <a:tab pos="1474788" algn="l"/>
              </a:tabLst>
            </a:pPr>
            <a:r>
              <a:rPr lang="en-US" sz="2200" dirty="0"/>
              <a:t>	</a:t>
            </a:r>
            <a:r>
              <a:rPr lang="en-US" sz="2200" dirty="0">
                <a:solidFill>
                  <a:srgbClr val="0432FF"/>
                </a:solidFill>
              </a:rPr>
              <a:t>$52,280 </a:t>
            </a:r>
            <a:r>
              <a:rPr lang="en-US" sz="2200" dirty="0"/>
              <a:t>	Civil Engineers</a:t>
            </a:r>
          </a:p>
          <a:p>
            <a:pPr marL="0" indent="0">
              <a:spcBef>
                <a:spcPts val="0"/>
              </a:spcBef>
              <a:buNone/>
              <a:tabLst>
                <a:tab pos="1306513" algn="r"/>
                <a:tab pos="1474788" algn="l"/>
              </a:tabLst>
            </a:pPr>
            <a:r>
              <a:rPr lang="en-US" sz="2200" dirty="0"/>
              <a:t>	</a:t>
            </a:r>
            <a:r>
              <a:rPr lang="en-US" sz="2200" dirty="0">
                <a:solidFill>
                  <a:srgbClr val="0432FF"/>
                </a:solidFill>
              </a:rPr>
              <a:t>$52,060 </a:t>
            </a:r>
            <a:r>
              <a:rPr lang="en-US" sz="2200" dirty="0"/>
              <a:t>	Occupational Therapists</a:t>
            </a:r>
          </a:p>
          <a:p>
            <a:pPr marL="0" indent="0">
              <a:spcBef>
                <a:spcPts val="0"/>
              </a:spcBef>
              <a:buNone/>
              <a:tabLst>
                <a:tab pos="1306513" algn="r"/>
                <a:tab pos="1474788" algn="l"/>
              </a:tabLst>
            </a:pPr>
            <a:r>
              <a:rPr lang="en-US" sz="2200" dirty="0"/>
              <a:t>	</a:t>
            </a:r>
            <a:r>
              <a:rPr lang="en-US" sz="2200" dirty="0">
                <a:solidFill>
                  <a:srgbClr val="0432FF"/>
                </a:solidFill>
              </a:rPr>
              <a:t>$49,600 </a:t>
            </a:r>
            <a:r>
              <a:rPr lang="en-US" sz="2200" dirty="0"/>
              <a:t>	Financial Analysts</a:t>
            </a:r>
          </a:p>
          <a:p>
            <a:pPr marL="0" indent="0">
              <a:spcBef>
                <a:spcPts val="0"/>
              </a:spcBef>
              <a:buNone/>
              <a:tabLst>
                <a:tab pos="1306513" algn="r"/>
                <a:tab pos="1474788" algn="l"/>
              </a:tabLst>
            </a:pPr>
            <a:r>
              <a:rPr lang="en-US" sz="2200" dirty="0"/>
              <a:t>	</a:t>
            </a:r>
            <a:r>
              <a:rPr lang="en-US" sz="2200" dirty="0">
                <a:solidFill>
                  <a:srgbClr val="0432FF"/>
                </a:solidFill>
              </a:rPr>
              <a:t>$49,430 </a:t>
            </a:r>
            <a:r>
              <a:rPr lang="en-US" sz="2200" dirty="0"/>
              <a:t>	Biomedical Engineers</a:t>
            </a:r>
          </a:p>
          <a:p>
            <a:pPr marL="0" indent="0">
              <a:spcBef>
                <a:spcPts val="0"/>
              </a:spcBef>
              <a:buNone/>
              <a:tabLst>
                <a:tab pos="1306513" algn="r"/>
                <a:tab pos="1474788" algn="l"/>
              </a:tabLst>
            </a:pPr>
            <a:r>
              <a:rPr lang="en-US" sz="2200" dirty="0"/>
              <a:t>	</a:t>
            </a:r>
            <a:r>
              <a:rPr lang="en-US" sz="2200" dirty="0">
                <a:solidFill>
                  <a:srgbClr val="0432FF"/>
                </a:solidFill>
              </a:rPr>
              <a:t>$49,140 </a:t>
            </a:r>
            <a:r>
              <a:rPr lang="en-US" sz="2200" dirty="0"/>
              <a:t>	Financial Examiners</a:t>
            </a:r>
          </a:p>
          <a:p>
            <a:pPr marL="0" indent="0">
              <a:spcBef>
                <a:spcPts val="0"/>
              </a:spcBef>
              <a:buNone/>
              <a:tabLst>
                <a:tab pos="1306513" algn="r"/>
                <a:tab pos="1474788" algn="l"/>
              </a:tabLst>
            </a:pPr>
            <a:r>
              <a:rPr lang="en-US" sz="2200" dirty="0"/>
              <a:t>	</a:t>
            </a:r>
            <a:r>
              <a:rPr lang="en-US" sz="2200" dirty="0">
                <a:solidFill>
                  <a:srgbClr val="0432FF"/>
                </a:solidFill>
              </a:rPr>
              <a:t>$46,660 </a:t>
            </a:r>
            <a:r>
              <a:rPr lang="en-US" sz="2200" dirty="0"/>
              <a:t>	Network and Computer Systems Administrators</a:t>
            </a:r>
          </a:p>
          <a:p>
            <a:pPr marL="0" indent="0">
              <a:spcBef>
                <a:spcPts val="0"/>
              </a:spcBef>
              <a:buNone/>
              <a:tabLst>
                <a:tab pos="1306513" algn="r"/>
                <a:tab pos="1474788" algn="l"/>
              </a:tabLst>
            </a:pPr>
            <a:r>
              <a:rPr lang="en-US" sz="2200" dirty="0"/>
              <a:t>	</a:t>
            </a:r>
            <a:r>
              <a:rPr lang="en-US" sz="2200" dirty="0">
                <a:solidFill>
                  <a:srgbClr val="0432FF"/>
                </a:solidFill>
              </a:rPr>
              <a:t>$45,660 </a:t>
            </a:r>
            <a:r>
              <a:rPr lang="en-US" sz="2200" dirty="0"/>
              <a:t>	Personal Financial Advisors</a:t>
            </a:r>
          </a:p>
          <a:p>
            <a:pPr marL="0" indent="0">
              <a:spcBef>
                <a:spcPts val="0"/>
              </a:spcBef>
              <a:buNone/>
              <a:tabLst>
                <a:tab pos="1306513" algn="r"/>
                <a:tab pos="1474788" algn="l"/>
              </a:tabLst>
            </a:pPr>
            <a:r>
              <a:rPr lang="en-US" sz="2200" dirty="0"/>
              <a:t>	</a:t>
            </a:r>
            <a:r>
              <a:rPr lang="en-US" sz="2200" dirty="0">
                <a:solidFill>
                  <a:srgbClr val="0432FF"/>
                </a:solidFill>
              </a:rPr>
              <a:t>$45,650 </a:t>
            </a:r>
            <a:r>
              <a:rPr lang="en-US" sz="2200" dirty="0"/>
              <a:t>	Technical Writers</a:t>
            </a:r>
          </a:p>
          <a:p>
            <a:pPr marL="0" indent="0">
              <a:spcBef>
                <a:spcPts val="0"/>
              </a:spcBef>
              <a:buNone/>
              <a:tabLst>
                <a:tab pos="1306513" algn="r"/>
                <a:tab pos="1474788" algn="l"/>
              </a:tabLst>
            </a:pPr>
            <a:r>
              <a:rPr lang="en-US" sz="2200" dirty="0"/>
              <a:t>	</a:t>
            </a:r>
            <a:r>
              <a:rPr lang="en-US" sz="2200" dirty="0">
                <a:solidFill>
                  <a:srgbClr val="0432FF"/>
                </a:solidFill>
              </a:rPr>
              <a:t>$43,720 </a:t>
            </a:r>
            <a:r>
              <a:rPr lang="en-US" sz="2200" dirty="0"/>
              <a:t>	Credit Analysts</a:t>
            </a:r>
          </a:p>
          <a:p>
            <a:pPr marL="0" indent="0">
              <a:spcBef>
                <a:spcPts val="0"/>
              </a:spcBef>
              <a:buNone/>
              <a:tabLst>
                <a:tab pos="1306513" algn="r"/>
                <a:tab pos="1474788" algn="l"/>
              </a:tabLst>
            </a:pPr>
            <a:r>
              <a:rPr lang="en-US" sz="2200" dirty="0"/>
              <a:t>	</a:t>
            </a:r>
            <a:r>
              <a:rPr lang="en-US" sz="2200" dirty="0">
                <a:solidFill>
                  <a:srgbClr val="0432FF"/>
                </a:solidFill>
              </a:rPr>
              <a:t>$42,880 </a:t>
            </a:r>
            <a:r>
              <a:rPr lang="en-US" sz="2200" dirty="0"/>
              <a:t>	Accountants and Auditors</a:t>
            </a:r>
          </a:p>
          <a:p>
            <a:pPr marL="0" indent="0">
              <a:spcBef>
                <a:spcPts val="0"/>
              </a:spcBef>
              <a:buNone/>
              <a:tabLst>
                <a:tab pos="1306513" algn="r"/>
                <a:tab pos="1474788" algn="l"/>
              </a:tabLst>
            </a:pPr>
            <a:r>
              <a:rPr lang="en-US" sz="2200" dirty="0"/>
              <a:t>	$42,260 	Medical and Clinical Laboratory Technologists</a:t>
            </a:r>
          </a:p>
          <a:p>
            <a:pPr marL="0" indent="0">
              <a:spcBef>
                <a:spcPts val="0"/>
              </a:spcBef>
              <a:buNone/>
              <a:tabLst>
                <a:tab pos="1306513" algn="r"/>
                <a:tab pos="1474788" algn="l"/>
              </a:tabLst>
            </a:pPr>
            <a:r>
              <a:rPr lang="en-US" sz="2200" dirty="0"/>
              <a:t>	$38,760 	Business Operations Specialists, all other</a:t>
            </a:r>
          </a:p>
          <a:p>
            <a:pPr marL="0" indent="0">
              <a:spcBef>
                <a:spcPts val="0"/>
              </a:spcBef>
              <a:buNone/>
              <a:tabLst>
                <a:tab pos="1306513" algn="r"/>
                <a:tab pos="1474788" algn="l"/>
              </a:tabLst>
            </a:pPr>
            <a:r>
              <a:rPr lang="en-US" sz="2200" dirty="0"/>
              <a:t>	$38,500 	Cartographers and </a:t>
            </a:r>
            <a:r>
              <a:rPr lang="en-US" sz="2200" dirty="0" err="1"/>
              <a:t>Photogrammetrists</a:t>
            </a:r>
            <a:endParaRPr lang="en-US" sz="2200" dirty="0"/>
          </a:p>
          <a:p>
            <a:pPr marL="0" indent="0">
              <a:spcBef>
                <a:spcPts val="0"/>
              </a:spcBef>
              <a:buNone/>
              <a:tabLst>
                <a:tab pos="1306513" algn="r"/>
                <a:tab pos="1474788" algn="l"/>
              </a:tabLst>
            </a:pPr>
            <a:r>
              <a:rPr lang="en-US" sz="2200" dirty="0"/>
              <a:t>	$38,250 	Property, Real Estate, and Community Association Managers</a:t>
            </a:r>
          </a:p>
          <a:p>
            <a:pPr marL="0" indent="0">
              <a:spcBef>
                <a:spcPts val="0"/>
              </a:spcBef>
              <a:buNone/>
              <a:tabLst>
                <a:tab pos="1306513" algn="r"/>
                <a:tab pos="1474788" algn="l"/>
              </a:tabLst>
            </a:pPr>
            <a:r>
              <a:rPr lang="en-US" sz="2200" dirty="0"/>
              <a:t>	$34,980 	Training and Development Specialists</a:t>
            </a:r>
          </a:p>
          <a:p>
            <a:pPr marL="0" indent="0">
              <a:spcBef>
                <a:spcPts val="0"/>
              </a:spcBef>
              <a:buNone/>
              <a:tabLst>
                <a:tab pos="1306513" algn="r"/>
                <a:tab pos="1474788" algn="l"/>
              </a:tabLst>
            </a:pPr>
            <a:r>
              <a:rPr lang="en-US" sz="2200" dirty="0"/>
              <a:t>	$34,900 	Healthcare Social Workers</a:t>
            </a:r>
          </a:p>
          <a:p>
            <a:pPr marL="0" indent="0">
              <a:spcBef>
                <a:spcPts val="0"/>
              </a:spcBef>
              <a:buNone/>
              <a:tabLst>
                <a:tab pos="1306513" algn="r"/>
                <a:tab pos="1474788" algn="l"/>
              </a:tabLst>
            </a:pPr>
            <a:r>
              <a:rPr lang="en-US" sz="2200" dirty="0"/>
              <a:t>	$34,270 	Human Resources Specialists</a:t>
            </a:r>
          </a:p>
          <a:p>
            <a:pPr marL="0" indent="0">
              <a:spcBef>
                <a:spcPts val="0"/>
              </a:spcBef>
              <a:buNone/>
              <a:tabLst>
                <a:tab pos="1306513" algn="r"/>
                <a:tab pos="1474788" algn="l"/>
              </a:tabLst>
            </a:pPr>
            <a:r>
              <a:rPr lang="en-US" sz="2200" dirty="0"/>
              <a:t>	$33,780 	</a:t>
            </a:r>
            <a:r>
              <a:rPr lang="en-US" sz="2200" dirty="0" err="1"/>
              <a:t>Orthotists</a:t>
            </a:r>
            <a:r>
              <a:rPr lang="en-US" sz="2200" dirty="0"/>
              <a:t> and Prosthetists</a:t>
            </a:r>
          </a:p>
          <a:p>
            <a:pPr marL="0" indent="0">
              <a:spcBef>
                <a:spcPts val="0"/>
              </a:spcBef>
              <a:buNone/>
              <a:tabLst>
                <a:tab pos="1306513" algn="r"/>
                <a:tab pos="1474788" algn="l"/>
              </a:tabLst>
            </a:pPr>
            <a:r>
              <a:rPr lang="en-US" sz="2200" dirty="0"/>
              <a:t>	$33,120 	Loan Officers</a:t>
            </a:r>
          </a:p>
          <a:p>
            <a:pPr marL="0" indent="0">
              <a:spcBef>
                <a:spcPts val="0"/>
              </a:spcBef>
              <a:buNone/>
              <a:tabLst>
                <a:tab pos="1306513" algn="r"/>
                <a:tab pos="1474788" algn="l"/>
              </a:tabLst>
            </a:pPr>
            <a:r>
              <a:rPr lang="en-US" sz="2200" dirty="0"/>
              <a:t>	$32,150 	Public Relations Specialists</a:t>
            </a:r>
          </a:p>
          <a:p>
            <a:pPr marL="0" indent="0">
              <a:spcBef>
                <a:spcPts val="0"/>
              </a:spcBef>
              <a:buNone/>
              <a:tabLst>
                <a:tab pos="1306513" algn="r"/>
                <a:tab pos="1474788" algn="l"/>
              </a:tabLst>
            </a:pPr>
            <a:r>
              <a:rPr lang="en-US" sz="2200" dirty="0"/>
              <a:t>	$31,080 	Securities, Commodities, and Financial Services Sales Agents</a:t>
            </a:r>
          </a:p>
          <a:p>
            <a:pPr marL="0" indent="0">
              <a:spcBef>
                <a:spcPts val="0"/>
              </a:spcBef>
              <a:buNone/>
              <a:tabLst>
                <a:tab pos="1306513" algn="r"/>
                <a:tab pos="1474788" algn="l"/>
              </a:tabLst>
            </a:pPr>
            <a:r>
              <a:rPr lang="en-US" sz="2200" dirty="0"/>
              <a:t>	$30,960 	Therapists, all other</a:t>
            </a:r>
          </a:p>
          <a:p>
            <a:pPr marL="0" indent="0">
              <a:spcBef>
                <a:spcPts val="0"/>
              </a:spcBef>
              <a:buNone/>
              <a:tabLst>
                <a:tab pos="1306513" algn="r"/>
                <a:tab pos="1474788" algn="l"/>
              </a:tabLst>
            </a:pPr>
            <a:r>
              <a:rPr lang="en-US" sz="2200" dirty="0"/>
              <a:t>	$28,160 	Athletic Trainers</a:t>
            </a:r>
          </a:p>
          <a:p>
            <a:pPr marL="0" indent="0">
              <a:spcBef>
                <a:spcPts val="0"/>
              </a:spcBef>
              <a:buNone/>
              <a:tabLst>
                <a:tab pos="1306513" algn="r"/>
                <a:tab pos="1474788" algn="l"/>
              </a:tabLst>
            </a:pPr>
            <a:r>
              <a:rPr lang="en-US" sz="2200" dirty="0"/>
              <a:t>	$27,470 	Credit Counselors</a:t>
            </a:r>
          </a:p>
          <a:p>
            <a:pPr marL="0" indent="0">
              <a:spcBef>
                <a:spcPts val="0"/>
              </a:spcBef>
              <a:buNone/>
              <a:tabLst>
                <a:tab pos="1306513" algn="r"/>
                <a:tab pos="1474788" algn="l"/>
              </a:tabLst>
            </a:pPr>
            <a:r>
              <a:rPr lang="en-US" sz="2200" dirty="0"/>
              <a:t>	$24,690 	Insurance Sales Agents</a:t>
            </a:r>
          </a:p>
          <a:p>
            <a:pPr marL="0" indent="0">
              <a:spcBef>
                <a:spcPts val="0"/>
              </a:spcBef>
              <a:buNone/>
              <a:tabLst>
                <a:tab pos="1306513" algn="r"/>
                <a:tab pos="1474788" algn="l"/>
              </a:tabLst>
            </a:pPr>
            <a:r>
              <a:rPr lang="en-US" sz="2200" dirty="0"/>
              <a:t>	$17,790 	Religious Workers, all other</a:t>
            </a:r>
          </a:p>
          <a:p>
            <a:pPr marL="0" indent="0">
              <a:spcBef>
                <a:spcPts val="0"/>
              </a:spcBef>
              <a:buNone/>
              <a:tabLst>
                <a:tab pos="1306513" algn="r"/>
                <a:tab pos="1474788" algn="l"/>
              </a:tabLst>
            </a:pPr>
            <a:r>
              <a:rPr lang="en-US" sz="2200" dirty="0"/>
              <a:t>	$16,610 	Recreation Workers</a:t>
            </a:r>
          </a:p>
        </p:txBody>
      </p:sp>
    </p:spTree>
    <p:extLst>
      <p:ext uri="{BB962C8B-B14F-4D97-AF65-F5344CB8AC3E}">
        <p14:creationId xmlns:p14="http://schemas.microsoft.com/office/powerpoint/2010/main" val="167441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Top-Paying Bachelor Degrees – NC 2013</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22156"/>
            <a:ext cx="10270296" cy="4169044"/>
          </a:xfrm>
          <a:prstGeom prst="rect">
            <a:avLst/>
          </a:prstGeom>
        </p:spPr>
      </p:pic>
      <p:sp>
        <p:nvSpPr>
          <p:cNvPr id="4" name="TextBox 3"/>
          <p:cNvSpPr txBox="1"/>
          <p:nvPr/>
        </p:nvSpPr>
        <p:spPr>
          <a:xfrm>
            <a:off x="7315200" y="2514600"/>
            <a:ext cx="1828800" cy="461665"/>
          </a:xfrm>
          <a:prstGeom prst="rect">
            <a:avLst/>
          </a:prstGeom>
          <a:noFill/>
        </p:spPr>
        <p:txBody>
          <a:bodyPr wrap="square" rtlCol="0">
            <a:spAutoFit/>
          </a:bodyPr>
          <a:lstStyle/>
          <a:p>
            <a:r>
              <a:rPr lang="en-US" sz="2400" dirty="0" smtClean="0"/>
              <a:t>$89,537</a:t>
            </a:r>
            <a:endParaRPr lang="en-US" sz="2400" dirty="0"/>
          </a:p>
        </p:txBody>
      </p:sp>
      <p:sp>
        <p:nvSpPr>
          <p:cNvPr id="5" name="TextBox 4"/>
          <p:cNvSpPr txBox="1"/>
          <p:nvPr/>
        </p:nvSpPr>
        <p:spPr>
          <a:xfrm>
            <a:off x="7132320" y="4876800"/>
            <a:ext cx="1828800" cy="461665"/>
          </a:xfrm>
          <a:prstGeom prst="rect">
            <a:avLst/>
          </a:prstGeom>
          <a:noFill/>
        </p:spPr>
        <p:txBody>
          <a:bodyPr wrap="square" rtlCol="0">
            <a:spAutoFit/>
          </a:bodyPr>
          <a:lstStyle/>
          <a:p>
            <a:r>
              <a:rPr lang="en-US" sz="2400" dirty="0" smtClean="0"/>
              <a:t>$60,704</a:t>
            </a:r>
            <a:endParaRPr lang="en-US" sz="2400" dirty="0"/>
          </a:p>
        </p:txBody>
      </p:sp>
    </p:spTree>
    <p:extLst>
      <p:ext uri="{BB962C8B-B14F-4D97-AF65-F5344CB8AC3E}">
        <p14:creationId xmlns:p14="http://schemas.microsoft.com/office/powerpoint/2010/main" val="183668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Bachelor Degrees</a:t>
            </a:r>
            <a:br>
              <a:rPr lang="en-US" dirty="0"/>
            </a:br>
            <a:r>
              <a:rPr lang="en-US" dirty="0"/>
              <a:t>2007-2008 graduates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456" y="1676400"/>
            <a:ext cx="11989642" cy="4876800"/>
          </a:xfrm>
          <a:prstGeom prst="rect">
            <a:avLst/>
          </a:prstGeom>
        </p:spPr>
      </p:pic>
      <p:sp>
        <p:nvSpPr>
          <p:cNvPr id="5" name="TextBox 4"/>
          <p:cNvSpPr txBox="1"/>
          <p:nvPr/>
        </p:nvSpPr>
        <p:spPr>
          <a:xfrm>
            <a:off x="7725533" y="2514600"/>
            <a:ext cx="2836934" cy="461665"/>
          </a:xfrm>
          <a:prstGeom prst="rect">
            <a:avLst/>
          </a:prstGeom>
          <a:noFill/>
        </p:spPr>
        <p:txBody>
          <a:bodyPr wrap="square" rtlCol="0">
            <a:spAutoFit/>
          </a:bodyPr>
          <a:lstStyle/>
          <a:p>
            <a:r>
              <a:rPr lang="en-US" sz="2400" smtClean="0"/>
              <a:t>$37,318</a:t>
            </a:r>
            <a:endParaRPr lang="en-US" sz="2400" dirty="0"/>
          </a:p>
        </p:txBody>
      </p:sp>
      <p:sp>
        <p:nvSpPr>
          <p:cNvPr id="6" name="TextBox 5"/>
          <p:cNvSpPr txBox="1"/>
          <p:nvPr/>
        </p:nvSpPr>
        <p:spPr>
          <a:xfrm>
            <a:off x="1219200" y="4343400"/>
            <a:ext cx="2836934" cy="461665"/>
          </a:xfrm>
          <a:prstGeom prst="rect">
            <a:avLst/>
          </a:prstGeom>
          <a:noFill/>
        </p:spPr>
        <p:txBody>
          <a:bodyPr wrap="square" rtlCol="0">
            <a:spAutoFit/>
          </a:bodyPr>
          <a:lstStyle/>
          <a:p>
            <a:r>
              <a:rPr lang="en-US" sz="2400" dirty="0" smtClean="0"/>
              <a:t>$22,896</a:t>
            </a:r>
            <a:endParaRPr lang="en-US" sz="2400" dirty="0"/>
          </a:p>
        </p:txBody>
      </p:sp>
    </p:spTree>
    <p:extLst>
      <p:ext uri="{BB962C8B-B14F-4D97-AF65-F5344CB8AC3E}">
        <p14:creationId xmlns:p14="http://schemas.microsoft.com/office/powerpoint/2010/main" val="37726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NC Engineering Bachelor Degree</a:t>
            </a:r>
            <a:br>
              <a:rPr lang="en-US" sz="3200"/>
            </a:br>
            <a:r>
              <a:rPr lang="en-US" sz="3200"/>
              <a:t>2007-2008 Graduates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1" y="1562100"/>
            <a:ext cx="9993401" cy="4076700"/>
          </a:xfrm>
          <a:prstGeom prst="rect">
            <a:avLst/>
          </a:prstGeom>
        </p:spPr>
      </p:pic>
      <p:sp>
        <p:nvSpPr>
          <p:cNvPr id="4" name="TextBox 3"/>
          <p:cNvSpPr txBox="1"/>
          <p:nvPr/>
        </p:nvSpPr>
        <p:spPr>
          <a:xfrm>
            <a:off x="1066800" y="3962400"/>
            <a:ext cx="2836934" cy="461665"/>
          </a:xfrm>
          <a:prstGeom prst="rect">
            <a:avLst/>
          </a:prstGeom>
          <a:noFill/>
        </p:spPr>
        <p:txBody>
          <a:bodyPr wrap="square" rtlCol="0">
            <a:spAutoFit/>
          </a:bodyPr>
          <a:lstStyle/>
          <a:p>
            <a:r>
              <a:rPr lang="en-US" sz="2400" smtClean="0"/>
              <a:t>$35,483</a:t>
            </a:r>
            <a:endParaRPr lang="en-US" sz="2400" dirty="0"/>
          </a:p>
        </p:txBody>
      </p:sp>
      <p:sp>
        <p:nvSpPr>
          <p:cNvPr id="5" name="TextBox 4"/>
          <p:cNvSpPr txBox="1"/>
          <p:nvPr/>
        </p:nvSpPr>
        <p:spPr>
          <a:xfrm>
            <a:off x="6477000" y="2514600"/>
            <a:ext cx="2836934" cy="461665"/>
          </a:xfrm>
          <a:prstGeom prst="rect">
            <a:avLst/>
          </a:prstGeom>
          <a:noFill/>
        </p:spPr>
        <p:txBody>
          <a:bodyPr wrap="square" rtlCol="0">
            <a:spAutoFit/>
          </a:bodyPr>
          <a:lstStyle/>
          <a:p>
            <a:r>
              <a:rPr lang="en-US" sz="2400" dirty="0" smtClean="0"/>
              <a:t>$57,338</a:t>
            </a:r>
            <a:endParaRPr lang="en-US" sz="2400" dirty="0"/>
          </a:p>
        </p:txBody>
      </p:sp>
    </p:spTree>
    <p:extLst>
      <p:ext uri="{BB962C8B-B14F-4D97-AF65-F5344CB8AC3E}">
        <p14:creationId xmlns:p14="http://schemas.microsoft.com/office/powerpoint/2010/main" val="190908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Bachelor Degree + Work</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$81,360 </a:t>
            </a:r>
            <a:r>
              <a:rPr lang="en-US" sz="2200" dirty="0"/>
              <a:t>	Computer and Information Systems Managers</a:t>
            </a:r>
          </a:p>
          <a:p>
            <a:pPr marL="0" indent="0">
              <a:spcBef>
                <a:spcPts val="0"/>
              </a:spcBef>
              <a:buNone/>
              <a:tabLst>
                <a:tab pos="1306513" algn="r"/>
                <a:tab pos="1474788" algn="l"/>
              </a:tabLst>
            </a:pPr>
            <a:r>
              <a:rPr lang="en-US" sz="2200" dirty="0"/>
              <a:t>	</a:t>
            </a:r>
            <a:r>
              <a:rPr lang="en-US" sz="2200" dirty="0">
                <a:solidFill>
                  <a:srgbClr val="0432FF"/>
                </a:solidFill>
              </a:rPr>
              <a:t>$74,030 </a:t>
            </a:r>
            <a:r>
              <a:rPr lang="en-US" sz="2200" dirty="0"/>
              <a:t>	Financial Managers</a:t>
            </a:r>
          </a:p>
          <a:p>
            <a:pPr marL="0" indent="0">
              <a:spcBef>
                <a:spcPts val="0"/>
              </a:spcBef>
              <a:buNone/>
              <a:tabLst>
                <a:tab pos="1306513" algn="r"/>
                <a:tab pos="1474788" algn="l"/>
              </a:tabLst>
            </a:pPr>
            <a:r>
              <a:rPr lang="en-US" sz="2200" dirty="0"/>
              <a:t>	</a:t>
            </a:r>
            <a:r>
              <a:rPr lang="en-US" sz="2200" dirty="0">
                <a:solidFill>
                  <a:srgbClr val="0432FF"/>
                </a:solidFill>
              </a:rPr>
              <a:t>$73,370 </a:t>
            </a:r>
            <a:r>
              <a:rPr lang="en-US" sz="2200" dirty="0"/>
              <a:t>	Marketing Managers</a:t>
            </a:r>
          </a:p>
          <a:p>
            <a:pPr marL="0" indent="0">
              <a:spcBef>
                <a:spcPts val="0"/>
              </a:spcBef>
              <a:buNone/>
              <a:tabLst>
                <a:tab pos="1306513" algn="r"/>
                <a:tab pos="1474788" algn="l"/>
              </a:tabLst>
            </a:pPr>
            <a:r>
              <a:rPr lang="en-US" sz="2200" dirty="0"/>
              <a:t>	</a:t>
            </a:r>
            <a:r>
              <a:rPr lang="en-US" sz="2200" dirty="0">
                <a:solidFill>
                  <a:srgbClr val="0432FF"/>
                </a:solidFill>
              </a:rPr>
              <a:t>$68,970 </a:t>
            </a:r>
            <a:r>
              <a:rPr lang="en-US" sz="2200" dirty="0"/>
              <a:t>	Human Resources Managers</a:t>
            </a:r>
          </a:p>
          <a:p>
            <a:pPr marL="0" indent="0">
              <a:spcBef>
                <a:spcPts val="0"/>
              </a:spcBef>
              <a:buNone/>
              <a:tabLst>
                <a:tab pos="1306513" algn="r"/>
                <a:tab pos="1474788" algn="l"/>
              </a:tabLst>
            </a:pPr>
            <a:r>
              <a:rPr lang="en-US" sz="2200" dirty="0"/>
              <a:t>	</a:t>
            </a:r>
            <a:r>
              <a:rPr lang="en-US" sz="2200" dirty="0">
                <a:solidFill>
                  <a:srgbClr val="0432FF"/>
                </a:solidFill>
              </a:rPr>
              <a:t>$67,540 </a:t>
            </a:r>
            <a:r>
              <a:rPr lang="en-US" sz="2200" dirty="0"/>
              <a:t>	Medical and Health Services Managers</a:t>
            </a:r>
          </a:p>
          <a:p>
            <a:pPr marL="0" indent="0">
              <a:spcBef>
                <a:spcPts val="0"/>
              </a:spcBef>
              <a:buNone/>
              <a:tabLst>
                <a:tab pos="1306513" algn="r"/>
                <a:tab pos="1474788" algn="l"/>
              </a:tabLst>
            </a:pPr>
            <a:r>
              <a:rPr lang="en-US" sz="2200" dirty="0"/>
              <a:t>	</a:t>
            </a:r>
            <a:r>
              <a:rPr lang="en-US" sz="2200" dirty="0">
                <a:solidFill>
                  <a:srgbClr val="0432FF"/>
                </a:solidFill>
              </a:rPr>
              <a:t>$59,900 </a:t>
            </a:r>
            <a:r>
              <a:rPr lang="en-US" sz="2200" dirty="0"/>
              <a:t>	</a:t>
            </a:r>
            <a:r>
              <a:rPr lang="en-US" sz="2200" u="sng" dirty="0"/>
              <a:t>Construction Managers</a:t>
            </a:r>
          </a:p>
          <a:p>
            <a:pPr marL="0" indent="0">
              <a:spcBef>
                <a:spcPts val="0"/>
              </a:spcBef>
              <a:buNone/>
              <a:tabLst>
                <a:tab pos="1306513" algn="r"/>
                <a:tab pos="1474788" algn="l"/>
              </a:tabLst>
            </a:pPr>
            <a:r>
              <a:rPr lang="en-US" sz="2200" dirty="0"/>
              <a:t>	</a:t>
            </a:r>
            <a:r>
              <a:rPr lang="en-US" sz="2200" dirty="0" smtClean="0">
                <a:solidFill>
                  <a:srgbClr val="0432FF"/>
                </a:solidFill>
              </a:rPr>
              <a:t>$59,090 </a:t>
            </a:r>
            <a:r>
              <a:rPr lang="en-US" sz="2200" dirty="0"/>
              <a:t>	Sales Managers</a:t>
            </a:r>
          </a:p>
          <a:p>
            <a:pPr marL="0" indent="0">
              <a:spcBef>
                <a:spcPts val="0"/>
              </a:spcBef>
              <a:buNone/>
              <a:tabLst>
                <a:tab pos="1306513" algn="r"/>
                <a:tab pos="1474788" algn="l"/>
              </a:tabLst>
            </a:pPr>
            <a:r>
              <a:rPr lang="en-US" sz="2200" dirty="0"/>
              <a:t>	</a:t>
            </a:r>
            <a:r>
              <a:rPr lang="en-US" sz="2200" dirty="0">
                <a:solidFill>
                  <a:srgbClr val="0432FF"/>
                </a:solidFill>
              </a:rPr>
              <a:t>$59,000 </a:t>
            </a:r>
            <a:r>
              <a:rPr lang="en-US" sz="2200" dirty="0"/>
              <a:t>	Administrative Services Managers</a:t>
            </a:r>
          </a:p>
          <a:p>
            <a:pPr marL="0" indent="0">
              <a:spcBef>
                <a:spcPts val="0"/>
              </a:spcBef>
              <a:buNone/>
              <a:tabLst>
                <a:tab pos="1306513" algn="r"/>
                <a:tab pos="1474788" algn="l"/>
              </a:tabLst>
            </a:pPr>
            <a:r>
              <a:rPr lang="en-US" sz="2200" dirty="0"/>
              <a:t>	</a:t>
            </a:r>
            <a:r>
              <a:rPr lang="en-US" sz="2200" dirty="0">
                <a:solidFill>
                  <a:srgbClr val="0432FF"/>
                </a:solidFill>
              </a:rPr>
              <a:t>$56,510 </a:t>
            </a:r>
            <a:r>
              <a:rPr lang="en-US" sz="2200" dirty="0"/>
              <a:t>	General and Operations Managers</a:t>
            </a:r>
          </a:p>
          <a:p>
            <a:pPr marL="0" indent="0">
              <a:spcBef>
                <a:spcPts val="0"/>
              </a:spcBef>
              <a:buNone/>
              <a:tabLst>
                <a:tab pos="1306513" algn="r"/>
                <a:tab pos="1474788" algn="l"/>
              </a:tabLst>
            </a:pPr>
            <a:r>
              <a:rPr lang="en-US" sz="2200" dirty="0"/>
              <a:t>	</a:t>
            </a:r>
            <a:r>
              <a:rPr lang="en-US" sz="2200" dirty="0">
                <a:solidFill>
                  <a:srgbClr val="0432FF"/>
                </a:solidFill>
              </a:rPr>
              <a:t>$56,190 </a:t>
            </a:r>
            <a:r>
              <a:rPr lang="en-US" sz="2200" dirty="0"/>
              <a:t>	Actuaries</a:t>
            </a:r>
          </a:p>
          <a:p>
            <a:pPr marL="0" indent="0">
              <a:spcBef>
                <a:spcPts val="0"/>
              </a:spcBef>
              <a:buNone/>
              <a:tabLst>
                <a:tab pos="1306513" algn="r"/>
                <a:tab pos="1474788" algn="l"/>
              </a:tabLst>
            </a:pPr>
            <a:r>
              <a:rPr lang="en-US" sz="2200" dirty="0"/>
              <a:t>	</a:t>
            </a:r>
            <a:r>
              <a:rPr lang="en-US" sz="2200" dirty="0">
                <a:solidFill>
                  <a:srgbClr val="0432FF"/>
                </a:solidFill>
              </a:rPr>
              <a:t>$43,420 </a:t>
            </a:r>
            <a:r>
              <a:rPr lang="en-US" sz="2200" dirty="0"/>
              <a:t>	Management Analysts</a:t>
            </a:r>
          </a:p>
        </p:txBody>
      </p:sp>
    </p:spTree>
    <p:extLst>
      <p:ext uri="{BB962C8B-B14F-4D97-AF65-F5344CB8AC3E}">
        <p14:creationId xmlns:p14="http://schemas.microsoft.com/office/powerpoint/2010/main" val="181045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You can’t see the whole sky through a bamboo tube</a:t>
            </a:r>
          </a:p>
        </p:txBody>
      </p:sp>
      <p:pic>
        <p:nvPicPr>
          <p:cNvPr id="5" name="Picture 4"/>
          <p:cNvPicPr>
            <a:picLocks noChangeAspect="1"/>
          </p:cNvPicPr>
          <p:nvPr/>
        </p:nvPicPr>
        <p:blipFill>
          <a:blip r:embed="rId3"/>
          <a:stretch>
            <a:fillRect/>
          </a:stretch>
        </p:blipFill>
        <p:spPr>
          <a:xfrm>
            <a:off x="838200" y="1295400"/>
            <a:ext cx="7391400" cy="5543550"/>
          </a:xfrm>
          <a:prstGeom prst="rect">
            <a:avLst/>
          </a:prstGeom>
        </p:spPr>
      </p:pic>
    </p:spTree>
    <p:extLst>
      <p:ext uri="{BB962C8B-B14F-4D97-AF65-F5344CB8AC3E}">
        <p14:creationId xmlns:p14="http://schemas.microsoft.com/office/powerpoint/2010/main" val="16527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Masters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152400" y="1600200"/>
            <a:ext cx="13868400" cy="5410200"/>
          </a:xfrm>
        </p:spPr>
        <p:txBody>
          <a:bodyPr>
            <a:noAutofit/>
          </a:bodyPr>
          <a:lstStyle/>
          <a:p>
            <a:pPr marL="0" indent="0">
              <a:spcBef>
                <a:spcPts val="0"/>
              </a:spcBef>
              <a:buNone/>
              <a:tabLst>
                <a:tab pos="1306513" algn="r"/>
                <a:tab pos="1474788" algn="l"/>
              </a:tabLst>
            </a:pPr>
            <a:r>
              <a:rPr lang="en-US" sz="2200" dirty="0"/>
              <a:t>	</a:t>
            </a:r>
            <a:r>
              <a:rPr lang="en-US" sz="2200" dirty="0">
                <a:solidFill>
                  <a:srgbClr val="0432FF"/>
                </a:solidFill>
              </a:rPr>
              <a:t>$58,530 </a:t>
            </a:r>
            <a:r>
              <a:rPr lang="en-US" sz="2200" dirty="0"/>
              <a:t>	Physical Therapists</a:t>
            </a:r>
          </a:p>
          <a:p>
            <a:pPr marL="0" indent="0">
              <a:spcBef>
                <a:spcPts val="0"/>
              </a:spcBef>
              <a:buNone/>
              <a:tabLst>
                <a:tab pos="1306513" algn="r"/>
                <a:tab pos="1474788" algn="l"/>
              </a:tabLst>
            </a:pPr>
            <a:r>
              <a:rPr lang="en-US" sz="2200" dirty="0"/>
              <a:t>	</a:t>
            </a:r>
            <a:r>
              <a:rPr lang="en-US" sz="2200" dirty="0">
                <a:solidFill>
                  <a:srgbClr val="0432FF"/>
                </a:solidFill>
              </a:rPr>
              <a:t>$54,750 </a:t>
            </a:r>
            <a:r>
              <a:rPr lang="en-US" sz="2200" dirty="0"/>
              <a:t>	Statisticians</a:t>
            </a:r>
          </a:p>
          <a:p>
            <a:pPr marL="0" indent="0">
              <a:spcBef>
                <a:spcPts val="0"/>
              </a:spcBef>
              <a:buNone/>
              <a:tabLst>
                <a:tab pos="1306513" algn="r"/>
                <a:tab pos="1474788" algn="l"/>
              </a:tabLst>
            </a:pPr>
            <a:r>
              <a:rPr lang="en-US" sz="2200" dirty="0"/>
              <a:t>	</a:t>
            </a:r>
            <a:r>
              <a:rPr lang="en-US" sz="2200" dirty="0">
                <a:solidFill>
                  <a:srgbClr val="0432FF"/>
                </a:solidFill>
              </a:rPr>
              <a:t>$53,150 </a:t>
            </a:r>
            <a:r>
              <a:rPr lang="en-US" sz="2200" dirty="0"/>
              <a:t>	Audiologists</a:t>
            </a:r>
          </a:p>
          <a:p>
            <a:pPr marL="0" indent="0">
              <a:spcBef>
                <a:spcPts val="0"/>
              </a:spcBef>
              <a:buNone/>
              <a:tabLst>
                <a:tab pos="1306513" algn="r"/>
                <a:tab pos="1474788" algn="l"/>
              </a:tabLst>
            </a:pPr>
            <a:r>
              <a:rPr lang="en-US" sz="2200" dirty="0"/>
              <a:t>	</a:t>
            </a:r>
            <a:r>
              <a:rPr lang="en-US" sz="2200" dirty="0">
                <a:solidFill>
                  <a:srgbClr val="0432FF"/>
                </a:solidFill>
              </a:rPr>
              <a:t>$45,110 </a:t>
            </a:r>
            <a:r>
              <a:rPr lang="en-US" sz="2200" dirty="0"/>
              <a:t>	Speech-Language Pathologists</a:t>
            </a:r>
          </a:p>
          <a:p>
            <a:pPr marL="0" indent="0">
              <a:spcBef>
                <a:spcPts val="0"/>
              </a:spcBef>
              <a:buNone/>
              <a:tabLst>
                <a:tab pos="1306513" algn="r"/>
                <a:tab pos="1474788" algn="l"/>
              </a:tabLst>
            </a:pPr>
            <a:r>
              <a:rPr lang="en-US" sz="2200" dirty="0">
                <a:solidFill>
                  <a:srgbClr val="0432FF"/>
                </a:solidFill>
              </a:rPr>
              <a:t>	$42,150 </a:t>
            </a:r>
            <a:r>
              <a:rPr lang="en-US" sz="2200" dirty="0"/>
              <a:t>	Operations Research Analysts</a:t>
            </a:r>
          </a:p>
          <a:p>
            <a:pPr marL="0" indent="0">
              <a:spcBef>
                <a:spcPts val="0"/>
              </a:spcBef>
              <a:buNone/>
              <a:tabLst>
                <a:tab pos="1306513" algn="r"/>
                <a:tab pos="1474788" algn="l"/>
              </a:tabLst>
            </a:pPr>
            <a:r>
              <a:rPr lang="en-US" sz="2200" dirty="0"/>
              <a:t>	</a:t>
            </a:r>
            <a:r>
              <a:rPr lang="en-US" sz="2200" dirty="0">
                <a:solidFill>
                  <a:srgbClr val="0432FF"/>
                </a:solidFill>
              </a:rPr>
              <a:t>$40,460 </a:t>
            </a:r>
            <a:r>
              <a:rPr lang="en-US" sz="2200" dirty="0"/>
              <a:t>	Environmental Scientists and Specialists, Including Health</a:t>
            </a:r>
          </a:p>
          <a:p>
            <a:pPr marL="0" indent="0">
              <a:spcBef>
                <a:spcPts val="0"/>
              </a:spcBef>
              <a:buNone/>
              <a:tabLst>
                <a:tab pos="1306513" algn="r"/>
                <a:tab pos="1474788" algn="l"/>
              </a:tabLst>
            </a:pPr>
            <a:r>
              <a:rPr lang="en-US" sz="2200" dirty="0"/>
              <a:t>	</a:t>
            </a:r>
            <a:r>
              <a:rPr lang="en-US" sz="2200" dirty="0">
                <a:solidFill>
                  <a:srgbClr val="0432FF"/>
                </a:solidFill>
              </a:rPr>
              <a:t>$35,280 </a:t>
            </a:r>
            <a:r>
              <a:rPr lang="en-US" sz="2200" dirty="0"/>
              <a:t>	Market Research Analysts and Marketing Specialists</a:t>
            </a:r>
          </a:p>
          <a:p>
            <a:pPr marL="0" indent="0">
              <a:spcBef>
                <a:spcPts val="0"/>
              </a:spcBef>
              <a:buNone/>
              <a:tabLst>
                <a:tab pos="1306513" algn="r"/>
                <a:tab pos="1474788" algn="l"/>
              </a:tabLst>
            </a:pPr>
            <a:r>
              <a:rPr lang="en-US" sz="2200" dirty="0"/>
              <a:t>	</a:t>
            </a:r>
            <a:r>
              <a:rPr lang="en-US" sz="2200" dirty="0">
                <a:solidFill>
                  <a:srgbClr val="0432FF"/>
                </a:solidFill>
              </a:rPr>
              <a:t>$35,260 </a:t>
            </a:r>
            <a:r>
              <a:rPr lang="en-US" sz="2200" dirty="0"/>
              <a:t>	Health Specialties Teachers, Postsecondary</a:t>
            </a:r>
          </a:p>
          <a:p>
            <a:pPr marL="0" indent="0">
              <a:spcBef>
                <a:spcPts val="0"/>
              </a:spcBef>
              <a:buNone/>
              <a:tabLst>
                <a:tab pos="1306513" algn="r"/>
                <a:tab pos="1474788" algn="l"/>
              </a:tabLst>
            </a:pPr>
            <a:r>
              <a:rPr lang="en-US" sz="2200" dirty="0"/>
              <a:t>	</a:t>
            </a:r>
            <a:r>
              <a:rPr lang="en-US" sz="2200" dirty="0">
                <a:solidFill>
                  <a:srgbClr val="0432FF"/>
                </a:solidFill>
              </a:rPr>
              <a:t>$33,870 </a:t>
            </a:r>
            <a:r>
              <a:rPr lang="en-US" sz="2200" dirty="0"/>
              <a:t>	Educational, Guidance, School, and Vocational Counselors</a:t>
            </a:r>
          </a:p>
          <a:p>
            <a:pPr marL="0" indent="0">
              <a:spcBef>
                <a:spcPts val="0"/>
              </a:spcBef>
              <a:buNone/>
              <a:tabLst>
                <a:tab pos="1306513" algn="r"/>
                <a:tab pos="1474788" algn="l"/>
              </a:tabLst>
            </a:pPr>
            <a:r>
              <a:rPr lang="en-US" sz="2200" dirty="0"/>
              <a:t>	</a:t>
            </a:r>
            <a:r>
              <a:rPr lang="en-US" sz="2200" dirty="0">
                <a:solidFill>
                  <a:srgbClr val="0432FF"/>
                </a:solidFill>
              </a:rPr>
              <a:t>$32,770 </a:t>
            </a:r>
            <a:r>
              <a:rPr lang="en-US" sz="2200" dirty="0"/>
              <a:t>	Mental Health and Substance Abuse Social Workers</a:t>
            </a:r>
          </a:p>
          <a:p>
            <a:pPr marL="0" indent="0">
              <a:spcBef>
                <a:spcPts val="0"/>
              </a:spcBef>
              <a:buNone/>
              <a:tabLst>
                <a:tab pos="1306513" algn="r"/>
                <a:tab pos="1474788" algn="l"/>
              </a:tabLst>
            </a:pPr>
            <a:r>
              <a:rPr lang="en-US" sz="2200" dirty="0"/>
              <a:t>	</a:t>
            </a:r>
            <a:r>
              <a:rPr lang="en-US" sz="2200" dirty="0">
                <a:solidFill>
                  <a:srgbClr val="0432FF"/>
                </a:solidFill>
              </a:rPr>
              <a:t>$32,680 </a:t>
            </a:r>
            <a:r>
              <a:rPr lang="en-US" sz="2200" dirty="0"/>
              <a:t>	Mental Health Counselors</a:t>
            </a:r>
          </a:p>
          <a:p>
            <a:pPr marL="0" indent="0">
              <a:spcBef>
                <a:spcPts val="0"/>
              </a:spcBef>
              <a:buNone/>
              <a:tabLst>
                <a:tab pos="1306513" algn="r"/>
                <a:tab pos="1474788" algn="l"/>
              </a:tabLst>
            </a:pPr>
            <a:r>
              <a:rPr lang="en-US" sz="2200" dirty="0">
                <a:solidFill>
                  <a:srgbClr val="0432FF"/>
                </a:solidFill>
              </a:rPr>
              <a:t>	$31,660 </a:t>
            </a:r>
            <a:r>
              <a:rPr lang="en-US" sz="2200" dirty="0"/>
              <a:t>	Substance Abuse and Behavioral Disorder Counselors</a:t>
            </a:r>
          </a:p>
          <a:p>
            <a:pPr marL="0" indent="0">
              <a:spcBef>
                <a:spcPts val="0"/>
              </a:spcBef>
              <a:buNone/>
              <a:tabLst>
                <a:tab pos="1306513" algn="r"/>
                <a:tab pos="1474788" algn="l"/>
              </a:tabLst>
            </a:pPr>
            <a:r>
              <a:rPr lang="en-US" sz="2200" dirty="0"/>
              <a:t>	</a:t>
            </a:r>
            <a:r>
              <a:rPr lang="en-US" sz="2200" dirty="0">
                <a:solidFill>
                  <a:srgbClr val="0432FF"/>
                </a:solidFill>
              </a:rPr>
              <a:t>$28,280 </a:t>
            </a:r>
            <a:r>
              <a:rPr lang="en-US" sz="2200" dirty="0"/>
              <a:t>	Survey Researchers</a:t>
            </a:r>
          </a:p>
        </p:txBody>
      </p:sp>
      <p:sp>
        <p:nvSpPr>
          <p:cNvPr id="4" name="TextBox 3"/>
          <p:cNvSpPr txBox="1"/>
          <p:nvPr/>
        </p:nvSpPr>
        <p:spPr>
          <a:xfrm>
            <a:off x="-1384300" y="51943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3952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Doctorate/Professional</a:t>
            </a:r>
            <a:r>
              <a:rPr lang="en-US" sz="3600" dirty="0" smtClean="0"/>
              <a:t> Degree</a:t>
            </a:r>
            <a:r>
              <a:rPr lang="en-US" sz="2400" dirty="0" smtClean="0"/>
              <a:t/>
            </a:r>
            <a:br>
              <a:rPr lang="en-US" sz="2400" dirty="0" smtClean="0"/>
            </a:br>
            <a:r>
              <a:rPr lang="en-US" sz="2300" dirty="0" smtClean="0"/>
              <a:t>NC </a:t>
            </a:r>
            <a:r>
              <a:rPr lang="en-US" sz="2300" dirty="0"/>
              <a:t>starting salaries - high-projected </a:t>
            </a:r>
            <a:r>
              <a:rPr lang="en-US" sz="2300" dirty="0" smtClean="0"/>
              <a:t>demand 2024</a:t>
            </a:r>
            <a:endParaRPr lang="en-US" sz="2300" dirty="0"/>
          </a:p>
        </p:txBody>
      </p:sp>
      <p:sp>
        <p:nvSpPr>
          <p:cNvPr id="3" name="Content Placeholder 2"/>
          <p:cNvSpPr>
            <a:spLocks noGrp="1"/>
          </p:cNvSpPr>
          <p:nvPr>
            <p:ph idx="1"/>
          </p:nvPr>
        </p:nvSpPr>
        <p:spPr>
          <a:xfrm>
            <a:off x="-76200" y="1600200"/>
            <a:ext cx="13868400" cy="5410200"/>
          </a:xfrm>
        </p:spPr>
        <p:txBody>
          <a:bodyPr>
            <a:noAutofit/>
          </a:bodyPr>
          <a:lstStyle/>
          <a:p>
            <a:pPr marL="0" indent="0">
              <a:spcBef>
                <a:spcPts val="0"/>
              </a:spcBef>
              <a:buNone/>
              <a:tabLst>
                <a:tab pos="1476375" algn="r"/>
                <a:tab pos="1587500" algn="l"/>
              </a:tabLst>
            </a:pPr>
            <a:r>
              <a:rPr lang="en-US" sz="2200" dirty="0">
                <a:solidFill>
                  <a:srgbClr val="0432FF"/>
                </a:solidFill>
              </a:rPr>
              <a:t>	&gt;$187,200</a:t>
            </a:r>
            <a:r>
              <a:rPr lang="en-US" sz="2200" dirty="0"/>
              <a:t>	Oral and Maxillofacial Surgeons</a:t>
            </a:r>
          </a:p>
          <a:p>
            <a:pPr marL="0" indent="0">
              <a:spcBef>
                <a:spcPts val="0"/>
              </a:spcBef>
              <a:buNone/>
              <a:tabLst>
                <a:tab pos="1476375" algn="r"/>
                <a:tab pos="1587500" algn="l"/>
              </a:tabLst>
            </a:pPr>
            <a:r>
              <a:rPr lang="en-US" sz="2200" dirty="0">
                <a:solidFill>
                  <a:srgbClr val="0432FF"/>
                </a:solidFill>
              </a:rPr>
              <a:t>	&gt;$187,200</a:t>
            </a:r>
            <a:r>
              <a:rPr lang="en-US" sz="2200" dirty="0"/>
              <a:t>	Surgeons</a:t>
            </a:r>
          </a:p>
          <a:p>
            <a:pPr marL="0" indent="0">
              <a:spcBef>
                <a:spcPts val="0"/>
              </a:spcBef>
              <a:buNone/>
              <a:tabLst>
                <a:tab pos="1476375" algn="r"/>
                <a:tab pos="1587500" algn="l"/>
              </a:tabLst>
            </a:pPr>
            <a:r>
              <a:rPr lang="en-US" sz="2200" dirty="0">
                <a:solidFill>
                  <a:srgbClr val="0432FF"/>
                </a:solidFill>
              </a:rPr>
              <a:t>	&gt;$187,200</a:t>
            </a:r>
            <a:r>
              <a:rPr lang="en-US" sz="2200" dirty="0"/>
              <a:t>	Anesthesiologists</a:t>
            </a:r>
          </a:p>
          <a:p>
            <a:pPr marL="0" indent="0">
              <a:spcBef>
                <a:spcPts val="0"/>
              </a:spcBef>
              <a:buNone/>
              <a:tabLst>
                <a:tab pos="1476375" algn="r"/>
                <a:tab pos="1587500" algn="l"/>
              </a:tabLst>
            </a:pPr>
            <a:r>
              <a:rPr lang="en-US" sz="2200" dirty="0">
                <a:solidFill>
                  <a:srgbClr val="0432FF"/>
                </a:solidFill>
              </a:rPr>
              <a:t>	$142,350 </a:t>
            </a:r>
            <a:r>
              <a:rPr lang="en-US" sz="2200" dirty="0"/>
              <a:t>	Orthodontists</a:t>
            </a:r>
          </a:p>
          <a:p>
            <a:pPr marL="0" indent="0">
              <a:spcBef>
                <a:spcPts val="0"/>
              </a:spcBef>
              <a:buNone/>
              <a:tabLst>
                <a:tab pos="1476375" algn="r"/>
                <a:tab pos="1587500" algn="l"/>
              </a:tabLst>
            </a:pPr>
            <a:r>
              <a:rPr lang="en-US" sz="2200" dirty="0">
                <a:solidFill>
                  <a:srgbClr val="0432FF"/>
                </a:solidFill>
              </a:rPr>
              <a:t>	$118,090 </a:t>
            </a:r>
            <a:r>
              <a:rPr lang="en-US" sz="2200" dirty="0"/>
              <a:t>	Psychiatrists</a:t>
            </a:r>
          </a:p>
          <a:p>
            <a:pPr marL="0" indent="0">
              <a:spcBef>
                <a:spcPts val="0"/>
              </a:spcBef>
              <a:buNone/>
              <a:tabLst>
                <a:tab pos="1476375" algn="r"/>
                <a:tab pos="1587500" algn="l"/>
              </a:tabLst>
            </a:pPr>
            <a:r>
              <a:rPr lang="en-US" sz="2200" dirty="0">
                <a:solidFill>
                  <a:srgbClr val="0432FF"/>
                </a:solidFill>
              </a:rPr>
              <a:t>	$100,460 </a:t>
            </a:r>
            <a:r>
              <a:rPr lang="en-US" sz="2200" dirty="0"/>
              <a:t>	Pharmacists</a:t>
            </a:r>
          </a:p>
          <a:p>
            <a:pPr marL="0" indent="0">
              <a:spcBef>
                <a:spcPts val="0"/>
              </a:spcBef>
              <a:buNone/>
              <a:tabLst>
                <a:tab pos="1476375" algn="r"/>
                <a:tab pos="1587500" algn="l"/>
              </a:tabLst>
            </a:pPr>
            <a:r>
              <a:rPr lang="en-US" sz="2200" dirty="0">
                <a:solidFill>
                  <a:srgbClr val="0432FF"/>
                </a:solidFill>
              </a:rPr>
              <a:t>	$90,210 </a:t>
            </a:r>
            <a:r>
              <a:rPr lang="en-US" sz="2200" dirty="0"/>
              <a:t>	Dentists, General</a:t>
            </a:r>
          </a:p>
          <a:p>
            <a:pPr marL="0" indent="0">
              <a:spcBef>
                <a:spcPts val="0"/>
              </a:spcBef>
              <a:buNone/>
              <a:tabLst>
                <a:tab pos="1476375" algn="r"/>
                <a:tab pos="1587500" algn="l"/>
              </a:tabLst>
            </a:pPr>
            <a:r>
              <a:rPr lang="en-US" sz="2200" dirty="0"/>
              <a:t>	</a:t>
            </a:r>
            <a:r>
              <a:rPr lang="en-US" sz="2200" dirty="0">
                <a:solidFill>
                  <a:srgbClr val="0432FF"/>
                </a:solidFill>
              </a:rPr>
              <a:t>$66,280 </a:t>
            </a:r>
            <a:r>
              <a:rPr lang="en-US" sz="2200" dirty="0"/>
              <a:t>	Optometrists</a:t>
            </a:r>
          </a:p>
          <a:p>
            <a:pPr marL="0" indent="0">
              <a:spcBef>
                <a:spcPts val="0"/>
              </a:spcBef>
              <a:buNone/>
              <a:tabLst>
                <a:tab pos="1476375" algn="r"/>
                <a:tab pos="1587500" algn="l"/>
              </a:tabLst>
            </a:pPr>
            <a:r>
              <a:rPr lang="en-US" sz="2200" dirty="0"/>
              <a:t>	</a:t>
            </a:r>
            <a:r>
              <a:rPr lang="en-US" sz="2200" dirty="0">
                <a:solidFill>
                  <a:srgbClr val="0432FF"/>
                </a:solidFill>
              </a:rPr>
              <a:t>$56,830 </a:t>
            </a:r>
            <a:r>
              <a:rPr lang="en-US" sz="2200" dirty="0"/>
              <a:t>	Physicians and Surgeons, all other</a:t>
            </a:r>
          </a:p>
          <a:p>
            <a:pPr marL="0" indent="0">
              <a:spcBef>
                <a:spcPts val="0"/>
              </a:spcBef>
              <a:buNone/>
              <a:tabLst>
                <a:tab pos="1476375" algn="r"/>
                <a:tab pos="1587500" algn="l"/>
              </a:tabLst>
            </a:pPr>
            <a:r>
              <a:rPr lang="en-US" sz="2200" dirty="0"/>
              <a:t>	</a:t>
            </a:r>
            <a:r>
              <a:rPr lang="en-US" sz="2200" dirty="0">
                <a:solidFill>
                  <a:srgbClr val="0432FF"/>
                </a:solidFill>
              </a:rPr>
              <a:t>$52,660 </a:t>
            </a:r>
            <a:r>
              <a:rPr lang="en-US" sz="2200" dirty="0"/>
              <a:t>	Medical Scientists, Except Epidemiologists</a:t>
            </a:r>
          </a:p>
          <a:p>
            <a:pPr marL="0" indent="0">
              <a:spcBef>
                <a:spcPts val="0"/>
              </a:spcBef>
              <a:buNone/>
              <a:tabLst>
                <a:tab pos="1476375" algn="r"/>
                <a:tab pos="1587500" algn="l"/>
              </a:tabLst>
            </a:pPr>
            <a:r>
              <a:rPr lang="en-US" sz="2200" dirty="0">
                <a:solidFill>
                  <a:srgbClr val="0432FF"/>
                </a:solidFill>
              </a:rPr>
              <a:t>	$46,490 </a:t>
            </a:r>
            <a:r>
              <a:rPr lang="en-US" sz="2200" dirty="0"/>
              <a:t>	Law Teachers, Postsecondary</a:t>
            </a:r>
          </a:p>
          <a:p>
            <a:pPr marL="0" indent="0">
              <a:spcBef>
                <a:spcPts val="0"/>
              </a:spcBef>
              <a:buNone/>
              <a:tabLst>
                <a:tab pos="1476375" algn="r"/>
                <a:tab pos="1587500" algn="l"/>
              </a:tabLst>
            </a:pPr>
            <a:r>
              <a:rPr lang="en-US" sz="2200" dirty="0"/>
              <a:t>	</a:t>
            </a:r>
            <a:r>
              <a:rPr lang="en-US" sz="2200" dirty="0">
                <a:solidFill>
                  <a:srgbClr val="0432FF"/>
                </a:solidFill>
              </a:rPr>
              <a:t>$45,520 </a:t>
            </a:r>
            <a:r>
              <a:rPr lang="en-US" sz="2200" dirty="0"/>
              <a:t>	Lawyers</a:t>
            </a:r>
          </a:p>
          <a:p>
            <a:pPr marL="0" indent="0">
              <a:spcBef>
                <a:spcPts val="0"/>
              </a:spcBef>
              <a:buNone/>
              <a:tabLst>
                <a:tab pos="1476375" algn="r"/>
                <a:tab pos="1587500" algn="l"/>
              </a:tabLst>
            </a:pPr>
            <a:r>
              <a:rPr lang="en-US" sz="2200" dirty="0"/>
              <a:t>	</a:t>
            </a:r>
            <a:r>
              <a:rPr lang="en-US" sz="2200" dirty="0">
                <a:solidFill>
                  <a:srgbClr val="0432FF"/>
                </a:solidFill>
              </a:rPr>
              <a:t>$45,270 </a:t>
            </a:r>
            <a:r>
              <a:rPr lang="en-US" sz="2200" dirty="0"/>
              <a:t>	Nursing Instructors and Teachers, Postsecondary</a:t>
            </a:r>
          </a:p>
          <a:p>
            <a:pPr marL="0" indent="0">
              <a:spcBef>
                <a:spcPts val="0"/>
              </a:spcBef>
              <a:buNone/>
              <a:tabLst>
                <a:tab pos="1476375" algn="r"/>
                <a:tab pos="1587500" algn="l"/>
              </a:tabLst>
            </a:pPr>
            <a:r>
              <a:rPr lang="en-US" sz="2200" dirty="0">
                <a:solidFill>
                  <a:srgbClr val="0432FF"/>
                </a:solidFill>
              </a:rPr>
              <a:t>	$40,760 </a:t>
            </a:r>
            <a:r>
              <a:rPr lang="en-US" sz="2200" dirty="0"/>
              <a:t>	Clinical, Counseling, and School Psychologists</a:t>
            </a:r>
          </a:p>
          <a:p>
            <a:pPr marL="0" indent="0">
              <a:spcBef>
                <a:spcPts val="0"/>
              </a:spcBef>
              <a:buNone/>
              <a:tabLst>
                <a:tab pos="1476375" algn="r"/>
                <a:tab pos="1587500" algn="l"/>
              </a:tabLst>
            </a:pPr>
            <a:r>
              <a:rPr lang="en-US" sz="2200" dirty="0"/>
              <a:t>	</a:t>
            </a:r>
            <a:r>
              <a:rPr lang="en-US" sz="2200" dirty="0">
                <a:solidFill>
                  <a:srgbClr val="0432FF"/>
                </a:solidFill>
              </a:rPr>
              <a:t>$40,660 </a:t>
            </a:r>
            <a:r>
              <a:rPr lang="en-US" sz="2200" dirty="0"/>
              <a:t>	Criminal Justice and Law Enforcement Teachers, Postsecondary</a:t>
            </a:r>
          </a:p>
          <a:p>
            <a:pPr marL="0" indent="0">
              <a:spcBef>
                <a:spcPts val="0"/>
              </a:spcBef>
              <a:buNone/>
              <a:tabLst>
                <a:tab pos="1476375" algn="r"/>
                <a:tab pos="1587500" algn="l"/>
              </a:tabLst>
            </a:pPr>
            <a:r>
              <a:rPr lang="en-US" sz="2200" dirty="0"/>
              <a:t>	</a:t>
            </a:r>
            <a:r>
              <a:rPr lang="en-US" sz="2200" dirty="0">
                <a:solidFill>
                  <a:srgbClr val="0432FF"/>
                </a:solidFill>
              </a:rPr>
              <a:t>$26,850 </a:t>
            </a:r>
            <a:r>
              <a:rPr lang="en-US" sz="2200" dirty="0"/>
              <a:t>	Clergy</a:t>
            </a:r>
          </a:p>
        </p:txBody>
      </p:sp>
    </p:spTree>
    <p:extLst>
      <p:ext uri="{BB962C8B-B14F-4D97-AF65-F5344CB8AC3E}">
        <p14:creationId xmlns:p14="http://schemas.microsoft.com/office/powerpoint/2010/main" val="116345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7042" name="Picture 2" descr="get-in,-show-up,-drop-out.jpg                                  00233C55Emil                           B74677AA:"/>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14400" y="0"/>
            <a:ext cx="71374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3715" name="Rectangle 3"/>
          <p:cNvSpPr>
            <a:spLocks noChangeArrowheads="1"/>
          </p:cNvSpPr>
          <p:nvPr/>
        </p:nvSpPr>
        <p:spPr bwMode="auto">
          <a:xfrm>
            <a:off x="762000" y="2590800"/>
            <a:ext cx="7467600" cy="3048000"/>
          </a:xfrm>
          <a:prstGeom prst="rect">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sz="2800" b="1" dirty="0" smtClean="0">
                <a:solidFill>
                  <a:schemeClr val="bg1"/>
                </a:solidFill>
                <a:latin typeface="Helvetica Neue" pitchFamily="-108" charset="0"/>
              </a:rPr>
              <a:t>57.2% </a:t>
            </a:r>
            <a:r>
              <a:rPr lang="en-US" altLang="en-US" sz="2800" b="1" dirty="0">
                <a:solidFill>
                  <a:schemeClr val="bg1"/>
                </a:solidFill>
                <a:latin typeface="Helvetica Neue" pitchFamily="-108" charset="0"/>
              </a:rPr>
              <a:t>of bachelor’s-seeking students </a:t>
            </a:r>
            <a:r>
              <a:rPr lang="en-US" altLang="en-US" sz="2800" b="1" dirty="0" smtClean="0">
                <a:solidFill>
                  <a:schemeClr val="bg1"/>
                </a:solidFill>
                <a:latin typeface="Helvetica Neue" pitchFamily="-108" charset="0"/>
              </a:rPr>
              <a:t>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6 years (</a:t>
            </a:r>
            <a:r>
              <a:rPr lang="en-US" altLang="en-US" sz="2800" b="1" dirty="0" smtClean="0">
                <a:solidFill>
                  <a:schemeClr val="bg1"/>
                </a:solidFill>
                <a:latin typeface="Helvetica Neue" pitchFamily="-108" charset="0"/>
              </a:rPr>
              <a:t>36.4% </a:t>
            </a:r>
            <a:r>
              <a:rPr lang="en-US" altLang="en-US" sz="2800" b="1" dirty="0">
                <a:solidFill>
                  <a:schemeClr val="bg1"/>
                </a:solidFill>
                <a:latin typeface="Helvetica Neue" pitchFamily="-108" charset="0"/>
              </a:rPr>
              <a:t>in 4 years)</a:t>
            </a:r>
            <a:endParaRPr lang="en-US" altLang="en-US" sz="2800" dirty="0">
              <a:solidFill>
                <a:schemeClr val="bg1"/>
              </a:solidFill>
              <a:latin typeface="Helvetica Neue" pitchFamily="-108" charset="0"/>
            </a:endParaRPr>
          </a:p>
          <a:p>
            <a:pPr algn="ctr"/>
            <a:endParaRPr lang="en-US" altLang="en-US" sz="2800" dirty="0">
              <a:latin typeface="Helvetica Neue" pitchFamily="-108" charset="0"/>
            </a:endParaRPr>
          </a:p>
          <a:p>
            <a:pPr algn="ctr"/>
            <a:r>
              <a:rPr lang="en-US" altLang="en-US" sz="2800" b="1" dirty="0" smtClean="0">
                <a:solidFill>
                  <a:schemeClr val="bg1"/>
                </a:solidFill>
                <a:latin typeface="Helvetica Neue" pitchFamily="-108" charset="0"/>
              </a:rPr>
              <a:t>31.4% </a:t>
            </a:r>
            <a:r>
              <a:rPr lang="en-US" altLang="en-US" sz="2800" b="1" dirty="0">
                <a:solidFill>
                  <a:schemeClr val="bg1"/>
                </a:solidFill>
                <a:latin typeface="Helvetica Neue" pitchFamily="-108" charset="0"/>
              </a:rPr>
              <a:t>of </a:t>
            </a:r>
            <a:r>
              <a:rPr lang="en-US" altLang="en-US" sz="2800" b="1" dirty="0" smtClean="0">
                <a:solidFill>
                  <a:schemeClr val="bg1"/>
                </a:solidFill>
                <a:latin typeface="Helvetica Neue" pitchFamily="-108" charset="0"/>
              </a:rPr>
              <a:t>degree or certificate-seeking </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students at 2-year institution get</a:t>
            </a:r>
            <a:br>
              <a:rPr lang="en-US" altLang="en-US" sz="2800" b="1" dirty="0" smtClean="0">
                <a:solidFill>
                  <a:schemeClr val="bg1"/>
                </a:solidFill>
                <a:latin typeface="Helvetica Neue" pitchFamily="-108" charset="0"/>
              </a:rPr>
            </a:br>
            <a:r>
              <a:rPr lang="en-US" altLang="en-US" sz="2800" b="1" dirty="0" smtClean="0">
                <a:solidFill>
                  <a:schemeClr val="bg1"/>
                </a:solidFill>
                <a:latin typeface="Helvetica Neue" pitchFamily="-108" charset="0"/>
              </a:rPr>
              <a:t>degree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3 </a:t>
            </a:r>
            <a:r>
              <a:rPr lang="en-US" altLang="en-US" sz="2800" b="1" dirty="0">
                <a:solidFill>
                  <a:schemeClr val="bg1"/>
                </a:solidFill>
                <a:latin typeface="Helvetica Neue" pitchFamily="-108" charset="0"/>
              </a:rPr>
              <a:t>years </a:t>
            </a:r>
            <a:r>
              <a:rPr lang="en-US" altLang="en-US" sz="2800" b="1" dirty="0" smtClean="0">
                <a:solidFill>
                  <a:schemeClr val="bg1"/>
                </a:solidFill>
                <a:latin typeface="Helvetica Neue" pitchFamily="-108" charset="0"/>
              </a:rPr>
              <a:t>(18.9% </a:t>
            </a:r>
            <a:r>
              <a:rPr lang="en-US" altLang="en-US" sz="2800" b="1" dirty="0">
                <a:solidFill>
                  <a:schemeClr val="bg1"/>
                </a:solidFill>
                <a:latin typeface="Helvetica Neue" pitchFamily="-108" charset="0"/>
              </a:rPr>
              <a:t>in </a:t>
            </a:r>
            <a:r>
              <a:rPr lang="en-US" altLang="en-US" sz="2800" b="1" dirty="0" smtClean="0">
                <a:solidFill>
                  <a:schemeClr val="bg1"/>
                </a:solidFill>
                <a:latin typeface="Helvetica Neue" pitchFamily="-108" charset="0"/>
              </a:rPr>
              <a:t>2 </a:t>
            </a:r>
            <a:r>
              <a:rPr lang="en-US" altLang="en-US" sz="2800" b="1" dirty="0">
                <a:solidFill>
                  <a:schemeClr val="bg1"/>
                </a:solidFill>
                <a:latin typeface="Helvetica Neue" pitchFamily="-108" charset="0"/>
              </a:rPr>
              <a:t>years)</a:t>
            </a:r>
            <a:endParaRPr lang="en-US" altLang="en-US" sz="2800" dirty="0">
              <a:solidFill>
                <a:schemeClr val="bg1"/>
              </a:solidFill>
              <a:latin typeface="Helvetica Neue" pitchFamily="-108" charset="0"/>
            </a:endParaRPr>
          </a:p>
        </p:txBody>
      </p:sp>
    </p:spTree>
    <p:extLst>
      <p:ext uri="{BB962C8B-B14F-4D97-AF65-F5344CB8AC3E}">
        <p14:creationId xmlns:p14="http://schemas.microsoft.com/office/powerpoint/2010/main" val="15496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entr" presetSubtype="0" fill="hold" grpId="0" nodeType="clickEffect">
                                  <p:stCondLst>
                                    <p:cond delay="0"/>
                                  </p:stCondLst>
                                  <p:childTnLst>
                                    <p:set>
                                      <p:cBhvr>
                                        <p:cTn id="6" dur="1" fill="hold">
                                          <p:stCondLst>
                                            <p:cond delay="499"/>
                                          </p:stCondLst>
                                        </p:cTn>
                                        <p:tgtEl>
                                          <p:spTgt spid="1523715">
                                            <p:bg/>
                                          </p:spTgt>
                                        </p:tgtEl>
                                        <p:attrNameLst>
                                          <p:attrName>style.visibility</p:attrName>
                                        </p:attrNameLst>
                                      </p:cBhvr>
                                      <p:to>
                                        <p:strVal val="visible"/>
                                      </p:to>
                                    </p:set>
                                  </p:childTnLst>
                                </p:cTn>
                              </p:par>
                              <p:par>
                                <p:cTn id="7" presetID="22" presetClass="entr" presetSubtype="8" fill="hold" grpId="0" nodeType="withEffect">
                                  <p:stCondLst>
                                    <p:cond delay="1000"/>
                                  </p:stCondLst>
                                  <p:childTnLst>
                                    <p:set>
                                      <p:cBhvr>
                                        <p:cTn id="8" dur="1" fill="hold">
                                          <p:stCondLst>
                                            <p:cond delay="0"/>
                                          </p:stCondLst>
                                        </p:cTn>
                                        <p:tgtEl>
                                          <p:spTgt spid="1523715">
                                            <p:txEl>
                                              <p:pRg st="0" end="0"/>
                                            </p:txEl>
                                          </p:spTgt>
                                        </p:tgtEl>
                                        <p:attrNameLst>
                                          <p:attrName>style.visibility</p:attrName>
                                        </p:attrNameLst>
                                      </p:cBhvr>
                                      <p:to>
                                        <p:strVal val="visible"/>
                                      </p:to>
                                    </p:set>
                                    <p:animEffect transition="in" filter="wipe(left)">
                                      <p:cBhvr>
                                        <p:cTn id="9" dur="500"/>
                                        <p:tgtEl>
                                          <p:spTgt spid="152371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523715">
                                            <p:txEl>
                                              <p:pRg st="2" end="2"/>
                                            </p:txEl>
                                          </p:spTgt>
                                        </p:tgtEl>
                                        <p:attrNameLst>
                                          <p:attrName>style.visibility</p:attrName>
                                        </p:attrNameLst>
                                      </p:cBhvr>
                                      <p:to>
                                        <p:strVal val="visible"/>
                                      </p:to>
                                    </p:set>
                                    <p:animEffect transition="in" filter="wipe(left)">
                                      <p:cBhvr>
                                        <p:cTn id="14" dur="500"/>
                                        <p:tgtEl>
                                          <p:spTgt spid="15237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3715" grpId="0" build="p"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1138" name="Chart 5"/>
          <p:cNvGraphicFramePr>
            <a:graphicFrameLocks/>
          </p:cNvGraphicFramePr>
          <p:nvPr/>
        </p:nvGraphicFramePr>
        <p:xfrm>
          <a:off x="-127000" y="-50800"/>
          <a:ext cx="9836150" cy="6197600"/>
        </p:xfrm>
        <a:graphic>
          <a:graphicData uri="http://schemas.openxmlformats.org/presentationml/2006/ole">
            <mc:AlternateContent xmlns:mc="http://schemas.openxmlformats.org/markup-compatibility/2006">
              <mc:Choice xmlns:v="urn:schemas-microsoft-com:vml" Requires="v">
                <p:oleObj spid="_x0000_s1423" r:id="rId4" imgW="9839797" imgH="6194073" progId="Excel.Chart.8">
                  <p:embed/>
                </p:oleObj>
              </mc:Choice>
              <mc:Fallback>
                <p:oleObj r:id="rId4" imgW="9839797" imgH="619407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0" y="-50800"/>
                        <a:ext cx="983615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25764" name="Text Box 4"/>
          <p:cNvSpPr txBox="1">
            <a:spLocks noChangeArrowheads="1"/>
          </p:cNvSpPr>
          <p:nvPr/>
        </p:nvSpPr>
        <p:spPr bwMode="auto">
          <a:xfrm>
            <a:off x="3629025" y="381000"/>
            <a:ext cx="4600575" cy="1200150"/>
          </a:xfrm>
          <a:prstGeom prst="rect">
            <a:avLst/>
          </a:prstGeom>
          <a:noFill/>
          <a:ln w="9525">
            <a:noFill/>
            <a:miter lim="800000"/>
            <a:headEnd/>
            <a:tailEnd/>
          </a:ln>
          <a:effectLst/>
        </p:spPr>
        <p:txBody>
          <a:bodyPr wrap="none">
            <a:spAutoFit/>
          </a:bodyPr>
          <a:lstStyle>
            <a:lvl1pPr>
              <a:defRPr sz="2400">
                <a:solidFill>
                  <a:schemeClr val="tx1"/>
                </a:solidFill>
                <a:latin typeface="Arial" panose="020B0604020202020204" pitchFamily="34" charset="0"/>
                <a:ea typeface="ヒラギノ角ゴ Pro W3" pitchFamily="-108" charset="-128"/>
              </a:defRPr>
            </a:lvl1pPr>
            <a:lvl2pPr marL="37931725" indent="-37474525">
              <a:defRPr sz="2400">
                <a:solidFill>
                  <a:schemeClr val="tx1"/>
                </a:solidFill>
                <a:latin typeface="Arial" panose="020B0604020202020204" pitchFamily="34" charset="0"/>
                <a:ea typeface="ヒラギノ角ゴ Pro W3" pitchFamily="-108" charset="-128"/>
              </a:defRPr>
            </a:lvl2pPr>
            <a:lvl3pPr>
              <a:defRPr sz="2400">
                <a:solidFill>
                  <a:schemeClr val="tx1"/>
                </a:solidFill>
                <a:latin typeface="Arial" panose="020B0604020202020204" pitchFamily="34" charset="0"/>
                <a:ea typeface="ヒラギノ角ゴ Pro W3" pitchFamily="-108" charset="-128"/>
              </a:defRPr>
            </a:lvl3pPr>
            <a:lvl4pPr>
              <a:defRPr sz="2400">
                <a:solidFill>
                  <a:schemeClr val="tx1"/>
                </a:solidFill>
                <a:latin typeface="Arial" panose="020B0604020202020204" pitchFamily="34" charset="0"/>
                <a:ea typeface="ヒラギノ角ゴ Pro W3" pitchFamily="-108" charset="-128"/>
              </a:defRPr>
            </a:lvl4pPr>
            <a:lvl5pPr>
              <a:defRPr sz="2400">
                <a:solidFill>
                  <a:schemeClr val="tx1"/>
                </a:solidFill>
                <a:latin typeface="Arial" panose="020B0604020202020204" pitchFamily="34" charset="0"/>
                <a:ea typeface="ヒラギノ角ゴ Pro W3" pitchFamily="-108"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ヒラギノ角ゴ Pro W3" pitchFamily="-108" charset="-128"/>
              </a:defRPr>
            </a:lvl9pPr>
          </a:lstStyle>
          <a:p>
            <a:pPr algn="ctr"/>
            <a:r>
              <a:rPr lang="en-US" altLang="en-US" b="1">
                <a:effectLst>
                  <a:outerShdw blurRad="38100" dist="38100" dir="2700000" algn="tl">
                    <a:srgbClr val="C0C0C0"/>
                  </a:outerShdw>
                </a:effectLst>
                <a:latin typeface="Helvetica Neue" pitchFamily="-108" charset="0"/>
              </a:rPr>
              <a:t>North Carolina</a:t>
            </a:r>
            <a:br>
              <a:rPr lang="en-US" altLang="en-US" b="1">
                <a:effectLst>
                  <a:outerShdw blurRad="38100" dist="38100" dir="2700000" algn="tl">
                    <a:srgbClr val="C0C0C0"/>
                  </a:outerShdw>
                </a:effectLst>
                <a:latin typeface="Helvetica Neue" pitchFamily="-108" charset="0"/>
              </a:rPr>
            </a:br>
            <a:r>
              <a:rPr lang="en-US" altLang="en-US" b="1">
                <a:effectLst>
                  <a:outerShdw blurRad="38100" dist="38100" dir="2700000" algn="tl">
                    <a:srgbClr val="C0C0C0"/>
                  </a:outerShdw>
                </a:effectLst>
                <a:latin typeface="Helvetica Neue" pitchFamily="-108" charset="0"/>
              </a:rPr>
              <a:t>6-year Graduation Rate – 2008</a:t>
            </a:r>
          </a:p>
          <a:p>
            <a:pPr algn="ctr"/>
            <a:r>
              <a:rPr lang="en-US" altLang="en-US" b="1">
                <a:effectLst>
                  <a:outerShdw blurRad="38100" dist="38100" dir="2700000" algn="tl">
                    <a:srgbClr val="C0C0C0"/>
                  </a:outerShdw>
                </a:effectLst>
                <a:latin typeface="Helvetica Neue" pitchFamily="-108" charset="0"/>
              </a:rPr>
              <a:t>57.6% average</a:t>
            </a:r>
          </a:p>
        </p:txBody>
      </p:sp>
      <p:sp>
        <p:nvSpPr>
          <p:cNvPr id="1525765" name="Line 5"/>
          <p:cNvSpPr>
            <a:spLocks noChangeShapeType="1"/>
          </p:cNvSpPr>
          <p:nvPr/>
        </p:nvSpPr>
        <p:spPr bwMode="auto">
          <a:xfrm>
            <a:off x="0" y="1600200"/>
            <a:ext cx="9144000" cy="0"/>
          </a:xfrm>
          <a:prstGeom prst="line">
            <a:avLst/>
          </a:prstGeom>
          <a:noFill/>
          <a:ln w="19050">
            <a:solidFill>
              <a:schemeClr val="tx1"/>
            </a:solidFill>
            <a:round/>
            <a:headEnd/>
            <a:tailEnd/>
          </a:ln>
          <a:effectLst/>
        </p:spPr>
        <p:txBody>
          <a:bodyPr wrap="none" anchor="ctr"/>
          <a:lstStyle/>
          <a:p>
            <a:pPr>
              <a:defRPr/>
            </a:pPr>
            <a:endParaRPr lang="en-US" b="1">
              <a:effectLst>
                <a:outerShdw blurRad="38100" dist="38100" dir="2700000" algn="tl">
                  <a:srgbClr val="000000">
                    <a:alpha val="43137"/>
                  </a:srgbClr>
                </a:outerShdw>
              </a:effectLst>
              <a:latin typeface="Helvetica Neue" pitchFamily="-107" charset="0"/>
              <a:ea typeface="ヒラギノ角ゴ Pro W3" pitchFamily="-112" charset="-128"/>
            </a:endParaRPr>
          </a:p>
        </p:txBody>
      </p:sp>
    </p:spTree>
    <p:extLst>
      <p:ext uri="{BB962C8B-B14F-4D97-AF65-F5344CB8AC3E}">
        <p14:creationId xmlns:p14="http://schemas.microsoft.com/office/powerpoint/2010/main" val="126771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810" name="Rectangle 2"/>
          <p:cNvSpPr>
            <a:spLocks noGrp="1" noChangeArrowheads="1"/>
          </p:cNvSpPr>
          <p:nvPr>
            <p:ph type="title"/>
          </p:nvPr>
        </p:nvSpPr>
        <p:spPr/>
        <p:txBody>
          <a:bodyPr/>
          <a:lstStyle/>
          <a:p>
            <a:r>
              <a:rPr lang="en-US" altLang="en-US" smtClean="0"/>
              <a:t>It makes you think?</a:t>
            </a:r>
            <a:endParaRPr lang="en-US" altLang="en-US" dirty="0" smtClean="0"/>
          </a:p>
        </p:txBody>
      </p:sp>
      <p:sp>
        <p:nvSpPr>
          <p:cNvPr id="2" name="Content Placeholder 1"/>
          <p:cNvSpPr>
            <a:spLocks noGrp="1"/>
          </p:cNvSpPr>
          <p:nvPr>
            <p:ph idx="1"/>
          </p:nvPr>
        </p:nvSpPr>
        <p:spPr/>
        <p:txBody>
          <a:bodyPr/>
          <a:lstStyle/>
          <a:p>
            <a:r>
              <a:rPr lang="en-US" dirty="0" smtClean="0"/>
              <a:t>What happens to our 4-year program dropouts?</a:t>
            </a:r>
          </a:p>
          <a:p>
            <a:endParaRPr lang="en-US" dirty="0" smtClean="0"/>
          </a:p>
          <a:p>
            <a:r>
              <a:rPr lang="en-US" dirty="0" smtClean="0"/>
              <a:t>25% of all students in Community College  have a 4-year degree.</a:t>
            </a:r>
          </a:p>
          <a:p>
            <a:endParaRPr lang="en-US" dirty="0"/>
          </a:p>
        </p:txBody>
      </p:sp>
    </p:spTree>
    <p:extLst>
      <p:ext uri="{BB962C8B-B14F-4D97-AF65-F5344CB8AC3E}">
        <p14:creationId xmlns:p14="http://schemas.microsoft.com/office/powerpoint/2010/main" val="109592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6144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76400" y="2590800"/>
            <a:ext cx="5715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54952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cdroessler\Documents\NCETA\2015\Spring Board Meeting - Janaury\My Presentation\delorean-external-harddrive-02-64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2362200"/>
            <a:ext cx="3381497" cy="20764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droessler\Documents\NCETA\2015\Spring Board Meeting - Janaury\My Presentation\glasse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521200"/>
            <a:ext cx="3505200" cy="2336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cdroessler\Documents\NCETA\2015\Spring Board Meeting - Janaury\My Presentation\hill-valle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340241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droessler\Documents\NCETA\2015\Spring Board Meeting - Janaury\My Presentation\fax.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27203" y="0"/>
            <a:ext cx="3605734" cy="193357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cdroessler\Documents\NCETA\2015\Spring Board Meeting - Janaury\My Presentation\we-also-dont-have-automatic-dog-walkers-to-take-sparky-for-a-stroll-around-the-block.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86400" y="0"/>
            <a:ext cx="4368800"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cdroessler\Documents\NCETA\2015\Spring Board Meeting - Janaury\My Presentation\tumblr_m13y12wUqk1qf7kwgo1_500.jp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81400" y="3239281"/>
            <a:ext cx="4524375"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cdroessler\Documents\NCETA\2015\Spring Board Meeting - Janaury\My Presentation\titla.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352800" y="1895475"/>
            <a:ext cx="28575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droessler\Documents\NCETA\2015\Spring Board Meeting - Janaury\My Presentation\back-to-the-future-hoverboard.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56270" y="5029200"/>
            <a:ext cx="2787730" cy="1828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02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6898" name="Rectangle 2"/>
          <p:cNvSpPr>
            <a:spLocks noGrp="1" noChangeArrowheads="1"/>
          </p:cNvSpPr>
          <p:nvPr>
            <p:ph type="ctrTitle" idx="4294967295"/>
          </p:nvPr>
        </p:nvSpPr>
        <p:spPr>
          <a:xfrm>
            <a:off x="0" y="381000"/>
            <a:ext cx="9144000" cy="6248400"/>
          </a:xfrm>
        </p:spPr>
        <p:txBody>
          <a:bodyPr/>
          <a:lstStyle/>
          <a:p>
            <a:pPr eaLnBrk="1" hangingPunct="1">
              <a:lnSpc>
                <a:spcPct val="120000"/>
              </a:lnSpc>
              <a:defRPr/>
            </a:pPr>
            <a:r>
              <a:rPr lang="en-US" sz="4200" i="1" dirty="0">
                <a:effectLst>
                  <a:outerShdw blurRad="38100" dist="38100" dir="2700000" algn="tl">
                    <a:srgbClr val="DDDDDD"/>
                  </a:outerShdw>
                </a:effectLst>
                <a:latin typeface="Arial" charset="0"/>
                <a:ea typeface="ヒラギノ角ゴ Pro W3" charset="0"/>
                <a:cs typeface="ヒラギノ角ゴ Pro W3" charset="0"/>
              </a:rPr>
              <a:t>If we really want to prepare our students for successful careers, we need to know all we can about the rapidly changing job market.</a:t>
            </a:r>
            <a:br>
              <a:rPr lang="en-US" sz="4200" i="1" dirty="0">
                <a:effectLst>
                  <a:outerShdw blurRad="38100" dist="38100" dir="2700000" algn="tl">
                    <a:srgbClr val="DDDDDD"/>
                  </a:outerShdw>
                </a:effectLst>
                <a:latin typeface="Arial" charset="0"/>
                <a:ea typeface="ヒラギノ角ゴ Pro W3" charset="0"/>
                <a:cs typeface="ヒラギノ角ゴ Pro W3" charset="0"/>
              </a:rPr>
            </a:br>
            <a:endParaRPr lang="en-US" sz="4200"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16899" name="Text Box 3"/>
          <p:cNvSpPr txBox="1">
            <a:spLocks noChangeArrowheads="1"/>
          </p:cNvSpPr>
          <p:nvPr/>
        </p:nvSpPr>
        <p:spPr bwMode="auto">
          <a:xfrm>
            <a:off x="6042025" y="6324600"/>
            <a:ext cx="2720975" cy="304800"/>
          </a:xfrm>
          <a:prstGeom prst="rect">
            <a:avLst/>
          </a:prstGeom>
          <a:noFill/>
          <a:ln w="9525">
            <a:noFill/>
            <a:miter lim="800000"/>
            <a:headEnd/>
            <a:tailEnd/>
          </a:ln>
          <a:effectLst/>
        </p:spPr>
        <p:txBody>
          <a:bodyPr>
            <a:spAutoFit/>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spcBef>
                <a:spcPct val="50000"/>
              </a:spcBef>
              <a:defRPr/>
            </a:pPr>
            <a:r>
              <a:rPr lang="en-US" sz="1400" b="1" dirty="0" smtClean="0">
                <a:effectLst>
                  <a:outerShdw blurRad="38100" dist="38100" dir="2700000" algn="tl">
                    <a:srgbClr val="DDDDDD"/>
                  </a:outerShdw>
                </a:effectLst>
                <a:latin typeface="Helvetica Neue" charset="0"/>
              </a:rPr>
              <a:t>Emil Barnabas</a:t>
            </a:r>
            <a:endParaRPr lang="en-US" sz="14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97866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a:xfrm>
            <a:off x="2819400" y="350838"/>
            <a:ext cx="6096000" cy="944562"/>
          </a:xfrm>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sz="3200" i="1" dirty="0">
                <a:effectLst>
                  <a:outerShdw blurRad="38100" dist="38100" dir="2700000" algn="tl">
                    <a:srgbClr val="DDDDDD"/>
                  </a:outerShdw>
                </a:effectLst>
                <a:latin typeface="Arial" charset="0"/>
                <a:ea typeface="ヒラギノ角ゴ Pro W3" charset="0"/>
                <a:cs typeface="ヒラギノ角ゴ Pro W3" charset="0"/>
              </a:rPr>
              <a:t/>
            </a:r>
            <a:br>
              <a:rPr lang="en-US" sz="3200"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8" name="Rectangle 3"/>
          <p:cNvSpPr>
            <a:spLocks noGrp="1" noChangeArrowheads="1"/>
          </p:cNvSpPr>
          <p:nvPr>
            <p:ph idx="1"/>
          </p:nvPr>
        </p:nvSpPr>
        <p:spPr>
          <a:xfrm>
            <a:off x="-381000" y="1600200"/>
            <a:ext cx="11734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a:t>
            </a:r>
            <a:r>
              <a:rPr lang="en-US" sz="2000"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a:t>
            </a:r>
            <a:r>
              <a:rPr lang="en-US" sz="2000"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a:t>
            </a:r>
            <a:r>
              <a:rPr lang="en-US" sz="2000" dirty="0">
                <a:solidFill>
                  <a:srgbClr val="0432FF"/>
                </a:solidFill>
                <a:latin typeface="Arial" charset="0"/>
                <a:ea typeface="ヒラギノ角ゴ Pro W3" charset="0"/>
                <a:cs typeface="ヒラギノ角ゴ Pro W3" charset="0"/>
              </a:rPr>
              <a:t>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a:t>
            </a:r>
            <a:r>
              <a:rPr lang="en-US" sz="2000" dirty="0">
                <a:solidFill>
                  <a:srgbClr val="0432FF"/>
                </a:solidFill>
                <a:latin typeface="Arial" charset="0"/>
                <a:ea typeface="ヒラギノ角ゴ Pro W3" charset="0"/>
                <a:cs typeface="ヒラギノ角ゴ Pro W3" charset="0"/>
              </a:rPr>
              <a:t>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a:t>
            </a:r>
            <a:r>
              <a:rPr lang="en-US" sz="2000" dirty="0">
                <a:solidFill>
                  <a:srgbClr val="0432FF"/>
                </a:solidFill>
                <a:latin typeface="Arial" charset="0"/>
                <a:ea typeface="ヒラギノ角ゴ Pro W3" charset="0"/>
                <a:cs typeface="ヒラギノ角ゴ Pro W3" charset="0"/>
              </a:rPr>
              <a:t>	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3,950</a:t>
            </a:r>
            <a:r>
              <a:rPr lang="en-US" sz="2000" dirty="0">
                <a:solidFill>
                  <a:srgbClr val="0432FF"/>
                </a:solidFill>
                <a:latin typeface="Arial" charset="0"/>
                <a:ea typeface="ヒラギノ角ゴ Pro W3" charset="0"/>
                <a:cs typeface="ヒラギノ角ゴ Pro W3" charset="0"/>
              </a:rPr>
              <a:t>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a:t>
            </a:r>
            <a:r>
              <a:rPr lang="en-US" sz="2000" dirty="0">
                <a:solidFill>
                  <a:srgbClr val="0432FF"/>
                </a:solidFill>
                <a:latin typeface="Arial" charset="0"/>
                <a:ea typeface="ヒラギノ角ゴ Pro W3" charset="0"/>
                <a:cs typeface="ヒラギノ角ゴ Pro W3" charset="0"/>
              </a:rPr>
              <a:t>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a:t>
            </a:r>
            <a:r>
              <a:rPr lang="en-US" sz="2000" dirty="0">
                <a:solidFill>
                  <a:srgbClr val="0432FF"/>
                </a:solidFill>
                <a:latin typeface="Arial" charset="0"/>
                <a:ea typeface="ヒラギノ角ゴ Pro W3" charset="0"/>
                <a:cs typeface="ヒラギノ角ゴ Pro W3" charset="0"/>
              </a:rPr>
              <a:t>	Management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a:t>
            </a:r>
            <a:r>
              <a:rPr lang="en-US" sz="2000" dirty="0">
                <a:solidFill>
                  <a:srgbClr val="0432FF"/>
                </a:solidFill>
                <a:latin typeface="Arial" charset="0"/>
                <a:ea typeface="ヒラギノ角ゴ Pro W3" charset="0"/>
                <a:cs typeface="ヒラギノ角ゴ Pro W3" charset="0"/>
              </a:rPr>
              <a:t>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a:t>
            </a:r>
            <a:r>
              <a:rPr lang="en-US" sz="2000" dirty="0">
                <a:solidFill>
                  <a:srgbClr val="0432FF"/>
                </a:solidFill>
                <a:latin typeface="Arial" charset="0"/>
                <a:ea typeface="ヒラギノ角ゴ Pro W3" charset="0"/>
                <a:cs typeface="ヒラギノ角ゴ Pro W3" charset="0"/>
              </a:rPr>
              <a:t>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3,150</a:t>
            </a:r>
            <a:r>
              <a:rPr lang="en-US" sz="2000" dirty="0">
                <a:solidFill>
                  <a:srgbClr val="0432FF"/>
                </a:solidFill>
                <a:latin typeface="Arial" charset="0"/>
                <a:ea typeface="ヒラギノ角ゴ Pro W3" charset="0"/>
                <a:cs typeface="ヒラギノ角ゴ Pro W3" charset="0"/>
              </a:rPr>
              <a:t>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a:t>
            </a:r>
            <a:r>
              <a:rPr lang="en-US" sz="2000" dirty="0">
                <a:solidFill>
                  <a:srgbClr val="0432FF"/>
                </a:solidFill>
                <a:latin typeface="Arial" charset="0"/>
                <a:ea typeface="ヒラギノ角ゴ Pro W3" charset="0"/>
                <a:cs typeface="ヒラギノ角ゴ Pro W3" charset="0"/>
              </a:rPr>
              <a:t>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a:t>
            </a:r>
            <a:r>
              <a:rPr lang="en-US" sz="2000" dirty="0">
                <a:solidFill>
                  <a:srgbClr val="0432FF"/>
                </a:solidFill>
                <a:latin typeface="Arial" charset="0"/>
                <a:ea typeface="ヒラギノ角ゴ Pro W3" charset="0"/>
                <a:cs typeface="ヒラギノ角ゴ Pro W3" charset="0"/>
              </a:rPr>
              <a:t>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a:t>
            </a:r>
            <a:r>
              <a:rPr lang="en-US" sz="2000" dirty="0">
                <a:solidFill>
                  <a:srgbClr val="0432FF"/>
                </a:solidFill>
                <a:latin typeface="Arial" charset="0"/>
                <a:ea typeface="ヒラギノ角ゴ Pro W3" charset="0"/>
                <a:cs typeface="ヒラギノ角ゴ Pro W3" charset="0"/>
              </a:rPr>
              <a:t>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a:t>
            </a:r>
            <a:r>
              <a:rPr lang="en-US" sz="2000" dirty="0">
                <a:solidFill>
                  <a:srgbClr val="0432FF"/>
                </a:solidFill>
                <a:latin typeface="Arial" charset="0"/>
                <a:ea typeface="ヒラギノ角ゴ Pro W3" charset="0"/>
                <a:cs typeface="ヒラギノ角ゴ Pro W3" charset="0"/>
              </a:rPr>
              <a:t>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2,520</a:t>
            </a:r>
            <a:r>
              <a:rPr lang="en-US" sz="2000" dirty="0">
                <a:solidFill>
                  <a:srgbClr val="0432FF"/>
                </a:solidFill>
                <a:latin typeface="Arial" charset="0"/>
                <a:ea typeface="ヒラギノ角ゴ Pro W3" charset="0"/>
                <a:cs typeface="ヒラギノ角ゴ Pro W3" charset="0"/>
              </a:rPr>
              <a:t>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a:t>
            </a:r>
            <a:r>
              <a:rPr lang="en-US" sz="2000" dirty="0">
                <a:solidFill>
                  <a:srgbClr val="0432FF"/>
                </a:solidFill>
                <a:latin typeface="Arial" charset="0"/>
                <a:ea typeface="ヒラギノ角ゴ Pro W3" charset="0"/>
                <a:cs typeface="ヒラギノ角ゴ Pro W3" charset="0"/>
              </a:rPr>
              <a:t>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2,480</a:t>
            </a:r>
            <a:r>
              <a:rPr lang="en-US" sz="2000" dirty="0">
                <a:solidFill>
                  <a:srgbClr val="0432FF"/>
                </a:solidFill>
                <a:latin typeface="Arial" charset="0"/>
                <a:ea typeface="ヒラギノ角ゴ Pro W3" charset="0"/>
                <a:cs typeface="ヒラギノ角ゴ Pro W3" charset="0"/>
              </a:rPr>
              <a:t>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2,290</a:t>
            </a:r>
            <a:r>
              <a:rPr lang="en-US" sz="2000" dirty="0">
                <a:solidFill>
                  <a:srgbClr val="0432FF"/>
                </a:solidFill>
                <a:latin typeface="Arial" charset="0"/>
                <a:ea typeface="ヒラギノ角ゴ Pro W3" charset="0"/>
                <a:cs typeface="ヒラギノ角ゴ Pro W3" charset="0"/>
              </a:rPr>
              <a:t>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a:t>
            </a:r>
            <a:r>
              <a:rPr lang="en-US" sz="2000" dirty="0">
                <a:solidFill>
                  <a:srgbClr val="0432FF"/>
                </a:solidFill>
                <a:latin typeface="Arial" charset="0"/>
                <a:ea typeface="ヒラギノ角ゴ Pro W3" charset="0"/>
                <a:cs typeface="ヒラギノ角ゴ Pro W3" charset="0"/>
              </a:rPr>
              <a:t>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a:t>
            </a:r>
            <a:r>
              <a:rPr lang="en-US" sz="2000" dirty="0">
                <a:solidFill>
                  <a:srgbClr val="0432FF"/>
                </a:solidFill>
                <a:latin typeface="Arial" charset="0"/>
                <a:ea typeface="ヒラギノ角ゴ Pro W3" charset="0"/>
                <a:cs typeface="ヒラギノ角ゴ Pro W3" charset="0"/>
              </a:rPr>
              <a:t>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a:t>
            </a:r>
            <a:r>
              <a:rPr lang="en-US" sz="2000" dirty="0">
                <a:solidFill>
                  <a:srgbClr val="0432FF"/>
                </a:solidFill>
                <a:latin typeface="Arial" charset="0"/>
                <a:ea typeface="ヒラギノ角ゴ Pro W3" charset="0"/>
                <a:cs typeface="ヒラギノ角ゴ Pro W3" charset="0"/>
              </a:rPr>
              <a:t>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a:t>
            </a:r>
            <a:r>
              <a:rPr lang="en-US" sz="2000" dirty="0">
                <a:solidFill>
                  <a:srgbClr val="0432FF"/>
                </a:solidFill>
                <a:latin typeface="Arial" charset="0"/>
                <a:ea typeface="ヒラギノ角ゴ Pro W3" charset="0"/>
                <a:cs typeface="ヒラギノ角ゴ Pro W3" charset="0"/>
              </a:rPr>
              <a:t>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a:t>
            </a:r>
            <a:r>
              <a:rPr lang="en-US" sz="2000" dirty="0">
                <a:solidFill>
                  <a:srgbClr val="0432FF"/>
                </a:solidFill>
                <a:latin typeface="Arial" charset="0"/>
                <a:ea typeface="ヒラギノ角ゴ Pro W3" charset="0"/>
                <a:cs typeface="ヒラギノ角ゴ Pro W3" charset="0"/>
              </a:rPr>
              <a:t>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690623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7586" name="Rectangle 3"/>
          <p:cNvSpPr>
            <a:spLocks noGrp="1" noChangeArrowheads="1"/>
          </p:cNvSpPr>
          <p:nvPr>
            <p:ph idx="1"/>
          </p:nvPr>
        </p:nvSpPr>
        <p:spPr>
          <a:xfrm>
            <a:off x="-381000" y="1600200"/>
            <a:ext cx="11353800" cy="4525963"/>
          </a:xfrm>
        </p:spPr>
        <p:txBody>
          <a:bodyPr>
            <a:noAutofit/>
          </a:bodyPr>
          <a:lstStyle/>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29,310</a:t>
            </a:r>
            <a:r>
              <a:rPr lang="en-US" sz="2000" dirty="0">
                <a:solidFill>
                  <a:srgbClr val="00B050"/>
                </a:solidFill>
                <a:latin typeface="Arial" charset="0"/>
                <a:ea typeface="ヒラギノ角ゴ Pro W3" charset="0"/>
                <a:cs typeface="ヒラギノ角ゴ Pro W3" charset="0"/>
              </a:rPr>
              <a:t>	Combined Food Preparation and Serving Workers, Including Fast Food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20,320</a:t>
            </a:r>
            <a:r>
              <a:rPr lang="en-US" sz="2000" b="1" dirty="0">
                <a:solidFill>
                  <a:srgbClr val="0432FF"/>
                </a:solidFill>
                <a:latin typeface="Arial" charset="0"/>
                <a:ea typeface="ヒラギノ角ゴ Pro W3" charset="0"/>
                <a:cs typeface="ヒラギノ角ゴ Pro W3" charset="0"/>
              </a:rPr>
              <a:t>	Registered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19,930</a:t>
            </a:r>
            <a:r>
              <a:rPr lang="en-US" sz="2000" dirty="0">
                <a:solidFill>
                  <a:srgbClr val="00B050"/>
                </a:solidFill>
                <a:latin typeface="Arial" charset="0"/>
                <a:ea typeface="ヒラギノ角ゴ Pro W3" charset="0"/>
                <a:cs typeface="ヒラギノ角ゴ Pro W3" charset="0"/>
              </a:rPr>
              <a:t>	Retail Salespersons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16,840</a:t>
            </a:r>
            <a:r>
              <a:rPr lang="en-US" sz="2000" dirty="0">
                <a:solidFill>
                  <a:srgbClr val="00B050"/>
                </a:solidFill>
                <a:latin typeface="Arial" charset="0"/>
                <a:ea typeface="ヒラギノ角ゴ Pro W3" charset="0"/>
                <a:cs typeface="ヒラギノ角ゴ Pro W3" charset="0"/>
              </a:rPr>
              <a:t>	Home Health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15,190</a:t>
            </a:r>
            <a:r>
              <a:rPr lang="en-US" sz="2000" dirty="0">
                <a:solidFill>
                  <a:srgbClr val="00B050"/>
                </a:solidFill>
                <a:latin typeface="Arial" charset="0"/>
                <a:ea typeface="ヒラギノ角ゴ Pro W3" charset="0"/>
                <a:cs typeface="ヒラギノ角ゴ Pro W3" charset="0"/>
              </a:rPr>
              <a:t>	Customer Service Representatives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13,510</a:t>
            </a:r>
            <a:r>
              <a:rPr lang="en-US" sz="2000" dirty="0">
                <a:solidFill>
                  <a:srgbClr val="00B050"/>
                </a:solidFill>
                <a:latin typeface="Arial" charset="0"/>
                <a:ea typeface="ヒラギノ角ゴ Pro W3" charset="0"/>
                <a:cs typeface="ヒラギノ角ゴ Pro W3" charset="0"/>
              </a:rPr>
              <a:t>	Nursing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9,360</a:t>
            </a:r>
            <a:r>
              <a:rPr lang="en-US" sz="2000" dirty="0">
                <a:solidFill>
                  <a:srgbClr val="00B050"/>
                </a:solidFill>
                <a:latin typeface="Arial" charset="0"/>
                <a:ea typeface="ヒラギノ角ゴ Pro W3" charset="0"/>
                <a:cs typeface="ヒラギノ角ゴ Pro W3" charset="0"/>
              </a:rPr>
              <a:t>	Waiters and Waitresses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9,080</a:t>
            </a:r>
            <a:r>
              <a:rPr lang="en-US" sz="2000" dirty="0">
                <a:solidFill>
                  <a:srgbClr val="00B050"/>
                </a:solidFill>
                <a:latin typeface="Arial" charset="0"/>
                <a:ea typeface="ヒラギノ角ゴ Pro W3" charset="0"/>
                <a:cs typeface="ヒラギノ角ゴ Pro W3" charset="0"/>
              </a:rPr>
              <a:t>	Cooks, Restaurant</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8,170</a:t>
            </a:r>
            <a:r>
              <a:rPr lang="en-US" sz="2000" dirty="0">
                <a:solidFill>
                  <a:srgbClr val="00B050"/>
                </a:solidFill>
                <a:latin typeface="Arial" charset="0"/>
                <a:ea typeface="ヒラギノ角ゴ Pro W3" charset="0"/>
                <a:cs typeface="ヒラギノ角ゴ Pro W3" charset="0"/>
              </a:rPr>
              <a:t>	Laborers and Freight, Stock, and Material Movers,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8,000</a:t>
            </a:r>
            <a:r>
              <a:rPr lang="en-US" sz="2000" dirty="0">
                <a:solidFill>
                  <a:srgbClr val="00B050"/>
                </a:solidFill>
                <a:latin typeface="Arial" charset="0"/>
                <a:ea typeface="ヒラギノ角ゴ Pro W3" charset="0"/>
                <a:cs typeface="ヒラギノ角ゴ Pro W3" charset="0"/>
              </a:rPr>
              <a:t>	Cashiers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b="1" dirty="0" smtClean="0">
                <a:solidFill>
                  <a:srgbClr val="0432FF"/>
                </a:solidFill>
                <a:latin typeface="Arial" charset="0"/>
                <a:ea typeface="ヒラギノ角ゴ Pro W3" charset="0"/>
                <a:cs typeface="ヒラギノ角ゴ Pro W3" charset="0"/>
              </a:rPr>
              <a:t>7,970</a:t>
            </a:r>
            <a:r>
              <a:rPr lang="en-US" sz="2000" b="1" dirty="0">
                <a:solidFill>
                  <a:srgbClr val="0432FF"/>
                </a:solidFill>
                <a:latin typeface="Arial" charset="0"/>
                <a:ea typeface="ヒラギノ角ゴ Pro W3" charset="0"/>
                <a:cs typeface="ヒラギノ角ゴ Pro W3" charset="0"/>
              </a:rPr>
              <a:t>	General and Operations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6,560</a:t>
            </a:r>
            <a:r>
              <a:rPr lang="en-US" sz="2000" dirty="0">
                <a:solidFill>
                  <a:srgbClr val="00B050"/>
                </a:solidFill>
                <a:latin typeface="Arial" charset="0"/>
                <a:ea typeface="ヒラギノ角ゴ Pro W3" charset="0"/>
                <a:cs typeface="ヒラギノ角ゴ Pro W3" charset="0"/>
              </a:rPr>
              <a:t>	Office Clerks,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6,480</a:t>
            </a:r>
            <a:r>
              <a:rPr lang="en-US" sz="2000" dirty="0">
                <a:solidFill>
                  <a:srgbClr val="00B050"/>
                </a:solidFill>
                <a:latin typeface="Arial" charset="0"/>
                <a:ea typeface="ヒラギノ角ゴ Pro W3" charset="0"/>
                <a:cs typeface="ヒラギノ角ゴ Pro W3" charset="0"/>
              </a:rPr>
              <a:t>	First-Line Supervisors of Office and Administrative Support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6,430</a:t>
            </a:r>
            <a:r>
              <a:rPr lang="en-US" sz="2000" dirty="0">
                <a:solidFill>
                  <a:srgbClr val="00B050"/>
                </a:solidFill>
                <a:latin typeface="Arial" charset="0"/>
                <a:ea typeface="ヒラギノ角ゴ Pro W3" charset="0"/>
                <a:cs typeface="ヒラギノ角ゴ Pro W3" charset="0"/>
              </a:rPr>
              <a:t>	First-Line Supervisors of Food Preparation and Serving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6,080</a:t>
            </a:r>
            <a:r>
              <a:rPr lang="en-US" sz="2000" dirty="0">
                <a:solidFill>
                  <a:srgbClr val="00B050"/>
                </a:solidFill>
                <a:latin typeface="Arial" charset="0"/>
                <a:ea typeface="ヒラギノ角ゴ Pro W3" charset="0"/>
                <a:cs typeface="ヒラギノ角ゴ Pro W3" charset="0"/>
              </a:rPr>
              <a:t>	Janitors and Cleaners, Except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5,950</a:t>
            </a:r>
            <a:r>
              <a:rPr lang="en-US" sz="2000" dirty="0">
                <a:solidFill>
                  <a:srgbClr val="00B050"/>
                </a:solidFill>
                <a:latin typeface="Arial" charset="0"/>
                <a:ea typeface="ヒラギノ角ゴ Pro W3" charset="0"/>
                <a:cs typeface="ヒラギノ角ゴ Pro W3" charset="0"/>
              </a:rPr>
              <a:t>	Stock Clerks and Order Fillers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5,820</a:t>
            </a:r>
            <a:r>
              <a:rPr lang="en-US" sz="2000" dirty="0">
                <a:solidFill>
                  <a:srgbClr val="00B050"/>
                </a:solidFill>
                <a:latin typeface="Arial" charset="0"/>
                <a:ea typeface="ヒラギノ角ゴ Pro W3" charset="0"/>
                <a:cs typeface="ヒラギノ角ゴ Pro W3" charset="0"/>
              </a:rPr>
              <a:t>	Heavy and Tractor-Trailer Truck Drivers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a:t>
            </a:r>
            <a:r>
              <a:rPr lang="en-US" sz="2000" dirty="0">
                <a:solidFill>
                  <a:srgbClr val="0432FF"/>
                </a:solidFill>
                <a:latin typeface="Arial" charset="0"/>
                <a:ea typeface="ヒラギノ角ゴ Pro W3" charset="0"/>
                <a:cs typeface="ヒラギノ角ゴ Pro W3" charset="0"/>
              </a:rPr>
              <a:t>	Accountants and Auditors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5,520</a:t>
            </a:r>
            <a:r>
              <a:rPr lang="en-US" sz="2000" dirty="0">
                <a:solidFill>
                  <a:srgbClr val="00B050"/>
                </a:solidFill>
                <a:latin typeface="Arial" charset="0"/>
                <a:ea typeface="ヒラギノ角ゴ Pro W3" charset="0"/>
                <a:cs typeface="ヒラギノ角ゴ Pro W3" charset="0"/>
              </a:rPr>
              <a:t>	First-Line Supervisors of Retail Sales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smtClean="0">
                <a:solidFill>
                  <a:srgbClr val="00B050"/>
                </a:solidFill>
                <a:latin typeface="Arial" charset="0"/>
                <a:ea typeface="ヒラギノ角ゴ Pro W3" charset="0"/>
                <a:cs typeface="ヒラギノ角ゴ Pro W3" charset="0"/>
              </a:rPr>
              <a:t>5,230</a:t>
            </a:r>
            <a:r>
              <a:rPr lang="en-US" sz="2000" dirty="0">
                <a:solidFill>
                  <a:srgbClr val="00B050"/>
                </a:solidFill>
                <a:latin typeface="Arial" charset="0"/>
                <a:ea typeface="ヒラギノ角ゴ Pro W3" charset="0"/>
                <a:cs typeface="ヒラギノ角ゴ Pro W3" charset="0"/>
              </a:rPr>
              <a:t>	Secretaries and Administrative Assistants, Except Legal, Medical, and Executive</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4990	Construction Laborers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4850	Childcare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4810	Landscaping and </a:t>
            </a:r>
            <a:r>
              <a:rPr lang="en-US" sz="2000" dirty="0" err="1">
                <a:solidFill>
                  <a:srgbClr val="00B050"/>
                </a:solidFill>
                <a:latin typeface="Arial" charset="0"/>
                <a:ea typeface="ヒラギノ角ゴ Pro W3" charset="0"/>
                <a:cs typeface="ヒラギノ角ゴ Pro W3" charset="0"/>
              </a:rPr>
              <a:t>Groundskeeping</a:t>
            </a:r>
            <a:r>
              <a:rPr lang="en-US" sz="2000" dirty="0">
                <a:solidFill>
                  <a:srgbClr val="00B050"/>
                </a:solidFill>
                <a:latin typeface="Arial" charset="0"/>
                <a:ea typeface="ヒラギノ角ゴ Pro W3" charset="0"/>
                <a:cs typeface="ヒラギノ角ゴ Pro W3" charset="0"/>
              </a:rPr>
              <a:t>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4800	Maids and Housekeeping Cleaners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4780	Receptionists and Information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4680	Sales Representatives, Wholesale and Manufacturing, Except Technical and Scientific Products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4540	Maintenance and Repair Workers, General</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4470	First-Line Supervisors of Construction Trades and Extraction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4410	</a:t>
            </a:r>
            <a:r>
              <a:rPr lang="en-US" sz="2000" dirty="0" smtClean="0">
                <a:solidFill>
                  <a:srgbClr val="0432FF"/>
                </a:solidFill>
                <a:latin typeface="Arial" charset="0"/>
                <a:ea typeface="ヒラギノ角ゴ Pro W3" charset="0"/>
                <a:cs typeface="ヒラギノ角ゴ Pro W3" charset="0"/>
              </a:rPr>
              <a:t>Carpenters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3950	Personal Care Aides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3670	</a:t>
            </a:r>
            <a:r>
              <a:rPr lang="en-US" sz="2000" dirty="0" smtClean="0">
                <a:solidFill>
                  <a:srgbClr val="0432FF"/>
                </a:solidFill>
                <a:latin typeface="Arial" charset="0"/>
                <a:ea typeface="ヒラギノ角ゴ Pro W3" charset="0"/>
                <a:cs typeface="ヒラギノ角ゴ Pro W3" charset="0"/>
              </a:rPr>
              <a:t>Management Analysts</a:t>
            </a:r>
            <a:endParaRPr lang="en-US" sz="2000" dirty="0">
              <a:solidFill>
                <a:srgbClr val="0432FF"/>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3620	Medical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3400	Team Assemblers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Managers,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3020	Sales Representatives, Services,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2900	Food Preparation Workers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2680	Teacher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2640	Packers and Packagers, Hand</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2550	Billing and Posting Clerks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2540	Pharmacy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Counter Attendants, Cafeteria, Food Concession, and Coffee Shop</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2270	Security Guards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2140	Bartenders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a:t>
            </a:r>
            <a:r>
              <a:rPr lang="en-US" sz="2000" dirty="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a:solidFill>
                  <a:srgbClr val="00B050"/>
                </a:solidFill>
                <a:latin typeface="Arial" charset="0"/>
                <a:ea typeface="ヒラギノ角ゴ Pro W3" charset="0"/>
                <a:cs typeface="ヒラギノ角ゴ Pro W3" charset="0"/>
              </a:rPr>
              <a:t>	2030	Amusement and Recreation Attendants</a:t>
            </a:r>
          </a:p>
        </p:txBody>
      </p:sp>
      <p:sp>
        <p:nvSpPr>
          <p:cNvPr id="67587"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0066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0000"/>
              </a:lnSpc>
              <a:defRPr/>
            </a:pPr>
            <a:r>
              <a:rPr lang="en-US" i="1" dirty="0" smtClean="0">
                <a:effectLst>
                  <a:outerShdw blurRad="38100" dist="38100" dir="2700000" algn="tl">
                    <a:srgbClr val="C0C0C0"/>
                  </a:outerShdw>
                </a:effectLst>
              </a:rPr>
              <a:t>Begin with the End in Mind</a:t>
            </a:r>
            <a:endParaRPr lang="en-US" dirty="0" smtClean="0"/>
          </a:p>
        </p:txBody>
      </p:sp>
      <p:pic>
        <p:nvPicPr>
          <p:cNvPr id="4" name="Picture 3"/>
          <p:cNvPicPr>
            <a:picLocks noChangeAspect="1"/>
          </p:cNvPicPr>
          <p:nvPr/>
        </p:nvPicPr>
        <p:blipFill>
          <a:blip r:embed="rId3"/>
          <a:stretch>
            <a:fillRect/>
          </a:stretch>
        </p:blipFill>
        <p:spPr>
          <a:xfrm>
            <a:off x="1371600" y="1295400"/>
            <a:ext cx="6303924" cy="4320902"/>
          </a:xfrm>
          <a:prstGeom prst="rect">
            <a:avLst/>
          </a:prstGeom>
        </p:spPr>
      </p:pic>
      <p:sp>
        <p:nvSpPr>
          <p:cNvPr id="6" name="Title 1"/>
          <p:cNvSpPr txBox="1">
            <a:spLocks/>
          </p:cNvSpPr>
          <p:nvPr/>
        </p:nvSpPr>
        <p:spPr>
          <a:xfrm>
            <a:off x="152400" y="573854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smtClean="0">
                <a:effectLst>
                  <a:outerShdw blurRad="38100" dist="38100" dir="2700000" algn="tl">
                    <a:srgbClr val="C0C0C0"/>
                  </a:outerShdw>
                </a:effectLst>
              </a:rPr>
              <a:t>A Changing World:  Helping people prepare for life in a scary world that we know little about</a:t>
            </a:r>
            <a:endParaRPr lang="en-US" dirty="0" smtClean="0"/>
          </a:p>
        </p:txBody>
      </p:sp>
    </p:spTree>
    <p:extLst>
      <p:ext uri="{BB962C8B-B14F-4D97-AF65-F5344CB8AC3E}">
        <p14:creationId xmlns:p14="http://schemas.microsoft.com/office/powerpoint/2010/main" val="121665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200"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200" i="1" dirty="0">
                <a:effectLst>
                  <a:outerShdw blurRad="38100" dist="38100" dir="2700000" algn="tl">
                    <a:srgbClr val="DDDDDD"/>
                  </a:outerShdw>
                </a:effectLst>
                <a:latin typeface="Arial" charset="0"/>
                <a:ea typeface="ヒラギノ角ゴ Pro W3" charset="0"/>
                <a:cs typeface="ヒラギノ角ゴ Pro W3" charset="0"/>
              </a:rPr>
              <a:t>in </a:t>
            </a:r>
            <a:r>
              <a:rPr lang="en-US" sz="32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(Percent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9634" name="Rectangle 3"/>
          <p:cNvSpPr>
            <a:spLocks noGrp="1" noChangeArrowheads="1"/>
          </p:cNvSpPr>
          <p:nvPr>
            <p:ph idx="1"/>
          </p:nvPr>
        </p:nvSpPr>
        <p:spPr>
          <a:xfrm>
            <a:off x="-381000" y="1600200"/>
            <a:ext cx="12039600" cy="4525963"/>
          </a:xfrm>
        </p:spPr>
        <p:txBody>
          <a:bodyPr>
            <a:noAutofit/>
          </a:bodyPr>
          <a:lstStyle/>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45.8	Statisticians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a:t>
            </a:r>
            <a:r>
              <a:rPr lang="en-US" sz="2000" dirty="0" smtClean="0">
                <a:latin typeface="Arial" charset="0"/>
                <a:ea typeface="ヒラギノ角ゴ Pro W3" charset="0"/>
                <a:cs typeface="ヒラギノ角ゴ Pro W3" charset="0"/>
              </a:rPr>
              <a:t>43.0</a:t>
            </a:r>
            <a:r>
              <a:rPr lang="en-US" sz="2000" dirty="0">
                <a:latin typeface="Arial" charset="0"/>
                <a:ea typeface="ヒラギノ角ゴ Pro W3" charset="0"/>
                <a:cs typeface="ヒラギノ角ゴ Pro W3" charset="0"/>
              </a:rPr>
              <a:t>	Credit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42.6	Cartographers and </a:t>
            </a:r>
            <a:r>
              <a:rPr lang="en-US" sz="2000" dirty="0" err="1">
                <a:latin typeface="Arial" charset="0"/>
                <a:ea typeface="ヒラギノ角ゴ Pro W3" charset="0"/>
                <a:cs typeface="ヒラギノ角ゴ Pro W3" charset="0"/>
              </a:rPr>
              <a:t>Photogrammetrists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39.7	Operations Research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39.4	Nurse Practitioners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39.1	Personal Financial Advisors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38.5	</a:t>
            </a:r>
            <a:r>
              <a:rPr lang="en-US" sz="2000" dirty="0" err="1">
                <a:latin typeface="Arial" charset="0"/>
                <a:ea typeface="ヒラギノ角ゴ Pro W3" charset="0"/>
                <a:cs typeface="ヒラギノ角ゴ Pro W3" charset="0"/>
              </a:rPr>
              <a:t>Orthotists</a:t>
            </a:r>
            <a:r>
              <a:rPr lang="en-US" sz="2000" dirty="0">
                <a:latin typeface="Arial" charset="0"/>
                <a:ea typeface="ヒラギノ角ゴ Pro W3" charset="0"/>
                <a:cs typeface="ヒラギノ角ゴ Pro W3" charset="0"/>
              </a:rPr>
              <a:t> and Prosthetists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38.2	Helpers--</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t>
            </a:r>
            <a:r>
              <a:rPr lang="en-US" sz="2000" dirty="0" err="1">
                <a:latin typeface="Arial" charset="0"/>
                <a:ea typeface="ヒラギノ角ゴ Pro W3" charset="0"/>
                <a:cs typeface="ヒラギノ角ゴ Pro W3" charset="0"/>
              </a:rPr>
              <a:t>Blockmasons</a:t>
            </a:r>
            <a:r>
              <a:rPr lang="en-US" sz="2000" dirty="0">
                <a:latin typeface="Arial" charset="0"/>
                <a:ea typeface="ヒラギノ角ゴ Pro W3" charset="0"/>
                <a:cs typeface="ヒラギノ角ゴ Pro W3" charset="0"/>
              </a:rPr>
              <a:t>, Stonemasons, and Tile and Marble Setters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37.9	Occupational Therapy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35.9	Hearing Aid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35.1	Physical Therapist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34.8	Physician Assistants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34.7	Home Health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34.5	Biomedical Engineers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33.8	Diagnostic Medical Sonographers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33.4	Physical Therapist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33.1	Phlebotomists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32.6	Veterinary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32.2	Cardiovascular Technologists and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31.9	Occupational Therapy Aides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31.8	Web Developers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31	</a:t>
            </a:r>
            <a:r>
              <a:rPr lang="en-US" sz="2000" dirty="0" err="1">
                <a:latin typeface="Arial" charset="0"/>
                <a:ea typeface="ヒラギノ角ゴ Pro W3" charset="0"/>
                <a:cs typeface="ヒラギノ角ゴ Pro W3" charset="0"/>
              </a:rPr>
              <a:t>Brickmasons</a:t>
            </a:r>
            <a:r>
              <a:rPr lang="en-US" sz="2000" dirty="0">
                <a:latin typeface="Arial" charset="0"/>
                <a:ea typeface="ヒラギノ角ゴ Pro W3" charset="0"/>
                <a:cs typeface="ヒラギノ角ゴ Pro W3" charset="0"/>
              </a:rPr>
              <a:t> and </a:t>
            </a:r>
            <a:r>
              <a:rPr lang="en-US" sz="2000" dirty="0" err="1">
                <a:latin typeface="Arial" charset="0"/>
                <a:ea typeface="ヒラギノ角ゴ Pro W3" charset="0"/>
                <a:cs typeface="ヒラギノ角ゴ Pro W3" charset="0"/>
              </a:rPr>
              <a:t>Blockmasons</a:t>
            </a:r>
            <a:endParaRPr lang="en-US" sz="2000" dirty="0">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30.8	Electrical Power-Line Installers and Repairers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29.4	Taxi Drivers and Chauffeurs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29.1	Physical Therapists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29	Medical and Clinical Laboratory Technicians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28.9	Computer Systems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Market Research Analysts and Marketing Specialists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28.6	Mathematicians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28.1	Information Security Analysts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27.8	Health Technologists and Technicians,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27.6	Therapists, All Other</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Mental Health and Substance Abuse Social Workers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27.4	Helpers--Roofers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27.3	Costume Attendants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27.2	Audiologists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Mental Health Counselors</a:t>
            </a:r>
          </a:p>
          <a:p>
            <a:pPr marL="2060575" indent="-2060575">
              <a:lnSpc>
                <a:spcPct val="90000"/>
              </a:lnSpc>
              <a:buFontTx/>
              <a:buNone/>
              <a:tabLst>
                <a:tab pos="1320800" algn="r"/>
                <a:tab pos="1541463" algn="l"/>
              </a:tabLst>
            </a:pPr>
            <a:r>
              <a:rPr lang="en-US" sz="2000" dirty="0">
                <a:latin typeface="Arial" charset="0"/>
                <a:ea typeface="ヒラギノ角ゴ Pro W3" charset="0"/>
                <a:cs typeface="ヒラギノ角ゴ Pro W3" charset="0"/>
              </a:rPr>
              <a:t>	27.1	Actuaries</a:t>
            </a:r>
            <a:endParaRPr lang="en-US" sz="2000" dirty="0">
              <a:solidFill>
                <a:schemeClr val="tx1"/>
              </a:solidFill>
              <a:latin typeface="Arial" charset="0"/>
              <a:ea typeface="ヒラギノ角ゴ Pro W3" charset="0"/>
              <a:cs typeface="ヒラギノ角ゴ Pro W3" charset="0"/>
            </a:endParaRPr>
          </a:p>
        </p:txBody>
      </p:sp>
      <p:sp>
        <p:nvSpPr>
          <p:cNvPr id="69635" name="Text Box 4"/>
          <p:cNvSpPr txBox="1">
            <a:spLocks noChangeArrowheads="1"/>
          </p:cNvSpPr>
          <p:nvPr/>
        </p:nvSpPr>
        <p:spPr bwMode="auto">
          <a:xfrm>
            <a:off x="102108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8374" name="Text Box 6"/>
          <p:cNvSpPr txBox="1">
            <a:spLocks noChangeArrowheads="1"/>
          </p:cNvSpPr>
          <p:nvPr/>
        </p:nvSpPr>
        <p:spPr bwMode="auto">
          <a:xfrm>
            <a:off x="3962400" y="4599996"/>
            <a:ext cx="6248400"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150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50 increase</a:t>
            </a:r>
            <a:endParaRPr lang="en-US" b="1" dirty="0">
              <a:solidFill>
                <a:srgbClr val="0004FF"/>
              </a:solidFill>
            </a:endParaRPr>
          </a:p>
        </p:txBody>
      </p:sp>
      <p:sp>
        <p:nvSpPr>
          <p:cNvPr id="8" name="Rounded Rectangle 7"/>
          <p:cNvSpPr>
            <a:spLocks noChangeArrowheads="1"/>
          </p:cNvSpPr>
          <p:nvPr/>
        </p:nvSpPr>
        <p:spPr bwMode="auto">
          <a:xfrm>
            <a:off x="228601" y="4525684"/>
            <a:ext cx="8229599" cy="1494116"/>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n>
                <a:solidFill>
                  <a:srgbClr val="CC00CC"/>
                </a:solidFill>
              </a:ln>
              <a:solidFill>
                <a:srgbClr val="CC00CC"/>
              </a:solidFill>
              <a:latin typeface="Arial" pitchFamily="-112" charset="0"/>
              <a:ea typeface="ヒラギノ角ゴ Pro W3" pitchFamily="-112" charset="-128"/>
              <a:cs typeface="+mn-cs"/>
            </a:endParaRPr>
          </a:p>
        </p:txBody>
      </p:sp>
      <p:sp>
        <p:nvSpPr>
          <p:cNvPr id="2" name="Rectangle 1"/>
          <p:cNvSpPr/>
          <p:nvPr/>
        </p:nvSpPr>
        <p:spPr bwMode="auto">
          <a:xfrm>
            <a:off x="9448800" y="4229074"/>
            <a:ext cx="4189886" cy="49725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7" name="Text Box 6"/>
          <p:cNvSpPr txBox="1">
            <a:spLocks noChangeArrowheads="1"/>
          </p:cNvSpPr>
          <p:nvPr/>
        </p:nvSpPr>
        <p:spPr bwMode="auto">
          <a:xfrm>
            <a:off x="3581400" y="5577883"/>
            <a:ext cx="5346426" cy="397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spcBef>
                <a:spcPct val="20000"/>
              </a:spcBef>
            </a:pPr>
            <a:r>
              <a:rPr lang="en-US" sz="2200" b="1" dirty="0" smtClean="0">
                <a:solidFill>
                  <a:srgbClr val="0004FF"/>
                </a:solidFill>
              </a:rPr>
              <a:t>48,520 </a:t>
            </a:r>
            <a:r>
              <a:rPr lang="en-US" sz="2200" b="1" dirty="0">
                <a:solidFill>
                  <a:srgbClr val="0004FF"/>
                </a:solidFill>
              </a:rPr>
              <a:t>in </a:t>
            </a:r>
            <a:r>
              <a:rPr lang="en-US" sz="2200" b="1" dirty="0" smtClean="0">
                <a:solidFill>
                  <a:srgbClr val="0004FF"/>
                </a:solidFill>
              </a:rPr>
              <a:t>2014 </a:t>
            </a:r>
            <a:r>
              <a:rPr lang="en-US" sz="2200" b="1" dirty="0">
                <a:solidFill>
                  <a:srgbClr val="0004FF"/>
                </a:solidFill>
              </a:rPr>
              <a:t>:: </a:t>
            </a:r>
            <a:r>
              <a:rPr lang="en-US" sz="2200" b="1" dirty="0" smtClean="0">
                <a:solidFill>
                  <a:srgbClr val="0004FF"/>
                </a:solidFill>
              </a:rPr>
              <a:t>16,840 increase</a:t>
            </a:r>
            <a:endParaRPr lang="en-US" b="1" dirty="0">
              <a:solidFill>
                <a:srgbClr val="0004FF"/>
              </a:solidFill>
            </a:endParaRPr>
          </a:p>
        </p:txBody>
      </p:sp>
    </p:spTree>
    <p:extLst>
      <p:ext uri="{BB962C8B-B14F-4D97-AF65-F5344CB8AC3E}">
        <p14:creationId xmlns:p14="http://schemas.microsoft.com/office/powerpoint/2010/main" val="27633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4" grpId="0" autoUpdateAnimBg="0"/>
      <p:bldP spid="8"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786" name="Rectangle 2"/>
          <p:cNvSpPr>
            <a:spLocks noGrp="1" noChangeArrowheads="1"/>
          </p:cNvSpPr>
          <p:nvPr>
            <p:ph type="title"/>
          </p:nvPr>
        </p:nvSpPr>
        <p:spPr/>
        <p:txBody>
          <a:bodyPr>
            <a:normAutofit fontScale="90000"/>
          </a:bodyPr>
          <a:lstStyle/>
          <a:p>
            <a:pPr eaLnBrk="1" hangingPunct="1">
              <a:defRPr/>
            </a:pPr>
            <a:r>
              <a:rPr lang="en-US" sz="3100" i="1" dirty="0">
                <a:effectLst>
                  <a:outerShdw blurRad="38100" dist="38100" dir="2700000" algn="tl">
                    <a:srgbClr val="DDDDDD"/>
                  </a:outerShdw>
                </a:effectLst>
                <a:latin typeface="Arial" charset="0"/>
                <a:ea typeface="ヒラギノ角ゴ Pro W3" charset="0"/>
                <a:cs typeface="ヒラギノ角ゴ Pro W3" charset="0"/>
              </a:rPr>
              <a:t>Fastest Declining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sz="3100" i="1" dirty="0">
                <a:effectLst>
                  <a:outerShdw blurRad="38100" dist="38100" dir="2700000" algn="tl">
                    <a:srgbClr val="DDDDDD"/>
                  </a:outerShdw>
                </a:effectLst>
                <a:latin typeface="Arial" charset="0"/>
                <a:ea typeface="ヒラギノ角ゴ Pro W3" charset="0"/>
                <a:cs typeface="ヒラギノ角ゴ Pro W3" charset="0"/>
              </a:rPr>
              <a:t>in </a:t>
            </a:r>
            <a:r>
              <a:rPr lang="en-US" sz="3100"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71682" name="Rectangle 3"/>
          <p:cNvSpPr>
            <a:spLocks noGrp="1" noChangeArrowheads="1"/>
          </p:cNvSpPr>
          <p:nvPr>
            <p:ph idx="1"/>
          </p:nvPr>
        </p:nvSpPr>
        <p:spPr>
          <a:xfrm>
            <a:off x="-381000" y="1600200"/>
            <a:ext cx="12496800" cy="4525963"/>
          </a:xfrm>
        </p:spPr>
        <p:txBody>
          <a:bodyPr>
            <a:noAutofit/>
          </a:bodyPr>
          <a:lstStyle/>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7,970</a:t>
            </a:r>
            <a:r>
              <a:rPr lang="en-US" sz="2000" dirty="0">
                <a:solidFill>
                  <a:srgbClr val="CD0921"/>
                </a:solidFill>
                <a:latin typeface="Arial" charset="0"/>
                <a:ea typeface="ヒラギノ角ゴ Pro W3" charset="0"/>
                <a:cs typeface="ヒラギノ角ゴ Pro W3" charset="0"/>
              </a:rPr>
              <a:t>	Farmers, Ranchers, and Other Agricultural Managers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1,790</a:t>
            </a:r>
            <a:r>
              <a:rPr lang="en-US" sz="2000" dirty="0">
                <a:solidFill>
                  <a:srgbClr val="CD0921"/>
                </a:solidFill>
                <a:latin typeface="Arial" charset="0"/>
                <a:ea typeface="ヒラギノ角ゴ Pro W3" charset="0"/>
                <a:cs typeface="ヒラギノ角ゴ Pro W3" charset="0"/>
              </a:rPr>
              <a:t>	Farmworkers and Laborers, Crop, Nursery, and Greenhouse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1,720</a:t>
            </a:r>
            <a:r>
              <a:rPr lang="en-US" sz="2000" dirty="0">
                <a:solidFill>
                  <a:srgbClr val="CD0921"/>
                </a:solidFill>
                <a:latin typeface="Arial" charset="0"/>
                <a:ea typeface="ヒラギノ角ゴ Pro W3" charset="0"/>
                <a:cs typeface="ヒラギノ角ゴ Pro W3" charset="0"/>
              </a:rPr>
              <a:t>	Bookkeeping, Accounting, and Auditing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1,270</a:t>
            </a:r>
            <a:r>
              <a:rPr lang="en-US" sz="2000" dirty="0">
                <a:solidFill>
                  <a:srgbClr val="CD0921"/>
                </a:solidFill>
                <a:latin typeface="Arial" charset="0"/>
                <a:ea typeface="ヒラギノ角ゴ Pro W3" charset="0"/>
                <a:cs typeface="ヒラギノ角ゴ Pro W3" charset="0"/>
              </a:rPr>
              <a:t>	Postal Service Mail Carriers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1,180</a:t>
            </a:r>
            <a:r>
              <a:rPr lang="en-US" sz="2000" dirty="0">
                <a:solidFill>
                  <a:srgbClr val="CD0921"/>
                </a:solidFill>
                <a:latin typeface="Arial" charset="0"/>
                <a:ea typeface="ヒラギノ角ゴ Pro W3" charset="0"/>
                <a:cs typeface="ヒラギノ角ゴ Pro W3" charset="0"/>
              </a:rPr>
              <a:t>	Farmworkers, Farm, Ranch, and </a:t>
            </a:r>
            <a:r>
              <a:rPr lang="en-US" sz="2000" dirty="0" err="1">
                <a:solidFill>
                  <a:srgbClr val="CD0921"/>
                </a:solidFill>
                <a:latin typeface="Arial" charset="0"/>
                <a:ea typeface="ヒラギノ角ゴ Pro W3" charset="0"/>
                <a:cs typeface="ヒラギノ角ゴ Pro W3" charset="0"/>
              </a:rPr>
              <a:t>Aquacultural</a:t>
            </a:r>
            <a:r>
              <a:rPr lang="en-US" sz="2000" dirty="0">
                <a:solidFill>
                  <a:srgbClr val="CD0921"/>
                </a:solidFill>
                <a:latin typeface="Arial" charset="0"/>
                <a:ea typeface="ヒラギノ角ゴ Pro W3" charset="0"/>
                <a:cs typeface="ヒラギノ角ゴ Pro W3" charset="0"/>
              </a:rPr>
              <a:t> Animals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a:t>
            </a:r>
            <a:r>
              <a:rPr lang="en-US" sz="2000" dirty="0" smtClean="0">
                <a:solidFill>
                  <a:srgbClr val="CD0921"/>
                </a:solidFill>
                <a:latin typeface="Arial" charset="0"/>
                <a:ea typeface="ヒラギノ角ゴ Pro W3" charset="0"/>
                <a:cs typeface="ヒラギノ角ゴ Pro W3" charset="0"/>
              </a:rPr>
              <a:t>1,110</a:t>
            </a:r>
            <a:r>
              <a:rPr lang="en-US" sz="2000" dirty="0">
                <a:solidFill>
                  <a:srgbClr val="CD0921"/>
                </a:solidFill>
                <a:latin typeface="Arial" charset="0"/>
                <a:ea typeface="ヒラギノ角ゴ Pro W3" charset="0"/>
                <a:cs typeface="ヒラギノ角ゴ Pro W3" charset="0"/>
              </a:rPr>
              <a:t>	Switchboard Operators, Including Answering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-850	Molding, </a:t>
            </a:r>
            <a:r>
              <a:rPr lang="en-US" sz="2000" dirty="0" err="1">
                <a:solidFill>
                  <a:srgbClr val="CD0921"/>
                </a:solidFill>
                <a:latin typeface="Arial" charset="0"/>
                <a:ea typeface="ヒラギノ角ゴ Pro W3" charset="0"/>
                <a:cs typeface="ヒラギノ角ゴ Pro W3" charset="0"/>
              </a:rPr>
              <a:t>Coremaking</a:t>
            </a:r>
            <a:r>
              <a:rPr lang="en-US" sz="2000" dirty="0">
                <a:solidFill>
                  <a:srgbClr val="CD0921"/>
                </a:solidFill>
                <a:latin typeface="Arial" charset="0"/>
                <a:ea typeface="ヒラギノ角ゴ Pro W3" charset="0"/>
                <a:cs typeface="ヒラギノ角ゴ Pro W3" charset="0"/>
              </a:rPr>
              <a:t>, and Casting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-780	Cutting, Punching, and Press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-720	Postal Service Mail Sorters, Processors,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-580	Sewing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-530	Extruding and Drawing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-520	Textile Knitting and Weaving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-500	Printing Press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-480	Textile Winding, Twisting, and Drawing Out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-420	Cooks, Fast Food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-380	Executive Secretaries and Executive Administrative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-360	Mail Clerks and Mail Machine Operators, Except Postal Service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-350	Extruding, Forming, Pressing, and Compacting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-300	Grinding, Lapping, Polishing, and Buffing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-280	Extruding and Forming Machine Setters, Operators, and Tenders, Synthetic and Glass Fibers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-260	Paper Goods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-250	Lathe and Turning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-240	Postal Service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-230	Furnace, Kiln, Oven, Drier, and Kettle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Welding, Soldering, and Brazing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Prepress Technicians and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-220	Photographic Process Workers and Processing Machine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-210	Computer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-200	Office Machine Operators, Except Computer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Print Binding and Finishing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-180	Reporters and Correspondents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Tire Builders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-170	Food and Tobacco Roasting, Baking, and Drying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Textile Bleaching and Dyeing Machine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-160	Radio and Television Announcers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Power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Travel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Forging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-140	Electronic Equipment Installers and Repairers, Motor Vehicles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Insurance Underwriters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-130	Meter Readers, Utilities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Graders and Sorters, Agricultural Products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Milling and </a:t>
            </a:r>
            <a:r>
              <a:rPr lang="en-US" sz="2000" dirty="0" err="1">
                <a:solidFill>
                  <a:srgbClr val="CD0921"/>
                </a:solidFill>
                <a:latin typeface="Arial" charset="0"/>
                <a:ea typeface="ヒラギノ角ゴ Pro W3" charset="0"/>
                <a:cs typeface="ヒラギノ角ゴ Pro W3" charset="0"/>
              </a:rPr>
              <a:t>Planing</a:t>
            </a:r>
            <a:r>
              <a:rPr lang="en-US" sz="2000" dirty="0">
                <a:solidFill>
                  <a:srgbClr val="CD0921"/>
                </a:solidFill>
                <a:latin typeface="Arial" charset="0"/>
                <a:ea typeface="ヒラギノ角ゴ Pro W3" charset="0"/>
                <a:cs typeface="ヒラギノ角ゴ Pro W3" charset="0"/>
              </a:rPr>
              <a:t>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-120	Plating and Coating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First-Line Supervisors of Farming, Fishing, and Forestry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-110	Word Processors and Typists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Probation Officers and Correctional Treatment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-100	Tool and Die 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Data Entry </a:t>
            </a:r>
            <a:r>
              <a:rPr lang="en-US" sz="2000" dirty="0" err="1">
                <a:solidFill>
                  <a:srgbClr val="CD0921"/>
                </a:solidFill>
                <a:latin typeface="Arial" charset="0"/>
                <a:ea typeface="ヒラギノ角ゴ Pro W3" charset="0"/>
                <a:cs typeface="ヒラギノ角ゴ Pro W3" charset="0"/>
              </a:rPr>
              <a:t>Keyers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-90	Highway Maintenance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Order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Surveying and Mapping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-80	Drilling and Boring Machine Tool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Procurement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Fallers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-70	Postmasters and Mail Superintendents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Correctional Officers and Jailers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Coin, Vending, and Amusement Machine Servicers and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Cutters and Trimmers,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Tool Grinders, Filers, and Sharpeners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Heat Treating Equipment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-60	Metal Workers and Plastic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Telecommunications Equipment Installers and Repairers, Except Line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Pressers, Textile, Garment, and Related Materials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Floral Designers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Broadcast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Rolling Machine Setters, Operators, and Tenders,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Locksmiths and Safe Repairers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Desktop Publishers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-50	Manufactured Building and Mobile Home Installers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Police, Fire, and Ambulance Dispatchers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Textile, Apparel, and Furnishings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-40	Jewelers and Precious Stone and Metal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Cutting and Slicing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Separating, Filtering, Clarifying, Precipitating, and Still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Chemical Equipment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Editors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Mechanical Drafters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-30	Agricultural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File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Tax Examiners and Collectors, and Revenue Agents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Conveyor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Chemical Plant and System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Molders, Shapers, and Casters, Except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Tailors, Dressmakers, and Custom Sewers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Textile Cutting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Forest and Conservation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Nuclear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Agricultural Inspectors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Crushing, Grinding, and Polishing Machine Setters, Operators, and Tenders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Administrative Law Judges, Adjudicators, and Hearing Officers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Foundry Mold and </a:t>
            </a:r>
            <a:r>
              <a:rPr lang="en-US" sz="2000" dirty="0" err="1">
                <a:solidFill>
                  <a:srgbClr val="CD0921"/>
                </a:solidFill>
                <a:latin typeface="Arial" charset="0"/>
                <a:ea typeface="ヒラギノ角ゴ Pro W3" charset="0"/>
                <a:cs typeface="ヒラギノ角ゴ Pro W3" charset="0"/>
              </a:rPr>
              <a:t>Coremakers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-20	Pourers and Casters, Metal</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Woodworking Machine Setters, Operators, and Tenders, Except Sawing</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Electrical and Electronics Repairers, Powerhouse, Substation, and Relay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Biological Scientists,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Labor Relations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Credit Authorizers, Checkers, and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Social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Air Traffic Controllers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and Apparel Patternmakers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Sewers, Hand</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Statistical Assistants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Fish and Game Wardens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Fabric Menders, Except Garment</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Log Graders and Scalers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Correspondence Clerks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Home Economics Teachers, Postsecondary</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Travel Guides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Respiratory Therapy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Motion Picture Projectionists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Model 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-10	Parking Enforcement Workers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Pile-Driver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Explosives Workers, Ordnance Handling Experts, and Blasters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Mining and Geological Engineers, Including Mining Safety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Choreographers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Refractory Materials Repairers, Except </a:t>
            </a:r>
            <a:r>
              <a:rPr lang="en-US" sz="2000" dirty="0" err="1">
                <a:solidFill>
                  <a:srgbClr val="CD0921"/>
                </a:solidFill>
                <a:latin typeface="Arial" charset="0"/>
                <a:ea typeface="ヒラギノ角ゴ Pro W3" charset="0"/>
                <a:cs typeface="ヒラギノ角ゴ Pro W3" charset="0"/>
              </a:rPr>
              <a:t>Brickmasons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Engineers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Rail-Track Laying and Maintenance Equipment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Transit and Railroad Police</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Musical Instrument Repairers and Tuners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Petroleum Pump System Operators, Refinery Operators, and </a:t>
            </a:r>
            <a:r>
              <a:rPr lang="en-US" sz="2000" dirty="0" err="1">
                <a:solidFill>
                  <a:srgbClr val="CD0921"/>
                </a:solidFill>
                <a:latin typeface="Arial" charset="0"/>
                <a:ea typeface="ヒラギノ角ゴ Pro W3" charset="0"/>
                <a:cs typeface="ヒラギノ角ゴ Pro W3" charset="0"/>
              </a:rPr>
              <a:t>Gaugers</a:t>
            </a:r>
            <a:endParaRPr lang="en-US" sz="2000" dirty="0">
              <a:solidFill>
                <a:srgbClr val="CD0921"/>
              </a:solidFill>
              <a:latin typeface="Arial" charset="0"/>
              <a:ea typeface="ヒラギノ角ゴ Pro W3" charset="0"/>
              <a:cs typeface="ヒラギノ角ゴ Pro W3" charset="0"/>
            </a:endParaRP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Sociologists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Museum Technicians and Conservators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Dentists, All Other Specialists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Gas Plant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Nuclear Power Reactor Operators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Atmospheric and Space Scientists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Secretaries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Drafters,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Aircraft Cargo Handling Supervisors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Historians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Pump Operators, Except Wellhead Pumpers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Agricultural and Food Science Technicians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Legal Support Workers, All Other</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Embalmers</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Patternmakers, Metal and Plastic</a:t>
            </a:r>
          </a:p>
          <a:p>
            <a:pPr marL="2060575" indent="-2060575">
              <a:lnSpc>
                <a:spcPct val="90000"/>
              </a:lnSpc>
              <a:buFontTx/>
              <a:buNone/>
              <a:tabLst>
                <a:tab pos="1320800" algn="r"/>
                <a:tab pos="1541463" algn="l"/>
              </a:tabLst>
            </a:pPr>
            <a:r>
              <a:rPr lang="en-US" sz="2000" dirty="0">
                <a:solidFill>
                  <a:srgbClr val="CD0921"/>
                </a:solidFill>
                <a:latin typeface="Arial" charset="0"/>
                <a:ea typeface="ヒラギノ角ゴ Pro W3" charset="0"/>
                <a:cs typeface="ヒラギノ角ゴ Pro W3" charset="0"/>
              </a:rPr>
              <a:t>	0	Layout Workers, Metal and Plastic</a:t>
            </a:r>
          </a:p>
        </p:txBody>
      </p:sp>
      <p:sp>
        <p:nvSpPr>
          <p:cNvPr id="71683"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Tree>
    <p:extLst>
      <p:ext uri="{BB962C8B-B14F-4D97-AF65-F5344CB8AC3E}">
        <p14:creationId xmlns:p14="http://schemas.microsoft.com/office/powerpoint/2010/main" val="145526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Associate Degrees 2007-2008</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47800"/>
            <a:ext cx="12661391" cy="5105400"/>
          </a:xfrm>
          <a:prstGeom prst="rect">
            <a:avLst/>
          </a:prstGeom>
        </p:spPr>
      </p:pic>
      <p:sp>
        <p:nvSpPr>
          <p:cNvPr id="5" name="TextBox 4"/>
          <p:cNvSpPr txBox="1"/>
          <p:nvPr/>
        </p:nvSpPr>
        <p:spPr>
          <a:xfrm>
            <a:off x="8305800" y="2971800"/>
            <a:ext cx="2836934" cy="461665"/>
          </a:xfrm>
          <a:prstGeom prst="rect">
            <a:avLst/>
          </a:prstGeom>
          <a:noFill/>
        </p:spPr>
        <p:txBody>
          <a:bodyPr wrap="square" rtlCol="0">
            <a:spAutoFit/>
          </a:bodyPr>
          <a:lstStyle/>
          <a:p>
            <a:r>
              <a:rPr lang="en-US" sz="2400" smtClean="0"/>
              <a:t>76%</a:t>
            </a:r>
            <a:endParaRPr lang="en-US" sz="2400" dirty="0"/>
          </a:p>
        </p:txBody>
      </p:sp>
      <p:sp>
        <p:nvSpPr>
          <p:cNvPr id="6" name="TextBox 5"/>
          <p:cNvSpPr txBox="1"/>
          <p:nvPr/>
        </p:nvSpPr>
        <p:spPr>
          <a:xfrm>
            <a:off x="1400933" y="2740967"/>
            <a:ext cx="2836934" cy="461665"/>
          </a:xfrm>
          <a:prstGeom prst="rect">
            <a:avLst/>
          </a:prstGeom>
          <a:noFill/>
        </p:spPr>
        <p:txBody>
          <a:bodyPr wrap="square" rtlCol="0">
            <a:spAutoFit/>
          </a:bodyPr>
          <a:lstStyle/>
          <a:p>
            <a:r>
              <a:rPr lang="en-US" sz="2400" dirty="0" smtClean="0"/>
              <a:t>83%</a:t>
            </a:r>
            <a:endParaRPr lang="en-US" sz="2400" dirty="0"/>
          </a:p>
        </p:txBody>
      </p:sp>
    </p:spTree>
    <p:extLst>
      <p:ext uri="{BB962C8B-B14F-4D97-AF65-F5344CB8AC3E}">
        <p14:creationId xmlns:p14="http://schemas.microsoft.com/office/powerpoint/2010/main" val="181375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Selected </a:t>
            </a:r>
            <a:r>
              <a:rPr lang="en-US" dirty="0" smtClean="0"/>
              <a:t>NC Associate Degrees – 2007-2008</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1" y="1524000"/>
            <a:ext cx="9978213" cy="4038600"/>
          </a:xfrm>
          <a:prstGeom prst="rect">
            <a:avLst/>
          </a:prstGeom>
        </p:spPr>
      </p:pic>
      <p:sp>
        <p:nvSpPr>
          <p:cNvPr id="5" name="TextBox 4"/>
          <p:cNvSpPr txBox="1"/>
          <p:nvPr/>
        </p:nvSpPr>
        <p:spPr>
          <a:xfrm>
            <a:off x="6632448" y="2499964"/>
            <a:ext cx="2836934" cy="461665"/>
          </a:xfrm>
          <a:prstGeom prst="rect">
            <a:avLst/>
          </a:prstGeom>
          <a:noFill/>
        </p:spPr>
        <p:txBody>
          <a:bodyPr wrap="square" rtlCol="0">
            <a:spAutoFit/>
          </a:bodyPr>
          <a:lstStyle/>
          <a:p>
            <a:r>
              <a:rPr lang="en-US" sz="2400" smtClean="0"/>
              <a:t>84%</a:t>
            </a:r>
            <a:endParaRPr lang="en-US" sz="2400" dirty="0"/>
          </a:p>
        </p:txBody>
      </p:sp>
      <p:sp>
        <p:nvSpPr>
          <p:cNvPr id="6" name="TextBox 5"/>
          <p:cNvSpPr txBox="1"/>
          <p:nvPr/>
        </p:nvSpPr>
        <p:spPr>
          <a:xfrm>
            <a:off x="6629400" y="3312467"/>
            <a:ext cx="2836934" cy="461665"/>
          </a:xfrm>
          <a:prstGeom prst="rect">
            <a:avLst/>
          </a:prstGeom>
          <a:noFill/>
        </p:spPr>
        <p:txBody>
          <a:bodyPr wrap="square" rtlCol="0">
            <a:spAutoFit/>
          </a:bodyPr>
          <a:lstStyle/>
          <a:p>
            <a:r>
              <a:rPr lang="en-US" sz="2400" dirty="0" smtClean="0"/>
              <a:t>72%</a:t>
            </a:r>
            <a:endParaRPr lang="en-US" sz="2400" dirty="0"/>
          </a:p>
        </p:txBody>
      </p:sp>
      <p:sp>
        <p:nvSpPr>
          <p:cNvPr id="7" name="TextBox 6"/>
          <p:cNvSpPr txBox="1"/>
          <p:nvPr/>
        </p:nvSpPr>
        <p:spPr>
          <a:xfrm>
            <a:off x="914400" y="3186790"/>
            <a:ext cx="2836934" cy="461665"/>
          </a:xfrm>
          <a:prstGeom prst="rect">
            <a:avLst/>
          </a:prstGeom>
          <a:noFill/>
        </p:spPr>
        <p:txBody>
          <a:bodyPr wrap="square" rtlCol="0">
            <a:spAutoFit/>
          </a:bodyPr>
          <a:lstStyle/>
          <a:p>
            <a:r>
              <a:rPr lang="en-US" sz="2400" dirty="0" smtClean="0"/>
              <a:t>79%</a:t>
            </a:r>
            <a:endParaRPr lang="en-US" sz="2400" dirty="0"/>
          </a:p>
        </p:txBody>
      </p:sp>
      <p:sp>
        <p:nvSpPr>
          <p:cNvPr id="8" name="TextBox 7"/>
          <p:cNvSpPr txBox="1"/>
          <p:nvPr/>
        </p:nvSpPr>
        <p:spPr>
          <a:xfrm>
            <a:off x="914400" y="2253182"/>
            <a:ext cx="2836934" cy="461665"/>
          </a:xfrm>
          <a:prstGeom prst="rect">
            <a:avLst/>
          </a:prstGeom>
          <a:noFill/>
        </p:spPr>
        <p:txBody>
          <a:bodyPr wrap="square" rtlCol="0">
            <a:spAutoFit/>
          </a:bodyPr>
          <a:lstStyle/>
          <a:p>
            <a:r>
              <a:rPr lang="en-US" sz="2400" dirty="0" smtClean="0"/>
              <a:t>92%</a:t>
            </a:r>
            <a:endParaRPr lang="en-US" sz="2400" dirty="0"/>
          </a:p>
        </p:txBody>
      </p:sp>
    </p:spTree>
    <p:extLst>
      <p:ext uri="{BB962C8B-B14F-4D97-AF65-F5344CB8AC3E}">
        <p14:creationId xmlns:p14="http://schemas.microsoft.com/office/powerpoint/2010/main" val="117028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All NC Bachelor Degrees</a:t>
            </a:r>
            <a:br>
              <a:rPr lang="en-US" dirty="0"/>
            </a:br>
            <a:r>
              <a:rPr lang="en-US" dirty="0"/>
              <a:t>2007-2008 graduates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371600"/>
            <a:ext cx="12358656" cy="5029200"/>
          </a:xfrm>
          <a:prstGeom prst="rect">
            <a:avLst/>
          </a:prstGeom>
        </p:spPr>
      </p:pic>
      <p:sp>
        <p:nvSpPr>
          <p:cNvPr id="4" name="TextBox 3"/>
          <p:cNvSpPr txBox="1"/>
          <p:nvPr/>
        </p:nvSpPr>
        <p:spPr>
          <a:xfrm>
            <a:off x="8229600" y="3276600"/>
            <a:ext cx="2836934" cy="461665"/>
          </a:xfrm>
          <a:prstGeom prst="rect">
            <a:avLst/>
          </a:prstGeom>
          <a:noFill/>
        </p:spPr>
        <p:txBody>
          <a:bodyPr wrap="square" rtlCol="0">
            <a:spAutoFit/>
          </a:bodyPr>
          <a:lstStyle/>
          <a:p>
            <a:r>
              <a:rPr lang="en-US" sz="2400" smtClean="0"/>
              <a:t>63%</a:t>
            </a:r>
            <a:endParaRPr lang="en-US" sz="2400" dirty="0"/>
          </a:p>
        </p:txBody>
      </p:sp>
      <p:sp>
        <p:nvSpPr>
          <p:cNvPr id="5" name="TextBox 4"/>
          <p:cNvSpPr txBox="1"/>
          <p:nvPr/>
        </p:nvSpPr>
        <p:spPr>
          <a:xfrm>
            <a:off x="1400933" y="2838006"/>
            <a:ext cx="2836934" cy="461665"/>
          </a:xfrm>
          <a:prstGeom prst="rect">
            <a:avLst/>
          </a:prstGeom>
          <a:noFill/>
        </p:spPr>
        <p:txBody>
          <a:bodyPr wrap="square" rtlCol="0">
            <a:spAutoFit/>
          </a:bodyPr>
          <a:lstStyle/>
          <a:p>
            <a:r>
              <a:rPr lang="en-US" sz="2400" dirty="0" smtClean="0"/>
              <a:t>77%</a:t>
            </a:r>
            <a:endParaRPr lang="en-US" sz="2400" dirty="0"/>
          </a:p>
        </p:txBody>
      </p:sp>
    </p:spTree>
    <p:extLst>
      <p:ext uri="{BB962C8B-B14F-4D97-AF65-F5344CB8AC3E}">
        <p14:creationId xmlns:p14="http://schemas.microsoft.com/office/powerpoint/2010/main" val="168673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a:t>NC Engineering Bachelor Degree</a:t>
            </a:r>
            <a:br>
              <a:rPr lang="en-US" sz="3200"/>
            </a:br>
            <a:r>
              <a:rPr lang="en-US" sz="3200"/>
              <a:t>2007-2008 Graduates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313" y="1447800"/>
            <a:ext cx="12322583" cy="5029200"/>
          </a:xfrm>
          <a:prstGeom prst="rect">
            <a:avLst/>
          </a:prstGeom>
        </p:spPr>
      </p:pic>
      <p:sp>
        <p:nvSpPr>
          <p:cNvPr id="5" name="TextBox 4"/>
          <p:cNvSpPr txBox="1"/>
          <p:nvPr/>
        </p:nvSpPr>
        <p:spPr>
          <a:xfrm>
            <a:off x="8229600" y="3553151"/>
            <a:ext cx="2836934" cy="461665"/>
          </a:xfrm>
          <a:prstGeom prst="rect">
            <a:avLst/>
          </a:prstGeom>
          <a:noFill/>
        </p:spPr>
        <p:txBody>
          <a:bodyPr wrap="square" rtlCol="0">
            <a:spAutoFit/>
          </a:bodyPr>
          <a:lstStyle/>
          <a:p>
            <a:r>
              <a:rPr lang="en-US" sz="2400" dirty="0" smtClean="0"/>
              <a:t>57%</a:t>
            </a:r>
            <a:endParaRPr lang="en-US" sz="2400" dirty="0"/>
          </a:p>
        </p:txBody>
      </p:sp>
      <p:sp>
        <p:nvSpPr>
          <p:cNvPr id="6" name="TextBox 5"/>
          <p:cNvSpPr txBox="1"/>
          <p:nvPr/>
        </p:nvSpPr>
        <p:spPr>
          <a:xfrm>
            <a:off x="1400933" y="3076247"/>
            <a:ext cx="2836934" cy="461665"/>
          </a:xfrm>
          <a:prstGeom prst="rect">
            <a:avLst/>
          </a:prstGeom>
          <a:noFill/>
        </p:spPr>
        <p:txBody>
          <a:bodyPr wrap="square" rtlCol="0">
            <a:spAutoFit/>
          </a:bodyPr>
          <a:lstStyle/>
          <a:p>
            <a:r>
              <a:rPr lang="en-US" sz="2400" dirty="0" smtClean="0"/>
              <a:t>69%</a:t>
            </a:r>
            <a:endParaRPr lang="en-US" sz="2400" dirty="0"/>
          </a:p>
        </p:txBody>
      </p:sp>
    </p:spTree>
    <p:extLst>
      <p:ext uri="{BB962C8B-B14F-4D97-AF65-F5344CB8AC3E}">
        <p14:creationId xmlns:p14="http://schemas.microsoft.com/office/powerpoint/2010/main" val="184027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compare</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7319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0400"/>
            <a:ext cx="9144000" cy="3700959"/>
          </a:xfrm>
          <a:prstGeom prst="rect">
            <a:avLst/>
          </a:prstGeom>
        </p:spPr>
      </p:pic>
      <p:sp>
        <p:nvSpPr>
          <p:cNvPr id="6" name="TextBox 5"/>
          <p:cNvSpPr txBox="1"/>
          <p:nvPr/>
        </p:nvSpPr>
        <p:spPr>
          <a:xfrm>
            <a:off x="2971800" y="2438400"/>
            <a:ext cx="3593548" cy="646331"/>
          </a:xfrm>
          <a:prstGeom prst="rect">
            <a:avLst/>
          </a:prstGeom>
          <a:noFill/>
        </p:spPr>
        <p:txBody>
          <a:bodyPr wrap="none" rtlCol="0">
            <a:spAutoFit/>
          </a:bodyPr>
          <a:lstStyle/>
          <a:p>
            <a:r>
              <a:rPr lang="en-US" dirty="0" smtClean="0"/>
              <a:t>NC Bachelor Degree – Engineering</a:t>
            </a:r>
          </a:p>
          <a:p>
            <a:r>
              <a:rPr lang="en-US" dirty="0" smtClean="0"/>
              <a:t>1,297 graduates</a:t>
            </a:r>
            <a:endParaRPr lang="en-US" dirty="0"/>
          </a:p>
        </p:txBody>
      </p:sp>
      <p:sp>
        <p:nvSpPr>
          <p:cNvPr id="7" name="TextBox 6"/>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
        <p:nvSpPr>
          <p:cNvPr id="8" name="TextBox 7"/>
          <p:cNvSpPr txBox="1"/>
          <p:nvPr/>
        </p:nvSpPr>
        <p:spPr>
          <a:xfrm>
            <a:off x="6270490" y="1548400"/>
            <a:ext cx="2836934" cy="461665"/>
          </a:xfrm>
          <a:prstGeom prst="rect">
            <a:avLst/>
          </a:prstGeom>
          <a:noFill/>
        </p:spPr>
        <p:txBody>
          <a:bodyPr wrap="square" rtlCol="0">
            <a:spAutoFit/>
          </a:bodyPr>
          <a:lstStyle/>
          <a:p>
            <a:r>
              <a:rPr lang="en-US" sz="2400" dirty="0" smtClean="0"/>
              <a:t>57%</a:t>
            </a:r>
            <a:endParaRPr lang="en-US" sz="2400" dirty="0"/>
          </a:p>
        </p:txBody>
      </p:sp>
      <p:sp>
        <p:nvSpPr>
          <p:cNvPr id="9" name="TextBox 8"/>
          <p:cNvSpPr txBox="1"/>
          <p:nvPr/>
        </p:nvSpPr>
        <p:spPr>
          <a:xfrm>
            <a:off x="1019933" y="1203544"/>
            <a:ext cx="2836934" cy="461665"/>
          </a:xfrm>
          <a:prstGeom prst="rect">
            <a:avLst/>
          </a:prstGeom>
          <a:noFill/>
        </p:spPr>
        <p:txBody>
          <a:bodyPr wrap="square" rtlCol="0">
            <a:spAutoFit/>
          </a:bodyPr>
          <a:lstStyle/>
          <a:p>
            <a:r>
              <a:rPr lang="en-US" sz="2400" dirty="0" smtClean="0"/>
              <a:t>69%</a:t>
            </a:r>
            <a:endParaRPr lang="en-US" sz="2400" dirty="0"/>
          </a:p>
        </p:txBody>
      </p:sp>
      <p:sp>
        <p:nvSpPr>
          <p:cNvPr id="10" name="TextBox 9"/>
          <p:cNvSpPr txBox="1"/>
          <p:nvPr/>
        </p:nvSpPr>
        <p:spPr>
          <a:xfrm>
            <a:off x="1032125" y="4805455"/>
            <a:ext cx="2836934" cy="461665"/>
          </a:xfrm>
          <a:prstGeom prst="rect">
            <a:avLst/>
          </a:prstGeom>
          <a:noFill/>
        </p:spPr>
        <p:txBody>
          <a:bodyPr wrap="square" rtlCol="0">
            <a:spAutoFit/>
          </a:bodyPr>
          <a:lstStyle/>
          <a:p>
            <a:r>
              <a:rPr lang="en-US" sz="2400" dirty="0" smtClean="0"/>
              <a:t>79-92%</a:t>
            </a:r>
            <a:endParaRPr lang="en-US" sz="2400" dirty="0"/>
          </a:p>
        </p:txBody>
      </p:sp>
      <p:sp>
        <p:nvSpPr>
          <p:cNvPr id="11" name="TextBox 10"/>
          <p:cNvSpPr txBox="1"/>
          <p:nvPr/>
        </p:nvSpPr>
        <p:spPr>
          <a:xfrm>
            <a:off x="5867400" y="4854978"/>
            <a:ext cx="2836934" cy="461665"/>
          </a:xfrm>
          <a:prstGeom prst="rect">
            <a:avLst/>
          </a:prstGeom>
          <a:noFill/>
        </p:spPr>
        <p:txBody>
          <a:bodyPr wrap="square" rtlCol="0">
            <a:spAutoFit/>
          </a:bodyPr>
          <a:lstStyle/>
          <a:p>
            <a:r>
              <a:rPr lang="en-US" sz="2400" dirty="0" smtClean="0"/>
              <a:t>72-84%</a:t>
            </a:r>
            <a:endParaRPr lang="en-US" sz="2400" dirty="0"/>
          </a:p>
        </p:txBody>
      </p:sp>
    </p:spTree>
    <p:extLst>
      <p:ext uri="{BB962C8B-B14F-4D97-AF65-F5344CB8AC3E}">
        <p14:creationId xmlns:p14="http://schemas.microsoft.com/office/powerpoint/2010/main" val="37913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76200"/>
            <a:ext cx="9144000" cy="372103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145009"/>
            <a:ext cx="9144000" cy="3700959"/>
          </a:xfrm>
          <a:prstGeom prst="rect">
            <a:avLst/>
          </a:prstGeom>
        </p:spPr>
      </p:pic>
      <p:sp>
        <p:nvSpPr>
          <p:cNvPr id="4" name="TextBox 3"/>
          <p:cNvSpPr txBox="1"/>
          <p:nvPr/>
        </p:nvSpPr>
        <p:spPr>
          <a:xfrm>
            <a:off x="3486157" y="2362200"/>
            <a:ext cx="2171685" cy="646331"/>
          </a:xfrm>
          <a:prstGeom prst="rect">
            <a:avLst/>
          </a:prstGeom>
          <a:noFill/>
        </p:spPr>
        <p:txBody>
          <a:bodyPr wrap="none" rtlCol="0">
            <a:spAutoFit/>
          </a:bodyPr>
          <a:lstStyle/>
          <a:p>
            <a:r>
              <a:rPr lang="en-US" dirty="0" smtClean="0"/>
              <a:t>NC Bachelor Degree</a:t>
            </a:r>
          </a:p>
          <a:p>
            <a:r>
              <a:rPr lang="en-US" dirty="0" smtClean="0"/>
              <a:t>29,044 graduates</a:t>
            </a:r>
            <a:endParaRPr lang="en-US" dirty="0"/>
          </a:p>
        </p:txBody>
      </p:sp>
      <p:sp>
        <p:nvSpPr>
          <p:cNvPr id="8" name="TextBox 7"/>
          <p:cNvSpPr txBox="1"/>
          <p:nvPr/>
        </p:nvSpPr>
        <p:spPr>
          <a:xfrm>
            <a:off x="3200400" y="5867400"/>
            <a:ext cx="2351926" cy="646331"/>
          </a:xfrm>
          <a:prstGeom prst="rect">
            <a:avLst/>
          </a:prstGeom>
          <a:noFill/>
        </p:spPr>
        <p:txBody>
          <a:bodyPr wrap="none" rtlCol="0">
            <a:spAutoFit/>
          </a:bodyPr>
          <a:lstStyle/>
          <a:p>
            <a:r>
              <a:rPr lang="en-US" dirty="0" smtClean="0"/>
              <a:t>NC Associate Degrees</a:t>
            </a:r>
          </a:p>
          <a:p>
            <a:r>
              <a:rPr lang="en-US" dirty="0" smtClean="0"/>
              <a:t>5,310 graduates</a:t>
            </a:r>
            <a:endParaRPr lang="en-US" dirty="0"/>
          </a:p>
        </p:txBody>
      </p:sp>
      <p:sp>
        <p:nvSpPr>
          <p:cNvPr id="7" name="TextBox 6"/>
          <p:cNvSpPr txBox="1"/>
          <p:nvPr/>
        </p:nvSpPr>
        <p:spPr>
          <a:xfrm>
            <a:off x="1032125" y="4805455"/>
            <a:ext cx="2836934" cy="461665"/>
          </a:xfrm>
          <a:prstGeom prst="rect">
            <a:avLst/>
          </a:prstGeom>
          <a:noFill/>
        </p:spPr>
        <p:txBody>
          <a:bodyPr wrap="square" rtlCol="0">
            <a:spAutoFit/>
          </a:bodyPr>
          <a:lstStyle/>
          <a:p>
            <a:r>
              <a:rPr lang="en-US" sz="2400" dirty="0" smtClean="0"/>
              <a:t>79-92%</a:t>
            </a:r>
            <a:endParaRPr lang="en-US" sz="2400" dirty="0"/>
          </a:p>
        </p:txBody>
      </p:sp>
      <p:sp>
        <p:nvSpPr>
          <p:cNvPr id="9" name="TextBox 8"/>
          <p:cNvSpPr txBox="1"/>
          <p:nvPr/>
        </p:nvSpPr>
        <p:spPr>
          <a:xfrm>
            <a:off x="5867400" y="4854978"/>
            <a:ext cx="2836934" cy="461665"/>
          </a:xfrm>
          <a:prstGeom prst="rect">
            <a:avLst/>
          </a:prstGeom>
          <a:noFill/>
        </p:spPr>
        <p:txBody>
          <a:bodyPr wrap="square" rtlCol="0">
            <a:spAutoFit/>
          </a:bodyPr>
          <a:lstStyle/>
          <a:p>
            <a:r>
              <a:rPr lang="en-US" sz="2400" dirty="0" smtClean="0"/>
              <a:t>72-84%</a:t>
            </a:r>
            <a:endParaRPr lang="en-US" sz="2400" dirty="0"/>
          </a:p>
        </p:txBody>
      </p:sp>
      <p:sp>
        <p:nvSpPr>
          <p:cNvPr id="12" name="TextBox 11"/>
          <p:cNvSpPr txBox="1"/>
          <p:nvPr/>
        </p:nvSpPr>
        <p:spPr>
          <a:xfrm>
            <a:off x="6307066" y="1215868"/>
            <a:ext cx="2836934" cy="461665"/>
          </a:xfrm>
          <a:prstGeom prst="rect">
            <a:avLst/>
          </a:prstGeom>
          <a:noFill/>
        </p:spPr>
        <p:txBody>
          <a:bodyPr wrap="square" rtlCol="0">
            <a:spAutoFit/>
          </a:bodyPr>
          <a:lstStyle/>
          <a:p>
            <a:r>
              <a:rPr lang="en-US" sz="2400" smtClean="0"/>
              <a:t>63%</a:t>
            </a:r>
            <a:endParaRPr lang="en-US" sz="2400" dirty="0"/>
          </a:p>
        </p:txBody>
      </p:sp>
      <p:sp>
        <p:nvSpPr>
          <p:cNvPr id="13" name="TextBox 12"/>
          <p:cNvSpPr txBox="1"/>
          <p:nvPr/>
        </p:nvSpPr>
        <p:spPr>
          <a:xfrm>
            <a:off x="1219200" y="912168"/>
            <a:ext cx="2836934" cy="461665"/>
          </a:xfrm>
          <a:prstGeom prst="rect">
            <a:avLst/>
          </a:prstGeom>
          <a:noFill/>
        </p:spPr>
        <p:txBody>
          <a:bodyPr wrap="square" rtlCol="0">
            <a:spAutoFit/>
          </a:bodyPr>
          <a:lstStyle/>
          <a:p>
            <a:r>
              <a:rPr lang="en-US" sz="2400" dirty="0" smtClean="0"/>
              <a:t>77%</a:t>
            </a:r>
            <a:endParaRPr lang="en-US" sz="2400" dirty="0"/>
          </a:p>
        </p:txBody>
      </p:sp>
    </p:spTree>
    <p:extLst>
      <p:ext uri="{BB962C8B-B14F-4D97-AF65-F5344CB8AC3E}">
        <p14:creationId xmlns:p14="http://schemas.microsoft.com/office/powerpoint/2010/main" val="144242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22" name="Rectangle 2"/>
          <p:cNvSpPr>
            <a:spLocks noGrp="1" noChangeArrowheads="1"/>
          </p:cNvSpPr>
          <p:nvPr>
            <p:ph type="title"/>
          </p:nvPr>
        </p:nvSpPr>
        <p:spPr/>
        <p:txBody>
          <a:bodyPr>
            <a:normAutofit fontScale="90000"/>
          </a:bodyPr>
          <a:lstStyle/>
          <a:p>
            <a:pPr eaLnBrk="1" hangingPunct="1">
              <a:defRPr/>
            </a:pPr>
            <a:r>
              <a:rPr lang="en-US" sz="4000" dirty="0">
                <a:effectLst>
                  <a:outerShdw blurRad="38100" dist="38100" dir="2700000" algn="tl">
                    <a:srgbClr val="DDDDDD"/>
                  </a:outerShdw>
                </a:effectLst>
                <a:latin typeface="Arial" charset="0"/>
                <a:ea typeface="ヒラギノ角ゴ Pro W3" charset="0"/>
                <a:cs typeface="ヒラギノ角ゴ Pro W3" charset="0"/>
              </a:rPr>
              <a:t>States with Most New Jobs</a:t>
            </a:r>
            <a:r>
              <a:rPr lang="en-US" dirty="0">
                <a:effectLst>
                  <a:outerShdw blurRad="38100" dist="38100" dir="2700000" algn="tl">
                    <a:srgbClr val="DDDDDD"/>
                  </a:outerShdw>
                </a:effectLst>
                <a:latin typeface="Arial" charset="0"/>
                <a:ea typeface="ヒラギノ角ゴ Pro W3" charset="0"/>
                <a:cs typeface="ヒラギノ角ゴ Pro W3" charset="0"/>
              </a:rPr>
              <a:t/>
            </a:r>
            <a:br>
              <a:rPr lang="en-US"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2012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2022)</a:t>
            </a: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81923" name="Rectangle 114"/>
          <p:cNvSpPr>
            <a:spLocks noGrp="1" noChangeArrowheads="1"/>
          </p:cNvSpPr>
          <p:nvPr>
            <p:ph idx="1"/>
          </p:nvPr>
        </p:nvSpPr>
        <p:spPr>
          <a:xfrm>
            <a:off x="457200" y="1905000"/>
            <a:ext cx="4648200" cy="5715000"/>
          </a:xfrm>
        </p:spPr>
        <p:txBody>
          <a:bodyPr>
            <a:noAutofit/>
          </a:bodyPr>
          <a:lstStyle/>
          <a:p>
            <a:pPr marL="11113" indent="0">
              <a:lnSpc>
                <a:spcPct val="90000"/>
              </a:lnSpc>
              <a:buNone/>
              <a:tabLst>
                <a:tab pos="1873250" algn="r"/>
                <a:tab pos="1995488" algn="l"/>
              </a:tabLst>
            </a:pPr>
            <a:r>
              <a:rPr lang="en-US" sz="2200" dirty="0" smtClean="0">
                <a:ea typeface="ヒラギノ角ゴ Pro W3" charset="0"/>
                <a:cs typeface="Arial" charset="0"/>
              </a:rPr>
              <a:t>	15,627,900</a:t>
            </a:r>
            <a:r>
              <a:rPr lang="en-US" sz="2200" dirty="0">
                <a:ea typeface="ヒラギノ角ゴ Pro W3" charset="0"/>
                <a:cs typeface="Arial" charset="0"/>
              </a:rPr>
              <a:t>	</a:t>
            </a:r>
            <a:r>
              <a:rPr lang="en-US" sz="2200" dirty="0" smtClean="0">
                <a:ea typeface="ヒラギノ角ゴ Pro W3" charset="0"/>
                <a:cs typeface="Arial" charset="0"/>
              </a:rPr>
              <a:t>United States</a:t>
            </a:r>
            <a:endParaRPr lang="en-US" sz="2200" dirty="0">
              <a:ea typeface="ヒラギノ角ゴ Pro W3" charset="0"/>
              <a:cs typeface="Arial" charset="0"/>
            </a:endParaRPr>
          </a:p>
          <a:p>
            <a:pPr marL="11113" indent="0">
              <a:lnSpc>
                <a:spcPct val="90000"/>
              </a:lnSpc>
              <a:buNone/>
              <a:tabLst>
                <a:tab pos="1873250" algn="r"/>
                <a:tab pos="1995488" algn="l"/>
              </a:tabLst>
            </a:pPr>
            <a:r>
              <a:rPr lang="en-US" sz="2200" dirty="0" smtClean="0">
                <a:ea typeface="ヒラギノ角ゴ Pro W3" charset="0"/>
                <a:cs typeface="Arial" charset="0"/>
              </a:rPr>
              <a:t>	</a:t>
            </a:r>
            <a:r>
              <a:rPr lang="en-US" sz="2200" dirty="0" smtClean="0">
                <a:solidFill>
                  <a:srgbClr val="00B0F0"/>
                </a:solidFill>
                <a:ea typeface="ヒラギノ角ゴ Pro W3" charset="0"/>
                <a:cs typeface="Arial" charset="0"/>
              </a:rPr>
              <a:t>2,436,980</a:t>
            </a:r>
            <a:r>
              <a:rPr lang="en-US" sz="2200" dirty="0">
                <a:solidFill>
                  <a:srgbClr val="00B0F0"/>
                </a:solidFill>
                <a:ea typeface="ヒラギノ角ゴ Pro W3" charset="0"/>
                <a:cs typeface="Arial" charset="0"/>
              </a:rPr>
              <a:t>	Texas</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2,427,600	California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1,362,980	Florida</a:t>
            </a:r>
          </a:p>
          <a:p>
            <a:pPr marL="11113" indent="0">
              <a:lnSpc>
                <a:spcPct val="90000"/>
              </a:lnSpc>
              <a:buNone/>
              <a:tabLst>
                <a:tab pos="1873250" algn="r"/>
                <a:tab pos="1995488" algn="l"/>
              </a:tabLst>
            </a:pPr>
            <a:r>
              <a:rPr lang="en-US" sz="2200" dirty="0">
                <a:ea typeface="ヒラギノ角ゴ Pro W3" charset="0"/>
                <a:cs typeface="Arial" charset="0"/>
              </a:rPr>
              <a:t>	1,048,220	New York</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679,110	Georgia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582,750	Arizona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578,220	Washington</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u="sng" dirty="0">
                <a:ea typeface="ヒラギノ角ゴ Pro W3" charset="0"/>
                <a:cs typeface="Arial" charset="0"/>
              </a:rPr>
              <a:t>548,650	North Carolina</a:t>
            </a:r>
          </a:p>
          <a:p>
            <a:pPr marL="11113" indent="0">
              <a:lnSpc>
                <a:spcPct val="90000"/>
              </a:lnSpc>
              <a:buNone/>
              <a:tabLst>
                <a:tab pos="1873250" algn="r"/>
                <a:tab pos="1995488" algn="l"/>
              </a:tabLst>
            </a:pPr>
            <a:r>
              <a:rPr lang="en-US" sz="2200" dirty="0">
                <a:ea typeface="ヒラギノ角ゴ Pro W3" charset="0"/>
                <a:cs typeface="Arial" charset="0"/>
              </a:rPr>
              <a:t>	534,210	Virginia</a:t>
            </a:r>
          </a:p>
          <a:p>
            <a:pPr marL="11113" indent="0">
              <a:lnSpc>
                <a:spcPct val="90000"/>
              </a:lnSpc>
              <a:buNone/>
              <a:tabLst>
                <a:tab pos="1873250" algn="r"/>
                <a:tab pos="1995488" algn="l"/>
              </a:tabLst>
            </a:pPr>
            <a:r>
              <a:rPr lang="en-US" sz="2200" dirty="0">
                <a:ea typeface="ヒラギノ角ゴ Pro W3" charset="0"/>
                <a:cs typeface="Arial" charset="0"/>
              </a:rPr>
              <a:t>	</a:t>
            </a:r>
            <a:r>
              <a:rPr lang="en-US" sz="2200" dirty="0">
                <a:solidFill>
                  <a:srgbClr val="00B0F0"/>
                </a:solidFill>
                <a:ea typeface="ヒラギノ角ゴ Pro W3" charset="0"/>
                <a:cs typeface="Arial" charset="0"/>
              </a:rPr>
              <a:t>520,180	Colorado</a:t>
            </a:r>
          </a:p>
          <a:p>
            <a:pPr marL="11113" indent="0">
              <a:lnSpc>
                <a:spcPct val="90000"/>
              </a:lnSpc>
              <a:buNone/>
              <a:tabLst>
                <a:tab pos="1873250" algn="r"/>
                <a:tab pos="1995488" algn="l"/>
              </a:tabLst>
            </a:pPr>
            <a:r>
              <a:rPr lang="en-US" sz="2200" dirty="0">
                <a:ea typeface="ヒラギノ角ゴ Pro W3" charset="0"/>
                <a:cs typeface="Arial" charset="0"/>
              </a:rPr>
              <a:t>	512,330	Illinois</a:t>
            </a:r>
          </a:p>
          <a:p>
            <a:pPr marL="11113" indent="0">
              <a:lnSpc>
                <a:spcPct val="90000"/>
              </a:lnSpc>
              <a:buNone/>
              <a:tabLst>
                <a:tab pos="1873250" algn="r"/>
                <a:tab pos="1995488" algn="l"/>
              </a:tabLst>
            </a:pPr>
            <a:r>
              <a:rPr lang="en-US" sz="2200" dirty="0">
                <a:ea typeface="ヒラギノ角ゴ Pro W3" charset="0"/>
                <a:cs typeface="Arial" charset="0"/>
              </a:rPr>
              <a:t>	467,940	Pennsylvania</a:t>
            </a:r>
          </a:p>
          <a:p>
            <a:pPr marL="11113" indent="0">
              <a:lnSpc>
                <a:spcPct val="90000"/>
              </a:lnSpc>
              <a:buNone/>
              <a:tabLst>
                <a:tab pos="1873250" algn="r"/>
                <a:tab pos="1995488" algn="l"/>
              </a:tabLst>
            </a:pPr>
            <a:r>
              <a:rPr lang="en-US" sz="2200" dirty="0">
                <a:ea typeface="ヒラギノ角ゴ Pro W3" charset="0"/>
                <a:cs typeface="Arial" charset="0"/>
              </a:rPr>
              <a:t>	455,010	Ohio</a:t>
            </a:r>
          </a:p>
          <a:p>
            <a:pPr marL="11113" indent="0">
              <a:lnSpc>
                <a:spcPct val="90000"/>
              </a:lnSpc>
              <a:buNone/>
              <a:tabLst>
                <a:tab pos="1873250" algn="r"/>
                <a:tab pos="1995488" algn="l"/>
              </a:tabLst>
            </a:pPr>
            <a:r>
              <a:rPr lang="en-US" sz="2200" dirty="0">
                <a:ea typeface="ヒラギノ角ゴ Pro W3" charset="0"/>
                <a:cs typeface="Arial" charset="0"/>
              </a:rPr>
              <a:t>	388,450	Tennessee</a:t>
            </a:r>
          </a:p>
          <a:p>
            <a:pPr marL="11113" indent="0">
              <a:lnSpc>
                <a:spcPct val="90000"/>
              </a:lnSpc>
              <a:buNone/>
              <a:tabLst>
                <a:tab pos="1873250" algn="r"/>
                <a:tab pos="1995488" algn="l"/>
              </a:tabLst>
            </a:pPr>
            <a:r>
              <a:rPr lang="en-US" sz="2200" dirty="0">
                <a:ea typeface="ヒラギノ角ゴ Pro W3" charset="0"/>
                <a:cs typeface="Arial" charset="0"/>
              </a:rPr>
              <a:t>	385,570	Massachusetts</a:t>
            </a:r>
          </a:p>
          <a:p>
            <a:pPr marL="11113" indent="0">
              <a:lnSpc>
                <a:spcPct val="90000"/>
              </a:lnSpc>
              <a:buNone/>
              <a:tabLst>
                <a:tab pos="1873250" algn="r"/>
                <a:tab pos="1995488" algn="l"/>
              </a:tabLst>
            </a:pPr>
            <a:r>
              <a:rPr lang="en-US" sz="2200" dirty="0">
                <a:ea typeface="ヒラギノ角ゴ Pro W3" charset="0"/>
                <a:cs typeface="Arial" charset="0"/>
              </a:rPr>
              <a:t>	371,460	Michigan</a:t>
            </a:r>
          </a:p>
          <a:p>
            <a:pPr marL="11113" indent="0">
              <a:lnSpc>
                <a:spcPct val="90000"/>
              </a:lnSpc>
              <a:buNone/>
              <a:tabLst>
                <a:tab pos="1873250" algn="r"/>
                <a:tab pos="1995488" algn="l"/>
              </a:tabLst>
            </a:pPr>
            <a:r>
              <a:rPr lang="en-US" sz="2200" dirty="0">
                <a:ea typeface="ヒラギノ角ゴ Pro W3" charset="0"/>
                <a:cs typeface="Arial" charset="0"/>
              </a:rPr>
              <a:t>	333,660	Indiana</a:t>
            </a:r>
          </a:p>
          <a:p>
            <a:pPr marL="11113" indent="0">
              <a:lnSpc>
                <a:spcPct val="90000"/>
              </a:lnSpc>
              <a:buNone/>
              <a:tabLst>
                <a:tab pos="1873250" algn="r"/>
                <a:tab pos="1995488" algn="l"/>
              </a:tabLst>
            </a:pPr>
            <a:r>
              <a:rPr lang="en-US" sz="2200" dirty="0">
                <a:ea typeface="ヒラギノ角ゴ Pro W3" charset="0"/>
                <a:cs typeface="Arial" charset="0"/>
              </a:rPr>
              <a:t>	317,970	Utah</a:t>
            </a:r>
          </a:p>
          <a:p>
            <a:pPr marL="11113" indent="0">
              <a:lnSpc>
                <a:spcPct val="90000"/>
              </a:lnSpc>
              <a:buNone/>
              <a:tabLst>
                <a:tab pos="1873250" algn="r"/>
                <a:tab pos="1995488" algn="l"/>
              </a:tabLst>
            </a:pPr>
            <a:r>
              <a:rPr lang="en-US" sz="2200" dirty="0">
                <a:ea typeface="ヒラギノ角ゴ Pro W3" charset="0"/>
                <a:cs typeface="Arial" charset="0"/>
              </a:rPr>
              <a:t>	313,190	New Jersey</a:t>
            </a:r>
          </a:p>
          <a:p>
            <a:pPr marL="11113" indent="0">
              <a:lnSpc>
                <a:spcPct val="90000"/>
              </a:lnSpc>
              <a:buNone/>
              <a:tabLst>
                <a:tab pos="1873250" algn="r"/>
                <a:tab pos="1995488" algn="l"/>
              </a:tabLst>
            </a:pPr>
            <a:r>
              <a:rPr lang="en-US" sz="2200" dirty="0">
                <a:ea typeface="ヒラギノ角ゴ Pro W3" charset="0"/>
                <a:cs typeface="Arial" charset="0"/>
              </a:rPr>
              <a:t>	259,660	Louisiana</a:t>
            </a:r>
          </a:p>
          <a:p>
            <a:pPr marL="11113" indent="0">
              <a:lnSpc>
                <a:spcPct val="90000"/>
              </a:lnSpc>
              <a:buNone/>
              <a:tabLst>
                <a:tab pos="1873250" algn="r"/>
                <a:tab pos="1995488" algn="l"/>
              </a:tabLst>
            </a:pPr>
            <a:r>
              <a:rPr lang="en-US" sz="2200" dirty="0">
                <a:ea typeface="ヒラギノ角ゴ Pro W3" charset="0"/>
                <a:cs typeface="Arial" charset="0"/>
              </a:rPr>
              <a:t>	258,390	Oregon</a:t>
            </a:r>
          </a:p>
          <a:p>
            <a:pPr marL="11113" indent="0">
              <a:lnSpc>
                <a:spcPct val="90000"/>
              </a:lnSpc>
              <a:buNone/>
              <a:tabLst>
                <a:tab pos="1873250" algn="r"/>
                <a:tab pos="1995488" algn="l"/>
              </a:tabLst>
            </a:pPr>
            <a:r>
              <a:rPr lang="en-US" sz="2200" dirty="0">
                <a:ea typeface="ヒラギノ角ゴ Pro W3" charset="0"/>
                <a:cs typeface="Arial" charset="0"/>
              </a:rPr>
              <a:t>	244,610	Missouri</a:t>
            </a:r>
          </a:p>
          <a:p>
            <a:pPr marL="11113" indent="0">
              <a:lnSpc>
                <a:spcPct val="90000"/>
              </a:lnSpc>
              <a:buNone/>
              <a:tabLst>
                <a:tab pos="1873250" algn="r"/>
                <a:tab pos="1995488" algn="l"/>
              </a:tabLst>
            </a:pPr>
            <a:r>
              <a:rPr lang="en-US" sz="2200" dirty="0">
                <a:ea typeface="ヒラギノ角ゴ Pro W3" charset="0"/>
                <a:cs typeface="Arial" charset="0"/>
              </a:rPr>
              <a:t>	229,350	Kentucky</a:t>
            </a:r>
          </a:p>
          <a:p>
            <a:pPr marL="11113" indent="0">
              <a:lnSpc>
                <a:spcPct val="90000"/>
              </a:lnSpc>
              <a:buNone/>
              <a:tabLst>
                <a:tab pos="1873250" algn="r"/>
                <a:tab pos="1995488" algn="l"/>
              </a:tabLst>
            </a:pPr>
            <a:r>
              <a:rPr lang="en-US" sz="2200" dirty="0">
                <a:ea typeface="ヒラギノ角ゴ Pro W3" charset="0"/>
                <a:cs typeface="Arial" charset="0"/>
              </a:rPr>
              <a:t>	228,800	South Carolina</a:t>
            </a:r>
          </a:p>
          <a:p>
            <a:pPr marL="11113" indent="0">
              <a:lnSpc>
                <a:spcPct val="90000"/>
              </a:lnSpc>
              <a:buNone/>
              <a:tabLst>
                <a:tab pos="1873250" algn="r"/>
                <a:tab pos="1995488" algn="l"/>
              </a:tabLst>
            </a:pPr>
            <a:r>
              <a:rPr lang="en-US" sz="2200" dirty="0">
                <a:ea typeface="ヒラギノ角ゴ Pro W3" charset="0"/>
                <a:cs typeface="Arial" charset="0"/>
              </a:rPr>
              <a:t>	217,840	Wisconsin</a:t>
            </a:r>
          </a:p>
          <a:p>
            <a:pPr marL="11113" indent="0">
              <a:lnSpc>
                <a:spcPct val="90000"/>
              </a:lnSpc>
              <a:buNone/>
              <a:tabLst>
                <a:tab pos="1873250" algn="r"/>
                <a:tab pos="1995488" algn="l"/>
              </a:tabLst>
            </a:pPr>
            <a:r>
              <a:rPr lang="en-US" sz="2200" dirty="0">
                <a:ea typeface="ヒラギノ角ゴ Pro W3" charset="0"/>
                <a:cs typeface="Arial" charset="0"/>
              </a:rPr>
              <a:t>	213,220	Alabama</a:t>
            </a:r>
          </a:p>
          <a:p>
            <a:pPr marL="11113" indent="0">
              <a:lnSpc>
                <a:spcPct val="90000"/>
              </a:lnSpc>
              <a:buNone/>
              <a:tabLst>
                <a:tab pos="1873250" algn="r"/>
                <a:tab pos="1995488" algn="l"/>
              </a:tabLst>
            </a:pPr>
            <a:r>
              <a:rPr lang="en-US" sz="2200" dirty="0">
                <a:ea typeface="ヒラギノ角ゴ Pro W3" charset="0"/>
                <a:cs typeface="Arial" charset="0"/>
              </a:rPr>
              <a:t>	205,000	Minnesota</a:t>
            </a:r>
          </a:p>
          <a:p>
            <a:pPr marL="11113" indent="0">
              <a:lnSpc>
                <a:spcPct val="90000"/>
              </a:lnSpc>
              <a:buNone/>
              <a:tabLst>
                <a:tab pos="1873250" algn="r"/>
                <a:tab pos="1995488" algn="l"/>
              </a:tabLst>
            </a:pPr>
            <a:r>
              <a:rPr lang="en-US" sz="2200" dirty="0">
                <a:ea typeface="ヒラギノ角ゴ Pro W3" charset="0"/>
                <a:cs typeface="Arial" charset="0"/>
              </a:rPr>
              <a:t>	197,270	Iowa</a:t>
            </a:r>
          </a:p>
          <a:p>
            <a:pPr marL="11113" indent="0">
              <a:lnSpc>
                <a:spcPct val="90000"/>
              </a:lnSpc>
              <a:buNone/>
              <a:tabLst>
                <a:tab pos="1873250" algn="r"/>
                <a:tab pos="1995488" algn="l"/>
              </a:tabLst>
            </a:pPr>
            <a:r>
              <a:rPr lang="en-US" sz="2200" dirty="0">
                <a:ea typeface="ヒラギノ角ゴ Pro W3" charset="0"/>
                <a:cs typeface="Arial" charset="0"/>
              </a:rPr>
              <a:t>	179,310	Maryland</a:t>
            </a:r>
          </a:p>
          <a:p>
            <a:pPr marL="11113" indent="0">
              <a:lnSpc>
                <a:spcPct val="90000"/>
              </a:lnSpc>
              <a:buNone/>
              <a:tabLst>
                <a:tab pos="1873250" algn="r"/>
                <a:tab pos="1995488" algn="l"/>
              </a:tabLst>
            </a:pPr>
            <a:r>
              <a:rPr lang="en-US" sz="2200" dirty="0">
                <a:ea typeface="ヒラギノ角ゴ Pro W3" charset="0"/>
                <a:cs typeface="Arial" charset="0"/>
              </a:rPr>
              <a:t>	175,070	Oklahoma</a:t>
            </a:r>
          </a:p>
          <a:p>
            <a:pPr marL="11113" indent="0">
              <a:lnSpc>
                <a:spcPct val="90000"/>
              </a:lnSpc>
              <a:buNone/>
              <a:tabLst>
                <a:tab pos="1873250" algn="r"/>
                <a:tab pos="1995488" algn="l"/>
              </a:tabLst>
            </a:pPr>
            <a:r>
              <a:rPr lang="en-US" sz="2200" dirty="0">
                <a:ea typeface="ヒラギノ角ゴ Pro W3" charset="0"/>
                <a:cs typeface="Arial" charset="0"/>
              </a:rPr>
              <a:t>	166,470	Connecticut</a:t>
            </a:r>
          </a:p>
          <a:p>
            <a:pPr marL="11113" indent="0">
              <a:lnSpc>
                <a:spcPct val="90000"/>
              </a:lnSpc>
              <a:buNone/>
              <a:tabLst>
                <a:tab pos="1873250" algn="r"/>
                <a:tab pos="1995488" algn="l"/>
              </a:tabLst>
            </a:pPr>
            <a:r>
              <a:rPr lang="en-US" sz="2200" dirty="0">
                <a:ea typeface="ヒラギノ角ゴ Pro W3" charset="0"/>
                <a:cs typeface="Arial" charset="0"/>
              </a:rPr>
              <a:t>	164,150	Nevada</a:t>
            </a:r>
          </a:p>
          <a:p>
            <a:pPr marL="11113" indent="0">
              <a:lnSpc>
                <a:spcPct val="90000"/>
              </a:lnSpc>
              <a:buNone/>
              <a:tabLst>
                <a:tab pos="1873250" algn="r"/>
                <a:tab pos="1995488" algn="l"/>
              </a:tabLst>
            </a:pPr>
            <a:r>
              <a:rPr lang="en-US" sz="2200" dirty="0">
                <a:ea typeface="ヒラギノ角ゴ Pro W3" charset="0"/>
                <a:cs typeface="Arial" charset="0"/>
              </a:rPr>
              <a:t>	163,250	Kansas</a:t>
            </a:r>
          </a:p>
          <a:p>
            <a:pPr marL="11113" indent="0">
              <a:lnSpc>
                <a:spcPct val="90000"/>
              </a:lnSpc>
              <a:buNone/>
              <a:tabLst>
                <a:tab pos="1873250" algn="r"/>
                <a:tab pos="1995488" algn="l"/>
              </a:tabLst>
            </a:pPr>
            <a:r>
              <a:rPr lang="en-US" sz="2200" dirty="0">
                <a:ea typeface="ヒラギノ角ゴ Pro W3" charset="0"/>
                <a:cs typeface="Arial" charset="0"/>
              </a:rPr>
              <a:t>	135,950	Arkansas</a:t>
            </a:r>
          </a:p>
          <a:p>
            <a:pPr marL="11113" indent="0">
              <a:lnSpc>
                <a:spcPct val="90000"/>
              </a:lnSpc>
              <a:buNone/>
              <a:tabLst>
                <a:tab pos="1873250" algn="r"/>
                <a:tab pos="1995488" algn="l"/>
              </a:tabLst>
            </a:pPr>
            <a:r>
              <a:rPr lang="en-US" sz="2200" dirty="0">
                <a:ea typeface="ヒラギノ角ゴ Pro W3" charset="0"/>
                <a:cs typeface="Arial" charset="0"/>
              </a:rPr>
              <a:t>	109,380	Puerto Rico</a:t>
            </a:r>
          </a:p>
          <a:p>
            <a:pPr marL="11113" indent="0">
              <a:lnSpc>
                <a:spcPct val="90000"/>
              </a:lnSpc>
              <a:buNone/>
              <a:tabLst>
                <a:tab pos="1873250" algn="r"/>
                <a:tab pos="1995488" algn="l"/>
              </a:tabLst>
            </a:pPr>
            <a:r>
              <a:rPr lang="en-US" sz="2200" dirty="0">
                <a:ea typeface="ヒラギノ角ゴ Pro W3" charset="0"/>
                <a:cs typeface="Arial" charset="0"/>
              </a:rPr>
              <a:t>	109,000	Idaho</a:t>
            </a:r>
          </a:p>
          <a:p>
            <a:pPr marL="11113" indent="0">
              <a:lnSpc>
                <a:spcPct val="90000"/>
              </a:lnSpc>
              <a:buNone/>
              <a:tabLst>
                <a:tab pos="1873250" algn="r"/>
                <a:tab pos="1995488" algn="l"/>
              </a:tabLst>
            </a:pPr>
            <a:r>
              <a:rPr lang="en-US" sz="2200" dirty="0">
                <a:ea typeface="ヒラギノ角ゴ Pro W3" charset="0"/>
                <a:cs typeface="Arial" charset="0"/>
              </a:rPr>
              <a:t>	102,250	Nebraska</a:t>
            </a:r>
          </a:p>
          <a:p>
            <a:pPr marL="11113" indent="0">
              <a:lnSpc>
                <a:spcPct val="90000"/>
              </a:lnSpc>
              <a:buNone/>
              <a:tabLst>
                <a:tab pos="1873250" algn="r"/>
                <a:tab pos="1995488" algn="l"/>
              </a:tabLst>
            </a:pPr>
            <a:r>
              <a:rPr lang="en-US" sz="2200" dirty="0">
                <a:ea typeface="ヒラギノ角ゴ Pro W3" charset="0"/>
                <a:cs typeface="Arial" charset="0"/>
              </a:rPr>
              <a:t>	101,610	New Mexico</a:t>
            </a:r>
          </a:p>
          <a:p>
            <a:pPr marL="11113" indent="0">
              <a:lnSpc>
                <a:spcPct val="90000"/>
              </a:lnSpc>
              <a:buNone/>
              <a:tabLst>
                <a:tab pos="1873250" algn="r"/>
                <a:tab pos="1995488" algn="l"/>
              </a:tabLst>
            </a:pPr>
            <a:r>
              <a:rPr lang="en-US" sz="2200" dirty="0">
                <a:ea typeface="ヒラギノ角ゴ Pro W3" charset="0"/>
                <a:cs typeface="Arial" charset="0"/>
              </a:rPr>
              <a:t>	81,680	Mississippi</a:t>
            </a:r>
          </a:p>
          <a:p>
            <a:pPr marL="11113" indent="0">
              <a:lnSpc>
                <a:spcPct val="90000"/>
              </a:lnSpc>
              <a:buNone/>
              <a:tabLst>
                <a:tab pos="1873250" algn="r"/>
                <a:tab pos="1995488" algn="l"/>
              </a:tabLst>
            </a:pPr>
            <a:r>
              <a:rPr lang="en-US" sz="2200" dirty="0">
                <a:ea typeface="ヒラギノ角ゴ Pro W3" charset="0"/>
                <a:cs typeface="Arial" charset="0"/>
              </a:rPr>
              <a:t>	68,730	New Hampshire</a:t>
            </a:r>
          </a:p>
          <a:p>
            <a:pPr marL="11113" indent="0">
              <a:lnSpc>
                <a:spcPct val="90000"/>
              </a:lnSpc>
              <a:buNone/>
              <a:tabLst>
                <a:tab pos="1873250" algn="r"/>
                <a:tab pos="1995488" algn="l"/>
              </a:tabLst>
            </a:pPr>
            <a:r>
              <a:rPr lang="en-US" sz="2200" dirty="0">
                <a:ea typeface="ヒラギノ角ゴ Pro W3" charset="0"/>
                <a:cs typeface="Arial" charset="0"/>
              </a:rPr>
              <a:t>	64,700	Hawaii</a:t>
            </a:r>
          </a:p>
          <a:p>
            <a:pPr marL="11113" indent="0">
              <a:lnSpc>
                <a:spcPct val="90000"/>
              </a:lnSpc>
              <a:buNone/>
              <a:tabLst>
                <a:tab pos="1873250" algn="r"/>
                <a:tab pos="1995488" algn="l"/>
              </a:tabLst>
            </a:pPr>
            <a:r>
              <a:rPr lang="en-US" sz="2200" dirty="0">
                <a:ea typeface="ヒラギノ角ゴ Pro W3" charset="0"/>
                <a:cs typeface="Arial" charset="0"/>
              </a:rPr>
              <a:t>	61,950	Montana</a:t>
            </a:r>
          </a:p>
          <a:p>
            <a:pPr marL="11113" indent="0">
              <a:lnSpc>
                <a:spcPct val="90000"/>
              </a:lnSpc>
              <a:buNone/>
              <a:tabLst>
                <a:tab pos="1873250" algn="r"/>
                <a:tab pos="1995488" algn="l"/>
              </a:tabLst>
            </a:pPr>
            <a:r>
              <a:rPr lang="en-US" sz="2200" dirty="0">
                <a:ea typeface="ヒラギノ角ゴ Pro W3" charset="0"/>
                <a:cs typeface="Arial" charset="0"/>
              </a:rPr>
              <a:t>	61,390	North Dakota</a:t>
            </a:r>
          </a:p>
          <a:p>
            <a:pPr marL="11113" indent="0">
              <a:lnSpc>
                <a:spcPct val="90000"/>
              </a:lnSpc>
              <a:buNone/>
              <a:tabLst>
                <a:tab pos="1873250" algn="r"/>
                <a:tab pos="1995488" algn="l"/>
              </a:tabLst>
            </a:pPr>
            <a:r>
              <a:rPr lang="en-US" sz="2200" dirty="0">
                <a:ea typeface="ヒラギノ角ゴ Pro W3" charset="0"/>
                <a:cs typeface="Arial" charset="0"/>
              </a:rPr>
              <a:t>	57,930	District of Columbia</a:t>
            </a:r>
          </a:p>
          <a:p>
            <a:pPr marL="11113" indent="0">
              <a:lnSpc>
                <a:spcPct val="90000"/>
              </a:lnSpc>
              <a:buNone/>
              <a:tabLst>
                <a:tab pos="1873250" algn="r"/>
                <a:tab pos="1995488" algn="l"/>
              </a:tabLst>
            </a:pPr>
            <a:r>
              <a:rPr lang="en-US" sz="2200" dirty="0">
                <a:ea typeface="ヒラギノ角ゴ Pro W3" charset="0"/>
                <a:cs typeface="Arial" charset="0"/>
              </a:rPr>
              <a:t>	51,420	Rhode Island</a:t>
            </a:r>
          </a:p>
          <a:p>
            <a:pPr marL="11113" indent="0">
              <a:lnSpc>
                <a:spcPct val="90000"/>
              </a:lnSpc>
              <a:buNone/>
              <a:tabLst>
                <a:tab pos="1873250" algn="r"/>
                <a:tab pos="1995488" algn="l"/>
              </a:tabLst>
            </a:pPr>
            <a:r>
              <a:rPr lang="en-US" sz="2200" dirty="0">
                <a:ea typeface="ヒラギノ角ゴ Pro W3" charset="0"/>
                <a:cs typeface="Arial" charset="0"/>
              </a:rPr>
              <a:t>	40,900	Delaware</a:t>
            </a:r>
          </a:p>
          <a:p>
            <a:pPr marL="11113" indent="0">
              <a:lnSpc>
                <a:spcPct val="90000"/>
              </a:lnSpc>
              <a:buNone/>
              <a:tabLst>
                <a:tab pos="1873250" algn="r"/>
                <a:tab pos="1995488" algn="l"/>
              </a:tabLst>
            </a:pPr>
            <a:r>
              <a:rPr lang="en-US" sz="2200" dirty="0">
                <a:ea typeface="ヒラギノ角ゴ Pro W3" charset="0"/>
                <a:cs typeface="Arial" charset="0"/>
              </a:rPr>
              <a:t>	39,110	West Virginia</a:t>
            </a:r>
          </a:p>
          <a:p>
            <a:pPr marL="11113" indent="0">
              <a:lnSpc>
                <a:spcPct val="90000"/>
              </a:lnSpc>
              <a:buNone/>
              <a:tabLst>
                <a:tab pos="1873250" algn="r"/>
                <a:tab pos="1995488" algn="l"/>
              </a:tabLst>
            </a:pPr>
            <a:r>
              <a:rPr lang="en-US" sz="2200" dirty="0">
                <a:ea typeface="ヒラギノ角ゴ Pro W3" charset="0"/>
                <a:cs typeface="Arial" charset="0"/>
              </a:rPr>
              <a:t>	36,660	Wyoming</a:t>
            </a:r>
          </a:p>
          <a:p>
            <a:pPr marL="11113" indent="0">
              <a:lnSpc>
                <a:spcPct val="90000"/>
              </a:lnSpc>
              <a:buNone/>
              <a:tabLst>
                <a:tab pos="1873250" algn="r"/>
                <a:tab pos="1995488" algn="l"/>
              </a:tabLst>
            </a:pPr>
            <a:r>
              <a:rPr lang="en-US" sz="2200" dirty="0">
                <a:ea typeface="ヒラギノ角ゴ Pro W3" charset="0"/>
                <a:cs typeface="Arial" charset="0"/>
              </a:rPr>
              <a:t>	36,120	Alaska</a:t>
            </a:r>
          </a:p>
          <a:p>
            <a:pPr marL="11113" indent="0">
              <a:lnSpc>
                <a:spcPct val="90000"/>
              </a:lnSpc>
              <a:buNone/>
              <a:tabLst>
                <a:tab pos="1873250" algn="r"/>
                <a:tab pos="1995488" algn="l"/>
              </a:tabLst>
            </a:pPr>
            <a:r>
              <a:rPr lang="en-US" sz="2200" dirty="0">
                <a:ea typeface="ヒラギノ角ゴ Pro W3" charset="0"/>
                <a:cs typeface="Arial" charset="0"/>
              </a:rPr>
              <a:t>	33,260	South Dakota</a:t>
            </a:r>
          </a:p>
          <a:p>
            <a:pPr marL="11113" indent="0">
              <a:lnSpc>
                <a:spcPct val="90000"/>
              </a:lnSpc>
              <a:buNone/>
              <a:tabLst>
                <a:tab pos="1873250" algn="r"/>
                <a:tab pos="1995488" algn="l"/>
              </a:tabLst>
            </a:pPr>
            <a:r>
              <a:rPr lang="en-US" sz="2200" dirty="0">
                <a:ea typeface="ヒラギノ角ゴ Pro W3" charset="0"/>
                <a:cs typeface="Arial" charset="0"/>
              </a:rPr>
              <a:t>	30,900	Vermont</a:t>
            </a:r>
          </a:p>
          <a:p>
            <a:pPr marL="11113" indent="0">
              <a:lnSpc>
                <a:spcPct val="90000"/>
              </a:lnSpc>
              <a:buNone/>
              <a:tabLst>
                <a:tab pos="1873250" algn="r"/>
                <a:tab pos="1995488" algn="l"/>
              </a:tabLst>
            </a:pPr>
            <a:r>
              <a:rPr lang="en-US" sz="2200" dirty="0">
                <a:ea typeface="ヒラギノ角ゴ Pro W3" charset="0"/>
                <a:cs typeface="Arial" charset="0"/>
              </a:rPr>
              <a:t>	15,000	Maine</a:t>
            </a:r>
          </a:p>
          <a:p>
            <a:pPr marL="11113" indent="0">
              <a:lnSpc>
                <a:spcPct val="90000"/>
              </a:lnSpc>
              <a:buNone/>
              <a:tabLst>
                <a:tab pos="1873250" algn="r"/>
                <a:tab pos="1995488" algn="l"/>
              </a:tabLst>
            </a:pPr>
            <a:r>
              <a:rPr lang="en-US" sz="2200" dirty="0">
                <a:ea typeface="ヒラギノ角ゴ Pro W3" charset="0"/>
                <a:cs typeface="Arial" charset="0"/>
              </a:rPr>
              <a:t>	11,240	Guam</a:t>
            </a:r>
          </a:p>
          <a:p>
            <a:pPr marL="11113" indent="0">
              <a:lnSpc>
                <a:spcPct val="90000"/>
              </a:lnSpc>
              <a:buNone/>
              <a:tabLst>
                <a:tab pos="1873250" algn="r"/>
                <a:tab pos="1995488" algn="l"/>
              </a:tabLst>
            </a:pPr>
            <a:r>
              <a:rPr lang="en-US" sz="2200" dirty="0">
                <a:ea typeface="ヒラギノ角ゴ Pro W3" charset="0"/>
                <a:cs typeface="Arial" charset="0"/>
              </a:rPr>
              <a:t>	70	Virgin Islands</a:t>
            </a:r>
          </a:p>
        </p:txBody>
      </p:sp>
      <p:sp>
        <p:nvSpPr>
          <p:cNvPr id="1336323" name="Rectangle 3"/>
          <p:cNvSpPr>
            <a:spLocks noChangeArrowheads="1"/>
          </p:cNvSpPr>
          <p:nvPr/>
        </p:nvSpPr>
        <p:spPr bwMode="auto">
          <a:xfrm>
            <a:off x="3733800" y="1466850"/>
            <a:ext cx="5410200" cy="430887"/>
          </a:xfrm>
          <a:prstGeom prst="rect">
            <a:avLst/>
          </a:prstGeom>
          <a:noFill/>
          <a:ln w="9525">
            <a:noFill/>
            <a:miter lim="800000"/>
            <a:headEnd/>
            <a:tailEnd/>
          </a:ln>
          <a:effectLst/>
        </p:spPr>
        <p:txBody>
          <a:bodyPr>
            <a:spAutoFit/>
          </a:bodyPr>
          <a:lstStyle/>
          <a:p>
            <a:pPr algn="ctr">
              <a:tabLst>
                <a:tab pos="1201738" algn="r"/>
                <a:tab pos="1371600" algn="l"/>
              </a:tabLst>
              <a:defRPr/>
            </a:pPr>
            <a:r>
              <a:rPr lang="en-US" sz="2200" b="1" u="sng" dirty="0">
                <a:effectLst>
                  <a:outerShdw blurRad="38100" dist="38100" dir="2700000" algn="tl">
                    <a:srgbClr val="DDDDDD"/>
                  </a:outerShdw>
                </a:effectLst>
              </a:rPr>
              <a:t>% </a:t>
            </a:r>
            <a:r>
              <a:rPr lang="en-US" sz="2200" b="1" u="sng" dirty="0" smtClean="0">
                <a:effectLst>
                  <a:outerShdw blurRad="38100" dist="38100" dir="2700000" algn="tl">
                    <a:srgbClr val="DDDDDD"/>
                  </a:outerShdw>
                </a:effectLst>
              </a:rPr>
              <a:t>Change</a:t>
            </a:r>
            <a:endParaRPr lang="en-US" sz="2200" b="1" u="sng" dirty="0">
              <a:effectLst>
                <a:outerShdw blurRad="38100" dist="38100" dir="2700000" algn="tl">
                  <a:srgbClr val="DDDDDD"/>
                </a:outerShdw>
              </a:effectLst>
            </a:endParaRPr>
          </a:p>
        </p:txBody>
      </p:sp>
      <p:sp>
        <p:nvSpPr>
          <p:cNvPr id="81924" name="Rectangle 115"/>
          <p:cNvSpPr>
            <a:spLocks noChangeArrowheads="1"/>
          </p:cNvSpPr>
          <p:nvPr/>
        </p:nvSpPr>
        <p:spPr bwMode="auto">
          <a:xfrm>
            <a:off x="4267200" y="1905000"/>
            <a:ext cx="4953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tabLst>
                <a:tab pos="1828800" algn="r"/>
                <a:tab pos="1947863" algn="l"/>
              </a:tabLst>
            </a:pPr>
            <a:r>
              <a:rPr lang="en-US" sz="2200" dirty="0"/>
              <a:t>	24.3	Utah</a:t>
            </a:r>
          </a:p>
          <a:p>
            <a:pPr>
              <a:spcBef>
                <a:spcPct val="20000"/>
              </a:spcBef>
              <a:tabLst>
                <a:tab pos="1828800" algn="r"/>
                <a:tab pos="1947863" algn="l"/>
              </a:tabLst>
            </a:pPr>
            <a:r>
              <a:rPr lang="en-US" sz="2200" dirty="0"/>
              <a:t>	</a:t>
            </a:r>
            <a:r>
              <a:rPr lang="en-US" sz="2200" dirty="0">
                <a:solidFill>
                  <a:srgbClr val="00B0F0"/>
                </a:solidFill>
              </a:rPr>
              <a:t>21.8	Arizona</a:t>
            </a:r>
          </a:p>
          <a:p>
            <a:pPr>
              <a:spcBef>
                <a:spcPct val="20000"/>
              </a:spcBef>
              <a:tabLst>
                <a:tab pos="1828800" algn="r"/>
                <a:tab pos="1947863" algn="l"/>
              </a:tabLst>
            </a:pPr>
            <a:r>
              <a:rPr lang="en-US" sz="2200" dirty="0"/>
              <a:t>	</a:t>
            </a:r>
            <a:r>
              <a:rPr lang="en-US" sz="2200" dirty="0">
                <a:solidFill>
                  <a:srgbClr val="00B0F0"/>
                </a:solidFill>
              </a:rPr>
              <a:t>21.3	Texas</a:t>
            </a:r>
          </a:p>
          <a:p>
            <a:pPr>
              <a:spcBef>
                <a:spcPct val="20000"/>
              </a:spcBef>
              <a:tabLst>
                <a:tab pos="1828800" algn="r"/>
                <a:tab pos="1947863" algn="l"/>
              </a:tabLst>
            </a:pPr>
            <a:r>
              <a:rPr lang="en-US" sz="2200" dirty="0"/>
              <a:t>	</a:t>
            </a:r>
            <a:r>
              <a:rPr lang="en-US" sz="2200" dirty="0" smtClean="0">
                <a:solidFill>
                  <a:srgbClr val="00B0F0"/>
                </a:solidFill>
              </a:rPr>
              <a:t>21.0</a:t>
            </a:r>
            <a:r>
              <a:rPr lang="en-US" sz="2200" dirty="0">
                <a:solidFill>
                  <a:srgbClr val="00B0F0"/>
                </a:solidFill>
              </a:rPr>
              <a:t>	Colorado</a:t>
            </a:r>
          </a:p>
          <a:p>
            <a:pPr>
              <a:spcBef>
                <a:spcPct val="20000"/>
              </a:spcBef>
              <a:tabLst>
                <a:tab pos="1828800" algn="r"/>
                <a:tab pos="1947863" algn="l"/>
              </a:tabLst>
            </a:pPr>
            <a:r>
              <a:rPr lang="en-US" sz="2200" dirty="0"/>
              <a:t>	19.1	Guam</a:t>
            </a:r>
          </a:p>
          <a:p>
            <a:pPr>
              <a:spcBef>
                <a:spcPct val="20000"/>
              </a:spcBef>
              <a:tabLst>
                <a:tab pos="1828800" algn="r"/>
                <a:tab pos="1947863" algn="l"/>
              </a:tabLst>
            </a:pPr>
            <a:r>
              <a:rPr lang="en-US" sz="2200" dirty="0"/>
              <a:t>	</a:t>
            </a:r>
            <a:r>
              <a:rPr lang="en-US" sz="2200" dirty="0">
                <a:solidFill>
                  <a:srgbClr val="00B0F0"/>
                </a:solidFill>
              </a:rPr>
              <a:t>17.3	Washington</a:t>
            </a:r>
          </a:p>
          <a:p>
            <a:pPr>
              <a:spcBef>
                <a:spcPct val="20000"/>
              </a:spcBef>
              <a:tabLst>
                <a:tab pos="1828800" algn="r"/>
                <a:tab pos="1947863" algn="l"/>
              </a:tabLst>
            </a:pPr>
            <a:r>
              <a:rPr lang="en-US" sz="2200" dirty="0"/>
              <a:t>	</a:t>
            </a:r>
            <a:r>
              <a:rPr lang="en-US" sz="2200" dirty="0">
                <a:solidFill>
                  <a:srgbClr val="00B0F0"/>
                </a:solidFill>
              </a:rPr>
              <a:t>16.7	Florida</a:t>
            </a:r>
          </a:p>
          <a:p>
            <a:pPr>
              <a:spcBef>
                <a:spcPct val="20000"/>
              </a:spcBef>
              <a:tabLst>
                <a:tab pos="1828800" algn="r"/>
                <a:tab pos="1947863" algn="l"/>
              </a:tabLst>
            </a:pPr>
            <a:r>
              <a:rPr lang="en-US" sz="2200" dirty="0"/>
              <a:t>	</a:t>
            </a:r>
            <a:r>
              <a:rPr lang="en-US" sz="2200" dirty="0">
                <a:solidFill>
                  <a:srgbClr val="00B0F0"/>
                </a:solidFill>
              </a:rPr>
              <a:t>16.3	Georgia</a:t>
            </a:r>
          </a:p>
          <a:p>
            <a:pPr>
              <a:spcBef>
                <a:spcPct val="20000"/>
              </a:spcBef>
              <a:tabLst>
                <a:tab pos="1828800" algn="r"/>
                <a:tab pos="1947863" algn="l"/>
              </a:tabLst>
            </a:pPr>
            <a:r>
              <a:rPr lang="en-US" sz="2200" dirty="0"/>
              <a:t>	16.2	Idaho</a:t>
            </a:r>
          </a:p>
          <a:p>
            <a:pPr>
              <a:spcBef>
                <a:spcPct val="20000"/>
              </a:spcBef>
              <a:tabLst>
                <a:tab pos="1828800" algn="r"/>
                <a:tab pos="1947863" algn="l"/>
              </a:tabLst>
            </a:pPr>
            <a:r>
              <a:rPr lang="en-US" sz="2200" dirty="0"/>
              <a:t>	15.4	Oregon</a:t>
            </a:r>
          </a:p>
          <a:p>
            <a:pPr>
              <a:spcBef>
                <a:spcPct val="20000"/>
              </a:spcBef>
              <a:tabLst>
                <a:tab pos="1828800" algn="r"/>
                <a:tab pos="1947863" algn="l"/>
              </a:tabLst>
            </a:pPr>
            <a:r>
              <a:rPr lang="en-US" sz="2200" dirty="0"/>
              <a:t>	</a:t>
            </a:r>
            <a:r>
              <a:rPr lang="en-US" sz="2200" dirty="0">
                <a:solidFill>
                  <a:srgbClr val="00B0F0"/>
                </a:solidFill>
              </a:rPr>
              <a:t>14.9	California</a:t>
            </a:r>
          </a:p>
          <a:p>
            <a:pPr>
              <a:spcBef>
                <a:spcPct val="20000"/>
              </a:spcBef>
              <a:tabLst>
                <a:tab pos="1828800" algn="r"/>
                <a:tab pos="1947863" algn="l"/>
              </a:tabLst>
            </a:pPr>
            <a:r>
              <a:rPr lang="en-US" sz="2200" dirty="0"/>
              <a:t>	13.8	Nevada</a:t>
            </a:r>
          </a:p>
          <a:p>
            <a:pPr>
              <a:spcBef>
                <a:spcPct val="20000"/>
              </a:spcBef>
              <a:tabLst>
                <a:tab pos="1828800" algn="r"/>
                <a:tab pos="1947863" algn="l"/>
              </a:tabLst>
            </a:pPr>
            <a:r>
              <a:rPr lang="en-US" sz="2200" dirty="0"/>
              <a:t>	13.5	Virginia</a:t>
            </a:r>
          </a:p>
          <a:p>
            <a:pPr>
              <a:spcBef>
                <a:spcPct val="20000"/>
              </a:spcBef>
              <a:tabLst>
                <a:tab pos="1828800" algn="r"/>
                <a:tab pos="1947863" algn="l"/>
              </a:tabLst>
            </a:pPr>
            <a:r>
              <a:rPr lang="en-US" sz="2200" dirty="0"/>
              <a:t>	13.2	Tennessee</a:t>
            </a:r>
          </a:p>
          <a:p>
            <a:pPr>
              <a:spcBef>
                <a:spcPct val="20000"/>
              </a:spcBef>
              <a:tabLst>
                <a:tab pos="1828800" algn="r"/>
                <a:tab pos="1947863" algn="l"/>
              </a:tabLst>
            </a:pPr>
            <a:r>
              <a:rPr lang="en-US" sz="2200" dirty="0"/>
              <a:t>	</a:t>
            </a:r>
            <a:r>
              <a:rPr lang="en-US" sz="2200" dirty="0" smtClean="0"/>
              <a:t>13.0</a:t>
            </a:r>
            <a:r>
              <a:rPr lang="en-US" sz="2200" dirty="0"/>
              <a:t>	Louisiana</a:t>
            </a:r>
          </a:p>
          <a:p>
            <a:pPr>
              <a:spcBef>
                <a:spcPct val="20000"/>
              </a:spcBef>
              <a:tabLst>
                <a:tab pos="1828800" algn="r"/>
                <a:tab pos="1947863" algn="l"/>
              </a:tabLst>
            </a:pPr>
            <a:r>
              <a:rPr lang="en-US" sz="2200" dirty="0"/>
              <a:t>	12.9	North Carolina</a:t>
            </a:r>
          </a:p>
          <a:p>
            <a:pPr>
              <a:spcBef>
                <a:spcPct val="20000"/>
              </a:spcBef>
              <a:tabLst>
                <a:tab pos="1828800" algn="r"/>
                <a:tab pos="1947863" algn="l"/>
              </a:tabLst>
            </a:pPr>
            <a:r>
              <a:rPr lang="en-US" sz="2200" dirty="0"/>
              <a:t>	12.8	Montana</a:t>
            </a:r>
          </a:p>
          <a:p>
            <a:pPr>
              <a:spcBef>
                <a:spcPct val="20000"/>
              </a:spcBef>
              <a:tabLst>
                <a:tab pos="1828800" algn="r"/>
                <a:tab pos="1947863" algn="l"/>
              </a:tabLst>
            </a:pPr>
            <a:r>
              <a:rPr lang="en-US" sz="2200" dirty="0"/>
              <a:t>	12.8	North Dakota</a:t>
            </a:r>
          </a:p>
          <a:p>
            <a:pPr>
              <a:spcBef>
                <a:spcPct val="20000"/>
              </a:spcBef>
              <a:tabLst>
                <a:tab pos="1828800" algn="r"/>
                <a:tab pos="1947863" algn="l"/>
              </a:tabLst>
            </a:pPr>
            <a:r>
              <a:rPr lang="en-US" sz="2200" dirty="0"/>
              <a:t>	12.2	Wyoming</a:t>
            </a:r>
          </a:p>
          <a:p>
            <a:pPr>
              <a:spcBef>
                <a:spcPct val="20000"/>
              </a:spcBef>
              <a:tabLst>
                <a:tab pos="1828800" algn="r"/>
                <a:tab pos="1947863" algn="l"/>
              </a:tabLst>
            </a:pPr>
            <a:r>
              <a:rPr lang="en-US" sz="2200" dirty="0"/>
              <a:t>	</a:t>
            </a:r>
            <a:r>
              <a:rPr lang="en-US" sz="2200" dirty="0" smtClean="0"/>
              <a:t>12.0</a:t>
            </a:r>
            <a:r>
              <a:rPr lang="en-US" sz="2200" dirty="0"/>
              <a:t>	New Mexico</a:t>
            </a:r>
          </a:p>
          <a:p>
            <a:pPr>
              <a:spcBef>
                <a:spcPct val="20000"/>
              </a:spcBef>
              <a:tabLst>
                <a:tab pos="1828800" algn="r"/>
                <a:tab pos="1947863" algn="l"/>
              </a:tabLst>
            </a:pPr>
            <a:r>
              <a:rPr lang="en-US" sz="2200" dirty="0"/>
              <a:t>	11.9	Indiana</a:t>
            </a:r>
          </a:p>
          <a:p>
            <a:pPr>
              <a:spcBef>
                <a:spcPct val="20000"/>
              </a:spcBef>
              <a:tabLst>
                <a:tab pos="1828800" algn="r"/>
                <a:tab pos="1947863" algn="l"/>
              </a:tabLst>
            </a:pPr>
            <a:r>
              <a:rPr lang="en-US" sz="2200" dirty="0"/>
              <a:t>	11.6	Kentucky</a:t>
            </a:r>
          </a:p>
          <a:p>
            <a:pPr>
              <a:spcBef>
                <a:spcPct val="20000"/>
              </a:spcBef>
              <a:tabLst>
                <a:tab pos="1828800" algn="r"/>
                <a:tab pos="1947863" algn="l"/>
              </a:tabLst>
            </a:pPr>
            <a:r>
              <a:rPr lang="en-US" sz="2200" dirty="0"/>
              <a:t>	11.5	South Carolina</a:t>
            </a:r>
          </a:p>
          <a:p>
            <a:pPr>
              <a:spcBef>
                <a:spcPct val="20000"/>
              </a:spcBef>
              <a:tabLst>
                <a:tab pos="1828800" algn="r"/>
                <a:tab pos="1947863" algn="l"/>
              </a:tabLst>
            </a:pPr>
            <a:r>
              <a:rPr lang="en-US" sz="2200" dirty="0"/>
              <a:t>	11.3	Massachusetts</a:t>
            </a:r>
          </a:p>
          <a:p>
            <a:pPr>
              <a:spcBef>
                <a:spcPct val="20000"/>
              </a:spcBef>
              <a:tabLst>
                <a:tab pos="1828800" algn="r"/>
                <a:tab pos="1947863" algn="l"/>
              </a:tabLst>
            </a:pPr>
            <a:r>
              <a:rPr lang="en-US" sz="2200" dirty="0"/>
              <a:t>	11.3	Kansas</a:t>
            </a:r>
          </a:p>
          <a:p>
            <a:pPr>
              <a:spcBef>
                <a:spcPct val="20000"/>
              </a:spcBef>
              <a:tabLst>
                <a:tab pos="1828800" algn="r"/>
                <a:tab pos="1947863" algn="l"/>
              </a:tabLst>
            </a:pPr>
            <a:r>
              <a:rPr lang="en-US" sz="2200" dirty="0"/>
              <a:t>	11.2	Iowa</a:t>
            </a:r>
          </a:p>
          <a:p>
            <a:pPr>
              <a:spcBef>
                <a:spcPct val="20000"/>
              </a:spcBef>
              <a:tabLst>
                <a:tab pos="1828800" algn="r"/>
                <a:tab pos="1947863" algn="l"/>
              </a:tabLst>
            </a:pPr>
            <a:r>
              <a:rPr lang="en-US" sz="2200" dirty="0"/>
              <a:t>	11.1	New York</a:t>
            </a:r>
          </a:p>
          <a:p>
            <a:pPr>
              <a:spcBef>
                <a:spcPct val="20000"/>
              </a:spcBef>
              <a:tabLst>
                <a:tab pos="1828800" algn="r"/>
                <a:tab pos="1947863" algn="l"/>
              </a:tabLst>
            </a:pPr>
            <a:r>
              <a:rPr lang="en-US" sz="2200" dirty="0"/>
              <a:t>	10.8	 United States</a:t>
            </a:r>
          </a:p>
          <a:p>
            <a:pPr>
              <a:spcBef>
                <a:spcPct val="20000"/>
              </a:spcBef>
              <a:tabLst>
                <a:tab pos="1828800" algn="r"/>
                <a:tab pos="1947863" algn="l"/>
              </a:tabLst>
            </a:pPr>
            <a:r>
              <a:rPr lang="en-US" sz="2200" dirty="0"/>
              <a:t>	10.8	Alaska</a:t>
            </a:r>
          </a:p>
          <a:p>
            <a:pPr>
              <a:spcBef>
                <a:spcPct val="20000"/>
              </a:spcBef>
              <a:tabLst>
                <a:tab pos="1828800" algn="r"/>
                <a:tab pos="1947863" algn="l"/>
              </a:tabLst>
            </a:pPr>
            <a:r>
              <a:rPr lang="en-US" sz="2200" dirty="0"/>
              <a:t>	10.5	Arkansas</a:t>
            </a:r>
          </a:p>
          <a:p>
            <a:pPr>
              <a:spcBef>
                <a:spcPct val="20000"/>
              </a:spcBef>
              <a:tabLst>
                <a:tab pos="1828800" algn="r"/>
                <a:tab pos="1947863" algn="l"/>
              </a:tabLst>
            </a:pPr>
            <a:r>
              <a:rPr lang="en-US" sz="2200" dirty="0"/>
              <a:t>	10.4	Alabama</a:t>
            </a:r>
          </a:p>
          <a:p>
            <a:pPr>
              <a:spcBef>
                <a:spcPct val="20000"/>
              </a:spcBef>
              <a:tabLst>
                <a:tab pos="1828800" algn="r"/>
                <a:tab pos="1947863" algn="l"/>
              </a:tabLst>
            </a:pPr>
            <a:r>
              <a:rPr lang="en-US" sz="2200" dirty="0"/>
              <a:t>	10.4	Rhode Island</a:t>
            </a:r>
          </a:p>
          <a:p>
            <a:pPr>
              <a:spcBef>
                <a:spcPct val="20000"/>
              </a:spcBef>
              <a:tabLst>
                <a:tab pos="1828800" algn="r"/>
                <a:tab pos="1947863" algn="l"/>
              </a:tabLst>
            </a:pPr>
            <a:r>
              <a:rPr lang="en-US" sz="2200" dirty="0"/>
              <a:t>	10.3	Puerto Rico</a:t>
            </a:r>
          </a:p>
          <a:p>
            <a:pPr>
              <a:spcBef>
                <a:spcPct val="20000"/>
              </a:spcBef>
              <a:tabLst>
                <a:tab pos="1828800" algn="r"/>
                <a:tab pos="1947863" algn="l"/>
              </a:tabLst>
            </a:pPr>
            <a:r>
              <a:rPr lang="en-US" sz="2200" dirty="0"/>
              <a:t>	10.3	New Hampshire</a:t>
            </a:r>
          </a:p>
          <a:p>
            <a:pPr>
              <a:spcBef>
                <a:spcPct val="20000"/>
              </a:spcBef>
              <a:tabLst>
                <a:tab pos="1828800" algn="r"/>
                <a:tab pos="1947863" algn="l"/>
              </a:tabLst>
            </a:pPr>
            <a:r>
              <a:rPr lang="en-US" sz="2200" dirty="0"/>
              <a:t>	</a:t>
            </a:r>
            <a:r>
              <a:rPr lang="en-US" sz="2200" dirty="0" smtClean="0"/>
              <a:t>10.0</a:t>
            </a:r>
            <a:r>
              <a:rPr lang="en-US" sz="2200" dirty="0"/>
              <a:t>	Oklahoma</a:t>
            </a:r>
          </a:p>
          <a:p>
            <a:pPr>
              <a:spcBef>
                <a:spcPct val="20000"/>
              </a:spcBef>
              <a:tabLst>
                <a:tab pos="1828800" algn="r"/>
                <a:tab pos="1947863" algn="l"/>
              </a:tabLst>
            </a:pPr>
            <a:r>
              <a:rPr lang="en-US" sz="2200" dirty="0"/>
              <a:t>	9.7	Hawaii</a:t>
            </a:r>
          </a:p>
          <a:p>
            <a:pPr>
              <a:spcBef>
                <a:spcPct val="20000"/>
              </a:spcBef>
              <a:tabLst>
                <a:tab pos="1828800" algn="r"/>
                <a:tab pos="1947863" algn="l"/>
              </a:tabLst>
            </a:pPr>
            <a:r>
              <a:rPr lang="en-US" sz="2200" dirty="0"/>
              <a:t>	9.5	Nebraska</a:t>
            </a:r>
          </a:p>
          <a:p>
            <a:pPr>
              <a:spcBef>
                <a:spcPct val="20000"/>
              </a:spcBef>
              <a:tabLst>
                <a:tab pos="1828800" algn="r"/>
                <a:tab pos="1947863" algn="l"/>
              </a:tabLst>
            </a:pPr>
            <a:r>
              <a:rPr lang="en-US" sz="2200" dirty="0"/>
              <a:t>	9.4	Connecticut</a:t>
            </a:r>
          </a:p>
          <a:p>
            <a:pPr>
              <a:spcBef>
                <a:spcPct val="20000"/>
              </a:spcBef>
              <a:tabLst>
                <a:tab pos="1828800" algn="r"/>
                <a:tab pos="1947863" algn="l"/>
              </a:tabLst>
            </a:pPr>
            <a:r>
              <a:rPr lang="en-US" sz="2200" dirty="0"/>
              <a:t>	9.3	Delaware</a:t>
            </a:r>
          </a:p>
          <a:p>
            <a:pPr>
              <a:spcBef>
                <a:spcPct val="20000"/>
              </a:spcBef>
              <a:tabLst>
                <a:tab pos="1828800" algn="r"/>
                <a:tab pos="1947863" algn="l"/>
              </a:tabLst>
            </a:pPr>
            <a:r>
              <a:rPr lang="en-US" sz="2200" dirty="0"/>
              <a:t>	8.7	Michigan</a:t>
            </a:r>
          </a:p>
          <a:p>
            <a:pPr>
              <a:spcBef>
                <a:spcPct val="20000"/>
              </a:spcBef>
              <a:tabLst>
                <a:tab pos="1828800" algn="r"/>
                <a:tab pos="1947863" algn="l"/>
              </a:tabLst>
            </a:pPr>
            <a:r>
              <a:rPr lang="en-US" sz="2200" dirty="0"/>
              <a:t>	8.6	Missouri</a:t>
            </a:r>
          </a:p>
          <a:p>
            <a:pPr>
              <a:spcBef>
                <a:spcPct val="20000"/>
              </a:spcBef>
              <a:tabLst>
                <a:tab pos="1828800" algn="r"/>
                <a:tab pos="1947863" algn="l"/>
              </a:tabLst>
            </a:pPr>
            <a:r>
              <a:rPr lang="en-US" sz="2200" dirty="0"/>
              <a:t>	8.5	Vermont</a:t>
            </a:r>
          </a:p>
          <a:p>
            <a:pPr>
              <a:spcBef>
                <a:spcPct val="20000"/>
              </a:spcBef>
              <a:tabLst>
                <a:tab pos="1828800" algn="r"/>
                <a:tab pos="1947863" algn="l"/>
              </a:tabLst>
            </a:pPr>
            <a:r>
              <a:rPr lang="en-US" sz="2200" dirty="0"/>
              <a:t>	8.3	Illinois</a:t>
            </a:r>
          </a:p>
          <a:p>
            <a:pPr>
              <a:spcBef>
                <a:spcPct val="20000"/>
              </a:spcBef>
              <a:tabLst>
                <a:tab pos="1828800" algn="r"/>
                <a:tab pos="1947863" algn="l"/>
              </a:tabLst>
            </a:pPr>
            <a:r>
              <a:rPr lang="en-US" sz="2200" dirty="0"/>
              <a:t>	8.3	Ohio</a:t>
            </a:r>
          </a:p>
          <a:p>
            <a:pPr>
              <a:spcBef>
                <a:spcPct val="20000"/>
              </a:spcBef>
              <a:tabLst>
                <a:tab pos="1828800" algn="r"/>
                <a:tab pos="1947863" algn="l"/>
              </a:tabLst>
            </a:pPr>
            <a:r>
              <a:rPr lang="en-US" sz="2200" dirty="0"/>
              <a:t>	7.7	Pennsylvania</a:t>
            </a:r>
          </a:p>
          <a:p>
            <a:pPr>
              <a:spcBef>
                <a:spcPct val="20000"/>
              </a:spcBef>
              <a:tabLst>
                <a:tab pos="1828800" algn="r"/>
                <a:tab pos="1947863" algn="l"/>
              </a:tabLst>
            </a:pPr>
            <a:r>
              <a:rPr lang="en-US" sz="2200" dirty="0"/>
              <a:t>	7.7	District of Columbia</a:t>
            </a:r>
          </a:p>
          <a:p>
            <a:pPr>
              <a:spcBef>
                <a:spcPct val="20000"/>
              </a:spcBef>
              <a:tabLst>
                <a:tab pos="1828800" algn="r"/>
                <a:tab pos="1947863" algn="l"/>
              </a:tabLst>
            </a:pPr>
            <a:r>
              <a:rPr lang="en-US" sz="2200" dirty="0"/>
              <a:t>	7.5	New Jersey</a:t>
            </a:r>
          </a:p>
          <a:p>
            <a:pPr>
              <a:spcBef>
                <a:spcPct val="20000"/>
              </a:spcBef>
              <a:tabLst>
                <a:tab pos="1828800" algn="r"/>
                <a:tab pos="1947863" algn="l"/>
              </a:tabLst>
            </a:pPr>
            <a:r>
              <a:rPr lang="en-US" sz="2200" dirty="0"/>
              <a:t>	7.1	Wisconsin</a:t>
            </a:r>
          </a:p>
          <a:p>
            <a:pPr>
              <a:spcBef>
                <a:spcPct val="20000"/>
              </a:spcBef>
              <a:tabLst>
                <a:tab pos="1828800" algn="r"/>
                <a:tab pos="1947863" algn="l"/>
              </a:tabLst>
            </a:pPr>
            <a:r>
              <a:rPr lang="en-US" sz="2200" dirty="0"/>
              <a:t>	7	Minnesota</a:t>
            </a:r>
          </a:p>
          <a:p>
            <a:pPr>
              <a:spcBef>
                <a:spcPct val="20000"/>
              </a:spcBef>
              <a:tabLst>
                <a:tab pos="1828800" algn="r"/>
                <a:tab pos="1947863" algn="l"/>
              </a:tabLst>
            </a:pPr>
            <a:r>
              <a:rPr lang="en-US" sz="2200" dirty="0"/>
              <a:t>	7	Mississippi</a:t>
            </a:r>
          </a:p>
          <a:p>
            <a:pPr>
              <a:spcBef>
                <a:spcPct val="20000"/>
              </a:spcBef>
              <a:tabLst>
                <a:tab pos="1828800" algn="r"/>
                <a:tab pos="1947863" algn="l"/>
              </a:tabLst>
            </a:pPr>
            <a:r>
              <a:rPr lang="en-US" sz="2200" dirty="0"/>
              <a:t>	7	South Dakota</a:t>
            </a:r>
          </a:p>
          <a:p>
            <a:pPr>
              <a:spcBef>
                <a:spcPct val="20000"/>
              </a:spcBef>
              <a:tabLst>
                <a:tab pos="1828800" algn="r"/>
                <a:tab pos="1947863" algn="l"/>
              </a:tabLst>
            </a:pPr>
            <a:r>
              <a:rPr lang="en-US" sz="2200" dirty="0"/>
              <a:t>	6.5	Maryland</a:t>
            </a:r>
          </a:p>
          <a:p>
            <a:pPr>
              <a:spcBef>
                <a:spcPct val="20000"/>
              </a:spcBef>
              <a:tabLst>
                <a:tab pos="1828800" algn="r"/>
                <a:tab pos="1947863" algn="l"/>
              </a:tabLst>
            </a:pPr>
            <a:r>
              <a:rPr lang="en-US" sz="2200" dirty="0"/>
              <a:t>	5	West Virginia</a:t>
            </a:r>
          </a:p>
          <a:p>
            <a:pPr>
              <a:spcBef>
                <a:spcPct val="20000"/>
              </a:spcBef>
              <a:tabLst>
                <a:tab pos="1828800" algn="r"/>
                <a:tab pos="1947863" algn="l"/>
              </a:tabLst>
            </a:pPr>
            <a:r>
              <a:rPr lang="en-US" sz="2200" dirty="0"/>
              <a:t>	2.3	Maine</a:t>
            </a:r>
          </a:p>
          <a:p>
            <a:pPr>
              <a:spcBef>
                <a:spcPct val="20000"/>
              </a:spcBef>
              <a:tabLst>
                <a:tab pos="1828800" algn="r"/>
                <a:tab pos="1947863" algn="l"/>
              </a:tabLst>
            </a:pPr>
            <a:r>
              <a:rPr lang="en-US" sz="2200" dirty="0"/>
              <a:t>	0.2	Virgin Islands</a:t>
            </a:r>
          </a:p>
        </p:txBody>
      </p:sp>
      <p:sp>
        <p:nvSpPr>
          <p:cNvPr id="2" name="Rectangle 1"/>
          <p:cNvSpPr/>
          <p:nvPr/>
        </p:nvSpPr>
        <p:spPr>
          <a:xfrm>
            <a:off x="1877864" y="1466850"/>
            <a:ext cx="2190023" cy="397032"/>
          </a:xfrm>
          <a:prstGeom prst="rect">
            <a:avLst/>
          </a:prstGeom>
        </p:spPr>
        <p:txBody>
          <a:bodyPr wrap="none">
            <a:spAutoFit/>
          </a:bodyPr>
          <a:lstStyle/>
          <a:p>
            <a:pPr algn="ctr">
              <a:lnSpc>
                <a:spcPct val="90000"/>
              </a:lnSpc>
              <a:tabLst>
                <a:tab pos="1828800" algn="r"/>
                <a:tab pos="1947863" algn="l"/>
              </a:tabLst>
            </a:pPr>
            <a:r>
              <a:rPr lang="en-US" sz="2200" b="1" u="sng" dirty="0">
                <a:ea typeface="ヒラギノ角ゴ Pro W3" charset="0"/>
                <a:cs typeface="Arial" charset="0"/>
              </a:rPr>
              <a:t>Numeric Change</a:t>
            </a:r>
          </a:p>
        </p:txBody>
      </p:sp>
    </p:spTree>
    <p:extLst>
      <p:ext uri="{BB962C8B-B14F-4D97-AF65-F5344CB8AC3E}">
        <p14:creationId xmlns:p14="http://schemas.microsoft.com/office/powerpoint/2010/main" val="20877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46" y="1"/>
            <a:ext cx="8042754" cy="6872600"/>
          </a:xfrm>
          <a:prstGeom prst="rect">
            <a:avLst/>
          </a:prstGeom>
        </p:spPr>
      </p:pic>
    </p:spTree>
    <p:extLst>
      <p:ext uri="{BB962C8B-B14F-4D97-AF65-F5344CB8AC3E}">
        <p14:creationId xmlns:p14="http://schemas.microsoft.com/office/powerpoint/2010/main" val="706653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356360"/>
            <a:ext cx="9144000" cy="5806440"/>
          </a:xfrm>
          <a:prstGeom prst="rect">
            <a:avLst/>
          </a:prstGeom>
        </p:spPr>
      </p:pic>
      <p:sp>
        <p:nvSpPr>
          <p:cNvPr id="3" name="Title 1"/>
          <p:cNvSpPr txBox="1">
            <a:spLocks/>
          </p:cNvSpPr>
          <p:nvPr/>
        </p:nvSpPr>
        <p:spPr>
          <a:xfrm>
            <a:off x="152400" y="152400"/>
            <a:ext cx="8763000" cy="1119460"/>
          </a:xfrm>
          <a:prstGeom prst="rect">
            <a:avLst/>
          </a:prstGeom>
        </p:spPr>
        <p:txBody>
          <a:bodyPr vert="horz" lIns="91440" tIns="45720" rIns="91440" bIns="45720" rtlCol="0"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0000"/>
              </a:lnSpc>
              <a:defRPr/>
            </a:pPr>
            <a:r>
              <a:rPr lang="en-US" i="1" dirty="0" smtClean="0">
                <a:effectLst>
                  <a:outerShdw blurRad="38100" dist="38100" dir="2700000" algn="tl">
                    <a:srgbClr val="C0C0C0"/>
                  </a:outerShdw>
                </a:effectLst>
              </a:rPr>
              <a:t>A Changing World:  Helping people prepare for life in a scary world that we know little about</a:t>
            </a:r>
            <a:endParaRPr lang="en-US" dirty="0" smtClean="0"/>
          </a:p>
        </p:txBody>
      </p:sp>
    </p:spTree>
    <p:extLst>
      <p:ext uri="{BB962C8B-B14F-4D97-AF65-F5344CB8AC3E}">
        <p14:creationId xmlns:p14="http://schemas.microsoft.com/office/powerpoint/2010/main" val="47611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8065" name="Picture 2" descr="H:\scanned\wallstree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05" y="0"/>
            <a:ext cx="9174868"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3276600" y="3072063"/>
            <a:ext cx="5638800" cy="3810000"/>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40000" dist="20000" dir="5400000" rotWithShape="0">
              <a:srgbClr val="000000">
                <a:alpha val="37999"/>
              </a:srgbClr>
            </a:outerShdw>
          </a:effectLst>
        </p:spPr>
        <p:txBody>
          <a:bodyPr wrap="square">
            <a:spAutoFit/>
          </a:bodyPr>
          <a:lstStyle/>
          <a:p>
            <a:pPr>
              <a:lnSpc>
                <a:spcPct val="150000"/>
              </a:lnSpc>
              <a:defRPr/>
            </a:pPr>
            <a:r>
              <a:rPr lang="en-US" sz="2000" dirty="0">
                <a:solidFill>
                  <a:schemeClr val="dk1"/>
                </a:solidFill>
                <a:latin typeface="+mn-lt"/>
                <a:ea typeface="+mn-ea"/>
                <a:cs typeface="+mn-cs"/>
              </a:rPr>
              <a:t>1. Registered Nurses</a:t>
            </a:r>
          </a:p>
          <a:p>
            <a:pPr>
              <a:lnSpc>
                <a:spcPct val="150000"/>
              </a:lnSpc>
              <a:defRPr/>
            </a:pPr>
            <a:r>
              <a:rPr lang="en-US" sz="2000" dirty="0">
                <a:solidFill>
                  <a:schemeClr val="dk1"/>
                </a:solidFill>
                <a:latin typeface="+mn-lt"/>
                <a:ea typeface="+mn-ea"/>
                <a:cs typeface="+mn-cs"/>
              </a:rPr>
              <a:t>2. Automotive Service Technicians and Mechanics</a:t>
            </a:r>
          </a:p>
          <a:p>
            <a:pPr>
              <a:lnSpc>
                <a:spcPct val="150000"/>
              </a:lnSpc>
              <a:defRPr/>
            </a:pPr>
            <a:r>
              <a:rPr lang="en-US" sz="2000" dirty="0">
                <a:solidFill>
                  <a:schemeClr val="dk1"/>
                </a:solidFill>
                <a:latin typeface="+mn-lt"/>
                <a:ea typeface="+mn-ea"/>
                <a:cs typeface="+mn-cs"/>
              </a:rPr>
              <a:t>3. Carpenters</a:t>
            </a:r>
          </a:p>
          <a:p>
            <a:pPr>
              <a:lnSpc>
                <a:spcPct val="150000"/>
              </a:lnSpc>
              <a:defRPr/>
            </a:pPr>
            <a:r>
              <a:rPr lang="en-US" sz="2000" dirty="0">
                <a:solidFill>
                  <a:schemeClr val="dk1"/>
                </a:solidFill>
                <a:latin typeface="+mn-lt"/>
                <a:ea typeface="+mn-ea"/>
                <a:cs typeface="+mn-cs"/>
              </a:rPr>
              <a:t>4. Electricians</a:t>
            </a:r>
          </a:p>
          <a:p>
            <a:pPr>
              <a:lnSpc>
                <a:spcPct val="150000"/>
              </a:lnSpc>
              <a:defRPr/>
            </a:pPr>
            <a:r>
              <a:rPr lang="en-US" sz="2000" dirty="0">
                <a:solidFill>
                  <a:schemeClr val="dk1"/>
                </a:solidFill>
                <a:latin typeface="+mn-lt"/>
                <a:ea typeface="+mn-ea"/>
                <a:cs typeface="+mn-cs"/>
              </a:rPr>
              <a:t>5. Computer Systems Analysts</a:t>
            </a:r>
          </a:p>
          <a:p>
            <a:pPr>
              <a:lnSpc>
                <a:spcPct val="150000"/>
              </a:lnSpc>
              <a:defRPr/>
            </a:pPr>
            <a:r>
              <a:rPr lang="en-US" sz="2000" dirty="0">
                <a:solidFill>
                  <a:schemeClr val="dk1"/>
                </a:solidFill>
                <a:latin typeface="+mn-lt"/>
                <a:ea typeface="+mn-ea"/>
                <a:cs typeface="+mn-cs"/>
              </a:rPr>
              <a:t>6. Machinists</a:t>
            </a:r>
          </a:p>
          <a:p>
            <a:pPr>
              <a:lnSpc>
                <a:spcPct val="150000"/>
              </a:lnSpc>
              <a:defRPr/>
            </a:pPr>
            <a:r>
              <a:rPr lang="en-US" sz="2000" dirty="0">
                <a:solidFill>
                  <a:schemeClr val="dk1"/>
                </a:solidFill>
                <a:latin typeface="+mn-lt"/>
                <a:ea typeface="+mn-ea"/>
                <a:cs typeface="+mn-cs"/>
              </a:rPr>
              <a:t>7. Plumbers, Pipefitters, Steamfitters</a:t>
            </a:r>
          </a:p>
          <a:p>
            <a:pPr>
              <a:lnSpc>
                <a:spcPct val="150000"/>
              </a:lnSpc>
              <a:defRPr/>
            </a:pPr>
            <a:r>
              <a:rPr lang="en-US" sz="2000" dirty="0">
                <a:solidFill>
                  <a:schemeClr val="dk1"/>
                </a:solidFill>
                <a:latin typeface="+mn-lt"/>
                <a:ea typeface="+mn-ea"/>
                <a:cs typeface="+mn-cs"/>
              </a:rPr>
              <a:t>8. Welders, Cutters, </a:t>
            </a:r>
            <a:r>
              <a:rPr lang="en-US" sz="2000" dirty="0" err="1">
                <a:solidFill>
                  <a:schemeClr val="dk1"/>
                </a:solidFill>
                <a:latin typeface="+mn-lt"/>
                <a:ea typeface="+mn-ea"/>
                <a:cs typeface="+mn-cs"/>
              </a:rPr>
              <a:t>Solderers</a:t>
            </a:r>
            <a:r>
              <a:rPr lang="en-US" sz="2000" dirty="0">
                <a:solidFill>
                  <a:schemeClr val="dk1"/>
                </a:solidFill>
                <a:latin typeface="+mn-lt"/>
                <a:ea typeface="+mn-ea"/>
                <a:cs typeface="+mn-cs"/>
              </a:rPr>
              <a:t> and </a:t>
            </a:r>
            <a:r>
              <a:rPr lang="en-US" sz="2000" dirty="0" err="1">
                <a:solidFill>
                  <a:schemeClr val="dk1"/>
                </a:solidFill>
                <a:latin typeface="+mn-lt"/>
                <a:ea typeface="+mn-ea"/>
                <a:cs typeface="+mn-cs"/>
              </a:rPr>
              <a:t>Brazers</a:t>
            </a:r>
            <a:endParaRPr lang="en-US" sz="2000" dirty="0">
              <a:solidFill>
                <a:schemeClr val="dk1"/>
              </a:solidFill>
              <a:latin typeface="+mn-lt"/>
              <a:ea typeface="+mn-ea"/>
              <a:cs typeface="+mn-cs"/>
            </a:endParaRPr>
          </a:p>
        </p:txBody>
      </p:sp>
    </p:spTree>
    <p:extLst>
      <p:ext uri="{BB962C8B-B14F-4D97-AF65-F5344CB8AC3E}">
        <p14:creationId xmlns:p14="http://schemas.microsoft.com/office/powerpoint/2010/main" val="182651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Screen-Shot-2014-02-28-at-3.13.33-P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11" y="-21486"/>
            <a:ext cx="11216896" cy="9546485"/>
          </a:xfrm>
          <a:prstGeom prst="rect">
            <a:avLst/>
          </a:prstGeom>
        </p:spPr>
      </p:pic>
    </p:spTree>
    <p:extLst>
      <p:ext uri="{BB962C8B-B14F-4D97-AF65-F5344CB8AC3E}">
        <p14:creationId xmlns:p14="http://schemas.microsoft.com/office/powerpoint/2010/main" val="53428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3" name="Picture 2" descr="C:\Documents and Settings\cdroessler\My Documents\Presentations\NEW\10 hardest to fill jobs\Picture-1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3" y="0"/>
            <a:ext cx="8829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5807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2161" name="Picture 2" descr="C:\Documents and Settings\cdroessler\My Documents\Presentations\NEW\10 hardest to fill jobs\Picture-1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chemeClr val="tx1"/>
                </a:solidFill>
              </a:ln>
              <a:solidFill>
                <a:schemeClr val="bg1"/>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03016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4209" name="Picture 2" descr="C:\Documents and Settings\cdroessler\My Documents\Presentations\NEW\10 hardest to fill jobs\Picture-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638" y="0"/>
            <a:ext cx="884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chemeClr val="bg1"/>
              </a:solidFill>
              <a:effectLst>
                <a:outerShdw blurRad="38100" dist="38100" dir="2700000" algn="tl">
                  <a:srgbClr val="808080"/>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117990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401" name="Picture 2" descr="C:\Documents and Settings\cdroessler\My Documents\Presentations\NEW\10 hardest to fill jobs\Picture-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538" y="0"/>
            <a:ext cx="8924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77800"/>
            <a:ext cx="9144000" cy="584200"/>
          </a:xfrm>
          <a:prstGeom prst="rect">
            <a:avLst/>
          </a:prstGeom>
        </p:spPr>
        <p:txBody>
          <a:bodyPr>
            <a:spAutoFit/>
          </a:bodyPr>
          <a:lstStyle/>
          <a:p>
            <a:pPr algn="ctr">
              <a:defRPr/>
            </a:pPr>
            <a:r>
              <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Arial" pitchFamily="-108" charset="0"/>
                <a:cs typeface="Arial" pitchFamily="-108" charset="0"/>
              </a:rPr>
              <a:t>10 Hardest to Fill Jobs in America</a:t>
            </a:r>
            <a:endParaRPr lang="en-US" sz="3200" b="1" dirty="0">
              <a:ln>
                <a:solidFill>
                  <a:srgbClr val="000000"/>
                </a:solidFill>
              </a:ln>
              <a:solidFill>
                <a:srgbClr val="FFFFFF"/>
              </a:solidFill>
              <a:effectLst>
                <a:outerShdw blurRad="38100" dist="38100" dir="2700000" algn="tl">
                  <a:srgbClr val="FFFFFF"/>
                </a:outerShdw>
              </a:effectLst>
              <a:latin typeface="Arial" pitchFamily="-108" charset="0"/>
              <a:ea typeface="ヒラギノ角ゴ Pro W3" pitchFamily="-108" charset="-128"/>
              <a:cs typeface="+mn-cs"/>
            </a:endParaRPr>
          </a:p>
        </p:txBody>
      </p:sp>
    </p:spTree>
    <p:extLst>
      <p:ext uri="{BB962C8B-B14F-4D97-AF65-F5344CB8AC3E}">
        <p14:creationId xmlns:p14="http://schemas.microsoft.com/office/powerpoint/2010/main" val="271633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2" descr="C:\Documents and Settings\cdroessler\My Documents\Presentations\NEW\10 new jobs\9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00" y="9032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0"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30094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descr="C:\Documents and Settings\cdroessler\My Documents\Presentations\NEW\10 new jobs\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225" y="1382713"/>
            <a:ext cx="9144000" cy="532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5250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5" name="Picture 2" descr="C:\Documents and Settings\cdroessler\My Documents\Presentations\NEW\10 new jobs\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409700"/>
            <a:ext cx="9144000" cy="529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6" name="Title 1"/>
          <p:cNvSpPr txBox="1">
            <a:spLocks/>
          </p:cNvSpPr>
          <p:nvPr/>
        </p:nvSpPr>
        <p:spPr bwMode="auto">
          <a:xfrm>
            <a:off x="685800" y="228600"/>
            <a:ext cx="7772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4000" b="1">
                <a:solidFill>
                  <a:srgbClr val="71852C"/>
                </a:solidFill>
              </a:rPr>
              <a:t>Top 10 Job Titles that Didn’t Exist Five Years Ago</a:t>
            </a:r>
          </a:p>
        </p:txBody>
      </p:sp>
    </p:spTree>
    <p:extLst>
      <p:ext uri="{BB962C8B-B14F-4D97-AF65-F5344CB8AC3E}">
        <p14:creationId xmlns:p14="http://schemas.microsoft.com/office/powerpoint/2010/main" val="1549656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4689" name="Picture 2" descr="C:\Documents and Settings\cdroessler\My Documents\Presentations\NEW\healthcare careers\Picture-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1" y="12700"/>
            <a:ext cx="838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7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29911" cy="6858000"/>
          </a:xfrm>
          <a:prstGeom prst="rect">
            <a:avLst/>
          </a:prstGeom>
        </p:spPr>
      </p:pic>
    </p:spTree>
    <p:extLst>
      <p:ext uri="{BB962C8B-B14F-4D97-AF65-F5344CB8AC3E}">
        <p14:creationId xmlns:p14="http://schemas.microsoft.com/office/powerpoint/2010/main" val="96941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1400" y="0"/>
            <a:ext cx="7050386" cy="6858000"/>
          </a:xfrm>
          <a:prstGeom prst="rect">
            <a:avLst/>
          </a:prstGeom>
        </p:spPr>
      </p:pic>
    </p:spTree>
    <p:extLst>
      <p:ext uri="{BB962C8B-B14F-4D97-AF65-F5344CB8AC3E}">
        <p14:creationId xmlns:p14="http://schemas.microsoft.com/office/powerpoint/2010/main" val="118974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5000" y="0"/>
            <a:ext cx="7855757" cy="6858000"/>
          </a:xfrm>
          <a:prstGeom prst="rect">
            <a:avLst/>
          </a:prstGeom>
        </p:spPr>
      </p:pic>
    </p:spTree>
    <p:extLst>
      <p:ext uri="{BB962C8B-B14F-4D97-AF65-F5344CB8AC3E}">
        <p14:creationId xmlns:p14="http://schemas.microsoft.com/office/powerpoint/2010/main" val="1107444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2300" y="139700"/>
            <a:ext cx="7899400" cy="6578600"/>
          </a:xfrm>
          <a:prstGeom prst="rect">
            <a:avLst/>
          </a:prstGeom>
        </p:spPr>
      </p:pic>
    </p:spTree>
    <p:extLst>
      <p:ext uri="{BB962C8B-B14F-4D97-AF65-F5344CB8AC3E}">
        <p14:creationId xmlns:p14="http://schemas.microsoft.com/office/powerpoint/2010/main" val="958315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1500" y="215900"/>
            <a:ext cx="8001000" cy="6426200"/>
          </a:xfrm>
          <a:prstGeom prst="rect">
            <a:avLst/>
          </a:prstGeom>
        </p:spPr>
      </p:pic>
    </p:spTree>
    <p:extLst>
      <p:ext uri="{BB962C8B-B14F-4D97-AF65-F5344CB8AC3E}">
        <p14:creationId xmlns:p14="http://schemas.microsoft.com/office/powerpoint/2010/main" val="1001528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9600" y="127000"/>
            <a:ext cx="7912100" cy="6604000"/>
          </a:xfrm>
          <a:prstGeom prst="rect">
            <a:avLst/>
          </a:prstGeom>
        </p:spPr>
      </p:pic>
    </p:spTree>
    <p:extLst>
      <p:ext uri="{BB962C8B-B14F-4D97-AF65-F5344CB8AC3E}">
        <p14:creationId xmlns:p14="http://schemas.microsoft.com/office/powerpoint/2010/main" val="52988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62" name="Subtitle 2"/>
          <p:cNvSpPr>
            <a:spLocks noGrp="1"/>
          </p:cNvSpPr>
          <p:nvPr>
            <p:ph type="subTitle" idx="1"/>
          </p:nvPr>
        </p:nvSpPr>
        <p:spPr>
          <a:xfrm>
            <a:off x="0" y="6172200"/>
            <a:ext cx="9144000" cy="685800"/>
          </a:xfrm>
        </p:spPr>
        <p:txBody>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36576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25686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p:txBody>
          <a:bodyPr>
            <a:normAutofit fontScale="90000"/>
          </a:bodyPr>
          <a:lstStyle/>
          <a:p>
            <a:pPr eaLnBrk="1" hangingPunct="1"/>
            <a:r>
              <a:rPr lang="en-US" sz="4000">
                <a:latin typeface="Arial" charset="0"/>
                <a:ea typeface="ヒラギノ角ゴ Pro W3" charset="0"/>
                <a:cs typeface="ヒラギノ角ゴ Pro W3" charset="0"/>
              </a:rPr>
              <a:t>Upsetting the Projection Data</a:t>
            </a:r>
          </a:p>
        </p:txBody>
      </p:sp>
      <p:sp>
        <p:nvSpPr>
          <p:cNvPr id="145410" name="Rectangle 3"/>
          <p:cNvSpPr>
            <a:spLocks noGrp="1" noChangeArrowheads="1"/>
          </p:cNvSpPr>
          <p:nvPr>
            <p:ph idx="1"/>
          </p:nvPr>
        </p:nvSpPr>
        <p:spPr/>
        <p:txBody>
          <a:bodyPr/>
          <a:lstStyle/>
          <a:p>
            <a:pPr eaLnBrk="1" hangingPunct="1">
              <a:spcAft>
                <a:spcPts val="600"/>
              </a:spcAft>
            </a:pPr>
            <a:r>
              <a:rPr lang="en-US" sz="3200">
                <a:latin typeface="Arial" charset="0"/>
                <a:ea typeface="ヒラギノ角ゴ Pro W3" charset="0"/>
                <a:cs typeface="ヒラギノ角ゴ Pro W3" charset="0"/>
              </a:rPr>
              <a:t>Recession</a:t>
            </a:r>
          </a:p>
          <a:p>
            <a:pPr eaLnBrk="1" hangingPunct="1">
              <a:spcAft>
                <a:spcPts val="600"/>
              </a:spcAft>
            </a:pPr>
            <a:r>
              <a:rPr lang="en-US" sz="3200">
                <a:latin typeface="Arial" charset="0"/>
                <a:ea typeface="ヒラギノ角ゴ Pro W3" charset="0"/>
                <a:cs typeface="ヒラギノ角ゴ Pro W3" charset="0"/>
              </a:rPr>
              <a:t>Natural Disasters</a:t>
            </a:r>
          </a:p>
          <a:p>
            <a:pPr eaLnBrk="1" hangingPunct="1">
              <a:spcAft>
                <a:spcPts val="600"/>
              </a:spcAft>
            </a:pPr>
            <a:r>
              <a:rPr lang="en-US" sz="3200">
                <a:latin typeface="Arial" charset="0"/>
                <a:ea typeface="ヒラギノ角ゴ Pro W3" charset="0"/>
                <a:cs typeface="ヒラギノ角ゴ Pro W3" charset="0"/>
              </a:rPr>
              <a:t>Immigration</a:t>
            </a:r>
          </a:p>
          <a:p>
            <a:pPr eaLnBrk="1" hangingPunct="1">
              <a:spcAft>
                <a:spcPts val="600"/>
              </a:spcAft>
            </a:pPr>
            <a:r>
              <a:rPr lang="en-US" sz="3200">
                <a:latin typeface="Arial" charset="0"/>
                <a:ea typeface="ヒラギノ角ゴ Pro W3" charset="0"/>
                <a:cs typeface="ヒラギノ角ゴ Pro W3" charset="0"/>
              </a:rPr>
              <a:t>Automation / Technology</a:t>
            </a:r>
          </a:p>
          <a:p>
            <a:pPr eaLnBrk="1" hangingPunct="1">
              <a:spcAft>
                <a:spcPts val="600"/>
              </a:spcAft>
            </a:pPr>
            <a:r>
              <a:rPr lang="en-US" sz="3200">
                <a:latin typeface="Arial" charset="0"/>
                <a:ea typeface="ヒラギノ角ゴ Pro W3" charset="0"/>
                <a:cs typeface="ヒラギノ角ゴ Pro W3" charset="0"/>
              </a:rPr>
              <a:t>Job relocation</a:t>
            </a:r>
          </a:p>
          <a:p>
            <a:pPr eaLnBrk="1" hangingPunct="1">
              <a:spcAft>
                <a:spcPts val="600"/>
              </a:spcAft>
            </a:pPr>
            <a:r>
              <a:rPr lang="en-US" sz="3200">
                <a:latin typeface="Arial" charset="0"/>
                <a:ea typeface="ヒラギノ角ゴ Pro W3" charset="0"/>
                <a:cs typeface="ヒラギノ角ゴ Pro W3" charset="0"/>
              </a:rPr>
              <a:t>Elections</a:t>
            </a:r>
          </a:p>
        </p:txBody>
      </p:sp>
    </p:spTree>
    <p:extLst>
      <p:ext uri="{BB962C8B-B14F-4D97-AF65-F5344CB8AC3E}">
        <p14:creationId xmlns:p14="http://schemas.microsoft.com/office/powerpoint/2010/main" val="1109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57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1553" name="Picture 2" descr="C:\Documents and Settings\cdroessler\My Documents\Downloads\AMPBabb8744L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863" y="381000"/>
            <a:ext cx="918686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775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3601" name="Picture 2" descr="C:\Documents and Settings\cdroessler\My Documents\Downloads\women_in_factory_bi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89916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54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14400"/>
            <a:ext cx="7772400" cy="5029200"/>
          </a:xfrm>
        </p:spPr>
        <p:txBody>
          <a:bodyPr/>
          <a:lstStyle/>
          <a:p>
            <a:pPr>
              <a:lnSpc>
                <a:spcPct val="150000"/>
              </a:lnSpc>
              <a:defRPr/>
            </a:pPr>
            <a:r>
              <a:rPr lang="en-US" i="1" dirty="0">
                <a:effectLst>
                  <a:outerShdw blurRad="38100" dist="38100" dir="2700000" algn="tl">
                    <a:srgbClr val="DDDDDD"/>
                  </a:outerShdw>
                </a:effectLst>
                <a:latin typeface="Arial" charset="0"/>
                <a:ea typeface="ヒラギノ角ゴ Pro W3" charset="0"/>
                <a:cs typeface="ヒラギノ角ゴ Pro W3" charset="0"/>
              </a:rPr>
              <a:t>Surprises</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Future Demand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Changing World</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i="1" dirty="0">
                <a:effectLst>
                  <a:outerShdw blurRad="38100" dist="38100" dir="2700000" algn="tl">
                    <a:srgbClr val="DDDDDD"/>
                  </a:outerShdw>
                </a:effectLst>
                <a:latin typeface="Arial" charset="0"/>
                <a:ea typeface="ヒラギノ角ゴ Pro W3" charset="0"/>
                <a:cs typeface="ヒラギノ角ゴ Pro W3" charset="0"/>
              </a:rPr>
              <a:t>New </a:t>
            </a:r>
            <a:r>
              <a:rPr lang="en-US" i="1" dirty="0" smtClean="0">
                <a:effectLst>
                  <a:outerShdw blurRad="38100" dist="38100" dir="2700000" algn="tl">
                    <a:srgbClr val="DDDDDD"/>
                  </a:outerShdw>
                </a:effectLst>
                <a:latin typeface="Arial" charset="0"/>
                <a:ea typeface="ヒラギノ角ゴ Pro W3" charset="0"/>
                <a:cs typeface="ヒラギノ角ゴ Pro W3" charset="0"/>
              </a:rPr>
              <a:t>Ideas</a:t>
            </a:r>
            <a:endParaRPr lang="en-US"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24578" name="Subtitle 2"/>
          <p:cNvSpPr>
            <a:spLocks noGrp="1"/>
          </p:cNvSpPr>
          <p:nvPr>
            <p:ph type="subTitle" idx="1"/>
          </p:nvPr>
        </p:nvSpPr>
        <p:spPr>
          <a:xfrm>
            <a:off x="0" y="6172200"/>
            <a:ext cx="9144000" cy="685800"/>
          </a:xfrm>
        </p:spPr>
        <p:txBody>
          <a:bodyPr>
            <a:normAutofit/>
          </a:bodyPr>
          <a:lstStyle/>
          <a:p>
            <a:pPr>
              <a:defRPr/>
            </a:pPr>
            <a:r>
              <a:rPr lang="en-US" dirty="0" err="1"/>
              <a:t>www.ncPerkins.org</a:t>
            </a:r>
            <a:r>
              <a:rPr lang="en-US" dirty="0"/>
              <a:t>/presentations</a:t>
            </a:r>
          </a:p>
        </p:txBody>
      </p:sp>
      <p:sp>
        <p:nvSpPr>
          <p:cNvPr id="5" name="Rounded Rectangle 4"/>
          <p:cNvSpPr>
            <a:spLocks noChangeArrowheads="1"/>
          </p:cNvSpPr>
          <p:nvPr/>
        </p:nvSpPr>
        <p:spPr bwMode="auto">
          <a:xfrm>
            <a:off x="1600200" y="1600200"/>
            <a:ext cx="57912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98250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5649" name="Picture 2" descr="C:\Documents and Settings\cdroessler\My Documents\CTE future curriculum\Commerce meeting 081412\GE 218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2200" y="25400"/>
            <a:ext cx="4724400" cy="703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80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57697" name="Picture 2" descr="C:\Documents and Settings\cdroessler\My Documents\Downloads\AMSTC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750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406370"/>
            <a:ext cx="8534400" cy="3264665"/>
          </a:xfrm>
          <a:prstGeom prst="rect">
            <a:avLst/>
          </a:prstGeom>
        </p:spPr>
      </p:pic>
      <p:sp>
        <p:nvSpPr>
          <p:cNvPr id="3" name="Title 2"/>
          <p:cNvSpPr>
            <a:spLocks noGrp="1"/>
          </p:cNvSpPr>
          <p:nvPr>
            <p:ph type="title"/>
          </p:nvPr>
        </p:nvSpPr>
        <p:spPr/>
        <p:txBody>
          <a:bodyPr>
            <a:noAutofit/>
          </a:bodyPr>
          <a:lstStyle/>
          <a:p>
            <a:r>
              <a:rPr lang="en-US" sz="3600" dirty="0" smtClean="0"/>
              <a:t>NC Advanced Manufacturing Careers Awareness Week</a:t>
            </a:r>
            <a:endParaRPr lang="en-US" sz="3600" dirty="0"/>
          </a:p>
        </p:txBody>
      </p:sp>
      <p:sp>
        <p:nvSpPr>
          <p:cNvPr id="5" name="TextBox 4"/>
          <p:cNvSpPr txBox="1"/>
          <p:nvPr/>
        </p:nvSpPr>
        <p:spPr>
          <a:xfrm>
            <a:off x="304800" y="4963149"/>
            <a:ext cx="5029200" cy="707886"/>
          </a:xfrm>
          <a:prstGeom prst="rect">
            <a:avLst/>
          </a:prstGeom>
          <a:noFill/>
        </p:spPr>
        <p:txBody>
          <a:bodyPr wrap="square" rtlCol="0">
            <a:spAutoFit/>
          </a:bodyPr>
          <a:lstStyle/>
          <a:p>
            <a:r>
              <a:rPr lang="en-US" sz="4000" dirty="0" smtClean="0"/>
              <a:t>October 2-6, 2017</a:t>
            </a:r>
            <a:endParaRPr lang="en-US" sz="4000" dirty="0"/>
          </a:p>
        </p:txBody>
      </p:sp>
      <p:sp>
        <p:nvSpPr>
          <p:cNvPr id="6" name="TextBox 5"/>
          <p:cNvSpPr txBox="1"/>
          <p:nvPr/>
        </p:nvSpPr>
        <p:spPr>
          <a:xfrm>
            <a:off x="304800" y="5943601"/>
            <a:ext cx="8610600" cy="707886"/>
          </a:xfrm>
          <a:prstGeom prst="rect">
            <a:avLst/>
          </a:prstGeom>
          <a:noFill/>
        </p:spPr>
        <p:txBody>
          <a:bodyPr wrap="square" rtlCol="0">
            <a:spAutoFit/>
          </a:bodyPr>
          <a:lstStyle/>
          <a:p>
            <a:r>
              <a:rPr lang="en-US" sz="4000" dirty="0" err="1" smtClean="0"/>
              <a:t>NCperkins.org</a:t>
            </a:r>
            <a:r>
              <a:rPr lang="en-US" sz="4000" dirty="0" smtClean="0"/>
              <a:t>/manufacturing</a:t>
            </a:r>
            <a:endParaRPr lang="en-US" sz="4000" dirty="0"/>
          </a:p>
        </p:txBody>
      </p:sp>
    </p:spTree>
    <p:extLst>
      <p:ext uri="{BB962C8B-B14F-4D97-AF65-F5344CB8AC3E}">
        <p14:creationId xmlns:p14="http://schemas.microsoft.com/office/powerpoint/2010/main" val="180881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ChangeArrowheads="1"/>
          </p:cNvSpPr>
          <p:nvPr>
            <p:ph type="ctrTitle" idx="4294967295"/>
          </p:nvPr>
        </p:nvSpPr>
        <p:spPr>
          <a:xfrm>
            <a:off x="685800" y="2286000"/>
            <a:ext cx="8458200" cy="1143000"/>
          </a:xfrm>
        </p:spPr>
        <p:txBody>
          <a:bodyPr>
            <a:normAutofit fontScale="90000"/>
          </a:bodyPr>
          <a:lstStyle/>
          <a:p>
            <a:pPr algn="l" eaLnBrk="1" hangingPunct="1">
              <a:lnSpc>
                <a:spcPct val="120000"/>
              </a:lnSpc>
              <a:defRPr/>
            </a:pPr>
            <a:r>
              <a:rPr lang="en-US" sz="4800" b="0" dirty="0">
                <a:effectLst>
                  <a:outerShdw blurRad="38100" dist="38100" dir="2700000" algn="tl">
                    <a:srgbClr val="DDDDDD"/>
                  </a:outerShdw>
                </a:effectLst>
                <a:latin typeface="Arial" charset="0"/>
                <a:ea typeface="ヒラギノ角ゴ Pro W3" charset="0"/>
                <a:cs typeface="ヒラギノ角ゴ Pro W3" charset="0"/>
              </a:rPr>
              <a:t>We are currently</a:t>
            </a:r>
            <a:br>
              <a:rPr lang="en-US" sz="4800" b="0" dirty="0">
                <a:effectLst>
                  <a:outerShdw blurRad="38100" dist="38100" dir="2700000" algn="tl">
                    <a:srgbClr val="DDDDDD"/>
                  </a:outerShdw>
                </a:effectLst>
                <a:latin typeface="Arial" charset="0"/>
                <a:ea typeface="ヒラギノ角ゴ Pro W3" charset="0"/>
                <a:cs typeface="ヒラギノ角ゴ Pro W3" charset="0"/>
              </a:rPr>
            </a:br>
            <a:r>
              <a:rPr lang="en-US" sz="4800" b="0" dirty="0">
                <a:effectLst>
                  <a:outerShdw blurRad="38100" dist="38100" dir="2700000" algn="tl">
                    <a:srgbClr val="DDDDDD"/>
                  </a:outerShdw>
                </a:effectLst>
                <a:latin typeface="Arial" charset="0"/>
                <a:ea typeface="ヒラギノ角ゴ Pro W3" charset="0"/>
                <a:cs typeface="ヒラギノ角ゴ Pro W3" charset="0"/>
              </a:rPr>
              <a:t>preparing </a:t>
            </a:r>
            <a:r>
              <a:rPr lang="en-US" sz="4800" b="0" dirty="0" smtClean="0">
                <a:effectLst>
                  <a:outerShdw blurRad="38100" dist="38100" dir="2700000" algn="tl">
                    <a:srgbClr val="DDDDDD"/>
                  </a:outerShdw>
                </a:effectLst>
                <a:latin typeface="Arial" charset="0"/>
                <a:ea typeface="ヒラギノ角ゴ Pro W3" charset="0"/>
                <a:cs typeface="ヒラギノ角ゴ Pro W3" charset="0"/>
              </a:rPr>
              <a:t>people for </a:t>
            </a:r>
            <a:r>
              <a:rPr lang="en-US" sz="4800" b="0" dirty="0">
                <a:effectLst>
                  <a:outerShdw blurRad="38100" dist="38100" dir="2700000" algn="tl">
                    <a:srgbClr val="DDDDDD"/>
                  </a:outerShdw>
                </a:effectLst>
                <a:latin typeface="Arial" charset="0"/>
                <a:ea typeface="ヒラギノ角ゴ Pro W3" charset="0"/>
                <a:cs typeface="ヒラギノ角ゴ Pro W3" charset="0"/>
              </a:rPr>
              <a:t>jobs that don</a:t>
            </a:r>
            <a:r>
              <a:rPr lang="ja-JP" altLang="en-US" sz="4800" b="0" dirty="0">
                <a:effectLst>
                  <a:outerShdw blurRad="38100" dist="38100" dir="2700000" algn="tl">
                    <a:srgbClr val="DDDDDD"/>
                  </a:outerShdw>
                </a:effectLst>
                <a:latin typeface="Arial" charset="0"/>
                <a:ea typeface="ヒラギノ角ゴ Pro W3" charset="0"/>
                <a:cs typeface="ヒラギノ角ゴ Pro W3" charset="0"/>
              </a:rPr>
              <a:t>’</a:t>
            </a:r>
            <a:r>
              <a:rPr lang="en-US" sz="4800" b="0" dirty="0">
                <a:effectLst>
                  <a:outerShdw blurRad="38100" dist="38100" dir="2700000" algn="tl">
                    <a:srgbClr val="DDDDDD"/>
                  </a:outerShdw>
                </a:effectLst>
                <a:latin typeface="Arial" charset="0"/>
                <a:ea typeface="ヒラギノ角ゴ Pro W3" charset="0"/>
                <a:cs typeface="ヒラギノ角ゴ Pro W3" charset="0"/>
              </a:rPr>
              <a:t>t yet exist …</a:t>
            </a:r>
          </a:p>
        </p:txBody>
      </p:sp>
    </p:spTree>
    <p:extLst>
      <p:ext uri="{BB962C8B-B14F-4D97-AF65-F5344CB8AC3E}">
        <p14:creationId xmlns:p14="http://schemas.microsoft.com/office/powerpoint/2010/main" val="180017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ChangeArrowheads="1"/>
          </p:cNvSpPr>
          <p:nvPr>
            <p:ph type="ctrTitle" idx="4294967295"/>
          </p:nvPr>
        </p:nvSpPr>
        <p:spPr>
          <a:xfrm>
            <a:off x="685800" y="2286000"/>
            <a:ext cx="7391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using technologies that haven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yet been invented …</a:t>
            </a:r>
          </a:p>
        </p:txBody>
      </p:sp>
    </p:spTree>
    <p:extLst>
      <p:ext uri="{BB962C8B-B14F-4D97-AF65-F5344CB8AC3E}">
        <p14:creationId xmlns:p14="http://schemas.microsoft.com/office/powerpoint/2010/main" val="33583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ChangeArrowheads="1"/>
          </p:cNvSpPr>
          <p:nvPr>
            <p:ph type="ctrTitle" idx="4294967295"/>
          </p:nvPr>
        </p:nvSpPr>
        <p:spPr>
          <a:xfrm>
            <a:off x="685800" y="2286000"/>
            <a:ext cx="7772400" cy="1143000"/>
          </a:xfrm>
        </p:spPr>
        <p:txBody>
          <a:bodyPr>
            <a:normAutofit fontScale="90000"/>
          </a:bodyPr>
          <a:lstStyle/>
          <a:p>
            <a:pPr algn="l" eaLnBrk="1" hangingPunct="1">
              <a:lnSpc>
                <a:spcPct val="120000"/>
              </a:lnSpc>
              <a:defRPr/>
            </a:pPr>
            <a:r>
              <a:rPr lang="en-US" sz="4800" b="0">
                <a:effectLst>
                  <a:outerShdw blurRad="38100" dist="38100" dir="2700000" algn="tl">
                    <a:srgbClr val="DDDDDD"/>
                  </a:outerShdw>
                </a:effectLst>
                <a:latin typeface="Arial" charset="0"/>
                <a:ea typeface="ヒラギノ角ゴ Pro W3" charset="0"/>
                <a:cs typeface="ヒラギノ角ゴ Pro W3" charset="0"/>
              </a:rPr>
              <a:t>… in order to solve problems we don</a:t>
            </a:r>
            <a:r>
              <a:rPr lang="ja-JP" altLang="en-US" sz="4800" b="0">
                <a:effectLst>
                  <a:outerShdw blurRad="38100" dist="38100" dir="2700000" algn="tl">
                    <a:srgbClr val="DDDDDD"/>
                  </a:outerShdw>
                </a:effectLst>
                <a:latin typeface="Arial" charset="0"/>
                <a:ea typeface="ヒラギノ角ゴ Pro W3" charset="0"/>
                <a:cs typeface="ヒラギノ角ゴ Pro W3" charset="0"/>
              </a:rPr>
              <a:t>’</a:t>
            </a:r>
            <a:r>
              <a:rPr lang="en-US" sz="4800" b="0">
                <a:effectLst>
                  <a:outerShdw blurRad="38100" dist="38100" dir="2700000" algn="tl">
                    <a:srgbClr val="DDDDDD"/>
                  </a:outerShdw>
                </a:effectLst>
                <a:latin typeface="Arial" charset="0"/>
                <a:ea typeface="ヒラギノ角ゴ Pro W3" charset="0"/>
                <a:cs typeface="ヒラギノ角ゴ Pro W3" charset="0"/>
              </a:rPr>
              <a:t>t even know are problems yet.</a:t>
            </a:r>
          </a:p>
        </p:txBody>
      </p:sp>
    </p:spTree>
    <p:extLst>
      <p:ext uri="{BB962C8B-B14F-4D97-AF65-F5344CB8AC3E}">
        <p14:creationId xmlns:p14="http://schemas.microsoft.com/office/powerpoint/2010/main" val="1138318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5506" name="Rectangle 2"/>
          <p:cNvSpPr>
            <a:spLocks noGrp="1" noChangeArrowheads="1"/>
          </p:cNvSpPr>
          <p:nvPr>
            <p:ph type="title"/>
          </p:nvPr>
        </p:nvSpPr>
        <p:spPr/>
        <p:txBody>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Who predicted these?</a:t>
            </a:r>
          </a:p>
        </p:txBody>
      </p:sp>
      <p:sp>
        <p:nvSpPr>
          <p:cNvPr id="1034243" name="Rectangle 3"/>
          <p:cNvSpPr>
            <a:spLocks noGrp="1" noChangeArrowheads="1"/>
          </p:cNvSpPr>
          <p:nvPr>
            <p:ph sz="half" idx="1"/>
          </p:nvPr>
        </p:nvSpPr>
        <p:spPr>
          <a:xfrm>
            <a:off x="457200" y="1600200"/>
            <a:ext cx="4191000" cy="5410200"/>
          </a:xfrm>
        </p:spPr>
        <p:txBody>
          <a:bodyPr>
            <a:normAutofit fontScale="77500" lnSpcReduction="20000"/>
          </a:bodyPr>
          <a:lstStyle/>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Cell phones for everyone</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iPads, Kindles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Smart phones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iPod  - portable music and videos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Hand-held GPS</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Text messaging</a:t>
            </a:r>
          </a:p>
          <a:p>
            <a:pPr eaLnBrk="1" hangingPunct="1">
              <a:lnSpc>
                <a:spcPct val="90000"/>
              </a:lnSpc>
              <a:spcAft>
                <a:spcPts val="600"/>
              </a:spcAft>
              <a:defRPr/>
            </a:pPr>
            <a:r>
              <a:rPr lang="en-US" sz="2800" dirty="0">
                <a:effectLst>
                  <a:outerShdw blurRad="38100" dist="38100" dir="2700000" algn="tl">
                    <a:srgbClr val="DDDDDD"/>
                  </a:outerShdw>
                </a:effectLst>
                <a:latin typeface="Arial" charset="0"/>
                <a:ea typeface="ヒラギノ角ゴ Pro W3" charset="0"/>
                <a:cs typeface="ヒラギノ角ゴ Pro W3" charset="0"/>
              </a:rPr>
              <a:t>Blogs, Twitter</a:t>
            </a:r>
          </a:p>
          <a:p>
            <a:pPr eaLnBrk="1" hangingPunct="1">
              <a:lnSpc>
                <a:spcPct val="90000"/>
              </a:lnSpc>
              <a:spcAft>
                <a:spcPts val="600"/>
              </a:spcAft>
              <a:defRPr/>
            </a:pPr>
            <a:r>
              <a:rPr lang="en-US" sz="2800" dirty="0" err="1">
                <a:effectLst>
                  <a:outerShdw blurRad="38100" dist="38100" dir="2700000" algn="tl">
                    <a:srgbClr val="DDDDDD"/>
                  </a:outerShdw>
                </a:effectLst>
                <a:latin typeface="Arial" charset="0"/>
                <a:ea typeface="ヒラギノ角ゴ Pro W3" charset="0"/>
                <a:cs typeface="ヒラギノ角ゴ Pro W3" charset="0"/>
              </a:rPr>
              <a:t>MySpace</a:t>
            </a:r>
            <a:r>
              <a:rPr lang="en-US" sz="2800" dirty="0">
                <a:effectLst>
                  <a:outerShdw blurRad="38100" dist="38100" dir="2700000" algn="tl">
                    <a:srgbClr val="DDDDDD"/>
                  </a:outerShdw>
                </a:effectLst>
                <a:latin typeface="Arial" charset="0"/>
                <a:ea typeface="ヒラギノ角ゴ Pro W3" charset="0"/>
                <a:cs typeface="ヒラギノ角ゴ Pro W3" charset="0"/>
              </a:rPr>
              <a:t>, </a:t>
            </a:r>
            <a:r>
              <a:rPr lang="en-US" sz="2800" dirty="0" err="1">
                <a:effectLst>
                  <a:outerShdw blurRad="38100" dist="38100" dir="2700000" algn="tl">
                    <a:srgbClr val="DDDDDD"/>
                  </a:outerShdw>
                </a:effectLst>
                <a:latin typeface="Arial" charset="0"/>
                <a:ea typeface="ヒラギノ角ゴ Pro W3" charset="0"/>
                <a:cs typeface="ヒラギノ角ゴ Pro W3" charset="0"/>
              </a:rPr>
              <a:t>FaceBook</a:t>
            </a:r>
            <a:endParaRPr lang="en-US" sz="2800"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Wikipedia</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YouTube</a:t>
            </a:r>
          </a:p>
          <a:p>
            <a:pPr eaLnBrk="1" hangingPunct="1">
              <a:lnSpc>
                <a:spcPct val="90000"/>
              </a:lnSpc>
              <a:spcAft>
                <a:spcPts val="600"/>
              </a:spcAft>
              <a:defRPr/>
            </a:pPr>
            <a:r>
              <a:rPr lang="en-US" sz="2800" dirty="0" smtClean="0">
                <a:effectLst>
                  <a:outerShdw blurRad="38100" dist="38100" dir="2700000" algn="tl">
                    <a:srgbClr val="DDDDDD"/>
                  </a:outerShdw>
                </a:effectLst>
                <a:latin typeface="Arial" charset="0"/>
                <a:ea typeface="ヒラギノ角ゴ Pro W3" charset="0"/>
                <a:cs typeface="ヒラギノ角ゴ Pro W3" charset="0"/>
              </a:rPr>
              <a:t>Pinterest</a:t>
            </a:r>
          </a:p>
        </p:txBody>
      </p:sp>
      <p:sp>
        <p:nvSpPr>
          <p:cNvPr id="2" name="Content Placeholder 1"/>
          <p:cNvSpPr>
            <a:spLocks noGrp="1"/>
          </p:cNvSpPr>
          <p:nvPr>
            <p:ph sz="half" idx="2"/>
          </p:nvPr>
        </p:nvSpPr>
        <p:spPr/>
        <p:txBody>
          <a:bodyPr>
            <a:normAutofit fontScale="77500" lnSpcReduction="20000"/>
          </a:bodyPr>
          <a:lstStyle/>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Google Plus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Tumblr</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Instagram</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SUVs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Self-driving </a:t>
            </a:r>
            <a:r>
              <a:rPr lang="en-US" dirty="0">
                <a:effectLst>
                  <a:outerShdw blurRad="38100" dist="38100" dir="2700000" algn="tl">
                    <a:srgbClr val="DDDDDD"/>
                  </a:outerShdw>
                </a:effectLst>
                <a:latin typeface="Arial" charset="0"/>
                <a:ea typeface="ヒラギノ角ゴ Pro W3" charset="0"/>
                <a:cs typeface="ヒラギノ角ゴ Pro W3" charset="0"/>
              </a:rPr>
              <a:t>cars</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Electric cars</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Wearable tech - Fitbits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Cloud computing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“Reality</a:t>
            </a:r>
            <a:r>
              <a:rPr lang="en-US" dirty="0">
                <a:effectLst>
                  <a:outerShdw blurRad="38100" dist="38100" dir="2700000" algn="tl">
                    <a:srgbClr val="DDDDDD"/>
                  </a:outerShdw>
                </a:effectLst>
                <a:latin typeface="Arial" charset="0"/>
                <a:ea typeface="ヒラギノ角ゴ Pro W3" charset="0"/>
                <a:cs typeface="ヒラギノ角ゴ Pro W3" charset="0"/>
              </a:rPr>
              <a:t>” TV</a:t>
            </a:r>
          </a:p>
          <a:p>
            <a:pPr>
              <a:lnSpc>
                <a:spcPct val="90000"/>
              </a:lnSpc>
              <a:spcAft>
                <a:spcPts val="600"/>
              </a:spcAft>
              <a:defRPr/>
            </a:pPr>
            <a:r>
              <a:rPr lang="en-US" dirty="0">
                <a:effectLst>
                  <a:outerShdw blurRad="38100" dist="38100" dir="2700000" algn="tl">
                    <a:srgbClr val="DDDDDD"/>
                  </a:outerShdw>
                </a:effectLst>
                <a:latin typeface="Arial" charset="0"/>
                <a:ea typeface="ヒラギノ角ゴ Pro W3" charset="0"/>
                <a:cs typeface="ヒラギノ角ゴ Pro W3" charset="0"/>
              </a:rPr>
              <a:t>3D </a:t>
            </a:r>
            <a:r>
              <a:rPr lang="en-US" dirty="0" smtClean="0">
                <a:effectLst>
                  <a:outerShdw blurRad="38100" dist="38100" dir="2700000" algn="tl">
                    <a:srgbClr val="DDDDDD"/>
                  </a:outerShdw>
                </a:effectLst>
                <a:latin typeface="Arial" charset="0"/>
                <a:ea typeface="ヒラギノ角ゴ Pro W3" charset="0"/>
                <a:cs typeface="ヒラギノ角ゴ Pro W3" charset="0"/>
              </a:rPr>
              <a:t>printing</a:t>
            </a:r>
          </a:p>
          <a:p>
            <a:pPr>
              <a:lnSpc>
                <a:spcPct val="90000"/>
              </a:lnSpc>
              <a:spcAft>
                <a:spcPts val="600"/>
              </a:spcAft>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Presentations like this one !!</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16257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6530" name="Rectangle 2"/>
          <p:cNvSpPr>
            <a:spLocks noGrp="1" noChangeArrowheads="1"/>
          </p:cNvSpPr>
          <p:nvPr>
            <p:ph type="title"/>
          </p:nvPr>
        </p:nvSpPr>
        <p:spPr/>
        <p:txBody>
          <a:bodyPr>
            <a:normAutofit fontScale="90000"/>
          </a:bodyPr>
          <a:lstStyle/>
          <a:p>
            <a:pPr eaLnBrk="1" hangingPunct="1">
              <a:defRPr/>
            </a:pPr>
            <a:r>
              <a:rPr lang="en-US" sz="4200" b="0">
                <a:effectLst>
                  <a:outerShdw blurRad="38100" dist="38100" dir="2700000" algn="tl">
                    <a:srgbClr val="DDDDDD"/>
                  </a:outerShdw>
                </a:effectLst>
                <a:latin typeface="Arial" charset="0"/>
                <a:ea typeface="ヒラギノ角ゴ Pro W3" charset="0"/>
                <a:cs typeface="ヒラギノ角ゴ Pro W3" charset="0"/>
              </a:rPr>
              <a:t>Old technologies making</a:t>
            </a:r>
            <a:br>
              <a:rPr lang="en-US" sz="4200" b="0">
                <a:effectLst>
                  <a:outerShdw blurRad="38100" dist="38100" dir="2700000" algn="tl">
                    <a:srgbClr val="DDDDDD"/>
                  </a:outerShdw>
                </a:effectLst>
                <a:latin typeface="Arial" charset="0"/>
                <a:ea typeface="ヒラギノ角ゴ Pro W3" charset="0"/>
                <a:cs typeface="ヒラギノ角ゴ Pro W3" charset="0"/>
              </a:rPr>
            </a:br>
            <a:r>
              <a:rPr lang="en-US" sz="4200" b="0">
                <a:effectLst>
                  <a:outerShdw blurRad="38100" dist="38100" dir="2700000" algn="tl">
                    <a:srgbClr val="DDDDDD"/>
                  </a:outerShdw>
                </a:effectLst>
                <a:latin typeface="Arial" charset="0"/>
                <a:ea typeface="ヒラギノ角ゴ Pro W3" charset="0"/>
                <a:cs typeface="ヒラギノ角ゴ Pro W3" charset="0"/>
              </a:rPr>
              <a:t>a comeback</a:t>
            </a:r>
          </a:p>
        </p:txBody>
      </p:sp>
      <p:sp>
        <p:nvSpPr>
          <p:cNvPr id="1034243" name="Rectangle 3"/>
          <p:cNvSpPr>
            <a:spLocks noGrp="1" noChangeArrowheads="1"/>
          </p:cNvSpPr>
          <p:nvPr>
            <p:ph idx="1"/>
          </p:nvPr>
        </p:nvSpPr>
        <p:spPr/>
        <p:txBody>
          <a:bodyPr/>
          <a:lstStyle/>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Vegetable powered-Diesel </a:t>
            </a:r>
            <a:r>
              <a:rPr lang="en-US" dirty="0" smtClean="0">
                <a:effectLst>
                  <a:outerShdw blurRad="38100" dist="38100" dir="2700000" algn="tl">
                    <a:srgbClr val="DDDDDD"/>
                  </a:outerShdw>
                </a:effectLst>
                <a:latin typeface="Arial" charset="0"/>
                <a:ea typeface="ヒラギノ角ゴ Pro W3" charset="0"/>
                <a:cs typeface="ヒラギノ角ゴ Pro W3" charset="0"/>
              </a:rPr>
              <a:t>engines</a:t>
            </a:r>
          </a:p>
          <a:p>
            <a:pPr eaLnBrk="1" hangingPunct="1">
              <a:lnSpc>
                <a:spcPct val="120000"/>
              </a:lnSpc>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Electric cars</a:t>
            </a:r>
            <a:endParaRPr lang="en-US" dirty="0">
              <a:effectLst>
                <a:outerShdw blurRad="38100" dist="38100" dir="2700000" algn="tl">
                  <a:srgbClr val="DDDDDD"/>
                </a:outerShdw>
              </a:effectLst>
              <a:latin typeface="Arial" charset="0"/>
              <a:ea typeface="ヒラギノ角ゴ Pro W3" charset="0"/>
              <a:cs typeface="ヒラギノ角ゴ Pro W3" charset="0"/>
            </a:endParaRP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Wind power</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Rain barrels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Recycling building materials</a:t>
            </a:r>
          </a:p>
          <a:p>
            <a:pPr eaLnBrk="1" hangingPunct="1">
              <a:lnSpc>
                <a:spcPct val="120000"/>
              </a:lnSpc>
              <a:defRPr/>
            </a:pPr>
            <a:r>
              <a:rPr lang="en-US" dirty="0">
                <a:effectLst>
                  <a:outerShdw blurRad="38100" dist="38100" dir="2700000" algn="tl">
                    <a:srgbClr val="DDDDDD"/>
                  </a:outerShdw>
                </a:effectLst>
                <a:latin typeface="Arial" charset="0"/>
                <a:ea typeface="ヒラギノ角ゴ Pro W3" charset="0"/>
                <a:cs typeface="ヒラギノ角ゴ Pro W3" charset="0"/>
              </a:rPr>
              <a:t>Biofuel  (Moonshine)</a:t>
            </a:r>
          </a:p>
          <a:p>
            <a:pPr eaLnBrk="1" hangingPunct="1">
              <a:lnSpc>
                <a:spcPct val="120000"/>
              </a:lnSpc>
              <a:defRPr/>
            </a:pPr>
            <a:endParaRPr lang="en-US" dirty="0">
              <a:effectLst>
                <a:outerShdw blurRad="38100" dist="38100" dir="2700000" algn="tl">
                  <a:srgbClr val="DDDDDD"/>
                </a:outerShdw>
              </a:effectLst>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75079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7924800" cy="7443182"/>
          </a:xfrm>
          <a:prstGeom prst="rect">
            <a:avLst/>
          </a:prstGeom>
        </p:spPr>
      </p:pic>
    </p:spTree>
    <p:extLst>
      <p:ext uri="{BB962C8B-B14F-4D97-AF65-F5344CB8AC3E}">
        <p14:creationId xmlns:p14="http://schemas.microsoft.com/office/powerpoint/2010/main" val="56134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2100" y="1295400"/>
            <a:ext cx="4254500" cy="5520720"/>
          </a:xfrm>
          <a:prstGeom prst="rect">
            <a:avLst/>
          </a:prstGeom>
        </p:spPr>
      </p:pic>
      <p:sp>
        <p:nvSpPr>
          <p:cNvPr id="2" name="Title 1"/>
          <p:cNvSpPr>
            <a:spLocks noGrp="1"/>
          </p:cNvSpPr>
          <p:nvPr>
            <p:ph type="title"/>
          </p:nvPr>
        </p:nvSpPr>
        <p:spPr/>
        <p:txBody>
          <a:bodyPr>
            <a:normAutofit fontScale="90000"/>
          </a:bodyPr>
          <a:lstStyle/>
          <a:p>
            <a:r>
              <a:rPr lang="en-US" dirty="0" smtClean="0"/>
              <a:t>2016 NC Employer Needs Survey</a:t>
            </a:r>
            <a:endParaRPr lang="en-US" dirty="0"/>
          </a:p>
        </p:txBody>
      </p:sp>
    </p:spTree>
    <p:extLst>
      <p:ext uri="{BB962C8B-B14F-4D97-AF65-F5344CB8AC3E}">
        <p14:creationId xmlns:p14="http://schemas.microsoft.com/office/powerpoint/2010/main" val="105837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20054"/>
            <a:ext cx="6831580" cy="6878053"/>
          </a:xfrm>
          <a:prstGeom prst="rect">
            <a:avLst/>
          </a:prstGeom>
        </p:spPr>
      </p:pic>
    </p:spTree>
    <p:extLst>
      <p:ext uri="{BB962C8B-B14F-4D97-AF65-F5344CB8AC3E}">
        <p14:creationId xmlns:p14="http://schemas.microsoft.com/office/powerpoint/2010/main" val="168215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Hiring Difficulties</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930"/>
          <a:stretch/>
        </p:blipFill>
        <p:spPr>
          <a:xfrm>
            <a:off x="152400" y="1395437"/>
            <a:ext cx="8948895" cy="47767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0519" y="4343400"/>
            <a:ext cx="1846860" cy="2396520"/>
          </a:xfrm>
          <a:prstGeom prst="rect">
            <a:avLst/>
          </a:prstGeom>
        </p:spPr>
      </p:pic>
    </p:spTree>
    <p:extLst>
      <p:ext uri="{BB962C8B-B14F-4D97-AF65-F5344CB8AC3E}">
        <p14:creationId xmlns:p14="http://schemas.microsoft.com/office/powerpoint/2010/main" val="10048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C:\Documents and Settings\cdroessler\My Documents\Presentations\NEW\Google and GPA\artic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0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2014-02-28-at-10.54.03-AM.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7" y="-1"/>
            <a:ext cx="9135533" cy="9946769"/>
          </a:xfrm>
          <a:prstGeom prst="rect">
            <a:avLst/>
          </a:prstGeom>
        </p:spPr>
      </p:pic>
    </p:spTree>
    <p:extLst>
      <p:ext uri="{BB962C8B-B14F-4D97-AF65-F5344CB8AC3E}">
        <p14:creationId xmlns:p14="http://schemas.microsoft.com/office/powerpoint/2010/main" val="26881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63" r="2430"/>
          <a:stretch/>
        </p:blipFill>
        <p:spPr>
          <a:xfrm>
            <a:off x="0" y="0"/>
            <a:ext cx="9144000" cy="6726120"/>
          </a:xfrm>
          <a:prstGeom prst="rect">
            <a:avLst/>
          </a:prstGeom>
        </p:spPr>
      </p:pic>
    </p:spTree>
    <p:extLst>
      <p:ext uri="{BB962C8B-B14F-4D97-AF65-F5344CB8AC3E}">
        <p14:creationId xmlns:p14="http://schemas.microsoft.com/office/powerpoint/2010/main" val="66120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C:\Documents and Settings\cdroessler\My Documents\Presentations\NEW\colelge degrees vs employers\survey report pages\Employers-Survey-2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933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2" descr="C:\Documents and Settings\cdroessler\My Documents\Presentations\NEW\colelge degrees vs employers\survey report pages\Employers-Survey-4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04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3473" name="Picture 2" descr="C:\Documents and Settings\cdroessler\My Documents\Presentations\new stuff\OECD Skills\OECD_Skills_Outlook_2013\OECD_Skills_Outlook_2013-52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1991" y="398463"/>
            <a:ext cx="9728841"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4" name="Picture 2" descr="C:\Documents and Settings\cdroessler\My Documents\Presentations\new stuff\OECD Skills\OECD_Skills_Outlook_2013\OECD_Skills_Outlook_2013-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775575" y="5289550"/>
            <a:ext cx="13684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37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76400" y="2971800"/>
            <a:ext cx="5943600" cy="3581400"/>
          </a:xfrm>
          <a:prstGeom prst="rect">
            <a:avLst/>
          </a:prstGeom>
        </p:spPr>
      </p:pic>
      <p:sp>
        <p:nvSpPr>
          <p:cNvPr id="1620994" name="Rectangle 2"/>
          <p:cNvSpPr>
            <a:spLocks noGrp="1" noChangeArrowheads="1"/>
          </p:cNvSpPr>
          <p:nvPr>
            <p:ph type="title"/>
          </p:nvPr>
        </p:nvSpPr>
        <p:spPr/>
        <p:txBody>
          <a:bodyPr/>
          <a:lstStyle/>
          <a:p>
            <a:pPr algn="ctr" eaLnBrk="1" hangingPunct="1">
              <a:defRPr/>
            </a:pPr>
            <a:r>
              <a:rPr lang="en-US" sz="4200" i="1" dirty="0" smtClean="0">
                <a:effectLst>
                  <a:outerShdw blurRad="38100" dist="38100" dir="2700000" algn="tl">
                    <a:srgbClr val="DDDDDD"/>
                  </a:outerShdw>
                </a:effectLst>
                <a:latin typeface="Arial" charset="0"/>
                <a:ea typeface="ヒラギノ角ゴ Pro W3" charset="0"/>
                <a:cs typeface="ヒラギノ角ゴ Pro W3" charset="0"/>
              </a:rPr>
              <a:t>Myth # 1</a:t>
            </a:r>
            <a:endParaRPr lang="en-US" sz="4200" i="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620995" name="Rectangle 3"/>
          <p:cNvSpPr>
            <a:spLocks noGrp="1" noChangeArrowheads="1"/>
          </p:cNvSpPr>
          <p:nvPr>
            <p:ph idx="1"/>
          </p:nvPr>
        </p:nvSpPr>
        <p:spPr/>
        <p:txBody>
          <a:bodyPr/>
          <a:lstStyle/>
          <a:p>
            <a:pPr marL="0" indent="0" algn="ctr" eaLnBrk="1" hangingPunct="1">
              <a:lnSpc>
                <a:spcPct val="120000"/>
              </a:lnSpc>
              <a:buNone/>
              <a:defRPr/>
            </a:pPr>
            <a:r>
              <a:rPr lang="en-US" dirty="0" smtClean="0">
                <a:effectLst>
                  <a:outerShdw blurRad="38100" dist="38100" dir="2700000" algn="tl">
                    <a:srgbClr val="DDDDDD"/>
                  </a:outerShdw>
                </a:effectLst>
                <a:latin typeface="Arial" charset="0"/>
                <a:ea typeface="ヒラギノ角ゴ Pro W3" charset="0"/>
                <a:cs typeface="ヒラギノ角ゴ Pro W3" charset="0"/>
              </a:rPr>
              <a:t>All </a:t>
            </a:r>
            <a:r>
              <a:rPr lang="en-US" dirty="0">
                <a:effectLst>
                  <a:outerShdw blurRad="38100" dist="38100" dir="2700000" algn="tl">
                    <a:srgbClr val="DDDDDD"/>
                  </a:outerShdw>
                </a:effectLst>
                <a:latin typeface="Arial" charset="0"/>
                <a:ea typeface="ヒラギノ角ゴ Pro W3" charset="0"/>
                <a:cs typeface="ヒラギノ角ゴ Pro W3" charset="0"/>
              </a:rPr>
              <a:t>of the manufacturing is </a:t>
            </a:r>
            <a:r>
              <a:rPr lang="en-US" dirty="0" smtClean="0">
                <a:effectLst>
                  <a:outerShdw blurRad="38100" dist="38100" dir="2700000" algn="tl">
                    <a:srgbClr val="DDDDDD"/>
                  </a:outerShdw>
                </a:effectLst>
                <a:latin typeface="Arial" charset="0"/>
                <a:ea typeface="ヒラギノ角ゴ Pro W3" charset="0"/>
                <a:cs typeface="ヒラギノ角ゴ Pro W3" charset="0"/>
              </a:rPr>
              <a:t/>
            </a:r>
            <a:br>
              <a:rPr lang="en-US" dirty="0" smtClean="0">
                <a:effectLst>
                  <a:outerShdw blurRad="38100" dist="38100" dir="2700000" algn="tl">
                    <a:srgbClr val="DDDDDD"/>
                  </a:outerShdw>
                </a:effectLst>
                <a:latin typeface="Arial" charset="0"/>
                <a:ea typeface="ヒラギノ角ゴ Pro W3" charset="0"/>
                <a:cs typeface="ヒラギノ角ゴ Pro W3" charset="0"/>
              </a:rPr>
            </a:br>
            <a:r>
              <a:rPr lang="en-US" dirty="0" smtClean="0">
                <a:effectLst>
                  <a:outerShdw blurRad="38100" dist="38100" dir="2700000" algn="tl">
                    <a:srgbClr val="DDDDDD"/>
                  </a:outerShdw>
                </a:effectLst>
                <a:latin typeface="Arial" charset="0"/>
                <a:ea typeface="ヒラギノ角ゴ Pro W3" charset="0"/>
                <a:cs typeface="ヒラギノ角ゴ Pro W3" charset="0"/>
              </a:rPr>
              <a:t>moving to </a:t>
            </a:r>
            <a:r>
              <a:rPr lang="en-US" dirty="0">
                <a:effectLst>
                  <a:outerShdw blurRad="38100" dist="38100" dir="2700000" algn="tl">
                    <a:srgbClr val="DDDDDD"/>
                  </a:outerShdw>
                </a:effectLst>
                <a:latin typeface="Arial" charset="0"/>
                <a:ea typeface="ヒラギノ角ゴ Pro W3" charset="0"/>
                <a:cs typeface="ヒラギノ角ゴ Pro W3" charset="0"/>
              </a:rPr>
              <a:t>China.</a:t>
            </a:r>
          </a:p>
        </p:txBody>
      </p:sp>
    </p:spTree>
    <p:extLst>
      <p:ext uri="{BB962C8B-B14F-4D97-AF65-F5344CB8AC3E}">
        <p14:creationId xmlns:p14="http://schemas.microsoft.com/office/powerpoint/2010/main" val="118307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49857" name="Picture 2" descr="C:\Documents and Settings\cdroessler\My Documents\CTE future curriculum\Commerce meeting 081412\presentation\The-End-of-Chinese-Manufacturing-and-Rebirth-of-U.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53975"/>
            <a:ext cx="7315200" cy="748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93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1905" name="Picture 2" descr="C:\Documents and Settings\cdroessler\My Documents\CTE future curriculum\Commerce meeting 081412\presentation\China-offshores-manufacturing-to-the-U.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3338" y="28575"/>
            <a:ext cx="91106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375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normAutofit fontScale="90000"/>
          </a:bodyPr>
          <a:lstStyle/>
          <a:p>
            <a:pPr eaLnBrk="1" hangingPunct="1"/>
            <a:r>
              <a:rPr lang="en-US" dirty="0">
                <a:latin typeface="Arial" charset="0"/>
                <a:ea typeface="ヒラギノ角ゴ Pro W3" charset="0"/>
                <a:cs typeface="ヒラギノ角ゴ Pro W3" charset="0"/>
              </a:rPr>
              <a:t>Degree Level Matters</a:t>
            </a:r>
            <a:br>
              <a:rPr lang="en-US" dirty="0">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People with more education make more money </a:t>
            </a:r>
            <a:br>
              <a:rPr lang="en-US" sz="2000" dirty="0">
                <a:solidFill>
                  <a:schemeClr val="tx1"/>
                </a:solidFill>
                <a:latin typeface="Arial" charset="0"/>
                <a:ea typeface="ヒラギノ角ゴ Pro W3" charset="0"/>
                <a:cs typeface="ヒラギノ角ゴ Pro W3" charset="0"/>
              </a:rPr>
            </a:br>
            <a:r>
              <a:rPr lang="en-US" sz="2000" dirty="0">
                <a:solidFill>
                  <a:schemeClr val="tx1"/>
                </a:solidFill>
                <a:latin typeface="Arial" charset="0"/>
                <a:ea typeface="ヒラギノ角ゴ Pro W3" charset="0"/>
                <a:cs typeface="ヒラギノ角ゴ Pro W3" charset="0"/>
              </a:rPr>
              <a:t>than those with less education</a:t>
            </a:r>
          </a:p>
        </p:txBody>
      </p:sp>
      <p:sp>
        <p:nvSpPr>
          <p:cNvPr id="2" name="Content Placeholder 1"/>
          <p:cNvSpPr>
            <a:spLocks noGrp="1"/>
          </p:cNvSpPr>
          <p:nvPr>
            <p:ph idx="1"/>
          </p:nvPr>
        </p:nvSpPr>
        <p:spPr/>
        <p:txBody>
          <a:bodyPr/>
          <a:lstStyle/>
          <a:p>
            <a:endParaRPr lang="en-US"/>
          </a:p>
        </p:txBody>
      </p:sp>
      <p:pic>
        <p:nvPicPr>
          <p:cNvPr id="26626" name="Picture 2" descr="F:\scanned\page-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4038" y="1447800"/>
            <a:ext cx="8035925"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12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3953" name="Picture 3" descr="C:\Documents and Settings\cdroessler\My Documents\Presentations\New since 120110\China jobs in NC\China-based-RATO-to-open-U.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3338"/>
            <a:ext cx="8686800" cy="844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2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6001" name="Picture 2" descr="Solar-panel-jobs-com#C0B07E.jpg                                000634F2StarGate                       C165B62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0825" cy="117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1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0097" name="Picture 2" descr="C:\Documents and Settings\cdroessler\My Documents\Presentations\NEW\Lenovo-NC\Lenov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30163"/>
            <a:ext cx="6858000" cy="735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73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400" y="0"/>
            <a:ext cx="7037490" cy="6858000"/>
          </a:xfrm>
          <a:prstGeom prst="rect">
            <a:avLst/>
          </a:prstGeom>
        </p:spPr>
      </p:pic>
    </p:spTree>
    <p:extLst>
      <p:ext uri="{BB962C8B-B14F-4D97-AF65-F5344CB8AC3E}">
        <p14:creationId xmlns:p14="http://schemas.microsoft.com/office/powerpoint/2010/main" val="16304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6096000" cy="6858000"/>
          </a:xfrm>
          <a:prstGeom prst="rect">
            <a:avLst/>
          </a:prstGeom>
        </p:spPr>
      </p:pic>
    </p:spTree>
    <p:extLst>
      <p:ext uri="{BB962C8B-B14F-4D97-AF65-F5344CB8AC3E}">
        <p14:creationId xmlns:p14="http://schemas.microsoft.com/office/powerpoint/2010/main" val="181197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58049" name="Picture 2" descr="C:\Documents and Settings\cdroessler\My Documents\DPI\Collaborative Conference\Presentation\new parts 2\Ming Yang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 y="0"/>
            <a:ext cx="8769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77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2145" name="Picture 2" descr="Mattress-maker-Kingsdow#41A.jpg                                000003D5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90500"/>
            <a:ext cx="7924800" cy="660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60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4193" name="Picture 2" descr="C:\Documents and Settings\cdroessler\My Documents\Presentations\NEW\NC Exports\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609600"/>
            <a:ext cx="9123362"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4"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957134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41" name="Picture 2" descr="C:\Documents and Settings\cdroessler\My Documents\Presentations\NEW\NC Exports\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09600"/>
            <a:ext cx="9123363"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2" name="TextBox 2"/>
          <p:cNvSpPr txBox="1">
            <a:spLocks noChangeArrowheads="1"/>
          </p:cNvSpPr>
          <p:nvPr/>
        </p:nvSpPr>
        <p:spPr bwMode="auto">
          <a:xfrm>
            <a:off x="11113" y="0"/>
            <a:ext cx="9112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a:r>
              <a:rPr lang="en-US" sz="3600"/>
              <a:t>Who</a:t>
            </a:r>
            <a:r>
              <a:rPr lang="ja-JP" altLang="en-US" sz="3600"/>
              <a:t>’</a:t>
            </a:r>
            <a:r>
              <a:rPr lang="en-US" altLang="ja-JP" sz="3600"/>
              <a:t>s Buying North Carolina</a:t>
            </a:r>
            <a:r>
              <a:rPr lang="ja-JP" altLang="en-US" sz="3600"/>
              <a:t>’</a:t>
            </a:r>
            <a:r>
              <a:rPr lang="en-US" altLang="ja-JP" sz="3600"/>
              <a:t>s Goods</a:t>
            </a:r>
          </a:p>
          <a:p>
            <a:pPr algn="ctr"/>
            <a:endParaRPr lang="en-US"/>
          </a:p>
        </p:txBody>
      </p:sp>
    </p:spTree>
    <p:extLst>
      <p:ext uri="{BB962C8B-B14F-4D97-AF65-F5344CB8AC3E}">
        <p14:creationId xmlns:p14="http://schemas.microsoft.com/office/powerpoint/2010/main" val="13538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68289" name="Picture 2" descr="American-manufacturing-#415.jpg                                000003DCWD_RED                         000000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0"/>
            <a:ext cx="6937375"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82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20068</TotalTime>
  <Words>20571</Words>
  <Application>Microsoft Macintosh PowerPoint</Application>
  <PresentationFormat>On-screen Show (4:3)</PresentationFormat>
  <Paragraphs>3239</Paragraphs>
  <Slides>133</Slides>
  <Notes>133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133</vt:i4>
      </vt:variant>
    </vt:vector>
  </HeadingPairs>
  <TitlesOfParts>
    <vt:vector size="144" baseType="lpstr">
      <vt:lpstr>Calibri</vt:lpstr>
      <vt:lpstr>Franklin Gothic Medium</vt:lpstr>
      <vt:lpstr>Helvetica Neue</vt:lpstr>
      <vt:lpstr>HG創英角ｺﾞｼｯｸUB</vt:lpstr>
      <vt:lpstr>Mangal</vt:lpstr>
      <vt:lpstr>Times</vt:lpstr>
      <vt:lpstr>Wingdings</vt:lpstr>
      <vt:lpstr>ヒラギノ角ゴ Pro W3</vt:lpstr>
      <vt:lpstr>Arial</vt:lpstr>
      <vt:lpstr>Office Theme</vt:lpstr>
      <vt:lpstr>Excel.Chart.8</vt:lpstr>
      <vt:lpstr>Preparing Youth for Careers of the Future</vt:lpstr>
      <vt:lpstr>PowerPoint Presentation</vt:lpstr>
      <vt:lpstr>You can’t see the whole sky through a bamboo tube</vt:lpstr>
      <vt:lpstr>Begin with the End in Mind</vt:lpstr>
      <vt:lpstr>PowerPoint Presentation</vt:lpstr>
      <vt:lpstr>PowerPoint Presentation</vt:lpstr>
      <vt:lpstr>Surprises Future Demand Changing World New Ideas</vt:lpstr>
      <vt:lpstr>PowerPoint Presentation</vt:lpstr>
      <vt:lpstr>Degree Level Matters People with more education make more money  than those with less education</vt:lpstr>
      <vt:lpstr>Average Starting Salaries for 2009 College Graduates in FL</vt:lpstr>
      <vt:lpstr>Average Starting Salaries for 2005 College Graduates in OH</vt:lpstr>
      <vt:lpstr>Average Salaries</vt:lpstr>
      <vt:lpstr>PowerPoint Presentation</vt:lpstr>
      <vt:lpstr>2020 Projected NC Employment: Education Required</vt:lpstr>
      <vt:lpstr>2015 NC High School Graduate Intentions</vt:lpstr>
      <vt:lpstr>Postsecondary Intentions  vs. Reality</vt:lpstr>
      <vt:lpstr>Short OJT NC starting salaries - high-projected demand 2024</vt:lpstr>
      <vt:lpstr>Moderate OJT NC starting salaries - high-projected demand 2024</vt:lpstr>
      <vt:lpstr>Long OJT NC starting salaries - high-projected demand 2024</vt:lpstr>
      <vt:lpstr>1-2 Year Diploma/Certificate NC starting salaries - high-projected demand 2024</vt:lpstr>
      <vt:lpstr>Associate Degree NC starting salaries - high-projected demand 2024</vt:lpstr>
      <vt:lpstr>Top-Paying Associate  Degrees – NC 2013</vt:lpstr>
      <vt:lpstr>All NC Associate Degrees - 2007-2008 Graduates</vt:lpstr>
      <vt:lpstr>Selected Associate Degrees – NC 2013</vt:lpstr>
      <vt:lpstr>Bachelor Degree NC starting salaries - high-projected demand 2024</vt:lpstr>
      <vt:lpstr>Top-Paying Bachelor Degrees – NC 2013</vt:lpstr>
      <vt:lpstr>All NC Bachelor Degrees 2007-2008 graduates</vt:lpstr>
      <vt:lpstr>NC Engineering Bachelor Degree 2007-2008 Graduates</vt:lpstr>
      <vt:lpstr>Bachelor Degree + Work NC starting salaries - high-projected demand 2024</vt:lpstr>
      <vt:lpstr>Masters Degree NC starting salaries - high-projected demand 2024</vt:lpstr>
      <vt:lpstr>Doctorate/Professional Degree NC starting salaries - high-projected demand 2024</vt:lpstr>
      <vt:lpstr>PowerPoint Presentation</vt:lpstr>
      <vt:lpstr>PowerPoint Presentation</vt:lpstr>
      <vt:lpstr>It makes you think?</vt:lpstr>
      <vt:lpstr>Surprises Future Demand Changing World New Ideas</vt:lpstr>
      <vt:lpstr>PowerPoint Presentation</vt:lpstr>
      <vt:lpstr>If we really want to prepare our students for successful careers, we need to know all we can about the rapidly changing job market. </vt:lpstr>
      <vt:lpstr>Fastest Growing Occupations in NC Requiring Postsecondary Education (Total Change in Positions Projected from 2014 - 2024) </vt:lpstr>
      <vt:lpstr>Fastest Growing Occupations in NC (Total Change in Positions Projected from 2014 - 2024)</vt:lpstr>
      <vt:lpstr>Fastest Growing Occupations in NC (Percent Change in Positions Projected from 2014 - 2024)</vt:lpstr>
      <vt:lpstr>Fastest Declining Occupations in NC (Total Change in Positions Projected from 2014 - 2024)</vt:lpstr>
      <vt:lpstr>All NC Associate Degrees 2007-2008</vt:lpstr>
      <vt:lpstr>Selected NC Associate Degrees – 2007-2008</vt:lpstr>
      <vt:lpstr>All NC Bachelor Degrees 2007-2008 graduates</vt:lpstr>
      <vt:lpstr>NC Engineering Bachelor Degree 2007-2008 Graduates</vt:lpstr>
      <vt:lpstr>compare</vt:lpstr>
      <vt:lpstr>PowerPoint Presentation</vt:lpstr>
      <vt:lpstr>States with Most New Jobs (Total Change in Positions Projected from 2012 - 2022)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Surprises Future Demand Changing World New Ideas</vt:lpstr>
      <vt:lpstr>Upsetting the Projection Data</vt:lpstr>
      <vt:lpstr>PowerPoint Presentation</vt:lpstr>
      <vt:lpstr>PowerPoint Presentation</vt:lpstr>
      <vt:lpstr>PowerPoint Presentation</vt:lpstr>
      <vt:lpstr>PowerPoint Presentation</vt:lpstr>
      <vt:lpstr>PowerPoint Presentation</vt:lpstr>
      <vt:lpstr>NC Advanced Manufacturing Careers Awareness Week</vt:lpstr>
      <vt:lpstr>We are currently preparing people for jobs that don’t yet exist …</vt:lpstr>
      <vt:lpstr>… using technologies that haven’t yet been invented …</vt:lpstr>
      <vt:lpstr>… in order to solve problems we don’t even know are problems yet.</vt:lpstr>
      <vt:lpstr>Who predicted these?</vt:lpstr>
      <vt:lpstr>Old technologies making a comeback</vt:lpstr>
      <vt:lpstr>PowerPoint Presentation</vt:lpstr>
      <vt:lpstr>2016 NC Employer Needs Survey</vt:lpstr>
      <vt:lpstr>Hiring Difficulties</vt:lpstr>
      <vt:lpstr>PowerPoint Presentation</vt:lpstr>
      <vt:lpstr>PowerPoint Presentation</vt:lpstr>
      <vt:lpstr>PowerPoint Presentation</vt:lpstr>
      <vt:lpstr>PowerPoint Presentation</vt:lpstr>
      <vt:lpstr>PowerPoint Presentation</vt:lpstr>
      <vt:lpstr>PowerPoint Presentation</vt:lpstr>
      <vt:lpstr>Myth #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NC Advanced Manufacturing Careers Awareness Week</vt:lpstr>
      <vt:lpstr>PowerPoint Presentation</vt:lpstr>
      <vt:lpstr>PowerPoint Presentation</vt:lpstr>
      <vt:lpstr>PowerPoint Presentation</vt:lpstr>
      <vt:lpstr>PowerPoint Presentation</vt:lpstr>
      <vt:lpstr>PowerPoint Presentation</vt:lpstr>
      <vt:lpstr>Prosperity Zones</vt:lpstr>
      <vt:lpstr>Surprises Future Demand Changing World New Ideas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10 Key Skills for the Future of Work</vt:lpstr>
      <vt:lpstr>Ambition</vt:lpstr>
      <vt:lpstr>Value</vt:lpstr>
      <vt:lpstr>Articulation</vt:lpstr>
      <vt:lpstr>Communication</vt:lpstr>
      <vt:lpstr>Skills</vt:lpstr>
      <vt:lpstr>Expertise</vt:lpstr>
      <vt:lpstr>Terminology</vt:lpstr>
      <vt:lpstr>Curiosity</vt:lpstr>
      <vt:lpstr>Context</vt:lpstr>
      <vt:lpstr>Experience</vt:lpstr>
      <vt:lpstr>Resourcefulness</vt:lpstr>
      <vt:lpstr>How to Prepare Young People for Jobs of the Future</vt:lpstr>
      <vt:lpstr>Questions before I conclude?</vt:lpstr>
      <vt:lpstr>PowerPoint Presentation</vt:lpstr>
      <vt:lpstr>Passion and Purpose</vt:lpstr>
      <vt:lpstr>Preparing Youth for Careers of the Future</vt:lpstr>
      <vt:lpstr>PowerPoint Presentation</vt:lpstr>
      <vt:lpstr>Selected Associate Degrees</vt:lpstr>
    </vt:vector>
  </TitlesOfParts>
  <Company>NCCCS</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Chris Droessler</cp:lastModifiedBy>
  <cp:revision>829</cp:revision>
  <cp:lastPrinted>2017-04-19T01:22:22Z</cp:lastPrinted>
  <dcterms:created xsi:type="dcterms:W3CDTF">2009-10-29T12:13:41Z</dcterms:created>
  <dcterms:modified xsi:type="dcterms:W3CDTF">2017-04-19T01:22:45Z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