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5" r:id="rId1"/>
    <p:sldMasterId id="2147483840" r:id="rId2"/>
  </p:sldMasterIdLst>
  <p:notesMasterIdLst>
    <p:notesMasterId r:id="rId12"/>
  </p:notesMasterIdLst>
  <p:handoutMasterIdLst>
    <p:handoutMasterId r:id="rId13"/>
  </p:handoutMasterIdLst>
  <p:sldIdLst>
    <p:sldId id="445" r:id="rId3"/>
    <p:sldId id="466" r:id="rId4"/>
    <p:sldId id="467" r:id="rId5"/>
    <p:sldId id="468" r:id="rId6"/>
    <p:sldId id="472" r:id="rId7"/>
    <p:sldId id="470" r:id="rId8"/>
    <p:sldId id="471" r:id="rId9"/>
    <p:sldId id="447" r:id="rId10"/>
    <p:sldId id="469" r:id="rId11"/>
  </p:sldIdLst>
  <p:sldSz cx="9144000" cy="6858000" type="screen4x3"/>
  <p:notesSz cx="7019925" cy="9305925"/>
  <p:embeddedFontLst>
    <p:embeddedFont>
      <p:font typeface="Franklin Gothic Medium" panose="020B0603020102020204" pitchFamily="34" charset="0"/>
      <p:regular r:id="rId14"/>
      <p: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Franklin Gothic Demi" panose="020B0703020102020204" pitchFamily="34" charset="0"/>
      <p:regular r:id="rId22"/>
      <p: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3C1"/>
    <a:srgbClr val="F5D279"/>
    <a:srgbClr val="041858"/>
    <a:srgbClr val="00366C"/>
    <a:srgbClr val="002850"/>
    <a:srgbClr val="FFFFFF"/>
    <a:srgbClr val="CC0000"/>
    <a:srgbClr val="0000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000" autoAdjust="0"/>
  </p:normalViewPr>
  <p:slideViewPr>
    <p:cSldViewPr>
      <p:cViewPr varScale="1">
        <p:scale>
          <a:sx n="104" d="100"/>
          <a:sy n="104" d="100"/>
        </p:scale>
        <p:origin x="180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5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5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fld id="{097F50B5-4D12-4619-8465-A6AB3D0EF3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6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pitchFamily="2" charset="2"/>
              </a:defRPr>
            </a:lvl1pPr>
          </a:lstStyle>
          <a:p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57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pitchFamily="2" charset="2"/>
              </a:defRPr>
            </a:lvl1pPr>
          </a:lstStyle>
          <a:p>
            <a:endParaRPr lang="en-US" dirty="0"/>
          </a:p>
        </p:txBody>
      </p:sp>
      <p:sp>
        <p:nvSpPr>
          <p:cNvPr id="64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90" y="4420315"/>
            <a:ext cx="5147945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629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pitchFamily="2" charset="2"/>
              </a:defRPr>
            </a:lvl1pPr>
          </a:lstStyle>
          <a:p>
            <a:endParaRPr lang="en-US" dirty="0"/>
          </a:p>
        </p:txBody>
      </p:sp>
      <p:sp>
        <p:nvSpPr>
          <p:cNvPr id="64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pitchFamily="2" charset="2"/>
              </a:defRPr>
            </a:lvl1pPr>
          </a:lstStyle>
          <a:p>
            <a:fld id="{6EC2A56E-0AB1-46EB-B632-9D2C71F982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46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A56E-0AB1-46EB-B632-9D2C71F982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7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r>
              <a:rPr lang="en-US" baseline="0" dirty="0" smtClean="0"/>
              <a:t> day – Date Change</a:t>
            </a:r>
          </a:p>
          <a:p>
            <a:r>
              <a:rPr lang="en-US" baseline="0" dirty="0" smtClean="0"/>
              <a:t>Wilmington Grill </a:t>
            </a:r>
          </a:p>
          <a:p>
            <a:r>
              <a:rPr lang="en-US" baseline="0" dirty="0" smtClean="0"/>
              <a:t>Low turnout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A56E-0AB1-46EB-B632-9D2C71F982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2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r>
              <a:rPr lang="en-US" baseline="0" dirty="0" smtClean="0"/>
              <a:t> day – Date Change</a:t>
            </a:r>
          </a:p>
          <a:p>
            <a:r>
              <a:rPr lang="en-US" baseline="0" dirty="0" smtClean="0"/>
              <a:t>Wilmington Grill </a:t>
            </a:r>
          </a:p>
          <a:p>
            <a:r>
              <a:rPr lang="en-US" baseline="0" dirty="0" smtClean="0"/>
              <a:t>Low turnout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A56E-0AB1-46EB-B632-9D2C71F982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9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Duke Energy</a:t>
            </a:r>
            <a:r>
              <a:rPr lang="en-US" baseline="0" dirty="0" smtClean="0"/>
              <a:t> on campus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20 days out of school = 25% of the semester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Hardships on Students and Faculty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Over $1 million in Hurricane relief funds distributed to over 1000 students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Pender country schools – Over 800 displaced many CFCC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A56E-0AB1-46EB-B632-9D2C71F982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9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5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972835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82792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6592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29249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986692"/>
      </p:ext>
    </p:extLst>
  </p:cSld>
  <p:clrMapOvr>
    <a:masterClrMapping/>
  </p:clrMapOvr>
  <p:transition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88663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3263"/>
      </p:ext>
    </p:extLst>
  </p:cSld>
  <p:clrMapOvr>
    <a:masterClrMapping/>
  </p:clrMapOvr>
  <p:transition advTm="1500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67585"/>
      </p:ext>
    </p:extLst>
  </p:cSld>
  <p:clrMapOvr>
    <a:masterClrMapping/>
  </p:clrMapOvr>
  <p:transition advTm="1500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6453"/>
      </p:ext>
    </p:extLst>
  </p:cSld>
  <p:clrMapOvr>
    <a:masterClrMapping/>
  </p:clrMapOvr>
  <p:transition advTm="1500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416491"/>
      </p:ext>
    </p:extLst>
  </p:cSld>
  <p:clrMapOvr>
    <a:masterClrMapping/>
  </p:clrMapOvr>
  <p:transition advTm="1500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690015"/>
      </p:ext>
    </p:extLst>
  </p:cSld>
  <p:clrMapOvr>
    <a:masterClrMapping/>
  </p:clrMapOvr>
  <p:transition advTm="1500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33964"/>
      </p:ext>
    </p:extLst>
  </p:cSld>
  <p:clrMapOvr>
    <a:masterClrMapping/>
  </p:clrMapOvr>
  <p:transition advTm="1500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5914"/>
      </p:ext>
    </p:extLst>
  </p:cSld>
  <p:clrMapOvr>
    <a:masterClrMapping/>
  </p:clrMapOvr>
  <p:transition advTm="1500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7621"/>
      </p:ext>
    </p:extLst>
  </p:cSld>
  <p:clrMapOvr>
    <a:masterClrMapping/>
  </p:clrMapOvr>
  <p:transition advTm="1500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55051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3982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366C"/>
            </a:gs>
            <a:gs pos="78000">
              <a:srgbClr val="002850"/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38" r:id="rId2"/>
    <p:sldLayoutId id="2147483827" r:id="rId3"/>
    <p:sldLayoutId id="2147483839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</p:sldLayoutIdLst>
  <p:transition advTm="15000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366C"/>
            </a:gs>
            <a:gs pos="78000">
              <a:srgbClr val="002850"/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 userDrawn="1"/>
        </p:nvSpPr>
        <p:spPr bwMode="auto">
          <a:xfrm flipV="1">
            <a:off x="-133350" y="6019800"/>
            <a:ext cx="10191750" cy="1295400"/>
          </a:xfrm>
          <a:prstGeom prst="wave">
            <a:avLst/>
          </a:prstGeom>
          <a:solidFill>
            <a:schemeClr val="accent3">
              <a:alpha val="7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72200"/>
            <a:ext cx="1600200" cy="5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65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ransition advTm="15000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 bwMode="auto">
          <a:xfrm flipV="1">
            <a:off x="-76200" y="-609600"/>
            <a:ext cx="9277350" cy="1295400"/>
          </a:xfrm>
          <a:prstGeom prst="wave">
            <a:avLst/>
          </a:prstGeom>
          <a:solidFill>
            <a:schemeClr val="accent3">
              <a:alpha val="7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Wave 5"/>
          <p:cNvSpPr/>
          <p:nvPr/>
        </p:nvSpPr>
        <p:spPr bwMode="auto">
          <a:xfrm>
            <a:off x="-1217930" y="6019800"/>
            <a:ext cx="10514330" cy="1219200"/>
          </a:xfrm>
          <a:prstGeom prst="wave">
            <a:avLst/>
          </a:prstGeom>
          <a:solidFill>
            <a:schemeClr val="accent3">
              <a:alpha val="2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Wave 10"/>
          <p:cNvSpPr/>
          <p:nvPr/>
        </p:nvSpPr>
        <p:spPr bwMode="auto">
          <a:xfrm>
            <a:off x="-76200" y="6248400"/>
            <a:ext cx="9277350" cy="1219200"/>
          </a:xfrm>
          <a:prstGeom prst="wave">
            <a:avLst/>
          </a:prstGeom>
          <a:solidFill>
            <a:schemeClr val="accent3">
              <a:alpha val="7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" y="2057400"/>
            <a:ext cx="7229707" cy="2623168"/>
          </a:xfrm>
          <a:prstGeom prst="rect">
            <a:avLst/>
          </a:prstGeom>
        </p:spPr>
      </p:pic>
      <p:sp>
        <p:nvSpPr>
          <p:cNvPr id="9" name="Wave 8"/>
          <p:cNvSpPr/>
          <p:nvPr/>
        </p:nvSpPr>
        <p:spPr bwMode="auto">
          <a:xfrm flipV="1">
            <a:off x="-304800" y="-762000"/>
            <a:ext cx="10514330" cy="1676400"/>
          </a:xfrm>
          <a:prstGeom prst="wave">
            <a:avLst/>
          </a:prstGeom>
          <a:solidFill>
            <a:schemeClr val="accent3">
              <a:alpha val="2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shimmering log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0394"/>
          </a:xfrm>
        </p:spPr>
        <p:txBody>
          <a:bodyPr/>
          <a:lstStyle/>
          <a:p>
            <a:r>
              <a:rPr lang="en-US" sz="5400" dirty="0" smtClean="0"/>
              <a:t>Perkins – Mid Year Review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617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Mechatronics </a:t>
            </a:r>
            <a:r>
              <a:rPr lang="en-US" dirty="0" smtClean="0"/>
              <a:t>in </a:t>
            </a:r>
            <a:r>
              <a:rPr lang="en-US" dirty="0" smtClean="0"/>
              <a:t>Pender </a:t>
            </a:r>
            <a:r>
              <a:rPr lang="en-US" dirty="0" smtClean="0"/>
              <a:t>County Schools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Collaboration between CFCC and Pender County Schools. </a:t>
            </a:r>
          </a:p>
          <a:p>
            <a:r>
              <a:rPr lang="en-US" sz="2000" dirty="0" smtClean="0"/>
              <a:t>Currently have 11 students in classes located at CFCC Burgaw Campus.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7" y="3352800"/>
            <a:ext cx="2878646" cy="28856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35280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442629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Meeting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Lead Projects</a:t>
            </a:r>
            <a:endParaRPr lang="en-US" dirty="0"/>
          </a:p>
        </p:txBody>
      </p:sp>
      <p:pic>
        <p:nvPicPr>
          <p:cNvPr id="1026" name="Picture 2" descr="https://capefearcc.photoshelter.com/img/pixel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5004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apefearcc.photoshelter.com/img/pix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8" y="914400"/>
            <a:ext cx="4042352" cy="3031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19400"/>
            <a:ext cx="4481224" cy="33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46065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&amp; Social Media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0"/>
            <a:ext cx="4267201" cy="4178069"/>
          </a:xfrm>
        </p:spPr>
        <p:txBody>
          <a:bodyPr/>
          <a:lstStyle/>
          <a:p>
            <a:r>
              <a:rPr lang="en-US" dirty="0" smtClean="0"/>
              <a:t>Low enrolled/High Demand</a:t>
            </a:r>
          </a:p>
          <a:p>
            <a:r>
              <a:rPr lang="en-US" dirty="0" smtClean="0"/>
              <a:t>Targeted Programs:</a:t>
            </a:r>
          </a:p>
          <a:p>
            <a:pPr marL="0" indent="0">
              <a:buNone/>
            </a:pPr>
            <a:r>
              <a:rPr lang="en-US" sz="2800" dirty="0" smtClean="0"/>
              <a:t>Marine Technology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Mechatronics</a:t>
            </a:r>
          </a:p>
          <a:p>
            <a:pPr marL="0" indent="0">
              <a:buNone/>
            </a:pPr>
            <a:r>
              <a:rPr lang="en-US" sz="2800" dirty="0" smtClean="0"/>
              <a:t>Computer Integrated Machining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341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000"/>
    </mc:Choice>
    <mc:Fallback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&amp; Social Media Marketing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417638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Inquiries compared </a:t>
            </a:r>
            <a:r>
              <a:rPr lang="en-US" sz="3200" dirty="0"/>
              <a:t>to </a:t>
            </a:r>
            <a:r>
              <a:rPr lang="en-US" sz="3200" dirty="0" smtClean="0"/>
              <a:t>2018</a:t>
            </a:r>
          </a:p>
          <a:p>
            <a:endParaRPr lang="en-US" sz="2800" dirty="0"/>
          </a:p>
          <a:p>
            <a:r>
              <a:rPr lang="en-US" sz="2400" dirty="0"/>
              <a:t>Mechatronics: 680% Increase. </a:t>
            </a:r>
            <a:r>
              <a:rPr lang="en-US" sz="2400" dirty="0" smtClean="0"/>
              <a:t>Enrollment went from 16 to 32.</a:t>
            </a:r>
            <a:endParaRPr lang="en-US" sz="2400" dirty="0"/>
          </a:p>
          <a:p>
            <a:endParaRPr lang="en-US" dirty="0"/>
          </a:p>
          <a:p>
            <a:r>
              <a:rPr lang="en-US" sz="2400" dirty="0"/>
              <a:t>Marine Technology: 245% Increase. Enrollment for 1st year students at capacity.</a:t>
            </a:r>
          </a:p>
          <a:p>
            <a:endParaRPr lang="en-US" dirty="0"/>
          </a:p>
          <a:p>
            <a:r>
              <a:rPr lang="en-US" sz="2400" dirty="0"/>
              <a:t>CIM: 0 to 34 Inquiries. Enrollment for 1st year students at capacity.</a:t>
            </a:r>
          </a:p>
        </p:txBody>
      </p:sp>
    </p:spTree>
    <p:extLst>
      <p:ext uri="{BB962C8B-B14F-4D97-AF65-F5344CB8AC3E}">
        <p14:creationId xmlns:p14="http://schemas.microsoft.com/office/powerpoint/2010/main" val="3797162106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60045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29" y="785812"/>
            <a:ext cx="4201773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7281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534844"/>
            <a:ext cx="285750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6264"/>
            <a:ext cx="32004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98764"/>
            <a:ext cx="285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511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Florence</a:t>
            </a:r>
            <a:endParaRPr lang="en-US" dirty="0"/>
          </a:p>
        </p:txBody>
      </p:sp>
      <p:pic>
        <p:nvPicPr>
          <p:cNvPr id="1028" name="Picture 4" descr="Image result for hurricane flor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058613" cy="27853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6563"/>
            <a:ext cx="4605864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0997"/>
            <a:ext cx="4414820" cy="2483336"/>
          </a:xfrm>
          <a:prstGeom prst="rect">
            <a:avLst/>
          </a:prstGeom>
        </p:spPr>
      </p:pic>
      <p:pic>
        <p:nvPicPr>
          <p:cNvPr id="2052" name="Picture 4" descr="Flooded streets in Wilmington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486093" cy="22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7306" y="6167353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No Hurricanes 2019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15385"/>
          <a:stretch/>
        </p:blipFill>
        <p:spPr>
          <a:xfrm>
            <a:off x="2514600" y="1447800"/>
            <a:ext cx="4419600" cy="44577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3827529"/>
      </p:ext>
    </p:extLst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Custom 4">
      <a:dk1>
        <a:srgbClr val="00477F"/>
      </a:dk1>
      <a:lt1>
        <a:srgbClr val="DADADA"/>
      </a:lt1>
      <a:dk2>
        <a:srgbClr val="002F5D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DADADA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Custom 4">
      <a:dk1>
        <a:srgbClr val="00477F"/>
      </a:dk1>
      <a:lt1>
        <a:srgbClr val="DADADA"/>
      </a:lt1>
      <a:dk2>
        <a:srgbClr val="002F5D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DADADA"/>
      </a:hlink>
      <a:folHlink>
        <a:srgbClr val="FFCC00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17806</TotalTime>
  <Words>180</Words>
  <Application>Microsoft Office PowerPoint</Application>
  <PresentationFormat>On-screen Show (4:3)</PresentationFormat>
  <Paragraphs>38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Franklin Gothic Medium</vt:lpstr>
      <vt:lpstr>Times New Roman</vt:lpstr>
      <vt:lpstr>Tahoma</vt:lpstr>
      <vt:lpstr>Arial Narrow</vt:lpstr>
      <vt:lpstr>Arial</vt:lpstr>
      <vt:lpstr>Wingdings</vt:lpstr>
      <vt:lpstr>Franklin Gothic Demi</vt:lpstr>
      <vt:lpstr>Textured</vt:lpstr>
      <vt:lpstr>1_Textured</vt:lpstr>
      <vt:lpstr>Perkins – Mid Year Review</vt:lpstr>
      <vt:lpstr>Mechatronics in Pender County Schools</vt:lpstr>
      <vt:lpstr>Student Lead Projects</vt:lpstr>
      <vt:lpstr>Digital &amp; Social Media Marketing</vt:lpstr>
      <vt:lpstr>Digital &amp; Social Media Marketing</vt:lpstr>
      <vt:lpstr>PowerPoint Presentation</vt:lpstr>
      <vt:lpstr>PowerPoint Presentation</vt:lpstr>
      <vt:lpstr>Hurricane Florence</vt:lpstr>
      <vt:lpstr>Any Questions?</vt:lpstr>
    </vt:vector>
  </TitlesOfParts>
  <Company>cape fear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 Fear  Community College</dc:title>
  <dc:creator>user</dc:creator>
  <cp:lastModifiedBy>William Mark Council</cp:lastModifiedBy>
  <cp:revision>765</cp:revision>
  <cp:lastPrinted>2013-08-13T20:17:36Z</cp:lastPrinted>
  <dcterms:created xsi:type="dcterms:W3CDTF">2001-10-22T17:31:26Z</dcterms:created>
  <dcterms:modified xsi:type="dcterms:W3CDTF">2020-01-16T16:39:29Z</dcterms:modified>
</cp:coreProperties>
</file>