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5"/>
  </p:notesMasterIdLst>
  <p:handoutMasterIdLst>
    <p:handoutMasterId r:id="rId26"/>
  </p:handoutMasterIdLst>
  <p:sldIdLst>
    <p:sldId id="535" r:id="rId5"/>
    <p:sldId id="536" r:id="rId6"/>
    <p:sldId id="542" r:id="rId7"/>
    <p:sldId id="557" r:id="rId8"/>
    <p:sldId id="543" r:id="rId9"/>
    <p:sldId id="541" r:id="rId10"/>
    <p:sldId id="558" r:id="rId11"/>
    <p:sldId id="545" r:id="rId12"/>
    <p:sldId id="547" r:id="rId13"/>
    <p:sldId id="548" r:id="rId14"/>
    <p:sldId id="546" r:id="rId15"/>
    <p:sldId id="549" r:id="rId16"/>
    <p:sldId id="551" r:id="rId17"/>
    <p:sldId id="553" r:id="rId18"/>
    <p:sldId id="559" r:id="rId19"/>
    <p:sldId id="554" r:id="rId20"/>
    <p:sldId id="560" r:id="rId21"/>
    <p:sldId id="561" r:id="rId22"/>
    <p:sldId id="544" r:id="rId23"/>
    <p:sldId id="556" r:id="rId2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531FF"/>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autoAdjust="0"/>
    <p:restoredTop sz="95097" autoAdjust="0"/>
  </p:normalViewPr>
  <p:slideViewPr>
    <p:cSldViewPr snapToGrid="0">
      <p:cViewPr varScale="1">
        <p:scale>
          <a:sx n="146" d="100"/>
          <a:sy n="146" d="100"/>
        </p:scale>
        <p:origin x="176" y="5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928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2/24/25</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dirty="0"/>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2/24/25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dirty="0"/>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a:t>
            </a:fld>
            <a:endParaRPr lang="en-US" dirty="0"/>
          </a:p>
        </p:txBody>
      </p:sp>
    </p:spTree>
    <p:extLst>
      <p:ext uri="{BB962C8B-B14F-4D97-AF65-F5344CB8AC3E}">
        <p14:creationId xmlns:p14="http://schemas.microsoft.com/office/powerpoint/2010/main" val="2344293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2EC1E-02B8-BEE7-E783-E5838E15B6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127D9-CAA0-EBCE-AAA5-8B334C49EF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253F68-C12F-60D1-5F8F-4D5B66BBEA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8AC058-31ED-78EB-401B-5E5B503C9336}"/>
              </a:ext>
            </a:extLst>
          </p:cNvPr>
          <p:cNvSpPr>
            <a:spLocks noGrp="1"/>
          </p:cNvSpPr>
          <p:nvPr>
            <p:ph type="sldNum" sz="quarter" idx="5"/>
          </p:nvPr>
        </p:nvSpPr>
        <p:spPr/>
        <p:txBody>
          <a:bodyPr/>
          <a:lstStyle/>
          <a:p>
            <a:fld id="{3D52D8DC-3CCA-4826-966D-69131461ECBB}" type="slidenum">
              <a:rPr lang="en-US" smtClean="0"/>
              <a:t>4</a:t>
            </a:fld>
            <a:endParaRPr lang="en-US" dirty="0"/>
          </a:p>
        </p:txBody>
      </p:sp>
    </p:spTree>
    <p:extLst>
      <p:ext uri="{BB962C8B-B14F-4D97-AF65-F5344CB8AC3E}">
        <p14:creationId xmlns:p14="http://schemas.microsoft.com/office/powerpoint/2010/main" val="24309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6</a:t>
            </a:fld>
            <a:endParaRPr lang="en-US" dirty="0"/>
          </a:p>
        </p:txBody>
      </p:sp>
    </p:spTree>
    <p:extLst>
      <p:ext uri="{BB962C8B-B14F-4D97-AF65-F5344CB8AC3E}">
        <p14:creationId xmlns:p14="http://schemas.microsoft.com/office/powerpoint/2010/main" val="397788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04C83-A326-41AB-7914-EB80AF2F23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5B13FD-D42E-336E-D7FF-230793EC20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FF75E-FD24-EB95-FD47-4BF7EE5024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41C891-040C-2316-D702-0AA6E46DACBF}"/>
              </a:ext>
            </a:extLst>
          </p:cNvPr>
          <p:cNvSpPr>
            <a:spLocks noGrp="1"/>
          </p:cNvSpPr>
          <p:nvPr>
            <p:ph type="sldNum" sz="quarter" idx="5"/>
          </p:nvPr>
        </p:nvSpPr>
        <p:spPr/>
        <p:txBody>
          <a:bodyPr/>
          <a:lstStyle/>
          <a:p>
            <a:fld id="{3D52D8DC-3CCA-4826-966D-69131461ECBB}" type="slidenum">
              <a:rPr lang="en-US" smtClean="0"/>
              <a:t>7</a:t>
            </a:fld>
            <a:endParaRPr lang="en-US" dirty="0"/>
          </a:p>
        </p:txBody>
      </p:sp>
    </p:spTree>
    <p:extLst>
      <p:ext uri="{BB962C8B-B14F-4D97-AF65-F5344CB8AC3E}">
        <p14:creationId xmlns:p14="http://schemas.microsoft.com/office/powerpoint/2010/main" val="1610014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2/24/25</a:t>
            </a:fld>
            <a:endParaRPr lang="en-US" dirty="0"/>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dirty="0"/>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0B4E8221-5023-C446-8F2B-7ED5B2526BFD}"/>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2" name="Picture 11">
            <a:extLst>
              <a:ext uri="{FF2B5EF4-FFF2-40B4-BE49-F238E27FC236}">
                <a16:creationId xmlns:a16="http://schemas.microsoft.com/office/drawing/2014/main" id="{E4A8D8FB-937D-7B4C-8FA4-5E2AE79787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2/24/25</a:t>
            </a:fld>
            <a:endParaRPr lang="en-US" dirty="0"/>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dirty="0"/>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41521519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
        <p:nvSpPr>
          <p:cNvPr id="6" name="Footer Placeholder 4">
            <a:extLst>
              <a:ext uri="{FF2B5EF4-FFF2-40B4-BE49-F238E27FC236}">
                <a16:creationId xmlns:a16="http://schemas.microsoft.com/office/drawing/2014/main" id="{19535D50-516C-FD45-863A-320262EE362F}"/>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7" name="Picture 6">
            <a:extLst>
              <a:ext uri="{FF2B5EF4-FFF2-40B4-BE49-F238E27FC236}">
                <a16:creationId xmlns:a16="http://schemas.microsoft.com/office/drawing/2014/main" id="{9742903E-CCCD-794C-85C8-1483EEAE23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a:extLst>
              <a:ext uri="{FF2B5EF4-FFF2-40B4-BE49-F238E27FC236}">
                <a16:creationId xmlns:a16="http://schemas.microsoft.com/office/drawing/2014/main" id="{D359914D-7AA7-1B45-80EF-F7E8F778F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74268DC7-027D-C648-9BA3-E4F4A9808B86}"/>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a:extLst>
              <a:ext uri="{FF2B5EF4-FFF2-40B4-BE49-F238E27FC236}">
                <a16:creationId xmlns:a16="http://schemas.microsoft.com/office/drawing/2014/main" id="{D9FA4655-50C3-264A-9310-3247FA3337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
        <p:nvSpPr>
          <p:cNvPr id="9" name="Footer Placeholder 4">
            <a:extLst>
              <a:ext uri="{FF2B5EF4-FFF2-40B4-BE49-F238E27FC236}">
                <a16:creationId xmlns:a16="http://schemas.microsoft.com/office/drawing/2014/main" id="{9468A882-7F28-774E-9FAE-22C25BF549D2}"/>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a:extLst>
              <a:ext uri="{FF2B5EF4-FFF2-40B4-BE49-F238E27FC236}">
                <a16:creationId xmlns:a16="http://schemas.microsoft.com/office/drawing/2014/main" id="{94643920-20D1-4C4A-AD8D-40EF1972C6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4E73F84-046E-2A46-99DD-2DAD61594CB5}"/>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a:extLst>
              <a:ext uri="{FF2B5EF4-FFF2-40B4-BE49-F238E27FC236}">
                <a16:creationId xmlns:a16="http://schemas.microsoft.com/office/drawing/2014/main" id="{8DFFB1B7-9F55-BC46-BBEB-7CC12D52D2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2/24/25</a:t>
            </a:fld>
            <a:endParaRPr lang="en-US" dirty="0"/>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dirty="0"/>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dirty="0"/>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2/24/25</a:t>
            </a:fld>
            <a:endParaRPr lang="en-US" dirty="0"/>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dirty="0"/>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ui-ccl.nccommunitycolleges.ed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ncperkins.org/" TargetMode="External"/><Relationship Id="rId2" Type="http://schemas.openxmlformats.org/officeDocument/2006/relationships/hyperlink" Target="https://www.nccommunitycolleges.edu/college-faculty-staff/academics/programs/curriculum-standard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ncperkins.org/course/view.php?id=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bea@nccommunitycolleges.edu" TargetMode="External"/><Relationship Id="rId2" Type="http://schemas.openxmlformats.org/officeDocument/2006/relationships/hyperlink" Target="http://kamens@nccommunitycolleges.edu" TargetMode="External"/><Relationship Id="rId1" Type="http://schemas.openxmlformats.org/officeDocument/2006/relationships/slideLayout" Target="../slideLayouts/slideLayout2.xml"/><Relationship Id="rId4" Type="http://schemas.openxmlformats.org/officeDocument/2006/relationships/hyperlink" Target="mailto:olveram@nccommunitycolleges.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acscoc.org/app/uploads/2019/08/transfer-credit.pdf" TargetMode="External"/><Relationship Id="rId2" Type="http://schemas.openxmlformats.org/officeDocument/2006/relationships/hyperlink" Target="https://www.ncperkins.org/course/view.php?id=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ordpress.nccommunitycolleges.edu/wp-content/uploads/2024/01/Section19_19Dec2023_Credit-for-Prior-Learning.pdf" TargetMode="External"/><Relationship Id="rId7" Type="http://schemas.openxmlformats.org/officeDocument/2006/relationships/hyperlink" Target="https://www.nccommunitycolleges.edu/high-school-to-ncccs-course-articul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ordpress.nccommunitycolleges.edu/wp-content/uploads/2024/09/CCP-Operating-Procedures-FALL-2024-FINAL12.pdf" TargetMode="External"/><Relationship Id="rId5" Type="http://schemas.openxmlformats.org/officeDocument/2006/relationships/hyperlink" Target="https://www.nccommunitycolleges.edu/cpl-resources-for-colleges/" TargetMode="External"/><Relationship Id="rId4" Type="http://schemas.openxmlformats.org/officeDocument/2006/relationships/hyperlink" Target="https://www.nccommunitycolleges.edu/about-us/state-board/state-board-code/?embedPdfUrl=https%3A%2F%2Fwordpress.nccommunitycolleges.edu%2Fsites%2Fdefault%2Ffiles%2Flegal%2Fsbccc%2Fsubchapter%2Fsubchapter_800_02feb22.pdf"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center.ncsu.edu/nccte-cm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0797-2774-194A-8BE9-FE634A90CAC1}"/>
              </a:ext>
            </a:extLst>
          </p:cNvPr>
          <p:cNvSpPr>
            <a:spLocks noGrp="1"/>
          </p:cNvSpPr>
          <p:nvPr>
            <p:ph type="ctrTitle"/>
          </p:nvPr>
        </p:nvSpPr>
        <p:spPr>
          <a:solidFill>
            <a:schemeClr val="bg1"/>
          </a:solidFill>
        </p:spPr>
        <p:txBody>
          <a:bodyPr/>
          <a:lstStyle/>
          <a:p>
            <a:r>
              <a:rPr lang="en-US" dirty="0">
                <a:latin typeface="Franklin Gothic Medium" panose="020B0603020102020204" pitchFamily="34" charset="0"/>
              </a:rPr>
              <a:t>NC High School to Community College CTE Articulation Agreement</a:t>
            </a:r>
          </a:p>
        </p:txBody>
      </p:sp>
      <p:sp>
        <p:nvSpPr>
          <p:cNvPr id="3" name="Subtitle 2">
            <a:extLst>
              <a:ext uri="{FF2B5EF4-FFF2-40B4-BE49-F238E27FC236}">
                <a16:creationId xmlns:a16="http://schemas.microsoft.com/office/drawing/2014/main" id="{329FB44E-D183-8444-90CC-C89E6321C9BF}"/>
              </a:ext>
            </a:extLst>
          </p:cNvPr>
          <p:cNvSpPr>
            <a:spLocks noGrp="1"/>
          </p:cNvSpPr>
          <p:nvPr>
            <p:ph type="subTitle" idx="1"/>
          </p:nvPr>
        </p:nvSpPr>
        <p:spPr/>
        <p:txBody>
          <a:bodyPr/>
          <a:lstStyle/>
          <a:p>
            <a:r>
              <a:rPr lang="en-US" dirty="0">
                <a:latin typeface="Franklin Gothic Medium" panose="020B0603020102020204" pitchFamily="34" charset="0"/>
              </a:rPr>
              <a:t>February 24, 2025</a:t>
            </a:r>
          </a:p>
        </p:txBody>
      </p:sp>
    </p:spTree>
    <p:extLst>
      <p:ext uri="{BB962C8B-B14F-4D97-AF65-F5344CB8AC3E}">
        <p14:creationId xmlns:p14="http://schemas.microsoft.com/office/powerpoint/2010/main" val="267268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B3F72CB8-14DD-48EC-66E7-1EFE15AF9F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306" y="417829"/>
            <a:ext cx="8021910" cy="4082733"/>
          </a:xfrm>
        </p:spPr>
      </p:pic>
    </p:spTree>
    <p:extLst>
      <p:ext uri="{BB962C8B-B14F-4D97-AF65-F5344CB8AC3E}">
        <p14:creationId xmlns:p14="http://schemas.microsoft.com/office/powerpoint/2010/main" val="9203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F83C5A-F1BD-1AF2-7867-D5B6B37060EA}"/>
              </a:ext>
            </a:extLst>
          </p:cNvPr>
          <p:cNvSpPr>
            <a:spLocks noGrp="1"/>
          </p:cNvSpPr>
          <p:nvPr>
            <p:ph idx="1"/>
          </p:nvPr>
        </p:nvSpPr>
        <p:spPr>
          <a:xfrm>
            <a:off x="1257300" y="1349479"/>
            <a:ext cx="7886700" cy="3548753"/>
          </a:xfrm>
        </p:spPr>
        <p:txBody>
          <a:bodyPr>
            <a:normAutofit/>
          </a:bodyPr>
          <a:lstStyle/>
          <a:p>
            <a:r>
              <a:rPr lang="en-US" dirty="0">
                <a:solidFill>
                  <a:srgbClr val="242424"/>
                </a:solidFill>
                <a:latin typeface="Calibri" panose="020F0502020204030204" pitchFamily="34" charset="0"/>
              </a:rPr>
              <a:t>NCCCS Combined Course Library - </a:t>
            </a:r>
            <a:r>
              <a:rPr lang="en-US" dirty="0">
                <a:solidFill>
                  <a:srgbClr val="242424"/>
                </a:solidFill>
                <a:latin typeface="Calibri" panose="020F0502020204030204" pitchFamily="34" charset="0"/>
                <a:hlinkClick r:id="rId2"/>
              </a:rPr>
              <a:t>HERE</a:t>
            </a:r>
            <a:endParaRPr lang="en-US" dirty="0">
              <a:solidFill>
                <a:srgbClr val="242424"/>
              </a:solidFill>
              <a:latin typeface="Calibri" panose="020F0502020204030204" pitchFamily="34" charset="0"/>
            </a:endParaRPr>
          </a:p>
          <a:p>
            <a:pPr lvl="1"/>
            <a:r>
              <a:rPr lang="en-US" dirty="0">
                <a:solidFill>
                  <a:srgbClr val="242424"/>
                </a:solidFill>
                <a:latin typeface="Calibri" panose="020F0502020204030204" pitchFamily="34" charset="0"/>
              </a:rPr>
              <a:t>Under Curriculum Course Search, click on Faculty and Staff Search</a:t>
            </a:r>
          </a:p>
          <a:p>
            <a:pPr lvl="1"/>
            <a:r>
              <a:rPr lang="en-US" dirty="0">
                <a:solidFill>
                  <a:srgbClr val="242424"/>
                </a:solidFill>
                <a:latin typeface="Calibri" panose="020F0502020204030204" pitchFamily="34" charset="0"/>
              </a:rPr>
              <a:t>Under Curriculum Courses, choose either:</a:t>
            </a:r>
          </a:p>
          <a:p>
            <a:pPr lvl="1"/>
            <a:r>
              <a:rPr lang="en-US" dirty="0">
                <a:solidFill>
                  <a:srgbClr val="242424"/>
                </a:solidFill>
                <a:latin typeface="Calibri" panose="020F0502020204030204" pitchFamily="34" charset="0"/>
              </a:rPr>
              <a:t>Curriculum Courses by Subject</a:t>
            </a:r>
          </a:p>
          <a:p>
            <a:pPr lvl="2"/>
            <a:r>
              <a:rPr lang="en-US" dirty="0">
                <a:solidFill>
                  <a:srgbClr val="242424"/>
                </a:solidFill>
                <a:latin typeface="Calibri" panose="020F0502020204030204" pitchFamily="34" charset="0"/>
              </a:rPr>
              <a:t>Choose the prefix for the course (this will show you all courses with that prefix)</a:t>
            </a:r>
          </a:p>
          <a:p>
            <a:pPr marL="0" indent="0">
              <a:buNone/>
            </a:pPr>
            <a:r>
              <a:rPr lang="en-US" dirty="0">
                <a:solidFill>
                  <a:srgbClr val="242424"/>
                </a:solidFill>
                <a:latin typeface="Calibri" panose="020F0502020204030204" pitchFamily="34" charset="0"/>
              </a:rPr>
              <a:t>OR</a:t>
            </a:r>
          </a:p>
          <a:p>
            <a:pPr lvl="1"/>
            <a:r>
              <a:rPr lang="en-US" dirty="0">
                <a:solidFill>
                  <a:srgbClr val="242424"/>
                </a:solidFill>
                <a:latin typeface="Calibri" panose="020F0502020204030204" pitchFamily="34" charset="0"/>
              </a:rPr>
              <a:t>Search for Curriculum Courses</a:t>
            </a:r>
          </a:p>
          <a:p>
            <a:pPr lvl="2"/>
            <a:r>
              <a:rPr lang="en-US" dirty="0">
                <a:solidFill>
                  <a:srgbClr val="242424"/>
                </a:solidFill>
                <a:latin typeface="Calibri" panose="020F0502020204030204" pitchFamily="34" charset="0"/>
              </a:rPr>
              <a:t>Enter the prefix and course number to view a single course</a:t>
            </a:r>
          </a:p>
          <a:p>
            <a:endParaRPr lang="en-US" dirty="0">
              <a:solidFill>
                <a:srgbClr val="242424"/>
              </a:solidFill>
              <a:latin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12913236-5CAB-C1F6-FA66-B9EAEBCC5AEC}"/>
              </a:ext>
            </a:extLst>
          </p:cNvPr>
          <p:cNvSpPr>
            <a:spLocks noGrp="1"/>
          </p:cNvSpPr>
          <p:nvPr>
            <p:ph type="title"/>
          </p:nvPr>
        </p:nvSpPr>
        <p:spPr/>
        <p:txBody>
          <a:bodyPr/>
          <a:lstStyle/>
          <a:p>
            <a:r>
              <a:rPr lang="en-US" dirty="0"/>
              <a:t>Resources for Review</a:t>
            </a:r>
          </a:p>
        </p:txBody>
      </p:sp>
    </p:spTree>
    <p:extLst>
      <p:ext uri="{BB962C8B-B14F-4D97-AF65-F5344CB8AC3E}">
        <p14:creationId xmlns:p14="http://schemas.microsoft.com/office/powerpoint/2010/main" val="307609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omputer screen shot of a computer&#10;&#10;Description automatically generated">
            <a:extLst>
              <a:ext uri="{FF2B5EF4-FFF2-40B4-BE49-F238E27FC236}">
                <a16:creationId xmlns:a16="http://schemas.microsoft.com/office/drawing/2014/main" id="{7B663E17-7045-AB74-7CDA-E3D2EB8575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0110" y="686069"/>
            <a:ext cx="7886700" cy="3424652"/>
          </a:xfrm>
        </p:spPr>
      </p:pic>
    </p:spTree>
    <p:extLst>
      <p:ext uri="{BB962C8B-B14F-4D97-AF65-F5344CB8AC3E}">
        <p14:creationId xmlns:p14="http://schemas.microsoft.com/office/powerpoint/2010/main" val="235811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51D026-FF3E-B2B6-CE15-F9404F909D9D}"/>
              </a:ext>
            </a:extLst>
          </p:cNvPr>
          <p:cNvSpPr>
            <a:spLocks noGrp="1"/>
          </p:cNvSpPr>
          <p:nvPr>
            <p:ph idx="1"/>
          </p:nvPr>
        </p:nvSpPr>
        <p:spPr>
          <a:xfrm>
            <a:off x="1257300" y="1468380"/>
            <a:ext cx="7886700" cy="3548753"/>
          </a:xfrm>
        </p:spPr>
        <p:txBody>
          <a:bodyPr/>
          <a:lstStyle/>
          <a:p>
            <a:pPr marL="0" indent="0">
              <a:buNone/>
            </a:pPr>
            <a:r>
              <a:rPr lang="en-US" dirty="0">
                <a:latin typeface="Calibri" panose="020F0502020204030204" pitchFamily="34" charset="0"/>
                <a:cs typeface="Calibri" panose="020F0502020204030204" pitchFamily="34" charset="0"/>
              </a:rPr>
              <a:t>NCCCS Curriculum Standards - </a:t>
            </a:r>
            <a:r>
              <a:rPr lang="en-US" dirty="0">
                <a:latin typeface="Calibri" panose="020F0502020204030204" pitchFamily="34" charset="0"/>
                <a:cs typeface="Calibri" panose="020F0502020204030204" pitchFamily="34" charset="0"/>
                <a:hlinkClick r:id="rId2"/>
              </a:rPr>
              <a:t>HERE</a:t>
            </a: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Choose the area for the curriculum program</a:t>
            </a:r>
          </a:p>
          <a:p>
            <a:pPr lvl="1"/>
            <a:r>
              <a:rPr lang="en-US" dirty="0">
                <a:latin typeface="Calibri" panose="020F0502020204030204" pitchFamily="34" charset="0"/>
                <a:cs typeface="Calibri" panose="020F0502020204030204" pitchFamily="34" charset="0"/>
              </a:rPr>
              <a:t>Click on the PDF of the program of study</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2022 High School to Community College Articulation Agreement</a:t>
            </a:r>
          </a:p>
          <a:p>
            <a:pPr lvl="1"/>
            <a:r>
              <a:rPr lang="en-US" dirty="0">
                <a:latin typeface="Calibri" panose="020F0502020204030204" pitchFamily="34" charset="0"/>
                <a:cs typeface="Calibri" panose="020F0502020204030204" pitchFamily="34" charset="0"/>
                <a:hlinkClick r:id="rId3"/>
              </a:rPr>
              <a:t>www.ncperkins.org</a:t>
            </a: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Under CTE Resources, click on HS to CC CTE Articulation Agreement</a:t>
            </a:r>
          </a:p>
          <a:p>
            <a:endParaRPr lang="en-US" dirty="0"/>
          </a:p>
          <a:p>
            <a:endParaRPr lang="en-US" dirty="0"/>
          </a:p>
          <a:p>
            <a:pPr lvl="1"/>
            <a:endParaRPr lang="en-US" dirty="0"/>
          </a:p>
        </p:txBody>
      </p:sp>
      <p:sp>
        <p:nvSpPr>
          <p:cNvPr id="3" name="Title 2">
            <a:extLst>
              <a:ext uri="{FF2B5EF4-FFF2-40B4-BE49-F238E27FC236}">
                <a16:creationId xmlns:a16="http://schemas.microsoft.com/office/drawing/2014/main" id="{FFBA70D2-E7E2-814F-55F8-DF013F7A6E54}"/>
              </a:ext>
            </a:extLst>
          </p:cNvPr>
          <p:cNvSpPr>
            <a:spLocks noGrp="1"/>
          </p:cNvSpPr>
          <p:nvPr>
            <p:ph type="title"/>
          </p:nvPr>
        </p:nvSpPr>
        <p:spPr/>
        <p:txBody>
          <a:bodyPr/>
          <a:lstStyle/>
          <a:p>
            <a:r>
              <a:rPr lang="en-US" dirty="0"/>
              <a:t>Resources for Review</a:t>
            </a:r>
          </a:p>
        </p:txBody>
      </p:sp>
    </p:spTree>
    <p:extLst>
      <p:ext uri="{BB962C8B-B14F-4D97-AF65-F5344CB8AC3E}">
        <p14:creationId xmlns:p14="http://schemas.microsoft.com/office/powerpoint/2010/main" val="1776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 shot of a computer&#10;&#10;Description automatically generated">
            <a:extLst>
              <a:ext uri="{FF2B5EF4-FFF2-40B4-BE49-F238E27FC236}">
                <a16:creationId xmlns:a16="http://schemas.microsoft.com/office/drawing/2014/main" id="{9689A87E-E27D-105E-7097-8DCF15D1223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0295" r="8646"/>
          <a:stretch/>
        </p:blipFill>
        <p:spPr>
          <a:xfrm>
            <a:off x="1293018" y="173315"/>
            <a:ext cx="6657937" cy="4427260"/>
          </a:xfrm>
        </p:spPr>
      </p:pic>
    </p:spTree>
    <p:extLst>
      <p:ext uri="{BB962C8B-B14F-4D97-AF65-F5344CB8AC3E}">
        <p14:creationId xmlns:p14="http://schemas.microsoft.com/office/powerpoint/2010/main" val="11819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588F0F-01B0-976E-DE11-3A3D6C50E523}"/>
              </a:ext>
            </a:extLst>
          </p:cNvPr>
          <p:cNvSpPr>
            <a:spLocks noGrp="1"/>
          </p:cNvSpPr>
          <p:nvPr>
            <p:ph idx="1"/>
          </p:nvPr>
        </p:nvSpPr>
        <p:spPr/>
        <p:txBody>
          <a:bodyPr/>
          <a:lstStyle/>
          <a:p>
            <a:pPr marL="0" indent="0">
              <a:buNone/>
            </a:pPr>
            <a:endParaRPr lang="en-US" dirty="0">
              <a:latin typeface="+mn-lt"/>
            </a:endParaRPr>
          </a:p>
          <a:p>
            <a:r>
              <a:rPr lang="en-US" dirty="0">
                <a:latin typeface="+mn-lt"/>
              </a:rPr>
              <a:t>Course content of the SLOs and HS course standards must  have a minimum of 80% match</a:t>
            </a:r>
          </a:p>
          <a:p>
            <a:r>
              <a:rPr lang="en-US" dirty="0">
                <a:latin typeface="+mn-lt"/>
              </a:rPr>
              <a:t>Comparable course standards </a:t>
            </a:r>
          </a:p>
          <a:p>
            <a:r>
              <a:rPr lang="en-US" dirty="0">
                <a:latin typeface="+mn-lt"/>
              </a:rPr>
              <a:t>Acceptable assessment for competencies</a:t>
            </a:r>
          </a:p>
          <a:p>
            <a:r>
              <a:rPr lang="en-US" dirty="0">
                <a:latin typeface="+mn-lt"/>
              </a:rPr>
              <a:t>Comparable hours – consider lab hours and contact hours</a:t>
            </a:r>
          </a:p>
          <a:p>
            <a:pPr marL="0" indent="0">
              <a:buNone/>
            </a:pPr>
            <a:endParaRPr lang="en-US" dirty="0">
              <a:latin typeface="+mn-lt"/>
            </a:endParaRPr>
          </a:p>
          <a:p>
            <a:pPr marL="0" indent="0">
              <a:buNone/>
            </a:pPr>
            <a:r>
              <a:rPr lang="en-US" dirty="0">
                <a:latin typeface="+mn-lt"/>
              </a:rPr>
              <a:t>Course Competency and Recommendation worksheet, found </a:t>
            </a:r>
            <a:r>
              <a:rPr lang="en-US" dirty="0">
                <a:latin typeface="+mn-lt"/>
                <a:hlinkClick r:id="rId2"/>
              </a:rPr>
              <a:t>HERE</a:t>
            </a:r>
            <a:endParaRPr lang="en-US" dirty="0">
              <a:latin typeface="+mn-lt"/>
            </a:endParaRPr>
          </a:p>
          <a:p>
            <a:pPr marL="0" indent="0">
              <a:buNone/>
            </a:pPr>
            <a:endParaRPr lang="en-US" dirty="0">
              <a:latin typeface="+mn-lt"/>
            </a:endParaRPr>
          </a:p>
          <a:p>
            <a:endParaRPr lang="en-US" dirty="0"/>
          </a:p>
        </p:txBody>
      </p:sp>
      <p:sp>
        <p:nvSpPr>
          <p:cNvPr id="3" name="Title 2">
            <a:extLst>
              <a:ext uri="{FF2B5EF4-FFF2-40B4-BE49-F238E27FC236}">
                <a16:creationId xmlns:a16="http://schemas.microsoft.com/office/drawing/2014/main" id="{E805F53B-5F21-EF27-D922-BA42AAD85061}"/>
              </a:ext>
            </a:extLst>
          </p:cNvPr>
          <p:cNvSpPr>
            <a:spLocks noGrp="1"/>
          </p:cNvSpPr>
          <p:nvPr>
            <p:ph type="title"/>
          </p:nvPr>
        </p:nvSpPr>
        <p:spPr>
          <a:xfrm>
            <a:off x="1150989" y="91198"/>
            <a:ext cx="7364361" cy="994172"/>
          </a:xfrm>
        </p:spPr>
        <p:txBody>
          <a:bodyPr/>
          <a:lstStyle/>
          <a:p>
            <a:r>
              <a:rPr lang="en-US" dirty="0"/>
              <a:t>Criteria for Course Match</a:t>
            </a:r>
          </a:p>
        </p:txBody>
      </p:sp>
    </p:spTree>
    <p:extLst>
      <p:ext uri="{BB962C8B-B14F-4D97-AF65-F5344CB8AC3E}">
        <p14:creationId xmlns:p14="http://schemas.microsoft.com/office/powerpoint/2010/main" val="392111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C29B64-9F23-F74E-D427-6A7C9B874EA3}"/>
              </a:ext>
            </a:extLst>
          </p:cNvPr>
          <p:cNvSpPr>
            <a:spLocks noGrp="1"/>
          </p:cNvSpPr>
          <p:nvPr>
            <p:ph type="title"/>
          </p:nvPr>
        </p:nvSpPr>
        <p:spPr>
          <a:xfrm>
            <a:off x="1127407" y="179548"/>
            <a:ext cx="7364361" cy="994172"/>
          </a:xfrm>
        </p:spPr>
        <p:txBody>
          <a:bodyPr/>
          <a:lstStyle/>
          <a:p>
            <a:r>
              <a:rPr lang="en-US" dirty="0"/>
              <a:t>Review Submission</a:t>
            </a:r>
          </a:p>
        </p:txBody>
      </p:sp>
      <p:pic>
        <p:nvPicPr>
          <p:cNvPr id="7" name="Content Placeholder 6" descr="A screen shot of a computer screen&#10;&#10;Description automatically generated">
            <a:extLst>
              <a:ext uri="{FF2B5EF4-FFF2-40B4-BE49-F238E27FC236}">
                <a16:creationId xmlns:a16="http://schemas.microsoft.com/office/drawing/2014/main" id="{B7EAE921-3D9F-4B08-DA55-71F526B49B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938" y="1039051"/>
            <a:ext cx="5010958" cy="3549650"/>
          </a:xfrm>
        </p:spPr>
      </p:pic>
      <p:pic>
        <p:nvPicPr>
          <p:cNvPr id="4" name="Picture 3" descr="A screenshot of a cellphone&#10;&#10;Description automatically generated">
            <a:extLst>
              <a:ext uri="{FF2B5EF4-FFF2-40B4-BE49-F238E27FC236}">
                <a16:creationId xmlns:a16="http://schemas.microsoft.com/office/drawing/2014/main" id="{C42430FB-5A63-21B2-8FAE-1682F47C7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4654" y="275342"/>
            <a:ext cx="3702583" cy="396978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47876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C0EB087C-C79B-9FBC-FE80-159EF620254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230" t="2459"/>
          <a:stretch/>
        </p:blipFill>
        <p:spPr>
          <a:xfrm>
            <a:off x="939112" y="906419"/>
            <a:ext cx="6012681" cy="3885332"/>
          </a:xfrm>
        </p:spPr>
      </p:pic>
      <p:sp>
        <p:nvSpPr>
          <p:cNvPr id="6" name="Title 2">
            <a:extLst>
              <a:ext uri="{FF2B5EF4-FFF2-40B4-BE49-F238E27FC236}">
                <a16:creationId xmlns:a16="http://schemas.microsoft.com/office/drawing/2014/main" id="{8EF31003-2426-E290-7162-0D7702ACD477}"/>
              </a:ext>
            </a:extLst>
          </p:cNvPr>
          <p:cNvSpPr>
            <a:spLocks noGrp="1"/>
          </p:cNvSpPr>
          <p:nvPr>
            <p:ph type="title"/>
          </p:nvPr>
        </p:nvSpPr>
        <p:spPr/>
        <p:txBody>
          <a:bodyPr/>
          <a:lstStyle/>
          <a:p>
            <a:r>
              <a:rPr lang="en-US" dirty="0"/>
              <a:t>Review Submission</a:t>
            </a:r>
          </a:p>
        </p:txBody>
      </p:sp>
      <p:pic>
        <p:nvPicPr>
          <p:cNvPr id="8" name="Picture 7" descr="A screenshot of a computer&#10;&#10;Description automatically generated">
            <a:extLst>
              <a:ext uri="{FF2B5EF4-FFF2-40B4-BE49-F238E27FC236}">
                <a16:creationId xmlns:a16="http://schemas.microsoft.com/office/drawing/2014/main" id="{F5D25948-CB30-2204-E84C-24A83319B7CA}"/>
              </a:ext>
            </a:extLst>
          </p:cNvPr>
          <p:cNvPicPr>
            <a:picLocks noChangeAspect="1"/>
          </p:cNvPicPr>
          <p:nvPr/>
        </p:nvPicPr>
        <p:blipFill>
          <a:blip r:embed="rId3">
            <a:extLst>
              <a:ext uri="{28A0092B-C50C-407E-A947-70E740481C1C}">
                <a14:useLocalDpi xmlns:a14="http://schemas.microsoft.com/office/drawing/2010/main" val="0"/>
              </a:ext>
            </a:extLst>
          </a:blip>
          <a:srcRect r="30582"/>
          <a:stretch/>
        </p:blipFill>
        <p:spPr>
          <a:xfrm>
            <a:off x="5127004" y="351749"/>
            <a:ext cx="3535216" cy="4000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04437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A1EE17-714F-2B77-BF75-6D98A3BE8555}"/>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A summary of each course review will be included in the vote (sent to the CAOs). </a:t>
            </a:r>
          </a:p>
          <a:p>
            <a:r>
              <a:rPr lang="en-US" dirty="0">
                <a:latin typeface="Calibri" panose="020F0502020204030204" pitchFamily="34" charset="0"/>
                <a:cs typeface="Calibri" panose="020F0502020204030204" pitchFamily="34" charset="0"/>
              </a:rPr>
              <a:t>Each course must have 2/3rds votes from colleges approved to offer the courses. </a:t>
            </a:r>
          </a:p>
        </p:txBody>
      </p:sp>
      <p:sp>
        <p:nvSpPr>
          <p:cNvPr id="3" name="Title 2">
            <a:extLst>
              <a:ext uri="{FF2B5EF4-FFF2-40B4-BE49-F238E27FC236}">
                <a16:creationId xmlns:a16="http://schemas.microsoft.com/office/drawing/2014/main" id="{ED26BD68-8B7D-7905-647A-B4C8D1C1F73F}"/>
              </a:ext>
            </a:extLst>
          </p:cNvPr>
          <p:cNvSpPr>
            <a:spLocks noGrp="1"/>
          </p:cNvSpPr>
          <p:nvPr>
            <p:ph type="title"/>
          </p:nvPr>
        </p:nvSpPr>
        <p:spPr/>
        <p:txBody>
          <a:bodyPr/>
          <a:lstStyle/>
          <a:p>
            <a:r>
              <a:rPr lang="en-US" dirty="0"/>
              <a:t>Summary of Reviews</a:t>
            </a:r>
          </a:p>
        </p:txBody>
      </p:sp>
    </p:spTree>
    <p:extLst>
      <p:ext uri="{BB962C8B-B14F-4D97-AF65-F5344CB8AC3E}">
        <p14:creationId xmlns:p14="http://schemas.microsoft.com/office/powerpoint/2010/main" val="374772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B64B6A-E2B8-C2BB-C04C-924A913A5322}"/>
              </a:ext>
            </a:extLst>
          </p:cNvPr>
          <p:cNvSpPr>
            <a:spLocks noGrp="1"/>
          </p:cNvSpPr>
          <p:nvPr>
            <p:ph idx="1"/>
          </p:nvPr>
        </p:nvSpPr>
        <p:spPr>
          <a:xfrm>
            <a:off x="1154632" y="924394"/>
            <a:ext cx="7886700" cy="3548753"/>
          </a:xfrm>
        </p:spPr>
        <p:txBody>
          <a:bodyPr/>
          <a:lstStyle/>
          <a:p>
            <a:pPr marL="0" indent="0">
              <a:buNone/>
            </a:pPr>
            <a:endParaRPr lang="en-US" dirty="0"/>
          </a:p>
          <a:p>
            <a:pPr marL="0" indent="0">
              <a:buNone/>
            </a:pPr>
            <a:r>
              <a:rPr lang="en-US" dirty="0">
                <a:latin typeface="Calibri" panose="020F0502020204030204" pitchFamily="34" charset="0"/>
                <a:cs typeface="Calibri" panose="020F0502020204030204" pitchFamily="34" charset="0"/>
              </a:rPr>
              <a:t>Dr. Seth Kamen, Director of Credit Mobility</a:t>
            </a:r>
          </a:p>
          <a:p>
            <a:pPr marL="0" indent="0">
              <a:buNone/>
            </a:pPr>
            <a:r>
              <a:rPr lang="en-US" dirty="0">
                <a:latin typeface="Calibri" panose="020F0502020204030204" pitchFamily="34" charset="0"/>
                <a:cs typeface="Calibri" panose="020F0502020204030204" pitchFamily="34" charset="0"/>
                <a:hlinkClick r:id="rId2"/>
              </a:rPr>
              <a:t>kamens@nccommunitycolleges.edu</a:t>
            </a: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Aaron Mabe, Dual Enrollment Director</a:t>
            </a:r>
          </a:p>
          <a:p>
            <a:pPr marL="0" indent="0">
              <a:buNone/>
            </a:pPr>
            <a:r>
              <a:rPr lang="en-US" dirty="0">
                <a:latin typeface="Calibri" panose="020F0502020204030204" pitchFamily="34" charset="0"/>
                <a:cs typeface="Calibri" panose="020F0502020204030204" pitchFamily="34" charset="0"/>
                <a:hlinkClick r:id="rId3"/>
              </a:rPr>
              <a:t>mabea@nccommunitycolleges.edu</a:t>
            </a: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Dr. Mary Olvera, Director of Education Programs </a:t>
            </a:r>
          </a:p>
          <a:p>
            <a:pPr marL="0" indent="0">
              <a:buNone/>
            </a:pPr>
            <a:r>
              <a:rPr lang="en-US" dirty="0">
                <a:latin typeface="Calibri" panose="020F0502020204030204" pitchFamily="34" charset="0"/>
                <a:cs typeface="Calibri" panose="020F0502020204030204" pitchFamily="34" charset="0"/>
                <a:hlinkClick r:id="rId4"/>
              </a:rPr>
              <a:t>olveram@nccommunitycolleges.edu</a:t>
            </a: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p>
        </p:txBody>
      </p:sp>
      <p:sp>
        <p:nvSpPr>
          <p:cNvPr id="3" name="Title 2">
            <a:extLst>
              <a:ext uri="{FF2B5EF4-FFF2-40B4-BE49-F238E27FC236}">
                <a16:creationId xmlns:a16="http://schemas.microsoft.com/office/drawing/2014/main" id="{7913A489-0E84-F0BE-6C17-ECAD794A9923}"/>
              </a:ext>
            </a:extLst>
          </p:cNvPr>
          <p:cNvSpPr>
            <a:spLocks noGrp="1"/>
          </p:cNvSpPr>
          <p:nvPr>
            <p:ph type="title"/>
          </p:nvPr>
        </p:nvSpPr>
        <p:spPr/>
        <p:txBody>
          <a:bodyPr/>
          <a:lstStyle/>
          <a:p>
            <a:r>
              <a:rPr lang="en-US" dirty="0"/>
              <a:t>NC Community College System Contacts</a:t>
            </a:r>
          </a:p>
        </p:txBody>
      </p:sp>
    </p:spTree>
    <p:extLst>
      <p:ext uri="{BB962C8B-B14F-4D97-AF65-F5344CB8AC3E}">
        <p14:creationId xmlns:p14="http://schemas.microsoft.com/office/powerpoint/2010/main" val="413370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A3BE7A-FF36-3D40-A856-557355DEFF75}"/>
              </a:ext>
            </a:extLst>
          </p:cNvPr>
          <p:cNvSpPr>
            <a:spLocks noGrp="1"/>
          </p:cNvSpPr>
          <p:nvPr>
            <p:ph idx="1"/>
          </p:nvPr>
        </p:nvSpPr>
        <p:spPr>
          <a:xfrm>
            <a:off x="928688" y="1335192"/>
            <a:ext cx="7886700" cy="3548753"/>
          </a:xfrm>
        </p:spPr>
        <p:txBody>
          <a:bodyPr>
            <a:normAutofit/>
          </a:bodyPr>
          <a:lstStyle/>
          <a:p>
            <a:r>
              <a:rPr lang="en-US" dirty="0">
                <a:latin typeface="Calibri" panose="020F0502020204030204" pitchFamily="34" charset="0"/>
                <a:cs typeface="Calibri" panose="020F0502020204030204" pitchFamily="34" charset="0"/>
              </a:rPr>
              <a:t>Current Articulated Courses, see </a:t>
            </a:r>
            <a:r>
              <a:rPr lang="en-US" dirty="0">
                <a:latin typeface="Calibri" panose="020F0502020204030204" pitchFamily="34" charset="0"/>
                <a:cs typeface="Calibri" panose="020F0502020204030204" pitchFamily="34" charset="0"/>
                <a:hlinkClick r:id="rId2"/>
              </a:rPr>
              <a:t>HERE</a:t>
            </a:r>
            <a:endParaRPr lang="en-US" dirty="0">
              <a:latin typeface="Calibri" panose="020F0502020204030204" pitchFamily="34" charset="0"/>
              <a:cs typeface="Calibri" panose="020F0502020204030204" pitchFamily="34" charset="0"/>
            </a:endParaRPr>
          </a:p>
          <a:p>
            <a:pPr lvl="1"/>
            <a:r>
              <a:rPr lang="en-US" i="1" dirty="0">
                <a:latin typeface="Calibri" panose="020F0502020204030204" pitchFamily="34" charset="0"/>
                <a:cs typeface="Calibri" panose="020F0502020204030204" pitchFamily="34" charset="0"/>
              </a:rPr>
              <a:t>Approved in 2023, and revised in 2024</a:t>
            </a:r>
          </a:p>
          <a:p>
            <a:r>
              <a:rPr lang="en-US" sz="2000" dirty="0">
                <a:latin typeface="Calibri" panose="020F0502020204030204" pitchFamily="34" charset="0"/>
                <a:cs typeface="Calibri" panose="020F0502020204030204" pitchFamily="34" charset="0"/>
              </a:rPr>
              <a:t>NC HS to CC Articulation Agreement Policies, see  </a:t>
            </a:r>
            <a:r>
              <a:rPr lang="en-US" sz="2000" dirty="0">
                <a:latin typeface="Calibri" panose="020F0502020204030204" pitchFamily="34" charset="0"/>
                <a:cs typeface="Calibri" panose="020F0502020204030204" pitchFamily="34" charset="0"/>
                <a:hlinkClick r:id="rId2"/>
              </a:rPr>
              <a:t>HERE</a:t>
            </a: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SACSCOC policy, see  </a:t>
            </a:r>
            <a:r>
              <a:rPr lang="en-US" sz="2000" dirty="0">
                <a:latin typeface="Calibri" panose="020F0502020204030204" pitchFamily="34" charset="0"/>
                <a:cs typeface="Calibri" panose="020F0502020204030204" pitchFamily="34" charset="0"/>
                <a:hlinkClick r:id="rId3"/>
              </a:rPr>
              <a:t>HERE</a:t>
            </a:r>
            <a:endParaRPr lang="en-US" sz="2000" dirty="0">
              <a:latin typeface="Calibri" panose="020F0502020204030204" pitchFamily="34" charset="0"/>
              <a:cs typeface="Calibri" panose="020F0502020204030204" pitchFamily="34" charset="0"/>
            </a:endParaRPr>
          </a:p>
          <a:p>
            <a:pPr lvl="1"/>
            <a:r>
              <a:rPr lang="en-US" sz="1800" dirty="0">
                <a:latin typeface="Calibri" panose="020F0502020204030204" pitchFamily="34" charset="0"/>
                <a:cs typeface="Calibri" panose="020F0502020204030204" pitchFamily="34" charset="0"/>
              </a:rPr>
              <a:t>The accreditation standards of SACSCOC require member institutions to analyze credit accepted for transfer in terms of level, content, quality, comparability, and degree program relevance. While an institution may properly consider another institution’s accreditation as an indicator for acceptability of credit, </a:t>
            </a:r>
            <a:r>
              <a:rPr lang="en-US" sz="1800" b="1" dirty="0">
                <a:latin typeface="Calibri" panose="020F0502020204030204" pitchFamily="34" charset="0"/>
                <a:cs typeface="Calibri" panose="020F0502020204030204" pitchFamily="34" charset="0"/>
              </a:rPr>
              <a:t>accreditation should not be the only criterion used for acceptability nor should it be represented as a requirement of SACSCOC, which it is not</a:t>
            </a:r>
            <a:r>
              <a:rPr lang="en-US" sz="1800" dirty="0">
                <a:latin typeface="Calibri" panose="020F0502020204030204" pitchFamily="34" charset="0"/>
                <a:cs typeface="Calibri" panose="020F0502020204030204" pitchFamily="34" charset="0"/>
              </a:rPr>
              <a:t>.</a:t>
            </a:r>
          </a:p>
          <a:p>
            <a:pPr lvl="1"/>
            <a:endParaRPr lang="en-US" sz="17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p>
          <a:p>
            <a:endParaRPr lang="en-US" dirty="0"/>
          </a:p>
        </p:txBody>
      </p:sp>
      <p:sp>
        <p:nvSpPr>
          <p:cNvPr id="3" name="Title 2">
            <a:extLst>
              <a:ext uri="{FF2B5EF4-FFF2-40B4-BE49-F238E27FC236}">
                <a16:creationId xmlns:a16="http://schemas.microsoft.com/office/drawing/2014/main" id="{EB3E590A-113E-3845-BC5D-F0763C23F3A8}"/>
              </a:ext>
            </a:extLst>
          </p:cNvPr>
          <p:cNvSpPr>
            <a:spLocks noGrp="1"/>
          </p:cNvSpPr>
          <p:nvPr>
            <p:ph type="title"/>
          </p:nvPr>
        </p:nvSpPr>
        <p:spPr/>
        <p:txBody>
          <a:bodyPr/>
          <a:lstStyle/>
          <a:p>
            <a:r>
              <a:rPr lang="en-US" dirty="0"/>
              <a:t>Current Agreement &amp; Policies </a:t>
            </a:r>
          </a:p>
        </p:txBody>
      </p:sp>
    </p:spTree>
    <p:extLst>
      <p:ext uri="{BB962C8B-B14F-4D97-AF65-F5344CB8AC3E}">
        <p14:creationId xmlns:p14="http://schemas.microsoft.com/office/powerpoint/2010/main" val="336159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C15DAA-D102-6476-9BDB-D80EA88CB2BF}"/>
              </a:ext>
            </a:extLst>
          </p:cNvPr>
          <p:cNvSpPr>
            <a:spLocks noGrp="1"/>
          </p:cNvSpPr>
          <p:nvPr>
            <p:ph idx="1"/>
          </p:nvPr>
        </p:nvSpPr>
        <p:spPr>
          <a:xfrm>
            <a:off x="1297859" y="1363767"/>
            <a:ext cx="7886700" cy="3548753"/>
          </a:xfrm>
        </p:spPr>
        <p:txBody>
          <a:bodyPr/>
          <a:lstStyle/>
          <a:p>
            <a:pPr marL="0" indent="0">
              <a:buNone/>
            </a:pPr>
            <a:r>
              <a:rPr lang="en-US" dirty="0">
                <a:latin typeface="+mn-lt"/>
              </a:rPr>
              <a:t>Angela Lemay</a:t>
            </a:r>
          </a:p>
          <a:p>
            <a:pPr marL="0" indent="0">
              <a:buNone/>
            </a:pPr>
            <a:r>
              <a:rPr lang="en-US" dirty="0">
                <a:latin typeface="+mn-lt"/>
              </a:rPr>
              <a:t>angela.lemay@dpi.nc.gov</a:t>
            </a:r>
          </a:p>
          <a:p>
            <a:pPr marL="0" indent="0">
              <a:buNone/>
            </a:pPr>
            <a:endParaRPr lang="en-US" dirty="0">
              <a:latin typeface="+mn-lt"/>
            </a:endParaRPr>
          </a:p>
          <a:p>
            <a:pPr marL="0" indent="0">
              <a:buNone/>
            </a:pPr>
            <a:r>
              <a:rPr lang="en-US" dirty="0">
                <a:latin typeface="+mn-lt"/>
              </a:rPr>
              <a:t>Linda Lay</a:t>
            </a:r>
          </a:p>
          <a:p>
            <a:pPr marL="0" indent="0">
              <a:buNone/>
            </a:pPr>
            <a:r>
              <a:rPr lang="en-US" dirty="0">
                <a:latin typeface="+mn-lt"/>
              </a:rPr>
              <a:t>Linda.Lay@dpi.nc.gov</a:t>
            </a:r>
          </a:p>
          <a:p>
            <a:pPr marL="0" indent="0">
              <a:buNone/>
            </a:pPr>
            <a:endParaRPr lang="en-US" dirty="0">
              <a:latin typeface="+mn-lt"/>
            </a:endParaRPr>
          </a:p>
          <a:p>
            <a:pPr marL="0" indent="0">
              <a:buNone/>
            </a:pPr>
            <a:r>
              <a:rPr lang="en-US">
                <a:latin typeface="+mn-lt"/>
              </a:rPr>
              <a:t>Robert Van Dyke</a:t>
            </a:r>
            <a:endParaRPr lang="en-US" dirty="0">
              <a:latin typeface="+mn-lt"/>
            </a:endParaRPr>
          </a:p>
          <a:p>
            <a:pPr marL="0" indent="0">
              <a:buNone/>
            </a:pPr>
            <a:r>
              <a:rPr lang="en-US" dirty="0">
                <a:latin typeface="+mn-lt"/>
              </a:rPr>
              <a:t>robert.vandyke@dpi.nc.gov</a:t>
            </a:r>
          </a:p>
          <a:p>
            <a:pPr marL="0" indent="0">
              <a:buNone/>
            </a:pPr>
            <a:endParaRPr lang="en-US" dirty="0"/>
          </a:p>
        </p:txBody>
      </p:sp>
      <p:sp>
        <p:nvSpPr>
          <p:cNvPr id="3" name="Title 2">
            <a:extLst>
              <a:ext uri="{FF2B5EF4-FFF2-40B4-BE49-F238E27FC236}">
                <a16:creationId xmlns:a16="http://schemas.microsoft.com/office/drawing/2014/main" id="{9A10A543-4DE8-E108-7655-AF9B9E3574C5}"/>
              </a:ext>
            </a:extLst>
          </p:cNvPr>
          <p:cNvSpPr>
            <a:spLocks noGrp="1"/>
          </p:cNvSpPr>
          <p:nvPr>
            <p:ph type="title"/>
          </p:nvPr>
        </p:nvSpPr>
        <p:spPr>
          <a:xfrm>
            <a:off x="1297859" y="126367"/>
            <a:ext cx="7481999" cy="994172"/>
          </a:xfrm>
        </p:spPr>
        <p:txBody>
          <a:bodyPr/>
          <a:lstStyle/>
          <a:p>
            <a:r>
              <a:rPr lang="en-US" dirty="0"/>
              <a:t>NC Department of Public Instruction Contacts</a:t>
            </a:r>
          </a:p>
        </p:txBody>
      </p:sp>
    </p:spTree>
    <p:extLst>
      <p:ext uri="{BB962C8B-B14F-4D97-AF65-F5344CB8AC3E}">
        <p14:creationId xmlns:p14="http://schemas.microsoft.com/office/powerpoint/2010/main" val="323602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1C42C5-361B-D275-DE71-F6BF1429B87D}"/>
              </a:ext>
            </a:extLst>
          </p:cNvPr>
          <p:cNvSpPr>
            <a:spLocks noGrp="1"/>
          </p:cNvSpPr>
          <p:nvPr>
            <p:ph idx="1"/>
          </p:nvPr>
        </p:nvSpPr>
        <p:spPr>
          <a:xfrm>
            <a:off x="455635" y="1120538"/>
            <a:ext cx="8232729" cy="3723835"/>
          </a:xfrm>
        </p:spPr>
        <p:txBody>
          <a:bodyPr>
            <a:noAutofit/>
          </a:bodyPr>
          <a:lstStyle/>
          <a:p>
            <a:pPr marL="0" marR="0" lvl="0" indent="0">
              <a:lnSpc>
                <a:spcPct val="115000"/>
              </a:lnSpc>
              <a:spcBef>
                <a:spcPts val="0"/>
              </a:spcBef>
              <a:spcAft>
                <a:spcPts val="0"/>
              </a:spcAft>
              <a:buNone/>
              <a:tabLst>
                <a:tab pos="457200" algn="l"/>
              </a:tabLst>
            </a:pPr>
            <a:r>
              <a:rPr lang="en-US" sz="2400" b="1" dirty="0">
                <a:effectLst/>
                <a:latin typeface="+mn-lt"/>
                <a:ea typeface="Calibri" panose="020F0502020204030204" pitchFamily="34" charset="0"/>
              </a:rPr>
              <a:t>  </a:t>
            </a:r>
            <a:r>
              <a:rPr lang="en-US" sz="2000" b="1" dirty="0">
                <a:effectLst/>
                <a:latin typeface="+mn-lt"/>
                <a:ea typeface="Calibri" panose="020F0502020204030204" pitchFamily="34" charset="0"/>
              </a:rPr>
              <a:t>FALL 2024</a:t>
            </a:r>
          </a:p>
          <a:p>
            <a:pPr marL="511969" lvl="1" indent="-342900">
              <a:lnSpc>
                <a:spcPct val="115000"/>
              </a:lnSpc>
              <a:spcBef>
                <a:spcPts val="0"/>
              </a:spcBef>
              <a:tabLst>
                <a:tab pos="457200" algn="l"/>
              </a:tabLst>
            </a:pPr>
            <a:r>
              <a:rPr lang="en-US" dirty="0">
                <a:effectLst/>
                <a:latin typeface="+mn-lt"/>
                <a:ea typeface="Calibri" panose="020F0502020204030204" pitchFamily="34" charset="0"/>
              </a:rPr>
              <a:t>NCCCS staff in collaboration with NCDPI</a:t>
            </a:r>
          </a:p>
          <a:p>
            <a:pPr marL="686991" lvl="2" indent="-342900">
              <a:lnSpc>
                <a:spcPct val="115000"/>
              </a:lnSpc>
              <a:spcBef>
                <a:spcPts val="0"/>
              </a:spcBef>
              <a:tabLst>
                <a:tab pos="457200" algn="l"/>
              </a:tabLst>
            </a:pPr>
            <a:r>
              <a:rPr lang="en-US" dirty="0">
                <a:effectLst/>
                <a:latin typeface="+mn-lt"/>
                <a:ea typeface="Calibri" panose="020F0502020204030204" pitchFamily="34" charset="0"/>
              </a:rPr>
              <a:t>State-level staff review for recommended course</a:t>
            </a:r>
            <a:r>
              <a:rPr lang="en-US" dirty="0">
                <a:latin typeface="+mn-lt"/>
                <a:ea typeface="Calibri" panose="020F0502020204030204" pitchFamily="34" charset="0"/>
              </a:rPr>
              <a:t> - additional courses under review! </a:t>
            </a:r>
            <a:endParaRPr lang="en-US" dirty="0">
              <a:effectLst/>
              <a:latin typeface="+mn-lt"/>
              <a:ea typeface="Calibri" panose="020F0502020204030204" pitchFamily="34" charset="0"/>
            </a:endParaRPr>
          </a:p>
          <a:p>
            <a:pPr marL="169069" lvl="1" indent="0">
              <a:lnSpc>
                <a:spcPct val="115000"/>
              </a:lnSpc>
              <a:spcBef>
                <a:spcPts val="0"/>
              </a:spcBef>
              <a:buNone/>
              <a:tabLst>
                <a:tab pos="457200" algn="l"/>
              </a:tabLst>
            </a:pPr>
            <a:r>
              <a:rPr lang="en-US" sz="2000" b="1" dirty="0">
                <a:effectLst/>
                <a:latin typeface="+mn-lt"/>
                <a:ea typeface="Calibri" panose="020F0502020204030204" pitchFamily="34" charset="0"/>
              </a:rPr>
              <a:t>SPRING 2025</a:t>
            </a:r>
          </a:p>
          <a:p>
            <a:pPr marL="511969" lvl="1" indent="-342900">
              <a:lnSpc>
                <a:spcPct val="115000"/>
              </a:lnSpc>
              <a:spcBef>
                <a:spcPts val="0"/>
              </a:spcBef>
              <a:tabLst>
                <a:tab pos="457200" algn="l"/>
              </a:tabLst>
            </a:pPr>
            <a:r>
              <a:rPr lang="en-US" dirty="0">
                <a:latin typeface="+mn-lt"/>
                <a:ea typeface="Calibri" panose="020F0502020204030204" pitchFamily="34" charset="0"/>
              </a:rPr>
              <a:t>c</a:t>
            </a:r>
            <a:r>
              <a:rPr lang="en-US" dirty="0">
                <a:effectLst/>
                <a:latin typeface="+mn-lt"/>
                <a:ea typeface="Calibri" panose="020F0502020204030204" pitchFamily="34" charset="0"/>
              </a:rPr>
              <a:t>ollege Chief Academic </a:t>
            </a:r>
            <a:r>
              <a:rPr lang="en-US" dirty="0">
                <a:latin typeface="+mn-lt"/>
                <a:ea typeface="Calibri" panose="020F0502020204030204" pitchFamily="34" charset="0"/>
              </a:rPr>
              <a:t>O</a:t>
            </a:r>
            <a:r>
              <a:rPr lang="en-US" dirty="0">
                <a:effectLst/>
                <a:latin typeface="+mn-lt"/>
                <a:ea typeface="Calibri" panose="020F0502020204030204" pitchFamily="34" charset="0"/>
              </a:rPr>
              <a:t>fficers and Public-School Unit (PSU) CTE Directors will facilitate the local-level course-match review process. </a:t>
            </a:r>
          </a:p>
          <a:p>
            <a:pPr marL="511969" lvl="1" indent="-342900">
              <a:lnSpc>
                <a:spcPct val="115000"/>
              </a:lnSpc>
              <a:spcBef>
                <a:spcPts val="0"/>
              </a:spcBef>
              <a:tabLst>
                <a:tab pos="457200" algn="l"/>
              </a:tabLst>
            </a:pPr>
            <a:r>
              <a:rPr lang="en-US" dirty="0">
                <a:latin typeface="+mn-lt"/>
                <a:ea typeface="Calibri" panose="020F0502020204030204" pitchFamily="34" charset="0"/>
              </a:rPr>
              <a:t>t</a:t>
            </a:r>
            <a:r>
              <a:rPr lang="en-US" dirty="0">
                <a:effectLst/>
                <a:latin typeface="+mn-lt"/>
                <a:ea typeface="Calibri" panose="020F0502020204030204" pitchFamily="34" charset="0"/>
              </a:rPr>
              <a:t>eams of secondary and postsecondary faculty teaching will review and recommend matches.</a:t>
            </a:r>
          </a:p>
          <a:p>
            <a:pPr marL="511969" lvl="1" indent="-342900">
              <a:lnSpc>
                <a:spcPct val="115000"/>
              </a:lnSpc>
              <a:spcBef>
                <a:spcPts val="0"/>
              </a:spcBef>
              <a:tabLst>
                <a:tab pos="457200" algn="l"/>
              </a:tabLst>
            </a:pPr>
            <a:r>
              <a:rPr lang="en-US" dirty="0">
                <a:latin typeface="+mn-lt"/>
                <a:ea typeface="Calibri" panose="020F0502020204030204" pitchFamily="34" charset="0"/>
              </a:rPr>
              <a:t>The c</a:t>
            </a:r>
            <a:r>
              <a:rPr lang="en-US" dirty="0">
                <a:effectLst/>
                <a:latin typeface="+mn-lt"/>
                <a:ea typeface="Calibri" panose="020F0502020204030204" pitchFamily="34" charset="0"/>
              </a:rPr>
              <a:t>ollege will submit an analysis (Microsoft Forms link). </a:t>
            </a:r>
            <a:r>
              <a:rPr lang="en-US" i="1" dirty="0">
                <a:effectLst/>
                <a:latin typeface="+mn-lt"/>
                <a:ea typeface="Calibri" panose="020F0502020204030204" pitchFamily="34" charset="0"/>
              </a:rPr>
              <a:t>One form per course, per college. </a:t>
            </a:r>
          </a:p>
          <a:p>
            <a:pPr marL="169069" lvl="1" indent="0">
              <a:lnSpc>
                <a:spcPct val="115000"/>
              </a:lnSpc>
              <a:spcBef>
                <a:spcPts val="0"/>
              </a:spcBef>
              <a:buNone/>
              <a:tabLst>
                <a:tab pos="457200" algn="l"/>
              </a:tabLst>
            </a:pPr>
            <a:endParaRPr lang="en-US" sz="1200" dirty="0">
              <a:effectLst/>
              <a:latin typeface="+mn-lt"/>
              <a:ea typeface="Calibri" panose="020F0502020204030204" pitchFamily="34" charset="0"/>
            </a:endParaRPr>
          </a:p>
        </p:txBody>
      </p:sp>
      <p:sp>
        <p:nvSpPr>
          <p:cNvPr id="3" name="Title 2">
            <a:extLst>
              <a:ext uri="{FF2B5EF4-FFF2-40B4-BE49-F238E27FC236}">
                <a16:creationId xmlns:a16="http://schemas.microsoft.com/office/drawing/2014/main" id="{98674E31-50B7-22D7-B8F1-3BA6F230D4C1}"/>
              </a:ext>
            </a:extLst>
          </p:cNvPr>
          <p:cNvSpPr>
            <a:spLocks noGrp="1"/>
          </p:cNvSpPr>
          <p:nvPr>
            <p:ph type="title"/>
          </p:nvPr>
        </p:nvSpPr>
        <p:spPr>
          <a:xfrm>
            <a:off x="1175311" y="126367"/>
            <a:ext cx="7364361" cy="994172"/>
          </a:xfrm>
        </p:spPr>
        <p:txBody>
          <a:bodyPr/>
          <a:lstStyle/>
          <a:p>
            <a:r>
              <a:rPr lang="en-US" dirty="0"/>
              <a:t>Overview of Process</a:t>
            </a:r>
          </a:p>
        </p:txBody>
      </p:sp>
    </p:spTree>
    <p:extLst>
      <p:ext uri="{BB962C8B-B14F-4D97-AF65-F5344CB8AC3E}">
        <p14:creationId xmlns:p14="http://schemas.microsoft.com/office/powerpoint/2010/main" val="258008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27435-FF6F-B81E-5026-AFB7424276E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05C53C-503B-D8FC-CB74-E1B4F4F8BA3E}"/>
              </a:ext>
            </a:extLst>
          </p:cNvPr>
          <p:cNvSpPr>
            <a:spLocks noGrp="1"/>
          </p:cNvSpPr>
          <p:nvPr>
            <p:ph idx="1"/>
          </p:nvPr>
        </p:nvSpPr>
        <p:spPr>
          <a:xfrm>
            <a:off x="455635" y="1212273"/>
            <a:ext cx="8232729" cy="3622748"/>
          </a:xfrm>
        </p:spPr>
        <p:txBody>
          <a:bodyPr>
            <a:noAutofit/>
          </a:bodyPr>
          <a:lstStyle/>
          <a:p>
            <a:pPr marL="0" marR="0" lvl="0" indent="0">
              <a:lnSpc>
                <a:spcPct val="115000"/>
              </a:lnSpc>
              <a:spcBef>
                <a:spcPts val="0"/>
              </a:spcBef>
              <a:spcAft>
                <a:spcPts val="0"/>
              </a:spcAft>
              <a:buNone/>
              <a:tabLst>
                <a:tab pos="457200" algn="l"/>
              </a:tabLst>
            </a:pPr>
            <a:r>
              <a:rPr lang="en-US" sz="1800" dirty="0">
                <a:effectLst/>
                <a:latin typeface="+mn-lt"/>
                <a:ea typeface="Calibri" panose="020F0502020204030204" pitchFamily="34" charset="0"/>
              </a:rPr>
              <a:t>  </a:t>
            </a:r>
            <a:r>
              <a:rPr lang="en-US" sz="2000" b="1" dirty="0">
                <a:effectLst/>
                <a:latin typeface="+mn-lt"/>
                <a:ea typeface="Calibri" panose="020F0502020204030204" pitchFamily="34" charset="0"/>
              </a:rPr>
              <a:t>SPRING 2025 continued. </a:t>
            </a:r>
          </a:p>
          <a:p>
            <a:pPr marL="511969" lvl="1" indent="-342900">
              <a:lnSpc>
                <a:spcPct val="115000"/>
              </a:lnSpc>
              <a:spcBef>
                <a:spcPts val="0"/>
              </a:spcBef>
              <a:tabLst>
                <a:tab pos="457200" algn="l"/>
              </a:tabLst>
            </a:pPr>
            <a:r>
              <a:rPr lang="en-US" dirty="0">
                <a:effectLst/>
                <a:latin typeface="+mn-lt"/>
                <a:ea typeface="Calibri" panose="020F0502020204030204" pitchFamily="34" charset="0"/>
              </a:rPr>
              <a:t>NCCCS &amp; DPI review data from the submitted analysis form. </a:t>
            </a:r>
          </a:p>
          <a:p>
            <a:pPr marL="511969" lvl="1" indent="-342900">
              <a:lnSpc>
                <a:spcPct val="115000"/>
              </a:lnSpc>
              <a:spcBef>
                <a:spcPts val="0"/>
              </a:spcBef>
              <a:tabLst>
                <a:tab pos="457200" algn="l"/>
              </a:tabLst>
            </a:pPr>
            <a:r>
              <a:rPr lang="en-US" dirty="0">
                <a:effectLst/>
                <a:latin typeface="+mn-lt"/>
                <a:ea typeface="Calibri" panose="020F0502020204030204" pitchFamily="34" charset="0"/>
              </a:rPr>
              <a:t>The final recommendations will be reviewed and voted on by the College </a:t>
            </a:r>
            <a:r>
              <a:rPr lang="en-US" dirty="0">
                <a:latin typeface="+mn-lt"/>
                <a:ea typeface="Calibri" panose="020F0502020204030204" pitchFamily="34" charset="0"/>
              </a:rPr>
              <a:t>C</a:t>
            </a:r>
            <a:r>
              <a:rPr lang="en-US" dirty="0">
                <a:effectLst/>
                <a:latin typeface="+mn-lt"/>
                <a:ea typeface="Calibri" panose="020F0502020204030204" pitchFamily="34" charset="0"/>
              </a:rPr>
              <a:t>hief </a:t>
            </a:r>
            <a:r>
              <a:rPr lang="en-US" dirty="0">
                <a:latin typeface="+mn-lt"/>
                <a:ea typeface="Calibri" panose="020F0502020204030204" pitchFamily="34" charset="0"/>
              </a:rPr>
              <a:t>A</a:t>
            </a:r>
            <a:r>
              <a:rPr lang="en-US" dirty="0">
                <a:effectLst/>
                <a:latin typeface="+mn-lt"/>
                <a:ea typeface="Calibri" panose="020F0502020204030204" pitchFamily="34" charset="0"/>
              </a:rPr>
              <a:t>cademic </a:t>
            </a:r>
            <a:r>
              <a:rPr lang="en-US" dirty="0">
                <a:latin typeface="+mn-lt"/>
                <a:ea typeface="Calibri" panose="020F0502020204030204" pitchFamily="34" charset="0"/>
              </a:rPr>
              <a:t>O</a:t>
            </a:r>
            <a:r>
              <a:rPr lang="en-US" dirty="0">
                <a:effectLst/>
                <a:latin typeface="+mn-lt"/>
                <a:ea typeface="Calibri" panose="020F0502020204030204" pitchFamily="34" charset="0"/>
              </a:rPr>
              <a:t>fficers. </a:t>
            </a:r>
          </a:p>
          <a:p>
            <a:pPr marL="686991" lvl="2" indent="-342900">
              <a:lnSpc>
                <a:spcPct val="115000"/>
              </a:lnSpc>
              <a:spcBef>
                <a:spcPts val="0"/>
              </a:spcBef>
              <a:tabLst>
                <a:tab pos="457200" algn="l"/>
              </a:tabLst>
            </a:pPr>
            <a:r>
              <a:rPr lang="en-US" dirty="0">
                <a:latin typeface="+mn-lt"/>
                <a:ea typeface="Calibri" panose="020F0502020204030204" pitchFamily="34" charset="0"/>
              </a:rPr>
              <a:t>C</a:t>
            </a:r>
            <a:r>
              <a:rPr lang="en-US" dirty="0">
                <a:effectLst/>
                <a:latin typeface="+mn-lt"/>
                <a:ea typeface="Calibri" panose="020F0502020204030204" pitchFamily="34" charset="0"/>
              </a:rPr>
              <a:t>ourses that receive a 2/3 majority vote or higher will be included on the statewide agreement.</a:t>
            </a:r>
          </a:p>
          <a:p>
            <a:pPr marL="344091" lvl="2" indent="0">
              <a:lnSpc>
                <a:spcPct val="115000"/>
              </a:lnSpc>
              <a:spcBef>
                <a:spcPts val="0"/>
              </a:spcBef>
              <a:buNone/>
              <a:tabLst>
                <a:tab pos="457200" algn="l"/>
              </a:tabLst>
            </a:pPr>
            <a:r>
              <a:rPr lang="en-US" sz="2000" b="1" dirty="0">
                <a:latin typeface="+mn-lt"/>
                <a:ea typeface="Calibri" panose="020F0502020204030204" pitchFamily="34" charset="0"/>
              </a:rPr>
              <a:t>SUMMER 2025</a:t>
            </a:r>
            <a:endParaRPr lang="en-US" sz="2000" b="1" dirty="0">
              <a:effectLst/>
              <a:latin typeface="+mn-lt"/>
              <a:ea typeface="Calibri" panose="020F0502020204030204" pitchFamily="34" charset="0"/>
            </a:endParaRPr>
          </a:p>
          <a:p>
            <a:pPr marL="511969" lvl="1" indent="-342900">
              <a:lnSpc>
                <a:spcPct val="115000"/>
              </a:lnSpc>
              <a:spcBef>
                <a:spcPts val="0"/>
              </a:spcBef>
              <a:tabLst>
                <a:tab pos="457200" algn="l"/>
              </a:tabLst>
            </a:pPr>
            <a:r>
              <a:rPr lang="en-US" dirty="0">
                <a:latin typeface="+mn-lt"/>
                <a:ea typeface="Calibri" panose="020F0502020204030204" pitchFamily="34" charset="0"/>
              </a:rPr>
              <a:t>A</a:t>
            </a:r>
            <a:r>
              <a:rPr lang="en-US" dirty="0">
                <a:effectLst/>
                <a:latin typeface="+mn-lt"/>
                <a:ea typeface="Calibri" panose="020F0502020204030204" pitchFamily="34" charset="0"/>
              </a:rPr>
              <a:t>pproved list is sent to the NC State Board of Community Colleges for approval. </a:t>
            </a:r>
          </a:p>
          <a:p>
            <a:pPr marL="169069" lvl="1" indent="0">
              <a:lnSpc>
                <a:spcPct val="115000"/>
              </a:lnSpc>
              <a:spcBef>
                <a:spcPts val="0"/>
              </a:spcBef>
              <a:buNone/>
              <a:tabLst>
                <a:tab pos="457200" algn="l"/>
              </a:tabLst>
            </a:pPr>
            <a:endParaRPr lang="en-US" sz="1200" dirty="0">
              <a:effectLst/>
              <a:latin typeface="+mn-lt"/>
              <a:ea typeface="Calibri" panose="020F0502020204030204" pitchFamily="34" charset="0"/>
            </a:endParaRPr>
          </a:p>
          <a:p>
            <a:pPr marL="342900" marR="0" lvl="0" indent="-342900">
              <a:lnSpc>
                <a:spcPct val="115000"/>
              </a:lnSpc>
              <a:spcBef>
                <a:spcPts val="0"/>
              </a:spcBef>
              <a:spcAft>
                <a:spcPts val="0"/>
              </a:spcAft>
              <a:tabLst>
                <a:tab pos="457200" algn="l"/>
              </a:tabLst>
            </a:pPr>
            <a:endParaRPr lang="en-US" sz="1200" dirty="0">
              <a:effectLst/>
              <a:latin typeface="+mn-lt"/>
              <a:ea typeface="Calibri" panose="020F0502020204030204" pitchFamily="34" charset="0"/>
            </a:endParaRPr>
          </a:p>
        </p:txBody>
      </p:sp>
      <p:sp>
        <p:nvSpPr>
          <p:cNvPr id="3" name="Title 2">
            <a:extLst>
              <a:ext uri="{FF2B5EF4-FFF2-40B4-BE49-F238E27FC236}">
                <a16:creationId xmlns:a16="http://schemas.microsoft.com/office/drawing/2014/main" id="{0B6EB9C9-088A-A31D-CBA6-653C80D0995C}"/>
              </a:ext>
            </a:extLst>
          </p:cNvPr>
          <p:cNvSpPr>
            <a:spLocks noGrp="1"/>
          </p:cNvSpPr>
          <p:nvPr>
            <p:ph type="title"/>
          </p:nvPr>
        </p:nvSpPr>
        <p:spPr/>
        <p:txBody>
          <a:bodyPr/>
          <a:lstStyle/>
          <a:p>
            <a:r>
              <a:rPr lang="en-US" dirty="0"/>
              <a:t>Overview of Process</a:t>
            </a:r>
          </a:p>
        </p:txBody>
      </p:sp>
    </p:spTree>
    <p:extLst>
      <p:ext uri="{BB962C8B-B14F-4D97-AF65-F5344CB8AC3E}">
        <p14:creationId xmlns:p14="http://schemas.microsoft.com/office/powerpoint/2010/main" val="381573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D6B6F2-4954-BFEB-C8B1-14DA7F411BCA}"/>
              </a:ext>
            </a:extLst>
          </p:cNvPr>
          <p:cNvSpPr>
            <a:spLocks noGrp="1"/>
          </p:cNvSpPr>
          <p:nvPr>
            <p:ph idx="1"/>
          </p:nvPr>
        </p:nvSpPr>
        <p:spPr/>
        <p:txBody>
          <a:bodyPr/>
          <a:lstStyle/>
          <a:p>
            <a:r>
              <a:rPr lang="en-US" sz="2000" dirty="0">
                <a:latin typeface="+mn-lt"/>
              </a:rPr>
              <a:t>List of potential course matches reviewed by state-level staff  </a:t>
            </a:r>
            <a:r>
              <a:rPr lang="en-US" sz="2000" dirty="0">
                <a:solidFill>
                  <a:srgbClr val="FF0000"/>
                </a:solidFill>
                <a:latin typeface="+mn-lt"/>
              </a:rPr>
              <a:t>✔</a:t>
            </a:r>
          </a:p>
          <a:p>
            <a:r>
              <a:rPr lang="en-US" sz="2000" dirty="0">
                <a:effectLst/>
                <a:latin typeface="+mn-lt"/>
                <a:ea typeface="Times New Roman" panose="02020603050405020304" pitchFamily="18" charset="0"/>
              </a:rPr>
              <a:t>Local teams will review potential matches by reviewing:</a:t>
            </a:r>
          </a:p>
          <a:p>
            <a:pPr lvl="1"/>
            <a:r>
              <a:rPr lang="en-US" dirty="0">
                <a:effectLst/>
                <a:latin typeface="+mn-lt"/>
                <a:ea typeface="Times New Roman" panose="02020603050405020304" pitchFamily="18" charset="0"/>
              </a:rPr>
              <a:t>Course standards, descriptions, learning outcomes</a:t>
            </a:r>
          </a:p>
          <a:p>
            <a:pPr lvl="1"/>
            <a:r>
              <a:rPr lang="en-US" dirty="0">
                <a:effectLst/>
                <a:latin typeface="+mn-lt"/>
                <a:ea typeface="Times New Roman" panose="02020603050405020304" pitchFamily="18" charset="0"/>
              </a:rPr>
              <a:t>Course hours/lab hours</a:t>
            </a:r>
          </a:p>
          <a:p>
            <a:pPr lvl="1"/>
            <a:r>
              <a:rPr lang="en-US" dirty="0">
                <a:latin typeface="+mn-lt"/>
                <a:ea typeface="Times New Roman" panose="02020603050405020304" pitchFamily="18" charset="0"/>
              </a:rPr>
              <a:t>Proof of Learning</a:t>
            </a:r>
          </a:p>
          <a:p>
            <a:pPr lvl="2"/>
            <a:r>
              <a:rPr lang="en-US" sz="1800" dirty="0">
                <a:latin typeface="+mn-lt"/>
                <a:ea typeface="Times New Roman" panose="02020603050405020304" pitchFamily="18" charset="0"/>
              </a:rPr>
              <a:t>CTE Post-assessment, Performance-based Measurement, Industry credential</a:t>
            </a:r>
          </a:p>
          <a:p>
            <a:pPr lvl="2"/>
            <a:r>
              <a:rPr lang="en-US" sz="1800" dirty="0">
                <a:latin typeface="+mn-lt"/>
                <a:ea typeface="Times New Roman" panose="02020603050405020304" pitchFamily="18" charset="0"/>
              </a:rPr>
              <a:t>P</a:t>
            </a:r>
            <a:r>
              <a:rPr lang="en-US" sz="1800" dirty="0">
                <a:effectLst/>
                <a:latin typeface="+mn-lt"/>
                <a:ea typeface="Times New Roman" panose="02020603050405020304" pitchFamily="18" charset="0"/>
              </a:rPr>
              <a:t>olicies, and regulations of licensing, and other state information about courses are gathered.</a:t>
            </a:r>
          </a:p>
          <a:p>
            <a:pPr marL="0" indent="0">
              <a:buNone/>
            </a:pPr>
            <a:endParaRPr lang="en-US" sz="2000" dirty="0">
              <a:latin typeface="+mn-lt"/>
              <a:ea typeface="Times New Roman" panose="02020603050405020304" pitchFamily="18" charset="0"/>
            </a:endParaRPr>
          </a:p>
          <a:p>
            <a:pPr marL="0" indent="0">
              <a:buNone/>
            </a:pPr>
            <a:r>
              <a:rPr lang="en-US" sz="2000" dirty="0">
                <a:latin typeface="+mn-lt"/>
                <a:ea typeface="Times New Roman" panose="02020603050405020304" pitchFamily="18" charset="0"/>
              </a:rPr>
              <a:t>Courses must be determined to represent an 80% match </a:t>
            </a:r>
            <a:endParaRPr lang="en-US" sz="2000" dirty="0">
              <a:effectLst/>
              <a:latin typeface="+mn-lt"/>
              <a:ea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0952043D-B52D-2574-07B9-7D7B4F14C6E6}"/>
              </a:ext>
            </a:extLst>
          </p:cNvPr>
          <p:cNvSpPr>
            <a:spLocks noGrp="1"/>
          </p:cNvSpPr>
          <p:nvPr>
            <p:ph type="title"/>
          </p:nvPr>
        </p:nvSpPr>
        <p:spPr/>
        <p:txBody>
          <a:bodyPr/>
          <a:lstStyle/>
          <a:p>
            <a:r>
              <a:rPr lang="en-US" dirty="0"/>
              <a:t>Criteria for Local Review</a:t>
            </a:r>
          </a:p>
        </p:txBody>
      </p:sp>
    </p:spTree>
    <p:extLst>
      <p:ext uri="{BB962C8B-B14F-4D97-AF65-F5344CB8AC3E}">
        <p14:creationId xmlns:p14="http://schemas.microsoft.com/office/powerpoint/2010/main" val="310614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383AC4-C15B-173A-D0A8-5A815EF11730}"/>
              </a:ext>
            </a:extLst>
          </p:cNvPr>
          <p:cNvSpPr>
            <a:spLocks noGrp="1"/>
          </p:cNvSpPr>
          <p:nvPr>
            <p:ph idx="1"/>
          </p:nvPr>
        </p:nvSpPr>
        <p:spPr>
          <a:xfrm>
            <a:off x="628650" y="1335192"/>
            <a:ext cx="7886700" cy="3548753"/>
          </a:xfrm>
        </p:spPr>
        <p:txBody>
          <a:bodyPr>
            <a:normAutofit lnSpcReduction="10000"/>
          </a:bodyPr>
          <a:lstStyle/>
          <a:p>
            <a:pPr marL="0" indent="0">
              <a:buNone/>
            </a:pPr>
            <a:r>
              <a:rPr lang="en-US" sz="2000" dirty="0">
                <a:latin typeface="Calibri" panose="020F0502020204030204" pitchFamily="34" charset="0"/>
                <a:cs typeface="Calibri" panose="020F0502020204030204" pitchFamily="34" charset="0"/>
              </a:rPr>
              <a:t>To receive credit through the HS/CC AA, the articulated course(s) must be included in a selected program of study.  Additionally, students must enroll in a NC community college within two years of high school graduation and meet the following criteria:</a:t>
            </a:r>
          </a:p>
          <a:p>
            <a:pPr lvl="1"/>
            <a:r>
              <a:rPr lang="en-US" sz="2000" dirty="0">
                <a:latin typeface="Calibri" panose="020F0502020204030204" pitchFamily="34" charset="0"/>
                <a:cs typeface="Calibri" panose="020F0502020204030204" pitchFamily="34" charset="0"/>
              </a:rPr>
              <a:t>Final grade of B or higher in the high school course </a:t>
            </a:r>
            <a:r>
              <a:rPr lang="en-US" sz="2000" b="1" dirty="0">
                <a:latin typeface="Calibri" panose="020F0502020204030204" pitchFamily="34" charset="0"/>
                <a:cs typeface="Calibri" panose="020F0502020204030204" pitchFamily="34" charset="0"/>
              </a:rPr>
              <a:t>AND</a:t>
            </a:r>
          </a:p>
          <a:p>
            <a:pPr lvl="1"/>
            <a:r>
              <a:rPr lang="en-US" sz="2000" dirty="0">
                <a:latin typeface="Calibri" panose="020F0502020204030204" pitchFamily="34" charset="0"/>
                <a:cs typeface="Calibri" panose="020F0502020204030204" pitchFamily="34" charset="0"/>
              </a:rPr>
              <a:t>Proof of Learning (POL)</a:t>
            </a:r>
          </a:p>
          <a:p>
            <a:pPr lvl="2"/>
            <a:r>
              <a:rPr lang="en-US" sz="2000" dirty="0">
                <a:latin typeface="Calibri" panose="020F0502020204030204" pitchFamily="34" charset="0"/>
                <a:cs typeface="Calibri" panose="020F0502020204030204" pitchFamily="34" charset="0"/>
              </a:rPr>
              <a:t>CTE post assessment*</a:t>
            </a:r>
          </a:p>
          <a:p>
            <a:pPr lvl="3"/>
            <a:r>
              <a:rPr lang="en-US" sz="2000" dirty="0">
                <a:latin typeface="Calibri" panose="020F0502020204030204" pitchFamily="34" charset="0"/>
                <a:cs typeface="Calibri" panose="020F0502020204030204" pitchFamily="34" charset="0"/>
              </a:rPr>
              <a:t>Score of 90 or higher </a:t>
            </a:r>
          </a:p>
          <a:p>
            <a:pPr lvl="2"/>
            <a:r>
              <a:rPr lang="en-US" sz="2000" dirty="0">
                <a:latin typeface="Calibri" panose="020F0502020204030204" pitchFamily="34" charset="0"/>
                <a:cs typeface="Calibri" panose="020F0502020204030204" pitchFamily="34" charset="0"/>
              </a:rPr>
              <a:t>Performance-based Measurement (PBM)</a:t>
            </a:r>
          </a:p>
          <a:p>
            <a:pPr lvl="3"/>
            <a:r>
              <a:rPr lang="en-US" sz="2000" dirty="0">
                <a:latin typeface="Calibri" panose="020F0502020204030204" pitchFamily="34" charset="0"/>
                <a:cs typeface="Calibri" panose="020F0502020204030204" pitchFamily="34" charset="0"/>
              </a:rPr>
              <a:t>Meets course proficiency</a:t>
            </a:r>
          </a:p>
          <a:p>
            <a:pPr lvl="1"/>
            <a:r>
              <a:rPr lang="en-US" sz="2000" dirty="0">
                <a:latin typeface="Calibri" panose="020F0502020204030204" pitchFamily="34" charset="0"/>
                <a:cs typeface="Calibri" panose="020F0502020204030204" pitchFamily="34" charset="0"/>
              </a:rPr>
              <a:t>Industry credentials </a:t>
            </a:r>
          </a:p>
          <a:p>
            <a:pPr marL="0" indent="0">
              <a:buNone/>
            </a:pPr>
            <a:endParaRPr lang="en-US" dirty="0"/>
          </a:p>
        </p:txBody>
      </p:sp>
      <p:sp>
        <p:nvSpPr>
          <p:cNvPr id="3" name="Title 2">
            <a:extLst>
              <a:ext uri="{FF2B5EF4-FFF2-40B4-BE49-F238E27FC236}">
                <a16:creationId xmlns:a16="http://schemas.microsoft.com/office/drawing/2014/main" id="{CB02ACD7-0B1F-C30D-C907-527BF720CB38}"/>
              </a:ext>
            </a:extLst>
          </p:cNvPr>
          <p:cNvSpPr>
            <a:spLocks noGrp="1"/>
          </p:cNvSpPr>
          <p:nvPr>
            <p:ph type="title"/>
          </p:nvPr>
        </p:nvSpPr>
        <p:spPr/>
        <p:txBody>
          <a:bodyPr/>
          <a:lstStyle/>
          <a:p>
            <a:r>
              <a:rPr lang="en-US" dirty="0"/>
              <a:t>Criteria for Articulation</a:t>
            </a:r>
          </a:p>
        </p:txBody>
      </p:sp>
    </p:spTree>
    <p:extLst>
      <p:ext uri="{BB962C8B-B14F-4D97-AF65-F5344CB8AC3E}">
        <p14:creationId xmlns:p14="http://schemas.microsoft.com/office/powerpoint/2010/main" val="350009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0DF9F-C77A-95D7-D8BE-4FA79933A90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22BA22-DB5B-316D-688A-FB900BE65FBC}"/>
              </a:ext>
            </a:extLst>
          </p:cNvPr>
          <p:cNvSpPr>
            <a:spLocks noGrp="1"/>
          </p:cNvSpPr>
          <p:nvPr>
            <p:ph idx="1"/>
          </p:nvPr>
        </p:nvSpPr>
        <p:spPr>
          <a:xfrm>
            <a:off x="146447" y="1254068"/>
            <a:ext cx="8851106" cy="3548753"/>
          </a:xfrm>
        </p:spPr>
        <p:txBody>
          <a:bodyPr>
            <a:noAutofit/>
          </a:bodyPr>
          <a:lstStyle/>
          <a:p>
            <a:pPr marL="385763" lvl="2" indent="0">
              <a:buNone/>
            </a:pPr>
            <a:r>
              <a:rPr lang="en-US" sz="1800" dirty="0">
                <a:latin typeface="Calibri" panose="020F0502020204030204" pitchFamily="34" charset="0"/>
                <a:cs typeface="Calibri" panose="020F0502020204030204" pitchFamily="34" charset="0"/>
              </a:rPr>
              <a:t>Courses that have industry credentials as proof of learning will follow the procedure for Credit for Prior Learning as outlined in Curriculum Procedures Reference Manual – </a:t>
            </a:r>
            <a:r>
              <a:rPr lang="en-US" sz="1800" dirty="0">
                <a:latin typeface="Calibri" panose="020F0502020204030204" pitchFamily="34" charset="0"/>
                <a:cs typeface="Calibri" panose="020F0502020204030204" pitchFamily="34" charset="0"/>
                <a:hlinkClick r:id="rId3"/>
              </a:rPr>
              <a:t>HERE</a:t>
            </a:r>
            <a:endParaRPr lang="en-US" sz="1800" dirty="0">
              <a:latin typeface="Calibri" panose="020F0502020204030204" pitchFamily="34" charset="0"/>
              <a:cs typeface="Calibri" panose="020F0502020204030204" pitchFamily="34" charset="0"/>
            </a:endParaRPr>
          </a:p>
          <a:p>
            <a:pPr marL="385763" lvl="2" indent="0">
              <a:buNone/>
            </a:pPr>
            <a:endParaRPr lang="en-US" sz="1800" dirty="0">
              <a:latin typeface="Calibri" panose="020F0502020204030204" pitchFamily="34" charset="0"/>
              <a:cs typeface="Calibri" panose="020F0502020204030204" pitchFamily="34" charset="0"/>
            </a:endParaRPr>
          </a:p>
          <a:p>
            <a:pPr marL="385763" lvl="2" indent="0">
              <a:buNone/>
            </a:pPr>
            <a:r>
              <a:rPr lang="en-US" sz="1800" dirty="0">
                <a:latin typeface="Calibri" panose="020F0502020204030204" pitchFamily="34" charset="0"/>
                <a:cs typeface="Calibri" panose="020F0502020204030204" pitchFamily="34" charset="0"/>
              </a:rPr>
              <a:t>State Board Code: Credit for Prior Learning - </a:t>
            </a:r>
            <a:r>
              <a:rPr lang="en-US" sz="1800" dirty="0">
                <a:latin typeface="Calibri" panose="020F0502020204030204" pitchFamily="34" charset="0"/>
                <a:cs typeface="Calibri" panose="020F0502020204030204" pitchFamily="34" charset="0"/>
                <a:hlinkClick r:id="rId4"/>
              </a:rPr>
              <a:t>HERE</a:t>
            </a:r>
            <a:endParaRPr lang="en-US" sz="1800" dirty="0">
              <a:latin typeface="Calibri" panose="020F0502020204030204" pitchFamily="34" charset="0"/>
              <a:cs typeface="Calibri" panose="020F0502020204030204" pitchFamily="34" charset="0"/>
            </a:endParaRPr>
          </a:p>
          <a:p>
            <a:pPr marL="385763" lvl="2" indent="0">
              <a:buNone/>
            </a:pPr>
            <a:r>
              <a:rPr lang="en-US" sz="1800" b="0" i="0" dirty="0">
                <a:effectLst/>
                <a:latin typeface="+mn-lt"/>
              </a:rPr>
              <a:t>Credit for Prior Learning ERP User Guide (ServiceNow) - </a:t>
            </a:r>
            <a:r>
              <a:rPr lang="en-US" sz="1800" b="0" i="0" dirty="0">
                <a:effectLst/>
                <a:latin typeface="+mn-lt"/>
                <a:hlinkClick r:id="rId5"/>
              </a:rPr>
              <a:t>HERE</a:t>
            </a:r>
            <a:endParaRPr lang="en-US" sz="1800" b="0" i="0" dirty="0">
              <a:effectLst/>
              <a:latin typeface="+mn-lt"/>
            </a:endParaRPr>
          </a:p>
          <a:p>
            <a:pPr marL="385763" lvl="2" indent="0">
              <a:buNone/>
            </a:pPr>
            <a:r>
              <a:rPr lang="en-US" sz="1800" dirty="0">
                <a:latin typeface="Calibri" panose="020F0502020204030204" pitchFamily="34" charset="0"/>
                <a:cs typeface="Calibri" panose="020F0502020204030204" pitchFamily="34" charset="0"/>
              </a:rPr>
              <a:t>Section 14/CCP Operating Procedures – </a:t>
            </a:r>
            <a:r>
              <a:rPr lang="en-US" sz="1800" dirty="0">
                <a:latin typeface="Calibri" panose="020F0502020204030204" pitchFamily="34" charset="0"/>
                <a:cs typeface="Calibri" panose="020F0502020204030204" pitchFamily="34" charset="0"/>
                <a:hlinkClick r:id="rId6"/>
              </a:rPr>
              <a:t>HERE</a:t>
            </a:r>
            <a:endParaRPr lang="en-US" sz="1800" dirty="0">
              <a:latin typeface="Calibri" panose="020F0502020204030204" pitchFamily="34" charset="0"/>
              <a:cs typeface="Calibri" panose="020F0502020204030204" pitchFamily="34" charset="0"/>
            </a:endParaRPr>
          </a:p>
          <a:p>
            <a:pPr marL="385763" lvl="2" indent="0">
              <a:buNone/>
            </a:pPr>
            <a:endParaRPr lang="en-US" sz="1000" dirty="0">
              <a:latin typeface="Calibri" panose="020F0502020204030204" pitchFamily="34" charset="0"/>
              <a:cs typeface="Calibri" panose="020F0502020204030204" pitchFamily="34" charset="0"/>
            </a:endParaRPr>
          </a:p>
          <a:p>
            <a:pPr marL="385763" lvl="2" indent="0">
              <a:buNone/>
            </a:pPr>
            <a:r>
              <a:rPr lang="en-US" sz="1800" dirty="0">
                <a:latin typeface="Calibri" panose="020F0502020204030204" pitchFamily="34" charset="0"/>
                <a:cs typeface="Calibri" panose="020F0502020204030204" pitchFamily="34" charset="0"/>
              </a:rPr>
              <a:t>“The evaluation of CPL is an academic evaluation process through which students document verifiable college-level learning acquired outside of the traditional learning environment for academic credit. Colleges are encouraged to award CPL where possible to prevent duplicative efforts, but rather maximize student success. </a:t>
            </a:r>
          </a:p>
          <a:p>
            <a:pPr marL="385763" lvl="2" indent="0">
              <a:buNone/>
            </a:pPr>
            <a:endParaRPr lang="en-US" sz="1000" dirty="0">
              <a:latin typeface="Calibri" panose="020F0502020204030204" pitchFamily="34" charset="0"/>
              <a:cs typeface="Calibri" panose="020F0502020204030204" pitchFamily="34" charset="0"/>
            </a:endParaRPr>
          </a:p>
          <a:p>
            <a:pPr marL="385763" lvl="2" indent="0">
              <a:buNone/>
            </a:pPr>
            <a:r>
              <a:rPr lang="en-US" sz="1800" dirty="0">
                <a:latin typeface="Calibri" panose="020F0502020204030204" pitchFamily="34" charset="0"/>
                <a:cs typeface="Calibri" panose="020F0502020204030204" pitchFamily="34" charset="0"/>
              </a:rPr>
              <a:t>For more information regarding CPL and HS to CC Articulation Agreement, see </a:t>
            </a:r>
            <a:r>
              <a:rPr lang="en-US" sz="1800" dirty="0">
                <a:latin typeface="Calibri" panose="020F0502020204030204" pitchFamily="34" charset="0"/>
                <a:cs typeface="Calibri" panose="020F0502020204030204" pitchFamily="34" charset="0"/>
                <a:hlinkClick r:id="rId7"/>
              </a:rPr>
              <a:t>HERE</a:t>
            </a:r>
            <a:endParaRPr lang="en-US" sz="18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55A4B2F8-717C-ECD6-FC8D-B32B4D4AD7B8}"/>
              </a:ext>
            </a:extLst>
          </p:cNvPr>
          <p:cNvSpPr>
            <a:spLocks noGrp="1"/>
          </p:cNvSpPr>
          <p:nvPr>
            <p:ph type="title"/>
          </p:nvPr>
        </p:nvSpPr>
        <p:spPr/>
        <p:txBody>
          <a:bodyPr/>
          <a:lstStyle/>
          <a:p>
            <a:r>
              <a:rPr lang="en-US" dirty="0"/>
              <a:t>Credit for Prior Learning Policies</a:t>
            </a:r>
          </a:p>
        </p:txBody>
      </p:sp>
    </p:spTree>
    <p:extLst>
      <p:ext uri="{BB962C8B-B14F-4D97-AF65-F5344CB8AC3E}">
        <p14:creationId xmlns:p14="http://schemas.microsoft.com/office/powerpoint/2010/main" val="67080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FF9372-2256-9E6F-C035-7552DD760457}"/>
              </a:ext>
            </a:extLst>
          </p:cNvPr>
          <p:cNvSpPr>
            <a:spLocks noGrp="1"/>
          </p:cNvSpPr>
          <p:nvPr>
            <p:ph idx="1"/>
          </p:nvPr>
        </p:nvSpPr>
        <p:spPr>
          <a:xfrm>
            <a:off x="1036689" y="1278604"/>
            <a:ext cx="7886700" cy="3548753"/>
          </a:xfrm>
        </p:spPr>
        <p:txBody>
          <a:bodyPr/>
          <a:lstStyle/>
          <a:p>
            <a:pPr marL="0" indent="0">
              <a:buNone/>
            </a:pPr>
            <a:r>
              <a:rPr lang="en-US" dirty="0">
                <a:latin typeface="Calibri" panose="020F0502020204030204" pitchFamily="34" charset="0"/>
                <a:cs typeface="Calibri" panose="020F0502020204030204" pitchFamily="34" charset="0"/>
              </a:rPr>
              <a:t>NCDPI CTE Course Management Link - </a:t>
            </a:r>
            <a:r>
              <a:rPr lang="en-US" dirty="0">
                <a:latin typeface="Calibri" panose="020F0502020204030204" pitchFamily="34" charset="0"/>
                <a:cs typeface="Calibri" panose="020F0502020204030204" pitchFamily="34" charset="0"/>
                <a:hlinkClick r:id="rId2"/>
              </a:rPr>
              <a:t>HERE</a:t>
            </a:r>
            <a:endParaRPr lang="en-US" sz="2000" b="0" i="0" dirty="0">
              <a:effectLst/>
              <a:latin typeface="Calibri" panose="020F0502020204030204" pitchFamily="34" charset="0"/>
              <a:cs typeface="Calibri" panose="020F0502020204030204" pitchFamily="34" charset="0"/>
            </a:endParaRPr>
          </a:p>
          <a:p>
            <a:pPr marL="192881" lvl="1" indent="0">
              <a:buNone/>
            </a:pPr>
            <a:endParaRPr lang="en-US" dirty="0">
              <a:latin typeface="Calibri" panose="020F0502020204030204" pitchFamily="34" charset="0"/>
              <a:cs typeface="Calibri" panose="020F0502020204030204" pitchFamily="34" charset="0"/>
            </a:endParaRPr>
          </a:p>
          <a:p>
            <a:pPr marL="535781" lvl="1" indent="-342900">
              <a:buFont typeface="+mj-lt"/>
              <a:buAutoNum type="arabicPeriod"/>
            </a:pPr>
            <a:r>
              <a:rPr lang="en-US" sz="2000" b="0" i="0" dirty="0">
                <a:solidFill>
                  <a:srgbClr val="242424"/>
                </a:solidFill>
                <a:effectLst/>
                <a:latin typeface="Calibri" panose="020F0502020204030204" pitchFamily="34" charset="0"/>
                <a:cs typeface="Calibri" panose="020F0502020204030204" pitchFamily="34" charset="0"/>
              </a:rPr>
              <a:t>Start entering the course number into the text box.</a:t>
            </a:r>
          </a:p>
          <a:p>
            <a:pPr marL="535781" lvl="1" indent="-342900">
              <a:buFont typeface="+mj-lt"/>
              <a:buAutoNum type="arabicPeriod"/>
            </a:pPr>
            <a:r>
              <a:rPr lang="en-US" sz="2000" b="0" i="0" dirty="0">
                <a:solidFill>
                  <a:srgbClr val="242424"/>
                </a:solidFill>
                <a:effectLst/>
                <a:latin typeface="Calibri" panose="020F0502020204030204" pitchFamily="34" charset="0"/>
                <a:cs typeface="Calibri" panose="020F0502020204030204" pitchFamily="34" charset="0"/>
              </a:rPr>
              <a:t>Click on the name of the course once it populates</a:t>
            </a:r>
            <a:endParaRPr lang="en-US" sz="2000" dirty="0">
              <a:solidFill>
                <a:srgbClr val="242424"/>
              </a:solidFill>
              <a:latin typeface="Calibri" panose="020F0502020204030204" pitchFamily="34" charset="0"/>
              <a:cs typeface="Calibri" panose="020F0502020204030204" pitchFamily="34" charset="0"/>
            </a:endParaRPr>
          </a:p>
          <a:p>
            <a:pPr marL="535781" lvl="1" indent="-342900">
              <a:buFont typeface="+mj-lt"/>
              <a:buAutoNum type="arabicPeriod"/>
            </a:pPr>
            <a:r>
              <a:rPr lang="en-US" sz="2000" dirty="0">
                <a:solidFill>
                  <a:srgbClr val="242424"/>
                </a:solidFill>
                <a:latin typeface="Calibri" panose="020F0502020204030204" pitchFamily="34" charset="0"/>
                <a:cs typeface="Calibri" panose="020F0502020204030204" pitchFamily="34" charset="0"/>
              </a:rPr>
              <a:t>Select Course Standards to see more detailed information</a:t>
            </a:r>
            <a:endParaRPr lang="en-US" sz="2000" b="0" i="0" dirty="0">
              <a:solidFill>
                <a:srgbClr val="242424"/>
              </a:solidFill>
              <a:effectLst/>
              <a:latin typeface="Calibri" panose="020F0502020204030204" pitchFamily="34" charset="0"/>
              <a:cs typeface="Calibri" panose="020F0502020204030204" pitchFamily="34" charset="0"/>
            </a:endParaRPr>
          </a:p>
          <a:p>
            <a:pPr marL="0" indent="0">
              <a:buNone/>
            </a:pPr>
            <a:endParaRPr lang="en-US" dirty="0"/>
          </a:p>
        </p:txBody>
      </p:sp>
      <p:sp>
        <p:nvSpPr>
          <p:cNvPr id="3" name="Title 2">
            <a:extLst>
              <a:ext uri="{FF2B5EF4-FFF2-40B4-BE49-F238E27FC236}">
                <a16:creationId xmlns:a16="http://schemas.microsoft.com/office/drawing/2014/main" id="{56D42317-3260-DAF2-892B-0B54F1D94B24}"/>
              </a:ext>
            </a:extLst>
          </p:cNvPr>
          <p:cNvSpPr>
            <a:spLocks noGrp="1"/>
          </p:cNvSpPr>
          <p:nvPr>
            <p:ph type="title"/>
          </p:nvPr>
        </p:nvSpPr>
        <p:spPr/>
        <p:txBody>
          <a:bodyPr/>
          <a:lstStyle/>
          <a:p>
            <a:r>
              <a:rPr lang="en-US" dirty="0"/>
              <a:t>Resources for Review</a:t>
            </a:r>
          </a:p>
        </p:txBody>
      </p:sp>
    </p:spTree>
    <p:extLst>
      <p:ext uri="{BB962C8B-B14F-4D97-AF65-F5344CB8AC3E}">
        <p14:creationId xmlns:p14="http://schemas.microsoft.com/office/powerpoint/2010/main" val="5806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omputer&#10;&#10;Description automatically generated">
            <a:extLst>
              <a:ext uri="{FF2B5EF4-FFF2-40B4-BE49-F238E27FC236}">
                <a16:creationId xmlns:a16="http://schemas.microsoft.com/office/drawing/2014/main" id="{22BEEF54-671E-8F85-5F1E-0A35AB6988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597" y="741203"/>
            <a:ext cx="7940882" cy="3661093"/>
          </a:xfrm>
        </p:spPr>
      </p:pic>
      <p:sp>
        <p:nvSpPr>
          <p:cNvPr id="9" name="Up Arrow 8">
            <a:extLst>
              <a:ext uri="{FF2B5EF4-FFF2-40B4-BE49-F238E27FC236}">
                <a16:creationId xmlns:a16="http://schemas.microsoft.com/office/drawing/2014/main" id="{756A3FBD-14DE-E291-F898-591F324EB7C6}"/>
              </a:ext>
            </a:extLst>
          </p:cNvPr>
          <p:cNvSpPr/>
          <p:nvPr/>
        </p:nvSpPr>
        <p:spPr>
          <a:xfrm rot="3142043">
            <a:off x="3794694" y="4187778"/>
            <a:ext cx="349204" cy="824568"/>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B64B573-0D3A-435D-5320-F2372AD07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597" y="277367"/>
            <a:ext cx="7940882" cy="463836"/>
          </a:xfrm>
          <a:prstGeom prst="rect">
            <a:avLst/>
          </a:prstGeom>
        </p:spPr>
      </p:pic>
      <p:sp>
        <p:nvSpPr>
          <p:cNvPr id="12" name="Up Arrow 11">
            <a:extLst>
              <a:ext uri="{FF2B5EF4-FFF2-40B4-BE49-F238E27FC236}">
                <a16:creationId xmlns:a16="http://schemas.microsoft.com/office/drawing/2014/main" id="{53757169-888F-69BE-772B-7CBF0015FCC7}"/>
              </a:ext>
            </a:extLst>
          </p:cNvPr>
          <p:cNvSpPr/>
          <p:nvPr/>
        </p:nvSpPr>
        <p:spPr>
          <a:xfrm rot="10800000">
            <a:off x="4990038" y="2711402"/>
            <a:ext cx="349204" cy="824568"/>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684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6B42B253D10042B2E8A6FD6A2B8F83" ma:contentTypeVersion="9" ma:contentTypeDescription="Create a new document." ma:contentTypeScope="" ma:versionID="59d12792f8fdead9fe0e29490ee6deb2">
  <xsd:schema xmlns:xsd="http://www.w3.org/2001/XMLSchema" xmlns:xs="http://www.w3.org/2001/XMLSchema" xmlns:p="http://schemas.microsoft.com/office/2006/metadata/properties" xmlns:ns2="dbc85e8e-02e7-4a66-ab49-a96ecba8c598" xmlns:ns3="aac88828-7a02-4c45-a278-1117a0177a61" targetNamespace="http://schemas.microsoft.com/office/2006/metadata/properties" ma:root="true" ma:fieldsID="8b9d7e094fd302c16a5f980c50ddf038" ns2:_="" ns3:_="">
    <xsd:import namespace="dbc85e8e-02e7-4a66-ab49-a96ecba8c598"/>
    <xsd:import namespace="aac88828-7a02-4c45-a278-1117a0177a61"/>
    <xsd:element name="properties">
      <xsd:complexType>
        <xsd:sequence>
          <xsd:element name="documentManagement">
            <xsd:complexType>
              <xsd:all>
                <xsd:element ref="ns2:Document_x0020_Type"/>
                <xsd:element ref="ns2:Department"/>
                <xsd:element ref="ns3:SharedWithUsers" minOccurs="0"/>
                <xsd:element ref="ns3:SharedWithDetails" minOccurs="0"/>
                <xsd:element ref="ns2:MediaServiceMetadata" minOccurs="0"/>
                <xsd:element ref="ns2:MediaServiceFastMetadata" minOccurs="0"/>
                <xsd:element ref="ns2:MediaServiceAutoTag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c85e8e-02e7-4a66-ab49-a96ecba8c598" elementFormDefault="qualified">
    <xsd:import namespace="http://schemas.microsoft.com/office/2006/documentManagement/types"/>
    <xsd:import namespace="http://schemas.microsoft.com/office/infopath/2007/PartnerControls"/>
    <xsd:element name="Document_x0020_Type" ma:index="8" ma:displayName="Document Type" ma:format="Dropdown" ma:internalName="Document_x0020_Type">
      <xsd:simpleType>
        <xsd:restriction base="dms:Choice">
          <xsd:enumeration value="Form"/>
          <xsd:enumeration value="Graphic"/>
          <xsd:enumeration value="Guide"/>
          <xsd:enumeration value="Informative"/>
          <xsd:enumeration value="Policy"/>
          <xsd:enumeration value="Template"/>
        </xsd:restriction>
      </xsd:simpleType>
    </xsd:element>
    <xsd:element name="Department" ma:index="9" ma:displayName="Department" ma:description="Select the department associated with this document or file." ma:format="Dropdown" ma:internalName="Department">
      <xsd:simpleType>
        <xsd:restriction base="dms:Choice">
          <xsd:enumeration value="Administrative and Facility Services"/>
          <xsd:enumeration value="Budgeting and Accounting and State-Level Accounting"/>
          <xsd:enumeration value="Contracts and Grants"/>
          <xsd:enumeration value="Foundation"/>
          <xsd:enumeration value="Human Resources"/>
          <xsd:enumeration value="Information Services"/>
          <xsd:enumeration value="Legal Affairs"/>
          <xsd:enumeration value="Marketing and Public Affairs"/>
          <xsd:enumeration value="Travel"/>
        </xsd:restrictio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c88828-7a02-4c45-a278-1117a0177a6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Type xmlns="dbc85e8e-02e7-4a66-ab49-a96ecba8c598">Template</Document_x0020_Type>
    <Department xmlns="dbc85e8e-02e7-4a66-ab49-a96ecba8c598">Marketing and Public Affairs</Departmen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050120-5A03-4D8C-B6A5-333A238578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c85e8e-02e7-4a66-ab49-a96ecba8c598"/>
    <ds:schemaRef ds:uri="aac88828-7a02-4c45-a278-1117a0177a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2FC321-C02E-47AC-82A1-499683CD5E72}">
  <ds:schemaRefs>
    <ds:schemaRef ds:uri="http://schemas.microsoft.com/office/2006/documentManagement/types"/>
    <ds:schemaRef ds:uri="http://schemas.microsoft.com/office/2006/metadata/properties"/>
    <ds:schemaRef ds:uri="http://purl.org/dc/dcmitype/"/>
    <ds:schemaRef ds:uri="http://purl.org/dc/terms/"/>
    <ds:schemaRef ds:uri="http://schemas.microsoft.com/office/infopath/2007/PartnerControls"/>
    <ds:schemaRef ds:uri="http://purl.org/dc/elements/1.1/"/>
    <ds:schemaRef ds:uri="http://schemas.openxmlformats.org/package/2006/metadata/core-properties"/>
    <ds:schemaRef ds:uri="aac88828-7a02-4c45-a278-1117a0177a61"/>
    <ds:schemaRef ds:uri="dbc85e8e-02e7-4a66-ab49-a96ecba8c598"/>
    <ds:schemaRef ds:uri="http://www.w3.org/XML/1998/namespace"/>
  </ds:schemaRefs>
</ds:datastoreItem>
</file>

<file path=customXml/itemProps3.xml><?xml version="1.0" encoding="utf-8"?>
<ds:datastoreItem xmlns:ds="http://schemas.openxmlformats.org/officeDocument/2006/customXml" ds:itemID="{26DDB6D2-B0BF-4033-AEB4-5424544E8B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873</Words>
  <Application>Microsoft Macintosh PowerPoint</Application>
  <PresentationFormat>On-screen Show (16:9)</PresentationFormat>
  <Paragraphs>115</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Franklin Gothic Medium</vt:lpstr>
      <vt:lpstr>Helvetica Neue Medium</vt:lpstr>
      <vt:lpstr>Times New Roman</vt:lpstr>
      <vt:lpstr>Office Theme</vt:lpstr>
      <vt:lpstr>NC High School to Community College CTE Articulation Agreement</vt:lpstr>
      <vt:lpstr>Current Agreement &amp; Policies </vt:lpstr>
      <vt:lpstr>Overview of Process</vt:lpstr>
      <vt:lpstr>Overview of Process</vt:lpstr>
      <vt:lpstr>Criteria for Local Review</vt:lpstr>
      <vt:lpstr>Criteria for Articulation</vt:lpstr>
      <vt:lpstr>Credit for Prior Learning Policies</vt:lpstr>
      <vt:lpstr>Resources for Review</vt:lpstr>
      <vt:lpstr>PowerPoint Presentation</vt:lpstr>
      <vt:lpstr>PowerPoint Presentation</vt:lpstr>
      <vt:lpstr>Resources for Review</vt:lpstr>
      <vt:lpstr>PowerPoint Presentation</vt:lpstr>
      <vt:lpstr>Resources for Review</vt:lpstr>
      <vt:lpstr>PowerPoint Presentation</vt:lpstr>
      <vt:lpstr>Criteria for Course Match</vt:lpstr>
      <vt:lpstr>Review Submission</vt:lpstr>
      <vt:lpstr>Review Submission</vt:lpstr>
      <vt:lpstr>Summary of Reviews</vt:lpstr>
      <vt:lpstr>NC Community College System Contacts</vt:lpstr>
      <vt:lpstr>NC Department of Public Instruction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2017-04-26T15:33:33Z</cp:lastPrinted>
  <dcterms:created xsi:type="dcterms:W3CDTF">2017-04-24T19:18:55Z</dcterms:created>
  <dcterms:modified xsi:type="dcterms:W3CDTF">2025-02-24T22:10:43Z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0x0101006F6B42B253D10042B2E8A6FD6A2B8F83</vt:lpwstr>
  </property>
</Properties>
</file>