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4"/>
    <p:sldMasterId id="2147483945" r:id="rId5"/>
    <p:sldMasterId id="2147483926" r:id="rId6"/>
    <p:sldMasterId id="2147483671" r:id="rId7"/>
    <p:sldMasterId id="2147483694" r:id="rId8"/>
  </p:sldMasterIdLst>
  <p:notesMasterIdLst>
    <p:notesMasterId r:id="rId59"/>
  </p:notesMasterIdLst>
  <p:handoutMasterIdLst>
    <p:handoutMasterId r:id="rId60"/>
  </p:handoutMasterIdLst>
  <p:sldIdLst>
    <p:sldId id="778" r:id="rId9"/>
    <p:sldId id="1637" r:id="rId10"/>
    <p:sldId id="1644" r:id="rId11"/>
    <p:sldId id="1671" r:id="rId12"/>
    <p:sldId id="1672" r:id="rId13"/>
    <p:sldId id="1673" r:id="rId14"/>
    <p:sldId id="1676" r:id="rId15"/>
    <p:sldId id="1645" r:id="rId16"/>
    <p:sldId id="1629" r:id="rId17"/>
    <p:sldId id="1651" r:id="rId18"/>
    <p:sldId id="1517" r:id="rId19"/>
    <p:sldId id="1675" r:id="rId20"/>
    <p:sldId id="1674" r:id="rId21"/>
    <p:sldId id="1630" r:id="rId22"/>
    <p:sldId id="1646" r:id="rId23"/>
    <p:sldId id="1679" r:id="rId24"/>
    <p:sldId id="1684" r:id="rId25"/>
    <p:sldId id="1685" r:id="rId26"/>
    <p:sldId id="1686" r:id="rId27"/>
    <p:sldId id="1687" r:id="rId28"/>
    <p:sldId id="1688" r:id="rId29"/>
    <p:sldId id="1689" r:id="rId30"/>
    <p:sldId id="1690" r:id="rId31"/>
    <p:sldId id="1691" r:id="rId32"/>
    <p:sldId id="1692" r:id="rId33"/>
    <p:sldId id="1693" r:id="rId34"/>
    <p:sldId id="1648" r:id="rId35"/>
    <p:sldId id="1647" r:id="rId36"/>
    <p:sldId id="1677" r:id="rId37"/>
    <p:sldId id="1694" r:id="rId38"/>
    <p:sldId id="1695" r:id="rId39"/>
    <p:sldId id="1696" r:id="rId40"/>
    <p:sldId id="1697" r:id="rId41"/>
    <p:sldId id="1698" r:id="rId42"/>
    <p:sldId id="1699" r:id="rId43"/>
    <p:sldId id="1650" r:id="rId44"/>
    <p:sldId id="1678" r:id="rId45"/>
    <p:sldId id="1653" r:id="rId46"/>
    <p:sldId id="1654" r:id="rId47"/>
    <p:sldId id="1655" r:id="rId48"/>
    <p:sldId id="1656" r:id="rId49"/>
    <p:sldId id="1657" r:id="rId50"/>
    <p:sldId id="1658" r:id="rId51"/>
    <p:sldId id="1659" r:id="rId52"/>
    <p:sldId id="1660" r:id="rId53"/>
    <p:sldId id="1661" r:id="rId54"/>
    <p:sldId id="1662" r:id="rId55"/>
    <p:sldId id="1665" r:id="rId56"/>
    <p:sldId id="1670" r:id="rId57"/>
    <p:sldId id="704" r:id="rId58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7"/>
    <a:srgbClr val="EFB620"/>
    <a:srgbClr val="EEB111"/>
    <a:srgbClr val="053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1217EA-17E6-56C5-BC56-EB701EAF1548}" v="4" dt="2022-04-19T19:25:18.641"/>
    <p1510:client id="{337935E3-7C01-3FF9-701B-BEFEA6197695}" v="26" dt="2022-04-20T11:48:47.903"/>
    <p1510:client id="{43AA65FA-7EF7-4C08-BC74-BAC7E4934315}" v="13" dt="2022-04-20T11:49:31.5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09" autoAdjust="0"/>
  </p:normalViewPr>
  <p:slideViewPr>
    <p:cSldViewPr snapToGrid="0">
      <p:cViewPr varScale="1">
        <p:scale>
          <a:sx n="91" d="100"/>
          <a:sy n="91" d="100"/>
        </p:scale>
        <p:origin x="5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6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9B6F52-CC10-4425-9195-EDF28B43579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111C28-737F-4457-9FE5-6826B7F3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2D3CF6-D097-446F-BA20-84B1F837E57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52D8DC-3CCA-4826-966D-69131461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9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381000"/>
            <a:ext cx="2438400" cy="13716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sz="1400">
                <a:latin typeface="Arial" charset="0"/>
                <a:ea typeface="ヒラギノ角ゴ Pro W3" charset="0"/>
                <a:cs typeface="Arial" charset="0"/>
              </a:rPr>
              <a:t>Good morning. Welcome to our monthly career pathways webinar. </a:t>
            </a:r>
          </a:p>
          <a:p>
            <a:endParaRPr lang="en-US" sz="1400">
              <a:latin typeface="Arial" charset="0"/>
              <a:ea typeface="ヒラギノ角ゴ Pro W3" charset="0"/>
              <a:cs typeface="Arial" charset="0"/>
            </a:endParaRPr>
          </a:p>
          <a:p>
            <a:r>
              <a:rPr lang="en-US" sz="1400">
                <a:latin typeface="Arial" charset="0"/>
                <a:ea typeface="ヒラギノ角ゴ Pro W3" charset="0"/>
                <a:cs typeface="Arial" charset="0"/>
              </a:rPr>
              <a:t>We are here to help promote the great jobs, often unknown, in the great state of North Carolina.</a:t>
            </a:r>
          </a:p>
          <a:p>
            <a:endParaRPr lang="en-US" sz="1400"/>
          </a:p>
          <a:p>
            <a:r>
              <a:rPr lang="en-US" sz="1400"/>
              <a:t>Through these meetings, we are going to let you know about some great career opportunities in North Carolina.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And bring in special guests talk about these opportunities.</a:t>
            </a:r>
          </a:p>
          <a:p>
            <a:endParaRPr lang="en-US" sz="1400"/>
          </a:p>
          <a:p>
            <a:r>
              <a:rPr lang="en-US" sz="1400"/>
              <a:t>Please download this PowerPoint file and use it anyway you can to help get folks on a career pathway.</a:t>
            </a:r>
          </a:p>
          <a:p>
            <a:r>
              <a:rPr lang="en-US" sz="1400"/>
              <a:t>In the notes section of the PowerPoint, you will find any reference from where the information was found, as well as the contact information for our.</a:t>
            </a:r>
          </a:p>
          <a:p>
            <a:endParaRPr lang="en-US" sz="1400"/>
          </a:p>
          <a:p>
            <a:r>
              <a:rPr lang="en-US" sz="1400"/>
              <a:t>Get the PowerPoint on our </a:t>
            </a:r>
            <a:r>
              <a:rPr lang="en-US" sz="1400" err="1"/>
              <a:t>NCPerkins.org</a:t>
            </a:r>
            <a:r>
              <a:rPr lang="en-US" sz="1400"/>
              <a:t> website on our Presentations and Webinars page.  </a:t>
            </a:r>
          </a:p>
          <a:p>
            <a:r>
              <a:rPr lang="en-US" sz="1400"/>
              <a:t>The direct address is on the screen, just scroll down to today’s date. </a:t>
            </a:r>
            <a:endParaRPr lang="en-US" sz="1400" baseline="0">
              <a:latin typeface="Arial" charset="0"/>
              <a:ea typeface="ヒラギノ角ゴ Pro W3" charset="0"/>
              <a:cs typeface="Arial" charset="0"/>
            </a:endParaRPr>
          </a:p>
          <a:p>
            <a:endParaRPr lang="en-US">
              <a:latin typeface="Arial" charset="0"/>
              <a:ea typeface="ヒラギノ角ゴ Pro W3" charset="0"/>
              <a:cs typeface="Arial" charset="0"/>
            </a:endParaRPr>
          </a:p>
          <a:p>
            <a:r>
              <a:rPr lang="en-US">
                <a:latin typeface="Arial" charset="0"/>
                <a:ea typeface="ヒラギノ角ゴ Pro W3" charset="0"/>
                <a:cs typeface="Arial" charset="0"/>
              </a:rPr>
              <a:t>-----</a:t>
            </a:r>
          </a:p>
          <a:p>
            <a:r>
              <a:rPr lang="en-US">
                <a:latin typeface="Arial" charset="0"/>
                <a:ea typeface="ヒラギノ角ゴ Pro W3" charset="0"/>
                <a:cs typeface="Arial" charset="0"/>
              </a:rPr>
              <a:t>Many of the videos shown during this webinar can be found here:</a:t>
            </a:r>
          </a:p>
          <a:p>
            <a:r>
              <a:rPr lang="en-US">
                <a:latin typeface="Arial" charset="0"/>
                <a:ea typeface="ヒラギノ角ゴ Pro W3" charset="0"/>
                <a:cs typeface="Arial" charset="0"/>
              </a:rPr>
              <a:t>https://</a:t>
            </a:r>
            <a:r>
              <a:rPr lang="en-US" err="1">
                <a:latin typeface="Arial" charset="0"/>
                <a:ea typeface="ヒラギノ角ゴ Pro W3" charset="0"/>
                <a:cs typeface="Arial" charset="0"/>
              </a:rPr>
              <a:t>www.ncperkins.org</a:t>
            </a:r>
            <a:r>
              <a:rPr lang="en-US">
                <a:latin typeface="Arial" charset="0"/>
                <a:ea typeface="ヒラギノ角ゴ Pro W3" charset="0"/>
                <a:cs typeface="Arial" charset="0"/>
              </a:rPr>
              <a:t>/video/</a:t>
            </a:r>
          </a:p>
          <a:p>
            <a:endParaRPr lang="en-US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78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Lori Byrd</a:t>
            </a:r>
          </a:p>
          <a:p>
            <a:r>
              <a:rPr lang="en-US" dirty="0"/>
              <a:t>Associate Director, Academic Programs - Health Sciences</a:t>
            </a:r>
            <a:endParaRPr lang="en-US" dirty="0">
              <a:cs typeface="Calibri"/>
            </a:endParaRPr>
          </a:p>
          <a:p>
            <a:r>
              <a:rPr lang="en-US" dirty="0"/>
              <a:t>byrdl@nccommunitycolleges.edu</a:t>
            </a:r>
          </a:p>
          <a:p>
            <a:r>
              <a:rPr lang="en-US" dirty="0"/>
              <a:t>919-807-7118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78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Associate Degree Program at NC Community Colleges</a:t>
            </a:r>
          </a:p>
          <a:p>
            <a:endParaRPr lang="en-US"/>
          </a:p>
          <a:p>
            <a:r>
              <a:rPr lang="en-US"/>
              <a:t>https://www.nccommunitycolleges.edu/academic-programs/nc-community-college-system-catalog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06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https://www.ncrcb.org/ </a:t>
            </a:r>
          </a:p>
          <a:p>
            <a:r>
              <a:rPr lang="en-US" dirty="0"/>
              <a:t>125 Edinburgh South Drive, Suite 100 </a:t>
            </a:r>
            <a:br>
              <a:rPr lang="en-US" dirty="0"/>
            </a:br>
            <a:r>
              <a:rPr lang="en-US" dirty="0"/>
              <a:t>Cary, North Carolina 27511</a:t>
            </a:r>
            <a:br>
              <a:rPr lang="en-US" dirty="0"/>
            </a:br>
            <a:r>
              <a:rPr lang="en-US" dirty="0"/>
              <a:t>Phone: (919) 878-5595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59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https://www.nbrc.org/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0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https://www.nccommunitycolleges.edu/sites/default/files/basic-pages/academic-programs/attachments/education_catalog_18feb2022.pdf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46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Trisha Miller, BS, RRT, RPFT, RCP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7030A0"/>
                </a:solidFill>
              </a:rPr>
              <a:t>Respiratory Therapy Program Chair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Carteret Community College </a:t>
            </a:r>
          </a:p>
          <a:p>
            <a:r>
              <a:rPr lang="en-US" dirty="0">
                <a:cs typeface="Calibri"/>
              </a:rPr>
              <a:t>millert@crateret.edu</a:t>
            </a:r>
          </a:p>
          <a:p>
            <a:r>
              <a:rPr lang="en-US" dirty="0">
                <a:cs typeface="Calibri"/>
              </a:rPr>
              <a:t>(252) 222-6169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01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Trisha Miller, BS, RRT, RPFT, RCP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7030A0"/>
                </a:solidFill>
              </a:rPr>
              <a:t>Respiratory Therapy Program Chair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Carteret Community College </a:t>
            </a:r>
          </a:p>
          <a:p>
            <a:r>
              <a:rPr lang="en-US" dirty="0">
                <a:cs typeface="Calibri"/>
              </a:rPr>
              <a:t>millert@crateret.edu</a:t>
            </a:r>
          </a:p>
          <a:p>
            <a:r>
              <a:rPr lang="en-US" dirty="0">
                <a:cs typeface="Calibri"/>
              </a:rPr>
              <a:t>(252) 222-6169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54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Tim King</a:t>
            </a:r>
          </a:p>
          <a:p>
            <a:r>
              <a:rPr lang="en-US" dirty="0">
                <a:cs typeface="Calibri"/>
              </a:rPr>
              <a:t>Edgecombe Community College</a:t>
            </a:r>
          </a:p>
          <a:p>
            <a:r>
              <a:rPr lang="en-US" dirty="0">
                <a:cs typeface="Calibri"/>
              </a:rPr>
              <a:t>Respiratory Therapy Program Chair</a:t>
            </a:r>
          </a:p>
          <a:p>
            <a:r>
              <a:rPr lang="en-US" dirty="0">
                <a:cs typeface="Calibri"/>
              </a:rPr>
              <a:t>kingt@edgecombe.edu</a:t>
            </a:r>
          </a:p>
          <a:p>
            <a:r>
              <a:rPr lang="en-US" dirty="0">
                <a:cs typeface="Calibri"/>
              </a:rPr>
              <a:t>252-618-6728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06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Vickie Bell</a:t>
            </a:r>
          </a:p>
          <a:p>
            <a:r>
              <a:rPr lang="en-US" dirty="0">
                <a:cs typeface="Calibri"/>
              </a:rPr>
              <a:t>Wilkes Community College</a:t>
            </a:r>
          </a:p>
          <a:p>
            <a:r>
              <a:rPr lang="en-US" dirty="0">
                <a:cs typeface="Calibri"/>
              </a:rPr>
              <a:t>Respiratory Therapy Program Director</a:t>
            </a:r>
          </a:p>
          <a:p>
            <a:r>
              <a:rPr lang="en-US" dirty="0">
                <a:cs typeface="Calibri"/>
              </a:rPr>
              <a:t>vsbell636@wilkescc.edu</a:t>
            </a:r>
          </a:p>
          <a:p>
            <a:r>
              <a:rPr lang="en-US" dirty="0">
                <a:cs typeface="Calibri"/>
              </a:rPr>
              <a:t>336-903-3211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22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4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6C6A2-84B9-4F4B-9D29-2CFB53138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697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Rusty Sugg, BAS, RRT-ACCS, RRT-NPS, RCP</a:t>
            </a:r>
          </a:p>
          <a:p>
            <a:r>
              <a:rPr lang="en-US" dirty="0">
                <a:cs typeface="Calibri"/>
              </a:rPr>
              <a:t>Pitt Community College</a:t>
            </a:r>
          </a:p>
          <a:p>
            <a:r>
              <a:rPr lang="en-US" dirty="0">
                <a:cs typeface="Calibri"/>
              </a:rPr>
              <a:t>Respiratory Therapy Program Chair</a:t>
            </a:r>
          </a:p>
          <a:p>
            <a:r>
              <a:rPr lang="en-US" dirty="0">
                <a:cs typeface="Calibri"/>
              </a:rPr>
              <a:t>wsugg@email.pittcc.edu</a:t>
            </a:r>
          </a:p>
          <a:p>
            <a:r>
              <a:rPr lang="en-US" dirty="0">
                <a:cs typeface="Calibri"/>
              </a:rPr>
              <a:t>252-493-7379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70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Rusty Sugg, BAS, RRT-ACCS, RRT-NPS, RCP</a:t>
            </a:r>
          </a:p>
          <a:p>
            <a:r>
              <a:rPr lang="en-US" dirty="0">
                <a:cs typeface="Calibri"/>
              </a:rPr>
              <a:t>Pitt Community College</a:t>
            </a:r>
          </a:p>
          <a:p>
            <a:r>
              <a:rPr lang="en-US" dirty="0">
                <a:cs typeface="Calibri"/>
              </a:rPr>
              <a:t>Respiratory Therapy Program Chair</a:t>
            </a:r>
          </a:p>
          <a:p>
            <a:r>
              <a:rPr lang="en-US" dirty="0">
                <a:cs typeface="Calibri"/>
              </a:rPr>
              <a:t>wsugg@email.pittcc.edu</a:t>
            </a:r>
          </a:p>
          <a:p>
            <a:r>
              <a:rPr lang="en-US" dirty="0">
                <a:cs typeface="Calibri"/>
              </a:rPr>
              <a:t>252-493-7379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03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latin typeface="+mn-lt"/>
                <a:ea typeface="ヒラギノ角ゴ Pro W3" charset="0"/>
                <a:cs typeface="Arial" charset="0"/>
              </a:rPr>
              <a:t>Our next meeting like this one will be on April 20th. </a:t>
            </a:r>
          </a:p>
          <a:p>
            <a:endParaRPr lang="en-US" sz="1200">
              <a:latin typeface="+mn-lt"/>
              <a:ea typeface="ヒラギノ角ゴ Pro W3" charset="0"/>
              <a:cs typeface="Arial" charset="0"/>
            </a:endParaRPr>
          </a:p>
          <a:p>
            <a:r>
              <a:rPr lang="en-US" sz="1200">
                <a:latin typeface="+mn-lt"/>
                <a:ea typeface="ヒラギノ角ゴ Pro W3" charset="0"/>
                <a:cs typeface="Arial" charset="0"/>
              </a:rPr>
              <a:t>You can go to the NCPerkins Presentations website to register for that meeting.</a:t>
            </a:r>
          </a:p>
          <a:p>
            <a:endParaRPr lang="en-US" sz="1200">
              <a:latin typeface="+mn-lt"/>
              <a:ea typeface="ヒラギノ角ゴ Pro W3" charset="0"/>
              <a:cs typeface="Arial" charset="0"/>
            </a:endParaRPr>
          </a:p>
          <a:p>
            <a:r>
              <a:rPr lang="en-US" sz="1200">
                <a:latin typeface="+mn-lt"/>
                <a:ea typeface="ヒラギノ角ゴ Pro W3" charset="0"/>
                <a:cs typeface="Arial" charset="0"/>
              </a:rPr>
              <a:t>We'll also send you a reminder, since you are now on our mailing list.</a:t>
            </a:r>
            <a:endParaRPr lang="en-US">
              <a:latin typeface="+mn-lt"/>
            </a:endParaRPr>
          </a:p>
          <a:p>
            <a:endParaRPr lang="en-US">
              <a:latin typeface="+mn-lt"/>
            </a:endParaRPr>
          </a:p>
          <a:p>
            <a:r>
              <a:rPr lang="en-US">
                <a:latin typeface="+mn-lt"/>
              </a:rPr>
              <a:t>So go ahead and sign up for all the meetings, and you'll be reminded the day before.</a:t>
            </a:r>
          </a:p>
          <a:p>
            <a:endParaRPr lang="en-US">
              <a:latin typeface="+mn-lt"/>
            </a:endParaRPr>
          </a:p>
          <a:p>
            <a:r>
              <a:rPr lang="en-US">
                <a:latin typeface="+mn-lt"/>
              </a:rPr>
              <a:t>If you liked something you saw here, send folks to the recording.  Find it at that same web page.</a:t>
            </a:r>
          </a:p>
          <a:p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62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Dr. Robert (Bob) </a:t>
            </a:r>
            <a:r>
              <a:rPr lang="en-US" err="1">
                <a:cs typeface="Calibri"/>
              </a:rPr>
              <a:t>Witchger</a:t>
            </a:r>
          </a:p>
          <a:p>
            <a:r>
              <a:rPr lang="en-US">
                <a:cs typeface="Calibri"/>
              </a:rPr>
              <a:t>NCCCS, CTE Director</a:t>
            </a:r>
          </a:p>
          <a:p>
            <a:r>
              <a:rPr lang="en-US">
                <a:cs typeface="Calibri"/>
              </a:rPr>
              <a:t>919-807-7126</a:t>
            </a:r>
          </a:p>
          <a:p>
            <a:r>
              <a:rPr lang="en-US">
                <a:cs typeface="Calibri"/>
              </a:rPr>
              <a:t>witchgerb</a:t>
            </a:r>
            <a:r>
              <a:rPr lang="en-US"/>
              <a:t>@nccommunitycolleges.edu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7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Tony Reggi</a:t>
            </a:r>
          </a:p>
          <a:p>
            <a:r>
              <a:rPr lang="en-US" dirty="0">
                <a:cs typeface="Calibri"/>
              </a:rPr>
              <a:t>919-807-7131</a:t>
            </a:r>
          </a:p>
          <a:p>
            <a:r>
              <a:rPr lang="en-US" dirty="0">
                <a:cs typeface="Calibri"/>
              </a:rPr>
              <a:t>reggia</a:t>
            </a:r>
            <a:r>
              <a:rPr lang="en-US" dirty="0"/>
              <a:t>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3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Patti Coultas</a:t>
            </a:r>
          </a:p>
          <a:p>
            <a:r>
              <a:rPr lang="en-US" dirty="0">
                <a:cs typeface="Calibri"/>
              </a:rPr>
              <a:t>919-807-7130</a:t>
            </a:r>
          </a:p>
          <a:p>
            <a:r>
              <a:rPr lang="en-US" dirty="0">
                <a:cs typeface="Calibri"/>
              </a:rPr>
              <a:t>coultasp</a:t>
            </a:r>
            <a:r>
              <a:rPr lang="en-US" dirty="0"/>
              <a:t>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5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Mary Olvera</a:t>
            </a:r>
          </a:p>
          <a:p>
            <a:r>
              <a:rPr lang="en-US" dirty="0">
                <a:cs typeface="Calibri"/>
              </a:rPr>
              <a:t>CTE Coordinator</a:t>
            </a:r>
          </a:p>
          <a:p>
            <a:r>
              <a:rPr lang="en-US" dirty="0">
                <a:cs typeface="Calibri"/>
              </a:rPr>
              <a:t>Program Coordinator for </a:t>
            </a: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Public Service Technologies, Agriculture and Natural Resources Technologies, and Commercial Artistic Productions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919-807-7120</a:t>
            </a:r>
          </a:p>
          <a:p>
            <a:r>
              <a:rPr lang="en-US" dirty="0">
                <a:cs typeface="Calibri"/>
              </a:rPr>
              <a:t>Olveram</a:t>
            </a:r>
            <a:r>
              <a:rPr lang="en-US" dirty="0"/>
              <a:t>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48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Lane Freeman, Director of Online Learning</a:t>
            </a:r>
          </a:p>
          <a:p>
            <a:r>
              <a:rPr lang="en-US" dirty="0"/>
              <a:t>919-807-7107</a:t>
            </a:r>
          </a:p>
          <a:p>
            <a:r>
              <a:rPr lang="en-US" dirty="0"/>
              <a:t>freemanl@nccommunitycolleges.edu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72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Michelle Lair, Director Academic Programs</a:t>
            </a:r>
          </a:p>
          <a:p>
            <a:r>
              <a:rPr lang="en-US"/>
              <a:t>919-807-7227</a:t>
            </a:r>
          </a:p>
          <a:p>
            <a:r>
              <a:rPr lang="en-US"/>
              <a:t>lairm@nccommunitycolleges.edu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81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</a:t>
            </a:r>
          </a:p>
          <a:p>
            <a:r>
              <a:rPr lang="en-US"/>
              <a:t>https://nccareers.org/occupation-profile/499021/1284</a:t>
            </a:r>
          </a:p>
          <a:p>
            <a:r>
              <a:rPr lang="en-US"/>
              <a:t>https://www.nccommunitycolleges.edu/analytics/dashboards/curriculum-program-enrollments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5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39375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910750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366947"/>
            <a:ext cx="6025812" cy="79983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3000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5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1116203" cy="12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49" y="223247"/>
            <a:ext cx="971180" cy="1095372"/>
          </a:xfrm>
          <a:prstGeom prst="rect">
            <a:avLst/>
          </a:prstGeom>
        </p:spPr>
      </p:pic>
      <p:cxnSp>
        <p:nvCxnSpPr>
          <p:cNvPr id="10" name="Straight Connector 9" title="Gold Line"/>
          <p:cNvCxnSpPr/>
          <p:nvPr userDrawn="1"/>
        </p:nvCxnSpPr>
        <p:spPr>
          <a:xfrm flipV="1">
            <a:off x="1455549" y="1287265"/>
            <a:ext cx="7059802" cy="10217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4E8221-5023-C446-8F2B-7ED5B2526BFD}"/>
              </a:ext>
            </a:extLst>
          </p:cNvPr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8D8FB-937D-7B4C-8FA4-5E2AE7978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5" y="4777668"/>
            <a:ext cx="316174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3" y="4767264"/>
            <a:ext cx="254263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355330"/>
            <a:ext cx="7358063" cy="24329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265" i="1"/>
            </a:lvl1pPr>
            <a:lvl2pPr marL="485534" indent="-251138" algn="ctr">
              <a:spcBef>
                <a:spcPts val="0"/>
              </a:spcBef>
              <a:defRPr sz="1265" i="1"/>
            </a:lvl2pPr>
            <a:lvl3pPr marL="719930" indent="-251138" algn="ctr">
              <a:spcBef>
                <a:spcPts val="0"/>
              </a:spcBef>
              <a:defRPr sz="1265" i="1"/>
            </a:lvl3pPr>
            <a:lvl4pPr marL="954326" indent="-251138" algn="ctr">
              <a:spcBef>
                <a:spcPts val="0"/>
              </a:spcBef>
              <a:defRPr sz="1265" i="1"/>
            </a:lvl4pPr>
            <a:lvl5pPr marL="1188722" indent="-251138" algn="ctr">
              <a:spcBef>
                <a:spcPts val="0"/>
              </a:spcBef>
              <a:defRPr sz="1265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892970" y="2250236"/>
            <a:ext cx="7358063" cy="3215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15194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1839376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2" y="2910751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366948"/>
            <a:ext cx="6025812" cy="80932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38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3038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7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" y="126367"/>
            <a:ext cx="1138936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1839376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2" y="2910751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7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" y="126367"/>
            <a:ext cx="1138936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9D373-3861-4DFE-A099-F19428DB3B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2D687-B5A3-4945-A4CD-C5FAC2B710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57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38BA0-6FA1-430A-952B-C09DCE5D07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6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904"/>
            <a:ext cx="7886700" cy="3548753"/>
          </a:xfrm>
        </p:spPr>
        <p:txBody>
          <a:bodyPr>
            <a:normAutofit/>
          </a:bodyPr>
          <a:lstStyle>
            <a:lvl1pPr marL="175022" indent="-175022">
              <a:lnSpc>
                <a:spcPct val="100000"/>
              </a:lnSpc>
              <a:spcBef>
                <a:spcPts val="450"/>
              </a:spcBef>
              <a:tabLst/>
              <a:defRPr sz="2100"/>
            </a:lvl1pPr>
            <a:lvl2pPr marL="344091" indent="-151210">
              <a:lnSpc>
                <a:spcPct val="100000"/>
              </a:lnSpc>
              <a:spcBef>
                <a:spcPts val="225"/>
              </a:spcBef>
              <a:tabLst/>
              <a:defRPr sz="1800"/>
            </a:lvl2pPr>
            <a:lvl3pPr marL="519113" indent="-133350">
              <a:lnSpc>
                <a:spcPct val="100000"/>
              </a:lnSpc>
              <a:spcBef>
                <a:spcPts val="225"/>
              </a:spcBef>
              <a:tabLst/>
              <a:defRPr sz="1650"/>
            </a:lvl3pPr>
            <a:lvl4pPr marL="732235" indent="-153591">
              <a:lnSpc>
                <a:spcPct val="100000"/>
              </a:lnSpc>
              <a:spcBef>
                <a:spcPts val="225"/>
              </a:spcBef>
              <a:tabLst/>
              <a:defRPr sz="1500"/>
            </a:lvl4pPr>
            <a:lvl5pPr marL="900113" indent="-128588">
              <a:lnSpc>
                <a:spcPct val="100000"/>
              </a:lnSpc>
              <a:spcBef>
                <a:spcPts val="225"/>
              </a:spcBef>
              <a:tabLst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5E0FC-406B-44CD-9E56-197DB00604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11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A37F3-EE57-4E29-AC95-BAD0671EBE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23D1-0BDE-4150-8403-A50F0E687B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62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ED0BB-FDAA-442B-A74B-61593F72F8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86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27341-BC5F-45F9-9618-63FCD41D39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43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BDA4C-56F5-4124-87A6-C4B2097BDF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70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3507D-1C7C-4792-8C21-817C7EE893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74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8AF44-A70F-417C-A215-16B43793B4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86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20836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200151"/>
            <a:ext cx="3810000" cy="16418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00151"/>
            <a:ext cx="3810000" cy="16418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2956322"/>
            <a:ext cx="3810000" cy="16418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956322"/>
            <a:ext cx="3810000" cy="16418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4688681"/>
            <a:ext cx="19812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52800" y="4686300"/>
            <a:ext cx="29718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81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84404-BF09-47B3-BA29-E6F7BF7A0C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83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08360"/>
            <a:ext cx="7772400" cy="43898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4688681"/>
            <a:ext cx="19812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52800" y="4686300"/>
            <a:ext cx="29718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C5B85-3BF2-4AE3-A8D8-B6C38462DD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1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9914D-7AA7-1B45-80EF-F7E8F778F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836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200151"/>
            <a:ext cx="3810000" cy="16418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14400" y="2956322"/>
            <a:ext cx="3810000" cy="16418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876800" y="1200150"/>
            <a:ext cx="3810000" cy="33980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4688681"/>
            <a:ext cx="19812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4686300"/>
            <a:ext cx="29718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35834-29A5-41FF-82ED-B061BCF0D2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8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Wav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994" y="93715"/>
            <a:ext cx="8958011" cy="3279290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dirty="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4202386"/>
            <a:ext cx="6858000" cy="279307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GB" sz="135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171450" lvl="0" indent="-17145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3653005"/>
            <a:ext cx="7955280" cy="54938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30" y="93715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9143999" cy="29718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dirty="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4202386"/>
            <a:ext cx="6858000" cy="279307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GB" sz="135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171450" lvl="0" indent="-17145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3653005"/>
            <a:ext cx="7955280" cy="54938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8256672" y="4665244"/>
            <a:ext cx="649705" cy="47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4202386"/>
            <a:ext cx="6858000" cy="279307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GB" sz="135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171450" lvl="0" indent="-17145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3653005"/>
            <a:ext cx="7955280" cy="54938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3544839"/>
            <a:ext cx="54428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8256672" y="4665244"/>
            <a:ext cx="649705" cy="47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31" y="111196"/>
            <a:ext cx="1873484" cy="1144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r="3599"/>
          <a:stretch/>
        </p:blipFill>
        <p:spPr>
          <a:xfrm>
            <a:off x="-15587" y="1511435"/>
            <a:ext cx="9172575" cy="157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-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2"/>
            <a:ext cx="9144001" cy="5143502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994" y="3440908"/>
            <a:ext cx="8958011" cy="1610081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dirty="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208537"/>
            <a:ext cx="7249886" cy="560135"/>
          </a:xfrm>
        </p:spPr>
        <p:txBody>
          <a:bodyPr anchor="t">
            <a:noAutofit/>
          </a:bodyPr>
          <a:lstStyle>
            <a:lvl1pPr>
              <a:defRPr sz="3600" spc="-11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1848319"/>
            <a:ext cx="7249886" cy="166199"/>
          </a:xfrm>
        </p:spPr>
        <p:txBody>
          <a:bodyPr wrap="square" tIns="0" bIns="0">
            <a:sp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schemeClr val="bg1"/>
                </a:solidFill>
              </a:rPr>
              <a:pPr/>
              <a:t>‹#›</a:t>
            </a:fld>
            <a:endParaRPr lang="en-GB" sz="75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-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9143999" cy="51435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dirty="0">
                <a:solidFill>
                  <a:schemeClr val="tx1"/>
                </a:solidFill>
              </a:defRPr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2895600"/>
            <a:ext cx="7249886" cy="1265040"/>
          </a:xfrm>
        </p:spPr>
        <p:txBody>
          <a:bodyPr anchor="b">
            <a:noAutofit/>
          </a:bodyPr>
          <a:lstStyle>
            <a:lvl1pPr>
              <a:defRPr sz="3600" spc="-11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4207628"/>
            <a:ext cx="7249886" cy="166199"/>
          </a:xfrm>
        </p:spPr>
        <p:txBody>
          <a:bodyPr wrap="square" tIns="0" bIns="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schemeClr val="bg1"/>
                </a:solidFill>
              </a:rPr>
              <a:pPr/>
              <a:t>‹#›</a:t>
            </a:fld>
            <a:endParaRPr lang="en-GB" sz="75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3733527"/>
            <a:ext cx="7249886" cy="560135"/>
          </a:xfrm>
        </p:spPr>
        <p:txBody>
          <a:bodyPr anchor="t">
            <a:noAutofit/>
          </a:bodyPr>
          <a:lstStyle>
            <a:lvl1pPr>
              <a:defRPr sz="3600" spc="-11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4373308"/>
            <a:ext cx="7249886" cy="166199"/>
          </a:xfrm>
        </p:spPr>
        <p:txBody>
          <a:bodyPr wrap="square" tIns="0" bIns="0">
            <a:sp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r="3599"/>
          <a:stretch/>
        </p:blipFill>
        <p:spPr>
          <a:xfrm>
            <a:off x="-15587" y="1511435"/>
            <a:ext cx="9172575" cy="1570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1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D81D262-45F9-47A0-8AAE-E88E6A27F63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D81D262-45F9-47A0-8AAE-E88E6A27F63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D81D262-45F9-47A0-8AAE-E88E6A27F63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6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D81D262-45F9-47A0-8AAE-E88E6A27F63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3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D81D262-45F9-47A0-8AAE-E88E6A27F631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schemeClr val="bg1"/>
                </a:solidFill>
              </a:rPr>
              <a:pPr/>
              <a:t>‹#›</a:t>
            </a:fld>
            <a:endParaRPr lang="en-GB" sz="750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37" y="1097280"/>
            <a:ext cx="6023201" cy="357757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36657"/>
            <a:ext cx="9144000" cy="1589485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430" y="2851549"/>
            <a:ext cx="2115571" cy="250881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67270" y="2851549"/>
            <a:ext cx="2115571" cy="250881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000" y="2851549"/>
            <a:ext cx="2115571" cy="250881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1430" y="3220727"/>
            <a:ext cx="2115571" cy="1122674"/>
          </a:xfrm>
        </p:spPr>
        <p:txBody>
          <a:bodyPr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67270" y="3220727"/>
            <a:ext cx="2115571" cy="1122674"/>
          </a:xfrm>
        </p:spPr>
        <p:txBody>
          <a:bodyPr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77000" y="3220727"/>
            <a:ext cx="2115571" cy="1122674"/>
          </a:xfrm>
        </p:spPr>
        <p:txBody>
          <a:bodyPr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0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363621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36657"/>
            <a:ext cx="9144000" cy="1589485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430" y="2851549"/>
            <a:ext cx="7338060" cy="250881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1430" y="3220727"/>
            <a:ext cx="7338060" cy="1303020"/>
          </a:xfrm>
        </p:spPr>
        <p:txBody>
          <a:bodyPr>
            <a:noAutofit/>
          </a:bodyPr>
          <a:lstStyle>
            <a:lvl1pPr marL="0" indent="0" algn="l">
              <a:buNone/>
              <a:defRPr sz="105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4400" y="0"/>
            <a:ext cx="4419600" cy="51435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6" y="358791"/>
            <a:ext cx="3878036" cy="840230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1545874"/>
            <a:ext cx="3784147" cy="250881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8625" y="2031171"/>
            <a:ext cx="3784147" cy="2671457"/>
          </a:xfrm>
        </p:spPr>
        <p:txBody>
          <a:bodyPr>
            <a:noAutofit/>
          </a:bodyPr>
          <a:lstStyle>
            <a:lvl1pPr marL="0" indent="0" algn="l">
              <a:buNone/>
              <a:defRPr sz="105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schemeClr val="bg1"/>
                </a:solidFill>
              </a:rPr>
              <a:pPr/>
              <a:t>‹#›</a:t>
            </a:fld>
            <a:endParaRPr lang="en-GB" sz="75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1132220"/>
            <a:ext cx="3675290" cy="250881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40085" y="1132220"/>
            <a:ext cx="3675290" cy="250881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8625" y="1617517"/>
            <a:ext cx="3675290" cy="2671457"/>
          </a:xfrm>
        </p:spPr>
        <p:txBody>
          <a:bodyPr>
            <a:noAutofit/>
          </a:bodyPr>
          <a:lstStyle>
            <a:lvl1pPr marL="0" indent="0" algn="l">
              <a:buNone/>
              <a:defRPr sz="105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0085" y="1617517"/>
            <a:ext cx="3675290" cy="2671457"/>
          </a:xfrm>
        </p:spPr>
        <p:txBody>
          <a:bodyPr>
            <a:noAutofit/>
          </a:bodyPr>
          <a:lstStyle>
            <a:lvl1pPr marL="0" indent="0" algn="l">
              <a:buNone/>
              <a:defRPr sz="105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375162"/>
            <a:ext cx="838064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D81D262-45F9-47A0-8AAE-E88E6A27F63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6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D81D262-45F9-47A0-8AAE-E88E6A27F63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1" y="109154"/>
            <a:ext cx="1873484" cy="11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0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CEF875-4DF7-4E54-8E31-19CC505B9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72DFDB8-AB24-2F49-BE6E-020F1709B214}"/>
              </a:ext>
            </a:extLst>
          </p:cNvPr>
          <p:cNvGrpSpPr/>
          <p:nvPr userDrawn="1"/>
        </p:nvGrpSpPr>
        <p:grpSpPr>
          <a:xfrm>
            <a:off x="-2850716" y="0"/>
            <a:ext cx="9210261" cy="5143500"/>
            <a:chOff x="-1023432" y="348704"/>
            <a:chExt cx="5014409" cy="1443411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E6AFA435-97D8-064C-A125-619D406C0EDA}"/>
                </a:ext>
              </a:extLst>
            </p:cNvPr>
            <p:cNvSpPr/>
            <p:nvPr userDrawn="1"/>
          </p:nvSpPr>
          <p:spPr>
            <a:xfrm flipH="1" flipV="1">
              <a:off x="-250031" y="412408"/>
              <a:ext cx="4241008" cy="1379707"/>
            </a:xfrm>
            <a:prstGeom prst="parallelogram">
              <a:avLst>
                <a:gd name="adj" fmla="val 48779"/>
              </a:avLst>
            </a:prstGeom>
            <a:gradFill>
              <a:gsLst>
                <a:gs pos="0">
                  <a:schemeClr val="accent1"/>
                </a:gs>
                <a:gs pos="84000">
                  <a:schemeClr val="accent4">
                    <a:alpha val="0"/>
                  </a:schemeClr>
                </a:gs>
                <a:gs pos="31000">
                  <a:schemeClr val="accent4">
                    <a:alpha val="92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DEEDA5F7-E25D-5942-814A-8E1A298420DB}"/>
                </a:ext>
              </a:extLst>
            </p:cNvPr>
            <p:cNvSpPr/>
            <p:nvPr userDrawn="1"/>
          </p:nvSpPr>
          <p:spPr>
            <a:xfrm flipH="1" flipV="1">
              <a:off x="-1023432" y="348704"/>
              <a:ext cx="4941095" cy="1379707"/>
            </a:xfrm>
            <a:prstGeom prst="parallelogram">
              <a:avLst>
                <a:gd name="adj" fmla="val 48779"/>
              </a:avLst>
            </a:prstGeom>
            <a:solidFill>
              <a:srgbClr val="FFFFFF">
                <a:alpha val="7451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1F0D6D-8FB1-4B8C-A0FA-AE36A1EFBF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925" y="1999172"/>
            <a:ext cx="3952023" cy="1552755"/>
          </a:xfrm>
        </p:spPr>
        <p:txBody>
          <a:bodyPr anchor="b">
            <a:noAutofit/>
          </a:bodyPr>
          <a:lstStyle>
            <a:lvl1pPr algn="l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7B127-2A68-49C2-913F-8386202B05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925" y="3603687"/>
            <a:ext cx="8490549" cy="640511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accent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 or Speaker Names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37062F-7387-4EC3-84AA-57AE2E24C5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453" y="224221"/>
            <a:ext cx="2474023" cy="13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4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468A882-7F28-774E-9FAE-22C25BF549D2}"/>
              </a:ext>
            </a:extLst>
          </p:cNvPr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643920-20D1-4C4A-AD8D-40EF1972C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315AD5-A21F-B441-AB9C-2FE92DDAC7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F748AE-21E9-0F43-B07F-45ED841C5D1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75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6BEF36E-2257-1849-B0DE-FC8797C5E197}"/>
              </a:ext>
            </a:extLst>
          </p:cNvPr>
          <p:cNvSpPr/>
          <p:nvPr userDrawn="1"/>
        </p:nvSpPr>
        <p:spPr>
          <a:xfrm flipH="1" flipV="1">
            <a:off x="-937611" y="2363484"/>
            <a:ext cx="7886699" cy="1938845"/>
          </a:xfrm>
          <a:prstGeom prst="parallelogram">
            <a:avLst>
              <a:gd name="adj" fmla="val 48779"/>
            </a:avLst>
          </a:prstGeom>
          <a:solidFill>
            <a:srgbClr val="00567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7169B1-161C-AC40-8E26-1DADA94882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224221"/>
            <a:ext cx="2474023" cy="1350168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F098571C-7940-5D45-8918-AC78C5404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3" y="2002536"/>
            <a:ext cx="8490722" cy="1738161"/>
          </a:xfrm>
        </p:spPr>
        <p:txBody>
          <a:bodyPr anchor="b" anchorCtr="0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24D67CD-2A98-CC4F-990F-BBD7688DC5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925" y="3603687"/>
            <a:ext cx="8490549" cy="64051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Subtitle or Speaker Names</a:t>
            </a:r>
          </a:p>
        </p:txBody>
      </p:sp>
    </p:spTree>
    <p:extLst>
      <p:ext uri="{BB962C8B-B14F-4D97-AF65-F5344CB8AC3E}">
        <p14:creationId xmlns:p14="http://schemas.microsoft.com/office/powerpoint/2010/main" val="100501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26B602-A0B0-304A-B5AE-4709AA8940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439" y="4664295"/>
            <a:ext cx="355840" cy="273844"/>
          </a:xfrm>
          <a:prstGeom prst="rect">
            <a:avLst/>
          </a:prstGeom>
        </p:spPr>
        <p:txBody>
          <a:bodyPr/>
          <a:lstStyle/>
          <a:p>
            <a:fld id="{4593E972-DFF1-411A-9A8E-8FA2F90BCA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DC424-1DE3-9547-BD59-7BC68FF8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8462" y="4725958"/>
            <a:ext cx="4991517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A0404E-A3B3-A842-B7DC-90998ECC092A}"/>
              </a:ext>
            </a:extLst>
          </p:cNvPr>
          <p:cNvGrpSpPr/>
          <p:nvPr userDrawn="1"/>
        </p:nvGrpSpPr>
        <p:grpSpPr>
          <a:xfrm>
            <a:off x="2" y="-1"/>
            <a:ext cx="9169657" cy="5143501"/>
            <a:chOff x="-189832" y="-80170"/>
            <a:chExt cx="12369133" cy="69381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868C69-0F19-9445-8842-957F6B26A2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80169"/>
              <a:ext cx="12179301" cy="693816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47E7C4-374C-5246-AD44-576F157A0790}"/>
                </a:ext>
              </a:extLst>
            </p:cNvPr>
            <p:cNvSpPr/>
            <p:nvPr userDrawn="1"/>
          </p:nvSpPr>
          <p:spPr>
            <a:xfrm>
              <a:off x="-189832" y="-80170"/>
              <a:ext cx="4581236" cy="693817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9000">
                  <a:schemeClr val="bg2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1EAAFB8-37E5-ED43-BE67-CE17B47A9E52}"/>
              </a:ext>
            </a:extLst>
          </p:cNvPr>
          <p:cNvSpPr/>
          <p:nvPr userDrawn="1"/>
        </p:nvSpPr>
        <p:spPr>
          <a:xfrm>
            <a:off x="0" y="-2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75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D398D0A8-C7F8-F648-9656-0831A7A6EA34}"/>
              </a:ext>
            </a:extLst>
          </p:cNvPr>
          <p:cNvSpPr/>
          <p:nvPr userDrawn="1"/>
        </p:nvSpPr>
        <p:spPr>
          <a:xfrm flipH="1" flipV="1">
            <a:off x="-937611" y="2363484"/>
            <a:ext cx="7886699" cy="1938845"/>
          </a:xfrm>
          <a:prstGeom prst="parallelogram">
            <a:avLst>
              <a:gd name="adj" fmla="val 48779"/>
            </a:avLst>
          </a:prstGeom>
          <a:solidFill>
            <a:srgbClr val="00567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C4113A-BA5E-0645-AAA7-590BCFA2E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224221"/>
            <a:ext cx="2474023" cy="1350168"/>
          </a:xfrm>
          <a:prstGeom prst="rect">
            <a:avLst/>
          </a:prstGeom>
        </p:spPr>
      </p:pic>
      <p:sp>
        <p:nvSpPr>
          <p:cNvPr id="16" name="Title 11">
            <a:extLst>
              <a:ext uri="{FF2B5EF4-FFF2-40B4-BE49-F238E27FC236}">
                <a16:creationId xmlns:a16="http://schemas.microsoft.com/office/drawing/2014/main" id="{4C8FD241-0F6E-2149-96A4-0CF8344E57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3" y="2002536"/>
            <a:ext cx="8490722" cy="1738161"/>
          </a:xfrm>
        </p:spPr>
        <p:txBody>
          <a:bodyPr anchor="b" anchorCtr="0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DBB5BC6-5585-EE4B-B66D-0E5A515854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925" y="3603687"/>
            <a:ext cx="8490549" cy="64051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Subtitle or Speaker Names</a:t>
            </a:r>
          </a:p>
        </p:txBody>
      </p:sp>
    </p:spTree>
    <p:extLst>
      <p:ext uri="{BB962C8B-B14F-4D97-AF65-F5344CB8AC3E}">
        <p14:creationId xmlns:p14="http://schemas.microsoft.com/office/powerpoint/2010/main" val="38805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28B9E2-9175-6446-A888-6B55475A0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556"/>
            <a:ext cx="9199514" cy="51490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618284B-9CC5-AD43-8484-220C7D34CBA9}"/>
              </a:ext>
            </a:extLst>
          </p:cNvPr>
          <p:cNvSpPr/>
          <p:nvPr userDrawn="1"/>
        </p:nvSpPr>
        <p:spPr>
          <a:xfrm>
            <a:off x="1" y="-5556"/>
            <a:ext cx="9224315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75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BCB35450-C2C0-D446-A4E3-AE39E44BD868}"/>
              </a:ext>
            </a:extLst>
          </p:cNvPr>
          <p:cNvSpPr/>
          <p:nvPr userDrawn="1"/>
        </p:nvSpPr>
        <p:spPr>
          <a:xfrm flipH="1" flipV="1">
            <a:off x="-937611" y="2363484"/>
            <a:ext cx="7886699" cy="1938845"/>
          </a:xfrm>
          <a:prstGeom prst="parallelogram">
            <a:avLst>
              <a:gd name="adj" fmla="val 48779"/>
            </a:avLst>
          </a:prstGeom>
          <a:solidFill>
            <a:srgbClr val="00567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F7137C-FA59-E44D-8351-F743C24F36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224221"/>
            <a:ext cx="2474023" cy="1350168"/>
          </a:xfrm>
          <a:prstGeom prst="rect">
            <a:avLst/>
          </a:prstGeom>
        </p:spPr>
      </p:pic>
      <p:sp>
        <p:nvSpPr>
          <p:cNvPr id="19" name="Title 11">
            <a:extLst>
              <a:ext uri="{FF2B5EF4-FFF2-40B4-BE49-F238E27FC236}">
                <a16:creationId xmlns:a16="http://schemas.microsoft.com/office/drawing/2014/main" id="{A63FA086-9A44-6E43-A7D8-AA17251FB3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3" y="2002536"/>
            <a:ext cx="8490722" cy="1738161"/>
          </a:xfrm>
        </p:spPr>
        <p:txBody>
          <a:bodyPr anchor="b" anchorCtr="0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ED5E6B5-B84A-7E45-B7D0-5DB7CA4A0C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925" y="3603687"/>
            <a:ext cx="8490549" cy="64051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Subtitle or Speaker Names</a:t>
            </a:r>
          </a:p>
        </p:txBody>
      </p:sp>
    </p:spTree>
    <p:extLst>
      <p:ext uri="{BB962C8B-B14F-4D97-AF65-F5344CB8AC3E}">
        <p14:creationId xmlns:p14="http://schemas.microsoft.com/office/powerpoint/2010/main" val="340932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66BE2-E1F8-CC4A-A4FE-C5EABC9B4D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439" y="4664295"/>
            <a:ext cx="355840" cy="273844"/>
          </a:xfrm>
          <a:prstGeom prst="rect">
            <a:avLst/>
          </a:prstGeom>
        </p:spPr>
        <p:txBody>
          <a:bodyPr/>
          <a:lstStyle/>
          <a:p>
            <a:fld id="{4593E972-DFF1-411A-9A8E-8FA2F90BCA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E9B71-E31A-CD48-9134-955D9A53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8462" y="4725958"/>
            <a:ext cx="4991517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5AA08F-4469-B24C-99B0-2F383B8185F8}"/>
              </a:ext>
            </a:extLst>
          </p:cNvPr>
          <p:cNvGrpSpPr/>
          <p:nvPr userDrawn="1"/>
        </p:nvGrpSpPr>
        <p:grpSpPr>
          <a:xfrm>
            <a:off x="2" y="-80170"/>
            <a:ext cx="9169654" cy="5223668"/>
            <a:chOff x="1" y="-80170"/>
            <a:chExt cx="12179300" cy="69381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92590F-BF6C-CD44-BF95-CC961B049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-1"/>
              <a:ext cx="12179300" cy="68580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5C42B3-AF6B-5944-839F-2BDC42B3CD98}"/>
                </a:ext>
              </a:extLst>
            </p:cNvPr>
            <p:cNvSpPr/>
            <p:nvPr/>
          </p:nvSpPr>
          <p:spPr>
            <a:xfrm>
              <a:off x="1" y="-80170"/>
              <a:ext cx="4581236" cy="693816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9000">
                  <a:schemeClr val="bg2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ABE7460-A182-754D-ABA7-1D7FEEADEF1D}"/>
              </a:ext>
            </a:extLst>
          </p:cNvPr>
          <p:cNvSpPr/>
          <p:nvPr userDrawn="1"/>
        </p:nvSpPr>
        <p:spPr>
          <a:xfrm>
            <a:off x="2" y="-80171"/>
            <a:ext cx="9169653" cy="522366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75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C040984-67A6-8E4A-8DA1-33E5CD16BC11}"/>
              </a:ext>
            </a:extLst>
          </p:cNvPr>
          <p:cNvSpPr/>
          <p:nvPr userDrawn="1"/>
        </p:nvSpPr>
        <p:spPr>
          <a:xfrm flipH="1" flipV="1">
            <a:off x="-937611" y="2363484"/>
            <a:ext cx="7886699" cy="1938845"/>
          </a:xfrm>
          <a:prstGeom prst="parallelogram">
            <a:avLst>
              <a:gd name="adj" fmla="val 48779"/>
            </a:avLst>
          </a:prstGeom>
          <a:solidFill>
            <a:srgbClr val="00567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AB03E3-4D03-534D-8640-652C099091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224221"/>
            <a:ext cx="2474023" cy="1350168"/>
          </a:xfrm>
          <a:prstGeom prst="rect">
            <a:avLst/>
          </a:prstGeom>
        </p:spPr>
      </p:pic>
      <p:sp>
        <p:nvSpPr>
          <p:cNvPr id="13" name="Title 11">
            <a:extLst>
              <a:ext uri="{FF2B5EF4-FFF2-40B4-BE49-F238E27FC236}">
                <a16:creationId xmlns:a16="http://schemas.microsoft.com/office/drawing/2014/main" id="{787E9780-F8C1-1A49-8F19-DB1138F76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3" y="2002536"/>
            <a:ext cx="8490722" cy="1738161"/>
          </a:xfrm>
        </p:spPr>
        <p:txBody>
          <a:bodyPr anchor="b" anchorCtr="0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414EBFF-56CA-3742-98A5-E97001D1D6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925" y="3603687"/>
            <a:ext cx="8490549" cy="64051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Subtitle or Speaker Names</a:t>
            </a:r>
          </a:p>
        </p:txBody>
      </p:sp>
    </p:spTree>
    <p:extLst>
      <p:ext uri="{BB962C8B-B14F-4D97-AF65-F5344CB8AC3E}">
        <p14:creationId xmlns:p14="http://schemas.microsoft.com/office/powerpoint/2010/main" val="94338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4C8C150-C653-C243-9F0B-A03EA53F4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867"/>
          <a:stretch/>
        </p:blipFill>
        <p:spPr>
          <a:xfrm>
            <a:off x="0" y="73789"/>
            <a:ext cx="9144000" cy="506971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18F7D12-2018-E24D-8804-4F2AE255D3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75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C0BA7246-B27B-3A48-A336-EDDA1C8CC5EC}"/>
              </a:ext>
            </a:extLst>
          </p:cNvPr>
          <p:cNvSpPr/>
          <p:nvPr userDrawn="1"/>
        </p:nvSpPr>
        <p:spPr>
          <a:xfrm flipH="1" flipV="1">
            <a:off x="-937611" y="2363484"/>
            <a:ext cx="7886699" cy="1938845"/>
          </a:xfrm>
          <a:prstGeom prst="parallelogram">
            <a:avLst>
              <a:gd name="adj" fmla="val 48779"/>
            </a:avLst>
          </a:prstGeom>
          <a:solidFill>
            <a:srgbClr val="00567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EB162F-9951-2841-94E4-053046B064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224221"/>
            <a:ext cx="2474023" cy="1350168"/>
          </a:xfrm>
          <a:prstGeom prst="rect">
            <a:avLst/>
          </a:prstGeom>
        </p:spPr>
      </p:pic>
      <p:sp>
        <p:nvSpPr>
          <p:cNvPr id="25" name="Title 11">
            <a:extLst>
              <a:ext uri="{FF2B5EF4-FFF2-40B4-BE49-F238E27FC236}">
                <a16:creationId xmlns:a16="http://schemas.microsoft.com/office/drawing/2014/main" id="{386A3F78-3BDC-474C-8A71-1C7AF76DE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3" y="2002536"/>
            <a:ext cx="8490722" cy="1738161"/>
          </a:xfrm>
        </p:spPr>
        <p:txBody>
          <a:bodyPr anchor="b" anchorCtr="0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71540164-F26F-1947-A91C-A61CD18E45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925" y="3603687"/>
            <a:ext cx="8490549" cy="64051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Subtitle or Speaker Names</a:t>
            </a:r>
          </a:p>
        </p:txBody>
      </p:sp>
    </p:spTree>
    <p:extLst>
      <p:ext uri="{BB962C8B-B14F-4D97-AF65-F5344CB8AC3E}">
        <p14:creationId xmlns:p14="http://schemas.microsoft.com/office/powerpoint/2010/main" val="91602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9C90D-D568-304F-89BD-36A56277A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439" y="4664295"/>
            <a:ext cx="355840" cy="273844"/>
          </a:xfrm>
          <a:prstGeom prst="rect">
            <a:avLst/>
          </a:prstGeom>
        </p:spPr>
        <p:txBody>
          <a:bodyPr/>
          <a:lstStyle/>
          <a:p>
            <a:fld id="{4593E972-DFF1-411A-9A8E-8FA2F90BCA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88F1-6BD8-AB4F-8FB7-27FCF14E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8462" y="4725958"/>
            <a:ext cx="4991517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EC50E-BD5C-D94D-85C1-EE575E34CB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51793" cy="51107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DC313E-4A05-4F4F-96EA-29F26DBC1FE3}"/>
              </a:ext>
            </a:extLst>
          </p:cNvPr>
          <p:cNvSpPr/>
          <p:nvPr userDrawn="1"/>
        </p:nvSpPr>
        <p:spPr>
          <a:xfrm>
            <a:off x="1" y="-60127"/>
            <a:ext cx="3435927" cy="52036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9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2FBFE4-3AA5-F347-A1A2-EC25F9F7A694}"/>
              </a:ext>
            </a:extLst>
          </p:cNvPr>
          <p:cNvSpPr/>
          <p:nvPr userDrawn="1"/>
        </p:nvSpPr>
        <p:spPr>
          <a:xfrm>
            <a:off x="7794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75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5025057-DBE9-C349-88F6-DA82E801DD26}"/>
              </a:ext>
            </a:extLst>
          </p:cNvPr>
          <p:cNvSpPr/>
          <p:nvPr userDrawn="1"/>
        </p:nvSpPr>
        <p:spPr>
          <a:xfrm flipH="1" flipV="1">
            <a:off x="-937611" y="2363484"/>
            <a:ext cx="7886699" cy="1938845"/>
          </a:xfrm>
          <a:prstGeom prst="parallelogram">
            <a:avLst>
              <a:gd name="adj" fmla="val 48779"/>
            </a:avLst>
          </a:prstGeom>
          <a:solidFill>
            <a:srgbClr val="00567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A412B2-C6A5-2344-BB83-41FF7D131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224221"/>
            <a:ext cx="2474023" cy="1350168"/>
          </a:xfrm>
          <a:prstGeom prst="rect">
            <a:avLst/>
          </a:prstGeom>
        </p:spPr>
      </p:pic>
      <p:sp>
        <p:nvSpPr>
          <p:cNvPr id="14" name="Title 11">
            <a:extLst>
              <a:ext uri="{FF2B5EF4-FFF2-40B4-BE49-F238E27FC236}">
                <a16:creationId xmlns:a16="http://schemas.microsoft.com/office/drawing/2014/main" id="{D40826F2-9487-CE47-8DDE-628670DD8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3" y="2002536"/>
            <a:ext cx="8490722" cy="1738161"/>
          </a:xfrm>
        </p:spPr>
        <p:txBody>
          <a:bodyPr anchor="b" anchorCtr="0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FE0ADDD-DD7D-7F45-AFDD-B03DF826C6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925" y="3603687"/>
            <a:ext cx="8490549" cy="64051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Subtitle or Speaker Names</a:t>
            </a:r>
          </a:p>
        </p:txBody>
      </p:sp>
    </p:spTree>
    <p:extLst>
      <p:ext uri="{BB962C8B-B14F-4D97-AF65-F5344CB8AC3E}">
        <p14:creationId xmlns:p14="http://schemas.microsoft.com/office/powerpoint/2010/main" val="326360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3289B9-CF7C-9247-8112-143CB15F8F4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75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E416E6B6-514E-0248-858B-3E4442ABCDAC}"/>
              </a:ext>
            </a:extLst>
          </p:cNvPr>
          <p:cNvSpPr/>
          <p:nvPr userDrawn="1"/>
        </p:nvSpPr>
        <p:spPr>
          <a:xfrm flipH="1" flipV="1">
            <a:off x="-937611" y="2363484"/>
            <a:ext cx="7886699" cy="1938845"/>
          </a:xfrm>
          <a:prstGeom prst="parallelogram">
            <a:avLst>
              <a:gd name="adj" fmla="val 48779"/>
            </a:avLst>
          </a:prstGeom>
          <a:solidFill>
            <a:srgbClr val="00567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46EB2-F0E0-E847-9AC6-673F7798C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452" y="224221"/>
            <a:ext cx="2474023" cy="1350168"/>
          </a:xfrm>
          <a:prstGeom prst="rect">
            <a:avLst/>
          </a:prstGeom>
        </p:spPr>
      </p:pic>
      <p:sp>
        <p:nvSpPr>
          <p:cNvPr id="16" name="Title 11">
            <a:extLst>
              <a:ext uri="{FF2B5EF4-FFF2-40B4-BE49-F238E27FC236}">
                <a16:creationId xmlns:a16="http://schemas.microsoft.com/office/drawing/2014/main" id="{39167DA6-DB8C-6F4C-A6CE-832B6CE3B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3" y="2002536"/>
            <a:ext cx="8490722" cy="1738161"/>
          </a:xfrm>
        </p:spPr>
        <p:txBody>
          <a:bodyPr anchor="b" anchorCtr="0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A15B575-EF32-A147-A9E9-DE7136A408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925" y="3603687"/>
            <a:ext cx="8490549" cy="64051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Subtitle or Speaker Names</a:t>
            </a:r>
          </a:p>
        </p:txBody>
      </p:sp>
    </p:spTree>
    <p:extLst>
      <p:ext uri="{BB962C8B-B14F-4D97-AF65-F5344CB8AC3E}">
        <p14:creationId xmlns:p14="http://schemas.microsoft.com/office/powerpoint/2010/main" val="150719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1CF24-D270-4961-AA02-897CBFFD4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947415"/>
            <a:ext cx="7886700" cy="1798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C39DB-FBCE-41C2-8497-705E125260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778371"/>
            <a:ext cx="7886700" cy="54993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or Speaker Names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BCC983-31C4-3C4B-AF4F-7809E2B40147}"/>
              </a:ext>
            </a:extLst>
          </p:cNvPr>
          <p:cNvGrpSpPr/>
          <p:nvPr userDrawn="1"/>
        </p:nvGrpSpPr>
        <p:grpSpPr>
          <a:xfrm>
            <a:off x="-1023432" y="282914"/>
            <a:ext cx="5014409" cy="1509201"/>
            <a:chOff x="-1023432" y="282914"/>
            <a:chExt cx="5014409" cy="1509201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F0DB9811-7A78-4240-9AB0-0CE35C2AFBFC}"/>
                </a:ext>
              </a:extLst>
            </p:cNvPr>
            <p:cNvSpPr/>
            <p:nvPr userDrawn="1"/>
          </p:nvSpPr>
          <p:spPr>
            <a:xfrm flipH="1" flipV="1">
              <a:off x="-250031" y="412408"/>
              <a:ext cx="4241008" cy="1379707"/>
            </a:xfrm>
            <a:prstGeom prst="parallelogram">
              <a:avLst>
                <a:gd name="adj" fmla="val 48779"/>
              </a:avLst>
            </a:prstGeom>
            <a:gradFill>
              <a:gsLst>
                <a:gs pos="0">
                  <a:schemeClr val="accent1"/>
                </a:gs>
                <a:gs pos="84000">
                  <a:schemeClr val="accent4">
                    <a:alpha val="0"/>
                  </a:schemeClr>
                </a:gs>
                <a:gs pos="31000">
                  <a:schemeClr val="accent4">
                    <a:alpha val="92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416F0417-CBAF-4E17-8C09-7653A1E1ABE4}"/>
                </a:ext>
              </a:extLst>
            </p:cNvPr>
            <p:cNvSpPr/>
            <p:nvPr userDrawn="1"/>
          </p:nvSpPr>
          <p:spPr>
            <a:xfrm flipH="1" flipV="1">
              <a:off x="-1023432" y="282914"/>
              <a:ext cx="4941095" cy="1379707"/>
            </a:xfrm>
            <a:prstGeom prst="parallelogram">
              <a:avLst>
                <a:gd name="adj" fmla="val 48779"/>
              </a:avLst>
            </a:prstGeom>
            <a:solidFill>
              <a:srgbClr val="C6D7A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FE8D57B1-71A4-42D2-8A14-4F8FEF1B8868}"/>
              </a:ext>
            </a:extLst>
          </p:cNvPr>
          <p:cNvSpPr/>
          <p:nvPr userDrawn="1"/>
        </p:nvSpPr>
        <p:spPr>
          <a:xfrm flipH="1" flipV="1">
            <a:off x="3448373" y="282916"/>
            <a:ext cx="6545733" cy="1509200"/>
          </a:xfrm>
          <a:prstGeom prst="parallelogram">
            <a:avLst>
              <a:gd name="adj" fmla="val 487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30F761-5058-47F5-BEE6-7C14D43E7B35}"/>
              </a:ext>
            </a:extLst>
          </p:cNvPr>
          <p:cNvSpPr/>
          <p:nvPr userDrawn="1"/>
        </p:nvSpPr>
        <p:spPr>
          <a:xfrm>
            <a:off x="0" y="4777740"/>
            <a:ext cx="9144000" cy="365760"/>
          </a:xfrm>
          <a:prstGeom prst="rect">
            <a:avLst/>
          </a:prstGeom>
          <a:gradFill>
            <a:gsLst>
              <a:gs pos="54000">
                <a:schemeClr val="accent1"/>
              </a:gs>
              <a:gs pos="100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024008-5A3D-4986-932D-4F8EDAD08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758" y="3880436"/>
            <a:ext cx="1314450" cy="7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3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>
            <a:extLst>
              <a:ext uri="{FF2B5EF4-FFF2-40B4-BE49-F238E27FC236}">
                <a16:creationId xmlns:a16="http://schemas.microsoft.com/office/drawing/2014/main" id="{586EA6F4-B9D0-1145-B5D2-296E369DCE07}"/>
              </a:ext>
            </a:extLst>
          </p:cNvPr>
          <p:cNvSpPr/>
          <p:nvPr userDrawn="1"/>
        </p:nvSpPr>
        <p:spPr>
          <a:xfrm>
            <a:off x="8404823" y="4623297"/>
            <a:ext cx="1072911" cy="355840"/>
          </a:xfrm>
          <a:prstGeom prst="parallelogram">
            <a:avLst>
              <a:gd name="adj" fmla="val 490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F3E7076-05AF-45B5-86A9-6AA2DAA6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5756"/>
            <a:ext cx="7886700" cy="65526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206837-7855-419C-BFF7-227D8C0E6D7D}"/>
              </a:ext>
            </a:extLst>
          </p:cNvPr>
          <p:cNvSpPr/>
          <p:nvPr userDrawn="1"/>
        </p:nvSpPr>
        <p:spPr>
          <a:xfrm>
            <a:off x="0" y="0"/>
            <a:ext cx="9144000" cy="274320"/>
          </a:xfrm>
          <a:prstGeom prst="rect">
            <a:avLst/>
          </a:prstGeom>
          <a:gradFill>
            <a:gsLst>
              <a:gs pos="54000">
                <a:schemeClr val="accent1"/>
              </a:gs>
              <a:gs pos="100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B09535-EF44-F347-8010-931C2DF91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86"/>
          <a:stretch/>
        </p:blipFill>
        <p:spPr>
          <a:xfrm>
            <a:off x="199456" y="4616966"/>
            <a:ext cx="858391" cy="48197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1A99238-C528-994B-81DE-F675070EF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439" y="4664295"/>
            <a:ext cx="3558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2"/>
                </a:solidFill>
              </a:defRPr>
            </a:lvl1pPr>
          </a:lstStyle>
          <a:p>
            <a:fld id="{4593E972-DFF1-411A-9A8E-8FA2F90BCA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493A61E3-1EE9-F544-8072-AAE76AB67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8462" y="4725958"/>
            <a:ext cx="6858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90000"/>
              </a:lnSpc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6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04DA2-6319-4F14-A74E-4EA2D59CA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05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581E24-D6F2-437E-BCD6-055811C8FDC9}"/>
              </a:ext>
            </a:extLst>
          </p:cNvPr>
          <p:cNvSpPr/>
          <p:nvPr userDrawn="1"/>
        </p:nvSpPr>
        <p:spPr>
          <a:xfrm>
            <a:off x="0" y="0"/>
            <a:ext cx="9144000" cy="274320"/>
          </a:xfrm>
          <a:prstGeom prst="rect">
            <a:avLst/>
          </a:prstGeom>
          <a:gradFill>
            <a:gsLst>
              <a:gs pos="54000">
                <a:schemeClr val="accent1"/>
              </a:gs>
              <a:gs pos="100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A27AE09-7F96-4E25-96D7-41FE05661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5756"/>
            <a:ext cx="7886700" cy="65526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B03E8-AB79-F44F-9A62-E0C4E198FB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86"/>
          <a:stretch/>
        </p:blipFill>
        <p:spPr>
          <a:xfrm>
            <a:off x="199456" y="4616966"/>
            <a:ext cx="858391" cy="481977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C855D764-F35C-9144-ADB5-8916CF4A3C49}"/>
              </a:ext>
            </a:extLst>
          </p:cNvPr>
          <p:cNvSpPr/>
          <p:nvPr userDrawn="1"/>
        </p:nvSpPr>
        <p:spPr>
          <a:xfrm>
            <a:off x="8404823" y="4623297"/>
            <a:ext cx="1072911" cy="355840"/>
          </a:xfrm>
          <a:prstGeom prst="parallelogram">
            <a:avLst>
              <a:gd name="adj" fmla="val 490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8A19956-A6CC-F241-AE70-60B1E5116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8462" y="4725958"/>
            <a:ext cx="6858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90000"/>
              </a:lnSpc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E85D14-A2C4-1248-93D6-293FF16A0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439" y="4664295"/>
            <a:ext cx="3558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2"/>
                </a:solidFill>
              </a:defRPr>
            </a:lvl1pPr>
          </a:lstStyle>
          <a:p>
            <a:fld id="{4593E972-DFF1-411A-9A8E-8FA2F90BCA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87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8B863-7C7C-4C2A-970E-2E0153583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149244"/>
            <a:ext cx="3886200" cy="32635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B66D0-E5A2-4DFF-B588-0B0F05919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149244"/>
            <a:ext cx="3886200" cy="32635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332B2D-6696-4206-8F38-9754E8C99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5756"/>
            <a:ext cx="7886700" cy="65526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D42833-D992-4978-8EED-EBFEB0351A3E}"/>
              </a:ext>
            </a:extLst>
          </p:cNvPr>
          <p:cNvSpPr/>
          <p:nvPr userDrawn="1"/>
        </p:nvSpPr>
        <p:spPr>
          <a:xfrm>
            <a:off x="0" y="0"/>
            <a:ext cx="9144000" cy="274320"/>
          </a:xfrm>
          <a:prstGeom prst="rect">
            <a:avLst/>
          </a:prstGeom>
          <a:gradFill>
            <a:gsLst>
              <a:gs pos="54000">
                <a:schemeClr val="accent1"/>
              </a:gs>
              <a:gs pos="100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A58A64-F0B3-5749-B3E1-53AA47F54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86"/>
          <a:stretch/>
        </p:blipFill>
        <p:spPr>
          <a:xfrm>
            <a:off x="199456" y="4616966"/>
            <a:ext cx="858391" cy="481977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3E851185-351A-044F-9715-718D43866DF1}"/>
              </a:ext>
            </a:extLst>
          </p:cNvPr>
          <p:cNvSpPr/>
          <p:nvPr userDrawn="1"/>
        </p:nvSpPr>
        <p:spPr>
          <a:xfrm>
            <a:off x="8404823" y="4623297"/>
            <a:ext cx="1072911" cy="355840"/>
          </a:xfrm>
          <a:prstGeom prst="parallelogram">
            <a:avLst>
              <a:gd name="adj" fmla="val 490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7C8C1EA-27C9-3C48-A27E-3EB745F1B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8462" y="4725958"/>
            <a:ext cx="6858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90000"/>
              </a:lnSpc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7A54CD6-06E3-EE4E-B46E-F990399B2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439" y="4664295"/>
            <a:ext cx="3558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2"/>
                </a:solidFill>
              </a:defRPr>
            </a:lvl1pPr>
          </a:lstStyle>
          <a:p>
            <a:fld id="{4593E972-DFF1-411A-9A8E-8FA2F90BCA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40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57163-ACEE-40BD-B232-0F442BCD3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086187"/>
            <a:ext cx="3868340" cy="466568"/>
          </a:xfrm>
          <a:solidFill>
            <a:schemeClr val="accent1"/>
          </a:solidFill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E70FB-CF99-4B3F-B74E-BE628434D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630392"/>
            <a:ext cx="3868340" cy="283717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350" dirty="0"/>
            </a:lvl1pPr>
            <a:lvl2pPr>
              <a:defRPr lang="en-US" sz="1050" dirty="0"/>
            </a:lvl2pPr>
            <a:lvl3pPr>
              <a:defRPr lang="en-US" sz="1050" dirty="0"/>
            </a:lvl3pPr>
            <a:lvl4pPr>
              <a:defRPr lang="en-US" sz="900" dirty="0"/>
            </a:lvl4pPr>
            <a:lvl5pPr>
              <a:defRPr lang="en-US" sz="900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162D2-823C-4F23-8B9F-9B4ED8DBA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086187"/>
            <a:ext cx="3887391" cy="466568"/>
          </a:xfrm>
          <a:solidFill>
            <a:schemeClr val="accent1"/>
          </a:solidFill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A058-A992-48B1-9324-EC2444826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630392"/>
            <a:ext cx="3887391" cy="283717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  <a:lvl2pPr>
              <a:defRPr lang="en-US" sz="1050"/>
            </a:lvl2pPr>
            <a:lvl3pPr>
              <a:defRPr lang="en-US" sz="1050"/>
            </a:lvl3pPr>
            <a:lvl4pPr>
              <a:defRPr lang="en-US" sz="900"/>
            </a:lvl4pPr>
            <a:lvl5pPr>
              <a:defRPr lang="en-US"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4344A1-22DA-4D64-ACF2-A6A994A44C97}"/>
              </a:ext>
            </a:extLst>
          </p:cNvPr>
          <p:cNvSpPr/>
          <p:nvPr userDrawn="1"/>
        </p:nvSpPr>
        <p:spPr>
          <a:xfrm>
            <a:off x="0" y="0"/>
            <a:ext cx="9144000" cy="274320"/>
          </a:xfrm>
          <a:prstGeom prst="rect">
            <a:avLst/>
          </a:prstGeom>
          <a:gradFill>
            <a:gsLst>
              <a:gs pos="54000">
                <a:schemeClr val="accent1"/>
              </a:gs>
              <a:gs pos="100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4ACD5D-D5EC-0548-8351-5AD00C558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86"/>
          <a:stretch/>
        </p:blipFill>
        <p:spPr>
          <a:xfrm>
            <a:off x="199456" y="4616966"/>
            <a:ext cx="858391" cy="481977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09A65110-CF8E-6245-B53C-1B7D05505D75}"/>
              </a:ext>
            </a:extLst>
          </p:cNvPr>
          <p:cNvSpPr/>
          <p:nvPr userDrawn="1"/>
        </p:nvSpPr>
        <p:spPr>
          <a:xfrm>
            <a:off x="8404823" y="4623297"/>
            <a:ext cx="1072911" cy="355840"/>
          </a:xfrm>
          <a:prstGeom prst="parallelogram">
            <a:avLst>
              <a:gd name="adj" fmla="val 490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5B411CE-E763-E74A-8E70-ACAA7964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8462" y="4725958"/>
            <a:ext cx="6858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90000"/>
              </a:lnSpc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A99C3A0-4739-014F-BFAA-5FDE75EF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5439" y="4664295"/>
            <a:ext cx="3558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2"/>
                </a:solidFill>
              </a:defRPr>
            </a:lvl1pPr>
          </a:lstStyle>
          <a:p>
            <a:fld id="{4593E972-DFF1-411A-9A8E-8FA2F90BCA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28A16D0-7ACD-C541-9DEF-192B4E1F1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356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EDBC5006-B49D-D646-A515-8AC3C887AC6F}"/>
              </a:ext>
            </a:extLst>
          </p:cNvPr>
          <p:cNvSpPr/>
          <p:nvPr userDrawn="1"/>
        </p:nvSpPr>
        <p:spPr>
          <a:xfrm flipH="1" flipV="1">
            <a:off x="8122181" y="3621883"/>
            <a:ext cx="2043639" cy="1509200"/>
          </a:xfrm>
          <a:prstGeom prst="parallelogram">
            <a:avLst>
              <a:gd name="adj" fmla="val 487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699EB-1886-864C-868D-66FFE0482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36218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80D23E-7FD7-FF40-B64A-4CD631155B29}"/>
              </a:ext>
            </a:extLst>
          </p:cNvPr>
          <p:cNvSpPr/>
          <p:nvPr userDrawn="1"/>
        </p:nvSpPr>
        <p:spPr>
          <a:xfrm>
            <a:off x="7794" y="0"/>
            <a:ext cx="9144000" cy="36218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50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2739C8-D58C-834F-8DB8-D78DE495FB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86"/>
          <a:stretch/>
        </p:blipFill>
        <p:spPr>
          <a:xfrm>
            <a:off x="199456" y="4616966"/>
            <a:ext cx="858391" cy="481977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3534269C-064E-5749-A5EB-F2956BA0CA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36" y="4142233"/>
            <a:ext cx="8490549" cy="640511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62137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F3E4B5A9-4E0B-4D44-9E88-5C7E16DDA078}"/>
              </a:ext>
            </a:extLst>
          </p:cNvPr>
          <p:cNvSpPr/>
          <p:nvPr userDrawn="1"/>
        </p:nvSpPr>
        <p:spPr>
          <a:xfrm flipH="1" flipV="1">
            <a:off x="8122181" y="3621883"/>
            <a:ext cx="2043639" cy="1509200"/>
          </a:xfrm>
          <a:prstGeom prst="parallelogram">
            <a:avLst>
              <a:gd name="adj" fmla="val 487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BD406-B738-214E-92E2-17608AEC8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86"/>
          <a:stretch/>
        </p:blipFill>
        <p:spPr>
          <a:xfrm>
            <a:off x="199456" y="4616966"/>
            <a:ext cx="858391" cy="481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6C36EF-A1FB-6F45-BF0B-1DB08F9C24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6218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58A11D-02A5-8444-84FB-A8CB95ED12FF}"/>
              </a:ext>
            </a:extLst>
          </p:cNvPr>
          <p:cNvSpPr/>
          <p:nvPr userDrawn="1"/>
        </p:nvSpPr>
        <p:spPr>
          <a:xfrm>
            <a:off x="7794" y="0"/>
            <a:ext cx="9144000" cy="36218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50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D86D877-1372-7E42-9E4D-0DCDA1D0F8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36" y="4142233"/>
            <a:ext cx="8490549" cy="640511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567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91ACDCCE-4B92-094A-AC93-E5368FB6F772}"/>
              </a:ext>
            </a:extLst>
          </p:cNvPr>
          <p:cNvSpPr/>
          <p:nvPr userDrawn="1"/>
        </p:nvSpPr>
        <p:spPr>
          <a:xfrm flipH="1" flipV="1">
            <a:off x="8122181" y="3621883"/>
            <a:ext cx="2043639" cy="1509200"/>
          </a:xfrm>
          <a:prstGeom prst="parallelogram">
            <a:avLst>
              <a:gd name="adj" fmla="val 487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46D503-997B-5045-9954-00BE50CB3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86"/>
          <a:stretch/>
        </p:blipFill>
        <p:spPr>
          <a:xfrm>
            <a:off x="199456" y="4616966"/>
            <a:ext cx="858391" cy="481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7059D-D317-6B48-A4D3-5C9DD7F6F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6218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732E7B-07CA-E049-8ED9-7FD867C360BB}"/>
              </a:ext>
            </a:extLst>
          </p:cNvPr>
          <p:cNvSpPr/>
          <p:nvPr userDrawn="1"/>
        </p:nvSpPr>
        <p:spPr>
          <a:xfrm>
            <a:off x="7794" y="0"/>
            <a:ext cx="9144000" cy="36218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50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FD454F6-0AFF-A84E-A77A-C5B7E88C88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36" y="4142233"/>
            <a:ext cx="8490549" cy="640511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99865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B5182AC2-039A-F84C-A4F6-44BD8D7F13B5}"/>
              </a:ext>
            </a:extLst>
          </p:cNvPr>
          <p:cNvSpPr/>
          <p:nvPr userDrawn="1"/>
        </p:nvSpPr>
        <p:spPr>
          <a:xfrm flipH="1" flipV="1">
            <a:off x="8122181" y="3621883"/>
            <a:ext cx="2043639" cy="1509200"/>
          </a:xfrm>
          <a:prstGeom prst="parallelogram">
            <a:avLst>
              <a:gd name="adj" fmla="val 487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23A9F-CF77-DF41-8EB9-2E54BA013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86"/>
          <a:stretch/>
        </p:blipFill>
        <p:spPr>
          <a:xfrm>
            <a:off x="199456" y="4616966"/>
            <a:ext cx="858391" cy="481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F0B4F-0AD7-E84D-8DDA-0FC7626E7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6218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38148C-298B-8F48-B52F-FCBF38C29776}"/>
              </a:ext>
            </a:extLst>
          </p:cNvPr>
          <p:cNvSpPr/>
          <p:nvPr userDrawn="1"/>
        </p:nvSpPr>
        <p:spPr>
          <a:xfrm>
            <a:off x="7794" y="0"/>
            <a:ext cx="9144000" cy="36218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50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52D0306-CF36-D64B-805B-F246D4E466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36" y="4142233"/>
            <a:ext cx="8490549" cy="640511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07246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EC153C13-4E24-2947-9504-0B169D1C7D74}"/>
              </a:ext>
            </a:extLst>
          </p:cNvPr>
          <p:cNvSpPr/>
          <p:nvPr userDrawn="1"/>
        </p:nvSpPr>
        <p:spPr>
          <a:xfrm flipH="1" flipV="1">
            <a:off x="8122181" y="3621883"/>
            <a:ext cx="2043639" cy="1509200"/>
          </a:xfrm>
          <a:prstGeom prst="parallelogram">
            <a:avLst>
              <a:gd name="adj" fmla="val 487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D845B-490F-AD42-9E7D-C74871A9C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86"/>
          <a:stretch/>
        </p:blipFill>
        <p:spPr>
          <a:xfrm>
            <a:off x="199456" y="4616966"/>
            <a:ext cx="858391" cy="481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2CCCA-16D3-7E43-BD82-B21FDEEB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6218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2E4B5B-29A1-F741-8A14-96B3F57D5850}"/>
              </a:ext>
            </a:extLst>
          </p:cNvPr>
          <p:cNvSpPr/>
          <p:nvPr userDrawn="1"/>
        </p:nvSpPr>
        <p:spPr>
          <a:xfrm>
            <a:off x="7794" y="0"/>
            <a:ext cx="9144000" cy="36218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50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20608-D911-7D47-B36B-AB22B6A362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36" y="4142233"/>
            <a:ext cx="8490549" cy="640511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9788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2509EEA0-868E-614E-8EC0-4F618FDE7DD4}"/>
              </a:ext>
            </a:extLst>
          </p:cNvPr>
          <p:cNvSpPr/>
          <p:nvPr userDrawn="1"/>
        </p:nvSpPr>
        <p:spPr>
          <a:xfrm flipH="1" flipV="1">
            <a:off x="8122181" y="3621883"/>
            <a:ext cx="2043639" cy="1509200"/>
          </a:xfrm>
          <a:prstGeom prst="parallelogram">
            <a:avLst>
              <a:gd name="adj" fmla="val 487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11BD7-5C88-334B-AF4B-AB15FD844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86"/>
          <a:stretch/>
        </p:blipFill>
        <p:spPr>
          <a:xfrm>
            <a:off x="199456" y="4616966"/>
            <a:ext cx="858391" cy="481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2E288-69EE-C14F-B02A-3623B08ACE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36218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0A1704-20E8-144E-B7ED-0E27C267984C}"/>
              </a:ext>
            </a:extLst>
          </p:cNvPr>
          <p:cNvSpPr/>
          <p:nvPr userDrawn="1"/>
        </p:nvSpPr>
        <p:spPr>
          <a:xfrm>
            <a:off x="7794" y="0"/>
            <a:ext cx="9144000" cy="36218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67000"/>
                </a:schemeClr>
              </a:gs>
              <a:gs pos="38000">
                <a:schemeClr val="accent1">
                  <a:lumMod val="60000"/>
                  <a:lumOff val="40000"/>
                  <a:alpha val="50000"/>
                </a:schemeClr>
              </a:gs>
              <a:gs pos="89000">
                <a:srgbClr val="1D564C">
                  <a:alpha val="89804"/>
                </a:srgbClr>
              </a:gs>
              <a:gs pos="75000">
                <a:schemeClr val="accent2">
                  <a:alpha val="75000"/>
                </a:schemeClr>
              </a:gs>
              <a:gs pos="14000">
                <a:schemeClr val="accent1"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6F657A7-223A-214B-BA2B-4DF9DDDED8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36" y="4142233"/>
            <a:ext cx="8490549" cy="640511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51272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273847"/>
            <a:ext cx="705980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681" r:id="rId2"/>
    <p:sldLayoutId id="2147483682" r:id="rId3"/>
    <p:sldLayoutId id="2147483941" r:id="rId4"/>
    <p:sldLayoutId id="2147483942" r:id="rId5"/>
    <p:sldLayoutId id="2147483943" r:id="rId6"/>
    <p:sldLayoutId id="2147483944" r:id="rId7"/>
    <p:sldLayoutId id="2147483948" r:id="rId8"/>
    <p:sldLayoutId id="2147483949" r:id="rId9"/>
    <p:sldLayoutId id="2147483950" r:id="rId10"/>
    <p:sldLayoutId id="2147483951" r:id="rId11"/>
    <p:sldLayoutId id="2147483661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30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273847"/>
            <a:ext cx="705980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953" r:id="rId2"/>
    <p:sldLayoutId id="2147483952" r:id="rId3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24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Light" pitchFamily="2" charset="0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Light" pitchFamily="2" charset="0"/>
          <a:ea typeface="+mn-ea"/>
          <a:cs typeface="+mn-cs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HelvLight" pitchFamily="2" charset="0"/>
          <a:ea typeface="+mn-ea"/>
          <a:cs typeface="+mn-cs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Light" pitchFamily="2" charset="0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Light" pitchFamily="2" charset="0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C2149C35-285A-4BC5-A9C7-58405F2646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9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4767263"/>
            <a:ext cx="7886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sz="750" b="1" smtClean="0">
                <a:solidFill>
                  <a:schemeClr val="bg1"/>
                </a:solidFill>
              </a:rPr>
              <a:pPr/>
              <a:t>‹#›</a:t>
            </a:fld>
            <a:endParaRPr lang="en-GB" sz="7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0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954" r:id="rId3"/>
    <p:sldLayoutId id="2147483685" r:id="rId4"/>
    <p:sldLayoutId id="2147483686" r:id="rId5"/>
    <p:sldLayoutId id="2147483674" r:id="rId6"/>
    <p:sldLayoutId id="2147483673" r:id="rId7"/>
    <p:sldLayoutId id="2147483675" r:id="rId8"/>
    <p:sldLayoutId id="2147483676" r:id="rId9"/>
    <p:sldLayoutId id="2147483679" r:id="rId10"/>
    <p:sldLayoutId id="2147483680" r:id="rId11"/>
    <p:sldLayoutId id="2147483687" r:id="rId12"/>
    <p:sldLayoutId id="2147483688" r:id="rId13"/>
    <p:sldLayoutId id="2147483689" r:id="rId14"/>
    <p:sldLayoutId id="2147483690" r:id="rId15"/>
    <p:sldLayoutId id="214748366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70" userDrawn="1">
          <p15:clr>
            <a:srgbClr val="F26B43"/>
          </p15:clr>
        </p15:guide>
        <p15:guide id="4" pos="5490" userDrawn="1">
          <p15:clr>
            <a:srgbClr val="F26B43"/>
          </p15:clr>
        </p15:guide>
        <p15:guide id="5" orient="horz" pos="270" userDrawn="1">
          <p15:clr>
            <a:srgbClr val="F26B43"/>
          </p15:clr>
        </p15:guide>
        <p15:guide id="6" orient="horz" pos="297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2664D-BCAC-48C0-9DB1-5D4F50AE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5756"/>
            <a:ext cx="7886700" cy="6552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4B9D4-CA3D-4688-9A99-8DF355507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86929"/>
            <a:ext cx="7886700" cy="3370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1337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698" r:id="rId9"/>
    <p:sldLayoutId id="2147483702" r:id="rId10"/>
    <p:sldLayoutId id="2147483701" r:id="rId11"/>
    <p:sldLayoutId id="2147483703" r:id="rId12"/>
    <p:sldLayoutId id="2147483704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3.jpg"/><Relationship Id="rId5" Type="http://schemas.microsoft.com/office/2007/relationships/hdphoto" Target="../media/hdphoto3.wdp"/><Relationship Id="rId10" Type="http://schemas.openxmlformats.org/officeDocument/2006/relationships/image" Target="../media/image32.JP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be-an-rt.org/" TargetMode="Externa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carteret.edu/programs/respiratory-therapy/" TargetMode="Externa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ls.gov/ooh/healthcare/respiratory-therapists.htm#TB_inline?height=325&amp;width=325&amp;inlineId=qf-emp-change" TargetMode="External"/><Relationship Id="rId3" Type="http://schemas.openxmlformats.org/officeDocument/2006/relationships/hyperlink" Target="https://www.bls.gov/ooh/healthcare/respiratory-therapists.htm#TB_inline?height=325&amp;width=325&amp;inlineId=qf-education" TargetMode="External"/><Relationship Id="rId7" Type="http://schemas.openxmlformats.org/officeDocument/2006/relationships/hyperlink" Target="https://www.bls.gov/ooh/healthcare/respiratory-therapists.htm#TB_inline?height=325&amp;width=325&amp;inlineId=qf-outlook" TargetMode="External"/><Relationship Id="rId2" Type="http://schemas.openxmlformats.org/officeDocument/2006/relationships/hyperlink" Target="https://www.bls.gov/ooh/healthcare/respiratory-therapists.htm#TB_inline?height=325&amp;width=325&amp;inlineId=qf-wage" TargetMode="Externa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s://www.bls.gov/ooh/healthcare/respiratory-therapists.htm#TB_inline?height=325&amp;width=325&amp;inlineId=qf-number-jobs" TargetMode="External"/><Relationship Id="rId5" Type="http://schemas.openxmlformats.org/officeDocument/2006/relationships/hyperlink" Target="https://www.bls.gov/ooh/healthcare/respiratory-therapists.htm#TB_inline?height=325&amp;width=325&amp;inlineId=qf-training" TargetMode="External"/><Relationship Id="rId4" Type="http://schemas.openxmlformats.org/officeDocument/2006/relationships/hyperlink" Target="https://www.bls.gov/ooh/healthcare/respiratory-therapists.htm#TB_inline?height=325&amp;width=325&amp;inlineId=qf-experience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9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9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9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951BA0-FC83-F04A-BBE0-BB737F014B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4" y="1234842"/>
            <a:ext cx="9144000" cy="3356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793" y="0"/>
            <a:ext cx="7829207" cy="994172"/>
          </a:xfrm>
        </p:spPr>
        <p:txBody>
          <a:bodyPr>
            <a:normAutofit/>
          </a:bodyPr>
          <a:lstStyle/>
          <a:p>
            <a:r>
              <a:rPr lang="en-US" dirty="0"/>
              <a:t>April 20, 2022</a:t>
            </a:r>
            <a:br>
              <a:rPr lang="en-US" dirty="0"/>
            </a:br>
            <a:r>
              <a:rPr lang="en-US" dirty="0"/>
              <a:t>Careers in Respiratory Therapy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3324" y="3427917"/>
            <a:ext cx="5246225" cy="140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 indent="-11113">
              <a:spcBef>
                <a:spcPct val="20000"/>
              </a:spcBef>
            </a:pPr>
            <a:r>
              <a:rPr lang="en-US" sz="2400"/>
              <a:t>Download the PowerPoint</a:t>
            </a:r>
            <a:br>
              <a:rPr lang="en-US" sz="2400"/>
            </a:br>
            <a:r>
              <a:rPr lang="en-US" sz="2400"/>
              <a:t>and access the recording:</a:t>
            </a:r>
            <a:br>
              <a:rPr lang="en-US" sz="2400"/>
            </a:br>
            <a:r>
              <a:rPr lang="en-US" sz="2400" b="1" err="1"/>
              <a:t>www.ncperkins.org</a:t>
            </a:r>
            <a:r>
              <a:rPr lang="en-US" sz="2400" b="1"/>
              <a:t>/presentations</a:t>
            </a:r>
          </a:p>
        </p:txBody>
      </p:sp>
    </p:spTree>
    <p:extLst>
      <p:ext uri="{BB962C8B-B14F-4D97-AF65-F5344CB8AC3E}">
        <p14:creationId xmlns:p14="http://schemas.microsoft.com/office/powerpoint/2010/main" val="35899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1839376"/>
            <a:ext cx="7336465" cy="818193"/>
          </a:xfrm>
        </p:spPr>
        <p:txBody>
          <a:bodyPr/>
          <a:lstStyle/>
          <a:p>
            <a:r>
              <a:rPr lang="en-US" dirty="0"/>
              <a:t>Dr. Lori Byrd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2" y="2657569"/>
            <a:ext cx="7336465" cy="12418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Associate Director, </a:t>
            </a:r>
          </a:p>
          <a:p>
            <a:r>
              <a:rPr lang="en-US" dirty="0">
                <a:latin typeface="HelvLight"/>
              </a:rPr>
              <a:t>Academic Programs: Health Sciences</a:t>
            </a:r>
          </a:p>
        </p:txBody>
      </p:sp>
      <p:pic>
        <p:nvPicPr>
          <p:cNvPr id="7" name="Picture 7" descr="Photo of Lori Byrd">
            <a:extLst>
              <a:ext uri="{FF2B5EF4-FFF2-40B4-BE49-F238E27FC236}">
                <a16:creationId xmlns:a16="http://schemas.microsoft.com/office/drawing/2014/main" id="{DD57E535-B91C-4750-835A-A10559513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449" y="-433"/>
            <a:ext cx="2277376" cy="2253776"/>
          </a:xfrm>
          <a:prstGeom prst="rect">
            <a:avLst/>
          </a:prstGeom>
        </p:spPr>
      </p:pic>
      <p:pic>
        <p:nvPicPr>
          <p:cNvPr id="8" name="Picture 7" descr="NCCCS Logo">
            <a:extLst>
              <a:ext uri="{FF2B5EF4-FFF2-40B4-BE49-F238E27FC236}">
                <a16:creationId xmlns:a16="http://schemas.microsoft.com/office/drawing/2014/main" id="{E6E1E0F9-CB7F-4E78-ADCB-C554ACF46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77" y="3749478"/>
            <a:ext cx="3355245" cy="12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56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97A4B7-2454-6747-917B-97694A75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Assoc. in Applied Science Program Description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836A27-2441-4593-9B72-CA4472F29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64" y="1271920"/>
            <a:ext cx="8670471" cy="3801041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700" dirty="0">
                <a:effectLst/>
                <a:latin typeface="Arial" panose="020B0604020202020204" pitchFamily="34" charset="0"/>
              </a:rPr>
              <a:t>The Respiratory Therapy curriculum prepares individuals to function as respiratory therapists through demonstrated competence in the cognitive, psychomotor, and affective learning domains of respiratory care practice. Graduates perform</a:t>
            </a:r>
            <a:br>
              <a:rPr lang="en-US" sz="1700" dirty="0"/>
            </a:br>
            <a:r>
              <a:rPr lang="en-US" sz="1700" dirty="0">
                <a:effectLst/>
                <a:latin typeface="Arial" panose="020B0604020202020204" pitchFamily="34" charset="0"/>
              </a:rPr>
              <a:t>diagnostic and therapeutic procedures with exposure to current and emerging practice settings.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700" dirty="0">
                <a:effectLst/>
                <a:latin typeface="Arial" panose="020B0604020202020204" pitchFamily="34" charset="0"/>
              </a:rPr>
              <a:t>The program prepares graduates to operate within inter-professional teams and effectively communicate with clients/patients of various ages, ethnicities, and cultures. Application of problem-solving strategies, applying ethical decision-making, and understanding professional responsibilities are emphasized.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700" dirty="0">
                <a:effectLst/>
                <a:latin typeface="Arial" panose="020B0604020202020204" pitchFamily="34" charset="0"/>
              </a:rPr>
              <a:t>Graduates are eligible to complete the credentialing process through the National Board for Respiratory Care, which will qualify them for a license to practice in a variety of healthcare settings with responsibilities for assessment, treatment, management and education of patients with cardiopulmonary diseases.</a:t>
            </a:r>
            <a:endParaRPr lang="en-US" sz="1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960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A782CB-145A-4C44-8BBD-226813CD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dirty="0"/>
              <a:t>All Respiratory Therapists must be licensed in the state of North Carolina by the NC Respiratory Care Board (NCRCB)</a:t>
            </a:r>
          </a:p>
          <a:p>
            <a:pPr marL="137160" indent="0" eaLnBrk="1" fontAlgn="auto" hangingPunct="1">
              <a:spcAft>
                <a:spcPts val="0"/>
              </a:spcAft>
              <a:buNone/>
              <a:defRPr/>
            </a:pPr>
            <a:endParaRPr lang="en-US" sz="2400" dirty="0"/>
          </a:p>
          <a:p>
            <a:pPr marL="13716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dirty="0"/>
              <a:t>License Requirements</a:t>
            </a:r>
          </a:p>
          <a:p>
            <a:pPr lvl="3" indent="-205740" eaLnBrk="1" fontAlgn="auto" hangingPunct="1">
              <a:spcAft>
                <a:spcPts val="0"/>
              </a:spcAft>
              <a:defRPr/>
            </a:pPr>
            <a:r>
              <a:rPr lang="en-US" sz="2400" dirty="0"/>
              <a:t>Submit licensing application and fee.</a:t>
            </a:r>
          </a:p>
          <a:p>
            <a:pPr lvl="3" indent="-205740" eaLnBrk="1" fontAlgn="auto" hangingPunct="1">
              <a:spcAft>
                <a:spcPts val="0"/>
              </a:spcAft>
              <a:defRPr/>
            </a:pPr>
            <a:r>
              <a:rPr lang="en-US" sz="2400" dirty="0"/>
              <a:t>Successful score on the National Board for Respiratory Care credentialing examinations.</a:t>
            </a:r>
          </a:p>
          <a:p>
            <a:pPr lvl="3" indent="-205740" eaLnBrk="1" fontAlgn="auto" hangingPunct="1">
              <a:spcAft>
                <a:spcPts val="0"/>
              </a:spcAft>
              <a:defRPr/>
            </a:pPr>
            <a:r>
              <a:rPr lang="en-US" sz="2400" dirty="0"/>
              <a:t>Satisfactory result from criminal background check.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0DD4AC-266B-48E1-B066-BCA5F5B48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 State Licensure</a:t>
            </a:r>
          </a:p>
        </p:txBody>
      </p:sp>
    </p:spTree>
    <p:extLst>
      <p:ext uri="{BB962C8B-B14F-4D97-AF65-F5344CB8AC3E}">
        <p14:creationId xmlns:p14="http://schemas.microsoft.com/office/powerpoint/2010/main" val="15707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DF1155-ED1F-4878-9D38-06430BD5D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/>
              <a:t>Therapist Multiple-Choice Exam (TMC)</a:t>
            </a:r>
          </a:p>
          <a:p>
            <a:pPr marL="514350" lvl="1" indent="-322263">
              <a:buFont typeface="Courier New" panose="02070309020205020404" pitchFamily="49" charset="0"/>
              <a:buChar char="o"/>
            </a:pPr>
            <a:r>
              <a:rPr lang="en-US" sz="2600" dirty="0"/>
              <a:t>140 question exam</a:t>
            </a:r>
          </a:p>
          <a:p>
            <a:pPr marL="514350" lvl="1" indent="-322263">
              <a:buFont typeface="Courier New" panose="02070309020205020404" pitchFamily="49" charset="0"/>
              <a:buChar char="o"/>
            </a:pPr>
            <a:r>
              <a:rPr lang="en-US" sz="2600" dirty="0"/>
              <a:t>Low cut score = CRT (Certified Respiratory Therapist)</a:t>
            </a:r>
          </a:p>
          <a:p>
            <a:pPr marL="514350" lvl="1" indent="-322263">
              <a:buFont typeface="Courier New" panose="02070309020205020404" pitchFamily="49" charset="0"/>
              <a:buChar char="o"/>
            </a:pPr>
            <a:r>
              <a:rPr lang="en-US" sz="2600" dirty="0"/>
              <a:t>High cut score = (eligible to take clinical simulation exam (CSE)</a:t>
            </a:r>
          </a:p>
          <a:p>
            <a:r>
              <a:rPr lang="en-US" sz="2600" dirty="0"/>
              <a:t>Clinical Simulation Exam</a:t>
            </a:r>
          </a:p>
          <a:p>
            <a:pPr marL="514350" lvl="1" indent="-322263">
              <a:buFont typeface="Courier New" panose="02070309020205020404" pitchFamily="49" charset="0"/>
              <a:buChar char="o"/>
            </a:pPr>
            <a:r>
              <a:rPr lang="en-US" sz="2600" dirty="0"/>
              <a:t>22 computer-based simulations</a:t>
            </a:r>
          </a:p>
          <a:p>
            <a:pPr marL="514350" lvl="1" indent="-322263">
              <a:buFont typeface="Courier New" panose="02070309020205020404" pitchFamily="49" charset="0"/>
              <a:buChar char="o"/>
            </a:pPr>
            <a:r>
              <a:rPr lang="en-US" sz="2600" dirty="0"/>
              <a:t>Once successful obtain the RRT credential (Registered Respiratory Therapist)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A11A28-B9D2-4D6A-889C-A53C9399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Board for Respiratory Care Exams</a:t>
            </a:r>
          </a:p>
        </p:txBody>
      </p:sp>
    </p:spTree>
    <p:extLst>
      <p:ext uri="{BB962C8B-B14F-4D97-AF65-F5344CB8AC3E}">
        <p14:creationId xmlns:p14="http://schemas.microsoft.com/office/powerpoint/2010/main" val="28083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C68834-0270-403C-B5BB-0BD1DCF9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Colleges offering Respiratory Therapy (A45720)</a:t>
            </a: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663DF763-36EF-46CD-8A55-052DA5A5B6CE}"/>
              </a:ext>
            </a:extLst>
          </p:cNvPr>
          <p:cNvSpPr/>
          <p:nvPr/>
        </p:nvSpPr>
        <p:spPr>
          <a:xfrm rot="5400000">
            <a:off x="1295477" y="3160510"/>
            <a:ext cx="247650" cy="22383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04F87-3101-4C02-9506-3A7D2B6E9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334"/>
          <a:stretch/>
        </p:blipFill>
        <p:spPr>
          <a:xfrm>
            <a:off x="704443" y="1852019"/>
            <a:ext cx="3410357" cy="1563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1FB95E-2A75-47CD-A667-79B88E0DA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7"/>
          <a:stretch/>
        </p:blipFill>
        <p:spPr>
          <a:xfrm>
            <a:off x="5127264" y="1852019"/>
            <a:ext cx="2875875" cy="15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teret Community College">
            <a:extLst>
              <a:ext uri="{FF2B5EF4-FFF2-40B4-BE49-F238E27FC236}">
                <a16:creationId xmlns:a16="http://schemas.microsoft.com/office/drawing/2014/main" id="{E98CCA57-57C6-4362-9415-61225826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0380"/>
            <a:ext cx="339212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558" y="1839376"/>
            <a:ext cx="5866961" cy="1071375"/>
          </a:xfrm>
        </p:spPr>
        <p:txBody>
          <a:bodyPr>
            <a:normAutofit/>
          </a:bodyPr>
          <a:lstStyle/>
          <a:p>
            <a:r>
              <a:rPr lang="en-US" sz="4800" dirty="0"/>
              <a:t>Trisha Miller</a:t>
            </a:r>
            <a:endParaRPr lang="en-US" sz="4800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559" y="2910751"/>
            <a:ext cx="5866960" cy="86422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HelvLight"/>
              </a:rPr>
              <a:t>Respiratory Therapy </a:t>
            </a:r>
          </a:p>
          <a:p>
            <a:r>
              <a:rPr lang="en-US" dirty="0">
                <a:latin typeface="HelvLight"/>
              </a:rPr>
              <a:t>Program Chair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D5628-2E76-485C-8A20-D05541027C71}"/>
              </a:ext>
            </a:extLst>
          </p:cNvPr>
          <p:cNvSpPr txBox="1"/>
          <p:nvPr/>
        </p:nvSpPr>
        <p:spPr>
          <a:xfrm>
            <a:off x="1676305" y="177199"/>
            <a:ext cx="564270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Carteret Community </a:t>
            </a:r>
          </a:p>
          <a:p>
            <a:r>
              <a:rPr lang="en-US" sz="3600" dirty="0"/>
              <a:t>College</a:t>
            </a: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881917CF-B4F5-438A-B521-1257B6A873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66" t="12611" r="15225" b="9015"/>
          <a:stretch/>
        </p:blipFill>
        <p:spPr>
          <a:xfrm>
            <a:off x="6336519" y="0"/>
            <a:ext cx="2807482" cy="32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9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teret Community College">
            <a:extLst>
              <a:ext uri="{FF2B5EF4-FFF2-40B4-BE49-F238E27FC236}">
                <a16:creationId xmlns:a16="http://schemas.microsoft.com/office/drawing/2014/main" id="{E98CCA57-57C6-4362-9415-61225826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7766"/>
            <a:ext cx="3396343" cy="210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365" y="1839376"/>
            <a:ext cx="5519056" cy="1071375"/>
          </a:xfrm>
        </p:spPr>
        <p:txBody>
          <a:bodyPr>
            <a:normAutofit/>
          </a:bodyPr>
          <a:lstStyle/>
          <a:p>
            <a:r>
              <a:rPr lang="en-US" sz="4800" dirty="0"/>
              <a:t>Laurie Freshwater</a:t>
            </a:r>
            <a:endParaRPr lang="en-US" sz="4800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365" y="2910751"/>
            <a:ext cx="5519055" cy="864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Dean, Health Sciences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D5628-2E76-485C-8A20-D05541027C71}"/>
              </a:ext>
            </a:extLst>
          </p:cNvPr>
          <p:cNvSpPr txBox="1"/>
          <p:nvPr/>
        </p:nvSpPr>
        <p:spPr>
          <a:xfrm>
            <a:off x="1676305" y="177199"/>
            <a:ext cx="564270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Carteret Community </a:t>
            </a:r>
          </a:p>
          <a:p>
            <a:r>
              <a:rPr lang="en-US" sz="3600" dirty="0"/>
              <a:t>College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BE0F010D-CE0E-478B-8674-5812F5E2E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420" y="0"/>
            <a:ext cx="3159579" cy="30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05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9F1EA5-977C-4CA2-A77D-F42E6C627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70" y="889397"/>
            <a:ext cx="4166357" cy="3351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45068-707E-44D8-869E-BA023ED8B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151" y="510778"/>
            <a:ext cx="2530301" cy="757238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srgbClr val="7030A0"/>
                </a:solidFill>
              </a:rPr>
              <a:t>RESPIRATORY THERAPY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62334A-ECF1-49CC-A1F3-68A966313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361613" cy="326350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srgbClr val="7030A0"/>
                </a:solidFill>
              </a:rPr>
              <a:t>A specialized health care field where practitioners are trained in pulmonary medicine in order to work therapeutically with people suffering from pulmonary disease.</a:t>
            </a:r>
          </a:p>
        </p:txBody>
      </p:sp>
    </p:spTree>
    <p:extLst>
      <p:ext uri="{BB962C8B-B14F-4D97-AF65-F5344CB8AC3E}">
        <p14:creationId xmlns:p14="http://schemas.microsoft.com/office/powerpoint/2010/main" val="327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2291-DDED-44C2-A60A-6615171E7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6508997" cy="994172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does the day in the life of a respiratory therapist look like?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4692C-40C8-4463-AD48-D11FC6DDAA7F}"/>
              </a:ext>
            </a:extLst>
          </p:cNvPr>
          <p:cNvSpPr/>
          <p:nvPr/>
        </p:nvSpPr>
        <p:spPr>
          <a:xfrm>
            <a:off x="685800" y="1558031"/>
            <a:ext cx="5509009" cy="32547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500" dirty="0">
                <a:solidFill>
                  <a:srgbClr val="333333"/>
                </a:solidFill>
              </a:rPr>
              <a:t>Consulting with physicians and assessing patients for lung and breathing disorders and recommending treatment modalities.</a:t>
            </a:r>
          </a:p>
          <a:p>
            <a:pPr fontAlgn="base"/>
            <a:endParaRPr lang="en-US" sz="1500" dirty="0"/>
          </a:p>
          <a:p>
            <a:pPr fontAlgn="base"/>
            <a:r>
              <a:rPr lang="en-US" sz="1500" dirty="0">
                <a:solidFill>
                  <a:srgbClr val="333333"/>
                </a:solidFill>
              </a:rPr>
              <a:t>Analyzing breath sounds, measuring vital signs, and drawing arterial blood to determine levels of oxygen and other gases.</a:t>
            </a:r>
          </a:p>
          <a:p>
            <a:pPr fontAlgn="base"/>
            <a:endParaRPr lang="en-US" sz="1500" dirty="0"/>
          </a:p>
          <a:p>
            <a:pPr fontAlgn="base"/>
            <a:r>
              <a:rPr lang="en-US" sz="1500" dirty="0">
                <a:solidFill>
                  <a:srgbClr val="333333"/>
                </a:solidFill>
              </a:rPr>
              <a:t>Managing ventilators and artificial airway devices for patients who can’t breathe normally on their own.</a:t>
            </a:r>
          </a:p>
          <a:p>
            <a:pPr fontAlgn="base"/>
            <a:endParaRPr lang="en-US" sz="1500" dirty="0"/>
          </a:p>
          <a:p>
            <a:pPr fontAlgn="base"/>
            <a:r>
              <a:rPr lang="en-US" sz="1500" dirty="0">
                <a:solidFill>
                  <a:srgbClr val="333333"/>
                </a:solidFill>
              </a:rPr>
              <a:t>Responding to Code Blue or other urgent calls for care.</a:t>
            </a:r>
            <a:endParaRPr lang="en-US" sz="1500" dirty="0"/>
          </a:p>
          <a:p>
            <a:pPr fontAlgn="base"/>
            <a:endParaRPr lang="en-US" sz="1013" dirty="0">
              <a:solidFill>
                <a:srgbClr val="333333"/>
              </a:solidFill>
              <a:latin typeface="var( --e-global-typography-text-font-family )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sz="1013" dirty="0">
              <a:solidFill>
                <a:srgbClr val="333333"/>
              </a:solidFill>
              <a:effectLst/>
              <a:latin typeface="var( --e-global-typography-text-font-family )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BB300-062E-4B13-BE46-BB9930E90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210" y="1891602"/>
            <a:ext cx="2680084" cy="268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3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08EB-7F1B-4269-B855-6EC042561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4"/>
            <a:ext cx="6628772" cy="994172"/>
          </a:xfr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do Respiratory Therapist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C4A7C-C250-4B1D-989E-80839B3E6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4291"/>
            <a:ext cx="7886700" cy="3263504"/>
          </a:xfrm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b="1" cap="all" dirty="0"/>
              <a:t>HOSPITALS	      INTENSIVE CARE UNITS</a:t>
            </a:r>
            <a:r>
              <a:rPr lang="en-US" dirty="0"/>
              <a:t> 	</a:t>
            </a:r>
            <a:r>
              <a:rPr lang="en-US" b="1" cap="all" dirty="0"/>
              <a:t>EMERGENCY ROOMS</a:t>
            </a:r>
          </a:p>
          <a:p>
            <a:pPr marL="0" indent="0" fontAlgn="base">
              <a:buNone/>
            </a:pPr>
            <a:r>
              <a:rPr lang="en-US" dirty="0"/>
              <a:t> </a:t>
            </a:r>
            <a:r>
              <a:rPr lang="en-US" b="1" cap="all" dirty="0"/>
              <a:t>		</a:t>
            </a:r>
          </a:p>
          <a:p>
            <a:pPr marL="0" indent="0" fontAlgn="base">
              <a:buNone/>
            </a:pPr>
            <a:r>
              <a:rPr lang="en-US" sz="1950" b="1" cap="all" dirty="0"/>
              <a:t>NEWBORN AND PEDIATRIC UNITS</a:t>
            </a:r>
            <a:r>
              <a:rPr lang="en-US" sz="1950" dirty="0"/>
              <a:t> 	</a:t>
            </a:r>
            <a:r>
              <a:rPr lang="en-US" sz="1950" b="1" cap="all" dirty="0"/>
              <a:t>OPERATING ROOMS</a:t>
            </a:r>
            <a:r>
              <a:rPr lang="en-US" sz="1950" dirty="0"/>
              <a:t> </a:t>
            </a:r>
            <a:r>
              <a:rPr lang="en-US" sz="1950" b="1" cap="all" dirty="0"/>
              <a:t> DOCTOR’S OFFICES </a:t>
            </a:r>
            <a:r>
              <a:rPr lang="en-US" sz="1950" dirty="0"/>
              <a:t>	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n-US" b="1" cap="all" dirty="0"/>
              <a:t>AIR TRANSPORT AND AMBULANCE 	CASE MANAGEMENT PROGRAMS</a:t>
            </a:r>
            <a:endParaRPr lang="en-US" dirty="0"/>
          </a:p>
          <a:p>
            <a:pPr marL="0" indent="0" fontAlgn="base">
              <a:buNone/>
            </a:pPr>
            <a:endParaRPr lang="en-US" b="1" cap="all" dirty="0"/>
          </a:p>
          <a:p>
            <a:pPr marL="0" indent="0" fontAlgn="base">
              <a:buNone/>
            </a:pPr>
            <a:r>
              <a:rPr lang="en-US" b="1" cap="all" dirty="0"/>
              <a:t>PATIENT’S HOMES</a:t>
            </a:r>
            <a:r>
              <a:rPr lang="en-US" dirty="0"/>
              <a:t> 	     </a:t>
            </a:r>
            <a:r>
              <a:rPr lang="en-US" b="1" cap="all" dirty="0"/>
              <a:t>SLEEP LABORATORIES</a:t>
            </a:r>
            <a:r>
              <a:rPr lang="en-US" dirty="0"/>
              <a:t> 	</a:t>
            </a:r>
            <a:r>
              <a:rPr lang="en-US" b="1" cap="all" dirty="0"/>
              <a:t>       ASTHMA EDUCATION </a:t>
            </a:r>
            <a:r>
              <a:rPr lang="en-US" dirty="0"/>
              <a:t>	</a:t>
            </a:r>
          </a:p>
          <a:p>
            <a:pPr marL="0" indent="0" fontAlgn="base">
              <a:buNone/>
            </a:pPr>
            <a:endParaRPr lang="en-US" b="1" cap="all" dirty="0"/>
          </a:p>
          <a:p>
            <a:pPr marL="0" indent="0" fontAlgn="base">
              <a:buNone/>
            </a:pPr>
            <a:r>
              <a:rPr lang="en-US" b="1" cap="all" dirty="0"/>
              <a:t>SKILLED NURSING FACILITIES	SMOKING CESSATION PROGRAMS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r>
              <a:rPr lang="en-US" dirty="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9182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C304A69-DE4E-4345-9810-9DA1D45285EA}"/>
              </a:ext>
            </a:extLst>
          </p:cNvPr>
          <p:cNvSpPr txBox="1">
            <a:spLocks/>
          </p:cNvSpPr>
          <p:nvPr/>
        </p:nvSpPr>
        <p:spPr>
          <a:xfrm>
            <a:off x="2269299" y="2007870"/>
            <a:ext cx="1808735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85754">
              <a:tabLst>
                <a:tab pos="7297556" algn="r"/>
              </a:tabLst>
            </a:pPr>
            <a:r>
              <a:rPr lang="en-US" sz="1800" b="0" dirty="0">
                <a:ln w="0">
                  <a:solidFill>
                    <a:srgbClr val="5B9BD5"/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Dr. Bob Witchger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EB8D66-9B76-C248-A53C-0724D1319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511" y="2700975"/>
            <a:ext cx="1502202" cy="18288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DBA2A06-9D0F-904D-B81C-59BD4387E4A2}"/>
              </a:ext>
            </a:extLst>
          </p:cNvPr>
          <p:cNvSpPr txBox="1">
            <a:spLocks/>
          </p:cNvSpPr>
          <p:nvPr/>
        </p:nvSpPr>
        <p:spPr>
          <a:xfrm>
            <a:off x="6878197" y="1977988"/>
            <a:ext cx="2043176" cy="64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ln w="0">
                  <a:solidFill>
                    <a:srgbClr val="5B9BD5"/>
                  </a:solidFill>
                </a:ln>
                <a:solidFill>
                  <a:prstClr val="black"/>
                </a:solidFill>
              </a:rPr>
              <a:t>Patti Coultas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C7FC917-24B5-5E4E-8CD6-3AAA34BC2CD4}"/>
              </a:ext>
            </a:extLst>
          </p:cNvPr>
          <p:cNvSpPr txBox="1">
            <a:spLocks/>
          </p:cNvSpPr>
          <p:nvPr/>
        </p:nvSpPr>
        <p:spPr>
          <a:xfrm>
            <a:off x="4563676" y="1974776"/>
            <a:ext cx="2043176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85754">
              <a:tabLst>
                <a:tab pos="7297556" algn="r"/>
              </a:tabLst>
            </a:pPr>
            <a:r>
              <a:rPr lang="en-US" sz="1800" dirty="0">
                <a:ln w="0">
                  <a:solidFill>
                    <a:srgbClr val="5B9BD5"/>
                  </a:solidFill>
                </a:ln>
                <a:solidFill>
                  <a:prstClr val="black"/>
                </a:solidFill>
              </a:rPr>
              <a:t>Dr. Tony Reggi</a:t>
            </a:r>
            <a:endParaRPr lang="en-US" sz="1800" b="0" dirty="0">
              <a:ln w="0">
                <a:solidFill>
                  <a:srgbClr val="5B9BD5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92757AE-2B86-7946-8186-1489784916BB}"/>
              </a:ext>
            </a:extLst>
          </p:cNvPr>
          <p:cNvSpPr txBox="1">
            <a:spLocks/>
          </p:cNvSpPr>
          <p:nvPr/>
        </p:nvSpPr>
        <p:spPr>
          <a:xfrm>
            <a:off x="17024" y="4519483"/>
            <a:ext cx="2043176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ln w="0">
                  <a:solidFill>
                    <a:srgbClr val="5B9BD5"/>
                  </a:solidFill>
                </a:ln>
                <a:solidFill>
                  <a:prstClr val="black"/>
                </a:solidFill>
              </a:rPr>
              <a:t>Dr. Mary Olvera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9D18CA-C9D8-8044-8064-B7D069464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992" b="4041"/>
          <a:stretch/>
        </p:blipFill>
        <p:spPr>
          <a:xfrm flipH="1">
            <a:off x="2424562" y="2700975"/>
            <a:ext cx="1498211" cy="18288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C16A630-DACA-554F-9BAB-35DAB57B8B5F}"/>
              </a:ext>
            </a:extLst>
          </p:cNvPr>
          <p:cNvSpPr txBox="1">
            <a:spLocks/>
          </p:cNvSpPr>
          <p:nvPr/>
        </p:nvSpPr>
        <p:spPr>
          <a:xfrm flipH="1">
            <a:off x="1939603" y="4519483"/>
            <a:ext cx="246813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85754">
              <a:tabLst>
                <a:tab pos="7297556" algn="r"/>
              </a:tabLst>
            </a:pPr>
            <a:r>
              <a:rPr lang="en-US" sz="1800" dirty="0">
                <a:ln w="0">
                  <a:solidFill>
                    <a:srgbClr val="5B9BD5"/>
                  </a:solidFill>
                </a:ln>
                <a:solidFill>
                  <a:prstClr val="black"/>
                </a:solidFill>
              </a:rPr>
              <a:t>Darice McDougald</a:t>
            </a:r>
            <a:endParaRPr lang="en-US" sz="1800" dirty="0">
              <a:ln w="0">
                <a:solidFill>
                  <a:srgbClr val="5B9BD5"/>
                </a:solidFill>
              </a:ln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E5B806E-124B-4440-B5D1-CFE8DCCEC4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48" t="5755" r="9049" b="360"/>
          <a:stretch/>
        </p:blipFill>
        <p:spPr>
          <a:xfrm>
            <a:off x="7066979" y="174767"/>
            <a:ext cx="1562699" cy="1827682"/>
          </a:xfrm>
          <a:prstGeom prst="rect">
            <a:avLst/>
          </a:prstGeom>
        </p:spPr>
      </p:pic>
      <p:pic>
        <p:nvPicPr>
          <p:cNvPr id="5" name="Picture 4" descr="Tony Reggi Photo">
            <a:extLst>
              <a:ext uri="{FF2B5EF4-FFF2-40B4-BE49-F238E27FC236}">
                <a16:creationId xmlns:a16="http://schemas.microsoft.com/office/drawing/2014/main" id="{965DC93D-3285-4673-8BD4-72D81A8FA3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17305" r="18038" b="18450"/>
          <a:stretch/>
        </p:blipFill>
        <p:spPr>
          <a:xfrm>
            <a:off x="4799372" y="173648"/>
            <a:ext cx="1571784" cy="18288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D1D7FC-D3C2-4411-AB05-00A122F44D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11" y="173648"/>
            <a:ext cx="1223862" cy="1369067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DF303536-6F53-4836-A7F7-C18D5F2076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68" r="6387" b="4547"/>
          <a:stretch/>
        </p:blipFill>
        <p:spPr>
          <a:xfrm>
            <a:off x="7066980" y="2700975"/>
            <a:ext cx="1562699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0EB16E-5A80-409C-B460-679FB1E5CBB5}"/>
              </a:ext>
            </a:extLst>
          </p:cNvPr>
          <p:cNvSpPr txBox="1"/>
          <p:nvPr/>
        </p:nvSpPr>
        <p:spPr>
          <a:xfrm>
            <a:off x="6765681" y="4654857"/>
            <a:ext cx="226820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385754">
              <a:tabLst>
                <a:tab pos="7297556" algn="r"/>
              </a:tabLst>
            </a:pPr>
            <a:r>
              <a:rPr lang="en-US" sz="1800" dirty="0">
                <a:ln w="0">
                  <a:solidFill>
                    <a:srgbClr val="5B9BD5"/>
                  </a:solidFill>
                </a:ln>
                <a:solidFill>
                  <a:prstClr val="black"/>
                </a:solidFill>
              </a:rPr>
              <a:t>Michelle Lair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A14BDF3-3322-449C-A4E0-1018CA419A8A}"/>
              </a:ext>
            </a:extLst>
          </p:cNvPr>
          <p:cNvSpPr txBox="1">
            <a:spLocks/>
          </p:cNvSpPr>
          <p:nvPr/>
        </p:nvSpPr>
        <p:spPr>
          <a:xfrm flipH="1">
            <a:off x="4496884" y="4529775"/>
            <a:ext cx="2179646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85754">
              <a:tabLst>
                <a:tab pos="7297556" algn="r"/>
              </a:tabLst>
            </a:pPr>
            <a:r>
              <a:rPr lang="en-US" sz="1800" dirty="0">
                <a:ln w="0">
                  <a:solidFill>
                    <a:srgbClr val="5B9BD5"/>
                  </a:solidFill>
                </a:ln>
                <a:solidFill>
                  <a:prstClr val="black"/>
                </a:solidFill>
              </a:rPr>
              <a:t>Dr. Lane Freeman</a:t>
            </a:r>
            <a:endParaRPr lang="en-US" sz="1800" dirty="0">
              <a:ln w="0">
                <a:solidFill>
                  <a:srgbClr val="5B9BD5"/>
                </a:solidFill>
              </a:ln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2DBFF599-616F-43A2-9722-C99F0A458E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87" y="2658430"/>
            <a:ext cx="1523840" cy="1913890"/>
          </a:xfrm>
          <a:prstGeom prst="rect">
            <a:avLst/>
          </a:prstGeom>
        </p:spPr>
      </p:pic>
      <p:pic>
        <p:nvPicPr>
          <p:cNvPr id="7" name="Picture 6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F4865264-CDC0-4563-AF56-5A41D0195D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/>
        </p:blipFill>
        <p:spPr>
          <a:xfrm>
            <a:off x="2314479" y="173648"/>
            <a:ext cx="171837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1D73AA6-3FB9-481A-91CF-456C6D593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0725"/>
            <a:ext cx="7886700" cy="1318847"/>
          </a:xfrm>
        </p:spPr>
        <p:txBody>
          <a:bodyPr>
            <a:normAutofit fontScale="9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b="1" dirty="0">
                <a:solidFill>
                  <a:srgbClr val="333333"/>
                </a:solidFill>
                <a:latin typeface="Montserrat" panose="02000505000000020004" pitchFamily="2" charset="0"/>
              </a:rPr>
            </a:br>
            <a:r>
              <a:rPr lang="en-US" b="1" dirty="0">
                <a:solidFill>
                  <a:srgbClr val="333333"/>
                </a:solidFill>
                <a:latin typeface="Montserrat" panose="02000505000000020004" pitchFamily="2" charset="0"/>
              </a:rPr>
              <a:t>Where to Begin? </a:t>
            </a:r>
            <a:r>
              <a:rPr lang="en-US" sz="3000" b="1" dirty="0">
                <a:solidFill>
                  <a:srgbClr val="333333"/>
                </a:solidFill>
                <a:latin typeface="Montserrat" panose="02000505000000020004" pitchFamily="2" charset="0"/>
              </a:rPr>
              <a:t>Unlock Your </a:t>
            </a:r>
            <a:br>
              <a:rPr lang="en-US" sz="3000" b="1" dirty="0">
                <a:solidFill>
                  <a:srgbClr val="333333"/>
                </a:solidFill>
                <a:latin typeface="Montserrat" panose="02000505000000020004" pitchFamily="2" charset="0"/>
              </a:rPr>
            </a:br>
            <a:r>
              <a:rPr lang="en-US" sz="3000" b="1" dirty="0">
                <a:solidFill>
                  <a:srgbClr val="333333"/>
                </a:solidFill>
                <a:latin typeface="Montserrat" panose="02000505000000020004" pitchFamily="2" charset="0"/>
              </a:rPr>
              <a:t>Path by going to the AARC Website</a:t>
            </a:r>
            <a:br>
              <a:rPr lang="en-US" sz="3000" b="1" dirty="0">
                <a:solidFill>
                  <a:srgbClr val="333333"/>
                </a:solidFill>
                <a:latin typeface="Montserrat" panose="02000505000000020004" pitchFamily="2" charset="0"/>
              </a:rPr>
            </a:br>
            <a:r>
              <a:rPr lang="en-US" sz="3000" b="1" dirty="0">
                <a:solidFill>
                  <a:srgbClr val="333333"/>
                </a:solidFill>
                <a:latin typeface="Montserrat" panose="02000505000000020004" pitchFamily="2" charset="0"/>
                <a:hlinkClick r:id="rId2"/>
              </a:rPr>
              <a:t>https://be-an-rt.org/</a:t>
            </a:r>
            <a:r>
              <a:rPr lang="en-US" sz="3000" b="1" dirty="0">
                <a:solidFill>
                  <a:srgbClr val="333333"/>
                </a:solidFill>
                <a:latin typeface="Montserrat" panose="02000505000000020004" pitchFamily="2" charset="0"/>
              </a:rPr>
              <a:t> </a:t>
            </a:r>
            <a:br>
              <a:rPr lang="en-US" b="1" dirty="0">
                <a:solidFill>
                  <a:srgbClr val="333333"/>
                </a:solidFill>
                <a:latin typeface="Montserrat" panose="02000505000000020004" pitchFamily="2" charset="0"/>
              </a:rPr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F08873-8D3A-4E45-9FBC-3B8EA9338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5" y="1209413"/>
            <a:ext cx="2292278" cy="2292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FD6F41-EACB-4CBC-A2CA-88C1FD9E8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666" y="1246614"/>
            <a:ext cx="2189286" cy="2189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C94F9C-3376-4935-ADD8-9AB746F9D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016" y="1054126"/>
            <a:ext cx="2381774" cy="2381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643112-EDA9-436E-AD82-BE49751B9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44" y="3673929"/>
            <a:ext cx="8259746" cy="11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4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BC4773-0E89-4D37-8417-AB6130D4D0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FC6FA53-979E-49FF-9DF7-6C763130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2"/>
              </a:rPr>
              <a:t>https://carteret.edu/programs/respiratory-therapy/</a:t>
            </a:r>
            <a:r>
              <a:rPr lang="en-US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4B544A-2457-4815-BF8E-02A2FF10C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125" y="2390753"/>
            <a:ext cx="4298053" cy="23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7CB56F0-41CE-47E1-8EBC-BC79E4F5C8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7952" b="27952"/>
          <a:stretch>
            <a:fillRect/>
          </a:stretch>
        </p:blipFill>
        <p:spPr/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6F957C-4971-4DFD-A981-1C7B3744E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9" t="24934" b="4429"/>
          <a:stretch/>
        </p:blipFill>
        <p:spPr>
          <a:xfrm rot="21093638">
            <a:off x="376812" y="408172"/>
            <a:ext cx="5792875" cy="31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6924D-EF59-4C36-BFFA-C2100EAD1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22" r="8205" b="8572"/>
          <a:stretch/>
        </p:blipFill>
        <p:spPr>
          <a:xfrm>
            <a:off x="216040" y="278842"/>
            <a:ext cx="4699478" cy="2818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B1D993-27CB-49E7-B9CD-F44D8C15C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546"/>
          <a:stretch/>
        </p:blipFill>
        <p:spPr>
          <a:xfrm>
            <a:off x="5365183" y="1420579"/>
            <a:ext cx="3562778" cy="324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415C2-23A6-47E5-AAB7-B111F5F9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01" y="3097404"/>
            <a:ext cx="4810649" cy="183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233CFE-6770-4CF8-B8CC-587D28F74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51" y="165798"/>
            <a:ext cx="3099446" cy="4132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6924E-2F75-40BA-A820-69D0AE69E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7" t="-2995" r="35238" b="10472"/>
          <a:stretch/>
        </p:blipFill>
        <p:spPr>
          <a:xfrm rot="5400000">
            <a:off x="3740263" y="-9813"/>
            <a:ext cx="3217985" cy="3569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6758BC-ACAF-4553-B450-49047577F5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72" b="19654"/>
          <a:stretch/>
        </p:blipFill>
        <p:spPr>
          <a:xfrm>
            <a:off x="3255667" y="2811025"/>
            <a:ext cx="4431137" cy="224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6869C-0C2F-4C47-8431-3C8781AB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57" y="271463"/>
            <a:ext cx="6902547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3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45979-7405-4116-8D98-B53BFAEFB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73"/>
          <a:stretch/>
        </p:blipFill>
        <p:spPr>
          <a:xfrm>
            <a:off x="133768" y="161925"/>
            <a:ext cx="3638842" cy="483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C2B50-1216-4BAA-90E3-525BB2509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1394013"/>
            <a:ext cx="5011092" cy="333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0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Tim King</a:t>
            </a:r>
            <a:endParaRPr lang="en-US" sz="4800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89" y="2910751"/>
            <a:ext cx="5978225" cy="864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Respiratory Therapy Program Chair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D5628-2E76-485C-8A20-D05541027C71}"/>
              </a:ext>
            </a:extLst>
          </p:cNvPr>
          <p:cNvSpPr txBox="1"/>
          <p:nvPr/>
        </p:nvSpPr>
        <p:spPr>
          <a:xfrm>
            <a:off x="1750147" y="154183"/>
            <a:ext cx="564270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Edgecombe Community College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3F46F7-F5C0-4DA4-AF84-B8E083EEB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7" r="-2" b="-2"/>
          <a:stretch/>
        </p:blipFill>
        <p:spPr>
          <a:xfrm>
            <a:off x="6982409" y="0"/>
            <a:ext cx="2163445" cy="2979004"/>
          </a:xfrm>
          <a:prstGeom prst="rect">
            <a:avLst/>
          </a:prstGeom>
        </p:spPr>
      </p:pic>
      <p:pic>
        <p:nvPicPr>
          <p:cNvPr id="5122" name="Picture 2" descr="Edgecombe Community College">
            <a:extLst>
              <a:ext uri="{FF2B5EF4-FFF2-40B4-BE49-F238E27FC236}">
                <a16:creationId xmlns:a16="http://schemas.microsoft.com/office/drawing/2014/main" id="{2BE6803D-29FB-4316-9821-ACA98D05E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5726"/>
            <a:ext cx="4351564" cy="14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287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Vickie Bell</a:t>
            </a:r>
            <a:endParaRPr lang="en-US" sz="4800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2" y="2910751"/>
            <a:ext cx="7336465" cy="864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Respiratory Therapy Program Director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D5628-2E76-485C-8A20-D05541027C71}"/>
              </a:ext>
            </a:extLst>
          </p:cNvPr>
          <p:cNvSpPr txBox="1"/>
          <p:nvPr/>
        </p:nvSpPr>
        <p:spPr>
          <a:xfrm>
            <a:off x="1716295" y="103359"/>
            <a:ext cx="531922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Wilkes Community </a:t>
            </a:r>
          </a:p>
          <a:p>
            <a:r>
              <a:rPr lang="en-US" sz="3600" dirty="0"/>
              <a:t>College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BF5D702E-441F-4D66-9DA4-41D2695E7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1088"/>
            <a:ext cx="3211551" cy="1782411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9D609E7-B8E4-4F75-98D8-89026F1E3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/>
          <a:stretch/>
        </p:blipFill>
        <p:spPr>
          <a:xfrm>
            <a:off x="6274557" y="0"/>
            <a:ext cx="2869443" cy="2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63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1447490"/>
            <a:ext cx="5932066" cy="1071375"/>
          </a:xfrm>
        </p:spPr>
        <p:txBody>
          <a:bodyPr>
            <a:normAutofit/>
          </a:bodyPr>
          <a:lstStyle/>
          <a:p>
            <a:r>
              <a:rPr lang="en-US" sz="4800" dirty="0"/>
              <a:t>Hannah Billings</a:t>
            </a:r>
            <a:endParaRPr lang="en-US" sz="4800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D5628-2E76-485C-8A20-D05541027C71}"/>
              </a:ext>
            </a:extLst>
          </p:cNvPr>
          <p:cNvSpPr txBox="1"/>
          <p:nvPr/>
        </p:nvSpPr>
        <p:spPr>
          <a:xfrm>
            <a:off x="1716295" y="103359"/>
            <a:ext cx="531922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Wilkes Community </a:t>
            </a:r>
          </a:p>
          <a:p>
            <a:r>
              <a:rPr lang="en-US" sz="3600" dirty="0"/>
              <a:t>College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BF5D702E-441F-4D66-9DA4-41D2695E7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1088"/>
            <a:ext cx="3211551" cy="178241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51532"/>
            <a:ext cx="5932065" cy="86422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Respiratory Therapy 2</a:t>
            </a:r>
            <a:r>
              <a:rPr lang="en-US" baseline="30000" dirty="0"/>
              <a:t>nd</a:t>
            </a:r>
            <a:r>
              <a:rPr lang="en-US" dirty="0"/>
              <a:t> year student</a:t>
            </a:r>
          </a:p>
          <a:p>
            <a:r>
              <a:rPr lang="en-US" dirty="0"/>
              <a:t>Graduating in May!</a:t>
            </a:r>
          </a:p>
        </p:txBody>
      </p:sp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B46226BA-A76C-4ED8-9F8D-EF43C7B26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66" y="0"/>
            <a:ext cx="2754734" cy="5143500"/>
          </a:xfrm>
          <a:prstGeom prst="rect">
            <a:avLst/>
          </a:prstGeom>
        </p:spPr>
      </p:pic>
      <p:pic>
        <p:nvPicPr>
          <p:cNvPr id="9" name="Graphic 8" descr="Graduation cap">
            <a:extLst>
              <a:ext uri="{FF2B5EF4-FFF2-40B4-BE49-F238E27FC236}">
                <a16:creationId xmlns:a16="http://schemas.microsoft.com/office/drawing/2014/main" id="{A656C35A-11D1-409B-921C-234A79341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75545">
            <a:off x="4703979" y="2683512"/>
            <a:ext cx="1330779" cy="13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2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Dr. Bob Witchger</a:t>
            </a:r>
            <a:endParaRPr lang="en-US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89" y="2910751"/>
            <a:ext cx="5978225" cy="864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CTE Director</a:t>
            </a:r>
            <a:endParaRPr lang="en-US" dirty="0"/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C41D9A4F-BE92-4721-8568-B143088B6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11" y="3774975"/>
            <a:ext cx="3355245" cy="1276505"/>
          </a:xfrm>
          <a:prstGeom prst="rect">
            <a:avLst/>
          </a:prstGeom>
        </p:spPr>
      </p:pic>
      <p:pic>
        <p:nvPicPr>
          <p:cNvPr id="7" name="Picture 6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8F834974-8F23-4797-AE7B-CC3B51B46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0" y="0"/>
            <a:ext cx="2727960" cy="27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4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A369E8-E3E9-4ABB-9A33-2FFBC0DCB7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Respiratory</a:t>
            </a:r>
            <a:br>
              <a:rPr lang="en-US" dirty="0"/>
            </a:br>
            <a:r>
              <a:rPr lang="en-US" dirty="0"/>
              <a:t>Therapy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F63EE4F-B52F-45AB-93F2-926F3F4AA9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Vickie Bell, MSRC, RRT, RRT-ACCS, RCP</a:t>
            </a:r>
          </a:p>
          <a:p>
            <a:r>
              <a:rPr lang="en-US" dirty="0"/>
              <a:t>Hannah Billings, 2</a:t>
            </a:r>
            <a:r>
              <a:rPr lang="en-US" baseline="30000" dirty="0"/>
              <a:t>nd</a:t>
            </a:r>
            <a:r>
              <a:rPr lang="en-US" dirty="0"/>
              <a:t> yr. RT Student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76F0-AF7B-4B09-A809-7F0ABC537F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88003" y="4664869"/>
            <a:ext cx="355997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8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93E972-DFF1-411A-9A8E-8FA2F90BCA7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283FA7-18B9-44F3-8C7C-4CFDF5C39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638" y="306046"/>
            <a:ext cx="2766701" cy="20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256559-DD5B-4882-8E40-CC56B2D1F7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 year program (AAS) </a:t>
            </a:r>
          </a:p>
          <a:p>
            <a:r>
              <a:rPr lang="en-US" dirty="0"/>
              <a:t>Limited enrollment (20 students)</a:t>
            </a:r>
          </a:p>
          <a:p>
            <a:r>
              <a:rPr lang="en-US" dirty="0"/>
              <a:t>Complete program with BLS, ACLS, PALS and NRP certifications</a:t>
            </a:r>
          </a:p>
          <a:p>
            <a:r>
              <a:rPr lang="en-US" dirty="0"/>
              <a:t>1008 clinical hours included in program education</a:t>
            </a:r>
          </a:p>
          <a:p>
            <a:r>
              <a:rPr lang="en-US" dirty="0"/>
              <a:t>Only 14 AS/AAS programs in NC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F04-9D91-4464-8699-01476D54D7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Last several years students have already accepted jobs by first of March – don’t graduate until May!</a:t>
            </a:r>
          </a:p>
          <a:p>
            <a:r>
              <a:rPr lang="en-US" dirty="0"/>
              <a:t>All instructors are Respiratory therapists – most also work as bedside clinicians</a:t>
            </a:r>
          </a:p>
          <a:p>
            <a:r>
              <a:rPr lang="en-US" dirty="0"/>
              <a:t>State of the art simulation lab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8682B4-4282-4E63-B312-0F6255CA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WCC Respiratory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31B16-2A76-45D9-A178-EA577CECE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48861" y="2991877"/>
            <a:ext cx="2045079" cy="1533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8C6066-2731-4FED-AEE0-D5FCF5B27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23937" y="2525193"/>
            <a:ext cx="1307933" cy="2467176"/>
          </a:xfrm>
          <a:prstGeom prst="rect">
            <a:avLst/>
          </a:prstGeom>
        </p:spPr>
      </p:pic>
      <p:pic>
        <p:nvPicPr>
          <p:cNvPr id="2050" name="Picture 2" descr="f6250b55-eeac-4217-9b3c-cad8729e7b0d@namprd12">
            <a:extLst>
              <a:ext uri="{FF2B5EF4-FFF2-40B4-BE49-F238E27FC236}">
                <a16:creationId xmlns:a16="http://schemas.microsoft.com/office/drawing/2014/main" id="{269512E5-A249-400B-8D43-437AA28E5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357" y="2647100"/>
            <a:ext cx="1863745" cy="245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52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22BFC03-9D21-4A18-8AC8-06F37C15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2020 Happened</a:t>
            </a:r>
          </a:p>
        </p:txBody>
      </p:sp>
      <p:pic>
        <p:nvPicPr>
          <p:cNvPr id="3074" name="Picture 2" descr="COVID-19 and the Respiratory Therapist – Virtual Museum">
            <a:extLst>
              <a:ext uri="{FF2B5EF4-FFF2-40B4-BE49-F238E27FC236}">
                <a16:creationId xmlns:a16="http://schemas.microsoft.com/office/drawing/2014/main" id="{EBF9EBB7-4CD4-4D2F-8BBB-9AAD76D07B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3354" y="2030612"/>
            <a:ext cx="3726179" cy="291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53A44D-D4A5-4FAA-AB49-280216F60F5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02996" y="1315040"/>
            <a:ext cx="2487842" cy="3648677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/>
            <a:r>
              <a:rPr lang="en-US" sz="1200" dirty="0"/>
              <a:t>Respiratory therapists made frontline news being called heroes along with nurses and physicians. </a:t>
            </a:r>
          </a:p>
          <a:p>
            <a:pPr marL="214313" indent="-214313"/>
            <a:r>
              <a:rPr lang="en-US" sz="1200" dirty="0"/>
              <a:t>Education changed to adapt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/>
              <a:t>Online classes were added and are now a part of the program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/>
              <a:t>Respiratory Care Assistant positions reinstated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200" dirty="0"/>
              <a:t>Salary increases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Travel positions opened up to new graduates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Sign on bonuses for new graduates</a:t>
            </a:r>
          </a:p>
          <a:p>
            <a:endParaRPr lang="en-US" dirty="0"/>
          </a:p>
        </p:txBody>
      </p:sp>
      <p:pic>
        <p:nvPicPr>
          <p:cNvPr id="3076" name="Picture 4" descr="Respiratory therapists are the unsung heroes of COVID-19 | wusa9.com">
            <a:extLst>
              <a:ext uri="{FF2B5EF4-FFF2-40B4-BE49-F238E27FC236}">
                <a16:creationId xmlns:a16="http://schemas.microsoft.com/office/drawing/2014/main" id="{43C01DB5-04FC-4075-8EBC-97BAD79C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37" y="457200"/>
            <a:ext cx="2135981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05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544D-F718-495C-876E-02DEEA15F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US Bureau of Labor Statistics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B4815D-9A89-48BC-895D-094E09C88B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8397" y="1620441"/>
          <a:ext cx="6447234" cy="2602230"/>
        </p:xfrm>
        <a:graphic>
          <a:graphicData uri="http://schemas.openxmlformats.org/drawingml/2006/table">
            <a:tbl>
              <a:tblPr/>
              <a:tblGrid>
                <a:gridCol w="3223617">
                  <a:extLst>
                    <a:ext uri="{9D8B030D-6E8A-4147-A177-3AD203B41FA5}">
                      <a16:colId xmlns:a16="http://schemas.microsoft.com/office/drawing/2014/main" val="3593080896"/>
                    </a:ext>
                  </a:extLst>
                </a:gridCol>
                <a:gridCol w="3223617">
                  <a:extLst>
                    <a:ext uri="{9D8B030D-6E8A-4147-A177-3AD203B41FA5}">
                      <a16:colId xmlns:a16="http://schemas.microsoft.com/office/drawing/2014/main" val="1734963144"/>
                    </a:ext>
                  </a:extLst>
                </a:gridCol>
              </a:tblGrid>
              <a:tr h="26289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>
                          <a:effectLst/>
                        </a:rPr>
                        <a:t>Quick Facts: Respiratory Therapists</a:t>
                      </a:r>
                    </a:p>
                  </a:txBody>
                  <a:tcPr marL="68580" marR="68580" marT="34290" marB="34290" anchor="b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970041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rgbClr val="333333"/>
                          </a:solidFill>
                          <a:effectLst/>
                          <a:hlinkClick r:id="rId2"/>
                        </a:rPr>
                        <a:t>2020 Median Pay</a:t>
                      </a:r>
                      <a:endParaRPr lang="en-US" sz="140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$62,810 per year</a:t>
                      </a:r>
                      <a:br>
                        <a:rPr lang="en-US" sz="1400">
                          <a:effectLst/>
                        </a:rPr>
                      </a:br>
                      <a:r>
                        <a:rPr lang="en-US" sz="1400">
                          <a:effectLst/>
                        </a:rPr>
                        <a:t>$30.20 per hour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4198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rgbClr val="333333"/>
                          </a:solidFill>
                          <a:effectLst/>
                          <a:hlinkClick r:id="rId3"/>
                        </a:rPr>
                        <a:t>Typical Entry-Level Education</a:t>
                      </a:r>
                      <a:endParaRPr lang="en-US" sz="140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Associate's degree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320328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rgbClr val="333333"/>
                          </a:solidFill>
                          <a:effectLst/>
                          <a:hlinkClick r:id="rId4"/>
                        </a:rPr>
                        <a:t>Work Experience in a Related Occupation</a:t>
                      </a:r>
                      <a:endParaRPr lang="en-US" sz="140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None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604896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rgbClr val="333333"/>
                          </a:solidFill>
                          <a:effectLst/>
                          <a:hlinkClick r:id="rId5"/>
                        </a:rPr>
                        <a:t>On-the-job Training</a:t>
                      </a:r>
                      <a:endParaRPr lang="en-US" sz="140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None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88779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rgbClr val="333333"/>
                          </a:solidFill>
                          <a:effectLst/>
                          <a:hlinkClick r:id="rId6"/>
                        </a:rPr>
                        <a:t>Number of Jobs, 2020</a:t>
                      </a:r>
                      <a:endParaRPr lang="en-US" sz="140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135,100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73534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rgbClr val="333333"/>
                          </a:solidFill>
                          <a:effectLst/>
                          <a:hlinkClick r:id="rId7"/>
                        </a:rPr>
                        <a:t>Job Outlook, 2020-30</a:t>
                      </a:r>
                      <a:endParaRPr lang="en-US" sz="140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23% (Much faster than average)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883389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solidFill>
                            <a:srgbClr val="333333"/>
                          </a:solidFill>
                          <a:effectLst/>
                          <a:hlinkClick r:id="rId8"/>
                        </a:rPr>
                        <a:t>Employment Change, 2020-30</a:t>
                      </a:r>
                      <a:endParaRPr lang="en-US" sz="140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31,100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872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07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78E3-A125-4E58-BCB8-586315609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Future Seems Bright!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58D8B-3156-4E6A-BAAE-C6422EF80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957" y="991018"/>
            <a:ext cx="3139217" cy="605134"/>
          </a:xfrm>
        </p:spPr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Many?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7B930-D7BC-42D8-8D73-C6884B7B96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Respiratory Therapists projected growth is 23% from 2020-2023</a:t>
            </a:r>
          </a:p>
          <a:p>
            <a:pPr lvl="1"/>
            <a:r>
              <a:rPr lang="en-US" dirty="0"/>
              <a:t>9% growth projected for Nursing</a:t>
            </a:r>
          </a:p>
          <a:p>
            <a:r>
              <a:rPr lang="en-US" dirty="0"/>
              <a:t>10,100 openings for each year </a:t>
            </a:r>
          </a:p>
          <a:p>
            <a:endParaRPr lang="en-US" dirty="0"/>
          </a:p>
          <a:p>
            <a:r>
              <a:rPr lang="en-US" dirty="0"/>
              <a:t>6072 Current RCPs in NC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63C3EF-11C5-490D-927A-A17757B88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7959" y="986895"/>
            <a:ext cx="3887391" cy="605134"/>
          </a:xfrm>
        </p:spPr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342BC-6DC4-4A04-AB4F-65C097B0CE8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Growth in middle-aged and older population = </a:t>
            </a:r>
          </a:p>
          <a:p>
            <a:r>
              <a:rPr lang="en-US" dirty="0"/>
              <a:t>Continued chronic lung and heart disease</a:t>
            </a:r>
          </a:p>
          <a:p>
            <a:r>
              <a:rPr lang="en-US" dirty="0"/>
              <a:t>Push to reduce admissions in hospital</a:t>
            </a:r>
          </a:p>
          <a:p>
            <a:r>
              <a:rPr lang="en-US" dirty="0"/>
              <a:t>Telehealth </a:t>
            </a:r>
          </a:p>
          <a:p>
            <a:r>
              <a:rPr lang="en-US" dirty="0"/>
              <a:t>Advanced Practice Respiratory Therapist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2EFC55FF-AF6B-497E-B76B-EFE91E5A3C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25" r="7225"/>
          <a:stretch>
            <a:fillRect/>
          </a:stretch>
        </p:blipFill>
        <p:spPr>
          <a:xfrm>
            <a:off x="3082566" y="2639213"/>
            <a:ext cx="1481102" cy="230837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20293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F21B845D-F65A-0544-B97A-7A4E40DA2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3782506"/>
            <a:ext cx="8490549" cy="1000238"/>
          </a:xfrm>
        </p:spPr>
        <p:txBody>
          <a:bodyPr/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Now…let’s recruit!!!!!</a:t>
            </a:r>
          </a:p>
          <a:p>
            <a:r>
              <a:rPr lang="en-US" dirty="0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484BB-A504-4512-8A55-4AD2916F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77" y="0"/>
            <a:ext cx="4548275" cy="3609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955E31-DC81-4EEF-8EE6-8934AA589302}"/>
              </a:ext>
            </a:extLst>
          </p:cNvPr>
          <p:cNvSpPr txBox="1"/>
          <p:nvPr/>
        </p:nvSpPr>
        <p:spPr>
          <a:xfrm>
            <a:off x="477079" y="709654"/>
            <a:ext cx="1592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/>
                </a:solidFill>
              </a:rPr>
              <a:t>WCC Class of 2022</a:t>
            </a:r>
          </a:p>
        </p:txBody>
      </p:sp>
    </p:spTree>
    <p:extLst>
      <p:ext uri="{BB962C8B-B14F-4D97-AF65-F5344CB8AC3E}">
        <p14:creationId xmlns:p14="http://schemas.microsoft.com/office/powerpoint/2010/main" val="10774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3268" y="1965740"/>
            <a:ext cx="7336465" cy="1071375"/>
          </a:xfrm>
        </p:spPr>
        <p:txBody>
          <a:bodyPr>
            <a:normAutofit/>
          </a:bodyPr>
          <a:lstStyle/>
          <a:p>
            <a:r>
              <a:rPr lang="en-US" sz="4800" dirty="0"/>
              <a:t>Rusty Sugg</a:t>
            </a:r>
            <a:endParaRPr lang="en-US" sz="4800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D5628-2E76-485C-8A20-D05541027C71}"/>
              </a:ext>
            </a:extLst>
          </p:cNvPr>
          <p:cNvSpPr txBox="1"/>
          <p:nvPr/>
        </p:nvSpPr>
        <p:spPr>
          <a:xfrm>
            <a:off x="1761280" y="176853"/>
            <a:ext cx="564270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r>
              <a:rPr lang="en-US" sz="3600" dirty="0"/>
              <a:t>Pitt Community College</a:t>
            </a:r>
          </a:p>
          <a:p>
            <a:r>
              <a:rPr lang="en-US" dirty="0"/>
              <a:t> </a:t>
            </a:r>
          </a:p>
        </p:txBody>
      </p:sp>
      <p:pic>
        <p:nvPicPr>
          <p:cNvPr id="6146" name="Picture 2" descr="Pitt Community College">
            <a:extLst>
              <a:ext uri="{FF2B5EF4-FFF2-40B4-BE49-F238E27FC236}">
                <a16:creationId xmlns:a16="http://schemas.microsoft.com/office/drawing/2014/main" id="{E081D5D9-F2CB-4FD9-94FD-EAFE7F88D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07568"/>
            <a:ext cx="4286251" cy="173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wall, indoor, blue&#10;&#10;Description automatically generated">
            <a:extLst>
              <a:ext uri="{FF2B5EF4-FFF2-40B4-BE49-F238E27FC236}">
                <a16:creationId xmlns:a16="http://schemas.microsoft.com/office/drawing/2014/main" id="{CE550B60-0E53-45E0-B752-3CC6DF8C8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t="7485" r="15327"/>
          <a:stretch/>
        </p:blipFill>
        <p:spPr>
          <a:xfrm rot="16200000">
            <a:off x="6384473" y="236766"/>
            <a:ext cx="2996294" cy="252276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89" y="3077935"/>
            <a:ext cx="5978225" cy="6970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Respiratory Therapy Program Chair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72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412" y="1815721"/>
            <a:ext cx="7336465" cy="985650"/>
          </a:xfrm>
        </p:spPr>
        <p:txBody>
          <a:bodyPr>
            <a:normAutofit/>
          </a:bodyPr>
          <a:lstStyle/>
          <a:p>
            <a:r>
              <a:rPr lang="en-US" sz="4800" dirty="0" err="1"/>
              <a:t>Halee</a:t>
            </a:r>
            <a:r>
              <a:rPr lang="en-US" sz="4800" dirty="0"/>
              <a:t> Tibbs</a:t>
            </a:r>
            <a:endParaRPr lang="en-US" sz="4800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D5628-2E76-485C-8A20-D05541027C71}"/>
              </a:ext>
            </a:extLst>
          </p:cNvPr>
          <p:cNvSpPr txBox="1"/>
          <p:nvPr/>
        </p:nvSpPr>
        <p:spPr>
          <a:xfrm>
            <a:off x="1761280" y="176853"/>
            <a:ext cx="564270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r>
              <a:rPr lang="en-US" sz="3600" dirty="0"/>
              <a:t>Pitt Community College</a:t>
            </a:r>
          </a:p>
          <a:p>
            <a:r>
              <a:rPr lang="en-US" dirty="0"/>
              <a:t> </a:t>
            </a:r>
          </a:p>
        </p:txBody>
      </p:sp>
      <p:pic>
        <p:nvPicPr>
          <p:cNvPr id="6146" name="Picture 2" descr="Pitt Community College">
            <a:extLst>
              <a:ext uri="{FF2B5EF4-FFF2-40B4-BE49-F238E27FC236}">
                <a16:creationId xmlns:a16="http://schemas.microsoft.com/office/drawing/2014/main" id="{E081D5D9-F2CB-4FD9-94FD-EAFE7F88D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557586"/>
            <a:ext cx="3921920" cy="158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89" y="2799329"/>
            <a:ext cx="5978225" cy="76133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HelvLight"/>
              </a:rPr>
              <a:t>Respiratory Therapy </a:t>
            </a:r>
            <a:endParaRPr lang="en-US"/>
          </a:p>
          <a:p>
            <a:r>
              <a:rPr lang="en-US">
                <a:latin typeface="HelvLight"/>
              </a:rPr>
              <a:t>First Year Student</a:t>
            </a:r>
            <a:endParaRPr lang="en-US" dirty="0"/>
          </a:p>
        </p:txBody>
      </p:sp>
      <p:pic>
        <p:nvPicPr>
          <p:cNvPr id="4" name="Picture 4" descr="A picture containing person, wall&#10;&#10;Description automatically generated">
            <a:extLst>
              <a:ext uri="{FF2B5EF4-FFF2-40B4-BE49-F238E27FC236}">
                <a16:creationId xmlns:a16="http://schemas.microsoft.com/office/drawing/2014/main" id="{79F85E4C-8178-7024-313B-65AA3DD1EC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" b="20660"/>
          <a:stretch/>
        </p:blipFill>
        <p:spPr>
          <a:xfrm>
            <a:off x="6727239" y="-7144"/>
            <a:ext cx="2420683" cy="352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09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0"/>
            <a:ext cx="6858000" cy="970360"/>
            <a:chOff x="0" y="0"/>
            <a:chExt cx="9144000" cy="1293813"/>
          </a:xfrm>
        </p:grpSpPr>
        <p:pic>
          <p:nvPicPr>
            <p:cNvPr id="5" name="Picture 4" descr="Swoosh Header for 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CC_Health_Sciences_Logo_Blue_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1000"/>
              <a:ext cx="13716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400050"/>
            <a:ext cx="6172200" cy="8572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dirty="0"/>
              <a:t>Respiratory Care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485900" y="1428751"/>
            <a:ext cx="6172200" cy="3165872"/>
          </a:xfrm>
        </p:spPr>
        <p:txBody>
          <a:bodyPr/>
          <a:lstStyle/>
          <a:p>
            <a:pPr eaLnBrk="1" hangingPunct="1"/>
            <a:r>
              <a:rPr lang="en-US" sz="1800" dirty="0"/>
              <a:t>Respiratory Care is the allied health profession that cares for patients with deficiencies and abnormalities of the heart and lungs.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Respiratory Therapists work with </a:t>
            </a:r>
            <a:r>
              <a:rPr lang="en-US" sz="1800" b="1" u="sng" dirty="0"/>
              <a:t>all</a:t>
            </a:r>
            <a:r>
              <a:rPr lang="en-US" sz="1800" dirty="0"/>
              <a:t> patient populations.</a:t>
            </a:r>
          </a:p>
        </p:txBody>
      </p:sp>
    </p:spTree>
    <p:extLst>
      <p:ext uri="{BB962C8B-B14F-4D97-AF65-F5344CB8AC3E}">
        <p14:creationId xmlns:p14="http://schemas.microsoft.com/office/powerpoint/2010/main" val="546425955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43000" y="0"/>
            <a:ext cx="6858000" cy="970360"/>
            <a:chOff x="0" y="0"/>
            <a:chExt cx="9144000" cy="1293813"/>
          </a:xfrm>
        </p:grpSpPr>
        <p:pic>
          <p:nvPicPr>
            <p:cNvPr id="12" name="Picture 11" descr="Swoosh Header for 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PCC_Health_Sciences_Logo_Blue_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1000"/>
              <a:ext cx="13716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8" name="Rectangle 4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1828800" y="383806"/>
            <a:ext cx="5829300" cy="857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000" cap="none" dirty="0"/>
              <a:t>Oxygen </a:t>
            </a:r>
            <a:r>
              <a:rPr lang="en-US" sz="3000" dirty="0"/>
              <a:t>Administration</a:t>
            </a:r>
            <a:endParaRPr lang="en-US" sz="3000" cap="none" dirty="0"/>
          </a:p>
        </p:txBody>
      </p:sp>
      <p:pic>
        <p:nvPicPr>
          <p:cNvPr id="19459" name="Picture 9" descr="NC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1700" y="1143000"/>
            <a:ext cx="2188369" cy="1584722"/>
          </a:xfrm>
          <a:noFill/>
        </p:spPr>
      </p:pic>
      <p:pic>
        <p:nvPicPr>
          <p:cNvPr id="19460" name="Picture 10" descr="Non-rebreath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0" y="1142999"/>
            <a:ext cx="2181225" cy="1584723"/>
          </a:xfrm>
          <a:noFill/>
        </p:spPr>
      </p:pic>
      <p:pic>
        <p:nvPicPr>
          <p:cNvPr id="19461" name="Picture 11" descr="oxygentan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69" y="3042472"/>
            <a:ext cx="2189162" cy="1469572"/>
          </a:xfrm>
          <a:noFill/>
        </p:spPr>
      </p:pic>
      <p:pic>
        <p:nvPicPr>
          <p:cNvPr id="19462" name="Picture 12" descr="Venturi%20Mask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042472"/>
            <a:ext cx="2181225" cy="1469572"/>
          </a:xfrm>
          <a:noFill/>
        </p:spPr>
      </p:pic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2486025" y="2813872"/>
            <a:ext cx="15430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50">
                <a:latin typeface="Gill Sans MT" pitchFamily="34" charset="0"/>
              </a:rPr>
              <a:t>Nasal Cannula</a:t>
            </a: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5429250" y="2800350"/>
            <a:ext cx="1600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50">
                <a:latin typeface="Gill Sans MT" pitchFamily="34" charset="0"/>
              </a:rPr>
              <a:t>Non-rebreather Mask</a:t>
            </a: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2514600" y="4743450"/>
            <a:ext cx="1600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50" dirty="0">
                <a:latin typeface="Gill Sans MT" pitchFamily="34" charset="0"/>
              </a:rPr>
              <a:t>E Cylinder Oxygen Tank</a:t>
            </a:r>
          </a:p>
        </p:txBody>
      </p:sp>
      <p:sp>
        <p:nvSpPr>
          <p:cNvPr id="19466" name="Text Box 11"/>
          <p:cNvSpPr txBox="1">
            <a:spLocks noChangeArrowheads="1"/>
          </p:cNvSpPr>
          <p:nvPr/>
        </p:nvSpPr>
        <p:spPr bwMode="auto">
          <a:xfrm>
            <a:off x="5634038" y="4748022"/>
            <a:ext cx="12001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50" dirty="0" err="1">
                <a:latin typeface="Gill Sans MT" pitchFamily="34" charset="0"/>
              </a:rPr>
              <a:t>Venturi</a:t>
            </a:r>
            <a:r>
              <a:rPr lang="en-US" sz="1050" dirty="0">
                <a:latin typeface="Gill Sans MT" pitchFamily="34" charset="0"/>
              </a:rPr>
              <a:t> Mask</a:t>
            </a:r>
          </a:p>
        </p:txBody>
      </p:sp>
    </p:spTree>
    <p:extLst>
      <p:ext uri="{BB962C8B-B14F-4D97-AF65-F5344CB8AC3E}">
        <p14:creationId xmlns:p14="http://schemas.microsoft.com/office/powerpoint/2010/main" val="3236334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Dr. Tony Reggi</a:t>
            </a:r>
            <a:endParaRPr lang="en-US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89" y="2910751"/>
            <a:ext cx="5978225" cy="864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CTE and MOA Coordinator</a:t>
            </a:r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C41D9A4F-BE92-4721-8568-B143088B6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11" y="3774975"/>
            <a:ext cx="3355245" cy="1276505"/>
          </a:xfrm>
          <a:prstGeom prst="rect">
            <a:avLst/>
          </a:prstGeom>
        </p:spPr>
      </p:pic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F21CA0E-2FA9-430F-87F1-A258A64289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0"/>
          <a:stretch/>
        </p:blipFill>
        <p:spPr>
          <a:xfrm>
            <a:off x="6843800" y="0"/>
            <a:ext cx="2300200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1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0"/>
            <a:ext cx="6858000" cy="970360"/>
            <a:chOff x="0" y="0"/>
            <a:chExt cx="9144000" cy="1293813"/>
          </a:xfrm>
        </p:grpSpPr>
        <p:pic>
          <p:nvPicPr>
            <p:cNvPr id="5" name="Picture 4" descr="Swoosh Header for 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CC_Health_Sciences_Logo_Blue_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1000"/>
              <a:ext cx="13716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457200"/>
            <a:ext cx="6172200" cy="857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000" cap="none" dirty="0"/>
              <a:t>Arterial Blood Gas Analysis</a:t>
            </a:r>
          </a:p>
        </p:txBody>
      </p:sp>
      <p:pic>
        <p:nvPicPr>
          <p:cNvPr id="25603" name="Picture 5" descr="bloodtest_AB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314450"/>
            <a:ext cx="4946154" cy="3297437"/>
          </a:xfrm>
          <a:noFill/>
        </p:spPr>
      </p:pic>
    </p:spTree>
    <p:extLst>
      <p:ext uri="{BB962C8B-B14F-4D97-AF65-F5344CB8AC3E}">
        <p14:creationId xmlns:p14="http://schemas.microsoft.com/office/powerpoint/2010/main" val="278945281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0"/>
            <a:ext cx="6858000" cy="970360"/>
            <a:chOff x="0" y="0"/>
            <a:chExt cx="9144000" cy="1293813"/>
          </a:xfrm>
        </p:grpSpPr>
        <p:pic>
          <p:nvPicPr>
            <p:cNvPr id="5" name="Picture 4" descr="Swoosh Header for 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CC_Health_Sciences_Logo_Blue_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1000"/>
              <a:ext cx="13716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7" descr="g5_1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1274254"/>
            <a:ext cx="5143500" cy="3617119"/>
          </a:xfrm>
          <a:noFill/>
        </p:spPr>
      </p:pic>
      <p:sp>
        <p:nvSpPr>
          <p:cNvPr id="2253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71650" y="396430"/>
            <a:ext cx="58293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000" dirty="0"/>
              <a:t>Mechanical Ventilation</a:t>
            </a:r>
            <a:endParaRPr lang="en-US" sz="3000" cap="none" dirty="0"/>
          </a:p>
        </p:txBody>
      </p:sp>
    </p:spTree>
    <p:extLst>
      <p:ext uri="{BB962C8B-B14F-4D97-AF65-F5344CB8AC3E}">
        <p14:creationId xmlns:p14="http://schemas.microsoft.com/office/powerpoint/2010/main" val="2078148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3000" y="0"/>
            <a:ext cx="6858000" cy="970360"/>
            <a:chOff x="0" y="0"/>
            <a:chExt cx="9144000" cy="1293813"/>
          </a:xfrm>
        </p:grpSpPr>
        <p:pic>
          <p:nvPicPr>
            <p:cNvPr id="6" name="Picture 5" descr="Swoosh Header for 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PCC_Health_Sciences_Logo_Blue_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1000"/>
              <a:ext cx="13716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388478"/>
            <a:ext cx="6172200" cy="857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000" cap="none" dirty="0"/>
              <a:t>Airway Management</a:t>
            </a:r>
          </a:p>
        </p:txBody>
      </p:sp>
      <p:pic>
        <p:nvPicPr>
          <p:cNvPr id="23555" name="Picture 8" descr="6KCACDAO19CAY7CBCJCAJG0Z0JCAVJOU96CAS815DUCAUXBBUFCAEZJWEMCAJP83A5CAN6T9T1CAUY8YS1CA0X1J55CARYUJ5OCAAVQ35CCAE5FJ78CA4YA0FPCADKOFDBCA625M1HCARXIDETCA900XL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3100" y="3093958"/>
            <a:ext cx="2114550" cy="1820942"/>
          </a:xfrm>
          <a:noFill/>
        </p:spPr>
      </p:pic>
      <p:pic>
        <p:nvPicPr>
          <p:cNvPr id="23556" name="Picture 7" descr="t-5270-376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3093958"/>
            <a:ext cx="2233611" cy="1832372"/>
          </a:xfr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100" y="1172077"/>
            <a:ext cx="2171700" cy="1799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6300" y="1169194"/>
            <a:ext cx="2233611" cy="180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57843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43000" y="0"/>
            <a:ext cx="6858000" cy="970360"/>
            <a:chOff x="0" y="0"/>
            <a:chExt cx="9144000" cy="1293813"/>
          </a:xfrm>
        </p:grpSpPr>
        <p:pic>
          <p:nvPicPr>
            <p:cNvPr id="8" name="Picture 7" descr="Swoosh Header for 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PCC_Health_Sciences_Logo_Blue_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1000"/>
              <a:ext cx="13716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2" name="Rectangle 2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1828800" y="430174"/>
            <a:ext cx="5829300" cy="85725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US" sz="3000" cap="none" dirty="0"/>
              <a:t>Medication Administration</a:t>
            </a:r>
          </a:p>
        </p:txBody>
      </p:sp>
      <p:pic>
        <p:nvPicPr>
          <p:cNvPr id="20483" name="Picture 8" descr="asthma-inhaler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02817"/>
            <a:ext cx="2660154" cy="1439205"/>
          </a:xfrm>
          <a:noFill/>
        </p:spPr>
      </p:pic>
      <p:pic>
        <p:nvPicPr>
          <p:cNvPr id="20484" name="Picture 9" descr="asthma-nebulizer3_defaul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41" y="1402818"/>
            <a:ext cx="1584818" cy="1439204"/>
          </a:xfrm>
          <a:noFill/>
        </p:spPr>
      </p:pic>
      <p:pic>
        <p:nvPicPr>
          <p:cNvPr id="20486" name="Picture 11" descr="spacer_mdi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69" y="2957415"/>
            <a:ext cx="2465763" cy="1755079"/>
          </a:xfrm>
          <a:noFill/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40ACC1CC-65D4-48B5-91BB-1516AD5FA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5950" y="2956322"/>
            <a:ext cx="2603004" cy="17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241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43000" y="0"/>
            <a:ext cx="6858000" cy="970360"/>
            <a:chOff x="0" y="0"/>
            <a:chExt cx="9144000" cy="1293813"/>
          </a:xfrm>
        </p:grpSpPr>
        <p:pic>
          <p:nvPicPr>
            <p:cNvPr id="7" name="Picture 6" descr="Swoosh Header for 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PCC_Health_Sciences_Logo_Blue_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1000"/>
              <a:ext cx="13716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473750"/>
            <a:ext cx="5829300" cy="85725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en-US" sz="3000" cap="none" dirty="0"/>
              <a:t>Airway Clearance Therapy</a:t>
            </a:r>
          </a:p>
        </p:txBody>
      </p:sp>
      <p:pic>
        <p:nvPicPr>
          <p:cNvPr id="21508" name="Picture 11" descr="SANY07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1404938"/>
            <a:ext cx="2571750" cy="1625607"/>
          </a:xfrm>
          <a:noFill/>
        </p:spPr>
      </p:pic>
      <p:pic>
        <p:nvPicPr>
          <p:cNvPr id="11" name="Picture 7" descr="2007-11_03-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04939"/>
            <a:ext cx="2316479" cy="1624012"/>
          </a:xfrm>
          <a:noFill/>
        </p:spPr>
      </p:pic>
      <p:pic>
        <p:nvPicPr>
          <p:cNvPr id="1026" name="Picture 2" descr="How to Use Your Incentive Spirometer (English) | Memorial Sloan Kettering - 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7550"/>
            <a:ext cx="2316479" cy="150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50E0B3-CCE9-4610-BE5B-53FE9302D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3450" y="3257550"/>
            <a:ext cx="2628900" cy="15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61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3000" y="0"/>
            <a:ext cx="6858000" cy="970360"/>
            <a:chOff x="0" y="0"/>
            <a:chExt cx="9144000" cy="1293813"/>
          </a:xfrm>
        </p:grpSpPr>
        <p:pic>
          <p:nvPicPr>
            <p:cNvPr id="6" name="Picture 5" descr="Swoosh Header for 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PCC_Health_Sciences_Logo_Blue_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1000"/>
              <a:ext cx="13716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>
          <a:xfrm>
            <a:off x="1485900" y="685800"/>
            <a:ext cx="6172200" cy="85725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n-US" sz="3000" cap="none" dirty="0"/>
              <a:t>Pulmonary Function and </a:t>
            </a:r>
            <a:br>
              <a:rPr lang="en-US" sz="3000" cap="none" dirty="0"/>
            </a:br>
            <a:r>
              <a:rPr lang="en-US" sz="3000" cap="none" dirty="0"/>
              <a:t>Cardiac Testing</a:t>
            </a:r>
          </a:p>
        </p:txBody>
      </p:sp>
      <p:pic>
        <p:nvPicPr>
          <p:cNvPr id="26627" name="Picture 7" descr="245_Treadmill_stress_test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828800"/>
            <a:ext cx="1750219" cy="2397918"/>
          </a:xfrm>
          <a:noFill/>
        </p:spPr>
      </p:pic>
      <p:pic>
        <p:nvPicPr>
          <p:cNvPr id="26628" name="Picture 8" descr="pulmpf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7700" y="1828800"/>
            <a:ext cx="2400300" cy="2397918"/>
          </a:xfrm>
          <a:noFill/>
        </p:spPr>
      </p:pic>
    </p:spTree>
    <p:extLst>
      <p:ext uri="{BB962C8B-B14F-4D97-AF65-F5344CB8AC3E}">
        <p14:creationId xmlns:p14="http://schemas.microsoft.com/office/powerpoint/2010/main" val="874429651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3000" y="0"/>
            <a:ext cx="6858000" cy="970360"/>
            <a:chOff x="0" y="0"/>
            <a:chExt cx="9144000" cy="1293813"/>
          </a:xfrm>
        </p:grpSpPr>
        <p:pic>
          <p:nvPicPr>
            <p:cNvPr id="6" name="Picture 5" descr="Swoosh Header for 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PCC_Health_Sciences_Logo_Blue_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1000"/>
              <a:ext cx="13716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41735"/>
            <a:ext cx="6172200" cy="857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000" cap="none" dirty="0"/>
              <a:t>Flight and Ground Transport</a:t>
            </a:r>
          </a:p>
        </p:txBody>
      </p:sp>
      <p:pic>
        <p:nvPicPr>
          <p:cNvPr id="27651" name="Picture 7" descr="Emergency%20Transport%20Te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600200"/>
            <a:ext cx="3028950" cy="1958435"/>
          </a:xfrm>
          <a:noFill/>
        </p:spPr>
      </p:pic>
      <p:pic>
        <p:nvPicPr>
          <p:cNvPr id="27652" name="Picture 8" descr="MPj0400928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132" y="1600200"/>
            <a:ext cx="2397919" cy="1958435"/>
          </a:xfrm>
          <a:noFill/>
        </p:spPr>
      </p:pic>
    </p:spTree>
    <p:extLst>
      <p:ext uri="{BB962C8B-B14F-4D97-AF65-F5344CB8AC3E}">
        <p14:creationId xmlns:p14="http://schemas.microsoft.com/office/powerpoint/2010/main" val="3689366007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0"/>
            <a:ext cx="6858000" cy="970360"/>
            <a:chOff x="0" y="0"/>
            <a:chExt cx="9144000" cy="1293813"/>
          </a:xfrm>
        </p:grpSpPr>
        <p:pic>
          <p:nvPicPr>
            <p:cNvPr id="5" name="Picture 4" descr="Swoosh Header for 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CC_Health_Sciences_Logo_Blue_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1000"/>
              <a:ext cx="13716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392002"/>
            <a:ext cx="6172200" cy="857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000" cap="none" dirty="0"/>
              <a:t>Career Opportunities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1319404"/>
            <a:ext cx="5829300" cy="2914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/>
              <a:t>Hospitals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Skilled Nursing Facilities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Rehabilitation Centers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Physician’s Offices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Patient’s Homes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Medical Equipment Supply Companies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Disease Management/Patient Education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Research Centers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Educational Institutions</a:t>
            </a:r>
          </a:p>
          <a:p>
            <a:pPr eaLnBrk="1" hangingPunct="1">
              <a:lnSpc>
                <a:spcPct val="9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85738208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2286"/>
            <a:ext cx="6858000" cy="970360"/>
            <a:chOff x="0" y="0"/>
            <a:chExt cx="9144000" cy="1293813"/>
          </a:xfrm>
        </p:grpSpPr>
        <p:pic>
          <p:nvPicPr>
            <p:cNvPr id="5" name="Picture 4" descr="Swoosh Header for 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CC_Health_Sciences_Logo_Blue_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1000"/>
              <a:ext cx="13716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487466"/>
            <a:ext cx="6172200" cy="857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000" dirty="0"/>
              <a:t>Educational Opportunities</a:t>
            </a:r>
            <a:endParaRPr lang="en-US" sz="3000" cap="none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885950" y="1457825"/>
            <a:ext cx="5486400" cy="2514600"/>
          </a:xfrm>
        </p:spPr>
        <p:txBody>
          <a:bodyPr/>
          <a:lstStyle/>
          <a:p>
            <a:pPr eaLnBrk="1" hangingPunct="1"/>
            <a:r>
              <a:rPr lang="en-US" sz="1800" dirty="0"/>
              <a:t>UNC Charlotte</a:t>
            </a:r>
          </a:p>
          <a:p>
            <a:pPr lvl="1"/>
            <a:r>
              <a:rPr lang="en-US" sz="1500" dirty="0"/>
              <a:t>BSRT</a:t>
            </a:r>
          </a:p>
          <a:p>
            <a:pPr lvl="2"/>
            <a:r>
              <a:rPr lang="en-US" sz="1200" dirty="0"/>
              <a:t>2 or 3 year track</a:t>
            </a:r>
          </a:p>
          <a:p>
            <a:pPr lvl="1"/>
            <a:r>
              <a:rPr lang="en-US" sz="1500" dirty="0"/>
              <a:t>MSRT</a:t>
            </a:r>
          </a:p>
          <a:p>
            <a:pPr eaLnBrk="1" hangingPunct="1"/>
            <a:r>
              <a:rPr lang="en-US" sz="1800" dirty="0"/>
              <a:t>UNC Wilmington</a:t>
            </a:r>
          </a:p>
          <a:p>
            <a:pPr lvl="1"/>
            <a:r>
              <a:rPr lang="en-US" sz="1500" dirty="0"/>
              <a:t>BSRT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68440007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0"/>
            <a:ext cx="6858000" cy="970360"/>
            <a:chOff x="0" y="0"/>
            <a:chExt cx="9144000" cy="1293813"/>
          </a:xfrm>
        </p:grpSpPr>
        <p:pic>
          <p:nvPicPr>
            <p:cNvPr id="5" name="Picture 4" descr="Swoosh Header for P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CC_Health_Sciences_Logo_Blue_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81000"/>
              <a:ext cx="13716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5900" y="398860"/>
            <a:ext cx="6172200" cy="857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000" dirty="0"/>
              <a:t>Admission Requirements</a:t>
            </a:r>
            <a:endParaRPr lang="en-US" sz="3000" cap="none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1485900" y="1200150"/>
            <a:ext cx="6172200" cy="3829050"/>
          </a:xfrm>
        </p:spPr>
        <p:txBody>
          <a:bodyPr/>
          <a:lstStyle/>
          <a:p>
            <a:pPr marL="0" indent="0" algn="ctr">
              <a:buNone/>
            </a:pPr>
            <a:r>
              <a:rPr lang="en-US" sz="1350" dirty="0"/>
              <a:t>Application Criteria:</a:t>
            </a:r>
          </a:p>
          <a:p>
            <a:r>
              <a:rPr lang="en-US" sz="1350" dirty="0"/>
              <a:t>Must be a high school graduate or hold high school equivalency diploma</a:t>
            </a:r>
          </a:p>
          <a:p>
            <a:r>
              <a:rPr lang="en-US" sz="1350" dirty="0"/>
              <a:t>Must have a 2.5 GPA in general education and recommended courses for the program</a:t>
            </a:r>
          </a:p>
          <a:p>
            <a:r>
              <a:rPr lang="en-US" sz="1350" dirty="0"/>
              <a:t>Must have a minimum total score of 60% on TEAS within the past 3 years counting back from the date of enrollment in the program</a:t>
            </a:r>
          </a:p>
          <a:p>
            <a:pPr marL="0" indent="0">
              <a:buNone/>
            </a:pPr>
            <a:endParaRPr lang="en-US" sz="1350" dirty="0"/>
          </a:p>
          <a:p>
            <a:pPr marL="0" indent="0">
              <a:buNone/>
            </a:pPr>
            <a:r>
              <a:rPr lang="en-US" sz="1350" dirty="0"/>
              <a:t>	                              Minimum Prerequisites:</a:t>
            </a:r>
          </a:p>
          <a:p>
            <a:r>
              <a:rPr lang="en-US" sz="1350" dirty="0"/>
              <a:t>BIO 163 or [BIO 168 and BIO 169] with a C or better within the past 10 years counting back from the date of enrollment in the program</a:t>
            </a:r>
          </a:p>
          <a:p>
            <a:r>
              <a:rPr lang="en-US" sz="1350" dirty="0"/>
              <a:t>ENG 111 with a C or better</a:t>
            </a:r>
          </a:p>
          <a:p>
            <a:r>
              <a:rPr lang="en-US" sz="1350" dirty="0"/>
              <a:t>MAT 121 with a C or better</a:t>
            </a:r>
          </a:p>
          <a:p>
            <a:r>
              <a:rPr lang="en-US" sz="1350" dirty="0"/>
              <a:t>Applicants accepted to the Respiratory Therapy Program will be required to submit active BLS Certification from the American Heart</a:t>
            </a:r>
          </a:p>
          <a:p>
            <a:endParaRPr lang="en-US" sz="1350" dirty="0"/>
          </a:p>
          <a:p>
            <a:pPr marL="0" indent="0">
              <a:buNone/>
            </a:pPr>
            <a:r>
              <a:rPr lang="en-US" sz="1350" dirty="0"/>
              <a:t>      </a:t>
            </a:r>
            <a:r>
              <a:rPr lang="en-US" sz="1350" b="1" dirty="0"/>
              <a:t>*A detailed background check and drug screening is also required</a:t>
            </a:r>
          </a:p>
          <a:p>
            <a:pPr eaLnBrk="1" hangingPunct="1"/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56736832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Patti Coultas</a:t>
            </a:r>
            <a:endParaRPr lang="en-US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89" y="2910751"/>
            <a:ext cx="5978225" cy="864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CTE Coordinator</a:t>
            </a:r>
            <a:endParaRPr lang="en-US" dirty="0"/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C41D9A4F-BE92-4721-8568-B143088B6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11" y="3774975"/>
            <a:ext cx="3355245" cy="127650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47EA4D9-A830-46BA-B357-0340F239E0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59" t="5755" r="5559" b="360"/>
          <a:stretch/>
        </p:blipFill>
        <p:spPr>
          <a:xfrm>
            <a:off x="6671307" y="-1"/>
            <a:ext cx="2472693" cy="266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20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CF4D865-680C-634D-B5B6-097AF769FED9}"/>
              </a:ext>
            </a:extLst>
          </p:cNvPr>
          <p:cNvSpPr/>
          <p:nvPr/>
        </p:nvSpPr>
        <p:spPr>
          <a:xfrm>
            <a:off x="6967" y="4625578"/>
            <a:ext cx="3677879" cy="517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23E2E6-2EF3-C942-8A91-325510536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284" y="1320294"/>
            <a:ext cx="7529511" cy="11189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Next meeting is May 18, 2022</a:t>
            </a:r>
            <a:endParaRPr lang="en-US" dirty="0"/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Careers in Civil Engineering Technology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DE6DEC-CB0D-7145-803C-51F4CE81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Raising the Awareness of Career Pathways </a:t>
            </a:r>
            <a:br>
              <a:rPr lang="en-US"/>
            </a:br>
            <a:r>
              <a:rPr lang="en-US"/>
              <a:t>in North Carolina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F5147F9-B717-F149-BD91-DB7BA249B0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110" y="2129835"/>
            <a:ext cx="6050705" cy="229598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913A1F7-E1F0-1C4B-A3D4-D9208E295A27}"/>
              </a:ext>
            </a:extLst>
          </p:cNvPr>
          <p:cNvSpPr txBox="1">
            <a:spLocks/>
          </p:cNvSpPr>
          <p:nvPr/>
        </p:nvSpPr>
        <p:spPr>
          <a:xfrm>
            <a:off x="1403393" y="3852268"/>
            <a:ext cx="5839609" cy="860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33363" indent="-233363" algn="l" defTabSz="51435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HelvLight" pitchFamily="2" charset="0"/>
                <a:ea typeface="+mn-ea"/>
                <a:cs typeface="+mn-cs"/>
              </a:defRPr>
            </a:lvl1pPr>
            <a:lvl2pPr marL="458788" indent="-201613" algn="l" defTabSz="51435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HelvLight" pitchFamily="2" charset="0"/>
                <a:ea typeface="+mn-ea"/>
                <a:cs typeface="+mn-cs"/>
              </a:defRPr>
            </a:lvl2pPr>
            <a:lvl3pPr marL="692150" indent="-1778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2200" kern="1200">
                <a:solidFill>
                  <a:schemeClr val="tx1"/>
                </a:solidFill>
                <a:latin typeface="HelvLight" pitchFamily="2" charset="0"/>
                <a:ea typeface="+mn-ea"/>
                <a:cs typeface="+mn-cs"/>
              </a:defRPr>
            </a:lvl3pPr>
            <a:lvl4pPr marL="976313" indent="-204788" algn="l" defTabSz="51435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HelvLight" pitchFamily="2" charset="0"/>
                <a:ea typeface="+mn-ea"/>
                <a:cs typeface="+mn-cs"/>
              </a:defRPr>
            </a:lvl4pPr>
            <a:lvl5pPr marL="1200150" indent="-171450" algn="l" defTabSz="51435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HelvLight" pitchFamily="2" charset="0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4D611D-76BB-5546-BD1E-43BA59EC1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23" y="3534102"/>
            <a:ext cx="5246225" cy="140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 indent="-11113">
              <a:spcBef>
                <a:spcPct val="20000"/>
              </a:spcBef>
            </a:pPr>
            <a:r>
              <a:rPr lang="en-US" sz="2400"/>
              <a:t>Download the PowerPoint</a:t>
            </a:r>
            <a:br>
              <a:rPr lang="en-US" sz="2400"/>
            </a:br>
            <a:r>
              <a:rPr lang="en-US" sz="2400"/>
              <a:t>and access the recording:</a:t>
            </a:r>
            <a:br>
              <a:rPr lang="en-US" sz="2400"/>
            </a:br>
            <a:r>
              <a:rPr lang="en-US" sz="2400" b="1" err="1"/>
              <a:t>www.ncperkins.org</a:t>
            </a:r>
            <a:r>
              <a:rPr lang="en-US" sz="2400" b="1"/>
              <a:t>/presentations</a:t>
            </a:r>
          </a:p>
        </p:txBody>
      </p:sp>
    </p:spTree>
    <p:extLst>
      <p:ext uri="{BB962C8B-B14F-4D97-AF65-F5344CB8AC3E}">
        <p14:creationId xmlns:p14="http://schemas.microsoft.com/office/powerpoint/2010/main" val="42514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3767" y="2008514"/>
            <a:ext cx="7336465" cy="864225"/>
          </a:xfrm>
        </p:spPr>
        <p:txBody>
          <a:bodyPr/>
          <a:lstStyle/>
          <a:p>
            <a:r>
              <a:rPr lang="en-US" dirty="0"/>
              <a:t>Dr. Mary Olvera</a:t>
            </a:r>
            <a:endParaRPr lang="en-US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755" y="2872739"/>
            <a:ext cx="8200209" cy="997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+mn-lt"/>
              </a:rPr>
              <a:t>CTE Coordinator</a:t>
            </a:r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C41D9A4F-BE92-4721-8568-B143088B6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11" y="3774975"/>
            <a:ext cx="3355245" cy="1276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26EDF4-2D5D-4A98-B661-B23939B2E7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3225" y="0"/>
            <a:ext cx="2220776" cy="287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02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1839376"/>
            <a:ext cx="7336465" cy="834412"/>
          </a:xfrm>
        </p:spPr>
        <p:txBody>
          <a:bodyPr>
            <a:normAutofit/>
          </a:bodyPr>
          <a:lstStyle/>
          <a:p>
            <a:r>
              <a:rPr lang="en-US" dirty="0"/>
              <a:t>Dr. Lane Freeman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03" y="2678330"/>
            <a:ext cx="7336465" cy="10485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Director of Online Learning</a:t>
            </a:r>
          </a:p>
        </p:txBody>
      </p:sp>
      <p:pic>
        <p:nvPicPr>
          <p:cNvPr id="4" name="Picture 3" descr="NCCCS Logo">
            <a:extLst>
              <a:ext uri="{FF2B5EF4-FFF2-40B4-BE49-F238E27FC236}">
                <a16:creationId xmlns:a16="http://schemas.microsoft.com/office/drawing/2014/main" id="{A7BD26CF-106F-416D-A139-90BEA2394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11" y="3726901"/>
            <a:ext cx="3355245" cy="1276505"/>
          </a:xfrm>
          <a:prstGeom prst="rect">
            <a:avLst/>
          </a:prstGeom>
        </p:spPr>
      </p:pic>
      <p:pic>
        <p:nvPicPr>
          <p:cNvPr id="6" name="Picture 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3635951A-D967-4CA0-8A6A-2A3BEC808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29" y="0"/>
            <a:ext cx="2128871" cy="267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11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1839376"/>
            <a:ext cx="7336465" cy="834412"/>
          </a:xfrm>
        </p:spPr>
        <p:txBody>
          <a:bodyPr>
            <a:normAutofit/>
          </a:bodyPr>
          <a:lstStyle/>
          <a:p>
            <a:r>
              <a:rPr lang="en-US" dirty="0"/>
              <a:t>Michelle Lair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03" y="2678330"/>
            <a:ext cx="7336465" cy="10485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Director, Academic Programs</a:t>
            </a:r>
          </a:p>
          <a:p>
            <a:r>
              <a:rPr lang="en-US" dirty="0">
                <a:latin typeface="HelvLight"/>
              </a:rPr>
              <a:t>Acting CCP CTE Coordinator</a:t>
            </a:r>
          </a:p>
        </p:txBody>
      </p:sp>
      <p:pic>
        <p:nvPicPr>
          <p:cNvPr id="4" name="Picture 3" descr="NCCCS Logo">
            <a:extLst>
              <a:ext uri="{FF2B5EF4-FFF2-40B4-BE49-F238E27FC236}">
                <a16:creationId xmlns:a16="http://schemas.microsoft.com/office/drawing/2014/main" id="{A7BD26CF-106F-416D-A139-90BEA2394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11" y="3726901"/>
            <a:ext cx="3355245" cy="127650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73AA19A-7C08-48C6-A612-ADFE759F1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159" y="-433"/>
            <a:ext cx="2263920" cy="25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4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18B950-CA58-4AB8-87E8-B5FE08D0F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987" y="1253864"/>
            <a:ext cx="2305050" cy="3181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E6F6FA-5D56-475E-83B2-B01B02D35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Therapists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DB1D6E-B8FE-4B55-80DE-5EFD44B50D4C}"/>
              </a:ext>
            </a:extLst>
          </p:cNvPr>
          <p:cNvSpPr txBox="1"/>
          <p:nvPr/>
        </p:nvSpPr>
        <p:spPr>
          <a:xfrm>
            <a:off x="1123950" y="4085907"/>
            <a:ext cx="5090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Respiratory Therapy (A4572) = 350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700486-8B73-46BA-850F-E067A09B0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189" y="2571750"/>
            <a:ext cx="1409700" cy="371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FA6F15-9623-416A-96E9-46689119F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498" y="2961360"/>
            <a:ext cx="4785875" cy="1106412"/>
          </a:xfrm>
          <a:prstGeom prst="rect">
            <a:avLst/>
          </a:prstGeom>
        </p:spPr>
      </p:pic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53684FDD-2275-41E7-A81E-61247FE47D19}"/>
              </a:ext>
            </a:extLst>
          </p:cNvPr>
          <p:cNvSpPr/>
          <p:nvPr/>
        </p:nvSpPr>
        <p:spPr>
          <a:xfrm>
            <a:off x="4897582" y="4339938"/>
            <a:ext cx="2817668" cy="369332"/>
          </a:xfrm>
          <a:prstGeom prst="curvedUpArrow">
            <a:avLst/>
          </a:prstGeom>
          <a:solidFill>
            <a:srgbClr val="EFB62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7FAB4-A744-4520-B4AC-BA2C049BC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114" y="1253864"/>
            <a:ext cx="42957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3.xml><?xml version="1.0" encoding="utf-8"?>
<a:theme xmlns:a="http://schemas.openxmlformats.org/drawingml/2006/main" name="Theme1">
  <a:themeElements>
    <a:clrScheme name="Default Design 13">
      <a:dk1>
        <a:srgbClr val="000000"/>
      </a:dk1>
      <a:lt1>
        <a:srgbClr val="FFFFFF"/>
      </a:lt1>
      <a:dk2>
        <a:srgbClr val="0055A5"/>
      </a:dk2>
      <a:lt2>
        <a:srgbClr val="000099"/>
      </a:lt2>
      <a:accent1>
        <a:srgbClr val="98A6D4"/>
      </a:accent1>
      <a:accent2>
        <a:srgbClr val="333399"/>
      </a:accent2>
      <a:accent3>
        <a:srgbClr val="FFFFFF"/>
      </a:accent3>
      <a:accent4>
        <a:srgbClr val="000000"/>
      </a:accent4>
      <a:accent5>
        <a:srgbClr val="CAD0E6"/>
      </a:accent5>
      <a:accent6>
        <a:srgbClr val="2D2D8A"/>
      </a:accent6>
      <a:hlink>
        <a:srgbClr val="6DC06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55A5"/>
        </a:dk2>
        <a:lt2>
          <a:srgbClr val="000099"/>
        </a:lt2>
        <a:accent1>
          <a:srgbClr val="98A6D4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AD0E6"/>
        </a:accent5>
        <a:accent6>
          <a:srgbClr val="2D2D8A"/>
        </a:accent6>
        <a:hlink>
          <a:srgbClr val="6DC06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7903D7CB-6794-4BCC-B409-CF910A780206}" vid="{650192B1-C68C-4AF3-B215-181D0A63B200}"/>
    </a:ext>
  </a:extLst>
</a:theme>
</file>

<file path=ppt/theme/theme4.xml><?xml version="1.0" encoding="utf-8"?>
<a:theme xmlns:a="http://schemas.openxmlformats.org/drawingml/2006/main" name="CCC Theme">
  <a:themeElements>
    <a:clrScheme name="Carteret-CC_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24162"/>
      </a:accent1>
      <a:accent2>
        <a:srgbClr val="024C72"/>
      </a:accent2>
      <a:accent3>
        <a:srgbClr val="035681"/>
      </a:accent3>
      <a:accent4>
        <a:srgbClr val="597A99"/>
      </a:accent4>
      <a:accent5>
        <a:srgbClr val="95A4B6"/>
      </a:accent5>
      <a:accent6>
        <a:srgbClr val="BCC4CF"/>
      </a:accent6>
      <a:hlink>
        <a:srgbClr val="8EB9DB"/>
      </a:hlink>
      <a:folHlink>
        <a:srgbClr val="BCBEC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Wilkes 201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5677"/>
      </a:accent1>
      <a:accent2>
        <a:srgbClr val="49783C"/>
      </a:accent2>
      <a:accent3>
        <a:srgbClr val="C6D7A6"/>
      </a:accent3>
      <a:accent4>
        <a:srgbClr val="ABB7C8"/>
      </a:accent4>
      <a:accent5>
        <a:srgbClr val="A9A089"/>
      </a:accent5>
      <a:accent6>
        <a:srgbClr val="D9D2C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5FE4A5BFF8E94EAB7A39F52ECFD615" ma:contentTypeVersion="11" ma:contentTypeDescription="Create a new document." ma:contentTypeScope="" ma:versionID="b39f3cef9e2fa31ebefa8dcb5837a19f">
  <xsd:schema xmlns:xsd="http://www.w3.org/2001/XMLSchema" xmlns:xs="http://www.w3.org/2001/XMLSchema" xmlns:p="http://schemas.microsoft.com/office/2006/metadata/properties" xmlns:ns2="a303338d-1577-474a-a80e-79e0bcd4a9f6" targetNamespace="http://schemas.microsoft.com/office/2006/metadata/properties" ma:root="true" ma:fieldsID="51f33d761446508224d13d4b35efbabe" ns2:_="">
    <xsd:import namespace="a303338d-1577-474a-a80e-79e0bcd4a9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03338d-1577-474a-a80e-79e0bcd4a9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EC07D4-C669-422D-969C-5B2412446F18}">
  <ds:schemaRefs>
    <ds:schemaRef ds:uri="a303338d-1577-474a-a80e-79e0bcd4a9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969E33A-A7F5-49EF-8AC5-B95FC02AEB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D5D640-4E55-4B73-8FDF-A8486CD34A22}">
  <ds:schemaRefs>
    <ds:schemaRef ds:uri="a303338d-1577-474a-a80e-79e0bcd4a9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System Office Template 2017</Template>
  <TotalTime>589</TotalTime>
  <Words>1806</Words>
  <Application>Microsoft Office PowerPoint</Application>
  <PresentationFormat>On-screen Show (16:9)</PresentationFormat>
  <Paragraphs>317</Paragraphs>
  <Slides>50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68" baseType="lpstr">
      <vt:lpstr>Arial</vt:lpstr>
      <vt:lpstr>Calibri</vt:lpstr>
      <vt:lpstr>Calibri Light</vt:lpstr>
      <vt:lpstr>Century Gothic</vt:lpstr>
      <vt:lpstr>Courier New</vt:lpstr>
      <vt:lpstr>Gill Sans MT</vt:lpstr>
      <vt:lpstr>Helvetica Neue Medium</vt:lpstr>
      <vt:lpstr>HelvLight</vt:lpstr>
      <vt:lpstr>Montserrat</vt:lpstr>
      <vt:lpstr>System Font Regular</vt:lpstr>
      <vt:lpstr>Times New Roman</vt:lpstr>
      <vt:lpstr>var( --e-global-typography-text-font-family )</vt:lpstr>
      <vt:lpstr>Wingdings</vt:lpstr>
      <vt:lpstr>Office Theme</vt:lpstr>
      <vt:lpstr>Office Theme</vt:lpstr>
      <vt:lpstr>Theme1</vt:lpstr>
      <vt:lpstr>CCC Theme</vt:lpstr>
      <vt:lpstr>2_Office Theme</vt:lpstr>
      <vt:lpstr>April 20, 2022 Careers in Respiratory Therapy</vt:lpstr>
      <vt:lpstr>PowerPoint Presentation</vt:lpstr>
      <vt:lpstr>Dr. Bob Witchger</vt:lpstr>
      <vt:lpstr>Dr. Tony Reggi</vt:lpstr>
      <vt:lpstr>Patti Coultas</vt:lpstr>
      <vt:lpstr>Dr. Mary Olvera</vt:lpstr>
      <vt:lpstr>Dr. Lane Freeman</vt:lpstr>
      <vt:lpstr>Michelle Lair</vt:lpstr>
      <vt:lpstr>Respiratory Therapists</vt:lpstr>
      <vt:lpstr>Dr. Lori Byrd</vt:lpstr>
      <vt:lpstr>Assoc. in Applied Science Program Description</vt:lpstr>
      <vt:lpstr>NC State Licensure</vt:lpstr>
      <vt:lpstr>National Board for Respiratory Care Exams</vt:lpstr>
      <vt:lpstr>Colleges offering Respiratory Therapy (A45720)</vt:lpstr>
      <vt:lpstr>Trisha Miller</vt:lpstr>
      <vt:lpstr>Laurie Freshwater</vt:lpstr>
      <vt:lpstr>RESPIRATORY THERAPY</vt:lpstr>
      <vt:lpstr>What does the day in the life of a respiratory therapist look like?</vt:lpstr>
      <vt:lpstr>Where do Respiratory Therapist Work?</vt:lpstr>
      <vt:lpstr> Where to Begin? Unlock Your  Path by going to the AARC Website https://be-an-rt.org/  </vt:lpstr>
      <vt:lpstr>https://carteret.edu/programs/respiratory-therapy/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 King</vt:lpstr>
      <vt:lpstr>Vickie Bell</vt:lpstr>
      <vt:lpstr>Hannah Billings</vt:lpstr>
      <vt:lpstr>Respiratory Therapy</vt:lpstr>
      <vt:lpstr>WCC Respiratory Program</vt:lpstr>
      <vt:lpstr>2020 Happened</vt:lpstr>
      <vt:lpstr>US Bureau of Labor Statistics</vt:lpstr>
      <vt:lpstr>The Future Seems Bright!</vt:lpstr>
      <vt:lpstr>PowerPoint Presentation</vt:lpstr>
      <vt:lpstr>Rusty Sugg</vt:lpstr>
      <vt:lpstr>Halee Tibbs</vt:lpstr>
      <vt:lpstr>Respiratory Care</vt:lpstr>
      <vt:lpstr>Oxygen Administration</vt:lpstr>
      <vt:lpstr>Arterial Blood Gas Analysis</vt:lpstr>
      <vt:lpstr>Mechanical Ventilation</vt:lpstr>
      <vt:lpstr>Airway Management</vt:lpstr>
      <vt:lpstr>Medication Administration</vt:lpstr>
      <vt:lpstr>Airway Clearance Therapy</vt:lpstr>
      <vt:lpstr>Pulmonary Function and  Cardiac Testing</vt:lpstr>
      <vt:lpstr>Flight and Ground Transport</vt:lpstr>
      <vt:lpstr>Career Opportunities</vt:lpstr>
      <vt:lpstr>Educational Opportunities</vt:lpstr>
      <vt:lpstr>Admission Requirements</vt:lpstr>
      <vt:lpstr>Raising the Awareness of Career Pathways  in North Carolina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18, 2021 Careers in Diesel Mechanics</dc:title>
  <dc:creator>Chris Droessler</dc:creator>
  <cp:keywords/>
  <cp:lastModifiedBy>Patti Coultas</cp:lastModifiedBy>
  <cp:revision>15</cp:revision>
  <cp:lastPrinted>2017-04-26T15:33:33Z</cp:lastPrinted>
  <dcterms:created xsi:type="dcterms:W3CDTF">2017-04-24T19:18:55Z</dcterms:created>
  <dcterms:modified xsi:type="dcterms:W3CDTF">2022-04-20T14:08:16Z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0x0101003C5FE4A5BFF8E94EAB7A39F52ECFD615</vt:lpwstr>
  </property>
</Properties>
</file>