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3.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2.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3.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4.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4.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2"/>
  </p:notesMasterIdLst>
  <p:handoutMasterIdLst>
    <p:handoutMasterId r:id="rId43"/>
  </p:handoutMasterIdLst>
  <p:sldIdLst>
    <p:sldId id="256" r:id="rId2"/>
    <p:sldId id="257" r:id="rId3"/>
    <p:sldId id="284" r:id="rId4"/>
    <p:sldId id="285" r:id="rId5"/>
    <p:sldId id="286" r:id="rId6"/>
    <p:sldId id="287" r:id="rId7"/>
    <p:sldId id="288" r:id="rId8"/>
    <p:sldId id="283" r:id="rId9"/>
    <p:sldId id="282" r:id="rId10"/>
    <p:sldId id="267" r:id="rId11"/>
    <p:sldId id="268" r:id="rId12"/>
    <p:sldId id="266" r:id="rId13"/>
    <p:sldId id="269" r:id="rId14"/>
    <p:sldId id="270" r:id="rId15"/>
    <p:sldId id="260" r:id="rId16"/>
    <p:sldId id="271" r:id="rId17"/>
    <p:sldId id="272" r:id="rId18"/>
    <p:sldId id="261" r:id="rId19"/>
    <p:sldId id="273" r:id="rId20"/>
    <p:sldId id="274" r:id="rId21"/>
    <p:sldId id="262" r:id="rId22"/>
    <p:sldId id="279" r:id="rId23"/>
    <p:sldId id="280" r:id="rId24"/>
    <p:sldId id="281" r:id="rId25"/>
    <p:sldId id="275" r:id="rId26"/>
    <p:sldId id="276" r:id="rId27"/>
    <p:sldId id="264" r:id="rId28"/>
    <p:sldId id="277" r:id="rId29"/>
    <p:sldId id="278" r:id="rId30"/>
    <p:sldId id="265" r:id="rId31"/>
    <p:sldId id="289" r:id="rId32"/>
    <p:sldId id="290" r:id="rId33"/>
    <p:sldId id="291" r:id="rId34"/>
    <p:sldId id="292" r:id="rId35"/>
    <p:sldId id="293" r:id="rId36"/>
    <p:sldId id="294" r:id="rId37"/>
    <p:sldId id="295" r:id="rId38"/>
    <p:sldId id="296" r:id="rId39"/>
    <p:sldId id="297" r:id="rId40"/>
    <p:sldId id="29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1" autoAdjust="0"/>
    <p:restoredTop sz="89981"/>
  </p:normalViewPr>
  <p:slideViewPr>
    <p:cSldViewPr snapToGrid="0">
      <p:cViewPr>
        <p:scale>
          <a:sx n="90" d="100"/>
          <a:sy n="90" d="100"/>
        </p:scale>
        <p:origin x="736" y="-184"/>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esProps" Target="presProps.xml"/><Relationship Id="rId4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microsoft.com/office/2011/relationships/chartStyle" Target="style10.xml"/><Relationship Id="rId2" Type="http://schemas.microsoft.com/office/2011/relationships/chartColorStyle" Target="colors10.xml"/><Relationship Id="rId3"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4" Type="http://schemas.openxmlformats.org/officeDocument/2006/relationships/chartUserShapes" Target="../drawings/drawing2.xml"/><Relationship Id="rId1" Type="http://schemas.microsoft.com/office/2011/relationships/chartStyle" Target="style11.xml"/><Relationship Id="rId2" Type="http://schemas.microsoft.com/office/2011/relationships/chartColorStyle" Target="colors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2.xlsx"/><Relationship Id="rId4" Type="http://schemas.openxmlformats.org/officeDocument/2006/relationships/chartUserShapes" Target="../drawings/drawing3.xml"/><Relationship Id="rId1" Type="http://schemas.microsoft.com/office/2011/relationships/chartStyle" Target="style12.xml"/><Relationship Id="rId2" Type="http://schemas.microsoft.com/office/2011/relationships/chartColorStyle" Target="colors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3.xlsx"/><Relationship Id="rId4" Type="http://schemas.openxmlformats.org/officeDocument/2006/relationships/chartUserShapes" Target="../drawings/drawing4.xml"/><Relationship Id="rId1" Type="http://schemas.microsoft.com/office/2011/relationships/chartStyle" Target="style13.xml"/><Relationship Id="rId2" Type="http://schemas.microsoft.com/office/2011/relationships/chartColorStyle" Target="colors13.xml"/></Relationships>
</file>

<file path=ppt/charts/_rels/chart14.xml.rels><?xml version="1.0" encoding="UTF-8" standalone="yes"?>
<Relationships xmlns="http://schemas.openxmlformats.org/package/2006/relationships"><Relationship Id="rId1" Type="http://schemas.microsoft.com/office/2011/relationships/chartStyle" Target="style14.xml"/><Relationship Id="rId2" Type="http://schemas.microsoft.com/office/2011/relationships/chartColorStyle" Target="colors14.xml"/><Relationship Id="rId3"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microsoft.com/office/2011/relationships/chartStyle" Target="style15.xml"/><Relationship Id="rId2" Type="http://schemas.microsoft.com/office/2011/relationships/chartColorStyle" Target="colors15.xml"/><Relationship Id="rId3" Type="http://schemas.openxmlformats.org/officeDocument/2006/relationships/package" Target="../embeddings/Microsoft_Excel_Worksheet15.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4" Type="http://schemas.openxmlformats.org/officeDocument/2006/relationships/chartUserShapes" Target="../drawings/drawing1.xml"/><Relationship Id="rId1" Type="http://schemas.microsoft.com/office/2011/relationships/chartStyle" Target="style5.xml"/><Relationship Id="rId2" Type="http://schemas.microsoft.com/office/2011/relationships/chartColorStyle" Target="colors5.xm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microsoft.com/office/2011/relationships/chartStyle" Target="style9.xml"/><Relationship Id="rId2" Type="http://schemas.microsoft.com/office/2011/relationships/chartColorStyle" Target="colors9.xml"/><Relationship Id="rId3"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NCCCS Negotiated Level</c:v>
                </c:pt>
              </c:strCache>
            </c:strRef>
          </c:tx>
          <c:spPr>
            <a:ln w="34925" cap="rnd">
              <a:solidFill>
                <a:schemeClr val="accent2"/>
              </a:solidFill>
              <a:prstDash val="dash"/>
              <a:round/>
            </a:ln>
            <a:effectLst>
              <a:outerShdw blurRad="57150" dist="19050" dir="5400000" algn="ctr" rotWithShape="0">
                <a:srgbClr val="000000">
                  <a:alpha val="63000"/>
                </a:srgbClr>
              </a:outerShdw>
            </a:effectLst>
          </c:spPr>
          <c:marker>
            <c:symbol val="square"/>
            <c:size val="5"/>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9525">
                <a:solidFill>
                  <a:schemeClr val="accent1"/>
                </a:solidFill>
                <a:round/>
              </a:ln>
              <a:effectLst>
                <a:outerShdw blurRad="57150" dist="19050" dir="5400000" algn="ctr" rotWithShape="0">
                  <a:srgbClr val="000000">
                    <a:alpha val="63000"/>
                  </a:srgbClr>
                </a:outerShdw>
              </a:effectLst>
            </c:spPr>
          </c:marker>
          <c:dLbls>
            <c:delete val="1"/>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Sheet1!$B$2:$I$2</c:f>
              <c:numCache>
                <c:formatCode>0.00%</c:formatCode>
                <c:ptCount val="8"/>
                <c:pt idx="0">
                  <c:v>0.795</c:v>
                </c:pt>
                <c:pt idx="1">
                  <c:v>0.7975</c:v>
                </c:pt>
                <c:pt idx="2">
                  <c:v>0.8</c:v>
                </c:pt>
                <c:pt idx="3">
                  <c:v>0.801</c:v>
                </c:pt>
                <c:pt idx="4">
                  <c:v>0.801</c:v>
                </c:pt>
                <c:pt idx="5">
                  <c:v>0.802</c:v>
                </c:pt>
                <c:pt idx="6">
                  <c:v>0.802</c:v>
                </c:pt>
                <c:pt idx="7">
                  <c:v>0.8025</c:v>
                </c:pt>
              </c:numCache>
            </c:numRef>
          </c:val>
          <c:smooth val="0"/>
          <c:extLst xmlns:c16r2="http://schemas.microsoft.com/office/drawing/2015/06/chart">
            <c:ext xmlns:c16="http://schemas.microsoft.com/office/drawing/2014/chart" uri="{C3380CC4-5D6E-409C-BE32-E72D297353CC}">
              <c16:uniqueId val="{00000000-3987-4B42-9DB2-F4284C22CCC8}"/>
            </c:ext>
          </c:extLst>
        </c:ser>
        <c:ser>
          <c:idx val="1"/>
          <c:order val="1"/>
          <c:tx>
            <c:strRef>
              <c:f>Sheet1!$A$3</c:f>
              <c:strCache>
                <c:ptCount val="1"/>
                <c:pt idx="0">
                  <c:v>NCCCS Actual Performance</c:v>
                </c:pt>
              </c:strCache>
            </c:strRef>
          </c:tx>
          <c:spPr>
            <a:ln w="34925" cap="rnd">
              <a:solidFill>
                <a:schemeClr val="accent1"/>
              </a:solidFill>
              <a:prstDash val="solid"/>
              <a:round/>
            </a:ln>
            <a:effectLst>
              <a:outerShdw blurRad="57150" dist="19050" dir="5400000" algn="ctr" rotWithShape="0">
                <a:srgbClr val="000000">
                  <a:alpha val="63000"/>
                </a:srgbClr>
              </a:outerShdw>
            </a:effectLst>
          </c:spPr>
          <c:marker>
            <c:symbol val="square"/>
            <c:size val="5"/>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9525">
                <a:solidFill>
                  <a:schemeClr val="accent2"/>
                </a:solidFill>
                <a:round/>
              </a:ln>
              <a:effectLst>
                <a:outerShdw blurRad="57150" dist="19050" dir="5400000" algn="ctr" rotWithShape="0">
                  <a:srgbClr val="000000">
                    <a:alpha val="63000"/>
                  </a:srgbClr>
                </a:outerShdw>
              </a:effectLst>
            </c:spPr>
          </c:marker>
          <c:dLbls>
            <c:dLbl>
              <c:idx val="2"/>
              <c:layout>
                <c:manualLayout>
                  <c:x val="-0.0579977155633324"/>
                  <c:y val="-0.0408626849136858"/>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spPr>
                <a:noFill/>
                <a:ln>
                  <a:noFill/>
                </a:ln>
                <a:effectLst/>
              </c:spPr>
              <c:txPr>
                <a:bodyPr rot="0" spcFirstLastPara="1" vertOverflow="ellipsis" vert="horz" wrap="square" lIns="38100" tIns="19050" rIns="38100" bIns="19050" anchor="ctr" anchorCtr="1">
                  <a:spAutoFit/>
                </a:bodyPr>
                <a:lstStyle/>
                <a:p>
                  <a:pPr>
                    <a:defRPr lang="en-US" sz="18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Sheet1!$B$3:$I$3</c:f>
              <c:numCache>
                <c:formatCode>0.00%</c:formatCode>
                <c:ptCount val="8"/>
                <c:pt idx="0">
                  <c:v>0.7581</c:v>
                </c:pt>
                <c:pt idx="1">
                  <c:v>0.7692</c:v>
                </c:pt>
                <c:pt idx="2">
                  <c:v>0.8627</c:v>
                </c:pt>
                <c:pt idx="3">
                  <c:v>0.7889</c:v>
                </c:pt>
                <c:pt idx="4">
                  <c:v>0.792</c:v>
                </c:pt>
                <c:pt idx="5">
                  <c:v>0.8018</c:v>
                </c:pt>
              </c:numCache>
            </c:numRef>
          </c:val>
          <c:smooth val="0"/>
          <c:extLst xmlns:c16r2="http://schemas.microsoft.com/office/drawing/2015/06/chart">
            <c:ext xmlns:c16="http://schemas.microsoft.com/office/drawing/2014/chart" uri="{C3380CC4-5D6E-409C-BE32-E72D297353CC}">
              <c16:uniqueId val="{00000001-3987-4B42-9DB2-F4284C22CCC8}"/>
            </c:ext>
          </c:extLst>
        </c:ser>
        <c:dLbls>
          <c:dLblPos val="b"/>
          <c:showLegendKey val="0"/>
          <c:showVal val="1"/>
          <c:showCatName val="0"/>
          <c:showSerName val="0"/>
          <c:showPercent val="0"/>
          <c:showBubbleSize val="0"/>
        </c:dLbls>
        <c:marker val="1"/>
        <c:smooth val="0"/>
        <c:axId val="141594352"/>
        <c:axId val="104191904"/>
      </c:lineChart>
      <c:catAx>
        <c:axId val="14159435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4191904"/>
        <c:crosses val="autoZero"/>
        <c:auto val="1"/>
        <c:lblAlgn val="ctr"/>
        <c:lblOffset val="100"/>
        <c:noMultiLvlLbl val="0"/>
      </c:catAx>
      <c:valAx>
        <c:axId val="10419190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15943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kumimoji="0" lang="en-US" sz="1862" b="0" i="0" u="none" strike="noStrike" kern="1200" cap="none" spc="0" normalizeH="0" baseline="0" noProof="0" dirty="0">
                <a:ln>
                  <a:noFill/>
                </a:ln>
                <a:solidFill>
                  <a:prstClr val="black">
                    <a:lumMod val="65000"/>
                    <a:lumOff val="35000"/>
                  </a:prstClr>
                </a:solidFill>
                <a:effectLst/>
                <a:uLnTx/>
                <a:uFillTx/>
                <a:latin typeface="Calibri" panose="020F0502020204030204"/>
              </a:rPr>
              <a:t>2P1 Example with State Goal</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State Goal</c:v>
                </c:pt>
              </c:strCache>
            </c:strRef>
          </c:tx>
          <c:spPr>
            <a:ln w="28575" cap="rnd">
              <a:noFill/>
              <a:round/>
            </a:ln>
            <a:effectLst/>
          </c:spPr>
          <c:marker>
            <c:symbol val="square"/>
            <c:size val="10"/>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Sheet1!$B$2:$B$4</c:f>
              <c:numCache>
                <c:formatCode>0.0%</c:formatCode>
                <c:ptCount val="3"/>
                <c:pt idx="0">
                  <c:v>0.638</c:v>
                </c:pt>
                <c:pt idx="1">
                  <c:v>0.638</c:v>
                </c:pt>
                <c:pt idx="2">
                  <c:v>0.638</c:v>
                </c:pt>
              </c:numCache>
            </c:numRef>
          </c:val>
          <c:smooth val="0"/>
          <c:extLst xmlns:c16r2="http://schemas.microsoft.com/office/drawing/2015/06/chart">
            <c:ext xmlns:c16="http://schemas.microsoft.com/office/drawing/2014/chart" uri="{C3380CC4-5D6E-409C-BE32-E72D297353CC}">
              <c16:uniqueId val="{00000000-6D80-4017-8282-BFE0464B8898}"/>
            </c:ext>
          </c:extLst>
        </c:ser>
        <c:ser>
          <c:idx val="1"/>
          <c:order val="1"/>
          <c:tx>
            <c:strRef>
              <c:f>Sheet1!$C$1</c:f>
              <c:strCache>
                <c:ptCount val="1"/>
                <c:pt idx="0">
                  <c:v>3-Year Avg</c:v>
                </c:pt>
              </c:strCache>
            </c:strRef>
          </c:tx>
          <c:spPr>
            <a:ln w="28575" cap="rnd">
              <a:noFill/>
              <a:round/>
            </a:ln>
            <a:effectLst/>
          </c:spPr>
          <c:marker>
            <c:symbol val="square"/>
            <c:size val="10"/>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Sheet1!$C$2:$C$4</c:f>
              <c:numCache>
                <c:formatCode>0.0%</c:formatCode>
                <c:ptCount val="3"/>
                <c:pt idx="0">
                  <c:v>0.56</c:v>
                </c:pt>
                <c:pt idx="1">
                  <c:v>0.42</c:v>
                </c:pt>
                <c:pt idx="2">
                  <c:v>0.74</c:v>
                </c:pt>
              </c:numCache>
            </c:numRef>
          </c:val>
          <c:smooth val="0"/>
          <c:extLst xmlns:c16r2="http://schemas.microsoft.com/office/drawing/2015/06/chart">
            <c:ext xmlns:c16="http://schemas.microsoft.com/office/drawing/2014/chart" uri="{C3380CC4-5D6E-409C-BE32-E72D297353CC}">
              <c16:uniqueId val="{00000001-6D80-4017-8282-BFE0464B8898}"/>
            </c:ext>
          </c:extLst>
        </c:ser>
        <c:dLbls>
          <c:showLegendKey val="0"/>
          <c:showVal val="0"/>
          <c:showCatName val="0"/>
          <c:showSerName val="0"/>
          <c:showPercent val="0"/>
          <c:showBubbleSize val="0"/>
        </c:dLbls>
        <c:marker val="1"/>
        <c:smooth val="0"/>
        <c:axId val="-205215408"/>
        <c:axId val="-205212656"/>
      </c:lineChart>
      <c:catAx>
        <c:axId val="-205215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5212656"/>
        <c:crosses val="autoZero"/>
        <c:auto val="1"/>
        <c:lblAlgn val="ctr"/>
        <c:lblOffset val="100"/>
        <c:noMultiLvlLbl val="0"/>
      </c:catAx>
      <c:valAx>
        <c:axId val="-205212656"/>
        <c:scaling>
          <c:orientation val="minMax"/>
          <c:max val="0.75"/>
          <c:min val="0.4"/>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521540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kumimoji="0" lang="en-US" sz="1862" b="0" i="0" u="none" strike="noStrike" kern="1200" cap="none" spc="0" normalizeH="0" baseline="0" noProof="0" dirty="0">
                <a:ln>
                  <a:noFill/>
                </a:ln>
                <a:solidFill>
                  <a:prstClr val="black">
                    <a:lumMod val="65000"/>
                    <a:lumOff val="35000"/>
                  </a:prstClr>
                </a:solidFill>
                <a:effectLst/>
                <a:uLnTx/>
                <a:uFillTx/>
                <a:latin typeface="Calibri" panose="020F0502020204030204"/>
              </a:rPr>
              <a:t>2P1 Example with State Goal</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State Goal</c:v>
                </c:pt>
              </c:strCache>
            </c:strRef>
          </c:tx>
          <c:spPr>
            <a:ln w="28575" cap="rnd">
              <a:noFill/>
              <a:round/>
            </a:ln>
            <a:effectLst/>
          </c:spPr>
          <c:marker>
            <c:symbol val="square"/>
            <c:size val="10"/>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Sheet1!$B$2:$B$4</c:f>
              <c:numCache>
                <c:formatCode>0.0%</c:formatCode>
                <c:ptCount val="3"/>
                <c:pt idx="0">
                  <c:v>0.638</c:v>
                </c:pt>
                <c:pt idx="1">
                  <c:v>0.638</c:v>
                </c:pt>
                <c:pt idx="2">
                  <c:v>0.638</c:v>
                </c:pt>
              </c:numCache>
            </c:numRef>
          </c:val>
          <c:smooth val="0"/>
          <c:extLst xmlns:c16r2="http://schemas.microsoft.com/office/drawing/2015/06/chart">
            <c:ext xmlns:c16="http://schemas.microsoft.com/office/drawing/2014/chart" uri="{C3380CC4-5D6E-409C-BE32-E72D297353CC}">
              <c16:uniqueId val="{00000000-6D80-4017-8282-BFE0464B8898}"/>
            </c:ext>
          </c:extLst>
        </c:ser>
        <c:ser>
          <c:idx val="1"/>
          <c:order val="1"/>
          <c:tx>
            <c:strRef>
              <c:f>Sheet1!$C$1</c:f>
              <c:strCache>
                <c:ptCount val="1"/>
                <c:pt idx="0">
                  <c:v>3-Year Avg</c:v>
                </c:pt>
              </c:strCache>
            </c:strRef>
          </c:tx>
          <c:spPr>
            <a:ln w="28575" cap="rnd">
              <a:noFill/>
              <a:round/>
            </a:ln>
            <a:effectLst/>
          </c:spPr>
          <c:marker>
            <c:symbol val="square"/>
            <c:size val="10"/>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Sheet1!$C$2:$C$4</c:f>
              <c:numCache>
                <c:formatCode>0.0%</c:formatCode>
                <c:ptCount val="3"/>
                <c:pt idx="0">
                  <c:v>0.56</c:v>
                </c:pt>
                <c:pt idx="1">
                  <c:v>0.42</c:v>
                </c:pt>
                <c:pt idx="2">
                  <c:v>0.74</c:v>
                </c:pt>
              </c:numCache>
            </c:numRef>
          </c:val>
          <c:smooth val="0"/>
          <c:extLst xmlns:c16r2="http://schemas.microsoft.com/office/drawing/2015/06/chart">
            <c:ext xmlns:c16="http://schemas.microsoft.com/office/drawing/2014/chart" uri="{C3380CC4-5D6E-409C-BE32-E72D297353CC}">
              <c16:uniqueId val="{00000001-6D80-4017-8282-BFE0464B8898}"/>
            </c:ext>
          </c:extLst>
        </c:ser>
        <c:dLbls>
          <c:showLegendKey val="0"/>
          <c:showVal val="0"/>
          <c:showCatName val="0"/>
          <c:showSerName val="0"/>
          <c:showPercent val="0"/>
          <c:showBubbleSize val="0"/>
        </c:dLbls>
        <c:marker val="1"/>
        <c:smooth val="0"/>
        <c:axId val="-204834352"/>
        <c:axId val="-204831600"/>
      </c:lineChart>
      <c:catAx>
        <c:axId val="-20483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4831600"/>
        <c:crosses val="autoZero"/>
        <c:auto val="1"/>
        <c:lblAlgn val="ctr"/>
        <c:lblOffset val="100"/>
        <c:noMultiLvlLbl val="0"/>
      </c:catAx>
      <c:valAx>
        <c:axId val="-204831600"/>
        <c:scaling>
          <c:orientation val="minMax"/>
          <c:max val="0.75"/>
          <c:min val="0.4"/>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483435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kumimoji="0" lang="en-US" sz="1862" b="0" i="0" u="none" strike="noStrike" kern="1200" cap="none" spc="0" normalizeH="0" baseline="0" noProof="0" dirty="0">
                <a:ln>
                  <a:noFill/>
                </a:ln>
                <a:solidFill>
                  <a:prstClr val="black">
                    <a:lumMod val="65000"/>
                    <a:lumOff val="35000"/>
                  </a:prstClr>
                </a:solidFill>
                <a:effectLst/>
                <a:uLnTx/>
                <a:uFillTx/>
                <a:latin typeface="Calibri" panose="020F0502020204030204"/>
              </a:rPr>
              <a:t>2P1 Example with State Goal</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State Goal</c:v>
                </c:pt>
              </c:strCache>
            </c:strRef>
          </c:tx>
          <c:spPr>
            <a:ln w="28575" cap="rnd">
              <a:noFill/>
              <a:round/>
            </a:ln>
            <a:effectLst/>
          </c:spPr>
          <c:marker>
            <c:symbol val="square"/>
            <c:size val="10"/>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Sheet1!$B$2:$B$4</c:f>
              <c:numCache>
                <c:formatCode>0.0%</c:formatCode>
                <c:ptCount val="3"/>
                <c:pt idx="0">
                  <c:v>0.638</c:v>
                </c:pt>
                <c:pt idx="1">
                  <c:v>0.638</c:v>
                </c:pt>
                <c:pt idx="2">
                  <c:v>0.638</c:v>
                </c:pt>
              </c:numCache>
            </c:numRef>
          </c:val>
          <c:smooth val="0"/>
          <c:extLst xmlns:c16r2="http://schemas.microsoft.com/office/drawing/2015/06/chart">
            <c:ext xmlns:c16="http://schemas.microsoft.com/office/drawing/2014/chart" uri="{C3380CC4-5D6E-409C-BE32-E72D297353CC}">
              <c16:uniqueId val="{00000000-6D80-4017-8282-BFE0464B8898}"/>
            </c:ext>
          </c:extLst>
        </c:ser>
        <c:ser>
          <c:idx val="1"/>
          <c:order val="1"/>
          <c:tx>
            <c:strRef>
              <c:f>Sheet1!$C$1</c:f>
              <c:strCache>
                <c:ptCount val="1"/>
                <c:pt idx="0">
                  <c:v>3-Year Avg</c:v>
                </c:pt>
              </c:strCache>
            </c:strRef>
          </c:tx>
          <c:spPr>
            <a:ln w="28575" cap="rnd">
              <a:noFill/>
              <a:round/>
            </a:ln>
            <a:effectLst/>
          </c:spPr>
          <c:marker>
            <c:symbol val="square"/>
            <c:size val="10"/>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Sheet1!$C$2:$C$4</c:f>
              <c:numCache>
                <c:formatCode>0.0%</c:formatCode>
                <c:ptCount val="3"/>
                <c:pt idx="0">
                  <c:v>0.56</c:v>
                </c:pt>
                <c:pt idx="1">
                  <c:v>0.42</c:v>
                </c:pt>
                <c:pt idx="2">
                  <c:v>0.74</c:v>
                </c:pt>
              </c:numCache>
            </c:numRef>
          </c:val>
          <c:smooth val="0"/>
          <c:extLst xmlns:c16r2="http://schemas.microsoft.com/office/drawing/2015/06/chart">
            <c:ext xmlns:c16="http://schemas.microsoft.com/office/drawing/2014/chart" uri="{C3380CC4-5D6E-409C-BE32-E72D297353CC}">
              <c16:uniqueId val="{00000001-6D80-4017-8282-BFE0464B8898}"/>
            </c:ext>
          </c:extLst>
        </c:ser>
        <c:dLbls>
          <c:showLegendKey val="0"/>
          <c:showVal val="0"/>
          <c:showCatName val="0"/>
          <c:showSerName val="0"/>
          <c:showPercent val="0"/>
          <c:showBubbleSize val="0"/>
        </c:dLbls>
        <c:marker val="1"/>
        <c:smooth val="0"/>
        <c:axId val="-204012256"/>
        <c:axId val="-204009936"/>
      </c:lineChart>
      <c:catAx>
        <c:axId val="-204012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4009936"/>
        <c:crosses val="autoZero"/>
        <c:auto val="1"/>
        <c:lblAlgn val="ctr"/>
        <c:lblOffset val="100"/>
        <c:noMultiLvlLbl val="0"/>
      </c:catAx>
      <c:valAx>
        <c:axId val="-204009936"/>
        <c:scaling>
          <c:orientation val="minMax"/>
          <c:max val="0.75"/>
          <c:min val="0.4"/>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401225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kumimoji="0" lang="en-US" sz="1862" b="0" i="0" u="none" strike="noStrike" kern="1200" cap="none" spc="0" normalizeH="0" baseline="0" noProof="0" dirty="0">
                <a:ln>
                  <a:noFill/>
                </a:ln>
                <a:solidFill>
                  <a:prstClr val="black">
                    <a:lumMod val="65000"/>
                    <a:lumOff val="35000"/>
                  </a:prstClr>
                </a:solidFill>
                <a:effectLst/>
                <a:uLnTx/>
                <a:uFillTx/>
                <a:latin typeface="Calibri" panose="020F0502020204030204"/>
              </a:rPr>
              <a:t>2P1 Example with State Goal</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State Goal</c:v>
                </c:pt>
              </c:strCache>
            </c:strRef>
          </c:tx>
          <c:spPr>
            <a:ln w="28575" cap="rnd">
              <a:noFill/>
              <a:round/>
            </a:ln>
            <a:effectLst/>
          </c:spPr>
          <c:marker>
            <c:symbol val="square"/>
            <c:size val="10"/>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Sheet1!$B$2:$B$4</c:f>
              <c:numCache>
                <c:formatCode>0.0%</c:formatCode>
                <c:ptCount val="3"/>
                <c:pt idx="0">
                  <c:v>0.638</c:v>
                </c:pt>
                <c:pt idx="1">
                  <c:v>0.638</c:v>
                </c:pt>
                <c:pt idx="2">
                  <c:v>0.638</c:v>
                </c:pt>
              </c:numCache>
            </c:numRef>
          </c:val>
          <c:smooth val="0"/>
          <c:extLst xmlns:c16r2="http://schemas.microsoft.com/office/drawing/2015/06/chart">
            <c:ext xmlns:c16="http://schemas.microsoft.com/office/drawing/2014/chart" uri="{C3380CC4-5D6E-409C-BE32-E72D297353CC}">
              <c16:uniqueId val="{00000000-6D80-4017-8282-BFE0464B8898}"/>
            </c:ext>
          </c:extLst>
        </c:ser>
        <c:ser>
          <c:idx val="1"/>
          <c:order val="1"/>
          <c:tx>
            <c:strRef>
              <c:f>Sheet1!$C$1</c:f>
              <c:strCache>
                <c:ptCount val="1"/>
                <c:pt idx="0">
                  <c:v>3-Year Avg</c:v>
                </c:pt>
              </c:strCache>
            </c:strRef>
          </c:tx>
          <c:spPr>
            <a:ln w="28575" cap="rnd">
              <a:noFill/>
              <a:round/>
            </a:ln>
            <a:effectLst/>
          </c:spPr>
          <c:marker>
            <c:symbol val="square"/>
            <c:size val="10"/>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Sheet1!$C$2:$C$4</c:f>
              <c:numCache>
                <c:formatCode>0.0%</c:formatCode>
                <c:ptCount val="3"/>
                <c:pt idx="0">
                  <c:v>0.56</c:v>
                </c:pt>
                <c:pt idx="1">
                  <c:v>0.42</c:v>
                </c:pt>
                <c:pt idx="2">
                  <c:v>0.74</c:v>
                </c:pt>
              </c:numCache>
            </c:numRef>
          </c:val>
          <c:smooth val="0"/>
          <c:extLst xmlns:c16r2="http://schemas.microsoft.com/office/drawing/2015/06/chart">
            <c:ext xmlns:c16="http://schemas.microsoft.com/office/drawing/2014/chart" uri="{C3380CC4-5D6E-409C-BE32-E72D297353CC}">
              <c16:uniqueId val="{00000001-6D80-4017-8282-BFE0464B8898}"/>
            </c:ext>
          </c:extLst>
        </c:ser>
        <c:ser>
          <c:idx val="2"/>
          <c:order val="2"/>
          <c:tx>
            <c:strRef>
              <c:f>Sheet1!$D$1</c:f>
              <c:strCache>
                <c:ptCount val="1"/>
                <c:pt idx="0">
                  <c:v>College Goal</c:v>
                </c:pt>
              </c:strCache>
            </c:strRef>
          </c:tx>
          <c:spPr>
            <a:ln w="25400" cap="rnd">
              <a:noFill/>
              <a:round/>
            </a:ln>
            <a:effectLst/>
          </c:spPr>
          <c:marker>
            <c:symbol val="square"/>
            <c:size val="10"/>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Sheet1!$D$2:$D$4</c:f>
              <c:numCache>
                <c:formatCode>0.0%</c:formatCode>
                <c:ptCount val="3"/>
                <c:pt idx="0">
                  <c:v>0.5795</c:v>
                </c:pt>
                <c:pt idx="1">
                  <c:v>0.4745</c:v>
                </c:pt>
                <c:pt idx="2">
                  <c:v>0.7145</c:v>
                </c:pt>
              </c:numCache>
            </c:numRef>
          </c:val>
          <c:smooth val="0"/>
          <c:extLst xmlns:c16r2="http://schemas.microsoft.com/office/drawing/2015/06/chart">
            <c:ext xmlns:c16="http://schemas.microsoft.com/office/drawing/2014/chart" uri="{C3380CC4-5D6E-409C-BE32-E72D297353CC}">
              <c16:uniqueId val="{00000000-B165-42DF-9AD6-62A8AA67EC60}"/>
            </c:ext>
          </c:extLst>
        </c:ser>
        <c:dLbls>
          <c:showLegendKey val="0"/>
          <c:showVal val="0"/>
          <c:showCatName val="0"/>
          <c:showSerName val="0"/>
          <c:showPercent val="0"/>
          <c:showBubbleSize val="0"/>
        </c:dLbls>
        <c:marker val="1"/>
        <c:smooth val="0"/>
        <c:axId val="178088192"/>
        <c:axId val="178091024"/>
      </c:lineChart>
      <c:catAx>
        <c:axId val="178088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091024"/>
        <c:crosses val="autoZero"/>
        <c:auto val="1"/>
        <c:lblAlgn val="ctr"/>
        <c:lblOffset val="100"/>
        <c:noMultiLvlLbl val="0"/>
      </c:catAx>
      <c:valAx>
        <c:axId val="178091024"/>
        <c:scaling>
          <c:orientation val="minMax"/>
          <c:max val="0.75"/>
          <c:min val="0.4"/>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08819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kumimoji="0" lang="en-US" sz="1862" b="0" i="0" u="none" strike="noStrike" kern="1200" cap="none" spc="0" normalizeH="0" baseline="0" noProof="0" dirty="0">
                <a:ln>
                  <a:noFill/>
                </a:ln>
                <a:solidFill>
                  <a:prstClr val="black">
                    <a:lumMod val="65000"/>
                    <a:lumOff val="35000"/>
                  </a:prstClr>
                </a:solidFill>
                <a:effectLst/>
                <a:uLnTx/>
                <a:uFillTx/>
                <a:latin typeface="Calibri" panose="020F0502020204030204"/>
              </a:rPr>
              <a:t>2P1 Example with State Goal</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State Goal</c:v>
                </c:pt>
              </c:strCache>
            </c:strRef>
          </c:tx>
          <c:spPr>
            <a:ln w="28575" cap="rnd">
              <a:noFill/>
              <a:round/>
            </a:ln>
            <a:effectLst/>
          </c:spPr>
          <c:marker>
            <c:symbol val="square"/>
            <c:size val="10"/>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Sheet1!$B$2:$B$4</c:f>
              <c:numCache>
                <c:formatCode>0.0%</c:formatCode>
                <c:ptCount val="3"/>
                <c:pt idx="0">
                  <c:v>0.638</c:v>
                </c:pt>
                <c:pt idx="1">
                  <c:v>0.638</c:v>
                </c:pt>
                <c:pt idx="2">
                  <c:v>0.638</c:v>
                </c:pt>
              </c:numCache>
            </c:numRef>
          </c:val>
          <c:smooth val="0"/>
          <c:extLst xmlns:c16r2="http://schemas.microsoft.com/office/drawing/2015/06/chart">
            <c:ext xmlns:c16="http://schemas.microsoft.com/office/drawing/2014/chart" uri="{C3380CC4-5D6E-409C-BE32-E72D297353CC}">
              <c16:uniqueId val="{00000000-6D80-4017-8282-BFE0464B8898}"/>
            </c:ext>
          </c:extLst>
        </c:ser>
        <c:ser>
          <c:idx val="1"/>
          <c:order val="1"/>
          <c:tx>
            <c:strRef>
              <c:f>Sheet1!$C$1</c:f>
              <c:strCache>
                <c:ptCount val="1"/>
                <c:pt idx="0">
                  <c:v>3-Year Avg</c:v>
                </c:pt>
              </c:strCache>
            </c:strRef>
          </c:tx>
          <c:spPr>
            <a:ln w="28575" cap="rnd">
              <a:noFill/>
              <a:round/>
            </a:ln>
            <a:effectLst/>
          </c:spPr>
          <c:marker>
            <c:symbol val="square"/>
            <c:size val="10"/>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Sheet1!$C$2:$C$4</c:f>
              <c:numCache>
                <c:formatCode>0.0%</c:formatCode>
                <c:ptCount val="3"/>
                <c:pt idx="0">
                  <c:v>0.56</c:v>
                </c:pt>
                <c:pt idx="1">
                  <c:v>0.42</c:v>
                </c:pt>
                <c:pt idx="2">
                  <c:v>0.74</c:v>
                </c:pt>
              </c:numCache>
            </c:numRef>
          </c:val>
          <c:smooth val="0"/>
          <c:extLst xmlns:c16r2="http://schemas.microsoft.com/office/drawing/2015/06/chart">
            <c:ext xmlns:c16="http://schemas.microsoft.com/office/drawing/2014/chart" uri="{C3380CC4-5D6E-409C-BE32-E72D297353CC}">
              <c16:uniqueId val="{00000001-6D80-4017-8282-BFE0464B8898}"/>
            </c:ext>
          </c:extLst>
        </c:ser>
        <c:ser>
          <c:idx val="2"/>
          <c:order val="2"/>
          <c:tx>
            <c:strRef>
              <c:f>Sheet1!$D$1</c:f>
              <c:strCache>
                <c:ptCount val="1"/>
                <c:pt idx="0">
                  <c:v>College Goal</c:v>
                </c:pt>
              </c:strCache>
            </c:strRef>
          </c:tx>
          <c:spPr>
            <a:ln w="28575" cap="rnd">
              <a:noFill/>
              <a:round/>
            </a:ln>
            <a:effectLst/>
          </c:spPr>
          <c:marker>
            <c:symbol val="square"/>
            <c:size val="10"/>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Sheet1!$D$2:$D$4</c:f>
              <c:numCache>
                <c:formatCode>0.0%</c:formatCode>
                <c:ptCount val="3"/>
                <c:pt idx="0">
                  <c:v>0.5795</c:v>
                </c:pt>
                <c:pt idx="1">
                  <c:v>0.4745</c:v>
                </c:pt>
                <c:pt idx="2">
                  <c:v>0.7145</c:v>
                </c:pt>
              </c:numCache>
            </c:numRef>
          </c:val>
          <c:smooth val="0"/>
          <c:extLst xmlns:c16r2="http://schemas.microsoft.com/office/drawing/2015/06/chart">
            <c:ext xmlns:c16="http://schemas.microsoft.com/office/drawing/2014/chart" uri="{C3380CC4-5D6E-409C-BE32-E72D297353CC}">
              <c16:uniqueId val="{00000002-6D80-4017-8282-BFE0464B8898}"/>
            </c:ext>
          </c:extLst>
        </c:ser>
        <c:dLbls>
          <c:showLegendKey val="0"/>
          <c:showVal val="0"/>
          <c:showCatName val="0"/>
          <c:showSerName val="0"/>
          <c:showPercent val="0"/>
          <c:showBubbleSize val="0"/>
        </c:dLbls>
        <c:marker val="1"/>
        <c:smooth val="0"/>
        <c:axId val="-204436368"/>
        <c:axId val="-204432560"/>
      </c:lineChart>
      <c:catAx>
        <c:axId val="-204436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4432560"/>
        <c:crosses val="autoZero"/>
        <c:auto val="1"/>
        <c:lblAlgn val="ctr"/>
        <c:lblOffset val="100"/>
        <c:noMultiLvlLbl val="0"/>
      </c:catAx>
      <c:valAx>
        <c:axId val="-204432560"/>
        <c:scaling>
          <c:orientation val="minMax"/>
          <c:max val="0.75"/>
          <c:min val="0.4"/>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443636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kumimoji="0" lang="en-US" sz="1862" b="0" i="0" u="none" strike="noStrike" kern="1200" cap="none" spc="0" normalizeH="0" baseline="0" noProof="0" dirty="0">
                <a:ln>
                  <a:noFill/>
                </a:ln>
                <a:solidFill>
                  <a:prstClr val="black">
                    <a:lumMod val="65000"/>
                    <a:lumOff val="35000"/>
                  </a:prstClr>
                </a:solidFill>
                <a:effectLst/>
                <a:uLnTx/>
                <a:uFillTx/>
                <a:latin typeface="Calibri" panose="020F0502020204030204"/>
              </a:rPr>
              <a:t>2P1 Example with Federal Standard</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Fed Standard</c:v>
                </c:pt>
              </c:strCache>
            </c:strRef>
          </c:tx>
          <c:spPr>
            <a:ln w="28575" cap="rnd">
              <a:noFill/>
              <a:round/>
            </a:ln>
            <a:effectLst/>
          </c:spPr>
          <c:marker>
            <c:symbol val="square"/>
            <c:size val="10"/>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Sheet1!$B$2:$B$4</c:f>
              <c:numCache>
                <c:formatCode>0.0%</c:formatCode>
                <c:ptCount val="3"/>
                <c:pt idx="0">
                  <c:v>0.594</c:v>
                </c:pt>
                <c:pt idx="1">
                  <c:v>0.594</c:v>
                </c:pt>
                <c:pt idx="2">
                  <c:v>0.594</c:v>
                </c:pt>
              </c:numCache>
            </c:numRef>
          </c:val>
          <c:smooth val="0"/>
          <c:extLst xmlns:c16r2="http://schemas.microsoft.com/office/drawing/2015/06/chart">
            <c:ext xmlns:c16="http://schemas.microsoft.com/office/drawing/2014/chart" uri="{C3380CC4-5D6E-409C-BE32-E72D297353CC}">
              <c16:uniqueId val="{00000000-6D80-4017-8282-BFE0464B8898}"/>
            </c:ext>
          </c:extLst>
        </c:ser>
        <c:ser>
          <c:idx val="1"/>
          <c:order val="1"/>
          <c:tx>
            <c:strRef>
              <c:f>Sheet1!$C$1</c:f>
              <c:strCache>
                <c:ptCount val="1"/>
                <c:pt idx="0">
                  <c:v>3-Year Avg</c:v>
                </c:pt>
              </c:strCache>
            </c:strRef>
          </c:tx>
          <c:spPr>
            <a:ln w="28575" cap="rnd">
              <a:noFill/>
              <a:round/>
            </a:ln>
            <a:effectLst/>
          </c:spPr>
          <c:marker>
            <c:symbol val="square"/>
            <c:size val="10"/>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Sheet1!$C$2:$C$4</c:f>
              <c:numCache>
                <c:formatCode>0.0%</c:formatCode>
                <c:ptCount val="3"/>
                <c:pt idx="0">
                  <c:v>0.56</c:v>
                </c:pt>
                <c:pt idx="1">
                  <c:v>0.42</c:v>
                </c:pt>
                <c:pt idx="2">
                  <c:v>0.74</c:v>
                </c:pt>
              </c:numCache>
            </c:numRef>
          </c:val>
          <c:smooth val="0"/>
          <c:extLst xmlns:c16r2="http://schemas.microsoft.com/office/drawing/2015/06/chart">
            <c:ext xmlns:c16="http://schemas.microsoft.com/office/drawing/2014/chart" uri="{C3380CC4-5D6E-409C-BE32-E72D297353CC}">
              <c16:uniqueId val="{00000001-6D80-4017-8282-BFE0464B8898}"/>
            </c:ext>
          </c:extLst>
        </c:ser>
        <c:ser>
          <c:idx val="2"/>
          <c:order val="2"/>
          <c:tx>
            <c:strRef>
              <c:f>Sheet1!$D$1</c:f>
              <c:strCache>
                <c:ptCount val="1"/>
                <c:pt idx="0">
                  <c:v>College Goal</c:v>
                </c:pt>
              </c:strCache>
            </c:strRef>
          </c:tx>
          <c:spPr>
            <a:ln w="28575" cap="rnd">
              <a:noFill/>
              <a:round/>
            </a:ln>
            <a:effectLst/>
          </c:spPr>
          <c:marker>
            <c:symbol val="square"/>
            <c:size val="10"/>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Sheet1!$D$2:$D$4</c:f>
              <c:numCache>
                <c:formatCode>0.0%</c:formatCode>
                <c:ptCount val="3"/>
                <c:pt idx="0">
                  <c:v>0.5685</c:v>
                </c:pt>
                <c:pt idx="1">
                  <c:v>0.4635</c:v>
                </c:pt>
                <c:pt idx="2">
                  <c:v>0.7035</c:v>
                </c:pt>
              </c:numCache>
            </c:numRef>
          </c:val>
          <c:smooth val="0"/>
          <c:extLst xmlns:c16r2="http://schemas.microsoft.com/office/drawing/2015/06/chart">
            <c:ext xmlns:c16="http://schemas.microsoft.com/office/drawing/2014/chart" uri="{C3380CC4-5D6E-409C-BE32-E72D297353CC}">
              <c16:uniqueId val="{00000002-6D80-4017-8282-BFE0464B8898}"/>
            </c:ext>
          </c:extLst>
        </c:ser>
        <c:dLbls>
          <c:showLegendKey val="0"/>
          <c:showVal val="0"/>
          <c:showCatName val="0"/>
          <c:showSerName val="0"/>
          <c:showPercent val="0"/>
          <c:showBubbleSize val="0"/>
        </c:dLbls>
        <c:marker val="1"/>
        <c:smooth val="0"/>
        <c:axId val="-203278016"/>
        <c:axId val="-203274752"/>
      </c:lineChart>
      <c:catAx>
        <c:axId val="-203278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3274752"/>
        <c:crosses val="autoZero"/>
        <c:auto val="1"/>
        <c:lblAlgn val="ctr"/>
        <c:lblOffset val="100"/>
        <c:noMultiLvlLbl val="0"/>
      </c:catAx>
      <c:valAx>
        <c:axId val="-203274752"/>
        <c:scaling>
          <c:orientation val="minMax"/>
          <c:max val="0.75"/>
          <c:min val="0.4"/>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327801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NCCCS Negotiated Level</c:v>
                </c:pt>
              </c:strCache>
            </c:strRef>
          </c:tx>
          <c:spPr>
            <a:ln w="34925" cap="rnd">
              <a:solidFill>
                <a:schemeClr val="accent2"/>
              </a:solidFill>
              <a:prstDash val="dash"/>
              <a:round/>
            </a:ln>
            <a:effectLst>
              <a:outerShdw blurRad="57150" dist="19050" dir="5400000" algn="ctr" rotWithShape="0">
                <a:srgbClr val="000000">
                  <a:alpha val="63000"/>
                </a:srgbClr>
              </a:outerShdw>
            </a:effectLst>
          </c:spPr>
          <c:marker>
            <c:symbol val="square"/>
            <c:size val="5"/>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9525">
                <a:solidFill>
                  <a:schemeClr val="accent1"/>
                </a:solidFill>
                <a:round/>
              </a:ln>
              <a:effectLst>
                <a:outerShdw blurRad="57150" dist="19050" dir="5400000" algn="ctr" rotWithShape="0">
                  <a:srgbClr val="000000">
                    <a:alpha val="63000"/>
                  </a:srgbClr>
                </a:outerShdw>
              </a:effectLst>
            </c:spPr>
          </c:marker>
          <c:cat>
            <c:strRef>
              <c:f>Sheet1!$B$1:$I$1</c:f>
              <c:strCache>
                <c:ptCount val="8"/>
                <c:pt idx="0">
                  <c:v>2011</c:v>
                </c:pt>
                <c:pt idx="1">
                  <c:v>2012</c:v>
                </c:pt>
                <c:pt idx="2">
                  <c:v>2013</c:v>
                </c:pt>
                <c:pt idx="3">
                  <c:v>2014</c:v>
                </c:pt>
                <c:pt idx="4">
                  <c:v>2015</c:v>
                </c:pt>
                <c:pt idx="5">
                  <c:v>2016</c:v>
                </c:pt>
                <c:pt idx="6">
                  <c:v>2017</c:v>
                </c:pt>
                <c:pt idx="7">
                  <c:v>2018</c:v>
                </c:pt>
              </c:strCache>
            </c:strRef>
          </c:cat>
          <c:val>
            <c:numRef>
              <c:f>Sheet1!$B$2:$I$2</c:f>
              <c:numCache>
                <c:formatCode>0.00%</c:formatCode>
                <c:ptCount val="8"/>
                <c:pt idx="0">
                  <c:v>0.59</c:v>
                </c:pt>
                <c:pt idx="1">
                  <c:v>0.59</c:v>
                </c:pt>
                <c:pt idx="2">
                  <c:v>0.591</c:v>
                </c:pt>
                <c:pt idx="3">
                  <c:v>0.547</c:v>
                </c:pt>
                <c:pt idx="4">
                  <c:v>0.547</c:v>
                </c:pt>
                <c:pt idx="5">
                  <c:v>0.549</c:v>
                </c:pt>
                <c:pt idx="6">
                  <c:v>0.549</c:v>
                </c:pt>
                <c:pt idx="7">
                  <c:v>0.56</c:v>
                </c:pt>
              </c:numCache>
            </c:numRef>
          </c:val>
          <c:smooth val="0"/>
          <c:extLst xmlns:c16r2="http://schemas.microsoft.com/office/drawing/2015/06/chart">
            <c:ext xmlns:c16="http://schemas.microsoft.com/office/drawing/2014/chart" uri="{C3380CC4-5D6E-409C-BE32-E72D297353CC}">
              <c16:uniqueId val="{00000000-FC7C-416B-BD83-D2C3E89A86B7}"/>
            </c:ext>
          </c:extLst>
        </c:ser>
        <c:ser>
          <c:idx val="1"/>
          <c:order val="1"/>
          <c:tx>
            <c:strRef>
              <c:f>Sheet1!$A$3</c:f>
              <c:strCache>
                <c:ptCount val="1"/>
                <c:pt idx="0">
                  <c:v>NCCCS Actual Performance</c:v>
                </c:pt>
              </c:strCache>
            </c:strRef>
          </c:tx>
          <c:spPr>
            <a:ln w="34925" cap="rnd">
              <a:solidFill>
                <a:schemeClr val="accent1"/>
              </a:solidFill>
              <a:prstDash val="solid"/>
              <a:round/>
            </a:ln>
            <a:effectLst>
              <a:outerShdw blurRad="57150" dist="19050" dir="5400000" algn="ctr" rotWithShape="0">
                <a:srgbClr val="000000">
                  <a:alpha val="63000"/>
                </a:srgbClr>
              </a:outerShdw>
            </a:effectLst>
          </c:spPr>
          <c:marker>
            <c:symbol val="circle"/>
            <c:size val="6"/>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9525">
                <a:solidFill>
                  <a:schemeClr val="accent2"/>
                </a:solidFill>
                <a:round/>
              </a:ln>
              <a:effectLst>
                <a:outerShdw blurRad="57150" dist="19050" dir="5400000" algn="ctr" rotWithShape="0">
                  <a:srgbClr val="000000">
                    <a:alpha val="63000"/>
                  </a:srgbClr>
                </a:outerShdw>
              </a:effectLst>
            </c:spPr>
          </c:marker>
          <c:dLbls>
            <c:dLbl>
              <c:idx val="2"/>
              <c:layout>
                <c:manualLayout>
                  <c:x val="-0.0556829007485176"/>
                  <c:y val="0.064714183478742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Sheet1!$B$3:$I$3</c:f>
              <c:numCache>
                <c:formatCode>0.00%</c:formatCode>
                <c:ptCount val="8"/>
                <c:pt idx="0">
                  <c:v>0.5162</c:v>
                </c:pt>
                <c:pt idx="1">
                  <c:v>0.5283</c:v>
                </c:pt>
                <c:pt idx="2">
                  <c:v>0.3935</c:v>
                </c:pt>
                <c:pt idx="3">
                  <c:v>0.5552</c:v>
                </c:pt>
                <c:pt idx="4">
                  <c:v>0.574</c:v>
                </c:pt>
                <c:pt idx="5">
                  <c:v>0.5943</c:v>
                </c:pt>
              </c:numCache>
            </c:numRef>
          </c:val>
          <c:smooth val="0"/>
          <c:extLst xmlns:c16r2="http://schemas.microsoft.com/office/drawing/2015/06/chart">
            <c:ext xmlns:c16="http://schemas.microsoft.com/office/drawing/2014/chart" uri="{C3380CC4-5D6E-409C-BE32-E72D297353CC}">
              <c16:uniqueId val="{00000001-FC7C-416B-BD83-D2C3E89A86B7}"/>
            </c:ext>
          </c:extLst>
        </c:ser>
        <c:dLbls>
          <c:showLegendKey val="0"/>
          <c:showVal val="0"/>
          <c:showCatName val="0"/>
          <c:showSerName val="0"/>
          <c:showPercent val="0"/>
          <c:showBubbleSize val="0"/>
        </c:dLbls>
        <c:marker val="1"/>
        <c:smooth val="0"/>
        <c:axId val="104413840"/>
        <c:axId val="138034896"/>
      </c:lineChart>
      <c:catAx>
        <c:axId val="1044138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034896"/>
        <c:crosses val="autoZero"/>
        <c:auto val="1"/>
        <c:lblAlgn val="ctr"/>
        <c:lblOffset val="100"/>
        <c:noMultiLvlLbl val="0"/>
      </c:catAx>
      <c:valAx>
        <c:axId val="138034896"/>
        <c:scaling>
          <c:orientation val="minMax"/>
          <c:max val="0.8"/>
          <c:min val="0.3"/>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44138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NCCCS Negotiated Level</c:v>
                </c:pt>
              </c:strCache>
            </c:strRef>
          </c:tx>
          <c:spPr>
            <a:ln w="34925" cap="rnd">
              <a:solidFill>
                <a:schemeClr val="accent2"/>
              </a:solidFill>
              <a:prstDash val="dash"/>
              <a:round/>
            </a:ln>
            <a:effectLst>
              <a:outerShdw blurRad="57150" dist="19050" dir="5400000" algn="ctr" rotWithShape="0">
                <a:srgbClr val="000000">
                  <a:alpha val="63000"/>
                </a:srgbClr>
              </a:outerShdw>
            </a:effectLst>
          </c:spPr>
          <c:marker>
            <c:symbol val="square"/>
            <c:size val="5"/>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9525">
                <a:solidFill>
                  <a:schemeClr val="accent1"/>
                </a:solidFill>
                <a:round/>
              </a:ln>
              <a:effectLst>
                <a:outerShdw blurRad="57150" dist="19050" dir="5400000" algn="ctr" rotWithShape="0">
                  <a:srgbClr val="000000">
                    <a:alpha val="63000"/>
                  </a:srgbClr>
                </a:outerShdw>
              </a:effectLst>
            </c:spPr>
          </c:marker>
          <c:cat>
            <c:strRef>
              <c:f>Sheet1!$B$1:$I$1</c:f>
              <c:strCache>
                <c:ptCount val="8"/>
                <c:pt idx="0">
                  <c:v>2011</c:v>
                </c:pt>
                <c:pt idx="1">
                  <c:v>2012</c:v>
                </c:pt>
                <c:pt idx="2">
                  <c:v>2013</c:v>
                </c:pt>
                <c:pt idx="3">
                  <c:v>2014</c:v>
                </c:pt>
                <c:pt idx="4">
                  <c:v>2015</c:v>
                </c:pt>
                <c:pt idx="5">
                  <c:v>2016</c:v>
                </c:pt>
                <c:pt idx="6">
                  <c:v>2017</c:v>
                </c:pt>
                <c:pt idx="7">
                  <c:v>2018</c:v>
                </c:pt>
              </c:strCache>
            </c:strRef>
          </c:cat>
          <c:val>
            <c:numRef>
              <c:f>Sheet1!$B$2:$I$2</c:f>
              <c:numCache>
                <c:formatCode>0.00%</c:formatCode>
                <c:ptCount val="8"/>
                <c:pt idx="0">
                  <c:v>0.805</c:v>
                </c:pt>
                <c:pt idx="1">
                  <c:v>0.8075</c:v>
                </c:pt>
                <c:pt idx="2">
                  <c:v>0.81</c:v>
                </c:pt>
                <c:pt idx="3">
                  <c:v>0.662</c:v>
                </c:pt>
                <c:pt idx="4">
                  <c:v>0.6622</c:v>
                </c:pt>
                <c:pt idx="5">
                  <c:v>0.67</c:v>
                </c:pt>
                <c:pt idx="6">
                  <c:v>0.67</c:v>
                </c:pt>
                <c:pt idx="7">
                  <c:v>0.76</c:v>
                </c:pt>
              </c:numCache>
            </c:numRef>
          </c:val>
          <c:smooth val="0"/>
          <c:extLst xmlns:c16r2="http://schemas.microsoft.com/office/drawing/2015/06/chart">
            <c:ext xmlns:c16="http://schemas.microsoft.com/office/drawing/2014/chart" uri="{C3380CC4-5D6E-409C-BE32-E72D297353CC}">
              <c16:uniqueId val="{00000000-6229-44BF-9664-B56ECE258EB6}"/>
            </c:ext>
          </c:extLst>
        </c:ser>
        <c:ser>
          <c:idx val="1"/>
          <c:order val="1"/>
          <c:tx>
            <c:strRef>
              <c:f>Sheet1!$A$3</c:f>
              <c:strCache>
                <c:ptCount val="1"/>
                <c:pt idx="0">
                  <c:v>NCCCS Actual Performance</c:v>
                </c:pt>
              </c:strCache>
            </c:strRef>
          </c:tx>
          <c:spPr>
            <a:ln w="34925" cap="rnd">
              <a:solidFill>
                <a:schemeClr val="accent1"/>
              </a:solidFill>
              <a:prstDash val="solid"/>
              <a:round/>
            </a:ln>
            <a:effectLst>
              <a:outerShdw blurRad="57150" dist="19050" dir="5400000" algn="ctr" rotWithShape="0">
                <a:srgbClr val="000000">
                  <a:alpha val="63000"/>
                </a:srgbClr>
              </a:outerShdw>
            </a:effectLst>
          </c:spPr>
          <c:marker>
            <c:symbol val="square"/>
            <c:size val="5"/>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9525">
                <a:solidFill>
                  <a:schemeClr val="accent2"/>
                </a:solidFill>
                <a:round/>
              </a:ln>
              <a:effectLst>
                <a:outerShdw blurRad="57150" dist="19050" dir="5400000" algn="ctr" rotWithShape="0">
                  <a:srgbClr val="000000">
                    <a:alpha val="63000"/>
                  </a:srgbClr>
                </a:outerShdw>
              </a:effectLst>
            </c:spPr>
          </c:marker>
          <c:dLbls>
            <c:dLbl>
              <c:idx val="1"/>
              <c:layout>
                <c:manualLayout>
                  <c:x val="-0.0502816661806163"/>
                  <c:y val="-0.026832521609213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62627345192962"/>
                  <c:y val="-0.0408626849136858"/>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Sheet1!$B$3:$I$3</c:f>
              <c:numCache>
                <c:formatCode>0.00%</c:formatCode>
                <c:ptCount val="8"/>
                <c:pt idx="0">
                  <c:v>0.7455</c:v>
                </c:pt>
                <c:pt idx="1">
                  <c:v>0.7808</c:v>
                </c:pt>
                <c:pt idx="2">
                  <c:v>0.6163</c:v>
                </c:pt>
                <c:pt idx="3">
                  <c:v>0.8265</c:v>
                </c:pt>
                <c:pt idx="4">
                  <c:v>0.802</c:v>
                </c:pt>
                <c:pt idx="5">
                  <c:v>0.8301</c:v>
                </c:pt>
              </c:numCache>
            </c:numRef>
          </c:val>
          <c:smooth val="0"/>
          <c:extLst xmlns:c16r2="http://schemas.microsoft.com/office/drawing/2015/06/chart">
            <c:ext xmlns:c16="http://schemas.microsoft.com/office/drawing/2014/chart" uri="{C3380CC4-5D6E-409C-BE32-E72D297353CC}">
              <c16:uniqueId val="{00000001-6229-44BF-9664-B56ECE258EB6}"/>
            </c:ext>
          </c:extLst>
        </c:ser>
        <c:dLbls>
          <c:showLegendKey val="0"/>
          <c:showVal val="0"/>
          <c:showCatName val="0"/>
          <c:showSerName val="0"/>
          <c:showPercent val="0"/>
          <c:showBubbleSize val="0"/>
        </c:dLbls>
        <c:marker val="1"/>
        <c:smooth val="0"/>
        <c:axId val="104543440"/>
        <c:axId val="137971952"/>
      </c:lineChart>
      <c:catAx>
        <c:axId val="1045434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7971952"/>
        <c:crosses val="autoZero"/>
        <c:auto val="1"/>
        <c:lblAlgn val="ctr"/>
        <c:lblOffset val="100"/>
        <c:noMultiLvlLbl val="0"/>
      </c:catAx>
      <c:valAx>
        <c:axId val="137971952"/>
        <c:scaling>
          <c:orientation val="minMax"/>
          <c:min val="0.6"/>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45434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NCCCS Negotiated Level</c:v>
                </c:pt>
              </c:strCache>
            </c:strRef>
          </c:tx>
          <c:spPr>
            <a:ln w="34925" cap="rnd">
              <a:solidFill>
                <a:schemeClr val="accent2"/>
              </a:solidFill>
              <a:prstDash val="dash"/>
              <a:round/>
            </a:ln>
            <a:effectLst>
              <a:outerShdw blurRad="57150" dist="19050" dir="5400000" algn="ctr" rotWithShape="0">
                <a:srgbClr val="000000">
                  <a:alpha val="63000"/>
                </a:srgbClr>
              </a:outerShdw>
            </a:effectLst>
          </c:spPr>
          <c:marker>
            <c:symbol val="square"/>
            <c:size val="5"/>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9525">
                <a:solidFill>
                  <a:schemeClr val="accent1"/>
                </a:solidFill>
                <a:round/>
              </a:ln>
              <a:effectLst>
                <a:outerShdw blurRad="57150" dist="19050" dir="5400000" algn="ctr" rotWithShape="0">
                  <a:srgbClr val="000000">
                    <a:alpha val="63000"/>
                  </a:srgbClr>
                </a:outerShdw>
              </a:effectLst>
            </c:spPr>
          </c:marker>
          <c:cat>
            <c:strRef>
              <c:f>Sheet1!$B$1:$I$1</c:f>
              <c:strCache>
                <c:ptCount val="8"/>
                <c:pt idx="0">
                  <c:v>2011</c:v>
                </c:pt>
                <c:pt idx="1">
                  <c:v>2012</c:v>
                </c:pt>
                <c:pt idx="2">
                  <c:v>2013</c:v>
                </c:pt>
                <c:pt idx="3">
                  <c:v>2014</c:v>
                </c:pt>
                <c:pt idx="4">
                  <c:v>2015</c:v>
                </c:pt>
                <c:pt idx="5">
                  <c:v>2016</c:v>
                </c:pt>
                <c:pt idx="6">
                  <c:v>2017</c:v>
                </c:pt>
                <c:pt idx="7">
                  <c:v>2018</c:v>
                </c:pt>
              </c:strCache>
            </c:strRef>
          </c:cat>
          <c:val>
            <c:numRef>
              <c:f>Sheet1!$B$2:$I$2</c:f>
              <c:numCache>
                <c:formatCode>0.00%</c:formatCode>
                <c:ptCount val="8"/>
                <c:pt idx="0">
                  <c:v>0.8</c:v>
                </c:pt>
                <c:pt idx="1">
                  <c:v>0.8</c:v>
                </c:pt>
                <c:pt idx="2">
                  <c:v>0.8025</c:v>
                </c:pt>
                <c:pt idx="3">
                  <c:v>0.6765</c:v>
                </c:pt>
                <c:pt idx="4">
                  <c:v>0.6765</c:v>
                </c:pt>
                <c:pt idx="5">
                  <c:v>0.677</c:v>
                </c:pt>
                <c:pt idx="6">
                  <c:v>0.677</c:v>
                </c:pt>
                <c:pt idx="7">
                  <c:v>0.68</c:v>
                </c:pt>
              </c:numCache>
            </c:numRef>
          </c:val>
          <c:smooth val="0"/>
          <c:extLst xmlns:c16r2="http://schemas.microsoft.com/office/drawing/2015/06/chart">
            <c:ext xmlns:c16="http://schemas.microsoft.com/office/drawing/2014/chart" uri="{C3380CC4-5D6E-409C-BE32-E72D297353CC}">
              <c16:uniqueId val="{00000000-76C6-4CB7-BAC6-9B46E79A7499}"/>
            </c:ext>
          </c:extLst>
        </c:ser>
        <c:ser>
          <c:idx val="1"/>
          <c:order val="1"/>
          <c:tx>
            <c:strRef>
              <c:f>Sheet1!$A$3</c:f>
              <c:strCache>
                <c:ptCount val="1"/>
                <c:pt idx="0">
                  <c:v>NCCCS Actual Performance</c:v>
                </c:pt>
              </c:strCache>
            </c:strRef>
          </c:tx>
          <c:spPr>
            <a:ln w="34925" cap="rnd">
              <a:solidFill>
                <a:schemeClr val="accent1"/>
              </a:solidFill>
              <a:prstDash val="solid"/>
              <a:round/>
            </a:ln>
            <a:effectLst>
              <a:outerShdw blurRad="57150" dist="19050" dir="5400000" algn="ctr" rotWithShape="0">
                <a:srgbClr val="000000">
                  <a:alpha val="63000"/>
                </a:srgbClr>
              </a:outerShdw>
            </a:effectLst>
          </c:spPr>
          <c:marker>
            <c:symbol val="square"/>
            <c:size val="5"/>
            <c:spPr>
              <a:solidFill>
                <a:schemeClr val="tx1"/>
              </a:solidFill>
              <a:ln w="9525">
                <a:solidFill>
                  <a:schemeClr val="accent1"/>
                </a:solidFill>
                <a:round/>
              </a:ln>
              <a:effectLst>
                <a:outerShdw blurRad="57150" dist="19050" dir="5400000" algn="ctr" rotWithShape="0">
                  <a:srgbClr val="000000">
                    <a:alpha val="63000"/>
                  </a:srgbClr>
                </a:outerShdw>
              </a:effectLst>
            </c:spPr>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Sheet1!$B$3:$I$3</c:f>
              <c:numCache>
                <c:formatCode>0.00%</c:formatCode>
                <c:ptCount val="8"/>
                <c:pt idx="0">
                  <c:v>0.829</c:v>
                </c:pt>
                <c:pt idx="1">
                  <c:v>0.7841</c:v>
                </c:pt>
                <c:pt idx="2">
                  <c:v>0.6811</c:v>
                </c:pt>
                <c:pt idx="3">
                  <c:v>0.6651</c:v>
                </c:pt>
                <c:pt idx="4">
                  <c:v>0.664</c:v>
                </c:pt>
                <c:pt idx="5">
                  <c:v>0.6893</c:v>
                </c:pt>
              </c:numCache>
            </c:numRef>
          </c:val>
          <c:smooth val="0"/>
          <c:extLst xmlns:c16r2="http://schemas.microsoft.com/office/drawing/2015/06/chart">
            <c:ext xmlns:c16="http://schemas.microsoft.com/office/drawing/2014/chart" uri="{C3380CC4-5D6E-409C-BE32-E72D297353CC}">
              <c16:uniqueId val="{00000001-76C6-4CB7-BAC6-9B46E79A7499}"/>
            </c:ext>
          </c:extLst>
        </c:ser>
        <c:dLbls>
          <c:showLegendKey val="0"/>
          <c:showVal val="0"/>
          <c:showCatName val="0"/>
          <c:showSerName val="0"/>
          <c:showPercent val="0"/>
          <c:showBubbleSize val="0"/>
        </c:dLbls>
        <c:marker val="1"/>
        <c:smooth val="0"/>
        <c:axId val="134540272"/>
        <c:axId val="134901488"/>
      </c:lineChart>
      <c:catAx>
        <c:axId val="13454027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901488"/>
        <c:crosses val="autoZero"/>
        <c:auto val="1"/>
        <c:lblAlgn val="ctr"/>
        <c:lblOffset val="100"/>
        <c:noMultiLvlLbl val="0"/>
      </c:catAx>
      <c:valAx>
        <c:axId val="134901488"/>
        <c:scaling>
          <c:orientation val="minMax"/>
          <c:min val="0.4"/>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5402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5066953436376"/>
          <c:y val="0.0422378618649777"/>
          <c:w val="0.887155268785846"/>
          <c:h val="0.790324401679819"/>
        </c:manualLayout>
      </c:layout>
      <c:lineChart>
        <c:grouping val="standard"/>
        <c:varyColors val="0"/>
        <c:ser>
          <c:idx val="0"/>
          <c:order val="0"/>
          <c:tx>
            <c:strRef>
              <c:f>Sheet1!$A$2</c:f>
              <c:strCache>
                <c:ptCount val="1"/>
                <c:pt idx="0">
                  <c:v>NCCCS Negotiated Level</c:v>
                </c:pt>
              </c:strCache>
            </c:strRef>
          </c:tx>
          <c:spPr>
            <a:ln w="34925" cap="rnd">
              <a:solidFill>
                <a:schemeClr val="accent2"/>
              </a:solidFill>
              <a:prstDash val="dash"/>
              <a:round/>
            </a:ln>
            <a:effectLst>
              <a:outerShdw blurRad="57150" dist="19050" dir="5400000" algn="ctr" rotWithShape="0">
                <a:srgbClr val="000000">
                  <a:alpha val="63000"/>
                </a:srgbClr>
              </a:outerShdw>
            </a:effectLst>
          </c:spPr>
          <c:marker>
            <c:symbol val="square"/>
            <c:size val="5"/>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9525">
                <a:solidFill>
                  <a:schemeClr val="accent1"/>
                </a:solidFill>
                <a:round/>
              </a:ln>
              <a:effectLst>
                <a:outerShdw blurRad="57150" dist="19050" dir="5400000" algn="ctr" rotWithShape="0">
                  <a:srgbClr val="000000">
                    <a:alpha val="63000"/>
                  </a:srgbClr>
                </a:outerShdw>
              </a:effectLst>
            </c:spPr>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Sheet1!$B$2:$I$2</c:f>
              <c:numCache>
                <c:formatCode>0.00%</c:formatCode>
                <c:ptCount val="8"/>
                <c:pt idx="0">
                  <c:v>0.2075</c:v>
                </c:pt>
                <c:pt idx="1">
                  <c:v>0.211</c:v>
                </c:pt>
                <c:pt idx="2">
                  <c:v>0.2125</c:v>
                </c:pt>
                <c:pt idx="3">
                  <c:v>0.2262</c:v>
                </c:pt>
                <c:pt idx="4">
                  <c:v>0.2262</c:v>
                </c:pt>
                <c:pt idx="5">
                  <c:v>0.227</c:v>
                </c:pt>
                <c:pt idx="6">
                  <c:v>0.0595</c:v>
                </c:pt>
                <c:pt idx="7">
                  <c:v>0.06</c:v>
                </c:pt>
              </c:numCache>
            </c:numRef>
          </c:val>
          <c:smooth val="0"/>
          <c:extLst xmlns:c16r2="http://schemas.microsoft.com/office/drawing/2015/06/chart">
            <c:ext xmlns:c16="http://schemas.microsoft.com/office/drawing/2014/chart" uri="{C3380CC4-5D6E-409C-BE32-E72D297353CC}">
              <c16:uniqueId val="{00000000-3611-44E7-9A7D-F17C5E845ECD}"/>
            </c:ext>
          </c:extLst>
        </c:ser>
        <c:ser>
          <c:idx val="1"/>
          <c:order val="1"/>
          <c:tx>
            <c:strRef>
              <c:f>Sheet1!$A$3</c:f>
              <c:strCache>
                <c:ptCount val="1"/>
                <c:pt idx="0">
                  <c:v>NCCCS Actual Performance (Old Nape</c:v>
                </c:pt>
              </c:strCache>
            </c:strRef>
          </c:tx>
          <c:spPr>
            <a:ln w="34925" cap="rnd">
              <a:solidFill>
                <a:schemeClr val="accent1"/>
              </a:solidFill>
              <a:prstDash val="solid"/>
              <a:round/>
            </a:ln>
            <a:effectLst>
              <a:outerShdw blurRad="57150" dist="19050" dir="5400000" algn="ctr" rotWithShape="0">
                <a:srgbClr val="000000">
                  <a:alpha val="63000"/>
                </a:srgbClr>
              </a:outerShdw>
            </a:effectLst>
          </c:spPr>
          <c:marker>
            <c:symbol val="square"/>
            <c:size val="5"/>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9525">
                <a:solidFill>
                  <a:schemeClr val="accent2"/>
                </a:solidFill>
                <a:round/>
              </a:ln>
              <a:effectLst>
                <a:outerShdw blurRad="57150" dist="19050" dir="5400000" algn="ctr" rotWithShape="0">
                  <a:srgbClr val="000000">
                    <a:alpha val="63000"/>
                  </a:srgbClr>
                </a:outerShdw>
              </a:effectLst>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Sheet1!$B$3:$I$3</c:f>
              <c:numCache>
                <c:formatCode>0.00%</c:formatCode>
                <c:ptCount val="8"/>
                <c:pt idx="0">
                  <c:v>0.2163</c:v>
                </c:pt>
                <c:pt idx="1">
                  <c:v>0.2303</c:v>
                </c:pt>
                <c:pt idx="2">
                  <c:v>0.23</c:v>
                </c:pt>
                <c:pt idx="3">
                  <c:v>0.2296</c:v>
                </c:pt>
                <c:pt idx="4">
                  <c:v>0.235</c:v>
                </c:pt>
                <c:pt idx="5">
                  <c:v>0.2398</c:v>
                </c:pt>
              </c:numCache>
            </c:numRef>
          </c:val>
          <c:smooth val="0"/>
          <c:extLst xmlns:c16r2="http://schemas.microsoft.com/office/drawing/2015/06/chart">
            <c:ext xmlns:c16="http://schemas.microsoft.com/office/drawing/2014/chart" uri="{C3380CC4-5D6E-409C-BE32-E72D297353CC}">
              <c16:uniqueId val="{00000001-3611-44E7-9A7D-F17C5E845ECD}"/>
            </c:ext>
          </c:extLst>
        </c:ser>
        <c:ser>
          <c:idx val="2"/>
          <c:order val="2"/>
          <c:tx>
            <c:strRef>
              <c:f>Sheet1!$A$4</c:f>
              <c:strCache>
                <c:ptCount val="1"/>
                <c:pt idx="0">
                  <c:v>NCCCS Performance (New NAPE)</c:v>
                </c:pt>
              </c:strCache>
            </c:strRef>
          </c:tx>
          <c:spPr>
            <a:ln w="34925" cap="rnd">
              <a:solidFill>
                <a:schemeClr val="accent3"/>
              </a:solidFill>
              <a:round/>
            </a:ln>
            <a:effectLst>
              <a:outerShdw blurRad="57150" dist="19050" dir="5400000" algn="ctr" rotWithShape="0">
                <a:srgbClr val="000000">
                  <a:alpha val="63000"/>
                </a:srgbClr>
              </a:outerShdw>
            </a:effectLst>
          </c:spPr>
          <c:marker>
            <c:symbol val="circle"/>
            <c:size val="6"/>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w="9525">
                <a:solidFill>
                  <a:schemeClr val="accent3"/>
                </a:solidFill>
                <a:round/>
              </a:ln>
              <a:effectLst>
                <a:outerShdw blurRad="57150" dist="19050" dir="5400000" algn="ctr" rotWithShape="0">
                  <a:srgbClr val="000000">
                    <a:alpha val="63000"/>
                  </a:srgbClr>
                </a:outerShdw>
              </a:effectLst>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Sheet1!$B$4:$I$4</c:f>
              <c:numCache>
                <c:formatCode>General</c:formatCode>
                <c:ptCount val="8"/>
                <c:pt idx="3" formatCode="0.00%">
                  <c:v>0.0612</c:v>
                </c:pt>
                <c:pt idx="4" formatCode="0.00%">
                  <c:v>0.0632</c:v>
                </c:pt>
                <c:pt idx="5" formatCode="0.00%">
                  <c:v>0.0595</c:v>
                </c:pt>
              </c:numCache>
            </c:numRef>
          </c:val>
          <c:smooth val="0"/>
        </c:ser>
        <c:dLbls>
          <c:dLblPos val="b"/>
          <c:showLegendKey val="0"/>
          <c:showVal val="1"/>
          <c:showCatName val="0"/>
          <c:showSerName val="0"/>
          <c:showPercent val="0"/>
          <c:showBubbleSize val="0"/>
        </c:dLbls>
        <c:marker val="1"/>
        <c:smooth val="0"/>
        <c:axId val="137281984"/>
        <c:axId val="134254576"/>
      </c:lineChart>
      <c:catAx>
        <c:axId val="13728198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254576"/>
        <c:crosses val="autoZero"/>
        <c:auto val="1"/>
        <c:lblAlgn val="ctr"/>
        <c:lblOffset val="100"/>
        <c:noMultiLvlLbl val="0"/>
      </c:catAx>
      <c:valAx>
        <c:axId val="134254576"/>
        <c:scaling>
          <c:orientation val="minMax"/>
          <c:min val="0.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solidFill>
              <a:schemeClr val="accent4"/>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7281984"/>
        <c:crosses val="autoZero"/>
        <c:crossBetween val="between"/>
        <c:majorUnit val="0.05"/>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NCCCS Negotiated Level</c:v>
                </c:pt>
              </c:strCache>
            </c:strRef>
          </c:tx>
          <c:spPr>
            <a:ln w="34925" cap="rnd">
              <a:solidFill>
                <a:schemeClr val="accent2"/>
              </a:solidFill>
              <a:prstDash val="dash"/>
              <a:round/>
            </a:ln>
            <a:effectLst>
              <a:outerShdw blurRad="57150" dist="19050" dir="5400000" algn="ctr" rotWithShape="0">
                <a:srgbClr val="000000">
                  <a:alpha val="63000"/>
                </a:srgbClr>
              </a:outerShdw>
            </a:effectLst>
          </c:spPr>
          <c:marker>
            <c:symbol val="square"/>
            <c:size val="5"/>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9525">
                <a:solidFill>
                  <a:schemeClr val="accent1"/>
                </a:solidFill>
                <a:round/>
              </a:ln>
              <a:effectLst>
                <a:outerShdw blurRad="57150" dist="19050" dir="5400000" algn="ctr" rotWithShape="0">
                  <a:srgbClr val="000000">
                    <a:alpha val="63000"/>
                  </a:srgbClr>
                </a:outerShdw>
              </a:effectLst>
            </c:spPr>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Sheet1!$B$2:$I$2</c:f>
              <c:numCache>
                <c:formatCode>0.00%</c:formatCode>
                <c:ptCount val="8"/>
                <c:pt idx="0">
                  <c:v>0.215</c:v>
                </c:pt>
                <c:pt idx="1">
                  <c:v>0.2155</c:v>
                </c:pt>
                <c:pt idx="2">
                  <c:v>0.178</c:v>
                </c:pt>
                <c:pt idx="3">
                  <c:v>0.178</c:v>
                </c:pt>
                <c:pt idx="4">
                  <c:v>0.1785</c:v>
                </c:pt>
                <c:pt idx="5">
                  <c:v>0.1785</c:v>
                </c:pt>
                <c:pt idx="6">
                  <c:v>0.145</c:v>
                </c:pt>
                <c:pt idx="7">
                  <c:v>0.1491</c:v>
                </c:pt>
              </c:numCache>
            </c:numRef>
          </c:val>
          <c:smooth val="0"/>
          <c:extLst xmlns:c16r2="http://schemas.microsoft.com/office/drawing/2015/06/chart">
            <c:ext xmlns:c16="http://schemas.microsoft.com/office/drawing/2014/chart" uri="{C3380CC4-5D6E-409C-BE32-E72D297353CC}">
              <c16:uniqueId val="{00000000-ED03-40D7-BB5A-036E76553B5A}"/>
            </c:ext>
          </c:extLst>
        </c:ser>
        <c:ser>
          <c:idx val="1"/>
          <c:order val="1"/>
          <c:tx>
            <c:strRef>
              <c:f>Sheet1!$A$3</c:f>
              <c:strCache>
                <c:ptCount val="1"/>
                <c:pt idx="0">
                  <c:v>NCCCS Actual Performance (Old NAPE)</c:v>
                </c:pt>
              </c:strCache>
            </c:strRef>
          </c:tx>
          <c:spPr>
            <a:ln w="34925" cap="rnd">
              <a:solidFill>
                <a:schemeClr val="accent1"/>
              </a:solidFill>
              <a:prstDash val="solid"/>
              <a:round/>
            </a:ln>
            <a:effectLst>
              <a:outerShdw blurRad="57150" dist="19050" dir="5400000" algn="ctr" rotWithShape="0">
                <a:srgbClr val="000000">
                  <a:alpha val="63000"/>
                </a:srgbClr>
              </a:outerShdw>
            </a:effectLst>
          </c:spPr>
          <c:marker>
            <c:symbol val="square"/>
            <c:size val="5"/>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9525">
                <a:solidFill>
                  <a:schemeClr val="accent2"/>
                </a:solidFill>
                <a:round/>
              </a:ln>
              <a:effectLst>
                <a:outerShdw blurRad="57150" dist="19050" dir="5400000" algn="ctr" rotWithShape="0">
                  <a:srgbClr val="000000">
                    <a:alpha val="63000"/>
                  </a:srgbClr>
                </a:outerShdw>
              </a:effectLst>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Sheet1!$B$3:$I$3</c:f>
              <c:numCache>
                <c:formatCode>0.00%</c:formatCode>
                <c:ptCount val="8"/>
                <c:pt idx="0">
                  <c:v>0.2143</c:v>
                </c:pt>
                <c:pt idx="1">
                  <c:v>0.2342</c:v>
                </c:pt>
                <c:pt idx="2">
                  <c:v>0.1812</c:v>
                </c:pt>
                <c:pt idx="3">
                  <c:v>0.1787</c:v>
                </c:pt>
                <c:pt idx="4">
                  <c:v>0.212</c:v>
                </c:pt>
                <c:pt idx="5">
                  <c:v>0.2114</c:v>
                </c:pt>
              </c:numCache>
            </c:numRef>
          </c:val>
          <c:smooth val="0"/>
          <c:extLst xmlns:c16r2="http://schemas.microsoft.com/office/drawing/2015/06/chart">
            <c:ext xmlns:c16="http://schemas.microsoft.com/office/drawing/2014/chart" uri="{C3380CC4-5D6E-409C-BE32-E72D297353CC}">
              <c16:uniqueId val="{00000001-ED03-40D7-BB5A-036E76553B5A}"/>
            </c:ext>
          </c:extLst>
        </c:ser>
        <c:ser>
          <c:idx val="2"/>
          <c:order val="2"/>
          <c:tx>
            <c:strRef>
              <c:f>Sheet1!$A$4</c:f>
              <c:strCache>
                <c:ptCount val="1"/>
                <c:pt idx="0">
                  <c:v>NCCCS Performance (New NAPE)</c:v>
                </c:pt>
              </c:strCache>
            </c:strRef>
          </c:tx>
          <c:spPr>
            <a:ln w="34925" cap="rnd">
              <a:solidFill>
                <a:schemeClr val="accent3"/>
              </a:solidFill>
              <a:round/>
            </a:ln>
            <a:effectLst>
              <a:outerShdw blurRad="57150" dist="19050" dir="5400000" algn="ctr" rotWithShape="0">
                <a:srgbClr val="000000">
                  <a:alpha val="63000"/>
                </a:srgbClr>
              </a:outerShdw>
            </a:effectLst>
          </c:spPr>
          <c:marker>
            <c:symbol val="circle"/>
            <c:size val="6"/>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w="9525">
                <a:solidFill>
                  <a:schemeClr val="accent3"/>
                </a:solidFill>
                <a:round/>
              </a:ln>
              <a:effectLst>
                <a:outerShdw blurRad="57150" dist="19050" dir="5400000" algn="ctr" rotWithShape="0">
                  <a:srgbClr val="000000">
                    <a:alpha val="63000"/>
                  </a:srgbClr>
                </a:outerShdw>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2011</c:v>
                </c:pt>
                <c:pt idx="1">
                  <c:v>2012</c:v>
                </c:pt>
                <c:pt idx="2">
                  <c:v>2013</c:v>
                </c:pt>
                <c:pt idx="3">
                  <c:v>2014</c:v>
                </c:pt>
                <c:pt idx="4">
                  <c:v>2015</c:v>
                </c:pt>
                <c:pt idx="5">
                  <c:v>2016</c:v>
                </c:pt>
                <c:pt idx="6">
                  <c:v>2017</c:v>
                </c:pt>
                <c:pt idx="7">
                  <c:v>2018</c:v>
                </c:pt>
              </c:strCache>
            </c:strRef>
          </c:cat>
          <c:val>
            <c:numRef>
              <c:f>Sheet1!$B$4:$I$4</c:f>
              <c:numCache>
                <c:formatCode>General</c:formatCode>
                <c:ptCount val="8"/>
                <c:pt idx="3" formatCode="0.00%">
                  <c:v>0.139</c:v>
                </c:pt>
                <c:pt idx="4" formatCode="0.00%">
                  <c:v>0.141</c:v>
                </c:pt>
                <c:pt idx="5" formatCode="0.00%">
                  <c:v>0.145</c:v>
                </c:pt>
              </c:numCache>
            </c:numRef>
          </c:val>
          <c:smooth val="0"/>
        </c:ser>
        <c:dLbls>
          <c:dLblPos val="b"/>
          <c:showLegendKey val="0"/>
          <c:showVal val="1"/>
          <c:showCatName val="0"/>
          <c:showSerName val="0"/>
          <c:showPercent val="0"/>
          <c:showBubbleSize val="0"/>
        </c:dLbls>
        <c:marker val="1"/>
        <c:smooth val="0"/>
        <c:axId val="104345184"/>
        <c:axId val="104554496"/>
      </c:lineChart>
      <c:catAx>
        <c:axId val="10434518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4554496"/>
        <c:crosses val="autoZero"/>
        <c:auto val="1"/>
        <c:lblAlgn val="ctr"/>
        <c:lblOffset val="100"/>
        <c:noMultiLvlLbl val="0"/>
      </c:catAx>
      <c:valAx>
        <c:axId val="10455449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4345184"/>
        <c:crosses val="autoZero"/>
        <c:crossBetween val="between"/>
        <c:majorUnit val="0.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kumimoji="0" lang="en-US" sz="1862" b="0" i="0" u="none" strike="noStrike" kern="1200" cap="none" spc="0" normalizeH="0" baseline="0" noProof="0" dirty="0">
                <a:ln>
                  <a:noFill/>
                </a:ln>
                <a:solidFill>
                  <a:schemeClr val="tx1"/>
                </a:solidFill>
                <a:effectLst/>
                <a:uLnTx/>
                <a:uFillTx/>
                <a:latin typeface="Calibri" panose="020F0502020204030204"/>
              </a:rPr>
              <a:t>2P1 Example with State Goal</a:t>
            </a:r>
            <a:endParaRPr lang="en-US" dirty="0">
              <a:solidFill>
                <a:schemeClr val="tx1"/>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lineChart>
        <c:grouping val="standard"/>
        <c:varyColors val="0"/>
        <c:ser>
          <c:idx val="1"/>
          <c:order val="0"/>
          <c:tx>
            <c:strRef>
              <c:f>Sheet1!$C$1</c:f>
              <c:strCache>
                <c:ptCount val="1"/>
                <c:pt idx="0">
                  <c:v>State Average</c:v>
                </c:pt>
              </c:strCache>
            </c:strRef>
          </c:tx>
          <c:spPr>
            <a:ln w="28575" cap="rnd">
              <a:solidFill>
                <a:schemeClr val="accent2"/>
              </a:solidFill>
              <a:round/>
            </a:ln>
            <a:effectLst/>
          </c:spPr>
          <c:marker>
            <c:symbol val="square"/>
            <c:size val="10"/>
            <c:spPr>
              <a:noFill/>
              <a:ln w="9525">
                <a:noFill/>
              </a:ln>
              <a:effectLst/>
            </c:spPr>
          </c:marker>
          <c:dLbls>
            <c:dLbl>
              <c:idx val="2"/>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969F-4B33-9673-9E1101FC28F3}"/>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 </c:v>
                </c:pt>
                <c:pt idx="1">
                  <c:v> </c:v>
                </c:pt>
                <c:pt idx="2">
                  <c:v> </c:v>
                </c:pt>
              </c:strCache>
            </c:strRef>
          </c:cat>
          <c:val>
            <c:numRef>
              <c:f>Sheet1!$C$2:$C$4</c:f>
              <c:numCache>
                <c:formatCode>0.0%</c:formatCode>
                <c:ptCount val="3"/>
                <c:pt idx="0">
                  <c:v>0.584</c:v>
                </c:pt>
                <c:pt idx="1">
                  <c:v>0.584</c:v>
                </c:pt>
                <c:pt idx="2">
                  <c:v>0.584</c:v>
                </c:pt>
              </c:numCache>
            </c:numRef>
          </c:val>
          <c:smooth val="0"/>
          <c:extLst xmlns:c16r2="http://schemas.microsoft.com/office/drawing/2015/06/chart">
            <c:ext xmlns:c16="http://schemas.microsoft.com/office/drawing/2014/chart" uri="{C3380CC4-5D6E-409C-BE32-E72D297353CC}">
              <c16:uniqueId val="{00000000-969F-4B33-9673-9E1101FC28F3}"/>
            </c:ext>
          </c:extLst>
        </c:ser>
        <c:dLbls>
          <c:showLegendKey val="0"/>
          <c:showVal val="0"/>
          <c:showCatName val="0"/>
          <c:showSerName val="0"/>
          <c:showPercent val="0"/>
          <c:showBubbleSize val="0"/>
        </c:dLbls>
        <c:marker val="1"/>
        <c:smooth val="0"/>
        <c:axId val="241952144"/>
        <c:axId val="290175616"/>
      </c:lineChart>
      <c:catAx>
        <c:axId val="241952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0175616"/>
        <c:crosses val="autoZero"/>
        <c:auto val="1"/>
        <c:lblAlgn val="ctr"/>
        <c:lblOffset val="100"/>
        <c:noMultiLvlLbl val="0"/>
      </c:catAx>
      <c:valAx>
        <c:axId val="290175616"/>
        <c:scaling>
          <c:orientation val="minMax"/>
          <c:max val="0.75"/>
          <c:min val="0.4"/>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195214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kumimoji="0" lang="en-US" sz="1862" b="0" i="0" u="none" strike="noStrike" kern="1200" cap="none" spc="0" normalizeH="0" baseline="0" noProof="0" dirty="0">
                <a:ln>
                  <a:noFill/>
                </a:ln>
                <a:solidFill>
                  <a:schemeClr val="tx1"/>
                </a:solidFill>
                <a:effectLst/>
                <a:uLnTx/>
                <a:uFillTx/>
                <a:latin typeface="Calibri" panose="020F0502020204030204"/>
              </a:rPr>
              <a:t>2P1 Example with State Goal</a:t>
            </a:r>
            <a:endParaRPr lang="en-US" dirty="0">
              <a:solidFill>
                <a:schemeClr val="tx1"/>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State Goal</c:v>
                </c:pt>
              </c:strCache>
            </c:strRef>
          </c:tx>
          <c:spPr>
            <a:ln w="28575" cap="rnd">
              <a:solidFill>
                <a:schemeClr val="accent1"/>
              </a:solidFill>
              <a:round/>
            </a:ln>
            <a:effectLst/>
          </c:spPr>
          <c:marker>
            <c:symbol val="square"/>
            <c:size val="10"/>
            <c:spPr>
              <a:noFill/>
              <a:ln w="9525">
                <a:noFill/>
              </a:ln>
              <a:effectLst/>
            </c:spPr>
          </c:marker>
          <c:dLbls>
            <c:dLbl>
              <c:idx val="2"/>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969F-4B33-9673-9E1101FC28F3}"/>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 </c:v>
                </c:pt>
                <c:pt idx="1">
                  <c:v> </c:v>
                </c:pt>
                <c:pt idx="2">
                  <c:v> </c:v>
                </c:pt>
              </c:strCache>
            </c:strRef>
          </c:cat>
          <c:val>
            <c:numRef>
              <c:f>Sheet1!$B$2:$B$4</c:f>
              <c:numCache>
                <c:formatCode>0.0%</c:formatCode>
                <c:ptCount val="3"/>
                <c:pt idx="0">
                  <c:v>0.638</c:v>
                </c:pt>
                <c:pt idx="1">
                  <c:v>0.638</c:v>
                </c:pt>
                <c:pt idx="2">
                  <c:v>0.638</c:v>
                </c:pt>
              </c:numCache>
            </c:numRef>
          </c:val>
          <c:smooth val="0"/>
          <c:extLst xmlns:c16r2="http://schemas.microsoft.com/office/drawing/2015/06/chart">
            <c:ext xmlns:c16="http://schemas.microsoft.com/office/drawing/2014/chart" uri="{C3380CC4-5D6E-409C-BE32-E72D297353CC}">
              <c16:uniqueId val="{00000000-6D80-4017-8282-BFE0464B8898}"/>
            </c:ext>
          </c:extLst>
        </c:ser>
        <c:ser>
          <c:idx val="1"/>
          <c:order val="1"/>
          <c:tx>
            <c:strRef>
              <c:f>Sheet1!$C$1</c:f>
              <c:strCache>
                <c:ptCount val="1"/>
                <c:pt idx="0">
                  <c:v>State Average</c:v>
                </c:pt>
              </c:strCache>
            </c:strRef>
          </c:tx>
          <c:spPr>
            <a:ln w="28575" cap="rnd">
              <a:solidFill>
                <a:schemeClr val="accent2"/>
              </a:solidFill>
              <a:round/>
            </a:ln>
            <a:effectLst/>
          </c:spPr>
          <c:marker>
            <c:symbol val="square"/>
            <c:size val="10"/>
            <c:spPr>
              <a:noFill/>
              <a:ln w="9525">
                <a:noFill/>
              </a:ln>
              <a:effectLst/>
            </c:spPr>
          </c:marker>
          <c:dLbls>
            <c:dLbl>
              <c:idx val="2"/>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969F-4B33-9673-9E1101FC28F3}"/>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 </c:v>
                </c:pt>
                <c:pt idx="1">
                  <c:v> </c:v>
                </c:pt>
                <c:pt idx="2">
                  <c:v> </c:v>
                </c:pt>
              </c:strCache>
            </c:strRef>
          </c:cat>
          <c:val>
            <c:numRef>
              <c:f>Sheet1!$C$2:$C$4</c:f>
              <c:numCache>
                <c:formatCode>0.0%</c:formatCode>
                <c:ptCount val="3"/>
                <c:pt idx="0">
                  <c:v>0.584</c:v>
                </c:pt>
                <c:pt idx="1">
                  <c:v>0.584</c:v>
                </c:pt>
                <c:pt idx="2">
                  <c:v>0.584</c:v>
                </c:pt>
              </c:numCache>
            </c:numRef>
          </c:val>
          <c:smooth val="0"/>
          <c:extLst xmlns:c16r2="http://schemas.microsoft.com/office/drawing/2015/06/chart">
            <c:ext xmlns:c16="http://schemas.microsoft.com/office/drawing/2014/chart" uri="{C3380CC4-5D6E-409C-BE32-E72D297353CC}">
              <c16:uniqueId val="{00000000-969F-4B33-9673-9E1101FC28F3}"/>
            </c:ext>
          </c:extLst>
        </c:ser>
        <c:dLbls>
          <c:showLegendKey val="0"/>
          <c:showVal val="0"/>
          <c:showCatName val="0"/>
          <c:showSerName val="0"/>
          <c:showPercent val="0"/>
          <c:showBubbleSize val="0"/>
        </c:dLbls>
        <c:marker val="1"/>
        <c:smooth val="0"/>
        <c:axId val="311837168"/>
        <c:axId val="311839488"/>
      </c:lineChart>
      <c:catAx>
        <c:axId val="31183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1839488"/>
        <c:crosses val="autoZero"/>
        <c:auto val="1"/>
        <c:lblAlgn val="ctr"/>
        <c:lblOffset val="100"/>
        <c:noMultiLvlLbl val="0"/>
      </c:catAx>
      <c:valAx>
        <c:axId val="311839488"/>
        <c:scaling>
          <c:orientation val="minMax"/>
          <c:max val="0.75"/>
          <c:min val="0.4"/>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183716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kumimoji="0" lang="en-US" sz="1862" b="0" i="0" u="none" strike="noStrike" kern="1200" cap="none" spc="0" normalizeH="0" baseline="0" noProof="0" dirty="0">
                <a:ln>
                  <a:noFill/>
                </a:ln>
                <a:solidFill>
                  <a:schemeClr val="tx1"/>
                </a:solidFill>
                <a:effectLst/>
                <a:uLnTx/>
                <a:uFillTx/>
                <a:latin typeface="Calibri" panose="020F0502020204030204"/>
              </a:rPr>
              <a:t>2P1 Example with State Goal</a:t>
            </a:r>
            <a:endParaRPr lang="en-US" dirty="0">
              <a:solidFill>
                <a:schemeClr val="tx1"/>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State Goal</c:v>
                </c:pt>
              </c:strCache>
            </c:strRef>
          </c:tx>
          <c:spPr>
            <a:ln w="28575" cap="rnd">
              <a:noFill/>
              <a:round/>
            </a:ln>
            <a:effectLst/>
          </c:spPr>
          <c:marker>
            <c:symbol val="square"/>
            <c:size val="10"/>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College 1</c:v>
                </c:pt>
                <c:pt idx="1">
                  <c:v>College 2</c:v>
                </c:pt>
                <c:pt idx="2">
                  <c:v>College 3</c:v>
                </c:pt>
              </c:strCache>
            </c:strRef>
          </c:cat>
          <c:val>
            <c:numRef>
              <c:f>Sheet1!$B$2:$B$4</c:f>
              <c:numCache>
                <c:formatCode>0.0%</c:formatCode>
                <c:ptCount val="3"/>
                <c:pt idx="0">
                  <c:v>0.638</c:v>
                </c:pt>
                <c:pt idx="1">
                  <c:v>0.638</c:v>
                </c:pt>
                <c:pt idx="2">
                  <c:v>0.638</c:v>
                </c:pt>
              </c:numCache>
            </c:numRef>
          </c:val>
          <c:smooth val="0"/>
          <c:extLst xmlns:c16r2="http://schemas.microsoft.com/office/drawing/2015/06/chart">
            <c:ext xmlns:c16="http://schemas.microsoft.com/office/drawing/2014/chart" uri="{C3380CC4-5D6E-409C-BE32-E72D297353CC}">
              <c16:uniqueId val="{00000000-6D80-4017-8282-BFE0464B8898}"/>
            </c:ext>
          </c:extLst>
        </c:ser>
        <c:dLbls>
          <c:showLegendKey val="0"/>
          <c:showVal val="0"/>
          <c:showCatName val="0"/>
          <c:showSerName val="0"/>
          <c:showPercent val="0"/>
          <c:showBubbleSize val="0"/>
        </c:dLbls>
        <c:marker val="1"/>
        <c:smooth val="0"/>
        <c:axId val="310698304"/>
        <c:axId val="310700624"/>
      </c:lineChart>
      <c:catAx>
        <c:axId val="31069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0700624"/>
        <c:crosses val="autoZero"/>
        <c:auto val="1"/>
        <c:lblAlgn val="ctr"/>
        <c:lblOffset val="100"/>
        <c:noMultiLvlLbl val="0"/>
      </c:catAx>
      <c:valAx>
        <c:axId val="310700624"/>
        <c:scaling>
          <c:orientation val="minMax"/>
          <c:max val="0.75"/>
          <c:min val="0.4"/>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069830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0.73775</cdr:x>
      <cdr:y>0.58927</cdr:y>
    </cdr:from>
    <cdr:to>
      <cdr:x>0.9779</cdr:x>
      <cdr:y>0.82823</cdr:y>
    </cdr:to>
    <cdr:sp macro="" textlink="">
      <cdr:nvSpPr>
        <cdr:cNvPr id="2" name="Rectangle 1"/>
        <cdr:cNvSpPr/>
      </cdr:nvSpPr>
      <cdr:spPr>
        <a:xfrm xmlns:a="http://schemas.openxmlformats.org/drawingml/2006/main">
          <a:off x="6071419" y="2667000"/>
          <a:ext cx="1976284" cy="1081548"/>
        </a:xfrm>
        <a:prstGeom xmlns:a="http://schemas.openxmlformats.org/drawingml/2006/main" prst="rect">
          <a:avLst/>
        </a:prstGeom>
        <a:noFill xmlns:a="http://schemas.openxmlformats.org/drawingml/2006/main"/>
        <a:ln xmlns:a="http://schemas.openxmlformats.org/drawingml/2006/main" w="3810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0.73536</cdr:x>
      <cdr:y>0.47352</cdr:y>
    </cdr:from>
    <cdr:to>
      <cdr:x>0.9779</cdr:x>
      <cdr:y>0.58927</cdr:y>
    </cdr:to>
    <cdr:sp macro="" textlink="">
      <cdr:nvSpPr>
        <cdr:cNvPr id="3" name="Rectangle 2"/>
        <cdr:cNvSpPr/>
      </cdr:nvSpPr>
      <cdr:spPr>
        <a:xfrm xmlns:a="http://schemas.openxmlformats.org/drawingml/2006/main">
          <a:off x="6051755" y="2143125"/>
          <a:ext cx="1995948" cy="523875"/>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en-US" sz="1200" b="1" dirty="0" smtClean="0"/>
            <a:t>Both 2017 &amp; 2018 will be renegotiated</a:t>
          </a:r>
          <a:endParaRPr lang="en-US" sz="12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0.53546</cdr:x>
      <cdr:y>0.4096</cdr:y>
    </cdr:from>
    <cdr:to>
      <cdr:x>0.55357</cdr:x>
      <cdr:y>0.8883</cdr:y>
    </cdr:to>
    <cdr:sp macro="" textlink="">
      <cdr:nvSpPr>
        <cdr:cNvPr id="2" name="Right Brace 1"/>
        <cdr:cNvSpPr/>
      </cdr:nvSpPr>
      <cdr:spPr>
        <a:xfrm xmlns:a="http://schemas.openxmlformats.org/drawingml/2006/main">
          <a:off x="4352212" y="2219477"/>
          <a:ext cx="147217" cy="2593910"/>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0.83393</cdr:x>
      <cdr:y>0.18501</cdr:y>
    </cdr:from>
    <cdr:to>
      <cdr:x>0.86008</cdr:x>
      <cdr:y>0.4096</cdr:y>
    </cdr:to>
    <cdr:sp macro="" textlink="">
      <cdr:nvSpPr>
        <cdr:cNvPr id="3" name="Right Brace 2"/>
        <cdr:cNvSpPr/>
      </cdr:nvSpPr>
      <cdr:spPr>
        <a:xfrm xmlns:a="http://schemas.openxmlformats.org/drawingml/2006/main">
          <a:off x="6778171" y="1002523"/>
          <a:ext cx="212531" cy="1216954"/>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0.25576</cdr:x>
      <cdr:y>0.47391</cdr:y>
    </cdr:from>
    <cdr:to>
      <cdr:x>0.45877</cdr:x>
      <cdr:y>0.63015</cdr:y>
    </cdr:to>
    <cdr:sp macro="" textlink="">
      <cdr:nvSpPr>
        <cdr:cNvPr id="4" name="TextBox 3"/>
        <cdr:cNvSpPr txBox="1"/>
      </cdr:nvSpPr>
      <cdr:spPr>
        <a:xfrm xmlns:a="http://schemas.openxmlformats.org/drawingml/2006/main">
          <a:off x="2086560" y="2593264"/>
          <a:ext cx="1656124" cy="8549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Gap</a:t>
          </a:r>
        </a:p>
      </cdr:txBody>
    </cdr:sp>
  </cdr:relSizeAnchor>
</c:userShapes>
</file>

<file path=ppt/drawings/drawing3.xml><?xml version="1.0" encoding="utf-8"?>
<c:userShapes xmlns:c="http://schemas.openxmlformats.org/drawingml/2006/chart">
  <cdr:relSizeAnchor xmlns:cdr="http://schemas.openxmlformats.org/drawingml/2006/chartDrawing">
    <cdr:from>
      <cdr:x>0.53546</cdr:x>
      <cdr:y>0.4096</cdr:y>
    </cdr:from>
    <cdr:to>
      <cdr:x>0.55357</cdr:x>
      <cdr:y>0.8883</cdr:y>
    </cdr:to>
    <cdr:sp macro="" textlink="">
      <cdr:nvSpPr>
        <cdr:cNvPr id="2" name="Right Brace 1"/>
        <cdr:cNvSpPr/>
      </cdr:nvSpPr>
      <cdr:spPr>
        <a:xfrm xmlns:a="http://schemas.openxmlformats.org/drawingml/2006/main">
          <a:off x="4352212" y="2219477"/>
          <a:ext cx="147217" cy="2593910"/>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0.83393</cdr:x>
      <cdr:y>0.18501</cdr:y>
    </cdr:from>
    <cdr:to>
      <cdr:x>0.86008</cdr:x>
      <cdr:y>0.4096</cdr:y>
    </cdr:to>
    <cdr:sp macro="" textlink="">
      <cdr:nvSpPr>
        <cdr:cNvPr id="3" name="Right Brace 2"/>
        <cdr:cNvSpPr/>
      </cdr:nvSpPr>
      <cdr:spPr>
        <a:xfrm xmlns:a="http://schemas.openxmlformats.org/drawingml/2006/main">
          <a:off x="6778171" y="1002523"/>
          <a:ext cx="212531" cy="1216954"/>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0.25166</cdr:x>
      <cdr:y>0.46384</cdr:y>
    </cdr:from>
    <cdr:to>
      <cdr:x>0.3875</cdr:x>
      <cdr:y>0.52461</cdr:y>
    </cdr:to>
    <cdr:sp macro="" textlink="">
      <cdr:nvSpPr>
        <cdr:cNvPr id="4" name="TextBox 3"/>
        <cdr:cNvSpPr txBox="1"/>
      </cdr:nvSpPr>
      <cdr:spPr>
        <a:xfrm xmlns:a="http://schemas.openxmlformats.org/drawingml/2006/main">
          <a:off x="1534119" y="1885046"/>
          <a:ext cx="828081" cy="24696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Gap</a:t>
          </a:r>
        </a:p>
      </cdr:txBody>
    </cdr:sp>
  </cdr:relSizeAnchor>
</c:userShapes>
</file>

<file path=ppt/drawings/drawing4.xml><?xml version="1.0" encoding="utf-8"?>
<c:userShapes xmlns:c="http://schemas.openxmlformats.org/drawingml/2006/chart">
  <cdr:relSizeAnchor xmlns:cdr="http://schemas.openxmlformats.org/drawingml/2006/chartDrawing">
    <cdr:from>
      <cdr:x>0.53546</cdr:x>
      <cdr:y>0.4096</cdr:y>
    </cdr:from>
    <cdr:to>
      <cdr:x>0.55357</cdr:x>
      <cdr:y>0.8883</cdr:y>
    </cdr:to>
    <cdr:sp macro="" textlink="">
      <cdr:nvSpPr>
        <cdr:cNvPr id="2" name="Right Brace 1"/>
        <cdr:cNvSpPr/>
      </cdr:nvSpPr>
      <cdr:spPr>
        <a:xfrm xmlns:a="http://schemas.openxmlformats.org/drawingml/2006/main">
          <a:off x="4352212" y="2219477"/>
          <a:ext cx="147217" cy="2593910"/>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0.83393</cdr:x>
      <cdr:y>0.18501</cdr:y>
    </cdr:from>
    <cdr:to>
      <cdr:x>0.86008</cdr:x>
      <cdr:y>0.4096</cdr:y>
    </cdr:to>
    <cdr:sp macro="" textlink="">
      <cdr:nvSpPr>
        <cdr:cNvPr id="3" name="Right Brace 2"/>
        <cdr:cNvSpPr/>
      </cdr:nvSpPr>
      <cdr:spPr>
        <a:xfrm xmlns:a="http://schemas.openxmlformats.org/drawingml/2006/main">
          <a:off x="6778171" y="1002523"/>
          <a:ext cx="212531" cy="1216954"/>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0.25166</cdr:x>
      <cdr:y>0.46384</cdr:y>
    </cdr:from>
    <cdr:to>
      <cdr:x>0.35703</cdr:x>
      <cdr:y>0.52109</cdr:y>
    </cdr:to>
    <cdr:sp macro="" textlink="">
      <cdr:nvSpPr>
        <cdr:cNvPr id="4" name="TextBox 3"/>
        <cdr:cNvSpPr txBox="1"/>
      </cdr:nvSpPr>
      <cdr:spPr>
        <a:xfrm xmlns:a="http://schemas.openxmlformats.org/drawingml/2006/main">
          <a:off x="1534119" y="1885046"/>
          <a:ext cx="642344" cy="2326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Gap</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9B6F52-CC10-4425-9195-EDF28B435798}" type="datetimeFigureOut">
              <a:rPr lang="en-US" smtClean="0"/>
              <a:t>4/27/17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D3CF6-D097-446F-BA20-84B1F837E572}" type="datetimeFigureOut">
              <a:rPr lang="en-US" smtClean="0"/>
              <a:t>4/27/17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27</a:t>
            </a:fld>
            <a:endParaRPr lang="en-US"/>
          </a:p>
        </p:txBody>
      </p:sp>
    </p:spTree>
    <p:extLst>
      <p:ext uri="{BB962C8B-B14F-4D97-AF65-F5344CB8AC3E}">
        <p14:creationId xmlns:p14="http://schemas.microsoft.com/office/powerpoint/2010/main" val="1802377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32</a:t>
            </a:fld>
            <a:endParaRPr lang="en-US"/>
          </a:p>
        </p:txBody>
      </p:sp>
    </p:spTree>
    <p:extLst>
      <p:ext uri="{BB962C8B-B14F-4D97-AF65-F5344CB8AC3E}">
        <p14:creationId xmlns:p14="http://schemas.microsoft.com/office/powerpoint/2010/main" val="563819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36</a:t>
            </a:fld>
            <a:endParaRPr lang="en-US"/>
          </a:p>
        </p:txBody>
      </p:sp>
    </p:spTree>
    <p:extLst>
      <p:ext uri="{BB962C8B-B14F-4D97-AF65-F5344CB8AC3E}">
        <p14:creationId xmlns:p14="http://schemas.microsoft.com/office/powerpoint/2010/main" val="1321349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40</a:t>
            </a:fld>
            <a:endParaRPr lang="en-US"/>
          </a:p>
        </p:txBody>
      </p:sp>
    </p:spTree>
    <p:extLst>
      <p:ext uri="{BB962C8B-B14F-4D97-AF65-F5344CB8AC3E}">
        <p14:creationId xmlns:p14="http://schemas.microsoft.com/office/powerpoint/2010/main" val="2048558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573075"/>
            <a:ext cx="6858000" cy="1428500"/>
          </a:xfrm>
        </p:spPr>
        <p:txBody>
          <a:bodyPr anchor="b">
            <a:normAutofit/>
          </a:bodyPr>
          <a:lstStyle>
            <a:lvl1pPr algn="ct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093650"/>
            <a:ext cx="6858000" cy="1655762"/>
          </a:xfrm>
        </p:spPr>
        <p:txBody>
          <a:bodyPr>
            <a:normAutofit/>
          </a:bodyPr>
          <a:lstStyle>
            <a:lvl1pPr marL="0" indent="0" algn="ctr">
              <a:buNone/>
              <a:defRPr sz="24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smtClean="0"/>
              <a:t>Click to edit Master subtitle style</a:t>
            </a:r>
            <a:endParaRPr lang="en-US" dirty="0"/>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5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5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4/27/17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4/27/17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a:lnSpc>
                <a:spcPct val="100000"/>
              </a:lnSpc>
              <a:spcBef>
                <a:spcPts val="600"/>
              </a:spcBef>
              <a:defRPr sz="2800"/>
            </a:lvl1pPr>
            <a:lvl2pPr>
              <a:lnSpc>
                <a:spcPct val="100000"/>
              </a:lnSpc>
              <a:spcBef>
                <a:spcPts val="300"/>
              </a:spcBef>
              <a:defRPr sz="2400"/>
            </a:lvl2pPr>
            <a:lvl3pPr>
              <a:lnSpc>
                <a:spcPct val="100000"/>
              </a:lnSpc>
              <a:spcBef>
                <a:spcPts val="300"/>
              </a:spcBef>
              <a:defRPr sz="2200"/>
            </a:lvl3pPr>
            <a:lvl4pPr>
              <a:lnSpc>
                <a:spcPct val="100000"/>
              </a:lnSpc>
              <a:spcBef>
                <a:spcPts val="300"/>
              </a:spcBef>
              <a:defRPr sz="2000"/>
            </a:lvl4pPr>
            <a:lvl5pPr>
              <a:lnSpc>
                <a:spcPct val="100000"/>
              </a:lnSpc>
              <a:spcBef>
                <a:spcPts val="300"/>
              </a:spcBef>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3200"/>
            </a:lvl1pPr>
          </a:lstStyle>
          <a:p>
            <a:r>
              <a:rPr lang="en-US" dirty="0" smtClean="0"/>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
        <p:nvSpPr>
          <p:cNvPr id="13"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2476938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4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0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smtClean="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smtClean="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3200"/>
            </a:lvl1pPr>
          </a:lstStyle>
          <a:p>
            <a:r>
              <a:rPr lang="en-US" dirty="0" smtClean="0"/>
              <a:t>Click to edit Master title style</a:t>
            </a:r>
            <a:endParaRPr lang="en-US" dirty="0"/>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
        <p:nvSpPr>
          <p:cNvPr id="12" name="Title 1"/>
          <p:cNvSpPr>
            <a:spLocks noGrp="1"/>
          </p:cNvSpPr>
          <p:nvPr>
            <p:ph type="title"/>
          </p:nvPr>
        </p:nvSpPr>
        <p:spPr>
          <a:xfrm>
            <a:off x="1297858" y="168488"/>
            <a:ext cx="7364361" cy="1325563"/>
          </a:xfrm>
        </p:spPr>
        <p:txBody>
          <a:bodyPr>
            <a:normAutofit/>
          </a:bodyPr>
          <a:lstStyle>
            <a:lvl1pPr>
              <a:defRPr sz="3200"/>
            </a:lvl1pPr>
          </a:lstStyle>
          <a:p>
            <a:r>
              <a:rPr lang="en-US" dirty="0" smtClean="0"/>
              <a:t>Click to edit Master title style</a:t>
            </a:r>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250544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smtClean="0"/>
              <a:t>Click to edit Master title style</a:t>
            </a:r>
            <a:endParaRPr lang="en-US"/>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smtClean="0"/>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4/27/17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smtClean="0"/>
              <a:t>Click to edit Master title style</a:t>
            </a:r>
            <a:endParaRPr lang="en-US"/>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smtClean="0"/>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4/27/17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4350" rtl="0" eaLnBrk="1" latinLnBrk="0" hangingPunct="1">
        <a:lnSpc>
          <a:spcPct val="90000"/>
        </a:lnSpc>
        <a:spcBef>
          <a:spcPct val="0"/>
        </a:spcBef>
        <a:buNone/>
        <a:defRPr sz="32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HelvLight"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HelvLight"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HelvLight"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HelvLight"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HelvLight"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chart" Target="../charts/char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chart" Target="../charts/char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chart" Target="../charts/char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Perkins Core Indicators of Performance</a:t>
            </a:r>
            <a:endParaRPr lang="en-US" dirty="0"/>
          </a:p>
        </p:txBody>
      </p:sp>
      <p:sp>
        <p:nvSpPr>
          <p:cNvPr id="3" name="Subtitle 2"/>
          <p:cNvSpPr>
            <a:spLocks noGrp="1"/>
          </p:cNvSpPr>
          <p:nvPr>
            <p:ph type="subTitle" idx="1"/>
          </p:nvPr>
        </p:nvSpPr>
        <p:spPr/>
        <p:txBody>
          <a:bodyPr/>
          <a:lstStyle/>
          <a:p>
            <a:r>
              <a:rPr lang="en-US" dirty="0" smtClean="0"/>
              <a:t>State Overview and New Negotiated Levels</a:t>
            </a:r>
          </a:p>
          <a:p>
            <a:r>
              <a:rPr lang="en-US" smtClean="0"/>
              <a:t>April 27, 2017</a:t>
            </a:r>
          </a:p>
          <a:p>
            <a:endParaRPr lang="en-US" dirty="0"/>
          </a:p>
        </p:txBody>
      </p:sp>
    </p:spTree>
    <p:extLst>
      <p:ext uri="{BB962C8B-B14F-4D97-AF65-F5344CB8AC3E}">
        <p14:creationId xmlns:p14="http://schemas.microsoft.com/office/powerpoint/2010/main" val="589885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b="1" dirty="0"/>
              <a:t>Methodology </a:t>
            </a:r>
            <a:endParaRPr lang="en-US" dirty="0"/>
          </a:p>
          <a:p>
            <a:r>
              <a:rPr lang="en-US" u="sng" dirty="0"/>
              <a:t>Numerator:</a:t>
            </a:r>
            <a:r>
              <a:rPr lang="en-US" dirty="0"/>
              <a:t> Number of CTE Concentrators who earned a GPA of 2.5 or higher in non-developmental credit bearing courses during the program year. </a:t>
            </a:r>
          </a:p>
          <a:p>
            <a:r>
              <a:rPr lang="en-US" u="sng" dirty="0"/>
              <a:t>Denominator:</a:t>
            </a:r>
            <a:r>
              <a:rPr lang="en-US" dirty="0"/>
              <a:t> Number of CTE Concentrators who were enrolled during the reporting year</a:t>
            </a:r>
            <a:r>
              <a:rPr lang="en-US" dirty="0" smtClean="0"/>
              <a:t>.</a:t>
            </a:r>
          </a:p>
          <a:p>
            <a:pPr marL="0" indent="0">
              <a:buNone/>
            </a:pPr>
            <a:endParaRPr lang="en-US" dirty="0"/>
          </a:p>
          <a:p>
            <a:pPr marL="0" indent="0">
              <a:buNone/>
            </a:pPr>
            <a:r>
              <a:rPr lang="en-US" b="1" dirty="0"/>
              <a:t>Source</a:t>
            </a:r>
            <a:endParaRPr lang="en-US" dirty="0"/>
          </a:p>
          <a:p>
            <a:r>
              <a:rPr lang="en-US" dirty="0"/>
              <a:t>Curriculum, Registration, Progress, Financial Aid Report (CRPFAR) data file</a:t>
            </a:r>
          </a:p>
          <a:p>
            <a:r>
              <a:rPr lang="en-US" dirty="0"/>
              <a:t>Grades data file</a:t>
            </a:r>
          </a:p>
          <a:p>
            <a:endParaRPr lang="en-US" dirty="0"/>
          </a:p>
        </p:txBody>
      </p:sp>
      <p:sp>
        <p:nvSpPr>
          <p:cNvPr id="3" name="Title 2"/>
          <p:cNvSpPr>
            <a:spLocks noGrp="1"/>
          </p:cNvSpPr>
          <p:nvPr>
            <p:ph type="title"/>
          </p:nvPr>
        </p:nvSpPr>
        <p:spPr/>
        <p:txBody>
          <a:bodyPr/>
          <a:lstStyle/>
          <a:p>
            <a:r>
              <a:rPr lang="en-US" dirty="0" smtClean="0"/>
              <a:t>1P1 Methodology Changes</a:t>
            </a:r>
            <a:endParaRPr lang="en-US" dirty="0"/>
          </a:p>
        </p:txBody>
      </p:sp>
    </p:spTree>
    <p:extLst>
      <p:ext uri="{BB962C8B-B14F-4D97-AF65-F5344CB8AC3E}">
        <p14:creationId xmlns:p14="http://schemas.microsoft.com/office/powerpoint/2010/main" val="20451473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US" b="1" dirty="0" smtClean="0"/>
              <a:t>Details</a:t>
            </a:r>
            <a:endParaRPr lang="en-US" dirty="0"/>
          </a:p>
          <a:p>
            <a:pPr marL="0" indent="0">
              <a:buNone/>
            </a:pPr>
            <a:r>
              <a:rPr lang="en-US" b="1" dirty="0"/>
              <a:t>CTE Concentrator</a:t>
            </a:r>
            <a:r>
              <a:rPr lang="en-US" dirty="0"/>
              <a:t> is a student who enrolled in a CTE Program Area or a CCPP CTP/CTE pathway during the reporting year (fall, spring, or summer) and completed 12 non-developmental credit hours, 6 of which were in CTE courses. Completed hours are counted for any course in which a student earned a grade of A, B, C, D, CE, or P. </a:t>
            </a:r>
            <a:endParaRPr lang="en-US" dirty="0" smtClean="0"/>
          </a:p>
          <a:p>
            <a:pPr marL="0" indent="0">
              <a:buNone/>
            </a:pPr>
            <a:endParaRPr lang="en-US" dirty="0"/>
          </a:p>
          <a:p>
            <a:pPr marL="0" indent="0">
              <a:buNone/>
            </a:pPr>
            <a:r>
              <a:rPr lang="en-US" b="1" dirty="0"/>
              <a:t>Reporting Year GPA</a:t>
            </a:r>
            <a:r>
              <a:rPr lang="en-US" dirty="0"/>
              <a:t> is calculated based on all non-developmental credit-bearing courses a CTE Concentrator takes during the reporting year (fall, spring, and summer). Credit hours attempted are counted for any course with a letter grade of A, B, C, D, or F. Grade values are assigned as follows: A=4, B=3, C=2, D=1, and F=0. Courses with letter grades of AU, CE, I, P, and W are not used in GPA calculations. Quality points are computed by multiplying credit hours attempted by grade value per course. Reporting Year GPA is computed as the sum quality points for the reporting year divided by the sum credit hours attempted for the reporting year. </a:t>
            </a:r>
          </a:p>
          <a:p>
            <a:endParaRPr lang="en-US" dirty="0"/>
          </a:p>
        </p:txBody>
      </p:sp>
      <p:sp>
        <p:nvSpPr>
          <p:cNvPr id="3" name="Title 2"/>
          <p:cNvSpPr>
            <a:spLocks noGrp="1"/>
          </p:cNvSpPr>
          <p:nvPr>
            <p:ph type="title"/>
          </p:nvPr>
        </p:nvSpPr>
        <p:spPr/>
        <p:txBody>
          <a:bodyPr/>
          <a:lstStyle/>
          <a:p>
            <a:r>
              <a:rPr lang="en-US" dirty="0" smtClean="0"/>
              <a:t>1P1 Methodology Changes - Continued</a:t>
            </a:r>
            <a:endParaRPr lang="en-US" dirty="0"/>
          </a:p>
        </p:txBody>
      </p:sp>
    </p:spTree>
    <p:extLst>
      <p:ext uri="{BB962C8B-B14F-4D97-AF65-F5344CB8AC3E}">
        <p14:creationId xmlns:p14="http://schemas.microsoft.com/office/powerpoint/2010/main" val="1981185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1P1 – Technical Attainment</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121477039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287971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indent="0">
              <a:buNone/>
            </a:pPr>
            <a:r>
              <a:rPr lang="en-US" b="1" dirty="0"/>
              <a:t>Methodology </a:t>
            </a:r>
            <a:endParaRPr lang="en-US" u="sng" dirty="0" smtClean="0"/>
          </a:p>
          <a:p>
            <a:r>
              <a:rPr lang="en-US" u="sng" dirty="0" smtClean="0"/>
              <a:t>Numerator</a:t>
            </a:r>
            <a:r>
              <a:rPr lang="en-US" u="sng" dirty="0"/>
              <a:t>:</a:t>
            </a:r>
            <a:r>
              <a:rPr lang="en-US" dirty="0"/>
              <a:t> Number of CTE Concentrators from the previous reporting year, who did not re-enroll in the North Carolina Community College System during the current reporting year, who received who received a certificate, a diploma, or a degree in a CTE Program Area during the previous reporting year.  </a:t>
            </a:r>
            <a:r>
              <a:rPr lang="en-US" b="1" i="1" dirty="0" smtClean="0">
                <a:solidFill>
                  <a:schemeClr val="accent2"/>
                </a:solidFill>
              </a:rPr>
              <a:t>Note</a:t>
            </a:r>
            <a:r>
              <a:rPr lang="en-US" b="1" i="1" dirty="0">
                <a:solidFill>
                  <a:schemeClr val="accent2"/>
                </a:solidFill>
              </a:rPr>
              <a:t>: Students who earned multiple CTE credentials during the reporting year will be counted once. </a:t>
            </a:r>
            <a:endParaRPr lang="en-US" b="1" i="1" dirty="0" smtClean="0">
              <a:solidFill>
                <a:schemeClr val="accent2"/>
              </a:solidFill>
            </a:endParaRPr>
          </a:p>
          <a:p>
            <a:endParaRPr lang="en-US" dirty="0"/>
          </a:p>
          <a:p>
            <a:r>
              <a:rPr lang="en-US" u="sng" dirty="0"/>
              <a:t>Denominator</a:t>
            </a:r>
            <a:r>
              <a:rPr lang="en-US" dirty="0"/>
              <a:t>: Number of CTE Concentrators from the previous reporting year who did not re-enroll in the North Carolina Community College System, during the current reporting year.  </a:t>
            </a:r>
          </a:p>
          <a:p>
            <a:pPr marL="0" indent="0">
              <a:buNone/>
            </a:pPr>
            <a:r>
              <a:rPr lang="en-US" b="1" dirty="0"/>
              <a:t>Source</a:t>
            </a:r>
            <a:endParaRPr lang="en-US" dirty="0"/>
          </a:p>
          <a:p>
            <a:r>
              <a:rPr lang="en-US" dirty="0"/>
              <a:t>Curriculum, Registration, Progress, Financial Aid Report (CRPFAR) data file</a:t>
            </a:r>
          </a:p>
          <a:p>
            <a:endParaRPr lang="en-US" dirty="0"/>
          </a:p>
        </p:txBody>
      </p:sp>
      <p:sp>
        <p:nvSpPr>
          <p:cNvPr id="3" name="Title 2"/>
          <p:cNvSpPr>
            <a:spLocks noGrp="1"/>
          </p:cNvSpPr>
          <p:nvPr>
            <p:ph type="title"/>
          </p:nvPr>
        </p:nvSpPr>
        <p:spPr/>
        <p:txBody>
          <a:bodyPr/>
          <a:lstStyle/>
          <a:p>
            <a:r>
              <a:rPr lang="en-US" dirty="0" smtClean="0"/>
              <a:t>2P1 Methodology </a:t>
            </a:r>
            <a:endParaRPr lang="en-US" dirty="0"/>
          </a:p>
        </p:txBody>
      </p:sp>
    </p:spTree>
    <p:extLst>
      <p:ext uri="{BB962C8B-B14F-4D97-AF65-F5344CB8AC3E}">
        <p14:creationId xmlns:p14="http://schemas.microsoft.com/office/powerpoint/2010/main" val="1949634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US" b="1" dirty="0" smtClean="0"/>
              <a:t>Details</a:t>
            </a:r>
            <a:endParaRPr lang="en-US" dirty="0"/>
          </a:p>
          <a:p>
            <a:r>
              <a:rPr lang="en-US" b="1" dirty="0"/>
              <a:t>CTE Concentrator Previous Year </a:t>
            </a:r>
            <a:r>
              <a:rPr lang="en-US" dirty="0"/>
              <a:t>is a student who enrolled in a CTE Program Area or a CCPP CTP/CTE pathway during the previous reporting year (fall, spring, or summer) and completed 12 non-developmental credit hours, 6 of which were in CTE course. Completed hours are counted for any course in which a student earned a grade of A, B, C, D, CE, or P</a:t>
            </a:r>
            <a:r>
              <a:rPr lang="en-US" dirty="0" smtClean="0"/>
              <a:t>.</a:t>
            </a:r>
          </a:p>
          <a:p>
            <a:endParaRPr lang="en-US" dirty="0"/>
          </a:p>
          <a:p>
            <a:r>
              <a:rPr lang="en-US" b="1" dirty="0"/>
              <a:t>No SE_NCCCS</a:t>
            </a:r>
            <a:r>
              <a:rPr lang="en-US" dirty="0"/>
              <a:t>: No record of subsequent enrollment in any NCCCS college. For example, for CTE Concentrators from 2015 reporting </a:t>
            </a:r>
            <a:r>
              <a:rPr lang="en-US" dirty="0" smtClean="0"/>
              <a:t>year</a:t>
            </a:r>
          </a:p>
          <a:p>
            <a:endParaRPr lang="en-US" dirty="0"/>
          </a:p>
          <a:p>
            <a:r>
              <a:rPr lang="en-US" b="1" dirty="0"/>
              <a:t>Credential:</a:t>
            </a:r>
            <a:r>
              <a:rPr lang="en-US" dirty="0"/>
              <a:t> Any certificate, diploma, or degree awarded in a CTE Program Area by a North Carolina Community College System School during the student’s initial reporting year. Students who earn multiple CTE credential during the reporting year are only counted once. </a:t>
            </a:r>
          </a:p>
          <a:p>
            <a:endParaRPr lang="en-US" dirty="0"/>
          </a:p>
        </p:txBody>
      </p:sp>
      <p:sp>
        <p:nvSpPr>
          <p:cNvPr id="3" name="Title 2"/>
          <p:cNvSpPr>
            <a:spLocks noGrp="1"/>
          </p:cNvSpPr>
          <p:nvPr>
            <p:ph type="title"/>
          </p:nvPr>
        </p:nvSpPr>
        <p:spPr/>
        <p:txBody>
          <a:bodyPr/>
          <a:lstStyle/>
          <a:p>
            <a:r>
              <a:rPr lang="en-US" dirty="0" smtClean="0"/>
              <a:t>2P1 Methodology - Continued</a:t>
            </a:r>
            <a:endParaRPr lang="en-US" dirty="0"/>
          </a:p>
        </p:txBody>
      </p:sp>
    </p:spTree>
    <p:extLst>
      <p:ext uri="{BB962C8B-B14F-4D97-AF65-F5344CB8AC3E}">
        <p14:creationId xmlns:p14="http://schemas.microsoft.com/office/powerpoint/2010/main" val="2023538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a:t>2P1 – Credential, Certificate, or Degree</a:t>
            </a: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109867252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0937176"/>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b="1" dirty="0"/>
              <a:t>Methodology </a:t>
            </a:r>
            <a:endParaRPr lang="en-US" dirty="0"/>
          </a:p>
          <a:p>
            <a:r>
              <a:rPr lang="en-US" u="sng" dirty="0"/>
              <a:t>Numerator:</a:t>
            </a:r>
            <a:r>
              <a:rPr lang="en-US" dirty="0"/>
              <a:t> Number of CTE Concentrators from the previous reporting year who did not earn a certificate, diploma, or degree in the previous reporting year but remained enrolled in their original institution (or NCCCS system) or transferred to another (post-secondary) institution during the subsequent reporting year.</a:t>
            </a:r>
            <a:r>
              <a:rPr lang="en-US" strike="sngStrike" dirty="0"/>
              <a:t> </a:t>
            </a:r>
            <a:endParaRPr lang="en-US" dirty="0"/>
          </a:p>
          <a:p>
            <a:r>
              <a:rPr lang="en-US" u="sng" dirty="0"/>
              <a:t>Denominator</a:t>
            </a:r>
            <a:r>
              <a:rPr lang="en-US" dirty="0"/>
              <a:t>: Number of CTE Concentrators from the previous reporting year who did not earn a certificate, diploma, or degree in the previous reporting year. </a:t>
            </a:r>
          </a:p>
          <a:p>
            <a:pPr marL="0" indent="0">
              <a:buNone/>
            </a:pPr>
            <a:r>
              <a:rPr lang="en-US" b="1" dirty="0"/>
              <a:t>Source</a:t>
            </a:r>
            <a:endParaRPr lang="en-US" dirty="0"/>
          </a:p>
          <a:p>
            <a:r>
              <a:rPr lang="en-US" dirty="0"/>
              <a:t>Curriculum, Registration, Progress, Financial Aid Report (CRPFAR) data file</a:t>
            </a:r>
          </a:p>
          <a:p>
            <a:r>
              <a:rPr lang="en-US" dirty="0"/>
              <a:t>National Student </a:t>
            </a:r>
            <a:r>
              <a:rPr lang="en-US" dirty="0" smtClean="0"/>
              <a:t>Clearinghouse</a:t>
            </a:r>
            <a:endParaRPr lang="en-US" dirty="0"/>
          </a:p>
        </p:txBody>
      </p:sp>
      <p:sp>
        <p:nvSpPr>
          <p:cNvPr id="3" name="Title 2"/>
          <p:cNvSpPr>
            <a:spLocks noGrp="1"/>
          </p:cNvSpPr>
          <p:nvPr>
            <p:ph type="title"/>
          </p:nvPr>
        </p:nvSpPr>
        <p:spPr/>
        <p:txBody>
          <a:bodyPr/>
          <a:lstStyle/>
          <a:p>
            <a:r>
              <a:rPr lang="en-US" dirty="0" smtClean="0"/>
              <a:t>3P1 Methodology</a:t>
            </a:r>
            <a:endParaRPr lang="en-US" dirty="0"/>
          </a:p>
        </p:txBody>
      </p:sp>
    </p:spTree>
    <p:extLst>
      <p:ext uri="{BB962C8B-B14F-4D97-AF65-F5344CB8AC3E}">
        <p14:creationId xmlns:p14="http://schemas.microsoft.com/office/powerpoint/2010/main" val="782037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7175" y="1761204"/>
            <a:ext cx="8701087" cy="4731671"/>
          </a:xfrm>
        </p:spPr>
        <p:txBody>
          <a:bodyPr>
            <a:noAutofit/>
          </a:bodyPr>
          <a:lstStyle/>
          <a:p>
            <a:pPr marL="0" indent="0">
              <a:buNone/>
            </a:pPr>
            <a:r>
              <a:rPr lang="en-US" sz="2000" b="1" dirty="0" smtClean="0"/>
              <a:t>Details</a:t>
            </a:r>
            <a:endParaRPr lang="en-US" sz="1600" dirty="0"/>
          </a:p>
          <a:p>
            <a:pPr>
              <a:spcAft>
                <a:spcPts val="600"/>
              </a:spcAft>
            </a:pPr>
            <a:r>
              <a:rPr lang="en-US" sz="1800" b="1" dirty="0"/>
              <a:t>CTE Concentrator Previous Year </a:t>
            </a:r>
            <a:r>
              <a:rPr lang="en-US" sz="1800" dirty="0"/>
              <a:t>is a student who enrolled in a CTE Program Area or a CCPP CTP/CTE pathway during the previous reporting year (fall, spring, or summer) and completed 12 non-developmental credit hours, 6 of which were in CTE course. Completed hours are counted for any course in which a student earned a grade of A, B, C, D, CE, or P</a:t>
            </a:r>
            <a:r>
              <a:rPr lang="en-US" sz="1800" dirty="0" smtClean="0"/>
              <a:t>.</a:t>
            </a:r>
            <a:endParaRPr lang="en-US" sz="1800" dirty="0"/>
          </a:p>
          <a:p>
            <a:pPr>
              <a:spcAft>
                <a:spcPts val="600"/>
              </a:spcAft>
            </a:pPr>
            <a:r>
              <a:rPr lang="en-US" sz="1800" b="1" dirty="0"/>
              <a:t>No Credential:</a:t>
            </a:r>
            <a:r>
              <a:rPr lang="en-US" sz="1800" dirty="0"/>
              <a:t> No record of any certificate, diploma, or degree awarded in a CTE Program Area by a North Carolina Community College System School during the student’s initial reporting year. </a:t>
            </a:r>
          </a:p>
          <a:p>
            <a:pPr>
              <a:spcAft>
                <a:spcPts val="600"/>
              </a:spcAft>
            </a:pPr>
            <a:r>
              <a:rPr lang="en-US" sz="1800" b="1" dirty="0"/>
              <a:t>SE_NCCCS</a:t>
            </a:r>
            <a:r>
              <a:rPr lang="en-US" sz="1800" dirty="0"/>
              <a:t>: Evaluates whether the CTE Concentrators from the previous reporting year enrolled in the subsequent reporting year in any NCCCS college. </a:t>
            </a:r>
          </a:p>
          <a:p>
            <a:pPr>
              <a:spcAft>
                <a:spcPts val="600"/>
              </a:spcAft>
            </a:pPr>
            <a:r>
              <a:rPr lang="en-US" sz="1800" b="1" dirty="0"/>
              <a:t>SE_NSC:</a:t>
            </a:r>
            <a:r>
              <a:rPr lang="en-US" sz="1800" dirty="0"/>
              <a:t> Evaluates whether the CTE Concentrators from the previous reporting year enrolled in the subsequent reporting year in any postsecondary college or university. This measure is based on records matched with the National Student Clearinghouse. Data are matched to the National Student Clearinghouse data by matching on last name, first name, middle name, and date of birth. </a:t>
            </a:r>
          </a:p>
        </p:txBody>
      </p:sp>
      <p:sp>
        <p:nvSpPr>
          <p:cNvPr id="3" name="Title 2"/>
          <p:cNvSpPr>
            <a:spLocks noGrp="1"/>
          </p:cNvSpPr>
          <p:nvPr>
            <p:ph type="title"/>
          </p:nvPr>
        </p:nvSpPr>
        <p:spPr/>
        <p:txBody>
          <a:bodyPr/>
          <a:lstStyle/>
          <a:p>
            <a:r>
              <a:rPr lang="en-US" dirty="0" smtClean="0"/>
              <a:t>3P1 Methodology - Continued</a:t>
            </a:r>
            <a:endParaRPr lang="en-US" dirty="0"/>
          </a:p>
        </p:txBody>
      </p:sp>
    </p:spTree>
    <p:extLst>
      <p:ext uri="{BB962C8B-B14F-4D97-AF65-F5344CB8AC3E}">
        <p14:creationId xmlns:p14="http://schemas.microsoft.com/office/powerpoint/2010/main" val="1840402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3P1 – Student Retention or Transfer</a:t>
            </a:r>
            <a:endParaRPr lang="en-US" dirty="0"/>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34846106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1663635"/>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761204"/>
            <a:ext cx="8358188" cy="4731671"/>
          </a:xfrm>
        </p:spPr>
        <p:txBody>
          <a:bodyPr>
            <a:normAutofit fontScale="70000" lnSpcReduction="20000"/>
          </a:bodyPr>
          <a:lstStyle/>
          <a:p>
            <a:pPr marL="0" indent="0">
              <a:buNone/>
            </a:pPr>
            <a:r>
              <a:rPr lang="en-US" b="1" dirty="0"/>
              <a:t>Methodology </a:t>
            </a:r>
            <a:endParaRPr lang="en-US" dirty="0"/>
          </a:p>
          <a:p>
            <a:pPr>
              <a:spcAft>
                <a:spcPts val="1200"/>
              </a:spcAft>
            </a:pPr>
            <a:r>
              <a:rPr lang="en-US" u="sng" dirty="0"/>
              <a:t>Numerator:</a:t>
            </a:r>
            <a:r>
              <a:rPr lang="en-US" dirty="0"/>
              <a:t> Number of non-inmate CTE Concentrators, from the previous reporting year who did not earn a credential in an CTE program area during the previous reporting year and who did not re-enroll in the North Carolina Community College System or any other post-secondary institution during the current reporting year, who were placed or retained in employment, military service, or apprenticeship program in the second quarter following the program year in which they left the North Carolina Community College System. </a:t>
            </a:r>
          </a:p>
          <a:p>
            <a:r>
              <a:rPr lang="en-US" u="sng" dirty="0"/>
              <a:t>Denominator</a:t>
            </a:r>
            <a:r>
              <a:rPr lang="en-US" dirty="0"/>
              <a:t>: Number of non-inmate CTE Concentrators from the previous reporting year who did not earn a credential in the previous reporting year and who did not re-enroll in the North Carolina Community College System, during the current reporting year.  </a:t>
            </a:r>
          </a:p>
          <a:p>
            <a:pPr marL="0" indent="0">
              <a:buNone/>
            </a:pPr>
            <a:r>
              <a:rPr lang="en-US" b="1" dirty="0"/>
              <a:t>Source</a:t>
            </a:r>
            <a:endParaRPr lang="en-US" dirty="0"/>
          </a:p>
          <a:p>
            <a:r>
              <a:rPr lang="en-US" dirty="0"/>
              <a:t>Curriculum, Registration, Progress, Financial Aid Report (CRPFAR) data file</a:t>
            </a:r>
          </a:p>
          <a:p>
            <a:r>
              <a:rPr lang="en-US" dirty="0"/>
              <a:t>North Carolina Department of Commerce Employment Wage Records</a:t>
            </a:r>
          </a:p>
          <a:p>
            <a:endParaRPr lang="en-US" dirty="0"/>
          </a:p>
        </p:txBody>
      </p:sp>
      <p:sp>
        <p:nvSpPr>
          <p:cNvPr id="3" name="Title 2"/>
          <p:cNvSpPr>
            <a:spLocks noGrp="1"/>
          </p:cNvSpPr>
          <p:nvPr>
            <p:ph type="title"/>
          </p:nvPr>
        </p:nvSpPr>
        <p:spPr/>
        <p:txBody>
          <a:bodyPr/>
          <a:lstStyle/>
          <a:p>
            <a:r>
              <a:rPr lang="en-US" dirty="0" smtClean="0"/>
              <a:t>4P1 Methodology</a:t>
            </a:r>
            <a:endParaRPr lang="en-US" dirty="0"/>
          </a:p>
        </p:txBody>
      </p:sp>
    </p:spTree>
    <p:extLst>
      <p:ext uri="{BB962C8B-B14F-4D97-AF65-F5344CB8AC3E}">
        <p14:creationId xmlns:p14="http://schemas.microsoft.com/office/powerpoint/2010/main" val="1673810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1P1 </a:t>
            </a:r>
            <a:r>
              <a:rPr lang="mr-IN" dirty="0" smtClean="0"/>
              <a:t>–</a:t>
            </a:r>
            <a:r>
              <a:rPr lang="en-US" dirty="0" smtClean="0"/>
              <a:t> Technical Skill Attainment</a:t>
            </a:r>
          </a:p>
          <a:p>
            <a:r>
              <a:rPr lang="en-US" dirty="0" smtClean="0"/>
              <a:t>2P1 </a:t>
            </a:r>
            <a:r>
              <a:rPr lang="mr-IN" dirty="0" smtClean="0"/>
              <a:t>–</a:t>
            </a:r>
            <a:r>
              <a:rPr lang="en-US" dirty="0" smtClean="0"/>
              <a:t> Completion of Certificate, Diploma, or Degree</a:t>
            </a:r>
          </a:p>
          <a:p>
            <a:r>
              <a:rPr lang="en-US" dirty="0" smtClean="0"/>
              <a:t>3P1 </a:t>
            </a:r>
            <a:r>
              <a:rPr lang="mr-IN" dirty="0" smtClean="0"/>
              <a:t>–</a:t>
            </a:r>
            <a:r>
              <a:rPr lang="en-US" dirty="0" smtClean="0"/>
              <a:t> Retention and Transfer</a:t>
            </a:r>
          </a:p>
          <a:p>
            <a:r>
              <a:rPr lang="en-US" dirty="0" smtClean="0"/>
              <a:t>4P1 </a:t>
            </a:r>
            <a:r>
              <a:rPr lang="mr-IN" dirty="0" smtClean="0"/>
              <a:t>–</a:t>
            </a:r>
            <a:r>
              <a:rPr lang="en-US" dirty="0" smtClean="0"/>
              <a:t> Job Placement</a:t>
            </a:r>
          </a:p>
          <a:p>
            <a:r>
              <a:rPr lang="en-US" dirty="0" smtClean="0"/>
              <a:t>5P1 </a:t>
            </a:r>
            <a:r>
              <a:rPr lang="mr-IN" dirty="0" smtClean="0"/>
              <a:t>–</a:t>
            </a:r>
            <a:r>
              <a:rPr lang="en-US" dirty="0" smtClean="0"/>
              <a:t> Non-Traditional Participation</a:t>
            </a:r>
          </a:p>
          <a:p>
            <a:r>
              <a:rPr lang="en-US" dirty="0" smtClean="0"/>
              <a:t>5P2 </a:t>
            </a:r>
            <a:r>
              <a:rPr lang="mr-IN" dirty="0" smtClean="0"/>
              <a:t>–</a:t>
            </a:r>
            <a:r>
              <a:rPr lang="en-US" dirty="0" smtClean="0"/>
              <a:t> Non-Traditional Completion</a:t>
            </a:r>
          </a:p>
        </p:txBody>
      </p:sp>
      <p:sp>
        <p:nvSpPr>
          <p:cNvPr id="3" name="Title 2"/>
          <p:cNvSpPr>
            <a:spLocks noGrp="1"/>
          </p:cNvSpPr>
          <p:nvPr>
            <p:ph type="title"/>
          </p:nvPr>
        </p:nvSpPr>
        <p:spPr/>
        <p:txBody>
          <a:bodyPr/>
          <a:lstStyle/>
          <a:p>
            <a:r>
              <a:rPr lang="en-US" dirty="0" smtClean="0"/>
              <a:t>Perkins Core Indicators of Performance</a:t>
            </a:r>
            <a:endParaRPr lang="en-US" dirty="0"/>
          </a:p>
        </p:txBody>
      </p:sp>
    </p:spTree>
    <p:extLst>
      <p:ext uri="{BB962C8B-B14F-4D97-AF65-F5344CB8AC3E}">
        <p14:creationId xmlns:p14="http://schemas.microsoft.com/office/powerpoint/2010/main" val="447743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0" indent="0">
              <a:buNone/>
            </a:pPr>
            <a:r>
              <a:rPr lang="en-US" sz="3800" b="1" dirty="0" smtClean="0"/>
              <a:t>Details</a:t>
            </a:r>
            <a:endParaRPr lang="en-US" dirty="0"/>
          </a:p>
          <a:p>
            <a:pPr>
              <a:spcAft>
                <a:spcPts val="600"/>
              </a:spcAft>
            </a:pPr>
            <a:r>
              <a:rPr lang="en-US" b="1" dirty="0"/>
              <a:t>CTE Concentrator Previous Year </a:t>
            </a:r>
            <a:r>
              <a:rPr lang="en-US" dirty="0"/>
              <a:t>is a student who enrolled in a CTE Program Area or a CCPP CTP/CTE pathway during the previous reporting year (fall, spring, or summer) and completed 12 non-developmental credit hours, 6 of which were in CTE course. Completed hours are counted for any course in which a student earned a grade of A, B, C, D, CE, or P.</a:t>
            </a:r>
          </a:p>
          <a:p>
            <a:pPr>
              <a:spcAft>
                <a:spcPts val="600"/>
              </a:spcAft>
            </a:pPr>
            <a:r>
              <a:rPr lang="en-US" b="1" dirty="0"/>
              <a:t>Non-Inmate: </a:t>
            </a:r>
            <a:r>
              <a:rPr lang="en-US" dirty="0"/>
              <a:t>Inmate is any NCCCS student who has an INMATE_IND =Y in the data warehouse in their latest reporting term. This indicates that the student is taking courses while incarcerated in a North Carolina prison. Any student with an inmate flag in their latest reporting term is excluded from this analysis. </a:t>
            </a:r>
          </a:p>
          <a:p>
            <a:pPr>
              <a:spcAft>
                <a:spcPts val="600"/>
              </a:spcAft>
            </a:pPr>
            <a:r>
              <a:rPr lang="en-US" b="1" dirty="0"/>
              <a:t>No Credential:</a:t>
            </a:r>
            <a:r>
              <a:rPr lang="en-US" dirty="0"/>
              <a:t> No record of any certificate, diploma, or degree awarded in a CTE Program Area by a North Carolina Community College System School during the student’s initial reporting year. </a:t>
            </a:r>
          </a:p>
          <a:p>
            <a:pPr>
              <a:spcAft>
                <a:spcPts val="600"/>
              </a:spcAft>
            </a:pPr>
            <a:r>
              <a:rPr lang="en-US" b="1" dirty="0"/>
              <a:t>No SE_NCCCS</a:t>
            </a:r>
            <a:r>
              <a:rPr lang="en-US" dirty="0"/>
              <a:t>: No record of subsequent enrollment in any NCCCS college. </a:t>
            </a:r>
            <a:endParaRPr lang="en-US" dirty="0" smtClean="0"/>
          </a:p>
          <a:p>
            <a:pPr>
              <a:spcAft>
                <a:spcPts val="600"/>
              </a:spcAft>
            </a:pPr>
            <a:r>
              <a:rPr lang="en-US" b="1" dirty="0" smtClean="0"/>
              <a:t>No </a:t>
            </a:r>
            <a:r>
              <a:rPr lang="en-US" b="1" dirty="0"/>
              <a:t>SE_NSC: </a:t>
            </a:r>
            <a:r>
              <a:rPr lang="en-US" dirty="0"/>
              <a:t>No record of subsequent enrollment in any postsecondary college or university. This measure is based on records matched with the National Student Clearinghouse. Data are matched to the National Student Clearinghouse data by matching on last name, first name, middle name, and date of birth. </a:t>
            </a:r>
            <a:endParaRPr lang="en-US" dirty="0" smtClean="0"/>
          </a:p>
          <a:p>
            <a:pPr>
              <a:spcAft>
                <a:spcPts val="600"/>
              </a:spcAft>
            </a:pPr>
            <a:r>
              <a:rPr lang="en-US" b="1" dirty="0" smtClean="0"/>
              <a:t>Wage </a:t>
            </a:r>
            <a:r>
              <a:rPr lang="en-US" b="1" dirty="0"/>
              <a:t>Record: </a:t>
            </a:r>
            <a:r>
              <a:rPr lang="en-US" dirty="0"/>
              <a:t>Student has a record of employment in the North Carolina Department of Commerce’s Employment Wage Records in the second quarter following the program year in which they exited NCCCS. </a:t>
            </a:r>
          </a:p>
        </p:txBody>
      </p:sp>
      <p:sp>
        <p:nvSpPr>
          <p:cNvPr id="3" name="Title 2"/>
          <p:cNvSpPr>
            <a:spLocks noGrp="1"/>
          </p:cNvSpPr>
          <p:nvPr>
            <p:ph type="title"/>
          </p:nvPr>
        </p:nvSpPr>
        <p:spPr/>
        <p:txBody>
          <a:bodyPr/>
          <a:lstStyle/>
          <a:p>
            <a:r>
              <a:rPr lang="en-US" dirty="0" smtClean="0"/>
              <a:t>4P1 Methodology </a:t>
            </a:r>
            <a:r>
              <a:rPr lang="mr-IN" dirty="0" smtClean="0"/>
              <a:t>–</a:t>
            </a:r>
            <a:r>
              <a:rPr lang="en-US" dirty="0" smtClean="0"/>
              <a:t> Continued</a:t>
            </a:r>
            <a:br>
              <a:rPr lang="en-US" dirty="0" smtClean="0"/>
            </a:br>
            <a:endParaRPr lang="en-US" dirty="0"/>
          </a:p>
        </p:txBody>
      </p:sp>
    </p:spTree>
    <p:extLst>
      <p:ext uri="{BB962C8B-B14F-4D97-AF65-F5344CB8AC3E}">
        <p14:creationId xmlns:p14="http://schemas.microsoft.com/office/powerpoint/2010/main" val="1988440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a:t>4P1 – Placement into the Labor Force</a:t>
            </a: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190232103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28007768"/>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Small colleges only had 2-3 programs in 5P1 &amp; 5P2 under the 2007 NAPE Table</a:t>
            </a:r>
          </a:p>
          <a:p>
            <a:r>
              <a:rPr lang="en-US" dirty="0" smtClean="0"/>
              <a:t>New programs in our system did not have a gender designation</a:t>
            </a:r>
          </a:p>
          <a:p>
            <a:r>
              <a:rPr lang="en-US" dirty="0" smtClean="0"/>
              <a:t>Health Science Programs were not in the 2007 NAPE Table</a:t>
            </a:r>
          </a:p>
        </p:txBody>
      </p:sp>
      <p:sp>
        <p:nvSpPr>
          <p:cNvPr id="3" name="Title 2"/>
          <p:cNvSpPr>
            <a:spLocks noGrp="1"/>
          </p:cNvSpPr>
          <p:nvPr>
            <p:ph type="title"/>
          </p:nvPr>
        </p:nvSpPr>
        <p:spPr/>
        <p:txBody>
          <a:bodyPr/>
          <a:lstStyle/>
          <a:p>
            <a:r>
              <a:rPr lang="en-US" dirty="0" smtClean="0"/>
              <a:t>Move to the 2011 NAPE Table</a:t>
            </a:r>
            <a:endParaRPr lang="en-US" dirty="0"/>
          </a:p>
        </p:txBody>
      </p:sp>
    </p:spTree>
    <p:extLst>
      <p:ext uri="{BB962C8B-B14F-4D97-AF65-F5344CB8AC3E}">
        <p14:creationId xmlns:p14="http://schemas.microsoft.com/office/powerpoint/2010/main" val="1655505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numCol="2">
            <a:normAutofit fontScale="92500" lnSpcReduction="10000"/>
          </a:bodyPr>
          <a:lstStyle/>
          <a:p>
            <a:r>
              <a:rPr lang="en-US" dirty="0" smtClean="0"/>
              <a:t>Accounting</a:t>
            </a:r>
            <a:r>
              <a:rPr lang="en-US" dirty="0"/>
              <a:t> </a:t>
            </a:r>
          </a:p>
          <a:p>
            <a:r>
              <a:rPr lang="en-US" dirty="0" smtClean="0"/>
              <a:t>Computer- </a:t>
            </a:r>
            <a:r>
              <a:rPr lang="en-US" dirty="0"/>
              <a:t>Integrated Machining </a:t>
            </a:r>
          </a:p>
          <a:p>
            <a:r>
              <a:rPr lang="en-US" dirty="0" smtClean="0"/>
              <a:t>Cisco </a:t>
            </a:r>
            <a:r>
              <a:rPr lang="en-US" dirty="0"/>
              <a:t>- CCNA Certificate </a:t>
            </a:r>
          </a:p>
          <a:p>
            <a:r>
              <a:rPr lang="en-US" dirty="0" smtClean="0"/>
              <a:t>Dental </a:t>
            </a:r>
            <a:r>
              <a:rPr lang="en-US" dirty="0"/>
              <a:t>Laboratory Technology </a:t>
            </a:r>
          </a:p>
          <a:p>
            <a:r>
              <a:rPr lang="en-US" dirty="0" smtClean="0"/>
              <a:t>Emergency </a:t>
            </a:r>
            <a:r>
              <a:rPr lang="en-US" dirty="0"/>
              <a:t>Management </a:t>
            </a:r>
          </a:p>
          <a:p>
            <a:r>
              <a:rPr lang="en-US" dirty="0" smtClean="0"/>
              <a:t>Emergency </a:t>
            </a:r>
            <a:r>
              <a:rPr lang="en-US" dirty="0"/>
              <a:t>Preparedness Technology </a:t>
            </a:r>
          </a:p>
          <a:p>
            <a:r>
              <a:rPr lang="en-US" dirty="0" smtClean="0"/>
              <a:t>Foodservice </a:t>
            </a:r>
            <a:r>
              <a:rPr lang="en-US" dirty="0"/>
              <a:t>Technology </a:t>
            </a:r>
          </a:p>
          <a:p>
            <a:r>
              <a:rPr lang="en-US" dirty="0" smtClean="0"/>
              <a:t>GIS/GPS </a:t>
            </a:r>
            <a:r>
              <a:rPr lang="en-US" dirty="0"/>
              <a:t>Technology </a:t>
            </a:r>
          </a:p>
          <a:p>
            <a:r>
              <a:rPr lang="en-US" dirty="0" smtClean="0"/>
              <a:t>Graphic </a:t>
            </a:r>
            <a:r>
              <a:rPr lang="en-US" dirty="0"/>
              <a:t>Arts and Imaging Technology </a:t>
            </a:r>
          </a:p>
          <a:p>
            <a:r>
              <a:rPr lang="en-US" dirty="0" smtClean="0"/>
              <a:t>Library </a:t>
            </a:r>
            <a:r>
              <a:rPr lang="en-US" dirty="0"/>
              <a:t>and Information Technology </a:t>
            </a:r>
          </a:p>
          <a:p>
            <a:r>
              <a:rPr lang="en-US" dirty="0" smtClean="0"/>
              <a:t>Lateral </a:t>
            </a:r>
            <a:r>
              <a:rPr lang="en-US" dirty="0"/>
              <a:t>Entry </a:t>
            </a:r>
          </a:p>
          <a:p>
            <a:r>
              <a:rPr lang="en-US" dirty="0" smtClean="0"/>
              <a:t>Nuclear </a:t>
            </a:r>
            <a:r>
              <a:rPr lang="en-US" dirty="0"/>
              <a:t>Technology </a:t>
            </a:r>
            <a:endParaRPr lang="en-US" dirty="0" smtClean="0"/>
          </a:p>
          <a:p>
            <a:r>
              <a:rPr lang="en-US" dirty="0" smtClean="0"/>
              <a:t>Photojournalism</a:t>
            </a:r>
            <a:r>
              <a:rPr lang="en-US" dirty="0"/>
              <a:t> </a:t>
            </a:r>
          </a:p>
          <a:p>
            <a:r>
              <a:rPr lang="en-US" dirty="0" smtClean="0"/>
              <a:t>Plumbing</a:t>
            </a:r>
            <a:r>
              <a:rPr lang="en-US" dirty="0"/>
              <a:t> </a:t>
            </a:r>
          </a:p>
          <a:p>
            <a:r>
              <a:rPr lang="en-US" dirty="0" smtClean="0"/>
              <a:t>Public </a:t>
            </a:r>
            <a:r>
              <a:rPr lang="en-US" dirty="0"/>
              <a:t>Administration </a:t>
            </a:r>
          </a:p>
          <a:p>
            <a:r>
              <a:rPr lang="en-US" dirty="0" smtClean="0"/>
              <a:t>Business </a:t>
            </a:r>
            <a:r>
              <a:rPr lang="en-US" dirty="0"/>
              <a:t>Administration</a:t>
            </a:r>
          </a:p>
          <a:p>
            <a:endParaRPr lang="en-US" dirty="0"/>
          </a:p>
        </p:txBody>
      </p:sp>
      <p:sp>
        <p:nvSpPr>
          <p:cNvPr id="3" name="Title 2"/>
          <p:cNvSpPr>
            <a:spLocks noGrp="1"/>
          </p:cNvSpPr>
          <p:nvPr>
            <p:ph type="title"/>
          </p:nvPr>
        </p:nvSpPr>
        <p:spPr/>
        <p:txBody>
          <a:bodyPr/>
          <a:lstStyle/>
          <a:p>
            <a:r>
              <a:rPr lang="en-US" dirty="0"/>
              <a:t>Programs Removed from 5P1 &amp; 5P2 under the 2011 NAPE Table </a:t>
            </a:r>
          </a:p>
        </p:txBody>
      </p:sp>
      <p:sp>
        <p:nvSpPr>
          <p:cNvPr id="4" name="Rectangle 3"/>
          <p:cNvSpPr/>
          <p:nvPr/>
        </p:nvSpPr>
        <p:spPr>
          <a:xfrm>
            <a:off x="4557713" y="5472113"/>
            <a:ext cx="3600450" cy="51435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2425" y="1761204"/>
            <a:ext cx="3600450" cy="51435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129213" y="6077376"/>
            <a:ext cx="3800475" cy="830997"/>
          </a:xfrm>
          <a:prstGeom prst="rect">
            <a:avLst/>
          </a:prstGeom>
          <a:noFill/>
        </p:spPr>
        <p:txBody>
          <a:bodyPr wrap="square" rtlCol="0">
            <a:spAutoFit/>
          </a:bodyPr>
          <a:lstStyle/>
          <a:p>
            <a:r>
              <a:rPr lang="en-US" sz="2400" b="1" smtClean="0">
                <a:solidFill>
                  <a:srgbClr val="C00000"/>
                </a:solidFill>
              </a:rPr>
              <a:t>Over 14,000 students enrolled in ACC &amp; BUS</a:t>
            </a:r>
            <a:endParaRPr lang="en-US" sz="2400" b="1">
              <a:solidFill>
                <a:srgbClr val="C00000"/>
              </a:solidFill>
            </a:endParaRPr>
          </a:p>
        </p:txBody>
      </p:sp>
    </p:spTree>
    <p:extLst>
      <p:ext uri="{BB962C8B-B14F-4D97-AF65-F5344CB8AC3E}">
        <p14:creationId xmlns:p14="http://schemas.microsoft.com/office/powerpoint/2010/main" val="1626383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colleges will have 5 </a:t>
            </a:r>
            <a:r>
              <a:rPr lang="mr-IN" dirty="0" smtClean="0"/>
              <a:t>–</a:t>
            </a:r>
            <a:r>
              <a:rPr lang="en-US" dirty="0" smtClean="0"/>
              <a:t> 10 programs in 5P1 &amp; 5P2</a:t>
            </a:r>
          </a:p>
          <a:p>
            <a:r>
              <a:rPr lang="en-US" dirty="0" smtClean="0"/>
              <a:t>Business Administration and Accounting have have over 14,000 students statewide.  </a:t>
            </a:r>
          </a:p>
          <a:p>
            <a:pPr lvl="1">
              <a:buFont typeface="Wingdings" charset="2"/>
              <a:buChar char="ü"/>
            </a:pPr>
            <a:r>
              <a:rPr lang="en-US" dirty="0" smtClean="0"/>
              <a:t>Both were male dominant</a:t>
            </a:r>
          </a:p>
          <a:p>
            <a:pPr lvl="1">
              <a:buFont typeface="Wingdings" charset="2"/>
              <a:buChar char="ü"/>
            </a:pPr>
            <a:r>
              <a:rPr lang="en-US" dirty="0" smtClean="0"/>
              <a:t>Over 50% were female in NC</a:t>
            </a:r>
          </a:p>
          <a:p>
            <a:pPr>
              <a:buFont typeface="Arial" charset="0"/>
              <a:buChar char="•"/>
            </a:pPr>
            <a:r>
              <a:rPr lang="en-US" dirty="0" smtClean="0"/>
              <a:t>Significant drop in both 5P1 &amp; 5P2</a:t>
            </a:r>
          </a:p>
          <a:p>
            <a:pPr>
              <a:buFont typeface="Arial" charset="0"/>
              <a:buChar char="•"/>
            </a:pPr>
            <a:r>
              <a:rPr lang="en-US" dirty="0" smtClean="0"/>
              <a:t>New programs added to our system will automatically be checked for gender designation</a:t>
            </a:r>
          </a:p>
        </p:txBody>
      </p:sp>
      <p:sp>
        <p:nvSpPr>
          <p:cNvPr id="3" name="Title 2"/>
          <p:cNvSpPr>
            <a:spLocks noGrp="1"/>
          </p:cNvSpPr>
          <p:nvPr>
            <p:ph type="title"/>
          </p:nvPr>
        </p:nvSpPr>
        <p:spPr/>
        <p:txBody>
          <a:bodyPr/>
          <a:lstStyle/>
          <a:p>
            <a:r>
              <a:rPr lang="en-US" dirty="0" smtClean="0"/>
              <a:t>Impact of the Change </a:t>
            </a:r>
            <a:endParaRPr lang="en-US" dirty="0"/>
          </a:p>
        </p:txBody>
      </p:sp>
    </p:spTree>
    <p:extLst>
      <p:ext uri="{BB962C8B-B14F-4D97-AF65-F5344CB8AC3E}">
        <p14:creationId xmlns:p14="http://schemas.microsoft.com/office/powerpoint/2010/main" val="218619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b="1" dirty="0"/>
              <a:t>Methodology </a:t>
            </a:r>
            <a:endParaRPr lang="en-US" dirty="0"/>
          </a:p>
          <a:p>
            <a:r>
              <a:rPr lang="en-US" u="sng" dirty="0"/>
              <a:t>Numerator:</a:t>
            </a:r>
            <a:r>
              <a:rPr lang="en-US" dirty="0"/>
              <a:t> Number of CTE Participants who enrolled at any point during the reporting year in a curriculum that leads to employment in a non-traditional field for their gender </a:t>
            </a:r>
            <a:endParaRPr lang="en-US" dirty="0" smtClean="0"/>
          </a:p>
          <a:p>
            <a:r>
              <a:rPr lang="en-US" u="sng" dirty="0" smtClean="0"/>
              <a:t>Denominator</a:t>
            </a:r>
            <a:r>
              <a:rPr lang="en-US" u="sng" dirty="0"/>
              <a:t>:</a:t>
            </a:r>
            <a:r>
              <a:rPr lang="en-US" dirty="0"/>
              <a:t> Number of CTE Participants who enrolled at any point during the reporting year in a curriculum that leads to employment in a non-traditional field for any gender </a:t>
            </a:r>
            <a:endParaRPr lang="en-US" dirty="0" smtClean="0"/>
          </a:p>
          <a:p>
            <a:r>
              <a:rPr lang="en-US" dirty="0" smtClean="0"/>
              <a:t>Inmates </a:t>
            </a:r>
            <a:r>
              <a:rPr lang="en-US" dirty="0"/>
              <a:t>are excluded from this analysis.</a:t>
            </a:r>
          </a:p>
          <a:p>
            <a:pPr marL="0" indent="0">
              <a:buNone/>
            </a:pPr>
            <a:r>
              <a:rPr lang="en-US" b="1" dirty="0"/>
              <a:t>Source</a:t>
            </a:r>
            <a:endParaRPr lang="en-US" dirty="0"/>
          </a:p>
          <a:p>
            <a:r>
              <a:rPr lang="en-US" dirty="0"/>
              <a:t>Curriculum, Registration, Progress, Financial Aid Report (CRPFAR) data file</a:t>
            </a:r>
          </a:p>
          <a:p>
            <a:r>
              <a:rPr lang="en-US" dirty="0"/>
              <a:t>2011 National Alliance for Partnerships in Equity (NAPE) /CIP Non-Traditional Crosswalk</a:t>
            </a:r>
          </a:p>
          <a:p>
            <a:endParaRPr lang="en-US" dirty="0"/>
          </a:p>
        </p:txBody>
      </p:sp>
      <p:sp>
        <p:nvSpPr>
          <p:cNvPr id="3" name="Title 2"/>
          <p:cNvSpPr>
            <a:spLocks noGrp="1"/>
          </p:cNvSpPr>
          <p:nvPr>
            <p:ph type="title"/>
          </p:nvPr>
        </p:nvSpPr>
        <p:spPr/>
        <p:txBody>
          <a:bodyPr/>
          <a:lstStyle/>
          <a:p>
            <a:r>
              <a:rPr lang="en-US" dirty="0" smtClean="0"/>
              <a:t>5P1 Methodology</a:t>
            </a:r>
            <a:endParaRPr lang="en-US" dirty="0"/>
          </a:p>
        </p:txBody>
      </p:sp>
    </p:spTree>
    <p:extLst>
      <p:ext uri="{BB962C8B-B14F-4D97-AF65-F5344CB8AC3E}">
        <p14:creationId xmlns:p14="http://schemas.microsoft.com/office/powerpoint/2010/main" val="1521108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0025" y="1761204"/>
            <a:ext cx="8786813" cy="4731671"/>
          </a:xfrm>
        </p:spPr>
        <p:txBody>
          <a:bodyPr>
            <a:normAutofit fontScale="47500" lnSpcReduction="20000"/>
          </a:bodyPr>
          <a:lstStyle/>
          <a:p>
            <a:pPr marL="0" indent="0">
              <a:buNone/>
            </a:pPr>
            <a:r>
              <a:rPr lang="en-US" sz="3800" b="1" dirty="0" smtClean="0"/>
              <a:t>Details</a:t>
            </a:r>
            <a:endParaRPr lang="en-US" sz="3800" dirty="0"/>
          </a:p>
          <a:p>
            <a:r>
              <a:rPr lang="en-US" sz="3800" b="1" dirty="0"/>
              <a:t>CTE Participant </a:t>
            </a:r>
            <a:r>
              <a:rPr lang="en-US" sz="3800" dirty="0"/>
              <a:t>is a CTE students enrolled in a CTE Program Area at any point in the reporting year , who attempted 6 or more CTE hours during the reporting year OR CCPP CTP/CTE students (regardless of program area), who attempted 6 or more CTE hours during the reporting year.</a:t>
            </a:r>
          </a:p>
          <a:p>
            <a:r>
              <a:rPr lang="en-US" sz="3800" b="1" dirty="0"/>
              <a:t>Gender </a:t>
            </a:r>
            <a:r>
              <a:rPr lang="en-US" sz="3800" dirty="0"/>
              <a:t>is based on a student’s gender during their latest reporting term.</a:t>
            </a:r>
          </a:p>
          <a:p>
            <a:r>
              <a:rPr lang="en-US" sz="3800" b="1" dirty="0"/>
              <a:t>Non-Inmate: </a:t>
            </a:r>
            <a:r>
              <a:rPr lang="en-US" sz="3800" dirty="0"/>
              <a:t>Inmate is any NCCCS student who has an INMATE_IND =Y in the data warehouse in their latest reporting term. This indicates that the student is taking courses while incarcerated in a North Carolina prison. Any student with an inmate flag in their latest reporting term is excluded from this analysis. </a:t>
            </a:r>
          </a:p>
          <a:p>
            <a:r>
              <a:rPr lang="en-US" sz="3800" b="1" dirty="0"/>
              <a:t>Non-Traditional Curriculum: </a:t>
            </a:r>
            <a:r>
              <a:rPr lang="en-US" sz="3800" dirty="0"/>
              <a:t>A non-traditional curriculum flag is any curriculum that has a </a:t>
            </a:r>
            <a:r>
              <a:rPr lang="en-US" sz="3800" dirty="0" err="1"/>
              <a:t>new_gender_code</a:t>
            </a:r>
            <a:r>
              <a:rPr lang="en-US" sz="3800" dirty="0"/>
              <a:t> of F (</a:t>
            </a:r>
            <a:r>
              <a:rPr lang="en-US" sz="3800" dirty="0" err="1"/>
              <a:t>new_gender_description</a:t>
            </a:r>
            <a:r>
              <a:rPr lang="en-US" sz="3800" dirty="0"/>
              <a:t> = Female Underrepresented) or M (</a:t>
            </a:r>
            <a:r>
              <a:rPr lang="en-US" sz="3800" dirty="0" err="1"/>
              <a:t>new_gender_descripton</a:t>
            </a:r>
            <a:r>
              <a:rPr lang="en-US" sz="3800" dirty="0"/>
              <a:t> = Male Underrepresented) in the 2011 NAPE/CIP Non-Traditional Crosswalk.</a:t>
            </a:r>
          </a:p>
          <a:p>
            <a:r>
              <a:rPr lang="en-US" sz="3800" b="1" dirty="0"/>
              <a:t>Non-Traditional Student:</a:t>
            </a:r>
            <a:r>
              <a:rPr lang="en-US" sz="3800" dirty="0"/>
              <a:t> A non-traditional student is created for every term where a female student was enrolled in a curriculum (</a:t>
            </a:r>
            <a:r>
              <a:rPr lang="en-US" sz="3800" dirty="0" err="1"/>
              <a:t>curriculum_cd</a:t>
            </a:r>
            <a:r>
              <a:rPr lang="en-US" sz="3800" dirty="0"/>
              <a:t>) that had a </a:t>
            </a:r>
            <a:r>
              <a:rPr lang="en-US" sz="3800" dirty="0" err="1"/>
              <a:t>new_gender_code</a:t>
            </a:r>
            <a:r>
              <a:rPr lang="en-US" sz="3800" dirty="0"/>
              <a:t> of F (</a:t>
            </a:r>
            <a:r>
              <a:rPr lang="en-US" sz="3800" dirty="0" err="1"/>
              <a:t>new_gender_description</a:t>
            </a:r>
            <a:r>
              <a:rPr lang="en-US" sz="3800" dirty="0"/>
              <a:t> =Female Underrepresented) and a male student was enrolled in a curriculum (</a:t>
            </a:r>
            <a:r>
              <a:rPr lang="en-US" sz="3800" dirty="0" err="1"/>
              <a:t>curriculum_cd</a:t>
            </a:r>
            <a:r>
              <a:rPr lang="en-US" sz="3800" dirty="0"/>
              <a:t>) that had a </a:t>
            </a:r>
            <a:r>
              <a:rPr lang="en-US" sz="3800" dirty="0" err="1"/>
              <a:t>new_gender_code</a:t>
            </a:r>
            <a:r>
              <a:rPr lang="en-US" sz="3800" dirty="0"/>
              <a:t> of M (</a:t>
            </a:r>
            <a:r>
              <a:rPr lang="en-US" sz="3800" dirty="0" err="1"/>
              <a:t>new_gender_description</a:t>
            </a:r>
            <a:r>
              <a:rPr lang="en-US" sz="3800" dirty="0"/>
              <a:t> = Male Underrepresented) in the 2011 NAPE/CIP Non-Traditional Crosswalk.</a:t>
            </a:r>
          </a:p>
          <a:p>
            <a:endParaRPr lang="en-US" dirty="0"/>
          </a:p>
        </p:txBody>
      </p:sp>
      <p:sp>
        <p:nvSpPr>
          <p:cNvPr id="3" name="Title 2"/>
          <p:cNvSpPr>
            <a:spLocks noGrp="1"/>
          </p:cNvSpPr>
          <p:nvPr>
            <p:ph type="title"/>
          </p:nvPr>
        </p:nvSpPr>
        <p:spPr/>
        <p:txBody>
          <a:bodyPr/>
          <a:lstStyle/>
          <a:p>
            <a:r>
              <a:rPr lang="en-US" dirty="0" smtClean="0"/>
              <a:t>5P1 Methodology - Continued</a:t>
            </a:r>
            <a:endParaRPr lang="en-US" dirty="0"/>
          </a:p>
        </p:txBody>
      </p:sp>
    </p:spTree>
    <p:extLst>
      <p:ext uri="{BB962C8B-B14F-4D97-AF65-F5344CB8AC3E}">
        <p14:creationId xmlns:p14="http://schemas.microsoft.com/office/powerpoint/2010/main" val="2127733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5P1 – </a:t>
            </a:r>
            <a:r>
              <a:rPr lang="en-US" sz="2400" dirty="0" smtClean="0"/>
              <a:t>Non-Traditional </a:t>
            </a:r>
            <a:r>
              <a:rPr lang="en-US" sz="2400" dirty="0"/>
              <a:t>Program Participation</a:t>
            </a: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120459585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0425283"/>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US" b="1" dirty="0"/>
              <a:t>Methodology </a:t>
            </a:r>
            <a:endParaRPr lang="en-US" dirty="0"/>
          </a:p>
          <a:p>
            <a:r>
              <a:rPr lang="en-US" u="sng" dirty="0"/>
              <a:t>Numerator:</a:t>
            </a:r>
            <a:r>
              <a:rPr lang="en-US" dirty="0"/>
              <a:t> Number of CTE Concentrators who completed a certificate, diploma, or degree during the reporting year in a CTE curriculum that is non-traditional for their gender (Concentrators who are non-traditional students who earned a credential in a non-traditional curriculum for their gender).</a:t>
            </a:r>
            <a:r>
              <a:rPr lang="en-US" strike="sngStrike" dirty="0"/>
              <a:t> </a:t>
            </a:r>
            <a:endParaRPr lang="en-US" dirty="0"/>
          </a:p>
          <a:p>
            <a:r>
              <a:rPr lang="en-US" u="sng" dirty="0"/>
              <a:t>Denominator:</a:t>
            </a:r>
            <a:r>
              <a:rPr lang="en-US" dirty="0"/>
              <a:t> Number of CTE Concentrators who completed a certificate, diploma, or degree during the reporting year in a curriculum that leads to employment in a non-traditional field for any gender (Concentrators who earned a credential in a non-traditional curriculum).</a:t>
            </a:r>
          </a:p>
          <a:p>
            <a:r>
              <a:rPr lang="en-US" dirty="0"/>
              <a:t>Inmates are excluded from this analysis.</a:t>
            </a:r>
          </a:p>
          <a:p>
            <a:pPr marL="0" indent="0">
              <a:buNone/>
            </a:pPr>
            <a:r>
              <a:rPr lang="en-US" b="1" dirty="0"/>
              <a:t>Source</a:t>
            </a:r>
            <a:endParaRPr lang="en-US" dirty="0"/>
          </a:p>
          <a:p>
            <a:r>
              <a:rPr lang="en-US" dirty="0"/>
              <a:t>Curriculum, Registration, Progress, Financial Aid Report (CRPFAR) data file</a:t>
            </a:r>
          </a:p>
          <a:p>
            <a:r>
              <a:rPr lang="en-US" dirty="0"/>
              <a:t>2011 National Alliance for Partnerships in Equity (NAPE) /CIP Non-Traditional </a:t>
            </a:r>
            <a:r>
              <a:rPr lang="en-US" dirty="0" smtClean="0"/>
              <a:t>Crosswalk</a:t>
            </a:r>
            <a:endParaRPr lang="en-US" dirty="0"/>
          </a:p>
        </p:txBody>
      </p:sp>
      <p:sp>
        <p:nvSpPr>
          <p:cNvPr id="3" name="Title 2"/>
          <p:cNvSpPr>
            <a:spLocks noGrp="1"/>
          </p:cNvSpPr>
          <p:nvPr>
            <p:ph type="title"/>
          </p:nvPr>
        </p:nvSpPr>
        <p:spPr/>
        <p:txBody>
          <a:bodyPr/>
          <a:lstStyle/>
          <a:p>
            <a:r>
              <a:rPr lang="en-US" dirty="0" smtClean="0"/>
              <a:t>5P2 Methodology </a:t>
            </a:r>
            <a:endParaRPr lang="en-US" dirty="0"/>
          </a:p>
        </p:txBody>
      </p:sp>
    </p:spTree>
    <p:extLst>
      <p:ext uri="{BB962C8B-B14F-4D97-AF65-F5344CB8AC3E}">
        <p14:creationId xmlns:p14="http://schemas.microsoft.com/office/powerpoint/2010/main" val="1722125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a:buNone/>
            </a:pPr>
            <a:r>
              <a:rPr lang="en-US" b="1" dirty="0" smtClean="0"/>
              <a:t>Details</a:t>
            </a:r>
            <a:endParaRPr lang="en-US" dirty="0"/>
          </a:p>
          <a:p>
            <a:r>
              <a:rPr lang="en-US" b="1" dirty="0"/>
              <a:t>CTE Concentrator</a:t>
            </a:r>
            <a:r>
              <a:rPr lang="en-US" dirty="0"/>
              <a:t> is a student who enrolled in a CTE Program Area or a CCPP CTP/CTE pathway during the reporting year (fall, spring, or summer) and completed 12 non-developmental credit hours, 6 of which were in CTE courses. Completed hours are counted for any course in which a student earned a grade of A, B, C, D, CE, or P. </a:t>
            </a:r>
          </a:p>
          <a:p>
            <a:r>
              <a:rPr lang="en-US" b="1" dirty="0"/>
              <a:t>Gender </a:t>
            </a:r>
            <a:r>
              <a:rPr lang="en-US" dirty="0"/>
              <a:t>is based on a student’s gender during their latest reporting term.</a:t>
            </a:r>
          </a:p>
          <a:p>
            <a:r>
              <a:rPr lang="en-US" b="1" dirty="0"/>
              <a:t>Non-Inmate: </a:t>
            </a:r>
            <a:r>
              <a:rPr lang="en-US" dirty="0"/>
              <a:t>Inmate is any NCCCS student who has an INMATE_IND =Y in the data warehouse in their latest reporting term. This indicates that the student is taking courses while incarcerated in a North Carolina prison. Any student with an inmate flag in their latest reporting term is excluded from this analysis. </a:t>
            </a:r>
          </a:p>
          <a:p>
            <a:r>
              <a:rPr lang="en-US" b="1" dirty="0"/>
              <a:t>Credential: </a:t>
            </a:r>
            <a:r>
              <a:rPr lang="en-US" dirty="0"/>
              <a:t>Any certificate, diploma, or degree awarded in a CTE Program Area by a North Carolina Community College System School during the student’s initial reporting year. Students who earn multiple CTE credential during the reporting year are only counted once.</a:t>
            </a:r>
          </a:p>
          <a:p>
            <a:r>
              <a:rPr lang="en-US" b="1" dirty="0"/>
              <a:t>Non-Traditional Curriculum: </a:t>
            </a:r>
            <a:r>
              <a:rPr lang="en-US" dirty="0" smtClean="0"/>
              <a:t>Same as 5P1</a:t>
            </a:r>
            <a:endParaRPr lang="en-US" dirty="0"/>
          </a:p>
          <a:p>
            <a:r>
              <a:rPr lang="en-US" b="1" dirty="0"/>
              <a:t>Non-Traditional Student:</a:t>
            </a:r>
            <a:r>
              <a:rPr lang="en-US" dirty="0"/>
              <a:t> </a:t>
            </a:r>
            <a:r>
              <a:rPr lang="en-US" dirty="0" smtClean="0"/>
              <a:t>Same as 5P1</a:t>
            </a:r>
            <a:endParaRPr lang="en-US" dirty="0"/>
          </a:p>
          <a:p>
            <a:endParaRPr lang="en-US" dirty="0"/>
          </a:p>
        </p:txBody>
      </p:sp>
      <p:sp>
        <p:nvSpPr>
          <p:cNvPr id="3" name="Title 2"/>
          <p:cNvSpPr>
            <a:spLocks noGrp="1"/>
          </p:cNvSpPr>
          <p:nvPr>
            <p:ph type="title"/>
          </p:nvPr>
        </p:nvSpPr>
        <p:spPr/>
        <p:txBody>
          <a:bodyPr/>
          <a:lstStyle/>
          <a:p>
            <a:r>
              <a:rPr lang="en-US" dirty="0" smtClean="0"/>
              <a:t>5P2 Methodology - Continued</a:t>
            </a:r>
            <a:endParaRPr lang="en-US" dirty="0"/>
          </a:p>
        </p:txBody>
      </p:sp>
    </p:spTree>
    <p:extLst>
      <p:ext uri="{BB962C8B-B14F-4D97-AF65-F5344CB8AC3E}">
        <p14:creationId xmlns:p14="http://schemas.microsoft.com/office/powerpoint/2010/main" val="1409079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4000" dirty="0" smtClean="0"/>
              <a:t>NC met or exceeded all six measures!</a:t>
            </a:r>
          </a:p>
        </p:txBody>
      </p:sp>
      <p:sp>
        <p:nvSpPr>
          <p:cNvPr id="3" name="Title 2"/>
          <p:cNvSpPr>
            <a:spLocks noGrp="1"/>
          </p:cNvSpPr>
          <p:nvPr>
            <p:ph type="title"/>
          </p:nvPr>
        </p:nvSpPr>
        <p:spPr/>
        <p:txBody>
          <a:bodyPr/>
          <a:lstStyle/>
          <a:p>
            <a:r>
              <a:rPr lang="en-US" dirty="0" smtClean="0"/>
              <a:t>Time to Celebrate!</a:t>
            </a:r>
            <a:endParaRPr lang="en-US" dirty="0"/>
          </a:p>
        </p:txBody>
      </p:sp>
    </p:spTree>
    <p:extLst>
      <p:ext uri="{BB962C8B-B14F-4D97-AF65-F5344CB8AC3E}">
        <p14:creationId xmlns:p14="http://schemas.microsoft.com/office/powerpoint/2010/main" val="19684152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5P2 – </a:t>
            </a:r>
            <a:r>
              <a:rPr lang="en-US" sz="2400" dirty="0" smtClean="0"/>
              <a:t>Non-traditional </a:t>
            </a:r>
            <a:r>
              <a:rPr lang="en-US" sz="2400" dirty="0"/>
              <a:t>Program Completion</a:t>
            </a:r>
          </a:p>
        </p:txBody>
      </p:sp>
      <p:graphicFrame>
        <p:nvGraphicFramePr>
          <p:cNvPr id="10" name="Content Placeholder 6"/>
          <p:cNvGraphicFramePr>
            <a:graphicFrameLocks noGrp="1"/>
          </p:cNvGraphicFramePr>
          <p:nvPr>
            <p:ph idx="1"/>
            <p:extLst>
              <p:ext uri="{D42A27DB-BD31-4B8C-83A1-F6EECF244321}">
                <p14:modId xmlns:p14="http://schemas.microsoft.com/office/powerpoint/2010/main" val="207557106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688123" y="4670474"/>
            <a:ext cx="184731" cy="369332"/>
          </a:xfrm>
          <a:prstGeom prst="rect">
            <a:avLst/>
          </a:prstGeom>
          <a:noFill/>
        </p:spPr>
        <p:txBody>
          <a:bodyPr wrap="none" rtlCol="0">
            <a:spAutoFit/>
          </a:bodyPr>
          <a:lstStyle/>
          <a:p>
            <a:endParaRPr lang="en-US"/>
          </a:p>
        </p:txBody>
      </p:sp>
      <p:sp>
        <p:nvSpPr>
          <p:cNvPr id="5" name="Rectangle 4"/>
          <p:cNvSpPr/>
          <p:nvPr/>
        </p:nvSpPr>
        <p:spPr>
          <a:xfrm>
            <a:off x="6575015" y="3033712"/>
            <a:ext cx="1976284" cy="108154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6" name="Rectangle 5"/>
          <p:cNvSpPr/>
          <p:nvPr/>
        </p:nvSpPr>
        <p:spPr>
          <a:xfrm>
            <a:off x="6555351" y="2509837"/>
            <a:ext cx="1995948" cy="523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smtClean="0"/>
              <a:t>Both 2017 &amp; 2018 will be renegotiated</a:t>
            </a:r>
            <a:endParaRPr lang="en-US" sz="1200" b="1" dirty="0"/>
          </a:p>
        </p:txBody>
      </p:sp>
    </p:spTree>
    <p:extLst>
      <p:ext uri="{BB962C8B-B14F-4D97-AF65-F5344CB8AC3E}">
        <p14:creationId xmlns:p14="http://schemas.microsoft.com/office/powerpoint/2010/main" val="1629160484"/>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colleges are required by the Act to negotiated performance standards </a:t>
            </a:r>
            <a:r>
              <a:rPr lang="mr-IN" dirty="0" smtClean="0"/>
              <a:t>–</a:t>
            </a:r>
            <a:r>
              <a:rPr lang="en-US" dirty="0" smtClean="0"/>
              <a:t> Negotiated Levels of Performance</a:t>
            </a:r>
          </a:p>
          <a:p>
            <a:r>
              <a:rPr lang="en-US" dirty="0" smtClean="0"/>
              <a:t>Previously, college levels increased .1% each year</a:t>
            </a:r>
          </a:p>
          <a:p>
            <a:r>
              <a:rPr lang="en-US" dirty="0" smtClean="0"/>
              <a:t>A scaled approach will be used for the 2018 levels</a:t>
            </a:r>
          </a:p>
          <a:p>
            <a:r>
              <a:rPr lang="en-US" dirty="0" smtClean="0"/>
              <a:t>5P1 &amp; 5P2 will be renegotiated for 2017 &amp; 2018</a:t>
            </a:r>
          </a:p>
        </p:txBody>
      </p:sp>
      <p:sp>
        <p:nvSpPr>
          <p:cNvPr id="3" name="Title 2"/>
          <p:cNvSpPr>
            <a:spLocks noGrp="1"/>
          </p:cNvSpPr>
          <p:nvPr>
            <p:ph type="title"/>
          </p:nvPr>
        </p:nvSpPr>
        <p:spPr/>
        <p:txBody>
          <a:bodyPr/>
          <a:lstStyle/>
          <a:p>
            <a:r>
              <a:rPr lang="en-US" dirty="0" smtClean="0"/>
              <a:t>New Levels of Performance</a:t>
            </a:r>
            <a:endParaRPr lang="en-US" dirty="0"/>
          </a:p>
        </p:txBody>
      </p:sp>
    </p:spTree>
    <p:extLst>
      <p:ext uri="{BB962C8B-B14F-4D97-AF65-F5344CB8AC3E}">
        <p14:creationId xmlns:p14="http://schemas.microsoft.com/office/powerpoint/2010/main" val="15712776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940719888"/>
              </p:ext>
            </p:extLst>
          </p:nvPr>
        </p:nvGraphicFramePr>
        <p:xfrm>
          <a:off x="371475" y="400050"/>
          <a:ext cx="7943850" cy="56149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57060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697242068"/>
              </p:ext>
            </p:extLst>
          </p:nvPr>
        </p:nvGraphicFramePr>
        <p:xfrm>
          <a:off x="271463" y="328613"/>
          <a:ext cx="8543925" cy="5629275"/>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2155371" y="2031963"/>
            <a:ext cx="5556380" cy="553998"/>
          </a:xfrm>
          <a:prstGeom prst="rect">
            <a:avLst/>
          </a:prstGeom>
        </p:spPr>
        <p:txBody>
          <a:bodyPr wrap="square">
            <a:spAutoFit/>
          </a:bodyPr>
          <a:lstStyle/>
          <a:p>
            <a:r>
              <a:rPr lang="en-US" sz="1500" dirty="0"/>
              <a:t>State Goal: </a:t>
            </a:r>
            <a:br>
              <a:rPr lang="en-US" sz="1500" dirty="0"/>
            </a:br>
            <a:r>
              <a:rPr lang="en-US" sz="1500" dirty="0"/>
              <a:t>One Standard Deviation above the average 3-year college average </a:t>
            </a:r>
          </a:p>
        </p:txBody>
      </p:sp>
    </p:spTree>
    <p:extLst>
      <p:ext uri="{BB962C8B-B14F-4D97-AF65-F5344CB8AC3E}">
        <p14:creationId xmlns:p14="http://schemas.microsoft.com/office/powerpoint/2010/main" val="12127362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75022471"/>
              </p:ext>
            </p:extLst>
          </p:nvPr>
        </p:nvGraphicFramePr>
        <p:xfrm>
          <a:off x="357188" y="400050"/>
          <a:ext cx="8386762" cy="53863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0523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474612278"/>
              </p:ext>
            </p:extLst>
          </p:nvPr>
        </p:nvGraphicFramePr>
        <p:xfrm>
          <a:off x="357188" y="357187"/>
          <a:ext cx="8215312"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4113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893013729"/>
              </p:ext>
            </p:extLst>
          </p:nvPr>
        </p:nvGraphicFramePr>
        <p:xfrm>
          <a:off x="428625" y="428625"/>
          <a:ext cx="8158163" cy="5472113"/>
        </p:xfrm>
        <a:graphic>
          <a:graphicData uri="http://schemas.openxmlformats.org/drawingml/2006/chart">
            <c:chart xmlns:c="http://schemas.openxmlformats.org/drawingml/2006/chart" xmlns:r="http://schemas.openxmlformats.org/officeDocument/2006/relationships" r:id="rId3"/>
          </a:graphicData>
        </a:graphic>
      </p:graphicFrame>
      <p:sp>
        <p:nvSpPr>
          <p:cNvPr id="2" name="Right Brace 1"/>
          <p:cNvSpPr/>
          <p:nvPr/>
        </p:nvSpPr>
        <p:spPr>
          <a:xfrm>
            <a:off x="2400300" y="2818281"/>
            <a:ext cx="114885" cy="88218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dirty="0"/>
          </a:p>
        </p:txBody>
      </p:sp>
      <p:sp>
        <p:nvSpPr>
          <p:cNvPr id="5" name="TextBox 1"/>
          <p:cNvSpPr txBox="1"/>
          <p:nvPr/>
        </p:nvSpPr>
        <p:spPr>
          <a:xfrm>
            <a:off x="4879910" y="3876869"/>
            <a:ext cx="892240" cy="30936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500" dirty="0"/>
              <a:t>Gap</a:t>
            </a:r>
          </a:p>
        </p:txBody>
      </p:sp>
      <p:sp>
        <p:nvSpPr>
          <p:cNvPr id="6" name="TextBox 1"/>
          <p:cNvSpPr txBox="1"/>
          <p:nvPr/>
        </p:nvSpPr>
        <p:spPr>
          <a:xfrm>
            <a:off x="7512892" y="1906068"/>
            <a:ext cx="702421" cy="2656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a:t>Gap</a:t>
            </a:r>
          </a:p>
        </p:txBody>
      </p:sp>
    </p:spTree>
    <p:extLst>
      <p:ext uri="{BB962C8B-B14F-4D97-AF65-F5344CB8AC3E}">
        <p14:creationId xmlns:p14="http://schemas.microsoft.com/office/powerpoint/2010/main" val="17324607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57200" y="371475"/>
            <a:ext cx="8201025" cy="5872163"/>
            <a:chOff x="1524000" y="1397000"/>
            <a:chExt cx="6134100" cy="4064000"/>
          </a:xfrm>
        </p:grpSpPr>
        <p:graphicFrame>
          <p:nvGraphicFramePr>
            <p:cNvPr id="4" name="Chart 3"/>
            <p:cNvGraphicFramePr/>
            <p:nvPr>
              <p:extLst>
                <p:ext uri="{D42A27DB-BD31-4B8C-83A1-F6EECF244321}">
                  <p14:modId xmlns:p14="http://schemas.microsoft.com/office/powerpoint/2010/main" val="795577291"/>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2" name="Right Brace 1"/>
            <p:cNvSpPr/>
            <p:nvPr/>
          </p:nvSpPr>
          <p:spPr>
            <a:xfrm>
              <a:off x="2897155" y="3061607"/>
              <a:ext cx="160955" cy="6927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dirty="0"/>
            </a:p>
          </p:txBody>
        </p:sp>
        <p:sp>
          <p:nvSpPr>
            <p:cNvPr id="5" name="TextBox 1"/>
            <p:cNvSpPr txBox="1"/>
            <p:nvPr/>
          </p:nvSpPr>
          <p:spPr>
            <a:xfrm>
              <a:off x="4879910" y="3876869"/>
              <a:ext cx="692215" cy="32365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500" dirty="0"/>
                <a:t>Gap</a:t>
              </a:r>
            </a:p>
          </p:txBody>
        </p:sp>
        <p:sp>
          <p:nvSpPr>
            <p:cNvPr id="6" name="TextBox 1"/>
            <p:cNvSpPr txBox="1"/>
            <p:nvPr/>
          </p:nvSpPr>
          <p:spPr>
            <a:xfrm>
              <a:off x="6741367" y="2463281"/>
              <a:ext cx="745283" cy="27991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500" dirty="0"/>
                <a:t>Gap</a:t>
              </a:r>
            </a:p>
          </p:txBody>
        </p:sp>
        <p:sp>
          <p:nvSpPr>
            <p:cNvPr id="8" name="Rectangle 7"/>
            <p:cNvSpPr/>
            <p:nvPr/>
          </p:nvSpPr>
          <p:spPr>
            <a:xfrm>
              <a:off x="2101720" y="2034745"/>
              <a:ext cx="5556380" cy="553998"/>
            </a:xfrm>
            <a:prstGeom prst="rect">
              <a:avLst/>
            </a:prstGeom>
          </p:spPr>
          <p:txBody>
            <a:bodyPr wrap="square">
              <a:spAutoFit/>
            </a:bodyPr>
            <a:lstStyle/>
            <a:p>
              <a:r>
                <a:rPr lang="en-US" sz="1500" dirty="0"/>
                <a:t>College Goal: </a:t>
              </a:r>
              <a:br>
                <a:rPr lang="en-US" sz="1500" dirty="0"/>
              </a:br>
              <a:r>
                <a:rPr lang="en-US" sz="1500" dirty="0"/>
                <a:t>Quartile of Gap closest to college 3-year average</a:t>
              </a:r>
            </a:p>
          </p:txBody>
        </p:sp>
      </p:grpSp>
    </p:spTree>
    <p:extLst>
      <p:ext uri="{BB962C8B-B14F-4D97-AF65-F5344CB8AC3E}">
        <p14:creationId xmlns:p14="http://schemas.microsoft.com/office/powerpoint/2010/main" val="1885161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733426875"/>
              </p:ext>
            </p:extLst>
          </p:nvPr>
        </p:nvGraphicFramePr>
        <p:xfrm>
          <a:off x="442913" y="314325"/>
          <a:ext cx="8358187" cy="6000750"/>
        </p:xfrm>
        <a:graphic>
          <a:graphicData uri="http://schemas.openxmlformats.org/drawingml/2006/chart">
            <c:chart xmlns:c="http://schemas.openxmlformats.org/drawingml/2006/chart" xmlns:r="http://schemas.openxmlformats.org/officeDocument/2006/relationships" r:id="rId2"/>
          </a:graphicData>
        </a:graphic>
      </p:graphicFrame>
      <p:sp>
        <p:nvSpPr>
          <p:cNvPr id="2" name="Right Brace 1"/>
          <p:cNvSpPr/>
          <p:nvPr/>
        </p:nvSpPr>
        <p:spPr>
          <a:xfrm>
            <a:off x="2397123" y="2771491"/>
            <a:ext cx="220684" cy="10229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dirty="0"/>
          </a:p>
        </p:txBody>
      </p:sp>
      <p:sp>
        <p:nvSpPr>
          <p:cNvPr id="5" name="TextBox 1"/>
          <p:cNvSpPr txBox="1"/>
          <p:nvPr/>
        </p:nvSpPr>
        <p:spPr>
          <a:xfrm>
            <a:off x="5144532" y="4036536"/>
            <a:ext cx="1047040" cy="45680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500" dirty="0"/>
              <a:t>Gap</a:t>
            </a:r>
          </a:p>
        </p:txBody>
      </p:sp>
      <p:sp>
        <p:nvSpPr>
          <p:cNvPr id="6" name="TextBox 1"/>
          <p:cNvSpPr txBox="1"/>
          <p:nvPr/>
        </p:nvSpPr>
        <p:spPr>
          <a:xfrm>
            <a:off x="7577398" y="1991181"/>
            <a:ext cx="1256927" cy="18525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500" dirty="0"/>
              <a:t>Gap</a:t>
            </a:r>
          </a:p>
        </p:txBody>
      </p:sp>
      <p:sp>
        <p:nvSpPr>
          <p:cNvPr id="7" name="Rectangle 6"/>
          <p:cNvSpPr/>
          <p:nvPr/>
        </p:nvSpPr>
        <p:spPr>
          <a:xfrm>
            <a:off x="1116331" y="1887156"/>
            <a:ext cx="7618318" cy="553998"/>
          </a:xfrm>
          <a:prstGeom prst="rect">
            <a:avLst/>
          </a:prstGeom>
        </p:spPr>
        <p:txBody>
          <a:bodyPr wrap="square">
            <a:spAutoFit/>
          </a:bodyPr>
          <a:lstStyle/>
          <a:p>
            <a:r>
              <a:rPr lang="en-US" sz="1500" dirty="0"/>
              <a:t>College Goal: </a:t>
            </a:r>
            <a:br>
              <a:rPr lang="en-US" sz="1500" dirty="0"/>
            </a:br>
            <a:r>
              <a:rPr lang="en-US" sz="1500" dirty="0"/>
              <a:t>Quartile of Gap closest to college 3-year average</a:t>
            </a:r>
          </a:p>
        </p:txBody>
      </p:sp>
    </p:spTree>
    <p:extLst>
      <p:ext uri="{BB962C8B-B14F-4D97-AF65-F5344CB8AC3E}">
        <p14:creationId xmlns:p14="http://schemas.microsoft.com/office/powerpoint/2010/main" val="20760777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200988726"/>
              </p:ext>
            </p:extLst>
          </p:nvPr>
        </p:nvGraphicFramePr>
        <p:xfrm>
          <a:off x="400050" y="300037"/>
          <a:ext cx="8415338" cy="58435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120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761204"/>
            <a:ext cx="7886700" cy="1253459"/>
          </a:xfrm>
        </p:spPr>
        <p:txBody>
          <a:bodyPr>
            <a:normAutofit lnSpcReduction="10000"/>
          </a:bodyPr>
          <a:lstStyle/>
          <a:p>
            <a:pPr marL="0" indent="0" algn="ctr">
              <a:buNone/>
            </a:pPr>
            <a:r>
              <a:rPr lang="en-US" sz="4000" dirty="0" smtClean="0"/>
              <a:t>10 colleges met or exceeded the state level on all six measures!</a:t>
            </a:r>
            <a:endParaRPr lang="en-US" sz="4000" dirty="0"/>
          </a:p>
        </p:txBody>
      </p:sp>
      <p:sp>
        <p:nvSpPr>
          <p:cNvPr id="3" name="Title 2"/>
          <p:cNvSpPr>
            <a:spLocks noGrp="1"/>
          </p:cNvSpPr>
          <p:nvPr>
            <p:ph type="title"/>
          </p:nvPr>
        </p:nvSpPr>
        <p:spPr/>
        <p:txBody>
          <a:bodyPr/>
          <a:lstStyle/>
          <a:p>
            <a:r>
              <a:rPr lang="en-US" dirty="0" smtClean="0"/>
              <a:t>Time to Celebrate Success!</a:t>
            </a:r>
            <a:endParaRPr lang="en-US" dirty="0"/>
          </a:p>
        </p:txBody>
      </p:sp>
      <p:sp>
        <p:nvSpPr>
          <p:cNvPr id="4" name="TextBox 3"/>
          <p:cNvSpPr txBox="1"/>
          <p:nvPr/>
        </p:nvSpPr>
        <p:spPr>
          <a:xfrm>
            <a:off x="628650" y="3014663"/>
            <a:ext cx="3743325" cy="2554545"/>
          </a:xfrm>
          <a:prstGeom prst="rect">
            <a:avLst/>
          </a:prstGeom>
          <a:noFill/>
        </p:spPr>
        <p:txBody>
          <a:bodyPr wrap="square" rtlCol="0">
            <a:spAutoFit/>
          </a:bodyPr>
          <a:lstStyle/>
          <a:p>
            <a:r>
              <a:rPr lang="en-US" sz="3200" dirty="0" smtClean="0"/>
              <a:t>AB Technical CC</a:t>
            </a:r>
          </a:p>
          <a:p>
            <a:r>
              <a:rPr lang="en-US" sz="3200" dirty="0" smtClean="0"/>
              <a:t>Carteret CC</a:t>
            </a:r>
          </a:p>
          <a:p>
            <a:r>
              <a:rPr lang="en-US" sz="3200" dirty="0" smtClean="0"/>
              <a:t>Catawba Valley CC</a:t>
            </a:r>
          </a:p>
          <a:p>
            <a:r>
              <a:rPr lang="en-US" sz="3200" dirty="0" smtClean="0"/>
              <a:t>Davidson County CC</a:t>
            </a:r>
          </a:p>
          <a:p>
            <a:r>
              <a:rPr lang="en-US" sz="3200" dirty="0" smtClean="0"/>
              <a:t>Durham Technical CC</a:t>
            </a:r>
          </a:p>
        </p:txBody>
      </p:sp>
      <p:sp>
        <p:nvSpPr>
          <p:cNvPr id="5" name="TextBox 4"/>
          <p:cNvSpPr txBox="1"/>
          <p:nvPr/>
        </p:nvSpPr>
        <p:spPr>
          <a:xfrm>
            <a:off x="4572000" y="3014663"/>
            <a:ext cx="3743325" cy="2554545"/>
          </a:xfrm>
          <a:prstGeom prst="rect">
            <a:avLst/>
          </a:prstGeom>
          <a:noFill/>
        </p:spPr>
        <p:txBody>
          <a:bodyPr wrap="square" rtlCol="0">
            <a:spAutoFit/>
          </a:bodyPr>
          <a:lstStyle/>
          <a:p>
            <a:r>
              <a:rPr lang="en-US" sz="3200" dirty="0" smtClean="0"/>
              <a:t>Nash CC</a:t>
            </a:r>
          </a:p>
          <a:p>
            <a:r>
              <a:rPr lang="en-US" sz="3200" dirty="0" smtClean="0"/>
              <a:t>Randolph CC</a:t>
            </a:r>
          </a:p>
          <a:p>
            <a:r>
              <a:rPr lang="en-US" sz="3200" dirty="0" err="1" smtClean="0"/>
              <a:t>Sandhills</a:t>
            </a:r>
            <a:r>
              <a:rPr lang="en-US" sz="3200" dirty="0" smtClean="0"/>
              <a:t> CC</a:t>
            </a:r>
          </a:p>
          <a:p>
            <a:r>
              <a:rPr lang="en-US" sz="3200" dirty="0" smtClean="0"/>
              <a:t>Southwestern CC</a:t>
            </a:r>
          </a:p>
          <a:p>
            <a:r>
              <a:rPr lang="en-US" sz="3200" dirty="0" smtClean="0"/>
              <a:t>Vance-Granville CC</a:t>
            </a:r>
            <a:endParaRPr lang="en-US" sz="3200" dirty="0"/>
          </a:p>
        </p:txBody>
      </p:sp>
    </p:spTree>
    <p:extLst>
      <p:ext uri="{BB962C8B-B14F-4D97-AF65-F5344CB8AC3E}">
        <p14:creationId xmlns:p14="http://schemas.microsoft.com/office/powerpoint/2010/main" val="9406821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487335653"/>
              </p:ext>
            </p:extLst>
          </p:nvPr>
        </p:nvGraphicFramePr>
        <p:xfrm>
          <a:off x="414338" y="457200"/>
          <a:ext cx="8172450" cy="58293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400868" y="1519567"/>
            <a:ext cx="4137305" cy="323165"/>
          </a:xfrm>
          <a:prstGeom prst="rect">
            <a:avLst/>
          </a:prstGeom>
        </p:spPr>
        <p:txBody>
          <a:bodyPr wrap="square">
            <a:spAutoFit/>
          </a:bodyPr>
          <a:lstStyle/>
          <a:p>
            <a:r>
              <a:rPr lang="en-US" sz="1500" dirty="0"/>
              <a:t>Transition based on Federal Standard</a:t>
            </a:r>
          </a:p>
        </p:txBody>
      </p:sp>
    </p:spTree>
    <p:extLst>
      <p:ext uri="{BB962C8B-B14F-4D97-AF65-F5344CB8AC3E}">
        <p14:creationId xmlns:p14="http://schemas.microsoft.com/office/powerpoint/2010/main" val="1094685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1P1 Top Ten Growth	</a:t>
            </a:r>
            <a:endParaRPr lang="en-US" dirty="0"/>
          </a:p>
        </p:txBody>
      </p:sp>
      <p:sp>
        <p:nvSpPr>
          <p:cNvPr id="6" name="Content Placeholder 5"/>
          <p:cNvSpPr>
            <a:spLocks noGrp="1"/>
          </p:cNvSpPr>
          <p:nvPr>
            <p:ph sz="half" idx="2"/>
          </p:nvPr>
        </p:nvSpPr>
        <p:spPr/>
        <p:txBody>
          <a:bodyPr/>
          <a:lstStyle/>
          <a:p>
            <a:pPr marL="457200" indent="-457200">
              <a:buFont typeface="+mj-lt"/>
              <a:buAutoNum type="arabicPeriod"/>
            </a:pPr>
            <a:r>
              <a:rPr lang="en-US" dirty="0" smtClean="0"/>
              <a:t>Fayetteville Technical CC</a:t>
            </a:r>
          </a:p>
          <a:p>
            <a:pPr marL="457200" indent="-457200">
              <a:buFont typeface="+mj-lt"/>
              <a:buAutoNum type="arabicPeriod"/>
            </a:pPr>
            <a:r>
              <a:rPr lang="en-US" dirty="0" err="1" smtClean="0"/>
              <a:t>Mayland</a:t>
            </a:r>
            <a:r>
              <a:rPr lang="en-US" dirty="0" smtClean="0"/>
              <a:t> CC</a:t>
            </a:r>
          </a:p>
          <a:p>
            <a:pPr marL="457200" indent="-457200">
              <a:buFont typeface="+mj-lt"/>
              <a:buAutoNum type="arabicPeriod"/>
            </a:pPr>
            <a:r>
              <a:rPr lang="en-US" dirty="0" smtClean="0"/>
              <a:t>Richmond CC</a:t>
            </a:r>
          </a:p>
          <a:p>
            <a:pPr marL="457200" indent="-457200">
              <a:buFont typeface="+mj-lt"/>
              <a:buAutoNum type="arabicPeriod"/>
            </a:pPr>
            <a:r>
              <a:rPr lang="en-US" dirty="0" smtClean="0"/>
              <a:t>Rockingham CC</a:t>
            </a:r>
          </a:p>
          <a:p>
            <a:pPr marL="457200" indent="-457200">
              <a:buFont typeface="+mj-lt"/>
              <a:buAutoNum type="arabicPeriod"/>
            </a:pPr>
            <a:r>
              <a:rPr lang="en-US" dirty="0" smtClean="0"/>
              <a:t>Randolph CC</a:t>
            </a:r>
          </a:p>
          <a:p>
            <a:pPr marL="457200" indent="-457200">
              <a:buFont typeface="+mj-lt"/>
              <a:buAutoNum type="arabicPeriod"/>
            </a:pPr>
            <a:r>
              <a:rPr lang="en-US" dirty="0" smtClean="0"/>
              <a:t>Caldwell  CC &amp; TI</a:t>
            </a:r>
          </a:p>
          <a:p>
            <a:pPr marL="457200" indent="-457200">
              <a:buFont typeface="+mj-lt"/>
              <a:buAutoNum type="arabicPeriod"/>
            </a:pPr>
            <a:r>
              <a:rPr lang="en-US" dirty="0" smtClean="0"/>
              <a:t>Halifax CC</a:t>
            </a:r>
          </a:p>
          <a:p>
            <a:pPr marL="457200" indent="-457200">
              <a:buFont typeface="+mj-lt"/>
              <a:buAutoNum type="arabicPeriod"/>
            </a:pPr>
            <a:r>
              <a:rPr lang="en-US" dirty="0" smtClean="0"/>
              <a:t>Edgecombe CC</a:t>
            </a:r>
          </a:p>
          <a:p>
            <a:pPr marL="457200" indent="-457200">
              <a:buFont typeface="+mj-lt"/>
              <a:buAutoNum type="arabicPeriod"/>
            </a:pPr>
            <a:r>
              <a:rPr lang="en-US" dirty="0" smtClean="0"/>
              <a:t>Martin CC</a:t>
            </a:r>
          </a:p>
          <a:p>
            <a:pPr marL="457200" indent="-457200">
              <a:buFont typeface="+mj-lt"/>
              <a:buAutoNum type="arabicPeriod"/>
            </a:pPr>
            <a:r>
              <a:rPr lang="en-US" dirty="0" smtClean="0"/>
              <a:t>Tri-County</a:t>
            </a:r>
          </a:p>
        </p:txBody>
      </p:sp>
      <p:sp>
        <p:nvSpPr>
          <p:cNvPr id="7" name="Text Placeholder 6"/>
          <p:cNvSpPr>
            <a:spLocks noGrp="1"/>
          </p:cNvSpPr>
          <p:nvPr>
            <p:ph type="body" sz="quarter" idx="3"/>
          </p:nvPr>
        </p:nvSpPr>
        <p:spPr/>
        <p:txBody>
          <a:bodyPr/>
          <a:lstStyle/>
          <a:p>
            <a:r>
              <a:rPr lang="en-US" dirty="0" smtClean="0"/>
              <a:t>2P1 Top Ten Growth</a:t>
            </a:r>
            <a:endParaRPr lang="en-US" dirty="0"/>
          </a:p>
        </p:txBody>
      </p:sp>
      <p:sp>
        <p:nvSpPr>
          <p:cNvPr id="8" name="Content Placeholder 7"/>
          <p:cNvSpPr>
            <a:spLocks noGrp="1"/>
          </p:cNvSpPr>
          <p:nvPr>
            <p:ph sz="quarter" idx="4"/>
          </p:nvPr>
        </p:nvSpPr>
        <p:spPr/>
        <p:txBody>
          <a:bodyPr/>
          <a:lstStyle/>
          <a:p>
            <a:pPr marL="457200" indent="-457200">
              <a:buFont typeface="+mj-lt"/>
              <a:buAutoNum type="arabicPeriod"/>
            </a:pPr>
            <a:r>
              <a:rPr lang="en-US" dirty="0" smtClean="0"/>
              <a:t>Bladen CC</a:t>
            </a:r>
          </a:p>
          <a:p>
            <a:pPr marL="457200" indent="-457200">
              <a:buFont typeface="+mj-lt"/>
              <a:buAutoNum type="arabicPeriod"/>
            </a:pPr>
            <a:r>
              <a:rPr lang="en-US" dirty="0" smtClean="0"/>
              <a:t>Tri-County CC</a:t>
            </a:r>
          </a:p>
          <a:p>
            <a:pPr marL="457200" indent="-457200">
              <a:buFont typeface="+mj-lt"/>
              <a:buAutoNum type="arabicPeriod"/>
            </a:pPr>
            <a:r>
              <a:rPr lang="en-US" dirty="0" smtClean="0"/>
              <a:t>Pamlico CC</a:t>
            </a:r>
          </a:p>
          <a:p>
            <a:pPr marL="457200" indent="-457200">
              <a:buFont typeface="+mj-lt"/>
              <a:buAutoNum type="arabicPeriod"/>
            </a:pPr>
            <a:r>
              <a:rPr lang="en-US" dirty="0" smtClean="0"/>
              <a:t>McDowell CC</a:t>
            </a:r>
          </a:p>
          <a:p>
            <a:pPr marL="457200" indent="-457200">
              <a:buFont typeface="+mj-lt"/>
              <a:buAutoNum type="arabicPeriod"/>
            </a:pPr>
            <a:r>
              <a:rPr lang="en-US" dirty="0" smtClean="0"/>
              <a:t>Durham Technical CC</a:t>
            </a:r>
          </a:p>
          <a:p>
            <a:pPr marL="457200" indent="-457200">
              <a:buFont typeface="+mj-lt"/>
              <a:buAutoNum type="arabicPeriod"/>
            </a:pPr>
            <a:r>
              <a:rPr lang="en-US" dirty="0" smtClean="0"/>
              <a:t>Roanoke-Chowan CC</a:t>
            </a:r>
          </a:p>
          <a:p>
            <a:pPr marL="457200" indent="-457200">
              <a:buFont typeface="+mj-lt"/>
              <a:buAutoNum type="arabicPeriod"/>
            </a:pPr>
            <a:r>
              <a:rPr lang="en-US" dirty="0" smtClean="0"/>
              <a:t>Wayne CC</a:t>
            </a:r>
          </a:p>
          <a:p>
            <a:pPr marL="457200" indent="-457200">
              <a:buFont typeface="+mj-lt"/>
              <a:buAutoNum type="arabicPeriod"/>
            </a:pPr>
            <a:r>
              <a:rPr lang="en-US" dirty="0" smtClean="0"/>
              <a:t>Fayetteville Technical CC</a:t>
            </a:r>
          </a:p>
          <a:p>
            <a:pPr marL="457200" indent="-457200">
              <a:buFont typeface="+mj-lt"/>
              <a:buAutoNum type="arabicPeriod"/>
            </a:pPr>
            <a:r>
              <a:rPr lang="en-US" dirty="0" smtClean="0"/>
              <a:t>Wilkes CC</a:t>
            </a:r>
          </a:p>
          <a:p>
            <a:pPr marL="457200" indent="-457200">
              <a:buFont typeface="+mj-lt"/>
              <a:buAutoNum type="arabicPeriod"/>
            </a:pPr>
            <a:r>
              <a:rPr lang="en-US" dirty="0" smtClean="0"/>
              <a:t>Vance-Granville CC</a:t>
            </a:r>
          </a:p>
        </p:txBody>
      </p:sp>
      <p:sp>
        <p:nvSpPr>
          <p:cNvPr id="2" name="Title 1"/>
          <p:cNvSpPr>
            <a:spLocks noGrp="1"/>
          </p:cNvSpPr>
          <p:nvPr>
            <p:ph type="title"/>
          </p:nvPr>
        </p:nvSpPr>
        <p:spPr/>
        <p:txBody>
          <a:bodyPr/>
          <a:lstStyle/>
          <a:p>
            <a:r>
              <a:rPr lang="en-US" dirty="0"/>
              <a:t>Time to Celebrate Success!</a:t>
            </a:r>
          </a:p>
        </p:txBody>
      </p:sp>
    </p:spTree>
    <p:extLst>
      <p:ext uri="{BB962C8B-B14F-4D97-AF65-F5344CB8AC3E}">
        <p14:creationId xmlns:p14="http://schemas.microsoft.com/office/powerpoint/2010/main" val="2066265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a:t>3</a:t>
            </a:r>
            <a:r>
              <a:rPr lang="en-US" dirty="0" smtClean="0"/>
              <a:t>P1 Top Ten Growth	</a:t>
            </a:r>
            <a:endParaRPr lang="en-US" dirty="0"/>
          </a:p>
        </p:txBody>
      </p:sp>
      <p:sp>
        <p:nvSpPr>
          <p:cNvPr id="6" name="Content Placeholder 5"/>
          <p:cNvSpPr>
            <a:spLocks noGrp="1"/>
          </p:cNvSpPr>
          <p:nvPr>
            <p:ph sz="half" idx="2"/>
          </p:nvPr>
        </p:nvSpPr>
        <p:spPr/>
        <p:txBody>
          <a:bodyPr/>
          <a:lstStyle/>
          <a:p>
            <a:pPr marL="457200" indent="-457200">
              <a:buFont typeface="+mj-lt"/>
              <a:buAutoNum type="arabicPeriod"/>
            </a:pPr>
            <a:r>
              <a:rPr lang="en-US" dirty="0" smtClean="0"/>
              <a:t>Pamlico CC</a:t>
            </a:r>
          </a:p>
          <a:p>
            <a:pPr marL="457200" indent="-457200">
              <a:buFont typeface="+mj-lt"/>
              <a:buAutoNum type="arabicPeriod"/>
            </a:pPr>
            <a:r>
              <a:rPr lang="en-US" dirty="0" smtClean="0"/>
              <a:t>Tri-County CC</a:t>
            </a:r>
          </a:p>
          <a:p>
            <a:pPr marL="457200" indent="-457200">
              <a:buFont typeface="+mj-lt"/>
              <a:buAutoNum type="arabicPeriod"/>
            </a:pPr>
            <a:r>
              <a:rPr lang="en-US" dirty="0" smtClean="0"/>
              <a:t>McDowell Technical CC</a:t>
            </a:r>
          </a:p>
          <a:p>
            <a:pPr marL="457200" indent="-457200">
              <a:buFont typeface="+mj-lt"/>
              <a:buAutoNum type="arabicPeriod"/>
            </a:pPr>
            <a:r>
              <a:rPr lang="en-US" dirty="0" smtClean="0"/>
              <a:t>Rockingham CC</a:t>
            </a:r>
          </a:p>
          <a:p>
            <a:pPr marL="457200" indent="-457200">
              <a:buFont typeface="+mj-lt"/>
              <a:buAutoNum type="arabicPeriod"/>
            </a:pPr>
            <a:r>
              <a:rPr lang="en-US" dirty="0" smtClean="0"/>
              <a:t>Johnston CC</a:t>
            </a:r>
          </a:p>
          <a:p>
            <a:pPr marL="457200" indent="-457200">
              <a:buFont typeface="+mj-lt"/>
              <a:buAutoNum type="arabicPeriod"/>
            </a:pPr>
            <a:r>
              <a:rPr lang="en-US" dirty="0" smtClean="0"/>
              <a:t>Martin CC</a:t>
            </a:r>
          </a:p>
          <a:p>
            <a:pPr marL="457200" indent="-457200">
              <a:buFont typeface="+mj-lt"/>
              <a:buAutoNum type="arabicPeriod"/>
            </a:pPr>
            <a:r>
              <a:rPr lang="en-US" dirty="0" smtClean="0"/>
              <a:t>Coastal Carolina CC</a:t>
            </a:r>
          </a:p>
          <a:p>
            <a:pPr marL="457200" indent="-457200">
              <a:buFont typeface="+mj-lt"/>
              <a:buAutoNum type="arabicPeriod"/>
            </a:pPr>
            <a:r>
              <a:rPr lang="en-US" dirty="0" err="1" smtClean="0"/>
              <a:t>Sandhills</a:t>
            </a:r>
            <a:r>
              <a:rPr lang="en-US" dirty="0" smtClean="0"/>
              <a:t> CC</a:t>
            </a:r>
          </a:p>
          <a:p>
            <a:pPr marL="457200" indent="-457200">
              <a:buFont typeface="+mj-lt"/>
              <a:buAutoNum type="arabicPeriod"/>
            </a:pPr>
            <a:r>
              <a:rPr lang="en-US" dirty="0" smtClean="0"/>
              <a:t>Surry CC</a:t>
            </a:r>
          </a:p>
          <a:p>
            <a:pPr marL="457200" indent="-457200">
              <a:buFont typeface="+mj-lt"/>
              <a:buAutoNum type="arabicPeriod"/>
            </a:pPr>
            <a:r>
              <a:rPr lang="en-US" dirty="0" smtClean="0"/>
              <a:t>Southeastern CC</a:t>
            </a:r>
          </a:p>
          <a:p>
            <a:pPr marL="457200" indent="-457200">
              <a:buFont typeface="+mj-lt"/>
              <a:buAutoNum type="arabicPeriod"/>
            </a:pPr>
            <a:endParaRPr lang="en-US" dirty="0" smtClean="0"/>
          </a:p>
        </p:txBody>
      </p:sp>
      <p:sp>
        <p:nvSpPr>
          <p:cNvPr id="7" name="Text Placeholder 6"/>
          <p:cNvSpPr>
            <a:spLocks noGrp="1"/>
          </p:cNvSpPr>
          <p:nvPr>
            <p:ph type="body" sz="quarter" idx="3"/>
          </p:nvPr>
        </p:nvSpPr>
        <p:spPr/>
        <p:txBody>
          <a:bodyPr/>
          <a:lstStyle/>
          <a:p>
            <a:r>
              <a:rPr lang="en-US" dirty="0"/>
              <a:t>4</a:t>
            </a:r>
            <a:r>
              <a:rPr lang="en-US" dirty="0" smtClean="0"/>
              <a:t>P1 Top Ten Growth</a:t>
            </a:r>
            <a:endParaRPr lang="en-US" dirty="0"/>
          </a:p>
        </p:txBody>
      </p:sp>
      <p:sp>
        <p:nvSpPr>
          <p:cNvPr id="8" name="Content Placeholder 7"/>
          <p:cNvSpPr>
            <a:spLocks noGrp="1"/>
          </p:cNvSpPr>
          <p:nvPr>
            <p:ph sz="quarter" idx="4"/>
          </p:nvPr>
        </p:nvSpPr>
        <p:spPr/>
        <p:txBody>
          <a:bodyPr/>
          <a:lstStyle/>
          <a:p>
            <a:pPr marL="457200" indent="-457200">
              <a:buFont typeface="+mj-lt"/>
              <a:buAutoNum type="arabicPeriod"/>
            </a:pPr>
            <a:r>
              <a:rPr lang="en-US" dirty="0" smtClean="0"/>
              <a:t>Bladen CC</a:t>
            </a:r>
          </a:p>
          <a:p>
            <a:pPr marL="457200" indent="-457200">
              <a:buFont typeface="+mj-lt"/>
              <a:buAutoNum type="arabicPeriod"/>
            </a:pPr>
            <a:r>
              <a:rPr lang="en-US" dirty="0" smtClean="0"/>
              <a:t>Halifax CC</a:t>
            </a:r>
          </a:p>
          <a:p>
            <a:pPr marL="457200" indent="-457200">
              <a:buFont typeface="+mj-lt"/>
              <a:buAutoNum type="arabicPeriod"/>
            </a:pPr>
            <a:r>
              <a:rPr lang="en-US" dirty="0" smtClean="0"/>
              <a:t>Roanoke-Chowan CC</a:t>
            </a:r>
          </a:p>
          <a:p>
            <a:pPr marL="457200" indent="-457200">
              <a:buFont typeface="+mj-lt"/>
              <a:buAutoNum type="arabicPeriod"/>
            </a:pPr>
            <a:r>
              <a:rPr lang="en-US" dirty="0" smtClean="0"/>
              <a:t>South Piedmont CC</a:t>
            </a:r>
          </a:p>
          <a:p>
            <a:pPr marL="457200" indent="-457200">
              <a:buFont typeface="+mj-lt"/>
              <a:buAutoNum type="arabicPeriod"/>
            </a:pPr>
            <a:r>
              <a:rPr lang="en-US" dirty="0" smtClean="0"/>
              <a:t>Rockingham CC</a:t>
            </a:r>
          </a:p>
          <a:p>
            <a:pPr marL="457200" indent="-457200">
              <a:buFont typeface="+mj-lt"/>
              <a:buAutoNum type="arabicPeriod"/>
            </a:pPr>
            <a:r>
              <a:rPr lang="en-US" dirty="0" smtClean="0"/>
              <a:t>Piedmont CC</a:t>
            </a:r>
          </a:p>
          <a:p>
            <a:pPr marL="457200" indent="-457200">
              <a:buFont typeface="+mj-lt"/>
              <a:buAutoNum type="arabicPeriod"/>
            </a:pPr>
            <a:r>
              <a:rPr lang="en-US" dirty="0" smtClean="0"/>
              <a:t>Stanly CC</a:t>
            </a:r>
          </a:p>
          <a:p>
            <a:pPr marL="457200" indent="-457200">
              <a:buFont typeface="+mj-lt"/>
              <a:buAutoNum type="arabicPeriod"/>
            </a:pPr>
            <a:r>
              <a:rPr lang="en-US" dirty="0" smtClean="0"/>
              <a:t>Cleveland CC</a:t>
            </a:r>
          </a:p>
          <a:p>
            <a:pPr marL="457200" indent="-457200">
              <a:buFont typeface="+mj-lt"/>
              <a:buAutoNum type="arabicPeriod"/>
            </a:pPr>
            <a:r>
              <a:rPr lang="en-US" dirty="0" smtClean="0"/>
              <a:t>Rowan-Cabarrus CC</a:t>
            </a:r>
          </a:p>
          <a:p>
            <a:pPr marL="457200" indent="-457200">
              <a:buFont typeface="+mj-lt"/>
              <a:buAutoNum type="arabicPeriod"/>
            </a:pPr>
            <a:r>
              <a:rPr lang="en-US" dirty="0" smtClean="0"/>
              <a:t>College of the Albemarle</a:t>
            </a:r>
          </a:p>
        </p:txBody>
      </p:sp>
      <p:sp>
        <p:nvSpPr>
          <p:cNvPr id="2" name="Title 1"/>
          <p:cNvSpPr>
            <a:spLocks noGrp="1"/>
          </p:cNvSpPr>
          <p:nvPr>
            <p:ph type="title"/>
          </p:nvPr>
        </p:nvSpPr>
        <p:spPr/>
        <p:txBody>
          <a:bodyPr/>
          <a:lstStyle/>
          <a:p>
            <a:r>
              <a:rPr lang="en-US" dirty="0"/>
              <a:t>Time to Celebrate Success!</a:t>
            </a:r>
          </a:p>
        </p:txBody>
      </p:sp>
    </p:spTree>
    <p:extLst>
      <p:ext uri="{BB962C8B-B14F-4D97-AF65-F5344CB8AC3E}">
        <p14:creationId xmlns:p14="http://schemas.microsoft.com/office/powerpoint/2010/main" val="1212499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5P1 Top Ten Growth	</a:t>
            </a:r>
            <a:endParaRPr lang="en-US" dirty="0"/>
          </a:p>
        </p:txBody>
      </p:sp>
      <p:sp>
        <p:nvSpPr>
          <p:cNvPr id="6" name="Content Placeholder 5"/>
          <p:cNvSpPr>
            <a:spLocks noGrp="1"/>
          </p:cNvSpPr>
          <p:nvPr>
            <p:ph sz="half" idx="2"/>
          </p:nvPr>
        </p:nvSpPr>
        <p:spPr/>
        <p:txBody>
          <a:bodyPr/>
          <a:lstStyle/>
          <a:p>
            <a:pPr marL="457200" indent="-457200">
              <a:buFont typeface="+mj-lt"/>
              <a:buAutoNum type="arabicPeriod"/>
            </a:pPr>
            <a:r>
              <a:rPr lang="en-US" dirty="0" smtClean="0"/>
              <a:t>Brunswick CC</a:t>
            </a:r>
          </a:p>
          <a:p>
            <a:pPr marL="457200" indent="-457200">
              <a:buFont typeface="+mj-lt"/>
              <a:buAutoNum type="arabicPeriod"/>
            </a:pPr>
            <a:r>
              <a:rPr lang="en-US" dirty="0" smtClean="0"/>
              <a:t>Roanoke-Chowan CC</a:t>
            </a:r>
          </a:p>
          <a:p>
            <a:pPr marL="457200" indent="-457200">
              <a:buFont typeface="+mj-lt"/>
              <a:buAutoNum type="arabicPeriod"/>
            </a:pPr>
            <a:r>
              <a:rPr lang="en-US" dirty="0" smtClean="0"/>
              <a:t>Edgecombe CC</a:t>
            </a:r>
          </a:p>
          <a:p>
            <a:pPr marL="457200" indent="-457200">
              <a:buFont typeface="+mj-lt"/>
              <a:buAutoNum type="arabicPeriod"/>
            </a:pPr>
            <a:r>
              <a:rPr lang="en-US" dirty="0" smtClean="0"/>
              <a:t>Gaston College</a:t>
            </a:r>
          </a:p>
          <a:p>
            <a:pPr marL="457200" indent="-457200">
              <a:buFont typeface="+mj-lt"/>
              <a:buAutoNum type="arabicPeriod"/>
            </a:pPr>
            <a:r>
              <a:rPr lang="en-US" dirty="0" smtClean="0"/>
              <a:t>Davidson County CC</a:t>
            </a:r>
          </a:p>
          <a:p>
            <a:pPr marL="457200" indent="-457200">
              <a:buFont typeface="+mj-lt"/>
              <a:buAutoNum type="arabicPeriod"/>
            </a:pPr>
            <a:r>
              <a:rPr lang="en-US" dirty="0" smtClean="0"/>
              <a:t>Pitt CC</a:t>
            </a:r>
          </a:p>
          <a:p>
            <a:pPr marL="457200" indent="-457200">
              <a:buFont typeface="+mj-lt"/>
              <a:buAutoNum type="arabicPeriod"/>
            </a:pPr>
            <a:r>
              <a:rPr lang="en-US" dirty="0" smtClean="0"/>
              <a:t>Southeastern CC</a:t>
            </a:r>
          </a:p>
          <a:p>
            <a:pPr marL="457200" indent="-457200">
              <a:buFont typeface="+mj-lt"/>
              <a:buAutoNum type="arabicPeriod"/>
            </a:pPr>
            <a:r>
              <a:rPr lang="en-US" dirty="0" smtClean="0"/>
              <a:t>Western Piedmont CC</a:t>
            </a:r>
          </a:p>
          <a:p>
            <a:pPr marL="457200" indent="-457200">
              <a:buFont typeface="+mj-lt"/>
              <a:buAutoNum type="arabicPeriod"/>
            </a:pPr>
            <a:r>
              <a:rPr lang="en-US" dirty="0" smtClean="0"/>
              <a:t>Beaufort County CC</a:t>
            </a:r>
          </a:p>
          <a:p>
            <a:pPr marL="457200" indent="-457200">
              <a:buFont typeface="+mj-lt"/>
              <a:buAutoNum type="arabicPeriod"/>
            </a:pPr>
            <a:r>
              <a:rPr lang="en-US" dirty="0" smtClean="0"/>
              <a:t>McDowell Technical CC</a:t>
            </a:r>
          </a:p>
          <a:p>
            <a:pPr marL="457200" indent="-457200">
              <a:buFont typeface="+mj-lt"/>
              <a:buAutoNum type="arabicPeriod"/>
            </a:pPr>
            <a:endParaRPr lang="en-US" dirty="0" smtClean="0"/>
          </a:p>
        </p:txBody>
      </p:sp>
      <p:sp>
        <p:nvSpPr>
          <p:cNvPr id="7" name="Text Placeholder 6"/>
          <p:cNvSpPr>
            <a:spLocks noGrp="1"/>
          </p:cNvSpPr>
          <p:nvPr>
            <p:ph type="body" sz="quarter" idx="3"/>
          </p:nvPr>
        </p:nvSpPr>
        <p:spPr/>
        <p:txBody>
          <a:bodyPr/>
          <a:lstStyle/>
          <a:p>
            <a:r>
              <a:rPr lang="en-US" dirty="0" smtClean="0"/>
              <a:t>5P2 Top Ten Growth</a:t>
            </a:r>
            <a:endParaRPr lang="en-US" dirty="0"/>
          </a:p>
        </p:txBody>
      </p:sp>
      <p:sp>
        <p:nvSpPr>
          <p:cNvPr id="8" name="Content Placeholder 7"/>
          <p:cNvSpPr>
            <a:spLocks noGrp="1"/>
          </p:cNvSpPr>
          <p:nvPr>
            <p:ph sz="quarter" idx="4"/>
          </p:nvPr>
        </p:nvSpPr>
        <p:spPr/>
        <p:txBody>
          <a:bodyPr/>
          <a:lstStyle/>
          <a:p>
            <a:pPr marL="457200" indent="-457200">
              <a:buFont typeface="+mj-lt"/>
              <a:buAutoNum type="arabicPeriod"/>
            </a:pPr>
            <a:r>
              <a:rPr lang="en-US" dirty="0" smtClean="0"/>
              <a:t>Piedmont CC</a:t>
            </a:r>
          </a:p>
          <a:p>
            <a:pPr marL="457200" indent="-457200">
              <a:buFont typeface="+mj-lt"/>
              <a:buAutoNum type="arabicPeriod"/>
            </a:pPr>
            <a:r>
              <a:rPr lang="en-US" dirty="0" smtClean="0"/>
              <a:t>Martin CC</a:t>
            </a:r>
          </a:p>
          <a:p>
            <a:pPr marL="457200" indent="-457200">
              <a:buFont typeface="+mj-lt"/>
              <a:buAutoNum type="arabicPeriod"/>
            </a:pPr>
            <a:r>
              <a:rPr lang="en-US" dirty="0" smtClean="0"/>
              <a:t>Brunswick CC</a:t>
            </a:r>
          </a:p>
          <a:p>
            <a:pPr marL="457200" indent="-457200">
              <a:buFont typeface="+mj-lt"/>
              <a:buAutoNum type="arabicPeriod"/>
            </a:pPr>
            <a:r>
              <a:rPr lang="en-US" dirty="0" err="1" smtClean="0"/>
              <a:t>Sandhills</a:t>
            </a:r>
            <a:endParaRPr lang="en-US" dirty="0" smtClean="0"/>
          </a:p>
          <a:p>
            <a:pPr marL="457200" indent="-457200">
              <a:buFont typeface="+mj-lt"/>
              <a:buAutoNum type="arabicPeriod"/>
            </a:pPr>
            <a:r>
              <a:rPr lang="en-US" dirty="0" smtClean="0"/>
              <a:t>South Piedmont CC</a:t>
            </a:r>
          </a:p>
          <a:p>
            <a:pPr marL="457200" indent="-457200">
              <a:buFont typeface="+mj-lt"/>
              <a:buAutoNum type="arabicPeriod"/>
            </a:pPr>
            <a:r>
              <a:rPr lang="en-US" dirty="0" smtClean="0"/>
              <a:t>Cleveland CC</a:t>
            </a:r>
          </a:p>
          <a:p>
            <a:pPr marL="457200" indent="-457200">
              <a:buFont typeface="+mj-lt"/>
              <a:buAutoNum type="arabicPeriod"/>
            </a:pPr>
            <a:r>
              <a:rPr lang="en-US" dirty="0" smtClean="0"/>
              <a:t>Mitchell CC</a:t>
            </a:r>
          </a:p>
          <a:p>
            <a:pPr marL="457200" indent="-457200">
              <a:buFont typeface="+mj-lt"/>
              <a:buAutoNum type="arabicPeriod"/>
            </a:pPr>
            <a:r>
              <a:rPr lang="en-US" dirty="0" smtClean="0"/>
              <a:t>Lenoir CC</a:t>
            </a:r>
          </a:p>
          <a:p>
            <a:pPr marL="457200" indent="-457200">
              <a:buFont typeface="+mj-lt"/>
              <a:buAutoNum type="arabicPeriod"/>
            </a:pPr>
            <a:r>
              <a:rPr lang="en-US" dirty="0" smtClean="0"/>
              <a:t>Tri-County CC</a:t>
            </a:r>
          </a:p>
          <a:p>
            <a:pPr marL="457200" indent="-457200">
              <a:buFont typeface="+mj-lt"/>
              <a:buAutoNum type="arabicPeriod"/>
            </a:pPr>
            <a:r>
              <a:rPr lang="en-US" dirty="0" smtClean="0"/>
              <a:t>Wayne CC</a:t>
            </a:r>
          </a:p>
        </p:txBody>
      </p:sp>
      <p:sp>
        <p:nvSpPr>
          <p:cNvPr id="2" name="Title 1"/>
          <p:cNvSpPr>
            <a:spLocks noGrp="1"/>
          </p:cNvSpPr>
          <p:nvPr>
            <p:ph type="title"/>
          </p:nvPr>
        </p:nvSpPr>
        <p:spPr/>
        <p:txBody>
          <a:bodyPr/>
          <a:lstStyle/>
          <a:p>
            <a:r>
              <a:rPr lang="en-US" dirty="0"/>
              <a:t>Time to Celebrate Success!</a:t>
            </a:r>
          </a:p>
        </p:txBody>
      </p:sp>
    </p:spTree>
    <p:extLst>
      <p:ext uri="{BB962C8B-B14F-4D97-AF65-F5344CB8AC3E}">
        <p14:creationId xmlns:p14="http://schemas.microsoft.com/office/powerpoint/2010/main" val="1639028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CTE Concentrators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94051"/>
            <a:ext cx="9144000" cy="4068000"/>
          </a:xfrm>
          <a:prstGeom prst="rect">
            <a:avLst/>
          </a:prstGeom>
        </p:spPr>
      </p:pic>
    </p:spTree>
    <p:extLst>
      <p:ext uri="{BB962C8B-B14F-4D97-AF65-F5344CB8AC3E}">
        <p14:creationId xmlns:p14="http://schemas.microsoft.com/office/powerpoint/2010/main" val="1545253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Majority of CCP students enrolled in both a transfer and CTE pathway were already in our measures</a:t>
            </a:r>
          </a:p>
          <a:p>
            <a:r>
              <a:rPr lang="en-US" dirty="0" smtClean="0"/>
              <a:t>Approximately 1500 dual pathway students were being dropped.</a:t>
            </a:r>
          </a:p>
          <a:p>
            <a:pPr lvl="1"/>
            <a:r>
              <a:rPr lang="en-US" dirty="0" smtClean="0"/>
              <a:t>The majority of the 1500 students were at 7 small institutions</a:t>
            </a:r>
          </a:p>
          <a:p>
            <a:r>
              <a:rPr lang="en-US" dirty="0" smtClean="0"/>
              <a:t>Moving forward our new methodology will contain all students enrolled in CTE pathways (provided they meet the concentrator definition)</a:t>
            </a:r>
            <a:endParaRPr lang="en-US" dirty="0"/>
          </a:p>
        </p:txBody>
      </p:sp>
      <p:sp>
        <p:nvSpPr>
          <p:cNvPr id="2" name="Title 1"/>
          <p:cNvSpPr>
            <a:spLocks noGrp="1"/>
          </p:cNvSpPr>
          <p:nvPr>
            <p:ph type="title"/>
          </p:nvPr>
        </p:nvSpPr>
        <p:spPr/>
        <p:txBody>
          <a:bodyPr/>
          <a:lstStyle/>
          <a:p>
            <a:r>
              <a:rPr lang="en-US" dirty="0" smtClean="0"/>
              <a:t>Career &amp; College Promise Students	</a:t>
            </a:r>
            <a:endParaRPr lang="en-US" dirty="0"/>
          </a:p>
        </p:txBody>
      </p:sp>
    </p:spTree>
    <p:extLst>
      <p:ext uri="{BB962C8B-B14F-4D97-AF65-F5344CB8AC3E}">
        <p14:creationId xmlns:p14="http://schemas.microsoft.com/office/powerpoint/2010/main" val="1864977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2563</Words>
  <Application>Microsoft Macintosh PowerPoint</Application>
  <PresentationFormat>On-screen Show (4:3)</PresentationFormat>
  <Paragraphs>261</Paragraphs>
  <Slides>40</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Calibri</vt:lpstr>
      <vt:lpstr>Calibri Light</vt:lpstr>
      <vt:lpstr>HelvLight</vt:lpstr>
      <vt:lpstr>Mangal</vt:lpstr>
      <vt:lpstr>Wingdings</vt:lpstr>
      <vt:lpstr>Arial</vt:lpstr>
      <vt:lpstr>Office Theme</vt:lpstr>
      <vt:lpstr>Perkins Core Indicators of Performance</vt:lpstr>
      <vt:lpstr>Perkins Core Indicators of Performance</vt:lpstr>
      <vt:lpstr>Time to Celebrate!</vt:lpstr>
      <vt:lpstr>Time to Celebrate Success!</vt:lpstr>
      <vt:lpstr>Time to Celebrate Success!</vt:lpstr>
      <vt:lpstr>Time to Celebrate Success!</vt:lpstr>
      <vt:lpstr>Time to Celebrate Success!</vt:lpstr>
      <vt:lpstr>CTE Concentrators</vt:lpstr>
      <vt:lpstr>Career &amp; College Promise Students </vt:lpstr>
      <vt:lpstr>1P1 Methodology Changes</vt:lpstr>
      <vt:lpstr>1P1 Methodology Changes - Continued</vt:lpstr>
      <vt:lpstr>1P1 – Technical Attainment</vt:lpstr>
      <vt:lpstr>2P1 Methodology </vt:lpstr>
      <vt:lpstr>2P1 Methodology - Continued</vt:lpstr>
      <vt:lpstr>2P1 – Credential, Certificate, or Degree</vt:lpstr>
      <vt:lpstr>3P1 Methodology</vt:lpstr>
      <vt:lpstr>3P1 Methodology - Continued</vt:lpstr>
      <vt:lpstr>3P1 – Student Retention or Transfer</vt:lpstr>
      <vt:lpstr>4P1 Methodology</vt:lpstr>
      <vt:lpstr>4P1 Methodology – Continued </vt:lpstr>
      <vt:lpstr>4P1 – Placement into the Labor Force</vt:lpstr>
      <vt:lpstr>Move to the 2011 NAPE Table</vt:lpstr>
      <vt:lpstr>Programs Removed from 5P1 &amp; 5P2 under the 2011 NAPE Table </vt:lpstr>
      <vt:lpstr>Impact of the Change </vt:lpstr>
      <vt:lpstr>5P1 Methodology</vt:lpstr>
      <vt:lpstr>5P1 Methodology - Continued</vt:lpstr>
      <vt:lpstr>5P1 – Non-Traditional Program Participation</vt:lpstr>
      <vt:lpstr>5P2 Methodology </vt:lpstr>
      <vt:lpstr>5P2 Methodology - Continued</vt:lpstr>
      <vt:lpstr>5P2 – Non-traditional Program Completion</vt:lpstr>
      <vt:lpstr>New Levels of Performance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 Droessler</dc:creator>
  <cp:keywords/>
  <cp:lastModifiedBy/>
  <cp:revision>1</cp:revision>
  <dcterms:created xsi:type="dcterms:W3CDTF">2017-04-24T19:18:55Z</dcterms:created>
  <dcterms:modified xsi:type="dcterms:W3CDTF">2017-04-27T10:27:28Z</dcterms:modified>
</cp:coreProperties>
</file>