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73"/>
  </p:notesMasterIdLst>
  <p:sldIdLst>
    <p:sldId id="256" r:id="rId2"/>
    <p:sldId id="333" r:id="rId3"/>
    <p:sldId id="257" r:id="rId4"/>
    <p:sldId id="265" r:id="rId5"/>
    <p:sldId id="266" r:id="rId6"/>
    <p:sldId id="261" r:id="rId7"/>
    <p:sldId id="262" r:id="rId8"/>
    <p:sldId id="263" r:id="rId9"/>
    <p:sldId id="264" r:id="rId10"/>
    <p:sldId id="258" r:id="rId11"/>
    <p:sldId id="259" r:id="rId12"/>
    <p:sldId id="260" r:id="rId13"/>
    <p:sldId id="335" r:id="rId14"/>
    <p:sldId id="267" r:id="rId15"/>
    <p:sldId id="268" r:id="rId16"/>
    <p:sldId id="269" r:id="rId17"/>
    <p:sldId id="270" r:id="rId18"/>
    <p:sldId id="271" r:id="rId19"/>
    <p:sldId id="272" r:id="rId20"/>
    <p:sldId id="273" r:id="rId21"/>
    <p:sldId id="274" r:id="rId22"/>
    <p:sldId id="315" r:id="rId23"/>
    <p:sldId id="316" r:id="rId24"/>
    <p:sldId id="317" r:id="rId25"/>
    <p:sldId id="318" r:id="rId26"/>
    <p:sldId id="319" r:id="rId27"/>
    <p:sldId id="336" r:id="rId28"/>
    <p:sldId id="275" r:id="rId29"/>
    <p:sldId id="276" r:id="rId30"/>
    <p:sldId id="277" r:id="rId31"/>
    <p:sldId id="278" r:id="rId32"/>
    <p:sldId id="279" r:id="rId33"/>
    <p:sldId id="280" r:id="rId34"/>
    <p:sldId id="337"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38" r:id="rId48"/>
    <p:sldId id="296" r:id="rId49"/>
    <p:sldId id="297" r:id="rId50"/>
    <p:sldId id="298" r:id="rId51"/>
    <p:sldId id="299" r:id="rId52"/>
    <p:sldId id="300" r:id="rId53"/>
    <p:sldId id="301" r:id="rId54"/>
    <p:sldId id="302" r:id="rId55"/>
    <p:sldId id="339" r:id="rId56"/>
    <p:sldId id="321" r:id="rId57"/>
    <p:sldId id="322" r:id="rId58"/>
    <p:sldId id="323" r:id="rId59"/>
    <p:sldId id="324" r:id="rId60"/>
    <p:sldId id="325" r:id="rId61"/>
    <p:sldId id="326" r:id="rId62"/>
    <p:sldId id="327" r:id="rId63"/>
    <p:sldId id="328" r:id="rId64"/>
    <p:sldId id="340" r:id="rId65"/>
    <p:sldId id="329" r:id="rId66"/>
    <p:sldId id="330" r:id="rId67"/>
    <p:sldId id="331" r:id="rId68"/>
    <p:sldId id="332" r:id="rId69"/>
    <p:sldId id="344" r:id="rId70"/>
    <p:sldId id="345" r:id="rId71"/>
    <p:sldId id="34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0" autoAdjust="0"/>
    <p:restoredTop sz="94660"/>
  </p:normalViewPr>
  <p:slideViewPr>
    <p:cSldViewPr snapToGrid="0">
      <p:cViewPr varScale="1">
        <p:scale>
          <a:sx n="108" d="100"/>
          <a:sy n="108" d="100"/>
        </p:scale>
        <p:origin x="216" y="79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Credit For Prior Learning</a:t>
            </a:r>
          </a:p>
          <a:p>
            <a:pPr>
              <a:defRPr/>
            </a:pPr>
            <a:r>
              <a:rPr lang="en-US" b="1" dirty="0"/>
              <a:t>(Based on 37 Responses)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D494-4D15-86D3-591E0B426C62}"/>
              </c:ext>
            </c:extLst>
          </c:dPt>
          <c:dPt>
            <c:idx val="1"/>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D494-4D15-86D3-591E0B426C62}"/>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D494-4D15-86D3-591E0B426C62}"/>
              </c:ext>
            </c:extLst>
          </c:dPt>
          <c:dPt>
            <c:idx val="3"/>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7-D494-4D15-86D3-591E0B426C62}"/>
              </c:ext>
            </c:extLst>
          </c:dPt>
          <c:dPt>
            <c:idx val="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494-4D15-86D3-591E0B426C6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Sheet4!$B$1:$F$1</c:f>
              <c:strCache>
                <c:ptCount val="5"/>
                <c:pt idx="0">
                  <c:v>AP</c:v>
                </c:pt>
                <c:pt idx="1">
                  <c:v>IB</c:v>
                </c:pt>
                <c:pt idx="2">
                  <c:v>Credit-by-Exam</c:v>
                </c:pt>
                <c:pt idx="3">
                  <c:v>CLEP</c:v>
                </c:pt>
                <c:pt idx="4">
                  <c:v>DSST(DANTES)</c:v>
                </c:pt>
              </c:strCache>
            </c:strRef>
          </c:cat>
          <c:val>
            <c:numRef>
              <c:f>Sheet4!$B$2:$F$2</c:f>
              <c:numCache>
                <c:formatCode>General</c:formatCode>
                <c:ptCount val="5"/>
                <c:pt idx="0">
                  <c:v>36.0</c:v>
                </c:pt>
                <c:pt idx="1">
                  <c:v>6.0</c:v>
                </c:pt>
                <c:pt idx="2">
                  <c:v>21.0</c:v>
                </c:pt>
                <c:pt idx="3">
                  <c:v>37.0</c:v>
                </c:pt>
                <c:pt idx="4">
                  <c:v>13.0</c:v>
                </c:pt>
              </c:numCache>
            </c:numRef>
          </c:val>
          <c:extLst xmlns:c16r2="http://schemas.microsoft.com/office/drawing/2015/06/chart">
            <c:ext xmlns:c16="http://schemas.microsoft.com/office/drawing/2014/chart" uri="{C3380CC4-5D6E-409C-BE32-E72D297353CC}">
              <c16:uniqueId val="{0000000A-D494-4D15-86D3-591E0B426C62}"/>
            </c:ext>
          </c:extLst>
        </c:ser>
        <c:dLbls>
          <c:showLegendKey val="0"/>
          <c:showVal val="0"/>
          <c:showCatName val="0"/>
          <c:showSerName val="0"/>
          <c:showPercent val="0"/>
          <c:showBubbleSize val="0"/>
        </c:dLbls>
        <c:gapWidth val="219"/>
        <c:axId val="-761117376"/>
        <c:axId val="-761130400"/>
      </c:barChart>
      <c:catAx>
        <c:axId val="-7611173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Sources of Credit </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61130400"/>
        <c:crosses val="autoZero"/>
        <c:auto val="1"/>
        <c:lblAlgn val="ctr"/>
        <c:lblOffset val="100"/>
        <c:noMultiLvlLbl val="0"/>
      </c:catAx>
      <c:valAx>
        <c:axId val="-76113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Number of Colleges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6111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99A6A-4BAD-4D40-A6B6-BA9F9AD7F273}" type="datetimeFigureOut">
              <a:rPr lang="en-US" smtClean="0"/>
              <a:t>9/26/17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751A8-2591-47C1-9FF0-7205DDC14CB8}" type="slidenum">
              <a:rPr lang="en-US" smtClean="0"/>
              <a:t>‹#›</a:t>
            </a:fld>
            <a:endParaRPr lang="en-US"/>
          </a:p>
        </p:txBody>
      </p:sp>
    </p:spTree>
    <p:extLst>
      <p:ext uri="{BB962C8B-B14F-4D97-AF65-F5344CB8AC3E}">
        <p14:creationId xmlns:p14="http://schemas.microsoft.com/office/powerpoint/2010/main" val="158502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www.nccommunitycolleges.edu/academic-programs/career-college-promis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www.ncperkins.org/course/view.php?id=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five was tasked with </a:t>
            </a:r>
            <a:r>
              <a:rPr lang="en-US" dirty="0"/>
              <a:t>looking at ways that</a:t>
            </a:r>
            <a:r>
              <a:rPr lang="en-US" baseline="0" dirty="0"/>
              <a:t> high school credits can be transferred to college credit.  </a:t>
            </a:r>
            <a:endParaRPr lang="en-US" dirty="0"/>
          </a:p>
          <a:p>
            <a:r>
              <a:rPr lang="en-US" dirty="0"/>
              <a:t>September 26, 2017</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Tree>
    <p:extLst>
      <p:ext uri="{BB962C8B-B14F-4D97-AF65-F5344CB8AC3E}">
        <p14:creationId xmlns:p14="http://schemas.microsoft.com/office/powerpoint/2010/main" val="373065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great diverse group of folks on our team.</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49</a:t>
            </a:fld>
            <a:endParaRPr lang="en-US" dirty="0"/>
          </a:p>
        </p:txBody>
      </p:sp>
    </p:spTree>
    <p:extLst>
      <p:ext uri="{BB962C8B-B14F-4D97-AF65-F5344CB8AC3E}">
        <p14:creationId xmlns:p14="http://schemas.microsoft.com/office/powerpoint/2010/main" val="370661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committee has held</a:t>
            </a:r>
            <a:r>
              <a:rPr lang="en-US" baseline="0" dirty="0"/>
              <a:t> a few meetings, both informal exchanges of emails and a virtual meeting via GoToMeeting.</a:t>
            </a:r>
          </a:p>
          <a:p>
            <a:endParaRPr lang="en-US" baseline="0" dirty="0"/>
          </a:p>
          <a:p>
            <a:r>
              <a:rPr lang="en-US" baseline="0" dirty="0"/>
              <a:t>The two major topics we discussed were dual enrollment and the state Articulation Agreement.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50</a:t>
            </a:fld>
            <a:endParaRPr lang="en-US" dirty="0"/>
          </a:p>
        </p:txBody>
      </p:sp>
    </p:spTree>
    <p:extLst>
      <p:ext uri="{BB962C8B-B14F-4D97-AF65-F5344CB8AC3E}">
        <p14:creationId xmlns:p14="http://schemas.microsoft.com/office/powerpoint/2010/main" val="33721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North Carolina has long had a great dual enrollment program where high school students can take college courses and earn both high school and college credit.</a:t>
            </a:r>
          </a:p>
          <a:p>
            <a:r>
              <a:rPr lang="en-US" dirty="0"/>
              <a:t>In the past, these programs went under many names like Huskins and dual enrollment.  </a:t>
            </a:r>
          </a:p>
          <a:p>
            <a:endParaRPr lang="en-US" dirty="0"/>
          </a:p>
          <a:p>
            <a:r>
              <a:rPr lang="en-US" dirty="0"/>
              <a:t>Now they have all been combined into one program called “Career and College Promise.”  </a:t>
            </a:r>
          </a:p>
          <a:p>
            <a:endParaRPr lang="en-US" dirty="0"/>
          </a:p>
          <a:p>
            <a:r>
              <a:rPr lang="en-US" dirty="0"/>
              <a:t>All high school students who are taking Career and College Promise courses are enrolled at the community college, and thus they </a:t>
            </a:r>
            <a:r>
              <a:rPr lang="en-US" u="sng" dirty="0"/>
              <a:t>are</a:t>
            </a:r>
            <a:r>
              <a:rPr lang="en-US" dirty="0"/>
              <a:t> earning college credit like any other college student.  The committee does not see a problem with the students </a:t>
            </a:r>
            <a:r>
              <a:rPr lang="en-US" u="sng" dirty="0"/>
              <a:t>earning</a:t>
            </a:r>
            <a:r>
              <a:rPr lang="en-US" dirty="0"/>
              <a:t> their college credit.</a:t>
            </a:r>
          </a:p>
          <a:p>
            <a:endParaRPr lang="en-US" dirty="0"/>
          </a:p>
          <a:p>
            <a:r>
              <a:rPr lang="en-US" dirty="0"/>
              <a:t>It appears that some colleges and LEAs do not actively market their program, either due to overcrowding at the college,</a:t>
            </a:r>
          </a:p>
          <a:p>
            <a:r>
              <a:rPr lang="en-US" dirty="0"/>
              <a:t> or the school district sees this as a lot of extra work they do not have to do.</a:t>
            </a:r>
          </a:p>
          <a:p>
            <a:endParaRPr lang="en-US" dirty="0"/>
          </a:p>
          <a:p>
            <a:r>
              <a:rPr lang="en-US" dirty="0"/>
              <a:t>Marketing this program to the high school students and parents across the state could entice more high school students to want to earn these free college courses.</a:t>
            </a:r>
          </a:p>
          <a:p>
            <a:endParaRPr lang="en-US" dirty="0"/>
          </a:p>
          <a:p>
            <a:r>
              <a:rPr lang="en-US" dirty="0"/>
              <a:t> =======</a:t>
            </a:r>
          </a:p>
          <a:p>
            <a:r>
              <a:rPr lang="en-US" dirty="0"/>
              <a:t>Career and College Promise webpage:</a:t>
            </a:r>
          </a:p>
          <a:p>
            <a:r>
              <a:rPr lang="en-US" u="sng" dirty="0">
                <a:hlinkClick r:id="rId3"/>
              </a:rPr>
              <a:t>http://www.nccommunitycolleges.edu/academic-programs/career-college-promise</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51</a:t>
            </a:fld>
            <a:endParaRPr lang="en-US" dirty="0"/>
          </a:p>
        </p:txBody>
      </p:sp>
    </p:spTree>
    <p:extLst>
      <p:ext uri="{BB962C8B-B14F-4D97-AF65-F5344CB8AC3E}">
        <p14:creationId xmlns:p14="http://schemas.microsoft.com/office/powerpoint/2010/main" val="42580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We are fortunate in this state to have the North Carolina High School to Community College Articulation Agreement.  </a:t>
            </a:r>
          </a:p>
          <a:p>
            <a:r>
              <a:rPr lang="en-US" dirty="0"/>
              <a:t> </a:t>
            </a:r>
          </a:p>
          <a:p>
            <a:r>
              <a:rPr lang="en-US" dirty="0"/>
              <a:t>This statewide articulation agreement comprises approximately 50 high school Career and Technical Education courses that match the knowledge and skills taught in similar community college courses. </a:t>
            </a:r>
          </a:p>
          <a:p>
            <a:r>
              <a:rPr lang="en-US" dirty="0"/>
              <a:t>The articulation agreement ensures that if a student is proficient in his/her high school course, the student can receive college credit for that course at any North Carolina community college. </a:t>
            </a:r>
          </a:p>
          <a:p>
            <a:r>
              <a:rPr lang="en-US" dirty="0"/>
              <a:t> </a:t>
            </a:r>
          </a:p>
          <a:p>
            <a:r>
              <a:rPr lang="en-US" dirty="0"/>
              <a:t>Many colleges have created their own local articulation agreements to list course matches that are local to their part of the state that are not included in the state-wide agreement</a:t>
            </a:r>
          </a:p>
          <a:p>
            <a:r>
              <a:rPr lang="en-US" dirty="0"/>
              <a:t> </a:t>
            </a:r>
          </a:p>
          <a:p>
            <a:r>
              <a:rPr lang="en-US" dirty="0"/>
              <a:t>Two major concerns discussed by the committee are that students do not know they have earned articulated credit, and the process for awarding the credit at the college.</a:t>
            </a:r>
          </a:p>
          <a:p>
            <a:r>
              <a:rPr lang="en-US" dirty="0"/>
              <a:t> </a:t>
            </a:r>
          </a:p>
          <a:p>
            <a:r>
              <a:rPr lang="en-US" dirty="0"/>
              <a:t>A marketing program is needed to educate the high school students, teachers, counselors and parents about these credits and the potential to earn free college credits for completing certain high school courses.</a:t>
            </a:r>
          </a:p>
          <a:p>
            <a:r>
              <a:rPr lang="en-US" dirty="0"/>
              <a:t>  </a:t>
            </a:r>
          </a:p>
          <a:p>
            <a:r>
              <a:rPr lang="en-US" dirty="0"/>
              <a:t>Some LEAs present certificates to the students who earn the credit. Others mail a postcard to all students who meet the criteria for articulated courses.</a:t>
            </a:r>
          </a:p>
          <a:p>
            <a:r>
              <a:rPr lang="en-US" dirty="0"/>
              <a:t>Adding a statement of earned articulated credit to the high school transcript could help standardize the process of alerting the student as well as alerting the college admissions staff.</a:t>
            </a:r>
          </a:p>
          <a:p>
            <a:r>
              <a:rPr lang="en-US" dirty="0"/>
              <a:t> </a:t>
            </a:r>
          </a:p>
          <a:p>
            <a:r>
              <a:rPr lang="en-US" dirty="0"/>
              <a:t>At the college, it is up to the student to mention that he/she has earned articulated credit.  A state-wide K-16 student numbering system could help this.</a:t>
            </a:r>
          </a:p>
          <a:p>
            <a:r>
              <a:rPr lang="en-US" dirty="0"/>
              <a:t> </a:t>
            </a:r>
          </a:p>
          <a:p>
            <a:r>
              <a:rPr lang="en-US" dirty="0"/>
              <a:t>For the past several years, High school students can optionally pass an industry certification exam rather than taking the post assessment exam. Without a post assessment test score, the student cannot earn the articulated credit.  This moves the earned credit to another PLSA committee.</a:t>
            </a:r>
          </a:p>
          <a:p>
            <a:r>
              <a:rPr lang="en-US" dirty="0"/>
              <a:t>  </a:t>
            </a:r>
          </a:p>
          <a:p>
            <a:r>
              <a:rPr lang="en-US" dirty="0"/>
              <a:t>Colleges treat these courses as “transfer credit.”  Students need to know that this credit will transfer to a community college, but will not later transfer from the college to a university.</a:t>
            </a:r>
          </a:p>
          <a:p>
            <a:r>
              <a:rPr lang="en-US" dirty="0"/>
              <a:t> </a:t>
            </a:r>
          </a:p>
          <a:p>
            <a:r>
              <a:rPr lang="en-US" dirty="0"/>
              <a:t>It would be great to know how many students earn the articulated credits and how many students actually use the credit when they get to college.</a:t>
            </a:r>
          </a:p>
          <a:p>
            <a:endParaRPr lang="en-US" dirty="0"/>
          </a:p>
          <a:p>
            <a:endParaRPr lang="en-US" dirty="0"/>
          </a:p>
          <a:p>
            <a:r>
              <a:rPr lang="en-US" dirty="0"/>
              <a:t>=====</a:t>
            </a:r>
          </a:p>
          <a:p>
            <a:endParaRPr lang="en-US" dirty="0"/>
          </a:p>
          <a:p>
            <a:r>
              <a:rPr lang="en-US" dirty="0"/>
              <a:t>The Articulation Agreement website:</a:t>
            </a:r>
          </a:p>
          <a:p>
            <a:r>
              <a:rPr lang="en-US" u="sng" dirty="0">
                <a:hlinkClick r:id="rId3"/>
              </a:rPr>
              <a:t>http://www.ncperkins.org/course/view.php?id=4</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dirty="0"/>
          </a:p>
        </p:txBody>
      </p:sp>
    </p:spTree>
    <p:extLst>
      <p:ext uri="{BB962C8B-B14F-4D97-AF65-F5344CB8AC3E}">
        <p14:creationId xmlns:p14="http://schemas.microsoft.com/office/powerpoint/2010/main" val="384367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everyone knows about these great programs we</a:t>
            </a:r>
            <a:r>
              <a:rPr lang="en-US" baseline="0" dirty="0"/>
              <a:t> have in this state to allow high school students to earn college credit.  We need to market these programs to the students, teachers, and parents.</a:t>
            </a:r>
          </a:p>
          <a:p>
            <a:endParaRPr lang="en-US" baseline="0" dirty="0"/>
          </a:p>
          <a:p>
            <a:r>
              <a:rPr lang="en-US" baseline="0" dirty="0"/>
              <a:t>We need to look at how students learn that they have earned college credit and what toe do to collect it.</a:t>
            </a:r>
          </a:p>
          <a:p>
            <a:endParaRPr lang="en-US" baseline="0" dirty="0"/>
          </a:p>
          <a:p>
            <a:r>
              <a:rPr lang="en-US" baseline="0" dirty="0"/>
              <a:t>Getting the earned articulated credit listed on the high school transcript would be beneficial to both the student as well as the college who will be awarding the credit.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53</a:t>
            </a:fld>
            <a:endParaRPr lang="en-US" dirty="0"/>
          </a:p>
        </p:txBody>
      </p:sp>
    </p:spTree>
    <p:extLst>
      <p:ext uri="{BB962C8B-B14F-4D97-AF65-F5344CB8AC3E}">
        <p14:creationId xmlns:p14="http://schemas.microsoft.com/office/powerpoint/2010/main" val="59113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work closely with the Department of Public Instruction to get the articulated credit added to the high school transcript.</a:t>
            </a:r>
          </a:p>
          <a:p>
            <a:endParaRPr lang="en-US" dirty="0"/>
          </a:p>
          <a:p>
            <a:r>
              <a:rPr lang="en-US" dirty="0"/>
              <a:t>We can work with a few colleges to pilot the process.</a:t>
            </a:r>
          </a:p>
          <a:p>
            <a:endParaRPr lang="en-US" dirty="0"/>
          </a:p>
          <a:p>
            <a:r>
              <a:rPr lang="en-US" dirty="0"/>
              <a:t>And we can identify best practices at</a:t>
            </a:r>
            <a:r>
              <a:rPr lang="en-US" baseline="0" dirty="0"/>
              <a:t> our colleges for marketing these programs to the high school students.</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dirty="0"/>
          </a:p>
        </p:txBody>
      </p:sp>
    </p:spTree>
    <p:extLst>
      <p:ext uri="{BB962C8B-B14F-4D97-AF65-F5344CB8AC3E}">
        <p14:creationId xmlns:p14="http://schemas.microsoft.com/office/powerpoint/2010/main" val="355465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2D8DC-3CCA-4826-966D-69131461EC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47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67C668-6C5F-4274-8A22-57A9F10F4EEC}"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2747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054E-03C2-4BA4-B0DC-8A52C253DBFA}" type="datetimeFigureOut">
              <a:rPr lang="en-US" smtClean="0"/>
              <a:pPr/>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1792605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054E-03C2-4BA4-B0DC-8A52C253DBFA}" type="datetimeFigureOut">
              <a:rPr lang="en-US" smtClean="0"/>
              <a:pPr/>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D5DC98F-6F3D-4D37-8801-59C812F9270D}"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5835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pPr/>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3392214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pPr/>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D5DC98F-6F3D-4D37-8801-59C812F9270D}"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682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pPr/>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4293334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7C668-6C5F-4274-8A22-57A9F10F4EEC}"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6BE46720-E295-4D1A-AE4B-312854505978}" type="slidenum">
              <a:rPr lang="en-US" smtClean="0"/>
              <a:t>‹#›</a:t>
            </a:fld>
            <a:endParaRPr lang="en-US"/>
          </a:p>
        </p:txBody>
      </p:sp>
    </p:spTree>
    <p:extLst>
      <p:ext uri="{BB962C8B-B14F-4D97-AF65-F5344CB8AC3E}">
        <p14:creationId xmlns:p14="http://schemas.microsoft.com/office/powerpoint/2010/main" val="1471719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7C668-6C5F-4274-8A22-57A9F10F4EEC}"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6BE46720-E295-4D1A-AE4B-312854505978}" type="slidenum">
              <a:rPr lang="en-US" smtClean="0"/>
              <a:t>‹#›</a:t>
            </a:fld>
            <a:endParaRPr lang="en-US"/>
          </a:p>
        </p:txBody>
      </p:sp>
    </p:spTree>
    <p:extLst>
      <p:ext uri="{BB962C8B-B14F-4D97-AF65-F5344CB8AC3E}">
        <p14:creationId xmlns:p14="http://schemas.microsoft.com/office/powerpoint/2010/main" val="4164898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339105"/>
            <a:ext cx="8911687" cy="1280890"/>
          </a:xfrm>
        </p:spPr>
        <p:txBody>
          <a:bodyPr/>
          <a:lstStyle/>
          <a:p>
            <a:r>
              <a:rPr lang="en-US" dirty="0"/>
              <a:t>Click to edit Master title style</a:t>
            </a:r>
          </a:p>
        </p:txBody>
      </p:sp>
      <p:sp>
        <p:nvSpPr>
          <p:cNvPr id="3" name="Content Placeholder 2"/>
          <p:cNvSpPr>
            <a:spLocks noGrp="1"/>
          </p:cNvSpPr>
          <p:nvPr>
            <p:ph idx="1"/>
          </p:nvPr>
        </p:nvSpPr>
        <p:spPr>
          <a:xfrm>
            <a:off x="1733797" y="2133600"/>
            <a:ext cx="9770815" cy="37776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733798" y="6135808"/>
            <a:ext cx="8475414" cy="365125"/>
          </a:xfrm>
        </p:spPr>
        <p:txBody>
          <a:bodyPr/>
          <a:lstStyle/>
          <a:p>
            <a:endParaRPr lang="en-US"/>
          </a:p>
        </p:txBody>
      </p:sp>
    </p:spTree>
    <p:extLst>
      <p:ext uri="{BB962C8B-B14F-4D97-AF65-F5344CB8AC3E}">
        <p14:creationId xmlns:p14="http://schemas.microsoft.com/office/powerpoint/2010/main" val="1561248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67C668-6C5F-4274-8A22-57A9F10F4EEC}"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0469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67C668-6C5F-4274-8A22-57A9F10F4EEC}"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7044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67C668-6C5F-4274-8A22-57A9F10F4EEC}" type="datetimeFigureOut">
              <a:rPr lang="en-US" smtClean="0"/>
              <a:t>9/26/17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1995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2924" y="339103"/>
            <a:ext cx="8911687" cy="128089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2708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7C668-6C5F-4274-8A22-57A9F10F4EEC}" type="datetimeFigureOut">
              <a:rPr lang="en-US" smtClean="0"/>
              <a:t>9/26/17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2472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67C668-6C5F-4274-8A22-57A9F10F4EEC}"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330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67C668-6C5F-4274-8A22-57A9F10F4EEC}"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6BE46720-E295-4D1A-AE4B-312854505978}" type="slidenum">
              <a:rPr lang="en-US" smtClean="0"/>
              <a:t>‹#›</a:t>
            </a:fld>
            <a:endParaRPr lang="en-US"/>
          </a:p>
        </p:txBody>
      </p:sp>
    </p:spTree>
    <p:extLst>
      <p:ext uri="{BB962C8B-B14F-4D97-AF65-F5344CB8AC3E}">
        <p14:creationId xmlns:p14="http://schemas.microsoft.com/office/powerpoint/2010/main" val="1473790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7CC054E-03C2-4BA4-B0DC-8A52C253DBFA}" type="datetimeFigureOut">
              <a:rPr lang="en-US" smtClean="0"/>
              <a:pPr/>
              <a:t>9/26/17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6" name="Picture 35" title="NCCCS Logo">
            <a:extLst>
              <a:ext uri="{FF2B5EF4-FFF2-40B4-BE49-F238E27FC236}">
                <a16:creationId xmlns="" xmlns:a16="http://schemas.microsoft.com/office/drawing/2014/main" id="{3682607D-B6A4-4652-A522-89B52436F7C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68342" y="115048"/>
            <a:ext cx="1428230" cy="1610868"/>
          </a:xfrm>
          <a:prstGeom prst="rect">
            <a:avLst/>
          </a:prstGeom>
        </p:spPr>
      </p:pic>
    </p:spTree>
    <p:extLst>
      <p:ext uri="{BB962C8B-B14F-4D97-AF65-F5344CB8AC3E}">
        <p14:creationId xmlns:p14="http://schemas.microsoft.com/office/powerpoint/2010/main" val="267769914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DD5BA-492D-4FA3-BC65-9D626BA7A2E2}"/>
              </a:ext>
            </a:extLst>
          </p:cNvPr>
          <p:cNvSpPr>
            <a:spLocks noGrp="1"/>
          </p:cNvSpPr>
          <p:nvPr>
            <p:ph type="ctrTitle"/>
          </p:nvPr>
        </p:nvSpPr>
        <p:spPr>
          <a:xfrm>
            <a:off x="1714501" y="2172038"/>
            <a:ext cx="9890726" cy="2262781"/>
          </a:xfrm>
        </p:spPr>
        <p:txBody>
          <a:bodyPr/>
          <a:lstStyle/>
          <a:p>
            <a:pPr algn="ctr"/>
            <a:r>
              <a:rPr lang="en-US" dirty="0" smtClean="0"/>
              <a:t>Credit for Prior Learning Sources and Assessment</a:t>
            </a:r>
            <a:endParaRPr lang="en-US" dirty="0"/>
          </a:p>
        </p:txBody>
      </p:sp>
      <p:sp>
        <p:nvSpPr>
          <p:cNvPr id="3" name="Subtitle 2">
            <a:extLst>
              <a:ext uri="{FF2B5EF4-FFF2-40B4-BE49-F238E27FC236}">
                <a16:creationId xmlns="" xmlns:a16="http://schemas.microsoft.com/office/drawing/2014/main" id="{855568D7-2AC4-4EF3-BAE8-58F66E9DAB84}"/>
              </a:ext>
            </a:extLst>
          </p:cNvPr>
          <p:cNvSpPr>
            <a:spLocks noGrp="1"/>
          </p:cNvSpPr>
          <p:nvPr>
            <p:ph type="subTitle" idx="1"/>
          </p:nvPr>
        </p:nvSpPr>
        <p:spPr>
          <a:xfrm>
            <a:off x="1714501" y="5118265"/>
            <a:ext cx="9890726" cy="1425837"/>
          </a:xfrm>
        </p:spPr>
        <p:txBody>
          <a:bodyPr>
            <a:normAutofit/>
          </a:bodyPr>
          <a:lstStyle/>
          <a:p>
            <a:endParaRPr lang="en-US" sz="2000" dirty="0"/>
          </a:p>
          <a:p>
            <a:pPr algn="ctr"/>
            <a:r>
              <a:rPr lang="en-US" sz="2000" dirty="0"/>
              <a:t>September 26, 2017</a:t>
            </a:r>
          </a:p>
          <a:p>
            <a:endParaRPr lang="en-US" sz="2000" dirty="0"/>
          </a:p>
        </p:txBody>
      </p:sp>
      <p:sp>
        <p:nvSpPr>
          <p:cNvPr id="5" name="Rectangle 4">
            <a:extLst>
              <a:ext uri="{FF2B5EF4-FFF2-40B4-BE49-F238E27FC236}">
                <a16:creationId xmlns="" xmlns:a16="http://schemas.microsoft.com/office/drawing/2014/main" id="{AA189C5E-E562-4004-87F5-AED30E2D76EF}"/>
              </a:ext>
            </a:extLst>
          </p:cNvPr>
          <p:cNvSpPr/>
          <p:nvPr/>
        </p:nvSpPr>
        <p:spPr>
          <a:xfrm>
            <a:off x="2311139" y="323009"/>
            <a:ext cx="9672776" cy="1438535"/>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38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FC66AE8-AEA1-416C-BD62-2183F28C43A6}"/>
              </a:ext>
            </a:extLst>
          </p:cNvPr>
          <p:cNvPicPr>
            <a:picLocks noChangeAspect="1"/>
          </p:cNvPicPr>
          <p:nvPr/>
        </p:nvPicPr>
        <p:blipFill>
          <a:blip r:embed="rId2"/>
          <a:stretch>
            <a:fillRect/>
          </a:stretch>
        </p:blipFill>
        <p:spPr>
          <a:xfrm>
            <a:off x="6828221" y="2586331"/>
            <a:ext cx="5363779" cy="4271669"/>
          </a:xfrm>
          <a:prstGeom prst="rect">
            <a:avLst/>
          </a:prstGeom>
        </p:spPr>
      </p:pic>
      <p:pic>
        <p:nvPicPr>
          <p:cNvPr id="2" name="Picture 1">
            <a:extLst>
              <a:ext uri="{FF2B5EF4-FFF2-40B4-BE49-F238E27FC236}">
                <a16:creationId xmlns="" xmlns:a16="http://schemas.microsoft.com/office/drawing/2014/main" id="{741B5071-1804-4826-85C8-36812732398C}"/>
              </a:ext>
            </a:extLst>
          </p:cNvPr>
          <p:cNvPicPr>
            <a:picLocks noChangeAspect="1"/>
          </p:cNvPicPr>
          <p:nvPr/>
        </p:nvPicPr>
        <p:blipFill>
          <a:blip r:embed="rId3"/>
          <a:stretch>
            <a:fillRect/>
          </a:stretch>
        </p:blipFill>
        <p:spPr>
          <a:xfrm>
            <a:off x="9571129" y="129961"/>
            <a:ext cx="1928334" cy="1703362"/>
          </a:xfrm>
          <a:prstGeom prst="rect">
            <a:avLst/>
          </a:prstGeom>
        </p:spPr>
      </p:pic>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Recommendations</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 xmlns:a16="http://schemas.microsoft.com/office/drawing/2014/main" id="{A1AF5840-36D6-45EE-A0CC-543736709CA0}"/>
              </a:ext>
            </a:extLst>
          </p:cNvPr>
          <p:cNvSpPr txBox="1"/>
          <p:nvPr/>
        </p:nvSpPr>
        <p:spPr>
          <a:xfrm>
            <a:off x="1080655" y="2170231"/>
            <a:ext cx="6329547" cy="4493538"/>
          </a:xfrm>
          <a:prstGeom prst="rect">
            <a:avLst/>
          </a:prstGeom>
          <a:noFill/>
        </p:spPr>
        <p:txBody>
          <a:bodyPr wrap="square" rtlCol="0">
            <a:spAutoFit/>
          </a:bodyPr>
          <a:lstStyle/>
          <a:p>
            <a:pPr marL="285750" lvl="0" indent="-285750">
              <a:buFont typeface="Arial" panose="020B0604020202020204" pitchFamily="34" charset="0"/>
              <a:buChar char="•"/>
            </a:pPr>
            <a:r>
              <a:rPr lang="en-US" sz="2200" dirty="0"/>
              <a:t>Standardized Crosswalks:</a:t>
            </a:r>
          </a:p>
          <a:p>
            <a:pPr marL="742950" lvl="1" indent="-285750">
              <a:buFont typeface="Arial" panose="020B0604020202020204" pitchFamily="34" charset="0"/>
              <a:buChar char="•"/>
            </a:pPr>
            <a:r>
              <a:rPr lang="en-US" sz="2200" dirty="0"/>
              <a:t>Workforce Continuing Education </a:t>
            </a:r>
            <a:r>
              <a:rPr lang="en-US" sz="2200" dirty="0">
                <a:sym typeface="Wingdings" panose="05000000000000000000" pitchFamily="2" charset="2"/>
              </a:rPr>
              <a:t></a:t>
            </a:r>
            <a:r>
              <a:rPr lang="en-US" sz="2200" dirty="0"/>
              <a:t> Curriculum Credit</a:t>
            </a:r>
          </a:p>
          <a:p>
            <a:pPr marL="742950" lvl="1" indent="-285750">
              <a:buFont typeface="Arial" panose="020B0604020202020204" pitchFamily="34" charset="0"/>
              <a:buChar char="•"/>
            </a:pPr>
            <a:r>
              <a:rPr lang="en-US" sz="2200" dirty="0"/>
              <a:t>Certifications/Licensure </a:t>
            </a:r>
            <a:r>
              <a:rPr lang="en-US" sz="2200" dirty="0">
                <a:sym typeface="Wingdings" panose="05000000000000000000" pitchFamily="2" charset="2"/>
              </a:rPr>
              <a:t></a:t>
            </a:r>
            <a:r>
              <a:rPr lang="en-US" sz="2200" dirty="0"/>
              <a:t> Curriculum Credit</a:t>
            </a:r>
          </a:p>
          <a:p>
            <a:pPr marL="742950" lvl="1" indent="-285750">
              <a:buFont typeface="Arial" panose="020B0604020202020204" pitchFamily="34" charset="0"/>
              <a:buChar char="•"/>
            </a:pPr>
            <a:r>
              <a:rPr lang="en-US" sz="2200" dirty="0"/>
              <a:t>Apprenticeship </a:t>
            </a:r>
            <a:r>
              <a:rPr lang="en-US" sz="2200" dirty="0">
                <a:sym typeface="Wingdings" panose="05000000000000000000" pitchFamily="2" charset="2"/>
              </a:rPr>
              <a:t></a:t>
            </a:r>
            <a:r>
              <a:rPr lang="en-US" sz="2200" dirty="0"/>
              <a:t> Curriculum Credit</a:t>
            </a:r>
          </a:p>
          <a:p>
            <a:pPr marL="285750" lvl="0" indent="-285750">
              <a:buFont typeface="Arial" panose="020B0604020202020204" pitchFamily="34" charset="0"/>
              <a:buChar char="•"/>
            </a:pPr>
            <a:r>
              <a:rPr lang="en-US" sz="2200" dirty="0"/>
              <a:t>Supporting documentation process that backs up the state-level crosswalk</a:t>
            </a:r>
          </a:p>
          <a:p>
            <a:pPr marL="285750" indent="-285750">
              <a:buFont typeface="Arial" panose="020B0604020202020204" pitchFamily="34" charset="0"/>
              <a:buChar char="•"/>
            </a:pPr>
            <a:r>
              <a:rPr lang="en-US" sz="2200" dirty="0"/>
              <a:t>Policy/procedure for crosswalk component:</a:t>
            </a:r>
          </a:p>
          <a:p>
            <a:pPr marL="742950" lvl="1" indent="-285750">
              <a:buFont typeface="Arial" panose="020B0604020202020204" pitchFamily="34" charset="0"/>
              <a:buChar char="•"/>
            </a:pPr>
            <a:r>
              <a:rPr lang="en-US" sz="2200" dirty="0"/>
              <a:t>Additions </a:t>
            </a:r>
          </a:p>
          <a:p>
            <a:pPr marL="742950" lvl="1" indent="-285750">
              <a:buFont typeface="Arial" panose="020B0604020202020204" pitchFamily="34" charset="0"/>
              <a:buChar char="•"/>
            </a:pPr>
            <a:r>
              <a:rPr lang="en-US" sz="2200" dirty="0"/>
              <a:t>Edits</a:t>
            </a:r>
          </a:p>
          <a:p>
            <a:pPr marL="742950" lvl="1" indent="-285750">
              <a:buFont typeface="Arial" panose="020B0604020202020204" pitchFamily="34" charset="0"/>
              <a:buChar char="•"/>
            </a:pPr>
            <a:r>
              <a:rPr lang="en-US" sz="2200" dirty="0"/>
              <a:t>Removal</a:t>
            </a:r>
          </a:p>
        </p:txBody>
      </p:sp>
    </p:spTree>
    <p:extLst>
      <p:ext uri="{BB962C8B-B14F-4D97-AF65-F5344CB8AC3E}">
        <p14:creationId xmlns:p14="http://schemas.microsoft.com/office/powerpoint/2010/main" val="1498460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Next Steps</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 xmlns:a16="http://schemas.microsoft.com/office/drawing/2014/main" id="{DA00AC50-2349-478E-AC02-B78234B2F8B2}"/>
              </a:ext>
            </a:extLst>
          </p:cNvPr>
          <p:cNvSpPr txBox="1"/>
          <p:nvPr/>
        </p:nvSpPr>
        <p:spPr>
          <a:xfrm>
            <a:off x="966764" y="2157413"/>
            <a:ext cx="6352936" cy="4401205"/>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Create a cross-walk of:</a:t>
            </a:r>
          </a:p>
          <a:p>
            <a:pPr marL="742950" lvl="1" indent="-285750">
              <a:buFont typeface="Arial" panose="020B0604020202020204" pitchFamily="34" charset="0"/>
              <a:buChar char="•"/>
            </a:pPr>
            <a:r>
              <a:rPr lang="en-US" sz="2000" dirty="0"/>
              <a:t>CE to CU </a:t>
            </a:r>
          </a:p>
          <a:p>
            <a:pPr marL="742950" lvl="1" indent="-285750">
              <a:buFont typeface="Arial" panose="020B0604020202020204" pitchFamily="34" charset="0"/>
              <a:buChar char="•"/>
            </a:pPr>
            <a:r>
              <a:rPr lang="en-US" sz="2000" dirty="0"/>
              <a:t>Industry certifications and licensure </a:t>
            </a:r>
            <a:br>
              <a:rPr lang="en-US" sz="2000" dirty="0"/>
            </a:br>
            <a:r>
              <a:rPr lang="en-US" sz="2000" dirty="0"/>
              <a:t>(based upon national best practice and work already initiated at NC CCs)</a:t>
            </a:r>
          </a:p>
          <a:p>
            <a:pPr marL="742950" lvl="1" indent="-285750">
              <a:buFont typeface="Arial" panose="020B0604020202020204" pitchFamily="34" charset="0"/>
              <a:buChar char="•"/>
            </a:pPr>
            <a:r>
              <a:rPr lang="en-US" sz="2000" dirty="0"/>
              <a:t>Approved Apprenticeship related training (those not affiliated with a CC) to curriculum courses/programs.</a:t>
            </a:r>
          </a:p>
          <a:p>
            <a:pPr marL="285750" indent="-285750">
              <a:buFont typeface="Arial" panose="020B0604020202020204" pitchFamily="34" charset="0"/>
              <a:buChar char="•"/>
            </a:pPr>
            <a:r>
              <a:rPr lang="en-US" sz="2000" dirty="0"/>
              <a:t>Develop the supporting documentation and process</a:t>
            </a:r>
          </a:p>
          <a:p>
            <a:pPr marL="742950" lvl="1" indent="-285750">
              <a:buFont typeface="Arial" panose="020B0604020202020204" pitchFamily="34" charset="0"/>
              <a:buChar char="•"/>
            </a:pPr>
            <a:r>
              <a:rPr lang="en-US" sz="2000" dirty="0"/>
              <a:t>Backs up the state-level crosswalk </a:t>
            </a:r>
          </a:p>
          <a:p>
            <a:pPr marL="742950" lvl="1" indent="-285750">
              <a:buFont typeface="Arial" panose="020B0604020202020204" pitchFamily="34" charset="0"/>
              <a:buChar char="•"/>
            </a:pPr>
            <a:r>
              <a:rPr lang="en-US" sz="2000" dirty="0"/>
              <a:t>Provides a policy/procedure for adding, editing, and removing crosswalk components.</a:t>
            </a:r>
          </a:p>
        </p:txBody>
      </p:sp>
      <p:pic>
        <p:nvPicPr>
          <p:cNvPr id="3" name="Picture 2">
            <a:extLst>
              <a:ext uri="{FF2B5EF4-FFF2-40B4-BE49-F238E27FC236}">
                <a16:creationId xmlns="" xmlns:a16="http://schemas.microsoft.com/office/drawing/2014/main" id="{75EC16CE-090C-4FC5-A6BE-9C644C83EC54}"/>
              </a:ext>
            </a:extLst>
          </p:cNvPr>
          <p:cNvPicPr>
            <a:picLocks noChangeAspect="1"/>
          </p:cNvPicPr>
          <p:nvPr/>
        </p:nvPicPr>
        <p:blipFill>
          <a:blip r:embed="rId2"/>
          <a:stretch>
            <a:fillRect/>
          </a:stretch>
        </p:blipFill>
        <p:spPr>
          <a:xfrm>
            <a:off x="7803104" y="2538365"/>
            <a:ext cx="4230669" cy="4230669"/>
          </a:xfrm>
          <a:prstGeom prst="rect">
            <a:avLst/>
          </a:prstGeom>
        </p:spPr>
      </p:pic>
    </p:spTree>
    <p:extLst>
      <p:ext uri="{BB962C8B-B14F-4D97-AF65-F5344CB8AC3E}">
        <p14:creationId xmlns:p14="http://schemas.microsoft.com/office/powerpoint/2010/main" val="3898337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Action Plan</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 xmlns:a16="http://schemas.microsoft.com/office/drawing/2014/main" id="{DB3FC511-169E-4A15-B4F3-46B4A3756EDA}"/>
              </a:ext>
            </a:extLst>
          </p:cNvPr>
          <p:cNvSpPr txBox="1"/>
          <p:nvPr/>
        </p:nvSpPr>
        <p:spPr>
          <a:xfrm>
            <a:off x="1092530" y="2157413"/>
            <a:ext cx="10010899" cy="4801314"/>
          </a:xfrm>
          <a:prstGeom prst="rect">
            <a:avLst/>
          </a:prstGeom>
          <a:noFill/>
        </p:spPr>
        <p:txBody>
          <a:bodyPr wrap="square" rtlCol="0">
            <a:spAutoFit/>
          </a:bodyPr>
          <a:lstStyle/>
          <a:p>
            <a:pPr marL="285750" lvl="0" indent="-285750">
              <a:buFont typeface="Arial" panose="020B0604020202020204" pitchFamily="34" charset="0"/>
              <a:buChar char="•"/>
            </a:pPr>
            <a:r>
              <a:rPr lang="en-US" dirty="0"/>
              <a:t>Define &amp; design documentation &amp; framework for the supporting process that supports the state-level crosswalk. The framework would support a variety of articulated credit, inclusive of CE to CU, Credential to Credit, and Apprenticeship to Credit. </a:t>
            </a:r>
          </a:p>
          <a:p>
            <a:pPr marL="742950" lvl="1" indent="-285750">
              <a:buFont typeface="Arial" panose="020B0604020202020204" pitchFamily="34" charset="0"/>
              <a:buChar char="•"/>
            </a:pPr>
            <a:r>
              <a:rPr lang="en-US" dirty="0"/>
              <a:t>Framework Initial Draft by </a:t>
            </a:r>
            <a:r>
              <a:rPr lang="en-US" b="1" dirty="0"/>
              <a:t>10/25/17</a:t>
            </a:r>
            <a:endParaRPr lang="en-US" dirty="0"/>
          </a:p>
          <a:p>
            <a:pPr marL="285750" lvl="0" indent="-285750">
              <a:buFont typeface="Arial" panose="020B0604020202020204" pitchFamily="34" charset="0"/>
              <a:buChar char="•"/>
            </a:pPr>
            <a:r>
              <a:rPr lang="en-US" dirty="0"/>
              <a:t>Review existing credentials data based on programmatic areas</a:t>
            </a:r>
          </a:p>
          <a:p>
            <a:pPr marL="742950" lvl="1" indent="-285750">
              <a:buFont typeface="Arial" panose="020B0604020202020204" pitchFamily="34" charset="0"/>
              <a:buChar char="•"/>
            </a:pPr>
            <a:r>
              <a:rPr lang="en-US" dirty="0"/>
              <a:t>Create a pool of expertise on the various program areas. </a:t>
            </a:r>
          </a:p>
          <a:p>
            <a:pPr marL="742950" lvl="1" indent="-285750">
              <a:buFont typeface="Arial" panose="020B0604020202020204" pitchFamily="34" charset="0"/>
              <a:buChar char="•"/>
            </a:pPr>
            <a:r>
              <a:rPr lang="en-US" dirty="0"/>
              <a:t>Crosswalk Recommendations Initial Drafts by </a:t>
            </a:r>
            <a:r>
              <a:rPr lang="en-US" b="1" dirty="0"/>
              <a:t>11/22/17</a:t>
            </a:r>
            <a:endParaRPr lang="en-US" dirty="0"/>
          </a:p>
          <a:p>
            <a:pPr marL="285750" lvl="0" indent="-285750">
              <a:buFont typeface="Arial" panose="020B0604020202020204" pitchFamily="34" charset="0"/>
              <a:buChar char="•"/>
            </a:pPr>
            <a:r>
              <a:rPr lang="en-US" dirty="0"/>
              <a:t>Complete a draft credential crosswalk fully utilizing developed documentation &amp; framework</a:t>
            </a:r>
          </a:p>
          <a:p>
            <a:pPr marL="742950" lvl="1" indent="-285750">
              <a:buFont typeface="Arial" panose="020B0604020202020204" pitchFamily="34" charset="0"/>
              <a:buChar char="•"/>
            </a:pPr>
            <a:r>
              <a:rPr lang="en-US" dirty="0"/>
              <a:t>~50 credentials cross-walked with supporting documentation by </a:t>
            </a:r>
            <a:r>
              <a:rPr lang="en-US" b="1" dirty="0"/>
              <a:t>1/24/18</a:t>
            </a:r>
            <a:endParaRPr lang="en-US" dirty="0"/>
          </a:p>
          <a:p>
            <a:pPr marL="285750" lvl="0" indent="-285750">
              <a:buFont typeface="Arial" panose="020B0604020202020204" pitchFamily="34" charset="0"/>
              <a:buChar char="•"/>
            </a:pPr>
            <a:r>
              <a:rPr lang="en-US" dirty="0"/>
              <a:t>Define &amp; Design an implementation plan for colleges</a:t>
            </a:r>
          </a:p>
          <a:p>
            <a:pPr marL="742950" lvl="1" indent="-285750">
              <a:buFont typeface="Arial" panose="020B0604020202020204" pitchFamily="34" charset="0"/>
              <a:buChar char="•"/>
            </a:pPr>
            <a:r>
              <a:rPr lang="en-US" dirty="0"/>
              <a:t>Initial Draft by </a:t>
            </a:r>
            <a:r>
              <a:rPr lang="en-US" b="1" dirty="0"/>
              <a:t>12/13/17</a:t>
            </a:r>
          </a:p>
          <a:p>
            <a:pPr marL="285750" indent="-285750">
              <a:buFont typeface="Arial" panose="020B0604020202020204" pitchFamily="34" charset="0"/>
              <a:buChar char="•"/>
            </a:pPr>
            <a:r>
              <a:rPr lang="en-US" dirty="0"/>
              <a:t>Create a draft NCCCS WCE to CU, Credential to Credit, and Apprenticeship to Credit policy</a:t>
            </a:r>
          </a:p>
          <a:p>
            <a:pPr marL="742950" lvl="1" indent="-285750">
              <a:buFont typeface="Arial" panose="020B0604020202020204" pitchFamily="34" charset="0"/>
              <a:buChar char="•"/>
            </a:pPr>
            <a:r>
              <a:rPr lang="en-US" dirty="0"/>
              <a:t>Initial Draft by </a:t>
            </a:r>
            <a:r>
              <a:rPr lang="en-US" b="1" dirty="0"/>
              <a:t>February 2018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552535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51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a:r>
            <a:br>
              <a:rPr lang="en-US" smtClean="0"/>
            </a:br>
            <a:r>
              <a:rPr lang="en-US" smtClean="0"/>
              <a:t/>
            </a:r>
            <a:br>
              <a:rPr lang="en-US" smtClean="0"/>
            </a:br>
            <a:r>
              <a:rPr lang="en-US" smtClean="0"/>
              <a:t>Standardized Exams &amp; Credit by Exam – Group 2</a:t>
            </a:r>
            <a:br>
              <a:rPr lang="en-US" smtClean="0"/>
            </a:br>
            <a:endParaRPr lang="en-US" dirty="0"/>
          </a:p>
        </p:txBody>
      </p:sp>
      <p:sp>
        <p:nvSpPr>
          <p:cNvPr id="17" name="Subtitle 1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7289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Membership</a:t>
            </a:r>
            <a:endParaRPr lang="en-US" dirty="0"/>
          </a:p>
        </p:txBody>
      </p:sp>
      <p:sp>
        <p:nvSpPr>
          <p:cNvPr id="3" name="Content Placeholder 2"/>
          <p:cNvSpPr>
            <a:spLocks noGrp="1"/>
          </p:cNvSpPr>
          <p:nvPr>
            <p:ph idx="1"/>
          </p:nvPr>
        </p:nvSpPr>
        <p:spPr/>
        <p:txBody>
          <a:bodyPr>
            <a:noAutofit/>
          </a:bodyPr>
          <a:lstStyle/>
          <a:p>
            <a:r>
              <a:rPr lang="en-US" sz="2800" smtClean="0"/>
              <a:t>Dr. </a:t>
            </a:r>
            <a:r>
              <a:rPr lang="en-US" sz="2800" dirty="0" smtClean="0"/>
              <a:t>Wanda White – NCCCS (Co-Lead)</a:t>
            </a:r>
          </a:p>
          <a:p>
            <a:r>
              <a:rPr lang="en-US" sz="2800" dirty="0" smtClean="0"/>
              <a:t>John Bakken – Wake Technical CC (Co-Lead)</a:t>
            </a:r>
          </a:p>
          <a:p>
            <a:r>
              <a:rPr lang="en-US" sz="2800" dirty="0" smtClean="0"/>
              <a:t>Amy </a:t>
            </a:r>
            <a:r>
              <a:rPr lang="en-US" sz="2800" dirty="0" err="1" smtClean="0"/>
              <a:t>Bruining</a:t>
            </a:r>
            <a:r>
              <a:rPr lang="en-US" sz="2800" dirty="0" smtClean="0"/>
              <a:t> – Central Piedmont CC</a:t>
            </a:r>
          </a:p>
          <a:p>
            <a:r>
              <a:rPr lang="en-US" sz="2800" dirty="0" smtClean="0"/>
              <a:t>Walter Calabrese – Craven CC</a:t>
            </a:r>
          </a:p>
          <a:p>
            <a:r>
              <a:rPr lang="en-US" sz="2800" dirty="0" smtClean="0"/>
              <a:t>Abe </a:t>
            </a:r>
            <a:r>
              <a:rPr lang="en-US" sz="2800" dirty="0" err="1" smtClean="0"/>
              <a:t>Dones</a:t>
            </a:r>
            <a:r>
              <a:rPr lang="en-US" sz="2800" dirty="0" smtClean="0"/>
              <a:t> – Durham Technical CC</a:t>
            </a:r>
          </a:p>
          <a:p>
            <a:r>
              <a:rPr lang="en-US" sz="2800" dirty="0" smtClean="0"/>
              <a:t>Dr. </a:t>
            </a:r>
            <a:r>
              <a:rPr lang="en-US" sz="2800" dirty="0" err="1" smtClean="0"/>
              <a:t>Hilmi</a:t>
            </a:r>
            <a:r>
              <a:rPr lang="en-US" sz="2800" dirty="0" smtClean="0"/>
              <a:t> </a:t>
            </a:r>
            <a:r>
              <a:rPr lang="en-US" sz="2800" dirty="0" err="1" smtClean="0"/>
              <a:t>Lahoud</a:t>
            </a:r>
            <a:r>
              <a:rPr lang="en-US" sz="2800" dirty="0" smtClean="0"/>
              <a:t> – NCCCS</a:t>
            </a:r>
          </a:p>
          <a:p>
            <a:r>
              <a:rPr lang="en-US" sz="2800" dirty="0" smtClean="0"/>
              <a:t>Dr. April Jones – Central Piedmont CC</a:t>
            </a:r>
          </a:p>
          <a:p>
            <a:endParaRPr lang="en-US" sz="2800" dirty="0"/>
          </a:p>
        </p:txBody>
      </p:sp>
    </p:spTree>
    <p:extLst>
      <p:ext uri="{BB962C8B-B14F-4D97-AF65-F5344CB8AC3E}">
        <p14:creationId xmlns:p14="http://schemas.microsoft.com/office/powerpoint/2010/main" val="2725620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Exploratory Work</a:t>
            </a:r>
            <a:endParaRPr lang="en-US" dirty="0"/>
          </a:p>
        </p:txBody>
      </p:sp>
      <p:sp>
        <p:nvSpPr>
          <p:cNvPr id="3" name="Content Placeholder 2"/>
          <p:cNvSpPr>
            <a:spLocks noGrp="1"/>
          </p:cNvSpPr>
          <p:nvPr>
            <p:ph idx="1"/>
          </p:nvPr>
        </p:nvSpPr>
        <p:spPr>
          <a:xfrm>
            <a:off x="1733797" y="1943599"/>
            <a:ext cx="9770815" cy="3777622"/>
          </a:xfrm>
        </p:spPr>
        <p:txBody>
          <a:bodyPr>
            <a:noAutofit/>
          </a:bodyPr>
          <a:lstStyle/>
          <a:p>
            <a:r>
              <a:rPr lang="en-US" sz="2800" smtClean="0"/>
              <a:t>Sub-committee members collected information from each of the 58 community colleges</a:t>
            </a:r>
          </a:p>
          <a:p>
            <a:pPr lvl="1"/>
            <a:r>
              <a:rPr lang="en-US" sz="2400" dirty="0" smtClean="0"/>
              <a:t>Attempted contact with Registrar or student services</a:t>
            </a:r>
          </a:p>
          <a:p>
            <a:pPr lvl="1"/>
            <a:r>
              <a:rPr lang="en-US" sz="2400" dirty="0" smtClean="0"/>
              <a:t>Pulled information from website if no contact could be made</a:t>
            </a:r>
          </a:p>
          <a:p>
            <a:r>
              <a:rPr lang="en-US" sz="2800" dirty="0" smtClean="0"/>
              <a:t>Examined PLSA available at each college</a:t>
            </a:r>
          </a:p>
          <a:p>
            <a:pPr lvl="1"/>
            <a:r>
              <a:rPr lang="en-US" sz="2400" dirty="0" smtClean="0"/>
              <a:t>AP Credit</a:t>
            </a:r>
          </a:p>
          <a:p>
            <a:pPr lvl="1"/>
            <a:r>
              <a:rPr lang="en-US" sz="2400" dirty="0" smtClean="0"/>
              <a:t>CLEP</a:t>
            </a:r>
          </a:p>
          <a:p>
            <a:pPr lvl="1"/>
            <a:r>
              <a:rPr lang="en-US" sz="2400" dirty="0" smtClean="0"/>
              <a:t>International Baccalaureate</a:t>
            </a:r>
          </a:p>
          <a:p>
            <a:pPr lvl="1"/>
            <a:r>
              <a:rPr lang="en-US" sz="2400" dirty="0" smtClean="0"/>
              <a:t>Other PLSA</a:t>
            </a:r>
            <a:endParaRPr lang="en-US" sz="2400" dirty="0"/>
          </a:p>
        </p:txBody>
      </p:sp>
    </p:spTree>
    <p:extLst>
      <p:ext uri="{BB962C8B-B14F-4D97-AF65-F5344CB8AC3E}">
        <p14:creationId xmlns:p14="http://schemas.microsoft.com/office/powerpoint/2010/main" val="2693850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Exploratory Work</a:t>
            </a:r>
            <a:endParaRPr lang="en-US" dirty="0"/>
          </a:p>
        </p:txBody>
      </p:sp>
      <p:graphicFrame>
        <p:nvGraphicFramePr>
          <p:cNvPr id="7" name="Content Placeholder 6">
            <a:extLst>
              <a:ext uri="{FF2B5EF4-FFF2-40B4-BE49-F238E27FC236}">
                <a16:creationId xmlns="" xmlns:a16="http://schemas.microsoft.com/office/drawing/2014/main" id="{4BCE6147-AA84-4CF2-A5BB-9AAF3F1B7D5A}"/>
              </a:ext>
            </a:extLst>
          </p:cNvPr>
          <p:cNvGraphicFramePr>
            <a:graphicFrameLocks noGrp="1"/>
          </p:cNvGraphicFramePr>
          <p:nvPr>
            <p:ph idx="1"/>
            <p:extLst>
              <p:ext uri="{D42A27DB-BD31-4B8C-83A1-F6EECF244321}">
                <p14:modId xmlns:p14="http://schemas.microsoft.com/office/powerpoint/2010/main" val="1816303505"/>
              </p:ext>
            </p:extLst>
          </p:nvPr>
        </p:nvGraphicFramePr>
        <p:xfrm>
          <a:off x="1011232" y="1793174"/>
          <a:ext cx="11350975" cy="4810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712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Findings</a:t>
            </a:r>
            <a:endParaRPr lang="en-US" dirty="0"/>
          </a:p>
        </p:txBody>
      </p:sp>
      <p:sp>
        <p:nvSpPr>
          <p:cNvPr id="3" name="Content Placeholder 2"/>
          <p:cNvSpPr>
            <a:spLocks noGrp="1"/>
          </p:cNvSpPr>
          <p:nvPr>
            <p:ph idx="1"/>
          </p:nvPr>
        </p:nvSpPr>
        <p:spPr/>
        <p:txBody>
          <a:bodyPr>
            <a:normAutofit/>
          </a:bodyPr>
          <a:lstStyle/>
          <a:p>
            <a:r>
              <a:rPr lang="en-US" sz="2800" smtClean="0"/>
              <a:t>No common language for PLSA across the system</a:t>
            </a:r>
          </a:p>
          <a:p>
            <a:r>
              <a:rPr lang="en-US" sz="2800" dirty="0" smtClean="0"/>
              <a:t>All community colleges provide some kind of PLSA</a:t>
            </a:r>
          </a:p>
          <a:p>
            <a:pPr lvl="1"/>
            <a:r>
              <a:rPr lang="en-US" sz="2400" dirty="0" smtClean="0"/>
              <a:t>Mostly AP and CLEP</a:t>
            </a:r>
          </a:p>
          <a:p>
            <a:r>
              <a:rPr lang="en-US" sz="2800" dirty="0" smtClean="0"/>
              <a:t>Information on PLSA not easily located at most colleges</a:t>
            </a:r>
          </a:p>
          <a:p>
            <a:endParaRPr lang="en-US" sz="2800" dirty="0"/>
          </a:p>
        </p:txBody>
      </p:sp>
    </p:spTree>
    <p:extLst>
      <p:ext uri="{BB962C8B-B14F-4D97-AF65-F5344CB8AC3E}">
        <p14:creationId xmlns:p14="http://schemas.microsoft.com/office/powerpoint/2010/main" val="4190220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 - 1</a:t>
            </a:r>
            <a:endParaRPr lang="en-US" dirty="0"/>
          </a:p>
        </p:txBody>
      </p:sp>
      <p:sp>
        <p:nvSpPr>
          <p:cNvPr id="3" name="Content Placeholder 2"/>
          <p:cNvSpPr>
            <a:spLocks noGrp="1"/>
          </p:cNvSpPr>
          <p:nvPr>
            <p:ph idx="1"/>
          </p:nvPr>
        </p:nvSpPr>
        <p:spPr/>
        <p:txBody>
          <a:bodyPr>
            <a:normAutofit/>
          </a:bodyPr>
          <a:lstStyle/>
          <a:p>
            <a:r>
              <a:rPr lang="en-US" sz="2800" smtClean="0"/>
              <a:t>Adopt a policy that standardizes the acceptance of specific standardized tests across the system</a:t>
            </a:r>
          </a:p>
          <a:p>
            <a:pPr lvl="1"/>
            <a:r>
              <a:rPr lang="en-US" sz="2400" dirty="0" smtClean="0"/>
              <a:t>AP and CLEP</a:t>
            </a:r>
          </a:p>
          <a:p>
            <a:pPr lvl="1"/>
            <a:endParaRPr lang="en-US" sz="2400" dirty="0" smtClean="0"/>
          </a:p>
          <a:p>
            <a:r>
              <a:rPr lang="en-US" sz="2800" dirty="0" smtClean="0"/>
              <a:t>Adopt a set of guidelines for the evaluation of emerging PLSA standardized tests and exams</a:t>
            </a:r>
          </a:p>
          <a:p>
            <a:pPr lvl="1"/>
            <a:r>
              <a:rPr lang="en-US" sz="2400" dirty="0" smtClean="0"/>
              <a:t>IB &amp; Cambridge programs</a:t>
            </a:r>
          </a:p>
          <a:p>
            <a:endParaRPr lang="en-US" sz="2800" dirty="0"/>
          </a:p>
        </p:txBody>
      </p:sp>
    </p:spTree>
    <p:extLst>
      <p:ext uri="{BB962C8B-B14F-4D97-AF65-F5344CB8AC3E}">
        <p14:creationId xmlns:p14="http://schemas.microsoft.com/office/powerpoint/2010/main" val="1544483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DD5BA-492D-4FA3-BC65-9D626BA7A2E2}"/>
              </a:ext>
            </a:extLst>
          </p:cNvPr>
          <p:cNvSpPr>
            <a:spLocks noGrp="1"/>
          </p:cNvSpPr>
          <p:nvPr>
            <p:ph type="ctrTitle"/>
          </p:nvPr>
        </p:nvSpPr>
        <p:spPr/>
        <p:txBody>
          <a:bodyPr/>
          <a:lstStyle/>
          <a:p>
            <a:r>
              <a:rPr lang="en-US" dirty="0" smtClean="0"/>
              <a:t>Career Credit - </a:t>
            </a:r>
            <a:br>
              <a:rPr lang="en-US" dirty="0" smtClean="0"/>
            </a:br>
            <a:r>
              <a:rPr lang="en-US" dirty="0" smtClean="0"/>
              <a:t>Group 1</a:t>
            </a:r>
            <a:br>
              <a:rPr lang="en-US" dirty="0" smtClean="0"/>
            </a:br>
            <a:endParaRPr lang="en-US" dirty="0"/>
          </a:p>
        </p:txBody>
      </p:sp>
      <p:sp>
        <p:nvSpPr>
          <p:cNvPr id="3" name="Subtitle 2">
            <a:extLst>
              <a:ext uri="{FF2B5EF4-FFF2-40B4-BE49-F238E27FC236}">
                <a16:creationId xmlns="" xmlns:a16="http://schemas.microsoft.com/office/drawing/2014/main" id="{855568D7-2AC4-4EF3-BAE8-58F66E9DAB84}"/>
              </a:ext>
            </a:extLst>
          </p:cNvPr>
          <p:cNvSpPr>
            <a:spLocks noGrp="1"/>
          </p:cNvSpPr>
          <p:nvPr>
            <p:ph type="subTitle" idx="1"/>
          </p:nvPr>
        </p:nvSpPr>
        <p:spPr>
          <a:xfrm>
            <a:off x="2589213" y="4623000"/>
            <a:ext cx="8915399" cy="1126283"/>
          </a:xfrm>
        </p:spPr>
        <p:txBody>
          <a:bodyPr>
            <a:noAutofit/>
          </a:bodyPr>
          <a:lstStyle/>
          <a:p>
            <a:r>
              <a:rPr lang="en-US" sz="2400" smtClean="0"/>
              <a:t>Workforce Continuing Education </a:t>
            </a:r>
            <a:r>
              <a:rPr lang="en-US" sz="2400" smtClean="0">
                <a:sym typeface="Wingdings" panose="05000000000000000000" pitchFamily="2" charset="2"/>
              </a:rPr>
              <a:t></a:t>
            </a:r>
            <a:r>
              <a:rPr lang="en-US" sz="2400" smtClean="0"/>
              <a:t> Curriculum Credit</a:t>
            </a:r>
          </a:p>
          <a:p>
            <a:r>
              <a:rPr lang="en-US" sz="2400" dirty="0" smtClean="0"/>
              <a:t>Certifications/Licensure </a:t>
            </a:r>
            <a:r>
              <a:rPr lang="en-US" sz="2400" dirty="0" smtClean="0">
                <a:sym typeface="Wingdings" panose="05000000000000000000" pitchFamily="2" charset="2"/>
              </a:rPr>
              <a:t></a:t>
            </a:r>
            <a:r>
              <a:rPr lang="en-US" sz="2400" dirty="0" smtClean="0"/>
              <a:t> Curriculum Credit</a:t>
            </a:r>
          </a:p>
          <a:p>
            <a:r>
              <a:rPr lang="en-US" sz="2400" dirty="0" smtClean="0"/>
              <a:t>Apprenticeship </a:t>
            </a:r>
            <a:r>
              <a:rPr lang="en-US" sz="2400" dirty="0" smtClean="0">
                <a:sym typeface="Wingdings" panose="05000000000000000000" pitchFamily="2" charset="2"/>
              </a:rPr>
              <a:t></a:t>
            </a:r>
            <a:r>
              <a:rPr lang="en-US" sz="2400" dirty="0" smtClean="0"/>
              <a:t> Curriculum Credit</a:t>
            </a:r>
            <a:endParaRPr lang="en-US" sz="2400" dirty="0"/>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715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 - 2</a:t>
            </a:r>
            <a:endParaRPr lang="en-US" dirty="0"/>
          </a:p>
        </p:txBody>
      </p:sp>
      <p:sp>
        <p:nvSpPr>
          <p:cNvPr id="3" name="Content Placeholder 2"/>
          <p:cNvSpPr>
            <a:spLocks noGrp="1"/>
          </p:cNvSpPr>
          <p:nvPr>
            <p:ph idx="1"/>
          </p:nvPr>
        </p:nvSpPr>
        <p:spPr/>
        <p:txBody>
          <a:bodyPr>
            <a:noAutofit/>
          </a:bodyPr>
          <a:lstStyle/>
          <a:p>
            <a:r>
              <a:rPr lang="en-US" sz="2800" dirty="0" smtClean="0"/>
              <a:t>Adopt a procedure for reviewing the recommended credits in the reverse transfer process.</a:t>
            </a:r>
          </a:p>
          <a:p>
            <a:r>
              <a:rPr lang="en-US" sz="2800" dirty="0" smtClean="0"/>
              <a:t>Adopt a policy that allows the waiver of ACA-122 for Reverse Transfer Students, when ACA- 122 is the only required course remaining to complete.</a:t>
            </a:r>
          </a:p>
          <a:p>
            <a:r>
              <a:rPr lang="en-US" sz="2800" dirty="0" smtClean="0"/>
              <a:t>Adopt a procedure for reviewing the recommended credits in the IB and Cambridge programs.</a:t>
            </a:r>
            <a:endParaRPr lang="en-US" sz="2800" dirty="0"/>
          </a:p>
        </p:txBody>
      </p:sp>
    </p:spTree>
    <p:extLst>
      <p:ext uri="{BB962C8B-B14F-4D97-AF65-F5344CB8AC3E}">
        <p14:creationId xmlns:p14="http://schemas.microsoft.com/office/powerpoint/2010/main" val="682192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 - 1</a:t>
            </a:r>
            <a:br>
              <a:rPr lang="en-US" smtClean="0"/>
            </a:br>
            <a:endParaRPr lang="en-US" dirty="0"/>
          </a:p>
        </p:txBody>
      </p:sp>
      <p:sp>
        <p:nvSpPr>
          <p:cNvPr id="3" name="Content Placeholder 2"/>
          <p:cNvSpPr>
            <a:spLocks noGrp="1"/>
          </p:cNvSpPr>
          <p:nvPr>
            <p:ph idx="1"/>
          </p:nvPr>
        </p:nvSpPr>
        <p:spPr/>
        <p:txBody>
          <a:bodyPr>
            <a:noAutofit/>
          </a:bodyPr>
          <a:lstStyle/>
          <a:p>
            <a:r>
              <a:rPr lang="en-US" sz="2800" dirty="0" smtClean="0"/>
              <a:t>Review policies regarding credit for prior learning in standardized exams in other education systems</a:t>
            </a:r>
          </a:p>
          <a:p>
            <a:r>
              <a:rPr lang="en-US" sz="2800" dirty="0" smtClean="0"/>
              <a:t>Develop list of standardized exams, scores, and awarded credit based on existing college policies</a:t>
            </a:r>
          </a:p>
          <a:p>
            <a:r>
              <a:rPr lang="en-US" sz="2800" dirty="0" smtClean="0"/>
              <a:t>Identify best practices that can be used in drafting a standardized exams policy</a:t>
            </a:r>
            <a:endParaRPr lang="en-US" sz="2800" dirty="0"/>
          </a:p>
        </p:txBody>
      </p:sp>
    </p:spTree>
    <p:extLst>
      <p:ext uri="{BB962C8B-B14F-4D97-AF65-F5344CB8AC3E}">
        <p14:creationId xmlns:p14="http://schemas.microsoft.com/office/powerpoint/2010/main" val="1521410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 - 2</a:t>
            </a:r>
            <a:br>
              <a:rPr lang="en-US" smtClean="0"/>
            </a:br>
            <a:endParaRPr lang="en-US" dirty="0"/>
          </a:p>
        </p:txBody>
      </p:sp>
      <p:sp>
        <p:nvSpPr>
          <p:cNvPr id="3" name="Content Placeholder 2"/>
          <p:cNvSpPr>
            <a:spLocks noGrp="1"/>
          </p:cNvSpPr>
          <p:nvPr>
            <p:ph idx="1"/>
          </p:nvPr>
        </p:nvSpPr>
        <p:spPr/>
        <p:txBody>
          <a:bodyPr>
            <a:noAutofit/>
          </a:bodyPr>
          <a:lstStyle/>
          <a:p>
            <a:r>
              <a:rPr lang="en-US" sz="2800" dirty="0" smtClean="0"/>
              <a:t>Draft policy</a:t>
            </a:r>
          </a:p>
          <a:p>
            <a:pPr lvl="1"/>
            <a:r>
              <a:rPr lang="en-US" sz="2400" dirty="0" smtClean="0"/>
              <a:t>Requirements for communication of PLSA opportunities</a:t>
            </a:r>
          </a:p>
          <a:p>
            <a:pPr lvl="1"/>
            <a:r>
              <a:rPr lang="en-US" sz="2400" dirty="0" smtClean="0"/>
              <a:t>Standardizes acceptance of some exams across the system</a:t>
            </a:r>
          </a:p>
          <a:p>
            <a:pPr lvl="1"/>
            <a:r>
              <a:rPr lang="en-US" sz="2400" dirty="0" smtClean="0"/>
              <a:t>Recommendations for emerging PLSA standardized exams</a:t>
            </a:r>
          </a:p>
          <a:p>
            <a:endParaRPr lang="en-US" sz="2800" dirty="0"/>
          </a:p>
        </p:txBody>
      </p:sp>
    </p:spTree>
    <p:extLst>
      <p:ext uri="{BB962C8B-B14F-4D97-AF65-F5344CB8AC3E}">
        <p14:creationId xmlns:p14="http://schemas.microsoft.com/office/powerpoint/2010/main" val="816543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 - 3</a:t>
            </a:r>
            <a:br>
              <a:rPr lang="en-US" smtClean="0"/>
            </a:br>
            <a:endParaRPr lang="en-US" dirty="0"/>
          </a:p>
        </p:txBody>
      </p:sp>
      <p:sp>
        <p:nvSpPr>
          <p:cNvPr id="3" name="Content Placeholder 2"/>
          <p:cNvSpPr>
            <a:spLocks noGrp="1"/>
          </p:cNvSpPr>
          <p:nvPr>
            <p:ph idx="1"/>
          </p:nvPr>
        </p:nvSpPr>
        <p:spPr/>
        <p:txBody>
          <a:bodyPr>
            <a:normAutofit/>
          </a:bodyPr>
          <a:lstStyle/>
          <a:p>
            <a:r>
              <a:rPr lang="en-US" sz="2800" smtClean="0"/>
              <a:t>International Credit Recommendations</a:t>
            </a:r>
          </a:p>
          <a:p>
            <a:pPr lvl="1"/>
            <a:r>
              <a:rPr lang="en-US" sz="2400" dirty="0" smtClean="0"/>
              <a:t>Draft recommended guidelines for the awarding of PLSA credit for international transcripts</a:t>
            </a:r>
          </a:p>
          <a:p>
            <a:r>
              <a:rPr lang="en-US" sz="2800" dirty="0" smtClean="0"/>
              <a:t>Reverse Transfer</a:t>
            </a:r>
          </a:p>
          <a:p>
            <a:pPr lvl="1"/>
            <a:r>
              <a:rPr lang="en-US" sz="2400" dirty="0" smtClean="0"/>
              <a:t>Draft procedure for updating recommended credits in reverse transfer</a:t>
            </a:r>
          </a:p>
          <a:p>
            <a:pPr lvl="1"/>
            <a:r>
              <a:rPr lang="en-US" sz="2400" dirty="0" smtClean="0"/>
              <a:t>Draft policy to waive ACA-122 for reverse transfer students</a:t>
            </a:r>
          </a:p>
          <a:p>
            <a:endParaRPr lang="en-US" sz="2800" dirty="0"/>
          </a:p>
        </p:txBody>
      </p:sp>
    </p:spTree>
    <p:extLst>
      <p:ext uri="{BB962C8B-B14F-4D97-AF65-F5344CB8AC3E}">
        <p14:creationId xmlns:p14="http://schemas.microsoft.com/office/powerpoint/2010/main" val="502899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Action Plan  - 1</a:t>
            </a:r>
            <a:br>
              <a:rPr lang="en-US" smtClean="0"/>
            </a:br>
            <a:r>
              <a:rPr lang="en-US" smtClean="0"/>
              <a:t/>
            </a:r>
            <a:br>
              <a:rPr lang="en-US" smtClean="0"/>
            </a:br>
            <a:endParaRPr lang="en-US" dirty="0"/>
          </a:p>
        </p:txBody>
      </p:sp>
      <p:sp>
        <p:nvSpPr>
          <p:cNvPr id="3" name="Content Placeholder 2"/>
          <p:cNvSpPr>
            <a:spLocks noGrp="1"/>
          </p:cNvSpPr>
          <p:nvPr>
            <p:ph idx="1"/>
          </p:nvPr>
        </p:nvSpPr>
        <p:spPr/>
        <p:txBody>
          <a:bodyPr>
            <a:noAutofit/>
          </a:bodyPr>
          <a:lstStyle/>
          <a:p>
            <a:r>
              <a:rPr lang="en-US" sz="2800" smtClean="0"/>
              <a:t>Draft standardized exam questions to be included in a joint survey to colleges – 10/20/17</a:t>
            </a:r>
          </a:p>
          <a:p>
            <a:r>
              <a:rPr lang="en-US" sz="2800" dirty="0" smtClean="0"/>
              <a:t>Identify models – 10/30/17</a:t>
            </a:r>
          </a:p>
          <a:p>
            <a:pPr lvl="1"/>
            <a:r>
              <a:rPr lang="en-US" sz="2400" dirty="0" smtClean="0"/>
              <a:t>Standardized Exams</a:t>
            </a:r>
          </a:p>
          <a:p>
            <a:pPr lvl="1"/>
            <a:r>
              <a:rPr lang="en-US" sz="2400" dirty="0" smtClean="0"/>
              <a:t>International Credit</a:t>
            </a:r>
          </a:p>
          <a:p>
            <a:pPr lvl="1"/>
            <a:r>
              <a:rPr lang="en-US" sz="2400" dirty="0" smtClean="0"/>
              <a:t>Emerging PLSA Standardized Exams</a:t>
            </a:r>
          </a:p>
          <a:p>
            <a:r>
              <a:rPr lang="en-US" sz="2800" dirty="0" smtClean="0"/>
              <a:t>Identify personnel that can assist with drafting policy statements – 11/30/17</a:t>
            </a:r>
          </a:p>
          <a:p>
            <a:endParaRPr lang="en-US" sz="2800" dirty="0"/>
          </a:p>
        </p:txBody>
      </p:sp>
    </p:spTree>
    <p:extLst>
      <p:ext uri="{BB962C8B-B14F-4D97-AF65-F5344CB8AC3E}">
        <p14:creationId xmlns:p14="http://schemas.microsoft.com/office/powerpoint/2010/main" val="2142255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Action Plan - 2</a:t>
            </a:r>
            <a:br>
              <a:rPr lang="en-US" smtClean="0"/>
            </a:br>
            <a:endParaRPr lang="en-US" dirty="0"/>
          </a:p>
        </p:txBody>
      </p:sp>
      <p:sp>
        <p:nvSpPr>
          <p:cNvPr id="3" name="Content Placeholder 2"/>
          <p:cNvSpPr>
            <a:spLocks noGrp="1"/>
          </p:cNvSpPr>
          <p:nvPr>
            <p:ph idx="1"/>
          </p:nvPr>
        </p:nvSpPr>
        <p:spPr/>
        <p:txBody>
          <a:bodyPr>
            <a:normAutofit/>
          </a:bodyPr>
          <a:lstStyle/>
          <a:p>
            <a:r>
              <a:rPr lang="en-US" sz="2800" smtClean="0"/>
              <a:t>Review existing AP &amp; CLEP awards – 12/30/17</a:t>
            </a:r>
          </a:p>
          <a:p>
            <a:endParaRPr lang="en-US" sz="2800" dirty="0" smtClean="0"/>
          </a:p>
          <a:p>
            <a:r>
              <a:rPr lang="en-US" sz="2800" dirty="0" smtClean="0"/>
              <a:t>Schedule policy drafting retreat – 12/30/17</a:t>
            </a:r>
          </a:p>
          <a:p>
            <a:endParaRPr lang="en-US" sz="2800" dirty="0" smtClean="0"/>
          </a:p>
          <a:p>
            <a:r>
              <a:rPr lang="en-US" sz="2800" dirty="0" smtClean="0"/>
              <a:t>Draft policy ready for submission – 2/28/2018</a:t>
            </a:r>
          </a:p>
          <a:p>
            <a:endParaRPr lang="en-US" sz="2800" dirty="0"/>
          </a:p>
        </p:txBody>
      </p:sp>
    </p:spTree>
    <p:extLst>
      <p:ext uri="{BB962C8B-B14F-4D97-AF65-F5344CB8AC3E}">
        <p14:creationId xmlns:p14="http://schemas.microsoft.com/office/powerpoint/2010/main" val="268100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 Questions</a:t>
            </a:r>
            <a:endParaRPr lang="en-US" dirty="0"/>
          </a:p>
        </p:txBody>
      </p:sp>
      <p:pic>
        <p:nvPicPr>
          <p:cNvPr id="7" name="Content Placeholder 6" descr="En Forma para Formar: Técnica: redirigir preguntas y ..."/>
          <p:cNvPicPr>
            <a:picLocks noGrp="1" noChangeAspect="1"/>
          </p:cNvPicPr>
          <p:nvPr>
            <p:ph idx="1"/>
          </p:nvPr>
        </p:nvPicPr>
        <p:blipFill>
          <a:blip r:embed="rId2"/>
          <a:stretch>
            <a:fillRect/>
          </a:stretch>
        </p:blipFill>
        <p:spPr>
          <a:xfrm>
            <a:off x="5157788" y="2133600"/>
            <a:ext cx="3778250" cy="3778250"/>
          </a:xfrm>
        </p:spPr>
      </p:pic>
    </p:spTree>
    <p:extLst>
      <p:ext uri="{BB962C8B-B14F-4D97-AF65-F5344CB8AC3E}">
        <p14:creationId xmlns:p14="http://schemas.microsoft.com/office/powerpoint/2010/main" val="22539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502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Apprenticeship Team</a:t>
            </a:r>
            <a:br>
              <a:rPr lang="en-US" smtClean="0"/>
            </a:br>
            <a:r>
              <a:rPr lang="en-US" smtClean="0"/>
              <a:t>Group 3</a:t>
            </a:r>
            <a:endParaRPr lang="en-US" dirty="0"/>
          </a:p>
        </p:txBody>
      </p:sp>
      <p:sp>
        <p:nvSpPr>
          <p:cNvPr id="17" name="Subtitle 1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1317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Apprenticeship Team – Group 3</a:t>
            </a:r>
            <a:endParaRPr lang="en-US" dirty="0"/>
          </a:p>
        </p:txBody>
      </p:sp>
      <p:sp>
        <p:nvSpPr>
          <p:cNvPr id="3" name="Content Placeholder 2"/>
          <p:cNvSpPr>
            <a:spLocks noGrp="1"/>
          </p:cNvSpPr>
          <p:nvPr>
            <p:ph idx="1"/>
          </p:nvPr>
        </p:nvSpPr>
        <p:spPr>
          <a:xfrm>
            <a:off x="1757548" y="2157351"/>
            <a:ext cx="9750777" cy="3777622"/>
          </a:xfrm>
        </p:spPr>
        <p:txBody>
          <a:bodyPr>
            <a:noAutofit/>
          </a:bodyPr>
          <a:lstStyle/>
          <a:p>
            <a:r>
              <a:rPr lang="en-US" sz="2200" dirty="0" smtClean="0"/>
              <a:t>Group Co-Leads:	</a:t>
            </a:r>
          </a:p>
          <a:p>
            <a:pPr lvl="1"/>
            <a:r>
              <a:rPr lang="en-US" sz="2200" dirty="0" smtClean="0"/>
              <a:t>Dr. Matt Meyer, Assoc. Vice President for STEM Innovations, NCCCS</a:t>
            </a:r>
          </a:p>
          <a:p>
            <a:pPr lvl="1"/>
            <a:r>
              <a:rPr lang="en-US" sz="2200" dirty="0" smtClean="0"/>
              <a:t>Johnathan Thill, Dean of Continuing Education, Montgomery CC </a:t>
            </a:r>
          </a:p>
          <a:p>
            <a:r>
              <a:rPr lang="en-US" sz="2200" dirty="0" smtClean="0"/>
              <a:t>Group Members:</a:t>
            </a:r>
          </a:p>
          <a:p>
            <a:pPr lvl="1"/>
            <a:r>
              <a:rPr lang="en-US" sz="2200" dirty="0" err="1" smtClean="0"/>
              <a:t>Zomar</a:t>
            </a:r>
            <a:r>
              <a:rPr lang="en-US" sz="2200" dirty="0" smtClean="0"/>
              <a:t> Peters, Dean of Enrollment Management, Craven CC</a:t>
            </a:r>
          </a:p>
          <a:p>
            <a:pPr lvl="1"/>
            <a:r>
              <a:rPr lang="en-US" sz="2200" dirty="0" smtClean="0"/>
              <a:t>Aaron Cook, STEM Department Chair, Caldwell TCC</a:t>
            </a:r>
          </a:p>
          <a:p>
            <a:pPr lvl="1"/>
            <a:r>
              <a:rPr lang="en-US" sz="2200" dirty="0" smtClean="0"/>
              <a:t>Dennis </a:t>
            </a:r>
            <a:r>
              <a:rPr lang="en-US" sz="2200" dirty="0" err="1" smtClean="0"/>
              <a:t>Seagle</a:t>
            </a:r>
            <a:r>
              <a:rPr lang="en-US" sz="2200" dirty="0" smtClean="0"/>
              <a:t>, Dean of Enrollment Management, Caldwell TCC</a:t>
            </a:r>
          </a:p>
          <a:p>
            <a:pPr lvl="1"/>
            <a:r>
              <a:rPr lang="en-US" sz="2200" dirty="0" smtClean="0"/>
              <a:t>Dr. </a:t>
            </a:r>
            <a:r>
              <a:rPr lang="en-US" sz="2200" dirty="0" err="1" smtClean="0"/>
              <a:t>Luanna</a:t>
            </a:r>
            <a:r>
              <a:rPr lang="en-US" sz="2200" dirty="0" smtClean="0"/>
              <a:t> </a:t>
            </a:r>
            <a:r>
              <a:rPr lang="en-US" sz="2200" dirty="0" err="1" smtClean="0"/>
              <a:t>Castleman</a:t>
            </a:r>
            <a:r>
              <a:rPr lang="en-US" sz="2200" dirty="0" smtClean="0"/>
              <a:t>, Director of Admissions, Fayetteville TCC</a:t>
            </a:r>
            <a:endParaRPr lang="en-US" sz="2200" dirty="0"/>
          </a:p>
        </p:txBody>
      </p:sp>
    </p:spTree>
    <p:extLst>
      <p:ext uri="{BB962C8B-B14F-4D97-AF65-F5344CB8AC3E}">
        <p14:creationId xmlns:p14="http://schemas.microsoft.com/office/powerpoint/2010/main" val="1253046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C8542AD-E2A3-4D99-8947-B34D3015D293}"/>
              </a:ext>
            </a:extLst>
          </p:cNvPr>
          <p:cNvPicPr>
            <a:picLocks noChangeAspect="1"/>
          </p:cNvPicPr>
          <p:nvPr/>
        </p:nvPicPr>
        <p:blipFill>
          <a:blip r:embed="rId2">
            <a:clrChange>
              <a:clrFrom>
                <a:srgbClr val="E7F0F2"/>
              </a:clrFrom>
              <a:clrTo>
                <a:srgbClr val="E7F0F2">
                  <a:alpha val="0"/>
                </a:srgbClr>
              </a:clrTo>
            </a:clrChange>
          </a:blip>
          <a:stretch>
            <a:fillRect/>
          </a:stretch>
        </p:blipFill>
        <p:spPr>
          <a:xfrm>
            <a:off x="6350119" y="2352645"/>
            <a:ext cx="6191250" cy="4133850"/>
          </a:xfrm>
          <a:prstGeom prst="rect">
            <a:avLst/>
          </a:prstGeom>
        </p:spPr>
      </p:pic>
      <p:sp>
        <p:nvSpPr>
          <p:cNvPr id="13" name="TextBox 12">
            <a:extLst>
              <a:ext uri="{FF2B5EF4-FFF2-40B4-BE49-F238E27FC236}">
                <a16:creationId xmlns="" xmlns:a16="http://schemas.microsoft.com/office/drawing/2014/main" id="{23F0DE7F-118D-48F0-A354-90973C1C29C6}"/>
              </a:ext>
            </a:extLst>
          </p:cNvPr>
          <p:cNvSpPr txBox="1"/>
          <p:nvPr/>
        </p:nvSpPr>
        <p:spPr>
          <a:xfrm>
            <a:off x="515501" y="2157413"/>
            <a:ext cx="11156907" cy="4524315"/>
          </a:xfrm>
          <a:prstGeom prst="rect">
            <a:avLst/>
          </a:prstGeom>
          <a:noFill/>
        </p:spPr>
        <p:txBody>
          <a:bodyPr wrap="square" rtlCol="0">
            <a:spAutoFit/>
          </a:bodyPr>
          <a:lstStyle/>
          <a:p>
            <a:pPr marL="285750" lvl="0" indent="-285750">
              <a:buFont typeface="Arial" panose="020B0604020202020204" pitchFamily="34" charset="0"/>
              <a:buChar char="•"/>
            </a:pPr>
            <a:r>
              <a:rPr lang="en-US" dirty="0"/>
              <a:t>Credit for Prior Learning - Areas of Focus:</a:t>
            </a:r>
          </a:p>
          <a:p>
            <a:pPr marL="742950" lvl="1" indent="-285750">
              <a:buFont typeface="Arial" panose="020B0604020202020204" pitchFamily="34" charset="0"/>
              <a:buChar char="•"/>
            </a:pPr>
            <a:r>
              <a:rPr lang="en-US" dirty="0"/>
              <a:t>Workforce Continuing Education to Curriculum Credit</a:t>
            </a:r>
          </a:p>
          <a:p>
            <a:pPr marL="742950" lvl="1" indent="-285750">
              <a:buFont typeface="Arial" panose="020B0604020202020204" pitchFamily="34" charset="0"/>
              <a:buChar char="•"/>
            </a:pPr>
            <a:r>
              <a:rPr lang="en-US" dirty="0"/>
              <a:t>Credentials (Certification/Licensure) to Curriculum Credit</a:t>
            </a:r>
          </a:p>
          <a:p>
            <a:pPr marL="742950" lvl="1" indent="-285750">
              <a:buFont typeface="Arial" panose="020B0604020202020204" pitchFamily="34" charset="0"/>
              <a:buChar char="•"/>
            </a:pPr>
            <a:r>
              <a:rPr lang="en-US" dirty="0"/>
              <a:t>Apprenticeship to Curriculum Credit</a:t>
            </a:r>
          </a:p>
          <a:p>
            <a:pPr marL="285750" lvl="0" indent="-285750">
              <a:buFont typeface="Arial" panose="020B0604020202020204" pitchFamily="34" charset="0"/>
              <a:buChar char="•"/>
            </a:pPr>
            <a:r>
              <a:rPr lang="en-US" dirty="0"/>
              <a:t>Pending Changes to SACSCOC</a:t>
            </a:r>
          </a:p>
          <a:p>
            <a:pPr marL="285750" lvl="0" indent="-285750">
              <a:buFont typeface="Arial" panose="020B0604020202020204" pitchFamily="34" charset="0"/>
              <a:buChar char="•"/>
            </a:pPr>
            <a:r>
              <a:rPr lang="en-US" dirty="0"/>
              <a:t>What's already being done…</a:t>
            </a:r>
          </a:p>
          <a:p>
            <a:pPr marL="742950" lvl="1" indent="-285750">
              <a:buFont typeface="Arial" panose="020B0604020202020204" pitchFamily="34" charset="0"/>
              <a:buChar char="•"/>
            </a:pPr>
            <a:r>
              <a:rPr lang="en-US" dirty="0"/>
              <a:t>NC Community Colleges</a:t>
            </a:r>
          </a:p>
          <a:p>
            <a:pPr marL="1200150" lvl="2" indent="-285750">
              <a:buFont typeface="Arial" panose="020B0604020202020204" pitchFamily="34" charset="0"/>
              <a:buChar char="•"/>
            </a:pPr>
            <a:r>
              <a:rPr lang="en-US" dirty="0"/>
              <a:t>Carteret CC </a:t>
            </a:r>
          </a:p>
          <a:p>
            <a:pPr marL="1200150" lvl="2" indent="-285750">
              <a:buFont typeface="Arial" panose="020B0604020202020204" pitchFamily="34" charset="0"/>
              <a:buChar char="•"/>
            </a:pPr>
            <a:r>
              <a:rPr lang="en-US" dirty="0"/>
              <a:t>Fayetteville Tech CC</a:t>
            </a:r>
          </a:p>
          <a:p>
            <a:pPr marL="1200150" lvl="2" indent="-285750">
              <a:buFont typeface="Arial" panose="020B0604020202020204" pitchFamily="34" charset="0"/>
              <a:buChar char="•"/>
            </a:pPr>
            <a:r>
              <a:rPr lang="en-US" dirty="0"/>
              <a:t>Forsyth Tech CC</a:t>
            </a:r>
          </a:p>
          <a:p>
            <a:pPr marL="1200150" lvl="2" indent="-285750">
              <a:buFont typeface="Arial" panose="020B0604020202020204" pitchFamily="34" charset="0"/>
              <a:buChar char="•"/>
            </a:pPr>
            <a:r>
              <a:rPr lang="en-US" dirty="0"/>
              <a:t>South Piedmont CC</a:t>
            </a:r>
          </a:p>
          <a:p>
            <a:pPr marL="1200150" lvl="2" indent="-285750">
              <a:buFont typeface="Arial" panose="020B0604020202020204" pitchFamily="34" charset="0"/>
              <a:buChar char="•"/>
            </a:pPr>
            <a:r>
              <a:rPr lang="en-US" dirty="0"/>
              <a:t>Wake Tech CC</a:t>
            </a:r>
          </a:p>
          <a:p>
            <a:pPr marL="742950" lvl="1" indent="-285750">
              <a:buFont typeface="Arial" panose="020B0604020202020204" pitchFamily="34" charset="0"/>
              <a:buChar char="•"/>
            </a:pPr>
            <a:r>
              <a:rPr lang="en-US" dirty="0"/>
              <a:t>Outside the State</a:t>
            </a:r>
          </a:p>
          <a:p>
            <a:pPr marL="1200150" lvl="2" indent="-285750">
              <a:buFont typeface="Arial" panose="020B0604020202020204" pitchFamily="34" charset="0"/>
              <a:buChar char="•"/>
            </a:pPr>
            <a:r>
              <a:rPr lang="en-US" dirty="0"/>
              <a:t>Ivy Tech – Training &amp; Certification Crosswalk</a:t>
            </a:r>
          </a:p>
          <a:p>
            <a:pPr marL="1200150" lvl="2" indent="-285750">
              <a:buFont typeface="Arial" panose="020B0604020202020204" pitchFamily="34" charset="0"/>
              <a:buChar char="•"/>
            </a:pPr>
            <a:r>
              <a:rPr lang="en-US" dirty="0"/>
              <a:t>Florida Statewide Articulation Agreements</a:t>
            </a:r>
          </a:p>
          <a:p>
            <a:pPr marL="1200150" lvl="2" indent="-285750">
              <a:buFont typeface="Arial" panose="020B0604020202020204" pitchFamily="34" charset="0"/>
              <a:buChar char="•"/>
            </a:pPr>
            <a:r>
              <a:rPr lang="en-US" dirty="0"/>
              <a:t>CAEL - Community College of Rhode Island TAACCCT Grant</a:t>
            </a:r>
          </a:p>
        </p:txBody>
      </p:sp>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83209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6046" y="177800"/>
            <a:ext cx="10155116" cy="5827346"/>
          </a:xfrm>
        </p:spPr>
        <p:txBody>
          <a:bodyPr vert="horz" anchor="t">
            <a:normAutofit/>
          </a:bodyPr>
          <a:lstStyle/>
          <a:p>
            <a:pPr algn="ctr"/>
            <a:r>
              <a:rPr lang="en-US" sz="4000" dirty="0"/>
              <a:t>Apprenticeship Team</a:t>
            </a:r>
          </a:p>
        </p:txBody>
      </p:sp>
      <p:sp>
        <p:nvSpPr>
          <p:cNvPr id="3" name="Subtitle 2"/>
          <p:cNvSpPr>
            <a:spLocks noGrp="1"/>
          </p:cNvSpPr>
          <p:nvPr>
            <p:ph type="subTitle" idx="1"/>
          </p:nvPr>
        </p:nvSpPr>
        <p:spPr>
          <a:xfrm>
            <a:off x="2185767" y="1301262"/>
            <a:ext cx="8874955" cy="791185"/>
          </a:xfrm>
        </p:spPr>
        <p:txBody>
          <a:bodyPr>
            <a:noAutofit/>
          </a:bodyPr>
          <a:lstStyle/>
          <a:p>
            <a:pPr algn="l"/>
            <a:r>
              <a:rPr lang="en-US" sz="2400" b="1" u="sng" dirty="0"/>
              <a:t>Key Actions</a:t>
            </a:r>
          </a:p>
          <a:p>
            <a:pPr algn="l"/>
            <a:endParaRPr lang="en-US" dirty="0"/>
          </a:p>
          <a:p>
            <a:pPr marL="457200" indent="-457200" algn="l">
              <a:buAutoNum type="arabicPeriod"/>
            </a:pPr>
            <a:r>
              <a:rPr lang="en-US" sz="2400" dirty="0"/>
              <a:t>Identification of Model Template/Policy </a:t>
            </a:r>
            <a:r>
              <a:rPr lang="mr-IN" sz="2400" dirty="0"/>
              <a:t>–</a:t>
            </a:r>
            <a:r>
              <a:rPr lang="en-US" sz="2400" dirty="0"/>
              <a:t> Reviewed all CC sites, Faytech’s Guide and Website are a good model</a:t>
            </a:r>
          </a:p>
          <a:p>
            <a:pPr marL="457200" indent="-457200" algn="l">
              <a:buAutoNum type="arabicPeriod"/>
            </a:pPr>
            <a:r>
              <a:rPr lang="en-US" sz="2400" dirty="0"/>
              <a:t>Receipt of Approved Registered Apprenticeship Programs Information</a:t>
            </a:r>
          </a:p>
          <a:p>
            <a:pPr marL="457200" indent="-457200" algn="l">
              <a:buAutoNum type="arabicPeriod"/>
            </a:pPr>
            <a:r>
              <a:rPr lang="en-US" sz="2400" dirty="0"/>
              <a:t>Identification that two types of Registered Apprenticeships exist </a:t>
            </a:r>
            <a:r>
              <a:rPr lang="mr-IN" sz="2400" dirty="0"/>
              <a:t>–</a:t>
            </a:r>
            <a:r>
              <a:rPr lang="en-US" sz="2400" dirty="0"/>
              <a:t> Those affiliated with a College, and those that are not.</a:t>
            </a:r>
          </a:p>
          <a:p>
            <a:pPr marL="457200" indent="-457200" algn="l">
              <a:buAutoNum type="arabicPeriod"/>
            </a:pPr>
            <a:r>
              <a:rPr lang="en-US" sz="2400" dirty="0"/>
              <a:t>Re-organization of team </a:t>
            </a:r>
            <a:r>
              <a:rPr lang="mr-IN" sz="2400" dirty="0"/>
              <a:t>–</a:t>
            </a:r>
            <a:r>
              <a:rPr lang="en-US" sz="2400" dirty="0"/>
              <a:t> Ensure no duplication of effort and to address OJT</a:t>
            </a:r>
          </a:p>
        </p:txBody>
      </p:sp>
    </p:spTree>
    <p:extLst>
      <p:ext uri="{BB962C8B-B14F-4D97-AF65-F5344CB8AC3E}">
        <p14:creationId xmlns:p14="http://schemas.microsoft.com/office/powerpoint/2010/main" val="2105717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608" y="177800"/>
            <a:ext cx="9144000" cy="2387600"/>
          </a:xfrm>
        </p:spPr>
        <p:txBody>
          <a:bodyPr vert="horz" anchor="t"/>
          <a:lstStyle/>
          <a:p>
            <a:r>
              <a:rPr lang="en-US" dirty="0"/>
              <a:t>Apprenticeship Team</a:t>
            </a:r>
          </a:p>
        </p:txBody>
      </p:sp>
      <p:sp>
        <p:nvSpPr>
          <p:cNvPr id="3" name="Subtitle 2"/>
          <p:cNvSpPr>
            <a:spLocks noGrp="1"/>
          </p:cNvSpPr>
          <p:nvPr>
            <p:ph type="subTitle" idx="1"/>
          </p:nvPr>
        </p:nvSpPr>
        <p:spPr>
          <a:xfrm>
            <a:off x="2194560" y="1371600"/>
            <a:ext cx="9144000" cy="1655762"/>
          </a:xfrm>
        </p:spPr>
        <p:txBody>
          <a:bodyPr>
            <a:noAutofit/>
          </a:bodyPr>
          <a:lstStyle/>
          <a:p>
            <a:pPr algn="l"/>
            <a:r>
              <a:rPr lang="en-US" dirty="0"/>
              <a:t>Receipt of Approved Registered Apprenticeship Programs Information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608" y="1781206"/>
            <a:ext cx="9097506" cy="4879911"/>
          </a:xfrm>
          <a:prstGeom prst="rect">
            <a:avLst/>
          </a:prstGeom>
          <a:ln>
            <a:solidFill>
              <a:schemeClr val="tx1"/>
            </a:solidFill>
          </a:ln>
        </p:spPr>
      </p:pic>
    </p:spTree>
    <p:extLst>
      <p:ext uri="{BB962C8B-B14F-4D97-AF65-F5344CB8AC3E}">
        <p14:creationId xmlns:p14="http://schemas.microsoft.com/office/powerpoint/2010/main" val="2101452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608" y="177800"/>
            <a:ext cx="9144000" cy="2387600"/>
          </a:xfrm>
        </p:spPr>
        <p:txBody>
          <a:bodyPr vert="horz" anchor="t"/>
          <a:lstStyle/>
          <a:p>
            <a:r>
              <a:rPr lang="en-US" dirty="0"/>
              <a:t>Apprenticeship Team</a:t>
            </a:r>
          </a:p>
        </p:txBody>
      </p:sp>
      <p:sp>
        <p:nvSpPr>
          <p:cNvPr id="6" name="Subtitle 5"/>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1185448"/>
            <a:ext cx="10411968" cy="5434807"/>
          </a:xfrm>
          <a:prstGeom prst="rect">
            <a:avLst/>
          </a:prstGeom>
          <a:ln>
            <a:solidFill>
              <a:schemeClr val="tx1"/>
            </a:solidFill>
          </a:ln>
        </p:spPr>
      </p:pic>
      <p:sp>
        <p:nvSpPr>
          <p:cNvPr id="8" name="Oval 7"/>
          <p:cNvSpPr/>
          <p:nvPr/>
        </p:nvSpPr>
        <p:spPr>
          <a:xfrm>
            <a:off x="2877312" y="2222499"/>
            <a:ext cx="2633472" cy="682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317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6804" r="28246"/>
          <a:stretch/>
        </p:blipFill>
        <p:spPr>
          <a:xfrm>
            <a:off x="156591" y="3102292"/>
            <a:ext cx="1780032" cy="2879725"/>
          </a:xfrm>
          <a:prstGeom prst="rect">
            <a:avLst/>
          </a:prstGeom>
        </p:spPr>
      </p:pic>
      <p:sp>
        <p:nvSpPr>
          <p:cNvPr id="2" name="Title 1"/>
          <p:cNvSpPr>
            <a:spLocks noGrp="1"/>
          </p:cNvSpPr>
          <p:nvPr>
            <p:ph type="ctrTitle"/>
          </p:nvPr>
        </p:nvSpPr>
        <p:spPr>
          <a:xfrm>
            <a:off x="1816608" y="177800"/>
            <a:ext cx="9144000" cy="2387600"/>
          </a:xfrm>
        </p:spPr>
        <p:txBody>
          <a:bodyPr vert="horz" anchor="t"/>
          <a:lstStyle/>
          <a:p>
            <a:r>
              <a:rPr lang="en-US" dirty="0"/>
              <a:t>Apprenticeship Team</a:t>
            </a:r>
          </a:p>
        </p:txBody>
      </p:sp>
      <p:sp>
        <p:nvSpPr>
          <p:cNvPr id="3" name="Subtitle 2"/>
          <p:cNvSpPr>
            <a:spLocks noGrp="1"/>
          </p:cNvSpPr>
          <p:nvPr>
            <p:ph type="subTitle" idx="1"/>
          </p:nvPr>
        </p:nvSpPr>
        <p:spPr>
          <a:xfrm>
            <a:off x="1694688" y="909638"/>
            <a:ext cx="9656064" cy="1655762"/>
          </a:xfrm>
        </p:spPr>
        <p:txBody>
          <a:bodyPr>
            <a:noAutofit/>
          </a:bodyPr>
          <a:lstStyle/>
          <a:p>
            <a:pPr algn="l"/>
            <a:endParaRPr lang="en-US" dirty="0"/>
          </a:p>
          <a:p>
            <a:pPr algn="l"/>
            <a:r>
              <a:rPr lang="en-US" sz="2000" b="1" dirty="0"/>
              <a:t>Re-organization of team </a:t>
            </a:r>
            <a:r>
              <a:rPr lang="mr-IN" sz="2000" b="1" dirty="0"/>
              <a:t>–</a:t>
            </a:r>
            <a:r>
              <a:rPr lang="en-US" sz="2000" b="1" dirty="0"/>
              <a:t> Ensure no duplication of effort and to address OJT</a:t>
            </a:r>
          </a:p>
        </p:txBody>
      </p:sp>
      <p:sp>
        <p:nvSpPr>
          <p:cNvPr id="5" name="TextBox 4"/>
          <p:cNvSpPr txBox="1"/>
          <p:nvPr/>
        </p:nvSpPr>
        <p:spPr>
          <a:xfrm>
            <a:off x="1694688" y="2565400"/>
            <a:ext cx="9763252" cy="400110"/>
          </a:xfrm>
          <a:prstGeom prst="rect">
            <a:avLst/>
          </a:prstGeom>
          <a:noFill/>
        </p:spPr>
        <p:txBody>
          <a:bodyPr wrap="square" rtlCol="0">
            <a:spAutoFit/>
          </a:bodyPr>
          <a:lstStyle/>
          <a:p>
            <a:r>
              <a:rPr lang="en-US" sz="2000" b="1" dirty="0"/>
              <a:t>Back-Design to get at Competencies and Equivalent Hours on the Job</a:t>
            </a:r>
            <a:r>
              <a:rPr lang="mr-IN" sz="2000" b="1" dirty="0"/>
              <a:t>…</a:t>
            </a:r>
            <a:endParaRPr lang="en-US" sz="2000" b="1" dirty="0"/>
          </a:p>
        </p:txBody>
      </p:sp>
      <p:sp>
        <p:nvSpPr>
          <p:cNvPr id="6" name="Rectangle 5"/>
          <p:cNvSpPr/>
          <p:nvPr/>
        </p:nvSpPr>
        <p:spPr>
          <a:xfrm>
            <a:off x="4406646" y="3597275"/>
            <a:ext cx="1463040" cy="188976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78940" y="3597275"/>
            <a:ext cx="1463040" cy="188976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16608" y="3966607"/>
            <a:ext cx="1267968" cy="923330"/>
          </a:xfrm>
          <a:prstGeom prst="rect">
            <a:avLst/>
          </a:prstGeom>
          <a:noFill/>
        </p:spPr>
        <p:txBody>
          <a:bodyPr wrap="square" rtlCol="0">
            <a:spAutoFit/>
          </a:bodyPr>
          <a:lstStyle/>
          <a:p>
            <a:r>
              <a:rPr lang="en-US" dirty="0"/>
              <a:t>Portfolio </a:t>
            </a:r>
          </a:p>
          <a:p>
            <a:r>
              <a:rPr lang="en-US" dirty="0"/>
              <a:t>Process &amp; </a:t>
            </a:r>
          </a:p>
          <a:p>
            <a:r>
              <a:rPr lang="en-US" dirty="0"/>
              <a:t>Procedures</a:t>
            </a:r>
          </a:p>
        </p:txBody>
      </p:sp>
      <p:sp>
        <p:nvSpPr>
          <p:cNvPr id="11" name="Right Arrow 10"/>
          <p:cNvSpPr/>
          <p:nvPr/>
        </p:nvSpPr>
        <p:spPr>
          <a:xfrm>
            <a:off x="3201289" y="4221162"/>
            <a:ext cx="1205357" cy="320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400550" y="3882208"/>
            <a:ext cx="1475232" cy="1200329"/>
          </a:xfrm>
          <a:prstGeom prst="rect">
            <a:avLst/>
          </a:prstGeom>
          <a:noFill/>
        </p:spPr>
        <p:txBody>
          <a:bodyPr wrap="square" rtlCol="0">
            <a:spAutoFit/>
          </a:bodyPr>
          <a:lstStyle/>
          <a:p>
            <a:r>
              <a:rPr lang="en-US" dirty="0"/>
              <a:t>Program Staff or Administrator for evaluation</a:t>
            </a:r>
          </a:p>
        </p:txBody>
      </p:sp>
      <p:grpSp>
        <p:nvGrpSpPr>
          <p:cNvPr id="16" name="Group 15"/>
          <p:cNvGrpSpPr/>
          <p:nvPr/>
        </p:nvGrpSpPr>
        <p:grpSpPr>
          <a:xfrm>
            <a:off x="6780911" y="3597275"/>
            <a:ext cx="1582928" cy="1889760"/>
            <a:chOff x="7134352" y="3597275"/>
            <a:chExt cx="1582928" cy="1889760"/>
          </a:xfrm>
        </p:grpSpPr>
        <p:sp>
          <p:nvSpPr>
            <p:cNvPr id="8" name="Rectangle 7"/>
            <p:cNvSpPr/>
            <p:nvPr/>
          </p:nvSpPr>
          <p:spPr>
            <a:xfrm>
              <a:off x="7134352" y="3597275"/>
              <a:ext cx="1463040" cy="18897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140448" y="3882208"/>
              <a:ext cx="1576832" cy="923330"/>
            </a:xfrm>
            <a:prstGeom prst="rect">
              <a:avLst/>
            </a:prstGeom>
            <a:noFill/>
            <a:ln>
              <a:noFill/>
            </a:ln>
          </p:spPr>
          <p:txBody>
            <a:bodyPr wrap="square" rtlCol="0">
              <a:spAutoFit/>
            </a:bodyPr>
            <a:lstStyle/>
            <a:p>
              <a:r>
                <a:rPr lang="en-US" dirty="0"/>
                <a:t>Competencies &amp; Equivalent Hours Matrix</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776" y="2785872"/>
            <a:ext cx="3666559" cy="3512564"/>
          </a:xfrm>
          <a:prstGeom prst="rect">
            <a:avLst/>
          </a:prstGeom>
        </p:spPr>
      </p:pic>
      <p:sp>
        <p:nvSpPr>
          <p:cNvPr id="17" name="TextBox 16"/>
          <p:cNvSpPr txBox="1"/>
          <p:nvPr/>
        </p:nvSpPr>
        <p:spPr>
          <a:xfrm>
            <a:off x="9765792" y="6193536"/>
            <a:ext cx="1807337" cy="377952"/>
          </a:xfrm>
          <a:prstGeom prst="rect">
            <a:avLst/>
          </a:prstGeom>
          <a:noFill/>
        </p:spPr>
        <p:txBody>
          <a:bodyPr wrap="square" rtlCol="0">
            <a:spAutoFit/>
          </a:bodyPr>
          <a:lstStyle/>
          <a:p>
            <a:pPr algn="ctr"/>
            <a:r>
              <a:rPr lang="en-US" dirty="0"/>
              <a:t>Program SME’s</a:t>
            </a:r>
          </a:p>
        </p:txBody>
      </p:sp>
      <p:sp>
        <p:nvSpPr>
          <p:cNvPr id="18" name="Left-Right Arrow 17"/>
          <p:cNvSpPr/>
          <p:nvPr/>
        </p:nvSpPr>
        <p:spPr>
          <a:xfrm>
            <a:off x="5869686" y="4221162"/>
            <a:ext cx="911225" cy="320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 Arrow 18"/>
          <p:cNvSpPr/>
          <p:nvPr/>
        </p:nvSpPr>
        <p:spPr>
          <a:xfrm>
            <a:off x="8243951" y="4221162"/>
            <a:ext cx="546481" cy="28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6114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892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 Exams</a:t>
            </a:r>
            <a:br>
              <a:rPr lang="en-US" dirty="0" smtClean="0"/>
            </a:br>
            <a:r>
              <a:rPr lang="en-US" dirty="0" smtClean="0"/>
              <a:t>Group 4</a:t>
            </a:r>
            <a:endParaRPr lang="en-US" dirty="0"/>
          </a:p>
        </p:txBody>
      </p:sp>
      <p:sp>
        <p:nvSpPr>
          <p:cNvPr id="15" name="Subtitle 14"/>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266" y="4466164"/>
            <a:ext cx="2861734" cy="2391835"/>
          </a:xfrm>
          <a:prstGeom prst="rect">
            <a:avLst/>
          </a:prstGeom>
        </p:spPr>
      </p:pic>
    </p:spTree>
    <p:extLst>
      <p:ext uri="{BB962C8B-B14F-4D97-AF65-F5344CB8AC3E}">
        <p14:creationId xmlns:p14="http://schemas.microsoft.com/office/powerpoint/2010/main" val="1355629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br>
              <a:rPr lang="en-US" smtClean="0"/>
            </a:br>
            <a:endParaRPr lang="en-US" dirty="0"/>
          </a:p>
        </p:txBody>
      </p:sp>
      <p:sp>
        <p:nvSpPr>
          <p:cNvPr id="3" name="Content Placeholder 2"/>
          <p:cNvSpPr>
            <a:spLocks noGrp="1"/>
          </p:cNvSpPr>
          <p:nvPr>
            <p:ph idx="1"/>
          </p:nvPr>
        </p:nvSpPr>
        <p:spPr/>
        <p:txBody>
          <a:bodyPr>
            <a:noAutofit/>
          </a:bodyPr>
          <a:lstStyle/>
          <a:p>
            <a:r>
              <a:rPr lang="en-US" sz="2800" dirty="0" smtClean="0"/>
              <a:t>Co-Leads:</a:t>
            </a:r>
          </a:p>
          <a:p>
            <a:pPr lvl="1"/>
            <a:r>
              <a:rPr lang="en-US" sz="2400" dirty="0" smtClean="0"/>
              <a:t>Dr. Frank </a:t>
            </a:r>
            <a:r>
              <a:rPr lang="en-US" sz="2400" dirty="0" err="1" smtClean="0"/>
              <a:t>Scuiletti</a:t>
            </a:r>
            <a:r>
              <a:rPr lang="en-US" sz="2400" dirty="0" smtClean="0"/>
              <a:t>, NCCCS</a:t>
            </a:r>
          </a:p>
          <a:p>
            <a:pPr lvl="1"/>
            <a:r>
              <a:rPr lang="en-US" sz="2400" dirty="0" smtClean="0"/>
              <a:t>Ben Willis, Caldwell TCC*</a:t>
            </a:r>
          </a:p>
          <a:p>
            <a:r>
              <a:rPr lang="en-US" sz="2800" dirty="0" smtClean="0"/>
              <a:t>Group Members:</a:t>
            </a:r>
          </a:p>
          <a:p>
            <a:pPr lvl="1"/>
            <a:r>
              <a:rPr lang="en-US" sz="2400" dirty="0" smtClean="0"/>
              <a:t>Yuko Boyd, Craven CC</a:t>
            </a:r>
          </a:p>
          <a:p>
            <a:pPr lvl="1"/>
            <a:r>
              <a:rPr lang="en-US" sz="2400" dirty="0" err="1" smtClean="0"/>
              <a:t>Dalanda</a:t>
            </a:r>
            <a:r>
              <a:rPr lang="en-US" sz="2400" dirty="0" smtClean="0"/>
              <a:t> Bond, Edgecombe CC</a:t>
            </a:r>
          </a:p>
          <a:p>
            <a:pPr lvl="1"/>
            <a:r>
              <a:rPr lang="en-US" sz="2400" dirty="0" smtClean="0"/>
              <a:t>Channing Jones, Robeson CC</a:t>
            </a:r>
          </a:p>
          <a:p>
            <a:pPr lvl="1"/>
            <a:r>
              <a:rPr lang="en-US" sz="2400" dirty="0" smtClean="0"/>
              <a:t>Kelly </a:t>
            </a:r>
            <a:r>
              <a:rPr lang="en-US" sz="2400" dirty="0" err="1" smtClean="0"/>
              <a:t>Plumley</a:t>
            </a:r>
            <a:r>
              <a:rPr lang="en-US" sz="2400" dirty="0" smtClean="0"/>
              <a:t>, Catawba Valley CC</a:t>
            </a:r>
          </a:p>
          <a:p>
            <a:pPr lvl="1"/>
            <a:r>
              <a:rPr lang="en-US" sz="2400" dirty="0" smtClean="0"/>
              <a:t>Becky Porter, Cape Fear CC*</a:t>
            </a:r>
          </a:p>
          <a:p>
            <a:endParaRPr lang="en-US" sz="2800" dirty="0"/>
          </a:p>
        </p:txBody>
      </p:sp>
      <p:pic>
        <p:nvPicPr>
          <p:cNvPr id="4" name="Picture 3"/>
          <p:cNvPicPr>
            <a:picLocks noChangeAspect="1"/>
          </p:cNvPicPr>
          <p:nvPr/>
        </p:nvPicPr>
        <p:blipFill>
          <a:blip r:embed="rId2"/>
          <a:stretch>
            <a:fillRect/>
          </a:stretch>
        </p:blipFill>
        <p:spPr>
          <a:xfrm>
            <a:off x="9541220" y="1275008"/>
            <a:ext cx="2650780" cy="2665927"/>
          </a:xfrm>
          <a:prstGeom prst="rect">
            <a:avLst/>
          </a:prstGeom>
        </p:spPr>
      </p:pic>
      <p:sp>
        <p:nvSpPr>
          <p:cNvPr id="9" name="Rectangle 8"/>
          <p:cNvSpPr/>
          <p:nvPr/>
        </p:nvSpPr>
        <p:spPr>
          <a:xfrm>
            <a:off x="7927691" y="6460729"/>
            <a:ext cx="4264309" cy="369332"/>
          </a:xfrm>
          <a:prstGeom prst="rect">
            <a:avLst/>
          </a:prstGeom>
        </p:spPr>
        <p:txBody>
          <a:bodyPr wrap="none">
            <a:spAutoFit/>
          </a:bodyPr>
          <a:lstStyle/>
          <a:p>
            <a:r>
              <a:rPr lang="en-US"/>
              <a:t>*PLSA Advisory Committee Members</a:t>
            </a:r>
            <a:endParaRPr lang="en-US" dirty="0"/>
          </a:p>
        </p:txBody>
      </p:sp>
    </p:spTree>
    <p:extLst>
      <p:ext uri="{BB962C8B-B14F-4D97-AF65-F5344CB8AC3E}">
        <p14:creationId xmlns:p14="http://schemas.microsoft.com/office/powerpoint/2010/main" val="3089038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Information gathered by random sampling: </a:t>
            </a:r>
          </a:p>
          <a:p>
            <a:r>
              <a:rPr lang="en-US" sz="3200" dirty="0" smtClean="0"/>
              <a:t>College catalogs</a:t>
            </a:r>
          </a:p>
          <a:p>
            <a:pPr lvl="4"/>
            <a:r>
              <a:rPr lang="en-US" sz="2000" dirty="0" smtClean="0"/>
              <a:t>Webpages</a:t>
            </a:r>
          </a:p>
          <a:p>
            <a:pPr lvl="4"/>
            <a:r>
              <a:rPr lang="en-US" sz="2000" dirty="0" smtClean="0"/>
              <a:t>Word of mouth</a:t>
            </a:r>
          </a:p>
          <a:p>
            <a:pPr lvl="4"/>
            <a:r>
              <a:rPr lang="en-US" sz="2000" dirty="0" smtClean="0"/>
              <a:t>Student Services</a:t>
            </a:r>
          </a:p>
          <a:p>
            <a:pPr lvl="4"/>
            <a:endParaRPr lang="en-US" sz="2000" dirty="0" smtClean="0"/>
          </a:p>
          <a:p>
            <a:endParaRPr lang="en-US" sz="3200" dirty="0"/>
          </a:p>
        </p:txBody>
      </p:sp>
      <p:pic>
        <p:nvPicPr>
          <p:cNvPr id="4" name="Picture 3"/>
          <p:cNvPicPr>
            <a:picLocks noChangeAspect="1"/>
          </p:cNvPicPr>
          <p:nvPr/>
        </p:nvPicPr>
        <p:blipFill>
          <a:blip r:embed="rId2"/>
          <a:stretch>
            <a:fillRect/>
          </a:stretch>
        </p:blipFill>
        <p:spPr>
          <a:xfrm>
            <a:off x="7730836" y="3125106"/>
            <a:ext cx="4366161" cy="3589705"/>
          </a:xfrm>
          <a:prstGeom prst="rect">
            <a:avLst/>
          </a:prstGeom>
        </p:spPr>
      </p:pic>
    </p:spTree>
    <p:extLst>
      <p:ext uri="{BB962C8B-B14F-4D97-AF65-F5344CB8AC3E}">
        <p14:creationId xmlns:p14="http://schemas.microsoft.com/office/powerpoint/2010/main" val="3966297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Autofit/>
          </a:bodyPr>
          <a:lstStyle/>
          <a:p>
            <a:pPr marL="57150" indent="0">
              <a:buNone/>
            </a:pPr>
            <a:r>
              <a:rPr lang="en-US" sz="2800" dirty="0" smtClean="0"/>
              <a:t>Where do students go if interested?  </a:t>
            </a:r>
          </a:p>
          <a:p>
            <a:pPr lvl="1"/>
            <a:r>
              <a:rPr lang="en-US" sz="2800" dirty="0" smtClean="0"/>
              <a:t>Student Services</a:t>
            </a:r>
          </a:p>
          <a:p>
            <a:pPr lvl="1"/>
            <a:r>
              <a:rPr lang="en-US" sz="2800" dirty="0" smtClean="0"/>
              <a:t>Admissions</a:t>
            </a:r>
          </a:p>
          <a:p>
            <a:pPr lvl="1"/>
            <a:r>
              <a:rPr lang="en-US" sz="2800" dirty="0" smtClean="0"/>
              <a:t>Registrars Office</a:t>
            </a:r>
          </a:p>
          <a:p>
            <a:pPr lvl="1"/>
            <a:r>
              <a:rPr lang="en-US" sz="2800" dirty="0" smtClean="0"/>
              <a:t>Department Chair</a:t>
            </a:r>
          </a:p>
          <a:p>
            <a:pPr lvl="1"/>
            <a:r>
              <a:rPr lang="en-US" sz="2800" dirty="0" smtClean="0"/>
              <a:t>Lead Instructor</a:t>
            </a:r>
          </a:p>
          <a:p>
            <a:pPr lvl="1"/>
            <a:r>
              <a:rPr lang="en-US" sz="2800" dirty="0" smtClean="0"/>
              <a:t>College Website</a:t>
            </a:r>
          </a:p>
          <a:p>
            <a:endParaRPr lang="en-US" sz="3200" dirty="0"/>
          </a:p>
        </p:txBody>
      </p:sp>
      <p:pic>
        <p:nvPicPr>
          <p:cNvPr id="4" name="Picture 3"/>
          <p:cNvPicPr>
            <a:picLocks noChangeAspect="1"/>
          </p:cNvPicPr>
          <p:nvPr/>
        </p:nvPicPr>
        <p:blipFill>
          <a:blip r:embed="rId2"/>
          <a:stretch>
            <a:fillRect/>
          </a:stretch>
        </p:blipFill>
        <p:spPr>
          <a:xfrm>
            <a:off x="7897958" y="3016252"/>
            <a:ext cx="4265515" cy="3841748"/>
          </a:xfrm>
          <a:prstGeom prst="rect">
            <a:avLst/>
          </a:prstGeom>
        </p:spPr>
      </p:pic>
    </p:spTree>
    <p:extLst>
      <p:ext uri="{BB962C8B-B14F-4D97-AF65-F5344CB8AC3E}">
        <p14:creationId xmlns:p14="http://schemas.microsoft.com/office/powerpoint/2010/main" val="3119047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r>
              <a:rPr lang="en-US" sz="2800" smtClean="0"/>
              <a:t>When are exams available?</a:t>
            </a:r>
          </a:p>
          <a:p>
            <a:r>
              <a:rPr lang="en-US" sz="2800" dirty="0" smtClean="0"/>
              <a:t>Where are students directed?  </a:t>
            </a:r>
          </a:p>
          <a:p>
            <a:r>
              <a:rPr lang="en-US" sz="2800" dirty="0" smtClean="0"/>
              <a:t>What is the process? Is it Transparent? </a:t>
            </a:r>
          </a:p>
          <a:p>
            <a:r>
              <a:rPr lang="en-US" sz="2800" dirty="0" smtClean="0"/>
              <a:t>Adult learners may be discouraged if they have to start over.  How many hoops must they jump through?</a:t>
            </a:r>
            <a:endParaRPr lang="en-US" sz="2800" dirty="0"/>
          </a:p>
        </p:txBody>
      </p:sp>
      <p:pic>
        <p:nvPicPr>
          <p:cNvPr id="4" name="Picture 3"/>
          <p:cNvPicPr>
            <a:picLocks noChangeAspect="1"/>
          </p:cNvPicPr>
          <p:nvPr/>
        </p:nvPicPr>
        <p:blipFill>
          <a:blip r:embed="rId2"/>
          <a:stretch>
            <a:fillRect/>
          </a:stretch>
        </p:blipFill>
        <p:spPr>
          <a:xfrm>
            <a:off x="5818063" y="4821382"/>
            <a:ext cx="6146905" cy="1931109"/>
          </a:xfrm>
          <a:prstGeom prst="rect">
            <a:avLst/>
          </a:prstGeom>
        </p:spPr>
      </p:pic>
    </p:spTree>
    <p:extLst>
      <p:ext uri="{BB962C8B-B14F-4D97-AF65-F5344CB8AC3E}">
        <p14:creationId xmlns:p14="http://schemas.microsoft.com/office/powerpoint/2010/main" val="2602313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7944FCC3-8A70-4A9B-814F-43B098B79CDC}"/>
              </a:ext>
            </a:extLst>
          </p:cNvPr>
          <p:cNvPicPr>
            <a:picLocks noChangeAspect="1"/>
          </p:cNvPicPr>
          <p:nvPr/>
        </p:nvPicPr>
        <p:blipFill>
          <a:blip r:embed="rId2"/>
          <a:stretch>
            <a:fillRect/>
          </a:stretch>
        </p:blipFill>
        <p:spPr>
          <a:xfrm>
            <a:off x="4409432" y="4607982"/>
            <a:ext cx="6944368" cy="928522"/>
          </a:xfrm>
          <a:prstGeom prst="rect">
            <a:avLst/>
          </a:prstGeom>
        </p:spPr>
      </p:pic>
      <p:pic>
        <p:nvPicPr>
          <p:cNvPr id="12" name="Picture 11">
            <a:extLst>
              <a:ext uri="{FF2B5EF4-FFF2-40B4-BE49-F238E27FC236}">
                <a16:creationId xmlns="" xmlns:a16="http://schemas.microsoft.com/office/drawing/2014/main" id="{19054CD5-A885-4C89-8406-FCAA56751CCE}"/>
              </a:ext>
            </a:extLst>
          </p:cNvPr>
          <p:cNvPicPr>
            <a:picLocks noChangeAspect="1"/>
          </p:cNvPicPr>
          <p:nvPr/>
        </p:nvPicPr>
        <p:blipFill>
          <a:blip r:embed="rId3"/>
          <a:stretch>
            <a:fillRect/>
          </a:stretch>
        </p:blipFill>
        <p:spPr>
          <a:xfrm>
            <a:off x="4432643" y="1964487"/>
            <a:ext cx="6921157" cy="2726219"/>
          </a:xfrm>
          <a:prstGeom prst="rect">
            <a:avLst/>
          </a:prstGeom>
        </p:spPr>
      </p:pic>
      <p:pic>
        <p:nvPicPr>
          <p:cNvPr id="2" name="Picture 1">
            <a:extLst>
              <a:ext uri="{FF2B5EF4-FFF2-40B4-BE49-F238E27FC236}">
                <a16:creationId xmlns="" xmlns:a16="http://schemas.microsoft.com/office/drawing/2014/main" id="{A038964E-EEDE-43DE-AB30-6AB2AF429304}"/>
              </a:ext>
            </a:extLst>
          </p:cNvPr>
          <p:cNvPicPr>
            <a:picLocks noChangeAspect="1"/>
          </p:cNvPicPr>
          <p:nvPr/>
        </p:nvPicPr>
        <p:blipFill>
          <a:blip r:embed="rId4"/>
          <a:stretch>
            <a:fillRect/>
          </a:stretch>
        </p:blipFill>
        <p:spPr>
          <a:xfrm>
            <a:off x="270242" y="3291946"/>
            <a:ext cx="3744349" cy="1750483"/>
          </a:xfrm>
          <a:prstGeom prst="rect">
            <a:avLst/>
          </a:prstGeom>
        </p:spPr>
      </p:pic>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 xmlns:a16="http://schemas.microsoft.com/office/drawing/2014/main" id="{BE494E08-6A3E-4BC3-A806-6780A6642409}"/>
              </a:ext>
            </a:extLst>
          </p:cNvPr>
          <p:cNvSpPr txBox="1"/>
          <p:nvPr/>
        </p:nvSpPr>
        <p:spPr>
          <a:xfrm>
            <a:off x="199442" y="2094954"/>
            <a:ext cx="3949222" cy="400110"/>
          </a:xfrm>
          <a:prstGeom prst="rect">
            <a:avLst/>
          </a:prstGeom>
          <a:noFill/>
        </p:spPr>
        <p:txBody>
          <a:bodyPr wrap="square" rtlCol="0">
            <a:spAutoFit/>
          </a:bodyPr>
          <a:lstStyle/>
          <a:p>
            <a:pPr lvl="0"/>
            <a:r>
              <a:rPr lang="en-US" sz="2000" b="1" dirty="0"/>
              <a:t>Current: 3.4.4, 3.4.6, &amp; 3.4.8:</a:t>
            </a:r>
          </a:p>
        </p:txBody>
      </p:sp>
      <p:pic>
        <p:nvPicPr>
          <p:cNvPr id="8" name="Picture 7">
            <a:extLst>
              <a:ext uri="{FF2B5EF4-FFF2-40B4-BE49-F238E27FC236}">
                <a16:creationId xmlns="" xmlns:a16="http://schemas.microsoft.com/office/drawing/2014/main" id="{393F4FB6-F64C-4D4C-A420-F8A4439B8A9D}"/>
              </a:ext>
            </a:extLst>
          </p:cNvPr>
          <p:cNvPicPr>
            <a:picLocks noChangeAspect="1"/>
          </p:cNvPicPr>
          <p:nvPr/>
        </p:nvPicPr>
        <p:blipFill>
          <a:blip r:embed="rId5"/>
          <a:stretch>
            <a:fillRect/>
          </a:stretch>
        </p:blipFill>
        <p:spPr>
          <a:xfrm>
            <a:off x="4432642" y="5499584"/>
            <a:ext cx="6937417" cy="1150597"/>
          </a:xfrm>
          <a:prstGeom prst="rect">
            <a:avLst/>
          </a:prstGeom>
        </p:spPr>
      </p:pic>
    </p:spTree>
    <p:extLst>
      <p:ext uri="{BB962C8B-B14F-4D97-AF65-F5344CB8AC3E}">
        <p14:creationId xmlns:p14="http://schemas.microsoft.com/office/powerpoint/2010/main" val="1995211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Exams</a:t>
            </a:r>
            <a:endParaRPr lang="en-US" dirty="0"/>
          </a:p>
        </p:txBody>
      </p:sp>
      <p:sp>
        <p:nvSpPr>
          <p:cNvPr id="3" name="Content Placeholder 2"/>
          <p:cNvSpPr>
            <a:spLocks noGrp="1"/>
          </p:cNvSpPr>
          <p:nvPr>
            <p:ph idx="1"/>
          </p:nvPr>
        </p:nvSpPr>
        <p:spPr/>
        <p:txBody>
          <a:bodyPr>
            <a:noAutofit/>
          </a:bodyPr>
          <a:lstStyle/>
          <a:p>
            <a:pPr marL="0" indent="0">
              <a:buNone/>
            </a:pPr>
            <a:r>
              <a:rPr lang="en-US" sz="2800" smtClean="0"/>
              <a:t>Recommendations:</a:t>
            </a:r>
          </a:p>
          <a:p>
            <a:r>
              <a:rPr lang="en-US" sz="2800" dirty="0" smtClean="0"/>
              <a:t>Standard Terminology</a:t>
            </a:r>
          </a:p>
          <a:p>
            <a:r>
              <a:rPr lang="en-US" sz="2800" dirty="0" smtClean="0"/>
              <a:t>Standard Definition</a:t>
            </a:r>
          </a:p>
          <a:p>
            <a:r>
              <a:rPr lang="en-US" sz="2800" dirty="0" smtClean="0"/>
              <a:t>Common Criteria for Awarding Credit</a:t>
            </a:r>
          </a:p>
          <a:p>
            <a:r>
              <a:rPr lang="en-US" sz="2800" dirty="0" smtClean="0"/>
              <a:t>Outline Processes</a:t>
            </a:r>
          </a:p>
          <a:p>
            <a:r>
              <a:rPr lang="en-US" sz="2800" dirty="0" smtClean="0"/>
              <a:t> Include in Best Practices Manual</a:t>
            </a:r>
          </a:p>
          <a:p>
            <a:r>
              <a:rPr lang="en-US" sz="2800" dirty="0" smtClean="0"/>
              <a:t>Recommendations in Progress</a:t>
            </a:r>
            <a:endParaRPr lang="en-US" sz="2800" dirty="0"/>
          </a:p>
        </p:txBody>
      </p:sp>
    </p:spTree>
    <p:extLst>
      <p:ext uri="{BB962C8B-B14F-4D97-AF65-F5344CB8AC3E}">
        <p14:creationId xmlns:p14="http://schemas.microsoft.com/office/powerpoint/2010/main" val="1393925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Plan of Action</a:t>
            </a:r>
          </a:p>
          <a:p>
            <a:r>
              <a:rPr lang="en-US" sz="3200" dirty="0" smtClean="0"/>
              <a:t>	September 2017</a:t>
            </a:r>
          </a:p>
          <a:p>
            <a:pPr lvl="1"/>
            <a:r>
              <a:rPr lang="en-US" sz="2800" dirty="0" smtClean="0"/>
              <a:t>Review policies, criteria and processes  </a:t>
            </a:r>
          </a:p>
          <a:p>
            <a:pPr lvl="1"/>
            <a:r>
              <a:rPr lang="en-US" sz="2800" dirty="0" smtClean="0"/>
              <a:t>Agree upon common, baseline ones</a:t>
            </a:r>
            <a:endParaRPr lang="en-US" sz="2800" dirty="0"/>
          </a:p>
        </p:txBody>
      </p:sp>
    </p:spTree>
    <p:extLst>
      <p:ext uri="{BB962C8B-B14F-4D97-AF65-F5344CB8AC3E}">
        <p14:creationId xmlns:p14="http://schemas.microsoft.com/office/powerpoint/2010/main" val="3419647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Plan of Action</a:t>
            </a:r>
          </a:p>
          <a:p>
            <a:r>
              <a:rPr lang="en-US" sz="3200" dirty="0" smtClean="0"/>
              <a:t>	October 2017</a:t>
            </a:r>
          </a:p>
          <a:p>
            <a:pPr lvl="1"/>
            <a:r>
              <a:rPr lang="en-US" sz="2800" dirty="0" smtClean="0"/>
              <a:t>Review findings to date</a:t>
            </a:r>
          </a:p>
          <a:p>
            <a:pPr lvl="1"/>
            <a:r>
              <a:rPr lang="en-US" sz="2800" dirty="0" smtClean="0"/>
              <a:t>Continue fine-tuning</a:t>
            </a:r>
          </a:p>
          <a:p>
            <a:pPr lvl="1"/>
            <a:endParaRPr lang="en-US" sz="2800" dirty="0"/>
          </a:p>
        </p:txBody>
      </p:sp>
    </p:spTree>
    <p:extLst>
      <p:ext uri="{BB962C8B-B14F-4D97-AF65-F5344CB8AC3E}">
        <p14:creationId xmlns:p14="http://schemas.microsoft.com/office/powerpoint/2010/main" val="375355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Plan of Action</a:t>
            </a:r>
          </a:p>
          <a:p>
            <a:r>
              <a:rPr lang="en-US" sz="3200" dirty="0" smtClean="0"/>
              <a:t>November 2017</a:t>
            </a:r>
          </a:p>
          <a:p>
            <a:pPr lvl="1"/>
            <a:r>
              <a:rPr lang="en-US" sz="2800" dirty="0" smtClean="0"/>
              <a:t>Begin drafting best practices chapter </a:t>
            </a:r>
          </a:p>
          <a:p>
            <a:pPr lvl="1"/>
            <a:r>
              <a:rPr lang="en-US" sz="2800" dirty="0" smtClean="0"/>
              <a:t>Address criteria, guidelines and processes for awarding credit</a:t>
            </a:r>
            <a:endParaRPr lang="en-US" sz="2800" dirty="0"/>
          </a:p>
        </p:txBody>
      </p:sp>
    </p:spTree>
    <p:extLst>
      <p:ext uri="{BB962C8B-B14F-4D97-AF65-F5344CB8AC3E}">
        <p14:creationId xmlns:p14="http://schemas.microsoft.com/office/powerpoint/2010/main" val="2637799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Plan of Action</a:t>
            </a:r>
          </a:p>
          <a:p>
            <a:r>
              <a:rPr lang="en-US" sz="3200" dirty="0" smtClean="0"/>
              <a:t>	December 2017—January 2018</a:t>
            </a:r>
          </a:p>
          <a:p>
            <a:pPr lvl="1"/>
            <a:r>
              <a:rPr lang="en-US" sz="2800" dirty="0" smtClean="0"/>
              <a:t>Provide draft chapter to colleges/agencies/associations for feedback </a:t>
            </a:r>
            <a:endParaRPr lang="en-US" sz="2800" dirty="0"/>
          </a:p>
        </p:txBody>
      </p:sp>
    </p:spTree>
    <p:extLst>
      <p:ext uri="{BB962C8B-B14F-4D97-AF65-F5344CB8AC3E}">
        <p14:creationId xmlns:p14="http://schemas.microsoft.com/office/powerpoint/2010/main" val="3010954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smtClean="0"/>
              <a:t>Plan of Action</a:t>
            </a:r>
          </a:p>
          <a:p>
            <a:r>
              <a:rPr lang="en-US" sz="3200" dirty="0" smtClean="0"/>
              <a:t>	February-March 2018</a:t>
            </a:r>
          </a:p>
          <a:p>
            <a:pPr lvl="1"/>
            <a:r>
              <a:rPr lang="en-US" sz="2800" dirty="0" smtClean="0"/>
              <a:t>Finalize chapter </a:t>
            </a:r>
          </a:p>
          <a:p>
            <a:pPr lvl="1"/>
            <a:r>
              <a:rPr lang="en-US" sz="2800" dirty="0" smtClean="0"/>
              <a:t>Prepare submission to PLA Committee for feedback</a:t>
            </a:r>
            <a:endParaRPr lang="en-US" sz="2800" dirty="0"/>
          </a:p>
        </p:txBody>
      </p:sp>
      <p:pic>
        <p:nvPicPr>
          <p:cNvPr id="4" name="Picture 3"/>
          <p:cNvPicPr>
            <a:picLocks noChangeAspect="1"/>
          </p:cNvPicPr>
          <p:nvPr/>
        </p:nvPicPr>
        <p:blipFill>
          <a:blip r:embed="rId2"/>
          <a:stretch>
            <a:fillRect/>
          </a:stretch>
        </p:blipFill>
        <p:spPr>
          <a:xfrm>
            <a:off x="9072003" y="0"/>
            <a:ext cx="3119997" cy="1897084"/>
          </a:xfrm>
          <a:prstGeom prst="rect">
            <a:avLst/>
          </a:prstGeom>
        </p:spPr>
      </p:pic>
    </p:spTree>
    <p:extLst>
      <p:ext uri="{BB962C8B-B14F-4D97-AF65-F5344CB8AC3E}">
        <p14:creationId xmlns:p14="http://schemas.microsoft.com/office/powerpoint/2010/main" val="502387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Exams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Plan of Action</a:t>
            </a:r>
          </a:p>
          <a:p>
            <a:r>
              <a:rPr lang="en-US" sz="3200" dirty="0" smtClean="0"/>
              <a:t>	April-May 2018</a:t>
            </a:r>
          </a:p>
          <a:p>
            <a:pPr lvl="1"/>
            <a:r>
              <a:rPr lang="en-US" sz="2800" dirty="0" smtClean="0"/>
              <a:t>Edit and submit final version</a:t>
            </a:r>
            <a:endParaRPr lang="en-US" sz="2800" dirty="0"/>
          </a:p>
        </p:txBody>
      </p:sp>
      <p:pic>
        <p:nvPicPr>
          <p:cNvPr id="4" name="Picture 3"/>
          <p:cNvPicPr>
            <a:picLocks noChangeAspect="1"/>
          </p:cNvPicPr>
          <p:nvPr/>
        </p:nvPicPr>
        <p:blipFill>
          <a:blip r:embed="rId2"/>
          <a:stretch>
            <a:fillRect/>
          </a:stretch>
        </p:blipFill>
        <p:spPr>
          <a:xfrm>
            <a:off x="9219791" y="3132667"/>
            <a:ext cx="2957857" cy="3725333"/>
          </a:xfrm>
          <a:prstGeom prst="rect">
            <a:avLst/>
          </a:prstGeom>
        </p:spPr>
      </p:pic>
    </p:spTree>
    <p:extLst>
      <p:ext uri="{BB962C8B-B14F-4D97-AF65-F5344CB8AC3E}">
        <p14:creationId xmlns:p14="http://schemas.microsoft.com/office/powerpoint/2010/main" val="2810691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074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Transcript Pilot Project -</a:t>
            </a:r>
            <a:br>
              <a:rPr lang="en-US" dirty="0" smtClean="0"/>
            </a:br>
            <a:r>
              <a:rPr lang="en-US" dirty="0" smtClean="0"/>
              <a:t>Group 5</a:t>
            </a:r>
            <a:endParaRPr lang="en-US" dirty="0"/>
          </a:p>
        </p:txBody>
      </p:sp>
      <p:sp>
        <p:nvSpPr>
          <p:cNvPr id="18" name="Subtitle 1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0187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Group 5</a:t>
            </a:r>
          </a:p>
        </p:txBody>
      </p:sp>
      <p:sp>
        <p:nvSpPr>
          <p:cNvPr id="3" name="Content Placeholder 2"/>
          <p:cNvSpPr>
            <a:spLocks noGrp="1"/>
          </p:cNvSpPr>
          <p:nvPr>
            <p:ph idx="1"/>
          </p:nvPr>
        </p:nvSpPr>
        <p:spPr>
          <a:xfrm>
            <a:off x="2057399" y="1422075"/>
            <a:ext cx="9912927" cy="5029200"/>
          </a:xfrm>
        </p:spPr>
        <p:txBody>
          <a:bodyPr>
            <a:noAutofit/>
          </a:bodyPr>
          <a:lstStyle/>
          <a:p>
            <a:pPr marL="279400" indent="-279400">
              <a:spcAft>
                <a:spcPts val="600"/>
              </a:spcAft>
            </a:pPr>
            <a:r>
              <a:rPr lang="en-US" sz="1800" b="1" dirty="0"/>
              <a:t>Chris Droessler,</a:t>
            </a:r>
            <a:r>
              <a:rPr lang="en-US" sz="1800" dirty="0"/>
              <a:t> CTE Coordinator, NC Community College System</a:t>
            </a:r>
          </a:p>
          <a:p>
            <a:pPr marL="279400" indent="-279400">
              <a:spcAft>
                <a:spcPts val="600"/>
              </a:spcAft>
            </a:pPr>
            <a:r>
              <a:rPr lang="en-US" sz="1800" b="1" dirty="0"/>
              <a:t>Beth Carmical, </a:t>
            </a:r>
            <a:r>
              <a:rPr lang="en-US" sz="1800" dirty="0"/>
              <a:t>Registrar, Robeson Community College </a:t>
            </a:r>
          </a:p>
          <a:p>
            <a:pPr marL="279400" indent="-279400">
              <a:spcAft>
                <a:spcPts val="600"/>
              </a:spcAft>
            </a:pPr>
            <a:r>
              <a:rPr lang="en-US" sz="1800" b="1" dirty="0"/>
              <a:t>Dr. Gene Loflin, </a:t>
            </a:r>
            <a:r>
              <a:rPr lang="en-US" sz="1800" dirty="0"/>
              <a:t>Assoc. Vice President Instructional Services &amp; SACSCOC Liaison, A-B Tech Community College</a:t>
            </a:r>
          </a:p>
          <a:p>
            <a:pPr marL="279400" indent="-279400">
              <a:spcAft>
                <a:spcPts val="600"/>
              </a:spcAft>
            </a:pPr>
            <a:r>
              <a:rPr lang="en-US" sz="1800" b="1" dirty="0"/>
              <a:t>Bryan McCullough, </a:t>
            </a:r>
            <a:r>
              <a:rPr lang="en-US" sz="1800" dirty="0"/>
              <a:t>Director Student Records &amp; Registration, Davidson County Community College</a:t>
            </a:r>
          </a:p>
          <a:p>
            <a:pPr marL="279400" indent="-279400">
              <a:spcAft>
                <a:spcPts val="600"/>
              </a:spcAft>
            </a:pPr>
            <a:r>
              <a:rPr lang="en-US" sz="1800" b="1" dirty="0"/>
              <a:t>Jeff Link, </a:t>
            </a:r>
            <a:r>
              <a:rPr lang="en-US" sz="1800" dirty="0"/>
              <a:t>Career Technical Education Department Chair, Caldwell Technical Community College</a:t>
            </a:r>
          </a:p>
          <a:p>
            <a:pPr marL="279400" indent="-279400">
              <a:spcAft>
                <a:spcPts val="600"/>
              </a:spcAft>
            </a:pPr>
            <a:r>
              <a:rPr lang="en-US" sz="1800" b="1" dirty="0"/>
              <a:t>Lauren George Cole, </a:t>
            </a:r>
            <a:r>
              <a:rPr lang="en-US" sz="1800" dirty="0"/>
              <a:t>Vice President of Academic Affairs, Southeastern Community College </a:t>
            </a:r>
          </a:p>
          <a:p>
            <a:pPr marL="279400" indent="-279400">
              <a:spcAft>
                <a:spcPts val="600"/>
              </a:spcAft>
            </a:pPr>
            <a:r>
              <a:rPr lang="en-US" sz="1800" b="1" dirty="0"/>
              <a:t>Patricia Gould, </a:t>
            </a:r>
            <a:r>
              <a:rPr lang="en-US" sz="1800" dirty="0"/>
              <a:t>Director of Public Schools Program, Student Learning and Support Development, Durham Technical Community College</a:t>
            </a:r>
          </a:p>
          <a:p>
            <a:pPr marL="279400" indent="-279400">
              <a:spcAft>
                <a:spcPts val="600"/>
              </a:spcAft>
            </a:pPr>
            <a:r>
              <a:rPr lang="en-US" sz="1800" b="1" dirty="0"/>
              <a:t>Dr. Lisa Eads, </a:t>
            </a:r>
            <a:r>
              <a:rPr lang="en-US" sz="1800" dirty="0"/>
              <a:t>Program Coordinator Early Childhood, Public Service Technologies, Career and College Promise, NC Community College System</a:t>
            </a:r>
          </a:p>
          <a:p>
            <a:endParaRPr lang="en-US" sz="1200" dirty="0"/>
          </a:p>
        </p:txBody>
      </p:sp>
    </p:spTree>
    <p:extLst>
      <p:ext uri="{BB962C8B-B14F-4D97-AF65-F5344CB8AC3E}">
        <p14:creationId xmlns:p14="http://schemas.microsoft.com/office/powerpoint/2010/main" val="384432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038964E-EEDE-43DE-AB30-6AB2AF429304}"/>
              </a:ext>
            </a:extLst>
          </p:cNvPr>
          <p:cNvPicPr>
            <a:picLocks noChangeAspect="1"/>
          </p:cNvPicPr>
          <p:nvPr/>
        </p:nvPicPr>
        <p:blipFill>
          <a:blip r:embed="rId2"/>
          <a:stretch>
            <a:fillRect/>
          </a:stretch>
        </p:blipFill>
        <p:spPr>
          <a:xfrm>
            <a:off x="8975669" y="297504"/>
            <a:ext cx="3066900" cy="1433776"/>
          </a:xfrm>
          <a:prstGeom prst="rect">
            <a:avLst/>
          </a:prstGeom>
        </p:spPr>
      </p:pic>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 xmlns:a16="http://schemas.microsoft.com/office/drawing/2014/main" id="{BE494E08-6A3E-4BC3-A806-6780A6642409}"/>
              </a:ext>
            </a:extLst>
          </p:cNvPr>
          <p:cNvSpPr txBox="1"/>
          <p:nvPr/>
        </p:nvSpPr>
        <p:spPr>
          <a:xfrm>
            <a:off x="515501" y="2157413"/>
            <a:ext cx="11156907" cy="400110"/>
          </a:xfrm>
          <a:prstGeom prst="rect">
            <a:avLst/>
          </a:prstGeom>
          <a:noFill/>
        </p:spPr>
        <p:txBody>
          <a:bodyPr wrap="square" rtlCol="0">
            <a:spAutoFit/>
          </a:bodyPr>
          <a:lstStyle/>
          <a:p>
            <a:pPr lvl="0"/>
            <a:r>
              <a:rPr lang="en-US" sz="2000" b="1" dirty="0"/>
              <a:t>Proposed: 10.7 &amp; 10.8</a:t>
            </a:r>
          </a:p>
        </p:txBody>
      </p:sp>
      <p:pic>
        <p:nvPicPr>
          <p:cNvPr id="7" name="Picture 6">
            <a:extLst>
              <a:ext uri="{FF2B5EF4-FFF2-40B4-BE49-F238E27FC236}">
                <a16:creationId xmlns="" xmlns:a16="http://schemas.microsoft.com/office/drawing/2014/main" id="{F21ABAE1-2C38-4D27-A649-2B7A7662E8CF}"/>
              </a:ext>
            </a:extLst>
          </p:cNvPr>
          <p:cNvPicPr>
            <a:picLocks noChangeAspect="1"/>
          </p:cNvPicPr>
          <p:nvPr/>
        </p:nvPicPr>
        <p:blipFill>
          <a:blip r:embed="rId3"/>
          <a:stretch>
            <a:fillRect/>
          </a:stretch>
        </p:blipFill>
        <p:spPr>
          <a:xfrm>
            <a:off x="1114460" y="2557523"/>
            <a:ext cx="10880647" cy="4139300"/>
          </a:xfrm>
          <a:prstGeom prst="rect">
            <a:avLst/>
          </a:prstGeom>
        </p:spPr>
      </p:pic>
    </p:spTree>
    <p:extLst>
      <p:ext uri="{BB962C8B-B14F-4D97-AF65-F5344CB8AC3E}">
        <p14:creationId xmlns:p14="http://schemas.microsoft.com/office/powerpoint/2010/main" val="2199064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Work Completed</a:t>
            </a:r>
            <a:endParaRPr lang="en-US" dirty="0"/>
          </a:p>
        </p:txBody>
      </p:sp>
      <p:sp>
        <p:nvSpPr>
          <p:cNvPr id="3" name="Content Placeholder 2"/>
          <p:cNvSpPr>
            <a:spLocks noGrp="1"/>
          </p:cNvSpPr>
          <p:nvPr>
            <p:ph idx="1"/>
          </p:nvPr>
        </p:nvSpPr>
        <p:spPr/>
        <p:txBody>
          <a:bodyPr>
            <a:noAutofit/>
          </a:bodyPr>
          <a:lstStyle/>
          <a:p>
            <a:r>
              <a:rPr lang="en-US" sz="3600" smtClean="0"/>
              <a:t>Several committee meetings</a:t>
            </a:r>
          </a:p>
          <a:p>
            <a:endParaRPr lang="en-US" sz="3600" dirty="0" smtClean="0"/>
          </a:p>
          <a:p>
            <a:r>
              <a:rPr lang="en-US" sz="3600" dirty="0" smtClean="0"/>
              <a:t>Discussed dual enrollment options</a:t>
            </a:r>
          </a:p>
          <a:p>
            <a:endParaRPr lang="en-US" sz="3600" dirty="0" smtClean="0"/>
          </a:p>
          <a:p>
            <a:r>
              <a:rPr lang="en-US" sz="3600" dirty="0" smtClean="0"/>
              <a:t>Discussed HS to CC Articulation Agreement</a:t>
            </a:r>
            <a:endParaRPr lang="en-US" sz="3600" dirty="0"/>
          </a:p>
        </p:txBody>
      </p:sp>
    </p:spTree>
    <p:extLst>
      <p:ext uri="{BB962C8B-B14F-4D97-AF65-F5344CB8AC3E}">
        <p14:creationId xmlns:p14="http://schemas.microsoft.com/office/powerpoint/2010/main" val="1293631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High School Dual Enrollment</a:t>
            </a:r>
            <a:endParaRPr lang="en-US" dirty="0"/>
          </a:p>
        </p:txBody>
      </p:sp>
      <p:sp>
        <p:nvSpPr>
          <p:cNvPr id="3" name="Content Placeholder 2"/>
          <p:cNvSpPr>
            <a:spLocks noGrp="1"/>
          </p:cNvSpPr>
          <p:nvPr>
            <p:ph idx="1"/>
          </p:nvPr>
        </p:nvSpPr>
        <p:spPr/>
        <p:txBody>
          <a:bodyPr>
            <a:normAutofit/>
          </a:bodyPr>
          <a:lstStyle/>
          <a:p>
            <a:r>
              <a:rPr lang="en-US" sz="3600" smtClean="0"/>
              <a:t>Career and College Promise</a:t>
            </a:r>
          </a:p>
          <a:p>
            <a:endParaRPr lang="en-US" sz="3600" dirty="0" smtClean="0"/>
          </a:p>
          <a:p>
            <a:r>
              <a:rPr lang="en-US" sz="3600" dirty="0" smtClean="0"/>
              <a:t>Formerly:  Huskins and Dual Enrollment</a:t>
            </a:r>
            <a:endParaRPr lang="en-US" sz="3600" dirty="0"/>
          </a:p>
        </p:txBody>
      </p:sp>
    </p:spTree>
    <p:extLst>
      <p:ext uri="{BB962C8B-B14F-4D97-AF65-F5344CB8AC3E}">
        <p14:creationId xmlns:p14="http://schemas.microsoft.com/office/powerpoint/2010/main" val="1567086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HS to CC Articulation Agreement</a:t>
            </a:r>
            <a:endParaRPr lang="en-US" dirty="0"/>
          </a:p>
        </p:txBody>
      </p:sp>
      <p:sp>
        <p:nvSpPr>
          <p:cNvPr id="3" name="Content Placeholder 2"/>
          <p:cNvSpPr>
            <a:spLocks noGrp="1"/>
          </p:cNvSpPr>
          <p:nvPr>
            <p:ph idx="1"/>
          </p:nvPr>
        </p:nvSpPr>
        <p:spPr/>
        <p:txBody>
          <a:bodyPr>
            <a:noAutofit/>
          </a:bodyPr>
          <a:lstStyle/>
          <a:p>
            <a:r>
              <a:rPr lang="en-US" sz="3600" smtClean="0"/>
              <a:t>State Agreement since 1999</a:t>
            </a:r>
          </a:p>
          <a:p>
            <a:r>
              <a:rPr lang="en-US" sz="3600" dirty="0" smtClean="0"/>
              <a:t>Local Agreements</a:t>
            </a:r>
          </a:p>
          <a:p>
            <a:r>
              <a:rPr lang="en-US" sz="3600" dirty="0" smtClean="0"/>
              <a:t>Do the students know?</a:t>
            </a:r>
          </a:p>
          <a:p>
            <a:r>
              <a:rPr lang="en-US" sz="3600" dirty="0" smtClean="0"/>
              <a:t>Colleges recognizing credit</a:t>
            </a:r>
          </a:p>
          <a:p>
            <a:r>
              <a:rPr lang="en-US" sz="3600" dirty="0" smtClean="0"/>
              <a:t>Industry certification vs. post assessment</a:t>
            </a:r>
          </a:p>
          <a:p>
            <a:r>
              <a:rPr lang="en-US" sz="3600" dirty="0" smtClean="0"/>
              <a:t>Earned credit vs awarded credit?</a:t>
            </a:r>
          </a:p>
          <a:p>
            <a:endParaRPr lang="en-US" sz="3600" dirty="0" smtClean="0"/>
          </a:p>
          <a:p>
            <a:endParaRPr lang="en-US" sz="3600" dirty="0"/>
          </a:p>
        </p:txBody>
      </p:sp>
    </p:spTree>
    <p:extLst>
      <p:ext uri="{BB962C8B-B14F-4D97-AF65-F5344CB8AC3E}">
        <p14:creationId xmlns:p14="http://schemas.microsoft.com/office/powerpoint/2010/main" val="2071202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Recommendations</a:t>
            </a:r>
            <a:endParaRPr lang="en-US" dirty="0"/>
          </a:p>
        </p:txBody>
      </p:sp>
      <p:sp>
        <p:nvSpPr>
          <p:cNvPr id="3" name="Content Placeholder 2"/>
          <p:cNvSpPr>
            <a:spLocks noGrp="1"/>
          </p:cNvSpPr>
          <p:nvPr>
            <p:ph idx="1"/>
          </p:nvPr>
        </p:nvSpPr>
        <p:spPr/>
        <p:txBody>
          <a:bodyPr>
            <a:noAutofit/>
          </a:bodyPr>
          <a:lstStyle/>
          <a:p>
            <a:r>
              <a:rPr lang="en-US" sz="2800" smtClean="0"/>
              <a:t>Market Career and College Promise program across the state.</a:t>
            </a:r>
          </a:p>
          <a:p>
            <a:r>
              <a:rPr lang="en-US" sz="2800" dirty="0" smtClean="0"/>
              <a:t>Evaluate methods of establishing how students are informed that they earned articulated credit and how it is included on a transcript.</a:t>
            </a:r>
          </a:p>
          <a:p>
            <a:r>
              <a:rPr lang="en-US" sz="2800" dirty="0" smtClean="0"/>
              <a:t>Work with DPI to get articulated credit on high school transcript.</a:t>
            </a:r>
          </a:p>
          <a:p>
            <a:r>
              <a:rPr lang="en-US" sz="2800" dirty="0" smtClean="0"/>
              <a:t>Work with colleges to learn how they evaluate articulated credit and how it is recorded.</a:t>
            </a:r>
          </a:p>
          <a:p>
            <a:endParaRPr lang="en-US" sz="2800" dirty="0"/>
          </a:p>
        </p:txBody>
      </p:sp>
    </p:spTree>
    <p:extLst>
      <p:ext uri="{BB962C8B-B14F-4D97-AF65-F5344CB8AC3E}">
        <p14:creationId xmlns:p14="http://schemas.microsoft.com/office/powerpoint/2010/main" val="177823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Next Steps</a:t>
            </a:r>
            <a:endParaRPr lang="en-US" dirty="0"/>
          </a:p>
        </p:txBody>
      </p:sp>
      <p:sp>
        <p:nvSpPr>
          <p:cNvPr id="3" name="Content Placeholder 2"/>
          <p:cNvSpPr>
            <a:spLocks noGrp="1"/>
          </p:cNvSpPr>
          <p:nvPr>
            <p:ph idx="1"/>
          </p:nvPr>
        </p:nvSpPr>
        <p:spPr/>
        <p:txBody>
          <a:bodyPr>
            <a:noAutofit/>
          </a:bodyPr>
          <a:lstStyle/>
          <a:p>
            <a:r>
              <a:rPr lang="en-US" sz="3200" dirty="0" smtClean="0"/>
              <a:t>Work with DPI to add articulated credit to the high school transcript.</a:t>
            </a:r>
          </a:p>
          <a:p>
            <a:r>
              <a:rPr lang="en-US" sz="3200" dirty="0" smtClean="0"/>
              <a:t>Pilot transcript processes with a group of colleges</a:t>
            </a:r>
          </a:p>
          <a:p>
            <a:r>
              <a:rPr lang="en-US" sz="3200" dirty="0" smtClean="0"/>
              <a:t>Identify best practices of creating awareness or marketing opportunities to HS students regarding earning credit.</a:t>
            </a:r>
            <a:endParaRPr lang="en-US" sz="3200" dirty="0"/>
          </a:p>
        </p:txBody>
      </p:sp>
    </p:spTree>
    <p:extLst>
      <p:ext uri="{BB962C8B-B14F-4D97-AF65-F5344CB8AC3E}">
        <p14:creationId xmlns:p14="http://schemas.microsoft.com/office/powerpoint/2010/main" val="715132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126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9036730" cy="2262781"/>
          </a:xfrm>
        </p:spPr>
        <p:txBody>
          <a:bodyPr/>
          <a:lstStyle/>
          <a:p>
            <a:r>
              <a:rPr lang="en-US" dirty="0" smtClean="0"/>
              <a:t>Portfolio Assessment</a:t>
            </a:r>
            <a:br>
              <a:rPr lang="en-US" dirty="0" smtClean="0"/>
            </a:br>
            <a:r>
              <a:rPr lang="en-US" dirty="0" smtClean="0"/>
              <a:t>Life and </a:t>
            </a:r>
            <a:r>
              <a:rPr lang="en-US" smtClean="0"/>
              <a:t>Work Experience - </a:t>
            </a:r>
            <a:r>
              <a:rPr lang="en-US" dirty="0" smtClean="0"/>
              <a:t>Group 6</a:t>
            </a:r>
            <a:endParaRPr lang="en-US" dirty="0"/>
          </a:p>
        </p:txBody>
      </p:sp>
      <p:sp>
        <p:nvSpPr>
          <p:cNvPr id="14" name="Subtitle 1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4455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Group 6- Committee Members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5736362"/>
              </p:ext>
            </p:extLst>
          </p:nvPr>
        </p:nvGraphicFramePr>
        <p:xfrm>
          <a:off x="2600324" y="1825623"/>
          <a:ext cx="8229971" cy="4567025"/>
        </p:xfrm>
        <a:graphic>
          <a:graphicData uri="http://schemas.openxmlformats.org/drawingml/2006/table">
            <a:tbl>
              <a:tblPr>
                <a:tableStyleId>{5C22544A-7EE6-4342-B048-85BDC9FD1C3A}</a:tableStyleId>
              </a:tblPr>
              <a:tblGrid>
                <a:gridCol w="8229971">
                  <a:extLst>
                    <a:ext uri="{9D8B030D-6E8A-4147-A177-3AD203B41FA5}">
                      <a16:colId xmlns="" xmlns:a16="http://schemas.microsoft.com/office/drawing/2014/main" val="2875655411"/>
                    </a:ext>
                  </a:extLst>
                </a:gridCol>
              </a:tblGrid>
              <a:tr h="378471">
                <a:tc>
                  <a:txBody>
                    <a:bodyPr/>
                    <a:lstStyle/>
                    <a:p>
                      <a:pPr algn="l" fontAlgn="b">
                        <a:lnSpc>
                          <a:spcPct val="150000"/>
                        </a:lnSpc>
                      </a:pPr>
                      <a:r>
                        <a:rPr lang="en-US" sz="2800" u="none" strike="noStrike" dirty="0">
                          <a:effectLst/>
                          <a:latin typeface="+mn-lt"/>
                        </a:rPr>
                        <a:t>Tammi McIlwaine, Stanly CC</a:t>
                      </a:r>
                      <a:r>
                        <a:rPr lang="en-US" sz="2800" u="none" strike="noStrike" baseline="0" dirty="0">
                          <a:effectLst/>
                          <a:latin typeface="+mn-lt"/>
                        </a:rPr>
                        <a:t> (Co-Leader)</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39779483"/>
                  </a:ext>
                </a:extLst>
              </a:tr>
              <a:tr h="408286">
                <a:tc>
                  <a:txBody>
                    <a:bodyPr/>
                    <a:lstStyle/>
                    <a:p>
                      <a:pPr marL="0" marR="0" lvl="0" indent="0" algn="l" defTabSz="514350" rtl="0" eaLnBrk="1" fontAlgn="b" latinLnBrk="0" hangingPunct="1">
                        <a:lnSpc>
                          <a:spcPct val="150000"/>
                        </a:lnSpc>
                        <a:spcBef>
                          <a:spcPts val="0"/>
                        </a:spcBef>
                        <a:spcAft>
                          <a:spcPts val="0"/>
                        </a:spcAft>
                        <a:buClrTx/>
                        <a:buSzTx/>
                        <a:buFontTx/>
                        <a:buNone/>
                        <a:tabLst/>
                        <a:defRPr/>
                      </a:pPr>
                      <a:r>
                        <a:rPr lang="en-US" sz="2800" u="none" strike="noStrike" dirty="0">
                          <a:effectLst/>
                          <a:latin typeface="+mn-lt"/>
                        </a:rPr>
                        <a:t>Laura Bethea, Wake Tech</a:t>
                      </a:r>
                      <a:r>
                        <a:rPr lang="en-US" sz="2800" u="none" strike="noStrike" baseline="0" dirty="0">
                          <a:effectLst/>
                          <a:latin typeface="+mn-lt"/>
                        </a:rPr>
                        <a:t> CC</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3403472779"/>
                  </a:ext>
                </a:extLst>
              </a:tr>
              <a:tr h="378471">
                <a:tc>
                  <a:txBody>
                    <a:bodyPr/>
                    <a:lstStyle/>
                    <a:p>
                      <a:pPr algn="l" fontAlgn="b">
                        <a:lnSpc>
                          <a:spcPct val="150000"/>
                        </a:lnSpc>
                      </a:pPr>
                      <a:r>
                        <a:rPr lang="en-US" sz="2800" u="none" strike="noStrike" dirty="0">
                          <a:effectLst/>
                          <a:latin typeface="+mn-lt"/>
                        </a:rPr>
                        <a:t>Laurie Weston, Pitt CC (Advisory Committee) </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338550411"/>
                  </a:ext>
                </a:extLst>
              </a:tr>
              <a:tr h="378471">
                <a:tc>
                  <a:txBody>
                    <a:bodyPr/>
                    <a:lstStyle/>
                    <a:p>
                      <a:pPr algn="l" fontAlgn="b">
                        <a:lnSpc>
                          <a:spcPct val="150000"/>
                        </a:lnSpc>
                      </a:pPr>
                      <a:r>
                        <a:rPr lang="en-US" sz="2800" b="0" i="0" u="none" strike="noStrike" dirty="0">
                          <a:solidFill>
                            <a:srgbClr val="000000"/>
                          </a:solidFill>
                          <a:effectLst/>
                          <a:latin typeface="+mn-lt"/>
                        </a:rPr>
                        <a:t>Lynn Kavcsak,</a:t>
                      </a:r>
                      <a:r>
                        <a:rPr lang="en-US" sz="2800" b="0" i="0" u="none" strike="noStrike" baseline="0" dirty="0">
                          <a:solidFill>
                            <a:srgbClr val="000000"/>
                          </a:solidFill>
                          <a:effectLst/>
                          <a:latin typeface="+mn-lt"/>
                        </a:rPr>
                        <a:t> Wake Tech CC</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615226045"/>
                  </a:ext>
                </a:extLst>
              </a:tr>
              <a:tr h="288966">
                <a:tc>
                  <a:txBody>
                    <a:bodyPr/>
                    <a:lstStyle/>
                    <a:p>
                      <a:pPr algn="l" fontAlgn="b">
                        <a:lnSpc>
                          <a:spcPct val="150000"/>
                        </a:lnSpc>
                      </a:pPr>
                      <a:r>
                        <a:rPr lang="en-US" sz="2800" u="none" strike="noStrike" dirty="0">
                          <a:effectLst/>
                          <a:latin typeface="+mn-lt"/>
                        </a:rPr>
                        <a:t>Cathy Collie-Robinson, Durham Tech CC</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337246119"/>
                  </a:ext>
                </a:extLst>
              </a:tr>
              <a:tr h="340344">
                <a:tc>
                  <a:txBody>
                    <a:bodyPr/>
                    <a:lstStyle/>
                    <a:p>
                      <a:pPr algn="l" fontAlgn="b">
                        <a:lnSpc>
                          <a:spcPct val="150000"/>
                        </a:lnSpc>
                      </a:pPr>
                      <a:r>
                        <a:rPr lang="en-US" sz="2800" u="none" strike="noStrike" dirty="0">
                          <a:effectLst/>
                          <a:latin typeface="+mn-lt"/>
                        </a:rPr>
                        <a:t>Lashima Galaspie, James Sprunt CC</a:t>
                      </a:r>
                    </a:p>
                  </a:txBody>
                  <a:tcPr marL="9525" marR="9525" marT="9525" marB="0" anchor="b"/>
                </a:tc>
                <a:extLst>
                  <a:ext uri="{0D108BD9-81ED-4DB2-BD59-A6C34878D82A}">
                    <a16:rowId xmlns="" xmlns:a16="http://schemas.microsoft.com/office/drawing/2014/main" val="2527648406"/>
                  </a:ext>
                </a:extLst>
              </a:tr>
              <a:tr h="407664">
                <a:tc>
                  <a:txBody>
                    <a:bodyPr/>
                    <a:lstStyle/>
                    <a:p>
                      <a:pPr marL="0" marR="0" lvl="0" indent="0" algn="l" defTabSz="514350" rtl="0" eaLnBrk="1" fontAlgn="b" latinLnBrk="0" hangingPunct="1">
                        <a:lnSpc>
                          <a:spcPct val="150000"/>
                        </a:lnSpc>
                        <a:spcBef>
                          <a:spcPts val="0"/>
                        </a:spcBef>
                        <a:spcAft>
                          <a:spcPts val="0"/>
                        </a:spcAft>
                        <a:buClrTx/>
                        <a:buSzTx/>
                        <a:buFontTx/>
                        <a:buNone/>
                        <a:tabLst/>
                        <a:defRPr/>
                      </a:pPr>
                      <a:r>
                        <a:rPr lang="en-US" sz="2800" u="none" strike="noStrike" dirty="0">
                          <a:effectLst/>
                          <a:latin typeface="+mn-lt"/>
                        </a:rPr>
                        <a:t>Emily Brandenburg, Cape Fear CC</a:t>
                      </a:r>
                      <a:endParaRPr lang="en-US" sz="28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379161259"/>
                  </a:ext>
                </a:extLst>
              </a:tr>
              <a:tr h="870115">
                <a:tc>
                  <a:txBody>
                    <a:bodyPr/>
                    <a:lstStyle/>
                    <a:p>
                      <a:pPr algn="l" fontAlgn="b">
                        <a:lnSpc>
                          <a:spcPct val="150000"/>
                        </a:lnSpc>
                      </a:pPr>
                      <a:r>
                        <a:rPr lang="en-US" sz="2800" b="0" i="0" u="none" strike="noStrike" dirty="0">
                          <a:solidFill>
                            <a:srgbClr val="000000"/>
                          </a:solidFill>
                          <a:effectLst/>
                          <a:latin typeface="+mn-lt"/>
                        </a:rPr>
                        <a:t>Cassandra Atkinson, NCCCS  (Co-Leader)</a:t>
                      </a:r>
                    </a:p>
                  </a:txBody>
                  <a:tcPr marL="9525" marR="9525" marT="9525" marB="0"/>
                </a:tc>
                <a:extLst>
                  <a:ext uri="{0D108BD9-81ED-4DB2-BD59-A6C34878D82A}">
                    <a16:rowId xmlns="" xmlns:a16="http://schemas.microsoft.com/office/drawing/2014/main" val="79184499"/>
                  </a:ext>
                </a:extLst>
              </a:tr>
            </a:tbl>
          </a:graphicData>
        </a:graphic>
      </p:graphicFrame>
    </p:spTree>
    <p:extLst>
      <p:ext uri="{BB962C8B-B14F-4D97-AF65-F5344CB8AC3E}">
        <p14:creationId xmlns:p14="http://schemas.microsoft.com/office/powerpoint/2010/main" val="66755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Prior Learning Credit Defined</a:t>
            </a:r>
          </a:p>
        </p:txBody>
      </p:sp>
      <p:sp>
        <p:nvSpPr>
          <p:cNvPr id="6" name="Content Placeholder 5"/>
          <p:cNvSpPr>
            <a:spLocks noGrp="1"/>
          </p:cNvSpPr>
          <p:nvPr>
            <p:ph idx="1"/>
          </p:nvPr>
        </p:nvSpPr>
        <p:spPr>
          <a:xfrm>
            <a:off x="2381251" y="1981200"/>
            <a:ext cx="7248525" cy="3976688"/>
          </a:xfrm>
        </p:spPr>
        <p:txBody>
          <a:bodyPr>
            <a:normAutofit fontScale="92500" lnSpcReduction="10000"/>
          </a:bodyPr>
          <a:lstStyle/>
          <a:p>
            <a:pPr marL="0" indent="0" algn="ctr">
              <a:buNone/>
            </a:pPr>
            <a:r>
              <a:rPr lang="en-US" sz="4800" b="1" dirty="0"/>
              <a:t>Prior Learning Credit </a:t>
            </a:r>
            <a:r>
              <a:rPr lang="en-US" sz="4800" dirty="0"/>
              <a:t>is the result of a </a:t>
            </a:r>
            <a:r>
              <a:rPr lang="en-US" sz="4800" b="1" u="sng" dirty="0"/>
              <a:t>RIGOROUS</a:t>
            </a:r>
            <a:r>
              <a:rPr lang="en-US" sz="4800" u="sng" dirty="0"/>
              <a:t> </a:t>
            </a:r>
            <a:r>
              <a:rPr lang="en-US" sz="4800" dirty="0"/>
              <a:t>process by which </a:t>
            </a:r>
            <a:r>
              <a:rPr lang="en-US" sz="4800" b="1" u="sng" dirty="0"/>
              <a:t>KNOWLEDGE</a:t>
            </a:r>
            <a:r>
              <a:rPr lang="en-US" sz="4800" dirty="0"/>
              <a:t> and </a:t>
            </a:r>
            <a:r>
              <a:rPr lang="en-US" sz="4800" b="1" u="sng" dirty="0"/>
              <a:t>SKILLS</a:t>
            </a:r>
            <a:r>
              <a:rPr lang="en-US" sz="4800" dirty="0"/>
              <a:t> are evaluated for college credit.  </a:t>
            </a:r>
          </a:p>
          <a:p>
            <a:endParaRPr lang="en-US" dirty="0"/>
          </a:p>
        </p:txBody>
      </p:sp>
    </p:spTree>
    <p:extLst>
      <p:ext uri="{BB962C8B-B14F-4D97-AF65-F5344CB8AC3E}">
        <p14:creationId xmlns:p14="http://schemas.microsoft.com/office/powerpoint/2010/main" val="2395303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Portfolio Concept Defined</a:t>
            </a:r>
          </a:p>
        </p:txBody>
      </p:sp>
      <p:sp>
        <p:nvSpPr>
          <p:cNvPr id="2" name="Content Placeholder 1"/>
          <p:cNvSpPr>
            <a:spLocks noGrp="1"/>
          </p:cNvSpPr>
          <p:nvPr>
            <p:ph idx="1"/>
          </p:nvPr>
        </p:nvSpPr>
        <p:spPr>
          <a:xfrm>
            <a:off x="1448789" y="1922341"/>
            <a:ext cx="9702141" cy="4351338"/>
          </a:xfrm>
        </p:spPr>
        <p:txBody>
          <a:bodyPr>
            <a:normAutofit/>
          </a:bodyPr>
          <a:lstStyle/>
          <a:p>
            <a:pPr marL="0" indent="0">
              <a:buNone/>
            </a:pPr>
            <a:r>
              <a:rPr lang="en-US" sz="2400" dirty="0" smtClean="0"/>
              <a:t>A </a:t>
            </a:r>
            <a:r>
              <a:rPr lang="en-US" sz="2400" dirty="0"/>
              <a:t>portfolio is “a formal communication, presented by the student to the college, as part of a petition requesting credit or recognition for learning outside the college classroom.  The portfolio must make its case by identifying learning clearly and succinctly, and it must provide sufficient supporting information and documentations so that faculty can use it, alone or in combination with other evidence, as the basis for their evaluation.</a:t>
            </a:r>
          </a:p>
          <a:p>
            <a:pPr marL="0" indent="0">
              <a:buNone/>
            </a:pPr>
            <a:endParaRPr lang="en-US" sz="2400" dirty="0"/>
          </a:p>
          <a:p>
            <a:pPr marL="0" indent="0">
              <a:buNone/>
            </a:pPr>
            <a:r>
              <a:rPr lang="en-US" sz="2000" dirty="0"/>
              <a:t> </a:t>
            </a:r>
            <a:r>
              <a:rPr lang="en-US" dirty="0"/>
              <a:t>Lamdin, 1992, p. 84, </a:t>
            </a:r>
            <a:r>
              <a:rPr lang="en-US" u="sng" dirty="0"/>
              <a:t>From Earn College Credit for What you Know</a:t>
            </a:r>
            <a:r>
              <a:rPr lang="en-US" dirty="0"/>
              <a:t>, Fifth Edition, by Janet Colvin,  2012.  Kendall Hunt Publishing Company.</a:t>
            </a:r>
          </a:p>
          <a:p>
            <a:endParaRPr lang="en-US" sz="2000" dirty="0"/>
          </a:p>
        </p:txBody>
      </p:sp>
    </p:spTree>
    <p:extLst>
      <p:ext uri="{BB962C8B-B14F-4D97-AF65-F5344CB8AC3E}">
        <p14:creationId xmlns:p14="http://schemas.microsoft.com/office/powerpoint/2010/main" val="3340221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 xmlns:a16="http://schemas.microsoft.com/office/drawing/2014/main" id="{FF95D0B7-1D8A-401C-A3AC-8929137780ED}"/>
              </a:ext>
            </a:extLst>
          </p:cNvPr>
          <p:cNvPicPr>
            <a:picLocks noChangeAspect="1"/>
          </p:cNvPicPr>
          <p:nvPr/>
        </p:nvPicPr>
        <p:blipFill>
          <a:blip r:embed="rId2"/>
          <a:stretch>
            <a:fillRect/>
          </a:stretch>
        </p:blipFill>
        <p:spPr>
          <a:xfrm>
            <a:off x="1020747" y="1927797"/>
            <a:ext cx="10306833" cy="4845862"/>
          </a:xfrm>
          <a:prstGeom prst="rect">
            <a:avLst/>
          </a:prstGeom>
        </p:spPr>
      </p:pic>
    </p:spTree>
    <p:extLst>
      <p:ext uri="{BB962C8B-B14F-4D97-AF65-F5344CB8AC3E}">
        <p14:creationId xmlns:p14="http://schemas.microsoft.com/office/powerpoint/2010/main" val="3245154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2924" y="291610"/>
            <a:ext cx="8911687" cy="1280890"/>
          </a:xfrm>
        </p:spPr>
        <p:txBody>
          <a:bodyPr>
            <a:noAutofit/>
          </a:bodyPr>
          <a:lstStyle/>
          <a:p>
            <a:r>
              <a:rPr lang="en-US" sz="2800" dirty="0" smtClean="0"/>
              <a:t>Recommendations and Action Plan</a:t>
            </a:r>
            <a:br>
              <a:rPr lang="en-US" sz="2800" dirty="0" smtClean="0"/>
            </a:br>
            <a:r>
              <a:rPr lang="en-US" sz="2800" dirty="0" smtClean="0"/>
              <a:t>Group 6:   Portfolio Assessment for Life and Work Experience</a:t>
            </a:r>
            <a:endParaRPr lang="en-US" sz="2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480975"/>
              </p:ext>
            </p:extLst>
          </p:nvPr>
        </p:nvGraphicFramePr>
        <p:xfrm>
          <a:off x="1168400" y="1854200"/>
          <a:ext cx="11022869" cy="4902226"/>
        </p:xfrm>
        <a:graphic>
          <a:graphicData uri="http://schemas.openxmlformats.org/drawingml/2006/table">
            <a:tbl>
              <a:tblPr firstRow="1" bandRow="1">
                <a:tableStyleId>{5C22544A-7EE6-4342-B048-85BDC9FD1C3A}</a:tableStyleId>
              </a:tblPr>
              <a:tblGrid>
                <a:gridCol w="4727677">
                  <a:extLst>
                    <a:ext uri="{9D8B030D-6E8A-4147-A177-3AD203B41FA5}">
                      <a16:colId xmlns="" xmlns:a16="http://schemas.microsoft.com/office/drawing/2014/main" val="36666916"/>
                    </a:ext>
                  </a:extLst>
                </a:gridCol>
                <a:gridCol w="3676393">
                  <a:extLst>
                    <a:ext uri="{9D8B030D-6E8A-4147-A177-3AD203B41FA5}">
                      <a16:colId xmlns="" xmlns:a16="http://schemas.microsoft.com/office/drawing/2014/main" val="4216064063"/>
                    </a:ext>
                  </a:extLst>
                </a:gridCol>
                <a:gridCol w="2618799">
                  <a:extLst>
                    <a:ext uri="{9D8B030D-6E8A-4147-A177-3AD203B41FA5}">
                      <a16:colId xmlns="" xmlns:a16="http://schemas.microsoft.com/office/drawing/2014/main" val="1993469757"/>
                    </a:ext>
                  </a:extLst>
                </a:gridCol>
              </a:tblGrid>
              <a:tr h="1219773">
                <a:tc>
                  <a:txBody>
                    <a:bodyPr/>
                    <a:lstStyle/>
                    <a:p>
                      <a:r>
                        <a:rPr lang="en-US" sz="2200" dirty="0"/>
                        <a:t>Recommendations/</a:t>
                      </a:r>
                    </a:p>
                    <a:p>
                      <a:r>
                        <a:rPr lang="en-US" sz="2200" dirty="0"/>
                        <a:t>Proposed</a:t>
                      </a:r>
                      <a:r>
                        <a:rPr lang="en-US" sz="2200" baseline="0" dirty="0"/>
                        <a:t> Strategies</a:t>
                      </a:r>
                      <a:endParaRPr lang="en-US" sz="2200" dirty="0"/>
                    </a:p>
                  </a:txBody>
                  <a:tcPr marL="98996" marR="98996" marT="49499" marB="49499"/>
                </a:tc>
                <a:tc>
                  <a:txBody>
                    <a:bodyPr/>
                    <a:lstStyle/>
                    <a:p>
                      <a:r>
                        <a:rPr lang="en-US" sz="2200" dirty="0"/>
                        <a:t>Next Steps </a:t>
                      </a:r>
                    </a:p>
                  </a:txBody>
                  <a:tcPr marL="98996" marR="98996" marT="49499" marB="49499"/>
                </a:tc>
                <a:tc>
                  <a:txBody>
                    <a:bodyPr/>
                    <a:lstStyle/>
                    <a:p>
                      <a:r>
                        <a:rPr lang="en-US" sz="2200" dirty="0"/>
                        <a:t>Action Plan</a:t>
                      </a:r>
                    </a:p>
                  </a:txBody>
                  <a:tcPr marL="98996" marR="98996" marT="49499" marB="49499"/>
                </a:tc>
                <a:extLst>
                  <a:ext uri="{0D108BD9-81ED-4DB2-BD59-A6C34878D82A}">
                    <a16:rowId xmlns="" xmlns:a16="http://schemas.microsoft.com/office/drawing/2014/main" val="3681041553"/>
                  </a:ext>
                </a:extLst>
              </a:tr>
              <a:tr h="3682453">
                <a:tc>
                  <a:txBody>
                    <a:bodyPr/>
                    <a:lstStyle/>
                    <a:p>
                      <a:pPr lvl="0"/>
                      <a:r>
                        <a:rPr lang="en-US" sz="1200" kern="1200" dirty="0">
                          <a:solidFill>
                            <a:schemeClr val="dk1"/>
                          </a:solidFill>
                          <a:effectLst/>
                          <a:latin typeface="+mn-lt"/>
                          <a:ea typeface="+mn-ea"/>
                          <a:cs typeface="+mn-cs"/>
                        </a:rPr>
                        <a:t>Develop a Portfolio Assessment Policy-Life and Work Experience for Colleges to use as a guide for each college to develop their own local policy.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effectLst/>
                        </a:rPr>
                        <a:t>Some colleges may want to develop an E-Portfolio Course.    And we encourage</a:t>
                      </a:r>
                      <a:r>
                        <a:rPr lang="en-US" sz="1200" baseline="0" dirty="0">
                          <a:effectLst/>
                        </a:rPr>
                        <a:t> them but this is not a priority for this initiative</a:t>
                      </a:r>
                      <a:r>
                        <a:rPr lang="en-US" sz="1200" dirty="0">
                          <a:effectLst/>
                        </a:rPr>
                        <a:t>. </a:t>
                      </a:r>
                      <a:r>
                        <a:rPr lang="en-US" sz="1200" kern="1200" dirty="0">
                          <a:solidFill>
                            <a:schemeClr val="dk1"/>
                          </a:solidFill>
                          <a:effectLst/>
                          <a:latin typeface="+mn-lt"/>
                          <a:ea typeface="+mn-ea"/>
                          <a:cs typeface="+mn-cs"/>
                        </a:rPr>
                        <a:t>Encourage the System Office and community colleges to contact or use resources, memberships and other support from CAEL</a:t>
                      </a:r>
                      <a:r>
                        <a:rPr lang="en-US" sz="1200" kern="1200" baseline="0" dirty="0">
                          <a:solidFill>
                            <a:schemeClr val="dk1"/>
                          </a:solidFill>
                          <a:effectLst/>
                          <a:latin typeface="+mn-lt"/>
                          <a:ea typeface="+mn-ea"/>
                          <a:cs typeface="+mn-cs"/>
                        </a:rPr>
                        <a:t> as they have a long-established demonstrated effectiveness with Credit of Prior Learning and a wealth of resources to ensure that we are not re-inventing the wheel. </a:t>
                      </a:r>
                      <a:r>
                        <a:rPr lang="en-US" sz="1200" kern="1200" dirty="0">
                          <a:solidFill>
                            <a:schemeClr val="dk1"/>
                          </a:solidFill>
                          <a:effectLst/>
                          <a:latin typeface="+mn-lt"/>
                          <a:ea typeface="+mn-ea"/>
                          <a:cs typeface="+mn-cs"/>
                        </a:rPr>
                        <a:t> </a:t>
                      </a:r>
                      <a:endParaRPr lang="en-US" sz="1200" dirty="0">
                        <a:effectLst/>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Develop guidance for types</a:t>
                      </a:r>
                      <a:r>
                        <a:rPr lang="en-US" sz="1200" baseline="0" dirty="0"/>
                        <a:t> of life and work  experience that can be awarded credit using a Portfolio Assessment and include in policy that credit will be no more than 30 hours.</a:t>
                      </a:r>
                      <a:endParaRPr lang="en-US" sz="1200" kern="1200" dirty="0">
                        <a:solidFill>
                          <a:schemeClr val="dk1"/>
                        </a:solidFill>
                        <a:effectLst/>
                        <a:latin typeface="+mn-lt"/>
                        <a:ea typeface="+mn-ea"/>
                        <a:cs typeface="+mn-cs"/>
                      </a:endParaRPr>
                    </a:p>
                    <a:p>
                      <a:endParaRPr lang="en-US" sz="1100" dirty="0"/>
                    </a:p>
                  </a:txBody>
                  <a:tcPr marL="98996" marR="98996" marT="49499" marB="49499"/>
                </a:tc>
                <a:tc>
                  <a:txBody>
                    <a:bodyPr/>
                    <a:lstStyle/>
                    <a:p>
                      <a:pPr marL="228600" indent="-228600">
                        <a:buAutoNum type="arabicPeriod"/>
                      </a:pPr>
                      <a:r>
                        <a:rPr lang="en-US" sz="1200" dirty="0"/>
                        <a:t>Develop items</a:t>
                      </a:r>
                      <a:r>
                        <a:rPr lang="en-US" sz="1200" baseline="0" dirty="0"/>
                        <a:t> for the  PLA Survey (to be administered  by the System Office) querying colleges on the policy content, structure and technical questions they need on Portfolio Assessment.   </a:t>
                      </a:r>
                    </a:p>
                    <a:p>
                      <a:pPr marL="228600" indent="-228600">
                        <a:buAutoNum type="arabicPeriod"/>
                      </a:pPr>
                      <a:endParaRPr lang="en-US" sz="1200" baseline="0" dirty="0"/>
                    </a:p>
                    <a:p>
                      <a:pPr marL="228600" indent="-228600">
                        <a:buAutoNum type="arabicPeriod"/>
                      </a:pPr>
                      <a:r>
                        <a:rPr lang="en-US" sz="1200" baseline="0" dirty="0"/>
                        <a:t>Continue to conduct research on Portfolio Assessments, write policy and guidance for colleges to use to develop their own Portfolio Assessment Policy for Life and work Experience</a:t>
                      </a:r>
                      <a:r>
                        <a:rPr lang="en-US" sz="1100" baseline="0" dirty="0"/>
                        <a:t>.</a:t>
                      </a:r>
                      <a:endParaRPr lang="en-US" sz="1100" dirty="0"/>
                    </a:p>
                  </a:txBody>
                  <a:tcPr marL="98996" marR="98996" marT="49499" marB="49499"/>
                </a:tc>
                <a:tc>
                  <a:txBody>
                    <a:bodyPr/>
                    <a:lstStyle/>
                    <a:p>
                      <a:pPr lvl="0"/>
                      <a:r>
                        <a:rPr lang="en-US" sz="1200" kern="1200" dirty="0">
                          <a:solidFill>
                            <a:schemeClr val="dk1"/>
                          </a:solidFill>
                          <a:effectLst/>
                          <a:latin typeface="+mn-lt"/>
                          <a:ea typeface="+mn-ea"/>
                          <a:cs typeface="+mn-cs"/>
                        </a:rPr>
                        <a:t>Draft 2-3 survey questions and send to Credit for Prior Learning Leaders by </a:t>
                      </a:r>
                      <a:r>
                        <a:rPr lang="en-US" sz="1200" b="1" kern="1200" dirty="0">
                          <a:solidFill>
                            <a:schemeClr val="dk1"/>
                          </a:solidFill>
                          <a:effectLst/>
                          <a:latin typeface="+mn-lt"/>
                          <a:ea typeface="+mn-ea"/>
                          <a:cs typeface="+mn-cs"/>
                        </a:rPr>
                        <a:t>October 1, 2017</a:t>
                      </a:r>
                      <a:r>
                        <a:rPr lang="en-US" sz="1200" kern="1200" dirty="0">
                          <a:solidFill>
                            <a:schemeClr val="dk1"/>
                          </a:solidFill>
                          <a:effectLst/>
                          <a:latin typeface="+mn-lt"/>
                          <a:ea typeface="+mn-ea"/>
                          <a:cs typeface="+mn-cs"/>
                        </a:rPr>
                        <a:t>.</a:t>
                      </a:r>
                    </a:p>
                    <a:p>
                      <a:pPr lvl="0"/>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Develop Policy no later than December 15, 2017.</a:t>
                      </a:r>
                    </a:p>
                    <a:p>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Policy Draft Handout 9/26/2017</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endParaRPr lang="en-US" sz="1200" dirty="0"/>
                    </a:p>
                  </a:txBody>
                  <a:tcPr marL="98996" marR="98996" marT="49499" marB="49499"/>
                </a:tc>
                <a:extLst>
                  <a:ext uri="{0D108BD9-81ED-4DB2-BD59-A6C34878D82A}">
                    <a16:rowId xmlns="" xmlns:a16="http://schemas.microsoft.com/office/drawing/2014/main" val="3482235611"/>
                  </a:ext>
                </a:extLst>
              </a:tr>
            </a:tbl>
          </a:graphicData>
        </a:graphic>
      </p:graphicFrame>
    </p:spTree>
    <p:extLst>
      <p:ext uri="{BB962C8B-B14F-4D97-AF65-F5344CB8AC3E}">
        <p14:creationId xmlns:p14="http://schemas.microsoft.com/office/powerpoint/2010/main" val="3444286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2925" y="291610"/>
            <a:ext cx="8911687" cy="1280890"/>
          </a:xfrm>
        </p:spPr>
        <p:txBody>
          <a:bodyPr>
            <a:noAutofit/>
          </a:bodyPr>
          <a:lstStyle/>
          <a:p>
            <a:r>
              <a:rPr lang="en-US" sz="2800" smtClean="0"/>
              <a:t>Recommendations and Action Plan</a:t>
            </a:r>
            <a:br>
              <a:rPr lang="en-US" sz="2800" smtClean="0"/>
            </a:br>
            <a:r>
              <a:rPr lang="en-US" sz="2800" smtClean="0"/>
              <a:t>Group 6:   Portfolio Assessment for Life and Work Experience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553968"/>
              </p:ext>
            </p:extLst>
          </p:nvPr>
        </p:nvGraphicFramePr>
        <p:xfrm>
          <a:off x="1412963" y="1789215"/>
          <a:ext cx="9978284" cy="4932219"/>
        </p:xfrm>
        <a:graphic>
          <a:graphicData uri="http://schemas.openxmlformats.org/drawingml/2006/table">
            <a:tbl>
              <a:tblPr firstRow="1" bandRow="1">
                <a:tableStyleId>{5C22544A-7EE6-4342-B048-85BDC9FD1C3A}</a:tableStyleId>
              </a:tblPr>
              <a:tblGrid>
                <a:gridCol w="4250223">
                  <a:extLst>
                    <a:ext uri="{9D8B030D-6E8A-4147-A177-3AD203B41FA5}">
                      <a16:colId xmlns="" xmlns:a16="http://schemas.microsoft.com/office/drawing/2014/main" val="36666916"/>
                    </a:ext>
                  </a:extLst>
                </a:gridCol>
                <a:gridCol w="3345188">
                  <a:extLst>
                    <a:ext uri="{9D8B030D-6E8A-4147-A177-3AD203B41FA5}">
                      <a16:colId xmlns="" xmlns:a16="http://schemas.microsoft.com/office/drawing/2014/main" val="4216064063"/>
                    </a:ext>
                  </a:extLst>
                </a:gridCol>
                <a:gridCol w="2382873">
                  <a:extLst>
                    <a:ext uri="{9D8B030D-6E8A-4147-A177-3AD203B41FA5}">
                      <a16:colId xmlns="" xmlns:a16="http://schemas.microsoft.com/office/drawing/2014/main" val="1993469757"/>
                    </a:ext>
                  </a:extLst>
                </a:gridCol>
              </a:tblGrid>
              <a:tr h="1228818">
                <a:tc>
                  <a:txBody>
                    <a:bodyPr/>
                    <a:lstStyle/>
                    <a:p>
                      <a:r>
                        <a:rPr lang="en-US" sz="2300" dirty="0"/>
                        <a:t>Recommendations/</a:t>
                      </a:r>
                    </a:p>
                    <a:p>
                      <a:r>
                        <a:rPr lang="en-US" sz="2300" dirty="0"/>
                        <a:t>Proposed</a:t>
                      </a:r>
                      <a:r>
                        <a:rPr lang="en-US" sz="2300" baseline="0" dirty="0"/>
                        <a:t> Strategies</a:t>
                      </a:r>
                      <a:endParaRPr lang="en-US" sz="2300" dirty="0"/>
                    </a:p>
                  </a:txBody>
                  <a:tcPr marL="104275" marR="104275" marT="51172" marB="51172"/>
                </a:tc>
                <a:tc>
                  <a:txBody>
                    <a:bodyPr/>
                    <a:lstStyle/>
                    <a:p>
                      <a:r>
                        <a:rPr lang="en-US" sz="2300" dirty="0"/>
                        <a:t>Next Steps </a:t>
                      </a:r>
                    </a:p>
                  </a:txBody>
                  <a:tcPr marL="104275" marR="104275" marT="51172" marB="51172"/>
                </a:tc>
                <a:tc>
                  <a:txBody>
                    <a:bodyPr/>
                    <a:lstStyle/>
                    <a:p>
                      <a:r>
                        <a:rPr lang="en-US" sz="2300" dirty="0"/>
                        <a:t>Action Plan</a:t>
                      </a:r>
                    </a:p>
                  </a:txBody>
                  <a:tcPr marL="104275" marR="104275" marT="51172" marB="51172"/>
                </a:tc>
                <a:extLst>
                  <a:ext uri="{0D108BD9-81ED-4DB2-BD59-A6C34878D82A}">
                    <a16:rowId xmlns="" xmlns:a16="http://schemas.microsoft.com/office/drawing/2014/main" val="3681041553"/>
                  </a:ext>
                </a:extLst>
              </a:tr>
              <a:tr h="3703401">
                <a:tc>
                  <a:txBody>
                    <a:bodyPr/>
                    <a:lstStyle/>
                    <a:p>
                      <a:pPr lvl="0"/>
                      <a:r>
                        <a:rPr lang="en-US" sz="1200" kern="1200" dirty="0">
                          <a:solidFill>
                            <a:schemeClr val="dk1"/>
                          </a:solidFill>
                          <a:effectLst/>
                          <a:latin typeface="+mn-lt"/>
                          <a:ea typeface="+mn-ea"/>
                          <a:cs typeface="+mn-cs"/>
                        </a:rPr>
                        <a:t>Develop a portfolio assessment process that guides colleges for identifying competencies  students have</a:t>
                      </a:r>
                      <a:r>
                        <a:rPr lang="en-US" sz="1200" kern="1200" baseline="0" dirty="0">
                          <a:solidFill>
                            <a:schemeClr val="dk1"/>
                          </a:solidFill>
                          <a:effectLst/>
                          <a:latin typeface="+mn-lt"/>
                          <a:ea typeface="+mn-ea"/>
                          <a:cs typeface="+mn-cs"/>
                        </a:rPr>
                        <a:t> obtained through life and work experience</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 </a:t>
                      </a:r>
                    </a:p>
                    <a:p>
                      <a:pPr lvl="0"/>
                      <a:r>
                        <a:rPr lang="en-US" sz="1200" kern="1200" dirty="0">
                          <a:solidFill>
                            <a:schemeClr val="dk1"/>
                          </a:solidFill>
                          <a:effectLst/>
                          <a:latin typeface="+mn-lt"/>
                          <a:ea typeface="+mn-ea"/>
                          <a:cs typeface="+mn-cs"/>
                        </a:rPr>
                        <a:t>Develop a portfolio assessment process that details the competencies identified by employers.</a:t>
                      </a:r>
                    </a:p>
                    <a:p>
                      <a:pPr lvl="0"/>
                      <a:endParaRPr lang="en-US" sz="1200" kern="1200" dirty="0">
                        <a:solidFill>
                          <a:schemeClr val="dk1"/>
                        </a:solidFill>
                        <a:effectLst/>
                        <a:latin typeface="+mn-lt"/>
                        <a:ea typeface="+mn-ea"/>
                        <a:cs typeface="+mn-cs"/>
                      </a:endParaRPr>
                    </a:p>
                    <a:p>
                      <a:pPr lvl="0"/>
                      <a:r>
                        <a:rPr lang="en-US" sz="1200" dirty="0">
                          <a:effectLst/>
                        </a:rPr>
                        <a:t>Credit earned from portfolio assessment that is approved must be transferrable to all NC colleges.  This ensures consistency across all colleges.</a:t>
                      </a:r>
                    </a:p>
                    <a:p>
                      <a:pPr lvl="0"/>
                      <a:endParaRPr lang="en-US" sz="1200" dirty="0">
                        <a:effectLst/>
                      </a:endParaRPr>
                    </a:p>
                    <a:p>
                      <a:pPr lvl="0"/>
                      <a:r>
                        <a:rPr lang="en-US" sz="1200" dirty="0">
                          <a:effectLst/>
                        </a:rPr>
                        <a:t>Within the portfolio, determine the number of hours of work or life experience that a student has that will equate or translate to credit.</a:t>
                      </a:r>
                    </a:p>
                    <a:p>
                      <a:pPr lvl="0"/>
                      <a:endParaRPr lang="en-US" sz="1200" dirty="0">
                        <a:effectLst/>
                      </a:endParaRPr>
                    </a:p>
                    <a:p>
                      <a:pPr lvl="0"/>
                      <a:r>
                        <a:rPr lang="en-US" sz="1200" dirty="0">
                          <a:effectLst/>
                        </a:rPr>
                        <a:t>Develop a suggested rubric for portfolio assessment to be used by portfolio assessment evaluators.  Clarify if this committee should work to develop portfolio</a:t>
                      </a:r>
                      <a:r>
                        <a:rPr lang="en-US" sz="1200" baseline="0" dirty="0">
                          <a:effectLst/>
                        </a:rPr>
                        <a:t> evaluation strategy.</a:t>
                      </a:r>
                      <a:endParaRPr lang="en-US" sz="1200" dirty="0"/>
                    </a:p>
                  </a:txBody>
                  <a:tcPr marL="104275" marR="104275" marT="51172" marB="51172"/>
                </a:tc>
                <a:tc>
                  <a:txBody>
                    <a:bodyPr/>
                    <a:lstStyle/>
                    <a:p>
                      <a:pPr lvl="0"/>
                      <a:r>
                        <a:rPr lang="en-US" sz="1200" kern="1200" dirty="0">
                          <a:solidFill>
                            <a:schemeClr val="dk1"/>
                          </a:solidFill>
                          <a:effectLst/>
                          <a:latin typeface="+mn-lt"/>
                          <a:ea typeface="+mn-ea"/>
                          <a:cs typeface="+mn-cs"/>
                        </a:rPr>
                        <a:t>1. Develop a recommended portfolio assessment process, rubric, and criteria that colleges may use to assess or evaluate portfolios. Use research from survey and secondary research.</a:t>
                      </a:r>
                    </a:p>
                    <a:p>
                      <a:r>
                        <a:rPr lang="en-US" sz="1200" kern="1200" dirty="0">
                          <a:solidFill>
                            <a:schemeClr val="dk1"/>
                          </a:solidFill>
                          <a:effectLst/>
                          <a:latin typeface="+mn-lt"/>
                          <a:ea typeface="+mn-ea"/>
                          <a:cs typeface="+mn-cs"/>
                        </a:rPr>
                        <a:t> </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 </a:t>
                      </a:r>
                    </a:p>
                    <a:p>
                      <a:r>
                        <a:rPr lang="en-US" sz="1200" kern="1200" dirty="0">
                          <a:solidFill>
                            <a:schemeClr val="dk1"/>
                          </a:solidFill>
                          <a:effectLst/>
                          <a:latin typeface="+mn-lt"/>
                          <a:ea typeface="+mn-ea"/>
                          <a:cs typeface="+mn-cs"/>
                        </a:rPr>
                        <a:t>2. Develop recommended content for professional development needed at the local level to implement and support Portfolio Assessments.</a:t>
                      </a:r>
                      <a:endParaRPr lang="en-US" sz="1200" dirty="0"/>
                    </a:p>
                  </a:txBody>
                  <a:tcPr marL="104275" marR="104275" marT="51172" marB="51172"/>
                </a:tc>
                <a:tc>
                  <a:txBody>
                    <a:bodyPr/>
                    <a:lstStyle/>
                    <a:p>
                      <a:pPr lvl="0"/>
                      <a:r>
                        <a:rPr lang="en-US" sz="1200" kern="1200" dirty="0">
                          <a:solidFill>
                            <a:schemeClr val="dk1"/>
                          </a:solidFill>
                          <a:effectLst/>
                          <a:latin typeface="+mn-lt"/>
                          <a:ea typeface="+mn-ea"/>
                          <a:cs typeface="+mn-cs"/>
                        </a:rPr>
                        <a:t>Develop a rubric/criterion and Portfolio Process that colleges may use as guides for developing their own Portfolio Assessment process by </a:t>
                      </a:r>
                      <a:r>
                        <a:rPr lang="en-US" sz="1200" b="1" kern="1200" dirty="0">
                          <a:solidFill>
                            <a:schemeClr val="dk1"/>
                          </a:solidFill>
                          <a:effectLst/>
                          <a:latin typeface="+mn-lt"/>
                          <a:ea typeface="+mn-ea"/>
                          <a:cs typeface="+mn-cs"/>
                        </a:rPr>
                        <a:t>January 31, 2018.</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 </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Develop guidance for professional development by</a:t>
                      </a:r>
                      <a:r>
                        <a:rPr lang="en-US" sz="1200" b="1" kern="1200" dirty="0">
                          <a:solidFill>
                            <a:schemeClr val="dk1"/>
                          </a:solidFill>
                          <a:effectLst/>
                          <a:latin typeface="+mn-lt"/>
                          <a:ea typeface="+mn-ea"/>
                          <a:cs typeface="+mn-cs"/>
                        </a:rPr>
                        <a:t> February 28, 2018.</a:t>
                      </a:r>
                      <a:endParaRPr lang="en-US" sz="1200" dirty="0"/>
                    </a:p>
                  </a:txBody>
                  <a:tcPr marL="104275" marR="104275" marT="51172" marB="51172"/>
                </a:tc>
                <a:extLst>
                  <a:ext uri="{0D108BD9-81ED-4DB2-BD59-A6C34878D82A}">
                    <a16:rowId xmlns="" xmlns:a16="http://schemas.microsoft.com/office/drawing/2014/main" val="1794361798"/>
                  </a:ext>
                </a:extLst>
              </a:tr>
            </a:tbl>
          </a:graphicData>
        </a:graphic>
      </p:graphicFrame>
    </p:spTree>
    <p:extLst>
      <p:ext uri="{BB962C8B-B14F-4D97-AF65-F5344CB8AC3E}">
        <p14:creationId xmlns:p14="http://schemas.microsoft.com/office/powerpoint/2010/main" val="3589063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Local College Perspectives on Portfolios</a:t>
            </a:r>
          </a:p>
        </p:txBody>
      </p:sp>
      <p:sp>
        <p:nvSpPr>
          <p:cNvPr id="2" name="Content Placeholder 1"/>
          <p:cNvSpPr>
            <a:spLocks noGrp="1"/>
          </p:cNvSpPr>
          <p:nvPr>
            <p:ph idx="1"/>
          </p:nvPr>
        </p:nvSpPr>
        <p:spPr/>
        <p:txBody>
          <a:bodyPr>
            <a:noAutofit/>
          </a:bodyPr>
          <a:lstStyle/>
          <a:p>
            <a:pPr>
              <a:spcBef>
                <a:spcPts val="1600"/>
              </a:spcBef>
            </a:pPr>
            <a:r>
              <a:rPr lang="en-US" sz="2800" dirty="0" smtClean="0"/>
              <a:t>Durham </a:t>
            </a:r>
            <a:r>
              <a:rPr lang="en-US" sz="2800" dirty="0"/>
              <a:t>Technical Community </a:t>
            </a:r>
            <a:r>
              <a:rPr lang="en-US" sz="2800" dirty="0" smtClean="0"/>
              <a:t>College</a:t>
            </a:r>
            <a:endParaRPr lang="en-US" sz="2800" dirty="0"/>
          </a:p>
          <a:p>
            <a:pPr>
              <a:spcBef>
                <a:spcPts val="1600"/>
              </a:spcBef>
            </a:pPr>
            <a:r>
              <a:rPr lang="en-US" sz="2800" dirty="0"/>
              <a:t>James Sprunt Community </a:t>
            </a:r>
            <a:r>
              <a:rPr lang="en-US" sz="2800" dirty="0" smtClean="0"/>
              <a:t>College</a:t>
            </a:r>
            <a:endParaRPr lang="en-US" sz="2800" dirty="0"/>
          </a:p>
          <a:p>
            <a:pPr>
              <a:spcBef>
                <a:spcPts val="1600"/>
              </a:spcBef>
            </a:pPr>
            <a:r>
              <a:rPr lang="en-US" sz="2800" dirty="0"/>
              <a:t>Pitt Community </a:t>
            </a:r>
            <a:r>
              <a:rPr lang="en-US" sz="2800" dirty="0" smtClean="0"/>
              <a:t>College</a:t>
            </a:r>
            <a:endParaRPr lang="en-US" sz="2800" dirty="0"/>
          </a:p>
          <a:p>
            <a:pPr>
              <a:spcBef>
                <a:spcPts val="1600"/>
              </a:spcBef>
            </a:pPr>
            <a:r>
              <a:rPr lang="en-US" sz="2800" dirty="0"/>
              <a:t>Stanly Community </a:t>
            </a:r>
            <a:r>
              <a:rPr lang="en-US" sz="2800" dirty="0" smtClean="0"/>
              <a:t>College</a:t>
            </a:r>
            <a:endParaRPr lang="en-US" sz="2800" dirty="0"/>
          </a:p>
          <a:p>
            <a:pPr>
              <a:spcBef>
                <a:spcPts val="1600"/>
              </a:spcBef>
            </a:pPr>
            <a:r>
              <a:rPr lang="en-US" sz="2800" dirty="0"/>
              <a:t>Wake Technical Community </a:t>
            </a:r>
            <a:r>
              <a:rPr lang="en-US" sz="2800" dirty="0" smtClean="0"/>
              <a:t>College</a:t>
            </a:r>
            <a:endParaRPr lang="en-US" sz="2800" dirty="0"/>
          </a:p>
        </p:txBody>
      </p:sp>
    </p:spTree>
    <p:extLst>
      <p:ext uri="{BB962C8B-B14F-4D97-AF65-F5344CB8AC3E}">
        <p14:creationId xmlns:p14="http://schemas.microsoft.com/office/powerpoint/2010/main" val="3934061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Questions</a:t>
            </a:r>
            <a:endParaRPr lang="en-US" dirty="0"/>
          </a:p>
        </p:txBody>
      </p:sp>
      <p:pic>
        <p:nvPicPr>
          <p:cNvPr id="5" name="Content Placeholder 4" descr="external image depositphotos_4439888-&lt;strong&gt;Question&lt;/strong&gt;-Marks-Around-Word.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9956" y="2133600"/>
            <a:ext cx="3778250" cy="3778250"/>
          </a:xfrm>
        </p:spPr>
      </p:pic>
    </p:spTree>
    <p:extLst>
      <p:ext uri="{BB962C8B-B14F-4D97-AF65-F5344CB8AC3E}">
        <p14:creationId xmlns:p14="http://schemas.microsoft.com/office/powerpoint/2010/main" val="3985226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416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Broad Recommendations </a:t>
            </a:r>
            <a:br>
              <a:rPr lang="en-US" smtClean="0"/>
            </a:br>
            <a:r>
              <a:rPr lang="en-US" smtClean="0"/>
              <a:t>&amp; Next Steps Team - Group 7</a:t>
            </a:r>
            <a:endParaRPr lang="en-US" dirty="0"/>
          </a:p>
        </p:txBody>
      </p:sp>
      <p:sp>
        <p:nvSpPr>
          <p:cNvPr id="20" name="Subtitle 19"/>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55FC9A4E-04D8-4804-AEEC-621139750E58}" type="datetime1">
              <a:rPr lang="en-US" smtClean="0"/>
              <a:pPr/>
              <a:t>9/26/17</a:t>
            </a:fld>
            <a:endParaRPr lang="en-US" dirty="0"/>
          </a:p>
        </p:txBody>
      </p:sp>
    </p:spTree>
    <p:extLst>
      <p:ext uri="{BB962C8B-B14F-4D97-AF65-F5344CB8AC3E}">
        <p14:creationId xmlns:p14="http://schemas.microsoft.com/office/powerpoint/2010/main" val="1647959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Next Step Team Members</a:t>
            </a:r>
            <a:endParaRPr lang="en-US" dirty="0"/>
          </a:p>
        </p:txBody>
      </p:sp>
      <p:sp>
        <p:nvSpPr>
          <p:cNvPr id="7" name="Content Placeholder 6"/>
          <p:cNvSpPr>
            <a:spLocks noGrp="1"/>
          </p:cNvSpPr>
          <p:nvPr>
            <p:ph idx="1"/>
          </p:nvPr>
        </p:nvSpPr>
        <p:spPr>
          <a:xfrm>
            <a:off x="1733798" y="2133600"/>
            <a:ext cx="9927772" cy="3777622"/>
          </a:xfrm>
        </p:spPr>
        <p:txBody>
          <a:bodyPr>
            <a:noAutofit/>
          </a:bodyPr>
          <a:lstStyle/>
          <a:p>
            <a:r>
              <a:rPr lang="en-US" sz="2400" dirty="0" smtClean="0"/>
              <a:t>Co-Leads</a:t>
            </a:r>
          </a:p>
          <a:p>
            <a:pPr lvl="1"/>
            <a:r>
              <a:rPr lang="en-US" sz="2000" dirty="0" smtClean="0"/>
              <a:t>Lisa Eads, Program Coordinator, </a:t>
            </a:r>
            <a:br>
              <a:rPr lang="en-US" sz="2000" dirty="0" smtClean="0"/>
            </a:br>
            <a:r>
              <a:rPr lang="en-US" sz="2000" dirty="0" smtClean="0"/>
              <a:t>NC Community College System Office</a:t>
            </a:r>
          </a:p>
          <a:p>
            <a:pPr lvl="1"/>
            <a:r>
              <a:rPr lang="en-US" sz="2000" dirty="0" smtClean="0"/>
              <a:t>Greg Stanley, Dean, Admissions, Records, Registration and Graduation, </a:t>
            </a:r>
            <a:br>
              <a:rPr lang="en-US" sz="2000" dirty="0" smtClean="0"/>
            </a:br>
            <a:r>
              <a:rPr lang="en-US" sz="2000" dirty="0" smtClean="0"/>
              <a:t>Central Piedmont Community College</a:t>
            </a:r>
          </a:p>
          <a:p>
            <a:r>
              <a:rPr lang="en-US" sz="2200" dirty="0" smtClean="0"/>
              <a:t>Patrick Holyfield , Dean of Enrollment Management, </a:t>
            </a:r>
            <a:br>
              <a:rPr lang="en-US" sz="2200" dirty="0" smtClean="0"/>
            </a:br>
            <a:r>
              <a:rPr lang="en-US" sz="2200" dirty="0" smtClean="0"/>
              <a:t>Stanly Community College</a:t>
            </a:r>
          </a:p>
          <a:p>
            <a:r>
              <a:rPr lang="en-US" sz="2200" dirty="0" smtClean="0"/>
              <a:t>John Carrere, Recruitment and Orientation Specialist, </a:t>
            </a:r>
            <a:br>
              <a:rPr lang="en-US" sz="2200" dirty="0" smtClean="0"/>
            </a:br>
            <a:r>
              <a:rPr lang="en-US" sz="2200" dirty="0" smtClean="0"/>
              <a:t>Pitt Community College</a:t>
            </a:r>
          </a:p>
          <a:p>
            <a:r>
              <a:rPr lang="en-US" sz="2200" dirty="0" smtClean="0"/>
              <a:t>Rodney Jackson, Dean of Business, Engineering &amp; Technical Studies, </a:t>
            </a:r>
            <a:br>
              <a:rPr lang="en-US" sz="2200" dirty="0" smtClean="0"/>
            </a:br>
            <a:r>
              <a:rPr lang="en-US" sz="2200" dirty="0" smtClean="0"/>
              <a:t>Davidson County Community College</a:t>
            </a:r>
            <a:endParaRPr lang="en-US" sz="2200" dirty="0"/>
          </a:p>
        </p:txBody>
      </p:sp>
    </p:spTree>
    <p:extLst>
      <p:ext uri="{BB962C8B-B14F-4D97-AF65-F5344CB8AC3E}">
        <p14:creationId xmlns:p14="http://schemas.microsoft.com/office/powerpoint/2010/main" val="1962374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Next Step Team </a:t>
            </a:r>
            <a:br>
              <a:rPr lang="en-US" smtClean="0"/>
            </a:br>
            <a:r>
              <a:rPr lang="en-US" smtClean="0"/>
              <a:t>Short Term Action Items</a:t>
            </a:r>
            <a:endParaRPr lang="en-US" dirty="0"/>
          </a:p>
        </p:txBody>
      </p:sp>
      <p:sp>
        <p:nvSpPr>
          <p:cNvPr id="6" name="Content Placeholder 5"/>
          <p:cNvSpPr>
            <a:spLocks noGrp="1"/>
          </p:cNvSpPr>
          <p:nvPr>
            <p:ph idx="1"/>
          </p:nvPr>
        </p:nvSpPr>
        <p:spPr/>
        <p:txBody>
          <a:bodyPr>
            <a:normAutofit/>
          </a:bodyPr>
          <a:lstStyle/>
          <a:p>
            <a:r>
              <a:rPr lang="en-US" sz="3200" smtClean="0"/>
              <a:t>Completed - Group members identified</a:t>
            </a:r>
          </a:p>
          <a:p>
            <a:r>
              <a:rPr lang="en-US" sz="3200" dirty="0" smtClean="0"/>
              <a:t>Early October - Collaborate with Matt Meyers and other teams to develop and administer system wide survey</a:t>
            </a:r>
          </a:p>
          <a:p>
            <a:r>
              <a:rPr lang="en-US" sz="3200" dirty="0" smtClean="0"/>
              <a:t>November 1 - First draft of terms/definitions and common language</a:t>
            </a:r>
          </a:p>
          <a:p>
            <a:endParaRPr lang="en-US" sz="3200" dirty="0"/>
          </a:p>
        </p:txBody>
      </p:sp>
    </p:spTree>
    <p:extLst>
      <p:ext uri="{BB962C8B-B14F-4D97-AF65-F5344CB8AC3E}">
        <p14:creationId xmlns:p14="http://schemas.microsoft.com/office/powerpoint/2010/main" val="2676393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Next Step Team </a:t>
            </a:r>
            <a:br>
              <a:rPr lang="en-US" smtClean="0"/>
            </a:br>
            <a:r>
              <a:rPr lang="en-US" smtClean="0"/>
              <a:t>Long Term Action Items</a:t>
            </a:r>
            <a:endParaRPr lang="en-US" dirty="0"/>
          </a:p>
        </p:txBody>
      </p:sp>
      <p:sp>
        <p:nvSpPr>
          <p:cNvPr id="6" name="Content Placeholder 5"/>
          <p:cNvSpPr>
            <a:spLocks noGrp="1"/>
          </p:cNvSpPr>
          <p:nvPr>
            <p:ph idx="1"/>
          </p:nvPr>
        </p:nvSpPr>
        <p:spPr/>
        <p:txBody>
          <a:bodyPr>
            <a:normAutofit/>
          </a:bodyPr>
          <a:lstStyle/>
          <a:p>
            <a:r>
              <a:rPr lang="en-US" sz="3200" smtClean="0"/>
              <a:t>Develop PLSA chapter for Curriculum Procedures Reference Manual</a:t>
            </a:r>
          </a:p>
          <a:p>
            <a:r>
              <a:rPr lang="en-US" sz="3200" dirty="0" smtClean="0"/>
              <a:t>Develop PLSA marketing plan</a:t>
            </a:r>
          </a:p>
          <a:p>
            <a:r>
              <a:rPr lang="en-US" sz="3200" dirty="0" smtClean="0"/>
              <a:t>Develop PLSA training for faculty and administrators regarding available sources, tools, and methods to evaluate prior learning for credit</a:t>
            </a:r>
            <a:endParaRPr lang="en-US" sz="3200" dirty="0"/>
          </a:p>
        </p:txBody>
      </p:sp>
    </p:spTree>
    <p:extLst>
      <p:ext uri="{BB962C8B-B14F-4D97-AF65-F5344CB8AC3E}">
        <p14:creationId xmlns:p14="http://schemas.microsoft.com/office/powerpoint/2010/main" val="1504136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31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 xmlns:a16="http://schemas.microsoft.com/office/drawing/2014/main" id="{9BE3A846-029A-4277-8BD5-E17E5CA52623}"/>
              </a:ext>
            </a:extLst>
          </p:cNvPr>
          <p:cNvPicPr>
            <a:picLocks noChangeAspect="1"/>
          </p:cNvPicPr>
          <p:nvPr/>
        </p:nvPicPr>
        <p:blipFill>
          <a:blip r:embed="rId2"/>
          <a:stretch>
            <a:fillRect/>
          </a:stretch>
        </p:blipFill>
        <p:spPr>
          <a:xfrm>
            <a:off x="823586" y="1992916"/>
            <a:ext cx="10544827" cy="4754759"/>
          </a:xfrm>
          <a:prstGeom prst="rect">
            <a:avLst/>
          </a:prstGeom>
        </p:spPr>
      </p:pic>
    </p:spTree>
    <p:extLst>
      <p:ext uri="{BB962C8B-B14F-4D97-AF65-F5344CB8AC3E}">
        <p14:creationId xmlns:p14="http://schemas.microsoft.com/office/powerpoint/2010/main" val="6927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DD5BA-492D-4FA3-BC65-9D626BA7A2E2}"/>
              </a:ext>
            </a:extLst>
          </p:cNvPr>
          <p:cNvSpPr>
            <a:spLocks noGrp="1"/>
          </p:cNvSpPr>
          <p:nvPr>
            <p:ph type="ctrTitle"/>
          </p:nvPr>
        </p:nvSpPr>
        <p:spPr>
          <a:xfrm>
            <a:off x="1714501" y="2172038"/>
            <a:ext cx="9890726" cy="2262781"/>
          </a:xfrm>
        </p:spPr>
        <p:txBody>
          <a:bodyPr/>
          <a:lstStyle/>
          <a:p>
            <a:pPr algn="ctr"/>
            <a:r>
              <a:rPr lang="en-US" dirty="0" smtClean="0"/>
              <a:t>Credit for Prior Learning Sources and Assessment</a:t>
            </a:r>
            <a:endParaRPr lang="en-US" dirty="0"/>
          </a:p>
        </p:txBody>
      </p:sp>
      <p:sp>
        <p:nvSpPr>
          <p:cNvPr id="3" name="Subtitle 2">
            <a:extLst>
              <a:ext uri="{FF2B5EF4-FFF2-40B4-BE49-F238E27FC236}">
                <a16:creationId xmlns="" xmlns:a16="http://schemas.microsoft.com/office/drawing/2014/main" id="{855568D7-2AC4-4EF3-BAE8-58F66E9DAB84}"/>
              </a:ext>
            </a:extLst>
          </p:cNvPr>
          <p:cNvSpPr>
            <a:spLocks noGrp="1"/>
          </p:cNvSpPr>
          <p:nvPr>
            <p:ph type="subTitle" idx="1"/>
          </p:nvPr>
        </p:nvSpPr>
        <p:spPr>
          <a:xfrm>
            <a:off x="1714501" y="5118265"/>
            <a:ext cx="9890726" cy="1425837"/>
          </a:xfrm>
        </p:spPr>
        <p:txBody>
          <a:bodyPr>
            <a:normAutofit/>
          </a:bodyPr>
          <a:lstStyle/>
          <a:p>
            <a:endParaRPr lang="en-US" sz="2000" dirty="0"/>
          </a:p>
          <a:p>
            <a:pPr algn="ctr"/>
            <a:r>
              <a:rPr lang="en-US" sz="2000" dirty="0"/>
              <a:t>September 26, 2017</a:t>
            </a:r>
          </a:p>
          <a:p>
            <a:endParaRPr lang="en-US" sz="2000" dirty="0"/>
          </a:p>
        </p:txBody>
      </p:sp>
      <p:sp>
        <p:nvSpPr>
          <p:cNvPr id="5" name="Rectangle 4">
            <a:extLst>
              <a:ext uri="{FF2B5EF4-FFF2-40B4-BE49-F238E27FC236}">
                <a16:creationId xmlns="" xmlns:a16="http://schemas.microsoft.com/office/drawing/2014/main" id="{AA189C5E-E562-4004-87F5-AED30E2D76EF}"/>
              </a:ext>
            </a:extLst>
          </p:cNvPr>
          <p:cNvSpPr/>
          <p:nvPr/>
        </p:nvSpPr>
        <p:spPr>
          <a:xfrm>
            <a:off x="2311139" y="323009"/>
            <a:ext cx="9672776" cy="1438535"/>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4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1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 xmlns:a16="http://schemas.microsoft.com/office/drawing/2014/main" id="{F971D92A-5B80-48BC-B8FA-F43492800660}"/>
              </a:ext>
            </a:extLst>
          </p:cNvPr>
          <p:cNvPicPr>
            <a:picLocks noChangeAspect="1"/>
          </p:cNvPicPr>
          <p:nvPr/>
        </p:nvPicPr>
        <p:blipFill>
          <a:blip r:embed="rId2"/>
          <a:stretch>
            <a:fillRect/>
          </a:stretch>
        </p:blipFill>
        <p:spPr>
          <a:xfrm>
            <a:off x="300377" y="2283459"/>
            <a:ext cx="11828745" cy="3703660"/>
          </a:xfrm>
          <a:prstGeom prst="rect">
            <a:avLst/>
          </a:prstGeom>
        </p:spPr>
      </p:pic>
    </p:spTree>
    <p:extLst>
      <p:ext uri="{BB962C8B-B14F-4D97-AF65-F5344CB8AC3E}">
        <p14:creationId xmlns:p14="http://schemas.microsoft.com/office/powerpoint/2010/main" val="104932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189C5E-E562-4004-87F5-AED30E2D76EF}"/>
              </a:ext>
            </a:extLst>
          </p:cNvPr>
          <p:cNvSpPr/>
          <p:nvPr/>
        </p:nvSpPr>
        <p:spPr>
          <a:xfrm>
            <a:off x="2589745" y="735494"/>
            <a:ext cx="8034416" cy="773738"/>
          </a:xfrm>
          <a:prstGeom prst="rect">
            <a:avLst/>
          </a:prstGeom>
          <a:noFill/>
        </p:spPr>
        <p:txBody>
          <a:bodyPr wrap="square" lIns="91440" tIns="45720" rIns="91440" bIns="45720">
            <a:spAutoFit/>
          </a:bodyPr>
          <a:lstStyle/>
          <a:p>
            <a:pPr>
              <a:lnSpc>
                <a:spcPct val="80000"/>
              </a:lnSpc>
            </a:pPr>
            <a:r>
              <a:rPr lang="en-US" sz="5400" b="0" cap="none" spc="0" dirty="0">
                <a:ln w="0"/>
                <a:solidFill>
                  <a:srgbClr val="003767"/>
                </a:solidFill>
                <a:effectLst>
                  <a:outerShdw blurRad="38100" dist="25400" dir="5400000" algn="ctr" rotWithShape="0">
                    <a:srgbClr val="6E747A">
                      <a:alpha val="43000"/>
                    </a:srgbClr>
                  </a:outerShdw>
                </a:effectLst>
              </a:rPr>
              <a:t>Summary of Work</a:t>
            </a:r>
          </a:p>
        </p:txBody>
      </p:sp>
      <p:cxnSp>
        <p:nvCxnSpPr>
          <p:cNvPr id="6" name="Straight Connector 5" title="Gold Line">
            <a:extLst>
              <a:ext uri="{FF2B5EF4-FFF2-40B4-BE49-F238E27FC236}">
                <a16:creationId xmlns="" xmlns:a16="http://schemas.microsoft.com/office/drawing/2014/main" id="{68C5546E-6DC0-4C6A-A30B-4017D4B3D00D}"/>
              </a:ext>
            </a:extLst>
          </p:cNvPr>
          <p:cNvCxnSpPr/>
          <p:nvPr/>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6E424207-0421-4F9E-BDF7-BDEA4ADA940F}"/>
              </a:ext>
            </a:extLst>
          </p:cNvPr>
          <p:cNvSpPr txBox="1">
            <a:spLocks/>
          </p:cNvSpPr>
          <p:nvPr/>
        </p:nvSpPr>
        <p:spPr>
          <a:xfrm>
            <a:off x="838200" y="2157413"/>
            <a:ext cx="10515600" cy="401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 xmlns:a16="http://schemas.microsoft.com/office/drawing/2014/main" id="{997175FD-29AE-4F3F-AF67-A638FDE5A7C9}"/>
              </a:ext>
            </a:extLst>
          </p:cNvPr>
          <p:cNvPicPr>
            <a:picLocks noChangeAspect="1"/>
          </p:cNvPicPr>
          <p:nvPr/>
        </p:nvPicPr>
        <p:blipFill>
          <a:blip r:embed="rId2"/>
          <a:stretch>
            <a:fillRect/>
          </a:stretch>
        </p:blipFill>
        <p:spPr>
          <a:xfrm>
            <a:off x="353860" y="2245846"/>
            <a:ext cx="11521858" cy="4404594"/>
          </a:xfrm>
          <a:prstGeom prst="rect">
            <a:avLst/>
          </a:prstGeom>
        </p:spPr>
      </p:pic>
    </p:spTree>
    <p:extLst>
      <p:ext uri="{BB962C8B-B14F-4D97-AF65-F5344CB8AC3E}">
        <p14:creationId xmlns:p14="http://schemas.microsoft.com/office/powerpoint/2010/main" val="2133867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293</TotalTime>
  <Words>2315</Words>
  <Application>Microsoft Macintosh PowerPoint</Application>
  <PresentationFormat>Widescreen</PresentationFormat>
  <Paragraphs>419</Paragraphs>
  <Slides>71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Calibri</vt:lpstr>
      <vt:lpstr>Century Gothic</vt:lpstr>
      <vt:lpstr>Mangal</vt:lpstr>
      <vt:lpstr>Wingdings</vt:lpstr>
      <vt:lpstr>Wingdings 3</vt:lpstr>
      <vt:lpstr>Arial</vt:lpstr>
      <vt:lpstr>Wisp</vt:lpstr>
      <vt:lpstr>Credit for Prior Learning Sources and Assessment</vt:lpstr>
      <vt:lpstr>Career Credit -  Group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Standardized Exams &amp; Credit by Exam – Group 2 </vt:lpstr>
      <vt:lpstr>  Membership</vt:lpstr>
      <vt:lpstr>Exploratory Work</vt:lpstr>
      <vt:lpstr>Exploratory Work</vt:lpstr>
      <vt:lpstr>Findings</vt:lpstr>
      <vt:lpstr>Recommendations - 1</vt:lpstr>
      <vt:lpstr>Recommendations - 2</vt:lpstr>
      <vt:lpstr>Next Steps - 1 </vt:lpstr>
      <vt:lpstr>Next Steps - 2 </vt:lpstr>
      <vt:lpstr>Next Steps - 3 </vt:lpstr>
      <vt:lpstr>Action Plan  - 1  </vt:lpstr>
      <vt:lpstr>Action Plan - 2 </vt:lpstr>
      <vt:lpstr>Thank You Questions</vt:lpstr>
      <vt:lpstr>PowerPoint Presentation</vt:lpstr>
      <vt:lpstr>Apprenticeship Team Group 3</vt:lpstr>
      <vt:lpstr>Apprenticeship Team – Group 3</vt:lpstr>
      <vt:lpstr>Apprenticeship Team</vt:lpstr>
      <vt:lpstr>Apprenticeship Team</vt:lpstr>
      <vt:lpstr>Apprenticeship Team</vt:lpstr>
      <vt:lpstr>Apprenticeship Team</vt:lpstr>
      <vt:lpstr>PowerPoint Presentation</vt:lpstr>
      <vt:lpstr>Challenge Exams Group 4</vt:lpstr>
      <vt:lpstr>Challenge Exams </vt:lpstr>
      <vt:lpstr>Challenge Exams</vt:lpstr>
      <vt:lpstr>Challenge Exams</vt:lpstr>
      <vt:lpstr>Challenge Exams</vt:lpstr>
      <vt:lpstr>Challenge Exams</vt:lpstr>
      <vt:lpstr>Challenge Exams</vt:lpstr>
      <vt:lpstr>Challenge Exams</vt:lpstr>
      <vt:lpstr>Challenge Exams</vt:lpstr>
      <vt:lpstr>Challenge Exams</vt:lpstr>
      <vt:lpstr>Challenge Exams</vt:lpstr>
      <vt:lpstr>Challenge Exams</vt:lpstr>
      <vt:lpstr>PowerPoint Presentation</vt:lpstr>
      <vt:lpstr>Transcript Pilot Project - Group 5</vt:lpstr>
      <vt:lpstr> Group 5</vt:lpstr>
      <vt:lpstr> Work Completed</vt:lpstr>
      <vt:lpstr> High School Dual Enrollment</vt:lpstr>
      <vt:lpstr> HS to CC Articulation Agreement</vt:lpstr>
      <vt:lpstr> Recommendations</vt:lpstr>
      <vt:lpstr> Next Steps</vt:lpstr>
      <vt:lpstr>PowerPoint Presentation</vt:lpstr>
      <vt:lpstr>Portfolio Assessment Life and Work Experience - Group 6</vt:lpstr>
      <vt:lpstr>Group 6- Committee Members</vt:lpstr>
      <vt:lpstr>Prior Learning Credit Defined</vt:lpstr>
      <vt:lpstr>Portfolio Concept Defined</vt:lpstr>
      <vt:lpstr>Recommendations and Action Plan Group 6:   Portfolio Assessment for Life and Work Experience</vt:lpstr>
      <vt:lpstr>Recommendations and Action Plan Group 6:   Portfolio Assessment for Life and Work Experience</vt:lpstr>
      <vt:lpstr>Local College Perspectives on Portfolios</vt:lpstr>
      <vt:lpstr>Questions</vt:lpstr>
      <vt:lpstr>PowerPoint Presentation</vt:lpstr>
      <vt:lpstr>Broad Recommendations  &amp; Next Steps Team - Group 7</vt:lpstr>
      <vt:lpstr>Next Step Team Members</vt:lpstr>
      <vt:lpstr>Next Step Team  Short Term Action Items</vt:lpstr>
      <vt:lpstr>Next Step Team  Long Term Action Items</vt:lpstr>
      <vt:lpstr>PowerPoint Presentation</vt:lpstr>
      <vt:lpstr>Credit for Prior Learning Sources and Assessment</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PSLA Group 1 - Career Credit</dc:title>
  <dc:creator>Nate Humphrey</dc:creator>
  <cp:lastModifiedBy>Chris Droessler</cp:lastModifiedBy>
  <cp:revision>37</cp:revision>
  <dcterms:created xsi:type="dcterms:W3CDTF">2017-09-14T02:02:19Z</dcterms:created>
  <dcterms:modified xsi:type="dcterms:W3CDTF">2017-09-26T12:03:39Z</dcterms:modified>
</cp:coreProperties>
</file>