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Lst>
  <p:notesMasterIdLst>
    <p:notesMasterId r:id="rId14"/>
  </p:notesMasterIdLst>
  <p:handoutMasterIdLst>
    <p:handoutMasterId r:id="rId15"/>
  </p:handoutMasterIdLst>
  <p:sldIdLst>
    <p:sldId id="534" r:id="rId5"/>
    <p:sldId id="257" r:id="rId6"/>
    <p:sldId id="2053842728" r:id="rId7"/>
    <p:sldId id="2053842729" r:id="rId8"/>
    <p:sldId id="2053842730" r:id="rId9"/>
    <p:sldId id="1809" r:id="rId10"/>
    <p:sldId id="2053842727" r:id="rId11"/>
    <p:sldId id="772" r:id="rId12"/>
    <p:sldId id="1194" r:id="rId1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BA8"/>
    <a:srgbClr val="FFB218"/>
    <a:srgbClr val="1B9C8A"/>
    <a:srgbClr val="D95C40"/>
    <a:srgbClr val="EFEAF3"/>
    <a:srgbClr val="4BA5D8"/>
    <a:srgbClr val="31B039"/>
    <a:srgbClr val="CC0F23"/>
    <a:srgbClr val="009AA6"/>
    <a:srgbClr val="FD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0458" autoAdjust="0"/>
  </p:normalViewPr>
  <p:slideViewPr>
    <p:cSldViewPr snapToGrid="0">
      <p:cViewPr varScale="1">
        <p:scale>
          <a:sx n="94" d="100"/>
          <a:sy n="94" d="100"/>
        </p:scale>
        <p:origin x="1258" y="77"/>
      </p:cViewPr>
      <p:guideLst/>
    </p:cSldViewPr>
  </p:slideViewPr>
  <p:outlineViewPr>
    <p:cViewPr>
      <p:scale>
        <a:sx n="33" d="100"/>
        <a:sy n="33" d="100"/>
      </p:scale>
      <p:origin x="0" y="-451"/>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2/11/2025</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2/11/2025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18606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2/11/2025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2/11/2025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2/11/2025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2/11/2025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2/11/2025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2/11/2025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2/11/2025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2/11/2025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killsusanc.org/copy-of-state-conference"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www.skillsusanc.org/_files/ugd/6b19e9_df933ba0fd9243fdaf2dca329da879a3.pptx?dn=Awards%20PPT%20SLSC%202024%20PS.ppt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February 11, 2025</a:t>
            </a:r>
          </a:p>
        </p:txBody>
      </p:sp>
      <p:pic>
        <p:nvPicPr>
          <p:cNvPr id="5" name="Picture 4" descr="Logo for CTE - Learning that Works for North Carolina ">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914400" y="1385042"/>
            <a:ext cx="7747820" cy="2680680"/>
          </a:xfrm>
        </p:spPr>
        <p:txBody>
          <a:bodyPr vert="horz" lIns="91440" tIns="45720" rIns="91440" bIns="45720" rtlCol="0" anchor="t">
            <a:normAutofit/>
          </a:bodyPr>
          <a:lstStyle/>
          <a:p>
            <a:pPr marL="0" indent="0">
              <a:spcBef>
                <a:spcPts val="0"/>
              </a:spcBef>
              <a:spcAft>
                <a:spcPts val="900"/>
              </a:spcAft>
              <a:buNone/>
            </a:pPr>
            <a:r>
              <a:rPr lang="en-US" sz="3000" dirty="0">
                <a:latin typeface="Times New Roman"/>
                <a:cs typeface="Times New Roman"/>
              </a:rPr>
              <a:t>Develop more fully the </a:t>
            </a:r>
            <a:r>
              <a:rPr lang="en-US" sz="3000" b="1" dirty="0">
                <a:latin typeface="Times New Roman"/>
                <a:cs typeface="Times New Roman"/>
              </a:rPr>
              <a:t>academic</a:t>
            </a:r>
            <a:r>
              <a:rPr lang="en-US" sz="3000" dirty="0">
                <a:latin typeface="Times New Roman"/>
                <a:cs typeface="Times New Roman"/>
              </a:rPr>
              <a:t> knowledge and </a:t>
            </a:r>
            <a:r>
              <a:rPr lang="en-US" sz="3000" b="1" dirty="0">
                <a:latin typeface="Times New Roman"/>
                <a:cs typeface="Times New Roman"/>
              </a:rPr>
              <a:t>technical </a:t>
            </a:r>
            <a:r>
              <a:rPr lang="en-US" sz="3000" dirty="0">
                <a:latin typeface="Times New Roman"/>
                <a:cs typeface="Times New Roman"/>
              </a:rPr>
              <a:t>and </a:t>
            </a:r>
            <a:r>
              <a:rPr lang="en-US" sz="3000" b="1" dirty="0">
                <a:latin typeface="Times New Roman"/>
                <a:cs typeface="Times New Roman"/>
              </a:rPr>
              <a:t>employability skills </a:t>
            </a:r>
            <a:r>
              <a:rPr lang="en-US" sz="3000" dirty="0">
                <a:latin typeface="Times New Roman"/>
                <a:cs typeface="Times New Roman"/>
              </a:rPr>
              <a:t>of secondary education students and </a:t>
            </a:r>
            <a:r>
              <a:rPr lang="en-US" sz="3000" b="1" dirty="0">
                <a:latin typeface="Times New Roman"/>
                <a:cs typeface="Times New Roman"/>
              </a:rPr>
              <a:t>postsecondary education students who elect to enroll</a:t>
            </a:r>
            <a:r>
              <a:rPr lang="en-US" sz="30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V </a:t>
            </a:r>
          </a:p>
        </p:txBody>
      </p:sp>
      <p:pic>
        <p:nvPicPr>
          <p:cNvPr id="3" name="Picture 2" descr="Logo for CTE that says &quot;Learning that works for North Carolina&quot;">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0FF945-C8F7-8C26-96EA-EE8AA055B49B}"/>
              </a:ext>
            </a:extLst>
          </p:cNvPr>
          <p:cNvSpPr>
            <a:spLocks noGrp="1"/>
          </p:cNvSpPr>
          <p:nvPr>
            <p:ph type="title"/>
          </p:nvPr>
        </p:nvSpPr>
        <p:spPr/>
        <p:txBody>
          <a:bodyPr/>
          <a:lstStyle/>
          <a:p>
            <a:r>
              <a:rPr lang="en-US" dirty="0"/>
              <a:t>U.S. DOE Press Release</a:t>
            </a:r>
          </a:p>
        </p:txBody>
      </p:sp>
      <p:pic>
        <p:nvPicPr>
          <p:cNvPr id="5" name="Picture 4">
            <a:extLst>
              <a:ext uri="{FF2B5EF4-FFF2-40B4-BE49-F238E27FC236}">
                <a16:creationId xmlns:a16="http://schemas.microsoft.com/office/drawing/2014/main" id="{89678ADD-406B-B5E1-B4E4-7F338E869965}"/>
              </a:ext>
            </a:extLst>
          </p:cNvPr>
          <p:cNvPicPr>
            <a:picLocks noChangeAspect="1"/>
          </p:cNvPicPr>
          <p:nvPr/>
        </p:nvPicPr>
        <p:blipFill>
          <a:blip r:embed="rId2"/>
          <a:srcRect l="4888" r="6621"/>
          <a:stretch/>
        </p:blipFill>
        <p:spPr>
          <a:xfrm>
            <a:off x="1725477" y="1444823"/>
            <a:ext cx="5543227" cy="3132091"/>
          </a:xfrm>
          <a:prstGeom prst="rect">
            <a:avLst/>
          </a:prstGeom>
        </p:spPr>
      </p:pic>
    </p:spTree>
    <p:extLst>
      <p:ext uri="{BB962C8B-B14F-4D97-AF65-F5344CB8AC3E}">
        <p14:creationId xmlns:p14="http://schemas.microsoft.com/office/powerpoint/2010/main" val="155123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of Perkins Mid-Year Review meeting room of tables with college Perkins contacts working.">
            <a:extLst>
              <a:ext uri="{FF2B5EF4-FFF2-40B4-BE49-F238E27FC236}">
                <a16:creationId xmlns:a16="http://schemas.microsoft.com/office/drawing/2014/main" id="{15CD5504-90B9-AFAF-D5A3-602838C65104}"/>
              </a:ext>
            </a:extLst>
          </p:cNvPr>
          <p:cNvPicPr>
            <a:picLocks noChangeAspect="1"/>
          </p:cNvPicPr>
          <p:nvPr/>
        </p:nvPicPr>
        <p:blipFill>
          <a:blip r:embed="rId2">
            <a:extLst>
              <a:ext uri="{28A0092B-C50C-407E-A947-70E740481C1C}">
                <a14:useLocalDpi xmlns:a14="http://schemas.microsoft.com/office/drawing/2010/main" val="0"/>
              </a:ext>
            </a:extLst>
          </a:blip>
          <a:srcRect t="20548" r="1" b="12042"/>
          <a:stretch/>
        </p:blipFill>
        <p:spPr>
          <a:xfrm>
            <a:off x="628650" y="1320904"/>
            <a:ext cx="7886700" cy="3548753"/>
          </a:xfrm>
          <a:prstGeom prst="rect">
            <a:avLst/>
          </a:prstGeom>
          <a:noFill/>
        </p:spPr>
      </p:pic>
      <p:sp>
        <p:nvSpPr>
          <p:cNvPr id="3" name="Title 2">
            <a:extLst>
              <a:ext uri="{FF2B5EF4-FFF2-40B4-BE49-F238E27FC236}">
                <a16:creationId xmlns:a16="http://schemas.microsoft.com/office/drawing/2014/main" id="{7E7ACEB9-92AF-7B46-4B47-DBE7E4CE706C}"/>
              </a:ext>
            </a:extLst>
          </p:cNvPr>
          <p:cNvSpPr>
            <a:spLocks noGrp="1"/>
          </p:cNvSpPr>
          <p:nvPr>
            <p:ph type="title"/>
          </p:nvPr>
        </p:nvSpPr>
        <p:spPr>
          <a:xfrm>
            <a:off x="1297859" y="126367"/>
            <a:ext cx="7364361" cy="994172"/>
          </a:xfrm>
        </p:spPr>
        <p:txBody>
          <a:bodyPr anchor="ctr">
            <a:normAutofit/>
          </a:bodyPr>
          <a:lstStyle/>
          <a:p>
            <a:r>
              <a:rPr lang="en-US" dirty="0"/>
              <a:t>Mid-Year Meeting Reflections &amp; Wrap-up</a:t>
            </a:r>
          </a:p>
        </p:txBody>
      </p:sp>
    </p:spTree>
    <p:extLst>
      <p:ext uri="{BB962C8B-B14F-4D97-AF65-F5344CB8AC3E}">
        <p14:creationId xmlns:p14="http://schemas.microsoft.com/office/powerpoint/2010/main" val="243897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53DC5F-821B-78FD-1512-BD85B2D1C109}"/>
              </a:ext>
            </a:extLst>
          </p:cNvPr>
          <p:cNvSpPr>
            <a:spLocks noGrp="1"/>
          </p:cNvSpPr>
          <p:nvPr>
            <p:ph type="title"/>
          </p:nvPr>
        </p:nvSpPr>
        <p:spPr>
          <a:xfrm>
            <a:off x="1297859" y="126367"/>
            <a:ext cx="7364361" cy="994172"/>
          </a:xfrm>
        </p:spPr>
        <p:txBody>
          <a:bodyPr anchor="ctr">
            <a:normAutofit/>
          </a:bodyPr>
          <a:lstStyle/>
          <a:p>
            <a:r>
              <a:rPr lang="en-US" dirty="0"/>
              <a:t>Bureau of Indian Affairs grant recipient numbers</a:t>
            </a:r>
          </a:p>
        </p:txBody>
      </p:sp>
      <p:sp>
        <p:nvSpPr>
          <p:cNvPr id="2" name="Content Placeholder 1">
            <a:extLst>
              <a:ext uri="{FF2B5EF4-FFF2-40B4-BE49-F238E27FC236}">
                <a16:creationId xmlns:a16="http://schemas.microsoft.com/office/drawing/2014/main" id="{3A85FB81-C3FF-FA07-3094-55D3F0B3E777}"/>
              </a:ext>
            </a:extLst>
          </p:cNvPr>
          <p:cNvSpPr>
            <a:spLocks noGrp="1"/>
          </p:cNvSpPr>
          <p:nvPr>
            <p:ph sz="half" idx="1"/>
          </p:nvPr>
        </p:nvSpPr>
        <p:spPr>
          <a:xfrm>
            <a:off x="846870" y="1557241"/>
            <a:ext cx="4810011" cy="2756454"/>
          </a:xfrm>
        </p:spPr>
        <p:txBody>
          <a:bodyPr>
            <a:normAutofit/>
          </a:bodyPr>
          <a:lstStyle/>
          <a:p>
            <a:pPr marL="227013" indent="-227013"/>
            <a:r>
              <a:rPr lang="en-US" sz="2400" dirty="0"/>
              <a:t>Sent last Friday to Perkins Primary Contact and copied to College President</a:t>
            </a:r>
          </a:p>
          <a:p>
            <a:pPr marL="227013" indent="-227013"/>
            <a:endParaRPr lang="en-US" sz="2400" dirty="0"/>
          </a:p>
          <a:p>
            <a:pPr marL="227013" indent="-227013"/>
            <a:r>
              <a:rPr lang="en-US" sz="2400" dirty="0"/>
              <a:t>Submit to NCPerkins.org </a:t>
            </a:r>
            <a:br>
              <a:rPr lang="en-US" sz="2400" dirty="0"/>
            </a:br>
            <a:r>
              <a:rPr lang="en-US" sz="2400" dirty="0"/>
              <a:t>Due Date March 3, 2025 </a:t>
            </a:r>
            <a:br>
              <a:rPr lang="en-US" sz="2400" dirty="0"/>
            </a:br>
            <a:endParaRPr lang="en-US" sz="2400" dirty="0"/>
          </a:p>
        </p:txBody>
      </p:sp>
      <p:pic>
        <p:nvPicPr>
          <p:cNvPr id="2050" name="Picture 2" descr="Bureau of Indian Education">
            <a:extLst>
              <a:ext uri="{FF2B5EF4-FFF2-40B4-BE49-F238E27FC236}">
                <a16:creationId xmlns:a16="http://schemas.microsoft.com/office/drawing/2014/main" id="{AD860C4F-E812-60A5-8182-0FB74A252D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56881" y="1369219"/>
            <a:ext cx="2640250" cy="2640250"/>
          </a:xfrm>
          <a:prstGeom prst="rect">
            <a:avLst/>
          </a:prstGeom>
          <a:solidFill>
            <a:srgbClr val="FFFFFF"/>
          </a:solidFill>
        </p:spPr>
      </p:pic>
    </p:spTree>
    <p:extLst>
      <p:ext uri="{BB962C8B-B14F-4D97-AF65-F5344CB8AC3E}">
        <p14:creationId xmlns:p14="http://schemas.microsoft.com/office/powerpoint/2010/main" val="225117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ar burst staying &quot;Save the Date&quot;">
            <a:extLst>
              <a:ext uri="{FF2B5EF4-FFF2-40B4-BE49-F238E27FC236}">
                <a16:creationId xmlns:a16="http://schemas.microsoft.com/office/drawing/2014/main" id="{2973404F-DE0D-3B35-88CC-24A597184F6D}"/>
              </a:ext>
            </a:extLst>
          </p:cNvPr>
          <p:cNvPicPr preferRelativeResize="0">
            <a:picLocks/>
          </p:cNvPicPr>
          <p:nvPr/>
        </p:nvPicPr>
        <p:blipFill>
          <a:blip r:embed="rId2"/>
          <a:srcRect l="9172" t="5237" r="8786"/>
          <a:stretch/>
        </p:blipFill>
        <p:spPr>
          <a:xfrm rot="1686553">
            <a:off x="6588841" y="673913"/>
            <a:ext cx="2514600" cy="2514600"/>
          </a:xfrm>
          <a:prstGeom prst="rect">
            <a:avLst/>
          </a:prstGeom>
        </p:spPr>
      </p:pic>
      <p:sp>
        <p:nvSpPr>
          <p:cNvPr id="2" name="Content Placeholder 1">
            <a:extLst>
              <a:ext uri="{FF2B5EF4-FFF2-40B4-BE49-F238E27FC236}">
                <a16:creationId xmlns:a16="http://schemas.microsoft.com/office/drawing/2014/main" id="{21475F00-504D-2C37-D6D6-12663604A15E}"/>
              </a:ext>
            </a:extLst>
          </p:cNvPr>
          <p:cNvSpPr>
            <a:spLocks noGrp="1"/>
          </p:cNvSpPr>
          <p:nvPr>
            <p:ph idx="1"/>
          </p:nvPr>
        </p:nvSpPr>
        <p:spPr>
          <a:xfrm>
            <a:off x="628650" y="1330759"/>
            <a:ext cx="7886700" cy="3686374"/>
          </a:xfrm>
        </p:spPr>
        <p:txBody>
          <a:bodyPr vert="horz" lIns="91440" tIns="45720" rIns="91440" bIns="45720" rtlCol="0" anchor="t">
            <a:noAutofit/>
          </a:bodyPr>
          <a:lstStyle/>
          <a:p>
            <a:pPr marL="0" indent="0">
              <a:spcBef>
                <a:spcPts val="0"/>
              </a:spcBef>
              <a:spcAft>
                <a:spcPts val="1200"/>
              </a:spcAft>
              <a:buNone/>
            </a:pPr>
            <a:r>
              <a:rPr lang="en-US" sz="2500" dirty="0">
                <a:solidFill>
                  <a:schemeClr val="accent5">
                    <a:lumMod val="75000"/>
                  </a:schemeClr>
                </a:solidFill>
                <a:latin typeface="Times New Roman"/>
                <a:cs typeface="Times New Roman"/>
              </a:rPr>
              <a:t>April 9</a:t>
            </a:r>
            <a:r>
              <a:rPr lang="en-US" sz="2500" baseline="30000" dirty="0">
                <a:solidFill>
                  <a:schemeClr val="accent5">
                    <a:lumMod val="75000"/>
                  </a:schemeClr>
                </a:solidFill>
                <a:latin typeface="Times New Roman"/>
                <a:cs typeface="Times New Roman"/>
              </a:rPr>
              <a:t>th</a:t>
            </a:r>
            <a:r>
              <a:rPr lang="en-US" sz="2500" dirty="0">
                <a:solidFill>
                  <a:schemeClr val="accent5">
                    <a:lumMod val="75000"/>
                  </a:schemeClr>
                </a:solidFill>
                <a:latin typeface="Times New Roman"/>
                <a:cs typeface="Times New Roman"/>
              </a:rPr>
              <a:t> Koury Convention Center, Greensboro </a:t>
            </a:r>
          </a:p>
          <a:p>
            <a:pPr marL="169069" lvl="1" indent="0">
              <a:spcBef>
                <a:spcPts val="0"/>
              </a:spcBef>
              <a:spcAft>
                <a:spcPts val="1200"/>
              </a:spcAft>
              <a:buNone/>
            </a:pPr>
            <a:r>
              <a:rPr lang="en-US" sz="2500" dirty="0">
                <a:latin typeface="Times New Roman"/>
                <a:cs typeface="Times New Roman"/>
              </a:rPr>
              <a:t>Registration coming in March</a:t>
            </a:r>
          </a:p>
          <a:p>
            <a:pPr marL="169069" lvl="1" indent="0">
              <a:spcBef>
                <a:spcPts val="0"/>
              </a:spcBef>
              <a:spcAft>
                <a:spcPts val="1200"/>
              </a:spcAft>
              <a:buNone/>
            </a:pPr>
            <a:r>
              <a:rPr lang="en-US" sz="2500" dirty="0">
                <a:solidFill>
                  <a:srgbClr val="D95C40"/>
                </a:solidFill>
                <a:latin typeface="Times New Roman"/>
                <a:cs typeface="Times New Roman"/>
              </a:rPr>
              <a:t>9am – 12pm </a:t>
            </a:r>
            <a:r>
              <a:rPr lang="en-US" sz="2500" dirty="0">
                <a:latin typeface="Times New Roman"/>
                <a:cs typeface="Times New Roman"/>
              </a:rPr>
              <a:t>Education Department General Administrative Regulations (EDGAR) </a:t>
            </a:r>
            <a:br>
              <a:rPr lang="en-US" sz="2500" dirty="0">
                <a:latin typeface="Times New Roman"/>
                <a:cs typeface="Times New Roman"/>
              </a:rPr>
            </a:br>
            <a:r>
              <a:rPr lang="en-US" sz="2500" dirty="0">
                <a:latin typeface="Times New Roman"/>
                <a:cs typeface="Times New Roman"/>
              </a:rPr>
              <a:t>presented by </a:t>
            </a:r>
            <a:r>
              <a:rPr lang="en-US" sz="2500" dirty="0" err="1">
                <a:latin typeface="Times New Roman"/>
                <a:cs typeface="Times New Roman"/>
              </a:rPr>
              <a:t>Bruman</a:t>
            </a:r>
            <a:r>
              <a:rPr lang="en-US" sz="2500" dirty="0">
                <a:latin typeface="Times New Roman"/>
                <a:cs typeface="Times New Roman"/>
              </a:rPr>
              <a:t> Group, LLC</a:t>
            </a:r>
          </a:p>
          <a:p>
            <a:pPr marL="169069" lvl="1" indent="0">
              <a:spcBef>
                <a:spcPts val="0"/>
              </a:spcBef>
              <a:spcAft>
                <a:spcPts val="1200"/>
              </a:spcAft>
              <a:buNone/>
            </a:pPr>
            <a:r>
              <a:rPr lang="en-US" sz="2500" dirty="0">
                <a:solidFill>
                  <a:srgbClr val="D95C40"/>
                </a:solidFill>
                <a:latin typeface="Times New Roman"/>
                <a:cs typeface="Times New Roman"/>
              </a:rPr>
              <a:t>12-1pm</a:t>
            </a:r>
            <a:r>
              <a:rPr lang="en-US" sz="2500" dirty="0">
                <a:latin typeface="Times New Roman"/>
                <a:cs typeface="Times New Roman"/>
              </a:rPr>
              <a:t> – Lunch on your own</a:t>
            </a:r>
          </a:p>
          <a:p>
            <a:pPr marL="169069" lvl="1" indent="0">
              <a:spcBef>
                <a:spcPts val="0"/>
              </a:spcBef>
              <a:spcAft>
                <a:spcPts val="1200"/>
              </a:spcAft>
              <a:buNone/>
            </a:pPr>
            <a:r>
              <a:rPr lang="en-US" sz="2500" dirty="0">
                <a:solidFill>
                  <a:srgbClr val="D95C40"/>
                </a:solidFill>
                <a:latin typeface="Times New Roman"/>
                <a:cs typeface="Times New Roman"/>
              </a:rPr>
              <a:t>1-4pm</a:t>
            </a:r>
            <a:r>
              <a:rPr lang="en-US" sz="2500" dirty="0">
                <a:latin typeface="Times New Roman"/>
                <a:cs typeface="Times New Roman"/>
              </a:rPr>
              <a:t> – Preparing for Perkins 2025-2026 year </a:t>
            </a:r>
            <a:br>
              <a:rPr lang="en-US" sz="2500" dirty="0">
                <a:latin typeface="Times New Roman"/>
                <a:cs typeface="Times New Roman"/>
              </a:rPr>
            </a:br>
            <a:r>
              <a:rPr lang="en-US" sz="2500" dirty="0">
                <a:latin typeface="Times New Roman"/>
                <a:cs typeface="Times New Roman"/>
              </a:rPr>
              <a:t>facilitated by Team Perkins</a:t>
            </a:r>
            <a:endParaRPr lang="en-US" sz="2500" dirty="0"/>
          </a:p>
        </p:txBody>
      </p:sp>
      <p:sp>
        <p:nvSpPr>
          <p:cNvPr id="3" name="Title 2">
            <a:extLst>
              <a:ext uri="{FF2B5EF4-FFF2-40B4-BE49-F238E27FC236}">
                <a16:creationId xmlns:a16="http://schemas.microsoft.com/office/drawing/2014/main" id="{CCCAEAF0-AEFC-A2A3-B10A-FB1DAF32902B}"/>
              </a:ext>
            </a:extLst>
          </p:cNvPr>
          <p:cNvSpPr>
            <a:spLocks noGrp="1"/>
          </p:cNvSpPr>
          <p:nvPr>
            <p:ph type="title"/>
          </p:nvPr>
        </p:nvSpPr>
        <p:spPr/>
        <p:txBody>
          <a:bodyPr/>
          <a:lstStyle/>
          <a:p>
            <a:r>
              <a:rPr lang="en-US" dirty="0">
                <a:ln w="0">
                  <a:solidFill>
                    <a:srgbClr val="5B9BD5"/>
                  </a:solidFill>
                </a:ln>
                <a:cs typeface="Calibri Light"/>
              </a:rPr>
              <a:t>Perkins Annual Meeting for 2025-2026</a:t>
            </a:r>
            <a:endParaRPr lang="en-US" dirty="0"/>
          </a:p>
        </p:txBody>
      </p:sp>
    </p:spTree>
    <p:extLst>
      <p:ext uri="{BB962C8B-B14F-4D97-AF65-F5344CB8AC3E}">
        <p14:creationId xmlns:p14="http://schemas.microsoft.com/office/powerpoint/2010/main" val="97273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kills USA NC Logo">
            <a:extLst>
              <a:ext uri="{FF2B5EF4-FFF2-40B4-BE49-F238E27FC236}">
                <a16:creationId xmlns:a16="http://schemas.microsoft.com/office/drawing/2014/main" id="{A08A625E-D445-C30F-C777-FDA04E82A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501" y="1760752"/>
            <a:ext cx="3409899" cy="199500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96FBA68-A80C-F63E-BA4C-9E96ADB1A088}"/>
              </a:ext>
            </a:extLst>
          </p:cNvPr>
          <p:cNvSpPr>
            <a:spLocks noGrp="1"/>
          </p:cNvSpPr>
          <p:nvPr>
            <p:ph idx="1"/>
          </p:nvPr>
        </p:nvSpPr>
        <p:spPr/>
        <p:txBody>
          <a:bodyPr vert="horz" lIns="91440" tIns="45720" rIns="91440" bIns="45720" rtlCol="0" anchor="t">
            <a:normAutofit/>
          </a:bodyPr>
          <a:lstStyle/>
          <a:p>
            <a:pPr marL="174625" indent="-174625">
              <a:spcBef>
                <a:spcPts val="0"/>
              </a:spcBef>
              <a:spcAft>
                <a:spcPts val="1200"/>
              </a:spcAft>
            </a:pPr>
            <a:r>
              <a:rPr lang="en-US" sz="2500" dirty="0">
                <a:solidFill>
                  <a:schemeClr val="accent5">
                    <a:lumMod val="75000"/>
                  </a:schemeClr>
                </a:solidFill>
                <a:latin typeface="Times New Roman"/>
                <a:cs typeface="Times New Roman"/>
              </a:rPr>
              <a:t>April 8-10 Greensboro  Convention Center, Greensboro </a:t>
            </a:r>
          </a:p>
          <a:p>
            <a:pPr marL="174625" lvl="1" indent="-174625">
              <a:spcBef>
                <a:spcPts val="0"/>
              </a:spcBef>
              <a:spcAft>
                <a:spcPts val="1200"/>
              </a:spcAft>
            </a:pPr>
            <a:r>
              <a:rPr lang="en-US" sz="2500" dirty="0">
                <a:latin typeface="Times New Roman"/>
                <a:cs typeface="Times New Roman"/>
              </a:rPr>
              <a:t>Post Secondary Competitions April 10</a:t>
            </a:r>
            <a:endParaRPr lang="en-US" dirty="0"/>
          </a:p>
          <a:p>
            <a:pPr marL="0" lvl="1" indent="0">
              <a:spcBef>
                <a:spcPts val="0"/>
              </a:spcBef>
              <a:spcAft>
                <a:spcPts val="1200"/>
              </a:spcAft>
              <a:buNone/>
            </a:pPr>
            <a:r>
              <a:rPr lang="en-US" sz="2500" dirty="0">
                <a:latin typeface="Times New Roman"/>
                <a:cs typeface="Times New Roman"/>
              </a:rPr>
              <a:t>Visit : </a:t>
            </a:r>
            <a:r>
              <a:rPr lang="en-US" dirty="0">
                <a:latin typeface="Times New Roman"/>
                <a:cs typeface="Times New Roman"/>
                <a:hlinkClick r:id="rId3"/>
              </a:rPr>
              <a:t>State Conference | skillsusanc</a:t>
            </a:r>
            <a:endParaRPr lang="en-US" dirty="0">
              <a:cs typeface="Times New Roman"/>
              <a:hlinkClick r:id="" action="ppaction://noaction"/>
            </a:endParaRPr>
          </a:p>
          <a:p>
            <a:pPr marL="174625" indent="-174625"/>
            <a:endParaRPr lang="en-US" dirty="0">
              <a:latin typeface="Times New Roman"/>
              <a:cs typeface="Times New Roman"/>
            </a:endParaRPr>
          </a:p>
          <a:p>
            <a:pPr marL="174625" indent="-174625"/>
            <a:r>
              <a:rPr lang="en-US" dirty="0">
                <a:latin typeface="Times New Roman"/>
                <a:cs typeface="Times New Roman"/>
              </a:rPr>
              <a:t>For last years results go to:</a:t>
            </a:r>
            <a:endParaRPr lang="en-US" dirty="0"/>
          </a:p>
          <a:p>
            <a:pPr marL="0" indent="0">
              <a:buNone/>
            </a:pPr>
            <a:r>
              <a:rPr lang="en-US" sz="1800" dirty="0">
                <a:latin typeface="Times New Roman"/>
                <a:cs typeface="Times New Roman"/>
                <a:hlinkClick r:id="rId4"/>
              </a:rPr>
              <a:t>https://www.skillsusanc.org/_files/ugd/6b19e9_df933ba0fd9243fdaf2dca329da879a3.pptx?dn=Awards%20PPT%20SLSC%202024%20PS.pptx</a:t>
            </a:r>
            <a:r>
              <a:rPr lang="en-US" sz="1800" dirty="0">
                <a:latin typeface="Times New Roman"/>
                <a:cs typeface="Times New Roman"/>
              </a:rPr>
              <a:t> </a:t>
            </a:r>
            <a:endParaRPr lang="en-US" sz="1800" dirty="0"/>
          </a:p>
        </p:txBody>
      </p:sp>
      <p:sp>
        <p:nvSpPr>
          <p:cNvPr id="3" name="Title 2">
            <a:extLst>
              <a:ext uri="{FF2B5EF4-FFF2-40B4-BE49-F238E27FC236}">
                <a16:creationId xmlns:a16="http://schemas.microsoft.com/office/drawing/2014/main" id="{DB3F5B1D-2AFA-475C-6044-1DEB3DC1901E}"/>
              </a:ext>
            </a:extLst>
          </p:cNvPr>
          <p:cNvSpPr>
            <a:spLocks noGrp="1"/>
          </p:cNvSpPr>
          <p:nvPr>
            <p:ph type="title"/>
          </p:nvPr>
        </p:nvSpPr>
        <p:spPr/>
        <p:txBody>
          <a:bodyPr/>
          <a:lstStyle/>
          <a:p>
            <a:r>
              <a:rPr lang="en-US" dirty="0">
                <a:ln w="0">
                  <a:solidFill>
                    <a:srgbClr val="5B9BD5"/>
                  </a:solidFill>
                </a:ln>
                <a:ea typeface="Calibri Light"/>
                <a:cs typeface="Calibri Light"/>
              </a:rPr>
              <a:t>SKILLSUSANC Leadership Conference</a:t>
            </a:r>
            <a:endParaRPr lang="en-US" dirty="0"/>
          </a:p>
        </p:txBody>
      </p:sp>
    </p:spTree>
    <p:extLst>
      <p:ext uri="{BB962C8B-B14F-4D97-AF65-F5344CB8AC3E}">
        <p14:creationId xmlns:p14="http://schemas.microsoft.com/office/powerpoint/2010/main" val="71709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 2024-25</a:t>
            </a:r>
          </a:p>
        </p:txBody>
      </p:sp>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362511" y="3159336"/>
            <a:ext cx="365760" cy="36576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803385" y="3063431"/>
            <a:ext cx="8254729" cy="646331"/>
          </a:xfrm>
          <a:prstGeom prst="rect">
            <a:avLst/>
          </a:prstGeom>
          <a:solidFill>
            <a:schemeClr val="bg1"/>
          </a:solidFill>
        </p:spPr>
        <p:txBody>
          <a:bodyPr wrap="square" rtlCol="0">
            <a:spAutoFit/>
          </a:bodyPr>
          <a:lstStyle/>
          <a:p>
            <a:r>
              <a:rPr lang="en-US" dirty="0">
                <a:cs typeface="Times New Roman" panose="02020603050405020304" pitchFamily="18" charset="0"/>
              </a:rPr>
              <a:t>Attendance (or viewing the recording within 30 days) is recorded on the monitoring rubric. Recording may be accessed at the same link as the registration.</a:t>
            </a:r>
          </a:p>
        </p:txBody>
      </p:sp>
      <p:pic>
        <p:nvPicPr>
          <p:cNvPr id="8" name="Picture 8" descr="Graphic of a person on a multi-person virtual meeting">
            <a:extLst>
              <a:ext uri="{FF2B5EF4-FFF2-40B4-BE49-F238E27FC236}">
                <a16:creationId xmlns:a16="http://schemas.microsoft.com/office/drawing/2014/main" id="{E16D3CBE-9EA0-F605-B21A-67538FBA619C}"/>
              </a:ext>
            </a:extLst>
          </p:cNvPr>
          <p:cNvPicPr>
            <a:picLocks noChangeAspect="1"/>
          </p:cNvPicPr>
          <p:nvPr/>
        </p:nvPicPr>
        <p:blipFill>
          <a:blip r:embed="rId3"/>
          <a:stretch>
            <a:fillRect/>
          </a:stretch>
        </p:blipFill>
        <p:spPr>
          <a:xfrm>
            <a:off x="6648773" y="3761304"/>
            <a:ext cx="2409341" cy="1308283"/>
          </a:xfrm>
          <a:prstGeom prst="rect">
            <a:avLst/>
          </a:prstGeom>
        </p:spPr>
      </p:pic>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297859" y="1484717"/>
            <a:ext cx="6492622" cy="1031176"/>
          </a:xfrm>
        </p:spPr>
        <p:txBody>
          <a:bodyPr numCol="2">
            <a:normAutofit/>
          </a:bodyPr>
          <a:lstStyle/>
          <a:p>
            <a:r>
              <a:rPr lang="en-US" dirty="0">
                <a:latin typeface="+mn-lt"/>
              </a:rPr>
              <a:t>3/11/2025</a:t>
            </a:r>
          </a:p>
          <a:p>
            <a:r>
              <a:rPr lang="en-US" strike="sngStrike" dirty="0">
                <a:solidFill>
                  <a:srgbClr val="FF0000"/>
                </a:solidFill>
                <a:latin typeface="+mn-lt"/>
              </a:rPr>
              <a:t>4/8/2025</a:t>
            </a:r>
            <a:r>
              <a:rPr lang="en-US" dirty="0">
                <a:solidFill>
                  <a:srgbClr val="FF0000"/>
                </a:solidFill>
                <a:latin typeface="+mn-lt"/>
              </a:rPr>
              <a:t> canceled</a:t>
            </a:r>
          </a:p>
          <a:p>
            <a:r>
              <a:rPr lang="en-US" dirty="0">
                <a:latin typeface="+mn-lt"/>
              </a:rPr>
              <a:t>5/13/2025</a:t>
            </a:r>
          </a:p>
          <a:p>
            <a:r>
              <a:rPr lang="en-US" dirty="0">
                <a:latin typeface="+mn-lt"/>
              </a:rPr>
              <a:t>6/10/2025</a:t>
            </a:r>
          </a:p>
        </p:txBody>
      </p:sp>
      <p:sp>
        <p:nvSpPr>
          <p:cNvPr id="2" name="TextBox 1">
            <a:extLst>
              <a:ext uri="{FF2B5EF4-FFF2-40B4-BE49-F238E27FC236}">
                <a16:creationId xmlns:a16="http://schemas.microsoft.com/office/drawing/2014/main" id="{60EC4330-FF05-0C10-4BC9-294DFC4289E6}"/>
              </a:ext>
            </a:extLst>
          </p:cNvPr>
          <p:cNvSpPr txBox="1"/>
          <p:nvPr/>
        </p:nvSpPr>
        <p:spPr>
          <a:xfrm>
            <a:off x="1616896" y="3922530"/>
            <a:ext cx="3793859" cy="1015663"/>
          </a:xfrm>
          <a:custGeom>
            <a:avLst/>
            <a:gdLst>
              <a:gd name="connsiteX0" fmla="*/ 0 w 3793859"/>
              <a:gd name="connsiteY0" fmla="*/ 0 h 1015663"/>
              <a:gd name="connsiteX1" fmla="*/ 504041 w 3793859"/>
              <a:gd name="connsiteY1" fmla="*/ 0 h 1015663"/>
              <a:gd name="connsiteX2" fmla="*/ 932205 w 3793859"/>
              <a:gd name="connsiteY2" fmla="*/ 0 h 1015663"/>
              <a:gd name="connsiteX3" fmla="*/ 1550062 w 3793859"/>
              <a:gd name="connsiteY3" fmla="*/ 0 h 1015663"/>
              <a:gd name="connsiteX4" fmla="*/ 2054104 w 3793859"/>
              <a:gd name="connsiteY4" fmla="*/ 0 h 1015663"/>
              <a:gd name="connsiteX5" fmla="*/ 2558145 w 3793859"/>
              <a:gd name="connsiteY5" fmla="*/ 0 h 1015663"/>
              <a:gd name="connsiteX6" fmla="*/ 3176002 w 3793859"/>
              <a:gd name="connsiteY6" fmla="*/ 0 h 1015663"/>
              <a:gd name="connsiteX7" fmla="*/ 3793859 w 3793859"/>
              <a:gd name="connsiteY7" fmla="*/ 0 h 1015663"/>
              <a:gd name="connsiteX8" fmla="*/ 3793859 w 3793859"/>
              <a:gd name="connsiteY8" fmla="*/ 528145 h 1015663"/>
              <a:gd name="connsiteX9" fmla="*/ 3793859 w 3793859"/>
              <a:gd name="connsiteY9" fmla="*/ 1015663 h 1015663"/>
              <a:gd name="connsiteX10" fmla="*/ 3327756 w 3793859"/>
              <a:gd name="connsiteY10" fmla="*/ 1015663 h 1015663"/>
              <a:gd name="connsiteX11" fmla="*/ 2785776 w 3793859"/>
              <a:gd name="connsiteY11" fmla="*/ 1015663 h 1015663"/>
              <a:gd name="connsiteX12" fmla="*/ 2281735 w 3793859"/>
              <a:gd name="connsiteY12" fmla="*/ 1015663 h 1015663"/>
              <a:gd name="connsiteX13" fmla="*/ 1663878 w 3793859"/>
              <a:gd name="connsiteY13" fmla="*/ 1015663 h 1015663"/>
              <a:gd name="connsiteX14" fmla="*/ 1046021 w 3793859"/>
              <a:gd name="connsiteY14" fmla="*/ 1015663 h 1015663"/>
              <a:gd name="connsiteX15" fmla="*/ 579918 w 3793859"/>
              <a:gd name="connsiteY15" fmla="*/ 1015663 h 1015663"/>
              <a:gd name="connsiteX16" fmla="*/ 0 w 3793859"/>
              <a:gd name="connsiteY16" fmla="*/ 1015663 h 1015663"/>
              <a:gd name="connsiteX17" fmla="*/ 0 w 3793859"/>
              <a:gd name="connsiteY17" fmla="*/ 487518 h 1015663"/>
              <a:gd name="connsiteX18" fmla="*/ 0 w 3793859"/>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3859" h="1015663" extrusionOk="0">
                <a:moveTo>
                  <a:pt x="0" y="0"/>
                </a:moveTo>
                <a:cubicBezTo>
                  <a:pt x="188515" y="-47592"/>
                  <a:pt x="313296" y="32899"/>
                  <a:pt x="504041" y="0"/>
                </a:cubicBezTo>
                <a:cubicBezTo>
                  <a:pt x="694786" y="-32899"/>
                  <a:pt x="731132" y="30348"/>
                  <a:pt x="932205" y="0"/>
                </a:cubicBezTo>
                <a:cubicBezTo>
                  <a:pt x="1133278" y="-30348"/>
                  <a:pt x="1269344" y="33920"/>
                  <a:pt x="1550062" y="0"/>
                </a:cubicBezTo>
                <a:cubicBezTo>
                  <a:pt x="1830780" y="-33920"/>
                  <a:pt x="1863166" y="44446"/>
                  <a:pt x="2054104" y="0"/>
                </a:cubicBezTo>
                <a:cubicBezTo>
                  <a:pt x="2245042" y="-44446"/>
                  <a:pt x="2389016" y="9738"/>
                  <a:pt x="2558145" y="0"/>
                </a:cubicBezTo>
                <a:cubicBezTo>
                  <a:pt x="2727274" y="-9738"/>
                  <a:pt x="3026137" y="25154"/>
                  <a:pt x="3176002" y="0"/>
                </a:cubicBezTo>
                <a:cubicBezTo>
                  <a:pt x="3325867" y="-25154"/>
                  <a:pt x="3652300" y="49245"/>
                  <a:pt x="3793859" y="0"/>
                </a:cubicBezTo>
                <a:cubicBezTo>
                  <a:pt x="3844917" y="225982"/>
                  <a:pt x="3773006" y="344324"/>
                  <a:pt x="3793859" y="528145"/>
                </a:cubicBezTo>
                <a:cubicBezTo>
                  <a:pt x="3814712" y="711966"/>
                  <a:pt x="3767609" y="866069"/>
                  <a:pt x="3793859" y="1015663"/>
                </a:cubicBezTo>
                <a:cubicBezTo>
                  <a:pt x="3694701" y="1061831"/>
                  <a:pt x="3506503" y="999331"/>
                  <a:pt x="3327756" y="1015663"/>
                </a:cubicBezTo>
                <a:cubicBezTo>
                  <a:pt x="3149009" y="1031995"/>
                  <a:pt x="2930082" y="1001141"/>
                  <a:pt x="2785776" y="1015663"/>
                </a:cubicBezTo>
                <a:cubicBezTo>
                  <a:pt x="2641470" y="1030185"/>
                  <a:pt x="2433329" y="991203"/>
                  <a:pt x="2281735" y="1015663"/>
                </a:cubicBezTo>
                <a:cubicBezTo>
                  <a:pt x="2130141" y="1040123"/>
                  <a:pt x="1827134" y="957189"/>
                  <a:pt x="1663878" y="1015663"/>
                </a:cubicBezTo>
                <a:cubicBezTo>
                  <a:pt x="1500622" y="1074137"/>
                  <a:pt x="1296479" y="954408"/>
                  <a:pt x="1046021" y="1015663"/>
                </a:cubicBezTo>
                <a:cubicBezTo>
                  <a:pt x="795563" y="1076918"/>
                  <a:pt x="810298" y="996601"/>
                  <a:pt x="579918" y="1015663"/>
                </a:cubicBezTo>
                <a:cubicBezTo>
                  <a:pt x="349538" y="1034725"/>
                  <a:pt x="117237" y="991705"/>
                  <a:pt x="0" y="1015663"/>
                </a:cubicBezTo>
                <a:cubicBezTo>
                  <a:pt x="-57105" y="861023"/>
                  <a:pt x="7791" y="714501"/>
                  <a:pt x="0" y="487518"/>
                </a:cubicBezTo>
                <a:cubicBezTo>
                  <a:pt x="-7791" y="260536"/>
                  <a:pt x="17956" y="221055"/>
                  <a:pt x="0" y="0"/>
                </a:cubicBezTo>
                <a:close/>
              </a:path>
            </a:pathLst>
          </a:custGeom>
          <a:noFill/>
          <a:ln w="12700" cmpd="thinThick">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000" dirty="0">
                <a:solidFill>
                  <a:srgbClr val="FF0000"/>
                </a:solidFill>
              </a:rPr>
              <a:t>You can register for these now at </a:t>
            </a:r>
          </a:p>
          <a:p>
            <a:r>
              <a:rPr lang="en-US" sz="2000" dirty="0">
                <a:solidFill>
                  <a:srgbClr val="FF0000"/>
                </a:solidFill>
              </a:rPr>
              <a:t>www.ncperkins.org/presentations </a:t>
            </a:r>
          </a:p>
          <a:p>
            <a:r>
              <a:rPr lang="en-US" sz="2000" dirty="0">
                <a:solidFill>
                  <a:srgbClr val="FF0000"/>
                </a:solidFill>
              </a:rPr>
              <a:t>and put them on your calendar</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descr="Graphic of many raised hands with &quot;hey! I got a question&quot; above them">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4610512D2D1144907A53A90A511145" ma:contentTypeVersion="14" ma:contentTypeDescription="Create a new document." ma:contentTypeScope="" ma:versionID="9498cb6fe44015a949a8497b0d2bd6cd">
  <xsd:schema xmlns:xsd="http://www.w3.org/2001/XMLSchema" xmlns:xs="http://www.w3.org/2001/XMLSchema" xmlns:p="http://schemas.microsoft.com/office/2006/metadata/properties" xmlns:ns2="0dae2db2-b5e8-45f4-b728-6af5f61bf323" xmlns:ns3="a3648569-d889-4cab-8fb7-f97de583ec0f" targetNamespace="http://schemas.microsoft.com/office/2006/metadata/properties" ma:root="true" ma:fieldsID="fc56fc332cf3cc688e5fd8850efab57e" ns2:_="" ns3:_="">
    <xsd:import namespace="0dae2db2-b5e8-45f4-b728-6af5f61bf323"/>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e2db2-b5e8-45f4-b728-6af5f61bf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3648569-d889-4cab-8fb7-f97de583ec0f">
      <UserInfo>
        <DisplayName>Darice McDougald</DisplayName>
        <AccountId>25</AccountId>
        <AccountType/>
      </UserInfo>
      <UserInfo>
        <DisplayName>Patti Coultas</DisplayName>
        <AccountId>20</AccountId>
        <AccountType/>
      </UserInfo>
    </SharedWithUsers>
    <lcf76f155ced4ddcb4097134ff3c332f xmlns="0dae2db2-b5e8-45f4-b728-6af5f61bf323">
      <Terms xmlns="http://schemas.microsoft.com/office/infopath/2007/PartnerControls"/>
    </lcf76f155ced4ddcb4097134ff3c332f>
    <TaxCatchAll xmlns="a3648569-d889-4cab-8fb7-f97de583ec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AED3E4-1821-4603-89A6-A115E9D28E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ae2db2-b5e8-45f4-b728-6af5f61bf323"/>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C12FC-6215-4B2B-9EAC-7E250CE89C1A}">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 ds:uri="http://purl.org/dc/terms/"/>
    <ds:schemaRef ds:uri="a3648569-d889-4cab-8fb7-f97de583ec0f"/>
    <ds:schemaRef ds:uri="0dae2db2-b5e8-45f4-b728-6af5f61bf323"/>
    <ds:schemaRef ds:uri="http://schemas.microsoft.com/office/2006/metadata/properties"/>
  </ds:schemaRefs>
</ds:datastoreItem>
</file>

<file path=customXml/itemProps3.xml><?xml version="1.0" encoding="utf-8"?>
<ds:datastoreItem xmlns:ds="http://schemas.openxmlformats.org/officeDocument/2006/customXml" ds:itemID="{9E70F828-9EB5-482E-A8F9-6390273F4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381</Words>
  <Application>Microsoft Office PowerPoint</Application>
  <PresentationFormat>On-screen Show (16:9)</PresentationFormat>
  <Paragraphs>46</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Helvetica Neue Medium</vt:lpstr>
      <vt:lpstr>Times New Roman</vt:lpstr>
      <vt:lpstr>Office Theme</vt:lpstr>
      <vt:lpstr>Perkins Update</vt:lpstr>
      <vt:lpstr>Purpose of Perkins V </vt:lpstr>
      <vt:lpstr>U.S. DOE Press Release</vt:lpstr>
      <vt:lpstr>Mid-Year Meeting Reflections &amp; Wrap-up</vt:lpstr>
      <vt:lpstr>Bureau of Indian Affairs grant recipient numbers</vt:lpstr>
      <vt:lpstr>Perkins Annual Meeting for 2025-2026</vt:lpstr>
      <vt:lpstr>SKILLSUSANC Leadership Conference</vt:lpstr>
      <vt:lpstr>Perkins Monthly Updates 2024-25</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2038</cp:revision>
  <dcterms:created xsi:type="dcterms:W3CDTF">2021-08-11T12:00:29Z</dcterms:created>
  <dcterms:modified xsi:type="dcterms:W3CDTF">2025-02-11T14:25:18Z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0x010100B64610512D2D1144907A53A90A511145</vt:lpwstr>
  </property>
  <property fmtid="{D5CDD505-2E9C-101B-9397-08002B2CF9AE}" pid="3" name="MediaServiceImageTags">
    <vt:lpwstr/>
  </property>
</Properties>
</file>