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9" r:id="rId5"/>
  </p:sldMasterIdLst>
  <p:notesMasterIdLst>
    <p:notesMasterId r:id="rId34"/>
  </p:notesMasterIdLst>
  <p:handoutMasterIdLst>
    <p:handoutMasterId r:id="rId35"/>
  </p:handoutMasterIdLst>
  <p:sldIdLst>
    <p:sldId id="534" r:id="rId6"/>
    <p:sldId id="1803" r:id="rId7"/>
    <p:sldId id="1818" r:id="rId8"/>
    <p:sldId id="257" r:id="rId9"/>
    <p:sldId id="1826" r:id="rId10"/>
    <p:sldId id="1754" r:id="rId11"/>
    <p:sldId id="1755" r:id="rId12"/>
    <p:sldId id="1758" r:id="rId13"/>
    <p:sldId id="1757" r:id="rId14"/>
    <p:sldId id="1815" r:id="rId15"/>
    <p:sldId id="1816" r:id="rId16"/>
    <p:sldId id="1817" r:id="rId17"/>
    <p:sldId id="772" r:id="rId18"/>
    <p:sldId id="1824" r:id="rId19"/>
    <p:sldId id="1819" r:id="rId20"/>
    <p:sldId id="1820" r:id="rId21"/>
    <p:sldId id="1821" r:id="rId22"/>
    <p:sldId id="1822" r:id="rId23"/>
    <p:sldId id="1823" r:id="rId24"/>
    <p:sldId id="1800" r:id="rId25"/>
    <p:sldId id="1828" r:id="rId26"/>
    <p:sldId id="1799" r:id="rId27"/>
    <p:sldId id="1639" r:id="rId28"/>
    <p:sldId id="1771" r:id="rId29"/>
    <p:sldId id="1814" r:id="rId30"/>
    <p:sldId id="1812" r:id="rId31"/>
    <p:sldId id="258" r:id="rId32"/>
    <p:sldId id="1194"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F23"/>
    <a:srgbClr val="4BA5D8"/>
    <a:srgbClr val="31B039"/>
    <a:srgbClr val="20346A"/>
    <a:srgbClr val="EFEAF3"/>
    <a:srgbClr val="D95C40"/>
    <a:srgbClr val="009AA6"/>
    <a:srgbClr val="FFB218"/>
    <a:srgbClr val="FD0000"/>
    <a:srgbClr val="5732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94321-D7D0-8806-B3F2-6C95F68C9758}" v="27" dt="2024-10-07T16:15:37.041"/>
    <p1510:client id="{6CF4DE33-CCD9-458B-0636-5D3A13E2F7A3}" v="19" dt="2024-10-07T13:45:36.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10/8/2024</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10/8/2024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vents.lifelonglearning.ncsu.edu/nccc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161249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54625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https://events.lifelonglearning.ncsu.edu/ncccs/</a:t>
            </a:r>
            <a:endParaRPr lang="en-US"/>
          </a:p>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294885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DA042B-DF5C-488D-91B9-144FF1AC9108}" type="slidenum">
              <a:rPr lang="en-US" smtClean="0"/>
              <a:t>27</a:t>
            </a:fld>
            <a:endParaRPr lang="en-US"/>
          </a:p>
        </p:txBody>
      </p:sp>
    </p:spTree>
    <p:extLst>
      <p:ext uri="{BB962C8B-B14F-4D97-AF65-F5344CB8AC3E}">
        <p14:creationId xmlns:p14="http://schemas.microsoft.com/office/powerpoint/2010/main" val="2857264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10/8/2024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vents.lifelonglearning.ncsu.edu/ncc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ncperkins.org/vide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Times New Roman"/>
                <a:cs typeface="Times New Roman"/>
              </a:rPr>
              <a:t>October 8, 2024</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white logo&#10;&#10;Description automatically generated">
            <a:extLst>
              <a:ext uri="{FF2B5EF4-FFF2-40B4-BE49-F238E27FC236}">
                <a16:creationId xmlns:a16="http://schemas.microsoft.com/office/drawing/2014/main" id="{B1993C3A-01C7-FB5C-ADC2-83522A922B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60" y="3518114"/>
            <a:ext cx="4338840" cy="1365601"/>
          </a:xfrm>
        </p:spPr>
      </p:pic>
      <p:sp>
        <p:nvSpPr>
          <p:cNvPr id="3" name="Title 2">
            <a:extLst>
              <a:ext uri="{FF2B5EF4-FFF2-40B4-BE49-F238E27FC236}">
                <a16:creationId xmlns:a16="http://schemas.microsoft.com/office/drawing/2014/main" id="{5D68D319-727F-600C-A247-8C4A1306CA9D}"/>
              </a:ext>
            </a:extLst>
          </p:cNvPr>
          <p:cNvSpPr>
            <a:spLocks noGrp="1"/>
          </p:cNvSpPr>
          <p:nvPr>
            <p:ph type="title"/>
          </p:nvPr>
        </p:nvSpPr>
        <p:spPr/>
        <p:txBody>
          <a:bodyPr/>
          <a:lstStyle/>
          <a:p>
            <a:r>
              <a:rPr lang="en-US"/>
              <a:t>Plan for 2024-25</a:t>
            </a:r>
          </a:p>
        </p:txBody>
      </p:sp>
      <p:sp>
        <p:nvSpPr>
          <p:cNvPr id="6" name="TextBox 5">
            <a:extLst>
              <a:ext uri="{FF2B5EF4-FFF2-40B4-BE49-F238E27FC236}">
                <a16:creationId xmlns:a16="http://schemas.microsoft.com/office/drawing/2014/main" id="{14A121C0-51C8-8C4A-8E6C-5D9A355D0EA7}"/>
              </a:ext>
            </a:extLst>
          </p:cNvPr>
          <p:cNvSpPr txBox="1"/>
          <p:nvPr/>
        </p:nvSpPr>
        <p:spPr>
          <a:xfrm>
            <a:off x="508861" y="1583690"/>
            <a:ext cx="8126278" cy="954107"/>
          </a:xfrm>
          <a:prstGeom prst="rect">
            <a:avLst/>
          </a:prstGeom>
          <a:noFill/>
        </p:spPr>
        <p:txBody>
          <a:bodyPr wrap="square" rtlCol="0">
            <a:spAutoFit/>
          </a:bodyPr>
          <a:lstStyle/>
          <a:p>
            <a:r>
              <a:rPr lang="en-US" sz="2800" dirty="0"/>
              <a:t>For each college to develop an ALL CTE Program</a:t>
            </a:r>
            <a:br>
              <a:rPr lang="en-US" sz="2800" dirty="0"/>
            </a:br>
            <a:r>
              <a:rPr lang="en-US" sz="2800" dirty="0"/>
              <a:t>Comprehensive Local Needs Assessment by May 2025</a:t>
            </a:r>
          </a:p>
        </p:txBody>
      </p:sp>
    </p:spTree>
    <p:extLst>
      <p:ext uri="{BB962C8B-B14F-4D97-AF65-F5344CB8AC3E}">
        <p14:creationId xmlns:p14="http://schemas.microsoft.com/office/powerpoint/2010/main" val="318237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E14E6C-84E0-4B72-7BC6-C01F70CA6C30}"/>
              </a:ext>
            </a:extLst>
          </p:cNvPr>
          <p:cNvSpPr>
            <a:spLocks noGrp="1"/>
          </p:cNvSpPr>
          <p:nvPr>
            <p:ph idx="1"/>
          </p:nvPr>
        </p:nvSpPr>
        <p:spPr>
          <a:xfrm>
            <a:off x="433504" y="1181514"/>
            <a:ext cx="8423352" cy="3925105"/>
          </a:xfrm>
        </p:spPr>
        <p:txBody>
          <a:bodyPr vert="horz" lIns="91440" tIns="45720" rIns="91440" bIns="45720" rtlCol="0" anchor="t">
            <a:noAutofit/>
          </a:bodyPr>
          <a:lstStyle/>
          <a:p>
            <a:pPr marL="0" indent="-174625">
              <a:spcBef>
                <a:spcPts val="0"/>
              </a:spcBef>
              <a:spcAft>
                <a:spcPts val="600"/>
              </a:spcAft>
              <a:buNone/>
            </a:pPr>
            <a:r>
              <a:rPr lang="en-US" sz="1900" dirty="0">
                <a:latin typeface="Calibri"/>
                <a:cs typeface="Times New Roman"/>
              </a:rPr>
              <a:t>With the college’s administration, the Perkins Manager forms a Perkins Team that has knowledge of CTE programs, grant management, and federal compliance.</a:t>
            </a:r>
          </a:p>
          <a:p>
            <a:pPr marL="0" indent="-174625">
              <a:spcBef>
                <a:spcPts val="0"/>
              </a:spcBef>
              <a:spcAft>
                <a:spcPts val="600"/>
              </a:spcAft>
              <a:buNone/>
            </a:pPr>
            <a:r>
              <a:rPr lang="en-US" sz="1900" dirty="0">
                <a:latin typeface="Calibri"/>
                <a:cs typeface="Times New Roman"/>
              </a:rPr>
              <a:t>The Team plays a pivotal role in the successful implementation and management, of Perkins V Funding at their Community College. Under Perkins V, this team is important in strengthening your CLNA and ensuring compliance with federal and state regulations.</a:t>
            </a:r>
          </a:p>
          <a:p>
            <a:pPr marL="0" indent="-174625">
              <a:spcBef>
                <a:spcPts val="0"/>
              </a:spcBef>
              <a:spcAft>
                <a:spcPts val="600"/>
              </a:spcAft>
              <a:buNone/>
            </a:pPr>
            <a:r>
              <a:rPr lang="en-US" sz="1900" dirty="0">
                <a:latin typeface="Calibri"/>
                <a:cs typeface="Times New Roman"/>
              </a:rPr>
              <a:t>The Perkins Team contributes to the success of CTE programs and the achievement of educational and workforce development objectives at their college.</a:t>
            </a:r>
          </a:p>
          <a:p>
            <a:pPr marL="344170" lvl="2">
              <a:spcBef>
                <a:spcPts val="0"/>
              </a:spcBef>
              <a:spcAft>
                <a:spcPts val="600"/>
              </a:spcAft>
              <a:buFont typeface="Wingdings"/>
              <a:buChar char="§"/>
            </a:pPr>
            <a:r>
              <a:rPr lang="en-US" sz="1900" dirty="0">
                <a:latin typeface="Calibri"/>
                <a:cs typeface="Times New Roman"/>
              </a:rPr>
              <a:t>Grant Management and Compliance</a:t>
            </a:r>
          </a:p>
          <a:p>
            <a:pPr marL="344170" lvl="2">
              <a:spcBef>
                <a:spcPts val="0"/>
              </a:spcBef>
              <a:spcAft>
                <a:spcPts val="600"/>
              </a:spcAft>
              <a:buFont typeface="Wingdings"/>
              <a:buChar char="§"/>
            </a:pPr>
            <a:r>
              <a:rPr lang="en-US" sz="1900" dirty="0">
                <a:latin typeface="Calibri"/>
                <a:cs typeface="Times New Roman"/>
              </a:rPr>
              <a:t>Administrative Duties</a:t>
            </a:r>
          </a:p>
          <a:p>
            <a:pPr marL="344170" lvl="2">
              <a:spcBef>
                <a:spcPts val="0"/>
              </a:spcBef>
              <a:spcAft>
                <a:spcPts val="600"/>
              </a:spcAft>
              <a:buFont typeface="Wingdings"/>
              <a:buChar char="§"/>
            </a:pPr>
            <a:r>
              <a:rPr lang="en-US" sz="1900" dirty="0">
                <a:latin typeface="Calibri"/>
                <a:cs typeface="Times New Roman"/>
              </a:rPr>
              <a:t>Strategic Planning and Assessment</a:t>
            </a:r>
          </a:p>
          <a:p>
            <a:pPr marL="344170" lvl="2">
              <a:spcBef>
                <a:spcPts val="0"/>
              </a:spcBef>
              <a:spcAft>
                <a:spcPts val="600"/>
              </a:spcAft>
              <a:buFont typeface="Wingdings"/>
              <a:buChar char="§"/>
            </a:pPr>
            <a:r>
              <a:rPr lang="en-US" sz="1900" dirty="0">
                <a:latin typeface="Calibri"/>
                <a:cs typeface="Times New Roman"/>
              </a:rPr>
              <a:t>Stakeholder Collaboration</a:t>
            </a:r>
          </a:p>
        </p:txBody>
      </p:sp>
      <p:sp>
        <p:nvSpPr>
          <p:cNvPr id="3" name="Title 2">
            <a:extLst>
              <a:ext uri="{FF2B5EF4-FFF2-40B4-BE49-F238E27FC236}">
                <a16:creationId xmlns:a16="http://schemas.microsoft.com/office/drawing/2014/main" id="{19EBF4A7-3980-C6DA-FC3A-0C5B1BBD3158}"/>
              </a:ext>
            </a:extLst>
          </p:cNvPr>
          <p:cNvSpPr>
            <a:spLocks noGrp="1"/>
          </p:cNvSpPr>
          <p:nvPr>
            <p:ph type="title"/>
          </p:nvPr>
        </p:nvSpPr>
        <p:spPr/>
        <p:txBody>
          <a:bodyPr/>
          <a:lstStyle/>
          <a:p>
            <a:r>
              <a:rPr lang="en-US"/>
              <a:t>Managing the Perkins Grant</a:t>
            </a:r>
          </a:p>
        </p:txBody>
      </p:sp>
    </p:spTree>
    <p:extLst>
      <p:ext uri="{BB962C8B-B14F-4D97-AF65-F5344CB8AC3E}">
        <p14:creationId xmlns:p14="http://schemas.microsoft.com/office/powerpoint/2010/main" val="1463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031E7-A1D7-0409-84A9-83640E946320}"/>
              </a:ext>
            </a:extLst>
          </p:cNvPr>
          <p:cNvSpPr>
            <a:spLocks noGrp="1"/>
          </p:cNvSpPr>
          <p:nvPr>
            <p:ph type="title"/>
          </p:nvPr>
        </p:nvSpPr>
        <p:spPr/>
        <p:txBody>
          <a:bodyPr/>
          <a:lstStyle/>
          <a:p>
            <a:r>
              <a:rPr lang="en-US" dirty="0"/>
              <a:t>CLNA Training Topics</a:t>
            </a:r>
          </a:p>
        </p:txBody>
      </p:sp>
      <p:graphicFrame>
        <p:nvGraphicFramePr>
          <p:cNvPr id="7" name="Table 6">
            <a:extLst>
              <a:ext uri="{FF2B5EF4-FFF2-40B4-BE49-F238E27FC236}">
                <a16:creationId xmlns:a16="http://schemas.microsoft.com/office/drawing/2014/main" id="{7F2B8DE5-DD53-5861-6C27-F864E46ACC95}"/>
              </a:ext>
            </a:extLst>
          </p:cNvPr>
          <p:cNvGraphicFramePr>
            <a:graphicFrameLocks noGrp="1"/>
          </p:cNvGraphicFramePr>
          <p:nvPr>
            <p:extLst>
              <p:ext uri="{D42A27DB-BD31-4B8C-83A1-F6EECF244321}">
                <p14:modId xmlns:p14="http://schemas.microsoft.com/office/powerpoint/2010/main" val="2773562028"/>
              </p:ext>
            </p:extLst>
          </p:nvPr>
        </p:nvGraphicFramePr>
        <p:xfrm>
          <a:off x="1009973" y="902333"/>
          <a:ext cx="7124054" cy="4114800"/>
        </p:xfrm>
        <a:graphic>
          <a:graphicData uri="http://schemas.openxmlformats.org/drawingml/2006/table">
            <a:tbl>
              <a:tblPr firstRow="1" bandRow="1">
                <a:tableStyleId>{5C22544A-7EE6-4342-B048-85BDC9FD1C3A}</a:tableStyleId>
              </a:tblPr>
              <a:tblGrid>
                <a:gridCol w="1627961">
                  <a:extLst>
                    <a:ext uri="{9D8B030D-6E8A-4147-A177-3AD203B41FA5}">
                      <a16:colId xmlns:a16="http://schemas.microsoft.com/office/drawing/2014/main" val="1800067373"/>
                    </a:ext>
                  </a:extLst>
                </a:gridCol>
                <a:gridCol w="5496093">
                  <a:extLst>
                    <a:ext uri="{9D8B030D-6E8A-4147-A177-3AD203B41FA5}">
                      <a16:colId xmlns:a16="http://schemas.microsoft.com/office/drawing/2014/main" val="4130157719"/>
                    </a:ext>
                  </a:extLst>
                </a:gridCol>
              </a:tblGrid>
              <a:tr h="370840">
                <a:tc>
                  <a:txBody>
                    <a:bodyPr/>
                    <a:lstStyle/>
                    <a:p>
                      <a:r>
                        <a:rPr lang="en-US" sz="2000" dirty="0"/>
                        <a:t>Tentative Dates</a:t>
                      </a:r>
                    </a:p>
                  </a:txBody>
                  <a:tcPr/>
                </a:tc>
                <a:tc>
                  <a:txBody>
                    <a:bodyPr/>
                    <a:lstStyle/>
                    <a:p>
                      <a:r>
                        <a:rPr lang="en-US" sz="2000"/>
                        <a:t>Topic</a:t>
                      </a:r>
                    </a:p>
                  </a:txBody>
                  <a:tcPr/>
                </a:tc>
                <a:extLst>
                  <a:ext uri="{0D108BD9-81ED-4DB2-BD59-A6C34878D82A}">
                    <a16:rowId xmlns:a16="http://schemas.microsoft.com/office/drawing/2014/main" val="58068289"/>
                  </a:ext>
                </a:extLst>
              </a:tr>
              <a:tr h="370840">
                <a:tc>
                  <a:txBody>
                    <a:bodyPr/>
                    <a:lstStyle/>
                    <a:p>
                      <a:r>
                        <a:rPr lang="en-US" sz="2000"/>
                        <a:t>11/12/24</a:t>
                      </a:r>
                    </a:p>
                  </a:txBody>
                  <a:tcPr/>
                </a:tc>
                <a:tc>
                  <a:txBody>
                    <a:bodyPr/>
                    <a:lstStyle/>
                    <a:p>
                      <a:r>
                        <a:rPr lang="en-US" sz="2000"/>
                        <a:t>Student Performance</a:t>
                      </a:r>
                    </a:p>
                  </a:txBody>
                  <a:tcPr/>
                </a:tc>
                <a:extLst>
                  <a:ext uri="{0D108BD9-81ED-4DB2-BD59-A6C34878D82A}">
                    <a16:rowId xmlns:a16="http://schemas.microsoft.com/office/drawing/2014/main" val="4256663059"/>
                  </a:ext>
                </a:extLst>
              </a:tr>
              <a:tr h="370840">
                <a:tc>
                  <a:txBody>
                    <a:bodyPr/>
                    <a:lstStyle/>
                    <a:p>
                      <a:r>
                        <a:rPr lang="en-US" sz="2000"/>
                        <a:t>12/10/24</a:t>
                      </a:r>
                    </a:p>
                  </a:txBody>
                  <a:tcPr/>
                </a:tc>
                <a:tc>
                  <a:txBody>
                    <a:bodyPr/>
                    <a:lstStyle/>
                    <a:p>
                      <a:r>
                        <a:rPr lang="en-US" sz="2000"/>
                        <a:t>Size, Scope, Quality, and Labor Market Alignment</a:t>
                      </a:r>
                    </a:p>
                  </a:txBody>
                  <a:tcPr/>
                </a:tc>
                <a:extLst>
                  <a:ext uri="{0D108BD9-81ED-4DB2-BD59-A6C34878D82A}">
                    <a16:rowId xmlns:a16="http://schemas.microsoft.com/office/drawing/2014/main" val="2694679949"/>
                  </a:ext>
                </a:extLst>
              </a:tr>
              <a:tr h="370840">
                <a:tc>
                  <a:txBody>
                    <a:bodyPr/>
                    <a:lstStyle/>
                    <a:p>
                      <a:r>
                        <a:rPr lang="en-US" sz="2000"/>
                        <a:t>1/14/25</a:t>
                      </a:r>
                    </a:p>
                  </a:txBody>
                  <a:tcPr/>
                </a:tc>
                <a:tc>
                  <a:txBody>
                    <a:bodyPr/>
                    <a:lstStyle/>
                    <a:p>
                      <a:r>
                        <a:rPr lang="en-US" sz="2000"/>
                        <a:t>Progress Toward Implementing Pathways</a:t>
                      </a:r>
                    </a:p>
                  </a:txBody>
                  <a:tcPr/>
                </a:tc>
                <a:extLst>
                  <a:ext uri="{0D108BD9-81ED-4DB2-BD59-A6C34878D82A}">
                    <a16:rowId xmlns:a16="http://schemas.microsoft.com/office/drawing/2014/main" val="1917060752"/>
                  </a:ext>
                </a:extLst>
              </a:tr>
              <a:tr h="370840">
                <a:tc>
                  <a:txBody>
                    <a:bodyPr/>
                    <a:lstStyle/>
                    <a:p>
                      <a:r>
                        <a:rPr lang="en-US" sz="2000"/>
                        <a:t>2/11/25</a:t>
                      </a:r>
                    </a:p>
                  </a:txBody>
                  <a:tcPr/>
                </a:tc>
                <a:tc>
                  <a:txBody>
                    <a:bodyPr/>
                    <a:lstStyle/>
                    <a:p>
                      <a:r>
                        <a:rPr lang="en-US" sz="2000"/>
                        <a:t>CTE Educator Recruitment, Retention, and Training</a:t>
                      </a:r>
                    </a:p>
                  </a:txBody>
                  <a:tcPr/>
                </a:tc>
                <a:extLst>
                  <a:ext uri="{0D108BD9-81ED-4DB2-BD59-A6C34878D82A}">
                    <a16:rowId xmlns:a16="http://schemas.microsoft.com/office/drawing/2014/main" val="3542242763"/>
                  </a:ext>
                </a:extLst>
              </a:tr>
              <a:tr h="370840">
                <a:tc>
                  <a:txBody>
                    <a:bodyPr/>
                    <a:lstStyle/>
                    <a:p>
                      <a:r>
                        <a:rPr lang="en-US" sz="2000"/>
                        <a:t>At Mid-Year </a:t>
                      </a:r>
                    </a:p>
                    <a:p>
                      <a:r>
                        <a:rPr lang="en-US" sz="1600"/>
                        <a:t>In February</a:t>
                      </a:r>
                    </a:p>
                  </a:txBody>
                  <a:tcPr/>
                </a:tc>
                <a:tc>
                  <a:txBody>
                    <a:bodyPr/>
                    <a:lstStyle/>
                    <a:p>
                      <a:r>
                        <a:rPr lang="en-US" sz="2000"/>
                        <a:t>Progress Toward Improving Equity and Access</a:t>
                      </a:r>
                    </a:p>
                  </a:txBody>
                  <a:tcPr/>
                </a:tc>
                <a:extLst>
                  <a:ext uri="{0D108BD9-81ED-4DB2-BD59-A6C34878D82A}">
                    <a16:rowId xmlns:a16="http://schemas.microsoft.com/office/drawing/2014/main" val="2898660867"/>
                  </a:ext>
                </a:extLst>
              </a:tr>
              <a:tr h="370840">
                <a:tc>
                  <a:txBody>
                    <a:bodyPr/>
                    <a:lstStyle/>
                    <a:p>
                      <a:r>
                        <a:rPr lang="en-US" sz="2000"/>
                        <a:t>3/11/25</a:t>
                      </a:r>
                    </a:p>
                  </a:txBody>
                  <a:tcPr/>
                </a:tc>
                <a:tc>
                  <a:txBody>
                    <a:bodyPr/>
                    <a:lstStyle/>
                    <a:p>
                      <a:r>
                        <a:rPr lang="en-US" sz="2000"/>
                        <a:t>CLNA Results and Priorities</a:t>
                      </a:r>
                    </a:p>
                  </a:txBody>
                  <a:tcPr/>
                </a:tc>
                <a:extLst>
                  <a:ext uri="{0D108BD9-81ED-4DB2-BD59-A6C34878D82A}">
                    <a16:rowId xmlns:a16="http://schemas.microsoft.com/office/drawing/2014/main" val="2350658563"/>
                  </a:ext>
                </a:extLst>
              </a:tr>
              <a:tr h="370840">
                <a:tc>
                  <a:txBody>
                    <a:bodyPr/>
                    <a:lstStyle/>
                    <a:p>
                      <a:r>
                        <a:rPr lang="en-US" sz="2000"/>
                        <a:t>4/8/25</a:t>
                      </a:r>
                    </a:p>
                  </a:txBody>
                  <a:tcPr/>
                </a:tc>
                <a:tc>
                  <a:txBody>
                    <a:bodyPr/>
                    <a:lstStyle/>
                    <a:p>
                      <a:r>
                        <a:rPr lang="en-US" sz="2000"/>
                        <a:t>Updating your Application</a:t>
                      </a:r>
                    </a:p>
                  </a:txBody>
                  <a:tcPr/>
                </a:tc>
                <a:extLst>
                  <a:ext uri="{0D108BD9-81ED-4DB2-BD59-A6C34878D82A}">
                    <a16:rowId xmlns:a16="http://schemas.microsoft.com/office/drawing/2014/main" val="1716917999"/>
                  </a:ext>
                </a:extLst>
              </a:tr>
              <a:tr h="370840">
                <a:tc>
                  <a:txBody>
                    <a:bodyPr/>
                    <a:lstStyle/>
                    <a:p>
                      <a:r>
                        <a:rPr lang="en-US" sz="2000"/>
                        <a:t>5/13/25</a:t>
                      </a:r>
                    </a:p>
                  </a:txBody>
                  <a:tcPr/>
                </a:tc>
                <a:tc>
                  <a:txBody>
                    <a:bodyPr/>
                    <a:lstStyle/>
                    <a:p>
                      <a:r>
                        <a:rPr lang="en-US" sz="2000" dirty="0"/>
                        <a:t>Completing the Local Plan and Budget</a:t>
                      </a:r>
                    </a:p>
                  </a:txBody>
                  <a:tcPr/>
                </a:tc>
                <a:extLst>
                  <a:ext uri="{0D108BD9-81ED-4DB2-BD59-A6C34878D82A}">
                    <a16:rowId xmlns:a16="http://schemas.microsoft.com/office/drawing/2014/main" val="3315914425"/>
                  </a:ext>
                </a:extLst>
              </a:tr>
            </a:tbl>
          </a:graphicData>
        </a:graphic>
      </p:graphicFrame>
    </p:spTree>
    <p:extLst>
      <p:ext uri="{BB962C8B-B14F-4D97-AF65-F5344CB8AC3E}">
        <p14:creationId xmlns:p14="http://schemas.microsoft.com/office/powerpoint/2010/main" val="29537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 2024-25</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62511" y="31593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803385" y="3063431"/>
            <a:ext cx="8254729" cy="646331"/>
          </a:xfrm>
          <a:prstGeom prst="rect">
            <a:avLst/>
          </a:prstGeom>
          <a:solidFill>
            <a:schemeClr val="bg1"/>
          </a:solidFill>
        </p:spPr>
        <p:txBody>
          <a:bodyPr wrap="square" rtlCol="0">
            <a:spAutoFit/>
          </a:bodyPr>
          <a:lstStyle/>
          <a:p>
            <a:r>
              <a:rPr lang="en-US">
                <a:cs typeface="Times New Roman" panose="02020603050405020304" pitchFamily="18" charset="0"/>
              </a:rPr>
              <a:t>Attendance (or viewing the recording within 30 days) is recorded on the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3"/>
          <a:stretch>
            <a:fillRect/>
          </a:stretch>
        </p:blipFill>
        <p:spPr>
          <a:xfrm>
            <a:off x="6648773" y="3761304"/>
            <a:ext cx="2409341" cy="1308283"/>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484716"/>
            <a:ext cx="6492622" cy="1510585"/>
          </a:xfrm>
        </p:spPr>
        <p:txBody>
          <a:bodyPr numCol="2">
            <a:normAutofit lnSpcReduction="10000"/>
          </a:bodyPr>
          <a:lstStyle/>
          <a:p>
            <a:r>
              <a:rPr lang="en-US">
                <a:latin typeface="+mn-lt"/>
              </a:rPr>
              <a:t>11/12/2024</a:t>
            </a:r>
          </a:p>
          <a:p>
            <a:r>
              <a:rPr lang="en-US">
                <a:latin typeface="+mn-lt"/>
              </a:rPr>
              <a:t>12/10/2024</a:t>
            </a:r>
          </a:p>
          <a:p>
            <a:r>
              <a:rPr lang="en-US">
                <a:latin typeface="+mn-lt"/>
              </a:rPr>
              <a:t>1/14/2025</a:t>
            </a:r>
          </a:p>
          <a:p>
            <a:r>
              <a:rPr lang="en-US">
                <a:latin typeface="+mn-lt"/>
              </a:rPr>
              <a:t>2/11/2025</a:t>
            </a:r>
          </a:p>
          <a:p>
            <a:r>
              <a:rPr lang="en-US">
                <a:latin typeface="+mn-lt"/>
              </a:rPr>
              <a:t>3/11/2025</a:t>
            </a:r>
          </a:p>
          <a:p>
            <a:r>
              <a:rPr lang="en-US">
                <a:latin typeface="+mn-lt"/>
              </a:rPr>
              <a:t>4/8/2025</a:t>
            </a:r>
          </a:p>
          <a:p>
            <a:r>
              <a:rPr lang="en-US">
                <a:latin typeface="+mn-lt"/>
              </a:rPr>
              <a:t>5/13/2025</a:t>
            </a:r>
          </a:p>
          <a:p>
            <a:r>
              <a:rPr lang="en-US">
                <a:latin typeface="+mn-lt"/>
              </a:rPr>
              <a:t>6/10/2025</a:t>
            </a:r>
          </a:p>
        </p:txBody>
      </p:sp>
      <p:sp>
        <p:nvSpPr>
          <p:cNvPr id="2" name="TextBox 1">
            <a:extLst>
              <a:ext uri="{FF2B5EF4-FFF2-40B4-BE49-F238E27FC236}">
                <a16:creationId xmlns:a16="http://schemas.microsoft.com/office/drawing/2014/main" id="{60EC4330-FF05-0C10-4BC9-294DFC4289E6}"/>
              </a:ext>
            </a:extLst>
          </p:cNvPr>
          <p:cNvSpPr txBox="1"/>
          <p:nvPr/>
        </p:nvSpPr>
        <p:spPr>
          <a:xfrm>
            <a:off x="1616896" y="3922530"/>
            <a:ext cx="3793859" cy="1015663"/>
          </a:xfrm>
          <a:custGeom>
            <a:avLst/>
            <a:gdLst>
              <a:gd name="connsiteX0" fmla="*/ 0 w 3793859"/>
              <a:gd name="connsiteY0" fmla="*/ 0 h 1015663"/>
              <a:gd name="connsiteX1" fmla="*/ 504041 w 3793859"/>
              <a:gd name="connsiteY1" fmla="*/ 0 h 1015663"/>
              <a:gd name="connsiteX2" fmla="*/ 932205 w 3793859"/>
              <a:gd name="connsiteY2" fmla="*/ 0 h 1015663"/>
              <a:gd name="connsiteX3" fmla="*/ 1550062 w 3793859"/>
              <a:gd name="connsiteY3" fmla="*/ 0 h 1015663"/>
              <a:gd name="connsiteX4" fmla="*/ 2054104 w 3793859"/>
              <a:gd name="connsiteY4" fmla="*/ 0 h 1015663"/>
              <a:gd name="connsiteX5" fmla="*/ 2558145 w 3793859"/>
              <a:gd name="connsiteY5" fmla="*/ 0 h 1015663"/>
              <a:gd name="connsiteX6" fmla="*/ 3176002 w 3793859"/>
              <a:gd name="connsiteY6" fmla="*/ 0 h 1015663"/>
              <a:gd name="connsiteX7" fmla="*/ 3793859 w 3793859"/>
              <a:gd name="connsiteY7" fmla="*/ 0 h 1015663"/>
              <a:gd name="connsiteX8" fmla="*/ 3793859 w 3793859"/>
              <a:gd name="connsiteY8" fmla="*/ 528145 h 1015663"/>
              <a:gd name="connsiteX9" fmla="*/ 3793859 w 3793859"/>
              <a:gd name="connsiteY9" fmla="*/ 1015663 h 1015663"/>
              <a:gd name="connsiteX10" fmla="*/ 3327756 w 3793859"/>
              <a:gd name="connsiteY10" fmla="*/ 1015663 h 1015663"/>
              <a:gd name="connsiteX11" fmla="*/ 2785776 w 3793859"/>
              <a:gd name="connsiteY11" fmla="*/ 1015663 h 1015663"/>
              <a:gd name="connsiteX12" fmla="*/ 2281735 w 3793859"/>
              <a:gd name="connsiteY12" fmla="*/ 1015663 h 1015663"/>
              <a:gd name="connsiteX13" fmla="*/ 1663878 w 3793859"/>
              <a:gd name="connsiteY13" fmla="*/ 1015663 h 1015663"/>
              <a:gd name="connsiteX14" fmla="*/ 1046021 w 3793859"/>
              <a:gd name="connsiteY14" fmla="*/ 1015663 h 1015663"/>
              <a:gd name="connsiteX15" fmla="*/ 579918 w 3793859"/>
              <a:gd name="connsiteY15" fmla="*/ 1015663 h 1015663"/>
              <a:gd name="connsiteX16" fmla="*/ 0 w 3793859"/>
              <a:gd name="connsiteY16" fmla="*/ 1015663 h 1015663"/>
              <a:gd name="connsiteX17" fmla="*/ 0 w 3793859"/>
              <a:gd name="connsiteY17" fmla="*/ 487518 h 1015663"/>
              <a:gd name="connsiteX18" fmla="*/ 0 w 3793859"/>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59" h="1015663" extrusionOk="0">
                <a:moveTo>
                  <a:pt x="0" y="0"/>
                </a:moveTo>
                <a:cubicBezTo>
                  <a:pt x="188515" y="-47592"/>
                  <a:pt x="313296" y="32899"/>
                  <a:pt x="504041" y="0"/>
                </a:cubicBezTo>
                <a:cubicBezTo>
                  <a:pt x="694786" y="-32899"/>
                  <a:pt x="731132" y="30348"/>
                  <a:pt x="932205" y="0"/>
                </a:cubicBezTo>
                <a:cubicBezTo>
                  <a:pt x="1133278" y="-30348"/>
                  <a:pt x="1269344" y="33920"/>
                  <a:pt x="1550062" y="0"/>
                </a:cubicBezTo>
                <a:cubicBezTo>
                  <a:pt x="1830780" y="-33920"/>
                  <a:pt x="1863166" y="44446"/>
                  <a:pt x="2054104" y="0"/>
                </a:cubicBezTo>
                <a:cubicBezTo>
                  <a:pt x="2245042" y="-44446"/>
                  <a:pt x="2389016" y="9738"/>
                  <a:pt x="2558145" y="0"/>
                </a:cubicBezTo>
                <a:cubicBezTo>
                  <a:pt x="2727274" y="-9738"/>
                  <a:pt x="3026137" y="25154"/>
                  <a:pt x="3176002" y="0"/>
                </a:cubicBezTo>
                <a:cubicBezTo>
                  <a:pt x="3325867" y="-25154"/>
                  <a:pt x="3652300" y="49245"/>
                  <a:pt x="3793859" y="0"/>
                </a:cubicBezTo>
                <a:cubicBezTo>
                  <a:pt x="3844917" y="225982"/>
                  <a:pt x="3773006" y="344324"/>
                  <a:pt x="3793859" y="528145"/>
                </a:cubicBezTo>
                <a:cubicBezTo>
                  <a:pt x="3814712" y="711966"/>
                  <a:pt x="3767609" y="866069"/>
                  <a:pt x="3793859" y="1015663"/>
                </a:cubicBezTo>
                <a:cubicBezTo>
                  <a:pt x="3694701" y="1061831"/>
                  <a:pt x="3506503" y="999331"/>
                  <a:pt x="3327756" y="1015663"/>
                </a:cubicBezTo>
                <a:cubicBezTo>
                  <a:pt x="3149009" y="1031995"/>
                  <a:pt x="2930082" y="1001141"/>
                  <a:pt x="2785776" y="1015663"/>
                </a:cubicBezTo>
                <a:cubicBezTo>
                  <a:pt x="2641470" y="1030185"/>
                  <a:pt x="2433329" y="991203"/>
                  <a:pt x="2281735" y="1015663"/>
                </a:cubicBezTo>
                <a:cubicBezTo>
                  <a:pt x="2130141" y="1040123"/>
                  <a:pt x="1827134" y="957189"/>
                  <a:pt x="1663878" y="1015663"/>
                </a:cubicBezTo>
                <a:cubicBezTo>
                  <a:pt x="1500622" y="1074137"/>
                  <a:pt x="1296479" y="954408"/>
                  <a:pt x="1046021" y="1015663"/>
                </a:cubicBezTo>
                <a:cubicBezTo>
                  <a:pt x="795563" y="1076918"/>
                  <a:pt x="810298" y="996601"/>
                  <a:pt x="579918" y="1015663"/>
                </a:cubicBezTo>
                <a:cubicBezTo>
                  <a:pt x="349538" y="1034725"/>
                  <a:pt x="117237" y="991705"/>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a:solidFill>
                  <a:srgbClr val="FF0000"/>
                </a:solidFill>
              </a:rPr>
              <a:t>You can register for these now at </a:t>
            </a:r>
          </a:p>
          <a:p>
            <a:r>
              <a:rPr lang="en-US" sz="2000">
                <a:solidFill>
                  <a:srgbClr val="FF0000"/>
                </a:solidFill>
              </a:rPr>
              <a:t>www.ncperkins.org/presentations </a:t>
            </a:r>
          </a:p>
          <a:p>
            <a:r>
              <a:rPr lang="en-US" sz="200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AAA7B-C429-A28A-8DF0-52B5764BDFC3}"/>
              </a:ext>
            </a:extLst>
          </p:cNvPr>
          <p:cNvSpPr>
            <a:spLocks noGrp="1"/>
          </p:cNvSpPr>
          <p:nvPr>
            <p:ph idx="1"/>
          </p:nvPr>
        </p:nvSpPr>
        <p:spPr>
          <a:xfrm>
            <a:off x="628650" y="1320904"/>
            <a:ext cx="4501289" cy="3731901"/>
          </a:xfrm>
        </p:spPr>
        <p:txBody>
          <a:bodyPr>
            <a:normAutofit/>
          </a:bodyPr>
          <a:lstStyle/>
          <a:p>
            <a:pPr marL="0" indent="0">
              <a:buNone/>
            </a:pPr>
            <a:r>
              <a:rPr lang="en-US"/>
              <a:t>February 4-5, 2025</a:t>
            </a:r>
          </a:p>
          <a:p>
            <a:pPr marL="0" indent="0">
              <a:buNone/>
            </a:pPr>
            <a:endParaRPr lang="en-US"/>
          </a:p>
          <a:p>
            <a:pPr marL="0" indent="0">
              <a:buNone/>
            </a:pPr>
            <a:r>
              <a:rPr lang="en-US"/>
              <a:t>Caraway Conference Center</a:t>
            </a:r>
          </a:p>
          <a:p>
            <a:pPr marL="0" indent="0">
              <a:buNone/>
            </a:pPr>
            <a:endParaRPr lang="en-US"/>
          </a:p>
          <a:p>
            <a:pPr marL="0" indent="0">
              <a:buNone/>
            </a:pPr>
            <a:r>
              <a:rPr lang="en-US"/>
              <a:t>You may arrive the evening of Feb. 3</a:t>
            </a:r>
            <a:r>
              <a:rPr lang="en-US" baseline="30000"/>
              <a:t>rd</a:t>
            </a:r>
            <a:endParaRPr lang="en-US"/>
          </a:p>
          <a:p>
            <a:pPr marL="0" indent="0">
              <a:buNone/>
            </a:pPr>
            <a:endParaRPr lang="en-US"/>
          </a:p>
          <a:p>
            <a:pPr marL="0" indent="0">
              <a:buNone/>
            </a:pPr>
            <a:r>
              <a:rPr lang="en-US"/>
              <a:t>All expenses covered (lodging &amp; meals) </a:t>
            </a:r>
            <a:br>
              <a:rPr lang="en-US"/>
            </a:br>
            <a:r>
              <a:rPr lang="en-US"/>
              <a:t>except travel (mileage &amp; meals during </a:t>
            </a:r>
            <a:br>
              <a:rPr lang="en-US"/>
            </a:br>
            <a:r>
              <a:rPr lang="en-US"/>
              <a:t>travel)</a:t>
            </a:r>
            <a:br>
              <a:rPr lang="en-US"/>
            </a:br>
            <a:endParaRPr lang="en-US"/>
          </a:p>
        </p:txBody>
      </p:sp>
      <p:sp>
        <p:nvSpPr>
          <p:cNvPr id="3" name="Title 2">
            <a:extLst>
              <a:ext uri="{FF2B5EF4-FFF2-40B4-BE49-F238E27FC236}">
                <a16:creationId xmlns:a16="http://schemas.microsoft.com/office/drawing/2014/main" id="{FBDA06B4-D5C7-7E40-0D87-BC3FB8A7A56B}"/>
              </a:ext>
            </a:extLst>
          </p:cNvPr>
          <p:cNvSpPr>
            <a:spLocks noGrp="1"/>
          </p:cNvSpPr>
          <p:nvPr>
            <p:ph type="title"/>
          </p:nvPr>
        </p:nvSpPr>
        <p:spPr/>
        <p:txBody>
          <a:bodyPr/>
          <a:lstStyle/>
          <a:p>
            <a:r>
              <a:rPr lang="en-US"/>
              <a:t>Mid-Year Review &amp; CLNA Training</a:t>
            </a:r>
          </a:p>
        </p:txBody>
      </p:sp>
      <p:pic>
        <p:nvPicPr>
          <p:cNvPr id="8" name="Picture 7">
            <a:extLst>
              <a:ext uri="{FF2B5EF4-FFF2-40B4-BE49-F238E27FC236}">
                <a16:creationId xmlns:a16="http://schemas.microsoft.com/office/drawing/2014/main" id="{3FD4429E-E08B-0D47-89BA-4CF086C35F91}"/>
              </a:ext>
            </a:extLst>
          </p:cNvPr>
          <p:cNvPicPr>
            <a:picLocks noChangeAspect="1"/>
          </p:cNvPicPr>
          <p:nvPr/>
        </p:nvPicPr>
        <p:blipFill>
          <a:blip r:embed="rId2"/>
          <a:srcRect l="4799" t="8316" r="8176" b="16053"/>
          <a:stretch/>
        </p:blipFill>
        <p:spPr>
          <a:xfrm rot="536617">
            <a:off x="5759082" y="1442798"/>
            <a:ext cx="2620096" cy="3586254"/>
          </a:xfrm>
          <a:prstGeom prst="rect">
            <a:avLst/>
          </a:prstGeom>
        </p:spPr>
      </p:pic>
      <p:sp>
        <p:nvSpPr>
          <p:cNvPr id="6" name="Oval 5">
            <a:extLst>
              <a:ext uri="{FF2B5EF4-FFF2-40B4-BE49-F238E27FC236}">
                <a16:creationId xmlns:a16="http://schemas.microsoft.com/office/drawing/2014/main" id="{E95223E3-59AE-9677-537C-56D0AF8AD17A}"/>
              </a:ext>
            </a:extLst>
          </p:cNvPr>
          <p:cNvSpPr/>
          <p:nvPr/>
        </p:nvSpPr>
        <p:spPr>
          <a:xfrm rot="559066">
            <a:off x="6753434" y="3787138"/>
            <a:ext cx="703716" cy="384452"/>
          </a:xfrm>
          <a:prstGeom prst="ellipse">
            <a:avLst/>
          </a:prstGeom>
          <a:noFill/>
          <a:ln w="57150">
            <a:solidFill>
              <a:srgbClr val="4BA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3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p:txBody>
          <a:bodyPr vert="horz" lIns="91440" tIns="45720" rIns="91440" bIns="45720" rtlCol="0" anchor="t">
            <a:normAutofit fontScale="925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spcBef>
                <a:spcPts val="0"/>
              </a:spcBef>
              <a:spcAft>
                <a:spcPts val="1200"/>
              </a:spcAft>
              <a:buSzPts val="1000"/>
              <a:buNone/>
              <a:tabLst>
                <a:tab pos="457200" algn="l"/>
              </a:tabLst>
            </a:pPr>
            <a:r>
              <a:rPr lang="en-US" sz="2800" kern="100">
                <a:effectLst/>
                <a:latin typeface="+mn-lt"/>
                <a:ea typeface="Calibri" panose="020F0502020204030204" pitchFamily="34" charset="0"/>
                <a:cs typeface="Calibri" panose="020F0502020204030204" pitchFamily="34" charset="0"/>
              </a:rPr>
              <a:t>Evaluate student performance against state and local levels, with a particular focus on special populations and subgroups.</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indent="-174625">
              <a:spcBef>
                <a:spcPts val="0"/>
              </a:spcBef>
              <a:spcAft>
                <a:spcPts val="1200"/>
              </a:spcAft>
            </a:pPr>
            <a:r>
              <a:rPr lang="en-US" sz="2800">
                <a:latin typeface="+mn-lt"/>
              </a:rPr>
              <a:t>Disaggregating student performance data </a:t>
            </a:r>
          </a:p>
          <a:p>
            <a:pPr marL="174625" indent="-174625">
              <a:spcBef>
                <a:spcPts val="0"/>
              </a:spcBef>
              <a:spcAft>
                <a:spcPts val="1200"/>
              </a:spcAft>
            </a:pPr>
            <a:r>
              <a:rPr lang="en-US" sz="2800">
                <a:latin typeface="+mn-lt"/>
              </a:rPr>
              <a:t>Using Power BI and Public Dashboards for analysis</a:t>
            </a:r>
          </a:p>
          <a:p>
            <a:pPr marL="174625" indent="-174625">
              <a:spcBef>
                <a:spcPts val="0"/>
              </a:spcBef>
              <a:spcAft>
                <a:spcPts val="1200"/>
              </a:spcAft>
            </a:pPr>
            <a:r>
              <a:rPr lang="en-US" sz="2800">
                <a:latin typeface="+mn-lt"/>
                <a:cs typeface="Times New Roman"/>
              </a:rPr>
              <a:t>Determine Gaps in student performance </a:t>
            </a:r>
            <a:endParaRPr lang="en-US" sz="2800">
              <a:latin typeface="+mn-lt"/>
            </a:endParaRP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a:t>Student Performance</a:t>
            </a:r>
          </a:p>
        </p:txBody>
      </p:sp>
    </p:spTree>
    <p:extLst>
      <p:ext uri="{BB962C8B-B14F-4D97-AF65-F5344CB8AC3E}">
        <p14:creationId xmlns:p14="http://schemas.microsoft.com/office/powerpoint/2010/main" val="140805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a:xfrm>
            <a:off x="351295" y="1341569"/>
            <a:ext cx="8441410" cy="3548753"/>
          </a:xfrm>
        </p:spPr>
        <p:txBody>
          <a:bodyPr vert="horz" lIns="91440" tIns="45720" rIns="91440" bIns="45720" rtlCol="0" anchor="t">
            <a:normAutofit lnSpcReduction="1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spcBef>
                <a:spcPts val="0"/>
              </a:spcBef>
              <a:spcAft>
                <a:spcPts val="1200"/>
              </a:spcAft>
              <a:buSzPts val="1000"/>
              <a:buNone/>
              <a:tabLst>
                <a:tab pos="457200" algn="l"/>
              </a:tabLst>
            </a:pPr>
            <a:r>
              <a:rPr lang="en-US" sz="2800">
                <a:effectLst/>
                <a:latin typeface="Calibri" panose="020F0502020204030204" pitchFamily="34" charset="0"/>
                <a:ea typeface="Calibri" panose="020F0502020204030204" pitchFamily="34" charset="0"/>
                <a:cs typeface="Calibri" panose="020F0502020204030204" pitchFamily="34" charset="0"/>
              </a:rPr>
              <a:t>Ensure CTE programs of study are sufficient in size, scope, and quality and are aligned with the labor market.</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indent="-174625">
              <a:spcBef>
                <a:spcPts val="0"/>
              </a:spcBef>
              <a:spcAft>
                <a:spcPts val="1200"/>
              </a:spcAft>
            </a:pPr>
            <a:r>
              <a:rPr lang="en-US" sz="2800">
                <a:latin typeface="+mn-lt"/>
              </a:rPr>
              <a:t>Definitions of Size, Scope, and Quality</a:t>
            </a:r>
          </a:p>
          <a:p>
            <a:pPr marL="174625" indent="-174625">
              <a:spcBef>
                <a:spcPts val="0"/>
              </a:spcBef>
              <a:spcAft>
                <a:spcPts val="1200"/>
              </a:spcAft>
            </a:pPr>
            <a:r>
              <a:rPr lang="en-US" sz="2800">
                <a:latin typeface="+mn-lt"/>
                <a:cs typeface="Times New Roman"/>
              </a:rPr>
              <a:t>Collecting evidence of program gaps and needs</a:t>
            </a:r>
          </a:p>
          <a:p>
            <a:pPr marL="174625" indent="-174625">
              <a:spcBef>
                <a:spcPts val="0"/>
              </a:spcBef>
              <a:spcAft>
                <a:spcPts val="1200"/>
              </a:spcAft>
            </a:pPr>
            <a:r>
              <a:rPr lang="en-US" sz="2800">
                <a:latin typeface="+mn-lt"/>
              </a:rPr>
              <a:t>Assessing labor market information </a:t>
            </a: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a:t>Size, Scope, Quality &amp; Labor Market Alignment</a:t>
            </a:r>
          </a:p>
        </p:txBody>
      </p:sp>
    </p:spTree>
    <p:extLst>
      <p:ext uri="{BB962C8B-B14F-4D97-AF65-F5344CB8AC3E}">
        <p14:creationId xmlns:p14="http://schemas.microsoft.com/office/powerpoint/2010/main" val="16556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a:xfrm>
            <a:off x="351295" y="1341569"/>
            <a:ext cx="8441410" cy="3548753"/>
          </a:xfrm>
        </p:spPr>
        <p:txBody>
          <a:bodyPr vert="horz" lIns="91440" tIns="45720" rIns="91440" bIns="45720" rtlCol="0" anchor="t">
            <a:normAutofit fontScale="700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indent="0">
              <a:lnSpc>
                <a:spcPct val="107000"/>
              </a:lnSpc>
              <a:spcBef>
                <a:spcPts val="0"/>
              </a:spcBef>
              <a:spcAft>
                <a:spcPts val="800"/>
              </a:spcAft>
              <a:buSzPts val="1000"/>
              <a:buNone/>
              <a:tabLst>
                <a:tab pos="457200" algn="l"/>
              </a:tabLst>
            </a:pPr>
            <a:r>
              <a:rPr lang="en-US" sz="2800" kern="100">
                <a:effectLst/>
                <a:latin typeface="Calibri"/>
                <a:ea typeface="Calibri"/>
                <a:cs typeface="Calibri"/>
              </a:rPr>
              <a:t>Ensure alignment between secondary and postsecondary </a:t>
            </a:r>
            <a:r>
              <a:rPr lang="en-US" sz="2800" kern="100">
                <a:latin typeface="Calibri"/>
                <a:ea typeface="Calibri"/>
                <a:cs typeface="Calibri"/>
              </a:rPr>
              <a:t>CTE programs of study </a:t>
            </a:r>
            <a:r>
              <a:rPr lang="en-US" sz="2800" kern="100">
                <a:effectLst/>
                <a:latin typeface="Calibri"/>
                <a:ea typeface="Calibri"/>
                <a:cs typeface="Calibri"/>
              </a:rPr>
              <a:t>to eliminate barriers, provide seamless transitions for students, and offer credentials that provide economic value.</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228600" indent="-174625">
              <a:lnSpc>
                <a:spcPct val="107000"/>
              </a:lnSpc>
              <a:spcBef>
                <a:spcPts val="0"/>
              </a:spcBef>
              <a:spcAft>
                <a:spcPts val="800"/>
              </a:spcAft>
            </a:pPr>
            <a:r>
              <a:rPr lang="en-US" sz="2800" kern="100">
                <a:latin typeface="Calibri"/>
                <a:ea typeface="Calibri"/>
                <a:cs typeface="Calibri"/>
              </a:rPr>
              <a:t>Funded Perkins Programs have</a:t>
            </a:r>
            <a:r>
              <a:rPr lang="en-US" sz="2800" kern="100">
                <a:effectLst/>
                <a:latin typeface="Calibri"/>
                <a:ea typeface="Calibri"/>
                <a:cs typeface="Calibri"/>
              </a:rPr>
              <a:t> </a:t>
            </a:r>
            <a:r>
              <a:rPr lang="en-US" sz="2800" kern="100">
                <a:latin typeface="Calibri"/>
                <a:ea typeface="Calibri"/>
                <a:cs typeface="Calibri"/>
              </a:rPr>
              <a:t>an identified </a:t>
            </a:r>
            <a:r>
              <a:rPr lang="en-US" sz="2800" kern="100">
                <a:effectLst/>
                <a:latin typeface="Calibri"/>
                <a:ea typeface="Calibri"/>
                <a:cs typeface="Calibri"/>
              </a:rPr>
              <a:t> career pathway</a:t>
            </a:r>
            <a:r>
              <a:rPr lang="en-US" sz="2800" kern="100">
                <a:latin typeface="Calibri"/>
                <a:ea typeface="Calibri"/>
                <a:cs typeface="Calibri"/>
              </a:rPr>
              <a:t> framework</a:t>
            </a:r>
            <a:endParaRPr lang="en-US" sz="2800" kern="100">
              <a:effectLst/>
              <a:latin typeface="Calibri"/>
              <a:ea typeface="Calibri"/>
              <a:cs typeface="Calibri"/>
            </a:endParaRPr>
          </a:p>
          <a:p>
            <a:pPr marL="228600" marR="0" indent="-174625">
              <a:lnSpc>
                <a:spcPct val="107000"/>
              </a:lnSpc>
              <a:spcBef>
                <a:spcPts val="0"/>
              </a:spcBef>
              <a:spcAft>
                <a:spcPts val="800"/>
              </a:spcAft>
            </a:pPr>
            <a:r>
              <a:rPr lang="en-US" sz="2800" kern="100">
                <a:effectLst/>
                <a:latin typeface="Calibri"/>
                <a:ea typeface="Calibri"/>
                <a:cs typeface="Calibri"/>
              </a:rPr>
              <a:t>Alignment of support systems across educational levels.</a:t>
            </a:r>
          </a:p>
          <a:p>
            <a:pPr marL="228600" marR="0" indent="-174625">
              <a:lnSpc>
                <a:spcPct val="107000"/>
              </a:lnSpc>
              <a:spcBef>
                <a:spcPts val="0"/>
              </a:spcBef>
              <a:spcAft>
                <a:spcPts val="800"/>
              </a:spcAft>
            </a:pPr>
            <a:r>
              <a:rPr lang="en-US" sz="2800" kern="100">
                <a:effectLst/>
                <a:latin typeface="Calibri"/>
                <a:ea typeface="Calibri"/>
                <a:cs typeface="Calibri"/>
              </a:rPr>
              <a:t>Opportunities for postsecondary credit through dual/concurrent enrollment or early college high schools, articulated credit, and credit for prior learning.</a:t>
            </a:r>
          </a:p>
          <a:p>
            <a:pPr marL="228600" indent="-174625">
              <a:lnSpc>
                <a:spcPct val="107000"/>
              </a:lnSpc>
              <a:spcBef>
                <a:spcPts val="0"/>
              </a:spcBef>
              <a:spcAft>
                <a:spcPts val="800"/>
              </a:spcAft>
            </a:pPr>
            <a:r>
              <a:rPr lang="en-US" sz="2800" kern="100">
                <a:effectLst/>
                <a:latin typeface="Calibri"/>
                <a:ea typeface="Calibri"/>
                <a:cs typeface="Calibri"/>
              </a:rPr>
              <a:t>Inclusion of </a:t>
            </a:r>
            <a:r>
              <a:rPr lang="en-US" sz="2800" kern="100">
                <a:latin typeface="Calibri"/>
                <a:ea typeface="Calibri"/>
                <a:cs typeface="Calibri"/>
              </a:rPr>
              <a:t>career development &amp; </a:t>
            </a:r>
            <a:r>
              <a:rPr lang="en-US" sz="2800" kern="100">
                <a:effectLst/>
                <a:latin typeface="Calibri"/>
                <a:ea typeface="Calibri"/>
                <a:cs typeface="Calibri"/>
              </a:rPr>
              <a:t>work-based learning in the pathway.</a:t>
            </a: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a:t>Progress in implementing CTE Pathways</a:t>
            </a:r>
          </a:p>
        </p:txBody>
      </p:sp>
    </p:spTree>
    <p:extLst>
      <p:ext uri="{BB962C8B-B14F-4D97-AF65-F5344CB8AC3E}">
        <p14:creationId xmlns:p14="http://schemas.microsoft.com/office/powerpoint/2010/main" val="90012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p:txBody>
          <a:bodyPr vert="horz" lIns="91440" tIns="45720" rIns="91440" bIns="45720" rtlCol="0" anchor="t">
            <a:normAutofit fontScale="775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lnSpc>
                <a:spcPct val="107000"/>
              </a:lnSpc>
              <a:spcBef>
                <a:spcPts val="0"/>
              </a:spcBef>
              <a:spcAft>
                <a:spcPts val="800"/>
              </a:spcAft>
              <a:buSzPts val="1000"/>
              <a:buNone/>
              <a:tabLst>
                <a:tab pos="457200" algn="l"/>
              </a:tabLst>
            </a:pPr>
            <a:r>
              <a:rPr lang="en-US" sz="2800" kern="100">
                <a:effectLst/>
                <a:latin typeface="Calibri" panose="020F0502020204030204" pitchFamily="34" charset="0"/>
                <a:ea typeface="Calibri" panose="020F0502020204030204" pitchFamily="34" charset="0"/>
                <a:cs typeface="Calibri" panose="020F0502020204030204" pitchFamily="34" charset="0"/>
              </a:rPr>
              <a:t>Improve recruitment and retention of faculty and staff and provide comprehensive professional development.</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marR="0" indent="-174625">
              <a:lnSpc>
                <a:spcPct val="107000"/>
              </a:lnSpc>
              <a:spcBef>
                <a:spcPts val="0"/>
              </a:spcBef>
              <a:spcAft>
                <a:spcPts val="800"/>
              </a:spcAft>
            </a:pPr>
            <a:r>
              <a:rPr lang="en-US" sz="3000" kern="100">
                <a:effectLst/>
                <a:latin typeface="Calibri"/>
                <a:ea typeface="Calibri"/>
                <a:cs typeface="Calibri"/>
              </a:rPr>
              <a:t>Meeting certification and licensure requirements.</a:t>
            </a:r>
          </a:p>
          <a:p>
            <a:pPr marL="174625" marR="0" indent="-174625">
              <a:lnSpc>
                <a:spcPct val="107000"/>
              </a:lnSpc>
              <a:spcBef>
                <a:spcPts val="0"/>
              </a:spcBef>
              <a:spcAft>
                <a:spcPts val="800"/>
              </a:spcAft>
            </a:pPr>
            <a:r>
              <a:rPr lang="en-US" sz="3000" kern="100">
                <a:effectLst/>
                <a:latin typeface="Calibri"/>
                <a:ea typeface="Calibri"/>
                <a:cs typeface="Calibri"/>
              </a:rPr>
              <a:t>Increasing representation of underrepresented groups in the teaching profession.</a:t>
            </a:r>
          </a:p>
          <a:p>
            <a:pPr marL="174625" indent="-174625">
              <a:lnSpc>
                <a:spcPct val="107000"/>
              </a:lnSpc>
              <a:spcBef>
                <a:spcPts val="0"/>
              </a:spcBef>
              <a:spcAft>
                <a:spcPts val="800"/>
              </a:spcAft>
            </a:pPr>
            <a:r>
              <a:rPr lang="en-US" sz="3000" kern="100" err="1">
                <a:latin typeface="Calibri"/>
                <a:ea typeface="Calibri"/>
                <a:cs typeface="Calibri"/>
              </a:rPr>
              <a:t>Imcrease</a:t>
            </a:r>
            <a:r>
              <a:rPr lang="en-US" sz="3000" kern="100">
                <a:latin typeface="Calibri"/>
                <a:ea typeface="Calibri"/>
                <a:cs typeface="Calibri"/>
              </a:rPr>
              <a:t> retention of CTE Faculty </a:t>
            </a:r>
          </a:p>
          <a:p>
            <a:pPr marL="174625" indent="-174625">
              <a:lnSpc>
                <a:spcPct val="107000"/>
              </a:lnSpc>
              <a:spcBef>
                <a:spcPts val="0"/>
              </a:spcBef>
              <a:spcAft>
                <a:spcPts val="800"/>
              </a:spcAft>
            </a:pPr>
            <a:r>
              <a:rPr lang="en-US" sz="3000" kern="100">
                <a:latin typeface="Calibri"/>
                <a:ea typeface="Calibri"/>
                <a:cs typeface="Calibri"/>
              </a:rPr>
              <a:t>Support College</a:t>
            </a:r>
            <a:r>
              <a:rPr lang="en-US" sz="3000" kern="100">
                <a:effectLst/>
                <a:latin typeface="Calibri"/>
                <a:ea typeface="Calibri"/>
                <a:cs typeface="Calibri"/>
              </a:rPr>
              <a:t> professional development</a:t>
            </a:r>
            <a:r>
              <a:rPr lang="en-US" sz="3000" kern="100">
                <a:latin typeface="Calibri"/>
                <a:ea typeface="Calibri"/>
                <a:cs typeface="Calibri"/>
              </a:rPr>
              <a:t> plan</a:t>
            </a:r>
            <a:r>
              <a:rPr lang="en-US" sz="3000" kern="100">
                <a:effectLst/>
                <a:latin typeface="Calibri"/>
                <a:ea typeface="Calibri"/>
                <a:cs typeface="Calibri"/>
              </a:rPr>
              <a:t>.</a:t>
            </a:r>
            <a:endParaRPr lang="en-US"/>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dirty="0"/>
              <a:t>CTE Educator Recruitment &amp; Retention and Professional Development</a:t>
            </a:r>
          </a:p>
        </p:txBody>
      </p:sp>
    </p:spTree>
    <p:extLst>
      <p:ext uri="{BB962C8B-B14F-4D97-AF65-F5344CB8AC3E}">
        <p14:creationId xmlns:p14="http://schemas.microsoft.com/office/powerpoint/2010/main" val="14793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p:txBody>
          <a:bodyPr>
            <a:normAutofit fontScale="925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lnSpc>
                <a:spcPct val="107000"/>
              </a:lnSpc>
              <a:spcBef>
                <a:spcPts val="0"/>
              </a:spcBef>
              <a:spcAft>
                <a:spcPts val="800"/>
              </a:spcAft>
              <a:buSzPts val="1000"/>
              <a:buNone/>
              <a:tabLst>
                <a:tab pos="457200" algn="l"/>
              </a:tabLst>
            </a:pPr>
            <a:r>
              <a:rPr lang="en-US" sz="3000">
                <a:effectLst/>
                <a:latin typeface="Calibri" panose="020F0502020204030204" pitchFamily="34" charset="0"/>
                <a:ea typeface="Calibri" panose="020F0502020204030204" pitchFamily="34" charset="0"/>
                <a:cs typeface="Calibri" panose="020F0502020204030204" pitchFamily="34" charset="0"/>
              </a:rPr>
              <a:t>Remove barriers and close performance gaps for special populations.</a:t>
            </a:r>
          </a:p>
          <a:p>
            <a:pPr marL="0" marR="0" lvl="0" indent="0">
              <a:lnSpc>
                <a:spcPct val="107000"/>
              </a:lnSpc>
              <a:spcBef>
                <a:spcPts val="0"/>
              </a:spcBef>
              <a:spcAft>
                <a:spcPts val="8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marR="0" indent="-174625">
              <a:lnSpc>
                <a:spcPct val="107000"/>
              </a:lnSpc>
              <a:spcBef>
                <a:spcPts val="0"/>
              </a:spcBef>
              <a:spcAft>
                <a:spcPts val="800"/>
              </a:spcAft>
            </a:pPr>
            <a:r>
              <a:rPr lang="en-US" sz="2800" kern="100">
                <a:effectLst/>
                <a:latin typeface="Calibri" panose="020F0502020204030204" pitchFamily="34" charset="0"/>
                <a:ea typeface="Calibri" panose="020F0502020204030204" pitchFamily="34" charset="0"/>
                <a:cs typeface="Calibri" panose="020F0502020204030204" pitchFamily="34" charset="0"/>
              </a:rPr>
              <a:t>Addressing performance gaps and disparities in access.</a:t>
            </a:r>
          </a:p>
          <a:p>
            <a:pPr marL="174625" marR="0" indent="-174625">
              <a:lnSpc>
                <a:spcPct val="107000"/>
              </a:lnSpc>
              <a:spcBef>
                <a:spcPts val="0"/>
              </a:spcBef>
              <a:spcAft>
                <a:spcPts val="800"/>
              </a:spcAft>
            </a:pPr>
            <a:r>
              <a:rPr lang="en-US" sz="2800" kern="100">
                <a:effectLst/>
                <a:latin typeface="Calibri" panose="020F0502020204030204" pitchFamily="34" charset="0"/>
                <a:ea typeface="Calibri" panose="020F0502020204030204" pitchFamily="34" charset="0"/>
                <a:cs typeface="Calibri" panose="020F0502020204030204" pitchFamily="34" charset="0"/>
              </a:rPr>
              <a:t>Preparing special populations for high-skill, high-wage or in-demand occupations.</a:t>
            </a:r>
          </a:p>
          <a:p>
            <a:pPr marL="174625" marR="0" indent="-174625">
              <a:lnSpc>
                <a:spcPct val="107000"/>
              </a:lnSpc>
              <a:spcBef>
                <a:spcPts val="0"/>
              </a:spcBef>
              <a:spcAft>
                <a:spcPts val="800"/>
              </a:spcAft>
            </a:pPr>
            <a:r>
              <a:rPr lang="en-US" sz="2800" kern="100">
                <a:effectLst/>
                <a:latin typeface="Calibri" panose="020F0502020204030204" pitchFamily="34" charset="0"/>
                <a:ea typeface="Calibri" panose="020F0502020204030204" pitchFamily="34" charset="0"/>
                <a:cs typeface="Calibri" panose="020F0502020204030204" pitchFamily="34" charset="0"/>
              </a:rPr>
              <a:t>Ensuring equal access to CTE programs for all students.</a:t>
            </a: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a:t>Advancing Equity and Access for Special Populations</a:t>
            </a:r>
          </a:p>
        </p:txBody>
      </p:sp>
    </p:spTree>
    <p:extLst>
      <p:ext uri="{BB962C8B-B14F-4D97-AF65-F5344CB8AC3E}">
        <p14:creationId xmlns:p14="http://schemas.microsoft.com/office/powerpoint/2010/main" val="421718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141758-687A-D558-FE53-1CF3175FE07A}"/>
              </a:ext>
            </a:extLst>
          </p:cNvPr>
          <p:cNvSpPr>
            <a:spLocks noGrp="1"/>
          </p:cNvSpPr>
          <p:nvPr>
            <p:ph idx="1"/>
          </p:nvPr>
        </p:nvSpPr>
        <p:spPr>
          <a:xfrm>
            <a:off x="468536" y="1320904"/>
            <a:ext cx="8193684" cy="3822596"/>
          </a:xfrm>
        </p:spPr>
        <p:txBody>
          <a:bodyPr>
            <a:normAutofit fontScale="85000" lnSpcReduction="20000"/>
          </a:bodyPr>
          <a:lstStyle/>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Peyton Bell			Director of Curriculum Management </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Patti Coultas		Assistant Director of Perkins CTE - East        </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Lisa Eads		Associate Vice President of Programs</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Lane Freeman	Director of Online Learning Programs and Student Services</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Trudie Hughes	State Director of Disability Services and Title IX</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Hilmi Lahoud		Sr State Director of Business &amp; IT and Academic Programs Operations</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Aaron Mabe		State Director of Dual Enrollment and Ag &amp; Natural Resources Technology</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Darice McDougald	Perkins Program Specialist</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Jennifer McLean	State Director of Advising and Coaching</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Mary Olvera		State Director of Teacher Ed., Public Services, &amp; Perkins Special Populations</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Ashley Parrott		State Director of College Ready Graduates and Developmental Education</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Tony Reggi		Associate Director of Perkins CTE</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Reyna Rodriguez		Director of Course Management and Credentialing</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Todd Roth			State Director of Skilled Trades and Work Based Learning</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Stefanie Schroeder	Assistant Director of Perkins CTE – West</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Melissa Smith		Senior State Director of Health Science Programs</a:t>
            </a:r>
          </a:p>
          <a:p>
            <a:pPr marL="0" indent="0" defTabSz="457200">
              <a:spcBef>
                <a:spcPts val="0"/>
              </a:spcBef>
              <a:spcAft>
                <a:spcPts val="3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Dr. Bob Witchger		Executive Director of Perkins CTE</a:t>
            </a:r>
            <a:endParaRPr lang="en-US"/>
          </a:p>
        </p:txBody>
      </p:sp>
      <p:sp>
        <p:nvSpPr>
          <p:cNvPr id="3" name="Title 2">
            <a:extLst>
              <a:ext uri="{FF2B5EF4-FFF2-40B4-BE49-F238E27FC236}">
                <a16:creationId xmlns:a16="http://schemas.microsoft.com/office/drawing/2014/main" id="{C983BA23-8DCB-A4CC-F6F9-E56C24AA2F6C}"/>
              </a:ext>
            </a:extLst>
          </p:cNvPr>
          <p:cNvSpPr>
            <a:spLocks noGrp="1"/>
          </p:cNvSpPr>
          <p:nvPr>
            <p:ph type="title"/>
          </p:nvPr>
        </p:nvSpPr>
        <p:spPr/>
        <p:txBody>
          <a:bodyPr/>
          <a:lstStyle/>
          <a:p>
            <a:r>
              <a:rPr lang="en-US"/>
              <a:t>NCCCS Perkins/Programs Staff</a:t>
            </a:r>
          </a:p>
        </p:txBody>
      </p:sp>
    </p:spTree>
    <p:extLst>
      <p:ext uri="{BB962C8B-B14F-4D97-AF65-F5344CB8AC3E}">
        <p14:creationId xmlns:p14="http://schemas.microsoft.com/office/powerpoint/2010/main" val="2257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49" y="1594811"/>
            <a:ext cx="3735251" cy="3224170"/>
          </a:xfrm>
        </p:spPr>
        <p:txBody>
          <a:bodyPr vert="horz" lIns="91440" tIns="45720" rIns="91440" bIns="45720" rtlCol="0" anchor="t">
            <a:normAutofit/>
          </a:bodyPr>
          <a:lstStyle/>
          <a:p>
            <a:pPr marL="0" indent="0">
              <a:spcBef>
                <a:spcPts val="400"/>
              </a:spcBef>
              <a:spcAft>
                <a:spcPts val="1200"/>
              </a:spcAft>
              <a:buNone/>
            </a:pPr>
            <a:r>
              <a:rPr lang="en-US" sz="2000">
                <a:latin typeface="Times New Roman"/>
                <a:cs typeface="Times New Roman"/>
              </a:rPr>
              <a:t>2</a:t>
            </a:r>
            <a:r>
              <a:rPr lang="en-US" sz="2000" baseline="30000">
                <a:latin typeface="Times New Roman"/>
                <a:cs typeface="Times New Roman"/>
              </a:rPr>
              <a:t>nd</a:t>
            </a:r>
            <a:r>
              <a:rPr lang="en-US" sz="2000">
                <a:latin typeface="Times New Roman"/>
                <a:cs typeface="Times New Roman"/>
              </a:rPr>
              <a:t> Tuesday of the month 1-2pm</a:t>
            </a:r>
          </a:p>
          <a:p>
            <a:pPr marL="0" indent="0">
              <a:spcBef>
                <a:spcPts val="400"/>
              </a:spcBef>
              <a:spcAft>
                <a:spcPts val="1200"/>
              </a:spcAft>
              <a:buNone/>
            </a:pPr>
            <a:r>
              <a:rPr lang="en-US" sz="2000">
                <a:latin typeface="Times New Roman"/>
                <a:cs typeface="Times New Roman"/>
              </a:rPr>
              <a:t>4</a:t>
            </a:r>
            <a:r>
              <a:rPr lang="en-US" sz="2000" baseline="30000">
                <a:latin typeface="Times New Roman"/>
                <a:cs typeface="Times New Roman"/>
              </a:rPr>
              <a:t>th</a:t>
            </a:r>
            <a:r>
              <a:rPr lang="en-US" sz="2000">
                <a:latin typeface="Times New Roman"/>
                <a:cs typeface="Times New Roman"/>
              </a:rPr>
              <a:t> Wednesday of the month 9-10</a:t>
            </a:r>
          </a:p>
          <a:p>
            <a:pPr marL="0" indent="0">
              <a:spcBef>
                <a:spcPts val="400"/>
              </a:spcBef>
              <a:spcAft>
                <a:spcPts val="1200"/>
              </a:spcAft>
              <a:buNone/>
            </a:pPr>
            <a:endParaRPr lang="en-US" sz="2000">
              <a:latin typeface="Times New Roman"/>
              <a:cs typeface="Times New Roman"/>
            </a:endParaRPr>
          </a:p>
          <a:p>
            <a:pPr marL="0" indent="0">
              <a:spcBef>
                <a:spcPts val="400"/>
              </a:spcBef>
              <a:spcAft>
                <a:spcPts val="1200"/>
              </a:spcAft>
              <a:buNone/>
            </a:pPr>
            <a:r>
              <a:rPr lang="en-US" sz="2000">
                <a:solidFill>
                  <a:srgbClr val="FF0000"/>
                </a:solidFill>
                <a:latin typeface="Times New Roman"/>
                <a:cs typeface="Times New Roman"/>
              </a:rPr>
              <a:t>** See the top of the NCPerkins.org/presentations </a:t>
            </a:r>
            <a:br>
              <a:rPr lang="en-US" sz="2000">
                <a:solidFill>
                  <a:srgbClr val="FF0000"/>
                </a:solidFill>
                <a:latin typeface="Times New Roman"/>
                <a:cs typeface="Times New Roman"/>
              </a:rPr>
            </a:br>
            <a:r>
              <a:rPr lang="en-US" sz="2000">
                <a:solidFill>
                  <a:srgbClr val="FF0000"/>
                </a:solidFill>
                <a:latin typeface="Times New Roman"/>
                <a:cs typeface="Times New Roman"/>
              </a:rPr>
              <a:t>page for TEAMS link</a:t>
            </a:r>
            <a:endParaRPr lang="en-US" sz="2000">
              <a:solidFill>
                <a:srgbClr val="FF0000"/>
              </a:solidFill>
            </a:endParaRPr>
          </a:p>
        </p:txBody>
      </p:sp>
      <p:sp>
        <p:nvSpPr>
          <p:cNvPr id="10" name="Rectangle: Rounded Corners 9" descr="Colored background shape announcing virtual office hours">
            <a:extLst>
              <a:ext uri="{FF2B5EF4-FFF2-40B4-BE49-F238E27FC236}">
                <a16:creationId xmlns:a16="http://schemas.microsoft.com/office/drawing/2014/main" id="{BAE7A8BD-4CF2-35F4-EB94-E91163AA2E90}"/>
              </a:ext>
            </a:extLst>
          </p:cNvPr>
          <p:cNvSpPr/>
          <p:nvPr/>
        </p:nvSpPr>
        <p:spPr>
          <a:xfrm>
            <a:off x="4417142" y="1443789"/>
            <a:ext cx="4471186" cy="337519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476134" y="3241007"/>
            <a:ext cx="4246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CTE Team Perkins</a:t>
            </a:r>
          </a:p>
          <a:p>
            <a:r>
              <a:rPr lang="en-US" sz="3200">
                <a:cs typeface="Calibri"/>
              </a:rPr>
              <a:t>Virtual </a:t>
            </a:r>
          </a:p>
          <a:p>
            <a:r>
              <a:rPr lang="en-US" sz="3200">
                <a:cs typeface="Calibri"/>
              </a:rPr>
              <a:t>Office Hours</a:t>
            </a:r>
          </a:p>
          <a:p>
            <a:r>
              <a:rPr lang="en-US" sz="1600">
                <a:cs typeface="Calibri"/>
              </a:rPr>
              <a:t>  Drop in to ask a CTE Coordinator your questions</a:t>
            </a:r>
          </a:p>
        </p:txBody>
      </p:sp>
      <p:sp>
        <p:nvSpPr>
          <p:cNvPr id="11" name="Speech Bubble: Rectangle with Corners Rounded 10" descr="Graphic of a speaking cloud saying &quot;Need Help? Let's Meet.&quot;&#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cs typeface="Calibri"/>
              </a:rPr>
              <a:t>Need help?</a:t>
            </a:r>
          </a:p>
          <a:p>
            <a:pPr algn="ctr"/>
            <a:r>
              <a:rPr lang="en-US" sz="3200">
                <a:cs typeface="Calibri"/>
              </a:rPr>
              <a:t>Let's meet.</a:t>
            </a:r>
          </a:p>
        </p:txBody>
      </p:sp>
    </p:spTree>
    <p:extLst>
      <p:ext uri="{BB962C8B-B14F-4D97-AF65-F5344CB8AC3E}">
        <p14:creationId xmlns:p14="http://schemas.microsoft.com/office/powerpoint/2010/main" val="16796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nd white poster with text&#10;&#10;Description automatically generated">
            <a:extLst>
              <a:ext uri="{FF2B5EF4-FFF2-40B4-BE49-F238E27FC236}">
                <a16:creationId xmlns:a16="http://schemas.microsoft.com/office/drawing/2014/main" id="{36BA4402-384D-292A-AE10-3DC1C168B099}"/>
              </a:ext>
            </a:extLst>
          </p:cNvPr>
          <p:cNvPicPr>
            <a:picLocks noGrp="1" noChangeAspect="1"/>
          </p:cNvPicPr>
          <p:nvPr>
            <p:ph idx="1"/>
          </p:nvPr>
        </p:nvPicPr>
        <p:blipFill>
          <a:blip r:embed="rId2"/>
          <a:stretch>
            <a:fillRect/>
          </a:stretch>
        </p:blipFill>
        <p:spPr>
          <a:xfrm>
            <a:off x="3028950" y="1552231"/>
            <a:ext cx="3086100" cy="3086100"/>
          </a:xfrm>
          <a:ln>
            <a:solidFill>
              <a:schemeClr val="tx1"/>
            </a:solidFill>
          </a:ln>
        </p:spPr>
      </p:pic>
      <p:sp>
        <p:nvSpPr>
          <p:cNvPr id="3" name="Title 2">
            <a:extLst>
              <a:ext uri="{FF2B5EF4-FFF2-40B4-BE49-F238E27FC236}">
                <a16:creationId xmlns:a16="http://schemas.microsoft.com/office/drawing/2014/main" id="{6DC4C842-25BA-72FA-6965-1805B14B5BB2}"/>
              </a:ext>
            </a:extLst>
          </p:cNvPr>
          <p:cNvSpPr>
            <a:spLocks noGrp="1"/>
          </p:cNvSpPr>
          <p:nvPr>
            <p:ph type="title"/>
          </p:nvPr>
        </p:nvSpPr>
        <p:spPr/>
        <p:txBody>
          <a:bodyPr/>
          <a:lstStyle/>
          <a:p>
            <a:r>
              <a:rPr lang="en-US" dirty="0">
                <a:ln w="0">
                  <a:solidFill>
                    <a:srgbClr val="5B9BD5"/>
                  </a:solidFill>
                </a:ln>
                <a:ea typeface="Calibri Light"/>
                <a:cs typeface="Calibri Light"/>
              </a:rPr>
              <a:t>Professional Development of Interest</a:t>
            </a:r>
          </a:p>
        </p:txBody>
      </p:sp>
    </p:spTree>
    <p:extLst>
      <p:ext uri="{BB962C8B-B14F-4D97-AF65-F5344CB8AC3E}">
        <p14:creationId xmlns:p14="http://schemas.microsoft.com/office/powerpoint/2010/main" val="28793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6371B-1B8B-8736-C49A-8409D98F736C}"/>
              </a:ext>
            </a:extLst>
          </p:cNvPr>
          <p:cNvSpPr>
            <a:spLocks noGrp="1"/>
          </p:cNvSpPr>
          <p:nvPr>
            <p:ph idx="1"/>
          </p:nvPr>
        </p:nvSpPr>
        <p:spPr>
          <a:xfrm>
            <a:off x="1179038" y="3348641"/>
            <a:ext cx="7886700" cy="1594349"/>
          </a:xfrm>
        </p:spPr>
        <p:txBody>
          <a:bodyPr/>
          <a:lstStyle/>
          <a:p>
            <a:pPr marL="0" indent="0">
              <a:buNone/>
            </a:pPr>
            <a:r>
              <a:rPr lang="en-US">
                <a:hlinkClick r:id="rId3"/>
              </a:rPr>
              <a:t>https://events.lifelonglearning.ncsu.edu/ncccs/</a:t>
            </a:r>
            <a:endParaRPr lang="en-US"/>
          </a:p>
          <a:p>
            <a:pPr marL="0" indent="0">
              <a:buNone/>
            </a:pPr>
            <a:r>
              <a:rPr lang="en-US"/>
              <a:t>Registration $299</a:t>
            </a:r>
          </a:p>
          <a:p>
            <a:endParaRPr lang="en-US"/>
          </a:p>
        </p:txBody>
      </p:sp>
      <p:sp>
        <p:nvSpPr>
          <p:cNvPr id="3" name="Title 2">
            <a:extLst>
              <a:ext uri="{FF2B5EF4-FFF2-40B4-BE49-F238E27FC236}">
                <a16:creationId xmlns:a16="http://schemas.microsoft.com/office/drawing/2014/main" id="{47378C1E-8A39-B66B-1FC7-357C71C89A85}"/>
              </a:ext>
            </a:extLst>
          </p:cNvPr>
          <p:cNvSpPr>
            <a:spLocks noGrp="1"/>
          </p:cNvSpPr>
          <p:nvPr>
            <p:ph type="title"/>
          </p:nvPr>
        </p:nvSpPr>
        <p:spPr/>
        <p:txBody>
          <a:bodyPr/>
          <a:lstStyle/>
          <a:p>
            <a:r>
              <a:rPr lang="en-US"/>
              <a:t>NCCCS System Conference</a:t>
            </a:r>
          </a:p>
        </p:txBody>
      </p:sp>
      <p:pic>
        <p:nvPicPr>
          <p:cNvPr id="5" name="Picture 4" descr="Photos of students working in the trades and text: NC Community Colleges System Conference, October 13 - 15, 2024, Raleigh Convention Center, Raleigh, NC">
            <a:extLst>
              <a:ext uri="{FF2B5EF4-FFF2-40B4-BE49-F238E27FC236}">
                <a16:creationId xmlns:a16="http://schemas.microsoft.com/office/drawing/2014/main" id="{E3021E4F-5464-E366-8713-945E461CFD0D}"/>
              </a:ext>
            </a:extLst>
          </p:cNvPr>
          <p:cNvPicPr>
            <a:picLocks noChangeAspect="1"/>
          </p:cNvPicPr>
          <p:nvPr/>
        </p:nvPicPr>
        <p:blipFill>
          <a:blip r:embed="rId4"/>
          <a:stretch>
            <a:fillRect/>
          </a:stretch>
        </p:blipFill>
        <p:spPr>
          <a:xfrm>
            <a:off x="1179038" y="200510"/>
            <a:ext cx="7597798" cy="2842506"/>
          </a:xfrm>
          <a:prstGeom prst="rect">
            <a:avLst/>
          </a:prstGeom>
        </p:spPr>
      </p:pic>
    </p:spTree>
    <p:extLst>
      <p:ext uri="{BB962C8B-B14F-4D97-AF65-F5344CB8AC3E}">
        <p14:creationId xmlns:p14="http://schemas.microsoft.com/office/powerpoint/2010/main" val="169784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with supplies from a movie set and reel for film">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5400" y="1510393"/>
            <a:ext cx="7219950" cy="3359264"/>
          </a:xfrm>
        </p:spPr>
        <p:txBody>
          <a:bodyPr vert="horz" lIns="91440" tIns="45720" rIns="91440" bIns="45720" rtlCol="0" anchor="t">
            <a:normAutofit/>
          </a:bodyPr>
          <a:lstStyle/>
          <a:p>
            <a:pPr marL="0" indent="0">
              <a:buNone/>
            </a:pPr>
            <a:r>
              <a:rPr lang="en-US" sz="2400" b="1">
                <a:latin typeface="Times New Roman"/>
                <a:cs typeface="Times New Roman"/>
              </a:rPr>
              <a:t>Rowan-Cabarrus Community College</a:t>
            </a:r>
          </a:p>
          <a:p>
            <a:pPr marL="0" indent="0">
              <a:buNone/>
            </a:pPr>
            <a:r>
              <a:rPr lang="en-US">
                <a:latin typeface="Times New Roman"/>
                <a:cs typeface="Times New Roman"/>
              </a:rPr>
              <a:t>Female students in engineering technology programs</a:t>
            </a:r>
            <a:endParaRPr lang="en-US"/>
          </a:p>
          <a:p>
            <a:pPr marL="0" indent="0">
              <a:buNone/>
            </a:pPr>
            <a:endParaRPr lang="en-US"/>
          </a:p>
          <a:p>
            <a:pPr marL="0" indent="0">
              <a:buNone/>
            </a:pPr>
            <a:r>
              <a:rPr lang="en-US"/>
              <a:t>The link to all EOY videos is </a:t>
            </a:r>
            <a:r>
              <a:rPr lang="en-US">
                <a:hlinkClick r:id="rId4"/>
              </a:rPr>
              <a:t>www.ncperkins.org/video</a:t>
            </a:r>
            <a:endParaRPr lang="en-US"/>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a:t>Promising Practice Video from 2023-2024</a:t>
            </a:r>
          </a:p>
        </p:txBody>
      </p:sp>
      <p:pic>
        <p:nvPicPr>
          <p:cNvPr id="12" name="Picture 11">
            <a:extLst>
              <a:ext uri="{FF2B5EF4-FFF2-40B4-BE49-F238E27FC236}">
                <a16:creationId xmlns:a16="http://schemas.microsoft.com/office/drawing/2014/main" id="{34C54187-C0AC-1758-5B61-9FDF1317DBC5}"/>
              </a:ext>
            </a:extLst>
          </p:cNvPr>
          <p:cNvPicPr>
            <a:picLocks noChangeAspect="1"/>
          </p:cNvPicPr>
          <p:nvPr/>
        </p:nvPicPr>
        <p:blipFill>
          <a:blip r:embed="rId5"/>
          <a:stretch>
            <a:fillRect/>
          </a:stretch>
        </p:blipFill>
        <p:spPr>
          <a:xfrm>
            <a:off x="170321" y="3694760"/>
            <a:ext cx="3673259" cy="1322373"/>
          </a:xfrm>
          <a:prstGeom prst="rect">
            <a:avLst/>
          </a:prstGeom>
          <a:solidFill>
            <a:srgbClr val="20346A"/>
          </a:solidFill>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773050" y="-253225"/>
            <a:ext cx="1543050" cy="564995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56979D"/>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4" name="TextBox 4"/>
            <p:cNvSpPr txBox="1"/>
            <p:nvPr/>
          </p:nvSpPr>
          <p:spPr>
            <a:xfrm>
              <a:off x="0" y="-19050"/>
              <a:ext cx="812800" cy="299515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5" name="Group 5"/>
          <p:cNvGrpSpPr/>
          <p:nvPr/>
        </p:nvGrpSpPr>
        <p:grpSpPr>
          <a:xfrm>
            <a:off x="613887" y="2081811"/>
            <a:ext cx="55118" cy="1409498"/>
            <a:chOff x="0" y="0"/>
            <a:chExt cx="26312" cy="672855"/>
          </a:xfrm>
        </p:grpSpPr>
        <p:sp>
          <p:nvSpPr>
            <p:cNvPr id="6" name="Freeform 6"/>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7" name="TextBox 7"/>
            <p:cNvSpPr txBox="1"/>
            <p:nvPr/>
          </p:nvSpPr>
          <p:spPr>
            <a:xfrm>
              <a:off x="0" y="-19050"/>
              <a:ext cx="26312" cy="69190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8" name="Group 8"/>
          <p:cNvGrpSpPr/>
          <p:nvPr/>
        </p:nvGrpSpPr>
        <p:grpSpPr>
          <a:xfrm>
            <a:off x="797813" y="2206727"/>
            <a:ext cx="5215795" cy="1159667"/>
            <a:chOff x="0" y="0"/>
            <a:chExt cx="2489874" cy="553592"/>
          </a:xfrm>
        </p:grpSpPr>
        <p:sp>
          <p:nvSpPr>
            <p:cNvPr id="9" name="Freeform 9"/>
            <p:cNvSpPr/>
            <p:nvPr/>
          </p:nvSpPr>
          <p:spPr>
            <a:xfrm>
              <a:off x="0" y="0"/>
              <a:ext cx="2489874" cy="553592"/>
            </a:xfrm>
            <a:custGeom>
              <a:avLst/>
              <a:gdLst/>
              <a:ahLst/>
              <a:cxnLst/>
              <a:rect l="l" t="t" r="r" b="b"/>
              <a:pathLst>
                <a:path w="2489874" h="553592">
                  <a:moveTo>
                    <a:pt x="13359" y="0"/>
                  </a:moveTo>
                  <a:lnTo>
                    <a:pt x="2476515" y="0"/>
                  </a:lnTo>
                  <a:cubicBezTo>
                    <a:pt x="2480058" y="0"/>
                    <a:pt x="2483456" y="1407"/>
                    <a:pt x="2485961" y="3913"/>
                  </a:cubicBezTo>
                  <a:cubicBezTo>
                    <a:pt x="2488466" y="6418"/>
                    <a:pt x="2489874" y="9816"/>
                    <a:pt x="2489874" y="13359"/>
                  </a:cubicBezTo>
                  <a:lnTo>
                    <a:pt x="2489874" y="540233"/>
                  </a:lnTo>
                  <a:cubicBezTo>
                    <a:pt x="2489874" y="547611"/>
                    <a:pt x="2483893" y="553592"/>
                    <a:pt x="2476515" y="553592"/>
                  </a:cubicBezTo>
                  <a:lnTo>
                    <a:pt x="13359" y="553592"/>
                  </a:lnTo>
                  <a:cubicBezTo>
                    <a:pt x="9816" y="553592"/>
                    <a:pt x="6418" y="552185"/>
                    <a:pt x="3913" y="549680"/>
                  </a:cubicBezTo>
                  <a:cubicBezTo>
                    <a:pt x="1407" y="547174"/>
                    <a:pt x="0" y="543776"/>
                    <a:pt x="0" y="540233"/>
                  </a:cubicBezTo>
                  <a:lnTo>
                    <a:pt x="0" y="13359"/>
                  </a:lnTo>
                  <a:cubicBezTo>
                    <a:pt x="0" y="9816"/>
                    <a:pt x="1407" y="6418"/>
                    <a:pt x="3913" y="3913"/>
                  </a:cubicBezTo>
                  <a:cubicBezTo>
                    <a:pt x="6418" y="1407"/>
                    <a:pt x="9816" y="0"/>
                    <a:pt x="13359" y="0"/>
                  </a:cubicBezTo>
                  <a:close/>
                </a:path>
              </a:pathLst>
            </a:custGeom>
            <a:solidFill>
              <a:srgbClr val="FD6F18"/>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0" name="TextBox 10"/>
            <p:cNvSpPr txBox="1"/>
            <p:nvPr/>
          </p:nvSpPr>
          <p:spPr>
            <a:xfrm>
              <a:off x="0" y="-19050"/>
              <a:ext cx="2489874" cy="572642"/>
            </a:xfrm>
            <a:prstGeom prst="rect">
              <a:avLst/>
            </a:prstGeom>
          </p:spPr>
          <p:txBody>
            <a:bodyPr lIns="28028" tIns="28028" rIns="28028" bIns="28028"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690"/>
                </a:lnSpc>
              </a:pPr>
              <a:r>
                <a:rPr lang="en-US" sz="1300">
                  <a:solidFill>
                    <a:srgbClr val="FFFFFF"/>
                  </a:solidFill>
                  <a:latin typeface="Montserrat Light"/>
                </a:rPr>
                <a:t>This training offers a deep dive into all secondary engagement opportunities by reviewing best practices, local data, and inter-office collaborations, e.g. career advising, articulation, and CCP pathways. Sessions typically last about 2-3 hours at no cost to the college.</a:t>
              </a:r>
            </a:p>
          </p:txBody>
        </p:sp>
      </p:grpSp>
      <p:sp>
        <p:nvSpPr>
          <p:cNvPr id="11" name="Freeform 11"/>
          <p:cNvSpPr/>
          <p:nvPr/>
        </p:nvSpPr>
        <p:spPr>
          <a:xfrm>
            <a:off x="-1388936" y="-103536"/>
            <a:ext cx="1903286" cy="1041616"/>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2" name="Freeform 12" descr="Logo that says CTE Learning that works for North Carolina"/>
          <p:cNvSpPr/>
          <p:nvPr/>
        </p:nvSpPr>
        <p:spPr>
          <a:xfrm>
            <a:off x="6981073" y="95250"/>
            <a:ext cx="1552052" cy="1209106"/>
          </a:xfrm>
          <a:custGeom>
            <a:avLst/>
            <a:gdLst/>
            <a:ahLst/>
            <a:cxnLst/>
            <a:rect l="l" t="t" r="r" b="b"/>
            <a:pathLst>
              <a:path w="3104103" h="2418211">
                <a:moveTo>
                  <a:pt x="0" y="0"/>
                </a:moveTo>
                <a:lnTo>
                  <a:pt x="3104103" y="0"/>
                </a:lnTo>
                <a:lnTo>
                  <a:pt x="3104103" y="2418211"/>
                </a:lnTo>
                <a:lnTo>
                  <a:pt x="0" y="2418211"/>
                </a:lnTo>
                <a:lnTo>
                  <a:pt x="0" y="0"/>
                </a:lnTo>
                <a:close/>
              </a:path>
            </a:pathLst>
          </a:custGeom>
          <a:blipFill>
            <a:blip r:embed="rId4"/>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3" name="Freeform 13"/>
          <p:cNvSpPr/>
          <p:nvPr/>
        </p:nvSpPr>
        <p:spPr>
          <a:xfrm>
            <a:off x="6069995" y="1386842"/>
            <a:ext cx="3080661" cy="3117957"/>
          </a:xfrm>
          <a:custGeom>
            <a:avLst/>
            <a:gdLst/>
            <a:ahLst/>
            <a:cxnLst/>
            <a:rect l="l" t="t" r="r" b="b"/>
            <a:pathLst>
              <a:path w="6161321" h="6235913">
                <a:moveTo>
                  <a:pt x="0" y="0"/>
                </a:moveTo>
                <a:lnTo>
                  <a:pt x="6161321" y="0"/>
                </a:lnTo>
                <a:lnTo>
                  <a:pt x="6161321" y="6235913"/>
                </a:lnTo>
                <a:lnTo>
                  <a:pt x="0" y="6235913"/>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4" name="TextBox 14"/>
          <p:cNvSpPr txBox="1"/>
          <p:nvPr/>
        </p:nvSpPr>
        <p:spPr>
          <a:xfrm>
            <a:off x="731710" y="497817"/>
            <a:ext cx="5378100" cy="1360629"/>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5235"/>
              </a:lnSpc>
            </a:pPr>
            <a:r>
              <a:rPr lang="en-US" sz="4800">
                <a:solidFill>
                  <a:srgbClr val="000000"/>
                </a:solidFill>
                <a:latin typeface="Codec Pro ExtraBold"/>
              </a:rPr>
              <a:t>9-14 PATHWAYS CONSULTATION</a:t>
            </a:r>
          </a:p>
        </p:txBody>
      </p:sp>
      <p:sp>
        <p:nvSpPr>
          <p:cNvPr id="15" name="Freeform 15" descr="Individual photos of&#10;Dr. Jennifer McLean, Dr. Mary Olvera, and Aaron Mabe"/>
          <p:cNvSpPr/>
          <p:nvPr/>
        </p:nvSpPr>
        <p:spPr>
          <a:xfrm>
            <a:off x="1317220" y="3510177"/>
            <a:ext cx="4207081" cy="1533420"/>
          </a:xfrm>
          <a:custGeom>
            <a:avLst/>
            <a:gdLst/>
            <a:ahLst/>
            <a:cxnLst/>
            <a:rect l="l" t="t" r="r" b="b"/>
            <a:pathLst>
              <a:path w="8414162" h="3066839">
                <a:moveTo>
                  <a:pt x="0" y="0"/>
                </a:moveTo>
                <a:lnTo>
                  <a:pt x="8414161" y="0"/>
                </a:lnTo>
                <a:lnTo>
                  <a:pt x="8414161" y="3066839"/>
                </a:lnTo>
                <a:lnTo>
                  <a:pt x="0" y="3066839"/>
                </a:lnTo>
                <a:lnTo>
                  <a:pt x="0" y="0"/>
                </a:lnTo>
                <a:close/>
              </a:path>
            </a:pathLst>
          </a:custGeom>
          <a:blipFill>
            <a:blip r:embed="rId6"/>
            <a:stretch>
              <a:fillRect t="-40313" b="-41454"/>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6" name="TextBox 16"/>
          <p:cNvSpPr txBox="1"/>
          <p:nvPr/>
        </p:nvSpPr>
        <p:spPr>
          <a:xfrm>
            <a:off x="6254564" y="4661961"/>
            <a:ext cx="2711523" cy="38163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540"/>
              </a:lnSpc>
            </a:pPr>
            <a:r>
              <a:rPr lang="en-US" sz="1100">
                <a:solidFill>
                  <a:srgbClr val="000000"/>
                </a:solidFill>
                <a:latin typeface="Canva Sans Bold"/>
              </a:rPr>
              <a:t>If interested, please email Aaron Mabe,</a:t>
            </a:r>
          </a:p>
          <a:p>
            <a:pPr algn="ctr">
              <a:lnSpc>
                <a:spcPts val="1540"/>
              </a:lnSpc>
            </a:pPr>
            <a:r>
              <a:rPr lang="en-US" sz="1100">
                <a:solidFill>
                  <a:srgbClr val="000000"/>
                </a:solidFill>
                <a:latin typeface="Canva Sans Bold"/>
              </a:rPr>
              <a:t>mabea@nccommunitycolleges.edu  </a:t>
            </a:r>
          </a:p>
        </p:txBody>
      </p:sp>
    </p:spTree>
    <p:extLst>
      <p:ext uri="{BB962C8B-B14F-4D97-AF65-F5344CB8AC3E}">
        <p14:creationId xmlns:p14="http://schemas.microsoft.com/office/powerpoint/2010/main" val="418148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7CE50-44EE-E845-22F5-639064BA25C5}"/>
              </a:ext>
            </a:extLst>
          </p:cNvPr>
          <p:cNvSpPr>
            <a:spLocks noGrp="1"/>
          </p:cNvSpPr>
          <p:nvPr>
            <p:ph idx="1"/>
          </p:nvPr>
        </p:nvSpPr>
        <p:spPr/>
        <p:txBody>
          <a:bodyPr/>
          <a:lstStyle/>
          <a:p>
            <a:r>
              <a:rPr lang="en-US"/>
              <a:t>Always available!</a:t>
            </a:r>
          </a:p>
          <a:p>
            <a:r>
              <a:rPr lang="en-US"/>
              <a:t>NC-NET Academy for new faculty</a:t>
            </a:r>
          </a:p>
        </p:txBody>
      </p:sp>
      <p:sp>
        <p:nvSpPr>
          <p:cNvPr id="3" name="Title 2">
            <a:extLst>
              <a:ext uri="{FF2B5EF4-FFF2-40B4-BE49-F238E27FC236}">
                <a16:creationId xmlns:a16="http://schemas.microsoft.com/office/drawing/2014/main" id="{2C93C827-8F38-F446-3036-B49FEACD9B29}"/>
              </a:ext>
            </a:extLst>
          </p:cNvPr>
          <p:cNvSpPr>
            <a:spLocks noGrp="1"/>
          </p:cNvSpPr>
          <p:nvPr>
            <p:ph type="title"/>
          </p:nvPr>
        </p:nvSpPr>
        <p:spPr/>
        <p:txBody>
          <a:bodyPr/>
          <a:lstStyle/>
          <a:p>
            <a:r>
              <a:rPr lang="en-US"/>
              <a:t>NC-NET – Free Professional Development</a:t>
            </a:r>
          </a:p>
        </p:txBody>
      </p:sp>
      <p:pic>
        <p:nvPicPr>
          <p:cNvPr id="5" name="Picture 4">
            <a:extLst>
              <a:ext uri="{FF2B5EF4-FFF2-40B4-BE49-F238E27FC236}">
                <a16:creationId xmlns:a16="http://schemas.microsoft.com/office/drawing/2014/main" id="{0F02AF0F-6C9F-EC9B-65FD-DEF70569226E}"/>
              </a:ext>
            </a:extLst>
          </p:cNvPr>
          <p:cNvPicPr>
            <a:picLocks noChangeAspect="1"/>
          </p:cNvPicPr>
          <p:nvPr/>
        </p:nvPicPr>
        <p:blipFill>
          <a:blip r:embed="rId2"/>
          <a:stretch>
            <a:fillRect/>
          </a:stretch>
        </p:blipFill>
        <p:spPr>
          <a:xfrm>
            <a:off x="2348416" y="2171684"/>
            <a:ext cx="4447168" cy="2898338"/>
          </a:xfrm>
          <a:prstGeom prst="rect">
            <a:avLst/>
          </a:prstGeom>
          <a:ln>
            <a:solidFill>
              <a:schemeClr val="tx1"/>
            </a:solidFill>
          </a:ln>
        </p:spPr>
      </p:pic>
    </p:spTree>
    <p:extLst>
      <p:ext uri="{BB962C8B-B14F-4D97-AF65-F5344CB8AC3E}">
        <p14:creationId xmlns:p14="http://schemas.microsoft.com/office/powerpoint/2010/main" val="338713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normAutofit/>
          </a:bodyPr>
          <a:lstStyle/>
          <a:p>
            <a:r>
              <a:rPr lang="nn-NO" sz="2400"/>
              <a:t>2025 NCCCS Master Instructor Certification Program</a:t>
            </a:r>
            <a:endParaRPr lang="en-US" sz="2400"/>
          </a:p>
        </p:txBody>
      </p:sp>
      <p:sp>
        <p:nvSpPr>
          <p:cNvPr id="6" name="Rectangle 2">
            <a:extLst>
              <a:ext uri="{FF2B5EF4-FFF2-40B4-BE49-F238E27FC236}">
                <a16:creationId xmlns:a16="http://schemas.microsoft.com/office/drawing/2014/main" id="{C1CA18C8-7780-0822-61E6-38351A31138A}"/>
              </a:ext>
            </a:extLst>
          </p:cNvPr>
          <p:cNvSpPr>
            <a:spLocks noGrp="1" noChangeArrowheads="1"/>
          </p:cNvSpPr>
          <p:nvPr>
            <p:ph idx="1"/>
          </p:nvPr>
        </p:nvSpPr>
        <p:spPr bwMode="auto">
          <a:xfrm>
            <a:off x="473528" y="1259894"/>
            <a:ext cx="729112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1600" b="1" i="0" u="none" strike="noStrike" cap="none" normalizeH="0" baseline="0">
                <a:ln>
                  <a:noFill/>
                </a:ln>
                <a:solidFill>
                  <a:schemeClr val="tx1"/>
                </a:solidFill>
                <a:effectLst/>
                <a:latin typeface="Arial" panose="020B0604020202020204" pitchFamily="34" charset="0"/>
              </a:rPr>
              <a:t>Application Launch</a:t>
            </a:r>
            <a:r>
              <a:rPr kumimoji="0" lang="en-US" altLang="en-US" sz="1600" b="0" i="0" u="none" strike="noStrike" cap="none" normalizeH="0" baseline="0">
                <a:ln>
                  <a:noFill/>
                </a:ln>
                <a:solidFill>
                  <a:schemeClr val="tx1"/>
                </a:solidFill>
                <a:effectLst/>
                <a:latin typeface="Arial" panose="020B0604020202020204" pitchFamily="34" charset="0"/>
              </a:rPr>
              <a:t>: September 2024; open to all instructors</a:t>
            </a:r>
          </a:p>
          <a:p>
            <a:pPr defTabSz="914400" eaLnBrk="0" fontAlgn="base" hangingPunct="0">
              <a:spcBef>
                <a:spcPct val="0"/>
              </a:spcBef>
              <a:spcAft>
                <a:spcPct val="0"/>
              </a:spcAft>
            </a:pPr>
            <a:r>
              <a:rPr kumimoji="0" lang="en-US" altLang="en-US" sz="1600" b="1" i="0" u="none" strike="noStrike" cap="none" normalizeH="0" baseline="0">
                <a:ln>
                  <a:noFill/>
                </a:ln>
                <a:solidFill>
                  <a:schemeClr val="tx1"/>
                </a:solidFill>
                <a:effectLst/>
                <a:latin typeface="Arial" panose="020B0604020202020204" pitchFamily="34" charset="0"/>
              </a:rPr>
              <a:t>Eligibility Requirements</a:t>
            </a:r>
            <a:r>
              <a:rPr kumimoji="0" lang="en-US" altLang="en-US" sz="1600" b="0" i="0" u="none" strike="noStrike" cap="none" normalizeH="0" baseline="0">
                <a:ln>
                  <a:noFill/>
                </a:ln>
                <a:solidFill>
                  <a:schemeClr val="tx1"/>
                </a:solidFill>
                <a:effectLst/>
                <a:latin typeface="Arial" panose="020B0604020202020204" pitchFamily="34" charset="0"/>
              </a:rPr>
              <a:t>: Complete the online application, submit a supporting summary from CAO/Workforce Officer, and provide a </a:t>
            </a:r>
            <a:br>
              <a:rPr kumimoji="0" lang="en-US" altLang="en-US" sz="1600" b="0" i="0" u="none" strike="noStrike" cap="none" normalizeH="0" baseline="0">
                <a:ln>
                  <a:noFill/>
                </a:ln>
                <a:solidFill>
                  <a:schemeClr val="tx1"/>
                </a:solidFill>
                <a:effectLst/>
                <a:latin typeface="Arial" panose="020B0604020202020204" pitchFamily="34" charset="0"/>
              </a:rPr>
            </a:br>
            <a:r>
              <a:rPr kumimoji="0" lang="en-US" altLang="en-US" sz="1600" b="0" i="0" u="none" strike="noStrike" cap="none" normalizeH="0" baseline="0">
                <a:ln>
                  <a:noFill/>
                </a:ln>
                <a:solidFill>
                  <a:schemeClr val="tx1"/>
                </a:solidFill>
                <a:effectLst/>
                <a:latin typeface="Arial" panose="020B0604020202020204" pitchFamily="34" charset="0"/>
              </a:rPr>
              <a:t>personal statement.</a:t>
            </a:r>
          </a:p>
          <a:p>
            <a:pPr defTabSz="914400" eaLnBrk="0" fontAlgn="base" hangingPunct="0">
              <a:spcBef>
                <a:spcPct val="0"/>
              </a:spcBef>
              <a:spcAft>
                <a:spcPct val="0"/>
              </a:spcAft>
            </a:pPr>
            <a:r>
              <a:rPr kumimoji="0" lang="en-US" altLang="en-US" sz="1600" b="1" i="0" u="none" strike="noStrike" cap="none" normalizeH="0" baseline="0">
                <a:ln>
                  <a:noFill/>
                </a:ln>
                <a:solidFill>
                  <a:schemeClr val="tx1"/>
                </a:solidFill>
                <a:effectLst/>
                <a:latin typeface="Arial" panose="020B0604020202020204" pitchFamily="34" charset="0"/>
              </a:rPr>
              <a:t>Program Structure</a:t>
            </a:r>
            <a:r>
              <a:rPr kumimoji="0" lang="en-US" altLang="en-US" sz="1600" b="0" i="0" u="none" strike="noStrike" cap="none" normalizeH="0" baseline="0">
                <a:ln>
                  <a:noFill/>
                </a:ln>
                <a:solidFill>
                  <a:schemeClr val="tx1"/>
                </a:solidFill>
                <a:effectLst/>
                <a:latin typeface="Arial" panose="020B0604020202020204" pitchFamily="34" charset="0"/>
              </a:rPr>
              <a:t>: Includes two in-person meetings, ten online asynchronous modules, and virtual support.</a:t>
            </a:r>
          </a:p>
          <a:p>
            <a:pPr defTabSz="914400" eaLnBrk="0" fontAlgn="base" hangingPunct="0">
              <a:spcBef>
                <a:spcPct val="0"/>
              </a:spcBef>
              <a:spcAft>
                <a:spcPct val="0"/>
              </a:spcAft>
            </a:pPr>
            <a:r>
              <a:rPr kumimoji="0" lang="en-US" altLang="en-US" sz="1600" b="1" i="0" u="none" strike="noStrike" cap="none" normalizeH="0" baseline="0">
                <a:ln>
                  <a:noFill/>
                </a:ln>
                <a:solidFill>
                  <a:schemeClr val="tx1"/>
                </a:solidFill>
                <a:effectLst/>
                <a:latin typeface="Arial" panose="020B0604020202020204" pitchFamily="34" charset="0"/>
              </a:rPr>
              <a:t>Timeline</a:t>
            </a:r>
            <a:r>
              <a:rPr kumimoji="0" lang="en-US" altLang="en-US" sz="1600" b="0" i="0" u="none" strike="noStrike" cap="none" normalizeH="0" baseline="0">
                <a:ln>
                  <a:noFill/>
                </a:ln>
                <a:solidFill>
                  <a:schemeClr val="tx1"/>
                </a:solidFill>
                <a:effectLst/>
                <a:latin typeface="Arial" panose="020B0604020202020204" pitchFamily="34" charset="0"/>
              </a:rPr>
              <a:t>:</a:t>
            </a:r>
          </a:p>
          <a:p>
            <a:pPr lvl="1" defTabSz="914400" eaLnBrk="0" fontAlgn="base" hangingPunct="0">
              <a:spcBef>
                <a:spcPct val="0"/>
              </a:spcBef>
              <a:spcAft>
                <a:spcPct val="0"/>
              </a:spcAft>
            </a:pPr>
            <a:r>
              <a:rPr kumimoji="0" lang="en-US" altLang="en-US" sz="1600" i="0" u="none" strike="noStrike" cap="none" normalizeH="0" baseline="0">
                <a:ln>
                  <a:noFill/>
                </a:ln>
                <a:solidFill>
                  <a:schemeClr val="tx1"/>
                </a:solidFill>
                <a:effectLst/>
                <a:latin typeface="Arial" panose="020B0604020202020204" pitchFamily="34" charset="0"/>
              </a:rPr>
              <a:t>September 2024 – October 31st: Application Process</a:t>
            </a:r>
          </a:p>
          <a:p>
            <a:pPr lvl="1" defTabSz="914400" eaLnBrk="0" fontAlgn="base" hangingPunct="0">
              <a:spcBef>
                <a:spcPct val="0"/>
              </a:spcBef>
              <a:spcAft>
                <a:spcPct val="0"/>
              </a:spcAft>
            </a:pPr>
            <a:r>
              <a:rPr kumimoji="0" lang="en-US" altLang="en-US" sz="1600" i="0" u="none" strike="noStrike" cap="none" normalizeH="0" baseline="0">
                <a:ln>
                  <a:noFill/>
                </a:ln>
                <a:solidFill>
                  <a:schemeClr val="tx1"/>
                </a:solidFill>
                <a:effectLst/>
                <a:latin typeface="Arial" panose="020B0604020202020204" pitchFamily="34" charset="0"/>
              </a:rPr>
              <a:t>November: Candidate Applications Reviewed</a:t>
            </a:r>
          </a:p>
          <a:p>
            <a:pPr lvl="1" defTabSz="914400" eaLnBrk="0" fontAlgn="base" hangingPunct="0">
              <a:spcBef>
                <a:spcPct val="0"/>
              </a:spcBef>
              <a:spcAft>
                <a:spcPct val="0"/>
              </a:spcAft>
            </a:pPr>
            <a:r>
              <a:rPr kumimoji="0" lang="en-US" altLang="en-US" sz="1600" i="0" u="none" strike="noStrike" cap="none" normalizeH="0" baseline="0">
                <a:ln>
                  <a:noFill/>
                </a:ln>
                <a:solidFill>
                  <a:schemeClr val="tx1"/>
                </a:solidFill>
                <a:effectLst/>
                <a:latin typeface="Arial" panose="020B0604020202020204" pitchFamily="34" charset="0"/>
              </a:rPr>
              <a:t>December: Candidates Notified of Acceptance</a:t>
            </a:r>
          </a:p>
          <a:p>
            <a:pPr lvl="1" defTabSz="914400" eaLnBrk="0" fontAlgn="base" hangingPunct="0">
              <a:spcBef>
                <a:spcPct val="0"/>
              </a:spcBef>
              <a:spcAft>
                <a:spcPct val="0"/>
              </a:spcAft>
            </a:pPr>
            <a:r>
              <a:rPr kumimoji="0" lang="en-US" altLang="en-US" sz="1600" i="0" u="none" strike="noStrike" cap="none" normalizeH="0" baseline="0">
                <a:ln>
                  <a:noFill/>
                </a:ln>
                <a:solidFill>
                  <a:schemeClr val="tx1"/>
                </a:solidFill>
                <a:effectLst/>
                <a:latin typeface="Arial" panose="020B0604020202020204" pitchFamily="34" charset="0"/>
              </a:rPr>
              <a:t>January: In-person Kick-off Session</a:t>
            </a:r>
          </a:p>
          <a:p>
            <a:pPr lvl="1" defTabSz="914400" eaLnBrk="0" fontAlgn="base" hangingPunct="0">
              <a:spcBef>
                <a:spcPct val="0"/>
              </a:spcBef>
              <a:spcAft>
                <a:spcPct val="0"/>
              </a:spcAft>
            </a:pPr>
            <a:r>
              <a:rPr kumimoji="0" lang="en-US" altLang="en-US" sz="1600" i="0" u="none" strike="noStrike" cap="none" normalizeH="0" baseline="0">
                <a:ln>
                  <a:noFill/>
                </a:ln>
                <a:solidFill>
                  <a:schemeClr val="tx1"/>
                </a:solidFill>
                <a:effectLst/>
                <a:latin typeface="Arial" panose="020B0604020202020204" pitchFamily="34" charset="0"/>
              </a:rPr>
              <a:t>January – May: Online asynchronous with artifact submission </a:t>
            </a:r>
            <a:br>
              <a:rPr kumimoji="0" lang="en-US" altLang="en-US" sz="1600" i="0" u="none" strike="noStrike" cap="none" normalizeH="0" baseline="0">
                <a:ln>
                  <a:noFill/>
                </a:ln>
                <a:solidFill>
                  <a:schemeClr val="tx1"/>
                </a:solidFill>
                <a:effectLst/>
                <a:latin typeface="Arial" panose="020B0604020202020204" pitchFamily="34" charset="0"/>
              </a:rPr>
            </a:br>
            <a:r>
              <a:rPr kumimoji="0" lang="en-US" altLang="en-US" sz="1600" i="0" u="none" strike="noStrike" cap="none" normalizeH="0" baseline="0">
                <a:ln>
                  <a:noFill/>
                </a:ln>
                <a:solidFill>
                  <a:schemeClr val="tx1"/>
                </a:solidFill>
                <a:effectLst/>
                <a:latin typeface="Arial" panose="020B0604020202020204" pitchFamily="34" charset="0"/>
              </a:rPr>
              <a:t>and collaboration</a:t>
            </a:r>
          </a:p>
          <a:p>
            <a:pPr lvl="1" defTabSz="914400" eaLnBrk="0" fontAlgn="base" hangingPunct="0">
              <a:spcBef>
                <a:spcPct val="0"/>
              </a:spcBef>
              <a:spcAft>
                <a:spcPct val="0"/>
              </a:spcAft>
            </a:pPr>
            <a:r>
              <a:rPr kumimoji="0" lang="en-US" altLang="en-US" sz="1600" i="0" u="none" strike="noStrike" cap="none" normalizeH="0" baseline="0">
                <a:ln>
                  <a:noFill/>
                </a:ln>
                <a:solidFill>
                  <a:schemeClr val="tx1"/>
                </a:solidFill>
                <a:effectLst/>
                <a:latin typeface="Arial" panose="020B0604020202020204" pitchFamily="34" charset="0"/>
              </a:rPr>
              <a:t>May: In-person Capstone Event</a:t>
            </a:r>
          </a:p>
          <a:p>
            <a:pPr defTabSz="914400" eaLnBrk="0" fontAlgn="base" hangingPunct="0">
              <a:spcBef>
                <a:spcPct val="0"/>
              </a:spcBef>
              <a:spcAft>
                <a:spcPct val="0"/>
              </a:spcAft>
            </a:pPr>
            <a:r>
              <a:rPr kumimoji="0" lang="en-US" altLang="en-US" sz="1600" b="1" i="0" u="none" strike="noStrike" cap="none" normalizeH="0" baseline="0">
                <a:ln>
                  <a:noFill/>
                </a:ln>
                <a:solidFill>
                  <a:schemeClr val="tx1"/>
                </a:solidFill>
                <a:effectLst/>
                <a:latin typeface="Arial" panose="020B0604020202020204" pitchFamily="34" charset="0"/>
              </a:rPr>
              <a:t>Contact</a:t>
            </a:r>
            <a:r>
              <a:rPr kumimoji="0" lang="en-US" altLang="en-US" sz="1600" b="0" i="0" u="none" strike="noStrike" cap="none" normalizeH="0" baseline="0">
                <a:ln>
                  <a:noFill/>
                </a:ln>
                <a:solidFill>
                  <a:schemeClr val="tx1"/>
                </a:solidFill>
                <a:effectLst/>
                <a:latin typeface="Arial" panose="020B0604020202020204" pitchFamily="34" charset="0"/>
              </a:rPr>
              <a:t> Lane Freeman with questions </a:t>
            </a:r>
            <a:r>
              <a:rPr kumimoji="0" lang="en-US" altLang="en-US" sz="1600" b="0" i="0" u="none" strike="noStrike" cap="none" normalizeH="0" baseline="0">
                <a:ln>
                  <a:noFill/>
                </a:ln>
                <a:solidFill>
                  <a:schemeClr val="accent1">
                    <a:lumMod val="75000"/>
                  </a:schemeClr>
                </a:solidFill>
                <a:effectLst/>
                <a:latin typeface="Arial" panose="020B0604020202020204" pitchFamily="34" charset="0"/>
              </a:rPr>
              <a:t>freeman@nccommunity</a:t>
            </a:r>
            <a:r>
              <a:rPr lang="en-US" altLang="en-US" sz="1600">
                <a:solidFill>
                  <a:schemeClr val="accent1">
                    <a:lumMod val="75000"/>
                  </a:schemeClr>
                </a:solidFill>
                <a:latin typeface="Arial" panose="020B0604020202020204" pitchFamily="34" charset="0"/>
              </a:rPr>
              <a:t>colleges.edu</a:t>
            </a:r>
            <a:endParaRPr kumimoji="0" lang="en-US" altLang="en-US" sz="1600" b="0" i="0" u="none" strike="noStrike" cap="none" normalizeH="0" baseline="0">
              <a:ln>
                <a:noFill/>
              </a:ln>
              <a:solidFill>
                <a:schemeClr val="accent1">
                  <a:lumMod val="75000"/>
                </a:schemeClr>
              </a:solidFill>
              <a:effectLst/>
              <a:latin typeface="Arial" panose="020B0604020202020204" pitchFamily="34" charset="0"/>
            </a:endParaRPr>
          </a:p>
        </p:txBody>
      </p:sp>
      <p:pic>
        <p:nvPicPr>
          <p:cNvPr id="8" name="Picture 7" descr="Two people in graduation gowns holding certificates">
            <a:extLst>
              <a:ext uri="{FF2B5EF4-FFF2-40B4-BE49-F238E27FC236}">
                <a16:creationId xmlns:a16="http://schemas.microsoft.com/office/drawing/2014/main" id="{0C45A539-6B0A-03F4-199C-19223177E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458" y="2056868"/>
            <a:ext cx="2106385" cy="2106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1690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F4BC-FFF9-3FCC-4DC4-12586B1C310F}"/>
              </a:ext>
            </a:extLst>
          </p:cNvPr>
          <p:cNvSpPr>
            <a:spLocks noGrp="1"/>
          </p:cNvSpPr>
          <p:nvPr>
            <p:ph type="title"/>
          </p:nvPr>
        </p:nvSpPr>
        <p:spPr>
          <a:xfrm>
            <a:off x="838327" y="0"/>
            <a:ext cx="3276452" cy="1030602"/>
          </a:xfrm>
        </p:spPr>
        <p:txBody>
          <a:bodyPr anchor="b">
            <a:normAutofit fontScale="90000"/>
          </a:bodyPr>
          <a:lstStyle/>
          <a:p>
            <a:r>
              <a:rPr lang="en-US" sz="3450"/>
              <a:t>Leveraging AI in Education Series</a:t>
            </a:r>
          </a:p>
        </p:txBody>
      </p:sp>
      <p:sp>
        <p:nvSpPr>
          <p:cNvPr id="3" name="Content Placeholder 2">
            <a:extLst>
              <a:ext uri="{FF2B5EF4-FFF2-40B4-BE49-F238E27FC236}">
                <a16:creationId xmlns:a16="http://schemas.microsoft.com/office/drawing/2014/main" id="{6B51CFBC-3539-6D82-E616-52F2C515DA39}"/>
              </a:ext>
            </a:extLst>
          </p:cNvPr>
          <p:cNvSpPr>
            <a:spLocks noGrp="1"/>
          </p:cNvSpPr>
          <p:nvPr>
            <p:ph idx="1"/>
          </p:nvPr>
        </p:nvSpPr>
        <p:spPr>
          <a:xfrm>
            <a:off x="134470" y="1287661"/>
            <a:ext cx="4034574" cy="3349654"/>
          </a:xfrm>
        </p:spPr>
        <p:txBody>
          <a:bodyPr vert="horz" lIns="68580" tIns="34290" rIns="68580" bIns="34290" rtlCol="0" anchor="t">
            <a:normAutofit/>
          </a:bodyPr>
          <a:lstStyle/>
          <a:p>
            <a:r>
              <a:rPr lang="en-US" sz="1800">
                <a:latin typeface="Söhne"/>
              </a:rPr>
              <a:t>Introduction to AI and its relevance in higher education.</a:t>
            </a:r>
            <a:endParaRPr lang="en-US" sz="1800">
              <a:cs typeface="Calibri"/>
            </a:endParaRPr>
          </a:p>
          <a:p>
            <a:pPr>
              <a:buFont typeface="Arial" panose="020B0604020202020204" pitchFamily="34" charset="0"/>
              <a:buChar char="•"/>
            </a:pPr>
            <a:r>
              <a:rPr lang="en-US" sz="1800">
                <a:latin typeface="Söhne"/>
              </a:rPr>
              <a:t>Practical applications in teaching, administration, and student services.</a:t>
            </a:r>
          </a:p>
          <a:p>
            <a:pPr>
              <a:buFont typeface="Arial" panose="020B0604020202020204" pitchFamily="34" charset="0"/>
              <a:buChar char="•"/>
            </a:pPr>
            <a:r>
              <a:rPr lang="en-US" sz="1800">
                <a:latin typeface="Söhne"/>
              </a:rPr>
              <a:t>Ethical considerations and future AI trends.</a:t>
            </a:r>
          </a:p>
          <a:p>
            <a:pPr>
              <a:buFont typeface="Arial" panose="020B0604020202020204" pitchFamily="34" charset="0"/>
              <a:buChar char="•"/>
            </a:pPr>
            <a:r>
              <a:rPr lang="en-US" sz="1800">
                <a:latin typeface="Söhne"/>
              </a:rPr>
              <a:t>Hands-on activities to experience AI tools.</a:t>
            </a:r>
          </a:p>
          <a:p>
            <a:r>
              <a:rPr lang="en-US" sz="1800">
                <a:ea typeface="+mn-lt"/>
                <a:cs typeface="+mn-lt"/>
              </a:rPr>
              <a:t>Contact Lane Freeman to schedule the 90-minute session for your college </a:t>
            </a:r>
            <a:r>
              <a:rPr kumimoji="0" lang="en-US" altLang="en-US" sz="1800" b="0" i="0" u="none" strike="noStrike" cap="none" normalizeH="0" baseline="0">
                <a:ln>
                  <a:noFill/>
                </a:ln>
                <a:solidFill>
                  <a:schemeClr val="accent1">
                    <a:lumMod val="75000"/>
                  </a:schemeClr>
                </a:solidFill>
                <a:effectLst/>
                <a:latin typeface="Arial" panose="020B0604020202020204" pitchFamily="34" charset="0"/>
              </a:rPr>
              <a:t>freeman@nccommunity</a:t>
            </a:r>
            <a:r>
              <a:rPr lang="en-US" altLang="en-US" sz="1800">
                <a:solidFill>
                  <a:schemeClr val="accent1">
                    <a:lumMod val="75000"/>
                  </a:schemeClr>
                </a:solidFill>
                <a:latin typeface="Arial" panose="020B0604020202020204" pitchFamily="34" charset="0"/>
              </a:rPr>
              <a:t>colleges.edu</a:t>
            </a:r>
            <a:endParaRPr lang="en-US" sz="1800">
              <a:cs typeface="Calibri"/>
            </a:endParaRPr>
          </a:p>
        </p:txBody>
      </p:sp>
      <p:pic>
        <p:nvPicPr>
          <p:cNvPr id="5" name="Picture 4" descr="A person sitting at a desk looking at a computerized human body">
            <a:extLst>
              <a:ext uri="{FF2B5EF4-FFF2-40B4-BE49-F238E27FC236}">
                <a16:creationId xmlns:a16="http://schemas.microsoft.com/office/drawing/2014/main" id="{E0367FF4-A169-510F-E52C-6F9494A5482B}"/>
              </a:ext>
            </a:extLst>
          </p:cNvPr>
          <p:cNvPicPr>
            <a:picLocks noChangeAspect="1"/>
          </p:cNvPicPr>
          <p:nvPr/>
        </p:nvPicPr>
        <p:blipFill rotWithShape="1">
          <a:blip r:embed="rId3">
            <a:extLst>
              <a:ext uri="{28A0092B-C50C-407E-A947-70E740481C1C}">
                <a14:useLocalDpi xmlns:a14="http://schemas.microsoft.com/office/drawing/2010/main" val="0"/>
              </a:ext>
            </a:extLst>
          </a:blip>
          <a:srcRect l="26426" r="16151" b="1"/>
          <a:stretch/>
        </p:blipFill>
        <p:spPr>
          <a:xfrm>
            <a:off x="3983777" y="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3689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et Away to Chimney Rock, Lake Lure and Foothills Towns in NC | VisitNC.com">
            <a:extLst>
              <a:ext uri="{FF2B5EF4-FFF2-40B4-BE49-F238E27FC236}">
                <a16:creationId xmlns:a16="http://schemas.microsoft.com/office/drawing/2014/main" id="{8F6F5CAE-4E06-9AA9-4176-3886C72AB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004" r="1" b="1"/>
          <a:stretch/>
        </p:blipFill>
        <p:spPr bwMode="auto">
          <a:xfrm>
            <a:off x="628650" y="1320904"/>
            <a:ext cx="7886700" cy="3548753"/>
          </a:xfrm>
          <a:prstGeom prst="rect">
            <a:avLst/>
          </a:prstGeom>
          <a:solidFill>
            <a:srgbClr val="FFFFFF"/>
          </a:solidFill>
        </p:spPr>
      </p:pic>
      <p:sp>
        <p:nvSpPr>
          <p:cNvPr id="3" name="Title 2">
            <a:extLst>
              <a:ext uri="{FF2B5EF4-FFF2-40B4-BE49-F238E27FC236}">
                <a16:creationId xmlns:a16="http://schemas.microsoft.com/office/drawing/2014/main" id="{81B8B95E-26E2-4A16-E03C-8E9C0DE1ACA3}"/>
              </a:ext>
            </a:extLst>
          </p:cNvPr>
          <p:cNvSpPr>
            <a:spLocks noGrp="1"/>
          </p:cNvSpPr>
          <p:nvPr>
            <p:ph type="title"/>
          </p:nvPr>
        </p:nvSpPr>
        <p:spPr>
          <a:xfrm>
            <a:off x="1297859" y="126367"/>
            <a:ext cx="7364361" cy="994172"/>
          </a:xfrm>
        </p:spPr>
        <p:txBody>
          <a:bodyPr anchor="ctr">
            <a:normAutofit/>
          </a:bodyPr>
          <a:lstStyle/>
          <a:p>
            <a:r>
              <a:rPr lang="en-US"/>
              <a:t>Western Colleges &amp; Communities</a:t>
            </a:r>
          </a:p>
        </p:txBody>
      </p:sp>
    </p:spTree>
    <p:extLst>
      <p:ext uri="{BB962C8B-B14F-4D97-AF65-F5344CB8AC3E}">
        <p14:creationId xmlns:p14="http://schemas.microsoft.com/office/powerpoint/2010/main" val="20640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385042"/>
            <a:ext cx="7747820" cy="2680680"/>
          </a:xfrm>
        </p:spPr>
        <p:txBody>
          <a:bodyPr vert="horz" lIns="91440" tIns="45720" rIns="91440" bIns="45720" rtlCol="0" anchor="t">
            <a:normAutofit/>
          </a:bodyPr>
          <a:lstStyle/>
          <a:p>
            <a:pPr marL="0" indent="0">
              <a:spcBef>
                <a:spcPts val="0"/>
              </a:spcBef>
              <a:spcAft>
                <a:spcPts val="900"/>
              </a:spcAft>
              <a:buNone/>
            </a:pPr>
            <a:r>
              <a:rPr lang="en-US" sz="3000">
                <a:latin typeface="Times New Roman"/>
                <a:cs typeface="Times New Roman"/>
              </a:rPr>
              <a:t>Develop more fully the </a:t>
            </a:r>
            <a:r>
              <a:rPr lang="en-US" sz="3000" b="1">
                <a:latin typeface="Times New Roman"/>
                <a:cs typeface="Times New Roman"/>
              </a:rPr>
              <a:t>academic</a:t>
            </a:r>
            <a:r>
              <a:rPr lang="en-US" sz="3000">
                <a:latin typeface="Times New Roman"/>
                <a:cs typeface="Times New Roman"/>
              </a:rPr>
              <a:t> knowledge and </a:t>
            </a:r>
            <a:r>
              <a:rPr lang="en-US" sz="3000" b="1">
                <a:latin typeface="Times New Roman"/>
                <a:cs typeface="Times New Roman"/>
              </a:rPr>
              <a:t>technical </a:t>
            </a:r>
            <a:r>
              <a:rPr lang="en-US" sz="3000">
                <a:latin typeface="Times New Roman"/>
                <a:cs typeface="Times New Roman"/>
              </a:rPr>
              <a:t>and </a:t>
            </a:r>
            <a:r>
              <a:rPr lang="en-US" sz="3000" b="1">
                <a:latin typeface="Times New Roman"/>
                <a:cs typeface="Times New Roman"/>
              </a:rPr>
              <a:t>employability skills </a:t>
            </a:r>
            <a:r>
              <a:rPr lang="en-US" sz="3000">
                <a:latin typeface="Times New Roman"/>
                <a:cs typeface="Times New Roman"/>
              </a:rPr>
              <a:t>of secondary education students and </a:t>
            </a:r>
            <a:r>
              <a:rPr lang="en-US" sz="3000" b="1">
                <a:latin typeface="Times New Roman"/>
                <a:cs typeface="Times New Roman"/>
              </a:rPr>
              <a:t>postsecondary education students who elect to enroll</a:t>
            </a:r>
            <a:r>
              <a:rPr lang="en-US" sz="300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535F6-0EE2-7615-8712-55E85FB57B7C}"/>
              </a:ext>
            </a:extLst>
          </p:cNvPr>
          <p:cNvSpPr>
            <a:spLocks noGrp="1"/>
          </p:cNvSpPr>
          <p:nvPr>
            <p:ph idx="1"/>
          </p:nvPr>
        </p:nvSpPr>
        <p:spPr>
          <a:xfrm>
            <a:off x="1297858" y="1557580"/>
            <a:ext cx="7217491" cy="3312077"/>
          </a:xfrm>
        </p:spPr>
        <p:txBody>
          <a:bodyPr/>
          <a:lstStyle/>
          <a:p>
            <a:pPr>
              <a:spcAft>
                <a:spcPts val="1200"/>
              </a:spcAft>
            </a:pPr>
            <a:r>
              <a:rPr lang="en-US" dirty="0"/>
              <a:t>Board item next week</a:t>
            </a:r>
          </a:p>
          <a:p>
            <a:pPr>
              <a:spcAft>
                <a:spcPts val="1200"/>
              </a:spcAft>
            </a:pPr>
            <a:r>
              <a:rPr lang="en-US" dirty="0"/>
              <a:t>Budget modifications</a:t>
            </a:r>
          </a:p>
          <a:p>
            <a:pPr>
              <a:spcAft>
                <a:spcPts val="1200"/>
              </a:spcAft>
            </a:pPr>
            <a:r>
              <a:rPr lang="en-US" dirty="0"/>
              <a:t>CLNA modifications</a:t>
            </a:r>
          </a:p>
        </p:txBody>
      </p:sp>
      <p:sp>
        <p:nvSpPr>
          <p:cNvPr id="3" name="Title 2">
            <a:extLst>
              <a:ext uri="{FF2B5EF4-FFF2-40B4-BE49-F238E27FC236}">
                <a16:creationId xmlns:a16="http://schemas.microsoft.com/office/drawing/2014/main" id="{9B5A117C-646F-E182-B578-1A3FBEDFD667}"/>
              </a:ext>
            </a:extLst>
          </p:cNvPr>
          <p:cNvSpPr>
            <a:spLocks noGrp="1"/>
          </p:cNvSpPr>
          <p:nvPr>
            <p:ph type="title"/>
          </p:nvPr>
        </p:nvSpPr>
        <p:spPr/>
        <p:txBody>
          <a:bodyPr/>
          <a:lstStyle/>
          <a:p>
            <a:r>
              <a:rPr lang="en-US"/>
              <a:t>Carry Over funds from 2023-24</a:t>
            </a:r>
          </a:p>
        </p:txBody>
      </p:sp>
    </p:spTree>
    <p:extLst>
      <p:ext uri="{BB962C8B-B14F-4D97-AF65-F5344CB8AC3E}">
        <p14:creationId xmlns:p14="http://schemas.microsoft.com/office/powerpoint/2010/main" val="30548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5F59B-A433-3449-9C68-6C3BE22FB029}"/>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Budget Modification Form</a:t>
            </a:r>
          </a:p>
        </p:txBody>
      </p:sp>
      <p:sp>
        <p:nvSpPr>
          <p:cNvPr id="2" name="Rectangle 1">
            <a:extLst>
              <a:ext uri="{FF2B5EF4-FFF2-40B4-BE49-F238E27FC236}">
                <a16:creationId xmlns:a16="http://schemas.microsoft.com/office/drawing/2014/main" id="{2BBD58D3-F565-B75B-CC3D-5DA9C66779BE}"/>
              </a:ext>
            </a:extLst>
          </p:cNvPr>
          <p:cNvSpPr/>
          <p:nvPr/>
        </p:nvSpPr>
        <p:spPr>
          <a:xfrm>
            <a:off x="1247775" y="1120539"/>
            <a:ext cx="6598366" cy="1796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6" name="Picture 5">
            <a:extLst>
              <a:ext uri="{FF2B5EF4-FFF2-40B4-BE49-F238E27FC236}">
                <a16:creationId xmlns:a16="http://schemas.microsoft.com/office/drawing/2014/main" id="{8EC8E5C5-9543-0FD5-5B5D-582F6C7BDF55}"/>
              </a:ext>
            </a:extLst>
          </p:cNvPr>
          <p:cNvPicPr>
            <a:picLocks noChangeAspect="1"/>
          </p:cNvPicPr>
          <p:nvPr/>
        </p:nvPicPr>
        <p:blipFill>
          <a:blip r:embed="rId3"/>
          <a:stretch>
            <a:fillRect/>
          </a:stretch>
        </p:blipFill>
        <p:spPr>
          <a:xfrm>
            <a:off x="1503354" y="814387"/>
            <a:ext cx="6137294" cy="4329113"/>
          </a:xfrm>
          <a:prstGeom prst="rect">
            <a:avLst/>
          </a:prstGeom>
        </p:spPr>
      </p:pic>
      <p:sp>
        <p:nvSpPr>
          <p:cNvPr id="4" name="TextBox 3">
            <a:extLst>
              <a:ext uri="{FF2B5EF4-FFF2-40B4-BE49-F238E27FC236}">
                <a16:creationId xmlns:a16="http://schemas.microsoft.com/office/drawing/2014/main" id="{D038CD0B-2227-C7CA-1AB3-C89EB80E9DA2}"/>
              </a:ext>
            </a:extLst>
          </p:cNvPr>
          <p:cNvSpPr txBox="1"/>
          <p:nvPr/>
        </p:nvSpPr>
        <p:spPr>
          <a:xfrm>
            <a:off x="4812979" y="824037"/>
            <a:ext cx="3849241" cy="300083"/>
          </a:xfrm>
          <a:prstGeom prst="rect">
            <a:avLst/>
          </a:prstGeom>
          <a:solidFill>
            <a:schemeClr val="bg1"/>
          </a:solidFill>
          <a:ln w="28575">
            <a:solidFill>
              <a:srgbClr val="CC0F23"/>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b="1" dirty="0">
                <a:solidFill>
                  <a:srgbClr val="FF0000"/>
                </a:solidFill>
                <a:latin typeface="Calibri Light"/>
                <a:cs typeface="Calibri Light"/>
              </a:rPr>
              <a:t>Download from the current NCPerkins.org course</a:t>
            </a:r>
          </a:p>
        </p:txBody>
      </p:sp>
    </p:spTree>
    <p:extLst>
      <p:ext uri="{BB962C8B-B14F-4D97-AF65-F5344CB8AC3E}">
        <p14:creationId xmlns:p14="http://schemas.microsoft.com/office/powerpoint/2010/main" val="21609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443D7F-3CDA-910D-04F4-0559BD3B009B}"/>
              </a:ext>
            </a:extLst>
          </p:cNvPr>
          <p:cNvPicPr>
            <a:picLocks noChangeAspect="1"/>
          </p:cNvPicPr>
          <p:nvPr/>
        </p:nvPicPr>
        <p:blipFill>
          <a:blip r:embed="rId2"/>
          <a:stretch>
            <a:fillRect/>
          </a:stretch>
        </p:blipFill>
        <p:spPr>
          <a:xfrm>
            <a:off x="4289002" y="3403634"/>
            <a:ext cx="4732430" cy="1697502"/>
          </a:xfrm>
          <a:prstGeom prst="rect">
            <a:avLst/>
          </a:prstGeom>
        </p:spPr>
      </p:pic>
      <p:pic>
        <p:nvPicPr>
          <p:cNvPr id="4" name="Picture 3">
            <a:extLst>
              <a:ext uri="{FF2B5EF4-FFF2-40B4-BE49-F238E27FC236}">
                <a16:creationId xmlns:a16="http://schemas.microsoft.com/office/drawing/2014/main" id="{5CF9EDCE-38D2-4688-8D5C-89F589C3A47A}"/>
              </a:ext>
            </a:extLst>
          </p:cNvPr>
          <p:cNvPicPr>
            <a:picLocks noChangeAspect="1"/>
          </p:cNvPicPr>
          <p:nvPr/>
        </p:nvPicPr>
        <p:blipFill rotWithShape="1">
          <a:blip r:embed="rId3"/>
          <a:srcRect l="53322" t="9413" b="26121"/>
          <a:stretch/>
        </p:blipFill>
        <p:spPr>
          <a:xfrm>
            <a:off x="102380" y="1318921"/>
            <a:ext cx="1747931" cy="1583625"/>
          </a:xfrm>
          <a:prstGeom prst="rect">
            <a:avLst/>
          </a:prstGeom>
          <a:ln>
            <a:solidFill>
              <a:schemeClr val="tx1"/>
            </a:solidFill>
          </a:ln>
        </p:spPr>
      </p:pic>
      <p:sp>
        <p:nvSpPr>
          <p:cNvPr id="3" name="Title 2">
            <a:extLst>
              <a:ext uri="{FF2B5EF4-FFF2-40B4-BE49-F238E27FC236}">
                <a16:creationId xmlns:a16="http://schemas.microsoft.com/office/drawing/2014/main" id="{EDBE5035-740E-5955-D9D3-71E36C622875}"/>
              </a:ext>
            </a:extLst>
          </p:cNvPr>
          <p:cNvSpPr>
            <a:spLocks noGrp="1"/>
          </p:cNvSpPr>
          <p:nvPr>
            <p:ph type="title"/>
          </p:nvPr>
        </p:nvSpPr>
        <p:spPr>
          <a:xfrm>
            <a:off x="1297859" y="126367"/>
            <a:ext cx="7364361" cy="99417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Enter Current Budget</a:t>
            </a:r>
            <a:endParaRPr lang="en-US" sz="3000" dirty="0">
              <a:ln w="0">
                <a:solidFill>
                  <a:srgbClr val="5B9BD5"/>
                </a:solidFill>
              </a:ln>
              <a:cs typeface="Calibri Light"/>
            </a:endParaRPr>
          </a:p>
        </p:txBody>
      </p:sp>
      <p:sp>
        <p:nvSpPr>
          <p:cNvPr id="13" name="TextBox 12">
            <a:extLst>
              <a:ext uri="{FF2B5EF4-FFF2-40B4-BE49-F238E27FC236}">
                <a16:creationId xmlns:a16="http://schemas.microsoft.com/office/drawing/2014/main" id="{508614F6-20EE-4F74-8737-6C3AFBAED214}"/>
              </a:ext>
            </a:extLst>
          </p:cNvPr>
          <p:cNvSpPr txBox="1"/>
          <p:nvPr/>
        </p:nvSpPr>
        <p:spPr>
          <a:xfrm>
            <a:off x="103566" y="1250945"/>
            <a:ext cx="2316500" cy="311624"/>
          </a:xfrm>
          <a:prstGeom prst="rect">
            <a:avLst/>
          </a:prstGeom>
          <a:solidFill>
            <a:schemeClr val="bg1"/>
          </a:solidFill>
          <a:ln>
            <a:solidFill>
              <a:schemeClr val="tx1"/>
            </a:solidFill>
          </a:ln>
        </p:spPr>
        <p:txBody>
          <a:bodyPr wrap="square" lIns="68580" tIns="34290" rIns="68580" bIns="3429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75" dirty="0">
                <a:solidFill>
                  <a:srgbClr val="FF0000"/>
                </a:solidFill>
              </a:rPr>
              <a:t>Approved Planning Budget</a:t>
            </a:r>
          </a:p>
        </p:txBody>
      </p:sp>
      <p:pic>
        <p:nvPicPr>
          <p:cNvPr id="5" name="Picture 4">
            <a:extLst>
              <a:ext uri="{FF2B5EF4-FFF2-40B4-BE49-F238E27FC236}">
                <a16:creationId xmlns:a16="http://schemas.microsoft.com/office/drawing/2014/main" id="{8C221672-646D-01C3-C454-2C226EFB26FE}"/>
              </a:ext>
            </a:extLst>
          </p:cNvPr>
          <p:cNvPicPr>
            <a:picLocks noChangeAspect="1"/>
          </p:cNvPicPr>
          <p:nvPr/>
        </p:nvPicPr>
        <p:blipFill>
          <a:blip r:embed="rId4"/>
          <a:stretch>
            <a:fillRect/>
          </a:stretch>
        </p:blipFill>
        <p:spPr>
          <a:xfrm>
            <a:off x="1887550" y="1890299"/>
            <a:ext cx="4099469" cy="1447731"/>
          </a:xfrm>
          <a:prstGeom prst="rect">
            <a:avLst/>
          </a:prstGeom>
        </p:spPr>
      </p:pic>
      <p:sp>
        <p:nvSpPr>
          <p:cNvPr id="6" name="Arrow: Bent 5">
            <a:extLst>
              <a:ext uri="{FF2B5EF4-FFF2-40B4-BE49-F238E27FC236}">
                <a16:creationId xmlns:a16="http://schemas.microsoft.com/office/drawing/2014/main" id="{DC9AFCE4-7291-47D9-79E4-6D454B7C0D0C}"/>
              </a:ext>
            </a:extLst>
          </p:cNvPr>
          <p:cNvSpPr/>
          <p:nvPr/>
        </p:nvSpPr>
        <p:spPr>
          <a:xfrm rot="5400000">
            <a:off x="3148662" y="336241"/>
            <a:ext cx="151748" cy="3047807"/>
          </a:xfrm>
          <a:prstGeom prst="ben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solidFill>
                <a:schemeClr val="tx1"/>
              </a:solidFill>
            </a:endParaRPr>
          </a:p>
        </p:txBody>
      </p:sp>
      <p:sp>
        <p:nvSpPr>
          <p:cNvPr id="15" name="TextBox 14">
            <a:extLst>
              <a:ext uri="{FF2B5EF4-FFF2-40B4-BE49-F238E27FC236}">
                <a16:creationId xmlns:a16="http://schemas.microsoft.com/office/drawing/2014/main" id="{3B155FE6-4CB4-4D48-A4FE-32E170FDF475}"/>
              </a:ext>
            </a:extLst>
          </p:cNvPr>
          <p:cNvSpPr txBox="1"/>
          <p:nvPr/>
        </p:nvSpPr>
        <p:spPr>
          <a:xfrm>
            <a:off x="7298985" y="2999476"/>
            <a:ext cx="1425121" cy="338554"/>
          </a:xfrm>
          <a:prstGeom prst="rect">
            <a:avLst/>
          </a:prstGeom>
          <a:solidFill>
            <a:schemeClr val="bg1"/>
          </a:solidFill>
          <a:ln>
            <a:solidFill>
              <a:schemeClr val="tx1"/>
            </a:solid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solidFill>
                  <a:srgbClr val="FF0000"/>
                </a:solidFill>
              </a:rPr>
              <a:t>Modification 2</a:t>
            </a:r>
          </a:p>
        </p:txBody>
      </p:sp>
      <p:sp>
        <p:nvSpPr>
          <p:cNvPr id="14" name="TextBox 13">
            <a:extLst>
              <a:ext uri="{FF2B5EF4-FFF2-40B4-BE49-F238E27FC236}">
                <a16:creationId xmlns:a16="http://schemas.microsoft.com/office/drawing/2014/main" id="{DC80E222-414F-46F5-A346-41FDCEEA93D4}"/>
              </a:ext>
            </a:extLst>
          </p:cNvPr>
          <p:cNvSpPr txBox="1"/>
          <p:nvPr/>
        </p:nvSpPr>
        <p:spPr>
          <a:xfrm>
            <a:off x="3253241" y="1137115"/>
            <a:ext cx="1790503" cy="584775"/>
          </a:xfrm>
          <a:prstGeom prst="rect">
            <a:avLst/>
          </a:prstGeom>
          <a:solidFill>
            <a:schemeClr val="bg1"/>
          </a:solidFill>
          <a:ln>
            <a:solidFill>
              <a:schemeClr val="tx1"/>
            </a:solid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solidFill>
                  <a:srgbClr val="FF0000"/>
                </a:solidFill>
              </a:rPr>
              <a:t>Modification 1</a:t>
            </a:r>
          </a:p>
          <a:p>
            <a:r>
              <a:rPr lang="en-US" sz="1600" dirty="0">
                <a:solidFill>
                  <a:srgbClr val="FF0000"/>
                </a:solidFill>
              </a:rPr>
              <a:t>for Carry-forward</a:t>
            </a:r>
          </a:p>
        </p:txBody>
      </p:sp>
      <p:sp>
        <p:nvSpPr>
          <p:cNvPr id="2" name="TextBox 1">
            <a:extLst>
              <a:ext uri="{FF2B5EF4-FFF2-40B4-BE49-F238E27FC236}">
                <a16:creationId xmlns:a16="http://schemas.microsoft.com/office/drawing/2014/main" id="{E8E61F00-1BC2-D0BD-C745-8028F86CE51A}"/>
              </a:ext>
            </a:extLst>
          </p:cNvPr>
          <p:cNvSpPr txBox="1"/>
          <p:nvPr/>
        </p:nvSpPr>
        <p:spPr>
          <a:xfrm>
            <a:off x="462643" y="3760107"/>
            <a:ext cx="3569606" cy="8309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b="1" dirty="0">
                <a:solidFill>
                  <a:srgbClr val="FF0000"/>
                </a:solidFill>
                <a:latin typeface="Calibri Light"/>
                <a:cs typeface="Calibri Light"/>
              </a:rPr>
              <a:t>Always start a new modification with the most recently approved budget</a:t>
            </a:r>
            <a:endParaRPr lang="en-US" sz="1650">
              <a:solidFill>
                <a:srgbClr val="FF0000"/>
              </a:solidFill>
              <a:latin typeface="Calibri Light"/>
              <a:cs typeface="Calibri Light"/>
            </a:endParaRPr>
          </a:p>
          <a:p>
            <a:pPr algn="l"/>
            <a:endParaRPr lang="en-US" sz="1650" dirty="0">
              <a:cs typeface="Calibri"/>
            </a:endParaRPr>
          </a:p>
        </p:txBody>
      </p:sp>
      <p:cxnSp>
        <p:nvCxnSpPr>
          <p:cNvPr id="9" name="Connector: Curved 8">
            <a:extLst>
              <a:ext uri="{FF2B5EF4-FFF2-40B4-BE49-F238E27FC236}">
                <a16:creationId xmlns:a16="http://schemas.microsoft.com/office/drawing/2014/main" id="{88E66A33-28DD-2494-C115-359F73C1A5D8}"/>
              </a:ext>
            </a:extLst>
          </p:cNvPr>
          <p:cNvCxnSpPr/>
          <p:nvPr/>
        </p:nvCxnSpPr>
        <p:spPr>
          <a:xfrm>
            <a:off x="5873863" y="2000364"/>
            <a:ext cx="1425122" cy="1479550"/>
          </a:xfrm>
          <a:prstGeom prst="curvedConnector3">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74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FC7FB-2BF0-21F3-5039-0CBC8CCB4458}"/>
              </a:ext>
            </a:extLst>
          </p:cNvPr>
          <p:cNvPicPr>
            <a:picLocks noChangeAspect="1"/>
          </p:cNvPicPr>
          <p:nvPr/>
        </p:nvPicPr>
        <p:blipFill>
          <a:blip r:embed="rId2"/>
          <a:stretch>
            <a:fillRect/>
          </a:stretch>
        </p:blipFill>
        <p:spPr>
          <a:xfrm>
            <a:off x="619579" y="3400610"/>
            <a:ext cx="7886700" cy="1202721"/>
          </a:xfrm>
          <a:prstGeom prst="rect">
            <a:avLst/>
          </a:prstGeom>
          <a:noFill/>
        </p:spPr>
      </p:pic>
      <p:sp>
        <p:nvSpPr>
          <p:cNvPr id="3" name="Title 2">
            <a:extLst>
              <a:ext uri="{FF2B5EF4-FFF2-40B4-BE49-F238E27FC236}">
                <a16:creationId xmlns:a16="http://schemas.microsoft.com/office/drawing/2014/main" id="{FEC3FBA7-AB7E-5B9F-BED2-E80FEC30E065}"/>
              </a:ext>
            </a:extLst>
          </p:cNvPr>
          <p:cNvSpPr>
            <a:spLocks noGrp="1"/>
          </p:cNvSpPr>
          <p:nvPr>
            <p:ph type="title"/>
          </p:nvPr>
        </p:nvSpPr>
        <p:spPr>
          <a:xfrm>
            <a:off x="1297859" y="126367"/>
            <a:ext cx="7364361" cy="99417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Is an updated Plan needed too?</a:t>
            </a:r>
            <a:endParaRPr lang="en-US" dirty="0"/>
          </a:p>
        </p:txBody>
      </p:sp>
      <p:sp>
        <p:nvSpPr>
          <p:cNvPr id="6" name="TextBox 5">
            <a:extLst>
              <a:ext uri="{FF2B5EF4-FFF2-40B4-BE49-F238E27FC236}">
                <a16:creationId xmlns:a16="http://schemas.microsoft.com/office/drawing/2014/main" id="{1AD68B14-49DB-7039-A85E-CCD946470E4C}"/>
              </a:ext>
            </a:extLst>
          </p:cNvPr>
          <p:cNvSpPr txBox="1"/>
          <p:nvPr/>
        </p:nvSpPr>
        <p:spPr>
          <a:xfrm>
            <a:off x="626575" y="1298725"/>
            <a:ext cx="7868579" cy="2100575"/>
          </a:xfrm>
          <a:prstGeom prst="rect">
            <a:avLst/>
          </a:prstGeom>
          <a:noFill/>
        </p:spPr>
        <p:txBody>
          <a:bodyPr wrap="square" lIns="68580" tIns="34290" rIns="68580" bIns="3429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dirty="0"/>
              <a:t>An updated plan is required when making significant changes or adding carry-forward.</a:t>
            </a:r>
            <a:endParaRPr lang="en-US" sz="1650" dirty="0">
              <a:cs typeface="Calibri"/>
            </a:endParaRPr>
          </a:p>
          <a:p>
            <a:endParaRPr lang="en-US" sz="1650" dirty="0">
              <a:cs typeface="Calibri"/>
            </a:endParaRPr>
          </a:p>
          <a:p>
            <a:pPr marL="214313" indent="-214313">
              <a:buFont typeface="Arial" panose="020B0604020202020204" pitchFamily="34" charset="0"/>
              <a:buChar char="•"/>
            </a:pPr>
            <a:r>
              <a:rPr lang="en-US" sz="1650" dirty="0"/>
              <a:t>It must include the connection to a gap or need in your CLNA. </a:t>
            </a:r>
          </a:p>
          <a:p>
            <a:pPr marL="214313" indent="-214313">
              <a:buFont typeface="Arial" panose="020B0604020202020204" pitchFamily="34" charset="0"/>
              <a:buChar char="•"/>
            </a:pPr>
            <a:r>
              <a:rPr lang="en-US" sz="1650" dirty="0"/>
              <a:t>Enter a status so it is easier for the change to be identified and feel free to highlight </a:t>
            </a:r>
            <a:br>
              <a:rPr lang="en-US" sz="1650" dirty="0"/>
            </a:br>
            <a:r>
              <a:rPr lang="en-US" sz="1650" dirty="0"/>
              <a:t>that activity too.</a:t>
            </a:r>
            <a:endParaRPr lang="en-US" sz="1650">
              <a:cs typeface="Calibri"/>
            </a:endParaRPr>
          </a:p>
          <a:p>
            <a:pPr marL="214313" indent="-214313">
              <a:buFont typeface="Arial" panose="020B0604020202020204" pitchFamily="34" charset="0"/>
              <a:buChar char="•"/>
            </a:pPr>
            <a:r>
              <a:rPr lang="en-US" sz="1650" dirty="0"/>
              <a:t>The budget page of the plan does not have to be signed, just the modification form</a:t>
            </a:r>
          </a:p>
          <a:p>
            <a:pPr marL="214313" indent="-214313">
              <a:buFont typeface="Arial" panose="020B0604020202020204" pitchFamily="34" charset="0"/>
              <a:buChar char="•"/>
            </a:pPr>
            <a:r>
              <a:rPr lang="en-US" sz="1650" dirty="0">
                <a:cs typeface="Calibri"/>
              </a:rPr>
              <a:t>Even if you don't submit it, update it internally so you can submit it in your mid-year </a:t>
            </a:r>
            <a:br>
              <a:rPr lang="en-US" sz="1013" dirty="0"/>
            </a:br>
            <a:r>
              <a:rPr lang="en-US" sz="1650" dirty="0">
                <a:cs typeface="Calibri"/>
              </a:rPr>
              <a:t>or end-of-year plan update</a:t>
            </a:r>
          </a:p>
        </p:txBody>
      </p:sp>
      <p:sp>
        <p:nvSpPr>
          <p:cNvPr id="7" name="Arrow: Up 6">
            <a:extLst>
              <a:ext uri="{FF2B5EF4-FFF2-40B4-BE49-F238E27FC236}">
                <a16:creationId xmlns:a16="http://schemas.microsoft.com/office/drawing/2014/main" id="{DF8EEFDE-2C96-6A4D-6F56-A71AC329F8AD}"/>
              </a:ext>
            </a:extLst>
          </p:cNvPr>
          <p:cNvSpPr/>
          <p:nvPr/>
        </p:nvSpPr>
        <p:spPr>
          <a:xfrm>
            <a:off x="7138030" y="4401203"/>
            <a:ext cx="377219" cy="611442"/>
          </a:xfrm>
          <a:prstGeom prs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8" name="Arrow: Up 7">
            <a:extLst>
              <a:ext uri="{FF2B5EF4-FFF2-40B4-BE49-F238E27FC236}">
                <a16:creationId xmlns:a16="http://schemas.microsoft.com/office/drawing/2014/main" id="{96CDEDF0-11BB-DC61-A678-E8F7551798A1}"/>
              </a:ext>
            </a:extLst>
          </p:cNvPr>
          <p:cNvSpPr/>
          <p:nvPr/>
        </p:nvSpPr>
        <p:spPr>
          <a:xfrm>
            <a:off x="7885515" y="4401203"/>
            <a:ext cx="377219" cy="611442"/>
          </a:xfrm>
          <a:prstGeom prs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9" name="Arrow: Up 8">
            <a:extLst>
              <a:ext uri="{FF2B5EF4-FFF2-40B4-BE49-F238E27FC236}">
                <a16:creationId xmlns:a16="http://schemas.microsoft.com/office/drawing/2014/main" id="{D9B2C14D-E84A-461A-EF9B-C3759FF94569}"/>
              </a:ext>
            </a:extLst>
          </p:cNvPr>
          <p:cNvSpPr/>
          <p:nvPr/>
        </p:nvSpPr>
        <p:spPr>
          <a:xfrm>
            <a:off x="2642910" y="4405739"/>
            <a:ext cx="377219" cy="611442"/>
          </a:xfrm>
          <a:prstGeom prs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476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62D35-0F49-56EB-4A35-B17D17C787FB}"/>
              </a:ext>
            </a:extLst>
          </p:cNvPr>
          <p:cNvSpPr>
            <a:spLocks noGrp="1"/>
          </p:cNvSpPr>
          <p:nvPr>
            <p:ph type="title"/>
          </p:nvPr>
        </p:nvSpPr>
        <p:spPr>
          <a:xfrm>
            <a:off x="1087582" y="126367"/>
            <a:ext cx="7952510" cy="994172"/>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Modification adding Carry-over </a:t>
            </a:r>
            <a:endParaRPr lang="en-US" sz="3000" dirty="0">
              <a:ln w="0">
                <a:solidFill>
                  <a:srgbClr val="5B9BD5"/>
                </a:solidFill>
              </a:ln>
              <a:cs typeface="Calibri Light"/>
            </a:endParaRPr>
          </a:p>
        </p:txBody>
      </p:sp>
      <p:pic>
        <p:nvPicPr>
          <p:cNvPr id="5" name="Picture 4">
            <a:extLst>
              <a:ext uri="{FF2B5EF4-FFF2-40B4-BE49-F238E27FC236}">
                <a16:creationId xmlns:a16="http://schemas.microsoft.com/office/drawing/2014/main" id="{D64FA038-DE68-4875-9196-0E4A00B50003}"/>
              </a:ext>
            </a:extLst>
          </p:cNvPr>
          <p:cNvPicPr>
            <a:picLocks noChangeAspect="1"/>
          </p:cNvPicPr>
          <p:nvPr/>
        </p:nvPicPr>
        <p:blipFill rotWithShape="1">
          <a:blip r:embed="rId2"/>
          <a:srcRect t="13648" r="-15" b="-128"/>
          <a:stretch/>
        </p:blipFill>
        <p:spPr>
          <a:xfrm>
            <a:off x="1444162" y="1347942"/>
            <a:ext cx="6256610" cy="3078149"/>
          </a:xfrm>
          <a:prstGeom prst="rect">
            <a:avLst/>
          </a:prstGeom>
        </p:spPr>
      </p:pic>
      <p:sp>
        <p:nvSpPr>
          <p:cNvPr id="6" name="Arrow: Right 5">
            <a:extLst>
              <a:ext uri="{FF2B5EF4-FFF2-40B4-BE49-F238E27FC236}">
                <a16:creationId xmlns:a16="http://schemas.microsoft.com/office/drawing/2014/main" id="{7F65224E-0163-48F5-B7D7-99EE73D2FDE4}"/>
              </a:ext>
            </a:extLst>
          </p:cNvPr>
          <p:cNvSpPr/>
          <p:nvPr/>
        </p:nvSpPr>
        <p:spPr>
          <a:xfrm>
            <a:off x="831144" y="3964045"/>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7" name="Arrow: Right 6">
            <a:extLst>
              <a:ext uri="{FF2B5EF4-FFF2-40B4-BE49-F238E27FC236}">
                <a16:creationId xmlns:a16="http://schemas.microsoft.com/office/drawing/2014/main" id="{8B1EB547-D651-407E-AA0C-F4B79D11A7DA}"/>
              </a:ext>
            </a:extLst>
          </p:cNvPr>
          <p:cNvSpPr/>
          <p:nvPr/>
        </p:nvSpPr>
        <p:spPr>
          <a:xfrm rot="10800000">
            <a:off x="7704376" y="3503829"/>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8" name="Arrow: Right 7">
            <a:extLst>
              <a:ext uri="{FF2B5EF4-FFF2-40B4-BE49-F238E27FC236}">
                <a16:creationId xmlns:a16="http://schemas.microsoft.com/office/drawing/2014/main" id="{BFB6BE7E-C6B8-49BD-94F7-591E4690B05F}"/>
              </a:ext>
            </a:extLst>
          </p:cNvPr>
          <p:cNvSpPr/>
          <p:nvPr/>
        </p:nvSpPr>
        <p:spPr>
          <a:xfrm rot="16200000">
            <a:off x="6333003" y="3902811"/>
            <a:ext cx="583124" cy="3791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2" name="TextBox 1">
            <a:extLst>
              <a:ext uri="{FF2B5EF4-FFF2-40B4-BE49-F238E27FC236}">
                <a16:creationId xmlns:a16="http://schemas.microsoft.com/office/drawing/2014/main" id="{F76C1316-E0A1-ED31-2DAE-4358DDB85844}"/>
              </a:ext>
            </a:extLst>
          </p:cNvPr>
          <p:cNvSpPr txBox="1"/>
          <p:nvPr/>
        </p:nvSpPr>
        <p:spPr>
          <a:xfrm>
            <a:off x="5061857" y="4340678"/>
            <a:ext cx="3424464" cy="1084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b="1" dirty="0">
                <a:solidFill>
                  <a:srgbClr val="FF0000"/>
                </a:solidFill>
                <a:latin typeface="Calibri Light"/>
                <a:cs typeface="Calibri Light"/>
              </a:rPr>
              <a:t>Change requested must total the difference between planning budget and total allotment</a:t>
            </a:r>
            <a:endParaRPr lang="en-US" sz="1650" dirty="0">
              <a:solidFill>
                <a:srgbClr val="FF0000"/>
              </a:solidFill>
              <a:latin typeface="Calibri Light"/>
              <a:cs typeface="Calibri Light"/>
            </a:endParaRPr>
          </a:p>
          <a:p>
            <a:endParaRPr lang="en-US" sz="1650" dirty="0">
              <a:solidFill>
                <a:srgbClr val="FF0000"/>
              </a:solidFill>
              <a:cs typeface="Calibri"/>
            </a:endParaRPr>
          </a:p>
        </p:txBody>
      </p:sp>
      <p:sp>
        <p:nvSpPr>
          <p:cNvPr id="4" name="TextBox 3">
            <a:extLst>
              <a:ext uri="{FF2B5EF4-FFF2-40B4-BE49-F238E27FC236}">
                <a16:creationId xmlns:a16="http://schemas.microsoft.com/office/drawing/2014/main" id="{55E7F27C-516E-85B9-59C2-692B57AE3AEB}"/>
              </a:ext>
            </a:extLst>
          </p:cNvPr>
          <p:cNvSpPr txBox="1"/>
          <p:nvPr/>
        </p:nvSpPr>
        <p:spPr>
          <a:xfrm>
            <a:off x="90715" y="3315607"/>
            <a:ext cx="1279070"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dirty="0">
                <a:solidFill>
                  <a:srgbClr val="FF0000"/>
                </a:solidFill>
                <a:cs typeface="Calibri"/>
              </a:rPr>
              <a:t>Must include updated plan</a:t>
            </a:r>
          </a:p>
        </p:txBody>
      </p:sp>
      <p:sp>
        <p:nvSpPr>
          <p:cNvPr id="9" name="TextBox 8">
            <a:extLst>
              <a:ext uri="{FF2B5EF4-FFF2-40B4-BE49-F238E27FC236}">
                <a16:creationId xmlns:a16="http://schemas.microsoft.com/office/drawing/2014/main" id="{B7426531-61AC-6294-CF7D-CB71FEECA988}"/>
              </a:ext>
            </a:extLst>
          </p:cNvPr>
          <p:cNvSpPr txBox="1"/>
          <p:nvPr/>
        </p:nvSpPr>
        <p:spPr>
          <a:xfrm>
            <a:off x="7864928" y="3088821"/>
            <a:ext cx="1279070"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dirty="0">
                <a:solidFill>
                  <a:srgbClr val="FF0000"/>
                </a:solidFill>
                <a:cs typeface="Calibri"/>
              </a:rPr>
              <a:t>Total Allotment</a:t>
            </a:r>
            <a:endParaRPr lang="en-US" sz="1013" dirty="0"/>
          </a:p>
        </p:txBody>
      </p:sp>
    </p:spTree>
    <p:extLst>
      <p:ext uri="{BB962C8B-B14F-4D97-AF65-F5344CB8AC3E}">
        <p14:creationId xmlns:p14="http://schemas.microsoft.com/office/powerpoint/2010/main" val="36958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3648569-d889-4cab-8fb7-f97de583ec0f">
      <UserInfo>
        <DisplayName>Darice McDougald</DisplayName>
        <AccountId>25</AccountId>
        <AccountType/>
      </UserInfo>
      <UserInfo>
        <DisplayName>Patti Coultas</DisplayName>
        <AccountId>20</AccountId>
        <AccountType/>
      </UserInfo>
    </SharedWithUsers>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Props1.xml><?xml version="1.0" encoding="utf-8"?>
<ds:datastoreItem xmlns:ds="http://schemas.openxmlformats.org/officeDocument/2006/customXml" ds:itemID="{A0AED3E4-1821-4603-89A6-A115E9D28EC6}">
  <ds:schemaRefs>
    <ds:schemaRef ds:uri="0dae2db2-b5e8-45f4-b728-6af5f61bf323"/>
    <ds:schemaRef ds:uri="a3648569-d889-4cab-8fb7-f97de583e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0dae2db2-b5e8-45f4-b728-6af5f61bf323"/>
    <ds:schemaRef ds:uri="a3648569-d889-4cab-8fb7-f97de583ec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1485</Words>
  <Application>Microsoft Office PowerPoint</Application>
  <PresentationFormat>On-screen Show (16:9)</PresentationFormat>
  <Paragraphs>200</Paragraphs>
  <Slides>28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Aptos</vt:lpstr>
      <vt:lpstr>Arial</vt:lpstr>
      <vt:lpstr>Calibri</vt:lpstr>
      <vt:lpstr>Calibri Light</vt:lpstr>
      <vt:lpstr>Canva Sans Bold</vt:lpstr>
      <vt:lpstr>Codec Pro ExtraBold</vt:lpstr>
      <vt:lpstr>Helvetica Neue Medium</vt:lpstr>
      <vt:lpstr>Montserrat Light</vt:lpstr>
      <vt:lpstr>Söhne</vt:lpstr>
      <vt:lpstr>Times New Roman</vt:lpstr>
      <vt:lpstr>Wingdings</vt:lpstr>
      <vt:lpstr>Office Theme</vt:lpstr>
      <vt:lpstr>Office Theme</vt:lpstr>
      <vt:lpstr>Perkins Update</vt:lpstr>
      <vt:lpstr>NCCCS Perkins/Programs Staff</vt:lpstr>
      <vt:lpstr>Western Colleges &amp; Communities</vt:lpstr>
      <vt:lpstr>Purpose of Perkins V </vt:lpstr>
      <vt:lpstr>Carry Over funds from 2023-24</vt:lpstr>
      <vt:lpstr>Budget Modification Form</vt:lpstr>
      <vt:lpstr>Enter Current Budget</vt:lpstr>
      <vt:lpstr>Is an updated Plan needed too?</vt:lpstr>
      <vt:lpstr>Modification adding Carry-over </vt:lpstr>
      <vt:lpstr>Plan for 2024-25</vt:lpstr>
      <vt:lpstr>Managing the Perkins Grant</vt:lpstr>
      <vt:lpstr>CLNA Training Topics</vt:lpstr>
      <vt:lpstr>Perkins Monthly Updates 2024-25</vt:lpstr>
      <vt:lpstr>Mid-Year Review &amp; CLNA Training</vt:lpstr>
      <vt:lpstr>Student Performance</vt:lpstr>
      <vt:lpstr>Size, Scope, Quality &amp; Labor Market Alignment</vt:lpstr>
      <vt:lpstr>Progress in implementing CTE Pathways</vt:lpstr>
      <vt:lpstr>CTE Educator Recruitment &amp; Retention and Professional Development</vt:lpstr>
      <vt:lpstr>Advancing Equity and Access for Special Populations</vt:lpstr>
      <vt:lpstr>Virtual Office Hours for Technical Assistance</vt:lpstr>
      <vt:lpstr>Professional Development of Interest</vt:lpstr>
      <vt:lpstr>NCCCS System Conference</vt:lpstr>
      <vt:lpstr>Promising Practice Video from 2023-2024</vt:lpstr>
      <vt:lpstr>PowerPoint Presentation</vt:lpstr>
      <vt:lpstr>NC-NET – Free Professional Development</vt:lpstr>
      <vt:lpstr>2025 NCCCS Master Instructor Certification Program</vt:lpstr>
      <vt:lpstr>Leveraging AI in Education Series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revision>30</cp:revision>
  <dcterms:created xsi:type="dcterms:W3CDTF">2021-08-11T12:00:29Z</dcterms:created>
  <dcterms:modified xsi:type="dcterms:W3CDTF">2024-10-08T12:39:55Z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