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 id="2147483681" r:id="rId2"/>
    <p:sldMasterId id="2147484186" r:id="rId3"/>
    <p:sldMasterId id="2147483648" r:id="rId4"/>
  </p:sldMasterIdLst>
  <p:notesMasterIdLst>
    <p:notesMasterId r:id="rId23"/>
  </p:notesMasterIdLst>
  <p:handoutMasterIdLst>
    <p:handoutMasterId r:id="rId24"/>
  </p:handoutMasterIdLst>
  <p:sldIdLst>
    <p:sldId id="1599" r:id="rId5"/>
    <p:sldId id="270" r:id="rId6"/>
    <p:sldId id="1721" r:id="rId7"/>
    <p:sldId id="1603" r:id="rId8"/>
    <p:sldId id="1581" r:id="rId9"/>
    <p:sldId id="1705" r:id="rId10"/>
    <p:sldId id="1706" r:id="rId11"/>
    <p:sldId id="1724" r:id="rId12"/>
    <p:sldId id="1566" r:id="rId13"/>
    <p:sldId id="1685" r:id="rId14"/>
    <p:sldId id="1687" r:id="rId15"/>
    <p:sldId id="1700" r:id="rId16"/>
    <p:sldId id="1701" r:id="rId17"/>
    <p:sldId id="1718" r:id="rId18"/>
    <p:sldId id="1638" r:id="rId19"/>
    <p:sldId id="1720" r:id="rId20"/>
    <p:sldId id="1719" r:id="rId21"/>
    <p:sldId id="1621" r:id="rId2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Utz" initials="R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88BBE"/>
    <a:srgbClr val="859CAA"/>
    <a:srgbClr val="4A66AC"/>
    <a:srgbClr val="DDD419"/>
    <a:srgbClr val="19397A"/>
    <a:srgbClr val="FFFF00"/>
    <a:srgbClr val="418AB3"/>
    <a:srgbClr val="8B9C56"/>
    <a:srgbClr val="E41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4" autoAdjust="0"/>
    <p:restoredTop sz="93760" autoAdjust="0"/>
  </p:normalViewPr>
  <p:slideViewPr>
    <p:cSldViewPr>
      <p:cViewPr varScale="1">
        <p:scale>
          <a:sx n="104" d="100"/>
          <a:sy n="104" d="100"/>
        </p:scale>
        <p:origin x="12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61A05-EA17-4E8C-B2C5-7A1FF18928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9DF463D-DA42-47CE-9B8D-BA9ADCC0A1C2}">
      <dgm:prSet/>
      <dgm:spPr/>
      <dgm:t>
        <a:bodyPr/>
        <a:lstStyle/>
        <a:p>
          <a:r>
            <a:rPr lang="en-US" dirty="0"/>
            <a:t>Academic credentials within the pathway (certificate, diploma, associate degree) </a:t>
          </a:r>
          <a:br>
            <a:rPr lang="en-US" dirty="0"/>
          </a:br>
          <a:r>
            <a:rPr lang="en-US" dirty="0"/>
            <a:t>and # of credits </a:t>
          </a:r>
        </a:p>
      </dgm:t>
    </dgm:pt>
    <dgm:pt modelId="{DE5C75C4-25ED-4C7E-B6D5-04C074F4C258}" type="parTrans" cxnId="{B104775F-8D7E-4505-9046-E507EA157516}">
      <dgm:prSet/>
      <dgm:spPr/>
      <dgm:t>
        <a:bodyPr/>
        <a:lstStyle/>
        <a:p>
          <a:endParaRPr lang="en-US"/>
        </a:p>
      </dgm:t>
    </dgm:pt>
    <dgm:pt modelId="{2208E766-DF5D-409D-8376-43DFAB2449A3}" type="sibTrans" cxnId="{B104775F-8D7E-4505-9046-E507EA157516}">
      <dgm:prSet/>
      <dgm:spPr/>
      <dgm:t>
        <a:bodyPr/>
        <a:lstStyle/>
        <a:p>
          <a:endParaRPr lang="en-US"/>
        </a:p>
      </dgm:t>
    </dgm:pt>
    <dgm:pt modelId="{D92C84E1-AE72-45FF-9114-1CAE4FFE7599}">
      <dgm:prSet/>
      <dgm:spPr/>
      <dgm:t>
        <a:bodyPr/>
        <a:lstStyle/>
        <a:p>
          <a:r>
            <a:rPr lang="en-US" dirty="0"/>
            <a:t>Program duration of each credential</a:t>
          </a:r>
        </a:p>
      </dgm:t>
    </dgm:pt>
    <dgm:pt modelId="{813EA18C-BB09-4ABB-8C18-30F462944FD4}" type="parTrans" cxnId="{5BC635E4-8BB3-40EC-B061-2EF46735F4A0}">
      <dgm:prSet/>
      <dgm:spPr/>
      <dgm:t>
        <a:bodyPr/>
        <a:lstStyle/>
        <a:p>
          <a:endParaRPr lang="en-US"/>
        </a:p>
      </dgm:t>
    </dgm:pt>
    <dgm:pt modelId="{D370177F-09EC-433A-82D6-FB59376261B2}" type="sibTrans" cxnId="{5BC635E4-8BB3-40EC-B061-2EF46735F4A0}">
      <dgm:prSet/>
      <dgm:spPr/>
      <dgm:t>
        <a:bodyPr/>
        <a:lstStyle/>
        <a:p>
          <a:endParaRPr lang="en-US"/>
        </a:p>
      </dgm:t>
    </dgm:pt>
    <dgm:pt modelId="{EBA5A855-CB2D-47A5-92A1-8C6CF9053EEC}">
      <dgm:prSet/>
      <dgm:spPr/>
      <dgm:t>
        <a:bodyPr/>
        <a:lstStyle/>
        <a:p>
          <a:r>
            <a:rPr lang="en-US" dirty="0"/>
            <a:t>Employment opportunities at </a:t>
          </a:r>
          <a:br>
            <a:rPr lang="en-US" dirty="0"/>
          </a:br>
          <a:r>
            <a:rPr lang="en-US" dirty="0"/>
            <a:t>exit points</a:t>
          </a:r>
        </a:p>
        <a:p>
          <a:r>
            <a:rPr lang="en-US" dirty="0"/>
            <a:t>Job Titles / </a:t>
          </a:r>
          <a:br>
            <a:rPr lang="en-US" dirty="0"/>
          </a:br>
          <a:r>
            <a:rPr lang="en-US" dirty="0"/>
            <a:t>Wage Range</a:t>
          </a:r>
        </a:p>
      </dgm:t>
    </dgm:pt>
    <dgm:pt modelId="{33730B5C-0BE2-46D2-81CB-32356DBEAED3}" type="parTrans" cxnId="{0877C864-65E0-41D6-9239-69804DDD5CA0}">
      <dgm:prSet/>
      <dgm:spPr/>
      <dgm:t>
        <a:bodyPr/>
        <a:lstStyle/>
        <a:p>
          <a:endParaRPr lang="en-US"/>
        </a:p>
      </dgm:t>
    </dgm:pt>
    <dgm:pt modelId="{5CA5B2C0-1F27-42B6-B77C-2F5FEAA7434D}" type="sibTrans" cxnId="{0877C864-65E0-41D6-9239-69804DDD5CA0}">
      <dgm:prSet/>
      <dgm:spPr/>
      <dgm:t>
        <a:bodyPr/>
        <a:lstStyle/>
        <a:p>
          <a:endParaRPr lang="en-US"/>
        </a:p>
      </dgm:t>
    </dgm:pt>
    <dgm:pt modelId="{C32D56AC-F0B3-4B42-B1C1-55129905827B}">
      <dgm:prSet/>
      <dgm:spPr/>
      <dgm:t>
        <a:bodyPr/>
        <a:lstStyle/>
        <a:p>
          <a:r>
            <a:rPr lang="en-US" dirty="0"/>
            <a:t>Credit for Prior Learning (all types)</a:t>
          </a:r>
        </a:p>
      </dgm:t>
    </dgm:pt>
    <dgm:pt modelId="{87DB2A36-A07D-424A-B604-3513FC71A7B3}" type="parTrans" cxnId="{63D6D9E1-5B7F-4735-B0C7-2EDBAF09595E}">
      <dgm:prSet/>
      <dgm:spPr/>
      <dgm:t>
        <a:bodyPr/>
        <a:lstStyle/>
        <a:p>
          <a:endParaRPr lang="en-US"/>
        </a:p>
      </dgm:t>
    </dgm:pt>
    <dgm:pt modelId="{64A416CC-7EC7-4BF7-B751-C8EF2FCA8D02}" type="sibTrans" cxnId="{63D6D9E1-5B7F-4735-B0C7-2EDBAF09595E}">
      <dgm:prSet/>
      <dgm:spPr/>
      <dgm:t>
        <a:bodyPr/>
        <a:lstStyle/>
        <a:p>
          <a:endParaRPr lang="en-US"/>
        </a:p>
      </dgm:t>
    </dgm:pt>
    <dgm:pt modelId="{FDD39701-1A62-46BB-A8AE-2F8C87A3F8BA}">
      <dgm:prSet/>
      <dgm:spPr/>
      <dgm:t>
        <a:bodyPr/>
        <a:lstStyle/>
        <a:p>
          <a:r>
            <a:rPr lang="en-US" dirty="0"/>
            <a:t>Articulated four-year programs</a:t>
          </a:r>
        </a:p>
      </dgm:t>
    </dgm:pt>
    <dgm:pt modelId="{63DD5BE5-B625-40C2-ACDA-7FBE6A4A70FD}" type="parTrans" cxnId="{63735D48-EB14-4802-A928-2466472688E3}">
      <dgm:prSet/>
      <dgm:spPr/>
      <dgm:t>
        <a:bodyPr/>
        <a:lstStyle/>
        <a:p>
          <a:endParaRPr lang="en-US"/>
        </a:p>
      </dgm:t>
    </dgm:pt>
    <dgm:pt modelId="{75E9B060-D487-4009-9A54-7FFD501DE1CF}" type="sibTrans" cxnId="{63735D48-EB14-4802-A928-2466472688E3}">
      <dgm:prSet/>
      <dgm:spPr/>
      <dgm:t>
        <a:bodyPr/>
        <a:lstStyle/>
        <a:p>
          <a:endParaRPr lang="en-US"/>
        </a:p>
      </dgm:t>
    </dgm:pt>
    <dgm:pt modelId="{FBF7475C-FDFB-45F4-BDC1-64A8FCA5DD34}">
      <dgm:prSet/>
      <dgm:spPr/>
      <dgm:t>
        <a:bodyPr/>
        <a:lstStyle/>
        <a:p>
          <a:r>
            <a:rPr lang="en-US"/>
            <a:t>Related Industry Certifications</a:t>
          </a:r>
          <a:endParaRPr lang="en-US" dirty="0"/>
        </a:p>
      </dgm:t>
    </dgm:pt>
    <dgm:pt modelId="{90396D8E-9280-40A8-A95D-2404CA103A92}" type="parTrans" cxnId="{67C96867-DD4A-4816-AEA0-51D4DE06B095}">
      <dgm:prSet/>
      <dgm:spPr/>
      <dgm:t>
        <a:bodyPr/>
        <a:lstStyle/>
        <a:p>
          <a:endParaRPr lang="en-US"/>
        </a:p>
      </dgm:t>
    </dgm:pt>
    <dgm:pt modelId="{D1D71E5D-31BB-4657-9B62-8DFAAF511F92}" type="sibTrans" cxnId="{67C96867-DD4A-4816-AEA0-51D4DE06B095}">
      <dgm:prSet/>
      <dgm:spPr/>
      <dgm:t>
        <a:bodyPr/>
        <a:lstStyle/>
        <a:p>
          <a:endParaRPr lang="en-US"/>
        </a:p>
      </dgm:t>
    </dgm:pt>
    <dgm:pt modelId="{ED9E777C-833B-4FCD-BDE1-3AF09954CD94}" type="pres">
      <dgm:prSet presAssocID="{33161A05-EA17-4E8C-B2C5-7A1FF18928EC}" presName="diagram" presStyleCnt="0">
        <dgm:presLayoutVars>
          <dgm:dir/>
          <dgm:resizeHandles val="exact"/>
        </dgm:presLayoutVars>
      </dgm:prSet>
      <dgm:spPr/>
    </dgm:pt>
    <dgm:pt modelId="{7FBD63A0-42B0-477E-ADEC-52B50B5AB34C}" type="pres">
      <dgm:prSet presAssocID="{B9DF463D-DA42-47CE-9B8D-BA9ADCC0A1C2}" presName="node" presStyleLbl="node1" presStyleIdx="0" presStyleCnt="6">
        <dgm:presLayoutVars>
          <dgm:bulletEnabled val="1"/>
        </dgm:presLayoutVars>
      </dgm:prSet>
      <dgm:spPr/>
    </dgm:pt>
    <dgm:pt modelId="{9E19A608-AE03-4031-921E-1D6CF3F627B9}" type="pres">
      <dgm:prSet presAssocID="{2208E766-DF5D-409D-8376-43DFAB2449A3}" presName="sibTrans" presStyleCnt="0"/>
      <dgm:spPr/>
    </dgm:pt>
    <dgm:pt modelId="{ED309DD8-9FA9-4F76-9E09-F483462023F4}" type="pres">
      <dgm:prSet presAssocID="{D92C84E1-AE72-45FF-9114-1CAE4FFE7599}" presName="node" presStyleLbl="node1" presStyleIdx="1" presStyleCnt="6">
        <dgm:presLayoutVars>
          <dgm:bulletEnabled val="1"/>
        </dgm:presLayoutVars>
      </dgm:prSet>
      <dgm:spPr/>
    </dgm:pt>
    <dgm:pt modelId="{4D547CE4-F332-4517-AA65-D4475DED6FC4}" type="pres">
      <dgm:prSet presAssocID="{D370177F-09EC-433A-82D6-FB59376261B2}" presName="sibTrans" presStyleCnt="0"/>
      <dgm:spPr/>
    </dgm:pt>
    <dgm:pt modelId="{16496450-D4E0-43F4-82F6-43CA58F82DDC}" type="pres">
      <dgm:prSet presAssocID="{FBF7475C-FDFB-45F4-BDC1-64A8FCA5DD34}" presName="node" presStyleLbl="node1" presStyleIdx="2" presStyleCnt="6">
        <dgm:presLayoutVars>
          <dgm:bulletEnabled val="1"/>
        </dgm:presLayoutVars>
      </dgm:prSet>
      <dgm:spPr/>
    </dgm:pt>
    <dgm:pt modelId="{CE0950C7-621E-4033-9A00-26983B10198F}" type="pres">
      <dgm:prSet presAssocID="{D1D71E5D-31BB-4657-9B62-8DFAAF511F92}" presName="sibTrans" presStyleCnt="0"/>
      <dgm:spPr/>
    </dgm:pt>
    <dgm:pt modelId="{1FDD0A01-26D9-4FBE-B7CA-A6C7ECB61D10}" type="pres">
      <dgm:prSet presAssocID="{EBA5A855-CB2D-47A5-92A1-8C6CF9053EEC}" presName="node" presStyleLbl="node1" presStyleIdx="3" presStyleCnt="6">
        <dgm:presLayoutVars>
          <dgm:bulletEnabled val="1"/>
        </dgm:presLayoutVars>
      </dgm:prSet>
      <dgm:spPr/>
    </dgm:pt>
    <dgm:pt modelId="{68A4B139-47DE-4900-A439-707B53DD1FE7}" type="pres">
      <dgm:prSet presAssocID="{5CA5B2C0-1F27-42B6-B77C-2F5FEAA7434D}" presName="sibTrans" presStyleCnt="0"/>
      <dgm:spPr/>
    </dgm:pt>
    <dgm:pt modelId="{E8EECD2B-84C4-41CD-A8A6-706A5DAF3EE6}" type="pres">
      <dgm:prSet presAssocID="{C32D56AC-F0B3-4B42-B1C1-55129905827B}" presName="node" presStyleLbl="node1" presStyleIdx="4" presStyleCnt="6">
        <dgm:presLayoutVars>
          <dgm:bulletEnabled val="1"/>
        </dgm:presLayoutVars>
      </dgm:prSet>
      <dgm:spPr/>
    </dgm:pt>
    <dgm:pt modelId="{C6D499A4-48C6-488E-9A19-D8D204C29B15}" type="pres">
      <dgm:prSet presAssocID="{64A416CC-7EC7-4BF7-B751-C8EF2FCA8D02}" presName="sibTrans" presStyleCnt="0"/>
      <dgm:spPr/>
    </dgm:pt>
    <dgm:pt modelId="{8522D811-904D-4779-9F4D-4B204BCDC51A}" type="pres">
      <dgm:prSet presAssocID="{FDD39701-1A62-46BB-A8AE-2F8C87A3F8BA}" presName="node" presStyleLbl="node1" presStyleIdx="5" presStyleCnt="6">
        <dgm:presLayoutVars>
          <dgm:bulletEnabled val="1"/>
        </dgm:presLayoutVars>
      </dgm:prSet>
      <dgm:spPr/>
    </dgm:pt>
  </dgm:ptLst>
  <dgm:cxnLst>
    <dgm:cxn modelId="{B104775F-8D7E-4505-9046-E507EA157516}" srcId="{33161A05-EA17-4E8C-B2C5-7A1FF18928EC}" destId="{B9DF463D-DA42-47CE-9B8D-BA9ADCC0A1C2}" srcOrd="0" destOrd="0" parTransId="{DE5C75C4-25ED-4C7E-B6D5-04C074F4C258}" sibTransId="{2208E766-DF5D-409D-8376-43DFAB2449A3}"/>
    <dgm:cxn modelId="{0877C864-65E0-41D6-9239-69804DDD5CA0}" srcId="{33161A05-EA17-4E8C-B2C5-7A1FF18928EC}" destId="{EBA5A855-CB2D-47A5-92A1-8C6CF9053EEC}" srcOrd="3" destOrd="0" parTransId="{33730B5C-0BE2-46D2-81CB-32356DBEAED3}" sibTransId="{5CA5B2C0-1F27-42B6-B77C-2F5FEAA7434D}"/>
    <dgm:cxn modelId="{67C96867-DD4A-4816-AEA0-51D4DE06B095}" srcId="{33161A05-EA17-4E8C-B2C5-7A1FF18928EC}" destId="{FBF7475C-FDFB-45F4-BDC1-64A8FCA5DD34}" srcOrd="2" destOrd="0" parTransId="{90396D8E-9280-40A8-A95D-2404CA103A92}" sibTransId="{D1D71E5D-31BB-4657-9B62-8DFAAF511F92}"/>
    <dgm:cxn modelId="{63735D48-EB14-4802-A928-2466472688E3}" srcId="{33161A05-EA17-4E8C-B2C5-7A1FF18928EC}" destId="{FDD39701-1A62-46BB-A8AE-2F8C87A3F8BA}" srcOrd="5" destOrd="0" parTransId="{63DD5BE5-B625-40C2-ACDA-7FBE6A4A70FD}" sibTransId="{75E9B060-D487-4009-9A54-7FFD501DE1CF}"/>
    <dgm:cxn modelId="{1B065F49-7C80-4440-8844-16E2B96074E2}" type="presOf" srcId="{33161A05-EA17-4E8C-B2C5-7A1FF18928EC}" destId="{ED9E777C-833B-4FCD-BDE1-3AF09954CD94}" srcOrd="0" destOrd="0" presId="urn:microsoft.com/office/officeart/2005/8/layout/default"/>
    <dgm:cxn modelId="{4B172775-FD44-42EA-9520-518A63B517DE}" type="presOf" srcId="{FDD39701-1A62-46BB-A8AE-2F8C87A3F8BA}" destId="{8522D811-904D-4779-9F4D-4B204BCDC51A}" srcOrd="0" destOrd="0" presId="urn:microsoft.com/office/officeart/2005/8/layout/default"/>
    <dgm:cxn modelId="{966BBB7A-43CA-4CB9-8C10-458A6BC6D45A}" type="presOf" srcId="{B9DF463D-DA42-47CE-9B8D-BA9ADCC0A1C2}" destId="{7FBD63A0-42B0-477E-ADEC-52B50B5AB34C}" srcOrd="0" destOrd="0" presId="urn:microsoft.com/office/officeart/2005/8/layout/default"/>
    <dgm:cxn modelId="{DE09A287-A7EA-4621-B5AD-1CC4B1116C8C}" type="presOf" srcId="{FBF7475C-FDFB-45F4-BDC1-64A8FCA5DD34}" destId="{16496450-D4E0-43F4-82F6-43CA58F82DDC}" srcOrd="0" destOrd="0" presId="urn:microsoft.com/office/officeart/2005/8/layout/default"/>
    <dgm:cxn modelId="{D9259FB9-978B-4EFD-B0BD-2711479A015A}" type="presOf" srcId="{D92C84E1-AE72-45FF-9114-1CAE4FFE7599}" destId="{ED309DD8-9FA9-4F76-9E09-F483462023F4}" srcOrd="0" destOrd="0" presId="urn:microsoft.com/office/officeart/2005/8/layout/default"/>
    <dgm:cxn modelId="{44A8FDC6-D714-47AC-A9D5-FECBB211517F}" type="presOf" srcId="{EBA5A855-CB2D-47A5-92A1-8C6CF9053EEC}" destId="{1FDD0A01-26D9-4FBE-B7CA-A6C7ECB61D10}" srcOrd="0" destOrd="0" presId="urn:microsoft.com/office/officeart/2005/8/layout/default"/>
    <dgm:cxn modelId="{8C006DD3-E174-408A-A40C-1F3D3E9DB143}" type="presOf" srcId="{C32D56AC-F0B3-4B42-B1C1-55129905827B}" destId="{E8EECD2B-84C4-41CD-A8A6-706A5DAF3EE6}" srcOrd="0" destOrd="0" presId="urn:microsoft.com/office/officeart/2005/8/layout/default"/>
    <dgm:cxn modelId="{63D6D9E1-5B7F-4735-B0C7-2EDBAF09595E}" srcId="{33161A05-EA17-4E8C-B2C5-7A1FF18928EC}" destId="{C32D56AC-F0B3-4B42-B1C1-55129905827B}" srcOrd="4" destOrd="0" parTransId="{87DB2A36-A07D-424A-B604-3513FC71A7B3}" sibTransId="{64A416CC-7EC7-4BF7-B751-C8EF2FCA8D02}"/>
    <dgm:cxn modelId="{5BC635E4-8BB3-40EC-B061-2EF46735F4A0}" srcId="{33161A05-EA17-4E8C-B2C5-7A1FF18928EC}" destId="{D92C84E1-AE72-45FF-9114-1CAE4FFE7599}" srcOrd="1" destOrd="0" parTransId="{813EA18C-BB09-4ABB-8C18-30F462944FD4}" sibTransId="{D370177F-09EC-433A-82D6-FB59376261B2}"/>
    <dgm:cxn modelId="{1FA45A09-CB26-4BB9-94E2-B5406EE3501E}" type="presParOf" srcId="{ED9E777C-833B-4FCD-BDE1-3AF09954CD94}" destId="{7FBD63A0-42B0-477E-ADEC-52B50B5AB34C}" srcOrd="0" destOrd="0" presId="urn:microsoft.com/office/officeart/2005/8/layout/default"/>
    <dgm:cxn modelId="{3F7C4633-32D7-4926-A213-9162B91DE9FE}" type="presParOf" srcId="{ED9E777C-833B-4FCD-BDE1-3AF09954CD94}" destId="{9E19A608-AE03-4031-921E-1D6CF3F627B9}" srcOrd="1" destOrd="0" presId="urn:microsoft.com/office/officeart/2005/8/layout/default"/>
    <dgm:cxn modelId="{3D79F901-5F45-4877-A04E-BAFAAADF695A}" type="presParOf" srcId="{ED9E777C-833B-4FCD-BDE1-3AF09954CD94}" destId="{ED309DD8-9FA9-4F76-9E09-F483462023F4}" srcOrd="2" destOrd="0" presId="urn:microsoft.com/office/officeart/2005/8/layout/default"/>
    <dgm:cxn modelId="{FB9AA820-7698-41C0-8BCE-7640BA585764}" type="presParOf" srcId="{ED9E777C-833B-4FCD-BDE1-3AF09954CD94}" destId="{4D547CE4-F332-4517-AA65-D4475DED6FC4}" srcOrd="3" destOrd="0" presId="urn:microsoft.com/office/officeart/2005/8/layout/default"/>
    <dgm:cxn modelId="{829B5776-0D14-496D-9F04-533BE3B81DF9}" type="presParOf" srcId="{ED9E777C-833B-4FCD-BDE1-3AF09954CD94}" destId="{16496450-D4E0-43F4-82F6-43CA58F82DDC}" srcOrd="4" destOrd="0" presId="urn:microsoft.com/office/officeart/2005/8/layout/default"/>
    <dgm:cxn modelId="{847439AB-8CAF-43B6-9E51-91308BA9DF58}" type="presParOf" srcId="{ED9E777C-833B-4FCD-BDE1-3AF09954CD94}" destId="{CE0950C7-621E-4033-9A00-26983B10198F}" srcOrd="5" destOrd="0" presId="urn:microsoft.com/office/officeart/2005/8/layout/default"/>
    <dgm:cxn modelId="{490C400D-EB74-4C26-B45F-7D6D62003529}" type="presParOf" srcId="{ED9E777C-833B-4FCD-BDE1-3AF09954CD94}" destId="{1FDD0A01-26D9-4FBE-B7CA-A6C7ECB61D10}" srcOrd="6" destOrd="0" presId="urn:microsoft.com/office/officeart/2005/8/layout/default"/>
    <dgm:cxn modelId="{86D731BA-C4A2-419D-B6F9-119FBC6072F8}" type="presParOf" srcId="{ED9E777C-833B-4FCD-BDE1-3AF09954CD94}" destId="{68A4B139-47DE-4900-A439-707B53DD1FE7}" srcOrd="7" destOrd="0" presId="urn:microsoft.com/office/officeart/2005/8/layout/default"/>
    <dgm:cxn modelId="{EE027115-9ED7-4B5F-9714-9FA75C40B489}" type="presParOf" srcId="{ED9E777C-833B-4FCD-BDE1-3AF09954CD94}" destId="{E8EECD2B-84C4-41CD-A8A6-706A5DAF3EE6}" srcOrd="8" destOrd="0" presId="urn:microsoft.com/office/officeart/2005/8/layout/default"/>
    <dgm:cxn modelId="{ED31BEFF-2304-4C25-AFCA-F5946ADEC466}" type="presParOf" srcId="{ED9E777C-833B-4FCD-BDE1-3AF09954CD94}" destId="{C6D499A4-48C6-488E-9A19-D8D204C29B15}" srcOrd="9" destOrd="0" presId="urn:microsoft.com/office/officeart/2005/8/layout/default"/>
    <dgm:cxn modelId="{A773CD1A-27BC-4A32-8E57-2AC3301B6512}" type="presParOf" srcId="{ED9E777C-833B-4FCD-BDE1-3AF09954CD94}" destId="{8522D811-904D-4779-9F4D-4B204BCDC5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D63A0-42B0-477E-ADEC-52B50B5AB34C}">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Academic credentials within the pathway (certificate, diploma, associate degree) </a:t>
          </a:r>
          <a:br>
            <a:rPr lang="en-US" sz="2200" kern="1200" dirty="0"/>
          </a:br>
          <a:r>
            <a:rPr lang="en-US" sz="2200" kern="1200" dirty="0"/>
            <a:t>and # of credits </a:t>
          </a:r>
        </a:p>
      </dsp:txBody>
      <dsp:txXfrm>
        <a:off x="0" y="93057"/>
        <a:ext cx="3005666" cy="1803399"/>
      </dsp:txXfrm>
    </dsp:sp>
    <dsp:sp modelId="{ED309DD8-9FA9-4F76-9E09-F483462023F4}">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Program duration of each credential</a:t>
          </a:r>
        </a:p>
      </dsp:txBody>
      <dsp:txXfrm>
        <a:off x="3306233" y="93057"/>
        <a:ext cx="3005666" cy="1803399"/>
      </dsp:txXfrm>
    </dsp:sp>
    <dsp:sp modelId="{16496450-D4E0-43F4-82F6-43CA58F82DDC}">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Related Industry Certifications</a:t>
          </a:r>
          <a:endParaRPr lang="en-US" sz="2200" kern="1200" dirty="0"/>
        </a:p>
      </dsp:txBody>
      <dsp:txXfrm>
        <a:off x="6612466" y="93057"/>
        <a:ext cx="3005666" cy="1803399"/>
      </dsp:txXfrm>
    </dsp:sp>
    <dsp:sp modelId="{1FDD0A01-26D9-4FBE-B7CA-A6C7ECB61D10}">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Employment opportunities at </a:t>
          </a:r>
          <a:br>
            <a:rPr lang="en-US" sz="2200" kern="1200" dirty="0"/>
          </a:br>
          <a:r>
            <a:rPr lang="en-US" sz="2200" kern="1200" dirty="0"/>
            <a:t>exit points</a:t>
          </a:r>
        </a:p>
        <a:p>
          <a:pPr marL="0" lvl="0" indent="0" algn="ctr" defTabSz="977900">
            <a:lnSpc>
              <a:spcPct val="90000"/>
            </a:lnSpc>
            <a:spcBef>
              <a:spcPct val="0"/>
            </a:spcBef>
            <a:spcAft>
              <a:spcPct val="35000"/>
            </a:spcAft>
            <a:buNone/>
          </a:pPr>
          <a:r>
            <a:rPr lang="en-US" sz="2200" kern="1200" dirty="0"/>
            <a:t>Job Titles / </a:t>
          </a:r>
          <a:br>
            <a:rPr lang="en-US" sz="2200" kern="1200" dirty="0"/>
          </a:br>
          <a:r>
            <a:rPr lang="en-US" sz="2200" kern="1200" dirty="0"/>
            <a:t>Wage Range</a:t>
          </a:r>
        </a:p>
      </dsp:txBody>
      <dsp:txXfrm>
        <a:off x="0" y="2197024"/>
        <a:ext cx="3005666" cy="1803399"/>
      </dsp:txXfrm>
    </dsp:sp>
    <dsp:sp modelId="{E8EECD2B-84C4-41CD-A8A6-706A5DAF3EE6}">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Credit for Prior Learning (all types)</a:t>
          </a:r>
        </a:p>
      </dsp:txBody>
      <dsp:txXfrm>
        <a:off x="3306233" y="2197024"/>
        <a:ext cx="3005666" cy="1803399"/>
      </dsp:txXfrm>
    </dsp:sp>
    <dsp:sp modelId="{8522D811-904D-4779-9F4D-4B204BCDC51A}">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Articulated four-year programs</a:t>
          </a:r>
        </a:p>
      </dsp:txBody>
      <dsp:txXfrm>
        <a:off x="6612466"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4028440" cy="350520"/>
          </a:xfrm>
          <a:prstGeom prst="rect">
            <a:avLst/>
          </a:prstGeom>
        </p:spPr>
        <p:txBody>
          <a:bodyPr vert="horz" lIns="92376" tIns="46185" rIns="92376" bIns="46185" rtlCol="0"/>
          <a:lstStyle>
            <a:lvl1pPr algn="l">
              <a:defRPr sz="1200"/>
            </a:lvl1pPr>
          </a:lstStyle>
          <a:p>
            <a:endParaRPr lang="en-US"/>
          </a:p>
        </p:txBody>
      </p:sp>
      <p:sp>
        <p:nvSpPr>
          <p:cNvPr id="3" name="Date Placeholder 2"/>
          <p:cNvSpPr>
            <a:spLocks noGrp="1"/>
          </p:cNvSpPr>
          <p:nvPr>
            <p:ph type="dt" sz="quarter" idx="1"/>
          </p:nvPr>
        </p:nvSpPr>
        <p:spPr>
          <a:xfrm>
            <a:off x="5266353" y="3"/>
            <a:ext cx="4028440" cy="350520"/>
          </a:xfrm>
          <a:prstGeom prst="rect">
            <a:avLst/>
          </a:prstGeom>
        </p:spPr>
        <p:txBody>
          <a:bodyPr vert="horz" lIns="92376" tIns="46185" rIns="92376" bIns="46185" rtlCol="0"/>
          <a:lstStyle>
            <a:lvl1pPr algn="r">
              <a:defRPr sz="1200"/>
            </a:lvl1pPr>
          </a:lstStyle>
          <a:p>
            <a:fld id="{CAF9534A-5726-4AF6-99E5-174E215E06AD}" type="datetimeFigureOut">
              <a:rPr lang="en-US" smtClean="0"/>
              <a:pPr/>
              <a:t>9/8/2021</a:t>
            </a:fld>
            <a:endParaRPr lang="en-US"/>
          </a:p>
        </p:txBody>
      </p:sp>
      <p:sp>
        <p:nvSpPr>
          <p:cNvPr id="4" name="Footer Placeholder 3"/>
          <p:cNvSpPr>
            <a:spLocks noGrp="1"/>
          </p:cNvSpPr>
          <p:nvPr>
            <p:ph type="ftr" sz="quarter" idx="2"/>
          </p:nvPr>
        </p:nvSpPr>
        <p:spPr>
          <a:xfrm>
            <a:off x="5" y="6658261"/>
            <a:ext cx="4028440" cy="350520"/>
          </a:xfrm>
          <a:prstGeom prst="rect">
            <a:avLst/>
          </a:prstGeom>
        </p:spPr>
        <p:txBody>
          <a:bodyPr vert="horz" lIns="92376" tIns="46185" rIns="92376" bIns="46185" rtlCol="0" anchor="b"/>
          <a:lstStyle>
            <a:lvl1pPr algn="l">
              <a:defRPr sz="1200"/>
            </a:lvl1pPr>
          </a:lstStyle>
          <a:p>
            <a:endParaRPr lang="en-US"/>
          </a:p>
        </p:txBody>
      </p:sp>
      <p:sp>
        <p:nvSpPr>
          <p:cNvPr id="5" name="Slide Number Placeholder 4"/>
          <p:cNvSpPr>
            <a:spLocks noGrp="1"/>
          </p:cNvSpPr>
          <p:nvPr>
            <p:ph type="sldNum" sz="quarter" idx="3"/>
          </p:nvPr>
        </p:nvSpPr>
        <p:spPr>
          <a:xfrm>
            <a:off x="5266353" y="6658261"/>
            <a:ext cx="4028440" cy="350520"/>
          </a:xfrm>
          <a:prstGeom prst="rect">
            <a:avLst/>
          </a:prstGeom>
        </p:spPr>
        <p:txBody>
          <a:bodyPr vert="horz" lIns="92376" tIns="46185" rIns="92376" bIns="46185" rtlCol="0" anchor="b"/>
          <a:lstStyle>
            <a:lvl1pPr algn="r">
              <a:defRPr sz="1200"/>
            </a:lvl1pPr>
          </a:lstStyle>
          <a:p>
            <a:fld id="{A8F2A5BC-E27B-44AA-B322-6B86D820FFC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4028440" cy="350520"/>
          </a:xfrm>
          <a:prstGeom prst="rect">
            <a:avLst/>
          </a:prstGeom>
        </p:spPr>
        <p:txBody>
          <a:bodyPr vert="horz" lIns="92376" tIns="46185" rIns="92376" bIns="46185" rtlCol="0"/>
          <a:lstStyle>
            <a:lvl1pPr algn="l">
              <a:defRPr sz="1200"/>
            </a:lvl1pPr>
          </a:lstStyle>
          <a:p>
            <a:endParaRPr lang="en-US"/>
          </a:p>
        </p:txBody>
      </p:sp>
      <p:sp>
        <p:nvSpPr>
          <p:cNvPr id="3" name="Date Placeholder 2"/>
          <p:cNvSpPr>
            <a:spLocks noGrp="1"/>
          </p:cNvSpPr>
          <p:nvPr>
            <p:ph type="dt" idx="1"/>
          </p:nvPr>
        </p:nvSpPr>
        <p:spPr>
          <a:xfrm>
            <a:off x="5266353" y="3"/>
            <a:ext cx="4028440" cy="350520"/>
          </a:xfrm>
          <a:prstGeom prst="rect">
            <a:avLst/>
          </a:prstGeom>
        </p:spPr>
        <p:txBody>
          <a:bodyPr vert="horz" lIns="92376" tIns="46185" rIns="92376" bIns="46185" rtlCol="0"/>
          <a:lstStyle>
            <a:lvl1pPr algn="r">
              <a:defRPr sz="1200"/>
            </a:lvl1pPr>
          </a:lstStyle>
          <a:p>
            <a:fld id="{55FB5779-EB60-4B42-B840-7B15712F4397}" type="datetimeFigureOut">
              <a:rPr lang="en-US" smtClean="0"/>
              <a:pPr/>
              <a:t>9/8/2021</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376" tIns="46185" rIns="92376" bIns="46185" rtlCol="0" anchor="ctr"/>
          <a:lstStyle/>
          <a:p>
            <a:endParaRPr lang="en-US"/>
          </a:p>
        </p:txBody>
      </p:sp>
      <p:sp>
        <p:nvSpPr>
          <p:cNvPr id="5" name="Notes Placeholder 4"/>
          <p:cNvSpPr>
            <a:spLocks noGrp="1"/>
          </p:cNvSpPr>
          <p:nvPr>
            <p:ph type="body" sz="quarter" idx="3"/>
          </p:nvPr>
        </p:nvSpPr>
        <p:spPr>
          <a:xfrm>
            <a:off x="929658" y="3329943"/>
            <a:ext cx="7437119" cy="3154680"/>
          </a:xfrm>
          <a:prstGeom prst="rect">
            <a:avLst/>
          </a:prstGeom>
        </p:spPr>
        <p:txBody>
          <a:bodyPr vert="horz" lIns="92376" tIns="46185" rIns="92376" bIns="461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6658261"/>
            <a:ext cx="4028440" cy="350520"/>
          </a:xfrm>
          <a:prstGeom prst="rect">
            <a:avLst/>
          </a:prstGeom>
        </p:spPr>
        <p:txBody>
          <a:bodyPr vert="horz" lIns="92376" tIns="46185" rIns="92376" bIns="46185" rtlCol="0" anchor="b"/>
          <a:lstStyle>
            <a:lvl1pPr algn="l">
              <a:defRPr sz="1200"/>
            </a:lvl1pPr>
          </a:lstStyle>
          <a:p>
            <a:endParaRPr lang="en-US"/>
          </a:p>
        </p:txBody>
      </p:sp>
      <p:sp>
        <p:nvSpPr>
          <p:cNvPr id="7" name="Slide Number Placeholder 6"/>
          <p:cNvSpPr>
            <a:spLocks noGrp="1"/>
          </p:cNvSpPr>
          <p:nvPr>
            <p:ph type="sldNum" sz="quarter" idx="5"/>
          </p:nvPr>
        </p:nvSpPr>
        <p:spPr>
          <a:xfrm>
            <a:off x="5266353" y="6658261"/>
            <a:ext cx="4028440" cy="350520"/>
          </a:xfrm>
          <a:prstGeom prst="rect">
            <a:avLst/>
          </a:prstGeom>
        </p:spPr>
        <p:txBody>
          <a:bodyPr vert="horz" lIns="92376" tIns="46185" rIns="92376" bIns="46185" rtlCol="0" anchor="b"/>
          <a:lstStyle>
            <a:lvl1pPr algn="r">
              <a:defRPr sz="1200"/>
            </a:lvl1pPr>
          </a:lstStyle>
          <a:p>
            <a:fld id="{B80954D0-3602-47D1-B8C3-05156D0926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Music</a:t>
            </a:r>
          </a:p>
        </p:txBody>
      </p:sp>
      <p:sp>
        <p:nvSpPr>
          <p:cNvPr id="4" name="Slide Number Placeholder 3"/>
          <p:cNvSpPr>
            <a:spLocks noGrp="1"/>
          </p:cNvSpPr>
          <p:nvPr>
            <p:ph type="sldNum" sz="quarter" idx="5"/>
          </p:nvPr>
        </p:nvSpPr>
        <p:spPr/>
        <p:txBody>
          <a:bodyPr/>
          <a:lstStyle/>
          <a:p>
            <a:fld id="{B80954D0-3602-47D1-B8C3-05156D09267F}" type="slidenum">
              <a:rPr lang="en-US" smtClean="0"/>
              <a:pPr/>
              <a:t>1</a:t>
            </a:fld>
            <a:endParaRPr lang="en-US"/>
          </a:p>
        </p:txBody>
      </p:sp>
    </p:spTree>
    <p:extLst>
      <p:ext uri="{BB962C8B-B14F-4D97-AF65-F5344CB8AC3E}">
        <p14:creationId xmlns:p14="http://schemas.microsoft.com/office/powerpoint/2010/main" val="301499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10</a:t>
            </a:fld>
            <a:endParaRPr lang="en-US"/>
          </a:p>
        </p:txBody>
      </p:sp>
    </p:spTree>
    <p:extLst>
      <p:ext uri="{BB962C8B-B14F-4D97-AF65-F5344CB8AC3E}">
        <p14:creationId xmlns:p14="http://schemas.microsoft.com/office/powerpoint/2010/main" val="207748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11</a:t>
            </a:fld>
            <a:endParaRPr lang="en-US"/>
          </a:p>
        </p:txBody>
      </p:sp>
    </p:spTree>
    <p:extLst>
      <p:ext uri="{BB962C8B-B14F-4D97-AF65-F5344CB8AC3E}">
        <p14:creationId xmlns:p14="http://schemas.microsoft.com/office/powerpoint/2010/main" val="288757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12</a:t>
            </a:fld>
            <a:endParaRPr lang="en-US"/>
          </a:p>
        </p:txBody>
      </p:sp>
    </p:spTree>
    <p:extLst>
      <p:ext uri="{BB962C8B-B14F-4D97-AF65-F5344CB8AC3E}">
        <p14:creationId xmlns:p14="http://schemas.microsoft.com/office/powerpoint/2010/main" val="318024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13</a:t>
            </a:fld>
            <a:endParaRPr lang="en-US"/>
          </a:p>
        </p:txBody>
      </p:sp>
    </p:spTree>
    <p:extLst>
      <p:ext uri="{BB962C8B-B14F-4D97-AF65-F5344CB8AC3E}">
        <p14:creationId xmlns:p14="http://schemas.microsoft.com/office/powerpoint/2010/main" val="177927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14</a:t>
            </a:fld>
            <a:endParaRPr lang="en-US"/>
          </a:p>
        </p:txBody>
      </p:sp>
    </p:spTree>
    <p:extLst>
      <p:ext uri="{BB962C8B-B14F-4D97-AF65-F5344CB8AC3E}">
        <p14:creationId xmlns:p14="http://schemas.microsoft.com/office/powerpoint/2010/main" val="244535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15</a:t>
            </a:fld>
            <a:endParaRPr lang="en-US"/>
          </a:p>
        </p:txBody>
      </p:sp>
    </p:spTree>
    <p:extLst>
      <p:ext uri="{BB962C8B-B14F-4D97-AF65-F5344CB8AC3E}">
        <p14:creationId xmlns:p14="http://schemas.microsoft.com/office/powerpoint/2010/main" val="3099129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954D0-3602-47D1-B8C3-05156D09267F}" type="slidenum">
              <a:rPr lang="en-US" smtClean="0"/>
              <a:pPr/>
              <a:t>16</a:t>
            </a:fld>
            <a:endParaRPr lang="en-US"/>
          </a:p>
        </p:txBody>
      </p:sp>
    </p:spTree>
    <p:extLst>
      <p:ext uri="{BB962C8B-B14F-4D97-AF65-F5344CB8AC3E}">
        <p14:creationId xmlns:p14="http://schemas.microsoft.com/office/powerpoint/2010/main" val="135997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954D0-3602-47D1-B8C3-05156D09267F}" type="slidenum">
              <a:rPr lang="en-US" smtClean="0"/>
              <a:pPr/>
              <a:t>17</a:t>
            </a:fld>
            <a:endParaRPr lang="en-US"/>
          </a:p>
        </p:txBody>
      </p:sp>
    </p:spTree>
    <p:extLst>
      <p:ext uri="{BB962C8B-B14F-4D97-AF65-F5344CB8AC3E}">
        <p14:creationId xmlns:p14="http://schemas.microsoft.com/office/powerpoint/2010/main" val="1359972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954D0-3602-47D1-B8C3-05156D09267F}" type="slidenum">
              <a:rPr lang="en-US" smtClean="0"/>
              <a:pPr/>
              <a:t>18</a:t>
            </a:fld>
            <a:endParaRPr lang="en-US"/>
          </a:p>
        </p:txBody>
      </p:sp>
    </p:spTree>
    <p:extLst>
      <p:ext uri="{BB962C8B-B14F-4D97-AF65-F5344CB8AC3E}">
        <p14:creationId xmlns:p14="http://schemas.microsoft.com/office/powerpoint/2010/main" val="135997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954D0-3602-47D1-B8C3-05156D09267F}" type="slidenum">
              <a:rPr lang="en-US" smtClean="0"/>
              <a:pPr/>
              <a:t>2</a:t>
            </a:fld>
            <a:endParaRPr lang="en-US"/>
          </a:p>
        </p:txBody>
      </p:sp>
    </p:spTree>
    <p:extLst>
      <p:ext uri="{BB962C8B-B14F-4D97-AF65-F5344CB8AC3E}">
        <p14:creationId xmlns:p14="http://schemas.microsoft.com/office/powerpoint/2010/main" val="83064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3</a:t>
            </a:fld>
            <a:endParaRPr lang="en-US"/>
          </a:p>
        </p:txBody>
      </p:sp>
    </p:spTree>
    <p:extLst>
      <p:ext uri="{BB962C8B-B14F-4D97-AF65-F5344CB8AC3E}">
        <p14:creationId xmlns:p14="http://schemas.microsoft.com/office/powerpoint/2010/main" val="209677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712788"/>
            <a:ext cx="6337300" cy="356393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10/27/15</a:t>
            </a:r>
            <a:endParaRPr lang="en-US" dirty="0"/>
          </a:p>
        </p:txBody>
      </p:sp>
    </p:spTree>
    <p:extLst>
      <p:ext uri="{BB962C8B-B14F-4D97-AF65-F5344CB8AC3E}">
        <p14:creationId xmlns:p14="http://schemas.microsoft.com/office/powerpoint/2010/main" val="20063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5</a:t>
            </a:fld>
            <a:endParaRPr lang="en-US"/>
          </a:p>
        </p:txBody>
      </p:sp>
    </p:spTree>
    <p:extLst>
      <p:ext uri="{BB962C8B-B14F-4D97-AF65-F5344CB8AC3E}">
        <p14:creationId xmlns:p14="http://schemas.microsoft.com/office/powerpoint/2010/main" val="184531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6</a:t>
            </a:fld>
            <a:endParaRPr lang="en-US"/>
          </a:p>
        </p:txBody>
      </p:sp>
    </p:spTree>
    <p:extLst>
      <p:ext uri="{BB962C8B-B14F-4D97-AF65-F5344CB8AC3E}">
        <p14:creationId xmlns:p14="http://schemas.microsoft.com/office/powerpoint/2010/main" val="172299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7</a:t>
            </a:fld>
            <a:endParaRPr lang="en-US"/>
          </a:p>
        </p:txBody>
      </p:sp>
    </p:spTree>
    <p:extLst>
      <p:ext uri="{BB962C8B-B14F-4D97-AF65-F5344CB8AC3E}">
        <p14:creationId xmlns:p14="http://schemas.microsoft.com/office/powerpoint/2010/main" val="385940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key characteristic of the Business &amp; Industry Leadership Team. </a:t>
            </a:r>
          </a:p>
          <a:p>
            <a:endParaRPr lang="en-US" dirty="0"/>
          </a:p>
          <a:p>
            <a:pPr>
              <a:buClr>
                <a:srgbClr val="418AB3"/>
              </a:buClr>
            </a:pPr>
            <a:r>
              <a:rPr lang="en-US" dirty="0"/>
              <a:t>Strategic approach to curriculum development</a:t>
            </a:r>
          </a:p>
          <a:p>
            <a:pPr>
              <a:buClr>
                <a:srgbClr val="418AB3"/>
              </a:buClr>
            </a:pPr>
            <a:r>
              <a:rPr lang="en-US" dirty="0"/>
              <a:t>Co-leadership governance structure between education and industry</a:t>
            </a:r>
          </a:p>
          <a:p>
            <a:pPr>
              <a:buClr>
                <a:srgbClr val="418AB3"/>
              </a:buClr>
            </a:pPr>
            <a:r>
              <a:rPr lang="en-US" dirty="0"/>
              <a:t>Annual review and prioritization of knowledge, skills and abilities by local businesses</a:t>
            </a:r>
          </a:p>
          <a:p>
            <a:pPr>
              <a:buClr>
                <a:srgbClr val="418AB3"/>
              </a:buClr>
            </a:pPr>
            <a:r>
              <a:rPr lang="en-US" dirty="0"/>
              <a:t>Quarterly updates on future trends and programmatic decisions related to trends</a:t>
            </a:r>
          </a:p>
          <a:p>
            <a:pPr>
              <a:buClr>
                <a:srgbClr val="418AB3"/>
              </a:buClr>
            </a:pPr>
            <a:r>
              <a:rPr lang="en-US" dirty="0"/>
              <a:t>Industry assumes the role of subject matter experts on current and future skill requirements</a:t>
            </a:r>
          </a:p>
          <a:p>
            <a:pPr>
              <a:buClr>
                <a:srgbClr val="418AB3"/>
              </a:buClr>
            </a:pPr>
            <a:r>
              <a:rPr lang="en-US" dirty="0"/>
              <a:t>Continuous feedback loop from educators to industry partners</a:t>
            </a:r>
          </a:p>
          <a:p>
            <a:endParaRPr lang="en-US" dirty="0"/>
          </a:p>
          <a:p>
            <a:r>
              <a:rPr lang="en-US" dirty="0"/>
              <a:t>A resource slide is provided at the end of this presentation that will connect you to free resources on the BILT model. </a:t>
            </a:r>
          </a:p>
          <a:p>
            <a:endParaRPr lang="en-US" dirty="0"/>
          </a:p>
        </p:txBody>
      </p:sp>
      <p:sp>
        <p:nvSpPr>
          <p:cNvPr id="4" name="Slide Number Placeholder 3"/>
          <p:cNvSpPr>
            <a:spLocks noGrp="1"/>
          </p:cNvSpPr>
          <p:nvPr>
            <p:ph type="sldNum" sz="quarter" idx="5"/>
          </p:nvPr>
        </p:nvSpPr>
        <p:spPr/>
        <p:txBody>
          <a:bodyPr/>
          <a:lstStyle/>
          <a:p>
            <a:fld id="{B80954D0-3602-47D1-B8C3-05156D09267F}" type="slidenum">
              <a:rPr lang="en-US" smtClean="0"/>
              <a:pPr/>
              <a:t>8</a:t>
            </a:fld>
            <a:endParaRPr lang="en-US" dirty="0"/>
          </a:p>
        </p:txBody>
      </p:sp>
    </p:spTree>
    <p:extLst>
      <p:ext uri="{BB962C8B-B14F-4D97-AF65-F5344CB8AC3E}">
        <p14:creationId xmlns:p14="http://schemas.microsoft.com/office/powerpoint/2010/main" val="181676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954D0-3602-47D1-B8C3-05156D09267F}" type="slidenum">
              <a:rPr lang="en-US" smtClean="0"/>
              <a:pPr/>
              <a:t>9</a:t>
            </a:fld>
            <a:endParaRPr lang="en-US"/>
          </a:p>
        </p:txBody>
      </p:sp>
    </p:spTree>
    <p:extLst>
      <p:ext uri="{BB962C8B-B14F-4D97-AF65-F5344CB8AC3E}">
        <p14:creationId xmlns:p14="http://schemas.microsoft.com/office/powerpoint/2010/main" val="358130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109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4472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947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770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149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9072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924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3" y="181087"/>
            <a:ext cx="12190413" cy="5913488"/>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3" y="0"/>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6"/>
            <a:ext cx="475344" cy="366183"/>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3"/>
            <a:ext cx="1904752" cy="449061"/>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1134413" y="2514600"/>
            <a:ext cx="10246783" cy="1615864"/>
          </a:xfrm>
        </p:spPr>
        <p:txBody>
          <a:bodyPr lIns="0" tIns="0" rIns="0" bIns="0">
            <a:normAutofit/>
          </a:bodyPr>
          <a:lstStyle>
            <a:lvl1pPr>
              <a:defRPr sz="3599"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1134121" y="4229100"/>
            <a:ext cx="1457135" cy="1484475"/>
          </a:xfrm>
        </p:spPr>
        <p:txBody>
          <a:bodyPr>
            <a:normAutofit/>
          </a:bodyPr>
          <a:lstStyle>
            <a:lvl1pPr>
              <a:defRPr sz="12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2665010" y="4229100"/>
            <a:ext cx="1457135" cy="1484475"/>
          </a:xfrm>
        </p:spPr>
        <p:txBody>
          <a:bodyPr>
            <a:normAutofit/>
          </a:bodyPr>
          <a:lstStyle>
            <a:lvl1pPr>
              <a:defRPr sz="12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3840" userDrawn="1">
          <p15:clr>
            <a:srgbClr val="FBAE40"/>
          </p15:clr>
        </p15:guide>
        <p15:guide id="3" orient="horz" pos="120" userDrawn="1">
          <p15:clr>
            <a:srgbClr val="FBAE40"/>
          </p15:clr>
        </p15:guide>
        <p15:guide id="4" pos="360" userDrawn="1">
          <p15:clr>
            <a:srgbClr val="FBAE40"/>
          </p15:clr>
        </p15:guide>
        <p15:guide id="5" pos="7440" userDrawn="1">
          <p15:clr>
            <a:srgbClr val="FBAE40"/>
          </p15:clr>
        </p15:guide>
        <p15:guide id="6" pos="7320" userDrawn="1">
          <p15:clr>
            <a:srgbClr val="FBAE40"/>
          </p15:clr>
        </p15:guide>
        <p15:guide id="7" orient="horz" pos="360" userDrawn="1">
          <p15:clr>
            <a:srgbClr val="FBAE40"/>
          </p15:clr>
        </p15:guide>
        <p15:guide id="8" orient="horz" pos="3600" userDrawn="1">
          <p15:clr>
            <a:srgbClr val="FBAE40"/>
          </p15:clr>
        </p15:guide>
        <p15:guide id="9" pos="240" userDrawn="1">
          <p15:clr>
            <a:srgbClr val="FBAE40"/>
          </p15:clr>
        </p15:guide>
        <p15:guide id="10" pos="7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572219" y="571500"/>
            <a:ext cx="11047561" cy="609589"/>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378571" y="6094575"/>
            <a:ext cx="11428512"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3" y="0"/>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6"/>
            <a:ext cx="475344" cy="366183"/>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3"/>
            <a:ext cx="1904752" cy="449061"/>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572218" y="1576376"/>
            <a:ext cx="11047563" cy="1930246"/>
          </a:xfrm>
        </p:spPr>
        <p:txBody>
          <a:bodyPr>
            <a:normAutofit/>
          </a:bodyPr>
          <a:lstStyle>
            <a:lvl1pPr>
              <a:defRPr sz="2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572218" y="3890952"/>
            <a:ext cx="5340679" cy="1824049"/>
          </a:xfrm>
        </p:spPr>
        <p:txBody>
          <a:bodyPr>
            <a:normAutofit/>
          </a:bodyPr>
          <a:lstStyle>
            <a:lvl1pPr marL="228554" indent="-228554">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6286474" y="3890952"/>
            <a:ext cx="5340679" cy="1824049"/>
          </a:xfrm>
        </p:spPr>
        <p:txBody>
          <a:bodyPr>
            <a:normAutofit/>
          </a:bodyPr>
          <a:lstStyle>
            <a:lvl1pPr marL="228554" indent="-228554">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3840" userDrawn="1">
          <p15:clr>
            <a:srgbClr val="FBAE40"/>
          </p15:clr>
        </p15:guide>
        <p15:guide id="3" orient="horz" pos="120" userDrawn="1">
          <p15:clr>
            <a:srgbClr val="FBAE40"/>
          </p15:clr>
        </p15:guide>
        <p15:guide id="4" pos="360" userDrawn="1">
          <p15:clr>
            <a:srgbClr val="FBAE40"/>
          </p15:clr>
        </p15:guide>
        <p15:guide id="5" pos="7440" userDrawn="1">
          <p15:clr>
            <a:srgbClr val="FBAE40"/>
          </p15:clr>
        </p15:guide>
        <p15:guide id="6" pos="7320" userDrawn="1">
          <p15:clr>
            <a:srgbClr val="FBAE40"/>
          </p15:clr>
        </p15:guide>
        <p15:guide id="7" orient="horz" pos="360" userDrawn="1">
          <p15:clr>
            <a:srgbClr val="FBAE40"/>
          </p15:clr>
        </p15:guide>
        <p15:guide id="8" orient="horz" pos="3600" userDrawn="1">
          <p15:clr>
            <a:srgbClr val="FBAE40"/>
          </p15:clr>
        </p15:guide>
        <p15:guide id="9" pos="240" userDrawn="1">
          <p15:clr>
            <a:srgbClr val="FBAE40"/>
          </p15:clr>
        </p15:guide>
        <p15:guide id="10" pos="3960" userDrawn="1">
          <p15:clr>
            <a:srgbClr val="FBAE40"/>
          </p15:clr>
        </p15:guide>
        <p15:guide id="11" pos="3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4B6F-299B-514C-8AA3-12A4F10D1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A0172-3EE2-1E49-AFD3-F1DC4CFBD0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E085B-A18E-744B-8A54-B5AB936E4EF1}"/>
              </a:ext>
            </a:extLst>
          </p:cNvPr>
          <p:cNvSpPr>
            <a:spLocks noGrp="1"/>
          </p:cNvSpPr>
          <p:nvPr>
            <p:ph type="dt" sz="half" idx="10"/>
          </p:nvPr>
        </p:nvSpPr>
        <p:spPr/>
        <p:txBody>
          <a:bodyPr/>
          <a:lstStyle/>
          <a:p>
            <a:fld id="{EBBF8C14-8B93-5842-90A5-59B14ECF5A19}" type="datetimeFigureOut">
              <a:rPr lang="en-US" smtClean="0"/>
              <a:t>9/8/2021</a:t>
            </a:fld>
            <a:endParaRPr lang="en-US"/>
          </a:p>
        </p:txBody>
      </p:sp>
      <p:sp>
        <p:nvSpPr>
          <p:cNvPr id="5" name="Footer Placeholder 4">
            <a:extLst>
              <a:ext uri="{FF2B5EF4-FFF2-40B4-BE49-F238E27FC236}">
                <a16:creationId xmlns:a16="http://schemas.microsoft.com/office/drawing/2014/main" id="{1BD46163-2CD4-8340-90E2-E21546B6F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5C1A-7A98-274E-B02F-505675FFA049}"/>
              </a:ext>
            </a:extLst>
          </p:cNvPr>
          <p:cNvSpPr>
            <a:spLocks noGrp="1"/>
          </p:cNvSpPr>
          <p:nvPr>
            <p:ph type="sldNum" sz="quarter" idx="12"/>
          </p:nvPr>
        </p:nvSpPr>
        <p:spPr/>
        <p:txBody>
          <a:bodyPr/>
          <a:lstStyle/>
          <a:p>
            <a:fld id="{9A59FF7D-E23D-E24D-830C-3576F43B8252}" type="slidenum">
              <a:rPr lang="en-US" smtClean="0"/>
              <a:t>‹#›</a:t>
            </a:fld>
            <a:endParaRPr lang="en-US"/>
          </a:p>
        </p:txBody>
      </p:sp>
    </p:spTree>
    <p:extLst>
      <p:ext uri="{BB962C8B-B14F-4D97-AF65-F5344CB8AC3E}">
        <p14:creationId xmlns:p14="http://schemas.microsoft.com/office/powerpoint/2010/main" val="1128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963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1F73-7CDB-984F-A576-98F7E0060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0CCA70-EFC7-7843-81CE-DF14AD9A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83E0C-7C8E-9D4E-92DD-55B24260DFD8}"/>
              </a:ext>
            </a:extLst>
          </p:cNvPr>
          <p:cNvSpPr>
            <a:spLocks noGrp="1"/>
          </p:cNvSpPr>
          <p:nvPr>
            <p:ph type="dt" sz="half" idx="10"/>
          </p:nvPr>
        </p:nvSpPr>
        <p:spPr/>
        <p:txBody>
          <a:bodyPr/>
          <a:lstStyle/>
          <a:p>
            <a:fld id="{EBBF8C14-8B93-5842-90A5-59B14ECF5A19}" type="datetimeFigureOut">
              <a:rPr lang="en-US" smtClean="0"/>
              <a:t>9/8/2021</a:t>
            </a:fld>
            <a:endParaRPr lang="en-US"/>
          </a:p>
        </p:txBody>
      </p:sp>
      <p:sp>
        <p:nvSpPr>
          <p:cNvPr id="5" name="Footer Placeholder 4">
            <a:extLst>
              <a:ext uri="{FF2B5EF4-FFF2-40B4-BE49-F238E27FC236}">
                <a16:creationId xmlns:a16="http://schemas.microsoft.com/office/drawing/2014/main" id="{B2485E08-1E9E-D843-8972-A24C2E106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43286-4A91-9D47-A52C-EF7085CF533F}"/>
              </a:ext>
            </a:extLst>
          </p:cNvPr>
          <p:cNvSpPr>
            <a:spLocks noGrp="1"/>
          </p:cNvSpPr>
          <p:nvPr>
            <p:ph type="sldNum" sz="quarter" idx="12"/>
          </p:nvPr>
        </p:nvSpPr>
        <p:spPr/>
        <p:txBody>
          <a:bodyPr/>
          <a:lstStyle/>
          <a:p>
            <a:fld id="{9A59FF7D-E23D-E24D-830C-3576F43B8252}" type="slidenum">
              <a:rPr lang="en-US" smtClean="0"/>
              <a:t>‹#›</a:t>
            </a:fld>
            <a:endParaRPr lang="en-US"/>
          </a:p>
        </p:txBody>
      </p:sp>
    </p:spTree>
    <p:extLst>
      <p:ext uri="{BB962C8B-B14F-4D97-AF65-F5344CB8AC3E}">
        <p14:creationId xmlns:p14="http://schemas.microsoft.com/office/powerpoint/2010/main" val="2046400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1F73-7CDB-984F-A576-98F7E0060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0CCA70-EFC7-7843-81CE-DF14AD9A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83E0C-7C8E-9D4E-92DD-55B24260DFD8}"/>
              </a:ext>
            </a:extLst>
          </p:cNvPr>
          <p:cNvSpPr>
            <a:spLocks noGrp="1"/>
          </p:cNvSpPr>
          <p:nvPr>
            <p:ph type="dt" sz="half" idx="10"/>
          </p:nvPr>
        </p:nvSpPr>
        <p:spPr/>
        <p:txBody>
          <a:bodyPr/>
          <a:lstStyle/>
          <a:p>
            <a:fld id="{EBBF8C14-8B93-5842-90A5-59B14ECF5A19}" type="datetimeFigureOut">
              <a:rPr lang="en-US" smtClean="0"/>
              <a:t>9/8/2021</a:t>
            </a:fld>
            <a:endParaRPr lang="en-US"/>
          </a:p>
        </p:txBody>
      </p:sp>
      <p:sp>
        <p:nvSpPr>
          <p:cNvPr id="5" name="Footer Placeholder 4">
            <a:extLst>
              <a:ext uri="{FF2B5EF4-FFF2-40B4-BE49-F238E27FC236}">
                <a16:creationId xmlns:a16="http://schemas.microsoft.com/office/drawing/2014/main" id="{B2485E08-1E9E-D843-8972-A24C2E106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43286-4A91-9D47-A52C-EF7085CF533F}"/>
              </a:ext>
            </a:extLst>
          </p:cNvPr>
          <p:cNvSpPr>
            <a:spLocks noGrp="1"/>
          </p:cNvSpPr>
          <p:nvPr>
            <p:ph type="sldNum" sz="quarter" idx="12"/>
          </p:nvPr>
        </p:nvSpPr>
        <p:spPr/>
        <p:txBody>
          <a:bodyPr/>
          <a:lstStyle/>
          <a:p>
            <a:fld id="{9A59FF7D-E23D-E24D-830C-3576F43B8252}" type="slidenum">
              <a:rPr lang="en-US" smtClean="0"/>
              <a:t>‹#›</a:t>
            </a:fld>
            <a:endParaRPr lang="en-US"/>
          </a:p>
        </p:txBody>
      </p:sp>
    </p:spTree>
    <p:extLst>
      <p:ext uri="{BB962C8B-B14F-4D97-AF65-F5344CB8AC3E}">
        <p14:creationId xmlns:p14="http://schemas.microsoft.com/office/powerpoint/2010/main" val="204640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031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132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485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034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13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178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804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9/8/2021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1658590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072" y="487875"/>
            <a:ext cx="10972800" cy="522414"/>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799306" y="6132740"/>
            <a:ext cx="623389" cy="366183"/>
          </a:xfrm>
          <a:prstGeom prst="rect">
            <a:avLst/>
          </a:prstGeom>
        </p:spPr>
        <p:txBody>
          <a:bodyPr vert="horz" lIns="91440" tIns="45720" rIns="91440" bIns="45720" rtlCol="0" anchor="ctr"/>
          <a:lstStyle>
            <a:lvl1pPr algn="l">
              <a:defRPr lang="en-US" sz="1066"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796072" y="1562100"/>
            <a:ext cx="10972800" cy="39624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42846" algn="l" defTabSz="228554" rtl="0" eaLnBrk="1" latinLnBrk="0" hangingPunct="1">
              <a:spcBef>
                <a:spcPct val="20000"/>
              </a:spcBef>
              <a:buFont typeface="Arial"/>
              <a:buChar char="–"/>
            </a:pPr>
            <a:r>
              <a:rPr lang="tr-TR" dirty="0"/>
              <a:t>Second </a:t>
            </a:r>
            <a:r>
              <a:rPr lang="tr-TR" dirty="0" err="1"/>
              <a:t>level</a:t>
            </a:r>
            <a:endParaRPr lang="tr-TR" dirty="0"/>
          </a:p>
          <a:p>
            <a:pPr marL="342831" lvl="1" indent="-85708" algn="l" defTabSz="228554"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54" r:id="rId2"/>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41D07-B67C-4449-B812-641257672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B8625-9B63-2A46-AC49-03258A8F9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AC424-9FE9-ED44-AB4D-C5F0A7FF5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F8C14-8B93-5842-90A5-59B14ECF5A19}" type="datetimeFigureOut">
              <a:rPr lang="en-US" smtClean="0"/>
              <a:t>9/8/2021</a:t>
            </a:fld>
            <a:endParaRPr lang="en-US"/>
          </a:p>
        </p:txBody>
      </p:sp>
      <p:sp>
        <p:nvSpPr>
          <p:cNvPr id="5" name="Footer Placeholder 4">
            <a:extLst>
              <a:ext uri="{FF2B5EF4-FFF2-40B4-BE49-F238E27FC236}">
                <a16:creationId xmlns:a16="http://schemas.microsoft.com/office/drawing/2014/main" id="{BD55627C-CCB4-804C-85A7-821D75541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29F4A-CFB1-144C-88F2-EE7A289DA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9FF7D-E23D-E24D-830C-3576F43B8252}" type="slidenum">
              <a:rPr lang="en-US" smtClean="0"/>
              <a:t>‹#›</a:t>
            </a:fld>
            <a:endParaRPr lang="en-US"/>
          </a:p>
        </p:txBody>
      </p:sp>
    </p:spTree>
    <p:extLst>
      <p:ext uri="{BB962C8B-B14F-4D97-AF65-F5344CB8AC3E}">
        <p14:creationId xmlns:p14="http://schemas.microsoft.com/office/powerpoint/2010/main" val="1936105911"/>
      </p:ext>
    </p:extLst>
  </p:cSld>
  <p:clrMap bg1="lt1" tx1="dk1" bg2="lt2" tx2="dk2" accent1="accent1" accent2="accent2" accent3="accent3" accent4="accent4" accent5="accent5" accent6="accent6" hlink="hlink" folHlink="folHlink"/>
  <p:sldLayoutIdLst>
    <p:sldLayoutId id="2147484188" r:id="rId1"/>
    <p:sldLayoutId id="21474841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41D07-B67C-4449-B812-641257672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B8625-9B63-2A46-AC49-03258A8F9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AC424-9FE9-ED44-AB4D-C5F0A7FF5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F8C14-8B93-5842-90A5-59B14ECF5A19}" type="datetimeFigureOut">
              <a:rPr lang="en-US" smtClean="0"/>
              <a:t>9/8/2021</a:t>
            </a:fld>
            <a:endParaRPr lang="en-US"/>
          </a:p>
        </p:txBody>
      </p:sp>
      <p:sp>
        <p:nvSpPr>
          <p:cNvPr id="5" name="Footer Placeholder 4">
            <a:extLst>
              <a:ext uri="{FF2B5EF4-FFF2-40B4-BE49-F238E27FC236}">
                <a16:creationId xmlns:a16="http://schemas.microsoft.com/office/drawing/2014/main" id="{BD55627C-CCB4-804C-85A7-821D75541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29F4A-CFB1-144C-88F2-EE7A289DA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9FF7D-E23D-E24D-830C-3576F43B8252}" type="slidenum">
              <a:rPr lang="en-US" smtClean="0"/>
              <a:t>‹#›</a:t>
            </a:fld>
            <a:endParaRPr lang="en-US"/>
          </a:p>
        </p:txBody>
      </p:sp>
    </p:spTree>
    <p:extLst>
      <p:ext uri="{BB962C8B-B14F-4D97-AF65-F5344CB8AC3E}">
        <p14:creationId xmlns:p14="http://schemas.microsoft.com/office/powerpoint/2010/main" val="193610591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txccc.org/pathways?field_career_cluster_tid%5B%5D=32&amp;field_aas_school_tid%5B%5D=7&amp;field_baas_school_tid%5B%5D=19&amp;field_catalog_year_tid%5B%5D=157&amp;field_degree_path_tid%5B%5D=106"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nc-net.info/building-career-pathway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descr="Winding dirt road">
            <a:extLst>
              <a:ext uri="{FF2B5EF4-FFF2-40B4-BE49-F238E27FC236}">
                <a16:creationId xmlns:a16="http://schemas.microsoft.com/office/drawing/2014/main" id="{82096F1A-90DC-4DD7-A50E-1FB03D39B5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25" r="6678"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extBox 6">
            <a:extLst>
              <a:ext uri="{FF2B5EF4-FFF2-40B4-BE49-F238E27FC236}">
                <a16:creationId xmlns:a16="http://schemas.microsoft.com/office/drawing/2014/main" id="{A2EACAAD-743F-44AC-8AC4-49825C735CFB}"/>
              </a:ext>
            </a:extLst>
          </p:cNvPr>
          <p:cNvSpPr txBox="1"/>
          <p:nvPr/>
        </p:nvSpPr>
        <p:spPr>
          <a:xfrm>
            <a:off x="668867" y="2057400"/>
            <a:ext cx="4088190" cy="236909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dirty="0">
                <a:solidFill>
                  <a:schemeClr val="accent1"/>
                </a:solidFill>
                <a:latin typeface="+mj-lt"/>
                <a:ea typeface="+mj-ea"/>
                <a:cs typeface="+mj-cs"/>
              </a:rPr>
              <a:t>Pathway Mapping Process Check-in</a:t>
            </a:r>
          </a:p>
        </p:txBody>
      </p:sp>
      <p:cxnSp>
        <p:nvCxnSpPr>
          <p:cNvPr id="72" name="Straight Connector 7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4" name="Picture 53" descr="A picture containing text, weapon, clipart&#10;&#10;Description automatically generated">
            <a:extLst>
              <a:ext uri="{FF2B5EF4-FFF2-40B4-BE49-F238E27FC236}">
                <a16:creationId xmlns:a16="http://schemas.microsoft.com/office/drawing/2014/main" id="{8C080B98-A69E-45B7-AA7E-5968AE549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95" y="5666154"/>
            <a:ext cx="1828800" cy="886968"/>
          </a:xfrm>
          <a:prstGeom prst="rect">
            <a:avLst/>
          </a:prstGeom>
        </p:spPr>
      </p:pic>
      <p:cxnSp>
        <p:nvCxnSpPr>
          <p:cNvPr id="6" name="Straight Connector 5">
            <a:extLst>
              <a:ext uri="{FF2B5EF4-FFF2-40B4-BE49-F238E27FC236}">
                <a16:creationId xmlns:a16="http://schemas.microsoft.com/office/drawing/2014/main" id="{978BC691-0963-4DD3-9071-E2E1769EC01C}"/>
              </a:ext>
            </a:extLst>
          </p:cNvPr>
          <p:cNvCxnSpPr/>
          <p:nvPr/>
        </p:nvCxnSpPr>
        <p:spPr>
          <a:xfrm>
            <a:off x="773495" y="4572000"/>
            <a:ext cx="372230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8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E4F1AEE6-0CEE-3441-AAD5-8158CB490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17" y="0"/>
            <a:ext cx="11291965" cy="6858000"/>
          </a:xfrm>
          <a:prstGeom prst="rect">
            <a:avLst/>
          </a:prstGeom>
        </p:spPr>
      </p:pic>
    </p:spTree>
    <p:extLst>
      <p:ext uri="{BB962C8B-B14F-4D97-AF65-F5344CB8AC3E}">
        <p14:creationId xmlns:p14="http://schemas.microsoft.com/office/powerpoint/2010/main" val="96162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2BDD621-3BC9-044F-9720-9C4EB39C6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
            <a:ext cx="9985391" cy="7242569"/>
          </a:xfrm>
          <a:prstGeom prst="rect">
            <a:avLst/>
          </a:prstGeom>
        </p:spPr>
      </p:pic>
    </p:spTree>
    <p:extLst>
      <p:ext uri="{BB962C8B-B14F-4D97-AF65-F5344CB8AC3E}">
        <p14:creationId xmlns:p14="http://schemas.microsoft.com/office/powerpoint/2010/main" val="55404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7">
            <a:extLst>
              <a:ext uri="{FF2B5EF4-FFF2-40B4-BE49-F238E27FC236}">
                <a16:creationId xmlns:a16="http://schemas.microsoft.com/office/drawing/2014/main" id="{1AFE232F-E70B-3547-BCB1-5A435AC404AE}"/>
              </a:ext>
            </a:extLst>
          </p:cNvPr>
          <p:cNvSpPr/>
          <p:nvPr/>
        </p:nvSpPr>
        <p:spPr>
          <a:xfrm>
            <a:off x="4962857" y="1811044"/>
            <a:ext cx="2196001" cy="4536598"/>
          </a:xfrm>
          <a:prstGeom prst="roundRect">
            <a:avLst>
              <a:gd name="adj" fmla="val 9747"/>
            </a:avLst>
          </a:prstGeom>
          <a:solidFill>
            <a:srgbClr val="FAE2E4"/>
          </a:solidFill>
          <a:ln w="38100">
            <a:solidFill>
              <a:srgbClr val="BF2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Chevron 2">
            <a:extLst>
              <a:ext uri="{FF2B5EF4-FFF2-40B4-BE49-F238E27FC236}">
                <a16:creationId xmlns:a16="http://schemas.microsoft.com/office/drawing/2014/main" id="{41244324-A74E-434E-A626-972FFAAB6C3B}"/>
              </a:ext>
            </a:extLst>
          </p:cNvPr>
          <p:cNvSpPr/>
          <p:nvPr/>
        </p:nvSpPr>
        <p:spPr>
          <a:xfrm>
            <a:off x="4877972" y="1375753"/>
            <a:ext cx="2604531" cy="619497"/>
          </a:xfrm>
          <a:prstGeom prst="chevron">
            <a:avLst/>
          </a:prstGeom>
          <a:solidFill>
            <a:srgbClr val="BF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7" name="Rounded Rectangle 7">
            <a:extLst>
              <a:ext uri="{FF2B5EF4-FFF2-40B4-BE49-F238E27FC236}">
                <a16:creationId xmlns:a16="http://schemas.microsoft.com/office/drawing/2014/main" id="{0268AF0D-BA78-FE4F-9F56-C4CD393DADA6}"/>
              </a:ext>
            </a:extLst>
          </p:cNvPr>
          <p:cNvSpPr/>
          <p:nvPr/>
        </p:nvSpPr>
        <p:spPr>
          <a:xfrm>
            <a:off x="7296362" y="1809500"/>
            <a:ext cx="2196001" cy="4536598"/>
          </a:xfrm>
          <a:prstGeom prst="roundRect">
            <a:avLst>
              <a:gd name="adj" fmla="val 9747"/>
            </a:avLst>
          </a:prstGeom>
          <a:solidFill>
            <a:srgbClr val="E0E3F0"/>
          </a:solidFill>
          <a:ln w="38100">
            <a:solidFill>
              <a:srgbClr val="00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Chevron 2">
            <a:extLst>
              <a:ext uri="{FF2B5EF4-FFF2-40B4-BE49-F238E27FC236}">
                <a16:creationId xmlns:a16="http://schemas.microsoft.com/office/drawing/2014/main" id="{57A432D5-7229-2641-A390-678384657E45}"/>
              </a:ext>
            </a:extLst>
          </p:cNvPr>
          <p:cNvSpPr/>
          <p:nvPr/>
        </p:nvSpPr>
        <p:spPr>
          <a:xfrm>
            <a:off x="7211477" y="1374209"/>
            <a:ext cx="2604531" cy="619497"/>
          </a:xfrm>
          <a:prstGeom prst="chevron">
            <a:avLst/>
          </a:prstGeom>
          <a:solidFill>
            <a:srgbClr val="283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Rounded Rectangle 7">
            <a:extLst>
              <a:ext uri="{FF2B5EF4-FFF2-40B4-BE49-F238E27FC236}">
                <a16:creationId xmlns:a16="http://schemas.microsoft.com/office/drawing/2014/main" id="{FF6C7E8F-2308-A247-B7D4-D65EE60FC01C}"/>
              </a:ext>
            </a:extLst>
          </p:cNvPr>
          <p:cNvSpPr/>
          <p:nvPr/>
        </p:nvSpPr>
        <p:spPr>
          <a:xfrm>
            <a:off x="9621165" y="1809500"/>
            <a:ext cx="2196001" cy="4536598"/>
          </a:xfrm>
          <a:prstGeom prst="roundRect">
            <a:avLst>
              <a:gd name="adj" fmla="val 9747"/>
            </a:avLst>
          </a:prstGeom>
          <a:solidFill>
            <a:srgbClr val="D6E9E0"/>
          </a:solidFill>
          <a:ln w="38100">
            <a:solidFill>
              <a:srgbClr val="027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Chevron 2">
            <a:extLst>
              <a:ext uri="{FF2B5EF4-FFF2-40B4-BE49-F238E27FC236}">
                <a16:creationId xmlns:a16="http://schemas.microsoft.com/office/drawing/2014/main" id="{472E6F1D-7730-A54B-A41E-4328C4C149AE}"/>
              </a:ext>
            </a:extLst>
          </p:cNvPr>
          <p:cNvSpPr/>
          <p:nvPr/>
        </p:nvSpPr>
        <p:spPr>
          <a:xfrm>
            <a:off x="9536280" y="1374209"/>
            <a:ext cx="2604531" cy="619497"/>
          </a:xfrm>
          <a:prstGeom prst="chevron">
            <a:avLst/>
          </a:prstGeom>
          <a:solidFill>
            <a:srgbClr val="027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5" name="Rounded Rectangle 7">
            <a:extLst>
              <a:ext uri="{FF2B5EF4-FFF2-40B4-BE49-F238E27FC236}">
                <a16:creationId xmlns:a16="http://schemas.microsoft.com/office/drawing/2014/main" id="{BC14C726-4D2C-B44A-B485-1812C1964043}"/>
              </a:ext>
            </a:extLst>
          </p:cNvPr>
          <p:cNvSpPr/>
          <p:nvPr/>
        </p:nvSpPr>
        <p:spPr>
          <a:xfrm>
            <a:off x="242081" y="1802411"/>
            <a:ext cx="2264374" cy="4536599"/>
          </a:xfrm>
          <a:prstGeom prst="roundRect">
            <a:avLst>
              <a:gd name="adj" fmla="val 6646"/>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Rounded Rectangle 7">
            <a:extLst>
              <a:ext uri="{FF2B5EF4-FFF2-40B4-BE49-F238E27FC236}">
                <a16:creationId xmlns:a16="http://schemas.microsoft.com/office/drawing/2014/main" id="{FFD151DD-1179-E747-A8D5-7ABE99749568}"/>
              </a:ext>
            </a:extLst>
          </p:cNvPr>
          <p:cNvSpPr/>
          <p:nvPr/>
        </p:nvSpPr>
        <p:spPr>
          <a:xfrm>
            <a:off x="2631611" y="1809500"/>
            <a:ext cx="2196001" cy="4536598"/>
          </a:xfrm>
          <a:prstGeom prst="roundRect">
            <a:avLst>
              <a:gd name="adj" fmla="val 9747"/>
            </a:avLst>
          </a:prstGeom>
          <a:solidFill>
            <a:srgbClr val="FAE2E4"/>
          </a:solidFill>
          <a:ln w="38100">
            <a:solidFill>
              <a:srgbClr val="BF2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Chevron 2">
            <a:extLst>
              <a:ext uri="{FF2B5EF4-FFF2-40B4-BE49-F238E27FC236}">
                <a16:creationId xmlns:a16="http://schemas.microsoft.com/office/drawing/2014/main" id="{0161136E-B49C-E140-B569-DFC5D797AE8A}"/>
              </a:ext>
            </a:extLst>
          </p:cNvPr>
          <p:cNvSpPr/>
          <p:nvPr/>
        </p:nvSpPr>
        <p:spPr>
          <a:xfrm>
            <a:off x="95375" y="1374209"/>
            <a:ext cx="2730832" cy="61949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6" name="Chevron 2">
            <a:extLst>
              <a:ext uri="{FF2B5EF4-FFF2-40B4-BE49-F238E27FC236}">
                <a16:creationId xmlns:a16="http://schemas.microsoft.com/office/drawing/2014/main" id="{25BFA73C-9CD8-0F45-9C6A-79B4F40C5E60}"/>
              </a:ext>
            </a:extLst>
          </p:cNvPr>
          <p:cNvSpPr/>
          <p:nvPr/>
        </p:nvSpPr>
        <p:spPr>
          <a:xfrm>
            <a:off x="2546726" y="1374209"/>
            <a:ext cx="2604531" cy="619497"/>
          </a:xfrm>
          <a:prstGeom prst="chevron">
            <a:avLst/>
          </a:prstGeom>
          <a:solidFill>
            <a:srgbClr val="BF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 name="Rounded Rectangle 51">
            <a:extLst>
              <a:ext uri="{FF2B5EF4-FFF2-40B4-BE49-F238E27FC236}">
                <a16:creationId xmlns:a16="http://schemas.microsoft.com/office/drawing/2014/main" id="{036CD274-E585-D441-B1EF-1AE1E8E0705E}"/>
              </a:ext>
            </a:extLst>
          </p:cNvPr>
          <p:cNvSpPr/>
          <p:nvPr/>
        </p:nvSpPr>
        <p:spPr>
          <a:xfrm>
            <a:off x="7435183" y="5851935"/>
            <a:ext cx="1931023" cy="437847"/>
          </a:xfrm>
          <a:prstGeom prst="round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2DD63BC-6301-2144-9BFD-63608B17DA9A}"/>
              </a:ext>
            </a:extLst>
          </p:cNvPr>
          <p:cNvSpPr/>
          <p:nvPr/>
        </p:nvSpPr>
        <p:spPr>
          <a:xfrm>
            <a:off x="223989" y="3959748"/>
            <a:ext cx="2283987" cy="353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46FBFE-0EE0-9F43-B415-10F97888F26B}"/>
              </a:ext>
            </a:extLst>
          </p:cNvPr>
          <p:cNvSpPr/>
          <p:nvPr/>
        </p:nvSpPr>
        <p:spPr>
          <a:xfrm>
            <a:off x="0" y="6609115"/>
            <a:ext cx="12208266" cy="257122"/>
          </a:xfrm>
          <a:prstGeom prst="rect">
            <a:avLst/>
          </a:prstGeom>
          <a:solidFill>
            <a:srgbClr val="29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4F7A18D1-A6CF-3648-86ED-88FE70D5618A}"/>
              </a:ext>
            </a:extLst>
          </p:cNvPr>
          <p:cNvSpPr txBox="1">
            <a:spLocks/>
          </p:cNvSpPr>
          <p:nvPr/>
        </p:nvSpPr>
        <p:spPr>
          <a:xfrm>
            <a:off x="2686958" y="364643"/>
            <a:ext cx="9192291" cy="4193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293C92"/>
                </a:solidFill>
                <a:latin typeface="Arial" panose="020B0604020202020204" pitchFamily="34" charset="0"/>
                <a:cs typeface="Arial" panose="020B0604020202020204" pitchFamily="34" charset="0"/>
              </a:rPr>
              <a:t>Electrical/Industrial Mechanics Career Pathway</a:t>
            </a:r>
          </a:p>
        </p:txBody>
      </p:sp>
      <p:sp>
        <p:nvSpPr>
          <p:cNvPr id="8" name="Text Placeholder 52">
            <a:extLst>
              <a:ext uri="{FF2B5EF4-FFF2-40B4-BE49-F238E27FC236}">
                <a16:creationId xmlns:a16="http://schemas.microsoft.com/office/drawing/2014/main" id="{3DFD22C6-23D9-E442-B971-E7E68A4B1C53}"/>
              </a:ext>
            </a:extLst>
          </p:cNvPr>
          <p:cNvSpPr txBox="1">
            <a:spLocks/>
          </p:cNvSpPr>
          <p:nvPr/>
        </p:nvSpPr>
        <p:spPr>
          <a:xfrm>
            <a:off x="2686960" y="728366"/>
            <a:ext cx="9192290" cy="419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rgbClr val="BF202F"/>
                </a:solidFill>
                <a:latin typeface="Arial" panose="020B0604020202020204" pitchFamily="34" charset="0"/>
                <a:cs typeface="Arial" panose="020B0604020202020204" pitchFamily="34" charset="0"/>
              </a:rPr>
              <a:t>Indusmechanics.nctc.edu</a:t>
            </a:r>
          </a:p>
        </p:txBody>
      </p:sp>
      <p:sp>
        <p:nvSpPr>
          <p:cNvPr id="11" name="TextBox 10">
            <a:extLst>
              <a:ext uri="{FF2B5EF4-FFF2-40B4-BE49-F238E27FC236}">
                <a16:creationId xmlns:a16="http://schemas.microsoft.com/office/drawing/2014/main" id="{7FB9EA5C-605C-974A-B7A2-3CCF9692FDBD}"/>
              </a:ext>
            </a:extLst>
          </p:cNvPr>
          <p:cNvSpPr txBox="1"/>
          <p:nvPr/>
        </p:nvSpPr>
        <p:spPr>
          <a:xfrm>
            <a:off x="598376" y="1534526"/>
            <a:ext cx="1705513"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Career Overview</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97C7CDE-DB92-7648-880A-4403F227E836}"/>
              </a:ext>
            </a:extLst>
          </p:cNvPr>
          <p:cNvSpPr txBox="1"/>
          <p:nvPr/>
        </p:nvSpPr>
        <p:spPr>
          <a:xfrm>
            <a:off x="2776153" y="1431085"/>
            <a:ext cx="2010535" cy="523220"/>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Short-term </a:t>
            </a:r>
          </a:p>
          <a:p>
            <a:pPr algn="ctr"/>
            <a:r>
              <a:rPr lang="en-US" altLang="ko-KR" sz="1400" b="1" dirty="0">
                <a:solidFill>
                  <a:schemeClr val="bg1"/>
                </a:solidFill>
                <a:latin typeface="Arial" panose="020B0604020202020204" pitchFamily="34" charset="0"/>
                <a:cs typeface="Arial" panose="020B0604020202020204" pitchFamily="34" charset="0"/>
              </a:rPr>
              <a:t>Certificates</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B2D504-94C8-5C43-B0C1-7202E91C6C8E}"/>
              </a:ext>
            </a:extLst>
          </p:cNvPr>
          <p:cNvSpPr txBox="1"/>
          <p:nvPr/>
        </p:nvSpPr>
        <p:spPr>
          <a:xfrm>
            <a:off x="5233094" y="1518484"/>
            <a:ext cx="1867649"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Level 1 Certificates</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C7520D-3326-1D40-906B-AF4AC1F450C9}"/>
              </a:ext>
            </a:extLst>
          </p:cNvPr>
          <p:cNvSpPr txBox="1"/>
          <p:nvPr/>
        </p:nvSpPr>
        <p:spPr>
          <a:xfrm>
            <a:off x="7635400" y="1526576"/>
            <a:ext cx="1705513" cy="307777"/>
          </a:xfrm>
          <a:prstGeom prst="rect">
            <a:avLst/>
          </a:prstGeom>
          <a:noFill/>
        </p:spPr>
        <p:txBody>
          <a:bodyPr wrap="square" rtlCol="0">
            <a:spAutoFit/>
          </a:bodyPr>
          <a:lstStyle/>
          <a:p>
            <a:pPr algn="ctr"/>
            <a:r>
              <a:rPr lang="en-US" sz="1400" b="1" dirty="0">
                <a:solidFill>
                  <a:srgbClr val="FFFFFF"/>
                </a:solidFill>
                <a:effectLst/>
                <a:latin typeface="Arial" panose="020B0604020202020204" pitchFamily="34" charset="0"/>
                <a:ea typeface="Malgun Gothic" panose="020B0503020000020004" pitchFamily="34" charset="-127"/>
                <a:cs typeface="Arial" panose="020B0604020202020204" pitchFamily="34" charset="0"/>
              </a:rPr>
              <a:t>AAS Degree</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E848E66-86AE-5747-8555-8638497D49E6}"/>
              </a:ext>
            </a:extLst>
          </p:cNvPr>
          <p:cNvSpPr txBox="1"/>
          <p:nvPr/>
        </p:nvSpPr>
        <p:spPr>
          <a:xfrm>
            <a:off x="9919468" y="1534526"/>
            <a:ext cx="1911742"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Bachelor’s Degree</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CE29329-5818-9343-9EB3-05388AED67BF}"/>
              </a:ext>
            </a:extLst>
          </p:cNvPr>
          <p:cNvSpPr txBox="1"/>
          <p:nvPr/>
        </p:nvSpPr>
        <p:spPr>
          <a:xfrm>
            <a:off x="271164" y="4793199"/>
            <a:ext cx="2196001" cy="1384995"/>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Non-credit training</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Industry certifications</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College credit</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Military service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Work experience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Technical schools</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Study abroad</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Dual Credit</a:t>
            </a:r>
          </a:p>
        </p:txBody>
      </p:sp>
      <p:sp>
        <p:nvSpPr>
          <p:cNvPr id="19" name="TextBox 18">
            <a:extLst>
              <a:ext uri="{FF2B5EF4-FFF2-40B4-BE49-F238E27FC236}">
                <a16:creationId xmlns:a16="http://schemas.microsoft.com/office/drawing/2014/main" id="{0E589835-2BA5-3745-B6D3-33F2B675F2C2}"/>
              </a:ext>
            </a:extLst>
          </p:cNvPr>
          <p:cNvSpPr txBox="1"/>
          <p:nvPr/>
        </p:nvSpPr>
        <p:spPr>
          <a:xfrm>
            <a:off x="261888" y="3981012"/>
            <a:ext cx="220834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Other Credit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C5F5B62-E764-564D-BC34-DD6B99DF77BC}"/>
              </a:ext>
            </a:extLst>
          </p:cNvPr>
          <p:cNvSpPr txBox="1"/>
          <p:nvPr/>
        </p:nvSpPr>
        <p:spPr>
          <a:xfrm>
            <a:off x="2614568" y="2331278"/>
            <a:ext cx="2224126" cy="1384995"/>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Self-paced online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starting wage is $14+ per hour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3 </a:t>
            </a:r>
            <a:r>
              <a:rPr lang="en-US" altLang="ko-KR" sz="1050" dirty="0" err="1">
                <a:latin typeface="Arial" panose="020B0604020202020204" pitchFamily="34" charset="0"/>
                <a:cs typeface="Arial" panose="020B0604020202020204" pitchFamily="34" charset="0"/>
              </a:rPr>
              <a:t>hrs</a:t>
            </a:r>
            <a:r>
              <a:rPr lang="en-US" altLang="ko-KR" sz="1050" dirty="0">
                <a:latin typeface="Arial" panose="020B0604020202020204" pitchFamily="34" charset="0"/>
                <a:cs typeface="Arial" panose="020B0604020202020204" pitchFamily="34" charset="0"/>
              </a:rPr>
              <a:t> credit toward Electrical or Industrial Mechanics Level 1 Certificate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Industry certification through SACA C-201</a:t>
            </a:r>
          </a:p>
        </p:txBody>
      </p:sp>
      <p:sp>
        <p:nvSpPr>
          <p:cNvPr id="21" name="TextBox 20">
            <a:extLst>
              <a:ext uri="{FF2B5EF4-FFF2-40B4-BE49-F238E27FC236}">
                <a16:creationId xmlns:a16="http://schemas.microsoft.com/office/drawing/2014/main" id="{C0EB8BF1-A226-8B44-A667-902D97C94AF3}"/>
              </a:ext>
            </a:extLst>
          </p:cNvPr>
          <p:cNvSpPr txBox="1"/>
          <p:nvPr/>
        </p:nvSpPr>
        <p:spPr>
          <a:xfrm>
            <a:off x="2611334" y="2058162"/>
            <a:ext cx="2243311" cy="261610"/>
          </a:xfrm>
          <a:prstGeom prst="rect">
            <a:avLst/>
          </a:prstGeom>
          <a:noFill/>
        </p:spPr>
        <p:txBody>
          <a:bodyPr wrap="square" rtlCol="0">
            <a:spAutoFit/>
          </a:bodyPr>
          <a:lstStyle/>
          <a:p>
            <a:r>
              <a:rPr lang="en-US" altLang="ko-KR" sz="1100" b="1" dirty="0">
                <a:latin typeface="Arial" panose="020B0604020202020204" pitchFamily="34" charset="0"/>
                <a:cs typeface="Arial" panose="020B0604020202020204" pitchFamily="34" charset="0"/>
              </a:rPr>
              <a:t>Electrical Skills Course</a:t>
            </a:r>
            <a:endParaRPr lang="ko-KR" altLang="en-US" sz="11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06014A8-C97D-0D4D-A7CB-19C494B534D0}"/>
              </a:ext>
            </a:extLst>
          </p:cNvPr>
          <p:cNvSpPr txBox="1"/>
          <p:nvPr/>
        </p:nvSpPr>
        <p:spPr>
          <a:xfrm>
            <a:off x="2621176" y="4409443"/>
            <a:ext cx="2221210" cy="1384995"/>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Self-paced online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starting wage is $18+ per hour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6 </a:t>
            </a:r>
            <a:r>
              <a:rPr lang="en-US" altLang="ko-KR" sz="1050" dirty="0" err="1">
                <a:latin typeface="Arial" panose="020B0604020202020204" pitchFamily="34" charset="0"/>
                <a:cs typeface="Arial" panose="020B0604020202020204" pitchFamily="34" charset="0"/>
              </a:rPr>
              <a:t>hrs</a:t>
            </a:r>
            <a:r>
              <a:rPr lang="en-US" altLang="ko-KR" sz="1050" dirty="0">
                <a:latin typeface="Arial" panose="020B0604020202020204" pitchFamily="34" charset="0"/>
                <a:cs typeface="Arial" panose="020B0604020202020204" pitchFamily="34" charset="0"/>
              </a:rPr>
              <a:t> credit toward Electrical or Industrial Mechanics Level 1 Certificate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Industry certification through </a:t>
            </a:r>
            <a:r>
              <a:rPr lang="en-US" altLang="ko-KR" sz="1050" dirty="0" err="1">
                <a:latin typeface="Arial" panose="020B0604020202020204" pitchFamily="34" charset="0"/>
                <a:cs typeface="Arial" panose="020B0604020202020204" pitchFamily="34" charset="0"/>
              </a:rPr>
              <a:t>SpaceTEC</a:t>
            </a:r>
            <a:r>
              <a:rPr lang="en-US" altLang="ko-KR" sz="1050" dirty="0">
                <a:latin typeface="Arial" panose="020B0604020202020204" pitchFamily="34" charset="0"/>
                <a:cs typeface="Arial" panose="020B0604020202020204" pitchFamily="34" charset="0"/>
              </a:rPr>
              <a:t>® and CTS.</a:t>
            </a:r>
          </a:p>
        </p:txBody>
      </p:sp>
      <p:sp>
        <p:nvSpPr>
          <p:cNvPr id="23" name="TextBox 22">
            <a:extLst>
              <a:ext uri="{FF2B5EF4-FFF2-40B4-BE49-F238E27FC236}">
                <a16:creationId xmlns:a16="http://schemas.microsoft.com/office/drawing/2014/main" id="{6D42A59F-97FA-7245-9621-A26946773086}"/>
              </a:ext>
            </a:extLst>
          </p:cNvPr>
          <p:cNvSpPr txBox="1"/>
          <p:nvPr/>
        </p:nvSpPr>
        <p:spPr>
          <a:xfrm>
            <a:off x="2624730" y="3789085"/>
            <a:ext cx="2214102" cy="600164"/>
          </a:xfrm>
          <a:prstGeom prst="rect">
            <a:avLst/>
          </a:prstGeom>
          <a:noFill/>
        </p:spPr>
        <p:txBody>
          <a:bodyPr wrap="square" rtlCol="0">
            <a:spAutoFit/>
          </a:bodyPr>
          <a:lstStyle/>
          <a:p>
            <a:r>
              <a:rPr lang="en-US" altLang="ko-KR" sz="1100" b="1" dirty="0">
                <a:latin typeface="Arial" panose="020B0604020202020204" pitchFamily="34" charset="0"/>
                <a:cs typeface="Arial" panose="020B0604020202020204" pitchFamily="34" charset="0"/>
              </a:rPr>
              <a:t>Mechatronics and Industrial Automation Technician Course:</a:t>
            </a:r>
          </a:p>
        </p:txBody>
      </p:sp>
      <p:sp>
        <p:nvSpPr>
          <p:cNvPr id="25" name="Rounded Rectangle 24">
            <a:extLst>
              <a:ext uri="{FF2B5EF4-FFF2-40B4-BE49-F238E27FC236}">
                <a16:creationId xmlns:a16="http://schemas.microsoft.com/office/drawing/2014/main" id="{D5CD0141-B70F-1B46-886C-DA9E9841080A}"/>
              </a:ext>
            </a:extLst>
          </p:cNvPr>
          <p:cNvSpPr/>
          <p:nvPr/>
        </p:nvSpPr>
        <p:spPr>
          <a:xfrm>
            <a:off x="2788755" y="5853256"/>
            <a:ext cx="1931023" cy="422350"/>
          </a:xfrm>
          <a:prstGeom prst="round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23BF10C-5E1D-6945-9ECE-9361BE075EE5}"/>
              </a:ext>
            </a:extLst>
          </p:cNvPr>
          <p:cNvSpPr txBox="1"/>
          <p:nvPr/>
        </p:nvSpPr>
        <p:spPr>
          <a:xfrm>
            <a:off x="2619742" y="5841583"/>
            <a:ext cx="2211329" cy="261610"/>
          </a:xfrm>
          <a:prstGeom prst="rect">
            <a:avLst/>
          </a:prstGeom>
          <a:noFill/>
        </p:spPr>
        <p:txBody>
          <a:bodyPr wrap="square" rtlCol="0">
            <a:spAutoFit/>
          </a:bodyPr>
          <a:lstStyle/>
          <a:p>
            <a:pPr algn="ctr"/>
            <a:r>
              <a:rPr lang="fr-FR" altLang="ko-KR" sz="1100" b="1" dirty="0">
                <a:latin typeface="Arial" panose="020B0604020202020204" pitchFamily="34" charset="0"/>
                <a:cs typeface="Arial" panose="020B0604020202020204" pitchFamily="34" charset="0"/>
              </a:rPr>
              <a:t>Questions? </a:t>
            </a:r>
            <a:endParaRPr lang="fr-FR" altLang="ko-KR" sz="11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7871191-FA0F-FC42-9429-2762C7E9F831}"/>
              </a:ext>
            </a:extLst>
          </p:cNvPr>
          <p:cNvSpPr txBox="1"/>
          <p:nvPr/>
        </p:nvSpPr>
        <p:spPr>
          <a:xfrm>
            <a:off x="276471" y="4405566"/>
            <a:ext cx="2200393" cy="430887"/>
          </a:xfrm>
          <a:prstGeom prst="rect">
            <a:avLst/>
          </a:prstGeom>
          <a:noFill/>
        </p:spPr>
        <p:txBody>
          <a:bodyPr wrap="square" rtlCol="0">
            <a:spAutoFit/>
          </a:bodyPr>
          <a:lstStyle/>
          <a:p>
            <a:r>
              <a:rPr lang="en-US" altLang="ko-KR" sz="1100" dirty="0">
                <a:latin typeface="Arial" panose="020B0604020202020204" pitchFamily="34" charset="0"/>
                <a:cs typeface="Arial" panose="020B0604020202020204" pitchFamily="34" charset="0"/>
              </a:rPr>
              <a:t>May</a:t>
            </a:r>
            <a:r>
              <a:rPr lang="en-US" altLang="ko-KR" sz="1100" dirty="0">
                <a:solidFill>
                  <a:schemeClr val="tx2">
                    <a:lumMod val="75000"/>
                  </a:schemeClr>
                </a:solidFill>
                <a:latin typeface="Arial" panose="020B0604020202020204" pitchFamily="34" charset="0"/>
                <a:cs typeface="Arial" panose="020B0604020202020204" pitchFamily="34" charset="0"/>
              </a:rPr>
              <a:t> be awarded from the following areas:</a:t>
            </a:r>
          </a:p>
        </p:txBody>
      </p:sp>
      <p:sp>
        <p:nvSpPr>
          <p:cNvPr id="31" name="TextBox 30">
            <a:extLst>
              <a:ext uri="{FF2B5EF4-FFF2-40B4-BE49-F238E27FC236}">
                <a16:creationId xmlns:a16="http://schemas.microsoft.com/office/drawing/2014/main" id="{3C4288F6-8AB5-BA40-8590-E83321DF7276}"/>
              </a:ext>
            </a:extLst>
          </p:cNvPr>
          <p:cNvSpPr txBox="1"/>
          <p:nvPr/>
        </p:nvSpPr>
        <p:spPr>
          <a:xfrm>
            <a:off x="4954138" y="2315376"/>
            <a:ext cx="2210220" cy="1384995"/>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15 credit hours</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starting wage is $14+ per hour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Educational credit toward electrical journeyman licensing through TDLR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Industry certification through NC3</a:t>
            </a:r>
          </a:p>
        </p:txBody>
      </p:sp>
      <p:sp>
        <p:nvSpPr>
          <p:cNvPr id="32" name="TextBox 31">
            <a:extLst>
              <a:ext uri="{FF2B5EF4-FFF2-40B4-BE49-F238E27FC236}">
                <a16:creationId xmlns:a16="http://schemas.microsoft.com/office/drawing/2014/main" id="{1DA87F1E-918C-CD4A-BC72-5DDD7A08261D}"/>
              </a:ext>
            </a:extLst>
          </p:cNvPr>
          <p:cNvSpPr txBox="1"/>
          <p:nvPr/>
        </p:nvSpPr>
        <p:spPr>
          <a:xfrm>
            <a:off x="4947727" y="2051713"/>
            <a:ext cx="2224126" cy="261610"/>
          </a:xfrm>
          <a:prstGeom prst="rect">
            <a:avLst/>
          </a:prstGeom>
          <a:noFill/>
        </p:spPr>
        <p:txBody>
          <a:bodyPr wrap="square" rtlCol="0">
            <a:spAutoFit/>
          </a:bodyPr>
          <a:lstStyle/>
          <a:p>
            <a:r>
              <a:rPr lang="en-US" altLang="ko-KR" sz="1100" b="1" dirty="0">
                <a:latin typeface="Arial" panose="020B0604020202020204" pitchFamily="34" charset="0"/>
                <a:cs typeface="Arial" panose="020B0604020202020204" pitchFamily="34" charset="0"/>
              </a:rPr>
              <a:t>Electrical Certificate</a:t>
            </a:r>
          </a:p>
        </p:txBody>
      </p:sp>
      <p:sp>
        <p:nvSpPr>
          <p:cNvPr id="34" name="TextBox 33">
            <a:extLst>
              <a:ext uri="{FF2B5EF4-FFF2-40B4-BE49-F238E27FC236}">
                <a16:creationId xmlns:a16="http://schemas.microsoft.com/office/drawing/2014/main" id="{9739032A-F1EB-BA49-9147-33B66C7CA886}"/>
              </a:ext>
            </a:extLst>
          </p:cNvPr>
          <p:cNvSpPr txBox="1"/>
          <p:nvPr/>
        </p:nvSpPr>
        <p:spPr>
          <a:xfrm>
            <a:off x="4962857" y="4295975"/>
            <a:ext cx="2210220" cy="1546577"/>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30 credit hours</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Includes Electrical certificate</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starting wage is $16+ per hour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Educational credit toward electrical journeyman licensing through TDLR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Industry certifications through NC3</a:t>
            </a:r>
          </a:p>
        </p:txBody>
      </p:sp>
      <p:sp>
        <p:nvSpPr>
          <p:cNvPr id="35" name="TextBox 34">
            <a:extLst>
              <a:ext uri="{FF2B5EF4-FFF2-40B4-BE49-F238E27FC236}">
                <a16:creationId xmlns:a16="http://schemas.microsoft.com/office/drawing/2014/main" id="{008B36D8-98B1-9449-BBBC-61EA248F68FE}"/>
              </a:ext>
            </a:extLst>
          </p:cNvPr>
          <p:cNvSpPr txBox="1"/>
          <p:nvPr/>
        </p:nvSpPr>
        <p:spPr>
          <a:xfrm>
            <a:off x="4947606" y="3859275"/>
            <a:ext cx="2224126" cy="430887"/>
          </a:xfrm>
          <a:prstGeom prst="rect">
            <a:avLst/>
          </a:prstGeom>
          <a:noFill/>
        </p:spPr>
        <p:txBody>
          <a:bodyPr wrap="square" rtlCol="0">
            <a:spAutoFit/>
          </a:bodyPr>
          <a:lstStyle/>
          <a:p>
            <a:r>
              <a:rPr lang="en-US" altLang="ko-KR" sz="1100" b="1" dirty="0">
                <a:latin typeface="Arial" panose="020B0604020202020204" pitchFamily="34" charset="0"/>
                <a:cs typeface="Arial" panose="020B0604020202020204" pitchFamily="34" charset="0"/>
              </a:rPr>
              <a:t>Industrial Mechanics Certificate</a:t>
            </a:r>
          </a:p>
        </p:txBody>
      </p:sp>
      <p:sp>
        <p:nvSpPr>
          <p:cNvPr id="38" name="Rounded Rectangle 37">
            <a:extLst>
              <a:ext uri="{FF2B5EF4-FFF2-40B4-BE49-F238E27FC236}">
                <a16:creationId xmlns:a16="http://schemas.microsoft.com/office/drawing/2014/main" id="{B3C23924-71C2-A84E-B5B9-B66AD8F207F5}"/>
              </a:ext>
            </a:extLst>
          </p:cNvPr>
          <p:cNvSpPr/>
          <p:nvPr/>
        </p:nvSpPr>
        <p:spPr>
          <a:xfrm>
            <a:off x="5094889" y="5842711"/>
            <a:ext cx="1931023" cy="437847"/>
          </a:xfrm>
          <a:prstGeom prst="round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B2EAD44-A247-E64A-AA44-FCCDB992C19B}"/>
              </a:ext>
            </a:extLst>
          </p:cNvPr>
          <p:cNvSpPr txBox="1"/>
          <p:nvPr/>
        </p:nvSpPr>
        <p:spPr>
          <a:xfrm>
            <a:off x="7285956" y="2347713"/>
            <a:ext cx="2226034" cy="2192908"/>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60 credit hours</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Potential starting income $18 per hour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Educational credit toward electrical journeyman licensing through TDLR</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OSHA certification</a:t>
            </a:r>
          </a:p>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Industry certifications through NC3</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77418A2-DED5-904E-9BB0-9C22337F6326}"/>
              </a:ext>
            </a:extLst>
          </p:cNvPr>
          <p:cNvSpPr txBox="1"/>
          <p:nvPr/>
        </p:nvSpPr>
        <p:spPr>
          <a:xfrm>
            <a:off x="7281845" y="2072230"/>
            <a:ext cx="2223107" cy="261610"/>
          </a:xfrm>
          <a:prstGeom prst="rect">
            <a:avLst/>
          </a:prstGeom>
          <a:noFill/>
        </p:spPr>
        <p:txBody>
          <a:bodyPr wrap="square" rtlCol="0">
            <a:spAutoFit/>
          </a:bodyPr>
          <a:lstStyle/>
          <a:p>
            <a:pPr algn="ctr"/>
            <a:r>
              <a:rPr lang="en-US" altLang="ko-KR" sz="1100" b="1" dirty="0">
                <a:latin typeface="Arial" panose="020B0604020202020204" pitchFamily="34" charset="0"/>
                <a:cs typeface="Arial" panose="020B0604020202020204" pitchFamily="34" charset="0"/>
              </a:rPr>
              <a:t>AAS Industrial Mechanics</a:t>
            </a:r>
          </a:p>
        </p:txBody>
      </p:sp>
      <p:sp>
        <p:nvSpPr>
          <p:cNvPr id="44" name="TextBox 43">
            <a:extLst>
              <a:ext uri="{FF2B5EF4-FFF2-40B4-BE49-F238E27FC236}">
                <a16:creationId xmlns:a16="http://schemas.microsoft.com/office/drawing/2014/main" id="{536F206F-F274-534D-97B0-B7B715EE0F6B}"/>
              </a:ext>
            </a:extLst>
          </p:cNvPr>
          <p:cNvSpPr txBox="1"/>
          <p:nvPr/>
        </p:nvSpPr>
        <p:spPr>
          <a:xfrm>
            <a:off x="9595268" y="2012546"/>
            <a:ext cx="2268899" cy="1546577"/>
          </a:xfrm>
          <a:prstGeom prst="rect">
            <a:avLst/>
          </a:prstGeom>
          <a:noFill/>
          <a:ln>
            <a:noFill/>
          </a:ln>
        </p:spPr>
        <p:txBody>
          <a:bodyPr wrap="square" rtlCol="0">
            <a:spAutoFit/>
          </a:bodyPr>
          <a:lstStyle/>
          <a:p>
            <a:r>
              <a:rPr lang="en-US" altLang="ko-KR" sz="1050" dirty="0">
                <a:latin typeface="Arial" panose="020B0604020202020204" pitchFamily="34" charset="0"/>
                <a:cs typeface="Arial" panose="020B0604020202020204" pitchFamily="34" charset="0"/>
              </a:rPr>
              <a:t>The AAS degree is part of the North Texas Community College Consortium Transfer Collaborative and can lead to BAAS programs at numerous universities.</a:t>
            </a:r>
          </a:p>
          <a:p>
            <a:endParaRPr lang="en-US" altLang="ko-KR" sz="1050" dirty="0">
              <a:latin typeface="Arial" panose="020B0604020202020204" pitchFamily="34" charset="0"/>
              <a:cs typeface="Arial" panose="020B0604020202020204" pitchFamily="34" charset="0"/>
            </a:endParaRPr>
          </a:p>
          <a:p>
            <a:r>
              <a:rPr lang="en-US" altLang="ko-KR" sz="1050" dirty="0">
                <a:latin typeface="Arial" panose="020B0604020202020204" pitchFamily="34" charset="0"/>
                <a:cs typeface="Arial" panose="020B0604020202020204" pitchFamily="34" charset="0"/>
              </a:rPr>
              <a:t>Visit the site below and input the program title and college to check a pathway:  </a:t>
            </a:r>
            <a:r>
              <a:rPr lang="en-US" altLang="ko-KR" sz="1050" dirty="0">
                <a:latin typeface="Arial" panose="020B0604020202020204" pitchFamily="34" charset="0"/>
                <a:cs typeface="Arial" panose="020B0604020202020204" pitchFamily="34" charset="0"/>
                <a:hlinkClick r:id="rId3"/>
              </a:rPr>
              <a:t>NTXCCC</a:t>
            </a:r>
            <a:endParaRPr lang="en-US" altLang="ko-KR"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2B4E1FA-D39E-2C44-9AAB-505833B37F25}"/>
              </a:ext>
            </a:extLst>
          </p:cNvPr>
          <p:cNvSpPr txBox="1"/>
          <p:nvPr/>
        </p:nvSpPr>
        <p:spPr>
          <a:xfrm>
            <a:off x="10097209" y="3972979"/>
            <a:ext cx="1719958"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Smart Automation Certifications</a:t>
            </a:r>
          </a:p>
        </p:txBody>
      </p:sp>
      <p:sp>
        <p:nvSpPr>
          <p:cNvPr id="55" name="TextBox 54">
            <a:extLst>
              <a:ext uri="{FF2B5EF4-FFF2-40B4-BE49-F238E27FC236}">
                <a16:creationId xmlns:a16="http://schemas.microsoft.com/office/drawing/2014/main" id="{50546283-6681-6145-8A1B-55251D0AFBBD}"/>
              </a:ext>
            </a:extLst>
          </p:cNvPr>
          <p:cNvSpPr txBox="1"/>
          <p:nvPr/>
        </p:nvSpPr>
        <p:spPr>
          <a:xfrm>
            <a:off x="10099788" y="4331417"/>
            <a:ext cx="174327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Credential Testing Services</a:t>
            </a:r>
          </a:p>
        </p:txBody>
      </p:sp>
      <p:sp>
        <p:nvSpPr>
          <p:cNvPr id="56" name="TextBox 55">
            <a:extLst>
              <a:ext uri="{FF2B5EF4-FFF2-40B4-BE49-F238E27FC236}">
                <a16:creationId xmlns:a16="http://schemas.microsoft.com/office/drawing/2014/main" id="{FAF472DC-516B-5E48-98E8-44FD4B524A84}"/>
              </a:ext>
            </a:extLst>
          </p:cNvPr>
          <p:cNvSpPr txBox="1"/>
          <p:nvPr/>
        </p:nvSpPr>
        <p:spPr>
          <a:xfrm>
            <a:off x="10098498" y="4577500"/>
            <a:ext cx="1743275"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Texas Department of Licensing &amp; Regulation</a:t>
            </a:r>
          </a:p>
        </p:txBody>
      </p:sp>
      <p:sp>
        <p:nvSpPr>
          <p:cNvPr id="57" name="TextBox 56">
            <a:extLst>
              <a:ext uri="{FF2B5EF4-FFF2-40B4-BE49-F238E27FC236}">
                <a16:creationId xmlns:a16="http://schemas.microsoft.com/office/drawing/2014/main" id="{790574AD-F114-8445-909F-79E6A2AC3E86}"/>
              </a:ext>
            </a:extLst>
          </p:cNvPr>
          <p:cNvSpPr txBox="1"/>
          <p:nvPr/>
        </p:nvSpPr>
        <p:spPr>
          <a:xfrm>
            <a:off x="10098497" y="4953740"/>
            <a:ext cx="1732713"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National Coalition of Certification Centers</a:t>
            </a:r>
          </a:p>
        </p:txBody>
      </p:sp>
      <p:sp>
        <p:nvSpPr>
          <p:cNvPr id="58" name="TextBox 57">
            <a:extLst>
              <a:ext uri="{FF2B5EF4-FFF2-40B4-BE49-F238E27FC236}">
                <a16:creationId xmlns:a16="http://schemas.microsoft.com/office/drawing/2014/main" id="{1BBB2293-C786-D74F-B233-3F19374D9F7E}"/>
              </a:ext>
            </a:extLst>
          </p:cNvPr>
          <p:cNvSpPr txBox="1"/>
          <p:nvPr/>
        </p:nvSpPr>
        <p:spPr>
          <a:xfrm>
            <a:off x="10097209" y="5324319"/>
            <a:ext cx="1734002"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Occupational Safety &amp; Health Administration.</a:t>
            </a:r>
          </a:p>
        </p:txBody>
      </p:sp>
      <p:sp>
        <p:nvSpPr>
          <p:cNvPr id="59" name="TextBox 58">
            <a:extLst>
              <a:ext uri="{FF2B5EF4-FFF2-40B4-BE49-F238E27FC236}">
                <a16:creationId xmlns:a16="http://schemas.microsoft.com/office/drawing/2014/main" id="{D08316ED-4CB0-A245-A030-2991198244F3}"/>
              </a:ext>
            </a:extLst>
          </p:cNvPr>
          <p:cNvSpPr txBox="1"/>
          <p:nvPr/>
        </p:nvSpPr>
        <p:spPr>
          <a:xfrm>
            <a:off x="10097853" y="5934019"/>
            <a:ext cx="1728156"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Bachelor of Applied Arts &amp; Sciences</a:t>
            </a:r>
          </a:p>
        </p:txBody>
      </p:sp>
      <p:sp>
        <p:nvSpPr>
          <p:cNvPr id="60" name="TextBox 59">
            <a:extLst>
              <a:ext uri="{FF2B5EF4-FFF2-40B4-BE49-F238E27FC236}">
                <a16:creationId xmlns:a16="http://schemas.microsoft.com/office/drawing/2014/main" id="{E2A8398A-E1A9-8245-9E82-FE2778919652}"/>
              </a:ext>
            </a:extLst>
          </p:cNvPr>
          <p:cNvSpPr txBox="1"/>
          <p:nvPr/>
        </p:nvSpPr>
        <p:spPr>
          <a:xfrm>
            <a:off x="9621239" y="3990427"/>
            <a:ext cx="661428"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SACA</a:t>
            </a:r>
          </a:p>
        </p:txBody>
      </p:sp>
      <p:sp>
        <p:nvSpPr>
          <p:cNvPr id="61" name="TextBox 60">
            <a:extLst>
              <a:ext uri="{FF2B5EF4-FFF2-40B4-BE49-F238E27FC236}">
                <a16:creationId xmlns:a16="http://schemas.microsoft.com/office/drawing/2014/main" id="{4E8E7F3A-5754-AC45-AD5C-E1D17CE29E7A}"/>
              </a:ext>
            </a:extLst>
          </p:cNvPr>
          <p:cNvSpPr txBox="1"/>
          <p:nvPr/>
        </p:nvSpPr>
        <p:spPr>
          <a:xfrm>
            <a:off x="9626609" y="4331417"/>
            <a:ext cx="576367"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CTS</a:t>
            </a:r>
          </a:p>
        </p:txBody>
      </p:sp>
      <p:sp>
        <p:nvSpPr>
          <p:cNvPr id="62" name="TextBox 61">
            <a:extLst>
              <a:ext uri="{FF2B5EF4-FFF2-40B4-BE49-F238E27FC236}">
                <a16:creationId xmlns:a16="http://schemas.microsoft.com/office/drawing/2014/main" id="{0D3FF013-B6B0-EC4E-8B35-88AE04CE0CD3}"/>
              </a:ext>
            </a:extLst>
          </p:cNvPr>
          <p:cNvSpPr txBox="1"/>
          <p:nvPr/>
        </p:nvSpPr>
        <p:spPr>
          <a:xfrm>
            <a:off x="9622053" y="4583879"/>
            <a:ext cx="576367"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TDLR</a:t>
            </a:r>
          </a:p>
        </p:txBody>
      </p:sp>
      <p:sp>
        <p:nvSpPr>
          <p:cNvPr id="63" name="TextBox 62">
            <a:extLst>
              <a:ext uri="{FF2B5EF4-FFF2-40B4-BE49-F238E27FC236}">
                <a16:creationId xmlns:a16="http://schemas.microsoft.com/office/drawing/2014/main" id="{888FFCFE-0859-2649-AF0B-A20CD3C2B363}"/>
              </a:ext>
            </a:extLst>
          </p:cNvPr>
          <p:cNvSpPr txBox="1"/>
          <p:nvPr/>
        </p:nvSpPr>
        <p:spPr>
          <a:xfrm>
            <a:off x="9622557" y="4956069"/>
            <a:ext cx="575863"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NC3</a:t>
            </a:r>
          </a:p>
        </p:txBody>
      </p:sp>
      <p:sp>
        <p:nvSpPr>
          <p:cNvPr id="64" name="TextBox 63">
            <a:extLst>
              <a:ext uri="{FF2B5EF4-FFF2-40B4-BE49-F238E27FC236}">
                <a16:creationId xmlns:a16="http://schemas.microsoft.com/office/drawing/2014/main" id="{08B23CF3-7FB7-C54F-BA81-AF6502A40039}"/>
              </a:ext>
            </a:extLst>
          </p:cNvPr>
          <p:cNvSpPr txBox="1"/>
          <p:nvPr/>
        </p:nvSpPr>
        <p:spPr>
          <a:xfrm>
            <a:off x="9622585" y="5336324"/>
            <a:ext cx="583788"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OSHA</a:t>
            </a:r>
          </a:p>
        </p:txBody>
      </p:sp>
      <p:sp>
        <p:nvSpPr>
          <p:cNvPr id="66" name="TextBox 65">
            <a:extLst>
              <a:ext uri="{FF2B5EF4-FFF2-40B4-BE49-F238E27FC236}">
                <a16:creationId xmlns:a16="http://schemas.microsoft.com/office/drawing/2014/main" id="{744A2C5D-1216-1249-A24E-E4BCA797D68C}"/>
              </a:ext>
            </a:extLst>
          </p:cNvPr>
          <p:cNvSpPr txBox="1"/>
          <p:nvPr/>
        </p:nvSpPr>
        <p:spPr>
          <a:xfrm>
            <a:off x="9618660" y="5953257"/>
            <a:ext cx="583789"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BAAS</a:t>
            </a:r>
          </a:p>
        </p:txBody>
      </p:sp>
      <p:sp>
        <p:nvSpPr>
          <p:cNvPr id="67" name="TextBox 66">
            <a:extLst>
              <a:ext uri="{FF2B5EF4-FFF2-40B4-BE49-F238E27FC236}">
                <a16:creationId xmlns:a16="http://schemas.microsoft.com/office/drawing/2014/main" id="{0FEACCEC-71EA-4B40-8166-E5828795E2E5}"/>
              </a:ext>
            </a:extLst>
          </p:cNvPr>
          <p:cNvSpPr txBox="1"/>
          <p:nvPr/>
        </p:nvSpPr>
        <p:spPr>
          <a:xfrm>
            <a:off x="10100031" y="5700949"/>
            <a:ext cx="173118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Associate of Applied Science</a:t>
            </a:r>
          </a:p>
        </p:txBody>
      </p:sp>
      <p:sp>
        <p:nvSpPr>
          <p:cNvPr id="68" name="TextBox 67">
            <a:extLst>
              <a:ext uri="{FF2B5EF4-FFF2-40B4-BE49-F238E27FC236}">
                <a16:creationId xmlns:a16="http://schemas.microsoft.com/office/drawing/2014/main" id="{4D6F8DDF-FE49-A34A-AA24-EB8CA2E0B161}"/>
              </a:ext>
            </a:extLst>
          </p:cNvPr>
          <p:cNvSpPr txBox="1"/>
          <p:nvPr/>
        </p:nvSpPr>
        <p:spPr>
          <a:xfrm>
            <a:off x="9620838" y="5696331"/>
            <a:ext cx="575863"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AAS</a:t>
            </a:r>
          </a:p>
        </p:txBody>
      </p:sp>
      <p:cxnSp>
        <p:nvCxnSpPr>
          <p:cNvPr id="70" name="Straight Connector 69">
            <a:extLst>
              <a:ext uri="{FF2B5EF4-FFF2-40B4-BE49-F238E27FC236}">
                <a16:creationId xmlns:a16="http://schemas.microsoft.com/office/drawing/2014/main" id="{A6F853AD-F68A-2440-A7BD-032DF49BB5F0}"/>
              </a:ext>
            </a:extLst>
          </p:cNvPr>
          <p:cNvCxnSpPr>
            <a:cxnSpLocks/>
          </p:cNvCxnSpPr>
          <p:nvPr/>
        </p:nvCxnSpPr>
        <p:spPr>
          <a:xfrm>
            <a:off x="9709717" y="3619407"/>
            <a:ext cx="2011680" cy="0"/>
          </a:xfrm>
          <a:prstGeom prst="line">
            <a:avLst/>
          </a:prstGeom>
          <a:ln w="15875" cap="rnd"/>
        </p:spPr>
        <p:style>
          <a:lnRef idx="1">
            <a:schemeClr val="accent6"/>
          </a:lnRef>
          <a:fillRef idx="0">
            <a:schemeClr val="accent6"/>
          </a:fillRef>
          <a:effectRef idx="0">
            <a:schemeClr val="accent6"/>
          </a:effectRef>
          <a:fontRef idx="minor">
            <a:schemeClr val="tx1"/>
          </a:fontRef>
        </p:style>
      </p:cxnSp>
      <p:pic>
        <p:nvPicPr>
          <p:cNvPr id="16" name="Picture 15">
            <a:extLst>
              <a:ext uri="{FF2B5EF4-FFF2-40B4-BE49-F238E27FC236}">
                <a16:creationId xmlns:a16="http://schemas.microsoft.com/office/drawing/2014/main" id="{FAB993B9-3478-4D42-9B17-99F7461BC540}"/>
              </a:ext>
            </a:extLst>
          </p:cNvPr>
          <p:cNvPicPr>
            <a:picLocks noChangeAspect="1"/>
          </p:cNvPicPr>
          <p:nvPr/>
        </p:nvPicPr>
        <p:blipFill>
          <a:blip r:embed="rId4"/>
          <a:stretch>
            <a:fillRect/>
          </a:stretch>
        </p:blipFill>
        <p:spPr>
          <a:xfrm>
            <a:off x="226194" y="107621"/>
            <a:ext cx="2653221" cy="1061288"/>
          </a:xfrm>
          <a:prstGeom prst="rect">
            <a:avLst/>
          </a:prstGeom>
        </p:spPr>
      </p:pic>
      <p:sp>
        <p:nvSpPr>
          <p:cNvPr id="2" name="TextBox 1">
            <a:extLst>
              <a:ext uri="{FF2B5EF4-FFF2-40B4-BE49-F238E27FC236}">
                <a16:creationId xmlns:a16="http://schemas.microsoft.com/office/drawing/2014/main" id="{D119F2CA-9C8D-A948-9D1E-5884852C6AE5}"/>
              </a:ext>
            </a:extLst>
          </p:cNvPr>
          <p:cNvSpPr txBox="1"/>
          <p:nvPr/>
        </p:nvSpPr>
        <p:spPr>
          <a:xfrm>
            <a:off x="242081" y="2012546"/>
            <a:ext cx="2264374" cy="154657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Opportunity exists working as an electrician, in manufacturing or in industrial mechanics. Each step in the pathway can lead to industry certifications and licensing. Student can work in many of these fields while attending classes and working toward additional certifications or a degree.</a:t>
            </a:r>
          </a:p>
        </p:txBody>
      </p:sp>
      <p:sp>
        <p:nvSpPr>
          <p:cNvPr id="69" name="TextBox 68">
            <a:extLst>
              <a:ext uri="{FF2B5EF4-FFF2-40B4-BE49-F238E27FC236}">
                <a16:creationId xmlns:a16="http://schemas.microsoft.com/office/drawing/2014/main" id="{4DF60177-14B6-FA40-968C-9A634435294F}"/>
              </a:ext>
            </a:extLst>
          </p:cNvPr>
          <p:cNvSpPr txBox="1"/>
          <p:nvPr/>
        </p:nvSpPr>
        <p:spPr>
          <a:xfrm>
            <a:off x="2616636" y="6006111"/>
            <a:ext cx="2231500" cy="261610"/>
          </a:xfrm>
          <a:prstGeom prst="rect">
            <a:avLst/>
          </a:prstGeom>
          <a:noFill/>
        </p:spPr>
        <p:txBody>
          <a:bodyPr wrap="square" rtlCol="0">
            <a:spAutoFit/>
          </a:bodyPr>
          <a:lstStyle/>
          <a:p>
            <a:pPr algn="ctr"/>
            <a:r>
              <a:rPr lang="en-US" sz="1100" u="sng" dirty="0">
                <a:solidFill>
                  <a:schemeClr val="accent1"/>
                </a:solidFill>
                <a:latin typeface="Arial" panose="020B0604020202020204" pitchFamily="34" charset="0"/>
                <a:cs typeface="Arial" panose="020B0604020202020204" pitchFamily="34" charset="0"/>
              </a:rPr>
              <a:t>ACE@nctc.edu</a:t>
            </a:r>
          </a:p>
        </p:txBody>
      </p:sp>
      <p:sp>
        <p:nvSpPr>
          <p:cNvPr id="72" name="TextBox 71">
            <a:extLst>
              <a:ext uri="{FF2B5EF4-FFF2-40B4-BE49-F238E27FC236}">
                <a16:creationId xmlns:a16="http://schemas.microsoft.com/office/drawing/2014/main" id="{0906A02F-F1C0-EE4C-AB61-26D7B51613EC}"/>
              </a:ext>
            </a:extLst>
          </p:cNvPr>
          <p:cNvSpPr txBox="1"/>
          <p:nvPr/>
        </p:nvSpPr>
        <p:spPr>
          <a:xfrm>
            <a:off x="4959098" y="5835370"/>
            <a:ext cx="2211329" cy="261610"/>
          </a:xfrm>
          <a:prstGeom prst="rect">
            <a:avLst/>
          </a:prstGeom>
          <a:noFill/>
        </p:spPr>
        <p:txBody>
          <a:bodyPr wrap="square" rtlCol="0">
            <a:spAutoFit/>
          </a:bodyPr>
          <a:lstStyle/>
          <a:p>
            <a:pPr algn="ctr"/>
            <a:r>
              <a:rPr lang="fr-FR" altLang="ko-KR" sz="1100" b="1" dirty="0">
                <a:latin typeface="Arial" panose="020B0604020202020204" pitchFamily="34" charset="0"/>
                <a:cs typeface="Arial" panose="020B0604020202020204" pitchFamily="34" charset="0"/>
              </a:rPr>
              <a:t>Questions? </a:t>
            </a:r>
            <a:endParaRPr lang="fr-FR" altLang="ko-KR" sz="11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11FF1DF-CFEE-C04D-A5C6-C1D8504C3136}"/>
              </a:ext>
            </a:extLst>
          </p:cNvPr>
          <p:cNvSpPr txBox="1"/>
          <p:nvPr/>
        </p:nvSpPr>
        <p:spPr>
          <a:xfrm>
            <a:off x="4955992" y="5999898"/>
            <a:ext cx="2231500" cy="261610"/>
          </a:xfrm>
          <a:prstGeom prst="rect">
            <a:avLst/>
          </a:prstGeom>
          <a:noFill/>
        </p:spPr>
        <p:txBody>
          <a:bodyPr wrap="square" rtlCol="0">
            <a:spAutoFit/>
          </a:bodyPr>
          <a:lstStyle/>
          <a:p>
            <a:pPr algn="ctr"/>
            <a:r>
              <a:rPr lang="en-US" sz="1100" u="sng" dirty="0">
                <a:solidFill>
                  <a:schemeClr val="accent1"/>
                </a:solidFill>
                <a:latin typeface="Arial" panose="020B0604020202020204" pitchFamily="34" charset="0"/>
                <a:cs typeface="Arial" panose="020B0604020202020204" pitchFamily="34" charset="0"/>
              </a:rPr>
              <a:t>industech@nctc.edu</a:t>
            </a:r>
          </a:p>
        </p:txBody>
      </p:sp>
      <p:sp>
        <p:nvSpPr>
          <p:cNvPr id="75" name="TextBox 74">
            <a:extLst>
              <a:ext uri="{FF2B5EF4-FFF2-40B4-BE49-F238E27FC236}">
                <a16:creationId xmlns:a16="http://schemas.microsoft.com/office/drawing/2014/main" id="{02CF17A0-0440-294D-A872-C2B93E497C74}"/>
              </a:ext>
            </a:extLst>
          </p:cNvPr>
          <p:cNvSpPr txBox="1"/>
          <p:nvPr/>
        </p:nvSpPr>
        <p:spPr>
          <a:xfrm>
            <a:off x="7287497" y="5841839"/>
            <a:ext cx="2211329" cy="261610"/>
          </a:xfrm>
          <a:prstGeom prst="rect">
            <a:avLst/>
          </a:prstGeom>
          <a:noFill/>
        </p:spPr>
        <p:txBody>
          <a:bodyPr wrap="square" rtlCol="0">
            <a:spAutoFit/>
          </a:bodyPr>
          <a:lstStyle/>
          <a:p>
            <a:pPr algn="ctr"/>
            <a:r>
              <a:rPr lang="fr-FR" altLang="ko-KR" sz="1100" b="1" dirty="0">
                <a:latin typeface="Arial" panose="020B0604020202020204" pitchFamily="34" charset="0"/>
                <a:cs typeface="Arial" panose="020B0604020202020204" pitchFamily="34" charset="0"/>
              </a:rPr>
              <a:t>Questions? </a:t>
            </a:r>
            <a:endParaRPr lang="fr-FR" altLang="ko-KR" sz="11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823F713-A36E-9847-ADD3-4EB0012BF2D3}"/>
              </a:ext>
            </a:extLst>
          </p:cNvPr>
          <p:cNvSpPr txBox="1"/>
          <p:nvPr/>
        </p:nvSpPr>
        <p:spPr>
          <a:xfrm>
            <a:off x="7284391" y="6006367"/>
            <a:ext cx="2231500" cy="261610"/>
          </a:xfrm>
          <a:prstGeom prst="rect">
            <a:avLst/>
          </a:prstGeom>
          <a:noFill/>
        </p:spPr>
        <p:txBody>
          <a:bodyPr wrap="square" rtlCol="0">
            <a:spAutoFit/>
          </a:bodyPr>
          <a:lstStyle/>
          <a:p>
            <a:pPr algn="ctr"/>
            <a:r>
              <a:rPr lang="fr-FR" sz="1100" u="sng" dirty="0">
                <a:solidFill>
                  <a:schemeClr val="accent1"/>
                </a:solidFill>
                <a:latin typeface="Arial" panose="020B0604020202020204" pitchFamily="34" charset="0"/>
                <a:cs typeface="Arial" panose="020B0604020202020204" pitchFamily="34" charset="0"/>
              </a:rPr>
              <a:t>industech@nctc.edu</a:t>
            </a:r>
            <a:endParaRPr lang="en-US" sz="1100" u="sng" dirty="0">
              <a:solidFill>
                <a:schemeClr val="accent1"/>
              </a:solidFill>
              <a:latin typeface="Arial" panose="020B0604020202020204" pitchFamily="34" charset="0"/>
              <a:cs typeface="Arial" panose="020B0604020202020204" pitchFamily="34" charset="0"/>
            </a:endParaRPr>
          </a:p>
        </p:txBody>
      </p:sp>
      <p:sp>
        <p:nvSpPr>
          <p:cNvPr id="78" name="TextBox 77"/>
          <p:cNvSpPr txBox="1"/>
          <p:nvPr/>
        </p:nvSpPr>
        <p:spPr>
          <a:xfrm>
            <a:off x="10031195" y="3684115"/>
            <a:ext cx="1320365"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LEGEND OF TERMS</a:t>
            </a:r>
          </a:p>
        </p:txBody>
      </p:sp>
    </p:spTree>
    <p:extLst>
      <p:ext uri="{BB962C8B-B14F-4D97-AF65-F5344CB8AC3E}">
        <p14:creationId xmlns:p14="http://schemas.microsoft.com/office/powerpoint/2010/main" val="292181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C20667-712F-CC41-93F0-B9440AC4E5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164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7">
            <a:extLst>
              <a:ext uri="{FF2B5EF4-FFF2-40B4-BE49-F238E27FC236}">
                <a16:creationId xmlns:a16="http://schemas.microsoft.com/office/drawing/2014/main" id="{1AFE232F-E70B-3547-BCB1-5A435AC404AE}"/>
              </a:ext>
            </a:extLst>
          </p:cNvPr>
          <p:cNvSpPr/>
          <p:nvPr/>
        </p:nvSpPr>
        <p:spPr>
          <a:xfrm>
            <a:off x="4962857" y="1811044"/>
            <a:ext cx="2196001" cy="4536598"/>
          </a:xfrm>
          <a:prstGeom prst="roundRect">
            <a:avLst>
              <a:gd name="adj" fmla="val 9747"/>
            </a:avLst>
          </a:prstGeom>
          <a:solidFill>
            <a:srgbClr val="FAE2E4"/>
          </a:solidFill>
          <a:ln w="38100">
            <a:solidFill>
              <a:srgbClr val="BF2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Chevron 2">
            <a:extLst>
              <a:ext uri="{FF2B5EF4-FFF2-40B4-BE49-F238E27FC236}">
                <a16:creationId xmlns:a16="http://schemas.microsoft.com/office/drawing/2014/main" id="{41244324-A74E-434E-A626-972FFAAB6C3B}"/>
              </a:ext>
            </a:extLst>
          </p:cNvPr>
          <p:cNvSpPr/>
          <p:nvPr/>
        </p:nvSpPr>
        <p:spPr>
          <a:xfrm>
            <a:off x="4877972" y="1375753"/>
            <a:ext cx="2604531" cy="619497"/>
          </a:xfrm>
          <a:prstGeom prst="chevron">
            <a:avLst/>
          </a:prstGeom>
          <a:solidFill>
            <a:srgbClr val="BF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7" name="Rounded Rectangle 7">
            <a:extLst>
              <a:ext uri="{FF2B5EF4-FFF2-40B4-BE49-F238E27FC236}">
                <a16:creationId xmlns:a16="http://schemas.microsoft.com/office/drawing/2014/main" id="{0268AF0D-BA78-FE4F-9F56-C4CD393DADA6}"/>
              </a:ext>
            </a:extLst>
          </p:cNvPr>
          <p:cNvSpPr/>
          <p:nvPr/>
        </p:nvSpPr>
        <p:spPr>
          <a:xfrm>
            <a:off x="7296362" y="1809500"/>
            <a:ext cx="2196001" cy="4536598"/>
          </a:xfrm>
          <a:prstGeom prst="roundRect">
            <a:avLst>
              <a:gd name="adj" fmla="val 9747"/>
            </a:avLst>
          </a:prstGeom>
          <a:solidFill>
            <a:srgbClr val="E0E3F0"/>
          </a:solidFill>
          <a:ln w="38100">
            <a:solidFill>
              <a:srgbClr val="00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Chevron 2">
            <a:extLst>
              <a:ext uri="{FF2B5EF4-FFF2-40B4-BE49-F238E27FC236}">
                <a16:creationId xmlns:a16="http://schemas.microsoft.com/office/drawing/2014/main" id="{57A432D5-7229-2641-A390-678384657E45}"/>
              </a:ext>
            </a:extLst>
          </p:cNvPr>
          <p:cNvSpPr/>
          <p:nvPr/>
        </p:nvSpPr>
        <p:spPr>
          <a:xfrm>
            <a:off x="7211477" y="1374209"/>
            <a:ext cx="2604531" cy="619497"/>
          </a:xfrm>
          <a:prstGeom prst="chevron">
            <a:avLst/>
          </a:prstGeom>
          <a:solidFill>
            <a:srgbClr val="283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Rounded Rectangle 7">
            <a:extLst>
              <a:ext uri="{FF2B5EF4-FFF2-40B4-BE49-F238E27FC236}">
                <a16:creationId xmlns:a16="http://schemas.microsoft.com/office/drawing/2014/main" id="{FF6C7E8F-2308-A247-B7D4-D65EE60FC01C}"/>
              </a:ext>
            </a:extLst>
          </p:cNvPr>
          <p:cNvSpPr/>
          <p:nvPr/>
        </p:nvSpPr>
        <p:spPr>
          <a:xfrm>
            <a:off x="9621165" y="1809500"/>
            <a:ext cx="2196001" cy="4536598"/>
          </a:xfrm>
          <a:prstGeom prst="roundRect">
            <a:avLst>
              <a:gd name="adj" fmla="val 9747"/>
            </a:avLst>
          </a:prstGeom>
          <a:solidFill>
            <a:srgbClr val="D6E9E0"/>
          </a:solidFill>
          <a:ln w="38100">
            <a:solidFill>
              <a:srgbClr val="027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Chevron 2">
            <a:extLst>
              <a:ext uri="{FF2B5EF4-FFF2-40B4-BE49-F238E27FC236}">
                <a16:creationId xmlns:a16="http://schemas.microsoft.com/office/drawing/2014/main" id="{472E6F1D-7730-A54B-A41E-4328C4C149AE}"/>
              </a:ext>
            </a:extLst>
          </p:cNvPr>
          <p:cNvSpPr/>
          <p:nvPr/>
        </p:nvSpPr>
        <p:spPr>
          <a:xfrm>
            <a:off x="9536280" y="1374209"/>
            <a:ext cx="2604531" cy="619497"/>
          </a:xfrm>
          <a:prstGeom prst="chevron">
            <a:avLst/>
          </a:prstGeom>
          <a:solidFill>
            <a:srgbClr val="027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5" name="Rounded Rectangle 7">
            <a:extLst>
              <a:ext uri="{FF2B5EF4-FFF2-40B4-BE49-F238E27FC236}">
                <a16:creationId xmlns:a16="http://schemas.microsoft.com/office/drawing/2014/main" id="{BC14C726-4D2C-B44A-B485-1812C1964043}"/>
              </a:ext>
            </a:extLst>
          </p:cNvPr>
          <p:cNvSpPr/>
          <p:nvPr/>
        </p:nvSpPr>
        <p:spPr>
          <a:xfrm>
            <a:off x="242081" y="1802411"/>
            <a:ext cx="2264374" cy="4536599"/>
          </a:xfrm>
          <a:prstGeom prst="roundRect">
            <a:avLst>
              <a:gd name="adj" fmla="val 6646"/>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Rounded Rectangle 7">
            <a:extLst>
              <a:ext uri="{FF2B5EF4-FFF2-40B4-BE49-F238E27FC236}">
                <a16:creationId xmlns:a16="http://schemas.microsoft.com/office/drawing/2014/main" id="{FFD151DD-1179-E747-A8D5-7ABE99749568}"/>
              </a:ext>
            </a:extLst>
          </p:cNvPr>
          <p:cNvSpPr/>
          <p:nvPr/>
        </p:nvSpPr>
        <p:spPr>
          <a:xfrm>
            <a:off x="2631611" y="1809500"/>
            <a:ext cx="2196001" cy="4536598"/>
          </a:xfrm>
          <a:prstGeom prst="roundRect">
            <a:avLst>
              <a:gd name="adj" fmla="val 9747"/>
            </a:avLst>
          </a:prstGeom>
          <a:solidFill>
            <a:srgbClr val="FAE2E4"/>
          </a:solidFill>
          <a:ln w="38100">
            <a:solidFill>
              <a:srgbClr val="BF2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Chevron 2">
            <a:extLst>
              <a:ext uri="{FF2B5EF4-FFF2-40B4-BE49-F238E27FC236}">
                <a16:creationId xmlns:a16="http://schemas.microsoft.com/office/drawing/2014/main" id="{0161136E-B49C-E140-B569-DFC5D797AE8A}"/>
              </a:ext>
            </a:extLst>
          </p:cNvPr>
          <p:cNvSpPr/>
          <p:nvPr/>
        </p:nvSpPr>
        <p:spPr>
          <a:xfrm>
            <a:off x="95375" y="1374209"/>
            <a:ext cx="2730832" cy="61949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6" name="Chevron 2">
            <a:extLst>
              <a:ext uri="{FF2B5EF4-FFF2-40B4-BE49-F238E27FC236}">
                <a16:creationId xmlns:a16="http://schemas.microsoft.com/office/drawing/2014/main" id="{25BFA73C-9CD8-0F45-9C6A-79B4F40C5E60}"/>
              </a:ext>
            </a:extLst>
          </p:cNvPr>
          <p:cNvSpPr/>
          <p:nvPr/>
        </p:nvSpPr>
        <p:spPr>
          <a:xfrm>
            <a:off x="2546726" y="1374209"/>
            <a:ext cx="2604531" cy="619497"/>
          </a:xfrm>
          <a:prstGeom prst="chevron">
            <a:avLst/>
          </a:prstGeom>
          <a:solidFill>
            <a:srgbClr val="BF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 name="Rounded Rectangle 51">
            <a:extLst>
              <a:ext uri="{FF2B5EF4-FFF2-40B4-BE49-F238E27FC236}">
                <a16:creationId xmlns:a16="http://schemas.microsoft.com/office/drawing/2014/main" id="{036CD274-E585-D441-B1EF-1AE1E8E0705E}"/>
              </a:ext>
            </a:extLst>
          </p:cNvPr>
          <p:cNvSpPr/>
          <p:nvPr/>
        </p:nvSpPr>
        <p:spPr>
          <a:xfrm>
            <a:off x="7435183" y="5851935"/>
            <a:ext cx="1931023" cy="437847"/>
          </a:xfrm>
          <a:prstGeom prst="round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2DD63BC-6301-2144-9BFD-63608B17DA9A}"/>
              </a:ext>
            </a:extLst>
          </p:cNvPr>
          <p:cNvSpPr/>
          <p:nvPr/>
        </p:nvSpPr>
        <p:spPr>
          <a:xfrm>
            <a:off x="223989" y="3959748"/>
            <a:ext cx="2283987" cy="353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46FBFE-0EE0-9F43-B415-10F97888F26B}"/>
              </a:ext>
            </a:extLst>
          </p:cNvPr>
          <p:cNvSpPr/>
          <p:nvPr/>
        </p:nvSpPr>
        <p:spPr>
          <a:xfrm>
            <a:off x="0" y="6609115"/>
            <a:ext cx="12208266" cy="257122"/>
          </a:xfrm>
          <a:prstGeom prst="rect">
            <a:avLst/>
          </a:prstGeom>
          <a:solidFill>
            <a:srgbClr val="29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4F7A18D1-A6CF-3648-86ED-88FE70D5618A}"/>
              </a:ext>
            </a:extLst>
          </p:cNvPr>
          <p:cNvSpPr txBox="1">
            <a:spLocks/>
          </p:cNvSpPr>
          <p:nvPr/>
        </p:nvSpPr>
        <p:spPr>
          <a:xfrm>
            <a:off x="2686958" y="364643"/>
            <a:ext cx="9192291" cy="4193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293C92"/>
                </a:solidFill>
                <a:latin typeface="Arial" panose="020B0604020202020204" pitchFamily="34" charset="0"/>
                <a:cs typeface="Arial" panose="020B0604020202020204" pitchFamily="34" charset="0"/>
              </a:rPr>
              <a:t>Click to Add Career Pathway Title</a:t>
            </a:r>
          </a:p>
        </p:txBody>
      </p:sp>
      <p:sp>
        <p:nvSpPr>
          <p:cNvPr id="8" name="Text Placeholder 52">
            <a:extLst>
              <a:ext uri="{FF2B5EF4-FFF2-40B4-BE49-F238E27FC236}">
                <a16:creationId xmlns:a16="http://schemas.microsoft.com/office/drawing/2014/main" id="{3DFD22C6-23D9-E442-B971-E7E68A4B1C53}"/>
              </a:ext>
            </a:extLst>
          </p:cNvPr>
          <p:cNvSpPr txBox="1">
            <a:spLocks/>
          </p:cNvSpPr>
          <p:nvPr/>
        </p:nvSpPr>
        <p:spPr>
          <a:xfrm>
            <a:off x="2686960" y="728366"/>
            <a:ext cx="9192290" cy="419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solidFill>
                  <a:srgbClr val="BF202F"/>
                </a:solidFill>
                <a:latin typeface="Arial" panose="020B0604020202020204" pitchFamily="34" charset="0"/>
                <a:cs typeface="Arial" panose="020B0604020202020204" pitchFamily="34" charset="0"/>
              </a:rPr>
              <a:t>www.nctc.edu</a:t>
            </a:r>
            <a:r>
              <a:rPr lang="en-US" sz="1800" dirty="0">
                <a:solidFill>
                  <a:srgbClr val="BF202F"/>
                </a:solidFill>
                <a:latin typeface="Arial" panose="020B0604020202020204" pitchFamily="34" charset="0"/>
                <a:cs typeface="Arial" panose="020B0604020202020204" pitchFamily="34" charset="0"/>
              </a:rPr>
              <a:t>/</a:t>
            </a:r>
            <a:r>
              <a:rPr lang="en-US" sz="1800" dirty="0" err="1">
                <a:solidFill>
                  <a:srgbClr val="BF202F"/>
                </a:solidFill>
                <a:latin typeface="Arial" panose="020B0604020202020204" pitchFamily="34" charset="0"/>
                <a:cs typeface="Arial" panose="020B0604020202020204" pitchFamily="34" charset="0"/>
              </a:rPr>
              <a:t>programlink</a:t>
            </a:r>
            <a:endParaRPr lang="en-US" sz="1800" dirty="0">
              <a:solidFill>
                <a:srgbClr val="BF202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B9EA5C-605C-974A-B7A2-3CCF9692FDBD}"/>
              </a:ext>
            </a:extLst>
          </p:cNvPr>
          <p:cNvSpPr txBox="1"/>
          <p:nvPr/>
        </p:nvSpPr>
        <p:spPr>
          <a:xfrm>
            <a:off x="598376" y="1534526"/>
            <a:ext cx="1705513"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Career Overview</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97C7CDE-DB92-7648-880A-4403F227E836}"/>
              </a:ext>
            </a:extLst>
          </p:cNvPr>
          <p:cNvSpPr txBox="1"/>
          <p:nvPr/>
        </p:nvSpPr>
        <p:spPr>
          <a:xfrm>
            <a:off x="2776153" y="1431085"/>
            <a:ext cx="2010535" cy="523220"/>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Short-term </a:t>
            </a:r>
          </a:p>
          <a:p>
            <a:pPr algn="ctr"/>
            <a:r>
              <a:rPr lang="en-US" altLang="ko-KR" sz="1400" b="1" dirty="0">
                <a:solidFill>
                  <a:schemeClr val="bg1"/>
                </a:solidFill>
                <a:latin typeface="Arial" panose="020B0604020202020204" pitchFamily="34" charset="0"/>
                <a:cs typeface="Arial" panose="020B0604020202020204" pitchFamily="34" charset="0"/>
              </a:rPr>
              <a:t>Certificates</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B2D504-94C8-5C43-B0C1-7202E91C6C8E}"/>
              </a:ext>
            </a:extLst>
          </p:cNvPr>
          <p:cNvSpPr txBox="1"/>
          <p:nvPr/>
        </p:nvSpPr>
        <p:spPr>
          <a:xfrm>
            <a:off x="5233094" y="1518484"/>
            <a:ext cx="1867649"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Level 1 Certificates</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C7520D-3326-1D40-906B-AF4AC1F450C9}"/>
              </a:ext>
            </a:extLst>
          </p:cNvPr>
          <p:cNvSpPr txBox="1"/>
          <p:nvPr/>
        </p:nvSpPr>
        <p:spPr>
          <a:xfrm>
            <a:off x="7635400" y="1526576"/>
            <a:ext cx="1705513" cy="307777"/>
          </a:xfrm>
          <a:prstGeom prst="rect">
            <a:avLst/>
          </a:prstGeom>
          <a:noFill/>
        </p:spPr>
        <p:txBody>
          <a:bodyPr wrap="square" rtlCol="0">
            <a:spAutoFit/>
          </a:bodyPr>
          <a:lstStyle/>
          <a:p>
            <a:pPr algn="ctr"/>
            <a:r>
              <a:rPr lang="en-US" sz="1400" b="1" dirty="0">
                <a:solidFill>
                  <a:srgbClr val="FFFFFF"/>
                </a:solidFill>
                <a:effectLst/>
                <a:latin typeface="Arial" panose="020B0604020202020204" pitchFamily="34" charset="0"/>
                <a:ea typeface="Malgun Gothic" panose="020B0503020000020004" pitchFamily="34" charset="-127"/>
                <a:cs typeface="Arial" panose="020B0604020202020204" pitchFamily="34" charset="0"/>
              </a:rPr>
              <a:t>AAS Degree</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E848E66-86AE-5747-8555-8638497D49E6}"/>
              </a:ext>
            </a:extLst>
          </p:cNvPr>
          <p:cNvSpPr txBox="1"/>
          <p:nvPr/>
        </p:nvSpPr>
        <p:spPr>
          <a:xfrm>
            <a:off x="9919468" y="1534526"/>
            <a:ext cx="1911742"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Bachelor’s Degree</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CE29329-5818-9343-9EB3-05388AED67BF}"/>
              </a:ext>
            </a:extLst>
          </p:cNvPr>
          <p:cNvSpPr txBox="1"/>
          <p:nvPr/>
        </p:nvSpPr>
        <p:spPr>
          <a:xfrm>
            <a:off x="271164" y="4716080"/>
            <a:ext cx="2196001" cy="1546577"/>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Click to add list.</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E589835-2BA5-3745-B6D3-33F2B675F2C2}"/>
              </a:ext>
            </a:extLst>
          </p:cNvPr>
          <p:cNvSpPr txBox="1"/>
          <p:nvPr/>
        </p:nvSpPr>
        <p:spPr>
          <a:xfrm>
            <a:off x="261888" y="3981012"/>
            <a:ext cx="220834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Prior Credit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C5F5B62-E764-564D-BC34-DD6B99DF77BC}"/>
              </a:ext>
            </a:extLst>
          </p:cNvPr>
          <p:cNvSpPr txBox="1"/>
          <p:nvPr/>
        </p:nvSpPr>
        <p:spPr>
          <a:xfrm>
            <a:off x="2614568" y="2331278"/>
            <a:ext cx="2224126" cy="1546577"/>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Click to add list.</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0EB8BF1-A226-8B44-A667-902D97C94AF3}"/>
              </a:ext>
            </a:extLst>
          </p:cNvPr>
          <p:cNvSpPr txBox="1"/>
          <p:nvPr/>
        </p:nvSpPr>
        <p:spPr>
          <a:xfrm>
            <a:off x="2611334" y="2058162"/>
            <a:ext cx="2243311" cy="261610"/>
          </a:xfrm>
          <a:prstGeom prst="rect">
            <a:avLst/>
          </a:prstGeom>
          <a:noFill/>
        </p:spPr>
        <p:txBody>
          <a:bodyPr wrap="square" rtlCol="0">
            <a:spAutoFit/>
          </a:bodyPr>
          <a:lstStyle/>
          <a:p>
            <a:pPr algn="ctr"/>
            <a:r>
              <a:rPr lang="en-US" altLang="ko-KR" sz="1100" b="1" dirty="0">
                <a:solidFill>
                  <a:srgbClr val="C00000"/>
                </a:solidFill>
                <a:latin typeface="Arial" panose="020B0604020202020204" pitchFamily="34" charset="0"/>
                <a:cs typeface="Arial" panose="020B0604020202020204" pitchFamily="34" charset="0"/>
              </a:rPr>
              <a:t>Click to Add Course</a:t>
            </a:r>
            <a:endParaRPr lang="ko-KR" altLang="en-US" sz="1100" b="1" dirty="0">
              <a:solidFill>
                <a:srgbClr val="C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06014A8-C97D-0D4D-A7CB-19C494B534D0}"/>
              </a:ext>
            </a:extLst>
          </p:cNvPr>
          <p:cNvSpPr txBox="1"/>
          <p:nvPr/>
        </p:nvSpPr>
        <p:spPr>
          <a:xfrm>
            <a:off x="2621176" y="4178086"/>
            <a:ext cx="2221210" cy="1708160"/>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Click to add list.</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D42A59F-97FA-7245-9621-A26946773086}"/>
              </a:ext>
            </a:extLst>
          </p:cNvPr>
          <p:cNvSpPr txBox="1"/>
          <p:nvPr/>
        </p:nvSpPr>
        <p:spPr>
          <a:xfrm>
            <a:off x="2624730" y="3833153"/>
            <a:ext cx="2214102" cy="261610"/>
          </a:xfrm>
          <a:prstGeom prst="rect">
            <a:avLst/>
          </a:prstGeom>
          <a:noFill/>
        </p:spPr>
        <p:txBody>
          <a:bodyPr wrap="square" rtlCol="0">
            <a:spAutoFit/>
          </a:bodyPr>
          <a:lstStyle/>
          <a:p>
            <a:pPr algn="ctr"/>
            <a:r>
              <a:rPr lang="en-US" altLang="ko-KR" sz="1100" b="1" dirty="0">
                <a:solidFill>
                  <a:srgbClr val="C00000"/>
                </a:solidFill>
                <a:latin typeface="Arial" panose="020B0604020202020204" pitchFamily="34" charset="0"/>
                <a:cs typeface="Arial" panose="020B0604020202020204" pitchFamily="34" charset="0"/>
              </a:rPr>
              <a:t>Click to Add Course</a:t>
            </a:r>
          </a:p>
        </p:txBody>
      </p:sp>
      <p:sp>
        <p:nvSpPr>
          <p:cNvPr id="25" name="Rounded Rectangle 24">
            <a:extLst>
              <a:ext uri="{FF2B5EF4-FFF2-40B4-BE49-F238E27FC236}">
                <a16:creationId xmlns:a16="http://schemas.microsoft.com/office/drawing/2014/main" id="{D5CD0141-B70F-1B46-886C-DA9E9841080A}"/>
              </a:ext>
            </a:extLst>
          </p:cNvPr>
          <p:cNvSpPr/>
          <p:nvPr/>
        </p:nvSpPr>
        <p:spPr>
          <a:xfrm>
            <a:off x="2788755" y="5853256"/>
            <a:ext cx="1931023" cy="422350"/>
          </a:xfrm>
          <a:prstGeom prst="round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23BF10C-5E1D-6945-9ECE-9361BE075EE5}"/>
              </a:ext>
            </a:extLst>
          </p:cNvPr>
          <p:cNvSpPr txBox="1"/>
          <p:nvPr/>
        </p:nvSpPr>
        <p:spPr>
          <a:xfrm>
            <a:off x="2619742" y="5841583"/>
            <a:ext cx="2211329" cy="261610"/>
          </a:xfrm>
          <a:prstGeom prst="rect">
            <a:avLst/>
          </a:prstGeom>
          <a:noFill/>
        </p:spPr>
        <p:txBody>
          <a:bodyPr wrap="square" rtlCol="0">
            <a:spAutoFit/>
          </a:bodyPr>
          <a:lstStyle/>
          <a:p>
            <a:pPr algn="ctr"/>
            <a:r>
              <a:rPr lang="fr-FR" altLang="ko-KR" sz="1100" b="1" dirty="0">
                <a:latin typeface="Arial" panose="020B0604020202020204" pitchFamily="34" charset="0"/>
                <a:cs typeface="Arial" panose="020B0604020202020204" pitchFamily="34" charset="0"/>
              </a:rPr>
              <a:t>Questions? </a:t>
            </a:r>
            <a:endParaRPr lang="fr-FR" altLang="ko-KR" sz="11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7871191-FA0F-FC42-9429-2762C7E9F831}"/>
              </a:ext>
            </a:extLst>
          </p:cNvPr>
          <p:cNvSpPr txBox="1"/>
          <p:nvPr/>
        </p:nvSpPr>
        <p:spPr>
          <a:xfrm>
            <a:off x="276471" y="4405566"/>
            <a:ext cx="2200393" cy="261610"/>
          </a:xfrm>
          <a:prstGeom prst="rect">
            <a:avLst/>
          </a:prstGeom>
          <a:noFill/>
        </p:spPr>
        <p:txBody>
          <a:bodyPr wrap="square" rtlCol="0">
            <a:spAutoFit/>
          </a:bodyPr>
          <a:lstStyle/>
          <a:p>
            <a:pPr algn="ctr"/>
            <a:r>
              <a:rPr lang="en-US" altLang="ko-KR" sz="1100" b="1" dirty="0">
                <a:solidFill>
                  <a:schemeClr val="tx2">
                    <a:lumMod val="75000"/>
                  </a:schemeClr>
                </a:solidFill>
                <a:latin typeface="Arial" panose="020B0604020202020204" pitchFamily="34" charset="0"/>
                <a:cs typeface="Arial" panose="020B0604020202020204" pitchFamily="34" charset="0"/>
              </a:rPr>
              <a:t>Click to Add Sub-Header</a:t>
            </a:r>
          </a:p>
        </p:txBody>
      </p:sp>
      <p:sp>
        <p:nvSpPr>
          <p:cNvPr id="31" name="TextBox 30">
            <a:extLst>
              <a:ext uri="{FF2B5EF4-FFF2-40B4-BE49-F238E27FC236}">
                <a16:creationId xmlns:a16="http://schemas.microsoft.com/office/drawing/2014/main" id="{3C4288F6-8AB5-BA40-8590-E83321DF7276}"/>
              </a:ext>
            </a:extLst>
          </p:cNvPr>
          <p:cNvSpPr txBox="1"/>
          <p:nvPr/>
        </p:nvSpPr>
        <p:spPr>
          <a:xfrm>
            <a:off x="4954138" y="2315376"/>
            <a:ext cx="2210220" cy="1546577"/>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Click to add list.</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DA87F1E-918C-CD4A-BC72-5DDD7A08261D}"/>
              </a:ext>
            </a:extLst>
          </p:cNvPr>
          <p:cNvSpPr txBox="1"/>
          <p:nvPr/>
        </p:nvSpPr>
        <p:spPr>
          <a:xfrm>
            <a:off x="4947727" y="2051713"/>
            <a:ext cx="2224126" cy="261610"/>
          </a:xfrm>
          <a:prstGeom prst="rect">
            <a:avLst/>
          </a:prstGeom>
          <a:noFill/>
        </p:spPr>
        <p:txBody>
          <a:bodyPr wrap="square" rtlCol="0">
            <a:spAutoFit/>
          </a:bodyPr>
          <a:lstStyle/>
          <a:p>
            <a:pPr algn="ctr"/>
            <a:r>
              <a:rPr lang="en-US" altLang="ko-KR" sz="1100" b="1" dirty="0">
                <a:solidFill>
                  <a:srgbClr val="C00000"/>
                </a:solidFill>
                <a:latin typeface="Arial" panose="020B0604020202020204" pitchFamily="34" charset="0"/>
                <a:cs typeface="Arial" panose="020B0604020202020204" pitchFamily="34" charset="0"/>
              </a:rPr>
              <a:t>Click to Add Certificate</a:t>
            </a:r>
          </a:p>
        </p:txBody>
      </p:sp>
      <p:sp>
        <p:nvSpPr>
          <p:cNvPr id="34" name="TextBox 33">
            <a:extLst>
              <a:ext uri="{FF2B5EF4-FFF2-40B4-BE49-F238E27FC236}">
                <a16:creationId xmlns:a16="http://schemas.microsoft.com/office/drawing/2014/main" id="{9739032A-F1EB-BA49-9147-33B66C7CA886}"/>
              </a:ext>
            </a:extLst>
          </p:cNvPr>
          <p:cNvSpPr txBox="1"/>
          <p:nvPr/>
        </p:nvSpPr>
        <p:spPr>
          <a:xfrm>
            <a:off x="4962857" y="4185805"/>
            <a:ext cx="2210220" cy="1869743"/>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Click to add list.</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endParaRPr lang="en-US" altLang="ko-KR" sz="105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08B36D8-98B1-9449-BBBC-61EA248F68FE}"/>
              </a:ext>
            </a:extLst>
          </p:cNvPr>
          <p:cNvSpPr txBox="1"/>
          <p:nvPr/>
        </p:nvSpPr>
        <p:spPr>
          <a:xfrm>
            <a:off x="4947606" y="3859275"/>
            <a:ext cx="2224126" cy="261610"/>
          </a:xfrm>
          <a:prstGeom prst="rect">
            <a:avLst/>
          </a:prstGeom>
          <a:noFill/>
        </p:spPr>
        <p:txBody>
          <a:bodyPr wrap="square" rtlCol="0">
            <a:spAutoFit/>
          </a:bodyPr>
          <a:lstStyle/>
          <a:p>
            <a:pPr algn="ctr"/>
            <a:r>
              <a:rPr lang="en-US" altLang="ko-KR" sz="1100" b="1" dirty="0">
                <a:solidFill>
                  <a:srgbClr val="C00000"/>
                </a:solidFill>
                <a:latin typeface="Arial" panose="020B0604020202020204" pitchFamily="34" charset="0"/>
                <a:cs typeface="Arial" panose="020B0604020202020204" pitchFamily="34" charset="0"/>
              </a:rPr>
              <a:t>Click to Add Certificate</a:t>
            </a:r>
          </a:p>
        </p:txBody>
      </p:sp>
      <p:sp>
        <p:nvSpPr>
          <p:cNvPr id="38" name="Rounded Rectangle 37">
            <a:extLst>
              <a:ext uri="{FF2B5EF4-FFF2-40B4-BE49-F238E27FC236}">
                <a16:creationId xmlns:a16="http://schemas.microsoft.com/office/drawing/2014/main" id="{B3C23924-71C2-A84E-B5B9-B66AD8F207F5}"/>
              </a:ext>
            </a:extLst>
          </p:cNvPr>
          <p:cNvSpPr/>
          <p:nvPr/>
        </p:nvSpPr>
        <p:spPr>
          <a:xfrm>
            <a:off x="5094889" y="5842711"/>
            <a:ext cx="1931023" cy="437847"/>
          </a:xfrm>
          <a:prstGeom prst="round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B2EAD44-A247-E64A-AA44-FCCDB992C19B}"/>
              </a:ext>
            </a:extLst>
          </p:cNvPr>
          <p:cNvSpPr txBox="1"/>
          <p:nvPr/>
        </p:nvSpPr>
        <p:spPr>
          <a:xfrm>
            <a:off x="7285956" y="2347713"/>
            <a:ext cx="2226034" cy="3485570"/>
          </a:xfrm>
          <a:prstGeom prst="rect">
            <a:avLst/>
          </a:prstGeom>
          <a:noFill/>
        </p:spPr>
        <p:txBody>
          <a:bodyPr wrap="square" rtlCol="0">
            <a:spAutoFit/>
          </a:bodyPr>
          <a:lstStyle/>
          <a:p>
            <a:pPr marL="171450" indent="-171450">
              <a:buFont typeface="Arial" panose="020B0604020202020204" pitchFamily="34" charset="0"/>
              <a:buChar char="•"/>
            </a:pPr>
            <a:r>
              <a:rPr lang="en-US" altLang="ko-KR" sz="1050" dirty="0">
                <a:latin typeface="Arial" panose="020B0604020202020204" pitchFamily="34" charset="0"/>
                <a:cs typeface="Arial" panose="020B0604020202020204" pitchFamily="34" charset="0"/>
              </a:rPr>
              <a:t>Click to add list.</a:t>
            </a: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ko-KR" sz="105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77418A2-DED5-904E-9BB0-9C22337F6326}"/>
              </a:ext>
            </a:extLst>
          </p:cNvPr>
          <p:cNvSpPr txBox="1"/>
          <p:nvPr/>
        </p:nvSpPr>
        <p:spPr>
          <a:xfrm>
            <a:off x="7281845" y="2072230"/>
            <a:ext cx="2223107" cy="261610"/>
          </a:xfrm>
          <a:prstGeom prst="rect">
            <a:avLst/>
          </a:prstGeom>
          <a:noFill/>
        </p:spPr>
        <p:txBody>
          <a:bodyPr wrap="square" rtlCol="0">
            <a:spAutoFit/>
          </a:bodyPr>
          <a:lstStyle/>
          <a:p>
            <a:pPr algn="ctr"/>
            <a:r>
              <a:rPr lang="en-US" altLang="ko-KR" sz="1100" b="1" dirty="0">
                <a:solidFill>
                  <a:srgbClr val="002060"/>
                </a:solidFill>
                <a:latin typeface="Arial" panose="020B0604020202020204" pitchFamily="34" charset="0"/>
                <a:cs typeface="Arial" panose="020B0604020202020204" pitchFamily="34" charset="0"/>
              </a:rPr>
              <a:t>Click to Add Degree</a:t>
            </a:r>
          </a:p>
        </p:txBody>
      </p:sp>
      <p:sp>
        <p:nvSpPr>
          <p:cNvPr id="44" name="TextBox 43">
            <a:extLst>
              <a:ext uri="{FF2B5EF4-FFF2-40B4-BE49-F238E27FC236}">
                <a16:creationId xmlns:a16="http://schemas.microsoft.com/office/drawing/2014/main" id="{536F206F-F274-534D-97B0-B7B715EE0F6B}"/>
              </a:ext>
            </a:extLst>
          </p:cNvPr>
          <p:cNvSpPr txBox="1"/>
          <p:nvPr/>
        </p:nvSpPr>
        <p:spPr>
          <a:xfrm>
            <a:off x="9595268" y="2012546"/>
            <a:ext cx="2268899" cy="1569660"/>
          </a:xfrm>
          <a:prstGeom prst="rect">
            <a:avLst/>
          </a:prstGeom>
          <a:noFill/>
          <a:ln>
            <a:noFill/>
          </a:ln>
        </p:spPr>
        <p:txBody>
          <a:bodyPr wrap="square" rtlCol="0">
            <a:spAutoFit/>
          </a:bodyPr>
          <a:lstStyle/>
          <a:p>
            <a:r>
              <a:rPr lang="en-US" altLang="ko-KR" sz="1050" dirty="0">
                <a:latin typeface="Arial" panose="020B0604020202020204" pitchFamily="34" charset="0"/>
                <a:cs typeface="Arial" panose="020B0604020202020204" pitchFamily="34" charset="0"/>
              </a:rPr>
              <a:t>Click to add description.</a:t>
            </a:r>
          </a:p>
          <a:p>
            <a:endParaRPr lang="en-US" altLang="ko-KR" sz="1200" dirty="0">
              <a:latin typeface="Arial" panose="020B0604020202020204" pitchFamily="34" charset="0"/>
              <a:cs typeface="Arial" panose="020B0604020202020204" pitchFamily="34" charset="0"/>
            </a:endParaRPr>
          </a:p>
          <a:p>
            <a:endParaRPr lang="en-US" altLang="ko-KR" sz="1200" dirty="0">
              <a:latin typeface="Arial" panose="020B0604020202020204" pitchFamily="34" charset="0"/>
              <a:cs typeface="Arial" panose="020B0604020202020204" pitchFamily="34" charset="0"/>
            </a:endParaRPr>
          </a:p>
          <a:p>
            <a:endParaRPr lang="en-US" altLang="ko-KR" sz="1200" dirty="0">
              <a:latin typeface="Arial" panose="020B0604020202020204" pitchFamily="34" charset="0"/>
              <a:cs typeface="Arial" panose="020B0604020202020204" pitchFamily="34" charset="0"/>
            </a:endParaRPr>
          </a:p>
          <a:p>
            <a:endParaRPr lang="en-US" altLang="ko-KR" sz="1200" dirty="0">
              <a:latin typeface="Arial" panose="020B0604020202020204" pitchFamily="34" charset="0"/>
              <a:cs typeface="Arial" panose="020B0604020202020204" pitchFamily="34" charset="0"/>
            </a:endParaRPr>
          </a:p>
          <a:p>
            <a:endParaRPr lang="en-US" altLang="ko-KR" sz="1200" dirty="0">
              <a:latin typeface="Arial" panose="020B0604020202020204" pitchFamily="34" charset="0"/>
              <a:cs typeface="Arial" panose="020B0604020202020204" pitchFamily="34" charset="0"/>
            </a:endParaRPr>
          </a:p>
          <a:p>
            <a:endParaRPr lang="en-US" altLang="ko-KR" sz="1200" dirty="0">
              <a:latin typeface="Arial" panose="020B0604020202020204" pitchFamily="34" charset="0"/>
              <a:cs typeface="Arial" panose="020B0604020202020204" pitchFamily="34" charset="0"/>
            </a:endParaRPr>
          </a:p>
          <a:p>
            <a:endParaRPr lang="en-US" altLang="ko-KR"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2B4E1FA-D39E-2C44-9AAB-505833B37F25}"/>
              </a:ext>
            </a:extLst>
          </p:cNvPr>
          <p:cNvSpPr txBox="1"/>
          <p:nvPr/>
        </p:nvSpPr>
        <p:spPr>
          <a:xfrm>
            <a:off x="10097209" y="3636553"/>
            <a:ext cx="171995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55" name="TextBox 54">
            <a:extLst>
              <a:ext uri="{FF2B5EF4-FFF2-40B4-BE49-F238E27FC236}">
                <a16:creationId xmlns:a16="http://schemas.microsoft.com/office/drawing/2014/main" id="{50546283-6681-6145-8A1B-55251D0AFBBD}"/>
              </a:ext>
            </a:extLst>
          </p:cNvPr>
          <p:cNvSpPr txBox="1"/>
          <p:nvPr/>
        </p:nvSpPr>
        <p:spPr>
          <a:xfrm>
            <a:off x="10099788" y="4046754"/>
            <a:ext cx="174327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56" name="TextBox 55">
            <a:extLst>
              <a:ext uri="{FF2B5EF4-FFF2-40B4-BE49-F238E27FC236}">
                <a16:creationId xmlns:a16="http://schemas.microsoft.com/office/drawing/2014/main" id="{FAF472DC-516B-5E48-98E8-44FD4B524A84}"/>
              </a:ext>
            </a:extLst>
          </p:cNvPr>
          <p:cNvSpPr txBox="1"/>
          <p:nvPr/>
        </p:nvSpPr>
        <p:spPr>
          <a:xfrm>
            <a:off x="10098498" y="4430854"/>
            <a:ext cx="174327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57" name="TextBox 56">
            <a:extLst>
              <a:ext uri="{FF2B5EF4-FFF2-40B4-BE49-F238E27FC236}">
                <a16:creationId xmlns:a16="http://schemas.microsoft.com/office/drawing/2014/main" id="{790574AD-F114-8445-909F-79E6A2AC3E86}"/>
              </a:ext>
            </a:extLst>
          </p:cNvPr>
          <p:cNvSpPr txBox="1"/>
          <p:nvPr/>
        </p:nvSpPr>
        <p:spPr>
          <a:xfrm>
            <a:off x="10098497" y="4824350"/>
            <a:ext cx="173271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58" name="TextBox 57">
            <a:extLst>
              <a:ext uri="{FF2B5EF4-FFF2-40B4-BE49-F238E27FC236}">
                <a16:creationId xmlns:a16="http://schemas.microsoft.com/office/drawing/2014/main" id="{1BBB2293-C786-D74F-B233-3F19374D9F7E}"/>
              </a:ext>
            </a:extLst>
          </p:cNvPr>
          <p:cNvSpPr txBox="1"/>
          <p:nvPr/>
        </p:nvSpPr>
        <p:spPr>
          <a:xfrm>
            <a:off x="10097209" y="5194929"/>
            <a:ext cx="173400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59" name="TextBox 58">
            <a:extLst>
              <a:ext uri="{FF2B5EF4-FFF2-40B4-BE49-F238E27FC236}">
                <a16:creationId xmlns:a16="http://schemas.microsoft.com/office/drawing/2014/main" id="{D08316ED-4CB0-A245-A030-2991198244F3}"/>
              </a:ext>
            </a:extLst>
          </p:cNvPr>
          <p:cNvSpPr txBox="1"/>
          <p:nvPr/>
        </p:nvSpPr>
        <p:spPr>
          <a:xfrm>
            <a:off x="10097853" y="5934019"/>
            <a:ext cx="172815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60" name="TextBox 59">
            <a:extLst>
              <a:ext uri="{FF2B5EF4-FFF2-40B4-BE49-F238E27FC236}">
                <a16:creationId xmlns:a16="http://schemas.microsoft.com/office/drawing/2014/main" id="{E2A8398A-E1A9-8245-9E82-FE2778919652}"/>
              </a:ext>
            </a:extLst>
          </p:cNvPr>
          <p:cNvSpPr txBox="1"/>
          <p:nvPr/>
        </p:nvSpPr>
        <p:spPr>
          <a:xfrm>
            <a:off x="9621239" y="3654001"/>
            <a:ext cx="661428"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sp>
        <p:nvSpPr>
          <p:cNvPr id="61" name="TextBox 60">
            <a:extLst>
              <a:ext uri="{FF2B5EF4-FFF2-40B4-BE49-F238E27FC236}">
                <a16:creationId xmlns:a16="http://schemas.microsoft.com/office/drawing/2014/main" id="{4E8E7F3A-5754-AC45-AD5C-E1D17CE29E7A}"/>
              </a:ext>
            </a:extLst>
          </p:cNvPr>
          <p:cNvSpPr txBox="1"/>
          <p:nvPr/>
        </p:nvSpPr>
        <p:spPr>
          <a:xfrm>
            <a:off x="9626609" y="4046754"/>
            <a:ext cx="576367"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sp>
        <p:nvSpPr>
          <p:cNvPr id="62" name="TextBox 61">
            <a:extLst>
              <a:ext uri="{FF2B5EF4-FFF2-40B4-BE49-F238E27FC236}">
                <a16:creationId xmlns:a16="http://schemas.microsoft.com/office/drawing/2014/main" id="{0D3FF013-B6B0-EC4E-8B35-88AE04CE0CD3}"/>
              </a:ext>
            </a:extLst>
          </p:cNvPr>
          <p:cNvSpPr txBox="1"/>
          <p:nvPr/>
        </p:nvSpPr>
        <p:spPr>
          <a:xfrm>
            <a:off x="9622053" y="4437233"/>
            <a:ext cx="576367"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sp>
        <p:nvSpPr>
          <p:cNvPr id="63" name="TextBox 62">
            <a:extLst>
              <a:ext uri="{FF2B5EF4-FFF2-40B4-BE49-F238E27FC236}">
                <a16:creationId xmlns:a16="http://schemas.microsoft.com/office/drawing/2014/main" id="{888FFCFE-0859-2649-AF0B-A20CD3C2B363}"/>
              </a:ext>
            </a:extLst>
          </p:cNvPr>
          <p:cNvSpPr txBox="1"/>
          <p:nvPr/>
        </p:nvSpPr>
        <p:spPr>
          <a:xfrm>
            <a:off x="9622557" y="4826679"/>
            <a:ext cx="575863"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sp>
        <p:nvSpPr>
          <p:cNvPr id="64" name="TextBox 63">
            <a:extLst>
              <a:ext uri="{FF2B5EF4-FFF2-40B4-BE49-F238E27FC236}">
                <a16:creationId xmlns:a16="http://schemas.microsoft.com/office/drawing/2014/main" id="{08B23CF3-7FB7-C54F-BA81-AF6502A40039}"/>
              </a:ext>
            </a:extLst>
          </p:cNvPr>
          <p:cNvSpPr txBox="1"/>
          <p:nvPr/>
        </p:nvSpPr>
        <p:spPr>
          <a:xfrm>
            <a:off x="9622585" y="5206934"/>
            <a:ext cx="583788"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sp>
        <p:nvSpPr>
          <p:cNvPr id="66" name="TextBox 65">
            <a:extLst>
              <a:ext uri="{FF2B5EF4-FFF2-40B4-BE49-F238E27FC236}">
                <a16:creationId xmlns:a16="http://schemas.microsoft.com/office/drawing/2014/main" id="{744A2C5D-1216-1249-A24E-E4BCA797D68C}"/>
              </a:ext>
            </a:extLst>
          </p:cNvPr>
          <p:cNvSpPr txBox="1"/>
          <p:nvPr/>
        </p:nvSpPr>
        <p:spPr>
          <a:xfrm>
            <a:off x="9618660" y="5953257"/>
            <a:ext cx="583789"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sp>
        <p:nvSpPr>
          <p:cNvPr id="67" name="TextBox 66">
            <a:extLst>
              <a:ext uri="{FF2B5EF4-FFF2-40B4-BE49-F238E27FC236}">
                <a16:creationId xmlns:a16="http://schemas.microsoft.com/office/drawing/2014/main" id="{0FEACCEC-71EA-4B40-8166-E5828795E2E5}"/>
              </a:ext>
            </a:extLst>
          </p:cNvPr>
          <p:cNvSpPr txBox="1"/>
          <p:nvPr/>
        </p:nvSpPr>
        <p:spPr>
          <a:xfrm>
            <a:off x="10100031" y="5588811"/>
            <a:ext cx="173118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Click to add text.</a:t>
            </a:r>
          </a:p>
        </p:txBody>
      </p:sp>
      <p:sp>
        <p:nvSpPr>
          <p:cNvPr id="68" name="TextBox 67">
            <a:extLst>
              <a:ext uri="{FF2B5EF4-FFF2-40B4-BE49-F238E27FC236}">
                <a16:creationId xmlns:a16="http://schemas.microsoft.com/office/drawing/2014/main" id="{4D6F8DDF-FE49-A34A-AA24-EB8CA2E0B161}"/>
              </a:ext>
            </a:extLst>
          </p:cNvPr>
          <p:cNvSpPr txBox="1"/>
          <p:nvPr/>
        </p:nvSpPr>
        <p:spPr>
          <a:xfrm>
            <a:off x="9620838" y="5584193"/>
            <a:ext cx="575863"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TITLE</a:t>
            </a:r>
          </a:p>
        </p:txBody>
      </p:sp>
      <p:cxnSp>
        <p:nvCxnSpPr>
          <p:cNvPr id="70" name="Straight Connector 69">
            <a:extLst>
              <a:ext uri="{FF2B5EF4-FFF2-40B4-BE49-F238E27FC236}">
                <a16:creationId xmlns:a16="http://schemas.microsoft.com/office/drawing/2014/main" id="{A6F853AD-F68A-2440-A7BD-032DF49BB5F0}"/>
              </a:ext>
            </a:extLst>
          </p:cNvPr>
          <p:cNvCxnSpPr>
            <a:cxnSpLocks/>
          </p:cNvCxnSpPr>
          <p:nvPr/>
        </p:nvCxnSpPr>
        <p:spPr>
          <a:xfrm>
            <a:off x="9709717" y="3619407"/>
            <a:ext cx="2011680" cy="0"/>
          </a:xfrm>
          <a:prstGeom prst="line">
            <a:avLst/>
          </a:prstGeom>
          <a:ln w="15875" cap="rnd"/>
        </p:spPr>
        <p:style>
          <a:lnRef idx="1">
            <a:schemeClr val="accent6"/>
          </a:lnRef>
          <a:fillRef idx="0">
            <a:schemeClr val="accent6"/>
          </a:fillRef>
          <a:effectRef idx="0">
            <a:schemeClr val="accent6"/>
          </a:effectRef>
          <a:fontRef idx="minor">
            <a:schemeClr val="tx1"/>
          </a:fontRef>
        </p:style>
      </p:cxnSp>
      <p:pic>
        <p:nvPicPr>
          <p:cNvPr id="16" name="Picture 15">
            <a:extLst>
              <a:ext uri="{FF2B5EF4-FFF2-40B4-BE49-F238E27FC236}">
                <a16:creationId xmlns:a16="http://schemas.microsoft.com/office/drawing/2014/main" id="{FAB993B9-3478-4D42-9B17-99F7461BC540}"/>
              </a:ext>
            </a:extLst>
          </p:cNvPr>
          <p:cNvPicPr>
            <a:picLocks noChangeAspect="1"/>
          </p:cNvPicPr>
          <p:nvPr/>
        </p:nvPicPr>
        <p:blipFill>
          <a:blip r:embed="rId3"/>
          <a:stretch>
            <a:fillRect/>
          </a:stretch>
        </p:blipFill>
        <p:spPr>
          <a:xfrm>
            <a:off x="226194" y="107621"/>
            <a:ext cx="2653221" cy="1061288"/>
          </a:xfrm>
          <a:prstGeom prst="rect">
            <a:avLst/>
          </a:prstGeom>
        </p:spPr>
      </p:pic>
      <p:sp>
        <p:nvSpPr>
          <p:cNvPr id="2" name="TextBox 1">
            <a:extLst>
              <a:ext uri="{FF2B5EF4-FFF2-40B4-BE49-F238E27FC236}">
                <a16:creationId xmlns:a16="http://schemas.microsoft.com/office/drawing/2014/main" id="{D119F2CA-9C8D-A948-9D1E-5884852C6AE5}"/>
              </a:ext>
            </a:extLst>
          </p:cNvPr>
          <p:cNvSpPr txBox="1"/>
          <p:nvPr/>
        </p:nvSpPr>
        <p:spPr>
          <a:xfrm>
            <a:off x="242081" y="2012546"/>
            <a:ext cx="2264374" cy="1869743"/>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Click to add overview.</a:t>
            </a: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4DF60177-14B6-FA40-968C-9A634435294F}"/>
              </a:ext>
            </a:extLst>
          </p:cNvPr>
          <p:cNvSpPr txBox="1"/>
          <p:nvPr/>
        </p:nvSpPr>
        <p:spPr>
          <a:xfrm>
            <a:off x="2616636" y="6006111"/>
            <a:ext cx="2231500" cy="261610"/>
          </a:xfrm>
          <a:prstGeom prst="rect">
            <a:avLst/>
          </a:prstGeom>
          <a:noFill/>
        </p:spPr>
        <p:txBody>
          <a:bodyPr wrap="square" rtlCol="0">
            <a:spAutoFit/>
          </a:bodyPr>
          <a:lstStyle/>
          <a:p>
            <a:pPr algn="ctr"/>
            <a:r>
              <a:rPr lang="fr-FR" sz="1100" u="sng" dirty="0">
                <a:solidFill>
                  <a:schemeClr val="accent1"/>
                </a:solidFill>
                <a:latin typeface="Arial" panose="020B0604020202020204" pitchFamily="34" charset="0"/>
                <a:cs typeface="Arial" panose="020B0604020202020204" pitchFamily="34" charset="0"/>
              </a:rPr>
              <a:t>Click to </a:t>
            </a:r>
            <a:r>
              <a:rPr lang="fr-FR" sz="1100" u="sng" dirty="0" err="1">
                <a:solidFill>
                  <a:schemeClr val="accent1"/>
                </a:solidFill>
                <a:latin typeface="Arial" panose="020B0604020202020204" pitchFamily="34" charset="0"/>
                <a:cs typeface="Arial" panose="020B0604020202020204" pitchFamily="34" charset="0"/>
              </a:rPr>
              <a:t>add</a:t>
            </a:r>
            <a:r>
              <a:rPr lang="fr-FR" sz="1100" u="sng" dirty="0">
                <a:solidFill>
                  <a:schemeClr val="accent1"/>
                </a:solidFill>
                <a:latin typeface="Arial" panose="020B0604020202020204" pitchFamily="34" charset="0"/>
                <a:cs typeface="Arial" panose="020B0604020202020204" pitchFamily="34" charset="0"/>
              </a:rPr>
              <a:t> email.</a:t>
            </a:r>
            <a:endParaRPr lang="en-US" sz="1100" u="sng" dirty="0">
              <a:solidFill>
                <a:schemeClr val="accent1"/>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0906A02F-F1C0-EE4C-AB61-26D7B51613EC}"/>
              </a:ext>
            </a:extLst>
          </p:cNvPr>
          <p:cNvSpPr txBox="1"/>
          <p:nvPr/>
        </p:nvSpPr>
        <p:spPr>
          <a:xfrm>
            <a:off x="4959098" y="5835370"/>
            <a:ext cx="2211329" cy="261610"/>
          </a:xfrm>
          <a:prstGeom prst="rect">
            <a:avLst/>
          </a:prstGeom>
          <a:noFill/>
        </p:spPr>
        <p:txBody>
          <a:bodyPr wrap="square" rtlCol="0">
            <a:spAutoFit/>
          </a:bodyPr>
          <a:lstStyle/>
          <a:p>
            <a:pPr algn="ctr"/>
            <a:r>
              <a:rPr lang="fr-FR" altLang="ko-KR" sz="1100" b="1" dirty="0">
                <a:latin typeface="Arial" panose="020B0604020202020204" pitchFamily="34" charset="0"/>
                <a:cs typeface="Arial" panose="020B0604020202020204" pitchFamily="34" charset="0"/>
              </a:rPr>
              <a:t>Questions? </a:t>
            </a:r>
            <a:endParaRPr lang="fr-FR" altLang="ko-KR" sz="11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11FF1DF-CFEE-C04D-A5C6-C1D8504C3136}"/>
              </a:ext>
            </a:extLst>
          </p:cNvPr>
          <p:cNvSpPr txBox="1"/>
          <p:nvPr/>
        </p:nvSpPr>
        <p:spPr>
          <a:xfrm>
            <a:off x="4955992" y="5999898"/>
            <a:ext cx="2231500" cy="261610"/>
          </a:xfrm>
          <a:prstGeom prst="rect">
            <a:avLst/>
          </a:prstGeom>
          <a:noFill/>
        </p:spPr>
        <p:txBody>
          <a:bodyPr wrap="square" rtlCol="0">
            <a:spAutoFit/>
          </a:bodyPr>
          <a:lstStyle/>
          <a:p>
            <a:pPr algn="ctr"/>
            <a:r>
              <a:rPr lang="fr-FR" sz="1100" u="sng" dirty="0">
                <a:solidFill>
                  <a:schemeClr val="accent1"/>
                </a:solidFill>
                <a:latin typeface="Arial" panose="020B0604020202020204" pitchFamily="34" charset="0"/>
                <a:cs typeface="Arial" panose="020B0604020202020204" pitchFamily="34" charset="0"/>
              </a:rPr>
              <a:t>Click to </a:t>
            </a:r>
            <a:r>
              <a:rPr lang="fr-FR" sz="1100" u="sng" dirty="0" err="1">
                <a:solidFill>
                  <a:schemeClr val="accent1"/>
                </a:solidFill>
                <a:latin typeface="Arial" panose="020B0604020202020204" pitchFamily="34" charset="0"/>
                <a:cs typeface="Arial" panose="020B0604020202020204" pitchFamily="34" charset="0"/>
              </a:rPr>
              <a:t>add</a:t>
            </a:r>
            <a:r>
              <a:rPr lang="fr-FR" sz="1100" u="sng" dirty="0">
                <a:solidFill>
                  <a:schemeClr val="accent1"/>
                </a:solidFill>
                <a:latin typeface="Arial" panose="020B0604020202020204" pitchFamily="34" charset="0"/>
                <a:cs typeface="Arial" panose="020B0604020202020204" pitchFamily="34" charset="0"/>
              </a:rPr>
              <a:t> email.</a:t>
            </a:r>
            <a:endParaRPr lang="en-US" sz="1100" u="sng" dirty="0">
              <a:solidFill>
                <a:schemeClr val="accent1"/>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2CF17A0-0440-294D-A872-C2B93E497C74}"/>
              </a:ext>
            </a:extLst>
          </p:cNvPr>
          <p:cNvSpPr txBox="1"/>
          <p:nvPr/>
        </p:nvSpPr>
        <p:spPr>
          <a:xfrm>
            <a:off x="7287497" y="5841839"/>
            <a:ext cx="2211329" cy="261610"/>
          </a:xfrm>
          <a:prstGeom prst="rect">
            <a:avLst/>
          </a:prstGeom>
          <a:noFill/>
        </p:spPr>
        <p:txBody>
          <a:bodyPr wrap="square" rtlCol="0">
            <a:spAutoFit/>
          </a:bodyPr>
          <a:lstStyle/>
          <a:p>
            <a:pPr algn="ctr"/>
            <a:r>
              <a:rPr lang="fr-FR" altLang="ko-KR" sz="1100" b="1" dirty="0">
                <a:latin typeface="Arial" panose="020B0604020202020204" pitchFamily="34" charset="0"/>
                <a:cs typeface="Arial" panose="020B0604020202020204" pitchFamily="34" charset="0"/>
              </a:rPr>
              <a:t>Questions? </a:t>
            </a:r>
            <a:endParaRPr lang="fr-FR" altLang="ko-KR" sz="11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823F713-A36E-9847-ADD3-4EB0012BF2D3}"/>
              </a:ext>
            </a:extLst>
          </p:cNvPr>
          <p:cNvSpPr txBox="1"/>
          <p:nvPr/>
        </p:nvSpPr>
        <p:spPr>
          <a:xfrm>
            <a:off x="7284391" y="6006367"/>
            <a:ext cx="2231500" cy="261610"/>
          </a:xfrm>
          <a:prstGeom prst="rect">
            <a:avLst/>
          </a:prstGeom>
          <a:noFill/>
        </p:spPr>
        <p:txBody>
          <a:bodyPr wrap="square" rtlCol="0">
            <a:spAutoFit/>
          </a:bodyPr>
          <a:lstStyle/>
          <a:p>
            <a:pPr algn="ctr"/>
            <a:r>
              <a:rPr lang="fr-FR" sz="1100" u="sng" dirty="0">
                <a:solidFill>
                  <a:schemeClr val="accent1"/>
                </a:solidFill>
                <a:latin typeface="Arial" panose="020B0604020202020204" pitchFamily="34" charset="0"/>
                <a:cs typeface="Arial" panose="020B0604020202020204" pitchFamily="34" charset="0"/>
              </a:rPr>
              <a:t>Click to </a:t>
            </a:r>
            <a:r>
              <a:rPr lang="fr-FR" sz="1100" u="sng" dirty="0" err="1">
                <a:solidFill>
                  <a:schemeClr val="accent1"/>
                </a:solidFill>
                <a:latin typeface="Arial" panose="020B0604020202020204" pitchFamily="34" charset="0"/>
                <a:cs typeface="Arial" panose="020B0604020202020204" pitchFamily="34" charset="0"/>
              </a:rPr>
              <a:t>add</a:t>
            </a:r>
            <a:r>
              <a:rPr lang="fr-FR" sz="1100" u="sng" dirty="0">
                <a:solidFill>
                  <a:schemeClr val="accent1"/>
                </a:solidFill>
                <a:latin typeface="Arial" panose="020B0604020202020204" pitchFamily="34" charset="0"/>
                <a:cs typeface="Arial" panose="020B0604020202020204" pitchFamily="34" charset="0"/>
              </a:rPr>
              <a:t> email.</a:t>
            </a:r>
            <a:endParaRPr lang="en-US" sz="1100" u="sng"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93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A1B8C95-BD82-4009-83C3-36920025D610}"/>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1981200" y="1371600"/>
            <a:ext cx="6247854" cy="4046147"/>
          </a:xfrm>
          <a:prstGeom prst="rect">
            <a:avLst/>
          </a:prstGeom>
        </p:spPr>
      </p:pic>
      <p:sp>
        <p:nvSpPr>
          <p:cNvPr id="2" name="Title 1">
            <a:extLst>
              <a:ext uri="{FF2B5EF4-FFF2-40B4-BE49-F238E27FC236}">
                <a16:creationId xmlns:a16="http://schemas.microsoft.com/office/drawing/2014/main" id="{5F16C7FC-DEC3-40EF-9D27-EC5F97681805}"/>
              </a:ext>
            </a:extLst>
          </p:cNvPr>
          <p:cNvSpPr>
            <a:spLocks noGrp="1"/>
          </p:cNvSpPr>
          <p:nvPr>
            <p:ph type="title"/>
          </p:nvPr>
        </p:nvSpPr>
        <p:spPr>
          <a:xfrm>
            <a:off x="762000" y="1752600"/>
            <a:ext cx="8458200" cy="2369093"/>
          </a:xfrm>
        </p:spPr>
        <p:txBody>
          <a:bodyPr vert="horz" lIns="91440" tIns="45720" rIns="91440" bIns="45720" rtlCol="0" anchor="b">
            <a:normAutofit/>
          </a:bodyPr>
          <a:lstStyle/>
          <a:p>
            <a:pPr algn="ctr"/>
            <a:r>
              <a:rPr lang="en-US" sz="4800" b="1" dirty="0"/>
              <a:t>What Mapping Reveals and Why It’s Important</a:t>
            </a:r>
          </a:p>
        </p:txBody>
      </p:sp>
    </p:spTree>
    <p:extLst>
      <p:ext uri="{BB962C8B-B14F-4D97-AF65-F5344CB8AC3E}">
        <p14:creationId xmlns:p14="http://schemas.microsoft.com/office/powerpoint/2010/main" val="233114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Description automatically generated">
            <a:extLst>
              <a:ext uri="{FF2B5EF4-FFF2-40B4-BE49-F238E27FC236}">
                <a16:creationId xmlns:a16="http://schemas.microsoft.com/office/drawing/2014/main" id="{FE0094AA-C52C-4326-8DE0-C28BAD870F42}"/>
              </a:ext>
            </a:extLst>
          </p:cNvPr>
          <p:cNvPicPr>
            <a:picLocks noChangeAspect="1"/>
          </p:cNvPicPr>
          <p:nvPr/>
        </p:nvPicPr>
        <p:blipFill rotWithShape="1">
          <a:blip r:embed="rId3"/>
          <a:srcRect l="28125" t="28890" r="28125" b="11110"/>
          <a:stretch/>
        </p:blipFill>
        <p:spPr>
          <a:xfrm>
            <a:off x="722971" y="457200"/>
            <a:ext cx="7939668" cy="6124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769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7B62-380C-453D-B197-D7CA1404CFC7}"/>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Tips for Map Planning and Design</a:t>
            </a:r>
            <a:endParaRPr lang="en-US" dirty="0"/>
          </a:p>
        </p:txBody>
      </p:sp>
      <p:sp>
        <p:nvSpPr>
          <p:cNvPr id="3" name="Content Placeholder 2">
            <a:extLst>
              <a:ext uri="{FF2B5EF4-FFF2-40B4-BE49-F238E27FC236}">
                <a16:creationId xmlns:a16="http://schemas.microsoft.com/office/drawing/2014/main" id="{23E003E3-00AF-4900-9DA7-A055D2602111}"/>
              </a:ext>
            </a:extLst>
          </p:cNvPr>
          <p:cNvSpPr>
            <a:spLocks noGrp="1"/>
          </p:cNvSpPr>
          <p:nvPr>
            <p:ph idx="1"/>
          </p:nvPr>
        </p:nvSpPr>
        <p:spPr>
          <a:xfrm>
            <a:off x="677334" y="1488613"/>
            <a:ext cx="8596668" cy="4988387"/>
          </a:xfrm>
        </p:spPr>
        <p:txBody>
          <a:bodyPr>
            <a:normAutofit lnSpcReduction="10000"/>
          </a:bodyPr>
          <a:lstStyle/>
          <a:p>
            <a:pPr marL="228600" marR="0">
              <a:lnSpc>
                <a:spcPct val="115000"/>
              </a:lnSpc>
              <a:spcBef>
                <a:spcPts val="12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information still needs to be gathered or identified?</a:t>
            </a:r>
          </a:p>
          <a:p>
            <a:pPr marL="68580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Examples:</a:t>
            </a: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industry-recognized certifications</a:t>
            </a: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credit for prior learning opportunities/non-credit to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credit alignment</a:t>
            </a: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stackable credentials</a:t>
            </a: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occupation and wage data</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other stakeholders need to be brought into the conversation?</a:t>
            </a:r>
          </a:p>
          <a:p>
            <a:pPr marL="342900" marR="0" lvl="0" indent="-342900">
              <a:lnSpc>
                <a:spcPct val="115000"/>
              </a:lnSpc>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decisions must be made, practices adopted, forms created, etc. before the map is ready to share?</a:t>
            </a:r>
          </a:p>
          <a:p>
            <a:endParaRPr lang="en-US" dirty="0"/>
          </a:p>
        </p:txBody>
      </p:sp>
    </p:spTree>
    <p:extLst>
      <p:ext uri="{BB962C8B-B14F-4D97-AF65-F5344CB8AC3E}">
        <p14:creationId xmlns:p14="http://schemas.microsoft.com/office/powerpoint/2010/main" val="323956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7FD774-D5F7-48BA-9B4B-A37BD60B0309}"/>
              </a:ext>
            </a:extLst>
          </p:cNvPr>
          <p:cNvPicPr>
            <a:picLocks noChangeAspect="1"/>
          </p:cNvPicPr>
          <p:nvPr/>
        </p:nvPicPr>
        <p:blipFill rotWithShape="1">
          <a:blip r:embed="rId3"/>
          <a:srcRect l="6250" t="8889" r="19375" b="7777"/>
          <a:stretch/>
        </p:blipFill>
        <p:spPr>
          <a:xfrm>
            <a:off x="381000" y="1291878"/>
            <a:ext cx="6781800" cy="4274243"/>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0F0F758C-580C-463B-B62A-3D6C7CA3EBAD}"/>
              </a:ext>
            </a:extLst>
          </p:cNvPr>
          <p:cNvSpPr txBox="1">
            <a:spLocks/>
          </p:cNvSpPr>
          <p:nvPr/>
        </p:nvSpPr>
        <p:spPr>
          <a:xfrm>
            <a:off x="381000" y="457200"/>
            <a:ext cx="4259268" cy="685799"/>
          </a:xfrm>
          <a:prstGeom prst="rect">
            <a:avLst/>
          </a:prstGeom>
        </p:spPr>
        <p:txBody>
          <a:bodyPr vert="horz" lIns="91440" tIns="45720" rIns="91440" bIns="45720" rtlCol="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Mapping Resources</a:t>
            </a:r>
          </a:p>
        </p:txBody>
      </p:sp>
      <p:sp>
        <p:nvSpPr>
          <p:cNvPr id="14" name="Title 1">
            <a:extLst>
              <a:ext uri="{FF2B5EF4-FFF2-40B4-BE49-F238E27FC236}">
                <a16:creationId xmlns:a16="http://schemas.microsoft.com/office/drawing/2014/main" id="{F9326E03-1718-4BA0-A9D5-8E7F00D83748}"/>
              </a:ext>
            </a:extLst>
          </p:cNvPr>
          <p:cNvSpPr txBox="1">
            <a:spLocks/>
          </p:cNvSpPr>
          <p:nvPr/>
        </p:nvSpPr>
        <p:spPr>
          <a:xfrm>
            <a:off x="685800" y="5943601"/>
            <a:ext cx="9372600" cy="685799"/>
          </a:xfrm>
          <a:prstGeom prst="rect">
            <a:avLst/>
          </a:prstGeom>
        </p:spPr>
        <p:txBody>
          <a:bodyPr vert="horz" lIns="91440" tIns="45720" rIns="91440" bIns="45720" rtlCol="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hlinkClick r:id="rId4"/>
              </a:rPr>
              <a:t>nc-net.info/building-career-pathways</a:t>
            </a:r>
            <a:endParaRPr lang="en-US" sz="2800" dirty="0"/>
          </a:p>
        </p:txBody>
      </p:sp>
      <p:pic>
        <p:nvPicPr>
          <p:cNvPr id="5" name="Picture 4">
            <a:extLst>
              <a:ext uri="{FF2B5EF4-FFF2-40B4-BE49-F238E27FC236}">
                <a16:creationId xmlns:a16="http://schemas.microsoft.com/office/drawing/2014/main" id="{80B55C0E-BB43-49B7-A9F9-D7854FE5AD0E}"/>
              </a:ext>
            </a:extLst>
          </p:cNvPr>
          <p:cNvPicPr>
            <a:picLocks noChangeAspect="1"/>
          </p:cNvPicPr>
          <p:nvPr/>
        </p:nvPicPr>
        <p:blipFill rotWithShape="1">
          <a:blip r:embed="rId5"/>
          <a:srcRect l="6250" t="50000" r="45000" b="21111"/>
          <a:stretch/>
        </p:blipFill>
        <p:spPr>
          <a:xfrm>
            <a:off x="2362200" y="2057400"/>
            <a:ext cx="4004734" cy="1334911"/>
          </a:xfrm>
          <a:prstGeom prst="rect">
            <a:avLst/>
          </a:prstGeom>
        </p:spPr>
      </p:pic>
      <p:pic>
        <p:nvPicPr>
          <p:cNvPr id="3" name="Picture 2">
            <a:extLst>
              <a:ext uri="{FF2B5EF4-FFF2-40B4-BE49-F238E27FC236}">
                <a16:creationId xmlns:a16="http://schemas.microsoft.com/office/drawing/2014/main" id="{F5361C40-3A55-42C8-9C31-91202B84555F}"/>
              </a:ext>
            </a:extLst>
          </p:cNvPr>
          <p:cNvPicPr>
            <a:picLocks noChangeAspect="1"/>
          </p:cNvPicPr>
          <p:nvPr/>
        </p:nvPicPr>
        <p:blipFill rotWithShape="1">
          <a:blip r:embed="rId6"/>
          <a:srcRect l="28750" t="28890" r="28125" b="11110"/>
          <a:stretch/>
        </p:blipFill>
        <p:spPr>
          <a:xfrm>
            <a:off x="5715001" y="1752600"/>
            <a:ext cx="5063066" cy="39624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DF32F44-D923-4914-8670-13E34E4E5AB6}"/>
              </a:ext>
            </a:extLst>
          </p:cNvPr>
          <p:cNvPicPr>
            <a:picLocks noChangeAspect="1"/>
          </p:cNvPicPr>
          <p:nvPr/>
        </p:nvPicPr>
        <p:blipFill rotWithShape="1">
          <a:blip r:embed="rId7"/>
          <a:srcRect l="28125" t="26667" r="27500" b="29507"/>
          <a:stretch/>
        </p:blipFill>
        <p:spPr>
          <a:xfrm>
            <a:off x="6477000" y="2801868"/>
            <a:ext cx="5378647" cy="2988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600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752599"/>
            <a:ext cx="8160081" cy="1295401"/>
          </a:xfrm>
        </p:spPr>
        <p:txBody>
          <a:bodyPr>
            <a:normAutofit/>
          </a:bodyPr>
          <a:lstStyle/>
          <a:p>
            <a:pPr algn="ctr"/>
            <a:r>
              <a:rPr lang="en-US" sz="3200" b="1" i="1" dirty="0">
                <a:solidFill>
                  <a:srgbClr val="7F7F7F"/>
                </a:solidFill>
              </a:rPr>
              <a:t>Session Facilitators</a:t>
            </a:r>
          </a:p>
        </p:txBody>
      </p:sp>
      <p:sp>
        <p:nvSpPr>
          <p:cNvPr id="9" name="Content Placeholder 8">
            <a:extLst>
              <a:ext uri="{FF2B5EF4-FFF2-40B4-BE49-F238E27FC236}">
                <a16:creationId xmlns:a16="http://schemas.microsoft.com/office/drawing/2014/main" id="{1525C91F-2343-40CF-80BD-D78FF4694B58}"/>
              </a:ext>
            </a:extLst>
          </p:cNvPr>
          <p:cNvSpPr>
            <a:spLocks noGrp="1"/>
          </p:cNvSpPr>
          <p:nvPr>
            <p:ph sz="half" idx="2"/>
          </p:nvPr>
        </p:nvSpPr>
        <p:spPr>
          <a:xfrm>
            <a:off x="6063343" y="4652450"/>
            <a:ext cx="3758831" cy="2280513"/>
          </a:xfrm>
        </p:spPr>
        <p:txBody>
          <a:bodyPr/>
          <a:lstStyle/>
          <a:p>
            <a:pPr marL="0" indent="0">
              <a:buNone/>
            </a:pPr>
            <a:r>
              <a:rPr lang="en-US" sz="2800" b="1" dirty="0">
                <a:solidFill>
                  <a:schemeClr val="bg1">
                    <a:lumMod val="50000"/>
                  </a:schemeClr>
                </a:solidFill>
              </a:rPr>
              <a:t>Hope Cotner</a:t>
            </a:r>
          </a:p>
          <a:p>
            <a:pPr marL="0" indent="0">
              <a:buNone/>
            </a:pPr>
            <a:r>
              <a:rPr lang="en-US" sz="1700" i="1" dirty="0">
                <a:solidFill>
                  <a:schemeClr val="bg1">
                    <a:lumMod val="50000"/>
                  </a:schemeClr>
                </a:solidFill>
              </a:rPr>
              <a:t>President/CEO </a:t>
            </a:r>
          </a:p>
          <a:p>
            <a:pPr marL="0" indent="0">
              <a:buNone/>
            </a:pPr>
            <a:r>
              <a:rPr lang="en-US" sz="1700" dirty="0">
                <a:solidFill>
                  <a:schemeClr val="bg1">
                    <a:lumMod val="50000"/>
                  </a:schemeClr>
                </a:solidFill>
              </a:rPr>
              <a:t>Center for Occupational Research </a:t>
            </a:r>
            <a:br>
              <a:rPr lang="en-US" sz="1700" dirty="0">
                <a:solidFill>
                  <a:schemeClr val="bg1">
                    <a:lumMod val="50000"/>
                  </a:schemeClr>
                </a:solidFill>
              </a:rPr>
            </a:br>
            <a:r>
              <a:rPr lang="en-US" sz="1700" dirty="0">
                <a:solidFill>
                  <a:schemeClr val="bg1">
                    <a:lumMod val="50000"/>
                  </a:schemeClr>
                </a:solidFill>
              </a:rPr>
              <a:t>and Development</a:t>
            </a:r>
          </a:p>
          <a:p>
            <a:endParaRPr lang="en-US" dirty="0"/>
          </a:p>
        </p:txBody>
      </p:sp>
      <p:pic>
        <p:nvPicPr>
          <p:cNvPr id="12" name="Picture 11" descr="Hope Cotner&#10;Project Director">
            <a:extLst>
              <a:ext uri="{FF2B5EF4-FFF2-40B4-BE49-F238E27FC236}">
                <a16:creationId xmlns:a16="http://schemas.microsoft.com/office/drawing/2014/main" id="{66629251-A3A8-4C7D-8D6F-283E09397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243"/>
          <a:stretch/>
        </p:blipFill>
        <p:spPr>
          <a:xfrm>
            <a:off x="6190159" y="2667000"/>
            <a:ext cx="1752600" cy="1954781"/>
          </a:xfrm>
          <a:prstGeom prst="rect">
            <a:avLst/>
          </a:prstGeom>
        </p:spPr>
      </p:pic>
      <p:pic>
        <p:nvPicPr>
          <p:cNvPr id="8" name="Picture 7" descr="A person wearing glasses and smiling at the camera&#10;&#10;Description automatically generated">
            <a:extLst>
              <a:ext uri="{FF2B5EF4-FFF2-40B4-BE49-F238E27FC236}">
                <a16:creationId xmlns:a16="http://schemas.microsoft.com/office/drawing/2014/main" id="{73293D4F-E402-4BD3-ACFF-3933C19FD6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09800" y="2667000"/>
            <a:ext cx="1903231" cy="1972372"/>
          </a:xfrm>
          <a:prstGeom prst="rect">
            <a:avLst/>
          </a:prstGeom>
        </p:spPr>
      </p:pic>
      <p:sp>
        <p:nvSpPr>
          <p:cNvPr id="11" name="Content Placeholder 8">
            <a:extLst>
              <a:ext uri="{FF2B5EF4-FFF2-40B4-BE49-F238E27FC236}">
                <a16:creationId xmlns:a16="http://schemas.microsoft.com/office/drawing/2014/main" id="{4F8C24A8-48AD-443A-9327-DE76B07D3129}"/>
              </a:ext>
            </a:extLst>
          </p:cNvPr>
          <p:cNvSpPr txBox="1">
            <a:spLocks/>
          </p:cNvSpPr>
          <p:nvPr/>
        </p:nvSpPr>
        <p:spPr>
          <a:xfrm>
            <a:off x="2096952" y="4670041"/>
            <a:ext cx="3758831" cy="22805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b="1" dirty="0">
                <a:solidFill>
                  <a:schemeClr val="bg1">
                    <a:lumMod val="50000"/>
                  </a:schemeClr>
                </a:solidFill>
              </a:rPr>
              <a:t>Debbie Davidson</a:t>
            </a:r>
          </a:p>
          <a:p>
            <a:pPr marL="0" indent="0">
              <a:buFont typeface="Wingdings 3" charset="2"/>
              <a:buNone/>
            </a:pPr>
            <a:r>
              <a:rPr lang="en-US" sz="1700" i="1" dirty="0">
                <a:solidFill>
                  <a:schemeClr val="bg1">
                    <a:lumMod val="50000"/>
                  </a:schemeClr>
                </a:solidFill>
              </a:rPr>
              <a:t>Senior Consultant</a:t>
            </a:r>
          </a:p>
          <a:p>
            <a:pPr marL="0" indent="0">
              <a:buFont typeface="Wingdings 3" charset="2"/>
              <a:buNone/>
            </a:pPr>
            <a:r>
              <a:rPr lang="en-US" sz="1700" dirty="0">
                <a:solidFill>
                  <a:schemeClr val="bg1">
                    <a:lumMod val="50000"/>
                  </a:schemeClr>
                </a:solidFill>
              </a:rPr>
              <a:t>Center for Occupational Research </a:t>
            </a:r>
            <a:br>
              <a:rPr lang="en-US" sz="1700" dirty="0">
                <a:solidFill>
                  <a:schemeClr val="bg1">
                    <a:lumMod val="50000"/>
                  </a:schemeClr>
                </a:solidFill>
              </a:rPr>
            </a:br>
            <a:r>
              <a:rPr lang="en-US" sz="1700" dirty="0">
                <a:solidFill>
                  <a:schemeClr val="bg1">
                    <a:lumMod val="50000"/>
                  </a:schemeClr>
                </a:solidFill>
              </a:rPr>
              <a:t>and Development</a:t>
            </a:r>
          </a:p>
          <a:p>
            <a:pPr algn="r"/>
            <a:endParaRPr lang="en-US" dirty="0"/>
          </a:p>
        </p:txBody>
      </p:sp>
      <p:pic>
        <p:nvPicPr>
          <p:cNvPr id="17" name="Picture 16" descr="A picture containing text, weapon, clipart&#10;&#10;Description automatically generated">
            <a:extLst>
              <a:ext uri="{FF2B5EF4-FFF2-40B4-BE49-F238E27FC236}">
                <a16:creationId xmlns:a16="http://schemas.microsoft.com/office/drawing/2014/main" id="{A3600CD6-D2DF-414C-ADB3-4879EB811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74927"/>
            <a:ext cx="1828800" cy="886968"/>
          </a:xfrm>
          <a:prstGeom prst="rect">
            <a:avLst/>
          </a:prstGeom>
        </p:spPr>
      </p:pic>
    </p:spTree>
    <p:extLst>
      <p:ext uri="{BB962C8B-B14F-4D97-AF65-F5344CB8AC3E}">
        <p14:creationId xmlns:p14="http://schemas.microsoft.com/office/powerpoint/2010/main" val="293320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A1B8C95-BD82-4009-83C3-36920025D610}"/>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1981200" y="1371600"/>
            <a:ext cx="6247854" cy="4046147"/>
          </a:xfrm>
          <a:prstGeom prst="rect">
            <a:avLst/>
          </a:prstGeom>
        </p:spPr>
      </p:pic>
      <p:sp>
        <p:nvSpPr>
          <p:cNvPr id="2" name="Title 1">
            <a:extLst>
              <a:ext uri="{FF2B5EF4-FFF2-40B4-BE49-F238E27FC236}">
                <a16:creationId xmlns:a16="http://schemas.microsoft.com/office/drawing/2014/main" id="{5F16C7FC-DEC3-40EF-9D27-EC5F97681805}"/>
              </a:ext>
            </a:extLst>
          </p:cNvPr>
          <p:cNvSpPr>
            <a:spLocks noGrp="1"/>
          </p:cNvSpPr>
          <p:nvPr>
            <p:ph type="title"/>
          </p:nvPr>
        </p:nvSpPr>
        <p:spPr>
          <a:xfrm>
            <a:off x="1524000" y="2438400"/>
            <a:ext cx="7315200" cy="2369093"/>
          </a:xfrm>
        </p:spPr>
        <p:txBody>
          <a:bodyPr vert="horz" lIns="91440" tIns="45720" rIns="91440" bIns="45720" rtlCol="0" anchor="b">
            <a:normAutofit/>
          </a:bodyPr>
          <a:lstStyle/>
          <a:p>
            <a:pPr algn="ctr"/>
            <a:r>
              <a:rPr lang="en-US" sz="4800" b="1" dirty="0"/>
              <a:t>Pathway Mapping as a Tool for Recruitment and Curriculum Planning</a:t>
            </a:r>
          </a:p>
        </p:txBody>
      </p:sp>
    </p:spTree>
    <p:extLst>
      <p:ext uri="{BB962C8B-B14F-4D97-AF65-F5344CB8AC3E}">
        <p14:creationId xmlns:p14="http://schemas.microsoft.com/office/powerpoint/2010/main" val="370855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9552" y="2088383"/>
            <a:ext cx="8596668" cy="3880773"/>
          </a:xfrm>
        </p:spPr>
        <p:txBody>
          <a:bodyPr>
            <a:noAutofit/>
          </a:bodyPr>
          <a:lstStyle/>
          <a:p>
            <a:pPr marL="0" lvl="0" indent="0">
              <a:buNone/>
            </a:pPr>
            <a:r>
              <a:rPr lang="en-US" sz="2800" dirty="0"/>
              <a:t>You’re creating a visual story depicting the pathway</a:t>
            </a:r>
          </a:p>
          <a:p>
            <a:pPr lvl="0"/>
            <a:r>
              <a:rPr lang="en-US" sz="2800" dirty="0"/>
              <a:t>What career opportunities does it comprise?</a:t>
            </a:r>
          </a:p>
          <a:p>
            <a:pPr lvl="0"/>
            <a:r>
              <a:rPr lang="en-US" sz="2800" dirty="0"/>
              <a:t>What postsecondary credentials can you earn?</a:t>
            </a:r>
          </a:p>
          <a:p>
            <a:pPr lvl="0"/>
            <a:r>
              <a:rPr lang="en-US" sz="2800" dirty="0"/>
              <a:t>What industry certifications will the pathway prepare you for</a:t>
            </a:r>
            <a:r>
              <a:rPr lang="en-US" sz="2000" dirty="0"/>
              <a:t>?</a:t>
            </a:r>
          </a:p>
        </p:txBody>
      </p:sp>
      <p:pic>
        <p:nvPicPr>
          <p:cNvPr id="5" name="Picture 11" descr="photos"/>
          <p:cNvPicPr>
            <a:picLocks noChangeAspect="1" noChangeArrowheads="1"/>
          </p:cNvPicPr>
          <p:nvPr/>
        </p:nvPicPr>
        <p:blipFill>
          <a:blip r:embed="rId3" cstate="print"/>
          <a:srcRect/>
          <a:stretch>
            <a:fillRect/>
          </a:stretch>
        </p:blipFill>
        <p:spPr bwMode="auto">
          <a:xfrm>
            <a:off x="8382000" y="4496504"/>
            <a:ext cx="2633663" cy="1802028"/>
          </a:xfrm>
          <a:prstGeom prst="rect">
            <a:avLst/>
          </a:prstGeom>
          <a:ln>
            <a:noFill/>
          </a:ln>
          <a:effectLst>
            <a:outerShdw blurRad="101600" dist="63500" dir="2700000" algn="tl" rotWithShape="0">
              <a:srgbClr val="333333">
                <a:alpha val="75000"/>
              </a:srgbClr>
            </a:outerShdw>
          </a:effectLst>
        </p:spPr>
      </p:pic>
      <p:sp>
        <p:nvSpPr>
          <p:cNvPr id="3" name="Title 1"/>
          <p:cNvSpPr txBox="1">
            <a:spLocks/>
          </p:cNvSpPr>
          <p:nvPr/>
        </p:nvSpPr>
        <p:spPr bwMode="auto">
          <a:xfrm>
            <a:off x="622036" y="533400"/>
            <a:ext cx="853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kern="0" dirty="0">
                <a:solidFill>
                  <a:srgbClr val="588BBE"/>
                </a:solidFill>
                <a:latin typeface="+mj-lt"/>
                <a:ea typeface="+mj-ea"/>
                <a:cs typeface="+mj-cs"/>
              </a:rPr>
              <a:t>Mapping Career Opportunities and Economic Mobility</a:t>
            </a:r>
            <a:endParaRPr kumimoji="0" lang="en-US" sz="3600" i="0" u="none" strike="noStrike" kern="0" cap="none" spc="0" normalizeH="0" baseline="0" noProof="0" dirty="0">
              <a:ln>
                <a:noFill/>
              </a:ln>
              <a:solidFill>
                <a:srgbClr val="588BBE"/>
              </a:solidFill>
              <a:effectLst/>
              <a:uLnTx/>
              <a:uFillTx/>
              <a:latin typeface="+mj-lt"/>
              <a:ea typeface="+mj-ea"/>
              <a:cs typeface="+mj-cs"/>
            </a:endParaRPr>
          </a:p>
        </p:txBody>
      </p:sp>
    </p:spTree>
    <p:extLst>
      <p:ext uri="{BB962C8B-B14F-4D97-AF65-F5344CB8AC3E}">
        <p14:creationId xmlns:p14="http://schemas.microsoft.com/office/powerpoint/2010/main" val="6066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1FE0C-237F-7C4C-AE84-96FBF1C39755}"/>
              </a:ext>
            </a:extLst>
          </p:cNvPr>
          <p:cNvSpPr>
            <a:spLocks noGrp="1"/>
          </p:cNvSpPr>
          <p:nvPr>
            <p:ph type="title"/>
          </p:nvPr>
        </p:nvSpPr>
        <p:spPr>
          <a:xfrm>
            <a:off x="1286933" y="609600"/>
            <a:ext cx="10197494" cy="1099457"/>
          </a:xfrm>
        </p:spPr>
        <p:txBody>
          <a:bodyPr>
            <a:normAutofit/>
          </a:bodyPr>
          <a:lstStyle/>
          <a:p>
            <a:r>
              <a:rPr lang="en-US" dirty="0"/>
              <a:t>What to Include: A Checklist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C543517-357A-4590-8ACA-BF0183D47C50}"/>
              </a:ext>
            </a:extLst>
          </p:cNvPr>
          <p:cNvGraphicFramePr>
            <a:graphicFrameLocks noGrp="1"/>
          </p:cNvGraphicFramePr>
          <p:nvPr>
            <p:ph idx="1"/>
            <p:extLst>
              <p:ext uri="{D42A27DB-BD31-4B8C-83A1-F6EECF244321}">
                <p14:modId xmlns:p14="http://schemas.microsoft.com/office/powerpoint/2010/main" val="4697291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5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28360A-8427-4F4B-9C8D-5048CA6BD181}"/>
              </a:ext>
            </a:extLst>
          </p:cNvPr>
          <p:cNvSpPr>
            <a:spLocks noGrp="1"/>
          </p:cNvSpPr>
          <p:nvPr>
            <p:ph type="title"/>
          </p:nvPr>
        </p:nvSpPr>
        <p:spPr>
          <a:xfrm>
            <a:off x="643467" y="816638"/>
            <a:ext cx="3367359" cy="5224724"/>
          </a:xfrm>
        </p:spPr>
        <p:txBody>
          <a:bodyPr anchor="ctr">
            <a:normAutofit/>
          </a:bodyPr>
          <a:lstStyle/>
          <a:p>
            <a:r>
              <a:rPr lang="en-US" dirty="0"/>
              <a:t>Who Should Participate?</a:t>
            </a:r>
          </a:p>
        </p:txBody>
      </p:sp>
      <p:sp>
        <p:nvSpPr>
          <p:cNvPr id="3" name="Content Placeholder 2">
            <a:extLst>
              <a:ext uri="{FF2B5EF4-FFF2-40B4-BE49-F238E27FC236}">
                <a16:creationId xmlns:a16="http://schemas.microsoft.com/office/drawing/2014/main" id="{7C9C9B5E-53A5-E341-B142-EA0357F9DAD8}"/>
              </a:ext>
            </a:extLst>
          </p:cNvPr>
          <p:cNvSpPr>
            <a:spLocks noGrp="1"/>
          </p:cNvSpPr>
          <p:nvPr>
            <p:ph idx="1"/>
          </p:nvPr>
        </p:nvSpPr>
        <p:spPr>
          <a:xfrm>
            <a:off x="4654295" y="816638"/>
            <a:ext cx="4619706" cy="5224724"/>
          </a:xfrm>
        </p:spPr>
        <p:txBody>
          <a:bodyPr anchor="ctr">
            <a:normAutofit/>
          </a:bodyPr>
          <a:lstStyle/>
          <a:p>
            <a:r>
              <a:rPr lang="en-US" dirty="0"/>
              <a:t>Employers</a:t>
            </a:r>
          </a:p>
          <a:p>
            <a:r>
              <a:rPr lang="en-US" dirty="0"/>
              <a:t>Advising and Counseling Staff</a:t>
            </a:r>
          </a:p>
          <a:p>
            <a:r>
              <a:rPr lang="en-US" dirty="0"/>
              <a:t>Registrar</a:t>
            </a:r>
          </a:p>
          <a:p>
            <a:r>
              <a:rPr lang="en-US" dirty="0"/>
              <a:t>Staff responsible for High School Articulation</a:t>
            </a:r>
          </a:p>
          <a:p>
            <a:r>
              <a:rPr lang="en-US" dirty="0"/>
              <a:t>Staff responsible for University Articulation</a:t>
            </a:r>
          </a:p>
          <a:p>
            <a:r>
              <a:rPr lang="en-US" dirty="0"/>
              <a:t>Program Faculty</a:t>
            </a:r>
          </a:p>
          <a:p>
            <a:r>
              <a:rPr lang="en-US" dirty="0"/>
              <a:t>Recruitment Office</a:t>
            </a:r>
          </a:p>
          <a:p>
            <a:r>
              <a:rPr lang="en-US" dirty="0"/>
              <a:t>Workforce Development Staff</a:t>
            </a:r>
          </a:p>
          <a:p>
            <a:r>
              <a:rPr lang="en-US" dirty="0"/>
              <a:t>Marketing Department Staff</a:t>
            </a:r>
          </a:p>
        </p:txBody>
      </p:sp>
    </p:spTree>
    <p:extLst>
      <p:ext uri="{BB962C8B-B14F-4D97-AF65-F5344CB8AC3E}">
        <p14:creationId xmlns:p14="http://schemas.microsoft.com/office/powerpoint/2010/main" val="296225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ADE0-7EE3-C246-8C43-B2FB5E903D87}"/>
              </a:ext>
            </a:extLst>
          </p:cNvPr>
          <p:cNvSpPr>
            <a:spLocks noGrp="1"/>
          </p:cNvSpPr>
          <p:nvPr>
            <p:ph type="title"/>
          </p:nvPr>
        </p:nvSpPr>
        <p:spPr/>
        <p:txBody>
          <a:bodyPr/>
          <a:lstStyle/>
          <a:p>
            <a:r>
              <a:rPr lang="en-US" dirty="0"/>
              <a:t>Employer Engagement </a:t>
            </a:r>
          </a:p>
        </p:txBody>
      </p:sp>
      <p:sp>
        <p:nvSpPr>
          <p:cNvPr id="3" name="Content Placeholder 2">
            <a:extLst>
              <a:ext uri="{FF2B5EF4-FFF2-40B4-BE49-F238E27FC236}">
                <a16:creationId xmlns:a16="http://schemas.microsoft.com/office/drawing/2014/main" id="{24D4245A-7E2C-1B44-B9C5-9A1689218148}"/>
              </a:ext>
            </a:extLst>
          </p:cNvPr>
          <p:cNvSpPr>
            <a:spLocks noGrp="1"/>
          </p:cNvSpPr>
          <p:nvPr>
            <p:ph idx="1"/>
          </p:nvPr>
        </p:nvSpPr>
        <p:spPr>
          <a:xfrm>
            <a:off x="677334" y="1488613"/>
            <a:ext cx="8596668" cy="5064587"/>
          </a:xfrm>
        </p:spPr>
        <p:txBody>
          <a:bodyPr>
            <a:noAutofit/>
          </a:bodyPr>
          <a:lstStyle/>
          <a:p>
            <a:pPr>
              <a:spcBef>
                <a:spcPts val="1800"/>
              </a:spcBef>
            </a:pPr>
            <a:r>
              <a:rPr lang="en-US" sz="2400" dirty="0"/>
              <a:t>Work with employer partners to </a:t>
            </a:r>
          </a:p>
          <a:p>
            <a:pPr lvl="1">
              <a:spcBef>
                <a:spcPts val="1800"/>
              </a:spcBef>
              <a:buFont typeface="Wingdings" panose="05000000000000000000" pitchFamily="2" charset="2"/>
              <a:buChar char="§"/>
            </a:pPr>
            <a:r>
              <a:rPr lang="en-US" sz="2400" dirty="0"/>
              <a:t>Define job requirements </a:t>
            </a:r>
          </a:p>
          <a:p>
            <a:pPr lvl="1">
              <a:spcBef>
                <a:spcPts val="1800"/>
              </a:spcBef>
              <a:buFont typeface="Wingdings" panose="05000000000000000000" pitchFamily="2" charset="2"/>
              <a:buChar char="§"/>
            </a:pPr>
            <a:r>
              <a:rPr lang="en-US" sz="2400" dirty="0"/>
              <a:t>Map the structure of jobs to certificates and degrees</a:t>
            </a:r>
          </a:p>
          <a:p>
            <a:pPr lvl="1">
              <a:spcBef>
                <a:spcPts val="1800"/>
              </a:spcBef>
              <a:buFont typeface="Wingdings" panose="05000000000000000000" pitchFamily="2" charset="2"/>
              <a:buChar char="§"/>
            </a:pPr>
            <a:r>
              <a:rPr lang="en-US" sz="2400" dirty="0"/>
              <a:t>Identify related industry certifications</a:t>
            </a:r>
          </a:p>
          <a:p>
            <a:pPr lvl="1">
              <a:spcBef>
                <a:spcPts val="1800"/>
              </a:spcBef>
              <a:buFont typeface="Wingdings" panose="05000000000000000000" pitchFamily="2" charset="2"/>
              <a:buChar char="§"/>
            </a:pPr>
            <a:r>
              <a:rPr lang="en-US" sz="2400" dirty="0"/>
              <a:t>Identify career advancement levels within the pathway</a:t>
            </a:r>
          </a:p>
          <a:p>
            <a:pPr marL="457200" lvl="1" indent="0">
              <a:spcBef>
                <a:spcPts val="1800"/>
              </a:spcBef>
              <a:buNone/>
            </a:pPr>
            <a:r>
              <a:rPr lang="en-US" sz="2400" dirty="0"/>
              <a:t>     (i.e. Certificate A = Job Title X, Certificate B = </a:t>
            </a:r>
            <a:br>
              <a:rPr lang="en-US" sz="2400" dirty="0"/>
            </a:br>
            <a:r>
              <a:rPr lang="en-US" sz="2400" dirty="0"/>
              <a:t>      Job Title Y, Degree = Job Title Z)</a:t>
            </a:r>
          </a:p>
          <a:p>
            <a:pPr>
              <a:spcBef>
                <a:spcPts val="1800"/>
              </a:spcBef>
            </a:pPr>
            <a:r>
              <a:rPr lang="en-US" sz="2400" dirty="0"/>
              <a:t>Gather wage data for each job title</a:t>
            </a:r>
          </a:p>
          <a:p>
            <a:pPr>
              <a:spcBef>
                <a:spcPts val="1800"/>
              </a:spcBef>
            </a:pPr>
            <a:r>
              <a:rPr lang="en-US" sz="2400" dirty="0"/>
              <a:t>Repeat process annually</a:t>
            </a:r>
          </a:p>
          <a:p>
            <a:endParaRPr lang="en-US" sz="2400" dirty="0"/>
          </a:p>
        </p:txBody>
      </p:sp>
    </p:spTree>
    <p:extLst>
      <p:ext uri="{BB962C8B-B14F-4D97-AF65-F5344CB8AC3E}">
        <p14:creationId xmlns:p14="http://schemas.microsoft.com/office/powerpoint/2010/main" val="186864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C5E8-C1FA-3542-A104-C2C01A979AC3}"/>
              </a:ext>
            </a:extLst>
          </p:cNvPr>
          <p:cNvSpPr>
            <a:spLocks noGrp="1"/>
          </p:cNvSpPr>
          <p:nvPr>
            <p:ph type="title"/>
          </p:nvPr>
        </p:nvSpPr>
        <p:spPr/>
        <p:txBody>
          <a:bodyPr/>
          <a:lstStyle/>
          <a:p>
            <a:r>
              <a:rPr lang="en-US" dirty="0"/>
              <a:t>Business Industry Leadership Team (BILT)</a:t>
            </a:r>
          </a:p>
        </p:txBody>
      </p:sp>
      <p:sp>
        <p:nvSpPr>
          <p:cNvPr id="3" name="Content Placeholder 2">
            <a:extLst>
              <a:ext uri="{FF2B5EF4-FFF2-40B4-BE49-F238E27FC236}">
                <a16:creationId xmlns:a16="http://schemas.microsoft.com/office/drawing/2014/main" id="{43ECEF80-1DEB-654C-9CD2-1819F782CFCA}"/>
              </a:ext>
            </a:extLst>
          </p:cNvPr>
          <p:cNvSpPr>
            <a:spLocks noGrp="1"/>
          </p:cNvSpPr>
          <p:nvPr>
            <p:ph idx="1"/>
          </p:nvPr>
        </p:nvSpPr>
        <p:spPr>
          <a:xfrm>
            <a:off x="679339" y="1600200"/>
            <a:ext cx="8596668" cy="3880773"/>
          </a:xfrm>
        </p:spPr>
        <p:txBody>
          <a:bodyPr>
            <a:noAutofit/>
          </a:bodyPr>
          <a:lstStyle/>
          <a:p>
            <a:r>
              <a:rPr lang="en-US" sz="2600" dirty="0"/>
              <a:t>Approach to curriculum development</a:t>
            </a:r>
          </a:p>
          <a:p>
            <a:r>
              <a:rPr lang="en-US" sz="2600" dirty="0"/>
              <a:t>Co-leadership between education and industry</a:t>
            </a:r>
          </a:p>
          <a:p>
            <a:r>
              <a:rPr lang="en-US" sz="2600" dirty="0"/>
              <a:t>Allows for discussion and voting on knowledge, skills and abilities required by local businesses</a:t>
            </a:r>
          </a:p>
          <a:p>
            <a:r>
              <a:rPr lang="en-US" sz="2600" dirty="0"/>
              <a:t>Includes forecasting of future trends and programmatic decisions related to trends</a:t>
            </a:r>
          </a:p>
          <a:p>
            <a:r>
              <a:rPr lang="en-US" sz="2600" dirty="0"/>
              <a:t>Industry serves as subject matter experts on current and future skill requirements</a:t>
            </a:r>
          </a:p>
          <a:p>
            <a:r>
              <a:rPr lang="en-US" sz="2600" dirty="0"/>
              <a:t>Continuous feedback loop from educators to industry</a:t>
            </a:r>
          </a:p>
        </p:txBody>
      </p:sp>
    </p:spTree>
    <p:extLst>
      <p:ext uri="{BB962C8B-B14F-4D97-AF65-F5344CB8AC3E}">
        <p14:creationId xmlns:p14="http://schemas.microsoft.com/office/powerpoint/2010/main" val="17574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42E0-844B-A64D-8BCA-7B50AAF2676D}"/>
              </a:ext>
            </a:extLst>
          </p:cNvPr>
          <p:cNvSpPr>
            <a:spLocks noGrp="1"/>
          </p:cNvSpPr>
          <p:nvPr>
            <p:ph type="title"/>
          </p:nvPr>
        </p:nvSpPr>
        <p:spPr/>
        <p:txBody>
          <a:bodyPr/>
          <a:lstStyle/>
          <a:p>
            <a:r>
              <a:rPr lang="en-US" dirty="0"/>
              <a:t>Inspiration from Sample Pathway Maps</a:t>
            </a:r>
          </a:p>
        </p:txBody>
      </p:sp>
      <p:sp>
        <p:nvSpPr>
          <p:cNvPr id="3" name="Content Placeholder 2">
            <a:extLst>
              <a:ext uri="{FF2B5EF4-FFF2-40B4-BE49-F238E27FC236}">
                <a16:creationId xmlns:a16="http://schemas.microsoft.com/office/drawing/2014/main" id="{55308C53-ED01-D041-9325-D5AB4ACAD37F}"/>
              </a:ext>
            </a:extLst>
          </p:cNvPr>
          <p:cNvSpPr>
            <a:spLocks noGrp="1"/>
          </p:cNvSpPr>
          <p:nvPr>
            <p:ph idx="1"/>
          </p:nvPr>
        </p:nvSpPr>
        <p:spPr>
          <a:xfrm>
            <a:off x="684422" y="1676400"/>
            <a:ext cx="8596668" cy="4468811"/>
          </a:xfrm>
        </p:spPr>
        <p:txBody>
          <a:bodyPr>
            <a:normAutofit/>
          </a:bodyPr>
          <a:lstStyle/>
          <a:p>
            <a:pPr>
              <a:lnSpc>
                <a:spcPct val="114000"/>
              </a:lnSpc>
              <a:spcBef>
                <a:spcPts val="1800"/>
              </a:spcBef>
            </a:pPr>
            <a:r>
              <a:rPr lang="en-US" sz="2400" dirty="0"/>
              <a:t>Review pathway map examples from other programs/institutions. </a:t>
            </a:r>
          </a:p>
          <a:p>
            <a:pPr>
              <a:lnSpc>
                <a:spcPct val="114000"/>
              </a:lnSpc>
              <a:spcBef>
                <a:spcPts val="1800"/>
              </a:spcBef>
            </a:pPr>
            <a:r>
              <a:rPr lang="en-US" sz="2400" dirty="0"/>
              <a:t>Determine best flow of information for your map’s target audience(s) and identify visuals/colors that enhance understanding of pathway components/personal options.</a:t>
            </a:r>
          </a:p>
          <a:p>
            <a:pPr>
              <a:lnSpc>
                <a:spcPct val="114000"/>
              </a:lnSpc>
              <a:spcBef>
                <a:spcPts val="1800"/>
              </a:spcBef>
            </a:pPr>
            <a:r>
              <a:rPr lang="en-US" sz="2400" dirty="0"/>
              <a:t>Work with marketing department to design map graphics that can be used across disciplines. </a:t>
            </a:r>
          </a:p>
          <a:p>
            <a:pPr>
              <a:lnSpc>
                <a:spcPct val="114000"/>
              </a:lnSpc>
              <a:spcBef>
                <a:spcPts val="1800"/>
              </a:spcBef>
            </a:pPr>
            <a:r>
              <a:rPr lang="en-US" sz="2400" dirty="0"/>
              <a:t>Ask students, parents and employers to review for clarity.</a:t>
            </a:r>
          </a:p>
          <a:p>
            <a:endParaRPr lang="en-US" sz="2400" dirty="0"/>
          </a:p>
          <a:p>
            <a:pPr lvl="1"/>
            <a:endParaRPr lang="en-US" sz="2400" dirty="0"/>
          </a:p>
          <a:p>
            <a:endParaRPr lang="en-US" sz="2400" dirty="0"/>
          </a:p>
        </p:txBody>
      </p:sp>
    </p:spTree>
    <p:extLst>
      <p:ext uri="{BB962C8B-B14F-4D97-AF65-F5344CB8AC3E}">
        <p14:creationId xmlns:p14="http://schemas.microsoft.com/office/powerpoint/2010/main" val="1831399488"/>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erPathwaysTemplate test" id="{FF6AA50D-E328-49FB-B182-240A80D4FAF4}" vid="{26E3B7BE-53EF-4618-995A-A7C437ECA5A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erPathwaysTemplate" id="{499C78B2-54A9-8A44-837C-985EE3385B23}" vid="{70EF9B4A-71AC-874B-B8CD-9C1FB05D552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9462</TotalTime>
  <Words>1066</Words>
  <Application>Microsoft Office PowerPoint</Application>
  <PresentationFormat>Widescreen</PresentationFormat>
  <Paragraphs>275</Paragraphs>
  <Slides>18</Slides>
  <Notes>18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vt:lpstr>
      <vt:lpstr>Calibri</vt:lpstr>
      <vt:lpstr>Calibri Light</vt:lpstr>
      <vt:lpstr>Courier New</vt:lpstr>
      <vt:lpstr>Symbol</vt:lpstr>
      <vt:lpstr>Times New Roman</vt:lpstr>
      <vt:lpstr>Trebuchet MS</vt:lpstr>
      <vt:lpstr>Wingdings</vt:lpstr>
      <vt:lpstr>Wingdings 3</vt:lpstr>
      <vt:lpstr>Facet</vt:lpstr>
      <vt:lpstr>1_Custom Design</vt:lpstr>
      <vt:lpstr>Office Theme</vt:lpstr>
      <vt:lpstr>Office Theme</vt:lpstr>
      <vt:lpstr>PowerPoint Presentation</vt:lpstr>
      <vt:lpstr>Session Facilitators</vt:lpstr>
      <vt:lpstr>Pathway Mapping as a Tool for Recruitment and Curriculum Planning</vt:lpstr>
      <vt:lpstr>PowerPoint Presentation</vt:lpstr>
      <vt:lpstr>What to Include: A Checklist</vt:lpstr>
      <vt:lpstr>Who Should Participate?</vt:lpstr>
      <vt:lpstr>Employer Engagement </vt:lpstr>
      <vt:lpstr>Business Industry Leadership Team (BILT)</vt:lpstr>
      <vt:lpstr>Inspiration from Sample Pathway Maps</vt:lpstr>
      <vt:lpstr>PowerPoint Presentation</vt:lpstr>
      <vt:lpstr>PowerPoint Presentation</vt:lpstr>
      <vt:lpstr>PowerPoint Presentation</vt:lpstr>
      <vt:lpstr>PowerPoint Presentation</vt:lpstr>
      <vt:lpstr>PowerPoint Presentation</vt:lpstr>
      <vt:lpstr>What Mapping Reveals and Why It’s Important</vt:lpstr>
      <vt:lpstr>PowerPoint Presentation</vt:lpstr>
      <vt:lpstr>Tips for Map Planning and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Cotner</dc:creator>
  <cp:lastModifiedBy>Michelle Lair</cp:lastModifiedBy>
  <cp:revision>189</cp:revision>
  <cp:lastPrinted>2021-08-18T14:29:50Z</cp:lastPrinted>
  <dcterms:created xsi:type="dcterms:W3CDTF">2020-08-14T15:37:52Z</dcterms:created>
  <dcterms:modified xsi:type="dcterms:W3CDTF">2021-09-08T16:23:55Z</dcterms:modified>
</cp:coreProperties>
</file>