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3"/>
  </p:notesMasterIdLst>
  <p:handoutMasterIdLst>
    <p:handoutMasterId r:id="rId64"/>
  </p:handoutMasterIdLst>
  <p:sldIdLst>
    <p:sldId id="256" r:id="rId5"/>
    <p:sldId id="534" r:id="rId6"/>
    <p:sldId id="535" r:id="rId7"/>
    <p:sldId id="536" r:id="rId8"/>
    <p:sldId id="538" r:id="rId9"/>
    <p:sldId id="548" r:id="rId10"/>
    <p:sldId id="539" r:id="rId11"/>
    <p:sldId id="540" r:id="rId12"/>
    <p:sldId id="541" r:id="rId13"/>
    <p:sldId id="542" r:id="rId14"/>
    <p:sldId id="543" r:id="rId15"/>
    <p:sldId id="544" r:id="rId16"/>
    <p:sldId id="545" r:id="rId17"/>
    <p:sldId id="546" r:id="rId18"/>
    <p:sldId id="442" r:id="rId19"/>
    <p:sldId id="443" r:id="rId20"/>
    <p:sldId id="397" r:id="rId21"/>
    <p:sldId id="303" r:id="rId22"/>
    <p:sldId id="304" r:id="rId23"/>
    <p:sldId id="305" r:id="rId24"/>
    <p:sldId id="307" r:id="rId25"/>
    <p:sldId id="306" r:id="rId26"/>
    <p:sldId id="309" r:id="rId27"/>
    <p:sldId id="310" r:id="rId28"/>
    <p:sldId id="311" r:id="rId29"/>
    <p:sldId id="375" r:id="rId30"/>
    <p:sldId id="376" r:id="rId31"/>
    <p:sldId id="547" r:id="rId32"/>
    <p:sldId id="519" r:id="rId33"/>
    <p:sldId id="483" r:id="rId34"/>
    <p:sldId id="484" r:id="rId35"/>
    <p:sldId id="521" r:id="rId36"/>
    <p:sldId id="522" r:id="rId37"/>
    <p:sldId id="523" r:id="rId38"/>
    <p:sldId id="324" r:id="rId39"/>
    <p:sldId id="325" r:id="rId40"/>
    <p:sldId id="328" r:id="rId41"/>
    <p:sldId id="346" r:id="rId42"/>
    <p:sldId id="349" r:id="rId43"/>
    <p:sldId id="357" r:id="rId44"/>
    <p:sldId id="381" r:id="rId45"/>
    <p:sldId id="425" r:id="rId46"/>
    <p:sldId id="426" r:id="rId47"/>
    <p:sldId id="427" r:id="rId48"/>
    <p:sldId id="438" r:id="rId49"/>
    <p:sldId id="428" r:id="rId50"/>
    <p:sldId id="429" r:id="rId51"/>
    <p:sldId id="430" r:id="rId52"/>
    <p:sldId id="431" r:id="rId53"/>
    <p:sldId id="432" r:id="rId54"/>
    <p:sldId id="433" r:id="rId55"/>
    <p:sldId id="434" r:id="rId56"/>
    <p:sldId id="435" r:id="rId57"/>
    <p:sldId id="396" r:id="rId58"/>
    <p:sldId id="481" r:id="rId59"/>
    <p:sldId id="482" r:id="rId60"/>
    <p:sldId id="530" r:id="rId61"/>
    <p:sldId id="440" r:id="rId62"/>
  </p:sldIdLst>
  <p:sldSz cx="9144000" cy="6858000" type="screen4x3"/>
  <p:notesSz cx="6858000" cy="9144000"/>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DDF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399"/>
    <p:restoredTop sz="78073" autoAdjust="0"/>
  </p:normalViewPr>
  <p:slideViewPr>
    <p:cSldViewPr>
      <p:cViewPr>
        <p:scale>
          <a:sx n="70" d="100"/>
          <a:sy n="70" d="100"/>
        </p:scale>
        <p:origin x="1896" y="1320"/>
      </p:cViewPr>
      <p:guideLst>
        <p:guide orient="horz" pos="2160"/>
        <p:guide pos="2880"/>
      </p:guideLst>
    </p:cSldViewPr>
  </p:slideViewPr>
  <p:outlineViewPr>
    <p:cViewPr>
      <p:scale>
        <a:sx n="33" d="100"/>
        <a:sy n="33" d="100"/>
      </p:scale>
      <p:origin x="0" y="-632"/>
    </p:cViewPr>
  </p:outlineViewPr>
  <p:notesTextViewPr>
    <p:cViewPr>
      <p:scale>
        <a:sx n="3" d="2"/>
        <a:sy n="3" d="2"/>
      </p:scale>
      <p:origin x="0" y="-2536"/>
    </p:cViewPr>
  </p:notesTextViewPr>
  <p:sorterViewPr>
    <p:cViewPr>
      <p:scale>
        <a:sx n="100" d="100"/>
        <a:sy n="100" d="100"/>
      </p:scale>
      <p:origin x="0" y="-21504"/>
    </p:cViewPr>
  </p:sorterViewPr>
  <p:notesViewPr>
    <p:cSldViewPr>
      <p:cViewPr varScale="1">
        <p:scale>
          <a:sx n="120" d="100"/>
          <a:sy n="120" d="100"/>
        </p:scale>
        <p:origin x="1896"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tags" Target="tags/tag1.xml"/><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7D02BC-678A-4932-B82B-1499DA207151}" type="datetimeFigureOut">
              <a:rPr lang="en-US" smtClean="0"/>
              <a:pPr/>
              <a:t>6/6/17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8C1209-4D24-4E6B-B850-B0D789831E21}" type="slidenum">
              <a:rPr lang="en-US" smtClean="0"/>
              <a:pPr/>
              <a:t>‹#›</a:t>
            </a:fld>
            <a:endParaRPr lang="en-US"/>
          </a:p>
        </p:txBody>
      </p:sp>
    </p:spTree>
    <p:extLst>
      <p:ext uri="{BB962C8B-B14F-4D97-AF65-F5344CB8AC3E}">
        <p14:creationId xmlns:p14="http://schemas.microsoft.com/office/powerpoint/2010/main" val="372305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8766E1-CEEA-41BF-A457-E538D89CB544}" type="datetimeFigureOut">
              <a:rPr lang="en-US" smtClean="0"/>
              <a:pPr/>
              <a:t>6/6/17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46C6A2-84B9-4F4B-9D29-2CFB53138DBA}" type="slidenum">
              <a:rPr lang="en-US" smtClean="0"/>
              <a:pPr/>
              <a:t>‹#›</a:t>
            </a:fld>
            <a:endParaRPr lang="en-US"/>
          </a:p>
        </p:txBody>
      </p:sp>
    </p:spTree>
    <p:extLst>
      <p:ext uri="{BB962C8B-B14F-4D97-AF65-F5344CB8AC3E}">
        <p14:creationId xmlns:p14="http://schemas.microsoft.com/office/powerpoint/2010/main" val="3382813602"/>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cbsnews.com/8301-505125_162-38945080/how-to-keep-your-job-in-a-hi-tech-future/" TargetMode="External"/><Relationship Id="rId4" Type="http://schemas.openxmlformats.org/officeDocument/2006/relationships/hyperlink" Target="http://gigaom.com/collaboration/new-book-offers-tips-on-how-to-%E2%80%9Cfuture-proof%E2%80%9D-your-career/?utm_source=feedburner&amp;utm_medium=feed&amp;utm_campaign=Feed:+gigaomnetwork+(GigaOM:+All+Channels)" TargetMode="External"/><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905000" cy="1428750"/>
          </a:xfrm>
          <a:ln/>
        </p:spPr>
      </p:sp>
      <p:sp>
        <p:nvSpPr>
          <p:cNvPr id="15362" name="Notes Placeholder 2"/>
          <p:cNvSpPr>
            <a:spLocks noGrp="1"/>
          </p:cNvSpPr>
          <p:nvPr>
            <p:ph type="body" idx="1"/>
          </p:nvPr>
        </p:nvSpPr>
        <p:spPr>
          <a:xfrm>
            <a:off x="838200" y="1752600"/>
            <a:ext cx="5791200" cy="7086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Good </a:t>
            </a:r>
            <a:r>
              <a:rPr lang="en-US" u="sng" dirty="0" smtClean="0">
                <a:ea typeface="ヒラギノ角ゴ Pro W3" charset="0"/>
                <a:cs typeface="Times"/>
              </a:rPr>
              <a:t>morning</a:t>
            </a:r>
            <a:r>
              <a:rPr lang="en-US" dirty="0" smtClean="0">
                <a:ea typeface="ヒラギノ角ゴ Pro W3" charset="0"/>
                <a:cs typeface="Times"/>
              </a:rPr>
              <a:t>.  </a:t>
            </a:r>
          </a:p>
          <a:p>
            <a:pPr eaLnBrk="1" hangingPunct="1">
              <a:spcBef>
                <a:spcPct val="0"/>
              </a:spcBef>
              <a:spcAft>
                <a:spcPct val="30000"/>
              </a:spcAft>
            </a:pPr>
            <a:r>
              <a:rPr lang="en-US" dirty="0" smtClean="0">
                <a:ea typeface="ヒラギノ角ゴ Pro W3" charset="0"/>
                <a:cs typeface="Times"/>
              </a:rPr>
              <a:t>I am humbled to stand</a:t>
            </a:r>
            <a:r>
              <a:rPr lang="en-US" baseline="0" dirty="0" smtClean="0">
                <a:ea typeface="ヒラギノ角ゴ Pro W3" charset="0"/>
                <a:cs typeface="Times"/>
              </a:rPr>
              <a:t> before the folks who will soon be leading the world.</a:t>
            </a:r>
          </a:p>
          <a:p>
            <a:pPr eaLnBrk="1" hangingPunct="1">
              <a:spcBef>
                <a:spcPct val="0"/>
              </a:spcBef>
              <a:spcAft>
                <a:spcPct val="30000"/>
              </a:spcAft>
            </a:pPr>
            <a:endParaRPr lang="en-US" baseline="0" dirty="0" smtClean="0">
              <a:ea typeface="ヒラギノ角ゴ Pro W3" charset="0"/>
              <a:cs typeface="Times"/>
            </a:endParaRPr>
          </a:p>
          <a:p>
            <a:r>
              <a:rPr lang="en-US" dirty="0" smtClean="0">
                <a:ea typeface="ヒラギノ角ゴ Pro W3" charset="0"/>
                <a:cs typeface="Times"/>
              </a:rPr>
              <a:t>I am going to cover a lot of information that you will probably not be able to digest sitting here today. </a:t>
            </a:r>
          </a:p>
          <a:p>
            <a:r>
              <a:rPr lang="en-US" dirty="0" smtClean="0">
                <a:ea typeface="ヒラギノ角ゴ Pro W3" charset="0"/>
                <a:cs typeface="Times"/>
              </a:rPr>
              <a:t>But I am giving you my PowerPoint file,</a:t>
            </a:r>
            <a:r>
              <a:rPr lang="en-US" baseline="0" dirty="0" smtClean="0">
                <a:ea typeface="ヒラギノ角ゴ Pro W3" charset="0"/>
                <a:cs typeface="Times"/>
              </a:rPr>
              <a:t> so you can </a:t>
            </a:r>
            <a:r>
              <a:rPr lang="en-US" dirty="0" smtClean="0">
                <a:ea typeface="ヒラギノ角ゴ Pro W3" charset="0"/>
                <a:cs typeface="Times"/>
              </a:rPr>
              <a:t>go back and digest it later. </a:t>
            </a:r>
            <a:r>
              <a:rPr lang="mr-IN" dirty="0" smtClean="0">
                <a:ea typeface="ヒラギノ角ゴ Pro W3" charset="0"/>
                <a:cs typeface="Times"/>
              </a:rPr>
              <a:t>–</a:t>
            </a:r>
            <a:r>
              <a:rPr lang="en-US" dirty="0" smtClean="0">
                <a:ea typeface="ヒラギノ角ゴ Pro W3" charset="0"/>
                <a:cs typeface="Times"/>
              </a:rPr>
              <a:t> and hopefully, share it with your fellow students.</a:t>
            </a:r>
            <a:endParaRPr lang="en-US" dirty="0" smtClean="0">
              <a:ea typeface="ヒラギノ角ゴ Pro W3" charset="0"/>
              <a:cs typeface="Times"/>
            </a:endParaRPr>
          </a:p>
          <a:p>
            <a:endParaRPr lang="en-US" dirty="0" smtClean="0">
              <a:ea typeface="ヒラギノ角ゴ Pro W3" charset="0"/>
              <a:cs typeface="Times"/>
            </a:endParaRPr>
          </a:p>
          <a:p>
            <a:r>
              <a:rPr lang="en-US" dirty="0" smtClean="0">
                <a:ea typeface="ヒラギノ角ゴ Pro W3" charset="0"/>
                <a:cs typeface="Times"/>
              </a:rPr>
              <a:t>I</a:t>
            </a:r>
            <a:r>
              <a:rPr lang="en-US" dirty="0" smtClean="0">
                <a:ea typeface="ヒラギノ角ゴ Pro W3" charset="0"/>
              </a:rPr>
              <a:t> ha</a:t>
            </a:r>
            <a:r>
              <a:rPr lang="en-US" dirty="0" smtClean="0">
                <a:ea typeface="ヒラギノ角ゴ Pro W3" charset="0"/>
                <a:cs typeface="Times"/>
              </a:rPr>
              <a:t>ve documented my information sources in the notes section of the PowerPoint, </a:t>
            </a:r>
            <a:r>
              <a:rPr lang="en-US" dirty="0" smtClean="0">
                <a:ea typeface="ヒラギノ角ゴ Pro W3" charset="0"/>
                <a:cs typeface="Times"/>
              </a:rPr>
              <a:t>-- to </a:t>
            </a:r>
            <a:r>
              <a:rPr lang="en-US" dirty="0" smtClean="0">
                <a:ea typeface="ヒラギノ角ゴ Pro W3" charset="0"/>
                <a:cs typeface="Times"/>
              </a:rPr>
              <a:t>allow you to further research anything that you see here.  </a:t>
            </a:r>
          </a:p>
          <a:p>
            <a:r>
              <a:rPr lang="en-US" dirty="0" smtClean="0">
                <a:ea typeface="ヒラギノ角ゴ Pro W3" charset="0"/>
                <a:cs typeface="Times"/>
              </a:rPr>
              <a:t>In fact, the notes from which I am reading are there as well.</a:t>
            </a:r>
          </a:p>
          <a:p>
            <a:r>
              <a:rPr lang="en-US" dirty="0" smtClean="0">
                <a:ea typeface="ヒラギノ角ゴ Pro W3" charset="0"/>
                <a:cs typeface="Times"/>
              </a:rPr>
              <a:t>(In some cases I am reading directly from an original source, because they said</a:t>
            </a:r>
            <a:r>
              <a:rPr lang="en-US" baseline="0" dirty="0" smtClean="0">
                <a:ea typeface="ヒラギノ角ゴ Pro W3" charset="0"/>
                <a:cs typeface="Times"/>
              </a:rPr>
              <a:t> it so well.)</a:t>
            </a:r>
            <a:endParaRPr lang="en-US" dirty="0" smtClean="0">
              <a:ea typeface="ヒラギノ角ゴ Pro W3" charset="0"/>
              <a:cs typeface="Times"/>
            </a:endParaRPr>
          </a:p>
          <a:p>
            <a:pPr eaLnBrk="1" hangingPunct="1">
              <a:spcBef>
                <a:spcPct val="0"/>
              </a:spcBef>
              <a:spcAft>
                <a:spcPct val="30000"/>
              </a:spcAft>
            </a:pPr>
            <a:endParaRPr lang="en-US" baseline="0" dirty="0" smtClean="0">
              <a:ea typeface="ヒラギノ角ゴ Pro W3" charset="0"/>
              <a:cs typeface="Times"/>
            </a:endParaRPr>
          </a:p>
          <a:p>
            <a:r>
              <a:rPr lang="en-US" dirty="0" smtClean="0">
                <a:ea typeface="ヒラギノ角ゴ Pro W3" charset="0"/>
                <a:cs typeface="Times"/>
              </a:rPr>
              <a:t>If you have a smart phone, </a:t>
            </a:r>
            <a:r>
              <a:rPr lang="en-US" u="sng" dirty="0" smtClean="0">
                <a:ea typeface="ヒラギノ角ゴ Pro W3" charset="0"/>
                <a:cs typeface="Times"/>
              </a:rPr>
              <a:t>and</a:t>
            </a:r>
            <a:r>
              <a:rPr lang="en-US" dirty="0" smtClean="0">
                <a:ea typeface="ヒラギノ角ゴ Pro W3" charset="0"/>
                <a:cs typeface="Times"/>
              </a:rPr>
              <a:t> you are smart enough to use it, you can capture that QR code, and your phone or tablet takes you to the webpage where you can download a copy of this PowerPoint file. </a:t>
            </a:r>
          </a:p>
          <a:p>
            <a:r>
              <a:rPr lang="en-US" dirty="0" smtClean="0">
                <a:ea typeface="ヒラギノ角ゴ Pro W3" charset="0"/>
                <a:cs typeface="Times"/>
              </a:rPr>
              <a:t>Or you can just go to </a:t>
            </a:r>
            <a:r>
              <a:rPr lang="en-US" dirty="0" err="1" smtClean="0">
                <a:ea typeface="ヒラギノ角ゴ Pro W3" charset="0"/>
                <a:cs typeface="Times"/>
              </a:rPr>
              <a:t>NCperkins</a:t>
            </a:r>
            <a:r>
              <a:rPr lang="en-US" dirty="0" smtClean="0">
                <a:ea typeface="ヒラギノ角ゴ Pro W3" charset="0"/>
                <a:cs typeface="Times"/>
              </a:rPr>
              <a:t> dot org and click on the </a:t>
            </a:r>
            <a:r>
              <a:rPr lang="ja-JP" altLang="en-US" dirty="0" smtClean="0">
                <a:ea typeface="ヒラギノ角ゴ Pro W3" charset="0"/>
                <a:cs typeface="Times"/>
              </a:rPr>
              <a:t>“</a:t>
            </a:r>
            <a:r>
              <a:rPr lang="en-US" altLang="ja-JP" dirty="0" smtClean="0">
                <a:ea typeface="ヒラギノ角ゴ Pro W3" charset="0"/>
                <a:cs typeface="Times"/>
              </a:rPr>
              <a:t>presentations</a:t>
            </a:r>
            <a:r>
              <a:rPr lang="ja-JP" altLang="en-US" dirty="0" smtClean="0">
                <a:ea typeface="ヒラギノ角ゴ Pro W3" charset="0"/>
                <a:cs typeface="Times"/>
              </a:rPr>
              <a:t>”</a:t>
            </a:r>
            <a:r>
              <a:rPr lang="en-US" altLang="ja-JP" dirty="0" smtClean="0">
                <a:ea typeface="ヒラギノ角ゴ Pro W3" charset="0"/>
                <a:cs typeface="Times"/>
              </a:rPr>
              <a:t> link.</a:t>
            </a:r>
          </a:p>
          <a:p>
            <a:endParaRPr lang="en-US" dirty="0" smtClean="0">
              <a:ea typeface="ヒラギノ角ゴ Pro W3" charset="0"/>
              <a:cs typeface="Times"/>
            </a:endParaRPr>
          </a:p>
          <a:p>
            <a:endParaRPr lang="en-US" dirty="0" smtClean="0">
              <a:ea typeface="ヒラギノ角ゴ Pro W3" charset="0"/>
            </a:endParaRPr>
          </a:p>
          <a:p>
            <a:r>
              <a:rPr lang="en-US" dirty="0" smtClean="0">
                <a:ea typeface="ヒラギノ角ゴ Pro W3" charset="0"/>
              </a:rPr>
              <a:t>I hope you will download the PowerPoint and use it </a:t>
            </a:r>
            <a:r>
              <a:rPr lang="en-US" dirty="0" smtClean="0">
                <a:ea typeface="ヒラギノ角ゴ Pro W3" charset="0"/>
              </a:rPr>
              <a:t>to help your </a:t>
            </a:r>
            <a:r>
              <a:rPr lang="en-US" dirty="0" smtClean="0">
                <a:ea typeface="ヒラギノ角ゴ Pro W3" charset="0"/>
              </a:rPr>
              <a:t>fellow students.</a:t>
            </a:r>
          </a:p>
          <a:p>
            <a:endParaRPr lang="en-US" dirty="0" smtClean="0">
              <a:ea typeface="ヒラギノ角ゴ Pro W3" charset="0"/>
            </a:endParaRPr>
          </a:p>
          <a:p>
            <a:pPr eaLnBrk="1" hangingPunct="1">
              <a:spcBef>
                <a:spcPct val="0"/>
              </a:spcBef>
              <a:spcAft>
                <a:spcPct val="30000"/>
              </a:spcAft>
            </a:pPr>
            <a:r>
              <a:rPr lang="en-US" dirty="0" smtClean="0">
                <a:ea typeface="ヒラギノ角ゴ Pro W3" charset="0"/>
                <a:cs typeface="Times"/>
              </a:rPr>
              <a:t>=====</a:t>
            </a:r>
          </a:p>
          <a:p>
            <a:pPr marL="0" marR="0" indent="0" algn="l" defTabSz="914400" rtl="0" eaLnBrk="1" fontAlgn="auto" latinLnBrk="0" hangingPunct="1">
              <a:lnSpc>
                <a:spcPct val="100000"/>
              </a:lnSpc>
              <a:spcBef>
                <a:spcPct val="0"/>
              </a:spcBef>
              <a:spcAft>
                <a:spcPct val="30000"/>
              </a:spcAft>
              <a:buClrTx/>
              <a:buSzTx/>
              <a:buFontTx/>
              <a:buNone/>
              <a:tabLst/>
              <a:defRPr/>
            </a:pPr>
            <a:r>
              <a:rPr lang="en-US" dirty="0" err="1" smtClean="0"/>
              <a:t>www.NCperkins.org</a:t>
            </a:r>
            <a:r>
              <a:rPr lang="en-US" dirty="0" smtClean="0"/>
              <a:t>/presentations</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sz="1600" dirty="0" smtClean="0">
                <a:latin typeface="Arial"/>
                <a:ea typeface="ヒラギノ角ゴ Pro W3" charset="0"/>
                <a:cs typeface="Arial"/>
              </a:rPr>
              <a:t>====</a:t>
            </a:r>
          </a:p>
          <a:p>
            <a:pPr eaLnBrk="1" hangingPunct="1">
              <a:spcBef>
                <a:spcPct val="0"/>
              </a:spcBef>
              <a:spcAft>
                <a:spcPct val="30000"/>
              </a:spcAft>
            </a:pPr>
            <a:r>
              <a:rPr lang="en-US" sz="1600" baseline="0" dirty="0" smtClean="0">
                <a:latin typeface="Arial"/>
                <a:ea typeface="ヒラギノ角ゴ Pro W3" charset="0"/>
                <a:cs typeface="Arial"/>
              </a:rPr>
              <a:t>Chris </a:t>
            </a:r>
            <a:r>
              <a:rPr lang="en-US" sz="1600" baseline="0" dirty="0" err="1" smtClean="0">
                <a:latin typeface="Arial"/>
                <a:ea typeface="ヒラギノ角ゴ Pro W3" charset="0"/>
                <a:cs typeface="Arial"/>
              </a:rPr>
              <a:t>Droessler</a:t>
            </a:r>
            <a:endParaRPr lang="en-US" sz="1600" baseline="0" dirty="0" smtClean="0">
              <a:latin typeface="Arial"/>
              <a:ea typeface="ヒラギノ角ゴ Pro W3" charset="0"/>
              <a:cs typeface="Arial"/>
            </a:endParaRPr>
          </a:p>
          <a:p>
            <a:pPr eaLnBrk="1" hangingPunct="1">
              <a:spcBef>
                <a:spcPct val="0"/>
              </a:spcBef>
              <a:spcAft>
                <a:spcPct val="30000"/>
              </a:spcAft>
            </a:pPr>
            <a:r>
              <a:rPr lang="en-US" sz="1600" baseline="0" dirty="0" err="1" smtClean="0">
                <a:latin typeface="Arial"/>
                <a:ea typeface="ヒラギノ角ゴ Pro W3" charset="0"/>
                <a:cs typeface="Arial"/>
              </a:rPr>
              <a:t>DroesslerC@nccommunitycolleges.edu</a:t>
            </a:r>
            <a:endParaRPr lang="en-US" sz="1600" baseline="0" dirty="0" smtClean="0">
              <a:latin typeface="Arial"/>
              <a:ea typeface="ヒラギノ角ゴ Pro W3" charset="0"/>
              <a:cs typeface="Arial"/>
            </a:endParaRPr>
          </a:p>
          <a:p>
            <a:pPr eaLnBrk="1" hangingPunct="1">
              <a:spcBef>
                <a:spcPct val="0"/>
              </a:spcBef>
              <a:spcAft>
                <a:spcPct val="30000"/>
              </a:spcAft>
            </a:pPr>
            <a:endParaRPr lang="en-US" sz="1600" baseline="0" dirty="0" smtClean="0">
              <a:latin typeface="Arial"/>
              <a:ea typeface="ヒラギノ角ゴ Pro W3" charset="0"/>
              <a:cs typeface="Arial"/>
            </a:endParaRPr>
          </a:p>
          <a:p>
            <a:pPr eaLnBrk="1" hangingPunct="1">
              <a:spcBef>
                <a:spcPct val="0"/>
              </a:spcBef>
              <a:spcAft>
                <a:spcPct val="30000"/>
              </a:spcAft>
            </a:pPr>
            <a:r>
              <a:rPr lang="en-US" b="1" dirty="0" smtClean="0"/>
              <a:t>Career Exploration and other Important Stuff</a:t>
            </a:r>
            <a:endParaRPr lang="en-US" sz="1600" baseline="0" dirty="0" smtClean="0">
              <a:latin typeface="Arial"/>
              <a:ea typeface="ヒラギノ角ゴ Pro W3" charset="0"/>
              <a:cs typeface="Arial"/>
            </a:endParaRPr>
          </a:p>
          <a:p>
            <a:pPr eaLnBrk="1" hangingPunct="1">
              <a:spcBef>
                <a:spcPct val="0"/>
              </a:spcBef>
              <a:spcAft>
                <a:spcPct val="30000"/>
              </a:spcAft>
            </a:pPr>
            <a:endParaRPr lang="en-US" sz="1600" baseline="0" dirty="0" smtClean="0">
              <a:latin typeface="Arial"/>
              <a:ea typeface="ヒラギノ角ゴ Pro W3" charset="0"/>
              <a:cs typeface="Arial"/>
            </a:endParaRPr>
          </a:p>
          <a:p>
            <a:pPr marL="0" marR="0" indent="0" algn="l" defTabSz="914400" rtl="0" eaLnBrk="1" fontAlgn="auto" latinLnBrk="0" hangingPunct="1">
              <a:lnSpc>
                <a:spcPct val="100000"/>
              </a:lnSpc>
              <a:spcBef>
                <a:spcPct val="0"/>
              </a:spcBef>
              <a:spcAft>
                <a:spcPct val="30000"/>
              </a:spcAft>
              <a:buClrTx/>
              <a:buSzTx/>
              <a:buFontTx/>
              <a:buNone/>
              <a:tabLst/>
              <a:defRPr/>
            </a:pPr>
            <a:r>
              <a:rPr lang="en-US" b="1" dirty="0" smtClean="0"/>
              <a:t>Student Leadership Development Program - June 7, 2017</a:t>
            </a:r>
          </a:p>
          <a:p>
            <a:pPr eaLnBrk="1" hangingPunct="1">
              <a:spcBef>
                <a:spcPct val="0"/>
              </a:spcBef>
              <a:spcAft>
                <a:spcPct val="30000"/>
              </a:spcAft>
            </a:pPr>
            <a:endParaRPr lang="en-US" sz="1600" baseline="0" dirty="0" smtClean="0">
              <a:latin typeface="Arial"/>
              <a:ea typeface="ヒラギノ角ゴ Pro W3" charset="0"/>
              <a:cs typeface="Arial"/>
            </a:endParaRPr>
          </a:p>
          <a:p>
            <a:endParaRPr lang="en-US" dirty="0">
              <a:ea typeface="ヒラギノ角ゴ Pro W3" charset="0"/>
              <a:cs typeface="Times"/>
            </a:endParaRP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1</a:t>
            </a:fld>
            <a:endParaRPr lang="en-US" sz="1200"/>
          </a:p>
        </p:txBody>
      </p:sp>
    </p:spTree>
    <p:extLst>
      <p:ext uri="{BB962C8B-B14F-4D97-AF65-F5344CB8AC3E}">
        <p14:creationId xmlns:p14="http://schemas.microsoft.com/office/powerpoint/2010/main" val="1020491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with Social Career Interests are the Helpers.</a:t>
            </a:r>
          </a:p>
          <a:p>
            <a:endParaRPr lang="en-US" dirty="0" smtClean="0"/>
          </a:p>
          <a:p>
            <a:r>
              <a:rPr lang="en-US" dirty="0" smtClean="0"/>
              <a:t>Their work focuses on helping people -- and less on things like tools and equipment</a:t>
            </a:r>
            <a:r>
              <a:rPr lang="en-US" dirty="0" smtClean="0"/>
              <a:t>.</a:t>
            </a:r>
          </a:p>
          <a:p>
            <a:endParaRPr lang="en-US" dirty="0"/>
          </a:p>
          <a:p>
            <a:r>
              <a:rPr lang="en-US" dirty="0" smtClean="0"/>
              <a:t>These are the people people.</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a:t>
            </a:fld>
            <a:endParaRPr lang="en-US"/>
          </a:p>
        </p:txBody>
      </p:sp>
    </p:spTree>
    <p:extLst>
      <p:ext uri="{BB962C8B-B14F-4D97-AF65-F5344CB8AC3E}">
        <p14:creationId xmlns:p14="http://schemas.microsoft.com/office/powerpoint/2010/main" val="1155535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with Enterprising Career Interests are the Persuaders.</a:t>
            </a:r>
          </a:p>
          <a:p>
            <a:r>
              <a:rPr lang="en-US" dirty="0" smtClean="0"/>
              <a:t/>
            </a:r>
            <a:br>
              <a:rPr lang="en-US" dirty="0" smtClean="0"/>
            </a:br>
            <a:r>
              <a:rPr lang="en-US" dirty="0" smtClean="0"/>
              <a:t>They are good at getting people to do things.</a:t>
            </a:r>
          </a:p>
          <a:p>
            <a:endParaRPr lang="en-US" dirty="0" smtClean="0"/>
          </a:p>
          <a:p>
            <a:r>
              <a:rPr lang="en-US" dirty="0" smtClean="0"/>
              <a:t>This includes sales</a:t>
            </a:r>
            <a:r>
              <a:rPr lang="en-US" baseline="0" dirty="0" smtClean="0"/>
              <a:t> </a:t>
            </a:r>
            <a:r>
              <a:rPr lang="en-US" baseline="0" dirty="0" smtClean="0"/>
              <a:t>persons and managers </a:t>
            </a:r>
            <a:r>
              <a:rPr lang="en-US" baseline="0" dirty="0" smtClean="0"/>
              <a:t>who lead</a:t>
            </a:r>
            <a:r>
              <a:rPr lang="en-US" dirty="0" smtClean="0"/>
              <a:t> workers</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11</a:t>
            </a:fld>
            <a:endParaRPr lang="en-US"/>
          </a:p>
        </p:txBody>
      </p:sp>
    </p:spTree>
    <p:extLst>
      <p:ext uri="{BB962C8B-B14F-4D97-AF65-F5344CB8AC3E}">
        <p14:creationId xmlns:p14="http://schemas.microsoft.com/office/powerpoint/2010/main" val="1975423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with Conventional career interests are the Organizers.</a:t>
            </a:r>
          </a:p>
          <a:p>
            <a:endParaRPr lang="en-US" dirty="0" smtClean="0"/>
          </a:p>
          <a:p>
            <a:r>
              <a:rPr lang="en-US" dirty="0" smtClean="0"/>
              <a:t>They like to create order in our world.</a:t>
            </a:r>
          </a:p>
          <a:p>
            <a:endParaRPr lang="en-US" dirty="0" smtClean="0"/>
          </a:p>
          <a:p>
            <a:r>
              <a:rPr lang="en-US" dirty="0" smtClean="0"/>
              <a:t>They know the rules and help people to follow the specified procedures.</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a:t>
            </a:fld>
            <a:endParaRPr lang="en-US"/>
          </a:p>
        </p:txBody>
      </p:sp>
    </p:spTree>
    <p:extLst>
      <p:ext uri="{BB962C8B-B14F-4D97-AF65-F5344CB8AC3E}">
        <p14:creationId xmlns:p14="http://schemas.microsoft.com/office/powerpoint/2010/main" val="940059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13</a:t>
            </a:fld>
            <a:endParaRPr lang="en-US" sz="1200"/>
          </a:p>
        </p:txBody>
      </p:sp>
      <p:sp>
        <p:nvSpPr>
          <p:cNvPr id="78850" name="Rectangle 2"/>
          <p:cNvSpPr>
            <a:spLocks noGrp="1" noRot="1" noChangeAspect="1" noChangeArrowheads="1" noTextEdit="1"/>
          </p:cNvSpPr>
          <p:nvPr>
            <p:ph type="sldImg"/>
          </p:nvPr>
        </p:nvSpPr>
        <p:spPr>
          <a:xfrm>
            <a:off x="1149350" y="685800"/>
            <a:ext cx="3859213" cy="2895600"/>
          </a:xfrm>
          <a:solidFill>
            <a:srgbClr val="FFFFFF"/>
          </a:solidFill>
          <a:ln/>
        </p:spPr>
      </p:sp>
      <p:sp>
        <p:nvSpPr>
          <p:cNvPr id="78851" name="Rectangle 3"/>
          <p:cNvSpPr>
            <a:spLocks noGrp="1" noChangeArrowheads="1"/>
          </p:cNvSpPr>
          <p:nvPr>
            <p:ph type="body" idx="1"/>
          </p:nvPr>
        </p:nvSpPr>
        <p:spPr>
          <a:xfrm>
            <a:off x="837903" y="3657600"/>
            <a:ext cx="5162847" cy="4799996"/>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20000"/>
          </a:bodyPr>
          <a:lstStyle/>
          <a:p>
            <a:pPr eaLnBrk="1" hangingPunct="1"/>
            <a:r>
              <a:rPr lang="en-US" sz="1700" dirty="0" smtClean="0">
                <a:latin typeface="Arial" charset="0"/>
                <a:ea typeface="ヒラギノ角ゴ Pro W3" charset="0"/>
                <a:cs typeface="ヒラギノ角ゴ Pro W3" charset="0"/>
              </a:rPr>
              <a:t>Everyone </a:t>
            </a:r>
            <a:r>
              <a:rPr lang="en-US" sz="1700" baseline="0" dirty="0" smtClean="0">
                <a:latin typeface="Arial" charset="0"/>
                <a:ea typeface="ヒラギノ角ゴ Pro W3" charset="0"/>
                <a:cs typeface="ヒラギノ角ゴ Pro W3" charset="0"/>
              </a:rPr>
              <a:t>falls somewhere along the hexagon.</a:t>
            </a:r>
          </a:p>
          <a:p>
            <a:pPr eaLnBrk="1" hangingPunct="1"/>
            <a:endParaRPr lang="en-US" sz="1700" baseline="0" dirty="0" smtClean="0">
              <a:latin typeface="Arial" charset="0"/>
              <a:ea typeface="ヒラギノ角ゴ Pro W3" charset="0"/>
              <a:cs typeface="ヒラギノ角ゴ Pro W3" charset="0"/>
            </a:endParaRPr>
          </a:p>
          <a:p>
            <a:pPr eaLnBrk="1" hangingPunct="1"/>
            <a:r>
              <a:rPr lang="en-US" sz="1700" dirty="0" smtClean="0">
                <a:latin typeface="Arial" charset="0"/>
                <a:ea typeface="ヒラギノ角ゴ Pro W3" charset="0"/>
                <a:cs typeface="ヒラギノ角ゴ Pro W3" charset="0"/>
              </a:rPr>
              <a:t>You will be high in two or three of these categories.  Usually</a:t>
            </a:r>
            <a:r>
              <a:rPr lang="en-US" sz="1700" baseline="0" dirty="0" smtClean="0">
                <a:latin typeface="Arial" charset="0"/>
                <a:ea typeface="ヒラギノ角ゴ Pro W3" charset="0"/>
                <a:cs typeface="ヒラギノ角ゴ Pro W3" charset="0"/>
              </a:rPr>
              <a:t> not just one.</a:t>
            </a:r>
            <a:endParaRPr lang="en-US" sz="1700" dirty="0" smtClean="0">
              <a:latin typeface="Arial" charset="0"/>
              <a:ea typeface="ヒラギノ角ゴ Pro W3" charset="0"/>
              <a:cs typeface="ヒラギノ角ゴ Pro W3" charset="0"/>
            </a:endParaRPr>
          </a:p>
          <a:p>
            <a:pPr eaLnBrk="1" hangingPunct="1"/>
            <a:endParaRPr lang="en-US" sz="1700" dirty="0" smtClean="0">
              <a:latin typeface="Arial" charset="0"/>
              <a:ea typeface="ヒラギノ角ゴ Pro W3" charset="0"/>
              <a:cs typeface="ヒラギノ角ゴ Pro W3" charset="0"/>
            </a:endParaRPr>
          </a:p>
          <a:p>
            <a:pPr eaLnBrk="1" hangingPunct="1"/>
            <a:r>
              <a:rPr lang="en-US" sz="1700" dirty="0" smtClean="0">
                <a:latin typeface="Arial" charset="0"/>
                <a:ea typeface="ヒラギノ角ゴ Pro W3" charset="0"/>
                <a:cs typeface="ヒラギノ角ゴ Pro W3" charset="0"/>
              </a:rPr>
              <a:t>There are assessments you can take to help you discover your career interests. </a:t>
            </a:r>
          </a:p>
          <a:p>
            <a:pPr eaLnBrk="1" hangingPunct="1"/>
            <a:r>
              <a:rPr lang="en-US" sz="1700" baseline="0" dirty="0" smtClean="0">
                <a:latin typeface="Arial" charset="0"/>
                <a:ea typeface="ヒラギノ角ゴ Pro W3" charset="0"/>
                <a:cs typeface="ヒラギノ角ゴ Pro W3" charset="0"/>
              </a:rPr>
              <a:t>(handout)</a:t>
            </a: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a:t>
            </a: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en.wikipedia.org</a:t>
            </a:r>
            <a:r>
              <a:rPr lang="en-US" dirty="0" smtClean="0">
                <a:latin typeface="Arial" charset="0"/>
                <a:ea typeface="ヒラギノ角ゴ Pro W3" charset="0"/>
                <a:cs typeface="ヒラギノ角ゴ Pro W3" charset="0"/>
              </a:rPr>
              <a:t>/wiki/</a:t>
            </a:r>
            <a:r>
              <a:rPr lang="en-US" dirty="0" err="1" smtClean="0">
                <a:latin typeface="Arial" charset="0"/>
                <a:ea typeface="ヒラギノ角ゴ Pro W3" charset="0"/>
                <a:cs typeface="ヒラギノ角ゴ Pro W3" charset="0"/>
              </a:rPr>
              <a:t>Holland_Codes</a:t>
            </a:r>
            <a:endParaRPr lang="en-US" dirty="0" smtClean="0">
              <a:latin typeface="Arial" charset="0"/>
              <a:ea typeface="ヒラギノ角ゴ Pro W3" charset="0"/>
              <a:cs typeface="ヒラギノ角ゴ Pro W3" charset="0"/>
            </a:endParaRPr>
          </a:p>
          <a:p>
            <a:pPr eaLnBrk="1" hangingPunct="1"/>
            <a:endParaRPr lang="en-US"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ideagenerator.sheridancollege.ca</a:t>
            </a:r>
            <a:r>
              <a:rPr lang="en-US" dirty="0" smtClean="0">
                <a:latin typeface="Arial" charset="0"/>
                <a:ea typeface="ヒラギノ角ゴ Pro W3" charset="0"/>
                <a:cs typeface="ヒラギノ角ゴ Pro W3" charset="0"/>
              </a:rPr>
              <a:t>/Images/</a:t>
            </a:r>
            <a:r>
              <a:rPr lang="en-US" dirty="0" err="1" smtClean="0">
                <a:latin typeface="Arial" charset="0"/>
                <a:ea typeface="ヒラギノ角ゴ Pro W3" charset="0"/>
                <a:cs typeface="ヒラギノ角ゴ Pro W3" charset="0"/>
              </a:rPr>
              <a:t>hexagon.png</a:t>
            </a:r>
            <a:endParaRPr lang="en-US" dirty="0" smtClean="0">
              <a:latin typeface="Arial" charset="0"/>
              <a:ea typeface="ヒラギノ角ゴ Pro W3" charset="0"/>
              <a:cs typeface="ヒラギノ角ゴ Pro W3" charset="0"/>
            </a:endParaRPr>
          </a:p>
          <a:p>
            <a:pPr eaLnBrk="1" hangingPunct="1"/>
            <a:endParaRPr lang="en-US" dirty="0" smtClean="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339081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14</a:t>
            </a:fld>
            <a:endParaRPr lang="en-US" sz="12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37903" y="4343704"/>
            <a:ext cx="4877097" cy="4113892"/>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20000"/>
          </a:bodyPr>
          <a:lstStyle/>
          <a:p>
            <a:pPr eaLnBrk="1" hangingPunct="1"/>
            <a:r>
              <a:rPr lang="en-US" baseline="0" dirty="0" smtClean="0">
                <a:latin typeface="Arial" charset="0"/>
                <a:ea typeface="ヒラギノ角ゴ Pro W3" charset="0"/>
                <a:cs typeface="ヒラギノ角ゴ Pro W3" charset="0"/>
              </a:rPr>
              <a:t>Until you figure out "who you </a:t>
            </a:r>
            <a:r>
              <a:rPr lang="en-US" baseline="0" dirty="0" smtClean="0">
                <a:latin typeface="Arial" charset="0"/>
                <a:ea typeface="ヒラギノ角ゴ Pro W3" charset="0"/>
                <a:cs typeface="ヒラギノ角ゴ Pro W3" charset="0"/>
              </a:rPr>
              <a:t>are," </a:t>
            </a:r>
            <a:r>
              <a:rPr lang="en-US" baseline="0" dirty="0" smtClean="0">
                <a:latin typeface="Arial" charset="0"/>
                <a:ea typeface="ヒラギノ角ゴ Pro W3" charset="0"/>
                <a:cs typeface="ヒラギノ角ゴ Pro W3" charset="0"/>
              </a:rPr>
              <a:t>it will be hard to discover the career that is best suited for you.</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We have </a:t>
            </a:r>
            <a:r>
              <a:rPr lang="en-US" baseline="0" dirty="0" smtClean="0">
                <a:latin typeface="Arial" charset="0"/>
                <a:ea typeface="ヒラギノ角ゴ Pro W3" charset="0"/>
                <a:cs typeface="ヒラギノ角ゴ Pro W3" charset="0"/>
              </a:rPr>
              <a:t>just looked </a:t>
            </a:r>
            <a:r>
              <a:rPr lang="en-US" baseline="0" dirty="0" smtClean="0">
                <a:latin typeface="Arial" charset="0"/>
                <a:ea typeface="ヒラギノ角ゴ Pro W3" charset="0"/>
                <a:cs typeface="ヒラギノ角ゴ Pro W3" charset="0"/>
              </a:rPr>
              <a:t>at career interests. </a:t>
            </a:r>
            <a:endParaRPr lang="en-US" baseline="0" dirty="0" smtClean="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You </a:t>
            </a:r>
            <a:r>
              <a:rPr lang="en-US" baseline="0" dirty="0" smtClean="0">
                <a:latin typeface="Arial" charset="0"/>
                <a:ea typeface="ヒラギノ角ゴ Pro W3" charset="0"/>
                <a:cs typeface="ヒラギノ角ゴ Pro W3" charset="0"/>
              </a:rPr>
              <a:t>have already looked at your personality type</a:t>
            </a:r>
            <a:r>
              <a:rPr lang="en-US" baseline="0" dirty="0" smtClean="0">
                <a:latin typeface="Arial" charset="0"/>
                <a:ea typeface="ヒラギノ角ゴ Pro W3" charset="0"/>
                <a:cs typeface="ヒラギノ角ゴ Pro W3" charset="0"/>
              </a:rPr>
              <a:t>.</a:t>
            </a:r>
          </a:p>
          <a:p>
            <a:pPr eaLnBrk="1" hangingPunct="1"/>
            <a:endParaRPr lang="en-US" dirty="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Those are two aspects of </a:t>
            </a:r>
            <a:r>
              <a:rPr lang="en-US" u="sng" baseline="0" dirty="0" smtClean="0">
                <a:latin typeface="Arial" charset="0"/>
                <a:ea typeface="ヒラギノ角ゴ Pro W3" charset="0"/>
                <a:cs typeface="ヒラギノ角ゴ Pro W3" charset="0"/>
              </a:rPr>
              <a:t>who you are </a:t>
            </a:r>
            <a:r>
              <a:rPr lang="en-US" baseline="0" dirty="0" smtClean="0">
                <a:latin typeface="Arial" charset="0"/>
                <a:ea typeface="ヒラギノ角ゴ Pro W3" charset="0"/>
                <a:cs typeface="ヒラギノ角ゴ Pro W3" charset="0"/>
              </a:rPr>
              <a:t>that some folks go through life never</a:t>
            </a:r>
            <a:r>
              <a:rPr lang="en-US" dirty="0" smtClean="0">
                <a:latin typeface="Arial" charset="0"/>
                <a:ea typeface="ヒラギノ角ゴ Pro W3" charset="0"/>
                <a:cs typeface="ヒラギノ角ゴ Pro W3" charset="0"/>
              </a:rPr>
              <a:t> knowing.</a:t>
            </a:r>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a:t>
            </a:r>
          </a:p>
          <a:p>
            <a:pPr eaLnBrk="1" hangingPunct="1"/>
            <a:endParaRPr lang="en-US" baseline="0"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https://</a:t>
            </a:r>
            <a:r>
              <a:rPr lang="en-US" dirty="0" err="1" smtClean="0">
                <a:latin typeface="Arial" charset="0"/>
                <a:ea typeface="ヒラギノ角ゴ Pro W3" charset="0"/>
                <a:cs typeface="ヒラギノ角ゴ Pro W3" charset="0"/>
              </a:rPr>
              <a:t>martinabex.files.wordpress.com</a:t>
            </a:r>
            <a:r>
              <a:rPr lang="en-US" dirty="0" smtClean="0">
                <a:latin typeface="Arial" charset="0"/>
                <a:ea typeface="ヒラギノ角ゴ Pro W3" charset="0"/>
                <a:cs typeface="ヒラギノ角ゴ Pro W3" charset="0"/>
              </a:rPr>
              <a:t>/2013/01/</a:t>
            </a:r>
            <a:r>
              <a:rPr lang="en-US" dirty="0" err="1" smtClean="0">
                <a:latin typeface="Arial" charset="0"/>
                <a:ea typeface="ヒラギノ角ゴ Pro W3" charset="0"/>
                <a:cs typeface="ヒラギノ角ゴ Pro W3" charset="0"/>
              </a:rPr>
              <a:t>bhc</a:t>
            </a:r>
            <a:r>
              <a:rPr lang="en-US" dirty="0" smtClean="0">
                <a:latin typeface="Arial" charset="0"/>
                <a:ea typeface="ヒラギノ角ゴ Pro W3" charset="0"/>
                <a:cs typeface="ヒラギノ角ゴ Pro W3" charset="0"/>
              </a:rPr>
              <a:t>-who-are-</a:t>
            </a:r>
            <a:r>
              <a:rPr lang="en-US" dirty="0" err="1" smtClean="0">
                <a:latin typeface="Arial" charset="0"/>
                <a:ea typeface="ヒラギノ角ゴ Pro W3" charset="0"/>
                <a:cs typeface="ヒラギノ角ゴ Pro W3" charset="0"/>
              </a:rPr>
              <a:t>you.jpg</a:t>
            </a:r>
            <a:endParaRPr lang="en-US" dirty="0" smtClean="0">
              <a:latin typeface="Arial" charset="0"/>
              <a:ea typeface="ヒラギノ角ゴ Pro W3" charset="0"/>
              <a:cs typeface="ヒラギノ角ゴ Pro W3" charset="0"/>
            </a:endParaRPr>
          </a:p>
          <a:p>
            <a:pPr eaLnBrk="1" hangingPunct="1"/>
            <a:endParaRPr lang="en-US" dirty="0" smtClean="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443303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152400"/>
            <a:ext cx="1828800" cy="1371600"/>
          </a:xfrm>
        </p:spPr>
      </p:sp>
      <p:sp>
        <p:nvSpPr>
          <p:cNvPr id="3" name="Notes Placeholder 2"/>
          <p:cNvSpPr>
            <a:spLocks noGrp="1"/>
          </p:cNvSpPr>
          <p:nvPr>
            <p:ph type="body" idx="1"/>
          </p:nvPr>
        </p:nvSpPr>
        <p:spPr>
          <a:xfrm>
            <a:off x="685800" y="1752600"/>
            <a:ext cx="5486400" cy="7162800"/>
          </a:xfrm>
        </p:spPr>
        <p:txBody>
          <a:bodyPr>
            <a:noAutofit/>
          </a:bodyPr>
          <a:lstStyle/>
          <a:p>
            <a:r>
              <a:rPr lang="en-US" dirty="0" smtClean="0"/>
              <a:t>An Ancient</a:t>
            </a:r>
            <a:r>
              <a:rPr lang="en-US" baseline="0" dirty="0" smtClean="0"/>
              <a:t> Japanese proverb says “</a:t>
            </a:r>
            <a:r>
              <a:rPr lang="en-US" dirty="0" smtClean="0"/>
              <a:t>You can’t see the whole sky through a bamboo tube.”</a:t>
            </a:r>
          </a:p>
          <a:p>
            <a:endParaRPr lang="en-US" dirty="0" smtClean="0"/>
          </a:p>
          <a:p>
            <a:r>
              <a:rPr lang="en-US" dirty="0" smtClean="0"/>
              <a:t>We are trained from an early age to look at things through</a:t>
            </a:r>
            <a:r>
              <a:rPr lang="en-US" baseline="0" dirty="0" smtClean="0"/>
              <a:t> a </a:t>
            </a:r>
            <a:r>
              <a:rPr lang="en-US" u="sng" baseline="0" dirty="0" smtClean="0"/>
              <a:t>tube</a:t>
            </a:r>
            <a:r>
              <a:rPr lang="en-US" baseline="0" dirty="0" smtClean="0"/>
              <a:t>. </a:t>
            </a:r>
          </a:p>
          <a:p>
            <a:r>
              <a:rPr lang="en-US" baseline="0" dirty="0" smtClean="0"/>
              <a:t>Our education system is set up to train students to look at math, English, and other subjects in </a:t>
            </a:r>
            <a:r>
              <a:rPr lang="en-US" u="sng" baseline="0" dirty="0" smtClean="0"/>
              <a:t>isolation</a:t>
            </a:r>
            <a:r>
              <a:rPr lang="en-US" baseline="0" dirty="0" smtClean="0"/>
              <a:t> from each other. </a:t>
            </a:r>
          </a:p>
          <a:p>
            <a:endParaRPr lang="en-US" baseline="0" dirty="0" smtClean="0"/>
          </a:p>
          <a:p>
            <a:r>
              <a:rPr lang="en-US" baseline="0" dirty="0" smtClean="0"/>
              <a:t>The </a:t>
            </a:r>
            <a:r>
              <a:rPr lang="en-US" u="sng" baseline="0" dirty="0" smtClean="0"/>
              <a:t>focus</a:t>
            </a:r>
            <a:r>
              <a:rPr lang="en-US" baseline="0" dirty="0" smtClean="0"/>
              <a:t> is on doing </a:t>
            </a:r>
            <a:r>
              <a:rPr lang="en-US" u="sng" baseline="0" dirty="0" smtClean="0"/>
              <a:t>just</a:t>
            </a:r>
            <a:r>
              <a:rPr lang="en-US" baseline="0" dirty="0" smtClean="0"/>
              <a:t> enough in those independent classes to make the grade you wish and move on. </a:t>
            </a:r>
          </a:p>
          <a:p>
            <a:r>
              <a:rPr lang="en-US" baseline="0" dirty="0" smtClean="0"/>
              <a:t>If you are caught looking at the world outside your bamboo tube, -- you might be accused of -- </a:t>
            </a:r>
            <a:r>
              <a:rPr lang="en-US" u="sng" baseline="0" dirty="0" smtClean="0"/>
              <a:t>cheating</a:t>
            </a:r>
            <a:r>
              <a:rPr lang="en-US" baseline="0" dirty="0" smtClean="0"/>
              <a:t>.</a:t>
            </a:r>
          </a:p>
          <a:p>
            <a:endParaRPr lang="en-US" baseline="0" dirty="0" smtClean="0"/>
          </a:p>
          <a:p>
            <a:r>
              <a:rPr lang="en-US" baseline="0" dirty="0" smtClean="0"/>
              <a:t>You can't get a good look at </a:t>
            </a:r>
            <a:r>
              <a:rPr lang="en-US" u="sng" baseline="0" dirty="0" smtClean="0"/>
              <a:t>yourself</a:t>
            </a:r>
            <a:r>
              <a:rPr lang="en-US" baseline="0" dirty="0" smtClean="0"/>
              <a:t> if you are looking through a bamboo tube.  That's why we have interest assessments so you can start to figure out who you are.</a:t>
            </a:r>
          </a:p>
          <a:p>
            <a:endParaRPr lang="en-US" baseline="0" dirty="0" smtClean="0"/>
          </a:p>
          <a:p>
            <a:r>
              <a:rPr lang="en-US" baseline="0" dirty="0" smtClean="0"/>
              <a:t>Just as you can not see the whole sky by looking through a bamboo tube, you can’t learn everything from </a:t>
            </a:r>
            <a:r>
              <a:rPr lang="en-US" u="sng" baseline="0" dirty="0" smtClean="0"/>
              <a:t>me</a:t>
            </a:r>
            <a:r>
              <a:rPr lang="en-US" baseline="0" dirty="0" smtClean="0"/>
              <a:t>.  </a:t>
            </a:r>
          </a:p>
          <a:p>
            <a:endParaRPr lang="en-US" baseline="0" dirty="0" smtClean="0"/>
          </a:p>
          <a:p>
            <a:r>
              <a:rPr lang="en-US" baseline="0" dirty="0" smtClean="0"/>
              <a:t>So I’ll show you what </a:t>
            </a:r>
            <a:r>
              <a:rPr lang="en-US" u="sng" baseline="0" dirty="0" smtClean="0"/>
              <a:t>I</a:t>
            </a:r>
            <a:r>
              <a:rPr lang="en-US" baseline="0" dirty="0" smtClean="0"/>
              <a:t> have been looking at through my </a:t>
            </a:r>
            <a:r>
              <a:rPr lang="en-US" u="sng" baseline="0" dirty="0" smtClean="0"/>
              <a:t>own</a:t>
            </a:r>
            <a:r>
              <a:rPr lang="en-US" baseline="0" dirty="0" smtClean="0"/>
              <a:t> bamboo tube.</a:t>
            </a:r>
          </a:p>
          <a:p>
            <a:r>
              <a:rPr lang="en-US" baseline="0" dirty="0" smtClean="0"/>
              <a:t>And I’ll show you some of the things that I get to see when I put the bamboo tube </a:t>
            </a:r>
            <a:r>
              <a:rPr lang="en-US" u="sng" baseline="0" dirty="0" smtClean="0"/>
              <a:t>aside</a:t>
            </a:r>
            <a:r>
              <a:rPr lang="en-US" baseline="0" dirty="0" smtClean="0"/>
              <a:t> -- and just look at the </a:t>
            </a:r>
            <a:r>
              <a:rPr lang="en-US" u="sng" baseline="0" dirty="0" smtClean="0"/>
              <a:t>whole sky</a:t>
            </a:r>
            <a:r>
              <a:rPr lang="en-US" baseline="0" dirty="0" smtClean="0"/>
              <a:t>.</a:t>
            </a:r>
            <a:endParaRPr lang="en-US" dirty="0" smtClean="0"/>
          </a:p>
          <a:p>
            <a:endParaRPr lang="en-US" dirty="0" smtClean="0"/>
          </a:p>
          <a:p>
            <a:endParaRPr lang="en-US" dirty="0" smtClean="0"/>
          </a:p>
          <a:p>
            <a:r>
              <a:rPr lang="en-US" dirty="0" smtClean="0"/>
              <a:t>====</a:t>
            </a:r>
          </a:p>
          <a:p>
            <a:r>
              <a:rPr lang="en-US" dirty="0" smtClean="0"/>
              <a:t>Quote</a:t>
            </a:r>
          </a:p>
          <a:p>
            <a:r>
              <a:rPr lang="en-US" dirty="0" smtClean="0"/>
              <a:t>http://</a:t>
            </a:r>
            <a:r>
              <a:rPr lang="en-US" dirty="0" err="1" smtClean="0"/>
              <a:t>www.rodneyohebsion.com</a:t>
            </a:r>
            <a:r>
              <a:rPr lang="en-US" dirty="0" smtClean="0"/>
              <a:t>/</a:t>
            </a:r>
            <a:r>
              <a:rPr lang="en-US" dirty="0" err="1" smtClean="0"/>
              <a:t>japan.htm</a:t>
            </a:r>
            <a:endParaRPr lang="en-US" dirty="0" smtClean="0"/>
          </a:p>
          <a:p>
            <a:r>
              <a:rPr lang="en-US" dirty="0" smtClean="0"/>
              <a:t>http://</a:t>
            </a:r>
            <a:r>
              <a:rPr lang="en-US" dirty="0" err="1" smtClean="0"/>
              <a:t>www.worldofproverbs.com</a:t>
            </a:r>
            <a:r>
              <a:rPr lang="en-US" dirty="0" smtClean="0"/>
              <a:t>/2012/04/you-cant-see-whole-sky-through-</a:t>
            </a:r>
            <a:r>
              <a:rPr lang="en-US" dirty="0" err="1" smtClean="0"/>
              <a:t>bamboo.html</a:t>
            </a:r>
            <a:endParaRPr lang="en-US" dirty="0" smtClean="0"/>
          </a:p>
          <a:p>
            <a:endParaRPr lang="en-US" dirty="0" smtClean="0"/>
          </a:p>
          <a:p>
            <a:endParaRPr lang="en-US" dirty="0" smtClean="0"/>
          </a:p>
          <a:p>
            <a:r>
              <a:rPr lang="en-US" dirty="0" smtClean="0"/>
              <a:t>Panda photo</a:t>
            </a:r>
          </a:p>
          <a:p>
            <a:r>
              <a:rPr lang="en-US" dirty="0" smtClean="0"/>
              <a:t>https://</a:t>
            </a:r>
            <a:r>
              <a:rPr lang="en-US" dirty="0" err="1" smtClean="0"/>
              <a:t>www.flickr.com</a:t>
            </a:r>
            <a:r>
              <a:rPr lang="en-US" dirty="0" smtClean="0"/>
              <a:t>/photos/</a:t>
            </a:r>
            <a:r>
              <a:rPr lang="en-US" dirty="0" err="1" smtClean="0"/>
              <a:t>kjdrill</a:t>
            </a:r>
            <a:r>
              <a:rPr lang="en-US" dirty="0" smtClean="0"/>
              <a:t>/148617834/sizes/z/</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a:t>
            </a:fld>
            <a:endParaRPr lang="en-US"/>
          </a:p>
        </p:txBody>
      </p:sp>
    </p:spTree>
    <p:extLst>
      <p:ext uri="{BB962C8B-B14F-4D97-AF65-F5344CB8AC3E}">
        <p14:creationId xmlns:p14="http://schemas.microsoft.com/office/powerpoint/2010/main" val="2124077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447800" cy="1085850"/>
          </a:xfrm>
          <a:ln/>
        </p:spPr>
      </p:sp>
      <p:sp>
        <p:nvSpPr>
          <p:cNvPr id="15362" name="Notes Placeholder 2"/>
          <p:cNvSpPr>
            <a:spLocks noGrp="1"/>
          </p:cNvSpPr>
          <p:nvPr>
            <p:ph type="body" idx="1"/>
          </p:nvPr>
        </p:nvSpPr>
        <p:spPr>
          <a:xfrm>
            <a:off x="838200" y="1828800"/>
            <a:ext cx="5486400" cy="7696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t>Stephen Covey’s second habit of highly effective people says “Begin with the end in mind.”</a:t>
            </a:r>
          </a:p>
          <a:p>
            <a:endParaRPr lang="en-US" dirty="0" smtClean="0"/>
          </a:p>
          <a:p>
            <a:r>
              <a:rPr lang="en-US" dirty="0" smtClean="0"/>
              <a:t>Too often that habit is summed up </a:t>
            </a:r>
            <a:r>
              <a:rPr lang="en-US" dirty="0" smtClean="0"/>
              <a:t>for youth with </a:t>
            </a:r>
            <a:r>
              <a:rPr lang="en-US" dirty="0" smtClean="0"/>
              <a:t>the phrase “What do you want to be when you grow up?”</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a typeface="ヒラギノ角ゴ Pro W3" charset="0"/>
                <a:cs typeface="Arial"/>
              </a:rPr>
              <a:t>If your ultimate goal is a job that you look forward to going to on Monday morning, then you have to do a little planning.</a:t>
            </a:r>
            <a:endParaRPr lang="en-US" dirty="0" smtClean="0"/>
          </a:p>
          <a:p>
            <a:endParaRPr lang="en-US" dirty="0" smtClean="0"/>
          </a:p>
          <a:p>
            <a:r>
              <a:rPr lang="en-US" dirty="0" smtClean="0"/>
              <a:t>This habit relies</a:t>
            </a:r>
            <a:r>
              <a:rPr lang="en-US" baseline="0" dirty="0" smtClean="0"/>
              <a:t> on using your imagination, -- which is something that is not often valued in our society, especially in education and training.  We have become accustomed to allowing </a:t>
            </a:r>
            <a:r>
              <a:rPr lang="en-US" u="sng" baseline="0" dirty="0" smtClean="0"/>
              <a:t>others</a:t>
            </a:r>
            <a:r>
              <a:rPr lang="en-US" baseline="0" dirty="0" smtClean="0"/>
              <a:t> tell us how to act -- and where to go.</a:t>
            </a:r>
          </a:p>
          <a:p>
            <a:endParaRPr lang="en-US" baseline="0" dirty="0" smtClean="0"/>
          </a:p>
          <a:p>
            <a:r>
              <a:rPr lang="en-US" u="sng" baseline="0" dirty="0" smtClean="0"/>
              <a:t>You</a:t>
            </a:r>
            <a:r>
              <a:rPr lang="en-US" baseline="0" dirty="0" smtClean="0"/>
              <a:t> should be in </a:t>
            </a:r>
            <a:r>
              <a:rPr lang="en-US" u="sng" baseline="0" dirty="0" smtClean="0"/>
              <a:t>charge</a:t>
            </a:r>
            <a:r>
              <a:rPr lang="en-US" baseline="0" dirty="0" smtClean="0"/>
              <a:t> of your own life. </a:t>
            </a:r>
          </a:p>
          <a:p>
            <a:endParaRPr lang="en-US" u="sng" baseline="0" dirty="0" smtClean="0"/>
          </a:p>
          <a:p>
            <a:r>
              <a:rPr lang="en-US" baseline="0" dirty="0" smtClean="0"/>
              <a:t>And we have to help others do the same, or we end up like riding in bumper cars without a steering wheel.  </a:t>
            </a:r>
          </a:p>
          <a:p>
            <a:endParaRPr lang="en-US" baseline="0" dirty="0" smtClean="0"/>
          </a:p>
          <a:p>
            <a:r>
              <a:rPr lang="en-US" baseline="0" dirty="0" smtClean="0"/>
              <a:t>Always reacting to outside stimulations -- rather than creating our </a:t>
            </a:r>
            <a:r>
              <a:rPr lang="en-US" u="sng" baseline="0" dirty="0" smtClean="0"/>
              <a:t>own</a:t>
            </a:r>
            <a:r>
              <a:rPr lang="en-US" baseline="0" dirty="0" smtClean="0"/>
              <a:t> path.</a:t>
            </a:r>
          </a:p>
          <a:p>
            <a:pPr eaLnBrk="1" hangingPunct="1"/>
            <a:endParaRPr lang="en-US" dirty="0" smtClean="0">
              <a:ea typeface="ヒラギノ角ゴ Pro W3" charset="0"/>
              <a:cs typeface="Arial"/>
            </a:endParaRPr>
          </a:p>
          <a:p>
            <a:pPr eaLnBrk="1" hangingPunct="1"/>
            <a:r>
              <a:rPr lang="en-US" dirty="0" smtClean="0">
                <a:ea typeface="ヒラギノ角ゴ Pro W3" charset="0"/>
                <a:cs typeface="Arial"/>
              </a:rPr>
              <a:t>Along with Beginning</a:t>
            </a:r>
            <a:r>
              <a:rPr lang="en-US" baseline="0" dirty="0" smtClean="0">
                <a:ea typeface="ヒラギノ角ゴ Pro W3" charset="0"/>
                <a:cs typeface="Arial"/>
              </a:rPr>
              <a:t> with end in Mind is the question of </a:t>
            </a:r>
            <a:r>
              <a:rPr lang="en-US" baseline="0" dirty="0" smtClean="0">
                <a:ea typeface="ヒラギノ角ゴ Pro W3" charset="0"/>
                <a:cs typeface="Arial"/>
              </a:rPr>
              <a:t>--</a:t>
            </a:r>
          </a:p>
          <a:p>
            <a:pPr eaLnBrk="1" hangingPunct="1"/>
            <a:endParaRPr lang="en-US" dirty="0">
              <a:ea typeface="ヒラギノ角ゴ Pro W3" charset="0"/>
              <a:cs typeface="Arial"/>
            </a:endParaRPr>
          </a:p>
          <a:p>
            <a:pPr eaLnBrk="1" hangingPunct="1"/>
            <a:r>
              <a:rPr lang="en-US" baseline="0" dirty="0" smtClean="0">
                <a:ea typeface="ヒラギノ角ゴ Pro W3" charset="0"/>
                <a:cs typeface="Arial"/>
              </a:rPr>
              <a:t>"</a:t>
            </a:r>
            <a:r>
              <a:rPr lang="en-US" baseline="0" dirty="0" smtClean="0">
                <a:ea typeface="ヒラギノ角ゴ Pro W3" charset="0"/>
                <a:cs typeface="Arial"/>
              </a:rPr>
              <a:t>Why am I </a:t>
            </a:r>
            <a:r>
              <a:rPr lang="en-US" u="sng" baseline="0" dirty="0" smtClean="0">
                <a:ea typeface="ヒラギノ角ゴ Pro W3" charset="0"/>
                <a:cs typeface="Arial"/>
              </a:rPr>
              <a:t>here</a:t>
            </a:r>
            <a:r>
              <a:rPr lang="en-US" baseline="0" dirty="0" smtClean="0">
                <a:ea typeface="ヒラギノ角ゴ Pro W3" charset="0"/>
                <a:cs typeface="Arial"/>
              </a:rPr>
              <a:t> -- at </a:t>
            </a:r>
            <a:r>
              <a:rPr lang="en-US" u="sng" baseline="0" dirty="0" smtClean="0">
                <a:ea typeface="ヒラギノ角ゴ Pro W3" charset="0"/>
                <a:cs typeface="Arial"/>
              </a:rPr>
              <a:t>this</a:t>
            </a:r>
            <a:r>
              <a:rPr lang="en-US" baseline="0" dirty="0" smtClean="0">
                <a:ea typeface="ヒラギノ角ゴ Pro W3" charset="0"/>
                <a:cs typeface="Arial"/>
              </a:rPr>
              <a:t> college -- taking </a:t>
            </a:r>
            <a:r>
              <a:rPr lang="en-US" u="sng" baseline="0" dirty="0" smtClean="0">
                <a:ea typeface="ヒラギノ角ゴ Pro W3" charset="0"/>
                <a:cs typeface="Arial"/>
              </a:rPr>
              <a:t>these</a:t>
            </a:r>
            <a:r>
              <a:rPr lang="en-US" baseline="0" dirty="0" smtClean="0">
                <a:ea typeface="ヒラギノ角ゴ Pro W3" charset="0"/>
                <a:cs typeface="Arial"/>
              </a:rPr>
              <a:t> courses?"  Hopefully it is all leading towards an </a:t>
            </a:r>
            <a:r>
              <a:rPr lang="en-US" u="sng" baseline="0" dirty="0" smtClean="0">
                <a:ea typeface="ヒラギノ角ゴ Pro W3" charset="0"/>
                <a:cs typeface="Arial"/>
              </a:rPr>
              <a:t>end</a:t>
            </a:r>
            <a:r>
              <a:rPr lang="en-US" baseline="0" dirty="0" smtClean="0">
                <a:ea typeface="ヒラギノ角ゴ Pro W3" charset="0"/>
                <a:cs typeface="Arial"/>
              </a:rPr>
              <a:t>, a rewarding </a:t>
            </a:r>
            <a:r>
              <a:rPr lang="en-US" u="sng" baseline="0" dirty="0" smtClean="0">
                <a:ea typeface="ヒラギノ角ゴ Pro W3" charset="0"/>
                <a:cs typeface="Arial"/>
              </a:rPr>
              <a:t>career</a:t>
            </a:r>
            <a:r>
              <a:rPr lang="en-US" baseline="0" dirty="0" smtClean="0">
                <a:ea typeface="ヒラギノ角ゴ Pro W3" charset="0"/>
                <a:cs typeface="Arial"/>
              </a:rPr>
              <a:t>.</a:t>
            </a:r>
            <a:endParaRPr lang="en-US" dirty="0" smtClean="0">
              <a:ea typeface="ヒラギノ角ゴ Pro W3" charset="0"/>
              <a:cs typeface="Arial"/>
            </a:endParaRPr>
          </a:p>
          <a:p>
            <a:pPr eaLnBrk="1" hangingPunct="1"/>
            <a:endParaRPr lang="en-US" dirty="0" smtClean="0">
              <a:ea typeface="ヒラギノ角ゴ Pro W3" charset="0"/>
              <a:cs typeface="Arial"/>
            </a:endParaRPr>
          </a:p>
          <a:p>
            <a:endParaRPr lang="en-US" dirty="0"/>
          </a:p>
          <a:p>
            <a:endParaRPr lang="en-US" baseline="0" dirty="0" smtClean="0"/>
          </a:p>
          <a:p>
            <a:r>
              <a:rPr lang="en-US" baseline="0" dirty="0" smtClean="0"/>
              <a:t>=====</a:t>
            </a:r>
          </a:p>
          <a:p>
            <a:r>
              <a:rPr lang="en-US" baseline="0" dirty="0" smtClean="0"/>
              <a:t>Steven Covey</a:t>
            </a:r>
          </a:p>
          <a:p>
            <a:r>
              <a:rPr lang="en-US" baseline="0" dirty="0" smtClean="0"/>
              <a:t>https://</a:t>
            </a:r>
            <a:r>
              <a:rPr lang="en-US" baseline="0" dirty="0" err="1" smtClean="0"/>
              <a:t>www.stephencovey.com</a:t>
            </a:r>
            <a:r>
              <a:rPr lang="en-US" baseline="0" dirty="0" smtClean="0"/>
              <a:t>/7habits/7habits-habit2.php</a:t>
            </a:r>
          </a:p>
          <a:p>
            <a:endParaRPr lang="en-US" baseline="0" dirty="0" smtClean="0"/>
          </a:p>
          <a:p>
            <a:r>
              <a:rPr lang="en-US" baseline="0" dirty="0" smtClean="0"/>
              <a:t>Tortoise race</a:t>
            </a:r>
          </a:p>
          <a:p>
            <a:r>
              <a:rPr lang="en-US" baseline="0" dirty="0" smtClean="0"/>
              <a:t>https://</a:t>
            </a:r>
            <a:r>
              <a:rPr lang="en-US" baseline="0" dirty="0" err="1" smtClean="0"/>
              <a:t>theleadershipwiki.wikispaces.com</a:t>
            </a:r>
            <a:r>
              <a:rPr lang="en-US" baseline="0" dirty="0" smtClean="0"/>
              <a:t>/</a:t>
            </a:r>
            <a:r>
              <a:rPr lang="en-US" baseline="0" dirty="0" err="1" smtClean="0"/>
              <a:t>Begin+with+the+End+in+Mind</a:t>
            </a:r>
            <a:endParaRPr lang="en-US" baseline="0" dirty="0" smtClean="0"/>
          </a:p>
          <a:p>
            <a:endParaRPr lang="en-US" baseline="0" dirty="0" smtClean="0"/>
          </a:p>
          <a:p>
            <a:endParaRPr lang="en-US" baseline="0" dirty="0" smtClean="0"/>
          </a:p>
          <a:p>
            <a:endParaRPr lang="en-US" baseline="0" dirty="0" smtClean="0"/>
          </a:p>
          <a:p>
            <a:endParaRPr lang="en-US" dirty="0" smtClean="0"/>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16</a:t>
            </a:fld>
            <a:endParaRPr lang="en-US" sz="1200"/>
          </a:p>
        </p:txBody>
      </p:sp>
    </p:spTree>
    <p:extLst>
      <p:ext uri="{BB962C8B-B14F-4D97-AF65-F5344CB8AC3E}">
        <p14:creationId xmlns:p14="http://schemas.microsoft.com/office/powerpoint/2010/main" val="2070730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486400" cy="4114800"/>
          </a:xfrm>
        </p:spPr>
        <p:txBody>
          <a:bodyPr/>
          <a:lstStyle/>
          <a:p>
            <a:r>
              <a:rPr lang="en-US" dirty="0" smtClean="0"/>
              <a:t>The </a:t>
            </a:r>
            <a:r>
              <a:rPr lang="en-US" u="sng" dirty="0" smtClean="0"/>
              <a:t>end</a:t>
            </a:r>
            <a:r>
              <a:rPr lang="en-US" dirty="0" smtClean="0"/>
              <a:t> for </a:t>
            </a:r>
            <a:r>
              <a:rPr lang="en-US" u="sng" dirty="0" smtClean="0"/>
              <a:t>this</a:t>
            </a:r>
            <a:r>
              <a:rPr lang="en-US" dirty="0" smtClean="0"/>
              <a:t> presentation is the </a:t>
            </a:r>
            <a:r>
              <a:rPr lang="en-US" u="sng" dirty="0" smtClean="0"/>
              <a:t>future</a:t>
            </a:r>
            <a:r>
              <a:rPr lang="en-US" dirty="0" smtClean="0"/>
              <a:t>.  </a:t>
            </a:r>
          </a:p>
          <a:p>
            <a:r>
              <a:rPr lang="en-US" dirty="0" smtClean="0"/>
              <a:t>(About an hour into the future to be precise.)</a:t>
            </a:r>
          </a:p>
          <a:p>
            <a:endParaRPr lang="en-US" dirty="0" smtClean="0"/>
          </a:p>
          <a:p>
            <a:r>
              <a:rPr lang="en-US" dirty="0" smtClean="0"/>
              <a:t>What will the future </a:t>
            </a:r>
            <a:r>
              <a:rPr lang="en-US" u="sng" dirty="0" smtClean="0"/>
              <a:t>look</a:t>
            </a:r>
            <a:r>
              <a:rPr lang="en-US" dirty="0" smtClean="0"/>
              <a:t> like? </a:t>
            </a:r>
          </a:p>
          <a:p>
            <a:r>
              <a:rPr lang="en-US" dirty="0" smtClean="0"/>
              <a:t>(Not an hour from now, but like ten or twenty years in the future.)</a:t>
            </a:r>
          </a:p>
          <a:p>
            <a:endParaRPr lang="en-US" dirty="0" smtClean="0"/>
          </a:p>
          <a:p>
            <a:r>
              <a:rPr lang="en-US" dirty="0" smtClean="0"/>
              <a:t>The more important question is:</a:t>
            </a:r>
          </a:p>
          <a:p>
            <a:r>
              <a:rPr lang="en-US" dirty="0" smtClean="0"/>
              <a:t>“What do </a:t>
            </a:r>
            <a:r>
              <a:rPr lang="en-US" u="sng" dirty="0" smtClean="0"/>
              <a:t>we</a:t>
            </a:r>
            <a:r>
              <a:rPr lang="en-US" dirty="0" smtClean="0"/>
              <a:t> </a:t>
            </a:r>
            <a:r>
              <a:rPr lang="en-US" u="sng" dirty="0" smtClean="0"/>
              <a:t>want</a:t>
            </a:r>
            <a:r>
              <a:rPr lang="en-US" dirty="0" smtClean="0"/>
              <a:t> our future to look like?”</a:t>
            </a:r>
          </a:p>
          <a:p>
            <a:endParaRPr lang="en-US" dirty="0" smtClean="0"/>
          </a:p>
          <a:p>
            <a:r>
              <a:rPr lang="en-US" dirty="0" smtClean="0"/>
              <a:t>=====</a:t>
            </a:r>
          </a:p>
          <a:p>
            <a:endParaRPr lang="en-US" dirty="0" smtClean="0"/>
          </a:p>
          <a:p>
            <a:r>
              <a:rPr lang="en-US" dirty="0" smtClean="0"/>
              <a:t>https://</a:t>
            </a:r>
            <a:r>
              <a:rPr lang="en-US" dirty="0" err="1" smtClean="0"/>
              <a:t>i.ytimg.com</a:t>
            </a:r>
            <a:r>
              <a:rPr lang="en-US" dirty="0" smtClean="0"/>
              <a:t>/vi/MFEw37uMQyM/</a:t>
            </a:r>
            <a:r>
              <a:rPr lang="en-US" dirty="0" err="1" smtClean="0"/>
              <a:t>maxresdefault.jpg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17</a:t>
            </a:fld>
            <a:endParaRPr lang="en-US"/>
          </a:p>
        </p:txBody>
      </p:sp>
    </p:spTree>
    <p:extLst>
      <p:ext uri="{BB962C8B-B14F-4D97-AF65-F5344CB8AC3E}">
        <p14:creationId xmlns:p14="http://schemas.microsoft.com/office/powerpoint/2010/main" val="2088292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a:ln/>
        </p:spPr>
      </p:sp>
      <p:sp>
        <p:nvSpPr>
          <p:cNvPr id="150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dirty="0" smtClean="0">
                <a:ea typeface="ヒラギノ角ゴ Pro W3" charset="0"/>
              </a:rPr>
              <a:t>I used to teach in a wood shop that looked like this.</a:t>
            </a:r>
          </a:p>
          <a:p>
            <a:endParaRPr lang="en-US" dirty="0" smtClean="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www.rootsweb.ancestry.com</a:t>
            </a:r>
            <a:r>
              <a:rPr lang="en-US" dirty="0">
                <a:ea typeface="ヒラギノ角ゴ Pro W3" charset="0"/>
              </a:rPr>
              <a:t>/~</a:t>
            </a:r>
            <a:r>
              <a:rPr lang="en-US" dirty="0" err="1">
                <a:ea typeface="ヒラギノ角ゴ Pro W3" charset="0"/>
              </a:rPr>
              <a:t>innwigs</a:t>
            </a:r>
            <a:r>
              <a:rPr lang="en-US" dirty="0">
                <a:ea typeface="ヒラギノ角ゴ Pro W3" charset="0"/>
              </a:rPr>
              <a:t>/</a:t>
            </a:r>
            <a:r>
              <a:rPr lang="en-US" dirty="0" err="1">
                <a:ea typeface="ヒラギノ角ゴ Pro W3" charset="0"/>
              </a:rPr>
              <a:t>ImageArchive</a:t>
            </a:r>
            <a:r>
              <a:rPr lang="en-US" dirty="0">
                <a:ea typeface="ヒラギノ角ゴ Pro W3" charset="0"/>
              </a:rPr>
              <a:t>/</a:t>
            </a:r>
            <a:r>
              <a:rPr lang="en-US" dirty="0" err="1">
                <a:ea typeface="ヒラギノ角ゴ Pro W3" charset="0"/>
              </a:rPr>
              <a:t>LibertyTownship</a:t>
            </a:r>
            <a:r>
              <a:rPr lang="en-US" dirty="0">
                <a:ea typeface="ヒラギノ角ゴ Pro W3" charset="0"/>
              </a:rPr>
              <a:t>/LibertyTwpPorterCoIndiana-LibertyCenterHighSchool-IndustrialArtsRoom-1931-SS.jpg</a:t>
            </a:r>
          </a:p>
        </p:txBody>
      </p:sp>
      <p:sp>
        <p:nvSpPr>
          <p:cNvPr id="150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854C3D2-EB88-824B-9CBB-12AA4BB329E9}" type="slidenum">
              <a:rPr lang="en-US" sz="1300"/>
              <a:pPr/>
              <a:t>18</a:t>
            </a:fld>
            <a:endParaRPr lang="en-US" sz="1300"/>
          </a:p>
        </p:txBody>
      </p:sp>
    </p:spTree>
    <p:extLst>
      <p:ext uri="{BB962C8B-B14F-4D97-AF65-F5344CB8AC3E}">
        <p14:creationId xmlns:p14="http://schemas.microsoft.com/office/powerpoint/2010/main" val="1714321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noTextEdit="1"/>
          </p:cNvSpPr>
          <p:nvPr>
            <p:ph type="sldImg"/>
          </p:nvPr>
        </p:nvSpPr>
        <p:spPr>
          <a:ln/>
        </p:spPr>
      </p:sp>
      <p:sp>
        <p:nvSpPr>
          <p:cNvPr id="152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But our modern shop classes </a:t>
            </a:r>
            <a:r>
              <a:rPr lang="en-US" dirty="0" smtClean="0">
                <a:ea typeface="ヒラギノ角ゴ Pro W3" charset="0"/>
              </a:rPr>
              <a:t>look </a:t>
            </a:r>
            <a:r>
              <a:rPr lang="en-US" dirty="0">
                <a:ea typeface="ヒラギノ角ゴ Pro W3" charset="0"/>
              </a:rPr>
              <a:t>like this.  </a:t>
            </a:r>
            <a:endParaRPr lang="en-US" dirty="0" smtClean="0">
              <a:ea typeface="ヒラギノ角ゴ Pro W3" charset="0"/>
            </a:endParaRPr>
          </a:p>
          <a:p>
            <a:endParaRPr lang="en-US" dirty="0">
              <a:ea typeface="ヒラギノ角ゴ Pro W3" charset="0"/>
            </a:endParaRPr>
          </a:p>
          <a:p>
            <a:endParaRPr lang="en-US" altLang="ja-JP"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www.caboces.org</a:t>
            </a:r>
            <a:r>
              <a:rPr lang="en-US" dirty="0">
                <a:ea typeface="ヒラギノ角ゴ Pro W3" charset="0"/>
              </a:rPr>
              <a:t>/sites/default/files/images/John%20Gethicker/AMPBabb8744LR.jpg</a:t>
            </a:r>
          </a:p>
        </p:txBody>
      </p:sp>
      <p:sp>
        <p:nvSpPr>
          <p:cNvPr id="152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A176FB2-8303-7446-91CE-9EC8271BB6B5}" type="slidenum">
              <a:rPr lang="en-US" sz="1300"/>
              <a:pPr/>
              <a:t>19</a:t>
            </a:fld>
            <a:endParaRPr lang="en-US" sz="1300"/>
          </a:p>
        </p:txBody>
      </p:sp>
    </p:spTree>
    <p:extLst>
      <p:ext uri="{BB962C8B-B14F-4D97-AF65-F5344CB8AC3E}">
        <p14:creationId xmlns:p14="http://schemas.microsoft.com/office/powerpoint/2010/main" val="865694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741613" cy="2056210"/>
          </a:xfrm>
        </p:spPr>
      </p:sp>
      <p:sp>
        <p:nvSpPr>
          <p:cNvPr id="3" name="Notes Placeholder 2"/>
          <p:cNvSpPr>
            <a:spLocks noGrp="1"/>
          </p:cNvSpPr>
          <p:nvPr>
            <p:ph type="body" idx="1"/>
          </p:nvPr>
        </p:nvSpPr>
        <p:spPr>
          <a:xfrm>
            <a:off x="685800" y="2895600"/>
            <a:ext cx="5486400" cy="6019800"/>
          </a:xfrm>
        </p:spPr>
        <p:txBody>
          <a:bodyPr>
            <a:noAutofit/>
          </a:bodyPr>
          <a:lstStyle/>
          <a:p>
            <a:r>
              <a:rPr lang="en-US" baseline="0" dirty="0" smtClean="0"/>
              <a:t>Let</a:t>
            </a:r>
            <a:r>
              <a:rPr lang="en-US" dirty="0" smtClean="0"/>
              <a:t> me start by telling you </a:t>
            </a:r>
            <a:r>
              <a:rPr lang="en-US" baseline="0" dirty="0" smtClean="0"/>
              <a:t>a </a:t>
            </a:r>
            <a:r>
              <a:rPr lang="en-US" baseline="0" dirty="0" smtClean="0"/>
              <a:t>little about my education pathway and how I got where I am today.</a:t>
            </a:r>
          </a:p>
          <a:p>
            <a:endParaRPr lang="en-US" baseline="0" dirty="0" smtClean="0"/>
          </a:p>
          <a:p>
            <a:r>
              <a:rPr lang="en-US" dirty="0" smtClean="0"/>
              <a:t>In</a:t>
            </a:r>
            <a:r>
              <a:rPr lang="en-US" baseline="0" dirty="0" smtClean="0"/>
              <a:t> high school I took drafting and electronics classes </a:t>
            </a:r>
            <a:r>
              <a:rPr lang="en-US" baseline="0" dirty="0" smtClean="0"/>
              <a:t>-- and </a:t>
            </a:r>
            <a:r>
              <a:rPr lang="en-US" baseline="0" dirty="0" smtClean="0"/>
              <a:t>liked them a lot. </a:t>
            </a:r>
          </a:p>
          <a:p>
            <a:endParaRPr lang="en-US" baseline="0" dirty="0" smtClean="0"/>
          </a:p>
          <a:p>
            <a:r>
              <a:rPr lang="en-US" baseline="0" dirty="0" smtClean="0"/>
              <a:t>I always liked math and science, especially applied physics, which is what my life is  --  Applied physics.</a:t>
            </a:r>
          </a:p>
          <a:p>
            <a:endParaRPr lang="en-US" baseline="0" dirty="0" smtClean="0"/>
          </a:p>
          <a:p>
            <a:r>
              <a:rPr lang="en-US" baseline="0" dirty="0" smtClean="0"/>
              <a:t>Any time </a:t>
            </a:r>
            <a:r>
              <a:rPr lang="en-US" baseline="0" dirty="0" smtClean="0"/>
              <a:t>the school needed someone to run sound systems or stage lights, I was there.  I also helped with the audio-visual needs around school, like threading a film projector.  </a:t>
            </a:r>
            <a:endParaRPr lang="en-US" baseline="0" dirty="0" smtClean="0"/>
          </a:p>
          <a:p>
            <a:r>
              <a:rPr lang="en-US" dirty="0" smtClean="0"/>
              <a:t>Boy </a:t>
            </a:r>
            <a:r>
              <a:rPr lang="mr-IN" dirty="0" smtClean="0"/>
              <a:t>–</a:t>
            </a:r>
            <a:r>
              <a:rPr lang="en-US" dirty="0" smtClean="0"/>
              <a:t> if we only had DVDs back then!!</a:t>
            </a:r>
          </a:p>
          <a:p>
            <a:endParaRPr lang="en-US" baseline="0" dirty="0" smtClean="0"/>
          </a:p>
          <a:p>
            <a:r>
              <a:rPr lang="en-US" baseline="0" dirty="0" smtClean="0"/>
              <a:t>I also liked to work on my own cars. In part because I was cheap and would rather do the work myself than to pay someone to fix my car</a:t>
            </a:r>
            <a:r>
              <a:rPr lang="en-US" baseline="0" dirty="0" smtClean="0"/>
              <a:t>.  But I also liked turning wrenches.</a:t>
            </a:r>
            <a:endParaRPr lang="en-US" baseline="0" dirty="0" smtClean="0"/>
          </a:p>
          <a:p>
            <a:endParaRPr lang="en-US" baseline="0" dirty="0" smtClean="0"/>
          </a:p>
          <a:p>
            <a:r>
              <a:rPr lang="en-US" baseline="0" dirty="0" smtClean="0"/>
              <a:t>At the time, I had no idea that any of these, and many other interests, might lead someday to a career.</a:t>
            </a:r>
          </a:p>
          <a:p>
            <a:endParaRPr lang="en-US" baseline="0" dirty="0" smtClean="0"/>
          </a:p>
          <a:p>
            <a:r>
              <a:rPr lang="en-US" baseline="0" dirty="0" smtClean="0"/>
              <a:t>I </a:t>
            </a:r>
            <a:r>
              <a:rPr lang="en-US" u="sng" baseline="0" dirty="0" smtClean="0"/>
              <a:t>knew</a:t>
            </a:r>
            <a:r>
              <a:rPr lang="en-US" baseline="0" dirty="0" smtClean="0"/>
              <a:t> that I was going to go on and get my four-year degree and wave that sheepskin high in the air until I got a job.</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a:p>
        </p:txBody>
      </p:sp>
    </p:spTree>
    <p:extLst>
      <p:ext uri="{BB962C8B-B14F-4D97-AF65-F5344CB8AC3E}">
        <p14:creationId xmlns:p14="http://schemas.microsoft.com/office/powerpoint/2010/main" val="1370902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noTextEdit="1"/>
          </p:cNvSpPr>
          <p:nvPr>
            <p:ph type="sldImg"/>
          </p:nvPr>
        </p:nvSpPr>
        <p:spPr>
          <a:ln/>
        </p:spPr>
      </p:sp>
      <p:sp>
        <p:nvSpPr>
          <p:cNvPr id="154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Factories used to look like this.</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https://</a:t>
            </a:r>
            <a:r>
              <a:rPr lang="en-US" dirty="0" err="1">
                <a:ea typeface="ヒラギノ角ゴ Pro W3" charset="0"/>
              </a:rPr>
              <a:t>dwd.wisconsin.gov</a:t>
            </a:r>
            <a:r>
              <a:rPr lang="en-US" dirty="0">
                <a:ea typeface="ヒラギノ角ゴ Pro W3" charset="0"/>
              </a:rPr>
              <a:t>/</a:t>
            </a:r>
            <a:r>
              <a:rPr lang="en-US" dirty="0" err="1">
                <a:ea typeface="ヒラギノ角ゴ Pro W3" charset="0"/>
              </a:rPr>
              <a:t>dwd</a:t>
            </a:r>
            <a:r>
              <a:rPr lang="en-US" dirty="0">
                <a:ea typeface="ヒラギノ角ゴ Pro W3" charset="0"/>
              </a:rPr>
              <a:t>/</a:t>
            </a:r>
            <a:r>
              <a:rPr lang="en-US" dirty="0" err="1">
                <a:ea typeface="ヒラギノ角ゴ Pro W3" charset="0"/>
              </a:rPr>
              <a:t>dwdhistory</a:t>
            </a:r>
            <a:r>
              <a:rPr lang="en-US" dirty="0">
                <a:ea typeface="ヒラギノ角ゴ Pro W3" charset="0"/>
              </a:rPr>
              <a:t>/images/</a:t>
            </a:r>
            <a:r>
              <a:rPr lang="en-US" dirty="0" err="1">
                <a:ea typeface="ヒラギノ角ゴ Pro W3" charset="0"/>
              </a:rPr>
              <a:t>women_in_factory_big.jpg</a:t>
            </a:r>
            <a:endParaRPr lang="en-US" dirty="0">
              <a:ea typeface="ヒラギノ角ゴ Pro W3" charset="0"/>
            </a:endParaRPr>
          </a:p>
        </p:txBody>
      </p:sp>
      <p:sp>
        <p:nvSpPr>
          <p:cNvPr id="154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B870300-0E1E-384B-A388-556E5ADAFFF8}" type="slidenum">
              <a:rPr lang="en-US" sz="1300"/>
              <a:pPr/>
              <a:t>20</a:t>
            </a:fld>
            <a:endParaRPr lang="en-US" sz="1300"/>
          </a:p>
        </p:txBody>
      </p:sp>
    </p:spTree>
    <p:extLst>
      <p:ext uri="{BB962C8B-B14F-4D97-AF65-F5344CB8AC3E}">
        <p14:creationId xmlns:p14="http://schemas.microsoft.com/office/powerpoint/2010/main" val="1887575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Now they look like this.</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files.gereports.com</a:t>
            </a:r>
            <a:r>
              <a:rPr lang="en-US" dirty="0">
                <a:ea typeface="ヒラギノ角ゴ Pro W3" charset="0"/>
              </a:rPr>
              <a:t>/</a:t>
            </a:r>
            <a:r>
              <a:rPr lang="en-US" dirty="0" err="1">
                <a:ea typeface="ヒラギノ角ゴ Pro W3" charset="0"/>
              </a:rPr>
              <a:t>wp</a:t>
            </a:r>
            <a:r>
              <a:rPr lang="en-US" dirty="0">
                <a:ea typeface="ヒラギノ角ゴ Pro W3" charset="0"/>
              </a:rPr>
              <a:t>-content/uploads/2012/04/AMSTC3.jpg</a:t>
            </a: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21</a:t>
            </a:fld>
            <a:endParaRPr lang="en-US" sz="1300"/>
          </a:p>
        </p:txBody>
      </p:sp>
    </p:spTree>
    <p:extLst>
      <p:ext uri="{BB962C8B-B14F-4D97-AF65-F5344CB8AC3E}">
        <p14:creationId xmlns:p14="http://schemas.microsoft.com/office/powerpoint/2010/main" val="1692677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a:ln/>
        </p:spPr>
      </p:sp>
      <p:sp>
        <p:nvSpPr>
          <p:cNvPr id="156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And this, </a:t>
            </a:r>
            <a:r>
              <a:rPr lang="en-US" dirty="0">
                <a:ea typeface="ヒラギノ角ゴ Pro W3" charset="0"/>
              </a:rPr>
              <a:t>where they are building jet engines in </a:t>
            </a:r>
            <a:r>
              <a:rPr lang="en-US" dirty="0" smtClean="0">
                <a:ea typeface="ヒラギノ角ゴ Pro W3" charset="0"/>
              </a:rPr>
              <a:t>Durham.</a:t>
            </a:r>
            <a:endParaRPr lang="en-US" dirty="0">
              <a:ea typeface="ヒラギノ角ゴ Pro W3" charset="0"/>
            </a:endParaRPr>
          </a:p>
          <a:p>
            <a:r>
              <a:rPr lang="en-US" dirty="0">
                <a:ea typeface="ヒラギノ角ゴ Pro W3" charset="0"/>
              </a:rPr>
              <a:t> </a:t>
            </a: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/triangle/news/2012/08/03/</a:t>
            </a:r>
            <a:r>
              <a:rPr lang="en-US" dirty="0" err="1">
                <a:ea typeface="ヒラギノ角ゴ Pro W3" charset="0"/>
              </a:rPr>
              <a:t>slideshow-a-look-at-ge-aviations.html?ana</a:t>
            </a:r>
            <a:r>
              <a:rPr lang="en-US" dirty="0">
                <a:ea typeface="ヒラギノ角ゴ Pro W3" charset="0"/>
              </a:rPr>
              <a:t>=</a:t>
            </a:r>
            <a:r>
              <a:rPr lang="en-US" dirty="0" err="1">
                <a:ea typeface="ヒラギノ角ゴ Pro W3" charset="0"/>
              </a:rPr>
              <a:t>e_du_pap&amp;s</a:t>
            </a:r>
            <a:r>
              <a:rPr lang="en-US" dirty="0">
                <a:ea typeface="ヒラギノ角ゴ Pro W3" charset="0"/>
              </a:rPr>
              <a:t>=</a:t>
            </a:r>
            <a:r>
              <a:rPr lang="en-US" dirty="0" err="1">
                <a:ea typeface="ヒラギノ角ゴ Pro W3" charset="0"/>
              </a:rPr>
              <a:t>article_du&amp;ed</a:t>
            </a:r>
            <a:r>
              <a:rPr lang="en-US" dirty="0">
                <a:ea typeface="ヒラギノ角ゴ Pro W3" charset="0"/>
              </a:rPr>
              <a:t>=2012-08-03</a:t>
            </a:r>
          </a:p>
          <a:p>
            <a:endParaRPr lang="en-US" dirty="0">
              <a:ea typeface="ヒラギノ角ゴ Pro W3" charset="0"/>
            </a:endParaRPr>
          </a:p>
          <a:p>
            <a:r>
              <a:rPr lang="en-US" dirty="0">
                <a:ea typeface="ヒラギノ角ゴ Pro W3" charset="0"/>
              </a:rPr>
              <a:t>Slideshow: A look at General Electric Aviation engine plant</a:t>
            </a:r>
          </a:p>
          <a:p>
            <a:endParaRPr lang="en-US" dirty="0">
              <a:ea typeface="ヒラギノ角ゴ Pro W3" charset="0"/>
            </a:endParaRPr>
          </a:p>
          <a:p>
            <a:r>
              <a:rPr lang="en-US" dirty="0">
                <a:ea typeface="ヒラギノ角ゴ Pro W3" charset="0"/>
              </a:rPr>
              <a:t>The Durham plant, just off Miami Boulevard, is beginning to retool as the company triples its production of </a:t>
            </a:r>
            <a:r>
              <a:rPr lang="en-US" dirty="0" err="1">
                <a:ea typeface="ヒラギノ角ゴ Pro W3" charset="0"/>
              </a:rPr>
              <a:t>GEnx</a:t>
            </a:r>
            <a:r>
              <a:rPr lang="en-US" dirty="0">
                <a:ea typeface="ヒラギノ角ゴ Pro W3" charset="0"/>
              </a:rPr>
              <a:t> turbofan engines for Boeing Co.</a:t>
            </a:r>
            <a:r>
              <a:rPr lang="ja-JP" altLang="en-US" dirty="0">
                <a:ea typeface="ヒラギノ角ゴ Pro W3" charset="0"/>
              </a:rPr>
              <a:t>’</a:t>
            </a:r>
            <a:r>
              <a:rPr lang="en-US" altLang="ja-JP" dirty="0">
                <a:ea typeface="ヒラギノ角ゴ Pro W3" charset="0"/>
              </a:rPr>
              <a:t>s (NYSE: BA) new 787 Dreamliner. It has also recently expanded production of the giant GE90 engine and several lines of smaller engines, all of which are aimed at replacing older designs that are less fuel efficient.</a:t>
            </a:r>
          </a:p>
          <a:p>
            <a:endParaRPr lang="en-US" dirty="0">
              <a:ea typeface="ヒラギノ角ゴ Pro W3" charset="0"/>
            </a:endParaRPr>
          </a:p>
          <a:p>
            <a:r>
              <a:rPr lang="en-US" dirty="0">
                <a:ea typeface="ヒラギノ角ゴ Pro W3" charset="0"/>
              </a:rPr>
              <a:t>photo shows:</a:t>
            </a:r>
          </a:p>
          <a:p>
            <a:r>
              <a:rPr lang="en-US" dirty="0">
                <a:ea typeface="ヒラギノ角ゴ Pro W3" charset="0"/>
              </a:rPr>
              <a:t>A GE90 engine nears completion at the GE Aviation factory off South Miami Boulevard in Durham. The GE90 is used for large commercial aircraft such as the Boeing 777. More than 1,000 777s have been built over the years, incorporating a total of more than 2,000 engines from Boeing, Rolls-Royce and United Technologies' Pratt &amp; Whitney division.</a:t>
            </a:r>
          </a:p>
          <a:p>
            <a:endParaRPr lang="en-US" dirty="0">
              <a:ea typeface="ヒラギノ角ゴ Pro W3" charset="0"/>
            </a:endParaRPr>
          </a:p>
        </p:txBody>
      </p:sp>
      <p:sp>
        <p:nvSpPr>
          <p:cNvPr id="156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28733D8-B641-5B41-81DD-57E4D366D684}" type="slidenum">
              <a:rPr lang="en-US" sz="1300"/>
              <a:pPr/>
              <a:t>22</a:t>
            </a:fld>
            <a:endParaRPr lang="en-US" sz="1300"/>
          </a:p>
        </p:txBody>
      </p:sp>
    </p:spTree>
    <p:extLst>
      <p:ext uri="{BB962C8B-B14F-4D97-AF65-F5344CB8AC3E}">
        <p14:creationId xmlns:p14="http://schemas.microsoft.com/office/powerpoint/2010/main" val="1986546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94009A8-22B5-4B4E-ADB6-74808A6AD6DF}" type="slidenum">
              <a:rPr lang="en-US" sz="1300"/>
              <a:pPr/>
              <a:t>23</a:t>
            </a:fld>
            <a:endParaRPr lang="en-US" sz="1300"/>
          </a:p>
        </p:txBody>
      </p:sp>
      <p:sp>
        <p:nvSpPr>
          <p:cNvPr id="160770"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0771"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smtClean="0">
                <a:ea typeface="ヒラギノ角ゴ Pro W3" charset="0"/>
              </a:rPr>
              <a:t>Here is a profound statement that </a:t>
            </a:r>
            <a:r>
              <a:rPr lang="en-US" dirty="0">
                <a:ea typeface="ヒラギノ角ゴ Pro W3" charset="0"/>
              </a:rPr>
              <a:t>is spread across the next three slides.</a:t>
            </a:r>
          </a:p>
          <a:p>
            <a:pPr eaLnBrk="1" hangingPunct="1"/>
            <a:endParaRPr lang="en-US" dirty="0">
              <a:ea typeface="ヒラギノ角ゴ Pro W3" charset="0"/>
            </a:endParaRPr>
          </a:p>
          <a:p>
            <a:pPr eaLnBrk="1" hangingPunct="1"/>
            <a:r>
              <a:rPr lang="en-US" dirty="0">
                <a:ea typeface="ヒラギノ角ゴ Pro W3" charset="0"/>
              </a:rPr>
              <a:t> It </a:t>
            </a:r>
            <a:r>
              <a:rPr lang="en-US" dirty="0" smtClean="0">
                <a:ea typeface="ヒラギノ角ゴ Pro W3" charset="0"/>
              </a:rPr>
              <a:t>profoundly </a:t>
            </a:r>
            <a:r>
              <a:rPr lang="en-US" dirty="0">
                <a:ea typeface="ヒラギノ角ゴ Pro W3" charset="0"/>
              </a:rPr>
              <a:t>reminds us that </a:t>
            </a:r>
            <a:r>
              <a:rPr lang="en-US" dirty="0" smtClean="0">
                <a:ea typeface="ヒラギノ角ゴ Pro W3" charset="0"/>
              </a:rPr>
              <a:t>we </a:t>
            </a:r>
            <a:r>
              <a:rPr lang="en-US" u="sng" dirty="0" smtClean="0">
                <a:ea typeface="ヒラギノ角ゴ Pro W3" charset="0"/>
              </a:rPr>
              <a:t>educators</a:t>
            </a:r>
            <a:r>
              <a:rPr lang="en-US" dirty="0" smtClean="0">
                <a:ea typeface="ヒラギノ角ゴ Pro W3" charset="0"/>
              </a:rPr>
              <a:t> </a:t>
            </a:r>
            <a:r>
              <a:rPr lang="en-US" dirty="0">
                <a:ea typeface="ヒラギノ角ゴ Pro W3" charset="0"/>
              </a:rPr>
              <a:t>are preparing </a:t>
            </a:r>
            <a:r>
              <a:rPr lang="en-US" dirty="0" smtClean="0">
                <a:ea typeface="ヒラギノ角ゴ Pro W3" charset="0"/>
              </a:rPr>
              <a:t>people like </a:t>
            </a:r>
            <a:r>
              <a:rPr lang="en-US" u="sng" dirty="0" smtClean="0">
                <a:ea typeface="ヒラギノ角ゴ Pro W3" charset="0"/>
              </a:rPr>
              <a:t>you</a:t>
            </a:r>
            <a:r>
              <a:rPr lang="en-US" baseline="0" dirty="0" smtClean="0">
                <a:ea typeface="ヒラギノ角ゴ Pro W3" charset="0"/>
              </a:rPr>
              <a:t> </a:t>
            </a:r>
            <a:r>
              <a:rPr lang="en-US" dirty="0" smtClean="0">
                <a:ea typeface="ヒラギノ角ゴ Pro W3" charset="0"/>
              </a:rPr>
              <a:t>for </a:t>
            </a:r>
            <a:r>
              <a:rPr lang="en-US" dirty="0">
                <a:ea typeface="ヒラギノ角ゴ Pro W3" charset="0"/>
              </a:rPr>
              <a:t>jobs that don</a:t>
            </a:r>
            <a:r>
              <a:rPr lang="ja-JP" altLang="en-US" dirty="0">
                <a:ea typeface="ヒラギノ角ゴ Pro W3" charset="0"/>
              </a:rPr>
              <a:t>’</a:t>
            </a:r>
            <a:r>
              <a:rPr lang="en-US" altLang="ja-JP" dirty="0">
                <a:ea typeface="ヒラギノ角ゴ Pro W3" charset="0"/>
              </a:rPr>
              <a:t>t yet </a:t>
            </a:r>
            <a:r>
              <a:rPr lang="en-US" altLang="ja-JP" u="sng" dirty="0">
                <a:ea typeface="ヒラギノ角ゴ Pro W3" charset="0"/>
              </a:rPr>
              <a:t>exist</a:t>
            </a:r>
            <a:r>
              <a:rPr lang="en-US" altLang="ja-JP"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r>
              <a:rPr lang="en-US" dirty="0" smtClean="0">
                <a:ea typeface="ヒラギノ角ゴ Pro W3" charset="0"/>
              </a:rPr>
              <a:t>Shift Happens</a:t>
            </a:r>
          </a:p>
          <a:p>
            <a:pPr eaLnBrk="1" hangingPunct="1"/>
            <a:r>
              <a:rPr lang="en-US" dirty="0" smtClean="0"/>
              <a:t>Karl </a:t>
            </a:r>
            <a:r>
              <a:rPr lang="en-US" dirty="0" err="1" smtClean="0"/>
              <a:t>Fisch</a:t>
            </a:r>
            <a:r>
              <a:rPr lang="en-US" dirty="0" smtClean="0"/>
              <a:t> and Scott McLeod</a:t>
            </a:r>
          </a:p>
          <a:p>
            <a:pPr eaLnBrk="1" hangingPunct="1"/>
            <a:r>
              <a:rPr lang="en-US" dirty="0" smtClean="0">
                <a:ea typeface="ヒラギノ角ゴ Pro W3" charset="0"/>
              </a:rPr>
              <a:t>http://</a:t>
            </a:r>
            <a:r>
              <a:rPr lang="en-US" dirty="0" err="1" smtClean="0">
                <a:ea typeface="ヒラギノ角ゴ Pro W3" charset="0"/>
              </a:rPr>
              <a:t>shifthappens.wikispaces.com</a:t>
            </a:r>
            <a:r>
              <a:rPr lang="en-US" dirty="0" smtClean="0">
                <a:ea typeface="ヒラギノ角ゴ Pro W3" charset="0"/>
              </a:rPr>
              <a:t>/</a:t>
            </a:r>
          </a:p>
          <a:p>
            <a:pPr eaLnBrk="1" hangingPunct="1"/>
            <a:endParaRPr lang="en-US" dirty="0">
              <a:ea typeface="ヒラギノ角ゴ Pro W3" charset="0"/>
            </a:endParaRPr>
          </a:p>
        </p:txBody>
      </p:sp>
    </p:spTree>
    <p:extLst>
      <p:ext uri="{BB962C8B-B14F-4D97-AF65-F5344CB8AC3E}">
        <p14:creationId xmlns:p14="http://schemas.microsoft.com/office/powerpoint/2010/main" val="1763034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567E39C-1210-5A48-A5E0-71217972358A}" type="slidenum">
              <a:rPr lang="en-US" sz="1300"/>
              <a:pPr/>
              <a:t>24</a:t>
            </a:fld>
            <a:endParaRPr lang="en-US" sz="1300"/>
          </a:p>
        </p:txBody>
      </p:sp>
      <p:sp>
        <p:nvSpPr>
          <p:cNvPr id="162818"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2819" name="Rectangle 3"/>
          <p:cNvSpPr>
            <a:spLocks noGrp="1" noChangeArrowheads="1"/>
          </p:cNvSpPr>
          <p:nvPr>
            <p:ph type="body" idx="1"/>
          </p:nvPr>
        </p:nvSpPr>
        <p:spPr>
          <a:xfrm>
            <a:off x="731838" y="4557713"/>
            <a:ext cx="503872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 </a:t>
            </a:r>
            <a:r>
              <a:rPr lang="en-US" dirty="0" smtClean="0">
                <a:ea typeface="ヒラギノ角ゴ Pro W3" charset="0"/>
              </a:rPr>
              <a:t>Using </a:t>
            </a:r>
            <a:r>
              <a:rPr lang="en-US" dirty="0">
                <a:ea typeface="ヒラギノ角ゴ Pro W3" charset="0"/>
              </a:rPr>
              <a:t>technologies that have not yet been invented </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r>
              <a:rPr lang="en-US" dirty="0" smtClean="0">
                <a:ea typeface="ヒラギノ角ゴ Pro W3" charset="0"/>
              </a:rPr>
              <a:t>Shift Happens</a:t>
            </a:r>
          </a:p>
          <a:p>
            <a:pPr eaLnBrk="1" hangingPunct="1"/>
            <a:r>
              <a:rPr lang="en-US" dirty="0" smtClean="0"/>
              <a:t>Karl </a:t>
            </a:r>
            <a:r>
              <a:rPr lang="en-US" dirty="0" err="1" smtClean="0"/>
              <a:t>Fisch</a:t>
            </a:r>
            <a:r>
              <a:rPr lang="en-US" dirty="0" smtClean="0"/>
              <a:t> and Scott McLeod</a:t>
            </a:r>
          </a:p>
          <a:p>
            <a:pPr eaLnBrk="1" hangingPunct="1"/>
            <a:r>
              <a:rPr lang="en-US" dirty="0" smtClean="0">
                <a:ea typeface="ヒラギノ角ゴ Pro W3" charset="0"/>
              </a:rPr>
              <a:t>http://</a:t>
            </a:r>
            <a:r>
              <a:rPr lang="en-US" dirty="0" err="1" smtClean="0">
                <a:ea typeface="ヒラギノ角ゴ Pro W3" charset="0"/>
              </a:rPr>
              <a:t>shifthappens.wikispaces.com</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758912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1384168-E068-7546-A3C8-B82010EBEBCF}" type="slidenum">
              <a:rPr lang="en-US" sz="1300"/>
              <a:pPr/>
              <a:t>25</a:t>
            </a:fld>
            <a:endParaRPr lang="en-US" sz="1300"/>
          </a:p>
        </p:txBody>
      </p:sp>
      <p:sp>
        <p:nvSpPr>
          <p:cNvPr id="164866"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4867"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smtClean="0">
                <a:ea typeface="ヒラギノ角ゴ Pro W3" charset="0"/>
              </a:rPr>
              <a:t>… </a:t>
            </a:r>
            <a:r>
              <a:rPr lang="en-US" dirty="0">
                <a:ea typeface="ヒラギノ角ゴ Pro W3" charset="0"/>
              </a:rPr>
              <a:t>to solve </a:t>
            </a:r>
            <a:r>
              <a:rPr lang="en-US" dirty="0" smtClean="0">
                <a:ea typeface="ヒラギノ角ゴ Pro W3" charset="0"/>
              </a:rPr>
              <a:t>problems </a:t>
            </a:r>
            <a:r>
              <a:rPr lang="en-US" dirty="0">
                <a:ea typeface="ヒラギノ角ゴ Pro W3" charset="0"/>
              </a:rPr>
              <a:t>that we do not yet know are problems.</a:t>
            </a:r>
          </a:p>
          <a:p>
            <a:pPr eaLnBrk="1" hangingPunct="1"/>
            <a:endParaRPr lang="en-US" dirty="0">
              <a:ea typeface="ヒラギノ角ゴ Pro W3" charset="0"/>
            </a:endParaRPr>
          </a:p>
          <a:p>
            <a:pPr eaLnBrk="1" hangingPunct="1"/>
            <a:r>
              <a:rPr lang="en-US" dirty="0" smtClean="0">
                <a:ea typeface="ヒラギノ角ゴ Pro W3" charset="0"/>
              </a:rPr>
              <a:t>Has </a:t>
            </a:r>
            <a:r>
              <a:rPr lang="en-US" u="sng" dirty="0" smtClean="0">
                <a:ea typeface="ヒラギノ角ゴ Pro W3" charset="0"/>
              </a:rPr>
              <a:t>my</a:t>
            </a:r>
            <a:r>
              <a:rPr lang="en-US" dirty="0" smtClean="0">
                <a:ea typeface="ヒラギノ角ゴ Pro W3" charset="0"/>
              </a:rPr>
              <a:t> generation provided </a:t>
            </a:r>
            <a:r>
              <a:rPr lang="en-US" u="sng" dirty="0" smtClean="0">
                <a:ea typeface="ヒラギノ角ゴ Pro W3" charset="0"/>
              </a:rPr>
              <a:t>your</a:t>
            </a:r>
            <a:r>
              <a:rPr lang="en-US" dirty="0" smtClean="0">
                <a:ea typeface="ヒラギノ角ゴ Pro W3" charset="0"/>
              </a:rPr>
              <a:t> generation with </a:t>
            </a:r>
            <a:r>
              <a:rPr lang="en-US" dirty="0">
                <a:ea typeface="ヒラギノ角ゴ Pro W3" charset="0"/>
              </a:rPr>
              <a:t>the knowledge and tools </a:t>
            </a:r>
            <a:r>
              <a:rPr lang="en-US" dirty="0" smtClean="0">
                <a:ea typeface="ヒラギノ角ゴ Pro W3" charset="0"/>
              </a:rPr>
              <a:t>you will </a:t>
            </a:r>
            <a:r>
              <a:rPr lang="en-US" dirty="0">
                <a:ea typeface="ヒラギノ角ゴ Pro W3" charset="0"/>
              </a:rPr>
              <a:t>need to do this</a:t>
            </a:r>
            <a:r>
              <a:rPr lang="en-US" dirty="0" smtClean="0">
                <a:ea typeface="ヒラギノ角ゴ Pro W3" charset="0"/>
              </a:rPr>
              <a:t>?</a:t>
            </a:r>
          </a:p>
          <a:p>
            <a:pPr eaLnBrk="1" hangingPunct="1"/>
            <a:endParaRPr lang="en-US" dirty="0" smtClean="0">
              <a:ea typeface="ヒラギノ角ゴ Pro W3" charset="0"/>
            </a:endParaRPr>
          </a:p>
          <a:p>
            <a:pPr eaLnBrk="1" hangingPunct="1"/>
            <a:r>
              <a:rPr lang="en-US" dirty="0" smtClean="0">
                <a:ea typeface="ヒラギノ角ゴ Pro W3" charset="0"/>
              </a:rPr>
              <a:t>Are your teachers </a:t>
            </a:r>
            <a:r>
              <a:rPr lang="en-US" u="sng" dirty="0" smtClean="0">
                <a:ea typeface="ヒラギノ角ゴ Pro W3" charset="0"/>
              </a:rPr>
              <a:t>teaching</a:t>
            </a:r>
            <a:r>
              <a:rPr lang="en-US" baseline="0" dirty="0" smtClean="0">
                <a:ea typeface="ヒラギノ角ゴ Pro W3" charset="0"/>
              </a:rPr>
              <a:t> you how to solve problems that are not yet problems?</a:t>
            </a:r>
            <a:endParaRPr lang="en-US" dirty="0" smtClean="0">
              <a:ea typeface="ヒラギノ角ゴ Pro W3" charset="0"/>
            </a:endParaRP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r>
              <a:rPr lang="en-US" dirty="0" smtClean="0">
                <a:ea typeface="ヒラギノ角ゴ Pro W3" charset="0"/>
              </a:rPr>
              <a:t>Shift Happens</a:t>
            </a:r>
          </a:p>
          <a:p>
            <a:pPr eaLnBrk="1" hangingPunct="1"/>
            <a:r>
              <a:rPr lang="en-US" dirty="0" smtClean="0"/>
              <a:t>Karl </a:t>
            </a:r>
            <a:r>
              <a:rPr lang="en-US" dirty="0" err="1" smtClean="0"/>
              <a:t>Fisch</a:t>
            </a:r>
            <a:r>
              <a:rPr lang="en-US" dirty="0" smtClean="0"/>
              <a:t> and Scott McLeod</a:t>
            </a:r>
          </a:p>
          <a:p>
            <a:pPr eaLnBrk="1" hangingPunct="1"/>
            <a:r>
              <a:rPr lang="en-US" dirty="0" smtClean="0">
                <a:ea typeface="ヒラギノ角ゴ Pro W3" charset="0"/>
              </a:rPr>
              <a:t>http://</a:t>
            </a:r>
            <a:r>
              <a:rPr lang="en-US" dirty="0" err="1" smtClean="0">
                <a:ea typeface="ヒラギノ角ゴ Pro W3" charset="0"/>
              </a:rPr>
              <a:t>shifthappens.wikispaces.com</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1941643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noTextEdit="1"/>
          </p:cNvSpPr>
          <p:nvPr>
            <p:ph type="sldImg"/>
          </p:nvPr>
        </p:nvSpPr>
        <p:spPr>
          <a:ln/>
        </p:spPr>
      </p:sp>
      <p:sp>
        <p:nvSpPr>
          <p:cNvPr id="166914" name="Notes Placeholder 2"/>
          <p:cNvSpPr>
            <a:spLocks noGrp="1"/>
          </p:cNvSpPr>
          <p:nvPr>
            <p:ph type="body" idx="1"/>
          </p:nvPr>
        </p:nvSpPr>
        <p:spPr>
          <a:xfrm>
            <a:off x="731838" y="4560888"/>
            <a:ext cx="5202237"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We did not have any of these 20 </a:t>
            </a:r>
            <a:r>
              <a:rPr lang="en-US" dirty="0">
                <a:ea typeface="ヒラギノ角ゴ Pro W3" charset="0"/>
              </a:rPr>
              <a:t>years ago.</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next?</a:t>
            </a:r>
          </a:p>
          <a:p>
            <a:endParaRPr lang="en-US" dirty="0">
              <a:ea typeface="ヒラギノ角ゴ Pro W3" charset="0"/>
            </a:endParaRPr>
          </a:p>
          <a:p>
            <a:r>
              <a:rPr lang="en-US" dirty="0">
                <a:ea typeface="ヒラギノ角ゴ Pro W3" charset="0"/>
              </a:rPr>
              <a:t>How soon will these </a:t>
            </a:r>
            <a:r>
              <a:rPr lang="en-US" dirty="0" smtClean="0">
                <a:ea typeface="ヒラギノ角ゴ Pro W3" charset="0"/>
              </a:rPr>
              <a:t>become </a:t>
            </a:r>
            <a:r>
              <a:rPr lang="en-US" dirty="0">
                <a:ea typeface="ヒラギノ角ゴ Pro W3" charset="0"/>
              </a:rPr>
              <a:t>obsolete?  </a:t>
            </a:r>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Yes</a:t>
            </a:r>
            <a:r>
              <a:rPr lang="en-US" dirty="0">
                <a:ea typeface="ヒラギノ角ゴ Pro W3" charset="0"/>
              </a:rPr>
              <a:t>, these will </a:t>
            </a:r>
            <a:r>
              <a:rPr lang="en-US" u="sng" dirty="0">
                <a:ea typeface="ヒラギノ角ゴ Pro W3" charset="0"/>
              </a:rPr>
              <a:t>all</a:t>
            </a:r>
            <a:r>
              <a:rPr lang="en-US" dirty="0">
                <a:ea typeface="ヒラギノ角ゴ Pro W3" charset="0"/>
              </a:rPr>
              <a:t> </a:t>
            </a:r>
            <a:r>
              <a:rPr lang="en-US" dirty="0" smtClean="0">
                <a:ea typeface="ヒラギノ角ゴ Pro W3" charset="0"/>
              </a:rPr>
              <a:t>become </a:t>
            </a:r>
            <a:r>
              <a:rPr lang="en-US" dirty="0">
                <a:ea typeface="ヒラギノ角ゴ Pro W3" charset="0"/>
              </a:rPr>
              <a:t>obsolete someday soon</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What will take it's place?</a:t>
            </a:r>
          </a:p>
          <a:p>
            <a:endParaRPr lang="en-US" dirty="0">
              <a:ea typeface="ヒラギノ角ゴ Pro W3" charset="0"/>
            </a:endParaRPr>
          </a:p>
        </p:txBody>
      </p:sp>
      <p:sp>
        <p:nvSpPr>
          <p:cNvPr id="166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CE3F50-5CE1-8F46-B60A-BBC949070049}" type="slidenum">
              <a:rPr lang="en-US" sz="1300"/>
              <a:pPr/>
              <a:t>26</a:t>
            </a:fld>
            <a:endParaRPr lang="en-US" sz="1300"/>
          </a:p>
        </p:txBody>
      </p:sp>
    </p:spTree>
    <p:extLst>
      <p:ext uri="{BB962C8B-B14F-4D97-AF65-F5344CB8AC3E}">
        <p14:creationId xmlns:p14="http://schemas.microsoft.com/office/powerpoint/2010/main" val="723564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noTextEdit="1"/>
          </p:cNvSpPr>
          <p:nvPr>
            <p:ph type="sldImg"/>
          </p:nvPr>
        </p:nvSpPr>
        <p:spPr>
          <a:xfrm>
            <a:off x="992188" y="533400"/>
            <a:ext cx="2360612" cy="1771280"/>
          </a:xfrm>
          <a:ln/>
        </p:spPr>
      </p:sp>
      <p:sp>
        <p:nvSpPr>
          <p:cNvPr id="168962" name="Notes Placeholder 2"/>
          <p:cNvSpPr>
            <a:spLocks noGrp="1"/>
          </p:cNvSpPr>
          <p:nvPr>
            <p:ph type="body" idx="1"/>
          </p:nvPr>
        </p:nvSpPr>
        <p:spPr>
          <a:xfrm>
            <a:off x="838200" y="2286000"/>
            <a:ext cx="5029200" cy="662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Some of the latest trends are actually </a:t>
            </a:r>
            <a:r>
              <a:rPr lang="en-US" u="sng" dirty="0">
                <a:ea typeface="ヒラギノ角ゴ Pro W3" charset="0"/>
              </a:rPr>
              <a:t>old</a:t>
            </a:r>
            <a:r>
              <a:rPr lang="en-US" dirty="0">
                <a:ea typeface="ヒラギノ角ゴ Pro W3" charset="0"/>
              </a:rPr>
              <a:t> technologies making a comeback</a:t>
            </a:r>
            <a:r>
              <a:rPr lang="en-US" dirty="0" smtClean="0">
                <a:ea typeface="ヒラギノ角ゴ Pro W3" charset="0"/>
              </a:rPr>
              <a:t>.</a:t>
            </a:r>
            <a:endParaRPr lang="en-US" dirty="0">
              <a:ea typeface="ヒラギノ角ゴ Pro W3" charset="0"/>
            </a:endParaRPr>
          </a:p>
          <a:p>
            <a:r>
              <a:rPr lang="en-US" dirty="0">
                <a:ea typeface="ヒラギノ角ゴ Pro W3" charset="0"/>
              </a:rPr>
              <a:t>Over 100 years ago. When Rudolph Diesel first demonstrated his diesel engine, he powered it with </a:t>
            </a:r>
            <a:r>
              <a:rPr lang="en-US" u="sng" dirty="0">
                <a:ea typeface="ヒラギノ角ゴ Pro W3" charset="0"/>
              </a:rPr>
              <a:t>peanut</a:t>
            </a:r>
            <a:r>
              <a:rPr lang="en-US" dirty="0">
                <a:ea typeface="ヒラギノ角ゴ Pro W3" charset="0"/>
              </a:rPr>
              <a:t> oil.</a:t>
            </a:r>
          </a:p>
          <a:p>
            <a:r>
              <a:rPr lang="en-US" dirty="0">
                <a:ea typeface="ヒラギノ角ゴ Pro W3" charset="0"/>
              </a:rPr>
              <a:t>Then along came this cheap stuff called </a:t>
            </a:r>
            <a:r>
              <a:rPr lang="en-US" u="sng" dirty="0">
                <a:ea typeface="ヒラギノ角ゴ Pro W3" charset="0"/>
              </a:rPr>
              <a:t>petroleum</a:t>
            </a:r>
            <a:r>
              <a:rPr lang="en-US" dirty="0">
                <a:ea typeface="ヒラギノ角ゴ Pro W3" charset="0"/>
              </a:rPr>
              <a:t> that even Jed </a:t>
            </a:r>
            <a:r>
              <a:rPr lang="en-US" dirty="0" err="1">
                <a:ea typeface="ヒラギノ角ゴ Pro W3" charset="0"/>
              </a:rPr>
              <a:t>Clampett</a:t>
            </a:r>
            <a:r>
              <a:rPr lang="en-US" dirty="0">
                <a:ea typeface="ヒラギノ角ゴ Pro W3" charset="0"/>
              </a:rPr>
              <a:t> </a:t>
            </a:r>
            <a:r>
              <a:rPr lang="en-US" dirty="0" smtClean="0">
                <a:ea typeface="ヒラギノ角ゴ Pro W3" charset="0"/>
              </a:rPr>
              <a:t>didn't</a:t>
            </a:r>
            <a:r>
              <a:rPr lang="en-US" altLang="ja-JP" dirty="0" smtClean="0">
                <a:ea typeface="ヒラギノ角ゴ Pro W3" charset="0"/>
              </a:rPr>
              <a:t> </a:t>
            </a:r>
            <a:r>
              <a:rPr lang="en-US" altLang="ja-JP" dirty="0">
                <a:ea typeface="ヒラギノ角ゴ Pro W3" charset="0"/>
              </a:rPr>
              <a:t>want at first, and Rudolph Diesel quickly switched over to the newly created </a:t>
            </a:r>
            <a:r>
              <a:rPr lang="en-US" altLang="ja-JP" u="sng" dirty="0">
                <a:ea typeface="ヒラギノ角ゴ Pro W3" charset="0"/>
              </a:rPr>
              <a:t>Diesel</a:t>
            </a:r>
            <a:r>
              <a:rPr lang="en-US" altLang="ja-JP" dirty="0">
                <a:ea typeface="ヒラギノ角ゴ Pro W3" charset="0"/>
              </a:rPr>
              <a:t> </a:t>
            </a:r>
            <a:r>
              <a:rPr lang="en-US" altLang="ja-JP" dirty="0" smtClean="0">
                <a:ea typeface="ヒラギノ角ゴ Pro W3" charset="0"/>
              </a:rPr>
              <a:t>fuel, </a:t>
            </a:r>
            <a:r>
              <a:rPr lang="en-US" altLang="ja-JP" dirty="0">
                <a:ea typeface="ヒラギノ角ゴ Pro W3" charset="0"/>
              </a:rPr>
              <a:t>because it was so </a:t>
            </a:r>
            <a:r>
              <a:rPr lang="en-US" altLang="ja-JP" u="sng" dirty="0">
                <a:ea typeface="ヒラギノ角ゴ Pro W3" charset="0"/>
              </a:rPr>
              <a:t>cheap</a:t>
            </a:r>
            <a:r>
              <a:rPr lang="en-US" altLang="ja-JP" dirty="0">
                <a:ea typeface="ヒラギノ角ゴ Pro W3" charset="0"/>
              </a:rPr>
              <a:t> to make. </a:t>
            </a:r>
          </a:p>
          <a:p>
            <a:endParaRPr lang="en-US" dirty="0">
              <a:ea typeface="ヒラギノ角ゴ Pro W3" charset="0"/>
            </a:endParaRPr>
          </a:p>
          <a:p>
            <a:r>
              <a:rPr lang="en-US" dirty="0">
                <a:ea typeface="ヒラギノ角ゴ Pro W3" charset="0"/>
              </a:rPr>
              <a:t>Now people are paying McDonalds to let them take away their </a:t>
            </a:r>
            <a:r>
              <a:rPr lang="en-US" u="sng" dirty="0">
                <a:ea typeface="ヒラギノ角ゴ Pro W3" charset="0"/>
              </a:rPr>
              <a:t>waste</a:t>
            </a:r>
            <a:r>
              <a:rPr lang="en-US" dirty="0">
                <a:ea typeface="ヒラギノ角ゴ Pro W3" charset="0"/>
              </a:rPr>
              <a:t> cooking </a:t>
            </a:r>
            <a:r>
              <a:rPr lang="en-US" dirty="0" smtClean="0">
                <a:ea typeface="ヒラギノ角ゴ Pro W3" charset="0"/>
              </a:rPr>
              <a:t>oil, </a:t>
            </a:r>
            <a:r>
              <a:rPr lang="en-US" dirty="0">
                <a:ea typeface="ヒラギノ角ゴ Pro W3" charset="0"/>
              </a:rPr>
              <a:t>so they can use it to fuel their Diesel-powered vehicle</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And  </a:t>
            </a:r>
            <a:r>
              <a:rPr lang="en-US" u="sng" dirty="0" smtClean="0">
                <a:ea typeface="ヒラギノ角ゴ Pro W3" charset="0"/>
              </a:rPr>
              <a:t>Electric</a:t>
            </a:r>
            <a:r>
              <a:rPr lang="en-US" dirty="0" smtClean="0">
                <a:ea typeface="ヒラギノ角ゴ Pro W3" charset="0"/>
              </a:rPr>
              <a:t> cars?  Invented almost</a:t>
            </a:r>
            <a:r>
              <a:rPr lang="en-US" baseline="0" dirty="0" smtClean="0">
                <a:ea typeface="ヒラギノ角ゴ Pro W3" charset="0"/>
              </a:rPr>
              <a:t> 200 years ago. </a:t>
            </a:r>
            <a:endParaRPr lang="en-US" baseline="0" dirty="0" smtClean="0">
              <a:ea typeface="ヒラギノ角ゴ Pro W3" charset="0"/>
            </a:endParaRPr>
          </a:p>
          <a:p>
            <a:r>
              <a:rPr lang="en-US" baseline="0" dirty="0" smtClean="0">
                <a:ea typeface="ヒラギノ角ゴ Pro W3" charset="0"/>
              </a:rPr>
              <a:t>Electric </a:t>
            </a:r>
            <a:r>
              <a:rPr lang="en-US" baseline="0" dirty="0" smtClean="0">
                <a:ea typeface="ヒラギノ角ゴ Pro W3" charset="0"/>
              </a:rPr>
              <a:t>cars were very popular until the early 1900s when gasoline-powered engines took over, because </a:t>
            </a:r>
            <a:endParaRPr lang="en-US" baseline="0" dirty="0" smtClean="0">
              <a:ea typeface="ヒラギノ角ゴ Pro W3" charset="0"/>
            </a:endParaRPr>
          </a:p>
          <a:p>
            <a:r>
              <a:rPr lang="mr-IN" baseline="0" dirty="0" smtClean="0">
                <a:ea typeface="ヒラギノ角ゴ Pro W3" charset="0"/>
              </a:rPr>
              <a:t>–</a:t>
            </a:r>
            <a:r>
              <a:rPr lang="en-US" baseline="0" dirty="0" smtClean="0">
                <a:ea typeface="ヒラギノ角ゴ Pro W3" charset="0"/>
              </a:rPr>
              <a:t> at </a:t>
            </a:r>
            <a:r>
              <a:rPr lang="en-US" baseline="0" dirty="0" smtClean="0">
                <a:ea typeface="ヒラギノ角ゴ Pro W3" charset="0"/>
              </a:rPr>
              <a:t>the time -- </a:t>
            </a:r>
            <a:r>
              <a:rPr lang="en-US" u="sng" baseline="0" dirty="0" smtClean="0">
                <a:ea typeface="ヒラギノ角ゴ Pro W3" charset="0"/>
              </a:rPr>
              <a:t>gasoline</a:t>
            </a:r>
            <a:r>
              <a:rPr lang="en-US" baseline="0" dirty="0" smtClean="0">
                <a:ea typeface="ヒラギノ角ゴ Pro W3" charset="0"/>
              </a:rPr>
              <a:t> was very </a:t>
            </a:r>
            <a:r>
              <a:rPr lang="en-US" u="sng" baseline="0" dirty="0" smtClean="0">
                <a:ea typeface="ヒラギノ角ゴ Pro W3" charset="0"/>
              </a:rPr>
              <a:t>cheap</a:t>
            </a:r>
            <a:r>
              <a:rPr lang="en-US" baseline="0" dirty="0" smtClean="0">
                <a:ea typeface="ヒラギノ角ゴ Pro W3" charset="0"/>
              </a:rPr>
              <a:t>.</a:t>
            </a:r>
            <a:endParaRPr lang="en-US" dirty="0">
              <a:ea typeface="ヒラギノ角ゴ Pro W3" charset="0"/>
            </a:endParaRPr>
          </a:p>
          <a:p>
            <a:endParaRPr lang="en-US" dirty="0">
              <a:ea typeface="ヒラギノ角ゴ Pro W3" charset="0"/>
            </a:endParaRPr>
          </a:p>
          <a:p>
            <a:r>
              <a:rPr lang="en-US" dirty="0">
                <a:ea typeface="ヒラギノ角ゴ Pro W3" charset="0"/>
              </a:rPr>
              <a:t>And the Biofuels Center of North Carolina is helping people build government-approved </a:t>
            </a:r>
            <a:r>
              <a:rPr lang="en-US" u="sng" dirty="0" smtClean="0">
                <a:ea typeface="ヒラギノ角ゴ Pro W3" charset="0"/>
              </a:rPr>
              <a:t>stills</a:t>
            </a:r>
            <a:r>
              <a:rPr lang="en-US" dirty="0" smtClean="0">
                <a:ea typeface="ヒラギノ角ゴ Pro W3" charset="0"/>
              </a:rPr>
              <a:t> </a:t>
            </a:r>
            <a:r>
              <a:rPr lang="en-US" dirty="0">
                <a:ea typeface="ヒラギノ角ゴ Pro W3" charset="0"/>
              </a:rPr>
              <a:t>to create legal moonshine that we can burn in our cars. </a:t>
            </a:r>
          </a:p>
          <a:p>
            <a:endParaRPr lang="en-US" dirty="0">
              <a:ea typeface="ヒラギノ角ゴ Pro W3" charset="0"/>
            </a:endParaRPr>
          </a:p>
          <a:p>
            <a:r>
              <a:rPr lang="en-US" dirty="0" smtClean="0">
                <a:ea typeface="ヒラギノ角ゴ Pro W3" charset="0"/>
              </a:rPr>
              <a:t>Yes</a:t>
            </a:r>
            <a:r>
              <a:rPr lang="en-US" dirty="0">
                <a:ea typeface="ヒラギノ角ゴ Pro W3" charset="0"/>
              </a:rPr>
              <a:t>, some </a:t>
            </a:r>
            <a:r>
              <a:rPr lang="en-US" u="sng" dirty="0">
                <a:ea typeface="ヒラギノ角ゴ Pro W3" charset="0"/>
              </a:rPr>
              <a:t>old</a:t>
            </a:r>
            <a:r>
              <a:rPr lang="en-US" dirty="0">
                <a:ea typeface="ヒラギノ角ゴ Pro W3" charset="0"/>
              </a:rPr>
              <a:t> technologies are coming back around again.</a:t>
            </a:r>
          </a:p>
          <a:p>
            <a:endParaRPr lang="en-US" dirty="0">
              <a:ea typeface="ヒラギノ角ゴ Pro W3" charset="0"/>
            </a:endParaRPr>
          </a:p>
        </p:txBody>
      </p:sp>
      <p:sp>
        <p:nvSpPr>
          <p:cNvPr id="168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2547694-3FC9-B34B-A99D-F3DD18D8AC56}" type="slidenum">
              <a:rPr lang="en-US" sz="1300"/>
              <a:pPr/>
              <a:t>27</a:t>
            </a:fld>
            <a:endParaRPr lang="en-US" sz="1300"/>
          </a:p>
        </p:txBody>
      </p:sp>
    </p:spTree>
    <p:extLst>
      <p:ext uri="{BB962C8B-B14F-4D97-AF65-F5344CB8AC3E}">
        <p14:creationId xmlns:p14="http://schemas.microsoft.com/office/powerpoint/2010/main" val="834651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switch gears again and look at what</a:t>
            </a:r>
            <a:r>
              <a:rPr lang="en-US" baseline="0" dirty="0" smtClean="0"/>
              <a:t> gets you hired.</a:t>
            </a:r>
          </a:p>
          <a:p>
            <a:endParaRPr lang="en-US" baseline="0" dirty="0" smtClean="0"/>
          </a:p>
          <a:p>
            <a:r>
              <a:rPr lang="en-US" baseline="0" dirty="0" smtClean="0"/>
              <a:t>You are all in an education program that will lead to a certificate, diploma, </a:t>
            </a:r>
            <a:r>
              <a:rPr lang="en-US" baseline="0" dirty="0" smtClean="0"/>
              <a:t>degree, </a:t>
            </a:r>
            <a:r>
              <a:rPr lang="en-US" baseline="0" dirty="0" smtClean="0"/>
              <a:t>or some kind of evidence that you completed a specific training program.  </a:t>
            </a:r>
          </a:p>
          <a:p>
            <a:endParaRPr lang="en-US" baseline="0" dirty="0" smtClean="0"/>
          </a:p>
          <a:p>
            <a:r>
              <a:rPr lang="en-US" baseline="0" dirty="0" smtClean="0"/>
              <a:t>And you have been told that </a:t>
            </a:r>
            <a:r>
              <a:rPr lang="en-US" u="sng" baseline="0" dirty="0" smtClean="0"/>
              <a:t>that</a:t>
            </a:r>
            <a:r>
              <a:rPr lang="en-US" baseline="0" dirty="0" smtClean="0"/>
              <a:t> is all you need to get hired in a specific occupation.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u="sng" baseline="0" dirty="0" smtClean="0"/>
              <a:t>Listen </a:t>
            </a:r>
            <a:r>
              <a:rPr lang="en-US" u="sng" baseline="0" dirty="0" smtClean="0"/>
              <a:t>up </a:t>
            </a:r>
            <a:r>
              <a:rPr lang="mr-IN" baseline="0" dirty="0" smtClean="0"/>
              <a:t>–</a:t>
            </a:r>
            <a:r>
              <a:rPr lang="en-US" baseline="0" dirty="0" smtClean="0"/>
              <a:t> </a:t>
            </a:r>
            <a:r>
              <a:rPr lang="en-US" baseline="0" dirty="0" err="1" smtClean="0"/>
              <a:t>'cause</a:t>
            </a:r>
            <a:r>
              <a:rPr lang="en-US" baseline="0" dirty="0" smtClean="0"/>
              <a:t> this is the secret stuff you don't get in school.</a:t>
            </a:r>
          </a:p>
          <a:p>
            <a:endParaRPr lang="en-US" baseline="0" dirty="0" smtClean="0"/>
          </a:p>
          <a:p>
            <a:endParaRPr lang="en-US" dirty="0" smtClean="0"/>
          </a:p>
          <a:p>
            <a:endParaRPr lang="en-US" dirty="0" smtClean="0"/>
          </a:p>
          <a:p>
            <a:r>
              <a:rPr lang="en-US" dirty="0" smtClean="0"/>
              <a:t>=====</a:t>
            </a:r>
          </a:p>
          <a:p>
            <a:r>
              <a:rPr lang="en-US" dirty="0" smtClean="0"/>
              <a:t>http://</a:t>
            </a:r>
            <a:r>
              <a:rPr lang="en-US" dirty="0" err="1" smtClean="0"/>
              <a:t>www.careeraddict.com</a:t>
            </a:r>
            <a:r>
              <a:rPr lang="en-US" dirty="0" smtClean="0"/>
              <a:t>/5-reasons-your-degree-won-t-get-you-hired</a:t>
            </a:r>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28</a:t>
            </a:fld>
            <a:endParaRPr lang="en-US"/>
          </a:p>
        </p:txBody>
      </p:sp>
    </p:spTree>
    <p:extLst>
      <p:ext uri="{BB962C8B-B14F-4D97-AF65-F5344CB8AC3E}">
        <p14:creationId xmlns:p14="http://schemas.microsoft.com/office/powerpoint/2010/main" val="1452837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759200" cy="2819400"/>
          </a:xfrm>
        </p:spPr>
      </p:sp>
      <p:sp>
        <p:nvSpPr>
          <p:cNvPr id="3" name="Notes Placeholder 2"/>
          <p:cNvSpPr>
            <a:spLocks noGrp="1"/>
          </p:cNvSpPr>
          <p:nvPr>
            <p:ph type="body" idx="1"/>
          </p:nvPr>
        </p:nvSpPr>
        <p:spPr>
          <a:xfrm>
            <a:off x="685800" y="3809999"/>
            <a:ext cx="5486400" cy="4875213"/>
          </a:xfrm>
        </p:spPr>
        <p:txBody>
          <a:bodyPr/>
          <a:lstStyle/>
          <a:p>
            <a:r>
              <a:rPr lang="en-US" dirty="0" smtClean="0"/>
              <a:t>What you </a:t>
            </a:r>
            <a:r>
              <a:rPr lang="en-US" u="sng" dirty="0" smtClean="0"/>
              <a:t>should</a:t>
            </a:r>
            <a:r>
              <a:rPr lang="en-US" dirty="0" smtClean="0"/>
              <a:t> do </a:t>
            </a:r>
            <a:r>
              <a:rPr lang="en-US" dirty="0" smtClean="0"/>
              <a:t>is </a:t>
            </a:r>
            <a:r>
              <a:rPr lang="en-US" dirty="0" smtClean="0"/>
              <a:t>first find </a:t>
            </a:r>
            <a:r>
              <a:rPr lang="en-US" dirty="0" smtClean="0"/>
              <a:t>the businesses that</a:t>
            </a:r>
            <a:r>
              <a:rPr lang="en-US" baseline="0" dirty="0" smtClean="0"/>
              <a:t> are hiring for the job that you want </a:t>
            </a:r>
            <a:endParaRPr lang="en-US" baseline="0" dirty="0" smtClean="0"/>
          </a:p>
          <a:p>
            <a:endParaRPr lang="en-US" baseline="0" dirty="0" smtClean="0"/>
          </a:p>
          <a:p>
            <a:r>
              <a:rPr lang="en-US" baseline="0" dirty="0" smtClean="0"/>
              <a:t>-- </a:t>
            </a:r>
            <a:r>
              <a:rPr lang="en-US" baseline="0" dirty="0" smtClean="0"/>
              <a:t>and </a:t>
            </a:r>
            <a:r>
              <a:rPr lang="en-US" u="sng" baseline="0" dirty="0" smtClean="0"/>
              <a:t>ask them</a:t>
            </a:r>
            <a:r>
              <a:rPr lang="en-US" baseline="0" dirty="0" smtClean="0"/>
              <a:t> what </a:t>
            </a:r>
            <a:r>
              <a:rPr lang="en-US" u="sng" baseline="0" dirty="0" smtClean="0"/>
              <a:t>they</a:t>
            </a:r>
            <a:r>
              <a:rPr lang="en-US" baseline="0" dirty="0" smtClean="0"/>
              <a:t> are looking for in their new hires.  </a:t>
            </a:r>
            <a:endParaRPr lang="en-US" baseline="0" dirty="0" smtClean="0"/>
          </a:p>
          <a:p>
            <a:endParaRPr lang="en-US" dirty="0"/>
          </a:p>
          <a:p>
            <a:r>
              <a:rPr lang="en-US" baseline="0" dirty="0" smtClean="0"/>
              <a:t>Simply </a:t>
            </a:r>
            <a:r>
              <a:rPr lang="en-US" baseline="0" dirty="0" smtClean="0"/>
              <a:t>put, -- what </a:t>
            </a:r>
            <a:r>
              <a:rPr lang="en-US" u="sng" baseline="0" dirty="0" smtClean="0"/>
              <a:t>gets</a:t>
            </a:r>
            <a:r>
              <a:rPr lang="en-US" baseline="0" dirty="0" smtClean="0"/>
              <a:t> folks hired?  What </a:t>
            </a:r>
            <a:r>
              <a:rPr lang="en-US" u="sng" baseline="0" dirty="0" smtClean="0"/>
              <a:t>keeps</a:t>
            </a:r>
            <a:r>
              <a:rPr lang="en-US" baseline="0" dirty="0" smtClean="0"/>
              <a:t> folks from getting hired?  </a:t>
            </a:r>
            <a:endParaRPr lang="en-US" dirty="0" smtClean="0"/>
          </a:p>
          <a:p>
            <a:endParaRPr lang="en-US" dirty="0" smtClean="0"/>
          </a:p>
          <a:p>
            <a:r>
              <a:rPr lang="en-US" dirty="0" smtClean="0"/>
              <a:t>Most people go out and get an education first -- then try to find an employer who wants someone with that kind of</a:t>
            </a:r>
            <a:r>
              <a:rPr lang="en-US" baseline="0" dirty="0" smtClean="0"/>
              <a:t> education.</a:t>
            </a:r>
          </a:p>
          <a:p>
            <a:endParaRPr lang="en-US" baseline="0" dirty="0" smtClean="0"/>
          </a:p>
          <a:p>
            <a:r>
              <a:rPr lang="en-US" baseline="0" dirty="0" smtClean="0"/>
              <a:t>What we fail to notice is that we are usually </a:t>
            </a:r>
            <a:r>
              <a:rPr lang="en-US" u="sng" baseline="0" dirty="0" smtClean="0"/>
              <a:t>guessing</a:t>
            </a:r>
            <a:r>
              <a:rPr lang="en-US" baseline="0" dirty="0" smtClean="0"/>
              <a:t> at what the employers want.</a:t>
            </a:r>
          </a:p>
          <a:p>
            <a:endParaRPr lang="en-US" dirty="0" smtClean="0"/>
          </a:p>
          <a:p>
            <a:r>
              <a:rPr lang="en-US" dirty="0" smtClean="0"/>
              <a:t>The </a:t>
            </a:r>
            <a:r>
              <a:rPr lang="en-US" u="sng" dirty="0" smtClean="0"/>
              <a:t>employers know </a:t>
            </a:r>
            <a:r>
              <a:rPr lang="en-US" dirty="0" smtClean="0"/>
              <a:t>what </a:t>
            </a:r>
            <a:r>
              <a:rPr lang="en-US" u="sng" dirty="0" smtClean="0"/>
              <a:t>they</a:t>
            </a:r>
            <a:r>
              <a:rPr lang="en-US" dirty="0" smtClean="0"/>
              <a:t> want in their new recruits.  </a:t>
            </a:r>
          </a:p>
          <a:p>
            <a:endParaRPr lang="en-US" dirty="0" smtClean="0"/>
          </a:p>
          <a:p>
            <a:r>
              <a:rPr lang="en-US" dirty="0" smtClean="0"/>
              <a:t>And it is not always what they are getting from the classroom training.</a:t>
            </a:r>
          </a:p>
          <a:p>
            <a:endParaRPr lang="en-US" dirty="0" smtClean="0"/>
          </a:p>
          <a:p>
            <a:endParaRPr lang="en-US" baseline="0" dirty="0" smtClean="0"/>
          </a:p>
          <a:p>
            <a:endParaRPr lang="en-US" baseline="0" dirty="0" smtClean="0"/>
          </a:p>
          <a:p>
            <a:endParaRPr lang="en-US" baseline="0" dirty="0" smtClean="0"/>
          </a:p>
          <a:p>
            <a:r>
              <a:rPr lang="en-US" baseline="0" dirty="0" smtClean="0"/>
              <a:t>=======</a:t>
            </a:r>
          </a:p>
          <a:p>
            <a:r>
              <a:rPr lang="en-US" dirty="0" smtClean="0"/>
              <a:t>https://</a:t>
            </a:r>
            <a:r>
              <a:rPr lang="en-US" dirty="0" err="1" smtClean="0"/>
              <a:t>www.aacu.org</a:t>
            </a:r>
            <a:r>
              <a:rPr lang="en-US" dirty="0" smtClean="0"/>
              <a:t>/press/press-releases/employers-more-interested-critical-thinking-and-problem-solving-college-major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29</a:t>
            </a:fld>
            <a:endParaRPr lang="en-US"/>
          </a:p>
        </p:txBody>
      </p:sp>
    </p:spTree>
    <p:extLst>
      <p:ext uri="{BB962C8B-B14F-4D97-AF65-F5344CB8AC3E}">
        <p14:creationId xmlns:p14="http://schemas.microsoft.com/office/powerpoint/2010/main" val="636661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304800"/>
            <a:ext cx="1752600" cy="1314450"/>
          </a:xfrm>
        </p:spPr>
      </p:sp>
      <p:sp>
        <p:nvSpPr>
          <p:cNvPr id="3" name="Notes Placeholder 2"/>
          <p:cNvSpPr>
            <a:spLocks noGrp="1"/>
          </p:cNvSpPr>
          <p:nvPr>
            <p:ph type="body" idx="1"/>
          </p:nvPr>
        </p:nvSpPr>
        <p:spPr>
          <a:xfrm>
            <a:off x="685800" y="1619250"/>
            <a:ext cx="5638800" cy="7372350"/>
          </a:xfrm>
        </p:spPr>
        <p:txBody>
          <a:bodyPr>
            <a:normAutofit fontScale="92500" lnSpcReduction="10000"/>
          </a:bodyPr>
          <a:lstStyle/>
          <a:p>
            <a:r>
              <a:rPr lang="en-US" dirty="0" smtClean="0"/>
              <a:t>So I go to NC State University </a:t>
            </a:r>
            <a:r>
              <a:rPr lang="en-US" baseline="0" dirty="0" smtClean="0"/>
              <a:t>in Electrical </a:t>
            </a:r>
            <a:r>
              <a:rPr lang="en-US" baseline="0" dirty="0" smtClean="0"/>
              <a:t>Engineering.</a:t>
            </a:r>
            <a:r>
              <a:rPr lang="en-US" dirty="0" smtClean="0"/>
              <a:t> --- </a:t>
            </a:r>
            <a:r>
              <a:rPr lang="en-US" baseline="0" dirty="0" smtClean="0"/>
              <a:t>For </a:t>
            </a:r>
            <a:r>
              <a:rPr lang="en-US" baseline="0" dirty="0" smtClean="0"/>
              <a:t>11 years!</a:t>
            </a:r>
          </a:p>
          <a:p>
            <a:endParaRPr lang="en-US" baseline="0" dirty="0" smtClean="0"/>
          </a:p>
          <a:p>
            <a:r>
              <a:rPr lang="en-US" baseline="0" dirty="0" smtClean="0"/>
              <a:t>I realized early on that engineers did not work with their hands, they sat a desk and designed things for others to build</a:t>
            </a:r>
            <a:r>
              <a:rPr lang="en-US" baseline="0" dirty="0" smtClean="0"/>
              <a:t>.</a:t>
            </a:r>
          </a:p>
          <a:p>
            <a:r>
              <a:rPr lang="en-US" baseline="0" dirty="0" smtClean="0"/>
              <a:t>--  </a:t>
            </a:r>
            <a:r>
              <a:rPr lang="en-US" baseline="0" dirty="0" smtClean="0"/>
              <a:t>I wanted to be that </a:t>
            </a:r>
            <a:r>
              <a:rPr lang="en-US" u="sng" baseline="0" dirty="0" smtClean="0"/>
              <a:t>other</a:t>
            </a:r>
            <a:r>
              <a:rPr lang="en-US" baseline="0" dirty="0" smtClean="0"/>
              <a:t> guy who got to </a:t>
            </a:r>
            <a:r>
              <a:rPr lang="en-US" u="sng" baseline="0" dirty="0" smtClean="0"/>
              <a:t>build</a:t>
            </a:r>
            <a:r>
              <a:rPr lang="en-US" baseline="0" dirty="0" smtClean="0"/>
              <a:t> things. </a:t>
            </a:r>
          </a:p>
          <a:p>
            <a:endParaRPr lang="en-US" baseline="0" dirty="0" smtClean="0"/>
          </a:p>
          <a:p>
            <a:r>
              <a:rPr lang="en-US" baseline="0" dirty="0" smtClean="0"/>
              <a:t>I loved the drafting courses more than anything and really enjoyed the drafting instructors, so I attempted to change majors to become an Industrial Arts teacher. </a:t>
            </a:r>
          </a:p>
          <a:p>
            <a:endParaRPr lang="en-US" baseline="0" dirty="0" smtClean="0"/>
          </a:p>
          <a:p>
            <a:r>
              <a:rPr lang="en-US" baseline="0" dirty="0" smtClean="0"/>
              <a:t>I ran into lots of red tape trying to </a:t>
            </a:r>
            <a:r>
              <a:rPr lang="en-US" u="sng" baseline="0" dirty="0" smtClean="0"/>
              <a:t>transfer</a:t>
            </a:r>
            <a:r>
              <a:rPr lang="en-US" baseline="0" dirty="0" smtClean="0"/>
              <a:t> </a:t>
            </a:r>
            <a:r>
              <a:rPr lang="en-US" u="sng" baseline="0" dirty="0" smtClean="0"/>
              <a:t>from</a:t>
            </a:r>
            <a:r>
              <a:rPr lang="en-US" baseline="0" dirty="0" smtClean="0"/>
              <a:t> the school of Engineering </a:t>
            </a:r>
            <a:r>
              <a:rPr lang="en-US" u="sng" baseline="0" dirty="0" smtClean="0"/>
              <a:t>to</a:t>
            </a:r>
            <a:r>
              <a:rPr lang="en-US" baseline="0" dirty="0" smtClean="0"/>
              <a:t> the school of Education. </a:t>
            </a:r>
            <a:endParaRPr lang="en-US" baseline="0" dirty="0" smtClean="0"/>
          </a:p>
          <a:p>
            <a:r>
              <a:rPr lang="en-US" baseline="0" dirty="0" smtClean="0"/>
              <a:t>My </a:t>
            </a:r>
            <a:r>
              <a:rPr lang="en-US" baseline="0" dirty="0" smtClean="0"/>
              <a:t>advisor even told me to </a:t>
            </a:r>
            <a:r>
              <a:rPr lang="en-US" u="sng" baseline="0" dirty="0" smtClean="0"/>
              <a:t>drop out </a:t>
            </a:r>
            <a:r>
              <a:rPr lang="en-US" baseline="0" dirty="0" smtClean="0"/>
              <a:t>of college, because I was </a:t>
            </a:r>
            <a:r>
              <a:rPr lang="en-US" u="sng" baseline="0" dirty="0" smtClean="0"/>
              <a:t>wasting</a:t>
            </a:r>
            <a:r>
              <a:rPr lang="en-US" baseline="0" dirty="0" smtClean="0"/>
              <a:t> a seat for someone who really wanted to be an engineer.</a:t>
            </a:r>
          </a:p>
          <a:p>
            <a:endParaRPr lang="en-US" baseline="0" dirty="0" smtClean="0"/>
          </a:p>
          <a:p>
            <a:r>
              <a:rPr lang="en-US" baseline="0" dirty="0" smtClean="0"/>
              <a:t>I ended up transferring to the Technology Education program at North Carolina A&amp;T State University in Greensboro.</a:t>
            </a:r>
          </a:p>
          <a:p>
            <a:endParaRPr lang="en-US" baseline="0" dirty="0" smtClean="0"/>
          </a:p>
          <a:p>
            <a:r>
              <a:rPr lang="en-US" baseline="0" dirty="0" smtClean="0"/>
              <a:t>By then I was ready to move ahead and complete my schooling. </a:t>
            </a:r>
            <a:r>
              <a:rPr lang="en-US" baseline="0" dirty="0" smtClean="0"/>
              <a:t/>
            </a:r>
            <a:br>
              <a:rPr lang="en-US" baseline="0" dirty="0" smtClean="0"/>
            </a:br>
            <a:r>
              <a:rPr lang="en-US" baseline="0" dirty="0" smtClean="0"/>
              <a:t>I </a:t>
            </a:r>
            <a:r>
              <a:rPr lang="en-US" baseline="0" dirty="0" smtClean="0"/>
              <a:t>graduated summa cum laude with an offer to further my studies for free at Indiana State.  So I went there and completed my </a:t>
            </a:r>
            <a:r>
              <a:rPr lang="en-US" baseline="0" dirty="0" smtClean="0"/>
              <a:t>Masters </a:t>
            </a:r>
            <a:r>
              <a:rPr lang="en-US" baseline="0" dirty="0" smtClean="0"/>
              <a:t>degree in Technology Education.</a:t>
            </a:r>
          </a:p>
          <a:p>
            <a:endParaRPr lang="en-US" baseline="0" dirty="0" smtClean="0"/>
          </a:p>
          <a:p>
            <a:r>
              <a:rPr lang="en-US" baseline="0" dirty="0" smtClean="0"/>
              <a:t>Right out of college an old Boy Scout buddy hired me to help get sounds into a computer.   This was in the early nineties, and we were attempting to do things like PowerPoint and Web pages </a:t>
            </a:r>
            <a:r>
              <a:rPr lang="en-US" u="sng" baseline="0" dirty="0" smtClean="0"/>
              <a:t>long</a:t>
            </a:r>
            <a:r>
              <a:rPr lang="en-US" baseline="0" dirty="0" smtClean="0"/>
              <a:t> before they were invented.  </a:t>
            </a:r>
            <a:endParaRPr lang="en-US" baseline="0" dirty="0" smtClean="0"/>
          </a:p>
          <a:p>
            <a:r>
              <a:rPr lang="en-US" baseline="0" dirty="0" smtClean="0"/>
              <a:t>We </a:t>
            </a:r>
            <a:r>
              <a:rPr lang="en-US" baseline="0" dirty="0" smtClean="0"/>
              <a:t>were building on our past experiences creating multi-image slide projector shows synced to sound on reel-to-reel tape.</a:t>
            </a:r>
          </a:p>
          <a:p>
            <a:endParaRPr lang="en-US" baseline="0" dirty="0" smtClean="0"/>
          </a:p>
          <a:p>
            <a:r>
              <a:rPr lang="en-US" baseline="0" dirty="0" smtClean="0"/>
              <a:t>I was a </a:t>
            </a:r>
            <a:r>
              <a:rPr lang="en-US" baseline="0" dirty="0" err="1" smtClean="0"/>
              <a:t>MultiMedia</a:t>
            </a:r>
            <a:r>
              <a:rPr lang="en-US" baseline="0" dirty="0" smtClean="0"/>
              <a:t> developer for about ten years, then got into the world of education to run a multi-media lab just before the big Y2K non-event.</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a:t>
            </a:fld>
            <a:endParaRPr lang="en-US"/>
          </a:p>
        </p:txBody>
      </p:sp>
    </p:spTree>
    <p:extLst>
      <p:ext uri="{BB962C8B-B14F-4D97-AF65-F5344CB8AC3E}">
        <p14:creationId xmlns:p14="http://schemas.microsoft.com/office/powerpoint/2010/main" val="2653768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724400"/>
          </a:xfrm>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dirty="0" smtClean="0"/>
              <a:t>The North Carolina Department</a:t>
            </a:r>
            <a:r>
              <a:rPr lang="en-US" sz="2100" baseline="0" dirty="0" smtClean="0"/>
              <a:t> of Commerce </a:t>
            </a:r>
            <a:r>
              <a:rPr lang="en-US" sz="2100" dirty="0" smtClean="0"/>
              <a:t>surveys</a:t>
            </a:r>
            <a:r>
              <a:rPr lang="en-US" sz="2100" baseline="0" dirty="0" smtClean="0"/>
              <a:t> businesses all across the state every few years to find out what the </a:t>
            </a:r>
            <a:r>
              <a:rPr lang="en-US" sz="2100" u="sng" baseline="0" dirty="0" smtClean="0"/>
              <a:t>employers</a:t>
            </a:r>
            <a:r>
              <a:rPr lang="en-US" sz="2100" baseline="0" dirty="0" smtClean="0"/>
              <a:t> are looking for in their new recruits.</a:t>
            </a:r>
          </a:p>
          <a:p>
            <a:endParaRPr lang="en-US" sz="2100" baseline="0" dirty="0" smtClean="0"/>
          </a:p>
          <a:p>
            <a:endParaRPr lang="en-US" sz="2100" baseline="0" dirty="0" smtClean="0"/>
          </a:p>
          <a:p>
            <a:endParaRPr lang="en-US" sz="2100" baseline="0" dirty="0" smtClean="0"/>
          </a:p>
          <a:p>
            <a:endParaRPr lang="en-US" sz="2100" dirty="0" smtClean="0"/>
          </a:p>
          <a:p>
            <a:endParaRPr lang="en-US" dirty="0" smtClean="0"/>
          </a:p>
          <a:p>
            <a:endParaRPr lang="en-US" dirty="0" smtClean="0"/>
          </a:p>
          <a:p>
            <a:endParaRPr lang="en-US" dirty="0" smtClean="0"/>
          </a:p>
          <a:p>
            <a:r>
              <a:rPr lang="en-US" dirty="0" smtClean="0"/>
              <a:t>=====</a:t>
            </a:r>
          </a:p>
          <a:p>
            <a:r>
              <a:rPr lang="en-US" dirty="0" smtClean="0"/>
              <a:t>2016 NC Employer Needs Survey</a:t>
            </a:r>
          </a:p>
          <a:p>
            <a:r>
              <a:rPr lang="en-US" dirty="0" smtClean="0"/>
              <a:t>http://</a:t>
            </a:r>
            <a:r>
              <a:rPr lang="en-US" dirty="0" err="1" smtClean="0"/>
              <a:t>www.nccommerce.com</a:t>
            </a:r>
            <a:r>
              <a:rPr lang="en-US" dirty="0" smtClean="0"/>
              <a:t>/Portals/47/Publications/Industry%20Reports/2016-Employer-Needs-Survey.pdf</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2016 NC Employer Needs Survey</a:t>
            </a:r>
            <a:r>
              <a:rPr lang="en-US" baseline="0" dirty="0" smtClean="0"/>
              <a:t>  - PowerPoint</a:t>
            </a:r>
            <a:endParaRPr lang="en-US" dirty="0" smtClean="0"/>
          </a:p>
          <a:p>
            <a:r>
              <a:rPr lang="en-US" dirty="0" smtClean="0"/>
              <a:t>http://</a:t>
            </a:r>
            <a:r>
              <a:rPr lang="en-US" dirty="0" err="1" smtClean="0"/>
              <a:t>www.ncga.state.nc.us</a:t>
            </a:r>
            <a:r>
              <a:rPr lang="en-US" dirty="0" smtClean="0"/>
              <a:t>/</a:t>
            </a:r>
            <a:r>
              <a:rPr lang="en-US" dirty="0" err="1" smtClean="0"/>
              <a:t>documentsites</a:t>
            </a:r>
            <a:r>
              <a:rPr lang="en-US" dirty="0" smtClean="0"/>
              <a:t>/committees/BCCI-6578/2015-16%20Session/Meeting%20Documents/March%201,%202016/Employer%20Needs%20Survey%202016%20-%20Leg%20Workforce%20Development%20Committee.pdf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30</a:t>
            </a:fld>
            <a:endParaRPr lang="en-US"/>
          </a:p>
        </p:txBody>
      </p:sp>
    </p:spTree>
    <p:extLst>
      <p:ext uri="{BB962C8B-B14F-4D97-AF65-F5344CB8AC3E}">
        <p14:creationId xmlns:p14="http://schemas.microsoft.com/office/powerpoint/2010/main" val="482349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961775" cy="2971800"/>
          </a:xfrm>
        </p:spPr>
      </p:sp>
      <p:sp>
        <p:nvSpPr>
          <p:cNvPr id="3" name="Notes Placeholder 2"/>
          <p:cNvSpPr>
            <a:spLocks noGrp="1"/>
          </p:cNvSpPr>
          <p:nvPr>
            <p:ph type="body" idx="1"/>
          </p:nvPr>
        </p:nvSpPr>
        <p:spPr>
          <a:xfrm>
            <a:off x="685800" y="3962400"/>
            <a:ext cx="5486400" cy="5257800"/>
          </a:xfrm>
        </p:spPr>
        <p:txBody>
          <a:bodyPr>
            <a:normAutofit fontScale="32500" lnSpcReduction="20000"/>
          </a:bodyPr>
          <a:lstStyle/>
          <a:p>
            <a:r>
              <a:rPr lang="en-US" sz="4900" dirty="0" smtClean="0"/>
              <a:t>This survey found that Four out of</a:t>
            </a:r>
            <a:r>
              <a:rPr lang="en-US" sz="4900" baseline="0" dirty="0" smtClean="0"/>
              <a:t> Ten employers who tried to hire in the past year had difficulty filling at least one position.</a:t>
            </a:r>
            <a:endParaRPr lang="en-US" sz="4900" dirty="0" smtClean="0"/>
          </a:p>
          <a:p>
            <a:endParaRPr lang="en-US" sz="4900" dirty="0" smtClean="0"/>
          </a:p>
          <a:p>
            <a:r>
              <a:rPr lang="en-US" sz="4900" dirty="0" smtClean="0"/>
              <a:t>First</a:t>
            </a:r>
            <a:r>
              <a:rPr lang="en-US" sz="4900" baseline="0" dirty="0" smtClean="0"/>
              <a:t> on the list  - </a:t>
            </a:r>
            <a:r>
              <a:rPr lang="en-US" sz="4900" dirty="0" smtClean="0"/>
              <a:t>The</a:t>
            </a:r>
            <a:r>
              <a:rPr lang="en-US" sz="4900" baseline="0" dirty="0" smtClean="0"/>
              <a:t> employers said their new recruits lacked work experience.</a:t>
            </a:r>
          </a:p>
          <a:p>
            <a:endParaRPr lang="en-US" sz="4900" baseline="0" dirty="0" smtClean="0"/>
          </a:p>
          <a:p>
            <a:r>
              <a:rPr lang="en-US" sz="4900" baseline="0" dirty="0" smtClean="0"/>
              <a:t>And you are thinking -- How can I get </a:t>
            </a:r>
            <a:r>
              <a:rPr lang="en-US" sz="4900" u="sng" baseline="0" dirty="0" smtClean="0"/>
              <a:t>work</a:t>
            </a:r>
            <a:r>
              <a:rPr lang="en-US" sz="4900" baseline="0" dirty="0" smtClean="0"/>
              <a:t> experience without a job, and how can I get a </a:t>
            </a:r>
            <a:r>
              <a:rPr lang="en-US" sz="4900" u="sng" baseline="0" dirty="0" smtClean="0"/>
              <a:t>job</a:t>
            </a:r>
            <a:r>
              <a:rPr lang="en-US" sz="4900" baseline="0" dirty="0" smtClean="0"/>
              <a:t> without work experience?</a:t>
            </a:r>
          </a:p>
          <a:p>
            <a:endParaRPr lang="en-US" sz="4900" baseline="0" dirty="0" smtClean="0"/>
          </a:p>
          <a:p>
            <a:r>
              <a:rPr lang="en-US" sz="4900" baseline="0" dirty="0" smtClean="0"/>
              <a:t>The answer is work-based learning.  </a:t>
            </a:r>
          </a:p>
          <a:p>
            <a:r>
              <a:rPr lang="en-US" sz="4900" baseline="0" dirty="0" smtClean="0"/>
              <a:t>While in school do an </a:t>
            </a:r>
            <a:r>
              <a:rPr lang="en-US" sz="4900" u="sng" baseline="0" dirty="0" smtClean="0"/>
              <a:t>internship</a:t>
            </a:r>
            <a:r>
              <a:rPr lang="en-US" sz="4900" baseline="0" dirty="0" smtClean="0"/>
              <a:t> or </a:t>
            </a:r>
            <a:r>
              <a:rPr lang="en-US" sz="4900" u="sng" baseline="0" dirty="0" smtClean="0"/>
              <a:t>apprenticeship</a:t>
            </a:r>
            <a:r>
              <a:rPr lang="en-US" sz="4900" baseline="0" dirty="0" smtClean="0"/>
              <a:t>. Work-based learning is where you apply what you are learning in the classroom, </a:t>
            </a:r>
            <a:r>
              <a:rPr lang="en-US" sz="4900" baseline="0" dirty="0" smtClean="0"/>
              <a:t>-- and to also </a:t>
            </a:r>
            <a:r>
              <a:rPr lang="en-US" sz="4900" baseline="0" dirty="0" smtClean="0"/>
              <a:t>just learn about the differences between the classroom and the work environment.</a:t>
            </a:r>
          </a:p>
          <a:p>
            <a:endParaRPr lang="en-US" sz="4900" baseline="0" dirty="0" smtClean="0"/>
          </a:p>
          <a:p>
            <a:r>
              <a:rPr lang="en-US" sz="4900" baseline="0" dirty="0" smtClean="0"/>
              <a:t>Having a job outside of school will show the employer that you can be a good </a:t>
            </a:r>
            <a:r>
              <a:rPr lang="en-US" sz="4900" u="sng" baseline="0" dirty="0" smtClean="0"/>
              <a:t>worker</a:t>
            </a:r>
            <a:r>
              <a:rPr lang="en-US" sz="4900" baseline="0" dirty="0" smtClean="0"/>
              <a:t>, not just a good </a:t>
            </a:r>
            <a:r>
              <a:rPr lang="en-US" sz="4900" u="sng" baseline="0" dirty="0" smtClean="0"/>
              <a:t>student</a:t>
            </a:r>
            <a:r>
              <a:rPr lang="en-US" sz="4900" baseline="0" dirty="0" smtClean="0"/>
              <a:t>.</a:t>
            </a:r>
          </a:p>
          <a:p>
            <a:endParaRPr lang="en-US" sz="4900" baseline="0" dirty="0" smtClean="0"/>
          </a:p>
          <a:p>
            <a:r>
              <a:rPr lang="en-US" sz="4900" baseline="0" dirty="0" smtClean="0"/>
              <a:t>You see here that the employers value past work experience more highly than the education program you just completed</a:t>
            </a:r>
            <a:r>
              <a:rPr lang="en-US" sz="4900" baseline="0" dirty="0" smtClean="0"/>
              <a:t>.</a:t>
            </a:r>
          </a:p>
          <a:p>
            <a:endParaRPr lang="en-US" sz="4900" dirty="0"/>
          </a:p>
          <a:p>
            <a:r>
              <a:rPr lang="en-US" sz="4900" baseline="0" dirty="0" smtClean="0"/>
              <a:t>Did you know</a:t>
            </a:r>
            <a:r>
              <a:rPr lang="en-US" sz="4900" dirty="0" smtClean="0"/>
              <a:t> that?</a:t>
            </a:r>
            <a:endParaRPr lang="en-US" sz="4900" baseline="0" dirty="0" smtClean="0"/>
          </a:p>
          <a:p>
            <a:endParaRPr lang="en-US" dirty="0" smtClean="0"/>
          </a:p>
          <a:p>
            <a:endParaRPr lang="en-US" dirty="0" smtClean="0"/>
          </a:p>
          <a:p>
            <a:r>
              <a:rPr lang="en-US" dirty="0" smtClean="0"/>
              <a:t>=====</a:t>
            </a:r>
          </a:p>
          <a:p>
            <a:r>
              <a:rPr lang="en-US" dirty="0" smtClean="0"/>
              <a:t>2016 NC Employer Needs Survey</a:t>
            </a:r>
          </a:p>
          <a:p>
            <a:r>
              <a:rPr lang="en-US" dirty="0" smtClean="0"/>
              <a:t>http://</a:t>
            </a:r>
            <a:r>
              <a:rPr lang="en-US" dirty="0" err="1" smtClean="0"/>
              <a:t>www.nccommerce.com</a:t>
            </a:r>
            <a:r>
              <a:rPr lang="en-US" dirty="0" smtClean="0"/>
              <a:t>/Portals/47/Publications/Industry%20Reports/2016-Employer-Needs-Survey.pdf</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2016 NC Employer Needs Survey</a:t>
            </a:r>
            <a:r>
              <a:rPr lang="en-US" baseline="0" dirty="0" smtClean="0"/>
              <a:t>  - PowerPoint</a:t>
            </a:r>
            <a:endParaRPr lang="en-US" dirty="0" smtClean="0"/>
          </a:p>
          <a:p>
            <a:r>
              <a:rPr lang="en-US" dirty="0" smtClean="0"/>
              <a:t>http://</a:t>
            </a:r>
            <a:r>
              <a:rPr lang="en-US" dirty="0" err="1" smtClean="0"/>
              <a:t>www.ncga.state.nc.us</a:t>
            </a:r>
            <a:r>
              <a:rPr lang="en-US" dirty="0" smtClean="0"/>
              <a:t>/</a:t>
            </a:r>
            <a:r>
              <a:rPr lang="en-US" dirty="0" err="1" smtClean="0"/>
              <a:t>documentsites</a:t>
            </a:r>
            <a:r>
              <a:rPr lang="en-US" dirty="0" smtClean="0"/>
              <a:t>/committees/BCCI-6578/2015-16%20Session/Meeting%20Documents/March%201,%202016/Employer%20Needs%20Survey%202016%20-%20Leg%20Workforce%20Development%20Committee.pdf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31</a:t>
            </a:fld>
            <a:endParaRPr lang="en-US"/>
          </a:p>
        </p:txBody>
      </p:sp>
    </p:spTree>
    <p:extLst>
      <p:ext uri="{BB962C8B-B14F-4D97-AF65-F5344CB8AC3E}">
        <p14:creationId xmlns:p14="http://schemas.microsoft.com/office/powerpoint/2010/main" val="1000039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noTextEdit="1"/>
          </p:cNvSpPr>
          <p:nvPr>
            <p:ph type="sldImg"/>
          </p:nvPr>
        </p:nvSpPr>
        <p:spPr>
          <a:xfrm>
            <a:off x="1257300" y="720725"/>
            <a:ext cx="3611563" cy="2708275"/>
          </a:xfrm>
          <a:ln/>
        </p:spPr>
      </p:sp>
      <p:sp>
        <p:nvSpPr>
          <p:cNvPr id="185346" name="Notes Placeholder 2"/>
          <p:cNvSpPr>
            <a:spLocks noGrp="1"/>
          </p:cNvSpPr>
          <p:nvPr>
            <p:ph type="body" idx="1"/>
          </p:nvPr>
        </p:nvSpPr>
        <p:spPr>
          <a:xfrm>
            <a:off x="974725" y="4038600"/>
            <a:ext cx="5365750" cy="4841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Google </a:t>
            </a:r>
            <a:r>
              <a:rPr lang="en-US" dirty="0">
                <a:ea typeface="ヒラギノ角ゴ Pro W3" charset="0"/>
              </a:rPr>
              <a:t>has crunched the numbers and found </a:t>
            </a:r>
            <a:r>
              <a:rPr lang="en-US" dirty="0" smtClean="0">
                <a:ea typeface="ヒラギノ角ゴ Pro W3" charset="0"/>
              </a:rPr>
              <a:t>that your </a:t>
            </a:r>
            <a:r>
              <a:rPr lang="en-US" u="sng" dirty="0" smtClean="0">
                <a:ea typeface="ヒラギノ角ゴ Pro W3" charset="0"/>
              </a:rPr>
              <a:t>GPA, or</a:t>
            </a:r>
            <a:r>
              <a:rPr lang="en-US" u="sng" baseline="0" dirty="0" smtClean="0">
                <a:ea typeface="ヒラギノ角ゴ Pro W3" charset="0"/>
              </a:rPr>
              <a:t> grade point average, </a:t>
            </a:r>
            <a:r>
              <a:rPr lang="en-US" dirty="0" smtClean="0">
                <a:ea typeface="ヒラギノ角ゴ Pro W3" charset="0"/>
              </a:rPr>
              <a:t> </a:t>
            </a:r>
            <a:r>
              <a:rPr lang="en-US" dirty="0">
                <a:ea typeface="ヒラギノ角ゴ Pro W3" charset="0"/>
              </a:rPr>
              <a:t>is a </a:t>
            </a:r>
            <a:r>
              <a:rPr lang="en-US" u="sng" dirty="0">
                <a:ea typeface="ヒラギノ角ゴ Pro W3" charset="0"/>
              </a:rPr>
              <a:t>worthless</a:t>
            </a:r>
            <a:r>
              <a:rPr lang="en-US" dirty="0">
                <a:ea typeface="ヒラギノ角ゴ Pro W3" charset="0"/>
              </a:rPr>
              <a:t> criteria for hiring</a:t>
            </a:r>
            <a:r>
              <a:rPr lang="en-US" dirty="0" smtClean="0">
                <a:ea typeface="ヒラギノ角ゴ Pro W3" charset="0"/>
              </a:rPr>
              <a:t>.  </a:t>
            </a:r>
          </a:p>
          <a:p>
            <a:endParaRPr lang="en-US" dirty="0">
              <a:ea typeface="ヒラギノ角ゴ Pro W3" charset="0"/>
            </a:endParaRPr>
          </a:p>
          <a:p>
            <a:r>
              <a:rPr lang="en-US" dirty="0" smtClean="0">
                <a:ea typeface="ヒラギノ角ゴ Pro W3" charset="0"/>
              </a:rPr>
              <a:t>They compared the GPA of their new recruits with how well they were performing</a:t>
            </a:r>
            <a:r>
              <a:rPr lang="en-US" baseline="0" dirty="0" smtClean="0">
                <a:ea typeface="ヒラギノ角ゴ Pro W3" charset="0"/>
              </a:rPr>
              <a:t> years later -- and found </a:t>
            </a:r>
            <a:r>
              <a:rPr lang="en-US" u="sng" baseline="0" dirty="0" smtClean="0">
                <a:ea typeface="ヒラギノ角ゴ Pro W3" charset="0"/>
              </a:rPr>
              <a:t>no</a:t>
            </a:r>
            <a:r>
              <a:rPr lang="en-US" baseline="0" dirty="0" smtClean="0">
                <a:ea typeface="ヒラギノ角ゴ Pro W3" charset="0"/>
              </a:rPr>
              <a:t> correlation.  </a:t>
            </a:r>
          </a:p>
          <a:p>
            <a:endParaRPr lang="en-US" baseline="0" dirty="0" smtClean="0">
              <a:ea typeface="ヒラギノ角ゴ Pro W3" charset="0"/>
            </a:endParaRPr>
          </a:p>
          <a:p>
            <a:r>
              <a:rPr lang="en-US" baseline="0" dirty="0" smtClean="0">
                <a:ea typeface="ヒラギノ角ゴ Pro W3" charset="0"/>
              </a:rPr>
              <a:t>So </a:t>
            </a:r>
            <a:r>
              <a:rPr lang="en-US" baseline="0" dirty="0" smtClean="0">
                <a:ea typeface="ヒラギノ角ゴ Pro W3" charset="0"/>
              </a:rPr>
              <a:t>they stopped asking their potential employees for their GPA</a:t>
            </a:r>
            <a:r>
              <a:rPr lang="en-US" baseline="0" dirty="0" smtClean="0">
                <a:ea typeface="ヒラギノ角ゴ Pro W3" charset="0"/>
              </a:rPr>
              <a:t>.</a:t>
            </a:r>
          </a:p>
          <a:p>
            <a:endParaRPr lang="en-US" dirty="0">
              <a:ea typeface="ヒラギノ角ゴ Pro W3" charset="0"/>
            </a:endParaRPr>
          </a:p>
          <a:p>
            <a:r>
              <a:rPr lang="en-US" dirty="0" smtClean="0">
                <a:ea typeface="ヒラギノ角ゴ Pro W3" charset="0"/>
              </a:rPr>
              <a:t>Google, and many other companies, do not care about your school grades.</a:t>
            </a:r>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a:p>
            <a:r>
              <a:rPr lang="en-US" dirty="0">
                <a:ea typeface="ヒラギノ角ゴ Pro W3" charset="0"/>
              </a:rPr>
              <a:t>In Head-Hunting, Big Data May Not Be Such a Big Deal</a:t>
            </a:r>
          </a:p>
          <a:p>
            <a:endParaRPr lang="en-US" dirty="0">
              <a:ea typeface="ヒラギノ角ゴ Pro W3" charset="0"/>
            </a:endParaRPr>
          </a:p>
          <a:p>
            <a:r>
              <a:rPr lang="en-US" dirty="0">
                <a:ea typeface="ヒラギノ角ゴ Pro W3" charset="0"/>
              </a:rPr>
              <a:t>June 19, 2013 </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 — no correlation at all except for brand-new college grads, where there</a:t>
            </a:r>
            <a:r>
              <a:rPr lang="ja-JP" altLang="en-US" dirty="0">
                <a:ea typeface="ヒラギノ角ゴ Pro W3" charset="0"/>
              </a:rPr>
              <a:t>’</a:t>
            </a:r>
            <a:r>
              <a:rPr lang="en-US" altLang="ja-JP" dirty="0">
                <a:ea typeface="ヒラギノ角ゴ Pro W3" charset="0"/>
              </a:rPr>
              <a:t>s a slight correlation. Google famously used to ask everyone for a transcript and G.P.A.</a:t>
            </a:r>
            <a:r>
              <a:rPr lang="ja-JP" altLang="en-US" dirty="0">
                <a:ea typeface="ヒラギノ角ゴ Pro W3" charset="0"/>
              </a:rPr>
              <a:t>’</a:t>
            </a:r>
            <a:r>
              <a:rPr lang="en-US" altLang="ja-JP" dirty="0">
                <a:ea typeface="ヒラギノ角ゴ Pro W3" charset="0"/>
              </a:rPr>
              <a:t>s and test scores, but we don</a:t>
            </a:r>
            <a:r>
              <a:rPr lang="ja-JP" altLang="en-US" dirty="0">
                <a:ea typeface="ヒラギノ角ゴ Pro W3" charset="0"/>
              </a:rPr>
              <a:t>’</a:t>
            </a:r>
            <a:r>
              <a:rPr lang="en-US" altLang="ja-JP" dirty="0">
                <a:ea typeface="ヒラギノ角ゴ Pro W3" charset="0"/>
              </a:rPr>
              <a:t>t anymore, unless you</a:t>
            </a:r>
            <a:r>
              <a:rPr lang="ja-JP" altLang="en-US" dirty="0">
                <a:ea typeface="ヒラギノ角ゴ Pro W3" charset="0"/>
              </a:rPr>
              <a:t>’</a:t>
            </a:r>
            <a:r>
              <a:rPr lang="en-US" altLang="ja-JP" dirty="0">
                <a:ea typeface="ヒラギノ角ゴ Pro W3" charset="0"/>
              </a:rPr>
              <a:t>re just a few years out of school. We found that they don</a:t>
            </a:r>
            <a:r>
              <a:rPr lang="ja-JP" altLang="en-US" dirty="0">
                <a:ea typeface="ヒラギノ角ゴ Pro W3" charset="0"/>
              </a:rPr>
              <a:t>’</a:t>
            </a:r>
            <a:r>
              <a:rPr lang="en-US" altLang="ja-JP" dirty="0">
                <a:ea typeface="ヒラギノ角ゴ Pro W3" charset="0"/>
              </a:rPr>
              <a:t>t predict anything.</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interesting is the proportion of people without any college education at Google has increased over time as well. So we have teams where you have 14 percent of the team made up of people who</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never gone to college. </a:t>
            </a:r>
          </a:p>
          <a:p>
            <a:endParaRPr lang="en-US" dirty="0">
              <a:ea typeface="ヒラギノ角ゴ Pro W3" charset="0"/>
            </a:endParaRPr>
          </a:p>
          <a:p>
            <a:r>
              <a:rPr lang="en-US" dirty="0">
                <a:ea typeface="ヒラギノ角ゴ Pro W3" charset="0"/>
              </a:rPr>
              <a:t> After two or three years, your ability to perform at Google is completely unrelated to how you performed when you were in school, because the skills you required in college are very different. You</a:t>
            </a:r>
            <a:r>
              <a:rPr lang="ja-JP" altLang="en-US" dirty="0">
                <a:ea typeface="ヒラギノ角ゴ Pro W3" charset="0"/>
              </a:rPr>
              <a:t>’</a:t>
            </a:r>
            <a:r>
              <a:rPr lang="en-US" altLang="ja-JP" dirty="0">
                <a:ea typeface="ヒラギノ角ゴ Pro W3" charset="0"/>
              </a:rPr>
              <a:t>re also fundamentally a different person. You learn and grow, you think about things differently.</a:t>
            </a:r>
          </a:p>
          <a:p>
            <a:endParaRPr lang="en-US" dirty="0">
              <a:ea typeface="ヒラギノ角ゴ Pro W3" charset="0"/>
            </a:endParaRPr>
          </a:p>
          <a:p>
            <a:r>
              <a:rPr lang="en-US" dirty="0">
                <a:ea typeface="ヒラギノ角ゴ Pro W3" charset="0"/>
              </a:rPr>
              <a:t>Another reason is that I think academic environments are artificial environments. People who succeed there are sort of finely trained, they</a:t>
            </a:r>
            <a:r>
              <a:rPr lang="ja-JP" altLang="en-US" dirty="0">
                <a:ea typeface="ヒラギノ角ゴ Pro W3" charset="0"/>
              </a:rPr>
              <a:t>’</a:t>
            </a:r>
            <a:r>
              <a:rPr lang="en-US" altLang="ja-JP" dirty="0">
                <a:ea typeface="ヒラギノ角ゴ Pro W3" charset="0"/>
              </a:rPr>
              <a:t>re conditioned to succeed in that environment. One of my own frustrations when I was in college and grad school is that you knew the professor was looking for a specific answer. You could figure that out, but it</a:t>
            </a:r>
            <a:r>
              <a:rPr lang="ja-JP" altLang="en-US" dirty="0">
                <a:ea typeface="ヒラギノ角ゴ Pro W3" charset="0"/>
              </a:rPr>
              <a:t>’</a:t>
            </a:r>
            <a:r>
              <a:rPr lang="en-US" altLang="ja-JP" dirty="0">
                <a:ea typeface="ヒラギノ角ゴ Pro W3" charset="0"/>
              </a:rPr>
              <a:t>s much more interesting to solve problems where there </a:t>
            </a:r>
            <a:r>
              <a:rPr lang="en-US" altLang="ja-JP" dirty="0" err="1">
                <a:ea typeface="ヒラギノ角ゴ Pro W3" charset="0"/>
              </a:rPr>
              <a:t>isn</a:t>
            </a:r>
            <a:r>
              <a:rPr lang="ja-JP" altLang="en-US" dirty="0">
                <a:ea typeface="ヒラギノ角ゴ Pro W3" charset="0"/>
              </a:rPr>
              <a:t>’</a:t>
            </a:r>
            <a:r>
              <a:rPr lang="en-US" altLang="ja-JP" dirty="0">
                <a:ea typeface="ヒラギノ角ゴ Pro W3" charset="0"/>
              </a:rPr>
              <a:t>t an obvious answer. You want people who like figuring out stuff where there is no obvious answer. </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Google no longer hires based on GPA or test scores</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a:t>
            </a:r>
          </a:p>
          <a:p>
            <a:endParaRPr lang="en-US" dirty="0">
              <a:ea typeface="ヒラギノ角ゴ Pro W3" charset="0"/>
            </a:endParaRPr>
          </a:p>
          <a:p>
            <a:r>
              <a:rPr lang="en-US" dirty="0">
                <a:ea typeface="ヒラギノ角ゴ Pro W3" charset="0"/>
              </a:rPr>
              <a:t>Google also said that "academic environments are artificial environments."  Students are "conditioned to succeed in that environment ... looking for a specific answer."  Google wants "people who like figuring out stuff where there is no obvious answer."</a:t>
            </a:r>
          </a:p>
          <a:p>
            <a:endParaRPr lang="en-US" dirty="0">
              <a:ea typeface="ヒラギノ角ゴ Pro W3" charset="0"/>
            </a:endParaRPr>
          </a:p>
          <a:p>
            <a:r>
              <a:rPr lang="en-US" dirty="0">
                <a:ea typeface="ヒラギノ角ゴ Pro W3" charset="0"/>
              </a:rPr>
              <a:t>These problem-solving skills that Google and others are looking for can be taught in our CTE classes, but the learning can be hard to measure, which makes it tough to </a:t>
            </a:r>
            <a:r>
              <a:rPr lang="en-US" dirty="0" err="1">
                <a:ea typeface="ヒラギノ角ゴ Pro W3" charset="0"/>
              </a:rPr>
              <a:t>convice</a:t>
            </a:r>
            <a:r>
              <a:rPr lang="en-US" dirty="0">
                <a:ea typeface="ヒラギノ角ゴ Pro W3" charset="0"/>
              </a:rPr>
              <a:t> the administration that these skills need to be taught.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p:txBody>
      </p:sp>
      <p:sp>
        <p:nvSpPr>
          <p:cNvPr id="185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8D015C1-758E-6A48-9888-51E81E5CAE21}" type="slidenum">
              <a:rPr lang="en-US" sz="1300"/>
              <a:pPr/>
              <a:t>32</a:t>
            </a:fld>
            <a:endParaRPr lang="en-US" sz="1300"/>
          </a:p>
        </p:txBody>
      </p:sp>
    </p:spTree>
    <p:extLst>
      <p:ext uri="{BB962C8B-B14F-4D97-AF65-F5344CB8AC3E}">
        <p14:creationId xmlns:p14="http://schemas.microsoft.com/office/powerpoint/2010/main" val="1081999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4876800" cy="3657600"/>
          </a:xfrm>
          <a:ln/>
        </p:spPr>
      </p:sp>
      <p:sp>
        <p:nvSpPr>
          <p:cNvPr id="181250" name="Rectangle 3"/>
          <p:cNvSpPr>
            <a:spLocks noGrp="1" noChangeArrowheads="1"/>
          </p:cNvSpPr>
          <p:nvPr>
            <p:ph type="body" idx="1"/>
          </p:nvPr>
        </p:nvSpPr>
        <p:spPr>
          <a:xfrm>
            <a:off x="685800" y="4191000"/>
            <a:ext cx="5410200" cy="541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Google also says that</a:t>
            </a:r>
            <a:r>
              <a:rPr lang="en-US" baseline="0" dirty="0" smtClean="0">
                <a:ea typeface="ヒラギノ角ゴ Pro W3" charset="0"/>
              </a:rPr>
              <a:t> test scores, and even </a:t>
            </a:r>
            <a:r>
              <a:rPr lang="en-US" u="sng" baseline="0" dirty="0" smtClean="0">
                <a:ea typeface="ヒラギノ角ゴ Pro W3" charset="0"/>
              </a:rPr>
              <a:t>college degree </a:t>
            </a:r>
            <a:r>
              <a:rPr lang="en-US" baseline="0" dirty="0" smtClean="0">
                <a:ea typeface="ヒラギノ角ゴ Pro W3" charset="0"/>
              </a:rPr>
              <a:t>don’t matter much when hiring.</a:t>
            </a:r>
          </a:p>
          <a:p>
            <a:endParaRPr lang="en-US" baseline="0" dirty="0" smtClean="0">
              <a:ea typeface="ヒラギノ角ゴ Pro W3" charset="0"/>
            </a:endParaRPr>
          </a:p>
          <a:p>
            <a:r>
              <a:rPr lang="en-US" kern="1200" dirty="0" smtClean="0">
                <a:solidFill>
                  <a:schemeClr val="tx1"/>
                </a:solidFill>
              </a:rPr>
              <a:t>Google</a:t>
            </a:r>
            <a:r>
              <a:rPr lang="en-US" kern="1200" baseline="0" dirty="0" smtClean="0">
                <a:solidFill>
                  <a:schemeClr val="tx1"/>
                </a:solidFill>
              </a:rPr>
              <a:t> says </a:t>
            </a:r>
            <a:r>
              <a:rPr lang="en-US" kern="1200" dirty="0" smtClean="0">
                <a:solidFill>
                  <a:schemeClr val="tx1"/>
                </a:solidFill>
              </a:rPr>
              <a:t>the No. 1 thing they look for is general </a:t>
            </a:r>
            <a:r>
              <a:rPr lang="en-US" u="sng" kern="1200" dirty="0" smtClean="0">
                <a:solidFill>
                  <a:schemeClr val="tx1"/>
                </a:solidFill>
              </a:rPr>
              <a:t>cognitive</a:t>
            </a:r>
            <a:r>
              <a:rPr lang="en-US" kern="1200" dirty="0" smtClean="0">
                <a:solidFill>
                  <a:schemeClr val="tx1"/>
                </a:solidFill>
              </a:rPr>
              <a:t> ability, and </a:t>
            </a:r>
            <a:r>
              <a:rPr lang="en-US" kern="1200" dirty="0" smtClean="0">
                <a:solidFill>
                  <a:schemeClr val="tx1"/>
                </a:solidFill>
              </a:rPr>
              <a:t>that is </a:t>
            </a:r>
            <a:r>
              <a:rPr lang="en-US" u="sng" kern="1200" dirty="0" smtClean="0">
                <a:solidFill>
                  <a:schemeClr val="tx1"/>
                </a:solidFill>
              </a:rPr>
              <a:t>not</a:t>
            </a:r>
            <a:r>
              <a:rPr lang="en-US" kern="1200" dirty="0" smtClean="0">
                <a:solidFill>
                  <a:schemeClr val="tx1"/>
                </a:solidFill>
              </a:rPr>
              <a:t> I.Q.    </a:t>
            </a:r>
          </a:p>
          <a:p>
            <a:endParaRPr lang="en-US" kern="1200" dirty="0" smtClean="0">
              <a:solidFill>
                <a:schemeClr val="tx1"/>
              </a:solidFill>
            </a:endParaRPr>
          </a:p>
          <a:p>
            <a:r>
              <a:rPr lang="en-US" kern="1200" dirty="0" smtClean="0">
                <a:solidFill>
                  <a:schemeClr val="tx1"/>
                </a:solidFill>
              </a:rPr>
              <a:t>It’s </a:t>
            </a:r>
            <a:r>
              <a:rPr lang="en-US" u="sng" kern="1200" dirty="0" smtClean="0">
                <a:solidFill>
                  <a:schemeClr val="tx1"/>
                </a:solidFill>
              </a:rPr>
              <a:t>learning</a:t>
            </a:r>
            <a:r>
              <a:rPr lang="en-US" kern="1200" dirty="0" smtClean="0">
                <a:solidFill>
                  <a:schemeClr val="tx1"/>
                </a:solidFill>
              </a:rPr>
              <a:t> ability.   It’s the ability to process on the fly. </a:t>
            </a:r>
          </a:p>
          <a:p>
            <a:endParaRPr lang="en-US" kern="1200" dirty="0" smtClean="0">
              <a:solidFill>
                <a:schemeClr val="tx1"/>
              </a:solidFill>
            </a:endParaRPr>
          </a:p>
          <a:p>
            <a:r>
              <a:rPr lang="en-US" kern="1200" dirty="0" smtClean="0">
                <a:solidFill>
                  <a:schemeClr val="tx1"/>
                </a:solidFill>
              </a:rPr>
              <a:t>Businesses want </a:t>
            </a:r>
            <a:r>
              <a:rPr lang="en-US" kern="1200" baseline="0" dirty="0" smtClean="0">
                <a:solidFill>
                  <a:schemeClr val="tx1"/>
                </a:solidFill>
              </a:rPr>
              <a:t>people who can </a:t>
            </a:r>
            <a:r>
              <a:rPr lang="en-US" u="sng" kern="1200" baseline="0" dirty="0" smtClean="0">
                <a:solidFill>
                  <a:schemeClr val="tx1"/>
                </a:solidFill>
              </a:rPr>
              <a:t>grab</a:t>
            </a:r>
            <a:r>
              <a:rPr lang="en-US" kern="1200" baseline="0" dirty="0" smtClean="0">
                <a:solidFill>
                  <a:schemeClr val="tx1"/>
                </a:solidFill>
              </a:rPr>
              <a:t> a bunch of data, -- quickly turn it into </a:t>
            </a:r>
            <a:r>
              <a:rPr lang="en-US" u="sng" kern="1200" baseline="0" dirty="0" smtClean="0">
                <a:solidFill>
                  <a:schemeClr val="tx1"/>
                </a:solidFill>
              </a:rPr>
              <a:t>useful</a:t>
            </a:r>
            <a:r>
              <a:rPr lang="en-US" kern="1200" baseline="0" dirty="0" smtClean="0">
                <a:solidFill>
                  <a:schemeClr val="tx1"/>
                </a:solidFill>
              </a:rPr>
              <a:t> information, -- and then use that information to </a:t>
            </a:r>
            <a:r>
              <a:rPr lang="en-US" u="sng" kern="1200" baseline="0" dirty="0" smtClean="0">
                <a:solidFill>
                  <a:schemeClr val="tx1"/>
                </a:solidFill>
              </a:rPr>
              <a:t>solve</a:t>
            </a:r>
            <a:r>
              <a:rPr lang="en-US" kern="1200" baseline="0" dirty="0" smtClean="0">
                <a:solidFill>
                  <a:schemeClr val="tx1"/>
                </a:solidFill>
              </a:rPr>
              <a:t> a problem. </a:t>
            </a:r>
          </a:p>
          <a:p>
            <a:endParaRPr lang="en-US" kern="1200" baseline="0" dirty="0" smtClean="0">
              <a:solidFill>
                <a:schemeClr val="tx1"/>
              </a:solidFill>
            </a:endParaRPr>
          </a:p>
          <a:p>
            <a:endParaRPr lang="en-US" kern="1200" dirty="0" smtClean="0">
              <a:solidFill>
                <a:schemeClr val="tx1"/>
              </a:solidFill>
            </a:endParaRPr>
          </a:p>
          <a:p>
            <a:endParaRPr lang="en-US" kern="1200" dirty="0" smtClean="0">
              <a:solidFill>
                <a:schemeClr val="tx1"/>
              </a:solidFill>
            </a:endParaRP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www.wnd.com</a:t>
            </a:r>
            <a:r>
              <a:rPr lang="en-US" dirty="0" smtClean="0">
                <a:ea typeface="ヒラギノ角ゴ Pro W3" charset="0"/>
              </a:rPr>
              <a:t>/2014/02/</a:t>
            </a:r>
            <a:r>
              <a:rPr lang="en-US" dirty="0" err="1" smtClean="0">
                <a:ea typeface="ヒラギノ角ゴ Pro W3" charset="0"/>
              </a:rPr>
              <a:t>google</a:t>
            </a:r>
            <a:r>
              <a:rPr lang="en-US" dirty="0" smtClean="0">
                <a:ea typeface="ヒラギノ角ゴ Pro W3" charset="0"/>
              </a:rPr>
              <a:t>-calls-these-talents-worthless/</a:t>
            </a: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33</a:t>
            </a:fld>
            <a:endParaRPr lang="en-US" sz="1200"/>
          </a:p>
        </p:txBody>
      </p:sp>
    </p:spTree>
    <p:extLst>
      <p:ext uri="{BB962C8B-B14F-4D97-AF65-F5344CB8AC3E}">
        <p14:creationId xmlns:p14="http://schemas.microsoft.com/office/powerpoint/2010/main" val="17838805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1676400" cy="1257300"/>
          </a:xfrm>
          <a:ln/>
        </p:spPr>
      </p:sp>
      <p:sp>
        <p:nvSpPr>
          <p:cNvPr id="181250" name="Rectangle 3"/>
          <p:cNvSpPr>
            <a:spLocks noGrp="1" noChangeArrowheads="1"/>
          </p:cNvSpPr>
          <p:nvPr>
            <p:ph type="body" idx="1"/>
          </p:nvPr>
        </p:nvSpPr>
        <p:spPr>
          <a:xfrm>
            <a:off x="685800" y="1638300"/>
            <a:ext cx="5410200" cy="796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kern="1200" dirty="0" smtClean="0">
                <a:solidFill>
                  <a:schemeClr val="tx1"/>
                </a:solidFill>
              </a:rPr>
              <a:t>Google says the second thing they are looking for</a:t>
            </a:r>
            <a:r>
              <a:rPr lang="en-US" kern="1200" baseline="0" dirty="0" smtClean="0">
                <a:solidFill>
                  <a:schemeClr val="tx1"/>
                </a:solidFill>
              </a:rPr>
              <a:t> </a:t>
            </a:r>
            <a:r>
              <a:rPr lang="en-US" kern="1200" dirty="0" smtClean="0">
                <a:solidFill>
                  <a:schemeClr val="tx1"/>
                </a:solidFill>
              </a:rPr>
              <a:t>is </a:t>
            </a:r>
            <a:r>
              <a:rPr lang="en-US" u="sng" kern="1200" dirty="0" smtClean="0">
                <a:solidFill>
                  <a:schemeClr val="tx1"/>
                </a:solidFill>
              </a:rPr>
              <a:t>leadership.</a:t>
            </a:r>
            <a:r>
              <a:rPr lang="en-US" kern="1200" dirty="0" smtClean="0">
                <a:solidFill>
                  <a:schemeClr val="tx1"/>
                </a:solidFill>
              </a:rPr>
              <a:t> </a:t>
            </a:r>
            <a:br>
              <a:rPr lang="en-US" kern="1200" dirty="0" smtClean="0">
                <a:solidFill>
                  <a:schemeClr val="tx1"/>
                </a:solidFill>
              </a:rPr>
            </a:br>
            <a:r>
              <a:rPr lang="en-US" kern="1200" dirty="0" smtClean="0">
                <a:solidFill>
                  <a:schemeClr val="tx1"/>
                </a:solidFill>
              </a:rPr>
              <a:t>--in particular, </a:t>
            </a:r>
            <a:r>
              <a:rPr lang="en-US" u="sng" kern="1200" dirty="0" smtClean="0">
                <a:solidFill>
                  <a:schemeClr val="tx1"/>
                </a:solidFill>
              </a:rPr>
              <a:t>emergent</a:t>
            </a:r>
            <a:r>
              <a:rPr lang="en-US" kern="1200" dirty="0" smtClean="0">
                <a:solidFill>
                  <a:schemeClr val="tx1"/>
                </a:solidFill>
              </a:rPr>
              <a:t> leadership as opposed to </a:t>
            </a:r>
            <a:r>
              <a:rPr lang="en-US" u="sng" kern="1200" dirty="0" smtClean="0">
                <a:solidFill>
                  <a:schemeClr val="tx1"/>
                </a:solidFill>
              </a:rPr>
              <a:t>traditional</a:t>
            </a:r>
            <a:r>
              <a:rPr lang="en-US" kern="1200" dirty="0" smtClean="0">
                <a:solidFill>
                  <a:schemeClr val="tx1"/>
                </a:solidFill>
              </a:rPr>
              <a:t> leadership. </a:t>
            </a:r>
          </a:p>
          <a:p>
            <a:r>
              <a:rPr lang="en-US" kern="1200" dirty="0" smtClean="0">
                <a:solidFill>
                  <a:schemeClr val="tx1"/>
                </a:solidFill>
              </a:rPr>
              <a:t>What they are looking for is:</a:t>
            </a:r>
            <a:r>
              <a:rPr lang="en-US" kern="1200" baseline="0" dirty="0" smtClean="0">
                <a:solidFill>
                  <a:schemeClr val="tx1"/>
                </a:solidFill>
              </a:rPr>
              <a:t>  </a:t>
            </a:r>
            <a:r>
              <a:rPr lang="en-US" kern="1200" dirty="0" smtClean="0">
                <a:solidFill>
                  <a:schemeClr val="tx1"/>
                </a:solidFill>
              </a:rPr>
              <a:t>when faced with a problem, and you’re a member of a team, do you, at the appropriate time, step in and lead. </a:t>
            </a:r>
          </a:p>
          <a:p>
            <a:r>
              <a:rPr lang="en-US" kern="1200" dirty="0" smtClean="0">
                <a:solidFill>
                  <a:schemeClr val="tx1"/>
                </a:solidFill>
              </a:rPr>
              <a:t>And just as critically, do you step back at the right time and stop leading, and let someone else lead? </a:t>
            </a:r>
          </a:p>
          <a:p>
            <a:endParaRPr lang="en-US" kern="1200" dirty="0" smtClean="0">
              <a:solidFill>
                <a:schemeClr val="tx1"/>
              </a:solidFill>
            </a:endParaRPr>
          </a:p>
          <a:p>
            <a:r>
              <a:rPr lang="en-US" kern="1200" dirty="0" smtClean="0">
                <a:solidFill>
                  <a:schemeClr val="tx1"/>
                </a:solidFill>
              </a:rPr>
              <a:t>How do people learn to take the leadership reigns when necessary and to relinquish when</a:t>
            </a:r>
            <a:r>
              <a:rPr lang="en-US" kern="1200" baseline="0" dirty="0" smtClean="0">
                <a:solidFill>
                  <a:schemeClr val="tx1"/>
                </a:solidFill>
              </a:rPr>
              <a:t> it’s time for someone else to lead? </a:t>
            </a:r>
          </a:p>
          <a:p>
            <a:endParaRPr lang="en-US" kern="1200" baseline="0" dirty="0" smtClean="0">
              <a:solidFill>
                <a:schemeClr val="tx1"/>
              </a:solidFill>
            </a:endParaRPr>
          </a:p>
          <a:p>
            <a:r>
              <a:rPr lang="en-US" kern="1200" dirty="0" smtClean="0">
                <a:solidFill>
                  <a:schemeClr val="tx1"/>
                </a:solidFill>
              </a:rPr>
              <a:t>Google </a:t>
            </a:r>
            <a:r>
              <a:rPr lang="en-US" kern="1200" dirty="0" smtClean="0">
                <a:solidFill>
                  <a:schemeClr val="tx1"/>
                </a:solidFill>
              </a:rPr>
              <a:t>says</a:t>
            </a:r>
            <a:r>
              <a:rPr lang="en-US" dirty="0" smtClean="0"/>
              <a:t>  </a:t>
            </a:r>
            <a:r>
              <a:rPr lang="en-US" kern="1200" dirty="0" smtClean="0">
                <a:solidFill>
                  <a:schemeClr val="tx1"/>
                </a:solidFill>
              </a:rPr>
              <a:t>“It’s feeling the sense of </a:t>
            </a:r>
            <a:r>
              <a:rPr lang="en-US" u="sng" kern="1200" dirty="0" smtClean="0">
                <a:solidFill>
                  <a:schemeClr val="tx1"/>
                </a:solidFill>
              </a:rPr>
              <a:t>responsibility</a:t>
            </a:r>
            <a:r>
              <a:rPr lang="en-US" kern="1200" dirty="0" smtClean="0">
                <a:solidFill>
                  <a:schemeClr val="tx1"/>
                </a:solidFill>
              </a:rPr>
              <a:t>, the sense of </a:t>
            </a:r>
            <a:r>
              <a:rPr lang="en-US" u="sng" kern="1200" dirty="0" smtClean="0">
                <a:solidFill>
                  <a:schemeClr val="tx1"/>
                </a:solidFill>
              </a:rPr>
              <a:t>ownership</a:t>
            </a:r>
            <a:r>
              <a:rPr lang="en-US" kern="1200" dirty="0" smtClean="0">
                <a:solidFill>
                  <a:schemeClr val="tx1"/>
                </a:solidFill>
              </a:rPr>
              <a:t>, to </a:t>
            </a:r>
            <a:r>
              <a:rPr lang="en-US" u="sng" kern="1200" dirty="0" smtClean="0">
                <a:solidFill>
                  <a:schemeClr val="tx1"/>
                </a:solidFill>
              </a:rPr>
              <a:t>step</a:t>
            </a:r>
            <a:r>
              <a:rPr lang="en-US" kern="1200" dirty="0" smtClean="0">
                <a:solidFill>
                  <a:schemeClr val="tx1"/>
                </a:solidFill>
              </a:rPr>
              <a:t> in,” to try to solve </a:t>
            </a:r>
            <a:r>
              <a:rPr lang="en-US" u="sng" kern="1200" dirty="0" smtClean="0">
                <a:solidFill>
                  <a:schemeClr val="tx1"/>
                </a:solidFill>
              </a:rPr>
              <a:t>any</a:t>
            </a:r>
            <a:r>
              <a:rPr lang="en-US" kern="1200" dirty="0" smtClean="0">
                <a:solidFill>
                  <a:schemeClr val="tx1"/>
                </a:solidFill>
              </a:rPr>
              <a:t> problem – and the </a:t>
            </a:r>
            <a:r>
              <a:rPr lang="en-US" u="sng" kern="1200" dirty="0" smtClean="0">
                <a:solidFill>
                  <a:schemeClr val="tx1"/>
                </a:solidFill>
              </a:rPr>
              <a:t>humility</a:t>
            </a:r>
            <a:r>
              <a:rPr lang="en-US" kern="1200" dirty="0" smtClean="0">
                <a:solidFill>
                  <a:schemeClr val="tx1"/>
                </a:solidFill>
              </a:rPr>
              <a:t> to step </a:t>
            </a:r>
            <a:r>
              <a:rPr lang="en-US" u="sng" kern="1200" dirty="0" smtClean="0">
                <a:solidFill>
                  <a:schemeClr val="tx1"/>
                </a:solidFill>
              </a:rPr>
              <a:t>back</a:t>
            </a:r>
            <a:r>
              <a:rPr lang="en-US" kern="1200" dirty="0" smtClean="0">
                <a:solidFill>
                  <a:schemeClr val="tx1"/>
                </a:solidFill>
              </a:rPr>
              <a:t> and </a:t>
            </a:r>
            <a:r>
              <a:rPr lang="en-US" u="sng" kern="1200" dirty="0" smtClean="0">
                <a:solidFill>
                  <a:schemeClr val="tx1"/>
                </a:solidFill>
              </a:rPr>
              <a:t>embrace</a:t>
            </a:r>
            <a:r>
              <a:rPr lang="en-US" kern="1200" dirty="0" smtClean="0">
                <a:solidFill>
                  <a:schemeClr val="tx1"/>
                </a:solidFill>
              </a:rPr>
              <a:t> the better ideas of others.</a:t>
            </a:r>
          </a:p>
          <a:p>
            <a:endParaRPr lang="en-US" kern="1200" dirty="0" smtClean="0">
              <a:solidFill>
                <a:schemeClr val="tx1"/>
              </a:solidFill>
            </a:endParaRPr>
          </a:p>
          <a:p>
            <a:r>
              <a:rPr lang="en-US" kern="1200" baseline="0" dirty="0" smtClean="0">
                <a:solidFill>
                  <a:schemeClr val="tx1"/>
                </a:solidFill>
              </a:rPr>
              <a:t>You start learning this as part of a family.  When you take out the trash because it needs to be done. Or mow the lawn because you have that skill. </a:t>
            </a:r>
          </a:p>
          <a:p>
            <a:r>
              <a:rPr lang="en-US" kern="1200" baseline="0" dirty="0" smtClean="0">
                <a:solidFill>
                  <a:schemeClr val="tx1"/>
                </a:solidFill>
              </a:rPr>
              <a:t>And it continues with those group projects in school that everyone dreads.  </a:t>
            </a:r>
            <a:endParaRPr lang="en-US" kern="1200" baseline="0" dirty="0" smtClean="0">
              <a:solidFill>
                <a:schemeClr val="tx1"/>
              </a:solidFill>
            </a:endParaRPr>
          </a:p>
          <a:p>
            <a:r>
              <a:rPr lang="en-US" kern="1200" baseline="0" dirty="0" smtClean="0">
                <a:solidFill>
                  <a:schemeClr val="tx1"/>
                </a:solidFill>
              </a:rPr>
              <a:t>Yet -- It's </a:t>
            </a:r>
            <a:r>
              <a:rPr lang="en-US" kern="1200" baseline="0" dirty="0" smtClean="0">
                <a:solidFill>
                  <a:schemeClr val="tx1"/>
                </a:solidFill>
              </a:rPr>
              <a:t>those group projects that are preparing you for group work in the business world.  </a:t>
            </a:r>
            <a:endParaRPr lang="en-US" kern="1200" baseline="0" dirty="0" smtClean="0">
              <a:solidFill>
                <a:schemeClr val="tx1"/>
              </a:solidFill>
            </a:endParaRPr>
          </a:p>
          <a:p>
            <a:r>
              <a:rPr lang="en-US" kern="1200" baseline="0" dirty="0" smtClean="0">
                <a:solidFill>
                  <a:schemeClr val="tx1"/>
                </a:solidFill>
              </a:rPr>
              <a:t>Make </a:t>
            </a:r>
            <a:r>
              <a:rPr lang="en-US" kern="1200" baseline="0" dirty="0" smtClean="0">
                <a:solidFill>
                  <a:schemeClr val="tx1"/>
                </a:solidFill>
              </a:rPr>
              <a:t>the best of those group projects.</a:t>
            </a:r>
          </a:p>
          <a:p>
            <a:endParaRPr lang="en-US" kern="1200"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rPr>
              <a:t>The end goal is group problem-solving.  You don't learn that by</a:t>
            </a:r>
            <a:r>
              <a:rPr lang="en-US" kern="1200" baseline="0" dirty="0" smtClean="0">
                <a:solidFill>
                  <a:schemeClr val="tx1"/>
                </a:solidFill>
              </a:rPr>
              <a:t> passing standardized tests in math class.</a:t>
            </a:r>
            <a:endParaRPr lang="en-US" kern="1200" dirty="0" smtClean="0">
              <a:solidFill>
                <a:schemeClr val="tx1"/>
              </a:solidFill>
            </a:endParaRPr>
          </a:p>
          <a:p>
            <a:endParaRPr lang="en-US" kern="1200" dirty="0" smtClean="0">
              <a:solidFill>
                <a:schemeClr val="tx1"/>
              </a:solidFill>
            </a:endParaRPr>
          </a:p>
          <a:p>
            <a:endParaRPr lang="en-US" kern="1200" dirty="0" smtClean="0">
              <a:solidFill>
                <a:schemeClr val="tx1"/>
              </a:solidFill>
            </a:endParaRP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www.wnd.com</a:t>
            </a:r>
            <a:r>
              <a:rPr lang="en-US" dirty="0" smtClean="0">
                <a:ea typeface="ヒラギノ角ゴ Pro W3" charset="0"/>
              </a:rPr>
              <a:t>/2014/02/google-calls-these-talents-worthless/</a:t>
            </a:r>
          </a:p>
          <a:p>
            <a:endParaRPr lang="en-US" dirty="0" smtClean="0">
              <a:ea typeface="ヒラギノ角ゴ Pro W3" charset="0"/>
            </a:endParaRPr>
          </a:p>
          <a:p>
            <a:r>
              <a:rPr lang="en-US" dirty="0" smtClean="0">
                <a:ea typeface="ヒラギノ角ゴ Pro W3" charset="0"/>
              </a:rPr>
              <a:t>Photo</a:t>
            </a:r>
          </a:p>
          <a:p>
            <a:r>
              <a:rPr lang="en-US" dirty="0" smtClean="0">
                <a:ea typeface="ヒラギノ角ゴ Pro W3" charset="0"/>
              </a:rPr>
              <a:t>https://</a:t>
            </a:r>
            <a:r>
              <a:rPr lang="en-US" dirty="0" err="1" smtClean="0">
                <a:ea typeface="ヒラギノ角ゴ Pro W3" charset="0"/>
              </a:rPr>
              <a:t>qph.ec.quoracdn.net</a:t>
            </a:r>
            <a:r>
              <a:rPr lang="en-US" dirty="0" smtClean="0">
                <a:ea typeface="ヒラギノ角ゴ Pro W3" charset="0"/>
              </a:rPr>
              <a:t>/main-qimg-f789f6f600c4407198ce947708761ffe-c?convert_to_webp=true</a:t>
            </a:r>
          </a:p>
          <a:p>
            <a:endParaRPr lang="en-US" dirty="0" smtClean="0">
              <a:ea typeface="ヒラギノ角ゴ Pro W3" charset="0"/>
            </a:endParaRPr>
          </a:p>
          <a:p>
            <a:endParaRPr lang="en-US" dirty="0" smtClean="0">
              <a:ea typeface="ヒラギノ角ゴ Pro W3" charset="0"/>
            </a:endParaRP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34</a:t>
            </a:fld>
            <a:endParaRPr lang="en-US" sz="1200"/>
          </a:p>
        </p:txBody>
      </p:sp>
    </p:spTree>
    <p:extLst>
      <p:ext uri="{BB962C8B-B14F-4D97-AF65-F5344CB8AC3E}">
        <p14:creationId xmlns:p14="http://schemas.microsoft.com/office/powerpoint/2010/main" val="18438614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a:ln/>
        </p:spPr>
      </p:sp>
      <p:sp>
        <p:nvSpPr>
          <p:cNvPr id="209922" name="Notes Placeholder 2"/>
          <p:cNvSpPr>
            <a:spLocks noGrp="1"/>
          </p:cNvSpPr>
          <p:nvPr>
            <p:ph type="body" idx="1"/>
          </p:nvPr>
        </p:nvSpPr>
        <p:spPr>
          <a:xfrm>
            <a:off x="1066800" y="4560888"/>
            <a:ext cx="4959350" cy="4719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Employers value Internships and other employment while in school as </a:t>
            </a:r>
            <a:r>
              <a:rPr lang="en-US" u="sng" dirty="0">
                <a:ea typeface="ヒラギノ角ゴ Pro W3" charset="0"/>
              </a:rPr>
              <a:t>more</a:t>
            </a:r>
            <a:r>
              <a:rPr lang="en-US" dirty="0">
                <a:ea typeface="ヒラギノ角ゴ Pro W3" charset="0"/>
              </a:rPr>
              <a:t> important than college major and GPA.</a:t>
            </a:r>
          </a:p>
          <a:p>
            <a:endParaRPr lang="en-US" dirty="0">
              <a:ea typeface="ヒラギノ角ゴ Pro W3" charset="0"/>
            </a:endParaRPr>
          </a:p>
          <a:p>
            <a:r>
              <a:rPr lang="en-US" dirty="0" smtClean="0">
                <a:ea typeface="ヒラギノ角ゴ Pro W3" charset="0"/>
              </a:rPr>
              <a:t>Even volunteer work and extra-curricular activities are more important to the business community than</a:t>
            </a:r>
            <a:r>
              <a:rPr lang="en-US" baseline="0" dirty="0" smtClean="0">
                <a:ea typeface="ヒラギノ角ゴ Pro W3" charset="0"/>
              </a:rPr>
              <a:t> </a:t>
            </a:r>
            <a:r>
              <a:rPr lang="en-US" u="sng" baseline="0" dirty="0" smtClean="0">
                <a:ea typeface="ヒラギノ角ゴ Pro W3" charset="0"/>
              </a:rPr>
              <a:t>grades</a:t>
            </a:r>
            <a:r>
              <a:rPr lang="en-US" baseline="0" dirty="0" smtClean="0">
                <a:ea typeface="ヒラギノ角ゴ Pro W3" charset="0"/>
              </a:rPr>
              <a:t>.</a:t>
            </a:r>
          </a:p>
          <a:p>
            <a:endParaRPr lang="en-US" dirty="0">
              <a:ea typeface="ヒラギノ角ゴ Pro W3" charset="0"/>
            </a:endParaRPr>
          </a:p>
          <a:p>
            <a:r>
              <a:rPr lang="en-US" dirty="0" smtClean="0">
                <a:ea typeface="ヒラギノ角ゴ Pro W3" charset="0"/>
              </a:rPr>
              <a:t>Yet, --  most students are too focused on getting good grades -- and are missing out on the experiences that really matter.</a:t>
            </a:r>
          </a:p>
          <a:p>
            <a:endParaRPr lang="en-US" dirty="0" smtClean="0">
              <a:ea typeface="ヒラギノ角ゴ Pro W3" charset="0"/>
            </a:endParaRPr>
          </a:p>
          <a:p>
            <a:r>
              <a:rPr lang="en-US" dirty="0" smtClean="0">
                <a:ea typeface="ヒラギノ角ゴ Pro W3" charset="0"/>
              </a:rPr>
              <a:t>If you “begin with the end in mind” like I said earlier, then you should ask the businesses what they will want in their new recruits, rather than focusing on something</a:t>
            </a:r>
            <a:r>
              <a:rPr lang="en-US" baseline="0" dirty="0" smtClean="0">
                <a:ea typeface="ヒラギノ角ゴ Pro W3" charset="0"/>
              </a:rPr>
              <a:t> like grades that the business community could care less about.</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chronicle.com</a:t>
            </a:r>
            <a:r>
              <a:rPr lang="en-US" dirty="0">
                <a:ea typeface="ヒラギノ角ゴ Pro W3" charset="0"/>
              </a:rPr>
              <a:t>/article/The-Employment-Mismatch/137625/#id=overview</a:t>
            </a:r>
          </a:p>
          <a:p>
            <a:endParaRPr lang="en-US" dirty="0">
              <a:ea typeface="ヒラギノ角ゴ Pro W3" charset="0"/>
            </a:endParaRPr>
          </a:p>
          <a:p>
            <a:r>
              <a:rPr lang="en-US" dirty="0">
                <a:ea typeface="ヒラギノ角ゴ Pro W3" charset="0"/>
              </a:rPr>
              <a:t>The Employment Mismatch:  A College Degree Sorts Job Applicants, but Employers Wish It Meant More</a:t>
            </a:r>
          </a:p>
          <a:p>
            <a:endParaRPr lang="en-US" dirty="0">
              <a:ea typeface="ヒラギノ角ゴ Pro W3" charset="0"/>
            </a:endParaRPr>
          </a:p>
          <a:p>
            <a:endParaRPr lang="en-US" dirty="0">
              <a:ea typeface="ヒラギノ角ゴ Pro W3" charset="0"/>
            </a:endParaRPr>
          </a:p>
          <a:p>
            <a:r>
              <a:rPr lang="en-US" dirty="0">
                <a:ea typeface="ヒラギノ角ゴ Pro W3" charset="0"/>
              </a:rPr>
              <a:t>Employers value a four-year college degree, many of them more than ever.</a:t>
            </a:r>
          </a:p>
          <a:p>
            <a:endParaRPr lang="en-US" dirty="0">
              <a:ea typeface="ヒラギノ角ゴ Pro W3" charset="0"/>
            </a:endParaRPr>
          </a:p>
          <a:p>
            <a:r>
              <a:rPr lang="en-US" dirty="0">
                <a:ea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ea typeface="ヒラギノ角ゴ Pro W3" charset="0"/>
            </a:endParaRPr>
          </a:p>
          <a:p>
            <a:r>
              <a:rPr lang="en-US" dirty="0">
                <a:ea typeface="ヒラギノ角ゴ Pro W3" charset="0"/>
              </a:rPr>
              <a:t>The report</a:t>
            </a:r>
          </a:p>
          <a:p>
            <a:r>
              <a:rPr lang="en-US" dirty="0">
                <a:ea typeface="ヒラギノ角ゴ Pro W3" charset="0"/>
              </a:rPr>
              <a:t>The Role of Higher Education in Career Development: Employer Perceptions </a:t>
            </a:r>
          </a:p>
          <a:p>
            <a:r>
              <a:rPr lang="en-US" dirty="0">
                <a:ea typeface="ヒラギノ角ゴ Pro W3" charset="0"/>
              </a:rPr>
              <a:t>http://</a:t>
            </a:r>
            <a:r>
              <a:rPr lang="en-US" dirty="0" err="1">
                <a:ea typeface="ヒラギノ角ゴ Pro W3" charset="0"/>
              </a:rPr>
              <a:t>chronicle.com</a:t>
            </a:r>
            <a:r>
              <a:rPr lang="en-US" dirty="0">
                <a:ea typeface="ヒラギノ角ゴ Pro W3" charset="0"/>
              </a:rPr>
              <a:t>/items/biz/</a:t>
            </a:r>
            <a:r>
              <a:rPr lang="en-US" dirty="0" err="1">
                <a:ea typeface="ヒラギノ角ゴ Pro W3" charset="0"/>
              </a:rPr>
              <a:t>pdf</a:t>
            </a:r>
            <a:r>
              <a:rPr lang="en-US" dirty="0">
                <a:ea typeface="ヒラギノ角ゴ Pro W3" charset="0"/>
              </a:rPr>
              <a:t>/Employers%20Survey.pdf</a:t>
            </a:r>
          </a:p>
          <a:p>
            <a:endParaRPr lang="en-US" dirty="0">
              <a:ea typeface="ヒラギノ角ゴ Pro W3"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459F0CF-FE26-E94E-B0D8-C6D9AC9F68AD}" type="slidenum">
              <a:rPr lang="en-US" sz="1300"/>
              <a:pPr/>
              <a:t>35</a:t>
            </a:fld>
            <a:endParaRPr lang="en-US" sz="1300"/>
          </a:p>
        </p:txBody>
      </p:sp>
    </p:spTree>
    <p:extLst>
      <p:ext uri="{BB962C8B-B14F-4D97-AF65-F5344CB8AC3E}">
        <p14:creationId xmlns:p14="http://schemas.microsoft.com/office/powerpoint/2010/main" val="10336024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noTextEdit="1"/>
          </p:cNvSpPr>
          <p:nvPr>
            <p:ph type="sldImg"/>
          </p:nvPr>
        </p:nvSpPr>
        <p:spPr>
          <a:xfrm>
            <a:off x="1143000" y="685800"/>
            <a:ext cx="1371600" cy="1028700"/>
          </a:xfrm>
          <a:ln/>
        </p:spPr>
      </p:sp>
      <p:sp>
        <p:nvSpPr>
          <p:cNvPr id="211970" name="Notes Placeholder 2"/>
          <p:cNvSpPr>
            <a:spLocks noGrp="1"/>
          </p:cNvSpPr>
          <p:nvPr>
            <p:ph type="body" idx="1"/>
          </p:nvPr>
        </p:nvSpPr>
        <p:spPr>
          <a:xfrm>
            <a:off x="974725" y="1714500"/>
            <a:ext cx="5273675" cy="7566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Research the </a:t>
            </a:r>
            <a:r>
              <a:rPr lang="en-US" dirty="0">
                <a:ea typeface="ヒラギノ角ゴ Pro W3" charset="0"/>
              </a:rPr>
              <a:t>companies where </a:t>
            </a:r>
            <a:r>
              <a:rPr lang="en-US" dirty="0" smtClean="0">
                <a:ea typeface="ヒラギノ角ゴ Pro W3" charset="0"/>
              </a:rPr>
              <a:t>you are </a:t>
            </a:r>
            <a:r>
              <a:rPr lang="en-US" dirty="0">
                <a:ea typeface="ヒラギノ角ゴ Pro W3" charset="0"/>
              </a:rPr>
              <a:t>applying for work.  And learn about </a:t>
            </a:r>
            <a:r>
              <a:rPr lang="en-US" dirty="0" smtClean="0">
                <a:ea typeface="ヒラギノ角ゴ Pro W3" charset="0"/>
              </a:rPr>
              <a:t>their job </a:t>
            </a:r>
            <a:r>
              <a:rPr lang="en-US" dirty="0">
                <a:ea typeface="ヒラギノ角ゴ Pro W3" charset="0"/>
              </a:rPr>
              <a:t>interview process</a:t>
            </a:r>
            <a:r>
              <a:rPr lang="en-US" dirty="0" smtClean="0">
                <a:ea typeface="ヒラギノ角ゴ Pro W3" charset="0"/>
              </a:rPr>
              <a:t>.  </a:t>
            </a:r>
            <a:endParaRPr lang="en-US" dirty="0" smtClean="0">
              <a:ea typeface="ヒラギノ角ゴ Pro W3" charset="0"/>
            </a:endParaRPr>
          </a:p>
          <a:p>
            <a:r>
              <a:rPr lang="en-US" dirty="0" smtClean="0">
                <a:ea typeface="ヒラギノ角ゴ Pro W3" charset="0"/>
              </a:rPr>
              <a:t>Every </a:t>
            </a:r>
            <a:r>
              <a:rPr lang="en-US" dirty="0" smtClean="0">
                <a:ea typeface="ヒラギノ角ゴ Pro W3" charset="0"/>
              </a:rPr>
              <a:t>company is different.</a:t>
            </a:r>
          </a:p>
          <a:p>
            <a:endParaRPr lang="en-US" dirty="0" smtClean="0">
              <a:ea typeface="ヒラギノ角ゴ Pro W3" charset="0"/>
            </a:endParaRPr>
          </a:p>
          <a:p>
            <a:r>
              <a:rPr lang="en-US" dirty="0" smtClean="0">
                <a:ea typeface="ヒラギノ角ゴ Pro W3" charset="0"/>
              </a:rPr>
              <a:t>It just amazes me that folks would try to get a job at a company they know nothing about.</a:t>
            </a:r>
          </a:p>
          <a:p>
            <a:r>
              <a:rPr lang="en-US" dirty="0" smtClean="0">
                <a:ea typeface="ヒラギノ角ゴ Pro W3" charset="0"/>
              </a:rPr>
              <a:t/>
            </a:r>
            <a:br>
              <a:rPr lang="en-US" dirty="0" smtClean="0">
                <a:ea typeface="ヒラギノ角ゴ Pro W3" charset="0"/>
              </a:rPr>
            </a:br>
            <a:r>
              <a:rPr lang="en-US" dirty="0" smtClean="0">
                <a:ea typeface="ヒラギノ角ゴ Pro W3" charset="0"/>
              </a:rPr>
              <a:t>The focus of the job interview should be on what </a:t>
            </a:r>
            <a:r>
              <a:rPr lang="en-US" u="sng" dirty="0" smtClean="0">
                <a:ea typeface="ヒラギノ角ゴ Pro W3" charset="0"/>
              </a:rPr>
              <a:t>you</a:t>
            </a:r>
            <a:r>
              <a:rPr lang="en-US" dirty="0" smtClean="0">
                <a:ea typeface="ヒラギノ角ゴ Pro W3" charset="0"/>
              </a:rPr>
              <a:t> can do for the company. </a:t>
            </a:r>
          </a:p>
          <a:p>
            <a:endParaRPr lang="en-US" dirty="0" smtClean="0">
              <a:ea typeface="ヒラギノ角ゴ Pro W3" charset="0"/>
            </a:endParaRPr>
          </a:p>
          <a:p>
            <a:r>
              <a:rPr lang="en-US" dirty="0" smtClean="0">
                <a:ea typeface="ヒラギノ角ゴ Pro W3" charset="0"/>
              </a:rPr>
              <a:t>I apologize to you for the education system in this country that has </a:t>
            </a:r>
            <a:r>
              <a:rPr lang="en-US" u="sng" dirty="0" smtClean="0">
                <a:ea typeface="ヒラギノ角ゴ Pro W3" charset="0"/>
              </a:rPr>
              <a:t>confused</a:t>
            </a:r>
            <a:r>
              <a:rPr lang="en-US" baseline="0" dirty="0" smtClean="0">
                <a:ea typeface="ヒラギノ角ゴ Pro W3" charset="0"/>
              </a:rPr>
              <a:t> you into thinking </a:t>
            </a:r>
            <a:r>
              <a:rPr lang="en-US" baseline="0" dirty="0" smtClean="0">
                <a:ea typeface="ヒラギノ角ゴ Pro W3" charset="0"/>
              </a:rPr>
              <a:t>that it </a:t>
            </a:r>
            <a:r>
              <a:rPr lang="en-US" baseline="0" dirty="0" smtClean="0">
                <a:ea typeface="ヒラギノ角ゴ Pro W3" charset="0"/>
              </a:rPr>
              <a:t>is all about what </a:t>
            </a:r>
            <a:r>
              <a:rPr lang="en-US" u="sng" baseline="0" dirty="0" smtClean="0">
                <a:ea typeface="ヒラギノ角ゴ Pro W3" charset="0"/>
              </a:rPr>
              <a:t>you</a:t>
            </a:r>
            <a:r>
              <a:rPr lang="en-US" baseline="0" dirty="0" smtClean="0">
                <a:ea typeface="ヒラギノ角ゴ Pro W3" charset="0"/>
              </a:rPr>
              <a:t> </a:t>
            </a:r>
            <a:r>
              <a:rPr lang="en-US" u="sng" baseline="0" dirty="0" smtClean="0">
                <a:ea typeface="ヒラギノ角ゴ Pro W3" charset="0"/>
              </a:rPr>
              <a:t>have to do </a:t>
            </a:r>
            <a:r>
              <a:rPr lang="en-US" baseline="0" dirty="0" smtClean="0">
                <a:ea typeface="ヒラギノ角ゴ Pro W3" charset="0"/>
              </a:rPr>
              <a:t>to get a grade </a:t>
            </a:r>
            <a:endParaRPr lang="en-US" baseline="0" dirty="0" smtClean="0">
              <a:ea typeface="ヒラギノ角ゴ Pro W3" charset="0"/>
            </a:endParaRPr>
          </a:p>
          <a:p>
            <a:r>
              <a:rPr lang="en-US" baseline="0" dirty="0" smtClean="0">
                <a:ea typeface="ヒラギノ角ゴ Pro W3" charset="0"/>
              </a:rPr>
              <a:t>-- </a:t>
            </a:r>
            <a:r>
              <a:rPr lang="en-US" baseline="0" dirty="0" smtClean="0">
                <a:ea typeface="ヒラギノ角ゴ Pro W3" charset="0"/>
              </a:rPr>
              <a:t>and that translates into what </a:t>
            </a:r>
            <a:r>
              <a:rPr lang="en-US" u="sng" baseline="0" dirty="0" smtClean="0">
                <a:ea typeface="ヒラギノ角ゴ Pro W3" charset="0"/>
              </a:rPr>
              <a:t>you have to do </a:t>
            </a:r>
            <a:r>
              <a:rPr lang="en-US" baseline="0" dirty="0" smtClean="0">
                <a:ea typeface="ヒラギノ角ゴ Pro W3" charset="0"/>
              </a:rPr>
              <a:t>on the job to get a paycheck.</a:t>
            </a:r>
          </a:p>
          <a:p>
            <a:endParaRPr lang="en-US" baseline="0" dirty="0" smtClean="0">
              <a:ea typeface="ヒラギノ角ゴ Pro W3" charset="0"/>
            </a:endParaRPr>
          </a:p>
          <a:p>
            <a:r>
              <a:rPr lang="en-US" baseline="0" dirty="0" smtClean="0">
                <a:ea typeface="ヒラギノ角ゴ Pro W3" charset="0"/>
              </a:rPr>
              <a:t>Well that's the </a:t>
            </a:r>
            <a:r>
              <a:rPr lang="en-US" u="sng" baseline="0" dirty="0" smtClean="0">
                <a:ea typeface="ヒラギノ角ゴ Pro W3" charset="0"/>
              </a:rPr>
              <a:t>wrong</a:t>
            </a:r>
            <a:r>
              <a:rPr lang="en-US" baseline="0" dirty="0" smtClean="0">
                <a:ea typeface="ヒラギノ角ゴ Pro W3" charset="0"/>
              </a:rPr>
              <a:t> way of thinking, and the sooner you learn that, the better.</a:t>
            </a:r>
          </a:p>
          <a:p>
            <a:endParaRPr lang="en-US" baseline="0" dirty="0" smtClean="0">
              <a:ea typeface="ヒラギノ角ゴ Pro W3" charset="0"/>
            </a:endParaRPr>
          </a:p>
          <a:p>
            <a:r>
              <a:rPr lang="en-US" baseline="0" dirty="0" smtClean="0">
                <a:ea typeface="ヒラギノ角ゴ Pro W3" charset="0"/>
              </a:rPr>
              <a:t>The focus in school should be on </a:t>
            </a:r>
            <a:r>
              <a:rPr lang="en-US" u="sng" baseline="0" dirty="0" smtClean="0">
                <a:ea typeface="ヒラギノ角ゴ Pro W3" charset="0"/>
              </a:rPr>
              <a:t>learning</a:t>
            </a:r>
            <a:r>
              <a:rPr lang="en-US" baseline="0" dirty="0" smtClean="0">
                <a:ea typeface="ヒラギノ角ゴ Pro W3" charset="0"/>
              </a:rPr>
              <a:t>, </a:t>
            </a:r>
            <a:r>
              <a:rPr lang="en-US" baseline="0" dirty="0" smtClean="0">
                <a:ea typeface="ヒラギノ角ゴ Pro W3" charset="0"/>
              </a:rPr>
              <a:t>and preparing for </a:t>
            </a:r>
            <a:r>
              <a:rPr lang="en-US" u="sng" baseline="0" dirty="0" smtClean="0">
                <a:ea typeface="ヒラギノ角ゴ Pro W3" charset="0"/>
              </a:rPr>
              <a:t>employment</a:t>
            </a:r>
            <a:r>
              <a:rPr lang="en-US" baseline="0" dirty="0" smtClean="0">
                <a:ea typeface="ヒラギノ角ゴ Pro W3" charset="0"/>
              </a:rPr>
              <a:t> --  not on </a:t>
            </a:r>
            <a:r>
              <a:rPr lang="en-US" u="sng" baseline="0" dirty="0" smtClean="0">
                <a:ea typeface="ヒラギノ角ゴ Pro W3" charset="0"/>
              </a:rPr>
              <a:t>grades</a:t>
            </a:r>
            <a:r>
              <a:rPr lang="en-US" baseline="0" dirty="0" smtClean="0">
                <a:ea typeface="ヒラギノ角ゴ Pro W3" charset="0"/>
              </a:rPr>
              <a:t>.</a:t>
            </a:r>
          </a:p>
          <a:p>
            <a:endParaRPr lang="en-US" baseline="0" dirty="0" smtClean="0">
              <a:ea typeface="ヒラギノ角ゴ Pro W3" charset="0"/>
            </a:endParaRPr>
          </a:p>
          <a:p>
            <a:r>
              <a:rPr lang="en-US" baseline="0" dirty="0" smtClean="0">
                <a:ea typeface="ヒラギノ角ゴ Pro W3" charset="0"/>
              </a:rPr>
              <a:t>When you start looking for a job, don</a:t>
            </a:r>
            <a:r>
              <a:rPr lang="mr-IN" baseline="0" dirty="0" smtClean="0">
                <a:ea typeface="ヒラギノ角ゴ Pro W3" charset="0"/>
              </a:rPr>
              <a:t>’</a:t>
            </a:r>
            <a:r>
              <a:rPr lang="en-US" baseline="0" dirty="0" smtClean="0">
                <a:ea typeface="ヒラギノ角ゴ Pro W3" charset="0"/>
              </a:rPr>
              <a:t>t focus on the paycheck or what </a:t>
            </a:r>
            <a:r>
              <a:rPr lang="en-US" u="sng" baseline="0" dirty="0" smtClean="0">
                <a:ea typeface="ヒラギノ角ゴ Pro W3" charset="0"/>
              </a:rPr>
              <a:t>you</a:t>
            </a:r>
            <a:r>
              <a:rPr lang="en-US" baseline="0" dirty="0" smtClean="0">
                <a:ea typeface="ヒラギノ角ゴ Pro W3" charset="0"/>
              </a:rPr>
              <a:t> would </a:t>
            </a:r>
            <a:r>
              <a:rPr lang="en-US" u="sng" baseline="0" dirty="0" smtClean="0">
                <a:ea typeface="ヒラギノ角ゴ Pro W3" charset="0"/>
              </a:rPr>
              <a:t>get out of </a:t>
            </a:r>
            <a:r>
              <a:rPr lang="en-US" baseline="0" dirty="0" smtClean="0">
                <a:ea typeface="ヒラギノ角ゴ Pro W3" charset="0"/>
              </a:rPr>
              <a:t>the job. </a:t>
            </a:r>
          </a:p>
          <a:p>
            <a:endParaRPr lang="en-US" baseline="0" dirty="0" smtClean="0">
              <a:ea typeface="ヒラギノ角ゴ Pro W3" charset="0"/>
            </a:endParaRPr>
          </a:p>
          <a:p>
            <a:r>
              <a:rPr lang="en-US" baseline="0" dirty="0" smtClean="0">
                <a:ea typeface="ヒラギノ角ゴ Pro W3" charset="0"/>
              </a:rPr>
              <a:t>Focus on what </a:t>
            </a:r>
            <a:r>
              <a:rPr lang="en-US" u="sng" baseline="0" dirty="0" smtClean="0">
                <a:ea typeface="ヒラギノ角ゴ Pro W3" charset="0"/>
              </a:rPr>
              <a:t>you</a:t>
            </a:r>
            <a:r>
              <a:rPr lang="en-US" baseline="0" dirty="0" smtClean="0">
                <a:ea typeface="ヒラギノ角ゴ Pro W3" charset="0"/>
              </a:rPr>
              <a:t> can do for the company. </a:t>
            </a:r>
            <a:r>
              <a:rPr lang="en-US" baseline="0" dirty="0" smtClean="0">
                <a:ea typeface="ヒラギノ角ゴ Pro W3" charset="0"/>
              </a:rPr>
              <a:t>Ask the question:  </a:t>
            </a:r>
            <a:r>
              <a:rPr lang="en-US" u="sng" baseline="0" dirty="0" smtClean="0">
                <a:ea typeface="ヒラギノ角ゴ Pro W3" charset="0"/>
              </a:rPr>
              <a:t>How </a:t>
            </a:r>
            <a:r>
              <a:rPr lang="en-US" u="sng" baseline="0" dirty="0" smtClean="0">
                <a:ea typeface="ヒラギノ角ゴ Pro W3" charset="0"/>
              </a:rPr>
              <a:t>can adding you to the team help the company do better?</a:t>
            </a:r>
            <a:endParaRPr lang="en-US" u="sng"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chronicle.com</a:t>
            </a:r>
            <a:r>
              <a:rPr lang="en-US" dirty="0">
                <a:ea typeface="ヒラギノ角ゴ Pro W3" charset="0"/>
              </a:rPr>
              <a:t>/article/The-Employment-Mismatch/137625/#id=overview</a:t>
            </a:r>
          </a:p>
          <a:p>
            <a:endParaRPr lang="en-US" dirty="0">
              <a:ea typeface="ヒラギノ角ゴ Pro W3" charset="0"/>
            </a:endParaRPr>
          </a:p>
          <a:p>
            <a:r>
              <a:rPr lang="en-US" dirty="0">
                <a:ea typeface="ヒラギノ角ゴ Pro W3" charset="0"/>
              </a:rPr>
              <a:t>The Employment Mismatch:  A College Degree Sorts Job Applicants, but Employers Wish It Meant More</a:t>
            </a:r>
          </a:p>
          <a:p>
            <a:endParaRPr lang="en-US" dirty="0">
              <a:ea typeface="ヒラギノ角ゴ Pro W3" charset="0"/>
            </a:endParaRPr>
          </a:p>
          <a:p>
            <a:endParaRPr lang="en-US" dirty="0">
              <a:ea typeface="ヒラギノ角ゴ Pro W3" charset="0"/>
            </a:endParaRPr>
          </a:p>
          <a:p>
            <a:r>
              <a:rPr lang="en-US" dirty="0">
                <a:ea typeface="ヒラギノ角ゴ Pro W3" charset="0"/>
              </a:rPr>
              <a:t>Employers value a four-year college degree, many of them more than ever.</a:t>
            </a:r>
          </a:p>
          <a:p>
            <a:endParaRPr lang="en-US" dirty="0">
              <a:ea typeface="ヒラギノ角ゴ Pro W3" charset="0"/>
            </a:endParaRPr>
          </a:p>
          <a:p>
            <a:r>
              <a:rPr lang="en-US" dirty="0">
                <a:ea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ea typeface="ヒラギノ角ゴ Pro W3" charset="0"/>
            </a:endParaRPr>
          </a:p>
          <a:p>
            <a:r>
              <a:rPr lang="en-US" dirty="0">
                <a:ea typeface="ヒラギノ角ゴ Pro W3" charset="0"/>
              </a:rPr>
              <a:t>The report</a:t>
            </a:r>
          </a:p>
          <a:p>
            <a:r>
              <a:rPr lang="en-US" dirty="0">
                <a:ea typeface="ヒラギノ角ゴ Pro W3" charset="0"/>
              </a:rPr>
              <a:t>The Role of Higher Education in Career Development: Employer Perceptions </a:t>
            </a:r>
          </a:p>
          <a:p>
            <a:r>
              <a:rPr lang="en-US" dirty="0">
                <a:ea typeface="ヒラギノ角ゴ Pro W3" charset="0"/>
              </a:rPr>
              <a:t>http://</a:t>
            </a:r>
            <a:r>
              <a:rPr lang="en-US" dirty="0" err="1">
                <a:ea typeface="ヒラギノ角ゴ Pro W3" charset="0"/>
              </a:rPr>
              <a:t>chronicle.com</a:t>
            </a:r>
            <a:r>
              <a:rPr lang="en-US" dirty="0">
                <a:ea typeface="ヒラギノ角ゴ Pro W3" charset="0"/>
              </a:rPr>
              <a:t>/items/biz/</a:t>
            </a:r>
            <a:r>
              <a:rPr lang="en-US" dirty="0" err="1">
                <a:ea typeface="ヒラギノ角ゴ Pro W3" charset="0"/>
              </a:rPr>
              <a:t>pdf</a:t>
            </a:r>
            <a:r>
              <a:rPr lang="en-US" dirty="0">
                <a:ea typeface="ヒラギノ角ゴ Pro W3" charset="0"/>
              </a:rPr>
              <a:t>/Employers%20Survey.pdf</a:t>
            </a:r>
          </a:p>
          <a:p>
            <a:endParaRPr lang="en-US" dirty="0">
              <a:ea typeface="ヒラギノ角ゴ Pro W3" charset="0"/>
            </a:endParaRPr>
          </a:p>
        </p:txBody>
      </p:sp>
      <p:sp>
        <p:nvSpPr>
          <p:cNvPr id="211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84F8139-1222-2945-A274-FDFF792558EB}" type="slidenum">
              <a:rPr lang="en-US" sz="1300"/>
              <a:pPr/>
              <a:t>36</a:t>
            </a:fld>
            <a:endParaRPr lang="en-US" sz="1300"/>
          </a:p>
        </p:txBody>
      </p:sp>
    </p:spTree>
    <p:extLst>
      <p:ext uri="{BB962C8B-B14F-4D97-AF65-F5344CB8AC3E}">
        <p14:creationId xmlns:p14="http://schemas.microsoft.com/office/powerpoint/2010/main" val="15017530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noTextEdit="1"/>
          </p:cNvSpPr>
          <p:nvPr>
            <p:ph type="sldImg"/>
          </p:nvPr>
        </p:nvSpPr>
        <p:spPr>
          <a:ln/>
        </p:spPr>
      </p:sp>
      <p:sp>
        <p:nvSpPr>
          <p:cNvPr id="2344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The trend over time for certain kinds of jobs is changing.</a:t>
            </a:r>
          </a:p>
          <a:p>
            <a:endParaRPr lang="en-US" dirty="0">
              <a:ea typeface="ヒラギノ角ゴ Pro W3" charset="0"/>
            </a:endParaRPr>
          </a:p>
          <a:p>
            <a:r>
              <a:rPr lang="en-US" dirty="0" smtClean="0">
                <a:ea typeface="ヒラギノ角ゴ Pro W3" charset="0"/>
              </a:rPr>
              <a:t>Employers </a:t>
            </a:r>
            <a:r>
              <a:rPr lang="en-US" dirty="0">
                <a:ea typeface="ヒラギノ角ゴ Pro W3" charset="0"/>
              </a:rPr>
              <a:t>want employees that can do </a:t>
            </a:r>
            <a:r>
              <a:rPr lang="en-US" u="sng" dirty="0">
                <a:ea typeface="ヒラギノ角ゴ Pro W3" charset="0"/>
              </a:rPr>
              <a:t>non-routine</a:t>
            </a:r>
            <a:r>
              <a:rPr lang="en-US" dirty="0">
                <a:ea typeface="ヒラギノ角ゴ Pro W3" charset="0"/>
              </a:rPr>
              <a:t> work. </a:t>
            </a:r>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They </a:t>
            </a:r>
            <a:r>
              <a:rPr lang="en-US" dirty="0">
                <a:ea typeface="ヒラギノ角ゴ Pro W3" charset="0"/>
              </a:rPr>
              <a:t>want folks that can identify and solve </a:t>
            </a:r>
            <a:r>
              <a:rPr lang="en-US" u="sng" dirty="0">
                <a:ea typeface="ヒラギノ角ゴ Pro W3" charset="0"/>
              </a:rPr>
              <a:t>new</a:t>
            </a:r>
            <a:r>
              <a:rPr lang="en-US" dirty="0">
                <a:ea typeface="ヒラギノ角ゴ Pro W3" charset="0"/>
              </a:rPr>
              <a:t> problems</a:t>
            </a:r>
            <a:r>
              <a:rPr lang="en-US" dirty="0" smtClean="0">
                <a:ea typeface="ヒラギノ角ゴ Pro W3" charset="0"/>
              </a:rPr>
              <a:t>.  </a:t>
            </a:r>
            <a:endParaRPr lang="en-US" dirty="0">
              <a:ea typeface="ヒラギノ角ゴ Pro W3" charset="0"/>
            </a:endParaRPr>
          </a:p>
          <a:p>
            <a:endParaRPr lang="en-US" dirty="0">
              <a:ea typeface="ヒラギノ角ゴ Pro W3" charset="0"/>
            </a:endParaRPr>
          </a:p>
          <a:p>
            <a:r>
              <a:rPr lang="en-US" dirty="0">
                <a:ea typeface="ヒラギノ角ゴ Pro W3" charset="0"/>
              </a:rPr>
              <a:t>Gone are the jobs that required </a:t>
            </a:r>
            <a:r>
              <a:rPr lang="en-US" u="sng" dirty="0">
                <a:ea typeface="ヒラギノ角ゴ Pro W3" charset="0"/>
              </a:rPr>
              <a:t>routine manual </a:t>
            </a:r>
            <a:r>
              <a:rPr lang="en-US" dirty="0">
                <a:ea typeface="ヒラギノ角ゴ Pro W3" charset="0"/>
              </a:rPr>
              <a:t>labor</a:t>
            </a:r>
            <a:r>
              <a:rPr lang="en-US" dirty="0" smtClean="0">
                <a:ea typeface="ヒラギノ角ゴ Pro W3" charset="0"/>
              </a:rPr>
              <a:t>. </a:t>
            </a:r>
          </a:p>
          <a:p>
            <a:endParaRPr lang="en-US" dirty="0" smtClean="0">
              <a:ea typeface="ヒラギノ角ゴ Pro W3" charset="0"/>
            </a:endParaRPr>
          </a:p>
          <a:p>
            <a:r>
              <a:rPr lang="en-US" dirty="0" smtClean="0">
                <a:ea typeface="ヒラギノ角ゴ Pro W3" charset="0"/>
              </a:rPr>
              <a:t>The computers and robots can take care of </a:t>
            </a:r>
            <a:r>
              <a:rPr lang="en-US" dirty="0" smtClean="0">
                <a:ea typeface="ヒラギノ角ゴ Pro W3" charset="0"/>
              </a:rPr>
              <a:t>that work.</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www.oecd.org</a:t>
            </a:r>
            <a:r>
              <a:rPr lang="en-US" dirty="0">
                <a:ea typeface="ヒラギノ角ゴ Pro W3" charset="0"/>
              </a:rPr>
              <a:t>/site/</a:t>
            </a:r>
            <a:r>
              <a:rPr lang="en-US" dirty="0" err="1">
                <a:ea typeface="ヒラギノ角ゴ Pro W3" charset="0"/>
              </a:rPr>
              <a:t>piaac</a:t>
            </a:r>
            <a:r>
              <a:rPr lang="en-US" dirty="0">
                <a:ea typeface="ヒラギノ角ゴ Pro W3" charset="0"/>
              </a:rPr>
              <a:t>/</a:t>
            </a:r>
          </a:p>
          <a:p>
            <a:r>
              <a:rPr lang="en-US" dirty="0">
                <a:ea typeface="ヒラギノ角ゴ Pro W3" charset="0"/>
              </a:rPr>
              <a:t>https://</a:t>
            </a:r>
            <a:r>
              <a:rPr lang="en-US" dirty="0" err="1">
                <a:ea typeface="ヒラギノ角ゴ Pro W3" charset="0"/>
              </a:rPr>
              <a:t>www.oecd.org</a:t>
            </a:r>
            <a:r>
              <a:rPr lang="en-US" dirty="0">
                <a:ea typeface="ヒラギノ角ゴ Pro W3" charset="0"/>
              </a:rPr>
              <a:t>/site/</a:t>
            </a:r>
            <a:r>
              <a:rPr lang="en-US" dirty="0" err="1">
                <a:ea typeface="ヒラギノ角ゴ Pro W3" charset="0"/>
              </a:rPr>
              <a:t>piaac</a:t>
            </a:r>
            <a:r>
              <a:rPr lang="en-US" dirty="0">
                <a:ea typeface="ヒラギノ角ゴ Pro W3" charset="0"/>
              </a:rPr>
              <a:t>/</a:t>
            </a: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OECD Skills Outlook 2013</a:t>
            </a:r>
          </a:p>
          <a:p>
            <a:endParaRPr lang="en-US" dirty="0">
              <a:ea typeface="ヒラギノ角ゴ Pro W3" charset="0"/>
            </a:endParaRPr>
          </a:p>
          <a:p>
            <a:r>
              <a:rPr lang="en-US" dirty="0">
                <a:ea typeface="ヒラギノ角ゴ Pro W3" charset="0"/>
              </a:rPr>
              <a:t>http://</a:t>
            </a:r>
            <a:r>
              <a:rPr lang="en-US" dirty="0" err="1">
                <a:ea typeface="ヒラギノ角ゴ Pro W3" charset="0"/>
              </a:rPr>
              <a:t>skills.oecd.org</a:t>
            </a:r>
            <a:r>
              <a:rPr lang="en-US" dirty="0">
                <a:ea typeface="ヒラギノ角ゴ Pro W3" charset="0"/>
              </a:rPr>
              <a:t>/</a:t>
            </a:r>
            <a:r>
              <a:rPr lang="en-US" dirty="0" err="1">
                <a:ea typeface="ヒラギノ角ゴ Pro W3" charset="0"/>
              </a:rPr>
              <a:t>skillsoutlook.html</a:t>
            </a:r>
            <a:endParaRPr lang="en-US" dirty="0">
              <a:ea typeface="ヒラギノ角ゴ Pro W3" charset="0"/>
            </a:endParaRPr>
          </a:p>
          <a:p>
            <a:r>
              <a:rPr lang="en-US" dirty="0">
                <a:ea typeface="ヒラギノ角ゴ Pro W3" charset="0"/>
              </a:rPr>
              <a:t>First Results from the Survey of Adult Skills</a:t>
            </a:r>
          </a:p>
          <a:p>
            <a:r>
              <a:rPr lang="en-US" dirty="0">
                <a:ea typeface="ヒラギノ角ゴ Pro W3" charset="0"/>
              </a:rPr>
              <a:t>OECD_Skills_Outlook_2013.pdf</a:t>
            </a:r>
          </a:p>
          <a:p>
            <a:endParaRPr lang="en-US" dirty="0">
              <a:ea typeface="ヒラギノ角ゴ Pro W3" charset="0"/>
            </a:endParaRPr>
          </a:p>
          <a:p>
            <a:r>
              <a:rPr lang="en-US" dirty="0">
                <a:ea typeface="ヒラギノ角ゴ Pro W3" charset="0"/>
              </a:rPr>
              <a:t>Key Findings</a:t>
            </a:r>
          </a:p>
          <a:p>
            <a:r>
              <a:rPr lang="en-US" dirty="0">
                <a:ea typeface="ヒラギノ角ゴ Pro W3" charset="0"/>
              </a:rPr>
              <a:t>SkillsOutlook_2013_KeyFindings.pdf</a:t>
            </a:r>
          </a:p>
          <a:p>
            <a:endParaRPr lang="en-US" dirty="0">
              <a:ea typeface="ヒラギノ角ゴ Pro W3" charset="0"/>
            </a:endParaRPr>
          </a:p>
          <a:p>
            <a:r>
              <a:rPr lang="en-US" dirty="0">
                <a:ea typeface="ヒラギノ角ゴ Pro W3" charset="0"/>
              </a:rPr>
              <a:t>Summary</a:t>
            </a:r>
          </a:p>
          <a:p>
            <a:r>
              <a:rPr lang="en-US" dirty="0">
                <a:ea typeface="ヒラギノ角ゴ Pro W3" charset="0"/>
              </a:rPr>
              <a:t>9789264204256-sum-en.pdf</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PIAAC Results Released</a:t>
            </a:r>
          </a:p>
          <a:p>
            <a:r>
              <a:rPr lang="en-US" dirty="0">
                <a:ea typeface="ヒラギノ角ゴ Pro W3" charset="0"/>
              </a:rPr>
              <a:t>On Oct. 8, 2013, the Organization for Economic Cooperation and Development (OECD) released the results of the Program for International Assessment of Adult Competencies, (PIAAC). This direct assessment was conducted with nationally representative samples from 23 countries from adults ages 16 through 65. It is an international household survey to assess the cognitive and workplace skills needed for success in the 21st-century global economy. The results are designed to help public, private, educational, and philanthropic sectors work with a shared language and set of benchmarks to enhance cooperation around the development and implementation of economic, education, and social policies that strengthen adult skills. The survey is intended to be administered every 10 years, making this a baseline report to set benchmarks against which countries and sectors can measure their improvement efforts. Multiple reports, datasets, and several data tools were released with the results, including:</a:t>
            </a:r>
          </a:p>
          <a:p>
            <a:endParaRPr lang="en-US" dirty="0">
              <a:ea typeface="ヒラギノ角ゴ Pro W3" charset="0"/>
            </a:endParaRPr>
          </a:p>
          <a:p>
            <a:r>
              <a:rPr lang="en-US" dirty="0">
                <a:ea typeface="ヒラギノ角ゴ Pro W3" charset="0"/>
              </a:rPr>
              <a:t>    The OECD Skills Outlook 2013: First Results from the Survey of Adult Skills, a freely available book in PDF form;</a:t>
            </a:r>
          </a:p>
          <a:p>
            <a:r>
              <a:rPr lang="en-US" dirty="0">
                <a:ea typeface="ヒラギノ角ゴ Pro W3" charset="0"/>
              </a:rPr>
              <a:t>    a summary, Skilled for Life? Key Findings;</a:t>
            </a:r>
          </a:p>
          <a:p>
            <a:r>
              <a:rPr lang="en-US" dirty="0">
                <a:ea typeface="ヒラギノ角ゴ Pro W3" charset="0"/>
              </a:rPr>
              <a:t>    a brief U.S. report, Survey of Adult Skills, First Results: United States; and</a:t>
            </a:r>
          </a:p>
          <a:p>
            <a:r>
              <a:rPr lang="en-US" dirty="0">
                <a:ea typeface="ヒラギノ角ゴ Pro W3" charset="0"/>
              </a:rPr>
              <a:t>    a report from the U.S. Department of Education</a:t>
            </a:r>
            <a:r>
              <a:rPr lang="ja-JP" altLang="en-US" dirty="0">
                <a:ea typeface="ヒラギノ角ゴ Pro W3" charset="0"/>
              </a:rPr>
              <a:t>’</a:t>
            </a:r>
            <a:r>
              <a:rPr lang="en-US" altLang="ja-JP" dirty="0">
                <a:ea typeface="ヒラギノ角ゴ Pro W3" charset="0"/>
              </a:rPr>
              <a:t>s National Center for Educational Statistics, Literacy, Numeracy, and Problem Solving in Technology-Rich Environments Among U.S. Adults: Results from the Program for the International Assessment of Adult Competencies 2012: First Look, was published on Oct. 18, once the U.S. federal government was re-opened. This report highlights the U.S. performance in the international data and unique U.S. demographic characteristics. </a:t>
            </a:r>
          </a:p>
          <a:p>
            <a:endParaRPr lang="en-US" dirty="0">
              <a:ea typeface="ヒラギノ角ゴ Pro W3" charset="0"/>
            </a:endParaRPr>
          </a:p>
          <a:p>
            <a:r>
              <a:rPr lang="en-US" dirty="0">
                <a:ea typeface="ヒラギノ角ゴ Pro W3" charset="0"/>
              </a:rPr>
              <a:t>On Nov. 12, 2013, the OECD-authored report, Time for the United States to Reskill? What the Survey of Adult Skills Says, will be released. This report was funded by OVAE to offer a more detailed profile of low-skilled adults in the U.S. It will also identify policy implications and offer broad policy recommendations for the U.S.</a:t>
            </a:r>
          </a:p>
          <a:p>
            <a:r>
              <a:rPr lang="en-US" dirty="0">
                <a:ea typeface="ヒラギノ角ゴ Pro W3" charset="0"/>
              </a:rPr>
              <a:t>Links to all of these resources, as well as events and press coverage, may be found at </a:t>
            </a:r>
            <a:r>
              <a:rPr lang="en-US" dirty="0" err="1">
                <a:ea typeface="ヒラギノ角ゴ Pro W3" charset="0"/>
              </a:rPr>
              <a:t>www.piaacgateway.com</a:t>
            </a:r>
            <a:r>
              <a:rPr lang="en-US" dirty="0">
                <a:ea typeface="ヒラギノ角ゴ Pro W3" charset="0"/>
              </a:rPr>
              <a:t>.</a:t>
            </a:r>
          </a:p>
          <a:p>
            <a:r>
              <a:rPr lang="en-US" dirty="0">
                <a:ea typeface="ヒラギノ角ゴ Pro W3" charset="0"/>
              </a:rPr>
              <a:t>This article relies heavily on data included in the NCES </a:t>
            </a:r>
            <a:r>
              <a:rPr lang="ja-JP" altLang="en-US" dirty="0">
                <a:ea typeface="ヒラギノ角ゴ Pro W3" charset="0"/>
              </a:rPr>
              <a:t>“</a:t>
            </a:r>
            <a:r>
              <a:rPr lang="en-US" altLang="ja-JP" dirty="0">
                <a:ea typeface="ヒラギノ角ゴ Pro W3" charset="0"/>
              </a:rPr>
              <a:t>First Look</a:t>
            </a:r>
            <a:r>
              <a:rPr lang="ja-JP" altLang="en-US" dirty="0">
                <a:ea typeface="ヒラギノ角ゴ Pro W3" charset="0"/>
              </a:rPr>
              <a:t>”</a:t>
            </a:r>
            <a:r>
              <a:rPr lang="en-US" altLang="ja-JP" dirty="0">
                <a:ea typeface="ヒラギノ角ゴ Pro W3" charset="0"/>
              </a:rPr>
              <a:t> report. Further analysis of the PIAAC data will appear in future issues of OVAE Connection.</a:t>
            </a:r>
          </a:p>
          <a:p>
            <a:r>
              <a:rPr lang="en-US" dirty="0">
                <a:ea typeface="ヒラギノ角ゴ Pro W3" charset="0"/>
              </a:rPr>
              <a:t>The Survey</a:t>
            </a:r>
          </a:p>
          <a:p>
            <a:r>
              <a:rPr lang="en-US" dirty="0">
                <a:ea typeface="ヒラギノ角ゴ Pro W3" charset="0"/>
              </a:rPr>
              <a:t>The PIAAC assessment focuses on the working-age adult population, and measures cognitive and workplace skills necessary for successful participation in the 21st century society and global economy. In the U.S., as in all of the countries participating, 5,000 individuals were surveyed to create a nationally representative dataset. An additional 5,000 people will be surveyed for a supplement that will be added to the data set in 2015.</a:t>
            </a:r>
          </a:p>
          <a:p>
            <a:r>
              <a:rPr lang="en-US" dirty="0">
                <a:ea typeface="ヒラギノ角ゴ Pro W3" charset="0"/>
              </a:rPr>
              <a:t>Drawing from a rich background questionnaire, the PIAAC measures relationships among respondents</a:t>
            </a:r>
            <a:r>
              <a:rPr lang="ja-JP" altLang="en-US" dirty="0">
                <a:ea typeface="ヒラギノ角ゴ Pro W3" charset="0"/>
              </a:rPr>
              <a:t>’</a:t>
            </a:r>
            <a:r>
              <a:rPr lang="en-US" altLang="ja-JP" dirty="0">
                <a:ea typeface="ヒラギノ角ゴ Pro W3" charset="0"/>
              </a:rPr>
              <a:t> educational background, parental educational attainment, work history and skills, occupational attainment, use of information and communications technology, and cognitive skills in the domains of literacy, numeracy, and problem solving in technology-rich environments.</a:t>
            </a:r>
          </a:p>
          <a:p>
            <a:r>
              <a:rPr lang="en-US" dirty="0">
                <a:ea typeface="ヒラギノ角ゴ Pro W3" charset="0"/>
              </a:rPr>
              <a:t>Findings are presented in the First Look report as country averages, and tables are used to place countries</a:t>
            </a:r>
            <a:r>
              <a:rPr lang="ja-JP" altLang="en-US" dirty="0">
                <a:ea typeface="ヒラギノ角ゴ Pro W3" charset="0"/>
              </a:rPr>
              <a:t>’</a:t>
            </a:r>
            <a:r>
              <a:rPr lang="en-US" altLang="ja-JP" dirty="0">
                <a:ea typeface="ヒラギノ角ゴ Pro W3" charset="0"/>
              </a:rPr>
              <a:t> performances above, at, or below the international average. Within each domain, performance is also reported as a percentage of the population that performs in five levels of proficiency: Below Level 1, Level 1, Level 2, Level 3, and combined Levels 4/5, Level descriptors can be found in the First Look report in Exhibit B-1 for literacy, B-3 for numeracy, and B-5 for problem-solving in a technology-rich environment. Performance below Level 2 is considered </a:t>
            </a:r>
            <a:r>
              <a:rPr lang="ja-JP" altLang="en-US" dirty="0">
                <a:ea typeface="ヒラギノ角ゴ Pro W3" charset="0"/>
              </a:rPr>
              <a:t>“</a:t>
            </a:r>
            <a:r>
              <a:rPr lang="en-US" altLang="ja-JP" dirty="0">
                <a:ea typeface="ヒラギノ角ゴ Pro W3" charset="0"/>
              </a:rPr>
              <a:t>weak</a:t>
            </a:r>
            <a:r>
              <a:rPr lang="ja-JP" altLang="en-US" dirty="0">
                <a:ea typeface="ヒラギノ角ゴ Pro W3" charset="0"/>
              </a:rPr>
              <a:t>”</a:t>
            </a:r>
            <a:r>
              <a:rPr lang="en-US" altLang="ja-JP" dirty="0">
                <a:ea typeface="ヒラギノ角ゴ Pro W3" charset="0"/>
              </a:rPr>
              <a:t> or </a:t>
            </a:r>
            <a:r>
              <a:rPr lang="ja-JP" altLang="en-US" dirty="0">
                <a:ea typeface="ヒラギノ角ゴ Pro W3" charset="0"/>
              </a:rPr>
              <a:t>“</a:t>
            </a:r>
            <a:r>
              <a:rPr lang="en-US" altLang="ja-JP" dirty="0">
                <a:ea typeface="ヒラギノ角ゴ Pro W3" charset="0"/>
              </a:rPr>
              <a:t>low.</a:t>
            </a:r>
            <a:r>
              <a:rPr lang="ja-JP" altLang="en-US" dirty="0">
                <a:ea typeface="ヒラギノ角ゴ Pro W3" charset="0"/>
              </a:rPr>
              <a:t>”</a:t>
            </a:r>
            <a:endParaRPr lang="en-US" altLang="ja-JP" dirty="0">
              <a:ea typeface="ヒラギノ角ゴ Pro W3" charset="0"/>
            </a:endParaRPr>
          </a:p>
          <a:p>
            <a:r>
              <a:rPr lang="en-US" dirty="0">
                <a:ea typeface="ヒラギノ角ゴ Pro W3" charset="0"/>
              </a:rPr>
              <a:t>The assessment is unique in that it is the first international literacy survey that is both adaptive and administered on a laptop computer. Given as a household survey, respondents were allowed to choose whether to take the assessment on a laptop or with pencil and paper. In the U.S., nearly 80 percent of respondents completed the survey on the computer, which means that they passed an initial screening test on basic computer use and navigation.</a:t>
            </a:r>
          </a:p>
          <a:p>
            <a:r>
              <a:rPr lang="en-US" dirty="0">
                <a:ea typeface="ヒラギノ角ゴ Pro W3" charset="0"/>
              </a:rPr>
              <a:t>The direct measure of cognitive and workplace skills in this study creates a much more nuanced perspective on skills than the more commonly reported measure of educational attainment. For example, the attainment category of </a:t>
            </a:r>
            <a:r>
              <a:rPr lang="ja-JP" altLang="en-US" dirty="0">
                <a:ea typeface="ヒラギノ角ゴ Pro W3" charset="0"/>
              </a:rPr>
              <a:t>“</a:t>
            </a:r>
            <a:r>
              <a:rPr lang="en-US" altLang="ja-JP" dirty="0">
                <a:ea typeface="ヒラギノ角ゴ Pro W3" charset="0"/>
              </a:rPr>
              <a:t>some college,</a:t>
            </a:r>
            <a:r>
              <a:rPr lang="ja-JP" altLang="en-US" dirty="0">
                <a:ea typeface="ヒラギノ角ゴ Pro W3" charset="0"/>
              </a:rPr>
              <a:t>”</a:t>
            </a:r>
            <a:r>
              <a:rPr lang="en-US" altLang="ja-JP" dirty="0">
                <a:ea typeface="ヒラギノ角ゴ Pro W3" charset="0"/>
              </a:rPr>
              <a:t> which appears on many surveys of adult skills, says very little about the knowledge, skills, and abilities of an individual, and is rarely accompanied by information on the courses taken, training completed, and skills gained. Having more information about skills, including where they are learned and how they are used, as this survey provides, will inform educators, workforce development stakeholders, human resource personnel, employers, and policymakers about the mechanisms that are effective in increasing the skill and talent inventory in regions, sectors, and across the country.</a:t>
            </a:r>
          </a:p>
          <a:p>
            <a:r>
              <a:rPr lang="en-US" dirty="0">
                <a:ea typeface="ヒラギノ角ゴ Pro W3" charset="0"/>
              </a:rPr>
              <a:t>Key Findings</a:t>
            </a:r>
          </a:p>
          <a:p>
            <a:r>
              <a:rPr lang="en-US" dirty="0">
                <a:ea typeface="ヒラギノ角ゴ Pro W3" charset="0"/>
              </a:rPr>
              <a:t>On three domains (literacy, numeracy, and problem-solving in a technology-rich environment) the U.S. average performance is significantly lower than the international average. Within domains, the U.S. profile shows a large portion of adults with skills below Level 2, and small percentages of adults with strong skills in the upper level.</a:t>
            </a:r>
          </a:p>
          <a:p>
            <a:r>
              <a:rPr lang="en-US" dirty="0">
                <a:ea typeface="ヒラギノ角ゴ Pro W3" charset="0"/>
              </a:rPr>
              <a:t>In the literacy domain, the U.S. average percentile performance is 270; the international average is 273. Within the domain, the U.S. profile shows 4 percent at Below Level 1, 14 percent at Level 1, 34 percent at Level 2, 36 percent at Level 3, and 12 percent at the combined Level 4/5. The U.S. has an equivalent percentage of adults in the highest level as the international average, 12 percent (see First Look, Figure 2A).</a:t>
            </a:r>
          </a:p>
          <a:p>
            <a:r>
              <a:rPr lang="en-US" dirty="0">
                <a:ea typeface="ヒラギノ角ゴ Pro W3" charset="0"/>
              </a:rPr>
              <a:t>In the numeracy domain, the U.S. average performance is 253; the international average is 269. Within the domain, the U.S. profile shows 10 percent at Below Level 1, 20 percent at Level 1, 34 percent at Level 2, 27 percent at Level 3, and 9 percent at the combined Level 4/5. The U.S. has a lower percentage of adults in the highest level than the international average, which is 12 percent (see First Look, Figure 2B).</a:t>
            </a:r>
          </a:p>
          <a:p>
            <a:r>
              <a:rPr lang="en-US" dirty="0">
                <a:ea typeface="ヒラギノ角ゴ Pro W3" charset="0"/>
              </a:rPr>
              <a:t>In problem-solving in a technology-rich environment, the U.S. average performance is 277; the international average is 283. Within the domain, which reports only four levels, the U.S. profile shows 20 percent at Below Level 1, 41 percent at Level 1, 33 percent at Level 2, and 6 percent at Level 3. The U.S. has a lower percentage of adults in the highest level than the international average, which is 8 percent (see First Look, Figure 2C).</a:t>
            </a:r>
          </a:p>
          <a:p>
            <a:r>
              <a:rPr lang="en-US" dirty="0">
                <a:ea typeface="ヒラギノ角ゴ Pro W3" charset="0"/>
              </a:rPr>
              <a:t>The PIAAC item framework is aligned to previous international literacy assessments, allowing trend analysis for the past 20 years. The First Look report shows that the average U.S. literacy score for adults on the PIAAC is not significantly lower than it was in 2003-08 as reported on the International Adult Literacy Survey (IALS), but is lower than the average score was in 1994-98 as reported on the Adult Literacy and </a:t>
            </a:r>
            <a:r>
              <a:rPr lang="en-US" dirty="0" err="1">
                <a:ea typeface="ヒラギノ角ゴ Pro W3" charset="0"/>
              </a:rPr>
              <a:t>Lifeskills</a:t>
            </a:r>
            <a:r>
              <a:rPr lang="en-US" dirty="0">
                <a:ea typeface="ヒラギノ角ゴ Pro W3" charset="0"/>
              </a:rPr>
              <a:t> Survey (ALL) (Tables 1-A and 1-B). The average U.S. numeracy score on the PIAAC is lower than it was in 2003-08 as reported in the IALS.</a:t>
            </a:r>
          </a:p>
          <a:p>
            <a:r>
              <a:rPr lang="en-US" dirty="0">
                <a:ea typeface="ヒラギノ角ゴ Pro W3" charset="0"/>
              </a:rPr>
              <a:t>Implications</a:t>
            </a:r>
          </a:p>
          <a:p>
            <a:r>
              <a:rPr lang="en-US" dirty="0">
                <a:ea typeface="ヒラギノ角ゴ Pro W3" charset="0"/>
              </a:rPr>
              <a:t>These survey findings show that the U.S. has significant basic skill weaknesses within the adult working-age population in comparison to other industrialized countries. This skill profile has negative implications for the growth and strength of the U.S. economy and middle class. Although two-thirds of the low-skilled respondents in the U.S. sample are employed, they are not employed in jobs with high wages.</a:t>
            </a:r>
          </a:p>
          <a:p>
            <a:r>
              <a:rPr lang="en-US" dirty="0">
                <a:ea typeface="ヒラギノ角ゴ Pro W3" charset="0"/>
              </a:rPr>
              <a:t>The findings show that work tasks influence skills. Adults who report frequently using literacy, numeracy, and problem-solving skills in their daily work routines have greater proficiencies in those skills. The reverse is also shown in the data: Workers in low-skilled jobs may have fewer opportunities to use and enhance their skills (see First Look, Figures 8 A, B, and C).</a:t>
            </a:r>
          </a:p>
          <a:p>
            <a:r>
              <a:rPr lang="en-US" dirty="0">
                <a:ea typeface="ヒラギノ角ゴ Pro W3" charset="0"/>
              </a:rPr>
              <a:t>Weak skills have implications for civic life as well, as has been demonstrated in previous surveys of adult literacy. Adults with weak skills are less likely to vote or volunteer in their communities, and more likely to suffer poor health. In fact, adults with low skills are four times more likely to report </a:t>
            </a:r>
            <a:r>
              <a:rPr lang="ja-JP" altLang="en-US" dirty="0">
                <a:ea typeface="ヒラギノ角ゴ Pro W3" charset="0"/>
              </a:rPr>
              <a:t>“</a:t>
            </a:r>
            <a:r>
              <a:rPr lang="en-US" altLang="ja-JP" dirty="0">
                <a:ea typeface="ヒラギノ角ゴ Pro W3" charset="0"/>
              </a:rPr>
              <a:t>fair</a:t>
            </a:r>
            <a:r>
              <a:rPr lang="ja-JP" altLang="en-US" dirty="0">
                <a:ea typeface="ヒラギノ角ゴ Pro W3" charset="0"/>
              </a:rPr>
              <a:t>”</a:t>
            </a:r>
            <a:r>
              <a:rPr lang="en-US" altLang="ja-JP" dirty="0">
                <a:ea typeface="ヒラギノ角ゴ Pro W3" charset="0"/>
              </a:rPr>
              <a:t> or </a:t>
            </a:r>
            <a:r>
              <a:rPr lang="ja-JP" altLang="en-US" dirty="0">
                <a:ea typeface="ヒラギノ角ゴ Pro W3" charset="0"/>
              </a:rPr>
              <a:t>“</a:t>
            </a:r>
            <a:r>
              <a:rPr lang="en-US" altLang="ja-JP" dirty="0">
                <a:ea typeface="ヒラギノ角ゴ Pro W3" charset="0"/>
              </a:rPr>
              <a:t>poor</a:t>
            </a:r>
            <a:r>
              <a:rPr lang="ja-JP" altLang="en-US" dirty="0">
                <a:ea typeface="ヒラギノ角ゴ Pro W3" charset="0"/>
              </a:rPr>
              <a:t>”</a:t>
            </a:r>
            <a:r>
              <a:rPr lang="en-US" altLang="ja-JP" dirty="0">
                <a:ea typeface="ヒラギノ角ゴ Pro W3" charset="0"/>
              </a:rPr>
              <a:t> health than those with strong skills (see First Look, Figures 10 A, B, and C). This relationship is twice as strong as the international average.</a:t>
            </a:r>
          </a:p>
          <a:p>
            <a:r>
              <a:rPr lang="en-US" dirty="0">
                <a:ea typeface="ヒラギノ角ゴ Pro W3" charset="0"/>
              </a:rPr>
              <a:t>Moreover, a concerning trend emerges in this data set. Unlike most other countries surveyed, in the U.S., younger cohorts</a:t>
            </a:r>
            <a:r>
              <a:rPr lang="ja-JP" altLang="en-US" dirty="0">
                <a:ea typeface="ヒラギノ角ゴ Pro W3" charset="0"/>
              </a:rPr>
              <a:t>’</a:t>
            </a:r>
            <a:r>
              <a:rPr lang="en-US" altLang="ja-JP" dirty="0">
                <a:ea typeface="ヒラギノ角ゴ Pro W3" charset="0"/>
              </a:rPr>
              <a:t> skills are not surpassing the older cohorts</a:t>
            </a:r>
            <a:r>
              <a:rPr lang="ja-JP" altLang="en-US" dirty="0">
                <a:ea typeface="ヒラギノ角ゴ Pro W3" charset="0"/>
              </a:rPr>
              <a:t>’</a:t>
            </a:r>
            <a:r>
              <a:rPr lang="en-US" altLang="ja-JP" dirty="0">
                <a:ea typeface="ヒラギノ角ゴ Pro W3" charset="0"/>
              </a:rPr>
              <a:t> skills. This has serious implications for the future of our workforce and underscores the need for continuing education and training.</a:t>
            </a:r>
          </a:p>
          <a:p>
            <a:endParaRPr lang="en-US" dirty="0">
              <a:ea typeface="ヒラギノ角ゴ Pro W3" charset="0"/>
            </a:endParaRPr>
          </a:p>
        </p:txBody>
      </p:sp>
      <p:sp>
        <p:nvSpPr>
          <p:cNvPr id="2344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D877509-1BBC-0742-B540-F8C2B5A4B6AE}" type="slidenum">
              <a:rPr lang="en-US" sz="1300"/>
              <a:pPr/>
              <a:t>37</a:t>
            </a:fld>
            <a:endParaRPr lang="en-US" sz="1300"/>
          </a:p>
        </p:txBody>
      </p:sp>
    </p:spTree>
    <p:extLst>
      <p:ext uri="{BB962C8B-B14F-4D97-AF65-F5344CB8AC3E}">
        <p14:creationId xmlns:p14="http://schemas.microsoft.com/office/powerpoint/2010/main" val="1589561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30E44C8-0C34-034D-93C6-540E76D883E9}" type="slidenum">
              <a:rPr lang="en-US" sz="1300"/>
              <a:pPr/>
              <a:t>38</a:t>
            </a:fld>
            <a:endParaRPr lang="en-US" sz="1300"/>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xfrm>
            <a:off x="731838" y="4560888"/>
            <a:ext cx="5608637"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ヒラギノ角ゴ Pro W3" charset="0"/>
              </a:rPr>
              <a:t>You have been told to think outside the box.</a:t>
            </a:r>
          </a:p>
          <a:p>
            <a:pPr eaLnBrk="1" hangingPunct="1"/>
            <a:endParaRPr lang="en-US" dirty="0" smtClean="0">
              <a:ea typeface="ヒラギノ角ゴ Pro W3" charset="0"/>
            </a:endParaRPr>
          </a:p>
          <a:p>
            <a:pPr eaLnBrk="1" hangingPunct="1"/>
            <a:r>
              <a:rPr lang="en-US" dirty="0" smtClean="0">
                <a:ea typeface="ヒラギノ角ゴ Pro W3" charset="0"/>
              </a:rPr>
              <a:t>That's what employers are looking for.  </a:t>
            </a:r>
          </a:p>
          <a:p>
            <a:pPr eaLnBrk="1" hangingPunct="1"/>
            <a:endParaRPr lang="en-US" dirty="0" smtClean="0">
              <a:ea typeface="ヒラギノ角ゴ Pro W3" charset="0"/>
            </a:endParaRPr>
          </a:p>
          <a:p>
            <a:pPr eaLnBrk="1" hangingPunct="1"/>
            <a:r>
              <a:rPr lang="en-US" dirty="0" smtClean="0">
                <a:ea typeface="ヒラギノ角ゴ Pro W3" charset="0"/>
              </a:rPr>
              <a:t>People who can come up with a </a:t>
            </a:r>
            <a:r>
              <a:rPr lang="en-US" u="sng" dirty="0" smtClean="0">
                <a:ea typeface="ヒラギノ角ゴ Pro W3" charset="0"/>
              </a:rPr>
              <a:t>new</a:t>
            </a:r>
            <a:r>
              <a:rPr lang="en-US" dirty="0" smtClean="0">
                <a:ea typeface="ヒラギノ角ゴ Pro W3" charset="0"/>
              </a:rPr>
              <a:t> product or a </a:t>
            </a:r>
            <a:r>
              <a:rPr lang="en-US" u="sng" dirty="0" smtClean="0">
                <a:ea typeface="ヒラギノ角ゴ Pro W3" charset="0"/>
              </a:rPr>
              <a:t>new</a:t>
            </a:r>
            <a:r>
              <a:rPr lang="en-US" dirty="0" smtClean="0">
                <a:ea typeface="ヒラギノ角ゴ Pro W3" charset="0"/>
              </a:rPr>
              <a:t> way of doing things.</a:t>
            </a:r>
          </a:p>
          <a:p>
            <a:pPr eaLnBrk="1" hangingPunct="1"/>
            <a:endParaRPr lang="en-US" dirty="0" smtClean="0">
              <a:ea typeface="ヒラギノ角ゴ Pro W3" charset="0"/>
            </a:endParaRPr>
          </a:p>
          <a:p>
            <a:pPr eaLnBrk="1" hangingPunct="1"/>
            <a:r>
              <a:rPr lang="en-US" dirty="0" smtClean="0">
                <a:ea typeface="ヒラギノ角ゴ Pro W3" charset="0"/>
              </a:rPr>
              <a:t>Even if it is just rearranging the workplace so it can save you five minutes of time each day.  That little bit of time helps the </a:t>
            </a:r>
            <a:r>
              <a:rPr lang="en-US" dirty="0" smtClean="0">
                <a:ea typeface="ヒラギノ角ゴ Pro W3" charset="0"/>
              </a:rPr>
              <a:t>company in the long run.</a:t>
            </a:r>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r>
              <a:rPr lang="en-US" dirty="0">
                <a:ea typeface="ヒラギノ角ゴ Pro W3" charset="0"/>
              </a:rPr>
              <a:t>http://cdn.elev8.com/files/2010/07/think-outside-the-</a:t>
            </a:r>
            <a:r>
              <a:rPr lang="en-US" dirty="0" err="1">
                <a:ea typeface="ヒラギノ角ゴ Pro W3" charset="0"/>
              </a:rPr>
              <a:t>box.jpg</a:t>
            </a:r>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18760133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p:cNvSpPr>
            <a:spLocks noGrp="1" noRot="1" noChangeAspect="1" noTextEdit="1"/>
          </p:cNvSpPr>
          <p:nvPr>
            <p:ph type="sldImg"/>
          </p:nvPr>
        </p:nvSpPr>
        <p:spPr>
          <a:xfrm>
            <a:off x="1066800" y="381000"/>
            <a:ext cx="2286000" cy="1714500"/>
          </a:xfrm>
          <a:ln/>
        </p:spPr>
      </p:sp>
      <p:sp>
        <p:nvSpPr>
          <p:cNvPr id="283650" name="Notes Placeholder 2"/>
          <p:cNvSpPr>
            <a:spLocks noGrp="1"/>
          </p:cNvSpPr>
          <p:nvPr>
            <p:ph type="body" idx="1"/>
          </p:nvPr>
        </p:nvSpPr>
        <p:spPr>
          <a:xfrm>
            <a:off x="914400" y="2286000"/>
            <a:ext cx="5365750" cy="674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Soul </a:t>
            </a:r>
            <a:r>
              <a:rPr lang="en-US" dirty="0" err="1">
                <a:ea typeface="ヒラギノ角ゴ Pro W3" charset="0"/>
              </a:rPr>
              <a:t>Stix</a:t>
            </a:r>
            <a:r>
              <a:rPr lang="en-US" dirty="0">
                <a:ea typeface="ヒラギノ角ゴ Pro W3" charset="0"/>
              </a:rPr>
              <a:t> Surfboards had a problem like many other companies about what to do with it</a:t>
            </a:r>
            <a:r>
              <a:rPr lang="ja-JP" altLang="en-US" dirty="0">
                <a:ea typeface="ヒラギノ角ゴ Pro W3" charset="0"/>
              </a:rPr>
              <a:t>’</a:t>
            </a:r>
            <a:r>
              <a:rPr lang="en-US" altLang="ja-JP" dirty="0">
                <a:ea typeface="ヒラギノ角ゴ Pro W3" charset="0"/>
              </a:rPr>
              <a:t>s waste material when they cut a new surfboard from a block of polyurethane foam.  </a:t>
            </a:r>
            <a:endParaRPr lang="en-US" altLang="ja-JP" dirty="0" smtClean="0">
              <a:ea typeface="ヒラギノ角ゴ Pro W3" charset="0"/>
            </a:endParaRPr>
          </a:p>
          <a:p>
            <a:endParaRPr lang="en-US" dirty="0">
              <a:ea typeface="ヒラギノ角ゴ Pro W3" charset="0"/>
            </a:endParaRPr>
          </a:p>
          <a:p>
            <a:r>
              <a:rPr lang="en-US" dirty="0">
                <a:ea typeface="ヒラギノ角ゴ Pro W3" charset="0"/>
              </a:rPr>
              <a:t>It creates </a:t>
            </a:r>
            <a:r>
              <a:rPr lang="en-US" dirty="0" smtClean="0">
                <a:ea typeface="ヒラギノ角ゴ Pro W3" charset="0"/>
              </a:rPr>
              <a:t>plastic flakes </a:t>
            </a:r>
            <a:r>
              <a:rPr lang="en-US" dirty="0">
                <a:ea typeface="ヒラギノ角ゴ Pro W3" charset="0"/>
              </a:rPr>
              <a:t>like snowflakes that are hard enough just to capture out of the air, much less dispose of</a:t>
            </a:r>
            <a:r>
              <a:rPr lang="en-US" dirty="0" smtClean="0">
                <a:ea typeface="ヒラギノ角ゴ Pro W3" charset="0"/>
              </a:rPr>
              <a:t>.</a:t>
            </a:r>
          </a:p>
          <a:p>
            <a:endParaRPr lang="en-US" dirty="0">
              <a:ea typeface="ヒラギノ角ゴ Pro W3" charset="0"/>
            </a:endParaRPr>
          </a:p>
          <a:p>
            <a:r>
              <a:rPr lang="en-US" dirty="0">
                <a:ea typeface="ヒラギノ角ゴ Pro W3" charset="0"/>
              </a:rPr>
              <a:t>What they found is that this special </a:t>
            </a:r>
            <a:r>
              <a:rPr lang="en-US" dirty="0" smtClean="0">
                <a:ea typeface="ヒラギノ角ゴ Pro W3" charset="0"/>
              </a:rPr>
              <a:t>plastic </a:t>
            </a:r>
            <a:r>
              <a:rPr lang="ja-JP" altLang="en-US" dirty="0" smtClean="0">
                <a:ea typeface="ヒラギノ角ゴ Pro W3" charset="0"/>
              </a:rPr>
              <a:t>“</a:t>
            </a:r>
            <a:r>
              <a:rPr lang="en-US" altLang="ja-JP" dirty="0">
                <a:ea typeface="ヒラギノ角ゴ Pro W3" charset="0"/>
              </a:rPr>
              <a:t>saw dust</a:t>
            </a:r>
            <a:r>
              <a:rPr lang="ja-JP" altLang="en-US" dirty="0">
                <a:ea typeface="ヒラギノ角ゴ Pro W3" charset="0"/>
              </a:rPr>
              <a:t>”</a:t>
            </a:r>
            <a:r>
              <a:rPr lang="en-US" altLang="ja-JP" dirty="0">
                <a:ea typeface="ヒラギノ角ゴ Pro W3" charset="0"/>
              </a:rPr>
              <a:t> is very good at sopping up chemicals, like spilled oil in the ocean.  </a:t>
            </a:r>
            <a:endParaRPr lang="en-US" altLang="ja-JP" dirty="0" smtClean="0">
              <a:ea typeface="ヒラギノ角ゴ Pro W3" charset="0"/>
            </a:endParaRPr>
          </a:p>
          <a:p>
            <a:r>
              <a:rPr lang="en-US" altLang="ja-JP" u="sng" dirty="0" smtClean="0">
                <a:ea typeface="ヒラギノ角ゴ Pro W3" charset="0"/>
              </a:rPr>
              <a:t>Yes</a:t>
            </a:r>
            <a:r>
              <a:rPr lang="en-US" altLang="ja-JP" dirty="0" smtClean="0">
                <a:ea typeface="ヒラギノ角ゴ Pro W3" charset="0"/>
              </a:rPr>
              <a:t> </a:t>
            </a:r>
            <a:r>
              <a:rPr lang="en-US" altLang="ja-JP" dirty="0">
                <a:ea typeface="ヒラギノ角ゴ Pro W3" charset="0"/>
              </a:rPr>
              <a:t>-- what was once a </a:t>
            </a:r>
            <a:r>
              <a:rPr lang="en-US" altLang="ja-JP" u="sng" dirty="0">
                <a:ea typeface="ヒラギノ角ゴ Pro W3" charset="0"/>
              </a:rPr>
              <a:t>waste</a:t>
            </a:r>
            <a:r>
              <a:rPr lang="en-US" altLang="ja-JP" dirty="0">
                <a:ea typeface="ヒラギノ角ゴ Pro W3" charset="0"/>
              </a:rPr>
              <a:t> product is now helping to clean up oil spills.</a:t>
            </a:r>
          </a:p>
          <a:p>
            <a:endParaRPr lang="en-US" dirty="0">
              <a:ea typeface="ヒラギノ角ゴ Pro W3" charset="0"/>
            </a:endParaRPr>
          </a:p>
          <a:p>
            <a:r>
              <a:rPr lang="en-US" dirty="0">
                <a:ea typeface="ヒラギノ角ゴ Pro W3" charset="0"/>
              </a:rPr>
              <a:t>You know the saying – </a:t>
            </a:r>
            <a:r>
              <a:rPr lang="ja-JP" altLang="en-US" dirty="0">
                <a:ea typeface="ヒラギノ角ゴ Pro W3" charset="0"/>
              </a:rPr>
              <a:t>“</a:t>
            </a:r>
            <a:r>
              <a:rPr lang="en-US" altLang="ja-JP" dirty="0">
                <a:ea typeface="ヒラギノ角ゴ Pro W3" charset="0"/>
              </a:rPr>
              <a:t>One man</a:t>
            </a:r>
            <a:r>
              <a:rPr lang="ja-JP" altLang="en-US" dirty="0">
                <a:ea typeface="ヒラギノ角ゴ Pro W3" charset="0"/>
              </a:rPr>
              <a:t>’</a:t>
            </a:r>
            <a:r>
              <a:rPr lang="en-US" altLang="ja-JP" dirty="0">
                <a:ea typeface="ヒラギノ角ゴ Pro W3" charset="0"/>
              </a:rPr>
              <a:t>s </a:t>
            </a:r>
            <a:r>
              <a:rPr lang="en-US" altLang="ja-JP" u="sng" dirty="0">
                <a:ea typeface="ヒラギノ角ゴ Pro W3" charset="0"/>
              </a:rPr>
              <a:t>trash</a:t>
            </a:r>
            <a:r>
              <a:rPr lang="en-US" altLang="ja-JP" dirty="0">
                <a:ea typeface="ヒラギノ角ゴ Pro W3" charset="0"/>
              </a:rPr>
              <a:t> is another man</a:t>
            </a:r>
            <a:r>
              <a:rPr lang="ja-JP" altLang="en-US" dirty="0">
                <a:ea typeface="ヒラギノ角ゴ Pro W3" charset="0"/>
              </a:rPr>
              <a:t>’</a:t>
            </a:r>
            <a:r>
              <a:rPr lang="en-US" altLang="ja-JP" dirty="0">
                <a:ea typeface="ヒラギノ角ゴ Pro W3" charset="0"/>
              </a:rPr>
              <a:t>s </a:t>
            </a:r>
            <a:r>
              <a:rPr lang="en-US" altLang="ja-JP" u="sng" dirty="0">
                <a:ea typeface="ヒラギノ角ゴ Pro W3" charset="0"/>
              </a:rPr>
              <a:t>treasure</a:t>
            </a:r>
            <a:r>
              <a:rPr lang="en-US" altLang="ja-JP" dirty="0">
                <a:ea typeface="ヒラギノ角ゴ Pro W3" charset="0"/>
              </a:rPr>
              <a:t>.</a:t>
            </a:r>
            <a:r>
              <a:rPr lang="ja-JP" altLang="en-US" dirty="0" smtClean="0">
                <a:ea typeface="ヒラギノ角ゴ Pro W3" charset="0"/>
              </a:rPr>
              <a:t>”</a:t>
            </a:r>
            <a:endParaRPr lang="en-US" dirty="0">
              <a:ea typeface="ヒラギノ角ゴ Pro W3" charset="0"/>
            </a:endParaRPr>
          </a:p>
          <a:p>
            <a:r>
              <a:rPr lang="en-US" dirty="0">
                <a:ea typeface="ヒラギノ角ゴ Pro W3" charset="0"/>
              </a:rPr>
              <a:t>Are we teaching </a:t>
            </a:r>
            <a:r>
              <a:rPr lang="en-US" dirty="0" smtClean="0">
                <a:ea typeface="ヒラギノ角ゴ Pro W3" charset="0"/>
              </a:rPr>
              <a:t>our students to </a:t>
            </a:r>
            <a:r>
              <a:rPr lang="en-US" dirty="0">
                <a:ea typeface="ヒラギノ角ゴ Pro W3" charset="0"/>
              </a:rPr>
              <a:t>recycle?   and then to go one step further to look for </a:t>
            </a:r>
            <a:r>
              <a:rPr lang="en-US" u="sng" dirty="0">
                <a:ea typeface="ヒラギノ角ゴ Pro W3" charset="0"/>
              </a:rPr>
              <a:t>new</a:t>
            </a:r>
            <a:r>
              <a:rPr lang="en-US" dirty="0">
                <a:ea typeface="ヒラギノ角ゴ Pro W3" charset="0"/>
              </a:rPr>
              <a:t> things to recycle</a:t>
            </a:r>
            <a:r>
              <a:rPr lang="en-US" dirty="0" smtClean="0">
                <a:ea typeface="ヒラギノ角ゴ Pro W3" charset="0"/>
              </a:rPr>
              <a:t>?</a:t>
            </a:r>
          </a:p>
          <a:p>
            <a:endParaRPr lang="en-US" dirty="0">
              <a:ea typeface="ヒラギノ角ゴ Pro W3" charset="0"/>
            </a:endParaRPr>
          </a:p>
          <a:p>
            <a:r>
              <a:rPr lang="en-US" dirty="0">
                <a:ea typeface="ヒラギノ角ゴ Pro W3" charset="0"/>
              </a:rPr>
              <a:t> In </a:t>
            </a:r>
            <a:r>
              <a:rPr lang="en-US" u="sng" dirty="0">
                <a:ea typeface="ヒラギノ角ゴ Pro W3" charset="0"/>
              </a:rPr>
              <a:t>my</a:t>
            </a:r>
            <a:r>
              <a:rPr lang="en-US" dirty="0">
                <a:ea typeface="ヒラギノ角ゴ Pro W3" charset="0"/>
              </a:rPr>
              <a:t> house, the recycle </a:t>
            </a:r>
            <a:r>
              <a:rPr lang="en-US" dirty="0" smtClean="0">
                <a:ea typeface="ヒラギノ角ゴ Pro W3" charset="0"/>
              </a:rPr>
              <a:t>bin </a:t>
            </a:r>
            <a:r>
              <a:rPr lang="en-US" u="sng" dirty="0" smtClean="0">
                <a:ea typeface="ヒラギノ角ゴ Pro W3" charset="0"/>
              </a:rPr>
              <a:t>always</a:t>
            </a:r>
            <a:r>
              <a:rPr lang="en-US" dirty="0" smtClean="0">
                <a:ea typeface="ヒラギノ角ゴ Pro W3" charset="0"/>
              </a:rPr>
              <a:t> </a:t>
            </a:r>
            <a:r>
              <a:rPr lang="en-US" dirty="0">
                <a:ea typeface="ヒラギノ角ゴ Pro W3" charset="0"/>
              </a:rPr>
              <a:t>has more in it than the garbage bin. </a:t>
            </a:r>
          </a:p>
          <a:p>
            <a:r>
              <a:rPr lang="en-US" dirty="0">
                <a:ea typeface="ヒラギノ角ゴ Pro W3" charset="0"/>
              </a:rPr>
              <a:t> Can we ever get to the point where </a:t>
            </a:r>
            <a:r>
              <a:rPr lang="en-US" u="sng" dirty="0">
                <a:ea typeface="ヒラギノ角ゴ Pro W3" charset="0"/>
              </a:rPr>
              <a:t>everything  </a:t>
            </a:r>
            <a:r>
              <a:rPr lang="en-US" dirty="0">
                <a:ea typeface="ヒラギノ角ゴ Pro W3" charset="0"/>
              </a:rPr>
              <a:t>is recyclable and </a:t>
            </a:r>
            <a:r>
              <a:rPr lang="en-US" u="sng" dirty="0">
                <a:ea typeface="ヒラギノ角ゴ Pro W3" charset="0"/>
              </a:rPr>
              <a:t>nothing </a:t>
            </a:r>
            <a:r>
              <a:rPr lang="en-US" dirty="0">
                <a:ea typeface="ヒラギノ角ゴ Pro W3" charset="0"/>
              </a:rPr>
              <a:t>goes to the landfill</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We have to get people to get</a:t>
            </a:r>
            <a:r>
              <a:rPr lang="en-US" baseline="0" dirty="0" smtClean="0">
                <a:ea typeface="ヒラギノ角ゴ Pro W3" charset="0"/>
              </a:rPr>
              <a:t> outside of the box and look for </a:t>
            </a:r>
            <a:r>
              <a:rPr lang="en-US" u="sng" baseline="0" dirty="0" smtClean="0">
                <a:ea typeface="ヒラギノ角ゴ Pro W3" charset="0"/>
              </a:rPr>
              <a:t>new</a:t>
            </a:r>
            <a:r>
              <a:rPr lang="en-US" baseline="0" dirty="0" smtClean="0">
                <a:ea typeface="ヒラギノ角ゴ Pro W3" charset="0"/>
              </a:rPr>
              <a:t> ways to make money.  One way is by selling trash.</a:t>
            </a:r>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a:t>
            </a:r>
            <a:r>
              <a:rPr lang="en-US" dirty="0" err="1">
                <a:ea typeface="ヒラギノ角ゴ Pro W3" charset="0"/>
              </a:rPr>
              <a:t>forbes</a:t>
            </a:r>
            <a:r>
              <a:rPr lang="en-US" dirty="0">
                <a:ea typeface="ヒラギノ角ゴ Pro W3" charset="0"/>
              </a:rPr>
              <a:t>/2011/1024/entrepreneurs-green-technology-surfboards-monarch-todd-woody.html</a:t>
            </a:r>
          </a:p>
          <a:p>
            <a:endParaRPr lang="en-US" dirty="0">
              <a:ea typeface="ヒラギノ角ゴ Pro W3" charset="0"/>
            </a:endParaRPr>
          </a:p>
          <a:p>
            <a:r>
              <a:rPr lang="en-US" dirty="0">
                <a:ea typeface="ヒラギノ角ゴ Pro W3" charset="0"/>
              </a:rPr>
              <a:t>Photo</a:t>
            </a:r>
          </a:p>
          <a:p>
            <a:r>
              <a:rPr lang="en-US" dirty="0">
                <a:ea typeface="ヒラギノ角ゴ Pro W3" charset="0"/>
              </a:rPr>
              <a:t>http://www.degree33surfboards.com/blog/surf-education/sell-surfboard-craigslist/</a:t>
            </a:r>
          </a:p>
          <a:p>
            <a:endParaRPr lang="en-US" dirty="0">
              <a:ea typeface="ヒラギノ角ゴ Pro W3" charset="0"/>
            </a:endParaRPr>
          </a:p>
        </p:txBody>
      </p:sp>
      <p:sp>
        <p:nvSpPr>
          <p:cNvPr id="283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4A9CDBA-DEDF-B04A-B665-4ADAC7D2871D}" type="slidenum">
              <a:rPr lang="en-US" sz="1300"/>
              <a:pPr/>
              <a:t>39</a:t>
            </a:fld>
            <a:endParaRPr lang="en-US" sz="1300"/>
          </a:p>
        </p:txBody>
      </p:sp>
    </p:spTree>
    <p:extLst>
      <p:ext uri="{BB962C8B-B14F-4D97-AF65-F5344CB8AC3E}">
        <p14:creationId xmlns:p14="http://schemas.microsoft.com/office/powerpoint/2010/main" val="420999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4</a:t>
            </a:fld>
            <a:endParaRPr lang="en-US" sz="1200"/>
          </a:p>
        </p:txBody>
      </p:sp>
      <p:sp>
        <p:nvSpPr>
          <p:cNvPr id="78850" name="Rectangle 2"/>
          <p:cNvSpPr>
            <a:spLocks noGrp="1" noRot="1" noChangeAspect="1" noChangeArrowheads="1" noTextEdit="1"/>
          </p:cNvSpPr>
          <p:nvPr>
            <p:ph type="sldImg"/>
          </p:nvPr>
        </p:nvSpPr>
        <p:spPr>
          <a:xfrm>
            <a:off x="1143000" y="685800"/>
            <a:ext cx="2514600" cy="1856014"/>
          </a:xfrm>
          <a:solidFill>
            <a:srgbClr val="FFFFFF"/>
          </a:solidFill>
          <a:ln/>
        </p:spPr>
      </p:sp>
      <p:sp>
        <p:nvSpPr>
          <p:cNvPr id="78851" name="Rectangle 3"/>
          <p:cNvSpPr>
            <a:spLocks noGrp="1" noChangeArrowheads="1"/>
          </p:cNvSpPr>
          <p:nvPr>
            <p:ph type="body" idx="1"/>
          </p:nvPr>
        </p:nvSpPr>
        <p:spPr>
          <a:xfrm>
            <a:off x="837903" y="2667000"/>
            <a:ext cx="4877097" cy="6324600"/>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20000"/>
          </a:bodyPr>
          <a:lstStyle/>
          <a:p>
            <a:pPr eaLnBrk="1" hangingPunct="1"/>
            <a:r>
              <a:rPr lang="en-US" dirty="0" smtClean="0">
                <a:latin typeface="Arial" charset="0"/>
                <a:ea typeface="ヒラギノ角ゴ Pro W3" charset="0"/>
                <a:cs typeface="ヒラギノ角ゴ Pro W3" charset="0"/>
              </a:rPr>
              <a:t>Which brings us to this.</a:t>
            </a:r>
          </a:p>
          <a:p>
            <a:pPr eaLnBrk="1" hangingPunct="1"/>
            <a:endParaRPr lang="en-US"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Here are things to discover along</a:t>
            </a:r>
            <a:r>
              <a:rPr lang="en-US" baseline="0" dirty="0" smtClean="0">
                <a:latin typeface="Arial" charset="0"/>
                <a:ea typeface="ヒラギノ角ゴ Pro W3" charset="0"/>
                <a:cs typeface="ヒラギノ角ゴ Pro W3" charset="0"/>
              </a:rPr>
              <a:t> the way to a career.  </a:t>
            </a:r>
            <a:endParaRPr lang="en-US" dirty="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 I </a:t>
            </a:r>
            <a:r>
              <a:rPr lang="en-US" baseline="0" dirty="0" smtClean="0">
                <a:latin typeface="Arial" charset="0"/>
                <a:ea typeface="ヒラギノ角ゴ Pro W3" charset="0"/>
                <a:cs typeface="ヒラギノ角ゴ Pro W3" charset="0"/>
              </a:rPr>
              <a:t>wish I had discovered these while in high school, or even college.  I was just following the pack and doing whatever was next in line.</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I wasn’t planning </a:t>
            </a:r>
            <a:r>
              <a:rPr lang="en-US" u="sng" baseline="0" dirty="0" smtClean="0">
                <a:latin typeface="Arial" charset="0"/>
                <a:ea typeface="ヒラギノ角ゴ Pro W3" charset="0"/>
                <a:cs typeface="ヒラギノ角ゴ Pro W3" charset="0"/>
              </a:rPr>
              <a:t>my</a:t>
            </a:r>
            <a:r>
              <a:rPr lang="en-US" baseline="0" dirty="0" smtClean="0">
                <a:latin typeface="Arial" charset="0"/>
                <a:ea typeface="ヒラギノ角ゴ Pro W3" charset="0"/>
                <a:cs typeface="ヒラギノ角ゴ Pro W3" charset="0"/>
              </a:rPr>
              <a:t> life -- I was following the de facto plan.</a:t>
            </a:r>
          </a:p>
          <a:p>
            <a:pPr eaLnBrk="1" hangingPunct="1"/>
            <a:endParaRPr lang="en-US"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a:t>
            </a:r>
          </a:p>
          <a:p>
            <a:pPr eaLnBrk="1" hangingPunct="1"/>
            <a:r>
              <a:rPr lang="en-US" baseline="0" dirty="0" smtClean="0">
                <a:latin typeface="Arial" charset="0"/>
                <a:ea typeface="ヒラギノ角ゴ Pro W3" charset="0"/>
                <a:cs typeface="ヒラギノ角ゴ Pro W3" charset="0"/>
              </a:rPr>
              <a:t>All of </a:t>
            </a:r>
            <a:r>
              <a:rPr lang="en-US" u="sng" baseline="0" dirty="0" smtClean="0">
                <a:latin typeface="Arial" charset="0"/>
                <a:ea typeface="ヒラギノ角ゴ Pro W3" charset="0"/>
                <a:cs typeface="ヒラギノ角ゴ Pro W3" charset="0"/>
              </a:rPr>
              <a:t>these</a:t>
            </a:r>
            <a:r>
              <a:rPr lang="en-US" baseline="0" dirty="0" smtClean="0">
                <a:latin typeface="Arial" charset="0"/>
                <a:ea typeface="ヒラギノ角ゴ Pro W3" charset="0"/>
                <a:cs typeface="ヒラギノ角ゴ Pro W3" charset="0"/>
              </a:rPr>
              <a:t> can influence your choice of career.</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Too many folks focus only on the lifestyle choice -- or the money, the big car, the big house</a:t>
            </a:r>
            <a:r>
              <a:rPr lang="mr-IN" baseline="0" dirty="0" smtClean="0">
                <a:latin typeface="Arial" charset="0"/>
                <a:ea typeface="ヒラギノ角ゴ Pro W3" charset="0"/>
                <a:cs typeface="ヒラギノ角ゴ Pro W3" charset="0"/>
              </a:rPr>
              <a:t>…</a:t>
            </a:r>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 . .</a:t>
            </a:r>
          </a:p>
          <a:p>
            <a:pPr eaLnBrk="1" hangingPunct="1"/>
            <a:r>
              <a:rPr lang="en-US" dirty="0" smtClean="0">
                <a:latin typeface="Arial" charset="0"/>
                <a:ea typeface="ヒラギノ角ゴ Pro W3" charset="0"/>
                <a:cs typeface="ヒラギノ角ゴ Pro W3" charset="0"/>
              </a:rPr>
              <a:t>First, -- we have to discover </a:t>
            </a:r>
            <a:r>
              <a:rPr lang="en-US" u="sng" dirty="0" smtClean="0">
                <a:latin typeface="Arial" charset="0"/>
                <a:ea typeface="ヒラギノ角ゴ Pro W3" charset="0"/>
                <a:cs typeface="ヒラギノ角ゴ Pro W3" charset="0"/>
              </a:rPr>
              <a:t>who we are</a:t>
            </a:r>
            <a:r>
              <a:rPr lang="en-US" dirty="0" smtClean="0">
                <a:latin typeface="Arial" charset="0"/>
                <a:ea typeface="ヒラギノ角ゴ Pro W3" charset="0"/>
                <a:cs typeface="ヒラギノ角ゴ Pro W3" charset="0"/>
              </a:rPr>
              <a:t>.</a:t>
            </a:r>
          </a:p>
          <a:p>
            <a:pPr eaLnBrk="1" hangingPunct="1"/>
            <a:endParaRPr lang="en-US"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I see that on Sunday, you learned about the Meyers-Briggs Type indicator.  When </a:t>
            </a:r>
            <a:r>
              <a:rPr lang="en-US" u="sng" dirty="0" smtClean="0">
                <a:latin typeface="Arial" charset="0"/>
                <a:ea typeface="ヒラギノ角ゴ Pro W3" charset="0"/>
                <a:cs typeface="ヒラギノ角ゴ Pro W3" charset="0"/>
              </a:rPr>
              <a:t>I </a:t>
            </a:r>
            <a:r>
              <a:rPr lang="en-US" dirty="0" smtClean="0">
                <a:latin typeface="Arial" charset="0"/>
                <a:ea typeface="ヒラギノ角ゴ Pro W3" charset="0"/>
                <a:cs typeface="ヒラギノ角ゴ Pro W3" charset="0"/>
              </a:rPr>
              <a:t>learned about that in college it opened my eyes to realize that </a:t>
            </a:r>
            <a:r>
              <a:rPr lang="en-US" u="sng" dirty="0" smtClean="0">
                <a:latin typeface="Arial" charset="0"/>
                <a:ea typeface="ヒラギノ角ゴ Pro W3" charset="0"/>
                <a:cs typeface="ヒラギノ角ゴ Pro W3" charset="0"/>
              </a:rPr>
              <a:t>everyone</a:t>
            </a:r>
            <a:r>
              <a:rPr lang="en-US" dirty="0" smtClean="0">
                <a:latin typeface="Arial" charset="0"/>
                <a:ea typeface="ヒラギノ角ゴ Pro W3" charset="0"/>
                <a:cs typeface="ヒラギノ角ゴ Pro W3" charset="0"/>
              </a:rPr>
              <a:t> is </a:t>
            </a:r>
            <a:r>
              <a:rPr lang="en-US" u="sng" dirty="0" smtClean="0">
                <a:latin typeface="Arial" charset="0"/>
                <a:ea typeface="ヒラギノ角ゴ Pro W3" charset="0"/>
                <a:cs typeface="ヒラギノ角ゴ Pro W3" charset="0"/>
              </a:rPr>
              <a:t>different</a:t>
            </a:r>
            <a:r>
              <a:rPr lang="en-US" dirty="0" smtClean="0">
                <a:latin typeface="Arial" charset="0"/>
                <a:ea typeface="ヒラギノ角ゴ Pro W3" charset="0"/>
                <a:cs typeface="ヒラギノ角ゴ Pro W3" charset="0"/>
              </a:rPr>
              <a:t>. </a:t>
            </a:r>
            <a:endParaRPr lang="en-US"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We </a:t>
            </a:r>
            <a:r>
              <a:rPr lang="en-US" dirty="0" smtClean="0">
                <a:latin typeface="Arial" charset="0"/>
                <a:ea typeface="ヒラギノ角ゴ Pro W3" charset="0"/>
                <a:cs typeface="ヒラギノ角ゴ Pro W3" charset="0"/>
              </a:rPr>
              <a:t>don</a:t>
            </a:r>
            <a:r>
              <a:rPr lang="mr-IN"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t just </a:t>
            </a:r>
            <a:r>
              <a:rPr lang="en-US" u="sng" dirty="0" smtClean="0">
                <a:latin typeface="Arial" charset="0"/>
                <a:ea typeface="ヒラギノ角ゴ Pro W3" charset="0"/>
                <a:cs typeface="ヒラギノ角ゴ Pro W3" charset="0"/>
              </a:rPr>
              <a:t>look</a:t>
            </a:r>
            <a:r>
              <a:rPr lang="en-US" dirty="0" smtClean="0">
                <a:latin typeface="Arial" charset="0"/>
                <a:ea typeface="ヒラギノ角ゴ Pro W3" charset="0"/>
                <a:cs typeface="ヒラギノ角ゴ Pro W3" charset="0"/>
              </a:rPr>
              <a:t> different and </a:t>
            </a:r>
            <a:r>
              <a:rPr lang="en-US" u="sng" dirty="0" smtClean="0">
                <a:latin typeface="Arial" charset="0"/>
                <a:ea typeface="ヒラギノ角ゴ Pro W3" charset="0"/>
                <a:cs typeface="ヒラギノ角ゴ Pro W3" charset="0"/>
              </a:rPr>
              <a:t>act</a:t>
            </a:r>
            <a:r>
              <a:rPr lang="en-US" dirty="0" smtClean="0">
                <a:latin typeface="Arial" charset="0"/>
                <a:ea typeface="ヒラギノ角ゴ Pro W3" charset="0"/>
                <a:cs typeface="ヒラギノ角ゴ Pro W3" charset="0"/>
              </a:rPr>
              <a:t> different,</a:t>
            </a:r>
            <a:r>
              <a:rPr lang="en-US" baseline="0" dirty="0" smtClean="0">
                <a:latin typeface="Arial" charset="0"/>
                <a:ea typeface="ヒラギノ角ゴ Pro W3" charset="0"/>
                <a:cs typeface="ヒラギノ角ゴ Pro W3" charset="0"/>
              </a:rPr>
              <a:t> but we all have </a:t>
            </a:r>
            <a:r>
              <a:rPr lang="en-US" baseline="0" dirty="0" smtClean="0">
                <a:latin typeface="Arial" charset="0"/>
                <a:ea typeface="ヒラギノ角ゴ Pro W3" charset="0"/>
                <a:cs typeface="ヒラギノ角ゴ Pro W3" charset="0"/>
              </a:rPr>
              <a:t>different </a:t>
            </a:r>
            <a:r>
              <a:rPr lang="en-US" u="sng" baseline="0" dirty="0" smtClean="0">
                <a:latin typeface="Arial" charset="0"/>
                <a:ea typeface="ヒラギノ角ゴ Pro W3" charset="0"/>
                <a:cs typeface="ヒラギノ角ゴ Pro W3" charset="0"/>
              </a:rPr>
              <a:t>personalities</a:t>
            </a:r>
            <a:r>
              <a:rPr lang="en-US" baseline="0" dirty="0" smtClean="0">
                <a:latin typeface="Arial" charset="0"/>
                <a:ea typeface="ヒラギノ角ゴ Pro W3" charset="0"/>
                <a:cs typeface="ヒラギノ角ゴ Pro W3" charset="0"/>
              </a:rPr>
              <a:t>.  </a:t>
            </a:r>
          </a:p>
          <a:p>
            <a:pPr eaLnBrk="1" hangingPunct="1"/>
            <a:r>
              <a:rPr lang="en-US" baseline="0" dirty="0" smtClean="0">
                <a:latin typeface="Arial" charset="0"/>
                <a:ea typeface="ヒラギノ角ゴ Pro W3" charset="0"/>
                <a:cs typeface="ヒラギノ角ゴ Pro W3" charset="0"/>
              </a:rPr>
              <a:t>And the biggest thing I learned -- is that </a:t>
            </a:r>
            <a:r>
              <a:rPr lang="en-US" u="sng" baseline="0" dirty="0" smtClean="0">
                <a:latin typeface="Arial" charset="0"/>
                <a:ea typeface="ヒラギノ角ゴ Pro W3" charset="0"/>
                <a:cs typeface="ヒラギノ角ゴ Pro W3" charset="0"/>
              </a:rPr>
              <a:t>all of </a:t>
            </a:r>
            <a:r>
              <a:rPr lang="en-US" baseline="0" dirty="0" smtClean="0">
                <a:latin typeface="Arial" charset="0"/>
                <a:ea typeface="ヒラギノ角ゴ Pro W3" charset="0"/>
                <a:cs typeface="ヒラギノ角ゴ Pro W3" charset="0"/>
              </a:rPr>
              <a:t>these differences are </a:t>
            </a:r>
            <a:r>
              <a:rPr lang="en-US" u="sng" baseline="0" dirty="0" smtClean="0">
                <a:latin typeface="Arial" charset="0"/>
                <a:ea typeface="ヒラギノ角ゴ Pro W3" charset="0"/>
                <a:cs typeface="ヒラギノ角ゴ Pro W3" charset="0"/>
              </a:rPr>
              <a:t>OK</a:t>
            </a:r>
            <a:r>
              <a:rPr lang="en-US" baseline="0" dirty="0" smtClean="0">
                <a:latin typeface="Arial" charset="0"/>
                <a:ea typeface="ヒラギノ角ゴ Pro W3" charset="0"/>
                <a:cs typeface="ヒラギノ角ゴ Pro W3" charset="0"/>
              </a:rPr>
              <a:t>.  </a:t>
            </a:r>
          </a:p>
          <a:p>
            <a:pPr eaLnBrk="1" hangingPunct="1"/>
            <a:r>
              <a:rPr lang="en-US" baseline="0" dirty="0" smtClean="0">
                <a:latin typeface="Arial" charset="0"/>
                <a:ea typeface="ヒラギノ角ゴ Pro W3" charset="0"/>
                <a:cs typeface="ヒラギノ角ゴ Pro W3" charset="0"/>
              </a:rPr>
              <a:t>It's OK if you are different from me, in fact </a:t>
            </a:r>
            <a:r>
              <a:rPr lang="en-US" u="sng" baseline="0" dirty="0" smtClean="0">
                <a:latin typeface="Arial" charset="0"/>
                <a:ea typeface="ヒラギノ角ゴ Pro W3" charset="0"/>
                <a:cs typeface="ヒラギノ角ゴ Pro W3" charset="0"/>
              </a:rPr>
              <a:t>that</a:t>
            </a:r>
            <a:r>
              <a:rPr lang="en-US" baseline="0" dirty="0" smtClean="0">
                <a:latin typeface="Arial" charset="0"/>
                <a:ea typeface="ヒラギノ角ゴ Pro W3" charset="0"/>
                <a:cs typeface="ヒラギノ角ゴ Pro W3" charset="0"/>
              </a:rPr>
              <a:t> is the way it is supposed to be.</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By the way, on the Meyers Briggs scale, I am a heavy duty I S T J.   Anyone else?</a:t>
            </a:r>
            <a:endParaRPr lang="en-US" dirty="0" smtClean="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596497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221163" cy="3165475"/>
          </a:xfrm>
        </p:spPr>
      </p:sp>
      <p:sp>
        <p:nvSpPr>
          <p:cNvPr id="3" name="Notes Placeholder 2"/>
          <p:cNvSpPr>
            <a:spLocks noGrp="1"/>
          </p:cNvSpPr>
          <p:nvPr>
            <p:ph type="body" idx="1"/>
          </p:nvPr>
        </p:nvSpPr>
        <p:spPr>
          <a:xfrm>
            <a:off x="974725" y="4114800"/>
            <a:ext cx="5365750" cy="4765675"/>
          </a:xfrm>
        </p:spPr>
        <p:txBody>
          <a:bodyPr>
            <a:noAutofit/>
          </a:bodyPr>
          <a:lstStyle/>
          <a:p>
            <a:r>
              <a:rPr lang="en-US" dirty="0" smtClean="0"/>
              <a:t>Pizza Hut has developed this new computer-topped table that allows you to see what your food</a:t>
            </a:r>
            <a:r>
              <a:rPr lang="en-US" baseline="0" dirty="0" smtClean="0"/>
              <a:t> will look like before you order.  </a:t>
            </a:r>
          </a:p>
          <a:p>
            <a:r>
              <a:rPr lang="en-US" baseline="0" dirty="0" smtClean="0"/>
              <a:t>You just decide how big you want your pizza, drag over the ingredients, pay with your smart phone, and hit send.  </a:t>
            </a:r>
          </a:p>
          <a:p>
            <a:endParaRPr lang="en-US" baseline="0" dirty="0" smtClean="0"/>
          </a:p>
          <a:p>
            <a:r>
              <a:rPr lang="en-US" baseline="0" dirty="0" smtClean="0"/>
              <a:t>No need for a person to take your order.  </a:t>
            </a:r>
          </a:p>
          <a:p>
            <a:r>
              <a:rPr lang="en-US" u="sng" baseline="0" dirty="0" smtClean="0"/>
              <a:t>After</a:t>
            </a:r>
            <a:r>
              <a:rPr lang="en-US" baseline="0" dirty="0" smtClean="0"/>
              <a:t> you order, you can use the table top to play games or read the newspaper while you wait.</a:t>
            </a:r>
          </a:p>
          <a:p>
            <a:endParaRPr lang="en-US" baseline="0" dirty="0" smtClean="0"/>
          </a:p>
          <a:p>
            <a:r>
              <a:rPr lang="en-US" baseline="0" dirty="0" smtClean="0"/>
              <a:t>Technology like this could eliminate many waiter and order-taker positions.  </a:t>
            </a:r>
          </a:p>
          <a:p>
            <a:r>
              <a:rPr lang="en-US" baseline="0" dirty="0" smtClean="0"/>
              <a:t>But it </a:t>
            </a:r>
            <a:r>
              <a:rPr lang="en-US" u="sng" baseline="0" dirty="0" smtClean="0"/>
              <a:t>creates</a:t>
            </a:r>
            <a:r>
              <a:rPr lang="en-US" baseline="0" dirty="0" smtClean="0"/>
              <a:t> high-tech positions to design, build, install, and maintain these technologies.</a:t>
            </a:r>
          </a:p>
          <a:p>
            <a:endParaRPr lang="en-US" baseline="0" dirty="0" smtClean="0"/>
          </a:p>
          <a:p>
            <a:r>
              <a:rPr lang="en-US" baseline="0" dirty="0" smtClean="0"/>
              <a:t>And best of all for the </a:t>
            </a:r>
            <a:r>
              <a:rPr lang="en-US" u="sng" baseline="0" dirty="0" smtClean="0"/>
              <a:t>guys</a:t>
            </a:r>
            <a:r>
              <a:rPr lang="en-US" baseline="0" dirty="0" smtClean="0"/>
              <a:t> ---  this eliminates all reasons to have to talk on a date.  Just point and click!  ;-)</a:t>
            </a:r>
          </a:p>
          <a:p>
            <a:endParaRPr lang="en-US" dirty="0" smtClean="0"/>
          </a:p>
          <a:p>
            <a:endParaRPr lang="en-US" dirty="0" smtClean="0"/>
          </a:p>
          <a:p>
            <a:endParaRPr lang="en-US" dirty="0"/>
          </a:p>
          <a:p>
            <a:endParaRPr lang="en-US" dirty="0" smtClean="0"/>
          </a:p>
          <a:p>
            <a:r>
              <a:rPr lang="en-US" dirty="0" smtClean="0"/>
              <a:t>====</a:t>
            </a:r>
          </a:p>
          <a:p>
            <a:r>
              <a:rPr lang="en-US" dirty="0" smtClean="0"/>
              <a:t>http://www.adweek.com/adfreak/pizza-huts-swipe-order-table-cool-and-useful-or-gross-and-inefficient-156080</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Pizza Hut's Swipe-to-Order Table: Cool and Useful, or Gross and Inefficient? When talking to a human just won't cut it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Video:    http://www.youtube.com/watch?v=xvT0MCugb58#t=13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40</a:t>
            </a:fld>
            <a:endParaRPr lang="en-US"/>
          </a:p>
        </p:txBody>
      </p:sp>
    </p:spTree>
    <p:extLst>
      <p:ext uri="{BB962C8B-B14F-4D97-AF65-F5344CB8AC3E}">
        <p14:creationId xmlns:p14="http://schemas.microsoft.com/office/powerpoint/2010/main" val="1263013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FAFDA13-90BD-944B-BAFF-F471B631D87F}" type="slidenum">
              <a:rPr lang="en-US" sz="1300"/>
              <a:pPr/>
              <a:t>41</a:t>
            </a:fld>
            <a:endParaRPr lang="en-US" sz="1300"/>
          </a:p>
        </p:txBody>
      </p:sp>
      <p:sp>
        <p:nvSpPr>
          <p:cNvPr id="310274" name="Rectangle 2"/>
          <p:cNvSpPr>
            <a:spLocks noGrp="1" noRot="1" noChangeAspect="1" noChangeArrowheads="1" noTextEdit="1"/>
          </p:cNvSpPr>
          <p:nvPr>
            <p:ph type="sldImg"/>
          </p:nvPr>
        </p:nvSpPr>
        <p:spPr>
          <a:xfrm>
            <a:off x="1257300" y="720725"/>
            <a:ext cx="2705100" cy="2028825"/>
          </a:xfrm>
          <a:solidFill>
            <a:srgbClr val="FFFFFF"/>
          </a:solidFill>
          <a:ln/>
        </p:spPr>
      </p:sp>
      <p:sp>
        <p:nvSpPr>
          <p:cNvPr id="310275" name="Rectangle 3"/>
          <p:cNvSpPr>
            <a:spLocks noGrp="1" noChangeArrowheads="1"/>
          </p:cNvSpPr>
          <p:nvPr>
            <p:ph type="body" idx="1"/>
          </p:nvPr>
        </p:nvSpPr>
        <p:spPr>
          <a:xfrm>
            <a:off x="568325" y="2819400"/>
            <a:ext cx="5772150" cy="60610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Here are some broad skills that will help workers adapt to the </a:t>
            </a:r>
            <a:r>
              <a:rPr lang="en-US" dirty="0" smtClean="0">
                <a:ea typeface="ヒラギノ角ゴ Pro W3" charset="0"/>
              </a:rPr>
              <a:t>ever-changing </a:t>
            </a:r>
            <a:r>
              <a:rPr lang="en-US" dirty="0">
                <a:ea typeface="ヒラギノ角ゴ Pro W3" charset="0"/>
              </a:rPr>
              <a:t>career landscape:</a:t>
            </a:r>
          </a:p>
          <a:p>
            <a:endParaRPr lang="en-US" dirty="0">
              <a:ea typeface="ヒラギノ角ゴ Pro W3" charset="0"/>
            </a:endParaRPr>
          </a:p>
          <a:p>
            <a:r>
              <a:rPr lang="en-US" b="1" dirty="0">
                <a:ea typeface="ヒラギノ角ゴ Pro W3" charset="0"/>
              </a:rPr>
              <a:t>Sense-making </a:t>
            </a:r>
            <a:r>
              <a:rPr lang="en-US" b="0" dirty="0">
                <a:ea typeface="ヒラギノ角ゴ Pro W3" charset="0"/>
              </a:rPr>
              <a:t>is t</a:t>
            </a:r>
            <a:r>
              <a:rPr lang="en-US" dirty="0">
                <a:ea typeface="ヒラギノ角ゴ Pro W3" charset="0"/>
              </a:rPr>
              <a:t>he ability to determine the deeper meaning or significance of what is being expressed</a:t>
            </a:r>
          </a:p>
          <a:p>
            <a:endParaRPr lang="en-US" dirty="0">
              <a:ea typeface="ヒラギノ角ゴ Pro W3" charset="0"/>
            </a:endParaRPr>
          </a:p>
          <a:p>
            <a:r>
              <a:rPr lang="en-US" b="1" dirty="0">
                <a:ea typeface="ヒラギノ角ゴ Pro W3" charset="0"/>
              </a:rPr>
              <a:t>Social intelligence </a:t>
            </a:r>
            <a:r>
              <a:rPr lang="en-US" b="0" dirty="0">
                <a:ea typeface="ヒラギノ角ゴ Pro W3" charset="0"/>
              </a:rPr>
              <a:t>is t</a:t>
            </a:r>
            <a:r>
              <a:rPr lang="en-US" dirty="0">
                <a:ea typeface="ヒラギノ角ゴ Pro W3" charset="0"/>
              </a:rPr>
              <a:t>he ability to connect to others in a deep and direct way, to sense and stimulate reactions and desired interactions</a:t>
            </a:r>
          </a:p>
          <a:p>
            <a:endParaRPr lang="en-US" dirty="0">
              <a:ea typeface="ヒラギノ角ゴ Pro W3" charset="0"/>
            </a:endParaRPr>
          </a:p>
          <a:p>
            <a:r>
              <a:rPr lang="en-US" b="1" dirty="0">
                <a:ea typeface="ヒラギノ角ゴ Pro W3" charset="0"/>
              </a:rPr>
              <a:t>Novel and adaptive thinking </a:t>
            </a:r>
            <a:r>
              <a:rPr lang="en-US" b="0" dirty="0">
                <a:ea typeface="ヒラギノ角ゴ Pro W3" charset="0"/>
              </a:rPr>
              <a:t>is </a:t>
            </a:r>
            <a:r>
              <a:rPr lang="en-US" dirty="0">
                <a:ea typeface="ヒラギノ角ゴ Pro W3" charset="0"/>
              </a:rPr>
              <a:t>proficiency at thinking and coming up with solutions and responses </a:t>
            </a:r>
            <a:r>
              <a:rPr lang="en-US" u="sng" dirty="0">
                <a:ea typeface="ヒラギノ角ゴ Pro W3" charset="0"/>
              </a:rPr>
              <a:t>beyond</a:t>
            </a:r>
            <a:r>
              <a:rPr lang="en-US" dirty="0">
                <a:ea typeface="ヒラギノ角ゴ Pro W3" charset="0"/>
              </a:rPr>
              <a:t> that which is rote or rule-</a:t>
            </a:r>
            <a:r>
              <a:rPr lang="en-US" dirty="0" smtClean="0">
                <a:ea typeface="ヒラギノ角ゴ Pro W3" charset="0"/>
              </a:rPr>
              <a:t>based</a:t>
            </a:r>
          </a:p>
          <a:p>
            <a:endParaRPr lang="en-US" dirty="0">
              <a:ea typeface="ヒラギノ角ゴ Pro W3" charset="0"/>
            </a:endParaRPr>
          </a:p>
          <a:p>
            <a:r>
              <a:rPr lang="en-US" b="1" dirty="0">
                <a:ea typeface="ヒラギノ角ゴ Pro W3" charset="0"/>
              </a:rPr>
              <a:t>Cross-cultural competency </a:t>
            </a:r>
            <a:r>
              <a:rPr lang="en-US" b="0" dirty="0">
                <a:ea typeface="ヒラギノ角ゴ Pro W3" charset="0"/>
              </a:rPr>
              <a:t>is t</a:t>
            </a:r>
            <a:r>
              <a:rPr lang="en-US" dirty="0">
                <a:ea typeface="ヒラギノ角ゴ Pro W3" charset="0"/>
              </a:rPr>
              <a:t>he ability to operate in different cultural </a:t>
            </a:r>
            <a:r>
              <a:rPr lang="en-US" dirty="0" smtClean="0">
                <a:ea typeface="ヒラギノ角ゴ Pro W3" charset="0"/>
              </a:rPr>
              <a:t>settings</a:t>
            </a:r>
          </a:p>
          <a:p>
            <a:endParaRPr lang="en-US" dirty="0" smtClean="0">
              <a:ea typeface="ヒラギノ角ゴ Pro W3" charset="0"/>
            </a:endParaRPr>
          </a:p>
          <a:p>
            <a:r>
              <a:rPr lang="en-US" dirty="0" smtClean="0">
                <a:ea typeface="ヒラギノ角ゴ Pro W3" charset="0"/>
              </a:rPr>
              <a:t>Download my PowerPoint and read the descriptions for the rest of these.</a:t>
            </a:r>
          </a:p>
          <a:p>
            <a:endParaRPr lang="en-US" dirty="0" smtClean="0">
              <a:ea typeface="ヒラギノ角ゴ Pro W3" charset="0"/>
            </a:endParaRPr>
          </a:p>
          <a:p>
            <a:r>
              <a:rPr lang="en-US" u="sng" dirty="0" smtClean="0">
                <a:ea typeface="ヒラギノ角ゴ Pro W3" charset="0"/>
              </a:rPr>
              <a:t>Where</a:t>
            </a:r>
            <a:r>
              <a:rPr lang="en-US" dirty="0" smtClean="0">
                <a:ea typeface="ヒラギノ角ゴ Pro W3" charset="0"/>
              </a:rPr>
              <a:t> are you learning these skills that the workforce needs?</a:t>
            </a:r>
          </a:p>
          <a:p>
            <a:endParaRPr lang="en-US" dirty="0" smtClean="0">
              <a:ea typeface="ヒラギノ角ゴ Pro W3" charset="0"/>
            </a:endParaRPr>
          </a:p>
          <a:p>
            <a:r>
              <a:rPr lang="en-US" dirty="0" smtClean="0">
                <a:ea typeface="ヒラギノ角ゴ Pro W3" charset="0"/>
              </a:rPr>
              <a:t>==========</a:t>
            </a:r>
          </a:p>
          <a:p>
            <a:endParaRPr lang="en-US" dirty="0">
              <a:ea typeface="ヒラギノ角ゴ Pro W3" charset="0"/>
            </a:endParaRPr>
          </a:p>
          <a:p>
            <a:r>
              <a:rPr lang="en-US" b="1" dirty="0">
                <a:ea typeface="ヒラギノ角ゴ Pro W3" charset="0"/>
              </a:rPr>
              <a:t>Computational thinking </a:t>
            </a:r>
            <a:r>
              <a:rPr lang="en-US" b="0" dirty="0">
                <a:ea typeface="ヒラギノ角ゴ Pro W3" charset="0"/>
              </a:rPr>
              <a:t>is t</a:t>
            </a:r>
            <a:r>
              <a:rPr lang="en-US" dirty="0">
                <a:ea typeface="ヒラギノ角ゴ Pro W3" charset="0"/>
              </a:rPr>
              <a:t>he ability to translate vast amounts of data into abstract concepts and to understand data-based </a:t>
            </a:r>
            <a:r>
              <a:rPr lang="en-US" dirty="0" smtClean="0">
                <a:ea typeface="ヒラギノ角ゴ Pro W3" charset="0"/>
              </a:rPr>
              <a:t>reasoning</a:t>
            </a:r>
          </a:p>
          <a:p>
            <a:endParaRPr lang="en-US" dirty="0">
              <a:ea typeface="ヒラギノ角ゴ Pro W3" charset="0"/>
            </a:endParaRPr>
          </a:p>
          <a:p>
            <a:r>
              <a:rPr lang="en-US" b="1" dirty="0">
                <a:ea typeface="ヒラギノ角ゴ Pro W3" charset="0"/>
              </a:rPr>
              <a:t>New-media literacy </a:t>
            </a:r>
            <a:r>
              <a:rPr lang="en-US" b="0" dirty="0">
                <a:ea typeface="ヒラギノ角ゴ Pro W3" charset="0"/>
              </a:rPr>
              <a:t>is t</a:t>
            </a:r>
            <a:r>
              <a:rPr lang="en-US" dirty="0">
                <a:ea typeface="ヒラギノ角ゴ Pro W3" charset="0"/>
              </a:rPr>
              <a:t>he ability to critically assess and develop content that uses new media forms and to leverage these media for persuasive </a:t>
            </a:r>
            <a:r>
              <a:rPr lang="en-US" dirty="0" smtClean="0">
                <a:ea typeface="ヒラギノ角ゴ Pro W3" charset="0"/>
              </a:rPr>
              <a:t>communication</a:t>
            </a:r>
          </a:p>
          <a:p>
            <a:endParaRPr lang="en-US" dirty="0">
              <a:ea typeface="ヒラギノ角ゴ Pro W3" charset="0"/>
            </a:endParaRPr>
          </a:p>
          <a:p>
            <a:r>
              <a:rPr lang="en-US" b="1" dirty="0" err="1">
                <a:ea typeface="ヒラギノ角ゴ Pro W3" charset="0"/>
              </a:rPr>
              <a:t>Transdisciplinarity</a:t>
            </a:r>
            <a:r>
              <a:rPr lang="en-US" b="1" dirty="0">
                <a:ea typeface="ヒラギノ角ゴ Pro W3" charset="0"/>
              </a:rPr>
              <a:t> </a:t>
            </a:r>
            <a:r>
              <a:rPr lang="en-US" b="0" dirty="0">
                <a:ea typeface="ヒラギノ角ゴ Pro W3" charset="0"/>
              </a:rPr>
              <a:t>is l</a:t>
            </a:r>
            <a:r>
              <a:rPr lang="en-US" dirty="0">
                <a:ea typeface="ヒラギノ角ゴ Pro W3" charset="0"/>
              </a:rPr>
              <a:t>iteracy in, and ability to understand concepts across multiple </a:t>
            </a:r>
            <a:r>
              <a:rPr lang="en-US" dirty="0" smtClean="0">
                <a:ea typeface="ヒラギノ角ゴ Pro W3" charset="0"/>
              </a:rPr>
              <a:t>disciplines</a:t>
            </a:r>
          </a:p>
          <a:p>
            <a:endParaRPr lang="en-US" dirty="0">
              <a:ea typeface="ヒラギノ角ゴ Pro W3" charset="0"/>
            </a:endParaRPr>
          </a:p>
          <a:p>
            <a:r>
              <a:rPr lang="en-US" b="1" dirty="0">
                <a:ea typeface="ヒラギノ角ゴ Pro W3" charset="0"/>
              </a:rPr>
              <a:t>Design mind-set </a:t>
            </a:r>
            <a:r>
              <a:rPr lang="en-US" b="0" dirty="0">
                <a:ea typeface="ヒラギノ角ゴ Pro W3" charset="0"/>
              </a:rPr>
              <a:t>is the ability </a:t>
            </a:r>
            <a:r>
              <a:rPr lang="en-US" dirty="0">
                <a:ea typeface="ヒラギノ角ゴ Pro W3" charset="0"/>
              </a:rPr>
              <a:t>to represent and develop tasks and work processes for desired </a:t>
            </a:r>
            <a:r>
              <a:rPr lang="en-US" dirty="0" smtClean="0">
                <a:ea typeface="ヒラギノ角ゴ Pro W3" charset="0"/>
              </a:rPr>
              <a:t>outcomes</a:t>
            </a:r>
          </a:p>
          <a:p>
            <a:endParaRPr lang="en-US" dirty="0">
              <a:ea typeface="ヒラギノ角ゴ Pro W3" charset="0"/>
            </a:endParaRPr>
          </a:p>
          <a:p>
            <a:r>
              <a:rPr lang="en-US" b="1" dirty="0">
                <a:ea typeface="ヒラギノ角ゴ Pro W3" charset="0"/>
              </a:rPr>
              <a:t>Cognitive load management </a:t>
            </a:r>
            <a:r>
              <a:rPr lang="en-US" b="0" dirty="0">
                <a:ea typeface="ヒラギノ角ゴ Pro W3" charset="0"/>
              </a:rPr>
              <a:t>is the </a:t>
            </a:r>
            <a:r>
              <a:rPr lang="en-US" dirty="0">
                <a:ea typeface="ヒラギノ角ゴ Pro W3" charset="0"/>
              </a:rPr>
              <a:t>ability to discriminate and filter information for importance and to understand how to maximize cognitive functioning using a variety of tools and techniques,    </a:t>
            </a:r>
            <a:r>
              <a:rPr lang="en-US" dirty="0" smtClean="0">
                <a:ea typeface="ヒラギノ角ゴ Pro W3" charset="0"/>
              </a:rPr>
              <a:t>and</a:t>
            </a:r>
          </a:p>
          <a:p>
            <a:endParaRPr lang="en-US" dirty="0">
              <a:ea typeface="ヒラギノ角ゴ Pro W3" charset="0"/>
            </a:endParaRPr>
          </a:p>
          <a:p>
            <a:r>
              <a:rPr lang="en-US" b="1" dirty="0">
                <a:ea typeface="ヒラギノ角ゴ Pro W3" charset="0"/>
              </a:rPr>
              <a:t>Virtual collaboration </a:t>
            </a:r>
            <a:r>
              <a:rPr lang="en-US" b="0" dirty="0">
                <a:ea typeface="ヒラギノ角ゴ Pro W3" charset="0"/>
              </a:rPr>
              <a:t>is t</a:t>
            </a:r>
            <a:r>
              <a:rPr lang="en-US" dirty="0">
                <a:ea typeface="ヒラギノ角ゴ Pro W3" charset="0"/>
              </a:rPr>
              <a:t>he ability to work productively, drive engagement, and demonstrate presence as a member of a virtual </a:t>
            </a:r>
            <a:r>
              <a:rPr lang="en-US" dirty="0" smtClean="0">
                <a:ea typeface="ヒラギノ角ゴ Pro W3" charset="0"/>
              </a:rPr>
              <a:t>team</a:t>
            </a:r>
          </a:p>
          <a:p>
            <a:endParaRPr lang="en-US" dirty="0">
              <a:ea typeface="ヒラギノ角ゴ Pro W3" charset="0"/>
            </a:endParaRPr>
          </a:p>
          <a:p>
            <a:r>
              <a:rPr lang="en-US" dirty="0">
                <a:ea typeface="ヒラギノ角ゴ Pro W3" charset="0"/>
              </a:rPr>
              <a:t>Are we teaching these skills to our students?      If not, then who will?</a:t>
            </a:r>
          </a:p>
          <a:p>
            <a:endParaRPr lang="en-US" dirty="0">
              <a:ea typeface="ヒラギノ角ゴ Pro W3" charset="0"/>
            </a:endParaRPr>
          </a:p>
          <a:p>
            <a:endParaRPr lang="en-US" dirty="0">
              <a:ea typeface="ヒラギノ角ゴ Pro W3" charset="0"/>
            </a:endParaRPr>
          </a:p>
          <a:p>
            <a:r>
              <a:rPr lang="en-US" dirty="0" smtClean="0">
                <a:solidFill>
                  <a:srgbClr val="FF0000"/>
                </a:solidFill>
                <a:ea typeface="ヒラギノ角ゴ Pro W3" charset="0"/>
              </a:rPr>
              <a:t>========</a:t>
            </a:r>
          </a:p>
          <a:p>
            <a:endParaRPr lang="en-US" dirty="0">
              <a:solidFill>
                <a:srgbClr val="FF0000"/>
              </a:solidFill>
              <a:ea typeface="ヒラギノ角ゴ Pro W3" charset="0"/>
            </a:endParaRPr>
          </a:p>
          <a:p>
            <a:r>
              <a:rPr lang="en-US" dirty="0" err="1">
                <a:solidFill>
                  <a:srgbClr val="FF0000"/>
                </a:solidFill>
                <a:ea typeface="ヒラギノ角ゴ Pro W3" charset="0"/>
              </a:rPr>
              <a:t>GigaOM</a:t>
            </a:r>
            <a:endParaRPr lang="en-US" dirty="0">
              <a:solidFill>
                <a:srgbClr val="FF0000"/>
              </a:solidFill>
              <a:ea typeface="ヒラギノ角ゴ Pro W3" charset="0"/>
            </a:endParaRPr>
          </a:p>
          <a:p>
            <a:r>
              <a:rPr lang="en-US" dirty="0">
                <a:solidFill>
                  <a:srgbClr val="FF0000"/>
                </a:solidFill>
                <a:ea typeface="ヒラギノ角ゴ Pro W3" charset="0"/>
              </a:rPr>
              <a:t>Dec. 16, 2011,</a:t>
            </a:r>
          </a:p>
          <a:p>
            <a:r>
              <a:rPr lang="en-US" dirty="0">
                <a:solidFill>
                  <a:srgbClr val="FF0000"/>
                </a:solidFill>
                <a:ea typeface="ヒラギノ角ゴ Pro W3" charset="0"/>
              </a:rPr>
              <a:t>http://</a:t>
            </a:r>
            <a:r>
              <a:rPr lang="en-US" dirty="0" err="1">
                <a:solidFill>
                  <a:srgbClr val="FF0000"/>
                </a:solidFill>
                <a:ea typeface="ヒラギノ角ゴ Pro W3" charset="0"/>
              </a:rPr>
              <a:t>gigaom.com</a:t>
            </a:r>
            <a:r>
              <a:rPr lang="en-US" dirty="0">
                <a:solidFill>
                  <a:srgbClr val="FF0000"/>
                </a:solidFill>
                <a:ea typeface="ヒラギノ角ゴ Pro W3" charset="0"/>
              </a:rPr>
              <a:t>/collaboration/the-10-key-skills-for-the-future-of-work/?</a:t>
            </a:r>
            <a:r>
              <a:rPr lang="en-US" dirty="0" err="1">
                <a:solidFill>
                  <a:srgbClr val="FF0000"/>
                </a:solidFill>
                <a:ea typeface="ヒラギノ角ゴ Pro W3" charset="0"/>
              </a:rPr>
              <a:t>utm_source</a:t>
            </a:r>
            <a:r>
              <a:rPr lang="en-US" dirty="0">
                <a:solidFill>
                  <a:srgbClr val="FF0000"/>
                </a:solidFill>
                <a:ea typeface="ヒラギノ角ゴ Pro W3" charset="0"/>
              </a:rPr>
              <a:t>=General%20Users&amp;utm_campaign=9bd9bdcde9-c%3Atec%20d%3A12-17&amp;utm_medium=email</a:t>
            </a:r>
          </a:p>
          <a:p>
            <a:endParaRPr lang="en-US" dirty="0">
              <a:solidFill>
                <a:srgbClr val="FF0000"/>
              </a:solidFill>
              <a:ea typeface="ヒラギノ角ゴ Pro W3" charset="0"/>
            </a:endParaRPr>
          </a:p>
          <a:p>
            <a:r>
              <a:rPr lang="en-US" dirty="0">
                <a:solidFill>
                  <a:srgbClr val="FF0000"/>
                </a:solidFill>
                <a:ea typeface="ヒラギノ角ゴ Pro W3" charset="0"/>
              </a:rPr>
              <a:t>What are the jobs of the future? The demographics of an aging population suggests </a:t>
            </a:r>
            <a:r>
              <a:rPr lang="en-US" dirty="0">
                <a:solidFill>
                  <a:srgbClr val="FF0000"/>
                </a:solidFill>
                <a:ea typeface="ヒラギノ角ゴ Pro W3" charset="0"/>
                <a:hlinkClick r:id="rId3"/>
              </a:rPr>
              <a:t>health care will be big, say some</a:t>
            </a:r>
            <a:r>
              <a:rPr lang="en-US" dirty="0">
                <a:solidFill>
                  <a:srgbClr val="FF0000"/>
                </a:solidFill>
                <a:ea typeface="ヒラギノ角ゴ Pro W3" charset="0"/>
              </a:rPr>
              <a:t>. </a:t>
            </a:r>
          </a:p>
          <a:p>
            <a:endParaRPr lang="en-US" dirty="0">
              <a:solidFill>
                <a:srgbClr val="FF0000"/>
              </a:solidFill>
              <a:ea typeface="ヒラギノ角ゴ Pro W3" charset="0"/>
            </a:endParaRPr>
          </a:p>
          <a:p>
            <a:r>
              <a:rPr lang="en-US" dirty="0">
                <a:solidFill>
                  <a:srgbClr val="FF0000"/>
                </a:solidFill>
                <a:ea typeface="ヒラギノ角ゴ Pro W3" charset="0"/>
                <a:hlinkClick r:id="rId4"/>
              </a:rPr>
              <a:t>Broad skills that will help workers adapt to the changing career landscape</a:t>
            </a:r>
            <a:r>
              <a:rPr lang="en-US" dirty="0">
                <a:solidFill>
                  <a:srgbClr val="FF0000"/>
                </a:solidFill>
                <a:ea typeface="ヒラギノ角ゴ Pro W3" charset="0"/>
              </a:rPr>
              <a:t>:</a:t>
            </a:r>
          </a:p>
          <a:p>
            <a:endParaRPr lang="en-US" dirty="0">
              <a:solidFill>
                <a:srgbClr val="FF0000"/>
              </a:solidFill>
              <a:ea typeface="ヒラギノ角ゴ Pro W3" charset="0"/>
            </a:endParaRPr>
          </a:p>
          <a:p>
            <a:r>
              <a:rPr lang="en-US" b="1" dirty="0">
                <a:solidFill>
                  <a:srgbClr val="FF0000"/>
                </a:solidFill>
                <a:ea typeface="ヒラギノ角ゴ Pro W3" charset="0"/>
              </a:rPr>
              <a:t>Sense-making.</a:t>
            </a:r>
            <a:r>
              <a:rPr lang="en-US" dirty="0">
                <a:solidFill>
                  <a:srgbClr val="FF0000"/>
                </a:solidFill>
                <a:ea typeface="ヒラギノ角ゴ Pro W3" charset="0"/>
              </a:rPr>
              <a:t> The ability to determine the deeper meaning or significance of what is being expressed</a:t>
            </a:r>
          </a:p>
          <a:p>
            <a:r>
              <a:rPr lang="en-US" b="1" dirty="0">
                <a:solidFill>
                  <a:srgbClr val="FF0000"/>
                </a:solidFill>
                <a:ea typeface="ヒラギノ角ゴ Pro W3" charset="0"/>
              </a:rPr>
              <a:t>Social intelligence.</a:t>
            </a:r>
            <a:r>
              <a:rPr lang="en-US" dirty="0">
                <a:solidFill>
                  <a:srgbClr val="FF0000"/>
                </a:solidFill>
                <a:ea typeface="ヒラギノ角ゴ Pro W3" charset="0"/>
              </a:rPr>
              <a:t> The ability to connect to others in a deep and direct way, to sense and stimulate reactions and desired interactions</a:t>
            </a:r>
          </a:p>
          <a:p>
            <a:r>
              <a:rPr lang="en-US" b="1" dirty="0">
                <a:solidFill>
                  <a:srgbClr val="FF0000"/>
                </a:solidFill>
                <a:ea typeface="ヒラギノ角ゴ Pro W3" charset="0"/>
              </a:rPr>
              <a:t>Novel and adaptive thinking.</a:t>
            </a:r>
            <a:r>
              <a:rPr lang="en-US" dirty="0">
                <a:solidFill>
                  <a:srgbClr val="FF0000"/>
                </a:solidFill>
                <a:ea typeface="ヒラギノ角ゴ Pro W3" charset="0"/>
              </a:rPr>
              <a:t> Proficiency at thinking and coming up with solutions and responses beyond that which is rote or rule-based</a:t>
            </a:r>
          </a:p>
          <a:p>
            <a:r>
              <a:rPr lang="en-US" b="1" dirty="0">
                <a:solidFill>
                  <a:srgbClr val="FF0000"/>
                </a:solidFill>
                <a:ea typeface="ヒラギノ角ゴ Pro W3" charset="0"/>
              </a:rPr>
              <a:t>Cross-cultural competency.</a:t>
            </a:r>
            <a:r>
              <a:rPr lang="en-US" dirty="0">
                <a:solidFill>
                  <a:srgbClr val="FF0000"/>
                </a:solidFill>
                <a:ea typeface="ヒラギノ角ゴ Pro W3" charset="0"/>
              </a:rPr>
              <a:t> The ability to operate in different cultural settings</a:t>
            </a:r>
          </a:p>
          <a:p>
            <a:r>
              <a:rPr lang="en-US" b="1" dirty="0">
                <a:solidFill>
                  <a:srgbClr val="FF0000"/>
                </a:solidFill>
                <a:ea typeface="ヒラギノ角ゴ Pro W3" charset="0"/>
              </a:rPr>
              <a:t>Computational thinking.</a:t>
            </a:r>
            <a:r>
              <a:rPr lang="en-US" dirty="0">
                <a:solidFill>
                  <a:srgbClr val="FF0000"/>
                </a:solidFill>
                <a:ea typeface="ヒラギノ角ゴ Pro W3" charset="0"/>
              </a:rPr>
              <a:t> The ability to translate vast amounts of data into abstract concepts and to understand data-based reasoning</a:t>
            </a:r>
          </a:p>
          <a:p>
            <a:r>
              <a:rPr lang="en-US" b="1" dirty="0">
                <a:solidFill>
                  <a:srgbClr val="FF0000"/>
                </a:solidFill>
                <a:ea typeface="ヒラギノ角ゴ Pro W3" charset="0"/>
              </a:rPr>
              <a:t>New-media literacy.</a:t>
            </a:r>
            <a:r>
              <a:rPr lang="en-US" dirty="0">
                <a:solidFill>
                  <a:srgbClr val="FF0000"/>
                </a:solidFill>
                <a:ea typeface="ヒラギノ角ゴ Pro W3" charset="0"/>
              </a:rPr>
              <a:t> The ability to critically assess and develop content that uses new media forms and to leverage these media for persuasive communication</a:t>
            </a:r>
          </a:p>
          <a:p>
            <a:r>
              <a:rPr lang="en-US" b="1" dirty="0" err="1">
                <a:solidFill>
                  <a:srgbClr val="FF0000"/>
                </a:solidFill>
                <a:ea typeface="ヒラギノ角ゴ Pro W3" charset="0"/>
              </a:rPr>
              <a:t>Transdisciplinarity</a:t>
            </a:r>
            <a:r>
              <a:rPr lang="en-US" b="1" dirty="0">
                <a:solidFill>
                  <a:srgbClr val="FF0000"/>
                </a:solidFill>
                <a:ea typeface="ヒラギノ角ゴ Pro W3" charset="0"/>
              </a:rPr>
              <a:t>.</a:t>
            </a:r>
            <a:r>
              <a:rPr lang="en-US" dirty="0">
                <a:solidFill>
                  <a:srgbClr val="FF0000"/>
                </a:solidFill>
                <a:ea typeface="ヒラギノ角ゴ Pro W3" charset="0"/>
              </a:rPr>
              <a:t> Literacy in and ability to understand concepts across multiple disciplines</a:t>
            </a:r>
          </a:p>
          <a:p>
            <a:r>
              <a:rPr lang="en-US" b="1" dirty="0">
                <a:solidFill>
                  <a:srgbClr val="FF0000"/>
                </a:solidFill>
                <a:ea typeface="ヒラギノ角ゴ Pro W3" charset="0"/>
              </a:rPr>
              <a:t>Design mind-set.</a:t>
            </a:r>
            <a:r>
              <a:rPr lang="en-US" dirty="0">
                <a:solidFill>
                  <a:srgbClr val="FF0000"/>
                </a:solidFill>
                <a:ea typeface="ヒラギノ角ゴ Pro W3" charset="0"/>
              </a:rPr>
              <a:t> Ability to represent and develop tasks and work processes for desired outcomes</a:t>
            </a:r>
          </a:p>
          <a:p>
            <a:r>
              <a:rPr lang="en-US" b="1" dirty="0">
                <a:solidFill>
                  <a:srgbClr val="FF0000"/>
                </a:solidFill>
                <a:ea typeface="ヒラギノ角ゴ Pro W3" charset="0"/>
              </a:rPr>
              <a:t>Cognitive load management.</a:t>
            </a:r>
            <a:r>
              <a:rPr lang="en-US" dirty="0">
                <a:solidFill>
                  <a:srgbClr val="FF0000"/>
                </a:solidFill>
                <a:ea typeface="ヒラギノ角ゴ Pro W3" charset="0"/>
              </a:rPr>
              <a:t> The ability to discriminate and filter information for importance and to understand how to maximize cognitive functioning using a variety of tools and techniques</a:t>
            </a:r>
          </a:p>
          <a:p>
            <a:r>
              <a:rPr lang="en-US" b="1" dirty="0">
                <a:solidFill>
                  <a:srgbClr val="FF0000"/>
                </a:solidFill>
                <a:ea typeface="ヒラギノ角ゴ Pro W3" charset="0"/>
              </a:rPr>
              <a:t>Virtual collaboration.</a:t>
            </a:r>
            <a:r>
              <a:rPr lang="en-US" dirty="0">
                <a:solidFill>
                  <a:srgbClr val="FF0000"/>
                </a:solidFill>
                <a:ea typeface="ヒラギノ角ゴ Pro W3" charset="0"/>
              </a:rPr>
              <a:t> The ability to work productively, drive engagement and demonstrate presence as a member of a virtual team</a:t>
            </a:r>
          </a:p>
          <a:p>
            <a:endParaRPr lang="en-US" dirty="0">
              <a:solidFill>
                <a:srgbClr val="FF0000"/>
              </a:solidFill>
              <a:ea typeface="ヒラギノ角ゴ Pro W3" charset="0"/>
            </a:endParaRPr>
          </a:p>
        </p:txBody>
      </p:sp>
    </p:spTree>
    <p:extLst>
      <p:ext uri="{BB962C8B-B14F-4D97-AF65-F5344CB8AC3E}">
        <p14:creationId xmlns:p14="http://schemas.microsoft.com/office/powerpoint/2010/main" val="20035899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124200" cy="2343150"/>
          </a:xfrm>
        </p:spPr>
      </p:sp>
      <p:sp>
        <p:nvSpPr>
          <p:cNvPr id="3" name="Notes Placeholder 2"/>
          <p:cNvSpPr>
            <a:spLocks noGrp="1"/>
          </p:cNvSpPr>
          <p:nvPr>
            <p:ph type="body" idx="1"/>
          </p:nvPr>
        </p:nvSpPr>
        <p:spPr>
          <a:xfrm>
            <a:off x="685800" y="3276600"/>
            <a:ext cx="5486400" cy="5715000"/>
          </a:xfrm>
        </p:spPr>
        <p:txBody>
          <a:bodyPr>
            <a:noAutofit/>
          </a:bodyPr>
          <a:lstStyle/>
          <a:p>
            <a:r>
              <a:rPr lang="en-US" dirty="0" smtClean="0"/>
              <a:t>Employers are </a:t>
            </a:r>
            <a:r>
              <a:rPr lang="en-US" u="sng" dirty="0" smtClean="0"/>
              <a:t>willing</a:t>
            </a:r>
            <a:r>
              <a:rPr lang="en-US" dirty="0" smtClean="0"/>
              <a:t> to </a:t>
            </a:r>
            <a:r>
              <a:rPr lang="en-US" u="sng" dirty="0" smtClean="0"/>
              <a:t>train</a:t>
            </a:r>
            <a:r>
              <a:rPr lang="en-US" dirty="0" smtClean="0"/>
              <a:t> their employees to learn new technical </a:t>
            </a:r>
            <a:r>
              <a:rPr lang="en-US" u="sng" dirty="0" smtClean="0"/>
              <a:t>skills</a:t>
            </a:r>
            <a:r>
              <a:rPr lang="en-US" dirty="0" smtClean="0"/>
              <a:t>, but they do </a:t>
            </a:r>
            <a:r>
              <a:rPr lang="en-US" u="sng" dirty="0" smtClean="0"/>
              <a:t>not</a:t>
            </a:r>
            <a:r>
              <a:rPr lang="en-US" dirty="0" smtClean="0"/>
              <a:t> have time to make their employees </a:t>
            </a:r>
            <a:r>
              <a:rPr lang="en-US" u="sng" dirty="0" smtClean="0"/>
              <a:t>ambitious</a:t>
            </a:r>
            <a:r>
              <a:rPr lang="en-US" dirty="0" smtClean="0"/>
              <a:t>.</a:t>
            </a:r>
          </a:p>
          <a:p>
            <a:endParaRPr lang="en-US" dirty="0" smtClean="0"/>
          </a:p>
          <a:p>
            <a:r>
              <a:rPr lang="en-US" dirty="0" smtClean="0"/>
              <a:t>Cultivating </a:t>
            </a:r>
            <a:r>
              <a:rPr lang="en-US" b="1" u="sng" dirty="0" smtClean="0"/>
              <a:t>ambition</a:t>
            </a:r>
            <a:r>
              <a:rPr lang="en-US" dirty="0" smtClean="0"/>
              <a:t> and an eagerness to learn and do well -- are really important. </a:t>
            </a:r>
          </a:p>
          <a:p>
            <a:r>
              <a:rPr lang="en-US" dirty="0" smtClean="0"/>
              <a:t>People who show </a:t>
            </a:r>
            <a:r>
              <a:rPr lang="en-US" u="sng" dirty="0" smtClean="0"/>
              <a:t>ambition</a:t>
            </a:r>
            <a:r>
              <a:rPr lang="en-US" dirty="0" smtClean="0"/>
              <a:t> are </a:t>
            </a:r>
            <a:r>
              <a:rPr lang="en-US" u="sng" dirty="0" smtClean="0"/>
              <a:t>more</a:t>
            </a:r>
            <a:r>
              <a:rPr lang="en-US" dirty="0" smtClean="0"/>
              <a:t> employable, </a:t>
            </a:r>
          </a:p>
          <a:p>
            <a:endParaRPr lang="en-US" dirty="0" smtClean="0"/>
          </a:p>
          <a:p>
            <a:r>
              <a:rPr lang="en-US" dirty="0" smtClean="0"/>
              <a:t>Ambition is a </a:t>
            </a:r>
            <a:r>
              <a:rPr lang="en-US" u="sng" dirty="0" smtClean="0"/>
              <a:t>good</a:t>
            </a:r>
            <a:r>
              <a:rPr lang="en-US" dirty="0" smtClean="0"/>
              <a:t> thing, -- however, -- </a:t>
            </a:r>
            <a:r>
              <a:rPr lang="en-US" u="sng" dirty="0" smtClean="0"/>
              <a:t>too much</a:t>
            </a:r>
            <a:r>
              <a:rPr lang="en-US" dirty="0" smtClean="0"/>
              <a:t> ambition can be </a:t>
            </a:r>
            <a:r>
              <a:rPr lang="en-US" u="sng" dirty="0" smtClean="0"/>
              <a:t>bad</a:t>
            </a:r>
            <a:r>
              <a:rPr lang="en-US" dirty="0" smtClean="0"/>
              <a:t>.  </a:t>
            </a:r>
          </a:p>
          <a:p>
            <a:endParaRPr lang="en-US" dirty="0" smtClean="0"/>
          </a:p>
          <a:p>
            <a:r>
              <a:rPr lang="en-US" dirty="0" smtClean="0"/>
              <a:t>Remember that as a new employee you are ambitious</a:t>
            </a:r>
            <a:r>
              <a:rPr lang="en-US" baseline="0" dirty="0" smtClean="0"/>
              <a:t> to </a:t>
            </a:r>
            <a:r>
              <a:rPr lang="en-US" u="sng" baseline="0" dirty="0" smtClean="0"/>
              <a:t>learn</a:t>
            </a:r>
            <a:r>
              <a:rPr lang="en-US" baseline="0" dirty="0" smtClean="0"/>
              <a:t>, </a:t>
            </a:r>
            <a:r>
              <a:rPr lang="en-US" u="sng" baseline="0" dirty="0" smtClean="0"/>
              <a:t>not</a:t>
            </a:r>
            <a:r>
              <a:rPr lang="en-US" baseline="0" dirty="0" smtClean="0"/>
              <a:t> ambitious to </a:t>
            </a:r>
            <a:r>
              <a:rPr lang="en-US" u="sng" baseline="0" dirty="0" smtClean="0"/>
              <a:t>take over</a:t>
            </a:r>
            <a:r>
              <a:rPr lang="en-US" baseline="0" dirty="0" smtClean="0"/>
              <a:t>. </a:t>
            </a:r>
          </a:p>
          <a:p>
            <a:endParaRPr lang="en-US" baseline="0" dirty="0" smtClean="0"/>
          </a:p>
          <a:p>
            <a:r>
              <a:rPr lang="en-US" baseline="0" dirty="0" smtClean="0"/>
              <a:t>Being </a:t>
            </a:r>
            <a:r>
              <a:rPr lang="en-US" u="sng" baseline="0" dirty="0" smtClean="0"/>
              <a:t>overly</a:t>
            </a:r>
            <a:r>
              <a:rPr lang="en-US" baseline="0" dirty="0" smtClean="0"/>
              <a:t> ambitious could indicate an </a:t>
            </a:r>
            <a:r>
              <a:rPr lang="en-US" u="sng" baseline="0" dirty="0" smtClean="0"/>
              <a:t>unwillingness</a:t>
            </a:r>
            <a:r>
              <a:rPr lang="en-US" baseline="0" dirty="0" smtClean="0"/>
              <a:t> to learn.</a:t>
            </a:r>
            <a:endParaRPr lang="en-US" dirty="0" smtClean="0"/>
          </a:p>
          <a:p>
            <a:endParaRPr lang="en-US" dirty="0" smtClean="0"/>
          </a:p>
          <a:p>
            <a:endParaRPr lang="en-US" dirty="0" smtClean="0"/>
          </a:p>
          <a:p>
            <a:endParaRPr lang="en-US" dirty="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42</a:t>
            </a:fld>
            <a:endParaRPr lang="en-US"/>
          </a:p>
        </p:txBody>
      </p:sp>
    </p:spTree>
    <p:extLst>
      <p:ext uri="{BB962C8B-B14F-4D97-AF65-F5344CB8AC3E}">
        <p14:creationId xmlns:p14="http://schemas.microsoft.com/office/powerpoint/2010/main" val="14504646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581400" cy="2686050"/>
          </a:xfrm>
        </p:spPr>
      </p:sp>
      <p:sp>
        <p:nvSpPr>
          <p:cNvPr id="3" name="Notes Placeholder 2"/>
          <p:cNvSpPr>
            <a:spLocks noGrp="1"/>
          </p:cNvSpPr>
          <p:nvPr>
            <p:ph type="body" idx="1"/>
          </p:nvPr>
        </p:nvSpPr>
        <p:spPr>
          <a:xfrm>
            <a:off x="685800" y="3581400"/>
            <a:ext cx="5486400" cy="5410200"/>
          </a:xfrm>
        </p:spPr>
        <p:txBody>
          <a:bodyPr>
            <a:noAutofit/>
          </a:bodyPr>
          <a:lstStyle/>
          <a:p>
            <a:r>
              <a:rPr lang="en-US" dirty="0" smtClean="0"/>
              <a:t>Understanding what it means to add </a:t>
            </a:r>
            <a:r>
              <a:rPr lang="en-US" b="1" u="sng" dirty="0" smtClean="0"/>
              <a:t>value</a:t>
            </a:r>
            <a:r>
              <a:rPr lang="en-US" dirty="0" smtClean="0"/>
              <a:t> to a company or organization is a fundamental question that should be answered by anyone looking for work, along with appreciating why that’s an important question in the first place. </a:t>
            </a:r>
          </a:p>
          <a:p>
            <a:endParaRPr lang="en-US" dirty="0" smtClean="0"/>
          </a:p>
          <a:p>
            <a:r>
              <a:rPr lang="en-US" dirty="0" smtClean="0"/>
              <a:t>Employment is an earned privilege, not a right - even with a fancy diploma in hand, there are no promises or guarantees. </a:t>
            </a:r>
          </a:p>
          <a:p>
            <a:endParaRPr lang="en-US" dirty="0" smtClean="0"/>
          </a:p>
          <a:p>
            <a:r>
              <a:rPr lang="en-US" u="sng" dirty="0" smtClean="0"/>
              <a:t>People</a:t>
            </a:r>
            <a:r>
              <a:rPr lang="en-US" dirty="0" smtClean="0"/>
              <a:t> are typically the </a:t>
            </a:r>
            <a:r>
              <a:rPr lang="en-US" u="sng" dirty="0" smtClean="0"/>
              <a:t>biggest</a:t>
            </a:r>
            <a:r>
              <a:rPr lang="en-US" dirty="0" smtClean="0"/>
              <a:t> expense in any organization, and those who add the most </a:t>
            </a:r>
            <a:r>
              <a:rPr lang="en-US" u="sng" dirty="0" smtClean="0"/>
              <a:t>value</a:t>
            </a:r>
            <a:r>
              <a:rPr lang="en-US" dirty="0" smtClean="0"/>
              <a:t> have the best job security. </a:t>
            </a:r>
          </a:p>
          <a:p>
            <a:endParaRPr lang="en-US" dirty="0" smtClean="0"/>
          </a:p>
          <a:p>
            <a:r>
              <a:rPr lang="en-US" dirty="0" smtClean="0"/>
              <a:t>Those who don’t add value usually don’t stay employed for very long. </a:t>
            </a:r>
          </a:p>
          <a:p>
            <a:endParaRPr lang="en-US" dirty="0" smtClean="0"/>
          </a:p>
          <a:p>
            <a:r>
              <a:rPr lang="en-US" dirty="0" smtClean="0"/>
              <a:t>What makes</a:t>
            </a:r>
            <a:r>
              <a:rPr lang="en-US" baseline="0" dirty="0" smtClean="0"/>
              <a:t> </a:t>
            </a:r>
            <a:r>
              <a:rPr lang="en-US" u="sng" baseline="0" dirty="0" smtClean="0"/>
              <a:t>you</a:t>
            </a:r>
            <a:r>
              <a:rPr lang="en-US" baseline="0" dirty="0" smtClean="0"/>
              <a:t> a valuable person? </a:t>
            </a:r>
          </a:p>
          <a:p>
            <a:endParaRPr lang="en-US" baseline="0" dirty="0" smtClean="0"/>
          </a:p>
          <a:p>
            <a:r>
              <a:rPr lang="en-US" baseline="0" dirty="0" smtClean="0"/>
              <a:t>How can you convey that image to a potential employer?</a:t>
            </a:r>
            <a:endParaRPr lang="en-US" dirty="0" smtClean="0"/>
          </a:p>
          <a:p>
            <a:endParaRPr lang="en-US" dirty="0" smtClean="0"/>
          </a:p>
          <a:p>
            <a:endParaRPr lang="en-US" dirty="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endParaRPr lang="en-US" dirty="0" smtClean="0"/>
          </a:p>
          <a:p>
            <a:r>
              <a:rPr lang="en-US" dirty="0" smtClean="0"/>
              <a:t>http://</a:t>
            </a:r>
            <a:r>
              <a:rPr lang="en-US" dirty="0" err="1" smtClean="0"/>
              <a:t>www.therecruitmentdesk.com</a:t>
            </a:r>
            <a:r>
              <a:rPr lang="en-US" dirty="0" smtClean="0"/>
              <a:t>/?</a:t>
            </a:r>
            <a:r>
              <a:rPr lang="en-US" dirty="0" smtClean="0"/>
              <a:t>tag=</a:t>
            </a:r>
            <a:r>
              <a:rPr lang="en-US" dirty="0" err="1" smtClean="0"/>
              <a:t>ronald-mcdonald</a:t>
            </a:r>
            <a:endParaRPr lang="en-US" dirty="0" smtClean="0"/>
          </a:p>
          <a:p>
            <a:r>
              <a:rPr lang="en-US" dirty="0" smtClean="0"/>
              <a:t>http://</a:t>
            </a:r>
            <a:r>
              <a:rPr lang="en-US" dirty="0" err="1" smtClean="0"/>
              <a:t>worldofdtcmarketing.com</a:t>
            </a:r>
            <a:r>
              <a:rPr lang="en-US" dirty="0" smtClean="0"/>
              <a:t>/ensure-pharma-websites-add-value/health-information-online/</a:t>
            </a:r>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43</a:t>
            </a:fld>
            <a:endParaRPr lang="en-US"/>
          </a:p>
        </p:txBody>
      </p:sp>
    </p:spTree>
    <p:extLst>
      <p:ext uri="{BB962C8B-B14F-4D97-AF65-F5344CB8AC3E}">
        <p14:creationId xmlns:p14="http://schemas.microsoft.com/office/powerpoint/2010/main" val="10127694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457200"/>
            <a:ext cx="3124200" cy="2343150"/>
          </a:xfrm>
        </p:spPr>
      </p:sp>
      <p:sp>
        <p:nvSpPr>
          <p:cNvPr id="3" name="Notes Placeholder 2"/>
          <p:cNvSpPr>
            <a:spLocks noGrp="1"/>
          </p:cNvSpPr>
          <p:nvPr>
            <p:ph type="body" idx="1"/>
          </p:nvPr>
        </p:nvSpPr>
        <p:spPr>
          <a:xfrm>
            <a:off x="685800" y="2819400"/>
            <a:ext cx="5486400" cy="59436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vast majority of young people struggle with explaining what they want to do, what work-related activities interest them, what transferable skills they have, and which industries or positions might best suit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a result, when they set out to market themselves, or interview with potential employers, they offer little useful information, and instead rely on those doing the hiring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a:t>
            </a:r>
            <a:r>
              <a:rPr lang="en-US" dirty="0" smtClean="0"/>
              <a:t>help </a:t>
            </a:r>
            <a:r>
              <a:rPr lang="en-US" u="sng" dirty="0" smtClean="0"/>
              <a:t>them</a:t>
            </a:r>
            <a:r>
              <a:rPr lang="en-US" dirty="0" smtClean="0"/>
              <a:t> find the right fit and figure it out.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 Job Recruiters are not career </a:t>
            </a:r>
            <a:r>
              <a:rPr lang="en-US" dirty="0" smtClean="0"/>
              <a:t>counselors.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Learning how to pitch yourselves effectively will help you to find employment on your own.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takes practice to become</a:t>
            </a:r>
            <a:r>
              <a:rPr lang="en-US" baseline="0" dirty="0" smtClean="0"/>
              <a:t> an articulate speaker.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Be yourself. People want to hear what you have to offer.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Practice, practice, practice.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Getting Constructive criticism from folks you can trust is important.</a:t>
            </a:r>
          </a:p>
          <a:p>
            <a:endParaRPr lang="en-US" dirty="0"/>
          </a:p>
          <a:p>
            <a:endParaRPr lang="en-US" dirty="0" smtClean="0"/>
          </a:p>
          <a:p>
            <a:endParaRPr lang="en-US" dirty="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endParaRPr lang="en-US" dirty="0" smtClean="0"/>
          </a:p>
          <a:p>
            <a:r>
              <a:rPr lang="en-US" dirty="0" smtClean="0"/>
              <a:t>http://</a:t>
            </a:r>
            <a:r>
              <a:rPr lang="en-US" dirty="0" err="1" smtClean="0"/>
              <a:t>www.therecruitmentdesk.com</a:t>
            </a:r>
            <a:r>
              <a:rPr lang="en-US" dirty="0" smtClean="0"/>
              <a:t>/?</a:t>
            </a:r>
            <a:r>
              <a:rPr lang="en-US" dirty="0" smtClean="0"/>
              <a:t>tag=</a:t>
            </a:r>
            <a:r>
              <a:rPr lang="en-US" dirty="0" err="1" smtClean="0"/>
              <a:t>ronald-mcdonald</a:t>
            </a:r>
            <a:endParaRPr lang="en-US" dirty="0" smtClean="0"/>
          </a:p>
          <a:p>
            <a:r>
              <a:rPr lang="en-US" dirty="0" smtClean="0"/>
              <a:t>http://</a:t>
            </a:r>
            <a:r>
              <a:rPr lang="en-US" dirty="0" err="1" smtClean="0"/>
              <a:t>prakovic.edublogs.org</a:t>
            </a:r>
            <a:r>
              <a:rPr lang="en-US" dirty="0" smtClean="0"/>
              <a:t>/2015/11/09/writing-about-articulation-in-a-progress-report/</a:t>
            </a:r>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44</a:t>
            </a:fld>
            <a:endParaRPr lang="en-US"/>
          </a:p>
        </p:txBody>
      </p:sp>
    </p:spTree>
    <p:extLst>
      <p:ext uri="{BB962C8B-B14F-4D97-AF65-F5344CB8AC3E}">
        <p14:creationId xmlns:p14="http://schemas.microsoft.com/office/powerpoint/2010/main" val="5278564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524000" cy="1143000"/>
          </a:xfrm>
        </p:spPr>
      </p:sp>
      <p:sp>
        <p:nvSpPr>
          <p:cNvPr id="3" name="Notes Placeholder 2"/>
          <p:cNvSpPr>
            <a:spLocks noGrp="1"/>
          </p:cNvSpPr>
          <p:nvPr>
            <p:ph type="body" idx="1"/>
          </p:nvPr>
        </p:nvSpPr>
        <p:spPr>
          <a:xfrm>
            <a:off x="685800" y="1981199"/>
            <a:ext cx="5486400" cy="6704013"/>
          </a:xfrm>
        </p:spPr>
        <p:txBody>
          <a:bodyPr>
            <a:noAutofit/>
          </a:bodyPr>
          <a:lstStyle/>
          <a:p>
            <a:r>
              <a:rPr lang="en-US" dirty="0" smtClean="0"/>
              <a:t>Families don’t sit around</a:t>
            </a:r>
            <a:r>
              <a:rPr lang="en-US" baseline="0" dirty="0" smtClean="0"/>
              <a:t> the dinner table and talk like they used to. </a:t>
            </a:r>
          </a:p>
          <a:p>
            <a:r>
              <a:rPr lang="en-US" baseline="0" dirty="0" smtClean="0"/>
              <a:t>If they </a:t>
            </a:r>
            <a:r>
              <a:rPr lang="en-US" baseline="0" dirty="0" smtClean="0"/>
              <a:t>do get </a:t>
            </a:r>
            <a:r>
              <a:rPr lang="en-US" baseline="0" dirty="0" smtClean="0"/>
              <a:t>together at all it is often at a fast-food restaurant on the way to soccer practice or dance lessons.</a:t>
            </a:r>
          </a:p>
          <a:p>
            <a:endParaRPr lang="en-US" baseline="0" dirty="0" smtClean="0"/>
          </a:p>
          <a:p>
            <a:r>
              <a:rPr lang="en-US" baseline="0" dirty="0" smtClean="0"/>
              <a:t>Often these days most of the folks around the table are busy texting or otherwise engaged in an off-table conversation.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Old-fashioned dinner-time conversations </a:t>
            </a:r>
            <a:r>
              <a:rPr lang="en-US" dirty="0" smtClean="0"/>
              <a:t>are an </a:t>
            </a:r>
            <a:r>
              <a:rPr lang="en-US" u="sng" dirty="0" smtClean="0"/>
              <a:t>important</a:t>
            </a:r>
            <a:r>
              <a:rPr lang="en-US" dirty="0" smtClean="0"/>
              <a:t> part of family life that helps to build relationships.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dinner-time conversations are an important</a:t>
            </a:r>
            <a:r>
              <a:rPr lang="en-US" baseline="0" dirty="0" smtClean="0"/>
              <a:t> way to learn how to communicate better with family, friends, in the classroom, and </a:t>
            </a:r>
            <a:r>
              <a:rPr lang="en-US" u="sng" baseline="0" dirty="0" smtClean="0"/>
              <a:t>later</a:t>
            </a:r>
            <a:r>
              <a:rPr lang="en-US" baseline="0" dirty="0" smtClean="0"/>
              <a:t> on the job.</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Simply reciting what you learned that day and</a:t>
            </a:r>
            <a:r>
              <a:rPr lang="en-US" baseline="0" dirty="0" smtClean="0"/>
              <a:t> what you are planning to do the following day is great practice for when your future boss wants to know </a:t>
            </a:r>
            <a:r>
              <a:rPr lang="en-US" u="sng" baseline="0" dirty="0" smtClean="0"/>
              <a:t>why</a:t>
            </a:r>
            <a:r>
              <a:rPr lang="en-US" baseline="0" dirty="0" smtClean="0"/>
              <a:t> he should keep you around.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it takes </a:t>
            </a:r>
            <a:r>
              <a:rPr lang="en-US" u="sng" baseline="0" dirty="0" smtClean="0"/>
              <a:t>practice</a:t>
            </a:r>
            <a:r>
              <a:rPr lang="en-US" baseline="0" dirty="0" smtClean="0"/>
              <a:t> speaking in front of your </a:t>
            </a:r>
            <a:r>
              <a:rPr lang="en-US" u="sng" baseline="0" dirty="0" smtClean="0"/>
              <a:t>supportive</a:t>
            </a:r>
            <a:r>
              <a:rPr lang="en-US" baseline="0" dirty="0" smtClean="0"/>
              <a:t> family --- that will give you the </a:t>
            </a:r>
            <a:r>
              <a:rPr lang="en-US" u="sng" baseline="0" dirty="0" smtClean="0"/>
              <a:t>confidence</a:t>
            </a:r>
            <a:r>
              <a:rPr lang="en-US" baseline="0" dirty="0" smtClean="0"/>
              <a:t> to speak in front of </a:t>
            </a:r>
            <a:r>
              <a:rPr lang="en-US" u="sng" baseline="0" dirty="0" smtClean="0"/>
              <a:t>others</a:t>
            </a:r>
            <a:r>
              <a:rPr lang="en-US" baseline="0" dirty="0" smtClean="0"/>
              <a:t>.</a:t>
            </a:r>
            <a:endParaRPr lang="en-US" dirty="0" smtClean="0"/>
          </a:p>
          <a:p>
            <a:endParaRPr lang="en-US" baseline="0" dirty="0" smtClean="0"/>
          </a:p>
          <a:p>
            <a:r>
              <a:rPr lang="en-US" dirty="0" smtClean="0"/>
              <a:t>How can we encourage more dinner-time conversations.  Both at home and in the classroom.</a:t>
            </a:r>
          </a:p>
          <a:p>
            <a:endParaRPr lang="en-US" dirty="0" smtClean="0"/>
          </a:p>
          <a:p>
            <a:endParaRPr lang="en-US" dirty="0" smtClean="0"/>
          </a:p>
          <a:p>
            <a:endParaRPr lang="en-US" dirty="0" smtClean="0"/>
          </a:p>
          <a:p>
            <a:r>
              <a:rPr lang="en-US" dirty="0" smtClean="0"/>
              <a:t>======</a:t>
            </a:r>
          </a:p>
          <a:p>
            <a:r>
              <a:rPr lang="en-US" dirty="0" smtClean="0"/>
              <a:t>Photo:</a:t>
            </a:r>
          </a:p>
          <a:p>
            <a:r>
              <a:rPr lang="en-US" dirty="0" smtClean="0"/>
              <a:t>http://</a:t>
            </a:r>
            <a:r>
              <a:rPr lang="en-US" dirty="0" err="1" smtClean="0"/>
              <a:t>fatherhood.about.com</a:t>
            </a:r>
            <a:r>
              <a:rPr lang="en-US" dirty="0" smtClean="0"/>
              <a:t>/od/challenges/a/</a:t>
            </a:r>
            <a:r>
              <a:rPr lang="en-US" dirty="0" err="1" smtClean="0"/>
              <a:t>dinner_talk.htm</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45</a:t>
            </a:fld>
            <a:endParaRPr lang="en-US"/>
          </a:p>
        </p:txBody>
      </p:sp>
    </p:spTree>
    <p:extLst>
      <p:ext uri="{BB962C8B-B14F-4D97-AF65-F5344CB8AC3E}">
        <p14:creationId xmlns:p14="http://schemas.microsoft.com/office/powerpoint/2010/main" val="14510582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741613" cy="2056210"/>
          </a:xfrm>
        </p:spPr>
      </p:sp>
      <p:sp>
        <p:nvSpPr>
          <p:cNvPr id="3" name="Notes Placeholder 2"/>
          <p:cNvSpPr>
            <a:spLocks noGrp="1"/>
          </p:cNvSpPr>
          <p:nvPr>
            <p:ph type="body" idx="1"/>
          </p:nvPr>
        </p:nvSpPr>
        <p:spPr>
          <a:xfrm>
            <a:off x="685800" y="2743200"/>
            <a:ext cx="5638800" cy="6399213"/>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Employers would like to see evidence that you possess a skill </a:t>
            </a:r>
            <a:r>
              <a:rPr lang="en-US" u="sng" dirty="0" smtClean="0"/>
              <a:t>before</a:t>
            </a:r>
            <a:r>
              <a:rPr lang="en-US" dirty="0" smtClean="0"/>
              <a:t> they hire you.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Industry certifications are a good way of quickly</a:t>
            </a:r>
            <a:r>
              <a:rPr lang="en-US" baseline="0" dirty="0" smtClean="0"/>
              <a:t> showing that you have mastered certain skills.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Employers are willing to teach high-level technical skills that you do not have, in order to do your job.  </a:t>
            </a:r>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But</a:t>
            </a:r>
            <a:r>
              <a:rPr lang="en-US" dirty="0" smtClean="0"/>
              <a:t> --</a:t>
            </a:r>
            <a:r>
              <a:rPr lang="en-US" baseline="0" dirty="0" smtClean="0"/>
              <a:t> </a:t>
            </a:r>
            <a:r>
              <a:rPr lang="en-US" dirty="0" smtClean="0"/>
              <a:t>You have to be </a:t>
            </a:r>
            <a:r>
              <a:rPr lang="en-US" u="sng" dirty="0" smtClean="0"/>
              <a:t>teachable</a:t>
            </a:r>
            <a:r>
              <a:rPr lang="en-US" dirty="0" smtClean="0"/>
              <a:t> -- and </a:t>
            </a:r>
            <a:r>
              <a:rPr lang="en-US" u="sng" dirty="0" smtClean="0"/>
              <a:t>willing</a:t>
            </a:r>
            <a:r>
              <a:rPr lang="en-US" dirty="0" smtClean="0"/>
              <a:t> to learn.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Businesses do </a:t>
            </a:r>
            <a:r>
              <a:rPr lang="en-US" u="sng" dirty="0" smtClean="0"/>
              <a:t>not</a:t>
            </a:r>
            <a:r>
              <a:rPr lang="en-US" dirty="0" smtClean="0"/>
              <a:t> want to teach you </a:t>
            </a:r>
            <a:r>
              <a:rPr lang="en-US" u="sng" dirty="0" smtClean="0"/>
              <a:t>soft skills </a:t>
            </a:r>
            <a:r>
              <a:rPr lang="en-US" dirty="0" smtClean="0"/>
              <a:t>like</a:t>
            </a:r>
            <a:r>
              <a:rPr lang="en-US" baseline="0" dirty="0" smtClean="0"/>
              <a:t> </a:t>
            </a:r>
            <a:r>
              <a:rPr lang="en-US" dirty="0" smtClean="0"/>
              <a:t>communication, teamwork, collaboration, commitment, adaptability, and conflict resolution.  They assume that you already have those skills</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Learning how to text message and update your </a:t>
            </a:r>
            <a:r>
              <a:rPr lang="en-US" dirty="0" err="1" smtClean="0"/>
              <a:t>FaceBook</a:t>
            </a:r>
            <a:r>
              <a:rPr lang="en-US" baseline="0" dirty="0" smtClean="0"/>
              <a:t> page are important ways of communicating, </a:t>
            </a:r>
            <a:r>
              <a:rPr lang="en-US" u="sng" baseline="0" dirty="0" smtClean="0"/>
              <a:t>but</a:t>
            </a:r>
            <a:r>
              <a:rPr lang="en-US" baseline="0" dirty="0" smtClean="0"/>
              <a:t> talking face-to-face is the skill that will </a:t>
            </a:r>
            <a:r>
              <a:rPr lang="en-US" u="sng" baseline="0" dirty="0" smtClean="0"/>
              <a:t>get you </a:t>
            </a:r>
            <a:r>
              <a:rPr lang="en-US" baseline="0" dirty="0" smtClean="0"/>
              <a:t>hired.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Technical skills may get you </a:t>
            </a:r>
            <a:r>
              <a:rPr lang="en-US" u="sng" dirty="0" smtClean="0"/>
              <a:t>hired</a:t>
            </a:r>
            <a:r>
              <a:rPr lang="en-US" dirty="0" smtClean="0"/>
              <a:t>,</a:t>
            </a:r>
            <a:r>
              <a:rPr lang="en-US" baseline="0" dirty="0" smtClean="0"/>
              <a:t> but it is the </a:t>
            </a:r>
            <a:r>
              <a:rPr lang="en-US" u="sng" baseline="0" dirty="0" smtClean="0"/>
              <a:t>soft</a:t>
            </a:r>
            <a:r>
              <a:rPr lang="en-US" baseline="0" dirty="0" smtClean="0"/>
              <a:t> skills that will </a:t>
            </a:r>
            <a:r>
              <a:rPr lang="en-US" u="sng" baseline="0" dirty="0" smtClean="0"/>
              <a:t>keep</a:t>
            </a:r>
            <a:r>
              <a:rPr lang="en-US" baseline="0" dirty="0" smtClean="0"/>
              <a:t> you hired.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Some folks learn these soft skills at home, </a:t>
            </a:r>
            <a:r>
              <a:rPr lang="en-US" baseline="0" dirty="0" smtClean="0"/>
              <a:t>-- some </a:t>
            </a:r>
            <a:r>
              <a:rPr lang="en-US" baseline="0" dirty="0" smtClean="0"/>
              <a:t>don’t.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Many learn these skills taking part in a team-based extracurricular activity like athletics, band, chorus, </a:t>
            </a:r>
            <a:r>
              <a:rPr lang="en-US" baseline="0" dirty="0" smtClean="0"/>
              <a:t>theater or </a:t>
            </a:r>
            <a:r>
              <a:rPr lang="en-US" baseline="0" dirty="0" err="1" smtClean="0"/>
              <a:t>SkillsUSA</a:t>
            </a:r>
            <a:r>
              <a:rPr lang="en-US" baseline="0" dirty="0" smtClean="0"/>
              <a:t>.</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endParaRPr lang="en-US" dirty="0" smtClean="0"/>
          </a:p>
          <a:p>
            <a:r>
              <a:rPr lang="en-US" dirty="0" smtClean="0"/>
              <a:t>http://</a:t>
            </a:r>
            <a:r>
              <a:rPr lang="en-US" dirty="0" err="1" smtClean="0"/>
              <a:t>www.therecruitmentdesk.com</a:t>
            </a:r>
            <a:r>
              <a:rPr lang="en-US" dirty="0" smtClean="0"/>
              <a:t>/?</a:t>
            </a:r>
            <a:r>
              <a:rPr lang="en-US" dirty="0" smtClean="0"/>
              <a:t>tag=</a:t>
            </a:r>
            <a:r>
              <a:rPr lang="en-US" dirty="0" err="1" smtClean="0"/>
              <a:t>ronald-mcdonald</a:t>
            </a:r>
            <a:endParaRPr lang="en-US" dirty="0" smtClean="0"/>
          </a:p>
          <a:p>
            <a:r>
              <a:rPr lang="en-US" dirty="0" smtClean="0"/>
              <a:t>http://</a:t>
            </a:r>
            <a:r>
              <a:rPr lang="en-US" dirty="0" err="1" smtClean="0"/>
              <a:t>lifehacker.com</a:t>
            </a:r>
            <a:r>
              <a:rPr lang="en-US" dirty="0" smtClean="0"/>
              <a:t>/diversify-your-skills-to-find-your-value-and-build-a-be-1708814777</a:t>
            </a:r>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46</a:t>
            </a:fld>
            <a:endParaRPr lang="en-US"/>
          </a:p>
        </p:txBody>
      </p:sp>
    </p:spTree>
    <p:extLst>
      <p:ext uri="{BB962C8B-B14F-4D97-AF65-F5344CB8AC3E}">
        <p14:creationId xmlns:p14="http://schemas.microsoft.com/office/powerpoint/2010/main" val="20204429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04800"/>
            <a:ext cx="1828800" cy="1371600"/>
          </a:xfrm>
        </p:spPr>
      </p:sp>
      <p:sp>
        <p:nvSpPr>
          <p:cNvPr id="3" name="Notes Placeholder 2"/>
          <p:cNvSpPr>
            <a:spLocks noGrp="1"/>
          </p:cNvSpPr>
          <p:nvPr>
            <p:ph type="body" idx="1"/>
          </p:nvPr>
        </p:nvSpPr>
        <p:spPr>
          <a:xfrm>
            <a:off x="685800" y="1676400"/>
            <a:ext cx="5486400" cy="74676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might</a:t>
            </a:r>
            <a:r>
              <a:rPr lang="en-US" baseline="0" dirty="0" smtClean="0"/>
              <a:t> have a skill that you can use to add value to the company, but are you an </a:t>
            </a:r>
            <a:r>
              <a:rPr lang="en-US" u="sng" baseline="0" dirty="0" smtClean="0"/>
              <a:t>expert</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Expertise is having great skill or extensive knowledge in a particular area.</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a skill, you are following rote directions or </a:t>
            </a:r>
            <a:r>
              <a:rPr lang="en-US" baseline="0" dirty="0" smtClean="0"/>
              <a:t>a pattern </a:t>
            </a:r>
            <a:r>
              <a:rPr lang="en-US" baseline="0" dirty="0" smtClean="0"/>
              <a:t>to complete a task within certain tolerances.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t>
            </a:r>
            <a:r>
              <a:rPr lang="en-US" u="sng" baseline="0" dirty="0" smtClean="0"/>
              <a:t>Expert</a:t>
            </a:r>
            <a:r>
              <a:rPr lang="en-US" baseline="0" dirty="0" smtClean="0"/>
              <a:t> can not only demonstrate skill by performing a certain operation, but also knows </a:t>
            </a:r>
            <a:r>
              <a:rPr lang="en-US" u="sng" baseline="0" dirty="0" smtClean="0"/>
              <a:t>why</a:t>
            </a:r>
            <a:r>
              <a:rPr lang="en-US" baseline="0" dirty="0" smtClean="0"/>
              <a:t> the work is done in a certain way.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It’s not just </a:t>
            </a:r>
            <a:r>
              <a:rPr lang="en-US" u="sng" baseline="0" dirty="0" smtClean="0"/>
              <a:t>changing</a:t>
            </a:r>
            <a:r>
              <a:rPr lang="en-US" baseline="0" dirty="0" smtClean="0"/>
              <a:t> the oil, but knowing all about the lubrication properties of oil and how they protect various metal and plastic surfaces, and how heat, dust, and other environmental conditions can affect both the oil and the materials they are protecting.  </a:t>
            </a:r>
            <a:r>
              <a:rPr lang="en-US" baseline="0" dirty="0" smtClean="0"/>
              <a:t>-- That’s </a:t>
            </a:r>
            <a:r>
              <a:rPr lang="en-US" baseline="0" dirty="0" smtClean="0"/>
              <a:t>the </a:t>
            </a:r>
            <a:r>
              <a:rPr lang="en-US" u="sng" baseline="0" dirty="0" smtClean="0"/>
              <a:t>extra</a:t>
            </a:r>
            <a:r>
              <a:rPr lang="en-US" baseline="0" dirty="0" smtClean="0"/>
              <a:t> knowledge that turns a </a:t>
            </a:r>
            <a:r>
              <a:rPr lang="en-US" u="sng" baseline="0" dirty="0" smtClean="0"/>
              <a:t>skilled</a:t>
            </a:r>
            <a:r>
              <a:rPr lang="en-US" baseline="0" dirty="0" smtClean="0"/>
              <a:t> person into an </a:t>
            </a:r>
            <a:r>
              <a:rPr lang="en-US" u="sng" baseline="0" dirty="0" smtClean="0"/>
              <a:t>expert</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 </a:t>
            </a:r>
            <a:r>
              <a:rPr lang="en-US" u="sng" baseline="0" dirty="0" smtClean="0"/>
              <a:t>expert</a:t>
            </a:r>
            <a:r>
              <a:rPr lang="en-US" baseline="0" dirty="0" smtClean="0"/>
              <a:t> could write reference book on changing oil, whereas a non-expert could change the oil correctly every time, but still have no idea how his actions truly affect the life of the engine</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Companies will pay more for expertise that they do not already have.  Expertise adds value to you as an employee and adds value to the company for which you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Expertise should be cultivated constantly by maximizing every opportunity to read, learn, volunteer, train, practice, or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endParaRPr lang="en-US" dirty="0" smtClean="0"/>
          </a:p>
          <a:p>
            <a:r>
              <a:rPr lang="en-US" dirty="0" smtClean="0"/>
              <a:t>http://</a:t>
            </a:r>
            <a:r>
              <a:rPr lang="en-US" dirty="0" err="1" smtClean="0"/>
              <a:t>www.therecruitmentdesk.com</a:t>
            </a:r>
            <a:r>
              <a:rPr lang="en-US" dirty="0" smtClean="0"/>
              <a:t>/?</a:t>
            </a:r>
            <a:r>
              <a:rPr lang="en-US" dirty="0" smtClean="0"/>
              <a:t>tag=</a:t>
            </a:r>
            <a:r>
              <a:rPr lang="en-US" dirty="0" err="1" smtClean="0"/>
              <a:t>ronald-mcdonald</a:t>
            </a:r>
            <a:endParaRPr lang="en-US" dirty="0" smtClean="0"/>
          </a:p>
          <a:p>
            <a:r>
              <a:rPr lang="en-US" dirty="0" smtClean="0"/>
              <a:t>http://</a:t>
            </a:r>
            <a:r>
              <a:rPr lang="en-US" dirty="0" err="1" smtClean="0"/>
              <a:t>chucksblog.typepad.com</a:t>
            </a:r>
            <a:r>
              <a:rPr lang="en-US" dirty="0" smtClean="0"/>
              <a:t>/.a/6a00d83451be8f69e201b8d0997c11970c-popup</a:t>
            </a:r>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47</a:t>
            </a:fld>
            <a:endParaRPr lang="en-US"/>
          </a:p>
        </p:txBody>
      </p:sp>
    </p:spTree>
    <p:extLst>
      <p:ext uri="{BB962C8B-B14F-4D97-AF65-F5344CB8AC3E}">
        <p14:creationId xmlns:p14="http://schemas.microsoft.com/office/powerpoint/2010/main" val="11318305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81000"/>
            <a:ext cx="3964516" cy="2973387"/>
          </a:xfrm>
        </p:spPr>
      </p:sp>
      <p:sp>
        <p:nvSpPr>
          <p:cNvPr id="3" name="Notes Placeholder 2"/>
          <p:cNvSpPr>
            <a:spLocks noGrp="1"/>
          </p:cNvSpPr>
          <p:nvPr>
            <p:ph type="body" idx="1"/>
          </p:nvPr>
        </p:nvSpPr>
        <p:spPr>
          <a:xfrm>
            <a:off x="685800" y="3429000"/>
            <a:ext cx="5486400" cy="56388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Every industry relies on its own lexicon of terminology to operate and communicate.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Often these are technical concepts, processes, or acronyms that sound foreign to people new to a field.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Learning</a:t>
            </a:r>
            <a:r>
              <a:rPr lang="en-US" baseline="0" dirty="0" smtClean="0"/>
              <a:t> </a:t>
            </a:r>
            <a:r>
              <a:rPr lang="en-US" dirty="0" smtClean="0"/>
              <a:t>the language of a given workplace, industry, or role is directly related to how smart you will sound and how well you will function in the work environment.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will dramatically improve your chance of securing jobs, because companies would rather choose someone who needs less time to be brought up to speed.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endParaRPr lang="en-US" dirty="0" smtClean="0"/>
          </a:p>
          <a:p>
            <a:r>
              <a:rPr lang="en-US" dirty="0" smtClean="0"/>
              <a:t>http://</a:t>
            </a:r>
            <a:r>
              <a:rPr lang="en-US" dirty="0" err="1" smtClean="0"/>
              <a:t>www.therecruitmentdesk.com</a:t>
            </a:r>
            <a:r>
              <a:rPr lang="en-US" dirty="0" smtClean="0"/>
              <a:t>/?</a:t>
            </a:r>
            <a:r>
              <a:rPr lang="en-US" dirty="0" smtClean="0"/>
              <a:t>tag=</a:t>
            </a:r>
            <a:r>
              <a:rPr lang="en-US" dirty="0" err="1" smtClean="0"/>
              <a:t>ronald-mcdonald</a:t>
            </a:r>
            <a:endParaRPr lang="en-US" dirty="0" smtClean="0"/>
          </a:p>
          <a:p>
            <a:r>
              <a:rPr lang="en-US" dirty="0" smtClean="0"/>
              <a:t>https://</a:t>
            </a:r>
            <a:r>
              <a:rPr lang="en-US" dirty="0" err="1" smtClean="0"/>
              <a:t>shearsdirect.com</a:t>
            </a:r>
            <a:r>
              <a:rPr lang="en-US" dirty="0" smtClean="0"/>
              <a:t>/terminology</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48</a:t>
            </a:fld>
            <a:endParaRPr lang="en-US"/>
          </a:p>
        </p:txBody>
      </p:sp>
    </p:spTree>
    <p:extLst>
      <p:ext uri="{BB962C8B-B14F-4D97-AF65-F5344CB8AC3E}">
        <p14:creationId xmlns:p14="http://schemas.microsoft.com/office/powerpoint/2010/main" val="18514677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5720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Intellectual curiosity leads to better educated and more informed workers who can quickly cultivate themselves into real talent with a little help.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more inspired and motivated you are, and the more space you are given to explore, </a:t>
            </a:r>
            <a:r>
              <a:rPr lang="en-US" dirty="0" smtClean="0"/>
              <a:t>create, </a:t>
            </a:r>
            <a:r>
              <a:rPr lang="en-US" dirty="0" smtClean="0"/>
              <a:t>and innovate, -- the more your potential becomes unlimited.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an important consideration given that school curriculum often focuses on a core set of skills, -- and other programs such as art, </a:t>
            </a:r>
            <a:r>
              <a:rPr lang="en-US" dirty="0" smtClean="0"/>
              <a:t>music, </a:t>
            </a:r>
            <a:r>
              <a:rPr lang="en-US" dirty="0" smtClean="0"/>
              <a:t>or other non-academics -- where curiosity is actually </a:t>
            </a:r>
            <a:r>
              <a:rPr lang="en-US" u="sng" dirty="0" smtClean="0"/>
              <a:t>encouraged</a:t>
            </a:r>
            <a:r>
              <a:rPr lang="en-US" baseline="0" dirty="0" smtClean="0"/>
              <a:t> and </a:t>
            </a:r>
            <a:r>
              <a:rPr lang="en-US" u="sng" dirty="0" smtClean="0"/>
              <a:t>nourished</a:t>
            </a:r>
            <a:r>
              <a:rPr lang="en-US" dirty="0" smtClean="0"/>
              <a:t> -- are often eliminated.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endParaRPr lang="en-US" dirty="0" smtClean="0"/>
          </a:p>
          <a:p>
            <a:r>
              <a:rPr lang="en-US" dirty="0" smtClean="0"/>
              <a:t>http://</a:t>
            </a:r>
            <a:r>
              <a:rPr lang="en-US" dirty="0" err="1" smtClean="0"/>
              <a:t>www.therecruitmentdesk.com</a:t>
            </a:r>
            <a:r>
              <a:rPr lang="en-US" dirty="0" smtClean="0"/>
              <a:t>/?</a:t>
            </a:r>
            <a:r>
              <a:rPr lang="en-US" dirty="0" smtClean="0"/>
              <a:t>tag=</a:t>
            </a:r>
            <a:r>
              <a:rPr lang="en-US" dirty="0" err="1" smtClean="0"/>
              <a:t>ronald-mcdonald</a:t>
            </a:r>
            <a:endParaRPr lang="en-US" dirty="0" smtClean="0"/>
          </a:p>
          <a:p>
            <a:r>
              <a:rPr lang="en-US" dirty="0" smtClean="0"/>
              <a:t>http://</a:t>
            </a:r>
            <a:r>
              <a:rPr lang="en-US" dirty="0" err="1" smtClean="0"/>
              <a:t>thecontextofthings.com</a:t>
            </a:r>
            <a:r>
              <a:rPr lang="en-US" dirty="0" smtClean="0"/>
              <a:t>/2014/08/29/curiosity-quotient-is-the-next-big-thing/</a:t>
            </a:r>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49</a:t>
            </a:fld>
            <a:endParaRPr lang="en-US"/>
          </a:p>
        </p:txBody>
      </p:sp>
    </p:spTree>
    <p:extLst>
      <p:ext uri="{BB962C8B-B14F-4D97-AF65-F5344CB8AC3E}">
        <p14:creationId xmlns:p14="http://schemas.microsoft.com/office/powerpoint/2010/main" val="1512135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5</a:t>
            </a:fld>
            <a:endParaRPr lang="en-US" sz="1200"/>
          </a:p>
        </p:txBody>
      </p:sp>
      <p:sp>
        <p:nvSpPr>
          <p:cNvPr id="78850" name="Rectangle 2"/>
          <p:cNvSpPr>
            <a:spLocks noGrp="1" noRot="1" noChangeAspect="1" noChangeArrowheads="1" noTextEdit="1"/>
          </p:cNvSpPr>
          <p:nvPr>
            <p:ph type="sldImg"/>
          </p:nvPr>
        </p:nvSpPr>
        <p:spPr>
          <a:xfrm>
            <a:off x="1149350" y="685800"/>
            <a:ext cx="2031165" cy="1524000"/>
          </a:xfrm>
          <a:solidFill>
            <a:srgbClr val="FFFFFF"/>
          </a:solidFill>
          <a:ln/>
        </p:spPr>
      </p:sp>
      <p:sp>
        <p:nvSpPr>
          <p:cNvPr id="78851" name="Rectangle 3"/>
          <p:cNvSpPr>
            <a:spLocks noGrp="1" noChangeArrowheads="1"/>
          </p:cNvSpPr>
          <p:nvPr>
            <p:ph type="body" idx="1"/>
          </p:nvPr>
        </p:nvSpPr>
        <p:spPr>
          <a:xfrm>
            <a:off x="837903" y="2438400"/>
            <a:ext cx="5162847" cy="6019196"/>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latin typeface="Arial" charset="0"/>
                <a:ea typeface="ヒラギノ角ゴ Pro W3" charset="0"/>
                <a:cs typeface="ヒラギノ角ゴ Pro W3" charset="0"/>
              </a:rPr>
              <a:t>Another way we are all different is in our interests.</a:t>
            </a:r>
          </a:p>
          <a:p>
            <a:pPr eaLnBrk="1" hangingPunct="1"/>
            <a:endParaRPr lang="en-US" sz="1700" dirty="0" smtClean="0">
              <a:latin typeface="Arial" charset="0"/>
              <a:ea typeface="ヒラギノ角ゴ Pro W3" charset="0"/>
              <a:cs typeface="ヒラギノ角ゴ Pro W3" charset="0"/>
            </a:endParaRPr>
          </a:p>
          <a:p>
            <a:pPr eaLnBrk="1" hangingPunct="1"/>
            <a:r>
              <a:rPr lang="en-US" sz="1700" dirty="0" smtClean="0">
                <a:latin typeface="Arial" charset="0"/>
                <a:ea typeface="ヒラギノ角ゴ Pro W3" charset="0"/>
                <a:cs typeface="ヒラギノ角ゴ Pro W3" charset="0"/>
              </a:rPr>
              <a:t>You may not even know you have career interests.  They might be hidden away,</a:t>
            </a:r>
            <a:r>
              <a:rPr lang="en-US" sz="1700" baseline="0" dirty="0" smtClean="0">
                <a:latin typeface="Arial" charset="0"/>
                <a:ea typeface="ヒラギノ角ゴ Pro W3" charset="0"/>
                <a:cs typeface="ヒラギノ角ゴ Pro W3" charset="0"/>
              </a:rPr>
              <a:t> deep inside.  I really never discovered mine until long after college.</a:t>
            </a:r>
            <a:endParaRPr lang="en-US" sz="1700" dirty="0" smtClean="0">
              <a:latin typeface="Arial" charset="0"/>
              <a:ea typeface="ヒラギノ角ゴ Pro W3" charset="0"/>
              <a:cs typeface="ヒラギノ角ゴ Pro W3" charset="0"/>
            </a:endParaRPr>
          </a:p>
          <a:p>
            <a:pPr eaLnBrk="1" hangingPunct="1"/>
            <a:endParaRPr lang="en-US" sz="1700" dirty="0" smtClean="0">
              <a:latin typeface="Arial" charset="0"/>
              <a:ea typeface="ヒラギノ角ゴ Pro W3" charset="0"/>
              <a:cs typeface="ヒラギノ角ゴ Pro W3" charset="0"/>
            </a:endParaRPr>
          </a:p>
          <a:p>
            <a:pPr eaLnBrk="1" hangingPunct="1"/>
            <a:r>
              <a:rPr lang="en-US" sz="1700" dirty="0" smtClean="0">
                <a:latin typeface="Arial" charset="0"/>
                <a:ea typeface="ヒラギノ角ゴ Pro W3" charset="0"/>
                <a:cs typeface="ヒラギノ角ゴ Pro W3" charset="0"/>
              </a:rPr>
              <a:t>This is a chart showing the six career interests categorized by John Holland.  Those are the blue underlined words like Realistic, </a:t>
            </a:r>
            <a:r>
              <a:rPr lang="en-US" sz="1700" dirty="0" smtClean="0">
                <a:latin typeface="Arial" charset="0"/>
                <a:ea typeface="ヒラギノ角ゴ Pro W3" charset="0"/>
                <a:cs typeface="ヒラギノ角ゴ Pro W3" charset="0"/>
              </a:rPr>
              <a:t>Investigative, </a:t>
            </a:r>
            <a:r>
              <a:rPr lang="en-US" sz="1700" dirty="0" smtClean="0">
                <a:latin typeface="Arial" charset="0"/>
                <a:ea typeface="ヒラギノ角ゴ Pro W3" charset="0"/>
                <a:cs typeface="ヒラギノ角ゴ Pro W3" charset="0"/>
              </a:rPr>
              <a:t>and Artistic.  </a:t>
            </a:r>
          </a:p>
          <a:p>
            <a:pPr eaLnBrk="1" hangingPunct="1"/>
            <a:r>
              <a:rPr lang="en-US" sz="1700" dirty="0" smtClean="0">
                <a:latin typeface="Arial" charset="0"/>
                <a:ea typeface="ヒラギノ角ゴ Pro W3" charset="0"/>
                <a:cs typeface="ヒラギノ角ゴ Pro W3" charset="0"/>
              </a:rPr>
              <a:t>They are often called the Holland Codes</a:t>
            </a:r>
            <a:r>
              <a:rPr lang="en-US" sz="1700" baseline="0" dirty="0" smtClean="0">
                <a:latin typeface="Arial" charset="0"/>
                <a:ea typeface="ヒラギノ角ゴ Pro W3" charset="0"/>
                <a:cs typeface="ヒラギノ角ゴ Pro W3" charset="0"/>
              </a:rPr>
              <a:t> or Holland career interest Types.</a:t>
            </a:r>
          </a:p>
          <a:p>
            <a:pPr eaLnBrk="1" hangingPunct="1"/>
            <a:endParaRPr lang="en-US" sz="1700" baseline="0" dirty="0" smtClean="0">
              <a:latin typeface="Arial" charset="0"/>
              <a:ea typeface="ヒラギノ角ゴ Pro W3" charset="0"/>
              <a:cs typeface="ヒラギノ角ゴ Pro W3" charset="0"/>
            </a:endParaRPr>
          </a:p>
          <a:p>
            <a:pPr eaLnBrk="1" hangingPunct="1"/>
            <a:r>
              <a:rPr lang="en-US" sz="1700" dirty="0" smtClean="0">
                <a:latin typeface="Arial" charset="0"/>
                <a:ea typeface="ヒラギノ角ゴ Pro W3" charset="0"/>
                <a:cs typeface="ヒラギノ角ゴ Pro W3" charset="0"/>
              </a:rPr>
              <a:t>Most folks are high in two or three of these categories.  Usually on the same side of the hexagon.</a:t>
            </a:r>
          </a:p>
          <a:p>
            <a:pPr eaLnBrk="1" hangingPunct="1"/>
            <a:endParaRPr lang="en-US" sz="1700" dirty="0" smtClean="0">
              <a:latin typeface="Arial" charset="0"/>
              <a:ea typeface="ヒラギノ角ゴ Pro W3" charset="0"/>
              <a:cs typeface="ヒラギノ角ゴ Pro W3" charset="0"/>
            </a:endParaRPr>
          </a:p>
          <a:p>
            <a:pPr eaLnBrk="1" hangingPunct="1"/>
            <a:r>
              <a:rPr lang="en-US" sz="1700" dirty="0" smtClean="0">
                <a:latin typeface="Arial" charset="0"/>
                <a:ea typeface="ヒラギノ角ゴ Pro W3" charset="0"/>
                <a:cs typeface="ヒラギノ角ゴ Pro W3" charset="0"/>
              </a:rPr>
              <a:t>There are assessments you can take to help you discover your career interests. </a:t>
            </a:r>
          </a:p>
          <a:p>
            <a:pPr eaLnBrk="1" hangingPunct="1"/>
            <a:endParaRPr lang="en-US" sz="1700" baseline="0" dirty="0" smtClean="0">
              <a:latin typeface="Arial" charset="0"/>
              <a:ea typeface="ヒラギノ角ゴ Pro W3" charset="0"/>
              <a:cs typeface="ヒラギノ角ゴ Pro W3" charset="0"/>
            </a:endParaRPr>
          </a:p>
          <a:p>
            <a:pPr eaLnBrk="1" hangingPunct="1"/>
            <a:r>
              <a:rPr lang="en-US" sz="1700" baseline="0" dirty="0" smtClean="0">
                <a:latin typeface="Arial" charset="0"/>
                <a:ea typeface="ヒラギノ角ゴ Pro W3" charset="0"/>
                <a:cs typeface="ヒラギノ角ゴ Pro W3" charset="0"/>
              </a:rPr>
              <a:t>It’s not just using a computer to match you to a career, it’s finding out </a:t>
            </a:r>
            <a:r>
              <a:rPr lang="en-US" sz="1700" u="sng" baseline="0" dirty="0" smtClean="0">
                <a:latin typeface="Arial" charset="0"/>
                <a:ea typeface="ヒラギノ角ゴ Pro W3" charset="0"/>
                <a:cs typeface="ヒラギノ角ゴ Pro W3" charset="0"/>
              </a:rPr>
              <a:t>who</a:t>
            </a:r>
            <a:r>
              <a:rPr lang="en-US" sz="1700" baseline="0" dirty="0" smtClean="0">
                <a:latin typeface="Arial" charset="0"/>
                <a:ea typeface="ヒラギノ角ゴ Pro W3" charset="0"/>
                <a:cs typeface="ヒラギノ角ゴ Pro W3" charset="0"/>
              </a:rPr>
              <a:t> you are, and realizing that you are </a:t>
            </a:r>
            <a:r>
              <a:rPr lang="en-US" sz="1700" u="sng" baseline="0" dirty="0" smtClean="0">
                <a:latin typeface="Arial" charset="0"/>
                <a:ea typeface="ヒラギノ角ゴ Pro W3" charset="0"/>
                <a:cs typeface="ヒラギノ角ゴ Pro W3" charset="0"/>
              </a:rPr>
              <a:t>not</a:t>
            </a:r>
            <a:r>
              <a:rPr lang="en-US" sz="1700" baseline="0" dirty="0" smtClean="0">
                <a:latin typeface="Arial" charset="0"/>
                <a:ea typeface="ヒラギノ角ゴ Pro W3" charset="0"/>
                <a:cs typeface="ヒラギノ角ゴ Pro W3" charset="0"/>
              </a:rPr>
              <a:t> interested in </a:t>
            </a:r>
            <a:r>
              <a:rPr lang="en-US" sz="1700" u="sng" baseline="0" dirty="0" smtClean="0">
                <a:latin typeface="Arial" charset="0"/>
                <a:ea typeface="ヒラギノ角ゴ Pro W3" charset="0"/>
                <a:cs typeface="ヒラギノ角ゴ Pro W3" charset="0"/>
              </a:rPr>
              <a:t>everything</a:t>
            </a:r>
            <a:r>
              <a:rPr lang="en-US" sz="1700" baseline="0" dirty="0" smtClean="0">
                <a:latin typeface="Arial" charset="0"/>
                <a:ea typeface="ヒラギノ角ゴ Pro W3" charset="0"/>
                <a:cs typeface="ヒラギノ角ゴ Pro W3" charset="0"/>
              </a:rPr>
              <a:t>, and that’s OK.  </a:t>
            </a:r>
          </a:p>
          <a:p>
            <a:pPr eaLnBrk="1" hangingPunct="1"/>
            <a:r>
              <a:rPr lang="en-US" sz="1700" dirty="0">
                <a:latin typeface="Arial" charset="0"/>
                <a:ea typeface="ヒラギノ角ゴ Pro W3" charset="0"/>
                <a:cs typeface="ヒラギノ角ゴ Pro W3" charset="0"/>
              </a:rPr>
              <a:t>(handout</a:t>
            </a:r>
            <a:r>
              <a:rPr lang="en-US" sz="1700" dirty="0" smtClean="0">
                <a:latin typeface="Arial" charset="0"/>
                <a:ea typeface="ヒラギノ角ゴ Pro W3" charset="0"/>
                <a:cs typeface="ヒラギノ角ゴ Pro W3" charset="0"/>
              </a:rPr>
              <a:t>)</a:t>
            </a:r>
          </a:p>
          <a:p>
            <a:pPr eaLnBrk="1" hangingPunct="1"/>
            <a:endParaRPr lang="en-US" sz="1700" dirty="0">
              <a:latin typeface="Arial" charset="0"/>
              <a:ea typeface="ヒラギノ角ゴ Pro W3" charset="0"/>
              <a:cs typeface="ヒラギノ角ゴ Pro W3" charset="0"/>
            </a:endParaRPr>
          </a:p>
          <a:p>
            <a:pPr eaLnBrk="1" hangingPunct="1"/>
            <a:r>
              <a:rPr lang="en-US" sz="1700" baseline="0" dirty="0" smtClean="0">
                <a:latin typeface="Arial" charset="0"/>
                <a:ea typeface="ヒラギノ角ゴ Pro W3" charset="0"/>
                <a:cs typeface="ヒラギノ角ゴ Pro W3" charset="0"/>
              </a:rPr>
              <a:t>Once you have discovered who you are through an interest assessment, then you can start looking at the careers that match your interests.</a:t>
            </a:r>
          </a:p>
          <a:p>
            <a:pPr eaLnBrk="1" hangingPunct="1"/>
            <a:endParaRPr lang="en-US" sz="1700"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a:t>
            </a: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en.wikipedia.org</a:t>
            </a:r>
            <a:r>
              <a:rPr lang="en-US" dirty="0" smtClean="0">
                <a:latin typeface="Arial" charset="0"/>
                <a:ea typeface="ヒラギノ角ゴ Pro W3" charset="0"/>
                <a:cs typeface="ヒラギノ角ゴ Pro W3" charset="0"/>
              </a:rPr>
              <a:t>/wiki/</a:t>
            </a:r>
            <a:r>
              <a:rPr lang="en-US" dirty="0" err="1" smtClean="0">
                <a:latin typeface="Arial" charset="0"/>
                <a:ea typeface="ヒラギノ角ゴ Pro W3" charset="0"/>
                <a:cs typeface="ヒラギノ角ゴ Pro W3" charset="0"/>
              </a:rPr>
              <a:t>Holland_Codes</a:t>
            </a:r>
            <a:endParaRPr lang="en-US" dirty="0" smtClean="0">
              <a:latin typeface="Arial" charset="0"/>
              <a:ea typeface="ヒラギノ角ゴ Pro W3" charset="0"/>
              <a:cs typeface="ヒラギノ角ゴ Pro W3" charset="0"/>
            </a:endParaRPr>
          </a:p>
          <a:p>
            <a:pPr eaLnBrk="1" hangingPunct="1"/>
            <a:endParaRPr lang="en-US"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ideagenerator.sheridancollege.ca</a:t>
            </a:r>
            <a:r>
              <a:rPr lang="en-US" dirty="0" smtClean="0">
                <a:latin typeface="Arial" charset="0"/>
                <a:ea typeface="ヒラギノ角ゴ Pro W3" charset="0"/>
                <a:cs typeface="ヒラギノ角ゴ Pro W3" charset="0"/>
              </a:rPr>
              <a:t>/Images/</a:t>
            </a:r>
            <a:r>
              <a:rPr lang="en-US" dirty="0" err="1" smtClean="0">
                <a:latin typeface="Arial" charset="0"/>
                <a:ea typeface="ヒラギノ角ゴ Pro W3" charset="0"/>
                <a:cs typeface="ヒラギノ角ゴ Pro W3" charset="0"/>
              </a:rPr>
              <a:t>hexagon.png</a:t>
            </a:r>
            <a:endParaRPr lang="en-US" dirty="0" smtClean="0">
              <a:latin typeface="Arial" charset="0"/>
              <a:ea typeface="ヒラギノ角ゴ Pro W3" charset="0"/>
              <a:cs typeface="ヒラギノ角ゴ Pro W3" charset="0"/>
            </a:endParaRPr>
          </a:p>
          <a:p>
            <a:pPr eaLnBrk="1" hangingPunct="1"/>
            <a:endParaRPr lang="en-US" dirty="0" smtClean="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1429724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8200" y="381000"/>
            <a:ext cx="4191000" cy="3143250"/>
          </a:xfrm>
        </p:spPr>
      </p:sp>
      <p:sp>
        <p:nvSpPr>
          <p:cNvPr id="3" name="Notes Placeholder 2"/>
          <p:cNvSpPr>
            <a:spLocks noGrp="1"/>
          </p:cNvSpPr>
          <p:nvPr>
            <p:ph type="body" idx="1"/>
          </p:nvPr>
        </p:nvSpPr>
        <p:spPr>
          <a:xfrm>
            <a:off x="685800" y="3581400"/>
            <a:ext cx="5486400" cy="5410200"/>
          </a:xfrm>
        </p:spPr>
        <p:txBody>
          <a:bodyPr>
            <a:noAutofit/>
          </a:bodyPr>
          <a:lstStyle/>
          <a:p>
            <a:r>
              <a:rPr lang="en-US" dirty="0" smtClean="0"/>
              <a:t>The working world operates by a different set of rules than most homes and schools. </a:t>
            </a:r>
            <a:endParaRPr lang="en-US" dirty="0" smtClean="0"/>
          </a:p>
          <a:p>
            <a:endParaRPr lang="en-US" dirty="0" smtClean="0"/>
          </a:p>
          <a:p>
            <a:r>
              <a:rPr lang="en-US" dirty="0" smtClean="0"/>
              <a:t>Acclimating to the adult world of work requires a dramatic shift in routines and expectations from a lifetime of studying and attending classes.</a:t>
            </a:r>
          </a:p>
          <a:p>
            <a:endParaRPr lang="en-US" dirty="0" smtClean="0"/>
          </a:p>
          <a:p>
            <a:r>
              <a:rPr lang="en-US" dirty="0" smtClean="0"/>
              <a:t>Different workplaces have different expectations about dress, attendance, communication, metrics for success, and even </a:t>
            </a:r>
            <a:r>
              <a:rPr lang="en-US" dirty="0" smtClean="0"/>
              <a:t>the use </a:t>
            </a:r>
            <a:r>
              <a:rPr lang="en-US" dirty="0" smtClean="0"/>
              <a:t>of personal technologies. </a:t>
            </a:r>
            <a:endParaRPr lang="en-US" dirty="0" smtClean="0"/>
          </a:p>
          <a:p>
            <a:r>
              <a:rPr lang="en-US" dirty="0" smtClean="0"/>
              <a:t>Expectations </a:t>
            </a:r>
            <a:r>
              <a:rPr lang="en-US" dirty="0" smtClean="0"/>
              <a:t>that </a:t>
            </a:r>
            <a:r>
              <a:rPr lang="en-US" dirty="0" smtClean="0"/>
              <a:t>are not </a:t>
            </a:r>
            <a:r>
              <a:rPr lang="en-US" dirty="0" smtClean="0"/>
              <a:t>clearly understood are difficult to meet, -- and that sets up everyone for failure.</a:t>
            </a:r>
          </a:p>
          <a:p>
            <a:endParaRPr lang="en-US" dirty="0" smtClean="0"/>
          </a:p>
          <a:p>
            <a:r>
              <a:rPr lang="en-US" dirty="0" smtClean="0"/>
              <a:t>Getting yourself out of the classroom into the workplace to learn</a:t>
            </a:r>
            <a:r>
              <a:rPr lang="en-US" baseline="0" dirty="0" smtClean="0"/>
              <a:t> the difference between school and work, and how one is preparing for the other is important.  </a:t>
            </a:r>
            <a:endParaRPr lang="en-US" baseline="0" dirty="0" smtClean="0"/>
          </a:p>
          <a:p>
            <a:endParaRPr lang="en-US" baseline="0" dirty="0" smtClean="0"/>
          </a:p>
          <a:p>
            <a:r>
              <a:rPr lang="en-US" baseline="0" dirty="0" smtClean="0"/>
              <a:t>The </a:t>
            </a:r>
            <a:r>
              <a:rPr lang="en-US" b="1" baseline="0" dirty="0" smtClean="0"/>
              <a:t>contexts</a:t>
            </a:r>
            <a:r>
              <a:rPr lang="en-US" baseline="0" dirty="0" smtClean="0"/>
              <a:t> are very different, and you need to be able to understand how to operate in both </a:t>
            </a:r>
            <a:r>
              <a:rPr lang="en-US" b="1" u="sng" baseline="0" dirty="0" smtClean="0"/>
              <a:t>contexts</a:t>
            </a:r>
            <a:r>
              <a:rPr lang="en-US" baseline="0"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endParaRPr lang="en-US" dirty="0" smtClean="0"/>
          </a:p>
          <a:p>
            <a:r>
              <a:rPr lang="en-US" dirty="0" smtClean="0"/>
              <a:t>http://</a:t>
            </a:r>
            <a:r>
              <a:rPr lang="en-US" dirty="0" err="1" smtClean="0"/>
              <a:t>www.therecruitmentdesk.com</a:t>
            </a:r>
            <a:r>
              <a:rPr lang="en-US" dirty="0" smtClean="0"/>
              <a:t>/?</a:t>
            </a:r>
            <a:r>
              <a:rPr lang="en-US" dirty="0" smtClean="0"/>
              <a:t>tag=</a:t>
            </a:r>
            <a:r>
              <a:rPr lang="en-US" dirty="0" err="1" smtClean="0"/>
              <a:t>ronald-mcdonald</a:t>
            </a:r>
            <a:endParaRPr lang="en-US" dirty="0" smtClean="0"/>
          </a:p>
          <a:p>
            <a:r>
              <a:rPr lang="en-US" dirty="0" smtClean="0"/>
              <a:t>http://</a:t>
            </a:r>
            <a:r>
              <a:rPr lang="en-US" dirty="0" err="1" smtClean="0"/>
              <a:t>www.learntotradethemarket.com</a:t>
            </a:r>
            <a:r>
              <a:rPr lang="en-US" dirty="0" smtClean="0"/>
              <a:t>/forex-trading-strategies/context-is-king-in-price-action-trading</a:t>
            </a:r>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50</a:t>
            </a:fld>
            <a:endParaRPr lang="en-US"/>
          </a:p>
        </p:txBody>
      </p:sp>
    </p:spTree>
    <p:extLst>
      <p:ext uri="{BB962C8B-B14F-4D97-AF65-F5344CB8AC3E}">
        <p14:creationId xmlns:p14="http://schemas.microsoft.com/office/powerpoint/2010/main" val="19057154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458787"/>
            <a:ext cx="2819400" cy="2114550"/>
          </a:xfrm>
        </p:spPr>
      </p:sp>
      <p:sp>
        <p:nvSpPr>
          <p:cNvPr id="3" name="Notes Placeholder 2"/>
          <p:cNvSpPr>
            <a:spLocks noGrp="1"/>
          </p:cNvSpPr>
          <p:nvPr>
            <p:ph type="body" idx="1"/>
          </p:nvPr>
        </p:nvSpPr>
        <p:spPr>
          <a:xfrm>
            <a:off x="685800" y="2573337"/>
            <a:ext cx="5486400" cy="6342063"/>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can’t get a job without experience, -- and you can’t get experience without a job.  It’s a paradox, conundrum,</a:t>
            </a:r>
            <a:r>
              <a:rPr lang="en-US" baseline="0" dirty="0" smtClean="0"/>
              <a:t> or catch-22.</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Sometimes you have to get creative</a:t>
            </a:r>
            <a:r>
              <a:rPr lang="en-US" baseline="0" dirty="0" smtClean="0"/>
              <a:t> and </a:t>
            </a:r>
            <a:r>
              <a:rPr lang="en-US" dirty="0" smtClean="0"/>
              <a:t>gain skills and experiences by </a:t>
            </a:r>
            <a:r>
              <a:rPr lang="en-US" u="sng" dirty="0" smtClean="0"/>
              <a:t>volunteering</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Helping to build a Habitat for Humanity house is</a:t>
            </a:r>
            <a:r>
              <a:rPr lang="en-US" baseline="0" dirty="0" smtClean="0"/>
              <a:t> </a:t>
            </a:r>
            <a:r>
              <a:rPr lang="en-US" u="sng" baseline="0" dirty="0" smtClean="0"/>
              <a:t>not</a:t>
            </a:r>
            <a:r>
              <a:rPr lang="en-US" baseline="0" dirty="0" smtClean="0"/>
              <a:t> just about training carpenters and plumbers, it’s learning about </a:t>
            </a:r>
            <a:r>
              <a:rPr lang="en-US" u="sng" baseline="0" dirty="0" smtClean="0"/>
              <a:t>safety</a:t>
            </a:r>
            <a:r>
              <a:rPr lang="en-US" baseline="0" dirty="0" smtClean="0"/>
              <a:t> on the job, working as a </a:t>
            </a:r>
            <a:r>
              <a:rPr lang="en-US" u="sng" baseline="0" dirty="0" smtClean="0"/>
              <a:t>team</a:t>
            </a:r>
            <a:r>
              <a:rPr lang="en-US" baseline="0" dirty="0" smtClean="0"/>
              <a:t>, </a:t>
            </a:r>
            <a:r>
              <a:rPr lang="en-US" u="sng" baseline="0" dirty="0" smtClean="0"/>
              <a:t>communication</a:t>
            </a:r>
            <a:r>
              <a:rPr lang="en-US" baseline="0" dirty="0" smtClean="0"/>
              <a:t> skills, and sometimes just discovering which skills you do </a:t>
            </a:r>
            <a:r>
              <a:rPr lang="en-US" u="sng" baseline="0" dirty="0" smtClean="0"/>
              <a:t>not</a:t>
            </a:r>
            <a:r>
              <a:rPr lang="en-US" baseline="0" dirty="0" smtClean="0"/>
              <a:t> have</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you want to become an event planner, start by volunteering your services at a church or a community event. Same goes for running sound systems,</a:t>
            </a:r>
            <a:r>
              <a:rPr lang="en-US" baseline="0" dirty="0" smtClean="0"/>
              <a:t> stage lights, video systems, food service, greeters, photography, and even financial management.  Churches and other non-profits would </a:t>
            </a:r>
            <a:r>
              <a:rPr lang="en-US" u="sng" baseline="0" dirty="0" smtClean="0"/>
              <a:t>love</a:t>
            </a:r>
            <a:r>
              <a:rPr lang="en-US" baseline="0" dirty="0" smtClean="0"/>
              <a:t> the volunteer time, -- and you end up with resume items and skills.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Even if the opportunities are unpaid, by staying active and engaged makes the unemployed infinitely more marketable.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a:t>
            </a:r>
            <a:r>
              <a:rPr lang="en-US" baseline="0" dirty="0" smtClean="0"/>
              <a:t> most importantly, -- be w</a:t>
            </a:r>
            <a:r>
              <a:rPr lang="en-US" dirty="0" smtClean="0"/>
              <a:t>illing to start at the </a:t>
            </a:r>
            <a:r>
              <a:rPr lang="en-US" u="sng" dirty="0" smtClean="0"/>
              <a:t>bottom</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takes</a:t>
            </a:r>
            <a:r>
              <a:rPr lang="en-US" baseline="0" dirty="0" smtClean="0"/>
              <a:t> time to prove you have the skills.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endParaRPr lang="en-US" dirty="0" smtClean="0"/>
          </a:p>
          <a:p>
            <a:r>
              <a:rPr lang="en-US" dirty="0" smtClean="0"/>
              <a:t>http://</a:t>
            </a:r>
            <a:r>
              <a:rPr lang="en-US" dirty="0" err="1" smtClean="0"/>
              <a:t>www.therecruitmentdesk.com</a:t>
            </a:r>
            <a:r>
              <a:rPr lang="en-US" dirty="0" smtClean="0"/>
              <a:t>/?</a:t>
            </a:r>
            <a:r>
              <a:rPr lang="en-US" dirty="0" smtClean="0"/>
              <a:t>tag=</a:t>
            </a:r>
            <a:r>
              <a:rPr lang="en-US" dirty="0" err="1" smtClean="0"/>
              <a:t>ronald-mcdonald</a:t>
            </a:r>
            <a:endParaRPr lang="en-US" dirty="0" smtClean="0"/>
          </a:p>
          <a:p>
            <a:r>
              <a:rPr lang="en-US" dirty="0" smtClean="0"/>
              <a:t>http://</a:t>
            </a:r>
            <a:r>
              <a:rPr lang="en-US" dirty="0" err="1" smtClean="0"/>
              <a:t>www.eastsidelumberaustin.com</a:t>
            </a:r>
            <a:r>
              <a:rPr lang="en-US" dirty="0" smtClean="0"/>
              <a:t>/2013-nari-housebuild-for-habitat-for-humanity/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51</a:t>
            </a:fld>
            <a:endParaRPr lang="en-US"/>
          </a:p>
        </p:txBody>
      </p:sp>
    </p:spTree>
    <p:extLst>
      <p:ext uri="{BB962C8B-B14F-4D97-AF65-F5344CB8AC3E}">
        <p14:creationId xmlns:p14="http://schemas.microsoft.com/office/powerpoint/2010/main" val="2680548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438400" cy="1828800"/>
          </a:xfrm>
        </p:spPr>
      </p:sp>
      <p:sp>
        <p:nvSpPr>
          <p:cNvPr id="3" name="Notes Placeholder 2"/>
          <p:cNvSpPr>
            <a:spLocks noGrp="1"/>
          </p:cNvSpPr>
          <p:nvPr>
            <p:ph type="body" idx="1"/>
          </p:nvPr>
        </p:nvSpPr>
        <p:spPr>
          <a:xfrm>
            <a:off x="685800" y="2743200"/>
            <a:ext cx="5486400" cy="57150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Young people are used to adults telling them how to do something.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a:t>
            </a:r>
            <a:r>
              <a:rPr lang="en-US" dirty="0" smtClean="0"/>
              <a:t>they are expected to do it a certain way, in a certain amount of time, using certain materials.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Being </a:t>
            </a:r>
            <a:r>
              <a:rPr lang="en-US" u="sng" dirty="0" smtClean="0"/>
              <a:t>solution-driven</a:t>
            </a:r>
            <a:r>
              <a:rPr lang="en-US" dirty="0" smtClean="0"/>
              <a:t> (rather than easily deterred by failure) makes you more valuable, competitive, and self-sufficient.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you are </a:t>
            </a:r>
            <a:r>
              <a:rPr lang="en-US" u="sng" dirty="0" smtClean="0"/>
              <a:t>resourceful</a:t>
            </a:r>
            <a:r>
              <a:rPr lang="en-US" dirty="0" smtClean="0"/>
              <a:t>, you will always entertain </a:t>
            </a:r>
            <a:r>
              <a:rPr lang="en-US" u="sng" dirty="0" smtClean="0"/>
              <a:t>new</a:t>
            </a:r>
            <a:r>
              <a:rPr lang="en-US" dirty="0" smtClean="0"/>
              <a:t> ideas, approaches, and possibilities.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Cultivating “</a:t>
            </a:r>
            <a:r>
              <a:rPr lang="en-US" u="sng" dirty="0" smtClean="0"/>
              <a:t>resourcefulness as a skill</a:t>
            </a:r>
            <a:r>
              <a:rPr lang="en-US" dirty="0" smtClean="0"/>
              <a:t>” prepares you for jobs that may not yet </a:t>
            </a:r>
            <a:r>
              <a:rPr lang="en-US" u="sng" dirty="0" smtClean="0"/>
              <a:t>exist</a:t>
            </a:r>
            <a:r>
              <a:rPr lang="en-US" dirty="0" smtClean="0"/>
              <a:t>; in fact, the more </a:t>
            </a:r>
            <a:r>
              <a:rPr lang="en-US" u="sng" dirty="0" smtClean="0"/>
              <a:t>resourceful</a:t>
            </a:r>
            <a:r>
              <a:rPr lang="en-US" dirty="0" smtClean="0"/>
              <a:t> you are, the more </a:t>
            </a:r>
            <a:r>
              <a:rPr lang="en-US" u="sng" dirty="0" smtClean="0"/>
              <a:t>likely</a:t>
            </a:r>
            <a:r>
              <a:rPr lang="en-US" dirty="0" smtClean="0"/>
              <a:t> you will be </a:t>
            </a:r>
            <a:r>
              <a:rPr lang="en-US" dirty="0" smtClean="0"/>
              <a:t>able to </a:t>
            </a:r>
            <a:r>
              <a:rPr lang="en-US" dirty="0" smtClean="0"/>
              <a:t>create your </a:t>
            </a:r>
            <a:r>
              <a:rPr lang="en-US" u="sng" dirty="0" smtClean="0"/>
              <a:t>own</a:t>
            </a:r>
            <a:r>
              <a:rPr lang="en-US" dirty="0" smtClean="0"/>
              <a:t> jobs - and create </a:t>
            </a:r>
            <a:r>
              <a:rPr lang="en-US" u="sng" dirty="0" smtClean="0"/>
              <a:t>companies</a:t>
            </a:r>
            <a:r>
              <a:rPr lang="en-US" dirty="0" smtClean="0"/>
              <a:t> that will create jobs for </a:t>
            </a:r>
            <a:r>
              <a:rPr lang="en-US" u="sng" dirty="0" smtClean="0"/>
              <a:t>others</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What </a:t>
            </a:r>
            <a:r>
              <a:rPr lang="en-US" dirty="0" smtClean="0"/>
              <a:t>else can you do with those 2-liter bottles -- other than making shoes.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keep thinking</a:t>
            </a:r>
            <a:r>
              <a:rPr lang="en-US" baseline="0" dirty="0" smtClean="0"/>
              <a:t> - </a:t>
            </a:r>
            <a:r>
              <a:rPr lang="en-US" dirty="0" smtClean="0"/>
              <a:t>What would MacGyver do?</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endParaRPr lang="en-US" dirty="0" smtClean="0"/>
          </a:p>
          <a:p>
            <a:r>
              <a:rPr lang="en-US" dirty="0" smtClean="0"/>
              <a:t>http://</a:t>
            </a:r>
            <a:r>
              <a:rPr lang="en-US" dirty="0" err="1" smtClean="0"/>
              <a:t>www.therecruitmentdesk.com</a:t>
            </a:r>
            <a:r>
              <a:rPr lang="en-US" dirty="0" smtClean="0"/>
              <a:t>/?</a:t>
            </a:r>
            <a:r>
              <a:rPr lang="en-US" dirty="0" smtClean="0"/>
              <a:t>tag=</a:t>
            </a:r>
            <a:r>
              <a:rPr lang="en-US" dirty="0" err="1" smtClean="0"/>
              <a:t>ronald-mcdonald</a:t>
            </a:r>
            <a:endParaRPr lang="en-US" dirty="0" smtClean="0"/>
          </a:p>
          <a:p>
            <a:endParaRPr lang="en-US" dirty="0" smtClean="0"/>
          </a:p>
          <a:p>
            <a:r>
              <a:rPr lang="en-US" dirty="0" smtClean="0"/>
              <a:t>2-liter shoes</a:t>
            </a:r>
          </a:p>
          <a:p>
            <a:r>
              <a:rPr lang="en-US" dirty="0" smtClean="0"/>
              <a:t>http://www1.ibys.org/</a:t>
            </a:r>
            <a:r>
              <a:rPr lang="en-US" dirty="0" err="1" smtClean="0"/>
              <a:t>index.php</a:t>
            </a:r>
            <a:r>
              <a:rPr lang="en-US" dirty="0" smtClean="0"/>
              <a:t>/category/resourcefulness/</a:t>
            </a:r>
          </a:p>
          <a:p>
            <a:endParaRPr lang="en-US" dirty="0" smtClean="0"/>
          </a:p>
          <a:p>
            <a:r>
              <a:rPr lang="en-US" dirty="0" smtClean="0"/>
              <a:t>MacGyver</a:t>
            </a:r>
          </a:p>
          <a:p>
            <a:r>
              <a:rPr lang="en-US" dirty="0" smtClean="0"/>
              <a:t>http://</a:t>
            </a:r>
            <a:r>
              <a:rPr lang="en-US" dirty="0" err="1" smtClean="0"/>
              <a:t>www.boxtheorygold.com</a:t>
            </a:r>
            <a:r>
              <a:rPr lang="en-US" dirty="0" smtClean="0"/>
              <a:t>/blog/bid/102427/Systems-Thinking-What-We-Can-Learn-From-the-Legendary-MacGyver</a:t>
            </a:r>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52</a:t>
            </a:fld>
            <a:endParaRPr lang="en-US"/>
          </a:p>
        </p:txBody>
      </p:sp>
    </p:spTree>
    <p:extLst>
      <p:ext uri="{BB962C8B-B14F-4D97-AF65-F5344CB8AC3E}">
        <p14:creationId xmlns:p14="http://schemas.microsoft.com/office/powerpoint/2010/main" val="2627457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199057"/>
            <a:ext cx="3696991" cy="2772743"/>
          </a:xfrm>
        </p:spPr>
      </p:sp>
      <p:sp>
        <p:nvSpPr>
          <p:cNvPr id="3" name="Notes Placeholder 2"/>
          <p:cNvSpPr>
            <a:spLocks noGrp="1"/>
          </p:cNvSpPr>
          <p:nvPr>
            <p:ph type="body" idx="1"/>
          </p:nvPr>
        </p:nvSpPr>
        <p:spPr>
          <a:xfrm>
            <a:off x="685800" y="3200400"/>
            <a:ext cx="5105400" cy="5715000"/>
          </a:xfrm>
        </p:spPr>
        <p:txBody>
          <a:bodyPr>
            <a:noAutofit/>
          </a:bodyPr>
          <a:lstStyle/>
          <a:p>
            <a:r>
              <a:rPr lang="en-US" b="0" dirty="0" smtClean="0"/>
              <a:t>What sets one person apart from the sea of other applicants</a:t>
            </a:r>
            <a:r>
              <a:rPr lang="en-US" b="0" dirty="0" smtClean="0"/>
              <a:t>?</a:t>
            </a:r>
          </a:p>
          <a:p>
            <a:endParaRPr lang="en-US" b="0" dirty="0" smtClean="0"/>
          </a:p>
          <a:p>
            <a:r>
              <a:rPr lang="en-US" b="0" dirty="0" smtClean="0"/>
              <a:t>How</a:t>
            </a:r>
            <a:r>
              <a:rPr lang="en-US" b="0" baseline="0" dirty="0" smtClean="0"/>
              <a:t> can we </a:t>
            </a:r>
            <a:r>
              <a:rPr lang="en-US" b="0" u="sng" baseline="0" dirty="0" smtClean="0"/>
              <a:t>learn</a:t>
            </a:r>
            <a:r>
              <a:rPr lang="en-US" b="0" baseline="0" dirty="0" smtClean="0"/>
              <a:t> these valuable skills?</a:t>
            </a:r>
            <a:endParaRPr lang="en-US" b="0" dirty="0" smtClean="0"/>
          </a:p>
          <a:p>
            <a:endParaRPr lang="en-US" b="0" dirty="0" smtClean="0"/>
          </a:p>
          <a:p>
            <a:r>
              <a:rPr lang="en-US" dirty="0" smtClean="0"/>
              <a:t>With the world changing as fast as it is </a:t>
            </a:r>
            <a:endParaRPr lang="en-US" dirty="0" smtClean="0"/>
          </a:p>
          <a:p>
            <a:r>
              <a:rPr lang="en-US" dirty="0"/>
              <a:t>-</a:t>
            </a:r>
            <a:r>
              <a:rPr lang="en-US" dirty="0" smtClean="0"/>
              <a:t>- </a:t>
            </a:r>
            <a:r>
              <a:rPr lang="en-US" dirty="0" smtClean="0"/>
              <a:t>industries rising, </a:t>
            </a:r>
            <a:r>
              <a:rPr lang="en-US" dirty="0" smtClean="0"/>
              <a:t>evolving, </a:t>
            </a:r>
            <a:r>
              <a:rPr lang="en-US" dirty="0" smtClean="0"/>
              <a:t>and crashing; </a:t>
            </a:r>
            <a:endParaRPr lang="en-US" dirty="0" smtClean="0"/>
          </a:p>
          <a:p>
            <a:r>
              <a:rPr lang="en-US" dirty="0" smtClean="0"/>
              <a:t>-- </a:t>
            </a:r>
            <a:r>
              <a:rPr lang="en-US" dirty="0" smtClean="0"/>
              <a:t>technology </a:t>
            </a:r>
            <a:r>
              <a:rPr lang="en-US" dirty="0" smtClean="0"/>
              <a:t>leading to more efficient, effective ways of doing everything; </a:t>
            </a:r>
            <a:endParaRPr lang="en-US" dirty="0" smtClean="0"/>
          </a:p>
          <a:p>
            <a:r>
              <a:rPr lang="en-US" dirty="0" smtClean="0"/>
              <a:t>-- </a:t>
            </a:r>
            <a:r>
              <a:rPr lang="en-US" dirty="0" smtClean="0"/>
              <a:t>globalization interconnecting us all; </a:t>
            </a:r>
            <a:endParaRPr lang="en-US" dirty="0" smtClean="0"/>
          </a:p>
          <a:p>
            <a:r>
              <a:rPr lang="en-US" dirty="0" smtClean="0"/>
              <a:t>-- </a:t>
            </a:r>
            <a:r>
              <a:rPr lang="en-US" dirty="0" smtClean="0"/>
              <a:t>and a whole new generation emerging and entering the </a:t>
            </a:r>
            <a:r>
              <a:rPr lang="en-US" dirty="0" smtClean="0"/>
              <a:t>workforce; </a:t>
            </a:r>
          </a:p>
          <a:p>
            <a:endParaRPr lang="en-US" dirty="0"/>
          </a:p>
          <a:p>
            <a:r>
              <a:rPr lang="en-US" dirty="0" smtClean="0"/>
              <a:t>-- </a:t>
            </a:r>
            <a:r>
              <a:rPr lang="en-US" dirty="0" smtClean="0"/>
              <a:t>how do you prepare for the world of work from here forward?</a:t>
            </a:r>
          </a:p>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53</a:t>
            </a:fld>
            <a:endParaRPr lang="en-US"/>
          </a:p>
        </p:txBody>
      </p:sp>
    </p:spTree>
    <p:extLst>
      <p:ext uri="{BB962C8B-B14F-4D97-AF65-F5344CB8AC3E}">
        <p14:creationId xmlns:p14="http://schemas.microsoft.com/office/powerpoint/2010/main" val="21140289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54</a:t>
            </a:fld>
            <a:endParaRPr lang="en-US" sz="1200"/>
          </a:p>
        </p:txBody>
      </p:sp>
      <p:sp>
        <p:nvSpPr>
          <p:cNvPr id="15363" name="Rectangle 2"/>
          <p:cNvSpPr>
            <a:spLocks noGrp="1" noRot="1" noChangeAspect="1" noChangeArrowheads="1" noTextEdit="1"/>
          </p:cNvSpPr>
          <p:nvPr>
            <p:ph type="sldImg"/>
          </p:nvPr>
        </p:nvSpPr>
        <p:spPr>
          <a:xfrm>
            <a:off x="685800" y="381000"/>
            <a:ext cx="4775200" cy="3581400"/>
          </a:xfrm>
          <a:ln/>
        </p:spPr>
      </p:sp>
      <p:sp>
        <p:nvSpPr>
          <p:cNvPr id="15364" name="Rectangle 3"/>
          <p:cNvSpPr>
            <a:spLocks noGrp="1" noChangeArrowheads="1"/>
          </p:cNvSpPr>
          <p:nvPr>
            <p:ph type="body" idx="1"/>
          </p:nvPr>
        </p:nvSpPr>
        <p:spPr>
          <a:xfrm>
            <a:off x="762000" y="4267200"/>
            <a:ext cx="5257800" cy="489724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r>
              <a:rPr lang="en-US" dirty="0" smtClean="0">
                <a:ea typeface="ヒラギノ角ゴ Pro W3" charset="0"/>
              </a:rPr>
              <a:t>Before I conclude my presentation, I will pause here to see if anyone has any questions. </a:t>
            </a:r>
          </a:p>
          <a:p>
            <a:endParaRPr lang="en-US" dirty="0" smtClean="0">
              <a:ea typeface="ヒラギノ角ゴ Pro W3" charset="0"/>
            </a:endParaRPr>
          </a:p>
          <a:p>
            <a:r>
              <a:rPr lang="en-US" dirty="0" smtClean="0">
                <a:ea typeface="ヒラギノ角ゴ Pro W3" charset="0"/>
              </a:rPr>
              <a:t>I have a few more slides to share</a:t>
            </a:r>
            <a:r>
              <a:rPr lang="en-US" baseline="0" dirty="0" smtClean="0">
                <a:ea typeface="ヒラギノ角ゴ Pro W3" charset="0"/>
              </a:rPr>
              <a:t>.  </a:t>
            </a:r>
          </a:p>
          <a:p>
            <a:r>
              <a:rPr lang="en-US" baseline="0" dirty="0" smtClean="0">
                <a:ea typeface="ヒラギノ角ゴ Pro W3" charset="0"/>
              </a:rPr>
              <a:t>But first I want to know if you have any questions.</a:t>
            </a:r>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Usually by this time most of the audience is overwhelmed and just need a break to digest what I</a:t>
            </a:r>
            <a:r>
              <a:rPr lang="ja-JP" altLang="en-US" dirty="0" smtClean="0">
                <a:ea typeface="ヒラギノ角ゴ Pro W3" charset="0"/>
              </a:rPr>
              <a:t>’</a:t>
            </a:r>
            <a:r>
              <a:rPr lang="en-US" altLang="ja-JP" dirty="0" err="1" smtClean="0">
                <a:ea typeface="ヒラギノ角ゴ Pro W3" charset="0"/>
              </a:rPr>
              <a:t>ve</a:t>
            </a:r>
            <a:r>
              <a:rPr lang="en-US" altLang="ja-JP" dirty="0" smtClean="0">
                <a:ea typeface="ヒラギノ角ゴ Pro W3" charset="0"/>
              </a:rPr>
              <a:t> said.</a:t>
            </a:r>
          </a:p>
          <a:p>
            <a:endParaRPr lang="en-US" dirty="0" smtClean="0">
              <a:ea typeface="ヒラギノ角ゴ Pro W3" charset="0"/>
            </a:endParaRPr>
          </a:p>
          <a:p>
            <a:r>
              <a:rPr lang="en-US" dirty="0" smtClean="0">
                <a:ea typeface="ヒラギノ角ゴ Pro W3" charset="0"/>
              </a:rPr>
              <a:t>Remember that you can download the PowerPoint and use it however you can.</a:t>
            </a:r>
          </a:p>
          <a:p>
            <a:endParaRPr lang="en-US" dirty="0" smtClean="0">
              <a:ea typeface="ヒラギノ角ゴ Pro W3" charset="0"/>
            </a:endParaRPr>
          </a:p>
          <a:p>
            <a:r>
              <a:rPr lang="en-US" dirty="0" smtClean="0">
                <a:ea typeface="ヒラギノ角ゴ Pro W3" charset="0"/>
              </a:rPr>
              <a:t>Do </a:t>
            </a:r>
            <a:r>
              <a:rPr lang="en-US" baseline="0" dirty="0" smtClean="0">
                <a:ea typeface="ヒラギノ角ゴ Pro W3" charset="0"/>
              </a:rPr>
              <a:t>we have any questions?  Do we have time for questions?</a:t>
            </a:r>
            <a:endParaRPr lang="en-US" dirty="0">
              <a:ea typeface="ヒラギノ角ゴ Pro W3" charset="0"/>
            </a:endParaRPr>
          </a:p>
        </p:txBody>
      </p:sp>
    </p:spTree>
    <p:extLst>
      <p:ext uri="{BB962C8B-B14F-4D97-AF65-F5344CB8AC3E}">
        <p14:creationId xmlns:p14="http://schemas.microsoft.com/office/powerpoint/2010/main" val="20317154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a:t>
            </a:r>
          </a:p>
          <a:p>
            <a:r>
              <a:rPr lang="en-US" dirty="0" smtClean="0"/>
              <a:t>Too </a:t>
            </a:r>
            <a:r>
              <a:rPr lang="en-US" dirty="0"/>
              <a:t>many people go through life not knowing </a:t>
            </a:r>
            <a:r>
              <a:rPr lang="en-US" u="sng" dirty="0"/>
              <a:t>who</a:t>
            </a:r>
            <a:r>
              <a:rPr lang="en-US" dirty="0"/>
              <a:t> they </a:t>
            </a:r>
            <a:r>
              <a:rPr lang="en-US" u="sng" dirty="0"/>
              <a:t>are</a:t>
            </a:r>
            <a:r>
              <a:rPr lang="en-US" dirty="0"/>
              <a:t> --  and </a:t>
            </a:r>
            <a:r>
              <a:rPr lang="en-US" u="sng" dirty="0"/>
              <a:t>why</a:t>
            </a:r>
            <a:r>
              <a:rPr lang="en-US" dirty="0"/>
              <a:t> they are </a:t>
            </a:r>
            <a:r>
              <a:rPr lang="en-US" dirty="0" smtClean="0"/>
              <a:t>here on planet Earth.</a:t>
            </a:r>
          </a:p>
          <a:p>
            <a:r>
              <a:rPr lang="en-US" dirty="0" smtClean="0"/>
              <a:t>  </a:t>
            </a:r>
            <a:endParaRPr lang="en-US" dirty="0"/>
          </a:p>
          <a:p>
            <a:r>
              <a:rPr lang="en-US" dirty="0"/>
              <a:t>For </a:t>
            </a:r>
            <a:r>
              <a:rPr lang="en-US" u="sng" dirty="0"/>
              <a:t>some</a:t>
            </a:r>
            <a:r>
              <a:rPr lang="en-US" dirty="0"/>
              <a:t> --  the revelation comes </a:t>
            </a:r>
            <a:r>
              <a:rPr lang="en-US" u="sng" dirty="0"/>
              <a:t>late</a:t>
            </a:r>
            <a:r>
              <a:rPr lang="en-US" dirty="0"/>
              <a:t> in life.  </a:t>
            </a:r>
          </a:p>
          <a:p>
            <a:endParaRPr lang="en-US" dirty="0"/>
          </a:p>
          <a:p>
            <a:r>
              <a:rPr lang="en-US" dirty="0" smtClean="0"/>
              <a:t>Somewhere </a:t>
            </a:r>
            <a:r>
              <a:rPr lang="en-US" dirty="0"/>
              <a:t>along the </a:t>
            </a:r>
            <a:r>
              <a:rPr lang="en-US" dirty="0" smtClean="0"/>
              <a:t>way -- </a:t>
            </a:r>
            <a:r>
              <a:rPr lang="en-US" dirty="0"/>
              <a:t>all of </a:t>
            </a:r>
            <a:r>
              <a:rPr lang="en-US" u="sng" dirty="0"/>
              <a:t>us</a:t>
            </a:r>
            <a:r>
              <a:rPr lang="en-US" dirty="0"/>
              <a:t> found out </a:t>
            </a:r>
            <a:r>
              <a:rPr lang="en-US" dirty="0" smtClean="0"/>
              <a:t>that we were leaders– </a:t>
            </a:r>
          </a:p>
          <a:p>
            <a:endParaRPr lang="en-US" dirty="0" smtClean="0"/>
          </a:p>
          <a:p>
            <a:r>
              <a:rPr lang="en-US" dirty="0" smtClean="0"/>
              <a:t>and </a:t>
            </a:r>
            <a:r>
              <a:rPr lang="en-US" dirty="0"/>
              <a:t>we were supposed to be right </a:t>
            </a:r>
            <a:r>
              <a:rPr lang="en-US" u="sng" dirty="0"/>
              <a:t>here</a:t>
            </a:r>
            <a:r>
              <a:rPr lang="en-US" dirty="0"/>
              <a:t> </a:t>
            </a:r>
            <a:r>
              <a:rPr lang="en-US" dirty="0" smtClean="0"/>
              <a:t>– this very </a:t>
            </a:r>
            <a:r>
              <a:rPr lang="en-US" dirty="0" smtClean="0"/>
              <a:t>morning – </a:t>
            </a:r>
            <a:endParaRPr lang="en-US" dirty="0" smtClean="0"/>
          </a:p>
          <a:p>
            <a:endParaRPr lang="en-US" dirty="0" smtClean="0"/>
          </a:p>
          <a:p>
            <a:r>
              <a:rPr lang="en-US" dirty="0" smtClean="0"/>
              <a:t>listening </a:t>
            </a:r>
            <a:r>
              <a:rPr lang="en-US" dirty="0"/>
              <a:t>to an old </a:t>
            </a:r>
            <a:r>
              <a:rPr lang="en-US" dirty="0" smtClean="0"/>
              <a:t>high-school shop </a:t>
            </a:r>
            <a:r>
              <a:rPr lang="en-US" dirty="0"/>
              <a:t>teacher talk about </a:t>
            </a:r>
            <a:r>
              <a:rPr lang="en-US" dirty="0" smtClean="0"/>
              <a:t>the future.</a:t>
            </a:r>
          </a:p>
          <a:p>
            <a:endParaRPr lang="en-US" dirty="0" smtClean="0"/>
          </a:p>
          <a:p>
            <a:endParaRPr lang="en-US" dirty="0" smtClean="0"/>
          </a:p>
          <a:p>
            <a:endParaRPr lang="en-US" dirty="0"/>
          </a:p>
          <a:p>
            <a:endParaRPr lang="en-US" dirty="0" smtClean="0"/>
          </a:p>
          <a:p>
            <a:r>
              <a:rPr lang="en-US" dirty="0" smtClean="0"/>
              <a:t>========</a:t>
            </a:r>
          </a:p>
          <a:p>
            <a:endParaRPr lang="en-US" dirty="0" smtClean="0"/>
          </a:p>
          <a:p>
            <a:r>
              <a:rPr lang="en-US" dirty="0" smtClean="0"/>
              <a:t>http://</a:t>
            </a:r>
            <a:r>
              <a:rPr lang="en-US" dirty="0" err="1" smtClean="0"/>
              <a:t>www.goodreads.com</a:t>
            </a:r>
            <a:r>
              <a:rPr lang="en-US" dirty="0" smtClean="0"/>
              <a:t>/quotes/505050-the-two-most-important-days-in-your-life-are-the</a:t>
            </a:r>
          </a:p>
          <a:p>
            <a:endParaRPr lang="en-US" dirty="0" smtClean="0"/>
          </a:p>
          <a:p>
            <a:r>
              <a:rPr lang="en-US" dirty="0" smtClean="0"/>
              <a:t>“The two most important days in your life are the day you are born and the day you find out why.”</a:t>
            </a:r>
          </a:p>
          <a:p>
            <a:endParaRPr lang="en-US" dirty="0" smtClean="0"/>
          </a:p>
          <a:p>
            <a:r>
              <a:rPr lang="en-US" dirty="0" smtClean="0"/>
              <a:t>― Mark Twain</a:t>
            </a:r>
          </a:p>
          <a:p>
            <a:endParaRPr lang="en-US" dirty="0" smtClean="0"/>
          </a:p>
          <a:p>
            <a:endParaRPr lang="en-US" dirty="0" smtClean="0"/>
          </a:p>
          <a:p>
            <a:r>
              <a:rPr lang="en-US" dirty="0" smtClean="0"/>
              <a:t>http://</a:t>
            </a:r>
            <a:r>
              <a:rPr lang="en-US" dirty="0" err="1" smtClean="0"/>
              <a:t>www.huffingtonpost.com</a:t>
            </a:r>
            <a:r>
              <a:rPr lang="en-US" dirty="0" smtClean="0"/>
              <a:t>/</a:t>
            </a:r>
            <a:r>
              <a:rPr lang="en-US" dirty="0" err="1" smtClean="0"/>
              <a:t>karen-ann-kennedy</a:t>
            </a:r>
            <a:r>
              <a:rPr lang="en-US" dirty="0" smtClean="0"/>
              <a:t>/the-two-most-important-days-of-your-life_b_5229311.html</a:t>
            </a:r>
          </a:p>
          <a:p>
            <a:endParaRPr lang="en-US" dirty="0" smtClean="0"/>
          </a:p>
          <a:p>
            <a:endParaRPr lang="en-US" dirty="0" smtClean="0"/>
          </a:p>
          <a:p>
            <a:r>
              <a:rPr lang="en-US" dirty="0" smtClean="0"/>
              <a:t>Photo</a:t>
            </a:r>
          </a:p>
          <a:p>
            <a:r>
              <a:rPr lang="en-US" dirty="0" smtClean="0"/>
              <a:t>http://</a:t>
            </a:r>
            <a:r>
              <a:rPr lang="en-US" dirty="0" err="1" smtClean="0"/>
              <a:t>myincrediblewebsite.com</a:t>
            </a:r>
            <a:r>
              <a:rPr lang="en-US" dirty="0" smtClean="0"/>
              <a:t>/mark-twain-on-the-days-of-your-life/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55</a:t>
            </a:fld>
            <a:endParaRPr lang="en-US"/>
          </a:p>
        </p:txBody>
      </p:sp>
    </p:spTree>
    <p:extLst>
      <p:ext uri="{BB962C8B-B14F-4D97-AF65-F5344CB8AC3E}">
        <p14:creationId xmlns:p14="http://schemas.microsoft.com/office/powerpoint/2010/main" val="17493028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01149F0-4EEC-E14C-B655-1C08BD12CDA7}" type="slidenum">
              <a:rPr lang="en-US" sz="1300"/>
              <a:pPr/>
              <a:t>56</a:t>
            </a:fld>
            <a:endParaRPr lang="en-US" sz="1300"/>
          </a:p>
        </p:txBody>
      </p:sp>
      <p:sp>
        <p:nvSpPr>
          <p:cNvPr id="369666" name="Rectangle 2"/>
          <p:cNvSpPr>
            <a:spLocks noGrp="1" noRot="1" noChangeAspect="1" noChangeArrowheads="1" noTextEdit="1"/>
          </p:cNvSpPr>
          <p:nvPr>
            <p:ph type="sldImg"/>
          </p:nvPr>
        </p:nvSpPr>
        <p:spPr>
          <a:xfrm>
            <a:off x="1143000" y="685800"/>
            <a:ext cx="1371600" cy="1028700"/>
          </a:xfrm>
          <a:solidFill>
            <a:srgbClr val="FFFFFF"/>
          </a:solidFill>
          <a:ln/>
        </p:spPr>
      </p:sp>
      <p:sp>
        <p:nvSpPr>
          <p:cNvPr id="369667" name="Rectangle 3"/>
          <p:cNvSpPr>
            <a:spLocks noGrp="1" noChangeArrowheads="1"/>
          </p:cNvSpPr>
          <p:nvPr>
            <p:ph type="body" idx="1"/>
          </p:nvPr>
        </p:nvSpPr>
        <p:spPr>
          <a:xfrm>
            <a:off x="914400" y="1828800"/>
            <a:ext cx="5156199" cy="70866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Though the term </a:t>
            </a:r>
            <a:r>
              <a:rPr lang="ja-JP" altLang="en-US" dirty="0" smtClean="0">
                <a:ea typeface="ヒラギノ角ゴ Pro W3" charset="0"/>
              </a:rPr>
              <a:t>“</a:t>
            </a:r>
            <a:r>
              <a:rPr lang="en-US" altLang="ja-JP" u="sng" dirty="0" smtClean="0">
                <a:ea typeface="ヒラギノ角ゴ Pro W3" charset="0"/>
              </a:rPr>
              <a:t>vocational</a:t>
            </a:r>
            <a:r>
              <a:rPr lang="ja-JP" altLang="en-US" dirty="0" smtClean="0">
                <a:ea typeface="ヒラギノ角ゴ Pro W3" charset="0"/>
              </a:rPr>
              <a:t>”</a:t>
            </a:r>
            <a:r>
              <a:rPr lang="en-US" altLang="ja-JP" dirty="0" smtClean="0">
                <a:ea typeface="ヒラギノ角ゴ Pro W3" charset="0"/>
              </a:rPr>
              <a:t> has earned a bad reputation in the last few decades, the </a:t>
            </a:r>
            <a:r>
              <a:rPr lang="en-US" altLang="ja-JP" u="sng" dirty="0" smtClean="0">
                <a:ea typeface="ヒラギノ角ゴ Pro W3" charset="0"/>
              </a:rPr>
              <a:t>original</a:t>
            </a:r>
            <a:r>
              <a:rPr lang="en-US" altLang="ja-JP" dirty="0" smtClean="0">
                <a:ea typeface="ヒラギノ角ゴ Pro W3" charset="0"/>
              </a:rPr>
              <a:t> meaning of the term is clear that your </a:t>
            </a:r>
            <a:r>
              <a:rPr lang="ja-JP" altLang="en-US" dirty="0" smtClean="0">
                <a:ea typeface="ヒラギノ角ゴ Pro W3" charset="0"/>
              </a:rPr>
              <a:t>“</a:t>
            </a:r>
            <a:r>
              <a:rPr lang="en-US" altLang="ja-JP" u="sng" dirty="0" smtClean="0">
                <a:ea typeface="ヒラギノ角ゴ Pro W3" charset="0"/>
              </a:rPr>
              <a:t>vocation</a:t>
            </a:r>
            <a:r>
              <a:rPr lang="ja-JP" altLang="en-US" dirty="0" smtClean="0">
                <a:ea typeface="ヒラギノ角ゴ Pro W3" charset="0"/>
              </a:rPr>
              <a:t>”</a:t>
            </a:r>
            <a:r>
              <a:rPr lang="en-US" altLang="ja-JP" dirty="0" smtClean="0">
                <a:ea typeface="ヒラギノ角ゴ Pro W3" charset="0"/>
              </a:rPr>
              <a:t> is your life</a:t>
            </a:r>
            <a:r>
              <a:rPr lang="ja-JP" altLang="en-US" dirty="0" smtClean="0">
                <a:ea typeface="ヒラギノ角ゴ Pro W3" charset="0"/>
              </a:rPr>
              <a:t>’</a:t>
            </a:r>
            <a:r>
              <a:rPr lang="en-US" altLang="ja-JP" dirty="0" smtClean="0">
                <a:ea typeface="ヒラギノ角ゴ Pro W3" charset="0"/>
              </a:rPr>
              <a:t>s calling.  </a:t>
            </a:r>
          </a:p>
          <a:p>
            <a:endParaRPr lang="en-US" u="sng" dirty="0" smtClean="0">
              <a:ea typeface="ヒラギノ角ゴ Pro W3" charset="0"/>
            </a:endParaRPr>
          </a:p>
          <a:p>
            <a:r>
              <a:rPr lang="en-US" dirty="0" smtClean="0">
                <a:ea typeface="ヒラギノ角ゴ Pro W3" charset="0"/>
              </a:rPr>
              <a:t>What is </a:t>
            </a:r>
            <a:r>
              <a:rPr lang="en-US" u="sng" dirty="0" smtClean="0">
                <a:ea typeface="ヒラギノ角ゴ Pro W3" charset="0"/>
              </a:rPr>
              <a:t>your</a:t>
            </a:r>
            <a:r>
              <a:rPr lang="en-US" altLang="ja-JP" dirty="0" smtClean="0">
                <a:ea typeface="ヒラギノ角ゴ Pro W3" charset="0"/>
              </a:rPr>
              <a:t> </a:t>
            </a:r>
            <a:r>
              <a:rPr lang="en-US" altLang="ja-JP" u="sng" dirty="0" smtClean="0">
                <a:ea typeface="ヒラギノ角ゴ Pro W3" charset="0"/>
              </a:rPr>
              <a:t>vocation</a:t>
            </a:r>
            <a:r>
              <a:rPr lang="en-US" altLang="ja-JP" dirty="0" smtClean="0">
                <a:ea typeface="ヒラギノ角ゴ Pro W3" charset="0"/>
              </a:rPr>
              <a:t>? </a:t>
            </a:r>
          </a:p>
          <a:p>
            <a:r>
              <a:rPr lang="en-US" altLang="ja-JP" dirty="0" smtClean="0">
                <a:ea typeface="ヒラギノ角ゴ Pro W3" charset="0"/>
              </a:rPr>
              <a:t>What is </a:t>
            </a:r>
            <a:r>
              <a:rPr lang="en-US" altLang="ja-JP" u="sng" dirty="0" smtClean="0">
                <a:ea typeface="ヒラギノ角ゴ Pro W3" charset="0"/>
              </a:rPr>
              <a:t>life</a:t>
            </a:r>
            <a:r>
              <a:rPr lang="en-US" altLang="ja-JP" dirty="0" smtClean="0">
                <a:ea typeface="ヒラギノ角ゴ Pro W3" charset="0"/>
              </a:rPr>
              <a:t> calling </a:t>
            </a:r>
            <a:r>
              <a:rPr lang="en-US" altLang="ja-JP" u="sng" dirty="0" smtClean="0">
                <a:ea typeface="ヒラギノ角ゴ Pro W3" charset="0"/>
              </a:rPr>
              <a:t>you </a:t>
            </a:r>
            <a:r>
              <a:rPr lang="en-US" altLang="ja-JP" dirty="0" smtClean="0">
                <a:ea typeface="ヒラギノ角ゴ Pro W3" charset="0"/>
              </a:rPr>
              <a:t>to do? </a:t>
            </a:r>
          </a:p>
          <a:p>
            <a:r>
              <a:rPr lang="en-US" altLang="ja-JP" dirty="0" smtClean="0">
                <a:ea typeface="ヒラギノ角ゴ Pro W3" charset="0"/>
              </a:rPr>
              <a:t>What is your </a:t>
            </a:r>
            <a:r>
              <a:rPr lang="en-US" altLang="ja-JP" u="sng" dirty="0" smtClean="0">
                <a:ea typeface="ヒラギノ角ゴ Pro W3" charset="0"/>
              </a:rPr>
              <a:t>purpose </a:t>
            </a:r>
            <a:r>
              <a:rPr lang="en-US" altLang="ja-JP" dirty="0" smtClean="0">
                <a:ea typeface="ヒラギノ角ゴ Pro W3" charset="0"/>
              </a:rPr>
              <a:t>in life?</a:t>
            </a:r>
          </a:p>
          <a:p>
            <a:endParaRPr lang="en-US" dirty="0" smtClean="0">
              <a:ea typeface="ヒラギノ角ゴ Pro W3" charset="0"/>
            </a:endParaRPr>
          </a:p>
          <a:p>
            <a:r>
              <a:rPr lang="en-US" dirty="0" smtClean="0">
                <a:ea typeface="ヒラギノ角ゴ Pro W3" charset="0"/>
              </a:rPr>
              <a:t>What is your </a:t>
            </a:r>
            <a:r>
              <a:rPr lang="en-US" u="sng" dirty="0" smtClean="0">
                <a:ea typeface="ヒラギノ角ゴ Pro W3" charset="0"/>
              </a:rPr>
              <a:t>passion</a:t>
            </a:r>
            <a:r>
              <a:rPr lang="en-US" dirty="0" smtClean="0">
                <a:ea typeface="ヒラギノ角ゴ Pro W3" charset="0"/>
              </a:rPr>
              <a:t>.  </a:t>
            </a:r>
          </a:p>
          <a:p>
            <a:r>
              <a:rPr lang="en-US" dirty="0" smtClean="0">
                <a:ea typeface="ヒラギノ角ゴ Pro W3" charset="0"/>
              </a:rPr>
              <a:t>What makes you get up in the morning and want to learn something new? </a:t>
            </a:r>
          </a:p>
          <a:p>
            <a:r>
              <a:rPr lang="en-US" dirty="0" smtClean="0">
                <a:ea typeface="ヒラギノ角ゴ Pro W3" charset="0"/>
              </a:rPr>
              <a:t>It’s more than just working for a paycheck.  </a:t>
            </a:r>
          </a:p>
          <a:p>
            <a:endParaRPr lang="en-US" dirty="0" smtClean="0">
              <a:ea typeface="ヒラギノ角ゴ Pro W3" charset="0"/>
            </a:endParaRPr>
          </a:p>
          <a:p>
            <a:r>
              <a:rPr lang="en-US" dirty="0" smtClean="0">
                <a:ea typeface="ヒラギノ角ゴ Pro W3" charset="0"/>
              </a:rPr>
              <a:t>It’s doing </a:t>
            </a:r>
            <a:r>
              <a:rPr lang="en-US" u="sng" dirty="0" smtClean="0">
                <a:ea typeface="ヒラギノ角ゴ Pro W3" charset="0"/>
              </a:rPr>
              <a:t>satisfying</a:t>
            </a:r>
            <a:r>
              <a:rPr lang="en-US" dirty="0" smtClean="0">
                <a:ea typeface="ヒラギノ角ゴ Pro W3" charset="0"/>
              </a:rPr>
              <a:t> work, making a </a:t>
            </a:r>
            <a:r>
              <a:rPr lang="en-US" u="sng" dirty="0" smtClean="0">
                <a:ea typeface="ヒラギノ角ゴ Pro W3" charset="0"/>
              </a:rPr>
              <a:t>difference</a:t>
            </a:r>
            <a:r>
              <a:rPr lang="en-US" dirty="0" smtClean="0">
                <a:ea typeface="ヒラギノ角ゴ Pro W3" charset="0"/>
              </a:rPr>
              <a:t> in the world,</a:t>
            </a:r>
            <a:r>
              <a:rPr lang="en-US" baseline="0" dirty="0" smtClean="0">
                <a:ea typeface="ヒラギノ角ゴ Pro W3" charset="0"/>
              </a:rPr>
              <a:t> feeling </a:t>
            </a:r>
            <a:r>
              <a:rPr lang="en-US" u="sng" baseline="0" dirty="0" smtClean="0">
                <a:ea typeface="ヒラギノ角ゴ Pro W3" charset="0"/>
              </a:rPr>
              <a:t>needed</a:t>
            </a:r>
            <a:r>
              <a:rPr lang="en-US" baseline="0" dirty="0" smtClean="0">
                <a:ea typeface="ヒラギノ角ゴ Pro W3" charset="0"/>
              </a:rPr>
              <a:t>.</a:t>
            </a:r>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In the future -- when you </a:t>
            </a:r>
            <a:r>
              <a:rPr lang="en-US" u="sng" dirty="0" smtClean="0">
                <a:ea typeface="ヒラギノ角ゴ Pro W3" charset="0"/>
              </a:rPr>
              <a:t>are</a:t>
            </a:r>
            <a:r>
              <a:rPr lang="en-US" dirty="0" smtClean="0">
                <a:ea typeface="ヒラギノ角ゴ Pro W3" charset="0"/>
              </a:rPr>
              <a:t> employed, </a:t>
            </a:r>
            <a:endParaRPr lang="en-US" dirty="0" smtClean="0">
              <a:ea typeface="ヒラギノ角ゴ Pro W3" charset="0"/>
            </a:endParaRPr>
          </a:p>
          <a:p>
            <a:r>
              <a:rPr lang="en-US" dirty="0" smtClean="0">
                <a:ea typeface="ヒラギノ角ゴ Pro W3" charset="0"/>
              </a:rPr>
              <a:t>-- </a:t>
            </a:r>
            <a:r>
              <a:rPr lang="en-US" dirty="0" smtClean="0">
                <a:ea typeface="ヒラギノ角ゴ Pro W3" charset="0"/>
              </a:rPr>
              <a:t>and someone asks </a:t>
            </a:r>
            <a:r>
              <a:rPr lang="en-US" dirty="0" smtClean="0">
                <a:ea typeface="ヒラギノ角ゴ Pro W3" charset="0"/>
              </a:rPr>
              <a:t>you what </a:t>
            </a:r>
            <a:r>
              <a:rPr lang="en-US" dirty="0" smtClean="0">
                <a:ea typeface="ヒラギノ角ゴ Pro W3" charset="0"/>
              </a:rPr>
              <a:t>you </a:t>
            </a:r>
            <a:r>
              <a:rPr lang="en-US" u="sng" dirty="0" smtClean="0">
                <a:ea typeface="ヒラギノ角ゴ Pro W3" charset="0"/>
              </a:rPr>
              <a:t>do</a:t>
            </a:r>
            <a:r>
              <a:rPr lang="en-US" dirty="0" smtClean="0">
                <a:ea typeface="ヒラギノ角ゴ Pro W3" charset="0"/>
              </a:rPr>
              <a:t> for a living, -- </a:t>
            </a:r>
          </a:p>
          <a:p>
            <a:r>
              <a:rPr lang="en-US" dirty="0" smtClean="0">
                <a:ea typeface="ヒラギノ角ゴ Pro W3" charset="0"/>
              </a:rPr>
              <a:t>I hope you will </a:t>
            </a:r>
            <a:r>
              <a:rPr lang="en-US" altLang="ja-JP" u="sng" dirty="0" smtClean="0">
                <a:ea typeface="ヒラギノ角ゴ Pro W3" charset="0"/>
              </a:rPr>
              <a:t>say</a:t>
            </a:r>
            <a:r>
              <a:rPr lang="en-US" altLang="ja-JP" dirty="0" smtClean="0">
                <a:ea typeface="ヒラギノ角ゴ Pro W3" charset="0"/>
              </a:rPr>
              <a:t> – </a:t>
            </a:r>
          </a:p>
          <a:p>
            <a:endParaRPr lang="en-US" dirty="0" smtClean="0">
              <a:ea typeface="ヒラギノ角ゴ Pro W3" charset="0"/>
            </a:endParaRPr>
          </a:p>
          <a:p>
            <a:r>
              <a:rPr lang="ja-JP" altLang="en-US" dirty="0" smtClean="0">
                <a:ea typeface="ヒラギノ角ゴ Pro W3" charset="0"/>
              </a:rPr>
              <a:t>“</a:t>
            </a:r>
            <a:r>
              <a:rPr lang="en-US" altLang="ja-JP" dirty="0" smtClean="0">
                <a:ea typeface="ヒラギノ角ゴ Pro W3" charset="0"/>
              </a:rPr>
              <a:t>I get to make a </a:t>
            </a:r>
            <a:r>
              <a:rPr lang="en-US" altLang="ja-JP" u="sng" dirty="0" smtClean="0">
                <a:ea typeface="ヒラギノ角ゴ Pro W3" charset="0"/>
              </a:rPr>
              <a:t>difference</a:t>
            </a:r>
            <a:r>
              <a:rPr lang="en-US" altLang="ja-JP" dirty="0" smtClean="0">
                <a:ea typeface="ヒラギノ角ゴ Pro W3" charset="0"/>
              </a:rPr>
              <a:t> in the world.</a:t>
            </a:r>
            <a:r>
              <a:rPr lang="ja-JP" altLang="en-US" dirty="0" smtClean="0">
                <a:ea typeface="ヒラギノ角ゴ Pro W3" charset="0"/>
              </a:rPr>
              <a:t>”</a:t>
            </a:r>
            <a:endParaRPr lang="en-US" altLang="ja-JP" dirty="0" smtClean="0">
              <a:ea typeface="ヒラギノ角ゴ Pro W3" charset="0"/>
            </a:endParaRPr>
          </a:p>
          <a:p>
            <a:r>
              <a:rPr lang="en-US" dirty="0" smtClean="0">
                <a:ea typeface="ヒラギノ角ゴ Pro W3" charset="0"/>
              </a:rPr>
              <a:t>That’s what I </a:t>
            </a:r>
            <a:r>
              <a:rPr lang="en-US" u="sng" dirty="0" smtClean="0">
                <a:ea typeface="ヒラギノ角ゴ Pro W3" charset="0"/>
              </a:rPr>
              <a:t>do</a:t>
            </a:r>
            <a:r>
              <a:rPr lang="mr-IN" dirty="0" smtClean="0">
                <a:ea typeface="ヒラギノ角ゴ Pro W3" charset="0"/>
              </a:rPr>
              <a:t>…</a:t>
            </a:r>
            <a:endParaRPr lang="en-US" dirty="0" smtClean="0">
              <a:ea typeface="ヒラギノ角ゴ Pro W3" charset="0"/>
            </a:endParaRPr>
          </a:p>
          <a:p>
            <a:r>
              <a:rPr lang="en-US" altLang="ja-JP" dirty="0" smtClean="0">
                <a:ea typeface="ヒラギノ角ゴ Pro W3" charset="0"/>
              </a:rPr>
              <a:t>“I get to make a </a:t>
            </a:r>
            <a:r>
              <a:rPr lang="en-US" altLang="ja-JP" u="sng" dirty="0" smtClean="0">
                <a:ea typeface="ヒラギノ角ゴ Pro W3" charset="0"/>
              </a:rPr>
              <a:t>difference</a:t>
            </a:r>
            <a:r>
              <a:rPr lang="en-US" altLang="ja-JP" u="none" dirty="0" smtClean="0">
                <a:ea typeface="ヒラギノ角ゴ Pro W3" charset="0"/>
              </a:rPr>
              <a:t>”</a:t>
            </a:r>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Chris </a:t>
            </a:r>
            <a:r>
              <a:rPr lang="en-US" dirty="0" err="1" smtClean="0">
                <a:ea typeface="ヒラギノ角ゴ Pro W3" charset="0"/>
              </a:rPr>
              <a:t>Droessler</a:t>
            </a:r>
            <a:endParaRPr lang="en-US" dirty="0" smtClean="0">
              <a:ea typeface="ヒラギノ角ゴ Pro W3" charset="0"/>
            </a:endParaRPr>
          </a:p>
          <a:p>
            <a:endParaRPr lang="en-US" dirty="0">
              <a:ea typeface="ヒラギノ角ゴ Pro W3" charset="0"/>
            </a:endParaRPr>
          </a:p>
        </p:txBody>
      </p:sp>
    </p:spTree>
    <p:extLst>
      <p:ext uri="{BB962C8B-B14F-4D97-AF65-F5344CB8AC3E}">
        <p14:creationId xmlns:p14="http://schemas.microsoft.com/office/powerpoint/2010/main" val="3303296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905000" cy="1428750"/>
          </a:xfrm>
          <a:ln/>
        </p:spPr>
      </p:sp>
      <p:sp>
        <p:nvSpPr>
          <p:cNvPr id="15362" name="Notes Placeholder 2"/>
          <p:cNvSpPr>
            <a:spLocks noGrp="1"/>
          </p:cNvSpPr>
          <p:nvPr>
            <p:ph type="body" idx="1"/>
          </p:nvPr>
        </p:nvSpPr>
        <p:spPr>
          <a:xfrm>
            <a:off x="838200" y="1752600"/>
            <a:ext cx="5867400" cy="777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Thank You</a:t>
            </a:r>
          </a:p>
          <a:p>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a:t>
            </a:r>
          </a:p>
          <a:p>
            <a:endParaRPr lang="en-US" dirty="0" smtClean="0">
              <a:ea typeface="ヒラギノ角ゴ Pro W3" charset="0"/>
            </a:endParaRPr>
          </a:p>
          <a:p>
            <a:pPr eaLnBrk="1" hangingPunct="1">
              <a:defRPr/>
            </a:pPr>
            <a:r>
              <a:rPr lang="en-US" dirty="0" smtClean="0">
                <a:effectLst>
                  <a:outerShdw blurRad="38100" dist="38100" dir="2700000" algn="tl">
                    <a:srgbClr val="C0C0C0"/>
                  </a:outerShdw>
                </a:effectLst>
              </a:rPr>
              <a:t>Chris Droessler, Consultant, NCDPI</a:t>
            </a:r>
          </a:p>
          <a:p>
            <a:pPr eaLnBrk="1" hangingPunct="1">
              <a:defRPr/>
            </a:pPr>
            <a:r>
              <a:rPr lang="en-US" dirty="0" err="1" smtClean="0"/>
              <a:t>www.ncPerkins.org</a:t>
            </a:r>
            <a:r>
              <a:rPr lang="en-US" dirty="0" smtClean="0"/>
              <a:t>/presentations</a:t>
            </a:r>
          </a:p>
          <a:p>
            <a:endParaRPr lang="en-US" dirty="0">
              <a:ea typeface="ヒラギノ角ゴ Pro W3" charset="0"/>
              <a:cs typeface="Times"/>
            </a:endParaRP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57</a:t>
            </a:fld>
            <a:endParaRPr lang="en-US" sz="1200"/>
          </a:p>
        </p:txBody>
      </p:sp>
    </p:spTree>
    <p:extLst>
      <p:ext uri="{BB962C8B-B14F-4D97-AF65-F5344CB8AC3E}">
        <p14:creationId xmlns:p14="http://schemas.microsoft.com/office/powerpoint/2010/main" val="6871968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58</a:t>
            </a:fld>
            <a:endParaRPr lang="en-US"/>
          </a:p>
        </p:txBody>
      </p:sp>
    </p:spTree>
    <p:extLst>
      <p:ext uri="{BB962C8B-B14F-4D97-AF65-F5344CB8AC3E}">
        <p14:creationId xmlns:p14="http://schemas.microsoft.com/office/powerpoint/2010/main" val="478922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6</a:t>
            </a:fld>
            <a:endParaRPr lang="en-US" sz="1200"/>
          </a:p>
        </p:txBody>
      </p:sp>
      <p:sp>
        <p:nvSpPr>
          <p:cNvPr id="78850" name="Rectangle 2"/>
          <p:cNvSpPr>
            <a:spLocks noGrp="1" noRot="1" noChangeAspect="1" noChangeArrowheads="1" noTextEdit="1"/>
          </p:cNvSpPr>
          <p:nvPr>
            <p:ph type="sldImg"/>
          </p:nvPr>
        </p:nvSpPr>
        <p:spPr>
          <a:xfrm>
            <a:off x="1149350" y="685800"/>
            <a:ext cx="2030413" cy="1524000"/>
          </a:xfrm>
          <a:solidFill>
            <a:srgbClr val="FFFFFF"/>
          </a:solidFill>
          <a:ln/>
        </p:spPr>
      </p:sp>
      <p:sp>
        <p:nvSpPr>
          <p:cNvPr id="78851" name="Rectangle 3"/>
          <p:cNvSpPr>
            <a:spLocks noGrp="1" noChangeArrowheads="1"/>
          </p:cNvSpPr>
          <p:nvPr>
            <p:ph type="body" idx="1"/>
          </p:nvPr>
        </p:nvSpPr>
        <p:spPr>
          <a:xfrm>
            <a:off x="837903" y="2438400"/>
            <a:ext cx="5162847" cy="6019196"/>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20000"/>
          </a:bodyPr>
          <a:lstStyle/>
          <a:p>
            <a:pPr eaLnBrk="1" hangingPunct="1"/>
            <a:r>
              <a:rPr lang="en-US" dirty="0" smtClean="0">
                <a:latin typeface="Arial" charset="0"/>
                <a:ea typeface="ヒラギノ角ゴ Pro W3" charset="0"/>
                <a:cs typeface="ヒラギノ角ゴ Pro W3" charset="0"/>
              </a:rPr>
              <a:t>I </a:t>
            </a:r>
            <a:r>
              <a:rPr lang="en-US" dirty="0" smtClean="0">
                <a:latin typeface="Arial" charset="0"/>
                <a:ea typeface="ヒラギノ角ゴ Pro W3" charset="0"/>
                <a:cs typeface="ヒラギノ角ゴ Pro W3" charset="0"/>
              </a:rPr>
              <a:t>am high on Realistic,</a:t>
            </a:r>
            <a:r>
              <a:rPr lang="en-US" baseline="0" dirty="0" smtClean="0">
                <a:latin typeface="Arial" charset="0"/>
                <a:ea typeface="ヒラギノ角ゴ Pro W3" charset="0"/>
                <a:cs typeface="ヒラギノ角ゴ Pro W3" charset="0"/>
              </a:rPr>
              <a:t> which means I like working with my hands.  I prefer things to people.  That does not mean I don't care about people. </a:t>
            </a:r>
            <a:r>
              <a:rPr lang="en-US" baseline="0" dirty="0" smtClean="0">
                <a:latin typeface="Arial" charset="0"/>
                <a:ea typeface="ヒラギノ角ゴ Pro W3" charset="0"/>
                <a:cs typeface="ヒラギノ角ゴ Pro W3" charset="0"/>
              </a:rPr>
              <a:t>I am here, </a:t>
            </a:r>
            <a:r>
              <a:rPr lang="en-US" baseline="0" dirty="0" smtClean="0">
                <a:latin typeface="Arial" charset="0"/>
                <a:ea typeface="ヒラギノ角ゴ Pro W3" charset="0"/>
                <a:cs typeface="ヒラギノ角ゴ Pro W3" charset="0"/>
              </a:rPr>
              <a:t>aren't I?</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I am also high in Conventional. That means I like my things in order. I like a predictable life.  </a:t>
            </a:r>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I </a:t>
            </a:r>
            <a:r>
              <a:rPr lang="en-US" baseline="0" dirty="0" smtClean="0">
                <a:latin typeface="Arial" charset="0"/>
                <a:ea typeface="ヒラギノ角ゴ Pro W3" charset="0"/>
                <a:cs typeface="ヒラギノ角ゴ Pro W3" charset="0"/>
              </a:rPr>
              <a:t>am a lot like Dr. Sheldon Cooper.</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My wife is on the opposite side of the hexagon. She is an artistic/social person.  We make a great team, because between the two of us, we cover both sides of the hexagon.</a:t>
            </a:r>
            <a:endParaRPr lang="en-US"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Middle school and high school are a great place to start learning your career interests, but it is </a:t>
            </a:r>
            <a:r>
              <a:rPr lang="en-US" u="sng" baseline="0" dirty="0" smtClean="0">
                <a:latin typeface="Arial" charset="0"/>
                <a:ea typeface="ヒラギノ角ゴ Pro W3" charset="0"/>
                <a:cs typeface="ヒラギノ角ゴ Pro W3" charset="0"/>
              </a:rPr>
              <a:t>never</a:t>
            </a:r>
            <a:r>
              <a:rPr lang="en-US" baseline="0" dirty="0" smtClean="0">
                <a:latin typeface="Arial" charset="0"/>
                <a:ea typeface="ヒラギノ角ゴ Pro W3" charset="0"/>
                <a:cs typeface="ヒラギノ角ゴ Pro W3" charset="0"/>
              </a:rPr>
              <a:t> too late to start.</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I wish someone had taken the time back in high school to help me match up my interests with careers.  I’ve been down a </a:t>
            </a:r>
            <a:r>
              <a:rPr lang="en-US" u="sng" baseline="0" dirty="0" smtClean="0">
                <a:latin typeface="Arial" charset="0"/>
                <a:ea typeface="ヒラギノ角ゴ Pro W3" charset="0"/>
                <a:cs typeface="ヒラギノ角ゴ Pro W3" charset="0"/>
              </a:rPr>
              <a:t>lot</a:t>
            </a:r>
            <a:r>
              <a:rPr lang="en-US" baseline="0" dirty="0" smtClean="0">
                <a:latin typeface="Arial" charset="0"/>
                <a:ea typeface="ヒラギノ角ゴ Pro W3" charset="0"/>
                <a:cs typeface="ヒラギノ角ゴ Pro W3" charset="0"/>
              </a:rPr>
              <a:t> of paths that seemed to lead to dead ends.</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Seriously though, not getting the career advising I needed when I was in high school has made me </a:t>
            </a:r>
            <a:r>
              <a:rPr lang="en-US" u="sng" baseline="0" dirty="0" smtClean="0">
                <a:latin typeface="Arial" charset="0"/>
                <a:ea typeface="ヒラギノ角ゴ Pro W3" charset="0"/>
                <a:cs typeface="ヒラギノ角ゴ Pro W3" charset="0"/>
              </a:rPr>
              <a:t>passionate</a:t>
            </a:r>
            <a:r>
              <a:rPr lang="en-US" baseline="0" dirty="0" smtClean="0">
                <a:latin typeface="Arial" charset="0"/>
                <a:ea typeface="ヒラギノ角ゴ Pro W3" charset="0"/>
                <a:cs typeface="ヒラギノ角ゴ Pro W3" charset="0"/>
              </a:rPr>
              <a:t> about ensuring that future generations </a:t>
            </a:r>
            <a:r>
              <a:rPr lang="en-US" u="sng" baseline="0" dirty="0" smtClean="0">
                <a:latin typeface="Arial" charset="0"/>
                <a:ea typeface="ヒラギノ角ゴ Pro W3" charset="0"/>
                <a:cs typeface="ヒラギノ角ゴ Pro W3" charset="0"/>
              </a:rPr>
              <a:t>do</a:t>
            </a:r>
            <a:r>
              <a:rPr lang="en-US" baseline="0" dirty="0" smtClean="0">
                <a:latin typeface="Arial" charset="0"/>
                <a:ea typeface="ヒラギノ角ゴ Pro W3" charset="0"/>
                <a:cs typeface="ヒラギノ角ゴ Pro W3" charset="0"/>
              </a:rPr>
              <a:t> </a:t>
            </a:r>
            <a:r>
              <a:rPr lang="en-US" u="sng" baseline="0" dirty="0" smtClean="0">
                <a:latin typeface="Arial" charset="0"/>
                <a:ea typeface="ヒラギノ角ゴ Pro W3" charset="0"/>
                <a:cs typeface="ヒラギノ角ゴ Pro W3" charset="0"/>
              </a:rPr>
              <a:t>have</a:t>
            </a:r>
            <a:r>
              <a:rPr lang="en-US" baseline="0" dirty="0" smtClean="0">
                <a:latin typeface="Arial" charset="0"/>
                <a:ea typeface="ヒラギノ角ゴ Pro W3" charset="0"/>
                <a:cs typeface="ヒラギノ角ゴ Pro W3" charset="0"/>
              </a:rPr>
              <a:t> access to career information </a:t>
            </a:r>
            <a:r>
              <a:rPr lang="en-US" baseline="0" dirty="0" smtClean="0">
                <a:latin typeface="Arial" charset="0"/>
                <a:ea typeface="ヒラギノ角ゴ Pro W3" charset="0"/>
                <a:cs typeface="ヒラギノ角ゴ Pro W3" charset="0"/>
              </a:rPr>
              <a:t>-- including </a:t>
            </a:r>
            <a:r>
              <a:rPr lang="en-US" baseline="0" dirty="0" smtClean="0">
                <a:latin typeface="Arial" charset="0"/>
                <a:ea typeface="ヒラギノ角ゴ Pro W3" charset="0"/>
                <a:cs typeface="ヒラギノ角ゴ Pro W3" charset="0"/>
              </a:rPr>
              <a:t>figuring out who </a:t>
            </a:r>
            <a:r>
              <a:rPr lang="en-US" u="sng" baseline="0" dirty="0" smtClean="0">
                <a:latin typeface="Arial" charset="0"/>
                <a:ea typeface="ヒラギノ角ゴ Pro W3" charset="0"/>
                <a:cs typeface="ヒラギノ角ゴ Pro W3" charset="0"/>
              </a:rPr>
              <a:t>you</a:t>
            </a:r>
            <a:r>
              <a:rPr lang="en-US" baseline="0" dirty="0" smtClean="0">
                <a:latin typeface="Arial" charset="0"/>
                <a:ea typeface="ヒラギノ角ゴ Pro W3" charset="0"/>
                <a:cs typeface="ヒラギノ角ゴ Pro W3" charset="0"/>
              </a:rPr>
              <a:t> are, and your </a:t>
            </a:r>
            <a:r>
              <a:rPr lang="en-US" u="sng" baseline="0" dirty="0" smtClean="0">
                <a:latin typeface="Arial" charset="0"/>
                <a:ea typeface="ヒラギノ角ゴ Pro W3" charset="0"/>
                <a:cs typeface="ヒラギノ角ゴ Pro W3" charset="0"/>
              </a:rPr>
              <a:t>true</a:t>
            </a:r>
            <a:r>
              <a:rPr lang="en-US" baseline="0" dirty="0" smtClean="0">
                <a:latin typeface="Arial" charset="0"/>
                <a:ea typeface="ヒラギノ角ゴ Pro W3" charset="0"/>
                <a:cs typeface="ヒラギノ角ゴ Pro W3" charset="0"/>
              </a:rPr>
              <a:t> </a:t>
            </a:r>
            <a:r>
              <a:rPr lang="en-US" u="sng" baseline="0" dirty="0" smtClean="0">
                <a:latin typeface="Arial" charset="0"/>
                <a:ea typeface="ヒラギノ角ゴ Pro W3" charset="0"/>
                <a:cs typeface="ヒラギノ角ゴ Pro W3" charset="0"/>
              </a:rPr>
              <a:t>purpose</a:t>
            </a:r>
            <a:r>
              <a:rPr lang="en-US" baseline="0" dirty="0" smtClean="0">
                <a:latin typeface="Arial" charset="0"/>
                <a:ea typeface="ヒラギノ角ゴ Pro W3" charset="0"/>
                <a:cs typeface="ヒラギノ角ゴ Pro W3" charset="0"/>
              </a:rPr>
              <a:t> -- here on planet Earth.</a:t>
            </a: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a:t>
            </a: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en.wikipedia.org</a:t>
            </a:r>
            <a:r>
              <a:rPr lang="en-US" dirty="0" smtClean="0">
                <a:latin typeface="Arial" charset="0"/>
                <a:ea typeface="ヒラギノ角ゴ Pro W3" charset="0"/>
                <a:cs typeface="ヒラギノ角ゴ Pro W3" charset="0"/>
              </a:rPr>
              <a:t>/wiki/</a:t>
            </a:r>
            <a:r>
              <a:rPr lang="en-US" dirty="0" err="1" smtClean="0">
                <a:latin typeface="Arial" charset="0"/>
                <a:ea typeface="ヒラギノ角ゴ Pro W3" charset="0"/>
                <a:cs typeface="ヒラギノ角ゴ Pro W3" charset="0"/>
              </a:rPr>
              <a:t>Holland_Codes</a:t>
            </a:r>
            <a:endParaRPr lang="en-US" dirty="0" smtClean="0">
              <a:latin typeface="Arial" charset="0"/>
              <a:ea typeface="ヒラギノ角ゴ Pro W3" charset="0"/>
              <a:cs typeface="ヒラギノ角ゴ Pro W3" charset="0"/>
            </a:endParaRPr>
          </a:p>
          <a:p>
            <a:pPr eaLnBrk="1" hangingPunct="1"/>
            <a:endParaRPr lang="en-US"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ideagenerator.sheridancollege.ca</a:t>
            </a:r>
            <a:r>
              <a:rPr lang="en-US" dirty="0" smtClean="0">
                <a:latin typeface="Arial" charset="0"/>
                <a:ea typeface="ヒラギノ角ゴ Pro W3" charset="0"/>
                <a:cs typeface="ヒラギノ角ゴ Pro W3" charset="0"/>
              </a:rPr>
              <a:t>/Images/</a:t>
            </a:r>
            <a:r>
              <a:rPr lang="en-US" dirty="0" err="1" smtClean="0">
                <a:latin typeface="Arial" charset="0"/>
                <a:ea typeface="ヒラギノ角ゴ Pro W3" charset="0"/>
                <a:cs typeface="ヒラギノ角ゴ Pro W3" charset="0"/>
              </a:rPr>
              <a:t>hexagon.png</a:t>
            </a:r>
            <a:endParaRPr lang="en-US" dirty="0" smtClean="0">
              <a:latin typeface="Arial" charset="0"/>
              <a:ea typeface="ヒラギノ角ゴ Pro W3" charset="0"/>
              <a:cs typeface="ヒラギノ角ゴ Pro W3" charset="0"/>
            </a:endParaRPr>
          </a:p>
          <a:p>
            <a:pPr eaLnBrk="1" hangingPunct="1"/>
            <a:endParaRPr lang="en-US" dirty="0" smtClean="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541830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look at some careers</a:t>
            </a:r>
            <a:r>
              <a:rPr lang="en-US" dirty="0" smtClean="0"/>
              <a:t>.</a:t>
            </a:r>
          </a:p>
          <a:p>
            <a:endParaRPr lang="en-US" dirty="0"/>
          </a:p>
          <a:p>
            <a:r>
              <a:rPr lang="en-US" dirty="0" smtClean="0"/>
              <a:t>See if you can relate to one or more of the next six slides.</a:t>
            </a:r>
            <a:endParaRPr lang="en-US" dirty="0" smtClean="0"/>
          </a:p>
          <a:p>
            <a:endParaRPr lang="en-US" dirty="0" smtClean="0"/>
          </a:p>
          <a:p>
            <a:r>
              <a:rPr lang="en-US" dirty="0" smtClean="0"/>
              <a:t>Folks</a:t>
            </a:r>
            <a:r>
              <a:rPr lang="en-US" baseline="0" dirty="0" smtClean="0"/>
              <a:t> with high Realistic Career interests </a:t>
            </a:r>
            <a:r>
              <a:rPr lang="en-US" baseline="0" dirty="0" smtClean="0"/>
              <a:t>(like me) are </a:t>
            </a:r>
            <a:r>
              <a:rPr lang="en-US" baseline="0" dirty="0" smtClean="0"/>
              <a:t>the Doers.</a:t>
            </a:r>
          </a:p>
          <a:p>
            <a:endParaRPr lang="en-US" baseline="0" dirty="0" smtClean="0"/>
          </a:p>
          <a:p>
            <a:r>
              <a:rPr lang="en-US" baseline="0" dirty="0" smtClean="0"/>
              <a:t>They </a:t>
            </a:r>
            <a:r>
              <a:rPr lang="en-US" baseline="0" dirty="0" smtClean="0"/>
              <a:t>enjoy working </a:t>
            </a:r>
            <a:r>
              <a:rPr lang="en-US" baseline="0" dirty="0" smtClean="0"/>
              <a:t>with </a:t>
            </a:r>
            <a:r>
              <a:rPr lang="en-US" baseline="0" dirty="0" smtClean="0"/>
              <a:t>tools,</a:t>
            </a:r>
            <a:r>
              <a:rPr lang="en-US" dirty="0" smtClean="0"/>
              <a:t> </a:t>
            </a:r>
            <a:r>
              <a:rPr lang="en-US" baseline="0" dirty="0" smtClean="0"/>
              <a:t>equipment, and things </a:t>
            </a:r>
            <a:r>
              <a:rPr lang="en-US" u="sng" baseline="0" dirty="0" smtClean="0"/>
              <a:t>more</a:t>
            </a:r>
            <a:r>
              <a:rPr lang="en-US" baseline="0" dirty="0" smtClean="0"/>
              <a:t> than working with people.</a:t>
            </a:r>
          </a:p>
          <a:p>
            <a:endParaRPr lang="en-US" baseline="0" dirty="0" smtClean="0"/>
          </a:p>
          <a:p>
            <a:r>
              <a:rPr lang="en-US" baseline="0" dirty="0" smtClean="0"/>
              <a:t>A lot of what we refer to as "Blue Collar" jobs fall into the Realistic category.</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a:t>
            </a:fld>
            <a:endParaRPr lang="en-US"/>
          </a:p>
        </p:txBody>
      </p:sp>
    </p:spTree>
    <p:extLst>
      <p:ext uri="{BB962C8B-B14F-4D97-AF65-F5344CB8AC3E}">
        <p14:creationId xmlns:p14="http://schemas.microsoft.com/office/powerpoint/2010/main" val="588943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with Investigative career interests are</a:t>
            </a:r>
            <a:r>
              <a:rPr lang="en-US" baseline="0" dirty="0" smtClean="0"/>
              <a:t> the Thinkers.</a:t>
            </a:r>
          </a:p>
          <a:p>
            <a:endParaRPr lang="en-US" baseline="0" dirty="0" smtClean="0"/>
          </a:p>
          <a:p>
            <a:r>
              <a:rPr lang="en-US" baseline="0" dirty="0" smtClean="0"/>
              <a:t>They are more focused on ideas rather </a:t>
            </a:r>
            <a:r>
              <a:rPr lang="en-US" baseline="0" dirty="0" smtClean="0"/>
              <a:t>than </a:t>
            </a:r>
            <a:r>
              <a:rPr lang="en-US" baseline="0" dirty="0" smtClean="0"/>
              <a:t>on things or people.</a:t>
            </a:r>
          </a:p>
          <a:p>
            <a:endParaRPr lang="en-US" baseline="0" dirty="0" smtClean="0"/>
          </a:p>
          <a:p>
            <a:r>
              <a:rPr lang="en-US" baseline="0" dirty="0" smtClean="0"/>
              <a:t>They like to watch the CSI-type television shows</a:t>
            </a:r>
            <a:r>
              <a:rPr lang="en-US" baseline="0" dirty="0" smtClean="0"/>
              <a:t>.  </a:t>
            </a:r>
          </a:p>
          <a:p>
            <a:endParaRPr lang="en-US" dirty="0"/>
          </a:p>
          <a:p>
            <a:r>
              <a:rPr lang="en-US" baseline="0" dirty="0" smtClean="0"/>
              <a:t>They like to figure out problems.</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a:t>
            </a:fld>
            <a:endParaRPr lang="en-US"/>
          </a:p>
        </p:txBody>
      </p:sp>
    </p:spTree>
    <p:extLst>
      <p:ext uri="{BB962C8B-B14F-4D97-AF65-F5344CB8AC3E}">
        <p14:creationId xmlns:p14="http://schemas.microsoft.com/office/powerpoint/2010/main" val="1846362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with Artistic career interests</a:t>
            </a:r>
            <a:r>
              <a:rPr lang="en-US" baseline="0" dirty="0" smtClean="0"/>
              <a:t> </a:t>
            </a:r>
            <a:r>
              <a:rPr lang="en-US" dirty="0" smtClean="0"/>
              <a:t>are the Creators. </a:t>
            </a:r>
          </a:p>
          <a:p>
            <a:endParaRPr lang="en-US" dirty="0" smtClean="0"/>
          </a:p>
          <a:p>
            <a:r>
              <a:rPr lang="en-US" dirty="0" smtClean="0"/>
              <a:t>They create new things</a:t>
            </a:r>
            <a:r>
              <a:rPr lang="en-US" dirty="0" smtClean="0"/>
              <a:t>.</a:t>
            </a:r>
          </a:p>
          <a:p>
            <a:endParaRPr lang="en-US" dirty="0"/>
          </a:p>
          <a:p>
            <a:r>
              <a:rPr lang="en-US" dirty="0" smtClean="0"/>
              <a:t>They make our lives more colorful.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a:t>
            </a:fld>
            <a:endParaRPr lang="en-US"/>
          </a:p>
        </p:txBody>
      </p:sp>
    </p:spTree>
    <p:extLst>
      <p:ext uri="{BB962C8B-B14F-4D97-AF65-F5344CB8AC3E}">
        <p14:creationId xmlns:p14="http://schemas.microsoft.com/office/powerpoint/2010/main" val="1685097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 Id="rId3"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l="819" t="12396" r="819" b="13223"/>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903" y="81800"/>
            <a:ext cx="3820297" cy="1456488"/>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19400" y="228600"/>
            <a:ext cx="6096000" cy="944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NCCCS_logo_2C.jp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152400"/>
            <a:ext cx="2667000" cy="101466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tiff"/></Relationships>
</file>

<file path=ppt/slides/_rels/slide16.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jpe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9.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7.jp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1.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3.jpe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26.jpe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2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1.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2.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3.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4.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5.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6.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7.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8.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9.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0.tiff"/></Relationships>
</file>

<file path=ppt/slides/_rels/slide52.xml.rels><?xml version="1.0" encoding="UTF-8" standalone="yes"?>
<Relationships xmlns="http://schemas.openxmlformats.org/package/2006/relationships"><Relationship Id="rId3" Type="http://schemas.openxmlformats.org/officeDocument/2006/relationships/image" Target="../media/image41.tiff"/><Relationship Id="rId4" Type="http://schemas.openxmlformats.org/officeDocument/2006/relationships/image" Target="../media/image42.tiff"/><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3.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4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447800"/>
            <a:ext cx="4876800" cy="4038600"/>
          </a:xfrm>
        </p:spPr>
        <p:txBody>
          <a:bodyPr>
            <a:normAutofit/>
          </a:bodyPr>
          <a:lstStyle/>
          <a:p>
            <a:pPr>
              <a:lnSpc>
                <a:spcPct val="110000"/>
              </a:lnSpc>
              <a:defRPr/>
            </a:pPr>
            <a:r>
              <a:rPr lang="en-US" b="1" dirty="0" smtClean="0"/>
              <a:t>Career Exploration and other Important Stuff</a:t>
            </a:r>
            <a:endParaRPr lang="en-US" dirty="0" smtClean="0"/>
          </a:p>
        </p:txBody>
      </p:sp>
      <p:sp>
        <p:nvSpPr>
          <p:cNvPr id="3" name="Subtitle 2"/>
          <p:cNvSpPr>
            <a:spLocks noGrp="1"/>
          </p:cNvSpPr>
          <p:nvPr>
            <p:ph type="subTitle" idx="1"/>
          </p:nvPr>
        </p:nvSpPr>
        <p:spPr>
          <a:xfrm>
            <a:off x="304800" y="5181600"/>
            <a:ext cx="9144000" cy="1600200"/>
          </a:xfrm>
        </p:spPr>
        <p:txBody>
          <a:bodyPr>
            <a:normAutofit fontScale="92500" lnSpcReduction="10000"/>
          </a:bodyPr>
          <a:lstStyle/>
          <a:p>
            <a:pPr algn="l" eaLnBrk="1" hangingPunct="1">
              <a:defRPr/>
            </a:pPr>
            <a:r>
              <a:rPr lang="en-US" sz="3600" dirty="0" smtClean="0">
                <a:effectLst>
                  <a:outerShdw blurRad="38100" dist="38100" dir="2700000" algn="tl">
                    <a:srgbClr val="C0C0C0"/>
                  </a:outerShdw>
                </a:effectLst>
              </a:rPr>
              <a:t>Chris Droessler, CTE </a:t>
            </a:r>
            <a:r>
              <a:rPr lang="en-US" dirty="0" smtClean="0">
                <a:effectLst>
                  <a:outerShdw blurRad="38100" dist="38100" dir="2700000" algn="tl">
                    <a:srgbClr val="C0C0C0"/>
                  </a:outerShdw>
                </a:effectLst>
              </a:rPr>
              <a:t>Coordinator</a:t>
            </a:r>
          </a:p>
          <a:p>
            <a:pPr algn="l" eaLnBrk="1" hangingPunct="1">
              <a:defRPr/>
            </a:pPr>
            <a:r>
              <a:rPr lang="en-US" dirty="0" smtClean="0">
                <a:effectLst>
                  <a:outerShdw blurRad="38100" dist="38100" dir="2700000" algn="tl">
                    <a:srgbClr val="C0C0C0"/>
                  </a:outerShdw>
                </a:effectLst>
              </a:rPr>
              <a:t>NC Community Colleges</a:t>
            </a:r>
          </a:p>
          <a:p>
            <a:pPr algn="l" eaLnBrk="1" hangingPunct="1">
              <a:defRPr/>
            </a:pPr>
            <a:r>
              <a:rPr lang="en-US" dirty="0" err="1" smtClean="0"/>
              <a:t>NCperkins.org</a:t>
            </a:r>
            <a:r>
              <a:rPr lang="en-US" dirty="0" smtClean="0"/>
              <a:t>/presentations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529166"/>
            <a:ext cx="3467100" cy="3467100"/>
          </a:xfrm>
          <a:prstGeom prst="rect">
            <a:avLst/>
          </a:prstGeom>
        </p:spPr>
      </p:pic>
    </p:spTree>
    <p:extLst>
      <p:ext uri="{BB962C8B-B14F-4D97-AF65-F5344CB8AC3E}">
        <p14:creationId xmlns:p14="http://schemas.microsoft.com/office/powerpoint/2010/main" val="183462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a:t>
            </a:r>
            <a:br>
              <a:rPr lang="en-US" dirty="0" smtClean="0"/>
            </a:br>
            <a:r>
              <a:rPr lang="en-US" dirty="0" smtClean="0"/>
              <a:t>Career Interests</a:t>
            </a:r>
            <a:endParaRPr lang="en-US" dirty="0"/>
          </a:p>
        </p:txBody>
      </p:sp>
      <p:sp>
        <p:nvSpPr>
          <p:cNvPr id="3" name="Content Placeholder 2"/>
          <p:cNvSpPr>
            <a:spLocks noGrp="1"/>
          </p:cNvSpPr>
          <p:nvPr>
            <p:ph idx="1"/>
          </p:nvPr>
        </p:nvSpPr>
        <p:spPr/>
        <p:txBody>
          <a:bodyPr/>
          <a:lstStyle/>
          <a:p>
            <a:r>
              <a:rPr lang="en-US" dirty="0"/>
              <a:t>Occupational Therapist </a:t>
            </a:r>
            <a:r>
              <a:rPr lang="en-US" dirty="0" smtClean="0"/>
              <a:t>Assistants</a:t>
            </a:r>
          </a:p>
          <a:p>
            <a:r>
              <a:rPr lang="en-US" dirty="0"/>
              <a:t>Physical Therapist </a:t>
            </a:r>
            <a:r>
              <a:rPr lang="en-US" dirty="0" smtClean="0"/>
              <a:t>Assistants</a:t>
            </a:r>
          </a:p>
          <a:p>
            <a:r>
              <a:rPr lang="en-US" dirty="0"/>
              <a:t>Physical </a:t>
            </a:r>
            <a:r>
              <a:rPr lang="en-US" dirty="0" smtClean="0"/>
              <a:t>Therapists</a:t>
            </a:r>
          </a:p>
          <a:p>
            <a:r>
              <a:rPr lang="en-US" dirty="0"/>
              <a:t>Occupational </a:t>
            </a:r>
            <a:r>
              <a:rPr lang="en-US" dirty="0" smtClean="0"/>
              <a:t>Therapists</a:t>
            </a:r>
          </a:p>
          <a:p>
            <a:r>
              <a:rPr lang="en-US" dirty="0"/>
              <a:t>Substance Abuse and Behavioral Disorder </a:t>
            </a:r>
            <a:r>
              <a:rPr lang="en-US" dirty="0" smtClean="0"/>
              <a:t>Counselors</a:t>
            </a:r>
          </a:p>
          <a:p>
            <a:r>
              <a:rPr lang="en-US" dirty="0"/>
              <a:t>Speech-Language </a:t>
            </a:r>
            <a:r>
              <a:rPr lang="en-US" dirty="0" smtClean="0"/>
              <a:t>Pathologists</a:t>
            </a:r>
          </a:p>
          <a:p>
            <a:r>
              <a:rPr lang="en-US" dirty="0"/>
              <a:t>Registered </a:t>
            </a:r>
            <a:r>
              <a:rPr lang="en-US" dirty="0" smtClean="0"/>
              <a:t>Nurses</a:t>
            </a:r>
          </a:p>
          <a:p>
            <a:r>
              <a:rPr lang="en-US" dirty="0"/>
              <a:t>Recreational Therapists</a:t>
            </a:r>
            <a:endParaRPr lang="en-US" dirty="0" smtClean="0"/>
          </a:p>
        </p:txBody>
      </p:sp>
    </p:spTree>
    <p:extLst>
      <p:ext uri="{BB962C8B-B14F-4D97-AF65-F5344CB8AC3E}">
        <p14:creationId xmlns:p14="http://schemas.microsoft.com/office/powerpoint/2010/main" val="95732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Enterprising </a:t>
            </a:r>
            <a:br>
              <a:rPr lang="en-US" dirty="0" smtClean="0"/>
            </a:br>
            <a:r>
              <a:rPr lang="en-US" dirty="0" smtClean="0"/>
              <a:t>Career Interests</a:t>
            </a:r>
            <a:endParaRPr lang="en-US" dirty="0"/>
          </a:p>
        </p:txBody>
      </p:sp>
      <p:sp>
        <p:nvSpPr>
          <p:cNvPr id="3" name="Content Placeholder 2"/>
          <p:cNvSpPr>
            <a:spLocks noGrp="1"/>
          </p:cNvSpPr>
          <p:nvPr>
            <p:ph idx="1"/>
          </p:nvPr>
        </p:nvSpPr>
        <p:spPr/>
        <p:txBody>
          <a:bodyPr/>
          <a:lstStyle/>
          <a:p>
            <a:r>
              <a:rPr lang="en-US" dirty="0"/>
              <a:t>Medical and Health Services </a:t>
            </a:r>
            <a:r>
              <a:rPr lang="en-US" dirty="0" smtClean="0"/>
              <a:t>Managers</a:t>
            </a:r>
          </a:p>
          <a:p>
            <a:r>
              <a:rPr lang="en-US" dirty="0" smtClean="0"/>
              <a:t>Credit Counselors</a:t>
            </a:r>
          </a:p>
          <a:p>
            <a:r>
              <a:rPr lang="en-US" dirty="0" smtClean="0"/>
              <a:t>Meeting</a:t>
            </a:r>
            <a:r>
              <a:rPr lang="en-US" dirty="0"/>
              <a:t>, Convention, and Event </a:t>
            </a:r>
            <a:r>
              <a:rPr lang="en-US" dirty="0" smtClean="0"/>
              <a:t>Planners</a:t>
            </a:r>
          </a:p>
          <a:p>
            <a:r>
              <a:rPr lang="en-US" dirty="0"/>
              <a:t>Marketing </a:t>
            </a:r>
            <a:r>
              <a:rPr lang="en-US" dirty="0" smtClean="0"/>
              <a:t>Managers</a:t>
            </a:r>
          </a:p>
          <a:p>
            <a:r>
              <a:rPr lang="en-US" dirty="0"/>
              <a:t>Insurance Sales </a:t>
            </a:r>
            <a:r>
              <a:rPr lang="en-US" dirty="0" smtClean="0"/>
              <a:t>Agents</a:t>
            </a:r>
          </a:p>
          <a:p>
            <a:r>
              <a:rPr lang="en-US" dirty="0" smtClean="0"/>
              <a:t>Chefs </a:t>
            </a:r>
            <a:r>
              <a:rPr lang="en-US" dirty="0"/>
              <a:t>and Head </a:t>
            </a:r>
            <a:r>
              <a:rPr lang="en-US" dirty="0" smtClean="0"/>
              <a:t>Cooks</a:t>
            </a:r>
          </a:p>
          <a:p>
            <a:r>
              <a:rPr lang="en-US" dirty="0"/>
              <a:t>Human Resources </a:t>
            </a:r>
            <a:r>
              <a:rPr lang="en-US" dirty="0" smtClean="0"/>
              <a:t>Managers</a:t>
            </a:r>
          </a:p>
          <a:p>
            <a:r>
              <a:rPr lang="en-US" dirty="0"/>
              <a:t>Sales </a:t>
            </a:r>
            <a:r>
              <a:rPr lang="en-US" dirty="0" smtClean="0"/>
              <a:t>Engineers</a:t>
            </a:r>
          </a:p>
          <a:p>
            <a:r>
              <a:rPr lang="en-US" dirty="0"/>
              <a:t>Retail Salespersons</a:t>
            </a:r>
          </a:p>
        </p:txBody>
      </p:sp>
    </p:spTree>
    <p:extLst>
      <p:ext uri="{BB962C8B-B14F-4D97-AF65-F5344CB8AC3E}">
        <p14:creationId xmlns:p14="http://schemas.microsoft.com/office/powerpoint/2010/main" val="128670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Conventional </a:t>
            </a:r>
            <a:br>
              <a:rPr lang="en-US" dirty="0" smtClean="0"/>
            </a:br>
            <a:r>
              <a:rPr lang="en-US" dirty="0" smtClean="0"/>
              <a:t>Career Interests</a:t>
            </a:r>
            <a:endParaRPr lang="en-US" dirty="0"/>
          </a:p>
        </p:txBody>
      </p:sp>
      <p:sp>
        <p:nvSpPr>
          <p:cNvPr id="3" name="Content Placeholder 2"/>
          <p:cNvSpPr>
            <a:spLocks noGrp="1"/>
          </p:cNvSpPr>
          <p:nvPr>
            <p:ph idx="1"/>
          </p:nvPr>
        </p:nvSpPr>
        <p:spPr/>
        <p:txBody>
          <a:bodyPr/>
          <a:lstStyle/>
          <a:p>
            <a:r>
              <a:rPr lang="en-US" dirty="0"/>
              <a:t>Medical </a:t>
            </a:r>
            <a:r>
              <a:rPr lang="en-US" dirty="0" smtClean="0"/>
              <a:t>Secretaries</a:t>
            </a:r>
          </a:p>
          <a:p>
            <a:r>
              <a:rPr lang="en-US" dirty="0" smtClean="0"/>
              <a:t>Actuaries</a:t>
            </a:r>
          </a:p>
          <a:p>
            <a:r>
              <a:rPr lang="en-US" dirty="0"/>
              <a:t>Medical Records and Health Information </a:t>
            </a:r>
            <a:r>
              <a:rPr lang="en-US" dirty="0" smtClean="0"/>
              <a:t>Technicians</a:t>
            </a:r>
          </a:p>
          <a:p>
            <a:r>
              <a:rPr lang="en-US" dirty="0"/>
              <a:t>Accountants and </a:t>
            </a:r>
            <a:r>
              <a:rPr lang="en-US" dirty="0" smtClean="0"/>
              <a:t>Auditors</a:t>
            </a:r>
          </a:p>
          <a:p>
            <a:r>
              <a:rPr lang="en-US" dirty="0"/>
              <a:t>Pharmacy </a:t>
            </a:r>
            <a:r>
              <a:rPr lang="en-US" dirty="0" smtClean="0"/>
              <a:t>Technicians</a:t>
            </a:r>
          </a:p>
          <a:p>
            <a:r>
              <a:rPr lang="en-US" dirty="0"/>
              <a:t>Cost </a:t>
            </a:r>
            <a:r>
              <a:rPr lang="en-US" dirty="0" smtClean="0"/>
              <a:t>Estimators</a:t>
            </a:r>
          </a:p>
          <a:p>
            <a:r>
              <a:rPr lang="en-US" dirty="0" smtClean="0"/>
              <a:t>Library Technicians</a:t>
            </a:r>
          </a:p>
          <a:p>
            <a:r>
              <a:rPr lang="en-US" dirty="0"/>
              <a:t>Compliance Officers</a:t>
            </a:r>
          </a:p>
        </p:txBody>
      </p:sp>
    </p:spTree>
    <p:extLst>
      <p:ext uri="{BB962C8B-B14F-4D97-AF65-F5344CB8AC3E}">
        <p14:creationId xmlns:p14="http://schemas.microsoft.com/office/powerpoint/2010/main" val="191496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 name="Hexagon 20"/>
          <p:cNvSpPr/>
          <p:nvPr/>
        </p:nvSpPr>
        <p:spPr>
          <a:xfrm rot="20010427">
            <a:off x="1856977" y="1284625"/>
            <a:ext cx="5195864" cy="4479193"/>
          </a:xfrm>
          <a:prstGeom prst="hexagon">
            <a:avLst/>
          </a:prstGeom>
          <a:solidFill>
            <a:schemeClr val="accent3">
              <a:lumMod val="20000"/>
              <a:lumOff val="80000"/>
            </a:schemeClr>
          </a:solidFill>
          <a:ln w="603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rot="20045005">
            <a:off x="2067664" y="348285"/>
            <a:ext cx="2077813" cy="1138773"/>
          </a:xfrm>
          <a:prstGeom prst="rect">
            <a:avLst/>
          </a:prstGeom>
        </p:spPr>
        <p:txBody>
          <a:bodyPr wrap="none">
            <a:spAutoFit/>
          </a:bodyPr>
          <a:lstStyle/>
          <a:p>
            <a:pPr algn="ctr">
              <a:spcBef>
                <a:spcPct val="20000"/>
              </a:spcBef>
              <a:defRPr/>
            </a:pPr>
            <a:r>
              <a:rPr lang="en-US" sz="3600" b="1" u="sng" dirty="0" smtClean="0">
                <a:solidFill>
                  <a:srgbClr val="0432FF"/>
                </a:solidFill>
                <a:effectLst>
                  <a:outerShdw blurRad="38100" dist="38100" dir="2700000" algn="tl">
                    <a:srgbClr val="DDDDDD"/>
                  </a:outerShdw>
                </a:effectLst>
                <a:latin typeface="Helvetica Neue" charset="0"/>
              </a:rPr>
              <a:t>Realistic</a:t>
            </a:r>
            <a:r>
              <a:rPr lang="en-US" sz="3200" b="1" dirty="0" smtClean="0">
                <a:solidFill>
                  <a:srgbClr val="FF0000"/>
                </a:solidFill>
                <a:effectLst>
                  <a:outerShdw blurRad="38100" dist="38100" dir="2700000" algn="tl">
                    <a:srgbClr val="DDDDDD"/>
                  </a:outerShdw>
                </a:effectLst>
                <a:latin typeface="Helvetica Neue" charset="0"/>
              </a:rPr>
              <a:t/>
            </a:r>
            <a:br>
              <a:rPr lang="en-US" sz="3200" b="1" dirty="0" smtClean="0">
                <a:solidFill>
                  <a:srgbClr val="FF0000"/>
                </a:solidFill>
                <a:effectLst>
                  <a:outerShdw blurRad="38100" dist="38100" dir="2700000" algn="tl">
                    <a:srgbClr val="DDDDDD"/>
                  </a:outerShdw>
                </a:effectLst>
                <a:latin typeface="Helvetica Neue" charset="0"/>
              </a:rPr>
            </a:br>
            <a:r>
              <a:rPr lang="en-US" sz="3200" b="1" dirty="0" smtClean="0">
                <a:solidFill>
                  <a:srgbClr val="FF0000"/>
                </a:solidFill>
                <a:effectLst>
                  <a:outerShdw blurRad="38100" dist="38100" dir="2700000" algn="tl">
                    <a:srgbClr val="DDDDDD"/>
                  </a:outerShdw>
                </a:effectLst>
                <a:latin typeface="Helvetica Neue" charset="0"/>
              </a:rPr>
              <a:t>(Doers</a:t>
            </a:r>
            <a:r>
              <a:rPr lang="en-US" sz="3200" b="1" dirty="0">
                <a:solidFill>
                  <a:srgbClr val="FF0000"/>
                </a:solidFill>
                <a:effectLst>
                  <a:outerShdw blurRad="38100" dist="38100" dir="2700000" algn="tl">
                    <a:srgbClr val="DDDDDD"/>
                  </a:outerShdw>
                </a:effectLst>
                <a:latin typeface="Helvetica Neue" charset="0"/>
              </a:rPr>
              <a:t>)</a:t>
            </a:r>
          </a:p>
        </p:txBody>
      </p:sp>
      <p:sp>
        <p:nvSpPr>
          <p:cNvPr id="4" name="Rectangle 3"/>
          <p:cNvSpPr/>
          <p:nvPr/>
        </p:nvSpPr>
        <p:spPr>
          <a:xfrm rot="2206085">
            <a:off x="4818408" y="612242"/>
            <a:ext cx="2961067" cy="1138773"/>
          </a:xfrm>
          <a:prstGeom prst="rect">
            <a:avLst/>
          </a:prstGeom>
        </p:spPr>
        <p:txBody>
          <a:bodyPr wrap="none">
            <a:spAutoFit/>
          </a:bodyPr>
          <a:lstStyle/>
          <a:p>
            <a:pPr algn="ctr">
              <a:spcBef>
                <a:spcPct val="20000"/>
              </a:spcBef>
              <a:defRPr/>
            </a:pPr>
            <a:r>
              <a:rPr lang="en-US" sz="3600" b="1" u="sng" dirty="0" smtClean="0">
                <a:solidFill>
                  <a:srgbClr val="0432FF"/>
                </a:solidFill>
                <a:effectLst>
                  <a:outerShdw blurRad="38100" dist="38100" dir="2700000" algn="tl">
                    <a:srgbClr val="DDDDDD"/>
                  </a:outerShdw>
                </a:effectLst>
                <a:latin typeface="Helvetica Neue" charset="0"/>
              </a:rPr>
              <a:t>Investigative</a:t>
            </a:r>
            <a:r>
              <a:rPr lang="en-US" sz="3200" b="1" dirty="0" smtClean="0">
                <a:solidFill>
                  <a:srgbClr val="FF0000"/>
                </a:solidFill>
                <a:effectLst>
                  <a:outerShdw blurRad="38100" dist="38100" dir="2700000" algn="tl">
                    <a:srgbClr val="DDDDDD"/>
                  </a:outerShdw>
                </a:effectLst>
                <a:latin typeface="Helvetica Neue" charset="0"/>
              </a:rPr>
              <a:t/>
            </a:r>
            <a:br>
              <a:rPr lang="en-US" sz="3200" b="1" dirty="0" smtClean="0">
                <a:solidFill>
                  <a:srgbClr val="FF0000"/>
                </a:solidFill>
                <a:effectLst>
                  <a:outerShdw blurRad="38100" dist="38100" dir="2700000" algn="tl">
                    <a:srgbClr val="DDDDDD"/>
                  </a:outerShdw>
                </a:effectLst>
                <a:latin typeface="Helvetica Neue" charset="0"/>
              </a:rPr>
            </a:br>
            <a:r>
              <a:rPr lang="en-US" sz="3200" b="1" dirty="0" smtClean="0">
                <a:solidFill>
                  <a:srgbClr val="FF0000"/>
                </a:solidFill>
                <a:effectLst>
                  <a:outerShdw blurRad="38100" dist="38100" dir="2700000" algn="tl">
                    <a:srgbClr val="DDDDDD"/>
                  </a:outerShdw>
                </a:effectLst>
                <a:latin typeface="Helvetica Neue" charset="0"/>
              </a:rPr>
              <a:t>(Thinkers</a:t>
            </a:r>
            <a:r>
              <a:rPr lang="en-US" sz="3200" b="1" dirty="0">
                <a:solidFill>
                  <a:srgbClr val="FF0000"/>
                </a:solidFill>
                <a:effectLst>
                  <a:outerShdw blurRad="38100" dist="38100" dir="2700000" algn="tl">
                    <a:srgbClr val="DDDDDD"/>
                  </a:outerShdw>
                </a:effectLst>
                <a:latin typeface="Helvetica Neue" charset="0"/>
              </a:rPr>
              <a:t>)</a:t>
            </a:r>
          </a:p>
        </p:txBody>
      </p:sp>
      <p:sp>
        <p:nvSpPr>
          <p:cNvPr id="5" name="Rectangle 4"/>
          <p:cNvSpPr/>
          <p:nvPr/>
        </p:nvSpPr>
        <p:spPr>
          <a:xfrm rot="5400000">
            <a:off x="6393286" y="3014040"/>
            <a:ext cx="2131353" cy="1138773"/>
          </a:xfrm>
          <a:prstGeom prst="rect">
            <a:avLst/>
          </a:prstGeom>
        </p:spPr>
        <p:txBody>
          <a:bodyPr wrap="none">
            <a:spAutoFit/>
          </a:bodyPr>
          <a:lstStyle/>
          <a:p>
            <a:pPr algn="ctr">
              <a:spcBef>
                <a:spcPct val="20000"/>
              </a:spcBef>
              <a:defRPr/>
            </a:pPr>
            <a:r>
              <a:rPr lang="en-US" sz="3600" b="1" u="sng" dirty="0" smtClean="0">
                <a:solidFill>
                  <a:srgbClr val="0432FF"/>
                </a:solidFill>
                <a:effectLst>
                  <a:outerShdw blurRad="38100" dist="38100" dir="2700000" algn="tl">
                    <a:srgbClr val="DDDDDD"/>
                  </a:outerShdw>
                </a:effectLst>
                <a:latin typeface="Helvetica Neue" charset="0"/>
              </a:rPr>
              <a:t>Artistic</a:t>
            </a:r>
            <a:r>
              <a:rPr lang="en-US" sz="3200" b="1" dirty="0" smtClean="0">
                <a:solidFill>
                  <a:srgbClr val="FF0000"/>
                </a:solidFill>
                <a:effectLst>
                  <a:outerShdw blurRad="38100" dist="38100" dir="2700000" algn="tl">
                    <a:srgbClr val="DDDDDD"/>
                  </a:outerShdw>
                </a:effectLst>
                <a:latin typeface="Helvetica Neue" charset="0"/>
              </a:rPr>
              <a:t/>
            </a:r>
            <a:br>
              <a:rPr lang="en-US" sz="3200" b="1" dirty="0" smtClean="0">
                <a:solidFill>
                  <a:srgbClr val="FF0000"/>
                </a:solidFill>
                <a:effectLst>
                  <a:outerShdw blurRad="38100" dist="38100" dir="2700000" algn="tl">
                    <a:srgbClr val="DDDDDD"/>
                  </a:outerShdw>
                </a:effectLst>
                <a:latin typeface="Helvetica Neue" charset="0"/>
              </a:rPr>
            </a:br>
            <a:r>
              <a:rPr lang="en-US" sz="3200" b="1" dirty="0" smtClean="0">
                <a:solidFill>
                  <a:srgbClr val="FF0000"/>
                </a:solidFill>
                <a:effectLst>
                  <a:outerShdw blurRad="38100" dist="38100" dir="2700000" algn="tl">
                    <a:srgbClr val="DDDDDD"/>
                  </a:outerShdw>
                </a:effectLst>
                <a:latin typeface="Helvetica Neue" charset="0"/>
              </a:rPr>
              <a:t>(Creators</a:t>
            </a:r>
            <a:r>
              <a:rPr lang="en-US" sz="3200" b="1" dirty="0">
                <a:solidFill>
                  <a:srgbClr val="FF0000"/>
                </a:solidFill>
                <a:effectLst>
                  <a:outerShdw blurRad="38100" dist="38100" dir="2700000" algn="tl">
                    <a:srgbClr val="DDDDDD"/>
                  </a:outerShdw>
                </a:effectLst>
                <a:latin typeface="Helvetica Neue" charset="0"/>
              </a:rPr>
              <a:t>)</a:t>
            </a:r>
          </a:p>
        </p:txBody>
      </p:sp>
      <p:sp>
        <p:nvSpPr>
          <p:cNvPr id="6" name="Rectangle 5"/>
          <p:cNvSpPr/>
          <p:nvPr/>
        </p:nvSpPr>
        <p:spPr>
          <a:xfrm rot="20033768">
            <a:off x="5158200" y="5341556"/>
            <a:ext cx="1939954" cy="1138773"/>
          </a:xfrm>
          <a:prstGeom prst="rect">
            <a:avLst/>
          </a:prstGeom>
        </p:spPr>
        <p:txBody>
          <a:bodyPr wrap="none">
            <a:spAutoFit/>
          </a:bodyPr>
          <a:lstStyle/>
          <a:p>
            <a:pPr algn="ctr">
              <a:spcBef>
                <a:spcPct val="20000"/>
              </a:spcBef>
              <a:defRPr/>
            </a:pPr>
            <a:r>
              <a:rPr lang="en-US" sz="3600" b="1" u="sng" dirty="0" smtClean="0">
                <a:solidFill>
                  <a:srgbClr val="0432FF"/>
                </a:solidFill>
                <a:effectLst>
                  <a:outerShdw blurRad="38100" dist="38100" dir="2700000" algn="tl">
                    <a:srgbClr val="DDDDDD"/>
                  </a:outerShdw>
                </a:effectLst>
                <a:latin typeface="Helvetica Neue" charset="0"/>
              </a:rPr>
              <a:t>Social</a:t>
            </a:r>
            <a:r>
              <a:rPr lang="en-US" sz="3200" b="1" dirty="0" smtClean="0">
                <a:solidFill>
                  <a:srgbClr val="FF0000"/>
                </a:solidFill>
                <a:effectLst>
                  <a:outerShdw blurRad="38100" dist="38100" dir="2700000" algn="tl">
                    <a:srgbClr val="DDDDDD"/>
                  </a:outerShdw>
                </a:effectLst>
                <a:latin typeface="Helvetica Neue" charset="0"/>
              </a:rPr>
              <a:t/>
            </a:r>
            <a:br>
              <a:rPr lang="en-US" sz="3200" b="1" dirty="0" smtClean="0">
                <a:solidFill>
                  <a:srgbClr val="FF0000"/>
                </a:solidFill>
                <a:effectLst>
                  <a:outerShdw blurRad="38100" dist="38100" dir="2700000" algn="tl">
                    <a:srgbClr val="DDDDDD"/>
                  </a:outerShdw>
                </a:effectLst>
                <a:latin typeface="Helvetica Neue" charset="0"/>
              </a:rPr>
            </a:br>
            <a:r>
              <a:rPr lang="en-US" sz="3200" b="1" dirty="0" smtClean="0">
                <a:solidFill>
                  <a:srgbClr val="FF0000"/>
                </a:solidFill>
                <a:effectLst>
                  <a:outerShdw blurRad="38100" dist="38100" dir="2700000" algn="tl">
                    <a:srgbClr val="DDDDDD"/>
                  </a:outerShdw>
                </a:effectLst>
                <a:latin typeface="Helvetica Neue" charset="0"/>
              </a:rPr>
              <a:t>(Helpers</a:t>
            </a:r>
            <a:r>
              <a:rPr lang="en-US" sz="3200" b="1" dirty="0">
                <a:solidFill>
                  <a:srgbClr val="FF0000"/>
                </a:solidFill>
                <a:effectLst>
                  <a:outerShdw blurRad="38100" dist="38100" dir="2700000" algn="tl">
                    <a:srgbClr val="DDDDDD"/>
                  </a:outerShdw>
                </a:effectLst>
                <a:latin typeface="Helvetica Neue" charset="0"/>
              </a:rPr>
              <a:t>)</a:t>
            </a:r>
          </a:p>
        </p:txBody>
      </p:sp>
      <p:sp>
        <p:nvSpPr>
          <p:cNvPr id="7" name="Rectangle 6"/>
          <p:cNvSpPr/>
          <p:nvPr/>
        </p:nvSpPr>
        <p:spPr>
          <a:xfrm rot="2213634">
            <a:off x="1096346" y="5242688"/>
            <a:ext cx="2868093" cy="1138773"/>
          </a:xfrm>
          <a:prstGeom prst="rect">
            <a:avLst/>
          </a:prstGeom>
        </p:spPr>
        <p:txBody>
          <a:bodyPr wrap="none">
            <a:spAutoFit/>
          </a:bodyPr>
          <a:lstStyle/>
          <a:p>
            <a:pPr algn="ctr">
              <a:spcBef>
                <a:spcPct val="20000"/>
              </a:spcBef>
              <a:defRPr/>
            </a:pPr>
            <a:r>
              <a:rPr lang="en-US" sz="3600" b="1" u="sng" dirty="0" smtClean="0">
                <a:solidFill>
                  <a:srgbClr val="0432FF"/>
                </a:solidFill>
                <a:effectLst>
                  <a:outerShdw blurRad="38100" dist="38100" dir="2700000" algn="tl">
                    <a:srgbClr val="DDDDDD"/>
                  </a:outerShdw>
                </a:effectLst>
                <a:latin typeface="Helvetica Neue" charset="0"/>
              </a:rPr>
              <a:t>Enterprising</a:t>
            </a:r>
            <a:r>
              <a:rPr lang="en-US" sz="3200" b="1" dirty="0" smtClean="0">
                <a:solidFill>
                  <a:srgbClr val="FF0000"/>
                </a:solidFill>
                <a:effectLst>
                  <a:outerShdw blurRad="38100" dist="38100" dir="2700000" algn="tl">
                    <a:srgbClr val="DDDDDD"/>
                  </a:outerShdw>
                </a:effectLst>
                <a:latin typeface="Helvetica Neue" charset="0"/>
              </a:rPr>
              <a:t/>
            </a:r>
            <a:br>
              <a:rPr lang="en-US" sz="3200" b="1" dirty="0" smtClean="0">
                <a:solidFill>
                  <a:srgbClr val="FF0000"/>
                </a:solidFill>
                <a:effectLst>
                  <a:outerShdw blurRad="38100" dist="38100" dir="2700000" algn="tl">
                    <a:srgbClr val="DDDDDD"/>
                  </a:outerShdw>
                </a:effectLst>
                <a:latin typeface="Helvetica Neue" charset="0"/>
              </a:rPr>
            </a:br>
            <a:r>
              <a:rPr lang="en-US" sz="3200" b="1" dirty="0" smtClean="0">
                <a:solidFill>
                  <a:srgbClr val="FF0000"/>
                </a:solidFill>
                <a:effectLst>
                  <a:outerShdw blurRad="38100" dist="38100" dir="2700000" algn="tl">
                    <a:srgbClr val="DDDDDD"/>
                  </a:outerShdw>
                </a:effectLst>
                <a:latin typeface="Helvetica Neue" charset="0"/>
              </a:rPr>
              <a:t>(Persuaders</a:t>
            </a:r>
            <a:r>
              <a:rPr lang="en-US" sz="3200" b="1" dirty="0">
                <a:solidFill>
                  <a:srgbClr val="FF0000"/>
                </a:solidFill>
                <a:effectLst>
                  <a:outerShdw blurRad="38100" dist="38100" dir="2700000" algn="tl">
                    <a:srgbClr val="DDDDDD"/>
                  </a:outerShdw>
                </a:effectLst>
                <a:latin typeface="Helvetica Neue" charset="0"/>
              </a:rPr>
              <a:t>)</a:t>
            </a:r>
          </a:p>
        </p:txBody>
      </p:sp>
      <p:sp>
        <p:nvSpPr>
          <p:cNvPr id="8" name="Rectangle 7"/>
          <p:cNvSpPr/>
          <p:nvPr/>
        </p:nvSpPr>
        <p:spPr>
          <a:xfrm rot="16200000">
            <a:off x="-131536" y="2773701"/>
            <a:ext cx="3081293" cy="1138773"/>
          </a:xfrm>
          <a:prstGeom prst="rect">
            <a:avLst/>
          </a:prstGeom>
        </p:spPr>
        <p:txBody>
          <a:bodyPr wrap="none">
            <a:spAutoFit/>
          </a:bodyPr>
          <a:lstStyle/>
          <a:p>
            <a:pPr algn="ctr">
              <a:spcBef>
                <a:spcPct val="20000"/>
              </a:spcBef>
              <a:defRPr/>
            </a:pPr>
            <a:r>
              <a:rPr lang="en-US" sz="3600" b="1" u="sng" dirty="0" smtClean="0">
                <a:solidFill>
                  <a:srgbClr val="0432FF"/>
                </a:solidFill>
                <a:effectLst>
                  <a:outerShdw blurRad="38100" dist="38100" dir="2700000" algn="tl">
                    <a:srgbClr val="DDDDDD"/>
                  </a:outerShdw>
                </a:effectLst>
                <a:latin typeface="Helvetica Neue" charset="0"/>
              </a:rPr>
              <a:t>Conventional</a:t>
            </a:r>
            <a:r>
              <a:rPr lang="en-US" sz="3200" b="1" dirty="0" smtClean="0">
                <a:solidFill>
                  <a:srgbClr val="FF0000"/>
                </a:solidFill>
                <a:effectLst>
                  <a:outerShdw blurRad="38100" dist="38100" dir="2700000" algn="tl">
                    <a:srgbClr val="DDDDDD"/>
                  </a:outerShdw>
                </a:effectLst>
                <a:latin typeface="Helvetica Neue" charset="0"/>
              </a:rPr>
              <a:t/>
            </a:r>
            <a:br>
              <a:rPr lang="en-US" sz="3200" b="1" dirty="0" smtClean="0">
                <a:solidFill>
                  <a:srgbClr val="FF0000"/>
                </a:solidFill>
                <a:effectLst>
                  <a:outerShdw blurRad="38100" dist="38100" dir="2700000" algn="tl">
                    <a:srgbClr val="DDDDDD"/>
                  </a:outerShdw>
                </a:effectLst>
                <a:latin typeface="Helvetica Neue" charset="0"/>
              </a:rPr>
            </a:br>
            <a:r>
              <a:rPr lang="en-US" sz="3200" b="1" dirty="0" smtClean="0">
                <a:solidFill>
                  <a:srgbClr val="FF0000"/>
                </a:solidFill>
                <a:effectLst>
                  <a:outerShdw blurRad="38100" dist="38100" dir="2700000" algn="tl">
                    <a:srgbClr val="DDDDDD"/>
                  </a:outerShdw>
                </a:effectLst>
                <a:latin typeface="Helvetica Neue" charset="0"/>
              </a:rPr>
              <a:t>(Organizers</a:t>
            </a:r>
            <a:r>
              <a:rPr lang="en-US" sz="3200" b="1" dirty="0">
                <a:solidFill>
                  <a:srgbClr val="FF0000"/>
                </a:solidFill>
                <a:effectLst>
                  <a:outerShdw blurRad="38100" dist="38100" dir="2700000" algn="tl">
                    <a:srgbClr val="DDDDDD"/>
                  </a:outerShdw>
                </a:effectLst>
                <a:latin typeface="Helvetica Neue" charset="0"/>
              </a:rPr>
              <a:t>)</a:t>
            </a:r>
          </a:p>
        </p:txBody>
      </p:sp>
      <p:sp>
        <p:nvSpPr>
          <p:cNvPr id="11" name="TextBox 10"/>
          <p:cNvSpPr txBox="1"/>
          <p:nvPr/>
        </p:nvSpPr>
        <p:spPr>
          <a:xfrm rot="3814238">
            <a:off x="3478967" y="1946742"/>
            <a:ext cx="1611339" cy="707886"/>
          </a:xfrm>
          <a:prstGeom prst="rect">
            <a:avLst/>
          </a:prstGeom>
          <a:noFill/>
        </p:spPr>
        <p:txBody>
          <a:bodyPr wrap="none" rtlCol="0">
            <a:spAutoFit/>
          </a:bodyPr>
          <a:lstStyle/>
          <a:p>
            <a:r>
              <a:rPr lang="en-US" sz="4000" dirty="0" smtClean="0"/>
              <a:t>Things</a:t>
            </a:r>
            <a:endParaRPr lang="en-US" sz="4000" dirty="0"/>
          </a:p>
        </p:txBody>
      </p:sp>
      <p:sp>
        <p:nvSpPr>
          <p:cNvPr id="14" name="TextBox 13"/>
          <p:cNvSpPr txBox="1"/>
          <p:nvPr/>
        </p:nvSpPr>
        <p:spPr>
          <a:xfrm rot="3835861">
            <a:off x="3996797" y="4436553"/>
            <a:ext cx="1695529" cy="707886"/>
          </a:xfrm>
          <a:prstGeom prst="rect">
            <a:avLst/>
          </a:prstGeom>
          <a:noFill/>
        </p:spPr>
        <p:txBody>
          <a:bodyPr wrap="none" rtlCol="0">
            <a:spAutoFit/>
          </a:bodyPr>
          <a:lstStyle/>
          <a:p>
            <a:r>
              <a:rPr lang="en-US" sz="4000" dirty="0" smtClean="0"/>
              <a:t>People</a:t>
            </a:r>
            <a:endParaRPr lang="en-US" sz="4000" dirty="0"/>
          </a:p>
        </p:txBody>
      </p:sp>
      <p:sp>
        <p:nvSpPr>
          <p:cNvPr id="15" name="TextBox 14"/>
          <p:cNvSpPr txBox="1"/>
          <p:nvPr/>
        </p:nvSpPr>
        <p:spPr>
          <a:xfrm rot="19932956">
            <a:off x="5345882" y="2675948"/>
            <a:ext cx="1375698" cy="707886"/>
          </a:xfrm>
          <a:prstGeom prst="rect">
            <a:avLst/>
          </a:prstGeom>
          <a:noFill/>
        </p:spPr>
        <p:txBody>
          <a:bodyPr wrap="none" rtlCol="0">
            <a:spAutoFit/>
          </a:bodyPr>
          <a:lstStyle/>
          <a:p>
            <a:r>
              <a:rPr lang="en-US" sz="4000" dirty="0" smtClean="0"/>
              <a:t>Ideas</a:t>
            </a:r>
            <a:endParaRPr lang="en-US" sz="4000" dirty="0"/>
          </a:p>
        </p:txBody>
      </p:sp>
      <p:sp>
        <p:nvSpPr>
          <p:cNvPr id="16" name="TextBox 15"/>
          <p:cNvSpPr txBox="1"/>
          <p:nvPr/>
        </p:nvSpPr>
        <p:spPr>
          <a:xfrm rot="20051148">
            <a:off x="2322297" y="3634828"/>
            <a:ext cx="1241045" cy="707886"/>
          </a:xfrm>
          <a:prstGeom prst="rect">
            <a:avLst/>
          </a:prstGeom>
          <a:noFill/>
        </p:spPr>
        <p:txBody>
          <a:bodyPr wrap="none" rtlCol="0">
            <a:spAutoFit/>
          </a:bodyPr>
          <a:lstStyle/>
          <a:p>
            <a:r>
              <a:rPr lang="en-US" sz="4000" dirty="0" smtClean="0"/>
              <a:t>Data</a:t>
            </a:r>
            <a:endParaRPr lang="en-US" sz="4000" dirty="0"/>
          </a:p>
        </p:txBody>
      </p:sp>
      <p:sp>
        <p:nvSpPr>
          <p:cNvPr id="17" name="Rectangle 2"/>
          <p:cNvSpPr txBox="1">
            <a:spLocks noChangeArrowheads="1"/>
          </p:cNvSpPr>
          <p:nvPr/>
        </p:nvSpPr>
        <p:spPr>
          <a:xfrm>
            <a:off x="2819400" y="76200"/>
            <a:ext cx="6096000" cy="944562"/>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defRPr/>
            </a:pPr>
            <a:r>
              <a:rPr lang="en-US" smtClean="0">
                <a:effectLst>
                  <a:outerShdw blurRad="38100" dist="38100" dir="2700000" algn="tl">
                    <a:srgbClr val="DDDDDD"/>
                  </a:outerShdw>
                </a:effectLst>
              </a:rPr>
              <a:t>Career</a:t>
            </a:r>
            <a:br>
              <a:rPr lang="en-US" smtClean="0">
                <a:effectLst>
                  <a:outerShdw blurRad="38100" dist="38100" dir="2700000" algn="tl">
                    <a:srgbClr val="DDDDDD"/>
                  </a:outerShdw>
                </a:effectLst>
              </a:rPr>
            </a:br>
            <a:r>
              <a:rPr lang="en-US" smtClean="0">
                <a:effectLst>
                  <a:outerShdw blurRad="38100" dist="38100" dir="2700000" algn="tl">
                    <a:srgbClr val="DDDDDD"/>
                  </a:outerShdw>
                </a:effectLst>
              </a:rPr>
              <a:t>Interests</a:t>
            </a:r>
            <a:endParaRPr lang="en-US" dirty="0">
              <a:effectLst>
                <a:outerShdw blurRad="38100" dist="38100" dir="2700000" algn="tl">
                  <a:srgbClr val="DDDDDD"/>
                </a:outerShdw>
              </a:effectLst>
            </a:endParaRPr>
          </a:p>
        </p:txBody>
      </p:sp>
      <p:cxnSp>
        <p:nvCxnSpPr>
          <p:cNvPr id="13" name="Straight Arrow Connector 12"/>
          <p:cNvCxnSpPr/>
          <p:nvPr/>
        </p:nvCxnSpPr>
        <p:spPr>
          <a:xfrm>
            <a:off x="3495398" y="1500871"/>
            <a:ext cx="1965703" cy="3966630"/>
          </a:xfrm>
          <a:prstGeom prst="straightConnector1">
            <a:avLst/>
          </a:prstGeom>
          <a:ln w="1270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21" idx="0"/>
          </p:cNvCxnSpPr>
          <p:nvPr/>
        </p:nvCxnSpPr>
        <p:spPr>
          <a:xfrm flipH="1">
            <a:off x="2135967" y="2365319"/>
            <a:ext cx="4644065" cy="2331739"/>
          </a:xfrm>
          <a:prstGeom prst="straightConnector1">
            <a:avLst/>
          </a:prstGeom>
          <a:ln w="1270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215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1026" name="Picture 2" descr="ttps://martinabex.files.wordpress.com/2013/01/bhc-who-are-yo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1211"/>
            <a:ext cx="7086600" cy="6811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50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You can’t see the whole sky through a bamboo tube</a:t>
            </a:r>
          </a:p>
        </p:txBody>
      </p:sp>
      <p:pic>
        <p:nvPicPr>
          <p:cNvPr id="5" name="Picture 4"/>
          <p:cNvPicPr>
            <a:picLocks noChangeAspect="1"/>
          </p:cNvPicPr>
          <p:nvPr/>
        </p:nvPicPr>
        <p:blipFill>
          <a:blip r:embed="rId3"/>
          <a:stretch>
            <a:fillRect/>
          </a:stretch>
        </p:blipFill>
        <p:spPr>
          <a:xfrm>
            <a:off x="838200" y="1295400"/>
            <a:ext cx="7391400" cy="5543550"/>
          </a:xfrm>
          <a:prstGeom prst="rect">
            <a:avLst/>
          </a:prstGeom>
        </p:spPr>
      </p:pic>
    </p:spTree>
    <p:extLst>
      <p:ext uri="{BB962C8B-B14F-4D97-AF65-F5344CB8AC3E}">
        <p14:creationId xmlns:p14="http://schemas.microsoft.com/office/powerpoint/2010/main" val="165277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0000"/>
              </a:lnSpc>
              <a:defRPr/>
            </a:pPr>
            <a:r>
              <a:rPr lang="en-US" i="1" dirty="0" smtClean="0">
                <a:effectLst>
                  <a:outerShdw blurRad="38100" dist="38100" dir="2700000" algn="tl">
                    <a:srgbClr val="C0C0C0"/>
                  </a:outerShdw>
                </a:effectLst>
              </a:rPr>
              <a:t>Begin with the End in Mind</a:t>
            </a:r>
            <a:endParaRPr lang="en-US" dirty="0" smtClean="0"/>
          </a:p>
        </p:txBody>
      </p:sp>
      <p:pic>
        <p:nvPicPr>
          <p:cNvPr id="4" name="Picture 3"/>
          <p:cNvPicPr>
            <a:picLocks noChangeAspect="1"/>
          </p:cNvPicPr>
          <p:nvPr/>
        </p:nvPicPr>
        <p:blipFill>
          <a:blip r:embed="rId3"/>
          <a:stretch>
            <a:fillRect/>
          </a:stretch>
        </p:blipFill>
        <p:spPr>
          <a:xfrm>
            <a:off x="2355577" y="2209800"/>
            <a:ext cx="6303924" cy="4320902"/>
          </a:xfrm>
          <a:prstGeom prst="rect">
            <a:avLst/>
          </a:prstGeom>
        </p:spPr>
      </p:pic>
      <p:pic>
        <p:nvPicPr>
          <p:cNvPr id="5" name="Picture 4" descr="7-habits-covey.jpg                                             000634F2StarGate                       C165B62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9814" y="1523999"/>
            <a:ext cx="2190986" cy="3378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665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56360"/>
            <a:ext cx="9144000" cy="5806440"/>
          </a:xfrm>
          <a:prstGeom prst="rect">
            <a:avLst/>
          </a:prstGeom>
        </p:spPr>
      </p:pic>
      <p:sp>
        <p:nvSpPr>
          <p:cNvPr id="3" name="Title 1"/>
          <p:cNvSpPr txBox="1">
            <a:spLocks/>
          </p:cNvSpPr>
          <p:nvPr/>
        </p:nvSpPr>
        <p:spPr>
          <a:xfrm>
            <a:off x="152400" y="152400"/>
            <a:ext cx="8763000" cy="1119460"/>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i="1" dirty="0" smtClean="0">
                <a:effectLst>
                  <a:outerShdw blurRad="38100" dist="38100" dir="2700000" algn="tl">
                    <a:srgbClr val="C0C0C0"/>
                  </a:outerShdw>
                </a:effectLst>
              </a:rPr>
              <a:t>A Changing World:  Helping people prepare for life in a scary world that we know little about</a:t>
            </a:r>
            <a:endParaRPr lang="en-US" dirty="0" smtClean="0"/>
          </a:p>
        </p:txBody>
      </p:sp>
    </p:spTree>
    <p:extLst>
      <p:ext uri="{BB962C8B-B14F-4D97-AF65-F5344CB8AC3E}">
        <p14:creationId xmlns:p14="http://schemas.microsoft.com/office/powerpoint/2010/main" val="47611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9505" name="Picture 2" descr="C:\Documents and Settings\cdroessler\My Documents\Downloads\LibertyTwpPorterCoIndiana-LibertyCenterHighSchool-IndustrialArtsRoom-1931-S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5" y="250825"/>
            <a:ext cx="9134475"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57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1553" name="Picture 2" descr="C:\Documents and Settings\cdroessler\My Documents\Downloads\AMPBabb8744L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63" y="381000"/>
            <a:ext cx="9186863" cy="610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77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Chris</a:t>
            </a:r>
            <a:endParaRPr lang="en-US" dirty="0"/>
          </a:p>
        </p:txBody>
      </p:sp>
      <p:sp>
        <p:nvSpPr>
          <p:cNvPr id="3" name="Content Placeholder 2"/>
          <p:cNvSpPr>
            <a:spLocks noGrp="1"/>
          </p:cNvSpPr>
          <p:nvPr>
            <p:ph idx="1"/>
          </p:nvPr>
        </p:nvSpPr>
        <p:spPr/>
        <p:txBody>
          <a:bodyPr/>
          <a:lstStyle/>
          <a:p>
            <a:pPr marL="0" indent="0">
              <a:buNone/>
            </a:pPr>
            <a:r>
              <a:rPr lang="en-US" dirty="0" smtClean="0"/>
              <a:t>High School</a:t>
            </a:r>
          </a:p>
          <a:p>
            <a:r>
              <a:rPr lang="en-US" dirty="0" smtClean="0"/>
              <a:t>Electronics, Drafting classes</a:t>
            </a:r>
          </a:p>
          <a:p>
            <a:r>
              <a:rPr lang="en-US" dirty="0" smtClean="0"/>
              <a:t>Math, Science classes</a:t>
            </a:r>
          </a:p>
          <a:p>
            <a:r>
              <a:rPr lang="en-US" dirty="0" smtClean="0"/>
              <a:t>Tech crew (sound, lights)</a:t>
            </a:r>
          </a:p>
          <a:p>
            <a:r>
              <a:rPr lang="en-US" dirty="0" smtClean="0"/>
              <a:t>A/V guy</a:t>
            </a:r>
          </a:p>
          <a:p>
            <a:r>
              <a:rPr lang="en-US" dirty="0" smtClean="0"/>
              <a:t>Car repair</a:t>
            </a:r>
            <a:endParaRPr lang="en-US" dirty="0"/>
          </a:p>
        </p:txBody>
      </p:sp>
    </p:spTree>
    <p:extLst>
      <p:ext uri="{BB962C8B-B14F-4D97-AF65-F5344CB8AC3E}">
        <p14:creationId xmlns:p14="http://schemas.microsoft.com/office/powerpoint/2010/main" val="1436251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3601" name="Picture 2" descr="C:\Documents and Settings\cdroessler\My Documents\Downloads\women_in_factory_bi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89916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54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7697" name="Picture 2" descr="C:\Documents and Settings\cdroessler\My Documents\Downloads\AMSTC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952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50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5649" name="Picture 2" descr="C:\Documents and Settings\cdroessler\My Documents\CTE future curriculum\Commerce meeting 081412\GE 218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0" y="25400"/>
            <a:ext cx="4724400"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580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p:cNvSpPr>
            <a:spLocks noGrp="1" noChangeArrowheads="1"/>
          </p:cNvSpPr>
          <p:nvPr>
            <p:ph type="ctrTitle" idx="4294967295"/>
          </p:nvPr>
        </p:nvSpPr>
        <p:spPr>
          <a:xfrm>
            <a:off x="685800" y="2286000"/>
            <a:ext cx="8458200" cy="1143000"/>
          </a:xfrm>
        </p:spPr>
        <p:txBody>
          <a:bodyPr>
            <a:normAutofit fontScale="90000"/>
          </a:bodyPr>
          <a:lstStyle/>
          <a:p>
            <a:pPr algn="l" eaLnBrk="1" hangingPunct="1">
              <a:lnSpc>
                <a:spcPct val="120000"/>
              </a:lnSpc>
              <a:defRPr/>
            </a:pPr>
            <a:r>
              <a:rPr lang="en-US" sz="4800" b="0" dirty="0">
                <a:effectLst>
                  <a:outerShdw blurRad="38100" dist="38100" dir="2700000" algn="tl">
                    <a:srgbClr val="DDDDDD"/>
                  </a:outerShdw>
                </a:effectLst>
                <a:latin typeface="Arial" charset="0"/>
                <a:ea typeface="ヒラギノ角ゴ Pro W3" charset="0"/>
                <a:cs typeface="ヒラギノ角ゴ Pro W3" charset="0"/>
              </a:rPr>
              <a:t>We are currently</a:t>
            </a:r>
            <a:br>
              <a:rPr lang="en-US" sz="4800" b="0" dirty="0">
                <a:effectLst>
                  <a:outerShdw blurRad="38100" dist="38100" dir="2700000" algn="tl">
                    <a:srgbClr val="DDDDDD"/>
                  </a:outerShdw>
                </a:effectLst>
                <a:latin typeface="Arial" charset="0"/>
                <a:ea typeface="ヒラギノ角ゴ Pro W3" charset="0"/>
                <a:cs typeface="ヒラギノ角ゴ Pro W3" charset="0"/>
              </a:rPr>
            </a:br>
            <a:r>
              <a:rPr lang="en-US" sz="4800" b="0" dirty="0">
                <a:effectLst>
                  <a:outerShdw blurRad="38100" dist="38100" dir="2700000" algn="tl">
                    <a:srgbClr val="DDDDDD"/>
                  </a:outerShdw>
                </a:effectLst>
                <a:latin typeface="Arial" charset="0"/>
                <a:ea typeface="ヒラギノ角ゴ Pro W3" charset="0"/>
                <a:cs typeface="ヒラギノ角ゴ Pro W3" charset="0"/>
              </a:rPr>
              <a:t>preparing </a:t>
            </a:r>
            <a:r>
              <a:rPr lang="en-US" sz="4800" b="0" dirty="0" smtClean="0">
                <a:effectLst>
                  <a:outerShdw blurRad="38100" dist="38100" dir="2700000" algn="tl">
                    <a:srgbClr val="DDDDDD"/>
                  </a:outerShdw>
                </a:effectLst>
                <a:latin typeface="Arial" charset="0"/>
                <a:ea typeface="ヒラギノ角ゴ Pro W3" charset="0"/>
                <a:cs typeface="ヒラギノ角ゴ Pro W3" charset="0"/>
              </a:rPr>
              <a:t>people for </a:t>
            </a:r>
            <a:r>
              <a:rPr lang="en-US" sz="4800" b="0" dirty="0">
                <a:effectLst>
                  <a:outerShdw blurRad="38100" dist="38100" dir="2700000" algn="tl">
                    <a:srgbClr val="DDDDDD"/>
                  </a:outerShdw>
                </a:effectLst>
                <a:latin typeface="Arial" charset="0"/>
                <a:ea typeface="ヒラギノ角ゴ Pro W3" charset="0"/>
                <a:cs typeface="ヒラギノ角ゴ Pro W3" charset="0"/>
              </a:rPr>
              <a:t>jobs that don</a:t>
            </a:r>
            <a:r>
              <a:rPr lang="ja-JP" altLang="en-US" sz="4800" b="0" dirty="0">
                <a:effectLst>
                  <a:outerShdw blurRad="38100" dist="38100" dir="2700000" algn="tl">
                    <a:srgbClr val="DDDDDD"/>
                  </a:outerShdw>
                </a:effectLst>
                <a:latin typeface="Arial" charset="0"/>
                <a:ea typeface="ヒラギノ角ゴ Pro W3" charset="0"/>
                <a:cs typeface="ヒラギノ角ゴ Pro W3" charset="0"/>
              </a:rPr>
              <a:t>’</a:t>
            </a:r>
            <a:r>
              <a:rPr lang="en-US" sz="4800" b="0" dirty="0">
                <a:effectLst>
                  <a:outerShdw blurRad="38100" dist="38100" dir="2700000" algn="tl">
                    <a:srgbClr val="DDDDDD"/>
                  </a:outerShdw>
                </a:effectLst>
                <a:latin typeface="Arial" charset="0"/>
                <a:ea typeface="ヒラギノ角ゴ Pro W3" charset="0"/>
                <a:cs typeface="ヒラギノ角ゴ Pro W3" charset="0"/>
              </a:rPr>
              <a:t>t yet exist …</a:t>
            </a:r>
          </a:p>
        </p:txBody>
      </p:sp>
    </p:spTree>
    <p:extLst>
      <p:ext uri="{BB962C8B-B14F-4D97-AF65-F5344CB8AC3E}">
        <p14:creationId xmlns:p14="http://schemas.microsoft.com/office/powerpoint/2010/main" val="180017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6" name="Rectangle 2"/>
          <p:cNvSpPr>
            <a:spLocks noGrp="1" noChangeArrowheads="1"/>
          </p:cNvSpPr>
          <p:nvPr>
            <p:ph type="ctrTitle" idx="4294967295"/>
          </p:nvPr>
        </p:nvSpPr>
        <p:spPr>
          <a:xfrm>
            <a:off x="685800" y="2286000"/>
            <a:ext cx="7391400" cy="1143000"/>
          </a:xfrm>
        </p:spPr>
        <p:txBody>
          <a:bodyPr>
            <a:normAutofit fontScale="90000"/>
          </a:bodyPr>
          <a:lstStyle/>
          <a:p>
            <a:pPr algn="l" eaLnBrk="1" hangingPunct="1">
              <a:lnSpc>
                <a:spcPct val="120000"/>
              </a:lnSpc>
              <a:defRPr/>
            </a:pPr>
            <a:r>
              <a:rPr lang="en-US" sz="4800" b="0">
                <a:effectLst>
                  <a:outerShdw blurRad="38100" dist="38100" dir="2700000" algn="tl">
                    <a:srgbClr val="DDDDDD"/>
                  </a:outerShdw>
                </a:effectLst>
                <a:latin typeface="Arial" charset="0"/>
                <a:ea typeface="ヒラギノ角ゴ Pro W3" charset="0"/>
                <a:cs typeface="ヒラギノ角ゴ Pro W3" charset="0"/>
              </a:rPr>
              <a:t>… using technologies that haven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yet been invented …</a:t>
            </a:r>
          </a:p>
        </p:txBody>
      </p:sp>
    </p:spTree>
    <p:extLst>
      <p:ext uri="{BB962C8B-B14F-4D97-AF65-F5344CB8AC3E}">
        <p14:creationId xmlns:p14="http://schemas.microsoft.com/office/powerpoint/2010/main" val="33583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ctrTitle" idx="4294967295"/>
          </p:nvPr>
        </p:nvSpPr>
        <p:spPr>
          <a:xfrm>
            <a:off x="685800" y="2286000"/>
            <a:ext cx="7772400" cy="1143000"/>
          </a:xfrm>
        </p:spPr>
        <p:txBody>
          <a:bodyPr>
            <a:normAutofit fontScale="90000"/>
          </a:bodyPr>
          <a:lstStyle/>
          <a:p>
            <a:pPr algn="l" eaLnBrk="1" hangingPunct="1">
              <a:lnSpc>
                <a:spcPct val="120000"/>
              </a:lnSpc>
              <a:defRPr/>
            </a:pPr>
            <a:r>
              <a:rPr lang="en-US" sz="4800" b="0">
                <a:effectLst>
                  <a:outerShdw blurRad="38100" dist="38100" dir="2700000" algn="tl">
                    <a:srgbClr val="DDDDDD"/>
                  </a:outerShdw>
                </a:effectLst>
                <a:latin typeface="Arial" charset="0"/>
                <a:ea typeface="ヒラギノ角ゴ Pro W3" charset="0"/>
                <a:cs typeface="ヒラギノ角ゴ Pro W3" charset="0"/>
              </a:rPr>
              <a:t>… in order to solve problems we don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even know are problems yet.</a:t>
            </a:r>
          </a:p>
        </p:txBody>
      </p:sp>
    </p:spTree>
    <p:extLst>
      <p:ext uri="{BB962C8B-B14F-4D97-AF65-F5344CB8AC3E}">
        <p14:creationId xmlns:p14="http://schemas.microsoft.com/office/powerpoint/2010/main" val="113831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5506" name="Rectangle 2"/>
          <p:cNvSpPr>
            <a:spLocks noGrp="1" noChangeArrowheads="1"/>
          </p:cNvSpPr>
          <p:nvPr>
            <p:ph type="title"/>
          </p:nvPr>
        </p:nvSpPr>
        <p:spPr/>
        <p:txBody>
          <a:bodyPr/>
          <a:lstStyle/>
          <a:p>
            <a:pPr eaLnBrk="1" hangingPunct="1">
              <a:defRPr/>
            </a:pPr>
            <a:r>
              <a:rPr lang="en-US" sz="4200" b="0">
                <a:effectLst>
                  <a:outerShdw blurRad="38100" dist="38100" dir="2700000" algn="tl">
                    <a:srgbClr val="DDDDDD"/>
                  </a:outerShdw>
                </a:effectLst>
                <a:latin typeface="Arial" charset="0"/>
                <a:ea typeface="ヒラギノ角ゴ Pro W3" charset="0"/>
                <a:cs typeface="ヒラギノ角ゴ Pro W3" charset="0"/>
              </a:rPr>
              <a:t>Who predicted these?</a:t>
            </a:r>
          </a:p>
        </p:txBody>
      </p:sp>
      <p:sp>
        <p:nvSpPr>
          <p:cNvPr id="1034243" name="Rectangle 3"/>
          <p:cNvSpPr>
            <a:spLocks noGrp="1" noChangeArrowheads="1"/>
          </p:cNvSpPr>
          <p:nvPr>
            <p:ph sz="half" idx="1"/>
          </p:nvPr>
        </p:nvSpPr>
        <p:spPr>
          <a:xfrm>
            <a:off x="457200" y="1600200"/>
            <a:ext cx="4191000" cy="5410200"/>
          </a:xfrm>
        </p:spPr>
        <p:txBody>
          <a:bodyPr>
            <a:normAutofit fontScale="77500" lnSpcReduction="20000"/>
          </a:bodyPr>
          <a:lstStyle/>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Cell phones for everyone</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iPads, Kindles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Smart phones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iPod  - portable music and videos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Hand-held GPS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Text messaging</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Blogs, Twitter</a:t>
            </a:r>
          </a:p>
          <a:p>
            <a:pPr eaLnBrk="1" hangingPunct="1">
              <a:lnSpc>
                <a:spcPct val="90000"/>
              </a:lnSpc>
              <a:spcAft>
                <a:spcPts val="600"/>
              </a:spcAft>
              <a:defRPr/>
            </a:pPr>
            <a:r>
              <a:rPr lang="en-US" sz="2800" dirty="0" err="1">
                <a:effectLst>
                  <a:outerShdw blurRad="38100" dist="38100" dir="2700000" algn="tl">
                    <a:srgbClr val="DDDDDD"/>
                  </a:outerShdw>
                </a:effectLst>
                <a:latin typeface="Arial" charset="0"/>
                <a:ea typeface="ヒラギノ角ゴ Pro W3" charset="0"/>
                <a:cs typeface="ヒラギノ角ゴ Pro W3" charset="0"/>
              </a:rPr>
              <a:t>MySpace</a:t>
            </a:r>
            <a:r>
              <a:rPr lang="en-US" sz="2800" dirty="0">
                <a:effectLst>
                  <a:outerShdw blurRad="38100" dist="38100" dir="2700000" algn="tl">
                    <a:srgbClr val="DDDDDD"/>
                  </a:outerShdw>
                </a:effectLst>
                <a:latin typeface="Arial" charset="0"/>
                <a:ea typeface="ヒラギノ角ゴ Pro W3" charset="0"/>
                <a:cs typeface="ヒラギノ角ゴ Pro W3" charset="0"/>
              </a:rPr>
              <a:t>, </a:t>
            </a:r>
            <a:r>
              <a:rPr lang="en-US" sz="2800" dirty="0" err="1">
                <a:effectLst>
                  <a:outerShdw blurRad="38100" dist="38100" dir="2700000" algn="tl">
                    <a:srgbClr val="DDDDDD"/>
                  </a:outerShdw>
                </a:effectLst>
                <a:latin typeface="Arial" charset="0"/>
                <a:ea typeface="ヒラギノ角ゴ Pro W3" charset="0"/>
                <a:cs typeface="ヒラギノ角ゴ Pro W3" charset="0"/>
              </a:rPr>
              <a:t>FaceBook</a:t>
            </a:r>
            <a:endParaRPr lang="en-US" sz="2800" dirty="0">
              <a:effectLst>
                <a:outerShdw blurRad="38100" dist="38100" dir="2700000" algn="tl">
                  <a:srgbClr val="DDDDDD"/>
                </a:outerShdw>
              </a:effectLst>
              <a:latin typeface="Arial" charset="0"/>
              <a:ea typeface="ヒラギノ角ゴ Pro W3" charset="0"/>
              <a:cs typeface="ヒラギノ角ゴ Pro W3" charset="0"/>
            </a:endParaRPr>
          </a:p>
          <a:p>
            <a:pPr eaLnBrk="1" hangingPunct="1">
              <a:lnSpc>
                <a:spcPct val="90000"/>
              </a:lnSpc>
              <a:spcAft>
                <a:spcPts val="600"/>
              </a:spcAft>
              <a:defRPr/>
            </a:pPr>
            <a:r>
              <a:rPr lang="en-US" sz="2800" dirty="0" smtClean="0">
                <a:effectLst>
                  <a:outerShdw blurRad="38100" dist="38100" dir="2700000" algn="tl">
                    <a:srgbClr val="DDDDDD"/>
                  </a:outerShdw>
                </a:effectLst>
                <a:latin typeface="Arial" charset="0"/>
                <a:ea typeface="ヒラギノ角ゴ Pro W3" charset="0"/>
                <a:cs typeface="ヒラギノ角ゴ Pro W3" charset="0"/>
              </a:rPr>
              <a:t>Wikipedia</a:t>
            </a:r>
          </a:p>
          <a:p>
            <a:pPr eaLnBrk="1" hangingPunct="1">
              <a:lnSpc>
                <a:spcPct val="90000"/>
              </a:lnSpc>
              <a:spcAft>
                <a:spcPts val="600"/>
              </a:spcAft>
              <a:defRPr/>
            </a:pPr>
            <a:r>
              <a:rPr lang="en-US" sz="2800" dirty="0" smtClean="0">
                <a:effectLst>
                  <a:outerShdw blurRad="38100" dist="38100" dir="2700000" algn="tl">
                    <a:srgbClr val="DDDDDD"/>
                  </a:outerShdw>
                </a:effectLst>
                <a:latin typeface="Arial" charset="0"/>
                <a:ea typeface="ヒラギノ角ゴ Pro W3" charset="0"/>
                <a:cs typeface="ヒラギノ角ゴ Pro W3" charset="0"/>
              </a:rPr>
              <a:t>YouTube</a:t>
            </a:r>
          </a:p>
          <a:p>
            <a:pPr eaLnBrk="1" hangingPunct="1">
              <a:lnSpc>
                <a:spcPct val="90000"/>
              </a:lnSpc>
              <a:spcAft>
                <a:spcPts val="600"/>
              </a:spcAft>
              <a:defRPr/>
            </a:pPr>
            <a:r>
              <a:rPr lang="en-US" sz="2800" dirty="0" smtClean="0">
                <a:effectLst>
                  <a:outerShdw blurRad="38100" dist="38100" dir="2700000" algn="tl">
                    <a:srgbClr val="DDDDDD"/>
                  </a:outerShdw>
                </a:effectLst>
                <a:latin typeface="Arial" charset="0"/>
                <a:ea typeface="ヒラギノ角ゴ Pro W3" charset="0"/>
                <a:cs typeface="ヒラギノ角ゴ Pro W3" charset="0"/>
              </a:rPr>
              <a:t>Pinterest</a:t>
            </a:r>
          </a:p>
        </p:txBody>
      </p:sp>
      <p:sp>
        <p:nvSpPr>
          <p:cNvPr id="2" name="Content Placeholder 1"/>
          <p:cNvSpPr>
            <a:spLocks noGrp="1"/>
          </p:cNvSpPr>
          <p:nvPr>
            <p:ph sz="half" idx="2"/>
          </p:nvPr>
        </p:nvSpPr>
        <p:spPr/>
        <p:txBody>
          <a:bodyPr>
            <a:normAutofit fontScale="77500" lnSpcReduction="20000"/>
          </a:bodyPr>
          <a:lstStyle/>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Google </a:t>
            </a:r>
            <a:r>
              <a:rPr lang="en-US" dirty="0" smtClean="0">
                <a:effectLst>
                  <a:outerShdw blurRad="38100" dist="38100" dir="2700000" algn="tl">
                    <a:srgbClr val="DDDDDD"/>
                  </a:outerShdw>
                </a:effectLst>
                <a:latin typeface="Arial" charset="0"/>
                <a:ea typeface="ヒラギノ角ゴ Pro W3" charset="0"/>
                <a:cs typeface="ヒラギノ角ゴ Pro W3" charset="0"/>
              </a:rPr>
              <a:t>Drive / Dropbox</a:t>
            </a:r>
            <a:endParaRPr lang="en-US" dirty="0">
              <a:effectLst>
                <a:outerShdw blurRad="38100" dist="38100" dir="2700000" algn="tl">
                  <a:srgbClr val="DDDDDD"/>
                </a:outerShdw>
              </a:effectLst>
              <a:latin typeface="Arial" charset="0"/>
              <a:ea typeface="ヒラギノ角ゴ Pro W3" charset="0"/>
              <a:cs typeface="ヒラギノ角ゴ Pro W3" charset="0"/>
            </a:endParaRP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Tumblr</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Instagram</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SUVs</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Self-driving </a:t>
            </a:r>
            <a:r>
              <a:rPr lang="en-US" dirty="0">
                <a:effectLst>
                  <a:outerShdw blurRad="38100" dist="38100" dir="2700000" algn="tl">
                    <a:srgbClr val="DDDDDD"/>
                  </a:outerShdw>
                </a:effectLst>
                <a:latin typeface="Arial" charset="0"/>
                <a:ea typeface="ヒラギノ角ゴ Pro W3" charset="0"/>
                <a:cs typeface="ヒラギノ角ゴ Pro W3" charset="0"/>
              </a:rPr>
              <a:t>cars</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Wearable tech - Fitbits</a:t>
            </a:r>
            <a:endParaRPr lang="en-US" dirty="0">
              <a:effectLst>
                <a:outerShdw blurRad="38100" dist="38100" dir="2700000" algn="tl">
                  <a:srgbClr val="DDDDDD"/>
                </a:outerShdw>
              </a:effectLst>
              <a:latin typeface="Arial" charset="0"/>
              <a:ea typeface="ヒラギノ角ゴ Pro W3" charset="0"/>
              <a:cs typeface="ヒラギノ角ゴ Pro W3" charset="0"/>
            </a:endParaRP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Cloud computing</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“Reality</a:t>
            </a:r>
            <a:r>
              <a:rPr lang="en-US" dirty="0">
                <a:effectLst>
                  <a:outerShdw blurRad="38100" dist="38100" dir="2700000" algn="tl">
                    <a:srgbClr val="DDDDDD"/>
                  </a:outerShdw>
                </a:effectLst>
                <a:latin typeface="Arial" charset="0"/>
                <a:ea typeface="ヒラギノ角ゴ Pro W3" charset="0"/>
                <a:cs typeface="ヒラギノ角ゴ Pro W3" charset="0"/>
              </a:rPr>
              <a:t>” TV</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3D </a:t>
            </a:r>
            <a:r>
              <a:rPr lang="en-US" dirty="0" smtClean="0">
                <a:effectLst>
                  <a:outerShdw blurRad="38100" dist="38100" dir="2700000" algn="tl">
                    <a:srgbClr val="DDDDDD"/>
                  </a:outerShdw>
                </a:effectLst>
                <a:latin typeface="Arial" charset="0"/>
                <a:ea typeface="ヒラギノ角ゴ Pro W3" charset="0"/>
                <a:cs typeface="ヒラギノ角ゴ Pro W3" charset="0"/>
              </a:rPr>
              <a:t>printing</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Presentations like this one !!</a:t>
            </a:r>
            <a:endParaRPr lang="en-US" dirty="0">
              <a:effectLst>
                <a:outerShdw blurRad="38100" dist="38100" dir="2700000" algn="tl">
                  <a:srgbClr val="DDDDDD"/>
                </a:outerShdw>
              </a:effectLst>
              <a:latin typeface="Arial" charset="0"/>
              <a:ea typeface="ヒラギノ角ゴ Pro W3" charset="0"/>
              <a:cs typeface="ヒラギノ角ゴ Pro W3" charset="0"/>
            </a:endParaRPr>
          </a:p>
          <a:p>
            <a:endParaRPr lang="en-US" dirty="0"/>
          </a:p>
        </p:txBody>
      </p:sp>
    </p:spTree>
    <p:extLst>
      <p:ext uri="{BB962C8B-B14F-4D97-AF65-F5344CB8AC3E}">
        <p14:creationId xmlns:p14="http://schemas.microsoft.com/office/powerpoint/2010/main" val="16257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6530" name="Rectangle 2"/>
          <p:cNvSpPr>
            <a:spLocks noGrp="1" noChangeArrowheads="1"/>
          </p:cNvSpPr>
          <p:nvPr>
            <p:ph type="title"/>
          </p:nvPr>
        </p:nvSpPr>
        <p:spPr/>
        <p:txBody>
          <a:bodyPr>
            <a:normAutofit fontScale="90000"/>
          </a:bodyPr>
          <a:lstStyle/>
          <a:p>
            <a:pPr eaLnBrk="1" hangingPunct="1">
              <a:defRPr/>
            </a:pPr>
            <a:r>
              <a:rPr lang="en-US" sz="4200" b="0">
                <a:effectLst>
                  <a:outerShdw blurRad="38100" dist="38100" dir="2700000" algn="tl">
                    <a:srgbClr val="DDDDDD"/>
                  </a:outerShdw>
                </a:effectLst>
                <a:latin typeface="Arial" charset="0"/>
                <a:ea typeface="ヒラギノ角ゴ Pro W3" charset="0"/>
                <a:cs typeface="ヒラギノ角ゴ Pro W3" charset="0"/>
              </a:rPr>
              <a:t>Old technologies making</a:t>
            </a:r>
            <a:br>
              <a:rPr lang="en-US" sz="4200" b="0">
                <a:effectLst>
                  <a:outerShdw blurRad="38100" dist="38100" dir="2700000" algn="tl">
                    <a:srgbClr val="DDDDDD"/>
                  </a:outerShdw>
                </a:effectLst>
                <a:latin typeface="Arial" charset="0"/>
                <a:ea typeface="ヒラギノ角ゴ Pro W3" charset="0"/>
                <a:cs typeface="ヒラギノ角ゴ Pro W3" charset="0"/>
              </a:rPr>
            </a:br>
            <a:r>
              <a:rPr lang="en-US" sz="4200" b="0">
                <a:effectLst>
                  <a:outerShdw blurRad="38100" dist="38100" dir="2700000" algn="tl">
                    <a:srgbClr val="DDDDDD"/>
                  </a:outerShdw>
                </a:effectLst>
                <a:latin typeface="Arial" charset="0"/>
                <a:ea typeface="ヒラギノ角ゴ Pro W3" charset="0"/>
                <a:cs typeface="ヒラギノ角ゴ Pro W3" charset="0"/>
              </a:rPr>
              <a:t>a comeback</a:t>
            </a:r>
          </a:p>
        </p:txBody>
      </p:sp>
      <p:sp>
        <p:nvSpPr>
          <p:cNvPr id="1034243" name="Rectangle 3"/>
          <p:cNvSpPr>
            <a:spLocks noGrp="1" noChangeArrowheads="1"/>
          </p:cNvSpPr>
          <p:nvPr>
            <p:ph idx="1"/>
          </p:nvPr>
        </p:nvSpPr>
        <p:spPr/>
        <p:txBody>
          <a:bodyPr/>
          <a:lstStyle/>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Vegetable powered-Diesel </a:t>
            </a:r>
            <a:r>
              <a:rPr lang="en-US" dirty="0" smtClean="0">
                <a:effectLst>
                  <a:outerShdw blurRad="38100" dist="38100" dir="2700000" algn="tl">
                    <a:srgbClr val="DDDDDD"/>
                  </a:outerShdw>
                </a:effectLst>
                <a:latin typeface="Arial" charset="0"/>
                <a:ea typeface="ヒラギノ角ゴ Pro W3" charset="0"/>
                <a:cs typeface="ヒラギノ角ゴ Pro W3" charset="0"/>
              </a:rPr>
              <a:t>engines</a:t>
            </a:r>
          </a:p>
          <a:p>
            <a:pPr eaLnBrk="1" hangingPunct="1">
              <a:lnSpc>
                <a:spcPct val="120000"/>
              </a:lnSpc>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Electric cars</a:t>
            </a:r>
            <a:endParaRPr lang="en-US" dirty="0">
              <a:effectLst>
                <a:outerShdw blurRad="38100" dist="38100" dir="2700000" algn="tl">
                  <a:srgbClr val="DDDDDD"/>
                </a:outerShdw>
              </a:effectLst>
              <a:latin typeface="Arial" charset="0"/>
              <a:ea typeface="ヒラギノ角ゴ Pro W3" charset="0"/>
              <a:cs typeface="ヒラギノ角ゴ Pro W3" charset="0"/>
            </a:endParaRP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Wind power</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Rain barrels</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Recycling building materials</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Biofuel  (Moonshine)</a:t>
            </a:r>
          </a:p>
          <a:p>
            <a:pPr eaLnBrk="1" hangingPunct="1">
              <a:lnSpc>
                <a:spcPct val="120000"/>
              </a:lnSpc>
              <a:defRPr/>
            </a:pPr>
            <a:endParaRPr lang="en-US" dirty="0">
              <a:effectLst>
                <a:outerShdw blurRad="38100" dist="38100" dir="2700000" algn="tl">
                  <a:srgbClr val="DDDDDD"/>
                </a:outerShdw>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75079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52" name="Picture 4" descr="ttp://c5.dq1.me/001hireddegree.jpg?unscoped&amp;d=careeraddict.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0"/>
            <a:ext cx="93345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44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0"/>
            <a:ext cx="7924800" cy="7443182"/>
          </a:xfrm>
          <a:prstGeom prst="rect">
            <a:avLst/>
          </a:prstGeom>
        </p:spPr>
      </p:pic>
    </p:spTree>
    <p:extLst>
      <p:ext uri="{BB962C8B-B14F-4D97-AF65-F5344CB8AC3E}">
        <p14:creationId xmlns:p14="http://schemas.microsoft.com/office/powerpoint/2010/main" val="56134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College</a:t>
            </a:r>
            <a:endParaRPr lang="en-US" dirty="0"/>
          </a:p>
        </p:txBody>
      </p:sp>
      <p:sp>
        <p:nvSpPr>
          <p:cNvPr id="3" name="Content Placeholder 2"/>
          <p:cNvSpPr>
            <a:spLocks noGrp="1"/>
          </p:cNvSpPr>
          <p:nvPr>
            <p:ph idx="1"/>
          </p:nvPr>
        </p:nvSpPr>
        <p:spPr>
          <a:xfrm>
            <a:off x="457200" y="1600200"/>
            <a:ext cx="8229600" cy="5105400"/>
          </a:xfrm>
        </p:spPr>
        <p:txBody>
          <a:bodyPr/>
          <a:lstStyle/>
          <a:p>
            <a:pPr marL="0" indent="0">
              <a:buNone/>
            </a:pPr>
            <a:r>
              <a:rPr lang="en-US" b="1" dirty="0" smtClean="0">
                <a:solidFill>
                  <a:srgbClr val="FF0000"/>
                </a:solidFill>
              </a:rPr>
              <a:t>NC State</a:t>
            </a:r>
          </a:p>
          <a:p>
            <a:r>
              <a:rPr lang="en-US" dirty="0" smtClean="0"/>
              <a:t>Electrical Engineering</a:t>
            </a:r>
          </a:p>
          <a:p>
            <a:r>
              <a:rPr lang="en-US" dirty="0" smtClean="0"/>
              <a:t>11 years</a:t>
            </a:r>
          </a:p>
          <a:p>
            <a:r>
              <a:rPr lang="en-US" dirty="0" smtClean="0"/>
              <a:t>Drafting</a:t>
            </a:r>
          </a:p>
          <a:p>
            <a:pPr marL="0" indent="0">
              <a:buNone/>
            </a:pPr>
            <a:r>
              <a:rPr lang="en-US" b="1" dirty="0" smtClean="0">
                <a:solidFill>
                  <a:srgbClr val="7030A0"/>
                </a:solidFill>
              </a:rPr>
              <a:t>NC A&amp;T SU</a:t>
            </a:r>
          </a:p>
          <a:p>
            <a:r>
              <a:rPr lang="en-US" dirty="0" smtClean="0"/>
              <a:t>BS Industrial Arts/Technology Education</a:t>
            </a:r>
          </a:p>
          <a:p>
            <a:pPr marL="0" indent="0">
              <a:buNone/>
            </a:pPr>
            <a:r>
              <a:rPr lang="en-US" b="1" dirty="0" smtClean="0">
                <a:solidFill>
                  <a:schemeClr val="tx2">
                    <a:lumMod val="60000"/>
                    <a:lumOff val="40000"/>
                  </a:schemeClr>
                </a:solidFill>
              </a:rPr>
              <a:t>Indiana State</a:t>
            </a:r>
          </a:p>
          <a:p>
            <a:r>
              <a:rPr lang="en-US" dirty="0" smtClean="0"/>
              <a:t>MS Technology Education</a:t>
            </a:r>
            <a:endParaRPr lang="en-US" dirty="0"/>
          </a:p>
        </p:txBody>
      </p:sp>
    </p:spTree>
    <p:extLst>
      <p:ext uri="{BB962C8B-B14F-4D97-AF65-F5344CB8AC3E}">
        <p14:creationId xmlns:p14="http://schemas.microsoft.com/office/powerpoint/2010/main" val="41144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100" y="1295400"/>
            <a:ext cx="4254500" cy="5520720"/>
          </a:xfrm>
          <a:prstGeom prst="rect">
            <a:avLst/>
          </a:prstGeom>
        </p:spPr>
      </p:pic>
      <p:sp>
        <p:nvSpPr>
          <p:cNvPr id="2" name="Title 1"/>
          <p:cNvSpPr>
            <a:spLocks noGrp="1"/>
          </p:cNvSpPr>
          <p:nvPr>
            <p:ph type="title"/>
          </p:nvPr>
        </p:nvSpPr>
        <p:spPr/>
        <p:txBody>
          <a:bodyPr>
            <a:normAutofit fontScale="90000"/>
          </a:bodyPr>
          <a:lstStyle/>
          <a:p>
            <a:r>
              <a:rPr lang="en-US" dirty="0" smtClean="0"/>
              <a:t>2016 NC Employer Needs Survey</a:t>
            </a:r>
            <a:endParaRPr lang="en-US" dirty="0"/>
          </a:p>
        </p:txBody>
      </p:sp>
    </p:spTree>
    <p:extLst>
      <p:ext uri="{BB962C8B-B14F-4D97-AF65-F5344CB8AC3E}">
        <p14:creationId xmlns:p14="http://schemas.microsoft.com/office/powerpoint/2010/main" val="105837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Hiring Difficulties</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930"/>
          <a:stretch/>
        </p:blipFill>
        <p:spPr>
          <a:xfrm>
            <a:off x="152400" y="1395437"/>
            <a:ext cx="8948895" cy="47767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0519" y="4343400"/>
            <a:ext cx="1846860" cy="2396520"/>
          </a:xfrm>
          <a:prstGeom prst="rect">
            <a:avLst/>
          </a:prstGeom>
        </p:spPr>
      </p:pic>
    </p:spTree>
    <p:extLst>
      <p:ext uri="{BB962C8B-B14F-4D97-AF65-F5344CB8AC3E}">
        <p14:creationId xmlns:p14="http://schemas.microsoft.com/office/powerpoint/2010/main" val="10048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4321" name="Picture 2" descr="C:\Documents and Settings\cdroessler\My Documents\Presentations\NEW\Google and GPA\articl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79248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108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Shot-2014-02-28-at-10.54.03-A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7" y="-1"/>
            <a:ext cx="9135533" cy="9946769"/>
          </a:xfrm>
          <a:prstGeom prst="rect">
            <a:avLst/>
          </a:prstGeom>
        </p:spPr>
      </p:pic>
    </p:spTree>
    <p:extLst>
      <p:ext uri="{BB962C8B-B14F-4D97-AF65-F5344CB8AC3E}">
        <p14:creationId xmlns:p14="http://schemas.microsoft.com/office/powerpoint/2010/main" val="26881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63" r="2430"/>
          <a:stretch/>
        </p:blipFill>
        <p:spPr>
          <a:xfrm>
            <a:off x="0" y="0"/>
            <a:ext cx="9144000" cy="6726120"/>
          </a:xfrm>
          <a:prstGeom prst="rect">
            <a:avLst/>
          </a:prstGeom>
        </p:spPr>
      </p:pic>
    </p:spTree>
    <p:extLst>
      <p:ext uri="{BB962C8B-B14F-4D97-AF65-F5344CB8AC3E}">
        <p14:creationId xmlns:p14="http://schemas.microsoft.com/office/powerpoint/2010/main" val="66120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8897" name="Picture 2" descr="C:\Documents and Settings\cdroessler\My Documents\Presentations\NEW\colelge degrees vs employers\survey report pages\Employers-Survey-2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933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2" descr="C:\Documents and Settings\cdroessler\My Documents\Presentations\NEW\colelge degrees vs employers\survey report pages\Employers-Survey-4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046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33473" name="Picture 2" descr="C:\Documents and Settings\cdroessler\My Documents\Presentations\new stuff\OECD Skills\OECD_Skills_Outlook_2013\OECD_Skills_Outlook_2013-52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1991" y="398463"/>
            <a:ext cx="9728841"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4" name="Picture 2" descr="C:\Documents and Settings\cdroessler\My Documents\Presentations\new stuff\OECD Skills\OECD_Skills_Outlook_2013\OECD_Skills_Outlook_2013-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75575" y="5289550"/>
            <a:ext cx="13684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37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76481" name="Picture 2" descr="think-outside-the-box.jpg                                      003B2232HD                             C0EAB9B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297" y="1"/>
            <a:ext cx="887630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31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8262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2800" y="2095500"/>
            <a:ext cx="635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1054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88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idx="4294967295"/>
          </p:nvPr>
        </p:nvSpPr>
        <p:spPr/>
        <p:txBody>
          <a:bodyPr/>
          <a:lstStyle/>
          <a:p>
            <a:pPr eaLnBrk="1" hangingPunct="1">
              <a:defRPr/>
            </a:pPr>
            <a:r>
              <a:rPr lang="en-US" dirty="0" smtClean="0">
                <a:effectLst>
                  <a:outerShdw blurRad="38100" dist="38100" dir="2700000" algn="tl">
                    <a:srgbClr val="DDDDDD"/>
                  </a:outerShdw>
                </a:effectLst>
              </a:rPr>
              <a:t>Discover These</a:t>
            </a:r>
            <a:endParaRPr lang="en-US" dirty="0">
              <a:effectLst>
                <a:outerShdw blurRad="38100" dist="38100" dir="2700000" algn="tl">
                  <a:srgbClr val="DDDDDD"/>
                </a:outerShdw>
              </a:effectLst>
            </a:endParaRP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I</a:t>
            </a:r>
            <a:r>
              <a:rPr lang="en-US" sz="3200" b="1" dirty="0" smtClean="0">
                <a:effectLst>
                  <a:outerShdw blurRad="38100" dist="38100" dir="2700000" algn="tl">
                    <a:srgbClr val="DDDDDD"/>
                  </a:outerShdw>
                </a:effectLst>
                <a:latin typeface="Helvetica Neue" charset="0"/>
              </a:rPr>
              <a:t>nterests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Job market</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Passion</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Lifestyle choice ($$)</a:t>
            </a:r>
          </a:p>
          <a:p>
            <a:pPr eaLnBrk="1" hangingPunct="1">
              <a:spcBef>
                <a:spcPct val="20000"/>
              </a:spcBef>
              <a:defRPr/>
            </a:pPr>
            <a:endParaRPr lang="en-US" sz="3200" b="1" dirty="0">
              <a:effectLst>
                <a:outerShdw blurRad="38100" dist="38100" dir="2700000" algn="tl">
                  <a:srgbClr val="DDDDDD"/>
                </a:outerShdw>
              </a:effectLst>
              <a:latin typeface="Helvetica Neue" charset="0"/>
            </a:endParaRPr>
          </a:p>
        </p:txBody>
      </p:sp>
    </p:spTree>
    <p:extLst>
      <p:ext uri="{BB962C8B-B14F-4D97-AF65-F5344CB8AC3E}">
        <p14:creationId xmlns:p14="http://schemas.microsoft.com/office/powerpoint/2010/main" val="201201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122" name="Picture 2" descr="H:\scanned\pizza-hut-table-new-hed-201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1025" y="381000"/>
            <a:ext cx="10288454"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47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2"/>
          <p:cNvSpPr>
            <a:spLocks noGrp="1" noChangeArrowheads="1"/>
          </p:cNvSpPr>
          <p:nvPr>
            <p:ph type="title"/>
          </p:nvPr>
        </p:nvSpPr>
        <p:spPr/>
        <p:txBody>
          <a:bodyPr>
            <a:normAutofit fontScale="90000"/>
          </a:bodyPr>
          <a:lstStyle/>
          <a:p>
            <a:r>
              <a:rPr lang="en-US" dirty="0" smtClean="0"/>
              <a:t>The 10 Key Skills for the Future of Work</a:t>
            </a:r>
            <a:endParaRPr lang="en-US" dirty="0"/>
          </a:p>
        </p:txBody>
      </p:sp>
      <p:sp>
        <p:nvSpPr>
          <p:cNvPr id="309250" name="Rectangle 3"/>
          <p:cNvSpPr>
            <a:spLocks noGrp="1" noChangeArrowheads="1"/>
          </p:cNvSpPr>
          <p:nvPr>
            <p:ph idx="1"/>
          </p:nvPr>
        </p:nvSpPr>
        <p:spPr>
          <a:xfrm>
            <a:off x="457200" y="1600200"/>
            <a:ext cx="8229600" cy="5029200"/>
          </a:xfrm>
        </p:spPr>
        <p:txBody>
          <a:bodyPr>
            <a:noAutofit/>
          </a:bodyPr>
          <a:lstStyle/>
          <a:p>
            <a:pPr>
              <a:lnSpc>
                <a:spcPct val="120000"/>
              </a:lnSpc>
            </a:pPr>
            <a:r>
              <a:rPr lang="en-US" sz="2400" dirty="0" smtClean="0"/>
              <a:t>Sense-making</a:t>
            </a:r>
          </a:p>
          <a:p>
            <a:pPr>
              <a:lnSpc>
                <a:spcPct val="120000"/>
              </a:lnSpc>
            </a:pPr>
            <a:r>
              <a:rPr lang="en-US" sz="2400" dirty="0" smtClean="0"/>
              <a:t>Social intelligence</a:t>
            </a:r>
          </a:p>
          <a:p>
            <a:pPr>
              <a:lnSpc>
                <a:spcPct val="120000"/>
              </a:lnSpc>
            </a:pPr>
            <a:r>
              <a:rPr lang="en-US" sz="2400" dirty="0" smtClean="0"/>
              <a:t>Novel and adaptive thinking</a:t>
            </a:r>
          </a:p>
          <a:p>
            <a:pPr>
              <a:lnSpc>
                <a:spcPct val="120000"/>
              </a:lnSpc>
            </a:pPr>
            <a:r>
              <a:rPr lang="en-US" sz="2400" dirty="0" smtClean="0"/>
              <a:t>Cross-cultural competency</a:t>
            </a:r>
          </a:p>
          <a:p>
            <a:pPr>
              <a:lnSpc>
                <a:spcPct val="120000"/>
              </a:lnSpc>
            </a:pPr>
            <a:r>
              <a:rPr lang="en-US" sz="2400" dirty="0" smtClean="0"/>
              <a:t>Computational thinking</a:t>
            </a:r>
          </a:p>
          <a:p>
            <a:pPr>
              <a:lnSpc>
                <a:spcPct val="120000"/>
              </a:lnSpc>
            </a:pPr>
            <a:r>
              <a:rPr lang="en-US" sz="2400" dirty="0" smtClean="0"/>
              <a:t>New-media literacy</a:t>
            </a:r>
          </a:p>
          <a:p>
            <a:pPr>
              <a:lnSpc>
                <a:spcPct val="120000"/>
              </a:lnSpc>
            </a:pPr>
            <a:r>
              <a:rPr lang="en-US" sz="2400" dirty="0" err="1" smtClean="0"/>
              <a:t>Transdisciplinarity</a:t>
            </a:r>
            <a:endParaRPr lang="en-US" sz="2400" dirty="0" smtClean="0"/>
          </a:p>
          <a:p>
            <a:pPr>
              <a:lnSpc>
                <a:spcPct val="120000"/>
              </a:lnSpc>
            </a:pPr>
            <a:r>
              <a:rPr lang="en-US" sz="2400" dirty="0" smtClean="0"/>
              <a:t>Design mind-set</a:t>
            </a:r>
          </a:p>
          <a:p>
            <a:pPr>
              <a:lnSpc>
                <a:spcPct val="120000"/>
              </a:lnSpc>
            </a:pPr>
            <a:r>
              <a:rPr lang="en-US" sz="2400" dirty="0" smtClean="0"/>
              <a:t>Cognitive load management</a:t>
            </a:r>
          </a:p>
          <a:p>
            <a:pPr>
              <a:lnSpc>
                <a:spcPct val="120000"/>
              </a:lnSpc>
            </a:pPr>
            <a:r>
              <a:rPr lang="en-US" sz="2400" dirty="0" smtClean="0"/>
              <a:t>Virtual collaboration</a:t>
            </a:r>
            <a:endParaRPr lang="en-US" sz="2400" dirty="0"/>
          </a:p>
        </p:txBody>
      </p:sp>
      <p:pic>
        <p:nvPicPr>
          <p:cNvPr id="309251" name="Picture 4" descr="F:\gigao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18049" y="6049963"/>
            <a:ext cx="41148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733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Ambition</a:t>
            </a:r>
            <a:endParaRPr lang="en-US" sz="4000" dirty="0"/>
          </a:p>
        </p:txBody>
      </p:sp>
      <p:pic>
        <p:nvPicPr>
          <p:cNvPr id="5" name="Picture 4"/>
          <p:cNvPicPr>
            <a:picLocks noChangeAspect="1"/>
          </p:cNvPicPr>
          <p:nvPr/>
        </p:nvPicPr>
        <p:blipFill>
          <a:blip r:embed="rId3"/>
          <a:stretch>
            <a:fillRect/>
          </a:stretch>
        </p:blipFill>
        <p:spPr>
          <a:xfrm>
            <a:off x="-1001166" y="2095500"/>
            <a:ext cx="10999496" cy="3924300"/>
          </a:xfrm>
          <a:prstGeom prst="rect">
            <a:avLst/>
          </a:prstGeom>
        </p:spPr>
      </p:pic>
    </p:spTree>
    <p:extLst>
      <p:ext uri="{BB962C8B-B14F-4D97-AF65-F5344CB8AC3E}">
        <p14:creationId xmlns:p14="http://schemas.microsoft.com/office/powerpoint/2010/main" val="139396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Value</a:t>
            </a:r>
            <a:endParaRPr lang="en-US" sz="4000" dirty="0"/>
          </a:p>
        </p:txBody>
      </p:sp>
      <p:pic>
        <p:nvPicPr>
          <p:cNvPr id="3" name="Picture 2"/>
          <p:cNvPicPr>
            <a:picLocks noChangeAspect="1"/>
          </p:cNvPicPr>
          <p:nvPr/>
        </p:nvPicPr>
        <p:blipFill>
          <a:blip r:embed="rId3"/>
          <a:stretch>
            <a:fillRect/>
          </a:stretch>
        </p:blipFill>
        <p:spPr>
          <a:xfrm>
            <a:off x="1143000" y="1238250"/>
            <a:ext cx="8001000" cy="6000750"/>
          </a:xfrm>
          <a:prstGeom prst="rect">
            <a:avLst/>
          </a:prstGeom>
        </p:spPr>
      </p:pic>
    </p:spTree>
    <p:extLst>
      <p:ext uri="{BB962C8B-B14F-4D97-AF65-F5344CB8AC3E}">
        <p14:creationId xmlns:p14="http://schemas.microsoft.com/office/powerpoint/2010/main" val="187283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Articulation</a:t>
            </a:r>
            <a:endParaRPr lang="en-US" sz="4000" dirty="0"/>
          </a:p>
        </p:txBody>
      </p:sp>
      <p:pic>
        <p:nvPicPr>
          <p:cNvPr id="4" name="Picture 3"/>
          <p:cNvPicPr>
            <a:picLocks noChangeAspect="1"/>
          </p:cNvPicPr>
          <p:nvPr/>
        </p:nvPicPr>
        <p:blipFill>
          <a:blip r:embed="rId3"/>
          <a:stretch>
            <a:fillRect/>
          </a:stretch>
        </p:blipFill>
        <p:spPr>
          <a:xfrm>
            <a:off x="1828800" y="1371600"/>
            <a:ext cx="5410200" cy="5410200"/>
          </a:xfrm>
          <a:prstGeom prst="rect">
            <a:avLst/>
          </a:prstGeom>
        </p:spPr>
      </p:pic>
    </p:spTree>
    <p:extLst>
      <p:ext uri="{BB962C8B-B14F-4D97-AF65-F5344CB8AC3E}">
        <p14:creationId xmlns:p14="http://schemas.microsoft.com/office/powerpoint/2010/main" val="66112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Communication</a:t>
            </a:r>
            <a:endParaRPr lang="en-US" sz="4000" dirty="0"/>
          </a:p>
        </p:txBody>
      </p:sp>
      <p:pic>
        <p:nvPicPr>
          <p:cNvPr id="5" name="Picture 4"/>
          <p:cNvPicPr>
            <a:picLocks noChangeAspect="1"/>
          </p:cNvPicPr>
          <p:nvPr/>
        </p:nvPicPr>
        <p:blipFill>
          <a:blip r:embed="rId3"/>
          <a:stretch>
            <a:fillRect/>
          </a:stretch>
        </p:blipFill>
        <p:spPr>
          <a:xfrm>
            <a:off x="523467" y="1408711"/>
            <a:ext cx="8163333" cy="5449289"/>
          </a:xfrm>
          <a:prstGeom prst="rect">
            <a:avLst/>
          </a:prstGeom>
        </p:spPr>
      </p:pic>
    </p:spTree>
    <p:extLst>
      <p:ext uri="{BB962C8B-B14F-4D97-AF65-F5344CB8AC3E}">
        <p14:creationId xmlns:p14="http://schemas.microsoft.com/office/powerpoint/2010/main" val="88108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Skills</a:t>
            </a:r>
            <a:endParaRPr lang="en-US" sz="4000" dirty="0"/>
          </a:p>
        </p:txBody>
      </p:sp>
      <p:pic>
        <p:nvPicPr>
          <p:cNvPr id="3" name="Picture 2"/>
          <p:cNvPicPr>
            <a:picLocks noChangeAspect="1"/>
          </p:cNvPicPr>
          <p:nvPr/>
        </p:nvPicPr>
        <p:blipFill>
          <a:blip r:embed="rId3"/>
          <a:stretch>
            <a:fillRect/>
          </a:stretch>
        </p:blipFill>
        <p:spPr>
          <a:xfrm>
            <a:off x="-457200" y="1257300"/>
            <a:ext cx="9982200" cy="5614988"/>
          </a:xfrm>
          <a:prstGeom prst="rect">
            <a:avLst/>
          </a:prstGeom>
        </p:spPr>
      </p:pic>
    </p:spTree>
    <p:extLst>
      <p:ext uri="{BB962C8B-B14F-4D97-AF65-F5344CB8AC3E}">
        <p14:creationId xmlns:p14="http://schemas.microsoft.com/office/powerpoint/2010/main" val="42918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Expertise</a:t>
            </a:r>
            <a:endParaRPr lang="en-US" sz="4000" dirty="0"/>
          </a:p>
        </p:txBody>
      </p:sp>
      <p:pic>
        <p:nvPicPr>
          <p:cNvPr id="4" name="Picture 3"/>
          <p:cNvPicPr>
            <a:picLocks noChangeAspect="1"/>
          </p:cNvPicPr>
          <p:nvPr/>
        </p:nvPicPr>
        <p:blipFill>
          <a:blip r:embed="rId3"/>
          <a:stretch>
            <a:fillRect/>
          </a:stretch>
        </p:blipFill>
        <p:spPr>
          <a:xfrm>
            <a:off x="406149" y="1249362"/>
            <a:ext cx="8280651" cy="5075238"/>
          </a:xfrm>
          <a:prstGeom prst="rect">
            <a:avLst/>
          </a:prstGeom>
        </p:spPr>
      </p:pic>
    </p:spTree>
    <p:extLst>
      <p:ext uri="{BB962C8B-B14F-4D97-AF65-F5344CB8AC3E}">
        <p14:creationId xmlns:p14="http://schemas.microsoft.com/office/powerpoint/2010/main" val="157372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Terminology</a:t>
            </a:r>
            <a:endParaRPr lang="en-US" sz="4000" dirty="0"/>
          </a:p>
        </p:txBody>
      </p:sp>
      <p:pic>
        <p:nvPicPr>
          <p:cNvPr id="3" name="Picture 2"/>
          <p:cNvPicPr>
            <a:picLocks noChangeAspect="1"/>
          </p:cNvPicPr>
          <p:nvPr/>
        </p:nvPicPr>
        <p:blipFill>
          <a:blip r:embed="rId3"/>
          <a:stretch>
            <a:fillRect/>
          </a:stretch>
        </p:blipFill>
        <p:spPr>
          <a:xfrm>
            <a:off x="24965" y="1384300"/>
            <a:ext cx="9049600" cy="5168900"/>
          </a:xfrm>
          <a:prstGeom prst="rect">
            <a:avLst/>
          </a:prstGeom>
        </p:spPr>
      </p:pic>
    </p:spTree>
    <p:extLst>
      <p:ext uri="{BB962C8B-B14F-4D97-AF65-F5344CB8AC3E}">
        <p14:creationId xmlns:p14="http://schemas.microsoft.com/office/powerpoint/2010/main" val="26626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Curiosity</a:t>
            </a:r>
            <a:endParaRPr lang="en-US" sz="4000"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235" y="1371600"/>
            <a:ext cx="9278470" cy="5257800"/>
          </a:xfrm>
          <a:prstGeom prst="rect">
            <a:avLst/>
          </a:prstGeom>
        </p:spPr>
      </p:pic>
    </p:spTree>
    <p:extLst>
      <p:ext uri="{BB962C8B-B14F-4D97-AF65-F5344CB8AC3E}">
        <p14:creationId xmlns:p14="http://schemas.microsoft.com/office/powerpoint/2010/main" val="58120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 name="Hexagon 20"/>
          <p:cNvSpPr/>
          <p:nvPr/>
        </p:nvSpPr>
        <p:spPr>
          <a:xfrm rot="20010427">
            <a:off x="1856977" y="1284625"/>
            <a:ext cx="5195864" cy="4479193"/>
          </a:xfrm>
          <a:prstGeom prst="hexagon">
            <a:avLst/>
          </a:prstGeom>
          <a:solidFill>
            <a:schemeClr val="accent3">
              <a:lumMod val="20000"/>
              <a:lumOff val="80000"/>
            </a:schemeClr>
          </a:solidFill>
          <a:ln w="603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rot="20045005">
            <a:off x="2067664" y="348285"/>
            <a:ext cx="2077813" cy="1138773"/>
          </a:xfrm>
          <a:prstGeom prst="rect">
            <a:avLst/>
          </a:prstGeom>
        </p:spPr>
        <p:txBody>
          <a:bodyPr wrap="none">
            <a:spAutoFit/>
          </a:bodyPr>
          <a:lstStyle/>
          <a:p>
            <a:pPr algn="ctr">
              <a:spcBef>
                <a:spcPct val="20000"/>
              </a:spcBef>
              <a:defRPr/>
            </a:pPr>
            <a:r>
              <a:rPr lang="en-US" sz="3600" b="1" u="sng" dirty="0" smtClean="0">
                <a:solidFill>
                  <a:srgbClr val="0432FF"/>
                </a:solidFill>
                <a:effectLst>
                  <a:outerShdw blurRad="38100" dist="38100" dir="2700000" algn="tl">
                    <a:srgbClr val="DDDDDD"/>
                  </a:outerShdw>
                </a:effectLst>
                <a:latin typeface="Helvetica Neue" charset="0"/>
              </a:rPr>
              <a:t>Realistic</a:t>
            </a:r>
            <a:r>
              <a:rPr lang="en-US" sz="3200" b="1" dirty="0" smtClean="0">
                <a:solidFill>
                  <a:srgbClr val="FF0000"/>
                </a:solidFill>
                <a:effectLst>
                  <a:outerShdw blurRad="38100" dist="38100" dir="2700000" algn="tl">
                    <a:srgbClr val="DDDDDD"/>
                  </a:outerShdw>
                </a:effectLst>
                <a:latin typeface="Helvetica Neue" charset="0"/>
              </a:rPr>
              <a:t/>
            </a:r>
            <a:br>
              <a:rPr lang="en-US" sz="3200" b="1" dirty="0" smtClean="0">
                <a:solidFill>
                  <a:srgbClr val="FF0000"/>
                </a:solidFill>
                <a:effectLst>
                  <a:outerShdw blurRad="38100" dist="38100" dir="2700000" algn="tl">
                    <a:srgbClr val="DDDDDD"/>
                  </a:outerShdw>
                </a:effectLst>
                <a:latin typeface="Helvetica Neue" charset="0"/>
              </a:rPr>
            </a:br>
            <a:r>
              <a:rPr lang="en-US" sz="3200" b="1" dirty="0" smtClean="0">
                <a:solidFill>
                  <a:srgbClr val="FF0000"/>
                </a:solidFill>
                <a:effectLst>
                  <a:outerShdw blurRad="38100" dist="38100" dir="2700000" algn="tl">
                    <a:srgbClr val="DDDDDD"/>
                  </a:outerShdw>
                </a:effectLst>
                <a:latin typeface="Helvetica Neue" charset="0"/>
              </a:rPr>
              <a:t>(Doers</a:t>
            </a:r>
            <a:r>
              <a:rPr lang="en-US" sz="3200" b="1" dirty="0">
                <a:solidFill>
                  <a:srgbClr val="FF0000"/>
                </a:solidFill>
                <a:effectLst>
                  <a:outerShdw blurRad="38100" dist="38100" dir="2700000" algn="tl">
                    <a:srgbClr val="DDDDDD"/>
                  </a:outerShdw>
                </a:effectLst>
                <a:latin typeface="Helvetica Neue" charset="0"/>
              </a:rPr>
              <a:t>)</a:t>
            </a:r>
          </a:p>
        </p:txBody>
      </p:sp>
      <p:sp>
        <p:nvSpPr>
          <p:cNvPr id="4" name="Rectangle 3"/>
          <p:cNvSpPr/>
          <p:nvPr/>
        </p:nvSpPr>
        <p:spPr>
          <a:xfrm rot="2206085">
            <a:off x="4818408" y="612242"/>
            <a:ext cx="2961067" cy="1138773"/>
          </a:xfrm>
          <a:prstGeom prst="rect">
            <a:avLst/>
          </a:prstGeom>
        </p:spPr>
        <p:txBody>
          <a:bodyPr wrap="none">
            <a:spAutoFit/>
          </a:bodyPr>
          <a:lstStyle/>
          <a:p>
            <a:pPr algn="ctr">
              <a:spcBef>
                <a:spcPct val="20000"/>
              </a:spcBef>
              <a:defRPr/>
            </a:pPr>
            <a:r>
              <a:rPr lang="en-US" sz="3600" b="1" u="sng" dirty="0" smtClean="0">
                <a:solidFill>
                  <a:srgbClr val="0432FF"/>
                </a:solidFill>
                <a:effectLst>
                  <a:outerShdw blurRad="38100" dist="38100" dir="2700000" algn="tl">
                    <a:srgbClr val="DDDDDD"/>
                  </a:outerShdw>
                </a:effectLst>
                <a:latin typeface="Helvetica Neue" charset="0"/>
              </a:rPr>
              <a:t>Investigative</a:t>
            </a:r>
            <a:r>
              <a:rPr lang="en-US" sz="3200" b="1" dirty="0" smtClean="0">
                <a:solidFill>
                  <a:srgbClr val="FF0000"/>
                </a:solidFill>
                <a:effectLst>
                  <a:outerShdw blurRad="38100" dist="38100" dir="2700000" algn="tl">
                    <a:srgbClr val="DDDDDD"/>
                  </a:outerShdw>
                </a:effectLst>
                <a:latin typeface="Helvetica Neue" charset="0"/>
              </a:rPr>
              <a:t/>
            </a:r>
            <a:br>
              <a:rPr lang="en-US" sz="3200" b="1" dirty="0" smtClean="0">
                <a:solidFill>
                  <a:srgbClr val="FF0000"/>
                </a:solidFill>
                <a:effectLst>
                  <a:outerShdw blurRad="38100" dist="38100" dir="2700000" algn="tl">
                    <a:srgbClr val="DDDDDD"/>
                  </a:outerShdw>
                </a:effectLst>
                <a:latin typeface="Helvetica Neue" charset="0"/>
              </a:rPr>
            </a:br>
            <a:r>
              <a:rPr lang="en-US" sz="3200" b="1" dirty="0" smtClean="0">
                <a:solidFill>
                  <a:srgbClr val="FF0000"/>
                </a:solidFill>
                <a:effectLst>
                  <a:outerShdw blurRad="38100" dist="38100" dir="2700000" algn="tl">
                    <a:srgbClr val="DDDDDD"/>
                  </a:outerShdw>
                </a:effectLst>
                <a:latin typeface="Helvetica Neue" charset="0"/>
              </a:rPr>
              <a:t>(Thinkers</a:t>
            </a:r>
            <a:r>
              <a:rPr lang="en-US" sz="3200" b="1" dirty="0">
                <a:solidFill>
                  <a:srgbClr val="FF0000"/>
                </a:solidFill>
                <a:effectLst>
                  <a:outerShdw blurRad="38100" dist="38100" dir="2700000" algn="tl">
                    <a:srgbClr val="DDDDDD"/>
                  </a:outerShdw>
                </a:effectLst>
                <a:latin typeface="Helvetica Neue" charset="0"/>
              </a:rPr>
              <a:t>)</a:t>
            </a:r>
          </a:p>
        </p:txBody>
      </p:sp>
      <p:sp>
        <p:nvSpPr>
          <p:cNvPr id="5" name="Rectangle 4"/>
          <p:cNvSpPr/>
          <p:nvPr/>
        </p:nvSpPr>
        <p:spPr>
          <a:xfrm rot="5400000">
            <a:off x="6393286" y="3014040"/>
            <a:ext cx="2131353" cy="1138773"/>
          </a:xfrm>
          <a:prstGeom prst="rect">
            <a:avLst/>
          </a:prstGeom>
        </p:spPr>
        <p:txBody>
          <a:bodyPr wrap="none">
            <a:spAutoFit/>
          </a:bodyPr>
          <a:lstStyle/>
          <a:p>
            <a:pPr algn="ctr">
              <a:spcBef>
                <a:spcPct val="20000"/>
              </a:spcBef>
              <a:defRPr/>
            </a:pPr>
            <a:r>
              <a:rPr lang="en-US" sz="3600" b="1" u="sng" dirty="0" smtClean="0">
                <a:solidFill>
                  <a:srgbClr val="0432FF"/>
                </a:solidFill>
                <a:effectLst>
                  <a:outerShdw blurRad="38100" dist="38100" dir="2700000" algn="tl">
                    <a:srgbClr val="DDDDDD"/>
                  </a:outerShdw>
                </a:effectLst>
                <a:latin typeface="Helvetica Neue" charset="0"/>
              </a:rPr>
              <a:t>Artistic</a:t>
            </a:r>
            <a:r>
              <a:rPr lang="en-US" sz="3200" b="1" dirty="0" smtClean="0">
                <a:solidFill>
                  <a:srgbClr val="FF0000"/>
                </a:solidFill>
                <a:effectLst>
                  <a:outerShdw blurRad="38100" dist="38100" dir="2700000" algn="tl">
                    <a:srgbClr val="DDDDDD"/>
                  </a:outerShdw>
                </a:effectLst>
                <a:latin typeface="Helvetica Neue" charset="0"/>
              </a:rPr>
              <a:t/>
            </a:r>
            <a:br>
              <a:rPr lang="en-US" sz="3200" b="1" dirty="0" smtClean="0">
                <a:solidFill>
                  <a:srgbClr val="FF0000"/>
                </a:solidFill>
                <a:effectLst>
                  <a:outerShdw blurRad="38100" dist="38100" dir="2700000" algn="tl">
                    <a:srgbClr val="DDDDDD"/>
                  </a:outerShdw>
                </a:effectLst>
                <a:latin typeface="Helvetica Neue" charset="0"/>
              </a:rPr>
            </a:br>
            <a:r>
              <a:rPr lang="en-US" sz="3200" b="1" dirty="0" smtClean="0">
                <a:solidFill>
                  <a:srgbClr val="FF0000"/>
                </a:solidFill>
                <a:effectLst>
                  <a:outerShdw blurRad="38100" dist="38100" dir="2700000" algn="tl">
                    <a:srgbClr val="DDDDDD"/>
                  </a:outerShdw>
                </a:effectLst>
                <a:latin typeface="Helvetica Neue" charset="0"/>
              </a:rPr>
              <a:t>(Creators</a:t>
            </a:r>
            <a:r>
              <a:rPr lang="en-US" sz="3200" b="1" dirty="0">
                <a:solidFill>
                  <a:srgbClr val="FF0000"/>
                </a:solidFill>
                <a:effectLst>
                  <a:outerShdw blurRad="38100" dist="38100" dir="2700000" algn="tl">
                    <a:srgbClr val="DDDDDD"/>
                  </a:outerShdw>
                </a:effectLst>
                <a:latin typeface="Helvetica Neue" charset="0"/>
              </a:rPr>
              <a:t>)</a:t>
            </a:r>
          </a:p>
        </p:txBody>
      </p:sp>
      <p:sp>
        <p:nvSpPr>
          <p:cNvPr id="6" name="Rectangle 5"/>
          <p:cNvSpPr/>
          <p:nvPr/>
        </p:nvSpPr>
        <p:spPr>
          <a:xfrm rot="20033768">
            <a:off x="5158200" y="5341556"/>
            <a:ext cx="1939954" cy="1138773"/>
          </a:xfrm>
          <a:prstGeom prst="rect">
            <a:avLst/>
          </a:prstGeom>
        </p:spPr>
        <p:txBody>
          <a:bodyPr wrap="none">
            <a:spAutoFit/>
          </a:bodyPr>
          <a:lstStyle/>
          <a:p>
            <a:pPr algn="ctr">
              <a:spcBef>
                <a:spcPct val="20000"/>
              </a:spcBef>
              <a:defRPr/>
            </a:pPr>
            <a:r>
              <a:rPr lang="en-US" sz="3600" b="1" u="sng" dirty="0" smtClean="0">
                <a:solidFill>
                  <a:srgbClr val="0432FF"/>
                </a:solidFill>
                <a:effectLst>
                  <a:outerShdw blurRad="38100" dist="38100" dir="2700000" algn="tl">
                    <a:srgbClr val="DDDDDD"/>
                  </a:outerShdw>
                </a:effectLst>
                <a:latin typeface="Helvetica Neue" charset="0"/>
              </a:rPr>
              <a:t>Social</a:t>
            </a:r>
            <a:r>
              <a:rPr lang="en-US" sz="3200" b="1" dirty="0" smtClean="0">
                <a:solidFill>
                  <a:srgbClr val="FF0000"/>
                </a:solidFill>
                <a:effectLst>
                  <a:outerShdw blurRad="38100" dist="38100" dir="2700000" algn="tl">
                    <a:srgbClr val="DDDDDD"/>
                  </a:outerShdw>
                </a:effectLst>
                <a:latin typeface="Helvetica Neue" charset="0"/>
              </a:rPr>
              <a:t/>
            </a:r>
            <a:br>
              <a:rPr lang="en-US" sz="3200" b="1" dirty="0" smtClean="0">
                <a:solidFill>
                  <a:srgbClr val="FF0000"/>
                </a:solidFill>
                <a:effectLst>
                  <a:outerShdw blurRad="38100" dist="38100" dir="2700000" algn="tl">
                    <a:srgbClr val="DDDDDD"/>
                  </a:outerShdw>
                </a:effectLst>
                <a:latin typeface="Helvetica Neue" charset="0"/>
              </a:rPr>
            </a:br>
            <a:r>
              <a:rPr lang="en-US" sz="3200" b="1" dirty="0" smtClean="0">
                <a:solidFill>
                  <a:srgbClr val="FF0000"/>
                </a:solidFill>
                <a:effectLst>
                  <a:outerShdw blurRad="38100" dist="38100" dir="2700000" algn="tl">
                    <a:srgbClr val="DDDDDD"/>
                  </a:outerShdw>
                </a:effectLst>
                <a:latin typeface="Helvetica Neue" charset="0"/>
              </a:rPr>
              <a:t>(Helpers</a:t>
            </a:r>
            <a:r>
              <a:rPr lang="en-US" sz="3200" b="1" dirty="0">
                <a:solidFill>
                  <a:srgbClr val="FF0000"/>
                </a:solidFill>
                <a:effectLst>
                  <a:outerShdw blurRad="38100" dist="38100" dir="2700000" algn="tl">
                    <a:srgbClr val="DDDDDD"/>
                  </a:outerShdw>
                </a:effectLst>
                <a:latin typeface="Helvetica Neue" charset="0"/>
              </a:rPr>
              <a:t>)</a:t>
            </a:r>
          </a:p>
        </p:txBody>
      </p:sp>
      <p:sp>
        <p:nvSpPr>
          <p:cNvPr id="7" name="Rectangle 6"/>
          <p:cNvSpPr/>
          <p:nvPr/>
        </p:nvSpPr>
        <p:spPr>
          <a:xfrm rot="2213634">
            <a:off x="1096346" y="5242688"/>
            <a:ext cx="2868093" cy="1138773"/>
          </a:xfrm>
          <a:prstGeom prst="rect">
            <a:avLst/>
          </a:prstGeom>
        </p:spPr>
        <p:txBody>
          <a:bodyPr wrap="none">
            <a:spAutoFit/>
          </a:bodyPr>
          <a:lstStyle/>
          <a:p>
            <a:pPr algn="ctr">
              <a:spcBef>
                <a:spcPct val="20000"/>
              </a:spcBef>
              <a:defRPr/>
            </a:pPr>
            <a:r>
              <a:rPr lang="en-US" sz="3600" b="1" u="sng" dirty="0" smtClean="0">
                <a:solidFill>
                  <a:srgbClr val="0432FF"/>
                </a:solidFill>
                <a:effectLst>
                  <a:outerShdw blurRad="38100" dist="38100" dir="2700000" algn="tl">
                    <a:srgbClr val="DDDDDD"/>
                  </a:outerShdw>
                </a:effectLst>
                <a:latin typeface="Helvetica Neue" charset="0"/>
              </a:rPr>
              <a:t>Enterprising</a:t>
            </a:r>
            <a:r>
              <a:rPr lang="en-US" sz="3200" b="1" dirty="0" smtClean="0">
                <a:solidFill>
                  <a:srgbClr val="FF0000"/>
                </a:solidFill>
                <a:effectLst>
                  <a:outerShdw blurRad="38100" dist="38100" dir="2700000" algn="tl">
                    <a:srgbClr val="DDDDDD"/>
                  </a:outerShdw>
                </a:effectLst>
                <a:latin typeface="Helvetica Neue" charset="0"/>
              </a:rPr>
              <a:t/>
            </a:r>
            <a:br>
              <a:rPr lang="en-US" sz="3200" b="1" dirty="0" smtClean="0">
                <a:solidFill>
                  <a:srgbClr val="FF0000"/>
                </a:solidFill>
                <a:effectLst>
                  <a:outerShdw blurRad="38100" dist="38100" dir="2700000" algn="tl">
                    <a:srgbClr val="DDDDDD"/>
                  </a:outerShdw>
                </a:effectLst>
                <a:latin typeface="Helvetica Neue" charset="0"/>
              </a:rPr>
            </a:br>
            <a:r>
              <a:rPr lang="en-US" sz="3200" b="1" dirty="0" smtClean="0">
                <a:solidFill>
                  <a:srgbClr val="FF0000"/>
                </a:solidFill>
                <a:effectLst>
                  <a:outerShdw blurRad="38100" dist="38100" dir="2700000" algn="tl">
                    <a:srgbClr val="DDDDDD"/>
                  </a:outerShdw>
                </a:effectLst>
                <a:latin typeface="Helvetica Neue" charset="0"/>
              </a:rPr>
              <a:t>(Persuaders</a:t>
            </a:r>
            <a:r>
              <a:rPr lang="en-US" sz="3200" b="1" dirty="0">
                <a:solidFill>
                  <a:srgbClr val="FF0000"/>
                </a:solidFill>
                <a:effectLst>
                  <a:outerShdw blurRad="38100" dist="38100" dir="2700000" algn="tl">
                    <a:srgbClr val="DDDDDD"/>
                  </a:outerShdw>
                </a:effectLst>
                <a:latin typeface="Helvetica Neue" charset="0"/>
              </a:rPr>
              <a:t>)</a:t>
            </a:r>
          </a:p>
        </p:txBody>
      </p:sp>
      <p:sp>
        <p:nvSpPr>
          <p:cNvPr id="8" name="Rectangle 7"/>
          <p:cNvSpPr/>
          <p:nvPr/>
        </p:nvSpPr>
        <p:spPr>
          <a:xfrm rot="16200000">
            <a:off x="-131536" y="2773701"/>
            <a:ext cx="3081293" cy="1138773"/>
          </a:xfrm>
          <a:prstGeom prst="rect">
            <a:avLst/>
          </a:prstGeom>
        </p:spPr>
        <p:txBody>
          <a:bodyPr wrap="none">
            <a:spAutoFit/>
          </a:bodyPr>
          <a:lstStyle/>
          <a:p>
            <a:pPr algn="ctr">
              <a:spcBef>
                <a:spcPct val="20000"/>
              </a:spcBef>
              <a:defRPr/>
            </a:pPr>
            <a:r>
              <a:rPr lang="en-US" sz="3600" b="1" u="sng" dirty="0" smtClean="0">
                <a:solidFill>
                  <a:srgbClr val="0432FF"/>
                </a:solidFill>
                <a:effectLst>
                  <a:outerShdw blurRad="38100" dist="38100" dir="2700000" algn="tl">
                    <a:srgbClr val="DDDDDD"/>
                  </a:outerShdw>
                </a:effectLst>
                <a:latin typeface="Helvetica Neue" charset="0"/>
              </a:rPr>
              <a:t>Conventional</a:t>
            </a:r>
            <a:r>
              <a:rPr lang="en-US" sz="3200" b="1" dirty="0" smtClean="0">
                <a:solidFill>
                  <a:srgbClr val="FF0000"/>
                </a:solidFill>
                <a:effectLst>
                  <a:outerShdw blurRad="38100" dist="38100" dir="2700000" algn="tl">
                    <a:srgbClr val="DDDDDD"/>
                  </a:outerShdw>
                </a:effectLst>
                <a:latin typeface="Helvetica Neue" charset="0"/>
              </a:rPr>
              <a:t/>
            </a:r>
            <a:br>
              <a:rPr lang="en-US" sz="3200" b="1" dirty="0" smtClean="0">
                <a:solidFill>
                  <a:srgbClr val="FF0000"/>
                </a:solidFill>
                <a:effectLst>
                  <a:outerShdw blurRad="38100" dist="38100" dir="2700000" algn="tl">
                    <a:srgbClr val="DDDDDD"/>
                  </a:outerShdw>
                </a:effectLst>
                <a:latin typeface="Helvetica Neue" charset="0"/>
              </a:rPr>
            </a:br>
            <a:r>
              <a:rPr lang="en-US" sz="3200" b="1" dirty="0" smtClean="0">
                <a:solidFill>
                  <a:srgbClr val="FF0000"/>
                </a:solidFill>
                <a:effectLst>
                  <a:outerShdw blurRad="38100" dist="38100" dir="2700000" algn="tl">
                    <a:srgbClr val="DDDDDD"/>
                  </a:outerShdw>
                </a:effectLst>
                <a:latin typeface="Helvetica Neue" charset="0"/>
              </a:rPr>
              <a:t>(Organizers</a:t>
            </a:r>
            <a:r>
              <a:rPr lang="en-US" sz="3200" b="1" dirty="0">
                <a:solidFill>
                  <a:srgbClr val="FF0000"/>
                </a:solidFill>
                <a:effectLst>
                  <a:outerShdw blurRad="38100" dist="38100" dir="2700000" algn="tl">
                    <a:srgbClr val="DDDDDD"/>
                  </a:outerShdw>
                </a:effectLst>
                <a:latin typeface="Helvetica Neue" charset="0"/>
              </a:rPr>
              <a:t>)</a:t>
            </a:r>
          </a:p>
        </p:txBody>
      </p:sp>
      <p:sp>
        <p:nvSpPr>
          <p:cNvPr id="11" name="TextBox 10"/>
          <p:cNvSpPr txBox="1"/>
          <p:nvPr/>
        </p:nvSpPr>
        <p:spPr>
          <a:xfrm rot="3814238">
            <a:off x="3478967" y="1946742"/>
            <a:ext cx="1611339" cy="707886"/>
          </a:xfrm>
          <a:prstGeom prst="rect">
            <a:avLst/>
          </a:prstGeom>
          <a:noFill/>
        </p:spPr>
        <p:txBody>
          <a:bodyPr wrap="none" rtlCol="0">
            <a:spAutoFit/>
          </a:bodyPr>
          <a:lstStyle/>
          <a:p>
            <a:r>
              <a:rPr lang="en-US" sz="4000" dirty="0" smtClean="0"/>
              <a:t>Things</a:t>
            </a:r>
            <a:endParaRPr lang="en-US" sz="4000" dirty="0"/>
          </a:p>
        </p:txBody>
      </p:sp>
      <p:sp>
        <p:nvSpPr>
          <p:cNvPr id="14" name="TextBox 13"/>
          <p:cNvSpPr txBox="1"/>
          <p:nvPr/>
        </p:nvSpPr>
        <p:spPr>
          <a:xfrm rot="3835861">
            <a:off x="3996797" y="4436553"/>
            <a:ext cx="1695529" cy="707886"/>
          </a:xfrm>
          <a:prstGeom prst="rect">
            <a:avLst/>
          </a:prstGeom>
          <a:noFill/>
        </p:spPr>
        <p:txBody>
          <a:bodyPr wrap="none" rtlCol="0">
            <a:spAutoFit/>
          </a:bodyPr>
          <a:lstStyle/>
          <a:p>
            <a:r>
              <a:rPr lang="en-US" sz="4000" dirty="0" smtClean="0"/>
              <a:t>People</a:t>
            </a:r>
            <a:endParaRPr lang="en-US" sz="4000" dirty="0"/>
          </a:p>
        </p:txBody>
      </p:sp>
      <p:sp>
        <p:nvSpPr>
          <p:cNvPr id="15" name="TextBox 14"/>
          <p:cNvSpPr txBox="1"/>
          <p:nvPr/>
        </p:nvSpPr>
        <p:spPr>
          <a:xfrm rot="19932956">
            <a:off x="5345882" y="2675948"/>
            <a:ext cx="1375698" cy="707886"/>
          </a:xfrm>
          <a:prstGeom prst="rect">
            <a:avLst/>
          </a:prstGeom>
          <a:noFill/>
        </p:spPr>
        <p:txBody>
          <a:bodyPr wrap="none" rtlCol="0">
            <a:spAutoFit/>
          </a:bodyPr>
          <a:lstStyle/>
          <a:p>
            <a:r>
              <a:rPr lang="en-US" sz="4000" dirty="0" smtClean="0"/>
              <a:t>Ideas</a:t>
            </a:r>
            <a:endParaRPr lang="en-US" sz="4000" dirty="0"/>
          </a:p>
        </p:txBody>
      </p:sp>
      <p:sp>
        <p:nvSpPr>
          <p:cNvPr id="16" name="TextBox 15"/>
          <p:cNvSpPr txBox="1"/>
          <p:nvPr/>
        </p:nvSpPr>
        <p:spPr>
          <a:xfrm rot="20051148">
            <a:off x="2322297" y="3634828"/>
            <a:ext cx="1241045" cy="707886"/>
          </a:xfrm>
          <a:prstGeom prst="rect">
            <a:avLst/>
          </a:prstGeom>
          <a:noFill/>
        </p:spPr>
        <p:txBody>
          <a:bodyPr wrap="none" rtlCol="0">
            <a:spAutoFit/>
          </a:bodyPr>
          <a:lstStyle/>
          <a:p>
            <a:r>
              <a:rPr lang="en-US" sz="4000" dirty="0" smtClean="0"/>
              <a:t>Data</a:t>
            </a:r>
            <a:endParaRPr lang="en-US" sz="4000" dirty="0"/>
          </a:p>
        </p:txBody>
      </p:sp>
      <p:sp>
        <p:nvSpPr>
          <p:cNvPr id="17" name="Rectangle 2"/>
          <p:cNvSpPr txBox="1">
            <a:spLocks noChangeArrowheads="1"/>
          </p:cNvSpPr>
          <p:nvPr/>
        </p:nvSpPr>
        <p:spPr>
          <a:xfrm>
            <a:off x="2819400" y="76200"/>
            <a:ext cx="6096000" cy="944562"/>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defRPr/>
            </a:pPr>
            <a:r>
              <a:rPr lang="en-US" smtClean="0">
                <a:effectLst>
                  <a:outerShdw blurRad="38100" dist="38100" dir="2700000" algn="tl">
                    <a:srgbClr val="DDDDDD"/>
                  </a:outerShdw>
                </a:effectLst>
              </a:rPr>
              <a:t>Career</a:t>
            </a:r>
            <a:br>
              <a:rPr lang="en-US" smtClean="0">
                <a:effectLst>
                  <a:outerShdw blurRad="38100" dist="38100" dir="2700000" algn="tl">
                    <a:srgbClr val="DDDDDD"/>
                  </a:outerShdw>
                </a:effectLst>
              </a:rPr>
            </a:br>
            <a:r>
              <a:rPr lang="en-US" smtClean="0">
                <a:effectLst>
                  <a:outerShdw blurRad="38100" dist="38100" dir="2700000" algn="tl">
                    <a:srgbClr val="DDDDDD"/>
                  </a:outerShdw>
                </a:effectLst>
              </a:rPr>
              <a:t>Interests</a:t>
            </a:r>
            <a:endParaRPr lang="en-US" dirty="0">
              <a:effectLst>
                <a:outerShdw blurRad="38100" dist="38100" dir="2700000" algn="tl">
                  <a:srgbClr val="DDDDDD"/>
                </a:outerShdw>
              </a:effectLst>
            </a:endParaRPr>
          </a:p>
        </p:txBody>
      </p:sp>
      <p:cxnSp>
        <p:nvCxnSpPr>
          <p:cNvPr id="13" name="Straight Arrow Connector 12"/>
          <p:cNvCxnSpPr/>
          <p:nvPr/>
        </p:nvCxnSpPr>
        <p:spPr>
          <a:xfrm>
            <a:off x="3495398" y="1500871"/>
            <a:ext cx="1965703" cy="3966630"/>
          </a:xfrm>
          <a:prstGeom prst="straightConnector1">
            <a:avLst/>
          </a:prstGeom>
          <a:ln w="1270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21" idx="0"/>
          </p:cNvCxnSpPr>
          <p:nvPr/>
        </p:nvCxnSpPr>
        <p:spPr>
          <a:xfrm flipH="1">
            <a:off x="2135967" y="2365319"/>
            <a:ext cx="4644065" cy="2331739"/>
          </a:xfrm>
          <a:prstGeom prst="straightConnector1">
            <a:avLst/>
          </a:prstGeom>
          <a:ln w="1270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1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66800" y="1173161"/>
            <a:ext cx="6858000" cy="5722361"/>
          </a:xfrm>
          <a:prstGeom prst="rect">
            <a:avLst/>
          </a:prstGeom>
        </p:spPr>
      </p:pic>
      <p:sp>
        <p:nvSpPr>
          <p:cNvPr id="2" name="Title 1"/>
          <p:cNvSpPr>
            <a:spLocks noGrp="1"/>
          </p:cNvSpPr>
          <p:nvPr>
            <p:ph type="title"/>
          </p:nvPr>
        </p:nvSpPr>
        <p:spPr/>
        <p:txBody>
          <a:bodyPr>
            <a:noAutofit/>
          </a:bodyPr>
          <a:lstStyle/>
          <a:p>
            <a:r>
              <a:rPr lang="en-US" sz="4000" dirty="0" smtClean="0"/>
              <a:t>Context</a:t>
            </a:r>
            <a:endParaRPr lang="en-US" sz="4000" dirty="0"/>
          </a:p>
        </p:txBody>
      </p:sp>
    </p:spTree>
    <p:extLst>
      <p:ext uri="{BB962C8B-B14F-4D97-AF65-F5344CB8AC3E}">
        <p14:creationId xmlns:p14="http://schemas.microsoft.com/office/powerpoint/2010/main" val="113882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Experience</a:t>
            </a:r>
            <a:endParaRPr lang="en-US" sz="4000"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t="4983"/>
          <a:stretch/>
        </p:blipFill>
        <p:spPr>
          <a:xfrm>
            <a:off x="-9041" y="1295400"/>
            <a:ext cx="9143999" cy="5812035"/>
          </a:xfrm>
          <a:prstGeom prst="rect">
            <a:avLst/>
          </a:prstGeom>
        </p:spPr>
      </p:pic>
    </p:spTree>
    <p:extLst>
      <p:ext uri="{BB962C8B-B14F-4D97-AF65-F5344CB8AC3E}">
        <p14:creationId xmlns:p14="http://schemas.microsoft.com/office/powerpoint/2010/main" val="178781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Resourcefulness</a:t>
            </a:r>
            <a:endParaRPr lang="en-US" sz="4000" dirty="0"/>
          </a:p>
        </p:txBody>
      </p:sp>
      <p:pic>
        <p:nvPicPr>
          <p:cNvPr id="4" name="Picture 3"/>
          <p:cNvPicPr>
            <a:picLocks noChangeAspect="1"/>
          </p:cNvPicPr>
          <p:nvPr/>
        </p:nvPicPr>
        <p:blipFill>
          <a:blip r:embed="rId3"/>
          <a:stretch>
            <a:fillRect/>
          </a:stretch>
        </p:blipFill>
        <p:spPr>
          <a:xfrm>
            <a:off x="3962400" y="3276600"/>
            <a:ext cx="5181600" cy="3886200"/>
          </a:xfrm>
          <a:prstGeom prst="rect">
            <a:avLst/>
          </a:prstGeom>
        </p:spPr>
      </p:pic>
      <p:pic>
        <p:nvPicPr>
          <p:cNvPr id="3" name="Picture 2"/>
          <p:cNvPicPr>
            <a:picLocks noChangeAspect="1"/>
          </p:cNvPicPr>
          <p:nvPr/>
        </p:nvPicPr>
        <p:blipFill>
          <a:blip r:embed="rId4"/>
          <a:stretch>
            <a:fillRect/>
          </a:stretch>
        </p:blipFill>
        <p:spPr>
          <a:xfrm>
            <a:off x="76200" y="1195118"/>
            <a:ext cx="4604526" cy="4512435"/>
          </a:xfrm>
          <a:prstGeom prst="rect">
            <a:avLst/>
          </a:prstGeom>
        </p:spPr>
      </p:pic>
    </p:spTree>
    <p:extLst>
      <p:ext uri="{BB962C8B-B14F-4D97-AF65-F5344CB8AC3E}">
        <p14:creationId xmlns:p14="http://schemas.microsoft.com/office/powerpoint/2010/main" val="192479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How to Prepare Young People for Jobs of the Future</a:t>
            </a:r>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r>
              <a:rPr lang="en-US" dirty="0" smtClean="0"/>
              <a:t>Ambition</a:t>
            </a:r>
          </a:p>
          <a:p>
            <a:r>
              <a:rPr lang="en-US" dirty="0" smtClean="0"/>
              <a:t>Value</a:t>
            </a:r>
          </a:p>
          <a:p>
            <a:r>
              <a:rPr lang="en-US" dirty="0" smtClean="0"/>
              <a:t>Articulation</a:t>
            </a:r>
          </a:p>
          <a:p>
            <a:r>
              <a:rPr lang="en-US" dirty="0" smtClean="0"/>
              <a:t>Skills</a:t>
            </a:r>
          </a:p>
          <a:p>
            <a:r>
              <a:rPr lang="en-US" dirty="0" smtClean="0"/>
              <a:t>Expertise</a:t>
            </a:r>
          </a:p>
          <a:p>
            <a:r>
              <a:rPr lang="en-US" dirty="0" smtClean="0"/>
              <a:t>Terminology</a:t>
            </a:r>
          </a:p>
          <a:p>
            <a:r>
              <a:rPr lang="en-US" dirty="0" smtClean="0"/>
              <a:t>Curiosity</a:t>
            </a:r>
          </a:p>
          <a:p>
            <a:r>
              <a:rPr lang="en-US" dirty="0" smtClean="0"/>
              <a:t>Context</a:t>
            </a:r>
          </a:p>
          <a:p>
            <a:r>
              <a:rPr lang="en-US" dirty="0" smtClean="0"/>
              <a:t>Experience</a:t>
            </a:r>
          </a:p>
          <a:p>
            <a:r>
              <a:rPr lang="en-US" dirty="0" smtClean="0"/>
              <a:t>Resourcefulness</a:t>
            </a:r>
            <a:endParaRPr lang="en-US" dirty="0"/>
          </a:p>
        </p:txBody>
      </p:sp>
      <p:pic>
        <p:nvPicPr>
          <p:cNvPr id="4" name="Picture 3"/>
          <p:cNvPicPr>
            <a:picLocks noChangeAspect="1"/>
          </p:cNvPicPr>
          <p:nvPr/>
        </p:nvPicPr>
        <p:blipFill>
          <a:blip r:embed="rId3"/>
          <a:stretch>
            <a:fillRect/>
          </a:stretch>
        </p:blipFill>
        <p:spPr>
          <a:xfrm>
            <a:off x="3400156" y="1600200"/>
            <a:ext cx="6045200" cy="4533900"/>
          </a:xfrm>
          <a:prstGeom prst="rect">
            <a:avLst/>
          </a:prstGeom>
        </p:spPr>
      </p:pic>
    </p:spTree>
    <p:extLst>
      <p:ext uri="{BB962C8B-B14F-4D97-AF65-F5344CB8AC3E}">
        <p14:creationId xmlns:p14="http://schemas.microsoft.com/office/powerpoint/2010/main" val="74095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1905000"/>
            <a:ext cx="4343400" cy="3086100"/>
          </a:xfrm>
        </p:spPr>
        <p:txBody>
          <a:bodyPr>
            <a:normAutofit/>
          </a:bodyPr>
          <a:lstStyle/>
          <a:p>
            <a:pPr algn="l"/>
            <a:r>
              <a:rPr lang="en-US" sz="5400" b="1" dirty="0" smtClean="0">
                <a:effectLst>
                  <a:outerShdw blurRad="38100" dist="38100" dir="2700000" algn="tl">
                    <a:srgbClr val="DDDDDD"/>
                  </a:outerShdw>
                </a:effectLst>
                <a:latin typeface="Arial" charset="0"/>
                <a:ea typeface="ヒラギノ角ゴ Pro W3" charset="0"/>
                <a:cs typeface="ヒラギノ角ゴ Pro W3" charset="0"/>
              </a:rPr>
              <a:t>Questions before I conclude?</a:t>
            </a:r>
            <a:endParaRPr lang="en-US" sz="5400" b="1" dirty="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52400"/>
            <a:ext cx="3429000" cy="4838700"/>
          </a:xfrm>
          <a:prstGeom prst="rect">
            <a:avLst/>
          </a:prstGeom>
        </p:spPr>
      </p:pic>
      <p:sp>
        <p:nvSpPr>
          <p:cNvPr id="8" name="Subtitle 2"/>
          <p:cNvSpPr>
            <a:spLocks noGrp="1"/>
          </p:cNvSpPr>
          <p:nvPr>
            <p:ph type="subTitle" idx="1"/>
          </p:nvPr>
        </p:nvSpPr>
        <p:spPr>
          <a:xfrm>
            <a:off x="0" y="5257800"/>
            <a:ext cx="9144000" cy="1600200"/>
          </a:xfrm>
        </p:spPr>
        <p:txBody>
          <a:bodyPr>
            <a:normAutofit fontScale="92500" lnSpcReduction="10000"/>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CTE </a:t>
            </a:r>
            <a:r>
              <a:rPr lang="en-US" dirty="0" smtClean="0">
                <a:effectLst>
                  <a:outerShdw blurRad="38100" dist="38100" dir="2700000" algn="tl">
                    <a:srgbClr val="C0C0C0"/>
                  </a:outerShdw>
                </a:effectLst>
              </a:rPr>
              <a:t>Coordinator, </a:t>
            </a:r>
          </a:p>
          <a:p>
            <a:pPr eaLnBrk="1" hangingPunct="1">
              <a:defRPr/>
            </a:pPr>
            <a:r>
              <a:rPr lang="en-US" dirty="0" smtClean="0">
                <a:effectLst>
                  <a:outerShdw blurRad="38100" dist="38100" dir="2700000" algn="tl">
                    <a:srgbClr val="C0C0C0"/>
                  </a:outerShdw>
                </a:effectLst>
              </a:rPr>
              <a:t>NC Community Colleges</a:t>
            </a:r>
          </a:p>
          <a:p>
            <a:pPr eaLnBrk="1" hangingPunct="1">
              <a:defRPr/>
            </a:pPr>
            <a:r>
              <a:rPr lang="en-US" dirty="0" err="1" smtClean="0"/>
              <a:t>NCperkins.org</a:t>
            </a:r>
            <a:r>
              <a:rPr lang="en-US" dirty="0" smtClean="0"/>
              <a:t>/presentations</a:t>
            </a:r>
          </a:p>
        </p:txBody>
      </p:sp>
    </p:spTree>
    <p:extLst>
      <p:ext uri="{BB962C8B-B14F-4D97-AF65-F5344CB8AC3E}">
        <p14:creationId xmlns:p14="http://schemas.microsoft.com/office/powerpoint/2010/main" val="109500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Mark-Twain-on-Lif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5840" y="0"/>
            <a:ext cx="5731760" cy="6858000"/>
          </a:xfrm>
          <a:prstGeom prst="rect">
            <a:avLst/>
          </a:prstGeom>
        </p:spPr>
      </p:pic>
    </p:spTree>
    <p:extLst>
      <p:ext uri="{BB962C8B-B14F-4D97-AF65-F5344CB8AC3E}">
        <p14:creationId xmlns:p14="http://schemas.microsoft.com/office/powerpoint/2010/main" val="86500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Passion and Purpose</a:t>
            </a:r>
            <a:endParaRPr lang="en-US" dirty="0"/>
          </a:p>
        </p:txBody>
      </p:sp>
      <p:sp>
        <p:nvSpPr>
          <p:cNvPr id="3" name="Content Placeholder 2"/>
          <p:cNvSpPr>
            <a:spLocks noGrp="1"/>
          </p:cNvSpPr>
          <p:nvPr>
            <p:ph idx="1"/>
          </p:nvPr>
        </p:nvSpPr>
        <p:spPr/>
        <p:txBody>
          <a:bodyPr>
            <a:normAutofit lnSpcReduction="10000"/>
          </a:bodyPr>
          <a:lstStyle/>
          <a:p>
            <a:pPr>
              <a:spcAft>
                <a:spcPts val="1200"/>
              </a:spcAft>
            </a:pPr>
            <a:r>
              <a:rPr lang="en-US" dirty="0" smtClean="0"/>
              <a:t>Thriving in your work, not just surviving.</a:t>
            </a:r>
          </a:p>
          <a:p>
            <a:pPr>
              <a:spcAft>
                <a:spcPts val="1200"/>
              </a:spcAft>
            </a:pPr>
            <a:r>
              <a:rPr lang="en-US" dirty="0" smtClean="0"/>
              <a:t>Leaving the world a little better off because you cared to make a difference in your work.</a:t>
            </a:r>
          </a:p>
          <a:p>
            <a:pPr>
              <a:spcAft>
                <a:spcPts val="1200"/>
              </a:spcAft>
            </a:pPr>
            <a:r>
              <a:rPr lang="en-US" dirty="0" smtClean="0"/>
              <a:t>Helping people discover their passion and then helping them turn that passion into an educational pathway that will lead to a rewarding career.</a:t>
            </a:r>
          </a:p>
          <a:p>
            <a:pPr>
              <a:spcAft>
                <a:spcPts val="1200"/>
              </a:spcAft>
            </a:pPr>
            <a:endParaRPr lang="en-US" dirty="0"/>
          </a:p>
        </p:txBody>
      </p:sp>
    </p:spTree>
    <p:extLst>
      <p:ext uri="{BB962C8B-B14F-4D97-AF65-F5344CB8AC3E}">
        <p14:creationId xmlns:p14="http://schemas.microsoft.com/office/powerpoint/2010/main" val="148244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447800"/>
            <a:ext cx="4876800" cy="4038600"/>
          </a:xfrm>
        </p:spPr>
        <p:txBody>
          <a:bodyPr>
            <a:normAutofit/>
          </a:bodyPr>
          <a:lstStyle/>
          <a:p>
            <a:pPr algn="l">
              <a:lnSpc>
                <a:spcPct val="110000"/>
              </a:lnSpc>
              <a:defRPr/>
            </a:pPr>
            <a:r>
              <a:rPr lang="en-US" b="1" dirty="0"/>
              <a:t>Career Exploration and other Important Stuff</a:t>
            </a:r>
            <a:endParaRPr lang="en-US" dirty="0" smtClean="0"/>
          </a:p>
        </p:txBody>
      </p:sp>
      <p:sp>
        <p:nvSpPr>
          <p:cNvPr id="3" name="Subtitle 2"/>
          <p:cNvSpPr>
            <a:spLocks noGrp="1"/>
          </p:cNvSpPr>
          <p:nvPr>
            <p:ph type="subTitle" idx="1"/>
          </p:nvPr>
        </p:nvSpPr>
        <p:spPr>
          <a:xfrm>
            <a:off x="0" y="5257800"/>
            <a:ext cx="9144000" cy="1600200"/>
          </a:xfrm>
        </p:spPr>
        <p:txBody>
          <a:bodyPr>
            <a:normAutofit fontScale="92500" lnSpcReduction="10000"/>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CTE </a:t>
            </a:r>
            <a:r>
              <a:rPr lang="en-US" dirty="0" smtClean="0">
                <a:effectLst>
                  <a:outerShdw blurRad="38100" dist="38100" dir="2700000" algn="tl">
                    <a:srgbClr val="C0C0C0"/>
                  </a:outerShdw>
                </a:effectLst>
              </a:rPr>
              <a:t>Coordinator, </a:t>
            </a:r>
          </a:p>
          <a:p>
            <a:pPr eaLnBrk="1" hangingPunct="1">
              <a:defRPr/>
            </a:pPr>
            <a:r>
              <a:rPr lang="en-US" dirty="0" smtClean="0">
                <a:effectLst>
                  <a:outerShdw blurRad="38100" dist="38100" dir="2700000" algn="tl">
                    <a:srgbClr val="C0C0C0"/>
                  </a:outerShdw>
                </a:effectLst>
              </a:rPr>
              <a:t>NC Community Colleges</a:t>
            </a:r>
          </a:p>
          <a:p>
            <a:pPr eaLnBrk="1" hangingPunct="1">
              <a:defRPr/>
            </a:pPr>
            <a:r>
              <a:rPr lang="en-US" dirty="0" err="1" smtClean="0"/>
              <a:t>NCperkins.org</a:t>
            </a:r>
            <a:r>
              <a:rPr lang="en-US" dirty="0" smtClean="0"/>
              <a:t>/presentations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529166"/>
            <a:ext cx="3467100" cy="3467100"/>
          </a:xfrm>
          <a:prstGeom prst="rect">
            <a:avLst/>
          </a:prstGeom>
        </p:spPr>
      </p:pic>
    </p:spTree>
    <p:extLst>
      <p:ext uri="{BB962C8B-B14F-4D97-AF65-F5344CB8AC3E}">
        <p14:creationId xmlns:p14="http://schemas.microsoft.com/office/powerpoint/2010/main" val="213500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67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 name="Hexagon 20"/>
          <p:cNvSpPr/>
          <p:nvPr/>
        </p:nvSpPr>
        <p:spPr>
          <a:xfrm rot="20010427">
            <a:off x="1856977" y="1284625"/>
            <a:ext cx="5195864" cy="4479193"/>
          </a:xfrm>
          <a:prstGeom prst="hexagon">
            <a:avLst/>
          </a:prstGeom>
          <a:solidFill>
            <a:schemeClr val="accent3">
              <a:lumMod val="20000"/>
              <a:lumOff val="80000"/>
            </a:schemeClr>
          </a:solidFill>
          <a:ln w="603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rot="20045005">
            <a:off x="2067664" y="348285"/>
            <a:ext cx="2077813" cy="1138773"/>
          </a:xfrm>
          <a:prstGeom prst="rect">
            <a:avLst/>
          </a:prstGeom>
        </p:spPr>
        <p:txBody>
          <a:bodyPr wrap="none">
            <a:spAutoFit/>
          </a:bodyPr>
          <a:lstStyle/>
          <a:p>
            <a:pPr algn="ctr">
              <a:spcBef>
                <a:spcPct val="20000"/>
              </a:spcBef>
              <a:defRPr/>
            </a:pPr>
            <a:r>
              <a:rPr lang="en-US" sz="3600" b="1" u="sng" dirty="0" smtClean="0">
                <a:solidFill>
                  <a:srgbClr val="0432FF"/>
                </a:solidFill>
                <a:effectLst>
                  <a:outerShdw blurRad="38100" dist="38100" dir="2700000" algn="tl">
                    <a:srgbClr val="DDDDDD"/>
                  </a:outerShdw>
                </a:effectLst>
                <a:latin typeface="Helvetica Neue" charset="0"/>
              </a:rPr>
              <a:t>Realistic</a:t>
            </a:r>
            <a:r>
              <a:rPr lang="en-US" sz="3200" b="1" dirty="0" smtClean="0">
                <a:solidFill>
                  <a:srgbClr val="FF0000"/>
                </a:solidFill>
                <a:effectLst>
                  <a:outerShdw blurRad="38100" dist="38100" dir="2700000" algn="tl">
                    <a:srgbClr val="DDDDDD"/>
                  </a:outerShdw>
                </a:effectLst>
                <a:latin typeface="Helvetica Neue" charset="0"/>
              </a:rPr>
              <a:t/>
            </a:r>
            <a:br>
              <a:rPr lang="en-US" sz="3200" b="1" dirty="0" smtClean="0">
                <a:solidFill>
                  <a:srgbClr val="FF0000"/>
                </a:solidFill>
                <a:effectLst>
                  <a:outerShdw blurRad="38100" dist="38100" dir="2700000" algn="tl">
                    <a:srgbClr val="DDDDDD"/>
                  </a:outerShdw>
                </a:effectLst>
                <a:latin typeface="Helvetica Neue" charset="0"/>
              </a:rPr>
            </a:br>
            <a:r>
              <a:rPr lang="en-US" sz="3200" b="1" dirty="0" smtClean="0">
                <a:solidFill>
                  <a:srgbClr val="FF0000"/>
                </a:solidFill>
                <a:effectLst>
                  <a:outerShdw blurRad="38100" dist="38100" dir="2700000" algn="tl">
                    <a:srgbClr val="DDDDDD"/>
                  </a:outerShdw>
                </a:effectLst>
                <a:latin typeface="Helvetica Neue" charset="0"/>
              </a:rPr>
              <a:t>(Doers</a:t>
            </a:r>
            <a:r>
              <a:rPr lang="en-US" sz="3200" b="1" dirty="0">
                <a:solidFill>
                  <a:srgbClr val="FF0000"/>
                </a:solidFill>
                <a:effectLst>
                  <a:outerShdw blurRad="38100" dist="38100" dir="2700000" algn="tl">
                    <a:srgbClr val="DDDDDD"/>
                  </a:outerShdw>
                </a:effectLst>
                <a:latin typeface="Helvetica Neue" charset="0"/>
              </a:rPr>
              <a:t>)</a:t>
            </a:r>
          </a:p>
        </p:txBody>
      </p:sp>
      <p:sp>
        <p:nvSpPr>
          <p:cNvPr id="4" name="Rectangle 3"/>
          <p:cNvSpPr/>
          <p:nvPr/>
        </p:nvSpPr>
        <p:spPr>
          <a:xfrm rot="2206085">
            <a:off x="4818408" y="612242"/>
            <a:ext cx="2961067" cy="1138773"/>
          </a:xfrm>
          <a:prstGeom prst="rect">
            <a:avLst/>
          </a:prstGeom>
        </p:spPr>
        <p:txBody>
          <a:bodyPr wrap="none">
            <a:spAutoFit/>
          </a:bodyPr>
          <a:lstStyle/>
          <a:p>
            <a:pPr algn="ctr">
              <a:spcBef>
                <a:spcPct val="20000"/>
              </a:spcBef>
              <a:defRPr/>
            </a:pPr>
            <a:r>
              <a:rPr lang="en-US" sz="3600" b="1" u="sng" dirty="0" smtClean="0">
                <a:solidFill>
                  <a:srgbClr val="0432FF"/>
                </a:solidFill>
                <a:effectLst>
                  <a:outerShdw blurRad="38100" dist="38100" dir="2700000" algn="tl">
                    <a:srgbClr val="DDDDDD"/>
                  </a:outerShdw>
                </a:effectLst>
                <a:latin typeface="Helvetica Neue" charset="0"/>
              </a:rPr>
              <a:t>Investigative</a:t>
            </a:r>
            <a:r>
              <a:rPr lang="en-US" sz="3200" b="1" dirty="0" smtClean="0">
                <a:solidFill>
                  <a:srgbClr val="FF0000"/>
                </a:solidFill>
                <a:effectLst>
                  <a:outerShdw blurRad="38100" dist="38100" dir="2700000" algn="tl">
                    <a:srgbClr val="DDDDDD"/>
                  </a:outerShdw>
                </a:effectLst>
                <a:latin typeface="Helvetica Neue" charset="0"/>
              </a:rPr>
              <a:t/>
            </a:r>
            <a:br>
              <a:rPr lang="en-US" sz="3200" b="1" dirty="0" smtClean="0">
                <a:solidFill>
                  <a:srgbClr val="FF0000"/>
                </a:solidFill>
                <a:effectLst>
                  <a:outerShdw blurRad="38100" dist="38100" dir="2700000" algn="tl">
                    <a:srgbClr val="DDDDDD"/>
                  </a:outerShdw>
                </a:effectLst>
                <a:latin typeface="Helvetica Neue" charset="0"/>
              </a:rPr>
            </a:br>
            <a:r>
              <a:rPr lang="en-US" sz="3200" b="1" dirty="0" smtClean="0">
                <a:solidFill>
                  <a:srgbClr val="FF0000"/>
                </a:solidFill>
                <a:effectLst>
                  <a:outerShdw blurRad="38100" dist="38100" dir="2700000" algn="tl">
                    <a:srgbClr val="DDDDDD"/>
                  </a:outerShdw>
                </a:effectLst>
                <a:latin typeface="Helvetica Neue" charset="0"/>
              </a:rPr>
              <a:t>(Thinkers</a:t>
            </a:r>
            <a:r>
              <a:rPr lang="en-US" sz="3200" b="1" dirty="0">
                <a:solidFill>
                  <a:srgbClr val="FF0000"/>
                </a:solidFill>
                <a:effectLst>
                  <a:outerShdw blurRad="38100" dist="38100" dir="2700000" algn="tl">
                    <a:srgbClr val="DDDDDD"/>
                  </a:outerShdw>
                </a:effectLst>
                <a:latin typeface="Helvetica Neue" charset="0"/>
              </a:rPr>
              <a:t>)</a:t>
            </a:r>
          </a:p>
        </p:txBody>
      </p:sp>
      <p:sp>
        <p:nvSpPr>
          <p:cNvPr id="5" name="Rectangle 4"/>
          <p:cNvSpPr/>
          <p:nvPr/>
        </p:nvSpPr>
        <p:spPr>
          <a:xfrm rot="5400000">
            <a:off x="6393286" y="3014040"/>
            <a:ext cx="2131353" cy="1138773"/>
          </a:xfrm>
          <a:prstGeom prst="rect">
            <a:avLst/>
          </a:prstGeom>
        </p:spPr>
        <p:txBody>
          <a:bodyPr wrap="none">
            <a:spAutoFit/>
          </a:bodyPr>
          <a:lstStyle/>
          <a:p>
            <a:pPr algn="ctr">
              <a:spcBef>
                <a:spcPct val="20000"/>
              </a:spcBef>
              <a:defRPr/>
            </a:pPr>
            <a:r>
              <a:rPr lang="en-US" sz="3600" b="1" u="sng" dirty="0" smtClean="0">
                <a:solidFill>
                  <a:srgbClr val="0432FF"/>
                </a:solidFill>
                <a:effectLst>
                  <a:outerShdw blurRad="38100" dist="38100" dir="2700000" algn="tl">
                    <a:srgbClr val="DDDDDD"/>
                  </a:outerShdw>
                </a:effectLst>
                <a:latin typeface="Helvetica Neue" charset="0"/>
              </a:rPr>
              <a:t>Artistic</a:t>
            </a:r>
            <a:r>
              <a:rPr lang="en-US" sz="3200" b="1" dirty="0" smtClean="0">
                <a:solidFill>
                  <a:srgbClr val="FF0000"/>
                </a:solidFill>
                <a:effectLst>
                  <a:outerShdw blurRad="38100" dist="38100" dir="2700000" algn="tl">
                    <a:srgbClr val="DDDDDD"/>
                  </a:outerShdw>
                </a:effectLst>
                <a:latin typeface="Helvetica Neue" charset="0"/>
              </a:rPr>
              <a:t/>
            </a:r>
            <a:br>
              <a:rPr lang="en-US" sz="3200" b="1" dirty="0" smtClean="0">
                <a:solidFill>
                  <a:srgbClr val="FF0000"/>
                </a:solidFill>
                <a:effectLst>
                  <a:outerShdw blurRad="38100" dist="38100" dir="2700000" algn="tl">
                    <a:srgbClr val="DDDDDD"/>
                  </a:outerShdw>
                </a:effectLst>
                <a:latin typeface="Helvetica Neue" charset="0"/>
              </a:rPr>
            </a:br>
            <a:r>
              <a:rPr lang="en-US" sz="3200" b="1" dirty="0" smtClean="0">
                <a:solidFill>
                  <a:srgbClr val="FF0000"/>
                </a:solidFill>
                <a:effectLst>
                  <a:outerShdw blurRad="38100" dist="38100" dir="2700000" algn="tl">
                    <a:srgbClr val="DDDDDD"/>
                  </a:outerShdw>
                </a:effectLst>
                <a:latin typeface="Helvetica Neue" charset="0"/>
              </a:rPr>
              <a:t>(Creators</a:t>
            </a:r>
            <a:r>
              <a:rPr lang="en-US" sz="3200" b="1" dirty="0">
                <a:solidFill>
                  <a:srgbClr val="FF0000"/>
                </a:solidFill>
                <a:effectLst>
                  <a:outerShdw blurRad="38100" dist="38100" dir="2700000" algn="tl">
                    <a:srgbClr val="DDDDDD"/>
                  </a:outerShdw>
                </a:effectLst>
                <a:latin typeface="Helvetica Neue" charset="0"/>
              </a:rPr>
              <a:t>)</a:t>
            </a:r>
          </a:p>
        </p:txBody>
      </p:sp>
      <p:sp>
        <p:nvSpPr>
          <p:cNvPr id="6" name="Rectangle 5"/>
          <p:cNvSpPr/>
          <p:nvPr/>
        </p:nvSpPr>
        <p:spPr>
          <a:xfrm rot="20033768">
            <a:off x="5158200" y="5341556"/>
            <a:ext cx="1939954" cy="1138773"/>
          </a:xfrm>
          <a:prstGeom prst="rect">
            <a:avLst/>
          </a:prstGeom>
        </p:spPr>
        <p:txBody>
          <a:bodyPr wrap="none">
            <a:spAutoFit/>
          </a:bodyPr>
          <a:lstStyle/>
          <a:p>
            <a:pPr algn="ctr">
              <a:spcBef>
                <a:spcPct val="20000"/>
              </a:spcBef>
              <a:defRPr/>
            </a:pPr>
            <a:r>
              <a:rPr lang="en-US" sz="3600" b="1" u="sng" dirty="0" smtClean="0">
                <a:solidFill>
                  <a:srgbClr val="0432FF"/>
                </a:solidFill>
                <a:effectLst>
                  <a:outerShdw blurRad="38100" dist="38100" dir="2700000" algn="tl">
                    <a:srgbClr val="DDDDDD"/>
                  </a:outerShdw>
                </a:effectLst>
                <a:latin typeface="Helvetica Neue" charset="0"/>
              </a:rPr>
              <a:t>Social</a:t>
            </a:r>
            <a:r>
              <a:rPr lang="en-US" sz="3200" b="1" dirty="0" smtClean="0">
                <a:solidFill>
                  <a:srgbClr val="FF0000"/>
                </a:solidFill>
                <a:effectLst>
                  <a:outerShdw blurRad="38100" dist="38100" dir="2700000" algn="tl">
                    <a:srgbClr val="DDDDDD"/>
                  </a:outerShdw>
                </a:effectLst>
                <a:latin typeface="Helvetica Neue" charset="0"/>
              </a:rPr>
              <a:t/>
            </a:r>
            <a:br>
              <a:rPr lang="en-US" sz="3200" b="1" dirty="0" smtClean="0">
                <a:solidFill>
                  <a:srgbClr val="FF0000"/>
                </a:solidFill>
                <a:effectLst>
                  <a:outerShdw blurRad="38100" dist="38100" dir="2700000" algn="tl">
                    <a:srgbClr val="DDDDDD"/>
                  </a:outerShdw>
                </a:effectLst>
                <a:latin typeface="Helvetica Neue" charset="0"/>
              </a:rPr>
            </a:br>
            <a:r>
              <a:rPr lang="en-US" sz="3200" b="1" dirty="0" smtClean="0">
                <a:solidFill>
                  <a:srgbClr val="FF0000"/>
                </a:solidFill>
                <a:effectLst>
                  <a:outerShdw blurRad="38100" dist="38100" dir="2700000" algn="tl">
                    <a:srgbClr val="DDDDDD"/>
                  </a:outerShdw>
                </a:effectLst>
                <a:latin typeface="Helvetica Neue" charset="0"/>
              </a:rPr>
              <a:t>(Helpers</a:t>
            </a:r>
            <a:r>
              <a:rPr lang="en-US" sz="3200" b="1" dirty="0">
                <a:solidFill>
                  <a:srgbClr val="FF0000"/>
                </a:solidFill>
                <a:effectLst>
                  <a:outerShdw blurRad="38100" dist="38100" dir="2700000" algn="tl">
                    <a:srgbClr val="DDDDDD"/>
                  </a:outerShdw>
                </a:effectLst>
                <a:latin typeface="Helvetica Neue" charset="0"/>
              </a:rPr>
              <a:t>)</a:t>
            </a:r>
          </a:p>
        </p:txBody>
      </p:sp>
      <p:sp>
        <p:nvSpPr>
          <p:cNvPr id="7" name="Rectangle 6"/>
          <p:cNvSpPr/>
          <p:nvPr/>
        </p:nvSpPr>
        <p:spPr>
          <a:xfrm rot="2213634">
            <a:off x="1096346" y="5242688"/>
            <a:ext cx="2868093" cy="1138773"/>
          </a:xfrm>
          <a:prstGeom prst="rect">
            <a:avLst/>
          </a:prstGeom>
        </p:spPr>
        <p:txBody>
          <a:bodyPr wrap="none">
            <a:spAutoFit/>
          </a:bodyPr>
          <a:lstStyle/>
          <a:p>
            <a:pPr algn="ctr">
              <a:spcBef>
                <a:spcPct val="20000"/>
              </a:spcBef>
              <a:defRPr/>
            </a:pPr>
            <a:r>
              <a:rPr lang="en-US" sz="3600" b="1" u="sng" dirty="0" smtClean="0">
                <a:solidFill>
                  <a:srgbClr val="0432FF"/>
                </a:solidFill>
                <a:effectLst>
                  <a:outerShdw blurRad="38100" dist="38100" dir="2700000" algn="tl">
                    <a:srgbClr val="DDDDDD"/>
                  </a:outerShdw>
                </a:effectLst>
                <a:latin typeface="Helvetica Neue" charset="0"/>
              </a:rPr>
              <a:t>Enterprising</a:t>
            </a:r>
            <a:r>
              <a:rPr lang="en-US" sz="3200" b="1" dirty="0" smtClean="0">
                <a:solidFill>
                  <a:srgbClr val="FF0000"/>
                </a:solidFill>
                <a:effectLst>
                  <a:outerShdw blurRad="38100" dist="38100" dir="2700000" algn="tl">
                    <a:srgbClr val="DDDDDD"/>
                  </a:outerShdw>
                </a:effectLst>
                <a:latin typeface="Helvetica Neue" charset="0"/>
              </a:rPr>
              <a:t/>
            </a:r>
            <a:br>
              <a:rPr lang="en-US" sz="3200" b="1" dirty="0" smtClean="0">
                <a:solidFill>
                  <a:srgbClr val="FF0000"/>
                </a:solidFill>
                <a:effectLst>
                  <a:outerShdw blurRad="38100" dist="38100" dir="2700000" algn="tl">
                    <a:srgbClr val="DDDDDD"/>
                  </a:outerShdw>
                </a:effectLst>
                <a:latin typeface="Helvetica Neue" charset="0"/>
              </a:rPr>
            </a:br>
            <a:r>
              <a:rPr lang="en-US" sz="3200" b="1" dirty="0" smtClean="0">
                <a:solidFill>
                  <a:srgbClr val="FF0000"/>
                </a:solidFill>
                <a:effectLst>
                  <a:outerShdw blurRad="38100" dist="38100" dir="2700000" algn="tl">
                    <a:srgbClr val="DDDDDD"/>
                  </a:outerShdw>
                </a:effectLst>
                <a:latin typeface="Helvetica Neue" charset="0"/>
              </a:rPr>
              <a:t>(Persuaders</a:t>
            </a:r>
            <a:r>
              <a:rPr lang="en-US" sz="3200" b="1" dirty="0">
                <a:solidFill>
                  <a:srgbClr val="FF0000"/>
                </a:solidFill>
                <a:effectLst>
                  <a:outerShdw blurRad="38100" dist="38100" dir="2700000" algn="tl">
                    <a:srgbClr val="DDDDDD"/>
                  </a:outerShdw>
                </a:effectLst>
                <a:latin typeface="Helvetica Neue" charset="0"/>
              </a:rPr>
              <a:t>)</a:t>
            </a:r>
          </a:p>
        </p:txBody>
      </p:sp>
      <p:sp>
        <p:nvSpPr>
          <p:cNvPr id="8" name="Rectangle 7"/>
          <p:cNvSpPr/>
          <p:nvPr/>
        </p:nvSpPr>
        <p:spPr>
          <a:xfrm rot="16200000">
            <a:off x="-131536" y="2773701"/>
            <a:ext cx="3081293" cy="1138773"/>
          </a:xfrm>
          <a:prstGeom prst="rect">
            <a:avLst/>
          </a:prstGeom>
        </p:spPr>
        <p:txBody>
          <a:bodyPr wrap="none">
            <a:spAutoFit/>
          </a:bodyPr>
          <a:lstStyle/>
          <a:p>
            <a:pPr algn="ctr">
              <a:spcBef>
                <a:spcPct val="20000"/>
              </a:spcBef>
              <a:defRPr/>
            </a:pPr>
            <a:r>
              <a:rPr lang="en-US" sz="3600" b="1" u="sng" dirty="0" smtClean="0">
                <a:solidFill>
                  <a:srgbClr val="0432FF"/>
                </a:solidFill>
                <a:effectLst>
                  <a:outerShdw blurRad="38100" dist="38100" dir="2700000" algn="tl">
                    <a:srgbClr val="DDDDDD"/>
                  </a:outerShdw>
                </a:effectLst>
                <a:latin typeface="Helvetica Neue" charset="0"/>
              </a:rPr>
              <a:t>Conventional</a:t>
            </a:r>
            <a:r>
              <a:rPr lang="en-US" sz="3200" b="1" dirty="0" smtClean="0">
                <a:solidFill>
                  <a:srgbClr val="FF0000"/>
                </a:solidFill>
                <a:effectLst>
                  <a:outerShdw blurRad="38100" dist="38100" dir="2700000" algn="tl">
                    <a:srgbClr val="DDDDDD"/>
                  </a:outerShdw>
                </a:effectLst>
                <a:latin typeface="Helvetica Neue" charset="0"/>
              </a:rPr>
              <a:t/>
            </a:r>
            <a:br>
              <a:rPr lang="en-US" sz="3200" b="1" dirty="0" smtClean="0">
                <a:solidFill>
                  <a:srgbClr val="FF0000"/>
                </a:solidFill>
                <a:effectLst>
                  <a:outerShdw blurRad="38100" dist="38100" dir="2700000" algn="tl">
                    <a:srgbClr val="DDDDDD"/>
                  </a:outerShdw>
                </a:effectLst>
                <a:latin typeface="Helvetica Neue" charset="0"/>
              </a:rPr>
            </a:br>
            <a:r>
              <a:rPr lang="en-US" sz="3200" b="1" dirty="0" smtClean="0">
                <a:solidFill>
                  <a:srgbClr val="FF0000"/>
                </a:solidFill>
                <a:effectLst>
                  <a:outerShdw blurRad="38100" dist="38100" dir="2700000" algn="tl">
                    <a:srgbClr val="DDDDDD"/>
                  </a:outerShdw>
                </a:effectLst>
                <a:latin typeface="Helvetica Neue" charset="0"/>
              </a:rPr>
              <a:t>(Organizers</a:t>
            </a:r>
            <a:r>
              <a:rPr lang="en-US" sz="3200" b="1" dirty="0">
                <a:solidFill>
                  <a:srgbClr val="FF0000"/>
                </a:solidFill>
                <a:effectLst>
                  <a:outerShdw blurRad="38100" dist="38100" dir="2700000" algn="tl">
                    <a:srgbClr val="DDDDDD"/>
                  </a:outerShdw>
                </a:effectLst>
                <a:latin typeface="Helvetica Neue" charset="0"/>
              </a:rPr>
              <a:t>)</a:t>
            </a:r>
          </a:p>
        </p:txBody>
      </p:sp>
      <p:sp>
        <p:nvSpPr>
          <p:cNvPr id="11" name="TextBox 10"/>
          <p:cNvSpPr txBox="1"/>
          <p:nvPr/>
        </p:nvSpPr>
        <p:spPr>
          <a:xfrm rot="3814238">
            <a:off x="3478967" y="1946742"/>
            <a:ext cx="1611339" cy="707886"/>
          </a:xfrm>
          <a:prstGeom prst="rect">
            <a:avLst/>
          </a:prstGeom>
          <a:noFill/>
        </p:spPr>
        <p:txBody>
          <a:bodyPr wrap="none" rtlCol="0">
            <a:spAutoFit/>
          </a:bodyPr>
          <a:lstStyle/>
          <a:p>
            <a:r>
              <a:rPr lang="en-US" sz="4000" dirty="0" smtClean="0"/>
              <a:t>Things</a:t>
            </a:r>
            <a:endParaRPr lang="en-US" sz="4000" dirty="0"/>
          </a:p>
        </p:txBody>
      </p:sp>
      <p:sp>
        <p:nvSpPr>
          <p:cNvPr id="14" name="TextBox 13"/>
          <p:cNvSpPr txBox="1"/>
          <p:nvPr/>
        </p:nvSpPr>
        <p:spPr>
          <a:xfrm rot="3835861">
            <a:off x="3996797" y="4436553"/>
            <a:ext cx="1695529" cy="707886"/>
          </a:xfrm>
          <a:prstGeom prst="rect">
            <a:avLst/>
          </a:prstGeom>
          <a:noFill/>
        </p:spPr>
        <p:txBody>
          <a:bodyPr wrap="none" rtlCol="0">
            <a:spAutoFit/>
          </a:bodyPr>
          <a:lstStyle/>
          <a:p>
            <a:r>
              <a:rPr lang="en-US" sz="4000" dirty="0" smtClean="0"/>
              <a:t>People</a:t>
            </a:r>
            <a:endParaRPr lang="en-US" sz="4000" dirty="0"/>
          </a:p>
        </p:txBody>
      </p:sp>
      <p:sp>
        <p:nvSpPr>
          <p:cNvPr id="15" name="TextBox 14"/>
          <p:cNvSpPr txBox="1"/>
          <p:nvPr/>
        </p:nvSpPr>
        <p:spPr>
          <a:xfrm rot="19932956">
            <a:off x="5345882" y="2675948"/>
            <a:ext cx="1375698" cy="707886"/>
          </a:xfrm>
          <a:prstGeom prst="rect">
            <a:avLst/>
          </a:prstGeom>
          <a:noFill/>
        </p:spPr>
        <p:txBody>
          <a:bodyPr wrap="none" rtlCol="0">
            <a:spAutoFit/>
          </a:bodyPr>
          <a:lstStyle/>
          <a:p>
            <a:r>
              <a:rPr lang="en-US" sz="4000" dirty="0" smtClean="0"/>
              <a:t>Ideas</a:t>
            </a:r>
            <a:endParaRPr lang="en-US" sz="4000" dirty="0"/>
          </a:p>
        </p:txBody>
      </p:sp>
      <p:sp>
        <p:nvSpPr>
          <p:cNvPr id="16" name="TextBox 15"/>
          <p:cNvSpPr txBox="1"/>
          <p:nvPr/>
        </p:nvSpPr>
        <p:spPr>
          <a:xfrm rot="20051148">
            <a:off x="2322297" y="3634828"/>
            <a:ext cx="1241045" cy="707886"/>
          </a:xfrm>
          <a:prstGeom prst="rect">
            <a:avLst/>
          </a:prstGeom>
          <a:noFill/>
        </p:spPr>
        <p:txBody>
          <a:bodyPr wrap="none" rtlCol="0">
            <a:spAutoFit/>
          </a:bodyPr>
          <a:lstStyle/>
          <a:p>
            <a:r>
              <a:rPr lang="en-US" sz="4000" dirty="0" smtClean="0"/>
              <a:t>Data</a:t>
            </a:r>
            <a:endParaRPr lang="en-US" sz="4000" dirty="0"/>
          </a:p>
        </p:txBody>
      </p:sp>
      <p:sp>
        <p:nvSpPr>
          <p:cNvPr id="17" name="Rectangle 2"/>
          <p:cNvSpPr txBox="1">
            <a:spLocks noChangeArrowheads="1"/>
          </p:cNvSpPr>
          <p:nvPr/>
        </p:nvSpPr>
        <p:spPr>
          <a:xfrm>
            <a:off x="2819400" y="76200"/>
            <a:ext cx="6096000" cy="944562"/>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defRPr/>
            </a:pPr>
            <a:r>
              <a:rPr lang="en-US" smtClean="0">
                <a:effectLst>
                  <a:outerShdw blurRad="38100" dist="38100" dir="2700000" algn="tl">
                    <a:srgbClr val="DDDDDD"/>
                  </a:outerShdw>
                </a:effectLst>
              </a:rPr>
              <a:t>Career</a:t>
            </a:r>
            <a:br>
              <a:rPr lang="en-US" smtClean="0">
                <a:effectLst>
                  <a:outerShdw blurRad="38100" dist="38100" dir="2700000" algn="tl">
                    <a:srgbClr val="DDDDDD"/>
                  </a:outerShdw>
                </a:effectLst>
              </a:rPr>
            </a:br>
            <a:r>
              <a:rPr lang="en-US" smtClean="0">
                <a:effectLst>
                  <a:outerShdw blurRad="38100" dist="38100" dir="2700000" algn="tl">
                    <a:srgbClr val="DDDDDD"/>
                  </a:outerShdw>
                </a:effectLst>
              </a:rPr>
              <a:t>Interests</a:t>
            </a:r>
            <a:endParaRPr lang="en-US" dirty="0">
              <a:effectLst>
                <a:outerShdw blurRad="38100" dist="38100" dir="2700000" algn="tl">
                  <a:srgbClr val="DDDDDD"/>
                </a:outerShdw>
              </a:effectLst>
            </a:endParaRPr>
          </a:p>
        </p:txBody>
      </p:sp>
      <p:cxnSp>
        <p:nvCxnSpPr>
          <p:cNvPr id="13" name="Straight Arrow Connector 12"/>
          <p:cNvCxnSpPr/>
          <p:nvPr/>
        </p:nvCxnSpPr>
        <p:spPr>
          <a:xfrm>
            <a:off x="3495398" y="1500871"/>
            <a:ext cx="1965703" cy="3966630"/>
          </a:xfrm>
          <a:prstGeom prst="straightConnector1">
            <a:avLst/>
          </a:prstGeom>
          <a:ln w="1270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21" idx="0"/>
          </p:cNvCxnSpPr>
          <p:nvPr/>
        </p:nvCxnSpPr>
        <p:spPr>
          <a:xfrm flipH="1">
            <a:off x="2135967" y="2365319"/>
            <a:ext cx="4644065" cy="2331739"/>
          </a:xfrm>
          <a:prstGeom prst="straightConnector1">
            <a:avLst/>
          </a:prstGeom>
          <a:ln w="1270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278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Realistic </a:t>
            </a:r>
            <a:br>
              <a:rPr lang="en-US" dirty="0" smtClean="0"/>
            </a:br>
            <a:r>
              <a:rPr lang="en-US" dirty="0" smtClean="0"/>
              <a:t>Career Interests</a:t>
            </a:r>
            <a:endParaRPr lang="en-US" dirty="0"/>
          </a:p>
        </p:txBody>
      </p:sp>
      <p:sp>
        <p:nvSpPr>
          <p:cNvPr id="3" name="Content Placeholder 2"/>
          <p:cNvSpPr>
            <a:spLocks noGrp="1"/>
          </p:cNvSpPr>
          <p:nvPr>
            <p:ph idx="1"/>
          </p:nvPr>
        </p:nvSpPr>
        <p:spPr>
          <a:xfrm>
            <a:off x="457200" y="1600200"/>
            <a:ext cx="8686800" cy="4525963"/>
          </a:xfrm>
        </p:spPr>
        <p:txBody>
          <a:bodyPr/>
          <a:lstStyle/>
          <a:p>
            <a:r>
              <a:rPr lang="en-US" dirty="0"/>
              <a:t>Medical and </a:t>
            </a:r>
            <a:r>
              <a:rPr lang="en-US" dirty="0" smtClean="0"/>
              <a:t>Clinical </a:t>
            </a:r>
            <a:r>
              <a:rPr lang="en-US" dirty="0"/>
              <a:t>Laboratory </a:t>
            </a:r>
            <a:r>
              <a:rPr lang="en-US" dirty="0" smtClean="0"/>
              <a:t>Technicians</a:t>
            </a:r>
          </a:p>
          <a:p>
            <a:r>
              <a:rPr lang="en-US" dirty="0" smtClean="0"/>
              <a:t>Electrical </a:t>
            </a:r>
            <a:r>
              <a:rPr lang="en-US" dirty="0"/>
              <a:t>Power-Line Installers and </a:t>
            </a:r>
            <a:r>
              <a:rPr lang="en-US" dirty="0" smtClean="0"/>
              <a:t>Repairers</a:t>
            </a:r>
          </a:p>
          <a:p>
            <a:r>
              <a:rPr lang="en-US" dirty="0"/>
              <a:t>Surgical </a:t>
            </a:r>
            <a:r>
              <a:rPr lang="en-US" dirty="0" smtClean="0"/>
              <a:t>Technologists</a:t>
            </a:r>
          </a:p>
          <a:p>
            <a:r>
              <a:rPr lang="en-US" dirty="0"/>
              <a:t>Medical Appliance </a:t>
            </a:r>
            <a:r>
              <a:rPr lang="en-US" dirty="0" smtClean="0"/>
              <a:t>Technicians</a:t>
            </a:r>
          </a:p>
          <a:p>
            <a:r>
              <a:rPr lang="en-US" dirty="0"/>
              <a:t>Industrial Machinery </a:t>
            </a:r>
            <a:r>
              <a:rPr lang="en-US" dirty="0" smtClean="0"/>
              <a:t>Mechanics</a:t>
            </a:r>
          </a:p>
          <a:p>
            <a:r>
              <a:rPr lang="en-US" dirty="0"/>
              <a:t>Medical Equipment </a:t>
            </a:r>
            <a:r>
              <a:rPr lang="en-US" dirty="0" smtClean="0"/>
              <a:t>Repairers</a:t>
            </a:r>
          </a:p>
          <a:p>
            <a:r>
              <a:rPr lang="en-US" dirty="0"/>
              <a:t>Radiologic </a:t>
            </a:r>
            <a:r>
              <a:rPr lang="en-US" dirty="0" smtClean="0"/>
              <a:t>Technologists</a:t>
            </a:r>
          </a:p>
          <a:p>
            <a:r>
              <a:rPr lang="en-US" dirty="0"/>
              <a:t>Mechanical </a:t>
            </a:r>
            <a:r>
              <a:rPr lang="en-US" dirty="0" smtClean="0"/>
              <a:t>Engineers</a:t>
            </a:r>
          </a:p>
          <a:p>
            <a:r>
              <a:rPr lang="en-US" dirty="0"/>
              <a:t>Civil Engineers</a:t>
            </a:r>
          </a:p>
        </p:txBody>
      </p:sp>
    </p:spTree>
    <p:extLst>
      <p:ext uri="{BB962C8B-B14F-4D97-AF65-F5344CB8AC3E}">
        <p14:creationId xmlns:p14="http://schemas.microsoft.com/office/powerpoint/2010/main" val="126474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Investigative </a:t>
            </a:r>
            <a:br>
              <a:rPr lang="en-US" dirty="0" smtClean="0"/>
            </a:br>
            <a:r>
              <a:rPr lang="en-US" dirty="0" smtClean="0"/>
              <a:t>Career Interests</a:t>
            </a:r>
            <a:endParaRPr lang="en-US" dirty="0"/>
          </a:p>
        </p:txBody>
      </p:sp>
      <p:sp>
        <p:nvSpPr>
          <p:cNvPr id="3" name="Content Placeholder 2"/>
          <p:cNvSpPr>
            <a:spLocks noGrp="1"/>
          </p:cNvSpPr>
          <p:nvPr>
            <p:ph idx="1"/>
          </p:nvPr>
        </p:nvSpPr>
        <p:spPr>
          <a:xfrm>
            <a:off x="457200" y="1600200"/>
            <a:ext cx="8686800" cy="4525963"/>
          </a:xfrm>
        </p:spPr>
        <p:txBody>
          <a:bodyPr/>
          <a:lstStyle/>
          <a:p>
            <a:r>
              <a:rPr lang="en-US" dirty="0" smtClean="0"/>
              <a:t>Mathematicians</a:t>
            </a:r>
          </a:p>
          <a:p>
            <a:r>
              <a:rPr lang="en-US" dirty="0"/>
              <a:t>Computer Systems </a:t>
            </a:r>
            <a:r>
              <a:rPr lang="en-US" dirty="0" smtClean="0"/>
              <a:t>Analysts</a:t>
            </a:r>
          </a:p>
          <a:p>
            <a:r>
              <a:rPr lang="en-US" dirty="0"/>
              <a:t>Forensic Science </a:t>
            </a:r>
            <a:r>
              <a:rPr lang="en-US" dirty="0" smtClean="0"/>
              <a:t>Technicians</a:t>
            </a:r>
          </a:p>
          <a:p>
            <a:r>
              <a:rPr lang="en-US" dirty="0"/>
              <a:t>Operations Research </a:t>
            </a:r>
            <a:r>
              <a:rPr lang="en-US" dirty="0" smtClean="0"/>
              <a:t>Analysts</a:t>
            </a:r>
          </a:p>
          <a:p>
            <a:r>
              <a:rPr lang="en-US" dirty="0"/>
              <a:t>Clinical, Counseling, and School </a:t>
            </a:r>
            <a:r>
              <a:rPr lang="en-US" dirty="0" smtClean="0"/>
              <a:t>Psychologists</a:t>
            </a:r>
          </a:p>
          <a:p>
            <a:r>
              <a:rPr lang="en-US" dirty="0"/>
              <a:t>Market Research Analysts and Marketing </a:t>
            </a:r>
            <a:r>
              <a:rPr lang="en-US" dirty="0" smtClean="0"/>
              <a:t>Specialists</a:t>
            </a:r>
          </a:p>
          <a:p>
            <a:r>
              <a:rPr lang="en-US" dirty="0"/>
              <a:t>Oral and Maxillofacial </a:t>
            </a:r>
            <a:r>
              <a:rPr lang="en-US" dirty="0" smtClean="0"/>
              <a:t>Surgeons</a:t>
            </a:r>
          </a:p>
          <a:p>
            <a:r>
              <a:rPr lang="en-US" dirty="0"/>
              <a:t>Psychiatrists</a:t>
            </a:r>
          </a:p>
        </p:txBody>
      </p:sp>
    </p:spTree>
    <p:extLst>
      <p:ext uri="{BB962C8B-B14F-4D97-AF65-F5344CB8AC3E}">
        <p14:creationId xmlns:p14="http://schemas.microsoft.com/office/powerpoint/2010/main" val="66767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Artistic </a:t>
            </a:r>
            <a:br>
              <a:rPr lang="en-US" dirty="0" smtClean="0"/>
            </a:br>
            <a:r>
              <a:rPr lang="en-US" dirty="0" smtClean="0"/>
              <a:t>Career Interests</a:t>
            </a:r>
            <a:endParaRPr lang="en-US" dirty="0"/>
          </a:p>
        </p:txBody>
      </p:sp>
      <p:sp>
        <p:nvSpPr>
          <p:cNvPr id="3" name="Content Placeholder 2"/>
          <p:cNvSpPr>
            <a:spLocks noGrp="1"/>
          </p:cNvSpPr>
          <p:nvPr>
            <p:ph idx="1"/>
          </p:nvPr>
        </p:nvSpPr>
        <p:spPr/>
        <p:txBody>
          <a:bodyPr/>
          <a:lstStyle/>
          <a:p>
            <a:r>
              <a:rPr lang="en-US" dirty="0"/>
              <a:t>Interpreters and </a:t>
            </a:r>
            <a:r>
              <a:rPr lang="en-US" dirty="0" smtClean="0"/>
              <a:t>Translators</a:t>
            </a:r>
          </a:p>
          <a:p>
            <a:r>
              <a:rPr lang="en-US" dirty="0"/>
              <a:t>Makeup Artists, Theatrical and </a:t>
            </a:r>
            <a:r>
              <a:rPr lang="en-US" dirty="0" smtClean="0"/>
              <a:t>Performance</a:t>
            </a:r>
          </a:p>
          <a:p>
            <a:r>
              <a:rPr lang="en-US" dirty="0"/>
              <a:t>Film and Video </a:t>
            </a:r>
            <a:r>
              <a:rPr lang="en-US" dirty="0" smtClean="0"/>
              <a:t>Editors</a:t>
            </a:r>
          </a:p>
          <a:p>
            <a:r>
              <a:rPr lang="en-US" dirty="0"/>
              <a:t>Technical </a:t>
            </a:r>
            <a:r>
              <a:rPr lang="en-US" dirty="0" smtClean="0"/>
              <a:t>Writers</a:t>
            </a:r>
          </a:p>
          <a:p>
            <a:r>
              <a:rPr lang="en-US" dirty="0"/>
              <a:t>Set and Exhibit </a:t>
            </a:r>
            <a:r>
              <a:rPr lang="en-US" dirty="0" smtClean="0"/>
              <a:t>Designers</a:t>
            </a:r>
          </a:p>
          <a:p>
            <a:r>
              <a:rPr lang="en-US" dirty="0" smtClean="0"/>
              <a:t>Choreographers</a:t>
            </a:r>
          </a:p>
          <a:p>
            <a:r>
              <a:rPr lang="en-US" dirty="0"/>
              <a:t>Landscape </a:t>
            </a:r>
            <a:r>
              <a:rPr lang="en-US" dirty="0" smtClean="0"/>
              <a:t>Architects</a:t>
            </a:r>
          </a:p>
          <a:p>
            <a:r>
              <a:rPr lang="en-US" dirty="0"/>
              <a:t>Musicians and </a:t>
            </a:r>
            <a:r>
              <a:rPr lang="en-US" dirty="0" smtClean="0"/>
              <a:t>Singers</a:t>
            </a:r>
          </a:p>
          <a:p>
            <a:r>
              <a:rPr lang="en-US" dirty="0"/>
              <a:t>Photographers</a:t>
            </a:r>
          </a:p>
        </p:txBody>
      </p:sp>
    </p:spTree>
    <p:extLst>
      <p:ext uri="{BB962C8B-B14F-4D97-AF65-F5344CB8AC3E}">
        <p14:creationId xmlns:p14="http://schemas.microsoft.com/office/powerpoint/2010/main" val="198902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f6adc5d79a94e37ab7ec9b9c483552f xmlns="f46e81e7-297d-417f-b698-00dff3f07a0e">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fc194862-fd4a-42aa-9550-b5fd9ecd1cff</TermId>
        </TermInfo>
      </Terms>
    </mf6adc5d79a94e37ab7ec9b9c483552f>
    <Departments xmlns="88203bfa-d4ac-462e-8616-0292cc28843a">Marketing and Public Affairs</Departments>
    <PublishingExpirationDate xmlns="http://schemas.microsoft.com/sharepoint/v3" xsi:nil="true"/>
    <PublishingStartDate xmlns="http://schemas.microsoft.com/sharepoint/v3" xsi:nil="true"/>
    <TaxCatchAll xmlns="88203bfa-d4ac-462e-8616-0292cc28843a">
      <Value>38</Value>
      <Value>34</Value>
    </TaxCatchAl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FB5CEF851A894EBF7DD1FB22F51352" ma:contentTypeVersion="20" ma:contentTypeDescription="Create a new document." ma:contentTypeScope="" ma:versionID="8f3af701f3df8a9c9048a907c74c0ac2">
  <xsd:schema xmlns:xsd="http://www.w3.org/2001/XMLSchema" xmlns:xs="http://www.w3.org/2001/XMLSchema" xmlns:p="http://schemas.microsoft.com/office/2006/metadata/properties" xmlns:ns1="http://schemas.microsoft.com/sharepoint/v3" xmlns:ns2="88203bfa-d4ac-462e-8616-0292cc28843a" xmlns:ns3="f46e81e7-297d-417f-b698-00dff3f07a0e" targetNamespace="http://schemas.microsoft.com/office/2006/metadata/properties" ma:root="true" ma:fieldsID="369e50db597ab9061d2b510d58b9a267" ns1:_="" ns2:_="" ns3:_="">
    <xsd:import namespace="http://schemas.microsoft.com/sharepoint/v3"/>
    <xsd:import namespace="88203bfa-d4ac-462e-8616-0292cc28843a"/>
    <xsd:import namespace="f46e81e7-297d-417f-b698-00dff3f07a0e"/>
    <xsd:element name="properties">
      <xsd:complexType>
        <xsd:sequence>
          <xsd:element name="documentManagement">
            <xsd:complexType>
              <xsd:all>
                <xsd:element ref="ns1:PublishingStartDate" minOccurs="0"/>
                <xsd:element ref="ns1:PublishingExpirationDate" minOccurs="0"/>
                <xsd:element ref="ns2:Departments"/>
                <xsd:element ref="ns2:TaxCatchAll" minOccurs="0"/>
                <xsd:element ref="ns3:mf6adc5d79a94e37ab7ec9b9c48355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203bfa-d4ac-462e-8616-0292cc28843a" elementFormDefault="qualified">
    <xsd:import namespace="http://schemas.microsoft.com/office/2006/documentManagement/types"/>
    <xsd:import namespace="http://schemas.microsoft.com/office/infopath/2007/PartnerControls"/>
    <xsd:element name="Departments" ma:index="10" ma:displayName="Departments" ma:description="Select the department associated with this document or file. Department selections are based on this organization&#10;http://www.nccommunitycolleges.edu/Personnel/NCCCS_Directory.htm" ma:format="Dropdown" ma:internalName="Departments">
      <xsd:simpleType>
        <xsd:restriction base="dms:Choice">
          <xsd:enumeration value="Administrative and Facility Services"/>
          <xsd:enumeration value="Budgeting and Accounting and State-Level Accounting"/>
          <xsd:enumeration value="Contracts and Grants"/>
          <xsd:enumeration value="Human Resources"/>
          <xsd:enumeration value="Information Services"/>
          <xsd:enumeration value="Legal Affairs"/>
          <xsd:enumeration value="Marketing and Public Affairs"/>
          <xsd:enumeration value="Travel"/>
        </xsd:restriction>
      </xsd:simpleType>
    </xsd:element>
    <xsd:element name="TaxCatchAll" ma:index="11" nillable="true" ma:displayName="Taxonomy Catch All Column" ma:hidden="true" ma:list="{c4007c1c-46bb-42fa-88e6-4247e554f2f5}" ma:internalName="TaxCatchAll" ma:showField="CatchAllData" ma:web="88203bfa-d4ac-462e-8616-0292cc2884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6e81e7-297d-417f-b698-00dff3f07a0e" elementFormDefault="qualified">
    <xsd:import namespace="http://schemas.microsoft.com/office/2006/documentManagement/types"/>
    <xsd:import namespace="http://schemas.microsoft.com/office/infopath/2007/PartnerControls"/>
    <xsd:element name="mf6adc5d79a94e37ab7ec9b9c483552f" ma:index="13" ma:taxonomy="true" ma:internalName="mf6adc5d79a94e37ab7ec9b9c483552f" ma:taxonomyFieldName="Types" ma:displayName="Document Type" ma:indexed="true" ma:readOnly="false" ma:default="" ma:fieldId="{6f6adc5d-79a9-4e37-ab7e-c9b9c483552f}" ma:sspId="ff2c0a30-6022-4a53-931e-4e94d75a6b78" ma:termSetId="e83798e3-13ef-49a2-860b-1634b308a9c4"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9EDD1A-F66B-4A90-8803-6512E3CBFB2F}">
  <ds:schemaRefs>
    <ds:schemaRef ds:uri="http://purl.org/dc/dcmitype/"/>
    <ds:schemaRef ds:uri="http://purl.org/dc/term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88203bfa-d4ac-462e-8616-0292cc28843a"/>
    <ds:schemaRef ds:uri="f46e81e7-297d-417f-b698-00dff3f07a0e"/>
    <ds:schemaRef ds:uri="http://schemas.microsoft.com/sharepoint/v3"/>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A2B2E925-8E2E-4675-A322-811AC5A54530}">
  <ds:schemaRefs>
    <ds:schemaRef ds:uri="http://schemas.microsoft.com/sharepoint/v3/contenttype/forms"/>
  </ds:schemaRefs>
</ds:datastoreItem>
</file>

<file path=customXml/itemProps3.xml><?xml version="1.0" encoding="utf-8"?>
<ds:datastoreItem xmlns:ds="http://schemas.openxmlformats.org/officeDocument/2006/customXml" ds:itemID="{F4C27CC1-3EE5-40B7-B2E3-EB81E1651D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8203bfa-d4ac-462e-8616-0292cc28843a"/>
    <ds:schemaRef ds:uri="f46e81e7-297d-417f-b698-00dff3f07a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20645</TotalTime>
  <Words>9501</Words>
  <Application>Microsoft Macintosh PowerPoint</Application>
  <PresentationFormat>On-screen Show (4:3)</PresentationFormat>
  <Paragraphs>1269</Paragraphs>
  <Slides>58</Slides>
  <Notes>58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Calibri</vt:lpstr>
      <vt:lpstr>Franklin Gothic Medium</vt:lpstr>
      <vt:lpstr>Helvetica Neue</vt:lpstr>
      <vt:lpstr>Mangal</vt:lpstr>
      <vt:lpstr>Times</vt:lpstr>
      <vt:lpstr>ヒラギノ角ゴ Pro W3</vt:lpstr>
      <vt:lpstr>Arial</vt:lpstr>
      <vt:lpstr>Office Theme</vt:lpstr>
      <vt:lpstr>Career Exploration and other Important Stuff</vt:lpstr>
      <vt:lpstr>About Chris</vt:lpstr>
      <vt:lpstr>College</vt:lpstr>
      <vt:lpstr>Discover These</vt:lpstr>
      <vt:lpstr>PowerPoint Presentation</vt:lpstr>
      <vt:lpstr>PowerPoint Presentation</vt:lpstr>
      <vt:lpstr>Realistic  Career Interests</vt:lpstr>
      <vt:lpstr>Investigative  Career Interests</vt:lpstr>
      <vt:lpstr>Artistic  Career Interests</vt:lpstr>
      <vt:lpstr>Social  Career Interests</vt:lpstr>
      <vt:lpstr>Enterprising  Career Interests</vt:lpstr>
      <vt:lpstr>Conventional  Career Interests</vt:lpstr>
      <vt:lpstr>PowerPoint Presentation</vt:lpstr>
      <vt:lpstr>PowerPoint Presentation</vt:lpstr>
      <vt:lpstr>You can’t see the whole sky through a bamboo tube</vt:lpstr>
      <vt:lpstr>Begin with the End in Mind</vt:lpstr>
      <vt:lpstr>PowerPoint Presentation</vt:lpstr>
      <vt:lpstr>PowerPoint Presentation</vt:lpstr>
      <vt:lpstr>PowerPoint Presentation</vt:lpstr>
      <vt:lpstr>PowerPoint Presentation</vt:lpstr>
      <vt:lpstr>PowerPoint Presentation</vt:lpstr>
      <vt:lpstr>PowerPoint Presentation</vt:lpstr>
      <vt:lpstr>We are currently preparing people for jobs that don’t yet exist …</vt:lpstr>
      <vt:lpstr>… using technologies that haven’t yet been invented …</vt:lpstr>
      <vt:lpstr>… in order to solve problems we don’t even know are problems yet.</vt:lpstr>
      <vt:lpstr>Who predicted these?</vt:lpstr>
      <vt:lpstr>Old technologies making a comeback</vt:lpstr>
      <vt:lpstr>PowerPoint Presentation</vt:lpstr>
      <vt:lpstr>PowerPoint Presentation</vt:lpstr>
      <vt:lpstr>2016 NC Employer Needs Survey</vt:lpstr>
      <vt:lpstr>Hiring Difficulties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10 Key Skills for the Future of Work</vt:lpstr>
      <vt:lpstr>Ambition</vt:lpstr>
      <vt:lpstr>Value</vt:lpstr>
      <vt:lpstr>Articulation</vt:lpstr>
      <vt:lpstr>Communication</vt:lpstr>
      <vt:lpstr>Skills</vt:lpstr>
      <vt:lpstr>Expertise</vt:lpstr>
      <vt:lpstr>Terminology</vt:lpstr>
      <vt:lpstr>Curiosity</vt:lpstr>
      <vt:lpstr>Context</vt:lpstr>
      <vt:lpstr>Experience</vt:lpstr>
      <vt:lpstr>Resourcefulness</vt:lpstr>
      <vt:lpstr>How to Prepare Young People for Jobs of the Future</vt:lpstr>
      <vt:lpstr>Questions before I conclude?</vt:lpstr>
      <vt:lpstr>PowerPoint Presentation</vt:lpstr>
      <vt:lpstr>Passion and Purpose</vt:lpstr>
      <vt:lpstr>Career Exploration and other Important Stuff</vt:lpstr>
      <vt:lpstr>PowerPoint Presentation</vt:lpstr>
    </vt:vector>
  </TitlesOfParts>
  <Company>NCCCS</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Droessler</dc:title>
  <dc:creator>Chris Droessler</dc:creator>
  <cp:lastModifiedBy>Chris Droessler</cp:lastModifiedBy>
  <cp:revision>900</cp:revision>
  <cp:lastPrinted>2017-04-19T01:22:22Z</cp:lastPrinted>
  <dcterms:created xsi:type="dcterms:W3CDTF">2009-10-29T12:13:41Z</dcterms:created>
  <dcterms:modified xsi:type="dcterms:W3CDTF">2017-06-06T20:43:10Z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0x010100D3FB5CEF851A894EBF7DD1FB22F51352</vt:lpwstr>
  </property>
  <property fmtid="{D5CDD505-2E9C-101B-9397-08002B2CF9AE}" pid="3" name="Descriptors">
    <vt:lpwstr/>
  </property>
  <property fmtid="{D5CDD505-2E9C-101B-9397-08002B2CF9AE}" pid="4" name="Functions">
    <vt:lpwstr>34;#Branding|6e354d85-bdd8-4cc8-a485-4803f6fdee24</vt:lpwstr>
  </property>
  <property fmtid="{D5CDD505-2E9C-101B-9397-08002B2CF9AE}" pid="5" name="Types">
    <vt:lpwstr>38;#Template|fc194862-fd4a-42aa-9550-b5fd9ecd1cff</vt:lpwstr>
  </property>
  <property fmtid="{D5CDD505-2E9C-101B-9397-08002B2CF9AE}" pid="6" name="Objects">
    <vt:lpwstr/>
  </property>
  <property fmtid="{D5CDD505-2E9C-101B-9397-08002B2CF9AE}" pid="7" name="da5133d6118044a3aaacc66dd229ac83">
    <vt:lpwstr>Branding|6e354d85-bdd8-4cc8-a485-4803f6fdee24</vt:lpwstr>
  </property>
</Properties>
</file>