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322" r:id="rId5"/>
    <p:sldId id="324" r:id="rId6"/>
    <p:sldId id="323" r:id="rId7"/>
    <p:sldId id="325" r:id="rId8"/>
    <p:sldId id="312" r:id="rId9"/>
    <p:sldId id="328" r:id="rId10"/>
    <p:sldId id="326" r:id="rId11"/>
    <p:sldId id="327" r:id="rId12"/>
    <p:sldId id="329" r:id="rId13"/>
    <p:sldId id="331" r:id="rId14"/>
    <p:sldId id="333" r:id="rId15"/>
    <p:sldId id="332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BF840-1A3B-62A1-3A38-19A46FB2C478}" v="11" dt="2020-01-22T19:53:19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howGuides="1">
      <p:cViewPr varScale="1">
        <p:scale>
          <a:sx n="81" d="100"/>
          <a:sy n="81" d="100"/>
        </p:scale>
        <p:origin x="120" y="53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/>
            <a:t>3 CCP students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from Step 1 to Step 2"/>
        </a:ext>
      </dgm:extLst>
    </dgm:pt>
    <dgm:pt modelId="{AB2E8498-CC81-452F-A895-08F3845AA347}">
      <dgm:prSet phldrT="[Text]"/>
      <dgm:spPr/>
      <dgm:t>
        <a:bodyPr/>
        <a:lstStyle/>
        <a:p>
          <a:r>
            <a:rPr lang="en-US" dirty="0"/>
            <a:t>Have a Plumbing Diploma Pathway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/>
            <a:t>Two 11</a:t>
          </a:r>
          <a:r>
            <a:rPr lang="en-US" baseline="30000" dirty="0"/>
            <a:t>th</a:t>
          </a:r>
          <a:r>
            <a:rPr lang="en-US" dirty="0"/>
            <a:t> graders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/>
            <a:t>One Senior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/>
            <a:t>Came into the program later but will graduate with a certificate</a:t>
          </a:r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A404C39F-47D5-4E0C-95D5-AA7F0153952A}">
      <dgm:prSet/>
      <dgm:spPr/>
      <dgm:t>
        <a:bodyPr/>
        <a:lstStyle/>
        <a:p>
          <a:r>
            <a:rPr lang="en-US" dirty="0"/>
            <a:t>Have mapped out plan to graduate with the diploma</a:t>
          </a:r>
        </a:p>
      </dgm:t>
    </dgm:pt>
    <dgm:pt modelId="{B485F9E9-E33A-4D07-89AD-1DC6271BD266}" type="parTrans" cxnId="{A928D721-B5F6-47C7-B049-36FBABF37D18}">
      <dgm:prSet/>
      <dgm:spPr/>
    </dgm:pt>
    <dgm:pt modelId="{96FDF3DA-F53C-4D2C-A639-4F575D211461}" type="sibTrans" cxnId="{A928D721-B5F6-47C7-B049-36FBABF37D18}">
      <dgm:prSet/>
      <dgm:spPr/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E3C58216-731C-49F4-BA76-5D9007934BA8}" type="pres">
      <dgm:prSet presAssocID="{0B00F5A8-A0EF-4111-9D86-004317B4F49E}" presName="composite2" presStyleCnt="0"/>
      <dgm:spPr/>
    </dgm:pt>
    <dgm:pt modelId="{9F1C27B6-F527-42E4-9DD5-85EDB25F45BA}" type="pres">
      <dgm:prSet presAssocID="{0B00F5A8-A0EF-4111-9D86-004317B4F49E}" presName="dummyNode2" presStyleLbl="node1" presStyleIdx="0" presStyleCnt="3"/>
      <dgm:spPr/>
    </dgm:pt>
    <dgm:pt modelId="{AB3C0005-2B91-4E03-BAB2-F2610795AD6B}" type="pres">
      <dgm:prSet presAssocID="{0B00F5A8-A0EF-4111-9D86-004317B4F49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60C2D-125E-4012-9053-CE5A608BD1D5}" type="pres">
      <dgm:prSet presAssocID="{0B00F5A8-A0EF-4111-9D86-004317B4F49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85AC1-AE0B-4377-BB8C-12E46CD654FB}" type="pres">
      <dgm:prSet presAssocID="{0B00F5A8-A0EF-4111-9D86-004317B4F49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F6374-1559-4E23-89F6-482A96E74DDD}" type="pres">
      <dgm:prSet presAssocID="{0B00F5A8-A0EF-4111-9D86-004317B4F49E}" presName="connSite2" presStyleCnt="0"/>
      <dgm:spPr/>
    </dgm:pt>
    <dgm:pt modelId="{566CE695-EF88-4967-98D3-DA22DF7C5412}" type="pres">
      <dgm:prSet presAssocID="{CE48C676-980A-4BAC-A3C8-9ABC315DAE51}" presName="Name18" presStyleLbl="sibTrans2D1" presStyleIdx="1" presStyleCnt="2"/>
      <dgm:spPr/>
      <dgm:t>
        <a:bodyPr/>
        <a:lstStyle/>
        <a:p>
          <a:endParaRPr lang="en-US"/>
        </a:p>
      </dgm:t>
    </dgm:pt>
    <dgm:pt modelId="{86B4A246-544D-475F-BD4D-98448F277AB3}" type="pres">
      <dgm:prSet presAssocID="{68838C34-4D02-49F8-ADD7-BFA90D87B7EA}" presName="composite1" presStyleCnt="0"/>
      <dgm:spPr/>
    </dgm:pt>
    <dgm:pt modelId="{85BEF64F-2D4A-459A-9BEB-F579B6324140}" type="pres">
      <dgm:prSet presAssocID="{68838C34-4D02-49F8-ADD7-BFA90D87B7EA}" presName="dummyNode1" presStyleLbl="node1" presStyleIdx="1" presStyleCnt="3"/>
      <dgm:spPr/>
    </dgm:pt>
    <dgm:pt modelId="{F63BAABF-03E7-41C1-95CC-23958C0D8A99}" type="pres">
      <dgm:prSet presAssocID="{68838C34-4D02-49F8-ADD7-BFA90D87B7E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46FE7-0026-4469-8A7E-875D850ED08F}" type="pres">
      <dgm:prSet presAssocID="{68838C34-4D02-49F8-ADD7-BFA90D87B7E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EF172-F5D1-41D8-A8E4-1B45A23E7767}" type="pres">
      <dgm:prSet presAssocID="{68838C34-4D02-49F8-ADD7-BFA90D87B7E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FB1A1-D642-4A80-A0E3-02E765C8D9A1}" type="pres">
      <dgm:prSet presAssocID="{68838C34-4D02-49F8-ADD7-BFA90D87B7EA}" presName="connSite1" presStyleCnt="0"/>
      <dgm:spPr/>
    </dgm:pt>
  </dgm:ptLst>
  <dgm:cxnLst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6A22F1E1-4A0C-4202-8F30-9538F63B94C7}" type="presOf" srcId="{A404C39F-47D5-4E0C-95D5-AA7F0153952A}" destId="{AB3C0005-2B91-4E03-BAB2-F2610795AD6B}" srcOrd="0" destOrd="0" presId="urn:microsoft.com/office/officeart/2005/8/layout/hProcess4"/>
    <dgm:cxn modelId="{5C06EC41-E782-46D9-8D05-5DCB63A568A4}" type="presOf" srcId="{0B00F5A8-A0EF-4111-9D86-004317B4F49E}" destId="{B6085AC1-AE0B-4377-BB8C-12E46CD654FB}" srcOrd="0" destOrd="0" presId="urn:microsoft.com/office/officeart/2005/8/layout/hProcess4"/>
    <dgm:cxn modelId="{4143D757-8617-4C89-8322-E3B29A1874AF}" srcId="{0E9DE493-19D7-4EC9-97C9-5F26233F1106}" destId="{68838C34-4D02-49F8-ADD7-BFA90D87B7EA}" srcOrd="2" destOrd="0" parTransId="{F2AD00AD-6A23-4C89-A107-68EF5D1F0B94}" sibTransId="{FFC4FCE7-6F2F-4F91-A74A-7C4C32A81657}"/>
    <dgm:cxn modelId="{1BC37791-8F60-4A2E-9A34-9AE8F223F485}" type="presOf" srcId="{6E7DBE00-7E5B-46F8-BBA0-CF0079A58E82}" destId="{F63BAABF-03E7-41C1-95CC-23958C0D8A99}" srcOrd="0" destOrd="0" presId="urn:microsoft.com/office/officeart/2005/8/layout/hProcess4"/>
    <dgm:cxn modelId="{A928D721-B5F6-47C7-B049-36FBABF37D18}" srcId="{0B00F5A8-A0EF-4111-9D86-004317B4F49E}" destId="{A404C39F-47D5-4E0C-95D5-AA7F0153952A}" srcOrd="0" destOrd="0" parTransId="{B485F9E9-E33A-4D07-89AD-1DC6271BD266}" sibTransId="{96FDF3DA-F53C-4D2C-A639-4F575D211461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0D132B03-81FA-4E86-94E9-D455556BCC53}" type="presOf" srcId="{A404C39F-47D5-4E0C-95D5-AA7F0153952A}" destId="{B9860C2D-125E-4012-9053-CE5A608BD1D5}" srcOrd="1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15F98498-F179-4DB9-81AE-1BAE7AD51260}" type="presOf" srcId="{6E7DBE00-7E5B-46F8-BBA0-CF0079A58E82}" destId="{23E46FE7-0026-4469-8A7E-875D850ED08F}" srcOrd="1" destOrd="0" presId="urn:microsoft.com/office/officeart/2005/8/layout/hProcess4"/>
    <dgm:cxn modelId="{5B2A581D-1BE2-427C-9DC8-0691713C35D9}" type="presOf" srcId="{CE48C676-980A-4BAC-A3C8-9ABC315DAE51}" destId="{566CE695-EF88-4967-98D3-DA22DF7C5412}" srcOrd="0" destOrd="0" presId="urn:microsoft.com/office/officeart/2005/8/layout/hProcess4"/>
    <dgm:cxn modelId="{D2147999-757D-4157-A620-7B5DF4DE49B3}" type="presOf" srcId="{68838C34-4D02-49F8-ADD7-BFA90D87B7EA}" destId="{BA4EF172-F5D1-41D8-A8E4-1B45A23E7767}" srcOrd="0" destOrd="0" presId="urn:microsoft.com/office/officeart/2005/8/layout/hProcess4"/>
    <dgm:cxn modelId="{3D080EE7-BDF0-495B-A4FB-103A296CD73B}" srcId="{68838C34-4D02-49F8-ADD7-BFA90D87B7EA}" destId="{6E7DBE00-7E5B-46F8-BBA0-CF0079A58E82}" srcOrd="0" destOrd="0" parTransId="{6FAC7821-43C2-4A12-9638-E9B1BDE7C8D8}" sibTransId="{65147ED7-18A4-49A5-9AEE-066FB0363316}"/>
    <dgm:cxn modelId="{86F910E7-C9D0-48E5-A3A3-C70127E96FC1}" srcId="{0E9DE493-19D7-4EC9-97C9-5F26233F1106}" destId="{0B00F5A8-A0EF-4111-9D86-004317B4F49E}" srcOrd="1" destOrd="0" parTransId="{EC916B99-8D26-4265-B7BE-BB461C68DA5C}" sibTransId="{CE48C676-980A-4BAC-A3C8-9ABC315DAE51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8C12DC0-625D-427C-8AB7-0E6BF8CE916C}" type="presParOf" srcId="{224851B6-C14D-49DE-883B-A13003DA4601}" destId="{E3C58216-731C-49F4-BA76-5D9007934BA8}" srcOrd="2" destOrd="0" presId="urn:microsoft.com/office/officeart/2005/8/layout/hProcess4"/>
    <dgm:cxn modelId="{C5C7D4AF-9AF0-4A72-9527-0B4F3704C267}" type="presParOf" srcId="{E3C58216-731C-49F4-BA76-5D9007934BA8}" destId="{9F1C27B6-F527-42E4-9DD5-85EDB25F45BA}" srcOrd="0" destOrd="0" presId="urn:microsoft.com/office/officeart/2005/8/layout/hProcess4"/>
    <dgm:cxn modelId="{79CAEF38-46B1-4139-98BB-0B03A3BB120D}" type="presParOf" srcId="{E3C58216-731C-49F4-BA76-5D9007934BA8}" destId="{AB3C0005-2B91-4E03-BAB2-F2610795AD6B}" srcOrd="1" destOrd="0" presId="urn:microsoft.com/office/officeart/2005/8/layout/hProcess4"/>
    <dgm:cxn modelId="{10C1D1D3-8303-4BBD-B86C-4D3CF1523AB1}" type="presParOf" srcId="{E3C58216-731C-49F4-BA76-5D9007934BA8}" destId="{B9860C2D-125E-4012-9053-CE5A608BD1D5}" srcOrd="2" destOrd="0" presId="urn:microsoft.com/office/officeart/2005/8/layout/hProcess4"/>
    <dgm:cxn modelId="{2D37B496-22E9-432E-985E-FB0B9B46CD3C}" type="presParOf" srcId="{E3C58216-731C-49F4-BA76-5D9007934BA8}" destId="{B6085AC1-AE0B-4377-BB8C-12E46CD654FB}" srcOrd="3" destOrd="0" presId="urn:microsoft.com/office/officeart/2005/8/layout/hProcess4"/>
    <dgm:cxn modelId="{82EFE67D-619B-4896-8B70-9EFECD526262}" type="presParOf" srcId="{E3C58216-731C-49F4-BA76-5D9007934BA8}" destId="{E85F6374-1559-4E23-89F6-482A96E74DDD}" srcOrd="4" destOrd="0" presId="urn:microsoft.com/office/officeart/2005/8/layout/hProcess4"/>
    <dgm:cxn modelId="{99995122-3C52-4C2A-8CEB-6890FC7931F1}" type="presParOf" srcId="{224851B6-C14D-49DE-883B-A13003DA4601}" destId="{566CE695-EF88-4967-98D3-DA22DF7C5412}" srcOrd="3" destOrd="0" presId="urn:microsoft.com/office/officeart/2005/8/layout/hProcess4"/>
    <dgm:cxn modelId="{8B1428EC-2CBA-4A00-9967-6E13E332A0D2}" type="presParOf" srcId="{224851B6-C14D-49DE-883B-A13003DA4601}" destId="{86B4A246-544D-475F-BD4D-98448F277AB3}" srcOrd="4" destOrd="0" presId="urn:microsoft.com/office/officeart/2005/8/layout/hProcess4"/>
    <dgm:cxn modelId="{5B6D0650-FE6F-47D1-ACE4-F6A226E324A7}" type="presParOf" srcId="{86B4A246-544D-475F-BD4D-98448F277AB3}" destId="{85BEF64F-2D4A-459A-9BEB-F579B6324140}" srcOrd="0" destOrd="0" presId="urn:microsoft.com/office/officeart/2005/8/layout/hProcess4"/>
    <dgm:cxn modelId="{BB161D7C-B707-4A86-96F6-8B5F90E84355}" type="presParOf" srcId="{86B4A246-544D-475F-BD4D-98448F277AB3}" destId="{F63BAABF-03E7-41C1-95CC-23958C0D8A99}" srcOrd="1" destOrd="0" presId="urn:microsoft.com/office/officeart/2005/8/layout/hProcess4"/>
    <dgm:cxn modelId="{65DB86A4-C77D-418D-9C29-758C54A32CD9}" type="presParOf" srcId="{86B4A246-544D-475F-BD4D-98448F277AB3}" destId="{23E46FE7-0026-4469-8A7E-875D850ED08F}" srcOrd="2" destOrd="0" presId="urn:microsoft.com/office/officeart/2005/8/layout/hProcess4"/>
    <dgm:cxn modelId="{22FA7EB0-62D9-4109-851A-F32D4B316C12}" type="presParOf" srcId="{86B4A246-544D-475F-BD4D-98448F277AB3}" destId="{BA4EF172-F5D1-41D8-A8E4-1B45A23E7767}" srcOrd="3" destOrd="0" presId="urn:microsoft.com/office/officeart/2005/8/layout/hProcess4"/>
    <dgm:cxn modelId="{C7235626-DC34-4FDD-A121-5611B382E5CA}" type="presParOf" srcId="{86B4A246-544D-475F-BD4D-98448F277AB3}" destId="{761FB1A1-D642-4A80-A0E3-02E765C8D9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Have a Plumbing Diploma Pathway</a:t>
          </a:r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3 CCP students</a:t>
          </a:r>
        </a:p>
      </dsp:txBody>
      <dsp:txXfrm>
        <a:off x="604789" y="2658781"/>
        <a:ext cx="2122325" cy="813490"/>
      </dsp:txXfrm>
    </dsp:sp>
    <dsp:sp modelId="{AB3C0005-2B91-4E03-BAB2-F2610795AD6B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Have mapped out plan to graduate with the diploma</a:t>
          </a:r>
        </a:p>
      </dsp:txBody>
      <dsp:txXfrm>
        <a:off x="3255547" y="1527728"/>
        <a:ext cx="2351761" cy="1491398"/>
      </dsp:txXfrm>
    </dsp:sp>
    <dsp:sp modelId="{566CE695-EF88-4967-98D3-DA22DF7C5412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085AC1-AE0B-4377-BB8C-12E46CD654FB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Two 11</a:t>
          </a:r>
          <a:r>
            <a:rPr lang="en-US" sz="2700" kern="1200" baseline="30000" dirty="0"/>
            <a:t>th</a:t>
          </a:r>
          <a:r>
            <a:rPr lang="en-US" sz="2700" kern="1200" dirty="0"/>
            <a:t> graders</a:t>
          </a:r>
        </a:p>
      </dsp:txBody>
      <dsp:txXfrm>
        <a:off x="3777692" y="642529"/>
        <a:ext cx="2122325" cy="813490"/>
      </dsp:txXfrm>
    </dsp:sp>
    <dsp:sp modelId="{F63BAABF-03E7-41C1-95CC-23958C0D8A9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Came into the program later but will graduate with a certificate</a:t>
          </a:r>
        </a:p>
      </dsp:txBody>
      <dsp:txXfrm>
        <a:off x="6428450" y="1095673"/>
        <a:ext cx="2351761" cy="1491398"/>
      </dsp:txXfrm>
    </dsp:sp>
    <dsp:sp modelId="{BA4EF172-F5D1-41D8-A8E4-1B45A23E7767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One Senior</a:t>
          </a:r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1/22/2020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1/22/2020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Digging Deeper at Forsyth Tech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2019-2020 Perkins Mid-Year Review</a:t>
            </a: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Forsyth Tech Transportation Center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2A0C-9184-4084-89C1-F50372DB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C9C6-3E2C-41F3-9A5F-F84D1754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Excavator will allow our students to obtain new skills and be more competitive in the workforce</a:t>
            </a:r>
          </a:p>
          <a:p>
            <a:r>
              <a:rPr lang="en-US" dirty="0"/>
              <a:t>Will be able to use the excavator for multiple program areas</a:t>
            </a:r>
          </a:p>
          <a:p>
            <a:r>
              <a:rPr lang="en-US" dirty="0"/>
              <a:t>Will be used for outreach for high school students </a:t>
            </a:r>
          </a:p>
          <a:p>
            <a:r>
              <a:rPr lang="en-US" dirty="0"/>
              <a:t>May allow the plumbing program to grow</a:t>
            </a:r>
          </a:p>
        </p:txBody>
      </p:sp>
    </p:spTree>
    <p:extLst>
      <p:ext uri="{BB962C8B-B14F-4D97-AF65-F5344CB8AC3E}">
        <p14:creationId xmlns:p14="http://schemas.microsoft.com/office/powerpoint/2010/main" val="7823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1A30-394C-4E61-9847-4A925DC4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allow more of these: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A99DE-B7F4-4D71-9FDA-6DD090EFF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905000"/>
            <a:ext cx="4800600" cy="4114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D0ED8-81E9-4BE3-A082-AC02B5ACF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1905000"/>
            <a:ext cx="44958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B08F-2B3A-4BD8-8D2E-D30CA459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Mid-Year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F876-295C-4453-B39A-1D579690B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Requisitions in place for all equipment</a:t>
            </a:r>
          </a:p>
          <a:p>
            <a:r>
              <a:rPr lang="en-US" dirty="0"/>
              <a:t>Software requisitions are in process</a:t>
            </a:r>
          </a:p>
          <a:p>
            <a:r>
              <a:rPr lang="en-US" dirty="0"/>
              <a:t>Budget Modifications have been done for vacant positions and the funds have been reallocated</a:t>
            </a:r>
          </a:p>
          <a:p>
            <a:r>
              <a:rPr lang="en-US" dirty="0"/>
              <a:t>What we have left-professional development in the Spring and Administrative Professionals Summit to be held in the Spring</a:t>
            </a:r>
          </a:p>
        </p:txBody>
      </p:sp>
    </p:spTree>
    <p:extLst>
      <p:ext uri="{BB962C8B-B14F-4D97-AF65-F5344CB8AC3E}">
        <p14:creationId xmlns:p14="http://schemas.microsoft.com/office/powerpoint/2010/main" val="4635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E4F7-F89D-4827-810A-6E3EC0D3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Plumbing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772A-74C1-46A0-A878-F1D91FC86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  <a:p>
            <a:r>
              <a:rPr lang="en-US" dirty="0"/>
              <a:t>Working with High School Students</a:t>
            </a:r>
          </a:p>
          <a:p>
            <a:r>
              <a:rPr lang="en-US" dirty="0"/>
              <a:t>Why the equipment was needed</a:t>
            </a:r>
          </a:p>
          <a:p>
            <a:r>
              <a:rPr lang="en-US" dirty="0"/>
              <a:t>Using Perkins Funds to enhance the program</a:t>
            </a:r>
          </a:p>
        </p:txBody>
      </p:sp>
    </p:spTree>
    <p:extLst>
      <p:ext uri="{BB962C8B-B14F-4D97-AF65-F5344CB8AC3E}">
        <p14:creationId xmlns:p14="http://schemas.microsoft.com/office/powerpoint/2010/main" val="42512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10665" y="1902144"/>
            <a:ext cx="9134391" cy="1752601"/>
          </a:xfrm>
        </p:spPr>
        <p:txBody>
          <a:bodyPr/>
          <a:lstStyle/>
          <a:p>
            <a:pPr lvl="0"/>
            <a:r>
              <a:rPr lang="en-US" dirty="0"/>
              <a:t>Habitat for Humanity Homes</a:t>
            </a:r>
          </a:p>
          <a:p>
            <a:pPr lvl="1"/>
            <a:r>
              <a:rPr lang="en-US" dirty="0"/>
              <a:t>15 homes per year/150 homes in 13 years</a:t>
            </a:r>
          </a:p>
          <a:p>
            <a:pPr lvl="1"/>
            <a:r>
              <a:rPr lang="en-US" dirty="0"/>
              <a:t>13 students a year, 3 CCP students</a:t>
            </a:r>
          </a:p>
          <a:p>
            <a:pPr lvl="1"/>
            <a:r>
              <a:rPr lang="en-US" dirty="0"/>
              <a:t>Non-traditional marketing brochure added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ADCBE-1126-444A-A2A1-C1F5F442B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3763650"/>
            <a:ext cx="4267200" cy="2438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61C12-8C75-4E25-B4EC-2D1EB7537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600200"/>
            <a:ext cx="365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FF31-51FC-4CB7-B512-CC61108A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High School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B050C-2C9E-4994-B8DA-5EA8CD64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1219201"/>
          </a:xfrm>
        </p:spPr>
        <p:txBody>
          <a:bodyPr/>
          <a:lstStyle/>
          <a:p>
            <a:r>
              <a:rPr lang="en-US" dirty="0"/>
              <a:t>Participated in the Winston Salem Chamber of Commerce Construction Career Days- over 1,300 high school students attended.</a:t>
            </a:r>
          </a:p>
        </p:txBody>
      </p:sp>
      <p:pic>
        <p:nvPicPr>
          <p:cNvPr id="1030" name="Picture 6" descr="Construction Career Days">
            <a:extLst>
              <a:ext uri="{FF2B5EF4-FFF2-40B4-BE49-F238E27FC236}">
                <a16:creationId xmlns:a16="http://schemas.microsoft.com/office/drawing/2014/main" id="{78EA5FAD-C295-4992-A055-AB57BC86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154837"/>
            <a:ext cx="975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And College Promise</a:t>
            </a:r>
          </a:p>
        </p:txBody>
      </p:sp>
      <p:graphicFrame>
        <p:nvGraphicFramePr>
          <p:cNvPr id="3" name="Content Placeholder 2" descr="Alternating flow showing sequence of 3 steps in a process and their task descrip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206672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58FA-DBBE-4C9A-A4A6-4C6E3C67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C62F-5285-4E9A-9EDB-0D8BEBFCD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the only Plumbing Program in the area</a:t>
            </a:r>
          </a:p>
          <a:p>
            <a:r>
              <a:rPr lang="en-US" dirty="0"/>
              <a:t>100% of the students have job offers when the graduate or choose to obtain a stackable credential</a:t>
            </a:r>
          </a:p>
          <a:p>
            <a:r>
              <a:rPr lang="en-US" dirty="0"/>
              <a:t>Previous students are starting their own businesses and hiring graduates</a:t>
            </a:r>
          </a:p>
        </p:txBody>
      </p:sp>
    </p:spTree>
    <p:extLst>
      <p:ext uri="{BB962C8B-B14F-4D97-AF65-F5344CB8AC3E}">
        <p14:creationId xmlns:p14="http://schemas.microsoft.com/office/powerpoint/2010/main" val="23988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F6CC-12A0-439B-A0AA-41C0882B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Excavator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FBA0F96-D976-4DE2-831C-E849D1BAED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305050"/>
            <a:ext cx="4419600" cy="3314699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4439803-2988-4790-BB8B-6EF44548D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305050"/>
            <a:ext cx="4419600" cy="3314699"/>
          </a:xfrm>
        </p:spPr>
      </p:pic>
    </p:spTree>
    <p:extLst>
      <p:ext uri="{BB962C8B-B14F-4D97-AF65-F5344CB8AC3E}">
        <p14:creationId xmlns:p14="http://schemas.microsoft.com/office/powerpoint/2010/main" val="20525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2AD-AC3A-4BA7-B201-BB978ED6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having an Excavator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621D-0DEC-4860-970D-9767889C6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/>
              <a:t>Students were digging by hand at jobsites-excavator can do in two hours what it would take two days to hand dig</a:t>
            </a:r>
            <a:endParaRPr lang="en-US"/>
          </a:p>
          <a:p>
            <a:pPr marL="223520" indent="-223520"/>
            <a:r>
              <a:rPr lang="en-US" dirty="0"/>
              <a:t>Advisory Board members, saying it was costing them time and money to train graduates</a:t>
            </a:r>
          </a:p>
          <a:p>
            <a:pPr marL="223520" indent="-223520"/>
            <a:r>
              <a:rPr lang="en-US" dirty="0"/>
              <a:t>Excavator can be used in other construction programs as well: Carpentry, HVAC, Electrical and Horticulture</a:t>
            </a:r>
          </a:p>
          <a:p>
            <a:pPr marL="223520" indent="-223520"/>
            <a:r>
              <a:rPr lang="en-US" dirty="0"/>
              <a:t>May be used at the Stokes Trades Building</a:t>
            </a:r>
          </a:p>
          <a:p>
            <a:pPr marL="223520" indent="-223520"/>
            <a:r>
              <a:rPr lang="en-US" dirty="0"/>
              <a:t>Could allow the program to grow </a:t>
            </a:r>
          </a:p>
        </p:txBody>
      </p:sp>
    </p:spTree>
    <p:extLst>
      <p:ext uri="{BB962C8B-B14F-4D97-AF65-F5344CB8AC3E}">
        <p14:creationId xmlns:p14="http://schemas.microsoft.com/office/powerpoint/2010/main" val="41765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44B0-93F4-4E57-B350-FEDE1150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the Excavator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E8ED6-A6D9-4790-897F-C0B4F3E36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2743201"/>
          </a:xfrm>
        </p:spPr>
        <p:txBody>
          <a:bodyPr/>
          <a:lstStyle/>
          <a:p>
            <a:r>
              <a:rPr lang="en-US" dirty="0"/>
              <a:t>John Deere Compact Excavator with Planetary Drive Auger and Mighty Mole and trailer</a:t>
            </a:r>
          </a:p>
          <a:p>
            <a:r>
              <a:rPr lang="en-US" dirty="0"/>
              <a:t>Requisition Completed</a:t>
            </a:r>
          </a:p>
          <a:p>
            <a:endParaRPr lang="en-US" dirty="0"/>
          </a:p>
        </p:txBody>
      </p:sp>
      <p:pic>
        <p:nvPicPr>
          <p:cNvPr id="2050" name="Picture 2" descr="17G Excavator">
            <a:extLst>
              <a:ext uri="{FF2B5EF4-FFF2-40B4-BE49-F238E27FC236}">
                <a16:creationId xmlns:a16="http://schemas.microsoft.com/office/drawing/2014/main" id="{2761048D-CD21-4290-BF7E-4A6D38A2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2667000"/>
            <a:ext cx="4191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0885A59CC11448F720D197D8C42B5" ma:contentTypeVersion="28" ma:contentTypeDescription="Create a new document." ma:contentTypeScope="" ma:versionID="073838c5b15bbc4fbb27b83706324392">
  <xsd:schema xmlns:xsd="http://www.w3.org/2001/XMLSchema" xmlns:xs="http://www.w3.org/2001/XMLSchema" xmlns:p="http://schemas.microsoft.com/office/2006/metadata/properties" xmlns:ns3="3a714004-c180-4d53-94d2-fe5060b40b06" xmlns:ns4="4d14ae36-2b2b-4ee2-a2bd-8b287b6173e1" targetNamespace="http://schemas.microsoft.com/office/2006/metadata/properties" ma:root="true" ma:fieldsID="35082d828207f98da236231f3d2e75f0" ns3:_="" ns4:_="">
    <xsd:import namespace="3a714004-c180-4d53-94d2-fe5060b40b06"/>
    <xsd:import namespace="4d14ae36-2b2b-4ee2-a2bd-8b287b6173e1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14004-c180-4d53-94d2-fe5060b40b0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4ae36-2b2b-4ee2-a2bd-8b287b6173e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3a714004-c180-4d53-94d2-fe5060b40b06" xsi:nil="true"/>
    <DefaultSectionNames xmlns="3a714004-c180-4d53-94d2-fe5060b40b06" xsi:nil="true"/>
    <Self_Registration_Enabled xmlns="3a714004-c180-4d53-94d2-fe5060b40b06" xsi:nil="true"/>
    <FolderType xmlns="3a714004-c180-4d53-94d2-fe5060b40b06" xsi:nil="true"/>
    <Student_Groups xmlns="3a714004-c180-4d53-94d2-fe5060b40b06">
      <UserInfo>
        <DisplayName/>
        <AccountId xsi:nil="true"/>
        <AccountType/>
      </UserInfo>
    </Student_Groups>
    <CultureName xmlns="3a714004-c180-4d53-94d2-fe5060b40b06" xsi:nil="true"/>
    <Invited_Teachers xmlns="3a714004-c180-4d53-94d2-fe5060b40b06" xsi:nil="true"/>
    <Templates xmlns="3a714004-c180-4d53-94d2-fe5060b40b06" xsi:nil="true"/>
    <Self_Registration_Enabled0 xmlns="3a714004-c180-4d53-94d2-fe5060b40b06" xsi:nil="true"/>
    <NotebookType xmlns="3a714004-c180-4d53-94d2-fe5060b40b06" xsi:nil="true"/>
    <Teachers xmlns="3a714004-c180-4d53-94d2-fe5060b40b06">
      <UserInfo>
        <DisplayName/>
        <AccountId xsi:nil="true"/>
        <AccountType/>
      </UserInfo>
    </Teachers>
    <AppVersion xmlns="3a714004-c180-4d53-94d2-fe5060b40b06" xsi:nil="true"/>
    <Is_Collaboration_Space_Locked xmlns="3a714004-c180-4d53-94d2-fe5060b40b06" xsi:nil="true"/>
    <Has_Teacher_Only_SectionGroup xmlns="3a714004-c180-4d53-94d2-fe5060b40b06" xsi:nil="true"/>
    <Owner xmlns="3a714004-c180-4d53-94d2-fe5060b40b06">
      <UserInfo>
        <DisplayName/>
        <AccountId xsi:nil="true"/>
        <AccountType/>
      </UserInfo>
    </Owner>
    <Students xmlns="3a714004-c180-4d53-94d2-fe5060b40b06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9FCE71CA-9D57-4442-95DF-4BA4D09D5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14004-c180-4d53-94d2-fe5060b40b06"/>
    <ds:schemaRef ds:uri="4d14ae36-2b2b-4ee2-a2bd-8b287b61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a714004-c180-4d53-94d2-fe5060b40b06"/>
    <ds:schemaRef ds:uri="http://purl.org/dc/terms/"/>
    <ds:schemaRef ds:uri="4d14ae36-2b2b-4ee2-a2bd-8b287b6173e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160</TotalTime>
  <Words>349</Words>
  <Application>Microsoft Office PowerPoint</Application>
  <PresentationFormat>Custom</PresentationFormat>
  <Paragraphs>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Blue atom design template</vt:lpstr>
      <vt:lpstr>Digging Deeper at Forsyth Tech</vt:lpstr>
      <vt:lpstr>Plumbing Program</vt:lpstr>
      <vt:lpstr>Program Overview</vt:lpstr>
      <vt:lpstr>Working with High School Students</vt:lpstr>
      <vt:lpstr>Career And College Promise</vt:lpstr>
      <vt:lpstr>Placement Rates</vt:lpstr>
      <vt:lpstr>No Excavator </vt:lpstr>
      <vt:lpstr>Benefits for having an Excavator</vt:lpstr>
      <vt:lpstr>Funding the Excavator</vt:lpstr>
      <vt:lpstr>Summary</vt:lpstr>
      <vt:lpstr>Will allow more of these:</vt:lpstr>
      <vt:lpstr>Mid-Year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Deeper at Forsyth Tech</dc:title>
  <dc:creator>Melissa Carroll</dc:creator>
  <cp:lastModifiedBy>Melissa Carroll</cp:lastModifiedBy>
  <cp:revision>13</cp:revision>
  <dcterms:created xsi:type="dcterms:W3CDTF">2019-12-18T17:15:35Z</dcterms:created>
  <dcterms:modified xsi:type="dcterms:W3CDTF">2020-01-22T20:01:50Z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0x0101007D90885A59CC11448F720D197D8C42B5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