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Lst>
  <p:notesMasterIdLst>
    <p:notesMasterId r:id="rId28"/>
  </p:notesMasterIdLst>
  <p:handoutMasterIdLst>
    <p:handoutMasterId r:id="rId29"/>
  </p:handoutMasterIdLst>
  <p:sldIdLst>
    <p:sldId id="534" r:id="rId5"/>
    <p:sldId id="1651" r:id="rId6"/>
    <p:sldId id="257" r:id="rId7"/>
    <p:sldId id="1719" r:id="rId8"/>
    <p:sldId id="1714" r:id="rId9"/>
    <p:sldId id="1685" r:id="rId10"/>
    <p:sldId id="1686" r:id="rId11"/>
    <p:sldId id="1722" r:id="rId12"/>
    <p:sldId id="1699" r:id="rId13"/>
    <p:sldId id="1716" r:id="rId14"/>
    <p:sldId id="1661" r:id="rId15"/>
    <p:sldId id="1721" r:id="rId16"/>
    <p:sldId id="1717" r:id="rId17"/>
    <p:sldId id="1715" r:id="rId18"/>
    <p:sldId id="1720" r:id="rId19"/>
    <p:sldId id="772" r:id="rId20"/>
    <p:sldId id="1240" r:id="rId21"/>
    <p:sldId id="1713" r:id="rId22"/>
    <p:sldId id="1709" r:id="rId23"/>
    <p:sldId id="1718" r:id="rId24"/>
    <p:sldId id="1689" r:id="rId25"/>
    <p:sldId id="1688" r:id="rId26"/>
    <p:sldId id="1194"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99D"/>
    <a:srgbClr val="003768"/>
    <a:srgbClr val="FE0000"/>
    <a:srgbClr val="EEB111"/>
    <a:srgbClr val="174B8F"/>
    <a:srgbClr val="F2A41F"/>
    <a:srgbClr val="FF66FF"/>
    <a:srgbClr val="9B01CD"/>
    <a:srgbClr val="F3351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24" autoAdjust="0"/>
    <p:restoredTop sz="82021" autoAdjust="0"/>
  </p:normalViewPr>
  <p:slideViewPr>
    <p:cSldViewPr snapToGrid="0">
      <p:cViewPr varScale="1">
        <p:scale>
          <a:sx n="171" d="100"/>
          <a:sy n="171" d="100"/>
        </p:scale>
        <p:origin x="1314" y="13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a:t>
          </a:r>
          <a:br>
            <a:rPr lang="en-US" dirty="0"/>
          </a:br>
          <a:r>
            <a:rPr lang="en-US" dirty="0"/>
            <a:t>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Anne Bacon</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D412D4E5-3B38-4D79-AF3D-D1DE80D2040A}">
      <dgm:prSet/>
      <dgm:spPr/>
      <dgm:t>
        <a:bodyPr/>
        <a:lstStyle/>
        <a:p>
          <a:r>
            <a:rPr lang="en-US" dirty="0"/>
            <a:t>Aaron Mabe</a:t>
          </a:r>
        </a:p>
      </dgm:t>
    </dgm:pt>
    <dgm:pt modelId="{20896EF7-D2EC-4E17-99C1-1F6DA815458F}" type="parTrans" cxnId="{9C408915-7370-43B3-BEA0-D856E1461F64}">
      <dgm:prSet/>
      <dgm:spPr/>
      <dgm:t>
        <a:bodyPr/>
        <a:lstStyle/>
        <a:p>
          <a:endParaRPr lang="en-US"/>
        </a:p>
      </dgm:t>
    </dgm:pt>
    <dgm:pt modelId="{8F2104D0-FC5E-41DC-A408-4E2B554A51A1}" type="sibTrans" cxnId="{9C408915-7370-43B3-BEA0-D856E1461F64}">
      <dgm:prSet/>
      <dgm:spPr/>
      <dgm:t>
        <a:bodyPr/>
        <a:lstStyle/>
        <a:p>
          <a:endParaRPr lang="en-US"/>
        </a:p>
      </dgm:t>
    </dgm:pt>
    <dgm:pt modelId="{4AAC2C16-56CE-4740-8F1A-AB98134D9F6D}" type="pres">
      <dgm:prSet presAssocID="{7FBB94E0-6142-4D42-A25A-B1596C2BF751}" presName="Name0" presStyleCnt="0">
        <dgm:presLayoutVars>
          <dgm:dir/>
          <dgm:resizeHandles/>
        </dgm:presLayoutVars>
      </dgm:prSet>
      <dgm:spPr/>
    </dgm:pt>
    <dgm:pt modelId="{38193D5D-09DA-4C6C-AFB1-73729A14F521}" type="pres">
      <dgm:prSet presAssocID="{52D41CC0-F150-4E37-81CD-6FAC9303347E}" presName="composite" presStyleCnt="0"/>
      <dgm:spPr/>
    </dgm:pt>
    <dgm:pt modelId="{6BDAABB8-2AA4-4F88-996E-452142678289}" type="pres">
      <dgm:prSet presAssocID="{52D41CC0-F150-4E37-81CD-6FAC9303347E}" presName="rect1" presStyleLbl="bgImgPlace1" presStyleIdx="0" presStyleCnt="8"/>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dgm:spPr>
    </dgm:pt>
    <dgm:pt modelId="{37386651-78AB-413D-BB3A-574FE92F3013}" type="pres">
      <dgm:prSet presAssocID="{52D41CC0-F150-4E37-81CD-6FAC9303347E}" presName="rect2" presStyleLbl="node1" presStyleIdx="0" presStyleCnt="8">
        <dgm:presLayoutVars>
          <dgm:bulletEnabled val="1"/>
        </dgm:presLayoutVars>
      </dgm:prSet>
      <dgm:spPr/>
    </dgm:pt>
    <dgm:pt modelId="{C94C2EE6-E9BD-4A94-B6CF-39271400F88A}" type="pres">
      <dgm:prSet presAssocID="{6B32DB71-E2D6-46DF-AE49-CF5C32744BE2}" presName="sibTrans" presStyleCnt="0"/>
      <dgm:spPr/>
    </dgm:pt>
    <dgm:pt modelId="{A4669467-6A6E-474F-B663-70EFE153315F}" type="pres">
      <dgm:prSet presAssocID="{F971C0E7-F877-4636-BEBA-D30CDC7746C5}" presName="composite" presStyleCnt="0"/>
      <dgm:spPr/>
    </dgm:pt>
    <dgm:pt modelId="{CBDB2A70-59D7-4EFE-9450-E918992B660E}" type="pres">
      <dgm:prSet presAssocID="{F971C0E7-F877-4636-BEBA-D30CDC7746C5}" presName="rect1" presStyleLbl="bgImgPlace1" presStyleIdx="1" presStyleCnt="8"/>
      <dgm:spPr>
        <a:blipFill>
          <a:blip xmlns:r="http://schemas.openxmlformats.org/officeDocument/2006/relationships" r:embed="rId2"/>
          <a:srcRect/>
          <a:stretch>
            <a:fillRect t="-9000" b="-9000"/>
          </a:stretch>
        </a:blipFill>
      </dgm:spPr>
    </dgm:pt>
    <dgm:pt modelId="{1994CC4A-464B-47E5-B360-1A69B10CA14F}" type="pres">
      <dgm:prSet presAssocID="{F971C0E7-F877-4636-BEBA-D30CDC7746C5}" presName="rect2" presStyleLbl="node1" presStyleIdx="1" presStyleCnt="8">
        <dgm:presLayoutVars>
          <dgm:bulletEnabled val="1"/>
        </dgm:presLayoutVars>
      </dgm:prSet>
      <dgm:spPr/>
    </dgm:pt>
    <dgm:pt modelId="{47B2F54C-9BF4-41BA-8FC2-EB0BE7742BD4}" type="pres">
      <dgm:prSet presAssocID="{35A27956-206F-4CD5-85D3-7E8F83158435}" presName="sibTrans" presStyleCnt="0"/>
      <dgm:spPr/>
    </dgm:pt>
    <dgm:pt modelId="{E5B21C3C-B8DA-47CC-B6F7-F55C3FBC3066}" type="pres">
      <dgm:prSet presAssocID="{802C5A5E-268D-4C44-B1CB-528B5141253C}" presName="composite" presStyleCnt="0"/>
      <dgm:spPr/>
    </dgm:pt>
    <dgm:pt modelId="{C9F9C7EC-F043-421A-92C5-4CCF5C10828C}" type="pres">
      <dgm:prSet presAssocID="{802C5A5E-268D-4C44-B1CB-528B5141253C}" presName="rect1" presStyleLbl="bgImgPlace1" presStyleIdx="2" presStyleCnt="8"/>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dgm:spPr>
    </dgm:pt>
    <dgm:pt modelId="{4BC6A1AC-0EF9-401A-9B68-AB1371D3A9D9}" type="pres">
      <dgm:prSet presAssocID="{802C5A5E-268D-4C44-B1CB-528B5141253C}" presName="rect2" presStyleLbl="node1" presStyleIdx="2" presStyleCnt="8">
        <dgm:presLayoutVars>
          <dgm:bulletEnabled val="1"/>
        </dgm:presLayoutVars>
      </dgm:prSet>
      <dgm:spPr/>
    </dgm:pt>
    <dgm:pt modelId="{80770AC2-152D-456E-8D3B-9A526E3C300C}" type="pres">
      <dgm:prSet presAssocID="{5ED36A2C-A23D-475F-B013-6BADCA0411E9}" presName="sibTrans" presStyleCnt="0"/>
      <dgm:spPr/>
    </dgm:pt>
    <dgm:pt modelId="{BB569BB3-B913-4DA2-9F18-E76E5E016156}" type="pres">
      <dgm:prSet presAssocID="{D1D8622C-E34C-47D5-ACE6-36634023FEF1}" presName="composite" presStyleCnt="0"/>
      <dgm:spPr/>
    </dgm:pt>
    <dgm:pt modelId="{379BCA74-A990-4CC6-A183-729A0A933E4C}" type="pres">
      <dgm:prSet presAssocID="{D1D8622C-E34C-47D5-ACE6-36634023FEF1}" presName="rect1" presStyleLbl="bgImgPlace1" presStyleIdx="3" presStyleCnt="8"/>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98FA4C8E-675E-4927-97C8-54CE5945645D}" type="pres">
      <dgm:prSet presAssocID="{D1D8622C-E34C-47D5-ACE6-36634023FEF1}" presName="rect2" presStyleLbl="node1" presStyleIdx="3" presStyleCnt="8">
        <dgm:presLayoutVars>
          <dgm:bulletEnabled val="1"/>
        </dgm:presLayoutVars>
      </dgm:prSet>
      <dgm:spPr/>
    </dgm:pt>
    <dgm:pt modelId="{A645C84F-8C18-484E-80C4-4A8A1B1BDF03}" type="pres">
      <dgm:prSet presAssocID="{B83D9F7A-9BA3-4681-BB5C-6C4D10EF11C7}" presName="sibTrans" presStyleCnt="0"/>
      <dgm:spPr/>
    </dgm:pt>
    <dgm:pt modelId="{51E2BD3B-6611-4B0D-839F-36EDC9CD80FA}" type="pres">
      <dgm:prSet presAssocID="{B782E1AC-E3E0-48F7-8127-40611DCBD550}" presName="composite" presStyleCnt="0"/>
      <dgm:spPr/>
    </dgm:pt>
    <dgm:pt modelId="{4ED7A00D-896F-4B3E-A16C-4E2921E1D2CF}" type="pres">
      <dgm:prSet presAssocID="{B782E1AC-E3E0-48F7-8127-40611DCBD550}" presName="rect1" presStyleLbl="b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dgm:spPr>
    </dgm:pt>
    <dgm:pt modelId="{F9790472-CFE1-45D9-8B41-03DB67C42375}" type="pres">
      <dgm:prSet presAssocID="{B782E1AC-E3E0-48F7-8127-40611DCBD550}" presName="rect2" presStyleLbl="node1" presStyleIdx="4" presStyleCnt="8">
        <dgm:presLayoutVars>
          <dgm:bulletEnabled val="1"/>
        </dgm:presLayoutVars>
      </dgm:prSet>
      <dgm:spPr/>
    </dgm:pt>
    <dgm:pt modelId="{C104158F-27F4-4D6E-B7A8-FA9AA971E5B3}" type="pres">
      <dgm:prSet presAssocID="{FB46BE91-76AB-4830-A9C2-3431E497F567}" presName="sibTrans" presStyleCnt="0"/>
      <dgm:spPr/>
    </dgm:pt>
    <dgm:pt modelId="{1D534A46-B149-488A-B816-33CA991D318B}" type="pres">
      <dgm:prSet presAssocID="{2D82CAB0-23F6-4755-8E50-2C47A34D7695}" presName="composite" presStyleCnt="0"/>
      <dgm:spPr/>
    </dgm:pt>
    <dgm:pt modelId="{3FD7EB4A-C111-46BB-8039-0ABFBA6C78C1}" type="pres">
      <dgm:prSet presAssocID="{2D82CAB0-23F6-4755-8E50-2C47A34D7695}" presName="rect1" presStyleLbl="b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a:solidFill>
            <a:schemeClr val="bg1">
              <a:lumMod val="85000"/>
            </a:schemeClr>
          </a:solidFill>
        </a:ln>
      </dgm:spPr>
    </dgm:pt>
    <dgm:pt modelId="{A6E302E6-80E5-4181-A048-C7EBD89F6895}" type="pres">
      <dgm:prSet presAssocID="{2D82CAB0-23F6-4755-8E50-2C47A34D7695}" presName="rect2" presStyleLbl="node1" presStyleIdx="5" presStyleCnt="8">
        <dgm:presLayoutVars>
          <dgm:bulletEnabled val="1"/>
        </dgm:presLayoutVars>
      </dgm:prSet>
      <dgm:spPr/>
    </dgm:pt>
    <dgm:pt modelId="{B0E4B478-ACDB-4510-A450-734E164E6EAF}" type="pres">
      <dgm:prSet presAssocID="{7D51842E-720F-4BB1-87A8-E277DBB027CC}" presName="sibTrans" presStyleCnt="0"/>
      <dgm:spPr/>
    </dgm:pt>
    <dgm:pt modelId="{602A50DA-07A3-48BB-B774-3FBE082CE47C}" type="pres">
      <dgm:prSet presAssocID="{6121D8CF-BC28-4E0A-80D0-B0B498B79F20}" presName="composite" presStyleCnt="0"/>
      <dgm:spPr/>
    </dgm:pt>
    <dgm:pt modelId="{C3A1ABE0-CB0B-43C4-AA1B-F199821D4EB3}" type="pres">
      <dgm:prSet presAssocID="{6121D8CF-BC28-4E0A-80D0-B0B498B79F20}" presName="rect1" presStyleLbl="bgImgPlace1" presStyleIdx="6" presStyleCnt="8"/>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496" t="-11096" r="7624" b="-20724"/>
          </a:stretch>
        </a:blipFill>
      </dgm:spPr>
    </dgm:pt>
    <dgm:pt modelId="{F3B80DE8-2D7D-4DAE-9A72-0A62683C55B0}" type="pres">
      <dgm:prSet presAssocID="{6121D8CF-BC28-4E0A-80D0-B0B498B79F20}" presName="rect2" presStyleLbl="node1" presStyleIdx="6" presStyleCnt="8">
        <dgm:presLayoutVars>
          <dgm:bulletEnabled val="1"/>
        </dgm:presLayoutVars>
      </dgm:prSet>
      <dgm:spPr/>
    </dgm:pt>
    <dgm:pt modelId="{FCA59319-9ECD-492F-A93E-30D7614B504C}" type="pres">
      <dgm:prSet presAssocID="{208FFD55-933A-4C59-AB1C-5481FA6F489F}" presName="sibTrans" presStyleCnt="0"/>
      <dgm:spPr/>
    </dgm:pt>
    <dgm:pt modelId="{8EFB7E5F-5AC1-4390-AF72-17CDFF0BF9E4}" type="pres">
      <dgm:prSet presAssocID="{D412D4E5-3B38-4D79-AF3D-D1DE80D2040A}" presName="composite" presStyleCnt="0"/>
      <dgm:spPr/>
    </dgm:pt>
    <dgm:pt modelId="{6C64E82C-E915-401A-BD59-9F240ACB3F99}" type="pres">
      <dgm:prSet presAssocID="{D412D4E5-3B38-4D79-AF3D-D1DE80D2040A}" presName="rect1" presStyleLbl="b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dgm:spPr>
    </dgm:pt>
    <dgm:pt modelId="{74D87AF9-91DB-4D9F-AEB8-3F722D5CFCA5}" type="pres">
      <dgm:prSet presAssocID="{D412D4E5-3B38-4D79-AF3D-D1DE80D2040A}" presName="rect2" presStyleLbl="node1" presStyleIdx="7" presStyleCnt="8">
        <dgm:presLayoutVars>
          <dgm:bulletEnabled val="1"/>
        </dgm:presLayoutVars>
      </dgm:prSet>
      <dgm:spPr/>
    </dgm:pt>
  </dgm:ptLst>
  <dgm:cxnLst>
    <dgm:cxn modelId="{9C408915-7370-43B3-BEA0-D856E1461F64}" srcId="{7FBB94E0-6142-4D42-A25A-B1596C2BF751}" destId="{D412D4E5-3B38-4D79-AF3D-D1DE80D2040A}" srcOrd="7" destOrd="0" parTransId="{20896EF7-D2EC-4E17-99C1-1F6DA815458F}" sibTransId="{8F2104D0-FC5E-41DC-A408-4E2B554A51A1}"/>
    <dgm:cxn modelId="{36FA1F3D-9EFA-47A7-B87D-D3261E4D53D0}" srcId="{7FBB94E0-6142-4D42-A25A-B1596C2BF751}" destId="{F971C0E7-F877-4636-BEBA-D30CDC7746C5}" srcOrd="1" destOrd="0" parTransId="{152EB26E-5108-4F37-9BE9-C3D7C92DF248}" sibTransId="{35A27956-206F-4CD5-85D3-7E8F83158435}"/>
    <dgm:cxn modelId="{6FA1335B-B44A-42E7-9EA6-245E3C6C6AF0}" type="presOf" srcId="{52D41CC0-F150-4E37-81CD-6FAC9303347E}" destId="{37386651-78AB-413D-BB3A-574FE92F3013}" srcOrd="0" destOrd="0" presId="urn:microsoft.com/office/officeart/2008/layout/BendingPictureBlocks"/>
    <dgm:cxn modelId="{5A8C7242-D46A-444C-8C1C-B9C2C27B314C}" type="presOf" srcId="{6121D8CF-BC28-4E0A-80D0-B0B498B79F20}" destId="{F3B80DE8-2D7D-4DAE-9A72-0A62683C55B0}" srcOrd="0" destOrd="0" presId="urn:microsoft.com/office/officeart/2008/layout/BendingPictureBlocks"/>
    <dgm:cxn modelId="{39CD8F48-2EE4-4226-9528-C1DAB65D9F42}" type="presOf" srcId="{2D82CAB0-23F6-4755-8E50-2C47A34D7695}" destId="{A6E302E6-80E5-4181-A048-C7EBD89F6895}" srcOrd="0" destOrd="0" presId="urn:microsoft.com/office/officeart/2008/layout/BendingPictureBlocks"/>
    <dgm:cxn modelId="{BEF5036E-DC1D-40E5-9F68-6AC473C4D81D}" type="presOf" srcId="{802C5A5E-268D-4C44-B1CB-528B5141253C}" destId="{4BC6A1AC-0EF9-401A-9B68-AB1371D3A9D9}" srcOrd="0" destOrd="0" presId="urn:microsoft.com/office/officeart/2008/layout/BendingPictureBlocks"/>
    <dgm:cxn modelId="{5FCBD16F-547D-491F-B7D1-9BB7E38F5B33}" type="presOf" srcId="{D1D8622C-E34C-47D5-ACE6-36634023FEF1}" destId="{98FA4C8E-675E-4927-97C8-54CE5945645D}" srcOrd="0" destOrd="0" presId="urn:microsoft.com/office/officeart/2008/layout/BendingPictureBlocks"/>
    <dgm:cxn modelId="{DAFB2B70-DA4A-400A-B2D2-CB022800A53C}" type="presOf" srcId="{7FBB94E0-6142-4D42-A25A-B1596C2BF751}" destId="{4AAC2C16-56CE-4740-8F1A-AB98134D9F6D}" srcOrd="0" destOrd="0" presId="urn:microsoft.com/office/officeart/2008/layout/BendingPictureBlocks"/>
    <dgm:cxn modelId="{C8C68E76-FBC4-490F-BD1A-FD7CBD752401}" type="presOf" srcId="{F971C0E7-F877-4636-BEBA-D30CDC7746C5}" destId="{1994CC4A-464B-47E5-B360-1A69B10CA14F}" srcOrd="0" destOrd="0" presId="urn:microsoft.com/office/officeart/2008/layout/BendingPictureBlocks"/>
    <dgm:cxn modelId="{5FF3B27E-2B08-48F7-94A3-98C569740F12}" type="presOf" srcId="{D412D4E5-3B38-4D79-AF3D-D1DE80D2040A}" destId="{74D87AF9-91DB-4D9F-AEB8-3F722D5CFCA5}" srcOrd="0" destOrd="0" presId="urn:microsoft.com/office/officeart/2008/layout/BendingPictureBlocks"/>
    <dgm:cxn modelId="{2B73CD8E-AF6E-49DA-A2D9-E89F8829A30D}" srcId="{7FBB94E0-6142-4D42-A25A-B1596C2BF751}" destId="{2D82CAB0-23F6-4755-8E50-2C47A34D7695}" srcOrd="5" destOrd="0" parTransId="{949D640C-65C1-400D-985B-97B6A330B6A5}" sibTransId="{7D51842E-720F-4BB1-87A8-E277DBB027CC}"/>
    <dgm:cxn modelId="{9858E59F-F450-4F88-8D86-B5BDE8A9B6B7}" srcId="{7FBB94E0-6142-4D42-A25A-B1596C2BF751}" destId="{6121D8CF-BC28-4E0A-80D0-B0B498B79F20}" srcOrd="6" destOrd="0" parTransId="{4BFB067D-7D57-4B37-9653-67173E3FAD0D}" sibTransId="{208FFD55-933A-4C59-AB1C-5481FA6F489F}"/>
    <dgm:cxn modelId="{557590B4-F0F4-4167-A82A-D9AAB0C39106}" type="presOf" srcId="{B782E1AC-E3E0-48F7-8127-40611DCBD550}" destId="{F9790472-CFE1-45D9-8B41-03DB67C42375}" srcOrd="0" destOrd="0" presId="urn:microsoft.com/office/officeart/2008/layout/BendingPictureBlocks"/>
    <dgm:cxn modelId="{32504AC5-8308-4DCD-8747-61EB973876DA}" srcId="{7FBB94E0-6142-4D42-A25A-B1596C2BF751}" destId="{802C5A5E-268D-4C44-B1CB-528B5141253C}" srcOrd="2" destOrd="0" parTransId="{8BBE0DFC-471B-491F-ABDE-3237D40D57BF}" sibTransId="{5ED36A2C-A23D-475F-B013-6BADCA0411E9}"/>
    <dgm:cxn modelId="{5571A2D0-DE44-44C6-8E2A-7CFC68A18808}" srcId="{7FBB94E0-6142-4D42-A25A-B1596C2BF751}" destId="{D1D8622C-E34C-47D5-ACE6-36634023FEF1}" srcOrd="3" destOrd="0" parTransId="{E1D66426-6FD0-49BA-8D34-DDEE330291F8}" sibTransId="{B83D9F7A-9BA3-4681-BB5C-6C4D10EF11C7}"/>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CB0901D6-25EC-426C-8F72-EC925527C6A6}" type="presParOf" srcId="{4AAC2C16-56CE-4740-8F1A-AB98134D9F6D}" destId="{38193D5D-09DA-4C6C-AFB1-73729A14F521}" srcOrd="0" destOrd="0" presId="urn:microsoft.com/office/officeart/2008/layout/BendingPictureBlocks"/>
    <dgm:cxn modelId="{6F3ED8DF-D409-45C7-9A7F-AC89B8DED87E}" type="presParOf" srcId="{38193D5D-09DA-4C6C-AFB1-73729A14F521}" destId="{6BDAABB8-2AA4-4F88-996E-452142678289}" srcOrd="0" destOrd="0" presId="urn:microsoft.com/office/officeart/2008/layout/BendingPictureBlocks"/>
    <dgm:cxn modelId="{6CF665E6-D5B0-47CA-BDB2-54FF26A2D960}" type="presParOf" srcId="{38193D5D-09DA-4C6C-AFB1-73729A14F521}" destId="{37386651-78AB-413D-BB3A-574FE92F3013}" srcOrd="1" destOrd="0" presId="urn:microsoft.com/office/officeart/2008/layout/BendingPictureBlocks"/>
    <dgm:cxn modelId="{12AB107B-746D-4230-A3EC-4FDD885AA403}" type="presParOf" srcId="{4AAC2C16-56CE-4740-8F1A-AB98134D9F6D}" destId="{C94C2EE6-E9BD-4A94-B6CF-39271400F88A}" srcOrd="1" destOrd="0" presId="urn:microsoft.com/office/officeart/2008/layout/BendingPictureBlocks"/>
    <dgm:cxn modelId="{8ADA33B4-E8A2-4628-975B-CA48B314ECC3}" type="presParOf" srcId="{4AAC2C16-56CE-4740-8F1A-AB98134D9F6D}" destId="{A4669467-6A6E-474F-B663-70EFE153315F}" srcOrd="2" destOrd="0" presId="urn:microsoft.com/office/officeart/2008/layout/BendingPictureBlocks"/>
    <dgm:cxn modelId="{57E13C5F-4661-48CD-8678-3B5EFACADAAF}" type="presParOf" srcId="{A4669467-6A6E-474F-B663-70EFE153315F}" destId="{CBDB2A70-59D7-4EFE-9450-E918992B660E}" srcOrd="0" destOrd="0" presId="urn:microsoft.com/office/officeart/2008/layout/BendingPictureBlocks"/>
    <dgm:cxn modelId="{449EADD9-A767-4F7D-AD17-2486FCF35D31}" type="presParOf" srcId="{A4669467-6A6E-474F-B663-70EFE153315F}" destId="{1994CC4A-464B-47E5-B360-1A69B10CA14F}" srcOrd="1" destOrd="0" presId="urn:microsoft.com/office/officeart/2008/layout/BendingPictureBlocks"/>
    <dgm:cxn modelId="{79CB79B2-A083-4D3D-8CF6-18E4A45D0C91}" type="presParOf" srcId="{4AAC2C16-56CE-4740-8F1A-AB98134D9F6D}" destId="{47B2F54C-9BF4-41BA-8FC2-EB0BE7742BD4}" srcOrd="3" destOrd="0" presId="urn:microsoft.com/office/officeart/2008/layout/BendingPictureBlocks"/>
    <dgm:cxn modelId="{C957C154-694F-4CF0-823D-087BC3C03C6B}" type="presParOf" srcId="{4AAC2C16-56CE-4740-8F1A-AB98134D9F6D}" destId="{E5B21C3C-B8DA-47CC-B6F7-F55C3FBC3066}" srcOrd="4" destOrd="0" presId="urn:microsoft.com/office/officeart/2008/layout/BendingPictureBlocks"/>
    <dgm:cxn modelId="{67FBA66F-7C38-4226-B67A-3A75D3822A0B}" type="presParOf" srcId="{E5B21C3C-B8DA-47CC-B6F7-F55C3FBC3066}" destId="{C9F9C7EC-F043-421A-92C5-4CCF5C10828C}" srcOrd="0" destOrd="0" presId="urn:microsoft.com/office/officeart/2008/layout/BendingPictureBlocks"/>
    <dgm:cxn modelId="{8D7CA507-86B6-422C-89A7-347BFFA48F39}" type="presParOf" srcId="{E5B21C3C-B8DA-47CC-B6F7-F55C3FBC3066}" destId="{4BC6A1AC-0EF9-401A-9B68-AB1371D3A9D9}" srcOrd="1" destOrd="0" presId="urn:microsoft.com/office/officeart/2008/layout/BendingPictureBlocks"/>
    <dgm:cxn modelId="{1C3DF3B3-1F8B-478A-AD16-46C1E36A875F}" type="presParOf" srcId="{4AAC2C16-56CE-4740-8F1A-AB98134D9F6D}" destId="{80770AC2-152D-456E-8D3B-9A526E3C300C}" srcOrd="5" destOrd="0" presId="urn:microsoft.com/office/officeart/2008/layout/BendingPictureBlocks"/>
    <dgm:cxn modelId="{EF6AC752-7F6B-400B-A5CD-1115DD4D3648}" type="presParOf" srcId="{4AAC2C16-56CE-4740-8F1A-AB98134D9F6D}" destId="{BB569BB3-B913-4DA2-9F18-E76E5E016156}" srcOrd="6" destOrd="0" presId="urn:microsoft.com/office/officeart/2008/layout/BendingPictureBlocks"/>
    <dgm:cxn modelId="{6D2956F0-5723-4BD1-926F-0644A0773CD5}" type="presParOf" srcId="{BB569BB3-B913-4DA2-9F18-E76E5E016156}" destId="{379BCA74-A990-4CC6-A183-729A0A933E4C}" srcOrd="0" destOrd="0" presId="urn:microsoft.com/office/officeart/2008/layout/BendingPictureBlocks"/>
    <dgm:cxn modelId="{3B07FD8D-2A7C-416D-8027-F4A7D624A6D0}" type="presParOf" srcId="{BB569BB3-B913-4DA2-9F18-E76E5E016156}" destId="{98FA4C8E-675E-4927-97C8-54CE5945645D}" srcOrd="1" destOrd="0" presId="urn:microsoft.com/office/officeart/2008/layout/BendingPictureBlocks"/>
    <dgm:cxn modelId="{3698C790-9C8E-4429-B19F-26420FC1A002}" type="presParOf" srcId="{4AAC2C16-56CE-4740-8F1A-AB98134D9F6D}" destId="{A645C84F-8C18-484E-80C4-4A8A1B1BDF03}" srcOrd="7" destOrd="0" presId="urn:microsoft.com/office/officeart/2008/layout/BendingPictureBlocks"/>
    <dgm:cxn modelId="{150D706F-8659-400B-BC39-EB3204C615EA}" type="presParOf" srcId="{4AAC2C16-56CE-4740-8F1A-AB98134D9F6D}" destId="{51E2BD3B-6611-4B0D-839F-36EDC9CD80FA}" srcOrd="8" destOrd="0" presId="urn:microsoft.com/office/officeart/2008/layout/BendingPictureBlocks"/>
    <dgm:cxn modelId="{F62DC945-3DE2-475F-9A1F-16DDB83D0B1C}" type="presParOf" srcId="{51E2BD3B-6611-4B0D-839F-36EDC9CD80FA}" destId="{4ED7A00D-896F-4B3E-A16C-4E2921E1D2CF}" srcOrd="0" destOrd="0" presId="urn:microsoft.com/office/officeart/2008/layout/BendingPictureBlocks"/>
    <dgm:cxn modelId="{4FA70EC5-481B-4AF5-BB4A-CA0C5083E923}" type="presParOf" srcId="{51E2BD3B-6611-4B0D-839F-36EDC9CD80FA}" destId="{F9790472-CFE1-45D9-8B41-03DB67C42375}" srcOrd="1" destOrd="0" presId="urn:microsoft.com/office/officeart/2008/layout/BendingPictureBlocks"/>
    <dgm:cxn modelId="{4F6A27A4-14D5-40E5-BB2D-FF08692D0D72}" type="presParOf" srcId="{4AAC2C16-56CE-4740-8F1A-AB98134D9F6D}" destId="{C104158F-27F4-4D6E-B7A8-FA9AA971E5B3}" srcOrd="9" destOrd="0" presId="urn:microsoft.com/office/officeart/2008/layout/BendingPictureBlocks"/>
    <dgm:cxn modelId="{79C48BEA-0B12-44B0-AEFF-EE28424CCA1B}" type="presParOf" srcId="{4AAC2C16-56CE-4740-8F1A-AB98134D9F6D}" destId="{1D534A46-B149-488A-B816-33CA991D318B}" srcOrd="10" destOrd="0" presId="urn:microsoft.com/office/officeart/2008/layout/BendingPictureBlocks"/>
    <dgm:cxn modelId="{8BE801EF-07F8-44F6-9D0C-E771B30C9CC4}" type="presParOf" srcId="{1D534A46-B149-488A-B816-33CA991D318B}" destId="{3FD7EB4A-C111-46BB-8039-0ABFBA6C78C1}" srcOrd="0" destOrd="0" presId="urn:microsoft.com/office/officeart/2008/layout/BendingPictureBlocks"/>
    <dgm:cxn modelId="{7ACCD8BF-CC31-42BA-9596-F772183ECB3D}" type="presParOf" srcId="{1D534A46-B149-488A-B816-33CA991D318B}" destId="{A6E302E6-80E5-4181-A048-C7EBD89F6895}" srcOrd="1" destOrd="0" presId="urn:microsoft.com/office/officeart/2008/layout/BendingPictureBlocks"/>
    <dgm:cxn modelId="{9DE9F85C-43E1-481C-9E61-7DC78ABC5FD5}" type="presParOf" srcId="{4AAC2C16-56CE-4740-8F1A-AB98134D9F6D}" destId="{B0E4B478-ACDB-4510-A450-734E164E6EAF}" srcOrd="11" destOrd="0" presId="urn:microsoft.com/office/officeart/2008/layout/BendingPictureBlocks"/>
    <dgm:cxn modelId="{9A620FF9-32D9-48CD-A072-CDF9F8651C37}" type="presParOf" srcId="{4AAC2C16-56CE-4740-8F1A-AB98134D9F6D}" destId="{602A50DA-07A3-48BB-B774-3FBE082CE47C}" srcOrd="12" destOrd="0" presId="urn:microsoft.com/office/officeart/2008/layout/BendingPictureBlocks"/>
    <dgm:cxn modelId="{F25DE951-DEBF-4227-8574-6638113ACF24}" type="presParOf" srcId="{602A50DA-07A3-48BB-B774-3FBE082CE47C}" destId="{C3A1ABE0-CB0B-43C4-AA1B-F199821D4EB3}" srcOrd="0" destOrd="0" presId="urn:microsoft.com/office/officeart/2008/layout/BendingPictureBlocks"/>
    <dgm:cxn modelId="{FF3A594D-2509-4E8C-A069-2D63BBE5C54F}" type="presParOf" srcId="{602A50DA-07A3-48BB-B774-3FBE082CE47C}" destId="{F3B80DE8-2D7D-4DAE-9A72-0A62683C55B0}" srcOrd="1" destOrd="0" presId="urn:microsoft.com/office/officeart/2008/layout/BendingPictureBlocks"/>
    <dgm:cxn modelId="{7B45C3CC-4621-4475-80FA-D81CB75C736B}" type="presParOf" srcId="{4AAC2C16-56CE-4740-8F1A-AB98134D9F6D}" destId="{FCA59319-9ECD-492F-A93E-30D7614B504C}" srcOrd="13" destOrd="0" presId="urn:microsoft.com/office/officeart/2008/layout/BendingPictureBlocks"/>
    <dgm:cxn modelId="{FD05852D-C5E3-4AC3-95C9-9CD51B2548B9}" type="presParOf" srcId="{4AAC2C16-56CE-4740-8F1A-AB98134D9F6D}" destId="{8EFB7E5F-5AC1-4390-AF72-17CDFF0BF9E4}" srcOrd="14" destOrd="0" presId="urn:microsoft.com/office/officeart/2008/layout/BendingPictureBlocks"/>
    <dgm:cxn modelId="{AABDEDB1-6541-42BB-BCBA-F42BE90EA8F6}" type="presParOf" srcId="{8EFB7E5F-5AC1-4390-AF72-17CDFF0BF9E4}" destId="{6C64E82C-E915-401A-BD59-9F240ACB3F99}" srcOrd="0" destOrd="0" presId="urn:microsoft.com/office/officeart/2008/layout/BendingPictureBlocks"/>
    <dgm:cxn modelId="{D1E23205-BF37-4CC2-AD72-B85FCF20A763}" type="presParOf" srcId="{8EFB7E5F-5AC1-4390-AF72-17CDFF0BF9E4}" destId="{74D87AF9-91DB-4D9F-AEB8-3F722D5CFCA5}"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AABB8-2AA4-4F88-996E-452142678289}">
      <dsp:nvSpPr>
        <dsp:cNvPr id="0" name=""/>
        <dsp:cNvSpPr/>
      </dsp:nvSpPr>
      <dsp:spPr>
        <a:xfrm>
          <a:off x="811059" y="944104"/>
          <a:ext cx="1370873" cy="115300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86651-78AB-413D-BB3A-574FE92F3013}">
      <dsp:nvSpPr>
        <dsp:cNvPr id="0" name=""/>
        <dsp:cNvSpPr/>
      </dsp:nvSpPr>
      <dsp:spPr>
        <a:xfrm>
          <a:off x="300359"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Bob Witchger</a:t>
          </a:r>
        </a:p>
      </dsp:txBody>
      <dsp:txXfrm>
        <a:off x="300359" y="1428806"/>
        <a:ext cx="742964" cy="742964"/>
      </dsp:txXfrm>
    </dsp:sp>
    <dsp:sp modelId="{CBDB2A70-59D7-4EFE-9450-E918992B660E}">
      <dsp:nvSpPr>
        <dsp:cNvPr id="0" name=""/>
        <dsp:cNvSpPr/>
      </dsp:nvSpPr>
      <dsp:spPr>
        <a:xfrm>
          <a:off x="2933422" y="944104"/>
          <a:ext cx="1370873" cy="1153002"/>
        </a:xfrm>
        <a:prstGeom prst="rect">
          <a:avLst/>
        </a:prstGeom>
        <a:blipFill>
          <a:blip xmlns:r="http://schemas.openxmlformats.org/officeDocument/2006/relationships" r:embed="rId2"/>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4CC4A-464B-47E5-B360-1A69B10CA14F}">
      <dsp:nvSpPr>
        <dsp:cNvPr id="0" name=""/>
        <dsp:cNvSpPr/>
      </dsp:nvSpPr>
      <dsp:spPr>
        <a:xfrm>
          <a:off x="2422722"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Tony </a:t>
          </a:r>
          <a:br>
            <a:rPr lang="en-US" sz="1100" kern="1200" dirty="0"/>
          </a:br>
          <a:r>
            <a:rPr lang="en-US" sz="1100" kern="1200" dirty="0"/>
            <a:t>Reggi</a:t>
          </a:r>
        </a:p>
      </dsp:txBody>
      <dsp:txXfrm>
        <a:off x="2422722" y="1428806"/>
        <a:ext cx="742964" cy="742964"/>
      </dsp:txXfrm>
    </dsp:sp>
    <dsp:sp modelId="{C9F9C7EC-F043-421A-92C5-4CCF5C10828C}">
      <dsp:nvSpPr>
        <dsp:cNvPr id="0" name=""/>
        <dsp:cNvSpPr/>
      </dsp:nvSpPr>
      <dsp:spPr>
        <a:xfrm>
          <a:off x="5055785" y="944104"/>
          <a:ext cx="1370873" cy="115300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6A1AC-0EF9-401A-9B68-AB1371D3A9D9}">
      <dsp:nvSpPr>
        <dsp:cNvPr id="0" name=""/>
        <dsp:cNvSpPr/>
      </dsp:nvSpPr>
      <dsp:spPr>
        <a:xfrm>
          <a:off x="4545086"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Patti Coultas</a:t>
          </a:r>
        </a:p>
      </dsp:txBody>
      <dsp:txXfrm>
        <a:off x="4545086" y="1428806"/>
        <a:ext cx="742964" cy="742964"/>
      </dsp:txXfrm>
    </dsp:sp>
    <dsp:sp modelId="{379BCA74-A990-4CC6-A183-729A0A933E4C}">
      <dsp:nvSpPr>
        <dsp:cNvPr id="0" name=""/>
        <dsp:cNvSpPr/>
      </dsp:nvSpPr>
      <dsp:spPr>
        <a:xfrm>
          <a:off x="7178148" y="944104"/>
          <a:ext cx="1370873" cy="1153002"/>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FA4C8E-675E-4927-97C8-54CE5945645D}">
      <dsp:nvSpPr>
        <dsp:cNvPr id="0" name=""/>
        <dsp:cNvSpPr/>
      </dsp:nvSpPr>
      <dsp:spPr>
        <a:xfrm>
          <a:off x="6667449" y="1428806"/>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Mary Olvera</a:t>
          </a:r>
        </a:p>
      </dsp:txBody>
      <dsp:txXfrm>
        <a:off x="6667449" y="1428806"/>
        <a:ext cx="742964" cy="742964"/>
      </dsp:txXfrm>
    </dsp:sp>
    <dsp:sp modelId="{4ED7A00D-896F-4B3E-A16C-4E2921E1D2CF}">
      <dsp:nvSpPr>
        <dsp:cNvPr id="0" name=""/>
        <dsp:cNvSpPr/>
      </dsp:nvSpPr>
      <dsp:spPr>
        <a:xfrm>
          <a:off x="811059" y="2379447"/>
          <a:ext cx="1370873" cy="115300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90472-CFE1-45D9-8B41-03DB67C42375}">
      <dsp:nvSpPr>
        <dsp:cNvPr id="0" name=""/>
        <dsp:cNvSpPr/>
      </dsp:nvSpPr>
      <dsp:spPr>
        <a:xfrm>
          <a:off x="300359"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Anne Bacon</a:t>
          </a:r>
        </a:p>
      </dsp:txBody>
      <dsp:txXfrm>
        <a:off x="300359" y="2864149"/>
        <a:ext cx="742964" cy="742964"/>
      </dsp:txXfrm>
    </dsp:sp>
    <dsp:sp modelId="{3FD7EB4A-C111-46BB-8039-0ABFBA6C78C1}">
      <dsp:nvSpPr>
        <dsp:cNvPr id="0" name=""/>
        <dsp:cNvSpPr/>
      </dsp:nvSpPr>
      <dsp:spPr>
        <a:xfrm>
          <a:off x="2933422" y="2379447"/>
          <a:ext cx="1370873" cy="115300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A6E302E6-80E5-4181-A048-C7EBD89F6895}">
      <dsp:nvSpPr>
        <dsp:cNvPr id="0" name=""/>
        <dsp:cNvSpPr/>
      </dsp:nvSpPr>
      <dsp:spPr>
        <a:xfrm>
          <a:off x="2422722"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Darice McDougald</a:t>
          </a:r>
        </a:p>
      </dsp:txBody>
      <dsp:txXfrm>
        <a:off x="2422722" y="2864149"/>
        <a:ext cx="742964" cy="742964"/>
      </dsp:txXfrm>
    </dsp:sp>
    <dsp:sp modelId="{C3A1ABE0-CB0B-43C4-AA1B-F199821D4EB3}">
      <dsp:nvSpPr>
        <dsp:cNvPr id="0" name=""/>
        <dsp:cNvSpPr/>
      </dsp:nvSpPr>
      <dsp:spPr>
        <a:xfrm>
          <a:off x="5055785" y="2379447"/>
          <a:ext cx="1370873" cy="1153002"/>
        </a:xfrm>
        <a:prstGeom prst="rect">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496" t="-11096" r="7624" b="-2072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80DE8-2D7D-4DAE-9A72-0A62683C55B0}">
      <dsp:nvSpPr>
        <dsp:cNvPr id="0" name=""/>
        <dsp:cNvSpPr/>
      </dsp:nvSpPr>
      <dsp:spPr>
        <a:xfrm>
          <a:off x="4545086"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Lane Freeman</a:t>
          </a:r>
        </a:p>
      </dsp:txBody>
      <dsp:txXfrm>
        <a:off x="4545086" y="2864149"/>
        <a:ext cx="742964" cy="742964"/>
      </dsp:txXfrm>
    </dsp:sp>
    <dsp:sp modelId="{6C64E82C-E915-401A-BD59-9F240ACB3F99}">
      <dsp:nvSpPr>
        <dsp:cNvPr id="0" name=""/>
        <dsp:cNvSpPr/>
      </dsp:nvSpPr>
      <dsp:spPr>
        <a:xfrm>
          <a:off x="7178148" y="2379447"/>
          <a:ext cx="1370873" cy="115300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D87AF9-91DB-4D9F-AEB8-3F722D5CFCA5}">
      <dsp:nvSpPr>
        <dsp:cNvPr id="0" name=""/>
        <dsp:cNvSpPr/>
      </dsp:nvSpPr>
      <dsp:spPr>
        <a:xfrm>
          <a:off x="6667449" y="2864149"/>
          <a:ext cx="742964" cy="7429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Aaron Mabe</a:t>
          </a:r>
        </a:p>
      </dsp:txBody>
      <dsp:txXfrm>
        <a:off x="6667449" y="2864149"/>
        <a:ext cx="742964" cy="74296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4/11/2023</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4/11/2023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172921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Marianne Herring</a:t>
            </a:r>
          </a:p>
          <a:p>
            <a:r>
              <a:rPr lang="en-US" dirty="0"/>
              <a:t>herringm@coastalcarolina.edu</a:t>
            </a:r>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158750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302507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3930541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https://na.eventscloud.com/website/45818/home/ </a:t>
            </a:r>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3837008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4/11/2023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4/11/2023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4/11/2023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4/11/2023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4/11/2023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4/11/2023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4/11/2023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4/11/2023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7" r:id="rId18"/>
    <p:sldLayoutId id="2147483694" r:id="rId19"/>
    <p:sldLayoutId id="2147483695" r:id="rId20"/>
    <p:sldLayoutId id="2147483696" r:id="rId21"/>
    <p:sldLayoutId id="2147483685" r:id="rId22"/>
    <p:sldLayoutId id="2147483699"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perkins.org/presenta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nccareers.org/printables-tool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April 11, 2023</a:t>
            </a:r>
          </a:p>
        </p:txBody>
      </p:sp>
      <p:pic>
        <p:nvPicPr>
          <p:cNvPr id="5" name="Picture 4" descr="Text&#10;&#10;Description automatically generated">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135054-6B42-5FCD-FECE-5CE3785778AD}"/>
              </a:ext>
            </a:extLst>
          </p:cNvPr>
          <p:cNvSpPr txBox="1"/>
          <p:nvPr/>
        </p:nvSpPr>
        <p:spPr>
          <a:xfrm>
            <a:off x="167268" y="1369219"/>
            <a:ext cx="5146288" cy="344976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a:bodyPr>
          <a:lstStyle/>
          <a:p>
            <a:pPr marL="817959" lvl="1" indent="-457200" defTabSz="385763">
              <a:spcAft>
                <a:spcPts val="600"/>
              </a:spcAft>
              <a:buFont typeface="+mj-lt"/>
              <a:buAutoNum type="arabicPeriod"/>
            </a:pPr>
            <a:r>
              <a:rPr lang="en-US" sz="2400" dirty="0">
                <a:latin typeface="Times New Roman" charset="0"/>
                <a:cs typeface="Times New Roman" charset="0"/>
              </a:rPr>
              <a:t>The NLP form will be emailed to you </a:t>
            </a:r>
            <a:br>
              <a:rPr lang="en-US" sz="2400" dirty="0">
                <a:latin typeface="Times New Roman" charset="0"/>
                <a:cs typeface="Times New Roman" charset="0"/>
              </a:rPr>
            </a:br>
            <a:r>
              <a:rPr lang="en-US" sz="2400" dirty="0">
                <a:latin typeface="Times New Roman" charset="0"/>
                <a:cs typeface="Times New Roman" charset="0"/>
              </a:rPr>
              <a:t>this week.</a:t>
            </a:r>
          </a:p>
          <a:p>
            <a:pPr marL="817959" lvl="2" defTabSz="385763">
              <a:spcAft>
                <a:spcPts val="600"/>
              </a:spcAft>
            </a:pPr>
            <a:r>
              <a:rPr lang="en-US" sz="2400" dirty="0">
                <a:latin typeface="Times New Roman" charset="0"/>
                <a:cs typeface="Times New Roman" charset="0"/>
              </a:rPr>
              <a:t>Enter a level for each of the core </a:t>
            </a:r>
            <a:br>
              <a:rPr lang="en-US" sz="2400" dirty="0">
                <a:latin typeface="Times New Roman" charset="0"/>
                <a:cs typeface="Times New Roman" charset="0"/>
              </a:rPr>
            </a:br>
            <a:r>
              <a:rPr lang="en-US" sz="2400" dirty="0">
                <a:latin typeface="Times New Roman" charset="0"/>
                <a:cs typeface="Times New Roman" charset="0"/>
              </a:rPr>
              <a:t>indicators of performance and </a:t>
            </a:r>
            <a:br>
              <a:rPr lang="en-US" sz="2400" dirty="0">
                <a:latin typeface="Times New Roman" charset="0"/>
                <a:cs typeface="Times New Roman" charset="0"/>
              </a:rPr>
            </a:br>
            <a:r>
              <a:rPr lang="en-US" sz="2400" dirty="0">
                <a:latin typeface="Times New Roman" charset="0"/>
                <a:cs typeface="Times New Roman" charset="0"/>
              </a:rPr>
              <a:t>once signed, submit in NCPerkins. </a:t>
            </a:r>
            <a:br>
              <a:rPr lang="en-US" sz="2400" dirty="0">
                <a:latin typeface="Times New Roman" charset="0"/>
                <a:cs typeface="Times New Roman" charset="0"/>
              </a:rPr>
            </a:br>
            <a:r>
              <a:rPr lang="en-US" sz="2400" dirty="0">
                <a:latin typeface="Times New Roman" charset="0"/>
                <a:cs typeface="Times New Roman" charset="0"/>
              </a:rPr>
              <a:t>If we agree we will sign and return, </a:t>
            </a:r>
            <a:br>
              <a:rPr lang="en-US" sz="2400" dirty="0">
                <a:latin typeface="Times New Roman" charset="0"/>
                <a:cs typeface="Times New Roman" charset="0"/>
              </a:rPr>
            </a:br>
            <a:r>
              <a:rPr lang="en-US" sz="2400" dirty="0">
                <a:latin typeface="Times New Roman" charset="0"/>
                <a:cs typeface="Times New Roman" charset="0"/>
              </a:rPr>
              <a:t>if not, we will contact you to </a:t>
            </a:r>
            <a:br>
              <a:rPr lang="en-US" sz="2400" dirty="0">
                <a:latin typeface="Times New Roman" charset="0"/>
                <a:cs typeface="Times New Roman" charset="0"/>
              </a:rPr>
            </a:br>
            <a:r>
              <a:rPr lang="en-US" sz="2400" dirty="0">
                <a:latin typeface="Times New Roman" charset="0"/>
                <a:cs typeface="Times New Roman" charset="0"/>
              </a:rPr>
              <a:t>negotiate the level.</a:t>
            </a:r>
          </a:p>
          <a:p>
            <a:pPr marL="800100" lvl="1" indent="-96441" defTabSz="385763">
              <a:spcAft>
                <a:spcPts val="600"/>
              </a:spcAft>
              <a:buFont typeface="Arial" panose="020B0604020202020204" pitchFamily="34" charset="0"/>
              <a:buChar char="•"/>
            </a:pPr>
            <a:endParaRPr lang="en-US" sz="1500" dirty="0">
              <a:latin typeface="Times New Roman" charset="0"/>
              <a:cs typeface="Times New Roman" charset="0"/>
            </a:endParaRPr>
          </a:p>
        </p:txBody>
      </p:sp>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vert="horz" lIns="91440" tIns="45720" rIns="91440" bIns="45720" rtlCol="0" anchor="ctr">
            <a:normAutofit/>
          </a:bodyPr>
          <a:lstStyle/>
          <a:p>
            <a:r>
              <a:rPr lang="en-US" dirty="0"/>
              <a:t>Negotiated Levels of Performance for </a:t>
            </a:r>
            <a:br>
              <a:rPr lang="en-US" dirty="0"/>
            </a:br>
            <a:r>
              <a:rPr lang="en-US" dirty="0"/>
              <a:t>2023-2024 </a:t>
            </a:r>
            <a:r>
              <a:rPr lang="en-US" dirty="0">
                <a:ln w="0">
                  <a:noFill/>
                </a:ln>
                <a:solidFill>
                  <a:srgbClr val="FF0000"/>
                </a:solidFill>
                <a:cs typeface="Calibri Light"/>
              </a:rPr>
              <a:t>Due May 19</a:t>
            </a:r>
            <a:r>
              <a:rPr lang="en-US" baseline="30000" dirty="0">
                <a:ln w="0">
                  <a:noFill/>
                </a:ln>
                <a:solidFill>
                  <a:srgbClr val="FF0000"/>
                </a:solidFill>
                <a:cs typeface="Calibri Light"/>
              </a:rPr>
              <a:t>th</a:t>
            </a:r>
            <a:r>
              <a:rPr lang="en-US" dirty="0">
                <a:ln w="0">
                  <a:noFill/>
                </a:ln>
                <a:solidFill>
                  <a:srgbClr val="FF0000"/>
                </a:solidFill>
                <a:cs typeface="Calibri Light"/>
              </a:rPr>
              <a:t> </a:t>
            </a:r>
            <a:endParaRPr lang="en-US" b="1" kern="1200" dirty="0">
              <a:solidFill>
                <a:srgbClr val="FF0000"/>
              </a:solidFill>
              <a:latin typeface="+mj-lt"/>
              <a:ea typeface="+mj-ea"/>
              <a:cs typeface="+mj-cs"/>
            </a:endParaRPr>
          </a:p>
        </p:txBody>
      </p:sp>
      <p:pic>
        <p:nvPicPr>
          <p:cNvPr id="5" name="Picture 4">
            <a:extLst>
              <a:ext uri="{FF2B5EF4-FFF2-40B4-BE49-F238E27FC236}">
                <a16:creationId xmlns:a16="http://schemas.microsoft.com/office/drawing/2014/main" id="{268D6868-BFA7-66DA-8D89-13D26285B363}"/>
              </a:ext>
            </a:extLst>
          </p:cNvPr>
          <p:cNvPicPr>
            <a:picLocks noChangeAspect="1"/>
          </p:cNvPicPr>
          <p:nvPr/>
        </p:nvPicPr>
        <p:blipFill>
          <a:blip r:embed="rId2"/>
          <a:stretch>
            <a:fillRect/>
          </a:stretch>
        </p:blipFill>
        <p:spPr>
          <a:xfrm>
            <a:off x="5040351" y="2026959"/>
            <a:ext cx="3886200" cy="2134281"/>
          </a:xfrm>
          <a:prstGeom prst="rect">
            <a:avLst/>
          </a:prstGeom>
          <a:noFill/>
          <a:ln>
            <a:solidFill>
              <a:schemeClr val="tx1"/>
            </a:solidFill>
          </a:ln>
        </p:spPr>
      </p:pic>
      <p:sp>
        <p:nvSpPr>
          <p:cNvPr id="6" name="Arrow: Left 5">
            <a:extLst>
              <a:ext uri="{FF2B5EF4-FFF2-40B4-BE49-F238E27FC236}">
                <a16:creationId xmlns:a16="http://schemas.microsoft.com/office/drawing/2014/main" id="{0EA88DE4-20B8-55C7-778D-E21203136B01}"/>
              </a:ext>
            </a:extLst>
          </p:cNvPr>
          <p:cNvSpPr/>
          <p:nvPr/>
        </p:nvSpPr>
        <p:spPr>
          <a:xfrm rot="1894470">
            <a:off x="6601522" y="3953107"/>
            <a:ext cx="1711712" cy="4953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Submit here</a:t>
            </a:r>
          </a:p>
        </p:txBody>
      </p:sp>
    </p:spTree>
    <p:extLst>
      <p:ext uri="{BB962C8B-B14F-4D97-AF65-F5344CB8AC3E}">
        <p14:creationId xmlns:p14="http://schemas.microsoft.com/office/powerpoint/2010/main" val="321640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ln w="0">
                  <a:solidFill>
                    <a:srgbClr val="5B9BD5"/>
                  </a:solidFill>
                </a:ln>
                <a:cs typeface="Calibri Light"/>
              </a:rPr>
              <a:t>End of Year – </a:t>
            </a:r>
            <a:r>
              <a:rPr lang="en-US" dirty="0">
                <a:ln w="0">
                  <a:noFill/>
                </a:ln>
                <a:solidFill>
                  <a:srgbClr val="FF0000"/>
                </a:solidFill>
                <a:cs typeface="Calibri Light"/>
              </a:rPr>
              <a:t>Due May 19</a:t>
            </a:r>
            <a:r>
              <a:rPr lang="en-US" baseline="30000" dirty="0">
                <a:ln w="0">
                  <a:noFill/>
                </a:ln>
                <a:solidFill>
                  <a:srgbClr val="FF0000"/>
                </a:solidFill>
                <a:cs typeface="Calibri Light"/>
              </a:rPr>
              <a:t>th</a:t>
            </a:r>
            <a:r>
              <a:rPr lang="en-US" dirty="0">
                <a:ln w="0">
                  <a:noFill/>
                </a:ln>
                <a:solidFill>
                  <a:srgbClr val="FF0000"/>
                </a:solidFill>
                <a:cs typeface="Calibri Light"/>
              </a:rPr>
              <a:t> </a:t>
            </a:r>
          </a:p>
        </p:txBody>
      </p:sp>
      <p:sp>
        <p:nvSpPr>
          <p:cNvPr id="2" name="TextBox 1">
            <a:extLst>
              <a:ext uri="{FF2B5EF4-FFF2-40B4-BE49-F238E27FC236}">
                <a16:creationId xmlns:a16="http://schemas.microsoft.com/office/drawing/2014/main" id="{8A135054-6B42-5FCD-FECE-5CE3785778AD}"/>
              </a:ext>
            </a:extLst>
          </p:cNvPr>
          <p:cNvSpPr txBox="1"/>
          <p:nvPr/>
        </p:nvSpPr>
        <p:spPr>
          <a:xfrm>
            <a:off x="695538" y="1503281"/>
            <a:ext cx="7104289"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indent="-457200">
              <a:buFont typeface="+mj-lt"/>
              <a:buAutoNum type="arabicPeriod" startAt="2"/>
            </a:pPr>
            <a:r>
              <a:rPr lang="en-US" sz="2000" b="1" dirty="0">
                <a:latin typeface="-webkit-standard"/>
                <a:cs typeface="Calibri"/>
              </a:rPr>
              <a:t>Final Local Plan &amp; Budget Status Update</a:t>
            </a:r>
            <a:br>
              <a:rPr lang="en-US" sz="2000" b="1" dirty="0">
                <a:latin typeface="-webkit-standard"/>
                <a:cs typeface="Calibri"/>
              </a:rPr>
            </a:br>
            <a:r>
              <a:rPr lang="en-US" sz="2000" dirty="0">
                <a:latin typeface="-webkit-standard"/>
                <a:cs typeface="Calibri"/>
              </a:rPr>
              <a:t>Make sure the plan reflects the last approved modified budget and complete the last two columns of the plan. Don’t forget to update the equipment and salaries tabs.</a:t>
            </a:r>
          </a:p>
          <a:p>
            <a:pPr lvl="1" indent="-457200">
              <a:buFont typeface="+mj-lt"/>
              <a:buAutoNum type="arabicPeriod" startAt="2"/>
            </a:pPr>
            <a:endParaRPr lang="en-US" sz="2000" dirty="0"/>
          </a:p>
          <a:p>
            <a:pPr lvl="1" indent="-457200">
              <a:buFont typeface="+mj-lt"/>
              <a:buAutoNum type="arabicPeriod" startAt="2"/>
            </a:pPr>
            <a:r>
              <a:rPr lang="en-US" sz="2000" b="1" dirty="0">
                <a:latin typeface="-webkit-standard"/>
                <a:cs typeface="Calibri"/>
              </a:rPr>
              <a:t>End of Year Report: </a:t>
            </a:r>
            <a:br>
              <a:rPr lang="en-US" sz="2000" b="1" dirty="0">
                <a:latin typeface="-webkit-standard"/>
                <a:cs typeface="Calibri"/>
              </a:rPr>
            </a:br>
            <a:r>
              <a:rPr lang="en-US" sz="2000" dirty="0">
                <a:latin typeface="-webkit-standard"/>
                <a:cs typeface="Calibri"/>
              </a:rPr>
              <a:t>The Questions are in NCPerkins.org</a:t>
            </a:r>
          </a:p>
          <a:p>
            <a:pPr lvl="1" indent="-457200">
              <a:buFont typeface="+mj-lt"/>
              <a:buAutoNum type="arabicPeriod" startAt="2"/>
            </a:pPr>
            <a:endParaRPr lang="en-US" sz="2000" dirty="0">
              <a:latin typeface="-webkit-standard"/>
              <a:cs typeface="Calibri"/>
            </a:endParaRPr>
          </a:p>
          <a:p>
            <a:pPr lvl="1" indent="-457200">
              <a:buFont typeface="+mj-lt"/>
              <a:buAutoNum type="arabicPeriod" startAt="2"/>
            </a:pPr>
            <a:r>
              <a:rPr lang="en-US" sz="2000" b="1" dirty="0">
                <a:latin typeface="-webkit-standard"/>
                <a:cs typeface="Calibri"/>
              </a:rPr>
              <a:t>Promising Practice Video</a:t>
            </a:r>
            <a:r>
              <a:rPr lang="en-US" sz="2000" dirty="0">
                <a:latin typeface="-webkit-standard"/>
                <a:cs typeface="Calibri"/>
              </a:rPr>
              <a:t> to share an activity that may be beneficial to other colleges in implementing Perkins V. </a:t>
            </a:r>
            <a:r>
              <a:rPr lang="en-US" sz="2000" dirty="0">
                <a:solidFill>
                  <a:srgbClr val="FF0000"/>
                </a:solidFill>
                <a:latin typeface="-webkit-standard"/>
                <a:cs typeface="Calibri"/>
              </a:rPr>
              <a:t>Please plan to show it during our online session  </a:t>
            </a:r>
            <a:endParaRPr lang="en-US" sz="2000" dirty="0">
              <a:solidFill>
                <a:srgbClr val="FF0000"/>
              </a:solidFill>
              <a:cs typeface="Calibri"/>
            </a:endParaRPr>
          </a:p>
          <a:p>
            <a:pPr lvl="1" indent="-457200">
              <a:buAutoNum type="arabicPeriod" startAt="2"/>
            </a:pPr>
            <a:endParaRPr lang="en-US" sz="2000" dirty="0">
              <a:latin typeface="-webkit-standard"/>
              <a:cs typeface="Calibri"/>
            </a:endParaRPr>
          </a:p>
          <a:p>
            <a:pPr lvl="1" indent="-457200"/>
            <a:endParaRPr lang="en-US" sz="2000" b="1" dirty="0">
              <a:latin typeface="-webkit-standard"/>
              <a:cs typeface="Calibri"/>
            </a:endParaRPr>
          </a:p>
        </p:txBody>
      </p:sp>
    </p:spTree>
    <p:extLst>
      <p:ext uri="{BB962C8B-B14F-4D97-AF65-F5344CB8AC3E}">
        <p14:creationId xmlns:p14="http://schemas.microsoft.com/office/powerpoint/2010/main" val="10657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7A3255-D1BD-F4AA-F78F-7466EA812E1F}"/>
              </a:ext>
            </a:extLst>
          </p:cNvPr>
          <p:cNvSpPr>
            <a:spLocks noGrp="1"/>
          </p:cNvSpPr>
          <p:nvPr>
            <p:ph idx="1"/>
          </p:nvPr>
        </p:nvSpPr>
        <p:spPr/>
        <p:txBody>
          <a:bodyPr/>
          <a:lstStyle/>
          <a:p>
            <a:r>
              <a:rPr lang="en-US" dirty="0">
                <a:solidFill>
                  <a:srgbClr val="003768"/>
                </a:solidFill>
              </a:rPr>
              <a:t>June 5 – 9</a:t>
            </a:r>
          </a:p>
          <a:p>
            <a:r>
              <a:rPr lang="en-US" dirty="0">
                <a:solidFill>
                  <a:srgbClr val="003768"/>
                </a:solidFill>
              </a:rPr>
              <a:t>8am – 4pm Monday – Friday (except noon on Friday)</a:t>
            </a:r>
          </a:p>
          <a:p>
            <a:endParaRPr lang="en-US" dirty="0">
              <a:solidFill>
                <a:srgbClr val="003768"/>
              </a:solidFill>
            </a:endParaRPr>
          </a:p>
          <a:p>
            <a:r>
              <a:rPr lang="en-US" dirty="0">
                <a:solidFill>
                  <a:srgbClr val="003768"/>
                </a:solidFill>
              </a:rPr>
              <a:t>Registration coming soon</a:t>
            </a:r>
          </a:p>
        </p:txBody>
      </p:sp>
      <p:sp>
        <p:nvSpPr>
          <p:cNvPr id="3" name="Title 2">
            <a:extLst>
              <a:ext uri="{FF2B5EF4-FFF2-40B4-BE49-F238E27FC236}">
                <a16:creationId xmlns:a16="http://schemas.microsoft.com/office/drawing/2014/main" id="{054B527E-9634-A7A7-D149-DD2FB4268602}"/>
              </a:ext>
            </a:extLst>
          </p:cNvPr>
          <p:cNvSpPr>
            <a:spLocks noGrp="1"/>
          </p:cNvSpPr>
          <p:nvPr>
            <p:ph type="title"/>
          </p:nvPr>
        </p:nvSpPr>
        <p:spPr/>
        <p:txBody>
          <a:bodyPr/>
          <a:lstStyle/>
          <a:p>
            <a:r>
              <a:rPr lang="en-US" dirty="0"/>
              <a:t>EOY Reviews Online Meetings</a:t>
            </a:r>
          </a:p>
        </p:txBody>
      </p:sp>
      <p:pic>
        <p:nvPicPr>
          <p:cNvPr id="5" name="Picture 4">
            <a:extLst>
              <a:ext uri="{FF2B5EF4-FFF2-40B4-BE49-F238E27FC236}">
                <a16:creationId xmlns:a16="http://schemas.microsoft.com/office/drawing/2014/main" id="{EC293899-8157-15FD-CFEF-CEB3470980D5}"/>
              </a:ext>
            </a:extLst>
          </p:cNvPr>
          <p:cNvPicPr>
            <a:picLocks noChangeAspect="1"/>
          </p:cNvPicPr>
          <p:nvPr/>
        </p:nvPicPr>
        <p:blipFill>
          <a:blip r:embed="rId2"/>
          <a:stretch>
            <a:fillRect/>
          </a:stretch>
        </p:blipFill>
        <p:spPr>
          <a:xfrm>
            <a:off x="4826529" y="2113156"/>
            <a:ext cx="4176146" cy="3030344"/>
          </a:xfrm>
          <a:prstGeom prst="rect">
            <a:avLst/>
          </a:prstGeom>
        </p:spPr>
      </p:pic>
    </p:spTree>
    <p:extLst>
      <p:ext uri="{BB962C8B-B14F-4D97-AF65-F5344CB8AC3E}">
        <p14:creationId xmlns:p14="http://schemas.microsoft.com/office/powerpoint/2010/main" val="10094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E29A7-005D-3050-7C2B-0B9C3B3A30A3}"/>
              </a:ext>
            </a:extLst>
          </p:cNvPr>
          <p:cNvSpPr>
            <a:spLocks noGrp="1"/>
          </p:cNvSpPr>
          <p:nvPr>
            <p:ph type="title"/>
          </p:nvPr>
        </p:nvSpPr>
        <p:spPr>
          <a:xfrm>
            <a:off x="1297859" y="126367"/>
            <a:ext cx="7364361" cy="994172"/>
          </a:xfrm>
        </p:spPr>
        <p:txBody>
          <a:bodyPr anchor="ctr">
            <a:normAutofit/>
          </a:bodyPr>
          <a:lstStyle/>
          <a:p>
            <a:r>
              <a:rPr lang="en-US" dirty="0">
                <a:ln w="0">
                  <a:solidFill>
                    <a:srgbClr val="5B9BD5"/>
                  </a:solidFill>
                </a:ln>
                <a:cs typeface="Calibri Light"/>
              </a:rPr>
              <a:t>Additional EOY Documents </a:t>
            </a:r>
            <a:r>
              <a:rPr lang="en-US" dirty="0">
                <a:ln w="0">
                  <a:noFill/>
                </a:ln>
                <a:solidFill>
                  <a:srgbClr val="FF0000"/>
                </a:solidFill>
                <a:cs typeface="Calibri Light"/>
              </a:rPr>
              <a:t>Due July 7</a:t>
            </a:r>
            <a:r>
              <a:rPr lang="en-US" baseline="30000" dirty="0">
                <a:ln w="0">
                  <a:noFill/>
                </a:ln>
                <a:solidFill>
                  <a:srgbClr val="FF0000"/>
                </a:solidFill>
                <a:cs typeface="Calibri Light"/>
              </a:rPr>
              <a:t>th</a:t>
            </a:r>
            <a:r>
              <a:rPr lang="en-US" dirty="0">
                <a:ln w="0">
                  <a:noFill/>
                </a:ln>
                <a:solidFill>
                  <a:srgbClr val="FF0000"/>
                </a:solidFill>
                <a:cs typeface="Calibri Light"/>
              </a:rPr>
              <a:t> </a:t>
            </a:r>
          </a:p>
        </p:txBody>
      </p:sp>
      <p:sp>
        <p:nvSpPr>
          <p:cNvPr id="2" name="TextBox 1">
            <a:extLst>
              <a:ext uri="{FF2B5EF4-FFF2-40B4-BE49-F238E27FC236}">
                <a16:creationId xmlns:a16="http://schemas.microsoft.com/office/drawing/2014/main" id="{8A135054-6B42-5FCD-FECE-5CE3785778AD}"/>
              </a:ext>
            </a:extLst>
          </p:cNvPr>
          <p:cNvSpPr txBox="1"/>
          <p:nvPr/>
        </p:nvSpPr>
        <p:spPr>
          <a:xfrm>
            <a:off x="695538" y="1503281"/>
            <a:ext cx="790205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0" lvl="1" indent="-457200">
              <a:buFont typeface="+mj-lt"/>
              <a:buAutoNum type="arabicPeriod"/>
            </a:pPr>
            <a:endParaRPr lang="en-US" sz="2000" b="1" dirty="0">
              <a:solidFill>
                <a:srgbClr val="FF0000"/>
              </a:solidFill>
              <a:latin typeface="-webkit-standard"/>
              <a:cs typeface="Calibri"/>
            </a:endParaRPr>
          </a:p>
          <a:p>
            <a:pPr marL="914400" lvl="1" indent="-457200">
              <a:buAutoNum type="arabicPeriod"/>
            </a:pPr>
            <a:r>
              <a:rPr lang="en-US" sz="2000" b="1" dirty="0">
                <a:latin typeface="-webkit-standard"/>
                <a:cs typeface="Calibri"/>
              </a:rPr>
              <a:t>XDBR for June 30, 2023  </a:t>
            </a:r>
            <a:r>
              <a:rPr lang="en-US" sz="2000" b="1" dirty="0">
                <a:solidFill>
                  <a:srgbClr val="FF0000"/>
                </a:solidFill>
                <a:latin typeface="-webkit-standard"/>
                <a:cs typeface="Calibri"/>
              </a:rPr>
              <a:t> </a:t>
            </a:r>
          </a:p>
          <a:p>
            <a:pPr lvl="3" indent="-457200"/>
            <a:r>
              <a:rPr lang="en-US" sz="2000" dirty="0">
                <a:solidFill>
                  <a:srgbClr val="FE0000"/>
                </a:solidFill>
              </a:rPr>
              <a:t>NOTE! </a:t>
            </a:r>
            <a:r>
              <a:rPr lang="en-US" sz="2000" dirty="0"/>
              <a:t>The final XDBR must show the approved budget and expenditures, ask your budget office to print an XDBR before modifying the budget to meet expenditures (an EOY task)</a:t>
            </a:r>
          </a:p>
          <a:p>
            <a:pPr marL="914400" lvl="1" indent="-457200">
              <a:buFont typeface="+mj-lt"/>
              <a:buAutoNum type="arabicPeriod"/>
            </a:pPr>
            <a:endParaRPr lang="en-US" sz="2000" b="1" dirty="0">
              <a:solidFill>
                <a:srgbClr val="FF0000"/>
              </a:solidFill>
              <a:latin typeface="-webkit-standard"/>
              <a:cs typeface="Calibri"/>
            </a:endParaRPr>
          </a:p>
          <a:p>
            <a:pPr marL="914400" lvl="1" indent="-457200">
              <a:buAutoNum type="arabicPeriod"/>
            </a:pPr>
            <a:r>
              <a:rPr lang="en-US" sz="2000" b="1" dirty="0">
                <a:latin typeface="-webkit-standard"/>
                <a:cs typeface="Calibri"/>
              </a:rPr>
              <a:t>Semi-annual Time Certifications January – June 2023  </a:t>
            </a:r>
            <a:r>
              <a:rPr lang="en-US" sz="2000" b="1" dirty="0">
                <a:solidFill>
                  <a:srgbClr val="FF0000"/>
                </a:solidFill>
                <a:latin typeface="-webkit-standard"/>
                <a:cs typeface="Calibri"/>
              </a:rPr>
              <a:t> </a:t>
            </a:r>
          </a:p>
          <a:p>
            <a:pPr marL="800100" lvl="1" indent="-342900">
              <a:buAutoNum type="arabicPeriod"/>
            </a:pPr>
            <a:endParaRPr lang="en-US" sz="2000" dirty="0">
              <a:latin typeface="-webkit-standard"/>
              <a:cs typeface="Calibri"/>
            </a:endParaRPr>
          </a:p>
        </p:txBody>
      </p:sp>
    </p:spTree>
    <p:extLst>
      <p:ext uri="{BB962C8B-B14F-4D97-AF65-F5344CB8AC3E}">
        <p14:creationId xmlns:p14="http://schemas.microsoft.com/office/powerpoint/2010/main" val="213166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8BA36-FDDC-420E-8C06-F5909374F627}"/>
              </a:ext>
            </a:extLst>
          </p:cNvPr>
          <p:cNvSpPr>
            <a:spLocks noGrp="1"/>
          </p:cNvSpPr>
          <p:nvPr>
            <p:ph idx="1"/>
          </p:nvPr>
        </p:nvSpPr>
        <p:spPr/>
        <p:txBody>
          <a:bodyPr>
            <a:normAutofit/>
          </a:bodyPr>
          <a:lstStyle/>
          <a:p>
            <a:pPr marL="0" indent="0">
              <a:buNone/>
            </a:pPr>
            <a:r>
              <a:rPr lang="en-US" sz="3200" dirty="0">
                <a:solidFill>
                  <a:srgbClr val="FF0000"/>
                </a:solidFill>
              </a:rPr>
              <a:t> </a:t>
            </a:r>
          </a:p>
          <a:p>
            <a:pPr marL="512763" marR="0" lvl="0" indent="-512763">
              <a:lnSpc>
                <a:spcPct val="107000"/>
              </a:lnSpc>
              <a:spcBef>
                <a:spcPts val="0"/>
              </a:spcBef>
              <a:spcAft>
                <a:spcPts val="300"/>
              </a:spcAft>
              <a:buFont typeface="Wingdings" panose="05000000000000000000" pitchFamily="2" charset="2"/>
              <a:buChar char="o"/>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512763" marR="0" lvl="0" indent="-512763">
              <a:lnSpc>
                <a:spcPct val="107000"/>
              </a:lnSpc>
              <a:spcBef>
                <a:spcPts val="0"/>
              </a:spcBef>
              <a:spcAft>
                <a:spcPts val="300"/>
              </a:spcAft>
              <a:buFont typeface="Wingdings" panose="05000000000000000000" pitchFamily="2" charset="2"/>
              <a:buChar char="o"/>
            </a:pPr>
            <a:r>
              <a:rPr lang="en-US" sz="2400" dirty="0">
                <a:effectLst/>
                <a:latin typeface="Calibri" panose="020F0502020204030204" pitchFamily="34" charset="0"/>
                <a:ea typeface="Calibri" panose="020F0502020204030204" pitchFamily="34" charset="0"/>
                <a:cs typeface="Arial" panose="020B0604020202020204" pitchFamily="34" charset="0"/>
              </a:rPr>
              <a:t>Enter </a:t>
            </a:r>
            <a:r>
              <a:rPr lang="en-US" sz="2400" u="sng" dirty="0">
                <a:effectLst/>
                <a:latin typeface="Calibri" panose="020F0502020204030204" pitchFamily="34" charset="0"/>
                <a:ea typeface="Calibri" panose="020F0502020204030204" pitchFamily="34" charset="0"/>
                <a:cs typeface="Arial" panose="020B0604020202020204" pitchFamily="34" charset="0"/>
              </a:rPr>
              <a:t>all 5</a:t>
            </a:r>
            <a:r>
              <a:rPr lang="en-US" sz="2400" dirty="0">
                <a:effectLst/>
                <a:latin typeface="Calibri" panose="020F0502020204030204" pitchFamily="34" charset="0"/>
                <a:ea typeface="Calibri" panose="020F0502020204030204" pitchFamily="34" charset="0"/>
                <a:cs typeface="Arial" panose="020B0604020202020204" pitchFamily="34" charset="0"/>
              </a:rPr>
              <a:t> contacts  </a:t>
            </a:r>
          </a:p>
          <a:p>
            <a:pPr marL="512763" marR="0" lvl="0" indent="-512763">
              <a:lnSpc>
                <a:spcPct val="107000"/>
              </a:lnSpc>
              <a:spcBef>
                <a:spcPts val="0"/>
              </a:spcBef>
              <a:spcAft>
                <a:spcPts val="300"/>
              </a:spcAft>
              <a:buFont typeface="Wingdings" panose="05000000000000000000" pitchFamily="2" charset="2"/>
              <a:buChar char="o"/>
            </a:pPr>
            <a:r>
              <a:rPr lang="en-US" sz="2400" dirty="0">
                <a:effectLst/>
                <a:latin typeface="Calibri" panose="020F0502020204030204" pitchFamily="34" charset="0"/>
                <a:ea typeface="Calibri" panose="020F0502020204030204" pitchFamily="34" charset="0"/>
                <a:cs typeface="Arial" panose="020B0604020202020204" pitchFamily="34" charset="0"/>
              </a:rPr>
              <a:t>Submit Signed Allotment Options</a:t>
            </a:r>
          </a:p>
          <a:p>
            <a:pPr marL="512763" marR="0" lvl="0" indent="-512763">
              <a:lnSpc>
                <a:spcPct val="107000"/>
              </a:lnSpc>
              <a:spcBef>
                <a:spcPts val="0"/>
              </a:spcBef>
              <a:spcAft>
                <a:spcPts val="300"/>
              </a:spcAft>
              <a:buFont typeface="Wingdings" panose="05000000000000000000" pitchFamily="2" charset="2"/>
              <a:buChar char="o"/>
            </a:pPr>
            <a:r>
              <a:rPr lang="en-US" sz="2400" dirty="0">
                <a:effectLst/>
                <a:latin typeface="Calibri" panose="020F0502020204030204" pitchFamily="34" charset="0"/>
                <a:ea typeface="Calibri" panose="020F0502020204030204" pitchFamily="34" charset="0"/>
                <a:cs typeface="Arial" panose="020B0604020202020204" pitchFamily="34" charset="0"/>
              </a:rPr>
              <a:t>Submit Signed Assurances </a:t>
            </a:r>
          </a:p>
          <a:p>
            <a:pPr marL="512763" marR="0" lvl="0" indent="-512763">
              <a:lnSpc>
                <a:spcPct val="107000"/>
              </a:lnSpc>
              <a:spcBef>
                <a:spcPts val="0"/>
              </a:spcBef>
              <a:spcAft>
                <a:spcPts val="300"/>
              </a:spcAft>
              <a:buFont typeface="Wingdings" panose="05000000000000000000" pitchFamily="2" charset="2"/>
              <a:buChar char="o"/>
            </a:pPr>
            <a:r>
              <a:rPr lang="en-US" sz="2400" dirty="0">
                <a:effectLst/>
                <a:latin typeface="Calibri" panose="020F0502020204030204" pitchFamily="34" charset="0"/>
                <a:ea typeface="Calibri" panose="020F0502020204030204" pitchFamily="34" charset="0"/>
                <a:cs typeface="Arial" panose="020B0604020202020204" pitchFamily="34" charset="0"/>
              </a:rPr>
              <a:t>Submit local plan and budget</a:t>
            </a:r>
          </a:p>
          <a:p>
            <a:pPr marL="512763" marR="0" lvl="0" indent="-512763">
              <a:lnSpc>
                <a:spcPct val="107000"/>
              </a:lnSpc>
              <a:spcBef>
                <a:spcPts val="0"/>
              </a:spcBef>
              <a:spcAft>
                <a:spcPts val="300"/>
              </a:spcAft>
              <a:buFont typeface="Wingdings" panose="05000000000000000000" pitchFamily="2" charset="2"/>
              <a:buChar char="o"/>
            </a:pPr>
            <a:r>
              <a:rPr lang="en-US" sz="2400" dirty="0">
                <a:effectLst/>
                <a:latin typeface="Calibri" panose="020F0502020204030204" pitchFamily="34" charset="0"/>
                <a:ea typeface="Calibri" panose="020F0502020204030204" pitchFamily="34" charset="0"/>
                <a:cs typeface="Arial" panose="020B0604020202020204" pitchFamily="34" charset="0"/>
              </a:rPr>
              <a:t>Submit job descriptions for all Perkins funded positions through payroll  </a:t>
            </a:r>
          </a:p>
          <a:p>
            <a:pPr marL="0" indent="0">
              <a:buNone/>
            </a:pPr>
            <a:endParaRPr lang="en-US" sz="3200" dirty="0"/>
          </a:p>
        </p:txBody>
      </p:sp>
      <p:sp>
        <p:nvSpPr>
          <p:cNvPr id="3" name="Title 2">
            <a:extLst>
              <a:ext uri="{FF2B5EF4-FFF2-40B4-BE49-F238E27FC236}">
                <a16:creationId xmlns:a16="http://schemas.microsoft.com/office/drawing/2014/main" id="{0925E70C-43CE-B316-6BB3-6B8DEEB78549}"/>
              </a:ext>
            </a:extLst>
          </p:cNvPr>
          <p:cNvSpPr>
            <a:spLocks noGrp="1"/>
          </p:cNvSpPr>
          <p:nvPr>
            <p:ph type="title"/>
          </p:nvPr>
        </p:nvSpPr>
        <p:spPr>
          <a:ln>
            <a:noFill/>
          </a:ln>
        </p:spPr>
        <p:txBody>
          <a:bodyPr/>
          <a:lstStyle/>
          <a:p>
            <a:r>
              <a:rPr lang="en-US" dirty="0"/>
              <a:t>Planning for next year – </a:t>
            </a:r>
            <a:r>
              <a:rPr lang="en-US" dirty="0">
                <a:ln w="0">
                  <a:noFill/>
                </a:ln>
                <a:solidFill>
                  <a:srgbClr val="FF0000"/>
                </a:solidFill>
                <a:cs typeface="Calibri Light"/>
              </a:rPr>
              <a:t>Due June 2</a:t>
            </a:r>
            <a:r>
              <a:rPr lang="en-US" baseline="30000" dirty="0">
                <a:ln w="0">
                  <a:noFill/>
                </a:ln>
                <a:solidFill>
                  <a:srgbClr val="FF0000"/>
                </a:solidFill>
                <a:cs typeface="Calibri Light"/>
              </a:rPr>
              <a:t>nd</a:t>
            </a:r>
            <a:r>
              <a:rPr lang="en-US" dirty="0">
                <a:ln w="0">
                  <a:noFill/>
                </a:ln>
                <a:solidFill>
                  <a:srgbClr val="FF0000"/>
                </a:solidFill>
                <a:cs typeface="Calibri Light"/>
              </a:rPr>
              <a:t> </a:t>
            </a:r>
            <a:endParaRPr lang="en-US" dirty="0">
              <a:solidFill>
                <a:srgbClr val="FF0000"/>
              </a:solidFill>
            </a:endParaRPr>
          </a:p>
        </p:txBody>
      </p:sp>
      <p:sp>
        <p:nvSpPr>
          <p:cNvPr id="4" name="Double Wave 3">
            <a:extLst>
              <a:ext uri="{FF2B5EF4-FFF2-40B4-BE49-F238E27FC236}">
                <a16:creationId xmlns:a16="http://schemas.microsoft.com/office/drawing/2014/main" id="{40D9B341-3418-32BC-2CDF-2C8C0584F855}"/>
              </a:ext>
            </a:extLst>
          </p:cNvPr>
          <p:cNvSpPr/>
          <p:nvPr/>
        </p:nvSpPr>
        <p:spPr>
          <a:xfrm>
            <a:off x="5224347" y="1320904"/>
            <a:ext cx="3493630" cy="1416205"/>
          </a:xfrm>
          <a:prstGeom prst="doubleWave">
            <a:avLst/>
          </a:prstGeom>
          <a:solidFill>
            <a:srgbClr val="003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EB111"/>
                </a:solidFill>
              </a:rPr>
              <a:t>This course is now live </a:t>
            </a:r>
          </a:p>
          <a:p>
            <a:pPr algn="ctr"/>
            <a:r>
              <a:rPr lang="en-US" sz="2800" b="1" dirty="0">
                <a:solidFill>
                  <a:srgbClr val="EEB111"/>
                </a:solidFill>
              </a:rPr>
              <a:t>in NCPerkins</a:t>
            </a:r>
          </a:p>
        </p:txBody>
      </p:sp>
    </p:spTree>
    <p:extLst>
      <p:ext uri="{BB962C8B-B14F-4D97-AF65-F5344CB8AC3E}">
        <p14:creationId xmlns:p14="http://schemas.microsoft.com/office/powerpoint/2010/main" val="42373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CB6F46-7EA3-6A41-B111-D6560490FE7E}"/>
              </a:ext>
            </a:extLst>
          </p:cNvPr>
          <p:cNvSpPr>
            <a:spLocks noGrp="1"/>
          </p:cNvSpPr>
          <p:nvPr>
            <p:ph idx="1"/>
          </p:nvPr>
        </p:nvSpPr>
        <p:spPr/>
        <p:txBody>
          <a:bodyPr/>
          <a:lstStyle/>
          <a:p>
            <a:pPr marL="0" indent="0">
              <a:spcAft>
                <a:spcPts val="600"/>
              </a:spcAft>
              <a:buNone/>
            </a:pPr>
            <a:r>
              <a:rPr lang="en-US" dirty="0"/>
              <a:t>Discussion 2023-24 program year either in-person or virtually to</a:t>
            </a:r>
          </a:p>
          <a:p>
            <a:pPr>
              <a:spcAft>
                <a:spcPts val="600"/>
              </a:spcAft>
            </a:pPr>
            <a:r>
              <a:rPr lang="en-US" dirty="0"/>
              <a:t>Review plan and budget</a:t>
            </a:r>
          </a:p>
          <a:p>
            <a:pPr>
              <a:spcAft>
                <a:spcPts val="600"/>
              </a:spcAft>
            </a:pPr>
            <a:r>
              <a:rPr lang="en-US" dirty="0"/>
              <a:t>Discuss CLNA connections</a:t>
            </a:r>
          </a:p>
          <a:p>
            <a:pPr>
              <a:spcAft>
                <a:spcPts val="600"/>
              </a:spcAft>
            </a:pPr>
            <a:r>
              <a:rPr lang="en-US" dirty="0"/>
              <a:t>Approve or revise and resubmit</a:t>
            </a:r>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45B5EDF3-33E4-F831-8ACC-BCF86C9DC353}"/>
              </a:ext>
            </a:extLst>
          </p:cNvPr>
          <p:cNvSpPr>
            <a:spLocks noGrp="1"/>
          </p:cNvSpPr>
          <p:nvPr>
            <p:ph type="title"/>
          </p:nvPr>
        </p:nvSpPr>
        <p:spPr/>
        <p:txBody>
          <a:bodyPr/>
          <a:lstStyle/>
          <a:p>
            <a:r>
              <a:rPr lang="en-US" dirty="0"/>
              <a:t>June/July in-person/virtual discussion</a:t>
            </a:r>
          </a:p>
        </p:txBody>
      </p:sp>
      <p:pic>
        <p:nvPicPr>
          <p:cNvPr id="4" name="Picture 3">
            <a:extLst>
              <a:ext uri="{FF2B5EF4-FFF2-40B4-BE49-F238E27FC236}">
                <a16:creationId xmlns:a16="http://schemas.microsoft.com/office/drawing/2014/main" id="{5B1DC85D-D603-9FCF-E3FD-784888BE086A}"/>
              </a:ext>
            </a:extLst>
          </p:cNvPr>
          <p:cNvPicPr>
            <a:picLocks noChangeAspect="1"/>
          </p:cNvPicPr>
          <p:nvPr/>
        </p:nvPicPr>
        <p:blipFill>
          <a:blip r:embed="rId2"/>
          <a:stretch>
            <a:fillRect/>
          </a:stretch>
        </p:blipFill>
        <p:spPr>
          <a:xfrm>
            <a:off x="4403150" y="2012793"/>
            <a:ext cx="4431914" cy="2954609"/>
          </a:xfrm>
          <a:prstGeom prst="rect">
            <a:avLst/>
          </a:prstGeom>
        </p:spPr>
      </p:pic>
    </p:spTree>
    <p:extLst>
      <p:ext uri="{BB962C8B-B14F-4D97-AF65-F5344CB8AC3E}">
        <p14:creationId xmlns:p14="http://schemas.microsoft.com/office/powerpoint/2010/main" val="262274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a:xfrm>
            <a:off x="594360" y="1320905"/>
            <a:ext cx="7920990" cy="1200329"/>
          </a:xfrm>
        </p:spPr>
        <p:txBody>
          <a:bodyPr>
            <a:normAutofit/>
          </a:bodyPr>
          <a:lstStyle/>
          <a:p>
            <a:r>
              <a:rPr lang="en-US" dirty="0"/>
              <a:t>2</a:t>
            </a:r>
            <a:r>
              <a:rPr lang="en-US" baseline="30000" dirty="0"/>
              <a:t>nd</a:t>
            </a:r>
            <a:r>
              <a:rPr lang="en-US" dirty="0"/>
              <a:t> Tuesday of the month from 9-10 am</a:t>
            </a:r>
          </a:p>
          <a:p>
            <a:r>
              <a:rPr lang="en-US" dirty="0"/>
              <a:t>Register now for all of them </a:t>
            </a:r>
            <a:r>
              <a:rPr lang="en-US" dirty="0">
                <a:hlinkClick r:id="rId3"/>
              </a:rPr>
              <a:t>https://www.ncperkins.org/presentations/</a:t>
            </a:r>
            <a:endParaRPr lang="en-US" dirty="0"/>
          </a:p>
          <a:p>
            <a:r>
              <a:rPr lang="en-US" dirty="0"/>
              <a:t>Upcoming dates:</a:t>
            </a:r>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p:nvPr/>
        </p:nvSpPr>
        <p:spPr>
          <a:xfrm>
            <a:off x="900050" y="4099892"/>
            <a:ext cx="685800" cy="68580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722312" y="4006387"/>
            <a:ext cx="6939908" cy="923330"/>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Attendance (or viewing the recording within 30 days) is recorded on monitoring rubric. Recording may be accessed at the same link as the registration.</a:t>
            </a:r>
          </a:p>
        </p:txBody>
      </p:sp>
      <p:sp>
        <p:nvSpPr>
          <p:cNvPr id="7" name="TextBox 6">
            <a:extLst>
              <a:ext uri="{FF2B5EF4-FFF2-40B4-BE49-F238E27FC236}">
                <a16:creationId xmlns:a16="http://schemas.microsoft.com/office/drawing/2014/main" id="{9BEB66DD-7F73-D26D-B870-7F7DDC46D3B9}"/>
              </a:ext>
            </a:extLst>
          </p:cNvPr>
          <p:cNvSpPr txBox="1"/>
          <p:nvPr/>
        </p:nvSpPr>
        <p:spPr>
          <a:xfrm>
            <a:off x="1297859" y="2634970"/>
            <a:ext cx="3214402" cy="1015663"/>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May 9, 2023</a:t>
            </a:r>
          </a:p>
          <a:p>
            <a:pPr marL="285750" indent="-285750">
              <a:buFont typeface="Courier New" panose="02070309020205020404" pitchFamily="49" charset="0"/>
              <a:buChar char="o"/>
            </a:pPr>
            <a:endParaRPr lang="en-US" sz="2000"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June 13, 2023</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6362" y="3467819"/>
            <a:ext cx="4221150" cy="1549314"/>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628649" y="1650774"/>
            <a:ext cx="8406493" cy="3492725"/>
          </a:xfrm>
        </p:spPr>
        <p:txBody>
          <a:bodyPr vert="horz" lIns="91440" tIns="45720" rIns="91440" bIns="45720" rtlCol="0" anchor="t">
            <a:normAutofit fontScale="92500" lnSpcReduction="20000"/>
          </a:bodyPr>
          <a:lstStyle/>
          <a:p>
            <a:pPr marL="401638" indent="-292100" defTabSz="411163">
              <a:spcBef>
                <a:spcPts val="0"/>
              </a:spcBef>
              <a:spcAft>
                <a:spcPts val="600"/>
              </a:spcAft>
            </a:pPr>
            <a:r>
              <a:rPr lang="en-US" sz="2900" strike="sngStrike" dirty="0">
                <a:effectLst/>
                <a:latin typeface="Calibri" panose="020F0502020204030204" pitchFamily="34" charset="0"/>
                <a:ea typeface="Calibri" panose="020F0502020204030204" pitchFamily="34" charset="0"/>
              </a:rPr>
              <a:t>April 19			Food Industry</a:t>
            </a:r>
            <a:r>
              <a:rPr lang="en-US" sz="2900" dirty="0">
                <a:effectLst/>
                <a:latin typeface="Calibri" panose="020F0502020204030204" pitchFamily="34" charset="0"/>
                <a:ea typeface="Calibri" panose="020F0502020204030204" pitchFamily="34" charset="0"/>
              </a:rPr>
              <a:t> </a:t>
            </a:r>
            <a:r>
              <a:rPr lang="en-US" sz="2900" dirty="0">
                <a:solidFill>
                  <a:srgbClr val="FF0000"/>
                </a:solidFill>
                <a:effectLst/>
                <a:latin typeface="Calibri" panose="020F0502020204030204" pitchFamily="34" charset="0"/>
                <a:ea typeface="Calibri" panose="020F0502020204030204" pitchFamily="34" charset="0"/>
              </a:rPr>
              <a:t>(SkillsUSA)</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May 17			Entrepreneurship </a:t>
            </a:r>
          </a:p>
          <a:p>
            <a:pPr marL="401638" indent="-292100" defTabSz="411163">
              <a:spcBef>
                <a:spcPts val="0"/>
              </a:spcBef>
              <a:spcAft>
                <a:spcPts val="600"/>
              </a:spcAft>
            </a:pPr>
            <a:r>
              <a:rPr lang="en-US" sz="2900" dirty="0">
                <a:effectLst/>
                <a:latin typeface="Calibri" panose="020F0502020204030204" pitchFamily="34" charset="0"/>
                <a:ea typeface="Calibri" panose="020F0502020204030204" pitchFamily="34" charset="0"/>
              </a:rPr>
              <a:t>June 21			Non-Profit Leadership and Management                     	 </a:t>
            </a:r>
          </a:p>
          <a:p>
            <a:pPr marL="0" indent="0">
              <a:buNone/>
            </a:pPr>
            <a:endParaRPr lang="en-US" dirty="0"/>
          </a:p>
          <a:p>
            <a:pPr marL="0" indent="0">
              <a:buNone/>
            </a:pPr>
            <a:endParaRPr lang="en-US" dirty="0"/>
          </a:p>
          <a:p>
            <a:pPr marL="0" indent="0">
              <a:buNone/>
            </a:pPr>
            <a:endParaRPr lang="en-US" dirty="0"/>
          </a:p>
          <a:p>
            <a:pPr marL="0" indent="0">
              <a:buNone/>
            </a:pPr>
            <a:r>
              <a:rPr lang="en-US" sz="2900" dirty="0"/>
              <a:t>Register for all webinars at </a:t>
            </a:r>
          </a:p>
          <a:p>
            <a:pPr marL="0" indent="0">
              <a:buNone/>
            </a:pPr>
            <a:r>
              <a:rPr lang="en-US" sz="2900" dirty="0"/>
              <a:t>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 company name&#10;&#10;Description automatically generated">
            <a:extLst>
              <a:ext uri="{FF2B5EF4-FFF2-40B4-BE49-F238E27FC236}">
                <a16:creationId xmlns:a16="http://schemas.microsoft.com/office/drawing/2014/main" id="{BBA45A14-7DE7-D4EE-4DE3-1E07F4ACDB17}"/>
              </a:ext>
            </a:extLst>
          </p:cNvPr>
          <p:cNvPicPr>
            <a:picLocks noGrp="1" noChangeAspect="1"/>
          </p:cNvPicPr>
          <p:nvPr>
            <p:ph idx="1"/>
          </p:nvPr>
        </p:nvPicPr>
        <p:blipFill>
          <a:blip r:embed="rId2"/>
          <a:stretch>
            <a:fillRect/>
          </a:stretch>
        </p:blipFill>
        <p:spPr>
          <a:xfrm>
            <a:off x="18195" y="3585783"/>
            <a:ext cx="4924425" cy="1533525"/>
          </a:xfrm>
        </p:spPr>
      </p:pic>
      <p:sp>
        <p:nvSpPr>
          <p:cNvPr id="3" name="Title 2">
            <a:extLst>
              <a:ext uri="{FF2B5EF4-FFF2-40B4-BE49-F238E27FC236}">
                <a16:creationId xmlns:a16="http://schemas.microsoft.com/office/drawing/2014/main" id="{243A7631-58D9-DD01-6757-777857764419}"/>
              </a:ext>
            </a:extLst>
          </p:cNvPr>
          <p:cNvSpPr>
            <a:spLocks noGrp="1"/>
          </p:cNvSpPr>
          <p:nvPr>
            <p:ph type="title"/>
          </p:nvPr>
        </p:nvSpPr>
        <p:spPr/>
        <p:txBody>
          <a:bodyPr/>
          <a:lstStyle/>
          <a:p>
            <a:r>
              <a:rPr lang="en-US" dirty="0">
                <a:ln w="0">
                  <a:solidFill>
                    <a:srgbClr val="5B9BD5"/>
                  </a:solidFill>
                </a:ln>
                <a:cs typeface="Calibri Light"/>
              </a:rPr>
              <a:t>NCETA Spring Conference</a:t>
            </a:r>
            <a:endParaRPr lang="en-US" dirty="0"/>
          </a:p>
        </p:txBody>
      </p:sp>
      <p:pic>
        <p:nvPicPr>
          <p:cNvPr id="5" name="Picture 5" descr="Graphical user interface&#10;&#10;Description automatically generated">
            <a:extLst>
              <a:ext uri="{FF2B5EF4-FFF2-40B4-BE49-F238E27FC236}">
                <a16:creationId xmlns:a16="http://schemas.microsoft.com/office/drawing/2014/main" id="{3A4290A5-0969-E75A-B22C-B12071EA2ED5}"/>
              </a:ext>
            </a:extLst>
          </p:cNvPr>
          <p:cNvPicPr>
            <a:picLocks noChangeAspect="1"/>
          </p:cNvPicPr>
          <p:nvPr/>
        </p:nvPicPr>
        <p:blipFill>
          <a:blip r:embed="rId3"/>
          <a:stretch>
            <a:fillRect/>
          </a:stretch>
        </p:blipFill>
        <p:spPr>
          <a:xfrm>
            <a:off x="3749919" y="1388629"/>
            <a:ext cx="5256334" cy="3238146"/>
          </a:xfrm>
          <a:prstGeom prst="rect">
            <a:avLst/>
          </a:prstGeom>
        </p:spPr>
      </p:pic>
      <p:sp>
        <p:nvSpPr>
          <p:cNvPr id="6" name="TextBox 5">
            <a:extLst>
              <a:ext uri="{FF2B5EF4-FFF2-40B4-BE49-F238E27FC236}">
                <a16:creationId xmlns:a16="http://schemas.microsoft.com/office/drawing/2014/main" id="{D83CC6AE-6E4C-C7CF-A2F7-13788C38FD28}"/>
              </a:ext>
            </a:extLst>
          </p:cNvPr>
          <p:cNvSpPr txBox="1"/>
          <p:nvPr/>
        </p:nvSpPr>
        <p:spPr>
          <a:xfrm>
            <a:off x="483578" y="1655884"/>
            <a:ext cx="337770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May 3-5th </a:t>
            </a:r>
            <a:endParaRPr lang="en-US" dirty="0"/>
          </a:p>
          <a:p>
            <a:r>
              <a:rPr lang="en-US" sz="2400" dirty="0">
                <a:cs typeface="Calibri"/>
              </a:rPr>
              <a:t>Hilton Raleigh, North Hills</a:t>
            </a:r>
            <a:endParaRPr lang="en-US"/>
          </a:p>
          <a:p>
            <a:endParaRPr lang="en-US" sz="2400" dirty="0">
              <a:cs typeface="Calibri"/>
            </a:endParaRPr>
          </a:p>
          <a:p>
            <a:r>
              <a:rPr lang="en-US" sz="2400" dirty="0">
                <a:cs typeface="Calibri"/>
              </a:rPr>
              <a:t>www.nceta.org</a:t>
            </a:r>
          </a:p>
        </p:txBody>
      </p:sp>
    </p:spTree>
    <p:extLst>
      <p:ext uri="{BB962C8B-B14F-4D97-AF65-F5344CB8AC3E}">
        <p14:creationId xmlns:p14="http://schemas.microsoft.com/office/powerpoint/2010/main" val="189632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E08783-655A-DABD-D48A-6AA9A6B1F024}"/>
              </a:ext>
            </a:extLst>
          </p:cNvPr>
          <p:cNvSpPr>
            <a:spLocks noGrp="1"/>
          </p:cNvSpPr>
          <p:nvPr>
            <p:ph type="title"/>
          </p:nvPr>
        </p:nvSpPr>
        <p:spPr/>
        <p:txBody>
          <a:bodyPr>
            <a:normAutofit fontScale="90000"/>
          </a:bodyPr>
          <a:lstStyle/>
          <a:p>
            <a:r>
              <a:rPr lang="en-US" sz="3600" dirty="0" err="1">
                <a:ln w="0">
                  <a:solidFill>
                    <a:srgbClr val="5B9BD5"/>
                  </a:solidFill>
                </a:ln>
                <a:cs typeface="Calibri Light"/>
              </a:rPr>
              <a:t>nacte</a:t>
            </a:r>
            <a:r>
              <a:rPr lang="en-US" sz="3600" b="0" dirty="0" err="1">
                <a:ln w="0">
                  <a:solidFill>
                    <a:srgbClr val="5B9BD5"/>
                  </a:solidFill>
                </a:ln>
                <a:latin typeface="Lucida Calligraphy"/>
                <a:cs typeface="Calibri Light"/>
              </a:rPr>
              <a:t>i</a:t>
            </a:r>
            <a:r>
              <a:rPr lang="en-US" sz="3600" b="0" dirty="0">
                <a:ln w="0">
                  <a:solidFill>
                    <a:srgbClr val="5B9BD5"/>
                  </a:solidFill>
                </a:ln>
                <a:latin typeface="Lucida Calligraphy"/>
                <a:cs typeface="Calibri Light"/>
              </a:rPr>
              <a:t> </a:t>
            </a:r>
            <a:br>
              <a:rPr lang="en-US" sz="3600" b="0" dirty="0">
                <a:ln w="0">
                  <a:solidFill>
                    <a:srgbClr val="5B9BD5"/>
                  </a:solidFill>
                </a:ln>
                <a:latin typeface="Lucida Calligraphy"/>
                <a:cs typeface="Calibri Light"/>
              </a:rPr>
            </a:br>
            <a:r>
              <a:rPr lang="en-US" sz="3600" b="0" dirty="0">
                <a:ln w="0">
                  <a:solidFill>
                    <a:srgbClr val="5B9BD5"/>
                  </a:solidFill>
                </a:ln>
                <a:latin typeface="Calibri"/>
                <a:cs typeface="Calibri Light"/>
              </a:rPr>
              <a:t>National Perkins Leadership Conference</a:t>
            </a:r>
          </a:p>
        </p:txBody>
      </p:sp>
      <p:pic>
        <p:nvPicPr>
          <p:cNvPr id="4" name="Picture 4" descr="Graphical user interface, text&#10;&#10;Description automatically generated">
            <a:extLst>
              <a:ext uri="{FF2B5EF4-FFF2-40B4-BE49-F238E27FC236}">
                <a16:creationId xmlns:a16="http://schemas.microsoft.com/office/drawing/2014/main" id="{7835BF0D-8E32-8AAD-1B4D-038A3E0CDE4D}"/>
              </a:ext>
            </a:extLst>
          </p:cNvPr>
          <p:cNvPicPr>
            <a:picLocks noChangeAspect="1"/>
          </p:cNvPicPr>
          <p:nvPr/>
        </p:nvPicPr>
        <p:blipFill rotWithShape="1">
          <a:blip r:embed="rId3"/>
          <a:srcRect l="1884" t="3957" r="2164" b="12346"/>
          <a:stretch/>
        </p:blipFill>
        <p:spPr>
          <a:xfrm>
            <a:off x="529925" y="1455982"/>
            <a:ext cx="5049079" cy="1616110"/>
          </a:xfrm>
          <a:prstGeom prst="rect">
            <a:avLst/>
          </a:prstGeom>
        </p:spPr>
      </p:pic>
      <p:pic>
        <p:nvPicPr>
          <p:cNvPr id="5" name="Picture 5" descr="Graphical user interface, text&#10;&#10;Description automatically generated">
            <a:extLst>
              <a:ext uri="{FF2B5EF4-FFF2-40B4-BE49-F238E27FC236}">
                <a16:creationId xmlns:a16="http://schemas.microsoft.com/office/drawing/2014/main" id="{D7E54652-C675-030C-62DE-9818EC04A021}"/>
              </a:ext>
            </a:extLst>
          </p:cNvPr>
          <p:cNvPicPr>
            <a:picLocks noChangeAspect="1"/>
          </p:cNvPicPr>
          <p:nvPr/>
        </p:nvPicPr>
        <p:blipFill>
          <a:blip r:embed="rId4"/>
          <a:stretch>
            <a:fillRect/>
          </a:stretch>
        </p:blipFill>
        <p:spPr>
          <a:xfrm>
            <a:off x="3054465" y="3192254"/>
            <a:ext cx="5607755" cy="1250084"/>
          </a:xfrm>
          <a:prstGeom prst="rect">
            <a:avLst/>
          </a:prstGeom>
        </p:spPr>
      </p:pic>
      <p:sp>
        <p:nvSpPr>
          <p:cNvPr id="2" name="TextBox 1">
            <a:extLst>
              <a:ext uri="{FF2B5EF4-FFF2-40B4-BE49-F238E27FC236}">
                <a16:creationId xmlns:a16="http://schemas.microsoft.com/office/drawing/2014/main" id="{3EE74D52-FA68-C892-0D4D-41D7E26E8805}"/>
              </a:ext>
            </a:extLst>
          </p:cNvPr>
          <p:cNvSpPr txBox="1"/>
          <p:nvPr/>
        </p:nvSpPr>
        <p:spPr>
          <a:xfrm>
            <a:off x="135588" y="4269258"/>
            <a:ext cx="4327555" cy="830997"/>
          </a:xfrm>
          <a:prstGeom prst="rect">
            <a:avLst/>
          </a:prstGeom>
          <a:noFill/>
        </p:spPr>
        <p:txBody>
          <a:bodyPr wrap="square" lIns="91440" tIns="45720" rIns="91440" bIns="45720" rtlCol="0" anchor="t">
            <a:spAutoFit/>
          </a:bodyPr>
          <a:lstStyle/>
          <a:p>
            <a:r>
              <a:rPr lang="en-US" sz="2400" dirty="0"/>
              <a:t>May 22-25th</a:t>
            </a:r>
          </a:p>
          <a:p>
            <a:r>
              <a:rPr lang="en-US" sz="2400" dirty="0"/>
              <a:t>https://nactei.org/conference/</a:t>
            </a:r>
          </a:p>
        </p:txBody>
      </p:sp>
    </p:spTree>
    <p:extLst>
      <p:ext uri="{BB962C8B-B14F-4D97-AF65-F5344CB8AC3E}">
        <p14:creationId xmlns:p14="http://schemas.microsoft.com/office/powerpoint/2010/main" val="328692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3061109086"/>
              </p:ext>
            </p:extLst>
          </p:nvPr>
        </p:nvGraphicFramePr>
        <p:xfrm>
          <a:off x="135291" y="768928"/>
          <a:ext cx="8849382" cy="4551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A42AEC-51D1-0902-FE02-27F1DFB6DA0F}"/>
              </a:ext>
            </a:extLst>
          </p:cNvPr>
          <p:cNvPicPr>
            <a:picLocks noChangeAspect="1"/>
          </p:cNvPicPr>
          <p:nvPr/>
        </p:nvPicPr>
        <p:blipFill>
          <a:blip r:embed="rId3"/>
          <a:stretch>
            <a:fillRect/>
          </a:stretch>
        </p:blipFill>
        <p:spPr>
          <a:xfrm>
            <a:off x="889819" y="1295621"/>
            <a:ext cx="7364361" cy="3847879"/>
          </a:xfrm>
          <a:prstGeom prst="rect">
            <a:avLst/>
          </a:prstGeom>
          <a:noFill/>
        </p:spPr>
      </p:pic>
      <p:sp>
        <p:nvSpPr>
          <p:cNvPr id="3" name="Title 2">
            <a:extLst>
              <a:ext uri="{FF2B5EF4-FFF2-40B4-BE49-F238E27FC236}">
                <a16:creationId xmlns:a16="http://schemas.microsoft.com/office/drawing/2014/main" id="{AFA94B9B-6266-0B6A-8516-4E5A5D9BDE19}"/>
              </a:ext>
            </a:extLst>
          </p:cNvPr>
          <p:cNvSpPr>
            <a:spLocks noGrp="1"/>
          </p:cNvSpPr>
          <p:nvPr>
            <p:ph type="title"/>
          </p:nvPr>
        </p:nvSpPr>
        <p:spPr>
          <a:xfrm>
            <a:off x="1297859" y="126367"/>
            <a:ext cx="7364361" cy="994172"/>
          </a:xfrm>
        </p:spPr>
        <p:txBody>
          <a:bodyPr anchor="ctr">
            <a:normAutofit/>
          </a:bodyPr>
          <a:lstStyle/>
          <a:p>
            <a:r>
              <a:rPr lang="en-US" dirty="0"/>
              <a:t>Secondary CTE Summer Conference</a:t>
            </a:r>
            <a:br>
              <a:rPr lang="en-US" dirty="0"/>
            </a:br>
            <a:r>
              <a:rPr lang="en-US" dirty="0"/>
              <a:t>Twin City Quarter, Winston-Salem </a:t>
            </a:r>
          </a:p>
        </p:txBody>
      </p:sp>
    </p:spTree>
    <p:extLst>
      <p:ext uri="{BB962C8B-B14F-4D97-AF65-F5344CB8AC3E}">
        <p14:creationId xmlns:p14="http://schemas.microsoft.com/office/powerpoint/2010/main" val="392261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7A2218-143C-855E-BDA7-365D73BC4C5A}"/>
              </a:ext>
            </a:extLst>
          </p:cNvPr>
          <p:cNvSpPr>
            <a:spLocks noGrp="1"/>
          </p:cNvSpPr>
          <p:nvPr>
            <p:ph idx="1"/>
          </p:nvPr>
        </p:nvSpPr>
        <p:spPr>
          <a:xfrm>
            <a:off x="258944" y="4322099"/>
            <a:ext cx="5505113" cy="695033"/>
          </a:xfrm>
        </p:spPr>
        <p:txBody>
          <a:bodyPr vert="horz" lIns="91440" tIns="45720" rIns="91440" bIns="45720" rtlCol="0" anchor="t">
            <a:normAutofit lnSpcReduction="10000"/>
          </a:bodyPr>
          <a:lstStyle/>
          <a:p>
            <a:pPr marL="0" indent="0">
              <a:buNone/>
            </a:pPr>
            <a:r>
              <a:rPr lang="en-US" sz="1800" dirty="0">
                <a:latin typeface="Times New Roman"/>
                <a:cs typeface="Times New Roman"/>
              </a:rPr>
              <a:t>September 20-22</a:t>
            </a:r>
            <a:endParaRPr lang="en-US" dirty="0"/>
          </a:p>
          <a:p>
            <a:pPr marL="0" indent="0">
              <a:buNone/>
            </a:pPr>
            <a:r>
              <a:rPr lang="en-US" sz="1800" dirty="0">
                <a:latin typeface="Times New Roman"/>
                <a:cs typeface="Times New Roman"/>
              </a:rPr>
              <a:t>https://www.acteonline.org/postsecondarycteevent/</a:t>
            </a:r>
            <a:endParaRPr lang="en-US" dirty="0"/>
          </a:p>
        </p:txBody>
      </p:sp>
      <p:sp>
        <p:nvSpPr>
          <p:cNvPr id="3" name="Title 2">
            <a:extLst>
              <a:ext uri="{FF2B5EF4-FFF2-40B4-BE49-F238E27FC236}">
                <a16:creationId xmlns:a16="http://schemas.microsoft.com/office/drawing/2014/main" id="{03EDF0C7-4C68-7361-2124-D13807B2E705}"/>
              </a:ext>
            </a:extLst>
          </p:cNvPr>
          <p:cNvSpPr>
            <a:spLocks noGrp="1"/>
          </p:cNvSpPr>
          <p:nvPr>
            <p:ph type="title"/>
          </p:nvPr>
        </p:nvSpPr>
        <p:spPr/>
        <p:txBody>
          <a:bodyPr/>
          <a:lstStyle/>
          <a:p>
            <a:r>
              <a:rPr lang="en-US" dirty="0"/>
              <a:t>ACTE</a:t>
            </a:r>
          </a:p>
        </p:txBody>
      </p:sp>
      <p:pic>
        <p:nvPicPr>
          <p:cNvPr id="5" name="Picture 4">
            <a:extLst>
              <a:ext uri="{FF2B5EF4-FFF2-40B4-BE49-F238E27FC236}">
                <a16:creationId xmlns:a16="http://schemas.microsoft.com/office/drawing/2014/main" id="{B5E72AFE-F8B3-116C-1B53-707A306EA928}"/>
              </a:ext>
            </a:extLst>
          </p:cNvPr>
          <p:cNvPicPr>
            <a:picLocks noChangeAspect="1"/>
          </p:cNvPicPr>
          <p:nvPr/>
        </p:nvPicPr>
        <p:blipFill>
          <a:blip r:embed="rId2"/>
          <a:stretch>
            <a:fillRect/>
          </a:stretch>
        </p:blipFill>
        <p:spPr>
          <a:xfrm>
            <a:off x="5173922" y="0"/>
            <a:ext cx="3970078" cy="5143500"/>
          </a:xfrm>
          <a:prstGeom prst="rect">
            <a:avLst/>
          </a:prstGeom>
        </p:spPr>
      </p:pic>
      <p:pic>
        <p:nvPicPr>
          <p:cNvPr id="7" name="Picture 6">
            <a:extLst>
              <a:ext uri="{FF2B5EF4-FFF2-40B4-BE49-F238E27FC236}">
                <a16:creationId xmlns:a16="http://schemas.microsoft.com/office/drawing/2014/main" id="{DCFD46C3-B7D7-D2E3-BF70-3527A30A3456}"/>
              </a:ext>
            </a:extLst>
          </p:cNvPr>
          <p:cNvPicPr>
            <a:picLocks noChangeAspect="1"/>
          </p:cNvPicPr>
          <p:nvPr/>
        </p:nvPicPr>
        <p:blipFill>
          <a:blip r:embed="rId3"/>
          <a:stretch>
            <a:fillRect/>
          </a:stretch>
        </p:blipFill>
        <p:spPr>
          <a:xfrm>
            <a:off x="677564" y="1949749"/>
            <a:ext cx="4129028" cy="1244002"/>
          </a:xfrm>
          <a:prstGeom prst="rect">
            <a:avLst/>
          </a:prstGeom>
        </p:spPr>
      </p:pic>
    </p:spTree>
    <p:extLst>
      <p:ext uri="{BB962C8B-B14F-4D97-AF65-F5344CB8AC3E}">
        <p14:creationId xmlns:p14="http://schemas.microsoft.com/office/powerpoint/2010/main" val="423597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https://www.ncpn.info</a:t>
            </a:r>
          </a:p>
        </p:txBody>
      </p:sp>
      <p:pic>
        <p:nvPicPr>
          <p:cNvPr id="6" name="Picture 5">
            <a:extLst>
              <a:ext uri="{FF2B5EF4-FFF2-40B4-BE49-F238E27FC236}">
                <a16:creationId xmlns:a16="http://schemas.microsoft.com/office/drawing/2014/main" id="{C2F18898-CBB3-9C9D-CECF-127654DF1DBA}"/>
              </a:ext>
            </a:extLst>
          </p:cNvPr>
          <p:cNvPicPr>
            <a:picLocks noChangeAspect="1"/>
          </p:cNvPicPr>
          <p:nvPr/>
        </p:nvPicPr>
        <p:blipFill>
          <a:blip r:embed="rId3"/>
          <a:stretch>
            <a:fillRect/>
          </a:stretch>
        </p:blipFill>
        <p:spPr>
          <a:xfrm>
            <a:off x="975139" y="810986"/>
            <a:ext cx="7193722" cy="4278085"/>
          </a:xfrm>
          <a:prstGeom prst="rect">
            <a:avLst/>
          </a:prstGeom>
        </p:spPr>
      </p:pic>
      <p:sp>
        <p:nvSpPr>
          <p:cNvPr id="7" name="Explosion: 14 Points 6">
            <a:extLst>
              <a:ext uri="{FF2B5EF4-FFF2-40B4-BE49-F238E27FC236}">
                <a16:creationId xmlns:a16="http://schemas.microsoft.com/office/drawing/2014/main" id="{C1551440-18FB-3CDB-0476-6B3A42B3C1D3}"/>
              </a:ext>
            </a:extLst>
          </p:cNvPr>
          <p:cNvSpPr/>
          <p:nvPr/>
        </p:nvSpPr>
        <p:spPr>
          <a:xfrm>
            <a:off x="48987" y="2571750"/>
            <a:ext cx="3418114" cy="2460171"/>
          </a:xfrm>
          <a:prstGeom prst="irregularSeal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74B8F"/>
                </a:solidFill>
                <a:latin typeface="Amasis MT Pro Black" panose="020B0604020202020204" pitchFamily="18" charset="0"/>
              </a:rPr>
              <a:t>Nov. 8 – 10 In Charlotte!</a:t>
            </a:r>
          </a:p>
        </p:txBody>
      </p:sp>
    </p:spTree>
    <p:extLst>
      <p:ext uri="{BB962C8B-B14F-4D97-AF65-F5344CB8AC3E}">
        <p14:creationId xmlns:p14="http://schemas.microsoft.com/office/powerpoint/2010/main" val="139815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AFB154-F125-46CE-3FC3-1AC50A4B1A7E}"/>
              </a:ext>
            </a:extLst>
          </p:cNvPr>
          <p:cNvSpPr>
            <a:spLocks noGrp="1"/>
          </p:cNvSpPr>
          <p:nvPr>
            <p:ph idx="1"/>
          </p:nvPr>
        </p:nvSpPr>
        <p:spPr>
          <a:xfrm>
            <a:off x="446049" y="1320905"/>
            <a:ext cx="8069301" cy="1528232"/>
          </a:xfrm>
        </p:spPr>
        <p:txBody>
          <a:bodyPr>
            <a:normAutofit fontScale="77500" lnSpcReduction="20000"/>
          </a:bodyPr>
          <a:lstStyle/>
          <a:p>
            <a:pPr marL="0" indent="0" algn="l">
              <a:buNone/>
            </a:pPr>
            <a:r>
              <a:rPr lang="en-US" sz="2800" b="1" i="0" u="none" strike="noStrike" baseline="0" dirty="0">
                <a:latin typeface="+mn-lt"/>
              </a:rPr>
              <a:t>Credential, Certificate or Diploma</a:t>
            </a:r>
            <a:r>
              <a:rPr lang="en-US" sz="2800" b="0" i="0" u="none" strike="noStrike" baseline="0" dirty="0">
                <a:latin typeface="+mn-lt"/>
              </a:rPr>
              <a:t>: Section 113(b)(2)(B)(ii) states “The percentage of CTE concentrators who receive a recognized postsecondary credential during participation or within 1 year of program completion.”</a:t>
            </a:r>
          </a:p>
          <a:p>
            <a:pPr marL="0" indent="0" algn="l">
              <a:buNone/>
            </a:pPr>
            <a:r>
              <a:rPr lang="en-US" sz="2800" dirty="0">
                <a:latin typeface="+mn-lt"/>
              </a:rPr>
              <a:t>NCCCS defines this as a certificate, diploma, or degree</a:t>
            </a:r>
          </a:p>
          <a:p>
            <a:pPr marL="0" indent="0" algn="l">
              <a:buNone/>
            </a:pPr>
            <a:endParaRPr lang="en-US" sz="1800" dirty="0">
              <a:latin typeface="Calibri" panose="020F0502020204030204" pitchFamily="34" charset="0"/>
            </a:endParaRPr>
          </a:p>
          <a:p>
            <a:pPr marL="0" indent="0" algn="l">
              <a:buNone/>
            </a:pPr>
            <a:endParaRPr lang="en-US" dirty="0"/>
          </a:p>
        </p:txBody>
      </p:sp>
      <p:sp>
        <p:nvSpPr>
          <p:cNvPr id="3" name="Title 2">
            <a:extLst>
              <a:ext uri="{FF2B5EF4-FFF2-40B4-BE49-F238E27FC236}">
                <a16:creationId xmlns:a16="http://schemas.microsoft.com/office/drawing/2014/main" id="{701C583E-1B7B-E4B5-E8B6-5BEF1804B129}"/>
              </a:ext>
            </a:extLst>
          </p:cNvPr>
          <p:cNvSpPr>
            <a:spLocks noGrp="1"/>
          </p:cNvSpPr>
          <p:nvPr>
            <p:ph type="title"/>
          </p:nvPr>
        </p:nvSpPr>
        <p:spPr/>
        <p:txBody>
          <a:bodyPr/>
          <a:lstStyle/>
          <a:p>
            <a:r>
              <a:rPr lang="en-US" dirty="0"/>
              <a:t>2P1 Strategies </a:t>
            </a:r>
          </a:p>
        </p:txBody>
      </p:sp>
      <p:pic>
        <p:nvPicPr>
          <p:cNvPr id="1026" name="Picture 2" descr="Coastal Carolina Community College">
            <a:extLst>
              <a:ext uri="{FF2B5EF4-FFF2-40B4-BE49-F238E27FC236}">
                <a16:creationId xmlns:a16="http://schemas.microsoft.com/office/drawing/2014/main" id="{1E1715F9-3645-E4E8-211A-0872B1007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186" y="2776653"/>
            <a:ext cx="2306275" cy="22832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F4656E-5B6A-8919-8FEE-8086FA465E62}"/>
              </a:ext>
            </a:extLst>
          </p:cNvPr>
          <p:cNvSpPr txBox="1"/>
          <p:nvPr/>
        </p:nvSpPr>
        <p:spPr>
          <a:xfrm>
            <a:off x="3847171" y="3318095"/>
            <a:ext cx="5199604" cy="1200329"/>
          </a:xfrm>
          <a:prstGeom prst="rect">
            <a:avLst/>
          </a:prstGeom>
          <a:noFill/>
        </p:spPr>
        <p:txBody>
          <a:bodyPr wrap="square" rtlCol="0">
            <a:spAutoFit/>
          </a:bodyPr>
          <a:lstStyle/>
          <a:p>
            <a:r>
              <a:rPr lang="en-US" sz="2400" dirty="0"/>
              <a:t>Ms. Marianne Herring</a:t>
            </a:r>
          </a:p>
          <a:p>
            <a:r>
              <a:rPr lang="en-US" sz="2400" dirty="0"/>
              <a:t>Perkins Contact</a:t>
            </a:r>
          </a:p>
          <a:p>
            <a:r>
              <a:rPr lang="en-US" sz="2400" dirty="0"/>
              <a:t>Coastal Carolina Community College</a:t>
            </a:r>
            <a:endParaRPr lang="en-US" dirty="0"/>
          </a:p>
        </p:txBody>
      </p:sp>
    </p:spTree>
    <p:extLst>
      <p:ext uri="{BB962C8B-B14F-4D97-AF65-F5344CB8AC3E}">
        <p14:creationId xmlns:p14="http://schemas.microsoft.com/office/powerpoint/2010/main" val="466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25E70C-43CE-B316-6BB3-6B8DEEB78549}"/>
              </a:ext>
            </a:extLst>
          </p:cNvPr>
          <p:cNvSpPr>
            <a:spLocks noGrp="1"/>
          </p:cNvSpPr>
          <p:nvPr>
            <p:ph type="title"/>
          </p:nvPr>
        </p:nvSpPr>
        <p:spPr/>
        <p:txBody>
          <a:bodyPr/>
          <a:lstStyle/>
          <a:p>
            <a:r>
              <a:rPr lang="en-US" dirty="0"/>
              <a:t>State Articulation Agreement Update</a:t>
            </a:r>
          </a:p>
        </p:txBody>
      </p:sp>
      <p:sp>
        <p:nvSpPr>
          <p:cNvPr id="5" name="TextBox 4">
            <a:extLst>
              <a:ext uri="{FF2B5EF4-FFF2-40B4-BE49-F238E27FC236}">
                <a16:creationId xmlns:a16="http://schemas.microsoft.com/office/drawing/2014/main" id="{2FB001BE-6D54-FA08-3875-E24E88BAC831}"/>
              </a:ext>
            </a:extLst>
          </p:cNvPr>
          <p:cNvSpPr txBox="1"/>
          <p:nvPr/>
        </p:nvSpPr>
        <p:spPr>
          <a:xfrm>
            <a:off x="1297859" y="1449659"/>
            <a:ext cx="6736595" cy="3539430"/>
          </a:xfrm>
          <a:prstGeom prst="rect">
            <a:avLst/>
          </a:prstGeom>
          <a:noFill/>
        </p:spPr>
        <p:txBody>
          <a:bodyPr wrap="square">
            <a:spAutoFit/>
          </a:bodyPr>
          <a:lstStyle/>
          <a:p>
            <a:pPr marL="285750" indent="-285750">
              <a:buFont typeface="Arial" panose="020B0604020202020204" pitchFamily="34" charset="0"/>
              <a:buChar char="•"/>
            </a:pPr>
            <a:r>
              <a:rPr lang="en-US" sz="2800" dirty="0">
                <a:solidFill>
                  <a:srgbClr val="000000"/>
                </a:solidFill>
                <a:effectLst/>
                <a:latin typeface="Calibri" panose="020F0502020204030204" pitchFamily="34" charset="0"/>
                <a:ea typeface="Times New Roman" panose="02020603050405020304" pitchFamily="18" charset="0"/>
              </a:rPr>
              <a:t>85% of the vote letters </a:t>
            </a:r>
            <a:r>
              <a:rPr lang="en-US" sz="2800" dirty="0">
                <a:solidFill>
                  <a:srgbClr val="000000"/>
                </a:solidFill>
                <a:latin typeface="Calibri" panose="020F0502020204030204" pitchFamily="34" charset="0"/>
                <a:ea typeface="Times New Roman" panose="02020603050405020304" pitchFamily="18" charset="0"/>
              </a:rPr>
              <a:t>are in</a:t>
            </a:r>
            <a:r>
              <a:rPr lang="en-US" sz="2800" dirty="0">
                <a:solidFill>
                  <a:srgbClr val="000000"/>
                </a:solidFill>
                <a:effectLst/>
                <a:latin typeface="Calibri" panose="020F0502020204030204" pitchFamily="34" charset="0"/>
                <a:ea typeface="Times New Roman" panose="02020603050405020304" pitchFamily="18" charset="0"/>
              </a:rPr>
              <a:t> and we are calculating votes</a:t>
            </a:r>
          </a:p>
          <a:p>
            <a:endParaRPr lang="en-US" sz="2800" dirty="0">
              <a:solidFill>
                <a:srgbClr val="000000"/>
              </a:solidFill>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2800" dirty="0">
                <a:solidFill>
                  <a:srgbClr val="000000"/>
                </a:solidFill>
                <a:latin typeface="Calibri" panose="020F0502020204030204" pitchFamily="34" charset="0"/>
                <a:ea typeface="Times New Roman" panose="02020603050405020304" pitchFamily="18" charset="0"/>
              </a:rPr>
              <a:t>T</a:t>
            </a:r>
            <a:r>
              <a:rPr lang="en-US" sz="2800" dirty="0">
                <a:solidFill>
                  <a:srgbClr val="000000"/>
                </a:solidFill>
                <a:effectLst/>
                <a:latin typeface="Calibri" panose="020F0502020204030204" pitchFamily="34" charset="0"/>
                <a:ea typeface="Times New Roman" panose="02020603050405020304" pitchFamily="18" charset="0"/>
              </a:rPr>
              <a:t>he item to go to SBCC in May</a:t>
            </a:r>
            <a:endParaRPr lang="en-US" sz="2800" dirty="0">
              <a:solidFill>
                <a:srgbClr val="000000"/>
              </a:solidFill>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endParaRPr lang="en-US" sz="2800" dirty="0">
              <a:solidFill>
                <a:srgbClr val="000000"/>
              </a:solidFill>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2800" dirty="0">
                <a:solidFill>
                  <a:srgbClr val="000000"/>
                </a:solidFill>
                <a:effectLst/>
                <a:latin typeface="Calibri" panose="020F0502020204030204" pitchFamily="34" charset="0"/>
                <a:ea typeface="Times New Roman" panose="02020603050405020304" pitchFamily="18" charset="0"/>
              </a:rPr>
              <a:t>We will update the agreement and post it on the Perkins website after the May board meeting.</a:t>
            </a:r>
            <a:endParaRPr lang="en-US" sz="2800" dirty="0"/>
          </a:p>
        </p:txBody>
      </p:sp>
    </p:spTree>
    <p:extLst>
      <p:ext uri="{BB962C8B-B14F-4D97-AF65-F5344CB8AC3E}">
        <p14:creationId xmlns:p14="http://schemas.microsoft.com/office/powerpoint/2010/main" val="182763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D8C3E-C2D0-16CA-C11C-56F21BE66113}"/>
              </a:ext>
            </a:extLst>
          </p:cNvPr>
          <p:cNvSpPr>
            <a:spLocks noGrp="1"/>
          </p:cNvSpPr>
          <p:nvPr>
            <p:ph type="title"/>
          </p:nvPr>
        </p:nvSpPr>
        <p:spPr>
          <a:xfrm>
            <a:off x="1297859" y="126367"/>
            <a:ext cx="6478587" cy="994172"/>
          </a:xfrm>
          <a:ln>
            <a:noFill/>
          </a:ln>
        </p:spPr>
        <p:txBody>
          <a:bodyPr anchor="ctr">
            <a:normAutofit/>
          </a:bodyPr>
          <a:lstStyle/>
          <a:p>
            <a:r>
              <a:rPr lang="en-US" dirty="0">
                <a:solidFill>
                  <a:srgbClr val="FE0000"/>
                </a:solidFill>
                <a:latin typeface="Arial Black" panose="020B0A04020102020204" pitchFamily="34" charset="0"/>
              </a:rPr>
              <a:t>Next week! </a:t>
            </a:r>
            <a:br>
              <a:rPr lang="en-US" dirty="0">
                <a:solidFill>
                  <a:srgbClr val="FE0000"/>
                </a:solidFill>
                <a:latin typeface="Arial Black" panose="020B0A04020102020204" pitchFamily="34" charset="0"/>
              </a:rPr>
            </a:br>
            <a:r>
              <a:rPr lang="en-US" dirty="0"/>
              <a:t>EDGAR and Perkins Annual Meeting</a:t>
            </a:r>
          </a:p>
        </p:txBody>
      </p:sp>
      <p:sp>
        <p:nvSpPr>
          <p:cNvPr id="2" name="Content Placeholder 1">
            <a:extLst>
              <a:ext uri="{FF2B5EF4-FFF2-40B4-BE49-F238E27FC236}">
                <a16:creationId xmlns:a16="http://schemas.microsoft.com/office/drawing/2014/main" id="{9D166BDB-5CB9-5ED9-9C34-F4F30931D592}"/>
              </a:ext>
            </a:extLst>
          </p:cNvPr>
          <p:cNvSpPr>
            <a:spLocks noGrp="1"/>
          </p:cNvSpPr>
          <p:nvPr>
            <p:ph sz="half" idx="1"/>
          </p:nvPr>
        </p:nvSpPr>
        <p:spPr>
          <a:xfrm>
            <a:off x="628649" y="1369218"/>
            <a:ext cx="4434500" cy="3583107"/>
          </a:xfrm>
        </p:spPr>
        <p:txBody>
          <a:bodyPr vert="horz" lIns="91440" tIns="45720" rIns="91440" bIns="45720" rtlCol="0" anchor="t">
            <a:noAutofit/>
          </a:bodyPr>
          <a:lstStyle/>
          <a:p>
            <a:pPr marL="228600" indent="-228600">
              <a:spcBef>
                <a:spcPts val="0"/>
              </a:spcBef>
              <a:spcAft>
                <a:spcPts val="900"/>
              </a:spcAft>
              <a:buNone/>
            </a:pPr>
            <a:r>
              <a:rPr lang="en-US" sz="2400" b="1" dirty="0">
                <a:latin typeface="Times New Roman"/>
                <a:cs typeface="Times New Roman"/>
              </a:rPr>
              <a:t>Tuesday, April 18</a:t>
            </a:r>
            <a:r>
              <a:rPr lang="en-US" sz="2400" b="1" baseline="30000" dirty="0">
                <a:latin typeface="Times New Roman"/>
                <a:cs typeface="Times New Roman"/>
              </a:rPr>
              <a:t>th</a:t>
            </a:r>
            <a:endParaRPr lang="en-US" dirty="0"/>
          </a:p>
          <a:p>
            <a:pPr marL="114300" lvl="1" indent="228600">
              <a:spcBef>
                <a:spcPts val="0"/>
              </a:spcBef>
              <a:spcAft>
                <a:spcPts val="900"/>
              </a:spcAft>
            </a:pPr>
            <a:r>
              <a:rPr lang="en-US" sz="2400" dirty="0">
                <a:latin typeface="Times New Roman"/>
                <a:cs typeface="Times New Roman"/>
              </a:rPr>
              <a:t>Koury Convention Center, Greensboro</a:t>
            </a:r>
            <a:endParaRPr lang="en-US" sz="2400" dirty="0">
              <a:cs typeface="Times New Roman"/>
            </a:endParaRPr>
          </a:p>
          <a:p>
            <a:pPr marL="114300" lvl="1" indent="228600">
              <a:spcBef>
                <a:spcPts val="0"/>
              </a:spcBef>
              <a:spcAft>
                <a:spcPts val="900"/>
              </a:spcAft>
            </a:pPr>
            <a:r>
              <a:rPr lang="en-US" sz="2400" dirty="0">
                <a:latin typeface="Times New Roman"/>
                <a:cs typeface="Times New Roman"/>
              </a:rPr>
              <a:t>EDGAR specific to Perkins 9am – noon</a:t>
            </a:r>
            <a:endParaRPr lang="en-US" sz="2400" dirty="0">
              <a:cs typeface="Times New Roman"/>
            </a:endParaRPr>
          </a:p>
          <a:p>
            <a:pPr marL="114300" lvl="1" indent="228600">
              <a:spcBef>
                <a:spcPts val="0"/>
              </a:spcBef>
              <a:spcAft>
                <a:spcPts val="900"/>
              </a:spcAft>
            </a:pPr>
            <a:r>
              <a:rPr lang="en-US" sz="2400" dirty="0">
                <a:latin typeface="Times New Roman"/>
                <a:cs typeface="Times New Roman"/>
              </a:rPr>
              <a:t>Lunch on your own noon-1pm</a:t>
            </a:r>
            <a:endParaRPr lang="en-US" sz="2400" dirty="0"/>
          </a:p>
          <a:p>
            <a:pPr marL="114300" lvl="1" indent="228600">
              <a:spcBef>
                <a:spcPts val="0"/>
              </a:spcBef>
              <a:spcAft>
                <a:spcPts val="900"/>
              </a:spcAft>
            </a:pPr>
            <a:r>
              <a:rPr lang="en-US" sz="2400" dirty="0">
                <a:latin typeface="Times New Roman"/>
                <a:cs typeface="Times New Roman"/>
              </a:rPr>
              <a:t>Perkins Annual Meeting 1pm – 5pm</a:t>
            </a:r>
          </a:p>
          <a:p>
            <a:pPr marL="0" indent="0">
              <a:buNone/>
            </a:pPr>
            <a:r>
              <a:rPr lang="en-US" sz="2400" dirty="0"/>
              <a:t> </a:t>
            </a:r>
          </a:p>
        </p:txBody>
      </p:sp>
      <p:pic>
        <p:nvPicPr>
          <p:cNvPr id="9" name="Picture 8">
            <a:extLst>
              <a:ext uri="{FF2B5EF4-FFF2-40B4-BE49-F238E27FC236}">
                <a16:creationId xmlns:a16="http://schemas.microsoft.com/office/drawing/2014/main" id="{B6B2B789-2E98-1CC9-5FD5-36FED65D854A}"/>
              </a:ext>
            </a:extLst>
          </p:cNvPr>
          <p:cNvPicPr>
            <a:picLocks noChangeAspect="1"/>
          </p:cNvPicPr>
          <p:nvPr/>
        </p:nvPicPr>
        <p:blipFill>
          <a:blip r:embed="rId3"/>
          <a:stretch>
            <a:fillRect/>
          </a:stretch>
        </p:blipFill>
        <p:spPr>
          <a:xfrm>
            <a:off x="6994071" y="1369217"/>
            <a:ext cx="1837679" cy="2557975"/>
          </a:xfrm>
          <a:prstGeom prst="rect">
            <a:avLst/>
          </a:prstGeom>
        </p:spPr>
      </p:pic>
      <p:sp>
        <p:nvSpPr>
          <p:cNvPr id="4" name="Callout: Right Arrow 3">
            <a:extLst>
              <a:ext uri="{FF2B5EF4-FFF2-40B4-BE49-F238E27FC236}">
                <a16:creationId xmlns:a16="http://schemas.microsoft.com/office/drawing/2014/main" id="{D20FAF81-2766-0699-52A8-BFB9836D11EE}"/>
              </a:ext>
            </a:extLst>
          </p:cNvPr>
          <p:cNvSpPr/>
          <p:nvPr/>
        </p:nvSpPr>
        <p:spPr>
          <a:xfrm rot="20162606">
            <a:off x="5083056" y="2828073"/>
            <a:ext cx="2021164" cy="187015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Bring your Purple EDGAR book!</a:t>
            </a:r>
          </a:p>
        </p:txBody>
      </p:sp>
    </p:spTree>
    <p:extLst>
      <p:ext uri="{BB962C8B-B14F-4D97-AF65-F5344CB8AC3E}">
        <p14:creationId xmlns:p14="http://schemas.microsoft.com/office/powerpoint/2010/main" val="134120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D8C3E-C2D0-16CA-C11C-56F21BE66113}"/>
              </a:ext>
            </a:extLst>
          </p:cNvPr>
          <p:cNvSpPr>
            <a:spLocks noGrp="1"/>
          </p:cNvSpPr>
          <p:nvPr>
            <p:ph type="title"/>
          </p:nvPr>
        </p:nvSpPr>
        <p:spPr>
          <a:xfrm>
            <a:off x="1297859" y="126367"/>
            <a:ext cx="7364361" cy="994172"/>
          </a:xfrm>
        </p:spPr>
        <p:txBody>
          <a:bodyPr anchor="ctr">
            <a:normAutofit/>
          </a:bodyPr>
          <a:lstStyle/>
          <a:p>
            <a:r>
              <a:rPr lang="en-US" dirty="0"/>
              <a:t>SkillsUSA State Competition</a:t>
            </a:r>
          </a:p>
        </p:txBody>
      </p:sp>
      <p:sp>
        <p:nvSpPr>
          <p:cNvPr id="12" name="Content Placeholder 2">
            <a:extLst>
              <a:ext uri="{FF2B5EF4-FFF2-40B4-BE49-F238E27FC236}">
                <a16:creationId xmlns:a16="http://schemas.microsoft.com/office/drawing/2014/main" id="{D6270758-C36A-DB83-3E11-560BE25E7BF1}"/>
              </a:ext>
            </a:extLst>
          </p:cNvPr>
          <p:cNvSpPr>
            <a:spLocks noGrp="1"/>
          </p:cNvSpPr>
          <p:nvPr>
            <p:ph sz="half" idx="1"/>
          </p:nvPr>
        </p:nvSpPr>
        <p:spPr>
          <a:xfrm>
            <a:off x="467458" y="1367986"/>
            <a:ext cx="4790342" cy="3775513"/>
          </a:xfrm>
        </p:spPr>
        <p:txBody>
          <a:bodyPr vert="horz" lIns="91440" tIns="45720" rIns="91440" bIns="45720" rtlCol="0" anchor="t">
            <a:normAutofit fontScale="92500" lnSpcReduction="10000"/>
          </a:bodyPr>
          <a:lstStyle/>
          <a:p>
            <a:pPr marL="0" indent="0">
              <a:spcAft>
                <a:spcPts val="900"/>
              </a:spcAft>
              <a:buNone/>
            </a:pPr>
            <a:r>
              <a:rPr lang="en-US" sz="2400" b="1" dirty="0"/>
              <a:t>Wednesday, April 19</a:t>
            </a:r>
            <a:r>
              <a:rPr lang="en-US" sz="2400" b="1" baseline="30000" dirty="0"/>
              <a:t>th</a:t>
            </a:r>
            <a:r>
              <a:rPr lang="en-US" sz="2400" dirty="0"/>
              <a:t> </a:t>
            </a:r>
            <a:endParaRPr lang="en-US" dirty="0"/>
          </a:p>
          <a:p>
            <a:pPr marL="339725" lvl="1" indent="-282575">
              <a:spcAft>
                <a:spcPts val="900"/>
              </a:spcAft>
            </a:pPr>
            <a:r>
              <a:rPr lang="en-US" sz="2400" dirty="0">
                <a:latin typeface="Times New Roman"/>
                <a:cs typeface="Times New Roman"/>
              </a:rPr>
              <a:t>Greensboro Coliseum</a:t>
            </a:r>
          </a:p>
          <a:p>
            <a:pPr marL="339725" lvl="1" indent="-282575">
              <a:spcAft>
                <a:spcPts val="900"/>
              </a:spcAft>
            </a:pPr>
            <a:r>
              <a:rPr lang="en-US" sz="2400" dirty="0">
                <a:latin typeface="Times New Roman"/>
                <a:cs typeface="Times New Roman"/>
              </a:rPr>
              <a:t>Postsecondary Competition </a:t>
            </a:r>
            <a:br>
              <a:rPr lang="en-US" sz="2400" dirty="0">
                <a:latin typeface="Times New Roman"/>
                <a:cs typeface="Times New Roman"/>
              </a:rPr>
            </a:br>
            <a:r>
              <a:rPr lang="en-US" sz="2400" dirty="0">
                <a:latin typeface="Times New Roman"/>
                <a:cs typeface="Times New Roman"/>
              </a:rPr>
              <a:t>(starts at 9am)</a:t>
            </a:r>
            <a:endParaRPr lang="en-US" sz="2400" dirty="0"/>
          </a:p>
          <a:p>
            <a:pPr marL="339725" lvl="1" indent="-282575">
              <a:spcAft>
                <a:spcPts val="900"/>
              </a:spcAft>
            </a:pPr>
            <a:r>
              <a:rPr lang="en-US" sz="2400" dirty="0">
                <a:latin typeface="Times New Roman"/>
                <a:cs typeface="Times New Roman"/>
              </a:rPr>
              <a:t>Postsecondary Awards Ceremony (7:30pm)</a:t>
            </a:r>
            <a:endParaRPr lang="en-US" sz="2400" dirty="0"/>
          </a:p>
          <a:p>
            <a:pPr marL="339725" lvl="1" indent="-282575">
              <a:spcAft>
                <a:spcPts val="900"/>
              </a:spcAft>
            </a:pPr>
            <a:r>
              <a:rPr lang="en-US" sz="2400" dirty="0">
                <a:latin typeface="Times New Roman"/>
                <a:cs typeface="Times New Roman"/>
              </a:rPr>
              <a:t>Dr. Kimberly Gold, NCCCS Executive VP, Chief of Staff, </a:t>
            </a:r>
            <a:br>
              <a:rPr lang="en-US" sz="2400" dirty="0">
                <a:latin typeface="Times New Roman"/>
                <a:cs typeface="Times New Roman"/>
              </a:rPr>
            </a:br>
            <a:r>
              <a:rPr lang="en-US" sz="2400" dirty="0">
                <a:latin typeface="Times New Roman"/>
                <a:cs typeface="Times New Roman"/>
              </a:rPr>
              <a:t>will be speaking at the awards ceremony</a:t>
            </a:r>
            <a:endParaRPr lang="en-US" sz="2400" dirty="0"/>
          </a:p>
        </p:txBody>
      </p:sp>
      <p:pic>
        <p:nvPicPr>
          <p:cNvPr id="7" name="Picture 6">
            <a:extLst>
              <a:ext uri="{FF2B5EF4-FFF2-40B4-BE49-F238E27FC236}">
                <a16:creationId xmlns:a16="http://schemas.microsoft.com/office/drawing/2014/main" id="{E36B0D4A-59FD-7616-2068-7050FA9F74F1}"/>
              </a:ext>
            </a:extLst>
          </p:cNvPr>
          <p:cNvPicPr>
            <a:picLocks noChangeAspect="1"/>
          </p:cNvPicPr>
          <p:nvPr/>
        </p:nvPicPr>
        <p:blipFill>
          <a:blip r:embed="rId2"/>
          <a:stretch>
            <a:fillRect/>
          </a:stretch>
        </p:blipFill>
        <p:spPr>
          <a:xfrm>
            <a:off x="5257800" y="2151061"/>
            <a:ext cx="3886200" cy="2866072"/>
          </a:xfrm>
          <a:prstGeom prst="rect">
            <a:avLst/>
          </a:prstGeom>
          <a:noFill/>
        </p:spPr>
      </p:pic>
    </p:spTree>
    <p:extLst>
      <p:ext uri="{BB962C8B-B14F-4D97-AF65-F5344CB8AC3E}">
        <p14:creationId xmlns:p14="http://schemas.microsoft.com/office/powerpoint/2010/main" val="263398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99556A-9665-DABA-1548-4BACC32F3FC6}"/>
              </a:ext>
            </a:extLst>
          </p:cNvPr>
          <p:cNvSpPr>
            <a:spLocks noGrp="1"/>
          </p:cNvSpPr>
          <p:nvPr>
            <p:ph type="title"/>
          </p:nvPr>
        </p:nvSpPr>
        <p:spPr>
          <a:xfrm>
            <a:off x="1297859" y="126367"/>
            <a:ext cx="7364361" cy="994172"/>
          </a:xfrm>
        </p:spPr>
        <p:txBody>
          <a:bodyPr anchor="ctr">
            <a:normAutofit/>
          </a:bodyPr>
          <a:lstStyle/>
          <a:p>
            <a:r>
              <a:rPr lang="en-US" dirty="0"/>
              <a:t>Career Exploration Guides</a:t>
            </a:r>
          </a:p>
        </p:txBody>
      </p:sp>
      <p:sp>
        <p:nvSpPr>
          <p:cNvPr id="10" name="Content Placeholder 2">
            <a:extLst>
              <a:ext uri="{FF2B5EF4-FFF2-40B4-BE49-F238E27FC236}">
                <a16:creationId xmlns:a16="http://schemas.microsoft.com/office/drawing/2014/main" id="{C945614D-2499-38A9-7C59-BE099C759420}"/>
              </a:ext>
            </a:extLst>
          </p:cNvPr>
          <p:cNvSpPr>
            <a:spLocks noGrp="1"/>
          </p:cNvSpPr>
          <p:nvPr>
            <p:ph sz="half" idx="1"/>
          </p:nvPr>
        </p:nvSpPr>
        <p:spPr>
          <a:xfrm>
            <a:off x="1297858" y="1369219"/>
            <a:ext cx="7623117" cy="3449762"/>
          </a:xfrm>
        </p:spPr>
        <p:txBody>
          <a:bodyPr>
            <a:normAutofit/>
          </a:bodyPr>
          <a:lstStyle/>
          <a:p>
            <a:pPr marL="0" indent="0">
              <a:buNone/>
            </a:pPr>
            <a:r>
              <a:rPr lang="en-US" sz="2400" dirty="0"/>
              <a:t>The guides are being printed!</a:t>
            </a:r>
          </a:p>
          <a:p>
            <a:pPr marL="0" indent="0">
              <a:buNone/>
            </a:pPr>
            <a:endParaRPr lang="en-US" sz="2400" dirty="0"/>
          </a:p>
          <a:p>
            <a:pPr marL="0" indent="0">
              <a:buNone/>
            </a:pPr>
            <a:r>
              <a:rPr lang="en-US" sz="2400" dirty="0"/>
              <a:t>How to distribute them…</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Available online at </a:t>
            </a:r>
            <a:r>
              <a:rPr lang="en-US" sz="2400" dirty="0">
                <a:hlinkClick r:id="rId2"/>
              </a:rPr>
              <a:t>https://nccareers.org/printables-tools</a:t>
            </a:r>
            <a:r>
              <a:rPr lang="en-US" sz="2400" dirty="0"/>
              <a:t> </a:t>
            </a:r>
          </a:p>
        </p:txBody>
      </p:sp>
      <p:pic>
        <p:nvPicPr>
          <p:cNvPr id="5" name="Picture 4">
            <a:extLst>
              <a:ext uri="{FF2B5EF4-FFF2-40B4-BE49-F238E27FC236}">
                <a16:creationId xmlns:a16="http://schemas.microsoft.com/office/drawing/2014/main" id="{EC7612A9-F02F-9E70-4BE7-B28AB49480BA}"/>
              </a:ext>
            </a:extLst>
          </p:cNvPr>
          <p:cNvPicPr>
            <a:picLocks noChangeAspect="1"/>
          </p:cNvPicPr>
          <p:nvPr/>
        </p:nvPicPr>
        <p:blipFill>
          <a:blip r:embed="rId3"/>
          <a:stretch>
            <a:fillRect/>
          </a:stretch>
        </p:blipFill>
        <p:spPr>
          <a:xfrm>
            <a:off x="5687344" y="126367"/>
            <a:ext cx="3233631" cy="4172428"/>
          </a:xfrm>
          <a:prstGeom prst="rect">
            <a:avLst/>
          </a:prstGeom>
          <a:noFill/>
          <a:ln>
            <a:solidFill>
              <a:srgbClr val="3C599D"/>
            </a:solidFill>
          </a:ln>
        </p:spPr>
      </p:pic>
    </p:spTree>
    <p:extLst>
      <p:ext uri="{BB962C8B-B14F-4D97-AF65-F5344CB8AC3E}">
        <p14:creationId xmlns:p14="http://schemas.microsoft.com/office/powerpoint/2010/main" val="416563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79E39A-B353-325C-2982-20438CA6C3DC}"/>
              </a:ext>
            </a:extLst>
          </p:cNvPr>
          <p:cNvSpPr>
            <a:spLocks noGrp="1"/>
          </p:cNvSpPr>
          <p:nvPr>
            <p:ph idx="1"/>
          </p:nvPr>
        </p:nvSpPr>
        <p:spPr>
          <a:xfrm>
            <a:off x="628650" y="1438507"/>
            <a:ext cx="7886700" cy="3431150"/>
          </a:xfrm>
        </p:spPr>
        <p:txBody>
          <a:bodyPr/>
          <a:lstStyle/>
          <a:p>
            <a:pPr marL="0" indent="0">
              <a:buNone/>
            </a:pPr>
            <a:r>
              <a:rPr lang="en-US" sz="3200" dirty="0"/>
              <a:t>Modification Deadline </a:t>
            </a:r>
          </a:p>
          <a:p>
            <a:pPr marL="0" indent="0">
              <a:buNone/>
            </a:pPr>
            <a:r>
              <a:rPr lang="en-US" sz="3200" dirty="0"/>
              <a:t>is </a:t>
            </a:r>
            <a:r>
              <a:rPr lang="en-US" sz="3200" dirty="0">
                <a:highlight>
                  <a:srgbClr val="FFFF00"/>
                </a:highlight>
              </a:rPr>
              <a:t>May 15, 2023</a:t>
            </a:r>
          </a:p>
          <a:p>
            <a:pPr marL="0" indent="0">
              <a:buNone/>
            </a:pPr>
            <a:endParaRPr lang="en-US" sz="2800" dirty="0"/>
          </a:p>
          <a:p>
            <a:endParaRPr lang="en-US" dirty="0"/>
          </a:p>
          <a:p>
            <a:endParaRPr lang="en-US" dirty="0"/>
          </a:p>
        </p:txBody>
      </p:sp>
      <p:sp>
        <p:nvSpPr>
          <p:cNvPr id="3" name="Title 2">
            <a:extLst>
              <a:ext uri="{FF2B5EF4-FFF2-40B4-BE49-F238E27FC236}">
                <a16:creationId xmlns:a16="http://schemas.microsoft.com/office/drawing/2014/main" id="{321CB971-5346-0E1C-447E-373A02F0ECAE}"/>
              </a:ext>
            </a:extLst>
          </p:cNvPr>
          <p:cNvSpPr>
            <a:spLocks noGrp="1"/>
          </p:cNvSpPr>
          <p:nvPr>
            <p:ph type="title"/>
          </p:nvPr>
        </p:nvSpPr>
        <p:spPr/>
        <p:txBody>
          <a:bodyPr/>
          <a:lstStyle/>
          <a:p>
            <a:r>
              <a:rPr lang="en-US" dirty="0"/>
              <a:t>Final Perkins Modification	 </a:t>
            </a:r>
            <a:br>
              <a:rPr lang="en-US" dirty="0"/>
            </a:br>
            <a:endParaRPr lang="en-US" dirty="0"/>
          </a:p>
        </p:txBody>
      </p:sp>
      <p:pic>
        <p:nvPicPr>
          <p:cNvPr id="5" name="Picture 4">
            <a:extLst>
              <a:ext uri="{FF2B5EF4-FFF2-40B4-BE49-F238E27FC236}">
                <a16:creationId xmlns:a16="http://schemas.microsoft.com/office/drawing/2014/main" id="{14B129A0-CC02-E14C-F3C2-49BC055F3CD6}"/>
              </a:ext>
            </a:extLst>
          </p:cNvPr>
          <p:cNvPicPr>
            <a:picLocks noChangeAspect="1"/>
          </p:cNvPicPr>
          <p:nvPr/>
        </p:nvPicPr>
        <p:blipFill>
          <a:blip r:embed="rId2"/>
          <a:stretch>
            <a:fillRect/>
          </a:stretch>
        </p:blipFill>
        <p:spPr>
          <a:xfrm rot="1526023">
            <a:off x="4223568" y="1318458"/>
            <a:ext cx="4465232" cy="3387183"/>
          </a:xfrm>
          <a:prstGeom prst="rect">
            <a:avLst/>
          </a:prstGeom>
        </p:spPr>
      </p:pic>
      <p:sp>
        <p:nvSpPr>
          <p:cNvPr id="6" name="Oval 5">
            <a:extLst>
              <a:ext uri="{FF2B5EF4-FFF2-40B4-BE49-F238E27FC236}">
                <a16:creationId xmlns:a16="http://schemas.microsoft.com/office/drawing/2014/main" id="{8BF07668-6587-748F-B093-49AC355E3862}"/>
              </a:ext>
            </a:extLst>
          </p:cNvPr>
          <p:cNvSpPr/>
          <p:nvPr/>
        </p:nvSpPr>
        <p:spPr>
          <a:xfrm rot="1499074">
            <a:off x="4760574" y="2266226"/>
            <a:ext cx="907621" cy="882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DUE</a:t>
            </a:r>
          </a:p>
        </p:txBody>
      </p:sp>
    </p:spTree>
    <p:extLst>
      <p:ext uri="{BB962C8B-B14F-4D97-AF65-F5344CB8AC3E}">
        <p14:creationId xmlns:p14="http://schemas.microsoft.com/office/powerpoint/2010/main" val="17780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FFA20A777A1E45B39AEF474C3214FD" ma:contentTypeVersion="15" ma:contentTypeDescription="Create a new document." ma:contentTypeScope="" ma:versionID="23de42f4f29e77b58244b3ae77c8fe4b">
  <xsd:schema xmlns:xsd="http://www.w3.org/2001/XMLSchema" xmlns:xs="http://www.w3.org/2001/XMLSchema" xmlns:p="http://schemas.microsoft.com/office/2006/metadata/properties" xmlns:ns2="c2944ea2-f59e-4d9b-9e07-2e8200370d35" xmlns:ns3="a3648569-d889-4cab-8fb7-f97de583ec0f" targetNamespace="http://schemas.microsoft.com/office/2006/metadata/properties" ma:root="true" ma:fieldsID="75a295c533d6f25716023b9607d5287f" ns2:_="" ns3:_="">
    <xsd:import namespace="c2944ea2-f59e-4d9b-9e07-2e8200370d35"/>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44ea2-f59e-4d9b-9e07-2e8200370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c2944ea2-f59e-4d9b-9e07-2e8200370d3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48B161-46E3-4D94-8EC6-91A54DB4F6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944ea2-f59e-4d9b-9e07-2e8200370d35"/>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3.xml><?xml version="1.0" encoding="utf-8"?>
<ds:datastoreItem xmlns:ds="http://schemas.openxmlformats.org/officeDocument/2006/customXml" ds:itemID="{081C12FC-6215-4B2B-9EAC-7E250CE89C1A}">
  <ds:schemaRef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terms/"/>
    <ds:schemaRef ds:uri="c2944ea2-f59e-4d9b-9e07-2e8200370d35"/>
    <ds:schemaRef ds:uri="http://schemas.microsoft.com/office/2006/documentManagement/types"/>
    <ds:schemaRef ds:uri="http://purl.org/dc/dcmitype/"/>
    <ds:schemaRef ds:uri="http://purl.org/dc/elements/1.1/"/>
    <ds:schemaRef ds:uri="a3648569-d889-4cab-8fb7-f97de583ec0f"/>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933</Words>
  <Application>Microsoft Office PowerPoint</Application>
  <PresentationFormat>On-screen Show (16:9)</PresentationFormat>
  <Paragraphs>145</Paragraphs>
  <Slides>23</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Amasis MT Pro Black</vt:lpstr>
      <vt:lpstr>Arial</vt:lpstr>
      <vt:lpstr>Arial Black</vt:lpstr>
      <vt:lpstr>Calibri</vt:lpstr>
      <vt:lpstr>Calibri Light</vt:lpstr>
      <vt:lpstr>Courier New</vt:lpstr>
      <vt:lpstr>Helvetica Neue Medium</vt:lpstr>
      <vt:lpstr>Lucida Calligraphy</vt:lpstr>
      <vt:lpstr>Times New Roman</vt:lpstr>
      <vt:lpstr>-webkit-standard</vt:lpstr>
      <vt:lpstr>Wingdings</vt:lpstr>
      <vt:lpstr>Office Theme</vt:lpstr>
      <vt:lpstr>Perkins Update</vt:lpstr>
      <vt:lpstr>Career &amp; Technical Education Team</vt:lpstr>
      <vt:lpstr>Purpose of Perkins </vt:lpstr>
      <vt:lpstr>2P1 Strategies </vt:lpstr>
      <vt:lpstr>State Articulation Agreement Update</vt:lpstr>
      <vt:lpstr>Next week!  EDGAR and Perkins Annual Meeting</vt:lpstr>
      <vt:lpstr>SkillsUSA State Competition</vt:lpstr>
      <vt:lpstr>Career Exploration Guides</vt:lpstr>
      <vt:lpstr>Final Perkins Modification   </vt:lpstr>
      <vt:lpstr>Negotiated Levels of Performance for  2023-2024 Due May 19th </vt:lpstr>
      <vt:lpstr>End of Year – Due May 19th </vt:lpstr>
      <vt:lpstr>EOY Reviews Online Meetings</vt:lpstr>
      <vt:lpstr>Additional EOY Documents Due July 7th </vt:lpstr>
      <vt:lpstr>Planning for next year – Due June 2nd </vt:lpstr>
      <vt:lpstr>June/July in-person/virtual discussion</vt:lpstr>
      <vt:lpstr>Perkins Monthly Updates</vt:lpstr>
      <vt:lpstr>Raising the Awareness of Career Pathways Webinars</vt:lpstr>
      <vt:lpstr>NCETA Spring Conference</vt:lpstr>
      <vt:lpstr>nactei  National Perkins Leadership Conference</vt:lpstr>
      <vt:lpstr>Secondary CTE Summer Conference Twin City Quarter, Winston-Salem </vt:lpstr>
      <vt:lpstr>ACTE</vt:lpstr>
      <vt:lpstr>https://www.ncpn.info</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544</cp:revision>
  <dcterms:created xsi:type="dcterms:W3CDTF">2021-08-11T12:00:29Z</dcterms:created>
  <dcterms:modified xsi:type="dcterms:W3CDTF">2023-04-11T11:50:08Z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0x01010056FFA20A777A1E45B39AEF474C3214FD</vt:lpwstr>
  </property>
  <property fmtid="{D5CDD505-2E9C-101B-9397-08002B2CF9AE}" pid="3" name="MediaServiceImageTags">
    <vt:lpwstr/>
  </property>
</Properties>
</file>