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9"/>
  </p:notesMasterIdLst>
  <p:handoutMasterIdLst>
    <p:handoutMasterId r:id="rId30"/>
  </p:handoutMasterIdLst>
  <p:sldIdLst>
    <p:sldId id="276" r:id="rId2"/>
    <p:sldId id="278" r:id="rId3"/>
    <p:sldId id="279" r:id="rId4"/>
    <p:sldId id="280" r:id="rId5"/>
    <p:sldId id="261"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301" r:id="rId21"/>
    <p:sldId id="295" r:id="rId22"/>
    <p:sldId id="296" r:id="rId23"/>
    <p:sldId id="297" r:id="rId24"/>
    <p:sldId id="298" r:id="rId25"/>
    <p:sldId id="299" r:id="rId26"/>
    <p:sldId id="300" r:id="rId27"/>
    <p:sldId id="25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47" autoAdjust="0"/>
    <p:restoredTop sz="86406"/>
  </p:normalViewPr>
  <p:slideViewPr>
    <p:cSldViewPr snapToGrid="0">
      <p:cViewPr>
        <p:scale>
          <a:sx n="100" d="100"/>
          <a:sy n="100" d="100"/>
        </p:scale>
        <p:origin x="1840" y="576"/>
      </p:cViewPr>
      <p:guideLst/>
    </p:cSldViewPr>
  </p:slideViewPr>
  <p:outlineViewPr>
    <p:cViewPr>
      <p:scale>
        <a:sx n="33" d="100"/>
        <a:sy n="33" d="100"/>
      </p:scale>
      <p:origin x="0" y="-261728"/>
    </p:cViewPr>
  </p:outlineViewPr>
  <p:notesTextViewPr>
    <p:cViewPr>
      <p:scale>
        <a:sx n="1" d="1"/>
        <a:sy n="1" d="1"/>
      </p:scale>
      <p:origin x="0" y="0"/>
    </p:cViewPr>
  </p:notesTextViewPr>
  <p:sorterViewPr>
    <p:cViewPr>
      <p:scale>
        <a:sx n="150" d="100"/>
        <a:sy n="150" d="100"/>
      </p:scale>
      <p:origin x="0" y="0"/>
    </p:cViewPr>
  </p:sorter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9B6F52-CC10-4425-9195-EDF28B435798}" type="datetimeFigureOut">
              <a:rPr lang="en-US" smtClean="0"/>
              <a:t>7/19/17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D3CF6-D097-446F-BA20-84B1F837E572}" type="datetimeFigureOut">
              <a:rPr lang="en-US" smtClean="0"/>
              <a:t>7/19/17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 Id="rId3" Type="http://schemas.openxmlformats.org/officeDocument/2006/relationships/hyperlink" Target="http://www.nccommunitycolleges.edu/sites/default/files/state-board/finance/fc11_career_and_technical_education_improvements_through_enhanced_career_pathways.pdf" TargetMode="Externa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ncperkins.org/manufacturing" TargetMode="External"/><Relationship Id="rId4" Type="http://schemas.openxmlformats.org/officeDocument/2006/relationships/hyperlink" Target="https://register.gotowebinar.com/register/4304865482997671426" TargetMode="External"/><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46C6A2-84B9-4F4B-9D29-2CFB53138DBA}" type="slidenum">
              <a:rPr lang="en-US" smtClean="0"/>
              <a:pPr/>
              <a:t>1</a:t>
            </a:fld>
            <a:endParaRPr lang="en-US"/>
          </a:p>
        </p:txBody>
      </p:sp>
    </p:spTree>
    <p:extLst>
      <p:ext uri="{BB962C8B-B14F-4D97-AF65-F5344CB8AC3E}">
        <p14:creationId xmlns:p14="http://schemas.microsoft.com/office/powerpoint/2010/main" val="974126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13</a:t>
            </a:fld>
            <a:endParaRPr lang="en-US"/>
          </a:p>
        </p:txBody>
      </p:sp>
    </p:spTree>
    <p:extLst>
      <p:ext uri="{BB962C8B-B14F-4D97-AF65-F5344CB8AC3E}">
        <p14:creationId xmlns:p14="http://schemas.microsoft.com/office/powerpoint/2010/main" val="446530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14</a:t>
            </a:fld>
            <a:endParaRPr lang="en-US"/>
          </a:p>
        </p:txBody>
      </p:sp>
    </p:spTree>
    <p:extLst>
      <p:ext uri="{BB962C8B-B14F-4D97-AF65-F5344CB8AC3E}">
        <p14:creationId xmlns:p14="http://schemas.microsoft.com/office/powerpoint/2010/main" val="1636335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15</a:t>
            </a:fld>
            <a:endParaRPr lang="en-US"/>
          </a:p>
        </p:txBody>
      </p:sp>
    </p:spTree>
    <p:extLst>
      <p:ext uri="{BB962C8B-B14F-4D97-AF65-F5344CB8AC3E}">
        <p14:creationId xmlns:p14="http://schemas.microsoft.com/office/powerpoint/2010/main" val="1012341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17</a:t>
            </a:fld>
            <a:endParaRPr lang="en-US"/>
          </a:p>
        </p:txBody>
      </p:sp>
    </p:spTree>
    <p:extLst>
      <p:ext uri="{BB962C8B-B14F-4D97-AF65-F5344CB8AC3E}">
        <p14:creationId xmlns:p14="http://schemas.microsoft.com/office/powerpoint/2010/main" val="112580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18</a:t>
            </a:fld>
            <a:endParaRPr lang="en-US"/>
          </a:p>
        </p:txBody>
      </p:sp>
    </p:spTree>
    <p:extLst>
      <p:ext uri="{BB962C8B-B14F-4D97-AF65-F5344CB8AC3E}">
        <p14:creationId xmlns:p14="http://schemas.microsoft.com/office/powerpoint/2010/main" val="1292064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Section 135.</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(c) Permissive.--Funds made available to an eligible recipient under this title may be used--</a:t>
            </a:r>
          </a:p>
          <a:p>
            <a:r>
              <a:rPr lang="en-US" sz="1600" kern="1200" dirty="0">
                <a:solidFill>
                  <a:schemeClr val="tx1"/>
                </a:solidFill>
                <a:effectLst/>
                <a:latin typeface="+mn-lt"/>
                <a:ea typeface="+mn-ea"/>
                <a:cs typeface="+mn-cs"/>
              </a:rPr>
              <a:t>(1) to involve parents, businesses, and labor organizations as appropriate, in the design, implementation, and evaluation of career and technical education programs authorized under this title, including establishing effective programs and procedures to enable informed and effective participation in such programs;</a:t>
            </a:r>
          </a:p>
          <a:p>
            <a:r>
              <a:rPr lang="en-US" sz="1600" kern="1200" dirty="0">
                <a:solidFill>
                  <a:schemeClr val="tx1"/>
                </a:solidFill>
                <a:effectLst/>
                <a:latin typeface="+mn-lt"/>
                <a:ea typeface="+mn-ea"/>
                <a:cs typeface="+mn-cs"/>
              </a:rPr>
              <a:t>(2) to provide career guidance and academic counseling, which may include information described in section 118, for students participating in career and technical education programs, that—</a:t>
            </a:r>
          </a:p>
          <a:p>
            <a:pPr lvl="1"/>
            <a:r>
              <a:rPr lang="en-US" sz="1600" kern="1200" dirty="0">
                <a:solidFill>
                  <a:schemeClr val="tx1"/>
                </a:solidFill>
                <a:effectLst/>
                <a:latin typeface="+mn-lt"/>
                <a:ea typeface="+mn-ea"/>
                <a:cs typeface="+mn-cs"/>
              </a:rPr>
              <a:t>(A) improves graduation rates and provides information on postsecondary and career options, including baccalaureate degree programs, for secondary students, which activities may include the use of graduation and career plans; and</a:t>
            </a:r>
          </a:p>
          <a:p>
            <a:pPr lvl="1"/>
            <a:r>
              <a:rPr lang="en-US" sz="1600" kern="1200" dirty="0">
                <a:solidFill>
                  <a:schemeClr val="tx1"/>
                </a:solidFill>
                <a:effectLst/>
                <a:latin typeface="+mn-lt"/>
                <a:ea typeface="+mn-ea"/>
                <a:cs typeface="+mn-cs"/>
              </a:rPr>
              <a:t>(B) provides assistance for postsecondary students, including for adult students who are changing careers or updating skills;</a:t>
            </a:r>
          </a:p>
          <a:p>
            <a:r>
              <a:rPr lang="en-US" sz="1600" kern="1200" dirty="0">
                <a:solidFill>
                  <a:schemeClr val="tx1"/>
                </a:solidFill>
                <a:effectLst/>
                <a:latin typeface="+mn-lt"/>
                <a:ea typeface="+mn-ea"/>
                <a:cs typeface="+mn-cs"/>
              </a:rPr>
              <a:t>(3) for local education and business (including small business) partnerships, including for—</a:t>
            </a:r>
          </a:p>
          <a:p>
            <a:pPr lvl="1"/>
            <a:r>
              <a:rPr lang="en-US" sz="1600" kern="1200" dirty="0">
                <a:solidFill>
                  <a:schemeClr val="tx1"/>
                </a:solidFill>
                <a:effectLst/>
                <a:latin typeface="+mn-lt"/>
                <a:ea typeface="+mn-ea"/>
                <a:cs typeface="+mn-cs"/>
              </a:rPr>
              <a:t>(A) work-related experiences for students, such as internships, cooperative education, school-based enterprises, entrepreneurship, and job shadowing that are related to career and technical education programs;</a:t>
            </a:r>
          </a:p>
          <a:p>
            <a:pPr lvl="1"/>
            <a:r>
              <a:rPr lang="en-US" sz="1600" kern="1200" dirty="0">
                <a:solidFill>
                  <a:schemeClr val="tx1"/>
                </a:solidFill>
                <a:effectLst/>
                <a:latin typeface="+mn-lt"/>
                <a:ea typeface="+mn-ea"/>
                <a:cs typeface="+mn-cs"/>
              </a:rPr>
              <a:t>(B) adjunct faculty arrangements for qualified industry professionals; and</a:t>
            </a:r>
          </a:p>
          <a:p>
            <a:pPr lvl="1"/>
            <a:r>
              <a:rPr lang="en-US" sz="1600" kern="1200" dirty="0">
                <a:solidFill>
                  <a:schemeClr val="tx1"/>
                </a:solidFill>
                <a:effectLst/>
                <a:latin typeface="+mn-lt"/>
                <a:ea typeface="+mn-ea"/>
                <a:cs typeface="+mn-cs"/>
              </a:rPr>
              <a:t>(C) industry experience for teachers and faculty</a:t>
            </a:r>
          </a:p>
          <a:p>
            <a:r>
              <a:rPr lang="en-US" sz="1600" kern="1200" dirty="0">
                <a:solidFill>
                  <a:schemeClr val="tx1"/>
                </a:solidFill>
                <a:effectLst/>
                <a:latin typeface="+mn-lt"/>
                <a:ea typeface="+mn-ea"/>
                <a:cs typeface="+mn-cs"/>
              </a:rPr>
              <a:t>(4) to provide programs for special populations</a:t>
            </a:r>
          </a:p>
          <a:p>
            <a:r>
              <a:rPr lang="en-US" sz="1600" kern="1200" dirty="0">
                <a:solidFill>
                  <a:schemeClr val="tx1"/>
                </a:solidFill>
                <a:effectLst/>
                <a:latin typeface="+mn-lt"/>
                <a:ea typeface="+mn-ea"/>
                <a:cs typeface="+mn-cs"/>
              </a:rPr>
              <a:t>(5) to assist career and technical student organizations</a:t>
            </a:r>
          </a:p>
          <a:p>
            <a:r>
              <a:rPr lang="en-US" sz="1600" kern="1200" dirty="0">
                <a:solidFill>
                  <a:schemeClr val="tx1"/>
                </a:solidFill>
                <a:effectLst/>
                <a:latin typeface="+mn-lt"/>
                <a:ea typeface="+mn-ea"/>
                <a:cs typeface="+mn-cs"/>
              </a:rPr>
              <a:t>(6) for mentoring and support services;</a:t>
            </a:r>
          </a:p>
          <a:p>
            <a:r>
              <a:rPr lang="en-US" sz="1600" kern="1200" dirty="0">
                <a:solidFill>
                  <a:schemeClr val="tx1"/>
                </a:solidFill>
                <a:effectLst/>
                <a:latin typeface="+mn-lt"/>
                <a:ea typeface="+mn-ea"/>
                <a:cs typeface="+mn-cs"/>
              </a:rPr>
              <a:t>(7) for leasing, purchasing, upgrading or adapting equipment, including instructional aids and publications (including support for library resources) designed to strengthen and support academic and technical skill achievement;</a:t>
            </a:r>
          </a:p>
          <a:p>
            <a:r>
              <a:rPr lang="en-US" sz="1600" kern="1200" dirty="0">
                <a:solidFill>
                  <a:schemeClr val="tx1"/>
                </a:solidFill>
                <a:effectLst/>
                <a:latin typeface="+mn-lt"/>
                <a:ea typeface="+mn-ea"/>
                <a:cs typeface="+mn-cs"/>
              </a:rPr>
              <a:t>(8) for teacher preparation programs that address the integration of academic and career and technical education and that assist individuals who are interested in becoming career and technical education teachers and faculty, including individuals with experience in business and industry;</a:t>
            </a:r>
          </a:p>
          <a:p>
            <a:r>
              <a:rPr lang="en-US" sz="1600" kern="1200" dirty="0">
                <a:solidFill>
                  <a:schemeClr val="tx1"/>
                </a:solidFill>
                <a:effectLst/>
                <a:latin typeface="+mn-lt"/>
                <a:ea typeface="+mn-ea"/>
                <a:cs typeface="+mn-cs"/>
              </a:rPr>
              <a:t>(9) to develop and expand postsecondary program offerings at times and in formats that are accessible for students, including working students, including through the use of distance education;</a:t>
            </a:r>
          </a:p>
          <a:p>
            <a:r>
              <a:rPr lang="en-US" sz="1600" kern="1200" dirty="0">
                <a:solidFill>
                  <a:schemeClr val="tx1"/>
                </a:solidFill>
                <a:effectLst/>
                <a:latin typeface="+mn-lt"/>
                <a:ea typeface="+mn-ea"/>
                <a:cs typeface="+mn-cs"/>
              </a:rPr>
              <a:t>(10) to develop initiatives that facilitate the transition of </a:t>
            </a:r>
            <a:r>
              <a:rPr lang="en-US" sz="1600" kern="1200" dirty="0" err="1">
                <a:solidFill>
                  <a:schemeClr val="tx1"/>
                </a:solidFill>
                <a:effectLst/>
                <a:latin typeface="+mn-lt"/>
                <a:ea typeface="+mn-ea"/>
                <a:cs typeface="+mn-cs"/>
              </a:rPr>
              <a:t>subbaccalaureate</a:t>
            </a:r>
            <a:r>
              <a:rPr lang="en-US" sz="1600" kern="1200" dirty="0">
                <a:solidFill>
                  <a:schemeClr val="tx1"/>
                </a:solidFill>
                <a:effectLst/>
                <a:latin typeface="+mn-lt"/>
                <a:ea typeface="+mn-ea"/>
                <a:cs typeface="+mn-cs"/>
              </a:rPr>
              <a:t> career and technical education students into baccalaureate degree programs, including—</a:t>
            </a:r>
          </a:p>
          <a:p>
            <a:pPr lvl="1"/>
            <a:r>
              <a:rPr lang="en-US" sz="1600" kern="1200" dirty="0">
                <a:solidFill>
                  <a:schemeClr val="tx1"/>
                </a:solidFill>
                <a:effectLst/>
                <a:latin typeface="+mn-lt"/>
                <a:ea typeface="+mn-ea"/>
                <a:cs typeface="+mn-cs"/>
              </a:rPr>
              <a:t>(A) articulation agreements between sub- baccalaureate degree granting career and technical education postsecondary educational institutions and baccalaureate degree granting postsecondary educational institutions;</a:t>
            </a:r>
          </a:p>
          <a:p>
            <a:pPr lvl="1"/>
            <a:r>
              <a:rPr lang="en-US" sz="1600" kern="1200" dirty="0">
                <a:solidFill>
                  <a:schemeClr val="tx1"/>
                </a:solidFill>
                <a:effectLst/>
                <a:latin typeface="+mn-lt"/>
                <a:ea typeface="+mn-ea"/>
                <a:cs typeface="+mn-cs"/>
              </a:rPr>
              <a:t>(B) postsecondary dual and concurrent enrollment programs;</a:t>
            </a:r>
          </a:p>
          <a:p>
            <a:pPr lvl="1"/>
            <a:r>
              <a:rPr lang="en-US" sz="1600" kern="1200" dirty="0">
                <a:solidFill>
                  <a:schemeClr val="tx1"/>
                </a:solidFill>
                <a:effectLst/>
                <a:latin typeface="+mn-lt"/>
                <a:ea typeface="+mn-ea"/>
                <a:cs typeface="+mn-cs"/>
              </a:rPr>
              <a:t>(C) academic and financial aid counseling for sub- baccalaureate career and technical education students that informs the students of the opportunities for pursuing a baccalaureate degree and advises the students on how to meet any transfer requirements; and</a:t>
            </a:r>
          </a:p>
          <a:p>
            <a:pPr lvl="1"/>
            <a:r>
              <a:rPr lang="en-US" sz="1600" kern="1200" dirty="0">
                <a:solidFill>
                  <a:schemeClr val="tx1"/>
                </a:solidFill>
                <a:effectLst/>
                <a:latin typeface="+mn-lt"/>
                <a:ea typeface="+mn-ea"/>
                <a:cs typeface="+mn-cs"/>
              </a:rPr>
              <a:t>(D) other initiatives—</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to encourage the pursuit of a baccalaureate degree; and</a:t>
            </a:r>
          </a:p>
          <a:p>
            <a:pPr lvl="2"/>
            <a:r>
              <a:rPr lang="en-US" sz="1600" kern="1200" dirty="0">
                <a:solidFill>
                  <a:schemeClr val="tx1"/>
                </a:solidFill>
                <a:effectLst/>
                <a:latin typeface="+mn-lt"/>
                <a:ea typeface="+mn-ea"/>
                <a:cs typeface="+mn-cs"/>
              </a:rPr>
              <a:t>(ii) to overcome barriers to enrollment in and completion of baccalaureate degree programs, including geographic and other barriers affecting rural students and special populations;</a:t>
            </a:r>
          </a:p>
          <a:p>
            <a:r>
              <a:rPr lang="en-US" sz="1600" kern="1200" dirty="0">
                <a:solidFill>
                  <a:schemeClr val="tx1"/>
                </a:solidFill>
                <a:effectLst/>
                <a:latin typeface="+mn-lt"/>
                <a:ea typeface="+mn-ea"/>
                <a:cs typeface="+mn-cs"/>
              </a:rPr>
              <a:t>(11) to provide activities to support entrepreneurship education and training;</a:t>
            </a:r>
          </a:p>
          <a:p>
            <a:r>
              <a:rPr lang="en-US" sz="1600" kern="1200" dirty="0">
                <a:solidFill>
                  <a:schemeClr val="tx1"/>
                </a:solidFill>
                <a:effectLst/>
                <a:latin typeface="+mn-lt"/>
                <a:ea typeface="+mn-ea"/>
                <a:cs typeface="+mn-cs"/>
              </a:rPr>
              <a:t>(12) for improving or developing new career and technical education courses, including the development of new proposed career and technical programs of study for consideration by the eligible agency and courses that prepare individuals academically and technically for high skill, high wage, or high demand occupations and dual or concurrent enrollment opportunities by which career and technical education students at the secondary level could obtain postsecondary credit to count towards an associate or baccalaureate degree;</a:t>
            </a:r>
          </a:p>
          <a:p>
            <a:r>
              <a:rPr lang="en-US" sz="1600" kern="1200" dirty="0">
                <a:solidFill>
                  <a:schemeClr val="tx1"/>
                </a:solidFill>
                <a:effectLst/>
                <a:latin typeface="+mn-lt"/>
                <a:ea typeface="+mn-ea"/>
                <a:cs typeface="+mn-cs"/>
              </a:rPr>
              <a:t>(13) to develop and support small, personalized career- themed learning communities;</a:t>
            </a:r>
          </a:p>
          <a:p>
            <a:r>
              <a:rPr lang="en-US" sz="1600" kern="1200" dirty="0">
                <a:solidFill>
                  <a:schemeClr val="tx1"/>
                </a:solidFill>
                <a:effectLst/>
                <a:latin typeface="+mn-lt"/>
                <a:ea typeface="+mn-ea"/>
                <a:cs typeface="+mn-cs"/>
              </a:rPr>
              <a:t>(14) to provide support for family and consumer sciences programs;</a:t>
            </a:r>
          </a:p>
          <a:p>
            <a:r>
              <a:rPr lang="en-US" sz="1600" kern="1200" dirty="0">
                <a:solidFill>
                  <a:schemeClr val="tx1"/>
                </a:solidFill>
                <a:effectLst/>
                <a:latin typeface="+mn-lt"/>
                <a:ea typeface="+mn-ea"/>
                <a:cs typeface="+mn-cs"/>
              </a:rPr>
              <a:t>(15) to provide career and technical education programs for adults and school dropouts to complete the secondary school education, or upgrade the technical skills, of the adults and school dropouts;</a:t>
            </a:r>
          </a:p>
          <a:p>
            <a:r>
              <a:rPr lang="en-US" sz="1600" kern="1200" dirty="0">
                <a:solidFill>
                  <a:schemeClr val="tx1"/>
                </a:solidFill>
                <a:effectLst/>
                <a:latin typeface="+mn-lt"/>
                <a:ea typeface="+mn-ea"/>
                <a:cs typeface="+mn-cs"/>
              </a:rPr>
              <a:t>(16) to provide assistance to individuals who have participated in services and activities under this Act in continuing their education or training or finding an appropriate job, such as through referral to the system established under section 121 of Public Law 105-220 (29 U.S.C. 2801 et seq.);</a:t>
            </a:r>
          </a:p>
          <a:p>
            <a:r>
              <a:rPr lang="en-US" sz="1600" kern="1200" dirty="0">
                <a:solidFill>
                  <a:schemeClr val="tx1"/>
                </a:solidFill>
                <a:effectLst/>
                <a:latin typeface="+mn-lt"/>
                <a:ea typeface="+mn-ea"/>
                <a:cs typeface="+mn-cs"/>
              </a:rPr>
              <a:t>(17) to support training and activities (such as mentoring and outreach) in non-traditional fields;</a:t>
            </a:r>
          </a:p>
          <a:p>
            <a:r>
              <a:rPr lang="en-US" sz="1600" kern="1200" dirty="0">
                <a:solidFill>
                  <a:schemeClr val="tx1"/>
                </a:solidFill>
                <a:effectLst/>
                <a:latin typeface="+mn-lt"/>
                <a:ea typeface="+mn-ea"/>
                <a:cs typeface="+mn-cs"/>
              </a:rPr>
              <a:t>(18) to provide support for training programs in automotive technologies;</a:t>
            </a:r>
          </a:p>
          <a:p>
            <a:r>
              <a:rPr lang="en-US" sz="1600" kern="1200" dirty="0">
                <a:solidFill>
                  <a:schemeClr val="tx1"/>
                </a:solidFill>
                <a:effectLst/>
                <a:latin typeface="+mn-lt"/>
                <a:ea typeface="+mn-ea"/>
                <a:cs typeface="+mn-cs"/>
              </a:rPr>
              <a:t>(19) to pool a portion of such funds with a portion of funds available to not less than 1 other eligible recipient for innovative initiatives, which may include-- </a:t>
            </a:r>
          </a:p>
          <a:p>
            <a:pPr lvl="1"/>
            <a:r>
              <a:rPr lang="en-US" sz="1600" kern="1200" dirty="0">
                <a:solidFill>
                  <a:schemeClr val="tx1"/>
                </a:solidFill>
                <a:effectLst/>
                <a:latin typeface="+mn-lt"/>
                <a:ea typeface="+mn-ea"/>
                <a:cs typeface="+mn-cs"/>
              </a:rPr>
              <a:t>(A) improving the initial preparation and professional development of career and technical education teachers, faculty, administrators, and counselors; </a:t>
            </a:r>
          </a:p>
          <a:p>
            <a:pPr lvl="1"/>
            <a:r>
              <a:rPr lang="en-US" sz="1600" kern="1200" dirty="0">
                <a:solidFill>
                  <a:schemeClr val="tx1"/>
                </a:solidFill>
                <a:effectLst/>
                <a:latin typeface="+mn-lt"/>
                <a:ea typeface="+mn-ea"/>
                <a:cs typeface="+mn-cs"/>
              </a:rPr>
              <a:t>(B) establishing, enhancing, or supporting systems for--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accountability data collection under this Act; or </a:t>
            </a:r>
          </a:p>
          <a:p>
            <a:pPr lvl="2"/>
            <a:r>
              <a:rPr lang="en-US" sz="1600" kern="1200" dirty="0">
                <a:solidFill>
                  <a:schemeClr val="tx1"/>
                </a:solidFill>
                <a:effectLst/>
                <a:latin typeface="+mn-lt"/>
                <a:ea typeface="+mn-ea"/>
                <a:cs typeface="+mn-cs"/>
              </a:rPr>
              <a:t>(ii) reporting data under this Act; </a:t>
            </a:r>
          </a:p>
          <a:p>
            <a:pPr lvl="1"/>
            <a:r>
              <a:rPr lang="en-US" sz="1600" kern="1200" dirty="0">
                <a:solidFill>
                  <a:schemeClr val="tx1"/>
                </a:solidFill>
                <a:effectLst/>
                <a:latin typeface="+mn-lt"/>
                <a:ea typeface="+mn-ea"/>
                <a:cs typeface="+mn-cs"/>
              </a:rPr>
              <a:t>(C) implementing career and technical programs of study described in section 122(c)(1)(A); or </a:t>
            </a:r>
          </a:p>
          <a:p>
            <a:pPr lvl="1"/>
            <a:r>
              <a:rPr lang="en-US" sz="1600" kern="1200" dirty="0">
                <a:solidFill>
                  <a:schemeClr val="tx1"/>
                </a:solidFill>
                <a:effectLst/>
                <a:latin typeface="+mn-lt"/>
                <a:ea typeface="+mn-ea"/>
                <a:cs typeface="+mn-cs"/>
              </a:rPr>
              <a:t>(D) implementing technical assessments; and </a:t>
            </a:r>
          </a:p>
          <a:p>
            <a:r>
              <a:rPr lang="en-US" sz="1600" kern="1200" dirty="0">
                <a:solidFill>
                  <a:schemeClr val="tx1"/>
                </a:solidFill>
                <a:effectLst/>
                <a:latin typeface="+mn-lt"/>
                <a:ea typeface="+mn-ea"/>
                <a:cs typeface="+mn-cs"/>
              </a:rPr>
              <a:t>(20) to support other career and technical education activities that are consistent with the purpose of this Act. </a:t>
            </a:r>
          </a:p>
          <a:p>
            <a:r>
              <a:rPr lang="en-US" sz="16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FB46C6A2-84B9-4F4B-9D29-2CFB53138DBA}" type="slidenum">
              <a:rPr lang="en-US" smtClean="0"/>
              <a:pPr/>
              <a:t>19</a:t>
            </a:fld>
            <a:endParaRPr lang="en-US"/>
          </a:p>
        </p:txBody>
      </p:sp>
    </p:spTree>
    <p:extLst>
      <p:ext uri="{BB962C8B-B14F-4D97-AF65-F5344CB8AC3E}">
        <p14:creationId xmlns:p14="http://schemas.microsoft.com/office/powerpoint/2010/main" val="705670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Section 135.</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(c) Permissive.--Funds made available to an eligible recipient under this title may be used--</a:t>
            </a:r>
          </a:p>
          <a:p>
            <a:r>
              <a:rPr lang="en-US" sz="1600" kern="1200" dirty="0">
                <a:solidFill>
                  <a:schemeClr val="tx1"/>
                </a:solidFill>
                <a:effectLst/>
                <a:latin typeface="+mn-lt"/>
                <a:ea typeface="+mn-ea"/>
                <a:cs typeface="+mn-cs"/>
              </a:rPr>
              <a:t>(1) to involve parents, businesses, and labor organizations as appropriate, in the design, implementation, and evaluation of career and technical education programs authorized under this title, including establishing effective programs and procedures to enable informed and effective participation in such programs;</a:t>
            </a:r>
          </a:p>
          <a:p>
            <a:r>
              <a:rPr lang="en-US" sz="1600" kern="1200" dirty="0">
                <a:solidFill>
                  <a:schemeClr val="tx1"/>
                </a:solidFill>
                <a:effectLst/>
                <a:latin typeface="+mn-lt"/>
                <a:ea typeface="+mn-ea"/>
                <a:cs typeface="+mn-cs"/>
              </a:rPr>
              <a:t>(2) to provide career guidance and academic counseling, which may include information described in section 118, for students participating in career and technical education programs, that—</a:t>
            </a:r>
          </a:p>
          <a:p>
            <a:pPr lvl="1"/>
            <a:r>
              <a:rPr lang="en-US" sz="1600" kern="1200" dirty="0">
                <a:solidFill>
                  <a:schemeClr val="tx1"/>
                </a:solidFill>
                <a:effectLst/>
                <a:latin typeface="+mn-lt"/>
                <a:ea typeface="+mn-ea"/>
                <a:cs typeface="+mn-cs"/>
              </a:rPr>
              <a:t>(A) improves graduation rates and provides information on postsecondary and career options, including baccalaureate degree programs, for secondary students, which activities may include the use of graduation and career plans; and</a:t>
            </a:r>
          </a:p>
          <a:p>
            <a:pPr lvl="1"/>
            <a:r>
              <a:rPr lang="en-US" sz="1600" kern="1200" dirty="0">
                <a:solidFill>
                  <a:schemeClr val="tx1"/>
                </a:solidFill>
                <a:effectLst/>
                <a:latin typeface="+mn-lt"/>
                <a:ea typeface="+mn-ea"/>
                <a:cs typeface="+mn-cs"/>
              </a:rPr>
              <a:t>(B) provides assistance for postsecondary students, including for adult students who are changing careers or updating skills;</a:t>
            </a:r>
          </a:p>
          <a:p>
            <a:r>
              <a:rPr lang="en-US" sz="1600" kern="1200" dirty="0">
                <a:solidFill>
                  <a:schemeClr val="tx1"/>
                </a:solidFill>
                <a:effectLst/>
                <a:latin typeface="+mn-lt"/>
                <a:ea typeface="+mn-ea"/>
                <a:cs typeface="+mn-cs"/>
              </a:rPr>
              <a:t>(3) for local education and business (including small business) partnerships, including for—</a:t>
            </a:r>
          </a:p>
          <a:p>
            <a:pPr lvl="1"/>
            <a:r>
              <a:rPr lang="en-US" sz="1600" kern="1200" dirty="0">
                <a:solidFill>
                  <a:schemeClr val="tx1"/>
                </a:solidFill>
                <a:effectLst/>
                <a:latin typeface="+mn-lt"/>
                <a:ea typeface="+mn-ea"/>
                <a:cs typeface="+mn-cs"/>
              </a:rPr>
              <a:t>(A) work-related experiences for students, such as internships, cooperative education, school-based enterprises, entrepreneurship, and job shadowing that are related to career and technical education programs;</a:t>
            </a:r>
          </a:p>
          <a:p>
            <a:pPr lvl="1"/>
            <a:r>
              <a:rPr lang="en-US" sz="1600" kern="1200" dirty="0">
                <a:solidFill>
                  <a:schemeClr val="tx1"/>
                </a:solidFill>
                <a:effectLst/>
                <a:latin typeface="+mn-lt"/>
                <a:ea typeface="+mn-ea"/>
                <a:cs typeface="+mn-cs"/>
              </a:rPr>
              <a:t>(B) adjunct faculty arrangements for qualified industry professionals; and</a:t>
            </a:r>
          </a:p>
          <a:p>
            <a:pPr lvl="1"/>
            <a:r>
              <a:rPr lang="en-US" sz="1600" kern="1200" dirty="0">
                <a:solidFill>
                  <a:schemeClr val="tx1"/>
                </a:solidFill>
                <a:effectLst/>
                <a:latin typeface="+mn-lt"/>
                <a:ea typeface="+mn-ea"/>
                <a:cs typeface="+mn-cs"/>
              </a:rPr>
              <a:t>(C) industry experience for teachers and faculty</a:t>
            </a:r>
          </a:p>
          <a:p>
            <a:r>
              <a:rPr lang="en-US" sz="1600" kern="1200" dirty="0">
                <a:solidFill>
                  <a:schemeClr val="tx1"/>
                </a:solidFill>
                <a:effectLst/>
                <a:latin typeface="+mn-lt"/>
                <a:ea typeface="+mn-ea"/>
                <a:cs typeface="+mn-cs"/>
              </a:rPr>
              <a:t>(4) to provide programs for special populations</a:t>
            </a:r>
          </a:p>
          <a:p>
            <a:r>
              <a:rPr lang="en-US" sz="1600" kern="1200" dirty="0">
                <a:solidFill>
                  <a:schemeClr val="tx1"/>
                </a:solidFill>
                <a:effectLst/>
                <a:latin typeface="+mn-lt"/>
                <a:ea typeface="+mn-ea"/>
                <a:cs typeface="+mn-cs"/>
              </a:rPr>
              <a:t>(5) to assist career and technical student organizations</a:t>
            </a:r>
          </a:p>
          <a:p>
            <a:r>
              <a:rPr lang="en-US" sz="1600" kern="1200" dirty="0">
                <a:solidFill>
                  <a:schemeClr val="tx1"/>
                </a:solidFill>
                <a:effectLst/>
                <a:latin typeface="+mn-lt"/>
                <a:ea typeface="+mn-ea"/>
                <a:cs typeface="+mn-cs"/>
              </a:rPr>
              <a:t>(6) for mentoring and support services;</a:t>
            </a:r>
          </a:p>
          <a:p>
            <a:r>
              <a:rPr lang="en-US" sz="1600" kern="1200" dirty="0">
                <a:solidFill>
                  <a:schemeClr val="tx1"/>
                </a:solidFill>
                <a:effectLst/>
                <a:latin typeface="+mn-lt"/>
                <a:ea typeface="+mn-ea"/>
                <a:cs typeface="+mn-cs"/>
              </a:rPr>
              <a:t>(7) for leasing, purchasing, upgrading or adapting equipment, including instructional aids and publications (including support for library resources) designed to strengthen and support academic and technical skill achievement;</a:t>
            </a:r>
          </a:p>
          <a:p>
            <a:r>
              <a:rPr lang="en-US" sz="1600" kern="1200" dirty="0">
                <a:solidFill>
                  <a:schemeClr val="tx1"/>
                </a:solidFill>
                <a:effectLst/>
                <a:latin typeface="+mn-lt"/>
                <a:ea typeface="+mn-ea"/>
                <a:cs typeface="+mn-cs"/>
              </a:rPr>
              <a:t>(8) for teacher preparation programs that address the integration of academic and career and technical education and that assist individuals who are interested in becoming career and technical education teachers and faculty, including individuals with experience in business and industry;</a:t>
            </a:r>
          </a:p>
          <a:p>
            <a:r>
              <a:rPr lang="en-US" sz="1600" kern="1200" dirty="0">
                <a:solidFill>
                  <a:schemeClr val="tx1"/>
                </a:solidFill>
                <a:effectLst/>
                <a:latin typeface="+mn-lt"/>
                <a:ea typeface="+mn-ea"/>
                <a:cs typeface="+mn-cs"/>
              </a:rPr>
              <a:t>(9) to develop and expand postsecondary program offerings at times and in formats that are accessible for students, including working students, including through the use of distance education;</a:t>
            </a:r>
          </a:p>
          <a:p>
            <a:r>
              <a:rPr lang="en-US" sz="1600" kern="1200" dirty="0">
                <a:solidFill>
                  <a:schemeClr val="tx1"/>
                </a:solidFill>
                <a:effectLst/>
                <a:latin typeface="+mn-lt"/>
                <a:ea typeface="+mn-ea"/>
                <a:cs typeface="+mn-cs"/>
              </a:rPr>
              <a:t>(10) to develop initiatives that facilitate the transition of </a:t>
            </a:r>
            <a:r>
              <a:rPr lang="en-US" sz="1600" kern="1200" dirty="0" err="1">
                <a:solidFill>
                  <a:schemeClr val="tx1"/>
                </a:solidFill>
                <a:effectLst/>
                <a:latin typeface="+mn-lt"/>
                <a:ea typeface="+mn-ea"/>
                <a:cs typeface="+mn-cs"/>
              </a:rPr>
              <a:t>subbaccalaureate</a:t>
            </a:r>
            <a:r>
              <a:rPr lang="en-US" sz="1600" kern="1200" dirty="0">
                <a:solidFill>
                  <a:schemeClr val="tx1"/>
                </a:solidFill>
                <a:effectLst/>
                <a:latin typeface="+mn-lt"/>
                <a:ea typeface="+mn-ea"/>
                <a:cs typeface="+mn-cs"/>
              </a:rPr>
              <a:t> career and technical education students into baccalaureate degree programs, including—</a:t>
            </a:r>
          </a:p>
          <a:p>
            <a:pPr lvl="1"/>
            <a:r>
              <a:rPr lang="en-US" sz="1600" kern="1200" dirty="0">
                <a:solidFill>
                  <a:schemeClr val="tx1"/>
                </a:solidFill>
                <a:effectLst/>
                <a:latin typeface="+mn-lt"/>
                <a:ea typeface="+mn-ea"/>
                <a:cs typeface="+mn-cs"/>
              </a:rPr>
              <a:t>(A) articulation agreements between sub- baccalaureate degree granting career and technical education postsecondary educational institutions and baccalaureate degree granting postsecondary educational institutions;</a:t>
            </a:r>
          </a:p>
          <a:p>
            <a:pPr lvl="1"/>
            <a:r>
              <a:rPr lang="en-US" sz="1600" kern="1200" dirty="0">
                <a:solidFill>
                  <a:schemeClr val="tx1"/>
                </a:solidFill>
                <a:effectLst/>
                <a:latin typeface="+mn-lt"/>
                <a:ea typeface="+mn-ea"/>
                <a:cs typeface="+mn-cs"/>
              </a:rPr>
              <a:t>(B) postsecondary dual and concurrent enrollment programs;</a:t>
            </a:r>
          </a:p>
          <a:p>
            <a:pPr lvl="1"/>
            <a:r>
              <a:rPr lang="en-US" sz="1600" kern="1200" dirty="0">
                <a:solidFill>
                  <a:schemeClr val="tx1"/>
                </a:solidFill>
                <a:effectLst/>
                <a:latin typeface="+mn-lt"/>
                <a:ea typeface="+mn-ea"/>
                <a:cs typeface="+mn-cs"/>
              </a:rPr>
              <a:t>(C) academic and financial aid counseling for sub- baccalaureate career and technical education students that informs the students of the opportunities for pursuing a baccalaureate degree and advises the students on how to meet any transfer requirements; and</a:t>
            </a:r>
          </a:p>
          <a:p>
            <a:pPr lvl="1"/>
            <a:r>
              <a:rPr lang="en-US" sz="1600" kern="1200" dirty="0">
                <a:solidFill>
                  <a:schemeClr val="tx1"/>
                </a:solidFill>
                <a:effectLst/>
                <a:latin typeface="+mn-lt"/>
                <a:ea typeface="+mn-ea"/>
                <a:cs typeface="+mn-cs"/>
              </a:rPr>
              <a:t>(D) other initiatives—</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to encourage the pursuit of a baccalaureate degree; and</a:t>
            </a:r>
          </a:p>
          <a:p>
            <a:pPr lvl="2"/>
            <a:r>
              <a:rPr lang="en-US" sz="1600" kern="1200" dirty="0">
                <a:solidFill>
                  <a:schemeClr val="tx1"/>
                </a:solidFill>
                <a:effectLst/>
                <a:latin typeface="+mn-lt"/>
                <a:ea typeface="+mn-ea"/>
                <a:cs typeface="+mn-cs"/>
              </a:rPr>
              <a:t>(ii) to overcome barriers to enrollment in and completion of baccalaureate degree programs, including geographic and other barriers affecting rural students and special populations;</a:t>
            </a:r>
          </a:p>
          <a:p>
            <a:r>
              <a:rPr lang="en-US" sz="1600" kern="1200" dirty="0">
                <a:solidFill>
                  <a:schemeClr val="tx1"/>
                </a:solidFill>
                <a:effectLst/>
                <a:latin typeface="+mn-lt"/>
                <a:ea typeface="+mn-ea"/>
                <a:cs typeface="+mn-cs"/>
              </a:rPr>
              <a:t>(11) to provide activities to support entrepreneurship education and training;</a:t>
            </a:r>
          </a:p>
          <a:p>
            <a:r>
              <a:rPr lang="en-US" sz="1600" kern="1200" dirty="0">
                <a:solidFill>
                  <a:schemeClr val="tx1"/>
                </a:solidFill>
                <a:effectLst/>
                <a:latin typeface="+mn-lt"/>
                <a:ea typeface="+mn-ea"/>
                <a:cs typeface="+mn-cs"/>
              </a:rPr>
              <a:t>(12) for improving or developing new career and technical education courses, including the development of new proposed career and technical programs of study for consideration by the eligible agency and courses that prepare individuals academically and technically for high skill, high wage, or high demand occupations and dual or concurrent enrollment opportunities by which career and technical education students at the secondary level could obtain postsecondary credit to count towards an associate or baccalaureate degree;</a:t>
            </a:r>
          </a:p>
          <a:p>
            <a:r>
              <a:rPr lang="en-US" sz="1600" kern="1200" dirty="0">
                <a:solidFill>
                  <a:schemeClr val="tx1"/>
                </a:solidFill>
                <a:effectLst/>
                <a:latin typeface="+mn-lt"/>
                <a:ea typeface="+mn-ea"/>
                <a:cs typeface="+mn-cs"/>
              </a:rPr>
              <a:t>(13) to develop and support small, personalized career- themed learning communities;</a:t>
            </a:r>
          </a:p>
          <a:p>
            <a:r>
              <a:rPr lang="en-US" sz="1600" kern="1200" dirty="0">
                <a:solidFill>
                  <a:schemeClr val="tx1"/>
                </a:solidFill>
                <a:effectLst/>
                <a:latin typeface="+mn-lt"/>
                <a:ea typeface="+mn-ea"/>
                <a:cs typeface="+mn-cs"/>
              </a:rPr>
              <a:t>(14) to provide support for family and consumer sciences programs;</a:t>
            </a:r>
          </a:p>
          <a:p>
            <a:r>
              <a:rPr lang="en-US" sz="1600" kern="1200" dirty="0">
                <a:solidFill>
                  <a:schemeClr val="tx1"/>
                </a:solidFill>
                <a:effectLst/>
                <a:latin typeface="+mn-lt"/>
                <a:ea typeface="+mn-ea"/>
                <a:cs typeface="+mn-cs"/>
              </a:rPr>
              <a:t>(15) to provide career and technical education programs for adults and school dropouts to complete the secondary school education, or upgrade the technical skills, of the adults and school dropouts;</a:t>
            </a:r>
          </a:p>
          <a:p>
            <a:r>
              <a:rPr lang="en-US" sz="1600" kern="1200" dirty="0">
                <a:solidFill>
                  <a:schemeClr val="tx1"/>
                </a:solidFill>
                <a:effectLst/>
                <a:latin typeface="+mn-lt"/>
                <a:ea typeface="+mn-ea"/>
                <a:cs typeface="+mn-cs"/>
              </a:rPr>
              <a:t>(16) to provide assistance to individuals who have participated in services and activities under this Act in continuing their education or training or finding an appropriate job, such as through referral to the system established under section 121 of Public Law 105-220 (29 U.S.C. 2801 et seq.);</a:t>
            </a:r>
          </a:p>
          <a:p>
            <a:r>
              <a:rPr lang="en-US" sz="1600" kern="1200" dirty="0">
                <a:solidFill>
                  <a:schemeClr val="tx1"/>
                </a:solidFill>
                <a:effectLst/>
                <a:latin typeface="+mn-lt"/>
                <a:ea typeface="+mn-ea"/>
                <a:cs typeface="+mn-cs"/>
              </a:rPr>
              <a:t>(17) to support training and activities (such as mentoring and outreach) in non-traditional fields;</a:t>
            </a:r>
          </a:p>
          <a:p>
            <a:r>
              <a:rPr lang="en-US" sz="1600" kern="1200" dirty="0">
                <a:solidFill>
                  <a:schemeClr val="tx1"/>
                </a:solidFill>
                <a:effectLst/>
                <a:latin typeface="+mn-lt"/>
                <a:ea typeface="+mn-ea"/>
                <a:cs typeface="+mn-cs"/>
              </a:rPr>
              <a:t>(18) to provide support for training programs in automotive technologies;</a:t>
            </a:r>
          </a:p>
          <a:p>
            <a:r>
              <a:rPr lang="en-US" sz="1600" kern="1200" dirty="0">
                <a:solidFill>
                  <a:schemeClr val="tx1"/>
                </a:solidFill>
                <a:effectLst/>
                <a:latin typeface="+mn-lt"/>
                <a:ea typeface="+mn-ea"/>
                <a:cs typeface="+mn-cs"/>
              </a:rPr>
              <a:t>(19) to pool a portion of such funds with a portion of funds available to not less than 1 other eligible recipient for innovative initiatives, which may include-- </a:t>
            </a:r>
          </a:p>
          <a:p>
            <a:pPr lvl="1"/>
            <a:r>
              <a:rPr lang="en-US" sz="1600" kern="1200" dirty="0">
                <a:solidFill>
                  <a:schemeClr val="tx1"/>
                </a:solidFill>
                <a:effectLst/>
                <a:latin typeface="+mn-lt"/>
                <a:ea typeface="+mn-ea"/>
                <a:cs typeface="+mn-cs"/>
              </a:rPr>
              <a:t>(A) improving the initial preparation and professional development of career and technical education teachers, faculty, administrators, and counselors; </a:t>
            </a:r>
          </a:p>
          <a:p>
            <a:pPr lvl="1"/>
            <a:r>
              <a:rPr lang="en-US" sz="1600" kern="1200" dirty="0">
                <a:solidFill>
                  <a:schemeClr val="tx1"/>
                </a:solidFill>
                <a:effectLst/>
                <a:latin typeface="+mn-lt"/>
                <a:ea typeface="+mn-ea"/>
                <a:cs typeface="+mn-cs"/>
              </a:rPr>
              <a:t>(B) establishing, enhancing, or supporting systems for--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accountability data collection under this Act; or </a:t>
            </a:r>
          </a:p>
          <a:p>
            <a:pPr lvl="2"/>
            <a:r>
              <a:rPr lang="en-US" sz="1600" kern="1200" dirty="0">
                <a:solidFill>
                  <a:schemeClr val="tx1"/>
                </a:solidFill>
                <a:effectLst/>
                <a:latin typeface="+mn-lt"/>
                <a:ea typeface="+mn-ea"/>
                <a:cs typeface="+mn-cs"/>
              </a:rPr>
              <a:t>(ii) reporting data under this Act; </a:t>
            </a:r>
          </a:p>
          <a:p>
            <a:pPr lvl="1"/>
            <a:r>
              <a:rPr lang="en-US" sz="1600" kern="1200" dirty="0">
                <a:solidFill>
                  <a:schemeClr val="tx1"/>
                </a:solidFill>
                <a:effectLst/>
                <a:latin typeface="+mn-lt"/>
                <a:ea typeface="+mn-ea"/>
                <a:cs typeface="+mn-cs"/>
              </a:rPr>
              <a:t>(C) implementing career and technical programs of study described in section 122(c)(1)(A); or </a:t>
            </a:r>
          </a:p>
          <a:p>
            <a:pPr lvl="1"/>
            <a:r>
              <a:rPr lang="en-US" sz="1600" kern="1200" dirty="0">
                <a:solidFill>
                  <a:schemeClr val="tx1"/>
                </a:solidFill>
                <a:effectLst/>
                <a:latin typeface="+mn-lt"/>
                <a:ea typeface="+mn-ea"/>
                <a:cs typeface="+mn-cs"/>
              </a:rPr>
              <a:t>(D) implementing technical assessments; and </a:t>
            </a:r>
          </a:p>
          <a:p>
            <a:r>
              <a:rPr lang="en-US" sz="1600" kern="1200" dirty="0">
                <a:solidFill>
                  <a:schemeClr val="tx1"/>
                </a:solidFill>
                <a:effectLst/>
                <a:latin typeface="+mn-lt"/>
                <a:ea typeface="+mn-ea"/>
                <a:cs typeface="+mn-cs"/>
              </a:rPr>
              <a:t>(20) to support other career and technical education activities that are consistent with the purpose of this Act. </a:t>
            </a:r>
          </a:p>
          <a:p>
            <a:r>
              <a:rPr lang="en-US" sz="16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FB46C6A2-84B9-4F4B-9D29-2CFB53138DBA}" type="slidenum">
              <a:rPr lang="en-US" smtClean="0"/>
              <a:pPr/>
              <a:t>20</a:t>
            </a:fld>
            <a:endParaRPr lang="en-US"/>
          </a:p>
        </p:txBody>
      </p:sp>
    </p:spTree>
    <p:extLst>
      <p:ext uri="{BB962C8B-B14F-4D97-AF65-F5344CB8AC3E}">
        <p14:creationId xmlns:p14="http://schemas.microsoft.com/office/powerpoint/2010/main" val="970132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i="0" kern="1200" dirty="0">
                <a:solidFill>
                  <a:schemeClr val="tx1"/>
                </a:solidFill>
                <a:effectLst/>
                <a:latin typeface="+mn-lt"/>
                <a:ea typeface="+mn-ea"/>
                <a:cs typeface="+mn-cs"/>
              </a:rPr>
              <a:t>Catalyzing CTE Through Enhanced Career Pathways Grant – Eighteen colleges and their partnering LEAs will be awarded.  The colleges selected submitted a joint application with their LEA and indicated how these funds would incentivize their existing pathway work.  We will be notifying colleges after State Board approval next Friday.  An advanced look can be found in the state finance section of the July 2017 NCCCS Board Materials. </a:t>
            </a:r>
          </a:p>
          <a:p>
            <a:r>
              <a:rPr lang="en-US" sz="1600" b="0" i="0" u="sng" kern="1200" dirty="0">
                <a:solidFill>
                  <a:schemeClr val="tx1"/>
                </a:solidFill>
                <a:effectLst/>
                <a:latin typeface="+mn-lt"/>
                <a:ea typeface="+mn-ea"/>
                <a:cs typeface="+mn-cs"/>
                <a:hlinkClick r:id="rId3"/>
              </a:rPr>
              <a:t>http://www.nccommunitycolleges.edu/sites/default/files/state-board/finance/fc11_career_and_technical_education_improvements_through_enhanced_career_pathways.pdf</a:t>
            </a:r>
            <a:endParaRPr lang="en-US" sz="16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B46C6A2-84B9-4F4B-9D29-2CFB53138DBA}" type="slidenum">
              <a:rPr lang="en-US" smtClean="0"/>
              <a:pPr/>
              <a:t>21</a:t>
            </a:fld>
            <a:endParaRPr lang="en-US"/>
          </a:p>
        </p:txBody>
      </p:sp>
    </p:spTree>
    <p:extLst>
      <p:ext uri="{BB962C8B-B14F-4D97-AF65-F5344CB8AC3E}">
        <p14:creationId xmlns:p14="http://schemas.microsoft.com/office/powerpoint/2010/main" val="14071327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i="0" kern="1200" dirty="0">
                <a:solidFill>
                  <a:schemeClr val="tx1"/>
                </a:solidFill>
                <a:effectLst/>
                <a:latin typeface="+mn-lt"/>
                <a:ea typeface="+mn-ea"/>
                <a:cs typeface="+mn-cs"/>
              </a:rPr>
              <a:t>Final Perkins allocations will be reviewed and approved at the August 18 State Board meeting. </a:t>
            </a:r>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22</a:t>
            </a:fld>
            <a:endParaRPr lang="en-US"/>
          </a:p>
        </p:txBody>
      </p:sp>
    </p:spTree>
    <p:extLst>
      <p:ext uri="{BB962C8B-B14F-4D97-AF65-F5344CB8AC3E}">
        <p14:creationId xmlns:p14="http://schemas.microsoft.com/office/powerpoint/2010/main" val="17683465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 updated High School to Community College Articulation Agreement has been reviewed and sent to the State Board for final approval. </a:t>
            </a:r>
          </a:p>
          <a:p>
            <a:r>
              <a:rPr lang="en-US" dirty="0"/>
              <a:t>State Board Agenda Item:</a:t>
            </a:r>
          </a:p>
          <a:p>
            <a:r>
              <a:rPr lang="en-US" dirty="0"/>
              <a:t>http://</a:t>
            </a:r>
            <a:r>
              <a:rPr lang="en-US" dirty="0" err="1"/>
              <a:t>www.nccommunitycolleges.edu</a:t>
            </a:r>
            <a:r>
              <a:rPr lang="en-US" dirty="0"/>
              <a:t>/sites/default/files/state-board/program/prog_16_updating_the_nc_hs_to_cc_articulation_agreement.pdf</a:t>
            </a:r>
          </a:p>
          <a:p>
            <a:endParaRPr lang="en-US" dirty="0"/>
          </a:p>
          <a:p>
            <a:endParaRPr lang="en-US" dirty="0"/>
          </a:p>
          <a:p>
            <a:r>
              <a:rPr lang="en-US" dirty="0"/>
              <a:t>Webinar:</a:t>
            </a:r>
          </a:p>
          <a:p>
            <a:r>
              <a:rPr lang="en-US" dirty="0"/>
              <a:t>https://</a:t>
            </a:r>
            <a:r>
              <a:rPr lang="en-US" dirty="0" err="1"/>
              <a:t>register.gotowebinar.com</a:t>
            </a:r>
            <a:r>
              <a:rPr lang="en-US" dirty="0"/>
              <a:t>/register/5383375339192694529</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23</a:t>
            </a:fld>
            <a:endParaRPr lang="en-US"/>
          </a:p>
        </p:txBody>
      </p:sp>
    </p:spTree>
    <p:extLst>
      <p:ext uri="{BB962C8B-B14F-4D97-AF65-F5344CB8AC3E}">
        <p14:creationId xmlns:p14="http://schemas.microsoft.com/office/powerpoint/2010/main" val="1953998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In 2007, an</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Accountability Committee was formed to assist in determining the appropriate postsecondary definitions and measures to be used at the State and local levels.</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Public hearings were held in 2007 in the west, central, and east parts of the state.</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Based on the recommendations of the Accountability Committee and other stake holders, the valid and reliable measurements for postsecondary performance indicators are as follows:</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 Technical Skill Attainment (1P1)</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Student attainment of challenging career and technical skill</a:t>
            </a:r>
          </a:p>
          <a:p>
            <a:r>
              <a:rPr lang="en-US" sz="1600" kern="1200" dirty="0">
                <a:solidFill>
                  <a:schemeClr val="tx1"/>
                </a:solidFill>
                <a:effectLst/>
                <a:latin typeface="+mn-lt"/>
                <a:ea typeface="+mn-ea"/>
                <a:cs typeface="+mn-cs"/>
              </a:rPr>
              <a:t>proficiencies.</a:t>
            </a:r>
          </a:p>
          <a:p>
            <a:r>
              <a:rPr lang="en-US" sz="1600" kern="1200" dirty="0">
                <a:solidFill>
                  <a:schemeClr val="tx1"/>
                </a:solidFill>
                <a:effectLst/>
                <a:latin typeface="+mn-lt"/>
                <a:ea typeface="+mn-ea"/>
                <a:cs typeface="+mn-cs"/>
              </a:rPr>
              <a:t>• Credential, Certificate, or Degree (2P1)</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Student attainment of an industry</a:t>
            </a:r>
            <a:r>
              <a:rPr lang="en-US" sz="1600" kern="1200" baseline="0" dirty="0">
                <a:solidFill>
                  <a:schemeClr val="tx1"/>
                </a:solidFill>
                <a:effectLst/>
                <a:latin typeface="+mn-lt"/>
                <a:ea typeface="+mn-ea"/>
                <a:cs typeface="+mn-cs"/>
              </a:rPr>
              <a:t> </a:t>
            </a:r>
            <a:r>
              <a:rPr lang="mr-IN" sz="1600" kern="1200" dirty="0">
                <a:solidFill>
                  <a:schemeClr val="tx1"/>
                </a:solidFill>
                <a:effectLst/>
                <a:latin typeface="+mn-lt"/>
                <a:ea typeface="+mn-ea"/>
                <a:cs typeface="+mn-cs"/>
              </a:rPr>
              <a:t>–</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recognized</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credential, a certificate, or a degree.</a:t>
            </a:r>
          </a:p>
          <a:p>
            <a:r>
              <a:rPr lang="en-US" sz="1600" kern="1200" dirty="0">
                <a:solidFill>
                  <a:schemeClr val="tx1"/>
                </a:solidFill>
                <a:effectLst/>
                <a:latin typeface="+mn-lt"/>
                <a:ea typeface="+mn-ea"/>
                <a:cs typeface="+mn-cs"/>
              </a:rPr>
              <a:t>• Student Retention and Transfer (3P1)</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Student retention in postsecondary education or</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transfer to a baccalaureate degree program.</a:t>
            </a:r>
          </a:p>
          <a:p>
            <a:r>
              <a:rPr lang="en-US" sz="1600" kern="1200" dirty="0">
                <a:solidFill>
                  <a:schemeClr val="tx1"/>
                </a:solidFill>
                <a:effectLst/>
                <a:latin typeface="+mn-lt"/>
                <a:ea typeface="+mn-ea"/>
                <a:cs typeface="+mn-cs"/>
              </a:rPr>
              <a:t>•</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Student Placement (4P1)</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Student placement in military service or apprenticeship program or</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placement or retention in</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employment.</a:t>
            </a:r>
          </a:p>
          <a:p>
            <a:r>
              <a:rPr lang="en-US" sz="1600" kern="1200" dirty="0">
                <a:solidFill>
                  <a:schemeClr val="tx1"/>
                </a:solidFill>
                <a:effectLst/>
                <a:latin typeface="+mn-lt"/>
                <a:ea typeface="+mn-ea"/>
                <a:cs typeface="+mn-cs"/>
              </a:rPr>
              <a:t>•</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Nontraditional Participation (5P1)</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Student participation in CTE programs that lead to</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employment in non-traditional fields.</a:t>
            </a:r>
          </a:p>
          <a:p>
            <a:r>
              <a:rPr lang="en-US" sz="1600" kern="1200" dirty="0">
                <a:solidFill>
                  <a:schemeClr val="tx1"/>
                </a:solidFill>
                <a:effectLst/>
                <a:latin typeface="+mn-lt"/>
                <a:ea typeface="+mn-ea"/>
                <a:cs typeface="+mn-cs"/>
              </a:rPr>
              <a:t>•</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Nontraditional Completion (5P2)</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Student completion of CTE programs that lead to</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employment in non-traditional fields.</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Beginning in FY 2009, each community college receiving Perkins funds was required to negotiate with the State a level of performance for each of the core indicators.</a:t>
            </a:r>
          </a:p>
        </p:txBody>
      </p:sp>
      <p:sp>
        <p:nvSpPr>
          <p:cNvPr id="4" name="Slide Number Placeholder 3"/>
          <p:cNvSpPr>
            <a:spLocks noGrp="1"/>
          </p:cNvSpPr>
          <p:nvPr>
            <p:ph type="sldNum" sz="quarter" idx="10"/>
          </p:nvPr>
        </p:nvSpPr>
        <p:spPr/>
        <p:txBody>
          <a:bodyPr/>
          <a:lstStyle/>
          <a:p>
            <a:fld id="{FB46C6A2-84B9-4F4B-9D29-2CFB53138DBA}" type="slidenum">
              <a:rPr lang="en-US" smtClean="0"/>
              <a:pPr/>
              <a:t>3</a:t>
            </a:fld>
            <a:endParaRPr lang="en-US"/>
          </a:p>
        </p:txBody>
      </p:sp>
    </p:spTree>
    <p:extLst>
      <p:ext uri="{BB962C8B-B14F-4D97-AF65-F5344CB8AC3E}">
        <p14:creationId xmlns:p14="http://schemas.microsoft.com/office/powerpoint/2010/main" val="16296663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24</a:t>
            </a:fld>
            <a:endParaRPr lang="en-US"/>
          </a:p>
        </p:txBody>
      </p:sp>
    </p:spTree>
    <p:extLst>
      <p:ext uri="{BB962C8B-B14F-4D97-AF65-F5344CB8AC3E}">
        <p14:creationId xmlns:p14="http://schemas.microsoft.com/office/powerpoint/2010/main" val="2428320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i="0" kern="1200" dirty="0">
                <a:solidFill>
                  <a:schemeClr val="tx1"/>
                </a:solidFill>
                <a:effectLst/>
                <a:latin typeface="+mn-lt"/>
                <a:ea typeface="+mn-ea"/>
                <a:cs typeface="+mn-cs"/>
              </a:rPr>
              <a:t>NC Manufacturing Careers Awareness Week will be October 2-6. 2017. Start making plans to host an open house during this week.  Our first planning webinar will be August 24 at 9am.  Details about this program can be found at </a:t>
            </a:r>
            <a:r>
              <a:rPr lang="en-US" sz="1600" b="0" i="0" u="sng" kern="1200" dirty="0">
                <a:solidFill>
                  <a:schemeClr val="tx1"/>
                </a:solidFill>
                <a:effectLst/>
                <a:latin typeface="+mn-lt"/>
                <a:ea typeface="+mn-ea"/>
                <a:cs typeface="+mn-cs"/>
                <a:hlinkClick r:id="rId3"/>
              </a:rPr>
              <a:t>http://www.ncperkins.org/manufacturing</a:t>
            </a:r>
            <a:endParaRPr lang="en-US" sz="1600" b="0" i="0" kern="1200" dirty="0">
              <a:solidFill>
                <a:schemeClr val="tx1"/>
              </a:solidFill>
              <a:effectLst/>
              <a:latin typeface="+mn-lt"/>
              <a:ea typeface="+mn-ea"/>
              <a:cs typeface="+mn-cs"/>
            </a:endParaRPr>
          </a:p>
          <a:p>
            <a:r>
              <a:rPr lang="en-US" dirty="0"/>
              <a:t/>
            </a:r>
            <a:br>
              <a:rPr lang="en-US" dirty="0"/>
            </a:br>
            <a:endParaRPr lang="en-US" dirty="0"/>
          </a:p>
          <a:p>
            <a:r>
              <a:rPr lang="en-US" dirty="0"/>
              <a:t>Planning Meeting is August 24 @ 9am</a:t>
            </a:r>
          </a:p>
          <a:p>
            <a:r>
              <a:rPr lang="en-US" sz="1600" dirty="0">
                <a:hlinkClick r:id="rId4"/>
              </a:rPr>
              <a:t>https://register.gotowebinar.com/register/4304865482997671426</a:t>
            </a:r>
            <a:endParaRPr lang="en-US" sz="1600" dirty="0"/>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25</a:t>
            </a:fld>
            <a:endParaRPr lang="en-US"/>
          </a:p>
        </p:txBody>
      </p:sp>
    </p:spTree>
    <p:extLst>
      <p:ext uri="{BB962C8B-B14F-4D97-AF65-F5344CB8AC3E}">
        <p14:creationId xmlns:p14="http://schemas.microsoft.com/office/powerpoint/2010/main" val="10431599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46C6A2-84B9-4F4B-9D29-2CFB53138DBA}" type="slidenum">
              <a:rPr lang="en-US" smtClean="0"/>
              <a:pPr/>
              <a:t>26</a:t>
            </a:fld>
            <a:endParaRPr lang="en-US"/>
          </a:p>
        </p:txBody>
      </p:sp>
    </p:spTree>
    <p:extLst>
      <p:ext uri="{BB962C8B-B14F-4D97-AF65-F5344CB8AC3E}">
        <p14:creationId xmlns:p14="http://schemas.microsoft.com/office/powerpoint/2010/main" val="9056719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27</a:t>
            </a:fld>
            <a:endParaRPr lang="en-US"/>
          </a:p>
        </p:txBody>
      </p:sp>
    </p:spTree>
    <p:extLst>
      <p:ext uri="{BB962C8B-B14F-4D97-AF65-F5344CB8AC3E}">
        <p14:creationId xmlns:p14="http://schemas.microsoft.com/office/powerpoint/2010/main" val="1146938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Section 135.</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(c) Permissive.--Funds made available to an eligible recipient under this title may be used--</a:t>
            </a:r>
          </a:p>
          <a:p>
            <a:r>
              <a:rPr lang="en-US" sz="1600" kern="1200" dirty="0">
                <a:solidFill>
                  <a:schemeClr val="tx1"/>
                </a:solidFill>
                <a:effectLst/>
                <a:latin typeface="+mn-lt"/>
                <a:ea typeface="+mn-ea"/>
                <a:cs typeface="+mn-cs"/>
              </a:rPr>
              <a:t>(1) to involve parents, businesses, and labor organizations as appropriate, in the design, implementation, and evaluation of career and technical education programs authorized under this title, including establishing effective programs and procedures to enable informed and effective participation in such programs;</a:t>
            </a:r>
          </a:p>
          <a:p>
            <a:r>
              <a:rPr lang="en-US" sz="1600" kern="1200" dirty="0">
                <a:solidFill>
                  <a:schemeClr val="tx1"/>
                </a:solidFill>
                <a:effectLst/>
                <a:latin typeface="+mn-lt"/>
                <a:ea typeface="+mn-ea"/>
                <a:cs typeface="+mn-cs"/>
              </a:rPr>
              <a:t>(2) to provide career guidance and academic counseling, which may include information described in section 118, for students participating in career and technical education programs, that—</a:t>
            </a:r>
          </a:p>
          <a:p>
            <a:pPr lvl="1"/>
            <a:r>
              <a:rPr lang="en-US" sz="1600" kern="1200" dirty="0">
                <a:solidFill>
                  <a:schemeClr val="tx1"/>
                </a:solidFill>
                <a:effectLst/>
                <a:latin typeface="+mn-lt"/>
                <a:ea typeface="+mn-ea"/>
                <a:cs typeface="+mn-cs"/>
              </a:rPr>
              <a:t>(A) improves graduation rates and provides information on postsecondary and career options, including baccalaureate degree programs, for secondary students, which activities may include the use of graduation and career plans; and</a:t>
            </a:r>
          </a:p>
          <a:p>
            <a:pPr lvl="1"/>
            <a:r>
              <a:rPr lang="en-US" sz="1600" kern="1200" dirty="0">
                <a:solidFill>
                  <a:schemeClr val="tx1"/>
                </a:solidFill>
                <a:effectLst/>
                <a:latin typeface="+mn-lt"/>
                <a:ea typeface="+mn-ea"/>
                <a:cs typeface="+mn-cs"/>
              </a:rPr>
              <a:t>(B) provides assistance for postsecondary students, including for adult students who are changing careers or updating skills;</a:t>
            </a:r>
          </a:p>
          <a:p>
            <a:r>
              <a:rPr lang="en-US" sz="1600" kern="1200" dirty="0">
                <a:solidFill>
                  <a:schemeClr val="tx1"/>
                </a:solidFill>
                <a:effectLst/>
                <a:latin typeface="+mn-lt"/>
                <a:ea typeface="+mn-ea"/>
                <a:cs typeface="+mn-cs"/>
              </a:rPr>
              <a:t>(3) for local education and business (including small business) partnerships, including for—</a:t>
            </a:r>
          </a:p>
          <a:p>
            <a:pPr lvl="1"/>
            <a:r>
              <a:rPr lang="en-US" sz="1600" kern="1200" dirty="0">
                <a:solidFill>
                  <a:schemeClr val="tx1"/>
                </a:solidFill>
                <a:effectLst/>
                <a:latin typeface="+mn-lt"/>
                <a:ea typeface="+mn-ea"/>
                <a:cs typeface="+mn-cs"/>
              </a:rPr>
              <a:t>(A) work-related experiences for students, such as internships, cooperative education, school-based enterprises, entrepreneurship, and job shadowing that are related to career and technical education programs;</a:t>
            </a:r>
          </a:p>
          <a:p>
            <a:pPr lvl="1"/>
            <a:r>
              <a:rPr lang="en-US" sz="1600" kern="1200" dirty="0">
                <a:solidFill>
                  <a:schemeClr val="tx1"/>
                </a:solidFill>
                <a:effectLst/>
                <a:latin typeface="+mn-lt"/>
                <a:ea typeface="+mn-ea"/>
                <a:cs typeface="+mn-cs"/>
              </a:rPr>
              <a:t>(B) adjunct faculty arrangements for qualified industry professionals; and</a:t>
            </a:r>
          </a:p>
          <a:p>
            <a:pPr lvl="1"/>
            <a:r>
              <a:rPr lang="en-US" sz="1600" kern="1200" dirty="0">
                <a:solidFill>
                  <a:schemeClr val="tx1"/>
                </a:solidFill>
                <a:effectLst/>
                <a:latin typeface="+mn-lt"/>
                <a:ea typeface="+mn-ea"/>
                <a:cs typeface="+mn-cs"/>
              </a:rPr>
              <a:t>(C) industry experience for teachers and faculty</a:t>
            </a:r>
          </a:p>
          <a:p>
            <a:r>
              <a:rPr lang="en-US" sz="1600" kern="1200" dirty="0">
                <a:solidFill>
                  <a:schemeClr val="tx1"/>
                </a:solidFill>
                <a:effectLst/>
                <a:latin typeface="+mn-lt"/>
                <a:ea typeface="+mn-ea"/>
                <a:cs typeface="+mn-cs"/>
              </a:rPr>
              <a:t>(4) to provide programs for special populations</a:t>
            </a:r>
          </a:p>
          <a:p>
            <a:r>
              <a:rPr lang="en-US" sz="1600" kern="1200" dirty="0">
                <a:solidFill>
                  <a:schemeClr val="tx1"/>
                </a:solidFill>
                <a:effectLst/>
                <a:latin typeface="+mn-lt"/>
                <a:ea typeface="+mn-ea"/>
                <a:cs typeface="+mn-cs"/>
              </a:rPr>
              <a:t>(5) to assist career and technical student organizations</a:t>
            </a:r>
          </a:p>
          <a:p>
            <a:r>
              <a:rPr lang="en-US" sz="1600" kern="1200" dirty="0">
                <a:solidFill>
                  <a:schemeClr val="tx1"/>
                </a:solidFill>
                <a:effectLst/>
                <a:latin typeface="+mn-lt"/>
                <a:ea typeface="+mn-ea"/>
                <a:cs typeface="+mn-cs"/>
              </a:rPr>
              <a:t>(6) for mentoring and support services;</a:t>
            </a:r>
          </a:p>
          <a:p>
            <a:r>
              <a:rPr lang="en-US" sz="1600" kern="1200" dirty="0">
                <a:solidFill>
                  <a:schemeClr val="tx1"/>
                </a:solidFill>
                <a:effectLst/>
                <a:latin typeface="+mn-lt"/>
                <a:ea typeface="+mn-ea"/>
                <a:cs typeface="+mn-cs"/>
              </a:rPr>
              <a:t>(7) for leasing, purchasing, upgrading or adapting equipment, including instructional aids and publications (including support for library resources) designed to strengthen and support academic and technical skill achievement;</a:t>
            </a:r>
          </a:p>
          <a:p>
            <a:r>
              <a:rPr lang="en-US" sz="1600" kern="1200" dirty="0">
                <a:solidFill>
                  <a:schemeClr val="tx1"/>
                </a:solidFill>
                <a:effectLst/>
                <a:latin typeface="+mn-lt"/>
                <a:ea typeface="+mn-ea"/>
                <a:cs typeface="+mn-cs"/>
              </a:rPr>
              <a:t>(8) for teacher preparation programs that address the integration of academic and career and technical education and that assist individuals who are interested in becoming career and technical education teachers and faculty, including individuals with experience in business and industry;</a:t>
            </a:r>
          </a:p>
          <a:p>
            <a:r>
              <a:rPr lang="en-US" sz="1600" kern="1200" dirty="0">
                <a:solidFill>
                  <a:schemeClr val="tx1"/>
                </a:solidFill>
                <a:effectLst/>
                <a:latin typeface="+mn-lt"/>
                <a:ea typeface="+mn-ea"/>
                <a:cs typeface="+mn-cs"/>
              </a:rPr>
              <a:t>(9) to develop and expand postsecondary program offerings at times and in formats that are accessible for students, including working students, including through the use of distance education;</a:t>
            </a:r>
          </a:p>
          <a:p>
            <a:r>
              <a:rPr lang="en-US" sz="1600" kern="1200" dirty="0">
                <a:solidFill>
                  <a:schemeClr val="tx1"/>
                </a:solidFill>
                <a:effectLst/>
                <a:latin typeface="+mn-lt"/>
                <a:ea typeface="+mn-ea"/>
                <a:cs typeface="+mn-cs"/>
              </a:rPr>
              <a:t>(10) to develop initiatives that facilitate the transition of </a:t>
            </a:r>
            <a:r>
              <a:rPr lang="en-US" sz="1600" kern="1200" dirty="0" err="1">
                <a:solidFill>
                  <a:schemeClr val="tx1"/>
                </a:solidFill>
                <a:effectLst/>
                <a:latin typeface="+mn-lt"/>
                <a:ea typeface="+mn-ea"/>
                <a:cs typeface="+mn-cs"/>
              </a:rPr>
              <a:t>subbaccalaureate</a:t>
            </a:r>
            <a:r>
              <a:rPr lang="en-US" sz="1600" kern="1200" dirty="0">
                <a:solidFill>
                  <a:schemeClr val="tx1"/>
                </a:solidFill>
                <a:effectLst/>
                <a:latin typeface="+mn-lt"/>
                <a:ea typeface="+mn-ea"/>
                <a:cs typeface="+mn-cs"/>
              </a:rPr>
              <a:t> career and technical education students into baccalaureate degree programs, including—</a:t>
            </a:r>
          </a:p>
          <a:p>
            <a:pPr lvl="1"/>
            <a:r>
              <a:rPr lang="en-US" sz="1600" kern="1200" dirty="0">
                <a:solidFill>
                  <a:schemeClr val="tx1"/>
                </a:solidFill>
                <a:effectLst/>
                <a:latin typeface="+mn-lt"/>
                <a:ea typeface="+mn-ea"/>
                <a:cs typeface="+mn-cs"/>
              </a:rPr>
              <a:t>(A) articulation agreements between sub- baccalaureate degree granting career and technical education postsecondary educational institutions and baccalaureate degree granting postsecondary educational institutions;</a:t>
            </a:r>
          </a:p>
          <a:p>
            <a:pPr lvl="1"/>
            <a:r>
              <a:rPr lang="en-US" sz="1600" kern="1200" dirty="0">
                <a:solidFill>
                  <a:schemeClr val="tx1"/>
                </a:solidFill>
                <a:effectLst/>
                <a:latin typeface="+mn-lt"/>
                <a:ea typeface="+mn-ea"/>
                <a:cs typeface="+mn-cs"/>
              </a:rPr>
              <a:t>(B) postsecondary dual and concurrent enrollment programs;</a:t>
            </a:r>
          </a:p>
          <a:p>
            <a:pPr lvl="1"/>
            <a:r>
              <a:rPr lang="en-US" sz="1600" kern="1200" dirty="0">
                <a:solidFill>
                  <a:schemeClr val="tx1"/>
                </a:solidFill>
                <a:effectLst/>
                <a:latin typeface="+mn-lt"/>
                <a:ea typeface="+mn-ea"/>
                <a:cs typeface="+mn-cs"/>
              </a:rPr>
              <a:t>(C) academic and financial aid counseling for sub- baccalaureate career and technical education students that informs the students of the opportunities for pursuing a baccalaureate degree and advises the students on how to meet any transfer requirements; and</a:t>
            </a:r>
          </a:p>
          <a:p>
            <a:pPr lvl="1"/>
            <a:r>
              <a:rPr lang="en-US" sz="1600" kern="1200" dirty="0">
                <a:solidFill>
                  <a:schemeClr val="tx1"/>
                </a:solidFill>
                <a:effectLst/>
                <a:latin typeface="+mn-lt"/>
                <a:ea typeface="+mn-ea"/>
                <a:cs typeface="+mn-cs"/>
              </a:rPr>
              <a:t>(D) other initiatives—</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to encourage the pursuit of a baccalaureate degree; and</a:t>
            </a:r>
          </a:p>
          <a:p>
            <a:pPr lvl="2"/>
            <a:r>
              <a:rPr lang="en-US" sz="1600" kern="1200" dirty="0">
                <a:solidFill>
                  <a:schemeClr val="tx1"/>
                </a:solidFill>
                <a:effectLst/>
                <a:latin typeface="+mn-lt"/>
                <a:ea typeface="+mn-ea"/>
                <a:cs typeface="+mn-cs"/>
              </a:rPr>
              <a:t>(ii) to overcome barriers to enrollment in and completion of baccalaureate degree programs, including geographic and other barriers affecting rural students and special populations;</a:t>
            </a:r>
          </a:p>
          <a:p>
            <a:r>
              <a:rPr lang="en-US" sz="1600" kern="1200" dirty="0">
                <a:solidFill>
                  <a:schemeClr val="tx1"/>
                </a:solidFill>
                <a:effectLst/>
                <a:latin typeface="+mn-lt"/>
                <a:ea typeface="+mn-ea"/>
                <a:cs typeface="+mn-cs"/>
              </a:rPr>
              <a:t>(11) to provide activities to support entrepreneurship education and training;</a:t>
            </a:r>
          </a:p>
          <a:p>
            <a:r>
              <a:rPr lang="en-US" sz="1600" kern="1200" dirty="0">
                <a:solidFill>
                  <a:schemeClr val="tx1"/>
                </a:solidFill>
                <a:effectLst/>
                <a:latin typeface="+mn-lt"/>
                <a:ea typeface="+mn-ea"/>
                <a:cs typeface="+mn-cs"/>
              </a:rPr>
              <a:t>(12) for improving or developing new career and technical education courses, including the development of new proposed career and technical programs of study for consideration by the eligible agency and courses that prepare individuals academically and technically for high skill, high wage, or high demand occupations and dual or concurrent enrollment opportunities by which career and technical education students at the secondary level could obtain postsecondary credit to count towards an associate or baccalaureate degree;</a:t>
            </a:r>
          </a:p>
          <a:p>
            <a:r>
              <a:rPr lang="en-US" sz="1600" kern="1200" dirty="0">
                <a:solidFill>
                  <a:schemeClr val="tx1"/>
                </a:solidFill>
                <a:effectLst/>
                <a:latin typeface="+mn-lt"/>
                <a:ea typeface="+mn-ea"/>
                <a:cs typeface="+mn-cs"/>
              </a:rPr>
              <a:t>(13) to develop and support small, personalized career- themed learning communities;</a:t>
            </a:r>
          </a:p>
          <a:p>
            <a:r>
              <a:rPr lang="en-US" sz="1600" kern="1200" dirty="0">
                <a:solidFill>
                  <a:schemeClr val="tx1"/>
                </a:solidFill>
                <a:effectLst/>
                <a:latin typeface="+mn-lt"/>
                <a:ea typeface="+mn-ea"/>
                <a:cs typeface="+mn-cs"/>
              </a:rPr>
              <a:t>(14) to provide support for family and consumer sciences programs;</a:t>
            </a:r>
          </a:p>
          <a:p>
            <a:r>
              <a:rPr lang="en-US" sz="1600" kern="1200" dirty="0">
                <a:solidFill>
                  <a:schemeClr val="tx1"/>
                </a:solidFill>
                <a:effectLst/>
                <a:latin typeface="+mn-lt"/>
                <a:ea typeface="+mn-ea"/>
                <a:cs typeface="+mn-cs"/>
              </a:rPr>
              <a:t>(15) to provide career and technical education programs for adults and school dropouts to complete the secondary school education, or upgrade the technical skills, of the adults and school dropouts;</a:t>
            </a:r>
          </a:p>
          <a:p>
            <a:r>
              <a:rPr lang="en-US" sz="1600" kern="1200" dirty="0">
                <a:solidFill>
                  <a:schemeClr val="tx1"/>
                </a:solidFill>
                <a:effectLst/>
                <a:latin typeface="+mn-lt"/>
                <a:ea typeface="+mn-ea"/>
                <a:cs typeface="+mn-cs"/>
              </a:rPr>
              <a:t>(16) to provide assistance to individuals who have participated in services and activities under this Act in continuing their education or training or finding an appropriate job, such as through referral to the system established under section 121 of Public Law 105-220 (29 U.S.C. 2801 et seq.);</a:t>
            </a:r>
          </a:p>
          <a:p>
            <a:r>
              <a:rPr lang="en-US" sz="1600" kern="1200" dirty="0">
                <a:solidFill>
                  <a:schemeClr val="tx1"/>
                </a:solidFill>
                <a:effectLst/>
                <a:latin typeface="+mn-lt"/>
                <a:ea typeface="+mn-ea"/>
                <a:cs typeface="+mn-cs"/>
              </a:rPr>
              <a:t>(17) to support training and activities (such as mentoring and outreach) in non-traditional fields;</a:t>
            </a:r>
          </a:p>
          <a:p>
            <a:r>
              <a:rPr lang="en-US" sz="1600" kern="1200" dirty="0">
                <a:solidFill>
                  <a:schemeClr val="tx1"/>
                </a:solidFill>
                <a:effectLst/>
                <a:latin typeface="+mn-lt"/>
                <a:ea typeface="+mn-ea"/>
                <a:cs typeface="+mn-cs"/>
              </a:rPr>
              <a:t>(18) to provide support for training programs in automotive technologies;</a:t>
            </a:r>
          </a:p>
          <a:p>
            <a:r>
              <a:rPr lang="en-US" sz="1600" kern="1200" dirty="0">
                <a:solidFill>
                  <a:schemeClr val="tx1"/>
                </a:solidFill>
                <a:effectLst/>
                <a:latin typeface="+mn-lt"/>
                <a:ea typeface="+mn-ea"/>
                <a:cs typeface="+mn-cs"/>
              </a:rPr>
              <a:t>(19) to pool a portion of such funds with a portion of funds available to not less than 1 other eligible recipient for innovative initiatives, which may include-- </a:t>
            </a:r>
          </a:p>
          <a:p>
            <a:pPr lvl="1"/>
            <a:r>
              <a:rPr lang="en-US" sz="1600" kern="1200" dirty="0">
                <a:solidFill>
                  <a:schemeClr val="tx1"/>
                </a:solidFill>
                <a:effectLst/>
                <a:latin typeface="+mn-lt"/>
                <a:ea typeface="+mn-ea"/>
                <a:cs typeface="+mn-cs"/>
              </a:rPr>
              <a:t>(A) improving the initial preparation and professional development of career and technical education teachers, faculty, administrators, and counselors; </a:t>
            </a:r>
          </a:p>
          <a:p>
            <a:pPr lvl="1"/>
            <a:r>
              <a:rPr lang="en-US" sz="1600" kern="1200" dirty="0">
                <a:solidFill>
                  <a:schemeClr val="tx1"/>
                </a:solidFill>
                <a:effectLst/>
                <a:latin typeface="+mn-lt"/>
                <a:ea typeface="+mn-ea"/>
                <a:cs typeface="+mn-cs"/>
              </a:rPr>
              <a:t>(B) establishing, enhancing, or supporting systems for--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accountability data collection under this Act; or </a:t>
            </a:r>
          </a:p>
          <a:p>
            <a:pPr lvl="2"/>
            <a:r>
              <a:rPr lang="en-US" sz="1600" kern="1200" dirty="0">
                <a:solidFill>
                  <a:schemeClr val="tx1"/>
                </a:solidFill>
                <a:effectLst/>
                <a:latin typeface="+mn-lt"/>
                <a:ea typeface="+mn-ea"/>
                <a:cs typeface="+mn-cs"/>
              </a:rPr>
              <a:t>(ii) reporting data under this Act; </a:t>
            </a:r>
          </a:p>
          <a:p>
            <a:pPr lvl="1"/>
            <a:r>
              <a:rPr lang="en-US" sz="1600" kern="1200" dirty="0">
                <a:solidFill>
                  <a:schemeClr val="tx1"/>
                </a:solidFill>
                <a:effectLst/>
                <a:latin typeface="+mn-lt"/>
                <a:ea typeface="+mn-ea"/>
                <a:cs typeface="+mn-cs"/>
              </a:rPr>
              <a:t>(C) implementing career and technical programs of study described in section 122(c)(1)(A); or </a:t>
            </a:r>
          </a:p>
          <a:p>
            <a:pPr lvl="1"/>
            <a:r>
              <a:rPr lang="en-US" sz="1600" kern="1200" dirty="0">
                <a:solidFill>
                  <a:schemeClr val="tx1"/>
                </a:solidFill>
                <a:effectLst/>
                <a:latin typeface="+mn-lt"/>
                <a:ea typeface="+mn-ea"/>
                <a:cs typeface="+mn-cs"/>
              </a:rPr>
              <a:t>(D) implementing technical assessments; and </a:t>
            </a:r>
          </a:p>
          <a:p>
            <a:r>
              <a:rPr lang="en-US" sz="1600" kern="1200" dirty="0">
                <a:solidFill>
                  <a:schemeClr val="tx1"/>
                </a:solidFill>
                <a:effectLst/>
                <a:latin typeface="+mn-lt"/>
                <a:ea typeface="+mn-ea"/>
                <a:cs typeface="+mn-cs"/>
              </a:rPr>
              <a:t>(20) to support other career and technical education activities that are consistent with the purpose of this Act. </a:t>
            </a:r>
          </a:p>
          <a:p>
            <a:r>
              <a:rPr lang="en-US" sz="1600" kern="1200" dirty="0">
                <a:solidFill>
                  <a:schemeClr val="tx1"/>
                </a:solidFill>
                <a:effectLst/>
                <a:latin typeface="+mn-lt"/>
                <a:ea typeface="+mn-ea"/>
                <a:cs typeface="+mn-cs"/>
              </a:rPr>
              <a:t>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6</a:t>
            </a:fld>
            <a:endParaRPr lang="en-US"/>
          </a:p>
        </p:txBody>
      </p:sp>
    </p:spTree>
    <p:extLst>
      <p:ext uri="{BB962C8B-B14F-4D97-AF65-F5344CB8AC3E}">
        <p14:creationId xmlns:p14="http://schemas.microsoft.com/office/powerpoint/2010/main" val="510974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7</a:t>
            </a:fld>
            <a:endParaRPr lang="en-US"/>
          </a:p>
        </p:txBody>
      </p:sp>
    </p:spTree>
    <p:extLst>
      <p:ext uri="{BB962C8B-B14F-4D97-AF65-F5344CB8AC3E}">
        <p14:creationId xmlns:p14="http://schemas.microsoft.com/office/powerpoint/2010/main" val="1894904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8</a:t>
            </a:fld>
            <a:endParaRPr lang="en-US"/>
          </a:p>
        </p:txBody>
      </p:sp>
    </p:spTree>
    <p:extLst>
      <p:ext uri="{BB962C8B-B14F-4D97-AF65-F5344CB8AC3E}">
        <p14:creationId xmlns:p14="http://schemas.microsoft.com/office/powerpoint/2010/main" val="239718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9</a:t>
            </a:fld>
            <a:endParaRPr lang="en-US"/>
          </a:p>
        </p:txBody>
      </p:sp>
    </p:spTree>
    <p:extLst>
      <p:ext uri="{BB962C8B-B14F-4D97-AF65-F5344CB8AC3E}">
        <p14:creationId xmlns:p14="http://schemas.microsoft.com/office/powerpoint/2010/main" val="206188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10</a:t>
            </a:fld>
            <a:endParaRPr lang="en-US"/>
          </a:p>
        </p:txBody>
      </p:sp>
    </p:spTree>
    <p:extLst>
      <p:ext uri="{BB962C8B-B14F-4D97-AF65-F5344CB8AC3E}">
        <p14:creationId xmlns:p14="http://schemas.microsoft.com/office/powerpoint/2010/main" val="1074242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11</a:t>
            </a:fld>
            <a:endParaRPr lang="en-US"/>
          </a:p>
        </p:txBody>
      </p:sp>
    </p:spTree>
    <p:extLst>
      <p:ext uri="{BB962C8B-B14F-4D97-AF65-F5344CB8AC3E}">
        <p14:creationId xmlns:p14="http://schemas.microsoft.com/office/powerpoint/2010/main" val="723297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b="1" kern="1200" dirty="0">
                <a:solidFill>
                  <a:schemeClr val="tx1"/>
                </a:solidFill>
                <a:effectLst/>
                <a:latin typeface="+mn-lt"/>
                <a:ea typeface="+mn-ea"/>
                <a:cs typeface="+mn-cs"/>
              </a:rPr>
              <a:t>Career and Technical Education Program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Vocational codes 10-19 are used to account for Carl D. Perkins Career and Technical Education Act of 2006 funds, as approved by the NCCCS Career and Technical Education Director, as well as the associated non-federal matching costs. </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term </a:t>
            </a:r>
            <a:r>
              <a:rPr lang="en-US" sz="1600" i="1" kern="1200" dirty="0">
                <a:solidFill>
                  <a:schemeClr val="tx1"/>
                </a:solidFill>
                <a:effectLst/>
                <a:latin typeface="+mn-lt"/>
                <a:ea typeface="+mn-ea"/>
                <a:cs typeface="+mn-cs"/>
              </a:rPr>
              <a:t>Career and Technical Education (CTE)</a:t>
            </a:r>
            <a:r>
              <a:rPr lang="en-US" sz="1600" kern="1200" dirty="0">
                <a:solidFill>
                  <a:schemeClr val="tx1"/>
                </a:solidFill>
                <a:effectLst/>
                <a:latin typeface="+mn-lt"/>
                <a:ea typeface="+mn-ea"/>
                <a:cs typeface="+mn-cs"/>
              </a:rPr>
              <a:t> means organized educational activities that:</a:t>
            </a:r>
          </a:p>
          <a:p>
            <a:pPr lvl="1"/>
            <a:r>
              <a:rPr lang="en-US" sz="1600" kern="1200" dirty="0">
                <a:solidFill>
                  <a:schemeClr val="tx1"/>
                </a:solidFill>
                <a:effectLst/>
                <a:latin typeface="+mn-lt"/>
                <a:ea typeface="+mn-ea"/>
                <a:cs typeface="+mn-cs"/>
              </a:rPr>
              <a:t>(A) offer a sequence of courses that </a:t>
            </a:r>
          </a:p>
          <a:p>
            <a:pPr lvl="2"/>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provides individuals with coherent and rigorous content aligned with challenging academic standards and relevant technical knowledge and skills needed to prepare for further education and careers in current or emerging professions;</a:t>
            </a:r>
          </a:p>
          <a:p>
            <a:pPr lvl="2"/>
            <a:r>
              <a:rPr lang="en-US" sz="1600" kern="1200" dirty="0">
                <a:solidFill>
                  <a:schemeClr val="tx1"/>
                </a:solidFill>
                <a:effectLst/>
                <a:latin typeface="+mn-lt"/>
                <a:ea typeface="+mn-ea"/>
                <a:cs typeface="+mn-cs"/>
              </a:rPr>
              <a:t>(ii) provides technical skill proficiency, an industry-recognized credential, a certificate, or an associate degree; and (iii) may include prerequisite courses (other than a remedial course) that meet the requirements of this subparagraph; and </a:t>
            </a:r>
          </a:p>
          <a:p>
            <a:pPr lvl="1"/>
            <a:r>
              <a:rPr lang="en-US" sz="1600" kern="1200" dirty="0">
                <a:solidFill>
                  <a:schemeClr val="tx1"/>
                </a:solidFill>
                <a:effectLst/>
                <a:latin typeface="+mn-lt"/>
                <a:ea typeface="+mn-ea"/>
                <a:cs typeface="+mn-cs"/>
              </a:rPr>
              <a:t>(B) include competency based applied learning that contributes to the academic knowledge, higher-order reasoning and problem-solving skills, work attitudes, general employability skills, technical skills, and occupation-specific skills, and knowledge of all aspects of an industry, including entrepreneurship, of an individual. </a:t>
            </a:r>
          </a:p>
          <a:p>
            <a:r>
              <a:rPr lang="en-US" sz="1600" b="1" kern="1200" dirty="0">
                <a:solidFill>
                  <a:schemeClr val="tx1"/>
                </a:solidFill>
                <a:effectLst/>
                <a:latin typeface="+mn-lt"/>
                <a:ea typeface="+mn-ea"/>
                <a:cs typeface="+mn-cs"/>
              </a:rPr>
              <a:t>The term </a:t>
            </a:r>
            <a:r>
              <a:rPr lang="en-US" sz="1600" b="1" i="1" kern="1200" dirty="0">
                <a:solidFill>
                  <a:schemeClr val="tx1"/>
                </a:solidFill>
                <a:effectLst/>
                <a:latin typeface="+mn-lt"/>
                <a:ea typeface="+mn-ea"/>
                <a:cs typeface="+mn-cs"/>
              </a:rPr>
              <a:t>CTE Program of Study</a:t>
            </a:r>
            <a:r>
              <a:rPr lang="en-US" sz="1600" b="1" kern="1200" dirty="0">
                <a:solidFill>
                  <a:schemeClr val="tx1"/>
                </a:solidFill>
                <a:effectLst/>
                <a:latin typeface="+mn-lt"/>
                <a:ea typeface="+mn-ea"/>
                <a:cs typeface="+mn-cs"/>
              </a:rPr>
              <a:t> is defined as any curriculum program that does not begin with A10 (college transfer).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Carl D. Perkins Act stipulates required and permissive uses of funds as outlined in sections 135(b)(c).  Expenditures must be documented in the college’s approved local plan and budget or an approved modification to the local plan and budget.  </a:t>
            </a:r>
          </a:p>
          <a:p>
            <a:r>
              <a:rPr lang="en-US" sz="1600" kern="1200" dirty="0">
                <a:solidFill>
                  <a:schemeClr val="tx1"/>
                </a:solidFill>
                <a:effectLst/>
                <a:latin typeface="+mn-lt"/>
                <a:ea typeface="+mn-ea"/>
                <a:cs typeface="+mn-cs"/>
              </a:rPr>
              <a:t>Expenditures that are not documented in the college’s approved local plan and budget could result in disallowed costs.  </a:t>
            </a: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pPr lvl="0"/>
            <a:r>
              <a:rPr lang="en-US" sz="1600" b="1" kern="1200" dirty="0">
                <a:solidFill>
                  <a:schemeClr val="tx1"/>
                </a:solidFill>
                <a:effectLst/>
                <a:latin typeface="+mn-lt"/>
                <a:ea typeface="+mn-ea"/>
                <a:cs typeface="+mn-cs"/>
              </a:rPr>
              <a:t>Career and Technical Education Vocational Code Definitions (Revised July 1, 2017)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10	Administration</a:t>
            </a:r>
            <a:r>
              <a:rPr lang="en-US" sz="1600" kern="1200" dirty="0">
                <a:solidFill>
                  <a:schemeClr val="tx1"/>
                </a:solidFill>
                <a:effectLst/>
                <a:latin typeface="+mn-lt"/>
                <a:ea typeface="+mn-ea"/>
                <a:cs typeface="+mn-cs"/>
              </a:rPr>
              <a:t> – Administrative costs charged to a basic grant used in the direct support of the programs and activities that are authorized elsewhere in the local plan.  Administrative costs may not exceed 5% of the current year’s allocation.</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salaries, benefits, travel, and supplies directly related to the administration of this grant.</a:t>
            </a:r>
          </a:p>
          <a:p>
            <a:r>
              <a:rPr lang="en-US" sz="1600" b="1" kern="1200" dirty="0">
                <a:solidFill>
                  <a:schemeClr val="tx1"/>
                </a:solidFill>
                <a:effectLst/>
                <a:latin typeface="+mn-lt"/>
                <a:ea typeface="+mn-ea"/>
                <a:cs typeface="+mn-cs"/>
              </a:rPr>
              <a:t>11	Strengthen the Academic, Career and Technical Skills of Students</a:t>
            </a:r>
            <a:r>
              <a:rPr lang="en-US" sz="1600" kern="1200" dirty="0">
                <a:solidFill>
                  <a:schemeClr val="tx1"/>
                </a:solidFill>
                <a:effectLst/>
                <a:latin typeface="+mn-lt"/>
                <a:ea typeface="+mn-ea"/>
                <a:cs typeface="+mn-cs"/>
              </a:rPr>
              <a:t> –To support activities that improve the academic and CTE skills of participating students by strengthening the academic and CTE components of CTE Programs of Study and through the development of CTE 9-14 Career Pathways.   </a:t>
            </a:r>
            <a:r>
              <a:rPr lang="en-US" sz="1600" i="1" kern="1200" dirty="0">
                <a:solidFill>
                  <a:schemeClr val="tx1"/>
                </a:solidFill>
                <a:effectLst/>
                <a:latin typeface="+mn-lt"/>
                <a:ea typeface="+mn-ea"/>
                <a:cs typeface="+mn-cs"/>
              </a:rPr>
              <a:t>Section 135 (b)(1)</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on faculty and staff for DACUMs, release time for the enhancement and development of programs of study and career pathways.</a:t>
            </a:r>
          </a:p>
          <a:p>
            <a:r>
              <a:rPr lang="en-US" sz="1600" kern="1200" dirty="0">
                <a:solidFill>
                  <a:schemeClr val="tx1"/>
                </a:solidFill>
                <a:effectLst/>
                <a:latin typeface="+mn-lt"/>
                <a:ea typeface="+mn-ea"/>
                <a:cs typeface="+mn-cs"/>
              </a:rPr>
              <a:t>Any equipment purchased for this purpose should be listed under VOC Code 17.</a:t>
            </a:r>
          </a:p>
          <a:p>
            <a:r>
              <a:rPr lang="en-US" sz="1600" b="1" kern="1200" dirty="0">
                <a:solidFill>
                  <a:schemeClr val="tx1"/>
                </a:solidFill>
                <a:effectLst/>
                <a:latin typeface="+mn-lt"/>
                <a:ea typeface="+mn-ea"/>
                <a:cs typeface="+mn-cs"/>
              </a:rPr>
              <a:t>12	Secondary to Postsecondary Linkages – </a:t>
            </a:r>
            <a:r>
              <a:rPr lang="en-US" sz="1600" kern="1200" dirty="0">
                <a:solidFill>
                  <a:schemeClr val="tx1"/>
                </a:solidFill>
                <a:effectLst/>
                <a:latin typeface="+mn-lt"/>
                <a:ea typeface="+mn-ea"/>
                <a:cs typeface="+mn-cs"/>
              </a:rPr>
              <a:t>To support activities that link CTE at the secondary level to CTE at the postsecondary level through a CTE Career Pathway.   </a:t>
            </a:r>
            <a:r>
              <a:rPr lang="en-US" sz="1600" i="1" kern="1200" dirty="0">
                <a:solidFill>
                  <a:schemeClr val="tx1"/>
                </a:solidFill>
                <a:effectLst/>
                <a:latin typeface="+mn-lt"/>
                <a:ea typeface="+mn-ea"/>
                <a:cs typeface="+mn-cs"/>
              </a:rPr>
              <a:t>Section 135 (b)(2)</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workshops, release time for faculty to develop CTE 9-14 Career Pathways, release time for development of local articulation agreements.</a:t>
            </a:r>
          </a:p>
          <a:p>
            <a:r>
              <a:rPr lang="en-US" sz="1600" b="1" kern="1200" dirty="0">
                <a:solidFill>
                  <a:schemeClr val="tx1"/>
                </a:solidFill>
                <a:effectLst/>
                <a:latin typeface="+mn-lt"/>
                <a:ea typeface="+mn-ea"/>
                <a:cs typeface="+mn-cs"/>
              </a:rPr>
              <a:t>Note:</a:t>
            </a:r>
            <a:r>
              <a:rPr lang="en-US" sz="1600" kern="1200" dirty="0">
                <a:solidFill>
                  <a:schemeClr val="tx1"/>
                </a:solidFill>
                <a:effectLst/>
                <a:latin typeface="+mn-lt"/>
                <a:ea typeface="+mn-ea"/>
                <a:cs typeface="+mn-cs"/>
              </a:rPr>
              <a:t> Colleges using postsecondary funds to hire faculty, purchase equipment, and provide supportive services to secondary students enrolled in a postsecondary pathway will be required to document pathway progress through employment. </a:t>
            </a:r>
          </a:p>
          <a:p>
            <a:r>
              <a:rPr lang="en-US" sz="1600" b="1" i="1" kern="1200" dirty="0">
                <a:solidFill>
                  <a:schemeClr val="tx1"/>
                </a:solidFill>
                <a:effectLst/>
                <a:latin typeface="+mn-lt"/>
                <a:ea typeface="+mn-ea"/>
                <a:cs typeface="+mn-cs"/>
              </a:rPr>
              <a:t>Requirements for the use of postsecondary Perkins fund to support Career and College Promise.  </a:t>
            </a: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Students must be in an </a:t>
            </a:r>
            <a:r>
              <a:rPr lang="en-US" sz="1600" b="1" kern="1200" dirty="0">
                <a:solidFill>
                  <a:schemeClr val="tx1"/>
                </a:solidFill>
                <a:effectLst/>
                <a:latin typeface="+mn-lt"/>
                <a:ea typeface="+mn-ea"/>
                <a:cs typeface="+mn-cs"/>
              </a:rPr>
              <a:t>approved</a:t>
            </a:r>
            <a:r>
              <a:rPr lang="en-US" sz="1600" kern="1200" dirty="0">
                <a:solidFill>
                  <a:schemeClr val="tx1"/>
                </a:solidFill>
                <a:effectLst/>
                <a:latin typeface="+mn-lt"/>
                <a:ea typeface="+mn-ea"/>
                <a:cs typeface="+mn-cs"/>
              </a:rPr>
              <a:t> 9-14 CTE Career Pathway that includes a sequence of coursework in grades 9-14, work-based learning experiences, employer engagement and leads to a certificate, diploma or degree.  </a:t>
            </a:r>
            <a:r>
              <a:rPr lang="en-US" sz="1600" i="1" kern="1200" dirty="0">
                <a:solidFill>
                  <a:schemeClr val="tx1"/>
                </a:solidFill>
                <a:effectLst/>
                <a:latin typeface="+mn-lt"/>
                <a:ea typeface="+mn-ea"/>
                <a:cs typeface="+mn-cs"/>
              </a:rPr>
              <a:t>(Perkins Section 122(c)(1)(A))</a:t>
            </a:r>
            <a:br>
              <a:rPr lang="en-US" sz="1600" i="1" kern="1200" dirty="0">
                <a:solidFill>
                  <a:schemeClr val="tx1"/>
                </a:solidFill>
                <a:effectLst/>
                <a:latin typeface="+mn-lt"/>
                <a:ea typeface="+mn-ea"/>
                <a:cs typeface="+mn-cs"/>
              </a:rPr>
            </a:br>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Colleges using postsecondary Perkins funds to hire faculty, purchase equipment or supplies, and provide supportive services to secondary students enrolled in postsecondary pathway will be required track student matriculation from secondary to postsecondary. </a:t>
            </a:r>
          </a:p>
          <a:p>
            <a:r>
              <a:rPr lang="en-US" sz="1600" kern="1200" dirty="0">
                <a:solidFill>
                  <a:schemeClr val="tx1"/>
                </a:solidFill>
                <a:effectLst/>
                <a:latin typeface="+mn-lt"/>
                <a:ea typeface="+mn-ea"/>
                <a:cs typeface="+mn-cs"/>
              </a:rPr>
              <a:t>Emphasis is on </a:t>
            </a:r>
            <a:r>
              <a:rPr lang="en-US" sz="1600" b="1" u="sng" kern="1200" dirty="0">
                <a:solidFill>
                  <a:schemeClr val="tx1"/>
                </a:solidFill>
                <a:effectLst/>
                <a:latin typeface="+mn-lt"/>
                <a:ea typeface="+mn-ea"/>
                <a:cs typeface="+mn-cs"/>
              </a:rPr>
              <a:t>postsecondary instruction</a:t>
            </a:r>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Any equipment purchased for this purpose should be listed under VOC Code 17.</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secondary instruction, equipment, or classroom supplies.</a:t>
            </a:r>
          </a:p>
          <a:p>
            <a:r>
              <a:rPr lang="en-US" sz="1600" b="1" kern="1200" dirty="0">
                <a:solidFill>
                  <a:schemeClr val="tx1"/>
                </a:solidFill>
                <a:effectLst/>
                <a:latin typeface="+mn-lt"/>
                <a:ea typeface="+mn-ea"/>
                <a:cs typeface="+mn-cs"/>
              </a:rPr>
              <a:t>13	All Aspects of Industry – </a:t>
            </a:r>
            <a:r>
              <a:rPr lang="en-US" sz="1600" kern="1200" dirty="0">
                <a:solidFill>
                  <a:schemeClr val="tx1"/>
                </a:solidFill>
                <a:effectLst/>
                <a:latin typeface="+mn-lt"/>
                <a:ea typeface="+mn-ea"/>
                <a:cs typeface="+mn-cs"/>
              </a:rPr>
              <a:t>To provide students with a strong experience in and understanding of all aspects of an industry through exploratory, engaging, and experiential work-based learning opportunities.  </a:t>
            </a:r>
            <a:r>
              <a:rPr lang="en-US" sz="1600" i="1" kern="1200" dirty="0">
                <a:solidFill>
                  <a:schemeClr val="tx1"/>
                </a:solidFill>
                <a:effectLst/>
                <a:latin typeface="+mn-lt"/>
                <a:ea typeface="+mn-ea"/>
                <a:cs typeface="+mn-cs"/>
              </a:rPr>
              <a:t>Section 135 (b)(3).  </a:t>
            </a:r>
            <a:r>
              <a:rPr lang="en-US" sz="1600" kern="1200" dirty="0">
                <a:solidFill>
                  <a:schemeClr val="tx1"/>
                </a:solidFill>
                <a:effectLst/>
                <a:latin typeface="+mn-lt"/>
                <a:ea typeface="+mn-ea"/>
                <a:cs typeface="+mn-cs"/>
              </a:rPr>
              <a:t>20% of the budget should be spend on work-based learning activities, unless state funds meet or exceed this requirement.</a:t>
            </a:r>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salary and benefits for work-based learning coordinators, travel expenses for industry tours, job fairs, apprentice and pre-apprenticeship activities.</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food, marketing “</a:t>
            </a:r>
            <a:r>
              <a:rPr lang="en-US" sz="1600" kern="1200" dirty="0" err="1">
                <a:solidFill>
                  <a:schemeClr val="tx1"/>
                </a:solidFill>
                <a:effectLst/>
                <a:latin typeface="+mn-lt"/>
                <a:ea typeface="+mn-ea"/>
                <a:cs typeface="+mn-cs"/>
              </a:rPr>
              <a:t>give-aways</a:t>
            </a:r>
            <a:r>
              <a:rPr lang="en-US" sz="1600" kern="1200" dirty="0">
                <a:solidFill>
                  <a:schemeClr val="tx1"/>
                </a:solidFill>
                <a:effectLst/>
                <a:latin typeface="+mn-lt"/>
                <a:ea typeface="+mn-ea"/>
                <a:cs typeface="+mn-cs"/>
              </a:rPr>
              <a:t>,” such as bags or t-shirts.</a:t>
            </a:r>
          </a:p>
          <a:p>
            <a:r>
              <a:rPr lang="en-US" sz="1600" b="1" kern="1200" dirty="0">
                <a:solidFill>
                  <a:schemeClr val="tx1"/>
                </a:solidFill>
                <a:effectLst/>
                <a:latin typeface="+mn-lt"/>
                <a:ea typeface="+mn-ea"/>
                <a:cs typeface="+mn-cs"/>
              </a:rPr>
              <a:t>14	Develop, Improve, or Expand the use of Technology – </a:t>
            </a:r>
            <a:r>
              <a:rPr lang="en-US" sz="1600" kern="1200" dirty="0">
                <a:solidFill>
                  <a:schemeClr val="tx1"/>
                </a:solidFill>
                <a:effectLst/>
                <a:latin typeface="+mn-lt"/>
                <a:ea typeface="+mn-ea"/>
                <a:cs typeface="+mn-cs"/>
              </a:rPr>
              <a:t>To develop, improve, or expand the use of technology used by CTE faculty to improve the delivery of instruction.  </a:t>
            </a:r>
            <a:r>
              <a:rPr lang="en-US" sz="1600" i="1" kern="1200" dirty="0">
                <a:solidFill>
                  <a:schemeClr val="tx1"/>
                </a:solidFill>
                <a:effectLst/>
                <a:latin typeface="+mn-lt"/>
                <a:ea typeface="+mn-ea"/>
                <a:cs typeface="+mn-cs"/>
              </a:rPr>
              <a:t>Section 135 (b)(4)</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improve or enhance CTE courses, teaching with interactive technology, and in certain circumstances the purchase of instructional technology equipment that expands the use of technology to enhance teaching such as distance learning. </a:t>
            </a:r>
          </a:p>
          <a:p>
            <a:r>
              <a:rPr lang="en-US" sz="1600" kern="1200" dirty="0">
                <a:solidFill>
                  <a:schemeClr val="tx1"/>
                </a:solidFill>
                <a:effectLst/>
                <a:latin typeface="+mn-lt"/>
                <a:ea typeface="+mn-ea"/>
                <a:cs typeface="+mn-cs"/>
              </a:rPr>
              <a:t>Emphasis in on improving instructional technology for faculty.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to purchase equipment for student use.  </a:t>
            </a:r>
          </a:p>
          <a:p>
            <a:r>
              <a:rPr lang="en-US" sz="1600" b="1" kern="1200" dirty="0">
                <a:solidFill>
                  <a:schemeClr val="tx1"/>
                </a:solidFill>
                <a:effectLst/>
                <a:latin typeface="+mn-lt"/>
                <a:ea typeface="+mn-ea"/>
                <a:cs typeface="+mn-cs"/>
              </a:rPr>
              <a:t>15	Professional Development – </a:t>
            </a:r>
            <a:r>
              <a:rPr lang="en-US" sz="1600" kern="1200" dirty="0">
                <a:solidFill>
                  <a:schemeClr val="tx1"/>
                </a:solidFill>
                <a:effectLst/>
                <a:latin typeface="+mn-lt"/>
                <a:ea typeface="+mn-ea"/>
                <a:cs typeface="+mn-cs"/>
              </a:rPr>
              <a:t>To provide professional development programs that are consistent with Section 122 of the Carl D. Perkins Act of 2006.  </a:t>
            </a:r>
            <a:r>
              <a:rPr lang="en-US" sz="1600" i="1" kern="1200" dirty="0">
                <a:solidFill>
                  <a:schemeClr val="tx1"/>
                </a:solidFill>
                <a:effectLst/>
                <a:latin typeface="+mn-lt"/>
                <a:ea typeface="+mn-ea"/>
                <a:cs typeface="+mn-cs"/>
              </a:rPr>
              <a:t>Section 135 (b)(5) </a:t>
            </a:r>
            <a:r>
              <a:rPr lang="en-US" sz="1600" kern="1200" dirty="0">
                <a:solidFill>
                  <a:schemeClr val="tx1"/>
                </a:solidFill>
                <a:effectLst/>
                <a:latin typeface="+mn-lt"/>
                <a:ea typeface="+mn-ea"/>
                <a:cs typeface="+mn-cs"/>
              </a:rPr>
              <a:t>Professional development activities consistent with Section 122 include activities that:  </a:t>
            </a:r>
          </a:p>
          <a:p>
            <a:pPr lvl="0"/>
            <a:r>
              <a:rPr lang="en-US" sz="1600" kern="1200" dirty="0">
                <a:solidFill>
                  <a:schemeClr val="tx1"/>
                </a:solidFill>
                <a:effectLst/>
                <a:latin typeface="+mn-lt"/>
                <a:ea typeface="+mn-ea"/>
                <a:cs typeface="+mn-cs"/>
              </a:rPr>
              <a:t>promotes the integration of coherent and rigorous academic content standards and CTE curricula, including opportunities for academic and CTE faculty to jointly develop and implement curricula and pedagogical strategies</a:t>
            </a:r>
          </a:p>
          <a:p>
            <a:pPr lvl="0"/>
            <a:r>
              <a:rPr lang="en-US" sz="1600" kern="1200" dirty="0">
                <a:solidFill>
                  <a:schemeClr val="tx1"/>
                </a:solidFill>
                <a:effectLst/>
                <a:latin typeface="+mn-lt"/>
                <a:ea typeface="+mn-ea"/>
                <a:cs typeface="+mn-cs"/>
              </a:rPr>
              <a:t>increases the percentage of faculty that meet teacher certification or licensing requirements</a:t>
            </a:r>
          </a:p>
          <a:p>
            <a:pPr lvl="0"/>
            <a:r>
              <a:rPr lang="en-US" sz="1600" kern="1200" dirty="0">
                <a:solidFill>
                  <a:schemeClr val="tx1"/>
                </a:solidFill>
                <a:effectLst/>
                <a:latin typeface="+mn-lt"/>
                <a:ea typeface="+mn-ea"/>
                <a:cs typeface="+mn-cs"/>
              </a:rPr>
              <a:t>is high quality, sustained, intensive, and focused on instruction, and increased the academic knowledge and understanding of industry standards as appropriated for CTE faculty</a:t>
            </a:r>
          </a:p>
          <a:p>
            <a:pPr lvl="0"/>
            <a:r>
              <a:rPr lang="en-US" sz="1600" kern="1200" dirty="0">
                <a:solidFill>
                  <a:schemeClr val="tx1"/>
                </a:solidFill>
                <a:effectLst/>
                <a:latin typeface="+mn-lt"/>
                <a:ea typeface="+mn-ea"/>
                <a:cs typeface="+mn-cs"/>
              </a:rPr>
              <a:t>encourages contextualized learning</a:t>
            </a:r>
          </a:p>
          <a:p>
            <a:pPr lvl="0"/>
            <a:r>
              <a:rPr lang="en-US" sz="1600" kern="1200" dirty="0">
                <a:solidFill>
                  <a:schemeClr val="tx1"/>
                </a:solidFill>
                <a:effectLst/>
                <a:latin typeface="+mn-lt"/>
                <a:ea typeface="+mn-ea"/>
                <a:cs typeface="+mn-cs"/>
              </a:rPr>
              <a:t>provides the knowledge and skills necessary to work with special populations</a:t>
            </a:r>
          </a:p>
          <a:p>
            <a:pPr lvl="0"/>
            <a:r>
              <a:rPr lang="en-US" sz="1600" kern="1200" dirty="0">
                <a:solidFill>
                  <a:schemeClr val="tx1"/>
                </a:solidFill>
                <a:effectLst/>
                <a:latin typeface="+mn-lt"/>
                <a:ea typeface="+mn-ea"/>
                <a:cs typeface="+mn-cs"/>
              </a:rPr>
              <a:t>assists in accessing and utilizing data</a:t>
            </a:r>
          </a:p>
          <a:p>
            <a:pPr lvl="0"/>
            <a:r>
              <a:rPr lang="en-US" sz="1600" kern="1200" dirty="0">
                <a:solidFill>
                  <a:schemeClr val="tx1"/>
                </a:solidFill>
                <a:effectLst/>
                <a:latin typeface="+mn-lt"/>
                <a:ea typeface="+mn-ea"/>
                <a:cs typeface="+mn-cs"/>
              </a:rPr>
              <a:t>provides return-to-industry externships for faculty  </a:t>
            </a:r>
          </a:p>
          <a:p>
            <a:r>
              <a:rPr lang="en-US" sz="1600" b="1" kern="1200" dirty="0">
                <a:solidFill>
                  <a:schemeClr val="tx1"/>
                </a:solidFill>
                <a:effectLst/>
                <a:latin typeface="+mn-lt"/>
                <a:ea typeface="+mn-ea"/>
                <a:cs typeface="+mn-cs"/>
              </a:rPr>
              <a:t>16	Evaluation of CTE Programs – </a:t>
            </a:r>
            <a:r>
              <a:rPr lang="en-US" sz="1600" kern="1200" dirty="0">
                <a:solidFill>
                  <a:schemeClr val="tx1"/>
                </a:solidFill>
                <a:effectLst/>
                <a:latin typeface="+mn-lt"/>
                <a:ea typeface="+mn-ea"/>
                <a:cs typeface="+mn-cs"/>
              </a:rPr>
              <a:t>To develop and implement evaluations of the CTE programs carried out with Perkins funds, including an assessment of how the needs of special populations are being met. </a:t>
            </a:r>
            <a:r>
              <a:rPr lang="en-US" sz="1600" i="1" kern="1200" dirty="0">
                <a:solidFill>
                  <a:schemeClr val="tx1"/>
                </a:solidFill>
                <a:effectLst/>
                <a:latin typeface="+mn-lt"/>
                <a:ea typeface="+mn-ea"/>
                <a:cs typeface="+mn-cs"/>
              </a:rPr>
              <a:t>Section 135 (b)(6)</a:t>
            </a:r>
            <a:endParaRPr lang="en-US" sz="1600" kern="1200" dirty="0">
              <a:solidFill>
                <a:schemeClr val="tx1"/>
              </a:solidFill>
              <a:effectLst/>
              <a:latin typeface="+mn-lt"/>
              <a:ea typeface="+mn-ea"/>
              <a:cs typeface="+mn-cs"/>
            </a:endParaRPr>
          </a:p>
          <a:p>
            <a:r>
              <a:rPr lang="en-US" sz="1600" i="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17	Initiate, Improve, Expand, or Modernize CTE Programs – </a:t>
            </a:r>
            <a:r>
              <a:rPr lang="en-US" sz="1600" kern="1200" dirty="0">
                <a:solidFill>
                  <a:schemeClr val="tx1"/>
                </a:solidFill>
                <a:effectLst/>
                <a:latin typeface="+mn-lt"/>
                <a:ea typeface="+mn-ea"/>
                <a:cs typeface="+mn-cs"/>
              </a:rPr>
              <a:t>To initiate, improve, expand, and modernize quality CTE programs, including relevant technology.</a:t>
            </a:r>
            <a:r>
              <a:rPr lang="en-US" sz="1600" i="1" kern="1200" dirty="0">
                <a:solidFill>
                  <a:schemeClr val="tx1"/>
                </a:solidFill>
                <a:effectLst/>
                <a:latin typeface="+mn-lt"/>
                <a:ea typeface="+mn-ea"/>
                <a:cs typeface="+mn-cs"/>
              </a:rPr>
              <a:t> Section 135 (b)(7)</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Initiate</a:t>
            </a:r>
            <a:r>
              <a:rPr lang="en-US" sz="1600" kern="1200" dirty="0">
                <a:solidFill>
                  <a:schemeClr val="tx1"/>
                </a:solidFill>
                <a:effectLst/>
                <a:latin typeface="+mn-lt"/>
                <a:ea typeface="+mn-ea"/>
                <a:cs typeface="+mn-cs"/>
              </a:rPr>
              <a:t> - Funds may be used to hire faculty for new CTE programs for a period not to exceed two years.</a:t>
            </a:r>
          </a:p>
          <a:p>
            <a:r>
              <a:rPr lang="en-US" sz="1600" b="1" kern="1200" dirty="0">
                <a:solidFill>
                  <a:schemeClr val="tx1"/>
                </a:solidFill>
                <a:effectLst/>
                <a:latin typeface="+mn-lt"/>
                <a:ea typeface="+mn-ea"/>
                <a:cs typeface="+mn-cs"/>
              </a:rPr>
              <a:t>Improve/Modernize</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equipment as needed to meet current industry standards. </a:t>
            </a:r>
          </a:p>
          <a:p>
            <a:r>
              <a:rPr lang="en-US" sz="1600" b="1" kern="1200" dirty="0">
                <a:solidFill>
                  <a:schemeClr val="tx1"/>
                </a:solidFill>
                <a:effectLst/>
                <a:latin typeface="+mn-lt"/>
                <a:ea typeface="+mn-ea"/>
                <a:cs typeface="+mn-cs"/>
              </a:rPr>
              <a:t>Expand</a:t>
            </a:r>
            <a:r>
              <a:rPr lang="en-US" sz="1600" kern="1200" dirty="0">
                <a:solidFill>
                  <a:schemeClr val="tx1"/>
                </a:solidFill>
                <a:effectLst/>
                <a:latin typeface="+mn-lt"/>
                <a:ea typeface="+mn-ea"/>
                <a:cs typeface="+mn-cs"/>
              </a:rPr>
              <a:t> - 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to hire additional faculty for a period not to exceed two years to improve the program by lowering the student/teacher ratio.  </a:t>
            </a:r>
          </a:p>
          <a:p>
            <a:r>
              <a:rPr lang="en-US" sz="1600" kern="1200" dirty="0">
                <a:solidFill>
                  <a:schemeClr val="tx1"/>
                </a:solidFill>
                <a:effectLst/>
                <a:latin typeface="+mn-lt"/>
                <a:ea typeface="+mn-ea"/>
                <a:cs typeface="+mn-cs"/>
              </a:rPr>
              <a:t>Equipment may be purchased that initiates, improves or expands CTE programs provided it meets an identified training need for employment in the region. </a:t>
            </a:r>
          </a:p>
          <a:p>
            <a:r>
              <a:rPr lang="en-US" sz="1600" b="1" kern="1200" dirty="0">
                <a:solidFill>
                  <a:schemeClr val="tx1"/>
                </a:solidFill>
                <a:effectLst/>
                <a:latin typeface="+mn-lt"/>
                <a:ea typeface="+mn-ea"/>
                <a:cs typeface="+mn-cs"/>
              </a:rPr>
              <a:t>It is recommended that no more than 50% of the current year’s allocation be spent on salaries.  It is recommended that no more than 50% of the current year’s allocation may be spent on equipment</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 </a:t>
            </a:r>
            <a:endParaRPr lang="en-US" sz="1600" kern="1200" dirty="0">
              <a:solidFill>
                <a:schemeClr val="tx1"/>
              </a:solidFill>
              <a:effectLst/>
              <a:latin typeface="+mn-lt"/>
              <a:ea typeface="+mn-ea"/>
              <a:cs typeface="+mn-cs"/>
            </a:endParaRPr>
          </a:p>
          <a:p>
            <a:r>
              <a:rPr lang="en-US" sz="1600" b="1" kern="1200" dirty="0">
                <a:solidFill>
                  <a:schemeClr val="tx1"/>
                </a:solidFill>
                <a:effectLst/>
                <a:latin typeface="+mn-lt"/>
                <a:ea typeface="+mn-ea"/>
                <a:cs typeface="+mn-cs"/>
              </a:rPr>
              <a:t>18	Activities for Special Populations – </a:t>
            </a:r>
            <a:r>
              <a:rPr lang="en-US" sz="1600" kern="1200" dirty="0">
                <a:solidFill>
                  <a:schemeClr val="tx1"/>
                </a:solidFill>
                <a:effectLst/>
                <a:latin typeface="+mn-lt"/>
                <a:ea typeface="+mn-ea"/>
                <a:cs typeface="+mn-cs"/>
              </a:rPr>
              <a:t> To provide activities to prepare special populations, including single parents and displaced homemakers who are enrolled in CTE programs, for high-skill, high-wage, or high-demand occupations that will lead to self-sufficiency. </a:t>
            </a:r>
            <a:r>
              <a:rPr lang="en-US" sz="1600" i="1" kern="1200" dirty="0">
                <a:solidFill>
                  <a:schemeClr val="tx1"/>
                </a:solidFill>
                <a:effectLst/>
                <a:latin typeface="+mn-lt"/>
                <a:ea typeface="+mn-ea"/>
                <a:cs typeface="+mn-cs"/>
              </a:rPr>
              <a:t>Section 135 (b)(9)</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a:t>
            </a:r>
            <a:r>
              <a:rPr lang="en-US" sz="1600" kern="1200" dirty="0">
                <a:solidFill>
                  <a:schemeClr val="tx1"/>
                </a:solidFill>
                <a:effectLst/>
                <a:latin typeface="+mn-lt"/>
                <a:ea typeface="+mn-ea"/>
                <a:cs typeface="+mn-cs"/>
              </a:rPr>
              <a:t> be used for assistive technologies, sensitivity training, work-based learning experiences in non-traditional fields, soft/employability skills training, organized group tutoring for students in rigorous programs of study. </a:t>
            </a:r>
          </a:p>
          <a:p>
            <a:r>
              <a:rPr lang="en-US" sz="1600" kern="1200" dirty="0">
                <a:solidFill>
                  <a:schemeClr val="tx1"/>
                </a:solidFill>
                <a:effectLst/>
                <a:latin typeface="+mn-lt"/>
                <a:ea typeface="+mn-ea"/>
                <a:cs typeface="+mn-cs"/>
              </a:rPr>
              <a:t>Funds </a:t>
            </a:r>
            <a:r>
              <a:rPr lang="en-US" sz="1600" b="1" kern="1200" dirty="0">
                <a:solidFill>
                  <a:schemeClr val="tx1"/>
                </a:solidFill>
                <a:effectLst/>
                <a:latin typeface="+mn-lt"/>
                <a:ea typeface="+mn-ea"/>
                <a:cs typeface="+mn-cs"/>
              </a:rPr>
              <a:t>may not</a:t>
            </a:r>
            <a:r>
              <a:rPr lang="en-US" sz="1600" kern="1200" dirty="0">
                <a:solidFill>
                  <a:schemeClr val="tx1"/>
                </a:solidFill>
                <a:effectLst/>
                <a:latin typeface="+mn-lt"/>
                <a:ea typeface="+mn-ea"/>
                <a:cs typeface="+mn-cs"/>
              </a:rPr>
              <a:t> be used for direct assistance to students such as child care and transportation. If state funds have previously been used for these purposes, you cannot supplant the state funds with federal Perkins funds. </a:t>
            </a:r>
          </a:p>
          <a:p>
            <a:r>
              <a:rPr lang="en-US" sz="1600" b="1" kern="1200" dirty="0">
                <a:solidFill>
                  <a:schemeClr val="tx1"/>
                </a:solidFill>
                <a:effectLst/>
                <a:latin typeface="+mn-lt"/>
                <a:ea typeface="+mn-ea"/>
                <a:cs typeface="+mn-cs"/>
              </a:rPr>
              <a:t>19	Other Permissible Uses of Funds – </a:t>
            </a:r>
            <a:r>
              <a:rPr lang="en-US" sz="1600" kern="1200" dirty="0">
                <a:solidFill>
                  <a:schemeClr val="tx1"/>
                </a:solidFill>
                <a:effectLst/>
                <a:latin typeface="+mn-lt"/>
                <a:ea typeface="+mn-ea"/>
                <a:cs typeface="+mn-cs"/>
              </a:rPr>
              <a:t>Funds used for activities outlined in the twenty permissible uses of funds found in Section 135 (c) of the Carl D. Perkins Act of 2006.  Expenditures must be documented in the approved local plan and budget or an approved modification to the local plan and budget.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12</a:t>
            </a:fld>
            <a:endParaRPr lang="en-US"/>
          </a:p>
        </p:txBody>
      </p:sp>
    </p:spTree>
    <p:extLst>
      <p:ext uri="{BB962C8B-B14F-4D97-AF65-F5344CB8AC3E}">
        <p14:creationId xmlns:p14="http://schemas.microsoft.com/office/powerpoint/2010/main" val="1094310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573075"/>
            <a:ext cx="6858000" cy="1428500"/>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143000" y="4093650"/>
            <a:ext cx="6858000" cy="1655762"/>
          </a:xfrm>
        </p:spPr>
        <p:txBody>
          <a:bodyPr>
            <a:normAutofit/>
          </a:bodyPr>
          <a:lstStyle>
            <a:lvl1pPr marL="0" indent="0" algn="ctr">
              <a:buNone/>
              <a:defRPr sz="24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sp>
        <p:nvSpPr>
          <p:cNvPr id="9" name="Rectangle 8"/>
          <p:cNvSpPr/>
          <p:nvPr userDrawn="1"/>
        </p:nvSpPr>
        <p:spPr>
          <a:xfrm>
            <a:off x="1733354" y="489262"/>
            <a:ext cx="6025812" cy="1101968"/>
          </a:xfrm>
          <a:prstGeom prst="rect">
            <a:avLst/>
          </a:prstGeom>
          <a:noFill/>
        </p:spPr>
        <p:txBody>
          <a:bodyPr wrap="square" lIns="68580" tIns="34290" rIns="68580" bIns="34290">
            <a:spAutoFit/>
          </a:bodyPr>
          <a:lstStyle/>
          <a:p>
            <a:pPr>
              <a:lnSpc>
                <a:spcPct val="80000"/>
              </a:lnSpc>
            </a:pPr>
            <a:r>
              <a:rPr lang="en-US" sz="405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405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4" y="1864894"/>
            <a:ext cx="5705475"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498914" cy="1690594"/>
          </a:xfrm>
          <a:prstGeom prst="rect">
            <a:avLst/>
          </a:prstGeom>
        </p:spPr>
      </p:pic>
    </p:spTree>
    <p:extLst>
      <p:ext uri="{BB962C8B-B14F-4D97-AF65-F5344CB8AC3E}">
        <p14:creationId xmlns:p14="http://schemas.microsoft.com/office/powerpoint/2010/main" val="813769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7/19/17</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97662"/>
            <a:ext cx="971180" cy="1460496"/>
          </a:xfrm>
          <a:prstGeom prst="rect">
            <a:avLst/>
          </a:prstGeom>
        </p:spPr>
      </p:pic>
      <p:cxnSp>
        <p:nvCxnSpPr>
          <p:cNvPr id="10" name="Straight Connector 9" title="Gold Line"/>
          <p:cNvCxnSpPr/>
          <p:nvPr userDrawn="1"/>
        </p:nvCxnSpPr>
        <p:spPr>
          <a:xfrm flipV="1">
            <a:off x="1455549" y="1716352"/>
            <a:ext cx="7059802"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7/19/17</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16174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54263" cy="392866"/>
          </a:xfrm>
          <a:prstGeom prst="rect">
            <a:avLst/>
          </a:prstGeom>
        </p:spPr>
      </p:pic>
    </p:spTree>
    <p:extLst>
      <p:ext uri="{BB962C8B-B14F-4D97-AF65-F5344CB8AC3E}">
        <p14:creationId xmlns:p14="http://schemas.microsoft.com/office/powerpoint/2010/main" val="3063052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6356350"/>
            <a:ext cx="2133600"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8141452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61204"/>
            <a:ext cx="7886700" cy="4731671"/>
          </a:xfrm>
        </p:spPr>
        <p:txBody>
          <a:bodyPr>
            <a:normAutofit/>
          </a:bodyPr>
          <a:lstStyle>
            <a:lvl1pPr marL="233363" indent="-233363">
              <a:lnSpc>
                <a:spcPct val="100000"/>
              </a:lnSpc>
              <a:spcBef>
                <a:spcPts val="600"/>
              </a:spcBef>
              <a:tabLst/>
              <a:defRPr sz="2800"/>
            </a:lvl1pPr>
            <a:lvl2pPr marL="458788" indent="-201613">
              <a:lnSpc>
                <a:spcPct val="100000"/>
              </a:lnSpc>
              <a:spcBef>
                <a:spcPts val="300"/>
              </a:spcBef>
              <a:tabLst/>
              <a:defRPr sz="2400"/>
            </a:lvl2pPr>
            <a:lvl3pPr marL="692150" indent="-177800">
              <a:lnSpc>
                <a:spcPct val="100000"/>
              </a:lnSpc>
              <a:spcBef>
                <a:spcPts val="300"/>
              </a:spcBef>
              <a:tabLst/>
              <a:defRPr sz="2200"/>
            </a:lvl3pPr>
            <a:lvl4pPr marL="976313" indent="-204788">
              <a:lnSpc>
                <a:spcPct val="100000"/>
              </a:lnSpc>
              <a:spcBef>
                <a:spcPts val="300"/>
              </a:spcBef>
              <a:tabLst/>
              <a:defRPr sz="2000"/>
            </a:lvl4pPr>
            <a:lvl5pPr marL="1200150" indent="-171450">
              <a:lnSpc>
                <a:spcPct val="100000"/>
              </a:lnSpc>
              <a:spcBef>
                <a:spcPts val="300"/>
              </a:spcBef>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
        <p:nvSpPr>
          <p:cNvPr id="13"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2476938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rmAutofit/>
          </a:bodyPr>
          <a:lstStyle>
            <a:lvl1pPr algn="ctr">
              <a:defRPr sz="3400"/>
            </a:lvl1pPr>
          </a:lstStyle>
          <a:p>
            <a:r>
              <a:rPr lang="en-US" dirty="0"/>
              <a:t>Click to edit Master title style</a:t>
            </a:r>
          </a:p>
        </p:txBody>
      </p:sp>
      <p:sp>
        <p:nvSpPr>
          <p:cNvPr id="3" name="Text Placeholder 2"/>
          <p:cNvSpPr>
            <a:spLocks noGrp="1"/>
          </p:cNvSpPr>
          <p:nvPr>
            <p:ph type="body" idx="1"/>
          </p:nvPr>
        </p:nvSpPr>
        <p:spPr>
          <a:xfrm>
            <a:off x="623888" y="4589468"/>
            <a:ext cx="7886700" cy="1500187"/>
          </a:xfrm>
        </p:spPr>
        <p:txBody>
          <a:bodyPr>
            <a:normAutofit/>
          </a:bodyPr>
          <a:lstStyle>
            <a:lvl1pPr marL="0" indent="0" algn="ctr">
              <a:buNone/>
              <a:defRPr sz="20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181749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6286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629842" y="2505074"/>
            <a:ext cx="3868340"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2" y="1681163"/>
            <a:ext cx="3887391"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4629152" y="2505074"/>
            <a:ext cx="3887391"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142995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
        <p:nvSpPr>
          <p:cNvPr id="12"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250544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7/19/17</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75202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0"/>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7/19/17</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5858432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365129"/>
            <a:ext cx="7059802" cy="1325563"/>
          </a:xfrm>
          <a:prstGeom prst="rect">
            <a:avLst/>
          </a:prstGeom>
        </p:spPr>
        <p:txBody>
          <a:bodyPr vert="horz" lIns="91440" tIns="45720" rIns="91440" bIns="45720" rtlCol="0" anchor="ctr">
            <a:normAutofit/>
          </a:bodyPr>
          <a:lstStyle/>
          <a:p>
            <a:pPr>
              <a:lnSpc>
                <a:spcPct val="80000"/>
              </a:lnSpc>
            </a:pPr>
            <a:r>
              <a:rPr lang="en-US" sz="2700" b="0" cap="none" spc="0" dirty="0">
                <a:ln w="0"/>
                <a:solidFill>
                  <a:srgbClr val="003767"/>
                </a:solidFill>
                <a:effectLst>
                  <a:outerShdw blurRad="38100" dist="25400" dir="5400000" algn="ctr" rotWithShape="0">
                    <a:srgbClr val="6E747A">
                      <a:alpha val="43000"/>
                    </a:srgbClr>
                  </a:outerShdw>
                </a:effectLst>
              </a:rPr>
              <a:t>North Carolina </a:t>
            </a:r>
            <a:br>
              <a:rPr lang="en-US" sz="2700" b="0" cap="none" spc="0" dirty="0">
                <a:ln w="0"/>
                <a:solidFill>
                  <a:srgbClr val="003767"/>
                </a:solidFill>
                <a:effectLst>
                  <a:outerShdw blurRad="38100" dist="25400" dir="5400000" algn="ctr" rotWithShape="0">
                    <a:srgbClr val="6E747A">
                      <a:alpha val="43000"/>
                    </a:srgbClr>
                  </a:outerShdw>
                </a:effectLst>
              </a:rPr>
            </a:br>
            <a:r>
              <a:rPr lang="en-US" sz="27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514350" rtl="0" eaLnBrk="1" latinLnBrk="0" hangingPunct="1">
        <a:lnSpc>
          <a:spcPct val="90000"/>
        </a:lnSpc>
        <a:spcBef>
          <a:spcPct val="0"/>
        </a:spcBef>
        <a:buNone/>
        <a:defRPr sz="3200" b="1" kern="1200">
          <a:ln w="0">
            <a:solidFill>
              <a:schemeClr val="accent1"/>
            </a:solidFill>
          </a:ln>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2800" kern="1200">
          <a:solidFill>
            <a:schemeClr val="tx1"/>
          </a:solidFill>
          <a:latin typeface="HelvLight"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2400" kern="1200">
          <a:solidFill>
            <a:schemeClr val="tx1"/>
          </a:solidFill>
          <a:latin typeface="HelvLight"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2200" kern="1200">
          <a:solidFill>
            <a:schemeClr val="tx1"/>
          </a:solidFill>
          <a:latin typeface="HelvLight"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HelvLight"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800" kern="1200">
          <a:solidFill>
            <a:schemeClr val="tx1"/>
          </a:solidFill>
          <a:latin typeface="HelvLight"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www.nccommunitycolleges.edu/sites/default/files/state-board/finance/fc11_career_and_technical_education_improvements_through_enhanced_career_pathways.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3" Type="http://schemas.openxmlformats.org/officeDocument/2006/relationships/hyperlink" Target="http://www.nccommunitycolleges.edu/sites/default/files/state-board/program/prog_16_updating_the_nc_hs_to_cc_articulation_agreement.pdf" TargetMode="External"/><Relationship Id="rId4" Type="http://schemas.openxmlformats.org/officeDocument/2006/relationships/hyperlink" Target="https://register.gotowebinar.com/register/5383375339192694529"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3" Type="http://schemas.openxmlformats.org/officeDocument/2006/relationships/hyperlink" Target="http://www.ncperkins.org/manufacturing" TargetMode="External"/><Relationship Id="rId4" Type="http://schemas.openxmlformats.org/officeDocument/2006/relationships/hyperlink" Target="https://register.gotowebinar.com/register/4304865482997671426"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ctrTitle"/>
          </p:nvPr>
        </p:nvSpPr>
        <p:spPr>
          <a:prstGeom prst="rect">
            <a:avLst/>
          </a:prstGeom>
        </p:spPr>
        <p:txBody>
          <a:bodyPr/>
          <a:lstStyle/>
          <a:p>
            <a:r>
              <a:rPr dirty="0"/>
              <a:t>Postsecondary Perkins </a:t>
            </a:r>
            <a:r>
              <a:rPr lang="en-US" dirty="0"/>
              <a:t>Update</a:t>
            </a:r>
            <a:endParaRPr dirty="0"/>
          </a:p>
        </p:txBody>
      </p:sp>
      <p:sp>
        <p:nvSpPr>
          <p:cNvPr id="122" name="Shape 122"/>
          <p:cNvSpPr>
            <a:spLocks noGrp="1"/>
          </p:cNvSpPr>
          <p:nvPr>
            <p:ph type="subTitle" idx="1"/>
          </p:nvPr>
        </p:nvSpPr>
        <p:spPr>
          <a:prstGeom prst="rect">
            <a:avLst/>
          </a:prstGeom>
        </p:spPr>
        <p:txBody>
          <a:bodyPr>
            <a:normAutofit/>
          </a:bodyPr>
          <a:lstStyle/>
          <a:p>
            <a:r>
              <a:rPr lang="en-US" dirty="0"/>
              <a:t>July 20, 2017</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
        <p:nvSpPr>
          <p:cNvPr id="2" name="TextBox 1"/>
          <p:cNvSpPr txBox="1"/>
          <p:nvPr/>
        </p:nvSpPr>
        <p:spPr>
          <a:xfrm>
            <a:off x="6656439" y="6184491"/>
            <a:ext cx="1995931" cy="369332"/>
          </a:xfrm>
          <a:prstGeom prst="rect">
            <a:avLst/>
          </a:prstGeom>
          <a:noFill/>
        </p:spPr>
        <p:txBody>
          <a:bodyPr wrap="none" rtlCol="0">
            <a:spAutoFit/>
          </a:bodyPr>
          <a:lstStyle/>
          <a:p>
            <a:r>
              <a:rPr lang="en-US" dirty="0" err="1"/>
              <a:t>www.ncperkins.org</a:t>
            </a:r>
            <a:endParaRPr lang="en-US" dirty="0"/>
          </a:p>
        </p:txBody>
      </p:sp>
    </p:spTree>
    <p:extLst>
      <p:ext uri="{BB962C8B-B14F-4D97-AF65-F5344CB8AC3E}">
        <p14:creationId xmlns:p14="http://schemas.microsoft.com/office/powerpoint/2010/main" val="1813159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600" dirty="0"/>
              <a:t>To support activities that link CTE at the secondary level to CTE at the postsecondary level through a CTE Career Pathway</a:t>
            </a:r>
          </a:p>
          <a:p>
            <a:r>
              <a:rPr lang="en-US" sz="2600" dirty="0"/>
              <a:t>Funds may be used for workshops, release time for faculty to develop CTE 9-14 Career Pathways, release time for development of local articulation agreements.</a:t>
            </a:r>
          </a:p>
          <a:p>
            <a:pPr lvl="0"/>
            <a:r>
              <a:rPr lang="en-US" sz="2600" dirty="0"/>
              <a:t>Students must be in an approved 9-14 CTE Career Pathway that includes a sequence of coursework in grades 9-14, work-based learning experiences, employer engagement, and leads to a certificate, diploma or degree.</a:t>
            </a:r>
          </a:p>
        </p:txBody>
      </p:sp>
      <p:sp>
        <p:nvSpPr>
          <p:cNvPr id="2" name="Title 1"/>
          <p:cNvSpPr>
            <a:spLocks noGrp="1"/>
          </p:cNvSpPr>
          <p:nvPr>
            <p:ph type="title"/>
          </p:nvPr>
        </p:nvSpPr>
        <p:spPr/>
        <p:txBody>
          <a:bodyPr/>
          <a:lstStyle/>
          <a:p>
            <a:pPr lvl="0"/>
            <a:r>
              <a:rPr lang="en-US" dirty="0"/>
              <a:t>12. Secondary to Postsecondary Linkages</a:t>
            </a:r>
          </a:p>
        </p:txBody>
      </p:sp>
    </p:spTree>
    <p:extLst>
      <p:ext uri="{BB962C8B-B14F-4D97-AF65-F5344CB8AC3E}">
        <p14:creationId xmlns:p14="http://schemas.microsoft.com/office/powerpoint/2010/main" val="1527081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400" dirty="0"/>
              <a:t>To provide students with a strong experience in and understanding of all aspects of an industry through exploratory, engaging, and experiential work-based learning opportunities.</a:t>
            </a:r>
          </a:p>
          <a:p>
            <a:r>
              <a:rPr lang="en-US" sz="2400" dirty="0"/>
              <a:t>20% of the budget should be spend on work-based learning activities, unless state funds meet or exceed this requirement. </a:t>
            </a:r>
          </a:p>
          <a:p>
            <a:r>
              <a:rPr lang="en-US" sz="2400" dirty="0"/>
              <a:t>Funds may be used for salary and benefits for work-based learning coordinators, travel expenses for industry tours, job fairs, apprentice and pre-apprenticeship activities.</a:t>
            </a:r>
          </a:p>
          <a:p>
            <a:r>
              <a:rPr lang="en-US" sz="2400" dirty="0"/>
              <a:t>Funds may not be used for food, marketing “</a:t>
            </a:r>
            <a:r>
              <a:rPr lang="en-US" sz="2400" dirty="0" err="1"/>
              <a:t>give-aways</a:t>
            </a:r>
            <a:r>
              <a:rPr lang="en-US" sz="2400" dirty="0"/>
              <a:t>,” such as bags or t-shirts.</a:t>
            </a:r>
          </a:p>
        </p:txBody>
      </p:sp>
      <p:sp>
        <p:nvSpPr>
          <p:cNvPr id="2" name="Title 1"/>
          <p:cNvSpPr>
            <a:spLocks noGrp="1"/>
          </p:cNvSpPr>
          <p:nvPr>
            <p:ph type="title"/>
          </p:nvPr>
        </p:nvSpPr>
        <p:spPr/>
        <p:txBody>
          <a:bodyPr/>
          <a:lstStyle/>
          <a:p>
            <a:pPr lvl="0"/>
            <a:r>
              <a:rPr lang="en-US" dirty="0"/>
              <a:t>13. All Aspects of Industry</a:t>
            </a:r>
          </a:p>
        </p:txBody>
      </p:sp>
    </p:spTree>
    <p:extLst>
      <p:ext uri="{BB962C8B-B14F-4D97-AF65-F5344CB8AC3E}">
        <p14:creationId xmlns:p14="http://schemas.microsoft.com/office/powerpoint/2010/main" val="905315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400" dirty="0"/>
              <a:t>To develop, improve, or expand the use of technology used by CTE faculty to improve the delivery of instruction. </a:t>
            </a:r>
          </a:p>
          <a:p>
            <a:r>
              <a:rPr lang="en-US" sz="2400" dirty="0"/>
              <a:t>Funds may be used to improve or enhance CTE courses, teaching with interactive technology, and in certain circumstances the purchase of instructional technology equipment that expands the use of technology to enhance teaching such as distance learning. </a:t>
            </a:r>
          </a:p>
          <a:p>
            <a:r>
              <a:rPr lang="en-US" sz="2400" dirty="0"/>
              <a:t>Emphasis in on improving instructional technology for faculty. </a:t>
            </a:r>
          </a:p>
          <a:p>
            <a:r>
              <a:rPr lang="en-US" sz="2400" dirty="0"/>
              <a:t>Funds may not be used to purchase equipment for student use.  </a:t>
            </a:r>
          </a:p>
        </p:txBody>
      </p:sp>
      <p:sp>
        <p:nvSpPr>
          <p:cNvPr id="2" name="Title 1"/>
          <p:cNvSpPr>
            <a:spLocks noGrp="1"/>
          </p:cNvSpPr>
          <p:nvPr>
            <p:ph type="title"/>
          </p:nvPr>
        </p:nvSpPr>
        <p:spPr/>
        <p:txBody>
          <a:bodyPr/>
          <a:lstStyle/>
          <a:p>
            <a:pPr lvl="0"/>
            <a:r>
              <a:rPr lang="en-US" dirty="0"/>
              <a:t>14. Develop, Improve, or Expand the Use of Technology</a:t>
            </a:r>
          </a:p>
        </p:txBody>
      </p:sp>
      <p:sp>
        <p:nvSpPr>
          <p:cNvPr id="4" name="TextBox 3"/>
          <p:cNvSpPr txBox="1"/>
          <p:nvPr/>
        </p:nvSpPr>
        <p:spPr>
          <a:xfrm>
            <a:off x="5349240" y="-28956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1237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400" dirty="0"/>
              <a:t>To provide professional development programs that are consistent with Section 122 of the Carl D. Perkins Act of 2006. Professional development activities consistent with Section 122 include activities that:  </a:t>
            </a:r>
          </a:p>
          <a:p>
            <a:pPr lvl="1"/>
            <a:r>
              <a:rPr lang="en-US" sz="2000" dirty="0"/>
              <a:t>promotes the integration of coherent and rigorous academic content standards and CTE curricula, including opportunities for academic and CTE faculty to jointly develop and implement curricula and pedagogical strategies</a:t>
            </a:r>
          </a:p>
          <a:p>
            <a:pPr lvl="1"/>
            <a:r>
              <a:rPr lang="en-US" sz="2000" dirty="0"/>
              <a:t>increases the percentage of faculty that meet teacher certification or licensing requirements</a:t>
            </a:r>
          </a:p>
          <a:p>
            <a:pPr lvl="1"/>
            <a:r>
              <a:rPr lang="en-US" sz="2000" dirty="0"/>
              <a:t>is high quality, sustained, intensive, and focused on instruction, and increased the academic knowledge and understanding of industry standards as appropriated for CTE faculty</a:t>
            </a:r>
          </a:p>
          <a:p>
            <a:pPr lvl="1"/>
            <a:r>
              <a:rPr lang="en-US" sz="2000" dirty="0"/>
              <a:t>encourages contextualized learning</a:t>
            </a:r>
          </a:p>
        </p:txBody>
      </p:sp>
      <p:sp>
        <p:nvSpPr>
          <p:cNvPr id="2" name="Title 1"/>
          <p:cNvSpPr>
            <a:spLocks noGrp="1"/>
          </p:cNvSpPr>
          <p:nvPr>
            <p:ph type="title"/>
          </p:nvPr>
        </p:nvSpPr>
        <p:spPr/>
        <p:txBody>
          <a:bodyPr/>
          <a:lstStyle/>
          <a:p>
            <a:pPr lvl="0"/>
            <a:r>
              <a:rPr lang="en-US" dirty="0"/>
              <a:t>15. Professional Development</a:t>
            </a:r>
          </a:p>
        </p:txBody>
      </p:sp>
      <p:sp>
        <p:nvSpPr>
          <p:cNvPr id="4" name="TextBox 3"/>
          <p:cNvSpPr txBox="1"/>
          <p:nvPr/>
        </p:nvSpPr>
        <p:spPr>
          <a:xfrm>
            <a:off x="5349240" y="-28956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02821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To develop and implement evaluations of the CTE programs carried out with Perkins funds, including an assessment of how the needs of special populations are being met. </a:t>
            </a:r>
          </a:p>
        </p:txBody>
      </p:sp>
      <p:sp>
        <p:nvSpPr>
          <p:cNvPr id="2" name="Title 1"/>
          <p:cNvSpPr>
            <a:spLocks noGrp="1"/>
          </p:cNvSpPr>
          <p:nvPr>
            <p:ph type="title"/>
          </p:nvPr>
        </p:nvSpPr>
        <p:spPr/>
        <p:txBody>
          <a:bodyPr/>
          <a:lstStyle/>
          <a:p>
            <a:pPr lvl="0"/>
            <a:r>
              <a:rPr lang="en-US" dirty="0"/>
              <a:t>16. Evaluation of CTE Programs</a:t>
            </a:r>
          </a:p>
        </p:txBody>
      </p:sp>
      <p:sp>
        <p:nvSpPr>
          <p:cNvPr id="4" name="TextBox 3"/>
          <p:cNvSpPr txBox="1"/>
          <p:nvPr/>
        </p:nvSpPr>
        <p:spPr>
          <a:xfrm>
            <a:off x="5349240" y="-28956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38486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273800"/>
            <a:ext cx="3898900" cy="584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noAutofit/>
          </a:bodyPr>
          <a:lstStyle/>
          <a:p>
            <a:r>
              <a:rPr lang="en-US" sz="2000" dirty="0"/>
              <a:t>To initiate, improve, expand, and modernize quality CTE programs, including relevant technology. </a:t>
            </a:r>
          </a:p>
          <a:p>
            <a:pPr lvl="1"/>
            <a:r>
              <a:rPr lang="en-US" sz="1800" dirty="0"/>
              <a:t>Initiate - Funds may be used to hire faculty for new CTE programs for a period not to exceed two years.</a:t>
            </a:r>
          </a:p>
          <a:p>
            <a:pPr lvl="1"/>
            <a:r>
              <a:rPr lang="en-US" sz="1800" dirty="0"/>
              <a:t>Improve/Modernize - Funds may be used for equipment as needed to meet current industry standards. </a:t>
            </a:r>
          </a:p>
          <a:p>
            <a:pPr lvl="1"/>
            <a:r>
              <a:rPr lang="en-US" sz="1800" dirty="0"/>
              <a:t>Expand - Funds may be used to hire additional faculty for a period not to exceed two years to improve the program by lowering the student/teacher ratio.  </a:t>
            </a:r>
          </a:p>
          <a:p>
            <a:r>
              <a:rPr lang="en-US" sz="2000" dirty="0"/>
              <a:t>Equipment may be purchased that initiates, improves, or expands CTE programs provided it meets an identified training need for employment in the region. </a:t>
            </a:r>
          </a:p>
          <a:p>
            <a:r>
              <a:rPr lang="en-US" sz="2000" dirty="0"/>
              <a:t>It is recommended that no more than 50% of the current year’s allocation be spent on salaries.  </a:t>
            </a:r>
          </a:p>
          <a:p>
            <a:r>
              <a:rPr lang="en-US" sz="2000" dirty="0"/>
              <a:t>It is recommended that no more than 50% of the current year’s allocation may be spent on equipment.</a:t>
            </a:r>
          </a:p>
        </p:txBody>
      </p:sp>
      <p:sp>
        <p:nvSpPr>
          <p:cNvPr id="2" name="Title 1"/>
          <p:cNvSpPr>
            <a:spLocks noGrp="1"/>
          </p:cNvSpPr>
          <p:nvPr>
            <p:ph type="title"/>
          </p:nvPr>
        </p:nvSpPr>
        <p:spPr/>
        <p:txBody>
          <a:bodyPr/>
          <a:lstStyle/>
          <a:p>
            <a:pPr lvl="0"/>
            <a:r>
              <a:rPr lang="en-US" dirty="0"/>
              <a:t>17. Initiate, Improve, Expand, or Modernize CTE Programs</a:t>
            </a:r>
          </a:p>
        </p:txBody>
      </p:sp>
      <p:sp>
        <p:nvSpPr>
          <p:cNvPr id="4" name="TextBox 3"/>
          <p:cNvSpPr txBox="1"/>
          <p:nvPr/>
        </p:nvSpPr>
        <p:spPr>
          <a:xfrm>
            <a:off x="5349240" y="-28956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2195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Support career and technical education programs that provide services and activities that are of sufficient size, scope, and quality to be effective</a:t>
            </a:r>
          </a:p>
          <a:p>
            <a:endParaRPr lang="en-US" dirty="0"/>
          </a:p>
          <a:p>
            <a:pPr marL="0" indent="0">
              <a:buNone/>
            </a:pPr>
            <a:r>
              <a:rPr lang="en-US" sz="3200" b="1" u="sng" dirty="0"/>
              <a:t>No VOC code for this item.</a:t>
            </a:r>
          </a:p>
        </p:txBody>
      </p:sp>
      <p:sp>
        <p:nvSpPr>
          <p:cNvPr id="2" name="Title 1"/>
          <p:cNvSpPr>
            <a:spLocks noGrp="1"/>
          </p:cNvSpPr>
          <p:nvPr>
            <p:ph type="title"/>
          </p:nvPr>
        </p:nvSpPr>
        <p:spPr/>
        <p:txBody>
          <a:bodyPr/>
          <a:lstStyle/>
          <a:p>
            <a:r>
              <a:rPr lang="en-US" dirty="0"/>
              <a:t>Sufficient Size, Scope, and Quality</a:t>
            </a:r>
          </a:p>
        </p:txBody>
      </p:sp>
    </p:spTree>
    <p:extLst>
      <p:ext uri="{BB962C8B-B14F-4D97-AF65-F5344CB8AC3E}">
        <p14:creationId xmlns:p14="http://schemas.microsoft.com/office/powerpoint/2010/main" val="2064206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300" dirty="0"/>
              <a:t>To provide activities to prepare special populations, including single parents and displaced homemakers who are enrolled in CTE programs, for high-skill, high-wage, or high-demand occupations that will lead to self-sufficiency. </a:t>
            </a:r>
          </a:p>
          <a:p>
            <a:r>
              <a:rPr lang="en-US" sz="2300" dirty="0"/>
              <a:t>Funds may be used for assistive technologies, sensitivity training, work-based learning experiences in non-traditional fields, soft/employability skills training, organized group tutoring for students in rigorous programs of study. </a:t>
            </a:r>
          </a:p>
          <a:p>
            <a:r>
              <a:rPr lang="en-US" sz="2300" dirty="0"/>
              <a:t>Funds may not be used for direct assistance to students such as child care and transportation. </a:t>
            </a:r>
          </a:p>
          <a:p>
            <a:r>
              <a:rPr lang="en-US" sz="2300" dirty="0"/>
              <a:t>If state funds have previously been used for these purposes, you cannot supplant the state funds with federal Perkins funds. </a:t>
            </a:r>
          </a:p>
        </p:txBody>
      </p:sp>
      <p:sp>
        <p:nvSpPr>
          <p:cNvPr id="2" name="Title 1"/>
          <p:cNvSpPr>
            <a:spLocks noGrp="1"/>
          </p:cNvSpPr>
          <p:nvPr>
            <p:ph type="title"/>
          </p:nvPr>
        </p:nvSpPr>
        <p:spPr/>
        <p:txBody>
          <a:bodyPr/>
          <a:lstStyle/>
          <a:p>
            <a:pPr lvl="0"/>
            <a:r>
              <a:rPr lang="en-US" dirty="0"/>
              <a:t>18. Activities for Special Populations</a:t>
            </a:r>
          </a:p>
        </p:txBody>
      </p:sp>
      <p:sp>
        <p:nvSpPr>
          <p:cNvPr id="4" name="TextBox 3"/>
          <p:cNvSpPr txBox="1"/>
          <p:nvPr/>
        </p:nvSpPr>
        <p:spPr>
          <a:xfrm>
            <a:off x="5349240" y="-28956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516849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t>Funds used for activities outlined in the twenty permissible uses of funds found in Section 135 (c) of the Carl D. Perkins Act of 2006.  Expenditures must be documented in the approved local plan and budget or an approved modification to the local plan and budget. </a:t>
            </a:r>
            <a:endParaRPr lang="en-US" dirty="0"/>
          </a:p>
        </p:txBody>
      </p:sp>
      <p:sp>
        <p:nvSpPr>
          <p:cNvPr id="2" name="Title 1"/>
          <p:cNvSpPr>
            <a:spLocks noGrp="1"/>
          </p:cNvSpPr>
          <p:nvPr>
            <p:ph type="title"/>
          </p:nvPr>
        </p:nvSpPr>
        <p:spPr/>
        <p:txBody>
          <a:bodyPr/>
          <a:lstStyle/>
          <a:p>
            <a:pPr lvl="0"/>
            <a:r>
              <a:rPr lang="en-US" dirty="0"/>
              <a:t>19. Other Permissible Uses of Funds </a:t>
            </a:r>
          </a:p>
        </p:txBody>
      </p:sp>
      <p:sp>
        <p:nvSpPr>
          <p:cNvPr id="4" name="TextBox 3"/>
          <p:cNvSpPr txBox="1"/>
          <p:nvPr/>
        </p:nvSpPr>
        <p:spPr>
          <a:xfrm>
            <a:off x="5349240" y="-28956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3202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415" y="6322142"/>
            <a:ext cx="5506556" cy="5358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noAutofit/>
          </a:bodyPr>
          <a:lstStyle/>
          <a:p>
            <a:pPr marL="0" indent="0">
              <a:buNone/>
            </a:pPr>
            <a:r>
              <a:rPr lang="en-US" sz="2000" dirty="0" smtClean="0"/>
              <a:t>  (1) involve parents, and businesses, in the design, and evaluation of CTE programs</a:t>
            </a:r>
          </a:p>
          <a:p>
            <a:pPr marL="0" indent="0">
              <a:buNone/>
            </a:pPr>
            <a:r>
              <a:rPr lang="en-US" sz="2000" dirty="0" smtClean="0"/>
              <a:t>  (2) provide career guidance and academic counseling</a:t>
            </a:r>
          </a:p>
          <a:p>
            <a:pPr marL="0" indent="0">
              <a:buNone/>
            </a:pPr>
            <a:r>
              <a:rPr lang="en-US" sz="2000" dirty="0" smtClean="0"/>
              <a:t>  (3) local education and business partnerships, including WBL, externships</a:t>
            </a:r>
          </a:p>
          <a:p>
            <a:pPr marL="0" indent="0">
              <a:buNone/>
            </a:pPr>
            <a:r>
              <a:rPr lang="en-US" sz="2000" dirty="0" smtClean="0"/>
              <a:t>  (4) programs for special populations</a:t>
            </a:r>
          </a:p>
          <a:p>
            <a:pPr marL="0" indent="0">
              <a:buNone/>
            </a:pPr>
            <a:r>
              <a:rPr lang="en-US" sz="2000" dirty="0" smtClean="0"/>
              <a:t>  (5) assist career and technical student organizations</a:t>
            </a:r>
          </a:p>
          <a:p>
            <a:pPr marL="0" indent="0">
              <a:buNone/>
            </a:pPr>
            <a:r>
              <a:rPr lang="en-US" sz="2000" dirty="0" smtClean="0"/>
              <a:t>  (6) mentoring and support services</a:t>
            </a:r>
          </a:p>
          <a:p>
            <a:pPr marL="0" indent="0">
              <a:buNone/>
            </a:pPr>
            <a:r>
              <a:rPr lang="en-US" sz="2000" dirty="0" smtClean="0"/>
              <a:t>  (7) leasing, purchasing, upgrading or adapting equipment</a:t>
            </a:r>
          </a:p>
          <a:p>
            <a:pPr marL="0" indent="0">
              <a:buNone/>
            </a:pPr>
            <a:r>
              <a:rPr lang="en-US" sz="2000" dirty="0" smtClean="0"/>
              <a:t>  (8) teacher preparation programs </a:t>
            </a:r>
          </a:p>
          <a:p>
            <a:pPr marL="0" indent="0">
              <a:buNone/>
            </a:pPr>
            <a:r>
              <a:rPr lang="en-US" sz="2000" dirty="0" smtClean="0"/>
              <a:t>  (9) develop and expand postsecondary program offerings </a:t>
            </a:r>
          </a:p>
          <a:p>
            <a:pPr marL="0" indent="0">
              <a:buNone/>
            </a:pPr>
            <a:r>
              <a:rPr lang="en-US" sz="2000" dirty="0" smtClean="0"/>
              <a:t>(10) facilitate the transition of CTE students into baccalaureate degree programs</a:t>
            </a:r>
            <a:endParaRPr lang="en-US" sz="2000" dirty="0"/>
          </a:p>
        </p:txBody>
      </p:sp>
      <p:sp>
        <p:nvSpPr>
          <p:cNvPr id="2" name="Title 1"/>
          <p:cNvSpPr>
            <a:spLocks noGrp="1"/>
          </p:cNvSpPr>
          <p:nvPr>
            <p:ph type="title"/>
          </p:nvPr>
        </p:nvSpPr>
        <p:spPr/>
        <p:txBody>
          <a:bodyPr>
            <a:normAutofit/>
          </a:bodyPr>
          <a:lstStyle/>
          <a:p>
            <a:pPr lvl="0"/>
            <a:r>
              <a:rPr lang="en-US" dirty="0" smtClean="0"/>
              <a:t>19. </a:t>
            </a:r>
            <a:r>
              <a:rPr lang="en-US" dirty="0"/>
              <a:t>Other Permissible Uses of Funds</a:t>
            </a:r>
            <a:br>
              <a:rPr lang="en-US" dirty="0"/>
            </a:br>
            <a:r>
              <a:rPr lang="en-US" sz="2800" dirty="0"/>
              <a:t>(continued) </a:t>
            </a:r>
            <a:r>
              <a:rPr lang="en-US" sz="2800" dirty="0" smtClean="0"/>
              <a:t> </a:t>
            </a:r>
            <a:endParaRPr lang="en-US" sz="2800" dirty="0"/>
          </a:p>
        </p:txBody>
      </p:sp>
      <p:sp>
        <p:nvSpPr>
          <p:cNvPr id="4" name="TextBox 3"/>
          <p:cNvSpPr txBox="1"/>
          <p:nvPr/>
        </p:nvSpPr>
        <p:spPr>
          <a:xfrm>
            <a:off x="5349240" y="-28956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5984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dirty="0" smtClean="0"/>
              <a:t>Enhance postsecondary CTE programs of study </a:t>
            </a:r>
          </a:p>
          <a:p>
            <a:pPr lvl="1"/>
            <a:r>
              <a:rPr lang="en-US" dirty="0" smtClean="0"/>
              <a:t>Link high school CTE to community college CTE</a:t>
            </a:r>
          </a:p>
          <a:p>
            <a:pPr lvl="1"/>
            <a:r>
              <a:rPr lang="en-US" dirty="0" smtClean="0"/>
              <a:t>Develop 9-14 CTE career pathways where students earn an AAS degree, diploma or certificate leading to full-time employment. </a:t>
            </a:r>
          </a:p>
          <a:p>
            <a:pPr lvl="1"/>
            <a:r>
              <a:rPr lang="en-US" dirty="0" smtClean="0"/>
              <a:t>Blend the nine required activities with college goals </a:t>
            </a:r>
          </a:p>
          <a:p>
            <a:pPr lvl="1"/>
            <a:r>
              <a:rPr lang="en-US" dirty="0" smtClean="0"/>
              <a:t>Work for continuous improvement  </a:t>
            </a:r>
          </a:p>
          <a:p>
            <a:pPr lvl="1"/>
            <a:r>
              <a:rPr lang="en-US" dirty="0" smtClean="0"/>
              <a:t>Align funds with required &amp; permissive activities </a:t>
            </a:r>
          </a:p>
          <a:p>
            <a:endParaRPr lang="en-US" dirty="0"/>
          </a:p>
        </p:txBody>
      </p:sp>
      <p:sp>
        <p:nvSpPr>
          <p:cNvPr id="2" name="Title 1"/>
          <p:cNvSpPr>
            <a:spLocks noGrp="1"/>
          </p:cNvSpPr>
          <p:nvPr>
            <p:ph type="title"/>
          </p:nvPr>
        </p:nvSpPr>
        <p:spPr/>
        <p:txBody>
          <a:bodyPr/>
          <a:lstStyle/>
          <a:p>
            <a:pPr lvl="0"/>
            <a:r>
              <a:rPr lang="en-US" dirty="0" smtClean="0"/>
              <a:t>Postsecondary CTE Perkins Funds - Focus</a:t>
            </a:r>
            <a:endParaRPr lang="en-US" dirty="0"/>
          </a:p>
        </p:txBody>
      </p:sp>
    </p:spTree>
    <p:extLst>
      <p:ext uri="{BB962C8B-B14F-4D97-AF65-F5344CB8AC3E}">
        <p14:creationId xmlns:p14="http://schemas.microsoft.com/office/powerpoint/2010/main" val="1377431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415" y="6322142"/>
            <a:ext cx="5506556" cy="5358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Autofit/>
          </a:bodyPr>
          <a:lstStyle/>
          <a:p>
            <a:pPr lvl="0"/>
            <a:r>
              <a:rPr lang="en-US" b="1" dirty="0"/>
              <a:t>19. Other Permissible Uses of </a:t>
            </a:r>
            <a:r>
              <a:rPr lang="en-US" b="1" dirty="0" smtClean="0"/>
              <a:t>Funds</a:t>
            </a:r>
            <a:r>
              <a:rPr lang="en-US" sz="3600" b="1" dirty="0" smtClean="0"/>
              <a:t/>
            </a:r>
            <a:br>
              <a:rPr lang="en-US" sz="3600" b="1" dirty="0" smtClean="0"/>
            </a:br>
            <a:r>
              <a:rPr lang="en-US" sz="2800" dirty="0" smtClean="0"/>
              <a:t>(continued)</a:t>
            </a:r>
            <a:r>
              <a:rPr lang="en-US" sz="2800" b="1" dirty="0" smtClean="0"/>
              <a:t> </a:t>
            </a:r>
            <a:endParaRPr lang="en-US" sz="2800" dirty="0"/>
          </a:p>
        </p:txBody>
      </p:sp>
      <p:sp>
        <p:nvSpPr>
          <p:cNvPr id="3" name="Content Placeholder 2"/>
          <p:cNvSpPr>
            <a:spLocks noGrp="1"/>
          </p:cNvSpPr>
          <p:nvPr>
            <p:ph idx="1"/>
          </p:nvPr>
        </p:nvSpPr>
        <p:spPr>
          <a:xfrm>
            <a:off x="457200" y="1600200"/>
            <a:ext cx="8229600" cy="5257800"/>
          </a:xfrm>
        </p:spPr>
        <p:txBody>
          <a:bodyPr>
            <a:noAutofit/>
          </a:bodyPr>
          <a:lstStyle/>
          <a:p>
            <a:pPr marL="0" indent="0">
              <a:buNone/>
            </a:pPr>
            <a:r>
              <a:rPr lang="en-US" sz="2000" dirty="0" smtClean="0"/>
              <a:t>(</a:t>
            </a:r>
            <a:r>
              <a:rPr lang="en-US" sz="2000" dirty="0"/>
              <a:t>11) activities to support entrepreneurship education and training</a:t>
            </a:r>
          </a:p>
          <a:p>
            <a:pPr marL="0" indent="0">
              <a:buNone/>
            </a:pPr>
            <a:r>
              <a:rPr lang="en-US" sz="2000" dirty="0"/>
              <a:t>(12) improving or developing new career and technical education courses</a:t>
            </a:r>
          </a:p>
          <a:p>
            <a:pPr marL="0" indent="0">
              <a:buNone/>
            </a:pPr>
            <a:r>
              <a:rPr lang="en-US" sz="2000" dirty="0"/>
              <a:t>(13) develop and support small, personalized career-themed learning communities</a:t>
            </a:r>
          </a:p>
          <a:p>
            <a:pPr marL="0" indent="0">
              <a:buNone/>
            </a:pPr>
            <a:r>
              <a:rPr lang="en-US" sz="2000" dirty="0"/>
              <a:t>(14) support for family and consumer sciences programs</a:t>
            </a:r>
          </a:p>
          <a:p>
            <a:pPr marL="0" indent="0">
              <a:buNone/>
            </a:pPr>
            <a:r>
              <a:rPr lang="en-US" sz="2000" dirty="0"/>
              <a:t>(15) CTE programs for adults and school dropouts to complete secondary education</a:t>
            </a:r>
          </a:p>
          <a:p>
            <a:pPr marL="0" indent="0">
              <a:buNone/>
            </a:pPr>
            <a:r>
              <a:rPr lang="en-US" sz="2000" dirty="0"/>
              <a:t>(16) assist past participants in their education or training or finding an appropriate job </a:t>
            </a:r>
          </a:p>
          <a:p>
            <a:pPr marL="0" indent="0">
              <a:buNone/>
            </a:pPr>
            <a:r>
              <a:rPr lang="en-US" sz="2000" dirty="0"/>
              <a:t>(17) support training and activities in non-traditional fields</a:t>
            </a:r>
          </a:p>
          <a:p>
            <a:pPr marL="0" indent="0">
              <a:buNone/>
            </a:pPr>
            <a:r>
              <a:rPr lang="en-US" sz="2000" dirty="0"/>
              <a:t>(18) support for training programs in automotive technologies</a:t>
            </a:r>
          </a:p>
          <a:p>
            <a:pPr marL="0" indent="0">
              <a:buNone/>
            </a:pPr>
            <a:r>
              <a:rPr lang="en-US" sz="2000" dirty="0"/>
              <a:t>(19) pool a portion of such funds with other funds for innovative initiatives</a:t>
            </a:r>
          </a:p>
          <a:p>
            <a:pPr marL="0" indent="0">
              <a:buNone/>
            </a:pPr>
            <a:r>
              <a:rPr lang="en-US" sz="2000" dirty="0"/>
              <a:t>(20) support other CTE activities that are consistent with the purpose of this Act</a:t>
            </a:r>
          </a:p>
        </p:txBody>
      </p:sp>
      <p:sp>
        <p:nvSpPr>
          <p:cNvPr id="4" name="TextBox 3"/>
          <p:cNvSpPr txBox="1"/>
          <p:nvPr/>
        </p:nvSpPr>
        <p:spPr>
          <a:xfrm>
            <a:off x="5349240" y="-28956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74234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8482" y="1780869"/>
            <a:ext cx="7886700" cy="4731671"/>
          </a:xfrm>
        </p:spPr>
        <p:txBody>
          <a:bodyPr>
            <a:normAutofit fontScale="92500"/>
          </a:bodyPr>
          <a:lstStyle/>
          <a:p>
            <a:r>
              <a:rPr lang="en-US" sz="2400" i="1" dirty="0"/>
              <a:t>Catalyzing CTE Through Enhanced Career Pathways Grant</a:t>
            </a:r>
          </a:p>
          <a:p>
            <a:r>
              <a:rPr lang="en-US" sz="2400" dirty="0"/>
              <a:t>Eighteen colleges and their partnering LEAs will be awarded.  The colleges selected submitted a joint application with their LEA and indicated how these funds would incentivize their existing pathway work.  </a:t>
            </a:r>
          </a:p>
          <a:p>
            <a:r>
              <a:rPr lang="en-US" sz="2400" dirty="0"/>
              <a:t>Colleges will be notified after State Board approval tomorrow. </a:t>
            </a:r>
          </a:p>
          <a:p>
            <a:r>
              <a:rPr lang="en-US" sz="2400" dirty="0"/>
              <a:t>July 2017 State Board item FC11.</a:t>
            </a:r>
          </a:p>
          <a:p>
            <a:r>
              <a:rPr lang="en-US" sz="2400" dirty="0">
                <a:hlinkClick r:id="rId3"/>
              </a:rPr>
              <a:t>http://www.nccommunitycolleges.edu/sites/default/files/state-board/finance/fc11_career_and_technical_education_improvements_through_enhanced_career_pathways.pdf</a:t>
            </a:r>
            <a:endParaRPr lang="en-US" sz="2400" dirty="0"/>
          </a:p>
          <a:p>
            <a:endParaRPr lang="en-US" sz="2400" dirty="0"/>
          </a:p>
        </p:txBody>
      </p:sp>
      <p:sp>
        <p:nvSpPr>
          <p:cNvPr id="2" name="Title 1"/>
          <p:cNvSpPr>
            <a:spLocks noGrp="1"/>
          </p:cNvSpPr>
          <p:nvPr>
            <p:ph type="title"/>
          </p:nvPr>
        </p:nvSpPr>
        <p:spPr/>
        <p:txBody>
          <a:bodyPr/>
          <a:lstStyle/>
          <a:p>
            <a:r>
              <a:rPr lang="en-US" dirty="0"/>
              <a:t>Enhanced Career Pathways Grant</a:t>
            </a:r>
          </a:p>
        </p:txBody>
      </p:sp>
    </p:spTree>
    <p:extLst>
      <p:ext uri="{BB962C8B-B14F-4D97-AF65-F5344CB8AC3E}">
        <p14:creationId xmlns:p14="http://schemas.microsoft.com/office/powerpoint/2010/main" val="1807562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t>Final Perkins allocations will be reviewed and approved at the August 18 State Board meeting. </a:t>
            </a:r>
            <a:endParaRPr lang="en-US" dirty="0"/>
          </a:p>
        </p:txBody>
      </p:sp>
      <p:sp>
        <p:nvSpPr>
          <p:cNvPr id="2" name="Title 1"/>
          <p:cNvSpPr>
            <a:spLocks noGrp="1"/>
          </p:cNvSpPr>
          <p:nvPr>
            <p:ph type="title"/>
          </p:nvPr>
        </p:nvSpPr>
        <p:spPr/>
        <p:txBody>
          <a:bodyPr/>
          <a:lstStyle/>
          <a:p>
            <a:r>
              <a:rPr lang="en-US" dirty="0"/>
              <a:t>Final Perkins Allocations</a:t>
            </a:r>
          </a:p>
        </p:txBody>
      </p:sp>
    </p:spTree>
    <p:extLst>
      <p:ext uri="{BB962C8B-B14F-4D97-AF65-F5344CB8AC3E}">
        <p14:creationId xmlns:p14="http://schemas.microsoft.com/office/powerpoint/2010/main" val="1589603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updated </a:t>
            </a:r>
            <a:r>
              <a:rPr lang="en-US" i="1" dirty="0"/>
              <a:t>High School to Community College Articulation Agreement</a:t>
            </a:r>
            <a:r>
              <a:rPr lang="en-US" dirty="0"/>
              <a:t> has been reviewed and sent to the State Board for final approval tomorrow.</a:t>
            </a:r>
          </a:p>
          <a:p>
            <a:r>
              <a:rPr lang="en-US" sz="2200" dirty="0">
                <a:hlinkClick r:id="rId3"/>
              </a:rPr>
              <a:t>http://www.nccommunitycolleges.edu/sites/default/files/state-board/program/prog_16_updating_the_nc_hs_to_cc_articulation_agreement.pdf</a:t>
            </a:r>
            <a:endParaRPr lang="en-US" sz="2200" dirty="0"/>
          </a:p>
          <a:p>
            <a:r>
              <a:rPr lang="en-US" dirty="0"/>
              <a:t>Webinar on July 31 @ </a:t>
            </a:r>
            <a:r>
              <a:rPr lang="en-US" dirty="0" smtClean="0"/>
              <a:t>9 a.m.</a:t>
            </a:r>
            <a:endParaRPr lang="en-US" dirty="0"/>
          </a:p>
          <a:p>
            <a:r>
              <a:rPr lang="en-US" sz="2200" dirty="0">
                <a:hlinkClick r:id="rId4"/>
              </a:rPr>
              <a:t>https://register.gotowebinar.com/register/5383375339192694529</a:t>
            </a:r>
            <a:endParaRPr lang="en-US" sz="2200" dirty="0"/>
          </a:p>
          <a:p>
            <a:endParaRPr lang="en-US" dirty="0"/>
          </a:p>
        </p:txBody>
      </p:sp>
      <p:sp>
        <p:nvSpPr>
          <p:cNvPr id="2" name="Title 1"/>
          <p:cNvSpPr>
            <a:spLocks noGrp="1"/>
          </p:cNvSpPr>
          <p:nvPr>
            <p:ph type="title"/>
          </p:nvPr>
        </p:nvSpPr>
        <p:spPr/>
        <p:txBody>
          <a:bodyPr/>
          <a:lstStyle/>
          <a:p>
            <a:r>
              <a:rPr lang="en-US" dirty="0"/>
              <a:t>Updated HS to CC Articulation Agreement</a:t>
            </a:r>
          </a:p>
        </p:txBody>
      </p:sp>
    </p:spTree>
    <p:extLst>
      <p:ext uri="{BB962C8B-B14F-4D97-AF65-F5344CB8AC3E}">
        <p14:creationId xmlns:p14="http://schemas.microsoft.com/office/powerpoint/2010/main" val="1574409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33363" indent="-233363"/>
            <a:r>
              <a:rPr lang="en-US" dirty="0"/>
              <a:t>If your college has a local CTE articulation agreement, please upload the list of your locally articulated courses to the designated location on our Moodle site. </a:t>
            </a:r>
          </a:p>
        </p:txBody>
      </p:sp>
      <p:sp>
        <p:nvSpPr>
          <p:cNvPr id="2" name="Title 1"/>
          <p:cNvSpPr>
            <a:spLocks noGrp="1"/>
          </p:cNvSpPr>
          <p:nvPr>
            <p:ph type="title"/>
          </p:nvPr>
        </p:nvSpPr>
        <p:spPr/>
        <p:txBody>
          <a:bodyPr/>
          <a:lstStyle/>
          <a:p>
            <a:r>
              <a:rPr lang="en-US" dirty="0"/>
              <a:t>Local Articulation Agreements </a:t>
            </a:r>
          </a:p>
        </p:txBody>
      </p:sp>
    </p:spTree>
    <p:extLst>
      <p:ext uri="{BB962C8B-B14F-4D97-AF65-F5344CB8AC3E}">
        <p14:creationId xmlns:p14="http://schemas.microsoft.com/office/powerpoint/2010/main" val="1524859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NC Manufacturing Careers Awareness Week will be October 2-6. 2017. Start making plans to host an open house during this week.  </a:t>
            </a:r>
          </a:p>
          <a:p>
            <a:r>
              <a:rPr lang="en-US" dirty="0"/>
              <a:t>Let your local schools know your plans.</a:t>
            </a:r>
          </a:p>
          <a:p>
            <a:r>
              <a:rPr lang="en-US" dirty="0"/>
              <a:t>Details about this program can be found at </a:t>
            </a:r>
            <a:r>
              <a:rPr lang="en-US" dirty="0">
                <a:hlinkClick r:id="rId3"/>
              </a:rPr>
              <a:t>http://www.ncperkins.org/manufacturing</a:t>
            </a:r>
            <a:endParaRPr lang="en-US" dirty="0"/>
          </a:p>
          <a:p>
            <a:r>
              <a:rPr lang="en-US" dirty="0"/>
              <a:t>Planning Meeting is August 24 @ 9am</a:t>
            </a:r>
          </a:p>
          <a:p>
            <a:r>
              <a:rPr lang="en-US" dirty="0">
                <a:hlinkClick r:id="rId4"/>
              </a:rPr>
              <a:t>https://register.gotowebinar.com/register/4304865482997671426</a:t>
            </a:r>
            <a:r>
              <a:rPr lang="en-US" dirty="0"/>
              <a:t/>
            </a:r>
            <a:br>
              <a:rPr lang="en-US" dirty="0"/>
            </a:br>
            <a:endParaRPr lang="en-US" dirty="0"/>
          </a:p>
        </p:txBody>
      </p:sp>
      <p:sp>
        <p:nvSpPr>
          <p:cNvPr id="2" name="Title 1"/>
          <p:cNvSpPr>
            <a:spLocks noGrp="1"/>
          </p:cNvSpPr>
          <p:nvPr>
            <p:ph type="title"/>
          </p:nvPr>
        </p:nvSpPr>
        <p:spPr/>
        <p:txBody>
          <a:bodyPr/>
          <a:lstStyle/>
          <a:p>
            <a:r>
              <a:rPr lang="en-US" dirty="0"/>
              <a:t>NC Manufacturing Careers Awareness Week</a:t>
            </a:r>
          </a:p>
        </p:txBody>
      </p:sp>
    </p:spTree>
    <p:extLst>
      <p:ext uri="{BB962C8B-B14F-4D97-AF65-F5344CB8AC3E}">
        <p14:creationId xmlns:p14="http://schemas.microsoft.com/office/powerpoint/2010/main" val="1058662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ctrTitle"/>
          </p:nvPr>
        </p:nvSpPr>
        <p:spPr>
          <a:xfrm>
            <a:off x="1143000" y="2573075"/>
            <a:ext cx="6858000" cy="1428500"/>
          </a:xfrm>
          <a:prstGeom prst="rect">
            <a:avLst/>
          </a:prstGeom>
        </p:spPr>
        <p:txBody>
          <a:bodyPr>
            <a:normAutofit fontScale="90000"/>
          </a:bodyPr>
          <a:lstStyle/>
          <a:p>
            <a:r>
              <a:rPr lang="en-US" dirty="0"/>
              <a:t>Questions?</a:t>
            </a:r>
            <a:br>
              <a:rPr lang="en-US" dirty="0"/>
            </a:br>
            <a:r>
              <a:rPr lang="en-US" dirty="0"/>
              <a:t/>
            </a:r>
            <a:br>
              <a:rPr lang="en-US" dirty="0"/>
            </a:br>
            <a:endParaRPr dirty="0"/>
          </a:p>
        </p:txBody>
      </p:sp>
      <p:sp>
        <p:nvSpPr>
          <p:cNvPr id="122" name="Shape 122"/>
          <p:cNvSpPr>
            <a:spLocks noGrp="1"/>
          </p:cNvSpPr>
          <p:nvPr>
            <p:ph type="subTitle" idx="1"/>
          </p:nvPr>
        </p:nvSpPr>
        <p:spPr>
          <a:xfrm>
            <a:off x="914400" y="3600450"/>
            <a:ext cx="7162800" cy="3105150"/>
          </a:xfrm>
          <a:prstGeom prst="rect">
            <a:avLst/>
          </a:prstGeom>
        </p:spPr>
        <p:txBody>
          <a:bodyPr>
            <a:noAutofit/>
          </a:bodyPr>
          <a:lstStyle/>
          <a:p>
            <a:pPr lvl="0" algn="l">
              <a:lnSpc>
                <a:spcPct val="120000"/>
              </a:lnSpc>
              <a:spcBef>
                <a:spcPts val="0"/>
              </a:spcBef>
              <a:spcAft>
                <a:spcPts val="600"/>
              </a:spcAft>
              <a:defRPr sz="1800"/>
            </a:pPr>
            <a:r>
              <a:rPr lang="en-US" sz="2800" b="1" dirty="0">
                <a:latin typeface="Calibri Light" panose="020F0302020204030204" pitchFamily="34" charset="0"/>
              </a:rPr>
              <a:t>Bob </a:t>
            </a:r>
            <a:r>
              <a:rPr lang="en-US" sz="2800" b="1" dirty="0" err="1">
                <a:latin typeface="Calibri Light" panose="020F0302020204030204" pitchFamily="34" charset="0"/>
              </a:rPr>
              <a:t>Witchger</a:t>
            </a:r>
            <a:r>
              <a:rPr lang="en-US" sz="2800" b="1" dirty="0">
                <a:latin typeface="Calibri Light" panose="020F0302020204030204" pitchFamily="34" charset="0"/>
              </a:rPr>
              <a:t> </a:t>
            </a:r>
            <a:r>
              <a:rPr lang="en-US" sz="2400" b="1" dirty="0">
                <a:latin typeface="Calibri Light" panose="020F0302020204030204" pitchFamily="34" charset="0"/>
              </a:rPr>
              <a:t/>
            </a:r>
            <a:br>
              <a:rPr lang="en-US" sz="2400" b="1" dirty="0">
                <a:latin typeface="Calibri Light" panose="020F0302020204030204" pitchFamily="34" charset="0"/>
              </a:rPr>
            </a:br>
            <a:r>
              <a:rPr lang="en-US" sz="2400" dirty="0">
                <a:latin typeface="Calibri Light" panose="020F0302020204030204" pitchFamily="34" charset="0"/>
              </a:rPr>
              <a:t>Career and Technical Education Director</a:t>
            </a:r>
          </a:p>
          <a:p>
            <a:pPr lvl="0" algn="l">
              <a:lnSpc>
                <a:spcPct val="120000"/>
              </a:lnSpc>
              <a:spcBef>
                <a:spcPts val="0"/>
              </a:spcBef>
              <a:spcAft>
                <a:spcPts val="600"/>
              </a:spcAft>
              <a:defRPr sz="1800"/>
            </a:pPr>
            <a:r>
              <a:rPr lang="en-US" sz="2800" b="1" dirty="0">
                <a:latin typeface="Calibri Light" panose="020F0302020204030204" pitchFamily="34" charset="0"/>
              </a:rPr>
              <a:t>Jennifer Holloway</a:t>
            </a:r>
            <a:r>
              <a:rPr lang="en-US" sz="2400" dirty="0">
                <a:latin typeface="Calibri Light" panose="020F0302020204030204" pitchFamily="34" charset="0"/>
              </a:rPr>
              <a:t/>
            </a:r>
            <a:br>
              <a:rPr lang="en-US" sz="2400" dirty="0">
                <a:latin typeface="Calibri Light" panose="020F0302020204030204" pitchFamily="34" charset="0"/>
              </a:rPr>
            </a:br>
            <a:r>
              <a:rPr lang="en-US" sz="2400" dirty="0">
                <a:latin typeface="Calibri Light" panose="020F0302020204030204" pitchFamily="34" charset="0"/>
              </a:rPr>
              <a:t>Administrative Assistant </a:t>
            </a:r>
          </a:p>
          <a:p>
            <a:pPr lvl="0" algn="l">
              <a:lnSpc>
                <a:spcPct val="120000"/>
              </a:lnSpc>
              <a:spcBef>
                <a:spcPts val="0"/>
              </a:spcBef>
              <a:spcAft>
                <a:spcPts val="600"/>
              </a:spcAft>
              <a:defRPr sz="1800"/>
            </a:pPr>
            <a:r>
              <a:rPr lang="en-US" sz="2800" b="1" dirty="0">
                <a:latin typeface="Calibri Light" panose="020F0302020204030204" pitchFamily="34" charset="0"/>
              </a:rPr>
              <a:t>Julia Hamilton, Tony </a:t>
            </a:r>
            <a:r>
              <a:rPr lang="en-US" sz="2800" b="1" dirty="0" err="1">
                <a:latin typeface="Calibri Light" panose="020F0302020204030204" pitchFamily="34" charset="0"/>
              </a:rPr>
              <a:t>Reggi</a:t>
            </a:r>
            <a:r>
              <a:rPr lang="en-US" sz="2800" b="1" dirty="0">
                <a:latin typeface="Calibri Light" panose="020F0302020204030204" pitchFamily="34" charset="0"/>
              </a:rPr>
              <a:t>, &amp; Chris </a:t>
            </a:r>
            <a:r>
              <a:rPr lang="en-US" sz="2800" b="1" dirty="0" err="1">
                <a:latin typeface="Calibri Light" panose="020F0302020204030204" pitchFamily="34" charset="0"/>
              </a:rPr>
              <a:t>Droessler</a:t>
            </a:r>
            <a:r>
              <a:rPr lang="en-US" sz="2800" b="1" dirty="0">
                <a:latin typeface="Calibri Light" panose="020F0302020204030204" pitchFamily="34" charset="0"/>
              </a:rPr>
              <a:t> </a:t>
            </a:r>
            <a:r>
              <a:rPr lang="en-US" sz="2400" dirty="0">
                <a:latin typeface="Calibri Light" panose="020F0302020204030204" pitchFamily="34" charset="0"/>
              </a:rPr>
              <a:t/>
            </a:r>
            <a:br>
              <a:rPr lang="en-US" sz="2400" dirty="0">
                <a:latin typeface="Calibri Light" panose="020F0302020204030204" pitchFamily="34" charset="0"/>
              </a:rPr>
            </a:br>
            <a:r>
              <a:rPr lang="en-US" sz="2400" dirty="0">
                <a:latin typeface="Calibri Light" panose="020F0302020204030204" pitchFamily="34" charset="0"/>
              </a:rPr>
              <a:t>Career and Technical Education Coordinators </a:t>
            </a:r>
          </a:p>
        </p:txBody>
      </p:sp>
    </p:spTree>
    <p:extLst>
      <p:ext uri="{BB962C8B-B14F-4D97-AF65-F5344CB8AC3E}">
        <p14:creationId xmlns:p14="http://schemas.microsoft.com/office/powerpoint/2010/main" val="333541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457200" y="1600200"/>
            <a:ext cx="8458200" cy="4648200"/>
          </a:xfrm>
        </p:spPr>
        <p:txBody>
          <a:bodyPr>
            <a:normAutofit fontScale="70000" lnSpcReduction="20000"/>
          </a:bodyPr>
          <a:lstStyle/>
          <a:p>
            <a:pPr marL="0" indent="0">
              <a:lnSpc>
                <a:spcPct val="120000"/>
              </a:lnSpc>
              <a:spcAft>
                <a:spcPts val="1200"/>
              </a:spcAft>
              <a:buNone/>
              <a:tabLst>
                <a:tab pos="741363" algn="l"/>
                <a:tab pos="7532688" algn="r"/>
              </a:tabLst>
            </a:pPr>
            <a:r>
              <a:rPr lang="en-US" sz="3400" b="1"/>
              <a:t>Dr. Bob Witchger	</a:t>
            </a:r>
            <a:r>
              <a:rPr lang="en-US"/>
              <a:t>Director, Career &amp; Technical Education</a:t>
            </a:r>
            <a:br>
              <a:rPr lang="en-US"/>
            </a:br>
            <a:r>
              <a:rPr lang="en-US"/>
              <a:t>	WitchgerB@nccommunitycolleges.edu	919-807-7126</a:t>
            </a:r>
          </a:p>
          <a:p>
            <a:pPr marL="0" indent="0">
              <a:lnSpc>
                <a:spcPct val="120000"/>
              </a:lnSpc>
              <a:spcAft>
                <a:spcPts val="1200"/>
              </a:spcAft>
              <a:buNone/>
              <a:tabLst>
                <a:tab pos="741363" algn="l"/>
                <a:tab pos="7532688" algn="r"/>
              </a:tabLst>
            </a:pPr>
            <a:r>
              <a:rPr lang="en-US" sz="3400" b="1"/>
              <a:t>Dr. Tony R. Reggi</a:t>
            </a:r>
            <a:r>
              <a:rPr lang="en-US"/>
              <a:t>	Coordinator, Career &amp; Technical Education</a:t>
            </a:r>
            <a:br>
              <a:rPr lang="en-US"/>
            </a:br>
            <a:r>
              <a:rPr lang="en-US"/>
              <a:t>	ReggiA@nccommunitycolleges.edu	919-807-7131</a:t>
            </a:r>
          </a:p>
          <a:p>
            <a:pPr marL="0" indent="0">
              <a:lnSpc>
                <a:spcPct val="120000"/>
              </a:lnSpc>
              <a:spcAft>
                <a:spcPts val="1200"/>
              </a:spcAft>
              <a:buNone/>
              <a:tabLst>
                <a:tab pos="741363" algn="l"/>
                <a:tab pos="7532688" algn="r"/>
              </a:tabLst>
            </a:pPr>
            <a:r>
              <a:rPr lang="en-US" sz="3400" b="1"/>
              <a:t>Dr. Julia Hamilton</a:t>
            </a:r>
            <a:r>
              <a:rPr lang="en-US"/>
              <a:t>	Coordinator, Career &amp; Technical Education</a:t>
            </a:r>
            <a:br>
              <a:rPr lang="en-US"/>
            </a:br>
            <a:r>
              <a:rPr lang="en-US"/>
              <a:t>	HamiltonJ@nccommunitycolleges.edu	919-807-7130</a:t>
            </a:r>
          </a:p>
          <a:p>
            <a:pPr marL="0" indent="0">
              <a:lnSpc>
                <a:spcPct val="120000"/>
              </a:lnSpc>
              <a:spcAft>
                <a:spcPts val="1200"/>
              </a:spcAft>
              <a:buNone/>
              <a:tabLst>
                <a:tab pos="741363" algn="l"/>
                <a:tab pos="7532688" algn="r"/>
              </a:tabLst>
            </a:pPr>
            <a:r>
              <a:rPr lang="en-US" sz="3400" b="1"/>
              <a:t>Chris Droessler</a:t>
            </a:r>
            <a:r>
              <a:rPr lang="en-US"/>
              <a:t>	Coordinator, Career &amp; Technical Education</a:t>
            </a:r>
            <a:br>
              <a:rPr lang="en-US"/>
            </a:br>
            <a:r>
              <a:rPr lang="en-US"/>
              <a:t>	DroesslerC@nccommunitycolleges.edu	919-807-7068</a:t>
            </a:r>
          </a:p>
          <a:p>
            <a:pPr marL="0" indent="0">
              <a:lnSpc>
                <a:spcPct val="120000"/>
              </a:lnSpc>
              <a:spcAft>
                <a:spcPts val="1200"/>
              </a:spcAft>
              <a:buNone/>
              <a:tabLst>
                <a:tab pos="741363" algn="l"/>
                <a:tab pos="7532688" algn="r"/>
              </a:tabLst>
            </a:pPr>
            <a:r>
              <a:rPr lang="en-US" sz="3400" b="1"/>
              <a:t>Jennifer Holloway</a:t>
            </a:r>
            <a:r>
              <a:rPr lang="en-US"/>
              <a:t>	CTE Administrative Assistant</a:t>
            </a:r>
            <a:br>
              <a:rPr lang="en-US"/>
            </a:br>
            <a:r>
              <a:rPr lang="en-US"/>
              <a:t>	HollowayJ@nccommunitycolleges.edu	919-807-7129</a:t>
            </a:r>
            <a:endParaRPr lang="en-US" dirty="0"/>
          </a:p>
        </p:txBody>
      </p:sp>
    </p:spTree>
    <p:extLst>
      <p:ext uri="{BB962C8B-B14F-4D97-AF65-F5344CB8AC3E}">
        <p14:creationId xmlns:p14="http://schemas.microsoft.com/office/powerpoint/2010/main" val="1476870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Core Accountability Indicators</a:t>
            </a:r>
          </a:p>
        </p:txBody>
      </p:sp>
      <p:sp>
        <p:nvSpPr>
          <p:cNvPr id="3" name="Content Placeholder 2"/>
          <p:cNvSpPr>
            <a:spLocks noGrp="1"/>
          </p:cNvSpPr>
          <p:nvPr>
            <p:ph idx="1"/>
          </p:nvPr>
        </p:nvSpPr>
        <p:spPr/>
        <p:txBody>
          <a:bodyPr/>
          <a:lstStyle/>
          <a:p>
            <a:pPr marL="0" indent="0">
              <a:lnSpc>
                <a:spcPct val="150000"/>
              </a:lnSpc>
              <a:buNone/>
            </a:pPr>
            <a:r>
              <a:rPr lang="en-US" dirty="0"/>
              <a:t>1P1 – Technical Skill Attainment</a:t>
            </a:r>
          </a:p>
          <a:p>
            <a:pPr marL="0" indent="0">
              <a:lnSpc>
                <a:spcPct val="150000"/>
              </a:lnSpc>
              <a:buNone/>
            </a:pPr>
            <a:r>
              <a:rPr lang="en-US" dirty="0"/>
              <a:t>2P1 – Credential, Certificate or Degree</a:t>
            </a:r>
          </a:p>
          <a:p>
            <a:pPr marL="0" indent="0">
              <a:lnSpc>
                <a:spcPct val="150000"/>
              </a:lnSpc>
              <a:buNone/>
            </a:pPr>
            <a:r>
              <a:rPr lang="en-US" dirty="0"/>
              <a:t>3P1 – Student Retention or Transfer</a:t>
            </a:r>
          </a:p>
          <a:p>
            <a:pPr marL="0" indent="0">
              <a:lnSpc>
                <a:spcPct val="150000"/>
              </a:lnSpc>
              <a:buNone/>
            </a:pPr>
            <a:r>
              <a:rPr lang="en-US" dirty="0"/>
              <a:t>4P1 – Student Placement</a:t>
            </a:r>
          </a:p>
          <a:p>
            <a:pPr marL="0" indent="0">
              <a:lnSpc>
                <a:spcPct val="150000"/>
              </a:lnSpc>
              <a:buNone/>
            </a:pPr>
            <a:r>
              <a:rPr lang="en-US" dirty="0"/>
              <a:t>5P1 – Nontraditional Participation</a:t>
            </a:r>
          </a:p>
          <a:p>
            <a:pPr marL="0" indent="0">
              <a:lnSpc>
                <a:spcPct val="150000"/>
              </a:lnSpc>
              <a:buNone/>
            </a:pPr>
            <a:r>
              <a:rPr lang="en-US" dirty="0"/>
              <a:t>5P2 – Nontraditional Completion</a:t>
            </a:r>
          </a:p>
        </p:txBody>
      </p:sp>
    </p:spTree>
    <p:extLst>
      <p:ext uri="{BB962C8B-B14F-4D97-AF65-F5344CB8AC3E}">
        <p14:creationId xmlns:p14="http://schemas.microsoft.com/office/powerpoint/2010/main" val="613791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Local Plan</a:t>
            </a:r>
          </a:p>
        </p:txBody>
      </p:sp>
      <p:sp>
        <p:nvSpPr>
          <p:cNvPr id="3" name="Content Placeholder 2"/>
          <p:cNvSpPr>
            <a:spLocks noGrp="1"/>
          </p:cNvSpPr>
          <p:nvPr>
            <p:ph idx="1"/>
          </p:nvPr>
        </p:nvSpPr>
        <p:spPr/>
        <p:txBody>
          <a:bodyPr/>
          <a:lstStyle/>
          <a:p>
            <a:pPr marL="458788" lvl="1" indent="-201613"/>
            <a:r>
              <a:rPr lang="en-US" dirty="0" smtClean="0"/>
              <a:t>Nine </a:t>
            </a:r>
            <a:r>
              <a:rPr lang="en-US" dirty="0"/>
              <a:t>required activities</a:t>
            </a:r>
          </a:p>
          <a:p>
            <a:pPr marL="458788" lvl="1" indent="-201613"/>
            <a:r>
              <a:rPr lang="en-US" dirty="0" smtClean="0"/>
              <a:t>Local </a:t>
            </a:r>
            <a:r>
              <a:rPr lang="en-US" dirty="0"/>
              <a:t>college plan indicates how college plans to implement the nine required activities (consistent with SACS) </a:t>
            </a:r>
          </a:p>
          <a:p>
            <a:pPr marL="458788" lvl="1" indent="-201613"/>
            <a:r>
              <a:rPr lang="en-US" dirty="0" smtClean="0"/>
              <a:t>Indicate </a:t>
            </a:r>
            <a:r>
              <a:rPr lang="en-US" dirty="0"/>
              <a:t>funding these local plan activities with your State or Federal Perkins allocation </a:t>
            </a:r>
          </a:p>
          <a:p>
            <a:pPr marL="458788" lvl="1" indent="-201613"/>
            <a:r>
              <a:rPr lang="en-US" dirty="0" smtClean="0"/>
              <a:t>Indicate </a:t>
            </a:r>
            <a:r>
              <a:rPr lang="en-US" dirty="0"/>
              <a:t>the activities influence on the six core accountability measures </a:t>
            </a:r>
          </a:p>
          <a:p>
            <a:pPr marL="458788" lvl="1" indent="-201613"/>
            <a:r>
              <a:rPr lang="en-US" dirty="0" smtClean="0"/>
              <a:t>Oversee </a:t>
            </a:r>
            <a:r>
              <a:rPr lang="en-US" dirty="0"/>
              <a:t>and report on grant activities on a quarterly basis</a:t>
            </a:r>
          </a:p>
        </p:txBody>
      </p:sp>
    </p:spTree>
    <p:extLst>
      <p:ext uri="{BB962C8B-B14F-4D97-AF65-F5344CB8AC3E}">
        <p14:creationId xmlns:p14="http://schemas.microsoft.com/office/powerpoint/2010/main" val="795238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idx="1"/>
          </p:nvPr>
        </p:nvSpPr>
        <p:spPr/>
        <p:txBody>
          <a:bodyPr>
            <a:normAutofit/>
          </a:bodyPr>
          <a:lstStyle/>
          <a:p>
            <a:pPr marL="350838" indent="-350838">
              <a:buFont typeface="+mj-lt"/>
              <a:buAutoNum type="arabicPeriod"/>
            </a:pPr>
            <a:r>
              <a:rPr lang="en-US" sz="2400" dirty="0"/>
              <a:t>Strengthen the academic, career and technical skills of students</a:t>
            </a:r>
          </a:p>
          <a:p>
            <a:pPr marL="350838" indent="-350838">
              <a:buFont typeface="+mj-lt"/>
              <a:buAutoNum type="arabicPeriod"/>
            </a:pPr>
            <a:r>
              <a:rPr lang="en-US" sz="2400" dirty="0"/>
              <a:t>Secondary to postsecondary linkages</a:t>
            </a:r>
          </a:p>
          <a:p>
            <a:pPr marL="350838" indent="-350838">
              <a:buFont typeface="+mj-lt"/>
              <a:buAutoNum type="arabicPeriod"/>
            </a:pPr>
            <a:r>
              <a:rPr lang="en-US" sz="2400" dirty="0"/>
              <a:t>All aspects of industry</a:t>
            </a:r>
          </a:p>
          <a:p>
            <a:pPr marL="350838" indent="-350838">
              <a:buFont typeface="+mj-lt"/>
              <a:buAutoNum type="arabicPeriod"/>
            </a:pPr>
            <a:r>
              <a:rPr lang="en-US" sz="2400" dirty="0"/>
              <a:t>Develop, improve, or expand the use of technology </a:t>
            </a:r>
          </a:p>
          <a:p>
            <a:pPr marL="350838" indent="-350838">
              <a:buFont typeface="+mj-lt"/>
              <a:buAutoNum type="arabicPeriod"/>
            </a:pPr>
            <a:r>
              <a:rPr lang="en-US" sz="2400" dirty="0"/>
              <a:t>Professional development</a:t>
            </a:r>
          </a:p>
          <a:p>
            <a:pPr marL="350838" indent="-350838">
              <a:buFont typeface="+mj-lt"/>
              <a:buAutoNum type="arabicPeriod"/>
            </a:pPr>
            <a:r>
              <a:rPr lang="en-US" sz="2400" dirty="0"/>
              <a:t>Evaluation of CTE programs</a:t>
            </a:r>
          </a:p>
          <a:p>
            <a:pPr marL="350838" indent="-350838">
              <a:buFont typeface="+mj-lt"/>
              <a:buAutoNum type="arabicPeriod"/>
            </a:pPr>
            <a:r>
              <a:rPr lang="en-US" sz="2400" dirty="0"/>
              <a:t>Initiate, improve, expand, or modernize CTE programs </a:t>
            </a:r>
          </a:p>
          <a:p>
            <a:pPr marL="350838" indent="-350838">
              <a:buFont typeface="+mj-lt"/>
              <a:buAutoNum type="arabicPeriod"/>
            </a:pPr>
            <a:r>
              <a:rPr lang="en-US" sz="2400" dirty="0"/>
              <a:t>Sufficient size, scope, and quality</a:t>
            </a:r>
          </a:p>
          <a:p>
            <a:pPr marL="350838" indent="-350838">
              <a:buFont typeface="+mj-lt"/>
              <a:buAutoNum type="arabicPeriod"/>
            </a:pPr>
            <a:r>
              <a:rPr lang="en-US" sz="2400" dirty="0"/>
              <a:t>Activities for special populations</a:t>
            </a:r>
          </a:p>
        </p:txBody>
      </p:sp>
      <p:sp>
        <p:nvSpPr>
          <p:cNvPr id="137" name="Shape 137"/>
          <p:cNvSpPr>
            <a:spLocks noGrp="1"/>
          </p:cNvSpPr>
          <p:nvPr>
            <p:ph type="title"/>
          </p:nvPr>
        </p:nvSpPr>
        <p:spPr/>
        <p:txBody>
          <a:bodyPr/>
          <a:lstStyle/>
          <a:p>
            <a:r>
              <a:rPr lang="en-US" dirty="0"/>
              <a:t>Basic Grant - Required Activities </a:t>
            </a:r>
          </a:p>
        </p:txBody>
      </p:sp>
    </p:spTree>
    <p:extLst>
      <p:ext uri="{BB962C8B-B14F-4D97-AF65-F5344CB8AC3E}">
        <p14:creationId xmlns:p14="http://schemas.microsoft.com/office/powerpoint/2010/main" val="147080897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Vocational Codes (</a:t>
            </a:r>
            <a:r>
              <a:rPr lang="en-US" dirty="0" err="1"/>
              <a:t>Voc</a:t>
            </a:r>
            <a:r>
              <a:rPr lang="en-US" dirty="0"/>
              <a:t> Codes)</a:t>
            </a:r>
          </a:p>
        </p:txBody>
      </p:sp>
      <p:sp>
        <p:nvSpPr>
          <p:cNvPr id="3" name="Content Placeholder 2"/>
          <p:cNvSpPr>
            <a:spLocks noGrp="1"/>
          </p:cNvSpPr>
          <p:nvPr>
            <p:ph idx="1"/>
          </p:nvPr>
        </p:nvSpPr>
        <p:spPr/>
        <p:txBody>
          <a:bodyPr>
            <a:noAutofit/>
          </a:bodyPr>
          <a:lstStyle/>
          <a:p>
            <a:pPr marL="573088" indent="-573088">
              <a:buNone/>
              <a:tabLst>
                <a:tab pos="558800" algn="l"/>
              </a:tabLst>
            </a:pPr>
            <a:r>
              <a:rPr lang="en-US" sz="2400" dirty="0"/>
              <a:t>10.	Administration of the grant &amp; Indirect (5% max.)</a:t>
            </a:r>
          </a:p>
          <a:p>
            <a:pPr marL="573088" indent="-573088">
              <a:buNone/>
              <a:tabLst>
                <a:tab pos="558800" algn="l"/>
              </a:tabLst>
            </a:pPr>
            <a:r>
              <a:rPr lang="en-US" sz="2400" dirty="0"/>
              <a:t>11.	Strengthen academic &amp; technical skills of students</a:t>
            </a:r>
          </a:p>
          <a:p>
            <a:pPr marL="573088" indent="-573088">
              <a:buNone/>
              <a:tabLst>
                <a:tab pos="558800" algn="l"/>
              </a:tabLst>
            </a:pPr>
            <a:r>
              <a:rPr lang="en-US" sz="2400" dirty="0"/>
              <a:t>12.	Secondary to postsecondary linkages</a:t>
            </a:r>
          </a:p>
          <a:p>
            <a:pPr marL="573088" indent="-573088">
              <a:buNone/>
              <a:tabLst>
                <a:tab pos="558800" algn="l"/>
              </a:tabLst>
            </a:pPr>
            <a:r>
              <a:rPr lang="en-US" sz="2400" dirty="0"/>
              <a:t>13.	All aspects of industry</a:t>
            </a:r>
          </a:p>
          <a:p>
            <a:pPr marL="573088" indent="-573088">
              <a:buNone/>
              <a:tabLst>
                <a:tab pos="558800" algn="l"/>
              </a:tabLst>
            </a:pPr>
            <a:r>
              <a:rPr lang="en-US" sz="2400" dirty="0"/>
              <a:t>14.	Develop, improve, or expand the use of technology</a:t>
            </a:r>
          </a:p>
          <a:p>
            <a:pPr marL="573088" indent="-573088">
              <a:buNone/>
              <a:tabLst>
                <a:tab pos="558800" algn="l"/>
              </a:tabLst>
            </a:pPr>
            <a:r>
              <a:rPr lang="en-US" sz="2400" dirty="0"/>
              <a:t>15.	Professional development</a:t>
            </a:r>
          </a:p>
          <a:p>
            <a:pPr marL="573088" indent="-573088">
              <a:buNone/>
              <a:tabLst>
                <a:tab pos="558800" algn="l"/>
              </a:tabLst>
            </a:pPr>
            <a:r>
              <a:rPr lang="en-US" sz="2400" dirty="0"/>
              <a:t>16.	Evaluation of CTE programs</a:t>
            </a:r>
          </a:p>
          <a:p>
            <a:pPr marL="573088" indent="-573088">
              <a:buNone/>
              <a:tabLst>
                <a:tab pos="558800" algn="l"/>
              </a:tabLst>
            </a:pPr>
            <a:r>
              <a:rPr lang="en-US" sz="2400" dirty="0"/>
              <a:t>17.	Initiate, improve, expand, or modernize CTE programs </a:t>
            </a:r>
          </a:p>
          <a:p>
            <a:pPr marL="573088" indent="-573088">
              <a:buNone/>
              <a:tabLst>
                <a:tab pos="558800" algn="l"/>
              </a:tabLst>
            </a:pPr>
            <a:r>
              <a:rPr lang="en-US" sz="2400" dirty="0"/>
              <a:t>18.	Activities for special populations</a:t>
            </a:r>
          </a:p>
          <a:p>
            <a:pPr marL="573088" indent="-573088">
              <a:buNone/>
              <a:tabLst>
                <a:tab pos="558800" algn="l"/>
              </a:tabLst>
            </a:pPr>
            <a:r>
              <a:rPr lang="en-US" sz="2400" dirty="0"/>
              <a:t>19.	Other permissible uses of funds </a:t>
            </a:r>
          </a:p>
        </p:txBody>
      </p:sp>
    </p:spTree>
    <p:extLst>
      <p:ext uri="{BB962C8B-B14F-4D97-AF65-F5344CB8AC3E}">
        <p14:creationId xmlns:p14="http://schemas.microsoft.com/office/powerpoint/2010/main" val="1779910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err="1"/>
              <a:t>Voc</a:t>
            </a:r>
            <a:r>
              <a:rPr lang="en-US" dirty="0"/>
              <a:t> Code Changes</a:t>
            </a:r>
          </a:p>
        </p:txBody>
      </p:sp>
      <p:sp>
        <p:nvSpPr>
          <p:cNvPr id="3" name="Content Placeholder 2"/>
          <p:cNvSpPr>
            <a:spLocks noGrp="1"/>
          </p:cNvSpPr>
          <p:nvPr>
            <p:ph idx="1"/>
          </p:nvPr>
        </p:nvSpPr>
        <p:spPr/>
        <p:txBody>
          <a:bodyPr/>
          <a:lstStyle/>
          <a:p>
            <a:pPr lvl="1"/>
            <a:endParaRPr lang="en-US" dirty="0"/>
          </a:p>
          <a:p>
            <a:pPr marL="257175" lvl="1" indent="0">
              <a:buNone/>
            </a:pPr>
            <a:r>
              <a:rPr lang="en-US" dirty="0"/>
              <a:t>Looking at the  April 2017 Draft Local Plan note: In the draft plan sent in April 2017 </a:t>
            </a:r>
          </a:p>
          <a:p>
            <a:pPr lvl="2"/>
            <a:r>
              <a:rPr lang="en-US" sz="2400" b="1" dirty="0"/>
              <a:t>Code 18 was removed. </a:t>
            </a:r>
            <a:r>
              <a:rPr lang="en-US" dirty="0"/>
              <a:t>Note All CTE programs of study go through a review for </a:t>
            </a:r>
            <a:r>
              <a:rPr lang="en-US" i="1" u="sng" dirty="0"/>
              <a:t>size, scope, and quality </a:t>
            </a:r>
            <a:r>
              <a:rPr lang="en-US" dirty="0"/>
              <a:t>before </a:t>
            </a:r>
            <a:r>
              <a:rPr lang="en-US" dirty="0" smtClean="0"/>
              <a:t>being sent </a:t>
            </a:r>
            <a:r>
              <a:rPr lang="en-US" dirty="0"/>
              <a:t>to the state board for approval. </a:t>
            </a:r>
          </a:p>
          <a:p>
            <a:pPr lvl="2"/>
            <a:r>
              <a:rPr lang="en-US" b="1" dirty="0"/>
              <a:t>Code 19 is now 18</a:t>
            </a:r>
          </a:p>
          <a:p>
            <a:pPr lvl="2"/>
            <a:r>
              <a:rPr lang="en-US" b="1" dirty="0"/>
              <a:t>Code </a:t>
            </a:r>
            <a:r>
              <a:rPr lang="en-US" b="1" dirty="0" smtClean="0"/>
              <a:t>21 </a:t>
            </a:r>
            <a:r>
              <a:rPr lang="en-US" b="1" dirty="0"/>
              <a:t>is now 19</a:t>
            </a:r>
          </a:p>
        </p:txBody>
      </p:sp>
    </p:spTree>
    <p:extLst>
      <p:ext uri="{BB962C8B-B14F-4D97-AF65-F5344CB8AC3E}">
        <p14:creationId xmlns:p14="http://schemas.microsoft.com/office/powerpoint/2010/main" val="15612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500" dirty="0"/>
              <a:t>Administrative costs charged to a basic grant used in the direct support of the programs and activities that are authorized elsewhere in the local plan.  Administrative costs may not exceed 5% of the current year’s allocation.</a:t>
            </a:r>
          </a:p>
          <a:p>
            <a:r>
              <a:rPr lang="en-US" sz="2500" dirty="0"/>
              <a:t>Funds may be used for salaries, benefits, travel, and supplies directly related to the administration of this grant</a:t>
            </a:r>
            <a:r>
              <a:rPr lang="en-US" sz="2500" dirty="0" smtClean="0"/>
              <a:t>.</a:t>
            </a:r>
          </a:p>
          <a:p>
            <a:r>
              <a:rPr lang="en-US" sz="2500" dirty="0"/>
              <a:t>Indirect costs can also be charged to administration.  Use a separate line in the administration box and identify as indirect. </a:t>
            </a:r>
          </a:p>
          <a:p>
            <a:r>
              <a:rPr lang="en-US" sz="2500" dirty="0"/>
              <a:t>Both Administration and Indirect costs cannot exceed 5%.</a:t>
            </a:r>
          </a:p>
          <a:p>
            <a:endParaRPr lang="en-US" sz="2500" dirty="0"/>
          </a:p>
        </p:txBody>
      </p:sp>
      <p:sp>
        <p:nvSpPr>
          <p:cNvPr id="2" name="Title 1"/>
          <p:cNvSpPr>
            <a:spLocks noGrp="1"/>
          </p:cNvSpPr>
          <p:nvPr>
            <p:ph type="title"/>
          </p:nvPr>
        </p:nvSpPr>
        <p:spPr/>
        <p:txBody>
          <a:bodyPr/>
          <a:lstStyle/>
          <a:p>
            <a:pPr lvl="0"/>
            <a:r>
              <a:rPr lang="en-US" dirty="0"/>
              <a:t>10. Administration </a:t>
            </a:r>
          </a:p>
        </p:txBody>
      </p:sp>
    </p:spTree>
    <p:extLst>
      <p:ext uri="{BB962C8B-B14F-4D97-AF65-F5344CB8AC3E}">
        <p14:creationId xmlns:p14="http://schemas.microsoft.com/office/powerpoint/2010/main" val="480824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600" dirty="0"/>
              <a:t>To support activities that improve the academic and CTE skills of participating students by strengthening the academic and CTE components of CTE Programs of Study and through the development of CTE 9-14 Career Pathways</a:t>
            </a:r>
          </a:p>
          <a:p>
            <a:r>
              <a:rPr lang="en-US" sz="2600" dirty="0"/>
              <a:t>Funds may be used on faculty and staff for DACUMs, release time for the enhancement and development of programs of study and career pathways.</a:t>
            </a:r>
          </a:p>
          <a:p>
            <a:r>
              <a:rPr lang="en-US" sz="2600" dirty="0"/>
              <a:t>Any equipment purchased for this purpose should be listed under VOC Code 17.</a:t>
            </a:r>
          </a:p>
        </p:txBody>
      </p:sp>
      <p:sp>
        <p:nvSpPr>
          <p:cNvPr id="2" name="Title 1"/>
          <p:cNvSpPr>
            <a:spLocks noGrp="1"/>
          </p:cNvSpPr>
          <p:nvPr>
            <p:ph type="title"/>
          </p:nvPr>
        </p:nvSpPr>
        <p:spPr/>
        <p:txBody>
          <a:bodyPr/>
          <a:lstStyle/>
          <a:p>
            <a:pPr lvl="0"/>
            <a:r>
              <a:rPr lang="en-US" dirty="0"/>
              <a:t>11. Strengthen the Academic, Career and Technical Skills of Students</a:t>
            </a:r>
          </a:p>
        </p:txBody>
      </p:sp>
    </p:spTree>
    <p:extLst>
      <p:ext uri="{BB962C8B-B14F-4D97-AF65-F5344CB8AC3E}">
        <p14:creationId xmlns:p14="http://schemas.microsoft.com/office/powerpoint/2010/main" val="274852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6249</Words>
  <Application>Microsoft Macintosh PowerPoint</Application>
  <PresentationFormat>On-screen Show (4:3)</PresentationFormat>
  <Paragraphs>962</Paragraphs>
  <Slides>27</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Calibri</vt:lpstr>
      <vt:lpstr>Calibri Light</vt:lpstr>
      <vt:lpstr>HelvLight</vt:lpstr>
      <vt:lpstr>Mangal</vt:lpstr>
      <vt:lpstr>Arial</vt:lpstr>
      <vt:lpstr>Office Theme</vt:lpstr>
      <vt:lpstr>Postsecondary Perkins Update</vt:lpstr>
      <vt:lpstr>Postsecondary CTE Perkins Funds - Focus</vt:lpstr>
      <vt:lpstr>Core Accountability Indicators</vt:lpstr>
      <vt:lpstr>Local Plan</vt:lpstr>
      <vt:lpstr>Basic Grant - Required Activities </vt:lpstr>
      <vt:lpstr>Vocational Codes (Voc Codes)</vt:lpstr>
      <vt:lpstr>Voc Code Changes</vt:lpstr>
      <vt:lpstr>10. Administration </vt:lpstr>
      <vt:lpstr>11. Strengthen the Academic, Career and Technical Skills of Students</vt:lpstr>
      <vt:lpstr>12. Secondary to Postsecondary Linkages</vt:lpstr>
      <vt:lpstr>13. All Aspects of Industry</vt:lpstr>
      <vt:lpstr>14. Develop, Improve, or Expand the Use of Technology</vt:lpstr>
      <vt:lpstr>15. Professional Development</vt:lpstr>
      <vt:lpstr>16. Evaluation of CTE Programs</vt:lpstr>
      <vt:lpstr>17. Initiate, Improve, Expand, or Modernize CTE Programs</vt:lpstr>
      <vt:lpstr>Sufficient Size, Scope, and Quality</vt:lpstr>
      <vt:lpstr>18. Activities for Special Populations</vt:lpstr>
      <vt:lpstr>19. Other Permissible Uses of Funds </vt:lpstr>
      <vt:lpstr>19. Other Permissible Uses of Funds (continued)  </vt:lpstr>
      <vt:lpstr>19. Other Permissible Uses of Funds (continued) </vt:lpstr>
      <vt:lpstr>Enhanced Career Pathways Grant</vt:lpstr>
      <vt:lpstr>Final Perkins Allocations</vt:lpstr>
      <vt:lpstr>Updated HS to CC Articulation Agreement</vt:lpstr>
      <vt:lpstr>Local Articulation Agreements </vt:lpstr>
      <vt:lpstr>NC Manufacturing Careers Awareness Week</vt:lpstr>
      <vt:lpstr>Questions?  </vt:lpstr>
      <vt:lpstr>Perkins/CTE State Staff</vt:lpstr>
    </vt:vector>
  </TitlesOfParts>
  <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2017-07-19T12:34:39Z</dcterms:modified>
</cp:coreProperties>
</file>