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6" r:id="rId4"/>
    <p:sldMasterId id="2147483648" r:id="rId5"/>
  </p:sldMasterIdLst>
  <p:notesMasterIdLst>
    <p:notesMasterId r:id="rId39"/>
  </p:notesMasterIdLst>
  <p:handoutMasterIdLst>
    <p:handoutMasterId r:id="rId40"/>
  </p:handoutMasterIdLst>
  <p:sldIdLst>
    <p:sldId id="534" r:id="rId6"/>
    <p:sldId id="1651" r:id="rId7"/>
    <p:sldId id="257" r:id="rId8"/>
    <p:sldId id="1723" r:id="rId9"/>
    <p:sldId id="1729" r:id="rId10"/>
    <p:sldId id="1771" r:id="rId11"/>
    <p:sldId id="1761" r:id="rId12"/>
    <p:sldId id="1763" r:id="rId13"/>
    <p:sldId id="1772" r:id="rId14"/>
    <p:sldId id="1773" r:id="rId15"/>
    <p:sldId id="1774" r:id="rId16"/>
    <p:sldId id="1775" r:id="rId17"/>
    <p:sldId id="1776" r:id="rId18"/>
    <p:sldId id="1777" r:id="rId19"/>
    <p:sldId id="1778" r:id="rId20"/>
    <p:sldId id="1779" r:id="rId21"/>
    <p:sldId id="1782" r:id="rId22"/>
    <p:sldId id="1780" r:id="rId23"/>
    <p:sldId id="1657" r:id="rId24"/>
    <p:sldId id="1765" r:id="rId25"/>
    <p:sldId id="1767" r:id="rId26"/>
    <p:sldId id="1760" r:id="rId27"/>
    <p:sldId id="1756" r:id="rId28"/>
    <p:sldId id="1759" r:id="rId29"/>
    <p:sldId id="1768" r:id="rId30"/>
    <p:sldId id="1769" r:id="rId31"/>
    <p:sldId id="1770" r:id="rId32"/>
    <p:sldId id="1639" r:id="rId33"/>
    <p:sldId id="1750" r:id="rId34"/>
    <p:sldId id="1757" r:id="rId35"/>
    <p:sldId id="772" r:id="rId36"/>
    <p:sldId id="1240" r:id="rId37"/>
    <p:sldId id="1194" r:id="rId38"/>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3286"/>
    <a:srgbClr val="EFEAF3"/>
    <a:srgbClr val="DD5374"/>
    <a:srgbClr val="FD0000"/>
    <a:srgbClr val="003768"/>
    <a:srgbClr val="174B8F"/>
    <a:srgbClr val="EEB111"/>
    <a:srgbClr val="FFB218"/>
    <a:srgbClr val="FFFFFF"/>
    <a:srgbClr val="0E69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91B578-616D-7C27-2D65-16CED26F05C0}" v="52" dt="2024-01-09T00:52:15.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4027" autoAdjust="0"/>
  </p:normalViewPr>
  <p:slideViewPr>
    <p:cSldViewPr snapToGrid="0">
      <p:cViewPr varScale="1">
        <p:scale>
          <a:sx n="137" d="100"/>
          <a:sy n="137" d="100"/>
        </p:scale>
        <p:origin x="1110" y="12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image" Target="../media/image8.JPG"/><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image" Target="../media/image8.JPG"/><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B94E0-6142-4D42-A25A-B1596C2BF751}"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52D41CC0-F150-4E37-81CD-6FAC9303347E}">
      <dgm:prSet phldrT="[Text]"/>
      <dgm:spPr/>
      <dgm:t>
        <a:bodyPr/>
        <a:lstStyle/>
        <a:p>
          <a:r>
            <a:rPr lang="en-US" dirty="0"/>
            <a:t>Bob Witchger</a:t>
          </a:r>
        </a:p>
      </dgm:t>
    </dgm:pt>
    <dgm:pt modelId="{9DAFB2A7-5FB5-4F09-A7FF-EBF9FDD7192A}" type="parTrans" cxnId="{396620E0-28FD-4D88-8DB0-849E54B9D3A1}">
      <dgm:prSet/>
      <dgm:spPr/>
      <dgm:t>
        <a:bodyPr/>
        <a:lstStyle/>
        <a:p>
          <a:endParaRPr lang="en-US"/>
        </a:p>
      </dgm:t>
    </dgm:pt>
    <dgm:pt modelId="{6B32DB71-E2D6-46DF-AE49-CF5C32744BE2}" type="sibTrans" cxnId="{396620E0-28FD-4D88-8DB0-849E54B9D3A1}">
      <dgm:prSet/>
      <dgm:spPr/>
      <dgm:t>
        <a:bodyPr/>
        <a:lstStyle/>
        <a:p>
          <a:endParaRPr lang="en-US"/>
        </a:p>
      </dgm:t>
    </dgm:pt>
    <dgm:pt modelId="{F971C0E7-F877-4636-BEBA-D30CDC7746C5}">
      <dgm:prSet phldrT="[Text]"/>
      <dgm:spPr/>
      <dgm:t>
        <a:bodyPr/>
        <a:lstStyle/>
        <a:p>
          <a:r>
            <a:rPr lang="en-US" dirty="0"/>
            <a:t>Tony Reggi</a:t>
          </a:r>
        </a:p>
      </dgm:t>
    </dgm:pt>
    <dgm:pt modelId="{152EB26E-5108-4F37-9BE9-C3D7C92DF248}" type="parTrans" cxnId="{36FA1F3D-9EFA-47A7-B87D-D3261E4D53D0}">
      <dgm:prSet/>
      <dgm:spPr/>
      <dgm:t>
        <a:bodyPr/>
        <a:lstStyle/>
        <a:p>
          <a:endParaRPr lang="en-US"/>
        </a:p>
      </dgm:t>
    </dgm:pt>
    <dgm:pt modelId="{35A27956-206F-4CD5-85D3-7E8F83158435}" type="sibTrans" cxnId="{36FA1F3D-9EFA-47A7-B87D-D3261E4D53D0}">
      <dgm:prSet/>
      <dgm:spPr/>
      <dgm:t>
        <a:bodyPr/>
        <a:lstStyle/>
        <a:p>
          <a:endParaRPr lang="en-US"/>
        </a:p>
      </dgm:t>
    </dgm:pt>
    <dgm:pt modelId="{802C5A5E-268D-4C44-B1CB-528B5141253C}">
      <dgm:prSet phldrT="[Text]"/>
      <dgm:spPr/>
      <dgm:t>
        <a:bodyPr/>
        <a:lstStyle/>
        <a:p>
          <a:r>
            <a:rPr lang="en-US" dirty="0"/>
            <a:t>Patti Coultas</a:t>
          </a:r>
        </a:p>
      </dgm:t>
    </dgm:pt>
    <dgm:pt modelId="{8BBE0DFC-471B-491F-ABDE-3237D40D57BF}" type="parTrans" cxnId="{32504AC5-8308-4DCD-8747-61EB973876DA}">
      <dgm:prSet/>
      <dgm:spPr/>
      <dgm:t>
        <a:bodyPr/>
        <a:lstStyle/>
        <a:p>
          <a:endParaRPr lang="en-US"/>
        </a:p>
      </dgm:t>
    </dgm:pt>
    <dgm:pt modelId="{5ED36A2C-A23D-475F-B013-6BADCA0411E9}" type="sibTrans" cxnId="{32504AC5-8308-4DCD-8747-61EB973876DA}">
      <dgm:prSet/>
      <dgm:spPr/>
      <dgm:t>
        <a:bodyPr/>
        <a:lstStyle/>
        <a:p>
          <a:endParaRPr lang="en-US"/>
        </a:p>
      </dgm:t>
    </dgm:pt>
    <dgm:pt modelId="{D1D8622C-E34C-47D5-ACE6-36634023FEF1}">
      <dgm:prSet/>
      <dgm:spPr/>
      <dgm:t>
        <a:bodyPr/>
        <a:lstStyle/>
        <a:p>
          <a:r>
            <a:rPr lang="en-US" dirty="0"/>
            <a:t>Mary Olvera</a:t>
          </a:r>
        </a:p>
      </dgm:t>
    </dgm:pt>
    <dgm:pt modelId="{E1D66426-6FD0-49BA-8D34-DDEE330291F8}" type="parTrans" cxnId="{5571A2D0-DE44-44C6-8E2A-7CFC68A18808}">
      <dgm:prSet/>
      <dgm:spPr/>
      <dgm:t>
        <a:bodyPr/>
        <a:lstStyle/>
        <a:p>
          <a:endParaRPr lang="en-US"/>
        </a:p>
      </dgm:t>
    </dgm:pt>
    <dgm:pt modelId="{B83D9F7A-9BA3-4681-BB5C-6C4D10EF11C7}" type="sibTrans" cxnId="{5571A2D0-DE44-44C6-8E2A-7CFC68A18808}">
      <dgm:prSet/>
      <dgm:spPr/>
      <dgm:t>
        <a:bodyPr/>
        <a:lstStyle/>
        <a:p>
          <a:endParaRPr lang="en-US"/>
        </a:p>
      </dgm:t>
    </dgm:pt>
    <dgm:pt modelId="{B782E1AC-E3E0-48F7-8127-40611DCBD550}">
      <dgm:prSet/>
      <dgm:spPr/>
      <dgm:t>
        <a:bodyPr/>
        <a:lstStyle/>
        <a:p>
          <a:r>
            <a:rPr lang="en-US" dirty="0"/>
            <a:t>Stefanie Schroeder</a:t>
          </a:r>
        </a:p>
      </dgm:t>
    </dgm:pt>
    <dgm:pt modelId="{BD77985F-5C44-4332-A88D-A084307EED5D}" type="parTrans" cxnId="{F457A5DF-5D77-4778-868C-60A069A72517}">
      <dgm:prSet/>
      <dgm:spPr/>
      <dgm:t>
        <a:bodyPr/>
        <a:lstStyle/>
        <a:p>
          <a:endParaRPr lang="en-US"/>
        </a:p>
      </dgm:t>
    </dgm:pt>
    <dgm:pt modelId="{FB46BE91-76AB-4830-A9C2-3431E497F567}" type="sibTrans" cxnId="{F457A5DF-5D77-4778-868C-60A069A72517}">
      <dgm:prSet/>
      <dgm:spPr/>
      <dgm:t>
        <a:bodyPr/>
        <a:lstStyle/>
        <a:p>
          <a:endParaRPr lang="en-US"/>
        </a:p>
      </dgm:t>
    </dgm:pt>
    <dgm:pt modelId="{2D82CAB0-23F6-4755-8E50-2C47A34D7695}">
      <dgm:prSet/>
      <dgm:spPr/>
      <dgm:t>
        <a:bodyPr/>
        <a:lstStyle/>
        <a:p>
          <a:r>
            <a:rPr lang="en-US" dirty="0"/>
            <a:t>Darice McDougald</a:t>
          </a:r>
        </a:p>
      </dgm:t>
    </dgm:pt>
    <dgm:pt modelId="{949D640C-65C1-400D-985B-97B6A330B6A5}" type="parTrans" cxnId="{2B73CD8E-AF6E-49DA-A2D9-E89F8829A30D}">
      <dgm:prSet/>
      <dgm:spPr/>
      <dgm:t>
        <a:bodyPr/>
        <a:lstStyle/>
        <a:p>
          <a:endParaRPr lang="en-US"/>
        </a:p>
      </dgm:t>
    </dgm:pt>
    <dgm:pt modelId="{7D51842E-720F-4BB1-87A8-E277DBB027CC}" type="sibTrans" cxnId="{2B73CD8E-AF6E-49DA-A2D9-E89F8829A30D}">
      <dgm:prSet/>
      <dgm:spPr/>
      <dgm:t>
        <a:bodyPr/>
        <a:lstStyle/>
        <a:p>
          <a:endParaRPr lang="en-US"/>
        </a:p>
      </dgm:t>
    </dgm:pt>
    <dgm:pt modelId="{6121D8CF-BC28-4E0A-80D0-B0B498B79F20}">
      <dgm:prSet/>
      <dgm:spPr/>
      <dgm:t>
        <a:bodyPr/>
        <a:lstStyle/>
        <a:p>
          <a:r>
            <a:rPr lang="en-US" dirty="0"/>
            <a:t>Lane Freeman</a:t>
          </a:r>
        </a:p>
      </dgm:t>
    </dgm:pt>
    <dgm:pt modelId="{4BFB067D-7D57-4B37-9653-67173E3FAD0D}" type="parTrans" cxnId="{9858E59F-F450-4F88-8D86-B5BDE8A9B6B7}">
      <dgm:prSet/>
      <dgm:spPr/>
      <dgm:t>
        <a:bodyPr/>
        <a:lstStyle/>
        <a:p>
          <a:endParaRPr lang="en-US"/>
        </a:p>
      </dgm:t>
    </dgm:pt>
    <dgm:pt modelId="{208FFD55-933A-4C59-AB1C-5481FA6F489F}" type="sibTrans" cxnId="{9858E59F-F450-4F88-8D86-B5BDE8A9B6B7}">
      <dgm:prSet/>
      <dgm:spPr/>
      <dgm:t>
        <a:bodyPr/>
        <a:lstStyle/>
        <a:p>
          <a:endParaRPr lang="en-US"/>
        </a:p>
      </dgm:t>
    </dgm:pt>
    <dgm:pt modelId="{B70EDC05-0BE4-46C1-9DAC-8033DCF77B4A}">
      <dgm:prSet/>
      <dgm:spPr/>
      <dgm:t>
        <a:bodyPr/>
        <a:lstStyle/>
        <a:p>
          <a:r>
            <a:rPr lang="en-US" dirty="0"/>
            <a:t>Jennifer McLean</a:t>
          </a:r>
        </a:p>
      </dgm:t>
    </dgm:pt>
    <dgm:pt modelId="{0300ABD8-23DE-4FA6-8381-4F23AB25491C}" type="parTrans" cxnId="{F7EF19F8-54E8-467F-8AF3-6901A9E6E960}">
      <dgm:prSet/>
      <dgm:spPr/>
      <dgm:t>
        <a:bodyPr/>
        <a:lstStyle/>
        <a:p>
          <a:endParaRPr lang="en-US"/>
        </a:p>
      </dgm:t>
    </dgm:pt>
    <dgm:pt modelId="{0BDD8D80-B364-4874-8C8D-AABCB6069EE9}" type="sibTrans" cxnId="{F7EF19F8-54E8-467F-8AF3-6901A9E6E960}">
      <dgm:prSet/>
      <dgm:spPr/>
      <dgm:t>
        <a:bodyPr/>
        <a:lstStyle/>
        <a:p>
          <a:endParaRPr lang="en-US"/>
        </a:p>
      </dgm:t>
    </dgm:pt>
    <dgm:pt modelId="{452466AB-2408-4645-9FC3-599DD3994EBC}">
      <dgm:prSet/>
      <dgm:spPr/>
      <dgm:t>
        <a:bodyPr/>
        <a:lstStyle/>
        <a:p>
          <a:r>
            <a:rPr lang="en-US" dirty="0"/>
            <a:t>Aaron Mabe</a:t>
          </a:r>
        </a:p>
      </dgm:t>
    </dgm:pt>
    <dgm:pt modelId="{C1C79EB9-8B7D-45FC-878D-8AFD91F84F1A}" type="parTrans" cxnId="{49D5A873-8F1F-4B53-808E-775E19F79296}">
      <dgm:prSet/>
      <dgm:spPr/>
      <dgm:t>
        <a:bodyPr/>
        <a:lstStyle/>
        <a:p>
          <a:endParaRPr lang="en-US"/>
        </a:p>
      </dgm:t>
    </dgm:pt>
    <dgm:pt modelId="{8618EC90-7155-47FF-9602-452D9A3BF89A}" type="sibTrans" cxnId="{49D5A873-8F1F-4B53-808E-775E19F79296}">
      <dgm:prSet/>
      <dgm:spPr/>
      <dgm:t>
        <a:bodyPr/>
        <a:lstStyle/>
        <a:p>
          <a:endParaRPr lang="en-US"/>
        </a:p>
      </dgm:t>
    </dgm:pt>
    <dgm:pt modelId="{F2727D7F-93FB-4DE6-AA32-52E7A96A13A9}" type="pres">
      <dgm:prSet presAssocID="{7FBB94E0-6142-4D42-A25A-B1596C2BF751}" presName="Name0" presStyleCnt="0">
        <dgm:presLayoutVars>
          <dgm:dir/>
          <dgm:resizeHandles val="exact"/>
        </dgm:presLayoutVars>
      </dgm:prSet>
      <dgm:spPr/>
    </dgm:pt>
    <dgm:pt modelId="{BD537E27-7F35-40AE-8F46-9CA6762F5832}" type="pres">
      <dgm:prSet presAssocID="{52D41CC0-F150-4E37-81CD-6FAC9303347E}" presName="composite" presStyleCnt="0"/>
      <dgm:spPr/>
    </dgm:pt>
    <dgm:pt modelId="{369C2B1C-A1DC-4D93-A814-FCE722422A8C}" type="pres">
      <dgm:prSet presAssocID="{52D41CC0-F150-4E37-81CD-6FAC9303347E}" presName="rect1" presStyleLbl="bgImgPlace1" presStyleIdx="0" presStyleCnt="9"/>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Photo of Bob Witchger"/>
        </a:ext>
      </dgm:extLst>
    </dgm:pt>
    <dgm:pt modelId="{E035FDE3-DD7C-4EC9-9BE2-FB9171A9C20C}" type="pres">
      <dgm:prSet presAssocID="{52D41CC0-F150-4E37-81CD-6FAC9303347E}" presName="wedgeRectCallout1" presStyleLbl="node1" presStyleIdx="0" presStyleCnt="9">
        <dgm:presLayoutVars>
          <dgm:bulletEnabled val="1"/>
        </dgm:presLayoutVars>
      </dgm:prSet>
      <dgm:spPr/>
    </dgm:pt>
    <dgm:pt modelId="{44CA1024-10F3-41FE-8001-B3872F132AAC}" type="pres">
      <dgm:prSet presAssocID="{6B32DB71-E2D6-46DF-AE49-CF5C32744BE2}" presName="sibTrans" presStyleCnt="0"/>
      <dgm:spPr/>
    </dgm:pt>
    <dgm:pt modelId="{5FA3948C-CCBE-408F-A842-E14A387BA3C6}" type="pres">
      <dgm:prSet presAssocID="{F971C0E7-F877-4636-BEBA-D30CDC7746C5}" presName="composite" presStyleCnt="0"/>
      <dgm:spPr/>
    </dgm:pt>
    <dgm:pt modelId="{8CD83F31-2381-453B-ACA6-2912988DB06F}" type="pres">
      <dgm:prSet presAssocID="{F971C0E7-F877-4636-BEBA-D30CDC7746C5}" presName="rect1" presStyleLbl="bgImgPlace1" presStyleIdx="1" presStyleCnt="9"/>
      <dgm:spPr>
        <a:blipFill>
          <a:blip xmlns:r="http://schemas.openxmlformats.org/officeDocument/2006/relationships" r:embed="rId2"/>
          <a:srcRect/>
          <a:stretch>
            <a:fillRect l="-1000" r="-1000"/>
          </a:stretch>
        </a:blipFill>
      </dgm:spPr>
      <dgm:extLst>
        <a:ext uri="{E40237B7-FDA0-4F09-8148-C483321AD2D9}">
          <dgm14:cNvPr xmlns:dgm14="http://schemas.microsoft.com/office/drawing/2010/diagram" id="0" name="" descr="Photo of Tony Reggi"/>
        </a:ext>
      </dgm:extLst>
    </dgm:pt>
    <dgm:pt modelId="{F909DEB2-C496-4520-8611-20AB9838DAF4}" type="pres">
      <dgm:prSet presAssocID="{F971C0E7-F877-4636-BEBA-D30CDC7746C5}" presName="wedgeRectCallout1" presStyleLbl="node1" presStyleIdx="1" presStyleCnt="9">
        <dgm:presLayoutVars>
          <dgm:bulletEnabled val="1"/>
        </dgm:presLayoutVars>
      </dgm:prSet>
      <dgm:spPr/>
    </dgm:pt>
    <dgm:pt modelId="{C610AD8C-5BA2-474C-9B7B-D9A7246B5AD0}" type="pres">
      <dgm:prSet presAssocID="{35A27956-206F-4CD5-85D3-7E8F83158435}" presName="sibTrans" presStyleCnt="0"/>
      <dgm:spPr/>
    </dgm:pt>
    <dgm:pt modelId="{02C97A1A-C14A-40DF-B44E-9646CAAEEC08}" type="pres">
      <dgm:prSet presAssocID="{802C5A5E-268D-4C44-B1CB-528B5141253C}" presName="composite" presStyleCnt="0"/>
      <dgm:spPr/>
    </dgm:pt>
    <dgm:pt modelId="{D2590E33-1BEC-4B8E-ABBB-5C2737C3F154}" type="pres">
      <dgm:prSet presAssocID="{802C5A5E-268D-4C44-B1CB-528B5141253C}" presName="rect1" presStyleLbl="bgImgPlace1" presStyleIdx="2" presStyleCnt="9"/>
      <dgm:spPr>
        <a:blipFill>
          <a:blip xmlns:r="http://schemas.openxmlformats.org/officeDocument/2006/relationships" r:embed="rId3"/>
          <a:srcRect/>
          <a:stretch>
            <a:fillRect t="-7000" b="-7000"/>
          </a:stretch>
        </a:blipFill>
      </dgm:spPr>
      <dgm:extLst>
        <a:ext uri="{E40237B7-FDA0-4F09-8148-C483321AD2D9}">
          <dgm14:cNvPr xmlns:dgm14="http://schemas.microsoft.com/office/drawing/2010/diagram" id="0" name="" descr="Photo of Patti Coultas"/>
        </a:ext>
      </dgm:extLst>
    </dgm:pt>
    <dgm:pt modelId="{A4DE3437-0929-45FC-B65B-097B6799677E}" type="pres">
      <dgm:prSet presAssocID="{802C5A5E-268D-4C44-B1CB-528B5141253C}" presName="wedgeRectCallout1" presStyleLbl="node1" presStyleIdx="2" presStyleCnt="9">
        <dgm:presLayoutVars>
          <dgm:bulletEnabled val="1"/>
        </dgm:presLayoutVars>
      </dgm:prSet>
      <dgm:spPr/>
    </dgm:pt>
    <dgm:pt modelId="{DA8DB6EA-372E-43C1-96D5-5A44B972ED16}" type="pres">
      <dgm:prSet presAssocID="{5ED36A2C-A23D-475F-B013-6BADCA0411E9}" presName="sibTrans" presStyleCnt="0"/>
      <dgm:spPr/>
    </dgm:pt>
    <dgm:pt modelId="{E3746054-4A9D-4DAC-BB8A-ADFA84AE7A84}" type="pres">
      <dgm:prSet presAssocID="{D1D8622C-E34C-47D5-ACE6-36634023FEF1}" presName="composite" presStyleCnt="0"/>
      <dgm:spPr/>
    </dgm:pt>
    <dgm:pt modelId="{ED8B02B9-0833-4572-A582-AC3CE9B9965F}" type="pres">
      <dgm:prSet presAssocID="{D1D8622C-E34C-47D5-ACE6-36634023FEF1}" presName="rect1" presStyleLbl="bgImgPlace1" presStyleIdx="3" presStyleCnt="9"/>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dgm:spPr>
      <dgm:extLst>
        <a:ext uri="{E40237B7-FDA0-4F09-8148-C483321AD2D9}">
          <dgm14:cNvPr xmlns:dgm14="http://schemas.microsoft.com/office/drawing/2010/diagram" id="0" name="" descr="Photo of Mary Olvera"/>
        </a:ext>
      </dgm:extLst>
    </dgm:pt>
    <dgm:pt modelId="{5E562F88-71BE-425F-B4C8-C5F30BEE9644}" type="pres">
      <dgm:prSet presAssocID="{D1D8622C-E34C-47D5-ACE6-36634023FEF1}" presName="wedgeRectCallout1" presStyleLbl="node1" presStyleIdx="3" presStyleCnt="9">
        <dgm:presLayoutVars>
          <dgm:bulletEnabled val="1"/>
        </dgm:presLayoutVars>
      </dgm:prSet>
      <dgm:spPr/>
    </dgm:pt>
    <dgm:pt modelId="{E4D91319-44FB-4192-8D1E-86168C532F35}" type="pres">
      <dgm:prSet presAssocID="{B83D9F7A-9BA3-4681-BB5C-6C4D10EF11C7}" presName="sibTrans" presStyleCnt="0"/>
      <dgm:spPr/>
    </dgm:pt>
    <dgm:pt modelId="{0E52C320-BE21-4EDD-9316-91950E44C5A6}" type="pres">
      <dgm:prSet presAssocID="{B782E1AC-E3E0-48F7-8127-40611DCBD550}" presName="composite" presStyleCnt="0"/>
      <dgm:spPr/>
    </dgm:pt>
    <dgm:pt modelId="{01ACC801-DAA0-4794-B9BE-70AB3EA32713}" type="pres">
      <dgm:prSet presAssocID="{B782E1AC-E3E0-48F7-8127-40611DCBD550}" presName="rect1" presStyleLbl="bgImgPlace1" presStyleIdx="4" presStyleCnt="9"/>
      <dgm:spPr>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a:solidFill>
            <a:srgbClr val="003768"/>
          </a:solidFill>
        </a:ln>
      </dgm:spPr>
      <dgm:extLst>
        <a:ext uri="{E40237B7-FDA0-4F09-8148-C483321AD2D9}">
          <dgm14:cNvPr xmlns:dgm14="http://schemas.microsoft.com/office/drawing/2010/diagram" id="0" name="" descr="Photo of Stefanie Schroeder"/>
        </a:ext>
      </dgm:extLst>
    </dgm:pt>
    <dgm:pt modelId="{B7B0CCF7-D647-4781-BAA6-1B21C9181D10}" type="pres">
      <dgm:prSet presAssocID="{B782E1AC-E3E0-48F7-8127-40611DCBD550}" presName="wedgeRectCallout1" presStyleLbl="node1" presStyleIdx="4" presStyleCnt="9">
        <dgm:presLayoutVars>
          <dgm:bulletEnabled val="1"/>
        </dgm:presLayoutVars>
      </dgm:prSet>
      <dgm:spPr/>
    </dgm:pt>
    <dgm:pt modelId="{1A53D6B7-FB73-4CE0-A0F2-B948565C2F87}" type="pres">
      <dgm:prSet presAssocID="{FB46BE91-76AB-4830-A9C2-3431E497F567}" presName="sibTrans" presStyleCnt="0"/>
      <dgm:spPr/>
    </dgm:pt>
    <dgm:pt modelId="{20A351C9-C62A-4811-B58F-52FCD93FD38D}" type="pres">
      <dgm:prSet presAssocID="{452466AB-2408-4645-9FC3-599DD3994EBC}" presName="composite" presStyleCnt="0"/>
      <dgm:spPr/>
    </dgm:pt>
    <dgm:pt modelId="{3DDA16CE-7D47-4596-AF3C-F050F60DB5A3}" type="pres">
      <dgm:prSet presAssocID="{452466AB-2408-4645-9FC3-599DD3994EBC}" presName="rect1" presStyleLbl="bgImgPlace1" presStyleIdx="5" presStyleCnt="9" custLinFactNeighborX="-4641" custLinFactNeighborY="725"/>
      <dgm:spPr>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dgm:spPr>
      <dgm:extLst>
        <a:ext uri="{E40237B7-FDA0-4F09-8148-C483321AD2D9}">
          <dgm14:cNvPr xmlns:dgm14="http://schemas.microsoft.com/office/drawing/2010/diagram" id="0" name="" descr="Photo of Aaron Mabe"/>
        </a:ext>
      </dgm:extLst>
    </dgm:pt>
    <dgm:pt modelId="{BE39835D-6089-478B-AB36-D0A9CDA20D35}" type="pres">
      <dgm:prSet presAssocID="{452466AB-2408-4645-9FC3-599DD3994EBC}" presName="wedgeRectCallout1" presStyleLbl="node1" presStyleIdx="5" presStyleCnt="9">
        <dgm:presLayoutVars>
          <dgm:bulletEnabled val="1"/>
        </dgm:presLayoutVars>
      </dgm:prSet>
      <dgm:spPr/>
    </dgm:pt>
    <dgm:pt modelId="{4A9DA547-0FE5-43CE-B300-D9C5CB998034}" type="pres">
      <dgm:prSet presAssocID="{8618EC90-7155-47FF-9602-452D9A3BF89A}" presName="sibTrans" presStyleCnt="0"/>
      <dgm:spPr/>
    </dgm:pt>
    <dgm:pt modelId="{A524C09B-B55A-46D5-8D9F-753C91B28FE5}" type="pres">
      <dgm:prSet presAssocID="{2D82CAB0-23F6-4755-8E50-2C47A34D7695}" presName="composite" presStyleCnt="0"/>
      <dgm:spPr/>
    </dgm:pt>
    <dgm:pt modelId="{0812515D-69BB-4AFE-A675-A67D49D41966}" type="pres">
      <dgm:prSet presAssocID="{2D82CAB0-23F6-4755-8E50-2C47A34D7695}" presName="rect1" presStyleLbl="bgImgPlace1" presStyleIdx="6" presStyleCnt="9"/>
      <dgm:spPr>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Photo of Darice McDougald"/>
        </a:ext>
      </dgm:extLst>
    </dgm:pt>
    <dgm:pt modelId="{10E6ECBD-0F75-421E-B1DF-7D296F7912AC}" type="pres">
      <dgm:prSet presAssocID="{2D82CAB0-23F6-4755-8E50-2C47A34D7695}" presName="wedgeRectCallout1" presStyleLbl="node1" presStyleIdx="6" presStyleCnt="9">
        <dgm:presLayoutVars>
          <dgm:bulletEnabled val="1"/>
        </dgm:presLayoutVars>
      </dgm:prSet>
      <dgm:spPr/>
    </dgm:pt>
    <dgm:pt modelId="{F709318E-3195-4611-ABF5-325AE4D47F31}" type="pres">
      <dgm:prSet presAssocID="{7D51842E-720F-4BB1-87A8-E277DBB027CC}" presName="sibTrans" presStyleCnt="0"/>
      <dgm:spPr/>
    </dgm:pt>
    <dgm:pt modelId="{439AF9FB-8673-44E7-9CD3-8B03706A044B}" type="pres">
      <dgm:prSet presAssocID="{6121D8CF-BC28-4E0A-80D0-B0B498B79F20}" presName="composite" presStyleCnt="0"/>
      <dgm:spPr/>
    </dgm:pt>
    <dgm:pt modelId="{7AB68F8F-FFE3-4CB3-A486-66519F9D24BB}" type="pres">
      <dgm:prSet presAssocID="{6121D8CF-BC28-4E0A-80D0-B0B498B79F20}" presName="rect1" presStyleLbl="bgImgPlace1" presStyleIdx="7" presStyleCnt="9" custLinFactNeighborX="-537" custLinFactNeighborY="534"/>
      <dgm:spPr>
        <a:blipFill>
          <a:blip xmlns:r="http://schemas.openxmlformats.org/officeDocument/2006/relationships" r:embed="rId8">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Photo of Lane Freeman"/>
        </a:ext>
      </dgm:extLst>
    </dgm:pt>
    <dgm:pt modelId="{A356E8FE-CCCE-4613-96CD-544348710590}" type="pres">
      <dgm:prSet presAssocID="{6121D8CF-BC28-4E0A-80D0-B0B498B79F20}" presName="wedgeRectCallout1" presStyleLbl="node1" presStyleIdx="7" presStyleCnt="9">
        <dgm:presLayoutVars>
          <dgm:bulletEnabled val="1"/>
        </dgm:presLayoutVars>
      </dgm:prSet>
      <dgm:spPr/>
    </dgm:pt>
    <dgm:pt modelId="{0C2C0C88-BACE-4D09-8624-7B00E3A62C75}" type="pres">
      <dgm:prSet presAssocID="{208FFD55-933A-4C59-AB1C-5481FA6F489F}" presName="sibTrans" presStyleCnt="0"/>
      <dgm:spPr/>
    </dgm:pt>
    <dgm:pt modelId="{89400835-B386-42BB-AD0E-D45DCF914AA1}" type="pres">
      <dgm:prSet presAssocID="{B70EDC05-0BE4-46C1-9DAC-8033DCF77B4A}" presName="composite" presStyleCnt="0"/>
      <dgm:spPr/>
    </dgm:pt>
    <dgm:pt modelId="{2B90E5F4-B2F1-439C-9027-616FE7D3BCF8}" type="pres">
      <dgm:prSet presAssocID="{B70EDC05-0BE4-46C1-9DAC-8033DCF77B4A}" presName="rect1" presStyleLbl="bgImgPlace1" presStyleIdx="8" presStyleCnt="9"/>
      <dgm:spPr>
        <a:blipFill>
          <a:blip xmlns:r="http://schemas.openxmlformats.org/officeDocument/2006/relationships" r:embed="rId9"/>
          <a:srcRect/>
          <a:stretch>
            <a:fillRect t="-12000" b="-12000"/>
          </a:stretch>
        </a:blipFill>
      </dgm:spPr>
      <dgm:extLst>
        <a:ext uri="{E40237B7-FDA0-4F09-8148-C483321AD2D9}">
          <dgm14:cNvPr xmlns:dgm14="http://schemas.microsoft.com/office/drawing/2010/diagram" id="0" name="" descr="Photo of Jennifer McLean"/>
        </a:ext>
      </dgm:extLst>
    </dgm:pt>
    <dgm:pt modelId="{1923388B-C79A-4088-ADF4-A99AF4C6631D}" type="pres">
      <dgm:prSet presAssocID="{B70EDC05-0BE4-46C1-9DAC-8033DCF77B4A}" presName="wedgeRectCallout1" presStyleLbl="node1" presStyleIdx="8" presStyleCnt="9">
        <dgm:presLayoutVars>
          <dgm:bulletEnabled val="1"/>
        </dgm:presLayoutVars>
      </dgm:prSet>
      <dgm:spPr/>
    </dgm:pt>
  </dgm:ptLst>
  <dgm:cxnLst>
    <dgm:cxn modelId="{388E9E07-5EC0-4045-A723-BB7E287BBA36}" type="presOf" srcId="{802C5A5E-268D-4C44-B1CB-528B5141253C}" destId="{A4DE3437-0929-45FC-B65B-097B6799677E}" srcOrd="0" destOrd="0" presId="urn:microsoft.com/office/officeart/2008/layout/BendingPictureCaptionList"/>
    <dgm:cxn modelId="{42425522-FB21-4687-9944-397880106BE4}" type="presOf" srcId="{B782E1AC-E3E0-48F7-8127-40611DCBD550}" destId="{B7B0CCF7-D647-4781-BAA6-1B21C9181D10}" srcOrd="0" destOrd="0" presId="urn:microsoft.com/office/officeart/2008/layout/BendingPictureCaptionList"/>
    <dgm:cxn modelId="{136B5937-FC6C-465F-B7BF-D87DCADDDF44}" type="presOf" srcId="{52D41CC0-F150-4E37-81CD-6FAC9303347E}" destId="{E035FDE3-DD7C-4EC9-9BE2-FB9171A9C20C}" srcOrd="0" destOrd="0" presId="urn:microsoft.com/office/officeart/2008/layout/BendingPictureCaptionList"/>
    <dgm:cxn modelId="{36FA1F3D-9EFA-47A7-B87D-D3261E4D53D0}" srcId="{7FBB94E0-6142-4D42-A25A-B1596C2BF751}" destId="{F971C0E7-F877-4636-BEBA-D30CDC7746C5}" srcOrd="1" destOrd="0" parTransId="{152EB26E-5108-4F37-9BE9-C3D7C92DF248}" sibTransId="{35A27956-206F-4CD5-85D3-7E8F83158435}"/>
    <dgm:cxn modelId="{39EADF3F-B644-49F5-ACD6-99887412B483}" type="presOf" srcId="{7FBB94E0-6142-4D42-A25A-B1596C2BF751}" destId="{F2727D7F-93FB-4DE6-AA32-52E7A96A13A9}" srcOrd="0" destOrd="0" presId="urn:microsoft.com/office/officeart/2008/layout/BendingPictureCaptionList"/>
    <dgm:cxn modelId="{EC252E68-581F-4CF9-A568-8C743D22294F}" type="presOf" srcId="{452466AB-2408-4645-9FC3-599DD3994EBC}" destId="{BE39835D-6089-478B-AB36-D0A9CDA20D35}" srcOrd="0" destOrd="0" presId="urn:microsoft.com/office/officeart/2008/layout/BendingPictureCaptionList"/>
    <dgm:cxn modelId="{49D5A873-8F1F-4B53-808E-775E19F79296}" srcId="{7FBB94E0-6142-4D42-A25A-B1596C2BF751}" destId="{452466AB-2408-4645-9FC3-599DD3994EBC}" srcOrd="5" destOrd="0" parTransId="{C1C79EB9-8B7D-45FC-878D-8AFD91F84F1A}" sibTransId="{8618EC90-7155-47FF-9602-452D9A3BF89A}"/>
    <dgm:cxn modelId="{2B73CD8E-AF6E-49DA-A2D9-E89F8829A30D}" srcId="{7FBB94E0-6142-4D42-A25A-B1596C2BF751}" destId="{2D82CAB0-23F6-4755-8E50-2C47A34D7695}" srcOrd="6" destOrd="0" parTransId="{949D640C-65C1-400D-985B-97B6A330B6A5}" sibTransId="{7D51842E-720F-4BB1-87A8-E277DBB027CC}"/>
    <dgm:cxn modelId="{11CA3E95-3A22-46F4-A6EE-97752037405C}" type="presOf" srcId="{2D82CAB0-23F6-4755-8E50-2C47A34D7695}" destId="{10E6ECBD-0F75-421E-B1DF-7D296F7912AC}" srcOrd="0" destOrd="0" presId="urn:microsoft.com/office/officeart/2008/layout/BendingPictureCaptionList"/>
    <dgm:cxn modelId="{9858E59F-F450-4F88-8D86-B5BDE8A9B6B7}" srcId="{7FBB94E0-6142-4D42-A25A-B1596C2BF751}" destId="{6121D8CF-BC28-4E0A-80D0-B0B498B79F20}" srcOrd="7" destOrd="0" parTransId="{4BFB067D-7D57-4B37-9653-67173E3FAD0D}" sibTransId="{208FFD55-933A-4C59-AB1C-5481FA6F489F}"/>
    <dgm:cxn modelId="{830C3EC5-3101-4D18-B65B-93BDD925AAC7}" type="presOf" srcId="{6121D8CF-BC28-4E0A-80D0-B0B498B79F20}" destId="{A356E8FE-CCCE-4613-96CD-544348710590}" srcOrd="0" destOrd="0" presId="urn:microsoft.com/office/officeart/2008/layout/BendingPictureCaptionList"/>
    <dgm:cxn modelId="{32504AC5-8308-4DCD-8747-61EB973876DA}" srcId="{7FBB94E0-6142-4D42-A25A-B1596C2BF751}" destId="{802C5A5E-268D-4C44-B1CB-528B5141253C}" srcOrd="2" destOrd="0" parTransId="{8BBE0DFC-471B-491F-ABDE-3237D40D57BF}" sibTransId="{5ED36A2C-A23D-475F-B013-6BADCA0411E9}"/>
    <dgm:cxn modelId="{875143C6-1BF3-4C85-A4AC-5DAE64987A03}" type="presOf" srcId="{D1D8622C-E34C-47D5-ACE6-36634023FEF1}" destId="{5E562F88-71BE-425F-B4C8-C5F30BEE9644}" srcOrd="0" destOrd="0" presId="urn:microsoft.com/office/officeart/2008/layout/BendingPictureCaptionList"/>
    <dgm:cxn modelId="{5571A2D0-DE44-44C6-8E2A-7CFC68A18808}" srcId="{7FBB94E0-6142-4D42-A25A-B1596C2BF751}" destId="{D1D8622C-E34C-47D5-ACE6-36634023FEF1}" srcOrd="3" destOrd="0" parTransId="{E1D66426-6FD0-49BA-8D34-DDEE330291F8}" sibTransId="{B83D9F7A-9BA3-4681-BB5C-6C4D10EF11C7}"/>
    <dgm:cxn modelId="{79B2A4DC-B919-418C-8317-8C5C3F556591}" type="presOf" srcId="{F971C0E7-F877-4636-BEBA-D30CDC7746C5}" destId="{F909DEB2-C496-4520-8611-20AB9838DAF4}" srcOrd="0" destOrd="0" presId="urn:microsoft.com/office/officeart/2008/layout/BendingPictureCaptionList"/>
    <dgm:cxn modelId="{F457A5DF-5D77-4778-868C-60A069A72517}" srcId="{7FBB94E0-6142-4D42-A25A-B1596C2BF751}" destId="{B782E1AC-E3E0-48F7-8127-40611DCBD550}" srcOrd="4" destOrd="0" parTransId="{BD77985F-5C44-4332-A88D-A084307EED5D}" sibTransId="{FB46BE91-76AB-4830-A9C2-3431E497F567}"/>
    <dgm:cxn modelId="{396620E0-28FD-4D88-8DB0-849E54B9D3A1}" srcId="{7FBB94E0-6142-4D42-A25A-B1596C2BF751}" destId="{52D41CC0-F150-4E37-81CD-6FAC9303347E}" srcOrd="0" destOrd="0" parTransId="{9DAFB2A7-5FB5-4F09-A7FF-EBF9FDD7192A}" sibTransId="{6B32DB71-E2D6-46DF-AE49-CF5C32744BE2}"/>
    <dgm:cxn modelId="{D02E42E1-460B-4DA5-A20F-8BE6DF1A602F}" type="presOf" srcId="{B70EDC05-0BE4-46C1-9DAC-8033DCF77B4A}" destId="{1923388B-C79A-4088-ADF4-A99AF4C6631D}" srcOrd="0" destOrd="0" presId="urn:microsoft.com/office/officeart/2008/layout/BendingPictureCaptionList"/>
    <dgm:cxn modelId="{F7EF19F8-54E8-467F-8AF3-6901A9E6E960}" srcId="{7FBB94E0-6142-4D42-A25A-B1596C2BF751}" destId="{B70EDC05-0BE4-46C1-9DAC-8033DCF77B4A}" srcOrd="8" destOrd="0" parTransId="{0300ABD8-23DE-4FA6-8381-4F23AB25491C}" sibTransId="{0BDD8D80-B364-4874-8C8D-AABCB6069EE9}"/>
    <dgm:cxn modelId="{BC8585CD-8F37-4DD2-AF0E-226D959E5CE1}" type="presParOf" srcId="{F2727D7F-93FB-4DE6-AA32-52E7A96A13A9}" destId="{BD537E27-7F35-40AE-8F46-9CA6762F5832}" srcOrd="0" destOrd="0" presId="urn:microsoft.com/office/officeart/2008/layout/BendingPictureCaptionList"/>
    <dgm:cxn modelId="{7B8622E3-1715-4474-8F37-4C7D82D14354}" type="presParOf" srcId="{BD537E27-7F35-40AE-8F46-9CA6762F5832}" destId="{369C2B1C-A1DC-4D93-A814-FCE722422A8C}" srcOrd="0" destOrd="0" presId="urn:microsoft.com/office/officeart/2008/layout/BendingPictureCaptionList"/>
    <dgm:cxn modelId="{FC721A70-4B96-4344-A330-D62F4B618887}" type="presParOf" srcId="{BD537E27-7F35-40AE-8F46-9CA6762F5832}" destId="{E035FDE3-DD7C-4EC9-9BE2-FB9171A9C20C}" srcOrd="1" destOrd="0" presId="urn:microsoft.com/office/officeart/2008/layout/BendingPictureCaptionList"/>
    <dgm:cxn modelId="{860EF3EE-34DC-4685-9705-DD4B1DDB5C60}" type="presParOf" srcId="{F2727D7F-93FB-4DE6-AA32-52E7A96A13A9}" destId="{44CA1024-10F3-41FE-8001-B3872F132AAC}" srcOrd="1" destOrd="0" presId="urn:microsoft.com/office/officeart/2008/layout/BendingPictureCaptionList"/>
    <dgm:cxn modelId="{4E01C344-F7F5-4118-B2AE-468F2AF37775}" type="presParOf" srcId="{F2727D7F-93FB-4DE6-AA32-52E7A96A13A9}" destId="{5FA3948C-CCBE-408F-A842-E14A387BA3C6}" srcOrd="2" destOrd="0" presId="urn:microsoft.com/office/officeart/2008/layout/BendingPictureCaptionList"/>
    <dgm:cxn modelId="{D2251F55-381C-44EB-B6ED-F829E8224B1E}" type="presParOf" srcId="{5FA3948C-CCBE-408F-A842-E14A387BA3C6}" destId="{8CD83F31-2381-453B-ACA6-2912988DB06F}" srcOrd="0" destOrd="0" presId="urn:microsoft.com/office/officeart/2008/layout/BendingPictureCaptionList"/>
    <dgm:cxn modelId="{3ECBA3FC-0B0A-4F54-BBD2-0A2A1A29D6A5}" type="presParOf" srcId="{5FA3948C-CCBE-408F-A842-E14A387BA3C6}" destId="{F909DEB2-C496-4520-8611-20AB9838DAF4}" srcOrd="1" destOrd="0" presId="urn:microsoft.com/office/officeart/2008/layout/BendingPictureCaptionList"/>
    <dgm:cxn modelId="{AC6B0011-E8BB-4A30-ADC1-8A32D0E72528}" type="presParOf" srcId="{F2727D7F-93FB-4DE6-AA32-52E7A96A13A9}" destId="{C610AD8C-5BA2-474C-9B7B-D9A7246B5AD0}" srcOrd="3" destOrd="0" presId="urn:microsoft.com/office/officeart/2008/layout/BendingPictureCaptionList"/>
    <dgm:cxn modelId="{5D4F02BC-8610-437E-83B7-00B3D111E4AA}" type="presParOf" srcId="{F2727D7F-93FB-4DE6-AA32-52E7A96A13A9}" destId="{02C97A1A-C14A-40DF-B44E-9646CAAEEC08}" srcOrd="4" destOrd="0" presId="urn:microsoft.com/office/officeart/2008/layout/BendingPictureCaptionList"/>
    <dgm:cxn modelId="{65135F22-A7FD-4BDC-BD89-4F1C5C33506D}" type="presParOf" srcId="{02C97A1A-C14A-40DF-B44E-9646CAAEEC08}" destId="{D2590E33-1BEC-4B8E-ABBB-5C2737C3F154}" srcOrd="0" destOrd="0" presId="urn:microsoft.com/office/officeart/2008/layout/BendingPictureCaptionList"/>
    <dgm:cxn modelId="{F88BEC50-1E56-42C3-BDAD-8C7073E98CC7}" type="presParOf" srcId="{02C97A1A-C14A-40DF-B44E-9646CAAEEC08}" destId="{A4DE3437-0929-45FC-B65B-097B6799677E}" srcOrd="1" destOrd="0" presId="urn:microsoft.com/office/officeart/2008/layout/BendingPictureCaptionList"/>
    <dgm:cxn modelId="{A7415834-2B53-4D95-B470-9D76CBCF5711}" type="presParOf" srcId="{F2727D7F-93FB-4DE6-AA32-52E7A96A13A9}" destId="{DA8DB6EA-372E-43C1-96D5-5A44B972ED16}" srcOrd="5" destOrd="0" presId="urn:microsoft.com/office/officeart/2008/layout/BendingPictureCaptionList"/>
    <dgm:cxn modelId="{171E5CF6-1D20-478B-AA5D-C67676D3FA6D}" type="presParOf" srcId="{F2727D7F-93FB-4DE6-AA32-52E7A96A13A9}" destId="{E3746054-4A9D-4DAC-BB8A-ADFA84AE7A84}" srcOrd="6" destOrd="0" presId="urn:microsoft.com/office/officeart/2008/layout/BendingPictureCaptionList"/>
    <dgm:cxn modelId="{C962A088-53D2-4760-8CDB-017E88C63BA4}" type="presParOf" srcId="{E3746054-4A9D-4DAC-BB8A-ADFA84AE7A84}" destId="{ED8B02B9-0833-4572-A582-AC3CE9B9965F}" srcOrd="0" destOrd="0" presId="urn:microsoft.com/office/officeart/2008/layout/BendingPictureCaptionList"/>
    <dgm:cxn modelId="{E14A3DD1-57AE-4B13-9C6C-E9D27E7FE3C5}" type="presParOf" srcId="{E3746054-4A9D-4DAC-BB8A-ADFA84AE7A84}" destId="{5E562F88-71BE-425F-B4C8-C5F30BEE9644}" srcOrd="1" destOrd="0" presId="urn:microsoft.com/office/officeart/2008/layout/BendingPictureCaptionList"/>
    <dgm:cxn modelId="{A27E84B2-583B-4E50-8178-F884D29A5597}" type="presParOf" srcId="{F2727D7F-93FB-4DE6-AA32-52E7A96A13A9}" destId="{E4D91319-44FB-4192-8D1E-86168C532F35}" srcOrd="7" destOrd="0" presId="urn:microsoft.com/office/officeart/2008/layout/BendingPictureCaptionList"/>
    <dgm:cxn modelId="{D60D9C7C-193A-4FE2-AED6-EA152D2E8602}" type="presParOf" srcId="{F2727D7F-93FB-4DE6-AA32-52E7A96A13A9}" destId="{0E52C320-BE21-4EDD-9316-91950E44C5A6}" srcOrd="8" destOrd="0" presId="urn:microsoft.com/office/officeart/2008/layout/BendingPictureCaptionList"/>
    <dgm:cxn modelId="{9E460F78-D37B-4F50-A3DE-D73397D6A96E}" type="presParOf" srcId="{0E52C320-BE21-4EDD-9316-91950E44C5A6}" destId="{01ACC801-DAA0-4794-B9BE-70AB3EA32713}" srcOrd="0" destOrd="0" presId="urn:microsoft.com/office/officeart/2008/layout/BendingPictureCaptionList"/>
    <dgm:cxn modelId="{6D2E1CF4-E619-479B-863E-DF943E4BB12F}" type="presParOf" srcId="{0E52C320-BE21-4EDD-9316-91950E44C5A6}" destId="{B7B0CCF7-D647-4781-BAA6-1B21C9181D10}" srcOrd="1" destOrd="0" presId="urn:microsoft.com/office/officeart/2008/layout/BendingPictureCaptionList"/>
    <dgm:cxn modelId="{3923789B-E5CF-4143-95C7-C74FD6D6C93E}" type="presParOf" srcId="{F2727D7F-93FB-4DE6-AA32-52E7A96A13A9}" destId="{1A53D6B7-FB73-4CE0-A0F2-B948565C2F87}" srcOrd="9" destOrd="0" presId="urn:microsoft.com/office/officeart/2008/layout/BendingPictureCaptionList"/>
    <dgm:cxn modelId="{D3305B4E-C5CE-41FA-852C-6289AC61DE95}" type="presParOf" srcId="{F2727D7F-93FB-4DE6-AA32-52E7A96A13A9}" destId="{20A351C9-C62A-4811-B58F-52FCD93FD38D}" srcOrd="10" destOrd="0" presId="urn:microsoft.com/office/officeart/2008/layout/BendingPictureCaptionList"/>
    <dgm:cxn modelId="{4D92DADC-2169-4E48-8979-95C96BB492B8}" type="presParOf" srcId="{20A351C9-C62A-4811-B58F-52FCD93FD38D}" destId="{3DDA16CE-7D47-4596-AF3C-F050F60DB5A3}" srcOrd="0" destOrd="0" presId="urn:microsoft.com/office/officeart/2008/layout/BendingPictureCaptionList"/>
    <dgm:cxn modelId="{408350D4-F337-48B5-8C26-0F56BAE5E8B0}" type="presParOf" srcId="{20A351C9-C62A-4811-B58F-52FCD93FD38D}" destId="{BE39835D-6089-478B-AB36-D0A9CDA20D35}" srcOrd="1" destOrd="0" presId="urn:microsoft.com/office/officeart/2008/layout/BendingPictureCaptionList"/>
    <dgm:cxn modelId="{CFCA2741-F45B-4197-9385-78E21A2BF814}" type="presParOf" srcId="{F2727D7F-93FB-4DE6-AA32-52E7A96A13A9}" destId="{4A9DA547-0FE5-43CE-B300-D9C5CB998034}" srcOrd="11" destOrd="0" presId="urn:microsoft.com/office/officeart/2008/layout/BendingPictureCaptionList"/>
    <dgm:cxn modelId="{DC0AE7B0-676E-4113-BD82-0C765E6F165C}" type="presParOf" srcId="{F2727D7F-93FB-4DE6-AA32-52E7A96A13A9}" destId="{A524C09B-B55A-46D5-8D9F-753C91B28FE5}" srcOrd="12" destOrd="0" presId="urn:microsoft.com/office/officeart/2008/layout/BendingPictureCaptionList"/>
    <dgm:cxn modelId="{B4E62807-A9D8-48C6-BA6E-6F51FA8C8341}" type="presParOf" srcId="{A524C09B-B55A-46D5-8D9F-753C91B28FE5}" destId="{0812515D-69BB-4AFE-A675-A67D49D41966}" srcOrd="0" destOrd="0" presId="urn:microsoft.com/office/officeart/2008/layout/BendingPictureCaptionList"/>
    <dgm:cxn modelId="{E6F9D4AE-AEE3-4AE2-ADC0-BE7C5239C875}" type="presParOf" srcId="{A524C09B-B55A-46D5-8D9F-753C91B28FE5}" destId="{10E6ECBD-0F75-421E-B1DF-7D296F7912AC}" srcOrd="1" destOrd="0" presId="urn:microsoft.com/office/officeart/2008/layout/BendingPictureCaptionList"/>
    <dgm:cxn modelId="{F3EED505-1460-4FAE-99EE-609CB8DA4BD0}" type="presParOf" srcId="{F2727D7F-93FB-4DE6-AA32-52E7A96A13A9}" destId="{F709318E-3195-4611-ABF5-325AE4D47F31}" srcOrd="13" destOrd="0" presId="urn:microsoft.com/office/officeart/2008/layout/BendingPictureCaptionList"/>
    <dgm:cxn modelId="{7AC4DFE7-1FBA-45D0-A624-29B107754E17}" type="presParOf" srcId="{F2727D7F-93FB-4DE6-AA32-52E7A96A13A9}" destId="{439AF9FB-8673-44E7-9CD3-8B03706A044B}" srcOrd="14" destOrd="0" presId="urn:microsoft.com/office/officeart/2008/layout/BendingPictureCaptionList"/>
    <dgm:cxn modelId="{00752228-B977-49E3-B634-545FAADE48FD}" type="presParOf" srcId="{439AF9FB-8673-44E7-9CD3-8B03706A044B}" destId="{7AB68F8F-FFE3-4CB3-A486-66519F9D24BB}" srcOrd="0" destOrd="0" presId="urn:microsoft.com/office/officeart/2008/layout/BendingPictureCaptionList"/>
    <dgm:cxn modelId="{082CBD06-08BD-4D1F-9D6B-76406E1AA802}" type="presParOf" srcId="{439AF9FB-8673-44E7-9CD3-8B03706A044B}" destId="{A356E8FE-CCCE-4613-96CD-544348710590}" srcOrd="1" destOrd="0" presId="urn:microsoft.com/office/officeart/2008/layout/BendingPictureCaptionList"/>
    <dgm:cxn modelId="{A55063C2-10C3-4007-B77F-209AF868C743}" type="presParOf" srcId="{F2727D7F-93FB-4DE6-AA32-52E7A96A13A9}" destId="{0C2C0C88-BACE-4D09-8624-7B00E3A62C75}" srcOrd="15" destOrd="0" presId="urn:microsoft.com/office/officeart/2008/layout/BendingPictureCaptionList"/>
    <dgm:cxn modelId="{2AF822A9-F1AA-42A0-957E-C53482B80026}" type="presParOf" srcId="{F2727D7F-93FB-4DE6-AA32-52E7A96A13A9}" destId="{89400835-B386-42BB-AD0E-D45DCF914AA1}" srcOrd="16" destOrd="0" presId="urn:microsoft.com/office/officeart/2008/layout/BendingPictureCaptionList"/>
    <dgm:cxn modelId="{A27888F9-A1E5-4EC2-9F94-C05B5A3766A2}" type="presParOf" srcId="{89400835-B386-42BB-AD0E-D45DCF914AA1}" destId="{2B90E5F4-B2F1-439C-9027-616FE7D3BCF8}" srcOrd="0" destOrd="0" presId="urn:microsoft.com/office/officeart/2008/layout/BendingPictureCaptionList"/>
    <dgm:cxn modelId="{58C0F144-5359-4529-8267-26C57A0F066D}" type="presParOf" srcId="{89400835-B386-42BB-AD0E-D45DCF914AA1}" destId="{1923388B-C79A-4088-ADF4-A99AF4C6631D}" srcOrd="1" destOrd="0" presId="urn:microsoft.com/office/officeart/2008/layout/BendingPictureCaption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C2B1C-A1DC-4D93-A814-FCE722422A8C}">
      <dsp:nvSpPr>
        <dsp:cNvPr id="0" name=""/>
        <dsp:cNvSpPr/>
      </dsp:nvSpPr>
      <dsp:spPr>
        <a:xfrm>
          <a:off x="2695" y="342194"/>
          <a:ext cx="1459501" cy="116760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35FDE3-DD7C-4EC9-9BE2-FB9171A9C20C}">
      <dsp:nvSpPr>
        <dsp:cNvPr id="0" name=""/>
        <dsp:cNvSpPr/>
      </dsp:nvSpPr>
      <dsp:spPr>
        <a:xfrm>
          <a:off x="134050"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Bob Witchger</a:t>
          </a:r>
        </a:p>
      </dsp:txBody>
      <dsp:txXfrm>
        <a:off x="134050" y="1393035"/>
        <a:ext cx="1298956" cy="408660"/>
      </dsp:txXfrm>
    </dsp:sp>
    <dsp:sp modelId="{8CD83F31-2381-453B-ACA6-2912988DB06F}">
      <dsp:nvSpPr>
        <dsp:cNvPr id="0" name=""/>
        <dsp:cNvSpPr/>
      </dsp:nvSpPr>
      <dsp:spPr>
        <a:xfrm>
          <a:off x="1608147" y="342194"/>
          <a:ext cx="1459501" cy="1167601"/>
        </a:xfrm>
        <a:prstGeom prst="rect">
          <a:avLst/>
        </a:prstGeom>
        <a:blipFill>
          <a:blip xmlns:r="http://schemas.openxmlformats.org/officeDocument/2006/relationships" r:embed="rId2"/>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9DEB2-C496-4520-8611-20AB9838DAF4}">
      <dsp:nvSpPr>
        <dsp:cNvPr id="0" name=""/>
        <dsp:cNvSpPr/>
      </dsp:nvSpPr>
      <dsp:spPr>
        <a:xfrm>
          <a:off x="1739502"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Tony Reggi</a:t>
          </a:r>
        </a:p>
      </dsp:txBody>
      <dsp:txXfrm>
        <a:off x="1739502" y="1393035"/>
        <a:ext cx="1298956" cy="408660"/>
      </dsp:txXfrm>
    </dsp:sp>
    <dsp:sp modelId="{D2590E33-1BEC-4B8E-ABBB-5C2737C3F154}">
      <dsp:nvSpPr>
        <dsp:cNvPr id="0" name=""/>
        <dsp:cNvSpPr/>
      </dsp:nvSpPr>
      <dsp:spPr>
        <a:xfrm>
          <a:off x="3213599" y="342194"/>
          <a:ext cx="1459501" cy="1167601"/>
        </a:xfrm>
        <a:prstGeom prst="rect">
          <a:avLst/>
        </a:prstGeom>
        <a:blipFill>
          <a:blip xmlns:r="http://schemas.openxmlformats.org/officeDocument/2006/relationships" r:embed="rId3"/>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E3437-0929-45FC-B65B-097B6799677E}">
      <dsp:nvSpPr>
        <dsp:cNvPr id="0" name=""/>
        <dsp:cNvSpPr/>
      </dsp:nvSpPr>
      <dsp:spPr>
        <a:xfrm>
          <a:off x="3344954"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Patti Coultas</a:t>
          </a:r>
        </a:p>
      </dsp:txBody>
      <dsp:txXfrm>
        <a:off x="3344954" y="1393035"/>
        <a:ext cx="1298956" cy="408660"/>
      </dsp:txXfrm>
    </dsp:sp>
    <dsp:sp modelId="{ED8B02B9-0833-4572-A582-AC3CE9B9965F}">
      <dsp:nvSpPr>
        <dsp:cNvPr id="0" name=""/>
        <dsp:cNvSpPr/>
      </dsp:nvSpPr>
      <dsp:spPr>
        <a:xfrm>
          <a:off x="4819050" y="342194"/>
          <a:ext cx="1459501" cy="1167601"/>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562F88-71BE-425F-B4C8-C5F30BEE9644}">
      <dsp:nvSpPr>
        <dsp:cNvPr id="0" name=""/>
        <dsp:cNvSpPr/>
      </dsp:nvSpPr>
      <dsp:spPr>
        <a:xfrm>
          <a:off x="4950406"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Mary Olvera</a:t>
          </a:r>
        </a:p>
      </dsp:txBody>
      <dsp:txXfrm>
        <a:off x="4950406" y="1393035"/>
        <a:ext cx="1298956" cy="408660"/>
      </dsp:txXfrm>
    </dsp:sp>
    <dsp:sp modelId="{01ACC801-DAA0-4794-B9BE-70AB3EA32713}">
      <dsp:nvSpPr>
        <dsp:cNvPr id="0" name=""/>
        <dsp:cNvSpPr/>
      </dsp:nvSpPr>
      <dsp:spPr>
        <a:xfrm>
          <a:off x="6424502" y="342194"/>
          <a:ext cx="1459501" cy="116760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w="12700" cap="flat" cmpd="sng" algn="ctr">
          <a:solidFill>
            <a:srgbClr val="003768"/>
          </a:solidFill>
          <a:prstDash val="solid"/>
          <a:miter lim="800000"/>
        </a:ln>
        <a:effectLst/>
      </dsp:spPr>
      <dsp:style>
        <a:lnRef idx="2">
          <a:scrgbClr r="0" g="0" b="0"/>
        </a:lnRef>
        <a:fillRef idx="1">
          <a:scrgbClr r="0" g="0" b="0"/>
        </a:fillRef>
        <a:effectRef idx="0">
          <a:scrgbClr r="0" g="0" b="0"/>
        </a:effectRef>
        <a:fontRef idx="minor"/>
      </dsp:style>
    </dsp:sp>
    <dsp:sp modelId="{B7B0CCF7-D647-4781-BAA6-1B21C9181D10}">
      <dsp:nvSpPr>
        <dsp:cNvPr id="0" name=""/>
        <dsp:cNvSpPr/>
      </dsp:nvSpPr>
      <dsp:spPr>
        <a:xfrm>
          <a:off x="6555857"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Stefanie Schroeder</a:t>
          </a:r>
        </a:p>
      </dsp:txBody>
      <dsp:txXfrm>
        <a:off x="6555857" y="1393035"/>
        <a:ext cx="1298956" cy="408660"/>
      </dsp:txXfrm>
    </dsp:sp>
    <dsp:sp modelId="{3DDA16CE-7D47-4596-AF3C-F050F60DB5A3}">
      <dsp:nvSpPr>
        <dsp:cNvPr id="0" name=""/>
        <dsp:cNvSpPr/>
      </dsp:nvSpPr>
      <dsp:spPr>
        <a:xfrm>
          <a:off x="737686" y="1956111"/>
          <a:ext cx="1459501" cy="116760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9835D-6089-478B-AB36-D0A9CDA20D35}">
      <dsp:nvSpPr>
        <dsp:cNvPr id="0" name=""/>
        <dsp:cNvSpPr/>
      </dsp:nvSpPr>
      <dsp:spPr>
        <a:xfrm>
          <a:off x="936776" y="2998487"/>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Aaron Mabe</a:t>
          </a:r>
        </a:p>
      </dsp:txBody>
      <dsp:txXfrm>
        <a:off x="936776" y="2998487"/>
        <a:ext cx="1298956" cy="408660"/>
      </dsp:txXfrm>
    </dsp:sp>
    <dsp:sp modelId="{0812515D-69BB-4AFE-A675-A67D49D41966}">
      <dsp:nvSpPr>
        <dsp:cNvPr id="0" name=""/>
        <dsp:cNvSpPr/>
      </dsp:nvSpPr>
      <dsp:spPr>
        <a:xfrm>
          <a:off x="2410873" y="1947646"/>
          <a:ext cx="1459501" cy="116760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6ECBD-0F75-421E-B1DF-7D296F7912AC}">
      <dsp:nvSpPr>
        <dsp:cNvPr id="0" name=""/>
        <dsp:cNvSpPr/>
      </dsp:nvSpPr>
      <dsp:spPr>
        <a:xfrm>
          <a:off x="2542228" y="2998487"/>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Darice McDougald</a:t>
          </a:r>
        </a:p>
      </dsp:txBody>
      <dsp:txXfrm>
        <a:off x="2542228" y="2998487"/>
        <a:ext cx="1298956" cy="408660"/>
      </dsp:txXfrm>
    </dsp:sp>
    <dsp:sp modelId="{7AB68F8F-FFE3-4CB3-A486-66519F9D24BB}">
      <dsp:nvSpPr>
        <dsp:cNvPr id="0" name=""/>
        <dsp:cNvSpPr/>
      </dsp:nvSpPr>
      <dsp:spPr>
        <a:xfrm>
          <a:off x="4008487" y="1953881"/>
          <a:ext cx="1459501" cy="116760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56E8FE-CCCE-4613-96CD-544348710590}">
      <dsp:nvSpPr>
        <dsp:cNvPr id="0" name=""/>
        <dsp:cNvSpPr/>
      </dsp:nvSpPr>
      <dsp:spPr>
        <a:xfrm>
          <a:off x="4147680" y="2998487"/>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Lane Freeman</a:t>
          </a:r>
        </a:p>
      </dsp:txBody>
      <dsp:txXfrm>
        <a:off x="4147680" y="2998487"/>
        <a:ext cx="1298956" cy="408660"/>
      </dsp:txXfrm>
    </dsp:sp>
    <dsp:sp modelId="{2B90E5F4-B2F1-439C-9027-616FE7D3BCF8}">
      <dsp:nvSpPr>
        <dsp:cNvPr id="0" name=""/>
        <dsp:cNvSpPr/>
      </dsp:nvSpPr>
      <dsp:spPr>
        <a:xfrm>
          <a:off x="5621776" y="1947646"/>
          <a:ext cx="1459501" cy="1167601"/>
        </a:xfrm>
        <a:prstGeom prst="rect">
          <a:avLst/>
        </a:prstGeom>
        <a:blipFill>
          <a:blip xmlns:r="http://schemas.openxmlformats.org/officeDocument/2006/relationships" r:embed="rId9"/>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23388B-C79A-4088-ADF4-A99AF4C6631D}">
      <dsp:nvSpPr>
        <dsp:cNvPr id="0" name=""/>
        <dsp:cNvSpPr/>
      </dsp:nvSpPr>
      <dsp:spPr>
        <a:xfrm>
          <a:off x="5753131" y="2998487"/>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Jennifer McLean</a:t>
          </a:r>
        </a:p>
      </dsp:txBody>
      <dsp:txXfrm>
        <a:off x="5753131" y="2998487"/>
        <a:ext cx="1298956" cy="40866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sz="quarter" idx="1"/>
          </p:nvPr>
        </p:nvSpPr>
        <p:spPr>
          <a:xfrm>
            <a:off x="3970938" y="2"/>
            <a:ext cx="3037840" cy="466434"/>
          </a:xfrm>
          <a:prstGeom prst="rect">
            <a:avLst/>
          </a:prstGeom>
        </p:spPr>
        <p:txBody>
          <a:bodyPr vert="horz" lIns="93150" tIns="46576" rIns="93150" bIns="46576" rtlCol="0"/>
          <a:lstStyle>
            <a:lvl1pPr algn="r">
              <a:defRPr sz="1200"/>
            </a:lvl1pPr>
          </a:lstStyle>
          <a:p>
            <a:fld id="{7E9B6F52-CC10-4425-9195-EDF28B435798}" type="datetimeFigureOut">
              <a:rPr lang="en-US" smtClean="0"/>
              <a:t>1/9/2024</a:t>
            </a:fld>
            <a:endParaRPr lang="en-US"/>
          </a:p>
        </p:txBody>
      </p:sp>
      <p:sp>
        <p:nvSpPr>
          <p:cNvPr id="4" name="Footer Placeholder 3"/>
          <p:cNvSpPr>
            <a:spLocks noGrp="1"/>
          </p:cNvSpPr>
          <p:nvPr>
            <p:ph type="ftr" sz="quarter" idx="2"/>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70"/>
            <a:ext cx="3037840" cy="466433"/>
          </a:xfrm>
          <a:prstGeom prst="rect">
            <a:avLst/>
          </a:prstGeom>
        </p:spPr>
        <p:txBody>
          <a:bodyPr vert="horz" lIns="93150" tIns="46576" rIns="93150" bIns="46576"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50" tIns="46576" rIns="93150" bIns="46576" rtlCol="0"/>
          <a:lstStyle>
            <a:lvl1pPr algn="r">
              <a:defRPr sz="1200"/>
            </a:lvl1pPr>
          </a:lstStyle>
          <a:p>
            <a:fld id="{C02D3CF6-D097-446F-BA20-84B1F837E572}" type="datetimeFigureOut">
              <a:rPr lang="en-US" smtClean="0"/>
              <a:t>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0" tIns="46576" rIns="93150" bIns="4657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0" tIns="46576" rIns="93150" bIns="4657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50" tIns="46576" rIns="93150" bIns="46576"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communitycolleges.edu/events/copy-of-2024-immersive-learning-conference-for-career-coaches-and-counselor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a:t>
            </a:fld>
            <a:endParaRPr lang="en-US"/>
          </a:p>
        </p:txBody>
      </p:sp>
    </p:spTree>
    <p:extLst>
      <p:ext uri="{BB962C8B-B14F-4D97-AF65-F5344CB8AC3E}">
        <p14:creationId xmlns:p14="http://schemas.microsoft.com/office/powerpoint/2010/main" val="303763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Permissible, legal, and the intent of the ACT </a:t>
            </a:r>
          </a:p>
          <a:p>
            <a:endParaRPr lang="en-US" dirty="0"/>
          </a:p>
          <a:p>
            <a:r>
              <a:rPr lang="en-US" dirty="0"/>
              <a:t>Look at ways to improve how we obtain and report the data and how we might improve the report of performance measures</a:t>
            </a:r>
          </a:p>
          <a:p>
            <a:endParaRPr lang="en-US" dirty="0"/>
          </a:p>
          <a:p>
            <a:r>
              <a:rPr lang="en-US" dirty="0"/>
              <a:t>The  24-25 our performance goals based on a two-year average  of each measure: ;</a:t>
            </a:r>
          </a:p>
          <a:p>
            <a:r>
              <a:rPr lang="en-US" dirty="0"/>
              <a:t>Employment, Postsecondary Credential, Nontraditional Participation</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117602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interested in what is happening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12</a:t>
            </a:fld>
            <a:endParaRPr lang="en-US"/>
          </a:p>
        </p:txBody>
      </p:sp>
    </p:spTree>
    <p:extLst>
      <p:ext uri="{BB962C8B-B14F-4D97-AF65-F5344CB8AC3E}">
        <p14:creationId xmlns:p14="http://schemas.microsoft.com/office/powerpoint/2010/main" val="383365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colleges complete the application. </a:t>
            </a:r>
          </a:p>
          <a:p>
            <a:endParaRPr lang="en-US" dirty="0"/>
          </a:p>
          <a:p>
            <a:r>
              <a:rPr lang="en-US" dirty="0"/>
              <a:t>The legislation reads, eligible entities will conduct the CLNA and then use data from this needs assessment to Complete The Application.  </a:t>
            </a:r>
          </a:p>
          <a:p>
            <a:endParaRPr lang="en-US" dirty="0"/>
          </a:p>
          <a:p>
            <a:r>
              <a:rPr lang="en-US" dirty="0"/>
              <a:t>NC uses a combination of the Application and Annually completed Plan and Budget </a:t>
            </a:r>
          </a:p>
          <a:p>
            <a:endParaRPr lang="en-US" dirty="0"/>
          </a:p>
          <a:p>
            <a:r>
              <a:rPr lang="en-US" dirty="0"/>
              <a:t>This plan or matrix is used to ensure required activities are met, to ensure activities tie back to the CLNA, to identify where federal and state funds are used, and to follow up at the mid year and end of year.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13</a:t>
            </a:fld>
            <a:endParaRPr lang="en-US"/>
          </a:p>
        </p:txBody>
      </p:sp>
    </p:spTree>
    <p:extLst>
      <p:ext uri="{BB962C8B-B14F-4D97-AF65-F5344CB8AC3E}">
        <p14:creationId xmlns:p14="http://schemas.microsoft.com/office/powerpoint/2010/main" val="353918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Colleges have unique ways of communicating CTE pathway. </a:t>
            </a:r>
          </a:p>
          <a:p>
            <a:endParaRPr lang="en-US" dirty="0"/>
          </a:p>
          <a:p>
            <a:r>
              <a:rPr lang="en-US" dirty="0"/>
              <a:t>Colleges have CCP Pathways,  CE Pathways, Basic Skills Pathways,  CTE Pathways for HS Graduates and HS to CC Students. </a:t>
            </a:r>
          </a:p>
          <a:p>
            <a:endParaRPr lang="en-US" dirty="0"/>
          </a:p>
          <a:p>
            <a:r>
              <a:rPr lang="en-US" dirty="0"/>
              <a:t>We are looking at ways students and parents are informed about CTE programs of study.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14</a:t>
            </a:fld>
            <a:endParaRPr lang="en-US"/>
          </a:p>
        </p:txBody>
      </p:sp>
    </p:spTree>
    <p:extLst>
      <p:ext uri="{BB962C8B-B14F-4D97-AF65-F5344CB8AC3E}">
        <p14:creationId xmlns:p14="http://schemas.microsoft.com/office/powerpoint/2010/main" val="1837511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see at a gap is intentionality </a:t>
            </a:r>
          </a:p>
          <a:p>
            <a:endParaRPr lang="en-US" dirty="0"/>
          </a:p>
          <a:p>
            <a:r>
              <a:rPr lang="en-US" dirty="0"/>
              <a:t>Beyond allocation federal funds to CTE Departments.  </a:t>
            </a:r>
          </a:p>
          <a:p>
            <a:endParaRPr lang="en-US" dirty="0"/>
          </a:p>
          <a:p>
            <a:r>
              <a:rPr lang="en-US" dirty="0"/>
              <a:t>Intentionally applying funds where there are gaps,  gaps identified by your stakeholders,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15</a:t>
            </a:fld>
            <a:endParaRPr lang="en-US"/>
          </a:p>
        </p:txBody>
      </p:sp>
    </p:spTree>
    <p:extLst>
      <p:ext uri="{BB962C8B-B14F-4D97-AF65-F5344CB8AC3E}">
        <p14:creationId xmlns:p14="http://schemas.microsoft.com/office/powerpoint/2010/main" val="2579435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2810528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https://ncccsstg.wpengine.com/wp-content/uploads/2023/11/CCP-Operating-Procedures-SPRING-2024-FINAL-CPRM.pdf</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20</a:t>
            </a:fld>
            <a:endParaRPr lang="en-US"/>
          </a:p>
        </p:txBody>
      </p:sp>
    </p:spTree>
    <p:extLst>
      <p:ext uri="{BB962C8B-B14F-4D97-AF65-F5344CB8AC3E}">
        <p14:creationId xmlns:p14="http://schemas.microsoft.com/office/powerpoint/2010/main" val="4220788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4053445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2118639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4274338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a:t>
            </a:fld>
            <a:endParaRPr lang="en-US"/>
          </a:p>
        </p:txBody>
      </p:sp>
    </p:spTree>
    <p:extLst>
      <p:ext uri="{BB962C8B-B14F-4D97-AF65-F5344CB8AC3E}">
        <p14:creationId xmlns:p14="http://schemas.microsoft.com/office/powerpoint/2010/main" val="2773417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https://www.nccommunitycolleges.edu/events/copy-of-2024-immersive-learning-conference-for-career-coaches-and-counselors/</a:t>
            </a:r>
            <a:r>
              <a:rPr lang="en-US" sz="1200" dirty="0"/>
              <a:t> </a:t>
            </a:r>
          </a:p>
          <a:p>
            <a:endParaRPr lang="en-US" dirty="0"/>
          </a:p>
        </p:txBody>
      </p:sp>
      <p:sp>
        <p:nvSpPr>
          <p:cNvPr id="4" name="Slide Number Placeholder 3"/>
          <p:cNvSpPr>
            <a:spLocks noGrp="1"/>
          </p:cNvSpPr>
          <p:nvPr>
            <p:ph type="sldNum" sz="quarter" idx="5"/>
          </p:nvPr>
        </p:nvSpPr>
        <p:spPr/>
        <p:txBody>
          <a:bodyPr/>
          <a:lstStyle/>
          <a:p>
            <a:fld id="{10BD60A1-5D03-4422-9D47-1AA5ED8BD0C1}" type="slidenum">
              <a:rPr lang="en-US" smtClean="0"/>
              <a:t>25</a:t>
            </a:fld>
            <a:endParaRPr lang="en-US"/>
          </a:p>
        </p:txBody>
      </p:sp>
    </p:spTree>
    <p:extLst>
      <p:ext uri="{BB962C8B-B14F-4D97-AF65-F5344CB8AC3E}">
        <p14:creationId xmlns:p14="http://schemas.microsoft.com/office/powerpoint/2010/main" val="326719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26</a:t>
            </a:fld>
            <a:endParaRPr lang="en-US"/>
          </a:p>
        </p:txBody>
      </p:sp>
    </p:spTree>
    <p:extLst>
      <p:ext uri="{BB962C8B-B14F-4D97-AF65-F5344CB8AC3E}">
        <p14:creationId xmlns:p14="http://schemas.microsoft.com/office/powerpoint/2010/main" val="2693547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27</a:t>
            </a:fld>
            <a:endParaRPr lang="en-US"/>
          </a:p>
        </p:txBody>
      </p:sp>
    </p:spTree>
    <p:extLst>
      <p:ext uri="{BB962C8B-B14F-4D97-AF65-F5344CB8AC3E}">
        <p14:creationId xmlns:p14="http://schemas.microsoft.com/office/powerpoint/2010/main" val="1567740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28</a:t>
            </a:fld>
            <a:endParaRPr lang="en-US"/>
          </a:p>
        </p:txBody>
      </p:sp>
    </p:spTree>
    <p:extLst>
      <p:ext uri="{BB962C8B-B14F-4D97-AF65-F5344CB8AC3E}">
        <p14:creationId xmlns:p14="http://schemas.microsoft.com/office/powerpoint/2010/main" val="121258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29</a:t>
            </a:fld>
            <a:endParaRPr lang="en-US"/>
          </a:p>
        </p:txBody>
      </p:sp>
    </p:spTree>
    <p:extLst>
      <p:ext uri="{BB962C8B-B14F-4D97-AF65-F5344CB8AC3E}">
        <p14:creationId xmlns:p14="http://schemas.microsoft.com/office/powerpoint/2010/main" val="2546259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30</a:t>
            </a:fld>
            <a:endParaRPr lang="en-US"/>
          </a:p>
        </p:txBody>
      </p:sp>
    </p:spTree>
    <p:extLst>
      <p:ext uri="{BB962C8B-B14F-4D97-AF65-F5344CB8AC3E}">
        <p14:creationId xmlns:p14="http://schemas.microsoft.com/office/powerpoint/2010/main" val="534754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Register now and let the system remind you.</a:t>
            </a:r>
          </a:p>
        </p:txBody>
      </p:sp>
      <p:sp>
        <p:nvSpPr>
          <p:cNvPr id="4" name="Slide Number Placeholder 3"/>
          <p:cNvSpPr>
            <a:spLocks noGrp="1"/>
          </p:cNvSpPr>
          <p:nvPr>
            <p:ph type="sldNum" sz="quarter" idx="10"/>
          </p:nvPr>
        </p:nvSpPr>
        <p:spPr/>
        <p:txBody>
          <a:bodyPr/>
          <a:lstStyle/>
          <a:p>
            <a:fld id="{3D52D8DC-3CCA-4826-966D-69131461ECBB}" type="slidenum">
              <a:rPr lang="en-US" smtClean="0"/>
              <a:t>31</a:t>
            </a:fld>
            <a:endParaRPr lang="en-US"/>
          </a:p>
        </p:txBody>
      </p:sp>
    </p:spTree>
    <p:extLst>
      <p:ext uri="{BB962C8B-B14F-4D97-AF65-F5344CB8AC3E}">
        <p14:creationId xmlns:p14="http://schemas.microsoft.com/office/powerpoint/2010/main" val="186068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32</a:t>
            </a:fld>
            <a:endParaRPr lang="en-US"/>
          </a:p>
        </p:txBody>
      </p:sp>
    </p:spTree>
    <p:extLst>
      <p:ext uri="{BB962C8B-B14F-4D97-AF65-F5344CB8AC3E}">
        <p14:creationId xmlns:p14="http://schemas.microsoft.com/office/powerpoint/2010/main" val="1726278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717550" y="1162050"/>
            <a:ext cx="5575300" cy="3136900"/>
          </a:xfrm>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defTabSz="914132">
              <a:defRPr/>
            </a:pPr>
            <a:r>
              <a:rPr lang="en-US" dirty="0"/>
              <a:t>The Strengthening Career and Technical Education for the 21st Century Act reauthorized and updated the Carl D. Perkins Career and Technical Education Act of 2006 to become the current Carl D. Perkins Career and Technical Education Act of 2006 as amended by the Strengthening Career and Technical Education for the 21st Century Act (Perkins V)</a:t>
            </a:r>
          </a:p>
          <a:p>
            <a:endParaRPr lang="en-US" dirty="0"/>
          </a:p>
          <a:p>
            <a:endParaRPr lang="en-US" dirty="0"/>
          </a:p>
          <a:p>
            <a:r>
              <a:rPr lang="en-US" dirty="0"/>
              <a:t>This updated act s</a:t>
            </a:r>
            <a:r>
              <a:rPr dirty="0"/>
              <a:t>tress</a:t>
            </a:r>
            <a:r>
              <a:rPr lang="en-US" dirty="0"/>
              <a:t>es:</a:t>
            </a:r>
          </a:p>
          <a:p>
            <a:r>
              <a:rPr lang="en-US" dirty="0"/>
              <a:t>- </a:t>
            </a:r>
            <a:r>
              <a:rPr dirty="0"/>
              <a:t> Academic, Technical, and Employability Skills </a:t>
            </a:r>
          </a:p>
          <a:p>
            <a:r>
              <a:rPr lang="en-US" dirty="0"/>
              <a:t>- </a:t>
            </a:r>
            <a:r>
              <a:rPr dirty="0"/>
              <a:t>Funding Secondary and Postsecondary CTE </a:t>
            </a:r>
          </a:p>
          <a:p>
            <a:r>
              <a:rPr lang="en-US" dirty="0"/>
              <a:t>- </a:t>
            </a:r>
            <a:r>
              <a:rPr dirty="0"/>
              <a:t>Focusing on  Students who elect to enroll in CTE Programs of Study   </a:t>
            </a:r>
          </a:p>
        </p:txBody>
      </p:sp>
    </p:spTree>
    <p:extLst>
      <p:ext uri="{BB962C8B-B14F-4D97-AF65-F5344CB8AC3E}">
        <p14:creationId xmlns:p14="http://schemas.microsoft.com/office/powerpoint/2010/main" val="1124201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405044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3 key elements in the Act. </a:t>
            </a:r>
          </a:p>
          <a:p>
            <a:endParaRPr lang="en-US" dirty="0"/>
          </a:p>
          <a:p>
            <a:r>
              <a:rPr lang="en-US" dirty="0"/>
              <a:t>We want to learn about the college process in conducting these activities. </a:t>
            </a:r>
          </a:p>
          <a:p>
            <a:endParaRPr lang="en-US" dirty="0"/>
          </a:p>
          <a:p>
            <a:r>
              <a:rPr lang="en-US" dirty="0"/>
              <a:t>Please talk to others that assist in the activities and give it thoughtful consideration. </a:t>
            </a:r>
          </a:p>
          <a:p>
            <a:endParaRPr lang="en-US" dirty="0"/>
          </a:p>
          <a:p>
            <a:r>
              <a:rPr lang="en-US" dirty="0"/>
              <a:t>The work you do in completing this report will help others and much as you will learn from other. </a:t>
            </a:r>
          </a:p>
          <a:p>
            <a:endParaRPr lang="en-US" dirty="0"/>
          </a:p>
          <a:p>
            <a:r>
              <a:rPr lang="en-US" dirty="0"/>
              <a:t>You will discuss a summary of this report in your round tables and in presenting you 5 minute report on the second day </a:t>
            </a:r>
          </a:p>
          <a:p>
            <a:endParaRPr lang="en-US" dirty="0"/>
          </a:p>
          <a:p>
            <a:r>
              <a:rPr lang="en-US" dirty="0"/>
              <a:t>Remember we have 58 colleges and all will not be at your round table or summary report out, this is your college up date or state of Perking V at your college</a:t>
            </a:r>
          </a:p>
          <a:p>
            <a:endParaRPr lang="en-US" dirty="0"/>
          </a:p>
          <a:p>
            <a:r>
              <a:rPr lang="en-US" dirty="0"/>
              <a:t>Adult Education report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a:t>
            </a:fld>
            <a:endParaRPr lang="en-US"/>
          </a:p>
        </p:txBody>
      </p:sp>
    </p:spTree>
    <p:extLst>
      <p:ext uri="{BB962C8B-B14F-4D97-AF65-F5344CB8AC3E}">
        <p14:creationId xmlns:p14="http://schemas.microsoft.com/office/powerpoint/2010/main" val="18028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7</a:t>
            </a:fld>
            <a:endParaRPr lang="en-US"/>
          </a:p>
        </p:txBody>
      </p:sp>
    </p:spTree>
    <p:extLst>
      <p:ext uri="{BB962C8B-B14F-4D97-AF65-F5344CB8AC3E}">
        <p14:creationId xmlns:p14="http://schemas.microsoft.com/office/powerpoint/2010/main" val="2260541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https://forms.office.com/Pages/ResponsePage.aspx?id=KmtvYa_4JUW2yPdMaisYLVQQh7CrTrlKk4EcZRsSPs5UQUdBN1lXUEFTMjlXREVMOVJGOVNCUEZKOC4u </a:t>
            </a:r>
          </a:p>
        </p:txBody>
      </p:sp>
      <p:sp>
        <p:nvSpPr>
          <p:cNvPr id="4" name="Slide Number Placeholder 3"/>
          <p:cNvSpPr>
            <a:spLocks noGrp="1"/>
          </p:cNvSpPr>
          <p:nvPr>
            <p:ph type="sldNum" sz="quarter" idx="5"/>
          </p:nvPr>
        </p:nvSpPr>
        <p:spPr/>
        <p:txBody>
          <a:bodyPr/>
          <a:lstStyle/>
          <a:p>
            <a:fld id="{3D52D8DC-3CCA-4826-966D-69131461ECBB}" type="slidenum">
              <a:rPr lang="en-US" smtClean="0"/>
              <a:t>8</a:t>
            </a:fld>
            <a:endParaRPr lang="en-US"/>
          </a:p>
        </p:txBody>
      </p:sp>
    </p:spTree>
    <p:extLst>
      <p:ext uri="{BB962C8B-B14F-4D97-AF65-F5344CB8AC3E}">
        <p14:creationId xmlns:p14="http://schemas.microsoft.com/office/powerpoint/2010/main" val="299579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Listening to Round Tables </a:t>
            </a:r>
          </a:p>
          <a:p>
            <a:r>
              <a:rPr lang="en-US" dirty="0"/>
              <a:t>Listening to College Summaries </a:t>
            </a:r>
          </a:p>
          <a:p>
            <a:r>
              <a:rPr lang="en-US" dirty="0"/>
              <a:t>Providing Technical Assistance </a:t>
            </a:r>
          </a:p>
          <a:p>
            <a:endParaRPr lang="en-US" dirty="0"/>
          </a:p>
          <a:p>
            <a:r>
              <a:rPr lang="en-US" dirty="0"/>
              <a:t>Your ideas can help other </a:t>
            </a:r>
          </a:p>
          <a:p>
            <a:r>
              <a:rPr lang="en-US" dirty="0"/>
              <a:t>Peer Learning </a:t>
            </a:r>
          </a:p>
          <a:p>
            <a:endParaRPr lang="en-US" dirty="0"/>
          </a:p>
          <a:p>
            <a:r>
              <a:rPr lang="en-US" dirty="0"/>
              <a:t>New Format </a:t>
            </a:r>
          </a:p>
          <a:p>
            <a:r>
              <a:rPr lang="en-US" dirty="0"/>
              <a:t>Update what will take place </a:t>
            </a:r>
          </a:p>
          <a:p>
            <a:r>
              <a:rPr lang="en-US" dirty="0"/>
              <a:t>Make sure we have the right </a:t>
            </a:r>
          </a:p>
          <a:p>
            <a:endParaRPr lang="en-US" dirty="0"/>
          </a:p>
          <a:p>
            <a:r>
              <a:rPr lang="en-US" dirty="0"/>
              <a:t>More time to network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396090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share with us how your college is implementing the CLNA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10</a:t>
            </a:fld>
            <a:endParaRPr lang="en-US"/>
          </a:p>
        </p:txBody>
      </p:sp>
    </p:spTree>
    <p:extLst>
      <p:ext uri="{BB962C8B-B14F-4D97-AF65-F5344CB8AC3E}">
        <p14:creationId xmlns:p14="http://schemas.microsoft.com/office/powerpoint/2010/main" val="763408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1/9/2024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1/9/2024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1/9/2024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1/9/2024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1/9/2024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1/9/2024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1/9/2024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1/9/2024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701106"/>
            <a:ext cx="7358063"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821999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636F-F29C-EBD1-D680-65A2E3DB01F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C36625F-CCA7-093A-2098-A8AC087E2A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ACE7BCC-AF2C-7662-6625-1CF3890EB1BD}"/>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5" name="Footer Placeholder 4">
            <a:extLst>
              <a:ext uri="{FF2B5EF4-FFF2-40B4-BE49-F238E27FC236}">
                <a16:creationId xmlns:a16="http://schemas.microsoft.com/office/drawing/2014/main" id="{D892BC4B-BA93-D0DC-4566-5918F23DC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4AEDE-A704-2B08-1A64-52DBB7DB7AB2}"/>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687264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4562-FE3E-3593-5AD1-60AB9929A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F15027-C822-1863-288E-03A85489B9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91C76-B51F-03BB-D1FA-A80887B2B06F}"/>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5" name="Footer Placeholder 4">
            <a:extLst>
              <a:ext uri="{FF2B5EF4-FFF2-40B4-BE49-F238E27FC236}">
                <a16:creationId xmlns:a16="http://schemas.microsoft.com/office/drawing/2014/main" id="{B1E6E23F-40D1-908B-6B65-5A56FA87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6B3EF-65C2-CBE5-92DA-556DB83AE2FB}"/>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3854942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E236-5DEF-9127-0047-C8D6636FD3A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96F7220-AA22-FD63-04EA-6FDA59EEC06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CD5232-F82E-FAD8-A89F-5272D7D7C4E3}"/>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5" name="Footer Placeholder 4">
            <a:extLst>
              <a:ext uri="{FF2B5EF4-FFF2-40B4-BE49-F238E27FC236}">
                <a16:creationId xmlns:a16="http://schemas.microsoft.com/office/drawing/2014/main" id="{4AB2095C-EF76-21A8-64A9-1BFA8E03C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7918B-55FA-3EDF-BC09-ECEB4D7BA196}"/>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542370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220E-C871-6618-3EA7-9785BA082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1F86B-49C6-0849-1823-CB2E42C879E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3F2BA-C502-C8DD-2036-8E6690453A8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6D6871-DCD5-0A57-C6A2-550E6E12E4F1}"/>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6" name="Footer Placeholder 5">
            <a:extLst>
              <a:ext uri="{FF2B5EF4-FFF2-40B4-BE49-F238E27FC236}">
                <a16:creationId xmlns:a16="http://schemas.microsoft.com/office/drawing/2014/main" id="{2691FE7C-F720-5D3C-D28D-C82DAAB096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4593D-B640-84FA-4EB7-DB2B5EC2DCBB}"/>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2933791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8B96-DD54-3ED8-9D9E-5E5A0E4474F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DEE5A6-8DDD-3AAB-5F50-840BCBE5319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75038E-1480-ACE2-EBEF-66CA99582D0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B267AD-6BE9-4FBC-1581-D4ED990D99B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B92E840-5EB8-E626-DCF3-9D7A78969C7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D852BB-1B99-48FD-5918-941843C3FA97}"/>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8" name="Footer Placeholder 7">
            <a:extLst>
              <a:ext uri="{FF2B5EF4-FFF2-40B4-BE49-F238E27FC236}">
                <a16:creationId xmlns:a16="http://schemas.microsoft.com/office/drawing/2014/main" id="{7A6712D2-AFD9-E656-7E04-90431D883F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A5497-CC8A-B033-4E3F-CF2AFFDA142D}"/>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248873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D903-5FE3-A973-2301-DC5031D9AF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50360D-583F-00DC-AA85-AE94F6780A7C}"/>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4" name="Footer Placeholder 3">
            <a:extLst>
              <a:ext uri="{FF2B5EF4-FFF2-40B4-BE49-F238E27FC236}">
                <a16:creationId xmlns:a16="http://schemas.microsoft.com/office/drawing/2014/main" id="{476397C7-4104-E441-0ABA-94CCCF7A0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3282B3-298B-9FB6-FE86-3E35F2CF4E7B}"/>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247329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A1BDB6-2C6C-0232-CC3D-449973D01C43}"/>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3" name="Footer Placeholder 2">
            <a:extLst>
              <a:ext uri="{FF2B5EF4-FFF2-40B4-BE49-F238E27FC236}">
                <a16:creationId xmlns:a16="http://schemas.microsoft.com/office/drawing/2014/main" id="{982EFA15-7E35-D260-948F-FFAEE88B68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4398FD-A4C9-49B2-E88C-952A15ACF0D6}"/>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1238373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E1EE-7959-7E32-2ACE-F97C218F185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0CB204-E858-E4B0-08E4-357667DE170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448338-B5AF-4D54-E99E-97D57251FFC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1BE7EC8-C9C8-1113-848D-04F352AA6E95}"/>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6" name="Footer Placeholder 5">
            <a:extLst>
              <a:ext uri="{FF2B5EF4-FFF2-40B4-BE49-F238E27FC236}">
                <a16:creationId xmlns:a16="http://schemas.microsoft.com/office/drawing/2014/main" id="{785AAC0A-28D8-3892-EDAA-922F65D6D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8D253D-EF92-B083-CBC6-1E40341163C4}"/>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3352762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EE5D-84E3-6B8B-2432-A2F90FDB928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CC245DF-D708-2EB8-1933-1B4E567B90B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0D8794F-BCD0-A919-2603-FDAEA1C1E23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6DBB79E-6999-B997-9D01-8ACDF0D0144D}"/>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6" name="Footer Placeholder 5">
            <a:extLst>
              <a:ext uri="{FF2B5EF4-FFF2-40B4-BE49-F238E27FC236}">
                <a16:creationId xmlns:a16="http://schemas.microsoft.com/office/drawing/2014/main" id="{C33600C4-B0B2-2E48-C86F-B1DF7877A3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0B339-539A-28F5-B1E3-0E81406F1361}"/>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274910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A68E-6885-EA39-3B53-4CA61EAD39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471936-AADA-6158-BAEA-8BB2D6C349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7A52A-4D8C-D04A-9A61-4B1ACC462D43}"/>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5" name="Footer Placeholder 4">
            <a:extLst>
              <a:ext uri="{FF2B5EF4-FFF2-40B4-BE49-F238E27FC236}">
                <a16:creationId xmlns:a16="http://schemas.microsoft.com/office/drawing/2014/main" id="{F02CDE45-1C01-2059-791D-6BFA169D2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90073-25D7-6652-DE75-3C4E36859AD2}"/>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1054056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6A746E-5B12-9A5E-AF8D-3AEDDB93314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2F3049-D9A7-7434-A81F-F23FD253132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4D849-530C-A1E0-0CE1-6D12BB508F34}"/>
              </a:ext>
            </a:extLst>
          </p:cNvPr>
          <p:cNvSpPr>
            <a:spLocks noGrp="1"/>
          </p:cNvSpPr>
          <p:nvPr>
            <p:ph type="dt" sz="half" idx="10"/>
          </p:nvPr>
        </p:nvSpPr>
        <p:spPr/>
        <p:txBody>
          <a:bodyPr/>
          <a:lstStyle/>
          <a:p>
            <a:fld id="{08BA8C3B-4345-46B1-B7B7-F0D832FAF79D}" type="datetimeFigureOut">
              <a:rPr lang="en-US" smtClean="0"/>
              <a:t>1/9/2024</a:t>
            </a:fld>
            <a:endParaRPr lang="en-US"/>
          </a:p>
        </p:txBody>
      </p:sp>
      <p:sp>
        <p:nvSpPr>
          <p:cNvPr id="5" name="Footer Placeholder 4">
            <a:extLst>
              <a:ext uri="{FF2B5EF4-FFF2-40B4-BE49-F238E27FC236}">
                <a16:creationId xmlns:a16="http://schemas.microsoft.com/office/drawing/2014/main" id="{483448B7-AD93-39B7-A263-1F2C3FD63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A1212-8DC3-912C-DA56-651F6570CCAE}"/>
              </a:ext>
            </a:extLst>
          </p:cNvPr>
          <p:cNvSpPr>
            <a:spLocks noGrp="1"/>
          </p:cNvSpPr>
          <p:nvPr>
            <p:ph type="sldNum" sz="quarter" idx="12"/>
          </p:nvPr>
        </p:nvSpPr>
        <p:spPr/>
        <p:txBody>
          <a:bodyPr/>
          <a:lstStyle/>
          <a:p>
            <a:fld id="{C6C09DA3-4772-4EAD-AFE8-F5AEDC7FBB05}" type="slidenum">
              <a:rPr lang="en-US" smtClean="0"/>
              <a:t>‹#›</a:t>
            </a:fld>
            <a:endParaRPr lang="en-US"/>
          </a:p>
        </p:txBody>
      </p:sp>
    </p:spTree>
    <p:extLst>
      <p:ext uri="{BB962C8B-B14F-4D97-AF65-F5344CB8AC3E}">
        <p14:creationId xmlns:p14="http://schemas.microsoft.com/office/powerpoint/2010/main" val="370403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 id="2147483702" r:id="rId4"/>
    <p:sldLayoutId id="2147483703" r:id="rId5"/>
    <p:sldLayoutId id="2147483704" r:id="rId6"/>
    <p:sldLayoutId id="2147483687" r:id="rId7"/>
    <p:sldLayoutId id="2147483688" r:id="rId8"/>
    <p:sldLayoutId id="2147483689" r:id="rId9"/>
    <p:sldLayoutId id="2147483690" r:id="rId10"/>
    <p:sldLayoutId id="2147483691" r:id="rId11"/>
    <p:sldLayoutId id="2147483692" r:id="rId12"/>
    <p:sldLayoutId id="2147483693" r:id="rId13"/>
    <p:sldLayoutId id="2147483705" r:id="rId14"/>
    <p:sldLayoutId id="2147483706" r:id="rId15"/>
    <p:sldLayoutId id="2147483707" r:id="rId16"/>
    <p:sldLayoutId id="2147483708" r:id="rId17"/>
    <p:sldLayoutId id="2147483694" r:id="rId18"/>
    <p:sldLayoutId id="2147483695" r:id="rId19"/>
    <p:sldLayoutId id="2147483696" r:id="rId20"/>
    <p:sldLayoutId id="2147483685" r:id="rId21"/>
    <p:sldLayoutId id="2147483699" r:id="rId22"/>
    <p:sldLayoutId id="214748367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8F34EE-551D-E05F-71DB-F11585DD0CE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C56446-D3B4-1F2C-0026-5E10D53E679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19A7F-E95B-3FDD-A304-BEC82C26C6D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8BA8C3B-4345-46B1-B7B7-F0D832FAF79D}" type="datetimeFigureOut">
              <a:rPr lang="en-US" smtClean="0"/>
              <a:t>1/9/2024</a:t>
            </a:fld>
            <a:endParaRPr lang="en-US"/>
          </a:p>
        </p:txBody>
      </p:sp>
      <p:sp>
        <p:nvSpPr>
          <p:cNvPr id="5" name="Footer Placeholder 4">
            <a:extLst>
              <a:ext uri="{FF2B5EF4-FFF2-40B4-BE49-F238E27FC236}">
                <a16:creationId xmlns:a16="http://schemas.microsoft.com/office/drawing/2014/main" id="{836772DE-5A99-768B-7C42-79AAA52FE39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D119D8-2A1E-826B-D0E4-09F3A426755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6C09DA3-4772-4EAD-AFE8-F5AEDC7FBB05}" type="slidenum">
              <a:rPr lang="en-US" smtClean="0"/>
              <a:t>‹#›</a:t>
            </a:fld>
            <a:endParaRPr lang="en-US"/>
          </a:p>
        </p:txBody>
      </p:sp>
    </p:spTree>
    <p:extLst>
      <p:ext uri="{BB962C8B-B14F-4D97-AF65-F5344CB8AC3E}">
        <p14:creationId xmlns:p14="http://schemas.microsoft.com/office/powerpoint/2010/main" val="3454408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nam02.safelinks.protection.outlook.com/?url=http%3A%2F%2Fde24.vfairs.com%2F&amp;data=05%7C02%7Ccoultasp%40nccommunitycolleges.edu%7C3a64ee5e8b864ceb191308dc0d41c6c3%7C616f6b2af8af4525b6c8f74c6a2b182d%7C0%7C0%7C638399823367163133%7CUnknown%7CTWFpbGZsb3d8eyJWIjoiMC4wLjAwMDAiLCJQIjoiV2luMzIiLCJBTiI6Ik1haWwiLCJXVCI6Mn0%3D%7C3000%7C%7C%7C&amp;sdata=dD6sOQlMBQzAifk4R%2FVZdsub408gcXC%2FxiOJTJVrOEg%3D&amp;reserved=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nccommunitycolleges.edu/students/what-we-offer/high-school-students/" TargetMode="External"/><Relationship Id="rId4" Type="http://schemas.openxmlformats.org/officeDocument/2006/relationships/hyperlink" Target="https://ncccsstg.wpengine.com/wp-content/uploads/2023/11/CCP-Operating-Procedures-SPRING-2024-FINAL-CPRM.pdf"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mailto:mabea@nccommunitycolleges.ed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hyperlink" Target="https://www.nccommunitycolleges.edu/events/copy-of-2024-immersive-learning-conference-for-career-coaches-and-counselors/" TargetMode="Externa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Perkins Update</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latin typeface="Times New Roman"/>
                <a:cs typeface="Times New Roman"/>
              </a:rPr>
              <a:t>January 9, 2024</a:t>
            </a:r>
          </a:p>
        </p:txBody>
      </p:sp>
      <p:pic>
        <p:nvPicPr>
          <p:cNvPr id="5" name="Picture 4" descr="Text&#10;&#10;Description automatically generated">
            <a:extLst>
              <a:ext uri="{FF2B5EF4-FFF2-40B4-BE49-F238E27FC236}">
                <a16:creationId xmlns:a16="http://schemas.microsoft.com/office/drawing/2014/main" id="{DD2BAA20-E29D-A450-2DB9-30F83BF4A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4" y="3688512"/>
            <a:ext cx="4399896" cy="1384818"/>
          </a:xfrm>
          <a:prstGeom prst="rect">
            <a:avLst/>
          </a:prstGeom>
        </p:spPr>
      </p:pic>
    </p:spTree>
    <p:extLst>
      <p:ext uri="{BB962C8B-B14F-4D97-AF65-F5344CB8AC3E}">
        <p14:creationId xmlns:p14="http://schemas.microsoft.com/office/powerpoint/2010/main" val="97166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A8B225-B750-3FCD-C638-20927FC572C6}"/>
              </a:ext>
            </a:extLst>
          </p:cNvPr>
          <p:cNvSpPr>
            <a:spLocks noGrp="1"/>
          </p:cNvSpPr>
          <p:nvPr>
            <p:ph idx="1"/>
          </p:nvPr>
        </p:nvSpPr>
        <p:spPr/>
        <p:txBody>
          <a:bodyPr/>
          <a:lstStyle/>
          <a:p>
            <a:pPr marL="0" indent="0">
              <a:spcAft>
                <a:spcPts val="1200"/>
              </a:spcAft>
              <a:buNone/>
            </a:pPr>
            <a:r>
              <a:rPr lang="en-US" sz="2400" b="1" dirty="0"/>
              <a:t>Comprehensive Local Needs Assessment  </a:t>
            </a:r>
          </a:p>
          <a:p>
            <a:pPr marL="0" indent="0">
              <a:spcAft>
                <a:spcPts val="1200"/>
              </a:spcAft>
              <a:buNone/>
            </a:pPr>
            <a:r>
              <a:rPr lang="en-US" sz="2400" dirty="0"/>
              <a:t>To better understand the approaches colleges are using to conduct the CLNA and to share these ideas with other colleges</a:t>
            </a:r>
          </a:p>
          <a:p>
            <a:pPr lvl="1">
              <a:spcAft>
                <a:spcPts val="1200"/>
              </a:spcAft>
            </a:pPr>
            <a:r>
              <a:rPr lang="en-US" sz="2400" dirty="0"/>
              <a:t>Looking at Student Performance and what data you are currently using to inform the CLNA </a:t>
            </a:r>
          </a:p>
          <a:p>
            <a:pPr>
              <a:spcAft>
                <a:spcPts val="1200"/>
              </a:spcAft>
            </a:pPr>
            <a:endParaRPr lang="en-US" dirty="0"/>
          </a:p>
        </p:txBody>
      </p:sp>
      <p:sp>
        <p:nvSpPr>
          <p:cNvPr id="3" name="Title 2">
            <a:extLst>
              <a:ext uri="{FF2B5EF4-FFF2-40B4-BE49-F238E27FC236}">
                <a16:creationId xmlns:a16="http://schemas.microsoft.com/office/drawing/2014/main" id="{5899EB16-3B88-B556-126E-1C1969E8FA66}"/>
              </a:ext>
            </a:extLst>
          </p:cNvPr>
          <p:cNvSpPr>
            <a:spLocks noGrp="1"/>
          </p:cNvSpPr>
          <p:nvPr>
            <p:ph type="title"/>
          </p:nvPr>
        </p:nvSpPr>
        <p:spPr/>
        <p:txBody>
          <a:bodyPr/>
          <a:lstStyle/>
          <a:p>
            <a:r>
              <a:rPr lang="en-US" dirty="0"/>
              <a:t>Day One: Round table Session 1</a:t>
            </a:r>
          </a:p>
        </p:txBody>
      </p:sp>
    </p:spTree>
    <p:extLst>
      <p:ext uri="{BB962C8B-B14F-4D97-AF65-F5344CB8AC3E}">
        <p14:creationId xmlns:p14="http://schemas.microsoft.com/office/powerpoint/2010/main" val="55881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1C5F3-48D1-81C8-7044-BD8E33EBFA0A}"/>
              </a:ext>
            </a:extLst>
          </p:cNvPr>
          <p:cNvSpPr>
            <a:spLocks noGrp="1"/>
          </p:cNvSpPr>
          <p:nvPr>
            <p:ph idx="1"/>
          </p:nvPr>
        </p:nvSpPr>
        <p:spPr/>
        <p:txBody>
          <a:bodyPr/>
          <a:lstStyle/>
          <a:p>
            <a:pPr marL="0" indent="0">
              <a:spcAft>
                <a:spcPts val="1200"/>
              </a:spcAft>
              <a:buNone/>
            </a:pPr>
            <a:r>
              <a:rPr lang="en-US" sz="2400" b="1" dirty="0"/>
              <a:t>Accountability/ Performance Measures </a:t>
            </a:r>
          </a:p>
          <a:p>
            <a:pPr marL="0" indent="0">
              <a:spcAft>
                <a:spcPts val="1200"/>
              </a:spcAft>
              <a:buNone/>
            </a:pPr>
            <a:r>
              <a:rPr lang="en-US" sz="2400" dirty="0"/>
              <a:t>We are asked to continuously improve our CTE programs. </a:t>
            </a:r>
          </a:p>
          <a:p>
            <a:pPr lvl="1">
              <a:spcAft>
                <a:spcPts val="1200"/>
              </a:spcAft>
            </a:pPr>
            <a:r>
              <a:rPr lang="en-US" sz="2400" dirty="0"/>
              <a:t>How does your college look at the accountability measures </a:t>
            </a:r>
          </a:p>
          <a:p>
            <a:pPr lvl="1">
              <a:spcAft>
                <a:spcPts val="1200"/>
              </a:spcAft>
            </a:pPr>
            <a:r>
              <a:rPr lang="en-US" sz="2400" dirty="0"/>
              <a:t>How might you modify the college implementation of Perkins V to ethically address the intent of the act </a:t>
            </a:r>
          </a:p>
        </p:txBody>
      </p:sp>
      <p:sp>
        <p:nvSpPr>
          <p:cNvPr id="3" name="Title 2">
            <a:extLst>
              <a:ext uri="{FF2B5EF4-FFF2-40B4-BE49-F238E27FC236}">
                <a16:creationId xmlns:a16="http://schemas.microsoft.com/office/drawing/2014/main" id="{D1163C8C-512A-94A3-E19F-D2D674ACDC7C}"/>
              </a:ext>
            </a:extLst>
          </p:cNvPr>
          <p:cNvSpPr>
            <a:spLocks noGrp="1"/>
          </p:cNvSpPr>
          <p:nvPr>
            <p:ph type="title"/>
          </p:nvPr>
        </p:nvSpPr>
        <p:spPr/>
        <p:txBody>
          <a:bodyPr/>
          <a:lstStyle/>
          <a:p>
            <a:r>
              <a:rPr lang="en-US" dirty="0"/>
              <a:t>Day One: Round table Session 2</a:t>
            </a:r>
          </a:p>
        </p:txBody>
      </p:sp>
    </p:spTree>
    <p:extLst>
      <p:ext uri="{BB962C8B-B14F-4D97-AF65-F5344CB8AC3E}">
        <p14:creationId xmlns:p14="http://schemas.microsoft.com/office/powerpoint/2010/main" val="40530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75700B-0C5E-E24A-524E-C0CFC0ED6743}"/>
              </a:ext>
            </a:extLst>
          </p:cNvPr>
          <p:cNvSpPr>
            <a:spLocks noGrp="1"/>
          </p:cNvSpPr>
          <p:nvPr>
            <p:ph idx="1"/>
          </p:nvPr>
        </p:nvSpPr>
        <p:spPr/>
        <p:txBody>
          <a:bodyPr/>
          <a:lstStyle/>
          <a:p>
            <a:pPr marL="0" indent="0">
              <a:spcBef>
                <a:spcPts val="0"/>
              </a:spcBef>
              <a:spcAft>
                <a:spcPts val="1200"/>
              </a:spcAft>
              <a:buNone/>
            </a:pPr>
            <a:r>
              <a:rPr lang="en-US" b="1" dirty="0"/>
              <a:t>Career Development</a:t>
            </a:r>
          </a:p>
          <a:p>
            <a:pPr marL="0" indent="0">
              <a:spcBef>
                <a:spcPts val="0"/>
              </a:spcBef>
              <a:spcAft>
                <a:spcPts val="1200"/>
              </a:spcAft>
              <a:buNone/>
            </a:pPr>
            <a:r>
              <a:rPr lang="en-US" dirty="0"/>
              <a:t>Strategies your college uses to implement Career Development Services </a:t>
            </a:r>
          </a:p>
          <a:p>
            <a:pPr marL="0" indent="0">
              <a:spcBef>
                <a:spcPts val="0"/>
              </a:spcBef>
              <a:spcAft>
                <a:spcPts val="1200"/>
              </a:spcAft>
              <a:buNone/>
            </a:pPr>
            <a:r>
              <a:rPr lang="en-US" dirty="0"/>
              <a:t>The act requires career counseling is provided before enrolling and while participating in CTE programs of study </a:t>
            </a:r>
          </a:p>
          <a:p>
            <a:pPr>
              <a:spcBef>
                <a:spcPts val="0"/>
              </a:spcBef>
              <a:spcAft>
                <a:spcPts val="1200"/>
              </a:spcAft>
            </a:pPr>
            <a:endParaRPr lang="en-US" dirty="0"/>
          </a:p>
        </p:txBody>
      </p:sp>
      <p:sp>
        <p:nvSpPr>
          <p:cNvPr id="3" name="Title 2">
            <a:extLst>
              <a:ext uri="{FF2B5EF4-FFF2-40B4-BE49-F238E27FC236}">
                <a16:creationId xmlns:a16="http://schemas.microsoft.com/office/drawing/2014/main" id="{BABA5141-4269-ADEB-1DBE-A60CDF08A1D1}"/>
              </a:ext>
            </a:extLst>
          </p:cNvPr>
          <p:cNvSpPr>
            <a:spLocks noGrp="1"/>
          </p:cNvSpPr>
          <p:nvPr>
            <p:ph type="title"/>
          </p:nvPr>
        </p:nvSpPr>
        <p:spPr/>
        <p:txBody>
          <a:bodyPr/>
          <a:lstStyle/>
          <a:p>
            <a:r>
              <a:rPr lang="en-US" dirty="0"/>
              <a:t>Day One: Round table Session 3</a:t>
            </a:r>
          </a:p>
        </p:txBody>
      </p:sp>
    </p:spTree>
    <p:extLst>
      <p:ext uri="{BB962C8B-B14F-4D97-AF65-F5344CB8AC3E}">
        <p14:creationId xmlns:p14="http://schemas.microsoft.com/office/powerpoint/2010/main" val="85888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AEA06-7616-6617-6794-4773D1B35F4A}"/>
              </a:ext>
            </a:extLst>
          </p:cNvPr>
          <p:cNvSpPr>
            <a:spLocks noGrp="1"/>
          </p:cNvSpPr>
          <p:nvPr>
            <p:ph idx="1"/>
          </p:nvPr>
        </p:nvSpPr>
        <p:spPr/>
        <p:txBody>
          <a:bodyPr/>
          <a:lstStyle/>
          <a:p>
            <a:pPr marL="0" indent="0">
              <a:spcBef>
                <a:spcPts val="0"/>
              </a:spcBef>
              <a:spcAft>
                <a:spcPts val="1200"/>
              </a:spcAft>
              <a:buNone/>
            </a:pPr>
            <a:r>
              <a:rPr lang="en-US" b="1" dirty="0"/>
              <a:t>Application</a:t>
            </a:r>
          </a:p>
          <a:p>
            <a:pPr marL="0" indent="0">
              <a:spcBef>
                <a:spcPts val="0"/>
              </a:spcBef>
              <a:spcAft>
                <a:spcPts val="1200"/>
              </a:spcAft>
              <a:buNone/>
            </a:pPr>
            <a:r>
              <a:rPr lang="en-US" dirty="0"/>
              <a:t>To understand the process the college uses to complete the application </a:t>
            </a:r>
          </a:p>
          <a:p>
            <a:pPr marL="0" indent="0">
              <a:spcBef>
                <a:spcPts val="0"/>
              </a:spcBef>
              <a:spcAft>
                <a:spcPts val="1200"/>
              </a:spcAft>
              <a:buNone/>
            </a:pPr>
            <a:r>
              <a:rPr lang="en-US" dirty="0"/>
              <a:t>Bring a Copy of your Application and Discuss your college’s process</a:t>
            </a:r>
          </a:p>
          <a:p>
            <a:pPr marL="0" indent="0">
              <a:spcBef>
                <a:spcPts val="0"/>
              </a:spcBef>
              <a:spcAft>
                <a:spcPts val="1200"/>
              </a:spcAft>
              <a:buNone/>
            </a:pPr>
            <a:endParaRPr lang="en-US" dirty="0"/>
          </a:p>
        </p:txBody>
      </p:sp>
      <p:sp>
        <p:nvSpPr>
          <p:cNvPr id="3" name="Title 2">
            <a:extLst>
              <a:ext uri="{FF2B5EF4-FFF2-40B4-BE49-F238E27FC236}">
                <a16:creationId xmlns:a16="http://schemas.microsoft.com/office/drawing/2014/main" id="{8F536CBE-E165-D1D3-89CB-C1C52D84765A}"/>
              </a:ext>
            </a:extLst>
          </p:cNvPr>
          <p:cNvSpPr>
            <a:spLocks noGrp="1"/>
          </p:cNvSpPr>
          <p:nvPr>
            <p:ph type="title"/>
          </p:nvPr>
        </p:nvSpPr>
        <p:spPr/>
        <p:txBody>
          <a:bodyPr/>
          <a:lstStyle/>
          <a:p>
            <a:r>
              <a:rPr lang="en-US" dirty="0"/>
              <a:t>Day One: Round table Session 4</a:t>
            </a:r>
          </a:p>
        </p:txBody>
      </p:sp>
    </p:spTree>
    <p:extLst>
      <p:ext uri="{BB962C8B-B14F-4D97-AF65-F5344CB8AC3E}">
        <p14:creationId xmlns:p14="http://schemas.microsoft.com/office/powerpoint/2010/main" val="4582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C04655-3D40-1864-57A8-EC82992B4E28}"/>
              </a:ext>
            </a:extLst>
          </p:cNvPr>
          <p:cNvSpPr>
            <a:spLocks noGrp="1"/>
          </p:cNvSpPr>
          <p:nvPr>
            <p:ph idx="1"/>
          </p:nvPr>
        </p:nvSpPr>
        <p:spPr/>
        <p:txBody>
          <a:bodyPr/>
          <a:lstStyle/>
          <a:p>
            <a:pPr marL="0" indent="0">
              <a:spcBef>
                <a:spcPts val="0"/>
              </a:spcBef>
              <a:spcAft>
                <a:spcPts val="1200"/>
              </a:spcAft>
              <a:buNone/>
            </a:pPr>
            <a:r>
              <a:rPr lang="en-US" b="1" dirty="0"/>
              <a:t>Pathways and Articulation Agreements</a:t>
            </a:r>
          </a:p>
          <a:p>
            <a:pPr marL="0" indent="0">
              <a:spcBef>
                <a:spcPts val="0"/>
              </a:spcBef>
              <a:spcAft>
                <a:spcPts val="1200"/>
              </a:spcAft>
              <a:buNone/>
            </a:pPr>
            <a:r>
              <a:rPr lang="en-US" dirty="0"/>
              <a:t>To get a general ideas of how colleges are implementing Pathways and Articulation Agreements </a:t>
            </a:r>
          </a:p>
          <a:p>
            <a:pPr marL="0" indent="0">
              <a:spcBef>
                <a:spcPts val="0"/>
              </a:spcBef>
              <a:spcAft>
                <a:spcPts val="1200"/>
              </a:spcAft>
              <a:buNone/>
            </a:pPr>
            <a:r>
              <a:rPr lang="en-US" dirty="0"/>
              <a:t>Illustrate and Communicate high school to community colleges pathways for students in programs of study </a:t>
            </a:r>
          </a:p>
          <a:p>
            <a:pPr>
              <a:spcBef>
                <a:spcPts val="0"/>
              </a:spcBef>
              <a:spcAft>
                <a:spcPts val="1200"/>
              </a:spcAft>
            </a:pPr>
            <a:r>
              <a:rPr lang="en-US" dirty="0"/>
              <a:t>What elements to you include in your pathway materials? </a:t>
            </a:r>
          </a:p>
          <a:p>
            <a:pPr>
              <a:spcBef>
                <a:spcPts val="0"/>
              </a:spcBef>
              <a:spcAft>
                <a:spcPts val="1200"/>
              </a:spcAft>
            </a:pPr>
            <a:r>
              <a:rPr lang="en-US" dirty="0"/>
              <a:t>What is the process for awarding articulated credits on student transcripts?</a:t>
            </a:r>
          </a:p>
          <a:p>
            <a:pPr marL="0" indent="0">
              <a:buNone/>
            </a:pPr>
            <a:endParaRPr lang="en-US" dirty="0"/>
          </a:p>
        </p:txBody>
      </p:sp>
      <p:sp>
        <p:nvSpPr>
          <p:cNvPr id="3" name="Title 2">
            <a:extLst>
              <a:ext uri="{FF2B5EF4-FFF2-40B4-BE49-F238E27FC236}">
                <a16:creationId xmlns:a16="http://schemas.microsoft.com/office/drawing/2014/main" id="{C5EECE37-CF31-4E6B-8FC0-B313DAD991FE}"/>
              </a:ext>
            </a:extLst>
          </p:cNvPr>
          <p:cNvSpPr>
            <a:spLocks noGrp="1"/>
          </p:cNvSpPr>
          <p:nvPr>
            <p:ph type="title"/>
          </p:nvPr>
        </p:nvSpPr>
        <p:spPr/>
        <p:txBody>
          <a:bodyPr/>
          <a:lstStyle/>
          <a:p>
            <a:r>
              <a:rPr lang="en-US" dirty="0"/>
              <a:t>Day One: Round table Session 5</a:t>
            </a:r>
          </a:p>
        </p:txBody>
      </p:sp>
    </p:spTree>
    <p:extLst>
      <p:ext uri="{BB962C8B-B14F-4D97-AF65-F5344CB8AC3E}">
        <p14:creationId xmlns:p14="http://schemas.microsoft.com/office/powerpoint/2010/main" val="163771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FE74BA-11B3-6591-642F-C1DBB91C0836}"/>
              </a:ext>
            </a:extLst>
          </p:cNvPr>
          <p:cNvSpPr>
            <a:spLocks noGrp="1"/>
          </p:cNvSpPr>
          <p:nvPr>
            <p:ph idx="1"/>
          </p:nvPr>
        </p:nvSpPr>
        <p:spPr/>
        <p:txBody>
          <a:bodyPr/>
          <a:lstStyle/>
          <a:p>
            <a:pPr marL="0" indent="0">
              <a:spcBef>
                <a:spcPts val="0"/>
              </a:spcBef>
              <a:spcAft>
                <a:spcPts val="1200"/>
              </a:spcAft>
              <a:buNone/>
            </a:pPr>
            <a:r>
              <a:rPr lang="en-US" b="1" dirty="0"/>
              <a:t>Alignment to college goals</a:t>
            </a:r>
          </a:p>
          <a:p>
            <a:pPr marL="0" indent="0">
              <a:spcBef>
                <a:spcPts val="0"/>
              </a:spcBef>
              <a:spcAft>
                <a:spcPts val="1200"/>
              </a:spcAft>
              <a:buNone/>
            </a:pPr>
            <a:r>
              <a:rPr lang="en-US" dirty="0"/>
              <a:t>To discuss how colleges align the Goals and Objectives of Perkins V with the local college strategic plan. </a:t>
            </a:r>
          </a:p>
          <a:p>
            <a:pPr marL="0" indent="0">
              <a:spcBef>
                <a:spcPts val="0"/>
              </a:spcBef>
              <a:spcAft>
                <a:spcPts val="1200"/>
              </a:spcAft>
              <a:buNone/>
            </a:pPr>
            <a:r>
              <a:rPr lang="en-US" dirty="0"/>
              <a:t>How the colleges uses federal Perkins funds to intentionally address gaps identified in the CLNA, communicated on the Application, and spelled out in the local annual plan and budget. </a:t>
            </a:r>
          </a:p>
          <a:p>
            <a:pPr>
              <a:spcBef>
                <a:spcPts val="0"/>
              </a:spcBef>
              <a:spcAft>
                <a:spcPts val="1200"/>
              </a:spcAft>
            </a:pPr>
            <a:endParaRPr lang="en-US" dirty="0"/>
          </a:p>
        </p:txBody>
      </p:sp>
      <p:sp>
        <p:nvSpPr>
          <p:cNvPr id="3" name="Title 2">
            <a:extLst>
              <a:ext uri="{FF2B5EF4-FFF2-40B4-BE49-F238E27FC236}">
                <a16:creationId xmlns:a16="http://schemas.microsoft.com/office/drawing/2014/main" id="{916CDB93-F651-2FA1-5DBC-1D9E897A5323}"/>
              </a:ext>
            </a:extLst>
          </p:cNvPr>
          <p:cNvSpPr>
            <a:spLocks noGrp="1"/>
          </p:cNvSpPr>
          <p:nvPr>
            <p:ph type="title"/>
          </p:nvPr>
        </p:nvSpPr>
        <p:spPr/>
        <p:txBody>
          <a:bodyPr/>
          <a:lstStyle/>
          <a:p>
            <a:r>
              <a:rPr lang="en-US" dirty="0"/>
              <a:t>Day One: Round table Session 6</a:t>
            </a:r>
          </a:p>
        </p:txBody>
      </p:sp>
    </p:spTree>
    <p:extLst>
      <p:ext uri="{BB962C8B-B14F-4D97-AF65-F5344CB8AC3E}">
        <p14:creationId xmlns:p14="http://schemas.microsoft.com/office/powerpoint/2010/main" val="406883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610692-37CC-B701-A5A8-6CC78AFBF61B}"/>
              </a:ext>
            </a:extLst>
          </p:cNvPr>
          <p:cNvSpPr>
            <a:spLocks noGrp="1"/>
          </p:cNvSpPr>
          <p:nvPr>
            <p:ph idx="1"/>
          </p:nvPr>
        </p:nvSpPr>
        <p:spPr>
          <a:xfrm>
            <a:off x="1297858" y="1707888"/>
            <a:ext cx="7217491" cy="3161769"/>
          </a:xfrm>
        </p:spPr>
        <p:txBody>
          <a:bodyPr/>
          <a:lstStyle/>
          <a:p>
            <a:pPr marL="0" indent="0">
              <a:spcAft>
                <a:spcPts val="1200"/>
              </a:spcAft>
              <a:buNone/>
            </a:pPr>
            <a:r>
              <a:rPr lang="en-US" dirty="0"/>
              <a:t>Colleges will share innovative ideas of what they’re doing to strengthen CTE Programs</a:t>
            </a:r>
          </a:p>
          <a:p>
            <a:pPr marL="0" indent="0">
              <a:spcAft>
                <a:spcPts val="1200"/>
              </a:spcAft>
              <a:buNone/>
            </a:pPr>
            <a:r>
              <a:rPr lang="en-US" dirty="0"/>
              <a:t>Maximum five-minute </a:t>
            </a:r>
          </a:p>
        </p:txBody>
      </p:sp>
      <p:sp>
        <p:nvSpPr>
          <p:cNvPr id="3" name="Title 2">
            <a:extLst>
              <a:ext uri="{FF2B5EF4-FFF2-40B4-BE49-F238E27FC236}">
                <a16:creationId xmlns:a16="http://schemas.microsoft.com/office/drawing/2014/main" id="{903EBBFB-E465-6E69-5E0B-0385BCCAD4BF}"/>
              </a:ext>
            </a:extLst>
          </p:cNvPr>
          <p:cNvSpPr>
            <a:spLocks noGrp="1"/>
          </p:cNvSpPr>
          <p:nvPr>
            <p:ph type="title"/>
          </p:nvPr>
        </p:nvSpPr>
        <p:spPr/>
        <p:txBody>
          <a:bodyPr/>
          <a:lstStyle/>
          <a:p>
            <a:r>
              <a:rPr lang="en-US" dirty="0"/>
              <a:t>Day two: College report out</a:t>
            </a:r>
          </a:p>
        </p:txBody>
      </p:sp>
    </p:spTree>
    <p:extLst>
      <p:ext uri="{BB962C8B-B14F-4D97-AF65-F5344CB8AC3E}">
        <p14:creationId xmlns:p14="http://schemas.microsoft.com/office/powerpoint/2010/main" val="33313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1C6175-29F4-9956-B5EF-379FB4BA9A42}"/>
              </a:ext>
            </a:extLst>
          </p:cNvPr>
          <p:cNvSpPr>
            <a:spLocks noGrp="1"/>
          </p:cNvSpPr>
          <p:nvPr>
            <p:ph idx="1"/>
          </p:nvPr>
        </p:nvSpPr>
        <p:spPr>
          <a:xfrm>
            <a:off x="628650" y="1525011"/>
            <a:ext cx="7886700" cy="3344646"/>
          </a:xfrm>
        </p:spPr>
        <p:txBody>
          <a:bodyPr vert="horz" lIns="91440" tIns="45720" rIns="91440" bIns="45720" rtlCol="0" anchor="t">
            <a:normAutofit/>
          </a:bodyPr>
          <a:lstStyle/>
          <a:p>
            <a:pPr marL="0" indent="0">
              <a:spcBef>
                <a:spcPts val="400"/>
              </a:spcBef>
              <a:spcAft>
                <a:spcPts val="1200"/>
              </a:spcAft>
              <a:buNone/>
            </a:pPr>
            <a:r>
              <a:rPr lang="en-US" sz="2400" dirty="0">
                <a:latin typeface="Times New Roman"/>
                <a:cs typeface="Times New Roman"/>
              </a:rPr>
              <a:t>Introduction to AI and its relevance in higher education.</a:t>
            </a:r>
            <a:endParaRPr lang="en-US" sz="2400" dirty="0"/>
          </a:p>
          <a:p>
            <a:pPr marL="343535" lvl="1" indent="-151130">
              <a:spcBef>
                <a:spcPts val="400"/>
              </a:spcBef>
              <a:spcAft>
                <a:spcPts val="1200"/>
              </a:spcAft>
            </a:pPr>
            <a:r>
              <a:rPr lang="en-US" sz="2400" dirty="0">
                <a:latin typeface="Times New Roman"/>
                <a:cs typeface="Times New Roman"/>
              </a:rPr>
              <a:t>Practical applications in teaching, administration, and student services.</a:t>
            </a:r>
            <a:endParaRPr lang="en-US" sz="2400">
              <a:cs typeface="Times New Roman"/>
            </a:endParaRPr>
          </a:p>
          <a:p>
            <a:pPr marL="343535" lvl="1" indent="-151130">
              <a:spcBef>
                <a:spcPts val="400"/>
              </a:spcBef>
              <a:spcAft>
                <a:spcPts val="1200"/>
              </a:spcAft>
            </a:pPr>
            <a:r>
              <a:rPr lang="en-US" sz="2400" dirty="0">
                <a:latin typeface="Times New Roman"/>
                <a:cs typeface="Times New Roman"/>
              </a:rPr>
              <a:t>Strategies for AI integration in curriculum and administration.</a:t>
            </a:r>
            <a:endParaRPr lang="en-US" sz="2400">
              <a:cs typeface="Times New Roman"/>
            </a:endParaRPr>
          </a:p>
          <a:p>
            <a:pPr marL="343535" lvl="1" indent="-151130">
              <a:spcBef>
                <a:spcPts val="400"/>
              </a:spcBef>
              <a:spcAft>
                <a:spcPts val="1200"/>
              </a:spcAft>
            </a:pPr>
            <a:r>
              <a:rPr lang="en-US" sz="2400" dirty="0">
                <a:latin typeface="Times New Roman"/>
                <a:cs typeface="Times New Roman"/>
              </a:rPr>
              <a:t>Ethical considerations and future AI trends.</a:t>
            </a:r>
            <a:endParaRPr lang="en-US" sz="2400">
              <a:cs typeface="Times New Roman"/>
            </a:endParaRPr>
          </a:p>
        </p:txBody>
      </p:sp>
      <p:sp>
        <p:nvSpPr>
          <p:cNvPr id="3" name="Title 2">
            <a:extLst>
              <a:ext uri="{FF2B5EF4-FFF2-40B4-BE49-F238E27FC236}">
                <a16:creationId xmlns:a16="http://schemas.microsoft.com/office/drawing/2014/main" id="{181AC57D-159A-584D-9D45-A91AE529DD6D}"/>
              </a:ext>
            </a:extLst>
          </p:cNvPr>
          <p:cNvSpPr>
            <a:spLocks noGrp="1"/>
          </p:cNvSpPr>
          <p:nvPr>
            <p:ph type="title"/>
          </p:nvPr>
        </p:nvSpPr>
        <p:spPr/>
        <p:txBody>
          <a:bodyPr/>
          <a:lstStyle/>
          <a:p>
            <a:r>
              <a:rPr lang="en-US" dirty="0"/>
              <a:t>Day two: Leveraging AI in Higher Education</a:t>
            </a:r>
          </a:p>
        </p:txBody>
      </p:sp>
    </p:spTree>
    <p:extLst>
      <p:ext uri="{BB962C8B-B14F-4D97-AF65-F5344CB8AC3E}">
        <p14:creationId xmlns:p14="http://schemas.microsoft.com/office/powerpoint/2010/main" val="279038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98352-CF70-04F8-A67C-DD3F3395FAD4}"/>
              </a:ext>
            </a:extLst>
          </p:cNvPr>
          <p:cNvSpPr>
            <a:spLocks noGrp="1"/>
          </p:cNvSpPr>
          <p:nvPr>
            <p:ph idx="1"/>
          </p:nvPr>
        </p:nvSpPr>
        <p:spPr/>
        <p:txBody>
          <a:bodyPr/>
          <a:lstStyle/>
          <a:p>
            <a:pPr marL="0" indent="0">
              <a:spcAft>
                <a:spcPts val="1200"/>
              </a:spcAft>
              <a:buNone/>
            </a:pPr>
            <a:r>
              <a:rPr lang="en-US" sz="2400" dirty="0"/>
              <a:t>From Debriefing: </a:t>
            </a:r>
          </a:p>
          <a:p>
            <a:pPr lvl="1">
              <a:spcAft>
                <a:spcPts val="1200"/>
              </a:spcAft>
            </a:pPr>
            <a:r>
              <a:rPr lang="en-US" sz="2400" dirty="0"/>
              <a:t>Look at  College Challenges, </a:t>
            </a:r>
          </a:p>
          <a:p>
            <a:pPr lvl="1">
              <a:spcAft>
                <a:spcPts val="1200"/>
              </a:spcAft>
            </a:pPr>
            <a:r>
              <a:rPr lang="en-US" sz="2400" dirty="0"/>
              <a:t>What we hear from the report outs</a:t>
            </a:r>
          </a:p>
          <a:p>
            <a:pPr lvl="1">
              <a:spcAft>
                <a:spcPts val="1200"/>
              </a:spcAft>
            </a:pPr>
            <a:r>
              <a:rPr lang="en-US" sz="2400" dirty="0"/>
              <a:t>What we see on our 5x8 report out cards  </a:t>
            </a:r>
          </a:p>
          <a:p>
            <a:pPr marL="0" indent="0">
              <a:spcAft>
                <a:spcPts val="1200"/>
              </a:spcAft>
              <a:buNone/>
            </a:pPr>
            <a:r>
              <a:rPr lang="en-US" sz="2400" dirty="0"/>
              <a:t>How to effectively use the dashboard and Power BI data to identify student performance gaps as relates to the indicators</a:t>
            </a:r>
          </a:p>
          <a:p>
            <a:endParaRPr lang="en-US" dirty="0"/>
          </a:p>
        </p:txBody>
      </p:sp>
      <p:sp>
        <p:nvSpPr>
          <p:cNvPr id="3" name="Title 2">
            <a:extLst>
              <a:ext uri="{FF2B5EF4-FFF2-40B4-BE49-F238E27FC236}">
                <a16:creationId xmlns:a16="http://schemas.microsoft.com/office/drawing/2014/main" id="{5D97CA26-2C52-47A9-FE9B-2EC8658C3AE9}"/>
              </a:ext>
            </a:extLst>
          </p:cNvPr>
          <p:cNvSpPr>
            <a:spLocks noGrp="1"/>
          </p:cNvSpPr>
          <p:nvPr>
            <p:ph type="title"/>
          </p:nvPr>
        </p:nvSpPr>
        <p:spPr/>
        <p:txBody>
          <a:bodyPr/>
          <a:lstStyle/>
          <a:p>
            <a:r>
              <a:rPr lang="en-US" dirty="0"/>
              <a:t>Day Three: Technical Assistance Sessions </a:t>
            </a:r>
          </a:p>
        </p:txBody>
      </p:sp>
    </p:spTree>
    <p:extLst>
      <p:ext uri="{BB962C8B-B14F-4D97-AF65-F5344CB8AC3E}">
        <p14:creationId xmlns:p14="http://schemas.microsoft.com/office/powerpoint/2010/main" val="980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Aaron Mabe</a:t>
            </a:r>
          </a:p>
        </p:txBody>
      </p:sp>
      <p:sp>
        <p:nvSpPr>
          <p:cNvPr id="3" name="Subtitle 2"/>
          <p:cNvSpPr>
            <a:spLocks noGrp="1"/>
          </p:cNvSpPr>
          <p:nvPr>
            <p:ph type="subTitle" idx="1"/>
          </p:nvPr>
        </p:nvSpPr>
        <p:spPr>
          <a:xfrm>
            <a:off x="902825" y="2939753"/>
            <a:ext cx="7338350" cy="822294"/>
          </a:xfrm>
        </p:spPr>
        <p:txBody>
          <a:bodyPr>
            <a:noAutofit/>
          </a:bodyPr>
          <a:lstStyle/>
          <a:p>
            <a:r>
              <a:rPr lang="en-US" dirty="0">
                <a:latin typeface="+mn-lt"/>
              </a:rPr>
              <a:t>Coordinator for Career and College Promise</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pic>
        <p:nvPicPr>
          <p:cNvPr id="5" name="Picture 4" descr="Photo of Aaron Mabe">
            <a:extLst>
              <a:ext uri="{FF2B5EF4-FFF2-40B4-BE49-F238E27FC236}">
                <a16:creationId xmlns:a16="http://schemas.microsoft.com/office/drawing/2014/main" id="{CE8FBC68-AB1C-8762-48DF-613976C59F5A}"/>
              </a:ext>
            </a:extLst>
          </p:cNvPr>
          <p:cNvPicPr>
            <a:picLocks noChangeAspect="1"/>
          </p:cNvPicPr>
          <p:nvPr/>
        </p:nvPicPr>
        <p:blipFill rotWithShape="1">
          <a:blip r:embed="rId4">
            <a:extLst>
              <a:ext uri="{28A0092B-C50C-407E-A947-70E740481C1C}">
                <a14:useLocalDpi xmlns:a14="http://schemas.microsoft.com/office/drawing/2010/main" val="0"/>
              </a:ext>
            </a:extLst>
          </a:blip>
          <a:srcRect l="1327" r="5140"/>
          <a:stretch/>
        </p:blipFill>
        <p:spPr>
          <a:xfrm>
            <a:off x="6394370" y="0"/>
            <a:ext cx="2749630" cy="2939753"/>
          </a:xfrm>
          <a:prstGeom prst="rect">
            <a:avLst/>
          </a:prstGeom>
        </p:spPr>
      </p:pic>
    </p:spTree>
    <p:extLst>
      <p:ext uri="{BB962C8B-B14F-4D97-AF65-F5344CB8AC3E}">
        <p14:creationId xmlns:p14="http://schemas.microsoft.com/office/powerpoint/2010/main" val="205301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36FA8E6-6262-FC27-0DF0-86BEBA0C8224}"/>
              </a:ext>
            </a:extLst>
          </p:cNvPr>
          <p:cNvGraphicFramePr>
            <a:graphicFrameLocks noGrp="1"/>
          </p:cNvGraphicFramePr>
          <p:nvPr>
            <p:ph idx="1"/>
            <p:extLst>
              <p:ext uri="{D42A27DB-BD31-4B8C-83A1-F6EECF244321}">
                <p14:modId xmlns:p14="http://schemas.microsoft.com/office/powerpoint/2010/main" val="1636278693"/>
              </p:ext>
            </p:extLst>
          </p:nvPr>
        </p:nvGraphicFramePr>
        <p:xfrm>
          <a:off x="628650" y="1320799"/>
          <a:ext cx="7886700" cy="374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CEEB788-4F3E-E06A-51A5-46BAEA554DE5}"/>
              </a:ext>
            </a:extLst>
          </p:cNvPr>
          <p:cNvSpPr>
            <a:spLocks noGrp="1"/>
          </p:cNvSpPr>
          <p:nvPr>
            <p:ph type="title"/>
          </p:nvPr>
        </p:nvSpPr>
        <p:spPr>
          <a:xfrm>
            <a:off x="1297859" y="126367"/>
            <a:ext cx="7364361" cy="994172"/>
          </a:xfrm>
        </p:spPr>
        <p:txBody>
          <a:bodyPr/>
          <a:lstStyle/>
          <a:p>
            <a:r>
              <a:rPr lang="en-US" dirty="0"/>
              <a:t>Career &amp; Technical Education Team</a:t>
            </a:r>
          </a:p>
        </p:txBody>
      </p:sp>
    </p:spTree>
    <p:extLst>
      <p:ext uri="{BB962C8B-B14F-4D97-AF65-F5344CB8AC3E}">
        <p14:creationId xmlns:p14="http://schemas.microsoft.com/office/powerpoint/2010/main" val="72981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BCD536-F6F6-EA93-9F81-A6E3DF5E5B39}"/>
              </a:ext>
            </a:extLst>
          </p:cNvPr>
          <p:cNvSpPr>
            <a:spLocks noGrp="1"/>
          </p:cNvSpPr>
          <p:nvPr>
            <p:ph idx="1"/>
          </p:nvPr>
        </p:nvSpPr>
        <p:spPr>
          <a:xfrm>
            <a:off x="342027" y="1320904"/>
            <a:ext cx="8501826" cy="3696229"/>
          </a:xfrm>
        </p:spPr>
        <p:txBody>
          <a:bodyPr>
            <a:noAutofit/>
          </a:bodyPr>
          <a:lstStyle/>
          <a:p>
            <a:pPr marL="0" indent="0">
              <a:buNone/>
            </a:pPr>
            <a:r>
              <a:rPr lang="en-US" sz="1825" b="1" u="sng" dirty="0">
                <a:solidFill>
                  <a:srgbClr val="212121"/>
                </a:solidFill>
                <a:effectLst/>
                <a:latin typeface="+mn-lt"/>
              </a:rPr>
              <a:t>Dual Enrollment Conference </a:t>
            </a:r>
            <a:endParaRPr lang="en-US" sz="1825" dirty="0">
              <a:latin typeface="+mn-lt"/>
            </a:endParaRPr>
          </a:p>
          <a:p>
            <a:pPr marL="0" indent="0" algn="l">
              <a:buNone/>
            </a:pPr>
            <a:r>
              <a:rPr lang="en-US" sz="1825" b="1" dirty="0">
                <a:solidFill>
                  <a:srgbClr val="212121"/>
                </a:solidFill>
                <a:effectLst/>
                <a:latin typeface="+mn-lt"/>
              </a:rPr>
              <a:t> </a:t>
            </a:r>
            <a:r>
              <a:rPr lang="en-US" sz="1825" dirty="0">
                <a:solidFill>
                  <a:srgbClr val="212121"/>
                </a:solidFill>
                <a:effectLst/>
                <a:latin typeface="+mn-lt"/>
              </a:rPr>
              <a:t>The NCCCS, in partnership with the NC DPI, the Early College Research Center at UNC-G, and the RAND Corp., would like to invite you to our </a:t>
            </a:r>
            <a:r>
              <a:rPr lang="en-US" sz="1825" dirty="0">
                <a:solidFill>
                  <a:srgbClr val="212121"/>
                </a:solidFill>
                <a:latin typeface="+mn-lt"/>
              </a:rPr>
              <a:t>virtual </a:t>
            </a:r>
            <a:r>
              <a:rPr lang="en-US" sz="1825" dirty="0">
                <a:solidFill>
                  <a:srgbClr val="212121"/>
                </a:solidFill>
                <a:effectLst/>
                <a:latin typeface="+mn-lt"/>
              </a:rPr>
              <a:t>dual enrollment conference. "</a:t>
            </a:r>
            <a:r>
              <a:rPr lang="en-US" sz="1825" b="1" dirty="0">
                <a:solidFill>
                  <a:srgbClr val="212121"/>
                </a:solidFill>
                <a:effectLst/>
                <a:latin typeface="+mn-lt"/>
              </a:rPr>
              <a:t>Unlocking Potential, Expanding Opportunity: The Role of Dual Enrollment". </a:t>
            </a:r>
          </a:p>
          <a:p>
            <a:pPr marL="0" indent="0" algn="l">
              <a:buNone/>
            </a:pPr>
            <a:r>
              <a:rPr lang="en-US" sz="1825" dirty="0">
                <a:solidFill>
                  <a:srgbClr val="212121"/>
                </a:solidFill>
                <a:effectLst/>
                <a:latin typeface="+mn-lt"/>
              </a:rPr>
              <a:t>Free to attend. Register now at </a:t>
            </a:r>
            <a:r>
              <a:rPr lang="en-US" sz="1825" dirty="0">
                <a:solidFill>
                  <a:srgbClr val="0078D7"/>
                </a:solidFill>
                <a:effectLst/>
                <a:latin typeface="+mn-lt"/>
                <a:hlinkClick r:id="rId3" tooltip="Original URL: http://de24.vfairs.com/. Click or tap if you trust this link."/>
              </a:rPr>
              <a:t>de24.vfairs.com</a:t>
            </a:r>
            <a:endParaRPr lang="en-US" sz="1825" dirty="0">
              <a:effectLst/>
              <a:latin typeface="+mn-lt"/>
            </a:endParaRPr>
          </a:p>
          <a:p>
            <a:pPr marL="0" indent="0">
              <a:buNone/>
            </a:pPr>
            <a:r>
              <a:rPr lang="en-US" sz="1825" dirty="0">
                <a:solidFill>
                  <a:srgbClr val="212121"/>
                </a:solidFill>
                <a:effectLst/>
                <a:latin typeface="+mn-lt"/>
              </a:rPr>
              <a:t> </a:t>
            </a:r>
            <a:endParaRPr lang="en-US" sz="1825" dirty="0">
              <a:latin typeface="+mn-lt"/>
            </a:endParaRPr>
          </a:p>
          <a:p>
            <a:pPr marL="0" indent="0" algn="l">
              <a:buNone/>
            </a:pPr>
            <a:r>
              <a:rPr lang="en-US" sz="1825" b="1" u="sng" dirty="0">
                <a:solidFill>
                  <a:srgbClr val="212121"/>
                </a:solidFill>
                <a:effectLst/>
                <a:latin typeface="+mn-lt"/>
              </a:rPr>
              <a:t>Updated CCP Operating Procedures </a:t>
            </a:r>
            <a:endParaRPr lang="en-US" sz="1825" dirty="0">
              <a:effectLst/>
              <a:latin typeface="+mn-lt"/>
            </a:endParaRPr>
          </a:p>
          <a:p>
            <a:pPr marL="0" indent="0" algn="l">
              <a:buNone/>
            </a:pPr>
            <a:r>
              <a:rPr lang="en-US" sz="1825" dirty="0">
                <a:solidFill>
                  <a:srgbClr val="212121"/>
                </a:solidFill>
                <a:effectLst/>
                <a:latin typeface="+mn-lt"/>
              </a:rPr>
              <a:t>The updated CCP Operating Procedures/Section 14 can be viewed </a:t>
            </a:r>
            <a:r>
              <a:rPr lang="en-US" sz="1825" dirty="0">
                <a:solidFill>
                  <a:srgbClr val="212121"/>
                </a:solidFill>
                <a:effectLst/>
                <a:latin typeface="+mn-lt"/>
                <a:hlinkClick r:id="rId4"/>
              </a:rPr>
              <a:t>HERE</a:t>
            </a:r>
            <a:r>
              <a:rPr lang="en-US" sz="1825" dirty="0">
                <a:solidFill>
                  <a:srgbClr val="212121"/>
                </a:solidFill>
                <a:effectLst/>
                <a:latin typeface="+mn-lt"/>
              </a:rPr>
              <a:t>. </a:t>
            </a:r>
            <a:r>
              <a:rPr lang="en-US" sz="1825" dirty="0">
                <a:effectLst/>
                <a:latin typeface="+mn-lt"/>
              </a:rPr>
              <a:t>Effective Spring 2024, depending on the student's career goals, CTE Pathways may be considered a primary pathway. To access the Operating Procedures, Curriculum Standards, or other information via the NCCCS website, visit </a:t>
            </a:r>
            <a:r>
              <a:rPr lang="en-US" sz="1825" dirty="0">
                <a:effectLst/>
                <a:latin typeface="+mn-lt"/>
                <a:hlinkClick r:id="rId5"/>
              </a:rPr>
              <a:t>HERE</a:t>
            </a:r>
            <a:endParaRPr lang="en-US" sz="1825" dirty="0">
              <a:latin typeface="+mn-lt"/>
            </a:endParaRPr>
          </a:p>
        </p:txBody>
      </p:sp>
      <p:sp>
        <p:nvSpPr>
          <p:cNvPr id="3" name="Title 2">
            <a:extLst>
              <a:ext uri="{FF2B5EF4-FFF2-40B4-BE49-F238E27FC236}">
                <a16:creationId xmlns:a16="http://schemas.microsoft.com/office/drawing/2014/main" id="{DD418C38-0562-9DE7-ABC5-74BB5BB945C9}"/>
              </a:ext>
            </a:extLst>
          </p:cNvPr>
          <p:cNvSpPr>
            <a:spLocks noGrp="1"/>
          </p:cNvSpPr>
          <p:nvPr>
            <p:ph type="title"/>
          </p:nvPr>
        </p:nvSpPr>
        <p:spPr/>
        <p:txBody>
          <a:bodyPr/>
          <a:lstStyle/>
          <a:p>
            <a:r>
              <a:rPr lang="en-US" dirty="0"/>
              <a:t>Updates from Aaron Mabe</a:t>
            </a:r>
          </a:p>
        </p:txBody>
      </p:sp>
    </p:spTree>
    <p:extLst>
      <p:ext uri="{BB962C8B-B14F-4D97-AF65-F5344CB8AC3E}">
        <p14:creationId xmlns:p14="http://schemas.microsoft.com/office/powerpoint/2010/main" val="291650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F99AB2-D07D-F90F-F254-B451FE14F7E9}"/>
              </a:ext>
            </a:extLst>
          </p:cNvPr>
          <p:cNvSpPr>
            <a:spLocks noGrp="1"/>
          </p:cNvSpPr>
          <p:nvPr>
            <p:ph idx="1"/>
          </p:nvPr>
        </p:nvSpPr>
        <p:spPr>
          <a:xfrm>
            <a:off x="900440" y="1556574"/>
            <a:ext cx="7594406" cy="3313083"/>
          </a:xfrm>
        </p:spPr>
        <p:txBody>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Reach out and schedule a meeting with Dr. Jennifer McLean, Dr. Mary Olvera, and Aaron Mabe to review your college’s 9-14 Pathways.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A consultation meeting will include reviewing all the elements of 9-14 Pathways and </a:t>
            </a:r>
            <a:r>
              <a:rPr lang="en-US" sz="1800" dirty="0">
                <a:latin typeface="Calibri" panose="020F0502020204030204" pitchFamily="34" charset="0"/>
                <a:ea typeface="Calibri" panose="020F0502020204030204" pitchFamily="34" charset="0"/>
              </a:rPr>
              <a:t>ideas</a:t>
            </a:r>
            <a:r>
              <a:rPr lang="en-US" sz="1800" dirty="0">
                <a:effectLst/>
                <a:latin typeface="Calibri" panose="020F0502020204030204" pitchFamily="34" charset="0"/>
                <a:ea typeface="Calibri" panose="020F0502020204030204" pitchFamily="34" charset="0"/>
              </a:rPr>
              <a:t> to strengthen existing pathways and improve secondary partnerships. </a:t>
            </a:r>
          </a:p>
          <a:p>
            <a:pPr marL="0" marR="0" indent="0">
              <a:spcBef>
                <a:spcPts val="0"/>
              </a:spcBef>
              <a:spcAft>
                <a:spcPts val="0"/>
              </a:spcAft>
              <a:buNone/>
            </a:pP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Calibri" panose="020F0502020204030204" pitchFamily="34" charset="0"/>
              </a:rPr>
              <a:t>ontact Aaron at </a:t>
            </a:r>
            <a:r>
              <a:rPr lang="en-US" sz="1800" u="sng" dirty="0">
                <a:solidFill>
                  <a:srgbClr val="0563C1"/>
                </a:solidFill>
                <a:latin typeface="Calibri" panose="020F0502020204030204" pitchFamily="34" charset="0"/>
                <a:ea typeface="Calibri" panose="020F0502020204030204" pitchFamily="34" charset="0"/>
                <a:hlinkClick r:id="rId2"/>
              </a:rPr>
              <a:t>mabea@nccommunitycolleges.edu</a:t>
            </a:r>
            <a:r>
              <a:rPr lang="en-US" sz="1800" u="sng" dirty="0">
                <a:solidFill>
                  <a:srgbClr val="0563C1"/>
                </a:solidFill>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to schedule a consultation.</a:t>
            </a: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indent="0">
              <a:buNone/>
            </a:pPr>
            <a:endParaRPr lang="en-US" dirty="0"/>
          </a:p>
        </p:txBody>
      </p:sp>
      <p:sp>
        <p:nvSpPr>
          <p:cNvPr id="3" name="Title 2">
            <a:extLst>
              <a:ext uri="{FF2B5EF4-FFF2-40B4-BE49-F238E27FC236}">
                <a16:creationId xmlns:a16="http://schemas.microsoft.com/office/drawing/2014/main" id="{9ACE40E8-7940-4A88-B786-1C17C4BFF1E4}"/>
              </a:ext>
            </a:extLst>
          </p:cNvPr>
          <p:cNvSpPr>
            <a:spLocks noGrp="1"/>
          </p:cNvSpPr>
          <p:nvPr>
            <p:ph type="title"/>
          </p:nvPr>
        </p:nvSpPr>
        <p:spPr/>
        <p:txBody>
          <a:bodyPr/>
          <a:lstStyle/>
          <a:p>
            <a:r>
              <a:rPr lang="en-US" dirty="0"/>
              <a:t>Pathways Consultation</a:t>
            </a:r>
          </a:p>
        </p:txBody>
      </p:sp>
    </p:spTree>
    <p:extLst>
      <p:ext uri="{BB962C8B-B14F-4D97-AF65-F5344CB8AC3E}">
        <p14:creationId xmlns:p14="http://schemas.microsoft.com/office/powerpoint/2010/main" val="5715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Jennifer McLean</a:t>
            </a:r>
          </a:p>
        </p:txBody>
      </p:sp>
      <p:sp>
        <p:nvSpPr>
          <p:cNvPr id="3" name="Subtitle 2"/>
          <p:cNvSpPr>
            <a:spLocks noGrp="1"/>
          </p:cNvSpPr>
          <p:nvPr>
            <p:ph type="subTitle" idx="1"/>
          </p:nvPr>
        </p:nvSpPr>
        <p:spPr>
          <a:xfrm>
            <a:off x="902825" y="2939753"/>
            <a:ext cx="7338350" cy="822294"/>
          </a:xfrm>
        </p:spPr>
        <p:txBody>
          <a:bodyPr>
            <a:noAutofit/>
          </a:bodyPr>
          <a:lstStyle/>
          <a:p>
            <a:r>
              <a:rPr lang="en-US" dirty="0">
                <a:latin typeface="+mn-lt"/>
              </a:rPr>
              <a:t>Associate Director of Student Support</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pic>
        <p:nvPicPr>
          <p:cNvPr id="5" name="Picture 4" descr="Photo of Jennifer McLean">
            <a:extLst>
              <a:ext uri="{FF2B5EF4-FFF2-40B4-BE49-F238E27FC236}">
                <a16:creationId xmlns:a16="http://schemas.microsoft.com/office/drawing/2014/main" id="{16464304-2320-46FC-DDCE-F594B0A8833D}"/>
              </a:ext>
            </a:extLst>
          </p:cNvPr>
          <p:cNvPicPr>
            <a:picLocks noChangeAspect="1"/>
          </p:cNvPicPr>
          <p:nvPr/>
        </p:nvPicPr>
        <p:blipFill rotWithShape="1">
          <a:blip r:embed="rId4">
            <a:extLst>
              <a:ext uri="{28A0092B-C50C-407E-A947-70E740481C1C}">
                <a14:useLocalDpi xmlns:a14="http://schemas.microsoft.com/office/drawing/2010/main" val="0"/>
              </a:ext>
            </a:extLst>
          </a:blip>
          <a:srcRect l="12932" t="5278" r="15114" b="13056"/>
          <a:stretch/>
        </p:blipFill>
        <p:spPr>
          <a:xfrm>
            <a:off x="6838950" y="0"/>
            <a:ext cx="2305050" cy="2982589"/>
          </a:xfrm>
          <a:prstGeom prst="rect">
            <a:avLst/>
          </a:prstGeom>
        </p:spPr>
      </p:pic>
    </p:spTree>
    <p:extLst>
      <p:ext uri="{BB962C8B-B14F-4D97-AF65-F5344CB8AC3E}">
        <p14:creationId xmlns:p14="http://schemas.microsoft.com/office/powerpoint/2010/main" val="38081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BCB08-F77E-93BA-D32D-0014CA81436D}"/>
              </a:ext>
            </a:extLst>
          </p:cNvPr>
          <p:cNvSpPr>
            <a:spLocks noGrp="1"/>
          </p:cNvSpPr>
          <p:nvPr>
            <p:ph idx="1"/>
          </p:nvPr>
        </p:nvSpPr>
        <p:spPr/>
        <p:txBody>
          <a:bodyPr vert="horz" lIns="91440" tIns="45720" rIns="91440" bIns="45720" rtlCol="0" anchor="t">
            <a:normAutofit/>
          </a:bodyPr>
          <a:lstStyle/>
          <a:p>
            <a:pPr>
              <a:buFont typeface="Wingdings" panose="05000000000000000000" pitchFamily="2" charset="2"/>
              <a:buChar char="ü"/>
            </a:pPr>
            <a:r>
              <a:rPr lang="en-US" dirty="0"/>
              <a:t>December 5 – Wayne Community College</a:t>
            </a:r>
          </a:p>
          <a:p>
            <a:pPr marL="0" indent="0">
              <a:buNone/>
            </a:pPr>
            <a:r>
              <a:rPr lang="en-US" b="1" dirty="0">
                <a:solidFill>
                  <a:srgbClr val="FF0000"/>
                </a:solidFill>
              </a:rPr>
              <a:t>TBD</a:t>
            </a:r>
            <a:r>
              <a:rPr lang="en-US" dirty="0"/>
              <a:t> rescheduled Catawba Valley</a:t>
            </a:r>
          </a:p>
          <a:p>
            <a:pPr marL="0" indent="0">
              <a:buNone/>
            </a:pPr>
            <a:endParaRPr lang="en-US" dirty="0">
              <a:latin typeface="Times New Roman"/>
              <a:cs typeface="Times New Roman"/>
            </a:endParaRPr>
          </a:p>
          <a:p>
            <a:pPr marL="0" indent="0">
              <a:buNone/>
            </a:pPr>
            <a:endParaRPr lang="en-US" dirty="0">
              <a:latin typeface="Times New Roman"/>
              <a:cs typeface="Times New Roman"/>
            </a:endParaRPr>
          </a:p>
          <a:p>
            <a:pPr marL="0" indent="0">
              <a:buNone/>
            </a:pPr>
            <a:r>
              <a:rPr lang="en-US" dirty="0">
                <a:latin typeface="Times New Roman"/>
                <a:cs typeface="Times New Roman"/>
              </a:rPr>
              <a:t>Who should attend?</a:t>
            </a:r>
          </a:p>
          <a:p>
            <a:pPr marL="0" indent="0">
              <a:buNone/>
            </a:pPr>
            <a:r>
              <a:rPr lang="en-US" dirty="0">
                <a:latin typeface="Times New Roman"/>
                <a:cs typeface="Times New Roman"/>
              </a:rPr>
              <a:t>Career Coaches and Career Counselors</a:t>
            </a:r>
            <a:endParaRPr lang="en-US" dirty="0"/>
          </a:p>
          <a:p>
            <a:pPr marL="0" indent="0">
              <a:buNone/>
            </a:pPr>
            <a:endParaRPr lang="en-US" dirty="0"/>
          </a:p>
          <a:p>
            <a:pPr marL="0" indent="0">
              <a:buNone/>
            </a:pPr>
            <a:endParaRPr lang="en-US" dirty="0"/>
          </a:p>
          <a:p>
            <a:pPr marL="0" indent="0">
              <a:buNone/>
            </a:pPr>
            <a:r>
              <a:rPr lang="en-US" dirty="0">
                <a:solidFill>
                  <a:srgbClr val="FD0000"/>
                </a:solidFill>
                <a:latin typeface="Times New Roman"/>
                <a:cs typeface="Times New Roman"/>
              </a:rPr>
              <a:t>*Lunch $10 cash only at the door</a:t>
            </a:r>
            <a:endParaRPr lang="en-US" dirty="0">
              <a:solidFill>
                <a:srgbClr val="FD0000"/>
              </a:solidFill>
            </a:endParaRPr>
          </a:p>
          <a:p>
            <a:pPr marL="174625" indent="-174625"/>
            <a:endParaRPr lang="en-US" dirty="0">
              <a:solidFill>
                <a:srgbClr val="FD0000"/>
              </a:solidFill>
            </a:endParaRPr>
          </a:p>
        </p:txBody>
      </p:sp>
      <p:sp>
        <p:nvSpPr>
          <p:cNvPr id="3" name="Title 2">
            <a:extLst>
              <a:ext uri="{FF2B5EF4-FFF2-40B4-BE49-F238E27FC236}">
                <a16:creationId xmlns:a16="http://schemas.microsoft.com/office/drawing/2014/main" id="{85D370CD-EA66-B844-0611-990CE51070C5}"/>
              </a:ext>
            </a:extLst>
          </p:cNvPr>
          <p:cNvSpPr>
            <a:spLocks noGrp="1"/>
          </p:cNvSpPr>
          <p:nvPr>
            <p:ph type="title"/>
          </p:nvPr>
        </p:nvSpPr>
        <p:spPr/>
        <p:txBody>
          <a:bodyPr/>
          <a:lstStyle/>
          <a:p>
            <a:r>
              <a:rPr lang="en-US" dirty="0"/>
              <a:t>Digging Deep in Career Exploration Workshops	</a:t>
            </a:r>
          </a:p>
        </p:txBody>
      </p:sp>
      <p:pic>
        <p:nvPicPr>
          <p:cNvPr id="4" name="Picture 3" descr="graphic of the cover of the NC Career Exploration Guide">
            <a:extLst>
              <a:ext uri="{FF2B5EF4-FFF2-40B4-BE49-F238E27FC236}">
                <a16:creationId xmlns:a16="http://schemas.microsoft.com/office/drawing/2014/main" id="{91083DDA-B6B5-09E4-D20C-6D50F76FB784}"/>
              </a:ext>
            </a:extLst>
          </p:cNvPr>
          <p:cNvPicPr>
            <a:picLocks noChangeAspect="1"/>
          </p:cNvPicPr>
          <p:nvPr/>
        </p:nvPicPr>
        <p:blipFill>
          <a:blip r:embed="rId3"/>
          <a:stretch>
            <a:fillRect/>
          </a:stretch>
        </p:blipFill>
        <p:spPr>
          <a:xfrm rot="1030506">
            <a:off x="5641280" y="965675"/>
            <a:ext cx="2878815" cy="3714601"/>
          </a:xfrm>
          <a:prstGeom prst="rect">
            <a:avLst/>
          </a:prstGeom>
          <a:noFill/>
          <a:ln>
            <a:solidFill>
              <a:srgbClr val="3C599D"/>
            </a:solidFill>
          </a:ln>
        </p:spPr>
      </p:pic>
    </p:spTree>
    <p:extLst>
      <p:ext uri="{BB962C8B-B14F-4D97-AF65-F5344CB8AC3E}">
        <p14:creationId xmlns:p14="http://schemas.microsoft.com/office/powerpoint/2010/main" val="34023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Lane Freeman</a:t>
            </a:r>
          </a:p>
        </p:txBody>
      </p:sp>
      <p:sp>
        <p:nvSpPr>
          <p:cNvPr id="3" name="Subtitle 2"/>
          <p:cNvSpPr>
            <a:spLocks noGrp="1"/>
          </p:cNvSpPr>
          <p:nvPr>
            <p:ph type="subTitle" idx="1"/>
          </p:nvPr>
        </p:nvSpPr>
        <p:spPr>
          <a:xfrm>
            <a:off x="902825" y="2939753"/>
            <a:ext cx="7338350" cy="822294"/>
          </a:xfrm>
        </p:spPr>
        <p:txBody>
          <a:bodyPr>
            <a:noAutofit/>
          </a:bodyPr>
          <a:lstStyle/>
          <a:p>
            <a:r>
              <a:rPr lang="en-US" dirty="0">
                <a:latin typeface="+mn-lt"/>
              </a:rPr>
              <a:t>Director of Online Learning</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376" y="3762047"/>
            <a:ext cx="3355245" cy="1276505"/>
          </a:xfrm>
          <a:prstGeom prst="rect">
            <a:avLst/>
          </a:prstGeom>
        </p:spPr>
      </p:pic>
      <p:pic>
        <p:nvPicPr>
          <p:cNvPr id="7" name="Picture 6" descr="Photo of Lane Freeman">
            <a:extLst>
              <a:ext uri="{FF2B5EF4-FFF2-40B4-BE49-F238E27FC236}">
                <a16:creationId xmlns:a16="http://schemas.microsoft.com/office/drawing/2014/main" id="{81309E34-0B30-4374-4F39-67E7D0CCAE16}"/>
              </a:ext>
            </a:extLst>
          </p:cNvPr>
          <p:cNvPicPr>
            <a:picLocks noChangeAspect="1"/>
          </p:cNvPicPr>
          <p:nvPr/>
        </p:nvPicPr>
        <p:blipFill rotWithShape="1">
          <a:blip r:embed="rId4">
            <a:extLst>
              <a:ext uri="{28A0092B-C50C-407E-A947-70E740481C1C}">
                <a14:useLocalDpi xmlns:a14="http://schemas.microsoft.com/office/drawing/2010/main" val="0"/>
              </a:ext>
            </a:extLst>
          </a:blip>
          <a:srcRect l="11291"/>
          <a:stretch/>
        </p:blipFill>
        <p:spPr>
          <a:xfrm>
            <a:off x="6784258" y="0"/>
            <a:ext cx="2359742" cy="3325091"/>
          </a:xfrm>
          <a:prstGeom prst="rect">
            <a:avLst/>
          </a:prstGeom>
        </p:spPr>
      </p:pic>
    </p:spTree>
    <p:extLst>
      <p:ext uri="{BB962C8B-B14F-4D97-AF65-F5344CB8AC3E}">
        <p14:creationId xmlns:p14="http://schemas.microsoft.com/office/powerpoint/2010/main" val="65753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5" name="Picture 4" descr="A person wearing a virtual reality headset&#10;&#10;Description automatically generated">
            <a:extLst>
              <a:ext uri="{FF2B5EF4-FFF2-40B4-BE49-F238E27FC236}">
                <a16:creationId xmlns:a16="http://schemas.microsoft.com/office/drawing/2014/main" id="{EE0DF7C3-64A4-60A8-9C59-13174B8E05EC}"/>
              </a:ext>
            </a:extLst>
          </p:cNvPr>
          <p:cNvPicPr>
            <a:picLocks noChangeAspect="1"/>
          </p:cNvPicPr>
          <p:nvPr/>
        </p:nvPicPr>
        <p:blipFill rotWithShape="1">
          <a:blip r:embed="rId3">
            <a:extLst>
              <a:ext uri="{28A0092B-C50C-407E-A947-70E740481C1C}">
                <a14:useLocalDpi xmlns:a14="http://schemas.microsoft.com/office/drawing/2010/main" val="0"/>
              </a:ext>
            </a:extLst>
          </a:blip>
          <a:srcRect r="18547" b="-1"/>
          <a:stretch/>
        </p:blipFill>
        <p:spPr>
          <a:xfrm>
            <a:off x="3662269" y="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person wearing virtual reality goggles&#10;&#10;Description automatically generated">
            <a:extLst>
              <a:ext uri="{FF2B5EF4-FFF2-40B4-BE49-F238E27FC236}">
                <a16:creationId xmlns:a16="http://schemas.microsoft.com/office/drawing/2014/main" id="{EDE5AC89-430E-ADAE-A2F8-E17C9B1F7C50}"/>
              </a:ext>
            </a:extLst>
          </p:cNvPr>
          <p:cNvPicPr>
            <a:picLocks noChangeAspect="1"/>
          </p:cNvPicPr>
          <p:nvPr/>
        </p:nvPicPr>
        <p:blipFill rotWithShape="1">
          <a:blip r:embed="rId4">
            <a:extLst>
              <a:ext uri="{28A0092B-C50C-407E-A947-70E740481C1C}">
                <a14:useLocalDpi xmlns:a14="http://schemas.microsoft.com/office/drawing/2010/main" val="0"/>
              </a:ext>
            </a:extLst>
          </a:blip>
          <a:srcRect t="7188" r="-2" b="10597"/>
          <a:stretch/>
        </p:blipFill>
        <p:spPr>
          <a:xfrm>
            <a:off x="3662269" y="261975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prstClr val="white"/>
              </a:solidFill>
              <a:latin typeface="Calibri" panose="020F0502020204030204"/>
            </a:endParaRPr>
          </a:p>
        </p:txBody>
      </p:sp>
      <p:sp>
        <p:nvSpPr>
          <p:cNvPr id="2" name="Title 1">
            <a:extLst>
              <a:ext uri="{FF2B5EF4-FFF2-40B4-BE49-F238E27FC236}">
                <a16:creationId xmlns:a16="http://schemas.microsoft.com/office/drawing/2014/main" id="{C4B38824-4AE6-AEF5-E8CE-B84EA9E7DB3A}"/>
              </a:ext>
            </a:extLst>
          </p:cNvPr>
          <p:cNvSpPr>
            <a:spLocks noGrp="1"/>
          </p:cNvSpPr>
          <p:nvPr>
            <p:ph type="title"/>
          </p:nvPr>
        </p:nvSpPr>
        <p:spPr>
          <a:xfrm>
            <a:off x="336042" y="644652"/>
            <a:ext cx="3624602" cy="932688"/>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550"/>
              <a:t>Director of Online Learning Updates</a:t>
            </a: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4109"/>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1645920"/>
            <a:ext cx="3669030" cy="13716"/>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1645920"/>
            <a:ext cx="36690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0584A6E-A5B6-32A1-229F-9AAEFDE86C8E}"/>
              </a:ext>
            </a:extLst>
          </p:cNvPr>
          <p:cNvSpPr>
            <a:spLocks noGrp="1"/>
          </p:cNvSpPr>
          <p:nvPr>
            <p:ph idx="1"/>
          </p:nvPr>
        </p:nvSpPr>
        <p:spPr>
          <a:xfrm>
            <a:off x="336043" y="1884459"/>
            <a:ext cx="3624602" cy="2748263"/>
          </a:xfrm>
        </p:spPr>
        <p:txBody>
          <a:bodyPr>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500" dirty="0"/>
              <a:t>2024 Immersive Learning Conference:</a:t>
            </a:r>
          </a:p>
          <a:p>
            <a:r>
              <a:rPr lang="en-US" sz="1500" dirty="0"/>
              <a:t>Career Coaches may apply now at the NCCCS Website under “</a:t>
            </a:r>
            <a:r>
              <a:rPr lang="en-US" sz="1500" dirty="0">
                <a:hlinkClick r:id="rId5"/>
              </a:rPr>
              <a:t>Events</a:t>
            </a:r>
            <a:r>
              <a:rPr lang="en-US" sz="1500" dirty="0"/>
              <a:t>.”</a:t>
            </a:r>
          </a:p>
          <a:p>
            <a:r>
              <a:rPr lang="en-US" sz="1500" dirty="0"/>
              <a:t>Priority Registration Deadline is January 31</a:t>
            </a:r>
            <a:r>
              <a:rPr lang="en-US" sz="1500" baseline="30000" dirty="0"/>
              <a:t>st</a:t>
            </a:r>
            <a:r>
              <a:rPr lang="en-US" sz="1500" dirty="0"/>
              <a:t> for Career Coaches.</a:t>
            </a:r>
          </a:p>
          <a:p>
            <a:r>
              <a:rPr lang="en-US" sz="1500" dirty="0"/>
              <a:t>Perkins Leadership Funding covers room and food costs.</a:t>
            </a:r>
          </a:p>
          <a:p>
            <a:r>
              <a:rPr lang="en-US" sz="1500" dirty="0"/>
              <a:t>Individual institutions responsible for transportation.</a:t>
            </a:r>
          </a:p>
          <a:p>
            <a:r>
              <a:rPr lang="en-US" sz="1500" dirty="0"/>
              <a:t>Opportunity for networking and exploring technology in education.</a:t>
            </a:r>
          </a:p>
        </p:txBody>
      </p:sp>
    </p:spTree>
    <p:extLst>
      <p:ext uri="{BB962C8B-B14F-4D97-AF65-F5344CB8AC3E}">
        <p14:creationId xmlns:p14="http://schemas.microsoft.com/office/powerpoint/2010/main" val="2002540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 name="Title 1">
            <a:extLst>
              <a:ext uri="{FF2B5EF4-FFF2-40B4-BE49-F238E27FC236}">
                <a16:creationId xmlns:a16="http://schemas.microsoft.com/office/drawing/2014/main" id="{F73DF4BC-FFF9-3FCC-4DC4-12586B1C310F}"/>
              </a:ext>
            </a:extLst>
          </p:cNvPr>
          <p:cNvSpPr>
            <a:spLocks noGrp="1"/>
          </p:cNvSpPr>
          <p:nvPr>
            <p:ph type="title"/>
          </p:nvPr>
        </p:nvSpPr>
        <p:spPr>
          <a:xfrm>
            <a:off x="480060" y="244027"/>
            <a:ext cx="3276452" cy="1467631"/>
          </a:xfrm>
        </p:spPr>
        <p:txBody>
          <a:bodyPr anchor="b">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450" dirty="0"/>
              <a:t>Director of Online Learning Updates continued</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 name="Content Placeholder 2">
            <a:extLst>
              <a:ext uri="{FF2B5EF4-FFF2-40B4-BE49-F238E27FC236}">
                <a16:creationId xmlns:a16="http://schemas.microsoft.com/office/drawing/2014/main" id="{6B51CFBC-3539-6D82-E616-52F2C515DA39}"/>
              </a:ext>
            </a:extLst>
          </p:cNvPr>
          <p:cNvSpPr>
            <a:spLocks noGrp="1"/>
          </p:cNvSpPr>
          <p:nvPr>
            <p:ph idx="1"/>
          </p:nvPr>
        </p:nvSpPr>
        <p:spPr>
          <a:xfrm>
            <a:off x="163551" y="2028370"/>
            <a:ext cx="3819082" cy="2991982"/>
          </a:xfrm>
        </p:spPr>
        <p:txBody>
          <a:bodyPr>
            <a:normAutofit fontScale="85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600" i="0" dirty="0">
                <a:effectLst/>
                <a:latin typeface="Söhne"/>
              </a:rPr>
              <a:t>“Leveraging AI in Higher Education" Session:</a:t>
            </a:r>
          </a:p>
          <a:p>
            <a:pPr>
              <a:buFont typeface="Arial" panose="020B0604020202020204" pitchFamily="34" charset="0"/>
              <a:buChar char="•"/>
            </a:pPr>
            <a:r>
              <a:rPr lang="en-US" sz="1600" i="0" dirty="0">
                <a:effectLst/>
                <a:latin typeface="Söhne"/>
              </a:rPr>
              <a:t>Contact Lane Freeman to schedule the 90-minute session for you.</a:t>
            </a:r>
          </a:p>
          <a:p>
            <a:pPr>
              <a:buFont typeface="Arial" panose="020B0604020202020204" pitchFamily="34" charset="0"/>
              <a:buChar char="•"/>
            </a:pPr>
            <a:r>
              <a:rPr lang="en-US" sz="1600" i="0" dirty="0">
                <a:effectLst/>
                <a:latin typeface="Söhne"/>
              </a:rPr>
              <a:t>Introduction to AI and its relevance in higher education.</a:t>
            </a:r>
          </a:p>
          <a:p>
            <a:pPr>
              <a:buFont typeface="Arial" panose="020B0604020202020204" pitchFamily="34" charset="0"/>
              <a:buChar char="•"/>
            </a:pPr>
            <a:r>
              <a:rPr lang="en-US" sz="1600" i="0" dirty="0">
                <a:effectLst/>
                <a:latin typeface="Söhne"/>
              </a:rPr>
              <a:t>Practical applications in teaching, administration, and student services.</a:t>
            </a:r>
          </a:p>
          <a:p>
            <a:pPr>
              <a:buFont typeface="Arial" panose="020B0604020202020204" pitchFamily="34" charset="0"/>
              <a:buChar char="•"/>
            </a:pPr>
            <a:r>
              <a:rPr lang="en-US" sz="1600" i="0" dirty="0">
                <a:effectLst/>
                <a:latin typeface="Söhne"/>
              </a:rPr>
              <a:t>Strategies for AI integration in curriculum and administration.</a:t>
            </a:r>
          </a:p>
          <a:p>
            <a:pPr>
              <a:buFont typeface="Arial" panose="020B0604020202020204" pitchFamily="34" charset="0"/>
              <a:buChar char="•"/>
            </a:pPr>
            <a:r>
              <a:rPr lang="en-US" sz="1600" i="0" dirty="0">
                <a:effectLst/>
                <a:latin typeface="Söhne"/>
              </a:rPr>
              <a:t>Ethical considerations and future AI trends.</a:t>
            </a:r>
          </a:p>
          <a:p>
            <a:pPr>
              <a:buFont typeface="Arial" panose="020B0604020202020204" pitchFamily="34" charset="0"/>
              <a:buChar char="•"/>
            </a:pPr>
            <a:r>
              <a:rPr lang="en-US" sz="1600" i="0" dirty="0">
                <a:effectLst/>
                <a:latin typeface="Söhne"/>
              </a:rPr>
              <a:t>Hands-on activities to experience AI tools.</a:t>
            </a:r>
          </a:p>
          <a:p>
            <a:pPr>
              <a:buFont typeface="Arial" panose="020B0604020202020204" pitchFamily="34" charset="0"/>
              <a:buChar char="•"/>
            </a:pPr>
            <a:r>
              <a:rPr lang="en-US" sz="1600" i="0" dirty="0">
                <a:effectLst/>
                <a:latin typeface="Söhne"/>
              </a:rPr>
              <a:t>Targeted at faculty, staff, and student services, enhancing their work through AI.</a:t>
            </a:r>
          </a:p>
        </p:txBody>
      </p:sp>
      <p:pic>
        <p:nvPicPr>
          <p:cNvPr id="5" name="Picture 4" descr="A person sitting at a desk looking at a human body&#10;&#10;Description automatically generated">
            <a:extLst>
              <a:ext uri="{FF2B5EF4-FFF2-40B4-BE49-F238E27FC236}">
                <a16:creationId xmlns:a16="http://schemas.microsoft.com/office/drawing/2014/main" id="{E0367FF4-A169-510F-E52C-6F9494A5482B}"/>
              </a:ext>
            </a:extLst>
          </p:cNvPr>
          <p:cNvPicPr>
            <a:picLocks noChangeAspect="1"/>
          </p:cNvPicPr>
          <p:nvPr/>
        </p:nvPicPr>
        <p:blipFill rotWithShape="1">
          <a:blip r:embed="rId3">
            <a:extLst>
              <a:ext uri="{28A0092B-C50C-407E-A947-70E740481C1C}">
                <a14:useLocalDpi xmlns:a14="http://schemas.microsoft.com/office/drawing/2010/main" val="0"/>
              </a:ext>
            </a:extLst>
          </a:blip>
          <a:srcRect l="26426" r="16151" b="1"/>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36891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5" name="Picture 4" descr="A person in a white shirt holding a clipboard&#10;&#10;Description automatically generated">
            <a:extLst>
              <a:ext uri="{FF2B5EF4-FFF2-40B4-BE49-F238E27FC236}">
                <a16:creationId xmlns:a16="http://schemas.microsoft.com/office/drawing/2014/main" id="{72B12CEA-ADBE-6D23-CFBF-365F09E229BF}"/>
              </a:ext>
            </a:extLst>
          </p:cNvPr>
          <p:cNvPicPr>
            <a:picLocks noChangeAspect="1"/>
          </p:cNvPicPr>
          <p:nvPr/>
        </p:nvPicPr>
        <p:blipFill rotWithShape="1">
          <a:blip r:embed="rId3">
            <a:extLst>
              <a:ext uri="{28A0092B-C50C-407E-A947-70E740481C1C}">
                <a14:useLocalDpi xmlns:a14="http://schemas.microsoft.com/office/drawing/2010/main" val="0"/>
              </a:ext>
            </a:extLst>
          </a:blip>
          <a:srcRect r="-2" b="6168"/>
          <a:stretch/>
        </p:blipFill>
        <p:spPr>
          <a:xfrm>
            <a:off x="3662266" y="7"/>
            <a:ext cx="5481734" cy="5143493"/>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41" name="Freeform: Shape 4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1" cy="51435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3" name="Freeform: Shape 4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3" cy="51435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61153C-ADD5-BE3C-140D-F0597906B6CD}"/>
              </a:ext>
            </a:extLst>
          </p:cNvPr>
          <p:cNvSpPr>
            <a:spLocks noGrp="1"/>
          </p:cNvSpPr>
          <p:nvPr>
            <p:ph type="title"/>
          </p:nvPr>
        </p:nvSpPr>
        <p:spPr>
          <a:xfrm>
            <a:off x="281178" y="642366"/>
            <a:ext cx="3744468" cy="932688"/>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550" i="0">
                <a:effectLst/>
                <a:latin typeface="Söhne"/>
              </a:rPr>
              <a:t>2024 Master Instructor Candidates Selected</a:t>
            </a:r>
            <a:endParaRPr lang="en-US" sz="2550"/>
          </a:p>
        </p:txBody>
      </p:sp>
      <p:sp>
        <p:nvSpPr>
          <p:cNvPr id="45" name="Rectangle 4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3244"/>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prstClr val="white"/>
              </a:solidFill>
              <a:latin typeface="Calibri" panose="020F0502020204030204"/>
            </a:endParaRPr>
          </a:p>
        </p:txBody>
      </p:sp>
      <p:sp>
        <p:nvSpPr>
          <p:cNvPr id="47" name="Rectangle 4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7" y="1646502"/>
            <a:ext cx="373761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B0D1479-8948-6F91-A173-D0B3F5DFDD9C}"/>
              </a:ext>
            </a:extLst>
          </p:cNvPr>
          <p:cNvSpPr>
            <a:spLocks noGrp="1"/>
          </p:cNvSpPr>
          <p:nvPr>
            <p:ph idx="1"/>
          </p:nvPr>
        </p:nvSpPr>
        <p:spPr>
          <a:xfrm>
            <a:off x="281178" y="1660218"/>
            <a:ext cx="3919348" cy="3307435"/>
          </a:xfrm>
        </p:spPr>
        <p:txBody>
          <a:bodyPr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Font typeface="Arial" panose="020B0604020202020204" pitchFamily="34" charset="0"/>
              <a:buChar char="•"/>
            </a:pPr>
            <a:r>
              <a:rPr lang="en-US" sz="1350" b="0" i="0" dirty="0">
                <a:effectLst/>
                <a:latin typeface="Söhne"/>
              </a:rPr>
              <a:t>We are excited to introduce the 2024 NC3MI Candidates</a:t>
            </a:r>
          </a:p>
          <a:p>
            <a:pPr>
              <a:buFont typeface="Arial" panose="020B0604020202020204" pitchFamily="34" charset="0"/>
              <a:buChar char="•"/>
            </a:pPr>
            <a:r>
              <a:rPr lang="en-US" sz="1350" b="0" i="0" dirty="0">
                <a:effectLst/>
                <a:latin typeface="Söhne"/>
              </a:rPr>
              <a:t>There are 16 CTE faculty members representing 18 community colleges.</a:t>
            </a:r>
          </a:p>
          <a:p>
            <a:pPr>
              <a:buFont typeface="Arial" panose="020B0604020202020204" pitchFamily="34" charset="0"/>
              <a:buChar char="•"/>
            </a:pPr>
            <a:r>
              <a:rPr lang="en-US" sz="1350" b="0" i="0" dirty="0">
                <a:effectLst/>
                <a:latin typeface="Söhne"/>
              </a:rPr>
              <a:t>The kickoff session for the NC3MI program is scheduled for Friday, February 2nd, at Randolph Community College.</a:t>
            </a:r>
          </a:p>
          <a:p>
            <a:pPr>
              <a:buFont typeface="Arial" panose="020B0604020202020204" pitchFamily="34" charset="0"/>
              <a:buChar char="•"/>
            </a:pPr>
            <a:r>
              <a:rPr lang="en-US" sz="1350" b="0" i="0" dirty="0">
                <a:effectLst/>
                <a:latin typeface="Söhne"/>
              </a:rPr>
              <a:t>This event will be a valuable opportunity for them to connect with fellow cohort members and set the stage for growth and collaboration.</a:t>
            </a:r>
          </a:p>
          <a:p>
            <a:pPr>
              <a:buFont typeface="Arial" panose="020B0604020202020204" pitchFamily="34" charset="0"/>
              <a:buChar char="•"/>
            </a:pPr>
            <a:r>
              <a:rPr lang="en-US" sz="1350" b="0" i="0" dirty="0">
                <a:effectLst/>
                <a:latin typeface="Söhne"/>
              </a:rPr>
              <a:t>Congratulations to our candidates on this remarkable achievement, and we look forward to their active participation in shaping the future of this program.</a:t>
            </a:r>
          </a:p>
        </p:txBody>
      </p:sp>
    </p:spTree>
    <p:extLst>
      <p:ext uri="{BB962C8B-B14F-4D97-AF65-F5344CB8AC3E}">
        <p14:creationId xmlns:p14="http://schemas.microsoft.com/office/powerpoint/2010/main" val="3092601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14C8F4-6871-4175-93F1-789A7CEEB12B}"/>
              </a:ext>
            </a:extLst>
          </p:cNvPr>
          <p:cNvSpPr>
            <a:spLocks noGrp="1"/>
          </p:cNvSpPr>
          <p:nvPr>
            <p:ph idx="1"/>
          </p:nvPr>
        </p:nvSpPr>
        <p:spPr>
          <a:xfrm>
            <a:off x="1297859" y="1313530"/>
            <a:ext cx="7219950" cy="1311683"/>
          </a:xfrm>
        </p:spPr>
        <p:txBody>
          <a:bodyPr vert="horz" lIns="91440" tIns="45720" rIns="91440" bIns="45720" rtlCol="0" anchor="t">
            <a:normAutofit/>
          </a:bodyPr>
          <a:lstStyle/>
          <a:p>
            <a:pPr marL="0" indent="0">
              <a:buNone/>
            </a:pPr>
            <a:r>
              <a:rPr lang="en-US" sz="2400" b="1" dirty="0">
                <a:latin typeface="Times New Roman"/>
                <a:cs typeface="Times New Roman"/>
              </a:rPr>
              <a:t>Carteret Community Colleges</a:t>
            </a:r>
          </a:p>
          <a:p>
            <a:pPr marL="0" indent="0">
              <a:buNone/>
            </a:pPr>
            <a:r>
              <a:rPr lang="en-US" dirty="0"/>
              <a:t>Videos of nontraditional participants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414EB19-4226-4499-AF4C-CAE0AC2FEECD}"/>
              </a:ext>
            </a:extLst>
          </p:cNvPr>
          <p:cNvSpPr>
            <a:spLocks noGrp="1"/>
          </p:cNvSpPr>
          <p:nvPr>
            <p:ph type="title"/>
          </p:nvPr>
        </p:nvSpPr>
        <p:spPr/>
        <p:txBody>
          <a:bodyPr/>
          <a:lstStyle/>
          <a:p>
            <a:r>
              <a:rPr lang="en-US" dirty="0"/>
              <a:t>Promising Practice Video from 2022-2023</a:t>
            </a:r>
          </a:p>
        </p:txBody>
      </p:sp>
      <p:pic>
        <p:nvPicPr>
          <p:cNvPr id="5" name="Picture 4" descr="A blue and black logo&#10;&#10;Description automatically generated">
            <a:extLst>
              <a:ext uri="{FF2B5EF4-FFF2-40B4-BE49-F238E27FC236}">
                <a16:creationId xmlns:a16="http://schemas.microsoft.com/office/drawing/2014/main" id="{12230666-218C-D65B-9E9D-547924D31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78" y="3567815"/>
            <a:ext cx="5354425" cy="1449318"/>
          </a:xfrm>
          <a:prstGeom prst="rect">
            <a:avLst/>
          </a:prstGeom>
        </p:spPr>
      </p:pic>
      <p:pic>
        <p:nvPicPr>
          <p:cNvPr id="6" name="Picture 5">
            <a:extLst>
              <a:ext uri="{FF2B5EF4-FFF2-40B4-BE49-F238E27FC236}">
                <a16:creationId xmlns:a16="http://schemas.microsoft.com/office/drawing/2014/main" id="{558F664B-8FDD-A7F2-9986-C65FC2E4799D}"/>
              </a:ext>
            </a:extLst>
          </p:cNvPr>
          <p:cNvPicPr>
            <a:picLocks noChangeAspect="1"/>
          </p:cNvPicPr>
          <p:nvPr/>
        </p:nvPicPr>
        <p:blipFill>
          <a:blip r:embed="rId4"/>
          <a:stretch>
            <a:fillRect/>
          </a:stretch>
        </p:blipFill>
        <p:spPr>
          <a:xfrm>
            <a:off x="6634376" y="2865058"/>
            <a:ext cx="2377646" cy="2152075"/>
          </a:xfrm>
          <a:prstGeom prst="rect">
            <a:avLst/>
          </a:prstGeom>
        </p:spPr>
      </p:pic>
    </p:spTree>
    <p:extLst>
      <p:ext uri="{BB962C8B-B14F-4D97-AF65-F5344CB8AC3E}">
        <p14:creationId xmlns:p14="http://schemas.microsoft.com/office/powerpoint/2010/main" val="188350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C65C2-05A4-60EA-3985-8F6CE666A7C5}"/>
              </a:ext>
            </a:extLst>
          </p:cNvPr>
          <p:cNvSpPr>
            <a:spLocks noGrp="1"/>
          </p:cNvSpPr>
          <p:nvPr>
            <p:ph type="title"/>
          </p:nvPr>
        </p:nvSpPr>
        <p:spPr>
          <a:xfrm>
            <a:off x="1297859" y="126367"/>
            <a:ext cx="7364361" cy="994172"/>
          </a:xfrm>
        </p:spPr>
        <p:txBody>
          <a:bodyPr anchor="ctr">
            <a:normAutofit/>
          </a:bodyPr>
          <a:lstStyle/>
          <a:p>
            <a:r>
              <a:rPr lang="en-US"/>
              <a:t>Virtual Office Hours for Technical Assistance</a:t>
            </a:r>
            <a:endParaRPr lang="en-US" dirty="0"/>
          </a:p>
        </p:txBody>
      </p:sp>
      <p:sp>
        <p:nvSpPr>
          <p:cNvPr id="2" name="Content Placeholder 1">
            <a:extLst>
              <a:ext uri="{FF2B5EF4-FFF2-40B4-BE49-F238E27FC236}">
                <a16:creationId xmlns:a16="http://schemas.microsoft.com/office/drawing/2014/main" id="{B6D873C9-2CAF-3FBE-21D4-97ADE510FE6D}"/>
              </a:ext>
            </a:extLst>
          </p:cNvPr>
          <p:cNvSpPr>
            <a:spLocks noGrp="1"/>
          </p:cNvSpPr>
          <p:nvPr>
            <p:ph sz="half" idx="1"/>
          </p:nvPr>
        </p:nvSpPr>
        <p:spPr>
          <a:xfrm>
            <a:off x="628649" y="1594811"/>
            <a:ext cx="3735251" cy="3224170"/>
          </a:xfrm>
        </p:spPr>
        <p:txBody>
          <a:bodyPr vert="horz" lIns="91440" tIns="45720" rIns="91440" bIns="45720" rtlCol="0" anchor="t">
            <a:normAutofit/>
          </a:bodyPr>
          <a:lstStyle/>
          <a:p>
            <a:pPr marL="0" indent="0">
              <a:spcBef>
                <a:spcPts val="400"/>
              </a:spcBef>
              <a:spcAft>
                <a:spcPts val="1200"/>
              </a:spcAft>
              <a:buNone/>
            </a:pPr>
            <a:r>
              <a:rPr lang="en-US" sz="2000" dirty="0">
                <a:latin typeface="Times New Roman"/>
                <a:cs typeface="Times New Roman"/>
              </a:rPr>
              <a:t>2</a:t>
            </a:r>
            <a:r>
              <a:rPr lang="en-US" sz="2000" baseline="30000" dirty="0">
                <a:latin typeface="Times New Roman"/>
                <a:cs typeface="Times New Roman"/>
              </a:rPr>
              <a:t>nd</a:t>
            </a:r>
            <a:r>
              <a:rPr lang="en-US" sz="2000" dirty="0">
                <a:latin typeface="Times New Roman"/>
                <a:cs typeface="Times New Roman"/>
              </a:rPr>
              <a:t> Tuesday of the month 1-2pm</a:t>
            </a:r>
          </a:p>
          <a:p>
            <a:pPr marL="0" indent="0">
              <a:spcBef>
                <a:spcPts val="400"/>
              </a:spcBef>
              <a:spcAft>
                <a:spcPts val="1200"/>
              </a:spcAft>
              <a:buNone/>
            </a:pPr>
            <a:r>
              <a:rPr lang="en-US" sz="2000" dirty="0">
                <a:latin typeface="Times New Roman"/>
                <a:cs typeface="Times New Roman"/>
              </a:rPr>
              <a:t>4</a:t>
            </a:r>
            <a:r>
              <a:rPr lang="en-US" sz="2000" baseline="30000" dirty="0">
                <a:latin typeface="Times New Roman"/>
                <a:cs typeface="Times New Roman"/>
              </a:rPr>
              <a:t>th</a:t>
            </a:r>
            <a:r>
              <a:rPr lang="en-US" sz="2000" dirty="0">
                <a:latin typeface="Times New Roman"/>
                <a:cs typeface="Times New Roman"/>
              </a:rPr>
              <a:t> Wednesday of the month 9-10</a:t>
            </a:r>
          </a:p>
          <a:p>
            <a:pPr marL="0" indent="0">
              <a:spcBef>
                <a:spcPts val="400"/>
              </a:spcBef>
              <a:spcAft>
                <a:spcPts val="1200"/>
              </a:spcAft>
              <a:buNone/>
            </a:pPr>
            <a:endParaRPr lang="en-US" sz="2000" dirty="0">
              <a:latin typeface="Times New Roman"/>
              <a:cs typeface="Times New Roman"/>
            </a:endParaRPr>
          </a:p>
          <a:p>
            <a:pPr marL="0" indent="0">
              <a:spcBef>
                <a:spcPts val="400"/>
              </a:spcBef>
              <a:spcAft>
                <a:spcPts val="1200"/>
              </a:spcAft>
              <a:buNone/>
            </a:pPr>
            <a:r>
              <a:rPr lang="en-US" sz="2000" dirty="0">
                <a:latin typeface="Times New Roman"/>
                <a:cs typeface="Times New Roman"/>
              </a:rPr>
              <a:t>** See </a:t>
            </a:r>
            <a:r>
              <a:rPr lang="en-US" sz="2000" dirty="0">
                <a:solidFill>
                  <a:srgbClr val="FF0000"/>
                </a:solidFill>
                <a:latin typeface="Times New Roman"/>
                <a:cs typeface="Times New Roman"/>
              </a:rPr>
              <a:t>NCPerkins course announcements </a:t>
            </a:r>
            <a:r>
              <a:rPr lang="en-US" sz="2000" dirty="0">
                <a:latin typeface="Times New Roman"/>
                <a:cs typeface="Times New Roman"/>
              </a:rPr>
              <a:t>for TEAMS link</a:t>
            </a:r>
            <a:endParaRPr lang="en-US" sz="2000" dirty="0"/>
          </a:p>
        </p:txBody>
      </p:sp>
      <p:sp>
        <p:nvSpPr>
          <p:cNvPr id="10" name="Rectangle: Rounded Corners 9" descr="Colored background shape announcing virtual office hours">
            <a:extLst>
              <a:ext uri="{FF2B5EF4-FFF2-40B4-BE49-F238E27FC236}">
                <a16:creationId xmlns:a16="http://schemas.microsoft.com/office/drawing/2014/main" id="{BAE7A8BD-4CF2-35F4-EB94-E91163AA2E90}"/>
              </a:ext>
            </a:extLst>
          </p:cNvPr>
          <p:cNvSpPr/>
          <p:nvPr/>
        </p:nvSpPr>
        <p:spPr>
          <a:xfrm>
            <a:off x="4417142" y="1443789"/>
            <a:ext cx="4471186" cy="3375192"/>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1DA9E5-BA47-22B5-EA9A-408E6304A54E}"/>
              </a:ext>
            </a:extLst>
          </p:cNvPr>
          <p:cNvSpPr txBox="1"/>
          <p:nvPr/>
        </p:nvSpPr>
        <p:spPr>
          <a:xfrm>
            <a:off x="4476134" y="3241007"/>
            <a:ext cx="424675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CTE Team Perkins</a:t>
            </a:r>
          </a:p>
          <a:p>
            <a:r>
              <a:rPr lang="en-US" sz="3200" dirty="0">
                <a:cs typeface="Calibri"/>
              </a:rPr>
              <a:t>Virtual </a:t>
            </a:r>
          </a:p>
          <a:p>
            <a:r>
              <a:rPr lang="en-US" sz="3200" dirty="0">
                <a:cs typeface="Calibri"/>
              </a:rPr>
              <a:t>Office Hours</a:t>
            </a:r>
          </a:p>
          <a:p>
            <a:r>
              <a:rPr lang="en-US" sz="1600" dirty="0">
                <a:cs typeface="Calibri"/>
              </a:rPr>
              <a:t>  Drop in to ask a CTE Coordinator your questions</a:t>
            </a:r>
          </a:p>
        </p:txBody>
      </p:sp>
      <p:sp>
        <p:nvSpPr>
          <p:cNvPr id="11" name="Speech Bubble: Rectangle with Corners Rounded 10" descr="Graphic of a speaking cloud saying &quot;Need Help? Let's Meet.&quot;&#10;">
            <a:extLst>
              <a:ext uri="{FF2B5EF4-FFF2-40B4-BE49-F238E27FC236}">
                <a16:creationId xmlns:a16="http://schemas.microsoft.com/office/drawing/2014/main" id="{3EE25BAA-BDD0-655C-FFE7-071DBC0281AC}"/>
              </a:ext>
            </a:extLst>
          </p:cNvPr>
          <p:cNvSpPr/>
          <p:nvPr/>
        </p:nvSpPr>
        <p:spPr>
          <a:xfrm rot="600000">
            <a:off x="6173704" y="1639303"/>
            <a:ext cx="2489031" cy="220328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cs typeface="Calibri"/>
              </a:rPr>
              <a:t>Need help?</a:t>
            </a:r>
          </a:p>
          <a:p>
            <a:pPr algn="ctr"/>
            <a:r>
              <a:rPr lang="en-US" sz="3200" dirty="0">
                <a:cs typeface="Calibri"/>
              </a:rPr>
              <a:t>Let's meet.</a:t>
            </a:r>
          </a:p>
        </p:txBody>
      </p:sp>
    </p:spTree>
    <p:extLst>
      <p:ext uri="{BB962C8B-B14F-4D97-AF65-F5344CB8AC3E}">
        <p14:creationId xmlns:p14="http://schemas.microsoft.com/office/powerpoint/2010/main" val="228434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Develop more full the academic knowledge and technical and employability skills of secondary education students and postsecondary education students who elect to enroll in CTE Programs and Programs of Study"/>
          <p:cNvSpPr txBox="1">
            <a:spLocks noGrp="1"/>
          </p:cNvSpPr>
          <p:nvPr>
            <p:ph idx="1"/>
          </p:nvPr>
        </p:nvSpPr>
        <p:spPr>
          <a:xfrm>
            <a:off x="1175395" y="1286886"/>
            <a:ext cx="7361726" cy="3548753"/>
          </a:xfrm>
        </p:spPr>
        <p:txBody>
          <a:bodyPr vert="horz" lIns="91440" tIns="45720" rIns="91440" bIns="45720" rtlCol="0" anchor="t">
            <a:normAutofit/>
          </a:bodyPr>
          <a:lstStyle/>
          <a:p>
            <a:pPr marL="0" indent="0">
              <a:spcBef>
                <a:spcPts val="0"/>
              </a:spcBef>
              <a:spcAft>
                <a:spcPts val="900"/>
              </a:spcAft>
              <a:buNone/>
            </a:pPr>
            <a:r>
              <a:rPr lang="en-US" sz="2400" dirty="0">
                <a:latin typeface="Times New Roman"/>
                <a:cs typeface="Times New Roman"/>
              </a:rPr>
              <a:t>Develop more fully the </a:t>
            </a:r>
            <a:r>
              <a:rPr lang="en-US" sz="2400" b="1" dirty="0">
                <a:latin typeface="Times New Roman"/>
                <a:cs typeface="Times New Roman"/>
              </a:rPr>
              <a:t>academic</a:t>
            </a:r>
            <a:r>
              <a:rPr lang="en-US" sz="2400" dirty="0">
                <a:latin typeface="Times New Roman"/>
                <a:cs typeface="Times New Roman"/>
              </a:rPr>
              <a:t> knowledge and </a:t>
            </a:r>
            <a:r>
              <a:rPr lang="en-US" sz="2400" b="1" dirty="0">
                <a:latin typeface="Times New Roman"/>
                <a:cs typeface="Times New Roman"/>
              </a:rPr>
              <a:t>technical </a:t>
            </a:r>
            <a:r>
              <a:rPr lang="en-US" sz="2400" dirty="0">
                <a:latin typeface="Times New Roman"/>
                <a:cs typeface="Times New Roman"/>
              </a:rPr>
              <a:t>and </a:t>
            </a:r>
            <a:r>
              <a:rPr lang="en-US" sz="2400" b="1" dirty="0">
                <a:latin typeface="Times New Roman"/>
                <a:cs typeface="Times New Roman"/>
              </a:rPr>
              <a:t>employability skills </a:t>
            </a:r>
            <a:r>
              <a:rPr lang="en-US" sz="2400" dirty="0">
                <a:latin typeface="Times New Roman"/>
                <a:cs typeface="Times New Roman"/>
              </a:rPr>
              <a:t>of secondary education students and </a:t>
            </a:r>
            <a:r>
              <a:rPr lang="en-US" sz="2400" b="1" dirty="0">
                <a:latin typeface="Times New Roman"/>
                <a:cs typeface="Times New Roman"/>
              </a:rPr>
              <a:t>postsecondary education students who elect to enroll</a:t>
            </a:r>
            <a:r>
              <a:rPr lang="en-US" sz="2400" dirty="0">
                <a:latin typeface="Times New Roman"/>
                <a:cs typeface="Times New Roman"/>
              </a:rPr>
              <a:t> in CTE curriculum programs and programs of study</a:t>
            </a:r>
          </a:p>
        </p:txBody>
      </p:sp>
      <p:sp>
        <p:nvSpPr>
          <p:cNvPr id="122" name="Purpose"/>
          <p:cNvSpPr txBox="1">
            <a:spLocks noGrp="1"/>
          </p:cNvSpPr>
          <p:nvPr>
            <p:ph type="title"/>
          </p:nvPr>
        </p:nvSpPr>
        <p:spPr/>
        <p:txBody>
          <a:bodyPr/>
          <a:lstStyle/>
          <a:p>
            <a:r>
              <a:rPr lang="en-US" dirty="0"/>
              <a:t>Purpose of Perkins </a:t>
            </a:r>
          </a:p>
        </p:txBody>
      </p:sp>
      <p:pic>
        <p:nvPicPr>
          <p:cNvPr id="3" name="Picture 2" descr="Logo for CTE that says &quot;Learning that works for North Carolina&quot;">
            <a:extLst>
              <a:ext uri="{FF2B5EF4-FFF2-40B4-BE49-F238E27FC236}">
                <a16:creationId xmlns:a16="http://schemas.microsoft.com/office/drawing/2014/main" id="{F86A49C7-2903-356D-E9B4-8862026E7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748" y="3695701"/>
            <a:ext cx="4198504" cy="1321432"/>
          </a:xfrm>
          <a:prstGeom prst="rect">
            <a:avLst/>
          </a:prstGeom>
        </p:spPr>
      </p:pic>
    </p:spTree>
    <p:extLst>
      <p:ext uri="{BB962C8B-B14F-4D97-AF65-F5344CB8AC3E}">
        <p14:creationId xmlns:p14="http://schemas.microsoft.com/office/powerpoint/2010/main" val="411841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6CAFA-803C-6BEB-8737-3A12018DB2E9}"/>
              </a:ext>
            </a:extLst>
          </p:cNvPr>
          <p:cNvSpPr>
            <a:spLocks noGrp="1"/>
          </p:cNvSpPr>
          <p:nvPr>
            <p:ph type="title"/>
          </p:nvPr>
        </p:nvSpPr>
        <p:spPr>
          <a:xfrm>
            <a:off x="1297859" y="126367"/>
            <a:ext cx="7364361" cy="994172"/>
          </a:xfrm>
        </p:spPr>
        <p:txBody>
          <a:bodyPr anchor="ctr">
            <a:normAutofit/>
          </a:bodyPr>
          <a:lstStyle/>
          <a:p>
            <a:r>
              <a:rPr lang="en-US" dirty="0"/>
              <a:t>NAPE's Equity in Perkins V Workshop </a:t>
            </a:r>
          </a:p>
        </p:txBody>
      </p:sp>
      <p:sp>
        <p:nvSpPr>
          <p:cNvPr id="7" name="TextBox 6">
            <a:extLst>
              <a:ext uri="{FF2B5EF4-FFF2-40B4-BE49-F238E27FC236}">
                <a16:creationId xmlns:a16="http://schemas.microsoft.com/office/drawing/2014/main" id="{BBCE8E59-60DC-8CFD-9DFD-FCECB9D9E3FB}"/>
              </a:ext>
            </a:extLst>
          </p:cNvPr>
          <p:cNvSpPr txBox="1"/>
          <p:nvPr/>
        </p:nvSpPr>
        <p:spPr>
          <a:xfrm>
            <a:off x="228819" y="3284580"/>
            <a:ext cx="4234124"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sz="2200" dirty="0">
                <a:solidFill>
                  <a:srgbClr val="FF0000"/>
                </a:solidFill>
                <a:ea typeface="Calibri"/>
                <a:cs typeface="Calibri"/>
              </a:rPr>
              <a:t>April 2 - 3, 2024 Caraway Conference Center</a:t>
            </a:r>
          </a:p>
          <a:p>
            <a:pPr>
              <a:spcAft>
                <a:spcPts val="900"/>
              </a:spcAft>
            </a:pPr>
            <a:r>
              <a:rPr lang="en-US" sz="2200" dirty="0">
                <a:solidFill>
                  <a:srgbClr val="FF0000"/>
                </a:solidFill>
                <a:ea typeface="Calibri"/>
                <a:cs typeface="Calibri"/>
              </a:rPr>
              <a:t>23 Colleges with teams of 3</a:t>
            </a:r>
          </a:p>
          <a:p>
            <a:pPr>
              <a:spcAft>
                <a:spcPts val="900"/>
              </a:spcAft>
            </a:pPr>
            <a:r>
              <a:rPr lang="en-US" sz="2200" dirty="0">
                <a:solidFill>
                  <a:srgbClr val="FF0000"/>
                </a:solidFill>
                <a:ea typeface="Calibri"/>
                <a:cs typeface="Calibri"/>
              </a:rPr>
              <a:t>More information coming soon</a:t>
            </a:r>
            <a:endParaRPr lang="en-US" sz="2200" dirty="0">
              <a:solidFill>
                <a:srgbClr val="FF0000"/>
              </a:solidFill>
            </a:endParaRPr>
          </a:p>
        </p:txBody>
      </p:sp>
      <p:sp>
        <p:nvSpPr>
          <p:cNvPr id="2" name="TextBox 1">
            <a:extLst>
              <a:ext uri="{FF2B5EF4-FFF2-40B4-BE49-F238E27FC236}">
                <a16:creationId xmlns:a16="http://schemas.microsoft.com/office/drawing/2014/main" id="{AC35A86B-C122-AB35-1893-5AF7971F9923}"/>
              </a:ext>
            </a:extLst>
          </p:cNvPr>
          <p:cNvSpPr txBox="1"/>
          <p:nvPr/>
        </p:nvSpPr>
        <p:spPr>
          <a:xfrm>
            <a:off x="424692" y="1391754"/>
            <a:ext cx="3409078" cy="1754326"/>
          </a:xfrm>
          <a:prstGeom prst="rect">
            <a:avLst/>
          </a:prstGeom>
          <a:solidFill>
            <a:srgbClr val="573286"/>
          </a:solidFill>
        </p:spPr>
        <p:txBody>
          <a:bodyPr wrap="square" rtlCol="0">
            <a:spAutoFit/>
          </a:bodyPr>
          <a:lstStyle/>
          <a:p>
            <a:r>
              <a:rPr lang="en-US" dirty="0">
                <a:solidFill>
                  <a:schemeClr val="bg1"/>
                </a:solidFill>
              </a:rPr>
              <a:t>NAPE's Equity in Perkins V engages educators in the foundational work of building an equity lens and provides guided learning experiences to apply equity principles to local data sets.</a:t>
            </a:r>
          </a:p>
        </p:txBody>
      </p:sp>
      <p:sp>
        <p:nvSpPr>
          <p:cNvPr id="10" name="TextBox 9">
            <a:extLst>
              <a:ext uri="{FF2B5EF4-FFF2-40B4-BE49-F238E27FC236}">
                <a16:creationId xmlns:a16="http://schemas.microsoft.com/office/drawing/2014/main" id="{9082C8FC-63F6-D223-2545-308E6B2BF79E}"/>
              </a:ext>
            </a:extLst>
          </p:cNvPr>
          <p:cNvSpPr txBox="1"/>
          <p:nvPr/>
        </p:nvSpPr>
        <p:spPr>
          <a:xfrm>
            <a:off x="6911205" y="3833689"/>
            <a:ext cx="2199727" cy="1244251"/>
          </a:xfrm>
          <a:prstGeom prst="rect">
            <a:avLst/>
          </a:prstGeom>
          <a:solidFill>
            <a:srgbClr val="EFEAF3"/>
          </a:solidFill>
        </p:spPr>
        <p:txBody>
          <a:bodyPr wrap="square" rtlCol="0">
            <a:spAutoFit/>
          </a:bodyPr>
          <a:lstStyle/>
          <a:p>
            <a:pPr marL="0" marR="0">
              <a:lnSpc>
                <a:spcPct val="107000"/>
              </a:lnSpc>
              <a:spcBef>
                <a:spcPts val="0"/>
              </a:spcBef>
              <a:spcAft>
                <a:spcPts val="300"/>
              </a:spcAft>
            </a:pPr>
            <a:r>
              <a:rPr lang="en-US" sz="1100" b="1" kern="100" dirty="0">
                <a:solidFill>
                  <a:srgbClr val="573286"/>
                </a:solidFill>
                <a:effectLst/>
                <a:latin typeface="Calibri" panose="020F0502020204030204" pitchFamily="34" charset="0"/>
                <a:ea typeface="Calibri" panose="020F0502020204030204" pitchFamily="34" charset="0"/>
                <a:cs typeface="Times New Roman" panose="02020603050405020304" pitchFamily="18" charset="0"/>
              </a:rPr>
              <a:t>Example of Impact</a:t>
            </a:r>
          </a:p>
          <a:p>
            <a:pPr marL="0" marR="0">
              <a:lnSpc>
                <a:spcPct val="107000"/>
              </a:lnSpc>
              <a:spcBef>
                <a:spcPts val="0"/>
              </a:spcBef>
              <a:spcAft>
                <a:spcPts val="300"/>
              </a:spcAft>
            </a:pPr>
            <a:r>
              <a:rPr lang="en-US" sz="1100" kern="100" dirty="0">
                <a:solidFill>
                  <a:srgbClr val="573286"/>
                </a:solidFill>
                <a:effectLst/>
                <a:latin typeface="Calibri" panose="020F0502020204030204" pitchFamily="34" charset="0"/>
                <a:ea typeface="Calibri" panose="020F0502020204030204" pitchFamily="34" charset="0"/>
                <a:cs typeface="Times New Roman" panose="02020603050405020304" pitchFamily="18" charset="0"/>
              </a:rPr>
              <a:t>“I so appreciate the introduction to so many crucial aspects of the work &amp; the invitation/resources to explore more deeply”</a:t>
            </a:r>
          </a:p>
          <a:p>
            <a:r>
              <a:rPr lang="en-US" sz="1100" dirty="0">
                <a:solidFill>
                  <a:srgbClr val="573286"/>
                </a:solidFill>
                <a:effectLst/>
                <a:latin typeface="Calibri" panose="020F0502020204030204" pitchFamily="34" charset="0"/>
                <a:ea typeface="Calibri" panose="020F0502020204030204" pitchFamily="34" charset="0"/>
                <a:cs typeface="Times New Roman" panose="02020603050405020304" pitchFamily="18" charset="0"/>
              </a:rPr>
              <a:t>~ Educator</a:t>
            </a:r>
            <a:endParaRPr lang="en-US" sz="1100" dirty="0">
              <a:solidFill>
                <a:srgbClr val="573286"/>
              </a:solidFill>
            </a:endParaRPr>
          </a:p>
        </p:txBody>
      </p:sp>
      <p:pic>
        <p:nvPicPr>
          <p:cNvPr id="11" name="Picture 10" descr="NAPE PIPE instructional improvement process model diagram.">
            <a:extLst>
              <a:ext uri="{FF2B5EF4-FFF2-40B4-BE49-F238E27FC236}">
                <a16:creationId xmlns:a16="http://schemas.microsoft.com/office/drawing/2014/main" id="{BCDB0208-1B4C-6499-B6A0-7D6BD1FA96F9}"/>
              </a:ext>
            </a:extLst>
          </p:cNvPr>
          <p:cNvPicPr>
            <a:picLocks noChangeAspect="1"/>
          </p:cNvPicPr>
          <p:nvPr/>
        </p:nvPicPr>
        <p:blipFill>
          <a:blip r:embed="rId3"/>
          <a:stretch>
            <a:fillRect/>
          </a:stretch>
        </p:blipFill>
        <p:spPr>
          <a:xfrm>
            <a:off x="6911206" y="1447761"/>
            <a:ext cx="2199726" cy="2247978"/>
          </a:xfrm>
          <a:prstGeom prst="rect">
            <a:avLst/>
          </a:prstGeom>
        </p:spPr>
      </p:pic>
      <p:sp>
        <p:nvSpPr>
          <p:cNvPr id="9" name="TextBox 8">
            <a:extLst>
              <a:ext uri="{FF2B5EF4-FFF2-40B4-BE49-F238E27FC236}">
                <a16:creationId xmlns:a16="http://schemas.microsoft.com/office/drawing/2014/main" id="{800DA307-27E3-FDA9-5A61-E9E3E09F84DB}"/>
              </a:ext>
            </a:extLst>
          </p:cNvPr>
          <p:cNvSpPr txBox="1"/>
          <p:nvPr/>
        </p:nvSpPr>
        <p:spPr>
          <a:xfrm>
            <a:off x="3917659" y="1309866"/>
            <a:ext cx="2982010" cy="3785652"/>
          </a:xfrm>
          <a:prstGeom prst="rect">
            <a:avLst/>
          </a:prstGeom>
          <a:noFill/>
          <a:ln>
            <a:solidFill>
              <a:schemeClr val="tx1"/>
            </a:solidFill>
          </a:ln>
        </p:spPr>
        <p:txBody>
          <a:bodyPr wrap="square" rtlCol="0">
            <a:spAutoFit/>
          </a:bodyPr>
          <a:lstStyle/>
          <a:p>
            <a:r>
              <a:rPr lang="en-US" sz="1600" kern="100" dirty="0">
                <a:effectLst/>
                <a:latin typeface="Calibri" panose="020F0502020204030204" pitchFamily="34" charset="0"/>
                <a:ea typeface="Calibri" panose="020F0502020204030204" pitchFamily="34" charset="0"/>
                <a:cs typeface="Times New Roman" panose="02020603050405020304" pitchFamily="18" charset="0"/>
              </a:rPr>
              <a:t>NAPE’s Equity in Perkins V workshop utilizes the NAPE PIPE</a:t>
            </a:r>
            <a:r>
              <a:rPr lang="en-US" sz="1600" kern="100" baseline="30000" dirty="0">
                <a:effectLst/>
                <a:latin typeface="Calibri" panose="020F0502020204030204" pitchFamily="34" charset="0"/>
                <a:ea typeface="Calibri" panose="020F0502020204030204" pitchFamily="34" charset="0"/>
                <a:cs typeface="Times New Roman" panose="02020603050405020304" pitchFamily="18" charset="0"/>
              </a:rPr>
              <a:t>TM</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instructional improvement process as a model to scaffold institutional improvement to address the needs of marginalized student groups and the opportunities available within high-skill, high-wage, and in-demand fields. In this multi-day program, participants will develop the mindset, knowledge, and skills necessary to address the equity gaps in Career and Technical Education programs. </a:t>
            </a:r>
          </a:p>
        </p:txBody>
      </p:sp>
    </p:spTree>
    <p:extLst>
      <p:ext uri="{BB962C8B-B14F-4D97-AF65-F5344CB8AC3E}">
        <p14:creationId xmlns:p14="http://schemas.microsoft.com/office/powerpoint/2010/main" val="64658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026ACD-B92E-C041-8CDF-1A1E842B77D4}"/>
              </a:ext>
            </a:extLst>
          </p:cNvPr>
          <p:cNvSpPr>
            <a:spLocks noGrp="1"/>
          </p:cNvSpPr>
          <p:nvPr>
            <p:ph type="title"/>
          </p:nvPr>
        </p:nvSpPr>
        <p:spPr/>
        <p:txBody>
          <a:bodyPr/>
          <a:lstStyle/>
          <a:p>
            <a:r>
              <a:rPr lang="en-US" dirty="0"/>
              <a:t>Perkins Monthly Updates 2023-24</a:t>
            </a:r>
          </a:p>
        </p:txBody>
      </p:sp>
      <p:pic>
        <p:nvPicPr>
          <p:cNvPr id="4" name="Picture 3">
            <a:extLst>
              <a:ext uri="{FF2B5EF4-FFF2-40B4-BE49-F238E27FC236}">
                <a16:creationId xmlns:a16="http://schemas.microsoft.com/office/drawing/2014/main" id="{1BA95F95-508F-D24C-AD92-363A99834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7472" y="4509248"/>
            <a:ext cx="4569056" cy="360409"/>
          </a:xfrm>
          <a:prstGeom prst="rect">
            <a:avLst/>
          </a:prstGeom>
        </p:spPr>
      </p:pic>
      <p:sp>
        <p:nvSpPr>
          <p:cNvPr id="5" name="Star: 5 Points 4">
            <a:extLst>
              <a:ext uri="{FF2B5EF4-FFF2-40B4-BE49-F238E27FC236}">
                <a16:creationId xmlns:a16="http://schemas.microsoft.com/office/drawing/2014/main" id="{7EEE0F8A-2708-4F12-AB69-F3E065BBE6EF}"/>
              </a:ext>
            </a:extLst>
          </p:cNvPr>
          <p:cNvSpPr>
            <a:spLocks noChangeAspect="1"/>
          </p:cNvSpPr>
          <p:nvPr/>
        </p:nvSpPr>
        <p:spPr>
          <a:xfrm>
            <a:off x="1089620" y="4193732"/>
            <a:ext cx="548640" cy="548640"/>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D93CFF1F-1808-4FC3-86FF-3344F2A97162}"/>
              </a:ext>
            </a:extLst>
          </p:cNvPr>
          <p:cNvSpPr txBox="1"/>
          <p:nvPr/>
        </p:nvSpPr>
        <p:spPr>
          <a:xfrm>
            <a:off x="1722312" y="4006387"/>
            <a:ext cx="6939908" cy="923330"/>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Attendance (or viewing the recording within 30 days) is recorded on monitoring rubric. Recording may be accessed at the same link as the registration.</a:t>
            </a:r>
          </a:p>
        </p:txBody>
      </p:sp>
      <p:pic>
        <p:nvPicPr>
          <p:cNvPr id="8" name="Picture 8" descr="Graphic of a person on a multi-person virtual meeting">
            <a:extLst>
              <a:ext uri="{FF2B5EF4-FFF2-40B4-BE49-F238E27FC236}">
                <a16:creationId xmlns:a16="http://schemas.microsoft.com/office/drawing/2014/main" id="{E16D3CBE-9EA0-F605-B21A-67538FBA619C}"/>
              </a:ext>
            </a:extLst>
          </p:cNvPr>
          <p:cNvPicPr>
            <a:picLocks noChangeAspect="1"/>
          </p:cNvPicPr>
          <p:nvPr/>
        </p:nvPicPr>
        <p:blipFill>
          <a:blip r:embed="rId4"/>
          <a:stretch>
            <a:fillRect/>
          </a:stretch>
        </p:blipFill>
        <p:spPr>
          <a:xfrm>
            <a:off x="6049537" y="1431101"/>
            <a:ext cx="2615953" cy="1420474"/>
          </a:xfrm>
          <a:prstGeom prst="rect">
            <a:avLst/>
          </a:prstGeom>
        </p:spPr>
      </p:pic>
      <p:sp>
        <p:nvSpPr>
          <p:cNvPr id="10" name="Content Placeholder 9">
            <a:extLst>
              <a:ext uri="{FF2B5EF4-FFF2-40B4-BE49-F238E27FC236}">
                <a16:creationId xmlns:a16="http://schemas.microsoft.com/office/drawing/2014/main" id="{890BA6BA-B0B5-C2DD-1969-FD6CADFE105D}"/>
              </a:ext>
            </a:extLst>
          </p:cNvPr>
          <p:cNvSpPr>
            <a:spLocks noGrp="1"/>
          </p:cNvSpPr>
          <p:nvPr>
            <p:ph idx="1"/>
          </p:nvPr>
        </p:nvSpPr>
        <p:spPr>
          <a:xfrm>
            <a:off x="805917" y="1468087"/>
            <a:ext cx="5783165" cy="1510585"/>
          </a:xfrm>
        </p:spPr>
        <p:txBody>
          <a:bodyPr numCol="2"/>
          <a:lstStyle/>
          <a:p>
            <a:r>
              <a:rPr lang="en-US" dirty="0"/>
              <a:t>Feb 13, 2024</a:t>
            </a:r>
          </a:p>
          <a:p>
            <a:r>
              <a:rPr lang="en-US" dirty="0"/>
              <a:t>Mar 12, 2024</a:t>
            </a:r>
          </a:p>
          <a:p>
            <a:r>
              <a:rPr lang="en-US" dirty="0"/>
              <a:t>Apr 9, 2024</a:t>
            </a:r>
          </a:p>
          <a:p>
            <a:r>
              <a:rPr lang="en-US" dirty="0"/>
              <a:t>May 14, 2024</a:t>
            </a:r>
          </a:p>
          <a:p>
            <a:r>
              <a:rPr lang="en-US" dirty="0"/>
              <a:t>Jun 11, 2024</a:t>
            </a:r>
          </a:p>
        </p:txBody>
      </p:sp>
      <p:sp>
        <p:nvSpPr>
          <p:cNvPr id="11" name="TextBox 10">
            <a:extLst>
              <a:ext uri="{FF2B5EF4-FFF2-40B4-BE49-F238E27FC236}">
                <a16:creationId xmlns:a16="http://schemas.microsoft.com/office/drawing/2014/main" id="{A696A040-02D2-6BBE-9529-2C9D01950C2A}"/>
              </a:ext>
            </a:extLst>
          </p:cNvPr>
          <p:cNvSpPr txBox="1"/>
          <p:nvPr/>
        </p:nvSpPr>
        <p:spPr>
          <a:xfrm>
            <a:off x="1" y="3479180"/>
            <a:ext cx="9143999" cy="400110"/>
          </a:xfrm>
          <a:prstGeom prst="rect">
            <a:avLst/>
          </a:prstGeom>
          <a:noFill/>
        </p:spPr>
        <p:txBody>
          <a:bodyPr wrap="square" rtlCol="0">
            <a:spAutoFit/>
          </a:bodyPr>
          <a:lstStyle/>
          <a:p>
            <a:pPr algn="ctr"/>
            <a:r>
              <a:rPr lang="en-US" sz="2000" dirty="0">
                <a:solidFill>
                  <a:srgbClr val="FF0000"/>
                </a:solidFill>
                <a:sym typeface="Wingdings 2" panose="05020102010507070707" pitchFamily="18" charset="2"/>
              </a:rPr>
              <a:t> </a:t>
            </a:r>
            <a:r>
              <a:rPr lang="en-US" sz="2000" dirty="0">
                <a:solidFill>
                  <a:srgbClr val="FF0000"/>
                </a:solidFill>
              </a:rPr>
              <a:t>Register now so they are on your calendar! www.ncperkins.org/presentations</a:t>
            </a:r>
          </a:p>
        </p:txBody>
      </p:sp>
    </p:spTree>
    <p:extLst>
      <p:ext uri="{BB962C8B-B14F-4D97-AF65-F5344CB8AC3E}">
        <p14:creationId xmlns:p14="http://schemas.microsoft.com/office/powerpoint/2010/main" val="9823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lid color map of NC with &quot;Raising the Awareness of Career Pathways in North Carolina&quot; on it. ">
            <a:extLst>
              <a:ext uri="{FF2B5EF4-FFF2-40B4-BE49-F238E27FC236}">
                <a16:creationId xmlns:a16="http://schemas.microsoft.com/office/drawing/2014/main" id="{E06B712A-B23D-46E2-A5A9-C7D47597F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2164" y="2962728"/>
            <a:ext cx="4762200" cy="1755636"/>
          </a:xfrm>
          <a:prstGeom prst="rect">
            <a:avLst/>
          </a:prstGeom>
        </p:spPr>
      </p:pic>
      <p:sp>
        <p:nvSpPr>
          <p:cNvPr id="3" name="Content Placeholder 2">
            <a:extLst>
              <a:ext uri="{FF2B5EF4-FFF2-40B4-BE49-F238E27FC236}">
                <a16:creationId xmlns:a16="http://schemas.microsoft.com/office/drawing/2014/main" id="{7B75403E-48F7-6F48-9574-571E50D00F7B}"/>
              </a:ext>
            </a:extLst>
          </p:cNvPr>
          <p:cNvSpPr>
            <a:spLocks noGrp="1"/>
          </p:cNvSpPr>
          <p:nvPr>
            <p:ph idx="1"/>
          </p:nvPr>
        </p:nvSpPr>
        <p:spPr>
          <a:xfrm>
            <a:off x="628649" y="1626577"/>
            <a:ext cx="6747883" cy="3516922"/>
          </a:xfrm>
        </p:spPr>
        <p:txBody>
          <a:bodyPr vert="horz" lIns="91440" tIns="45720" rIns="91440" bIns="45720" rtlCol="0" anchor="t">
            <a:noAutofit/>
          </a:bodyPr>
          <a:lstStyle/>
          <a:p>
            <a:pPr marL="0" indent="0">
              <a:buNone/>
            </a:pPr>
            <a:r>
              <a:rPr lang="en-US" sz="2000" dirty="0">
                <a:latin typeface="Calibri"/>
                <a:cs typeface="Times New Roman"/>
              </a:rPr>
              <a:t>Jan. 17 – Engineering Technology</a:t>
            </a:r>
            <a:endParaRPr lang="en-US" sz="2000" dirty="0">
              <a:latin typeface="Calibri"/>
            </a:endParaRPr>
          </a:p>
          <a:p>
            <a:pPr marL="0" indent="0">
              <a:buNone/>
            </a:pPr>
            <a:r>
              <a:rPr lang="en-US" sz="2000" dirty="0">
                <a:latin typeface="Calibri"/>
                <a:cs typeface="Times New Roman"/>
              </a:rPr>
              <a:t>Feb. 21 – Biotechnology &amp; Clinical Trials Research Associate</a:t>
            </a:r>
            <a:endParaRPr lang="en-US" sz="2000" dirty="0">
              <a:latin typeface="Calibri"/>
            </a:endParaRPr>
          </a:p>
          <a:p>
            <a:pPr marL="0" indent="0">
              <a:buNone/>
            </a:pPr>
            <a:r>
              <a:rPr lang="en-US" sz="2000" dirty="0">
                <a:latin typeface="Calibri"/>
                <a:cs typeface="Times New Roman"/>
              </a:rPr>
              <a:t>Mar. 20 – Business Administration</a:t>
            </a:r>
            <a:endParaRPr lang="en-US" sz="2000" dirty="0">
              <a:latin typeface="Calibri"/>
            </a:endParaRPr>
          </a:p>
          <a:p>
            <a:pPr marL="0" indent="0">
              <a:buNone/>
            </a:pPr>
            <a:r>
              <a:rPr lang="en-US" sz="2000" dirty="0">
                <a:latin typeface="Calibri"/>
                <a:cs typeface="Times New Roman"/>
              </a:rPr>
              <a:t>Apr. 17 – Public Safety</a:t>
            </a:r>
            <a:endParaRPr lang="en-US" sz="2000" dirty="0">
              <a:latin typeface="Calibri"/>
            </a:endParaRPr>
          </a:p>
          <a:p>
            <a:pPr marL="0" indent="0">
              <a:buNone/>
            </a:pPr>
            <a:r>
              <a:rPr lang="en-US" sz="2000" dirty="0">
                <a:latin typeface="Calibri"/>
                <a:cs typeface="Times New Roman"/>
              </a:rPr>
              <a:t>May 15 – Cyber Crime Technology</a:t>
            </a:r>
            <a:endParaRPr lang="en-US" sz="2000" dirty="0">
              <a:latin typeface="Calibri"/>
            </a:endParaRPr>
          </a:p>
          <a:p>
            <a:pPr marL="0" indent="0">
              <a:buNone/>
            </a:pPr>
            <a:endParaRPr lang="en-US" sz="2000" dirty="0">
              <a:latin typeface="Calibri"/>
            </a:endParaRPr>
          </a:p>
          <a:p>
            <a:pPr marL="0" indent="0">
              <a:buNone/>
            </a:pPr>
            <a:endParaRPr lang="en-US" sz="2000" dirty="0">
              <a:latin typeface="Calibri"/>
            </a:endParaRPr>
          </a:p>
          <a:p>
            <a:pPr marL="0" indent="0">
              <a:buNone/>
            </a:pPr>
            <a:endParaRPr lang="en-US" sz="2000" dirty="0">
              <a:latin typeface="Calibri"/>
            </a:endParaRPr>
          </a:p>
          <a:p>
            <a:pPr marL="0" indent="0">
              <a:buNone/>
            </a:pPr>
            <a:r>
              <a:rPr lang="en-US" sz="2000" dirty="0">
                <a:solidFill>
                  <a:srgbClr val="FF0000"/>
                </a:solidFill>
                <a:latin typeface="Calibri"/>
                <a:cs typeface="Times New Roman"/>
              </a:rPr>
              <a:t>Register for all webinars at www.ncperkins.org/presentations</a:t>
            </a:r>
          </a:p>
        </p:txBody>
      </p:sp>
      <p:sp>
        <p:nvSpPr>
          <p:cNvPr id="2" name="Title 1">
            <a:extLst>
              <a:ext uri="{FF2B5EF4-FFF2-40B4-BE49-F238E27FC236}">
                <a16:creationId xmlns:a16="http://schemas.microsoft.com/office/drawing/2014/main" id="{E8903D9B-AA24-1841-B4BE-F88B9014FD45}"/>
              </a:ext>
            </a:extLst>
          </p:cNvPr>
          <p:cNvSpPr>
            <a:spLocks noGrp="1"/>
          </p:cNvSpPr>
          <p:nvPr>
            <p:ph type="title"/>
          </p:nvPr>
        </p:nvSpPr>
        <p:spPr/>
        <p:txBody>
          <a:bodyPr/>
          <a:lstStyle/>
          <a:p>
            <a:r>
              <a:rPr lang="en-US" dirty="0"/>
              <a:t>Raising the Awareness of Career Pathways Monthly Webinars</a:t>
            </a:r>
          </a:p>
        </p:txBody>
      </p:sp>
    </p:spTree>
    <p:extLst>
      <p:ext uri="{BB962C8B-B14F-4D97-AF65-F5344CB8AC3E}">
        <p14:creationId xmlns:p14="http://schemas.microsoft.com/office/powerpoint/2010/main" val="205625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9F468-AF7A-4AFF-ACCD-586464FF9253}"/>
              </a:ext>
            </a:extLst>
          </p:cNvPr>
          <p:cNvSpPr>
            <a:spLocks noGrp="1"/>
          </p:cNvSpPr>
          <p:nvPr>
            <p:ph type="title"/>
          </p:nvPr>
        </p:nvSpPr>
        <p:spPr/>
        <p:txBody>
          <a:bodyPr/>
          <a:lstStyle/>
          <a:p>
            <a:r>
              <a:rPr lang="en-US" dirty="0"/>
              <a:t>Technical Assistance is available</a:t>
            </a:r>
          </a:p>
        </p:txBody>
      </p:sp>
      <p:pic>
        <p:nvPicPr>
          <p:cNvPr id="4" name="Picture 3" descr="Graphic of many raised hands with &quot;hey! I got a question&quot; above them">
            <a:extLst>
              <a:ext uri="{FF2B5EF4-FFF2-40B4-BE49-F238E27FC236}">
                <a16:creationId xmlns:a16="http://schemas.microsoft.com/office/drawing/2014/main" id="{72D817B2-A4F5-48AF-ABE1-A9EA514A8F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181" t="5328" r="10533"/>
          <a:stretch/>
        </p:blipFill>
        <p:spPr>
          <a:xfrm>
            <a:off x="4637905" y="1309890"/>
            <a:ext cx="4238167" cy="3707243"/>
          </a:xfrm>
          <a:prstGeom prst="rect">
            <a:avLst/>
          </a:prstGeom>
        </p:spPr>
      </p:pic>
      <p:sp>
        <p:nvSpPr>
          <p:cNvPr id="2" name="Content Placeholder 1">
            <a:extLst>
              <a:ext uri="{FF2B5EF4-FFF2-40B4-BE49-F238E27FC236}">
                <a16:creationId xmlns:a16="http://schemas.microsoft.com/office/drawing/2014/main" id="{97888FD6-A8C0-4D67-BB13-8A56650CA7C2}"/>
              </a:ext>
            </a:extLst>
          </p:cNvPr>
          <p:cNvSpPr>
            <a:spLocks noGrp="1"/>
          </p:cNvSpPr>
          <p:nvPr>
            <p:ph idx="1"/>
          </p:nvPr>
        </p:nvSpPr>
        <p:spPr>
          <a:xfrm>
            <a:off x="628650" y="1578077"/>
            <a:ext cx="3877447" cy="3291580"/>
          </a:xfrm>
        </p:spPr>
        <p:txBody>
          <a:bodyPr>
            <a:normAutofit/>
          </a:bodyPr>
          <a:lstStyle/>
          <a:p>
            <a:pPr marL="0" indent="0">
              <a:buNone/>
            </a:pPr>
            <a:r>
              <a:rPr lang="en-US" sz="2400" b="1" dirty="0">
                <a:solidFill>
                  <a:srgbClr val="7030A0"/>
                </a:solidFill>
              </a:rPr>
              <a:t>We are here to help! </a:t>
            </a:r>
          </a:p>
          <a:p>
            <a:pPr marL="0" indent="0">
              <a:buNone/>
            </a:pPr>
            <a:endParaRPr lang="en-US" sz="2400" dirty="0"/>
          </a:p>
          <a:p>
            <a:pPr marL="0" indent="0">
              <a:buNone/>
            </a:pPr>
            <a:r>
              <a:rPr lang="en-US" sz="2400" dirty="0"/>
              <a:t>Team Perkins is available by </a:t>
            </a:r>
            <a:br>
              <a:rPr lang="en-US" sz="2400" dirty="0"/>
            </a:br>
            <a:r>
              <a:rPr lang="en-US" sz="2400" dirty="0"/>
              <a:t>phone, email, virtually, or </a:t>
            </a:r>
            <a:br>
              <a:rPr lang="en-US" sz="2400" dirty="0"/>
            </a:br>
            <a:r>
              <a:rPr lang="en-US" sz="2400" dirty="0"/>
              <a:t>in-person</a:t>
            </a:r>
          </a:p>
        </p:txBody>
      </p:sp>
    </p:spTree>
    <p:extLst>
      <p:ext uri="{BB962C8B-B14F-4D97-AF65-F5344CB8AC3E}">
        <p14:creationId xmlns:p14="http://schemas.microsoft.com/office/powerpoint/2010/main" val="429305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2E7925-1878-981C-D0C9-2C9F15DD0AA7}"/>
              </a:ext>
            </a:extLst>
          </p:cNvPr>
          <p:cNvSpPr>
            <a:spLocks noGrp="1"/>
          </p:cNvSpPr>
          <p:nvPr>
            <p:ph idx="1"/>
          </p:nvPr>
        </p:nvSpPr>
        <p:spPr>
          <a:xfrm>
            <a:off x="889819" y="1424354"/>
            <a:ext cx="7364361" cy="3425725"/>
          </a:xfrm>
        </p:spPr>
        <p:txBody>
          <a:bodyPr>
            <a:normAutofit/>
          </a:bodyPr>
          <a:lstStyle/>
          <a:p>
            <a:pPr>
              <a:spcAft>
                <a:spcPts val="1200"/>
              </a:spcAft>
            </a:pPr>
            <a:r>
              <a:rPr lang="en-US" dirty="0"/>
              <a:t>Locally Articulated Course List (HS-CC)</a:t>
            </a:r>
          </a:p>
          <a:p>
            <a:pPr>
              <a:spcAft>
                <a:spcPts val="1200"/>
              </a:spcAft>
            </a:pPr>
            <a:r>
              <a:rPr lang="en-US" dirty="0"/>
              <a:t>9-14 Pathways</a:t>
            </a:r>
          </a:p>
          <a:p>
            <a:pPr>
              <a:spcAft>
                <a:spcPts val="1200"/>
              </a:spcAft>
            </a:pPr>
            <a:r>
              <a:rPr lang="en-US" dirty="0"/>
              <a:t>Mid-Year Local Plan Status Update (add status to most recent modified plan)</a:t>
            </a:r>
          </a:p>
          <a:p>
            <a:pPr>
              <a:spcAft>
                <a:spcPts val="1200"/>
              </a:spcAft>
            </a:pPr>
            <a:r>
              <a:rPr lang="en-US" dirty="0"/>
              <a:t>XDBR for December 31, 2023</a:t>
            </a:r>
          </a:p>
          <a:p>
            <a:pPr>
              <a:spcAft>
                <a:spcPts val="1200"/>
              </a:spcAft>
            </a:pPr>
            <a:r>
              <a:rPr lang="en-US" dirty="0"/>
              <a:t>Semi-Annual Time Certifications for July – December 2023</a:t>
            </a:r>
          </a:p>
          <a:p>
            <a:pPr>
              <a:spcAft>
                <a:spcPts val="1200"/>
              </a:spcAft>
            </a:pPr>
            <a:r>
              <a:rPr lang="en-US" dirty="0"/>
              <a:t>Perkins 2023-24 Mid-Year Questions</a:t>
            </a:r>
          </a:p>
        </p:txBody>
      </p:sp>
      <p:sp>
        <p:nvSpPr>
          <p:cNvPr id="3" name="Title 2">
            <a:extLst>
              <a:ext uri="{FF2B5EF4-FFF2-40B4-BE49-F238E27FC236}">
                <a16:creationId xmlns:a16="http://schemas.microsoft.com/office/drawing/2014/main" id="{0C28F9F2-73B8-8BF4-86BA-B8AFAD9CA706}"/>
              </a:ext>
            </a:extLst>
          </p:cNvPr>
          <p:cNvSpPr>
            <a:spLocks noGrp="1"/>
          </p:cNvSpPr>
          <p:nvPr>
            <p:ph type="title"/>
          </p:nvPr>
        </p:nvSpPr>
        <p:spPr/>
        <p:txBody>
          <a:bodyPr/>
          <a:lstStyle/>
          <a:p>
            <a:r>
              <a:rPr lang="en-US" dirty="0"/>
              <a:t>Documents Due January 12, 2024</a:t>
            </a:r>
          </a:p>
        </p:txBody>
      </p:sp>
    </p:spTree>
    <p:extLst>
      <p:ext uri="{BB962C8B-B14F-4D97-AF65-F5344CB8AC3E}">
        <p14:creationId xmlns:p14="http://schemas.microsoft.com/office/powerpoint/2010/main" val="293726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CE1AC2-9660-FD1C-C1F4-07FF85746586}"/>
              </a:ext>
            </a:extLst>
          </p:cNvPr>
          <p:cNvSpPr>
            <a:spLocks noGrp="1"/>
          </p:cNvSpPr>
          <p:nvPr>
            <p:ph idx="1"/>
          </p:nvPr>
        </p:nvSpPr>
        <p:spPr>
          <a:xfrm>
            <a:off x="514350" y="1376362"/>
            <a:ext cx="8147870" cy="3217761"/>
          </a:xfrm>
        </p:spPr>
        <p:txBody>
          <a:bodyPr vert="horz" lIns="91440" tIns="45720" rIns="91440" bIns="45720" numCol="2" rtlCol="0" anchor="t">
            <a:noAutofit/>
          </a:bodyPr>
          <a:lstStyle/>
          <a:p>
            <a:pPr marL="192405" lvl="1" indent="0">
              <a:spcBef>
                <a:spcPts val="0"/>
              </a:spcBef>
              <a:spcAft>
                <a:spcPts val="600"/>
              </a:spcAft>
              <a:buNone/>
            </a:pPr>
            <a:r>
              <a:rPr lang="en-US" dirty="0">
                <a:solidFill>
                  <a:srgbClr val="FF0000"/>
                </a:solidFill>
                <a:latin typeface="+mn-lt"/>
                <a:cs typeface="Times New Roman"/>
              </a:rPr>
              <a:t>Topics</a:t>
            </a:r>
          </a:p>
          <a:p>
            <a:pPr marL="343535" lvl="1" indent="-151130">
              <a:spcBef>
                <a:spcPts val="0"/>
              </a:spcBef>
              <a:spcAft>
                <a:spcPts val="600"/>
              </a:spcAft>
            </a:pPr>
            <a:r>
              <a:rPr lang="en-US" dirty="0">
                <a:latin typeface="+mn-lt"/>
                <a:cs typeface="Times New Roman"/>
              </a:rPr>
              <a:t>What is Perkins?</a:t>
            </a:r>
            <a:endParaRPr lang="en-US" dirty="0">
              <a:latin typeface="+mn-lt"/>
            </a:endParaRPr>
          </a:p>
          <a:p>
            <a:pPr marL="343535" lvl="1" indent="-151130">
              <a:spcBef>
                <a:spcPts val="0"/>
              </a:spcBef>
              <a:spcAft>
                <a:spcPts val="600"/>
              </a:spcAft>
            </a:pPr>
            <a:r>
              <a:rPr lang="en-US" dirty="0">
                <a:latin typeface="+mn-lt"/>
                <a:cs typeface="Times New Roman"/>
              </a:rPr>
              <a:t>Comprehensive Local Needs Assessment</a:t>
            </a:r>
            <a:endParaRPr lang="en-US" dirty="0">
              <a:latin typeface="+mn-lt"/>
            </a:endParaRPr>
          </a:p>
          <a:p>
            <a:pPr marL="343535" lvl="1" indent="-151130">
              <a:spcBef>
                <a:spcPts val="0"/>
              </a:spcBef>
              <a:spcAft>
                <a:spcPts val="600"/>
              </a:spcAft>
            </a:pPr>
            <a:r>
              <a:rPr lang="en-US" dirty="0">
                <a:latin typeface="+mn-lt"/>
                <a:cs typeface="Times New Roman"/>
              </a:rPr>
              <a:t>Perkins V Required Uses &amp; </a:t>
            </a:r>
            <a:r>
              <a:rPr lang="en-US" dirty="0" err="1">
                <a:latin typeface="+mn-lt"/>
                <a:cs typeface="Times New Roman"/>
              </a:rPr>
              <a:t>Voc</a:t>
            </a:r>
            <a:r>
              <a:rPr lang="en-US" dirty="0">
                <a:latin typeface="+mn-lt"/>
                <a:cs typeface="Times New Roman"/>
              </a:rPr>
              <a:t> Codes</a:t>
            </a:r>
            <a:endParaRPr lang="en-US" dirty="0">
              <a:latin typeface="+mn-lt"/>
            </a:endParaRPr>
          </a:p>
          <a:p>
            <a:pPr marL="343535" lvl="1" indent="-151130">
              <a:spcBef>
                <a:spcPts val="0"/>
              </a:spcBef>
              <a:spcAft>
                <a:spcPts val="600"/>
              </a:spcAft>
            </a:pPr>
            <a:r>
              <a:rPr lang="en-US" dirty="0">
                <a:latin typeface="+mn-lt"/>
                <a:cs typeface="Times New Roman"/>
              </a:rPr>
              <a:t>Optional </a:t>
            </a:r>
            <a:r>
              <a:rPr lang="en-US" dirty="0" err="1">
                <a:latin typeface="+mn-lt"/>
                <a:cs typeface="Times New Roman"/>
              </a:rPr>
              <a:t>Voc</a:t>
            </a:r>
            <a:r>
              <a:rPr lang="en-US" dirty="0">
                <a:latin typeface="+mn-lt"/>
                <a:cs typeface="Times New Roman"/>
              </a:rPr>
              <a:t> Codes </a:t>
            </a:r>
          </a:p>
          <a:p>
            <a:pPr marL="518557" lvl="2" indent="-151130">
              <a:spcBef>
                <a:spcPts val="0"/>
              </a:spcBef>
              <a:spcAft>
                <a:spcPts val="600"/>
              </a:spcAft>
            </a:pPr>
            <a:r>
              <a:rPr lang="en-US" dirty="0">
                <a:latin typeface="+mn-lt"/>
                <a:cs typeface="Times New Roman"/>
              </a:rPr>
              <a:t>Perkins Admin </a:t>
            </a:r>
          </a:p>
          <a:p>
            <a:pPr marL="518795" lvl="2">
              <a:spcBef>
                <a:spcPts val="0"/>
              </a:spcBef>
              <a:spcAft>
                <a:spcPts val="600"/>
              </a:spcAft>
            </a:pPr>
            <a:r>
              <a:rPr lang="en-US" sz="1800" dirty="0">
                <a:latin typeface="+mn-lt"/>
                <a:cs typeface="Times New Roman"/>
              </a:rPr>
              <a:t>WIOA Infrastructure contribution</a:t>
            </a:r>
          </a:p>
          <a:p>
            <a:pPr marL="518795" lvl="2">
              <a:spcBef>
                <a:spcPts val="0"/>
              </a:spcBef>
              <a:spcAft>
                <a:spcPts val="600"/>
              </a:spcAft>
            </a:pPr>
            <a:r>
              <a:rPr lang="en-US" sz="1800" dirty="0">
                <a:latin typeface="+mn-lt"/>
                <a:cs typeface="Times New Roman"/>
              </a:rPr>
              <a:t>Equipment</a:t>
            </a:r>
          </a:p>
          <a:p>
            <a:pPr marL="518795" lvl="2">
              <a:spcBef>
                <a:spcPts val="0"/>
              </a:spcBef>
              <a:spcAft>
                <a:spcPts val="600"/>
              </a:spcAft>
            </a:pPr>
            <a:r>
              <a:rPr lang="en-US" sz="1800" dirty="0">
                <a:latin typeface="+mn-lt"/>
                <a:cs typeface="Times New Roman"/>
              </a:rPr>
              <a:t>Wages/Payroll</a:t>
            </a:r>
          </a:p>
          <a:p>
            <a:pPr marL="518795" lvl="2">
              <a:spcBef>
                <a:spcPts val="0"/>
              </a:spcBef>
              <a:spcAft>
                <a:spcPts val="600"/>
              </a:spcAft>
            </a:pPr>
            <a:r>
              <a:rPr lang="en-US" sz="1800" dirty="0">
                <a:latin typeface="+mn-lt"/>
                <a:cs typeface="Times New Roman"/>
              </a:rPr>
              <a:t>CTSOs</a:t>
            </a:r>
          </a:p>
          <a:p>
            <a:pPr marL="518795" lvl="2">
              <a:spcBef>
                <a:spcPts val="0"/>
              </a:spcBef>
              <a:spcAft>
                <a:spcPts val="600"/>
              </a:spcAft>
            </a:pPr>
            <a:r>
              <a:rPr lang="en-US" sz="1800" dirty="0">
                <a:latin typeface="+mn-lt"/>
                <a:cs typeface="Times New Roman"/>
              </a:rPr>
              <a:t>Reserve/Special Projects</a:t>
            </a:r>
          </a:p>
          <a:p>
            <a:pPr marL="343535" lvl="1" indent="-151130">
              <a:spcBef>
                <a:spcPts val="0"/>
              </a:spcBef>
              <a:spcAft>
                <a:spcPts val="600"/>
              </a:spcAft>
            </a:pPr>
            <a:r>
              <a:rPr lang="en-US" dirty="0">
                <a:latin typeface="+mn-lt"/>
                <a:cs typeface="Times New Roman"/>
              </a:rPr>
              <a:t>Perkins Process</a:t>
            </a:r>
          </a:p>
          <a:p>
            <a:pPr marL="343535" lvl="1" indent="-151130">
              <a:spcBef>
                <a:spcPts val="0"/>
              </a:spcBef>
              <a:spcAft>
                <a:spcPts val="600"/>
              </a:spcAft>
            </a:pPr>
            <a:r>
              <a:rPr lang="en-US" dirty="0">
                <a:latin typeface="+mn-lt"/>
                <a:cs typeface="Times New Roman"/>
              </a:rPr>
              <a:t>Approved plans, budgets, and modifications</a:t>
            </a:r>
            <a:endParaRPr lang="en-US" dirty="0">
              <a:latin typeface="+mn-lt"/>
            </a:endParaRPr>
          </a:p>
          <a:p>
            <a:pPr marL="343535" lvl="1" indent="-151130">
              <a:spcBef>
                <a:spcPts val="0"/>
              </a:spcBef>
              <a:spcAft>
                <a:spcPts val="600"/>
              </a:spcAft>
            </a:pPr>
            <a:r>
              <a:rPr lang="en-US" dirty="0">
                <a:latin typeface="+mn-lt"/>
              </a:rPr>
              <a:t>Budget Reports and what we review</a:t>
            </a:r>
          </a:p>
          <a:p>
            <a:pPr marL="192405" lvl="1" indent="0">
              <a:spcBef>
                <a:spcPts val="0"/>
              </a:spcBef>
              <a:spcAft>
                <a:spcPts val="600"/>
              </a:spcAft>
              <a:buNone/>
            </a:pPr>
            <a:endParaRPr lang="en-US" dirty="0">
              <a:latin typeface="+mn-lt"/>
              <a:cs typeface="Times New Roman"/>
            </a:endParaRPr>
          </a:p>
          <a:p>
            <a:pPr marL="23495" indent="0">
              <a:buNone/>
            </a:pPr>
            <a:endParaRPr lang="en-US" sz="1800" dirty="0">
              <a:latin typeface="+mn-lt"/>
            </a:endParaRPr>
          </a:p>
          <a:p>
            <a:pPr marL="343535" lvl="1" indent="-151130"/>
            <a:endParaRPr lang="en-US" dirty="0">
              <a:latin typeface="+mn-lt"/>
            </a:endParaRPr>
          </a:p>
          <a:p>
            <a:pPr marL="343535" lvl="1" indent="-151130"/>
            <a:endParaRPr lang="en-US" dirty="0">
              <a:latin typeface="+mn-lt"/>
            </a:endParaRPr>
          </a:p>
        </p:txBody>
      </p:sp>
      <p:sp>
        <p:nvSpPr>
          <p:cNvPr id="3" name="Title 2">
            <a:extLst>
              <a:ext uri="{FF2B5EF4-FFF2-40B4-BE49-F238E27FC236}">
                <a16:creationId xmlns:a16="http://schemas.microsoft.com/office/drawing/2014/main" id="{470AB161-CF3E-E723-FE8A-81DCA31712C7}"/>
              </a:ext>
            </a:extLst>
          </p:cNvPr>
          <p:cNvSpPr>
            <a:spLocks noGrp="1"/>
          </p:cNvSpPr>
          <p:nvPr>
            <p:ph type="title"/>
          </p:nvPr>
        </p:nvSpPr>
        <p:spPr>
          <a:ln>
            <a:noFill/>
          </a:ln>
        </p:spPr>
        <p:txBody>
          <a:bodyPr/>
          <a:lstStyle/>
          <a:p>
            <a:r>
              <a:rPr lang="en-US" dirty="0">
                <a:solidFill>
                  <a:srgbClr val="174B8F"/>
                </a:solidFill>
              </a:rPr>
              <a:t>Perkins Webinar for Business Office Staff</a:t>
            </a:r>
            <a:r>
              <a:rPr lang="en-US" dirty="0">
                <a:solidFill>
                  <a:srgbClr val="EEB111"/>
                </a:solidFill>
              </a:rPr>
              <a:t>*</a:t>
            </a:r>
          </a:p>
        </p:txBody>
      </p:sp>
      <p:sp>
        <p:nvSpPr>
          <p:cNvPr id="5" name="TextBox 4">
            <a:extLst>
              <a:ext uri="{FF2B5EF4-FFF2-40B4-BE49-F238E27FC236}">
                <a16:creationId xmlns:a16="http://schemas.microsoft.com/office/drawing/2014/main" id="{C646B0F3-0FBF-51E7-2536-A5D2DDAAF434}"/>
              </a:ext>
            </a:extLst>
          </p:cNvPr>
          <p:cNvSpPr txBox="1"/>
          <p:nvPr/>
        </p:nvSpPr>
        <p:spPr>
          <a:xfrm>
            <a:off x="4466202" y="4665280"/>
            <a:ext cx="4360403" cy="369332"/>
          </a:xfrm>
          <a:prstGeom prst="rect">
            <a:avLst/>
          </a:prstGeom>
          <a:noFill/>
        </p:spPr>
        <p:txBody>
          <a:bodyPr wrap="square" rtlCol="0">
            <a:spAutoFit/>
          </a:bodyPr>
          <a:lstStyle/>
          <a:p>
            <a:r>
              <a:rPr lang="en-US" dirty="0">
                <a:solidFill>
                  <a:srgbClr val="EEB111"/>
                </a:solidFill>
              </a:rPr>
              <a:t>*And anyone else who may find it beneficial</a:t>
            </a:r>
          </a:p>
        </p:txBody>
      </p:sp>
      <p:sp>
        <p:nvSpPr>
          <p:cNvPr id="4" name="TextBox 3">
            <a:extLst>
              <a:ext uri="{FF2B5EF4-FFF2-40B4-BE49-F238E27FC236}">
                <a16:creationId xmlns:a16="http://schemas.microsoft.com/office/drawing/2014/main" id="{8AC6ADD9-ADFC-BD29-D069-66D7367C0E33}"/>
              </a:ext>
            </a:extLst>
          </p:cNvPr>
          <p:cNvSpPr txBox="1"/>
          <p:nvPr/>
        </p:nvSpPr>
        <p:spPr>
          <a:xfrm>
            <a:off x="4724400" y="3588062"/>
            <a:ext cx="4010891" cy="1077218"/>
          </a:xfrm>
          <a:prstGeom prst="rect">
            <a:avLst/>
          </a:prstGeom>
          <a:noFill/>
          <a:ln cmpd="tri">
            <a:solidFill>
              <a:schemeClr val="tx1"/>
            </a:solidFill>
          </a:ln>
        </p:spPr>
        <p:txBody>
          <a:bodyPr wrap="square" lIns="91440" tIns="45720" rIns="91440" bIns="45720" rtlCol="0" anchor="t">
            <a:spAutoFit/>
          </a:bodyPr>
          <a:lstStyle/>
          <a:p>
            <a:r>
              <a:rPr lang="en-US" sz="3200" b="1" dirty="0"/>
              <a:t>Monday, January 22 </a:t>
            </a:r>
          </a:p>
          <a:p>
            <a:r>
              <a:rPr lang="en-US" sz="3200" b="1" dirty="0"/>
              <a:t>2-3pm</a:t>
            </a:r>
          </a:p>
        </p:txBody>
      </p:sp>
    </p:spTree>
    <p:extLst>
      <p:ext uri="{BB962C8B-B14F-4D97-AF65-F5344CB8AC3E}">
        <p14:creationId xmlns:p14="http://schemas.microsoft.com/office/powerpoint/2010/main" val="936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28FC32-91C8-5B2B-23D2-ECCFDD5AA7C8}"/>
              </a:ext>
            </a:extLst>
          </p:cNvPr>
          <p:cNvSpPr>
            <a:spLocks noGrp="1"/>
          </p:cNvSpPr>
          <p:nvPr>
            <p:ph idx="1"/>
          </p:nvPr>
        </p:nvSpPr>
        <p:spPr>
          <a:xfrm>
            <a:off x="628650" y="1598400"/>
            <a:ext cx="7886700" cy="3271257"/>
          </a:xfrm>
        </p:spPr>
        <p:txBody>
          <a:bodyPr>
            <a:normAutofit fontScale="92500" lnSpcReduction="10000"/>
          </a:bodyPr>
          <a:lstStyle/>
          <a:p>
            <a:pPr marL="0" indent="0">
              <a:spcBef>
                <a:spcPts val="0"/>
              </a:spcBef>
              <a:spcAft>
                <a:spcPts val="1200"/>
              </a:spcAft>
              <a:buNone/>
            </a:pPr>
            <a:r>
              <a:rPr lang="en-US" sz="2400" dirty="0"/>
              <a:t>Template is in the NCPerkins Moodle.</a:t>
            </a:r>
          </a:p>
          <a:p>
            <a:pPr marL="0" indent="0">
              <a:spcBef>
                <a:spcPts val="0"/>
              </a:spcBef>
              <a:spcAft>
                <a:spcPts val="1200"/>
              </a:spcAft>
              <a:buNone/>
            </a:pPr>
            <a:r>
              <a:rPr lang="en-US" sz="2400" dirty="0"/>
              <a:t>In completing the questions, please take time to reflect on how your college conducted the: </a:t>
            </a:r>
          </a:p>
          <a:p>
            <a:pPr lvl="1">
              <a:spcBef>
                <a:spcPts val="0"/>
              </a:spcBef>
              <a:spcAft>
                <a:spcPts val="1200"/>
              </a:spcAft>
            </a:pPr>
            <a:r>
              <a:rPr lang="en-US" sz="2400" dirty="0"/>
              <a:t>CLNA</a:t>
            </a:r>
          </a:p>
          <a:p>
            <a:pPr lvl="1">
              <a:spcBef>
                <a:spcPts val="0"/>
              </a:spcBef>
              <a:spcAft>
                <a:spcPts val="1200"/>
              </a:spcAft>
            </a:pPr>
            <a:r>
              <a:rPr lang="en-US" sz="2400" dirty="0"/>
              <a:t>Career Development Services  </a:t>
            </a:r>
          </a:p>
          <a:p>
            <a:pPr lvl="1">
              <a:spcBef>
                <a:spcPts val="0"/>
              </a:spcBef>
              <a:spcAft>
                <a:spcPts val="1200"/>
              </a:spcAft>
            </a:pPr>
            <a:r>
              <a:rPr lang="en-US" sz="2400" dirty="0"/>
              <a:t>Career Pathways and the HS to CC CTE Articulated Credit </a:t>
            </a:r>
          </a:p>
          <a:p>
            <a:pPr lvl="1">
              <a:spcBef>
                <a:spcPts val="0"/>
              </a:spcBef>
              <a:spcAft>
                <a:spcPts val="1200"/>
              </a:spcAft>
            </a:pPr>
            <a:r>
              <a:rPr lang="en-US" sz="2400" dirty="0"/>
              <a:t>Challenges on Implementing Perkins </a:t>
            </a:r>
          </a:p>
          <a:p>
            <a:endParaRPr lang="en-US" dirty="0"/>
          </a:p>
        </p:txBody>
      </p:sp>
      <p:sp>
        <p:nvSpPr>
          <p:cNvPr id="3" name="Title 2">
            <a:extLst>
              <a:ext uri="{FF2B5EF4-FFF2-40B4-BE49-F238E27FC236}">
                <a16:creationId xmlns:a16="http://schemas.microsoft.com/office/drawing/2014/main" id="{9E8932A9-CAE4-5639-D6E9-B26BB91AE4E1}"/>
              </a:ext>
            </a:extLst>
          </p:cNvPr>
          <p:cNvSpPr>
            <a:spLocks noGrp="1"/>
          </p:cNvSpPr>
          <p:nvPr>
            <p:ph type="title"/>
          </p:nvPr>
        </p:nvSpPr>
        <p:spPr/>
        <p:txBody>
          <a:bodyPr/>
          <a:lstStyle/>
          <a:p>
            <a:r>
              <a:rPr lang="en-US" dirty="0"/>
              <a:t>Mid-Year Written Questions</a:t>
            </a:r>
          </a:p>
        </p:txBody>
      </p:sp>
    </p:spTree>
    <p:extLst>
      <p:ext uri="{BB962C8B-B14F-4D97-AF65-F5344CB8AC3E}">
        <p14:creationId xmlns:p14="http://schemas.microsoft.com/office/powerpoint/2010/main" val="20562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E498F8-E64C-1572-8157-B1044B26351B}"/>
              </a:ext>
            </a:extLst>
          </p:cNvPr>
          <p:cNvSpPr>
            <a:spLocks noGrp="1"/>
          </p:cNvSpPr>
          <p:nvPr>
            <p:ph idx="1"/>
          </p:nvPr>
        </p:nvSpPr>
        <p:spPr>
          <a:xfrm>
            <a:off x="1128231" y="1402229"/>
            <a:ext cx="3960840" cy="3696548"/>
          </a:xfrm>
        </p:spPr>
        <p:txBody>
          <a:bodyPr vert="horz" lIns="91440" tIns="45720" rIns="91440" bIns="45720" rtlCol="0" anchor="t">
            <a:normAutofit fontScale="92500" lnSpcReduction="10000"/>
          </a:bodyPr>
          <a:lstStyle/>
          <a:p>
            <a:pPr marL="0" indent="0">
              <a:buNone/>
            </a:pPr>
            <a:r>
              <a:rPr lang="en-US" sz="2400" dirty="0"/>
              <a:t>Caraway Conference Center</a:t>
            </a:r>
          </a:p>
          <a:p>
            <a:pPr marL="174625" indent="-174625"/>
            <a:r>
              <a:rPr lang="en-US" sz="2400" dirty="0">
                <a:latin typeface="Times New Roman"/>
                <a:cs typeface="Times New Roman"/>
              </a:rPr>
              <a:t>Room &amp; dinner will be available starting February 5</a:t>
            </a:r>
            <a:r>
              <a:rPr lang="en-US" sz="2400" baseline="30000" dirty="0">
                <a:latin typeface="Times New Roman"/>
                <a:cs typeface="Times New Roman"/>
              </a:rPr>
              <a:t>th </a:t>
            </a:r>
            <a:endParaRPr lang="en-US" sz="2400" dirty="0"/>
          </a:p>
          <a:p>
            <a:pPr marL="174625" indent="-174625"/>
            <a:r>
              <a:rPr lang="en-US" sz="2400" dirty="0">
                <a:latin typeface="Times New Roman"/>
                <a:cs typeface="Times New Roman"/>
              </a:rPr>
              <a:t>Please plan on staying the entire time to network and listen to other college’s promising practices.</a:t>
            </a:r>
          </a:p>
          <a:p>
            <a:pPr marL="174625" indent="-174625"/>
            <a:r>
              <a:rPr lang="en-US" sz="2400" dirty="0">
                <a:latin typeface="Times New Roman"/>
                <a:cs typeface="Times New Roman"/>
              </a:rPr>
              <a:t>Room and board paid by Perkins Leadership* </a:t>
            </a:r>
          </a:p>
          <a:p>
            <a:pPr marL="174625" indent="-174625"/>
            <a:r>
              <a:rPr lang="en-US" sz="2400" dirty="0">
                <a:solidFill>
                  <a:srgbClr val="FF0000"/>
                </a:solidFill>
                <a:latin typeface="Times New Roman"/>
                <a:cs typeface="Times New Roman"/>
              </a:rPr>
              <a:t>Colleges must pay for mileage</a:t>
            </a:r>
            <a:endParaRPr lang="en-US" sz="2400" dirty="0"/>
          </a:p>
        </p:txBody>
      </p:sp>
      <p:sp>
        <p:nvSpPr>
          <p:cNvPr id="3" name="Title 2">
            <a:extLst>
              <a:ext uri="{FF2B5EF4-FFF2-40B4-BE49-F238E27FC236}">
                <a16:creationId xmlns:a16="http://schemas.microsoft.com/office/drawing/2014/main" id="{0C28F9F2-73B8-8BF4-86BA-B8AFAD9CA706}"/>
              </a:ext>
            </a:extLst>
          </p:cNvPr>
          <p:cNvSpPr>
            <a:spLocks noGrp="1"/>
          </p:cNvSpPr>
          <p:nvPr>
            <p:ph type="title"/>
          </p:nvPr>
        </p:nvSpPr>
        <p:spPr/>
        <p:txBody>
          <a:bodyPr/>
          <a:lstStyle/>
          <a:p>
            <a:r>
              <a:rPr lang="en-US" dirty="0"/>
              <a:t>Mid-Year Review and Grant Technical Assistance</a:t>
            </a:r>
          </a:p>
        </p:txBody>
      </p:sp>
      <p:pic>
        <p:nvPicPr>
          <p:cNvPr id="5" name="Picture 4" descr="Photo of a calendar page for February 2024 with 6, 7 and 8 circled">
            <a:extLst>
              <a:ext uri="{FF2B5EF4-FFF2-40B4-BE49-F238E27FC236}">
                <a16:creationId xmlns:a16="http://schemas.microsoft.com/office/drawing/2014/main" id="{E12E05C4-A502-4F10-FA1D-A1392A3839FD}"/>
              </a:ext>
            </a:extLst>
          </p:cNvPr>
          <p:cNvPicPr>
            <a:picLocks noChangeAspect="1"/>
          </p:cNvPicPr>
          <p:nvPr/>
        </p:nvPicPr>
        <p:blipFill rotWithShape="1">
          <a:blip r:embed="rId3"/>
          <a:srcRect l="1224" t="1084" r="2457" b="1153"/>
          <a:stretch/>
        </p:blipFill>
        <p:spPr>
          <a:xfrm rot="1190673">
            <a:off x="5319636" y="1331125"/>
            <a:ext cx="3558063" cy="3731790"/>
          </a:xfrm>
          <a:prstGeom prst="rect">
            <a:avLst/>
          </a:prstGeom>
        </p:spPr>
      </p:pic>
      <p:sp>
        <p:nvSpPr>
          <p:cNvPr id="8" name="Oval 7">
            <a:extLst>
              <a:ext uri="{FF2B5EF4-FFF2-40B4-BE49-F238E27FC236}">
                <a16:creationId xmlns:a16="http://schemas.microsoft.com/office/drawing/2014/main" id="{E362AFB6-A7F7-AE5D-3DB3-FE6202EA8BF9}"/>
              </a:ext>
            </a:extLst>
          </p:cNvPr>
          <p:cNvSpPr/>
          <p:nvPr/>
        </p:nvSpPr>
        <p:spPr>
          <a:xfrm rot="1304146">
            <a:off x="6224725" y="3222387"/>
            <a:ext cx="1591735" cy="704212"/>
          </a:xfrm>
          <a:prstGeom prst="ellipse">
            <a:avLst/>
          </a:prstGeom>
          <a:noFill/>
          <a:ln w="57150">
            <a:solidFill>
              <a:srgbClr val="F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71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282CD-E424-B013-DCB9-2F21CC4FF9D8}"/>
              </a:ext>
            </a:extLst>
          </p:cNvPr>
          <p:cNvSpPr>
            <a:spLocks noGrp="1"/>
          </p:cNvSpPr>
          <p:nvPr>
            <p:ph idx="1"/>
          </p:nvPr>
        </p:nvSpPr>
        <p:spPr>
          <a:xfrm>
            <a:off x="628650" y="1320904"/>
            <a:ext cx="7886700" cy="3766467"/>
          </a:xfrm>
        </p:spPr>
        <p:txBody>
          <a:bodyPr vert="horz" lIns="91440" tIns="45720" rIns="91440" bIns="45720" rtlCol="0" anchor="t">
            <a:normAutofit fontScale="92500" lnSpcReduction="10000"/>
          </a:bodyPr>
          <a:lstStyle/>
          <a:p>
            <a:pPr marL="174625" indent="-174625"/>
            <a:r>
              <a:rPr lang="en-US" sz="2400" dirty="0">
                <a:latin typeface="Times New Roman"/>
                <a:cs typeface="Times New Roman"/>
              </a:rPr>
              <a:t>NCCCS Perkins Leadership funds will pay for 1 room per college. Includes room for 3 nights (Mon, Tues. &amp; Wed.) Monday is optional Also includes Monday dinner, Tuesday breakfast, lunch, &amp; dinner, Wednesday breakfast, lunch &amp; dinner and Thursday breakfast and lunch</a:t>
            </a:r>
          </a:p>
          <a:p>
            <a:pPr marL="174625" indent="-174625"/>
            <a:r>
              <a:rPr lang="en-US" sz="2400" dirty="0">
                <a:latin typeface="Times New Roman"/>
                <a:cs typeface="Times New Roman"/>
              </a:rPr>
              <a:t>NCCCS Perkins Leadership funds will pay for lunch for all participants </a:t>
            </a:r>
            <a:endParaRPr lang="en-US" sz="2400" dirty="0"/>
          </a:p>
          <a:p>
            <a:pPr marL="174625" indent="-174625"/>
            <a:r>
              <a:rPr lang="en-US" sz="2400" dirty="0">
                <a:latin typeface="Times New Roman"/>
                <a:cs typeface="Times New Roman"/>
              </a:rPr>
              <a:t>Additional rooms may be reserved separately through Caraway Conference Center or any area lodging</a:t>
            </a:r>
          </a:p>
          <a:p>
            <a:pPr marL="174625" indent="-174625"/>
            <a:r>
              <a:rPr lang="en-US" sz="2400" dirty="0">
                <a:latin typeface="Times New Roman"/>
                <a:cs typeface="Times New Roman"/>
              </a:rPr>
              <a:t>Registration: emailed 12/12/23 from Darice McDougald see notes for link</a:t>
            </a:r>
            <a:endParaRPr lang="en-US" sz="2400" dirty="0"/>
          </a:p>
        </p:txBody>
      </p:sp>
      <p:sp>
        <p:nvSpPr>
          <p:cNvPr id="3" name="Title 2">
            <a:extLst>
              <a:ext uri="{FF2B5EF4-FFF2-40B4-BE49-F238E27FC236}">
                <a16:creationId xmlns:a16="http://schemas.microsoft.com/office/drawing/2014/main" id="{9F36817C-72DF-9C49-08F0-AAB84CA36C34}"/>
              </a:ext>
            </a:extLst>
          </p:cNvPr>
          <p:cNvSpPr>
            <a:spLocks noGrp="1"/>
          </p:cNvSpPr>
          <p:nvPr>
            <p:ph type="title"/>
          </p:nvPr>
        </p:nvSpPr>
        <p:spPr/>
        <p:txBody>
          <a:bodyPr/>
          <a:lstStyle/>
          <a:p>
            <a:r>
              <a:rPr lang="en-US" dirty="0"/>
              <a:t>Logistics &amp; Registration</a:t>
            </a:r>
          </a:p>
        </p:txBody>
      </p:sp>
    </p:spTree>
    <p:extLst>
      <p:ext uri="{BB962C8B-B14F-4D97-AF65-F5344CB8AC3E}">
        <p14:creationId xmlns:p14="http://schemas.microsoft.com/office/powerpoint/2010/main" val="117449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87B4F-F67B-581D-BF32-1F1CE3AFBCBC}"/>
              </a:ext>
            </a:extLst>
          </p:cNvPr>
          <p:cNvSpPr>
            <a:spLocks noGrp="1"/>
          </p:cNvSpPr>
          <p:nvPr>
            <p:ph idx="1"/>
          </p:nvPr>
        </p:nvSpPr>
        <p:spPr>
          <a:xfrm>
            <a:off x="1150988" y="1584000"/>
            <a:ext cx="7364361" cy="3285657"/>
          </a:xfrm>
        </p:spPr>
        <p:txBody>
          <a:bodyPr>
            <a:normAutofit/>
          </a:bodyPr>
          <a:lstStyle/>
          <a:p>
            <a:pPr>
              <a:spcAft>
                <a:spcPts val="1200"/>
              </a:spcAft>
            </a:pPr>
            <a:r>
              <a:rPr lang="en-US" sz="2400" dirty="0"/>
              <a:t>Day One: Round Tables and Summary Report Outs </a:t>
            </a:r>
          </a:p>
          <a:p>
            <a:pPr>
              <a:spcAft>
                <a:spcPts val="1200"/>
              </a:spcAft>
            </a:pPr>
            <a:r>
              <a:rPr lang="en-US" sz="2400" dirty="0"/>
              <a:t>Day Two: Five-minute summary of your college updates  </a:t>
            </a:r>
          </a:p>
          <a:p>
            <a:pPr>
              <a:spcAft>
                <a:spcPts val="1200"/>
              </a:spcAft>
            </a:pPr>
            <a:r>
              <a:rPr lang="en-US" sz="2400" dirty="0"/>
              <a:t>Day Three: Technical Assistance Sessions </a:t>
            </a:r>
          </a:p>
        </p:txBody>
      </p:sp>
      <p:sp>
        <p:nvSpPr>
          <p:cNvPr id="3" name="Title 2">
            <a:extLst>
              <a:ext uri="{FF2B5EF4-FFF2-40B4-BE49-F238E27FC236}">
                <a16:creationId xmlns:a16="http://schemas.microsoft.com/office/drawing/2014/main" id="{393B8E9A-DBD9-6C55-F5F4-C1CD91E001E0}"/>
              </a:ext>
            </a:extLst>
          </p:cNvPr>
          <p:cNvSpPr>
            <a:spLocks noGrp="1"/>
          </p:cNvSpPr>
          <p:nvPr>
            <p:ph type="title"/>
          </p:nvPr>
        </p:nvSpPr>
        <p:spPr/>
        <p:txBody>
          <a:bodyPr/>
          <a:lstStyle/>
          <a:p>
            <a:r>
              <a:rPr lang="en-US" dirty="0"/>
              <a:t>Overview of In-person Mid-year Review Activities</a:t>
            </a:r>
          </a:p>
        </p:txBody>
      </p:sp>
    </p:spTree>
    <p:extLst>
      <p:ext uri="{BB962C8B-B14F-4D97-AF65-F5344CB8AC3E}">
        <p14:creationId xmlns:p14="http://schemas.microsoft.com/office/powerpoint/2010/main" val="66908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2BE41672053428A04440375F834B6" ma:contentTypeVersion="13" ma:contentTypeDescription="Create a new document." ma:contentTypeScope="" ma:versionID="b82d43e5303b006902a54d4cbb9f6551">
  <xsd:schema xmlns:xsd="http://www.w3.org/2001/XMLSchema" xmlns:xs="http://www.w3.org/2001/XMLSchema" xmlns:p="http://schemas.microsoft.com/office/2006/metadata/properties" xmlns:ns2="bd1f56e5-2dfe-42af-a842-8886d825bf7e" xmlns:ns3="a3648569-d889-4cab-8fb7-f97de583ec0f" targetNamespace="http://schemas.microsoft.com/office/2006/metadata/properties" ma:root="true" ma:fieldsID="9d1d31c080f06da4605616a272c7b52f" ns2:_="" ns3:_="">
    <xsd:import namespace="bd1f56e5-2dfe-42af-a842-8886d825bf7e"/>
    <xsd:import namespace="a3648569-d889-4cab-8fb7-f97de583ec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f56e5-2dfe-42af-a842-8886d825bf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648569-d889-4cab-8fb7-f97de583ec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223b4f3-e477-4c24-8cf9-751aee7eab28}" ma:internalName="TaxCatchAll" ma:showField="CatchAllData" ma:web="a3648569-d889-4cab-8fb7-f97de583e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648569-d889-4cab-8fb7-f97de583ec0f" xsi:nil="true"/>
    <lcf76f155ced4ddcb4097134ff3c332f xmlns="bd1f56e5-2dfe-42af-a842-8886d825bf7e">
      <Terms xmlns="http://schemas.microsoft.com/office/infopath/2007/PartnerControls"/>
    </lcf76f155ced4ddcb4097134ff3c332f>
    <SharedWithUsers xmlns="a3648569-d889-4cab-8fb7-f97de583ec0f">
      <UserInfo>
        <DisplayName>Darice McDougald</DisplayName>
        <AccountId>25</AccountId>
        <AccountType/>
      </UserInfo>
      <UserInfo>
        <DisplayName>Patti Coultas</DisplayName>
        <AccountId>20</AccountId>
        <AccountType/>
      </UserInfo>
    </SharedWithUsers>
  </documentManagement>
</p:properties>
</file>

<file path=customXml/itemProps1.xml><?xml version="1.0" encoding="utf-8"?>
<ds:datastoreItem xmlns:ds="http://schemas.openxmlformats.org/officeDocument/2006/customXml" ds:itemID="{C715B3E0-7506-4DD8-9F52-96C350C59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1f56e5-2dfe-42af-a842-8886d825bf7e"/>
    <ds:schemaRef ds:uri="a3648569-d889-4cab-8fb7-f97de583e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70F828-9EB5-482E-A8F9-6390273F447C}">
  <ds:schemaRefs>
    <ds:schemaRef ds:uri="http://schemas.microsoft.com/sharepoint/v3/contenttype/forms"/>
  </ds:schemaRefs>
</ds:datastoreItem>
</file>

<file path=customXml/itemProps3.xml><?xml version="1.0" encoding="utf-8"?>
<ds:datastoreItem xmlns:ds="http://schemas.openxmlformats.org/officeDocument/2006/customXml" ds:itemID="{081C12FC-6215-4B2B-9EAC-7E250CE89C1A}">
  <ds:schemaRefs>
    <ds:schemaRef ds:uri="bd1f56e5-2dfe-42af-a842-8886d825bf7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purl.org/dc/terms/"/>
    <ds:schemaRef ds:uri="a3648569-d889-4cab-8fb7-f97de583ec0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System Office Template 2017</Template>
  <TotalTime>0</TotalTime>
  <Words>2227</Words>
  <Application>Microsoft Office PowerPoint</Application>
  <PresentationFormat>On-screen Show (16:9)</PresentationFormat>
  <Paragraphs>299</Paragraphs>
  <Slides>33</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Calibri Light</vt:lpstr>
      <vt:lpstr>Helvetica Neue Medium</vt:lpstr>
      <vt:lpstr>Söhne</vt:lpstr>
      <vt:lpstr>Times New Roman</vt:lpstr>
      <vt:lpstr>Wingdings</vt:lpstr>
      <vt:lpstr>Office Theme</vt:lpstr>
      <vt:lpstr>Office Theme</vt:lpstr>
      <vt:lpstr>Perkins Update</vt:lpstr>
      <vt:lpstr>Career &amp; Technical Education Team</vt:lpstr>
      <vt:lpstr>Purpose of Perkins </vt:lpstr>
      <vt:lpstr>Documents Due January 12, 2024</vt:lpstr>
      <vt:lpstr>Perkins Webinar for Business Office Staff*</vt:lpstr>
      <vt:lpstr>Mid-Year Written Questions</vt:lpstr>
      <vt:lpstr>Mid-Year Review and Grant Technical Assistance</vt:lpstr>
      <vt:lpstr>Logistics &amp; Registration</vt:lpstr>
      <vt:lpstr>Overview of In-person Mid-year Review Activities</vt:lpstr>
      <vt:lpstr>Day One: Round table Session 1</vt:lpstr>
      <vt:lpstr>Day One: Round table Session 2</vt:lpstr>
      <vt:lpstr>Day One: Round table Session 3</vt:lpstr>
      <vt:lpstr>Day One: Round table Session 4</vt:lpstr>
      <vt:lpstr>Day One: Round table Session 5</vt:lpstr>
      <vt:lpstr>Day One: Round table Session 6</vt:lpstr>
      <vt:lpstr>Day two: College report out</vt:lpstr>
      <vt:lpstr>Day two: Leveraging AI in Higher Education</vt:lpstr>
      <vt:lpstr>Day Three: Technical Assistance Sessions </vt:lpstr>
      <vt:lpstr>Aaron Mabe</vt:lpstr>
      <vt:lpstr>Updates from Aaron Mabe</vt:lpstr>
      <vt:lpstr>Pathways Consultation</vt:lpstr>
      <vt:lpstr>Jennifer McLean</vt:lpstr>
      <vt:lpstr>Digging Deep in Career Exploration Workshops </vt:lpstr>
      <vt:lpstr>Lane Freeman</vt:lpstr>
      <vt:lpstr>Director of Online Learning Updates</vt:lpstr>
      <vt:lpstr>Director of Online Learning Updates continued</vt:lpstr>
      <vt:lpstr>2024 Master Instructor Candidates Selected</vt:lpstr>
      <vt:lpstr>Promising Practice Video from 2022-2023</vt:lpstr>
      <vt:lpstr>Virtual Office Hours for Technical Assistance</vt:lpstr>
      <vt:lpstr>NAPE's Equity in Perkins V Workshop </vt:lpstr>
      <vt:lpstr>Perkins Monthly Updates 2023-24</vt:lpstr>
      <vt:lpstr>Raising the Awareness of Career Pathways Monthly Webinars</vt:lpstr>
      <vt:lpstr>Technical Assistance is available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Perkins Update</dc:title>
  <dc:creator/>
  <cp:keywords/>
  <cp:lastModifiedBy/>
  <cp:revision>1504</cp:revision>
  <dcterms:created xsi:type="dcterms:W3CDTF">2021-08-11T12:00:29Z</dcterms:created>
  <dcterms:modified xsi:type="dcterms:W3CDTF">2024-01-09T15:03:32Z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0x01010000B2BE41672053428A04440375F834B6</vt:lpwstr>
  </property>
  <property fmtid="{D5CDD505-2E9C-101B-9397-08002B2CF9AE}" pid="3" name="MediaServiceImageTags">
    <vt:lpwstr/>
  </property>
</Properties>
</file>