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handoutMasterIdLst>
    <p:handoutMasterId r:id="rId35"/>
  </p:handoutMasterIdLst>
  <p:sldIdLst>
    <p:sldId id="534" r:id="rId2"/>
    <p:sldId id="633" r:id="rId3"/>
    <p:sldId id="560" r:id="rId4"/>
    <p:sldId id="570" r:id="rId5"/>
    <p:sldId id="628" r:id="rId6"/>
    <p:sldId id="627" r:id="rId7"/>
    <p:sldId id="257" r:id="rId8"/>
    <p:sldId id="573" r:id="rId9"/>
    <p:sldId id="285" r:id="rId10"/>
    <p:sldId id="259" r:id="rId11"/>
    <p:sldId id="264" r:id="rId12"/>
    <p:sldId id="263" r:id="rId13"/>
    <p:sldId id="272" r:id="rId14"/>
    <p:sldId id="282" r:id="rId15"/>
    <p:sldId id="283" r:id="rId16"/>
    <p:sldId id="576" r:id="rId17"/>
    <p:sldId id="577" r:id="rId18"/>
    <p:sldId id="578" r:id="rId19"/>
    <p:sldId id="579" r:id="rId20"/>
    <p:sldId id="580" r:id="rId21"/>
    <p:sldId id="581" r:id="rId22"/>
    <p:sldId id="630" r:id="rId23"/>
    <p:sldId id="629" r:id="rId24"/>
    <p:sldId id="631" r:id="rId25"/>
    <p:sldId id="583" r:id="rId26"/>
    <p:sldId id="625" r:id="rId27"/>
    <p:sldId id="582" r:id="rId28"/>
    <p:sldId id="635" r:id="rId29"/>
    <p:sldId id="291" r:id="rId30"/>
    <p:sldId id="572" r:id="rId31"/>
    <p:sldId id="634" r:id="rId32"/>
    <p:sldId id="632"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8B663-86A3-0C49-84AF-61518B554292}" v="133" dt="2019-08-13T14:28:03.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102" autoAdjust="0"/>
    <p:restoredTop sz="59119"/>
  </p:normalViewPr>
  <p:slideViewPr>
    <p:cSldViewPr snapToGrid="0">
      <p:cViewPr varScale="1">
        <p:scale>
          <a:sx n="79" d="100"/>
          <a:sy n="79" d="100"/>
        </p:scale>
        <p:origin x="2400"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76729EEF-0008-2748-8A68-AF9E1DEF008B}"/>
    <pc:docChg chg="undo custSel addSld delSld modSld">
      <pc:chgData name="Chris Droessler" userId="625c3661-9d64-47fa-b83c-4b49393bd161" providerId="ADAL" clId="{76729EEF-0008-2748-8A68-AF9E1DEF008B}" dt="2019-08-01T15:41:36.336" v="380"/>
      <pc:docMkLst>
        <pc:docMk/>
      </pc:docMkLst>
      <pc:sldChg chg="modSp">
        <pc:chgData name="Chris Droessler" userId="625c3661-9d64-47fa-b83c-4b49393bd161" providerId="ADAL" clId="{76729EEF-0008-2748-8A68-AF9E1DEF008B}" dt="2019-08-01T14:58:11.835" v="266" actId="20577"/>
        <pc:sldMkLst>
          <pc:docMk/>
          <pc:sldMk cId="971664512" sldId="534"/>
        </pc:sldMkLst>
        <pc:spChg chg="mod">
          <ac:chgData name="Chris Droessler" userId="625c3661-9d64-47fa-b83c-4b49393bd161" providerId="ADAL" clId="{76729EEF-0008-2748-8A68-AF9E1DEF008B}" dt="2019-08-01T14:58:11.835" v="266" actId="20577"/>
          <ac:spMkLst>
            <pc:docMk/>
            <pc:sldMk cId="971664512" sldId="534"/>
            <ac:spMk id="3" creationId="{00000000-0000-0000-0000-000000000000}"/>
          </ac:spMkLst>
        </pc:spChg>
      </pc:sldChg>
      <pc:sldChg chg="modSp">
        <pc:chgData name="Chris Droessler" userId="625c3661-9d64-47fa-b83c-4b49393bd161" providerId="ADAL" clId="{76729EEF-0008-2748-8A68-AF9E1DEF008B}" dt="2019-08-01T15:02:01.507" v="353" actId="20577"/>
        <pc:sldMkLst>
          <pc:docMk/>
          <pc:sldMk cId="2392971145" sldId="572"/>
        </pc:sldMkLst>
        <pc:spChg chg="mod">
          <ac:chgData name="Chris Droessler" userId="625c3661-9d64-47fa-b83c-4b49393bd161" providerId="ADAL" clId="{76729EEF-0008-2748-8A68-AF9E1DEF008B}" dt="2019-08-01T15:02:01.507" v="353" actId="20577"/>
          <ac:spMkLst>
            <pc:docMk/>
            <pc:sldMk cId="2392971145" sldId="572"/>
            <ac:spMk id="2" creationId="{70E7FB36-DF07-B44D-8D38-59F39D617117}"/>
          </ac:spMkLst>
        </pc:spChg>
      </pc:sldChg>
    </pc:docChg>
  </pc:docChgLst>
  <pc:docChgLst>
    <pc:chgData name="Chris Droessler" userId="625c3661-9d64-47fa-b83c-4b49393bd161" providerId="ADAL" clId="{7538B663-86A3-0C49-84AF-61518B554292}"/>
    <pc:docChg chg="undo custSel addSld delSld modSld sldOrd">
      <pc:chgData name="Chris Droessler" userId="625c3661-9d64-47fa-b83c-4b49393bd161" providerId="ADAL" clId="{7538B663-86A3-0C49-84AF-61518B554292}" dt="2019-08-13T14:28:18.156" v="1965" actId="2696"/>
      <pc:docMkLst>
        <pc:docMk/>
      </pc:docMkLst>
      <pc:sldChg chg="add">
        <pc:chgData name="Chris Droessler" userId="625c3661-9d64-47fa-b83c-4b49393bd161" providerId="ADAL" clId="{7538B663-86A3-0C49-84AF-61518B554292}" dt="2019-08-12T15:48:21.274" v="224"/>
        <pc:sldMkLst>
          <pc:docMk/>
          <pc:sldMk cId="4118415113" sldId="257"/>
        </pc:sldMkLst>
      </pc:sldChg>
      <pc:sldChg chg="modSp add">
        <pc:chgData name="Chris Droessler" userId="625c3661-9d64-47fa-b83c-4b49393bd161" providerId="ADAL" clId="{7538B663-86A3-0C49-84AF-61518B554292}" dt="2019-08-12T16:32:22.188" v="740" actId="20577"/>
        <pc:sldMkLst>
          <pc:docMk/>
          <pc:sldMk cId="3739790891" sldId="259"/>
        </pc:sldMkLst>
        <pc:spChg chg="mod">
          <ac:chgData name="Chris Droessler" userId="625c3661-9d64-47fa-b83c-4b49393bd161" providerId="ADAL" clId="{7538B663-86A3-0C49-84AF-61518B554292}" dt="2019-08-12T16:32:22.188" v="740" actId="20577"/>
          <ac:spMkLst>
            <pc:docMk/>
            <pc:sldMk cId="3739790891" sldId="259"/>
            <ac:spMk id="133" creationId="{00000000-0000-0000-0000-000000000000}"/>
          </ac:spMkLst>
        </pc:spChg>
      </pc:sldChg>
      <pc:sldChg chg="modSp add">
        <pc:chgData name="Chris Droessler" userId="625c3661-9d64-47fa-b83c-4b49393bd161" providerId="ADAL" clId="{7538B663-86A3-0C49-84AF-61518B554292}" dt="2019-08-12T19:34:39.348" v="1920" actId="20577"/>
        <pc:sldMkLst>
          <pc:docMk/>
          <pc:sldMk cId="1955809237" sldId="263"/>
        </pc:sldMkLst>
        <pc:spChg chg="mod">
          <ac:chgData name="Chris Droessler" userId="625c3661-9d64-47fa-b83c-4b49393bd161" providerId="ADAL" clId="{7538B663-86A3-0C49-84AF-61518B554292}" dt="2019-08-12T19:30:33.273" v="1906"/>
          <ac:spMkLst>
            <pc:docMk/>
            <pc:sldMk cId="1955809237" sldId="263"/>
            <ac:spMk id="152" creationId="{00000000-0000-0000-0000-000000000000}"/>
          </ac:spMkLst>
        </pc:spChg>
        <pc:spChg chg="mod">
          <ac:chgData name="Chris Droessler" userId="625c3661-9d64-47fa-b83c-4b49393bd161" providerId="ADAL" clId="{7538B663-86A3-0C49-84AF-61518B554292}" dt="2019-08-12T19:30:53.660" v="1908"/>
          <ac:spMkLst>
            <pc:docMk/>
            <pc:sldMk cId="1955809237" sldId="263"/>
            <ac:spMk id="153" creationId="{00000000-0000-0000-0000-000000000000}"/>
          </ac:spMkLst>
        </pc:spChg>
        <pc:spChg chg="mod">
          <ac:chgData name="Chris Droessler" userId="625c3661-9d64-47fa-b83c-4b49393bd161" providerId="ADAL" clId="{7538B663-86A3-0C49-84AF-61518B554292}" dt="2019-08-12T19:34:33.980" v="1918" actId="20577"/>
          <ac:spMkLst>
            <pc:docMk/>
            <pc:sldMk cId="1955809237" sldId="263"/>
            <ac:spMk id="154" creationId="{00000000-0000-0000-0000-000000000000}"/>
          </ac:spMkLst>
        </pc:spChg>
        <pc:spChg chg="mod">
          <ac:chgData name="Chris Droessler" userId="625c3661-9d64-47fa-b83c-4b49393bd161" providerId="ADAL" clId="{7538B663-86A3-0C49-84AF-61518B554292}" dt="2019-08-12T19:34:39.348" v="1920" actId="20577"/>
          <ac:spMkLst>
            <pc:docMk/>
            <pc:sldMk cId="1955809237" sldId="263"/>
            <ac:spMk id="155" creationId="{00000000-0000-0000-0000-000000000000}"/>
          </ac:spMkLst>
        </pc:spChg>
      </pc:sldChg>
      <pc:sldChg chg="add">
        <pc:chgData name="Chris Droessler" userId="625c3661-9d64-47fa-b83c-4b49393bd161" providerId="ADAL" clId="{7538B663-86A3-0C49-84AF-61518B554292}" dt="2019-08-12T15:48:21.274" v="224"/>
        <pc:sldMkLst>
          <pc:docMk/>
          <pc:sldMk cId="2805446546" sldId="264"/>
        </pc:sldMkLst>
      </pc:sldChg>
      <pc:sldChg chg="modSp add">
        <pc:chgData name="Chris Droessler" userId="625c3661-9d64-47fa-b83c-4b49393bd161" providerId="ADAL" clId="{7538B663-86A3-0C49-84AF-61518B554292}" dt="2019-08-12T19:35:14.677" v="1921" actId="20577"/>
        <pc:sldMkLst>
          <pc:docMk/>
          <pc:sldMk cId="1714576677" sldId="272"/>
        </pc:sldMkLst>
        <pc:spChg chg="mod">
          <ac:chgData name="Chris Droessler" userId="625c3661-9d64-47fa-b83c-4b49393bd161" providerId="ADAL" clId="{7538B663-86A3-0C49-84AF-61518B554292}" dt="2019-08-12T19:35:14.677" v="1921" actId="20577"/>
          <ac:spMkLst>
            <pc:docMk/>
            <pc:sldMk cId="1714576677" sldId="272"/>
            <ac:spMk id="209" creationId="{00000000-0000-0000-0000-000000000000}"/>
          </ac:spMkLst>
        </pc:spChg>
      </pc:sldChg>
      <pc:sldChg chg="addSp delSp modSp add">
        <pc:chgData name="Chris Droessler" userId="625c3661-9d64-47fa-b83c-4b49393bd161" providerId="ADAL" clId="{7538B663-86A3-0C49-84AF-61518B554292}" dt="2019-08-12T19:35:47.006" v="1923" actId="20577"/>
        <pc:sldMkLst>
          <pc:docMk/>
          <pc:sldMk cId="4049921888" sldId="282"/>
        </pc:sldMkLst>
        <pc:spChg chg="add mod">
          <ac:chgData name="Chris Droessler" userId="625c3661-9d64-47fa-b83c-4b49393bd161" providerId="ADAL" clId="{7538B663-86A3-0C49-84AF-61518B554292}" dt="2019-08-12T19:20:39.742" v="1813" actId="20577"/>
          <ac:spMkLst>
            <pc:docMk/>
            <pc:sldMk cId="4049921888" sldId="282"/>
            <ac:spMk id="2" creationId="{95CF62E6-83B6-FF4E-8C20-C33111DACB13}"/>
          </ac:spMkLst>
        </pc:spChg>
        <pc:spChg chg="add mod">
          <ac:chgData name="Chris Droessler" userId="625c3661-9d64-47fa-b83c-4b49393bd161" providerId="ADAL" clId="{7538B663-86A3-0C49-84AF-61518B554292}" dt="2019-08-12T19:22:31.523" v="1819" actId="12788"/>
          <ac:spMkLst>
            <pc:docMk/>
            <pc:sldMk cId="4049921888" sldId="282"/>
            <ac:spMk id="15" creationId="{5927EF31-A0D2-D84A-9A67-73BEF545F6B5}"/>
          </ac:spMkLst>
        </pc:spChg>
        <pc:spChg chg="add mod">
          <ac:chgData name="Chris Droessler" userId="625c3661-9d64-47fa-b83c-4b49393bd161" providerId="ADAL" clId="{7538B663-86A3-0C49-84AF-61518B554292}" dt="2019-08-12T19:22:36.738" v="1820" actId="12788"/>
          <ac:spMkLst>
            <pc:docMk/>
            <pc:sldMk cId="4049921888" sldId="282"/>
            <ac:spMk id="16" creationId="{4F3F5599-C383-894C-B9B8-DD81931840DB}"/>
          </ac:spMkLst>
        </pc:spChg>
        <pc:spChg chg="add mod">
          <ac:chgData name="Chris Droessler" userId="625c3661-9d64-47fa-b83c-4b49393bd161" providerId="ADAL" clId="{7538B663-86A3-0C49-84AF-61518B554292}" dt="2019-08-12T19:22:41.899" v="1821" actId="12788"/>
          <ac:spMkLst>
            <pc:docMk/>
            <pc:sldMk cId="4049921888" sldId="282"/>
            <ac:spMk id="17" creationId="{187AA8DF-2C40-D843-BAB5-04D812004525}"/>
          </ac:spMkLst>
        </pc:spChg>
        <pc:spChg chg="del mod">
          <ac:chgData name="Chris Droessler" userId="625c3661-9d64-47fa-b83c-4b49393bd161" providerId="ADAL" clId="{7538B663-86A3-0C49-84AF-61518B554292}" dt="2019-08-12T18:39:24.903" v="966" actId="478"/>
          <ac:spMkLst>
            <pc:docMk/>
            <pc:sldMk cId="4049921888" sldId="282"/>
            <ac:spMk id="260" creationId="{00000000-0000-0000-0000-000000000000}"/>
          </ac:spMkLst>
        </pc:spChg>
        <pc:spChg chg="mod">
          <ac:chgData name="Chris Droessler" userId="625c3661-9d64-47fa-b83c-4b49393bd161" providerId="ADAL" clId="{7538B663-86A3-0C49-84AF-61518B554292}" dt="2019-08-12T19:22:31.523" v="1819" actId="12788"/>
          <ac:spMkLst>
            <pc:docMk/>
            <pc:sldMk cId="4049921888" sldId="282"/>
            <ac:spMk id="261" creationId="{00000000-0000-0000-0000-000000000000}"/>
          </ac:spMkLst>
        </pc:spChg>
        <pc:spChg chg="mod">
          <ac:chgData name="Chris Droessler" userId="625c3661-9d64-47fa-b83c-4b49393bd161" providerId="ADAL" clId="{7538B663-86A3-0C49-84AF-61518B554292}" dt="2019-08-12T19:35:47.006" v="1923" actId="20577"/>
          <ac:spMkLst>
            <pc:docMk/>
            <pc:sldMk cId="4049921888" sldId="282"/>
            <ac:spMk id="262" creationId="{00000000-0000-0000-0000-000000000000}"/>
          </ac:spMkLst>
        </pc:spChg>
        <pc:spChg chg="mod">
          <ac:chgData name="Chris Droessler" userId="625c3661-9d64-47fa-b83c-4b49393bd161" providerId="ADAL" clId="{7538B663-86A3-0C49-84AF-61518B554292}" dt="2019-08-12T19:22:36.738" v="1820" actId="12788"/>
          <ac:spMkLst>
            <pc:docMk/>
            <pc:sldMk cId="4049921888" sldId="282"/>
            <ac:spMk id="263" creationId="{00000000-0000-0000-0000-000000000000}"/>
          </ac:spMkLst>
        </pc:spChg>
        <pc:spChg chg="mod">
          <ac:chgData name="Chris Droessler" userId="625c3661-9d64-47fa-b83c-4b49393bd161" providerId="ADAL" clId="{7538B663-86A3-0C49-84AF-61518B554292}" dt="2019-08-12T19:22:41.899" v="1821" actId="12788"/>
          <ac:spMkLst>
            <pc:docMk/>
            <pc:sldMk cId="4049921888" sldId="282"/>
            <ac:spMk id="264" creationId="{00000000-0000-0000-0000-000000000000}"/>
          </ac:spMkLst>
        </pc:spChg>
        <pc:spChg chg="mod">
          <ac:chgData name="Chris Droessler" userId="625c3661-9d64-47fa-b83c-4b49393bd161" providerId="ADAL" clId="{7538B663-86A3-0C49-84AF-61518B554292}" dt="2019-08-12T19:22:36.738" v="1820" actId="12788"/>
          <ac:spMkLst>
            <pc:docMk/>
            <pc:sldMk cId="4049921888" sldId="282"/>
            <ac:spMk id="265" creationId="{00000000-0000-0000-0000-000000000000}"/>
          </ac:spMkLst>
        </pc:spChg>
        <pc:spChg chg="mod">
          <ac:chgData name="Chris Droessler" userId="625c3661-9d64-47fa-b83c-4b49393bd161" providerId="ADAL" clId="{7538B663-86A3-0C49-84AF-61518B554292}" dt="2019-08-12T19:22:41.899" v="1821" actId="12788"/>
          <ac:spMkLst>
            <pc:docMk/>
            <pc:sldMk cId="4049921888" sldId="282"/>
            <ac:spMk id="266" creationId="{00000000-0000-0000-0000-000000000000}"/>
          </ac:spMkLst>
        </pc:spChg>
        <pc:spChg chg="del mod">
          <ac:chgData name="Chris Droessler" userId="625c3661-9d64-47fa-b83c-4b49393bd161" providerId="ADAL" clId="{7538B663-86A3-0C49-84AF-61518B554292}" dt="2019-08-12T19:09:25.661" v="1514" actId="478"/>
          <ac:spMkLst>
            <pc:docMk/>
            <pc:sldMk cId="4049921888" sldId="282"/>
            <ac:spMk id="267" creationId="{00000000-0000-0000-0000-000000000000}"/>
          </ac:spMkLst>
        </pc:spChg>
        <pc:spChg chg="del mod">
          <ac:chgData name="Chris Droessler" userId="625c3661-9d64-47fa-b83c-4b49393bd161" providerId="ADAL" clId="{7538B663-86A3-0C49-84AF-61518B554292}" dt="2019-08-12T19:22:23.164" v="1817" actId="478"/>
          <ac:spMkLst>
            <pc:docMk/>
            <pc:sldMk cId="4049921888" sldId="282"/>
            <ac:spMk id="268" creationId="{00000000-0000-0000-0000-000000000000}"/>
          </ac:spMkLst>
        </pc:spChg>
        <pc:spChg chg="mod">
          <ac:chgData name="Chris Droessler" userId="625c3661-9d64-47fa-b83c-4b49393bd161" providerId="ADAL" clId="{7538B663-86A3-0C49-84AF-61518B554292}" dt="2019-08-12T19:09:34.573" v="1516"/>
          <ac:spMkLst>
            <pc:docMk/>
            <pc:sldMk cId="4049921888" sldId="282"/>
            <ac:spMk id="269" creationId="{00000000-0000-0000-0000-000000000000}"/>
          </ac:spMkLst>
        </pc:spChg>
        <pc:spChg chg="del mod">
          <ac:chgData name="Chris Droessler" userId="625c3661-9d64-47fa-b83c-4b49393bd161" providerId="ADAL" clId="{7538B663-86A3-0C49-84AF-61518B554292}" dt="2019-08-12T19:22:23.164" v="1817" actId="478"/>
          <ac:spMkLst>
            <pc:docMk/>
            <pc:sldMk cId="4049921888" sldId="282"/>
            <ac:spMk id="270" creationId="{00000000-0000-0000-0000-000000000000}"/>
          </ac:spMkLst>
        </pc:spChg>
        <pc:spChg chg="del mod">
          <ac:chgData name="Chris Droessler" userId="625c3661-9d64-47fa-b83c-4b49393bd161" providerId="ADAL" clId="{7538B663-86A3-0C49-84AF-61518B554292}" dt="2019-08-12T19:22:23.164" v="1817" actId="478"/>
          <ac:spMkLst>
            <pc:docMk/>
            <pc:sldMk cId="4049921888" sldId="282"/>
            <ac:spMk id="271" creationId="{00000000-0000-0000-0000-000000000000}"/>
          </ac:spMkLst>
        </pc:spChg>
      </pc:sldChg>
      <pc:sldChg chg="addSp delSp modSp add">
        <pc:chgData name="Chris Droessler" userId="625c3661-9d64-47fa-b83c-4b49393bd161" providerId="ADAL" clId="{7538B663-86A3-0C49-84AF-61518B554292}" dt="2019-08-12T19:36:20.007" v="1925" actId="20577"/>
        <pc:sldMkLst>
          <pc:docMk/>
          <pc:sldMk cId="1819221854" sldId="283"/>
        </pc:sldMkLst>
        <pc:spChg chg="add mod">
          <ac:chgData name="Chris Droessler" userId="625c3661-9d64-47fa-b83c-4b49393bd161" providerId="ADAL" clId="{7538B663-86A3-0C49-84AF-61518B554292}" dt="2019-08-12T18:52:16.711" v="996" actId="20577"/>
          <ac:spMkLst>
            <pc:docMk/>
            <pc:sldMk cId="1819221854" sldId="283"/>
            <ac:spMk id="2" creationId="{A7A50D40-5A24-3347-84A4-07E67F7C4D06}"/>
          </ac:spMkLst>
        </pc:spChg>
        <pc:spChg chg="del mod">
          <ac:chgData name="Chris Droessler" userId="625c3661-9d64-47fa-b83c-4b49393bd161" providerId="ADAL" clId="{7538B663-86A3-0C49-84AF-61518B554292}" dt="2019-08-12T18:52:13.934" v="994" actId="478"/>
          <ac:spMkLst>
            <pc:docMk/>
            <pc:sldMk cId="1819221854" sldId="283"/>
            <ac:spMk id="273" creationId="{00000000-0000-0000-0000-000000000000}"/>
          </ac:spMkLst>
        </pc:spChg>
        <pc:spChg chg="mod">
          <ac:chgData name="Chris Droessler" userId="625c3661-9d64-47fa-b83c-4b49393bd161" providerId="ADAL" clId="{7538B663-86A3-0C49-84AF-61518B554292}" dt="2019-08-12T19:31:32.261" v="1915" actId="1037"/>
          <ac:spMkLst>
            <pc:docMk/>
            <pc:sldMk cId="1819221854" sldId="283"/>
            <ac:spMk id="274" creationId="{00000000-0000-0000-0000-000000000000}"/>
          </ac:spMkLst>
        </pc:spChg>
        <pc:spChg chg="mod">
          <ac:chgData name="Chris Droessler" userId="625c3661-9d64-47fa-b83c-4b49393bd161" providerId="ADAL" clId="{7538B663-86A3-0C49-84AF-61518B554292}" dt="2019-08-12T19:36:20.007" v="1925" actId="20577"/>
          <ac:spMkLst>
            <pc:docMk/>
            <pc:sldMk cId="1819221854" sldId="283"/>
            <ac:spMk id="275" creationId="{00000000-0000-0000-0000-000000000000}"/>
          </ac:spMkLst>
        </pc:spChg>
        <pc:spChg chg="mod">
          <ac:chgData name="Chris Droessler" userId="625c3661-9d64-47fa-b83c-4b49393bd161" providerId="ADAL" clId="{7538B663-86A3-0C49-84AF-61518B554292}" dt="2019-08-12T19:21:39.509" v="1814" actId="1036"/>
          <ac:spMkLst>
            <pc:docMk/>
            <pc:sldMk cId="1819221854" sldId="283"/>
            <ac:spMk id="276" creationId="{00000000-0000-0000-0000-000000000000}"/>
          </ac:spMkLst>
        </pc:spChg>
        <pc:spChg chg="mod">
          <ac:chgData name="Chris Droessler" userId="625c3661-9d64-47fa-b83c-4b49393bd161" providerId="ADAL" clId="{7538B663-86A3-0C49-84AF-61518B554292}" dt="2019-08-12T19:21:39.509" v="1814" actId="1036"/>
          <ac:spMkLst>
            <pc:docMk/>
            <pc:sldMk cId="1819221854" sldId="283"/>
            <ac:spMk id="277" creationId="{00000000-0000-0000-0000-000000000000}"/>
          </ac:spMkLst>
        </pc:spChg>
        <pc:spChg chg="mod">
          <ac:chgData name="Chris Droessler" userId="625c3661-9d64-47fa-b83c-4b49393bd161" providerId="ADAL" clId="{7538B663-86A3-0C49-84AF-61518B554292}" dt="2019-08-12T19:21:39.509" v="1814" actId="1036"/>
          <ac:spMkLst>
            <pc:docMk/>
            <pc:sldMk cId="1819221854" sldId="283"/>
            <ac:spMk id="278" creationId="{00000000-0000-0000-0000-000000000000}"/>
          </ac:spMkLst>
        </pc:spChg>
        <pc:spChg chg="mod">
          <ac:chgData name="Chris Droessler" userId="625c3661-9d64-47fa-b83c-4b49393bd161" providerId="ADAL" clId="{7538B663-86A3-0C49-84AF-61518B554292}" dt="2019-08-12T19:21:39.509" v="1814" actId="1036"/>
          <ac:spMkLst>
            <pc:docMk/>
            <pc:sldMk cId="1819221854" sldId="283"/>
            <ac:spMk id="279" creationId="{00000000-0000-0000-0000-000000000000}"/>
          </ac:spMkLst>
        </pc:spChg>
        <pc:spChg chg="mod">
          <ac:chgData name="Chris Droessler" userId="625c3661-9d64-47fa-b83c-4b49393bd161" providerId="ADAL" clId="{7538B663-86A3-0C49-84AF-61518B554292}" dt="2019-08-12T19:21:39.509" v="1814" actId="1036"/>
          <ac:spMkLst>
            <pc:docMk/>
            <pc:sldMk cId="1819221854" sldId="283"/>
            <ac:spMk id="280" creationId="{00000000-0000-0000-0000-000000000000}"/>
          </ac:spMkLst>
        </pc:spChg>
        <pc:spChg chg="mod">
          <ac:chgData name="Chris Droessler" userId="625c3661-9d64-47fa-b83c-4b49393bd161" providerId="ADAL" clId="{7538B663-86A3-0C49-84AF-61518B554292}" dt="2019-08-12T19:31:32.261" v="1915" actId="1037"/>
          <ac:spMkLst>
            <pc:docMk/>
            <pc:sldMk cId="1819221854" sldId="283"/>
            <ac:spMk id="281" creationId="{00000000-0000-0000-0000-000000000000}"/>
          </ac:spMkLst>
        </pc:spChg>
        <pc:spChg chg="mod">
          <ac:chgData name="Chris Droessler" userId="625c3661-9d64-47fa-b83c-4b49393bd161" providerId="ADAL" clId="{7538B663-86A3-0C49-84AF-61518B554292}" dt="2019-08-12T19:21:39.509" v="1814" actId="1036"/>
          <ac:spMkLst>
            <pc:docMk/>
            <pc:sldMk cId="1819221854" sldId="283"/>
            <ac:spMk id="282" creationId="{00000000-0000-0000-0000-000000000000}"/>
          </ac:spMkLst>
        </pc:spChg>
        <pc:spChg chg="mod">
          <ac:chgData name="Chris Droessler" userId="625c3661-9d64-47fa-b83c-4b49393bd161" providerId="ADAL" clId="{7538B663-86A3-0C49-84AF-61518B554292}" dt="2019-08-12T19:21:39.509" v="1814" actId="1036"/>
          <ac:spMkLst>
            <pc:docMk/>
            <pc:sldMk cId="1819221854" sldId="283"/>
            <ac:spMk id="283" creationId="{00000000-0000-0000-0000-000000000000}"/>
          </ac:spMkLst>
        </pc:spChg>
        <pc:spChg chg="mod">
          <ac:chgData name="Chris Droessler" userId="625c3661-9d64-47fa-b83c-4b49393bd161" providerId="ADAL" clId="{7538B663-86A3-0C49-84AF-61518B554292}" dt="2019-08-12T19:21:39.509" v="1814" actId="1036"/>
          <ac:spMkLst>
            <pc:docMk/>
            <pc:sldMk cId="1819221854" sldId="283"/>
            <ac:spMk id="284" creationId="{00000000-0000-0000-0000-000000000000}"/>
          </ac:spMkLst>
        </pc:spChg>
      </pc:sldChg>
      <pc:sldChg chg="add">
        <pc:chgData name="Chris Droessler" userId="625c3661-9d64-47fa-b83c-4b49393bd161" providerId="ADAL" clId="{7538B663-86A3-0C49-84AF-61518B554292}" dt="2019-08-12T15:48:21.274" v="224"/>
        <pc:sldMkLst>
          <pc:docMk/>
          <pc:sldMk cId="44099984" sldId="285"/>
        </pc:sldMkLst>
      </pc:sldChg>
      <pc:sldChg chg="addSp modSp add">
        <pc:chgData name="Chris Droessler" userId="625c3661-9d64-47fa-b83c-4b49393bd161" providerId="ADAL" clId="{7538B663-86A3-0C49-84AF-61518B554292}" dt="2019-08-12T19:40:46.423" v="1960" actId="403"/>
        <pc:sldMkLst>
          <pc:docMk/>
          <pc:sldMk cId="3048565599" sldId="291"/>
        </pc:sldMkLst>
        <pc:spChg chg="add mod">
          <ac:chgData name="Chris Droessler" userId="625c3661-9d64-47fa-b83c-4b49393bd161" providerId="ADAL" clId="{7538B663-86A3-0C49-84AF-61518B554292}" dt="2019-08-12T19:40:46.423" v="1960" actId="403"/>
          <ac:spMkLst>
            <pc:docMk/>
            <pc:sldMk cId="3048565599" sldId="291"/>
            <ac:spMk id="2" creationId="{B0D331E7-BF0F-0641-A40B-823AC0AD88A5}"/>
          </ac:spMkLst>
        </pc:spChg>
        <pc:spChg chg="mod">
          <ac:chgData name="Chris Droessler" userId="625c3661-9d64-47fa-b83c-4b49393bd161" providerId="ADAL" clId="{7538B663-86A3-0C49-84AF-61518B554292}" dt="2019-08-12T19:40:13.190" v="1956" actId="20577"/>
          <ac:spMkLst>
            <pc:docMk/>
            <pc:sldMk cId="3048565599" sldId="291"/>
            <ac:spMk id="398" creationId="{00000000-0000-0000-0000-000000000000}"/>
          </ac:spMkLst>
        </pc:spChg>
      </pc:sldChg>
      <pc:sldChg chg="add modNotesTx">
        <pc:chgData name="Chris Droessler" userId="625c3661-9d64-47fa-b83c-4b49393bd161" providerId="ADAL" clId="{7538B663-86A3-0C49-84AF-61518B554292}" dt="2019-08-13T14:28:00.590" v="1963" actId="20577"/>
        <pc:sldMkLst>
          <pc:docMk/>
          <pc:sldMk cId="503736447" sldId="560"/>
        </pc:sldMkLst>
      </pc:sldChg>
      <pc:sldChg chg="modSp del modNotesTx">
        <pc:chgData name="Chris Droessler" userId="625c3661-9d64-47fa-b83c-4b49393bd161" providerId="ADAL" clId="{7538B663-86A3-0C49-84AF-61518B554292}" dt="2019-08-12T15:54:44.510" v="268" actId="2696"/>
        <pc:sldMkLst>
          <pc:docMk/>
          <pc:sldMk cId="2086267171" sldId="560"/>
        </pc:sldMkLst>
        <pc:spChg chg="mod">
          <ac:chgData name="Chris Droessler" userId="625c3661-9d64-47fa-b83c-4b49393bd161" providerId="ADAL" clId="{7538B663-86A3-0C49-84AF-61518B554292}" dt="2019-08-05T13:54:23.038" v="8"/>
          <ac:spMkLst>
            <pc:docMk/>
            <pc:sldMk cId="2086267171" sldId="560"/>
            <ac:spMk id="4" creationId="{00000000-0000-0000-0000-000000000000}"/>
          </ac:spMkLst>
        </pc:spChg>
      </pc:sldChg>
      <pc:sldChg chg="del">
        <pc:chgData name="Chris Droessler" userId="625c3661-9d64-47fa-b83c-4b49393bd161" providerId="ADAL" clId="{7538B663-86A3-0C49-84AF-61518B554292}" dt="2019-08-12T15:56:42.611" v="275" actId="2696"/>
        <pc:sldMkLst>
          <pc:docMk/>
          <pc:sldMk cId="3839726442" sldId="567"/>
        </pc:sldMkLst>
      </pc:sldChg>
      <pc:sldChg chg="add del">
        <pc:chgData name="Chris Droessler" userId="625c3661-9d64-47fa-b83c-4b49393bd161" providerId="ADAL" clId="{7538B663-86A3-0C49-84AF-61518B554292}" dt="2019-08-12T16:18:01.365" v="697" actId="2696"/>
        <pc:sldMkLst>
          <pc:docMk/>
          <pc:sldMk cId="3536937301" sldId="568"/>
        </pc:sldMkLst>
      </pc:sldChg>
      <pc:sldChg chg="del">
        <pc:chgData name="Chris Droessler" userId="625c3661-9d64-47fa-b83c-4b49393bd161" providerId="ADAL" clId="{7538B663-86A3-0C49-84AF-61518B554292}" dt="2019-08-12T15:56:41.204" v="274" actId="2696"/>
        <pc:sldMkLst>
          <pc:docMk/>
          <pc:sldMk cId="2724930387" sldId="569"/>
        </pc:sldMkLst>
      </pc:sldChg>
      <pc:sldChg chg="modSp add ord">
        <pc:chgData name="Chris Droessler" userId="625c3661-9d64-47fa-b83c-4b49393bd161" providerId="ADAL" clId="{7538B663-86A3-0C49-84AF-61518B554292}" dt="2019-08-12T18:23:43.086" v="806" actId="20577"/>
        <pc:sldMkLst>
          <pc:docMk/>
          <pc:sldMk cId="3919467735" sldId="570"/>
        </pc:sldMkLst>
        <pc:spChg chg="mod">
          <ac:chgData name="Chris Droessler" userId="625c3661-9d64-47fa-b83c-4b49393bd161" providerId="ADAL" clId="{7538B663-86A3-0C49-84AF-61518B554292}" dt="2019-08-12T18:23:43.086" v="806" actId="20577"/>
          <ac:spMkLst>
            <pc:docMk/>
            <pc:sldMk cId="3919467735" sldId="570"/>
            <ac:spMk id="175" creationId="{00000000-0000-0000-0000-000000000000}"/>
          </ac:spMkLst>
        </pc:spChg>
      </pc:sldChg>
      <pc:sldChg chg="ord modNotesTx">
        <pc:chgData name="Chris Droessler" userId="625c3661-9d64-47fa-b83c-4b49393bd161" providerId="ADAL" clId="{7538B663-86A3-0C49-84AF-61518B554292}" dt="2019-08-12T16:33:39.559" v="741" actId="20577"/>
        <pc:sldMkLst>
          <pc:docMk/>
          <pc:sldMk cId="2392971145" sldId="572"/>
        </pc:sldMkLst>
      </pc:sldChg>
      <pc:sldChg chg="add">
        <pc:chgData name="Chris Droessler" userId="625c3661-9d64-47fa-b83c-4b49393bd161" providerId="ADAL" clId="{7538B663-86A3-0C49-84AF-61518B554292}" dt="2019-08-12T15:48:21.274" v="224"/>
        <pc:sldMkLst>
          <pc:docMk/>
          <pc:sldMk cId="2480824882" sldId="573"/>
        </pc:sldMkLst>
      </pc:sldChg>
      <pc:sldChg chg="add del">
        <pc:chgData name="Chris Droessler" userId="625c3661-9d64-47fa-b83c-4b49393bd161" providerId="ADAL" clId="{7538B663-86A3-0C49-84AF-61518B554292}" dt="2019-08-12T15:49:55.695" v="229" actId="2696"/>
        <pc:sldMkLst>
          <pc:docMk/>
          <pc:sldMk cId="3414180262" sldId="575"/>
        </pc:sldMkLst>
      </pc:sldChg>
      <pc:sldChg chg="addSp delSp modSp add">
        <pc:chgData name="Chris Droessler" userId="625c3661-9d64-47fa-b83c-4b49393bd161" providerId="ADAL" clId="{7538B663-86A3-0C49-84AF-61518B554292}" dt="2019-08-12T19:36:39.984" v="1927" actId="20577"/>
        <pc:sldMkLst>
          <pc:docMk/>
          <pc:sldMk cId="1943976501" sldId="576"/>
        </pc:sldMkLst>
        <pc:spChg chg="mod">
          <ac:chgData name="Chris Droessler" userId="625c3661-9d64-47fa-b83c-4b49393bd161" providerId="ADAL" clId="{7538B663-86A3-0C49-84AF-61518B554292}" dt="2019-08-12T19:06:40.784" v="1466" actId="1035"/>
          <ac:spMkLst>
            <pc:docMk/>
            <pc:sldMk cId="1943976501" sldId="576"/>
            <ac:spMk id="2" creationId="{1FCB4F96-229E-422B-A92D-61CDBA9CF01F}"/>
          </ac:spMkLst>
        </pc:spChg>
        <pc:spChg chg="add mod">
          <ac:chgData name="Chris Droessler" userId="625c3661-9d64-47fa-b83c-4b49393bd161" providerId="ADAL" clId="{7538B663-86A3-0C49-84AF-61518B554292}" dt="2019-08-12T19:20:26.746" v="1806" actId="20577"/>
          <ac:spMkLst>
            <pc:docMk/>
            <pc:sldMk cId="1943976501" sldId="576"/>
            <ac:spMk id="3" creationId="{8FDC16BF-1D74-AA43-B473-08B21AE3C833}"/>
          </ac:spMkLst>
        </pc:spChg>
        <pc:spChg chg="add mod">
          <ac:chgData name="Chris Droessler" userId="625c3661-9d64-47fa-b83c-4b49393bd161" providerId="ADAL" clId="{7538B663-86A3-0C49-84AF-61518B554292}" dt="2019-08-12T19:23:54.425" v="1846" actId="1038"/>
          <ac:spMkLst>
            <pc:docMk/>
            <pc:sldMk cId="1943976501" sldId="576"/>
            <ac:spMk id="10" creationId="{0262AEC6-D464-E64B-9FDD-D848AD70ABFF}"/>
          </ac:spMkLst>
        </pc:spChg>
        <pc:spChg chg="del mod">
          <ac:chgData name="Chris Droessler" userId="625c3661-9d64-47fa-b83c-4b49393bd161" providerId="ADAL" clId="{7538B663-86A3-0C49-84AF-61518B554292}" dt="2019-08-12T18:58:09.537" v="1022" actId="478"/>
          <ac:spMkLst>
            <pc:docMk/>
            <pc:sldMk cId="1943976501" sldId="576"/>
            <ac:spMk id="260" creationId="{00000000-0000-0000-0000-000000000000}"/>
          </ac:spMkLst>
        </pc:spChg>
        <pc:spChg chg="mod">
          <ac:chgData name="Chris Droessler" userId="625c3661-9d64-47fa-b83c-4b49393bd161" providerId="ADAL" clId="{7538B663-86A3-0C49-84AF-61518B554292}" dt="2019-08-12T19:23:54.425" v="1846" actId="1038"/>
          <ac:spMkLst>
            <pc:docMk/>
            <pc:sldMk cId="1943976501" sldId="576"/>
            <ac:spMk id="261" creationId="{00000000-0000-0000-0000-000000000000}"/>
          </ac:spMkLst>
        </pc:spChg>
        <pc:spChg chg="mod">
          <ac:chgData name="Chris Droessler" userId="625c3661-9d64-47fa-b83c-4b49393bd161" providerId="ADAL" clId="{7538B663-86A3-0C49-84AF-61518B554292}" dt="2019-08-12T19:25:19.700" v="1866" actId="113"/>
          <ac:spMkLst>
            <pc:docMk/>
            <pc:sldMk cId="1943976501" sldId="576"/>
            <ac:spMk id="262" creationId="{00000000-0000-0000-0000-000000000000}"/>
          </ac:spMkLst>
        </pc:spChg>
        <pc:spChg chg="mod">
          <ac:chgData name="Chris Droessler" userId="625c3661-9d64-47fa-b83c-4b49393bd161" providerId="ADAL" clId="{7538B663-86A3-0C49-84AF-61518B554292}" dt="2019-08-12T18:58:22.579" v="1041" actId="1035"/>
          <ac:spMkLst>
            <pc:docMk/>
            <pc:sldMk cId="1943976501" sldId="576"/>
            <ac:spMk id="265" creationId="{00000000-0000-0000-0000-000000000000}"/>
          </ac:spMkLst>
        </pc:spChg>
        <pc:spChg chg="mod">
          <ac:chgData name="Chris Droessler" userId="625c3661-9d64-47fa-b83c-4b49393bd161" providerId="ADAL" clId="{7538B663-86A3-0C49-84AF-61518B554292}" dt="2019-08-12T19:36:39.984" v="1927" actId="20577"/>
          <ac:spMkLst>
            <pc:docMk/>
            <pc:sldMk cId="1943976501" sldId="576"/>
            <ac:spMk id="267" creationId="{00000000-0000-0000-0000-000000000000}"/>
          </ac:spMkLst>
        </pc:spChg>
        <pc:spChg chg="del mod">
          <ac:chgData name="Chris Droessler" userId="625c3661-9d64-47fa-b83c-4b49393bd161" providerId="ADAL" clId="{7538B663-86A3-0C49-84AF-61518B554292}" dt="2019-08-12T19:23:36.375" v="1830" actId="478"/>
          <ac:spMkLst>
            <pc:docMk/>
            <pc:sldMk cId="1943976501" sldId="576"/>
            <ac:spMk id="268" creationId="{00000000-0000-0000-0000-000000000000}"/>
          </ac:spMkLst>
        </pc:spChg>
      </pc:sldChg>
      <pc:sldChg chg="addSp delSp modSp add">
        <pc:chgData name="Chris Droessler" userId="625c3661-9d64-47fa-b83c-4b49393bd161" providerId="ADAL" clId="{7538B663-86A3-0C49-84AF-61518B554292}" dt="2019-08-12T19:36:58.936" v="1930" actId="20577"/>
        <pc:sldMkLst>
          <pc:docMk/>
          <pc:sldMk cId="4210900761" sldId="577"/>
        </pc:sldMkLst>
        <pc:spChg chg="add mod">
          <ac:chgData name="Chris Droessler" userId="625c3661-9d64-47fa-b83c-4b49393bd161" providerId="ADAL" clId="{7538B663-86A3-0C49-84AF-61518B554292}" dt="2019-08-12T19:20:20.351" v="1800" actId="20577"/>
          <ac:spMkLst>
            <pc:docMk/>
            <pc:sldMk cId="4210900761" sldId="577"/>
            <ac:spMk id="2" creationId="{265DAE45-7199-C840-AD0F-69E30DC8B0FE}"/>
          </ac:spMkLst>
        </pc:spChg>
        <pc:spChg chg="mod">
          <ac:chgData name="Chris Droessler" userId="625c3661-9d64-47fa-b83c-4b49393bd161" providerId="ADAL" clId="{7538B663-86A3-0C49-84AF-61518B554292}" dt="2019-08-12T19:36:58.936" v="1930" actId="20577"/>
          <ac:spMkLst>
            <pc:docMk/>
            <pc:sldMk cId="4210900761" sldId="577"/>
            <ac:spMk id="3" creationId="{665AC25B-CAD6-45E6-AF81-4C44D6132EC3}"/>
          </ac:spMkLst>
        </pc:spChg>
        <pc:spChg chg="add mod">
          <ac:chgData name="Chris Droessler" userId="625c3661-9d64-47fa-b83c-4b49393bd161" providerId="ADAL" clId="{7538B663-86A3-0C49-84AF-61518B554292}" dt="2019-08-12T19:24:34.170" v="1859" actId="1038"/>
          <ac:spMkLst>
            <pc:docMk/>
            <pc:sldMk cId="4210900761" sldId="577"/>
            <ac:spMk id="8" creationId="{340E78FC-0438-D240-8462-666955C13630}"/>
          </ac:spMkLst>
        </pc:spChg>
        <pc:spChg chg="add mod">
          <ac:chgData name="Chris Droessler" userId="625c3661-9d64-47fa-b83c-4b49393bd161" providerId="ADAL" clId="{7538B663-86A3-0C49-84AF-61518B554292}" dt="2019-08-12T19:29:25.506" v="1905" actId="1035"/>
          <ac:spMkLst>
            <pc:docMk/>
            <pc:sldMk cId="4210900761" sldId="577"/>
            <ac:spMk id="9" creationId="{8C20B981-2459-4F42-9177-7FD9ED92E506}"/>
          </ac:spMkLst>
        </pc:spChg>
        <pc:spChg chg="del mod">
          <ac:chgData name="Chris Droessler" userId="625c3661-9d64-47fa-b83c-4b49393bd161" providerId="ADAL" clId="{7538B663-86A3-0C49-84AF-61518B554292}" dt="2019-08-12T18:59:03.218" v="1059" actId="478"/>
          <ac:spMkLst>
            <pc:docMk/>
            <pc:sldMk cId="4210900761" sldId="577"/>
            <ac:spMk id="260" creationId="{00000000-0000-0000-0000-000000000000}"/>
          </ac:spMkLst>
        </pc:spChg>
        <pc:spChg chg="mod">
          <ac:chgData name="Chris Droessler" userId="625c3661-9d64-47fa-b83c-4b49393bd161" providerId="ADAL" clId="{7538B663-86A3-0C49-84AF-61518B554292}" dt="2019-08-12T19:24:34.170" v="1859" actId="1038"/>
          <ac:spMkLst>
            <pc:docMk/>
            <pc:sldMk cId="4210900761" sldId="577"/>
            <ac:spMk id="263" creationId="{00000000-0000-0000-0000-000000000000}"/>
          </ac:spMkLst>
        </pc:spChg>
        <pc:spChg chg="mod">
          <ac:chgData name="Chris Droessler" userId="625c3661-9d64-47fa-b83c-4b49393bd161" providerId="ADAL" clId="{7538B663-86A3-0C49-84AF-61518B554292}" dt="2019-08-12T19:25:16.155" v="1865" actId="113"/>
          <ac:spMkLst>
            <pc:docMk/>
            <pc:sldMk cId="4210900761" sldId="577"/>
            <ac:spMk id="265" creationId="{00000000-0000-0000-0000-000000000000}"/>
          </ac:spMkLst>
        </pc:spChg>
        <pc:spChg chg="del mod">
          <ac:chgData name="Chris Droessler" userId="625c3661-9d64-47fa-b83c-4b49393bd161" providerId="ADAL" clId="{7538B663-86A3-0C49-84AF-61518B554292}" dt="2019-08-12T19:24:08.775" v="1847" actId="478"/>
          <ac:spMkLst>
            <pc:docMk/>
            <pc:sldMk cId="4210900761" sldId="577"/>
            <ac:spMk id="270" creationId="{00000000-0000-0000-0000-000000000000}"/>
          </ac:spMkLst>
        </pc:spChg>
      </pc:sldChg>
      <pc:sldChg chg="addSp delSp modSp add">
        <pc:chgData name="Chris Droessler" userId="625c3661-9d64-47fa-b83c-4b49393bd161" providerId="ADAL" clId="{7538B663-86A3-0C49-84AF-61518B554292}" dt="2019-08-12T19:37:33.361" v="1938" actId="14100"/>
        <pc:sldMkLst>
          <pc:docMk/>
          <pc:sldMk cId="4226986473" sldId="578"/>
        </pc:sldMkLst>
        <pc:spChg chg="mod">
          <ac:chgData name="Chris Droessler" userId="625c3661-9d64-47fa-b83c-4b49393bd161" providerId="ADAL" clId="{7538B663-86A3-0C49-84AF-61518B554292}" dt="2019-08-12T19:37:33.361" v="1938" actId="14100"/>
          <ac:spMkLst>
            <pc:docMk/>
            <pc:sldMk cId="4226986473" sldId="578"/>
            <ac:spMk id="2" creationId="{CAB6125B-7639-4311-B753-BCA846582476}"/>
          </ac:spMkLst>
        </pc:spChg>
        <pc:spChg chg="add mod">
          <ac:chgData name="Chris Droessler" userId="625c3661-9d64-47fa-b83c-4b49393bd161" providerId="ADAL" clId="{7538B663-86A3-0C49-84AF-61518B554292}" dt="2019-08-12T19:20:14.608" v="1794" actId="20577"/>
          <ac:spMkLst>
            <pc:docMk/>
            <pc:sldMk cId="4226986473" sldId="578"/>
            <ac:spMk id="3" creationId="{21DCF6B6-0034-BC45-A5F6-34F6E4B25BC8}"/>
          </ac:spMkLst>
        </pc:spChg>
        <pc:spChg chg="add mod">
          <ac:chgData name="Chris Droessler" userId="625c3661-9d64-47fa-b83c-4b49393bd161" providerId="ADAL" clId="{7538B663-86A3-0C49-84AF-61518B554292}" dt="2019-08-12T19:25:43.012" v="1879" actId="1037"/>
          <ac:spMkLst>
            <pc:docMk/>
            <pc:sldMk cId="4226986473" sldId="578"/>
            <ac:spMk id="9" creationId="{5113F23C-F721-A345-9E66-BF0510094B69}"/>
          </ac:spMkLst>
        </pc:spChg>
        <pc:spChg chg="del mod">
          <ac:chgData name="Chris Droessler" userId="625c3661-9d64-47fa-b83c-4b49393bd161" providerId="ADAL" clId="{7538B663-86A3-0C49-84AF-61518B554292}" dt="2019-08-12T18:59:34.052" v="1083" actId="478"/>
          <ac:spMkLst>
            <pc:docMk/>
            <pc:sldMk cId="4226986473" sldId="578"/>
            <ac:spMk id="260" creationId="{00000000-0000-0000-0000-000000000000}"/>
          </ac:spMkLst>
        </pc:spChg>
        <pc:spChg chg="mod">
          <ac:chgData name="Chris Droessler" userId="625c3661-9d64-47fa-b83c-4b49393bd161" providerId="ADAL" clId="{7538B663-86A3-0C49-84AF-61518B554292}" dt="2019-08-12T19:25:43.012" v="1879" actId="1037"/>
          <ac:spMkLst>
            <pc:docMk/>
            <pc:sldMk cId="4226986473" sldId="578"/>
            <ac:spMk id="264" creationId="{00000000-0000-0000-0000-000000000000}"/>
          </ac:spMkLst>
        </pc:spChg>
        <pc:spChg chg="mod">
          <ac:chgData name="Chris Droessler" userId="625c3661-9d64-47fa-b83c-4b49393bd161" providerId="ADAL" clId="{7538B663-86A3-0C49-84AF-61518B554292}" dt="2019-08-12T19:29:10.969" v="1901" actId="1035"/>
          <ac:spMkLst>
            <pc:docMk/>
            <pc:sldMk cId="4226986473" sldId="578"/>
            <ac:spMk id="266" creationId="{00000000-0000-0000-0000-000000000000}"/>
          </ac:spMkLst>
        </pc:spChg>
        <pc:spChg chg="mod">
          <ac:chgData name="Chris Droessler" userId="625c3661-9d64-47fa-b83c-4b49393bd161" providerId="ADAL" clId="{7538B663-86A3-0C49-84AF-61518B554292}" dt="2019-08-12T19:37:20.632" v="1934" actId="20577"/>
          <ac:spMkLst>
            <pc:docMk/>
            <pc:sldMk cId="4226986473" sldId="578"/>
            <ac:spMk id="269" creationId="{00000000-0000-0000-0000-000000000000}"/>
          </ac:spMkLst>
        </pc:spChg>
        <pc:spChg chg="del mod">
          <ac:chgData name="Chris Droessler" userId="625c3661-9d64-47fa-b83c-4b49393bd161" providerId="ADAL" clId="{7538B663-86A3-0C49-84AF-61518B554292}" dt="2019-08-12T19:24:42.881" v="1860" actId="478"/>
          <ac:spMkLst>
            <pc:docMk/>
            <pc:sldMk cId="4226986473" sldId="578"/>
            <ac:spMk id="271" creationId="{00000000-0000-0000-0000-000000000000}"/>
          </ac:spMkLst>
        </pc:spChg>
      </pc:sldChg>
      <pc:sldChg chg="addSp delSp modSp add">
        <pc:chgData name="Chris Droessler" userId="625c3661-9d64-47fa-b83c-4b49393bd161" providerId="ADAL" clId="{7538B663-86A3-0C49-84AF-61518B554292}" dt="2019-08-12T19:38:09.332" v="1943" actId="20577"/>
        <pc:sldMkLst>
          <pc:docMk/>
          <pc:sldMk cId="313948262" sldId="579"/>
        </pc:sldMkLst>
        <pc:spChg chg="mod">
          <ac:chgData name="Chris Droessler" userId="625c3661-9d64-47fa-b83c-4b49393bd161" providerId="ADAL" clId="{7538B663-86A3-0C49-84AF-61518B554292}" dt="2019-08-12T19:28:05.288" v="1892" actId="179"/>
          <ac:spMkLst>
            <pc:docMk/>
            <pc:sldMk cId="313948262" sldId="579"/>
            <ac:spMk id="2" creationId="{8C1B5DCF-1178-4186-98E1-1912962930F7}"/>
          </ac:spMkLst>
        </pc:spChg>
        <pc:spChg chg="add mod">
          <ac:chgData name="Chris Droessler" userId="625c3661-9d64-47fa-b83c-4b49393bd161" providerId="ADAL" clId="{7538B663-86A3-0C49-84AF-61518B554292}" dt="2019-08-12T19:00:16.630" v="1135" actId="20577"/>
          <ac:spMkLst>
            <pc:docMk/>
            <pc:sldMk cId="313948262" sldId="579"/>
            <ac:spMk id="3" creationId="{098F25C1-BFFE-8C42-8B43-08ECCAD2C4E2}"/>
          </ac:spMkLst>
        </pc:spChg>
        <pc:spChg chg="add mod">
          <ac:chgData name="Chris Droessler" userId="625c3661-9d64-47fa-b83c-4b49393bd161" providerId="ADAL" clId="{7538B663-86A3-0C49-84AF-61518B554292}" dt="2019-08-12T19:26:16.369" v="1884" actId="12788"/>
          <ac:spMkLst>
            <pc:docMk/>
            <pc:sldMk cId="313948262" sldId="579"/>
            <ac:spMk id="9" creationId="{AACE877A-5BC9-BF43-80F1-F9A45DD2D75D}"/>
          </ac:spMkLst>
        </pc:spChg>
        <pc:spChg chg="del mod">
          <ac:chgData name="Chris Droessler" userId="625c3661-9d64-47fa-b83c-4b49393bd161" providerId="ADAL" clId="{7538B663-86A3-0C49-84AF-61518B554292}" dt="2019-08-12T19:00:14.620" v="1132" actId="478"/>
          <ac:spMkLst>
            <pc:docMk/>
            <pc:sldMk cId="313948262" sldId="579"/>
            <ac:spMk id="273" creationId="{00000000-0000-0000-0000-000000000000}"/>
          </ac:spMkLst>
        </pc:spChg>
        <pc:spChg chg="mod">
          <ac:chgData name="Chris Droessler" userId="625c3661-9d64-47fa-b83c-4b49393bd161" providerId="ADAL" clId="{7538B663-86A3-0C49-84AF-61518B554292}" dt="2019-08-12T19:26:16.369" v="1884" actId="12788"/>
          <ac:spMkLst>
            <pc:docMk/>
            <pc:sldMk cId="313948262" sldId="579"/>
            <ac:spMk id="274" creationId="{00000000-0000-0000-0000-000000000000}"/>
          </ac:spMkLst>
        </pc:spChg>
        <pc:spChg chg="mod">
          <ac:chgData name="Chris Droessler" userId="625c3661-9d64-47fa-b83c-4b49393bd161" providerId="ADAL" clId="{7538B663-86A3-0C49-84AF-61518B554292}" dt="2019-08-12T19:38:02.763" v="1941" actId="20577"/>
          <ac:spMkLst>
            <pc:docMk/>
            <pc:sldMk cId="313948262" sldId="579"/>
            <ac:spMk id="275" creationId="{00000000-0000-0000-0000-000000000000}"/>
          </ac:spMkLst>
        </pc:spChg>
        <pc:spChg chg="mod">
          <ac:chgData name="Chris Droessler" userId="625c3661-9d64-47fa-b83c-4b49393bd161" providerId="ADAL" clId="{7538B663-86A3-0C49-84AF-61518B554292}" dt="2019-08-12T19:38:09.332" v="1943" actId="20577"/>
          <ac:spMkLst>
            <pc:docMk/>
            <pc:sldMk cId="313948262" sldId="579"/>
            <ac:spMk id="280" creationId="{00000000-0000-0000-0000-000000000000}"/>
          </ac:spMkLst>
        </pc:spChg>
        <pc:spChg chg="del mod">
          <ac:chgData name="Chris Droessler" userId="625c3661-9d64-47fa-b83c-4b49393bd161" providerId="ADAL" clId="{7538B663-86A3-0C49-84AF-61518B554292}" dt="2019-08-12T19:25:53.659" v="1880" actId="478"/>
          <ac:spMkLst>
            <pc:docMk/>
            <pc:sldMk cId="313948262" sldId="579"/>
            <ac:spMk id="281" creationId="{00000000-0000-0000-0000-000000000000}"/>
          </ac:spMkLst>
        </pc:spChg>
      </pc:sldChg>
      <pc:sldChg chg="addSp delSp modSp add">
        <pc:chgData name="Chris Droessler" userId="625c3661-9d64-47fa-b83c-4b49393bd161" providerId="ADAL" clId="{7538B663-86A3-0C49-84AF-61518B554292}" dt="2019-08-12T19:26:39.186" v="1887" actId="12788"/>
        <pc:sldMkLst>
          <pc:docMk/>
          <pc:sldMk cId="3888613762" sldId="580"/>
        </pc:sldMkLst>
        <pc:spChg chg="add mod">
          <ac:chgData name="Chris Droessler" userId="625c3661-9d64-47fa-b83c-4b49393bd161" providerId="ADAL" clId="{7538B663-86A3-0C49-84AF-61518B554292}" dt="2019-08-12T19:01:05.567" v="1184" actId="20577"/>
          <ac:spMkLst>
            <pc:docMk/>
            <pc:sldMk cId="3888613762" sldId="580"/>
            <ac:spMk id="2" creationId="{5E3080BF-03DB-3447-B1AB-8718D1EECAA0}"/>
          </ac:spMkLst>
        </pc:spChg>
        <pc:spChg chg="add mod">
          <ac:chgData name="Chris Droessler" userId="625c3661-9d64-47fa-b83c-4b49393bd161" providerId="ADAL" clId="{7538B663-86A3-0C49-84AF-61518B554292}" dt="2019-08-12T19:26:39.186" v="1887" actId="12788"/>
          <ac:spMkLst>
            <pc:docMk/>
            <pc:sldMk cId="3888613762" sldId="580"/>
            <ac:spMk id="8" creationId="{7FEAB18C-7B0E-D148-B95A-0AC421189D84}"/>
          </ac:spMkLst>
        </pc:spChg>
        <pc:spChg chg="mod">
          <ac:chgData name="Chris Droessler" userId="625c3661-9d64-47fa-b83c-4b49393bd161" providerId="ADAL" clId="{7538B663-86A3-0C49-84AF-61518B554292}" dt="2019-08-12T19:05:28.238" v="1370" actId="1036"/>
          <ac:spMkLst>
            <pc:docMk/>
            <pc:sldMk cId="3888613762" sldId="580"/>
            <ac:spMk id="14" creationId="{6092AD9F-8954-4347-A277-7114A9BA821A}"/>
          </ac:spMkLst>
        </pc:spChg>
        <pc:spChg chg="del mod">
          <ac:chgData name="Chris Droessler" userId="625c3661-9d64-47fa-b83c-4b49393bd161" providerId="ADAL" clId="{7538B663-86A3-0C49-84AF-61518B554292}" dt="2019-08-12T19:01:02.486" v="1181" actId="478"/>
          <ac:spMkLst>
            <pc:docMk/>
            <pc:sldMk cId="3888613762" sldId="580"/>
            <ac:spMk id="273" creationId="{00000000-0000-0000-0000-000000000000}"/>
          </ac:spMkLst>
        </pc:spChg>
        <pc:spChg chg="mod">
          <ac:chgData name="Chris Droessler" userId="625c3661-9d64-47fa-b83c-4b49393bd161" providerId="ADAL" clId="{7538B663-86A3-0C49-84AF-61518B554292}" dt="2019-08-12T19:26:39.186" v="1887" actId="12788"/>
          <ac:spMkLst>
            <pc:docMk/>
            <pc:sldMk cId="3888613762" sldId="580"/>
            <ac:spMk id="276" creationId="{00000000-0000-0000-0000-000000000000}"/>
          </ac:spMkLst>
        </pc:spChg>
        <pc:spChg chg="mod">
          <ac:chgData name="Chris Droessler" userId="625c3661-9d64-47fa-b83c-4b49393bd161" providerId="ADAL" clId="{7538B663-86A3-0C49-84AF-61518B554292}" dt="2019-08-12T19:26:39.186" v="1887" actId="12788"/>
          <ac:spMkLst>
            <pc:docMk/>
            <pc:sldMk cId="3888613762" sldId="580"/>
            <ac:spMk id="278" creationId="{00000000-0000-0000-0000-000000000000}"/>
          </ac:spMkLst>
        </pc:spChg>
        <pc:spChg chg="del mod">
          <ac:chgData name="Chris Droessler" userId="625c3661-9d64-47fa-b83c-4b49393bd161" providerId="ADAL" clId="{7538B663-86A3-0C49-84AF-61518B554292}" dt="2019-08-12T19:26:31.724" v="1885" actId="478"/>
          <ac:spMkLst>
            <pc:docMk/>
            <pc:sldMk cId="3888613762" sldId="580"/>
            <ac:spMk id="283" creationId="{00000000-0000-0000-0000-000000000000}"/>
          </ac:spMkLst>
        </pc:spChg>
      </pc:sldChg>
      <pc:sldChg chg="addSp delSp modSp add">
        <pc:chgData name="Chris Droessler" userId="625c3661-9d64-47fa-b83c-4b49393bd161" providerId="ADAL" clId="{7538B663-86A3-0C49-84AF-61518B554292}" dt="2019-08-12T19:28:54.329" v="1894" actId="1035"/>
        <pc:sldMkLst>
          <pc:docMk/>
          <pc:sldMk cId="2357714081" sldId="581"/>
        </pc:sldMkLst>
        <pc:spChg chg="add mod">
          <ac:chgData name="Chris Droessler" userId="625c3661-9d64-47fa-b83c-4b49393bd161" providerId="ADAL" clId="{7538B663-86A3-0C49-84AF-61518B554292}" dt="2019-08-12T19:01:34.680" v="1210" actId="20577"/>
          <ac:spMkLst>
            <pc:docMk/>
            <pc:sldMk cId="2357714081" sldId="581"/>
            <ac:spMk id="2" creationId="{5E9719BC-48BA-2A43-A46F-75733378EFDF}"/>
          </ac:spMkLst>
        </pc:spChg>
        <pc:spChg chg="add mod">
          <ac:chgData name="Chris Droessler" userId="625c3661-9d64-47fa-b83c-4b49393bd161" providerId="ADAL" clId="{7538B663-86A3-0C49-84AF-61518B554292}" dt="2019-08-12T19:28:54.329" v="1894" actId="1035"/>
          <ac:spMkLst>
            <pc:docMk/>
            <pc:sldMk cId="2357714081" sldId="581"/>
            <ac:spMk id="9" creationId="{C28BAE3E-6F54-D349-ACF5-B8D6A903E927}"/>
          </ac:spMkLst>
        </pc:spChg>
        <pc:spChg chg="mod">
          <ac:chgData name="Chris Droessler" userId="625c3661-9d64-47fa-b83c-4b49393bd161" providerId="ADAL" clId="{7538B663-86A3-0C49-84AF-61518B554292}" dt="2019-08-12T19:05:05.964" v="1357" actId="1036"/>
          <ac:spMkLst>
            <pc:docMk/>
            <pc:sldMk cId="2357714081" sldId="581"/>
            <ac:spMk id="14" creationId="{0C114AA8-F219-4AF2-9D29-BABDA7485143}"/>
          </ac:spMkLst>
        </pc:spChg>
        <pc:spChg chg="del mod">
          <ac:chgData name="Chris Droessler" userId="625c3661-9d64-47fa-b83c-4b49393bd161" providerId="ADAL" clId="{7538B663-86A3-0C49-84AF-61518B554292}" dt="2019-08-12T19:01:31.742" v="1207" actId="478"/>
          <ac:spMkLst>
            <pc:docMk/>
            <pc:sldMk cId="2357714081" sldId="581"/>
            <ac:spMk id="273" creationId="{00000000-0000-0000-0000-000000000000}"/>
          </ac:spMkLst>
        </pc:spChg>
        <pc:spChg chg="mod">
          <ac:chgData name="Chris Droessler" userId="625c3661-9d64-47fa-b83c-4b49393bd161" providerId="ADAL" clId="{7538B663-86A3-0C49-84AF-61518B554292}" dt="2019-08-12T19:27:13.041" v="1891" actId="12788"/>
          <ac:spMkLst>
            <pc:docMk/>
            <pc:sldMk cId="2357714081" sldId="581"/>
            <ac:spMk id="277" creationId="{00000000-0000-0000-0000-000000000000}"/>
          </ac:spMkLst>
        </pc:spChg>
        <pc:spChg chg="mod">
          <ac:chgData name="Chris Droessler" userId="625c3661-9d64-47fa-b83c-4b49393bd161" providerId="ADAL" clId="{7538B663-86A3-0C49-84AF-61518B554292}" dt="2019-08-12T19:28:54.329" v="1894" actId="1035"/>
          <ac:spMkLst>
            <pc:docMk/>
            <pc:sldMk cId="2357714081" sldId="581"/>
            <ac:spMk id="279" creationId="{00000000-0000-0000-0000-000000000000}"/>
          </ac:spMkLst>
        </pc:spChg>
        <pc:spChg chg="mod">
          <ac:chgData name="Chris Droessler" userId="625c3661-9d64-47fa-b83c-4b49393bd161" providerId="ADAL" clId="{7538B663-86A3-0C49-84AF-61518B554292}" dt="2019-08-12T19:28:54.329" v="1894" actId="1035"/>
          <ac:spMkLst>
            <pc:docMk/>
            <pc:sldMk cId="2357714081" sldId="581"/>
            <ac:spMk id="282" creationId="{00000000-0000-0000-0000-000000000000}"/>
          </ac:spMkLst>
        </pc:spChg>
        <pc:spChg chg="del mod">
          <ac:chgData name="Chris Droessler" userId="625c3661-9d64-47fa-b83c-4b49393bd161" providerId="ADAL" clId="{7538B663-86A3-0C49-84AF-61518B554292}" dt="2019-08-12T19:27:02.445" v="1888" actId="478"/>
          <ac:spMkLst>
            <pc:docMk/>
            <pc:sldMk cId="2357714081" sldId="581"/>
            <ac:spMk id="284" creationId="{00000000-0000-0000-0000-000000000000}"/>
          </ac:spMkLst>
        </pc:spChg>
      </pc:sldChg>
      <pc:sldChg chg="modSp add ord modNotesTx">
        <pc:chgData name="Chris Droessler" userId="625c3661-9d64-47fa-b83c-4b49393bd161" providerId="ADAL" clId="{7538B663-86A3-0C49-84AF-61518B554292}" dt="2019-08-12T16:15:37.631" v="655" actId="20577"/>
        <pc:sldMkLst>
          <pc:docMk/>
          <pc:sldMk cId="2680330793" sldId="582"/>
        </pc:sldMkLst>
        <pc:spChg chg="mod">
          <ac:chgData name="Chris Droessler" userId="625c3661-9d64-47fa-b83c-4b49393bd161" providerId="ADAL" clId="{7538B663-86A3-0C49-84AF-61518B554292}" dt="2019-08-12T16:13:24.146" v="649" actId="20577"/>
          <ac:spMkLst>
            <pc:docMk/>
            <pc:sldMk cId="2680330793" sldId="582"/>
            <ac:spMk id="2" creationId="{3FECA25C-1F3A-4495-9320-0BAD311A7280}"/>
          </ac:spMkLst>
        </pc:spChg>
      </pc:sldChg>
      <pc:sldChg chg="modSp add">
        <pc:chgData name="Chris Droessler" userId="625c3661-9d64-47fa-b83c-4b49393bd161" providerId="ADAL" clId="{7538B663-86A3-0C49-84AF-61518B554292}" dt="2019-08-12T19:39:03.436" v="1946" actId="20577"/>
        <pc:sldMkLst>
          <pc:docMk/>
          <pc:sldMk cId="3582048612" sldId="583"/>
        </pc:sldMkLst>
        <pc:spChg chg="mod">
          <ac:chgData name="Chris Droessler" userId="625c3661-9d64-47fa-b83c-4b49393bd161" providerId="ADAL" clId="{7538B663-86A3-0C49-84AF-61518B554292}" dt="2019-08-12T19:39:03.436" v="1946" actId="20577"/>
          <ac:spMkLst>
            <pc:docMk/>
            <pc:sldMk cId="3582048612" sldId="583"/>
            <ac:spMk id="2" creationId="{D8316255-EE3C-4FBA-812F-21936A3EDBA4}"/>
          </ac:spMkLst>
        </pc:spChg>
      </pc:sldChg>
      <pc:sldChg chg="modSp add del">
        <pc:chgData name="Chris Droessler" userId="625c3661-9d64-47fa-b83c-4b49393bd161" providerId="ADAL" clId="{7538B663-86A3-0C49-84AF-61518B554292}" dt="2019-08-12T16:11:30.583" v="605" actId="2696"/>
        <pc:sldMkLst>
          <pc:docMk/>
          <pc:sldMk cId="2409531165" sldId="584"/>
        </pc:sldMkLst>
        <pc:spChg chg="mod">
          <ac:chgData name="Chris Droessler" userId="625c3661-9d64-47fa-b83c-4b49393bd161" providerId="ADAL" clId="{7538B663-86A3-0C49-84AF-61518B554292}" dt="2019-08-12T16:01:25.948" v="364" actId="20577"/>
          <ac:spMkLst>
            <pc:docMk/>
            <pc:sldMk cId="2409531165" sldId="584"/>
            <ac:spMk id="2" creationId="{BDA5144A-D2B3-417F-91C9-E18D62392B82}"/>
          </ac:spMkLst>
        </pc:spChg>
      </pc:sldChg>
      <pc:sldChg chg="del modNotesTx">
        <pc:chgData name="Chris Droessler" userId="625c3661-9d64-47fa-b83c-4b49393bd161" providerId="ADAL" clId="{7538B663-86A3-0C49-84AF-61518B554292}" dt="2019-08-12T15:56:17.667" v="271" actId="2696"/>
        <pc:sldMkLst>
          <pc:docMk/>
          <pc:sldMk cId="1059677331" sldId="593"/>
        </pc:sldMkLst>
      </pc:sldChg>
      <pc:sldChg chg="add del">
        <pc:chgData name="Chris Droessler" userId="625c3661-9d64-47fa-b83c-4b49393bd161" providerId="ADAL" clId="{7538B663-86A3-0C49-84AF-61518B554292}" dt="2019-08-13T14:28:18.156" v="1965" actId="2696"/>
        <pc:sldMkLst>
          <pc:docMk/>
          <pc:sldMk cId="3456832571" sldId="593"/>
        </pc:sldMkLst>
      </pc:sldChg>
      <pc:sldChg chg="del">
        <pc:chgData name="Chris Droessler" userId="625c3661-9d64-47fa-b83c-4b49393bd161" providerId="ADAL" clId="{7538B663-86A3-0C49-84AF-61518B554292}" dt="2019-08-12T15:49:12.890" v="225" actId="2696"/>
        <pc:sldMkLst>
          <pc:docMk/>
          <pc:sldMk cId="2792569640" sldId="612"/>
        </pc:sldMkLst>
      </pc:sldChg>
      <pc:sldChg chg="del">
        <pc:chgData name="Chris Droessler" userId="625c3661-9d64-47fa-b83c-4b49393bd161" providerId="ADAL" clId="{7538B663-86A3-0C49-84AF-61518B554292}" dt="2019-08-12T15:49:16.448" v="226" actId="2696"/>
        <pc:sldMkLst>
          <pc:docMk/>
          <pc:sldMk cId="378380101" sldId="618"/>
        </pc:sldMkLst>
      </pc:sldChg>
      <pc:sldChg chg="del">
        <pc:chgData name="Chris Droessler" userId="625c3661-9d64-47fa-b83c-4b49393bd161" providerId="ADAL" clId="{7538B663-86A3-0C49-84AF-61518B554292}" dt="2019-08-12T15:57:25.325" v="276" actId="2696"/>
        <pc:sldMkLst>
          <pc:docMk/>
          <pc:sldMk cId="4135247154" sldId="620"/>
        </pc:sldMkLst>
      </pc:sldChg>
      <pc:sldChg chg="del">
        <pc:chgData name="Chris Droessler" userId="625c3661-9d64-47fa-b83c-4b49393bd161" providerId="ADAL" clId="{7538B663-86A3-0C49-84AF-61518B554292}" dt="2019-08-12T15:57:25.327" v="277" actId="2696"/>
        <pc:sldMkLst>
          <pc:docMk/>
          <pc:sldMk cId="3975514740" sldId="621"/>
        </pc:sldMkLst>
      </pc:sldChg>
      <pc:sldChg chg="del">
        <pc:chgData name="Chris Droessler" userId="625c3661-9d64-47fa-b83c-4b49393bd161" providerId="ADAL" clId="{7538B663-86A3-0C49-84AF-61518B554292}" dt="2019-08-12T15:57:25.329" v="278" actId="2696"/>
        <pc:sldMkLst>
          <pc:docMk/>
          <pc:sldMk cId="840915713" sldId="622"/>
        </pc:sldMkLst>
      </pc:sldChg>
      <pc:sldChg chg="modSp add">
        <pc:chgData name="Chris Droessler" userId="625c3661-9d64-47fa-b83c-4b49393bd161" providerId="ADAL" clId="{7538B663-86A3-0C49-84AF-61518B554292}" dt="2019-08-12T18:27:13.203" v="864" actId="20577"/>
        <pc:sldMkLst>
          <pc:docMk/>
          <pc:sldMk cId="2638043700" sldId="625"/>
        </pc:sldMkLst>
        <pc:spChg chg="mod">
          <ac:chgData name="Chris Droessler" userId="625c3661-9d64-47fa-b83c-4b49393bd161" providerId="ADAL" clId="{7538B663-86A3-0C49-84AF-61518B554292}" dt="2019-08-12T18:27:13.203" v="864" actId="20577"/>
          <ac:spMkLst>
            <pc:docMk/>
            <pc:sldMk cId="2638043700" sldId="625"/>
            <ac:spMk id="2" creationId="{04D2FAE5-A89A-9A44-BCF8-4D2CA5662C22}"/>
          </ac:spMkLst>
        </pc:spChg>
      </pc:sldChg>
      <pc:sldChg chg="modSp del">
        <pc:chgData name="Chris Droessler" userId="625c3661-9d64-47fa-b83c-4b49393bd161" providerId="ADAL" clId="{7538B663-86A3-0C49-84AF-61518B554292}" dt="2019-08-12T15:51:44.997" v="235" actId="2696"/>
        <pc:sldMkLst>
          <pc:docMk/>
          <pc:sldMk cId="3316429319" sldId="625"/>
        </pc:sldMkLst>
        <pc:spChg chg="mod">
          <ac:chgData name="Chris Droessler" userId="625c3661-9d64-47fa-b83c-4b49393bd161" providerId="ADAL" clId="{7538B663-86A3-0C49-84AF-61518B554292}" dt="2019-08-05T14:05:39.021" v="165" actId="20577"/>
          <ac:spMkLst>
            <pc:docMk/>
            <pc:sldMk cId="3316429319" sldId="625"/>
            <ac:spMk id="3" creationId="{55B0D963-0939-024E-A7F2-D9F775ECE5D4}"/>
          </ac:spMkLst>
        </pc:spChg>
      </pc:sldChg>
      <pc:sldChg chg="modSp add del ord">
        <pc:chgData name="Chris Droessler" userId="625c3661-9d64-47fa-b83c-4b49393bd161" providerId="ADAL" clId="{7538B663-86A3-0C49-84AF-61518B554292}" dt="2019-08-13T14:28:18.111" v="1964" actId="2696"/>
        <pc:sldMkLst>
          <pc:docMk/>
          <pc:sldMk cId="172448640" sldId="626"/>
        </pc:sldMkLst>
        <pc:spChg chg="mod">
          <ac:chgData name="Chris Droessler" userId="625c3661-9d64-47fa-b83c-4b49393bd161" providerId="ADAL" clId="{7538B663-86A3-0C49-84AF-61518B554292}" dt="2019-08-12T19:41:00.606" v="1962" actId="14100"/>
          <ac:spMkLst>
            <pc:docMk/>
            <pc:sldMk cId="172448640" sldId="626"/>
            <ac:spMk id="4" creationId="{00000000-0000-0000-0000-000000000000}"/>
          </ac:spMkLst>
        </pc:spChg>
      </pc:sldChg>
      <pc:sldChg chg="addSp delSp modSp add ord modNotesTx">
        <pc:chgData name="Chris Droessler" userId="625c3661-9d64-47fa-b83c-4b49393bd161" providerId="ADAL" clId="{7538B663-86A3-0C49-84AF-61518B554292}" dt="2019-08-12T16:19:51.997" v="719" actId="20577"/>
        <pc:sldMkLst>
          <pc:docMk/>
          <pc:sldMk cId="945590382" sldId="627"/>
        </pc:sldMkLst>
        <pc:spChg chg="del">
          <ac:chgData name="Chris Droessler" userId="625c3661-9d64-47fa-b83c-4b49393bd161" providerId="ADAL" clId="{7538B663-86A3-0C49-84AF-61518B554292}" dt="2019-08-12T14:01:38.373" v="167"/>
          <ac:spMkLst>
            <pc:docMk/>
            <pc:sldMk cId="945590382" sldId="627"/>
            <ac:spMk id="2" creationId="{B5F7866C-E117-8A43-8418-78FB274AE543}"/>
          </ac:spMkLst>
        </pc:spChg>
        <pc:spChg chg="del">
          <ac:chgData name="Chris Droessler" userId="625c3661-9d64-47fa-b83c-4b49393bd161" providerId="ADAL" clId="{7538B663-86A3-0C49-84AF-61518B554292}" dt="2019-08-12T14:01:38.373" v="167"/>
          <ac:spMkLst>
            <pc:docMk/>
            <pc:sldMk cId="945590382" sldId="627"/>
            <ac:spMk id="3" creationId="{CF2242C0-3957-1D4E-9313-DC35F1131123}"/>
          </ac:spMkLst>
        </pc:spChg>
        <pc:picChg chg="add mod">
          <ac:chgData name="Chris Droessler" userId="625c3661-9d64-47fa-b83c-4b49393bd161" providerId="ADAL" clId="{7538B663-86A3-0C49-84AF-61518B554292}" dt="2019-08-12T14:01:42.545" v="168"/>
          <ac:picMkLst>
            <pc:docMk/>
            <pc:sldMk cId="945590382" sldId="627"/>
            <ac:picMk id="5" creationId="{9A7D1482-311D-D142-8E5D-B0BDBE426EDB}"/>
          </ac:picMkLst>
        </pc:picChg>
      </pc:sldChg>
      <pc:sldChg chg="modSp add ord">
        <pc:chgData name="Chris Droessler" userId="625c3661-9d64-47fa-b83c-4b49393bd161" providerId="ADAL" clId="{7538B663-86A3-0C49-84AF-61518B554292}" dt="2019-08-12T15:49:42.959" v="227"/>
        <pc:sldMkLst>
          <pc:docMk/>
          <pc:sldMk cId="3064417901" sldId="628"/>
        </pc:sldMkLst>
        <pc:picChg chg="mod">
          <ac:chgData name="Chris Droessler" userId="625c3661-9d64-47fa-b83c-4b49393bd161" providerId="ADAL" clId="{7538B663-86A3-0C49-84AF-61518B554292}" dt="2019-08-12T14:02:19.385" v="172" actId="14100"/>
          <ac:picMkLst>
            <pc:docMk/>
            <pc:sldMk cId="3064417901" sldId="628"/>
            <ac:picMk id="5" creationId="{9A7D1482-311D-D142-8E5D-B0BDBE426EDB}"/>
          </ac:picMkLst>
        </pc:picChg>
      </pc:sldChg>
      <pc:sldChg chg="add del">
        <pc:chgData name="Chris Droessler" userId="625c3661-9d64-47fa-b83c-4b49393bd161" providerId="ADAL" clId="{7538B663-86A3-0C49-84AF-61518B554292}" dt="2019-08-12T14:03:19.906" v="175" actId="2696"/>
        <pc:sldMkLst>
          <pc:docMk/>
          <pc:sldMk cId="873638045" sldId="629"/>
        </pc:sldMkLst>
      </pc:sldChg>
      <pc:sldChg chg="add">
        <pc:chgData name="Chris Droessler" userId="625c3661-9d64-47fa-b83c-4b49393bd161" providerId="ADAL" clId="{7538B663-86A3-0C49-84AF-61518B554292}" dt="2019-08-12T15:51:23.402" v="234"/>
        <pc:sldMkLst>
          <pc:docMk/>
          <pc:sldMk cId="2641162655" sldId="629"/>
        </pc:sldMkLst>
      </pc:sldChg>
      <pc:sldChg chg="addSp delSp modSp add del ord">
        <pc:chgData name="Chris Droessler" userId="625c3661-9d64-47fa-b83c-4b49393bd161" providerId="ADAL" clId="{7538B663-86A3-0C49-84AF-61518B554292}" dt="2019-08-12T15:50:34.079" v="232" actId="2696"/>
        <pc:sldMkLst>
          <pc:docMk/>
          <pc:sldMk cId="4004639700" sldId="629"/>
        </pc:sldMkLst>
        <pc:spChg chg="del">
          <ac:chgData name="Chris Droessler" userId="625c3661-9d64-47fa-b83c-4b49393bd161" providerId="ADAL" clId="{7538B663-86A3-0C49-84AF-61518B554292}" dt="2019-08-12T14:09:24.696" v="218"/>
          <ac:spMkLst>
            <pc:docMk/>
            <pc:sldMk cId="4004639700" sldId="629"/>
            <ac:spMk id="2" creationId="{39F49AA7-E9AE-B243-BAE3-0AE7D7F289F5}"/>
          </ac:spMkLst>
        </pc:spChg>
        <pc:spChg chg="del mod">
          <ac:chgData name="Chris Droessler" userId="625c3661-9d64-47fa-b83c-4b49393bd161" providerId="ADAL" clId="{7538B663-86A3-0C49-84AF-61518B554292}" dt="2019-08-12T14:09:33.230" v="220" actId="478"/>
          <ac:spMkLst>
            <pc:docMk/>
            <pc:sldMk cId="4004639700" sldId="629"/>
            <ac:spMk id="3" creationId="{DC90EDD3-F3EC-3F4D-9DAA-635614F05C2D}"/>
          </ac:spMkLst>
        </pc:spChg>
        <pc:picChg chg="add mod">
          <ac:chgData name="Chris Droessler" userId="625c3661-9d64-47fa-b83c-4b49393bd161" providerId="ADAL" clId="{7538B663-86A3-0C49-84AF-61518B554292}" dt="2019-08-12T14:09:29.472" v="219"/>
          <ac:picMkLst>
            <pc:docMk/>
            <pc:sldMk cId="4004639700" sldId="629"/>
            <ac:picMk id="5" creationId="{D52E101F-4436-E14A-98F6-364943C9DC28}"/>
          </ac:picMkLst>
        </pc:picChg>
      </pc:sldChg>
      <pc:sldChg chg="modSp add del ord">
        <pc:chgData name="Chris Droessler" userId="625c3661-9d64-47fa-b83c-4b49393bd161" providerId="ADAL" clId="{7538B663-86A3-0C49-84AF-61518B554292}" dt="2019-08-12T15:50:34.062" v="231" actId="2696"/>
        <pc:sldMkLst>
          <pc:docMk/>
          <pc:sldMk cId="1330358817" sldId="630"/>
        </pc:sldMkLst>
        <pc:spChg chg="mod">
          <ac:chgData name="Chris Droessler" userId="625c3661-9d64-47fa-b83c-4b49393bd161" providerId="ADAL" clId="{7538B663-86A3-0C49-84AF-61518B554292}" dt="2019-08-12T14:08:32.049" v="212"/>
          <ac:spMkLst>
            <pc:docMk/>
            <pc:sldMk cId="1330358817" sldId="630"/>
            <ac:spMk id="2" creationId="{00000000-0000-0000-0000-000000000000}"/>
          </ac:spMkLst>
        </pc:spChg>
        <pc:spChg chg="mod">
          <ac:chgData name="Chris Droessler" userId="625c3661-9d64-47fa-b83c-4b49393bd161" providerId="ADAL" clId="{7538B663-86A3-0C49-84AF-61518B554292}" dt="2019-08-12T14:09:08.569" v="217" actId="114"/>
          <ac:spMkLst>
            <pc:docMk/>
            <pc:sldMk cId="1330358817" sldId="630"/>
            <ac:spMk id="3" creationId="{00000000-0000-0000-0000-000000000000}"/>
          </ac:spMkLst>
        </pc:spChg>
        <pc:picChg chg="mod">
          <ac:chgData name="Chris Droessler" userId="625c3661-9d64-47fa-b83c-4b49393bd161" providerId="ADAL" clId="{7538B663-86A3-0C49-84AF-61518B554292}" dt="2019-08-12T14:08:50.085" v="214" actId="14100"/>
          <ac:picMkLst>
            <pc:docMk/>
            <pc:sldMk cId="1330358817" sldId="630"/>
            <ac:picMk id="4" creationId="{00000000-0000-0000-0000-000000000000}"/>
          </ac:picMkLst>
        </pc:picChg>
      </pc:sldChg>
      <pc:sldChg chg="add">
        <pc:chgData name="Chris Droessler" userId="625c3661-9d64-47fa-b83c-4b49393bd161" providerId="ADAL" clId="{7538B663-86A3-0C49-84AF-61518B554292}" dt="2019-08-12T15:51:23.402" v="234"/>
        <pc:sldMkLst>
          <pc:docMk/>
          <pc:sldMk cId="2580988779" sldId="630"/>
        </pc:sldMkLst>
      </pc:sldChg>
      <pc:sldChg chg="add">
        <pc:chgData name="Chris Droessler" userId="625c3661-9d64-47fa-b83c-4b49393bd161" providerId="ADAL" clId="{7538B663-86A3-0C49-84AF-61518B554292}" dt="2019-08-12T15:51:23.402" v="234"/>
        <pc:sldMkLst>
          <pc:docMk/>
          <pc:sldMk cId="1235384507" sldId="631"/>
        </pc:sldMkLst>
      </pc:sldChg>
      <pc:sldChg chg="addSp modSp add del ord">
        <pc:chgData name="Chris Droessler" userId="625c3661-9d64-47fa-b83c-4b49393bd161" providerId="ADAL" clId="{7538B663-86A3-0C49-84AF-61518B554292}" dt="2019-08-12T15:50:34.102" v="233" actId="2696"/>
        <pc:sldMkLst>
          <pc:docMk/>
          <pc:sldMk cId="2474954505" sldId="631"/>
        </pc:sldMkLst>
        <pc:picChg chg="add mod">
          <ac:chgData name="Chris Droessler" userId="625c3661-9d64-47fa-b83c-4b49393bd161" providerId="ADAL" clId="{7538B663-86A3-0C49-84AF-61518B554292}" dt="2019-08-12T14:09:49.333" v="222"/>
          <ac:picMkLst>
            <pc:docMk/>
            <pc:sldMk cId="2474954505" sldId="631"/>
            <ac:picMk id="3" creationId="{6F9F6E36-E338-9D46-980B-0EE974EEA69F}"/>
          </ac:picMkLst>
        </pc:picChg>
      </pc:sldChg>
      <pc:sldChg chg="add">
        <pc:chgData name="Chris Droessler" userId="625c3661-9d64-47fa-b83c-4b49393bd161" providerId="ADAL" clId="{7538B663-86A3-0C49-84AF-61518B554292}" dt="2019-08-12T15:48:12.220" v="223"/>
        <pc:sldMkLst>
          <pc:docMk/>
          <pc:sldMk cId="2263844638" sldId="632"/>
        </pc:sldMkLst>
      </pc:sldChg>
      <pc:sldChg chg="modSp add">
        <pc:chgData name="Chris Droessler" userId="625c3661-9d64-47fa-b83c-4b49393bd161" providerId="ADAL" clId="{7538B663-86A3-0C49-84AF-61518B554292}" dt="2019-08-12T19:32:12.340" v="1916" actId="113"/>
        <pc:sldMkLst>
          <pc:docMk/>
          <pc:sldMk cId="930049980" sldId="633"/>
        </pc:sldMkLst>
        <pc:spChg chg="mod">
          <ac:chgData name="Chris Droessler" userId="625c3661-9d64-47fa-b83c-4b49393bd161" providerId="ADAL" clId="{7538B663-86A3-0C49-84AF-61518B554292}" dt="2019-08-12T19:32:12.340" v="1916" actId="113"/>
          <ac:spMkLst>
            <pc:docMk/>
            <pc:sldMk cId="930049980" sldId="633"/>
            <ac:spMk id="165" creationId="{00000000-0000-0000-0000-000000000000}"/>
          </ac:spMkLst>
        </pc:spChg>
      </pc:sldChg>
      <pc:sldChg chg="add">
        <pc:chgData name="Chris Droessler" userId="625c3661-9d64-47fa-b83c-4b49393bd161" providerId="ADAL" clId="{7538B663-86A3-0C49-84AF-61518B554292}" dt="2019-08-12T15:48:21.274" v="224"/>
        <pc:sldMkLst>
          <pc:docMk/>
          <pc:sldMk cId="2042262642" sldId="634"/>
        </pc:sldMkLst>
      </pc:sldChg>
      <pc:sldChg chg="addSp modSp add ord modNotesTx">
        <pc:chgData name="Chris Droessler" userId="625c3661-9d64-47fa-b83c-4b49393bd161" providerId="ADAL" clId="{7538B663-86A3-0C49-84AF-61518B554292}" dt="2019-08-12T16:16:59.004" v="696" actId="313"/>
        <pc:sldMkLst>
          <pc:docMk/>
          <pc:sldMk cId="48763990" sldId="635"/>
        </pc:sldMkLst>
        <pc:spChg chg="mod">
          <ac:chgData name="Chris Droessler" userId="625c3661-9d64-47fa-b83c-4b49393bd161" providerId="ADAL" clId="{7538B663-86A3-0C49-84AF-61518B554292}" dt="2019-08-12T16:10:19.298" v="551" actId="14100"/>
          <ac:spMkLst>
            <pc:docMk/>
            <pc:sldMk cId="48763990" sldId="635"/>
            <ac:spMk id="2" creationId="{FD09D325-89CE-E143-B573-153E6A262CC3}"/>
          </ac:spMkLst>
        </pc:spChg>
        <pc:spChg chg="mod">
          <ac:chgData name="Chris Droessler" userId="625c3661-9d64-47fa-b83c-4b49393bd161" providerId="ADAL" clId="{7538B663-86A3-0C49-84AF-61518B554292}" dt="2019-08-12T16:11:15.549" v="604" actId="20577"/>
          <ac:spMkLst>
            <pc:docMk/>
            <pc:sldMk cId="48763990" sldId="635"/>
            <ac:spMk id="3" creationId="{82B42D35-73D9-D544-9241-93C3716245B5}"/>
          </ac:spMkLst>
        </pc:spChg>
        <pc:spChg chg="add mod">
          <ac:chgData name="Chris Droessler" userId="625c3661-9d64-47fa-b83c-4b49393bd161" providerId="ADAL" clId="{7538B663-86A3-0C49-84AF-61518B554292}" dt="2019-08-12T16:10:28.127" v="563" actId="1037"/>
          <ac:spMkLst>
            <pc:docMk/>
            <pc:sldMk cId="48763990" sldId="635"/>
            <ac:spMk id="4" creationId="{D04E0ECC-3686-5545-ADC3-15BF8F12EED8}"/>
          </ac:spMkLst>
        </pc:spChg>
        <pc:spChg chg="add mod">
          <ac:chgData name="Chris Droessler" userId="625c3661-9d64-47fa-b83c-4b49393bd161" providerId="ADAL" clId="{7538B663-86A3-0C49-84AF-61518B554292}" dt="2019-08-12T16:10:35.781" v="572" actId="1037"/>
          <ac:spMkLst>
            <pc:docMk/>
            <pc:sldMk cId="48763990" sldId="635"/>
            <ac:spMk id="5" creationId="{14C517BD-BFC5-FA43-95B2-00973E0AD6B7}"/>
          </ac:spMkLst>
        </pc:spChg>
      </pc:sldChg>
    </pc:docChg>
  </pc:docChgLst>
  <pc:docChgLst>
    <pc:chgData name="Chris Droessler" userId="625c3661-9d64-47fa-b83c-4b49393bd161" providerId="ADAL" clId="{AA6F2920-36C6-B941-A2E7-3CD7C95C8CBA}"/>
    <pc:docChg chg="addSld modSld sldOrd">
      <pc:chgData name="Chris Droessler" userId="625c3661-9d64-47fa-b83c-4b49393bd161" providerId="ADAL" clId="{AA6F2920-36C6-B941-A2E7-3CD7C95C8CBA}" dt="2019-05-21T11:58:33.638" v="8"/>
      <pc:docMkLst>
        <pc:docMk/>
      </pc:docMkLst>
    </pc:docChg>
  </pc:docChgLst>
  <pc:docChgLst>
    <pc:chgData name="Chris Droessler" userId="625c3661-9d64-47fa-b83c-4b49393bd161" providerId="ADAL" clId="{5A11FF82-9FEF-414A-B141-0AB149E9ED38}"/>
  </pc:docChgLst>
  <pc:docChgLst>
    <pc:chgData name="Chris Droessler" userId="625c3661-9d64-47fa-b83c-4b49393bd161" providerId="ADAL" clId="{C253B61F-B7FB-754E-8B90-56CDEDD181F0}"/>
    <pc:docChg chg="undo custSel addSld delSld modSld sldOrd">
      <pc:chgData name="Chris Droessler" userId="625c3661-9d64-47fa-b83c-4b49393bd161" providerId="ADAL" clId="{C253B61F-B7FB-754E-8B90-56CDEDD181F0}" dt="2019-05-20T15:59:00.119" v="462"/>
      <pc:docMkLst>
        <pc:docMk/>
      </pc:docMkLst>
    </pc:docChg>
  </pc:docChgLst>
  <pc:docChgLst>
    <pc:chgData name="Chris Droessler" userId="625c3661-9d64-47fa-b83c-4b49393bd161" providerId="ADAL" clId="{7D8A216F-158D-564C-B13F-FDB7617E762D}"/>
  </pc:docChgLst>
  <pc:docChgLst>
    <pc:chgData name="Chris Droessler" userId="625c3661-9d64-47fa-b83c-4b49393bd161" providerId="ADAL" clId="{C04FD636-A1EA-B649-ADDB-1DBC5182BF55}"/>
  </pc:docChgLst>
  <pc:docChgLst>
    <pc:chgData name="Chris Droessler" userId="625c3661-9d64-47fa-b83c-4b49393bd161" providerId="ADAL" clId="{722CDE53-2291-AF43-8E80-D18AA9C27DE9}"/>
  </pc:docChgLst>
  <pc:docChgLst>
    <pc:chgData name="Chris Droessler" userId="625c3661-9d64-47fa-b83c-4b49393bd161" providerId="ADAL" clId="{575158FC-0B06-1D42-AC32-D98DF46D000D}"/>
  </pc:docChgLst>
  <pc:docChgLst>
    <pc:chgData name="Chris Droessler" userId="625c3661-9d64-47fa-b83c-4b49393bd161" providerId="ADAL" clId="{49BC3936-54C7-0A47-A87A-8B888FD68B47}"/>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8/13/19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8/13/19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morgan.h.crawford@nc.go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webextlink://116%20West%20Jones%20Street%20Raleigh,%20NC%202760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morgan.h.crawford@nc.gov"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webextlink://116%20West%20Jones%20Street%20Raleigh,%20NC%2027603/"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ruralcenter.org/about-u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indexmundi.com/facts/united-states/quick-facts/north-carolina/land-area#table" TargetMode="External"/><Relationship Id="rId4" Type="http://schemas.openxmlformats.org/officeDocument/2006/relationships/hyperlink" Target="https://www.osbm.nc.gov/demog/county-estimat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ruralcenter.org/about-u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indexmundi.com/facts/united-states/quick-facts/north-carolina/land-area#table" TargetMode="External"/><Relationship Id="rId4" Type="http://schemas.openxmlformats.org/officeDocument/2006/relationships/hyperlink" Target="https://www.osbm.nc.gov/demog/county-estimat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morgan.h.crawford@nc.gov"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webextlink://116%20West%20Jones%20Street%20Raleigh,%20NC%20276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2019</a:t>
            </a:r>
          </a:p>
          <a:p>
            <a:pPr marL="285750" indent="-285750">
              <a:buFont typeface="Arial" panose="020B0604020202020204" pitchFamily="34" charset="0"/>
              <a:buChar char="•"/>
            </a:pPr>
            <a:r>
              <a:rPr lang="en-US" dirty="0"/>
              <a:t>Alamance CC</a:t>
            </a:r>
          </a:p>
          <a:p>
            <a:endParaRPr lang="en-US" dirty="0"/>
          </a:p>
          <a:p>
            <a:r>
              <a:rPr lang="en-US" dirty="0"/>
              <a:t>Sept 2019</a:t>
            </a:r>
          </a:p>
          <a:p>
            <a:pPr marL="285750" indent="-285750">
              <a:buFont typeface="Arial" panose="020B0604020202020204" pitchFamily="34" charset="0"/>
              <a:buChar char="•"/>
            </a:pPr>
            <a:r>
              <a:rPr lang="en-US" dirty="0"/>
              <a:t>Blue Ridge CC</a:t>
            </a:r>
          </a:p>
          <a:p>
            <a:pPr marL="285750" indent="-285750">
              <a:buFont typeface="Arial" panose="020B0604020202020204" pitchFamily="34" charset="0"/>
              <a:buChar char="•"/>
            </a:pPr>
            <a:r>
              <a:rPr lang="en-US" dirty="0"/>
              <a:t>Brunswick CC</a:t>
            </a:r>
          </a:p>
          <a:p>
            <a:endParaRPr lang="en-US" dirty="0"/>
          </a:p>
          <a:p>
            <a:r>
              <a:rPr lang="en-US" dirty="0"/>
              <a:t>Oct 2019</a:t>
            </a:r>
          </a:p>
          <a:p>
            <a:pPr marL="285750" indent="-285750">
              <a:buFont typeface="Arial" panose="020B0604020202020204" pitchFamily="34" charset="0"/>
              <a:buChar char="•"/>
            </a:pPr>
            <a:r>
              <a:rPr lang="en-US" dirty="0"/>
              <a:t>Caldwell CC &amp; TI</a:t>
            </a:r>
          </a:p>
          <a:p>
            <a:pPr marL="285750" indent="-285750">
              <a:buFont typeface="Arial" panose="020B0604020202020204" pitchFamily="34" charset="0"/>
              <a:buChar char="•"/>
            </a:pPr>
            <a:r>
              <a:rPr lang="en-US" dirty="0"/>
              <a:t>Carteret CC</a:t>
            </a:r>
          </a:p>
          <a:p>
            <a:endParaRPr lang="en-US" dirty="0"/>
          </a:p>
          <a:p>
            <a:r>
              <a:rPr lang="en-US" dirty="0"/>
              <a:t>Ready to show</a:t>
            </a:r>
          </a:p>
          <a:p>
            <a:pPr marL="285750" indent="-285750">
              <a:buFont typeface="Arial" panose="020B0604020202020204" pitchFamily="34" charset="0"/>
              <a:buChar char="•"/>
            </a:pPr>
            <a:r>
              <a:rPr lang="en-US" dirty="0"/>
              <a:t>AB-Tech CC</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3170087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u="none" strike="noStrike" kern="1200" dirty="0">
                <a:solidFill>
                  <a:schemeClr val="tx1"/>
                </a:solidFill>
                <a:effectLst/>
                <a:latin typeface="+mn-lt"/>
                <a:ea typeface="+mn-ea"/>
                <a:cs typeface="+mn-cs"/>
              </a:rPr>
              <a:t>Morgan Crawford</a:t>
            </a:r>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Finance and Operations Director</a:t>
            </a:r>
          </a:p>
          <a:p>
            <a:r>
              <a:rPr lang="en-US" sz="1600" b="0" i="0" u="none" strike="noStrike" kern="1200" dirty="0">
                <a:solidFill>
                  <a:schemeClr val="tx1"/>
                </a:solidFill>
                <a:effectLst/>
                <a:latin typeface="+mn-lt"/>
                <a:ea typeface="+mn-ea"/>
                <a:cs typeface="+mn-cs"/>
              </a:rPr>
              <a:t>North Carolina Business Committee for Education</a:t>
            </a:r>
          </a:p>
          <a:p>
            <a:r>
              <a:rPr lang="en-US" sz="1600" b="0" i="0" u="none" strike="noStrike" kern="1200" dirty="0">
                <a:solidFill>
                  <a:schemeClr val="tx1"/>
                </a:solidFill>
                <a:effectLst/>
                <a:latin typeface="+mn-lt"/>
                <a:ea typeface="+mn-ea"/>
                <a:cs typeface="+mn-cs"/>
              </a:rPr>
              <a:t>919.814.2020 </a:t>
            </a:r>
            <a:r>
              <a:rPr lang="en-US" sz="1600" b="0" i="0" u="sng" strike="noStrike" kern="1200" dirty="0">
                <a:solidFill>
                  <a:schemeClr val="tx1"/>
                </a:solidFill>
                <a:effectLst/>
                <a:latin typeface="+mn-lt"/>
                <a:ea typeface="+mn-ea"/>
                <a:cs typeface="+mn-cs"/>
                <a:hlinkClick r:id="rId3" tooltip="mailto:morgan.h.crawford@nc.gov"/>
              </a:rPr>
              <a:t>morgan.h.crawford@nc.gov</a:t>
            </a:r>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hlinkClick r:id="rId4" tooltip="webextlink://116 West Jones Street Raleigh, NC 27603"/>
              </a:rPr>
              <a:t>116 West Jones Street Raleigh, NC 27603</a:t>
            </a:r>
            <a:endParaRPr lang="en-US" sz="16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89786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u="none" strike="noStrike" kern="1200" dirty="0">
                <a:solidFill>
                  <a:schemeClr val="tx1"/>
                </a:solidFill>
                <a:effectLst/>
                <a:latin typeface="+mn-lt"/>
                <a:ea typeface="+mn-ea"/>
                <a:cs typeface="+mn-cs"/>
              </a:rPr>
              <a:t>Morgan Crawford</a:t>
            </a:r>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Finance and Operations Director</a:t>
            </a:r>
          </a:p>
          <a:p>
            <a:r>
              <a:rPr lang="en-US" sz="1600" b="0" i="0" u="none" strike="noStrike" kern="1200" dirty="0">
                <a:solidFill>
                  <a:schemeClr val="tx1"/>
                </a:solidFill>
                <a:effectLst/>
                <a:latin typeface="+mn-lt"/>
                <a:ea typeface="+mn-ea"/>
                <a:cs typeface="+mn-cs"/>
              </a:rPr>
              <a:t>North Carolina Business Committee for Education</a:t>
            </a:r>
          </a:p>
          <a:p>
            <a:r>
              <a:rPr lang="en-US" sz="1600" b="0" i="0" u="none" strike="noStrike" kern="1200" dirty="0">
                <a:solidFill>
                  <a:schemeClr val="tx1"/>
                </a:solidFill>
                <a:effectLst/>
                <a:latin typeface="+mn-lt"/>
                <a:ea typeface="+mn-ea"/>
                <a:cs typeface="+mn-cs"/>
              </a:rPr>
              <a:t>919.814.2020 </a:t>
            </a:r>
            <a:r>
              <a:rPr lang="en-US" sz="1600" b="0" i="0" u="sng" strike="noStrike" kern="1200" dirty="0">
                <a:solidFill>
                  <a:schemeClr val="tx1"/>
                </a:solidFill>
                <a:effectLst/>
                <a:latin typeface="+mn-lt"/>
                <a:ea typeface="+mn-ea"/>
                <a:cs typeface="+mn-cs"/>
                <a:hlinkClick r:id="rId3" tooltip="mailto:morgan.h.crawford@nc.gov"/>
              </a:rPr>
              <a:t>morgan.h.crawford@nc.gov</a:t>
            </a:r>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hlinkClick r:id="rId4" tooltip="webextlink://116 West Jones Street Raleigh, NC 27603"/>
              </a:rPr>
              <a:t>116 West Jones Street Raleigh, NC 27603</a:t>
            </a:r>
            <a:endParaRPr lang="en-US" sz="16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237119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SEC. 112. [20 U.S.C. 2322] WITHIN STATE ALLOCATION.</a:t>
            </a:r>
          </a:p>
          <a:p>
            <a:pPr lvl="0"/>
            <a:r>
              <a:rPr lang="en-US" sz="1600" kern="1200" dirty="0">
                <a:solidFill>
                  <a:schemeClr val="tx1"/>
                </a:solidFill>
                <a:effectLst/>
                <a:latin typeface="+mn-lt"/>
                <a:ea typeface="+mn-ea"/>
                <a:cs typeface="+mn-cs"/>
              </a:rPr>
              <a:t>IN GENERAL</a:t>
            </a:r>
          </a:p>
          <a:p>
            <a:r>
              <a:rPr lang="en-US" sz="1600" kern="1200" dirty="0">
                <a:solidFill>
                  <a:schemeClr val="tx1"/>
                </a:solidFill>
                <a:effectLst/>
                <a:latin typeface="+mn-lt"/>
                <a:ea typeface="+mn-ea"/>
                <a:cs typeface="+mn-cs"/>
              </a:rPr>
              <a:t> (3) an amount equal to not more than 5 percent, or $250,000, whichever is greater,</a:t>
            </a:r>
          </a:p>
          <a:p>
            <a:r>
              <a:rPr lang="en-US" sz="1600" kern="1200" dirty="0">
                <a:solidFill>
                  <a:schemeClr val="tx1"/>
                </a:solidFill>
                <a:effectLst/>
                <a:latin typeface="+mn-lt"/>
                <a:ea typeface="+mn-ea"/>
                <a:cs typeface="+mn-cs"/>
              </a:rPr>
              <a:t>for administration of the State plan, which may be used for the costs of—</a:t>
            </a:r>
          </a:p>
          <a:p>
            <a:r>
              <a:rPr lang="en-US" sz="1600" kern="1200" dirty="0">
                <a:solidFill>
                  <a:schemeClr val="tx1"/>
                </a:solidFill>
                <a:effectLst/>
                <a:latin typeface="+mn-lt"/>
                <a:ea typeface="+mn-ea"/>
                <a:cs typeface="+mn-cs"/>
              </a:rPr>
              <a:t>(F) supporting and developing State data systems relevant to the provisions of this Act.</a:t>
            </a:r>
          </a:p>
          <a:p>
            <a:r>
              <a:rPr lang="en-US" sz="1600" kern="1200" dirty="0">
                <a:solidFill>
                  <a:schemeClr val="tx1"/>
                </a:solidFill>
                <a:effectLst/>
                <a:latin typeface="+mn-lt"/>
                <a:ea typeface="+mn-ea"/>
                <a:cs typeface="+mn-cs"/>
              </a:rPr>
              <a:t>(c) RESERVE.--</a:t>
            </a:r>
          </a:p>
          <a:p>
            <a:r>
              <a:rPr lang="en-US" sz="1600" kern="1200" dirty="0">
                <a:solidFill>
                  <a:schemeClr val="tx1"/>
                </a:solidFill>
                <a:effectLst/>
                <a:latin typeface="+mn-lt"/>
                <a:ea typeface="+mn-ea"/>
                <a:cs typeface="+mn-cs"/>
              </a:rPr>
              <a:t>From amounts made available under subsection (a)(1) to carry out this subsection, an eligible agency may award grants to eligible recipients for career and technical education activities described in</a:t>
            </a:r>
          </a:p>
          <a:p>
            <a:r>
              <a:rPr lang="en-US" sz="1600" kern="1200" dirty="0">
                <a:solidFill>
                  <a:schemeClr val="tx1"/>
                </a:solidFill>
                <a:effectLst/>
                <a:latin typeface="+mn-lt"/>
                <a:ea typeface="+mn-ea"/>
                <a:cs typeface="+mn-cs"/>
              </a:rPr>
              <a:t>section 135—</a:t>
            </a:r>
          </a:p>
          <a:p>
            <a:r>
              <a:rPr lang="en-US" sz="1600" kern="1200" dirty="0">
                <a:solidFill>
                  <a:schemeClr val="tx1"/>
                </a:solidFill>
                <a:effectLst/>
                <a:latin typeface="+mn-lt"/>
                <a:ea typeface="+mn-ea"/>
                <a:cs typeface="+mn-cs"/>
              </a:rPr>
              <a:t>(1) in—</a:t>
            </a:r>
          </a:p>
          <a:p>
            <a:r>
              <a:rPr lang="en-US" sz="1600" kern="1200" dirty="0">
                <a:solidFill>
                  <a:schemeClr val="tx1"/>
                </a:solidFill>
                <a:effectLst/>
                <a:latin typeface="+mn-lt"/>
                <a:ea typeface="+mn-ea"/>
                <a:cs typeface="+mn-cs"/>
              </a:rPr>
              <a:t>(A) rural areas;</a:t>
            </a:r>
          </a:p>
          <a:p>
            <a:r>
              <a:rPr lang="en-US" sz="1600" kern="1200" dirty="0">
                <a:solidFill>
                  <a:schemeClr val="tx1"/>
                </a:solidFill>
                <a:effectLst/>
                <a:latin typeface="+mn-lt"/>
                <a:ea typeface="+mn-ea"/>
                <a:cs typeface="+mn-cs"/>
              </a:rPr>
              <a:t>(B) areas with high percentages of CTE concentrators or CTE participants;</a:t>
            </a:r>
          </a:p>
          <a:p>
            <a:r>
              <a:rPr lang="en-US" sz="1600" kern="1200" dirty="0">
                <a:solidFill>
                  <a:schemeClr val="tx1"/>
                </a:solidFill>
                <a:effectLst/>
                <a:latin typeface="+mn-lt"/>
                <a:ea typeface="+mn-ea"/>
                <a:cs typeface="+mn-cs"/>
              </a:rPr>
              <a:t>(C) areas with high numbers of CTE concentrators or CTE participants; and</a:t>
            </a:r>
          </a:p>
          <a:p>
            <a:r>
              <a:rPr lang="en-US" sz="1600" kern="1200" dirty="0">
                <a:solidFill>
                  <a:schemeClr val="tx1"/>
                </a:solidFill>
                <a:effectLst/>
                <a:latin typeface="+mn-lt"/>
                <a:ea typeface="+mn-ea"/>
                <a:cs typeface="+mn-cs"/>
              </a:rPr>
              <a:t>(D) areas with disparities or gaps in performance as described in section 113(b)(3)(C)(ii)(II); and</a:t>
            </a:r>
          </a:p>
          <a:p>
            <a:r>
              <a:rPr lang="en-US" sz="1600" kern="1200" dirty="0">
                <a:solidFill>
                  <a:schemeClr val="tx1"/>
                </a:solidFill>
                <a:effectLst/>
                <a:latin typeface="+mn-lt"/>
                <a:ea typeface="+mn-ea"/>
                <a:cs typeface="+mn-cs"/>
              </a:rPr>
              <a:t>(2) in order to—</a:t>
            </a:r>
          </a:p>
          <a:p>
            <a:r>
              <a:rPr lang="en-US" sz="1600" kern="1200" dirty="0">
                <a:solidFill>
                  <a:schemeClr val="tx1"/>
                </a:solidFill>
                <a:effectLst/>
                <a:latin typeface="+mn-lt"/>
                <a:ea typeface="+mn-ea"/>
                <a:cs typeface="+mn-cs"/>
              </a:rPr>
              <a:t>(A) foster innovation through the identification and promotion of promising and proven career and technical education programs, practices, and strategies, which may include programs, practices, and strategies that prepare individuals for nontraditional fields; or</a:t>
            </a:r>
          </a:p>
          <a:p>
            <a:r>
              <a:rPr lang="en-US" sz="1600" kern="1200" dirty="0">
                <a:solidFill>
                  <a:schemeClr val="tx1"/>
                </a:solidFill>
                <a:effectLst/>
                <a:latin typeface="+mn-lt"/>
                <a:ea typeface="+mn-ea"/>
                <a:cs typeface="+mn-cs"/>
              </a:rPr>
              <a:t>(B) promote the development, implementation, and adoption of programs of study or career pathways aligned with State-identified high-skill, high-wage, or in-demand occupations or industries.</a:t>
            </a: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Allocation of Perkins Reserve Funds</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One million dollars of Perkins reserve funds, targeted to rural areas, has been allocated to 42 community colleges identified as rural, based on the number of students in 2017-2018 enrolled in CTE programs of study who received the Pell grant or BIA assistance.  This is the same formula that was used to calculate the “Base” Perkins grant to the colleges.</a:t>
            </a:r>
          </a:p>
          <a:p>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These reserve funds will be used by the colleges to “promote the development, implementation, and adoption of programs of study or career pathways aligned with State-identified high-skill, high-wage, or in-demand occupations or industries.”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Forty-two colleges were found to have a population per square mile less than 250, which meets the definition of </a:t>
            </a:r>
            <a:r>
              <a:rPr lang="en-US" sz="1600" i="1" kern="1200" dirty="0">
                <a:solidFill>
                  <a:schemeClr val="tx1"/>
                </a:solidFill>
                <a:effectLst/>
                <a:latin typeface="+mn-lt"/>
                <a:ea typeface="+mn-ea"/>
                <a:cs typeface="+mn-cs"/>
              </a:rPr>
              <a:t>rural</a:t>
            </a:r>
            <a:r>
              <a:rPr lang="en-US" sz="1600" kern="1200" dirty="0">
                <a:solidFill>
                  <a:schemeClr val="tx1"/>
                </a:solidFill>
                <a:effectLst/>
                <a:latin typeface="+mn-lt"/>
                <a:ea typeface="+mn-ea"/>
                <a:cs typeface="+mn-cs"/>
              </a:rPr>
              <a:t> used by the NC Rural Center who define </a:t>
            </a:r>
            <a:r>
              <a:rPr lang="en-US" sz="1600" i="1" kern="1200" dirty="0">
                <a:solidFill>
                  <a:schemeClr val="tx1"/>
                </a:solidFill>
                <a:effectLst/>
                <a:latin typeface="+mn-lt"/>
                <a:ea typeface="+mn-ea"/>
                <a:cs typeface="+mn-cs"/>
              </a:rPr>
              <a:t>rural</a:t>
            </a:r>
            <a:r>
              <a:rPr lang="en-US" sz="1600" kern="1200" dirty="0">
                <a:solidFill>
                  <a:schemeClr val="tx1"/>
                </a:solidFill>
                <a:effectLst/>
                <a:latin typeface="+mn-lt"/>
                <a:ea typeface="+mn-ea"/>
                <a:cs typeface="+mn-cs"/>
              </a:rPr>
              <a:t> as “counties with an average population density of 250 people per square mile or less.” (</a:t>
            </a:r>
            <a:r>
              <a:rPr lang="en-US" sz="1600" u="sng" kern="1200" dirty="0">
                <a:solidFill>
                  <a:schemeClr val="tx1"/>
                </a:solidFill>
                <a:effectLst/>
                <a:latin typeface="+mn-lt"/>
                <a:ea typeface="+mn-ea"/>
                <a:cs typeface="+mn-cs"/>
                <a:hlinkClick r:id="rId3"/>
              </a:rPr>
              <a:t>https://www.ncruralcenter.org/about-us/</a:t>
            </a:r>
            <a:r>
              <a:rPr lang="en-US" sz="1600" kern="1200" dirty="0">
                <a:solidFill>
                  <a:schemeClr val="tx1"/>
                </a:solidFill>
                <a:effectLst/>
                <a:latin typeface="+mn-lt"/>
                <a:ea typeface="+mn-ea"/>
                <a:cs typeface="+mn-cs"/>
              </a:rPr>
              <a:t>)</a:t>
            </a:r>
          </a:p>
          <a:p>
            <a:r>
              <a:rPr lang="en-US" sz="1600" kern="1200" dirty="0">
                <a:solidFill>
                  <a:schemeClr val="tx1"/>
                </a:solidFill>
                <a:effectLst/>
                <a:latin typeface="+mn-lt"/>
                <a:ea typeface="+mn-ea"/>
                <a:cs typeface="+mn-cs"/>
              </a:rPr>
              <a:t> </a:t>
            </a:r>
          </a:p>
          <a:p>
            <a:r>
              <a:rPr lang="en-US" sz="1600" u="sng" kern="1200" dirty="0">
                <a:solidFill>
                  <a:schemeClr val="tx1"/>
                </a:solidFill>
                <a:effectLst/>
                <a:latin typeface="+mn-lt"/>
                <a:ea typeface="+mn-ea"/>
                <a:cs typeface="+mn-cs"/>
              </a:rPr>
              <a:t>Process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We calculated the population for each of the community college service areas, and we calculated the total square miles for each of the college service areas.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Three of the college service areas split two of the counties (Bertie and Northampton). In those cases, we split both the county population as well as county land area in half and assigned these halves to each of the impacted colleges.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divided the population by the land area to obtain the population per square mile in each of the college service areas.  Forty-two colleges were found to have a population per square mile less than 250, which meets the definition of </a:t>
            </a:r>
            <a:r>
              <a:rPr lang="en-US" sz="1600" i="1" kern="1200" dirty="0">
                <a:solidFill>
                  <a:schemeClr val="tx1"/>
                </a:solidFill>
                <a:effectLst/>
                <a:latin typeface="+mn-lt"/>
                <a:ea typeface="+mn-ea"/>
                <a:cs typeface="+mn-cs"/>
              </a:rPr>
              <a:t>rural.</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u="none" strike="noStrike"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u="sng" kern="1200" dirty="0">
                <a:solidFill>
                  <a:schemeClr val="tx1"/>
                </a:solidFill>
                <a:effectLst/>
                <a:latin typeface="+mn-lt"/>
                <a:ea typeface="+mn-ea"/>
                <a:cs typeface="+mn-cs"/>
              </a:rPr>
              <a:t>Population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From NC Office of State Budget and Management</a:t>
            </a:r>
          </a:p>
          <a:p>
            <a:r>
              <a:rPr lang="en-US" sz="1600" u="sng" kern="1200" dirty="0">
                <a:solidFill>
                  <a:schemeClr val="tx1"/>
                </a:solidFill>
                <a:effectLst/>
                <a:latin typeface="+mn-lt"/>
                <a:ea typeface="+mn-ea"/>
                <a:cs typeface="+mn-cs"/>
                <a:hlinkClick r:id="rId4"/>
              </a:rPr>
              <a:t>https://www.osbm.nc.gov/demog/county-estimates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Total Population - July 2017 Estimate</a:t>
            </a:r>
          </a:p>
          <a:p>
            <a:r>
              <a:rPr lang="en-US" sz="1600" kern="1200" dirty="0">
                <a:solidFill>
                  <a:schemeClr val="tx1"/>
                </a:solidFill>
                <a:effectLst/>
                <a:latin typeface="+mn-lt"/>
                <a:ea typeface="+mn-ea"/>
                <a:cs typeface="+mn-cs"/>
              </a:rPr>
              <a:t> </a:t>
            </a:r>
          </a:p>
          <a:p>
            <a:r>
              <a:rPr lang="en-US" sz="1600" u="sng" kern="1200" dirty="0">
                <a:solidFill>
                  <a:schemeClr val="tx1"/>
                </a:solidFill>
                <a:effectLst/>
                <a:latin typeface="+mn-lt"/>
                <a:ea typeface="+mn-ea"/>
                <a:cs typeface="+mn-cs"/>
              </a:rPr>
              <a:t>Land Area</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From </a:t>
            </a:r>
            <a:r>
              <a:rPr lang="en-US" sz="1600" kern="1200" dirty="0" err="1">
                <a:solidFill>
                  <a:schemeClr val="tx1"/>
                </a:solidFill>
                <a:effectLst/>
                <a:latin typeface="+mn-lt"/>
                <a:ea typeface="+mn-ea"/>
                <a:cs typeface="+mn-cs"/>
              </a:rPr>
              <a:t>IndexMundi</a:t>
            </a:r>
            <a:endParaRPr lang="en-US" sz="1600" kern="1200" dirty="0">
              <a:solidFill>
                <a:schemeClr val="tx1"/>
              </a:solidFill>
              <a:effectLst/>
              <a:latin typeface="+mn-lt"/>
              <a:ea typeface="+mn-ea"/>
              <a:cs typeface="+mn-cs"/>
            </a:endParaRPr>
          </a:p>
          <a:p>
            <a:r>
              <a:rPr lang="en-US" sz="1600" u="sng" kern="1200" dirty="0">
                <a:solidFill>
                  <a:schemeClr val="tx1"/>
                </a:solidFill>
                <a:effectLst/>
                <a:latin typeface="+mn-lt"/>
                <a:ea typeface="+mn-ea"/>
                <a:cs typeface="+mn-cs"/>
                <a:hlinkClick r:id="rId5"/>
              </a:rPr>
              <a:t>https://www.indexmundi.com/facts/united-states/quick-facts/north-carolina/land-area#table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North Carolina Land area in square miles, 2010 by County</a:t>
            </a:r>
          </a:p>
          <a:p>
            <a:r>
              <a:rPr lang="en-US" sz="1600" kern="1200" dirty="0">
                <a:solidFill>
                  <a:schemeClr val="tx1"/>
                </a:solidFill>
                <a:effectLst/>
                <a:latin typeface="+mn-lt"/>
                <a:ea typeface="+mn-ea"/>
                <a:cs typeface="+mn-cs"/>
              </a:rPr>
              <a:t>Source: U.S. Census Bureau, data file from Geography Division based on the TIGER/Geographic Identification Code Scheme (TIGER/GICS) computer file.</a:t>
            </a:r>
          </a:p>
          <a:p>
            <a:r>
              <a:rPr lang="en-US" sz="16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105725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colleges will receive Reserve Fund Grant</a:t>
            </a:r>
          </a:p>
          <a:p>
            <a:endParaRPr lang="en-US" dirty="0"/>
          </a:p>
          <a:p>
            <a:r>
              <a:rPr lang="en-US" sz="1600" kern="1200" dirty="0">
                <a:solidFill>
                  <a:schemeClr val="tx1"/>
                </a:solidFill>
                <a:effectLst/>
                <a:latin typeface="+mn-lt"/>
                <a:ea typeface="+mn-ea"/>
                <a:cs typeface="+mn-cs"/>
              </a:rPr>
              <a:t>SEC. 112. [20 U.S.C. 2322] WITHIN STATE ALLOCATION.</a:t>
            </a:r>
          </a:p>
          <a:p>
            <a:pPr lvl="0"/>
            <a:r>
              <a:rPr lang="en-US" sz="1600" kern="1200" dirty="0">
                <a:solidFill>
                  <a:schemeClr val="tx1"/>
                </a:solidFill>
                <a:effectLst/>
                <a:latin typeface="+mn-lt"/>
                <a:ea typeface="+mn-ea"/>
                <a:cs typeface="+mn-cs"/>
              </a:rPr>
              <a:t>IN GENERAL</a:t>
            </a:r>
          </a:p>
          <a:p>
            <a:r>
              <a:rPr lang="en-US" sz="1600" kern="1200" dirty="0">
                <a:solidFill>
                  <a:schemeClr val="tx1"/>
                </a:solidFill>
                <a:effectLst/>
                <a:latin typeface="+mn-lt"/>
                <a:ea typeface="+mn-ea"/>
                <a:cs typeface="+mn-cs"/>
              </a:rPr>
              <a:t> (3) an amount equal to not more than 5 percent, or $250,000, whichever is greater,</a:t>
            </a:r>
          </a:p>
          <a:p>
            <a:r>
              <a:rPr lang="en-US" sz="1600" kern="1200" dirty="0">
                <a:solidFill>
                  <a:schemeClr val="tx1"/>
                </a:solidFill>
                <a:effectLst/>
                <a:latin typeface="+mn-lt"/>
                <a:ea typeface="+mn-ea"/>
                <a:cs typeface="+mn-cs"/>
              </a:rPr>
              <a:t>for administration of the State plan, which may be used for the costs of—</a:t>
            </a:r>
          </a:p>
          <a:p>
            <a:r>
              <a:rPr lang="en-US" sz="1600" kern="1200" dirty="0">
                <a:solidFill>
                  <a:schemeClr val="tx1"/>
                </a:solidFill>
                <a:effectLst/>
                <a:latin typeface="+mn-lt"/>
                <a:ea typeface="+mn-ea"/>
                <a:cs typeface="+mn-cs"/>
              </a:rPr>
              <a:t>(F) supporting and developing State data systems relevant to the provisions of this Act.</a:t>
            </a:r>
          </a:p>
          <a:p>
            <a:r>
              <a:rPr lang="en-US" sz="1600" kern="1200" dirty="0">
                <a:solidFill>
                  <a:schemeClr val="tx1"/>
                </a:solidFill>
                <a:effectLst/>
                <a:latin typeface="+mn-lt"/>
                <a:ea typeface="+mn-ea"/>
                <a:cs typeface="+mn-cs"/>
              </a:rPr>
              <a:t>(c) RESERVE.--</a:t>
            </a:r>
          </a:p>
          <a:p>
            <a:r>
              <a:rPr lang="en-US" sz="1600" kern="1200" dirty="0">
                <a:solidFill>
                  <a:schemeClr val="tx1"/>
                </a:solidFill>
                <a:effectLst/>
                <a:latin typeface="+mn-lt"/>
                <a:ea typeface="+mn-ea"/>
                <a:cs typeface="+mn-cs"/>
              </a:rPr>
              <a:t>From amounts made available under subsection (a)(1) to carry out this subsection, an eligible agency may award grants to eligible recipients for career and technical education activities described in</a:t>
            </a:r>
          </a:p>
          <a:p>
            <a:r>
              <a:rPr lang="en-US" sz="1600" kern="1200" dirty="0">
                <a:solidFill>
                  <a:schemeClr val="tx1"/>
                </a:solidFill>
                <a:effectLst/>
                <a:latin typeface="+mn-lt"/>
                <a:ea typeface="+mn-ea"/>
                <a:cs typeface="+mn-cs"/>
              </a:rPr>
              <a:t>section 135—</a:t>
            </a:r>
          </a:p>
          <a:p>
            <a:r>
              <a:rPr lang="en-US" sz="1600" kern="1200" dirty="0">
                <a:solidFill>
                  <a:schemeClr val="tx1"/>
                </a:solidFill>
                <a:effectLst/>
                <a:latin typeface="+mn-lt"/>
                <a:ea typeface="+mn-ea"/>
                <a:cs typeface="+mn-cs"/>
              </a:rPr>
              <a:t>(1) in—</a:t>
            </a:r>
          </a:p>
          <a:p>
            <a:r>
              <a:rPr lang="en-US" sz="1600" kern="1200" dirty="0">
                <a:solidFill>
                  <a:schemeClr val="tx1"/>
                </a:solidFill>
                <a:effectLst/>
                <a:latin typeface="+mn-lt"/>
                <a:ea typeface="+mn-ea"/>
                <a:cs typeface="+mn-cs"/>
              </a:rPr>
              <a:t>(A) rural areas;</a:t>
            </a:r>
          </a:p>
          <a:p>
            <a:r>
              <a:rPr lang="en-US" sz="1600" kern="1200" dirty="0">
                <a:solidFill>
                  <a:schemeClr val="tx1"/>
                </a:solidFill>
                <a:effectLst/>
                <a:latin typeface="+mn-lt"/>
                <a:ea typeface="+mn-ea"/>
                <a:cs typeface="+mn-cs"/>
              </a:rPr>
              <a:t>(B) areas with high percentages of CTE concentrators or CTE participants;</a:t>
            </a:r>
          </a:p>
          <a:p>
            <a:r>
              <a:rPr lang="en-US" sz="1600" kern="1200" dirty="0">
                <a:solidFill>
                  <a:schemeClr val="tx1"/>
                </a:solidFill>
                <a:effectLst/>
                <a:latin typeface="+mn-lt"/>
                <a:ea typeface="+mn-ea"/>
                <a:cs typeface="+mn-cs"/>
              </a:rPr>
              <a:t>(C) areas with high numbers of CTE concentrators or CTE participants; and</a:t>
            </a:r>
          </a:p>
          <a:p>
            <a:r>
              <a:rPr lang="en-US" sz="1600" kern="1200" dirty="0">
                <a:solidFill>
                  <a:schemeClr val="tx1"/>
                </a:solidFill>
                <a:effectLst/>
                <a:latin typeface="+mn-lt"/>
                <a:ea typeface="+mn-ea"/>
                <a:cs typeface="+mn-cs"/>
              </a:rPr>
              <a:t>(D) areas with disparities or gaps in performance as described in section 113(b)(3)(C)(ii)(II); and</a:t>
            </a:r>
          </a:p>
          <a:p>
            <a:r>
              <a:rPr lang="en-US" sz="1600" kern="1200" dirty="0">
                <a:solidFill>
                  <a:schemeClr val="tx1"/>
                </a:solidFill>
                <a:effectLst/>
                <a:latin typeface="+mn-lt"/>
                <a:ea typeface="+mn-ea"/>
                <a:cs typeface="+mn-cs"/>
              </a:rPr>
              <a:t>(2) in order to—</a:t>
            </a:r>
          </a:p>
          <a:p>
            <a:r>
              <a:rPr lang="en-US" sz="1600" kern="1200" dirty="0">
                <a:solidFill>
                  <a:schemeClr val="tx1"/>
                </a:solidFill>
                <a:effectLst/>
                <a:latin typeface="+mn-lt"/>
                <a:ea typeface="+mn-ea"/>
                <a:cs typeface="+mn-cs"/>
              </a:rPr>
              <a:t>(A) foster innovation through the identification and promotion of promising and proven career and technical education programs, practices, and strategies, which may include programs, practices, and strategies that prepare individuals for nontraditional fields; or</a:t>
            </a:r>
          </a:p>
          <a:p>
            <a:r>
              <a:rPr lang="en-US" sz="1600" kern="1200" dirty="0">
                <a:solidFill>
                  <a:schemeClr val="tx1"/>
                </a:solidFill>
                <a:effectLst/>
                <a:latin typeface="+mn-lt"/>
                <a:ea typeface="+mn-ea"/>
                <a:cs typeface="+mn-cs"/>
              </a:rPr>
              <a:t>(B) promote the development, implementation, and adoption of programs of study or career pathways aligned with State-identified high-skill, high-wage, or in-demand occupations or industries.</a:t>
            </a: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Allocation of Perkins Reserve Funds</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One million dollars of Perkins reserve funds, targeted to rural areas, has been allocated to 42 community colleges identified as rural, based on the number of students in 2017-2018 enrolled in CTE programs of study who received the Pell grant or BIA assistance.  This is the same formula that was used to calculate the “Base” Perkins grant to the colleges.</a:t>
            </a:r>
          </a:p>
          <a:p>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These reserve funds will be used by the colleges to “promote the development, implementation, and adoption of programs of study or career pathways aligned with State-identified high-skill, high-wage, or in-demand occupations or industries.”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Forty-two colleges were found to have a population per square mile less than 250, which meets the definition of </a:t>
            </a:r>
            <a:r>
              <a:rPr lang="en-US" sz="1600" i="1" kern="1200" dirty="0">
                <a:solidFill>
                  <a:schemeClr val="tx1"/>
                </a:solidFill>
                <a:effectLst/>
                <a:latin typeface="+mn-lt"/>
                <a:ea typeface="+mn-ea"/>
                <a:cs typeface="+mn-cs"/>
              </a:rPr>
              <a:t>rural</a:t>
            </a:r>
            <a:r>
              <a:rPr lang="en-US" sz="1600" kern="1200" dirty="0">
                <a:solidFill>
                  <a:schemeClr val="tx1"/>
                </a:solidFill>
                <a:effectLst/>
                <a:latin typeface="+mn-lt"/>
                <a:ea typeface="+mn-ea"/>
                <a:cs typeface="+mn-cs"/>
              </a:rPr>
              <a:t> used by the NC Rural Center who define </a:t>
            </a:r>
            <a:r>
              <a:rPr lang="en-US" sz="1600" i="1" kern="1200" dirty="0">
                <a:solidFill>
                  <a:schemeClr val="tx1"/>
                </a:solidFill>
                <a:effectLst/>
                <a:latin typeface="+mn-lt"/>
                <a:ea typeface="+mn-ea"/>
                <a:cs typeface="+mn-cs"/>
              </a:rPr>
              <a:t>rural</a:t>
            </a:r>
            <a:r>
              <a:rPr lang="en-US" sz="1600" kern="1200" dirty="0">
                <a:solidFill>
                  <a:schemeClr val="tx1"/>
                </a:solidFill>
                <a:effectLst/>
                <a:latin typeface="+mn-lt"/>
                <a:ea typeface="+mn-ea"/>
                <a:cs typeface="+mn-cs"/>
              </a:rPr>
              <a:t> as “counties with an average population density of 250 people per square mile or less.” (</a:t>
            </a:r>
            <a:r>
              <a:rPr lang="en-US" sz="1600" u="sng" kern="1200" dirty="0">
                <a:solidFill>
                  <a:schemeClr val="tx1"/>
                </a:solidFill>
                <a:effectLst/>
                <a:latin typeface="+mn-lt"/>
                <a:ea typeface="+mn-ea"/>
                <a:cs typeface="+mn-cs"/>
                <a:hlinkClick r:id="rId3"/>
              </a:rPr>
              <a:t>https://www.ncruralcenter.org/about-us/</a:t>
            </a:r>
            <a:r>
              <a:rPr lang="en-US" sz="1600" kern="1200" dirty="0">
                <a:solidFill>
                  <a:schemeClr val="tx1"/>
                </a:solidFill>
                <a:effectLst/>
                <a:latin typeface="+mn-lt"/>
                <a:ea typeface="+mn-ea"/>
                <a:cs typeface="+mn-cs"/>
              </a:rPr>
              <a:t>)</a:t>
            </a:r>
          </a:p>
          <a:p>
            <a:r>
              <a:rPr lang="en-US" sz="1600" kern="1200" dirty="0">
                <a:solidFill>
                  <a:schemeClr val="tx1"/>
                </a:solidFill>
                <a:effectLst/>
                <a:latin typeface="+mn-lt"/>
                <a:ea typeface="+mn-ea"/>
                <a:cs typeface="+mn-cs"/>
              </a:rPr>
              <a:t> </a:t>
            </a:r>
          </a:p>
          <a:p>
            <a:r>
              <a:rPr lang="en-US" sz="1600" u="sng" kern="1200" dirty="0">
                <a:solidFill>
                  <a:schemeClr val="tx1"/>
                </a:solidFill>
                <a:effectLst/>
                <a:latin typeface="+mn-lt"/>
                <a:ea typeface="+mn-ea"/>
                <a:cs typeface="+mn-cs"/>
              </a:rPr>
              <a:t>Process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We calculated the population for each of the community college service areas, and we calculated the total square miles for each of the college service areas.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Three of the college service areas split two of the counties (Bertie and Northampton). In those cases, we split both the county population as well as county land area in half and assigned these halves to each of the impacted colleges.</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We divided the population by the land area to obtain the population per square mile in each of the college service areas.  Forty-two colleges were found to have a population per square mile less than 250, which meets the definition of </a:t>
            </a:r>
            <a:r>
              <a:rPr lang="en-US" sz="1600" i="1" kern="1200" dirty="0">
                <a:solidFill>
                  <a:schemeClr val="tx1"/>
                </a:solidFill>
                <a:effectLst/>
                <a:latin typeface="+mn-lt"/>
                <a:ea typeface="+mn-ea"/>
                <a:cs typeface="+mn-cs"/>
              </a:rPr>
              <a:t>rural.</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a:p>
            <a:r>
              <a:rPr lang="en-US" sz="1600" u="none" strike="noStrike"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u="sng" kern="1200" dirty="0">
                <a:solidFill>
                  <a:schemeClr val="tx1"/>
                </a:solidFill>
                <a:effectLst/>
                <a:latin typeface="+mn-lt"/>
                <a:ea typeface="+mn-ea"/>
                <a:cs typeface="+mn-cs"/>
              </a:rPr>
              <a:t>Population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From NC Office of State Budget and Management</a:t>
            </a:r>
          </a:p>
          <a:p>
            <a:r>
              <a:rPr lang="en-US" sz="1600" u="sng" kern="1200" dirty="0">
                <a:solidFill>
                  <a:schemeClr val="tx1"/>
                </a:solidFill>
                <a:effectLst/>
                <a:latin typeface="+mn-lt"/>
                <a:ea typeface="+mn-ea"/>
                <a:cs typeface="+mn-cs"/>
                <a:hlinkClick r:id="rId4"/>
              </a:rPr>
              <a:t>https://www.osbm.nc.gov/demog/county-estimates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Total Population - July 2017 Estimate</a:t>
            </a:r>
          </a:p>
          <a:p>
            <a:r>
              <a:rPr lang="en-US" sz="1600" kern="1200" dirty="0">
                <a:solidFill>
                  <a:schemeClr val="tx1"/>
                </a:solidFill>
                <a:effectLst/>
                <a:latin typeface="+mn-lt"/>
                <a:ea typeface="+mn-ea"/>
                <a:cs typeface="+mn-cs"/>
              </a:rPr>
              <a:t> </a:t>
            </a:r>
          </a:p>
          <a:p>
            <a:r>
              <a:rPr lang="en-US" sz="1600" u="sng" kern="1200" dirty="0">
                <a:solidFill>
                  <a:schemeClr val="tx1"/>
                </a:solidFill>
                <a:effectLst/>
                <a:latin typeface="+mn-lt"/>
                <a:ea typeface="+mn-ea"/>
                <a:cs typeface="+mn-cs"/>
              </a:rPr>
              <a:t>Land Area</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From </a:t>
            </a:r>
            <a:r>
              <a:rPr lang="en-US" sz="1600" kern="1200" dirty="0" err="1">
                <a:solidFill>
                  <a:schemeClr val="tx1"/>
                </a:solidFill>
                <a:effectLst/>
                <a:latin typeface="+mn-lt"/>
                <a:ea typeface="+mn-ea"/>
                <a:cs typeface="+mn-cs"/>
              </a:rPr>
              <a:t>IndexMundi</a:t>
            </a:r>
            <a:endParaRPr lang="en-US" sz="1600" kern="1200" dirty="0">
              <a:solidFill>
                <a:schemeClr val="tx1"/>
              </a:solidFill>
              <a:effectLst/>
              <a:latin typeface="+mn-lt"/>
              <a:ea typeface="+mn-ea"/>
              <a:cs typeface="+mn-cs"/>
            </a:endParaRPr>
          </a:p>
          <a:p>
            <a:r>
              <a:rPr lang="en-US" sz="1600" u="sng" kern="1200" dirty="0">
                <a:solidFill>
                  <a:schemeClr val="tx1"/>
                </a:solidFill>
                <a:effectLst/>
                <a:latin typeface="+mn-lt"/>
                <a:ea typeface="+mn-ea"/>
                <a:cs typeface="+mn-cs"/>
                <a:hlinkClick r:id="rId5"/>
              </a:rPr>
              <a:t>https://www.indexmundi.com/facts/united-states/quick-facts/north-carolina/land-area#table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North Carolina Land area in square miles, 2010 by County</a:t>
            </a:r>
          </a:p>
          <a:p>
            <a:r>
              <a:rPr lang="en-US" sz="1600" kern="1200" dirty="0">
                <a:solidFill>
                  <a:schemeClr val="tx1"/>
                </a:solidFill>
                <a:effectLst/>
                <a:latin typeface="+mn-lt"/>
                <a:ea typeface="+mn-ea"/>
                <a:cs typeface="+mn-cs"/>
              </a:rPr>
              <a:t>Source: U.S. Census Bureau, data file from Geography Division based on the TIGER/Geographic Identification Code Scheme (TIGER/GICS) computer file.</a:t>
            </a:r>
          </a:p>
          <a:p>
            <a:r>
              <a:rPr lang="en-US" sz="16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263574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198192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378757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link</a:t>
            </a:r>
          </a:p>
          <a:p>
            <a:r>
              <a:rPr lang="en-US" dirty="0"/>
              <a:t>https://events.r20.constantcontact.com/register/</a:t>
            </a:r>
            <a:r>
              <a:rPr lang="en-US" dirty="0" err="1"/>
              <a:t>eventReg?oeidk</a:t>
            </a:r>
            <a:r>
              <a:rPr lang="en-US" dirty="0"/>
              <a:t>=a07eg91ip8e2467b44f</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64347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link</a:t>
            </a:r>
          </a:p>
          <a:p>
            <a:r>
              <a:rPr lang="en-US" dirty="0"/>
              <a:t>https://events.r20.constantcontact.com/register/</a:t>
            </a:r>
            <a:r>
              <a:rPr lang="en-US" dirty="0" err="1"/>
              <a:t>eventReg?oeidk</a:t>
            </a:r>
            <a:r>
              <a:rPr lang="en-US" dirty="0"/>
              <a:t>=a07eg91ip8e2467b44f</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118086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link</a:t>
            </a:r>
          </a:p>
          <a:p>
            <a:r>
              <a:rPr lang="en-US" dirty="0"/>
              <a:t>https://events.r20.constantcontact.com/register/</a:t>
            </a:r>
            <a:r>
              <a:rPr lang="en-US" dirty="0" err="1"/>
              <a:t>eventReg?oeidk</a:t>
            </a:r>
            <a:r>
              <a:rPr lang="en-US" dirty="0"/>
              <a:t>=a07eg91ip8e2467b44f</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8707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r>
              <a:t>Perkins V “Strengthening Career and Technical Education” is an enhancement of The Perkins IV act of 2006 </a:t>
            </a:r>
          </a:p>
          <a:p>
            <a:r>
              <a:t>Stressing Academic, Technical, and Employability Skills </a:t>
            </a:r>
          </a:p>
          <a:p>
            <a:r>
              <a:t>Funding Secondary and Postsecondary CTE </a:t>
            </a:r>
          </a:p>
          <a:p>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Perkins V requires a Comprehensive Local Needs Assessment to focus program activities. </a:t>
            </a:r>
          </a:p>
          <a:p>
            <a:r>
              <a:t>At 50,000 feet eligible recipients are asked to  </a:t>
            </a:r>
          </a:p>
          <a:p>
            <a:r>
              <a:t>1. Determine the regional workforce needs, with the help of many stakeholders, </a:t>
            </a:r>
          </a:p>
          <a:p>
            <a:r>
              <a:t>2. Assess the High School and Community College Educational Capacity to meet those needs, and  </a:t>
            </a:r>
          </a:p>
          <a:p>
            <a:r>
              <a:t>3. Develop a local plan to bring existing and new CTE Programs up stakeholder standards  </a:t>
            </a:r>
          </a:p>
          <a:p>
            <a:r>
              <a:t>4. Programs of Study or Career Pathways  guide students toward earning postsecondary credentials.  Certifications that attest they have the skills for employment in jobs that will provide a sustainable wage. </a:t>
            </a:r>
          </a:p>
          <a:p>
            <a:r>
              <a:t> </a:t>
            </a:r>
          </a:p>
        </p:txBody>
      </p:sp>
    </p:spTree>
    <p:extLst>
      <p:ext uri="{BB962C8B-B14F-4D97-AF65-F5344CB8AC3E}">
        <p14:creationId xmlns:p14="http://schemas.microsoft.com/office/powerpoint/2010/main" val="363433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defRPr sz="1800"/>
            </a:pPr>
            <a:r>
              <a:t>Here is a time line and projected plan under Perkins V for 2020-21. </a:t>
            </a:r>
          </a:p>
          <a:p>
            <a:pPr>
              <a:defRPr sz="1800"/>
            </a:pPr>
            <a:endParaRPr/>
          </a:p>
          <a:p>
            <a:pPr>
              <a:defRPr sz="1800"/>
            </a:pPr>
            <a:r>
              <a:t>We are starting early as we need to include many folks in enhancing our programs, Informing them what we do, gaining their support to assist us, and making modifications to our curriculum as needed to better prepare our students with postsecondary credentials and employed in jobs earning a sustainable wage.</a:t>
            </a:r>
          </a:p>
          <a:p>
            <a:pPr>
              <a:defRPr sz="1800"/>
            </a:pPr>
            <a:endParaRPr/>
          </a:p>
          <a:p>
            <a:r>
              <a:rPr sz="1800"/>
              <a:t>Determine the need, Develop a plan, Use Perkins funds to enhance our CTE programs</a:t>
            </a:r>
            <a:r>
              <a:t>. </a:t>
            </a:r>
          </a:p>
        </p:txBody>
      </p:sp>
    </p:spTree>
    <p:extLst>
      <p:ext uri="{BB962C8B-B14F-4D97-AF65-F5344CB8AC3E}">
        <p14:creationId xmlns:p14="http://schemas.microsoft.com/office/powerpoint/2010/main" val="163196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t>Here are the key questions to consider as you begin and to share with stakeholders providing them an idea of what to expect during the program review or needs assessment.</a:t>
            </a:r>
          </a:p>
          <a:p>
            <a:endParaRPr/>
          </a:p>
          <a:p>
            <a:r>
              <a:t>Any Ideas?  what might be added </a:t>
            </a:r>
          </a:p>
        </p:txBody>
      </p:sp>
    </p:spTree>
    <p:extLst>
      <p:ext uri="{BB962C8B-B14F-4D97-AF65-F5344CB8AC3E}">
        <p14:creationId xmlns:p14="http://schemas.microsoft.com/office/powerpoint/2010/main" val="314880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u="none" strike="noStrike" kern="1200" dirty="0">
                <a:solidFill>
                  <a:schemeClr val="tx1"/>
                </a:solidFill>
                <a:effectLst/>
                <a:latin typeface="+mn-lt"/>
                <a:ea typeface="+mn-ea"/>
                <a:cs typeface="+mn-cs"/>
              </a:rPr>
              <a:t>Morgan Crawford</a:t>
            </a:r>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Finance and Operations Director</a:t>
            </a:r>
          </a:p>
          <a:p>
            <a:r>
              <a:rPr lang="en-US" sz="1600" b="0" i="0" u="none" strike="noStrike" kern="1200" dirty="0">
                <a:solidFill>
                  <a:schemeClr val="tx1"/>
                </a:solidFill>
                <a:effectLst/>
                <a:latin typeface="+mn-lt"/>
                <a:ea typeface="+mn-ea"/>
                <a:cs typeface="+mn-cs"/>
              </a:rPr>
              <a:t>North Carolina Business Committee for Education</a:t>
            </a:r>
          </a:p>
          <a:p>
            <a:r>
              <a:rPr lang="en-US" sz="1600" b="0" i="0" u="none" strike="noStrike" kern="1200" dirty="0">
                <a:solidFill>
                  <a:schemeClr val="tx1"/>
                </a:solidFill>
                <a:effectLst/>
                <a:latin typeface="+mn-lt"/>
                <a:ea typeface="+mn-ea"/>
                <a:cs typeface="+mn-cs"/>
              </a:rPr>
              <a:t>919.814.2020 </a:t>
            </a:r>
            <a:r>
              <a:rPr lang="en-US" sz="1600" b="0" i="0" u="sng" strike="noStrike" kern="1200" dirty="0">
                <a:solidFill>
                  <a:schemeClr val="tx1"/>
                </a:solidFill>
                <a:effectLst/>
                <a:latin typeface="+mn-lt"/>
                <a:ea typeface="+mn-ea"/>
                <a:cs typeface="+mn-cs"/>
                <a:hlinkClick r:id="rId3" tooltip="mailto:morgan.h.crawford@nc.gov"/>
              </a:rPr>
              <a:t>morgan.h.crawford@nc.gov</a:t>
            </a:r>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hlinkClick r:id="rId4" tooltip="webextlink://116 West Jones Street Raleigh, NC 27603"/>
              </a:rPr>
              <a:t>116 West Jones Street Raleigh, NC 27603</a:t>
            </a:r>
            <a:endParaRPr lang="en-US" sz="16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2409504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8/13/19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8/13/19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69" y="4473773"/>
            <a:ext cx="7358063" cy="324398"/>
          </a:xfrm>
          <a:prstGeom prst="rect">
            <a:avLst/>
          </a:prstGeom>
        </p:spPr>
        <p:txBody>
          <a:bodyPr anchor="t"/>
          <a:lstStyle>
            <a:lvl1pPr marL="0" indent="0" algn="ctr">
              <a:spcBef>
                <a:spcPts val="0"/>
              </a:spcBef>
              <a:buSzTx/>
              <a:buNone/>
              <a:defRPr sz="1687" i="1"/>
            </a:lvl1pPr>
            <a:lvl2pPr marL="647379" indent="-334851" algn="ctr">
              <a:spcBef>
                <a:spcPts val="0"/>
              </a:spcBef>
              <a:defRPr sz="1687" i="1"/>
            </a:lvl2pPr>
            <a:lvl3pPr marL="959907" indent="-334851" algn="ctr">
              <a:spcBef>
                <a:spcPts val="0"/>
              </a:spcBef>
              <a:defRPr sz="1687" i="1"/>
            </a:lvl3pPr>
            <a:lvl4pPr marL="1272435" indent="-334851" algn="ctr">
              <a:spcBef>
                <a:spcPts val="0"/>
              </a:spcBef>
              <a:defRPr sz="1687" i="1"/>
            </a:lvl4pPr>
            <a:lvl5pPr marL="1584963" indent="-334851" algn="ctr">
              <a:spcBef>
                <a:spcPts val="0"/>
              </a:spcBef>
              <a:defRPr sz="1687"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69" y="3000314"/>
            <a:ext cx="7358063" cy="428749"/>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503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8/13/19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8/13/19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a:lstStyle/>
          <a:p>
            <a:r>
              <a:rPr lang="en-US" dirty="0"/>
              <a:t>August 13,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97" y="4750826"/>
            <a:ext cx="6238568" cy="196352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Local Comprehensive Needs Assessment is conducted to inform the Local Application.…"/>
          <p:cNvSpPr txBox="1">
            <a:spLocks noGrp="1"/>
          </p:cNvSpPr>
          <p:nvPr>
            <p:ph idx="1"/>
          </p:nvPr>
        </p:nvSpPr>
        <p:spPr/>
        <p:txBody>
          <a:bodyPr/>
          <a:lstStyle/>
          <a:p>
            <a:pPr>
              <a:lnSpc>
                <a:spcPct val="150000"/>
              </a:lnSpc>
              <a:spcAft>
                <a:spcPts val="600"/>
              </a:spcAft>
            </a:pPr>
            <a:r>
              <a:rPr lang="en-US" dirty="0"/>
              <a:t>Comprehensive Local Needs Assessment is conducted to </a:t>
            </a:r>
            <a:r>
              <a:rPr lang="en-US" b="1" dirty="0"/>
              <a:t>inform the Local Application. </a:t>
            </a:r>
          </a:p>
          <a:p>
            <a:pPr>
              <a:lnSpc>
                <a:spcPct val="150000"/>
              </a:lnSpc>
              <a:spcAft>
                <a:spcPts val="600"/>
              </a:spcAft>
            </a:pPr>
            <a:r>
              <a:rPr lang="en-US" dirty="0"/>
              <a:t>Colleges conduct the Needs Assessment to assist in completing the Local Application, in order to be a recipient of Perkins Funds to improve Career and Technical Education Programs </a:t>
            </a:r>
          </a:p>
        </p:txBody>
      </p:sp>
      <p:sp>
        <p:nvSpPr>
          <p:cNvPr id="132" name="Why the Needs Assessment?"/>
          <p:cNvSpPr txBox="1">
            <a:spLocks noGrp="1"/>
          </p:cNvSpPr>
          <p:nvPr>
            <p:ph type="title"/>
          </p:nvPr>
        </p:nvSpPr>
        <p:spPr>
          <a:xfrm>
            <a:off x="1297858" y="168488"/>
            <a:ext cx="7364361" cy="1325563"/>
          </a:xfrm>
        </p:spPr>
        <p:txBody>
          <a:bodyPr>
            <a:noAutofit/>
          </a:bodyPr>
          <a:lstStyle>
            <a:lvl1pPr defTabSz="484886">
              <a:defRPr sz="6640"/>
            </a:lvl1pPr>
          </a:lstStyle>
          <a:p>
            <a:r>
              <a:rPr lang="en-US" sz="4000" dirty="0"/>
              <a:t>Why the Needs Assessment? </a:t>
            </a:r>
          </a:p>
        </p:txBody>
      </p:sp>
    </p:spTree>
    <p:extLst>
      <p:ext uri="{BB962C8B-B14F-4D97-AF65-F5344CB8AC3E}">
        <p14:creationId xmlns:p14="http://schemas.microsoft.com/office/powerpoint/2010/main" val="373979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What’s working and where are the gaps in working to improve your CTE programs of study.…"/>
          <p:cNvSpPr txBox="1">
            <a:spLocks noGrp="1"/>
          </p:cNvSpPr>
          <p:nvPr>
            <p:ph idx="1"/>
          </p:nvPr>
        </p:nvSpPr>
        <p:spPr>
          <a:prstGeom prst="rect">
            <a:avLst/>
          </a:prstGeom>
        </p:spPr>
        <p:txBody>
          <a:bodyPr>
            <a:normAutofit fontScale="85000" lnSpcReduction="20000"/>
          </a:bodyPr>
          <a:lstStyle/>
          <a:p>
            <a:pPr marL="284400" indent="-284400" defTabSz="373783">
              <a:spcBef>
                <a:spcPts val="2672"/>
              </a:spcBef>
              <a:defRPr sz="2912"/>
            </a:pPr>
            <a:r>
              <a:rPr dirty="0"/>
              <a:t>What’s working</a:t>
            </a:r>
            <a:r>
              <a:rPr lang="en-US" dirty="0"/>
              <a:t>,</a:t>
            </a:r>
            <a:r>
              <a:rPr dirty="0"/>
              <a:t> where are the gaps</a:t>
            </a:r>
            <a:r>
              <a:rPr lang="en-US" dirty="0"/>
              <a:t>, and how to improve?</a:t>
            </a:r>
          </a:p>
          <a:p>
            <a:pPr marL="284400" indent="-284400" defTabSz="373783">
              <a:spcBef>
                <a:spcPts val="2672"/>
              </a:spcBef>
              <a:defRPr sz="2912"/>
            </a:pPr>
            <a:r>
              <a:rPr dirty="0"/>
              <a:t>Where is the present and future need for CTE programs of study</a:t>
            </a:r>
            <a:r>
              <a:rPr lang="en-US" dirty="0"/>
              <a:t>?</a:t>
            </a:r>
            <a:endParaRPr dirty="0"/>
          </a:p>
          <a:p>
            <a:pPr marL="284400" indent="-284400" defTabSz="373783">
              <a:spcBef>
                <a:spcPts val="2672"/>
              </a:spcBef>
              <a:defRPr sz="2912"/>
            </a:pPr>
            <a:r>
              <a:rPr lang="en-US" dirty="0"/>
              <a:t>With w</a:t>
            </a:r>
            <a:r>
              <a:rPr dirty="0"/>
              <a:t>ho</a:t>
            </a:r>
            <a:r>
              <a:rPr lang="en-US" dirty="0"/>
              <a:t>m</a:t>
            </a:r>
            <a:r>
              <a:rPr dirty="0"/>
              <a:t> do you plan and partner in your region? </a:t>
            </a:r>
          </a:p>
          <a:p>
            <a:pPr marL="284400" indent="-284400" defTabSz="373783">
              <a:spcBef>
                <a:spcPts val="2672"/>
              </a:spcBef>
              <a:defRPr sz="2912"/>
            </a:pPr>
            <a:r>
              <a:rPr dirty="0"/>
              <a:t>How are your 9-14 Career Pathways working </a:t>
            </a:r>
            <a:r>
              <a:rPr lang="en-US" dirty="0"/>
              <a:t>to </a:t>
            </a:r>
            <a:r>
              <a:rPr dirty="0"/>
              <a:t>prepare the workforce?</a:t>
            </a:r>
          </a:p>
          <a:p>
            <a:pPr marL="284400" indent="-284400" defTabSz="373783">
              <a:spcBef>
                <a:spcPts val="2672"/>
              </a:spcBef>
              <a:defRPr sz="2912"/>
            </a:pPr>
            <a:r>
              <a:rPr dirty="0"/>
              <a:t>How do we recruit, retain</a:t>
            </a:r>
            <a:r>
              <a:rPr lang="en-US" dirty="0"/>
              <a:t>, and upgrade</a:t>
            </a:r>
            <a:r>
              <a:rPr dirty="0"/>
              <a:t> faculty skills? </a:t>
            </a:r>
          </a:p>
          <a:p>
            <a:pPr marL="284400" indent="-284400" defTabSz="373783">
              <a:spcBef>
                <a:spcPts val="2672"/>
              </a:spcBef>
              <a:defRPr sz="2912"/>
            </a:pPr>
            <a:r>
              <a:rPr dirty="0"/>
              <a:t>How do you support special populations enrolled CTE ? </a:t>
            </a:r>
          </a:p>
        </p:txBody>
      </p:sp>
      <p:sp>
        <p:nvSpPr>
          <p:cNvPr id="224" name="Comprehensive Local Needs Assessment"/>
          <p:cNvSpPr txBox="1">
            <a:spLocks noGrp="1"/>
          </p:cNvSpPr>
          <p:nvPr>
            <p:ph type="title"/>
          </p:nvPr>
        </p:nvSpPr>
        <p:spPr>
          <a:prstGeom prst="rect">
            <a:avLst/>
          </a:prstGeom>
        </p:spPr>
        <p:txBody>
          <a:bodyPr>
            <a:normAutofit fontScale="90000"/>
          </a:bodyPr>
          <a:lstStyle>
            <a:lvl1pPr defTabSz="403097">
              <a:defRPr sz="5520"/>
            </a:lvl1pPr>
          </a:lstStyle>
          <a:p>
            <a:r>
              <a:t>Comprehensive Local Needs Assessment </a:t>
            </a:r>
          </a:p>
        </p:txBody>
      </p:sp>
      <p:sp>
        <p:nvSpPr>
          <p:cNvPr id="226" name="NEW !!"/>
          <p:cNvSpPr txBox="1"/>
          <p:nvPr/>
        </p:nvSpPr>
        <p:spPr>
          <a:xfrm>
            <a:off x="5928677" y="831269"/>
            <a:ext cx="2082301" cy="818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6900" b="0">
                <a:latin typeface="Comic Sans MS"/>
                <a:ea typeface="Comic Sans MS"/>
                <a:cs typeface="Comic Sans MS"/>
                <a:sym typeface="Comic Sans MS"/>
              </a:defRPr>
            </a:lvl1pPr>
          </a:lstStyle>
          <a:p>
            <a:r>
              <a:rPr sz="4851" dirty="0"/>
              <a:t>NEW !!</a:t>
            </a:r>
          </a:p>
        </p:txBody>
      </p:sp>
    </p:spTree>
    <p:extLst>
      <p:ext uri="{BB962C8B-B14F-4D97-AF65-F5344CB8AC3E}">
        <p14:creationId xmlns:p14="http://schemas.microsoft.com/office/powerpoint/2010/main" val="280544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ype a quote here.”"/>
          <p:cNvSpPr txBox="1">
            <a:spLocks noGrp="1"/>
          </p:cNvSpPr>
          <p:nvPr>
            <p:ph type="body" idx="13"/>
          </p:nvPr>
        </p:nvSpPr>
        <p:spPr>
          <a:xfrm>
            <a:off x="750094" y="535720"/>
            <a:ext cx="7328716" cy="849002"/>
          </a:xfrm>
          <a:prstGeom prst="rect">
            <a:avLst/>
          </a:prstGeom>
          <a:solidFill>
            <a:srgbClr val="FFFFFF"/>
          </a:solidFill>
          <a:ln w="25400">
            <a:solidFill>
              <a:schemeClr val="accent1"/>
            </a:solidFill>
            <a:round/>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2400">
                <a:latin typeface="Helvetica Neue Medium"/>
                <a:ea typeface="Helvetica Neue Medium"/>
                <a:cs typeface="Helvetica Neue Medium"/>
                <a:sym typeface="Helvetica Neue Medium"/>
              </a:defRPr>
            </a:pPr>
            <a:r>
              <a:rPr dirty="0"/>
              <a:t>Perkins Funding for 2020-21 </a:t>
            </a:r>
          </a:p>
          <a:p>
            <a:pPr>
              <a:defRPr sz="2400">
                <a:latin typeface="Helvetica Neue Medium"/>
                <a:ea typeface="Helvetica Neue Medium"/>
                <a:cs typeface="Helvetica Neue Medium"/>
                <a:sym typeface="Helvetica Neue Medium"/>
              </a:defRPr>
            </a:pPr>
            <a:r>
              <a:rPr lang="en-US" dirty="0"/>
              <a:t>The Process - Abbreviated </a:t>
            </a:r>
          </a:p>
        </p:txBody>
      </p:sp>
      <p:sp>
        <p:nvSpPr>
          <p:cNvPr id="153" name="CONDUCT LOCAL NEEDS ASSESSMENT"/>
          <p:cNvSpPr/>
          <p:nvPr/>
        </p:nvSpPr>
        <p:spPr>
          <a:xfrm>
            <a:off x="399515" y="2770700"/>
            <a:ext cx="1974731" cy="1352430"/>
          </a:xfrm>
          <a:prstGeom prst="rect">
            <a:avLst/>
          </a:prstGeom>
          <a:solidFill>
            <a:schemeClr val="accent2">
              <a:lumMod val="75000"/>
            </a:schemeClr>
          </a:solidFill>
          <a:ln>
            <a:solidFill>
              <a:schemeClr val="accent1">
                <a:lumOff val="-9999"/>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lang="en-US" dirty="0"/>
              <a:t>Conduct Local Needs Assessment </a:t>
            </a:r>
          </a:p>
        </p:txBody>
      </p:sp>
      <p:sp>
        <p:nvSpPr>
          <p:cNvPr id="154" name="DEVELOP A PLAN /COMPLETE THE APPLICATION"/>
          <p:cNvSpPr/>
          <p:nvPr/>
        </p:nvSpPr>
        <p:spPr>
          <a:xfrm>
            <a:off x="3335466" y="2770700"/>
            <a:ext cx="1974731" cy="1352430"/>
          </a:xfrm>
          <a:prstGeom prst="rect">
            <a:avLst/>
          </a:prstGeom>
          <a:blipFill>
            <a:blip r:embed="rId3"/>
          </a:blipFill>
          <a:ln w="25400">
            <a:solidFill>
              <a:srgbClr val="10A9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lang="en-US" dirty="0"/>
              <a:t>Develop a Plan/ Complete the Application  </a:t>
            </a:r>
          </a:p>
        </p:txBody>
      </p:sp>
      <p:sp>
        <p:nvSpPr>
          <p:cNvPr id="155" name="USE PERKINS TO ENHANCE YOUR CTE PROGRAMS"/>
          <p:cNvSpPr/>
          <p:nvPr/>
        </p:nvSpPr>
        <p:spPr>
          <a:xfrm>
            <a:off x="6178069" y="2770700"/>
            <a:ext cx="2123661" cy="1352430"/>
          </a:xfrm>
          <a:prstGeom prst="rect">
            <a:avLst/>
          </a:prstGeom>
          <a:blipFill>
            <a:blip r:embed="rId4"/>
          </a:blipFill>
          <a:ln w="25400">
            <a:solidFill>
              <a:srgbClr val="10A9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lang="en-US" dirty="0"/>
              <a:t>Use Perkins to Enhance your CTE Programs   </a:t>
            </a:r>
          </a:p>
        </p:txBody>
      </p:sp>
      <p:sp>
        <p:nvSpPr>
          <p:cNvPr id="156" name="With your stakeholders"/>
          <p:cNvSpPr txBox="1"/>
          <p:nvPr/>
        </p:nvSpPr>
        <p:spPr>
          <a:xfrm>
            <a:off x="870962" y="4527624"/>
            <a:ext cx="6709932" cy="503023"/>
          </a:xfrm>
          <a:prstGeom prst="rect">
            <a:avLst/>
          </a:prstGeom>
          <a:solidFill>
            <a:srgbClr val="FF40FF"/>
          </a:solidFill>
          <a:ln w="381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a:solidFill>
                  <a:srgbClr val="FFFFFF"/>
                </a:solidFill>
              </a:defRPr>
            </a:lvl1pPr>
          </a:lstStyle>
          <a:p>
            <a:pPr algn="ctr"/>
            <a:r>
              <a:rPr sz="2800" dirty="0"/>
              <a:t>With your stakeholders</a:t>
            </a:r>
          </a:p>
        </p:txBody>
      </p:sp>
      <p:sp>
        <p:nvSpPr>
          <p:cNvPr id="157" name="Fall of 2019"/>
          <p:cNvSpPr txBox="1"/>
          <p:nvPr/>
        </p:nvSpPr>
        <p:spPr>
          <a:xfrm>
            <a:off x="473093" y="1958473"/>
            <a:ext cx="1974732"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i="1">
                <a:latin typeface="+mj-lt"/>
                <a:ea typeface="+mj-ea"/>
                <a:cs typeface="+mj-cs"/>
                <a:sym typeface="Helvetica Neue"/>
              </a:defRPr>
            </a:lvl1pPr>
          </a:lstStyle>
          <a:p>
            <a:pPr algn="ctr"/>
            <a:r>
              <a:rPr sz="2800" b="1" dirty="0"/>
              <a:t>Fall of 2019 </a:t>
            </a:r>
          </a:p>
        </p:txBody>
      </p:sp>
      <p:sp>
        <p:nvSpPr>
          <p:cNvPr id="158" name="Winter of 2020"/>
          <p:cNvSpPr txBox="1"/>
          <p:nvPr/>
        </p:nvSpPr>
        <p:spPr>
          <a:xfrm>
            <a:off x="3095355" y="1958472"/>
            <a:ext cx="2437991"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i="1">
                <a:latin typeface="+mj-lt"/>
                <a:ea typeface="+mj-ea"/>
                <a:cs typeface="+mj-cs"/>
                <a:sym typeface="Helvetica Neue"/>
              </a:defRPr>
            </a:lvl1pPr>
          </a:lstStyle>
          <a:p>
            <a:pPr algn="ctr"/>
            <a:r>
              <a:rPr sz="2800" b="1" dirty="0"/>
              <a:t>Winter of 2020</a:t>
            </a:r>
          </a:p>
        </p:txBody>
      </p:sp>
      <p:sp>
        <p:nvSpPr>
          <p:cNvPr id="159" name="Fall of 2020-21"/>
          <p:cNvSpPr txBox="1"/>
          <p:nvPr/>
        </p:nvSpPr>
        <p:spPr>
          <a:xfrm>
            <a:off x="6060892" y="1958472"/>
            <a:ext cx="2437990"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i="1">
                <a:latin typeface="+mj-lt"/>
                <a:ea typeface="+mj-ea"/>
                <a:cs typeface="+mj-cs"/>
                <a:sym typeface="Helvetica Neue"/>
              </a:defRPr>
            </a:lvl1pPr>
          </a:lstStyle>
          <a:p>
            <a:pPr algn="ctr"/>
            <a:r>
              <a:rPr sz="2800" b="1" dirty="0"/>
              <a:t>Fall of 2020-21</a:t>
            </a:r>
          </a:p>
        </p:txBody>
      </p:sp>
      <p:sp>
        <p:nvSpPr>
          <p:cNvPr id="160" name="Arrow"/>
          <p:cNvSpPr/>
          <p:nvPr/>
        </p:nvSpPr>
        <p:spPr>
          <a:xfrm>
            <a:off x="2472602" y="3212511"/>
            <a:ext cx="715492" cy="468809"/>
          </a:xfrm>
          <a:prstGeom prst="rightArrow">
            <a:avLst>
              <a:gd name="adj1" fmla="val 32000"/>
              <a:gd name="adj2" fmla="val 97676"/>
            </a:avLst>
          </a:prstGeom>
          <a:solidFill>
            <a:srgbClr val="535353"/>
          </a:solidFill>
          <a:ln w="25400">
            <a:solidFill>
              <a:schemeClr val="accent1"/>
            </a:solidFill>
          </a:ln>
        </p:spPr>
        <p:txBody>
          <a:bodyPr lIns="35719" tIns="35719" rIns="35719" bIns="35719" anchor="ctr"/>
          <a:lstStyle/>
          <a:p>
            <a:endParaRPr sz="1266" dirty="0"/>
          </a:p>
        </p:txBody>
      </p:sp>
      <p:sp>
        <p:nvSpPr>
          <p:cNvPr id="161" name="Arrow"/>
          <p:cNvSpPr/>
          <p:nvPr/>
        </p:nvSpPr>
        <p:spPr>
          <a:xfrm>
            <a:off x="5386387" y="3212511"/>
            <a:ext cx="715492" cy="468809"/>
          </a:xfrm>
          <a:prstGeom prst="rightArrow">
            <a:avLst>
              <a:gd name="adj1" fmla="val 32000"/>
              <a:gd name="adj2" fmla="val 97676"/>
            </a:avLst>
          </a:prstGeom>
          <a:solidFill>
            <a:srgbClr val="535353"/>
          </a:solidFill>
          <a:ln w="25400">
            <a:solidFill>
              <a:schemeClr val="accent1"/>
            </a:solidFill>
          </a:ln>
        </p:spPr>
        <p:txBody>
          <a:bodyPr lIns="35719" tIns="35719" rIns="35719" bIns="35719" anchor="ctr"/>
          <a:lstStyle/>
          <a:p>
            <a:endParaRPr sz="1266"/>
          </a:p>
        </p:txBody>
      </p:sp>
      <p:sp>
        <p:nvSpPr>
          <p:cNvPr id="162" name="Preparing students for jobs that are in demand or pay high wages with skills they have developed through the education system and in collaboration with all workforce partners and their resources."/>
          <p:cNvSpPr txBox="1"/>
          <p:nvPr/>
        </p:nvSpPr>
        <p:spPr>
          <a:xfrm>
            <a:off x="684112" y="5131400"/>
            <a:ext cx="7480659" cy="1549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r>
              <a:rPr sz="2400" dirty="0"/>
              <a:t>Preparing students for jobs that are in demand or pay high wages with skills they have developed through the education system and in collaboration with all workforce partners and their resources. </a:t>
            </a:r>
          </a:p>
        </p:txBody>
      </p:sp>
    </p:spTree>
    <p:extLst>
      <p:ext uri="{BB962C8B-B14F-4D97-AF65-F5344CB8AC3E}">
        <p14:creationId xmlns:p14="http://schemas.microsoft.com/office/powerpoint/2010/main" val="195580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Are we developing students with skills to meet industry needs?…"/>
          <p:cNvSpPr txBox="1">
            <a:spLocks noGrp="1"/>
          </p:cNvSpPr>
          <p:nvPr>
            <p:ph idx="1"/>
          </p:nvPr>
        </p:nvSpPr>
        <p:spPr/>
        <p:txBody>
          <a:bodyPr>
            <a:normAutofit fontScale="85000" lnSpcReduction="20000"/>
          </a:bodyPr>
          <a:lstStyle/>
          <a:p>
            <a:pPr marL="514350" indent="-514350">
              <a:buFont typeface="+mj-lt"/>
              <a:buAutoNum type="arabicPeriod"/>
            </a:pPr>
            <a:r>
              <a:rPr lang="en-US" dirty="0"/>
              <a:t>Are we developing students with skills to meet industry needs? </a:t>
            </a:r>
          </a:p>
          <a:p>
            <a:pPr marL="514350" indent="-514350">
              <a:buFont typeface="+mj-lt"/>
              <a:buAutoNum type="arabicPeriod"/>
            </a:pPr>
            <a:r>
              <a:rPr lang="en-US" dirty="0"/>
              <a:t>Do we have adequate classes to meet the demand, in a sequence to educate/grow skilled individuals, in a quality manner?  </a:t>
            </a:r>
          </a:p>
          <a:p>
            <a:pPr marL="514350" indent="-514350">
              <a:buFont typeface="+mj-lt"/>
              <a:buAutoNum type="arabicPeriod"/>
            </a:pPr>
            <a:r>
              <a:rPr lang="en-US" dirty="0"/>
              <a:t>Are we offering programs where there are or will be jobs? </a:t>
            </a:r>
          </a:p>
          <a:p>
            <a:pPr marL="514350" indent="-514350">
              <a:buFont typeface="+mj-lt"/>
              <a:buAutoNum type="arabicPeriod"/>
            </a:pPr>
            <a:r>
              <a:rPr lang="en-US" dirty="0"/>
              <a:t>How are we building new and/or modernizing CTE Programs of Study to meet emerging industry demands?</a:t>
            </a:r>
          </a:p>
          <a:p>
            <a:pPr marL="514350" indent="-514350">
              <a:buFont typeface="+mj-lt"/>
              <a:buAutoNum type="arabicPeriod"/>
            </a:pPr>
            <a:r>
              <a:rPr lang="en-US" dirty="0"/>
              <a:t>Are we keeping our faculty, improving their teaching skills, and recruiting new individuals for the teaching profession? </a:t>
            </a:r>
          </a:p>
          <a:p>
            <a:pPr marL="514350" indent="-514350">
              <a:buFont typeface="+mj-lt"/>
              <a:buAutoNum type="arabicPeriod"/>
            </a:pPr>
            <a:r>
              <a:rPr lang="en-US" dirty="0"/>
              <a:t>How are we including and assisting our special populations in CTE… developing and learning skills for real jobs?  </a:t>
            </a:r>
          </a:p>
        </p:txBody>
      </p:sp>
      <p:sp>
        <p:nvSpPr>
          <p:cNvPr id="208" name="Some Key Questions"/>
          <p:cNvSpPr txBox="1">
            <a:spLocks noGrp="1"/>
          </p:cNvSpPr>
          <p:nvPr>
            <p:ph type="title"/>
          </p:nvPr>
        </p:nvSpPr>
        <p:spPr/>
        <p:txBody>
          <a:bodyPr/>
          <a:lstStyle/>
          <a:p>
            <a:r>
              <a:rPr lang="en-US"/>
              <a:t>Some Key Questions </a:t>
            </a:r>
            <a:r>
              <a:rPr lang="en-US">
                <a:sym typeface="Helvetica Neue"/>
              </a:rPr>
              <a:t> </a:t>
            </a:r>
          </a:p>
        </p:txBody>
      </p:sp>
    </p:spTree>
    <p:extLst>
      <p:ext uri="{BB962C8B-B14F-4D97-AF65-F5344CB8AC3E}">
        <p14:creationId xmlns:p14="http://schemas.microsoft.com/office/powerpoint/2010/main" val="171457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62E6-83B6-FF4E-8C20-C33111DACB13}"/>
              </a:ext>
            </a:extLst>
          </p:cNvPr>
          <p:cNvSpPr>
            <a:spLocks noGrp="1"/>
          </p:cNvSpPr>
          <p:nvPr>
            <p:ph type="title"/>
          </p:nvPr>
        </p:nvSpPr>
        <p:spPr/>
        <p:txBody>
          <a:bodyPr>
            <a:normAutofit fontScale="90000"/>
          </a:bodyPr>
          <a:lstStyle/>
          <a:p>
            <a:r>
              <a:rPr lang="en-US" dirty="0"/>
              <a:t>Summary of the Comprehensive Local Needs Assessment - parts A &amp; B </a:t>
            </a:r>
          </a:p>
        </p:txBody>
      </p:sp>
      <p:sp>
        <p:nvSpPr>
          <p:cNvPr id="261" name="Evaluation of the Performance of Students Served"/>
          <p:cNvSpPr/>
          <p:nvPr/>
        </p:nvSpPr>
        <p:spPr>
          <a:xfrm>
            <a:off x="794126" y="1692149"/>
            <a:ext cx="1986344"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dirty="0"/>
              <a:t>Evaluation of the Performance of Students Served </a:t>
            </a:r>
          </a:p>
        </p:txBody>
      </p:sp>
      <p:sp>
        <p:nvSpPr>
          <p:cNvPr id="262" name="On-Line Data by Program of Study…"/>
          <p:cNvSpPr txBox="1"/>
          <p:nvPr/>
        </p:nvSpPr>
        <p:spPr>
          <a:xfrm>
            <a:off x="271495" y="4309648"/>
            <a:ext cx="3031606" cy="228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l">
              <a:defRPr sz="1800" u="sng"/>
            </a:pPr>
            <a:r>
              <a:rPr sz="1600" dirty="0"/>
              <a:t>On-Line Data by Program of Study </a:t>
            </a:r>
          </a:p>
          <a:p>
            <a:pPr marL="155088" indent="-155088">
              <a:buSzPct val="100000"/>
              <a:buChar char="•"/>
              <a:defRPr sz="1800"/>
            </a:pPr>
            <a:r>
              <a:rPr sz="1600" dirty="0"/>
              <a:t>Technical Skill Attainment </a:t>
            </a:r>
          </a:p>
          <a:p>
            <a:pPr marL="126891" indent="-126891">
              <a:buSzPct val="100000"/>
              <a:buChar char="•"/>
              <a:defRPr sz="1800"/>
            </a:pPr>
            <a:r>
              <a:rPr sz="1600" dirty="0"/>
              <a:t>Earning Certificate, Diploma, Degree </a:t>
            </a:r>
          </a:p>
          <a:p>
            <a:pPr marL="126891" indent="-126891">
              <a:buSzPct val="100000"/>
              <a:buChar char="•"/>
              <a:defRPr sz="1800"/>
            </a:pPr>
            <a:r>
              <a:rPr sz="1600" dirty="0"/>
              <a:t>Retention</a:t>
            </a:r>
          </a:p>
          <a:p>
            <a:pPr marL="140990" indent="-140990">
              <a:buSzPct val="100000"/>
              <a:buChar char="•"/>
              <a:defRPr sz="1800"/>
            </a:pPr>
            <a:r>
              <a:rPr sz="1600" dirty="0"/>
              <a:t>Employment </a:t>
            </a:r>
            <a:endParaRPr lang="en-US" sz="1600" dirty="0"/>
          </a:p>
          <a:p>
            <a:pPr>
              <a:buSzPct val="100000"/>
              <a:defRPr sz="1800"/>
            </a:pPr>
            <a:endParaRPr lang="en-US" sz="1600" dirty="0"/>
          </a:p>
          <a:p>
            <a:pPr>
              <a:buSzPct val="100000"/>
              <a:defRPr sz="1800"/>
            </a:pPr>
            <a:r>
              <a:rPr lang="en-US" sz="1600" dirty="0"/>
              <a:t>What are other data sources available at the college level? </a:t>
            </a:r>
          </a:p>
        </p:txBody>
      </p:sp>
      <p:sp>
        <p:nvSpPr>
          <p:cNvPr id="263" name="Size, Scope, Quality"/>
          <p:cNvSpPr/>
          <p:nvPr/>
        </p:nvSpPr>
        <p:spPr>
          <a:xfrm>
            <a:off x="3458798" y="1692149"/>
            <a:ext cx="2234318"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t>Size, Scope, Quality</a:t>
            </a:r>
          </a:p>
        </p:txBody>
      </p:sp>
      <p:sp>
        <p:nvSpPr>
          <p:cNvPr id="264" name="Aligned to…"/>
          <p:cNvSpPr/>
          <p:nvPr/>
        </p:nvSpPr>
        <p:spPr>
          <a:xfrm>
            <a:off x="6454827" y="1692149"/>
            <a:ext cx="2234318"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algn="ctr">
              <a:defRPr>
                <a:solidFill>
                  <a:srgbClr val="FFFFFF"/>
                </a:solidFill>
              </a:defRPr>
            </a:pPr>
            <a:r>
              <a:rPr dirty="0"/>
              <a:t>Aligned to </a:t>
            </a:r>
          </a:p>
          <a:p>
            <a:pPr algn="ctr">
              <a:defRPr>
                <a:solidFill>
                  <a:srgbClr val="FFFFFF"/>
                </a:solidFill>
              </a:defRPr>
            </a:pPr>
            <a:r>
              <a:rPr dirty="0"/>
              <a:t>State, Region, Local</a:t>
            </a:r>
          </a:p>
          <a:p>
            <a:pPr algn="ctr">
              <a:defRPr>
                <a:solidFill>
                  <a:srgbClr val="FFFFFF"/>
                </a:solidFill>
              </a:defRPr>
            </a:pPr>
            <a:r>
              <a:rPr dirty="0"/>
              <a:t>Need</a:t>
            </a:r>
          </a:p>
        </p:txBody>
      </p:sp>
      <p:sp>
        <p:nvSpPr>
          <p:cNvPr id="265" name="Programs in Curriculum Library…"/>
          <p:cNvSpPr txBox="1"/>
          <p:nvPr/>
        </p:nvSpPr>
        <p:spPr>
          <a:xfrm>
            <a:off x="3251614" y="4309648"/>
            <a:ext cx="2648686" cy="2041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l">
              <a:defRPr sz="2200" u="sng"/>
            </a:pPr>
            <a:r>
              <a:rPr sz="1600" dirty="0"/>
              <a:t>Programs in Curriculum Library    </a:t>
            </a:r>
          </a:p>
          <a:p>
            <a:pPr marL="126891" indent="-126891">
              <a:buSzPct val="100000"/>
              <a:buChar char="•"/>
              <a:defRPr sz="1800"/>
            </a:pPr>
            <a:r>
              <a:rPr sz="1600" dirty="0"/>
              <a:t>Programs of Study </a:t>
            </a:r>
            <a:endParaRPr lang="en-US" sz="1600" dirty="0"/>
          </a:p>
          <a:p>
            <a:pPr>
              <a:buSzPct val="100000"/>
              <a:defRPr sz="1800"/>
            </a:pPr>
            <a:endParaRPr sz="1600" dirty="0"/>
          </a:p>
          <a:p>
            <a:pPr>
              <a:buSzPct val="100000"/>
              <a:defRPr sz="1800"/>
            </a:pPr>
            <a:r>
              <a:rPr lang="en-US" sz="1600" dirty="0"/>
              <a:t>Does college teach </a:t>
            </a:r>
            <a:r>
              <a:rPr sz="1600" dirty="0"/>
              <a:t>enough classes</a:t>
            </a:r>
            <a:r>
              <a:rPr lang="en-US" sz="1600" dirty="0"/>
              <a:t>?</a:t>
            </a:r>
          </a:p>
          <a:p>
            <a:pPr>
              <a:buSzPct val="100000"/>
              <a:defRPr sz="1800"/>
            </a:pPr>
            <a:r>
              <a:rPr lang="en-US" sz="1600" dirty="0"/>
              <a:t>A</a:t>
            </a:r>
            <a:r>
              <a:rPr sz="1600" dirty="0"/>
              <a:t>re </a:t>
            </a:r>
            <a:r>
              <a:rPr lang="en-US" sz="1600" dirty="0"/>
              <a:t>college's</a:t>
            </a:r>
            <a:r>
              <a:rPr sz="1600" dirty="0"/>
              <a:t> 9-14 programs adequately aligned</a:t>
            </a:r>
            <a:r>
              <a:rPr lang="en-US" sz="1600" dirty="0"/>
              <a:t>?</a:t>
            </a:r>
          </a:p>
          <a:p>
            <a:pPr>
              <a:buSzPct val="100000"/>
              <a:defRPr sz="1800"/>
            </a:pPr>
            <a:r>
              <a:rPr lang="en-US" sz="1600" dirty="0"/>
              <a:t>A</a:t>
            </a:r>
            <a:r>
              <a:rPr sz="1600" dirty="0"/>
              <a:t>re students learning? </a:t>
            </a:r>
          </a:p>
        </p:txBody>
      </p:sp>
      <p:sp>
        <p:nvSpPr>
          <p:cNvPr id="266" name="Documents to Consider…"/>
          <p:cNvSpPr txBox="1"/>
          <p:nvPr/>
        </p:nvSpPr>
        <p:spPr>
          <a:xfrm>
            <a:off x="6228367" y="4309648"/>
            <a:ext cx="2687239" cy="228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l">
              <a:defRPr sz="2200" u="sng"/>
            </a:pPr>
            <a:r>
              <a:rPr sz="1600" dirty="0"/>
              <a:t>Documents to Consider </a:t>
            </a:r>
          </a:p>
          <a:p>
            <a:pPr marL="126891" indent="-126891">
              <a:buSzPct val="100000"/>
              <a:buChar char="•"/>
              <a:defRPr sz="1800"/>
            </a:pPr>
            <a:r>
              <a:rPr sz="1600" dirty="0"/>
              <a:t>Learning Outcomes Curriculum Standards Catalogue  </a:t>
            </a:r>
          </a:p>
          <a:p>
            <a:pPr marL="126891" indent="-126891">
              <a:buSzPct val="100000"/>
              <a:buChar char="•"/>
              <a:defRPr sz="1800"/>
            </a:pPr>
            <a:r>
              <a:rPr sz="1600" dirty="0"/>
              <a:t>Learning outcomes from faculty syllabus </a:t>
            </a:r>
            <a:endParaRPr lang="en-US" sz="1600" dirty="0"/>
          </a:p>
          <a:p>
            <a:pPr>
              <a:buSzPct val="100000"/>
              <a:defRPr sz="1800"/>
            </a:pPr>
            <a:endParaRPr lang="en-US" sz="1600" dirty="0"/>
          </a:p>
          <a:p>
            <a:pPr>
              <a:buSzPct val="100000"/>
              <a:defRPr sz="1800"/>
            </a:pPr>
            <a:r>
              <a:rPr lang="en-US" sz="1600" dirty="0"/>
              <a:t>Do college's programs of study meet local labor market needs? </a:t>
            </a:r>
          </a:p>
        </p:txBody>
      </p:sp>
      <p:sp>
        <p:nvSpPr>
          <p:cNvPr id="269" name="Do your programs of study that your offer meet labor market needs of your region?"/>
          <p:cNvSpPr txBox="1"/>
          <p:nvPr/>
        </p:nvSpPr>
        <p:spPr>
          <a:xfrm>
            <a:off x="6220615" y="6141089"/>
            <a:ext cx="2702742"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sz="1900"/>
            </a:lvl1pPr>
          </a:lstStyle>
          <a:p>
            <a:endParaRPr sz="1600" dirty="0"/>
          </a:p>
        </p:txBody>
      </p:sp>
      <p:sp>
        <p:nvSpPr>
          <p:cNvPr id="15" name="Review">
            <a:extLst>
              <a:ext uri="{FF2B5EF4-FFF2-40B4-BE49-F238E27FC236}">
                <a16:creationId xmlns:a16="http://schemas.microsoft.com/office/drawing/2014/main" id="{5927EF31-A0D2-D84A-9A67-73BEF545F6B5}"/>
              </a:ext>
            </a:extLst>
          </p:cNvPr>
          <p:cNvSpPr/>
          <p:nvPr/>
        </p:nvSpPr>
        <p:spPr>
          <a:xfrm rot="5358832">
            <a:off x="1214895" y="3169928"/>
            <a:ext cx="1144806" cy="1167634"/>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dirty="0"/>
              <a:t>Review </a:t>
            </a:r>
          </a:p>
        </p:txBody>
      </p:sp>
      <p:sp>
        <p:nvSpPr>
          <p:cNvPr id="16" name="Check">
            <a:extLst>
              <a:ext uri="{FF2B5EF4-FFF2-40B4-BE49-F238E27FC236}">
                <a16:creationId xmlns:a16="http://schemas.microsoft.com/office/drawing/2014/main" id="{4F3F5599-C383-894C-B9B8-DD81931840DB}"/>
              </a:ext>
            </a:extLst>
          </p:cNvPr>
          <p:cNvSpPr/>
          <p:nvPr/>
        </p:nvSpPr>
        <p:spPr>
          <a:xfrm rot="5358832">
            <a:off x="4005316" y="3169246"/>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a:t>Check</a:t>
            </a:r>
          </a:p>
        </p:txBody>
      </p:sp>
      <p:sp>
        <p:nvSpPr>
          <p:cNvPr id="17" name="Engage">
            <a:extLst>
              <a:ext uri="{FF2B5EF4-FFF2-40B4-BE49-F238E27FC236}">
                <a16:creationId xmlns:a16="http://schemas.microsoft.com/office/drawing/2014/main" id="{187AA8DF-2C40-D843-BAB5-04D812004525}"/>
              </a:ext>
            </a:extLst>
          </p:cNvPr>
          <p:cNvSpPr/>
          <p:nvPr/>
        </p:nvSpPr>
        <p:spPr>
          <a:xfrm rot="5358832">
            <a:off x="7001345" y="3169246"/>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a:t>Engage</a:t>
            </a:r>
          </a:p>
        </p:txBody>
      </p:sp>
    </p:spTree>
    <p:extLst>
      <p:ext uri="{BB962C8B-B14F-4D97-AF65-F5344CB8AC3E}">
        <p14:creationId xmlns:p14="http://schemas.microsoft.com/office/powerpoint/2010/main" val="40499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0D40-5A24-3347-84A4-07E67F7C4D06}"/>
              </a:ext>
            </a:extLst>
          </p:cNvPr>
          <p:cNvSpPr>
            <a:spLocks noGrp="1"/>
          </p:cNvSpPr>
          <p:nvPr>
            <p:ph type="title"/>
          </p:nvPr>
        </p:nvSpPr>
        <p:spPr/>
        <p:txBody>
          <a:bodyPr>
            <a:normAutofit fontScale="90000"/>
          </a:bodyPr>
          <a:lstStyle/>
          <a:p>
            <a:r>
              <a:rPr lang="en-US" dirty="0"/>
              <a:t>Summary of the Comprehensive Local Needs Assessment - parts C, D, &amp; E </a:t>
            </a:r>
          </a:p>
        </p:txBody>
      </p:sp>
      <p:sp>
        <p:nvSpPr>
          <p:cNvPr id="274" name="Programs of Study"/>
          <p:cNvSpPr/>
          <p:nvPr/>
        </p:nvSpPr>
        <p:spPr>
          <a:xfrm>
            <a:off x="797958" y="1692149"/>
            <a:ext cx="1986344"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sz="2000" dirty="0"/>
              <a:t>Programs of Study </a:t>
            </a:r>
          </a:p>
        </p:txBody>
      </p:sp>
      <p:sp>
        <p:nvSpPr>
          <p:cNvPr id="275" name="Secondary - Postsecondary…"/>
          <p:cNvSpPr txBox="1"/>
          <p:nvPr/>
        </p:nvSpPr>
        <p:spPr>
          <a:xfrm>
            <a:off x="253562" y="4295032"/>
            <a:ext cx="3120857" cy="2534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l">
              <a:defRPr sz="1800" u="sng"/>
            </a:pPr>
            <a:r>
              <a:rPr sz="1600" dirty="0"/>
              <a:t>Secondary - Postsecondary </a:t>
            </a:r>
          </a:p>
          <a:p>
            <a:pPr marL="119063" indent="-119063">
              <a:buSzPct val="100000"/>
              <a:buChar char="•"/>
              <a:defRPr sz="1800"/>
            </a:pPr>
            <a:r>
              <a:rPr sz="1600" dirty="0"/>
              <a:t>Career and College Promise </a:t>
            </a:r>
          </a:p>
          <a:p>
            <a:pPr marL="119063" indent="-119063">
              <a:buSzPct val="100000"/>
              <a:buChar char="•"/>
              <a:defRPr sz="1800"/>
            </a:pPr>
            <a:r>
              <a:rPr sz="1600" dirty="0"/>
              <a:t> Articulation Agreement </a:t>
            </a:r>
          </a:p>
          <a:p>
            <a:pPr marL="119063" indent="-119063">
              <a:buSzPct val="100000"/>
              <a:buChar char="•"/>
              <a:defRPr sz="1800"/>
            </a:pPr>
            <a:r>
              <a:rPr sz="1600" dirty="0"/>
              <a:t>College Stand Along POS </a:t>
            </a:r>
          </a:p>
          <a:p>
            <a:pPr marL="119063" indent="-119063">
              <a:buSzPct val="100000"/>
              <a:buChar char="•"/>
              <a:defRPr sz="1800"/>
            </a:pPr>
            <a:r>
              <a:rPr sz="1600" dirty="0"/>
              <a:t>Progressive Skill Gain for Labor Market</a:t>
            </a:r>
          </a:p>
          <a:p>
            <a:pPr marL="119063" indent="-119063">
              <a:buSzPct val="100000"/>
              <a:buChar char="•"/>
              <a:defRPr sz="1800"/>
            </a:pPr>
            <a:r>
              <a:rPr sz="1600" dirty="0"/>
              <a:t>Employment </a:t>
            </a:r>
            <a:endParaRPr lang="en-US" sz="1600" dirty="0"/>
          </a:p>
          <a:p>
            <a:pPr marL="119063" indent="-119063">
              <a:buSzPct val="100000"/>
              <a:buChar char="•"/>
              <a:defRPr sz="1800"/>
            </a:pPr>
            <a:endParaRPr lang="en-US" sz="1600" dirty="0"/>
          </a:p>
          <a:p>
            <a:pPr>
              <a:buSzPct val="100000"/>
              <a:defRPr sz="1800"/>
            </a:pPr>
            <a:r>
              <a:rPr lang="en-US" sz="1600" dirty="0"/>
              <a:t>What are other data sources available at the college level? </a:t>
            </a:r>
          </a:p>
        </p:txBody>
      </p:sp>
      <p:sp>
        <p:nvSpPr>
          <p:cNvPr id="276" name="Professional Development"/>
          <p:cNvSpPr/>
          <p:nvPr/>
        </p:nvSpPr>
        <p:spPr>
          <a:xfrm>
            <a:off x="3458557" y="1692149"/>
            <a:ext cx="2234318"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sz="2000" dirty="0"/>
              <a:t>Professional Development </a:t>
            </a:r>
          </a:p>
        </p:txBody>
      </p:sp>
      <p:sp>
        <p:nvSpPr>
          <p:cNvPr id="277" name="Special Populations"/>
          <p:cNvSpPr/>
          <p:nvPr/>
        </p:nvSpPr>
        <p:spPr>
          <a:xfrm>
            <a:off x="6458668" y="1692149"/>
            <a:ext cx="2234318"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sz="2000" dirty="0"/>
              <a:t>Special Populations</a:t>
            </a:r>
          </a:p>
        </p:txBody>
      </p:sp>
      <p:sp>
        <p:nvSpPr>
          <p:cNvPr id="278" name="Local College Professional Development Plan…"/>
          <p:cNvSpPr txBox="1"/>
          <p:nvPr/>
        </p:nvSpPr>
        <p:spPr>
          <a:xfrm>
            <a:off x="3438572" y="4295032"/>
            <a:ext cx="2274288" cy="2041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l">
              <a:defRPr sz="1800" u="sng"/>
            </a:pPr>
            <a:r>
              <a:rPr sz="1600" dirty="0"/>
              <a:t>Local College Professional Development Plan </a:t>
            </a:r>
          </a:p>
          <a:p>
            <a:pPr marL="126891" indent="-126891">
              <a:buSzPct val="100000"/>
              <a:buChar char="•"/>
              <a:defRPr sz="1800"/>
            </a:pPr>
            <a:r>
              <a:rPr sz="1600" dirty="0"/>
              <a:t>How do we incorporate the College Professional Development Plan into Perkins CLNA? </a:t>
            </a:r>
          </a:p>
          <a:p>
            <a:pPr marL="126891" indent="-126891">
              <a:buSzPct val="100000"/>
              <a:buChar char="•"/>
              <a:defRPr sz="1800"/>
            </a:pPr>
            <a:r>
              <a:rPr sz="1600" dirty="0"/>
              <a:t>Understand Professional Development Definition</a:t>
            </a:r>
          </a:p>
        </p:txBody>
      </p:sp>
      <p:sp>
        <p:nvSpPr>
          <p:cNvPr id="279" name="Documents to Consider…"/>
          <p:cNvSpPr txBox="1"/>
          <p:nvPr/>
        </p:nvSpPr>
        <p:spPr>
          <a:xfrm>
            <a:off x="6232208" y="4279643"/>
            <a:ext cx="2687239" cy="228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l">
              <a:defRPr sz="2200" u="sng"/>
            </a:pPr>
            <a:r>
              <a:rPr sz="1600" dirty="0"/>
              <a:t>Documents to Consider </a:t>
            </a:r>
          </a:p>
          <a:p>
            <a:pPr marL="126891" indent="-126891">
              <a:buSzPct val="100000"/>
              <a:buChar char="•"/>
              <a:defRPr sz="1800"/>
            </a:pPr>
            <a:r>
              <a:rPr sz="1600" dirty="0"/>
              <a:t>College Application CFNC</a:t>
            </a:r>
            <a:endParaRPr lang="en-US" sz="1600" dirty="0"/>
          </a:p>
          <a:p>
            <a:pPr marL="126891" indent="-126891">
              <a:buSzPct val="100000"/>
              <a:buChar char="•"/>
              <a:defRPr sz="1800"/>
            </a:pPr>
            <a:endParaRPr lang="en-US" sz="1600" dirty="0"/>
          </a:p>
          <a:p>
            <a:pPr>
              <a:defRPr sz="1900"/>
            </a:pPr>
            <a:r>
              <a:rPr lang="en-US" sz="1600" dirty="0"/>
              <a:t>How do we identify Special Population students ?</a:t>
            </a:r>
          </a:p>
          <a:p>
            <a:pPr>
              <a:defRPr sz="1900"/>
            </a:pPr>
            <a:r>
              <a:rPr lang="en-US" sz="1600" dirty="0"/>
              <a:t>How to we assist those interested in enrolling? </a:t>
            </a:r>
          </a:p>
          <a:p>
            <a:pPr>
              <a:defRPr sz="1900"/>
            </a:pPr>
            <a:r>
              <a:rPr lang="en-US" sz="1600" dirty="0"/>
              <a:t>How do we support those enrolled in CTE? </a:t>
            </a:r>
            <a:r>
              <a:rPr sz="1600" dirty="0"/>
              <a:t> </a:t>
            </a:r>
          </a:p>
        </p:txBody>
      </p:sp>
      <p:sp>
        <p:nvSpPr>
          <p:cNvPr id="280" name="What are other data sources available at the College Level?"/>
          <p:cNvSpPr txBox="1"/>
          <p:nvPr/>
        </p:nvSpPr>
        <p:spPr>
          <a:xfrm>
            <a:off x="525539" y="6269246"/>
            <a:ext cx="2599763"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sz="1800"/>
            </a:lvl1pPr>
          </a:lstStyle>
          <a:p>
            <a:endParaRPr sz="1600" dirty="0"/>
          </a:p>
        </p:txBody>
      </p:sp>
      <p:sp>
        <p:nvSpPr>
          <p:cNvPr id="281" name="Review"/>
          <p:cNvSpPr/>
          <p:nvPr/>
        </p:nvSpPr>
        <p:spPr>
          <a:xfrm rot="5358832">
            <a:off x="1218727" y="3169928"/>
            <a:ext cx="1144806" cy="1167634"/>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dirty="0"/>
              <a:t>Review </a:t>
            </a:r>
          </a:p>
        </p:txBody>
      </p:sp>
      <p:sp>
        <p:nvSpPr>
          <p:cNvPr id="282" name="How do we identify Special Population students ?…"/>
          <p:cNvSpPr txBox="1"/>
          <p:nvPr/>
        </p:nvSpPr>
        <p:spPr>
          <a:xfrm>
            <a:off x="6287902" y="5701033"/>
            <a:ext cx="2575851"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defRPr sz="1900"/>
            </a:pPr>
            <a:endParaRPr sz="1600" dirty="0"/>
          </a:p>
        </p:txBody>
      </p:sp>
      <p:sp>
        <p:nvSpPr>
          <p:cNvPr id="283" name="Check"/>
          <p:cNvSpPr/>
          <p:nvPr/>
        </p:nvSpPr>
        <p:spPr>
          <a:xfrm rot="5358832">
            <a:off x="4005075" y="3169246"/>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a:t>Check</a:t>
            </a:r>
          </a:p>
        </p:txBody>
      </p:sp>
      <p:sp>
        <p:nvSpPr>
          <p:cNvPr id="284" name="Engage"/>
          <p:cNvSpPr/>
          <p:nvPr/>
        </p:nvSpPr>
        <p:spPr>
          <a:xfrm rot="5358832">
            <a:off x="7005186" y="3169246"/>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dirty="0"/>
              <a:t>Engage</a:t>
            </a:r>
          </a:p>
        </p:txBody>
      </p:sp>
    </p:spTree>
    <p:extLst>
      <p:ext uri="{BB962C8B-B14F-4D97-AF65-F5344CB8AC3E}">
        <p14:creationId xmlns:p14="http://schemas.microsoft.com/office/powerpoint/2010/main" val="181922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DC16BF-1D74-AA43-B473-08B21AE3C833}"/>
              </a:ext>
            </a:extLst>
          </p:cNvPr>
          <p:cNvSpPr>
            <a:spLocks noGrp="1"/>
          </p:cNvSpPr>
          <p:nvPr>
            <p:ph type="title"/>
          </p:nvPr>
        </p:nvSpPr>
        <p:spPr/>
        <p:txBody>
          <a:bodyPr>
            <a:normAutofit/>
          </a:bodyPr>
          <a:lstStyle/>
          <a:p>
            <a:r>
              <a:rPr lang="en-US" dirty="0"/>
              <a:t>Summary of the Comprehensive Local Needs Assessment - part A  </a:t>
            </a:r>
          </a:p>
        </p:txBody>
      </p:sp>
      <p:sp>
        <p:nvSpPr>
          <p:cNvPr id="261" name="Evaluation of the Performance of Students Served"/>
          <p:cNvSpPr/>
          <p:nvPr/>
        </p:nvSpPr>
        <p:spPr>
          <a:xfrm>
            <a:off x="3126469" y="1676027"/>
            <a:ext cx="1986344"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dirty="0"/>
              <a:t>Evaluation of the Performance of Students Served </a:t>
            </a:r>
          </a:p>
        </p:txBody>
      </p:sp>
      <p:sp>
        <p:nvSpPr>
          <p:cNvPr id="262" name="On-Line Data by Program of Study…"/>
          <p:cNvSpPr txBox="1"/>
          <p:nvPr/>
        </p:nvSpPr>
        <p:spPr>
          <a:xfrm>
            <a:off x="1877800" y="4278802"/>
            <a:ext cx="4483683" cy="1611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1800" u="sng"/>
            </a:pPr>
            <a:r>
              <a:rPr lang="en-US" sz="2000" b="1" dirty="0"/>
              <a:t>Perkins </a:t>
            </a:r>
            <a:r>
              <a:rPr sz="2000" b="1" dirty="0"/>
              <a:t>On-Line Data by Program of Study </a:t>
            </a:r>
          </a:p>
          <a:p>
            <a:pPr marL="155088" indent="-155088">
              <a:buSzPct val="100000"/>
              <a:buChar char="•"/>
              <a:defRPr sz="1800"/>
            </a:pPr>
            <a:r>
              <a:rPr sz="2000" dirty="0"/>
              <a:t>Technical Skill Attainment </a:t>
            </a:r>
          </a:p>
          <a:p>
            <a:pPr marL="126891" indent="-126891">
              <a:buSzPct val="100000"/>
              <a:buChar char="•"/>
              <a:defRPr sz="1800"/>
            </a:pPr>
            <a:r>
              <a:rPr sz="2000" dirty="0"/>
              <a:t>Earning Certificate, Diploma, Degree </a:t>
            </a:r>
          </a:p>
          <a:p>
            <a:pPr marL="126891" indent="-126891">
              <a:buSzPct val="100000"/>
              <a:buChar char="•"/>
              <a:defRPr sz="1800"/>
            </a:pPr>
            <a:r>
              <a:rPr sz="2000" dirty="0"/>
              <a:t>Retention</a:t>
            </a:r>
          </a:p>
          <a:p>
            <a:pPr marL="140990" indent="-140990">
              <a:buSzPct val="100000"/>
              <a:buChar char="•"/>
              <a:defRPr sz="1800"/>
            </a:pPr>
            <a:r>
              <a:rPr sz="2000" dirty="0"/>
              <a:t>Employment </a:t>
            </a:r>
          </a:p>
        </p:txBody>
      </p:sp>
      <p:sp>
        <p:nvSpPr>
          <p:cNvPr id="265" name="Programs in Curriculum Library…"/>
          <p:cNvSpPr txBox="1"/>
          <p:nvPr/>
        </p:nvSpPr>
        <p:spPr>
          <a:xfrm>
            <a:off x="3563148" y="5039234"/>
            <a:ext cx="2445796"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l">
              <a:defRPr sz="2200" u="sng"/>
            </a:pPr>
            <a:endParaRPr sz="1600" dirty="0"/>
          </a:p>
        </p:txBody>
      </p:sp>
      <p:sp>
        <p:nvSpPr>
          <p:cNvPr id="267" name="What are other data sources available at the College Level?"/>
          <p:cNvSpPr txBox="1"/>
          <p:nvPr/>
        </p:nvSpPr>
        <p:spPr>
          <a:xfrm>
            <a:off x="1004092" y="6150507"/>
            <a:ext cx="6231098"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1900"/>
            </a:lvl1pPr>
          </a:lstStyle>
          <a:p>
            <a:pPr algn="ctr"/>
            <a:r>
              <a:rPr sz="2000" dirty="0"/>
              <a:t>What are other data sources available at the </a:t>
            </a:r>
            <a:r>
              <a:rPr lang="en-US" sz="2000" dirty="0"/>
              <a:t>c</a:t>
            </a:r>
            <a:r>
              <a:rPr sz="2000" dirty="0"/>
              <a:t>ollege </a:t>
            </a:r>
            <a:r>
              <a:rPr lang="en-US" sz="2000" dirty="0"/>
              <a:t>l</a:t>
            </a:r>
            <a:r>
              <a:rPr sz="2000" dirty="0"/>
              <a:t>evel? </a:t>
            </a:r>
          </a:p>
        </p:txBody>
      </p:sp>
      <p:sp>
        <p:nvSpPr>
          <p:cNvPr id="2" name="TextBox 1">
            <a:extLst>
              <a:ext uri="{FF2B5EF4-FFF2-40B4-BE49-F238E27FC236}">
                <a16:creationId xmlns:a16="http://schemas.microsoft.com/office/drawing/2014/main" id="{1FCB4F96-229E-422B-A92D-61CDBA9CF01F}"/>
              </a:ext>
            </a:extLst>
          </p:cNvPr>
          <p:cNvSpPr txBox="1"/>
          <p:nvPr/>
        </p:nvSpPr>
        <p:spPr>
          <a:xfrm>
            <a:off x="6088954" y="2487652"/>
            <a:ext cx="2328862" cy="1200329"/>
          </a:xfrm>
          <a:prstGeom prst="rect">
            <a:avLst/>
          </a:prstGeom>
          <a:solidFill>
            <a:srgbClr val="FFFF00"/>
          </a:solidFill>
        </p:spPr>
        <p:txBody>
          <a:bodyPr wrap="square" rtlCol="0">
            <a:spAutoFit/>
          </a:bodyPr>
          <a:lstStyle/>
          <a:p>
            <a:pPr marL="342900" indent="-342900">
              <a:buAutoNum type="arabicPeriod"/>
            </a:pPr>
            <a:r>
              <a:rPr lang="en-US" dirty="0"/>
              <a:t>What’s Working</a:t>
            </a:r>
          </a:p>
          <a:p>
            <a:pPr marL="342900" indent="-342900">
              <a:buAutoNum type="arabicPeriod"/>
            </a:pPr>
            <a:r>
              <a:rPr lang="en-US" dirty="0"/>
              <a:t>Where are the gaps in student performance  </a:t>
            </a:r>
          </a:p>
        </p:txBody>
      </p:sp>
      <p:sp>
        <p:nvSpPr>
          <p:cNvPr id="10" name="Review">
            <a:extLst>
              <a:ext uri="{FF2B5EF4-FFF2-40B4-BE49-F238E27FC236}">
                <a16:creationId xmlns:a16="http://schemas.microsoft.com/office/drawing/2014/main" id="{0262AEC6-D464-E64B-9FDD-D848AD70ABFF}"/>
              </a:ext>
            </a:extLst>
          </p:cNvPr>
          <p:cNvSpPr/>
          <p:nvPr/>
        </p:nvSpPr>
        <p:spPr>
          <a:xfrm rot="5358832">
            <a:off x="3547238" y="3166369"/>
            <a:ext cx="1144806" cy="1167634"/>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dirty="0"/>
              <a:t>Review </a:t>
            </a:r>
          </a:p>
        </p:txBody>
      </p:sp>
    </p:spTree>
    <p:extLst>
      <p:ext uri="{BB962C8B-B14F-4D97-AF65-F5344CB8AC3E}">
        <p14:creationId xmlns:p14="http://schemas.microsoft.com/office/powerpoint/2010/main" val="194397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AE45-7199-C840-AD0F-69E30DC8B0FE}"/>
              </a:ext>
            </a:extLst>
          </p:cNvPr>
          <p:cNvSpPr>
            <a:spLocks noGrp="1"/>
          </p:cNvSpPr>
          <p:nvPr>
            <p:ph type="title"/>
          </p:nvPr>
        </p:nvSpPr>
        <p:spPr/>
        <p:txBody>
          <a:bodyPr>
            <a:normAutofit/>
          </a:bodyPr>
          <a:lstStyle/>
          <a:p>
            <a:r>
              <a:rPr lang="en-US" dirty="0"/>
              <a:t>Summary of the Comprehensive Local Needs Assessment - part B1  </a:t>
            </a:r>
          </a:p>
        </p:txBody>
      </p:sp>
      <p:sp>
        <p:nvSpPr>
          <p:cNvPr id="263" name="Size, Scope, Quality"/>
          <p:cNvSpPr/>
          <p:nvPr/>
        </p:nvSpPr>
        <p:spPr>
          <a:xfrm>
            <a:off x="3001865" y="1669289"/>
            <a:ext cx="2234318"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t>Size, Scope, Quality</a:t>
            </a:r>
          </a:p>
        </p:txBody>
      </p:sp>
      <p:sp>
        <p:nvSpPr>
          <p:cNvPr id="265" name="Programs in Curriculum Library…"/>
          <p:cNvSpPr txBox="1"/>
          <p:nvPr/>
        </p:nvSpPr>
        <p:spPr>
          <a:xfrm>
            <a:off x="2448754" y="4434996"/>
            <a:ext cx="3340541"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2200" u="sng"/>
            </a:pPr>
            <a:r>
              <a:rPr sz="2000" b="1" dirty="0"/>
              <a:t>Programs in Curriculum Library    </a:t>
            </a:r>
          </a:p>
          <a:p>
            <a:pPr marL="126891" indent="-126891">
              <a:buSzPct val="100000"/>
              <a:buChar char="•"/>
              <a:defRPr sz="1800"/>
            </a:pPr>
            <a:r>
              <a:rPr sz="2000" dirty="0"/>
              <a:t>Programs of Study </a:t>
            </a:r>
            <a:endParaRPr lang="en-US" sz="2000" dirty="0"/>
          </a:p>
        </p:txBody>
      </p:sp>
      <p:sp>
        <p:nvSpPr>
          <p:cNvPr id="3" name="TextBox 2">
            <a:extLst>
              <a:ext uri="{FF2B5EF4-FFF2-40B4-BE49-F238E27FC236}">
                <a16:creationId xmlns:a16="http://schemas.microsoft.com/office/drawing/2014/main" id="{665AC25B-CAD6-45E6-AF81-4C44D6132EC3}"/>
              </a:ext>
            </a:extLst>
          </p:cNvPr>
          <p:cNvSpPr txBox="1"/>
          <p:nvPr/>
        </p:nvSpPr>
        <p:spPr>
          <a:xfrm>
            <a:off x="6008944" y="2137410"/>
            <a:ext cx="2920744" cy="2031325"/>
          </a:xfrm>
          <a:prstGeom prst="rect">
            <a:avLst/>
          </a:prstGeom>
          <a:solidFill>
            <a:srgbClr val="FFFF00"/>
          </a:solidFill>
        </p:spPr>
        <p:txBody>
          <a:bodyPr wrap="square" rtlCol="0">
            <a:spAutoFit/>
          </a:bodyPr>
          <a:lstStyle/>
          <a:p>
            <a:r>
              <a:rPr lang="en-US" dirty="0"/>
              <a:t>Do our Pathways Align with high schools?</a:t>
            </a:r>
          </a:p>
          <a:p>
            <a:r>
              <a:rPr lang="en-US" dirty="0"/>
              <a:t>How can we improve our 9-14 pathways?</a:t>
            </a:r>
          </a:p>
          <a:p>
            <a:r>
              <a:rPr lang="en-US" dirty="0"/>
              <a:t>Are students transitioning to CC for Postsecondary Credentials? </a:t>
            </a:r>
          </a:p>
        </p:txBody>
      </p:sp>
      <p:sp>
        <p:nvSpPr>
          <p:cNvPr id="8" name="Programs in Curriculum Library…">
            <a:extLst>
              <a:ext uri="{FF2B5EF4-FFF2-40B4-BE49-F238E27FC236}">
                <a16:creationId xmlns:a16="http://schemas.microsoft.com/office/drawing/2014/main" id="{340E78FC-0438-D240-8462-666955C13630}"/>
              </a:ext>
            </a:extLst>
          </p:cNvPr>
          <p:cNvSpPr txBox="1"/>
          <p:nvPr/>
        </p:nvSpPr>
        <p:spPr>
          <a:xfrm>
            <a:off x="1848679" y="5240308"/>
            <a:ext cx="4540691" cy="995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buSzPct val="100000"/>
              <a:defRPr sz="1800"/>
            </a:pPr>
            <a:r>
              <a:rPr sz="2000" dirty="0"/>
              <a:t>Do we offer enough classes</a:t>
            </a:r>
            <a:r>
              <a:rPr lang="en-US" sz="2000" dirty="0"/>
              <a:t>?</a:t>
            </a:r>
          </a:p>
          <a:p>
            <a:pPr>
              <a:buSzPct val="100000"/>
              <a:defRPr sz="1800"/>
            </a:pPr>
            <a:r>
              <a:rPr lang="en-US" sz="2000" dirty="0"/>
              <a:t>A</a:t>
            </a:r>
            <a:r>
              <a:rPr sz="2000" dirty="0"/>
              <a:t>re our 9-14 programs adequately aligned</a:t>
            </a:r>
            <a:r>
              <a:rPr lang="en-US" sz="2000" dirty="0"/>
              <a:t>?</a:t>
            </a:r>
          </a:p>
          <a:p>
            <a:pPr>
              <a:buSzPct val="100000"/>
              <a:defRPr sz="1800"/>
            </a:pPr>
            <a:r>
              <a:rPr lang="en-US" sz="2000" dirty="0"/>
              <a:t>A</a:t>
            </a:r>
            <a:r>
              <a:rPr sz="2000" dirty="0"/>
              <a:t>re students learning? </a:t>
            </a:r>
          </a:p>
        </p:txBody>
      </p:sp>
      <p:sp>
        <p:nvSpPr>
          <p:cNvPr id="9" name="Check">
            <a:extLst>
              <a:ext uri="{FF2B5EF4-FFF2-40B4-BE49-F238E27FC236}">
                <a16:creationId xmlns:a16="http://schemas.microsoft.com/office/drawing/2014/main" id="{8C20B981-2459-4F42-9177-7FD9ED92E506}"/>
              </a:ext>
            </a:extLst>
          </p:cNvPr>
          <p:cNvSpPr/>
          <p:nvPr/>
        </p:nvSpPr>
        <p:spPr>
          <a:xfrm rot="5358832">
            <a:off x="3548383" y="3169095"/>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dirty="0"/>
              <a:t>Check</a:t>
            </a:r>
          </a:p>
        </p:txBody>
      </p:sp>
    </p:spTree>
    <p:extLst>
      <p:ext uri="{BB962C8B-B14F-4D97-AF65-F5344CB8AC3E}">
        <p14:creationId xmlns:p14="http://schemas.microsoft.com/office/powerpoint/2010/main" val="421090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DCF6B6-0034-BC45-A5F6-34F6E4B25BC8}"/>
              </a:ext>
            </a:extLst>
          </p:cNvPr>
          <p:cNvSpPr>
            <a:spLocks noGrp="1"/>
          </p:cNvSpPr>
          <p:nvPr>
            <p:ph type="title"/>
          </p:nvPr>
        </p:nvSpPr>
        <p:spPr/>
        <p:txBody>
          <a:bodyPr>
            <a:normAutofit/>
          </a:bodyPr>
          <a:lstStyle/>
          <a:p>
            <a:r>
              <a:rPr lang="en-US" dirty="0"/>
              <a:t>Summary of the Comprehensive Local Needs Assessment - part B2  </a:t>
            </a:r>
          </a:p>
        </p:txBody>
      </p:sp>
      <p:sp>
        <p:nvSpPr>
          <p:cNvPr id="264" name="Aligned to…"/>
          <p:cNvSpPr/>
          <p:nvPr/>
        </p:nvSpPr>
        <p:spPr>
          <a:xfrm>
            <a:off x="2996830" y="1676405"/>
            <a:ext cx="2234318"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algn="ctr">
              <a:defRPr>
                <a:solidFill>
                  <a:srgbClr val="FFFFFF"/>
                </a:solidFill>
              </a:defRPr>
            </a:pPr>
            <a:r>
              <a:rPr dirty="0"/>
              <a:t>Aligned to </a:t>
            </a:r>
          </a:p>
          <a:p>
            <a:pPr algn="ctr">
              <a:defRPr>
                <a:solidFill>
                  <a:srgbClr val="FFFFFF"/>
                </a:solidFill>
              </a:defRPr>
            </a:pPr>
            <a:r>
              <a:rPr dirty="0"/>
              <a:t>State, Region, Local</a:t>
            </a:r>
          </a:p>
          <a:p>
            <a:pPr algn="ctr">
              <a:defRPr>
                <a:solidFill>
                  <a:srgbClr val="FFFFFF"/>
                </a:solidFill>
              </a:defRPr>
            </a:pPr>
            <a:r>
              <a:rPr dirty="0"/>
              <a:t>Need</a:t>
            </a:r>
          </a:p>
        </p:txBody>
      </p:sp>
      <p:sp>
        <p:nvSpPr>
          <p:cNvPr id="266" name="Documents to Consider…"/>
          <p:cNvSpPr txBox="1"/>
          <p:nvPr/>
        </p:nvSpPr>
        <p:spPr>
          <a:xfrm>
            <a:off x="2094655" y="4446583"/>
            <a:ext cx="4038669" cy="995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2200" u="sng"/>
            </a:pPr>
            <a:r>
              <a:rPr sz="2000" b="1" dirty="0"/>
              <a:t>Documents to Consider </a:t>
            </a:r>
          </a:p>
          <a:p>
            <a:pPr marL="126891" indent="-126891">
              <a:buSzPct val="100000"/>
              <a:buChar char="•"/>
              <a:defRPr sz="1800"/>
            </a:pPr>
            <a:r>
              <a:rPr sz="2000" dirty="0"/>
              <a:t>Curriculum Standards Catalogue </a:t>
            </a:r>
            <a:r>
              <a:rPr lang="en-US" sz="2000" dirty="0"/>
              <a:t>and Course Syllabus Learning Outcomes </a:t>
            </a:r>
            <a:endParaRPr sz="2000" dirty="0"/>
          </a:p>
        </p:txBody>
      </p:sp>
      <p:sp>
        <p:nvSpPr>
          <p:cNvPr id="269" name="Do your programs of study that your offer meet labor market needs of your region?"/>
          <p:cNvSpPr txBox="1"/>
          <p:nvPr/>
        </p:nvSpPr>
        <p:spPr>
          <a:xfrm>
            <a:off x="1712879" y="5752297"/>
            <a:ext cx="4802221"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1900"/>
            </a:lvl1pPr>
          </a:lstStyle>
          <a:p>
            <a:r>
              <a:rPr sz="2000" dirty="0"/>
              <a:t>Do </a:t>
            </a:r>
            <a:r>
              <a:rPr lang="en-US" sz="2000" dirty="0"/>
              <a:t>the</a:t>
            </a:r>
            <a:r>
              <a:rPr sz="2000" dirty="0"/>
              <a:t> programs of study that you offer meet</a:t>
            </a:r>
            <a:r>
              <a:rPr lang="en-US" sz="2000" dirty="0"/>
              <a:t> the</a:t>
            </a:r>
            <a:r>
              <a:rPr sz="2000" dirty="0"/>
              <a:t> labor market needs of your region? </a:t>
            </a:r>
          </a:p>
        </p:txBody>
      </p:sp>
      <p:sp>
        <p:nvSpPr>
          <p:cNvPr id="2" name="TextBox 1">
            <a:extLst>
              <a:ext uri="{FF2B5EF4-FFF2-40B4-BE49-F238E27FC236}">
                <a16:creationId xmlns:a16="http://schemas.microsoft.com/office/drawing/2014/main" id="{CAB6125B-7639-4311-B753-BCA846582476}"/>
              </a:ext>
            </a:extLst>
          </p:cNvPr>
          <p:cNvSpPr txBox="1"/>
          <p:nvPr/>
        </p:nvSpPr>
        <p:spPr>
          <a:xfrm>
            <a:off x="5975749" y="2463896"/>
            <a:ext cx="2686470" cy="1200329"/>
          </a:xfrm>
          <a:prstGeom prst="rect">
            <a:avLst/>
          </a:prstGeom>
          <a:solidFill>
            <a:srgbClr val="FFFF00"/>
          </a:solidFill>
        </p:spPr>
        <p:txBody>
          <a:bodyPr wrap="square" rtlCol="0">
            <a:spAutoFit/>
          </a:bodyPr>
          <a:lstStyle/>
          <a:p>
            <a:r>
              <a:rPr lang="en-US" dirty="0"/>
              <a:t>Are programs aligned with Economic Development; Workforce Board; or College Strategic Plan? </a:t>
            </a:r>
          </a:p>
        </p:txBody>
      </p:sp>
      <p:sp>
        <p:nvSpPr>
          <p:cNvPr id="9" name="Review">
            <a:extLst>
              <a:ext uri="{FF2B5EF4-FFF2-40B4-BE49-F238E27FC236}">
                <a16:creationId xmlns:a16="http://schemas.microsoft.com/office/drawing/2014/main" id="{5113F23C-F721-A345-9E66-BF0510094B69}"/>
              </a:ext>
            </a:extLst>
          </p:cNvPr>
          <p:cNvSpPr/>
          <p:nvPr/>
        </p:nvSpPr>
        <p:spPr>
          <a:xfrm rot="5358832">
            <a:off x="3541586" y="3166369"/>
            <a:ext cx="1144806" cy="1167634"/>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dirty="0"/>
              <a:t>Review </a:t>
            </a:r>
          </a:p>
        </p:txBody>
      </p:sp>
    </p:spTree>
    <p:extLst>
      <p:ext uri="{BB962C8B-B14F-4D97-AF65-F5344CB8AC3E}">
        <p14:creationId xmlns:p14="http://schemas.microsoft.com/office/powerpoint/2010/main" val="422698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F25C1-BFFE-8C42-8B43-08ECCAD2C4E2}"/>
              </a:ext>
            </a:extLst>
          </p:cNvPr>
          <p:cNvSpPr>
            <a:spLocks noGrp="1"/>
          </p:cNvSpPr>
          <p:nvPr>
            <p:ph type="title"/>
          </p:nvPr>
        </p:nvSpPr>
        <p:spPr/>
        <p:txBody>
          <a:bodyPr>
            <a:normAutofit/>
          </a:bodyPr>
          <a:lstStyle/>
          <a:p>
            <a:r>
              <a:rPr lang="en-US" dirty="0"/>
              <a:t>Summary of the Comprehensive Local Needs Assessment - part C </a:t>
            </a:r>
          </a:p>
        </p:txBody>
      </p:sp>
      <p:sp>
        <p:nvSpPr>
          <p:cNvPr id="274" name="Programs of Study"/>
          <p:cNvSpPr/>
          <p:nvPr/>
        </p:nvSpPr>
        <p:spPr>
          <a:xfrm>
            <a:off x="2939669" y="1668781"/>
            <a:ext cx="2390332" cy="1158708"/>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sz="2000" dirty="0"/>
              <a:t>Programs of Study </a:t>
            </a:r>
          </a:p>
        </p:txBody>
      </p:sp>
      <p:sp>
        <p:nvSpPr>
          <p:cNvPr id="275" name="Secondary - Postsecondary…"/>
          <p:cNvSpPr txBox="1"/>
          <p:nvPr/>
        </p:nvSpPr>
        <p:spPr>
          <a:xfrm>
            <a:off x="2036698" y="4226887"/>
            <a:ext cx="4196275" cy="1965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1800" u="sng"/>
            </a:pPr>
            <a:r>
              <a:rPr sz="2000" b="1" dirty="0"/>
              <a:t>Secondary - Postsecondary </a:t>
            </a:r>
          </a:p>
          <a:p>
            <a:pPr marL="119063" indent="-119063">
              <a:buSzPct val="100000"/>
              <a:buChar char="•"/>
              <a:defRPr sz="1800"/>
            </a:pPr>
            <a:r>
              <a:rPr sz="2000" dirty="0"/>
              <a:t>Career and College Promise </a:t>
            </a:r>
          </a:p>
          <a:p>
            <a:pPr marL="119063" indent="-119063">
              <a:buSzPct val="100000"/>
              <a:buChar char="•"/>
              <a:defRPr sz="1800"/>
            </a:pPr>
            <a:r>
              <a:rPr sz="2000" dirty="0"/>
              <a:t> Articulation Agreement </a:t>
            </a:r>
          </a:p>
          <a:p>
            <a:pPr marL="119063" indent="-119063">
              <a:buSzPct val="100000"/>
              <a:buChar char="•"/>
              <a:defRPr sz="1800"/>
            </a:pPr>
            <a:r>
              <a:rPr sz="2000" dirty="0"/>
              <a:t>College Stand</a:t>
            </a:r>
            <a:r>
              <a:rPr lang="en-US" sz="2000" dirty="0"/>
              <a:t>-</a:t>
            </a:r>
            <a:r>
              <a:rPr sz="2000" dirty="0"/>
              <a:t>Alon</a:t>
            </a:r>
            <a:r>
              <a:rPr lang="en-US" sz="2000" dirty="0"/>
              <a:t>e</a:t>
            </a:r>
            <a:r>
              <a:rPr sz="2000" dirty="0"/>
              <a:t> POS </a:t>
            </a:r>
          </a:p>
          <a:p>
            <a:pPr marL="119063" indent="-119063">
              <a:buSzPct val="100000"/>
              <a:buChar char="•"/>
              <a:defRPr sz="1800"/>
            </a:pPr>
            <a:r>
              <a:rPr sz="2000" dirty="0"/>
              <a:t>Progressive Skill Gain for Labor Market</a:t>
            </a:r>
          </a:p>
          <a:p>
            <a:pPr marL="119063" indent="-119063">
              <a:buSzPct val="100000"/>
              <a:buChar char="•"/>
              <a:defRPr sz="1800"/>
            </a:pPr>
            <a:r>
              <a:rPr sz="2000" dirty="0"/>
              <a:t>Employment </a:t>
            </a:r>
          </a:p>
        </p:txBody>
      </p:sp>
      <p:sp>
        <p:nvSpPr>
          <p:cNvPr id="280" name="What are other data sources available at the College Level?"/>
          <p:cNvSpPr txBox="1"/>
          <p:nvPr/>
        </p:nvSpPr>
        <p:spPr>
          <a:xfrm>
            <a:off x="1045911" y="6242909"/>
            <a:ext cx="6177849"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1800"/>
            </a:lvl1pPr>
          </a:lstStyle>
          <a:p>
            <a:r>
              <a:rPr sz="2000" dirty="0"/>
              <a:t>What are other data sources available at the </a:t>
            </a:r>
            <a:r>
              <a:rPr lang="en-US" sz="2000" dirty="0"/>
              <a:t>c</a:t>
            </a:r>
            <a:r>
              <a:rPr sz="2000" dirty="0"/>
              <a:t>ollege </a:t>
            </a:r>
            <a:r>
              <a:rPr lang="en-US" sz="2000" dirty="0"/>
              <a:t>l</a:t>
            </a:r>
            <a:r>
              <a:rPr sz="2000" dirty="0"/>
              <a:t>evel? </a:t>
            </a:r>
          </a:p>
        </p:txBody>
      </p:sp>
      <p:sp>
        <p:nvSpPr>
          <p:cNvPr id="2" name="TextBox 1">
            <a:extLst>
              <a:ext uri="{FF2B5EF4-FFF2-40B4-BE49-F238E27FC236}">
                <a16:creationId xmlns:a16="http://schemas.microsoft.com/office/drawing/2014/main" id="{8C1B5DCF-1178-4186-98E1-1912962930F7}"/>
              </a:ext>
            </a:extLst>
          </p:cNvPr>
          <p:cNvSpPr txBox="1"/>
          <p:nvPr/>
        </p:nvSpPr>
        <p:spPr>
          <a:xfrm>
            <a:off x="6085230" y="2422227"/>
            <a:ext cx="2710595" cy="830997"/>
          </a:xfrm>
          <a:prstGeom prst="rect">
            <a:avLst/>
          </a:prstGeom>
          <a:solidFill>
            <a:srgbClr val="FFFF00"/>
          </a:solidFill>
        </p:spPr>
        <p:txBody>
          <a:bodyPr wrap="square" rtlCol="0">
            <a:spAutoFit/>
          </a:bodyPr>
          <a:lstStyle/>
          <a:p>
            <a:pPr marL="11113" indent="-11113" defTabSz="373783">
              <a:spcBef>
                <a:spcPts val="2672"/>
              </a:spcBef>
              <a:defRPr sz="2912"/>
            </a:pPr>
            <a:r>
              <a:rPr lang="en-US" sz="1600" dirty="0"/>
              <a:t>How are your 9-14 Career Pathways working to prepare the workforce?</a:t>
            </a:r>
          </a:p>
        </p:txBody>
      </p:sp>
      <p:sp>
        <p:nvSpPr>
          <p:cNvPr id="9" name="Review">
            <a:extLst>
              <a:ext uri="{FF2B5EF4-FFF2-40B4-BE49-F238E27FC236}">
                <a16:creationId xmlns:a16="http://schemas.microsoft.com/office/drawing/2014/main" id="{AACE877A-5BC9-BF43-80F1-F9A45DD2D75D}"/>
              </a:ext>
            </a:extLst>
          </p:cNvPr>
          <p:cNvSpPr/>
          <p:nvPr/>
        </p:nvSpPr>
        <p:spPr>
          <a:xfrm rot="5358832">
            <a:off x="3562432" y="3166369"/>
            <a:ext cx="1144806" cy="1167634"/>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dirty="0"/>
              <a:t>Review </a:t>
            </a:r>
          </a:p>
        </p:txBody>
      </p:sp>
    </p:spTree>
    <p:extLst>
      <p:ext uri="{BB962C8B-B14F-4D97-AF65-F5344CB8AC3E}">
        <p14:creationId xmlns:p14="http://schemas.microsoft.com/office/powerpoint/2010/main" val="31394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re year ready to receive Perkins Funds?…"/>
          <p:cNvSpPr txBox="1">
            <a:spLocks noGrp="1"/>
          </p:cNvSpPr>
          <p:nvPr>
            <p:ph idx="1"/>
          </p:nvPr>
        </p:nvSpPr>
        <p:spPr>
          <a:xfrm>
            <a:off x="501060" y="1761204"/>
            <a:ext cx="8515350" cy="4928308"/>
          </a:xfrm>
        </p:spPr>
        <p:txBody>
          <a:bodyPr>
            <a:normAutofit lnSpcReduction="10000"/>
          </a:bodyPr>
          <a:lstStyle/>
          <a:p>
            <a:r>
              <a:rPr lang="en-US" dirty="0"/>
              <a:t>Reminder – </a:t>
            </a:r>
          </a:p>
          <a:p>
            <a:pPr lvl="1">
              <a:spcBef>
                <a:spcPts val="600"/>
              </a:spcBef>
            </a:pPr>
            <a:r>
              <a:rPr lang="en-US" dirty="0"/>
              <a:t>Edgar Training September 25, 2019 Raleigh </a:t>
            </a:r>
          </a:p>
          <a:p>
            <a:r>
              <a:rPr lang="en-US" dirty="0"/>
              <a:t>Comprehensive Local Needs Assessment </a:t>
            </a:r>
            <a:r>
              <a:rPr lang="en-US" sz="2800" dirty="0"/>
              <a:t>Strategies </a:t>
            </a:r>
          </a:p>
          <a:p>
            <a:pPr lvl="1">
              <a:spcBef>
                <a:spcPts val="600"/>
              </a:spcBef>
            </a:pPr>
            <a:r>
              <a:rPr lang="en-US" dirty="0"/>
              <a:t>Conducted by each college fall semester 2019-20</a:t>
            </a:r>
          </a:p>
          <a:p>
            <a:pPr lvl="1">
              <a:spcBef>
                <a:spcPts val="600"/>
              </a:spcBef>
            </a:pPr>
            <a:r>
              <a:rPr lang="en-US" dirty="0"/>
              <a:t>Includes Work Based Learning – Navigator </a:t>
            </a:r>
          </a:p>
          <a:p>
            <a:r>
              <a:rPr lang="en-US" sz="2800" dirty="0"/>
              <a:t>Professional Development</a:t>
            </a:r>
          </a:p>
          <a:p>
            <a:pPr lvl="1"/>
            <a:r>
              <a:rPr lang="en-US" dirty="0"/>
              <a:t>NC-NET College Contacts</a:t>
            </a:r>
          </a:p>
          <a:p>
            <a:r>
              <a:rPr lang="en-US" dirty="0"/>
              <a:t>Budget </a:t>
            </a:r>
          </a:p>
          <a:p>
            <a:pPr lvl="1">
              <a:spcBef>
                <a:spcPts val="600"/>
              </a:spcBef>
            </a:pPr>
            <a:r>
              <a:rPr lang="en-US" dirty="0"/>
              <a:t>Coding, Participants, Funding </a:t>
            </a:r>
          </a:p>
          <a:p>
            <a:pPr lvl="1">
              <a:spcBef>
                <a:spcPts val="600"/>
              </a:spcBef>
            </a:pPr>
            <a:r>
              <a:rPr lang="en-US" dirty="0"/>
              <a:t>Carry Over in Initial Allocation </a:t>
            </a:r>
          </a:p>
          <a:p>
            <a:pPr lvl="1">
              <a:spcBef>
                <a:spcPts val="600"/>
              </a:spcBef>
            </a:pPr>
            <a:r>
              <a:rPr lang="en-US" dirty="0"/>
              <a:t>Reserve fund for Rural Colleges </a:t>
            </a:r>
          </a:p>
          <a:p>
            <a:pPr lvl="1">
              <a:spcBef>
                <a:spcPts val="600"/>
              </a:spcBef>
            </a:pPr>
            <a:endParaRPr lang="en-US" dirty="0"/>
          </a:p>
        </p:txBody>
      </p:sp>
      <p:sp>
        <p:nvSpPr>
          <p:cNvPr id="164" name="2019-20"/>
          <p:cNvSpPr txBox="1">
            <a:spLocks noGrp="1"/>
          </p:cNvSpPr>
          <p:nvPr>
            <p:ph type="title"/>
          </p:nvPr>
        </p:nvSpPr>
        <p:spPr/>
        <p:txBody>
          <a:bodyPr/>
          <a:lstStyle/>
          <a:p>
            <a:r>
              <a:rPr lang="en-US" dirty="0"/>
              <a:t>2019-20</a:t>
            </a:r>
          </a:p>
        </p:txBody>
      </p:sp>
    </p:spTree>
    <p:extLst>
      <p:ext uri="{BB962C8B-B14F-4D97-AF65-F5344CB8AC3E}">
        <p14:creationId xmlns:p14="http://schemas.microsoft.com/office/powerpoint/2010/main" val="93004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80BF-03DB-3447-B1AB-8718D1EECAA0}"/>
              </a:ext>
            </a:extLst>
          </p:cNvPr>
          <p:cNvSpPr>
            <a:spLocks noGrp="1"/>
          </p:cNvSpPr>
          <p:nvPr>
            <p:ph type="title"/>
          </p:nvPr>
        </p:nvSpPr>
        <p:spPr/>
        <p:txBody>
          <a:bodyPr>
            <a:normAutofit/>
          </a:bodyPr>
          <a:lstStyle/>
          <a:p>
            <a:r>
              <a:rPr lang="en-US" dirty="0"/>
              <a:t>Summary of the Comprehensive Local Needs Assessment - part D </a:t>
            </a:r>
          </a:p>
        </p:txBody>
      </p:sp>
      <p:sp>
        <p:nvSpPr>
          <p:cNvPr id="276" name="Professional Development"/>
          <p:cNvSpPr/>
          <p:nvPr/>
        </p:nvSpPr>
        <p:spPr>
          <a:xfrm>
            <a:off x="3004748" y="1680719"/>
            <a:ext cx="2234318"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sz="2000" dirty="0"/>
              <a:t>Professional Development </a:t>
            </a:r>
          </a:p>
        </p:txBody>
      </p:sp>
      <p:sp>
        <p:nvSpPr>
          <p:cNvPr id="278" name="Local College Professional Development Plan…"/>
          <p:cNvSpPr txBox="1"/>
          <p:nvPr/>
        </p:nvSpPr>
        <p:spPr>
          <a:xfrm>
            <a:off x="1540193" y="4404810"/>
            <a:ext cx="5163428" cy="1611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l">
              <a:defRPr sz="1800" u="sng"/>
            </a:pPr>
            <a:r>
              <a:rPr sz="2000" b="1" dirty="0"/>
              <a:t>Local College Professional Development Plan </a:t>
            </a:r>
          </a:p>
          <a:p>
            <a:pPr marL="126891" indent="-126891">
              <a:buSzPct val="100000"/>
              <a:buChar char="•"/>
              <a:defRPr sz="1800"/>
            </a:pPr>
            <a:r>
              <a:rPr sz="2000" dirty="0"/>
              <a:t>How do we incorporate the College Professional Development Plan into Perkins CLNA? </a:t>
            </a:r>
          </a:p>
          <a:p>
            <a:pPr marL="126891" indent="-126891">
              <a:buSzPct val="100000"/>
              <a:buChar char="•"/>
              <a:defRPr sz="1800"/>
            </a:pPr>
            <a:r>
              <a:rPr sz="2000" dirty="0"/>
              <a:t>Understand Professional Development Definition</a:t>
            </a:r>
          </a:p>
        </p:txBody>
      </p:sp>
      <p:sp>
        <p:nvSpPr>
          <p:cNvPr id="14" name="TextBox 13">
            <a:extLst>
              <a:ext uri="{FF2B5EF4-FFF2-40B4-BE49-F238E27FC236}">
                <a16:creationId xmlns:a16="http://schemas.microsoft.com/office/drawing/2014/main" id="{6092AD9F-8954-4347-A277-7114A9BA821A}"/>
              </a:ext>
            </a:extLst>
          </p:cNvPr>
          <p:cNvSpPr txBox="1"/>
          <p:nvPr/>
        </p:nvSpPr>
        <p:spPr>
          <a:xfrm>
            <a:off x="6084937" y="2648902"/>
            <a:ext cx="2234318" cy="830997"/>
          </a:xfrm>
          <a:prstGeom prst="rect">
            <a:avLst/>
          </a:prstGeom>
          <a:solidFill>
            <a:srgbClr val="FFFF00"/>
          </a:solidFill>
        </p:spPr>
        <p:txBody>
          <a:bodyPr wrap="square" rtlCol="0">
            <a:spAutoFit/>
          </a:bodyPr>
          <a:lstStyle/>
          <a:p>
            <a:r>
              <a:rPr lang="en-US" sz="1600" dirty="0"/>
              <a:t>How do we recruit, retain, and upgrade faculty skills?</a:t>
            </a:r>
          </a:p>
        </p:txBody>
      </p:sp>
      <p:sp>
        <p:nvSpPr>
          <p:cNvPr id="8" name="Check">
            <a:extLst>
              <a:ext uri="{FF2B5EF4-FFF2-40B4-BE49-F238E27FC236}">
                <a16:creationId xmlns:a16="http://schemas.microsoft.com/office/drawing/2014/main" id="{7FEAB18C-7B0E-D148-B95A-0AC421189D84}"/>
              </a:ext>
            </a:extLst>
          </p:cNvPr>
          <p:cNvSpPr/>
          <p:nvPr/>
        </p:nvSpPr>
        <p:spPr>
          <a:xfrm rot="5358832">
            <a:off x="3551266" y="3214815"/>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a:t>Check</a:t>
            </a:r>
          </a:p>
        </p:txBody>
      </p:sp>
    </p:spTree>
    <p:extLst>
      <p:ext uri="{BB962C8B-B14F-4D97-AF65-F5344CB8AC3E}">
        <p14:creationId xmlns:p14="http://schemas.microsoft.com/office/powerpoint/2010/main" val="38886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19BC-48BA-2A43-A46F-75733378EFDF}"/>
              </a:ext>
            </a:extLst>
          </p:cNvPr>
          <p:cNvSpPr>
            <a:spLocks noGrp="1"/>
          </p:cNvSpPr>
          <p:nvPr>
            <p:ph type="title"/>
          </p:nvPr>
        </p:nvSpPr>
        <p:spPr/>
        <p:txBody>
          <a:bodyPr>
            <a:normAutofit/>
          </a:bodyPr>
          <a:lstStyle/>
          <a:p>
            <a:r>
              <a:rPr lang="en-US" dirty="0"/>
              <a:t>Summary of the Comprehensive Local Needs Assessment - part E </a:t>
            </a:r>
          </a:p>
        </p:txBody>
      </p:sp>
      <p:sp>
        <p:nvSpPr>
          <p:cNvPr id="277" name="Special Populations"/>
          <p:cNvSpPr/>
          <p:nvPr/>
        </p:nvSpPr>
        <p:spPr>
          <a:xfrm>
            <a:off x="2998836" y="1685254"/>
            <a:ext cx="2234318" cy="1377189"/>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a:solidFill>
                  <a:srgbClr val="FFFFFF"/>
                </a:solidFill>
              </a:defRPr>
            </a:lvl1pPr>
          </a:lstStyle>
          <a:p>
            <a:pPr algn="ctr"/>
            <a:r>
              <a:rPr sz="2000" dirty="0"/>
              <a:t>Special Populations</a:t>
            </a:r>
          </a:p>
        </p:txBody>
      </p:sp>
      <p:sp>
        <p:nvSpPr>
          <p:cNvPr id="279" name="Documents to Consider…"/>
          <p:cNvSpPr txBox="1"/>
          <p:nvPr/>
        </p:nvSpPr>
        <p:spPr>
          <a:xfrm>
            <a:off x="2682600" y="4523753"/>
            <a:ext cx="2866791"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l">
              <a:defRPr sz="2200" u="sng"/>
            </a:pPr>
            <a:r>
              <a:rPr sz="2000" b="1" dirty="0"/>
              <a:t>Documents to Consider </a:t>
            </a:r>
          </a:p>
          <a:p>
            <a:pPr marL="126891" indent="-126891">
              <a:buSzPct val="100000"/>
              <a:buChar char="•"/>
              <a:defRPr sz="1800"/>
            </a:pPr>
            <a:r>
              <a:rPr sz="2000" dirty="0"/>
              <a:t>College Application CFNC </a:t>
            </a:r>
          </a:p>
        </p:txBody>
      </p:sp>
      <p:sp>
        <p:nvSpPr>
          <p:cNvPr id="282" name="How do we identify Special Population students ?…"/>
          <p:cNvSpPr txBox="1"/>
          <p:nvPr/>
        </p:nvSpPr>
        <p:spPr>
          <a:xfrm>
            <a:off x="1556870" y="5386508"/>
            <a:ext cx="5118250" cy="995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defRPr sz="1900"/>
            </a:pPr>
            <a:r>
              <a:rPr sz="2000" dirty="0"/>
              <a:t>How do we identify Special Population students?</a:t>
            </a:r>
          </a:p>
          <a:p>
            <a:pPr>
              <a:defRPr sz="1900"/>
            </a:pPr>
            <a:r>
              <a:rPr sz="2000" dirty="0"/>
              <a:t>How to we assist those interested in enrolling? </a:t>
            </a:r>
          </a:p>
          <a:p>
            <a:pPr>
              <a:defRPr sz="1900"/>
            </a:pPr>
            <a:r>
              <a:rPr sz="2000" dirty="0"/>
              <a:t>How do we support those enrolled in CTE? </a:t>
            </a:r>
          </a:p>
        </p:txBody>
      </p:sp>
      <p:sp>
        <p:nvSpPr>
          <p:cNvPr id="14" name="TextBox 13">
            <a:extLst>
              <a:ext uri="{FF2B5EF4-FFF2-40B4-BE49-F238E27FC236}">
                <a16:creationId xmlns:a16="http://schemas.microsoft.com/office/drawing/2014/main" id="{0C114AA8-F219-4AF2-9D29-BABDA7485143}"/>
              </a:ext>
            </a:extLst>
          </p:cNvPr>
          <p:cNvSpPr txBox="1"/>
          <p:nvPr/>
        </p:nvSpPr>
        <p:spPr>
          <a:xfrm>
            <a:off x="6084937" y="2583663"/>
            <a:ext cx="2018933" cy="923330"/>
          </a:xfrm>
          <a:prstGeom prst="rect">
            <a:avLst/>
          </a:prstGeom>
          <a:solidFill>
            <a:srgbClr val="FFFF00"/>
          </a:solidFill>
        </p:spPr>
        <p:txBody>
          <a:bodyPr wrap="square" rtlCol="0">
            <a:spAutoFit/>
          </a:bodyPr>
          <a:lstStyle/>
          <a:p>
            <a:r>
              <a:rPr lang="en-US" dirty="0"/>
              <a:t>How can you link with college support services? </a:t>
            </a:r>
          </a:p>
        </p:txBody>
      </p:sp>
      <p:sp>
        <p:nvSpPr>
          <p:cNvPr id="9" name="Engage">
            <a:extLst>
              <a:ext uri="{FF2B5EF4-FFF2-40B4-BE49-F238E27FC236}">
                <a16:creationId xmlns:a16="http://schemas.microsoft.com/office/drawing/2014/main" id="{C28BAE3E-6F54-D349-ACF5-B8D6A903E927}"/>
              </a:ext>
            </a:extLst>
          </p:cNvPr>
          <p:cNvSpPr/>
          <p:nvPr/>
        </p:nvSpPr>
        <p:spPr>
          <a:xfrm rot="5358832">
            <a:off x="3545354" y="3223885"/>
            <a:ext cx="1141282" cy="116900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r>
              <a:rPr sz="2000" dirty="0"/>
              <a:t>Engage</a:t>
            </a:r>
          </a:p>
        </p:txBody>
      </p:sp>
    </p:spTree>
    <p:extLst>
      <p:ext uri="{BB962C8B-B14F-4D97-AF65-F5344CB8AC3E}">
        <p14:creationId xmlns:p14="http://schemas.microsoft.com/office/powerpoint/2010/main" val="23577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Morgan Crawford</a:t>
            </a:r>
            <a:endParaRPr lang="en-US" b="0" dirty="0"/>
          </a:p>
        </p:txBody>
      </p:sp>
      <p:sp>
        <p:nvSpPr>
          <p:cNvPr id="3" name="Subtitle 2"/>
          <p:cNvSpPr>
            <a:spLocks noGrp="1"/>
          </p:cNvSpPr>
          <p:nvPr>
            <p:ph type="subTitle" idx="1"/>
          </p:nvPr>
        </p:nvSpPr>
        <p:spPr>
          <a:xfrm>
            <a:off x="914399" y="3881000"/>
            <a:ext cx="7336465" cy="1655762"/>
          </a:xfrm>
        </p:spPr>
        <p:txBody>
          <a:bodyPr/>
          <a:lstStyle/>
          <a:p>
            <a:r>
              <a:rPr lang="en-US" i="1" dirty="0"/>
              <a:t>Finance and Operations Director</a:t>
            </a:r>
          </a:p>
          <a:p>
            <a:r>
              <a:rPr lang="en-US" dirty="0"/>
              <a:t>North Carolina Business Committee for Education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97" y="5279066"/>
            <a:ext cx="4560224" cy="1435280"/>
          </a:xfrm>
          <a:prstGeom prst="rect">
            <a:avLst/>
          </a:prstGeom>
        </p:spPr>
      </p:pic>
    </p:spTree>
    <p:extLst>
      <p:ext uri="{BB962C8B-B14F-4D97-AF65-F5344CB8AC3E}">
        <p14:creationId xmlns:p14="http://schemas.microsoft.com/office/powerpoint/2010/main" val="25809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E101F-4436-E14A-98F6-364943C9D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64116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F6E36-E338-9D46-980B-0EE974EEA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23538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316255-EE3C-4FBA-812F-21936A3EDBA4}"/>
              </a:ext>
            </a:extLst>
          </p:cNvPr>
          <p:cNvSpPr>
            <a:spLocks noGrp="1"/>
          </p:cNvSpPr>
          <p:nvPr>
            <p:ph idx="1"/>
          </p:nvPr>
        </p:nvSpPr>
        <p:spPr/>
        <p:txBody>
          <a:bodyPr/>
          <a:lstStyle/>
          <a:p>
            <a:r>
              <a:rPr lang="en-US" dirty="0"/>
              <a:t>Paper work in and on file</a:t>
            </a:r>
          </a:p>
          <a:p>
            <a:r>
              <a:rPr lang="en-US" dirty="0"/>
              <a:t>Colleges with elements to complete</a:t>
            </a:r>
          </a:p>
          <a:p>
            <a:r>
              <a:rPr lang="en-US" dirty="0"/>
              <a:t>Glimpse of proposed final Basic Grant budget</a:t>
            </a:r>
          </a:p>
          <a:p>
            <a:r>
              <a:rPr lang="en-US" dirty="0"/>
              <a:t>Questions on coding students </a:t>
            </a:r>
          </a:p>
          <a:p>
            <a:endParaRPr lang="en-US" dirty="0"/>
          </a:p>
        </p:txBody>
      </p:sp>
      <p:sp>
        <p:nvSpPr>
          <p:cNvPr id="3" name="Title 2">
            <a:extLst>
              <a:ext uri="{FF2B5EF4-FFF2-40B4-BE49-F238E27FC236}">
                <a16:creationId xmlns:a16="http://schemas.microsoft.com/office/drawing/2014/main" id="{87E9AFC2-695B-436A-99C4-A85D375D06E4}"/>
              </a:ext>
            </a:extLst>
          </p:cNvPr>
          <p:cNvSpPr>
            <a:spLocks noGrp="1"/>
          </p:cNvSpPr>
          <p:nvPr>
            <p:ph type="title"/>
          </p:nvPr>
        </p:nvSpPr>
        <p:spPr/>
        <p:txBody>
          <a:bodyPr/>
          <a:lstStyle/>
          <a:p>
            <a:r>
              <a:rPr lang="en-US" dirty="0"/>
              <a:t>Initial Budget and Plan </a:t>
            </a:r>
          </a:p>
        </p:txBody>
      </p:sp>
    </p:spTree>
    <p:extLst>
      <p:ext uri="{BB962C8B-B14F-4D97-AF65-F5344CB8AC3E}">
        <p14:creationId xmlns:p14="http://schemas.microsoft.com/office/powerpoint/2010/main" val="358204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D2FAE5-A89A-9A44-BCF8-4D2CA5662C22}"/>
              </a:ext>
            </a:extLst>
          </p:cNvPr>
          <p:cNvSpPr>
            <a:spLocks noGrp="1"/>
          </p:cNvSpPr>
          <p:nvPr>
            <p:ph idx="1"/>
          </p:nvPr>
        </p:nvSpPr>
        <p:spPr/>
        <p:txBody>
          <a:bodyPr/>
          <a:lstStyle/>
          <a:p>
            <a:r>
              <a:rPr lang="en-US" dirty="0"/>
              <a:t>Waiting list for nursing</a:t>
            </a:r>
          </a:p>
          <a:p>
            <a:r>
              <a:rPr lang="en-US" dirty="0"/>
              <a:t>General Occupation Technology (GOT A55280)</a:t>
            </a:r>
          </a:p>
          <a:p>
            <a:r>
              <a:rPr lang="en-US" dirty="0"/>
              <a:t>General Education (non-CTE)  (A10300)</a:t>
            </a:r>
          </a:p>
          <a:p>
            <a:r>
              <a:rPr lang="en-US" dirty="0"/>
              <a:t>Nursing  A45110</a:t>
            </a:r>
          </a:p>
          <a:p>
            <a:r>
              <a:rPr lang="en-US" dirty="0"/>
              <a:t>General Education - Nursing (non-CTE) A1030N</a:t>
            </a:r>
          </a:p>
          <a:p>
            <a:r>
              <a:rPr lang="en-US" dirty="0"/>
              <a:t>Ensure students who are waiting for an official seat in a program are coded in a technical program in order to count towards the allocation of Perkins funds</a:t>
            </a:r>
          </a:p>
          <a:p>
            <a:endParaRPr lang="en-US" dirty="0"/>
          </a:p>
        </p:txBody>
      </p:sp>
      <p:sp>
        <p:nvSpPr>
          <p:cNvPr id="3" name="Title 2">
            <a:extLst>
              <a:ext uri="{FF2B5EF4-FFF2-40B4-BE49-F238E27FC236}">
                <a16:creationId xmlns:a16="http://schemas.microsoft.com/office/drawing/2014/main" id="{55B0D963-0939-024E-A7F2-D9F775ECE5D4}"/>
              </a:ext>
            </a:extLst>
          </p:cNvPr>
          <p:cNvSpPr>
            <a:spLocks noGrp="1"/>
          </p:cNvSpPr>
          <p:nvPr>
            <p:ph type="title"/>
          </p:nvPr>
        </p:nvSpPr>
        <p:spPr/>
        <p:txBody>
          <a:bodyPr/>
          <a:lstStyle/>
          <a:p>
            <a:r>
              <a:rPr lang="en-US" dirty="0"/>
              <a:t>Coding Students</a:t>
            </a:r>
          </a:p>
        </p:txBody>
      </p:sp>
    </p:spTree>
    <p:extLst>
      <p:ext uri="{BB962C8B-B14F-4D97-AF65-F5344CB8AC3E}">
        <p14:creationId xmlns:p14="http://schemas.microsoft.com/office/powerpoint/2010/main" val="263804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ECA25C-1F3A-4495-9320-0BAD311A7280}"/>
              </a:ext>
            </a:extLst>
          </p:cNvPr>
          <p:cNvSpPr>
            <a:spLocks noGrp="1"/>
          </p:cNvSpPr>
          <p:nvPr>
            <p:ph idx="1"/>
          </p:nvPr>
        </p:nvSpPr>
        <p:spPr/>
        <p:txBody>
          <a:bodyPr/>
          <a:lstStyle/>
          <a:p>
            <a:r>
              <a:rPr lang="en-US" dirty="0"/>
              <a:t>Perkins Initial Budget and Plan </a:t>
            </a:r>
          </a:p>
          <a:p>
            <a:r>
              <a:rPr lang="en-US" dirty="0"/>
              <a:t>Perkins Projected Budget with Infused Carry Over </a:t>
            </a:r>
          </a:p>
          <a:p>
            <a:r>
              <a:rPr lang="en-US" dirty="0"/>
              <a:t>Perkins Reserve Grant to Rural Areas (College service area under 250 people per square mile)</a:t>
            </a:r>
          </a:p>
        </p:txBody>
      </p:sp>
      <p:sp>
        <p:nvSpPr>
          <p:cNvPr id="3" name="Title 2">
            <a:extLst>
              <a:ext uri="{FF2B5EF4-FFF2-40B4-BE49-F238E27FC236}">
                <a16:creationId xmlns:a16="http://schemas.microsoft.com/office/drawing/2014/main" id="{D17BD925-4856-4DCF-802F-4ADEBA059E4C}"/>
              </a:ext>
            </a:extLst>
          </p:cNvPr>
          <p:cNvSpPr>
            <a:spLocks noGrp="1"/>
          </p:cNvSpPr>
          <p:nvPr>
            <p:ph type="title"/>
          </p:nvPr>
        </p:nvSpPr>
        <p:spPr/>
        <p:txBody>
          <a:bodyPr/>
          <a:lstStyle/>
          <a:p>
            <a:r>
              <a:rPr lang="en-US" dirty="0"/>
              <a:t>Budget – Heads Up for Planning </a:t>
            </a:r>
          </a:p>
        </p:txBody>
      </p:sp>
    </p:spTree>
    <p:extLst>
      <p:ext uri="{BB962C8B-B14F-4D97-AF65-F5344CB8AC3E}">
        <p14:creationId xmlns:p14="http://schemas.microsoft.com/office/powerpoint/2010/main" val="268033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09D325-89CE-E143-B573-153E6A262CC3}"/>
              </a:ext>
            </a:extLst>
          </p:cNvPr>
          <p:cNvSpPr>
            <a:spLocks noGrp="1"/>
          </p:cNvSpPr>
          <p:nvPr>
            <p:ph idx="1"/>
          </p:nvPr>
        </p:nvSpPr>
        <p:spPr>
          <a:xfrm>
            <a:off x="54494" y="1761204"/>
            <a:ext cx="2986417" cy="5096796"/>
          </a:xfrm>
        </p:spPr>
        <p:txBody>
          <a:bodyPr vert="horz">
            <a:noAutofit/>
          </a:bodyPr>
          <a:lstStyle/>
          <a:p>
            <a:r>
              <a:rPr lang="en-US" sz="1700" dirty="0"/>
              <a:t>Beaufort County CC</a:t>
            </a:r>
          </a:p>
          <a:p>
            <a:r>
              <a:rPr lang="en-US" sz="1700" dirty="0"/>
              <a:t>Bladen CC</a:t>
            </a:r>
          </a:p>
          <a:p>
            <a:r>
              <a:rPr lang="en-US" sz="1700" dirty="0"/>
              <a:t>Blue Ridge CC</a:t>
            </a:r>
          </a:p>
          <a:p>
            <a:r>
              <a:rPr lang="en-US" sz="1700" dirty="0"/>
              <a:t>Brunswick CC</a:t>
            </a:r>
          </a:p>
          <a:p>
            <a:r>
              <a:rPr lang="en-US" sz="1700" dirty="0"/>
              <a:t>Caldwell CC &amp; TI</a:t>
            </a:r>
          </a:p>
          <a:p>
            <a:r>
              <a:rPr lang="en-US" sz="1700" dirty="0"/>
              <a:t>Carteret CC</a:t>
            </a:r>
          </a:p>
          <a:p>
            <a:r>
              <a:rPr lang="en-US" sz="1700" dirty="0"/>
              <a:t>Central Carolina CC</a:t>
            </a:r>
          </a:p>
          <a:p>
            <a:r>
              <a:rPr lang="en-US" sz="1700" dirty="0"/>
              <a:t>Cleveland CC</a:t>
            </a:r>
          </a:p>
          <a:p>
            <a:r>
              <a:rPr lang="en-US" sz="1700" dirty="0"/>
              <a:t>College of The Albemarle</a:t>
            </a:r>
          </a:p>
          <a:p>
            <a:r>
              <a:rPr lang="en-US" sz="1700" dirty="0"/>
              <a:t>Craven CC</a:t>
            </a:r>
          </a:p>
          <a:p>
            <a:r>
              <a:rPr lang="en-US" sz="1700" dirty="0"/>
              <a:t>Edgecombe CC</a:t>
            </a:r>
          </a:p>
          <a:p>
            <a:r>
              <a:rPr lang="en-US" sz="1700" dirty="0"/>
              <a:t>Halifax CC</a:t>
            </a:r>
          </a:p>
          <a:p>
            <a:r>
              <a:rPr lang="en-US" sz="1700" dirty="0"/>
              <a:t>Haywood CC</a:t>
            </a:r>
          </a:p>
          <a:p>
            <a:r>
              <a:rPr lang="en-US" sz="1700" dirty="0"/>
              <a:t>Isothermal CC</a:t>
            </a:r>
          </a:p>
        </p:txBody>
      </p:sp>
      <p:sp>
        <p:nvSpPr>
          <p:cNvPr id="3" name="Title 2">
            <a:extLst>
              <a:ext uri="{FF2B5EF4-FFF2-40B4-BE49-F238E27FC236}">
                <a16:creationId xmlns:a16="http://schemas.microsoft.com/office/drawing/2014/main" id="{82B42D35-73D9-D544-9241-93C3716245B5}"/>
              </a:ext>
            </a:extLst>
          </p:cNvPr>
          <p:cNvSpPr>
            <a:spLocks noGrp="1"/>
          </p:cNvSpPr>
          <p:nvPr>
            <p:ph type="title"/>
          </p:nvPr>
        </p:nvSpPr>
        <p:spPr/>
        <p:txBody>
          <a:bodyPr/>
          <a:lstStyle/>
          <a:p>
            <a:r>
              <a:rPr lang="en-US" dirty="0"/>
              <a:t>Colleges with Reserve Grant </a:t>
            </a:r>
            <a:br>
              <a:rPr lang="en-US" dirty="0"/>
            </a:br>
            <a:r>
              <a:rPr lang="en-US" dirty="0"/>
              <a:t>2019-2020</a:t>
            </a:r>
          </a:p>
        </p:txBody>
      </p:sp>
      <p:sp>
        <p:nvSpPr>
          <p:cNvPr id="4" name="Content Placeholder 1">
            <a:extLst>
              <a:ext uri="{FF2B5EF4-FFF2-40B4-BE49-F238E27FC236}">
                <a16:creationId xmlns:a16="http://schemas.microsoft.com/office/drawing/2014/main" id="{D04E0ECC-3686-5545-ADC3-15BF8F12EED8}"/>
              </a:ext>
            </a:extLst>
          </p:cNvPr>
          <p:cNvSpPr txBox="1">
            <a:spLocks/>
          </p:cNvSpPr>
          <p:nvPr/>
        </p:nvSpPr>
        <p:spPr>
          <a:xfrm>
            <a:off x="3247808" y="1761204"/>
            <a:ext cx="2646178" cy="5096796"/>
          </a:xfrm>
          <a:prstGeom prst="rect">
            <a:avLst/>
          </a:prstGeom>
        </p:spPr>
        <p:txBody>
          <a:bodyPr vert="horz" lIns="91440" tIns="45720" rIns="91440" bIns="45720" rtlCol="0">
            <a:no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Times New Roman" charset="0"/>
                <a:ea typeface="Times New Roman" charset="0"/>
                <a:cs typeface="Times New Roman" charset="0"/>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Times New Roman" charset="0"/>
                <a:ea typeface="Times New Roman" charset="0"/>
                <a:cs typeface="Times New Roman" charset="0"/>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Times New Roman" charset="0"/>
                <a:ea typeface="Times New Roman" charset="0"/>
                <a:cs typeface="Times New Roman" charset="0"/>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Times New Roman" charset="0"/>
                <a:ea typeface="Times New Roman" charset="0"/>
                <a:cs typeface="Times New Roman" charset="0"/>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700" dirty="0"/>
              <a:t>James </a:t>
            </a:r>
            <a:r>
              <a:rPr lang="en-US" sz="1700" dirty="0" err="1"/>
              <a:t>Sprunt</a:t>
            </a:r>
            <a:r>
              <a:rPr lang="en-US" sz="1700" dirty="0"/>
              <a:t> CC</a:t>
            </a:r>
          </a:p>
          <a:p>
            <a:r>
              <a:rPr lang="en-US" sz="1700" dirty="0"/>
              <a:t>Johnston CC</a:t>
            </a:r>
          </a:p>
          <a:p>
            <a:r>
              <a:rPr lang="en-US" sz="1700" dirty="0"/>
              <a:t>Lenoir CC</a:t>
            </a:r>
          </a:p>
          <a:p>
            <a:r>
              <a:rPr lang="en-US" sz="1700" dirty="0"/>
              <a:t>Martin CC</a:t>
            </a:r>
          </a:p>
          <a:p>
            <a:r>
              <a:rPr lang="en-US" sz="1700" dirty="0" err="1"/>
              <a:t>Mayland</a:t>
            </a:r>
            <a:r>
              <a:rPr lang="en-US" sz="1700" dirty="0"/>
              <a:t> CC</a:t>
            </a:r>
          </a:p>
          <a:p>
            <a:r>
              <a:rPr lang="en-US" sz="1700" dirty="0"/>
              <a:t>McDowell Technical CC</a:t>
            </a:r>
          </a:p>
          <a:p>
            <a:r>
              <a:rPr lang="en-US" sz="1700" dirty="0"/>
              <a:t>Montgomery CC</a:t>
            </a:r>
          </a:p>
          <a:p>
            <a:r>
              <a:rPr lang="en-US" sz="1700" dirty="0"/>
              <a:t>Nash CC</a:t>
            </a:r>
          </a:p>
          <a:p>
            <a:r>
              <a:rPr lang="en-US" sz="1700" dirty="0"/>
              <a:t>Pamlico CC</a:t>
            </a:r>
          </a:p>
          <a:p>
            <a:r>
              <a:rPr lang="en-US" sz="1700" dirty="0"/>
              <a:t>Piedmont CC</a:t>
            </a:r>
          </a:p>
          <a:p>
            <a:r>
              <a:rPr lang="en-US" sz="1700" dirty="0"/>
              <a:t>Randolph CC</a:t>
            </a:r>
          </a:p>
          <a:p>
            <a:r>
              <a:rPr lang="en-US" sz="1700" dirty="0"/>
              <a:t>Richmond CC</a:t>
            </a:r>
          </a:p>
          <a:p>
            <a:r>
              <a:rPr lang="en-US" sz="1700" dirty="0"/>
              <a:t>Roanoke-Chowan CC</a:t>
            </a:r>
          </a:p>
          <a:p>
            <a:r>
              <a:rPr lang="en-US" sz="1700" dirty="0"/>
              <a:t>Robeson CC</a:t>
            </a:r>
          </a:p>
        </p:txBody>
      </p:sp>
      <p:sp>
        <p:nvSpPr>
          <p:cNvPr id="5" name="Content Placeholder 1">
            <a:extLst>
              <a:ext uri="{FF2B5EF4-FFF2-40B4-BE49-F238E27FC236}">
                <a16:creationId xmlns:a16="http://schemas.microsoft.com/office/drawing/2014/main" id="{14C517BD-BFC5-FA43-95B2-00973E0AD6B7}"/>
              </a:ext>
            </a:extLst>
          </p:cNvPr>
          <p:cNvSpPr txBox="1">
            <a:spLocks/>
          </p:cNvSpPr>
          <p:nvPr/>
        </p:nvSpPr>
        <p:spPr>
          <a:xfrm>
            <a:off x="6285172" y="1761204"/>
            <a:ext cx="2646178" cy="5096796"/>
          </a:xfrm>
          <a:prstGeom prst="rect">
            <a:avLst/>
          </a:prstGeom>
        </p:spPr>
        <p:txBody>
          <a:bodyPr vert="horz" lIns="91440" tIns="45720" rIns="91440" bIns="45720" rtlCol="0">
            <a:no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Times New Roman" charset="0"/>
                <a:ea typeface="Times New Roman" charset="0"/>
                <a:cs typeface="Times New Roman" charset="0"/>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Times New Roman" charset="0"/>
                <a:ea typeface="Times New Roman" charset="0"/>
                <a:cs typeface="Times New Roman" charset="0"/>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Times New Roman" charset="0"/>
                <a:ea typeface="Times New Roman" charset="0"/>
                <a:cs typeface="Times New Roman" charset="0"/>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Times New Roman" charset="0"/>
                <a:ea typeface="Times New Roman" charset="0"/>
                <a:cs typeface="Times New Roman" charset="0"/>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700" dirty="0"/>
              <a:t>Rockingham CC</a:t>
            </a:r>
          </a:p>
          <a:p>
            <a:r>
              <a:rPr lang="en-US" sz="1700" dirty="0"/>
              <a:t>Sampson CC</a:t>
            </a:r>
          </a:p>
          <a:p>
            <a:r>
              <a:rPr lang="en-US" sz="1700" dirty="0"/>
              <a:t>Sandhills CC</a:t>
            </a:r>
          </a:p>
          <a:p>
            <a:r>
              <a:rPr lang="en-US" sz="1700" dirty="0"/>
              <a:t>South Piedmont CC</a:t>
            </a:r>
          </a:p>
          <a:p>
            <a:r>
              <a:rPr lang="en-US" sz="1700" dirty="0"/>
              <a:t>Southeastern CC</a:t>
            </a:r>
          </a:p>
          <a:p>
            <a:r>
              <a:rPr lang="en-US" sz="1700" dirty="0"/>
              <a:t>Southwestern CC</a:t>
            </a:r>
          </a:p>
          <a:p>
            <a:r>
              <a:rPr lang="en-US" sz="1700" dirty="0"/>
              <a:t>Stanly CC</a:t>
            </a:r>
          </a:p>
          <a:p>
            <a:r>
              <a:rPr lang="en-US" sz="1700" dirty="0"/>
              <a:t>Surry CC</a:t>
            </a:r>
          </a:p>
          <a:p>
            <a:r>
              <a:rPr lang="en-US" sz="1700" dirty="0"/>
              <a:t>Tri-County CC</a:t>
            </a:r>
          </a:p>
          <a:p>
            <a:r>
              <a:rPr lang="en-US" sz="1700" dirty="0"/>
              <a:t>Vance-Granville CC</a:t>
            </a:r>
          </a:p>
          <a:p>
            <a:r>
              <a:rPr lang="en-US" sz="1700" dirty="0"/>
              <a:t>Wayne CC</a:t>
            </a:r>
          </a:p>
          <a:p>
            <a:r>
              <a:rPr lang="en-US" sz="1700" dirty="0"/>
              <a:t>Western Piedmont CC</a:t>
            </a:r>
          </a:p>
          <a:p>
            <a:r>
              <a:rPr lang="en-US" sz="1700" dirty="0"/>
              <a:t>Wilkes CC</a:t>
            </a:r>
          </a:p>
          <a:p>
            <a:r>
              <a:rPr lang="en-US" sz="1700" dirty="0"/>
              <a:t>Wilson CC</a:t>
            </a:r>
          </a:p>
          <a:p>
            <a:endParaRPr lang="en-US" sz="1700" dirty="0"/>
          </a:p>
        </p:txBody>
      </p:sp>
    </p:spTree>
    <p:extLst>
      <p:ext uri="{BB962C8B-B14F-4D97-AF65-F5344CB8AC3E}">
        <p14:creationId xmlns:p14="http://schemas.microsoft.com/office/powerpoint/2010/main" val="487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September 25, 2019 - Edgar Training - Raleigh </a:t>
            </a:r>
          </a:p>
          <a:p>
            <a:r>
              <a:rPr lang="en-US" dirty="0"/>
              <a:t>October 2&amp;3, 2019 - ACTE Credentialing - Raleigh</a:t>
            </a:r>
          </a:p>
          <a:p>
            <a:r>
              <a:rPr lang="en-US" dirty="0"/>
              <a:t>Training online -  </a:t>
            </a:r>
            <a:r>
              <a:rPr lang="en-US" dirty="0" err="1"/>
              <a:t>www.perkins.org</a:t>
            </a:r>
            <a:endParaRPr lang="en-US" dirty="0"/>
          </a:p>
          <a:p>
            <a:r>
              <a:rPr lang="en-US" dirty="0"/>
              <a:t>Perkins Webinars - Second Tuesday </a:t>
            </a:r>
          </a:p>
          <a:p>
            <a:r>
              <a:rPr lang="en-US" dirty="0"/>
              <a:t>Career Pathways Webinars - Third Thursday (September 19)</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1493157" y="5930384"/>
            <a:ext cx="5517088" cy="461665"/>
          </a:xfrm>
          <a:prstGeom prst="rect">
            <a:avLst/>
          </a:prstGeom>
        </p:spPr>
        <p:txBody>
          <a:bodyPr wrap="none">
            <a:spAutoFit/>
          </a:bodyPr>
          <a:lstStyle/>
          <a:p>
            <a:r>
              <a:rPr lang="en-US" sz="2400" dirty="0"/>
              <a:t>https://</a:t>
            </a:r>
            <a:r>
              <a:rPr lang="en-US" sz="2400" dirty="0" err="1"/>
              <a:t>www.ncperkins.org</a:t>
            </a:r>
            <a:r>
              <a:rPr lang="en-US" sz="2400" dirty="0"/>
              <a:t>/presentations/</a:t>
            </a:r>
          </a:p>
        </p:txBody>
      </p:sp>
    </p:spTree>
    <p:extLst>
      <p:ext uri="{BB962C8B-B14F-4D97-AF65-F5344CB8AC3E}">
        <p14:creationId xmlns:p14="http://schemas.microsoft.com/office/powerpoint/2010/main" val="30485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0" indent="0">
              <a:buNone/>
            </a:pPr>
            <a:r>
              <a:rPr lang="en-US" b="1" dirty="0"/>
              <a:t>Alamance Community College</a:t>
            </a:r>
          </a:p>
          <a:p>
            <a:r>
              <a:rPr lang="en-US" dirty="0"/>
              <a:t>Strengthening Connections to Local Industries</a:t>
            </a:r>
          </a:p>
          <a:p>
            <a:endParaRPr lang="en-US" dirty="0"/>
          </a:p>
          <a:p>
            <a:r>
              <a:rPr lang="en-US" dirty="0"/>
              <a:t>Promising practice videos are on NCperkins.org under Perkins Resources.</a:t>
            </a:r>
          </a:p>
          <a:p>
            <a:endParaRPr lang="en-US" dirty="0"/>
          </a:p>
          <a:p>
            <a:pPr marL="0" indent="0">
              <a:buNone/>
            </a:pPr>
            <a:r>
              <a:rPr lang="en-US" dirty="0"/>
              <a:t>https://</a:t>
            </a:r>
            <a:r>
              <a:rPr lang="en-US" dirty="0" err="1"/>
              <a:t>www.ncperkins.org</a:t>
            </a:r>
            <a:r>
              <a:rPr lang="en-US" dirty="0"/>
              <a:t>/course/</a:t>
            </a:r>
            <a:r>
              <a:rPr lang="en-US" dirty="0" err="1"/>
              <a:t>view.php?id</a:t>
            </a:r>
            <a:r>
              <a:rPr lang="en-US" dirty="0"/>
              <a:t>=61</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2019</a:t>
            </a:r>
          </a:p>
        </p:txBody>
      </p:sp>
    </p:spTree>
    <p:extLst>
      <p:ext uri="{BB962C8B-B14F-4D97-AF65-F5344CB8AC3E}">
        <p14:creationId xmlns:p14="http://schemas.microsoft.com/office/powerpoint/2010/main" val="50373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a:p>
            <a:r>
              <a:rPr lang="en-US" dirty="0"/>
              <a:t>Next Update:  Tuesday, September 10, 2019 </a:t>
            </a:r>
          </a:p>
          <a:p>
            <a:r>
              <a:rPr lang="en-US" dirty="0"/>
              <a:t>No Update in December</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771" y="6099175"/>
            <a:ext cx="4991100" cy="393700"/>
          </a:xfrm>
          <a:prstGeom prst="rect">
            <a:avLst/>
          </a:prstGeom>
        </p:spPr>
      </p:pic>
    </p:spTree>
    <p:extLst>
      <p:ext uri="{BB962C8B-B14F-4D97-AF65-F5344CB8AC3E}">
        <p14:creationId xmlns:p14="http://schemas.microsoft.com/office/powerpoint/2010/main" val="23929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457200" y="1600200"/>
            <a:ext cx="8458200" cy="4648200"/>
          </a:xfrm>
        </p:spPr>
        <p:txBody>
          <a:bodyPr>
            <a:normAutofit fontScale="70000" lnSpcReduction="20000"/>
          </a:bodyPr>
          <a:lstStyle/>
          <a:p>
            <a:pPr marL="0" indent="0">
              <a:lnSpc>
                <a:spcPct val="120000"/>
              </a:lnSpc>
              <a:spcAft>
                <a:spcPts val="1200"/>
              </a:spcAft>
              <a:buNone/>
              <a:tabLst>
                <a:tab pos="741363" algn="l"/>
                <a:tab pos="7532688" algn="r"/>
              </a:tabLst>
            </a:pPr>
            <a:r>
              <a:rPr lang="en-US" sz="3400" b="1" dirty="0"/>
              <a:t>Dr. Bob </a:t>
            </a:r>
            <a:r>
              <a:rPr lang="en-US" sz="3400" b="1" dirty="0" err="1"/>
              <a:t>Witchger</a:t>
            </a:r>
            <a:r>
              <a:rPr lang="en-US" sz="3400" b="1" dirty="0"/>
              <a:t>	</a:t>
            </a:r>
            <a:r>
              <a:rPr lang="en-US" dirty="0"/>
              <a:t>Director, Career &amp; Technical Education</a:t>
            </a:r>
            <a:br>
              <a:rPr lang="en-US" dirty="0"/>
            </a:br>
            <a:r>
              <a:rPr lang="en-US" dirty="0"/>
              <a:t>	</a:t>
            </a:r>
            <a:r>
              <a:rPr lang="en-US" dirty="0" err="1"/>
              <a:t>WitchgerB@nccommunitycolleges.edu</a:t>
            </a:r>
            <a:r>
              <a:rPr lang="en-US" dirty="0"/>
              <a:t>	919-807-7126</a:t>
            </a:r>
          </a:p>
          <a:p>
            <a:pPr marL="0" indent="0">
              <a:lnSpc>
                <a:spcPct val="120000"/>
              </a:lnSpc>
              <a:spcAft>
                <a:spcPts val="1200"/>
              </a:spcAft>
              <a:buNone/>
              <a:tabLst>
                <a:tab pos="741363" algn="l"/>
                <a:tab pos="7532688" algn="r"/>
              </a:tabLst>
            </a:pPr>
            <a:r>
              <a:rPr lang="en-US" sz="3400" b="1" dirty="0"/>
              <a:t>Dr. Tony R. </a:t>
            </a:r>
            <a:r>
              <a:rPr lang="en-US" sz="3400" b="1" dirty="0" err="1"/>
              <a:t>Reggi</a:t>
            </a:r>
            <a:r>
              <a:rPr lang="en-US" dirty="0"/>
              <a:t>	Coordinator, Career &amp; Technical Education</a:t>
            </a:r>
            <a:br>
              <a:rPr lang="en-US" dirty="0"/>
            </a:br>
            <a:r>
              <a:rPr lang="en-US" dirty="0"/>
              <a:t>	</a:t>
            </a:r>
            <a:r>
              <a:rPr lang="en-US" dirty="0" err="1"/>
              <a:t>ReggiA@nccommunitycolleges.edu</a:t>
            </a:r>
            <a:r>
              <a:rPr lang="en-US" dirty="0"/>
              <a:t>	919-807-7131</a:t>
            </a:r>
          </a:p>
          <a:p>
            <a:pPr marL="0" indent="0">
              <a:lnSpc>
                <a:spcPct val="120000"/>
              </a:lnSpc>
              <a:spcAft>
                <a:spcPts val="1200"/>
              </a:spcAft>
              <a:buNone/>
              <a:tabLst>
                <a:tab pos="741363" algn="l"/>
                <a:tab pos="7532688" algn="r"/>
              </a:tabLst>
            </a:pPr>
            <a:r>
              <a:rPr lang="en-US" sz="3400" b="1" dirty="0"/>
              <a:t>Patti </a:t>
            </a:r>
            <a:r>
              <a:rPr lang="en-US" sz="3400" b="1" dirty="0" err="1"/>
              <a:t>Coultas</a:t>
            </a:r>
            <a:r>
              <a:rPr lang="en-US" dirty="0"/>
              <a:t>	Coordinator, Career &amp; Technical Education</a:t>
            </a:r>
            <a:br>
              <a:rPr lang="en-US" dirty="0"/>
            </a:br>
            <a:r>
              <a:rPr lang="en-US" dirty="0"/>
              <a:t>	</a:t>
            </a:r>
            <a:r>
              <a:rPr lang="en-US" dirty="0" err="1"/>
              <a:t>CoultasP@nccommunitycolleges.edu</a:t>
            </a:r>
            <a:r>
              <a:rPr lang="en-US" dirty="0"/>
              <a:t>	919-807-7130</a:t>
            </a:r>
          </a:p>
          <a:p>
            <a:pPr marL="0" indent="0">
              <a:lnSpc>
                <a:spcPct val="120000"/>
              </a:lnSpc>
              <a:spcAft>
                <a:spcPts val="1200"/>
              </a:spcAft>
              <a:buNone/>
              <a:tabLst>
                <a:tab pos="741363" algn="l"/>
                <a:tab pos="7532688" algn="r"/>
              </a:tabLst>
            </a:pPr>
            <a:r>
              <a:rPr lang="en-US" sz="3400" b="1" dirty="0"/>
              <a:t>Chris </a:t>
            </a:r>
            <a:r>
              <a:rPr lang="en-US" sz="3400" b="1" dirty="0" err="1"/>
              <a:t>Droessler</a:t>
            </a:r>
            <a:r>
              <a:rPr lang="en-US" dirty="0"/>
              <a:t>	Coordinator, Career &amp; Technical Education</a:t>
            </a:r>
            <a:br>
              <a:rPr lang="en-US" dirty="0"/>
            </a:br>
            <a:r>
              <a:rPr lang="en-US" dirty="0"/>
              <a:t>	</a:t>
            </a:r>
            <a:r>
              <a:rPr lang="en-US" dirty="0" err="1"/>
              <a:t>DroesslerC@nccommunitycolleges.edu</a:t>
            </a:r>
            <a:r>
              <a:rPr lang="en-US" dirty="0"/>
              <a:t>	919-807-7068</a:t>
            </a:r>
          </a:p>
          <a:p>
            <a:pPr marL="0" indent="0">
              <a:lnSpc>
                <a:spcPct val="120000"/>
              </a:lnSpc>
              <a:spcAft>
                <a:spcPts val="1200"/>
              </a:spcAft>
              <a:buNone/>
              <a:tabLst>
                <a:tab pos="741363" algn="l"/>
                <a:tab pos="7532688" algn="r"/>
              </a:tabLst>
            </a:pPr>
            <a:r>
              <a:rPr lang="en-US" sz="3400" b="1" dirty="0"/>
              <a:t>Darice McDougald</a:t>
            </a:r>
            <a:r>
              <a:rPr lang="en-US" dirty="0"/>
              <a:t>	CTE Administrative Assistant</a:t>
            </a:r>
            <a:br>
              <a:rPr lang="en-US" dirty="0"/>
            </a:br>
            <a:r>
              <a:rPr lang="en-US" dirty="0"/>
              <a:t>	McDougaldD@nccommunitycolleges.edu	919-807-7219</a:t>
            </a:r>
          </a:p>
        </p:txBody>
      </p:sp>
    </p:spTree>
    <p:extLst>
      <p:ext uri="{BB962C8B-B14F-4D97-AF65-F5344CB8AC3E}">
        <p14:creationId xmlns:p14="http://schemas.microsoft.com/office/powerpoint/2010/main" val="204226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a:lstStyle/>
          <a:p>
            <a:r>
              <a:rPr lang="en-US" dirty="0"/>
              <a:t>August 13,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97" y="4750826"/>
            <a:ext cx="6238568" cy="1963520"/>
          </a:xfrm>
          <a:prstGeom prst="rect">
            <a:avLst/>
          </a:prstGeom>
        </p:spPr>
      </p:pic>
    </p:spTree>
    <p:extLst>
      <p:ext uri="{BB962C8B-B14F-4D97-AF65-F5344CB8AC3E}">
        <p14:creationId xmlns:p14="http://schemas.microsoft.com/office/powerpoint/2010/main" val="22638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Monitoring…"/>
          <p:cNvSpPr txBox="1">
            <a:spLocks noGrp="1"/>
          </p:cNvSpPr>
          <p:nvPr>
            <p:ph idx="1"/>
          </p:nvPr>
        </p:nvSpPr>
        <p:spPr>
          <a:xfrm>
            <a:off x="628650" y="1761204"/>
            <a:ext cx="7364361" cy="4731671"/>
          </a:xfrm>
        </p:spPr>
        <p:txBody>
          <a:bodyPr/>
          <a:lstStyle/>
          <a:p>
            <a:r>
              <a:rPr lang="en-US" dirty="0"/>
              <a:t>Colleges are responsible for spending</a:t>
            </a:r>
          </a:p>
          <a:p>
            <a:r>
              <a:rPr lang="en-US" dirty="0"/>
              <a:t>Chief Financial Officer is responsible for following all rules </a:t>
            </a:r>
          </a:p>
          <a:p>
            <a:r>
              <a:rPr lang="en-US" dirty="0"/>
              <a:t>Perkins Contact guides budget </a:t>
            </a:r>
          </a:p>
          <a:p>
            <a:r>
              <a:rPr lang="en-US" dirty="0"/>
              <a:t>Get informed</a:t>
            </a:r>
          </a:p>
          <a:p>
            <a:r>
              <a:rPr lang="en-US" dirty="0"/>
              <a:t>Ask questions </a:t>
            </a:r>
          </a:p>
          <a:p>
            <a:r>
              <a:rPr lang="en-US" dirty="0"/>
              <a:t>Receive updated laws </a:t>
            </a:r>
          </a:p>
        </p:txBody>
      </p:sp>
      <p:sp>
        <p:nvSpPr>
          <p:cNvPr id="174" name="Thoughts for 2019-20"/>
          <p:cNvSpPr txBox="1">
            <a:spLocks noGrp="1"/>
          </p:cNvSpPr>
          <p:nvPr>
            <p:ph type="title"/>
          </p:nvPr>
        </p:nvSpPr>
        <p:spPr/>
        <p:txBody>
          <a:bodyPr/>
          <a:lstStyle/>
          <a:p>
            <a:r>
              <a:rPr lang="en-US" dirty="0"/>
              <a:t>EDGAR Training </a:t>
            </a:r>
          </a:p>
        </p:txBody>
      </p:sp>
    </p:spTree>
    <p:extLst>
      <p:ext uri="{BB962C8B-B14F-4D97-AF65-F5344CB8AC3E}">
        <p14:creationId xmlns:p14="http://schemas.microsoft.com/office/powerpoint/2010/main" val="391946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D1482-311D-D142-8E5D-B0BDBE42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833411"/>
          </a:xfrm>
          <a:prstGeom prst="rect">
            <a:avLst/>
          </a:prstGeom>
        </p:spPr>
      </p:pic>
    </p:spTree>
    <p:extLst>
      <p:ext uri="{BB962C8B-B14F-4D97-AF65-F5344CB8AC3E}">
        <p14:creationId xmlns:p14="http://schemas.microsoft.com/office/powerpoint/2010/main" val="306441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D1482-311D-D142-8E5D-B0BDBE42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94559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dirty="0"/>
              <a:t>Develop more fully the </a:t>
            </a:r>
            <a:r>
              <a:rPr lang="en-US" b="1" dirty="0"/>
              <a:t>academic</a:t>
            </a:r>
            <a:r>
              <a:rPr lang="en-US" dirty="0"/>
              <a:t> knowledge and </a:t>
            </a:r>
            <a:r>
              <a:rPr lang="en-US" b="1" dirty="0"/>
              <a:t>technical</a:t>
            </a:r>
            <a:r>
              <a:rPr lang="en-US" dirty="0"/>
              <a:t> and </a:t>
            </a:r>
            <a:r>
              <a:rPr lang="en-US" b="1" dirty="0"/>
              <a:t>employability skills </a:t>
            </a:r>
            <a:r>
              <a:rPr lang="en-US" dirty="0"/>
              <a:t>of secondary education students and </a:t>
            </a:r>
            <a:r>
              <a:rPr lang="en-US" b="1" dirty="0"/>
              <a:t>postsecondary education students who elect to enroll</a:t>
            </a:r>
            <a:r>
              <a:rPr lang="en-US"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erkins V:  Secondary Postsecondary Partnership"/>
          <p:cNvSpPr txBox="1">
            <a:spLocks noGrp="1"/>
          </p:cNvSpPr>
          <p:nvPr>
            <p:ph type="title"/>
          </p:nvPr>
        </p:nvSpPr>
        <p:spPr/>
        <p:txBody>
          <a:bodyPr>
            <a:normAutofit/>
          </a:bodyPr>
          <a:lstStyle>
            <a:lvl1pPr defTabSz="484886">
              <a:defRPr sz="6640"/>
            </a:lvl1pPr>
          </a:lstStyle>
          <a:p>
            <a:r>
              <a:rPr lang="en-US" sz="4000" dirty="0"/>
              <a:t>Perkins V:  Secondary Postsecondary Partnership</a:t>
            </a:r>
          </a:p>
        </p:txBody>
      </p:sp>
      <p:sp>
        <p:nvSpPr>
          <p:cNvPr id="189" name="Prepare students for work through education and training"/>
          <p:cNvSpPr txBox="1">
            <a:spLocks noGrp="1"/>
          </p:cNvSpPr>
          <p:nvPr>
            <p:ph type="body" sz="quarter" idx="4294967295"/>
          </p:nvPr>
        </p:nvSpPr>
        <p:spPr>
          <a:xfrm>
            <a:off x="509957" y="1989138"/>
            <a:ext cx="5661669" cy="1651309"/>
          </a:xfrm>
          <a:prstGeom prst="rect">
            <a:avLst/>
          </a:prstGeom>
        </p:spPr>
        <p:txBody>
          <a:bodyPr/>
          <a:lstStyle/>
          <a:p>
            <a:r>
              <a:rPr dirty="0"/>
              <a:t>Prepare students for work through </a:t>
            </a:r>
            <a:r>
              <a:rPr sz="3164" b="1" dirty="0"/>
              <a:t>education and training </a:t>
            </a:r>
          </a:p>
        </p:txBody>
      </p:sp>
      <p:sp>
        <p:nvSpPr>
          <p:cNvPr id="190" name="Arrow"/>
          <p:cNvSpPr/>
          <p:nvPr/>
        </p:nvSpPr>
        <p:spPr>
          <a:xfrm>
            <a:off x="985242" y="5769082"/>
            <a:ext cx="7494427" cy="892969"/>
          </a:xfrm>
          <a:prstGeom prst="rightArrow">
            <a:avLst>
              <a:gd name="adj1" fmla="val 32000"/>
              <a:gd name="adj2" fmla="val 64000"/>
            </a:avLst>
          </a:prstGeom>
          <a:solidFill>
            <a:schemeClr val="accent1"/>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91" name="Postsecondary"/>
          <p:cNvSpPr txBox="1"/>
          <p:nvPr/>
        </p:nvSpPr>
        <p:spPr>
          <a:xfrm>
            <a:off x="6098934" y="4080719"/>
            <a:ext cx="2275046"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a:r>
              <a:rPr sz="2800" dirty="0"/>
              <a:t>Postsecondary </a:t>
            </a:r>
          </a:p>
        </p:txBody>
      </p:sp>
      <p:sp>
        <p:nvSpPr>
          <p:cNvPr id="192" name="High School"/>
          <p:cNvSpPr txBox="1"/>
          <p:nvPr/>
        </p:nvSpPr>
        <p:spPr>
          <a:xfrm>
            <a:off x="3202494" y="4080719"/>
            <a:ext cx="1865896"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a:r>
              <a:rPr sz="2800" dirty="0"/>
              <a:t>High School </a:t>
            </a:r>
          </a:p>
        </p:txBody>
      </p:sp>
      <p:sp>
        <p:nvSpPr>
          <p:cNvPr id="193" name="Middle School"/>
          <p:cNvSpPr txBox="1"/>
          <p:nvPr/>
        </p:nvSpPr>
        <p:spPr>
          <a:xfrm>
            <a:off x="370604" y="4080719"/>
            <a:ext cx="2229779"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a:r>
              <a:rPr sz="2800" dirty="0"/>
              <a:t>Middle School </a:t>
            </a:r>
          </a:p>
        </p:txBody>
      </p:sp>
      <p:sp>
        <p:nvSpPr>
          <p:cNvPr id="194" name="Postsecondary Concentrator…"/>
          <p:cNvSpPr txBox="1"/>
          <p:nvPr/>
        </p:nvSpPr>
        <p:spPr>
          <a:xfrm>
            <a:off x="5696227" y="5053595"/>
            <a:ext cx="3080460" cy="687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a:defRPr sz="1800"/>
            </a:pPr>
            <a:r>
              <a:rPr sz="2000"/>
              <a:t>Postsecondary Concentrator </a:t>
            </a:r>
          </a:p>
          <a:p>
            <a:pPr algn="ctr"/>
            <a:r>
              <a:rPr sz="2000"/>
              <a:t>Hone Skills - Credentials </a:t>
            </a:r>
          </a:p>
        </p:txBody>
      </p:sp>
      <p:sp>
        <p:nvSpPr>
          <p:cNvPr id="195" name="Begin…"/>
          <p:cNvSpPr txBox="1"/>
          <p:nvPr/>
        </p:nvSpPr>
        <p:spPr>
          <a:xfrm>
            <a:off x="3328106" y="4990157"/>
            <a:ext cx="1614671" cy="687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lgn="ctr"/>
            <a:r>
              <a:rPr sz="2000" dirty="0"/>
              <a:t>Begin </a:t>
            </a:r>
          </a:p>
          <a:p>
            <a:pPr algn="ctr"/>
            <a:r>
              <a:rPr sz="2000" dirty="0"/>
              <a:t>Concentration</a:t>
            </a:r>
          </a:p>
        </p:txBody>
      </p:sp>
      <p:sp>
        <p:nvSpPr>
          <p:cNvPr id="196" name="Informed"/>
          <p:cNvSpPr txBox="1"/>
          <p:nvPr/>
        </p:nvSpPr>
        <p:spPr>
          <a:xfrm>
            <a:off x="967947" y="5144045"/>
            <a:ext cx="1035092"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a:r>
              <a:rPr sz="2000"/>
              <a:t>Informed</a:t>
            </a:r>
          </a:p>
        </p:txBody>
      </p:sp>
      <p:sp>
        <p:nvSpPr>
          <p:cNvPr id="197" name="Rectangle"/>
          <p:cNvSpPr/>
          <p:nvPr/>
        </p:nvSpPr>
        <p:spPr>
          <a:xfrm>
            <a:off x="2883068" y="4087505"/>
            <a:ext cx="2421827" cy="1590342"/>
          </a:xfrm>
          <a:prstGeom prst="rect">
            <a:avLst/>
          </a:prstGeom>
          <a:ln w="254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98" name="Rectangle"/>
          <p:cNvSpPr/>
          <p:nvPr/>
        </p:nvSpPr>
        <p:spPr>
          <a:xfrm>
            <a:off x="269556" y="4087505"/>
            <a:ext cx="2453515" cy="1590342"/>
          </a:xfrm>
          <a:prstGeom prst="rect">
            <a:avLst/>
          </a:prstGeom>
          <a:ln w="254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199" name="Rectangle"/>
          <p:cNvSpPr/>
          <p:nvPr/>
        </p:nvSpPr>
        <p:spPr>
          <a:xfrm>
            <a:off x="5497436" y="4087504"/>
            <a:ext cx="3402346" cy="1651309"/>
          </a:xfrm>
          <a:prstGeom prst="rect">
            <a:avLst/>
          </a:prstGeom>
          <a:ln w="254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200" name="Grades 5,6,7,8"/>
          <p:cNvSpPr txBox="1"/>
          <p:nvPr/>
        </p:nvSpPr>
        <p:spPr>
          <a:xfrm>
            <a:off x="519684" y="4642970"/>
            <a:ext cx="1931619"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a:r>
              <a:rPr sz="2400" i="1" dirty="0"/>
              <a:t>Grades 5,6,7,8</a:t>
            </a:r>
            <a:r>
              <a:rPr sz="2000" dirty="0"/>
              <a:t> </a:t>
            </a:r>
          </a:p>
        </p:txBody>
      </p:sp>
      <p:sp>
        <p:nvSpPr>
          <p:cNvPr id="201" name="Grades 9,10,11,12"/>
          <p:cNvSpPr txBox="1"/>
          <p:nvPr/>
        </p:nvSpPr>
        <p:spPr>
          <a:xfrm>
            <a:off x="2965986" y="4642970"/>
            <a:ext cx="2338910"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100" i="1"/>
            </a:lvl1pPr>
          </a:lstStyle>
          <a:p>
            <a:pPr algn="ctr">
              <a:defRPr sz="2400" i="0"/>
            </a:pPr>
            <a:r>
              <a:rPr sz="2400"/>
              <a:t>Grades 9,10,11,12</a:t>
            </a:r>
          </a:p>
        </p:txBody>
      </p:sp>
      <p:sp>
        <p:nvSpPr>
          <p:cNvPr id="202" name="Grades 13,14 &amp; Beyond"/>
          <p:cNvSpPr txBox="1"/>
          <p:nvPr/>
        </p:nvSpPr>
        <p:spPr>
          <a:xfrm>
            <a:off x="5733129" y="4642970"/>
            <a:ext cx="3006657"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100" i="1"/>
            </a:lvl1pPr>
          </a:lstStyle>
          <a:p>
            <a:pPr algn="ctr">
              <a:defRPr sz="2400" i="0"/>
            </a:pPr>
            <a:r>
              <a:rPr sz="2400"/>
              <a:t>Grades 13,14 &amp; Beyond</a:t>
            </a:r>
          </a:p>
        </p:txBody>
      </p:sp>
      <p:grpSp>
        <p:nvGrpSpPr>
          <p:cNvPr id="208" name="Group"/>
          <p:cNvGrpSpPr/>
          <p:nvPr/>
        </p:nvGrpSpPr>
        <p:grpSpPr>
          <a:xfrm>
            <a:off x="5822131" y="1833658"/>
            <a:ext cx="2730402" cy="2009750"/>
            <a:chOff x="0" y="0"/>
            <a:chExt cx="2915570" cy="2146045"/>
          </a:xfrm>
        </p:grpSpPr>
        <p:sp>
          <p:nvSpPr>
            <p:cNvPr id="203" name="Doctor Bag"/>
            <p:cNvSpPr/>
            <p:nvPr/>
          </p:nvSpPr>
          <p:spPr>
            <a:xfrm>
              <a:off x="1771891" y="1145379"/>
              <a:ext cx="816484" cy="578310"/>
            </a:xfrm>
            <a:custGeom>
              <a:avLst/>
              <a:gdLst/>
              <a:ahLst/>
              <a:cxnLst>
                <a:cxn ang="0">
                  <a:pos x="wd2" y="hd2"/>
                </a:cxn>
                <a:cxn ang="5400000">
                  <a:pos x="wd2" y="hd2"/>
                </a:cxn>
                <a:cxn ang="10800000">
                  <a:pos x="wd2" y="hd2"/>
                </a:cxn>
                <a:cxn ang="16200000">
                  <a:pos x="wd2" y="hd2"/>
                </a:cxn>
              </a:cxnLst>
              <a:rect l="0" t="0" r="r" b="b"/>
              <a:pathLst>
                <a:path w="21585" h="21600" extrusionOk="0">
                  <a:moveTo>
                    <a:pt x="8971" y="0"/>
                  </a:moveTo>
                  <a:cubicBezTo>
                    <a:pt x="7949" y="0"/>
                    <a:pt x="7117" y="1174"/>
                    <a:pt x="7117" y="2618"/>
                  </a:cubicBezTo>
                  <a:lnTo>
                    <a:pt x="7117" y="3719"/>
                  </a:lnTo>
                  <a:lnTo>
                    <a:pt x="3863" y="3719"/>
                  </a:lnTo>
                  <a:cubicBezTo>
                    <a:pt x="3037" y="3719"/>
                    <a:pt x="2340" y="4585"/>
                    <a:pt x="2231" y="5742"/>
                  </a:cubicBezTo>
                  <a:cubicBezTo>
                    <a:pt x="1931" y="8925"/>
                    <a:pt x="1024" y="10999"/>
                    <a:pt x="459" y="12020"/>
                  </a:cubicBezTo>
                  <a:cubicBezTo>
                    <a:pt x="157" y="12564"/>
                    <a:pt x="-7" y="13234"/>
                    <a:pt x="1" y="13926"/>
                  </a:cubicBezTo>
                  <a:cubicBezTo>
                    <a:pt x="14" y="15171"/>
                    <a:pt x="31" y="17193"/>
                    <a:pt x="19" y="18830"/>
                  </a:cubicBezTo>
                  <a:lnTo>
                    <a:pt x="21565" y="18830"/>
                  </a:lnTo>
                  <a:cubicBezTo>
                    <a:pt x="21553" y="17193"/>
                    <a:pt x="21572" y="15171"/>
                    <a:pt x="21585" y="13926"/>
                  </a:cubicBezTo>
                  <a:cubicBezTo>
                    <a:pt x="21593" y="13234"/>
                    <a:pt x="21427" y="12564"/>
                    <a:pt x="21126" y="12020"/>
                  </a:cubicBezTo>
                  <a:cubicBezTo>
                    <a:pt x="20560" y="10999"/>
                    <a:pt x="19654" y="8925"/>
                    <a:pt x="19354" y="5742"/>
                  </a:cubicBezTo>
                  <a:cubicBezTo>
                    <a:pt x="19245" y="4585"/>
                    <a:pt x="18548" y="3719"/>
                    <a:pt x="17722" y="3719"/>
                  </a:cubicBezTo>
                  <a:lnTo>
                    <a:pt x="14467" y="3719"/>
                  </a:lnTo>
                  <a:lnTo>
                    <a:pt x="14467" y="2618"/>
                  </a:lnTo>
                  <a:cubicBezTo>
                    <a:pt x="14467" y="1174"/>
                    <a:pt x="13637" y="0"/>
                    <a:pt x="12615" y="0"/>
                  </a:cubicBezTo>
                  <a:lnTo>
                    <a:pt x="8971" y="0"/>
                  </a:lnTo>
                  <a:close/>
                  <a:moveTo>
                    <a:pt x="8971" y="1580"/>
                  </a:moveTo>
                  <a:lnTo>
                    <a:pt x="12615" y="1580"/>
                  </a:lnTo>
                  <a:cubicBezTo>
                    <a:pt x="13020" y="1580"/>
                    <a:pt x="13349" y="2045"/>
                    <a:pt x="13349" y="2618"/>
                  </a:cubicBezTo>
                  <a:lnTo>
                    <a:pt x="13349" y="3719"/>
                  </a:lnTo>
                  <a:lnTo>
                    <a:pt x="8235" y="3719"/>
                  </a:lnTo>
                  <a:lnTo>
                    <a:pt x="8235" y="2618"/>
                  </a:lnTo>
                  <a:cubicBezTo>
                    <a:pt x="8235" y="2045"/>
                    <a:pt x="8566" y="1580"/>
                    <a:pt x="8971" y="1580"/>
                  </a:cubicBezTo>
                  <a:close/>
                  <a:moveTo>
                    <a:pt x="7117" y="4938"/>
                  </a:moveTo>
                  <a:lnTo>
                    <a:pt x="7117" y="5744"/>
                  </a:lnTo>
                  <a:cubicBezTo>
                    <a:pt x="6962" y="6063"/>
                    <a:pt x="6876" y="6418"/>
                    <a:pt x="6876" y="6784"/>
                  </a:cubicBezTo>
                  <a:cubicBezTo>
                    <a:pt x="6876" y="7471"/>
                    <a:pt x="7173" y="8124"/>
                    <a:pt x="7676" y="8555"/>
                  </a:cubicBezTo>
                  <a:cubicBezTo>
                    <a:pt x="8179" y="8124"/>
                    <a:pt x="8476" y="7471"/>
                    <a:pt x="8476" y="6784"/>
                  </a:cubicBezTo>
                  <a:cubicBezTo>
                    <a:pt x="8476" y="6418"/>
                    <a:pt x="8391" y="6063"/>
                    <a:pt x="8235" y="5744"/>
                  </a:cubicBezTo>
                  <a:lnTo>
                    <a:pt x="8235" y="4938"/>
                  </a:lnTo>
                  <a:cubicBezTo>
                    <a:pt x="8630" y="5443"/>
                    <a:pt x="8855" y="6096"/>
                    <a:pt x="8855" y="6784"/>
                  </a:cubicBezTo>
                  <a:cubicBezTo>
                    <a:pt x="8855" y="7711"/>
                    <a:pt x="8448" y="8577"/>
                    <a:pt x="7767" y="9100"/>
                  </a:cubicBezTo>
                  <a:lnTo>
                    <a:pt x="7676" y="9169"/>
                  </a:lnTo>
                  <a:lnTo>
                    <a:pt x="7585" y="9100"/>
                  </a:lnTo>
                  <a:cubicBezTo>
                    <a:pt x="6904" y="8577"/>
                    <a:pt x="6497" y="7711"/>
                    <a:pt x="6497" y="6784"/>
                  </a:cubicBezTo>
                  <a:cubicBezTo>
                    <a:pt x="6497" y="6096"/>
                    <a:pt x="6722" y="5443"/>
                    <a:pt x="7117" y="4938"/>
                  </a:cubicBezTo>
                  <a:close/>
                  <a:moveTo>
                    <a:pt x="13349" y="4938"/>
                  </a:moveTo>
                  <a:lnTo>
                    <a:pt x="13349" y="5744"/>
                  </a:lnTo>
                  <a:cubicBezTo>
                    <a:pt x="13194" y="6063"/>
                    <a:pt x="13108" y="6418"/>
                    <a:pt x="13108" y="6784"/>
                  </a:cubicBezTo>
                  <a:cubicBezTo>
                    <a:pt x="13108" y="7471"/>
                    <a:pt x="13406" y="8124"/>
                    <a:pt x="13908" y="8555"/>
                  </a:cubicBezTo>
                  <a:cubicBezTo>
                    <a:pt x="14411" y="8124"/>
                    <a:pt x="14708" y="7471"/>
                    <a:pt x="14708" y="6784"/>
                  </a:cubicBezTo>
                  <a:cubicBezTo>
                    <a:pt x="14708" y="6418"/>
                    <a:pt x="14623" y="6063"/>
                    <a:pt x="14467" y="5744"/>
                  </a:cubicBezTo>
                  <a:lnTo>
                    <a:pt x="14467" y="4938"/>
                  </a:lnTo>
                  <a:cubicBezTo>
                    <a:pt x="14862" y="5443"/>
                    <a:pt x="15087" y="6096"/>
                    <a:pt x="15087" y="6784"/>
                  </a:cubicBezTo>
                  <a:cubicBezTo>
                    <a:pt x="15087" y="7711"/>
                    <a:pt x="14681" y="8577"/>
                    <a:pt x="13999" y="9100"/>
                  </a:cubicBezTo>
                  <a:lnTo>
                    <a:pt x="13908" y="9169"/>
                  </a:lnTo>
                  <a:lnTo>
                    <a:pt x="13817" y="9100"/>
                  </a:lnTo>
                  <a:cubicBezTo>
                    <a:pt x="13136" y="8577"/>
                    <a:pt x="12729" y="7711"/>
                    <a:pt x="12729" y="6784"/>
                  </a:cubicBezTo>
                  <a:cubicBezTo>
                    <a:pt x="12729" y="6096"/>
                    <a:pt x="12954" y="5443"/>
                    <a:pt x="13349" y="4938"/>
                  </a:cubicBezTo>
                  <a:close/>
                  <a:moveTo>
                    <a:pt x="10792" y="9787"/>
                  </a:moveTo>
                  <a:cubicBezTo>
                    <a:pt x="12104" y="9787"/>
                    <a:pt x="13167" y="11289"/>
                    <a:pt x="13167" y="13143"/>
                  </a:cubicBezTo>
                  <a:cubicBezTo>
                    <a:pt x="13167" y="14996"/>
                    <a:pt x="12104" y="16498"/>
                    <a:pt x="10792" y="16498"/>
                  </a:cubicBezTo>
                  <a:cubicBezTo>
                    <a:pt x="9480" y="16498"/>
                    <a:pt x="8417" y="14996"/>
                    <a:pt x="8417" y="13143"/>
                  </a:cubicBezTo>
                  <a:cubicBezTo>
                    <a:pt x="8417" y="11289"/>
                    <a:pt x="9480" y="9787"/>
                    <a:pt x="10792" y="9787"/>
                  </a:cubicBezTo>
                  <a:close/>
                  <a:moveTo>
                    <a:pt x="10177" y="10844"/>
                  </a:moveTo>
                  <a:lnTo>
                    <a:pt x="10177" y="12274"/>
                  </a:lnTo>
                  <a:lnTo>
                    <a:pt x="9165" y="12274"/>
                  </a:lnTo>
                  <a:lnTo>
                    <a:pt x="9165" y="14011"/>
                  </a:lnTo>
                  <a:lnTo>
                    <a:pt x="10177" y="14011"/>
                  </a:lnTo>
                  <a:lnTo>
                    <a:pt x="10177" y="15444"/>
                  </a:lnTo>
                  <a:lnTo>
                    <a:pt x="11407" y="15444"/>
                  </a:lnTo>
                  <a:lnTo>
                    <a:pt x="11407" y="14011"/>
                  </a:lnTo>
                  <a:lnTo>
                    <a:pt x="12421" y="14011"/>
                  </a:lnTo>
                  <a:lnTo>
                    <a:pt x="12421" y="12274"/>
                  </a:lnTo>
                  <a:lnTo>
                    <a:pt x="11407" y="12274"/>
                  </a:lnTo>
                  <a:lnTo>
                    <a:pt x="11407" y="10844"/>
                  </a:lnTo>
                  <a:lnTo>
                    <a:pt x="10177" y="10844"/>
                  </a:lnTo>
                  <a:close/>
                  <a:moveTo>
                    <a:pt x="19" y="19442"/>
                  </a:moveTo>
                  <a:cubicBezTo>
                    <a:pt x="80" y="20646"/>
                    <a:pt x="790" y="21600"/>
                    <a:pt x="1661" y="21600"/>
                  </a:cubicBezTo>
                  <a:lnTo>
                    <a:pt x="19923" y="21600"/>
                  </a:lnTo>
                  <a:cubicBezTo>
                    <a:pt x="20794" y="21600"/>
                    <a:pt x="21505" y="20646"/>
                    <a:pt x="21565" y="19442"/>
                  </a:cubicBezTo>
                  <a:lnTo>
                    <a:pt x="19" y="19442"/>
                  </a:lnTo>
                  <a:close/>
                </a:path>
              </a:pathLst>
            </a:custGeom>
            <a:solidFill>
              <a:schemeClr val="accent5">
                <a:hueOff val="-82419"/>
                <a:satOff val="-9513"/>
                <a:lumOff val="-16343"/>
              </a:schemeClr>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204" name="Hard Hat"/>
            <p:cNvSpPr/>
            <p:nvPr/>
          </p:nvSpPr>
          <p:spPr>
            <a:xfrm>
              <a:off x="1755060" y="294832"/>
              <a:ext cx="816484" cy="596559"/>
            </a:xfrm>
            <a:custGeom>
              <a:avLst/>
              <a:gdLst/>
              <a:ahLst/>
              <a:cxnLst>
                <a:cxn ang="0">
                  <a:pos x="wd2" y="hd2"/>
                </a:cxn>
                <a:cxn ang="5400000">
                  <a:pos x="wd2" y="hd2"/>
                </a:cxn>
                <a:cxn ang="10800000">
                  <a:pos x="wd2" y="hd2"/>
                </a:cxn>
                <a:cxn ang="16200000">
                  <a:pos x="wd2" y="hd2"/>
                </a:cxn>
              </a:cxnLst>
              <a:rect l="0" t="0" r="r" b="b"/>
              <a:pathLst>
                <a:path w="21032" h="21598" extrusionOk="0">
                  <a:moveTo>
                    <a:pt x="11053" y="7"/>
                  </a:moveTo>
                  <a:cubicBezTo>
                    <a:pt x="7721" y="139"/>
                    <a:pt x="6059" y="2127"/>
                    <a:pt x="6059" y="2127"/>
                  </a:cubicBezTo>
                  <a:lnTo>
                    <a:pt x="5803" y="3834"/>
                  </a:lnTo>
                  <a:cubicBezTo>
                    <a:pt x="5803" y="3834"/>
                    <a:pt x="5222" y="4020"/>
                    <a:pt x="4792" y="4448"/>
                  </a:cubicBezTo>
                  <a:cubicBezTo>
                    <a:pt x="4385" y="5063"/>
                    <a:pt x="2953" y="9651"/>
                    <a:pt x="2899" y="12513"/>
                  </a:cubicBezTo>
                  <a:cubicBezTo>
                    <a:pt x="2256" y="13081"/>
                    <a:pt x="708" y="14554"/>
                    <a:pt x="276" y="15081"/>
                  </a:cubicBezTo>
                  <a:cubicBezTo>
                    <a:pt x="-155" y="15608"/>
                    <a:pt x="-49" y="16081"/>
                    <a:pt x="368" y="16081"/>
                  </a:cubicBezTo>
                  <a:cubicBezTo>
                    <a:pt x="1562" y="16081"/>
                    <a:pt x="19822" y="16156"/>
                    <a:pt x="20532" y="16182"/>
                  </a:cubicBezTo>
                  <a:cubicBezTo>
                    <a:pt x="21445" y="16216"/>
                    <a:pt x="20972" y="14826"/>
                    <a:pt x="20194" y="13700"/>
                  </a:cubicBezTo>
                  <a:cubicBezTo>
                    <a:pt x="20346" y="5609"/>
                    <a:pt x="15532" y="148"/>
                    <a:pt x="11741" y="7"/>
                  </a:cubicBezTo>
                  <a:cubicBezTo>
                    <a:pt x="11504" y="-2"/>
                    <a:pt x="11275" y="-2"/>
                    <a:pt x="11053" y="7"/>
                  </a:cubicBezTo>
                  <a:close/>
                  <a:moveTo>
                    <a:pt x="8401" y="16605"/>
                  </a:moveTo>
                  <a:lnTo>
                    <a:pt x="20020" y="21598"/>
                  </a:lnTo>
                  <a:lnTo>
                    <a:pt x="20651" y="18704"/>
                  </a:lnTo>
                  <a:cubicBezTo>
                    <a:pt x="20651" y="18704"/>
                    <a:pt x="18326" y="17827"/>
                    <a:pt x="17512" y="17501"/>
                  </a:cubicBezTo>
                  <a:cubicBezTo>
                    <a:pt x="17000" y="17296"/>
                    <a:pt x="16863" y="16883"/>
                    <a:pt x="16832" y="16605"/>
                  </a:cubicBezTo>
                  <a:lnTo>
                    <a:pt x="8401" y="16605"/>
                  </a:lnTo>
                  <a:close/>
                  <a:moveTo>
                    <a:pt x="15198" y="17723"/>
                  </a:moveTo>
                  <a:cubicBezTo>
                    <a:pt x="15230" y="17718"/>
                    <a:pt x="15261" y="17720"/>
                    <a:pt x="15294" y="17734"/>
                  </a:cubicBezTo>
                  <a:cubicBezTo>
                    <a:pt x="15423" y="17790"/>
                    <a:pt x="15498" y="17982"/>
                    <a:pt x="15458" y="18164"/>
                  </a:cubicBezTo>
                  <a:cubicBezTo>
                    <a:pt x="15419" y="18346"/>
                    <a:pt x="15282" y="18448"/>
                    <a:pt x="15152" y="18392"/>
                  </a:cubicBezTo>
                  <a:cubicBezTo>
                    <a:pt x="15023" y="18337"/>
                    <a:pt x="14949" y="18145"/>
                    <a:pt x="14988" y="17963"/>
                  </a:cubicBezTo>
                  <a:cubicBezTo>
                    <a:pt x="15018" y="17827"/>
                    <a:pt x="15104" y="17737"/>
                    <a:pt x="15198" y="17723"/>
                  </a:cubicBezTo>
                  <a:close/>
                  <a:moveTo>
                    <a:pt x="16056" y="18090"/>
                  </a:moveTo>
                  <a:cubicBezTo>
                    <a:pt x="16088" y="18085"/>
                    <a:pt x="16121" y="18090"/>
                    <a:pt x="16153" y="18104"/>
                  </a:cubicBezTo>
                  <a:cubicBezTo>
                    <a:pt x="16283" y="18159"/>
                    <a:pt x="16355" y="18351"/>
                    <a:pt x="16316" y="18533"/>
                  </a:cubicBezTo>
                  <a:cubicBezTo>
                    <a:pt x="16276" y="18715"/>
                    <a:pt x="16140" y="18817"/>
                    <a:pt x="16010" y="18762"/>
                  </a:cubicBezTo>
                  <a:cubicBezTo>
                    <a:pt x="15881" y="18707"/>
                    <a:pt x="15808" y="18514"/>
                    <a:pt x="15848" y="18332"/>
                  </a:cubicBezTo>
                  <a:cubicBezTo>
                    <a:pt x="15877" y="18196"/>
                    <a:pt x="15961" y="18104"/>
                    <a:pt x="16056" y="18090"/>
                  </a:cubicBezTo>
                  <a:close/>
                  <a:moveTo>
                    <a:pt x="16916" y="18457"/>
                  </a:moveTo>
                  <a:cubicBezTo>
                    <a:pt x="16947" y="18452"/>
                    <a:pt x="16980" y="18457"/>
                    <a:pt x="17013" y="18471"/>
                  </a:cubicBezTo>
                  <a:cubicBezTo>
                    <a:pt x="17142" y="18526"/>
                    <a:pt x="17215" y="18719"/>
                    <a:pt x="17175" y="18901"/>
                  </a:cubicBezTo>
                  <a:cubicBezTo>
                    <a:pt x="17136" y="19082"/>
                    <a:pt x="16999" y="19185"/>
                    <a:pt x="16870" y="19129"/>
                  </a:cubicBezTo>
                  <a:cubicBezTo>
                    <a:pt x="16740" y="19074"/>
                    <a:pt x="16668" y="18881"/>
                    <a:pt x="16707" y="18700"/>
                  </a:cubicBezTo>
                  <a:cubicBezTo>
                    <a:pt x="16737" y="18563"/>
                    <a:pt x="16821" y="18471"/>
                    <a:pt x="16916" y="18457"/>
                  </a:cubicBezTo>
                  <a:close/>
                  <a:moveTo>
                    <a:pt x="17775" y="18824"/>
                  </a:moveTo>
                  <a:cubicBezTo>
                    <a:pt x="17807" y="18820"/>
                    <a:pt x="17838" y="18824"/>
                    <a:pt x="17870" y="18838"/>
                  </a:cubicBezTo>
                  <a:cubicBezTo>
                    <a:pt x="18000" y="18894"/>
                    <a:pt x="18074" y="19086"/>
                    <a:pt x="18035" y="19268"/>
                  </a:cubicBezTo>
                  <a:cubicBezTo>
                    <a:pt x="17995" y="19450"/>
                    <a:pt x="17858" y="19552"/>
                    <a:pt x="17729" y="19496"/>
                  </a:cubicBezTo>
                  <a:cubicBezTo>
                    <a:pt x="17600" y="19441"/>
                    <a:pt x="17527" y="19249"/>
                    <a:pt x="17566" y="19067"/>
                  </a:cubicBezTo>
                  <a:cubicBezTo>
                    <a:pt x="17596" y="18930"/>
                    <a:pt x="17680" y="18838"/>
                    <a:pt x="17775" y="18824"/>
                  </a:cubicBezTo>
                  <a:close/>
                  <a:moveTo>
                    <a:pt x="18633" y="19194"/>
                  </a:moveTo>
                  <a:cubicBezTo>
                    <a:pt x="18664" y="19189"/>
                    <a:pt x="18697" y="19192"/>
                    <a:pt x="18730" y="19205"/>
                  </a:cubicBezTo>
                  <a:cubicBezTo>
                    <a:pt x="18859" y="19261"/>
                    <a:pt x="18932" y="19453"/>
                    <a:pt x="18892" y="19635"/>
                  </a:cubicBezTo>
                  <a:cubicBezTo>
                    <a:pt x="18853" y="19817"/>
                    <a:pt x="18716" y="19919"/>
                    <a:pt x="18587" y="19864"/>
                  </a:cubicBezTo>
                  <a:cubicBezTo>
                    <a:pt x="18457" y="19808"/>
                    <a:pt x="18385" y="19616"/>
                    <a:pt x="18424" y="19434"/>
                  </a:cubicBezTo>
                  <a:cubicBezTo>
                    <a:pt x="18454" y="19298"/>
                    <a:pt x="18538" y="19208"/>
                    <a:pt x="18633" y="19194"/>
                  </a:cubicBezTo>
                  <a:close/>
                  <a:moveTo>
                    <a:pt x="19492" y="19561"/>
                  </a:moveTo>
                  <a:cubicBezTo>
                    <a:pt x="19524" y="19556"/>
                    <a:pt x="19557" y="19559"/>
                    <a:pt x="19589" y="19573"/>
                  </a:cubicBezTo>
                  <a:cubicBezTo>
                    <a:pt x="19719" y="19628"/>
                    <a:pt x="19791" y="19820"/>
                    <a:pt x="19752" y="20002"/>
                  </a:cubicBezTo>
                  <a:cubicBezTo>
                    <a:pt x="19712" y="20184"/>
                    <a:pt x="19576" y="20288"/>
                    <a:pt x="19446" y="20233"/>
                  </a:cubicBezTo>
                  <a:cubicBezTo>
                    <a:pt x="19317" y="20178"/>
                    <a:pt x="19244" y="19985"/>
                    <a:pt x="19284" y="19804"/>
                  </a:cubicBezTo>
                  <a:cubicBezTo>
                    <a:pt x="19313" y="19667"/>
                    <a:pt x="19397" y="19575"/>
                    <a:pt x="19492" y="19561"/>
                  </a:cubicBezTo>
                  <a:close/>
                </a:path>
              </a:pathLst>
            </a:custGeom>
            <a:solidFill>
              <a:schemeClr val="accent4">
                <a:hueOff val="-461056"/>
                <a:satOff val="4338"/>
                <a:lumOff val="-10225"/>
              </a:schemeClr>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205" name="Factory"/>
            <p:cNvSpPr/>
            <p:nvPr/>
          </p:nvSpPr>
          <p:spPr>
            <a:xfrm>
              <a:off x="647744" y="321886"/>
              <a:ext cx="816484" cy="542452"/>
            </a:xfrm>
            <a:custGeom>
              <a:avLst/>
              <a:gdLst/>
              <a:ahLst/>
              <a:cxnLst>
                <a:cxn ang="0">
                  <a:pos x="wd2" y="hd2"/>
                </a:cxn>
                <a:cxn ang="5400000">
                  <a:pos x="wd2" y="hd2"/>
                </a:cxn>
                <a:cxn ang="10800000">
                  <a:pos x="wd2" y="hd2"/>
                </a:cxn>
                <a:cxn ang="16200000">
                  <a:pos x="wd2" y="hd2"/>
                </a:cxn>
              </a:cxnLst>
              <a:rect l="0" t="0" r="r" b="b"/>
              <a:pathLst>
                <a:path w="21600" h="21600" extrusionOk="0">
                  <a:moveTo>
                    <a:pt x="3898" y="0"/>
                  </a:moveTo>
                  <a:cubicBezTo>
                    <a:pt x="3750" y="0"/>
                    <a:pt x="3628" y="176"/>
                    <a:pt x="3621" y="399"/>
                  </a:cubicBezTo>
                  <a:lnTo>
                    <a:pt x="3237" y="13861"/>
                  </a:lnTo>
                  <a:lnTo>
                    <a:pt x="1804" y="13861"/>
                  </a:lnTo>
                  <a:lnTo>
                    <a:pt x="1804" y="18222"/>
                  </a:lnTo>
                  <a:lnTo>
                    <a:pt x="0" y="18222"/>
                  </a:lnTo>
                  <a:lnTo>
                    <a:pt x="0" y="21600"/>
                  </a:lnTo>
                  <a:lnTo>
                    <a:pt x="21600" y="21600"/>
                  </a:lnTo>
                  <a:lnTo>
                    <a:pt x="21600" y="18222"/>
                  </a:lnTo>
                  <a:lnTo>
                    <a:pt x="19740" y="18222"/>
                  </a:lnTo>
                  <a:lnTo>
                    <a:pt x="19740" y="11465"/>
                  </a:lnTo>
                  <a:lnTo>
                    <a:pt x="18654" y="11465"/>
                  </a:lnTo>
                  <a:lnTo>
                    <a:pt x="18654" y="6253"/>
                  </a:lnTo>
                  <a:lnTo>
                    <a:pt x="15598" y="8796"/>
                  </a:lnTo>
                  <a:lnTo>
                    <a:pt x="15598" y="6253"/>
                  </a:lnTo>
                  <a:lnTo>
                    <a:pt x="12541" y="8796"/>
                  </a:lnTo>
                  <a:lnTo>
                    <a:pt x="12541" y="6253"/>
                  </a:lnTo>
                  <a:lnTo>
                    <a:pt x="8603" y="9530"/>
                  </a:lnTo>
                  <a:lnTo>
                    <a:pt x="8603" y="13861"/>
                  </a:lnTo>
                  <a:lnTo>
                    <a:pt x="7624" y="13861"/>
                  </a:lnTo>
                  <a:lnTo>
                    <a:pt x="7239" y="399"/>
                  </a:lnTo>
                  <a:cubicBezTo>
                    <a:pt x="7233" y="176"/>
                    <a:pt x="7112" y="0"/>
                    <a:pt x="6964" y="0"/>
                  </a:cubicBezTo>
                  <a:lnTo>
                    <a:pt x="6488" y="0"/>
                  </a:lnTo>
                  <a:cubicBezTo>
                    <a:pt x="6340" y="0"/>
                    <a:pt x="6218" y="176"/>
                    <a:pt x="6212" y="399"/>
                  </a:cubicBezTo>
                  <a:lnTo>
                    <a:pt x="5827" y="13861"/>
                  </a:lnTo>
                  <a:lnTo>
                    <a:pt x="5034" y="13861"/>
                  </a:lnTo>
                  <a:lnTo>
                    <a:pt x="4651" y="399"/>
                  </a:lnTo>
                  <a:cubicBezTo>
                    <a:pt x="4644" y="176"/>
                    <a:pt x="4522" y="0"/>
                    <a:pt x="4374" y="0"/>
                  </a:cubicBezTo>
                  <a:lnTo>
                    <a:pt x="3898" y="0"/>
                  </a:lnTo>
                  <a:close/>
                </a:path>
              </a:pathLst>
            </a:custGeom>
            <a:solidFill>
              <a:schemeClr val="accent1"/>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206" name="Computer"/>
            <p:cNvSpPr/>
            <p:nvPr/>
          </p:nvSpPr>
          <p:spPr>
            <a:xfrm>
              <a:off x="591194" y="1045872"/>
              <a:ext cx="963248" cy="777324"/>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207" name="Rounded Rectangle"/>
            <p:cNvSpPr/>
            <p:nvPr/>
          </p:nvSpPr>
          <p:spPr>
            <a:xfrm>
              <a:off x="0" y="0"/>
              <a:ext cx="2915571" cy="2146046"/>
            </a:xfrm>
            <a:prstGeom prst="roundRect">
              <a:avLst>
                <a:gd name="adj" fmla="val 15000"/>
              </a:avLst>
            </a:prstGeom>
            <a:solidFill>
              <a:schemeClr val="accent2">
                <a:hueOff val="-85259"/>
                <a:satOff val="14347"/>
                <a:lumOff val="22373"/>
                <a:alpha val="21317"/>
              </a:schemeClr>
            </a:solidFill>
            <a:ln w="12700" cap="flat">
              <a:noFill/>
              <a:miter lim="400000"/>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grpSp>
    </p:spTree>
    <p:extLst>
      <p:ext uri="{BB962C8B-B14F-4D97-AF65-F5344CB8AC3E}">
        <p14:creationId xmlns:p14="http://schemas.microsoft.com/office/powerpoint/2010/main" val="248082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hink CTE Career Pathways"/>
          <p:cNvSpPr txBox="1">
            <a:spLocks noGrp="1"/>
          </p:cNvSpPr>
          <p:nvPr>
            <p:ph type="title"/>
          </p:nvPr>
        </p:nvSpPr>
        <p:spPr>
          <a:prstGeom prst="rect">
            <a:avLst/>
          </a:prstGeom>
        </p:spPr>
        <p:txBody>
          <a:bodyPr>
            <a:normAutofit/>
          </a:bodyPr>
          <a:lstStyle>
            <a:lvl1pPr defTabSz="490727">
              <a:defRPr sz="6719"/>
            </a:lvl1pPr>
          </a:lstStyle>
          <a:p>
            <a:r>
              <a:rPr sz="4000" dirty="0"/>
              <a:t>Think CTE Career Pathways</a:t>
            </a:r>
          </a:p>
        </p:txBody>
      </p:sp>
      <p:grpSp>
        <p:nvGrpSpPr>
          <p:cNvPr id="2" name="Group 1">
            <a:extLst>
              <a:ext uri="{FF2B5EF4-FFF2-40B4-BE49-F238E27FC236}">
                <a16:creationId xmlns:a16="http://schemas.microsoft.com/office/drawing/2014/main" id="{9CB93CD3-908F-D144-9196-6C1BFBB79F15}"/>
              </a:ext>
            </a:extLst>
          </p:cNvPr>
          <p:cNvGrpSpPr/>
          <p:nvPr/>
        </p:nvGrpSpPr>
        <p:grpSpPr>
          <a:xfrm>
            <a:off x="753480" y="2499612"/>
            <a:ext cx="7564042" cy="3830854"/>
            <a:chOff x="1346861" y="2483364"/>
            <a:chExt cx="6270907" cy="2442821"/>
          </a:xfrm>
        </p:grpSpPr>
        <p:sp>
          <p:nvSpPr>
            <p:cNvPr id="356" name="Focus"/>
            <p:cNvSpPr/>
            <p:nvPr/>
          </p:nvSpPr>
          <p:spPr>
            <a:xfrm rot="5428482">
              <a:off x="2429368" y="2151973"/>
              <a:ext cx="803306" cy="29083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2200" b="0">
                  <a:solidFill>
                    <a:srgbClr val="FFFFFF"/>
                  </a:solidFill>
                  <a:latin typeface="+mn-lt"/>
                  <a:ea typeface="+mn-ea"/>
                  <a:cs typeface="+mn-cs"/>
                  <a:sym typeface="Helvetica Neue Medium"/>
                </a:defRPr>
              </a:lvl1pPr>
            </a:lstStyle>
            <a:p>
              <a:endParaRPr lang="en-US" sz="1800" dirty="0"/>
            </a:p>
          </p:txBody>
        </p:sp>
        <p:sp>
          <p:nvSpPr>
            <p:cNvPr id="357" name="Grades 5,6,7,8"/>
            <p:cNvSpPr txBox="1"/>
            <p:nvPr/>
          </p:nvSpPr>
          <p:spPr>
            <a:xfrm>
              <a:off x="1346861" y="2483365"/>
              <a:ext cx="1354207" cy="242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2000" i="1" dirty="0"/>
                <a:t>Grades 5,6,7,8</a:t>
              </a:r>
              <a:r>
                <a:rPr dirty="0"/>
                <a:t> </a:t>
              </a:r>
            </a:p>
          </p:txBody>
        </p:sp>
        <p:sp>
          <p:nvSpPr>
            <p:cNvPr id="358" name="Build…"/>
            <p:cNvSpPr/>
            <p:nvPr/>
          </p:nvSpPr>
          <p:spPr>
            <a:xfrm rot="16200000">
              <a:off x="4366454" y="644030"/>
              <a:ext cx="1226019" cy="5276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defRPr sz="2200" b="0">
                  <a:solidFill>
                    <a:srgbClr val="FFFFFF"/>
                  </a:solidFill>
                  <a:latin typeface="+mn-lt"/>
                  <a:ea typeface="+mn-ea"/>
                  <a:cs typeface="+mn-cs"/>
                  <a:sym typeface="Helvetica Neue Medium"/>
                </a:defRPr>
              </a:pPr>
              <a:r>
                <a:rPr dirty="0"/>
                <a:t> </a:t>
              </a:r>
            </a:p>
          </p:txBody>
        </p:sp>
        <p:sp>
          <p:nvSpPr>
            <p:cNvPr id="359" name="Grades 9,10,11,12"/>
            <p:cNvSpPr txBox="1"/>
            <p:nvPr/>
          </p:nvSpPr>
          <p:spPr>
            <a:xfrm>
              <a:off x="2845460" y="2483364"/>
              <a:ext cx="1628929" cy="242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100" i="1"/>
              </a:lvl1pPr>
            </a:lstStyle>
            <a:p>
              <a:pPr>
                <a:defRPr sz="2400" i="0"/>
              </a:pPr>
              <a:r>
                <a:rPr sz="2000"/>
                <a:t>Grades 9,10,11,12</a:t>
              </a:r>
            </a:p>
          </p:txBody>
        </p:sp>
        <p:sp>
          <p:nvSpPr>
            <p:cNvPr id="360" name="Grades 13,14 &amp; Beyond"/>
            <p:cNvSpPr txBox="1"/>
            <p:nvPr/>
          </p:nvSpPr>
          <p:spPr>
            <a:xfrm>
              <a:off x="4680612" y="2483365"/>
              <a:ext cx="2088908" cy="242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100" i="1"/>
              </a:lvl1pPr>
            </a:lstStyle>
            <a:p>
              <a:pPr>
                <a:defRPr sz="2400" i="0"/>
              </a:pPr>
              <a:r>
                <a:rPr sz="2000"/>
                <a:t>Grades 13,14 &amp; Beyond</a:t>
              </a:r>
            </a:p>
          </p:txBody>
        </p:sp>
        <p:sp>
          <p:nvSpPr>
            <p:cNvPr id="361" name="Line"/>
            <p:cNvSpPr/>
            <p:nvPr/>
          </p:nvSpPr>
          <p:spPr>
            <a:xfrm flipV="1">
              <a:off x="2800151" y="2509241"/>
              <a:ext cx="1" cy="1546186"/>
            </a:xfrm>
            <a:prstGeom prst="line">
              <a:avLst/>
            </a:prstGeom>
            <a:ln w="254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62" name="Line"/>
            <p:cNvSpPr/>
            <p:nvPr/>
          </p:nvSpPr>
          <p:spPr>
            <a:xfrm flipV="1">
              <a:off x="4606197" y="2592612"/>
              <a:ext cx="1" cy="1546186"/>
            </a:xfrm>
            <a:prstGeom prst="line">
              <a:avLst/>
            </a:prstGeom>
            <a:ln w="254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63" name="Cash"/>
            <p:cNvSpPr/>
            <p:nvPr/>
          </p:nvSpPr>
          <p:spPr>
            <a:xfrm>
              <a:off x="6389274" y="4232909"/>
              <a:ext cx="790384" cy="3241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2">
                <a:hueOff val="258623"/>
                <a:satOff val="16006"/>
                <a:lumOff val="-25223"/>
              </a:scheme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64" name="Cash"/>
            <p:cNvSpPr/>
            <p:nvPr/>
          </p:nvSpPr>
          <p:spPr>
            <a:xfrm>
              <a:off x="5052770" y="4232909"/>
              <a:ext cx="790384" cy="3241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2">
                <a:hueOff val="258623"/>
                <a:satOff val="16006"/>
                <a:lumOff val="-25223"/>
              </a:scheme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65" name="Cash"/>
            <p:cNvSpPr/>
            <p:nvPr/>
          </p:nvSpPr>
          <p:spPr>
            <a:xfrm>
              <a:off x="3716267" y="4232909"/>
              <a:ext cx="790384" cy="3241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2">
                <a:hueOff val="258623"/>
                <a:satOff val="16006"/>
                <a:lumOff val="-25223"/>
              </a:scheme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66" name="Cash"/>
            <p:cNvSpPr/>
            <p:nvPr/>
          </p:nvSpPr>
          <p:spPr>
            <a:xfrm>
              <a:off x="6567868" y="4411502"/>
              <a:ext cx="790384" cy="3241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2">
                <a:hueOff val="258623"/>
                <a:satOff val="16006"/>
                <a:lumOff val="-25223"/>
              </a:scheme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67" name="Cash"/>
            <p:cNvSpPr/>
            <p:nvPr/>
          </p:nvSpPr>
          <p:spPr>
            <a:xfrm>
              <a:off x="6675024" y="4602003"/>
              <a:ext cx="790384" cy="3241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2">
                <a:hueOff val="258623"/>
                <a:satOff val="16006"/>
                <a:lumOff val="-25223"/>
              </a:scheme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68" name="Cash"/>
            <p:cNvSpPr/>
            <p:nvPr/>
          </p:nvSpPr>
          <p:spPr>
            <a:xfrm>
              <a:off x="5207551" y="4411502"/>
              <a:ext cx="790384" cy="3241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2">
                <a:hueOff val="258623"/>
                <a:satOff val="16006"/>
                <a:lumOff val="-25223"/>
              </a:schemeClr>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grpSp>
      <p:sp>
        <p:nvSpPr>
          <p:cNvPr id="3" name="TextBox 2">
            <a:extLst>
              <a:ext uri="{FF2B5EF4-FFF2-40B4-BE49-F238E27FC236}">
                <a16:creationId xmlns:a16="http://schemas.microsoft.com/office/drawing/2014/main" id="{7CEEA091-1602-7E41-9C6B-5A674BAEEABE}"/>
              </a:ext>
            </a:extLst>
          </p:cNvPr>
          <p:cNvSpPr txBox="1"/>
          <p:nvPr/>
        </p:nvSpPr>
        <p:spPr>
          <a:xfrm>
            <a:off x="1052339" y="3932177"/>
            <a:ext cx="1811807" cy="584775"/>
          </a:xfrm>
          <a:prstGeom prst="rect">
            <a:avLst/>
          </a:prstGeom>
          <a:noFill/>
        </p:spPr>
        <p:txBody>
          <a:bodyPr wrap="square" rtlCol="0">
            <a:spAutoFit/>
          </a:bodyPr>
          <a:lstStyle/>
          <a:p>
            <a:r>
              <a:rPr lang="en-US" sz="3200" b="1" dirty="0">
                <a:solidFill>
                  <a:schemeClr val="bg1"/>
                </a:solidFill>
              </a:rPr>
              <a:t>Focus</a:t>
            </a:r>
          </a:p>
        </p:txBody>
      </p:sp>
      <p:sp>
        <p:nvSpPr>
          <p:cNvPr id="18" name="TextBox 17">
            <a:extLst>
              <a:ext uri="{FF2B5EF4-FFF2-40B4-BE49-F238E27FC236}">
                <a16:creationId xmlns:a16="http://schemas.microsoft.com/office/drawing/2014/main" id="{4FD46A03-111D-E24D-A95C-F0AE16166743}"/>
              </a:ext>
            </a:extLst>
          </p:cNvPr>
          <p:cNvSpPr txBox="1"/>
          <p:nvPr/>
        </p:nvSpPr>
        <p:spPr>
          <a:xfrm>
            <a:off x="5757657" y="3855988"/>
            <a:ext cx="2904562" cy="584775"/>
          </a:xfrm>
          <a:prstGeom prst="rect">
            <a:avLst/>
          </a:prstGeom>
          <a:noFill/>
        </p:spPr>
        <p:txBody>
          <a:bodyPr wrap="square" rtlCol="0">
            <a:spAutoFit/>
          </a:bodyPr>
          <a:lstStyle/>
          <a:p>
            <a:r>
              <a:rPr lang="en-US" sz="3200" b="1" dirty="0">
                <a:solidFill>
                  <a:schemeClr val="bg1"/>
                </a:solidFill>
              </a:rPr>
              <a:t>Build Skills</a:t>
            </a:r>
          </a:p>
        </p:txBody>
      </p:sp>
    </p:spTree>
    <p:extLst>
      <p:ext uri="{BB962C8B-B14F-4D97-AF65-F5344CB8AC3E}">
        <p14:creationId xmlns:p14="http://schemas.microsoft.com/office/powerpoint/2010/main" val="440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2398</Words>
  <Application>Microsoft Macintosh PowerPoint</Application>
  <PresentationFormat>On-screen Show (4:3)</PresentationFormat>
  <Paragraphs>441</Paragraphs>
  <Slides>32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Comic Sans MS</vt:lpstr>
      <vt:lpstr>Helvetica Neue Medium</vt:lpstr>
      <vt:lpstr>Times New Roman</vt:lpstr>
      <vt:lpstr>Office Theme</vt:lpstr>
      <vt:lpstr>Perkins Update Webinar</vt:lpstr>
      <vt:lpstr>2019-20</vt:lpstr>
      <vt:lpstr>Promising Practice Videos 2019</vt:lpstr>
      <vt:lpstr>EDGAR Training </vt:lpstr>
      <vt:lpstr>PowerPoint Presentation</vt:lpstr>
      <vt:lpstr>PowerPoint Presentation</vt:lpstr>
      <vt:lpstr>Purpose of Perkins </vt:lpstr>
      <vt:lpstr>Perkins V:  Secondary Postsecondary Partnership</vt:lpstr>
      <vt:lpstr>Think CTE Career Pathways</vt:lpstr>
      <vt:lpstr>Why the Needs Assessment? </vt:lpstr>
      <vt:lpstr>Comprehensive Local Needs Assessment </vt:lpstr>
      <vt:lpstr>PowerPoint Presentation</vt:lpstr>
      <vt:lpstr>Some Key Questions  </vt:lpstr>
      <vt:lpstr>Summary of the Comprehensive Local Needs Assessment - parts A &amp; B </vt:lpstr>
      <vt:lpstr>Summary of the Comprehensive Local Needs Assessment - parts C, D, &amp; E </vt:lpstr>
      <vt:lpstr>Summary of the Comprehensive Local Needs Assessment - part A  </vt:lpstr>
      <vt:lpstr>Summary of the Comprehensive Local Needs Assessment - part B1  </vt:lpstr>
      <vt:lpstr>Summary of the Comprehensive Local Needs Assessment - part B2  </vt:lpstr>
      <vt:lpstr>Summary of the Comprehensive Local Needs Assessment - part C </vt:lpstr>
      <vt:lpstr>Summary of the Comprehensive Local Needs Assessment - part D </vt:lpstr>
      <vt:lpstr>Summary of the Comprehensive Local Needs Assessment - part E </vt:lpstr>
      <vt:lpstr>Morgan Crawford</vt:lpstr>
      <vt:lpstr>PowerPoint Presentation</vt:lpstr>
      <vt:lpstr>PowerPoint Presentation</vt:lpstr>
      <vt:lpstr>Initial Budget and Plan </vt:lpstr>
      <vt:lpstr>Coding Students</vt:lpstr>
      <vt:lpstr>Budget – Heads Up for Planning </vt:lpstr>
      <vt:lpstr>Colleges with Reserve Grant  2019-2020</vt:lpstr>
      <vt:lpstr>CTE Training </vt:lpstr>
      <vt:lpstr>Perkins Updates</vt:lpstr>
      <vt:lpstr>Perkins/CTE State Staff</vt:lpstr>
      <vt:lpstr>Perkins Update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2019-08-13T14:28:22Z</dcterms:modified>
</cp:coreProperties>
</file>