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2" r:id="rId5"/>
  </p:sldMasterIdLst>
  <p:notesMasterIdLst>
    <p:notesMasterId r:id="rId17"/>
  </p:notesMasterIdLst>
  <p:sldIdLst>
    <p:sldId id="266" r:id="rId6"/>
    <p:sldId id="261" r:id="rId7"/>
    <p:sldId id="273" r:id="rId8"/>
    <p:sldId id="274" r:id="rId9"/>
    <p:sldId id="277" r:id="rId10"/>
    <p:sldId id="278" r:id="rId11"/>
    <p:sldId id="279" r:id="rId12"/>
    <p:sldId id="280" r:id="rId13"/>
    <p:sldId id="260" r:id="rId14"/>
    <p:sldId id="275" r:id="rId15"/>
    <p:sldId id="263" r:id="rId16"/>
  </p:sldIdLst>
  <p:sldSz cx="18288000" cy="10287000"/>
  <p:notesSz cx="6858000" cy="9144000"/>
  <p:embeddedFontLst>
    <p:embeddedFont>
      <p:font typeface="Calibri (MS)" panose="020B0604020202020204" charset="0"/>
      <p:regular r:id="rId18"/>
    </p:embeddedFont>
    <p:embeddedFont>
      <p:font typeface="Calibri (MS) Bold" panose="020B060402020202020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35B"/>
    <a:srgbClr val="AED5E7"/>
    <a:srgbClr val="E1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4CBD29-0FCC-F74E-A55F-940FD829BC03}" v="165" dt="2026-02-02T15:36:06.298"/>
    <p1510:client id="{208D4CA4-BB62-7D25-DF09-BE1847ACBEC9}" v="717" dt="2026-02-02T15:48:44.180"/>
    <p1510:client id="{2CB76CCB-F964-463F-8D39-D4735AE79E7A}" v="8" dt="2026-02-01T16:07:28.949"/>
    <p1510:client id="{3805F72D-336D-85B8-196A-6023538E484A}" v="4" dt="2026-02-02T15:04:24.051"/>
    <p1510:client id="{7F52CA25-E994-1C2E-356F-C18A88C2708A}" v="44" dt="2026-02-02T15:35:13.440"/>
    <p1510:client id="{9A2D4E37-9EA9-D316-0D99-CDAB37B210F7}" v="19" dt="2026-02-02T15:54:40.463"/>
    <p1510:client id="{AEDBAD25-0586-8B59-C963-322EEAB6C029}" v="6" dt="2026-02-02T15:29:15.1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707462-9D40-4737-BCDB-3CA6684B775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57236E-9E98-4536-8C09-F58989A478E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/>
            <a:t>CLNA requires colleges to evaluate program quality, alignment, access, and performance</a:t>
          </a:r>
        </a:p>
      </dgm:t>
    </dgm:pt>
    <dgm:pt modelId="{E74879BC-B42C-4AC1-882A-0C7D913E4581}" type="parTrans" cxnId="{487706DB-41B1-44EF-BE30-298AFFE93242}">
      <dgm:prSet/>
      <dgm:spPr/>
      <dgm:t>
        <a:bodyPr/>
        <a:lstStyle/>
        <a:p>
          <a:endParaRPr lang="en-US" sz="2800"/>
        </a:p>
      </dgm:t>
    </dgm:pt>
    <dgm:pt modelId="{D64C23CB-260C-4897-AEA7-6E44CC52E121}" type="sibTrans" cxnId="{487706DB-41B1-44EF-BE30-298AFFE93242}">
      <dgm:prSet/>
      <dgm:spPr/>
      <dgm:t>
        <a:bodyPr/>
        <a:lstStyle/>
        <a:p>
          <a:endParaRPr lang="en-US" sz="2800"/>
        </a:p>
      </dgm:t>
    </dgm:pt>
    <dgm:pt modelId="{677F2428-E974-414C-BA84-42C8E63F771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/>
            <a:t>Propel NC provides standardized, labor‑market aligned program structures that directly support CLNA evidence requirements</a:t>
          </a:r>
        </a:p>
      </dgm:t>
    </dgm:pt>
    <dgm:pt modelId="{F7B99A2C-12F4-41BB-B8BF-3D87DD5B5304}" type="parTrans" cxnId="{0A5F8964-5D50-4BAC-97B1-6804B451299E}">
      <dgm:prSet/>
      <dgm:spPr/>
      <dgm:t>
        <a:bodyPr/>
        <a:lstStyle/>
        <a:p>
          <a:endParaRPr lang="en-US" sz="2800"/>
        </a:p>
      </dgm:t>
    </dgm:pt>
    <dgm:pt modelId="{8EF6D175-8409-442E-99CE-B8C461EF405A}" type="sibTrans" cxnId="{0A5F8964-5D50-4BAC-97B1-6804B451299E}">
      <dgm:prSet/>
      <dgm:spPr/>
      <dgm:t>
        <a:bodyPr/>
        <a:lstStyle/>
        <a:p>
          <a:endParaRPr lang="en-US" sz="2800"/>
        </a:p>
      </dgm:t>
    </dgm:pt>
    <dgm:pt modelId="{C504E0DC-1119-46AA-9AD6-6BB5B60B369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/>
            <a:t>Using Propel NC data ensures stronger justification for local spending decisions</a:t>
          </a:r>
        </a:p>
      </dgm:t>
    </dgm:pt>
    <dgm:pt modelId="{35E30885-A269-4F7C-951F-E5CED574F52E}" type="parTrans" cxnId="{2A38DAFD-B42D-4AFE-9536-100BFEC9799C}">
      <dgm:prSet/>
      <dgm:spPr/>
      <dgm:t>
        <a:bodyPr/>
        <a:lstStyle/>
        <a:p>
          <a:endParaRPr lang="en-US" sz="2800"/>
        </a:p>
      </dgm:t>
    </dgm:pt>
    <dgm:pt modelId="{1163C2A7-E829-4F6B-9CCE-6A79E0B76DAF}" type="sibTrans" cxnId="{2A38DAFD-B42D-4AFE-9536-100BFEC9799C}">
      <dgm:prSet/>
      <dgm:spPr/>
      <dgm:t>
        <a:bodyPr/>
        <a:lstStyle/>
        <a:p>
          <a:endParaRPr lang="en-US" sz="2800"/>
        </a:p>
      </dgm:t>
    </dgm:pt>
    <dgm:pt modelId="{2B59C01D-4470-4E7B-825B-BB0ED55DC05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/>
            <a:t>Propel NC’s statewide program models incorporate employer input and workforce demand analysis</a:t>
          </a:r>
        </a:p>
      </dgm:t>
    </dgm:pt>
    <dgm:pt modelId="{A908BE76-88EB-4154-8C55-7D31DD73C734}" type="parTrans" cxnId="{4FDA1094-030C-4EE9-866B-24AC8CEFD6D0}">
      <dgm:prSet/>
      <dgm:spPr/>
      <dgm:t>
        <a:bodyPr/>
        <a:lstStyle/>
        <a:p>
          <a:endParaRPr lang="en-US" sz="2800"/>
        </a:p>
      </dgm:t>
    </dgm:pt>
    <dgm:pt modelId="{8702F469-2C2F-4EE0-87C7-D8B509A16179}" type="sibTrans" cxnId="{4FDA1094-030C-4EE9-866B-24AC8CEFD6D0}">
      <dgm:prSet/>
      <dgm:spPr/>
      <dgm:t>
        <a:bodyPr/>
        <a:lstStyle/>
        <a:p>
          <a:endParaRPr lang="en-US" sz="2800"/>
        </a:p>
      </dgm:t>
    </dgm:pt>
    <dgm:pt modelId="{817A33F8-5A97-44A8-BC26-817C58F5F09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/>
            <a:t>Colleges can reference Propel NC program justifications directly in CLNA narrative</a:t>
          </a:r>
        </a:p>
      </dgm:t>
    </dgm:pt>
    <dgm:pt modelId="{8AB50D9D-336C-411D-9711-B4F5853E78F1}" type="parTrans" cxnId="{4A4F0D5C-8550-4C39-85EE-3933A22A86AE}">
      <dgm:prSet/>
      <dgm:spPr/>
      <dgm:t>
        <a:bodyPr/>
        <a:lstStyle/>
        <a:p>
          <a:endParaRPr lang="en-US" sz="2800"/>
        </a:p>
      </dgm:t>
    </dgm:pt>
    <dgm:pt modelId="{E849A53D-DE53-43F2-981B-F032CE3E6C98}" type="sibTrans" cxnId="{4A4F0D5C-8550-4C39-85EE-3933A22A86AE}">
      <dgm:prSet/>
      <dgm:spPr/>
      <dgm:t>
        <a:bodyPr/>
        <a:lstStyle/>
        <a:p>
          <a:endParaRPr lang="en-US" sz="2800"/>
        </a:p>
      </dgm:t>
    </dgm:pt>
    <dgm:pt modelId="{B6EAC5FB-4ED0-4A53-9D83-9ACEEEC14A19}" type="pres">
      <dgm:prSet presAssocID="{48707462-9D40-4737-BCDB-3CA6684B775E}" presName="root" presStyleCnt="0">
        <dgm:presLayoutVars>
          <dgm:dir/>
          <dgm:resizeHandles val="exact"/>
        </dgm:presLayoutVars>
      </dgm:prSet>
      <dgm:spPr/>
    </dgm:pt>
    <dgm:pt modelId="{4E56337F-E909-475B-9A7F-CD3DEEC7EBFA}" type="pres">
      <dgm:prSet presAssocID="{3F57236E-9E98-4536-8C09-F58989A478E6}" presName="compNode" presStyleCnt="0"/>
      <dgm:spPr/>
    </dgm:pt>
    <dgm:pt modelId="{843F0325-FBF7-4E7E-A863-D9B4C5FD18A1}" type="pres">
      <dgm:prSet presAssocID="{3F57236E-9E98-4536-8C09-F58989A478E6}" presName="bgRect" presStyleLbl="bgShp" presStyleIdx="0" presStyleCnt="5"/>
      <dgm:spPr/>
    </dgm:pt>
    <dgm:pt modelId="{37190DDB-C7D0-48FC-83BB-C3EA4B026D6F}" type="pres">
      <dgm:prSet presAssocID="{3F57236E-9E98-4536-8C09-F58989A478E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5273C39C-DAA1-4681-8952-DE181FFF0153}" type="pres">
      <dgm:prSet presAssocID="{3F57236E-9E98-4536-8C09-F58989A478E6}" presName="spaceRect" presStyleCnt="0"/>
      <dgm:spPr/>
    </dgm:pt>
    <dgm:pt modelId="{2FD850C9-7FF7-4630-BF28-904E965B7664}" type="pres">
      <dgm:prSet presAssocID="{3F57236E-9E98-4536-8C09-F58989A478E6}" presName="parTx" presStyleLbl="revTx" presStyleIdx="0" presStyleCnt="5">
        <dgm:presLayoutVars>
          <dgm:chMax val="0"/>
          <dgm:chPref val="0"/>
        </dgm:presLayoutVars>
      </dgm:prSet>
      <dgm:spPr/>
    </dgm:pt>
    <dgm:pt modelId="{622AB2EF-5BD3-40F2-AEA3-1A11ED3E659F}" type="pres">
      <dgm:prSet presAssocID="{D64C23CB-260C-4897-AEA7-6E44CC52E121}" presName="sibTrans" presStyleCnt="0"/>
      <dgm:spPr/>
    </dgm:pt>
    <dgm:pt modelId="{9E8F5AD4-5340-4371-B03F-E235D703A901}" type="pres">
      <dgm:prSet presAssocID="{677F2428-E974-414C-BA84-42C8E63F7711}" presName="compNode" presStyleCnt="0"/>
      <dgm:spPr/>
    </dgm:pt>
    <dgm:pt modelId="{BD13C959-8C34-435A-817F-513623AAD524}" type="pres">
      <dgm:prSet presAssocID="{677F2428-E974-414C-BA84-42C8E63F7711}" presName="bgRect" presStyleLbl="bgShp" presStyleIdx="1" presStyleCnt="5"/>
      <dgm:spPr/>
    </dgm:pt>
    <dgm:pt modelId="{34BCCB01-CD2A-4BC8-9920-737A3B08DC04}" type="pres">
      <dgm:prSet presAssocID="{677F2428-E974-414C-BA84-42C8E63F771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68E1C1D-72BE-4A47-9185-91A04E336924}" type="pres">
      <dgm:prSet presAssocID="{677F2428-E974-414C-BA84-42C8E63F7711}" presName="spaceRect" presStyleCnt="0"/>
      <dgm:spPr/>
    </dgm:pt>
    <dgm:pt modelId="{48B0B3F4-00A7-4AB2-90C1-4ACC6534211A}" type="pres">
      <dgm:prSet presAssocID="{677F2428-E974-414C-BA84-42C8E63F7711}" presName="parTx" presStyleLbl="revTx" presStyleIdx="1" presStyleCnt="5">
        <dgm:presLayoutVars>
          <dgm:chMax val="0"/>
          <dgm:chPref val="0"/>
        </dgm:presLayoutVars>
      </dgm:prSet>
      <dgm:spPr/>
    </dgm:pt>
    <dgm:pt modelId="{E5FC7C1C-8134-423A-A779-9EC888CDF33C}" type="pres">
      <dgm:prSet presAssocID="{8EF6D175-8409-442E-99CE-B8C461EF405A}" presName="sibTrans" presStyleCnt="0"/>
      <dgm:spPr/>
    </dgm:pt>
    <dgm:pt modelId="{5C78B72D-D81B-4A9F-BEDB-AFD2D6132F73}" type="pres">
      <dgm:prSet presAssocID="{C504E0DC-1119-46AA-9AD6-6BB5B60B369F}" presName="compNode" presStyleCnt="0"/>
      <dgm:spPr/>
    </dgm:pt>
    <dgm:pt modelId="{3651FE36-846A-4070-92C4-3D5B36BB8235}" type="pres">
      <dgm:prSet presAssocID="{C504E0DC-1119-46AA-9AD6-6BB5B60B369F}" presName="bgRect" presStyleLbl="bgShp" presStyleIdx="2" presStyleCnt="5"/>
      <dgm:spPr/>
    </dgm:pt>
    <dgm:pt modelId="{428A8F02-5340-42B3-B21D-3BDA8E39053D}" type="pres">
      <dgm:prSet presAssocID="{C504E0DC-1119-46AA-9AD6-6BB5B60B369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E528B889-961E-4E5E-B704-FEE94FF18687}" type="pres">
      <dgm:prSet presAssocID="{C504E0DC-1119-46AA-9AD6-6BB5B60B369F}" presName="spaceRect" presStyleCnt="0"/>
      <dgm:spPr/>
    </dgm:pt>
    <dgm:pt modelId="{56F51D45-F190-4A56-B4C8-9F19A737BB68}" type="pres">
      <dgm:prSet presAssocID="{C504E0DC-1119-46AA-9AD6-6BB5B60B369F}" presName="parTx" presStyleLbl="revTx" presStyleIdx="2" presStyleCnt="5">
        <dgm:presLayoutVars>
          <dgm:chMax val="0"/>
          <dgm:chPref val="0"/>
        </dgm:presLayoutVars>
      </dgm:prSet>
      <dgm:spPr/>
    </dgm:pt>
    <dgm:pt modelId="{AFFE9CDE-05CD-427F-A495-E5B8CC09D4D3}" type="pres">
      <dgm:prSet presAssocID="{1163C2A7-E829-4F6B-9CCE-6A79E0B76DAF}" presName="sibTrans" presStyleCnt="0"/>
      <dgm:spPr/>
    </dgm:pt>
    <dgm:pt modelId="{45F17833-26E2-40F1-8EA8-90EC87CF0C03}" type="pres">
      <dgm:prSet presAssocID="{2B59C01D-4470-4E7B-825B-BB0ED55DC05B}" presName="compNode" presStyleCnt="0"/>
      <dgm:spPr/>
    </dgm:pt>
    <dgm:pt modelId="{3752CF96-A1DD-4B5C-ACBE-9586BC0DBB55}" type="pres">
      <dgm:prSet presAssocID="{2B59C01D-4470-4E7B-825B-BB0ED55DC05B}" presName="bgRect" presStyleLbl="bgShp" presStyleIdx="3" presStyleCnt="5"/>
      <dgm:spPr/>
    </dgm:pt>
    <dgm:pt modelId="{40B66D18-6059-42D9-BF43-8A7BBD71D757}" type="pres">
      <dgm:prSet presAssocID="{2B59C01D-4470-4E7B-825B-BB0ED55DC05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5D3E3413-5C6E-401E-AA10-D0EA9BBB3E16}" type="pres">
      <dgm:prSet presAssocID="{2B59C01D-4470-4E7B-825B-BB0ED55DC05B}" presName="spaceRect" presStyleCnt="0"/>
      <dgm:spPr/>
    </dgm:pt>
    <dgm:pt modelId="{F58D8717-9036-4C62-886D-C24848B55994}" type="pres">
      <dgm:prSet presAssocID="{2B59C01D-4470-4E7B-825B-BB0ED55DC05B}" presName="parTx" presStyleLbl="revTx" presStyleIdx="3" presStyleCnt="5">
        <dgm:presLayoutVars>
          <dgm:chMax val="0"/>
          <dgm:chPref val="0"/>
        </dgm:presLayoutVars>
      </dgm:prSet>
      <dgm:spPr/>
    </dgm:pt>
    <dgm:pt modelId="{62E22C06-30D4-446B-AE3B-0008697B2B9A}" type="pres">
      <dgm:prSet presAssocID="{8702F469-2C2F-4EE0-87C7-D8B509A16179}" presName="sibTrans" presStyleCnt="0"/>
      <dgm:spPr/>
    </dgm:pt>
    <dgm:pt modelId="{8C8D9854-9DA5-4B99-BADA-4A578DED58C3}" type="pres">
      <dgm:prSet presAssocID="{817A33F8-5A97-44A8-BC26-817C58F5F09F}" presName="compNode" presStyleCnt="0"/>
      <dgm:spPr/>
    </dgm:pt>
    <dgm:pt modelId="{73305BEA-94CC-4A84-A503-5E4F03A6A522}" type="pres">
      <dgm:prSet presAssocID="{817A33F8-5A97-44A8-BC26-817C58F5F09F}" presName="bgRect" presStyleLbl="bgShp" presStyleIdx="4" presStyleCnt="5"/>
      <dgm:spPr/>
    </dgm:pt>
    <dgm:pt modelId="{0D1CC710-AD2E-4316-9FF8-43EE67671F7D}" type="pres">
      <dgm:prSet presAssocID="{817A33F8-5A97-44A8-BC26-817C58F5F09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75C6B52D-9FEF-4337-801D-AAA9B0959FD6}" type="pres">
      <dgm:prSet presAssocID="{817A33F8-5A97-44A8-BC26-817C58F5F09F}" presName="spaceRect" presStyleCnt="0"/>
      <dgm:spPr/>
    </dgm:pt>
    <dgm:pt modelId="{E57CA450-0F62-4DB9-B7E6-34F798A01453}" type="pres">
      <dgm:prSet presAssocID="{817A33F8-5A97-44A8-BC26-817C58F5F09F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B7C8309-C3DD-43A7-B9E5-48029D2C19AF}" type="presOf" srcId="{3F57236E-9E98-4536-8C09-F58989A478E6}" destId="{2FD850C9-7FF7-4630-BF28-904E965B7664}" srcOrd="0" destOrd="0" presId="urn:microsoft.com/office/officeart/2018/2/layout/IconVerticalSolidList"/>
    <dgm:cxn modelId="{43F08832-EBEF-42F3-A49D-AAFBF5183EB4}" type="presOf" srcId="{2B59C01D-4470-4E7B-825B-BB0ED55DC05B}" destId="{F58D8717-9036-4C62-886D-C24848B55994}" srcOrd="0" destOrd="0" presId="urn:microsoft.com/office/officeart/2018/2/layout/IconVerticalSolidList"/>
    <dgm:cxn modelId="{A8EC173D-6837-4F36-9378-77F837DF04C7}" type="presOf" srcId="{677F2428-E974-414C-BA84-42C8E63F7711}" destId="{48B0B3F4-00A7-4AB2-90C1-4ACC6534211A}" srcOrd="0" destOrd="0" presId="urn:microsoft.com/office/officeart/2018/2/layout/IconVerticalSolidList"/>
    <dgm:cxn modelId="{4A4F0D5C-8550-4C39-85EE-3933A22A86AE}" srcId="{48707462-9D40-4737-BCDB-3CA6684B775E}" destId="{817A33F8-5A97-44A8-BC26-817C58F5F09F}" srcOrd="4" destOrd="0" parTransId="{8AB50D9D-336C-411D-9711-B4F5853E78F1}" sibTransId="{E849A53D-DE53-43F2-981B-F032CE3E6C98}"/>
    <dgm:cxn modelId="{049B8443-4269-46EB-82A7-75E4439F0219}" type="presOf" srcId="{817A33F8-5A97-44A8-BC26-817C58F5F09F}" destId="{E57CA450-0F62-4DB9-B7E6-34F798A01453}" srcOrd="0" destOrd="0" presId="urn:microsoft.com/office/officeart/2018/2/layout/IconVerticalSolidList"/>
    <dgm:cxn modelId="{0A5F8964-5D50-4BAC-97B1-6804B451299E}" srcId="{48707462-9D40-4737-BCDB-3CA6684B775E}" destId="{677F2428-E974-414C-BA84-42C8E63F7711}" srcOrd="1" destOrd="0" parTransId="{F7B99A2C-12F4-41BB-B8BF-3D87DD5B5304}" sibTransId="{8EF6D175-8409-442E-99CE-B8C461EF405A}"/>
    <dgm:cxn modelId="{4FDA1094-030C-4EE9-866B-24AC8CEFD6D0}" srcId="{48707462-9D40-4737-BCDB-3CA6684B775E}" destId="{2B59C01D-4470-4E7B-825B-BB0ED55DC05B}" srcOrd="3" destOrd="0" parTransId="{A908BE76-88EB-4154-8C55-7D31DD73C734}" sibTransId="{8702F469-2C2F-4EE0-87C7-D8B509A16179}"/>
    <dgm:cxn modelId="{6384DB9F-9B1A-4244-8290-E52C0FC66837}" type="presOf" srcId="{C504E0DC-1119-46AA-9AD6-6BB5B60B369F}" destId="{56F51D45-F190-4A56-B4C8-9F19A737BB68}" srcOrd="0" destOrd="0" presId="urn:microsoft.com/office/officeart/2018/2/layout/IconVerticalSolidList"/>
    <dgm:cxn modelId="{DE426FBF-1830-47D9-A976-8AAC5391D877}" type="presOf" srcId="{48707462-9D40-4737-BCDB-3CA6684B775E}" destId="{B6EAC5FB-4ED0-4A53-9D83-9ACEEEC14A19}" srcOrd="0" destOrd="0" presId="urn:microsoft.com/office/officeart/2018/2/layout/IconVerticalSolidList"/>
    <dgm:cxn modelId="{487706DB-41B1-44EF-BE30-298AFFE93242}" srcId="{48707462-9D40-4737-BCDB-3CA6684B775E}" destId="{3F57236E-9E98-4536-8C09-F58989A478E6}" srcOrd="0" destOrd="0" parTransId="{E74879BC-B42C-4AC1-882A-0C7D913E4581}" sibTransId="{D64C23CB-260C-4897-AEA7-6E44CC52E121}"/>
    <dgm:cxn modelId="{2A38DAFD-B42D-4AFE-9536-100BFEC9799C}" srcId="{48707462-9D40-4737-BCDB-3CA6684B775E}" destId="{C504E0DC-1119-46AA-9AD6-6BB5B60B369F}" srcOrd="2" destOrd="0" parTransId="{35E30885-A269-4F7C-951F-E5CED574F52E}" sibTransId="{1163C2A7-E829-4F6B-9CCE-6A79E0B76DAF}"/>
    <dgm:cxn modelId="{3F2E85E7-70BF-44B2-AD45-00F1EA62F5FB}" type="presParOf" srcId="{B6EAC5FB-4ED0-4A53-9D83-9ACEEEC14A19}" destId="{4E56337F-E909-475B-9A7F-CD3DEEC7EBFA}" srcOrd="0" destOrd="0" presId="urn:microsoft.com/office/officeart/2018/2/layout/IconVerticalSolidList"/>
    <dgm:cxn modelId="{641BF30E-C23A-438B-B8E6-B6D3A15761E2}" type="presParOf" srcId="{4E56337F-E909-475B-9A7F-CD3DEEC7EBFA}" destId="{843F0325-FBF7-4E7E-A863-D9B4C5FD18A1}" srcOrd="0" destOrd="0" presId="urn:microsoft.com/office/officeart/2018/2/layout/IconVerticalSolidList"/>
    <dgm:cxn modelId="{5B32C308-878E-48F3-BD06-2BD63960AD4D}" type="presParOf" srcId="{4E56337F-E909-475B-9A7F-CD3DEEC7EBFA}" destId="{37190DDB-C7D0-48FC-83BB-C3EA4B026D6F}" srcOrd="1" destOrd="0" presId="urn:microsoft.com/office/officeart/2018/2/layout/IconVerticalSolidList"/>
    <dgm:cxn modelId="{61D2961E-9FEA-41C4-963D-15006DB6D59C}" type="presParOf" srcId="{4E56337F-E909-475B-9A7F-CD3DEEC7EBFA}" destId="{5273C39C-DAA1-4681-8952-DE181FFF0153}" srcOrd="2" destOrd="0" presId="urn:microsoft.com/office/officeart/2018/2/layout/IconVerticalSolidList"/>
    <dgm:cxn modelId="{C67FA130-5C48-4F01-AFB6-3238307447F3}" type="presParOf" srcId="{4E56337F-E909-475B-9A7F-CD3DEEC7EBFA}" destId="{2FD850C9-7FF7-4630-BF28-904E965B7664}" srcOrd="3" destOrd="0" presId="urn:microsoft.com/office/officeart/2018/2/layout/IconVerticalSolidList"/>
    <dgm:cxn modelId="{8982FBAC-6C5C-4E7C-BEE0-FA0352C1750B}" type="presParOf" srcId="{B6EAC5FB-4ED0-4A53-9D83-9ACEEEC14A19}" destId="{622AB2EF-5BD3-40F2-AEA3-1A11ED3E659F}" srcOrd="1" destOrd="0" presId="urn:microsoft.com/office/officeart/2018/2/layout/IconVerticalSolidList"/>
    <dgm:cxn modelId="{4AD6112C-70B3-4782-BE31-812716DF08FF}" type="presParOf" srcId="{B6EAC5FB-4ED0-4A53-9D83-9ACEEEC14A19}" destId="{9E8F5AD4-5340-4371-B03F-E235D703A901}" srcOrd="2" destOrd="0" presId="urn:microsoft.com/office/officeart/2018/2/layout/IconVerticalSolidList"/>
    <dgm:cxn modelId="{DB60ED6B-EF6F-4F3B-9048-2A55F0B4272B}" type="presParOf" srcId="{9E8F5AD4-5340-4371-B03F-E235D703A901}" destId="{BD13C959-8C34-435A-817F-513623AAD524}" srcOrd="0" destOrd="0" presId="urn:microsoft.com/office/officeart/2018/2/layout/IconVerticalSolidList"/>
    <dgm:cxn modelId="{F9D33632-FA87-46D2-A376-9E101A360C69}" type="presParOf" srcId="{9E8F5AD4-5340-4371-B03F-E235D703A901}" destId="{34BCCB01-CD2A-4BC8-9920-737A3B08DC04}" srcOrd="1" destOrd="0" presId="urn:microsoft.com/office/officeart/2018/2/layout/IconVerticalSolidList"/>
    <dgm:cxn modelId="{782FE620-2DDB-437B-94AD-A622CB512DCA}" type="presParOf" srcId="{9E8F5AD4-5340-4371-B03F-E235D703A901}" destId="{B68E1C1D-72BE-4A47-9185-91A04E336924}" srcOrd="2" destOrd="0" presId="urn:microsoft.com/office/officeart/2018/2/layout/IconVerticalSolidList"/>
    <dgm:cxn modelId="{2C116562-3694-414E-BF42-D3C088405485}" type="presParOf" srcId="{9E8F5AD4-5340-4371-B03F-E235D703A901}" destId="{48B0B3F4-00A7-4AB2-90C1-4ACC6534211A}" srcOrd="3" destOrd="0" presId="urn:microsoft.com/office/officeart/2018/2/layout/IconVerticalSolidList"/>
    <dgm:cxn modelId="{AA82D546-4B6B-4CBD-9D88-05CED95EDEC0}" type="presParOf" srcId="{B6EAC5FB-4ED0-4A53-9D83-9ACEEEC14A19}" destId="{E5FC7C1C-8134-423A-A779-9EC888CDF33C}" srcOrd="3" destOrd="0" presId="urn:microsoft.com/office/officeart/2018/2/layout/IconVerticalSolidList"/>
    <dgm:cxn modelId="{8DD2CE7E-3868-4D2F-BE78-54D8432AF48F}" type="presParOf" srcId="{B6EAC5FB-4ED0-4A53-9D83-9ACEEEC14A19}" destId="{5C78B72D-D81B-4A9F-BEDB-AFD2D6132F73}" srcOrd="4" destOrd="0" presId="urn:microsoft.com/office/officeart/2018/2/layout/IconVerticalSolidList"/>
    <dgm:cxn modelId="{60F95495-FABA-4C88-B4E4-9637F1621DDF}" type="presParOf" srcId="{5C78B72D-D81B-4A9F-BEDB-AFD2D6132F73}" destId="{3651FE36-846A-4070-92C4-3D5B36BB8235}" srcOrd="0" destOrd="0" presId="urn:microsoft.com/office/officeart/2018/2/layout/IconVerticalSolidList"/>
    <dgm:cxn modelId="{A1937C1A-2FE1-4076-B57D-DD543941CE95}" type="presParOf" srcId="{5C78B72D-D81B-4A9F-BEDB-AFD2D6132F73}" destId="{428A8F02-5340-42B3-B21D-3BDA8E39053D}" srcOrd="1" destOrd="0" presId="urn:microsoft.com/office/officeart/2018/2/layout/IconVerticalSolidList"/>
    <dgm:cxn modelId="{822EFEDF-7868-41C7-92B6-8A24963AEE5C}" type="presParOf" srcId="{5C78B72D-D81B-4A9F-BEDB-AFD2D6132F73}" destId="{E528B889-961E-4E5E-B704-FEE94FF18687}" srcOrd="2" destOrd="0" presId="urn:microsoft.com/office/officeart/2018/2/layout/IconVerticalSolidList"/>
    <dgm:cxn modelId="{EB7540B9-02BF-478F-8562-A82DA58E4C10}" type="presParOf" srcId="{5C78B72D-D81B-4A9F-BEDB-AFD2D6132F73}" destId="{56F51D45-F190-4A56-B4C8-9F19A737BB68}" srcOrd="3" destOrd="0" presId="urn:microsoft.com/office/officeart/2018/2/layout/IconVerticalSolidList"/>
    <dgm:cxn modelId="{73325AE9-5833-4FC2-B3B3-B4B229FFF981}" type="presParOf" srcId="{B6EAC5FB-4ED0-4A53-9D83-9ACEEEC14A19}" destId="{AFFE9CDE-05CD-427F-A495-E5B8CC09D4D3}" srcOrd="5" destOrd="0" presId="urn:microsoft.com/office/officeart/2018/2/layout/IconVerticalSolidList"/>
    <dgm:cxn modelId="{C07459B7-A60B-4F6B-A18B-DCFB5D7F4573}" type="presParOf" srcId="{B6EAC5FB-4ED0-4A53-9D83-9ACEEEC14A19}" destId="{45F17833-26E2-40F1-8EA8-90EC87CF0C03}" srcOrd="6" destOrd="0" presId="urn:microsoft.com/office/officeart/2018/2/layout/IconVerticalSolidList"/>
    <dgm:cxn modelId="{1300071E-C1ED-4E0B-B41C-12F7E93F6D14}" type="presParOf" srcId="{45F17833-26E2-40F1-8EA8-90EC87CF0C03}" destId="{3752CF96-A1DD-4B5C-ACBE-9586BC0DBB55}" srcOrd="0" destOrd="0" presId="urn:microsoft.com/office/officeart/2018/2/layout/IconVerticalSolidList"/>
    <dgm:cxn modelId="{64C8CFC8-D12C-471E-A8B8-4711AFD75B7D}" type="presParOf" srcId="{45F17833-26E2-40F1-8EA8-90EC87CF0C03}" destId="{40B66D18-6059-42D9-BF43-8A7BBD71D757}" srcOrd="1" destOrd="0" presId="urn:microsoft.com/office/officeart/2018/2/layout/IconVerticalSolidList"/>
    <dgm:cxn modelId="{EEEF1F70-C94B-4DC2-A4DC-4C78844D63B3}" type="presParOf" srcId="{45F17833-26E2-40F1-8EA8-90EC87CF0C03}" destId="{5D3E3413-5C6E-401E-AA10-D0EA9BBB3E16}" srcOrd="2" destOrd="0" presId="urn:microsoft.com/office/officeart/2018/2/layout/IconVerticalSolidList"/>
    <dgm:cxn modelId="{F3A5CC92-4E43-411B-86EE-DDDB59B31628}" type="presParOf" srcId="{45F17833-26E2-40F1-8EA8-90EC87CF0C03}" destId="{F58D8717-9036-4C62-886D-C24848B55994}" srcOrd="3" destOrd="0" presId="urn:microsoft.com/office/officeart/2018/2/layout/IconVerticalSolidList"/>
    <dgm:cxn modelId="{855EB3B6-282E-4DF3-972D-5897452AE38E}" type="presParOf" srcId="{B6EAC5FB-4ED0-4A53-9D83-9ACEEEC14A19}" destId="{62E22C06-30D4-446B-AE3B-0008697B2B9A}" srcOrd="7" destOrd="0" presId="urn:microsoft.com/office/officeart/2018/2/layout/IconVerticalSolidList"/>
    <dgm:cxn modelId="{ECD3AB3E-D36F-40C9-9F71-0A8F667D73ED}" type="presParOf" srcId="{B6EAC5FB-4ED0-4A53-9D83-9ACEEEC14A19}" destId="{8C8D9854-9DA5-4B99-BADA-4A578DED58C3}" srcOrd="8" destOrd="0" presId="urn:microsoft.com/office/officeart/2018/2/layout/IconVerticalSolidList"/>
    <dgm:cxn modelId="{11B42ED4-BA1F-471A-A5CA-E706B6B92A62}" type="presParOf" srcId="{8C8D9854-9DA5-4B99-BADA-4A578DED58C3}" destId="{73305BEA-94CC-4A84-A503-5E4F03A6A522}" srcOrd="0" destOrd="0" presId="urn:microsoft.com/office/officeart/2018/2/layout/IconVerticalSolidList"/>
    <dgm:cxn modelId="{B158E5C5-5F35-41F9-81A1-1CADF148C6A3}" type="presParOf" srcId="{8C8D9854-9DA5-4B99-BADA-4A578DED58C3}" destId="{0D1CC710-AD2E-4316-9FF8-43EE67671F7D}" srcOrd="1" destOrd="0" presId="urn:microsoft.com/office/officeart/2018/2/layout/IconVerticalSolidList"/>
    <dgm:cxn modelId="{9F741C8B-5DF5-4894-ADB6-278CFF4B5424}" type="presParOf" srcId="{8C8D9854-9DA5-4B99-BADA-4A578DED58C3}" destId="{75C6B52D-9FEF-4337-801D-AAA9B0959FD6}" srcOrd="2" destOrd="0" presId="urn:microsoft.com/office/officeart/2018/2/layout/IconVerticalSolidList"/>
    <dgm:cxn modelId="{5AEB4C28-BBFA-45C5-B1F8-823EC279F4EF}" type="presParOf" srcId="{8C8D9854-9DA5-4B99-BADA-4A578DED58C3}" destId="{E57CA450-0F62-4DB9-B7E6-34F798A0145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86861E-26FA-804B-A592-B67374BE73CE}" type="doc">
      <dgm:prSet loTypeId="urn:microsoft.com/office/officeart/2005/8/layout/venn2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E26310C-D899-814D-9D87-F69CE6087CC4}">
      <dgm:prSet phldrT="[Text]"/>
      <dgm:spPr/>
      <dgm:t>
        <a:bodyPr/>
        <a:lstStyle/>
        <a:p>
          <a:r>
            <a:rPr lang="en-US"/>
            <a:t>Propel NC</a:t>
          </a:r>
        </a:p>
      </dgm:t>
    </dgm:pt>
    <dgm:pt modelId="{08AE3726-EB90-1945-9084-7C12D1470E0F}" type="parTrans" cxnId="{BC739C0B-13EC-C848-99C4-0A420E55F4AF}">
      <dgm:prSet/>
      <dgm:spPr/>
      <dgm:t>
        <a:bodyPr/>
        <a:lstStyle/>
        <a:p>
          <a:endParaRPr lang="en-US"/>
        </a:p>
      </dgm:t>
    </dgm:pt>
    <dgm:pt modelId="{8096544C-4C49-644F-9578-51722586389E}" type="sibTrans" cxnId="{BC739C0B-13EC-C848-99C4-0A420E55F4AF}">
      <dgm:prSet/>
      <dgm:spPr/>
      <dgm:t>
        <a:bodyPr/>
        <a:lstStyle/>
        <a:p>
          <a:endParaRPr lang="en-US"/>
        </a:p>
      </dgm:t>
    </dgm:pt>
    <dgm:pt modelId="{2583CE14-BF19-E344-97B3-E987B8A8EF61}">
      <dgm:prSet phldrT="[Text]"/>
      <dgm:spPr/>
      <dgm:t>
        <a:bodyPr/>
        <a:lstStyle/>
        <a:p>
          <a:r>
            <a:rPr lang="en-US"/>
            <a:t>A. Student Performance</a:t>
          </a:r>
        </a:p>
      </dgm:t>
    </dgm:pt>
    <dgm:pt modelId="{E89B2FCC-F07D-F441-802C-F30439722D99}" type="parTrans" cxnId="{F4D01A28-8698-E945-8231-BE5499B9BBB5}">
      <dgm:prSet/>
      <dgm:spPr/>
      <dgm:t>
        <a:bodyPr/>
        <a:lstStyle/>
        <a:p>
          <a:endParaRPr lang="en-US"/>
        </a:p>
      </dgm:t>
    </dgm:pt>
    <dgm:pt modelId="{64742F89-11A7-EF45-9224-C63E9A9B4E08}" type="sibTrans" cxnId="{F4D01A28-8698-E945-8231-BE5499B9BBB5}">
      <dgm:prSet/>
      <dgm:spPr/>
      <dgm:t>
        <a:bodyPr/>
        <a:lstStyle/>
        <a:p>
          <a:endParaRPr lang="en-US"/>
        </a:p>
      </dgm:t>
    </dgm:pt>
    <dgm:pt modelId="{B46C8BF0-0E6D-7746-9BF4-82595F47E936}">
      <dgm:prSet phldrT="[Text]"/>
      <dgm:spPr/>
      <dgm:t>
        <a:bodyPr/>
        <a:lstStyle/>
        <a:p>
          <a:r>
            <a:rPr lang="en-US"/>
            <a:t>B1. Size, Scope, Quality</a:t>
          </a:r>
        </a:p>
      </dgm:t>
    </dgm:pt>
    <dgm:pt modelId="{2FEDB595-83DB-5346-99A3-36E4AC6835D5}" type="parTrans" cxnId="{A71E959E-CE83-6146-A096-6DCDC6C56E71}">
      <dgm:prSet/>
      <dgm:spPr/>
      <dgm:t>
        <a:bodyPr/>
        <a:lstStyle/>
        <a:p>
          <a:endParaRPr lang="en-US"/>
        </a:p>
      </dgm:t>
    </dgm:pt>
    <dgm:pt modelId="{564AD30B-0D52-5F47-9D45-D0D0F2559CA4}" type="sibTrans" cxnId="{A71E959E-CE83-6146-A096-6DCDC6C56E71}">
      <dgm:prSet/>
      <dgm:spPr/>
      <dgm:t>
        <a:bodyPr/>
        <a:lstStyle/>
        <a:p>
          <a:endParaRPr lang="en-US"/>
        </a:p>
      </dgm:t>
    </dgm:pt>
    <dgm:pt modelId="{1C0177EC-89B7-8143-B98D-C2DD63DB052F}">
      <dgm:prSet phldrT="[Text]"/>
      <dgm:spPr/>
      <dgm:t>
        <a:bodyPr/>
        <a:lstStyle/>
        <a:p>
          <a:r>
            <a:rPr lang="en-US"/>
            <a:t>B2. Alignment to Labor Market</a:t>
          </a:r>
        </a:p>
      </dgm:t>
    </dgm:pt>
    <dgm:pt modelId="{C48BA921-33CF-414E-8BA2-BFD57CBA468B}" type="parTrans" cxnId="{DF3C25D6-AED2-A64B-9C33-90E84B8CFFB0}">
      <dgm:prSet/>
      <dgm:spPr/>
      <dgm:t>
        <a:bodyPr/>
        <a:lstStyle/>
        <a:p>
          <a:endParaRPr lang="en-US"/>
        </a:p>
      </dgm:t>
    </dgm:pt>
    <dgm:pt modelId="{6D038EA4-F5A7-234C-9D97-3381590BFD19}" type="sibTrans" cxnId="{DF3C25D6-AED2-A64B-9C33-90E84B8CFFB0}">
      <dgm:prSet/>
      <dgm:spPr/>
      <dgm:t>
        <a:bodyPr/>
        <a:lstStyle/>
        <a:p>
          <a:endParaRPr lang="en-US"/>
        </a:p>
      </dgm:t>
    </dgm:pt>
    <dgm:pt modelId="{1A39E5A4-44AB-2943-A926-819FC8BA42CF}" type="pres">
      <dgm:prSet presAssocID="{7486861E-26FA-804B-A592-B67374BE73CE}" presName="Name0" presStyleCnt="0">
        <dgm:presLayoutVars>
          <dgm:chMax val="7"/>
          <dgm:resizeHandles val="exact"/>
        </dgm:presLayoutVars>
      </dgm:prSet>
      <dgm:spPr/>
    </dgm:pt>
    <dgm:pt modelId="{AD82BFB5-2756-F947-A742-86F458DFCC93}" type="pres">
      <dgm:prSet presAssocID="{7486861E-26FA-804B-A592-B67374BE73CE}" presName="comp1" presStyleCnt="0"/>
      <dgm:spPr/>
    </dgm:pt>
    <dgm:pt modelId="{4384429D-C5CA-EF40-8AB1-FB3A743AC616}" type="pres">
      <dgm:prSet presAssocID="{7486861E-26FA-804B-A592-B67374BE73CE}" presName="circle1" presStyleLbl="node1" presStyleIdx="0" presStyleCnt="4"/>
      <dgm:spPr/>
    </dgm:pt>
    <dgm:pt modelId="{707A9428-2917-ED4F-A6F3-36A8EBEEDD3E}" type="pres">
      <dgm:prSet presAssocID="{7486861E-26FA-804B-A592-B67374BE73CE}" presName="c1text" presStyleLbl="node1" presStyleIdx="0" presStyleCnt="4">
        <dgm:presLayoutVars>
          <dgm:bulletEnabled val="1"/>
        </dgm:presLayoutVars>
      </dgm:prSet>
      <dgm:spPr/>
    </dgm:pt>
    <dgm:pt modelId="{E55E1AEE-284D-0247-918E-C02BC29C67D1}" type="pres">
      <dgm:prSet presAssocID="{7486861E-26FA-804B-A592-B67374BE73CE}" presName="comp2" presStyleCnt="0"/>
      <dgm:spPr/>
    </dgm:pt>
    <dgm:pt modelId="{EB06F654-2225-D242-A3DF-025C3B6DA1D1}" type="pres">
      <dgm:prSet presAssocID="{7486861E-26FA-804B-A592-B67374BE73CE}" presName="circle2" presStyleLbl="node1" presStyleIdx="1" presStyleCnt="4"/>
      <dgm:spPr/>
    </dgm:pt>
    <dgm:pt modelId="{252A691F-FFA6-BE4E-AAC1-454B75A2B1B4}" type="pres">
      <dgm:prSet presAssocID="{7486861E-26FA-804B-A592-B67374BE73CE}" presName="c2text" presStyleLbl="node1" presStyleIdx="1" presStyleCnt="4">
        <dgm:presLayoutVars>
          <dgm:bulletEnabled val="1"/>
        </dgm:presLayoutVars>
      </dgm:prSet>
      <dgm:spPr/>
    </dgm:pt>
    <dgm:pt modelId="{498B03E0-D3E0-3847-AF64-79EFA755D8FA}" type="pres">
      <dgm:prSet presAssocID="{7486861E-26FA-804B-A592-B67374BE73CE}" presName="comp3" presStyleCnt="0"/>
      <dgm:spPr/>
    </dgm:pt>
    <dgm:pt modelId="{C08DABA5-6ACD-E64C-BC96-D41570168926}" type="pres">
      <dgm:prSet presAssocID="{7486861E-26FA-804B-A592-B67374BE73CE}" presName="circle3" presStyleLbl="node1" presStyleIdx="2" presStyleCnt="4"/>
      <dgm:spPr/>
    </dgm:pt>
    <dgm:pt modelId="{1FFA3BD8-FDCD-814D-953C-85B4B0171117}" type="pres">
      <dgm:prSet presAssocID="{7486861E-26FA-804B-A592-B67374BE73CE}" presName="c3text" presStyleLbl="node1" presStyleIdx="2" presStyleCnt="4">
        <dgm:presLayoutVars>
          <dgm:bulletEnabled val="1"/>
        </dgm:presLayoutVars>
      </dgm:prSet>
      <dgm:spPr/>
    </dgm:pt>
    <dgm:pt modelId="{4E93428B-61A6-7E4B-8060-7D5ABA79371C}" type="pres">
      <dgm:prSet presAssocID="{7486861E-26FA-804B-A592-B67374BE73CE}" presName="comp4" presStyleCnt="0"/>
      <dgm:spPr/>
    </dgm:pt>
    <dgm:pt modelId="{BA38D1A0-0818-F043-B773-B575EE63E30D}" type="pres">
      <dgm:prSet presAssocID="{7486861E-26FA-804B-A592-B67374BE73CE}" presName="circle4" presStyleLbl="node1" presStyleIdx="3" presStyleCnt="4"/>
      <dgm:spPr/>
    </dgm:pt>
    <dgm:pt modelId="{18A66798-350A-EC42-9900-B366ACF47A54}" type="pres">
      <dgm:prSet presAssocID="{7486861E-26FA-804B-A592-B67374BE73CE}" presName="c4text" presStyleLbl="node1" presStyleIdx="3" presStyleCnt="4">
        <dgm:presLayoutVars>
          <dgm:bulletEnabled val="1"/>
        </dgm:presLayoutVars>
      </dgm:prSet>
      <dgm:spPr/>
    </dgm:pt>
  </dgm:ptLst>
  <dgm:cxnLst>
    <dgm:cxn modelId="{BC739C0B-13EC-C848-99C4-0A420E55F4AF}" srcId="{7486861E-26FA-804B-A592-B67374BE73CE}" destId="{7E26310C-D899-814D-9D87-F69CE6087CC4}" srcOrd="0" destOrd="0" parTransId="{08AE3726-EB90-1945-9084-7C12D1470E0F}" sibTransId="{8096544C-4C49-644F-9578-51722586389E}"/>
    <dgm:cxn modelId="{F4D01A28-8698-E945-8231-BE5499B9BBB5}" srcId="{7486861E-26FA-804B-A592-B67374BE73CE}" destId="{2583CE14-BF19-E344-97B3-E987B8A8EF61}" srcOrd="3" destOrd="0" parTransId="{E89B2FCC-F07D-F441-802C-F30439722D99}" sibTransId="{64742F89-11A7-EF45-9224-C63E9A9B4E08}"/>
    <dgm:cxn modelId="{A71E959E-CE83-6146-A096-6DCDC6C56E71}" srcId="{7486861E-26FA-804B-A592-B67374BE73CE}" destId="{B46C8BF0-0E6D-7746-9BF4-82595F47E936}" srcOrd="2" destOrd="0" parTransId="{2FEDB595-83DB-5346-99A3-36E4AC6835D5}" sibTransId="{564AD30B-0D52-5F47-9D45-D0D0F2559CA4}"/>
    <dgm:cxn modelId="{FAF4B6B1-4F1F-804D-B9B1-30E26F8C8506}" type="presOf" srcId="{1C0177EC-89B7-8143-B98D-C2DD63DB052F}" destId="{EB06F654-2225-D242-A3DF-025C3B6DA1D1}" srcOrd="0" destOrd="0" presId="urn:microsoft.com/office/officeart/2005/8/layout/venn2"/>
    <dgm:cxn modelId="{7638F6C5-24BC-ED43-8A14-AC11186D73C2}" type="presOf" srcId="{B46C8BF0-0E6D-7746-9BF4-82595F47E936}" destId="{C08DABA5-6ACD-E64C-BC96-D41570168926}" srcOrd="0" destOrd="0" presId="urn:microsoft.com/office/officeart/2005/8/layout/venn2"/>
    <dgm:cxn modelId="{06D0F5C7-067A-B740-B1E0-82D97A92E71A}" type="presOf" srcId="{B46C8BF0-0E6D-7746-9BF4-82595F47E936}" destId="{1FFA3BD8-FDCD-814D-953C-85B4B0171117}" srcOrd="1" destOrd="0" presId="urn:microsoft.com/office/officeart/2005/8/layout/venn2"/>
    <dgm:cxn modelId="{8306BFCE-434E-024F-9ADE-61E94FE2C716}" type="presOf" srcId="{1C0177EC-89B7-8143-B98D-C2DD63DB052F}" destId="{252A691F-FFA6-BE4E-AAC1-454B75A2B1B4}" srcOrd="1" destOrd="0" presId="urn:microsoft.com/office/officeart/2005/8/layout/venn2"/>
    <dgm:cxn modelId="{DFD3E0D0-042B-574E-9ECF-8059E055C157}" type="presOf" srcId="{7E26310C-D899-814D-9D87-F69CE6087CC4}" destId="{707A9428-2917-ED4F-A6F3-36A8EBEEDD3E}" srcOrd="1" destOrd="0" presId="urn:microsoft.com/office/officeart/2005/8/layout/venn2"/>
    <dgm:cxn modelId="{DF3C25D6-AED2-A64B-9C33-90E84B8CFFB0}" srcId="{7486861E-26FA-804B-A592-B67374BE73CE}" destId="{1C0177EC-89B7-8143-B98D-C2DD63DB052F}" srcOrd="1" destOrd="0" parTransId="{C48BA921-33CF-414E-8BA2-BFD57CBA468B}" sibTransId="{6D038EA4-F5A7-234C-9D97-3381590BFD19}"/>
    <dgm:cxn modelId="{E2FF73E1-D034-5A4C-8D19-A8E35EE7C614}" type="presOf" srcId="{7E26310C-D899-814D-9D87-F69CE6087CC4}" destId="{4384429D-C5CA-EF40-8AB1-FB3A743AC616}" srcOrd="0" destOrd="0" presId="urn:microsoft.com/office/officeart/2005/8/layout/venn2"/>
    <dgm:cxn modelId="{6F2AE0E3-AB0D-794A-9190-538647714C04}" type="presOf" srcId="{7486861E-26FA-804B-A592-B67374BE73CE}" destId="{1A39E5A4-44AB-2943-A926-819FC8BA42CF}" srcOrd="0" destOrd="0" presId="urn:microsoft.com/office/officeart/2005/8/layout/venn2"/>
    <dgm:cxn modelId="{5373C6E9-D4B9-AF48-AFBC-369FEEC84074}" type="presOf" srcId="{2583CE14-BF19-E344-97B3-E987B8A8EF61}" destId="{BA38D1A0-0818-F043-B773-B575EE63E30D}" srcOrd="0" destOrd="0" presId="urn:microsoft.com/office/officeart/2005/8/layout/venn2"/>
    <dgm:cxn modelId="{A2A0DBF5-DC6B-1C4E-9233-1903480291BD}" type="presOf" srcId="{2583CE14-BF19-E344-97B3-E987B8A8EF61}" destId="{18A66798-350A-EC42-9900-B366ACF47A54}" srcOrd="1" destOrd="0" presId="urn:microsoft.com/office/officeart/2005/8/layout/venn2"/>
    <dgm:cxn modelId="{837100D4-7B88-324E-B501-1FB0197910CF}" type="presParOf" srcId="{1A39E5A4-44AB-2943-A926-819FC8BA42CF}" destId="{AD82BFB5-2756-F947-A742-86F458DFCC93}" srcOrd="0" destOrd="0" presId="urn:microsoft.com/office/officeart/2005/8/layout/venn2"/>
    <dgm:cxn modelId="{04EBA295-B325-DE4F-9AD2-CF059A23ACB4}" type="presParOf" srcId="{AD82BFB5-2756-F947-A742-86F458DFCC93}" destId="{4384429D-C5CA-EF40-8AB1-FB3A743AC616}" srcOrd="0" destOrd="0" presId="urn:microsoft.com/office/officeart/2005/8/layout/venn2"/>
    <dgm:cxn modelId="{B6478EF5-E65A-AA48-A5B7-BC099546EB65}" type="presParOf" srcId="{AD82BFB5-2756-F947-A742-86F458DFCC93}" destId="{707A9428-2917-ED4F-A6F3-36A8EBEEDD3E}" srcOrd="1" destOrd="0" presId="urn:microsoft.com/office/officeart/2005/8/layout/venn2"/>
    <dgm:cxn modelId="{0DDD226F-D3B8-0F42-BC2F-01BDA1426488}" type="presParOf" srcId="{1A39E5A4-44AB-2943-A926-819FC8BA42CF}" destId="{E55E1AEE-284D-0247-918E-C02BC29C67D1}" srcOrd="1" destOrd="0" presId="urn:microsoft.com/office/officeart/2005/8/layout/venn2"/>
    <dgm:cxn modelId="{3F4D1CEF-AA85-4F40-B8F4-E484DF5E50A8}" type="presParOf" srcId="{E55E1AEE-284D-0247-918E-C02BC29C67D1}" destId="{EB06F654-2225-D242-A3DF-025C3B6DA1D1}" srcOrd="0" destOrd="0" presId="urn:microsoft.com/office/officeart/2005/8/layout/venn2"/>
    <dgm:cxn modelId="{5D6A3872-8C81-814F-9BD3-E1958F9572A6}" type="presParOf" srcId="{E55E1AEE-284D-0247-918E-C02BC29C67D1}" destId="{252A691F-FFA6-BE4E-AAC1-454B75A2B1B4}" srcOrd="1" destOrd="0" presId="urn:microsoft.com/office/officeart/2005/8/layout/venn2"/>
    <dgm:cxn modelId="{55026659-CE72-2D4A-A535-F11951EF1DDE}" type="presParOf" srcId="{1A39E5A4-44AB-2943-A926-819FC8BA42CF}" destId="{498B03E0-D3E0-3847-AF64-79EFA755D8FA}" srcOrd="2" destOrd="0" presId="urn:microsoft.com/office/officeart/2005/8/layout/venn2"/>
    <dgm:cxn modelId="{51F30B1C-2615-F347-B87D-B2B8AA09775D}" type="presParOf" srcId="{498B03E0-D3E0-3847-AF64-79EFA755D8FA}" destId="{C08DABA5-6ACD-E64C-BC96-D41570168926}" srcOrd="0" destOrd="0" presId="urn:microsoft.com/office/officeart/2005/8/layout/venn2"/>
    <dgm:cxn modelId="{4FA83B6B-DFBD-DD48-A925-92A2E7942129}" type="presParOf" srcId="{498B03E0-D3E0-3847-AF64-79EFA755D8FA}" destId="{1FFA3BD8-FDCD-814D-953C-85B4B0171117}" srcOrd="1" destOrd="0" presId="urn:microsoft.com/office/officeart/2005/8/layout/venn2"/>
    <dgm:cxn modelId="{8497DC67-7897-AF46-BC15-83A50BD51435}" type="presParOf" srcId="{1A39E5A4-44AB-2943-A926-819FC8BA42CF}" destId="{4E93428B-61A6-7E4B-8060-7D5ABA79371C}" srcOrd="3" destOrd="0" presId="urn:microsoft.com/office/officeart/2005/8/layout/venn2"/>
    <dgm:cxn modelId="{062D011A-B466-6644-A363-1D5C679283C1}" type="presParOf" srcId="{4E93428B-61A6-7E4B-8060-7D5ABA79371C}" destId="{BA38D1A0-0818-F043-B773-B575EE63E30D}" srcOrd="0" destOrd="0" presId="urn:microsoft.com/office/officeart/2005/8/layout/venn2"/>
    <dgm:cxn modelId="{8CC4AC59-6400-D04C-8182-D96A030DAB88}" type="presParOf" srcId="{4E93428B-61A6-7E4B-8060-7D5ABA79371C}" destId="{18A66798-350A-EC42-9900-B366ACF47A5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0F94D9-902E-4380-B795-780DCD6B4763}" type="doc">
      <dgm:prSet loTypeId="urn:microsoft.com/office/officeart/2016/7/layout/VerticalSolidAction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D3B6D14-13DB-4232-89D5-5338F3616F5B}">
      <dgm:prSet/>
      <dgm:spPr/>
      <dgm:t>
        <a:bodyPr/>
        <a:lstStyle/>
        <a:p>
          <a:r>
            <a:rPr lang="en-US" dirty="0"/>
            <a:t>Justify</a:t>
          </a:r>
        </a:p>
      </dgm:t>
    </dgm:pt>
    <dgm:pt modelId="{98D421D1-7B2A-4161-A4C5-8A2F7D15C1F4}" type="parTrans" cxnId="{3B961B8C-2632-41D8-AE75-D5F3EBC6D828}">
      <dgm:prSet/>
      <dgm:spPr/>
      <dgm:t>
        <a:bodyPr/>
        <a:lstStyle/>
        <a:p>
          <a:endParaRPr lang="en-US"/>
        </a:p>
      </dgm:t>
    </dgm:pt>
    <dgm:pt modelId="{0C417FE2-D602-4D4C-A587-45700056A4A6}" type="sibTrans" cxnId="{3B961B8C-2632-41D8-AE75-D5F3EBC6D828}">
      <dgm:prSet/>
      <dgm:spPr/>
      <dgm:t>
        <a:bodyPr/>
        <a:lstStyle/>
        <a:p>
          <a:endParaRPr lang="en-US"/>
        </a:p>
      </dgm:t>
    </dgm:pt>
    <dgm:pt modelId="{A897C4D5-E997-4AB8-8F6A-304B739897AD}">
      <dgm:prSet/>
      <dgm:spPr/>
      <dgm:t>
        <a:bodyPr/>
        <a:lstStyle/>
        <a:p>
          <a:r>
            <a:rPr lang="en-US" dirty="0"/>
            <a:t>Justify current CTE Programs of Study</a:t>
          </a:r>
        </a:p>
      </dgm:t>
    </dgm:pt>
    <dgm:pt modelId="{8EE494CA-AA3A-491B-A133-505B2FB1205F}" type="parTrans" cxnId="{15A7BB68-E5D5-481A-A387-E67691FF5879}">
      <dgm:prSet/>
      <dgm:spPr/>
      <dgm:t>
        <a:bodyPr/>
        <a:lstStyle/>
        <a:p>
          <a:endParaRPr lang="en-US"/>
        </a:p>
      </dgm:t>
    </dgm:pt>
    <dgm:pt modelId="{F6B008EC-9D99-4639-928F-78CAEE4D1748}" type="sibTrans" cxnId="{15A7BB68-E5D5-481A-A387-E67691FF5879}">
      <dgm:prSet/>
      <dgm:spPr/>
      <dgm:t>
        <a:bodyPr/>
        <a:lstStyle/>
        <a:p>
          <a:endParaRPr lang="en-US"/>
        </a:p>
      </dgm:t>
    </dgm:pt>
    <dgm:pt modelId="{CA809559-6D46-4497-8B52-4E71BDDF2BCB}">
      <dgm:prSet/>
      <dgm:spPr/>
      <dgm:t>
        <a:bodyPr/>
        <a:lstStyle/>
        <a:p>
          <a:r>
            <a:rPr lang="en-US" dirty="0">
              <a:latin typeface="Aptos Display" panose="02110004020202020204"/>
            </a:rPr>
            <a:t>Define</a:t>
          </a:r>
          <a:endParaRPr lang="en-US" dirty="0"/>
        </a:p>
      </dgm:t>
    </dgm:pt>
    <dgm:pt modelId="{1365F3B5-CFEE-459A-B7EA-1994778B9B71}" type="parTrans" cxnId="{81D9EB1D-02E7-4D48-B38B-9648BB7E49C2}">
      <dgm:prSet/>
      <dgm:spPr/>
      <dgm:t>
        <a:bodyPr/>
        <a:lstStyle/>
        <a:p>
          <a:endParaRPr lang="en-US"/>
        </a:p>
      </dgm:t>
    </dgm:pt>
    <dgm:pt modelId="{CE20EA24-9998-40E7-A7A7-B33B999168CA}" type="sibTrans" cxnId="{81D9EB1D-02E7-4D48-B38B-9648BB7E49C2}">
      <dgm:prSet/>
      <dgm:spPr/>
      <dgm:t>
        <a:bodyPr/>
        <a:lstStyle/>
        <a:p>
          <a:endParaRPr lang="en-US"/>
        </a:p>
      </dgm:t>
    </dgm:pt>
    <dgm:pt modelId="{F18209F6-4518-4A22-8124-7EB5874CE3B7}">
      <dgm:prSet/>
      <dgm:spPr/>
      <dgm:t>
        <a:bodyPr/>
        <a:lstStyle/>
        <a:p>
          <a:r>
            <a:rPr lang="en-US" dirty="0"/>
            <a:t>Propel NC data can define local in-demand, high-wage, and high-skill careers</a:t>
          </a:r>
        </a:p>
      </dgm:t>
    </dgm:pt>
    <dgm:pt modelId="{9BEDF474-34A8-4339-BFE8-0BD226AF31FA}" type="parTrans" cxnId="{CE2E641B-5456-4926-9CA2-FE7708B15C67}">
      <dgm:prSet/>
      <dgm:spPr/>
      <dgm:t>
        <a:bodyPr/>
        <a:lstStyle/>
        <a:p>
          <a:endParaRPr lang="en-US"/>
        </a:p>
      </dgm:t>
    </dgm:pt>
    <dgm:pt modelId="{A403A94B-F6A1-4C04-A417-4C46F063A62A}" type="sibTrans" cxnId="{CE2E641B-5456-4926-9CA2-FE7708B15C67}">
      <dgm:prSet/>
      <dgm:spPr/>
      <dgm:t>
        <a:bodyPr/>
        <a:lstStyle/>
        <a:p>
          <a:endParaRPr lang="en-US"/>
        </a:p>
      </dgm:t>
    </dgm:pt>
    <dgm:pt modelId="{E485493C-09E6-4F20-B394-609A32E0172C}">
      <dgm:prSet/>
      <dgm:spPr/>
      <dgm:t>
        <a:bodyPr/>
        <a:lstStyle/>
        <a:p>
          <a:r>
            <a:rPr lang="en-US" dirty="0"/>
            <a:t>Support</a:t>
          </a:r>
        </a:p>
      </dgm:t>
    </dgm:pt>
    <dgm:pt modelId="{635E744B-4E38-443F-8A29-B379E9AFEB91}" type="parTrans" cxnId="{222C99F3-9B78-4440-92DE-9C908C713900}">
      <dgm:prSet/>
      <dgm:spPr/>
      <dgm:t>
        <a:bodyPr/>
        <a:lstStyle/>
        <a:p>
          <a:endParaRPr lang="en-US"/>
        </a:p>
      </dgm:t>
    </dgm:pt>
    <dgm:pt modelId="{5ACC48EC-6429-4E45-8124-CE2AB296E445}" type="sibTrans" cxnId="{222C99F3-9B78-4440-92DE-9C908C713900}">
      <dgm:prSet/>
      <dgm:spPr/>
      <dgm:t>
        <a:bodyPr/>
        <a:lstStyle/>
        <a:p>
          <a:endParaRPr lang="en-US"/>
        </a:p>
      </dgm:t>
    </dgm:pt>
    <dgm:pt modelId="{2FD91E4B-B7A0-4DC1-94A2-23173C0CF351}">
      <dgm:prSet/>
      <dgm:spPr/>
      <dgm:t>
        <a:bodyPr/>
        <a:lstStyle/>
        <a:p>
          <a:r>
            <a:rPr lang="en-US" dirty="0"/>
            <a:t>Support program modernization of equipment or faculty knowledge</a:t>
          </a:r>
        </a:p>
      </dgm:t>
    </dgm:pt>
    <dgm:pt modelId="{A370E5BA-36C6-4FE6-8155-E1E71AB2FCAC}" type="parTrans" cxnId="{1209D948-BC6D-47FE-A979-4D47BFE742C5}">
      <dgm:prSet/>
      <dgm:spPr/>
      <dgm:t>
        <a:bodyPr/>
        <a:lstStyle/>
        <a:p>
          <a:endParaRPr lang="en-US"/>
        </a:p>
      </dgm:t>
    </dgm:pt>
    <dgm:pt modelId="{AA77CC27-4166-40C7-A1E3-4440602FCEEF}" type="sibTrans" cxnId="{1209D948-BC6D-47FE-A979-4D47BFE742C5}">
      <dgm:prSet/>
      <dgm:spPr/>
      <dgm:t>
        <a:bodyPr/>
        <a:lstStyle/>
        <a:p>
          <a:endParaRPr lang="en-US"/>
        </a:p>
      </dgm:t>
    </dgm:pt>
    <dgm:pt modelId="{FF45705C-2F4D-4E9D-A702-616386362092}">
      <dgm:prSet/>
      <dgm:spPr/>
      <dgm:t>
        <a:bodyPr/>
        <a:lstStyle/>
        <a:p>
          <a:r>
            <a:rPr lang="en-US" dirty="0"/>
            <a:t>Provide</a:t>
          </a:r>
        </a:p>
      </dgm:t>
    </dgm:pt>
    <dgm:pt modelId="{68B1C6B0-563C-40C5-A249-A7428547E3BC}" type="parTrans" cxnId="{CC9AF5D9-E312-4756-8B1C-207965034B3E}">
      <dgm:prSet/>
      <dgm:spPr/>
      <dgm:t>
        <a:bodyPr/>
        <a:lstStyle/>
        <a:p>
          <a:endParaRPr lang="en-US"/>
        </a:p>
      </dgm:t>
    </dgm:pt>
    <dgm:pt modelId="{DFB88CA2-BBC5-4499-8A1A-E1DDCAF05D31}" type="sibTrans" cxnId="{CC9AF5D9-E312-4756-8B1C-207965034B3E}">
      <dgm:prSet/>
      <dgm:spPr/>
      <dgm:t>
        <a:bodyPr/>
        <a:lstStyle/>
        <a:p>
          <a:endParaRPr lang="en-US"/>
        </a:p>
      </dgm:t>
    </dgm:pt>
    <dgm:pt modelId="{57C66552-F151-468B-A1AC-4A8A15D78C7B}">
      <dgm:prSet/>
      <dgm:spPr/>
      <dgm:t>
        <a:bodyPr/>
        <a:lstStyle/>
        <a:p>
          <a:r>
            <a:rPr lang="en-US" dirty="0"/>
            <a:t>Provide CTE Program of Study expansion or innovation</a:t>
          </a:r>
        </a:p>
      </dgm:t>
    </dgm:pt>
    <dgm:pt modelId="{121C7083-F8B1-42D5-9CE0-8CB012095C47}" type="parTrans" cxnId="{85C815D3-CCA1-4E8E-B543-C3E4353DC0A2}">
      <dgm:prSet/>
      <dgm:spPr/>
      <dgm:t>
        <a:bodyPr/>
        <a:lstStyle/>
        <a:p>
          <a:endParaRPr lang="en-US"/>
        </a:p>
      </dgm:t>
    </dgm:pt>
    <dgm:pt modelId="{B9171B0D-495E-4B06-9AD8-EF58B1869E9F}" type="sibTrans" cxnId="{85C815D3-CCA1-4E8E-B543-C3E4353DC0A2}">
      <dgm:prSet/>
      <dgm:spPr/>
      <dgm:t>
        <a:bodyPr/>
        <a:lstStyle/>
        <a:p>
          <a:endParaRPr lang="en-US"/>
        </a:p>
      </dgm:t>
    </dgm:pt>
    <dgm:pt modelId="{74CBC4C0-1D53-42DE-8B66-12A3B7E81AA5}">
      <dgm:prSet/>
      <dgm:spPr/>
      <dgm:t>
        <a:bodyPr/>
        <a:lstStyle/>
        <a:p>
          <a:r>
            <a:rPr lang="en-US" dirty="0"/>
            <a:t>Offset</a:t>
          </a:r>
        </a:p>
      </dgm:t>
    </dgm:pt>
    <dgm:pt modelId="{4216EADA-ECAC-420C-9228-E013E1F95344}" type="parTrans" cxnId="{524EF478-A267-440B-92EE-74C3485EF722}">
      <dgm:prSet/>
      <dgm:spPr/>
      <dgm:t>
        <a:bodyPr/>
        <a:lstStyle/>
        <a:p>
          <a:endParaRPr lang="en-US"/>
        </a:p>
      </dgm:t>
    </dgm:pt>
    <dgm:pt modelId="{20E50681-3F05-4C72-A797-182E5B569FB4}" type="sibTrans" cxnId="{524EF478-A267-440B-92EE-74C3485EF722}">
      <dgm:prSet/>
      <dgm:spPr/>
      <dgm:t>
        <a:bodyPr/>
        <a:lstStyle/>
        <a:p>
          <a:endParaRPr lang="en-US"/>
        </a:p>
      </dgm:t>
    </dgm:pt>
    <dgm:pt modelId="{5B89C38C-FDA0-4EE8-81A4-E70B3BBF0F74}">
      <dgm:prSet/>
      <dgm:spPr/>
      <dgm:t>
        <a:bodyPr/>
        <a:lstStyle/>
        <a:p>
          <a:r>
            <a:rPr lang="en-US" dirty="0"/>
            <a:t>Offset program expenses not covered by Propel NC</a:t>
          </a:r>
        </a:p>
      </dgm:t>
    </dgm:pt>
    <dgm:pt modelId="{C740CF01-8EF0-4B41-B091-681B86690743}" type="parTrans" cxnId="{73E40E1D-8C7E-4722-88FF-2AA110A1847B}">
      <dgm:prSet/>
      <dgm:spPr/>
      <dgm:t>
        <a:bodyPr/>
        <a:lstStyle/>
        <a:p>
          <a:endParaRPr lang="en-US"/>
        </a:p>
      </dgm:t>
    </dgm:pt>
    <dgm:pt modelId="{8E6756E4-5961-4E1F-9090-09BA438553AE}" type="sibTrans" cxnId="{73E40E1D-8C7E-4722-88FF-2AA110A1847B}">
      <dgm:prSet/>
      <dgm:spPr/>
      <dgm:t>
        <a:bodyPr/>
        <a:lstStyle/>
        <a:p>
          <a:endParaRPr lang="en-US"/>
        </a:p>
      </dgm:t>
    </dgm:pt>
    <dgm:pt modelId="{C7665877-6638-7447-A229-C77D8D002BEB}" type="pres">
      <dgm:prSet presAssocID="{100F94D9-902E-4380-B795-780DCD6B4763}" presName="Name0" presStyleCnt="0">
        <dgm:presLayoutVars>
          <dgm:dir/>
          <dgm:animLvl val="lvl"/>
          <dgm:resizeHandles val="exact"/>
        </dgm:presLayoutVars>
      </dgm:prSet>
      <dgm:spPr/>
    </dgm:pt>
    <dgm:pt modelId="{BC270694-5A04-414C-B6D0-BD94E49DCA94}" type="pres">
      <dgm:prSet presAssocID="{CD3B6D14-13DB-4232-89D5-5338F3616F5B}" presName="linNode" presStyleCnt="0"/>
      <dgm:spPr/>
    </dgm:pt>
    <dgm:pt modelId="{722D4BB8-B1E3-104D-815E-9B63F3AFA86F}" type="pres">
      <dgm:prSet presAssocID="{CD3B6D14-13DB-4232-89D5-5338F3616F5B}" presName="parentText" presStyleLbl="alignNode1" presStyleIdx="0" presStyleCnt="5">
        <dgm:presLayoutVars>
          <dgm:chMax val="1"/>
          <dgm:bulletEnabled/>
        </dgm:presLayoutVars>
      </dgm:prSet>
      <dgm:spPr/>
    </dgm:pt>
    <dgm:pt modelId="{3AA66F3C-6D35-D445-8C25-D6F7CA880DB6}" type="pres">
      <dgm:prSet presAssocID="{CD3B6D14-13DB-4232-89D5-5338F3616F5B}" presName="descendantText" presStyleLbl="alignAccFollowNode1" presStyleIdx="0" presStyleCnt="5">
        <dgm:presLayoutVars>
          <dgm:bulletEnabled/>
        </dgm:presLayoutVars>
      </dgm:prSet>
      <dgm:spPr/>
    </dgm:pt>
    <dgm:pt modelId="{01F624D2-0D33-5848-9FD6-A8D6AF9D4481}" type="pres">
      <dgm:prSet presAssocID="{0C417FE2-D602-4D4C-A587-45700056A4A6}" presName="sp" presStyleCnt="0"/>
      <dgm:spPr/>
    </dgm:pt>
    <dgm:pt modelId="{A8B32D8F-F728-7642-B712-CD61B724AB0E}" type="pres">
      <dgm:prSet presAssocID="{CA809559-6D46-4497-8B52-4E71BDDF2BCB}" presName="linNode" presStyleCnt="0"/>
      <dgm:spPr/>
    </dgm:pt>
    <dgm:pt modelId="{3EC25DF1-3A2F-6A48-84DE-286BB938C21C}" type="pres">
      <dgm:prSet presAssocID="{CA809559-6D46-4497-8B52-4E71BDDF2BCB}" presName="parentText" presStyleLbl="alignNode1" presStyleIdx="1" presStyleCnt="5">
        <dgm:presLayoutVars>
          <dgm:chMax val="1"/>
          <dgm:bulletEnabled/>
        </dgm:presLayoutVars>
      </dgm:prSet>
      <dgm:spPr/>
    </dgm:pt>
    <dgm:pt modelId="{E16587DF-DCCE-8C4A-A104-E1DB98B49405}" type="pres">
      <dgm:prSet presAssocID="{CA809559-6D46-4497-8B52-4E71BDDF2BCB}" presName="descendantText" presStyleLbl="alignAccFollowNode1" presStyleIdx="1" presStyleCnt="5">
        <dgm:presLayoutVars>
          <dgm:bulletEnabled/>
        </dgm:presLayoutVars>
      </dgm:prSet>
      <dgm:spPr/>
    </dgm:pt>
    <dgm:pt modelId="{412A91D6-8F77-9A4F-AADD-36D540EB8F74}" type="pres">
      <dgm:prSet presAssocID="{CE20EA24-9998-40E7-A7A7-B33B999168CA}" presName="sp" presStyleCnt="0"/>
      <dgm:spPr/>
    </dgm:pt>
    <dgm:pt modelId="{0AE9AC35-C2FD-A44B-985D-99C36C65EF8A}" type="pres">
      <dgm:prSet presAssocID="{E485493C-09E6-4F20-B394-609A32E0172C}" presName="linNode" presStyleCnt="0"/>
      <dgm:spPr/>
    </dgm:pt>
    <dgm:pt modelId="{17AE582D-3D96-6449-B455-6F12597949E2}" type="pres">
      <dgm:prSet presAssocID="{E485493C-09E6-4F20-B394-609A32E0172C}" presName="parentText" presStyleLbl="alignNode1" presStyleIdx="2" presStyleCnt="5">
        <dgm:presLayoutVars>
          <dgm:chMax val="1"/>
          <dgm:bulletEnabled/>
        </dgm:presLayoutVars>
      </dgm:prSet>
      <dgm:spPr/>
    </dgm:pt>
    <dgm:pt modelId="{C06052D6-B5CC-2A4E-A5B0-A6CCEAEAB746}" type="pres">
      <dgm:prSet presAssocID="{E485493C-09E6-4F20-B394-609A32E0172C}" presName="descendantText" presStyleLbl="alignAccFollowNode1" presStyleIdx="2" presStyleCnt="5">
        <dgm:presLayoutVars>
          <dgm:bulletEnabled/>
        </dgm:presLayoutVars>
      </dgm:prSet>
      <dgm:spPr/>
    </dgm:pt>
    <dgm:pt modelId="{AF4231EF-8C18-9548-813F-930F998A0323}" type="pres">
      <dgm:prSet presAssocID="{5ACC48EC-6429-4E45-8124-CE2AB296E445}" presName="sp" presStyleCnt="0"/>
      <dgm:spPr/>
    </dgm:pt>
    <dgm:pt modelId="{07B25BE8-B894-1041-8452-4DE73694EF22}" type="pres">
      <dgm:prSet presAssocID="{FF45705C-2F4D-4E9D-A702-616386362092}" presName="linNode" presStyleCnt="0"/>
      <dgm:spPr/>
    </dgm:pt>
    <dgm:pt modelId="{03330194-244A-6A4E-8B48-CBB3E57E22DE}" type="pres">
      <dgm:prSet presAssocID="{FF45705C-2F4D-4E9D-A702-616386362092}" presName="parentText" presStyleLbl="alignNode1" presStyleIdx="3" presStyleCnt="5">
        <dgm:presLayoutVars>
          <dgm:chMax val="1"/>
          <dgm:bulletEnabled/>
        </dgm:presLayoutVars>
      </dgm:prSet>
      <dgm:spPr/>
    </dgm:pt>
    <dgm:pt modelId="{12E96ACD-2D50-F842-9760-075F3A90E0AD}" type="pres">
      <dgm:prSet presAssocID="{FF45705C-2F4D-4E9D-A702-616386362092}" presName="descendantText" presStyleLbl="alignAccFollowNode1" presStyleIdx="3" presStyleCnt="5">
        <dgm:presLayoutVars>
          <dgm:bulletEnabled/>
        </dgm:presLayoutVars>
      </dgm:prSet>
      <dgm:spPr/>
    </dgm:pt>
    <dgm:pt modelId="{65AD32BE-BB99-924D-A7C7-8C73A29C81F7}" type="pres">
      <dgm:prSet presAssocID="{DFB88CA2-BBC5-4499-8A1A-E1DDCAF05D31}" presName="sp" presStyleCnt="0"/>
      <dgm:spPr/>
    </dgm:pt>
    <dgm:pt modelId="{0EE084A5-94EC-B44F-8496-0F57EB897B38}" type="pres">
      <dgm:prSet presAssocID="{74CBC4C0-1D53-42DE-8B66-12A3B7E81AA5}" presName="linNode" presStyleCnt="0"/>
      <dgm:spPr/>
    </dgm:pt>
    <dgm:pt modelId="{8218C362-F41F-2D44-8256-5298ACAC2650}" type="pres">
      <dgm:prSet presAssocID="{74CBC4C0-1D53-42DE-8B66-12A3B7E81AA5}" presName="parentText" presStyleLbl="alignNode1" presStyleIdx="4" presStyleCnt="5">
        <dgm:presLayoutVars>
          <dgm:chMax val="1"/>
          <dgm:bulletEnabled/>
        </dgm:presLayoutVars>
      </dgm:prSet>
      <dgm:spPr/>
    </dgm:pt>
    <dgm:pt modelId="{394534EF-F5BC-4B41-8FE8-441E7671416B}" type="pres">
      <dgm:prSet presAssocID="{74CBC4C0-1D53-42DE-8B66-12A3B7E81AA5}" presName="descendantText" presStyleLbl="alignAccFollowNode1" presStyleIdx="4" presStyleCnt="5">
        <dgm:presLayoutVars>
          <dgm:bulletEnabled/>
        </dgm:presLayoutVars>
      </dgm:prSet>
      <dgm:spPr/>
    </dgm:pt>
  </dgm:ptLst>
  <dgm:cxnLst>
    <dgm:cxn modelId="{27401305-BE3C-A145-9908-69E1B1A2CEE0}" type="presOf" srcId="{FF45705C-2F4D-4E9D-A702-616386362092}" destId="{03330194-244A-6A4E-8B48-CBB3E57E22DE}" srcOrd="0" destOrd="0" presId="urn:microsoft.com/office/officeart/2016/7/layout/VerticalSolidActionList"/>
    <dgm:cxn modelId="{5D5C7D06-71DB-3644-AB7F-069B06786622}" type="presOf" srcId="{CA809559-6D46-4497-8B52-4E71BDDF2BCB}" destId="{3EC25DF1-3A2F-6A48-84DE-286BB938C21C}" srcOrd="0" destOrd="0" presId="urn:microsoft.com/office/officeart/2016/7/layout/VerticalSolidActionList"/>
    <dgm:cxn modelId="{5E464A10-447B-E44A-BAD5-D362A03C5C8B}" type="presOf" srcId="{F18209F6-4518-4A22-8124-7EB5874CE3B7}" destId="{E16587DF-DCCE-8C4A-A104-E1DB98B49405}" srcOrd="0" destOrd="0" presId="urn:microsoft.com/office/officeart/2016/7/layout/VerticalSolidActionList"/>
    <dgm:cxn modelId="{CE2E641B-5456-4926-9CA2-FE7708B15C67}" srcId="{CA809559-6D46-4497-8B52-4E71BDDF2BCB}" destId="{F18209F6-4518-4A22-8124-7EB5874CE3B7}" srcOrd="0" destOrd="0" parTransId="{9BEDF474-34A8-4339-BFE8-0BD226AF31FA}" sibTransId="{A403A94B-F6A1-4C04-A417-4C46F063A62A}"/>
    <dgm:cxn modelId="{73E40E1D-8C7E-4722-88FF-2AA110A1847B}" srcId="{74CBC4C0-1D53-42DE-8B66-12A3B7E81AA5}" destId="{5B89C38C-FDA0-4EE8-81A4-E70B3BBF0F74}" srcOrd="0" destOrd="0" parTransId="{C740CF01-8EF0-4B41-B091-681B86690743}" sibTransId="{8E6756E4-5961-4E1F-9090-09BA438553AE}"/>
    <dgm:cxn modelId="{81D9EB1D-02E7-4D48-B38B-9648BB7E49C2}" srcId="{100F94D9-902E-4380-B795-780DCD6B4763}" destId="{CA809559-6D46-4497-8B52-4E71BDDF2BCB}" srcOrd="1" destOrd="0" parTransId="{1365F3B5-CFEE-459A-B7EA-1994778B9B71}" sibTransId="{CE20EA24-9998-40E7-A7A7-B33B999168CA}"/>
    <dgm:cxn modelId="{B80A6F48-9936-FC4C-98B5-DA727CFE1D55}" type="presOf" srcId="{5B89C38C-FDA0-4EE8-81A4-E70B3BBF0F74}" destId="{394534EF-F5BC-4B41-8FE8-441E7671416B}" srcOrd="0" destOrd="0" presId="urn:microsoft.com/office/officeart/2016/7/layout/VerticalSolidActionList"/>
    <dgm:cxn modelId="{15A7BB68-E5D5-481A-A387-E67691FF5879}" srcId="{CD3B6D14-13DB-4232-89D5-5338F3616F5B}" destId="{A897C4D5-E997-4AB8-8F6A-304B739897AD}" srcOrd="0" destOrd="0" parTransId="{8EE494CA-AA3A-491B-A133-505B2FB1205F}" sibTransId="{F6B008EC-9D99-4639-928F-78CAEE4D1748}"/>
    <dgm:cxn modelId="{1209D948-BC6D-47FE-A979-4D47BFE742C5}" srcId="{E485493C-09E6-4F20-B394-609A32E0172C}" destId="{2FD91E4B-B7A0-4DC1-94A2-23173C0CF351}" srcOrd="0" destOrd="0" parTransId="{A370E5BA-36C6-4FE6-8155-E1E71AB2FCAC}" sibTransId="{AA77CC27-4166-40C7-A1E3-4440602FCEEF}"/>
    <dgm:cxn modelId="{524EF478-A267-440B-92EE-74C3485EF722}" srcId="{100F94D9-902E-4380-B795-780DCD6B4763}" destId="{74CBC4C0-1D53-42DE-8B66-12A3B7E81AA5}" srcOrd="4" destOrd="0" parTransId="{4216EADA-ECAC-420C-9228-E013E1F95344}" sibTransId="{20E50681-3F05-4C72-A797-182E5B569FB4}"/>
    <dgm:cxn modelId="{BCE3B485-8C46-EE42-B8DD-D8505D27EDD3}" type="presOf" srcId="{74CBC4C0-1D53-42DE-8B66-12A3B7E81AA5}" destId="{8218C362-F41F-2D44-8256-5298ACAC2650}" srcOrd="0" destOrd="0" presId="urn:microsoft.com/office/officeart/2016/7/layout/VerticalSolidActionList"/>
    <dgm:cxn modelId="{3B961B8C-2632-41D8-AE75-D5F3EBC6D828}" srcId="{100F94D9-902E-4380-B795-780DCD6B4763}" destId="{CD3B6D14-13DB-4232-89D5-5338F3616F5B}" srcOrd="0" destOrd="0" parTransId="{98D421D1-7B2A-4161-A4C5-8A2F7D15C1F4}" sibTransId="{0C417FE2-D602-4D4C-A587-45700056A4A6}"/>
    <dgm:cxn modelId="{411B929B-E64F-3E44-B026-4FF4776C36EA}" type="presOf" srcId="{57C66552-F151-468B-A1AC-4A8A15D78C7B}" destId="{12E96ACD-2D50-F842-9760-075F3A90E0AD}" srcOrd="0" destOrd="0" presId="urn:microsoft.com/office/officeart/2016/7/layout/VerticalSolidActionList"/>
    <dgm:cxn modelId="{744C45B3-0F8B-2345-856D-9FE105424332}" type="presOf" srcId="{CD3B6D14-13DB-4232-89D5-5338F3616F5B}" destId="{722D4BB8-B1E3-104D-815E-9B63F3AFA86F}" srcOrd="0" destOrd="0" presId="urn:microsoft.com/office/officeart/2016/7/layout/VerticalSolidActionList"/>
    <dgm:cxn modelId="{2DFF1FB5-51FD-4447-8998-88C5AB2AF5F8}" type="presOf" srcId="{2FD91E4B-B7A0-4DC1-94A2-23173C0CF351}" destId="{C06052D6-B5CC-2A4E-A5B0-A6CCEAEAB746}" srcOrd="0" destOrd="0" presId="urn:microsoft.com/office/officeart/2016/7/layout/VerticalSolidActionList"/>
    <dgm:cxn modelId="{EBA92BCB-5F2B-E647-90D5-CC584FFDC4A4}" type="presOf" srcId="{100F94D9-902E-4380-B795-780DCD6B4763}" destId="{C7665877-6638-7447-A229-C77D8D002BEB}" srcOrd="0" destOrd="0" presId="urn:microsoft.com/office/officeart/2016/7/layout/VerticalSolidActionList"/>
    <dgm:cxn modelId="{85C815D3-CCA1-4E8E-B543-C3E4353DC0A2}" srcId="{FF45705C-2F4D-4E9D-A702-616386362092}" destId="{57C66552-F151-468B-A1AC-4A8A15D78C7B}" srcOrd="0" destOrd="0" parTransId="{121C7083-F8B1-42D5-9CE0-8CB012095C47}" sibTransId="{B9171B0D-495E-4B06-9AD8-EF58B1869E9F}"/>
    <dgm:cxn modelId="{CC9AF5D9-E312-4756-8B1C-207965034B3E}" srcId="{100F94D9-902E-4380-B795-780DCD6B4763}" destId="{FF45705C-2F4D-4E9D-A702-616386362092}" srcOrd="3" destOrd="0" parTransId="{68B1C6B0-563C-40C5-A249-A7428547E3BC}" sibTransId="{DFB88CA2-BBC5-4499-8A1A-E1DDCAF05D31}"/>
    <dgm:cxn modelId="{B40FF7E8-B992-DD49-A60C-0257D5675C9E}" type="presOf" srcId="{E485493C-09E6-4F20-B394-609A32E0172C}" destId="{17AE582D-3D96-6449-B455-6F12597949E2}" srcOrd="0" destOrd="0" presId="urn:microsoft.com/office/officeart/2016/7/layout/VerticalSolidActionList"/>
    <dgm:cxn modelId="{222C99F3-9B78-4440-92DE-9C908C713900}" srcId="{100F94D9-902E-4380-B795-780DCD6B4763}" destId="{E485493C-09E6-4F20-B394-609A32E0172C}" srcOrd="2" destOrd="0" parTransId="{635E744B-4E38-443F-8A29-B379E9AFEB91}" sibTransId="{5ACC48EC-6429-4E45-8124-CE2AB296E445}"/>
    <dgm:cxn modelId="{9C9A19F5-8DB0-904A-B894-A44F7363CB2D}" type="presOf" srcId="{A897C4D5-E997-4AB8-8F6A-304B739897AD}" destId="{3AA66F3C-6D35-D445-8C25-D6F7CA880DB6}" srcOrd="0" destOrd="0" presId="urn:microsoft.com/office/officeart/2016/7/layout/VerticalSolidActionList"/>
    <dgm:cxn modelId="{6F478719-5242-B94F-B810-F987A1037149}" type="presParOf" srcId="{C7665877-6638-7447-A229-C77D8D002BEB}" destId="{BC270694-5A04-414C-B6D0-BD94E49DCA94}" srcOrd="0" destOrd="0" presId="urn:microsoft.com/office/officeart/2016/7/layout/VerticalSolidActionList"/>
    <dgm:cxn modelId="{77514674-CAC4-754E-B20E-C6620D3788BC}" type="presParOf" srcId="{BC270694-5A04-414C-B6D0-BD94E49DCA94}" destId="{722D4BB8-B1E3-104D-815E-9B63F3AFA86F}" srcOrd="0" destOrd="0" presId="urn:microsoft.com/office/officeart/2016/7/layout/VerticalSolidActionList"/>
    <dgm:cxn modelId="{E06F9207-4B1F-5A4F-99AC-E3F7E9446C97}" type="presParOf" srcId="{BC270694-5A04-414C-B6D0-BD94E49DCA94}" destId="{3AA66F3C-6D35-D445-8C25-D6F7CA880DB6}" srcOrd="1" destOrd="0" presId="urn:microsoft.com/office/officeart/2016/7/layout/VerticalSolidActionList"/>
    <dgm:cxn modelId="{8E5F5200-73E7-5D4D-B933-89562F30122A}" type="presParOf" srcId="{C7665877-6638-7447-A229-C77D8D002BEB}" destId="{01F624D2-0D33-5848-9FD6-A8D6AF9D4481}" srcOrd="1" destOrd="0" presId="urn:microsoft.com/office/officeart/2016/7/layout/VerticalSolidActionList"/>
    <dgm:cxn modelId="{F42EE727-164A-7646-8191-EB6841D1310D}" type="presParOf" srcId="{C7665877-6638-7447-A229-C77D8D002BEB}" destId="{A8B32D8F-F728-7642-B712-CD61B724AB0E}" srcOrd="2" destOrd="0" presId="urn:microsoft.com/office/officeart/2016/7/layout/VerticalSolidActionList"/>
    <dgm:cxn modelId="{F424DB47-319F-514B-851B-BB8428536B21}" type="presParOf" srcId="{A8B32D8F-F728-7642-B712-CD61B724AB0E}" destId="{3EC25DF1-3A2F-6A48-84DE-286BB938C21C}" srcOrd="0" destOrd="0" presId="urn:microsoft.com/office/officeart/2016/7/layout/VerticalSolidActionList"/>
    <dgm:cxn modelId="{D5B94261-5F37-BE49-AB8D-CE99BD7C6BE6}" type="presParOf" srcId="{A8B32D8F-F728-7642-B712-CD61B724AB0E}" destId="{E16587DF-DCCE-8C4A-A104-E1DB98B49405}" srcOrd="1" destOrd="0" presId="urn:microsoft.com/office/officeart/2016/7/layout/VerticalSolidActionList"/>
    <dgm:cxn modelId="{4566E395-3E32-1147-9DAD-8C171F31F408}" type="presParOf" srcId="{C7665877-6638-7447-A229-C77D8D002BEB}" destId="{412A91D6-8F77-9A4F-AADD-36D540EB8F74}" srcOrd="3" destOrd="0" presId="urn:microsoft.com/office/officeart/2016/7/layout/VerticalSolidActionList"/>
    <dgm:cxn modelId="{728BC93F-1DB6-E549-9EB5-52FD277E79DC}" type="presParOf" srcId="{C7665877-6638-7447-A229-C77D8D002BEB}" destId="{0AE9AC35-C2FD-A44B-985D-99C36C65EF8A}" srcOrd="4" destOrd="0" presId="urn:microsoft.com/office/officeart/2016/7/layout/VerticalSolidActionList"/>
    <dgm:cxn modelId="{7AB41160-AD3F-644F-8B0F-5C4D3B0200D2}" type="presParOf" srcId="{0AE9AC35-C2FD-A44B-985D-99C36C65EF8A}" destId="{17AE582D-3D96-6449-B455-6F12597949E2}" srcOrd="0" destOrd="0" presId="urn:microsoft.com/office/officeart/2016/7/layout/VerticalSolidActionList"/>
    <dgm:cxn modelId="{A13CFD8E-9506-BC47-83FA-544E495F9892}" type="presParOf" srcId="{0AE9AC35-C2FD-A44B-985D-99C36C65EF8A}" destId="{C06052D6-B5CC-2A4E-A5B0-A6CCEAEAB746}" srcOrd="1" destOrd="0" presId="urn:microsoft.com/office/officeart/2016/7/layout/VerticalSolidActionList"/>
    <dgm:cxn modelId="{7187BECF-9232-E744-A5E8-97F98EE2E179}" type="presParOf" srcId="{C7665877-6638-7447-A229-C77D8D002BEB}" destId="{AF4231EF-8C18-9548-813F-930F998A0323}" srcOrd="5" destOrd="0" presId="urn:microsoft.com/office/officeart/2016/7/layout/VerticalSolidActionList"/>
    <dgm:cxn modelId="{018C6ECA-8FEB-3745-AA18-3FB50B87744E}" type="presParOf" srcId="{C7665877-6638-7447-A229-C77D8D002BEB}" destId="{07B25BE8-B894-1041-8452-4DE73694EF22}" srcOrd="6" destOrd="0" presId="urn:microsoft.com/office/officeart/2016/7/layout/VerticalSolidActionList"/>
    <dgm:cxn modelId="{D0A466ED-5A88-6B4D-9134-E0D664242189}" type="presParOf" srcId="{07B25BE8-B894-1041-8452-4DE73694EF22}" destId="{03330194-244A-6A4E-8B48-CBB3E57E22DE}" srcOrd="0" destOrd="0" presId="urn:microsoft.com/office/officeart/2016/7/layout/VerticalSolidActionList"/>
    <dgm:cxn modelId="{D50C11A7-C7D1-C547-B293-EFB88B523CE8}" type="presParOf" srcId="{07B25BE8-B894-1041-8452-4DE73694EF22}" destId="{12E96ACD-2D50-F842-9760-075F3A90E0AD}" srcOrd="1" destOrd="0" presId="urn:microsoft.com/office/officeart/2016/7/layout/VerticalSolidActionList"/>
    <dgm:cxn modelId="{25B43361-8DF2-B045-8056-8490916A13E7}" type="presParOf" srcId="{C7665877-6638-7447-A229-C77D8D002BEB}" destId="{65AD32BE-BB99-924D-A7C7-8C73A29C81F7}" srcOrd="7" destOrd="0" presId="urn:microsoft.com/office/officeart/2016/7/layout/VerticalSolidActionList"/>
    <dgm:cxn modelId="{2177E8CC-35CA-EE48-94A1-54B8AB8E5ECE}" type="presParOf" srcId="{C7665877-6638-7447-A229-C77D8D002BEB}" destId="{0EE084A5-94EC-B44F-8496-0F57EB897B38}" srcOrd="8" destOrd="0" presId="urn:microsoft.com/office/officeart/2016/7/layout/VerticalSolidActionList"/>
    <dgm:cxn modelId="{9130CA60-6312-C94E-BE3F-B90000310F50}" type="presParOf" srcId="{0EE084A5-94EC-B44F-8496-0F57EB897B38}" destId="{8218C362-F41F-2D44-8256-5298ACAC2650}" srcOrd="0" destOrd="0" presId="urn:microsoft.com/office/officeart/2016/7/layout/VerticalSolidActionList"/>
    <dgm:cxn modelId="{A4B68AB4-45AF-6243-963C-982D4FE87692}" type="presParOf" srcId="{0EE084A5-94EC-B44F-8496-0F57EB897B38}" destId="{394534EF-F5BC-4B41-8FE8-441E7671416B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A1CCAB-A435-4F44-8CBC-C9AAAEE026C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D03B6B8-5507-4A92-8C32-4DDFCA15596E}">
      <dgm:prSet/>
      <dgm:spPr/>
      <dgm:t>
        <a:bodyPr/>
        <a:lstStyle/>
        <a:p>
          <a:r>
            <a:rPr lang="en-US"/>
            <a:t>Identify which parts of Propel NC implementation require local investment</a:t>
          </a:r>
        </a:p>
      </dgm:t>
    </dgm:pt>
    <dgm:pt modelId="{FCCDD3E6-E51C-4DEC-88B6-303207AE75A6}" type="parTrans" cxnId="{4C9559B4-4416-45E9-9E39-368DEE67C9C9}">
      <dgm:prSet/>
      <dgm:spPr/>
      <dgm:t>
        <a:bodyPr/>
        <a:lstStyle/>
        <a:p>
          <a:endParaRPr lang="en-US"/>
        </a:p>
      </dgm:t>
    </dgm:pt>
    <dgm:pt modelId="{DD554DD1-EC1F-4EFD-8977-1FABBCFA4AAD}" type="sibTrans" cxnId="{4C9559B4-4416-45E9-9E39-368DEE67C9C9}">
      <dgm:prSet/>
      <dgm:spPr/>
      <dgm:t>
        <a:bodyPr/>
        <a:lstStyle/>
        <a:p>
          <a:endParaRPr lang="en-US"/>
        </a:p>
      </dgm:t>
    </dgm:pt>
    <dgm:pt modelId="{B5B341C1-A134-445B-BC92-A23E25BCFBFB}">
      <dgm:prSet/>
      <dgm:spPr/>
      <dgm:t>
        <a:bodyPr/>
        <a:lstStyle/>
        <a:p>
          <a:r>
            <a:rPr lang="en-US"/>
            <a:t>Use CLNA findings to justify Perkins activities such as equipment, WBL coordination, credential testing fees, and faculty professional development</a:t>
          </a:r>
        </a:p>
      </dgm:t>
    </dgm:pt>
    <dgm:pt modelId="{76693AB5-D3B4-44ED-8EB0-CBF2A5B66918}" type="parTrans" cxnId="{CB2280F7-D82C-4D8B-B583-3243E5AC720F}">
      <dgm:prSet/>
      <dgm:spPr/>
      <dgm:t>
        <a:bodyPr/>
        <a:lstStyle/>
        <a:p>
          <a:endParaRPr lang="en-US"/>
        </a:p>
      </dgm:t>
    </dgm:pt>
    <dgm:pt modelId="{46E1ED18-5022-4A0F-95C2-4AC9C4AE620A}" type="sibTrans" cxnId="{CB2280F7-D82C-4D8B-B583-3243E5AC720F}">
      <dgm:prSet/>
      <dgm:spPr/>
      <dgm:t>
        <a:bodyPr/>
        <a:lstStyle/>
        <a:p>
          <a:endParaRPr lang="en-US"/>
        </a:p>
      </dgm:t>
    </dgm:pt>
    <dgm:pt modelId="{6E1A823F-012E-49B1-AF43-FCFE7D29C96B}">
      <dgm:prSet/>
      <dgm:spPr/>
      <dgm:t>
        <a:bodyPr/>
        <a:lstStyle/>
        <a:p>
          <a:r>
            <a:rPr lang="en-US"/>
            <a:t>Aligns directly with the Perkins requirement that all funded activities address CLNA‑identified needs</a:t>
          </a:r>
        </a:p>
      </dgm:t>
    </dgm:pt>
    <dgm:pt modelId="{B18DE783-7E57-42D0-95C4-3FC99BEDE373}" type="parTrans" cxnId="{AC9B1691-F270-4C40-B5E9-FBF16D61B4A3}">
      <dgm:prSet/>
      <dgm:spPr/>
      <dgm:t>
        <a:bodyPr/>
        <a:lstStyle/>
        <a:p>
          <a:endParaRPr lang="en-US"/>
        </a:p>
      </dgm:t>
    </dgm:pt>
    <dgm:pt modelId="{4B47C2E2-69A1-4814-B908-013A230B2337}" type="sibTrans" cxnId="{AC9B1691-F270-4C40-B5E9-FBF16D61B4A3}">
      <dgm:prSet/>
      <dgm:spPr/>
      <dgm:t>
        <a:bodyPr/>
        <a:lstStyle/>
        <a:p>
          <a:endParaRPr lang="en-US"/>
        </a:p>
      </dgm:t>
    </dgm:pt>
    <dgm:pt modelId="{6A986D2A-5E28-48AA-BFB0-7E6C047C964C}" type="pres">
      <dgm:prSet presAssocID="{F7A1CCAB-A435-4F44-8CBC-C9AAAEE026CF}" presName="root" presStyleCnt="0">
        <dgm:presLayoutVars>
          <dgm:dir/>
          <dgm:resizeHandles val="exact"/>
        </dgm:presLayoutVars>
      </dgm:prSet>
      <dgm:spPr/>
    </dgm:pt>
    <dgm:pt modelId="{691CEC76-C496-4499-9C18-FE37289624AD}" type="pres">
      <dgm:prSet presAssocID="{ED03B6B8-5507-4A92-8C32-4DDFCA15596E}" presName="compNode" presStyleCnt="0"/>
      <dgm:spPr/>
    </dgm:pt>
    <dgm:pt modelId="{AEBD466F-8C7A-43FA-A6FB-B498841956C3}" type="pres">
      <dgm:prSet presAssocID="{ED03B6B8-5507-4A92-8C32-4DDFCA15596E}" presName="bgRect" presStyleLbl="bgShp" presStyleIdx="0" presStyleCnt="3"/>
      <dgm:spPr/>
    </dgm:pt>
    <dgm:pt modelId="{3079A288-91C5-4C48-A19C-548B976DD9D0}" type="pres">
      <dgm:prSet presAssocID="{ED03B6B8-5507-4A92-8C32-4DDFCA15596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65CEB87-977C-4641-A6A7-203FDB745A13}" type="pres">
      <dgm:prSet presAssocID="{ED03B6B8-5507-4A92-8C32-4DDFCA15596E}" presName="spaceRect" presStyleCnt="0"/>
      <dgm:spPr/>
    </dgm:pt>
    <dgm:pt modelId="{4A90E902-6943-4085-8780-8D16AE871E69}" type="pres">
      <dgm:prSet presAssocID="{ED03B6B8-5507-4A92-8C32-4DDFCA15596E}" presName="parTx" presStyleLbl="revTx" presStyleIdx="0" presStyleCnt="3">
        <dgm:presLayoutVars>
          <dgm:chMax val="0"/>
          <dgm:chPref val="0"/>
        </dgm:presLayoutVars>
      </dgm:prSet>
      <dgm:spPr/>
    </dgm:pt>
    <dgm:pt modelId="{0D0E96D7-ED8C-4408-B93C-942473E30F18}" type="pres">
      <dgm:prSet presAssocID="{DD554DD1-EC1F-4EFD-8977-1FABBCFA4AAD}" presName="sibTrans" presStyleCnt="0"/>
      <dgm:spPr/>
    </dgm:pt>
    <dgm:pt modelId="{DA0B7E54-65EC-4261-9D8E-DC6D013C53A5}" type="pres">
      <dgm:prSet presAssocID="{B5B341C1-A134-445B-BC92-A23E25BCFBFB}" presName="compNode" presStyleCnt="0"/>
      <dgm:spPr/>
    </dgm:pt>
    <dgm:pt modelId="{DD0F95B7-CFBC-4E18-9C77-DBA1E7D703A9}" type="pres">
      <dgm:prSet presAssocID="{B5B341C1-A134-445B-BC92-A23E25BCFBFB}" presName="bgRect" presStyleLbl="bgShp" presStyleIdx="1" presStyleCnt="3"/>
      <dgm:spPr/>
    </dgm:pt>
    <dgm:pt modelId="{A9E50D73-FF93-4ED9-9229-400A4D2A613E}" type="pres">
      <dgm:prSet presAssocID="{B5B341C1-A134-445B-BC92-A23E25BCFBF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203342A-6302-4424-8DA9-A72FCC69E7C8}" type="pres">
      <dgm:prSet presAssocID="{B5B341C1-A134-445B-BC92-A23E25BCFBFB}" presName="spaceRect" presStyleCnt="0"/>
      <dgm:spPr/>
    </dgm:pt>
    <dgm:pt modelId="{147AFE5D-30C8-4D57-9B33-8A646D83DA53}" type="pres">
      <dgm:prSet presAssocID="{B5B341C1-A134-445B-BC92-A23E25BCFBFB}" presName="parTx" presStyleLbl="revTx" presStyleIdx="1" presStyleCnt="3">
        <dgm:presLayoutVars>
          <dgm:chMax val="0"/>
          <dgm:chPref val="0"/>
        </dgm:presLayoutVars>
      </dgm:prSet>
      <dgm:spPr/>
    </dgm:pt>
    <dgm:pt modelId="{13F3B72B-2AF2-4A81-8C4D-4C38DD4906C7}" type="pres">
      <dgm:prSet presAssocID="{46E1ED18-5022-4A0F-95C2-4AC9C4AE620A}" presName="sibTrans" presStyleCnt="0"/>
      <dgm:spPr/>
    </dgm:pt>
    <dgm:pt modelId="{2F8352AD-831D-49DC-B377-17646ED0A5EA}" type="pres">
      <dgm:prSet presAssocID="{6E1A823F-012E-49B1-AF43-FCFE7D29C96B}" presName="compNode" presStyleCnt="0"/>
      <dgm:spPr/>
    </dgm:pt>
    <dgm:pt modelId="{42DA27B1-8651-4F13-A81C-7FF2F2126DDF}" type="pres">
      <dgm:prSet presAssocID="{6E1A823F-012E-49B1-AF43-FCFE7D29C96B}" presName="bgRect" presStyleLbl="bgShp" presStyleIdx="2" presStyleCnt="3"/>
      <dgm:spPr/>
    </dgm:pt>
    <dgm:pt modelId="{CFEAEFBB-9FE0-4BBF-9C02-C01F0819EBE3}" type="pres">
      <dgm:prSet presAssocID="{6E1A823F-012E-49B1-AF43-FCFE7D29C96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EACDA4D1-2878-4572-A896-8EC5C7318788}" type="pres">
      <dgm:prSet presAssocID="{6E1A823F-012E-49B1-AF43-FCFE7D29C96B}" presName="spaceRect" presStyleCnt="0"/>
      <dgm:spPr/>
    </dgm:pt>
    <dgm:pt modelId="{90DDBF1A-F386-4590-A22F-87A3290AD408}" type="pres">
      <dgm:prSet presAssocID="{6E1A823F-012E-49B1-AF43-FCFE7D29C96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A1CFE08-0AF8-4DA8-B075-D1FE15D4E3A1}" type="presOf" srcId="{B5B341C1-A134-445B-BC92-A23E25BCFBFB}" destId="{147AFE5D-30C8-4D57-9B33-8A646D83DA53}" srcOrd="0" destOrd="0" presId="urn:microsoft.com/office/officeart/2018/2/layout/IconVerticalSolidList"/>
    <dgm:cxn modelId="{0F19C667-73D0-4F52-864E-2AC5AA5E5CF7}" type="presOf" srcId="{6E1A823F-012E-49B1-AF43-FCFE7D29C96B}" destId="{90DDBF1A-F386-4590-A22F-87A3290AD408}" srcOrd="0" destOrd="0" presId="urn:microsoft.com/office/officeart/2018/2/layout/IconVerticalSolidList"/>
    <dgm:cxn modelId="{AC9B1691-F270-4C40-B5E9-FBF16D61B4A3}" srcId="{F7A1CCAB-A435-4F44-8CBC-C9AAAEE026CF}" destId="{6E1A823F-012E-49B1-AF43-FCFE7D29C96B}" srcOrd="2" destOrd="0" parTransId="{B18DE783-7E57-42D0-95C4-3FC99BEDE373}" sibTransId="{4B47C2E2-69A1-4814-B908-013A230B2337}"/>
    <dgm:cxn modelId="{4C9559B4-4416-45E9-9E39-368DEE67C9C9}" srcId="{F7A1CCAB-A435-4F44-8CBC-C9AAAEE026CF}" destId="{ED03B6B8-5507-4A92-8C32-4DDFCA15596E}" srcOrd="0" destOrd="0" parTransId="{FCCDD3E6-E51C-4DEC-88B6-303207AE75A6}" sibTransId="{DD554DD1-EC1F-4EFD-8977-1FABBCFA4AAD}"/>
    <dgm:cxn modelId="{FF82A3F1-6679-42B4-B84E-90407297722F}" type="presOf" srcId="{F7A1CCAB-A435-4F44-8CBC-C9AAAEE026CF}" destId="{6A986D2A-5E28-48AA-BFB0-7E6C047C964C}" srcOrd="0" destOrd="0" presId="urn:microsoft.com/office/officeart/2018/2/layout/IconVerticalSolidList"/>
    <dgm:cxn modelId="{CB2280F7-D82C-4D8B-B583-3243E5AC720F}" srcId="{F7A1CCAB-A435-4F44-8CBC-C9AAAEE026CF}" destId="{B5B341C1-A134-445B-BC92-A23E25BCFBFB}" srcOrd="1" destOrd="0" parTransId="{76693AB5-D3B4-44ED-8EB0-CBF2A5B66918}" sibTransId="{46E1ED18-5022-4A0F-95C2-4AC9C4AE620A}"/>
    <dgm:cxn modelId="{640C28FC-F1AE-49BF-9443-62C27642C5ED}" type="presOf" srcId="{ED03B6B8-5507-4A92-8C32-4DDFCA15596E}" destId="{4A90E902-6943-4085-8780-8D16AE871E69}" srcOrd="0" destOrd="0" presId="urn:microsoft.com/office/officeart/2018/2/layout/IconVerticalSolidList"/>
    <dgm:cxn modelId="{D5400A01-0E2D-4017-A5FE-1933528DC363}" type="presParOf" srcId="{6A986D2A-5E28-48AA-BFB0-7E6C047C964C}" destId="{691CEC76-C496-4499-9C18-FE37289624AD}" srcOrd="0" destOrd="0" presId="urn:microsoft.com/office/officeart/2018/2/layout/IconVerticalSolidList"/>
    <dgm:cxn modelId="{A4CC7C16-E99C-490B-B1E9-D77FB91517DF}" type="presParOf" srcId="{691CEC76-C496-4499-9C18-FE37289624AD}" destId="{AEBD466F-8C7A-43FA-A6FB-B498841956C3}" srcOrd="0" destOrd="0" presId="urn:microsoft.com/office/officeart/2018/2/layout/IconVerticalSolidList"/>
    <dgm:cxn modelId="{EAC4B804-8C3D-439B-A55E-95D3FDF2C285}" type="presParOf" srcId="{691CEC76-C496-4499-9C18-FE37289624AD}" destId="{3079A288-91C5-4C48-A19C-548B976DD9D0}" srcOrd="1" destOrd="0" presId="urn:microsoft.com/office/officeart/2018/2/layout/IconVerticalSolidList"/>
    <dgm:cxn modelId="{4C599E2E-53F4-4779-8211-6682A8366FA3}" type="presParOf" srcId="{691CEC76-C496-4499-9C18-FE37289624AD}" destId="{C65CEB87-977C-4641-A6A7-203FDB745A13}" srcOrd="2" destOrd="0" presId="urn:microsoft.com/office/officeart/2018/2/layout/IconVerticalSolidList"/>
    <dgm:cxn modelId="{5D1E1F25-5912-46A1-A46A-F0F1CAAC8B0A}" type="presParOf" srcId="{691CEC76-C496-4499-9C18-FE37289624AD}" destId="{4A90E902-6943-4085-8780-8D16AE871E69}" srcOrd="3" destOrd="0" presId="urn:microsoft.com/office/officeart/2018/2/layout/IconVerticalSolidList"/>
    <dgm:cxn modelId="{5CF3A2EB-B40E-467A-9CBC-58352B97C0F9}" type="presParOf" srcId="{6A986D2A-5E28-48AA-BFB0-7E6C047C964C}" destId="{0D0E96D7-ED8C-4408-B93C-942473E30F18}" srcOrd="1" destOrd="0" presId="urn:microsoft.com/office/officeart/2018/2/layout/IconVerticalSolidList"/>
    <dgm:cxn modelId="{68B0F5C6-54BC-4FD4-8BAE-4E1A59181FCE}" type="presParOf" srcId="{6A986D2A-5E28-48AA-BFB0-7E6C047C964C}" destId="{DA0B7E54-65EC-4261-9D8E-DC6D013C53A5}" srcOrd="2" destOrd="0" presId="urn:microsoft.com/office/officeart/2018/2/layout/IconVerticalSolidList"/>
    <dgm:cxn modelId="{A459D322-34C8-459A-AF60-18CF02699693}" type="presParOf" srcId="{DA0B7E54-65EC-4261-9D8E-DC6D013C53A5}" destId="{DD0F95B7-CFBC-4E18-9C77-DBA1E7D703A9}" srcOrd="0" destOrd="0" presId="urn:microsoft.com/office/officeart/2018/2/layout/IconVerticalSolidList"/>
    <dgm:cxn modelId="{D55C93C1-939A-4D3F-8279-310CC3F322B7}" type="presParOf" srcId="{DA0B7E54-65EC-4261-9D8E-DC6D013C53A5}" destId="{A9E50D73-FF93-4ED9-9229-400A4D2A613E}" srcOrd="1" destOrd="0" presId="urn:microsoft.com/office/officeart/2018/2/layout/IconVerticalSolidList"/>
    <dgm:cxn modelId="{C5F71A81-56F4-421C-A8C4-466545F5D038}" type="presParOf" srcId="{DA0B7E54-65EC-4261-9D8E-DC6D013C53A5}" destId="{7203342A-6302-4424-8DA9-A72FCC69E7C8}" srcOrd="2" destOrd="0" presId="urn:microsoft.com/office/officeart/2018/2/layout/IconVerticalSolidList"/>
    <dgm:cxn modelId="{BD8FE6B8-CAEE-4F8F-9154-66B0014ABBE7}" type="presParOf" srcId="{DA0B7E54-65EC-4261-9D8E-DC6D013C53A5}" destId="{147AFE5D-30C8-4D57-9B33-8A646D83DA53}" srcOrd="3" destOrd="0" presId="urn:microsoft.com/office/officeart/2018/2/layout/IconVerticalSolidList"/>
    <dgm:cxn modelId="{431AA531-2D84-4B0F-8D3A-DB2439F4622A}" type="presParOf" srcId="{6A986D2A-5E28-48AA-BFB0-7E6C047C964C}" destId="{13F3B72B-2AF2-4A81-8C4D-4C38DD4906C7}" srcOrd="3" destOrd="0" presId="urn:microsoft.com/office/officeart/2018/2/layout/IconVerticalSolidList"/>
    <dgm:cxn modelId="{BB4F8E20-5948-48CD-B33D-F8B57DA7D80A}" type="presParOf" srcId="{6A986D2A-5E28-48AA-BFB0-7E6C047C964C}" destId="{2F8352AD-831D-49DC-B377-17646ED0A5EA}" srcOrd="4" destOrd="0" presId="urn:microsoft.com/office/officeart/2018/2/layout/IconVerticalSolidList"/>
    <dgm:cxn modelId="{B10A78C1-73FD-4A21-B1B8-399BCF9CECB0}" type="presParOf" srcId="{2F8352AD-831D-49DC-B377-17646ED0A5EA}" destId="{42DA27B1-8651-4F13-A81C-7FF2F2126DDF}" srcOrd="0" destOrd="0" presId="urn:microsoft.com/office/officeart/2018/2/layout/IconVerticalSolidList"/>
    <dgm:cxn modelId="{6D159B67-57ED-42FC-8A05-7519BF3B00C4}" type="presParOf" srcId="{2F8352AD-831D-49DC-B377-17646ED0A5EA}" destId="{CFEAEFBB-9FE0-4BBF-9C02-C01F0819EBE3}" srcOrd="1" destOrd="0" presId="urn:microsoft.com/office/officeart/2018/2/layout/IconVerticalSolidList"/>
    <dgm:cxn modelId="{BD37D383-6DC6-4FC3-9413-DD40790779CB}" type="presParOf" srcId="{2F8352AD-831D-49DC-B377-17646ED0A5EA}" destId="{EACDA4D1-2878-4572-A896-8EC5C7318788}" srcOrd="2" destOrd="0" presId="urn:microsoft.com/office/officeart/2018/2/layout/IconVerticalSolidList"/>
    <dgm:cxn modelId="{69ABA710-8208-4E44-A0A0-9CC12C3B5124}" type="presParOf" srcId="{2F8352AD-831D-49DC-B377-17646ED0A5EA}" destId="{90DDBF1A-F386-4590-A22F-87A3290AD40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F0325-FBF7-4E7E-A863-D9B4C5FD18A1}">
      <dsp:nvSpPr>
        <dsp:cNvPr id="0" name=""/>
        <dsp:cNvSpPr/>
      </dsp:nvSpPr>
      <dsp:spPr>
        <a:xfrm>
          <a:off x="0" y="7953"/>
          <a:ext cx="15841134" cy="980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190DDB-C7D0-48FC-83BB-C3EA4B026D6F}">
      <dsp:nvSpPr>
        <dsp:cNvPr id="0" name=""/>
        <dsp:cNvSpPr/>
      </dsp:nvSpPr>
      <dsp:spPr>
        <a:xfrm>
          <a:off x="296692" y="228633"/>
          <a:ext cx="539967" cy="5394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D850C9-7FF7-4630-BF28-904E965B7664}">
      <dsp:nvSpPr>
        <dsp:cNvPr id="0" name=""/>
        <dsp:cNvSpPr/>
      </dsp:nvSpPr>
      <dsp:spPr>
        <a:xfrm>
          <a:off x="1133351" y="7953"/>
          <a:ext cx="14673454" cy="1042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289" tIns="110289" rIns="110289" bIns="110289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CLNA requires colleges to evaluate program quality, alignment, access, and performance</a:t>
          </a:r>
        </a:p>
      </dsp:txBody>
      <dsp:txXfrm>
        <a:off x="1133351" y="7953"/>
        <a:ext cx="14673454" cy="1042100"/>
      </dsp:txXfrm>
    </dsp:sp>
    <dsp:sp modelId="{BD13C959-8C34-435A-817F-513623AAD524}">
      <dsp:nvSpPr>
        <dsp:cNvPr id="0" name=""/>
        <dsp:cNvSpPr/>
      </dsp:nvSpPr>
      <dsp:spPr>
        <a:xfrm>
          <a:off x="0" y="1310578"/>
          <a:ext cx="15841134" cy="980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CCB01-CD2A-4BC8-9920-737A3B08DC04}">
      <dsp:nvSpPr>
        <dsp:cNvPr id="0" name=""/>
        <dsp:cNvSpPr/>
      </dsp:nvSpPr>
      <dsp:spPr>
        <a:xfrm>
          <a:off x="296692" y="1531258"/>
          <a:ext cx="539967" cy="5394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B0B3F4-00A7-4AB2-90C1-4ACC6534211A}">
      <dsp:nvSpPr>
        <dsp:cNvPr id="0" name=""/>
        <dsp:cNvSpPr/>
      </dsp:nvSpPr>
      <dsp:spPr>
        <a:xfrm>
          <a:off x="1133351" y="1310578"/>
          <a:ext cx="14673454" cy="1042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289" tIns="110289" rIns="110289" bIns="110289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Propel NC provides standardized, labor‑market aligned program structures that directly support CLNA evidence requirements</a:t>
          </a:r>
        </a:p>
      </dsp:txBody>
      <dsp:txXfrm>
        <a:off x="1133351" y="1310578"/>
        <a:ext cx="14673454" cy="1042100"/>
      </dsp:txXfrm>
    </dsp:sp>
    <dsp:sp modelId="{3651FE36-846A-4070-92C4-3D5B36BB8235}">
      <dsp:nvSpPr>
        <dsp:cNvPr id="0" name=""/>
        <dsp:cNvSpPr/>
      </dsp:nvSpPr>
      <dsp:spPr>
        <a:xfrm>
          <a:off x="0" y="2613204"/>
          <a:ext cx="15841134" cy="980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8A8F02-5340-42B3-B21D-3BDA8E39053D}">
      <dsp:nvSpPr>
        <dsp:cNvPr id="0" name=""/>
        <dsp:cNvSpPr/>
      </dsp:nvSpPr>
      <dsp:spPr>
        <a:xfrm>
          <a:off x="296692" y="2833884"/>
          <a:ext cx="539967" cy="5394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51D45-F190-4A56-B4C8-9F19A737BB68}">
      <dsp:nvSpPr>
        <dsp:cNvPr id="0" name=""/>
        <dsp:cNvSpPr/>
      </dsp:nvSpPr>
      <dsp:spPr>
        <a:xfrm>
          <a:off x="1133351" y="2613204"/>
          <a:ext cx="14673454" cy="1042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289" tIns="110289" rIns="110289" bIns="110289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Using Propel NC data ensures stronger justification for local spending decisions</a:t>
          </a:r>
        </a:p>
      </dsp:txBody>
      <dsp:txXfrm>
        <a:off x="1133351" y="2613204"/>
        <a:ext cx="14673454" cy="1042100"/>
      </dsp:txXfrm>
    </dsp:sp>
    <dsp:sp modelId="{3752CF96-A1DD-4B5C-ACBE-9586BC0DBB55}">
      <dsp:nvSpPr>
        <dsp:cNvPr id="0" name=""/>
        <dsp:cNvSpPr/>
      </dsp:nvSpPr>
      <dsp:spPr>
        <a:xfrm>
          <a:off x="0" y="3915829"/>
          <a:ext cx="15841134" cy="980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66D18-6059-42D9-BF43-8A7BBD71D757}">
      <dsp:nvSpPr>
        <dsp:cNvPr id="0" name=""/>
        <dsp:cNvSpPr/>
      </dsp:nvSpPr>
      <dsp:spPr>
        <a:xfrm>
          <a:off x="296692" y="4136509"/>
          <a:ext cx="539967" cy="53944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D8717-9036-4C62-886D-C24848B55994}">
      <dsp:nvSpPr>
        <dsp:cNvPr id="0" name=""/>
        <dsp:cNvSpPr/>
      </dsp:nvSpPr>
      <dsp:spPr>
        <a:xfrm>
          <a:off x="1133351" y="3915829"/>
          <a:ext cx="14673454" cy="1042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289" tIns="110289" rIns="110289" bIns="110289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Propel NC’s statewide program models incorporate employer input and workforce demand analysis</a:t>
          </a:r>
        </a:p>
      </dsp:txBody>
      <dsp:txXfrm>
        <a:off x="1133351" y="3915829"/>
        <a:ext cx="14673454" cy="1042100"/>
      </dsp:txXfrm>
    </dsp:sp>
    <dsp:sp modelId="{73305BEA-94CC-4A84-A503-5E4F03A6A522}">
      <dsp:nvSpPr>
        <dsp:cNvPr id="0" name=""/>
        <dsp:cNvSpPr/>
      </dsp:nvSpPr>
      <dsp:spPr>
        <a:xfrm>
          <a:off x="0" y="5218455"/>
          <a:ext cx="15841134" cy="980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1CC710-AD2E-4316-9FF8-43EE67671F7D}">
      <dsp:nvSpPr>
        <dsp:cNvPr id="0" name=""/>
        <dsp:cNvSpPr/>
      </dsp:nvSpPr>
      <dsp:spPr>
        <a:xfrm>
          <a:off x="296692" y="5439135"/>
          <a:ext cx="539967" cy="53944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7CA450-0F62-4DB9-B7E6-34F798A01453}">
      <dsp:nvSpPr>
        <dsp:cNvPr id="0" name=""/>
        <dsp:cNvSpPr/>
      </dsp:nvSpPr>
      <dsp:spPr>
        <a:xfrm>
          <a:off x="1133351" y="5218455"/>
          <a:ext cx="14673454" cy="1042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289" tIns="110289" rIns="110289" bIns="110289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Colleges can reference Propel NC program justifications directly in CLNA narrative</a:t>
          </a:r>
        </a:p>
      </dsp:txBody>
      <dsp:txXfrm>
        <a:off x="1133351" y="5218455"/>
        <a:ext cx="14673454" cy="1042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4429D-C5CA-EF40-8AB1-FB3A743AC616}">
      <dsp:nvSpPr>
        <dsp:cNvPr id="0" name=""/>
        <dsp:cNvSpPr/>
      </dsp:nvSpPr>
      <dsp:spPr>
        <a:xfrm>
          <a:off x="3881882" y="0"/>
          <a:ext cx="7590535" cy="759053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Propel NC</a:t>
          </a:r>
        </a:p>
      </dsp:txBody>
      <dsp:txXfrm>
        <a:off x="6615993" y="379526"/>
        <a:ext cx="2122313" cy="1138580"/>
      </dsp:txXfrm>
    </dsp:sp>
    <dsp:sp modelId="{EB06F654-2225-D242-A3DF-025C3B6DA1D1}">
      <dsp:nvSpPr>
        <dsp:cNvPr id="0" name=""/>
        <dsp:cNvSpPr/>
      </dsp:nvSpPr>
      <dsp:spPr>
        <a:xfrm>
          <a:off x="4640935" y="1518106"/>
          <a:ext cx="6072428" cy="6072428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B2. Alignment to Labor Market</a:t>
          </a:r>
        </a:p>
      </dsp:txBody>
      <dsp:txXfrm>
        <a:off x="6615993" y="1882452"/>
        <a:ext cx="2122313" cy="1093037"/>
      </dsp:txXfrm>
    </dsp:sp>
    <dsp:sp modelId="{C08DABA5-6ACD-E64C-BC96-D41570168926}">
      <dsp:nvSpPr>
        <dsp:cNvPr id="0" name=""/>
        <dsp:cNvSpPr/>
      </dsp:nvSpPr>
      <dsp:spPr>
        <a:xfrm>
          <a:off x="5399989" y="3036213"/>
          <a:ext cx="4554321" cy="4554321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B1. Size, Scope, Quality</a:t>
          </a:r>
        </a:p>
      </dsp:txBody>
      <dsp:txXfrm>
        <a:off x="6615993" y="3377788"/>
        <a:ext cx="2122313" cy="1024722"/>
      </dsp:txXfrm>
    </dsp:sp>
    <dsp:sp modelId="{BA38D1A0-0818-F043-B773-B575EE63E30D}">
      <dsp:nvSpPr>
        <dsp:cNvPr id="0" name=""/>
        <dsp:cNvSpPr/>
      </dsp:nvSpPr>
      <dsp:spPr>
        <a:xfrm>
          <a:off x="6159042" y="4554320"/>
          <a:ext cx="3036214" cy="3036214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A. Student Performance</a:t>
          </a:r>
        </a:p>
      </dsp:txBody>
      <dsp:txXfrm>
        <a:off x="6603686" y="5313374"/>
        <a:ext cx="2146927" cy="15181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66F3C-6D35-D445-8C25-D6F7CA880DB6}">
      <dsp:nvSpPr>
        <dsp:cNvPr id="0" name=""/>
        <dsp:cNvSpPr/>
      </dsp:nvSpPr>
      <dsp:spPr>
        <a:xfrm>
          <a:off x="2000050" y="3555"/>
          <a:ext cx="8000200" cy="155987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226" tIns="396209" rIns="155226" bIns="39620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Justify current CTE Programs of Study</a:t>
          </a:r>
        </a:p>
      </dsp:txBody>
      <dsp:txXfrm>
        <a:off x="2000050" y="3555"/>
        <a:ext cx="8000200" cy="1559879"/>
      </dsp:txXfrm>
    </dsp:sp>
    <dsp:sp modelId="{722D4BB8-B1E3-104D-815E-9B63F3AFA86F}">
      <dsp:nvSpPr>
        <dsp:cNvPr id="0" name=""/>
        <dsp:cNvSpPr/>
      </dsp:nvSpPr>
      <dsp:spPr>
        <a:xfrm>
          <a:off x="0" y="3555"/>
          <a:ext cx="2000050" cy="155987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836" tIns="154081" rIns="105836" bIns="154081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Justify</a:t>
          </a:r>
        </a:p>
      </dsp:txBody>
      <dsp:txXfrm>
        <a:off x="0" y="3555"/>
        <a:ext cx="2000050" cy="1559879"/>
      </dsp:txXfrm>
    </dsp:sp>
    <dsp:sp modelId="{E16587DF-DCCE-8C4A-A104-E1DB98B49405}">
      <dsp:nvSpPr>
        <dsp:cNvPr id="0" name=""/>
        <dsp:cNvSpPr/>
      </dsp:nvSpPr>
      <dsp:spPr>
        <a:xfrm>
          <a:off x="2000050" y="1657027"/>
          <a:ext cx="8000200" cy="1559879"/>
        </a:xfrm>
        <a:prstGeom prst="rect">
          <a:avLst/>
        </a:prstGeom>
        <a:solidFill>
          <a:schemeClr val="accent5">
            <a:tint val="40000"/>
            <a:alpha val="90000"/>
            <a:hueOff val="-2986166"/>
            <a:satOff val="667"/>
            <a:lumOff val="10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986166"/>
              <a:satOff val="667"/>
              <a:lumOff val="10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226" tIns="396209" rIns="155226" bIns="39620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Propel NC data can define local in-demand, high-wage, and high-skill careers</a:t>
          </a:r>
        </a:p>
      </dsp:txBody>
      <dsp:txXfrm>
        <a:off x="2000050" y="1657027"/>
        <a:ext cx="8000200" cy="1559879"/>
      </dsp:txXfrm>
    </dsp:sp>
    <dsp:sp modelId="{3EC25DF1-3A2F-6A48-84DE-286BB938C21C}">
      <dsp:nvSpPr>
        <dsp:cNvPr id="0" name=""/>
        <dsp:cNvSpPr/>
      </dsp:nvSpPr>
      <dsp:spPr>
        <a:xfrm>
          <a:off x="0" y="1657027"/>
          <a:ext cx="2000050" cy="1559879"/>
        </a:xfrm>
        <a:prstGeom prst="rect">
          <a:avLst/>
        </a:prstGeom>
        <a:gradFill rotWithShape="0">
          <a:gsLst>
            <a:gs pos="0">
              <a:schemeClr val="accent5">
                <a:hueOff val="-3038037"/>
                <a:satOff val="-207"/>
                <a:lumOff val="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38037"/>
                <a:satOff val="-207"/>
                <a:lumOff val="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38037"/>
                <a:satOff val="-207"/>
                <a:lumOff val="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3038037"/>
              <a:satOff val="-207"/>
              <a:lumOff val="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836" tIns="154081" rIns="105836" bIns="154081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ptos Display" panose="02110004020202020204"/>
            </a:rPr>
            <a:t>Define</a:t>
          </a:r>
          <a:endParaRPr lang="en-US" sz="2800" kern="1200" dirty="0"/>
        </a:p>
      </dsp:txBody>
      <dsp:txXfrm>
        <a:off x="0" y="1657027"/>
        <a:ext cx="2000050" cy="1559879"/>
      </dsp:txXfrm>
    </dsp:sp>
    <dsp:sp modelId="{C06052D6-B5CC-2A4E-A5B0-A6CCEAEAB746}">
      <dsp:nvSpPr>
        <dsp:cNvPr id="0" name=""/>
        <dsp:cNvSpPr/>
      </dsp:nvSpPr>
      <dsp:spPr>
        <a:xfrm>
          <a:off x="2000050" y="3310500"/>
          <a:ext cx="8000200" cy="1559879"/>
        </a:xfrm>
        <a:prstGeom prst="rect">
          <a:avLst/>
        </a:prstGeom>
        <a:solidFill>
          <a:schemeClr val="accent5">
            <a:tint val="40000"/>
            <a:alpha val="90000"/>
            <a:hueOff val="-5972333"/>
            <a:satOff val="1333"/>
            <a:lumOff val="20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972333"/>
              <a:satOff val="1333"/>
              <a:lumOff val="20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226" tIns="396209" rIns="155226" bIns="39620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Support program modernization of equipment or faculty knowledge</a:t>
          </a:r>
        </a:p>
      </dsp:txBody>
      <dsp:txXfrm>
        <a:off x="2000050" y="3310500"/>
        <a:ext cx="8000200" cy="1559879"/>
      </dsp:txXfrm>
    </dsp:sp>
    <dsp:sp modelId="{17AE582D-3D96-6449-B455-6F12597949E2}">
      <dsp:nvSpPr>
        <dsp:cNvPr id="0" name=""/>
        <dsp:cNvSpPr/>
      </dsp:nvSpPr>
      <dsp:spPr>
        <a:xfrm>
          <a:off x="0" y="3310500"/>
          <a:ext cx="2000050" cy="1559879"/>
        </a:xfrm>
        <a:prstGeom prst="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836" tIns="154081" rIns="105836" bIns="154081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Support</a:t>
          </a:r>
        </a:p>
      </dsp:txBody>
      <dsp:txXfrm>
        <a:off x="0" y="3310500"/>
        <a:ext cx="2000050" cy="1559879"/>
      </dsp:txXfrm>
    </dsp:sp>
    <dsp:sp modelId="{12E96ACD-2D50-F842-9760-075F3A90E0AD}">
      <dsp:nvSpPr>
        <dsp:cNvPr id="0" name=""/>
        <dsp:cNvSpPr/>
      </dsp:nvSpPr>
      <dsp:spPr>
        <a:xfrm>
          <a:off x="2000050" y="4963972"/>
          <a:ext cx="8000200" cy="1559879"/>
        </a:xfrm>
        <a:prstGeom prst="rect">
          <a:avLst/>
        </a:prstGeom>
        <a:solidFill>
          <a:schemeClr val="accent5">
            <a:tint val="40000"/>
            <a:alpha val="90000"/>
            <a:hueOff val="-8958499"/>
            <a:satOff val="2000"/>
            <a:lumOff val="30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8958499"/>
              <a:satOff val="2000"/>
              <a:lumOff val="30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226" tIns="396209" rIns="155226" bIns="39620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Provide CTE Program of Study expansion or innovation</a:t>
          </a:r>
        </a:p>
      </dsp:txBody>
      <dsp:txXfrm>
        <a:off x="2000050" y="4963972"/>
        <a:ext cx="8000200" cy="1559879"/>
      </dsp:txXfrm>
    </dsp:sp>
    <dsp:sp modelId="{03330194-244A-6A4E-8B48-CBB3E57E22DE}">
      <dsp:nvSpPr>
        <dsp:cNvPr id="0" name=""/>
        <dsp:cNvSpPr/>
      </dsp:nvSpPr>
      <dsp:spPr>
        <a:xfrm>
          <a:off x="0" y="4963972"/>
          <a:ext cx="2000050" cy="1559879"/>
        </a:xfrm>
        <a:prstGeom prst="rect">
          <a:avLst/>
        </a:prstGeom>
        <a:gradFill rotWithShape="0">
          <a:gsLst>
            <a:gs pos="0">
              <a:schemeClr val="accent5">
                <a:hueOff val="-9114112"/>
                <a:satOff val="-620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114112"/>
                <a:satOff val="-620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114112"/>
                <a:satOff val="-620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9114112"/>
              <a:satOff val="-620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836" tIns="154081" rIns="105836" bIns="154081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Provide</a:t>
          </a:r>
        </a:p>
      </dsp:txBody>
      <dsp:txXfrm>
        <a:off x="0" y="4963972"/>
        <a:ext cx="2000050" cy="1559879"/>
      </dsp:txXfrm>
    </dsp:sp>
    <dsp:sp modelId="{394534EF-F5BC-4B41-8FE8-441E7671416B}">
      <dsp:nvSpPr>
        <dsp:cNvPr id="0" name=""/>
        <dsp:cNvSpPr/>
      </dsp:nvSpPr>
      <dsp:spPr>
        <a:xfrm>
          <a:off x="2000050" y="6617445"/>
          <a:ext cx="8000200" cy="1559879"/>
        </a:xfrm>
        <a:prstGeom prst="rect">
          <a:avLst/>
        </a:prstGeom>
        <a:solidFill>
          <a:schemeClr val="accent5">
            <a:tint val="40000"/>
            <a:alpha val="90000"/>
            <a:hueOff val="-11944666"/>
            <a:satOff val="2667"/>
            <a:lumOff val="40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1944666"/>
              <a:satOff val="2667"/>
              <a:lumOff val="40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226" tIns="396209" rIns="155226" bIns="39620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Offset program expenses not covered by Propel NC</a:t>
          </a:r>
        </a:p>
      </dsp:txBody>
      <dsp:txXfrm>
        <a:off x="2000050" y="6617445"/>
        <a:ext cx="8000200" cy="1559879"/>
      </dsp:txXfrm>
    </dsp:sp>
    <dsp:sp modelId="{8218C362-F41F-2D44-8256-5298ACAC2650}">
      <dsp:nvSpPr>
        <dsp:cNvPr id="0" name=""/>
        <dsp:cNvSpPr/>
      </dsp:nvSpPr>
      <dsp:spPr>
        <a:xfrm>
          <a:off x="0" y="6617445"/>
          <a:ext cx="2000050" cy="1559879"/>
        </a:xfrm>
        <a:prstGeom prst="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836" tIns="154081" rIns="105836" bIns="154081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Offset</a:t>
          </a:r>
        </a:p>
      </dsp:txBody>
      <dsp:txXfrm>
        <a:off x="0" y="6617445"/>
        <a:ext cx="2000050" cy="15598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D466F-8C7A-43FA-A6FB-B498841956C3}">
      <dsp:nvSpPr>
        <dsp:cNvPr id="0" name=""/>
        <dsp:cNvSpPr/>
      </dsp:nvSpPr>
      <dsp:spPr>
        <a:xfrm>
          <a:off x="0" y="797"/>
          <a:ext cx="15773400" cy="18670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9A288-91C5-4C48-A19C-548B976DD9D0}">
      <dsp:nvSpPr>
        <dsp:cNvPr id="0" name=""/>
        <dsp:cNvSpPr/>
      </dsp:nvSpPr>
      <dsp:spPr>
        <a:xfrm>
          <a:off x="564783" y="420885"/>
          <a:ext cx="1026879" cy="10268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0E902-6943-4085-8780-8D16AE871E69}">
      <dsp:nvSpPr>
        <dsp:cNvPr id="0" name=""/>
        <dsp:cNvSpPr/>
      </dsp:nvSpPr>
      <dsp:spPr>
        <a:xfrm>
          <a:off x="2156447" y="797"/>
          <a:ext cx="13616952" cy="1867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597" tIns="197597" rIns="197597" bIns="19759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Identify which parts of Propel NC implementation require local investment</a:t>
          </a:r>
        </a:p>
      </dsp:txBody>
      <dsp:txXfrm>
        <a:off x="2156447" y="797"/>
        <a:ext cx="13616952" cy="1867054"/>
      </dsp:txXfrm>
    </dsp:sp>
    <dsp:sp modelId="{DD0F95B7-CFBC-4E18-9C77-DBA1E7D703A9}">
      <dsp:nvSpPr>
        <dsp:cNvPr id="0" name=""/>
        <dsp:cNvSpPr/>
      </dsp:nvSpPr>
      <dsp:spPr>
        <a:xfrm>
          <a:off x="0" y="2334615"/>
          <a:ext cx="15773400" cy="18670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50D73-FF93-4ED9-9229-400A4D2A613E}">
      <dsp:nvSpPr>
        <dsp:cNvPr id="0" name=""/>
        <dsp:cNvSpPr/>
      </dsp:nvSpPr>
      <dsp:spPr>
        <a:xfrm>
          <a:off x="564783" y="2754703"/>
          <a:ext cx="1026879" cy="10268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AFE5D-30C8-4D57-9B33-8A646D83DA53}">
      <dsp:nvSpPr>
        <dsp:cNvPr id="0" name=""/>
        <dsp:cNvSpPr/>
      </dsp:nvSpPr>
      <dsp:spPr>
        <a:xfrm>
          <a:off x="2156447" y="2334615"/>
          <a:ext cx="13616952" cy="1867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597" tIns="197597" rIns="197597" bIns="19759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Use CLNA findings to justify Perkins activities such as equipment, WBL coordination, credential testing fees, and faculty professional development</a:t>
          </a:r>
        </a:p>
      </dsp:txBody>
      <dsp:txXfrm>
        <a:off x="2156447" y="2334615"/>
        <a:ext cx="13616952" cy="1867054"/>
      </dsp:txXfrm>
    </dsp:sp>
    <dsp:sp modelId="{42DA27B1-8651-4F13-A81C-7FF2F2126DDF}">
      <dsp:nvSpPr>
        <dsp:cNvPr id="0" name=""/>
        <dsp:cNvSpPr/>
      </dsp:nvSpPr>
      <dsp:spPr>
        <a:xfrm>
          <a:off x="0" y="4668433"/>
          <a:ext cx="15773400" cy="186705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AEFBB-9FE0-4BBF-9C02-C01F0819EBE3}">
      <dsp:nvSpPr>
        <dsp:cNvPr id="0" name=""/>
        <dsp:cNvSpPr/>
      </dsp:nvSpPr>
      <dsp:spPr>
        <a:xfrm>
          <a:off x="564783" y="5088520"/>
          <a:ext cx="1026879" cy="10268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DBF1A-F386-4590-A22F-87A3290AD408}">
      <dsp:nvSpPr>
        <dsp:cNvPr id="0" name=""/>
        <dsp:cNvSpPr/>
      </dsp:nvSpPr>
      <dsp:spPr>
        <a:xfrm>
          <a:off x="2156447" y="4668433"/>
          <a:ext cx="13616952" cy="1867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597" tIns="197597" rIns="197597" bIns="19759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Aligns directly with the Perkins requirement that all funded activities address CLNA‑identified needs</a:t>
          </a:r>
        </a:p>
      </dsp:txBody>
      <dsp:txXfrm>
        <a:off x="2156447" y="4668433"/>
        <a:ext cx="13616952" cy="1867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BE3DC-0259-F246-AFEA-F4946DA62C7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6795D-82CD-6748-BF02-2E51C3DB8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2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en-US" sz="225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 sz="2250"/>
          </a:p>
        </p:txBody>
      </p:sp>
    </p:spTree>
    <p:extLst>
      <p:ext uri="{BB962C8B-B14F-4D97-AF65-F5344CB8AC3E}">
        <p14:creationId xmlns:p14="http://schemas.microsoft.com/office/powerpoint/2010/main" val="3484751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en-US" sz="225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 sz="2250"/>
          </a:p>
        </p:txBody>
      </p:sp>
    </p:spTree>
    <p:extLst>
      <p:ext uri="{BB962C8B-B14F-4D97-AF65-F5344CB8AC3E}">
        <p14:creationId xmlns:p14="http://schemas.microsoft.com/office/powerpoint/2010/main" val="3913124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C5042-6F16-9E2B-BCC4-65B58F060F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4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50BFF3-7163-E681-43EB-6F138A269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B7D46-0BE6-5FEF-B754-FB2B90420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86BB-9DC2-9346-B7D1-685212E2F6B0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0A414-C646-E45D-3D5F-CDC108B24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7012D-FDEE-BC1E-7096-FF60771AD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48E2-B553-7D42-B56C-15AA7F0A8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39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5691A-A1B3-867F-C138-AC12231BB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6C1CF-7986-3A01-9778-D961BAD8D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16D51-9813-E015-BFD5-1EA001AD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86BB-9DC2-9346-B7D1-685212E2F6B0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05F26-68F5-0259-CEA3-89F737044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A940E-B99A-2553-BB6B-423272DA7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48E2-B553-7D42-B56C-15AA7F0A8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35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8EFFC-9DD9-E589-3BCE-A695E0B8D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7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F6E5F-B080-AF72-319F-015B6928C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45DDE-B333-215F-620C-AA89E2A35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86BB-9DC2-9346-B7D1-685212E2F6B0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75820-1A10-65BB-D5CE-1A4853124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D3D44-B3FA-94CC-466A-66881E1A4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48E2-B553-7D42-B56C-15AA7F0A8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38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5BEA0-4B20-420F-6C78-C6F58BD6B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D9ED4-0EFB-C479-7E3C-C74C0EDDE9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7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0164B7-B9A1-F396-D3C6-1DC5AEAE84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7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48A5A4-8D25-BB29-AB65-A6294FE33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86BB-9DC2-9346-B7D1-685212E2F6B0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28FA6F-0ABA-9FBB-7DDA-97A214FF1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44FD4-5C7A-9DC8-591E-4F52294D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48E2-B553-7D42-B56C-15AA7F0A8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22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C22FE-FFC2-C6F7-D819-D0A3F0143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16266F-A0F3-9FC6-63ED-76B12F96A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2E5620-6910-B870-6B1C-0E5C29D0D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131BA2-E530-0669-4064-B8975CDF75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3E2909-CD15-B932-1A16-A1A41340AD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108A45-93DD-17C0-3C32-6D493BCA3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86BB-9DC2-9346-B7D1-685212E2F6B0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88D98B-B8DB-8FC0-30F5-78112A5A0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8DC0BA-F16C-7B3F-CEA2-C29C4D267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48E2-B553-7D42-B56C-15AA7F0A8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53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61BBE-18CB-ED80-0A21-026A593E0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206C3-6417-9B53-2E26-C324A2E4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86BB-9DC2-9346-B7D1-685212E2F6B0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58F5D1-2EDB-26A4-1D89-D6FC30271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B44A8-158F-F98B-C986-8C116D06A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48E2-B553-7D42-B56C-15AA7F0A8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8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9287D8-54AB-7C32-D53F-6C3A6023E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86BB-9DC2-9346-B7D1-685212E2F6B0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967AE2-BFD4-38CE-C0EA-013A8A0FC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C16B7-5E19-DF48-6212-93BD795E3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48E2-B553-7D42-B56C-15AA7F0A8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30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48849-853C-E337-04A6-7D62ECE5E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9839F-B9F8-CB61-550E-C019F168E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8E9AF-63CC-3033-CF03-4E3FB348D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AB395E-3688-5829-89EF-B49ECF582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86BB-9DC2-9346-B7D1-685212E2F6B0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8EF8D8-95CE-EAC1-C49B-4CC30133F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54FE3-D8DE-0D29-7ED5-0AE7A3FE5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48E2-B553-7D42-B56C-15AA7F0A8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10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A20F0-27E6-2D66-9EBA-3E7B6DA6A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E811F3-10F0-781D-1DC9-3A7A932694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B9559-EBE9-5C29-81EB-45C9D689A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B0D82-7172-9F69-BEEF-84B9526BB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86BB-9DC2-9346-B7D1-685212E2F6B0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A393E7-7457-6111-B068-0B20E5C12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807A0-B7B7-70DB-F5D7-EEDA9F83B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48E2-B553-7D42-B56C-15AA7F0A8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643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2F391-0E28-B8F5-D547-2773B5B4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14989C-ECA3-22AF-653E-8A82C2ED06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877F4-FB63-6A1B-703F-CABE87F1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86BB-9DC2-9346-B7D1-685212E2F6B0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535B9-EA84-BAB8-BD9C-A18170D87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82240-78FD-614C-8C16-50212843C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48E2-B553-7D42-B56C-15AA7F0A8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16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E52B4D-CE39-150F-70CA-359CA2ECBE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7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772915-42F4-ED7D-C7DD-ED6F36921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7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CEC71-C970-5683-C135-9A6A0E8F7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86BB-9DC2-9346-B7D1-685212E2F6B0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9ADBC-5F91-ABAA-53BF-A9D2E571E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E7F3F-C7EA-C846-5A43-024ABA7B0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48E2-B553-7D42-B56C-15AA7F0A8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93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en-US" sz="225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 sz="2250"/>
          </a:p>
        </p:txBody>
      </p:sp>
    </p:spTree>
    <p:extLst>
      <p:ext uri="{BB962C8B-B14F-4D97-AF65-F5344CB8AC3E}">
        <p14:creationId xmlns:p14="http://schemas.microsoft.com/office/powerpoint/2010/main" val="30302724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en-US" sz="225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 sz="2250"/>
          </a:p>
        </p:txBody>
      </p:sp>
    </p:spTree>
    <p:extLst>
      <p:ext uri="{BB962C8B-B14F-4D97-AF65-F5344CB8AC3E}">
        <p14:creationId xmlns:p14="http://schemas.microsoft.com/office/powerpoint/2010/main" val="2002546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en-US" sz="225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 sz="2250"/>
          </a:p>
        </p:txBody>
      </p:sp>
    </p:spTree>
    <p:extLst>
      <p:ext uri="{BB962C8B-B14F-4D97-AF65-F5344CB8AC3E}">
        <p14:creationId xmlns:p14="http://schemas.microsoft.com/office/powerpoint/2010/main" val="1120385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C8097FE-166F-DB4C-0582-12859A5B8AFA}"/>
              </a:ext>
            </a:extLst>
          </p:cNvPr>
          <p:cNvSpPr/>
          <p:nvPr userDrawn="1"/>
        </p:nvSpPr>
        <p:spPr>
          <a:xfrm>
            <a:off x="16754172" y="9182100"/>
            <a:ext cx="1238855" cy="965748"/>
          </a:xfrm>
          <a:custGeom>
            <a:avLst/>
            <a:gdLst/>
            <a:ahLst/>
            <a:cxnLst/>
            <a:rect l="l" t="t" r="r" b="b"/>
            <a:pathLst>
              <a:path w="1238855" h="965748">
                <a:moveTo>
                  <a:pt x="0" y="0"/>
                </a:moveTo>
                <a:lnTo>
                  <a:pt x="1238854" y="0"/>
                </a:lnTo>
                <a:lnTo>
                  <a:pt x="1238854" y="965748"/>
                </a:lnTo>
                <a:lnTo>
                  <a:pt x="0" y="96574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C4B9F4-55FC-E821-DBE5-71DBD0323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ADAA1-EA76-A156-5204-4F4149438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7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BD29D-4E86-8912-5035-1E72D153EC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6586BB-9DC2-9346-B7D1-685212E2F6B0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A04A2-B0F6-7FFD-1A22-C622A823D9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D20EA-6E80-4E8F-3F74-E755817F13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5048E2-B553-7D42-B56C-15AA7F0A8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1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43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801313">
            <a:off x="7523466" y="2416741"/>
            <a:ext cx="1603602" cy="9552208"/>
            <a:chOff x="0" y="0"/>
            <a:chExt cx="422348" cy="25158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2348" cy="2515808"/>
            </a:xfrm>
            <a:custGeom>
              <a:avLst/>
              <a:gdLst/>
              <a:ahLst/>
              <a:cxnLst/>
              <a:rect l="l" t="t" r="r" b="b"/>
              <a:pathLst>
                <a:path w="422348" h="2515808">
                  <a:moveTo>
                    <a:pt x="0" y="0"/>
                  </a:moveTo>
                  <a:lnTo>
                    <a:pt x="422348" y="0"/>
                  </a:lnTo>
                  <a:lnTo>
                    <a:pt x="422348" y="2515808"/>
                  </a:lnTo>
                  <a:lnTo>
                    <a:pt x="0" y="2515808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2348" cy="2572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801313">
            <a:off x="16945529" y="-2609268"/>
            <a:ext cx="1603602" cy="5817991"/>
            <a:chOff x="0" y="0"/>
            <a:chExt cx="422348" cy="15323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2348" cy="1532310"/>
            </a:xfrm>
            <a:custGeom>
              <a:avLst/>
              <a:gdLst/>
              <a:ahLst/>
              <a:cxnLst/>
              <a:rect l="l" t="t" r="r" b="b"/>
              <a:pathLst>
                <a:path w="422348" h="1532310">
                  <a:moveTo>
                    <a:pt x="0" y="0"/>
                  </a:moveTo>
                  <a:lnTo>
                    <a:pt x="422348" y="0"/>
                  </a:lnTo>
                  <a:lnTo>
                    <a:pt x="422348" y="1532310"/>
                  </a:lnTo>
                  <a:lnTo>
                    <a:pt x="0" y="1532310"/>
                  </a:lnTo>
                  <a:close/>
                </a:path>
              </a:pathLst>
            </a:custGeom>
            <a:solidFill>
              <a:srgbClr val="E1A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22348" cy="15894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323218">
            <a:off x="-1555493" y="-2499941"/>
            <a:ext cx="9329309" cy="13900928"/>
            <a:chOff x="0" y="0"/>
            <a:chExt cx="640025" cy="95365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40025" cy="953655"/>
            </a:xfrm>
            <a:custGeom>
              <a:avLst/>
              <a:gdLst/>
              <a:ahLst/>
              <a:cxnLst/>
              <a:rect l="l" t="t" r="r" b="b"/>
              <a:pathLst>
                <a:path w="640025" h="953655">
                  <a:moveTo>
                    <a:pt x="203200" y="0"/>
                  </a:moveTo>
                  <a:lnTo>
                    <a:pt x="640025" y="0"/>
                  </a:lnTo>
                  <a:lnTo>
                    <a:pt x="436825" y="953655"/>
                  </a:lnTo>
                  <a:lnTo>
                    <a:pt x="0" y="95365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1A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1600" y="-57150"/>
              <a:ext cx="436825" cy="10108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7234808">
            <a:off x="-545671" y="4853273"/>
            <a:ext cx="16230600" cy="770953"/>
          </a:xfrm>
          <a:custGeom>
            <a:avLst/>
            <a:gdLst/>
            <a:ahLst/>
            <a:cxnLst/>
            <a:rect l="l" t="t" r="r" b="b"/>
            <a:pathLst>
              <a:path w="16230600" h="770953">
                <a:moveTo>
                  <a:pt x="0" y="0"/>
                </a:moveTo>
                <a:lnTo>
                  <a:pt x="16230600" y="0"/>
                </a:lnTo>
                <a:lnTo>
                  <a:pt x="16230600" y="770954"/>
                </a:lnTo>
                <a:lnTo>
                  <a:pt x="0" y="7709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0" y="0"/>
            <a:ext cx="11153673" cy="11333827"/>
            <a:chOff x="0" y="0"/>
            <a:chExt cx="5765800" cy="585892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765800" cy="5858891"/>
            </a:xfrm>
            <a:custGeom>
              <a:avLst/>
              <a:gdLst/>
              <a:ahLst/>
              <a:cxnLst/>
              <a:rect l="l" t="t" r="r" b="b"/>
              <a:pathLst>
                <a:path w="5765800" h="5858891">
                  <a:moveTo>
                    <a:pt x="0" y="0"/>
                  </a:moveTo>
                  <a:lnTo>
                    <a:pt x="0" y="5858891"/>
                  </a:lnTo>
                  <a:lnTo>
                    <a:pt x="5765800" y="5858891"/>
                  </a:lnTo>
                  <a:lnTo>
                    <a:pt x="2235200" y="0"/>
                  </a:lnTo>
                  <a:close/>
                </a:path>
              </a:pathLst>
            </a:custGeom>
            <a:blipFill>
              <a:blip r:embed="rId3"/>
              <a:stretch>
                <a:fillRect l="-26210" r="-2621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 rot="-1801313">
            <a:off x="-1212776" y="4436810"/>
            <a:ext cx="2060748" cy="7889373"/>
            <a:chOff x="0" y="0"/>
            <a:chExt cx="542748" cy="207786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42748" cy="2077860"/>
            </a:xfrm>
            <a:custGeom>
              <a:avLst/>
              <a:gdLst/>
              <a:ahLst/>
              <a:cxnLst/>
              <a:rect l="l" t="t" r="r" b="b"/>
              <a:pathLst>
                <a:path w="542748" h="2077860">
                  <a:moveTo>
                    <a:pt x="0" y="0"/>
                  </a:moveTo>
                  <a:lnTo>
                    <a:pt x="542748" y="0"/>
                  </a:lnTo>
                  <a:lnTo>
                    <a:pt x="542748" y="2077860"/>
                  </a:lnTo>
                  <a:lnTo>
                    <a:pt x="0" y="2077860"/>
                  </a:lnTo>
                  <a:close/>
                </a:path>
              </a:pathLst>
            </a:custGeom>
            <a:solidFill>
              <a:srgbClr val="E1A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542748" cy="21350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rot="-3131416">
            <a:off x="-4080653" y="2120145"/>
            <a:ext cx="12285790" cy="583575"/>
          </a:xfrm>
          <a:custGeom>
            <a:avLst/>
            <a:gdLst/>
            <a:ahLst/>
            <a:cxnLst/>
            <a:rect l="l" t="t" r="r" b="b"/>
            <a:pathLst>
              <a:path w="12285790" h="583575">
                <a:moveTo>
                  <a:pt x="0" y="0"/>
                </a:moveTo>
                <a:lnTo>
                  <a:pt x="12285790" y="0"/>
                </a:lnTo>
                <a:lnTo>
                  <a:pt x="12285790" y="583575"/>
                </a:lnTo>
                <a:lnTo>
                  <a:pt x="0" y="5835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 rot="2252587">
            <a:off x="-1105257" y="-2239445"/>
            <a:ext cx="3086100" cy="7845843"/>
            <a:chOff x="0" y="0"/>
            <a:chExt cx="812800" cy="206639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2066395"/>
            </a:xfrm>
            <a:custGeom>
              <a:avLst/>
              <a:gdLst/>
              <a:ahLst/>
              <a:cxnLst/>
              <a:rect l="l" t="t" r="r" b="b"/>
              <a:pathLst>
                <a:path w="812800" h="2066395">
                  <a:moveTo>
                    <a:pt x="0" y="0"/>
                  </a:moveTo>
                  <a:lnTo>
                    <a:pt x="812800" y="0"/>
                  </a:lnTo>
                  <a:lnTo>
                    <a:pt x="812800" y="2066395"/>
                  </a:lnTo>
                  <a:lnTo>
                    <a:pt x="0" y="2066395"/>
                  </a:lnTo>
                  <a:close/>
                </a:path>
              </a:pathLst>
            </a:custGeom>
            <a:solidFill>
              <a:srgbClr val="AED5E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812800" cy="21235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9713630" y="1028700"/>
            <a:ext cx="7545670" cy="2574960"/>
          </a:xfrm>
          <a:custGeom>
            <a:avLst/>
            <a:gdLst/>
            <a:ahLst/>
            <a:cxnLst/>
            <a:rect l="l" t="t" r="r" b="b"/>
            <a:pathLst>
              <a:path w="7545670" h="2574960">
                <a:moveTo>
                  <a:pt x="0" y="0"/>
                </a:moveTo>
                <a:lnTo>
                  <a:pt x="7545670" y="0"/>
                </a:lnTo>
                <a:lnTo>
                  <a:pt x="7545670" y="2574960"/>
                </a:lnTo>
                <a:lnTo>
                  <a:pt x="0" y="25749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4218875" y="8047163"/>
            <a:ext cx="3040425" cy="1048947"/>
          </a:xfrm>
          <a:custGeom>
            <a:avLst/>
            <a:gdLst/>
            <a:ahLst/>
            <a:cxnLst/>
            <a:rect l="l" t="t" r="r" b="b"/>
            <a:pathLst>
              <a:path w="3040425" h="1048947">
                <a:moveTo>
                  <a:pt x="0" y="0"/>
                </a:moveTo>
                <a:lnTo>
                  <a:pt x="3040425" y="0"/>
                </a:lnTo>
                <a:lnTo>
                  <a:pt x="3040425" y="1048947"/>
                </a:lnTo>
                <a:lnTo>
                  <a:pt x="0" y="10489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10042238" y="3824690"/>
            <a:ext cx="7176016" cy="3033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35"/>
              </a:lnSpc>
            </a:pPr>
            <a:r>
              <a:rPr lang="en-US" sz="8700" b="1" dirty="0">
                <a:solidFill>
                  <a:srgbClr val="F5F5F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Propel NC &amp; Performance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B9A0BE4-4C79-73A4-9958-C9A9A3B588E9}"/>
              </a:ext>
            </a:extLst>
          </p:cNvPr>
          <p:cNvSpPr/>
          <p:nvPr/>
        </p:nvSpPr>
        <p:spPr>
          <a:xfrm>
            <a:off x="16517190" y="9121474"/>
            <a:ext cx="1513777" cy="1102576"/>
          </a:xfrm>
          <a:prstGeom prst="rect">
            <a:avLst/>
          </a:prstGeom>
          <a:solidFill>
            <a:srgbClr val="144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E747B-2C51-F444-DE21-16262649D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4468C8B-E453-63D2-6705-FADC6CEAA992}"/>
              </a:ext>
            </a:extLst>
          </p:cNvPr>
          <p:cNvGrpSpPr/>
          <p:nvPr/>
        </p:nvGrpSpPr>
        <p:grpSpPr>
          <a:xfrm>
            <a:off x="-776241" y="907192"/>
            <a:ext cx="17215778" cy="1186881"/>
            <a:chOff x="0" y="0"/>
            <a:chExt cx="4534197" cy="312594"/>
          </a:xfrm>
          <a:solidFill>
            <a:srgbClr val="AED5E7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6F8B324-31DF-EF10-B949-3222F783BFEF}"/>
                </a:ext>
              </a:extLst>
            </p:cNvPr>
            <p:cNvSpPr/>
            <p:nvPr/>
          </p:nvSpPr>
          <p:spPr>
            <a:xfrm>
              <a:off x="0" y="0"/>
              <a:ext cx="4534196" cy="312594"/>
            </a:xfrm>
            <a:custGeom>
              <a:avLst/>
              <a:gdLst/>
              <a:ahLst/>
              <a:cxnLst/>
              <a:rect l="l" t="t" r="r" b="b"/>
              <a:pathLst>
                <a:path w="4534196" h="312594">
                  <a:moveTo>
                    <a:pt x="41372" y="0"/>
                  </a:moveTo>
                  <a:lnTo>
                    <a:pt x="4492824" y="0"/>
                  </a:lnTo>
                  <a:cubicBezTo>
                    <a:pt x="4515674" y="0"/>
                    <a:pt x="4534196" y="18523"/>
                    <a:pt x="4534196" y="41372"/>
                  </a:cubicBezTo>
                  <a:lnTo>
                    <a:pt x="4534196" y="271222"/>
                  </a:lnTo>
                  <a:cubicBezTo>
                    <a:pt x="4534196" y="294071"/>
                    <a:pt x="4515674" y="312594"/>
                    <a:pt x="4492824" y="312594"/>
                  </a:cubicBezTo>
                  <a:lnTo>
                    <a:pt x="41372" y="312594"/>
                  </a:lnTo>
                  <a:cubicBezTo>
                    <a:pt x="18523" y="312594"/>
                    <a:pt x="0" y="294071"/>
                    <a:pt x="0" y="271222"/>
                  </a:cubicBezTo>
                  <a:lnTo>
                    <a:pt x="0" y="41372"/>
                  </a:lnTo>
                  <a:cubicBezTo>
                    <a:pt x="0" y="18523"/>
                    <a:pt x="18523" y="0"/>
                    <a:pt x="41372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98A212B-2BC1-3581-E84C-6AB6C86423FC}"/>
                </a:ext>
              </a:extLst>
            </p:cNvPr>
            <p:cNvSpPr txBox="1"/>
            <p:nvPr/>
          </p:nvSpPr>
          <p:spPr>
            <a:xfrm>
              <a:off x="0" y="-57150"/>
              <a:ext cx="4534197" cy="36974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sz="2000"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E6FF5DDA-FD7D-3AE6-D285-9A8621FABBB3}"/>
              </a:ext>
            </a:extLst>
          </p:cNvPr>
          <p:cNvSpPr txBox="1"/>
          <p:nvPr/>
        </p:nvSpPr>
        <p:spPr>
          <a:xfrm>
            <a:off x="533400" y="907192"/>
            <a:ext cx="15159477" cy="1024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39"/>
              </a:lnSpc>
            </a:pPr>
            <a:r>
              <a:rPr lang="en-US" sz="6099" b="1">
                <a:solidFill>
                  <a:srgbClr val="14435B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Propel NC and Student Performance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916C49-305E-2248-47D1-529A413359FF}"/>
              </a:ext>
            </a:extLst>
          </p:cNvPr>
          <p:cNvSpPr txBox="1">
            <a:spLocks/>
          </p:cNvSpPr>
          <p:nvPr/>
        </p:nvSpPr>
        <p:spPr>
          <a:xfrm>
            <a:off x="1257300" y="2738437"/>
            <a:ext cx="15773400" cy="6527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Support clearer pathways for reduced attrition </a:t>
            </a:r>
          </a:p>
          <a:p>
            <a:r>
              <a:rPr lang="en-US"/>
              <a:t>Streamline program structures reduce time to completion</a:t>
            </a:r>
          </a:p>
          <a:p>
            <a:r>
              <a:rPr lang="en-US"/>
              <a:t>Improve student support expectations built into program model</a:t>
            </a:r>
          </a:p>
          <a:p>
            <a:r>
              <a:rPr lang="en-US"/>
              <a:t>Expansion of work-based learning to strengthen job placement pipelines</a:t>
            </a:r>
          </a:p>
          <a:p>
            <a:r>
              <a:rPr lang="en-US"/>
              <a:t>Identify required and recommended industry credentials within each pathway</a:t>
            </a:r>
          </a:p>
          <a:p>
            <a:r>
              <a:rPr lang="en-US"/>
              <a:t>Increase credential portability and statewide consistency</a:t>
            </a:r>
          </a:p>
          <a:p>
            <a:r>
              <a:rPr lang="en-US"/>
              <a:t>Better program descriptions support non-traditional recruitment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9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DF0D7F-B4F1-A8B4-83FD-E405D6F48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84048"/>
            <a:ext cx="15759684" cy="1522476"/>
          </a:xfrm>
        </p:spPr>
        <p:txBody>
          <a:bodyPr anchor="b">
            <a:normAutofit/>
          </a:bodyPr>
          <a:lstStyle/>
          <a:p>
            <a:r>
              <a:rPr lang="en-US"/>
              <a:t>Summary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8930" y="2451753"/>
            <a:ext cx="15677388" cy="27432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61873" y="2307264"/>
            <a:ext cx="2810186" cy="1647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7580E45F-4485-3FBD-B4BD-0F811B732A6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57300" y="2889399"/>
          <a:ext cx="15773400" cy="6536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" name="Picture 26" descr="A logo with colorful circles and white text&#10;&#10;AI-generated content may be incorrect.">
            <a:extLst>
              <a:ext uri="{FF2B5EF4-FFF2-40B4-BE49-F238E27FC236}">
                <a16:creationId xmlns:a16="http://schemas.microsoft.com/office/drawing/2014/main" id="{C1F343DD-F944-111F-E45F-C905DE1609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64812" y="9165781"/>
            <a:ext cx="124777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8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76241" y="907192"/>
            <a:ext cx="17215778" cy="1186881"/>
            <a:chOff x="0" y="0"/>
            <a:chExt cx="4534197" cy="3125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4196" cy="312594"/>
            </a:xfrm>
            <a:custGeom>
              <a:avLst/>
              <a:gdLst/>
              <a:ahLst/>
              <a:cxnLst/>
              <a:rect l="l" t="t" r="r" b="b"/>
              <a:pathLst>
                <a:path w="4534196" h="312594">
                  <a:moveTo>
                    <a:pt x="41372" y="0"/>
                  </a:moveTo>
                  <a:lnTo>
                    <a:pt x="4492824" y="0"/>
                  </a:lnTo>
                  <a:cubicBezTo>
                    <a:pt x="4515674" y="0"/>
                    <a:pt x="4534196" y="18523"/>
                    <a:pt x="4534196" y="41372"/>
                  </a:cubicBezTo>
                  <a:lnTo>
                    <a:pt x="4534196" y="271222"/>
                  </a:lnTo>
                  <a:cubicBezTo>
                    <a:pt x="4534196" y="294071"/>
                    <a:pt x="4515674" y="312594"/>
                    <a:pt x="4492824" y="312594"/>
                  </a:cubicBezTo>
                  <a:lnTo>
                    <a:pt x="41372" y="312594"/>
                  </a:lnTo>
                  <a:cubicBezTo>
                    <a:pt x="18523" y="312594"/>
                    <a:pt x="0" y="294071"/>
                    <a:pt x="0" y="271222"/>
                  </a:cubicBezTo>
                  <a:lnTo>
                    <a:pt x="0" y="41372"/>
                  </a:lnTo>
                  <a:cubicBezTo>
                    <a:pt x="0" y="18523"/>
                    <a:pt x="18523" y="0"/>
                    <a:pt x="41372" y="0"/>
                  </a:cubicBezTo>
                  <a:close/>
                </a:path>
              </a:pathLst>
            </a:custGeom>
            <a:solidFill>
              <a:srgbClr val="14435B"/>
            </a:solidFill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534197" cy="369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sz="200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33400" y="907192"/>
            <a:ext cx="15159477" cy="1022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39"/>
              </a:lnSpc>
            </a:pPr>
            <a:r>
              <a:rPr lang="en-US" sz="6050" b="1">
                <a:solidFill>
                  <a:srgbClr val="FFFFFF"/>
                </a:solidFill>
                <a:latin typeface="Calibri (MS) Bold"/>
                <a:cs typeface="Calibri (MS) Bold"/>
                <a:sym typeface="Calibri (MS) Bold"/>
              </a:rPr>
              <a:t>Propel NC Transformation</a:t>
            </a:r>
            <a:endParaRPr lang="en-US" sz="6050" b="1">
              <a:latin typeface="Calibri (MS) Bold"/>
              <a:cs typeface="Calibri (MS) Bold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7E8C026F-9A12-E752-ABF9-C3B18C920DAA}"/>
              </a:ext>
            </a:extLst>
          </p:cNvPr>
          <p:cNvSpPr txBox="1"/>
          <p:nvPr/>
        </p:nvSpPr>
        <p:spPr>
          <a:xfrm>
            <a:off x="914400" y="2689937"/>
            <a:ext cx="16459200" cy="2846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5449" lvl="1" algn="l">
              <a:lnSpc>
                <a:spcPts val="3680"/>
              </a:lnSpc>
            </a:pPr>
            <a:r>
              <a:rPr lang="en-US" sz="3600" b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From Tier Funding to Workforce-Driven</a:t>
            </a:r>
          </a:p>
          <a:p>
            <a:pPr marL="345449" lvl="1" algn="l">
              <a:lnSpc>
                <a:spcPts val="3680"/>
              </a:lnSpc>
            </a:pPr>
            <a:endParaRPr lang="en-US" sz="320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345449" lvl="1" algn="l">
              <a:lnSpc>
                <a:spcPts val="3680"/>
              </a:lnSpc>
            </a:pPr>
            <a:r>
              <a:rPr lang="en-US" sz="3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Propel NC represents a fundamental shift in how North Carolina prioritizes resources. </a:t>
            </a:r>
          </a:p>
          <a:p>
            <a:pPr marL="345449" lvl="1" algn="l">
              <a:lnSpc>
                <a:spcPts val="3680"/>
              </a:lnSpc>
            </a:pPr>
            <a:endParaRPr lang="en-US" sz="320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345449" lvl="1" algn="l">
              <a:lnSpc>
                <a:spcPts val="3680"/>
              </a:lnSpc>
            </a:pPr>
            <a:r>
              <a:rPr lang="en-US" sz="3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Propel NC aligns programs with validated workforce sectors, emphasizing high-demand (in-demand), high-wage (and high-skill) careers that meet regional economic needs.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430000" y="0"/>
            <a:ext cx="6858000" cy="10287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969912" y="2189858"/>
            <a:ext cx="4613523" cy="3851970"/>
          </a:xfrm>
          <a:prstGeom prst="roundRect">
            <a:avLst>
              <a:gd name="adj" fmla="val 2871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 sz="2250"/>
          </a:p>
        </p:txBody>
      </p:sp>
      <p:sp>
        <p:nvSpPr>
          <p:cNvPr id="5" name="Shape 2"/>
          <p:cNvSpPr/>
          <p:nvPr/>
        </p:nvSpPr>
        <p:spPr>
          <a:xfrm>
            <a:off x="1242566" y="2462510"/>
            <a:ext cx="789683" cy="789683"/>
          </a:xfrm>
          <a:prstGeom prst="roundRect">
            <a:avLst>
              <a:gd name="adj" fmla="val 14472724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en-US" sz="225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59707" y="2679503"/>
            <a:ext cx="355401" cy="35540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42567" y="3515321"/>
            <a:ext cx="3290739" cy="4112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188"/>
              </a:lnSpc>
            </a:pPr>
            <a:r>
              <a:rPr lang="en-US" sz="2562" b="1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Funding Parity</a:t>
            </a:r>
            <a:endParaRPr lang="en-US" sz="2562"/>
          </a:p>
        </p:txBody>
      </p:sp>
      <p:sp>
        <p:nvSpPr>
          <p:cNvPr id="8" name="Text 4"/>
          <p:cNvSpPr/>
          <p:nvPr/>
        </p:nvSpPr>
        <p:spPr>
          <a:xfrm>
            <a:off x="1242567" y="4084439"/>
            <a:ext cx="4068216" cy="16847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312"/>
              </a:lnSpc>
            </a:pPr>
            <a:r>
              <a:rPr lang="en-US" sz="2063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Continuing Education courses to be funded at the same rate as Curriculum programs, creating parity across learning pathways.</a:t>
            </a:r>
            <a:endParaRPr lang="en-US" sz="2063"/>
          </a:p>
        </p:txBody>
      </p:sp>
      <p:sp>
        <p:nvSpPr>
          <p:cNvPr id="9" name="Shape 5"/>
          <p:cNvSpPr/>
          <p:nvPr/>
        </p:nvSpPr>
        <p:spPr>
          <a:xfrm>
            <a:off x="5846564" y="2189858"/>
            <a:ext cx="4613523" cy="3851970"/>
          </a:xfrm>
          <a:prstGeom prst="roundRect">
            <a:avLst>
              <a:gd name="adj" fmla="val 2871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 sz="2250"/>
          </a:p>
        </p:txBody>
      </p:sp>
      <p:sp>
        <p:nvSpPr>
          <p:cNvPr id="10" name="Shape 6"/>
          <p:cNvSpPr/>
          <p:nvPr/>
        </p:nvSpPr>
        <p:spPr>
          <a:xfrm>
            <a:off x="6119218" y="2462510"/>
            <a:ext cx="789683" cy="789683"/>
          </a:xfrm>
          <a:prstGeom prst="roundRect">
            <a:avLst>
              <a:gd name="adj" fmla="val 14472724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en-US" sz="225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36359" y="2679503"/>
            <a:ext cx="355401" cy="355401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6119219" y="3515321"/>
            <a:ext cx="3433019" cy="4112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188"/>
              </a:lnSpc>
            </a:pPr>
            <a:r>
              <a:rPr lang="en-US" sz="2562" b="1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Workforce Alignment</a:t>
            </a:r>
            <a:endParaRPr lang="en-US" sz="2562"/>
          </a:p>
        </p:txBody>
      </p:sp>
      <p:sp>
        <p:nvSpPr>
          <p:cNvPr id="13" name="Text 8"/>
          <p:cNvSpPr/>
          <p:nvPr/>
        </p:nvSpPr>
        <p:spPr>
          <a:xfrm>
            <a:off x="6119219" y="4084439"/>
            <a:ext cx="4068216" cy="16847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312"/>
              </a:lnSpc>
            </a:pPr>
            <a:r>
              <a:rPr lang="en-US" sz="2063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Programs aligned with validated workforce sectors focused on high-demand, high-wage careers.</a:t>
            </a:r>
            <a:endParaRPr lang="en-US" sz="2063"/>
          </a:p>
        </p:txBody>
      </p:sp>
      <p:sp>
        <p:nvSpPr>
          <p:cNvPr id="14" name="Shape 9"/>
          <p:cNvSpPr/>
          <p:nvPr/>
        </p:nvSpPr>
        <p:spPr>
          <a:xfrm>
            <a:off x="969914" y="6304955"/>
            <a:ext cx="9490175" cy="3009603"/>
          </a:xfrm>
          <a:prstGeom prst="roundRect">
            <a:avLst>
              <a:gd name="adj" fmla="val 3674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 sz="2250"/>
          </a:p>
        </p:txBody>
      </p:sp>
      <p:sp>
        <p:nvSpPr>
          <p:cNvPr id="15" name="Shape 10"/>
          <p:cNvSpPr/>
          <p:nvPr/>
        </p:nvSpPr>
        <p:spPr>
          <a:xfrm>
            <a:off x="1242566" y="6577609"/>
            <a:ext cx="789683" cy="789683"/>
          </a:xfrm>
          <a:prstGeom prst="roundRect">
            <a:avLst>
              <a:gd name="adj" fmla="val 14472724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en-US" sz="2250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59707" y="6794600"/>
            <a:ext cx="355401" cy="355401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1242567" y="7630418"/>
            <a:ext cx="3290739" cy="4112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188"/>
              </a:lnSpc>
            </a:pPr>
            <a:r>
              <a:rPr lang="en-US" sz="2562" b="1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Clear Pathways</a:t>
            </a:r>
            <a:endParaRPr lang="en-US" sz="2562"/>
          </a:p>
        </p:txBody>
      </p:sp>
      <p:sp>
        <p:nvSpPr>
          <p:cNvPr id="18" name="Text 12"/>
          <p:cNvSpPr/>
          <p:nvPr/>
        </p:nvSpPr>
        <p:spPr>
          <a:xfrm>
            <a:off x="1242568" y="8199537"/>
            <a:ext cx="8944868" cy="8423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312"/>
              </a:lnSpc>
            </a:pPr>
            <a:r>
              <a:rPr lang="en-US" sz="2063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Students benefit from clearer, faster routes to jobs and credentials that matter in today's economy.</a:t>
            </a:r>
            <a:endParaRPr lang="en-US" sz="2063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714500"/>
            <a:ext cx="6858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42946" y="774353"/>
            <a:ext cx="6397973" cy="6596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187"/>
              </a:lnSpc>
            </a:pPr>
            <a:r>
              <a:rPr lang="en-US" sz="4125" b="1">
                <a:solidFill>
                  <a:srgbClr val="000000"/>
                </a:solidFill>
                <a:latin typeface="+mj-lt"/>
                <a:ea typeface="Inter Bold" pitchFamily="34" charset="-122"/>
                <a:cs typeface="Inter Bold" pitchFamily="34" charset="-120"/>
              </a:rPr>
              <a:t>Implications for Colleges</a:t>
            </a:r>
            <a:endParaRPr lang="en-US" sz="4125">
              <a:latin typeface="+mj-lt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842946" y="2080469"/>
            <a:ext cx="9460112" cy="28575"/>
          </a:xfrm>
          <a:prstGeom prst="rect">
            <a:avLst/>
          </a:prstGeom>
          <a:solidFill>
            <a:srgbClr val="4950BC"/>
          </a:solidFill>
          <a:ln/>
        </p:spPr>
        <p:txBody>
          <a:bodyPr/>
          <a:lstStyle/>
          <a:p>
            <a:endParaRPr lang="en-US" sz="2250"/>
          </a:p>
        </p:txBody>
      </p:sp>
      <p:sp>
        <p:nvSpPr>
          <p:cNvPr id="6" name="Text 3"/>
          <p:cNvSpPr/>
          <p:nvPr/>
        </p:nvSpPr>
        <p:spPr>
          <a:xfrm>
            <a:off x="7842947" y="2243140"/>
            <a:ext cx="2638574" cy="32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62"/>
              </a:lnSpc>
            </a:pPr>
            <a:r>
              <a:rPr lang="en-US" sz="2800" b="1">
                <a:solidFill>
                  <a:srgbClr val="272525"/>
                </a:solidFill>
                <a:latin typeface="Calibri"/>
                <a:ea typeface="Calibri"/>
                <a:cs typeface="Calibri"/>
              </a:rPr>
              <a:t>Resource Allocation</a:t>
            </a:r>
            <a:endParaRPr lang="en-US" sz="2800">
              <a:latin typeface="Calibri"/>
              <a:ea typeface="Calibri"/>
              <a:cs typeface="Calibri"/>
            </a:endParaRPr>
          </a:p>
        </p:txBody>
      </p:sp>
      <p:sp>
        <p:nvSpPr>
          <p:cNvPr id="7" name="Text 4"/>
          <p:cNvSpPr/>
          <p:nvPr/>
        </p:nvSpPr>
        <p:spPr>
          <a:xfrm>
            <a:off x="7842946" y="2699446"/>
            <a:ext cx="9460112" cy="6750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625"/>
              </a:lnSpc>
            </a:pPr>
            <a:r>
              <a:rPr lang="en-US" sz="2000">
                <a:solidFill>
                  <a:srgbClr val="272525"/>
                </a:solidFill>
                <a:latin typeface="Calibri"/>
                <a:ea typeface="Calibri"/>
                <a:cs typeface="Calibri"/>
              </a:rPr>
              <a:t>Prioritizing high-cost, high-demand programs while balancing essential local community needs and maintaining program diversity.</a:t>
            </a:r>
            <a:endParaRPr lang="en-US" sz="2000">
              <a:latin typeface="Calibri"/>
              <a:ea typeface="Calibri"/>
              <a:cs typeface="Calibri"/>
            </a:endParaRPr>
          </a:p>
        </p:txBody>
      </p:sp>
      <p:sp>
        <p:nvSpPr>
          <p:cNvPr id="9" name="Shape 6"/>
          <p:cNvSpPr/>
          <p:nvPr/>
        </p:nvSpPr>
        <p:spPr>
          <a:xfrm>
            <a:off x="7842946" y="4073724"/>
            <a:ext cx="9460112" cy="28575"/>
          </a:xfrm>
          <a:prstGeom prst="rect">
            <a:avLst/>
          </a:prstGeom>
          <a:solidFill>
            <a:srgbClr val="4950BC"/>
          </a:solidFill>
          <a:ln/>
        </p:spPr>
        <p:txBody>
          <a:bodyPr/>
          <a:lstStyle/>
          <a:p>
            <a:endParaRPr lang="en-US" sz="2800"/>
          </a:p>
        </p:txBody>
      </p:sp>
      <p:sp>
        <p:nvSpPr>
          <p:cNvPr id="10" name="Text 7"/>
          <p:cNvSpPr/>
          <p:nvPr/>
        </p:nvSpPr>
        <p:spPr>
          <a:xfrm>
            <a:off x="7842947" y="4236394"/>
            <a:ext cx="2638574" cy="32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62"/>
              </a:lnSpc>
            </a:pPr>
            <a:r>
              <a:rPr lang="en-US" sz="2800" b="1">
                <a:solidFill>
                  <a:srgbClr val="272525"/>
                </a:solidFill>
                <a:latin typeface="Calibri"/>
                <a:ea typeface="Calibri"/>
                <a:cs typeface="Calibri"/>
              </a:rPr>
              <a:t>Operational Shifts</a:t>
            </a:r>
            <a:endParaRPr lang="en-US" sz="2800">
              <a:latin typeface="Calibri"/>
              <a:ea typeface="Calibri"/>
              <a:cs typeface="Calibri"/>
            </a:endParaRPr>
          </a:p>
        </p:txBody>
      </p:sp>
      <p:sp>
        <p:nvSpPr>
          <p:cNvPr id="11" name="Text 8"/>
          <p:cNvSpPr/>
          <p:nvPr/>
        </p:nvSpPr>
        <p:spPr>
          <a:xfrm>
            <a:off x="7842946" y="4692701"/>
            <a:ext cx="9460112" cy="6750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625"/>
              </a:lnSpc>
            </a:pPr>
            <a:r>
              <a:rPr lang="en-US" sz="2000">
                <a:solidFill>
                  <a:srgbClr val="272525"/>
                </a:solidFill>
                <a:latin typeface="Calibri"/>
                <a:ea typeface="Calibri"/>
                <a:cs typeface="Calibri"/>
              </a:rPr>
              <a:t>Streamlining course approvals, enrollment systems, and Credit for Prior Learning (CPL) processes to support faster student progression.</a:t>
            </a:r>
            <a:endParaRPr lang="en-US" sz="2000">
              <a:latin typeface="Calibri"/>
              <a:ea typeface="Calibri"/>
              <a:cs typeface="Calibri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7842946" y="6066980"/>
            <a:ext cx="9460112" cy="28575"/>
          </a:xfrm>
          <a:prstGeom prst="rect">
            <a:avLst/>
          </a:prstGeom>
          <a:solidFill>
            <a:srgbClr val="4950BC"/>
          </a:solidFill>
          <a:ln/>
        </p:spPr>
        <p:txBody>
          <a:bodyPr/>
          <a:lstStyle/>
          <a:p>
            <a:endParaRPr lang="en-US" sz="2800"/>
          </a:p>
        </p:txBody>
      </p:sp>
      <p:sp>
        <p:nvSpPr>
          <p:cNvPr id="14" name="Text 11"/>
          <p:cNvSpPr/>
          <p:nvPr/>
        </p:nvSpPr>
        <p:spPr>
          <a:xfrm>
            <a:off x="7842946" y="6229649"/>
            <a:ext cx="4207967" cy="32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62"/>
              </a:lnSpc>
            </a:pPr>
            <a:r>
              <a:rPr lang="en-US" sz="2800" b="1">
                <a:solidFill>
                  <a:srgbClr val="272525"/>
                </a:solidFill>
                <a:latin typeface="Calibri"/>
                <a:ea typeface="Calibri"/>
                <a:cs typeface="Calibri"/>
              </a:rPr>
              <a:t>Cross-Department Collaboration</a:t>
            </a:r>
            <a:endParaRPr lang="en-US" sz="2800">
              <a:latin typeface="Calibri"/>
              <a:ea typeface="Calibri"/>
              <a:cs typeface="Calibri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7842946" y="6685955"/>
            <a:ext cx="9460112" cy="6750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625"/>
              </a:lnSpc>
            </a:pPr>
            <a:r>
              <a:rPr lang="en-US" sz="2000">
                <a:solidFill>
                  <a:srgbClr val="272525"/>
                </a:solidFill>
                <a:latin typeface="Calibri"/>
                <a:ea typeface="Calibri"/>
                <a:cs typeface="Calibri"/>
              </a:rPr>
              <a:t>WCE, Curriculum, Adult Education, and Student Services must coordinate seamlessly to create integrated student experiences.</a:t>
            </a:r>
            <a:endParaRPr lang="en-US" sz="2000">
              <a:latin typeface="Calibri"/>
              <a:ea typeface="Calibri"/>
              <a:cs typeface="Calibri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7842946" y="8060234"/>
            <a:ext cx="9460112" cy="28575"/>
          </a:xfrm>
          <a:prstGeom prst="rect">
            <a:avLst/>
          </a:prstGeom>
          <a:solidFill>
            <a:srgbClr val="4950BC"/>
          </a:solidFill>
          <a:ln/>
        </p:spPr>
        <p:txBody>
          <a:bodyPr/>
          <a:lstStyle/>
          <a:p>
            <a:endParaRPr lang="en-US" sz="2800"/>
          </a:p>
        </p:txBody>
      </p:sp>
      <p:sp>
        <p:nvSpPr>
          <p:cNvPr id="18" name="Text 15"/>
          <p:cNvSpPr/>
          <p:nvPr/>
        </p:nvSpPr>
        <p:spPr>
          <a:xfrm>
            <a:off x="7842946" y="8222905"/>
            <a:ext cx="3521720" cy="32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62"/>
              </a:lnSpc>
            </a:pPr>
            <a:r>
              <a:rPr lang="en-US" sz="2800" b="1">
                <a:solidFill>
                  <a:srgbClr val="272525"/>
                </a:solidFill>
                <a:latin typeface="Calibri"/>
                <a:ea typeface="Calibri"/>
                <a:cs typeface="Calibri"/>
              </a:rPr>
              <a:t>Student-Centered Services</a:t>
            </a:r>
            <a:endParaRPr lang="en-US" sz="2800">
              <a:latin typeface="Calibri"/>
              <a:ea typeface="Calibri"/>
              <a:cs typeface="Calibri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7842946" y="8679211"/>
            <a:ext cx="9460112" cy="6750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625"/>
              </a:lnSpc>
            </a:pPr>
            <a:r>
              <a:rPr lang="en-US" sz="2000">
                <a:solidFill>
                  <a:srgbClr val="272525"/>
                </a:solidFill>
                <a:latin typeface="Calibri"/>
                <a:ea typeface="Calibri"/>
                <a:cs typeface="Calibri"/>
              </a:rPr>
              <a:t>Enhanced outreach, advising, financial aid coordination (including Workforce Pell readiness), and comprehensive career services.</a:t>
            </a:r>
            <a:endParaRPr lang="en-US" sz="20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1AEB6-5290-BBB0-0FF8-E9AF97A9B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ABA3739-1891-94A3-65BC-DAC64DD4D4AD}"/>
              </a:ext>
            </a:extLst>
          </p:cNvPr>
          <p:cNvGrpSpPr/>
          <p:nvPr/>
        </p:nvGrpSpPr>
        <p:grpSpPr>
          <a:xfrm>
            <a:off x="-776241" y="907192"/>
            <a:ext cx="17215778" cy="1186881"/>
            <a:chOff x="0" y="0"/>
            <a:chExt cx="4534197" cy="312594"/>
          </a:xfrm>
          <a:solidFill>
            <a:srgbClr val="E1AF00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E3B850A-85CC-8E8E-5215-89FCAE3F8688}"/>
                </a:ext>
              </a:extLst>
            </p:cNvPr>
            <p:cNvSpPr/>
            <p:nvPr/>
          </p:nvSpPr>
          <p:spPr>
            <a:xfrm>
              <a:off x="0" y="0"/>
              <a:ext cx="4534196" cy="312594"/>
            </a:xfrm>
            <a:custGeom>
              <a:avLst/>
              <a:gdLst/>
              <a:ahLst/>
              <a:cxnLst/>
              <a:rect l="l" t="t" r="r" b="b"/>
              <a:pathLst>
                <a:path w="4534196" h="312594">
                  <a:moveTo>
                    <a:pt x="41372" y="0"/>
                  </a:moveTo>
                  <a:lnTo>
                    <a:pt x="4492824" y="0"/>
                  </a:lnTo>
                  <a:cubicBezTo>
                    <a:pt x="4515674" y="0"/>
                    <a:pt x="4534196" y="18523"/>
                    <a:pt x="4534196" y="41372"/>
                  </a:cubicBezTo>
                  <a:lnTo>
                    <a:pt x="4534196" y="271222"/>
                  </a:lnTo>
                  <a:cubicBezTo>
                    <a:pt x="4534196" y="294071"/>
                    <a:pt x="4515674" y="312594"/>
                    <a:pt x="4492824" y="312594"/>
                  </a:cubicBezTo>
                  <a:lnTo>
                    <a:pt x="41372" y="312594"/>
                  </a:lnTo>
                  <a:cubicBezTo>
                    <a:pt x="18523" y="312594"/>
                    <a:pt x="0" y="294071"/>
                    <a:pt x="0" y="271222"/>
                  </a:cubicBezTo>
                  <a:lnTo>
                    <a:pt x="0" y="41372"/>
                  </a:lnTo>
                  <a:cubicBezTo>
                    <a:pt x="0" y="18523"/>
                    <a:pt x="18523" y="0"/>
                    <a:pt x="41372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A0A1C0E-FD3C-DACE-1276-C9212668B86A}"/>
                </a:ext>
              </a:extLst>
            </p:cNvPr>
            <p:cNvSpPr txBox="1"/>
            <p:nvPr/>
          </p:nvSpPr>
          <p:spPr>
            <a:xfrm>
              <a:off x="0" y="-57150"/>
              <a:ext cx="4534197" cy="36974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sz="2000"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B3C58D8B-E437-16D4-95CC-81134E13A4D7}"/>
              </a:ext>
            </a:extLst>
          </p:cNvPr>
          <p:cNvSpPr txBox="1"/>
          <p:nvPr/>
        </p:nvSpPr>
        <p:spPr>
          <a:xfrm>
            <a:off x="533400" y="907192"/>
            <a:ext cx="15159477" cy="1024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39"/>
              </a:lnSpc>
            </a:pPr>
            <a:r>
              <a:rPr lang="en-US" sz="6099" b="1">
                <a:solidFill>
                  <a:srgbClr val="14435B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Propel NC and the CLNA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E6631FE-3512-C171-5FDF-FA2CEB26B3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3894309"/>
              </p:ext>
            </p:extLst>
          </p:nvPr>
        </p:nvGraphicFramePr>
        <p:xfrm>
          <a:off x="973666" y="2672290"/>
          <a:ext cx="15841134" cy="6268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3141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A2B649-7AB2-0D1F-49A3-A24CB81F8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A246D12-D5D4-A79C-F01D-763C9DE04FC7}"/>
              </a:ext>
            </a:extLst>
          </p:cNvPr>
          <p:cNvGrpSpPr/>
          <p:nvPr/>
        </p:nvGrpSpPr>
        <p:grpSpPr>
          <a:xfrm>
            <a:off x="-776241" y="907192"/>
            <a:ext cx="17215778" cy="1186881"/>
            <a:chOff x="0" y="0"/>
            <a:chExt cx="4534197" cy="312594"/>
          </a:xfrm>
          <a:solidFill>
            <a:srgbClr val="E1AF00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12A62A3-5BB4-F621-0A63-A95BF4094D2F}"/>
                </a:ext>
              </a:extLst>
            </p:cNvPr>
            <p:cNvSpPr/>
            <p:nvPr/>
          </p:nvSpPr>
          <p:spPr>
            <a:xfrm>
              <a:off x="0" y="0"/>
              <a:ext cx="4534196" cy="312594"/>
            </a:xfrm>
            <a:custGeom>
              <a:avLst/>
              <a:gdLst/>
              <a:ahLst/>
              <a:cxnLst/>
              <a:rect l="l" t="t" r="r" b="b"/>
              <a:pathLst>
                <a:path w="4534196" h="312594">
                  <a:moveTo>
                    <a:pt x="41372" y="0"/>
                  </a:moveTo>
                  <a:lnTo>
                    <a:pt x="4492824" y="0"/>
                  </a:lnTo>
                  <a:cubicBezTo>
                    <a:pt x="4515674" y="0"/>
                    <a:pt x="4534196" y="18523"/>
                    <a:pt x="4534196" y="41372"/>
                  </a:cubicBezTo>
                  <a:lnTo>
                    <a:pt x="4534196" y="271222"/>
                  </a:lnTo>
                  <a:cubicBezTo>
                    <a:pt x="4534196" y="294071"/>
                    <a:pt x="4515674" y="312594"/>
                    <a:pt x="4492824" y="312594"/>
                  </a:cubicBezTo>
                  <a:lnTo>
                    <a:pt x="41372" y="312594"/>
                  </a:lnTo>
                  <a:cubicBezTo>
                    <a:pt x="18523" y="312594"/>
                    <a:pt x="0" y="294071"/>
                    <a:pt x="0" y="271222"/>
                  </a:cubicBezTo>
                  <a:lnTo>
                    <a:pt x="0" y="41372"/>
                  </a:lnTo>
                  <a:cubicBezTo>
                    <a:pt x="0" y="18523"/>
                    <a:pt x="18523" y="0"/>
                    <a:pt x="41372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4B30B82-A165-862C-5C30-9ACD1BEAF064}"/>
                </a:ext>
              </a:extLst>
            </p:cNvPr>
            <p:cNvSpPr txBox="1"/>
            <p:nvPr/>
          </p:nvSpPr>
          <p:spPr>
            <a:xfrm>
              <a:off x="0" y="-57150"/>
              <a:ext cx="4534197" cy="36974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sz="2000">
                <a:ln>
                  <a:solidFill>
                    <a:srgbClr val="14435B"/>
                  </a:solidFill>
                </a:ln>
              </a:endParaRPr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6DC1ECBB-E733-9CD9-D440-3B84666AD149}"/>
              </a:ext>
            </a:extLst>
          </p:cNvPr>
          <p:cNvSpPr txBox="1"/>
          <p:nvPr/>
        </p:nvSpPr>
        <p:spPr>
          <a:xfrm>
            <a:off x="533400" y="907192"/>
            <a:ext cx="15159477" cy="1024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39"/>
              </a:lnSpc>
            </a:pPr>
            <a:r>
              <a:rPr lang="en-US" sz="6099" b="1">
                <a:solidFill>
                  <a:srgbClr val="14435B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Propel NC and the CLNA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F87092E-AC44-AA29-363B-EFAA625771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9874721"/>
              </p:ext>
            </p:extLst>
          </p:nvPr>
        </p:nvGraphicFramePr>
        <p:xfrm>
          <a:off x="1466850" y="2311065"/>
          <a:ext cx="15354300" cy="7590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0818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1E5010-211F-9C6E-EDDF-C879DBD80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115126" y="2115123"/>
            <a:ext cx="10287000" cy="6056754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115127" y="2130329"/>
            <a:ext cx="10286999" cy="605675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151885" y="5382128"/>
            <a:ext cx="3752969" cy="6056762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752605" y="1454577"/>
            <a:ext cx="5850536" cy="6268437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en-US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115142" y="2115119"/>
            <a:ext cx="10287005" cy="605675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EB442-388A-8542-B804-AE33AD04B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718" y="2525635"/>
            <a:ext cx="4672898" cy="3594539"/>
          </a:xfrm>
        </p:spPr>
        <p:txBody>
          <a:bodyPr anchor="b">
            <a:normAutofit/>
          </a:bodyPr>
          <a:lstStyle/>
          <a:p>
            <a:pPr algn="r"/>
            <a:r>
              <a:rPr lang="en-US" sz="6000">
                <a:solidFill>
                  <a:srgbClr val="FFFFFF"/>
                </a:solidFill>
              </a:rPr>
              <a:t>Propel NC and Labor Market Alignment 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B8929FA7-9C8A-B0D0-5998-DB37D5A77FA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357579" y="1125660"/>
          <a:ext cx="10000250" cy="8180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6391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92239" y="1153269"/>
            <a:ext cx="7489775" cy="797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371600">
              <a:lnSpc>
                <a:spcPts val="6251"/>
              </a:lnSpc>
            </a:pPr>
            <a:r>
              <a:rPr lang="en-US" sz="5000" b="1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Core Workforce Sectors</a:t>
            </a:r>
            <a:endParaRPr lang="en-US" sz="500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3" name="Text 1"/>
          <p:cNvSpPr/>
          <p:nvPr/>
        </p:nvSpPr>
        <p:spPr>
          <a:xfrm>
            <a:off x="992238" y="2461022"/>
            <a:ext cx="16303527" cy="816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1371600">
              <a:lnSpc>
                <a:spcPts val="3188"/>
              </a:lnSpc>
            </a:pPr>
            <a:r>
              <a:rPr lang="en-US" sz="200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Propel NC focuses on five critical sectors driving North Carolina's economic growth and offering sustainable career opportunities for adult learners.</a:t>
            </a:r>
            <a:endParaRPr lang="en-US" sz="2000">
              <a:solidFill>
                <a:prstClr val="black"/>
              </a:solidFill>
              <a:latin typeface="Aptos" panose="02110004020202020204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37" y="3564731"/>
            <a:ext cx="637878" cy="63787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992237" y="4521548"/>
            <a:ext cx="3189686" cy="398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371600">
              <a:lnSpc>
                <a:spcPts val="3125"/>
              </a:lnSpc>
            </a:pPr>
            <a:r>
              <a:rPr lang="en-US" sz="2501" b="1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Healthcare</a:t>
            </a:r>
            <a:endParaRPr lang="en-US" sz="2501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6" name="Text 3"/>
          <p:cNvSpPr/>
          <p:nvPr/>
        </p:nvSpPr>
        <p:spPr>
          <a:xfrm>
            <a:off x="992239" y="5073106"/>
            <a:ext cx="5221784" cy="12251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1371600">
              <a:lnSpc>
                <a:spcPts val="3188"/>
              </a:lnSpc>
            </a:pPr>
            <a:r>
              <a:rPr lang="en-US" sz="200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Nursing, allied health, and medical technology programs addressing critical workforce shortages.</a:t>
            </a:r>
            <a:endParaRPr lang="en-US" sz="2000">
              <a:solidFill>
                <a:prstClr val="black"/>
              </a:solidFill>
              <a:latin typeface="Aptos" panose="02110004020202020204"/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961" y="3564731"/>
            <a:ext cx="637878" cy="63787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532961" y="4521548"/>
            <a:ext cx="5221932" cy="7971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1371600">
              <a:lnSpc>
                <a:spcPts val="3125"/>
              </a:lnSpc>
            </a:pPr>
            <a:r>
              <a:rPr lang="en-US" sz="2501" b="1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Engineering &amp; Advanced Manufacturing</a:t>
            </a:r>
            <a:endParaRPr lang="en-US" sz="2501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9" name="Text 5"/>
          <p:cNvSpPr/>
          <p:nvPr/>
        </p:nvSpPr>
        <p:spPr>
          <a:xfrm>
            <a:off x="6532961" y="5471668"/>
            <a:ext cx="5221932" cy="816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1371600">
              <a:lnSpc>
                <a:spcPts val="3188"/>
              </a:lnSpc>
            </a:pPr>
            <a:r>
              <a:rPr lang="en-US" sz="200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Precision machining, automation, and advanced production technologies.</a:t>
            </a:r>
            <a:endParaRPr lang="en-US" sz="2000">
              <a:solidFill>
                <a:prstClr val="black"/>
              </a:solidFill>
              <a:latin typeface="Aptos" panose="02110004020202020204"/>
            </a:endParaRP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73830" y="3564731"/>
            <a:ext cx="637878" cy="637878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2073830" y="4521548"/>
            <a:ext cx="3755232" cy="398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371600">
              <a:lnSpc>
                <a:spcPts val="3125"/>
              </a:lnSpc>
            </a:pPr>
            <a:r>
              <a:rPr lang="en-US" sz="2501" b="1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Trades &amp; Transportation</a:t>
            </a:r>
            <a:endParaRPr lang="en-US" sz="2501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2" name="Text 7"/>
          <p:cNvSpPr/>
          <p:nvPr/>
        </p:nvSpPr>
        <p:spPr>
          <a:xfrm>
            <a:off x="12073832" y="5073104"/>
            <a:ext cx="5221784" cy="816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1371600">
              <a:lnSpc>
                <a:spcPts val="3188"/>
              </a:lnSpc>
            </a:pPr>
            <a:r>
              <a:rPr lang="en-US" sz="200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Construction, HVAC, electrical, plumbing, and logistics careers.</a:t>
            </a:r>
            <a:endParaRPr lang="en-US" sz="2000">
              <a:solidFill>
                <a:prstClr val="black"/>
              </a:solidFill>
              <a:latin typeface="Aptos" panose="02110004020202020204"/>
            </a:endParaRPr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237" y="6808589"/>
            <a:ext cx="637878" cy="637878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992238" y="7765406"/>
            <a:ext cx="3717429" cy="398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371600">
              <a:lnSpc>
                <a:spcPts val="3125"/>
              </a:lnSpc>
            </a:pPr>
            <a:r>
              <a:rPr lang="en-US" sz="2501" b="1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Information Technology</a:t>
            </a:r>
            <a:endParaRPr lang="en-US" sz="2501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5" name="Text 9"/>
          <p:cNvSpPr/>
          <p:nvPr/>
        </p:nvSpPr>
        <p:spPr>
          <a:xfrm>
            <a:off x="992239" y="8316964"/>
            <a:ext cx="5221784" cy="816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1371600">
              <a:lnSpc>
                <a:spcPts val="3188"/>
              </a:lnSpc>
            </a:pPr>
            <a:r>
              <a:rPr lang="en-US" sz="200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Cybersecurity, software development, network administration, and data analytics.</a:t>
            </a:r>
            <a:endParaRPr lang="en-US" sz="2000">
              <a:solidFill>
                <a:prstClr val="black"/>
              </a:solidFill>
              <a:latin typeface="Aptos" panose="02110004020202020204"/>
            </a:endParaRPr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2961" y="6808589"/>
            <a:ext cx="637878" cy="637878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6532961" y="7765406"/>
            <a:ext cx="3189686" cy="398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1371600">
              <a:lnSpc>
                <a:spcPts val="3125"/>
              </a:lnSpc>
            </a:pPr>
            <a:r>
              <a:rPr lang="en-US" sz="2501" b="1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Public Safety</a:t>
            </a:r>
            <a:endParaRPr lang="en-US" sz="2501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8" name="Text 11"/>
          <p:cNvSpPr/>
          <p:nvPr/>
        </p:nvSpPr>
        <p:spPr>
          <a:xfrm>
            <a:off x="6532961" y="8316964"/>
            <a:ext cx="5221932" cy="816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1371600">
              <a:lnSpc>
                <a:spcPts val="3188"/>
              </a:lnSpc>
            </a:pPr>
            <a:r>
              <a:rPr lang="en-US" sz="200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Emergency services, law enforcement, and community protection programs.</a:t>
            </a:r>
            <a:endParaRPr lang="en-US" sz="2000">
              <a:solidFill>
                <a:prstClr val="black"/>
              </a:solidFill>
              <a:latin typeface="Aptos" panose="0211000402020202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72230-32D9-716A-18A0-381A031B1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4CB4D0C-72F7-952A-D070-2C7356759725}"/>
              </a:ext>
            </a:extLst>
          </p:cNvPr>
          <p:cNvSpPr/>
          <p:nvPr/>
        </p:nvSpPr>
        <p:spPr>
          <a:xfrm>
            <a:off x="12844403" y="-5141387"/>
            <a:ext cx="10569001" cy="10569001"/>
          </a:xfrm>
          <a:custGeom>
            <a:avLst/>
            <a:gdLst/>
            <a:ahLst/>
            <a:cxnLst/>
            <a:rect l="l" t="t" r="r" b="b"/>
            <a:pathLst>
              <a:path w="10569001" h="10569001">
                <a:moveTo>
                  <a:pt x="0" y="0"/>
                </a:moveTo>
                <a:lnTo>
                  <a:pt x="10569001" y="0"/>
                </a:lnTo>
                <a:lnTo>
                  <a:pt x="10569001" y="10569001"/>
                </a:lnTo>
                <a:lnTo>
                  <a:pt x="0" y="105690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BB69EACE-328C-6FAD-9A3F-7CF6D231BC5F}"/>
              </a:ext>
            </a:extLst>
          </p:cNvPr>
          <p:cNvGrpSpPr/>
          <p:nvPr/>
        </p:nvGrpSpPr>
        <p:grpSpPr>
          <a:xfrm>
            <a:off x="-776241" y="907192"/>
            <a:ext cx="17215778" cy="1186881"/>
            <a:chOff x="0" y="0"/>
            <a:chExt cx="4534197" cy="31259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F9AE7FB-94F9-76E2-0DC3-A2BE088CDFA2}"/>
                </a:ext>
              </a:extLst>
            </p:cNvPr>
            <p:cNvSpPr/>
            <p:nvPr/>
          </p:nvSpPr>
          <p:spPr>
            <a:xfrm>
              <a:off x="0" y="0"/>
              <a:ext cx="4534196" cy="312594"/>
            </a:xfrm>
            <a:custGeom>
              <a:avLst/>
              <a:gdLst/>
              <a:ahLst/>
              <a:cxnLst/>
              <a:rect l="l" t="t" r="r" b="b"/>
              <a:pathLst>
                <a:path w="4534196" h="312594">
                  <a:moveTo>
                    <a:pt x="41372" y="0"/>
                  </a:moveTo>
                  <a:lnTo>
                    <a:pt x="4492824" y="0"/>
                  </a:lnTo>
                  <a:cubicBezTo>
                    <a:pt x="4515674" y="0"/>
                    <a:pt x="4534196" y="18523"/>
                    <a:pt x="4534196" y="41372"/>
                  </a:cubicBezTo>
                  <a:lnTo>
                    <a:pt x="4534196" y="271222"/>
                  </a:lnTo>
                  <a:cubicBezTo>
                    <a:pt x="4534196" y="294071"/>
                    <a:pt x="4515674" y="312594"/>
                    <a:pt x="4492824" y="312594"/>
                  </a:cubicBezTo>
                  <a:lnTo>
                    <a:pt x="41372" y="312594"/>
                  </a:lnTo>
                  <a:cubicBezTo>
                    <a:pt x="18523" y="312594"/>
                    <a:pt x="0" y="294071"/>
                    <a:pt x="0" y="271222"/>
                  </a:cubicBezTo>
                  <a:lnTo>
                    <a:pt x="0" y="41372"/>
                  </a:lnTo>
                  <a:cubicBezTo>
                    <a:pt x="0" y="18523"/>
                    <a:pt x="18523" y="0"/>
                    <a:pt x="41372" y="0"/>
                  </a:cubicBezTo>
                  <a:close/>
                </a:path>
              </a:pathLst>
            </a:custGeom>
            <a:solidFill>
              <a:srgbClr val="1443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ACFC701-8718-9593-7BF8-9DBDF25DF38D}"/>
                </a:ext>
              </a:extLst>
            </p:cNvPr>
            <p:cNvSpPr txBox="1"/>
            <p:nvPr/>
          </p:nvSpPr>
          <p:spPr>
            <a:xfrm>
              <a:off x="0" y="-57150"/>
              <a:ext cx="4534197" cy="369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8BD9B92B-E095-2ACF-33AE-81AAE0DA7345}"/>
              </a:ext>
            </a:extLst>
          </p:cNvPr>
          <p:cNvGrpSpPr/>
          <p:nvPr/>
        </p:nvGrpSpPr>
        <p:grpSpPr>
          <a:xfrm>
            <a:off x="2136118" y="4522755"/>
            <a:ext cx="4064628" cy="5217396"/>
            <a:chOff x="0" y="-57150"/>
            <a:chExt cx="1070519" cy="1025366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3AB454D-35DE-3C1E-4A81-9C4F1B690E71}"/>
                </a:ext>
              </a:extLst>
            </p:cNvPr>
            <p:cNvSpPr/>
            <p:nvPr/>
          </p:nvSpPr>
          <p:spPr>
            <a:xfrm>
              <a:off x="0" y="0"/>
              <a:ext cx="1070519" cy="968216"/>
            </a:xfrm>
            <a:custGeom>
              <a:avLst/>
              <a:gdLst/>
              <a:ahLst/>
              <a:cxnLst/>
              <a:rect l="l" t="t" r="r" b="b"/>
              <a:pathLst>
                <a:path w="1070519" h="968216">
                  <a:moveTo>
                    <a:pt x="97140" y="0"/>
                  </a:moveTo>
                  <a:lnTo>
                    <a:pt x="973379" y="0"/>
                  </a:lnTo>
                  <a:cubicBezTo>
                    <a:pt x="1027028" y="0"/>
                    <a:pt x="1070519" y="43491"/>
                    <a:pt x="1070519" y="97140"/>
                  </a:cubicBezTo>
                  <a:lnTo>
                    <a:pt x="1070519" y="871076"/>
                  </a:lnTo>
                  <a:cubicBezTo>
                    <a:pt x="1070519" y="924725"/>
                    <a:pt x="1027028" y="968216"/>
                    <a:pt x="973379" y="968216"/>
                  </a:cubicBezTo>
                  <a:lnTo>
                    <a:pt x="97140" y="968216"/>
                  </a:lnTo>
                  <a:cubicBezTo>
                    <a:pt x="43491" y="968216"/>
                    <a:pt x="0" y="924725"/>
                    <a:pt x="0" y="871076"/>
                  </a:cubicBezTo>
                  <a:lnTo>
                    <a:pt x="0" y="97140"/>
                  </a:lnTo>
                  <a:cubicBezTo>
                    <a:pt x="0" y="43491"/>
                    <a:pt x="43491" y="0"/>
                    <a:pt x="97140" y="0"/>
                  </a:cubicBezTo>
                  <a:close/>
                </a:path>
              </a:pathLst>
            </a:custGeom>
            <a:solidFill>
              <a:srgbClr val="1443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79618D13-F61F-F289-D9D3-DFAA880F2DB4}"/>
                </a:ext>
              </a:extLst>
            </p:cNvPr>
            <p:cNvSpPr txBox="1"/>
            <p:nvPr/>
          </p:nvSpPr>
          <p:spPr>
            <a:xfrm>
              <a:off x="0" y="-57150"/>
              <a:ext cx="1070519" cy="10253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26A4DEC8-52A7-1D63-AE71-369D1FD73481}"/>
              </a:ext>
            </a:extLst>
          </p:cNvPr>
          <p:cNvGrpSpPr/>
          <p:nvPr/>
        </p:nvGrpSpPr>
        <p:grpSpPr>
          <a:xfrm>
            <a:off x="6553834" y="4522755"/>
            <a:ext cx="4064628" cy="5217396"/>
            <a:chOff x="0" y="-57150"/>
            <a:chExt cx="1070519" cy="1025366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B0895E9-0593-A748-45C2-85F19502860A}"/>
                </a:ext>
              </a:extLst>
            </p:cNvPr>
            <p:cNvSpPr/>
            <p:nvPr/>
          </p:nvSpPr>
          <p:spPr>
            <a:xfrm>
              <a:off x="0" y="0"/>
              <a:ext cx="1070519" cy="968216"/>
            </a:xfrm>
            <a:custGeom>
              <a:avLst/>
              <a:gdLst/>
              <a:ahLst/>
              <a:cxnLst/>
              <a:rect l="l" t="t" r="r" b="b"/>
              <a:pathLst>
                <a:path w="1070519" h="968216">
                  <a:moveTo>
                    <a:pt x="97140" y="0"/>
                  </a:moveTo>
                  <a:lnTo>
                    <a:pt x="973379" y="0"/>
                  </a:lnTo>
                  <a:cubicBezTo>
                    <a:pt x="1027028" y="0"/>
                    <a:pt x="1070519" y="43491"/>
                    <a:pt x="1070519" y="97140"/>
                  </a:cubicBezTo>
                  <a:lnTo>
                    <a:pt x="1070519" y="871076"/>
                  </a:lnTo>
                  <a:cubicBezTo>
                    <a:pt x="1070519" y="924725"/>
                    <a:pt x="1027028" y="968216"/>
                    <a:pt x="973379" y="968216"/>
                  </a:cubicBezTo>
                  <a:lnTo>
                    <a:pt x="97140" y="968216"/>
                  </a:lnTo>
                  <a:cubicBezTo>
                    <a:pt x="43491" y="968216"/>
                    <a:pt x="0" y="924725"/>
                    <a:pt x="0" y="871076"/>
                  </a:cubicBezTo>
                  <a:lnTo>
                    <a:pt x="0" y="97140"/>
                  </a:lnTo>
                  <a:cubicBezTo>
                    <a:pt x="0" y="43491"/>
                    <a:pt x="43491" y="0"/>
                    <a:pt x="97140" y="0"/>
                  </a:cubicBezTo>
                  <a:close/>
                </a:path>
              </a:pathLst>
            </a:custGeom>
            <a:solidFill>
              <a:srgbClr val="1443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1D7C6A82-488E-6DEC-9739-D5E289751CE4}"/>
                </a:ext>
              </a:extLst>
            </p:cNvPr>
            <p:cNvSpPr txBox="1"/>
            <p:nvPr/>
          </p:nvSpPr>
          <p:spPr>
            <a:xfrm>
              <a:off x="0" y="-57150"/>
              <a:ext cx="1070519" cy="10253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6D05AC41-13A5-AB5E-7498-EB4B97258402}"/>
              </a:ext>
            </a:extLst>
          </p:cNvPr>
          <p:cNvGrpSpPr/>
          <p:nvPr/>
        </p:nvGrpSpPr>
        <p:grpSpPr>
          <a:xfrm>
            <a:off x="10971550" y="4522755"/>
            <a:ext cx="4064628" cy="5217396"/>
            <a:chOff x="0" y="-57150"/>
            <a:chExt cx="1070519" cy="1025366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92D585D-C06B-D752-E2FF-D02401B511D8}"/>
                </a:ext>
              </a:extLst>
            </p:cNvPr>
            <p:cNvSpPr/>
            <p:nvPr/>
          </p:nvSpPr>
          <p:spPr>
            <a:xfrm>
              <a:off x="0" y="0"/>
              <a:ext cx="1070519" cy="968216"/>
            </a:xfrm>
            <a:custGeom>
              <a:avLst/>
              <a:gdLst/>
              <a:ahLst/>
              <a:cxnLst/>
              <a:rect l="l" t="t" r="r" b="b"/>
              <a:pathLst>
                <a:path w="1070519" h="968216">
                  <a:moveTo>
                    <a:pt x="97140" y="0"/>
                  </a:moveTo>
                  <a:lnTo>
                    <a:pt x="973379" y="0"/>
                  </a:lnTo>
                  <a:cubicBezTo>
                    <a:pt x="1027028" y="0"/>
                    <a:pt x="1070519" y="43491"/>
                    <a:pt x="1070519" y="97140"/>
                  </a:cubicBezTo>
                  <a:lnTo>
                    <a:pt x="1070519" y="871076"/>
                  </a:lnTo>
                  <a:cubicBezTo>
                    <a:pt x="1070519" y="924725"/>
                    <a:pt x="1027028" y="968216"/>
                    <a:pt x="973379" y="968216"/>
                  </a:cubicBezTo>
                  <a:lnTo>
                    <a:pt x="97140" y="968216"/>
                  </a:lnTo>
                  <a:cubicBezTo>
                    <a:pt x="43491" y="968216"/>
                    <a:pt x="0" y="924725"/>
                    <a:pt x="0" y="871076"/>
                  </a:cubicBezTo>
                  <a:lnTo>
                    <a:pt x="0" y="97140"/>
                  </a:lnTo>
                  <a:cubicBezTo>
                    <a:pt x="0" y="43491"/>
                    <a:pt x="43491" y="0"/>
                    <a:pt x="97140" y="0"/>
                  </a:cubicBezTo>
                  <a:close/>
                </a:path>
              </a:pathLst>
            </a:custGeom>
            <a:solidFill>
              <a:srgbClr val="1443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EC869526-AA1D-DACB-5E37-A075E808E62C}"/>
                </a:ext>
              </a:extLst>
            </p:cNvPr>
            <p:cNvSpPr txBox="1"/>
            <p:nvPr/>
          </p:nvSpPr>
          <p:spPr>
            <a:xfrm>
              <a:off x="0" y="-57150"/>
              <a:ext cx="1070519" cy="10253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DD3A46FA-B8F4-EDDA-4997-9D27CE18224B}"/>
              </a:ext>
            </a:extLst>
          </p:cNvPr>
          <p:cNvGrpSpPr/>
          <p:nvPr/>
        </p:nvGrpSpPr>
        <p:grpSpPr>
          <a:xfrm>
            <a:off x="2136820" y="2606739"/>
            <a:ext cx="4064628" cy="1768438"/>
            <a:chOff x="0" y="-57150"/>
            <a:chExt cx="1070519" cy="465761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B6CC8DF-B59D-D0A2-945B-0FA41CCB2B61}"/>
                </a:ext>
              </a:extLst>
            </p:cNvPr>
            <p:cNvSpPr/>
            <p:nvPr/>
          </p:nvSpPr>
          <p:spPr>
            <a:xfrm>
              <a:off x="0" y="0"/>
              <a:ext cx="1070519" cy="408611"/>
            </a:xfrm>
            <a:custGeom>
              <a:avLst/>
              <a:gdLst/>
              <a:ahLst/>
              <a:cxnLst/>
              <a:rect l="l" t="t" r="r" b="b"/>
              <a:pathLst>
                <a:path w="1070519" h="408611">
                  <a:moveTo>
                    <a:pt x="97140" y="0"/>
                  </a:moveTo>
                  <a:lnTo>
                    <a:pt x="973379" y="0"/>
                  </a:lnTo>
                  <a:cubicBezTo>
                    <a:pt x="1027028" y="0"/>
                    <a:pt x="1070519" y="43491"/>
                    <a:pt x="1070519" y="97140"/>
                  </a:cubicBezTo>
                  <a:lnTo>
                    <a:pt x="1070519" y="311471"/>
                  </a:lnTo>
                  <a:cubicBezTo>
                    <a:pt x="1070519" y="365120"/>
                    <a:pt x="1027028" y="408611"/>
                    <a:pt x="973379" y="408611"/>
                  </a:cubicBezTo>
                  <a:lnTo>
                    <a:pt x="97140" y="408611"/>
                  </a:lnTo>
                  <a:cubicBezTo>
                    <a:pt x="71377" y="408611"/>
                    <a:pt x="46669" y="398377"/>
                    <a:pt x="28452" y="380160"/>
                  </a:cubicBezTo>
                  <a:cubicBezTo>
                    <a:pt x="10234" y="361942"/>
                    <a:pt x="0" y="337234"/>
                    <a:pt x="0" y="311471"/>
                  </a:cubicBezTo>
                  <a:lnTo>
                    <a:pt x="0" y="97140"/>
                  </a:lnTo>
                  <a:cubicBezTo>
                    <a:pt x="0" y="43491"/>
                    <a:pt x="43491" y="0"/>
                    <a:pt x="97140" y="0"/>
                  </a:cubicBezTo>
                  <a:close/>
                </a:path>
              </a:pathLst>
            </a:custGeom>
            <a:solidFill>
              <a:srgbClr val="AED5E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73107E70-6C14-4EDC-3110-C923F6144DF6}"/>
                </a:ext>
              </a:extLst>
            </p:cNvPr>
            <p:cNvSpPr txBox="1"/>
            <p:nvPr/>
          </p:nvSpPr>
          <p:spPr>
            <a:xfrm>
              <a:off x="0" y="-57150"/>
              <a:ext cx="1070519" cy="465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B41D9FE6-34DC-3F5E-99D0-4467196BE7EF}"/>
              </a:ext>
            </a:extLst>
          </p:cNvPr>
          <p:cNvGrpSpPr/>
          <p:nvPr/>
        </p:nvGrpSpPr>
        <p:grpSpPr>
          <a:xfrm>
            <a:off x="6554537" y="2606739"/>
            <a:ext cx="4064628" cy="1768438"/>
            <a:chOff x="0" y="-57150"/>
            <a:chExt cx="1070519" cy="465761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636C9FEA-00A0-9CD2-CCE4-477419D5146C}"/>
                </a:ext>
              </a:extLst>
            </p:cNvPr>
            <p:cNvSpPr/>
            <p:nvPr/>
          </p:nvSpPr>
          <p:spPr>
            <a:xfrm>
              <a:off x="0" y="0"/>
              <a:ext cx="1070519" cy="408611"/>
            </a:xfrm>
            <a:custGeom>
              <a:avLst/>
              <a:gdLst/>
              <a:ahLst/>
              <a:cxnLst/>
              <a:rect l="l" t="t" r="r" b="b"/>
              <a:pathLst>
                <a:path w="1070519" h="408611">
                  <a:moveTo>
                    <a:pt x="97140" y="0"/>
                  </a:moveTo>
                  <a:lnTo>
                    <a:pt x="973379" y="0"/>
                  </a:lnTo>
                  <a:cubicBezTo>
                    <a:pt x="1027028" y="0"/>
                    <a:pt x="1070519" y="43491"/>
                    <a:pt x="1070519" y="97140"/>
                  </a:cubicBezTo>
                  <a:lnTo>
                    <a:pt x="1070519" y="311471"/>
                  </a:lnTo>
                  <a:cubicBezTo>
                    <a:pt x="1070519" y="365120"/>
                    <a:pt x="1027028" y="408611"/>
                    <a:pt x="973379" y="408611"/>
                  </a:cubicBezTo>
                  <a:lnTo>
                    <a:pt x="97140" y="408611"/>
                  </a:lnTo>
                  <a:cubicBezTo>
                    <a:pt x="71377" y="408611"/>
                    <a:pt x="46669" y="398377"/>
                    <a:pt x="28452" y="380160"/>
                  </a:cubicBezTo>
                  <a:cubicBezTo>
                    <a:pt x="10234" y="361942"/>
                    <a:pt x="0" y="337234"/>
                    <a:pt x="0" y="311471"/>
                  </a:cubicBezTo>
                  <a:lnTo>
                    <a:pt x="0" y="97140"/>
                  </a:lnTo>
                  <a:cubicBezTo>
                    <a:pt x="0" y="43491"/>
                    <a:pt x="43491" y="0"/>
                    <a:pt x="97140" y="0"/>
                  </a:cubicBezTo>
                  <a:close/>
                </a:path>
              </a:pathLst>
            </a:custGeom>
            <a:solidFill>
              <a:srgbClr val="AED5E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A2B67ABB-BF06-BD2E-BA18-171F28ABFBF1}"/>
                </a:ext>
              </a:extLst>
            </p:cNvPr>
            <p:cNvSpPr txBox="1"/>
            <p:nvPr/>
          </p:nvSpPr>
          <p:spPr>
            <a:xfrm>
              <a:off x="0" y="-57150"/>
              <a:ext cx="1070519" cy="465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A3B2BD33-90BB-2A55-D44B-7F8764306DDD}"/>
              </a:ext>
            </a:extLst>
          </p:cNvPr>
          <p:cNvGrpSpPr/>
          <p:nvPr/>
        </p:nvGrpSpPr>
        <p:grpSpPr>
          <a:xfrm>
            <a:off x="10972253" y="2606739"/>
            <a:ext cx="4064628" cy="1768438"/>
            <a:chOff x="0" y="-57150"/>
            <a:chExt cx="1070519" cy="465761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213EDE15-D309-1177-50F1-FC9A800006A4}"/>
                </a:ext>
              </a:extLst>
            </p:cNvPr>
            <p:cNvSpPr/>
            <p:nvPr/>
          </p:nvSpPr>
          <p:spPr>
            <a:xfrm>
              <a:off x="0" y="0"/>
              <a:ext cx="1070519" cy="408611"/>
            </a:xfrm>
            <a:custGeom>
              <a:avLst/>
              <a:gdLst/>
              <a:ahLst/>
              <a:cxnLst/>
              <a:rect l="l" t="t" r="r" b="b"/>
              <a:pathLst>
                <a:path w="1070519" h="408611">
                  <a:moveTo>
                    <a:pt x="97140" y="0"/>
                  </a:moveTo>
                  <a:lnTo>
                    <a:pt x="973379" y="0"/>
                  </a:lnTo>
                  <a:cubicBezTo>
                    <a:pt x="1027028" y="0"/>
                    <a:pt x="1070519" y="43491"/>
                    <a:pt x="1070519" y="97140"/>
                  </a:cubicBezTo>
                  <a:lnTo>
                    <a:pt x="1070519" y="311471"/>
                  </a:lnTo>
                  <a:cubicBezTo>
                    <a:pt x="1070519" y="365120"/>
                    <a:pt x="1027028" y="408611"/>
                    <a:pt x="973379" y="408611"/>
                  </a:cubicBezTo>
                  <a:lnTo>
                    <a:pt x="97140" y="408611"/>
                  </a:lnTo>
                  <a:cubicBezTo>
                    <a:pt x="71377" y="408611"/>
                    <a:pt x="46669" y="398377"/>
                    <a:pt x="28452" y="380160"/>
                  </a:cubicBezTo>
                  <a:cubicBezTo>
                    <a:pt x="10234" y="361942"/>
                    <a:pt x="0" y="337234"/>
                    <a:pt x="0" y="311471"/>
                  </a:cubicBezTo>
                  <a:lnTo>
                    <a:pt x="0" y="97140"/>
                  </a:lnTo>
                  <a:cubicBezTo>
                    <a:pt x="0" y="43491"/>
                    <a:pt x="43491" y="0"/>
                    <a:pt x="97140" y="0"/>
                  </a:cubicBezTo>
                  <a:close/>
                </a:path>
              </a:pathLst>
            </a:custGeom>
            <a:solidFill>
              <a:srgbClr val="AED5E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7E7A2FEF-06AB-1EA4-2574-7B88D697A1B4}"/>
                </a:ext>
              </a:extLst>
            </p:cNvPr>
            <p:cNvSpPr txBox="1"/>
            <p:nvPr/>
          </p:nvSpPr>
          <p:spPr>
            <a:xfrm>
              <a:off x="0" y="-57150"/>
              <a:ext cx="1070519" cy="465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TextBox 30">
            <a:extLst>
              <a:ext uri="{FF2B5EF4-FFF2-40B4-BE49-F238E27FC236}">
                <a16:creationId xmlns:a16="http://schemas.microsoft.com/office/drawing/2014/main" id="{89FD7CB8-8EAB-7E42-AC1C-A401FF961810}"/>
              </a:ext>
            </a:extLst>
          </p:cNvPr>
          <p:cNvSpPr txBox="1"/>
          <p:nvPr/>
        </p:nvSpPr>
        <p:spPr>
          <a:xfrm>
            <a:off x="2508459" y="3341961"/>
            <a:ext cx="3321351" cy="442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9"/>
              </a:lnSpc>
            </a:pPr>
            <a:r>
              <a:rPr lang="en-US" sz="3399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Size</a:t>
            </a:r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id="{46B5D331-481D-A6F7-6F32-37D33D5FF982}"/>
              </a:ext>
            </a:extLst>
          </p:cNvPr>
          <p:cNvSpPr txBox="1"/>
          <p:nvPr/>
        </p:nvSpPr>
        <p:spPr>
          <a:xfrm>
            <a:off x="6725655" y="3385141"/>
            <a:ext cx="3722391" cy="442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9"/>
              </a:lnSpc>
            </a:pPr>
            <a:r>
              <a:rPr lang="en-US" sz="3350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Scope</a:t>
            </a:r>
            <a:endParaRPr lang="en-US" sz="3399" b="1" dirty="0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32" name="TextBox 32">
            <a:extLst>
              <a:ext uri="{FF2B5EF4-FFF2-40B4-BE49-F238E27FC236}">
                <a16:creationId xmlns:a16="http://schemas.microsoft.com/office/drawing/2014/main" id="{03E04C1A-204B-A910-0A9F-DC831759A181}"/>
              </a:ext>
            </a:extLst>
          </p:cNvPr>
          <p:cNvSpPr txBox="1"/>
          <p:nvPr/>
        </p:nvSpPr>
        <p:spPr>
          <a:xfrm>
            <a:off x="11343891" y="3385141"/>
            <a:ext cx="3321351" cy="442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9"/>
              </a:lnSpc>
            </a:pPr>
            <a:r>
              <a:rPr lang="en-US" sz="3399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Quality</a:t>
            </a:r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id="{B899A3DC-5E73-21CB-7935-7AAA9CD23544}"/>
              </a:ext>
            </a:extLst>
          </p:cNvPr>
          <p:cNvSpPr txBox="1"/>
          <p:nvPr/>
        </p:nvSpPr>
        <p:spPr>
          <a:xfrm>
            <a:off x="2423258" y="4959771"/>
            <a:ext cx="3490347" cy="4065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3899"/>
              </a:lnSpc>
              <a:buFont typeface="Arial"/>
              <a:buChar char="•"/>
            </a:pPr>
            <a:r>
              <a:rPr lang="en-US" sz="2400" spc="-77" dirty="0">
                <a:solidFill>
                  <a:srgbClr val="FFFFFF"/>
                </a:solidFill>
                <a:latin typeface="Calibri"/>
                <a:ea typeface="Calibri (MS)"/>
                <a:cs typeface="Calibri (MS)"/>
                <a:sym typeface="Calibri (MS)"/>
              </a:rPr>
              <a:t>Standardizes Programs of Study</a:t>
            </a:r>
            <a:endParaRPr lang="en-US">
              <a:latin typeface="Calibri"/>
            </a:endParaRPr>
          </a:p>
          <a:p>
            <a:pPr marL="342900" indent="-342900">
              <a:lnSpc>
                <a:spcPts val="3899"/>
              </a:lnSpc>
              <a:buFont typeface="Arial"/>
              <a:buChar char="•"/>
            </a:pPr>
            <a:r>
              <a:rPr lang="en-US" sz="2400" spc="-77" dirty="0">
                <a:solidFill>
                  <a:srgbClr val="FFFFFF"/>
                </a:solidFill>
                <a:latin typeface="Calibri"/>
                <a:ea typeface="Calibri (MS)"/>
                <a:cs typeface="Calibri (MS)"/>
              </a:rPr>
              <a:t>Clarifies Course Sequence →Stronger Concentrator Pipeline</a:t>
            </a:r>
          </a:p>
          <a:p>
            <a:pPr marL="342900" indent="-342900">
              <a:buFont typeface="Arial"/>
              <a:buChar char="•"/>
            </a:pPr>
            <a:r>
              <a:rPr lang="en-US" sz="2400" spc="-77" dirty="0">
                <a:solidFill>
                  <a:srgbClr val="FFFFFF"/>
                </a:solidFill>
                <a:latin typeface="Calibri"/>
                <a:ea typeface="Calibri"/>
                <a:cs typeface="Calibri (MS)"/>
              </a:rPr>
              <a:t>Helps Colleges Evaluate Whether Enrollment Is Sufficient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>
              <a:lnSpc>
                <a:spcPts val="3899"/>
              </a:lnSpc>
            </a:pPr>
            <a:endParaRPr lang="en-US" sz="2400" spc="-77" dirty="0">
              <a:solidFill>
                <a:srgbClr val="FFFFFF"/>
              </a:solidFill>
              <a:latin typeface="Calibri"/>
              <a:ea typeface="Calibri (MS)"/>
              <a:cs typeface="Calibri (MS)"/>
            </a:endParaRPr>
          </a:p>
        </p:txBody>
      </p:sp>
      <p:sp>
        <p:nvSpPr>
          <p:cNvPr id="35" name="TextBox 35">
            <a:extLst>
              <a:ext uri="{FF2B5EF4-FFF2-40B4-BE49-F238E27FC236}">
                <a16:creationId xmlns:a16="http://schemas.microsoft.com/office/drawing/2014/main" id="{FD2EE940-1526-D820-34A4-9B99C0AC4A30}"/>
              </a:ext>
            </a:extLst>
          </p:cNvPr>
          <p:cNvSpPr txBox="1"/>
          <p:nvPr/>
        </p:nvSpPr>
        <p:spPr>
          <a:xfrm>
            <a:off x="662148" y="839915"/>
            <a:ext cx="15159477" cy="2112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39"/>
              </a:lnSpc>
            </a:pPr>
            <a:r>
              <a:rPr lang="en-US" sz="6050" b="1" dirty="0">
                <a:solidFill>
                  <a:srgbClr val="FFFFFF"/>
                </a:solidFill>
                <a:latin typeface="Calibri (MS) Bold"/>
                <a:cs typeface="Calibri (MS) Bold"/>
                <a:sym typeface="Calibri (MS) Bold"/>
              </a:rPr>
              <a:t>Propel NC and Size, Scope, Quality </a:t>
            </a:r>
            <a:br>
              <a:rPr lang="en-US" sz="6050" b="1" dirty="0">
                <a:latin typeface="Calibri (MS) Bold"/>
                <a:cs typeface="Calibri (MS) Bold"/>
                <a:sym typeface="Calibri (MS) Bold"/>
              </a:rPr>
            </a:br>
            <a:endParaRPr lang="en-US" sz="6050" b="1">
              <a:solidFill>
                <a:srgbClr val="FFFFFF"/>
              </a:solidFill>
              <a:latin typeface="Calibri (MS) Bold"/>
              <a:cs typeface="Calibri (MS) Bold"/>
            </a:endParaRP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87172430-775F-602D-E024-81EB5C596AEA}"/>
              </a:ext>
            </a:extLst>
          </p:cNvPr>
          <p:cNvSpPr txBox="1"/>
          <p:nvPr/>
        </p:nvSpPr>
        <p:spPr>
          <a:xfrm>
            <a:off x="6841677" y="5001588"/>
            <a:ext cx="3490347" cy="4457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3899"/>
              </a:lnSpc>
              <a:buFont typeface="Arial"/>
              <a:buChar char="•"/>
            </a:pPr>
            <a:r>
              <a:rPr lang="en-US" sz="2400" spc="-77" dirty="0">
                <a:solidFill>
                  <a:srgbClr val="FFFFFF"/>
                </a:solidFill>
                <a:latin typeface="Calibri"/>
                <a:ea typeface="Calibri"/>
                <a:cs typeface="Calibri (MS)"/>
              </a:rPr>
              <a:t>Embeds Real-World Skills and Employer-Validated Competencies</a:t>
            </a:r>
            <a:endParaRPr lang="en-US" sz="2400">
              <a:latin typeface="Calibri"/>
              <a:ea typeface="Calibri"/>
              <a:cs typeface="Calibri (MS)"/>
            </a:endParaRPr>
          </a:p>
          <a:p>
            <a:pPr marL="342900" indent="-342900">
              <a:lnSpc>
                <a:spcPts val="3899"/>
              </a:lnSpc>
              <a:buFont typeface="Arial"/>
              <a:buChar char="•"/>
            </a:pPr>
            <a:r>
              <a:rPr lang="en-US" sz="2400" spc="-77" dirty="0">
                <a:solidFill>
                  <a:srgbClr val="FFFFFF"/>
                </a:solidFill>
                <a:latin typeface="Calibri"/>
                <a:ea typeface="Calibri (MS)"/>
                <a:cs typeface="Calibri (MS)"/>
              </a:rPr>
              <a:t>Stackable, High-Value Credentials</a:t>
            </a:r>
          </a:p>
          <a:p>
            <a:pPr marL="342900" indent="-342900">
              <a:lnSpc>
                <a:spcPts val="3899"/>
              </a:lnSpc>
              <a:buFont typeface="Arial"/>
              <a:buChar char="•"/>
            </a:pPr>
            <a:r>
              <a:rPr lang="en-US" sz="2400" spc="-77" dirty="0">
                <a:solidFill>
                  <a:srgbClr val="FFFFFF"/>
                </a:solidFill>
                <a:latin typeface="Calibri"/>
                <a:ea typeface="Calibri (MS)"/>
                <a:cs typeface="Calibri (MS)"/>
              </a:rPr>
              <a:t>Strengthens WBL Integration</a:t>
            </a:r>
          </a:p>
          <a:p>
            <a:pPr marL="342900" indent="-342900">
              <a:lnSpc>
                <a:spcPts val="3899"/>
              </a:lnSpc>
              <a:buFont typeface="Arial"/>
              <a:buChar char="•"/>
            </a:pPr>
            <a:r>
              <a:rPr lang="en-US" sz="2400" spc="-77" dirty="0">
                <a:solidFill>
                  <a:srgbClr val="FFFFFF"/>
                </a:solidFill>
                <a:latin typeface="Calibri"/>
                <a:ea typeface="Calibri (MS)"/>
                <a:cs typeface="Calibri (MS)"/>
              </a:rPr>
              <a:t>Providers multiple entry and exit points</a:t>
            </a:r>
          </a:p>
        </p:txBody>
      </p:sp>
      <p:sp>
        <p:nvSpPr>
          <p:cNvPr id="37" name="TextBox 37">
            <a:extLst>
              <a:ext uri="{FF2B5EF4-FFF2-40B4-BE49-F238E27FC236}">
                <a16:creationId xmlns:a16="http://schemas.microsoft.com/office/drawing/2014/main" id="{CBDB5722-4E08-8D9E-3F5E-AF804BFD8220}"/>
              </a:ext>
            </a:extLst>
          </p:cNvPr>
          <p:cNvSpPr txBox="1"/>
          <p:nvPr/>
        </p:nvSpPr>
        <p:spPr>
          <a:xfrm>
            <a:off x="11301913" y="4980679"/>
            <a:ext cx="3532164" cy="4936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899"/>
              </a:lnSpc>
              <a:buFont typeface="Arial"/>
              <a:buChar char="•"/>
            </a:pPr>
            <a:r>
              <a:rPr lang="en-US" sz="2400" spc="-77" dirty="0">
                <a:solidFill>
                  <a:srgbClr val="FFFFFF"/>
                </a:solidFill>
                <a:latin typeface="Calibri (MS)"/>
                <a:ea typeface="Calibri"/>
                <a:cs typeface="Calibri (MS)"/>
                <a:sym typeface="Calibri (MS)"/>
              </a:rPr>
              <a:t>Reinforces 9-14 Pathways</a:t>
            </a:r>
            <a:endParaRPr lang="en-U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lnSpc>
                <a:spcPts val="3899"/>
              </a:lnSpc>
              <a:buFont typeface="Arial"/>
              <a:buChar char="•"/>
            </a:pPr>
            <a:r>
              <a:rPr lang="en-US" sz="2400" spc="-77" dirty="0">
                <a:solidFill>
                  <a:srgbClr val="FFFFFF"/>
                </a:solidFill>
                <a:latin typeface="Calibri (MS)"/>
                <a:ea typeface="Calibri"/>
                <a:cs typeface="Calibri (MS)"/>
              </a:rPr>
              <a:t>Ensures High-Quality Programs of Study</a:t>
            </a:r>
          </a:p>
          <a:p>
            <a:pPr marL="342900" indent="-342900">
              <a:lnSpc>
                <a:spcPts val="3899"/>
              </a:lnSpc>
              <a:buFont typeface="Arial"/>
              <a:buChar char="•"/>
            </a:pPr>
            <a:r>
              <a:rPr lang="en-US" sz="2400" spc="-77" dirty="0">
                <a:solidFill>
                  <a:srgbClr val="FFFFFF"/>
                </a:solidFill>
                <a:latin typeface="Calibri (MS)"/>
                <a:ea typeface="Calibri"/>
                <a:cs typeface="Calibri (MS)"/>
              </a:rPr>
              <a:t>Requires Statewide Advising and Student Support Expectations</a:t>
            </a:r>
          </a:p>
          <a:p>
            <a:pPr marL="342900" indent="-342900">
              <a:lnSpc>
                <a:spcPts val="3899"/>
              </a:lnSpc>
              <a:buFont typeface="Arial"/>
              <a:buChar char="•"/>
            </a:pPr>
            <a:r>
              <a:rPr lang="en-US" sz="2400" spc="-77" dirty="0">
                <a:solidFill>
                  <a:srgbClr val="FFFFFF"/>
                </a:solidFill>
                <a:latin typeface="Calibri (MS)"/>
                <a:ea typeface="Calibri"/>
                <a:cs typeface="Calibri (MS)"/>
              </a:rPr>
              <a:t>Supports Faculty and Industry Engagement</a:t>
            </a:r>
          </a:p>
          <a:p>
            <a:pPr marL="342900" indent="-342900">
              <a:lnSpc>
                <a:spcPts val="3899"/>
              </a:lnSpc>
              <a:buFont typeface="Arial"/>
              <a:buChar char="•"/>
            </a:pPr>
            <a:r>
              <a:rPr lang="en-US" sz="2400" spc="-77" dirty="0">
                <a:solidFill>
                  <a:srgbClr val="FFFFFF"/>
                </a:solidFill>
                <a:latin typeface="Calibri (MS)"/>
                <a:ea typeface="Calibri"/>
                <a:cs typeface="Calibri (MS)"/>
              </a:rPr>
              <a:t>Drives Equipment Modernization</a:t>
            </a:r>
          </a:p>
        </p:txBody>
      </p:sp>
    </p:spTree>
    <p:extLst>
      <p:ext uri="{BB962C8B-B14F-4D97-AF65-F5344CB8AC3E}">
        <p14:creationId xmlns:p14="http://schemas.microsoft.com/office/powerpoint/2010/main" val="3678166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6D472F773A3A4C91C12470E6239682" ma:contentTypeVersion="13" ma:contentTypeDescription="Create a new document." ma:contentTypeScope="" ma:versionID="04012b592f365c1075b37f3e62eb4445">
  <xsd:schema xmlns:xsd="http://www.w3.org/2001/XMLSchema" xmlns:xs="http://www.w3.org/2001/XMLSchema" xmlns:p="http://schemas.microsoft.com/office/2006/metadata/properties" xmlns:ns2="6011cf72-be68-4f2f-918c-2cdbe04f6322" xmlns:ns3="2c46a1f6-08d3-4c43-962c-a0e6ffa58b47" targetNamespace="http://schemas.microsoft.com/office/2006/metadata/properties" ma:root="true" ma:fieldsID="bb0439c117e0a48790cd7d6cc615ead8" ns2:_="" ns3:_="">
    <xsd:import namespace="6011cf72-be68-4f2f-918c-2cdbe04f6322"/>
    <xsd:import namespace="2c46a1f6-08d3-4c43-962c-a0e6ffa58b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1cf72-be68-4f2f-918c-2cdbe04f63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f410e6b-3f3a-46d5-b089-fcc12dc488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6a1f6-08d3-4c43-962c-a0e6ffa58b4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5652e0d-42ec-4b0b-a757-c4cc49f6eb59}" ma:internalName="TaxCatchAll" ma:showField="CatchAllData" ma:web="2c46a1f6-08d3-4c43-962c-a0e6ffa58b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46a1f6-08d3-4c43-962c-a0e6ffa58b47" xsi:nil="true"/>
    <lcf76f155ced4ddcb4097134ff3c332f xmlns="6011cf72-be68-4f2f-918c-2cdbe04f632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77FB8C-44F7-41F1-895C-DB84BDC33356}">
  <ds:schemaRefs>
    <ds:schemaRef ds:uri="2c46a1f6-08d3-4c43-962c-a0e6ffa58b47"/>
    <ds:schemaRef ds:uri="6011cf72-be68-4f2f-918c-2cdbe04f632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251737A-4F8D-4E91-B18B-B18DE09440C2}">
  <ds:schemaRefs>
    <ds:schemaRef ds:uri="2c46a1f6-08d3-4c43-962c-a0e6ffa58b47"/>
    <ds:schemaRef ds:uri="6011cf72-be68-4f2f-918c-2cdbe04f632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E0C0F93-F091-4C70-A43A-07BCE58F56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11</Slides>
  <Notes>3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Propel NC and Labor Market Alignment </vt:lpstr>
      <vt:lpstr>PowerPoint Presentation</vt:lpstr>
      <vt:lpstr>PowerPoint Presentation</vt:lpstr>
      <vt:lpstr>PowerPoint Presentation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Deck Template for Stefanie</dc:title>
  <dc:creator>Stefanie Schroeder</dc:creator>
  <cp:revision>80</cp:revision>
  <dcterms:created xsi:type="dcterms:W3CDTF">2006-08-16T00:00:00Z</dcterms:created>
  <dcterms:modified xsi:type="dcterms:W3CDTF">2026-02-02T16:45:50Z</dcterms:modified>
  <dc:identifier>DAGQdxOU8oo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0x010100396D472F773A3A4C91C12470E6239682</vt:lpwstr>
  </property>
  <property fmtid="{D5CDD505-2E9C-101B-9397-08002B2CF9AE}" pid="3" name="MediaServiceImageTags">
    <vt:lpwstr/>
  </property>
</Properties>
</file>