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6" r:id="rId5"/>
  </p:sldMasterIdLst>
  <p:notesMasterIdLst>
    <p:notesMasterId r:id="rId27"/>
  </p:notesMasterIdLst>
  <p:handoutMasterIdLst>
    <p:handoutMasterId r:id="rId28"/>
  </p:handoutMasterIdLst>
  <p:sldIdLst>
    <p:sldId id="778" r:id="rId6"/>
    <p:sldId id="1651" r:id="rId7"/>
    <p:sldId id="1638" r:id="rId8"/>
    <p:sldId id="1176" r:id="rId9"/>
    <p:sldId id="1540" r:id="rId10"/>
    <p:sldId id="1726" r:id="rId11"/>
    <p:sldId id="1770" r:id="rId12"/>
    <p:sldId id="1657" r:id="rId13"/>
    <p:sldId id="1776" r:id="rId14"/>
    <p:sldId id="1785" r:id="rId15"/>
    <p:sldId id="1786" r:id="rId16"/>
    <p:sldId id="1787" r:id="rId17"/>
    <p:sldId id="1774" r:id="rId18"/>
    <p:sldId id="1777" r:id="rId19"/>
    <p:sldId id="1778" r:id="rId20"/>
    <p:sldId id="1779" r:id="rId21"/>
    <p:sldId id="1788" r:id="rId22"/>
    <p:sldId id="1783" r:id="rId23"/>
    <p:sldId id="1781" r:id="rId24"/>
    <p:sldId id="1784" r:id="rId25"/>
    <p:sldId id="1240" r:id="rId26"/>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7"/>
    <a:srgbClr val="EFB620"/>
    <a:srgbClr val="EEB111"/>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0E702-E194-E996-E79A-6DDD5A017C25}" v="13" dt="2022-09-20T17:46:42.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49" autoAdjust="0"/>
  </p:normalViewPr>
  <p:slideViewPr>
    <p:cSldViewPr snapToGrid="0">
      <p:cViewPr varScale="1">
        <p:scale>
          <a:sx n="190" d="100"/>
          <a:sy n="190" d="100"/>
        </p:scale>
        <p:origin x="876" y="15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hony Reggi" userId="S::reggia@nccommunitycolleges.edu::4d938954-54e3-4682-a492-d07c743c5c2f" providerId="AD" clId="Web-{ACC0E702-E194-E996-E79A-6DDD5A017C25}"/>
    <pc:docChg chg="addSld modSld">
      <pc:chgData name="Anthony Reggi" userId="S::reggia@nccommunitycolleges.edu::4d938954-54e3-4682-a492-d07c743c5c2f" providerId="AD" clId="Web-{ACC0E702-E194-E996-E79A-6DDD5A017C25}" dt="2022-09-20T17:46:42.211" v="12" actId="14100"/>
      <pc:docMkLst>
        <pc:docMk/>
      </pc:docMkLst>
      <pc:sldChg chg="addSp modSp new">
        <pc:chgData name="Anthony Reggi" userId="S::reggia@nccommunitycolleges.edu::4d938954-54e3-4682-a492-d07c743c5c2f" providerId="AD" clId="Web-{ACC0E702-E194-E996-E79A-6DDD5A017C25}" dt="2022-09-20T17:46:23.975" v="7" actId="14100"/>
        <pc:sldMkLst>
          <pc:docMk/>
          <pc:sldMk cId="484569836" sldId="1675"/>
        </pc:sldMkLst>
        <pc:picChg chg="add mod">
          <ac:chgData name="Anthony Reggi" userId="S::reggia@nccommunitycolleges.edu::4d938954-54e3-4682-a492-d07c743c5c2f" providerId="AD" clId="Web-{ACC0E702-E194-E996-E79A-6DDD5A017C25}" dt="2022-09-20T17:46:23.975" v="7" actId="14100"/>
          <ac:picMkLst>
            <pc:docMk/>
            <pc:sldMk cId="484569836" sldId="1675"/>
            <ac:picMk id="4" creationId="{42BC64C3-6A74-BE5B-4A36-EF4F39C6A977}"/>
          </ac:picMkLst>
        </pc:picChg>
      </pc:sldChg>
      <pc:sldChg chg="addSp modSp new">
        <pc:chgData name="Anthony Reggi" userId="S::reggia@nccommunitycolleges.edu::4d938954-54e3-4682-a492-d07c743c5c2f" providerId="AD" clId="Web-{ACC0E702-E194-E996-E79A-6DDD5A017C25}" dt="2022-09-20T17:46:42.211" v="12" actId="14100"/>
        <pc:sldMkLst>
          <pc:docMk/>
          <pc:sldMk cId="2768077543" sldId="1676"/>
        </pc:sldMkLst>
        <pc:picChg chg="add mod">
          <ac:chgData name="Anthony Reggi" userId="S::reggia@nccommunitycolleges.edu::4d938954-54e3-4682-a492-d07c743c5c2f" providerId="AD" clId="Web-{ACC0E702-E194-E996-E79A-6DDD5A017C25}" dt="2022-09-20T17:46:42.211" v="12" actId="14100"/>
          <ac:picMkLst>
            <pc:docMk/>
            <pc:sldMk cId="2768077543" sldId="1676"/>
            <ac:picMk id="4" creationId="{52439E01-6482-2FD9-57B0-07D58129C097}"/>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_rels/drawing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eg"/><Relationship Id="rId1" Type="http://schemas.openxmlformats.org/officeDocument/2006/relationships/image" Target="../media/image10.JPG"/><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png"/><Relationship Id="rId9"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Stefanie Schroeder</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B70EDC05-0BE4-46C1-9DAC-8033DCF77B4A}">
      <dgm:prSet/>
      <dgm:spPr/>
      <dgm:t>
        <a:bodyPr/>
        <a:lstStyle/>
        <a:p>
          <a:r>
            <a:rPr lang="en-US" dirty="0"/>
            <a:t>Jennifer McLean</a:t>
          </a:r>
        </a:p>
      </dgm:t>
    </dgm:pt>
    <dgm:pt modelId="{0300ABD8-23DE-4FA6-8381-4F23AB25491C}" type="parTrans" cxnId="{F7EF19F8-54E8-467F-8AF3-6901A9E6E960}">
      <dgm:prSet/>
      <dgm:spPr/>
      <dgm:t>
        <a:bodyPr/>
        <a:lstStyle/>
        <a:p>
          <a:endParaRPr lang="en-US"/>
        </a:p>
      </dgm:t>
    </dgm:pt>
    <dgm:pt modelId="{0BDD8D80-B364-4874-8C8D-AABCB6069EE9}" type="sibTrans" cxnId="{F7EF19F8-54E8-467F-8AF3-6901A9E6E960}">
      <dgm:prSet/>
      <dgm:spPr/>
      <dgm:t>
        <a:bodyPr/>
        <a:lstStyle/>
        <a:p>
          <a:endParaRPr lang="en-US"/>
        </a:p>
      </dgm:t>
    </dgm:pt>
    <dgm:pt modelId="{452466AB-2408-4645-9FC3-599DD3994EBC}">
      <dgm:prSet/>
      <dgm:spPr/>
      <dgm:t>
        <a:bodyPr/>
        <a:lstStyle/>
        <a:p>
          <a:r>
            <a:rPr lang="en-US" dirty="0"/>
            <a:t>Aaron Mabe</a:t>
          </a:r>
        </a:p>
      </dgm:t>
    </dgm:pt>
    <dgm:pt modelId="{C1C79EB9-8B7D-45FC-878D-8AFD91F84F1A}" type="parTrans" cxnId="{49D5A873-8F1F-4B53-808E-775E19F79296}">
      <dgm:prSet/>
      <dgm:spPr/>
      <dgm:t>
        <a:bodyPr/>
        <a:lstStyle/>
        <a:p>
          <a:endParaRPr lang="en-US"/>
        </a:p>
      </dgm:t>
    </dgm:pt>
    <dgm:pt modelId="{8618EC90-7155-47FF-9602-452D9A3BF89A}" type="sibTrans" cxnId="{49D5A873-8F1F-4B53-808E-775E19F79296}">
      <dgm:prSet/>
      <dgm:spPr/>
      <dgm:t>
        <a:bodyPr/>
        <a:lstStyle/>
        <a:p>
          <a:endParaRPr lang="en-US"/>
        </a:p>
      </dgm:t>
    </dgm:pt>
    <dgm:pt modelId="{F2727D7F-93FB-4DE6-AA32-52E7A96A13A9}" type="pres">
      <dgm:prSet presAssocID="{7FBB94E0-6142-4D42-A25A-B1596C2BF751}" presName="Name0" presStyleCnt="0">
        <dgm:presLayoutVars>
          <dgm:dir/>
          <dgm:resizeHandles val="exact"/>
        </dgm:presLayoutVars>
      </dgm:prSet>
      <dgm:spPr/>
    </dgm:pt>
    <dgm:pt modelId="{BD537E27-7F35-40AE-8F46-9CA6762F5832}" type="pres">
      <dgm:prSet presAssocID="{52D41CC0-F150-4E37-81CD-6FAC9303347E}" presName="composite" presStyleCnt="0"/>
      <dgm:spPr/>
    </dgm:pt>
    <dgm:pt modelId="{369C2B1C-A1DC-4D93-A814-FCE722422A8C}" type="pres">
      <dgm:prSet presAssocID="{52D41CC0-F150-4E37-81CD-6FAC9303347E}" presName="rect1" presStyleLbl="bgImgPlac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E035FDE3-DD7C-4EC9-9BE2-FB9171A9C20C}" type="pres">
      <dgm:prSet presAssocID="{52D41CC0-F150-4E37-81CD-6FAC9303347E}" presName="wedgeRectCallout1" presStyleLbl="node1" presStyleIdx="0" presStyleCnt="9">
        <dgm:presLayoutVars>
          <dgm:bulletEnabled val="1"/>
        </dgm:presLayoutVars>
      </dgm:prSet>
      <dgm:spPr/>
    </dgm:pt>
    <dgm:pt modelId="{44CA1024-10F3-41FE-8001-B3872F132AAC}" type="pres">
      <dgm:prSet presAssocID="{6B32DB71-E2D6-46DF-AE49-CF5C32744BE2}" presName="sibTrans" presStyleCnt="0"/>
      <dgm:spPr/>
    </dgm:pt>
    <dgm:pt modelId="{5FA3948C-CCBE-408F-A842-E14A387BA3C6}" type="pres">
      <dgm:prSet presAssocID="{F971C0E7-F877-4636-BEBA-D30CDC7746C5}" presName="composite" presStyleCnt="0"/>
      <dgm:spPr/>
    </dgm:pt>
    <dgm:pt modelId="{8CD83F31-2381-453B-ACA6-2912988DB06F}" type="pres">
      <dgm:prSet presAssocID="{F971C0E7-F877-4636-BEBA-D30CDC7746C5}" presName="rect1" presStyleLbl="bgImgPlace1" presStyleIdx="1" presStyleCnt="9"/>
      <dgm:spPr>
        <a:blipFill>
          <a:blip xmlns:r="http://schemas.openxmlformats.org/officeDocument/2006/relationships" r:embed="rId2"/>
          <a:srcRect/>
          <a:stretch>
            <a:fillRect l="-1000" r="-1000"/>
          </a:stretch>
        </a:blipFill>
      </dgm:spPr>
    </dgm:pt>
    <dgm:pt modelId="{F909DEB2-C496-4520-8611-20AB9838DAF4}" type="pres">
      <dgm:prSet presAssocID="{F971C0E7-F877-4636-BEBA-D30CDC7746C5}" presName="wedgeRectCallout1" presStyleLbl="node1" presStyleIdx="1" presStyleCnt="9">
        <dgm:presLayoutVars>
          <dgm:bulletEnabled val="1"/>
        </dgm:presLayoutVars>
      </dgm:prSet>
      <dgm:spPr/>
    </dgm:pt>
    <dgm:pt modelId="{C610AD8C-5BA2-474C-9B7B-D9A7246B5AD0}" type="pres">
      <dgm:prSet presAssocID="{35A27956-206F-4CD5-85D3-7E8F83158435}" presName="sibTrans" presStyleCnt="0"/>
      <dgm:spPr/>
    </dgm:pt>
    <dgm:pt modelId="{02C97A1A-C14A-40DF-B44E-9646CAAEEC08}" type="pres">
      <dgm:prSet presAssocID="{802C5A5E-268D-4C44-B1CB-528B5141253C}" presName="composite" presStyleCnt="0"/>
      <dgm:spPr/>
    </dgm:pt>
    <dgm:pt modelId="{D2590E33-1BEC-4B8E-ABBB-5C2737C3F154}" type="pres">
      <dgm:prSet presAssocID="{802C5A5E-268D-4C44-B1CB-528B5141253C}" presName="rect1" presStyleLbl="bgImgPlace1" presStyleIdx="2" presStyleCnt="9"/>
      <dgm:spPr>
        <a:blipFill>
          <a:blip xmlns:r="http://schemas.openxmlformats.org/officeDocument/2006/relationships" r:embed="rId3"/>
          <a:srcRect/>
          <a:stretch>
            <a:fillRect t="-7000" b="-7000"/>
          </a:stretch>
        </a:blipFill>
      </dgm:spPr>
    </dgm:pt>
    <dgm:pt modelId="{A4DE3437-0929-45FC-B65B-097B6799677E}" type="pres">
      <dgm:prSet presAssocID="{802C5A5E-268D-4C44-B1CB-528B5141253C}" presName="wedgeRectCallout1" presStyleLbl="node1" presStyleIdx="2" presStyleCnt="9">
        <dgm:presLayoutVars>
          <dgm:bulletEnabled val="1"/>
        </dgm:presLayoutVars>
      </dgm:prSet>
      <dgm:spPr/>
    </dgm:pt>
    <dgm:pt modelId="{DA8DB6EA-372E-43C1-96D5-5A44B972ED16}" type="pres">
      <dgm:prSet presAssocID="{5ED36A2C-A23D-475F-B013-6BADCA0411E9}" presName="sibTrans" presStyleCnt="0"/>
      <dgm:spPr/>
    </dgm:pt>
    <dgm:pt modelId="{E3746054-4A9D-4DAC-BB8A-ADFA84AE7A84}" type="pres">
      <dgm:prSet presAssocID="{D1D8622C-E34C-47D5-ACE6-36634023FEF1}" presName="composite" presStyleCnt="0"/>
      <dgm:spPr/>
    </dgm:pt>
    <dgm:pt modelId="{ED8B02B9-0833-4572-A582-AC3CE9B9965F}" type="pres">
      <dgm:prSet presAssocID="{D1D8622C-E34C-47D5-ACE6-36634023FEF1}" presName="rect1" presStyleLbl="bgImgPlace1" presStyleIdx="3" presStyleCnt="9"/>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5E562F88-71BE-425F-B4C8-C5F30BEE9644}" type="pres">
      <dgm:prSet presAssocID="{D1D8622C-E34C-47D5-ACE6-36634023FEF1}" presName="wedgeRectCallout1" presStyleLbl="node1" presStyleIdx="3" presStyleCnt="9">
        <dgm:presLayoutVars>
          <dgm:bulletEnabled val="1"/>
        </dgm:presLayoutVars>
      </dgm:prSet>
      <dgm:spPr/>
    </dgm:pt>
    <dgm:pt modelId="{E4D91319-44FB-4192-8D1E-86168C532F35}" type="pres">
      <dgm:prSet presAssocID="{B83D9F7A-9BA3-4681-BB5C-6C4D10EF11C7}" presName="sibTrans" presStyleCnt="0"/>
      <dgm:spPr/>
    </dgm:pt>
    <dgm:pt modelId="{0E52C320-BE21-4EDD-9316-91950E44C5A6}" type="pres">
      <dgm:prSet presAssocID="{B782E1AC-E3E0-48F7-8127-40611DCBD550}" presName="composite" presStyleCnt="0"/>
      <dgm:spPr/>
    </dgm:pt>
    <dgm:pt modelId="{01ACC801-DAA0-4794-B9BE-70AB3EA32713}" type="pres">
      <dgm:prSet presAssocID="{B782E1AC-E3E0-48F7-8127-40611DCBD550}" presName="rect1" presStyleLbl="bgImgPlac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a:solidFill>
            <a:srgbClr val="003768"/>
          </a:solidFill>
        </a:ln>
      </dgm:spPr>
    </dgm:pt>
    <dgm:pt modelId="{B7B0CCF7-D647-4781-BAA6-1B21C9181D10}" type="pres">
      <dgm:prSet presAssocID="{B782E1AC-E3E0-48F7-8127-40611DCBD550}" presName="wedgeRectCallout1" presStyleLbl="node1" presStyleIdx="4" presStyleCnt="9">
        <dgm:presLayoutVars>
          <dgm:bulletEnabled val="1"/>
        </dgm:presLayoutVars>
      </dgm:prSet>
      <dgm:spPr/>
    </dgm:pt>
    <dgm:pt modelId="{1A53D6B7-FB73-4CE0-A0F2-B948565C2F87}" type="pres">
      <dgm:prSet presAssocID="{FB46BE91-76AB-4830-A9C2-3431E497F567}" presName="sibTrans" presStyleCnt="0"/>
      <dgm:spPr/>
    </dgm:pt>
    <dgm:pt modelId="{20A351C9-C62A-4811-B58F-52FCD93FD38D}" type="pres">
      <dgm:prSet presAssocID="{452466AB-2408-4645-9FC3-599DD3994EBC}" presName="composite" presStyleCnt="0"/>
      <dgm:spPr/>
    </dgm:pt>
    <dgm:pt modelId="{3DDA16CE-7D47-4596-AF3C-F050F60DB5A3}" type="pres">
      <dgm:prSet presAssocID="{452466AB-2408-4645-9FC3-599DD3994EBC}" presName="rect1" presStyleLbl="bgImgPlace1" presStyleIdx="5" presStyleCnt="9" custLinFactNeighborX="-4641" custLinFactNeighborY="725"/>
      <dgm:spPr>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dgm:spPr>
    </dgm:pt>
    <dgm:pt modelId="{BE39835D-6089-478B-AB36-D0A9CDA20D35}" type="pres">
      <dgm:prSet presAssocID="{452466AB-2408-4645-9FC3-599DD3994EBC}" presName="wedgeRectCallout1" presStyleLbl="node1" presStyleIdx="5" presStyleCnt="9">
        <dgm:presLayoutVars>
          <dgm:bulletEnabled val="1"/>
        </dgm:presLayoutVars>
      </dgm:prSet>
      <dgm:spPr/>
    </dgm:pt>
    <dgm:pt modelId="{4A9DA547-0FE5-43CE-B300-D9C5CB998034}" type="pres">
      <dgm:prSet presAssocID="{8618EC90-7155-47FF-9602-452D9A3BF89A}" presName="sibTrans" presStyleCnt="0"/>
      <dgm:spPr/>
    </dgm:pt>
    <dgm:pt modelId="{A524C09B-B55A-46D5-8D9F-753C91B28FE5}" type="pres">
      <dgm:prSet presAssocID="{2D82CAB0-23F6-4755-8E50-2C47A34D7695}" presName="composite" presStyleCnt="0"/>
      <dgm:spPr/>
    </dgm:pt>
    <dgm:pt modelId="{0812515D-69BB-4AFE-A675-A67D49D41966}" type="pres">
      <dgm:prSet presAssocID="{2D82CAB0-23F6-4755-8E50-2C47A34D7695}" presName="rect1" presStyleLbl="bgImgPlac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dgm:spPr>
    </dgm:pt>
    <dgm:pt modelId="{10E6ECBD-0F75-421E-B1DF-7D296F7912AC}" type="pres">
      <dgm:prSet presAssocID="{2D82CAB0-23F6-4755-8E50-2C47A34D7695}" presName="wedgeRectCallout1" presStyleLbl="node1" presStyleIdx="6" presStyleCnt="9">
        <dgm:presLayoutVars>
          <dgm:bulletEnabled val="1"/>
        </dgm:presLayoutVars>
      </dgm:prSet>
      <dgm:spPr/>
    </dgm:pt>
    <dgm:pt modelId="{F709318E-3195-4611-ABF5-325AE4D47F31}" type="pres">
      <dgm:prSet presAssocID="{7D51842E-720F-4BB1-87A8-E277DBB027CC}" presName="sibTrans" presStyleCnt="0"/>
      <dgm:spPr/>
    </dgm:pt>
    <dgm:pt modelId="{439AF9FB-8673-44E7-9CD3-8B03706A044B}" type="pres">
      <dgm:prSet presAssocID="{6121D8CF-BC28-4E0A-80D0-B0B498B79F20}" presName="composite" presStyleCnt="0"/>
      <dgm:spPr/>
    </dgm:pt>
    <dgm:pt modelId="{7AB68F8F-FFE3-4CB3-A486-66519F9D24BB}" type="pres">
      <dgm:prSet presAssocID="{6121D8CF-BC28-4E0A-80D0-B0B498B79F20}" presName="rect1" presStyleLbl="bgImgPlace1" presStyleIdx="7" presStyleCnt="9" custLinFactNeighborX="-537" custLinFactNeighborY="534"/>
      <dgm:spPr>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dgm:spPr>
    </dgm:pt>
    <dgm:pt modelId="{A356E8FE-CCCE-4613-96CD-544348710590}" type="pres">
      <dgm:prSet presAssocID="{6121D8CF-BC28-4E0A-80D0-B0B498B79F20}" presName="wedgeRectCallout1" presStyleLbl="node1" presStyleIdx="7" presStyleCnt="9">
        <dgm:presLayoutVars>
          <dgm:bulletEnabled val="1"/>
        </dgm:presLayoutVars>
      </dgm:prSet>
      <dgm:spPr/>
    </dgm:pt>
    <dgm:pt modelId="{0C2C0C88-BACE-4D09-8624-7B00E3A62C75}" type="pres">
      <dgm:prSet presAssocID="{208FFD55-933A-4C59-AB1C-5481FA6F489F}" presName="sibTrans" presStyleCnt="0"/>
      <dgm:spPr/>
    </dgm:pt>
    <dgm:pt modelId="{89400835-B386-42BB-AD0E-D45DCF914AA1}" type="pres">
      <dgm:prSet presAssocID="{B70EDC05-0BE4-46C1-9DAC-8033DCF77B4A}" presName="composite" presStyleCnt="0"/>
      <dgm:spPr/>
    </dgm:pt>
    <dgm:pt modelId="{2B90E5F4-B2F1-439C-9027-616FE7D3BCF8}" type="pres">
      <dgm:prSet presAssocID="{B70EDC05-0BE4-46C1-9DAC-8033DCF77B4A}" presName="rect1" presStyleLbl="bgImgPlace1" presStyleIdx="8" presStyleCnt="9"/>
      <dgm:spPr>
        <a:blipFill>
          <a:blip xmlns:r="http://schemas.openxmlformats.org/officeDocument/2006/relationships" r:embed="rId9"/>
          <a:srcRect/>
          <a:stretch>
            <a:fillRect t="-12000" b="-12000"/>
          </a:stretch>
        </a:blipFill>
      </dgm:spPr>
    </dgm:pt>
    <dgm:pt modelId="{1923388B-C79A-4088-ADF4-A99AF4C6631D}" type="pres">
      <dgm:prSet presAssocID="{B70EDC05-0BE4-46C1-9DAC-8033DCF77B4A}" presName="wedgeRectCallout1" presStyleLbl="node1" presStyleIdx="8" presStyleCnt="9">
        <dgm:presLayoutVars>
          <dgm:bulletEnabled val="1"/>
        </dgm:presLayoutVars>
      </dgm:prSet>
      <dgm:spPr/>
    </dgm:pt>
  </dgm:ptLst>
  <dgm:cxnLst>
    <dgm:cxn modelId="{388E9E07-5EC0-4045-A723-BB7E287BBA36}" type="presOf" srcId="{802C5A5E-268D-4C44-B1CB-528B5141253C}" destId="{A4DE3437-0929-45FC-B65B-097B6799677E}" srcOrd="0" destOrd="0" presId="urn:microsoft.com/office/officeart/2008/layout/BendingPictureCaptionList"/>
    <dgm:cxn modelId="{42425522-FB21-4687-9944-397880106BE4}" type="presOf" srcId="{B782E1AC-E3E0-48F7-8127-40611DCBD550}" destId="{B7B0CCF7-D647-4781-BAA6-1B21C9181D10}" srcOrd="0" destOrd="0" presId="urn:microsoft.com/office/officeart/2008/layout/BendingPictureCaptionList"/>
    <dgm:cxn modelId="{136B5937-FC6C-465F-B7BF-D87DCADDDF44}" type="presOf" srcId="{52D41CC0-F150-4E37-81CD-6FAC9303347E}" destId="{E035FDE3-DD7C-4EC9-9BE2-FB9171A9C20C}" srcOrd="0" destOrd="0" presId="urn:microsoft.com/office/officeart/2008/layout/BendingPictureCaptionList"/>
    <dgm:cxn modelId="{36FA1F3D-9EFA-47A7-B87D-D3261E4D53D0}" srcId="{7FBB94E0-6142-4D42-A25A-B1596C2BF751}" destId="{F971C0E7-F877-4636-BEBA-D30CDC7746C5}" srcOrd="1" destOrd="0" parTransId="{152EB26E-5108-4F37-9BE9-C3D7C92DF248}" sibTransId="{35A27956-206F-4CD5-85D3-7E8F83158435}"/>
    <dgm:cxn modelId="{39EADF3F-B644-49F5-ACD6-99887412B483}" type="presOf" srcId="{7FBB94E0-6142-4D42-A25A-B1596C2BF751}" destId="{F2727D7F-93FB-4DE6-AA32-52E7A96A13A9}" srcOrd="0" destOrd="0" presId="urn:microsoft.com/office/officeart/2008/layout/BendingPictureCaptionList"/>
    <dgm:cxn modelId="{EC252E68-581F-4CF9-A568-8C743D22294F}" type="presOf" srcId="{452466AB-2408-4645-9FC3-599DD3994EBC}" destId="{BE39835D-6089-478B-AB36-D0A9CDA20D35}" srcOrd="0" destOrd="0" presId="urn:microsoft.com/office/officeart/2008/layout/BendingPictureCaptionList"/>
    <dgm:cxn modelId="{49D5A873-8F1F-4B53-808E-775E19F79296}" srcId="{7FBB94E0-6142-4D42-A25A-B1596C2BF751}" destId="{452466AB-2408-4645-9FC3-599DD3994EBC}" srcOrd="5" destOrd="0" parTransId="{C1C79EB9-8B7D-45FC-878D-8AFD91F84F1A}" sibTransId="{8618EC90-7155-47FF-9602-452D9A3BF89A}"/>
    <dgm:cxn modelId="{2B73CD8E-AF6E-49DA-A2D9-E89F8829A30D}" srcId="{7FBB94E0-6142-4D42-A25A-B1596C2BF751}" destId="{2D82CAB0-23F6-4755-8E50-2C47A34D7695}" srcOrd="6" destOrd="0" parTransId="{949D640C-65C1-400D-985B-97B6A330B6A5}" sibTransId="{7D51842E-720F-4BB1-87A8-E277DBB027CC}"/>
    <dgm:cxn modelId="{11CA3E95-3A22-46F4-A6EE-97752037405C}" type="presOf" srcId="{2D82CAB0-23F6-4755-8E50-2C47A34D7695}" destId="{10E6ECBD-0F75-421E-B1DF-7D296F7912AC}" srcOrd="0" destOrd="0" presId="urn:microsoft.com/office/officeart/2008/layout/BendingPictureCaptionList"/>
    <dgm:cxn modelId="{9858E59F-F450-4F88-8D86-B5BDE8A9B6B7}" srcId="{7FBB94E0-6142-4D42-A25A-B1596C2BF751}" destId="{6121D8CF-BC28-4E0A-80D0-B0B498B79F20}" srcOrd="7" destOrd="0" parTransId="{4BFB067D-7D57-4B37-9653-67173E3FAD0D}" sibTransId="{208FFD55-933A-4C59-AB1C-5481FA6F489F}"/>
    <dgm:cxn modelId="{830C3EC5-3101-4D18-B65B-93BDD925AAC7}" type="presOf" srcId="{6121D8CF-BC28-4E0A-80D0-B0B498B79F20}" destId="{A356E8FE-CCCE-4613-96CD-544348710590}" srcOrd="0" destOrd="0" presId="urn:microsoft.com/office/officeart/2008/layout/BendingPictureCaptionList"/>
    <dgm:cxn modelId="{32504AC5-8308-4DCD-8747-61EB973876DA}" srcId="{7FBB94E0-6142-4D42-A25A-B1596C2BF751}" destId="{802C5A5E-268D-4C44-B1CB-528B5141253C}" srcOrd="2" destOrd="0" parTransId="{8BBE0DFC-471B-491F-ABDE-3237D40D57BF}" sibTransId="{5ED36A2C-A23D-475F-B013-6BADCA0411E9}"/>
    <dgm:cxn modelId="{875143C6-1BF3-4C85-A4AC-5DAE64987A03}" type="presOf" srcId="{D1D8622C-E34C-47D5-ACE6-36634023FEF1}" destId="{5E562F88-71BE-425F-B4C8-C5F30BEE9644}" srcOrd="0" destOrd="0" presId="urn:microsoft.com/office/officeart/2008/layout/BendingPictureCaptionList"/>
    <dgm:cxn modelId="{5571A2D0-DE44-44C6-8E2A-7CFC68A18808}" srcId="{7FBB94E0-6142-4D42-A25A-B1596C2BF751}" destId="{D1D8622C-E34C-47D5-ACE6-36634023FEF1}" srcOrd="3" destOrd="0" parTransId="{E1D66426-6FD0-49BA-8D34-DDEE330291F8}" sibTransId="{B83D9F7A-9BA3-4681-BB5C-6C4D10EF11C7}"/>
    <dgm:cxn modelId="{79B2A4DC-B919-418C-8317-8C5C3F556591}" type="presOf" srcId="{F971C0E7-F877-4636-BEBA-D30CDC7746C5}" destId="{F909DEB2-C496-4520-8611-20AB9838DAF4}" srcOrd="0" destOrd="0" presId="urn:microsoft.com/office/officeart/2008/layout/BendingPictureCaptionList"/>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D02E42E1-460B-4DA5-A20F-8BE6DF1A602F}" type="presOf" srcId="{B70EDC05-0BE4-46C1-9DAC-8033DCF77B4A}" destId="{1923388B-C79A-4088-ADF4-A99AF4C6631D}" srcOrd="0" destOrd="0" presId="urn:microsoft.com/office/officeart/2008/layout/BendingPictureCaptionList"/>
    <dgm:cxn modelId="{F7EF19F8-54E8-467F-8AF3-6901A9E6E960}" srcId="{7FBB94E0-6142-4D42-A25A-B1596C2BF751}" destId="{B70EDC05-0BE4-46C1-9DAC-8033DCF77B4A}" srcOrd="8" destOrd="0" parTransId="{0300ABD8-23DE-4FA6-8381-4F23AB25491C}" sibTransId="{0BDD8D80-B364-4874-8C8D-AABCB6069EE9}"/>
    <dgm:cxn modelId="{BC8585CD-8F37-4DD2-AF0E-226D959E5CE1}" type="presParOf" srcId="{F2727D7F-93FB-4DE6-AA32-52E7A96A13A9}" destId="{BD537E27-7F35-40AE-8F46-9CA6762F5832}" srcOrd="0" destOrd="0" presId="urn:microsoft.com/office/officeart/2008/layout/BendingPictureCaptionList"/>
    <dgm:cxn modelId="{7B8622E3-1715-4474-8F37-4C7D82D14354}" type="presParOf" srcId="{BD537E27-7F35-40AE-8F46-9CA6762F5832}" destId="{369C2B1C-A1DC-4D93-A814-FCE722422A8C}" srcOrd="0" destOrd="0" presId="urn:microsoft.com/office/officeart/2008/layout/BendingPictureCaptionList"/>
    <dgm:cxn modelId="{FC721A70-4B96-4344-A330-D62F4B618887}" type="presParOf" srcId="{BD537E27-7F35-40AE-8F46-9CA6762F5832}" destId="{E035FDE3-DD7C-4EC9-9BE2-FB9171A9C20C}" srcOrd="1" destOrd="0" presId="urn:microsoft.com/office/officeart/2008/layout/BendingPictureCaptionList"/>
    <dgm:cxn modelId="{860EF3EE-34DC-4685-9705-DD4B1DDB5C60}" type="presParOf" srcId="{F2727D7F-93FB-4DE6-AA32-52E7A96A13A9}" destId="{44CA1024-10F3-41FE-8001-B3872F132AAC}" srcOrd="1" destOrd="0" presId="urn:microsoft.com/office/officeart/2008/layout/BendingPictureCaptionList"/>
    <dgm:cxn modelId="{4E01C344-F7F5-4118-B2AE-468F2AF37775}" type="presParOf" srcId="{F2727D7F-93FB-4DE6-AA32-52E7A96A13A9}" destId="{5FA3948C-CCBE-408F-A842-E14A387BA3C6}" srcOrd="2" destOrd="0" presId="urn:microsoft.com/office/officeart/2008/layout/BendingPictureCaptionList"/>
    <dgm:cxn modelId="{D2251F55-381C-44EB-B6ED-F829E8224B1E}" type="presParOf" srcId="{5FA3948C-CCBE-408F-A842-E14A387BA3C6}" destId="{8CD83F31-2381-453B-ACA6-2912988DB06F}" srcOrd="0" destOrd="0" presId="urn:microsoft.com/office/officeart/2008/layout/BendingPictureCaptionList"/>
    <dgm:cxn modelId="{3ECBA3FC-0B0A-4F54-BBD2-0A2A1A29D6A5}" type="presParOf" srcId="{5FA3948C-CCBE-408F-A842-E14A387BA3C6}" destId="{F909DEB2-C496-4520-8611-20AB9838DAF4}" srcOrd="1" destOrd="0" presId="urn:microsoft.com/office/officeart/2008/layout/BendingPictureCaptionList"/>
    <dgm:cxn modelId="{AC6B0011-E8BB-4A30-ADC1-8A32D0E72528}" type="presParOf" srcId="{F2727D7F-93FB-4DE6-AA32-52E7A96A13A9}" destId="{C610AD8C-5BA2-474C-9B7B-D9A7246B5AD0}" srcOrd="3" destOrd="0" presId="urn:microsoft.com/office/officeart/2008/layout/BendingPictureCaptionList"/>
    <dgm:cxn modelId="{5D4F02BC-8610-437E-83B7-00B3D111E4AA}" type="presParOf" srcId="{F2727D7F-93FB-4DE6-AA32-52E7A96A13A9}" destId="{02C97A1A-C14A-40DF-B44E-9646CAAEEC08}" srcOrd="4" destOrd="0" presId="urn:microsoft.com/office/officeart/2008/layout/BendingPictureCaptionList"/>
    <dgm:cxn modelId="{65135F22-A7FD-4BDC-BD89-4F1C5C33506D}" type="presParOf" srcId="{02C97A1A-C14A-40DF-B44E-9646CAAEEC08}" destId="{D2590E33-1BEC-4B8E-ABBB-5C2737C3F154}" srcOrd="0" destOrd="0" presId="urn:microsoft.com/office/officeart/2008/layout/BendingPictureCaptionList"/>
    <dgm:cxn modelId="{F88BEC50-1E56-42C3-BDAD-8C7073E98CC7}" type="presParOf" srcId="{02C97A1A-C14A-40DF-B44E-9646CAAEEC08}" destId="{A4DE3437-0929-45FC-B65B-097B6799677E}" srcOrd="1" destOrd="0" presId="urn:microsoft.com/office/officeart/2008/layout/BendingPictureCaptionList"/>
    <dgm:cxn modelId="{A7415834-2B53-4D95-B470-9D76CBCF5711}" type="presParOf" srcId="{F2727D7F-93FB-4DE6-AA32-52E7A96A13A9}" destId="{DA8DB6EA-372E-43C1-96D5-5A44B972ED16}" srcOrd="5" destOrd="0" presId="urn:microsoft.com/office/officeart/2008/layout/BendingPictureCaptionList"/>
    <dgm:cxn modelId="{171E5CF6-1D20-478B-AA5D-C67676D3FA6D}" type="presParOf" srcId="{F2727D7F-93FB-4DE6-AA32-52E7A96A13A9}" destId="{E3746054-4A9D-4DAC-BB8A-ADFA84AE7A84}" srcOrd="6" destOrd="0" presId="urn:microsoft.com/office/officeart/2008/layout/BendingPictureCaptionList"/>
    <dgm:cxn modelId="{C962A088-53D2-4760-8CDB-017E88C63BA4}" type="presParOf" srcId="{E3746054-4A9D-4DAC-BB8A-ADFA84AE7A84}" destId="{ED8B02B9-0833-4572-A582-AC3CE9B9965F}" srcOrd="0" destOrd="0" presId="urn:microsoft.com/office/officeart/2008/layout/BendingPictureCaptionList"/>
    <dgm:cxn modelId="{E14A3DD1-57AE-4B13-9C6C-E9D27E7FE3C5}" type="presParOf" srcId="{E3746054-4A9D-4DAC-BB8A-ADFA84AE7A84}" destId="{5E562F88-71BE-425F-B4C8-C5F30BEE9644}" srcOrd="1" destOrd="0" presId="urn:microsoft.com/office/officeart/2008/layout/BendingPictureCaptionList"/>
    <dgm:cxn modelId="{A27E84B2-583B-4E50-8178-F884D29A5597}" type="presParOf" srcId="{F2727D7F-93FB-4DE6-AA32-52E7A96A13A9}" destId="{E4D91319-44FB-4192-8D1E-86168C532F35}" srcOrd="7" destOrd="0" presId="urn:microsoft.com/office/officeart/2008/layout/BendingPictureCaptionList"/>
    <dgm:cxn modelId="{D60D9C7C-193A-4FE2-AED6-EA152D2E8602}" type="presParOf" srcId="{F2727D7F-93FB-4DE6-AA32-52E7A96A13A9}" destId="{0E52C320-BE21-4EDD-9316-91950E44C5A6}" srcOrd="8" destOrd="0" presId="urn:microsoft.com/office/officeart/2008/layout/BendingPictureCaptionList"/>
    <dgm:cxn modelId="{9E460F78-D37B-4F50-A3DE-D73397D6A96E}" type="presParOf" srcId="{0E52C320-BE21-4EDD-9316-91950E44C5A6}" destId="{01ACC801-DAA0-4794-B9BE-70AB3EA32713}" srcOrd="0" destOrd="0" presId="urn:microsoft.com/office/officeart/2008/layout/BendingPictureCaptionList"/>
    <dgm:cxn modelId="{6D2E1CF4-E619-479B-863E-DF943E4BB12F}" type="presParOf" srcId="{0E52C320-BE21-4EDD-9316-91950E44C5A6}" destId="{B7B0CCF7-D647-4781-BAA6-1B21C9181D10}" srcOrd="1" destOrd="0" presId="urn:microsoft.com/office/officeart/2008/layout/BendingPictureCaptionList"/>
    <dgm:cxn modelId="{3923789B-E5CF-4143-95C7-C74FD6D6C93E}" type="presParOf" srcId="{F2727D7F-93FB-4DE6-AA32-52E7A96A13A9}" destId="{1A53D6B7-FB73-4CE0-A0F2-B948565C2F87}" srcOrd="9" destOrd="0" presId="urn:microsoft.com/office/officeart/2008/layout/BendingPictureCaptionList"/>
    <dgm:cxn modelId="{D3305B4E-C5CE-41FA-852C-6289AC61DE95}" type="presParOf" srcId="{F2727D7F-93FB-4DE6-AA32-52E7A96A13A9}" destId="{20A351C9-C62A-4811-B58F-52FCD93FD38D}" srcOrd="10" destOrd="0" presId="urn:microsoft.com/office/officeart/2008/layout/BendingPictureCaptionList"/>
    <dgm:cxn modelId="{4D92DADC-2169-4E48-8979-95C96BB492B8}" type="presParOf" srcId="{20A351C9-C62A-4811-B58F-52FCD93FD38D}" destId="{3DDA16CE-7D47-4596-AF3C-F050F60DB5A3}" srcOrd="0" destOrd="0" presId="urn:microsoft.com/office/officeart/2008/layout/BendingPictureCaptionList"/>
    <dgm:cxn modelId="{408350D4-F337-48B5-8C26-0F56BAE5E8B0}" type="presParOf" srcId="{20A351C9-C62A-4811-B58F-52FCD93FD38D}" destId="{BE39835D-6089-478B-AB36-D0A9CDA20D35}" srcOrd="1" destOrd="0" presId="urn:microsoft.com/office/officeart/2008/layout/BendingPictureCaptionList"/>
    <dgm:cxn modelId="{CFCA2741-F45B-4197-9385-78E21A2BF814}" type="presParOf" srcId="{F2727D7F-93FB-4DE6-AA32-52E7A96A13A9}" destId="{4A9DA547-0FE5-43CE-B300-D9C5CB998034}" srcOrd="11" destOrd="0" presId="urn:microsoft.com/office/officeart/2008/layout/BendingPictureCaptionList"/>
    <dgm:cxn modelId="{DC0AE7B0-676E-4113-BD82-0C765E6F165C}" type="presParOf" srcId="{F2727D7F-93FB-4DE6-AA32-52E7A96A13A9}" destId="{A524C09B-B55A-46D5-8D9F-753C91B28FE5}" srcOrd="12" destOrd="0" presId="urn:microsoft.com/office/officeart/2008/layout/BendingPictureCaptionList"/>
    <dgm:cxn modelId="{B4E62807-A9D8-48C6-BA6E-6F51FA8C8341}" type="presParOf" srcId="{A524C09B-B55A-46D5-8D9F-753C91B28FE5}" destId="{0812515D-69BB-4AFE-A675-A67D49D41966}" srcOrd="0" destOrd="0" presId="urn:microsoft.com/office/officeart/2008/layout/BendingPictureCaptionList"/>
    <dgm:cxn modelId="{E6F9D4AE-AEE3-4AE2-ADC0-BE7C5239C875}" type="presParOf" srcId="{A524C09B-B55A-46D5-8D9F-753C91B28FE5}" destId="{10E6ECBD-0F75-421E-B1DF-7D296F7912AC}" srcOrd="1" destOrd="0" presId="urn:microsoft.com/office/officeart/2008/layout/BendingPictureCaptionList"/>
    <dgm:cxn modelId="{F3EED505-1460-4FAE-99EE-609CB8DA4BD0}" type="presParOf" srcId="{F2727D7F-93FB-4DE6-AA32-52E7A96A13A9}" destId="{F709318E-3195-4611-ABF5-325AE4D47F31}" srcOrd="13" destOrd="0" presId="urn:microsoft.com/office/officeart/2008/layout/BendingPictureCaptionList"/>
    <dgm:cxn modelId="{7AC4DFE7-1FBA-45D0-A624-29B107754E17}" type="presParOf" srcId="{F2727D7F-93FB-4DE6-AA32-52E7A96A13A9}" destId="{439AF9FB-8673-44E7-9CD3-8B03706A044B}" srcOrd="14" destOrd="0" presId="urn:microsoft.com/office/officeart/2008/layout/BendingPictureCaptionList"/>
    <dgm:cxn modelId="{00752228-B977-49E3-B634-545FAADE48FD}" type="presParOf" srcId="{439AF9FB-8673-44E7-9CD3-8B03706A044B}" destId="{7AB68F8F-FFE3-4CB3-A486-66519F9D24BB}" srcOrd="0" destOrd="0" presId="urn:microsoft.com/office/officeart/2008/layout/BendingPictureCaptionList"/>
    <dgm:cxn modelId="{082CBD06-08BD-4D1F-9D6B-76406E1AA802}" type="presParOf" srcId="{439AF9FB-8673-44E7-9CD3-8B03706A044B}" destId="{A356E8FE-CCCE-4613-96CD-544348710590}" srcOrd="1" destOrd="0" presId="urn:microsoft.com/office/officeart/2008/layout/BendingPictureCaptionList"/>
    <dgm:cxn modelId="{A55063C2-10C3-4007-B77F-209AF868C743}" type="presParOf" srcId="{F2727D7F-93FB-4DE6-AA32-52E7A96A13A9}" destId="{0C2C0C88-BACE-4D09-8624-7B00E3A62C75}" srcOrd="15" destOrd="0" presId="urn:microsoft.com/office/officeart/2008/layout/BendingPictureCaptionList"/>
    <dgm:cxn modelId="{2AF822A9-F1AA-42A0-957E-C53482B80026}" type="presParOf" srcId="{F2727D7F-93FB-4DE6-AA32-52E7A96A13A9}" destId="{89400835-B386-42BB-AD0E-D45DCF914AA1}" srcOrd="16" destOrd="0" presId="urn:microsoft.com/office/officeart/2008/layout/BendingPictureCaptionList"/>
    <dgm:cxn modelId="{A27888F9-A1E5-4EC2-9F94-C05B5A3766A2}" type="presParOf" srcId="{89400835-B386-42BB-AD0E-D45DCF914AA1}" destId="{2B90E5F4-B2F1-439C-9027-616FE7D3BCF8}" srcOrd="0" destOrd="0" presId="urn:microsoft.com/office/officeart/2008/layout/BendingPictureCaptionList"/>
    <dgm:cxn modelId="{58C0F144-5359-4529-8267-26C57A0F066D}" type="presParOf" srcId="{89400835-B386-42BB-AD0E-D45DCF914AA1}" destId="{1923388B-C79A-4088-ADF4-A99AF4C6631D}" srcOrd="1" destOrd="0" presId="urn:microsoft.com/office/officeart/2008/layout/BendingPictureCaptionList"/>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C2B1C-A1DC-4D93-A814-FCE722422A8C}">
      <dsp:nvSpPr>
        <dsp:cNvPr id="0" name=""/>
        <dsp:cNvSpPr/>
      </dsp:nvSpPr>
      <dsp:spPr>
        <a:xfrm>
          <a:off x="2695" y="242348"/>
          <a:ext cx="1459501" cy="116760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35FDE3-DD7C-4EC9-9BE2-FB9171A9C20C}">
      <dsp:nvSpPr>
        <dsp:cNvPr id="0" name=""/>
        <dsp:cNvSpPr/>
      </dsp:nvSpPr>
      <dsp:spPr>
        <a:xfrm>
          <a:off x="134050"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Bob Witchger</a:t>
          </a:r>
        </a:p>
      </dsp:txBody>
      <dsp:txXfrm>
        <a:off x="134050" y="1293189"/>
        <a:ext cx="1298956" cy="408660"/>
      </dsp:txXfrm>
    </dsp:sp>
    <dsp:sp modelId="{8CD83F31-2381-453B-ACA6-2912988DB06F}">
      <dsp:nvSpPr>
        <dsp:cNvPr id="0" name=""/>
        <dsp:cNvSpPr/>
      </dsp:nvSpPr>
      <dsp:spPr>
        <a:xfrm>
          <a:off x="1608147" y="242348"/>
          <a:ext cx="1459501" cy="1167601"/>
        </a:xfrm>
        <a:prstGeom prst="rect">
          <a:avLst/>
        </a:prstGeom>
        <a:blipFill>
          <a:blip xmlns:r="http://schemas.openxmlformats.org/officeDocument/2006/relationships" r:embed="rId2"/>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09DEB2-C496-4520-8611-20AB9838DAF4}">
      <dsp:nvSpPr>
        <dsp:cNvPr id="0" name=""/>
        <dsp:cNvSpPr/>
      </dsp:nvSpPr>
      <dsp:spPr>
        <a:xfrm>
          <a:off x="1739502"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Tony Reggi</a:t>
          </a:r>
        </a:p>
      </dsp:txBody>
      <dsp:txXfrm>
        <a:off x="1739502" y="1293189"/>
        <a:ext cx="1298956" cy="408660"/>
      </dsp:txXfrm>
    </dsp:sp>
    <dsp:sp modelId="{D2590E33-1BEC-4B8E-ABBB-5C2737C3F154}">
      <dsp:nvSpPr>
        <dsp:cNvPr id="0" name=""/>
        <dsp:cNvSpPr/>
      </dsp:nvSpPr>
      <dsp:spPr>
        <a:xfrm>
          <a:off x="3213599" y="242348"/>
          <a:ext cx="1459501" cy="1167601"/>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DE3437-0929-45FC-B65B-097B6799677E}">
      <dsp:nvSpPr>
        <dsp:cNvPr id="0" name=""/>
        <dsp:cNvSpPr/>
      </dsp:nvSpPr>
      <dsp:spPr>
        <a:xfrm>
          <a:off x="3344954"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Patti Coultas</a:t>
          </a:r>
        </a:p>
      </dsp:txBody>
      <dsp:txXfrm>
        <a:off x="3344954" y="1293189"/>
        <a:ext cx="1298956" cy="408660"/>
      </dsp:txXfrm>
    </dsp:sp>
    <dsp:sp modelId="{ED8B02B9-0833-4572-A582-AC3CE9B9965F}">
      <dsp:nvSpPr>
        <dsp:cNvPr id="0" name=""/>
        <dsp:cNvSpPr/>
      </dsp:nvSpPr>
      <dsp:spPr>
        <a:xfrm>
          <a:off x="4819050" y="242348"/>
          <a:ext cx="1459501" cy="1167601"/>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62F88-71BE-425F-B4C8-C5F30BEE9644}">
      <dsp:nvSpPr>
        <dsp:cNvPr id="0" name=""/>
        <dsp:cNvSpPr/>
      </dsp:nvSpPr>
      <dsp:spPr>
        <a:xfrm>
          <a:off x="4950406"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Mary Olvera</a:t>
          </a:r>
        </a:p>
      </dsp:txBody>
      <dsp:txXfrm>
        <a:off x="4950406" y="1293189"/>
        <a:ext cx="1298956" cy="408660"/>
      </dsp:txXfrm>
    </dsp:sp>
    <dsp:sp modelId="{01ACC801-DAA0-4794-B9BE-70AB3EA32713}">
      <dsp:nvSpPr>
        <dsp:cNvPr id="0" name=""/>
        <dsp:cNvSpPr/>
      </dsp:nvSpPr>
      <dsp:spPr>
        <a:xfrm>
          <a:off x="6424502" y="242348"/>
          <a:ext cx="1459501" cy="1167601"/>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3000" b="-13000"/>
          </a:stretch>
        </a:blipFill>
        <a:ln w="12700" cap="flat" cmpd="sng" algn="ctr">
          <a:solidFill>
            <a:srgbClr val="003768"/>
          </a:solidFill>
          <a:prstDash val="solid"/>
          <a:miter lim="800000"/>
        </a:ln>
        <a:effectLst/>
      </dsp:spPr>
      <dsp:style>
        <a:lnRef idx="2">
          <a:scrgbClr r="0" g="0" b="0"/>
        </a:lnRef>
        <a:fillRef idx="1">
          <a:scrgbClr r="0" g="0" b="0"/>
        </a:fillRef>
        <a:effectRef idx="0">
          <a:scrgbClr r="0" g="0" b="0"/>
        </a:effectRef>
        <a:fontRef idx="minor"/>
      </dsp:style>
    </dsp:sp>
    <dsp:sp modelId="{B7B0CCF7-D647-4781-BAA6-1B21C9181D10}">
      <dsp:nvSpPr>
        <dsp:cNvPr id="0" name=""/>
        <dsp:cNvSpPr/>
      </dsp:nvSpPr>
      <dsp:spPr>
        <a:xfrm>
          <a:off x="6555857" y="1293189"/>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Stefanie Schroeder</a:t>
          </a:r>
        </a:p>
      </dsp:txBody>
      <dsp:txXfrm>
        <a:off x="6555857" y="1293189"/>
        <a:ext cx="1298956" cy="408660"/>
      </dsp:txXfrm>
    </dsp:sp>
    <dsp:sp modelId="{3DDA16CE-7D47-4596-AF3C-F050F60DB5A3}">
      <dsp:nvSpPr>
        <dsp:cNvPr id="0" name=""/>
        <dsp:cNvSpPr/>
      </dsp:nvSpPr>
      <dsp:spPr>
        <a:xfrm>
          <a:off x="737686" y="1856265"/>
          <a:ext cx="1459501" cy="1167601"/>
        </a:xfrm>
        <a:prstGeom prst="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39835D-6089-478B-AB36-D0A9CDA20D35}">
      <dsp:nvSpPr>
        <dsp:cNvPr id="0" name=""/>
        <dsp:cNvSpPr/>
      </dsp:nvSpPr>
      <dsp:spPr>
        <a:xfrm>
          <a:off x="936776"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Aaron Mabe</a:t>
          </a:r>
        </a:p>
      </dsp:txBody>
      <dsp:txXfrm>
        <a:off x="936776" y="2898641"/>
        <a:ext cx="1298956" cy="408660"/>
      </dsp:txXfrm>
    </dsp:sp>
    <dsp:sp modelId="{0812515D-69BB-4AFE-A675-A67D49D41966}">
      <dsp:nvSpPr>
        <dsp:cNvPr id="0" name=""/>
        <dsp:cNvSpPr/>
      </dsp:nvSpPr>
      <dsp:spPr>
        <a:xfrm>
          <a:off x="2410873" y="1847800"/>
          <a:ext cx="1459501" cy="1167601"/>
        </a:xfrm>
        <a:prstGeom prst="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E6ECBD-0F75-421E-B1DF-7D296F7912AC}">
      <dsp:nvSpPr>
        <dsp:cNvPr id="0" name=""/>
        <dsp:cNvSpPr/>
      </dsp:nvSpPr>
      <dsp:spPr>
        <a:xfrm>
          <a:off x="2542228"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Darice McDougald</a:t>
          </a:r>
        </a:p>
      </dsp:txBody>
      <dsp:txXfrm>
        <a:off x="2542228" y="2898641"/>
        <a:ext cx="1298956" cy="408660"/>
      </dsp:txXfrm>
    </dsp:sp>
    <dsp:sp modelId="{7AB68F8F-FFE3-4CB3-A486-66519F9D24BB}">
      <dsp:nvSpPr>
        <dsp:cNvPr id="0" name=""/>
        <dsp:cNvSpPr/>
      </dsp:nvSpPr>
      <dsp:spPr>
        <a:xfrm>
          <a:off x="4008487" y="1854035"/>
          <a:ext cx="1459501" cy="1167601"/>
        </a:xfrm>
        <a:prstGeom prst="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56E8FE-CCCE-4613-96CD-544348710590}">
      <dsp:nvSpPr>
        <dsp:cNvPr id="0" name=""/>
        <dsp:cNvSpPr/>
      </dsp:nvSpPr>
      <dsp:spPr>
        <a:xfrm>
          <a:off x="4147680"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Lane Freeman</a:t>
          </a:r>
        </a:p>
      </dsp:txBody>
      <dsp:txXfrm>
        <a:off x="4147680" y="2898641"/>
        <a:ext cx="1298956" cy="408660"/>
      </dsp:txXfrm>
    </dsp:sp>
    <dsp:sp modelId="{2B90E5F4-B2F1-439C-9027-616FE7D3BCF8}">
      <dsp:nvSpPr>
        <dsp:cNvPr id="0" name=""/>
        <dsp:cNvSpPr/>
      </dsp:nvSpPr>
      <dsp:spPr>
        <a:xfrm>
          <a:off x="5621776" y="1847800"/>
          <a:ext cx="1459501" cy="1167601"/>
        </a:xfrm>
        <a:prstGeom prst="rect">
          <a:avLst/>
        </a:prstGeom>
        <a:blipFill>
          <a:blip xmlns:r="http://schemas.openxmlformats.org/officeDocument/2006/relationships" r:embed="rId9"/>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3388B-C79A-4088-ADF4-A99AF4C6631D}">
      <dsp:nvSpPr>
        <dsp:cNvPr id="0" name=""/>
        <dsp:cNvSpPr/>
      </dsp:nvSpPr>
      <dsp:spPr>
        <a:xfrm>
          <a:off x="5753131" y="2898641"/>
          <a:ext cx="1298956" cy="408660"/>
        </a:xfrm>
        <a:prstGeom prst="wedgeRectCallout">
          <a:avLst>
            <a:gd name="adj1" fmla="val 20250"/>
            <a:gd name="adj2" fmla="val -607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Jennifer McLean</a:t>
          </a:r>
        </a:p>
      </dsp:txBody>
      <dsp:txXfrm>
        <a:off x="5753131" y="2898641"/>
        <a:ext cx="1298956" cy="408660"/>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4/17/2024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4/17/2024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381000" y="381000"/>
            <a:ext cx="2438400" cy="1373188"/>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Good morning. Welcome to our monthly career pathways webinar. </a:t>
            </a:r>
          </a:p>
          <a:p>
            <a:endParaRPr lang="en-US" sz="1400" dirty="0">
              <a:latin typeface="Arial" charset="0"/>
              <a:ea typeface="ヒラギノ角ゴ Pro W3" charset="0"/>
              <a:cs typeface="Arial" charset="0"/>
            </a:endParaRPr>
          </a:p>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bring in special guests talk about these opportunities.</a:t>
            </a:r>
          </a:p>
          <a:p>
            <a:endParaRPr lang="en-US" sz="1400" dirty="0"/>
          </a:p>
          <a:p>
            <a:r>
              <a:rPr lang="en-US" sz="1400" dirty="0"/>
              <a:t>Please download this PowerPoint file and use it anyway you can to help get folks on a career pathway.</a:t>
            </a:r>
          </a:p>
          <a:p>
            <a:r>
              <a:rPr lang="en-US" sz="1400" dirty="0"/>
              <a:t>In the notes section of the PowerPoint, you will find any reference from where the information was found, as well as the contact information for the speaker.</a:t>
            </a:r>
          </a:p>
          <a:p>
            <a:endParaRPr lang="en-US" sz="1400" dirty="0"/>
          </a:p>
          <a:p>
            <a:r>
              <a:rPr lang="en-US" sz="1400" dirty="0"/>
              <a:t>Get the PowerPoint on our NCPerkins.org website on our Presentations and Webinars page.  </a:t>
            </a:r>
          </a:p>
          <a:p>
            <a:r>
              <a:rPr lang="en-US" sz="1400" dirty="0"/>
              <a:t>The direct address is on the screen, just scroll down to today’s date. </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a:t>
            </a:r>
          </a:p>
          <a:p>
            <a:r>
              <a:rPr lang="en-US" dirty="0">
                <a:latin typeface="Arial" charset="0"/>
                <a:ea typeface="ヒラギノ角ゴ Pro W3" charset="0"/>
                <a:cs typeface="Arial" charset="0"/>
              </a:rPr>
              <a:t>Many of the videos shown during this webinar can be found here:</a:t>
            </a:r>
          </a:p>
          <a:p>
            <a:r>
              <a:rPr lang="en-US" dirty="0">
                <a:latin typeface="Arial" charset="0"/>
                <a:ea typeface="ヒラギノ角ゴ Pro W3" charset="0"/>
                <a:cs typeface="Arial" charset="0"/>
              </a:rPr>
              <a:t>https://www.ncperkins.org/video/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94D16-B7BF-57DF-8862-BE92A7652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46944-CB5B-AD21-E873-9AF56D10B3E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D2A3944-3E41-997F-AD6A-DE0A37CE28CF}"/>
              </a:ext>
            </a:extLst>
          </p:cNvPr>
          <p:cNvSpPr>
            <a:spLocks noGrp="1"/>
          </p:cNvSpPr>
          <p:nvPr>
            <p:ph type="body" idx="1"/>
          </p:nvPr>
        </p:nvSpPr>
        <p:spPr/>
        <p:txBody>
          <a:bodyPr/>
          <a:lstStyle/>
          <a:p>
            <a:r>
              <a:rPr lang="en-US" dirty="0">
                <a:cs typeface="Calibri"/>
              </a:rPr>
              <a:t>704-922-6258</a:t>
            </a:r>
          </a:p>
          <a:p>
            <a:r>
              <a:rPr lang="en-US" dirty="0">
                <a:cs typeface="Calibri"/>
              </a:rPr>
              <a:t>Crisp.josh@gaston.edu </a:t>
            </a:r>
          </a:p>
        </p:txBody>
      </p:sp>
      <p:sp>
        <p:nvSpPr>
          <p:cNvPr id="4" name="Slide Number Placeholder 3">
            <a:extLst>
              <a:ext uri="{FF2B5EF4-FFF2-40B4-BE49-F238E27FC236}">
                <a16:creationId xmlns:a16="http://schemas.microsoft.com/office/drawing/2014/main" id="{360E216B-E8F7-94D5-06A3-DDD3902C2D77}"/>
              </a:ext>
            </a:extLst>
          </p:cNvPr>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71228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94D16-B7BF-57DF-8862-BE92A7652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46944-CB5B-AD21-E873-9AF56D10B3E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D2A3944-3E41-997F-AD6A-DE0A37CE28CF}"/>
              </a:ext>
            </a:extLst>
          </p:cNvPr>
          <p:cNvSpPr>
            <a:spLocks noGrp="1"/>
          </p:cNvSpPr>
          <p:nvPr>
            <p:ph type="body" idx="1"/>
          </p:nvPr>
        </p:nvSpPr>
        <p:spPr/>
        <p:txBody>
          <a:bodyPr/>
          <a:lstStyle/>
          <a:p>
            <a:r>
              <a:rPr lang="en-US" dirty="0">
                <a:cs typeface="Calibri"/>
              </a:rPr>
              <a:t>704-922-6270</a:t>
            </a:r>
          </a:p>
          <a:p>
            <a:r>
              <a:rPr lang="en-US" dirty="0">
                <a:cs typeface="Calibri"/>
              </a:rPr>
              <a:t>Shaw.calvin@gaston.edu </a:t>
            </a:r>
          </a:p>
        </p:txBody>
      </p:sp>
      <p:sp>
        <p:nvSpPr>
          <p:cNvPr id="4" name="Slide Number Placeholder 3">
            <a:extLst>
              <a:ext uri="{FF2B5EF4-FFF2-40B4-BE49-F238E27FC236}">
                <a16:creationId xmlns:a16="http://schemas.microsoft.com/office/drawing/2014/main" id="{360E216B-E8F7-94D5-06A3-DDD3902C2D77}"/>
              </a:ext>
            </a:extLst>
          </p:cNvPr>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744331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94D16-B7BF-57DF-8862-BE92A7652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46944-CB5B-AD21-E873-9AF56D10B3E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D2A3944-3E41-997F-AD6A-DE0A37CE28CF}"/>
              </a:ext>
            </a:extLst>
          </p:cNvPr>
          <p:cNvSpPr>
            <a:spLocks noGrp="1"/>
          </p:cNvSpPr>
          <p:nvPr>
            <p:ph type="body" idx="1"/>
          </p:nvPr>
        </p:nvSpPr>
        <p:spPr/>
        <p:txBody>
          <a:bodyPr/>
          <a:lstStyle/>
          <a:p>
            <a:pPr marL="0" marR="0">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Jeremiah Underwood</a:t>
            </a:r>
            <a:r>
              <a:rPr lang="en-US" sz="1800" dirty="0">
                <a:solidFill>
                  <a:srgbClr val="000000"/>
                </a:solidFill>
                <a:effectLst/>
                <a:latin typeface="Times New Roman" panose="02020603050405020304" pitchFamily="18" charset="0"/>
                <a:ea typeface="Times New Roman" panose="02020603050405020304" pitchFamily="18" charset="0"/>
              </a:rPr>
              <a:t>, MHS, CCP, Paramedic</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Director of EMS Programs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Guilford Technical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Public Safety Building, Room 237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601 E. Main St.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Jamestown, NC  27282</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336-334-4822 ext. 50378</a:t>
            </a:r>
            <a:r>
              <a:rPr lang="en-US" sz="1800" dirty="0">
                <a:effectLst/>
                <a:latin typeface="Calibri" panose="020F0502020204030204" pitchFamily="34" charset="0"/>
                <a:ea typeface="Times New Roman" panose="02020603050405020304" pitchFamily="18" charset="0"/>
              </a:rPr>
              <a:t> </a:t>
            </a:r>
            <a:r>
              <a:rPr lang="en-US" sz="2000" b="0" i="0" dirty="0">
                <a:solidFill>
                  <a:srgbClr val="000000"/>
                </a:solidFill>
                <a:effectLst/>
                <a:latin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4" name="Slide Number Placeholder 3">
            <a:extLst>
              <a:ext uri="{FF2B5EF4-FFF2-40B4-BE49-F238E27FC236}">
                <a16:creationId xmlns:a16="http://schemas.microsoft.com/office/drawing/2014/main" id="{360E216B-E8F7-94D5-06A3-DDD3902C2D77}"/>
              </a:ext>
            </a:extLst>
          </p:cNvPr>
          <p:cNvSpPr>
            <a:spLocks noGrp="1"/>
          </p:cNvSpPr>
          <p:nvPr>
            <p:ph type="sldNum" sz="quarter" idx="10"/>
          </p:nvPr>
        </p:nvSpPr>
        <p:spPr/>
        <p:txBody>
          <a:bodyPr/>
          <a:lstStyle/>
          <a:p>
            <a:fld id="{FB46C6A2-84B9-4F4B-9D29-2CFB53138DBA}" type="slidenum">
              <a:rPr lang="en-US" smtClean="0"/>
              <a:pPr/>
              <a:t>12</a:t>
            </a:fld>
            <a:endParaRPr lang="en-US"/>
          </a:p>
        </p:txBody>
      </p:sp>
    </p:spTree>
    <p:extLst>
      <p:ext uri="{BB962C8B-B14F-4D97-AF65-F5344CB8AC3E}">
        <p14:creationId xmlns:p14="http://schemas.microsoft.com/office/powerpoint/2010/main" val="23277234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Associate Degree Program at NC Community Colleges</a:t>
            </a:r>
          </a:p>
          <a:p>
            <a:endParaRPr lang="en-US" dirty="0"/>
          </a:p>
          <a:p>
            <a:r>
              <a:rPr lang="en-US" dirty="0"/>
              <a:t>https://www.nccommunitycolleges.edu/academic-programs/nc-community-college-system-catalog</a:t>
            </a: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2744906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793765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952070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70563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165107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cs typeface="Calibri"/>
              </a:rPr>
              <a:t>Dr. Robert (Bob) </a:t>
            </a:r>
            <a:r>
              <a:rPr lang="en-US" err="1">
                <a:cs typeface="Calibri"/>
              </a:rPr>
              <a:t>Witchger</a:t>
            </a:r>
          </a:p>
          <a:p>
            <a:r>
              <a:rPr lang="en-US">
                <a:cs typeface="Calibri"/>
              </a:rPr>
              <a:t>NCCCS, CTE Director</a:t>
            </a:r>
          </a:p>
          <a:p>
            <a:r>
              <a:rPr lang="en-US">
                <a:cs typeface="Calibri"/>
              </a:rPr>
              <a:t>919-807-7126</a:t>
            </a:r>
          </a:p>
          <a:p>
            <a:r>
              <a:rPr lang="en-US">
                <a:cs typeface="Calibri"/>
              </a:rPr>
              <a:t>witchgerb</a:t>
            </a:r>
            <a:r>
              <a:rPr lang="en-US"/>
              <a:t>@nccommunitycolleges.edu </a:t>
            </a:r>
            <a:endParaRPr lang="en-US">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59017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516063"/>
            <a:ext cx="7273925" cy="4092575"/>
          </a:xfrm>
        </p:spPr>
      </p:sp>
      <p:sp>
        <p:nvSpPr>
          <p:cNvPr id="3" name="Notes Placeholder 2"/>
          <p:cNvSpPr>
            <a:spLocks noGrp="1"/>
          </p:cNvSpPr>
          <p:nvPr>
            <p:ph type="body" idx="1"/>
          </p:nvPr>
        </p:nvSpPr>
        <p:spPr/>
        <p:txBody>
          <a:bodyPr/>
          <a:lstStyle/>
          <a:p>
            <a:r>
              <a:rPr lang="en-US" dirty="0">
                <a:cs typeface="Calibri"/>
              </a:rPr>
              <a:t>Tony Reggi</a:t>
            </a:r>
          </a:p>
          <a:p>
            <a:r>
              <a:rPr lang="en-US" dirty="0">
                <a:cs typeface="Calibri"/>
              </a:rPr>
              <a:t>919-807-7131</a:t>
            </a:r>
          </a:p>
          <a:p>
            <a:r>
              <a:rPr lang="en-US" dirty="0">
                <a:cs typeface="Calibri"/>
              </a:rPr>
              <a:t>reggia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237319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516063"/>
            <a:ext cx="7273925" cy="4092575"/>
          </a:xfrm>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Dr. Mary Olvera</a:t>
            </a:r>
          </a:p>
          <a:p>
            <a:r>
              <a:rPr lang="en-US" sz="1600" b="0" i="0" kern="1200" dirty="0">
                <a:solidFill>
                  <a:schemeClr val="tx1"/>
                </a:solidFill>
                <a:effectLst/>
                <a:latin typeface="+mn-lt"/>
                <a:ea typeface="+mn-ea"/>
                <a:cs typeface="+mn-cs"/>
              </a:rPr>
              <a:t>State Director </a:t>
            </a:r>
          </a:p>
          <a:p>
            <a:r>
              <a:rPr lang="en-US" sz="1600" b="0" i="0" kern="1200" dirty="0">
                <a:solidFill>
                  <a:schemeClr val="tx1"/>
                </a:solidFill>
                <a:effectLst/>
                <a:latin typeface="+mn-lt"/>
                <a:ea typeface="+mn-ea"/>
                <a:cs typeface="+mn-cs"/>
              </a:rPr>
              <a:t>North Carolina Community College System Office</a:t>
            </a:r>
          </a:p>
          <a:p>
            <a:r>
              <a:rPr lang="en-US" sz="1600" b="0" i="0" kern="1200" dirty="0">
                <a:solidFill>
                  <a:schemeClr val="tx1"/>
                </a:solidFill>
                <a:effectLst/>
                <a:latin typeface="+mn-lt"/>
                <a:ea typeface="+mn-ea"/>
                <a:cs typeface="+mn-cs"/>
              </a:rPr>
              <a:t>919-807-7120</a:t>
            </a:r>
          </a:p>
          <a:p>
            <a:r>
              <a:rPr lang="en-US" sz="1600" b="0" i="0" kern="1200" dirty="0">
                <a:solidFill>
                  <a:schemeClr val="tx1"/>
                </a:solidFill>
                <a:effectLst/>
                <a:latin typeface="+mn-lt"/>
                <a:ea typeface="+mn-ea"/>
                <a:cs typeface="+mn-cs"/>
              </a:rPr>
              <a:t>olveram@nccommunitycolleges.edu</a:t>
            </a:r>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417598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0925" y="1516063"/>
            <a:ext cx="7273925" cy="4092575"/>
          </a:xfrm>
        </p:spPr>
      </p:sp>
      <p:sp>
        <p:nvSpPr>
          <p:cNvPr id="3" name="Notes Placeholder 2"/>
          <p:cNvSpPr>
            <a:spLocks noGrp="1"/>
          </p:cNvSpPr>
          <p:nvPr>
            <p:ph type="body" idx="1"/>
          </p:nvPr>
        </p:nvSpPr>
        <p:spPr/>
        <p:txBody>
          <a:bodyPr/>
          <a:lstStyle/>
          <a:p>
            <a:r>
              <a:rPr lang="en-US" dirty="0">
                <a:cs typeface="Calibri"/>
              </a:rPr>
              <a:t>Patti Coultas</a:t>
            </a:r>
          </a:p>
          <a:p>
            <a:r>
              <a:rPr lang="en-US" dirty="0">
                <a:cs typeface="Calibri"/>
              </a:rPr>
              <a:t>919-807-7130</a:t>
            </a:r>
          </a:p>
          <a:p>
            <a:r>
              <a:rPr lang="en-US" dirty="0"/>
              <a:t>coultasp@nccommunitycolleges.edu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338068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3375" y="2009775"/>
            <a:ext cx="9647238" cy="5427663"/>
          </a:xfrm>
        </p:spPr>
      </p:sp>
      <p:sp>
        <p:nvSpPr>
          <p:cNvPr id="3" name="Notes Placeholder 2"/>
          <p:cNvSpPr>
            <a:spLocks noGrp="1"/>
          </p:cNvSpPr>
          <p:nvPr>
            <p:ph type="body" idx="1"/>
          </p:nvPr>
        </p:nvSpPr>
        <p:spPr/>
        <p:txBody>
          <a:bodyPr/>
          <a:lstStyle/>
          <a:p>
            <a:r>
              <a:rPr lang="en-US" dirty="0">
                <a:cs typeface="Calibri"/>
              </a:rPr>
              <a:t>Stefanie Schroeder</a:t>
            </a:r>
          </a:p>
          <a:p>
            <a:r>
              <a:rPr lang="en-US" dirty="0">
                <a:cs typeface="Calibri"/>
              </a:rPr>
              <a:t>919-807-7232</a:t>
            </a:r>
          </a:p>
          <a:p>
            <a:r>
              <a:rPr lang="en-US" dirty="0"/>
              <a:t>schroeders@nccommunitycolleges.edu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27135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Aaron Mabe</a:t>
            </a:r>
          </a:p>
          <a:p>
            <a:r>
              <a:rPr lang="en-US" dirty="0">
                <a:cs typeface="Calibri"/>
              </a:rPr>
              <a:t>919-807-7098</a:t>
            </a:r>
          </a:p>
          <a:p>
            <a:r>
              <a:rPr lang="en-US" dirty="0">
                <a:cs typeface="Calibri"/>
              </a:rPr>
              <a:t>mabea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2810528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94D16-B7BF-57DF-8862-BE92A76526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C46944-CB5B-AD21-E873-9AF56D10B3E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D2A3944-3E41-997F-AD6A-DE0A37CE28CF}"/>
              </a:ext>
            </a:extLst>
          </p:cNvPr>
          <p:cNvSpPr>
            <a:spLocks noGrp="1"/>
          </p:cNvSpPr>
          <p:nvPr>
            <p:ph type="body" idx="1"/>
          </p:nvPr>
        </p:nvSpPr>
        <p:spPr/>
        <p:txBody>
          <a:bodyPr/>
          <a:lstStyle/>
          <a:p>
            <a:r>
              <a:rPr lang="en-US" dirty="0">
                <a:cs typeface="Calibri"/>
              </a:rPr>
              <a:t>Kenny Weatherington</a:t>
            </a:r>
          </a:p>
          <a:p>
            <a:r>
              <a:rPr lang="en-US" dirty="0">
                <a:cs typeface="Calibri"/>
              </a:rPr>
              <a:t>919-291-6341</a:t>
            </a:r>
          </a:p>
          <a:p>
            <a:r>
              <a:rPr lang="en-US" dirty="0">
                <a:cs typeface="Calibri"/>
              </a:rPr>
              <a:t>weatheringtonk</a:t>
            </a:r>
            <a:r>
              <a:rPr lang="en-US" dirty="0"/>
              <a:t>@nccommunitycolleges.edu </a:t>
            </a:r>
            <a:endParaRPr lang="en-US" dirty="0">
              <a:cs typeface="Calibri"/>
            </a:endParaRPr>
          </a:p>
        </p:txBody>
      </p:sp>
      <p:sp>
        <p:nvSpPr>
          <p:cNvPr id="4" name="Slide Number Placeholder 3">
            <a:extLst>
              <a:ext uri="{FF2B5EF4-FFF2-40B4-BE49-F238E27FC236}">
                <a16:creationId xmlns:a16="http://schemas.microsoft.com/office/drawing/2014/main" id="{360E216B-E8F7-94D5-06A3-DDD3902C2D77}"/>
              </a:ext>
            </a:extLst>
          </p:cNvPr>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4065486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4/17/2024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4/17/2024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4/17/2024</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05133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4/17/2024</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78" r:id="rId1"/>
    <p:sldLayoutId id="2147483677" r:id="rId2"/>
    <p:sldLayoutId id="2147483701" r:id="rId3"/>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21.jp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5.jp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4" y="1234842"/>
            <a:ext cx="9144000" cy="3356177"/>
          </a:xfrm>
          <a:prstGeom prst="rect">
            <a:avLst/>
          </a:prstGeom>
        </p:spPr>
      </p:pic>
      <p:sp>
        <p:nvSpPr>
          <p:cNvPr id="2" name="Title 1"/>
          <p:cNvSpPr>
            <a:spLocks noGrp="1"/>
          </p:cNvSpPr>
          <p:nvPr>
            <p:ph type="title"/>
          </p:nvPr>
        </p:nvSpPr>
        <p:spPr>
          <a:xfrm>
            <a:off x="1314793" y="136733"/>
            <a:ext cx="7829207" cy="994172"/>
          </a:xfrm>
        </p:spPr>
        <p:txBody>
          <a:bodyPr>
            <a:normAutofit/>
          </a:bodyPr>
          <a:lstStyle/>
          <a:p>
            <a:r>
              <a:rPr lang="en-US" dirty="0"/>
              <a:t>April 17, 2024</a:t>
            </a:r>
            <a:br>
              <a:rPr lang="en-US" dirty="0"/>
            </a:br>
            <a:r>
              <a:rPr lang="en-US" dirty="0"/>
              <a:t>Career in Public Safety</a:t>
            </a:r>
          </a:p>
        </p:txBody>
      </p:sp>
      <p:sp>
        <p:nvSpPr>
          <p:cNvPr id="4" name="Rectangle 3"/>
          <p:cNvSpPr>
            <a:spLocks noChangeArrowheads="1"/>
          </p:cNvSpPr>
          <p:nvPr/>
        </p:nvSpPr>
        <p:spPr bwMode="auto">
          <a:xfrm>
            <a:off x="292821" y="3597124"/>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a:t>www.ncperkins.org/presentations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5780-7467-5CAB-A423-A55517AB4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CF2A8-8B6C-CD05-B9B8-53B22F7EF11F}"/>
              </a:ext>
            </a:extLst>
          </p:cNvPr>
          <p:cNvSpPr>
            <a:spLocks noGrp="1"/>
          </p:cNvSpPr>
          <p:nvPr>
            <p:ph type="ctrTitle"/>
          </p:nvPr>
        </p:nvSpPr>
        <p:spPr>
          <a:xfrm>
            <a:off x="1820825" y="1868378"/>
            <a:ext cx="5502349" cy="1071375"/>
          </a:xfrm>
        </p:spPr>
        <p:txBody>
          <a:bodyPr/>
          <a:lstStyle/>
          <a:p>
            <a:r>
              <a:rPr lang="en-US" dirty="0"/>
              <a:t>Josh Crisp</a:t>
            </a:r>
          </a:p>
        </p:txBody>
      </p:sp>
      <p:sp>
        <p:nvSpPr>
          <p:cNvPr id="3" name="Subtitle 2">
            <a:extLst>
              <a:ext uri="{FF2B5EF4-FFF2-40B4-BE49-F238E27FC236}">
                <a16:creationId xmlns:a16="http://schemas.microsoft.com/office/drawing/2014/main" id="{F2C2D6DC-7291-5BF7-A2AA-1753DD02F862}"/>
              </a:ext>
            </a:extLst>
          </p:cNvPr>
          <p:cNvSpPr>
            <a:spLocks noGrp="1"/>
          </p:cNvSpPr>
          <p:nvPr>
            <p:ph type="subTitle" idx="1"/>
          </p:nvPr>
        </p:nvSpPr>
        <p:spPr>
          <a:xfrm>
            <a:off x="910799" y="2939753"/>
            <a:ext cx="7338350" cy="763300"/>
          </a:xfrm>
        </p:spPr>
        <p:txBody>
          <a:bodyPr>
            <a:noAutofit/>
          </a:bodyPr>
          <a:lstStyle/>
          <a:p>
            <a:r>
              <a:rPr lang="en-US" dirty="0"/>
              <a:t>Director RESTC/Fire &amp; Rescue Training</a:t>
            </a:r>
          </a:p>
        </p:txBody>
      </p:sp>
      <p:sp>
        <p:nvSpPr>
          <p:cNvPr id="4" name="TextBox 3">
            <a:extLst>
              <a:ext uri="{FF2B5EF4-FFF2-40B4-BE49-F238E27FC236}">
                <a16:creationId xmlns:a16="http://schemas.microsoft.com/office/drawing/2014/main" id="{8A7E1A94-9EF6-6988-E48A-98B00432BA7F}"/>
              </a:ext>
            </a:extLst>
          </p:cNvPr>
          <p:cNvSpPr txBox="1"/>
          <p:nvPr/>
        </p:nvSpPr>
        <p:spPr>
          <a:xfrm>
            <a:off x="1718268" y="336619"/>
            <a:ext cx="4466492" cy="914400"/>
          </a:xfrm>
          <a:prstGeom prst="rect">
            <a:avLst/>
          </a:prstGeom>
          <a:solidFill>
            <a:schemeClr val="bg1"/>
          </a:solidFill>
        </p:spPr>
        <p:txBody>
          <a:bodyPr wrap="square" rtlCol="0">
            <a:spAutoFit/>
          </a:bodyPr>
          <a:lstStyle/>
          <a:p>
            <a:r>
              <a:rPr lang="en-US" sz="3600" dirty="0"/>
              <a:t>Gaston College</a:t>
            </a:r>
          </a:p>
        </p:txBody>
      </p:sp>
      <p:pic>
        <p:nvPicPr>
          <p:cNvPr id="8" name="Picture 7" descr="A blue and white logo&#10;&#10;Description automatically generated">
            <a:extLst>
              <a:ext uri="{FF2B5EF4-FFF2-40B4-BE49-F238E27FC236}">
                <a16:creationId xmlns:a16="http://schemas.microsoft.com/office/drawing/2014/main" id="{3CDE28E8-2A81-CBF0-E5A7-4D2BB6794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7" y="3913833"/>
            <a:ext cx="4081036" cy="1052417"/>
          </a:xfrm>
          <a:prstGeom prst="rect">
            <a:avLst/>
          </a:prstGeom>
        </p:spPr>
      </p:pic>
    </p:spTree>
    <p:extLst>
      <p:ext uri="{BB962C8B-B14F-4D97-AF65-F5344CB8AC3E}">
        <p14:creationId xmlns:p14="http://schemas.microsoft.com/office/powerpoint/2010/main" val="301259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5780-7467-5CAB-A423-A55517AB4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CF2A8-8B6C-CD05-B9B8-53B22F7EF11F}"/>
              </a:ext>
            </a:extLst>
          </p:cNvPr>
          <p:cNvSpPr>
            <a:spLocks noGrp="1"/>
          </p:cNvSpPr>
          <p:nvPr>
            <p:ph type="ctrTitle"/>
          </p:nvPr>
        </p:nvSpPr>
        <p:spPr>
          <a:xfrm>
            <a:off x="1820825" y="1868378"/>
            <a:ext cx="5502349" cy="1071375"/>
          </a:xfrm>
        </p:spPr>
        <p:txBody>
          <a:bodyPr/>
          <a:lstStyle/>
          <a:p>
            <a:r>
              <a:rPr lang="en-US" dirty="0"/>
              <a:t>Calvin Shaw</a:t>
            </a:r>
          </a:p>
        </p:txBody>
      </p:sp>
      <p:sp>
        <p:nvSpPr>
          <p:cNvPr id="3" name="Subtitle 2">
            <a:extLst>
              <a:ext uri="{FF2B5EF4-FFF2-40B4-BE49-F238E27FC236}">
                <a16:creationId xmlns:a16="http://schemas.microsoft.com/office/drawing/2014/main" id="{F2C2D6DC-7291-5BF7-A2AA-1753DD02F862}"/>
              </a:ext>
            </a:extLst>
          </p:cNvPr>
          <p:cNvSpPr>
            <a:spLocks noGrp="1"/>
          </p:cNvSpPr>
          <p:nvPr>
            <p:ph type="subTitle" idx="1"/>
          </p:nvPr>
        </p:nvSpPr>
        <p:spPr>
          <a:xfrm>
            <a:off x="910799" y="2939753"/>
            <a:ext cx="7338350" cy="763300"/>
          </a:xfrm>
        </p:spPr>
        <p:txBody>
          <a:bodyPr>
            <a:noAutofit/>
          </a:bodyPr>
          <a:lstStyle/>
          <a:p>
            <a:r>
              <a:rPr lang="en-US" dirty="0"/>
              <a:t>Director BLET &amp; Criminal Justice Academy</a:t>
            </a:r>
          </a:p>
        </p:txBody>
      </p:sp>
      <p:sp>
        <p:nvSpPr>
          <p:cNvPr id="4" name="TextBox 3">
            <a:extLst>
              <a:ext uri="{FF2B5EF4-FFF2-40B4-BE49-F238E27FC236}">
                <a16:creationId xmlns:a16="http://schemas.microsoft.com/office/drawing/2014/main" id="{8A7E1A94-9EF6-6988-E48A-98B00432BA7F}"/>
              </a:ext>
            </a:extLst>
          </p:cNvPr>
          <p:cNvSpPr txBox="1"/>
          <p:nvPr/>
        </p:nvSpPr>
        <p:spPr>
          <a:xfrm>
            <a:off x="1718268" y="336619"/>
            <a:ext cx="4466492" cy="914400"/>
          </a:xfrm>
          <a:prstGeom prst="rect">
            <a:avLst/>
          </a:prstGeom>
          <a:solidFill>
            <a:schemeClr val="bg1"/>
          </a:solidFill>
        </p:spPr>
        <p:txBody>
          <a:bodyPr wrap="square" rtlCol="0">
            <a:spAutoFit/>
          </a:bodyPr>
          <a:lstStyle/>
          <a:p>
            <a:r>
              <a:rPr lang="en-US" sz="3600" dirty="0"/>
              <a:t>Gaston College</a:t>
            </a:r>
          </a:p>
        </p:txBody>
      </p:sp>
      <p:pic>
        <p:nvPicPr>
          <p:cNvPr id="8" name="Picture 7" descr="A blue and white logo&#10;&#10;Description automatically generated">
            <a:extLst>
              <a:ext uri="{FF2B5EF4-FFF2-40B4-BE49-F238E27FC236}">
                <a16:creationId xmlns:a16="http://schemas.microsoft.com/office/drawing/2014/main" id="{3CDE28E8-2A81-CBF0-E5A7-4D2BB6794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87" y="3913833"/>
            <a:ext cx="4081036" cy="1052417"/>
          </a:xfrm>
          <a:prstGeom prst="rect">
            <a:avLst/>
          </a:prstGeom>
        </p:spPr>
      </p:pic>
    </p:spTree>
    <p:extLst>
      <p:ext uri="{BB962C8B-B14F-4D97-AF65-F5344CB8AC3E}">
        <p14:creationId xmlns:p14="http://schemas.microsoft.com/office/powerpoint/2010/main" val="43614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5780-7467-5CAB-A423-A55517AB4EA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A7E1A94-9EF6-6988-E48A-98B00432BA7F}"/>
              </a:ext>
            </a:extLst>
          </p:cNvPr>
          <p:cNvSpPr txBox="1"/>
          <p:nvPr/>
        </p:nvSpPr>
        <p:spPr>
          <a:xfrm>
            <a:off x="1708220" y="231112"/>
            <a:ext cx="4466492" cy="1077218"/>
          </a:xfrm>
          <a:prstGeom prst="rect">
            <a:avLst/>
          </a:prstGeom>
          <a:solidFill>
            <a:schemeClr val="bg1"/>
          </a:solidFill>
        </p:spPr>
        <p:txBody>
          <a:bodyPr wrap="square" rtlCol="0">
            <a:spAutoFit/>
          </a:bodyPr>
          <a:lstStyle/>
          <a:p>
            <a:r>
              <a:rPr lang="en-US" sz="3200" dirty="0"/>
              <a:t>Guilford Technical Community College</a:t>
            </a:r>
          </a:p>
        </p:txBody>
      </p:sp>
      <p:sp>
        <p:nvSpPr>
          <p:cNvPr id="2" name="Title 1">
            <a:extLst>
              <a:ext uri="{FF2B5EF4-FFF2-40B4-BE49-F238E27FC236}">
                <a16:creationId xmlns:a16="http://schemas.microsoft.com/office/drawing/2014/main" id="{75FCF2A8-8B6C-CD05-B9B8-53B22F7EF11F}"/>
              </a:ext>
            </a:extLst>
          </p:cNvPr>
          <p:cNvSpPr>
            <a:spLocks noGrp="1"/>
          </p:cNvSpPr>
          <p:nvPr>
            <p:ph type="ctrTitle"/>
          </p:nvPr>
        </p:nvSpPr>
        <p:spPr>
          <a:xfrm>
            <a:off x="1820825" y="1868378"/>
            <a:ext cx="5502349" cy="1071375"/>
          </a:xfrm>
        </p:spPr>
        <p:txBody>
          <a:bodyPr/>
          <a:lstStyle/>
          <a:p>
            <a:r>
              <a:rPr lang="en-US" dirty="0"/>
              <a:t>Jeremiah Underwood</a:t>
            </a:r>
          </a:p>
        </p:txBody>
      </p:sp>
      <p:sp>
        <p:nvSpPr>
          <p:cNvPr id="3" name="Subtitle 2">
            <a:extLst>
              <a:ext uri="{FF2B5EF4-FFF2-40B4-BE49-F238E27FC236}">
                <a16:creationId xmlns:a16="http://schemas.microsoft.com/office/drawing/2014/main" id="{F2C2D6DC-7291-5BF7-A2AA-1753DD02F862}"/>
              </a:ext>
            </a:extLst>
          </p:cNvPr>
          <p:cNvSpPr>
            <a:spLocks noGrp="1"/>
          </p:cNvSpPr>
          <p:nvPr>
            <p:ph type="subTitle" idx="1"/>
          </p:nvPr>
        </p:nvSpPr>
        <p:spPr>
          <a:xfrm>
            <a:off x="910799" y="2939753"/>
            <a:ext cx="7338350" cy="763300"/>
          </a:xfrm>
        </p:spPr>
        <p:txBody>
          <a:bodyPr>
            <a:noAutofit/>
          </a:bodyPr>
          <a:lstStyle/>
          <a:p>
            <a:r>
              <a:rPr lang="en-US" dirty="0"/>
              <a:t>Director of EMS Programs</a:t>
            </a:r>
          </a:p>
        </p:txBody>
      </p:sp>
      <p:pic>
        <p:nvPicPr>
          <p:cNvPr id="6" name="Picture 5">
            <a:extLst>
              <a:ext uri="{FF2B5EF4-FFF2-40B4-BE49-F238E27FC236}">
                <a16:creationId xmlns:a16="http://schemas.microsoft.com/office/drawing/2014/main" id="{6AB3F217-B6D7-797F-860C-C9220E5396C9}"/>
              </a:ext>
            </a:extLst>
          </p:cNvPr>
          <p:cNvPicPr>
            <a:picLocks noChangeAspect="1"/>
          </p:cNvPicPr>
          <p:nvPr/>
        </p:nvPicPr>
        <p:blipFill>
          <a:blip r:embed="rId3"/>
          <a:stretch>
            <a:fillRect/>
          </a:stretch>
        </p:blipFill>
        <p:spPr>
          <a:xfrm>
            <a:off x="44511" y="4353399"/>
            <a:ext cx="3969807" cy="775029"/>
          </a:xfrm>
          <a:prstGeom prst="rect">
            <a:avLst/>
          </a:prstGeom>
        </p:spPr>
      </p:pic>
    </p:spTree>
    <p:extLst>
      <p:ext uri="{BB962C8B-B14F-4D97-AF65-F5344CB8AC3E}">
        <p14:creationId xmlns:p14="http://schemas.microsoft.com/office/powerpoint/2010/main" val="232613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3D1396-D25C-F843-87C1-8554878AAEF2}"/>
              </a:ext>
            </a:extLst>
          </p:cNvPr>
          <p:cNvSpPr>
            <a:spLocks noGrp="1"/>
          </p:cNvSpPr>
          <p:nvPr>
            <p:ph idx="1"/>
          </p:nvPr>
        </p:nvSpPr>
        <p:spPr>
          <a:xfrm>
            <a:off x="1336430" y="1572566"/>
            <a:ext cx="7471393" cy="3570933"/>
          </a:xfrm>
        </p:spPr>
        <p:txBody>
          <a:bodyPr>
            <a:noAutofit/>
          </a:bodyPr>
          <a:lstStyle/>
          <a:p>
            <a:pPr>
              <a:spcAft>
                <a:spcPts val="600"/>
              </a:spcAft>
            </a:pPr>
            <a:r>
              <a:rPr lang="en-US" sz="2000" dirty="0"/>
              <a:t>911 Communication and Operations</a:t>
            </a:r>
          </a:p>
          <a:p>
            <a:pPr>
              <a:spcAft>
                <a:spcPts val="600"/>
              </a:spcAft>
            </a:pPr>
            <a:r>
              <a:rPr lang="en-US" sz="2000" dirty="0"/>
              <a:t>Basic Law Enforcement Training</a:t>
            </a:r>
          </a:p>
          <a:p>
            <a:pPr>
              <a:spcAft>
                <a:spcPts val="600"/>
              </a:spcAft>
            </a:pPr>
            <a:r>
              <a:rPr lang="en-US" sz="2000" dirty="0"/>
              <a:t>Emergency Management</a:t>
            </a:r>
          </a:p>
          <a:p>
            <a:pPr>
              <a:spcAft>
                <a:spcPts val="600"/>
              </a:spcAft>
            </a:pPr>
            <a:r>
              <a:rPr lang="en-US" sz="2000" dirty="0"/>
              <a:t>Emergency Medical Services</a:t>
            </a:r>
          </a:p>
          <a:p>
            <a:pPr>
              <a:spcAft>
                <a:spcPts val="600"/>
              </a:spcAft>
            </a:pPr>
            <a:r>
              <a:rPr lang="en-US" sz="2000" dirty="0"/>
              <a:t>Fire Protection Technology</a:t>
            </a:r>
          </a:p>
        </p:txBody>
      </p:sp>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Public Safety Programs</a:t>
            </a:r>
          </a:p>
        </p:txBody>
      </p:sp>
    </p:spTree>
    <p:extLst>
      <p:ext uri="{BB962C8B-B14F-4D97-AF65-F5344CB8AC3E}">
        <p14:creationId xmlns:p14="http://schemas.microsoft.com/office/powerpoint/2010/main" val="39096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526FB-5411-DD4F-2514-F811C02F2D11}"/>
              </a:ext>
            </a:extLst>
          </p:cNvPr>
          <p:cNvSpPr>
            <a:spLocks noGrp="1"/>
          </p:cNvSpPr>
          <p:nvPr>
            <p:ph type="title"/>
          </p:nvPr>
        </p:nvSpPr>
        <p:spPr/>
        <p:txBody>
          <a:bodyPr/>
          <a:lstStyle/>
          <a:p>
            <a:r>
              <a:rPr lang="en-US" dirty="0"/>
              <a:t>911 Communications and Operations</a:t>
            </a:r>
          </a:p>
        </p:txBody>
      </p:sp>
      <p:pic>
        <p:nvPicPr>
          <p:cNvPr id="7" name="Picture 6">
            <a:extLst>
              <a:ext uri="{FF2B5EF4-FFF2-40B4-BE49-F238E27FC236}">
                <a16:creationId xmlns:a16="http://schemas.microsoft.com/office/drawing/2014/main" id="{3602AE5E-2A2D-5CAD-4DC5-3779D1EDB254}"/>
              </a:ext>
            </a:extLst>
          </p:cNvPr>
          <p:cNvPicPr>
            <a:picLocks noChangeAspect="1"/>
          </p:cNvPicPr>
          <p:nvPr/>
        </p:nvPicPr>
        <p:blipFill>
          <a:blip r:embed="rId2"/>
          <a:stretch>
            <a:fillRect/>
          </a:stretch>
        </p:blipFill>
        <p:spPr>
          <a:xfrm>
            <a:off x="396228" y="1256813"/>
            <a:ext cx="4930889" cy="3137839"/>
          </a:xfrm>
          <a:prstGeom prst="rect">
            <a:avLst/>
          </a:prstGeom>
        </p:spPr>
      </p:pic>
      <p:pic>
        <p:nvPicPr>
          <p:cNvPr id="5" name="Picture 4">
            <a:extLst>
              <a:ext uri="{FF2B5EF4-FFF2-40B4-BE49-F238E27FC236}">
                <a16:creationId xmlns:a16="http://schemas.microsoft.com/office/drawing/2014/main" id="{8D6B355F-EE05-4CED-5661-A2F8B79A8898}"/>
              </a:ext>
            </a:extLst>
          </p:cNvPr>
          <p:cNvPicPr>
            <a:picLocks noChangeAspect="1"/>
          </p:cNvPicPr>
          <p:nvPr/>
        </p:nvPicPr>
        <p:blipFill rotWithShape="1">
          <a:blip r:embed="rId3"/>
          <a:srcRect r="37897"/>
          <a:stretch/>
        </p:blipFill>
        <p:spPr>
          <a:xfrm>
            <a:off x="5913568" y="1383151"/>
            <a:ext cx="2243980" cy="994172"/>
          </a:xfrm>
          <a:prstGeom prst="rect">
            <a:avLst/>
          </a:prstGeom>
        </p:spPr>
      </p:pic>
      <p:pic>
        <p:nvPicPr>
          <p:cNvPr id="9" name="Picture 8">
            <a:extLst>
              <a:ext uri="{FF2B5EF4-FFF2-40B4-BE49-F238E27FC236}">
                <a16:creationId xmlns:a16="http://schemas.microsoft.com/office/drawing/2014/main" id="{2CF620CC-0A93-B8B8-CEF8-A1E9673E00DC}"/>
              </a:ext>
            </a:extLst>
          </p:cNvPr>
          <p:cNvPicPr>
            <a:picLocks noChangeAspect="1"/>
          </p:cNvPicPr>
          <p:nvPr/>
        </p:nvPicPr>
        <p:blipFill>
          <a:blip r:embed="rId4"/>
          <a:stretch>
            <a:fillRect/>
          </a:stretch>
        </p:blipFill>
        <p:spPr>
          <a:xfrm>
            <a:off x="6463454" y="2522655"/>
            <a:ext cx="1374549" cy="1015971"/>
          </a:xfrm>
          <a:prstGeom prst="rect">
            <a:avLst/>
          </a:prstGeom>
        </p:spPr>
      </p:pic>
      <p:pic>
        <p:nvPicPr>
          <p:cNvPr id="11" name="Picture 10">
            <a:extLst>
              <a:ext uri="{FF2B5EF4-FFF2-40B4-BE49-F238E27FC236}">
                <a16:creationId xmlns:a16="http://schemas.microsoft.com/office/drawing/2014/main" id="{0953833C-72AD-F3A9-3DBF-12951A9ECAAA}"/>
              </a:ext>
            </a:extLst>
          </p:cNvPr>
          <p:cNvPicPr>
            <a:picLocks noChangeAspect="1"/>
          </p:cNvPicPr>
          <p:nvPr/>
        </p:nvPicPr>
        <p:blipFill>
          <a:blip r:embed="rId5"/>
          <a:stretch>
            <a:fillRect/>
          </a:stretch>
        </p:blipFill>
        <p:spPr>
          <a:xfrm>
            <a:off x="4639264" y="3990238"/>
            <a:ext cx="4445743" cy="1107694"/>
          </a:xfrm>
          <a:prstGeom prst="rect">
            <a:avLst/>
          </a:prstGeom>
          <a:ln>
            <a:solidFill>
              <a:schemeClr val="tx1"/>
            </a:solidFill>
          </a:ln>
        </p:spPr>
      </p:pic>
    </p:spTree>
    <p:extLst>
      <p:ext uri="{BB962C8B-B14F-4D97-AF65-F5344CB8AC3E}">
        <p14:creationId xmlns:p14="http://schemas.microsoft.com/office/powerpoint/2010/main" val="312344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526FB-5411-DD4F-2514-F811C02F2D11}"/>
              </a:ext>
            </a:extLst>
          </p:cNvPr>
          <p:cNvSpPr>
            <a:spLocks noGrp="1"/>
          </p:cNvSpPr>
          <p:nvPr>
            <p:ph type="title"/>
          </p:nvPr>
        </p:nvSpPr>
        <p:spPr/>
        <p:txBody>
          <a:bodyPr/>
          <a:lstStyle/>
          <a:p>
            <a:r>
              <a:rPr lang="en-US" dirty="0"/>
              <a:t>Law Enforcement Officer</a:t>
            </a:r>
          </a:p>
        </p:txBody>
      </p:sp>
      <p:pic>
        <p:nvPicPr>
          <p:cNvPr id="12" name="Picture 11">
            <a:extLst>
              <a:ext uri="{FF2B5EF4-FFF2-40B4-BE49-F238E27FC236}">
                <a16:creationId xmlns:a16="http://schemas.microsoft.com/office/drawing/2014/main" id="{3372D7DD-4A4D-2A5D-7FAD-BE0695BDC5F6}"/>
              </a:ext>
            </a:extLst>
          </p:cNvPr>
          <p:cNvPicPr>
            <a:picLocks noChangeAspect="1"/>
          </p:cNvPicPr>
          <p:nvPr/>
        </p:nvPicPr>
        <p:blipFill>
          <a:blip r:embed="rId3"/>
          <a:stretch>
            <a:fillRect/>
          </a:stretch>
        </p:blipFill>
        <p:spPr>
          <a:xfrm>
            <a:off x="414021" y="1396400"/>
            <a:ext cx="5540220" cy="3520745"/>
          </a:xfrm>
          <a:prstGeom prst="rect">
            <a:avLst/>
          </a:prstGeom>
        </p:spPr>
      </p:pic>
      <p:sp>
        <p:nvSpPr>
          <p:cNvPr id="13" name="TextBox 12">
            <a:extLst>
              <a:ext uri="{FF2B5EF4-FFF2-40B4-BE49-F238E27FC236}">
                <a16:creationId xmlns:a16="http://schemas.microsoft.com/office/drawing/2014/main" id="{7C66228F-9083-E4DD-AC8A-6BEC8743E3A5}"/>
              </a:ext>
            </a:extLst>
          </p:cNvPr>
          <p:cNvSpPr txBox="1"/>
          <p:nvPr/>
        </p:nvSpPr>
        <p:spPr>
          <a:xfrm>
            <a:off x="6307696" y="3963038"/>
            <a:ext cx="2635337" cy="954107"/>
          </a:xfrm>
          <a:prstGeom prst="rect">
            <a:avLst/>
          </a:prstGeom>
          <a:noFill/>
          <a:ln>
            <a:solidFill>
              <a:schemeClr val="tx1"/>
            </a:solidFill>
          </a:ln>
        </p:spPr>
        <p:txBody>
          <a:bodyPr wrap="square" rtlCol="0">
            <a:spAutoFit/>
          </a:bodyPr>
          <a:lstStyle/>
          <a:p>
            <a:pPr algn="ctr"/>
            <a:r>
              <a:rPr lang="en-US" sz="1400" dirty="0"/>
              <a:t>Almost all NC Community Colleges offer the BLET program (either Continuing Education or Curriculum)</a:t>
            </a:r>
          </a:p>
        </p:txBody>
      </p:sp>
      <p:pic>
        <p:nvPicPr>
          <p:cNvPr id="14" name="Picture 13">
            <a:extLst>
              <a:ext uri="{FF2B5EF4-FFF2-40B4-BE49-F238E27FC236}">
                <a16:creationId xmlns:a16="http://schemas.microsoft.com/office/drawing/2014/main" id="{C6573F4B-F6C1-3164-3838-B16A7D3949F7}"/>
              </a:ext>
            </a:extLst>
          </p:cNvPr>
          <p:cNvPicPr>
            <a:picLocks noChangeAspect="1"/>
          </p:cNvPicPr>
          <p:nvPr/>
        </p:nvPicPr>
        <p:blipFill>
          <a:blip r:embed="rId4"/>
          <a:stretch>
            <a:fillRect/>
          </a:stretch>
        </p:blipFill>
        <p:spPr>
          <a:xfrm>
            <a:off x="6078540" y="1296360"/>
            <a:ext cx="2480571" cy="1175350"/>
          </a:xfrm>
          <a:prstGeom prst="rect">
            <a:avLst/>
          </a:prstGeom>
        </p:spPr>
      </p:pic>
      <p:pic>
        <p:nvPicPr>
          <p:cNvPr id="15" name="Picture 14">
            <a:extLst>
              <a:ext uri="{FF2B5EF4-FFF2-40B4-BE49-F238E27FC236}">
                <a16:creationId xmlns:a16="http://schemas.microsoft.com/office/drawing/2014/main" id="{DCACB7B6-0E18-90CF-33E9-10DA58531C24}"/>
              </a:ext>
            </a:extLst>
          </p:cNvPr>
          <p:cNvPicPr>
            <a:picLocks noChangeAspect="1"/>
          </p:cNvPicPr>
          <p:nvPr/>
        </p:nvPicPr>
        <p:blipFill>
          <a:blip r:embed="rId5"/>
          <a:stretch>
            <a:fillRect/>
          </a:stretch>
        </p:blipFill>
        <p:spPr>
          <a:xfrm>
            <a:off x="6549138" y="2571750"/>
            <a:ext cx="1539373" cy="1165961"/>
          </a:xfrm>
          <a:prstGeom prst="rect">
            <a:avLst/>
          </a:prstGeom>
        </p:spPr>
      </p:pic>
    </p:spTree>
    <p:extLst>
      <p:ext uri="{BB962C8B-B14F-4D97-AF65-F5344CB8AC3E}">
        <p14:creationId xmlns:p14="http://schemas.microsoft.com/office/powerpoint/2010/main" val="295674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526FB-5411-DD4F-2514-F811C02F2D11}"/>
              </a:ext>
            </a:extLst>
          </p:cNvPr>
          <p:cNvSpPr>
            <a:spLocks noGrp="1"/>
          </p:cNvSpPr>
          <p:nvPr>
            <p:ph type="title"/>
          </p:nvPr>
        </p:nvSpPr>
        <p:spPr/>
        <p:txBody>
          <a:bodyPr/>
          <a:lstStyle/>
          <a:p>
            <a:r>
              <a:rPr lang="en-US" dirty="0"/>
              <a:t>Emergency Management Technology </a:t>
            </a:r>
          </a:p>
        </p:txBody>
      </p:sp>
      <p:sp>
        <p:nvSpPr>
          <p:cNvPr id="2" name="TextBox 1">
            <a:extLst>
              <a:ext uri="{FF2B5EF4-FFF2-40B4-BE49-F238E27FC236}">
                <a16:creationId xmlns:a16="http://schemas.microsoft.com/office/drawing/2014/main" id="{CD328953-1072-94AA-B34D-2D9DF0BA47AF}"/>
              </a:ext>
            </a:extLst>
          </p:cNvPr>
          <p:cNvSpPr txBox="1"/>
          <p:nvPr/>
        </p:nvSpPr>
        <p:spPr>
          <a:xfrm>
            <a:off x="426241" y="1296293"/>
            <a:ext cx="8454148" cy="1477328"/>
          </a:xfrm>
          <a:prstGeom prst="rect">
            <a:avLst/>
          </a:prstGeom>
          <a:noFill/>
        </p:spPr>
        <p:txBody>
          <a:bodyPr wrap="square" rtlCol="0">
            <a:spAutoFit/>
          </a:bodyPr>
          <a:lstStyle/>
          <a:p>
            <a:pPr>
              <a:spcAft>
                <a:spcPts val="600"/>
              </a:spcAft>
            </a:pPr>
            <a:r>
              <a:rPr lang="en-US" dirty="0"/>
              <a:t>The Emergency Management curriculum is designed to provide students with a foundation of technical and professional knowledge needed for emergency services delivery in local and state government agencies. Study involves both management and technical aspects of law enforcement, fire protection, emergency medical services, and emergency planning. </a:t>
            </a:r>
          </a:p>
        </p:txBody>
      </p:sp>
      <p:sp>
        <p:nvSpPr>
          <p:cNvPr id="6" name="TextBox 5">
            <a:extLst>
              <a:ext uri="{FF2B5EF4-FFF2-40B4-BE49-F238E27FC236}">
                <a16:creationId xmlns:a16="http://schemas.microsoft.com/office/drawing/2014/main" id="{5F0FCE7B-BD16-E67E-2DEF-5313A218FDB3}"/>
              </a:ext>
            </a:extLst>
          </p:cNvPr>
          <p:cNvSpPr txBox="1"/>
          <p:nvPr/>
        </p:nvSpPr>
        <p:spPr>
          <a:xfrm>
            <a:off x="426241" y="2807626"/>
            <a:ext cx="5159013" cy="2031325"/>
          </a:xfrm>
          <a:prstGeom prst="rect">
            <a:avLst/>
          </a:prstGeom>
          <a:noFill/>
        </p:spPr>
        <p:txBody>
          <a:bodyPr wrap="square" rtlCol="0">
            <a:spAutoFit/>
          </a:bodyPr>
          <a:lstStyle/>
          <a:p>
            <a:r>
              <a:rPr lang="en-US" dirty="0"/>
              <a:t>Course work includes classroom and laboratory exercises to introduce the student to various aspects of emergency preparedness, protection, and enforcement. Students will learn technical and administrative skills such as investigative principles, hazardous materials, codes, standards, emergency agency operations, and finance.</a:t>
            </a:r>
          </a:p>
        </p:txBody>
      </p:sp>
    </p:spTree>
    <p:extLst>
      <p:ext uri="{BB962C8B-B14F-4D97-AF65-F5344CB8AC3E}">
        <p14:creationId xmlns:p14="http://schemas.microsoft.com/office/powerpoint/2010/main" val="406381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526FB-5411-DD4F-2514-F811C02F2D11}"/>
              </a:ext>
            </a:extLst>
          </p:cNvPr>
          <p:cNvSpPr>
            <a:spLocks noGrp="1"/>
          </p:cNvSpPr>
          <p:nvPr>
            <p:ph type="title"/>
          </p:nvPr>
        </p:nvSpPr>
        <p:spPr/>
        <p:txBody>
          <a:bodyPr/>
          <a:lstStyle/>
          <a:p>
            <a:r>
              <a:rPr lang="en-US" dirty="0"/>
              <a:t>Criminal Justice Technology</a:t>
            </a:r>
          </a:p>
        </p:txBody>
      </p:sp>
      <p:sp>
        <p:nvSpPr>
          <p:cNvPr id="2" name="TextBox 1">
            <a:extLst>
              <a:ext uri="{FF2B5EF4-FFF2-40B4-BE49-F238E27FC236}">
                <a16:creationId xmlns:a16="http://schemas.microsoft.com/office/drawing/2014/main" id="{CD328953-1072-94AA-B34D-2D9DF0BA47AF}"/>
              </a:ext>
            </a:extLst>
          </p:cNvPr>
          <p:cNvSpPr txBox="1"/>
          <p:nvPr/>
        </p:nvSpPr>
        <p:spPr>
          <a:xfrm>
            <a:off x="276330" y="1210885"/>
            <a:ext cx="8757138" cy="3970318"/>
          </a:xfrm>
          <a:prstGeom prst="rect">
            <a:avLst/>
          </a:prstGeom>
          <a:noFill/>
        </p:spPr>
        <p:txBody>
          <a:bodyPr wrap="square" rtlCol="0">
            <a:spAutoFit/>
          </a:bodyPr>
          <a:lstStyle/>
          <a:p>
            <a:pPr algn="l" fontAlgn="base"/>
            <a:r>
              <a:rPr lang="en-US" b="0" i="0" dirty="0">
                <a:solidFill>
                  <a:srgbClr val="3A3A3A"/>
                </a:solidFill>
                <a:effectLst/>
                <a:latin typeface="Lato" panose="020F0502020204030203" pitchFamily="34" charset="0"/>
              </a:rPr>
              <a:t>This curriculum is designed to provide practical knowledge of criminal justice systems and operations. Study will focus on local, state and federal law enforcement, judicial processes, corrections and security services. The criminal justice system's role within society will be explored.</a:t>
            </a:r>
          </a:p>
          <a:p>
            <a:pPr algn="l" fontAlgn="base"/>
            <a:endParaRPr lang="en-US" b="0" i="0" dirty="0">
              <a:solidFill>
                <a:srgbClr val="3A3A3A"/>
              </a:solidFill>
              <a:effectLst/>
              <a:latin typeface="Lato" panose="020F0502020204030203" pitchFamily="34" charset="0"/>
            </a:endParaRPr>
          </a:p>
          <a:p>
            <a:pPr algn="l" fontAlgn="base"/>
            <a:r>
              <a:rPr lang="en-US" b="0" i="0" dirty="0">
                <a:solidFill>
                  <a:srgbClr val="3A3A3A"/>
                </a:solidFill>
                <a:effectLst/>
                <a:latin typeface="Lato" panose="020F0502020204030203" pitchFamily="34" charset="0"/>
              </a:rPr>
              <a:t>Emphasis is on criminal justice systems, criminology, juvenile justice, criminal and constitutional law, investigative principles, ethics and community relations. Additional study may include issues and concepts of government, counseling, communications, computers and technology.</a:t>
            </a:r>
          </a:p>
          <a:p>
            <a:pPr algn="l" fontAlgn="base"/>
            <a:endParaRPr lang="en-US" b="0" i="0" dirty="0">
              <a:solidFill>
                <a:srgbClr val="3A3A3A"/>
              </a:solidFill>
              <a:effectLst/>
              <a:latin typeface="Lato" panose="020F0502020204030203" pitchFamily="34" charset="0"/>
            </a:endParaRPr>
          </a:p>
          <a:p>
            <a:pPr algn="l" fontAlgn="base"/>
            <a:r>
              <a:rPr lang="en-US" b="0" i="0" dirty="0">
                <a:solidFill>
                  <a:srgbClr val="3A3A3A"/>
                </a:solidFill>
                <a:effectLst/>
                <a:latin typeface="Lato" panose="020F0502020204030203" pitchFamily="34" charset="0"/>
              </a:rPr>
              <a:t>Employment opportunities exist in a variety of local, state and federal law enforcement, corrections and security fields. Examples include police officer, deputy sheriff, county detention officer, state trooper, intensive probation/parole surveillance officer, correctional officer and retail loss prevention officer.</a:t>
            </a:r>
          </a:p>
        </p:txBody>
      </p:sp>
    </p:spTree>
    <p:extLst>
      <p:ext uri="{BB962C8B-B14F-4D97-AF65-F5344CB8AC3E}">
        <p14:creationId xmlns:p14="http://schemas.microsoft.com/office/powerpoint/2010/main" val="354361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3E54D5-DB5C-1368-7206-D83B659F4234}"/>
              </a:ext>
            </a:extLst>
          </p:cNvPr>
          <p:cNvSpPr>
            <a:spLocks noGrp="1"/>
          </p:cNvSpPr>
          <p:nvPr>
            <p:ph type="title"/>
          </p:nvPr>
        </p:nvSpPr>
        <p:spPr/>
        <p:txBody>
          <a:bodyPr/>
          <a:lstStyle/>
          <a:p>
            <a:r>
              <a:rPr lang="en-US" dirty="0"/>
              <a:t>Emergency Medical Services &amp; Paramedic</a:t>
            </a:r>
          </a:p>
        </p:txBody>
      </p:sp>
      <p:pic>
        <p:nvPicPr>
          <p:cNvPr id="5" name="Picture 4">
            <a:extLst>
              <a:ext uri="{FF2B5EF4-FFF2-40B4-BE49-F238E27FC236}">
                <a16:creationId xmlns:a16="http://schemas.microsoft.com/office/drawing/2014/main" id="{2EB594E0-C77E-F96A-DABE-F131A80EF657}"/>
              </a:ext>
            </a:extLst>
          </p:cNvPr>
          <p:cNvPicPr>
            <a:picLocks noChangeAspect="1"/>
          </p:cNvPicPr>
          <p:nvPr/>
        </p:nvPicPr>
        <p:blipFill rotWithShape="1">
          <a:blip r:embed="rId2"/>
          <a:srcRect r="37612"/>
          <a:stretch/>
        </p:blipFill>
        <p:spPr>
          <a:xfrm>
            <a:off x="5960209" y="1425098"/>
            <a:ext cx="2702011" cy="1273409"/>
          </a:xfrm>
          <a:prstGeom prst="rect">
            <a:avLst/>
          </a:prstGeom>
        </p:spPr>
      </p:pic>
      <p:pic>
        <p:nvPicPr>
          <p:cNvPr id="7" name="Picture 6">
            <a:extLst>
              <a:ext uri="{FF2B5EF4-FFF2-40B4-BE49-F238E27FC236}">
                <a16:creationId xmlns:a16="http://schemas.microsoft.com/office/drawing/2014/main" id="{FEE6D617-F1B4-07F8-BF72-CA126859F1B8}"/>
              </a:ext>
            </a:extLst>
          </p:cNvPr>
          <p:cNvPicPr>
            <a:picLocks noChangeAspect="1"/>
          </p:cNvPicPr>
          <p:nvPr/>
        </p:nvPicPr>
        <p:blipFill rotWithShape="1">
          <a:blip r:embed="rId2"/>
          <a:srcRect l="65092"/>
          <a:stretch/>
        </p:blipFill>
        <p:spPr>
          <a:xfrm>
            <a:off x="6253728" y="2698507"/>
            <a:ext cx="2114972" cy="1781424"/>
          </a:xfrm>
          <a:prstGeom prst="rect">
            <a:avLst/>
          </a:prstGeom>
        </p:spPr>
      </p:pic>
      <p:pic>
        <p:nvPicPr>
          <p:cNvPr id="9" name="Picture 8">
            <a:extLst>
              <a:ext uri="{FF2B5EF4-FFF2-40B4-BE49-F238E27FC236}">
                <a16:creationId xmlns:a16="http://schemas.microsoft.com/office/drawing/2014/main" id="{5D792CB0-2FC1-9FF8-8114-6F1D2699672B}"/>
              </a:ext>
            </a:extLst>
          </p:cNvPr>
          <p:cNvPicPr>
            <a:picLocks noChangeAspect="1"/>
          </p:cNvPicPr>
          <p:nvPr/>
        </p:nvPicPr>
        <p:blipFill>
          <a:blip r:embed="rId3"/>
          <a:stretch>
            <a:fillRect/>
          </a:stretch>
        </p:blipFill>
        <p:spPr>
          <a:xfrm>
            <a:off x="1371599" y="1309816"/>
            <a:ext cx="4691139" cy="2975522"/>
          </a:xfrm>
          <a:prstGeom prst="rect">
            <a:avLst/>
          </a:prstGeom>
        </p:spPr>
      </p:pic>
      <p:sp>
        <p:nvSpPr>
          <p:cNvPr id="4" name="Arrow: Right 3">
            <a:extLst>
              <a:ext uri="{FF2B5EF4-FFF2-40B4-BE49-F238E27FC236}">
                <a16:creationId xmlns:a16="http://schemas.microsoft.com/office/drawing/2014/main" id="{A65BCDE0-4A3A-B021-80B1-D1ED1318E2EB}"/>
              </a:ext>
            </a:extLst>
          </p:cNvPr>
          <p:cNvSpPr/>
          <p:nvPr/>
        </p:nvSpPr>
        <p:spPr>
          <a:xfrm>
            <a:off x="889819" y="4394272"/>
            <a:ext cx="7364361" cy="663569"/>
          </a:xfrm>
          <a:prstGeom prst="rightArrow">
            <a:avLst/>
          </a:prstGeom>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8FB7DC-8787-1A44-EAF2-B3A51CF99EC6}"/>
              </a:ext>
            </a:extLst>
          </p:cNvPr>
          <p:cNvSpPr txBox="1"/>
          <p:nvPr/>
        </p:nvSpPr>
        <p:spPr>
          <a:xfrm>
            <a:off x="889819" y="4524755"/>
            <a:ext cx="7364361" cy="369332"/>
          </a:xfrm>
          <a:prstGeom prst="rect">
            <a:avLst/>
          </a:prstGeom>
          <a:noFill/>
        </p:spPr>
        <p:txBody>
          <a:bodyPr wrap="square" rtlCol="0">
            <a:spAutoFit/>
          </a:bodyPr>
          <a:lstStyle/>
          <a:p>
            <a:pPr algn="ctr"/>
            <a:r>
              <a:rPr lang="en-US" dirty="0"/>
              <a:t>EMT         –         Advanced EMT         –         Paramedic</a:t>
            </a:r>
          </a:p>
        </p:txBody>
      </p:sp>
    </p:spTree>
    <p:extLst>
      <p:ext uri="{BB962C8B-B14F-4D97-AF65-F5344CB8AC3E}">
        <p14:creationId xmlns:p14="http://schemas.microsoft.com/office/powerpoint/2010/main" val="360984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5FED8A-200D-5FA6-BB8E-2E557A78673B}"/>
              </a:ext>
            </a:extLst>
          </p:cNvPr>
          <p:cNvPicPr>
            <a:picLocks noChangeAspect="1"/>
          </p:cNvPicPr>
          <p:nvPr/>
        </p:nvPicPr>
        <p:blipFill>
          <a:blip r:embed="rId3"/>
          <a:stretch>
            <a:fillRect/>
          </a:stretch>
        </p:blipFill>
        <p:spPr>
          <a:xfrm>
            <a:off x="481780" y="1405789"/>
            <a:ext cx="5896179" cy="3475556"/>
          </a:xfrm>
          <a:prstGeom prst="rect">
            <a:avLst/>
          </a:prstGeom>
        </p:spPr>
      </p:pic>
      <p:sp>
        <p:nvSpPr>
          <p:cNvPr id="3" name="Title 2">
            <a:extLst>
              <a:ext uri="{FF2B5EF4-FFF2-40B4-BE49-F238E27FC236}">
                <a16:creationId xmlns:a16="http://schemas.microsoft.com/office/drawing/2014/main" id="{F03526FB-5411-DD4F-2514-F811C02F2D11}"/>
              </a:ext>
            </a:extLst>
          </p:cNvPr>
          <p:cNvSpPr>
            <a:spLocks noGrp="1"/>
          </p:cNvSpPr>
          <p:nvPr>
            <p:ph type="title"/>
          </p:nvPr>
        </p:nvSpPr>
        <p:spPr/>
        <p:txBody>
          <a:bodyPr/>
          <a:lstStyle/>
          <a:p>
            <a:r>
              <a:rPr lang="en-US" dirty="0"/>
              <a:t>Fire Protection Technology</a:t>
            </a:r>
          </a:p>
        </p:txBody>
      </p:sp>
      <p:pic>
        <p:nvPicPr>
          <p:cNvPr id="4" name="Picture 3">
            <a:extLst>
              <a:ext uri="{FF2B5EF4-FFF2-40B4-BE49-F238E27FC236}">
                <a16:creationId xmlns:a16="http://schemas.microsoft.com/office/drawing/2014/main" id="{021C637A-1648-FC66-3C46-FEE4D836BB4D}"/>
              </a:ext>
            </a:extLst>
          </p:cNvPr>
          <p:cNvPicPr>
            <a:picLocks noChangeAspect="1"/>
          </p:cNvPicPr>
          <p:nvPr/>
        </p:nvPicPr>
        <p:blipFill>
          <a:blip r:embed="rId4"/>
          <a:stretch>
            <a:fillRect/>
          </a:stretch>
        </p:blipFill>
        <p:spPr>
          <a:xfrm>
            <a:off x="6560255" y="1405789"/>
            <a:ext cx="2101965" cy="994173"/>
          </a:xfrm>
          <a:prstGeom prst="rect">
            <a:avLst/>
          </a:prstGeom>
        </p:spPr>
      </p:pic>
      <p:pic>
        <p:nvPicPr>
          <p:cNvPr id="6" name="Picture 5">
            <a:extLst>
              <a:ext uri="{FF2B5EF4-FFF2-40B4-BE49-F238E27FC236}">
                <a16:creationId xmlns:a16="http://schemas.microsoft.com/office/drawing/2014/main" id="{0A575FA8-BE6D-B58E-3B5C-8324FE615E21}"/>
              </a:ext>
            </a:extLst>
          </p:cNvPr>
          <p:cNvPicPr>
            <a:picLocks noChangeAspect="1"/>
          </p:cNvPicPr>
          <p:nvPr/>
        </p:nvPicPr>
        <p:blipFill>
          <a:blip r:embed="rId5"/>
          <a:stretch>
            <a:fillRect/>
          </a:stretch>
        </p:blipFill>
        <p:spPr>
          <a:xfrm>
            <a:off x="6961017" y="2399962"/>
            <a:ext cx="1300439" cy="1022235"/>
          </a:xfrm>
          <a:prstGeom prst="rect">
            <a:avLst/>
          </a:prstGeom>
        </p:spPr>
      </p:pic>
      <p:sp>
        <p:nvSpPr>
          <p:cNvPr id="9" name="TextBox 8">
            <a:extLst>
              <a:ext uri="{FF2B5EF4-FFF2-40B4-BE49-F238E27FC236}">
                <a16:creationId xmlns:a16="http://schemas.microsoft.com/office/drawing/2014/main" id="{309C01E1-084A-F5FD-817F-D77A8C516299}"/>
              </a:ext>
            </a:extLst>
          </p:cNvPr>
          <p:cNvSpPr txBox="1"/>
          <p:nvPr/>
        </p:nvSpPr>
        <p:spPr>
          <a:xfrm>
            <a:off x="6560255" y="3739978"/>
            <a:ext cx="2372496" cy="923330"/>
          </a:xfrm>
          <a:prstGeom prst="rect">
            <a:avLst/>
          </a:prstGeom>
          <a:noFill/>
          <a:ln>
            <a:solidFill>
              <a:schemeClr val="tx1"/>
            </a:solidFill>
          </a:ln>
        </p:spPr>
        <p:txBody>
          <a:bodyPr wrap="square" rtlCol="0">
            <a:spAutoFit/>
          </a:bodyPr>
          <a:lstStyle/>
          <a:p>
            <a:r>
              <a:rPr lang="en-US" dirty="0"/>
              <a:t>AAS Degree: 17 NC CCs</a:t>
            </a:r>
          </a:p>
          <a:p>
            <a:r>
              <a:rPr lang="en-US" dirty="0"/>
              <a:t>May also be offered as a nondegree program</a:t>
            </a:r>
          </a:p>
        </p:txBody>
      </p:sp>
    </p:spTree>
    <p:extLst>
      <p:ext uri="{BB962C8B-B14F-4D97-AF65-F5344CB8AC3E}">
        <p14:creationId xmlns:p14="http://schemas.microsoft.com/office/powerpoint/2010/main" val="409120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nvPr>
        </p:nvGraphicFramePr>
        <p:xfrm>
          <a:off x="628650" y="1320800"/>
          <a:ext cx="7886700" cy="354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a:xfrm>
            <a:off x="1297859" y="126367"/>
            <a:ext cx="7364361" cy="994172"/>
          </a:xfrm>
        </p:spPr>
        <p:txBody>
          <a:bodyPr/>
          <a:lstStyle/>
          <a:p>
            <a:r>
              <a:rPr lang="en-US" dirty="0"/>
              <a:t>Career &amp; Technical Education Team</a:t>
            </a:r>
          </a:p>
        </p:txBody>
      </p:sp>
    </p:spTree>
    <p:extLst>
      <p:ext uri="{BB962C8B-B14F-4D97-AF65-F5344CB8AC3E}">
        <p14:creationId xmlns:p14="http://schemas.microsoft.com/office/powerpoint/2010/main" val="426701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2C0A0-73F3-D814-06B1-7D86C947CFCD}"/>
              </a:ext>
            </a:extLst>
          </p:cNvPr>
          <p:cNvSpPr>
            <a:spLocks noGrp="1"/>
          </p:cNvSpPr>
          <p:nvPr>
            <p:ph type="title"/>
          </p:nvPr>
        </p:nvSpPr>
        <p:spPr/>
        <p:txBody>
          <a:bodyPr/>
          <a:lstStyle/>
          <a:p>
            <a:r>
              <a:rPr lang="en-US" dirty="0"/>
              <a:t>Wilson Community </a:t>
            </a:r>
            <a:br>
              <a:rPr lang="en-US" dirty="0"/>
            </a:br>
            <a:r>
              <a:rPr lang="en-US" dirty="0"/>
              <a:t>College Summer Camp</a:t>
            </a:r>
          </a:p>
        </p:txBody>
      </p:sp>
      <p:pic>
        <p:nvPicPr>
          <p:cNvPr id="5" name="Picture 4" descr="A poster for a public safety camp&#10;&#10;Description automatically generated">
            <a:extLst>
              <a:ext uri="{FF2B5EF4-FFF2-40B4-BE49-F238E27FC236}">
                <a16:creationId xmlns:a16="http://schemas.microsoft.com/office/drawing/2014/main" id="{1B711D4B-A9FA-FD28-ED63-6CC3E7FF48AD}"/>
              </a:ext>
            </a:extLst>
          </p:cNvPr>
          <p:cNvPicPr>
            <a:picLocks noChangeAspect="1"/>
          </p:cNvPicPr>
          <p:nvPr/>
        </p:nvPicPr>
        <p:blipFill rotWithShape="1">
          <a:blip r:embed="rId2">
            <a:extLst>
              <a:ext uri="{28A0092B-C50C-407E-A947-70E740481C1C}">
                <a14:useLocalDpi xmlns:a14="http://schemas.microsoft.com/office/drawing/2010/main" val="0"/>
              </a:ext>
            </a:extLst>
          </a:blip>
          <a:srcRect l="9617" t="7423" b="7693"/>
          <a:stretch/>
        </p:blipFill>
        <p:spPr>
          <a:xfrm>
            <a:off x="4908620" y="-1"/>
            <a:ext cx="4235380" cy="5147617"/>
          </a:xfrm>
          <a:prstGeom prst="rect">
            <a:avLst/>
          </a:prstGeom>
        </p:spPr>
      </p:pic>
      <p:sp>
        <p:nvSpPr>
          <p:cNvPr id="6" name="TextBox 5">
            <a:extLst>
              <a:ext uri="{FF2B5EF4-FFF2-40B4-BE49-F238E27FC236}">
                <a16:creationId xmlns:a16="http://schemas.microsoft.com/office/drawing/2014/main" id="{508C70F4-8002-C5EE-8416-77937B642CAE}"/>
              </a:ext>
            </a:extLst>
          </p:cNvPr>
          <p:cNvSpPr txBox="1"/>
          <p:nvPr/>
        </p:nvSpPr>
        <p:spPr>
          <a:xfrm>
            <a:off x="1297859" y="1833825"/>
            <a:ext cx="3434915" cy="1200329"/>
          </a:xfrm>
          <a:prstGeom prst="rect">
            <a:avLst/>
          </a:prstGeom>
          <a:noFill/>
        </p:spPr>
        <p:txBody>
          <a:bodyPr wrap="square" rtlCol="0">
            <a:spAutoFit/>
          </a:bodyPr>
          <a:lstStyle/>
          <a:p>
            <a:r>
              <a:rPr lang="en-US" sz="2400" dirty="0"/>
              <a:t>Career awareness for rising 8</a:t>
            </a:r>
            <a:r>
              <a:rPr lang="en-US" sz="2400" baseline="30000" dirty="0"/>
              <a:t>th</a:t>
            </a:r>
            <a:r>
              <a:rPr lang="en-US" sz="2400" dirty="0"/>
              <a:t> graders to graduating seniors</a:t>
            </a:r>
          </a:p>
        </p:txBody>
      </p:sp>
    </p:spTree>
    <p:extLst>
      <p:ext uri="{BB962C8B-B14F-4D97-AF65-F5344CB8AC3E}">
        <p14:creationId xmlns:p14="http://schemas.microsoft.com/office/powerpoint/2010/main" val="21205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of NC with Raising the Awareness of Career Pathways in North Carolina on it.">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28533" y="3048286"/>
            <a:ext cx="5215467" cy="1914264"/>
          </a:xfrm>
          <a:prstGeom prst="rect">
            <a:avLst/>
          </a:prstGeom>
        </p:spPr>
      </p:pic>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1073683" y="1319106"/>
            <a:ext cx="7469061" cy="3698027"/>
          </a:xfrm>
        </p:spPr>
        <p:txBody>
          <a:bodyPr vert="horz" lIns="91440" tIns="45720" rIns="91440" bIns="45720" rtlCol="0" anchor="t">
            <a:normAutofit fontScale="62500" lnSpcReduction="20000"/>
          </a:bodyPr>
          <a:lstStyle/>
          <a:p>
            <a:pPr marL="109538" indent="0" defTabSz="366713">
              <a:spcBef>
                <a:spcPts val="0"/>
              </a:spcBef>
              <a:spcAft>
                <a:spcPts val="1200"/>
              </a:spcAft>
              <a:buNone/>
            </a:pPr>
            <a:endParaRPr lang="en-US" sz="4400" dirty="0">
              <a:latin typeface="+mn-lt"/>
              <a:ea typeface="Calibri" panose="020F0502020204030204" pitchFamily="34" charset="0"/>
            </a:endParaRPr>
          </a:p>
          <a:p>
            <a:pPr marL="401638" indent="-292100" defTabSz="366713">
              <a:spcBef>
                <a:spcPts val="0"/>
              </a:spcBef>
              <a:spcAft>
                <a:spcPts val="1200"/>
              </a:spcAft>
            </a:pPr>
            <a:r>
              <a:rPr lang="en-US" sz="4400" dirty="0">
                <a:latin typeface="+mn-lt"/>
                <a:ea typeface="Calibri" panose="020F0502020204030204" pitchFamily="34" charset="0"/>
              </a:rPr>
              <a:t>May 15, 2024 – Cyber Crime Technology</a:t>
            </a:r>
          </a:p>
          <a:p>
            <a:pPr marL="0" indent="0">
              <a:buNone/>
            </a:pPr>
            <a:endParaRPr lang="en-US" sz="4200" dirty="0">
              <a:latin typeface="+mn-lt"/>
            </a:endParaRPr>
          </a:p>
          <a:p>
            <a:pPr marL="0" indent="0">
              <a:buNone/>
            </a:pPr>
            <a:endParaRPr lang="en-US" sz="4200" dirty="0">
              <a:latin typeface="+mn-lt"/>
            </a:endParaRPr>
          </a:p>
          <a:p>
            <a:pPr marL="0" indent="0">
              <a:buNone/>
            </a:pPr>
            <a:endParaRPr lang="en-US" sz="4200" dirty="0">
              <a:latin typeface="+mn-lt"/>
            </a:endParaRPr>
          </a:p>
          <a:p>
            <a:pPr marL="0" indent="0">
              <a:buNone/>
            </a:pPr>
            <a:endParaRPr lang="en-US" sz="4200" dirty="0">
              <a:latin typeface="+mn-lt"/>
            </a:endParaRPr>
          </a:p>
          <a:p>
            <a:pPr marL="0" indent="0">
              <a:buNone/>
            </a:pPr>
            <a:endParaRPr lang="en-US" sz="4200" dirty="0">
              <a:latin typeface="+mn-lt"/>
            </a:endParaRPr>
          </a:p>
          <a:p>
            <a:pPr marL="0" indent="0">
              <a:buNone/>
            </a:pPr>
            <a:r>
              <a:rPr lang="en-US" sz="4200" dirty="0">
                <a:latin typeface="+mn-lt"/>
              </a:rPr>
              <a:t>Register for all webinars at www.ncperkins.org/presentations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Dr. Bob </a:t>
            </a:r>
            <a:r>
              <a:rPr lang="en-US" err="1"/>
              <a:t>Witchger</a:t>
            </a:r>
            <a:endParaRPr lang="en-US" err="1">
              <a:ln w="0">
                <a:solidFill>
                  <a:srgbClr val="5B9BD5"/>
                </a:solidFill>
              </a:ln>
              <a:cs typeface="Calibri"/>
            </a:endParaRPr>
          </a:p>
        </p:txBody>
      </p:sp>
      <p:sp>
        <p:nvSpPr>
          <p:cNvPr id="3" name="Subtitle 2"/>
          <p:cNvSpPr>
            <a:spLocks noGrp="1"/>
          </p:cNvSpPr>
          <p:nvPr>
            <p:ph type="subTitle" idx="1"/>
          </p:nvPr>
        </p:nvSpPr>
        <p:spPr>
          <a:xfrm>
            <a:off x="1582389" y="2910751"/>
            <a:ext cx="5978225" cy="864224"/>
          </a:xfrm>
        </p:spPr>
        <p:txBody>
          <a:bodyPr vert="horz" lIns="91440" tIns="45720" rIns="91440" bIns="45720" rtlCol="0" anchor="t">
            <a:normAutofit/>
          </a:bodyPr>
          <a:lstStyle/>
          <a:p>
            <a:r>
              <a:rPr lang="en-US" dirty="0">
                <a:latin typeface="HelvLight"/>
              </a:rPr>
              <a:t>Director, Perkins Career and Technical Education</a:t>
            </a:r>
            <a:endParaRPr lang="en-US" dirty="0"/>
          </a:p>
        </p:txBody>
      </p:sp>
      <p:pic>
        <p:nvPicPr>
          <p:cNvPr id="5" name="Picture 4" descr="Photo of Dr. Bob Witchger">
            <a:extLst>
              <a:ext uri="{FF2B5EF4-FFF2-40B4-BE49-F238E27FC236}">
                <a16:creationId xmlns:a16="http://schemas.microsoft.com/office/drawing/2014/main" id="{E1FF3906-7556-4BE9-95C0-5674676DC2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357" y="-1525"/>
            <a:ext cx="2452653" cy="2826524"/>
          </a:xfrm>
          <a:prstGeom prst="rect">
            <a:avLst/>
          </a:prstGeom>
        </p:spPr>
      </p:pic>
      <p:pic>
        <p:nvPicPr>
          <p:cNvPr id="6" name="Picture 5" descr="NCCCS Logo">
            <a:extLst>
              <a:ext uri="{FF2B5EF4-FFF2-40B4-BE49-F238E27FC236}">
                <a16:creationId xmlns:a16="http://schemas.microsoft.com/office/drawing/2014/main" id="{C41D9A4F-BE92-4721-8568-B143088B6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011" y="3774975"/>
            <a:ext cx="3355245" cy="1276505"/>
          </a:xfrm>
          <a:prstGeom prst="rect">
            <a:avLst/>
          </a:prstGeom>
        </p:spPr>
      </p:pic>
    </p:spTree>
    <p:extLst>
      <p:ext uri="{BB962C8B-B14F-4D97-AF65-F5344CB8AC3E}">
        <p14:creationId xmlns:p14="http://schemas.microsoft.com/office/powerpoint/2010/main" val="63942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Tony Reggi</a:t>
            </a:r>
          </a:p>
        </p:txBody>
      </p:sp>
      <p:sp>
        <p:nvSpPr>
          <p:cNvPr id="3" name="Subtitle 2"/>
          <p:cNvSpPr>
            <a:spLocks noGrp="1"/>
          </p:cNvSpPr>
          <p:nvPr>
            <p:ph type="subTitle" idx="1"/>
          </p:nvPr>
        </p:nvSpPr>
        <p:spPr>
          <a:xfrm>
            <a:off x="914402" y="2862274"/>
            <a:ext cx="7336465" cy="1241822"/>
          </a:xfrm>
        </p:spPr>
        <p:txBody>
          <a:bodyPr vert="horz" lIns="91440" tIns="45720" rIns="91440" bIns="45720" rtlCol="0" anchor="t">
            <a:normAutofit/>
          </a:bodyPr>
          <a:lstStyle/>
          <a:p>
            <a:r>
              <a:rPr lang="en-US" dirty="0">
                <a:latin typeface="HelvLight"/>
              </a:rPr>
              <a:t>CTE Associate Director</a:t>
            </a:r>
          </a:p>
          <a:p>
            <a:r>
              <a:rPr lang="en-US" dirty="0">
                <a:latin typeface="HelvLight"/>
              </a:rPr>
              <a:t>Perkins Career and Technical Education</a:t>
            </a: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8" name="Picture 7" descr="Tony Reggi Photo">
            <a:extLst>
              <a:ext uri="{FF2B5EF4-FFF2-40B4-BE49-F238E27FC236}">
                <a16:creationId xmlns:a16="http://schemas.microsoft.com/office/drawing/2014/main" id="{B0B0C95B-83E7-44B4-A451-BEEC7905B9E9}"/>
              </a:ext>
            </a:extLst>
          </p:cNvPr>
          <p:cNvPicPr>
            <a:picLocks noChangeAspect="1"/>
          </p:cNvPicPr>
          <p:nvPr/>
        </p:nvPicPr>
        <p:blipFill rotWithShape="1">
          <a:blip r:embed="rId4">
            <a:extLst>
              <a:ext uri="{28A0092B-C50C-407E-A947-70E740481C1C}">
                <a14:useLocalDpi xmlns:a14="http://schemas.microsoft.com/office/drawing/2010/main" val="0"/>
              </a:ext>
            </a:extLst>
          </a:blip>
          <a:srcRect t="14177" r="5840" b="1187"/>
          <a:stretch/>
        </p:blipFill>
        <p:spPr>
          <a:xfrm>
            <a:off x="6543338" y="0"/>
            <a:ext cx="2600661" cy="3273778"/>
          </a:xfrm>
          <a:prstGeom prst="rect">
            <a:avLst/>
          </a:prstGeom>
        </p:spPr>
      </p:pic>
    </p:spTree>
    <p:extLst>
      <p:ext uri="{BB962C8B-B14F-4D97-AF65-F5344CB8AC3E}">
        <p14:creationId xmlns:p14="http://schemas.microsoft.com/office/powerpoint/2010/main" val="39849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799" y="1662530"/>
            <a:ext cx="5502349" cy="1071375"/>
          </a:xfrm>
        </p:spPr>
        <p:txBody>
          <a:bodyPr/>
          <a:lstStyle/>
          <a:p>
            <a:r>
              <a:rPr lang="en-US" dirty="0"/>
              <a:t>Dr. Mary Olvera</a:t>
            </a:r>
          </a:p>
        </p:txBody>
      </p:sp>
      <p:sp>
        <p:nvSpPr>
          <p:cNvPr id="3" name="Subtitle 2"/>
          <p:cNvSpPr>
            <a:spLocks noGrp="1"/>
          </p:cNvSpPr>
          <p:nvPr>
            <p:ph type="subTitle" idx="1"/>
          </p:nvPr>
        </p:nvSpPr>
        <p:spPr>
          <a:xfrm>
            <a:off x="7974" y="2793722"/>
            <a:ext cx="9144000" cy="1071376"/>
          </a:xfrm>
        </p:spPr>
        <p:txBody>
          <a:bodyPr>
            <a:noAutofit/>
          </a:bodyPr>
          <a:lstStyle/>
          <a:p>
            <a:r>
              <a:rPr lang="en-US" sz="2400" dirty="0">
                <a:latin typeface="+mn-lt"/>
              </a:rPr>
              <a:t>State Director of Teacher Education, Public Services </a:t>
            </a:r>
            <a:br>
              <a:rPr lang="en-US" sz="2400" dirty="0">
                <a:latin typeface="+mn-lt"/>
              </a:rPr>
            </a:br>
            <a:r>
              <a:rPr lang="en-US" sz="2400" dirty="0">
                <a:latin typeface="+mn-lt"/>
              </a:rPr>
              <a:t>and Perkins Special Populations</a:t>
            </a:r>
          </a:p>
        </p:txBody>
      </p:sp>
      <p:pic>
        <p:nvPicPr>
          <p:cNvPr id="6" name="Picture 5" descr="Mary Olvera photo">
            <a:extLst>
              <a:ext uri="{FF2B5EF4-FFF2-40B4-BE49-F238E27FC236}">
                <a16:creationId xmlns:a16="http://schemas.microsoft.com/office/drawing/2014/main" id="{AEBB8AF0-11D4-C142-B765-6BF40C771D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96347" y="-1"/>
            <a:ext cx="2247654" cy="2736322"/>
          </a:xfrm>
          <a:prstGeom prst="rect">
            <a:avLst/>
          </a:prstGeom>
        </p:spPr>
      </p:pic>
      <p:pic>
        <p:nvPicPr>
          <p:cNvPr id="7" name="Picture 6" descr="NCCCS Logo">
            <a:extLst>
              <a:ext uri="{FF2B5EF4-FFF2-40B4-BE49-F238E27FC236}">
                <a16:creationId xmlns:a16="http://schemas.microsoft.com/office/drawing/2014/main" id="{CC88EDE3-4FF8-426C-8C51-F26F91435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spTree>
    <p:extLst>
      <p:ext uri="{BB962C8B-B14F-4D97-AF65-F5344CB8AC3E}">
        <p14:creationId xmlns:p14="http://schemas.microsoft.com/office/powerpoint/2010/main" val="974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Patti Coultas</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mn-lt"/>
              </a:rPr>
              <a:t>Assistant Director of Perkins </a:t>
            </a:r>
            <a:br>
              <a:rPr lang="en-US" dirty="0">
                <a:latin typeface="+mn-lt"/>
              </a:rPr>
            </a:br>
            <a:r>
              <a:rPr lang="en-US" dirty="0">
                <a:latin typeface="+mn-lt"/>
              </a:rPr>
              <a:t>Career and Technical Education</a:t>
            </a:r>
            <a:br>
              <a:rPr lang="en-US" dirty="0">
                <a:latin typeface="HelvLight"/>
              </a:rPr>
            </a:b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9" name="Picture 8" descr="Patti Coultas photo">
            <a:extLst>
              <a:ext uri="{FF2B5EF4-FFF2-40B4-BE49-F238E27FC236}">
                <a16:creationId xmlns:a16="http://schemas.microsoft.com/office/drawing/2014/main" id="{2FAD2DF0-E321-682C-3ADC-D2659D639F84}"/>
              </a:ext>
            </a:extLst>
          </p:cNvPr>
          <p:cNvPicPr>
            <a:picLocks noChangeAspect="1"/>
          </p:cNvPicPr>
          <p:nvPr/>
        </p:nvPicPr>
        <p:blipFill rotWithShape="1">
          <a:blip r:embed="rId4">
            <a:extLst>
              <a:ext uri="{28A0092B-C50C-407E-A947-70E740481C1C}">
                <a14:useLocalDpi xmlns:a14="http://schemas.microsoft.com/office/drawing/2010/main" val="0"/>
              </a:ext>
            </a:extLst>
          </a:blip>
          <a:srcRect b="15359"/>
          <a:stretch/>
        </p:blipFill>
        <p:spPr>
          <a:xfrm>
            <a:off x="6736616" y="0"/>
            <a:ext cx="2407383" cy="3055866"/>
          </a:xfrm>
          <a:prstGeom prst="rect">
            <a:avLst/>
          </a:prstGeom>
        </p:spPr>
      </p:pic>
    </p:spTree>
    <p:extLst>
      <p:ext uri="{BB962C8B-B14F-4D97-AF65-F5344CB8AC3E}">
        <p14:creationId xmlns:p14="http://schemas.microsoft.com/office/powerpoint/2010/main" val="686819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Stefanie Schroeder</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mn-lt"/>
              </a:rPr>
              <a:t>Assistant Director of Perkins </a:t>
            </a:r>
            <a:br>
              <a:rPr lang="en-US" dirty="0">
                <a:latin typeface="+mn-lt"/>
              </a:rPr>
            </a:br>
            <a:r>
              <a:rPr lang="en-US" dirty="0">
                <a:latin typeface="+mn-lt"/>
              </a:rPr>
              <a:t>Career and Technical Education</a:t>
            </a:r>
            <a:br>
              <a:rPr lang="en-US" dirty="0">
                <a:latin typeface="HelvLight"/>
              </a:rPr>
            </a:b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4" name="Picture 3" descr="A person smiling at the camera&#10;&#10;Description automatically generated">
            <a:extLst>
              <a:ext uri="{FF2B5EF4-FFF2-40B4-BE49-F238E27FC236}">
                <a16:creationId xmlns:a16="http://schemas.microsoft.com/office/drawing/2014/main" id="{7BD8AD81-ADEA-9AC2-8945-0007C73E8EB9}"/>
              </a:ext>
            </a:extLst>
          </p:cNvPr>
          <p:cNvPicPr>
            <a:picLocks noChangeAspect="1"/>
          </p:cNvPicPr>
          <p:nvPr/>
        </p:nvPicPr>
        <p:blipFill rotWithShape="1">
          <a:blip r:embed="rId4">
            <a:extLst>
              <a:ext uri="{28A0092B-C50C-407E-A947-70E740481C1C}">
                <a14:useLocalDpi xmlns:a14="http://schemas.microsoft.com/office/drawing/2010/main" val="0"/>
              </a:ext>
            </a:extLst>
          </a:blip>
          <a:srcRect l="7874" r="11250"/>
          <a:stretch/>
        </p:blipFill>
        <p:spPr>
          <a:xfrm>
            <a:off x="6665204" y="1"/>
            <a:ext cx="2478795" cy="3064952"/>
          </a:xfrm>
          <a:prstGeom prst="rect">
            <a:avLst/>
          </a:prstGeom>
        </p:spPr>
      </p:pic>
    </p:spTree>
    <p:extLst>
      <p:ext uri="{BB962C8B-B14F-4D97-AF65-F5344CB8AC3E}">
        <p14:creationId xmlns:p14="http://schemas.microsoft.com/office/powerpoint/2010/main" val="117485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1071375"/>
          </a:xfrm>
        </p:spPr>
        <p:txBody>
          <a:bodyPr/>
          <a:lstStyle/>
          <a:p>
            <a:r>
              <a:rPr lang="en-US" dirty="0"/>
              <a:t>Aaron Mabe</a:t>
            </a:r>
          </a:p>
        </p:txBody>
      </p:sp>
      <p:sp>
        <p:nvSpPr>
          <p:cNvPr id="3" name="Subtitle 2"/>
          <p:cNvSpPr>
            <a:spLocks noGrp="1"/>
          </p:cNvSpPr>
          <p:nvPr>
            <p:ph type="subTitle" idx="1"/>
          </p:nvPr>
        </p:nvSpPr>
        <p:spPr>
          <a:xfrm>
            <a:off x="910799" y="2880759"/>
            <a:ext cx="7338350" cy="822294"/>
          </a:xfrm>
        </p:spPr>
        <p:txBody>
          <a:bodyPr>
            <a:noAutofit/>
          </a:bodyPr>
          <a:lstStyle/>
          <a:p>
            <a:r>
              <a:rPr lang="en-US" dirty="0"/>
              <a:t>State Director of Dual Enrollment and Agriculture &amp; Natural Resources Technologies</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CE8FBC68-AB1C-8762-48DF-613976C59F5A}"/>
              </a:ext>
            </a:extLst>
          </p:cNvPr>
          <p:cNvPicPr>
            <a:picLocks noChangeAspect="1"/>
          </p:cNvPicPr>
          <p:nvPr/>
        </p:nvPicPr>
        <p:blipFill rotWithShape="1">
          <a:blip r:embed="rId4">
            <a:extLst>
              <a:ext uri="{28A0092B-C50C-407E-A947-70E740481C1C}">
                <a14:useLocalDpi xmlns:a14="http://schemas.microsoft.com/office/drawing/2010/main" val="0"/>
              </a:ext>
            </a:extLst>
          </a:blip>
          <a:srcRect l="1327" r="5140"/>
          <a:stretch/>
        </p:blipFill>
        <p:spPr>
          <a:xfrm>
            <a:off x="6389002" y="0"/>
            <a:ext cx="2754998" cy="2945492"/>
          </a:xfrm>
          <a:prstGeom prst="rect">
            <a:avLst/>
          </a:prstGeom>
        </p:spPr>
      </p:pic>
    </p:spTree>
    <p:extLst>
      <p:ext uri="{BB962C8B-B14F-4D97-AF65-F5344CB8AC3E}">
        <p14:creationId xmlns:p14="http://schemas.microsoft.com/office/powerpoint/2010/main" val="20530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05780-7467-5CAB-A423-A55517AB4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FCF2A8-8B6C-CD05-B9B8-53B22F7EF11F}"/>
              </a:ext>
            </a:extLst>
          </p:cNvPr>
          <p:cNvSpPr>
            <a:spLocks noGrp="1"/>
          </p:cNvSpPr>
          <p:nvPr>
            <p:ph type="ctrTitle"/>
          </p:nvPr>
        </p:nvSpPr>
        <p:spPr>
          <a:xfrm>
            <a:off x="1820825" y="1868378"/>
            <a:ext cx="5502349" cy="1071375"/>
          </a:xfrm>
        </p:spPr>
        <p:txBody>
          <a:bodyPr/>
          <a:lstStyle/>
          <a:p>
            <a:r>
              <a:rPr lang="en-US" dirty="0"/>
              <a:t>Kenny Weatherington</a:t>
            </a:r>
          </a:p>
        </p:txBody>
      </p:sp>
      <p:sp>
        <p:nvSpPr>
          <p:cNvPr id="3" name="Subtitle 2">
            <a:extLst>
              <a:ext uri="{FF2B5EF4-FFF2-40B4-BE49-F238E27FC236}">
                <a16:creationId xmlns:a16="http://schemas.microsoft.com/office/drawing/2014/main" id="{F2C2D6DC-7291-5BF7-A2AA-1753DD02F862}"/>
              </a:ext>
            </a:extLst>
          </p:cNvPr>
          <p:cNvSpPr>
            <a:spLocks noGrp="1"/>
          </p:cNvSpPr>
          <p:nvPr>
            <p:ph type="subTitle" idx="1"/>
          </p:nvPr>
        </p:nvSpPr>
        <p:spPr>
          <a:xfrm>
            <a:off x="910799" y="2939753"/>
            <a:ext cx="7338350" cy="763300"/>
          </a:xfrm>
        </p:spPr>
        <p:txBody>
          <a:bodyPr>
            <a:noAutofit/>
          </a:bodyPr>
          <a:lstStyle/>
          <a:p>
            <a:r>
              <a:rPr lang="en-US" dirty="0"/>
              <a:t>Director of Public Safety Training Programs</a:t>
            </a:r>
          </a:p>
        </p:txBody>
      </p:sp>
      <p:pic>
        <p:nvPicPr>
          <p:cNvPr id="6" name="Picture 5" descr="NCCCS Logo">
            <a:extLst>
              <a:ext uri="{FF2B5EF4-FFF2-40B4-BE49-F238E27FC236}">
                <a16:creationId xmlns:a16="http://schemas.microsoft.com/office/drawing/2014/main" id="{42B2400B-1319-92FA-F6B5-7717BA7C00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A21857AD-AFFF-B6CE-EF8F-B2481498E7A1}"/>
              </a:ext>
            </a:extLst>
          </p:cNvPr>
          <p:cNvPicPr>
            <a:picLocks noChangeAspect="1"/>
          </p:cNvPicPr>
          <p:nvPr/>
        </p:nvPicPr>
        <p:blipFill rotWithShape="1">
          <a:blip r:embed="rId4">
            <a:extLst>
              <a:ext uri="{28A0092B-C50C-407E-A947-70E740481C1C}">
                <a14:useLocalDpi xmlns:a14="http://schemas.microsoft.com/office/drawing/2010/main" val="0"/>
              </a:ext>
            </a:extLst>
          </a:blip>
          <a:srcRect l="5457" t="14652" r="3407" b="18925"/>
          <a:stretch/>
        </p:blipFill>
        <p:spPr>
          <a:xfrm>
            <a:off x="6496258" y="0"/>
            <a:ext cx="2647741" cy="2894636"/>
          </a:xfrm>
          <a:prstGeom prst="rect">
            <a:avLst/>
          </a:prstGeom>
        </p:spPr>
      </p:pic>
    </p:spTree>
    <p:extLst>
      <p:ext uri="{BB962C8B-B14F-4D97-AF65-F5344CB8AC3E}">
        <p14:creationId xmlns:p14="http://schemas.microsoft.com/office/powerpoint/2010/main" val="56819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B2BE41672053428A04440375F834B6" ma:contentTypeVersion="14" ma:contentTypeDescription="Create a new document." ma:contentTypeScope="" ma:versionID="1db419214f45d42bef0ac49290fff49b">
  <xsd:schema xmlns:xsd="http://www.w3.org/2001/XMLSchema" xmlns:xs="http://www.w3.org/2001/XMLSchema" xmlns:p="http://schemas.microsoft.com/office/2006/metadata/properties" xmlns:ns2="bd1f56e5-2dfe-42af-a842-8886d825bf7e" xmlns:ns3="a3648569-d889-4cab-8fb7-f97de583ec0f" targetNamespace="http://schemas.microsoft.com/office/2006/metadata/properties" ma:root="true" ma:fieldsID="cd91863db12e63677fe8ff8186fd410a" ns2:_="" ns3:_="">
    <xsd:import namespace="bd1f56e5-2dfe-42af-a842-8886d825bf7e"/>
    <xsd:import namespace="a3648569-d889-4cab-8fb7-f97de583ec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1f56e5-2dfe-42af-a842-8886d825bf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f410e6b-3f3a-46d5-b089-fcc12dc4888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48569-d889-4cab-8fb7-f97de583ec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223b4f3-e477-4c24-8cf9-751aee7eab28}" ma:internalName="TaxCatchAll" ma:showField="CatchAllData" ma:web="a3648569-d889-4cab-8fb7-f97de583ec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3648569-d889-4cab-8fb7-f97de583ec0f" xsi:nil="true"/>
    <lcf76f155ced4ddcb4097134ff3c332f xmlns="bd1f56e5-2dfe-42af-a842-8886d825bf7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DE2F17D-A3F6-4777-A164-306C54F1C0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1f56e5-2dfe-42af-a842-8886d825bf7e"/>
    <ds:schemaRef ds:uri="a3648569-d889-4cab-8fb7-f97de583ec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9E33A-A7F5-49EF-8AC5-B95FC02AEB2E}">
  <ds:schemaRefs>
    <ds:schemaRef ds:uri="http://schemas.microsoft.com/sharepoint/v3/contenttype/forms"/>
  </ds:schemaRefs>
</ds:datastoreItem>
</file>

<file path=customXml/itemProps3.xml><?xml version="1.0" encoding="utf-8"?>
<ds:datastoreItem xmlns:ds="http://schemas.openxmlformats.org/officeDocument/2006/customXml" ds:itemID="{9DD5D640-4E55-4B73-8FDF-A8486CD34A22}">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 ds:uri="a3648569-d889-4cab-8fb7-f97de583ec0f"/>
    <ds:schemaRef ds:uri="bd1f56e5-2dfe-42af-a842-8886d825bf7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1836</TotalTime>
  <Words>852</Words>
  <Application>Microsoft Office PowerPoint</Application>
  <PresentationFormat>On-screen Show (16:9)</PresentationFormat>
  <Paragraphs>142</Paragraphs>
  <Slides>21</Slides>
  <Notes>18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Calibri</vt:lpstr>
      <vt:lpstr>Calibri Light</vt:lpstr>
      <vt:lpstr>Helvetica Neue Medium</vt:lpstr>
      <vt:lpstr>HelvLight</vt:lpstr>
      <vt:lpstr>Lato</vt:lpstr>
      <vt:lpstr>Times New Roman</vt:lpstr>
      <vt:lpstr>Office Theme</vt:lpstr>
      <vt:lpstr>Office Theme</vt:lpstr>
      <vt:lpstr>April 17, 2024 Career in Public Safety</vt:lpstr>
      <vt:lpstr>Career &amp; Technical Education Team</vt:lpstr>
      <vt:lpstr>Dr. Bob Witchger</vt:lpstr>
      <vt:lpstr>Dr. Tony Reggi</vt:lpstr>
      <vt:lpstr>Dr. Mary Olvera</vt:lpstr>
      <vt:lpstr>Patti Coultas</vt:lpstr>
      <vt:lpstr>Stefanie Schroeder</vt:lpstr>
      <vt:lpstr>Aaron Mabe</vt:lpstr>
      <vt:lpstr>Kenny Weatherington</vt:lpstr>
      <vt:lpstr>Josh Crisp</vt:lpstr>
      <vt:lpstr>Calvin Shaw</vt:lpstr>
      <vt:lpstr>Jeremiah Underwood</vt:lpstr>
      <vt:lpstr>Public Safety Programs</vt:lpstr>
      <vt:lpstr>911 Communications and Operations</vt:lpstr>
      <vt:lpstr>Law Enforcement Officer</vt:lpstr>
      <vt:lpstr>Emergency Management Technology </vt:lpstr>
      <vt:lpstr>Criminal Justice Technology</vt:lpstr>
      <vt:lpstr>Emergency Medical Services &amp; Paramedic</vt:lpstr>
      <vt:lpstr>Fire Protection Technology</vt:lpstr>
      <vt:lpstr>Wilson Community  College Summer Camp</vt:lpstr>
      <vt:lpstr>Raising the Awareness of Career Pathways Webinars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Patti Coultas</cp:lastModifiedBy>
  <cp:revision>82</cp:revision>
  <cp:lastPrinted>2024-04-17T11:48:47Z</cp:lastPrinted>
  <dcterms:created xsi:type="dcterms:W3CDTF">2017-04-24T19:18:55Z</dcterms:created>
  <dcterms:modified xsi:type="dcterms:W3CDTF">2024-04-17T11:50:51Z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0x01010000B2BE41672053428A04440375F834B6</vt:lpwstr>
  </property>
</Properties>
</file>