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8"/>
  </p:notesMasterIdLst>
  <p:handoutMasterIdLst>
    <p:handoutMasterId r:id="rId179"/>
  </p:handoutMasterIdLst>
  <p:sldIdLst>
    <p:sldId id="256" r:id="rId2"/>
    <p:sldId id="258" r:id="rId3"/>
    <p:sldId id="483" r:id="rId4"/>
    <p:sldId id="481" r:id="rId5"/>
    <p:sldId id="482" r:id="rId6"/>
    <p:sldId id="484" r:id="rId7"/>
    <p:sldId id="485" r:id="rId8"/>
    <p:sldId id="259" r:id="rId9"/>
    <p:sldId id="486" r:id="rId10"/>
    <p:sldId id="260" r:id="rId11"/>
    <p:sldId id="261" r:id="rId12"/>
    <p:sldId id="686" r:id="rId13"/>
    <p:sldId id="263" r:id="rId14"/>
    <p:sldId id="575" r:id="rId15"/>
    <p:sldId id="698" r:id="rId16"/>
    <p:sldId id="576" r:id="rId17"/>
    <p:sldId id="577" r:id="rId18"/>
    <p:sldId id="687" r:id="rId19"/>
    <p:sldId id="699"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689" r:id="rId37"/>
    <p:sldId id="285" r:id="rId38"/>
    <p:sldId id="286" r:id="rId39"/>
    <p:sldId id="287" r:id="rId40"/>
    <p:sldId id="288" r:id="rId41"/>
    <p:sldId id="289" r:id="rId42"/>
    <p:sldId id="290" r:id="rId43"/>
    <p:sldId id="300" r:id="rId44"/>
    <p:sldId id="301" r:id="rId45"/>
    <p:sldId id="302" r:id="rId46"/>
    <p:sldId id="303" r:id="rId47"/>
    <p:sldId id="304" r:id="rId48"/>
    <p:sldId id="305" r:id="rId49"/>
    <p:sldId id="690" r:id="rId50"/>
    <p:sldId id="307" r:id="rId51"/>
    <p:sldId id="308" r:id="rId52"/>
    <p:sldId id="309" r:id="rId53"/>
    <p:sldId id="310" r:id="rId54"/>
    <p:sldId id="311" r:id="rId55"/>
    <p:sldId id="312" r:id="rId56"/>
    <p:sldId id="313"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688" r:id="rId71"/>
    <p:sldId id="585" r:id="rId72"/>
    <p:sldId id="673" r:id="rId73"/>
    <p:sldId id="674" r:id="rId74"/>
    <p:sldId id="542" r:id="rId75"/>
    <p:sldId id="675" r:id="rId76"/>
    <p:sldId id="700" r:id="rId77"/>
    <p:sldId id="544" r:id="rId78"/>
    <p:sldId id="676" r:id="rId79"/>
    <p:sldId id="549" r:id="rId80"/>
    <p:sldId id="677" r:id="rId81"/>
    <p:sldId id="678" r:id="rId82"/>
    <p:sldId id="679" r:id="rId83"/>
    <p:sldId id="561" r:id="rId84"/>
    <p:sldId id="563" r:id="rId85"/>
    <p:sldId id="564" r:id="rId86"/>
    <p:sldId id="565" r:id="rId87"/>
    <p:sldId id="680" r:id="rId88"/>
    <p:sldId id="681" r:id="rId89"/>
    <p:sldId id="682" r:id="rId90"/>
    <p:sldId id="683" r:id="rId91"/>
    <p:sldId id="572" r:id="rId92"/>
    <p:sldId id="692" r:id="rId93"/>
    <p:sldId id="330" r:id="rId94"/>
    <p:sldId id="331" r:id="rId95"/>
    <p:sldId id="332" r:id="rId96"/>
    <p:sldId id="333" r:id="rId97"/>
    <p:sldId id="334" r:id="rId98"/>
    <p:sldId id="335" r:id="rId99"/>
    <p:sldId id="337" r:id="rId100"/>
    <p:sldId id="338" r:id="rId101"/>
    <p:sldId id="339" r:id="rId102"/>
    <p:sldId id="340" r:id="rId103"/>
    <p:sldId id="341" r:id="rId104"/>
    <p:sldId id="587" r:id="rId105"/>
    <p:sldId id="342" r:id="rId106"/>
    <p:sldId id="343" r:id="rId107"/>
    <p:sldId id="344" r:id="rId108"/>
    <p:sldId id="345" r:id="rId109"/>
    <p:sldId id="346" r:id="rId110"/>
    <p:sldId id="347" r:id="rId111"/>
    <p:sldId id="415" r:id="rId112"/>
    <p:sldId id="348" r:id="rId113"/>
    <p:sldId id="349" r:id="rId114"/>
    <p:sldId id="573" r:id="rId115"/>
    <p:sldId id="351" r:id="rId116"/>
    <p:sldId id="551" r:id="rId117"/>
    <p:sldId id="358" r:id="rId118"/>
    <p:sldId id="474" r:id="rId119"/>
    <p:sldId id="437" r:id="rId120"/>
    <p:sldId id="438" r:id="rId121"/>
    <p:sldId id="363" r:id="rId122"/>
    <p:sldId id="364" r:id="rId123"/>
    <p:sldId id="366" r:id="rId124"/>
    <p:sldId id="367" r:id="rId125"/>
    <p:sldId id="368" r:id="rId126"/>
    <p:sldId id="369" r:id="rId127"/>
    <p:sldId id="370" r:id="rId128"/>
    <p:sldId id="693" r:id="rId129"/>
    <p:sldId id="375" r:id="rId130"/>
    <p:sldId id="376" r:id="rId131"/>
    <p:sldId id="377" r:id="rId132"/>
    <p:sldId id="378" r:id="rId133"/>
    <p:sldId id="379" r:id="rId134"/>
    <p:sldId id="380" r:id="rId135"/>
    <p:sldId id="381" r:id="rId136"/>
    <p:sldId id="382" r:id="rId137"/>
    <p:sldId id="383" r:id="rId138"/>
    <p:sldId id="384" r:id="rId139"/>
    <p:sldId id="385" r:id="rId140"/>
    <p:sldId id="388" r:id="rId141"/>
    <p:sldId id="387" r:id="rId142"/>
    <p:sldId id="695" r:id="rId143"/>
    <p:sldId id="667" r:id="rId144"/>
    <p:sldId id="668" r:id="rId145"/>
    <p:sldId id="669" r:id="rId146"/>
    <p:sldId id="670" r:id="rId147"/>
    <p:sldId id="671" r:id="rId148"/>
    <p:sldId id="389" r:id="rId149"/>
    <p:sldId id="390" r:id="rId150"/>
    <p:sldId id="391" r:id="rId151"/>
    <p:sldId id="392" r:id="rId152"/>
    <p:sldId id="393" r:id="rId153"/>
    <p:sldId id="394" r:id="rId154"/>
    <p:sldId id="395" r:id="rId155"/>
    <p:sldId id="396" r:id="rId156"/>
    <p:sldId id="397" r:id="rId157"/>
    <p:sldId id="398" r:id="rId158"/>
    <p:sldId id="399" r:id="rId159"/>
    <p:sldId id="400" r:id="rId160"/>
    <p:sldId id="401" r:id="rId161"/>
    <p:sldId id="696" r:id="rId162"/>
    <p:sldId id="697" r:id="rId163"/>
    <p:sldId id="694" r:id="rId164"/>
    <p:sldId id="410" r:id="rId165"/>
    <p:sldId id="411" r:id="rId166"/>
    <p:sldId id="412" r:id="rId167"/>
    <p:sldId id="417" r:id="rId168"/>
    <p:sldId id="418" r:id="rId169"/>
    <p:sldId id="419" r:id="rId170"/>
    <p:sldId id="402" r:id="rId171"/>
    <p:sldId id="403" r:id="rId172"/>
    <p:sldId id="574" r:id="rId173"/>
    <p:sldId id="701" r:id="rId174"/>
    <p:sldId id="702" r:id="rId175"/>
    <p:sldId id="406" r:id="rId176"/>
    <p:sldId id="408" r:id="rId1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FF"/>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2" autoAdjust="0"/>
    <p:restoredTop sz="61293"/>
  </p:normalViewPr>
  <p:slideViewPr>
    <p:cSldViewPr snapToGrid="0">
      <p:cViewPr varScale="1">
        <p:scale>
          <a:sx n="53" d="100"/>
          <a:sy n="53" d="100"/>
        </p:scale>
        <p:origin x="1624" y="184"/>
      </p:cViewPr>
      <p:guideLst/>
    </p:cSldViewPr>
  </p:slideViewPr>
  <p:outlineViewPr>
    <p:cViewPr>
      <p:scale>
        <a:sx n="33" d="100"/>
        <a:sy n="33" d="100"/>
      </p:scale>
      <p:origin x="0" y="-26172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4" d="100"/>
          <a:sy n="94" d="100"/>
        </p:scale>
        <p:origin x="2128" y="1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504D8042-99D8-E645-BD19-1F082CCFFCC8}"/>
    <pc:docChg chg="modSld">
      <pc:chgData name="Chris Droessler" userId="625c3661-9d64-47fa-b83c-4b49393bd161" providerId="ADAL" clId="{504D8042-99D8-E645-BD19-1F082CCFFCC8}" dt="2019-02-12T12:28:34.090" v="4"/>
      <pc:docMkLst>
        <pc:docMk/>
      </pc:docMkLst>
      <pc:sldChg chg="addSp delSp modSp">
        <pc:chgData name="Chris Droessler" userId="625c3661-9d64-47fa-b83c-4b49393bd161" providerId="ADAL" clId="{504D8042-99D8-E645-BD19-1F082CCFFCC8}" dt="2019-02-12T12:28:34.090" v="4"/>
        <pc:sldMkLst>
          <pc:docMk/>
          <pc:sldMk cId="2321992623" sldId="363"/>
        </pc:sldMkLst>
        <pc:spChg chg="mod">
          <ac:chgData name="Chris Droessler" userId="625c3661-9d64-47fa-b83c-4b49393bd161" providerId="ADAL" clId="{504D8042-99D8-E645-BD19-1F082CCFFCC8}" dt="2019-02-12T12:28:32.440" v="2" actId="20577"/>
          <ac:spMkLst>
            <pc:docMk/>
            <pc:sldMk cId="2321992623" sldId="363"/>
            <ac:spMk id="2" creationId="{EB820475-CE1F-A54E-B0F3-BABA87632C51}"/>
          </ac:spMkLst>
        </pc:spChg>
        <pc:spChg chg="add del mod">
          <ac:chgData name="Chris Droessler" userId="625c3661-9d64-47fa-b83c-4b49393bd161" providerId="ADAL" clId="{504D8042-99D8-E645-BD19-1F082CCFFCC8}" dt="2019-02-12T12:28:34.090" v="4"/>
          <ac:spMkLst>
            <pc:docMk/>
            <pc:sldMk cId="2321992623" sldId="363"/>
            <ac:spMk id="3" creationId="{D0A0E334-13ED-174A-956D-251CEF46D78D}"/>
          </ac:spMkLst>
        </pc:spChg>
      </pc:sldChg>
    </pc:docChg>
  </pc:docChgLst>
  <pc:docChgLst>
    <pc:chgData name="Chris Droessler" userId="625c3661-9d64-47fa-b83c-4b49393bd161" providerId="ADAL" clId="{93D1CEBF-3916-8849-8A22-DF0BC02BF430}"/>
    <pc:docChg chg="undo custSel addSld delSld modSld sldOrd">
      <pc:chgData name="Chris Droessler" userId="625c3661-9d64-47fa-b83c-4b49393bd161" providerId="ADAL" clId="{93D1CEBF-3916-8849-8A22-DF0BC02BF430}" dt="2019-03-01T13:32:18.520" v="7576" actId="20577"/>
      <pc:docMkLst>
        <pc:docMk/>
      </pc:docMkLst>
      <pc:sldChg chg="addSp delSp modSp modNotesTx">
        <pc:chgData name="Chris Droessler" userId="625c3661-9d64-47fa-b83c-4b49393bd161" providerId="ADAL" clId="{93D1CEBF-3916-8849-8A22-DF0BC02BF430}" dt="2019-03-01T13:32:18.520" v="7576" actId="20577"/>
        <pc:sldMkLst>
          <pc:docMk/>
          <pc:sldMk cId="1918751799" sldId="256"/>
        </pc:sldMkLst>
        <pc:spChg chg="mod">
          <ac:chgData name="Chris Droessler" userId="625c3661-9d64-47fa-b83c-4b49393bd161" providerId="ADAL" clId="{93D1CEBF-3916-8849-8A22-DF0BC02BF430}" dt="2019-02-12T12:33:22.302" v="11" actId="20577"/>
          <ac:spMkLst>
            <pc:docMk/>
            <pc:sldMk cId="1918751799" sldId="256"/>
            <ac:spMk id="2" creationId="{00000000-0000-0000-0000-000000000000}"/>
          </ac:spMkLst>
        </pc:spChg>
        <pc:spChg chg="mod">
          <ac:chgData name="Chris Droessler" userId="625c3661-9d64-47fa-b83c-4b49393bd161" providerId="ADAL" clId="{93D1CEBF-3916-8849-8A22-DF0BC02BF430}" dt="2019-02-13T15:12:17.956" v="2470" actId="1076"/>
          <ac:spMkLst>
            <pc:docMk/>
            <pc:sldMk cId="1918751799" sldId="256"/>
            <ac:spMk id="3" creationId="{00000000-0000-0000-0000-000000000000}"/>
          </ac:spMkLst>
        </pc:spChg>
        <pc:spChg chg="mod">
          <ac:chgData name="Chris Droessler" userId="625c3661-9d64-47fa-b83c-4b49393bd161" providerId="ADAL" clId="{93D1CEBF-3916-8849-8A22-DF0BC02BF430}" dt="2019-02-13T15:12:13.356" v="2469" actId="1036"/>
          <ac:spMkLst>
            <pc:docMk/>
            <pc:sldMk cId="1918751799" sldId="256"/>
            <ac:spMk id="12" creationId="{A8437F06-DB83-9547-BD1D-B412407D9BC7}"/>
          </ac:spMkLst>
        </pc:spChg>
        <pc:picChg chg="add del mod">
          <ac:chgData name="Chris Droessler" userId="625c3661-9d64-47fa-b83c-4b49393bd161" providerId="ADAL" clId="{93D1CEBF-3916-8849-8A22-DF0BC02BF430}" dt="2019-02-13T15:08:24.924" v="2446" actId="478"/>
          <ac:picMkLst>
            <pc:docMk/>
            <pc:sldMk cId="1918751799" sldId="256"/>
            <ac:picMk id="5" creationId="{CE13CAA8-137F-0042-9590-3BAFC228499E}"/>
          </ac:picMkLst>
        </pc:picChg>
        <pc:picChg chg="add del mod">
          <ac:chgData name="Chris Droessler" userId="625c3661-9d64-47fa-b83c-4b49393bd161" providerId="ADAL" clId="{93D1CEBF-3916-8849-8A22-DF0BC02BF430}" dt="2019-02-13T15:08:39.335" v="2448" actId="478"/>
          <ac:picMkLst>
            <pc:docMk/>
            <pc:sldMk cId="1918751799" sldId="256"/>
            <ac:picMk id="7" creationId="{41AE4038-6430-2940-9CB9-3E785243AB37}"/>
          </ac:picMkLst>
        </pc:picChg>
        <pc:picChg chg="add mod modCrop">
          <ac:chgData name="Chris Droessler" userId="625c3661-9d64-47fa-b83c-4b49393bd161" providerId="ADAL" clId="{93D1CEBF-3916-8849-8A22-DF0BC02BF430}" dt="2019-02-13T15:12:52.319" v="2481" actId="1035"/>
          <ac:picMkLst>
            <pc:docMk/>
            <pc:sldMk cId="1918751799" sldId="256"/>
            <ac:picMk id="9" creationId="{F9F8CBB4-4938-C844-A2C4-3B3C8FDF3E8A}"/>
          </ac:picMkLst>
        </pc:picChg>
      </pc:sldChg>
      <pc:sldChg chg="modNotesTx">
        <pc:chgData name="Chris Droessler" userId="625c3661-9d64-47fa-b83c-4b49393bd161" providerId="ADAL" clId="{93D1CEBF-3916-8849-8A22-DF0BC02BF430}" dt="2019-02-13T15:31:48.179" v="3003" actId="5793"/>
        <pc:sldMkLst>
          <pc:docMk/>
          <pc:sldMk cId="2177567080" sldId="259"/>
        </pc:sldMkLst>
      </pc:sldChg>
      <pc:sldChg chg="addSp modSp modNotesTx">
        <pc:chgData name="Chris Droessler" userId="625c3661-9d64-47fa-b83c-4b49393bd161" providerId="ADAL" clId="{93D1CEBF-3916-8849-8A22-DF0BC02BF430}" dt="2019-02-13T15:33:31.430" v="3079" actId="20577"/>
        <pc:sldMkLst>
          <pc:docMk/>
          <pc:sldMk cId="2772303045" sldId="260"/>
        </pc:sldMkLst>
        <pc:spChg chg="mod">
          <ac:chgData name="Chris Droessler" userId="625c3661-9d64-47fa-b83c-4b49393bd161" providerId="ADAL" clId="{93D1CEBF-3916-8849-8A22-DF0BC02BF430}" dt="2019-02-13T15:32:59.436" v="3071" actId="20577"/>
          <ac:spMkLst>
            <pc:docMk/>
            <pc:sldMk cId="2772303045" sldId="260"/>
            <ac:spMk id="3" creationId="{00000000-0000-0000-0000-000000000000}"/>
          </ac:spMkLst>
        </pc:spChg>
        <pc:spChg chg="add mod">
          <ac:chgData name="Chris Droessler" userId="625c3661-9d64-47fa-b83c-4b49393bd161" providerId="ADAL" clId="{93D1CEBF-3916-8849-8A22-DF0BC02BF430}" dt="2019-02-13T15:32:42.476" v="3017" actId="1076"/>
          <ac:spMkLst>
            <pc:docMk/>
            <pc:sldMk cId="2772303045" sldId="260"/>
            <ac:spMk id="5" creationId="{DCB7477B-C229-D94D-83E1-6E273284303C}"/>
          </ac:spMkLst>
        </pc:spChg>
      </pc:sldChg>
      <pc:sldChg chg="modNotesTx">
        <pc:chgData name="Chris Droessler" userId="625c3661-9d64-47fa-b83c-4b49393bd161" providerId="ADAL" clId="{93D1CEBF-3916-8849-8A22-DF0BC02BF430}" dt="2019-02-13T15:34:04.949" v="3112" actId="20577"/>
        <pc:sldMkLst>
          <pc:docMk/>
          <pc:sldMk cId="2649408233" sldId="261"/>
        </pc:sldMkLst>
      </pc:sldChg>
      <pc:sldChg chg="modNotesTx">
        <pc:chgData name="Chris Droessler" userId="625c3661-9d64-47fa-b83c-4b49393bd161" providerId="ADAL" clId="{93D1CEBF-3916-8849-8A22-DF0BC02BF430}" dt="2019-02-13T15:38:12.193" v="3207" actId="115"/>
        <pc:sldMkLst>
          <pc:docMk/>
          <pc:sldMk cId="151633757" sldId="263"/>
        </pc:sldMkLst>
      </pc:sldChg>
      <pc:sldChg chg="modNotesTx">
        <pc:chgData name="Chris Droessler" userId="625c3661-9d64-47fa-b83c-4b49393bd161" providerId="ADAL" clId="{93D1CEBF-3916-8849-8A22-DF0BC02BF430}" dt="2019-02-13T15:57:51.197" v="3478" actId="20577"/>
        <pc:sldMkLst>
          <pc:docMk/>
          <pc:sldMk cId="1948372020" sldId="285"/>
        </pc:sldMkLst>
      </pc:sldChg>
      <pc:sldChg chg="modNotesTx">
        <pc:chgData name="Chris Droessler" userId="625c3661-9d64-47fa-b83c-4b49393bd161" providerId="ADAL" clId="{93D1CEBF-3916-8849-8A22-DF0BC02BF430}" dt="2019-02-13T15:58:51.357" v="3497" actId="20577"/>
        <pc:sldMkLst>
          <pc:docMk/>
          <pc:sldMk cId="3913184396" sldId="286"/>
        </pc:sldMkLst>
      </pc:sldChg>
      <pc:sldChg chg="modNotesTx">
        <pc:chgData name="Chris Droessler" userId="625c3661-9d64-47fa-b83c-4b49393bd161" providerId="ADAL" clId="{93D1CEBF-3916-8849-8A22-DF0BC02BF430}" dt="2019-02-13T17:14:32.917" v="4504" actId="20577"/>
        <pc:sldMkLst>
          <pc:docMk/>
          <pc:sldMk cId="2274683562" sldId="321"/>
        </pc:sldMkLst>
      </pc:sldChg>
      <pc:sldChg chg="modNotesTx">
        <pc:chgData name="Chris Droessler" userId="625c3661-9d64-47fa-b83c-4b49393bd161" providerId="ADAL" clId="{93D1CEBF-3916-8849-8A22-DF0BC02BF430}" dt="2019-02-13T17:15:58.725" v="4505" actId="115"/>
        <pc:sldMkLst>
          <pc:docMk/>
          <pc:sldMk cId="2018046574" sldId="328"/>
        </pc:sldMkLst>
      </pc:sldChg>
      <pc:sldChg chg="modNotesTx">
        <pc:chgData name="Chris Droessler" userId="625c3661-9d64-47fa-b83c-4b49393bd161" providerId="ADAL" clId="{93D1CEBF-3916-8849-8A22-DF0BC02BF430}" dt="2019-02-13T17:18:59.772" v="4659" actId="20577"/>
        <pc:sldMkLst>
          <pc:docMk/>
          <pc:sldMk cId="1943702246" sldId="330"/>
        </pc:sldMkLst>
      </pc:sldChg>
      <pc:sldChg chg="modNotesTx">
        <pc:chgData name="Chris Droessler" userId="625c3661-9d64-47fa-b83c-4b49393bd161" providerId="ADAL" clId="{93D1CEBF-3916-8849-8A22-DF0BC02BF430}" dt="2019-02-13T17:19:30.181" v="4672" actId="20577"/>
        <pc:sldMkLst>
          <pc:docMk/>
          <pc:sldMk cId="934341684" sldId="332"/>
        </pc:sldMkLst>
      </pc:sldChg>
      <pc:sldChg chg="modNotesTx">
        <pc:chgData name="Chris Droessler" userId="625c3661-9d64-47fa-b83c-4b49393bd161" providerId="ADAL" clId="{93D1CEBF-3916-8849-8A22-DF0BC02BF430}" dt="2019-02-13T17:20:28.644" v="4674" actId="255"/>
        <pc:sldMkLst>
          <pc:docMk/>
          <pc:sldMk cId="3189863032" sldId="343"/>
        </pc:sldMkLst>
      </pc:sldChg>
      <pc:sldChg chg="add">
        <pc:chgData name="Chris Droessler" userId="625c3661-9d64-47fa-b83c-4b49393bd161" providerId="ADAL" clId="{93D1CEBF-3916-8849-8A22-DF0BC02BF430}" dt="2019-02-12T12:58:43.042" v="103"/>
        <pc:sldMkLst>
          <pc:docMk/>
          <pc:sldMk cId="3555917942" sldId="351"/>
        </pc:sldMkLst>
      </pc:sldChg>
      <pc:sldChg chg="add">
        <pc:chgData name="Chris Droessler" userId="625c3661-9d64-47fa-b83c-4b49393bd161" providerId="ADAL" clId="{93D1CEBF-3916-8849-8A22-DF0BC02BF430}" dt="2019-02-12T12:58:43.042" v="103"/>
        <pc:sldMkLst>
          <pc:docMk/>
          <pc:sldMk cId="201815458" sldId="358"/>
        </pc:sldMkLst>
      </pc:sldChg>
      <pc:sldChg chg="modNotesTx">
        <pc:chgData name="Chris Droessler" userId="625c3661-9d64-47fa-b83c-4b49393bd161" providerId="ADAL" clId="{93D1CEBF-3916-8849-8A22-DF0BC02BF430}" dt="2019-02-13T17:49:52.651" v="5407" actId="313"/>
        <pc:sldMkLst>
          <pc:docMk/>
          <pc:sldMk cId="3202423180" sldId="369"/>
        </pc:sldMkLst>
      </pc:sldChg>
      <pc:sldChg chg="modNotesTx">
        <pc:chgData name="Chris Droessler" userId="625c3661-9d64-47fa-b83c-4b49393bd161" providerId="ADAL" clId="{93D1CEBF-3916-8849-8A22-DF0BC02BF430}" dt="2019-02-13T19:03:04.717" v="5498" actId="20577"/>
        <pc:sldMkLst>
          <pc:docMk/>
          <pc:sldMk cId="2605195421" sldId="380"/>
        </pc:sldMkLst>
      </pc:sldChg>
      <pc:sldChg chg="modNotesTx">
        <pc:chgData name="Chris Droessler" userId="625c3661-9d64-47fa-b83c-4b49393bd161" providerId="ADAL" clId="{93D1CEBF-3916-8849-8A22-DF0BC02BF430}" dt="2019-02-13T19:03:48.949" v="5499" actId="115"/>
        <pc:sldMkLst>
          <pc:docMk/>
          <pc:sldMk cId="2653091222" sldId="385"/>
        </pc:sldMkLst>
      </pc:sldChg>
      <pc:sldChg chg="modNotesTx">
        <pc:chgData name="Chris Droessler" userId="625c3661-9d64-47fa-b83c-4b49393bd161" providerId="ADAL" clId="{93D1CEBF-3916-8849-8A22-DF0BC02BF430}" dt="2019-02-13T19:03:59.402" v="5500" actId="313"/>
        <pc:sldMkLst>
          <pc:docMk/>
          <pc:sldMk cId="3037604026" sldId="388"/>
        </pc:sldMkLst>
      </pc:sldChg>
      <pc:sldChg chg="modSp">
        <pc:chgData name="Chris Droessler" userId="625c3661-9d64-47fa-b83c-4b49393bd161" providerId="ADAL" clId="{93D1CEBF-3916-8849-8A22-DF0BC02BF430}" dt="2019-02-12T12:59:19.277" v="120" actId="20577"/>
        <pc:sldMkLst>
          <pc:docMk/>
          <pc:sldMk cId="2716501361" sldId="405"/>
        </pc:sldMkLst>
        <pc:spChg chg="mod">
          <ac:chgData name="Chris Droessler" userId="625c3661-9d64-47fa-b83c-4b49393bd161" providerId="ADAL" clId="{93D1CEBF-3916-8849-8A22-DF0BC02BF430}" dt="2019-02-12T12:59:19.277" v="120" actId="20577"/>
          <ac:spMkLst>
            <pc:docMk/>
            <pc:sldMk cId="2716501361" sldId="405"/>
            <ac:spMk id="2" creationId="{00000000-0000-0000-0000-000000000000}"/>
          </ac:spMkLst>
        </pc:spChg>
        <pc:picChg chg="mod">
          <ac:chgData name="Chris Droessler" userId="625c3661-9d64-47fa-b83c-4b49393bd161" providerId="ADAL" clId="{93D1CEBF-3916-8849-8A22-DF0BC02BF430}" dt="2019-02-12T12:54:41.572" v="88" actId="1076"/>
          <ac:picMkLst>
            <pc:docMk/>
            <pc:sldMk cId="2716501361" sldId="405"/>
            <ac:picMk id="6" creationId="{6EA016E6-6225-D04D-9FF1-A9A018CFAFBB}"/>
          </ac:picMkLst>
        </pc:picChg>
      </pc:sldChg>
      <pc:sldChg chg="add">
        <pc:chgData name="Chris Droessler" userId="625c3661-9d64-47fa-b83c-4b49393bd161" providerId="ADAL" clId="{93D1CEBF-3916-8849-8A22-DF0BC02BF430}" dt="2019-02-12T13:05:51.475" v="128"/>
        <pc:sldMkLst>
          <pc:docMk/>
          <pc:sldMk cId="2987624303" sldId="410"/>
        </pc:sldMkLst>
      </pc:sldChg>
      <pc:sldChg chg="add">
        <pc:chgData name="Chris Droessler" userId="625c3661-9d64-47fa-b83c-4b49393bd161" providerId="ADAL" clId="{93D1CEBF-3916-8849-8A22-DF0BC02BF430}" dt="2019-02-12T13:05:51.475" v="128"/>
        <pc:sldMkLst>
          <pc:docMk/>
          <pc:sldMk cId="421427273" sldId="411"/>
        </pc:sldMkLst>
      </pc:sldChg>
      <pc:sldChg chg="add">
        <pc:chgData name="Chris Droessler" userId="625c3661-9d64-47fa-b83c-4b49393bd161" providerId="ADAL" clId="{93D1CEBF-3916-8849-8A22-DF0BC02BF430}" dt="2019-02-12T13:05:51.475" v="128"/>
        <pc:sldMkLst>
          <pc:docMk/>
          <pc:sldMk cId="736419631" sldId="412"/>
        </pc:sldMkLst>
      </pc:sldChg>
      <pc:sldChg chg="add">
        <pc:chgData name="Chris Droessler" userId="625c3661-9d64-47fa-b83c-4b49393bd161" providerId="ADAL" clId="{93D1CEBF-3916-8849-8A22-DF0BC02BF430}" dt="2019-02-12T13:04:46.604" v="127"/>
        <pc:sldMkLst>
          <pc:docMk/>
          <pc:sldMk cId="4195702119" sldId="415"/>
        </pc:sldMkLst>
      </pc:sldChg>
      <pc:sldChg chg="add">
        <pc:chgData name="Chris Droessler" userId="625c3661-9d64-47fa-b83c-4b49393bd161" providerId="ADAL" clId="{93D1CEBF-3916-8849-8A22-DF0BC02BF430}" dt="2019-02-12T13:05:51.475" v="128"/>
        <pc:sldMkLst>
          <pc:docMk/>
          <pc:sldMk cId="3148971542" sldId="417"/>
        </pc:sldMkLst>
      </pc:sldChg>
      <pc:sldChg chg="add">
        <pc:chgData name="Chris Droessler" userId="625c3661-9d64-47fa-b83c-4b49393bd161" providerId="ADAL" clId="{93D1CEBF-3916-8849-8A22-DF0BC02BF430}" dt="2019-02-12T13:05:51.475" v="128"/>
        <pc:sldMkLst>
          <pc:docMk/>
          <pc:sldMk cId="4053669825" sldId="418"/>
        </pc:sldMkLst>
      </pc:sldChg>
      <pc:sldChg chg="add">
        <pc:chgData name="Chris Droessler" userId="625c3661-9d64-47fa-b83c-4b49393bd161" providerId="ADAL" clId="{93D1CEBF-3916-8849-8A22-DF0BC02BF430}" dt="2019-02-12T13:05:51.475" v="128"/>
        <pc:sldMkLst>
          <pc:docMk/>
          <pc:sldMk cId="2567234308" sldId="419"/>
        </pc:sldMkLst>
      </pc:sldChg>
      <pc:sldChg chg="modSp add modNotesTx">
        <pc:chgData name="Chris Droessler" userId="625c3661-9d64-47fa-b83c-4b49393bd161" providerId="ADAL" clId="{93D1CEBF-3916-8849-8A22-DF0BC02BF430}" dt="2019-02-13T17:45:17.365" v="5065" actId="20577"/>
        <pc:sldMkLst>
          <pc:docMk/>
          <pc:sldMk cId="4291335563" sldId="437"/>
        </pc:sldMkLst>
        <pc:spChg chg="mod">
          <ac:chgData name="Chris Droessler" userId="625c3661-9d64-47fa-b83c-4b49393bd161" providerId="ADAL" clId="{93D1CEBF-3916-8849-8A22-DF0BC02BF430}" dt="2019-02-13T17:43:13.049" v="4906"/>
          <ac:spMkLst>
            <pc:docMk/>
            <pc:sldMk cId="4291335563" sldId="437"/>
            <ac:spMk id="2" creationId="{00000000-0000-0000-0000-000000000000}"/>
          </ac:spMkLst>
        </pc:spChg>
        <pc:spChg chg="mod">
          <ac:chgData name="Chris Droessler" userId="625c3661-9d64-47fa-b83c-4b49393bd161" providerId="ADAL" clId="{93D1CEBF-3916-8849-8A22-DF0BC02BF430}" dt="2019-02-13T17:44:20.213" v="5023" actId="20577"/>
          <ac:spMkLst>
            <pc:docMk/>
            <pc:sldMk cId="4291335563" sldId="437"/>
            <ac:spMk id="3" creationId="{00000000-0000-0000-0000-000000000000}"/>
          </ac:spMkLst>
        </pc:spChg>
        <pc:picChg chg="mod">
          <ac:chgData name="Chris Droessler" userId="625c3661-9d64-47fa-b83c-4b49393bd161" providerId="ADAL" clId="{93D1CEBF-3916-8849-8A22-DF0BC02BF430}" dt="2019-02-13T17:42:36.315" v="4902" actId="14100"/>
          <ac:picMkLst>
            <pc:docMk/>
            <pc:sldMk cId="4291335563" sldId="437"/>
            <ac:picMk id="4" creationId="{00000000-0000-0000-0000-000000000000}"/>
          </ac:picMkLst>
        </pc:picChg>
      </pc:sldChg>
      <pc:sldChg chg="addSp delSp modSp add modNotesTx">
        <pc:chgData name="Chris Droessler" userId="625c3661-9d64-47fa-b83c-4b49393bd161" providerId="ADAL" clId="{93D1CEBF-3916-8849-8A22-DF0BC02BF430}" dt="2019-02-13T17:38:34.981" v="4867" actId="20577"/>
        <pc:sldMkLst>
          <pc:docMk/>
          <pc:sldMk cId="3394166410" sldId="438"/>
        </pc:sldMkLst>
        <pc:spChg chg="mod">
          <ac:chgData name="Chris Droessler" userId="625c3661-9d64-47fa-b83c-4b49393bd161" providerId="ADAL" clId="{93D1CEBF-3916-8849-8A22-DF0BC02BF430}" dt="2019-02-13T17:30:45.594" v="4680" actId="179"/>
          <ac:spMkLst>
            <pc:docMk/>
            <pc:sldMk cId="3394166410" sldId="438"/>
            <ac:spMk id="2" creationId="{00000000-0000-0000-0000-000000000000}"/>
          </ac:spMkLst>
        </pc:spChg>
        <pc:graphicFrameChg chg="add del">
          <ac:chgData name="Chris Droessler" userId="625c3661-9d64-47fa-b83c-4b49393bd161" providerId="ADAL" clId="{93D1CEBF-3916-8849-8A22-DF0BC02BF430}" dt="2019-02-13T17:29:10.345" v="4676"/>
          <ac:graphicFrameMkLst>
            <pc:docMk/>
            <pc:sldMk cId="3394166410" sldId="438"/>
            <ac:graphicFrameMk id="4" creationId="{1C74CB0D-BB23-BF4D-842B-50E604D1F47C}"/>
          </ac:graphicFrameMkLst>
        </pc:graphicFrameChg>
      </pc:sldChg>
      <pc:sldChg chg="add">
        <pc:chgData name="Chris Droessler" userId="625c3661-9d64-47fa-b83c-4b49393bd161" providerId="ADAL" clId="{93D1CEBF-3916-8849-8A22-DF0BC02BF430}" dt="2019-02-12T12:58:43.042" v="103"/>
        <pc:sldMkLst>
          <pc:docMk/>
          <pc:sldMk cId="336838522" sldId="474"/>
        </pc:sldMkLst>
      </pc:sldChg>
      <pc:sldChg chg="add modNotesTx">
        <pc:chgData name="Chris Droessler" userId="625c3661-9d64-47fa-b83c-4b49393bd161" providerId="ADAL" clId="{93D1CEBF-3916-8849-8A22-DF0BC02BF430}" dt="2019-02-13T15:22:46.013" v="2534" actId="20577"/>
        <pc:sldMkLst>
          <pc:docMk/>
          <pc:sldMk cId="2321786848" sldId="481"/>
        </pc:sldMkLst>
      </pc:sldChg>
      <pc:sldChg chg="add modNotesTx">
        <pc:chgData name="Chris Droessler" userId="625c3661-9d64-47fa-b83c-4b49393bd161" providerId="ADAL" clId="{93D1CEBF-3916-8849-8A22-DF0BC02BF430}" dt="2019-02-13T15:25:09.803" v="2670" actId="20577"/>
        <pc:sldMkLst>
          <pc:docMk/>
          <pc:sldMk cId="1783577125" sldId="482"/>
        </pc:sldMkLst>
      </pc:sldChg>
      <pc:sldChg chg="add setBg">
        <pc:chgData name="Chris Droessler" userId="625c3661-9d64-47fa-b83c-4b49393bd161" providerId="ADAL" clId="{93D1CEBF-3916-8849-8A22-DF0BC02BF430}" dt="2019-02-12T12:56:08.179" v="89"/>
        <pc:sldMkLst>
          <pc:docMk/>
          <pc:sldMk cId="2058663955" sldId="483"/>
        </pc:sldMkLst>
      </pc:sldChg>
      <pc:sldChg chg="add modNotesTx">
        <pc:chgData name="Chris Droessler" userId="625c3661-9d64-47fa-b83c-4b49393bd161" providerId="ADAL" clId="{93D1CEBF-3916-8849-8A22-DF0BC02BF430}" dt="2019-02-13T15:28:22.738" v="2844" actId="20577"/>
        <pc:sldMkLst>
          <pc:docMk/>
          <pc:sldMk cId="3408341153" sldId="484"/>
        </pc:sldMkLst>
      </pc:sldChg>
      <pc:sldChg chg="add modNotesTx">
        <pc:chgData name="Chris Droessler" userId="625c3661-9d64-47fa-b83c-4b49393bd161" providerId="ADAL" clId="{93D1CEBF-3916-8849-8A22-DF0BC02BF430}" dt="2019-02-13T15:28:50.368" v="2849" actId="20577"/>
        <pc:sldMkLst>
          <pc:docMk/>
          <pc:sldMk cId="3014712318" sldId="485"/>
        </pc:sldMkLst>
      </pc:sldChg>
      <pc:sldChg chg="add">
        <pc:chgData name="Chris Droessler" userId="625c3661-9d64-47fa-b83c-4b49393bd161" providerId="ADAL" clId="{93D1CEBF-3916-8849-8A22-DF0BC02BF430}" dt="2019-02-12T12:56:15.186" v="90"/>
        <pc:sldMkLst>
          <pc:docMk/>
          <pc:sldMk cId="3635300057" sldId="486"/>
        </pc:sldMkLst>
      </pc:sldChg>
      <pc:sldChg chg="add">
        <pc:chgData name="Chris Droessler" userId="625c3661-9d64-47fa-b83c-4b49393bd161" providerId="ADAL" clId="{93D1CEBF-3916-8849-8A22-DF0BC02BF430}" dt="2019-02-22T18:56:09.906" v="6900"/>
        <pc:sldMkLst>
          <pc:docMk/>
          <pc:sldMk cId="3510141035" sldId="542"/>
        </pc:sldMkLst>
      </pc:sldChg>
      <pc:sldChg chg="add">
        <pc:chgData name="Chris Droessler" userId="625c3661-9d64-47fa-b83c-4b49393bd161" providerId="ADAL" clId="{93D1CEBF-3916-8849-8A22-DF0BC02BF430}" dt="2019-02-22T18:56:09.906" v="6900"/>
        <pc:sldMkLst>
          <pc:docMk/>
          <pc:sldMk cId="573278229" sldId="544"/>
        </pc:sldMkLst>
      </pc:sldChg>
      <pc:sldChg chg="add">
        <pc:chgData name="Chris Droessler" userId="625c3661-9d64-47fa-b83c-4b49393bd161" providerId="ADAL" clId="{93D1CEBF-3916-8849-8A22-DF0BC02BF430}" dt="2019-02-22T18:56:09.906" v="6900"/>
        <pc:sldMkLst>
          <pc:docMk/>
          <pc:sldMk cId="3491268549" sldId="549"/>
        </pc:sldMkLst>
      </pc:sldChg>
      <pc:sldChg chg="add">
        <pc:chgData name="Chris Droessler" userId="625c3661-9d64-47fa-b83c-4b49393bd161" providerId="ADAL" clId="{93D1CEBF-3916-8849-8A22-DF0BC02BF430}" dt="2019-02-12T12:58:43.042" v="103"/>
        <pc:sldMkLst>
          <pc:docMk/>
          <pc:sldMk cId="2490011767" sldId="551"/>
        </pc:sldMkLst>
      </pc:sldChg>
      <pc:sldChg chg="add">
        <pc:chgData name="Chris Droessler" userId="625c3661-9d64-47fa-b83c-4b49393bd161" providerId="ADAL" clId="{93D1CEBF-3916-8849-8A22-DF0BC02BF430}" dt="2019-02-22T18:56:09.906" v="6900"/>
        <pc:sldMkLst>
          <pc:docMk/>
          <pc:sldMk cId="1419035231" sldId="561"/>
        </pc:sldMkLst>
      </pc:sldChg>
      <pc:sldChg chg="add">
        <pc:chgData name="Chris Droessler" userId="625c3661-9d64-47fa-b83c-4b49393bd161" providerId="ADAL" clId="{93D1CEBF-3916-8849-8A22-DF0BC02BF430}" dt="2019-02-22T18:56:09.906" v="6900"/>
        <pc:sldMkLst>
          <pc:docMk/>
          <pc:sldMk cId="740631115" sldId="563"/>
        </pc:sldMkLst>
      </pc:sldChg>
      <pc:sldChg chg="add">
        <pc:chgData name="Chris Droessler" userId="625c3661-9d64-47fa-b83c-4b49393bd161" providerId="ADAL" clId="{93D1CEBF-3916-8849-8A22-DF0BC02BF430}" dt="2019-02-22T18:56:09.906" v="6900"/>
        <pc:sldMkLst>
          <pc:docMk/>
          <pc:sldMk cId="375099810" sldId="564"/>
        </pc:sldMkLst>
      </pc:sldChg>
      <pc:sldChg chg="add">
        <pc:chgData name="Chris Droessler" userId="625c3661-9d64-47fa-b83c-4b49393bd161" providerId="ADAL" clId="{93D1CEBF-3916-8849-8A22-DF0BC02BF430}" dt="2019-02-22T18:56:09.906" v="6900"/>
        <pc:sldMkLst>
          <pc:docMk/>
          <pc:sldMk cId="1424391291" sldId="565"/>
        </pc:sldMkLst>
      </pc:sldChg>
      <pc:sldChg chg="add">
        <pc:chgData name="Chris Droessler" userId="625c3661-9d64-47fa-b83c-4b49393bd161" providerId="ADAL" clId="{93D1CEBF-3916-8849-8A22-DF0BC02BF430}" dt="2019-02-12T12:57:23.719" v="91"/>
        <pc:sldMkLst>
          <pc:docMk/>
          <pc:sldMk cId="3185841015" sldId="572"/>
        </pc:sldMkLst>
      </pc:sldChg>
      <pc:sldChg chg="add">
        <pc:chgData name="Chris Droessler" userId="625c3661-9d64-47fa-b83c-4b49393bd161" providerId="ADAL" clId="{93D1CEBF-3916-8849-8A22-DF0BC02BF430}" dt="2019-02-12T12:57:59.688" v="92"/>
        <pc:sldMkLst>
          <pc:docMk/>
          <pc:sldMk cId="1283204890" sldId="573"/>
        </pc:sldMkLst>
      </pc:sldChg>
      <pc:sldChg chg="add">
        <pc:chgData name="Chris Droessler" userId="625c3661-9d64-47fa-b83c-4b49393bd161" providerId="ADAL" clId="{93D1CEBF-3916-8849-8A22-DF0BC02BF430}" dt="2019-02-12T12:59:08.462" v="104"/>
        <pc:sldMkLst>
          <pc:docMk/>
          <pc:sldMk cId="2436384005" sldId="574"/>
        </pc:sldMkLst>
      </pc:sldChg>
      <pc:sldChg chg="add modNotesTx">
        <pc:chgData name="Chris Droessler" userId="625c3661-9d64-47fa-b83c-4b49393bd161" providerId="ADAL" clId="{93D1CEBF-3916-8849-8A22-DF0BC02BF430}" dt="2019-02-13T15:41:19.655" v="3391" actId="20577"/>
        <pc:sldMkLst>
          <pc:docMk/>
          <pc:sldMk cId="3327192841" sldId="575"/>
        </pc:sldMkLst>
      </pc:sldChg>
      <pc:sldChg chg="add">
        <pc:chgData name="Chris Droessler" userId="625c3661-9d64-47fa-b83c-4b49393bd161" providerId="ADAL" clId="{93D1CEBF-3916-8849-8A22-DF0BC02BF430}" dt="2019-02-12T13:01:18.879" v="123"/>
        <pc:sldMkLst>
          <pc:docMk/>
          <pc:sldMk cId="820194681" sldId="576"/>
        </pc:sldMkLst>
      </pc:sldChg>
      <pc:sldChg chg="add">
        <pc:chgData name="Chris Droessler" userId="625c3661-9d64-47fa-b83c-4b49393bd161" providerId="ADAL" clId="{93D1CEBF-3916-8849-8A22-DF0BC02BF430}" dt="2019-02-12T13:01:18.879" v="123"/>
        <pc:sldMkLst>
          <pc:docMk/>
          <pc:sldMk cId="1378505865" sldId="577"/>
        </pc:sldMkLst>
      </pc:sldChg>
      <pc:sldChg chg="add setBg">
        <pc:chgData name="Chris Droessler" userId="625c3661-9d64-47fa-b83c-4b49393bd161" providerId="ADAL" clId="{93D1CEBF-3916-8849-8A22-DF0BC02BF430}" dt="2019-02-22T18:56:09.906" v="6900"/>
        <pc:sldMkLst>
          <pc:docMk/>
          <pc:sldMk cId="861467310" sldId="585"/>
        </pc:sldMkLst>
      </pc:sldChg>
      <pc:sldChg chg="add ord modTransition modNotesTx">
        <pc:chgData name="Chris Droessler" userId="625c3661-9d64-47fa-b83c-4b49393bd161" providerId="ADAL" clId="{93D1CEBF-3916-8849-8A22-DF0BC02BF430}" dt="2019-02-13T16:28:36.192" v="3786"/>
        <pc:sldMkLst>
          <pc:docMk/>
          <pc:sldMk cId="1038357247" sldId="587"/>
        </pc:sldMkLst>
      </pc:sldChg>
      <pc:sldChg chg="add">
        <pc:chgData name="Chris Droessler" userId="625c3661-9d64-47fa-b83c-4b49393bd161" providerId="ADAL" clId="{93D1CEBF-3916-8849-8A22-DF0BC02BF430}" dt="2019-02-12T16:28:49.150" v="526"/>
        <pc:sldMkLst>
          <pc:docMk/>
          <pc:sldMk cId="2556017214" sldId="667"/>
        </pc:sldMkLst>
      </pc:sldChg>
      <pc:sldChg chg="add">
        <pc:chgData name="Chris Droessler" userId="625c3661-9d64-47fa-b83c-4b49393bd161" providerId="ADAL" clId="{93D1CEBF-3916-8849-8A22-DF0BC02BF430}" dt="2019-02-12T16:28:49.150" v="526"/>
        <pc:sldMkLst>
          <pc:docMk/>
          <pc:sldMk cId="3844554894" sldId="668"/>
        </pc:sldMkLst>
      </pc:sldChg>
      <pc:sldChg chg="addSp modSp add modAnim modNotesTx">
        <pc:chgData name="Chris Droessler" userId="625c3661-9d64-47fa-b83c-4b49393bd161" providerId="ADAL" clId="{93D1CEBF-3916-8849-8A22-DF0BC02BF430}" dt="2019-02-13T19:07:57.503" v="5650" actId="20577"/>
        <pc:sldMkLst>
          <pc:docMk/>
          <pc:sldMk cId="348232988" sldId="669"/>
        </pc:sldMkLst>
        <pc:spChg chg="add mod">
          <ac:chgData name="Chris Droessler" userId="625c3661-9d64-47fa-b83c-4b49393bd161" providerId="ADAL" clId="{93D1CEBF-3916-8849-8A22-DF0BC02BF430}" dt="2019-02-13T19:05:46.636" v="5504" actId="14100"/>
          <ac:spMkLst>
            <pc:docMk/>
            <pc:sldMk cId="348232988" sldId="669"/>
            <ac:spMk id="5" creationId="{F2592A3A-CAA6-1B49-8A23-8C005F9D31BA}"/>
          </ac:spMkLst>
        </pc:spChg>
      </pc:sldChg>
      <pc:sldChg chg="add">
        <pc:chgData name="Chris Droessler" userId="625c3661-9d64-47fa-b83c-4b49393bd161" providerId="ADAL" clId="{93D1CEBF-3916-8849-8A22-DF0BC02BF430}" dt="2019-02-12T16:28:49.150" v="526"/>
        <pc:sldMkLst>
          <pc:docMk/>
          <pc:sldMk cId="2997495228" sldId="670"/>
        </pc:sldMkLst>
      </pc:sldChg>
      <pc:sldChg chg="add modNotesTx">
        <pc:chgData name="Chris Droessler" userId="625c3661-9d64-47fa-b83c-4b49393bd161" providerId="ADAL" clId="{93D1CEBF-3916-8849-8A22-DF0BC02BF430}" dt="2019-02-13T19:08:56.791" v="5654" actId="20577"/>
        <pc:sldMkLst>
          <pc:docMk/>
          <pc:sldMk cId="2614763868" sldId="671"/>
        </pc:sldMkLst>
      </pc:sldChg>
      <pc:sldChg chg="add">
        <pc:chgData name="Chris Droessler" userId="625c3661-9d64-47fa-b83c-4b49393bd161" providerId="ADAL" clId="{93D1CEBF-3916-8849-8A22-DF0BC02BF430}" dt="2019-02-22T18:56:09.906" v="6900"/>
        <pc:sldMkLst>
          <pc:docMk/>
          <pc:sldMk cId="3221330764" sldId="673"/>
        </pc:sldMkLst>
      </pc:sldChg>
      <pc:sldChg chg="add">
        <pc:chgData name="Chris Droessler" userId="625c3661-9d64-47fa-b83c-4b49393bd161" providerId="ADAL" clId="{93D1CEBF-3916-8849-8A22-DF0BC02BF430}" dt="2019-02-22T18:56:09.906" v="6900"/>
        <pc:sldMkLst>
          <pc:docMk/>
          <pc:sldMk cId="2268369187" sldId="674"/>
        </pc:sldMkLst>
      </pc:sldChg>
      <pc:sldChg chg="add">
        <pc:chgData name="Chris Droessler" userId="625c3661-9d64-47fa-b83c-4b49393bd161" providerId="ADAL" clId="{93D1CEBF-3916-8849-8A22-DF0BC02BF430}" dt="2019-02-22T18:56:09.906" v="6900"/>
        <pc:sldMkLst>
          <pc:docMk/>
          <pc:sldMk cId="1013273309" sldId="675"/>
        </pc:sldMkLst>
      </pc:sldChg>
      <pc:sldChg chg="add">
        <pc:chgData name="Chris Droessler" userId="625c3661-9d64-47fa-b83c-4b49393bd161" providerId="ADAL" clId="{93D1CEBF-3916-8849-8A22-DF0BC02BF430}" dt="2019-02-22T18:56:09.906" v="6900"/>
        <pc:sldMkLst>
          <pc:docMk/>
          <pc:sldMk cId="1571432693" sldId="676"/>
        </pc:sldMkLst>
      </pc:sldChg>
      <pc:sldChg chg="add">
        <pc:chgData name="Chris Droessler" userId="625c3661-9d64-47fa-b83c-4b49393bd161" providerId="ADAL" clId="{93D1CEBF-3916-8849-8A22-DF0BC02BF430}" dt="2019-02-22T18:56:09.906" v="6900"/>
        <pc:sldMkLst>
          <pc:docMk/>
          <pc:sldMk cId="980401616" sldId="677"/>
        </pc:sldMkLst>
      </pc:sldChg>
      <pc:sldChg chg="add">
        <pc:chgData name="Chris Droessler" userId="625c3661-9d64-47fa-b83c-4b49393bd161" providerId="ADAL" clId="{93D1CEBF-3916-8849-8A22-DF0BC02BF430}" dt="2019-02-22T18:56:09.906" v="6900"/>
        <pc:sldMkLst>
          <pc:docMk/>
          <pc:sldMk cId="380143282" sldId="678"/>
        </pc:sldMkLst>
      </pc:sldChg>
      <pc:sldChg chg="add">
        <pc:chgData name="Chris Droessler" userId="625c3661-9d64-47fa-b83c-4b49393bd161" providerId="ADAL" clId="{93D1CEBF-3916-8849-8A22-DF0BC02BF430}" dt="2019-02-22T18:56:09.906" v="6900"/>
        <pc:sldMkLst>
          <pc:docMk/>
          <pc:sldMk cId="1695920157" sldId="679"/>
        </pc:sldMkLst>
      </pc:sldChg>
      <pc:sldChg chg="add">
        <pc:chgData name="Chris Droessler" userId="625c3661-9d64-47fa-b83c-4b49393bd161" providerId="ADAL" clId="{93D1CEBF-3916-8849-8A22-DF0BC02BF430}" dt="2019-02-22T18:56:09.906" v="6900"/>
        <pc:sldMkLst>
          <pc:docMk/>
          <pc:sldMk cId="207106854" sldId="680"/>
        </pc:sldMkLst>
      </pc:sldChg>
      <pc:sldChg chg="add">
        <pc:chgData name="Chris Droessler" userId="625c3661-9d64-47fa-b83c-4b49393bd161" providerId="ADAL" clId="{93D1CEBF-3916-8849-8A22-DF0BC02BF430}" dt="2019-02-22T18:56:09.906" v="6900"/>
        <pc:sldMkLst>
          <pc:docMk/>
          <pc:sldMk cId="1108575966" sldId="681"/>
        </pc:sldMkLst>
      </pc:sldChg>
      <pc:sldChg chg="add setBg">
        <pc:chgData name="Chris Droessler" userId="625c3661-9d64-47fa-b83c-4b49393bd161" providerId="ADAL" clId="{93D1CEBF-3916-8849-8A22-DF0BC02BF430}" dt="2019-02-22T18:56:09.906" v="6900"/>
        <pc:sldMkLst>
          <pc:docMk/>
          <pc:sldMk cId="2263248138" sldId="682"/>
        </pc:sldMkLst>
      </pc:sldChg>
      <pc:sldChg chg="add setBg">
        <pc:chgData name="Chris Droessler" userId="625c3661-9d64-47fa-b83c-4b49393bd161" providerId="ADAL" clId="{93D1CEBF-3916-8849-8A22-DF0BC02BF430}" dt="2019-02-22T18:56:09.906" v="6900"/>
        <pc:sldMkLst>
          <pc:docMk/>
          <pc:sldMk cId="2063393974" sldId="683"/>
        </pc:sldMkLst>
      </pc:sldChg>
      <pc:sldChg chg="modSp add modNotesTx">
        <pc:chgData name="Chris Droessler" userId="625c3661-9d64-47fa-b83c-4b49393bd161" providerId="ADAL" clId="{93D1CEBF-3916-8849-8A22-DF0BC02BF430}" dt="2019-02-22T18:56:30.290" v="6902"/>
        <pc:sldMkLst>
          <pc:docMk/>
          <pc:sldMk cId="3545968580" sldId="686"/>
        </pc:sldMkLst>
        <pc:spChg chg="mod">
          <ac:chgData name="Chris Droessler" userId="625c3661-9d64-47fa-b83c-4b49393bd161" providerId="ADAL" clId="{93D1CEBF-3916-8849-8A22-DF0BC02BF430}" dt="2019-02-22T18:56:30.290" v="6902"/>
          <ac:spMkLst>
            <pc:docMk/>
            <pc:sldMk cId="3545968580" sldId="686"/>
            <ac:spMk id="2" creationId="{00000000-0000-0000-0000-000000000000}"/>
          </ac:spMkLst>
        </pc:spChg>
        <pc:spChg chg="mod">
          <ac:chgData name="Chris Droessler" userId="625c3661-9d64-47fa-b83c-4b49393bd161" providerId="ADAL" clId="{93D1CEBF-3916-8849-8A22-DF0BC02BF430}" dt="2019-02-13T15:36:29.493" v="3128" actId="1035"/>
          <ac:spMkLst>
            <pc:docMk/>
            <pc:sldMk cId="3545968580" sldId="686"/>
            <ac:spMk id="5" creationId="{00000000-0000-0000-0000-000000000000}"/>
          </ac:spMkLst>
        </pc:spChg>
      </pc:sldChg>
      <pc:sldChg chg="add">
        <pc:chgData name="Chris Droessler" userId="625c3661-9d64-47fa-b83c-4b49393bd161" providerId="ADAL" clId="{93D1CEBF-3916-8849-8A22-DF0BC02BF430}" dt="2019-02-13T15:44:32.301" v="3392"/>
        <pc:sldMkLst>
          <pc:docMk/>
          <pc:sldMk cId="3931453829" sldId="687"/>
        </pc:sldMkLst>
      </pc:sldChg>
      <pc:sldChg chg="modSp add">
        <pc:chgData name="Chris Droessler" userId="625c3661-9d64-47fa-b83c-4b49393bd161" providerId="ADAL" clId="{93D1CEBF-3916-8849-8A22-DF0BC02BF430}" dt="2019-02-22T18:57:18.972" v="6946" actId="1035"/>
        <pc:sldMkLst>
          <pc:docMk/>
          <pc:sldMk cId="2830305957" sldId="688"/>
        </pc:sldMkLst>
        <pc:spChg chg="mod">
          <ac:chgData name="Chris Droessler" userId="625c3661-9d64-47fa-b83c-4b49393bd161" providerId="ADAL" clId="{93D1CEBF-3916-8849-8A22-DF0BC02BF430}" dt="2019-02-22T18:57:11.636" v="6923"/>
          <ac:spMkLst>
            <pc:docMk/>
            <pc:sldMk cId="2830305957" sldId="688"/>
            <ac:spMk id="2" creationId="{00000000-0000-0000-0000-000000000000}"/>
          </ac:spMkLst>
        </pc:spChg>
        <pc:spChg chg="mod">
          <ac:chgData name="Chris Droessler" userId="625c3661-9d64-47fa-b83c-4b49393bd161" providerId="ADAL" clId="{93D1CEBF-3916-8849-8A22-DF0BC02BF430}" dt="2019-02-22T18:57:18.972" v="6946" actId="1035"/>
          <ac:spMkLst>
            <pc:docMk/>
            <pc:sldMk cId="2830305957" sldId="688"/>
            <ac:spMk id="5" creationId="{00000000-0000-0000-0000-000000000000}"/>
          </ac:spMkLst>
        </pc:spChg>
      </pc:sldChg>
      <pc:sldChg chg="modSp add">
        <pc:chgData name="Chris Droessler" userId="625c3661-9d64-47fa-b83c-4b49393bd161" providerId="ADAL" clId="{93D1CEBF-3916-8849-8A22-DF0BC02BF430}" dt="2019-02-22T18:56:57.116" v="6922" actId="1035"/>
        <pc:sldMkLst>
          <pc:docMk/>
          <pc:sldMk cId="3527572122" sldId="689"/>
        </pc:sldMkLst>
        <pc:spChg chg="mod">
          <ac:chgData name="Chris Droessler" userId="625c3661-9d64-47fa-b83c-4b49393bd161" providerId="ADAL" clId="{93D1CEBF-3916-8849-8A22-DF0BC02BF430}" dt="2019-02-22T18:56:42.496" v="6903"/>
          <ac:spMkLst>
            <pc:docMk/>
            <pc:sldMk cId="3527572122" sldId="689"/>
            <ac:spMk id="2" creationId="{00000000-0000-0000-0000-000000000000}"/>
          </ac:spMkLst>
        </pc:spChg>
        <pc:spChg chg="mod">
          <ac:chgData name="Chris Droessler" userId="625c3661-9d64-47fa-b83c-4b49393bd161" providerId="ADAL" clId="{93D1CEBF-3916-8849-8A22-DF0BC02BF430}" dt="2019-02-22T18:56:57.116" v="6922" actId="1035"/>
          <ac:spMkLst>
            <pc:docMk/>
            <pc:sldMk cId="3527572122" sldId="689"/>
            <ac:spMk id="5" creationId="{00000000-0000-0000-0000-000000000000}"/>
          </ac:spMkLst>
        </pc:spChg>
      </pc:sldChg>
      <pc:sldChg chg="modSp add modNotesTx">
        <pc:chgData name="Chris Droessler" userId="625c3661-9d64-47fa-b83c-4b49393bd161" providerId="ADAL" clId="{93D1CEBF-3916-8849-8A22-DF0BC02BF430}" dt="2019-02-13T17:10:58.973" v="4496" actId="20577"/>
        <pc:sldMkLst>
          <pc:docMk/>
          <pc:sldMk cId="3386002227" sldId="690"/>
        </pc:sldMkLst>
        <pc:spChg chg="mod">
          <ac:chgData name="Chris Droessler" userId="625c3661-9d64-47fa-b83c-4b49393bd161" providerId="ADAL" clId="{93D1CEBF-3916-8849-8A22-DF0BC02BF430}" dt="2019-02-13T17:03:15.893" v="4046" actId="115"/>
          <ac:spMkLst>
            <pc:docMk/>
            <pc:sldMk cId="3386002227" sldId="690"/>
            <ac:spMk id="5" creationId="{00000000-0000-0000-0000-000000000000}"/>
          </ac:spMkLst>
        </pc:spChg>
        <pc:spChg chg="mod">
          <ac:chgData name="Chris Droessler" userId="625c3661-9d64-47fa-b83c-4b49393bd161" providerId="ADAL" clId="{93D1CEBF-3916-8849-8A22-DF0BC02BF430}" dt="2019-02-13T17:03:03.173" v="4044" actId="207"/>
          <ac:spMkLst>
            <pc:docMk/>
            <pc:sldMk cId="3386002227" sldId="690"/>
            <ac:spMk id="6" creationId="{00000000-0000-0000-0000-000000000000}"/>
          </ac:spMkLst>
        </pc:spChg>
        <pc:spChg chg="mod">
          <ac:chgData name="Chris Droessler" userId="625c3661-9d64-47fa-b83c-4b49393bd161" providerId="ADAL" clId="{93D1CEBF-3916-8849-8A22-DF0BC02BF430}" dt="2019-02-13T16:49:45.802" v="3790" actId="20577"/>
          <ac:spMkLst>
            <pc:docMk/>
            <pc:sldMk cId="3386002227" sldId="690"/>
            <ac:spMk id="1336322" creationId="{00000000-0000-0000-0000-000000000000}"/>
          </ac:spMkLst>
        </pc:spChg>
      </pc:sldChg>
      <pc:sldChg chg="modSp add">
        <pc:chgData name="Chris Droessler" userId="625c3661-9d64-47fa-b83c-4b49393bd161" providerId="ADAL" clId="{93D1CEBF-3916-8849-8A22-DF0BC02BF430}" dt="2019-02-22T18:57:34.024" v="6947"/>
        <pc:sldMkLst>
          <pc:docMk/>
          <pc:sldMk cId="945919103" sldId="692"/>
        </pc:sldMkLst>
        <pc:spChg chg="mod">
          <ac:chgData name="Chris Droessler" userId="625c3661-9d64-47fa-b83c-4b49393bd161" providerId="ADAL" clId="{93D1CEBF-3916-8849-8A22-DF0BC02BF430}" dt="2019-02-22T18:57:34.024" v="6947"/>
          <ac:spMkLst>
            <pc:docMk/>
            <pc:sldMk cId="945919103" sldId="692"/>
            <ac:spMk id="2" creationId="{00000000-0000-0000-0000-000000000000}"/>
          </ac:spMkLst>
        </pc:spChg>
      </pc:sldChg>
      <pc:sldChg chg="modSp add">
        <pc:chgData name="Chris Droessler" userId="625c3661-9d64-47fa-b83c-4b49393bd161" providerId="ADAL" clId="{93D1CEBF-3916-8849-8A22-DF0BC02BF430}" dt="2019-02-22T18:57:52.060" v="6951" actId="1036"/>
        <pc:sldMkLst>
          <pc:docMk/>
          <pc:sldMk cId="745837481" sldId="693"/>
        </pc:sldMkLst>
        <pc:spChg chg="mod">
          <ac:chgData name="Chris Droessler" userId="625c3661-9d64-47fa-b83c-4b49393bd161" providerId="ADAL" clId="{93D1CEBF-3916-8849-8A22-DF0BC02BF430}" dt="2019-02-22T18:57:47.826" v="6948"/>
          <ac:spMkLst>
            <pc:docMk/>
            <pc:sldMk cId="745837481" sldId="693"/>
            <ac:spMk id="2" creationId="{00000000-0000-0000-0000-000000000000}"/>
          </ac:spMkLst>
        </pc:spChg>
        <pc:spChg chg="mod">
          <ac:chgData name="Chris Droessler" userId="625c3661-9d64-47fa-b83c-4b49393bd161" providerId="ADAL" clId="{93D1CEBF-3916-8849-8A22-DF0BC02BF430}" dt="2019-02-22T18:57:52.060" v="6951" actId="1036"/>
          <ac:spMkLst>
            <pc:docMk/>
            <pc:sldMk cId="745837481" sldId="693"/>
            <ac:spMk id="5" creationId="{00000000-0000-0000-0000-000000000000}"/>
          </ac:spMkLst>
        </pc:spChg>
      </pc:sldChg>
      <pc:sldChg chg="modSp add">
        <pc:chgData name="Chris Droessler" userId="625c3661-9d64-47fa-b83c-4b49393bd161" providerId="ADAL" clId="{93D1CEBF-3916-8849-8A22-DF0BC02BF430}" dt="2019-02-22T18:58:15.165" v="6953" actId="1036"/>
        <pc:sldMkLst>
          <pc:docMk/>
          <pc:sldMk cId="2969298298" sldId="694"/>
        </pc:sldMkLst>
        <pc:spChg chg="mod">
          <ac:chgData name="Chris Droessler" userId="625c3661-9d64-47fa-b83c-4b49393bd161" providerId="ADAL" clId="{93D1CEBF-3916-8849-8A22-DF0BC02BF430}" dt="2019-02-22T18:58:11.847" v="6952"/>
          <ac:spMkLst>
            <pc:docMk/>
            <pc:sldMk cId="2969298298" sldId="694"/>
            <ac:spMk id="2" creationId="{00000000-0000-0000-0000-000000000000}"/>
          </ac:spMkLst>
        </pc:spChg>
        <pc:spChg chg="mod">
          <ac:chgData name="Chris Droessler" userId="625c3661-9d64-47fa-b83c-4b49393bd161" providerId="ADAL" clId="{93D1CEBF-3916-8849-8A22-DF0BC02BF430}" dt="2019-02-22T18:58:15.165" v="6953" actId="1036"/>
          <ac:spMkLst>
            <pc:docMk/>
            <pc:sldMk cId="2969298298" sldId="694"/>
            <ac:spMk id="5" creationId="{00000000-0000-0000-0000-000000000000}"/>
          </ac:spMkLst>
        </pc:spChg>
      </pc:sldChg>
      <pc:sldChg chg="addSp modSp add modNotesTx">
        <pc:chgData name="Chris Droessler" userId="625c3661-9d64-47fa-b83c-4b49393bd161" providerId="ADAL" clId="{93D1CEBF-3916-8849-8A22-DF0BC02BF430}" dt="2019-02-15T13:42:10.670" v="6708" actId="20577"/>
        <pc:sldMkLst>
          <pc:docMk/>
          <pc:sldMk cId="1309659596" sldId="695"/>
        </pc:sldMkLst>
        <pc:spChg chg="add mod">
          <ac:chgData name="Chris Droessler" userId="625c3661-9d64-47fa-b83c-4b49393bd161" providerId="ADAL" clId="{93D1CEBF-3916-8849-8A22-DF0BC02BF430}" dt="2019-02-15T13:30:05.588" v="5725" actId="1076"/>
          <ac:spMkLst>
            <pc:docMk/>
            <pc:sldMk cId="1309659596" sldId="695"/>
            <ac:spMk id="2" creationId="{DE7F5BA2-E2AE-A94C-9F51-886CC110A41A}"/>
          </ac:spMkLst>
        </pc:spChg>
        <pc:picChg chg="add mod">
          <ac:chgData name="Chris Droessler" userId="625c3661-9d64-47fa-b83c-4b49393bd161" providerId="ADAL" clId="{93D1CEBF-3916-8849-8A22-DF0BC02BF430}" dt="2019-02-15T13:30:11.484" v="5728" actId="1036"/>
          <ac:picMkLst>
            <pc:docMk/>
            <pc:sldMk cId="1309659596" sldId="695"/>
            <ac:picMk id="1025" creationId="{3906CB97-33A7-2041-A946-A10239797A9D}"/>
          </ac:picMkLst>
        </pc:picChg>
      </pc:sldChg>
      <pc:sldChg chg="addSp delSp modSp add ord modNotesTx">
        <pc:chgData name="Chris Droessler" userId="625c3661-9d64-47fa-b83c-4b49393bd161" providerId="ADAL" clId="{93D1CEBF-3916-8849-8A22-DF0BC02BF430}" dt="2019-03-01T13:14:44.778" v="7504"/>
        <pc:sldMkLst>
          <pc:docMk/>
          <pc:sldMk cId="3371127354" sldId="696"/>
        </pc:sldMkLst>
        <pc:spChg chg="add mod">
          <ac:chgData name="Chris Droessler" userId="625c3661-9d64-47fa-b83c-4b49393bd161" providerId="ADAL" clId="{93D1CEBF-3916-8849-8A22-DF0BC02BF430}" dt="2019-03-01T12:54:01.715" v="6956"/>
          <ac:spMkLst>
            <pc:docMk/>
            <pc:sldMk cId="3371127354" sldId="696"/>
            <ac:spMk id="2" creationId="{575265F1-AABB-C641-AF12-73FB94EA4FD4}"/>
          </ac:spMkLst>
        </pc:spChg>
        <pc:spChg chg="add del mod">
          <ac:chgData name="Chris Droessler" userId="625c3661-9d64-47fa-b83c-4b49393bd161" providerId="ADAL" clId="{93D1CEBF-3916-8849-8A22-DF0BC02BF430}" dt="2019-03-01T12:55:55.297" v="6969"/>
          <ac:spMkLst>
            <pc:docMk/>
            <pc:sldMk cId="3371127354" sldId="696"/>
            <ac:spMk id="3" creationId="{8E6E4E2D-CF47-344A-8952-718B02F15F24}"/>
          </ac:spMkLst>
        </pc:spChg>
        <pc:picChg chg="add mod">
          <ac:chgData name="Chris Droessler" userId="625c3661-9d64-47fa-b83c-4b49393bd161" providerId="ADAL" clId="{93D1CEBF-3916-8849-8A22-DF0BC02BF430}" dt="2019-03-01T13:14:07.700" v="7503" actId="14100"/>
          <ac:picMkLst>
            <pc:docMk/>
            <pc:sldMk cId="3371127354" sldId="696"/>
            <ac:picMk id="5" creationId="{925AE45F-A6A3-6246-9EA2-86E7E2ED58ED}"/>
          </ac:picMkLst>
        </pc:picChg>
      </pc:sldChg>
      <pc:sldChg chg="addSp delSp modSp add ord modNotesTx">
        <pc:chgData name="Chris Droessler" userId="625c3661-9d64-47fa-b83c-4b49393bd161" providerId="ADAL" clId="{93D1CEBF-3916-8849-8A22-DF0BC02BF430}" dt="2019-03-01T13:14:44.778" v="7504"/>
        <pc:sldMkLst>
          <pc:docMk/>
          <pc:sldMk cId="943377421" sldId="697"/>
        </pc:sldMkLst>
        <pc:spChg chg="add del mod">
          <ac:chgData name="Chris Droessler" userId="625c3661-9d64-47fa-b83c-4b49393bd161" providerId="ADAL" clId="{93D1CEBF-3916-8849-8A22-DF0BC02BF430}" dt="2019-03-01T13:00:20.994" v="6972"/>
          <ac:spMkLst>
            <pc:docMk/>
            <pc:sldMk cId="943377421" sldId="697"/>
            <ac:spMk id="4" creationId="{3E62F324-2BB2-7F43-856D-DDBF569B9AD6}"/>
          </ac:spMkLst>
        </pc:spChg>
        <pc:picChg chg="del">
          <ac:chgData name="Chris Droessler" userId="625c3661-9d64-47fa-b83c-4b49393bd161" providerId="ADAL" clId="{93D1CEBF-3916-8849-8A22-DF0BC02BF430}" dt="2019-03-01T12:56:04.306" v="6971" actId="478"/>
          <ac:picMkLst>
            <pc:docMk/>
            <pc:sldMk cId="943377421" sldId="697"/>
            <ac:picMk id="5" creationId="{925AE45F-A6A3-6246-9EA2-86E7E2ED58ED}"/>
          </ac:picMkLst>
        </pc:picChg>
        <pc:picChg chg="add mod">
          <ac:chgData name="Chris Droessler" userId="625c3661-9d64-47fa-b83c-4b49393bd161" providerId="ADAL" clId="{93D1CEBF-3916-8849-8A22-DF0BC02BF430}" dt="2019-03-01T13:09:56.229" v="7097" actId="14100"/>
          <ac:picMkLst>
            <pc:docMk/>
            <pc:sldMk cId="943377421" sldId="697"/>
            <ac:picMk id="7" creationId="{E9FE35F3-455F-ED42-B321-F2377D535FC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3/3/19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3/3/19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8" Type="http://schemas.openxmlformats.org/officeDocument/2006/relationships/hyperlink" Target="https://hechingerreport.org/businesses-say-students-arent-mastering-basic-workplace-skills-are-they-right/" TargetMode="External"/><Relationship Id="rId13" Type="http://schemas.openxmlformats.org/officeDocument/2006/relationships/hyperlink" Target="https://hechingerreport.org/supply-and-demand-getting-low-income-kids-into-better-jobs-by-getting-them-into-better-schools/" TargetMode="External"/><Relationship Id="rId18" Type="http://schemas.openxmlformats.org/officeDocument/2006/relationships/hyperlink" Target="http://hechingerreport.us2.list-manage1.com/subscribe?u=66c306eebb323868c3ce353c1&amp;id=d3ee4c3e04" TargetMode="External"/><Relationship Id="rId3" Type="http://schemas.openxmlformats.org/officeDocument/2006/relationships/hyperlink" Target="https://hechingerreport.org/author/caroline-preston" TargetMode="External"/><Relationship Id="rId7" Type="http://schemas.openxmlformats.org/officeDocument/2006/relationships/hyperlink" Target="https://www2.staffingindustry.com/site/Editorial/IT-Staffing-Report/Feb.-1-2018/IT-employers-to-add-staff-but-facing-tech-skills-shortage-Hays-reports?" TargetMode="External"/><Relationship Id="rId12" Type="http://schemas.openxmlformats.org/officeDocument/2006/relationships/hyperlink" Target="https://hechingerreport.org/high-tech-high-prepares-students-for-the-real-world-and-jobs-but-what-about-college/" TargetMode="External"/><Relationship Id="rId17" Type="http://schemas.openxmlformats.org/officeDocument/2006/relationships/hyperlink" Target="https://hechingerreport.org/special-reports/higher-education/" TargetMode="External"/><Relationship Id="rId2" Type="http://schemas.openxmlformats.org/officeDocument/2006/relationships/slide" Target="../slides/slide104.xml"/><Relationship Id="rId16" Type="http://schemas.openxmlformats.org/officeDocument/2006/relationships/hyperlink" Target="https://hechingerreport.org/how-do-schools-train-for-a-workplace-that-doesnt-exist-yet/" TargetMode="External"/><Relationship Id="rId1" Type="http://schemas.openxmlformats.org/officeDocument/2006/relationships/notesMaster" Target="../notesMasters/notesMaster1.xml"/><Relationship Id="rId6" Type="http://schemas.openxmlformats.org/officeDocument/2006/relationships/hyperlink" Target="https://www.mckinsey.com/featured-insights/future-of-work/jobs-lost-jobs-gained-what-the-future-of-work-will-mean-for-jobs-skills-and-wages" TargetMode="External"/><Relationship Id="rId11" Type="http://schemas.openxmlformats.org/officeDocument/2006/relationships/hyperlink" Target="https://hechingerreport.org/teaching-to-the-student-not-the-test/" TargetMode="External"/><Relationship Id="rId5" Type="http://schemas.openxmlformats.org/officeDocument/2006/relationships/hyperlink" Target="https://www.axios.com/expert-doubles-down-robots-still-threaten-47-of-us-jobs-1513305167-efa6857d-d45f-4810-8d1a-ca018fe1dfb3.html" TargetMode="External"/><Relationship Id="rId15" Type="http://schemas.openxmlformats.org/officeDocument/2006/relationships/hyperlink" Target="https://www.bls.gov/ooh/computer-and-information-technology/home.htm" TargetMode="External"/><Relationship Id="rId10" Type="http://schemas.openxmlformats.org/officeDocument/2006/relationships/hyperlink" Target="https://www.washingtonpost.com/blogs/govbeat/wp/2014/09/03/watch-the-u-s-transition-from-a-manufacturing-economy-to-a-service-economy-in-one-gif/?utm_term=.4abfba8c337f" TargetMode="External"/><Relationship Id="rId4" Type="http://schemas.openxmlformats.org/officeDocument/2006/relationships/hyperlink" Target="https://hechingerreport.org/special-reports/map-to-the-middle-class/" TargetMode="External"/><Relationship Id="rId9" Type="http://schemas.openxmlformats.org/officeDocument/2006/relationships/hyperlink" Target="https://hechingerreport.org/out-of-poverty-into-the-middle-class/" TargetMode="External"/><Relationship Id="rId14" Type="http://schemas.openxmlformats.org/officeDocument/2006/relationships/hyperlink" Target="https://www.raspberrypi.org/"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bizjournals.com/triad/news/2016/01/20/triad-mattress-maker-opens-first-retail-store-in.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www.bizjournals.com/triangle/search/results?q=Frank%20Hood" TargetMode="External"/><Relationship Id="rId5" Type="http://schemas.openxmlformats.org/officeDocument/2006/relationships/hyperlink" Target="http://www.bizjournals.com/triangle/news/2017/05/09/mebane-mattress-maker-continues-rapid-expansion-in.html?ana=e_ae_set6&amp;s=article_du&amp;ed=2017-05-09&amp;u=DFsejj4U8KnV9lBFgI8D1Q03b85e1a&amp;t=1494359607&amp;j=78132781#i1" TargetMode="External"/><Relationship Id="rId4" Type="http://schemas.openxmlformats.org/officeDocument/2006/relationships/hyperlink" Target="http://companies.bizjournals.com/profile/kingsdown/156841/?mkt=triangle" TargetMode="Externa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8" Type="http://schemas.openxmlformats.org/officeDocument/2006/relationships/hyperlink" Target="https://www.projectmanager.com/blog/6-tips-developing-cross-functional-teams" TargetMode="External"/><Relationship Id="rId13" Type="http://schemas.openxmlformats.org/officeDocument/2006/relationships/hyperlink" Target="https://www.mountaingoatsoftware.com/agile/scrum/roles/scrummaster/requirements" TargetMode="External"/><Relationship Id="rId3" Type="http://schemas.openxmlformats.org/officeDocument/2006/relationships/hyperlink" Target="https://www.scrum.org/resources/what-is-scrum" TargetMode="External"/><Relationship Id="rId7" Type="http://schemas.openxmlformats.org/officeDocument/2006/relationships/hyperlink" Target="https://www.projectmanager.com/software" TargetMode="External"/><Relationship Id="rId12" Type="http://schemas.openxmlformats.org/officeDocument/2006/relationships/hyperlink" Target="https://www.scrumalliance.org/get-certified/practitioners/csm-certification" TargetMode="External"/><Relationship Id="rId17" Type="http://schemas.openxmlformats.org/officeDocument/2006/relationships/hyperlink" Target="https://www.projectmanager.com/pricing" TargetMode="External"/><Relationship Id="rId2" Type="http://schemas.openxmlformats.org/officeDocument/2006/relationships/slide" Target="../slides/slide147.xml"/><Relationship Id="rId16" Type="http://schemas.openxmlformats.org/officeDocument/2006/relationships/hyperlink" Target="https://www.projectmanager.com/" TargetMode="External"/><Relationship Id="rId1" Type="http://schemas.openxmlformats.org/officeDocument/2006/relationships/notesMaster" Target="../notesMasters/notesMaster1.xml"/><Relationship Id="rId6" Type="http://schemas.openxmlformats.org/officeDocument/2006/relationships/hyperlink" Target="https://www.projectmanager.com/blog/manage-servant-leadership" TargetMode="External"/><Relationship Id="rId11" Type="http://schemas.openxmlformats.org/officeDocument/2006/relationships/hyperlink" Target="https://www.projectmanager.com/blog/understanding-critical-path-project-management" TargetMode="External"/><Relationship Id="rId5" Type="http://schemas.openxmlformats.org/officeDocument/2006/relationships/hyperlink" Target="https://www.projectmanager.com/blog/scrum-methodology" TargetMode="External"/><Relationship Id="rId15" Type="http://schemas.openxmlformats.org/officeDocument/2006/relationships/hyperlink" Target="https://www.projectmanager.com/blog/how-to-run-a-great-scrum-meeting" TargetMode="External"/><Relationship Id="rId10" Type="http://schemas.openxmlformats.org/officeDocument/2006/relationships/hyperlink" Target="https://www.projectmanager.com/software/collaboration" TargetMode="External"/><Relationship Id="rId4" Type="http://schemas.openxmlformats.org/officeDocument/2006/relationships/hyperlink" Target="https://www.scrumalliance.org/learn-about-scrum/state-of-scrum/2017-state-of-scrum" TargetMode="External"/><Relationship Id="rId9" Type="http://schemas.openxmlformats.org/officeDocument/2006/relationships/hyperlink" Target="https://www.projectmanager.com/blog/what-is-a-stakeholder" TargetMode="External"/><Relationship Id="rId14" Type="http://schemas.openxmlformats.org/officeDocument/2006/relationships/hyperlink" Target="https://www.projectmanager.com/blog/scrum-roles-the-anatomy-of-a-scrum-team" TargetMode="Externa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2" Type="http://schemas.openxmlformats.org/officeDocument/2006/relationships/slide" Target="../slides/slide148.xml"/><Relationship Id="rId1" Type="http://schemas.openxmlformats.org/officeDocument/2006/relationships/notesMaster" Target="../notesMasters/notesMaster1.xm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a:t>
            </a:r>
            <a:r>
              <a:rPr lang="en-US" u="sng" dirty="0">
                <a:ea typeface="ヒラギノ角ゴ Pro W3" charset="0"/>
                <a:cs typeface="Times"/>
              </a:rPr>
              <a:t>considerably</a:t>
            </a:r>
            <a:r>
              <a:rPr lang="en-US" dirty="0">
                <a:ea typeface="ヒラギノ角ゴ Pro W3" charset="0"/>
                <a:cs typeface="Times"/>
              </a:rPr>
              <a:t>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r>
              <a:rPr lang="en-US" dirty="0">
                <a:ea typeface="ヒラギノ角ゴ Pro W3" charset="0"/>
                <a:cs typeface="Times"/>
              </a:rPr>
              <a:t>Good </a:t>
            </a:r>
            <a:r>
              <a:rPr lang="en-US" u="sng" dirty="0">
                <a:ea typeface="ヒラギノ角ゴ Pro W3" charset="0"/>
                <a:cs typeface="Times"/>
              </a:rPr>
              <a:t>afternoon</a:t>
            </a:r>
            <a:r>
              <a:rPr lang="en-US" dirty="0">
                <a:ea typeface="ヒラギノ角ゴ Pro W3" charset="0"/>
                <a:cs typeface="Times"/>
              </a:rPr>
              <a:t>.  I</a:t>
            </a:r>
            <a:r>
              <a:rPr lang="en-US" dirty="0">
                <a:ea typeface="ヒラギノ角ゴ Pro W3" charset="0"/>
              </a:rPr>
              <a:t> a</a:t>
            </a:r>
            <a:r>
              <a:rPr lang="en-US" dirty="0">
                <a:ea typeface="ヒラギノ角ゴ Pro W3" charset="0"/>
                <a:cs typeface="Times"/>
              </a:rPr>
              <a:t>m Chris </a:t>
            </a:r>
            <a:r>
              <a:rPr lang="en-US" dirty="0" err="1">
                <a:ea typeface="ヒラギノ角ゴ Pro W3" charset="0"/>
                <a:cs typeface="Times"/>
              </a:rPr>
              <a:t>Droessler</a:t>
            </a:r>
            <a:r>
              <a:rPr lang="en-US" dirty="0">
                <a:ea typeface="ヒラギノ角ゴ Pro W3" charset="0"/>
                <a:cs typeface="Times"/>
              </a:rPr>
              <a:t>, --</a:t>
            </a:r>
            <a:r>
              <a:rPr lang="en-US" baseline="0" dirty="0">
                <a:ea typeface="ヒラギノ角ゴ Pro W3" charset="0"/>
                <a:cs typeface="Times"/>
              </a:rPr>
              <a:t> </a:t>
            </a:r>
            <a:r>
              <a:rPr lang="en-US" dirty="0">
                <a:ea typeface="ヒラギノ角ゴ Pro W3" charset="0"/>
                <a:cs typeface="Times"/>
              </a:rPr>
              <a:t>from the North Carolina Community College System.</a:t>
            </a:r>
          </a:p>
          <a:p>
            <a:r>
              <a:rPr lang="en-US" dirty="0">
                <a:ea typeface="ヒラギノ角ゴ Pro W3" charset="0"/>
                <a:cs typeface="Times"/>
              </a:rPr>
              <a:t>If you have a smart phone, </a:t>
            </a:r>
            <a:r>
              <a:rPr lang="en-US" u="sng" dirty="0">
                <a:ea typeface="ヒラギノ角ゴ Pro W3" charset="0"/>
                <a:cs typeface="Times"/>
              </a:rPr>
              <a:t>and</a:t>
            </a:r>
            <a:r>
              <a:rPr lang="en-US" dirty="0">
                <a:ea typeface="ヒラギノ角ゴ Pro W3" charset="0"/>
                <a:cs typeface="Times"/>
              </a:rPr>
              <a:t> you are smart enough to use it, you can capture that QR code, and your phone or tablet takes you to the webpage where you can download a copy of this PowerPoint file. </a:t>
            </a:r>
          </a:p>
          <a:p>
            <a:r>
              <a:rPr lang="en-US" dirty="0">
                <a:ea typeface="ヒラギノ角ゴ Pro W3" charset="0"/>
                <a:cs typeface="Times"/>
              </a:rPr>
              <a:t>Or you can just go to </a:t>
            </a:r>
            <a:r>
              <a:rPr lang="en-US" dirty="0" err="1">
                <a:ea typeface="ヒラギノ角ゴ Pro W3" charset="0"/>
                <a:cs typeface="Times"/>
              </a:rPr>
              <a:t>NCperkins</a:t>
            </a:r>
            <a:r>
              <a:rPr lang="en-US" dirty="0">
                <a:ea typeface="ヒラギノ角ゴ Pro W3" charset="0"/>
                <a:cs typeface="Times"/>
              </a:rPr>
              <a:t> dot org and click on the </a:t>
            </a:r>
            <a:r>
              <a:rPr lang="ja-JP" altLang="en-US">
                <a:ea typeface="ヒラギノ角ゴ Pro W3" charset="0"/>
                <a:cs typeface="Times"/>
              </a:rPr>
              <a:t>“</a:t>
            </a:r>
            <a:r>
              <a:rPr lang="en-US" altLang="ja-JP" dirty="0">
                <a:ea typeface="ヒラギノ角ゴ Pro W3" charset="0"/>
                <a:cs typeface="Times"/>
              </a:rPr>
              <a:t>Presentations</a:t>
            </a:r>
            <a:r>
              <a:rPr lang="ja-JP" altLang="en-US" dirty="0">
                <a:ea typeface="ヒラギノ角ゴ Pro W3" charset="0"/>
                <a:cs typeface="Times"/>
              </a:rPr>
              <a:t>”</a:t>
            </a:r>
            <a:r>
              <a:rPr lang="en-US" altLang="ja-JP" dirty="0">
                <a:ea typeface="ヒラギノ角ゴ Pro W3" charset="0"/>
                <a:cs typeface="Times"/>
              </a:rPr>
              <a:t> link.</a:t>
            </a:r>
          </a:p>
          <a:p>
            <a:endParaRPr lang="en-US" dirty="0">
              <a:ea typeface="ヒラギノ角ゴ Pro W3" charset="0"/>
              <a:cs typeface="Times"/>
            </a:endParaRPr>
          </a:p>
          <a:p>
            <a:r>
              <a:rPr lang="en-US" dirty="0">
                <a:ea typeface="ヒラギノ角ゴ Pro W3" charset="0"/>
                <a:cs typeface="Times"/>
              </a:rPr>
              <a:t>How many of you have already downloaded my presentation??</a:t>
            </a:r>
          </a:p>
          <a:p>
            <a:r>
              <a:rPr lang="en-US" dirty="0">
                <a:ea typeface="ヒラギノ角ゴ Pro W3" charset="0"/>
                <a:cs typeface="Times"/>
              </a:rPr>
              <a:t>Warning:  I talk fast and have lots of information to cover. </a:t>
            </a:r>
          </a:p>
          <a:p>
            <a:r>
              <a:rPr lang="en-US" dirty="0">
                <a:ea typeface="ヒラギノ角ゴ Pro W3" charset="0"/>
                <a:cs typeface="Times"/>
              </a:rPr>
              <a:t>My today goal is not to entertain you, rather to get the information </a:t>
            </a:r>
            <a:r>
              <a:rPr lang="en-US" u="sng" dirty="0">
                <a:ea typeface="ヒラギノ角ゴ Pro W3" charset="0"/>
                <a:cs typeface="Times"/>
              </a:rPr>
              <a:t>to</a:t>
            </a:r>
            <a:r>
              <a:rPr lang="en-US" dirty="0">
                <a:ea typeface="ヒラギノ角ゴ Pro W3" charset="0"/>
                <a:cs typeface="Times"/>
              </a:rPr>
              <a:t> you so that you can go back and digest it </a:t>
            </a:r>
            <a:r>
              <a:rPr lang="en-US" u="sng" dirty="0">
                <a:ea typeface="ヒラギノ角ゴ Pro W3" charset="0"/>
                <a:cs typeface="Times"/>
              </a:rPr>
              <a:t>later</a:t>
            </a:r>
            <a:r>
              <a:rPr lang="en-US" dirty="0">
                <a:ea typeface="ヒラギノ角ゴ Pro W3" charset="0"/>
                <a:cs typeface="Times"/>
              </a:rPr>
              <a:t>. </a:t>
            </a:r>
          </a:p>
          <a:p>
            <a:r>
              <a:rPr lang="en-US" dirty="0">
                <a:ea typeface="ヒラギノ角ゴ Pro W3" charset="0"/>
                <a:cs typeface="Times"/>
              </a:rPr>
              <a:t>I</a:t>
            </a:r>
            <a:r>
              <a:rPr lang="en-US" dirty="0">
                <a:ea typeface="ヒラギノ角ゴ Pro W3" charset="0"/>
              </a:rPr>
              <a:t> ha</a:t>
            </a:r>
            <a:r>
              <a:rPr lang="en-US" dirty="0">
                <a:ea typeface="ヒラギノ角ゴ Pro W3" charset="0"/>
                <a:cs typeface="Times"/>
              </a:rPr>
              <a:t>ve documented my information sources in the notes section of the PowerPoint, to allow you to further research anything that you see here.  </a:t>
            </a:r>
          </a:p>
          <a:p>
            <a:r>
              <a:rPr lang="en-US" dirty="0">
                <a:ea typeface="ヒラギノ角ゴ Pro W3" charset="0"/>
                <a:cs typeface="Times"/>
              </a:rPr>
              <a:t>In fact, the notes from which I am reading are there as well.</a:t>
            </a:r>
          </a:p>
          <a:p>
            <a:r>
              <a:rPr lang="en-US" dirty="0">
                <a:ea typeface="ヒラギノ角ゴ Pro W3" charset="0"/>
                <a:cs typeface="Times"/>
              </a:rPr>
              <a:t>(In some cases I am reading directly from an original source, because they said</a:t>
            </a:r>
            <a:r>
              <a:rPr lang="en-US" baseline="0" dirty="0">
                <a:ea typeface="ヒラギノ角ゴ Pro W3" charset="0"/>
                <a:cs typeface="Times"/>
              </a:rPr>
              <a:t> it so well.)</a:t>
            </a:r>
            <a:endParaRPr lang="en-US" dirty="0">
              <a:ea typeface="ヒラギノ角ゴ Pro W3" charset="0"/>
              <a:cs typeface="Times"/>
            </a:endParaRPr>
          </a:p>
          <a:p>
            <a:r>
              <a:rPr lang="en-US" dirty="0">
                <a:ea typeface="ヒラギノ角ゴ Pro W3" charset="0"/>
              </a:rPr>
              <a:t>Download the PowerPoint and use it any way you wish -- if it will help people discover their perfect career.  --</a:t>
            </a:r>
          </a:p>
          <a:p>
            <a:endParaRPr lang="en-US" dirty="0">
              <a:ea typeface="ヒラギノ角ゴ Pro W3" charset="0"/>
            </a:endParaRPr>
          </a:p>
          <a:p>
            <a:r>
              <a:rPr lang="en-US" dirty="0">
                <a:ea typeface="ヒラギノ角ゴ Pro W3" charset="0"/>
                <a:cs typeface="Times"/>
              </a:rPr>
              <a:t>This presentation takes a hard look at where we </a:t>
            </a:r>
            <a:r>
              <a:rPr lang="en-US" u="sng" dirty="0">
                <a:ea typeface="ヒラギノ角ゴ Pro W3" charset="0"/>
                <a:cs typeface="Times"/>
              </a:rPr>
              <a:t>are </a:t>
            </a:r>
            <a:r>
              <a:rPr lang="en-US" dirty="0">
                <a:ea typeface="ヒラギノ角ゴ Pro W3" charset="0"/>
                <a:cs typeface="Times"/>
              </a:rPr>
              <a:t>--  and where we </a:t>
            </a:r>
            <a:r>
              <a:rPr lang="en-US" u="sng" dirty="0">
                <a:ea typeface="ヒラギノ角ゴ Pro W3" charset="0"/>
                <a:cs typeface="Times"/>
              </a:rPr>
              <a:t>should </a:t>
            </a:r>
            <a:r>
              <a:rPr lang="en-US" dirty="0">
                <a:ea typeface="ヒラギノ角ゴ Pro W3" charset="0"/>
                <a:cs typeface="Times"/>
              </a:rPr>
              <a:t>be -- in preparing people for the </a:t>
            </a:r>
            <a:r>
              <a:rPr lang="en-US" u="sng" dirty="0">
                <a:ea typeface="ヒラギノ角ゴ Pro W3" charset="0"/>
                <a:cs typeface="Times"/>
              </a:rPr>
              <a:t>future </a:t>
            </a:r>
            <a:r>
              <a:rPr lang="en-US" dirty="0">
                <a:ea typeface="ヒラギノ角ゴ Pro W3" charset="0"/>
                <a:cs typeface="Times"/>
              </a:rPr>
              <a:t>job market.</a:t>
            </a:r>
          </a:p>
          <a:p>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a:t>www.NCperkins.org</a:t>
            </a:r>
            <a:r>
              <a:rPr lang="en-US" dirty="0"/>
              <a:t>/presentations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sz="1600" dirty="0">
                <a:latin typeface="Arial"/>
                <a:ea typeface="ヒラギノ角ゴ Pro W3" charset="0"/>
                <a:cs typeface="Arial"/>
              </a:rPr>
              <a:t>====</a:t>
            </a:r>
          </a:p>
          <a:p>
            <a:pPr eaLnBrk="1" hangingPunct="1">
              <a:spcBef>
                <a:spcPct val="0"/>
              </a:spcBef>
              <a:spcAft>
                <a:spcPct val="30000"/>
              </a:spcAft>
            </a:pPr>
            <a:r>
              <a:rPr lang="en-US" sz="1600" dirty="0">
                <a:latin typeface="Arial"/>
                <a:ea typeface="ヒラギノ角ゴ Pro W3" charset="0"/>
                <a:cs typeface="Arial"/>
              </a:rPr>
              <a:t>2019 SETA Conference</a:t>
            </a:r>
          </a:p>
          <a:p>
            <a:pPr eaLnBrk="1" hangingPunct="1">
              <a:spcBef>
                <a:spcPct val="0"/>
              </a:spcBef>
              <a:spcAft>
                <a:spcPct val="30000"/>
              </a:spcAft>
            </a:pPr>
            <a:r>
              <a:rPr lang="en-US" sz="1600" dirty="0">
                <a:latin typeface="Arial"/>
                <a:ea typeface="ヒラギノ角ゴ Pro W3" charset="0"/>
                <a:cs typeface="Arial"/>
              </a:rPr>
              <a:t>March 3, 2019</a:t>
            </a:r>
          </a:p>
          <a:p>
            <a:pPr eaLnBrk="1" hangingPunct="1">
              <a:spcBef>
                <a:spcPct val="0"/>
              </a:spcBef>
              <a:spcAft>
                <a:spcPct val="30000"/>
              </a:spcAft>
            </a:pPr>
            <a:endParaRPr lang="en-US" sz="1600" dirty="0">
              <a:latin typeface="Arial"/>
              <a:ea typeface="ヒラギノ角ゴ Pro W3" charset="0"/>
              <a:cs typeface="Arial"/>
            </a:endParaRPr>
          </a:p>
          <a:p>
            <a:pPr eaLnBrk="1" hangingPunct="1">
              <a:spcBef>
                <a:spcPct val="0"/>
              </a:spcBef>
              <a:spcAft>
                <a:spcPct val="30000"/>
              </a:spcAft>
            </a:pPr>
            <a:endParaRPr lang="en-US" sz="1600" dirty="0">
              <a:latin typeface="Arial"/>
              <a:ea typeface="ヒラギノ角ゴ Pro W3" charset="0"/>
              <a:cs typeface="Arial"/>
            </a:endParaRPr>
          </a:p>
          <a:p>
            <a:pPr eaLnBrk="1" hangingPunct="1">
              <a:spcBef>
                <a:spcPct val="0"/>
              </a:spcBef>
              <a:spcAft>
                <a:spcPct val="30000"/>
              </a:spcAft>
            </a:pPr>
            <a:r>
              <a:rPr lang="en-US" dirty="0"/>
              <a:t>What are we doing to prepare young adults for careers that may not yet exist, in worlds that may not yet exist, solving problems that may not yet exist? When updating our training programs should we be listening to educators, politicians, employers, or the guy making this presentation? This eye-opening presentation examines job market trends, skills that employers are demanding, career pathways, career interests, changes in postsecondary education, and economic globalization. We’ll discuss scenarios that teens encounter that could put them in trouble with the law and could impact their education and employment choices. What are the legal consequences behind drinking and drugs, assaults, stealing, counterfeiting, fake IDs, and more? Working together we can prepare these young adults for a great life in a scary world that we know so little about. Let’s talk.</a:t>
            </a:r>
            <a:endParaRPr lang="en-US" sz="1600" dirty="0">
              <a:latin typeface="Arial"/>
              <a:ea typeface="ヒラギノ角ゴ Pro W3" charset="0"/>
              <a:cs typeface="Arial"/>
            </a:endParaRPr>
          </a:p>
          <a:p>
            <a:pPr eaLnBrk="1" hangingPunct="1">
              <a:spcBef>
                <a:spcPct val="0"/>
              </a:spcBef>
              <a:spcAft>
                <a:spcPct val="30000"/>
              </a:spcAft>
            </a:pPr>
            <a:endParaRPr lang="en-US" sz="1600" baseline="0" dirty="0">
              <a:latin typeface="Arial"/>
              <a:ea typeface="ヒラギノ角ゴ Pro W3" charset="0"/>
              <a:cs typeface="Arial"/>
            </a:endParaRPr>
          </a:p>
          <a:p>
            <a:pPr eaLnBrk="1" hangingPunct="1">
              <a:spcBef>
                <a:spcPct val="0"/>
              </a:spcBef>
              <a:spcAft>
                <a:spcPct val="30000"/>
              </a:spcAft>
            </a:pPr>
            <a:endParaRPr lang="en-US" sz="1600" baseline="0" dirty="0">
              <a:latin typeface="Arial"/>
              <a:ea typeface="ヒラギノ角ゴ Pro W3" charset="0"/>
              <a:cs typeface="Arial"/>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77262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a:t>The </a:t>
            </a:r>
            <a:r>
              <a:rPr lang="en-US" u="sng" dirty="0"/>
              <a:t>end</a:t>
            </a:r>
            <a:r>
              <a:rPr lang="en-US" dirty="0"/>
              <a:t> for </a:t>
            </a:r>
            <a:r>
              <a:rPr lang="en-US" u="sng" dirty="0"/>
              <a:t>this</a:t>
            </a:r>
            <a:r>
              <a:rPr lang="en-US" dirty="0"/>
              <a:t> presentation is the </a:t>
            </a:r>
            <a:r>
              <a:rPr lang="en-US" u="sng" dirty="0"/>
              <a:t>future</a:t>
            </a:r>
            <a:r>
              <a:rPr lang="en-US" dirty="0"/>
              <a:t>.  </a:t>
            </a:r>
          </a:p>
          <a:p>
            <a:r>
              <a:rPr lang="en-US" dirty="0"/>
              <a:t>(About two hours into the future to be precise.)</a:t>
            </a:r>
          </a:p>
          <a:p>
            <a:endParaRPr lang="en-US" dirty="0"/>
          </a:p>
          <a:p>
            <a:r>
              <a:rPr lang="en-US" dirty="0"/>
              <a:t>What will the future </a:t>
            </a:r>
            <a:r>
              <a:rPr lang="en-US" u="sng" dirty="0"/>
              <a:t>look</a:t>
            </a:r>
            <a:r>
              <a:rPr lang="en-US" dirty="0"/>
              <a:t> like? </a:t>
            </a:r>
          </a:p>
          <a:p>
            <a:r>
              <a:rPr lang="en-US" dirty="0"/>
              <a:t>(Not two hours from now, but like ten or twenty years in the future.)</a:t>
            </a:r>
          </a:p>
          <a:p>
            <a:endParaRPr lang="en-US" dirty="0"/>
          </a:p>
          <a:p>
            <a:r>
              <a:rPr lang="en-US" dirty="0"/>
              <a:t>The more important question is:</a:t>
            </a:r>
          </a:p>
          <a:p>
            <a:r>
              <a:rPr lang="en-US" dirty="0"/>
              <a:t>“What do </a:t>
            </a:r>
            <a:r>
              <a:rPr lang="en-US" u="sng" dirty="0"/>
              <a:t>we</a:t>
            </a:r>
            <a:r>
              <a:rPr lang="en-US" dirty="0"/>
              <a:t> </a:t>
            </a:r>
            <a:r>
              <a:rPr lang="en-US" u="sng" dirty="0"/>
              <a:t>want</a:t>
            </a:r>
            <a:r>
              <a:rPr lang="en-US" dirty="0"/>
              <a:t> our future to look like?”</a:t>
            </a:r>
          </a:p>
          <a:p>
            <a:endParaRPr lang="en-US" dirty="0"/>
          </a:p>
          <a:p>
            <a:r>
              <a:rPr lang="en-US" dirty="0"/>
              <a:t>=====</a:t>
            </a:r>
          </a:p>
          <a:p>
            <a:endParaRPr lang="en-US" dirty="0"/>
          </a:p>
          <a:p>
            <a:r>
              <a:rPr lang="en-US" dirty="0"/>
              <a:t>https://</a:t>
            </a:r>
            <a:r>
              <a:rPr lang="en-US" dirty="0" err="1"/>
              <a:t>i.ytimg.com</a:t>
            </a:r>
            <a:r>
              <a:rPr lang="en-US" dirty="0"/>
              <a:t>/vi/MFEw37uMQyM/</a:t>
            </a:r>
            <a:r>
              <a:rPr lang="en-US" dirty="0" err="1"/>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15107509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100</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Using technologies that have not yet been invented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31294221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101</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to solve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with the knowledge and tools they will need to do this?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157177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become obsolete?  </a:t>
            </a:r>
          </a:p>
          <a:p>
            <a:endParaRPr lang="en-US" dirty="0">
              <a:ea typeface="ヒラギノ角ゴ Pro W3" charset="0"/>
            </a:endParaRPr>
          </a:p>
          <a:p>
            <a:r>
              <a:rPr lang="en-US" dirty="0">
                <a:ea typeface="ヒラギノ角ゴ Pro W3" charset="0"/>
              </a:rPr>
              <a:t>Yes, these will </a:t>
            </a:r>
            <a:r>
              <a:rPr lang="en-US" u="sng" dirty="0">
                <a:ea typeface="ヒラギノ角ゴ Pro W3" charset="0"/>
              </a:rPr>
              <a:t>all</a:t>
            </a:r>
            <a:r>
              <a:rPr lang="en-US" dirty="0">
                <a:ea typeface="ヒラギノ角ゴ Pro W3" charset="0"/>
              </a:rPr>
              <a:t> become obsolete someday soon!</a:t>
            </a:r>
          </a:p>
          <a:p>
            <a:endParaRPr lang="en-US" dirty="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102</a:t>
            </a:fld>
            <a:endParaRPr lang="en-US" sz="1300"/>
          </a:p>
        </p:txBody>
      </p:sp>
    </p:spTree>
    <p:extLst>
      <p:ext uri="{BB962C8B-B14F-4D97-AF65-F5344CB8AC3E}">
        <p14:creationId xmlns:p14="http://schemas.microsoft.com/office/powerpoint/2010/main" val="2588560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65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didn't</a:t>
            </a:r>
            <a:r>
              <a:rPr lang="en-US" altLang="ja-JP" dirty="0">
                <a:ea typeface="ヒラギノ角ゴ Pro W3" charset="0"/>
              </a:rPr>
              <a:t> 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fuel, 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oil, so they can use it to fuel their Diesel-powered vehicle.</a:t>
            </a:r>
          </a:p>
          <a:p>
            <a:endParaRPr lang="en-US" dirty="0">
              <a:ea typeface="ヒラギノ角ゴ Pro W3" charset="0"/>
            </a:endParaRPr>
          </a:p>
          <a:p>
            <a:r>
              <a:rPr lang="en-US" dirty="0">
                <a:ea typeface="ヒラギノ角ゴ Pro W3" charset="0"/>
              </a:rPr>
              <a:t>And  </a:t>
            </a:r>
            <a:r>
              <a:rPr lang="en-US" u="sng" dirty="0">
                <a:ea typeface="ヒラギノ角ゴ Pro W3" charset="0"/>
              </a:rPr>
              <a:t>Electric</a:t>
            </a:r>
            <a:r>
              <a:rPr lang="en-US" dirty="0">
                <a:ea typeface="ヒラギノ角ゴ Pro W3" charset="0"/>
              </a:rPr>
              <a:t> cars?  Invented almost</a:t>
            </a:r>
            <a:r>
              <a:rPr lang="en-US" baseline="0" dirty="0">
                <a:ea typeface="ヒラギノ角ゴ Pro W3" charset="0"/>
              </a:rPr>
              <a:t> 200 years ago. Electric cars were very popular until the early 1900s when gasoline-powered engines took over, because -- at the time -- </a:t>
            </a:r>
            <a:r>
              <a:rPr lang="en-US" u="sng" baseline="0" dirty="0">
                <a:ea typeface="ヒラギノ角ゴ Pro W3" charset="0"/>
              </a:rPr>
              <a:t>gasoline</a:t>
            </a:r>
            <a:r>
              <a:rPr lang="en-US" baseline="0" dirty="0">
                <a:ea typeface="ヒラギノ角ゴ Pro W3" charset="0"/>
              </a:rPr>
              <a:t> was very </a:t>
            </a:r>
            <a:r>
              <a:rPr lang="en-US" u="sng" baseline="0" dirty="0">
                <a:ea typeface="ヒラギノ角ゴ Pro W3" charset="0"/>
              </a:rPr>
              <a:t>cheap</a:t>
            </a:r>
            <a:r>
              <a:rPr lang="en-US" baseline="0" dirty="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a:ea typeface="ヒラギノ角ゴ Pro W3" charset="0"/>
              </a:rPr>
              <a:t>stills</a:t>
            </a:r>
            <a:r>
              <a:rPr lang="en-US" dirty="0">
                <a:ea typeface="ヒラギノ角ゴ Pro W3" charset="0"/>
              </a:rPr>
              <a:t> to create legal moonshine that we can burn in our cars. </a:t>
            </a:r>
          </a:p>
          <a:p>
            <a:endParaRPr lang="en-US" dirty="0">
              <a:ea typeface="ヒラギノ角ゴ Pro W3" charset="0"/>
            </a:endParaRPr>
          </a:p>
          <a:p>
            <a:r>
              <a:rPr lang="en-US" dirty="0">
                <a:ea typeface="ヒラギノ角ゴ Pro W3" charset="0"/>
              </a:rPr>
              <a:t>Yes,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103</a:t>
            </a:fld>
            <a:endParaRPr lang="en-US" sz="1300"/>
          </a:p>
        </p:txBody>
      </p:sp>
    </p:spTree>
    <p:extLst>
      <p:ext uri="{BB962C8B-B14F-4D97-AF65-F5344CB8AC3E}">
        <p14:creationId xmlns:p14="http://schemas.microsoft.com/office/powerpoint/2010/main" val="32609063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630238"/>
            <a:ext cx="4114800" cy="3086100"/>
          </a:xfrm>
        </p:spPr>
      </p:sp>
      <p:sp>
        <p:nvSpPr>
          <p:cNvPr id="3" name="Notes Placeholder 2"/>
          <p:cNvSpPr>
            <a:spLocks noGrp="1"/>
          </p:cNvSpPr>
          <p:nvPr>
            <p:ph type="body" idx="1"/>
          </p:nvPr>
        </p:nvSpPr>
        <p:spPr>
          <a:xfrm>
            <a:off x="685800" y="3716337"/>
            <a:ext cx="5486400" cy="557053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People are worried that the robots will take all of our jobs,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Yet we also have a big shortage of IT professionals.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Schools will not be able to keep up with the latest technology, but can train students to be ready to </a:t>
            </a:r>
            <a:r>
              <a:rPr lang="en-US" u="sng" dirty="0"/>
              <a:t>use</a:t>
            </a:r>
            <a:r>
              <a:rPr lang="en-US" dirty="0"/>
              <a:t> new technology when they get hired.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Internships</a:t>
            </a:r>
            <a:r>
              <a:rPr lang="en-US" dirty="0"/>
              <a:t> will be the way to gain access to the new technology without the college having to purchase 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over the last few decades there has been a steep drop in the number of high school and college students who have a part time job.</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leads to folks with a degree but know nothing about the workplace.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Employers say they want new hires with better soft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focus in education should be soft skills.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Good soft skills will make folks more hirable, and will help them stay employed.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hechingerreport.org</a:t>
            </a:r>
            <a:r>
              <a:rPr lang="en-US" dirty="0"/>
              <a:t>/how-do-schools-train-for-a-workplace-that-</a:t>
            </a:r>
            <a:r>
              <a:rPr lang="en-US" dirty="0" err="1"/>
              <a:t>doesnt</a:t>
            </a:r>
            <a:r>
              <a:rPr lang="en-US" dirty="0"/>
              <a:t>-exist-yet/?</a:t>
            </a:r>
            <a:r>
              <a:rPr lang="en-US" dirty="0" err="1"/>
              <a:t>utm_source</a:t>
            </a:r>
            <a:r>
              <a:rPr lang="en-US" dirty="0"/>
              <a:t>=The%20Hechinger%20Report&amp;utm_campaign=1960019b4d-EMAIL_CAMPAIGN_2019_02_05_06_37&amp;utm_medium=</a:t>
            </a:r>
            <a:r>
              <a:rPr lang="en-US" dirty="0" err="1"/>
              <a:t>email&amp;utm_term</a:t>
            </a:r>
            <a:r>
              <a:rPr lang="en-US" dirty="0"/>
              <a:t>=0_d3ee4c3e04-1960019b4d-322707685&amp;userId=18d575e62931429b85ae43cb1a543d07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How do schools train for a workplace that doesn’t exist yet?</a:t>
            </a:r>
          </a:p>
          <a:p>
            <a:r>
              <a:rPr lang="en-US" b="1" dirty="0"/>
              <a:t>A reader asks: Not knowing what tasks will be automated or what future jobs will look like, how should schools prepare students 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by </a:t>
            </a:r>
            <a:r>
              <a:rPr lang="en-US" dirty="0">
                <a:hlinkClick r:id="rId3"/>
              </a:rPr>
              <a:t>Caroline Preston</a:t>
            </a:r>
            <a:r>
              <a:rPr lang="en-US" dirty="0"/>
              <a:t> </a:t>
            </a:r>
          </a:p>
          <a:p>
            <a:r>
              <a:rPr lang="en-US" dirty="0"/>
              <a:t>January 31,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i="1" dirty="0"/>
              <a:t>This story is part of our </a:t>
            </a:r>
            <a:r>
              <a:rPr lang="en-US" i="1" dirty="0">
                <a:hlinkClick r:id="rId4"/>
              </a:rPr>
              <a:t>Map to the Middle Class project</a:t>
            </a:r>
            <a:r>
              <a:rPr lang="en-US" i="1" dirty="0"/>
              <a:t>, where we ask readers what they want us to investigate about educational pathways to financial stability. This question comes from Chris Burns in Ohio. He asks: </a:t>
            </a:r>
            <a:r>
              <a:rPr lang="en-US" b="1" i="1" dirty="0"/>
              <a:t>Not knowing what tasks will be automated or what future jobs will look like, how do schools train for a workplace that does not yet exist? </a:t>
            </a:r>
            <a:endParaRPr lang="en-US" dirty="0"/>
          </a:p>
          <a:p>
            <a:r>
              <a:rPr lang="en-US" dirty="0"/>
              <a:t>We’ve all heard the dire predictions about the coming robot apocalypse. Automation threatens </a:t>
            </a:r>
            <a:r>
              <a:rPr lang="en-US" dirty="0">
                <a:hlinkClick r:id="rId5"/>
              </a:rPr>
              <a:t>47 percent of jobs</a:t>
            </a:r>
            <a:r>
              <a:rPr lang="en-US" dirty="0"/>
              <a:t>. As many as </a:t>
            </a:r>
            <a:r>
              <a:rPr lang="en-US" dirty="0">
                <a:hlinkClick r:id="rId6"/>
              </a:rPr>
              <a:t>800 million people</a:t>
            </a:r>
            <a:r>
              <a:rPr lang="en-US" dirty="0"/>
              <a:t> worldwide could be displaced and need to find new jobs by 2030. Middle-class families will </a:t>
            </a:r>
            <a:r>
              <a:rPr lang="en-US" dirty="0">
                <a:hlinkClick r:id="rId6"/>
              </a:rPr>
              <a:t>be hit the hardest</a:t>
            </a:r>
            <a:r>
              <a:rPr lang="en-US" dirty="0"/>
              <a:t>.</a:t>
            </a:r>
          </a:p>
          <a:p>
            <a:r>
              <a:rPr lang="en-US" dirty="0"/>
              <a:t>Chris Burns has heard these sorts of predictions, too. He’s also seen just how fast changes are happening in his own industry, information technology. Burns works for a business near Cincinnati that sells cloud computing and other technology services, and he says there is a </a:t>
            </a:r>
            <a:r>
              <a:rPr lang="en-US" dirty="0">
                <a:hlinkClick r:id="rId7"/>
              </a:rPr>
              <a:t>big shortage</a:t>
            </a:r>
            <a:r>
              <a:rPr lang="en-US" dirty="0"/>
              <a:t> of skilled IT employees both nationally and in his metro area. His company has started working with local high schools to introduce students and teachers to tech tools and career paths, but he wonders whether it’s enough and what sorts of approaches he ought to be taking given the uncertainty around what jobs will look like in the future.</a:t>
            </a:r>
          </a:p>
          <a:p>
            <a:r>
              <a:rPr lang="en-US" dirty="0"/>
              <a:t>I asked Anthony Carnevale, director of the Georgetown University Center on Education and the Workforce, for his thoughts on this question. Carnevale told me that, first of all, the story of robots creating mass unemployment has been overhyped. To the extent that automation alters people’s work lives, it’ll affect the tasks they do, but few occupations will be completely wiped out. We still need people training to be computer programmers and nurses and engineers — some of those individuals may just have different specialties within their fields in a decade or two.</a:t>
            </a:r>
          </a:p>
          <a:p>
            <a:r>
              <a:rPr lang="en-US" dirty="0"/>
              <a:t>Burns’ industry, though, is one that’ll experience some of the biggest whiplash. “He’s sitting pretty close to the sun,” Carnevale says.</a:t>
            </a:r>
          </a:p>
          <a:p>
            <a:r>
              <a:rPr lang="en-US" dirty="0"/>
              <a:t>Advertisement</a:t>
            </a:r>
          </a:p>
          <a:p>
            <a:r>
              <a:rPr lang="en-US" dirty="0"/>
              <a:t>Schools just aren’t going to be able to keep up with every tech development — companies can’t always keep up — so a lot of the learning will have to take place on the job. Carnevale says that internships are a great way for companies to offer students a chance to get both a taste of a career and pick up new skills. Older workers will also need employers to step in and help them train on new tools.</a:t>
            </a:r>
          </a:p>
          <a:p>
            <a:r>
              <a:rPr lang="en-US" dirty="0"/>
              <a:t>For his part, Burns told me he suspects that “soft skills” — things like critical thinking, problem solving and communication — are going to be key and that those abilities will serve young people no matter how their jobs evolve with new technologies. The growing importance of soft skills is a topic </a:t>
            </a:r>
            <a:r>
              <a:rPr lang="en-US" dirty="0">
                <a:hlinkClick r:id="rId8"/>
              </a:rPr>
              <a:t>we’ve written</a:t>
            </a:r>
            <a:r>
              <a:rPr lang="en-US" dirty="0"/>
              <a:t> about </a:t>
            </a:r>
            <a:r>
              <a:rPr lang="en-US" dirty="0">
                <a:hlinkClick r:id="rId9"/>
              </a:rPr>
              <a:t>here at Hechinger</a:t>
            </a:r>
            <a:r>
              <a:rPr lang="en-US" dirty="0"/>
              <a:t>. And Carnevale says he shares this perspective.</a:t>
            </a:r>
          </a:p>
          <a:p>
            <a:r>
              <a:rPr lang="en-US" dirty="0"/>
              <a:t>“In the old days,” says Carnevale, “you took orders from the person above you and had a very fixed job.” Managers were the only people who needed to know how to write memos, organize people into teams or give instructions clearly. But as the economy has </a:t>
            </a:r>
            <a:r>
              <a:rPr lang="en-US" dirty="0">
                <a:hlinkClick r:id="rId10"/>
              </a:rPr>
              <a:t>shifted from a manufacturing to a service economy</a:t>
            </a:r>
            <a:r>
              <a:rPr lang="en-US" dirty="0"/>
              <a:t>, he says, “all those skills are necessary all the time.”</a:t>
            </a:r>
          </a:p>
          <a:p>
            <a:r>
              <a:rPr lang="en-US" dirty="0"/>
              <a:t>For educators, the big challenge is figuring out how best to teach students not just to receive knowledge but to apply it. Some states have begun </a:t>
            </a:r>
            <a:r>
              <a:rPr lang="en-US" dirty="0">
                <a:hlinkClick r:id="rId8"/>
              </a:rPr>
              <a:t>mandating</a:t>
            </a:r>
            <a:r>
              <a:rPr lang="en-US" dirty="0"/>
              <a:t> that schools teach soft skills. Educators are also </a:t>
            </a:r>
            <a:r>
              <a:rPr lang="en-US" dirty="0">
                <a:hlinkClick r:id="rId11"/>
              </a:rPr>
              <a:t>experimenting</a:t>
            </a:r>
            <a:r>
              <a:rPr lang="en-US" dirty="0"/>
              <a:t> with </a:t>
            </a:r>
            <a:r>
              <a:rPr lang="en-US" dirty="0">
                <a:hlinkClick r:id="rId12"/>
              </a:rPr>
              <a:t>approaches</a:t>
            </a:r>
            <a:r>
              <a:rPr lang="en-US" dirty="0"/>
              <a:t> like “project-based” and “student-centered” learning, that encourage collaboration and solving complex problems that have applications for the real world.</a:t>
            </a:r>
          </a:p>
          <a:p>
            <a:r>
              <a:rPr lang="en-US" dirty="0"/>
              <a:t>And </a:t>
            </a:r>
            <a:r>
              <a:rPr lang="en-US" dirty="0">
                <a:hlinkClick r:id="rId13"/>
              </a:rPr>
              <a:t>schools are welcoming</a:t>
            </a:r>
            <a:r>
              <a:rPr lang="en-US" dirty="0"/>
              <a:t> business leaders like Burns into their classrooms. In the Cincinnati area, Burns and his colleagues are taking </a:t>
            </a:r>
            <a:r>
              <a:rPr lang="en-US" dirty="0">
                <a:hlinkClick r:id="rId14"/>
              </a:rPr>
              <a:t>mini computers</a:t>
            </a:r>
            <a:r>
              <a:rPr lang="en-US" dirty="0"/>
              <a:t> into schools, introducing students and teachers to the power of information technology, and working with one school to develop an IT-focused career track. The precise contours of the IT workplace of the future aren’t yet known, but this seems clear: </a:t>
            </a:r>
            <a:r>
              <a:rPr lang="en-US" dirty="0">
                <a:hlinkClick r:id="rId15"/>
              </a:rPr>
              <a:t>the industry still seems like a pretty safe bet for employment well into the future</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story about the </a:t>
            </a:r>
            <a:r>
              <a:rPr lang="en-US" i="1" dirty="0">
                <a:hlinkClick r:id="rId16"/>
              </a:rPr>
              <a:t>future of work</a:t>
            </a:r>
            <a:r>
              <a:rPr lang="en-US" i="1" dirty="0"/>
              <a:t> was produced by </a:t>
            </a:r>
            <a:r>
              <a:rPr lang="en-US" i="1" dirty="0">
                <a:hlinkClick r:id="rId17"/>
              </a:rPr>
              <a:t>The Hechinger Report</a:t>
            </a:r>
            <a:r>
              <a:rPr lang="en-US" i="1" dirty="0"/>
              <a:t>, a nonprofit, independent news organization focused on inequality and innovation in education. Sign up for our Sign up for the</a:t>
            </a:r>
            <a:r>
              <a:rPr lang="en-US" dirty="0"/>
              <a:t> </a:t>
            </a:r>
            <a:r>
              <a:rPr lang="en-US" i="1" dirty="0">
                <a:hlinkClick r:id="rId18"/>
              </a:rPr>
              <a:t>Hechinger newsletter</a:t>
            </a:r>
            <a:r>
              <a:rPr lang="en-US" i="1"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104</a:t>
            </a:fld>
            <a:endParaRPr lang="en-US"/>
          </a:p>
        </p:txBody>
      </p:sp>
    </p:spTree>
    <p:extLst>
      <p:ext uri="{BB962C8B-B14F-4D97-AF65-F5344CB8AC3E}">
        <p14:creationId xmlns:p14="http://schemas.microsoft.com/office/powerpoint/2010/main" val="32645599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employers know what they want in their new recruits.  </a:t>
            </a:r>
          </a:p>
          <a:p>
            <a:r>
              <a:rPr lang="en-US" dirty="0"/>
              <a:t>And it is not always what the education establishment is</a:t>
            </a:r>
            <a:r>
              <a:rPr lang="en-US" baseline="0" dirty="0"/>
              <a:t> giving them.</a:t>
            </a:r>
          </a:p>
          <a:p>
            <a:endParaRPr lang="en-US" dirty="0"/>
          </a:p>
          <a:p>
            <a:r>
              <a:rPr lang="en-US" baseline="0" dirty="0"/>
              <a:t>Are we, as educators, listening?  </a:t>
            </a:r>
          </a:p>
          <a:p>
            <a:endParaRPr lang="en-US" baseline="0" dirty="0"/>
          </a:p>
          <a:p>
            <a:r>
              <a:rPr lang="en-US" baseline="0" dirty="0"/>
              <a:t>Do we even know who the employers are -- where our students will be working in the near future.</a:t>
            </a:r>
          </a:p>
          <a:p>
            <a:endParaRPr lang="en-US" baseline="0" dirty="0"/>
          </a:p>
          <a:p>
            <a:endParaRPr lang="en-US" baseline="0" dirty="0"/>
          </a:p>
          <a:p>
            <a:endParaRPr lang="en-US" baseline="0" dirty="0"/>
          </a:p>
          <a:p>
            <a:r>
              <a:rPr lang="en-US" baseline="0" dirty="0"/>
              <a:t>=======</a:t>
            </a:r>
          </a:p>
          <a:p>
            <a:r>
              <a:rPr lang="en-US" dirty="0"/>
              <a:t>https://</a:t>
            </a:r>
            <a:r>
              <a:rPr lang="en-US" dirty="0" err="1"/>
              <a:t>www.aacu.org</a:t>
            </a:r>
            <a:r>
              <a:rPr lang="en-US" dirty="0"/>
              <a:t>/press/press-releases/employers-more-interested-critical-thinking-and-problem-solving-college-major</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105</a:t>
            </a:fld>
            <a:endParaRPr lang="en-US"/>
          </a:p>
        </p:txBody>
      </p:sp>
    </p:spTree>
    <p:extLst>
      <p:ext uri="{BB962C8B-B14F-4D97-AF65-F5344CB8AC3E}">
        <p14:creationId xmlns:p14="http://schemas.microsoft.com/office/powerpoint/2010/main" val="19842128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North Carolina Department</a:t>
            </a:r>
            <a:r>
              <a:rPr lang="en-US" baseline="0" dirty="0"/>
              <a:t> of Commerce </a:t>
            </a:r>
            <a:r>
              <a:rPr lang="en-US" dirty="0"/>
              <a:t>surveys</a:t>
            </a:r>
            <a:r>
              <a:rPr lang="en-US" baseline="0" dirty="0"/>
              <a:t> businesses all across the state every two years.</a:t>
            </a:r>
          </a:p>
          <a:p>
            <a:endParaRPr lang="en-US" baseline="0" dirty="0"/>
          </a:p>
          <a:p>
            <a:r>
              <a:rPr lang="en-US" baseline="0" dirty="0"/>
              <a:t>For 2016, they collected </a:t>
            </a:r>
            <a:r>
              <a:rPr lang="en-US" dirty="0"/>
              <a:t>19 hundred</a:t>
            </a:r>
            <a:r>
              <a:rPr lang="en-US" baseline="0" dirty="0"/>
              <a:t> surveys.</a:t>
            </a:r>
          </a:p>
          <a:p>
            <a:endParaRPr lang="en-US" baseline="0" dirty="0"/>
          </a:p>
          <a:p>
            <a:r>
              <a:rPr lang="en-US" baseline="0" dirty="0"/>
              <a:t>This included companies of </a:t>
            </a:r>
            <a:r>
              <a:rPr lang="en-US" u="sng" baseline="0" dirty="0"/>
              <a:t>all</a:t>
            </a:r>
            <a:r>
              <a:rPr lang="en-US" baseline="0" dirty="0"/>
              <a:t> sizes from </a:t>
            </a:r>
            <a:r>
              <a:rPr lang="en-US" u="sng" baseline="0" dirty="0"/>
              <a:t>all</a:t>
            </a:r>
            <a:r>
              <a:rPr lang="en-US" baseline="0" dirty="0"/>
              <a:t> 100 counties.</a:t>
            </a:r>
          </a:p>
          <a:p>
            <a:endParaRPr lang="en-US" baseline="0" dirty="0"/>
          </a:p>
          <a:p>
            <a:endParaRPr lang="en-US" baseline="0" dirty="0"/>
          </a:p>
          <a:p>
            <a:endParaRPr lang="en-US" dirty="0"/>
          </a:p>
          <a:p>
            <a:endParaRPr lang="en-US" dirty="0"/>
          </a:p>
          <a:p>
            <a:endParaRPr lang="en-US"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106</a:t>
            </a:fld>
            <a:endParaRPr lang="en-US"/>
          </a:p>
        </p:txBody>
      </p:sp>
    </p:spTree>
    <p:extLst>
      <p:ext uri="{BB962C8B-B14F-4D97-AF65-F5344CB8AC3E}">
        <p14:creationId xmlns:p14="http://schemas.microsoft.com/office/powerpoint/2010/main" val="22071232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2400" cy="2971800"/>
          </a:xfrm>
        </p:spPr>
      </p:sp>
      <p:sp>
        <p:nvSpPr>
          <p:cNvPr id="3" name="Notes Placeholder 2"/>
          <p:cNvSpPr>
            <a:spLocks noGrp="1"/>
          </p:cNvSpPr>
          <p:nvPr>
            <p:ph type="body" idx="1"/>
          </p:nvPr>
        </p:nvSpPr>
        <p:spPr>
          <a:xfrm>
            <a:off x="685800" y="3657600"/>
            <a:ext cx="5486400" cy="5562600"/>
          </a:xfrm>
        </p:spPr>
        <p:txBody>
          <a:bodyPr>
            <a:noAutofit/>
          </a:bodyPr>
          <a:lstStyle/>
          <a:p>
            <a:r>
              <a:rPr lang="en-US" dirty="0"/>
              <a:t>This survey found that Four out of</a:t>
            </a:r>
            <a:r>
              <a:rPr lang="en-US" baseline="0" dirty="0"/>
              <a:t> Ten employers who tried to hire in the past year had difficulty filling at least one position.</a:t>
            </a:r>
            <a:endParaRPr lang="en-US" dirty="0"/>
          </a:p>
          <a:p>
            <a:endParaRPr lang="en-US" dirty="0"/>
          </a:p>
          <a:p>
            <a:r>
              <a:rPr lang="en-US" dirty="0"/>
              <a:t>First</a:t>
            </a:r>
            <a:r>
              <a:rPr lang="en-US" baseline="0" dirty="0"/>
              <a:t> on the list  - </a:t>
            </a:r>
            <a:r>
              <a:rPr lang="en-US" dirty="0"/>
              <a:t>The</a:t>
            </a:r>
            <a:r>
              <a:rPr lang="en-US" baseline="0" dirty="0"/>
              <a:t> employers said their new recruits lacked work experience.</a:t>
            </a:r>
          </a:p>
          <a:p>
            <a:endParaRPr lang="en-US" baseline="0" dirty="0"/>
          </a:p>
          <a:p>
            <a:r>
              <a:rPr lang="en-US" baseline="0" dirty="0"/>
              <a:t>Well if that is true, you can show them how a good work-based learning program can help their future employees get the work experience they need.</a:t>
            </a:r>
          </a:p>
          <a:p>
            <a:endParaRPr lang="en-US" baseline="0" dirty="0"/>
          </a:p>
          <a:p>
            <a:r>
              <a:rPr lang="en-US" baseline="0" dirty="0"/>
              <a:t>And second -- is education and training. That’s why </a:t>
            </a:r>
            <a:r>
              <a:rPr lang="en-US" u="sng" baseline="0" dirty="0"/>
              <a:t>we</a:t>
            </a:r>
            <a:r>
              <a:rPr lang="en-US" baseline="0" dirty="0"/>
              <a:t> are here to help educate their new recruits.</a:t>
            </a:r>
          </a:p>
          <a:p>
            <a:endParaRPr lang="en-US" baseline="0" dirty="0"/>
          </a:p>
          <a:p>
            <a:r>
              <a:rPr lang="en-US" baseline="0" dirty="0"/>
              <a:t>What else can we do to help prepare their new recruits?</a:t>
            </a:r>
          </a:p>
          <a:p>
            <a:endParaRPr lang="en-US" baseline="0" dirty="0"/>
          </a:p>
          <a:p>
            <a:r>
              <a:rPr lang="en-US" baseline="0" dirty="0"/>
              <a:t>Ask your local employers if this chart is true for their company.</a:t>
            </a:r>
          </a:p>
          <a:p>
            <a:endParaRPr lang="en-US" baseline="0" dirty="0"/>
          </a:p>
          <a:p>
            <a:r>
              <a:rPr lang="en-US" baseline="0" dirty="0"/>
              <a:t>Are there other items they think should be added to his list?</a:t>
            </a:r>
          </a:p>
          <a:p>
            <a:endParaRPr lang="en-US" dirty="0"/>
          </a:p>
          <a:p>
            <a:r>
              <a:rPr lang="en-US" dirty="0"/>
              <a:t>Ask them.</a:t>
            </a:r>
          </a:p>
          <a:p>
            <a:endParaRPr lang="en-US" dirty="0"/>
          </a:p>
          <a:p>
            <a:endParaRPr lang="en-US"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107</a:t>
            </a:fld>
            <a:endParaRPr lang="en-US"/>
          </a:p>
        </p:txBody>
      </p:sp>
    </p:spTree>
    <p:extLst>
      <p:ext uri="{BB962C8B-B14F-4D97-AF65-F5344CB8AC3E}">
        <p14:creationId xmlns:p14="http://schemas.microsoft.com/office/powerpoint/2010/main" val="35584681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a:t>
            </a:r>
            <a:r>
              <a:rPr lang="en-US" baseline="0" dirty="0">
                <a:ea typeface="ヒラギノ角ゴ Pro W3" charset="0"/>
              </a:rPr>
              <a:t> educators often place a great emphasis on grades, class rank, and being valedictorian.</a:t>
            </a:r>
          </a:p>
          <a:p>
            <a:endParaRPr lang="en-US" baseline="0" dirty="0">
              <a:ea typeface="ヒラギノ角ゴ Pro W3" charset="0"/>
            </a:endParaRPr>
          </a:p>
          <a:p>
            <a:r>
              <a:rPr lang="en-US" baseline="0" dirty="0">
                <a:ea typeface="ヒラギノ角ゴ Pro W3" charset="0"/>
              </a:rPr>
              <a:t>These create parental bragging rights for the parents, but what do they mean outside of high school and college?</a:t>
            </a:r>
          </a:p>
          <a:p>
            <a:endParaRPr lang="en-US" dirty="0">
              <a:ea typeface="ヒラギノ角ゴ Pro W3" charset="0"/>
            </a:endParaRPr>
          </a:p>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  </a:t>
            </a:r>
          </a:p>
          <a:p>
            <a:endParaRPr lang="en-US" dirty="0">
              <a:ea typeface="ヒラギノ角ゴ Pro W3" charset="0"/>
            </a:endParaRPr>
          </a:p>
          <a:p>
            <a:r>
              <a:rPr lang="en-US" dirty="0">
                <a:ea typeface="ヒラギノ角ゴ Pro W3" charset="0"/>
              </a:rPr>
              <a:t>They compared the GPA of their new recruits with how well they were performing</a:t>
            </a:r>
            <a:r>
              <a:rPr lang="en-US" baseline="0" dirty="0">
                <a:ea typeface="ヒラギノ角ゴ Pro W3" charset="0"/>
              </a:rPr>
              <a:t> years later -- and found </a:t>
            </a:r>
            <a:r>
              <a:rPr lang="en-US" u="sng" baseline="0" dirty="0">
                <a:ea typeface="ヒラギノ角ゴ Pro W3" charset="0"/>
              </a:rPr>
              <a:t>no</a:t>
            </a:r>
            <a:r>
              <a:rPr lang="en-US" baseline="0" dirty="0">
                <a:ea typeface="ヒラギノ角ゴ Pro W3" charset="0"/>
              </a:rPr>
              <a:t> correlation.  </a:t>
            </a:r>
          </a:p>
          <a:p>
            <a:r>
              <a:rPr lang="en-US" baseline="0" dirty="0">
                <a:ea typeface="ヒラギノ角ゴ Pro W3" charset="0"/>
              </a:rPr>
              <a:t>So they stopped asking their potential employees for their GPA.</a:t>
            </a:r>
            <a:endParaRPr lang="en-US" dirty="0">
              <a:ea typeface="ヒラギノ角ゴ Pro W3" charset="0"/>
            </a:endParaRPr>
          </a:p>
          <a:p>
            <a:endParaRPr lang="en-US" dirty="0">
              <a:ea typeface="ヒラギノ角ゴ Pro W3" charset="0"/>
            </a:endParaRPr>
          </a:p>
          <a:p>
            <a:r>
              <a:rPr lang="en-US" dirty="0">
                <a:ea typeface="ヒラギノ角ゴ Pro W3" charset="0"/>
              </a:rPr>
              <a:t>You can imagine how well this news goes over in</a:t>
            </a:r>
            <a:r>
              <a:rPr lang="en-US" baseline="0" dirty="0">
                <a:ea typeface="ヒラギノ角ゴ Pro W3" charset="0"/>
              </a:rPr>
              <a:t> our high schools and colleges where grades appear to be </a:t>
            </a:r>
            <a:r>
              <a:rPr lang="en-US" u="sng" baseline="0" dirty="0">
                <a:ea typeface="ヒラギノ角ゴ Pro W3" charset="0"/>
              </a:rPr>
              <a:t>everything</a:t>
            </a:r>
            <a:r>
              <a:rPr lang="en-US" baseline="0" dirty="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108</a:t>
            </a:fld>
            <a:endParaRPr lang="en-US" sz="1300"/>
          </a:p>
        </p:txBody>
      </p:sp>
    </p:spTree>
    <p:extLst>
      <p:ext uri="{BB962C8B-B14F-4D97-AF65-F5344CB8AC3E}">
        <p14:creationId xmlns:p14="http://schemas.microsoft.com/office/powerpoint/2010/main" val="32308791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Besides saying that GPAs</a:t>
            </a:r>
            <a:r>
              <a:rPr lang="en-US" baseline="0" dirty="0">
                <a:ea typeface="ヒラギノ角ゴ Pro W3" charset="0"/>
              </a:rPr>
              <a:t> are a worthless hiring criteria, </a:t>
            </a:r>
            <a:r>
              <a:rPr lang="en-US" dirty="0">
                <a:ea typeface="ヒラギノ角ゴ Pro W3" charset="0"/>
              </a:rPr>
              <a:t>Google says that</a:t>
            </a:r>
            <a:r>
              <a:rPr lang="en-US" baseline="0" dirty="0">
                <a:ea typeface="ヒラギノ角ゴ Pro W3" charset="0"/>
              </a:rPr>
              <a:t> test scores, and even college degree don’t matter much when hiring.</a:t>
            </a:r>
          </a:p>
          <a:p>
            <a:endParaRPr lang="en-US" baseline="0" dirty="0">
              <a:ea typeface="ヒラギノ角ゴ Pro W3" charset="0"/>
            </a:endParaRPr>
          </a:p>
          <a:p>
            <a:r>
              <a:rPr lang="en-US" kern="1200" dirty="0">
                <a:solidFill>
                  <a:schemeClr val="tx1"/>
                </a:solidFill>
              </a:rPr>
              <a:t>Google</a:t>
            </a:r>
            <a:r>
              <a:rPr lang="en-US" kern="1200" baseline="0" dirty="0">
                <a:solidFill>
                  <a:schemeClr val="tx1"/>
                </a:solidFill>
              </a:rPr>
              <a:t> says </a:t>
            </a:r>
            <a:r>
              <a:rPr lang="en-US" kern="1200" dirty="0">
                <a:solidFill>
                  <a:schemeClr val="tx1"/>
                </a:solidFill>
              </a:rPr>
              <a:t>the No. 1 thing they look for is general </a:t>
            </a:r>
            <a:r>
              <a:rPr lang="en-US" u="sng" kern="1200" dirty="0">
                <a:solidFill>
                  <a:schemeClr val="tx1"/>
                </a:solidFill>
              </a:rPr>
              <a:t>cognitive</a:t>
            </a:r>
            <a:r>
              <a:rPr lang="en-US" kern="1200" dirty="0">
                <a:solidFill>
                  <a:schemeClr val="tx1"/>
                </a:solidFill>
              </a:rPr>
              <a:t> ability, and it’s not I.Q.    </a:t>
            </a:r>
          </a:p>
          <a:p>
            <a:endParaRPr lang="en-US" kern="1200" dirty="0">
              <a:solidFill>
                <a:schemeClr val="tx1"/>
              </a:solidFill>
            </a:endParaRPr>
          </a:p>
          <a:p>
            <a:r>
              <a:rPr lang="en-US" kern="1200" dirty="0">
                <a:solidFill>
                  <a:schemeClr val="tx1"/>
                </a:solidFill>
              </a:rPr>
              <a:t>It’s </a:t>
            </a:r>
            <a:r>
              <a:rPr lang="en-US" u="sng" kern="1200" dirty="0">
                <a:solidFill>
                  <a:schemeClr val="tx1"/>
                </a:solidFill>
              </a:rPr>
              <a:t>learning</a:t>
            </a:r>
            <a:r>
              <a:rPr lang="en-US" kern="1200" dirty="0">
                <a:solidFill>
                  <a:schemeClr val="tx1"/>
                </a:solidFill>
              </a:rPr>
              <a:t> ability.   It’s the ability to process on the fly. </a:t>
            </a:r>
          </a:p>
          <a:p>
            <a:endParaRPr lang="en-US" kern="1200" dirty="0">
              <a:solidFill>
                <a:schemeClr val="tx1"/>
              </a:solidFill>
            </a:endParaRPr>
          </a:p>
          <a:p>
            <a:r>
              <a:rPr lang="en-US" kern="1200" dirty="0">
                <a:solidFill>
                  <a:schemeClr val="tx1"/>
                </a:solidFill>
              </a:rPr>
              <a:t>Businesses want </a:t>
            </a:r>
            <a:r>
              <a:rPr lang="en-US" kern="1200" baseline="0" dirty="0">
                <a:solidFill>
                  <a:schemeClr val="tx1"/>
                </a:solidFill>
              </a:rPr>
              <a:t>people who can grab a bunch of data, quickly turn it into useful information, and use that information to solve a problem. </a:t>
            </a:r>
          </a:p>
          <a:p>
            <a:endParaRPr lang="en-US" kern="1200" baseline="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a:t>
            </a:r>
            <a:r>
              <a:rPr lang="en-US" dirty="0" err="1">
                <a:ea typeface="ヒラギノ角ゴ Pro W3" charset="0"/>
              </a:rPr>
              <a:t>google</a:t>
            </a:r>
            <a:r>
              <a:rPr lang="en-US" dirty="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109</a:t>
            </a:fld>
            <a:endParaRPr lang="en-US" sz="1200"/>
          </a:p>
        </p:txBody>
      </p:sp>
    </p:spTree>
    <p:extLst>
      <p:ext uri="{BB962C8B-B14F-4D97-AF65-F5344CB8AC3E}">
        <p14:creationId xmlns:p14="http://schemas.microsoft.com/office/powerpoint/2010/main" val="20380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800601"/>
          </a:xfrm>
        </p:spPr>
        <p:txBody>
          <a:bodyPr>
            <a:noAutofit/>
          </a:bodyPr>
          <a:lstStyle/>
          <a:p>
            <a:r>
              <a:rPr lang="en-US" dirty="0"/>
              <a:t>We all got a glimpse of the future by watching the Jetsons.  </a:t>
            </a:r>
          </a:p>
          <a:p>
            <a:endParaRPr lang="en-US" dirty="0"/>
          </a:p>
          <a:p>
            <a:r>
              <a:rPr lang="en-US" dirty="0"/>
              <a:t>But that was back in the early Nineteen Sixties. </a:t>
            </a:r>
          </a:p>
          <a:p>
            <a:endParaRPr lang="en-US" dirty="0"/>
          </a:p>
          <a:p>
            <a:r>
              <a:rPr lang="en-US" dirty="0"/>
              <a:t>That was over 50 years ago.</a:t>
            </a:r>
          </a:p>
          <a:p>
            <a:r>
              <a:rPr lang="en-US" dirty="0"/>
              <a:t>Most of you were not even alive.</a:t>
            </a:r>
          </a:p>
          <a:p>
            <a:endParaRPr lang="en-US" dirty="0"/>
          </a:p>
          <a:p>
            <a:r>
              <a:rPr lang="en-US" dirty="0"/>
              <a:t>Several years before</a:t>
            </a:r>
            <a:r>
              <a:rPr lang="en-US" baseline="0" dirty="0"/>
              <a:t> we actually stepped foot on the moon, the Jetsons were showing us life in the future.</a:t>
            </a:r>
            <a:endParaRPr lang="en-US" dirty="0"/>
          </a:p>
          <a:p>
            <a:endParaRPr lang="en-US" dirty="0"/>
          </a:p>
          <a:p>
            <a:r>
              <a:rPr lang="en-US" dirty="0"/>
              <a:t>Is </a:t>
            </a:r>
            <a:r>
              <a:rPr lang="en-US" u="sng" dirty="0"/>
              <a:t>this</a:t>
            </a:r>
            <a:r>
              <a:rPr lang="en-US" dirty="0"/>
              <a:t> the world we are preparing our youth</a:t>
            </a:r>
            <a:r>
              <a:rPr lang="en-US" baseline="0" dirty="0"/>
              <a:t> to take over and run?</a:t>
            </a:r>
          </a:p>
          <a:p>
            <a:endParaRPr lang="en-US" baseline="0" dirty="0"/>
          </a:p>
          <a:p>
            <a:r>
              <a:rPr lang="en-US" baseline="0" dirty="0"/>
              <a:t>Have we asked </a:t>
            </a:r>
            <a:r>
              <a:rPr lang="en-US" u="sng" baseline="0" dirty="0"/>
              <a:t>them, the youth,</a:t>
            </a:r>
            <a:r>
              <a:rPr lang="en-US" baseline="0" dirty="0"/>
              <a:t> what </a:t>
            </a:r>
            <a:r>
              <a:rPr lang="en-US" u="sng" baseline="0" dirty="0"/>
              <a:t>they</a:t>
            </a:r>
            <a:r>
              <a:rPr lang="en-US" baseline="0" dirty="0"/>
              <a:t> want?</a:t>
            </a:r>
            <a:endParaRPr lang="en-US" dirty="0"/>
          </a:p>
          <a:p>
            <a:endParaRPr lang="en-US" dirty="0"/>
          </a:p>
          <a:p>
            <a:r>
              <a:rPr lang="en-US" dirty="0"/>
              <a:t>======</a:t>
            </a:r>
          </a:p>
          <a:p>
            <a:r>
              <a:rPr lang="en-US" dirty="0"/>
              <a:t>http://</a:t>
            </a:r>
            <a:r>
              <a:rPr lang="en-US" dirty="0" err="1"/>
              <a:t>lovelace-media.imgix.net</a:t>
            </a:r>
            <a:r>
              <a:rPr lang="en-US" dirty="0"/>
              <a:t>/uploads/315/297c6fd0-e98c-0131-6d32-0aa0f90d87b4.jpg?</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3426363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a:solidFill>
                  <a:schemeClr val="tx1"/>
                </a:solidFill>
              </a:rPr>
              <a:t>Google says the second thing they are looking for</a:t>
            </a:r>
            <a:r>
              <a:rPr lang="en-US" kern="1200" baseline="0" dirty="0">
                <a:solidFill>
                  <a:schemeClr val="tx1"/>
                </a:solidFill>
              </a:rPr>
              <a:t> </a:t>
            </a:r>
            <a:r>
              <a:rPr lang="en-US" kern="1200" dirty="0">
                <a:solidFill>
                  <a:schemeClr val="tx1"/>
                </a:solidFill>
              </a:rPr>
              <a:t>is </a:t>
            </a:r>
            <a:r>
              <a:rPr lang="en-US" u="sng" kern="1200" dirty="0">
                <a:solidFill>
                  <a:schemeClr val="tx1"/>
                </a:solidFill>
              </a:rPr>
              <a:t>leadership.</a:t>
            </a:r>
            <a:r>
              <a:rPr lang="en-US" kern="1200" dirty="0">
                <a:solidFill>
                  <a:schemeClr val="tx1"/>
                </a:solidFill>
              </a:rPr>
              <a:t> </a:t>
            </a:r>
            <a:br>
              <a:rPr lang="en-US" kern="1200" dirty="0">
                <a:solidFill>
                  <a:schemeClr val="tx1"/>
                </a:solidFill>
              </a:rPr>
            </a:br>
            <a:r>
              <a:rPr lang="en-US" kern="1200" dirty="0">
                <a:solidFill>
                  <a:schemeClr val="tx1"/>
                </a:solidFill>
              </a:rPr>
              <a:t>--in particular, </a:t>
            </a:r>
            <a:r>
              <a:rPr lang="en-US" u="sng" kern="1200" dirty="0">
                <a:solidFill>
                  <a:schemeClr val="tx1"/>
                </a:solidFill>
              </a:rPr>
              <a:t>emergent</a:t>
            </a:r>
            <a:r>
              <a:rPr lang="en-US" kern="1200" dirty="0">
                <a:solidFill>
                  <a:schemeClr val="tx1"/>
                </a:solidFill>
              </a:rPr>
              <a:t> leadership as opposed to </a:t>
            </a:r>
            <a:r>
              <a:rPr lang="en-US" u="sng" kern="1200" dirty="0">
                <a:solidFill>
                  <a:schemeClr val="tx1"/>
                </a:solidFill>
              </a:rPr>
              <a:t>traditional</a:t>
            </a:r>
            <a:r>
              <a:rPr lang="en-US" kern="1200" dirty="0">
                <a:solidFill>
                  <a:schemeClr val="tx1"/>
                </a:solidFill>
              </a:rPr>
              <a:t> leadership. </a:t>
            </a:r>
          </a:p>
          <a:p>
            <a:r>
              <a:rPr lang="en-US" kern="1200" dirty="0">
                <a:solidFill>
                  <a:schemeClr val="tx1"/>
                </a:solidFill>
              </a:rPr>
              <a:t>What they are looking for is:</a:t>
            </a:r>
            <a:r>
              <a:rPr lang="en-US" kern="1200" baseline="0" dirty="0">
                <a:solidFill>
                  <a:schemeClr val="tx1"/>
                </a:solidFill>
              </a:rPr>
              <a:t>  </a:t>
            </a:r>
            <a:r>
              <a:rPr lang="en-US" kern="1200" dirty="0">
                <a:solidFill>
                  <a:schemeClr val="tx1"/>
                </a:solidFill>
              </a:rPr>
              <a:t>when faced with a problem, and you’re a member of a team, do you, at the appropriate time, step in and lead. </a:t>
            </a:r>
          </a:p>
          <a:p>
            <a:r>
              <a:rPr lang="en-US" kern="1200" dirty="0">
                <a:solidFill>
                  <a:schemeClr val="tx1"/>
                </a:solidFill>
              </a:rPr>
              <a:t>And just as critically, do you step back at the right time and stop leading, and let someone else lead? </a:t>
            </a:r>
          </a:p>
          <a:p>
            <a:endParaRPr lang="en-US" kern="1200" dirty="0">
              <a:solidFill>
                <a:schemeClr val="tx1"/>
              </a:solidFill>
            </a:endParaRPr>
          </a:p>
          <a:p>
            <a:r>
              <a:rPr lang="en-US" kern="1200" dirty="0">
                <a:solidFill>
                  <a:schemeClr val="tx1"/>
                </a:solidFill>
              </a:rPr>
              <a:t>How do people learn to take the leadership reigns when necessary and to relinquish when</a:t>
            </a:r>
            <a:r>
              <a:rPr lang="en-US" kern="1200" baseline="0" dirty="0">
                <a:solidFill>
                  <a:schemeClr val="tx1"/>
                </a:solidFill>
              </a:rPr>
              <a:t> it’s time for someone else to lead? </a:t>
            </a:r>
          </a:p>
          <a:p>
            <a:endParaRPr lang="en-US" kern="1200" baseline="0" dirty="0">
              <a:solidFill>
                <a:schemeClr val="tx1"/>
              </a:solidFill>
            </a:endParaRPr>
          </a:p>
          <a:p>
            <a:r>
              <a:rPr lang="en-US" kern="1200" dirty="0">
                <a:solidFill>
                  <a:schemeClr val="tx1"/>
                </a:solidFill>
              </a:rPr>
              <a:t>Google said</a:t>
            </a:r>
            <a:r>
              <a:rPr lang="en-US" dirty="0"/>
              <a:t>  </a:t>
            </a:r>
            <a:r>
              <a:rPr lang="en-US" kern="1200" dirty="0">
                <a:solidFill>
                  <a:schemeClr val="tx1"/>
                </a:solidFill>
              </a:rPr>
              <a:t>“It’s feeling the sense of </a:t>
            </a:r>
            <a:r>
              <a:rPr lang="en-US" u="sng" kern="1200" dirty="0">
                <a:solidFill>
                  <a:schemeClr val="tx1"/>
                </a:solidFill>
              </a:rPr>
              <a:t>responsibility</a:t>
            </a:r>
            <a:r>
              <a:rPr lang="en-US" kern="1200" dirty="0">
                <a:solidFill>
                  <a:schemeClr val="tx1"/>
                </a:solidFill>
              </a:rPr>
              <a:t>, the sense of </a:t>
            </a:r>
            <a:r>
              <a:rPr lang="en-US" u="sng" kern="1200" dirty="0">
                <a:solidFill>
                  <a:schemeClr val="tx1"/>
                </a:solidFill>
              </a:rPr>
              <a:t>ownership</a:t>
            </a:r>
            <a:r>
              <a:rPr lang="en-US" kern="1200" dirty="0">
                <a:solidFill>
                  <a:schemeClr val="tx1"/>
                </a:solidFill>
              </a:rPr>
              <a:t>, to </a:t>
            </a:r>
            <a:r>
              <a:rPr lang="en-US" u="sng" kern="1200" dirty="0">
                <a:solidFill>
                  <a:schemeClr val="tx1"/>
                </a:solidFill>
              </a:rPr>
              <a:t>step</a:t>
            </a:r>
            <a:r>
              <a:rPr lang="en-US" kern="1200" dirty="0">
                <a:solidFill>
                  <a:schemeClr val="tx1"/>
                </a:solidFill>
              </a:rPr>
              <a:t> in,” to try to solve </a:t>
            </a:r>
            <a:r>
              <a:rPr lang="en-US" u="sng" kern="1200" dirty="0">
                <a:solidFill>
                  <a:schemeClr val="tx1"/>
                </a:solidFill>
              </a:rPr>
              <a:t>any</a:t>
            </a:r>
            <a:r>
              <a:rPr lang="en-US" kern="1200" dirty="0">
                <a:solidFill>
                  <a:schemeClr val="tx1"/>
                </a:solidFill>
              </a:rPr>
              <a:t> problem – and the </a:t>
            </a:r>
            <a:r>
              <a:rPr lang="en-US" u="sng" kern="1200" dirty="0">
                <a:solidFill>
                  <a:schemeClr val="tx1"/>
                </a:solidFill>
              </a:rPr>
              <a:t>humility</a:t>
            </a:r>
            <a:r>
              <a:rPr lang="en-US" kern="1200" dirty="0">
                <a:solidFill>
                  <a:schemeClr val="tx1"/>
                </a:solidFill>
              </a:rPr>
              <a:t> to step </a:t>
            </a:r>
            <a:r>
              <a:rPr lang="en-US" u="sng" kern="1200" dirty="0">
                <a:solidFill>
                  <a:schemeClr val="tx1"/>
                </a:solidFill>
              </a:rPr>
              <a:t>back</a:t>
            </a:r>
            <a:r>
              <a:rPr lang="en-US" kern="1200" dirty="0">
                <a:solidFill>
                  <a:schemeClr val="tx1"/>
                </a:solidFill>
              </a:rPr>
              <a:t> and </a:t>
            </a:r>
            <a:r>
              <a:rPr lang="en-US" u="sng" kern="1200" dirty="0">
                <a:solidFill>
                  <a:schemeClr val="tx1"/>
                </a:solidFill>
              </a:rPr>
              <a:t>embrace</a:t>
            </a:r>
            <a:r>
              <a:rPr lang="en-US" kern="1200" dirty="0">
                <a:solidFill>
                  <a:schemeClr val="tx1"/>
                </a:solidFill>
              </a:rPr>
              <a:t> the better ideas of others.</a:t>
            </a:r>
          </a:p>
          <a:p>
            <a:endParaRPr lang="en-US"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The end goal is group problem-solving.  How do people learn that?  </a:t>
            </a:r>
            <a:r>
              <a:rPr lang="en-US" kern="1200" baseline="0" dirty="0">
                <a:solidFill>
                  <a:schemeClr val="tx1"/>
                </a:solidFill>
              </a:rPr>
              <a:t>Can we do more leadership training in our schools?</a:t>
            </a:r>
            <a:endParaRPr lang="en-US" kern="120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/2014/02/google-calls-these-talents-worthless/</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https://</a:t>
            </a:r>
            <a:r>
              <a:rPr lang="en-US" dirty="0" err="1">
                <a:ea typeface="ヒラギノ角ゴ Pro W3" charset="0"/>
              </a:rPr>
              <a:t>qph.ec.quoracdn.net</a:t>
            </a:r>
            <a:r>
              <a:rPr lang="en-US" dirty="0">
                <a:ea typeface="ヒラギノ角ゴ Pro W3" charset="0"/>
              </a:rPr>
              <a:t>/main-qimg-f789f6f600c4407198ce947708761ffe-c?convert_to_webp=true</a:t>
            </a:r>
          </a:p>
          <a:p>
            <a:endParaRPr lang="en-US" dirty="0">
              <a:ea typeface="ヒラギノ角ゴ Pro W3" charset="0"/>
            </a:endParaRP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110</a:t>
            </a:fld>
            <a:endParaRPr lang="en-US" sz="1200"/>
          </a:p>
        </p:txBody>
      </p:sp>
    </p:spTree>
    <p:extLst>
      <p:ext uri="{BB962C8B-B14F-4D97-AF65-F5344CB8AC3E}">
        <p14:creationId xmlns:p14="http://schemas.microsoft.com/office/powerpoint/2010/main" val="15964269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Schools and Colleges with a Skills USA chapter find that Skills USA provides the extra stuff that turns an education program into a true career preparation program.</a:t>
            </a:r>
          </a:p>
          <a:p>
            <a:br>
              <a:rPr lang="en-US" dirty="0"/>
            </a:br>
            <a:r>
              <a:rPr lang="en-US" dirty="0"/>
              <a:t>They teach the team skills, soft skills, problem-solving skills -- and much more.  </a:t>
            </a:r>
          </a:p>
          <a:p>
            <a:r>
              <a:rPr lang="en-US" dirty="0"/>
              <a:t>Many of the SkillsUSA students get hired by employers right at SkillsUSA competitive events.</a:t>
            </a:r>
          </a:p>
          <a:p>
            <a:endParaRPr lang="en-US" dirty="0"/>
          </a:p>
          <a:p>
            <a:r>
              <a:rPr lang="en-US" dirty="0"/>
              <a:t>If you don’t have a SkillsUSA chapter at your college, then you need to look into getting one.</a:t>
            </a:r>
          </a:p>
          <a:p>
            <a:endParaRPr lang="en-US" dirty="0"/>
          </a:p>
          <a:p>
            <a:r>
              <a:rPr lang="en-US" dirty="0"/>
              <a:t>North Carolina is the fastest growing state in postsecondary student participation.</a:t>
            </a:r>
          </a:p>
          <a:p>
            <a:endParaRPr lang="en-US" dirty="0"/>
          </a:p>
          <a:p>
            <a:r>
              <a:rPr lang="en-US" dirty="0"/>
              <a:t>=====</a:t>
            </a:r>
          </a:p>
          <a:p>
            <a:endParaRPr lang="en-US" dirty="0"/>
          </a:p>
          <a:p>
            <a:r>
              <a:rPr lang="en-US" dirty="0"/>
              <a:t>North Carolina SkillsUSA</a:t>
            </a:r>
          </a:p>
          <a:p>
            <a:r>
              <a:rPr lang="en-US" dirty="0"/>
              <a:t>http://</a:t>
            </a:r>
            <a:r>
              <a:rPr lang="en-US" dirty="0" err="1"/>
              <a:t>www.skillsusanc.org</a:t>
            </a:r>
            <a:r>
              <a:rPr lang="en-US" dirty="0"/>
              <a:t>/</a:t>
            </a:r>
          </a:p>
          <a:p>
            <a:endParaRPr lang="en-US" dirty="0"/>
          </a:p>
          <a:p>
            <a:r>
              <a:rPr lang="en-US" dirty="0"/>
              <a:t>National SkillsUSA</a:t>
            </a:r>
          </a:p>
          <a:p>
            <a:r>
              <a:rPr lang="en-US" dirty="0"/>
              <a:t>https://</a:t>
            </a:r>
            <a:r>
              <a:rPr lang="en-US" dirty="0" err="1"/>
              <a:t>www.skillsusa.org</a:t>
            </a:r>
            <a:r>
              <a:rPr lang="en-US" dirty="0"/>
              <a:t>/</a:t>
            </a:r>
            <a:endParaRPr lang="en-US" b="1"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111</a:t>
            </a:fld>
            <a:endParaRPr lang="en-US"/>
          </a:p>
        </p:txBody>
      </p:sp>
    </p:spTree>
    <p:extLst>
      <p:ext uri="{BB962C8B-B14F-4D97-AF65-F5344CB8AC3E}">
        <p14:creationId xmlns:p14="http://schemas.microsoft.com/office/powerpoint/2010/main" val="10634652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a:ea typeface="ヒラギノ角ゴ Pro W3" charset="0"/>
              </a:rPr>
              <a:t>Even volunteer work and extra-curricular activities are more important to the business community than</a:t>
            </a:r>
            <a:r>
              <a:rPr lang="en-US" baseline="0" dirty="0">
                <a:ea typeface="ヒラギノ角ゴ Pro W3" charset="0"/>
              </a:rPr>
              <a:t> </a:t>
            </a:r>
            <a:r>
              <a:rPr lang="en-US" u="sng" baseline="0" dirty="0">
                <a:ea typeface="ヒラギノ角ゴ Pro W3" charset="0"/>
              </a:rPr>
              <a:t>grades</a:t>
            </a:r>
            <a:r>
              <a:rPr lang="en-US" baseline="0" dirty="0">
                <a:ea typeface="ヒラギノ角ゴ Pro W3" charset="0"/>
              </a:rPr>
              <a:t>.</a:t>
            </a:r>
          </a:p>
          <a:p>
            <a:endParaRPr lang="en-US" dirty="0">
              <a:ea typeface="ヒラギノ角ゴ Pro W3" charset="0"/>
            </a:endParaRPr>
          </a:p>
          <a:p>
            <a:r>
              <a:rPr lang="en-US" dirty="0">
                <a:ea typeface="ヒラギノ角ゴ Pro W3" charset="0"/>
              </a:rPr>
              <a:t>Yet, --  most students are too focused on getting good grades -- and are missing out on the experiences that really matter.</a:t>
            </a:r>
          </a:p>
          <a:p>
            <a:endParaRPr lang="en-US" dirty="0">
              <a:ea typeface="ヒラギノ角ゴ Pro W3" charset="0"/>
            </a:endParaRPr>
          </a:p>
          <a:p>
            <a:r>
              <a:rPr lang="en-US" dirty="0">
                <a:ea typeface="ヒラギノ角ゴ Pro W3" charset="0"/>
              </a:rPr>
              <a:t>If you “begin with the end in mind” like I said earlier, then students should ask the businesses what they will want in their new recruits, rather than focusing on something</a:t>
            </a:r>
            <a:r>
              <a:rPr lang="en-US" baseline="0" dirty="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112</a:t>
            </a:fld>
            <a:endParaRPr lang="en-US" sz="1300"/>
          </a:p>
        </p:txBody>
      </p:sp>
    </p:spTree>
    <p:extLst>
      <p:ext uri="{BB962C8B-B14F-4D97-AF65-F5344CB8AC3E}">
        <p14:creationId xmlns:p14="http://schemas.microsoft.com/office/powerpoint/2010/main" val="16218421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273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students to research the companies where they are applying for work.  And learn about the interview process.</a:t>
            </a:r>
          </a:p>
          <a:p>
            <a:endParaRPr lang="en-US" dirty="0">
              <a:ea typeface="ヒラギノ角ゴ Pro W3" charset="0"/>
            </a:endParaRPr>
          </a:p>
          <a:p>
            <a:r>
              <a:rPr lang="en-US" dirty="0">
                <a:ea typeface="ヒラギノ角ゴ Pro W3" charset="0"/>
              </a:rPr>
              <a:t>It just amazes me that folks would try to get a job at a company they know nothing about.</a:t>
            </a:r>
          </a:p>
          <a:p>
            <a:br>
              <a:rPr lang="en-US" dirty="0">
                <a:ea typeface="ヒラギノ角ゴ Pro W3" charset="0"/>
              </a:rPr>
            </a:br>
            <a:r>
              <a:rPr lang="en-US" dirty="0">
                <a:ea typeface="ヒラギノ角ゴ Pro W3" charset="0"/>
              </a:rPr>
              <a:t>The focus of the job interview should be on what </a:t>
            </a:r>
            <a:r>
              <a:rPr lang="en-US" u="sng" dirty="0">
                <a:ea typeface="ヒラギノ角ゴ Pro W3" charset="0"/>
              </a:rPr>
              <a:t>you</a:t>
            </a:r>
            <a:r>
              <a:rPr lang="en-US" dirty="0">
                <a:ea typeface="ヒラギノ角ゴ Pro W3" charset="0"/>
              </a:rPr>
              <a:t> can do for the company.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113</a:t>
            </a:fld>
            <a:endParaRPr lang="en-US" sz="1300"/>
          </a:p>
        </p:txBody>
      </p:sp>
    </p:spTree>
    <p:extLst>
      <p:ext uri="{BB962C8B-B14F-4D97-AF65-F5344CB8AC3E}">
        <p14:creationId xmlns:p14="http://schemas.microsoft.com/office/powerpoint/2010/main" val="31182202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114</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newspaper (or listen to the politicians),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8418016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 you will find that -- not only is manufacturing alive and well in North Carolina, but</a:t>
            </a:r>
          </a:p>
          <a:p>
            <a:endParaRPr lang="en-US" dirty="0">
              <a:ea typeface="ヒラギノ角ゴ Pro W3" charset="0"/>
            </a:endParaRPr>
          </a:p>
          <a:p>
            <a:r>
              <a:rPr lang="en-US" altLang="ja-JP" u="sng" dirty="0">
                <a:ea typeface="ヒラギノ角ゴ Pro W3" charset="0"/>
              </a:rPr>
              <a:t>Chinese</a:t>
            </a:r>
            <a:r>
              <a:rPr lang="en-US" altLang="ja-JP" dirty="0">
                <a:ea typeface="ヒラギノ角ゴ Pro W3" charset="0"/>
              </a:rPr>
              <a:t> companies have moved some of </a:t>
            </a:r>
            <a:r>
              <a:rPr lang="en-US" altLang="ja-JP" u="sng" dirty="0">
                <a:ea typeface="ヒラギノ角ゴ Pro W3" charset="0"/>
              </a:rPr>
              <a:t>their</a:t>
            </a:r>
            <a:r>
              <a:rPr lang="en-US" altLang="ja-JP" dirty="0">
                <a:ea typeface="ヒラギノ角ゴ Pro W3" charset="0"/>
              </a:rPr>
              <a:t>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115</a:t>
            </a:fld>
            <a:endParaRPr lang="en-US" sz="1300"/>
          </a:p>
        </p:txBody>
      </p:sp>
    </p:spTree>
    <p:extLst>
      <p:ext uri="{BB962C8B-B14F-4D97-AF65-F5344CB8AC3E}">
        <p14:creationId xmlns:p14="http://schemas.microsoft.com/office/powerpoint/2010/main" val="9062874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Here are a few Chinese manufacturing companies that have set up facilities in North Carolina.</a:t>
            </a:r>
          </a:p>
          <a:p>
            <a:endParaRPr lang="en-US" dirty="0"/>
          </a:p>
          <a:p>
            <a:r>
              <a:rPr lang="en-US" dirty="0"/>
              <a:t>This is just what I have seen in the news over the past 6 years.  I am sure there are others.</a:t>
            </a:r>
          </a:p>
          <a:p>
            <a:endParaRPr lang="en-US" dirty="0"/>
          </a:p>
          <a:p>
            <a:r>
              <a:rPr lang="en-US" dirty="0"/>
              <a:t>We think all of the manufacturing has moved to China, when in fact, much of it has moved </a:t>
            </a:r>
            <a:r>
              <a:rPr lang="en-US" u="sng" dirty="0"/>
              <a:t>from</a:t>
            </a:r>
            <a:r>
              <a:rPr lang="en-US" dirty="0"/>
              <a:t> China </a:t>
            </a:r>
            <a:r>
              <a:rPr lang="en-US" u="sng" dirty="0"/>
              <a:t>to</a:t>
            </a:r>
            <a:r>
              <a:rPr lang="en-US" dirty="0"/>
              <a:t> North Carolina, </a:t>
            </a:r>
          </a:p>
          <a:p>
            <a:r>
              <a:rPr lang="en-US" dirty="0"/>
              <a:t>and they need local workers to make the products and to keep the production lines moving.</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p>
          <a:p>
            <a:endParaRPr lang="en-US" dirty="0"/>
          </a:p>
          <a:p>
            <a:r>
              <a:rPr lang="en-US" dirty="0"/>
              <a:t>http://</a:t>
            </a:r>
            <a:r>
              <a:rPr lang="en-US" dirty="0" err="1"/>
              <a:t>www.areadevelopment.com</a:t>
            </a:r>
            <a:r>
              <a:rPr lang="en-US" dirty="0"/>
              <a:t>/</a:t>
            </a:r>
            <a:r>
              <a:rPr lang="en-US" dirty="0" err="1"/>
              <a:t>newsItems</a:t>
            </a:r>
            <a:r>
              <a:rPr lang="en-US" dirty="0"/>
              <a:t>/8-2-2016/u-play-corporation-</a:t>
            </a:r>
            <a:r>
              <a:rPr lang="en-US" dirty="0" err="1"/>
              <a:t>wayne</a:t>
            </a:r>
            <a:r>
              <a:rPr lang="en-US" dirty="0"/>
              <a:t>-county-north-</a:t>
            </a:r>
            <a:r>
              <a:rPr lang="en-US" dirty="0" err="1"/>
              <a:t>carolina.shtml</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/triangle/blog/</a:t>
            </a:r>
            <a:r>
              <a:rPr lang="en-US" dirty="0" err="1"/>
              <a:t>techflash</a:t>
            </a:r>
            <a:r>
              <a:rPr lang="en-US" dirty="0"/>
              <a:t>/2016/08/</a:t>
            </a:r>
            <a:r>
              <a:rPr lang="en-US" dirty="0" err="1"/>
              <a:t>chinese</a:t>
            </a:r>
            <a:r>
              <a:rPr lang="en-US" dirty="0"/>
              <a:t>-firm-picks-north-</a:t>
            </a:r>
            <a:r>
              <a:rPr lang="en-US" dirty="0" err="1"/>
              <a:t>carolina</a:t>
            </a:r>
            <a:r>
              <a:rPr lang="en-US" dirty="0"/>
              <a:t>-over-</a:t>
            </a:r>
            <a:r>
              <a:rPr lang="en-US" dirty="0" err="1"/>
              <a:t>south.html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edpnc.com</a:t>
            </a:r>
            <a:r>
              <a:rPr lang="en-US" dirty="0"/>
              <a:t>/china-based-company-to-build-textile-plant-in-</a:t>
            </a:r>
            <a:r>
              <a:rPr lang="en-US" dirty="0" err="1"/>
              <a:t>cleveland</a:t>
            </a:r>
            <a:r>
              <a:rPr lang="en-US" dirty="0"/>
              <a:t>-county/</a:t>
            </a:r>
          </a:p>
          <a:p>
            <a:endParaRPr lang="en-US" dirty="0"/>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6" name="Slide Number Placeholder 5"/>
          <p:cNvSpPr>
            <a:spLocks noGrp="1"/>
          </p:cNvSpPr>
          <p:nvPr>
            <p:ph type="sldNum" sz="quarter" idx="5"/>
          </p:nvPr>
        </p:nvSpPr>
        <p:spPr/>
        <p:txBody>
          <a:bodyPr/>
          <a:lstStyle/>
          <a:p>
            <a:fld id="{3D52D8DC-3CCA-4826-966D-69131461ECBB}" type="slidenum">
              <a:rPr lang="en-US" smtClean="0"/>
              <a:t>116</a:t>
            </a:fld>
            <a:endParaRPr lang="en-US"/>
          </a:p>
        </p:txBody>
      </p:sp>
    </p:spTree>
    <p:extLst>
      <p:ext uri="{BB962C8B-B14F-4D97-AF65-F5344CB8AC3E}">
        <p14:creationId xmlns:p14="http://schemas.microsoft.com/office/powerpoint/2010/main" val="9001324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And here it works the other way around.</a:t>
            </a:r>
          </a:p>
          <a:p>
            <a:endParaRPr lang="en-US" dirty="0">
              <a:ea typeface="ヒラギノ角ゴ Pro W3" charset="0"/>
            </a:endParaRPr>
          </a:p>
          <a:p>
            <a:r>
              <a:rPr lang="en-US" dirty="0">
                <a:ea typeface="ヒラギノ角ゴ Pro W3" charset="0"/>
              </a:rPr>
              <a:t>Here 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it</a:t>
            </a:r>
            <a:r>
              <a:rPr lang="ja-JP" altLang="en-US" dirty="0">
                <a:ea typeface="ヒラギノ角ゴ Pro W3" charset="0"/>
              </a:rPr>
              <a:t>’</a:t>
            </a:r>
            <a:r>
              <a:rPr lang="en-US" altLang="ja-JP" dirty="0">
                <a:ea typeface="ヒラギノ角ゴ Pro W3" charset="0"/>
              </a:rPr>
              <a:t>s high-quality mattresses 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117</a:t>
            </a:fld>
            <a:endParaRPr lang="en-US" sz="1300"/>
          </a:p>
        </p:txBody>
      </p:sp>
    </p:spTree>
    <p:extLst>
      <p:ext uri="{BB962C8B-B14F-4D97-AF65-F5344CB8AC3E}">
        <p14:creationId xmlns:p14="http://schemas.microsoft.com/office/powerpoint/2010/main" val="14193761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Mattresses made in Mebane North Carolina, just west of the Research Triangle, are going </a:t>
            </a:r>
            <a:r>
              <a:rPr lang="en-US" baseline="0" dirty="0"/>
              <a:t>to China.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rising Chinese middle class wants the same great products we have come to enjoy here in the United States, and they are willing to import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They are planning to have 500 </a:t>
            </a:r>
            <a:r>
              <a:rPr lang="en-US" baseline="0" dirty="0" err="1"/>
              <a:t>Kingsdown</a:t>
            </a:r>
            <a:r>
              <a:rPr lang="en-US" baseline="0" dirty="0"/>
              <a:t> stores in China by the year 2020.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/triangle/news/2017/05/09/</a:t>
            </a:r>
            <a:r>
              <a:rPr lang="en-US" dirty="0" err="1"/>
              <a:t>mebane-mattress-maker-continues-rapid-expansion-in.html?ana</a:t>
            </a:r>
            <a:r>
              <a:rPr lang="en-US" dirty="0"/>
              <a:t>=e_ae_set6&amp;s=</a:t>
            </a:r>
            <a:r>
              <a:rPr lang="en-US" dirty="0" err="1"/>
              <a:t>article_du&amp;ed</a:t>
            </a:r>
            <a:r>
              <a:rPr lang="en-US" dirty="0"/>
              <a:t>=2017-05-09&amp;u=DFsejj4U8KnV9lBFgI8D1Q03b85e1a&amp;t=1494359607&amp;j=78132781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Mebane mattress maker continues rapid expansion in China</a:t>
            </a:r>
          </a:p>
          <a:p>
            <a:r>
              <a:rPr lang="en-US" dirty="0"/>
              <a:t>May 9, 2017, 8:23am EDT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hlinkClick r:id="rId3"/>
              </a:rPr>
              <a:t>Mebane-based luxury mattress manufacturer Kingsdown Inc.</a:t>
            </a:r>
            <a:r>
              <a:rPr lang="en-US" dirty="0"/>
              <a:t> said Monday that it is moving forward with the company’s international expansion, with plans to soon have a total of 83 company branded stores in 58 Chinese cities.</a:t>
            </a:r>
          </a:p>
          <a:p>
            <a:r>
              <a:rPr lang="en-US" dirty="0"/>
              <a:t>It's part of a larger plan by the firm to have a total of 500 branded stores open throughout China by 2020. The latest openings include three additional stores in Beijing, bringing to six the total number of </a:t>
            </a:r>
            <a:r>
              <a:rPr lang="en-US" dirty="0">
                <a:hlinkClick r:id="rId4"/>
              </a:rPr>
              <a:t>Kingsdown</a:t>
            </a:r>
            <a:r>
              <a:rPr lang="en-US" dirty="0"/>
              <a:t> locations in that city alone, as well as new stores in both Changzhou and </a:t>
            </a:r>
            <a:r>
              <a:rPr lang="en-US" dirty="0" err="1"/>
              <a:t>Xianyang</a:t>
            </a:r>
            <a:r>
              <a:rPr lang="en-US" dirty="0"/>
              <a:t>.</a:t>
            </a:r>
          </a:p>
          <a:p>
            <a:r>
              <a:rPr lang="en-US" dirty="0">
                <a:hlinkClick r:id="rId5"/>
              </a:rPr>
              <a:t>Enlarge </a:t>
            </a:r>
            <a:endParaRPr lang="en-US" dirty="0"/>
          </a:p>
          <a:p>
            <a:r>
              <a:rPr lang="en-US" dirty="0"/>
              <a:t>Mebane-based </a:t>
            </a:r>
            <a:r>
              <a:rPr lang="en-US" dirty="0" err="1"/>
              <a:t>Kingsdown</a:t>
            </a:r>
            <a:r>
              <a:rPr lang="en-US" dirty="0"/>
              <a:t> Inc. plans to soon have a total of 83 company branded stores in 58… </a:t>
            </a:r>
            <a:r>
              <a:rPr lang="en-US" dirty="0">
                <a:hlinkClick r:id="rId5"/>
              </a:rPr>
              <a:t>more</a:t>
            </a:r>
            <a:r>
              <a:rPr lang="en-US" dirty="0"/>
              <a:t> </a:t>
            </a:r>
          </a:p>
          <a:p>
            <a:r>
              <a:rPr lang="en-US" dirty="0" err="1"/>
              <a:t>Kingsdown</a:t>
            </a:r>
            <a:endParaRPr lang="en-US" dirty="0"/>
          </a:p>
          <a:p>
            <a:r>
              <a:rPr lang="en-US" dirty="0"/>
              <a:t>The company said it is expanding in China through its licensing partnership with Hong Kong-based bedding producer and retailer, Roth Bedding Technology, which is also known as </a:t>
            </a:r>
            <a:r>
              <a:rPr lang="en-US" dirty="0" err="1"/>
              <a:t>Kingsdown</a:t>
            </a:r>
            <a:r>
              <a:rPr lang="en-US" dirty="0"/>
              <a:t> China.</a:t>
            </a:r>
          </a:p>
          <a:p>
            <a:r>
              <a:rPr lang="en-US" dirty="0"/>
              <a:t>“Our business in China is very strong and profitable,” said </a:t>
            </a:r>
            <a:r>
              <a:rPr lang="en-US" dirty="0">
                <a:hlinkClick r:id="rId6" invalidUrl="http://www.bizjournals.com/triangle/search/results?q=Frank Hood"/>
              </a:rPr>
              <a:t>Frank Hood</a:t>
            </a:r>
            <a:r>
              <a:rPr lang="en-US" dirty="0"/>
              <a:t>, president and CEO of </a:t>
            </a:r>
            <a:r>
              <a:rPr lang="en-US" dirty="0" err="1"/>
              <a:t>Kingsdown</a:t>
            </a:r>
            <a:r>
              <a:rPr lang="en-US" dirty="0"/>
              <a:t>, which formed its partnership with Roth in 2015. “The Chinese consumer is attracted to our more luxurious offerings and have helped position </a:t>
            </a:r>
            <a:r>
              <a:rPr lang="en-US" dirty="0" err="1"/>
              <a:t>Kingsdown</a:t>
            </a:r>
            <a:r>
              <a:rPr lang="en-US" dirty="0"/>
              <a:t> at the higher end of the market in the country. We continue to grow our market share with China’s luxury mattress consumer through our strategic plan and partnership with Roth."</a:t>
            </a:r>
          </a:p>
          <a:p>
            <a:r>
              <a:rPr lang="en-US" dirty="0"/>
              <a:t>Founded in 1904, </a:t>
            </a:r>
            <a:r>
              <a:rPr lang="en-US" dirty="0" err="1"/>
              <a:t>Kingsdown</a:t>
            </a:r>
            <a:r>
              <a:rPr lang="en-US" dirty="0"/>
              <a:t> houses its headquarters in Mebane, along with its research and development facilities, training and distribution locations and two manufacturing </a:t>
            </a:r>
            <a:r>
              <a:rPr lang="en-US" dirty="0" err="1"/>
              <a:t>plants.The</a:t>
            </a:r>
            <a:r>
              <a:rPr lang="en-US" dirty="0"/>
              <a:t> company's international offices are located in Tokyo, Japan and Melbourne, Australia.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118</a:t>
            </a:fld>
            <a:endParaRPr lang="en-US"/>
          </a:p>
        </p:txBody>
      </p:sp>
    </p:spTree>
    <p:extLst>
      <p:ext uri="{BB962C8B-B14F-4D97-AF65-F5344CB8AC3E}">
        <p14:creationId xmlns:p14="http://schemas.microsoft.com/office/powerpoint/2010/main" val="28096542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North Carolina has a healthy export business.</a:t>
            </a:r>
          </a:p>
          <a:p>
            <a:endParaRPr lang="en-US" dirty="0"/>
          </a:p>
          <a:p>
            <a:r>
              <a:rPr lang="en-US" dirty="0"/>
              <a:t>At the top of the list, you see that North Carolina sold over 32 million dollars worth of stuff to other countries in 2017.</a:t>
            </a:r>
          </a:p>
          <a:p>
            <a:endParaRPr lang="en-US" dirty="0"/>
          </a:p>
          <a:p>
            <a:r>
              <a:rPr lang="en-US" dirty="0"/>
              <a:t>Contrary to popular belief -- Not all things are made in China. </a:t>
            </a:r>
          </a:p>
          <a:p>
            <a:r>
              <a:rPr lang="en-US" dirty="0"/>
              <a:t>We sold over 2 million dollars worth</a:t>
            </a:r>
            <a:r>
              <a:rPr lang="en-US" baseline="0" dirty="0"/>
              <a:t> of products last year </a:t>
            </a:r>
            <a:r>
              <a:rPr lang="en-US" dirty="0"/>
              <a:t>to China.</a:t>
            </a:r>
          </a:p>
          <a:p>
            <a:endParaRPr lang="en-US" dirty="0"/>
          </a:p>
          <a:p>
            <a:endParaRPr lang="en-US" dirty="0"/>
          </a:p>
          <a:p>
            <a:r>
              <a:rPr lang="en-US" dirty="0"/>
              <a:t>====</a:t>
            </a:r>
          </a:p>
          <a:p>
            <a:endParaRPr lang="en-US" dirty="0"/>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a:p>
            <a:r>
              <a:rPr lang="en-US" dirty="0"/>
              <a:t>Map</a:t>
            </a:r>
          </a:p>
          <a:p>
            <a:r>
              <a:rPr lang="en-US" dirty="0"/>
              <a:t>http://4.bp.blogspot.com/-_</a:t>
            </a:r>
            <a:r>
              <a:rPr lang="en-US" dirty="0" err="1"/>
              <a:t>aOqG-WDaic</a:t>
            </a:r>
            <a:r>
              <a:rPr lang="en-US" dirty="0"/>
              <a:t>/T91LXcUziPI/AAAAAAAAAQs/TZ9SqXv0XY8/s1600/KidsFlatGlobe2.jpg</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119</a:t>
            </a:fld>
            <a:endParaRPr lang="en-US"/>
          </a:p>
        </p:txBody>
      </p:sp>
    </p:spTree>
    <p:extLst>
      <p:ext uri="{BB962C8B-B14F-4D97-AF65-F5344CB8AC3E}">
        <p14:creationId xmlns:p14="http://schemas.microsoft.com/office/powerpoint/2010/main" val="6542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Legal scenarios that we face every day,</a:t>
            </a:r>
          </a:p>
          <a:p>
            <a:pPr marL="302066" indent="-302066">
              <a:buFont typeface="Arial"/>
              <a:buChar char="•"/>
              <a:defRPr/>
            </a:pPr>
            <a:r>
              <a:rPr lang="en-US" dirty="0">
                <a:ea typeface="ヒラギノ角ゴ Pro W3" charset="0"/>
                <a:cs typeface="Times"/>
              </a:rPr>
              <a:t>Future Demand in occupations and the business</a:t>
            </a:r>
            <a:r>
              <a:rPr lang="en-US" baseline="0" dirty="0">
                <a:ea typeface="ヒラギノ角ゴ Pro W3" charset="0"/>
                <a:cs typeface="Times"/>
              </a:rPr>
              <a:t> world</a:t>
            </a:r>
            <a:r>
              <a:rPr lang="en-US" dirty="0">
                <a:ea typeface="ヒラギノ角ゴ Pro W3" charset="0"/>
                <a:cs typeface="Times"/>
              </a:rPr>
              <a:t>,</a:t>
            </a: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a:ea typeface="ヒラギノ角ゴ Pro W3" charset="0"/>
                <a:cs typeface="Times"/>
              </a:rPr>
              <a:t>And some New Ideas about career</a:t>
            </a:r>
            <a:r>
              <a:rPr lang="en-US" baseline="0" dirty="0">
                <a:ea typeface="ヒラギノ角ゴ Pro W3" charset="0"/>
                <a:cs typeface="Times"/>
              </a:rPr>
              <a:t> preparation</a:t>
            </a:r>
          </a:p>
          <a:p>
            <a:pPr marL="302066" indent="-302066">
              <a:buFont typeface="Arial"/>
              <a:buChar char="•"/>
              <a:defRPr/>
            </a:pPr>
            <a:r>
              <a:rPr lang="en-US" baseline="0" dirty="0">
                <a:ea typeface="ヒラギノ角ゴ Pro W3" charset="0"/>
                <a:cs typeface="Times"/>
              </a:rPr>
              <a:t>And Career Planning</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a:ea typeface="ヒラギノ角ゴ Pro W3" charset="0"/>
                <a:cs typeface="Times"/>
              </a:rPr>
              <a:t>surprise </a:t>
            </a:r>
            <a:r>
              <a:rPr lang="en-US" dirty="0">
                <a:ea typeface="ヒラギノ角ゴ Pro W3" charset="0"/>
                <a:cs typeface="Times"/>
              </a:rPr>
              <a:t>you.</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12</a:t>
            </a:fld>
            <a:endParaRPr lang="en-US" sz="1300"/>
          </a:p>
        </p:txBody>
      </p:sp>
    </p:spTree>
    <p:extLst>
      <p:ext uri="{BB962C8B-B14F-4D97-AF65-F5344CB8AC3E}">
        <p14:creationId xmlns:p14="http://schemas.microsoft.com/office/powerpoint/2010/main" val="12495883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721100" cy="2790825"/>
          </a:xfrm>
        </p:spPr>
      </p:sp>
      <p:sp>
        <p:nvSpPr>
          <p:cNvPr id="3" name="Notes Placeholder 2"/>
          <p:cNvSpPr>
            <a:spLocks noGrp="1"/>
          </p:cNvSpPr>
          <p:nvPr>
            <p:ph type="body" idx="1"/>
          </p:nvPr>
        </p:nvSpPr>
        <p:spPr>
          <a:xfrm>
            <a:off x="685800" y="4016415"/>
            <a:ext cx="5486400" cy="5127585"/>
          </a:xfrm>
        </p:spPr>
        <p:txBody>
          <a:bodyPr/>
          <a:lstStyle/>
          <a:p>
            <a:r>
              <a:rPr lang="en-US" dirty="0"/>
              <a:t>And in case you are wondering what the</a:t>
            </a:r>
            <a:r>
              <a:rPr lang="en-US" baseline="0" dirty="0"/>
              <a:t> other countries are buying from us. </a:t>
            </a:r>
          </a:p>
          <a:p>
            <a:endParaRPr lang="en-US" baseline="0" dirty="0"/>
          </a:p>
          <a:p>
            <a:r>
              <a:rPr lang="en-US" baseline="0" dirty="0"/>
              <a:t>You see here that North Carolina exports lots of airplanes and aviation parts -- and pharmaceuticals.</a:t>
            </a:r>
          </a:p>
          <a:p>
            <a:endParaRPr lang="en-US" baseline="0" dirty="0"/>
          </a:p>
          <a:p>
            <a:r>
              <a:rPr lang="en-US" baseline="0" dirty="0"/>
              <a:t>And there is still a high demand around the world for some of our older products like tobacco and cotton yarn.</a:t>
            </a:r>
          </a:p>
          <a:p>
            <a:endParaRPr lang="en-US" baseline="0" dirty="0"/>
          </a:p>
          <a:p>
            <a:r>
              <a:rPr lang="en-US" baseline="0" dirty="0"/>
              <a:t>And look at number five on the list. North Carolina is the leading state in exporting bombs, mines, and grenades, with most of it going to the Middle East.</a:t>
            </a:r>
          </a:p>
          <a:p>
            <a:endParaRPr lang="en-US" baseline="0" dirty="0"/>
          </a:p>
          <a:p>
            <a:r>
              <a:rPr lang="en-US" dirty="0">
                <a:ea typeface="ヒラギノ角ゴ Pro W3" charset="0"/>
              </a:rPr>
              <a:t>Who knew this?</a:t>
            </a:r>
          </a:p>
          <a:p>
            <a:endParaRPr lang="en-US" dirty="0">
              <a:ea typeface="ヒラギノ角ゴ Pro W3" charset="0"/>
            </a:endParaRPr>
          </a:p>
          <a:p>
            <a:r>
              <a:rPr lang="en-US" dirty="0">
                <a:ea typeface="ヒラギノ角ゴ Pro W3" charset="0"/>
              </a:rPr>
              <a:t>We need lots of skilled workers to keep making this stuff that the Chinese, and others are buying from us.</a:t>
            </a:r>
          </a:p>
          <a:p>
            <a:endParaRPr lang="en-US" dirty="0">
              <a:ea typeface="ヒラギノ角ゴ Pro W3" charset="0"/>
            </a:endParaRPr>
          </a:p>
          <a:p>
            <a:r>
              <a:rPr lang="en-US" dirty="0"/>
              <a:t>======</a:t>
            </a:r>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120</a:t>
            </a:fld>
            <a:endParaRPr lang="en-US"/>
          </a:p>
        </p:txBody>
      </p:sp>
    </p:spTree>
    <p:extLst>
      <p:ext uri="{BB962C8B-B14F-4D97-AF65-F5344CB8AC3E}">
        <p14:creationId xmlns:p14="http://schemas.microsoft.com/office/powerpoint/2010/main" val="39893412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Chicken feet - --worth almost nothing in the American food market, but --</a:t>
            </a:r>
          </a:p>
          <a:p>
            <a:r>
              <a:rPr lang="en-US" dirty="0"/>
              <a:t>In China, chicken feet sell for more money than chicken breasts.</a:t>
            </a:r>
          </a:p>
          <a:p>
            <a:endParaRPr lang="en-US" dirty="0"/>
          </a:p>
          <a:p>
            <a:r>
              <a:rPr lang="en-US" dirty="0"/>
              <a:t>If it was not for the Chinese paying top dollar for our American chicken feet, that bucket of the Colonel's chicken might be double the price.</a:t>
            </a:r>
          </a:p>
          <a:p>
            <a:endParaRPr lang="en-US" dirty="0"/>
          </a:p>
          <a:p>
            <a:r>
              <a:rPr lang="en-US" dirty="0" err="1"/>
              <a:t>Mountaire</a:t>
            </a:r>
            <a:r>
              <a:rPr lang="en-US" dirty="0"/>
              <a:t> Farms is the seventh largest chicken producer in the world, and they grow many of the chickens right here in North Carolina -- whose feet end up on a slow boat to China.</a:t>
            </a:r>
          </a:p>
          <a:p>
            <a:endParaRPr lang="en-US" dirty="0"/>
          </a:p>
          <a:p>
            <a:r>
              <a:rPr lang="en-US" dirty="0"/>
              <a:t>====</a:t>
            </a:r>
          </a:p>
          <a:p>
            <a:r>
              <a:rPr lang="en-US" dirty="0"/>
              <a:t>https://</a:t>
            </a:r>
            <a:r>
              <a:rPr lang="en-US" dirty="0" err="1"/>
              <a:t>alaboroflove.org</a:t>
            </a:r>
            <a:r>
              <a:rPr lang="en-US" dirty="0"/>
              <a:t>/</a:t>
            </a:r>
            <a:r>
              <a:rPr lang="en-US" dirty="0" err="1"/>
              <a:t>wp</a:t>
            </a:r>
            <a:r>
              <a:rPr lang="en-US" dirty="0"/>
              <a:t>-content/uploads/2014/10/</a:t>
            </a:r>
            <a:r>
              <a:rPr lang="en-US" dirty="0" err="1"/>
              <a:t>chicken.jpg</a:t>
            </a:r>
            <a:endParaRPr lang="en-US" dirty="0"/>
          </a:p>
          <a:p>
            <a:r>
              <a:rPr lang="en-US" dirty="0"/>
              <a:t>https://</a:t>
            </a:r>
            <a:r>
              <a:rPr lang="en-US" dirty="0" err="1"/>
              <a:t>alaboroflove.org</a:t>
            </a:r>
            <a:r>
              <a:rPr lang="en-US" dirty="0"/>
              <a:t>/chicken-vs-courage/</a:t>
            </a:r>
          </a:p>
          <a:p>
            <a:endParaRPr lang="en-US" dirty="0"/>
          </a:p>
          <a:p>
            <a:r>
              <a:rPr lang="en-US" dirty="0"/>
              <a:t>https://</a:t>
            </a:r>
            <a:r>
              <a:rPr lang="en-US" dirty="0" err="1"/>
              <a:t>en.wikipedia.org</a:t>
            </a:r>
            <a:r>
              <a:rPr lang="en-US" dirty="0"/>
              <a:t>/wiki/</a:t>
            </a:r>
            <a:r>
              <a:rPr lang="en-US" dirty="0" err="1"/>
              <a:t>Chicken_feet</a:t>
            </a:r>
            <a:endParaRPr lang="en-US" dirty="0"/>
          </a:p>
          <a:p>
            <a:endParaRPr lang="en-US" dirty="0"/>
          </a:p>
          <a:p>
            <a:r>
              <a:rPr lang="en-US" dirty="0"/>
              <a:t>https://</a:t>
            </a:r>
            <a:r>
              <a:rPr lang="en-US" dirty="0" err="1"/>
              <a:t>www.ft.com</a:t>
            </a:r>
            <a:r>
              <a:rPr lang="en-US" dirty="0"/>
              <a:t>/content/90ebf59a-80bb-11e7-a4ce-15b2513cb3ff</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25992316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122</a:t>
            </a:fld>
            <a:endParaRPr lang="en-US" sz="1300"/>
          </a:p>
        </p:txBody>
      </p:sp>
    </p:spTree>
    <p:extLst>
      <p:ext uri="{BB962C8B-B14F-4D97-AF65-F5344CB8AC3E}">
        <p14:creationId xmlns:p14="http://schemas.microsoft.com/office/powerpoint/2010/main" val="18652824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390900" cy="2543175"/>
          </a:xfrm>
        </p:spPr>
      </p:sp>
      <p:sp>
        <p:nvSpPr>
          <p:cNvPr id="3" name="Notes Placeholder 2"/>
          <p:cNvSpPr>
            <a:spLocks noGrp="1"/>
          </p:cNvSpPr>
          <p:nvPr>
            <p:ph type="body" idx="1"/>
          </p:nvPr>
        </p:nvSpPr>
        <p:spPr>
          <a:xfrm>
            <a:off x="685800" y="3714750"/>
            <a:ext cx="5486400" cy="4743450"/>
          </a:xfrm>
        </p:spPr>
        <p:txBody>
          <a:bodyPr>
            <a:noAutofit/>
          </a:bodyPr>
          <a:lstStyle/>
          <a:p>
            <a:r>
              <a:rPr lang="en-US" dirty="0"/>
              <a:t>The textile industry is alive and well in North Carolina. And</a:t>
            </a:r>
            <a:r>
              <a:rPr lang="en-US" baseline="0" dirty="0"/>
              <a:t> folks around the world recently got a chance to see our textiles in action at the Olympics.</a:t>
            </a:r>
            <a:endParaRPr lang="en-US" dirty="0"/>
          </a:p>
          <a:p>
            <a:endParaRPr lang="en-US" dirty="0"/>
          </a:p>
          <a:p>
            <a:r>
              <a:rPr lang="en-US" dirty="0"/>
              <a:t>Textile shops in Rutherfordton, Greensboro, Burlington, Raeford, and Cordova, North</a:t>
            </a:r>
            <a:r>
              <a:rPr lang="en-US" baseline="0" dirty="0"/>
              <a:t> Carolina all had a hand in making Olympic apparel.</a:t>
            </a:r>
            <a:endParaRPr lang="en-US" dirty="0"/>
          </a:p>
          <a:p>
            <a:endParaRPr lang="en-US" dirty="0"/>
          </a:p>
          <a:p>
            <a:r>
              <a:rPr lang="en-US" baseline="0" dirty="0"/>
              <a:t>There are no longer sweat shops in North Carolina with young ladies hunched over a manual sewing machine. </a:t>
            </a:r>
          </a:p>
          <a:p>
            <a:r>
              <a:rPr lang="en-US" baseline="0" dirty="0"/>
              <a:t>No -- these textile operations are high-tech and require smart folks to operate the equipment.</a:t>
            </a:r>
          </a:p>
          <a:p>
            <a:endParaRPr lang="en-US" baseline="0" dirty="0"/>
          </a:p>
          <a:p>
            <a:r>
              <a:rPr lang="en-US" baseline="0" dirty="0"/>
              <a:t>Advanced Manufacturing, including textile production, is big in North Carolina.</a:t>
            </a:r>
            <a:endParaRPr lang="en-US" dirty="0"/>
          </a:p>
          <a:p>
            <a:endParaRPr lang="en-US" dirty="0"/>
          </a:p>
          <a:p>
            <a:endParaRPr lang="en-US" dirty="0"/>
          </a:p>
          <a:p>
            <a:r>
              <a:rPr lang="en-US" dirty="0"/>
              <a:t>====</a:t>
            </a:r>
          </a:p>
          <a:p>
            <a:r>
              <a:rPr lang="en-US" dirty="0"/>
              <a:t>Opening Ceremony</a:t>
            </a:r>
          </a:p>
          <a:p>
            <a:r>
              <a:rPr lang="en-US" dirty="0"/>
              <a:t>http://</a:t>
            </a:r>
            <a:r>
              <a:rPr lang="en-US" dirty="0" err="1"/>
              <a:t>www.bizjournals.com</a:t>
            </a:r>
            <a:r>
              <a:rPr lang="en-US" dirty="0"/>
              <a:t>/triangle/news/2016/08/09/</a:t>
            </a:r>
            <a:r>
              <a:rPr lang="en-US" dirty="0" err="1"/>
              <a:t>those-team-usa-uniforms-in-rio-made-in-north.html?ana</a:t>
            </a:r>
            <a:r>
              <a:rPr lang="en-US" dirty="0"/>
              <a:t>=</a:t>
            </a:r>
            <a:r>
              <a:rPr lang="en-US" dirty="0" err="1"/>
              <a:t>e_du_prem&amp;s</a:t>
            </a:r>
            <a:r>
              <a:rPr lang="en-US" dirty="0"/>
              <a:t>=</a:t>
            </a:r>
            <a:r>
              <a:rPr lang="en-US" dirty="0" err="1"/>
              <a:t>article_du&amp;ed</a:t>
            </a:r>
            <a:r>
              <a:rPr lang="en-US" dirty="0"/>
              <a:t>=2016-08-09&amp;u=DFsejj4U8KnV9lBFgI8D1Q03b85e1a&amp;t=1470853007&amp;j=75380092</a:t>
            </a:r>
          </a:p>
          <a:p>
            <a:endParaRPr lang="en-US" dirty="0"/>
          </a:p>
          <a:p>
            <a:r>
              <a:rPr lang="en-US" dirty="0"/>
              <a:t>Rowing Team</a:t>
            </a:r>
          </a:p>
          <a:p>
            <a:r>
              <a:rPr lang="en-US" dirty="0"/>
              <a:t>http://</a:t>
            </a:r>
            <a:r>
              <a:rPr lang="en-US" dirty="0" err="1"/>
              <a:t>www.wcnc.com</a:t>
            </a:r>
            <a:r>
              <a:rPr lang="en-US" dirty="0"/>
              <a:t>/sports/</a:t>
            </a:r>
            <a:r>
              <a:rPr lang="en-US" dirty="0" err="1"/>
              <a:t>olympics</a:t>
            </a:r>
            <a:r>
              <a:rPr lang="en-US" dirty="0"/>
              <a:t>/local-business-made-</a:t>
            </a:r>
            <a:r>
              <a:rPr lang="en-US" dirty="0" err="1"/>
              <a:t>olympic</a:t>
            </a:r>
            <a:r>
              <a:rPr lang="en-US" dirty="0"/>
              <a:t>-uniforms/280016944</a:t>
            </a:r>
          </a:p>
          <a:p>
            <a:endParaRPr lang="en-US" dirty="0"/>
          </a:p>
          <a:p>
            <a:r>
              <a:rPr lang="en-US" dirty="0"/>
              <a:t>White fabric</a:t>
            </a:r>
          </a:p>
          <a:p>
            <a:r>
              <a:rPr lang="en-US" dirty="0"/>
              <a:t>http://www.wyff4.com/sports/2016-olympics/upstate-company-helps-make-uniforms-for-us-</a:t>
            </a:r>
            <a:r>
              <a:rPr lang="en-US" dirty="0" err="1"/>
              <a:t>olympians</a:t>
            </a:r>
            <a:r>
              <a:rPr lang="en-US" dirty="0"/>
              <a:t>/41032828</a:t>
            </a:r>
          </a:p>
          <a:p>
            <a:endParaRPr lang="en-US" dirty="0"/>
          </a:p>
          <a:p>
            <a:r>
              <a:rPr lang="en-US" dirty="0"/>
              <a:t>Pants</a:t>
            </a:r>
          </a:p>
          <a:p>
            <a:r>
              <a:rPr lang="en-US" dirty="0"/>
              <a:t>http://</a:t>
            </a:r>
            <a:r>
              <a:rPr lang="en-US" dirty="0" err="1"/>
              <a:t>www.twcnews.com</a:t>
            </a:r>
            <a:r>
              <a:rPr lang="en-US" dirty="0"/>
              <a:t>/</a:t>
            </a:r>
            <a:r>
              <a:rPr lang="en-US" dirty="0" err="1"/>
              <a:t>nc</a:t>
            </a:r>
            <a:r>
              <a:rPr lang="en-US" dirty="0"/>
              <a:t>/triangle-</a:t>
            </a:r>
            <a:r>
              <a:rPr lang="en-US" dirty="0" err="1"/>
              <a:t>sandhills</a:t>
            </a:r>
            <a:r>
              <a:rPr lang="en-US" dirty="0"/>
              <a:t>/news/2016/08/6/</a:t>
            </a:r>
            <a:r>
              <a:rPr lang="en-US" dirty="0" err="1"/>
              <a:t>usa</a:t>
            </a:r>
            <a:r>
              <a:rPr lang="en-US" dirty="0"/>
              <a:t>-</a:t>
            </a:r>
            <a:r>
              <a:rPr lang="en-US" dirty="0" err="1"/>
              <a:t>olympic</a:t>
            </a:r>
            <a:r>
              <a:rPr lang="en-US" dirty="0"/>
              <a:t>-opening-ceremony-uniforms-made-in-</a:t>
            </a:r>
            <a:r>
              <a:rPr lang="en-US" dirty="0" err="1"/>
              <a:t>nc.html</a:t>
            </a:r>
            <a:endParaRPr lang="en-US" dirty="0"/>
          </a:p>
          <a:p>
            <a:endParaRPr lang="en-US" dirty="0"/>
          </a:p>
          <a:p>
            <a:r>
              <a:rPr lang="en-US" dirty="0"/>
              <a:t>Blazers</a:t>
            </a:r>
          </a:p>
          <a:p>
            <a:r>
              <a:rPr lang="en-US" dirty="0"/>
              <a:t>http://</a:t>
            </a:r>
            <a:r>
              <a:rPr lang="en-US" dirty="0" err="1"/>
              <a:t>www.twcnews.com</a:t>
            </a:r>
            <a:r>
              <a:rPr lang="en-US" dirty="0"/>
              <a:t>/</a:t>
            </a:r>
            <a:r>
              <a:rPr lang="en-US" dirty="0" err="1"/>
              <a:t>nc</a:t>
            </a:r>
            <a:r>
              <a:rPr lang="en-US" dirty="0"/>
              <a:t>/triangle-</a:t>
            </a:r>
            <a:r>
              <a:rPr lang="en-US" dirty="0" err="1"/>
              <a:t>sandhills</a:t>
            </a:r>
            <a:r>
              <a:rPr lang="en-US" dirty="0"/>
              <a:t>/news/2016/08/6/</a:t>
            </a:r>
            <a:r>
              <a:rPr lang="en-US" dirty="0" err="1"/>
              <a:t>usa</a:t>
            </a:r>
            <a:r>
              <a:rPr lang="en-US" dirty="0"/>
              <a:t>-</a:t>
            </a:r>
            <a:r>
              <a:rPr lang="en-US" dirty="0" err="1"/>
              <a:t>olympic</a:t>
            </a:r>
            <a:r>
              <a:rPr lang="en-US" dirty="0"/>
              <a:t>-opening-ceremony-uniforms-made-in-</a:t>
            </a:r>
            <a:r>
              <a:rPr lang="en-US" dirty="0" err="1"/>
              <a:t>nc.html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123</a:t>
            </a:fld>
            <a:endParaRPr lang="en-US"/>
          </a:p>
        </p:txBody>
      </p:sp>
    </p:spTree>
    <p:extLst>
      <p:ext uri="{BB962C8B-B14F-4D97-AF65-F5344CB8AC3E}">
        <p14:creationId xmlns:p14="http://schemas.microsoft.com/office/powerpoint/2010/main" val="18654363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72000"/>
          </a:xfrm>
        </p:spPr>
        <p:txBody>
          <a:bodyPr>
            <a:noAutofit/>
          </a:bodyPr>
          <a:lstStyle/>
          <a:p>
            <a:r>
              <a:rPr lang="en-US" dirty="0"/>
              <a:t>We giggle when we think that college students are taking</a:t>
            </a:r>
            <a:r>
              <a:rPr lang="en-US" baseline="0" dirty="0"/>
              <a:t> classes to learn how to make </a:t>
            </a:r>
            <a:r>
              <a:rPr lang="en-US" u="sng" baseline="0" dirty="0"/>
              <a:t>beer</a:t>
            </a:r>
            <a:r>
              <a:rPr lang="en-US" baseline="0" dirty="0"/>
              <a:t>.  </a:t>
            </a:r>
          </a:p>
          <a:p>
            <a:endParaRPr lang="en-US" baseline="0" dirty="0"/>
          </a:p>
          <a:p>
            <a:r>
              <a:rPr lang="en-US" baseline="0" dirty="0"/>
              <a:t>What’s </a:t>
            </a:r>
            <a:r>
              <a:rPr lang="en-US" u="sng" baseline="0" dirty="0"/>
              <a:t>next</a:t>
            </a:r>
            <a:r>
              <a:rPr lang="en-US" baseline="0" dirty="0"/>
              <a:t>, classes on how to </a:t>
            </a:r>
            <a:r>
              <a:rPr lang="en-US" u="sng" baseline="0" dirty="0"/>
              <a:t>drink</a:t>
            </a:r>
            <a:r>
              <a:rPr lang="en-US" baseline="0" dirty="0"/>
              <a:t> beer?</a:t>
            </a:r>
            <a:endParaRPr lang="en-US" dirty="0"/>
          </a:p>
          <a:p>
            <a:endParaRPr lang="en-US" dirty="0"/>
          </a:p>
          <a:p>
            <a:endParaRPr lang="en-US" dirty="0"/>
          </a:p>
          <a:p>
            <a:endParaRPr lang="en-US" dirty="0"/>
          </a:p>
          <a:p>
            <a:endParaRPr lang="en-US" dirty="0"/>
          </a:p>
          <a:p>
            <a:r>
              <a:rPr lang="en-US" dirty="0"/>
              <a:t>======</a:t>
            </a:r>
          </a:p>
          <a:p>
            <a:r>
              <a:rPr lang="en-US" dirty="0"/>
              <a:t>http://www.bizjournals.com/triangle/blog/2014/03/wake-tech-to-offer-course-on-brewing-beer.html?ana=e_du_pap&amp;s=article_du&amp;ed=2014-03-31</a:t>
            </a:r>
          </a:p>
          <a:p>
            <a:endParaRPr lang="en-US" dirty="0"/>
          </a:p>
          <a:p>
            <a:r>
              <a:rPr lang="en-US" dirty="0"/>
              <a:t> Mar 31, 2014, 9:22am EDT</a:t>
            </a:r>
          </a:p>
          <a:p>
            <a:endParaRPr lang="en-US" dirty="0"/>
          </a:p>
          <a:p>
            <a:r>
              <a:rPr lang="en-US" dirty="0"/>
              <a:t>Wake Tech to offer course on brewing beer</a:t>
            </a:r>
          </a:p>
          <a:p>
            <a:endParaRPr lang="en-US" dirty="0"/>
          </a:p>
          <a:p>
            <a:r>
              <a:rPr lang="en-US" dirty="0"/>
              <a:t>Starting April 15, the college will offer Craft Beer Brewing Part 1: Fermentation, </a:t>
            </a:r>
            <a:r>
              <a:rPr lang="en-US" dirty="0" err="1"/>
              <a:t>Brewhouse</a:t>
            </a:r>
            <a:r>
              <a:rPr lang="en-US" dirty="0"/>
              <a:t> and Packaging Operations, a course that allows students (who are at least 21 years old) to receive hands-on training at breweries across the Triangle such as Big Boss Brewing Company and Trophy Brewing Company.</a:t>
            </a:r>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124</a:t>
            </a:fld>
            <a:endParaRPr lang="en-US"/>
          </a:p>
        </p:txBody>
      </p:sp>
    </p:spTree>
    <p:extLst>
      <p:ext uri="{BB962C8B-B14F-4D97-AF65-F5344CB8AC3E}">
        <p14:creationId xmlns:p14="http://schemas.microsoft.com/office/powerpoint/2010/main" val="11098056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Seriously though, beer</a:t>
            </a:r>
            <a:r>
              <a:rPr lang="en-US" baseline="0" dirty="0"/>
              <a:t> making is becoming big business in North Carolina, especially in the Triangle region and in Asheville.</a:t>
            </a:r>
          </a:p>
          <a:p>
            <a:endParaRPr lang="en-US" baseline="0" dirty="0"/>
          </a:p>
          <a:p>
            <a:r>
              <a:rPr lang="en-US" baseline="0" dirty="0"/>
              <a:t>In 2012 the beer industry contributed 2.9 billion dollars to North Carolina’s economy, which included over 37 thousand jobs. </a:t>
            </a:r>
          </a:p>
          <a:p>
            <a:r>
              <a:rPr lang="en-US" baseline="0" dirty="0"/>
              <a:t> </a:t>
            </a:r>
          </a:p>
          <a:p>
            <a:r>
              <a:rPr lang="en-US" baseline="0" dirty="0"/>
              <a:t>In federal, state and local taxes, North Carolina beer contributed 350 million dollars.</a:t>
            </a:r>
          </a:p>
          <a:p>
            <a:endParaRPr lang="en-US" baseline="0" dirty="0"/>
          </a:p>
          <a:p>
            <a:r>
              <a:rPr lang="en-US" baseline="0" dirty="0"/>
              <a:t>This </a:t>
            </a:r>
            <a:r>
              <a:rPr lang="en-US" u="sng" baseline="0" dirty="0"/>
              <a:t>is</a:t>
            </a:r>
            <a:r>
              <a:rPr lang="en-US" baseline="0" dirty="0"/>
              <a:t> manufacturing, and it is </a:t>
            </a:r>
            <a:r>
              <a:rPr lang="en-US" u="sng" baseline="0" dirty="0"/>
              <a:t>not</a:t>
            </a:r>
            <a:r>
              <a:rPr lang="en-US" baseline="0" dirty="0"/>
              <a:t> like the beer making factories of old.</a:t>
            </a:r>
            <a:endParaRPr lang="en-US" dirty="0"/>
          </a:p>
          <a:p>
            <a:endParaRPr lang="en-US" dirty="0"/>
          </a:p>
          <a:p>
            <a:endParaRPr lang="en-US" dirty="0"/>
          </a:p>
          <a:p>
            <a:r>
              <a:rPr lang="en-US" dirty="0"/>
              <a:t>=============</a:t>
            </a:r>
          </a:p>
          <a:p>
            <a:r>
              <a:rPr lang="en-US" dirty="0"/>
              <a:t>http://www.bizjournals.com/triangle/blog/2014/03/beers-big-economic-impact-on-the-state.html </a:t>
            </a:r>
          </a:p>
          <a:p>
            <a:endParaRPr lang="en-US" dirty="0"/>
          </a:p>
          <a:p>
            <a:r>
              <a:rPr lang="en-US" dirty="0"/>
              <a:t>Mar 3, 2014, 4:08pm EST</a:t>
            </a:r>
          </a:p>
          <a:p>
            <a:endParaRPr lang="en-US" dirty="0"/>
          </a:p>
          <a:p>
            <a:r>
              <a:rPr lang="en-US" dirty="0"/>
              <a:t>How much does the beer industry contribute to North Carolina's economy?</a:t>
            </a:r>
          </a:p>
          <a:p>
            <a:endParaRPr lang="en-US" dirty="0"/>
          </a:p>
          <a:p>
            <a:r>
              <a:rPr lang="en-US" dirty="0"/>
              <a:t>In 2012, the beer industry contributed $2.9 billion to North Carolina’s economy, along with 37,260 jobs which received $949 million in wages. In 2012, the state had 82 active brewer permits, compared to 2011 in which there were 63.</a:t>
            </a:r>
          </a:p>
          <a:p>
            <a:endParaRPr lang="en-US" dirty="0"/>
          </a:p>
          <a:p>
            <a:r>
              <a:rPr lang="en-US" dirty="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125</a:t>
            </a:fld>
            <a:endParaRPr lang="en-US"/>
          </a:p>
        </p:txBody>
      </p:sp>
    </p:spTree>
    <p:extLst>
      <p:ext uri="{BB962C8B-B14F-4D97-AF65-F5344CB8AC3E}">
        <p14:creationId xmlns:p14="http://schemas.microsoft.com/office/powerpoint/2010/main" val="11112857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Some</a:t>
            </a:r>
            <a:r>
              <a:rPr lang="en-US" baseline="0" dirty="0"/>
              <a:t> of us have been preaching this for many years. Unfortunately the middle-class philosophy is that </a:t>
            </a:r>
            <a:r>
              <a:rPr lang="en-US" u="sng" baseline="0" dirty="0"/>
              <a:t>more education </a:t>
            </a:r>
            <a:r>
              <a:rPr lang="en-US" baseline="0" dirty="0"/>
              <a:t>is important for success in life.</a:t>
            </a:r>
          </a:p>
          <a:p>
            <a:endParaRPr lang="en-US" baseline="0" dirty="0"/>
          </a:p>
          <a:p>
            <a:r>
              <a:rPr lang="en-US" baseline="0" dirty="0"/>
              <a:t>We have to get them to see that the </a:t>
            </a:r>
            <a:r>
              <a:rPr lang="en-US" u="sng" baseline="0" dirty="0"/>
              <a:t>Right education </a:t>
            </a:r>
            <a:r>
              <a:rPr lang="en-US" baseline="0" dirty="0"/>
              <a:t>is the secret to success in life.</a:t>
            </a:r>
          </a:p>
          <a:p>
            <a:endParaRPr lang="en-US" dirty="0"/>
          </a:p>
          <a:p>
            <a:r>
              <a:rPr lang="en-US" dirty="0"/>
              <a:t>I promote our Community College programs as a possible first choice for everyone. </a:t>
            </a:r>
          </a:p>
          <a:p>
            <a:r>
              <a:rPr lang="en-US" dirty="0"/>
              <a:t>Too many high school counselors see the community colleges and other technical schools as second class colleges and try to get all of their students into four-year colleges, because they have bene told that they are better.</a:t>
            </a:r>
          </a:p>
          <a:p>
            <a:endParaRPr lang="en-US" dirty="0"/>
          </a:p>
          <a:p>
            <a:endParaRPr lang="en-US" dirty="0"/>
          </a:p>
          <a:p>
            <a:r>
              <a:rPr lang="en-US" dirty="0"/>
              <a:t>=====</a:t>
            </a:r>
          </a:p>
          <a:p>
            <a:endParaRPr lang="en-US" dirty="0"/>
          </a:p>
          <a:p>
            <a:r>
              <a:rPr lang="en-US" dirty="0"/>
              <a:t>http://</a:t>
            </a:r>
            <a:r>
              <a:rPr lang="en-US" dirty="0" err="1"/>
              <a:t>www.pbs.org</a:t>
            </a:r>
            <a:r>
              <a:rPr lang="en-US" dirty="0"/>
              <a:t>/</a:t>
            </a:r>
            <a:r>
              <a:rPr lang="en-US" dirty="0" err="1"/>
              <a:t>newshour</a:t>
            </a:r>
            <a:r>
              <a:rPr lang="en-US" dirty="0"/>
              <a:t>/updates/decades-pushing-bachelors-degrees-u-s-needs-tradespeople/</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126</a:t>
            </a:fld>
            <a:endParaRPr lang="en-US"/>
          </a:p>
        </p:txBody>
      </p:sp>
    </p:spTree>
    <p:extLst>
      <p:ext uri="{BB962C8B-B14F-4D97-AF65-F5344CB8AC3E}">
        <p14:creationId xmlns:p14="http://schemas.microsoft.com/office/powerpoint/2010/main" val="23218231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Besides the usual</a:t>
            </a:r>
            <a:r>
              <a:rPr lang="en-US" baseline="0" dirty="0"/>
              <a:t> information about what businesses are looking for in their new recruits, </a:t>
            </a:r>
          </a:p>
          <a:p>
            <a:endParaRPr lang="en-US" baseline="0" dirty="0"/>
          </a:p>
          <a:p>
            <a:r>
              <a:rPr lang="en-US" dirty="0"/>
              <a:t>this report also lists the individual </a:t>
            </a:r>
            <a:r>
              <a:rPr lang="en-US" u="sng" dirty="0"/>
              <a:t>needs</a:t>
            </a:r>
            <a:r>
              <a:rPr lang="en-US" dirty="0"/>
              <a:t> and </a:t>
            </a:r>
            <a:r>
              <a:rPr lang="en-US" u="sng" dirty="0"/>
              <a:t>solutions</a:t>
            </a:r>
            <a:r>
              <a:rPr lang="en-US" dirty="0"/>
              <a:t> from 68 large US companies,</a:t>
            </a:r>
            <a:r>
              <a:rPr lang="en-US" baseline="0" dirty="0"/>
              <a:t> many of which have locations here in North Carolina.  </a:t>
            </a:r>
          </a:p>
          <a:p>
            <a:endParaRPr lang="en-US" baseline="0" dirty="0"/>
          </a:p>
          <a:p>
            <a:r>
              <a:rPr lang="en-US" baseline="0" dirty="0"/>
              <a:t>See if any of them are in your part of the state, and see if your education programs are aligned with their needs.</a:t>
            </a:r>
          </a:p>
          <a:p>
            <a:endParaRPr lang="en-US" baseline="0" dirty="0"/>
          </a:p>
          <a:p>
            <a:r>
              <a:rPr lang="en-US" baseline="0" dirty="0"/>
              <a:t>Anyone have a CVS Pharmacy in your area?  The CVS page in this book describes the apprenticeships program they are using with their new employees.</a:t>
            </a:r>
            <a:endParaRPr lang="en-US" dirty="0"/>
          </a:p>
          <a:p>
            <a:endParaRPr lang="en-US" dirty="0"/>
          </a:p>
          <a:p>
            <a:endParaRPr lang="en-US" dirty="0"/>
          </a:p>
          <a:p>
            <a:r>
              <a:rPr lang="en-US" dirty="0"/>
              <a:t>===</a:t>
            </a:r>
          </a:p>
          <a:p>
            <a:r>
              <a:rPr lang="en-US" dirty="0"/>
              <a:t>http://</a:t>
            </a:r>
            <a:r>
              <a:rPr lang="en-US" dirty="0" err="1"/>
              <a:t>businessroundtable.org</a:t>
            </a:r>
            <a:r>
              <a:rPr lang="en-US" dirty="0"/>
              <a:t>/sites/default/files/</a:t>
            </a:r>
            <a:r>
              <a:rPr lang="en-US" dirty="0" err="1"/>
              <a:t>immigration_reports</a:t>
            </a:r>
            <a:r>
              <a:rPr lang="en-US" dirty="0"/>
              <a:t>/BRT%20Work%20in%20Progress_0.pdf</a:t>
            </a:r>
          </a:p>
        </p:txBody>
      </p:sp>
      <p:sp>
        <p:nvSpPr>
          <p:cNvPr id="4" name="Slide Number Placeholder 3"/>
          <p:cNvSpPr>
            <a:spLocks noGrp="1"/>
          </p:cNvSpPr>
          <p:nvPr>
            <p:ph type="sldNum" sz="quarter" idx="10"/>
          </p:nvPr>
        </p:nvSpPr>
        <p:spPr/>
        <p:txBody>
          <a:bodyPr/>
          <a:lstStyle/>
          <a:p>
            <a:fld id="{3D52D8DC-3CCA-4826-966D-69131461ECBB}" type="slidenum">
              <a:rPr lang="en-US" smtClean="0"/>
              <a:t>127</a:t>
            </a:fld>
            <a:endParaRPr lang="en-US"/>
          </a:p>
        </p:txBody>
      </p:sp>
    </p:spTree>
    <p:extLst>
      <p:ext uri="{BB962C8B-B14F-4D97-AF65-F5344CB8AC3E}">
        <p14:creationId xmlns:p14="http://schemas.microsoft.com/office/powerpoint/2010/main" val="36043633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Let</a:t>
            </a:r>
            <a:r>
              <a:rPr lang="ja-JP" altLang="en-US">
                <a:ea typeface="ヒラギノ角ゴ Pro W3" charset="0"/>
              </a:rPr>
              <a:t>’</a:t>
            </a:r>
            <a:r>
              <a:rPr lang="en-US" altLang="ja-JP" dirty="0">
                <a:ea typeface="ヒラギノ角ゴ Pro W3" charset="0"/>
              </a:rPr>
              <a:t>s look at some new ideas.</a:t>
            </a:r>
            <a:endParaRPr lang="en-US" dirty="0">
              <a:ea typeface="ヒラギノ角ゴ Pro W3"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128</a:t>
            </a:fld>
            <a:endParaRPr lang="en-US" sz="1300"/>
          </a:p>
        </p:txBody>
      </p:sp>
    </p:spTree>
    <p:extLst>
      <p:ext uri="{BB962C8B-B14F-4D97-AF65-F5344CB8AC3E}">
        <p14:creationId xmlns:p14="http://schemas.microsoft.com/office/powerpoint/2010/main" val="18779971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There is a lot of high-tech going</a:t>
            </a:r>
            <a:r>
              <a:rPr lang="en-US" baseline="0" dirty="0"/>
              <a:t> on in modern kitchens.  The appliances are all talking to each other.</a:t>
            </a:r>
          </a:p>
          <a:p>
            <a:endParaRPr lang="en-US" baseline="0" dirty="0"/>
          </a:p>
          <a:p>
            <a:r>
              <a:rPr lang="en-US" baseline="0" dirty="0"/>
              <a:t>And when you are running low on milk, the refrigerator orders another gallon that could be delivered directly to your house.</a:t>
            </a:r>
          </a:p>
          <a:p>
            <a:endParaRPr lang="en-US" baseline="0" dirty="0"/>
          </a:p>
          <a:p>
            <a:r>
              <a:rPr lang="en-US" baseline="0" dirty="0"/>
              <a:t>When the milk arrives, your refrigerator could even unlock and open the front door of the house -- and let the drone in -- and have the drone put the milk in the refrigerator.  It’s all possible </a:t>
            </a:r>
            <a:r>
              <a:rPr lang="en-US" u="sng" baseline="0" dirty="0"/>
              <a:t>now</a:t>
            </a:r>
            <a:r>
              <a:rPr lang="en-US" baseline="0" dirty="0"/>
              <a:t> through current technology.</a:t>
            </a:r>
          </a:p>
          <a:p>
            <a:endParaRPr lang="en-US" baseline="0" dirty="0"/>
          </a:p>
          <a:p>
            <a:r>
              <a:rPr lang="en-US" baseline="0" dirty="0"/>
              <a:t>-- We still have to drink the milk ourselves.  There’s no app for that!</a:t>
            </a:r>
          </a:p>
          <a:p>
            <a:endParaRPr lang="en-US" dirty="0"/>
          </a:p>
          <a:p>
            <a:endParaRPr lang="en-US" dirty="0"/>
          </a:p>
          <a:p>
            <a:endParaRPr lang="en-US" dirty="0"/>
          </a:p>
          <a:p>
            <a:r>
              <a:rPr lang="en-US" dirty="0"/>
              <a:t>=====</a:t>
            </a:r>
          </a:p>
          <a:p>
            <a:r>
              <a:rPr lang="en-US" dirty="0"/>
              <a:t>http://siliconangle.com/blog/2015/01/08/best-new-apps-for-apple-homekit-at-ces2015/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129</a:t>
            </a:fld>
            <a:endParaRPr lang="en-US"/>
          </a:p>
        </p:txBody>
      </p:sp>
    </p:spTree>
    <p:extLst>
      <p:ext uri="{BB962C8B-B14F-4D97-AF65-F5344CB8AC3E}">
        <p14:creationId xmlns:p14="http://schemas.microsoft.com/office/powerpoint/2010/main" val="3045056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616325" cy="2711450"/>
          </a:xfrm>
          <a:ln/>
        </p:spPr>
      </p:sp>
      <p:sp>
        <p:nvSpPr>
          <p:cNvPr id="27650" name="Notes Placeholder 2"/>
          <p:cNvSpPr>
            <a:spLocks noGrp="1"/>
          </p:cNvSpPr>
          <p:nvPr>
            <p:ph type="body" idx="1"/>
          </p:nvPr>
        </p:nvSpPr>
        <p:spPr>
          <a:xfrm>
            <a:off x="650875" y="3333509"/>
            <a:ext cx="5521325" cy="554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p>
          <a:p>
            <a:r>
              <a:rPr lang="en-US" altLang="ja-JP" dirty="0">
                <a:ea typeface="ヒラギノ角ゴ Pro W3" charset="0"/>
              </a:rPr>
              <a:t>But 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chart this say to our youth who </a:t>
            </a:r>
            <a:r>
              <a:rPr lang="en-US" u="sng" dirty="0">
                <a:ea typeface="ヒラギノ角ゴ Pro W3" charset="0"/>
              </a:rPr>
              <a:t>will be </a:t>
            </a:r>
            <a:r>
              <a:rPr lang="en-US" dirty="0">
                <a:ea typeface="ヒラギノ角ゴ Pro W3" charset="0"/>
              </a:rPr>
              <a:t>employed </a:t>
            </a:r>
            <a:r>
              <a:rPr lang="en-US" u="sng" dirty="0">
                <a:ea typeface="ヒラギノ角ゴ Pro W3" charset="0"/>
              </a:rPr>
              <a:t>a few years </a:t>
            </a:r>
            <a:r>
              <a:rPr lang="en-US" dirty="0">
                <a:ea typeface="ヒラギノ角ゴ Pro W3" charset="0"/>
              </a:rPr>
              <a:t>from now? </a:t>
            </a:r>
          </a:p>
          <a:p>
            <a:r>
              <a:rPr lang="en-US" dirty="0">
                <a:ea typeface="ヒラギノ角ゴ Pro W3" charset="0"/>
              </a:rPr>
              <a:t>Will 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p>
          <a:p>
            <a:endParaRPr lang="en-US" dirty="0">
              <a:ea typeface="ヒラギノ角ゴ Pro W3" charset="0"/>
            </a:endParaRPr>
          </a:p>
          <a:p>
            <a:r>
              <a:rPr lang="en-US" dirty="0">
                <a:ea typeface="ヒラギノ角ゴ Pro W3" charset="0"/>
              </a:rPr>
              <a:t>What about the cost of business attire, business social expenses, club memberships, and other expenses that might be different at different levels of employment?</a:t>
            </a:r>
          </a:p>
          <a:p>
            <a:endParaRPr lang="en-US" dirty="0">
              <a:ea typeface="ヒラギノ角ゴ Pro W3" charset="0"/>
            </a:endParaRPr>
          </a:p>
          <a:p>
            <a:r>
              <a:rPr lang="en-US" dirty="0">
                <a:ea typeface="ヒラギノ角ゴ Pro W3" charset="0"/>
              </a:rPr>
              <a:t>What 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a:t>
            </a:r>
            <a:r>
              <a:rPr lang="en-US" u="none" dirty="0">
                <a:ea typeface="ヒラギノ角ゴ Pro W3" charset="0"/>
              </a:rPr>
              <a:t> </a:t>
            </a:r>
            <a:r>
              <a:rPr lang="en-US" dirty="0">
                <a:ea typeface="ヒラギノ角ゴ Pro W3" charset="0"/>
              </a:rPr>
              <a:t>youth about </a:t>
            </a:r>
            <a:r>
              <a:rPr lang="en-US" u="sng" dirty="0">
                <a:ea typeface="ヒラギノ角ゴ Pro W3" charset="0"/>
              </a:rPr>
              <a:t>their</a:t>
            </a:r>
            <a:r>
              <a:rPr lang="en-US" dirty="0">
                <a:ea typeface="ヒラギノ角ゴ Pro W3" charset="0"/>
              </a:rPr>
              <a:t> future?</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13</a:t>
            </a:fld>
            <a:endParaRPr lang="en-US" sz="1300"/>
          </a:p>
        </p:txBody>
      </p:sp>
    </p:spTree>
    <p:extLst>
      <p:ext uri="{BB962C8B-B14F-4D97-AF65-F5344CB8AC3E}">
        <p14:creationId xmlns:p14="http://schemas.microsoft.com/office/powerpoint/2010/main" val="28306838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This is all great of course -- until someone hacks your fridge </a:t>
            </a:r>
            <a:r>
              <a:rPr lang="mr-IN" dirty="0"/>
              <a:t>–</a:t>
            </a:r>
            <a:endParaRPr lang="en-US" dirty="0"/>
          </a:p>
          <a:p>
            <a:endParaRPr lang="en-US" dirty="0"/>
          </a:p>
          <a:p>
            <a:r>
              <a:rPr lang="en-US" dirty="0"/>
              <a:t>and now you don’t have access to your own milk.</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bizjournals</a:t>
            </a:r>
            <a:r>
              <a:rPr lang="en-US" dirty="0"/>
              <a:t>/news/2016/11/23/</a:t>
            </a:r>
            <a:r>
              <a:rPr lang="en-US" dirty="0" err="1"/>
              <a:t>tech-giants-recommend-rules-to-protect-your-fridge.html?ana</a:t>
            </a:r>
            <a:r>
              <a:rPr lang="en-US" dirty="0"/>
              <a:t>=</a:t>
            </a:r>
            <a:r>
              <a:rPr lang="en-US" dirty="0" err="1"/>
              <a:t>e_sjo_tf&amp;s</a:t>
            </a:r>
            <a:r>
              <a:rPr lang="en-US" dirty="0"/>
              <a:t>=</a:t>
            </a:r>
            <a:r>
              <a:rPr lang="en-US" dirty="0" err="1"/>
              <a:t>newsletter&amp;ed</a:t>
            </a:r>
            <a:r>
              <a:rPr lang="en-US" dirty="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a:p>
        </p:txBody>
      </p:sp>
    </p:spTree>
    <p:extLst>
      <p:ext uri="{BB962C8B-B14F-4D97-AF65-F5344CB8AC3E}">
        <p14:creationId xmlns:p14="http://schemas.microsoft.com/office/powerpoint/2010/main" val="9979274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914900"/>
          </a:xfrm>
        </p:spPr>
        <p:txBody>
          <a:bodyPr/>
          <a:lstStyle/>
          <a:p>
            <a:r>
              <a:rPr lang="en-US" dirty="0"/>
              <a:t>But many are</a:t>
            </a:r>
            <a:r>
              <a:rPr lang="en-US" baseline="0" dirty="0"/>
              <a:t> hopeful about letting robots and computers take over our lives.</a:t>
            </a:r>
          </a:p>
          <a:p>
            <a:endParaRPr lang="en-US" baseline="0" dirty="0"/>
          </a:p>
          <a:p>
            <a:r>
              <a:rPr lang="en-US" baseline="0" dirty="0"/>
              <a:t>My smart phone frustrates me quite often. </a:t>
            </a:r>
          </a:p>
          <a:p>
            <a:r>
              <a:rPr lang="en-US" baseline="0" dirty="0"/>
              <a:t>Recently I could not get the local weather -- and was perplexed as to whether to take an umbrella.</a:t>
            </a:r>
            <a:endParaRPr lang="en-US" dirty="0"/>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sanjose</a:t>
            </a:r>
            <a:r>
              <a:rPr lang="en-US" dirty="0"/>
              <a:t>/news/2016/11/30/</a:t>
            </a:r>
            <a:r>
              <a:rPr lang="en-US" dirty="0" err="1"/>
              <a:t>techflash-q-a-reasons-to-be-hopeful-about-ourrobot.html?ana</a:t>
            </a:r>
            <a:r>
              <a:rPr lang="en-US" dirty="0"/>
              <a:t>=</a:t>
            </a:r>
            <a:r>
              <a:rPr lang="en-US" dirty="0" err="1"/>
              <a:t>e_sjo_tf&amp;s</a:t>
            </a:r>
            <a:r>
              <a:rPr lang="en-US" dirty="0"/>
              <a:t>=</a:t>
            </a:r>
            <a:r>
              <a:rPr lang="en-US" dirty="0" err="1"/>
              <a:t>newsletter&amp;ed</a:t>
            </a:r>
            <a:r>
              <a:rPr lang="en-US" dirty="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131</a:t>
            </a:fld>
            <a:endParaRPr lang="en-US"/>
          </a:p>
        </p:txBody>
      </p:sp>
    </p:spTree>
    <p:extLst>
      <p:ext uri="{BB962C8B-B14F-4D97-AF65-F5344CB8AC3E}">
        <p14:creationId xmlns:p14="http://schemas.microsoft.com/office/powerpoint/2010/main" val="26731406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132</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a:ea typeface="ヒラギノ角ゴ Pro W3" charset="0"/>
              </a:rPr>
              <a:t>us</a:t>
            </a:r>
            <a:r>
              <a:rPr lang="en-US" dirty="0">
                <a:ea typeface="ヒラギノ角ゴ Pro W3" charset="0"/>
              </a:rPr>
              <a:t>, but for our </a:t>
            </a:r>
            <a:r>
              <a:rPr lang="en-US" u="sng" dirty="0">
                <a:ea typeface="ヒラギノ角ゴ Pro W3" charset="0"/>
              </a:rPr>
              <a:t>students</a:t>
            </a:r>
            <a:r>
              <a:rPr lang="en-US" altLang="ja-JP" dirty="0">
                <a:ea typeface="ヒラギノ角ゴ Pro W3" charset="0"/>
              </a:rPr>
              <a:t> 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24096042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p>
          <a:p>
            <a:endParaRPr lang="en-US" dirty="0">
              <a:ea typeface="ヒラギノ角ゴ Pro W3" charset="0"/>
            </a:endParaRPr>
          </a:p>
          <a:p>
            <a:r>
              <a:rPr lang="en-US" dirty="0">
                <a:ea typeface="ヒラギノ角ゴ Pro W3" charset="0"/>
              </a:rPr>
              <a:t>It creates plastic flakes like snowflakes that are hard enough just to capture out of the air, much less dispose of.</a:t>
            </a:r>
          </a:p>
          <a:p>
            <a:endParaRPr lang="en-US" dirty="0">
              <a:ea typeface="ヒラギノ角ゴ Pro W3" charset="0"/>
            </a:endParaRPr>
          </a:p>
          <a:p>
            <a:r>
              <a:rPr lang="en-US" dirty="0">
                <a:ea typeface="ヒラギノ角ゴ Pro W3" charset="0"/>
              </a:rPr>
              <a:t>What they found is that this special plastic </a:t>
            </a:r>
            <a:r>
              <a:rPr lang="ja-JP" altLang="en-US" dirty="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p>
          <a:p>
            <a:r>
              <a:rPr lang="en-US" altLang="ja-JP" u="sng" dirty="0">
                <a:ea typeface="ヒラギノ角ゴ Pro W3" charset="0"/>
              </a:rPr>
              <a:t>Yes</a:t>
            </a:r>
            <a:r>
              <a:rPr lang="en-US" altLang="ja-JP" dirty="0">
                <a:ea typeface="ヒラギノ角ゴ Pro W3" charset="0"/>
              </a:rPr>
              <a:t> --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a:ea typeface="ヒラギノ角ゴ Pro W3" charset="0"/>
              </a:rPr>
              <a:t>”</a:t>
            </a:r>
            <a:endParaRPr lang="en-US" dirty="0">
              <a:ea typeface="ヒラギノ角ゴ Pro W3" charset="0"/>
            </a:endParaRPr>
          </a:p>
          <a:p>
            <a:r>
              <a:rPr lang="en-US" dirty="0">
                <a:ea typeface="ヒラギノ角ゴ Pro W3" charset="0"/>
              </a:rPr>
              <a:t>Are we teaching our students to recycle?   and then to go one step further to look for </a:t>
            </a:r>
            <a:r>
              <a:rPr lang="en-US" u="sng" dirty="0">
                <a:ea typeface="ヒラギノ角ゴ Pro W3" charset="0"/>
              </a:rPr>
              <a:t>new</a:t>
            </a:r>
            <a:r>
              <a:rPr lang="en-US" dirty="0">
                <a:ea typeface="ヒラギノ角ゴ Pro W3" charset="0"/>
              </a:rPr>
              <a:t> things to recycle?</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bin </a:t>
            </a:r>
            <a:r>
              <a:rPr lang="en-US" u="sng" dirty="0">
                <a:ea typeface="ヒラギノ角ゴ Pro W3" charset="0"/>
              </a:rPr>
              <a:t>always</a:t>
            </a:r>
            <a:r>
              <a:rPr lang="en-US" dirty="0">
                <a:ea typeface="ヒラギノ角ゴ Pro W3" charset="0"/>
              </a:rPr>
              <a:t> 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p>
          <a:p>
            <a:endParaRPr lang="en-US" dirty="0">
              <a:ea typeface="ヒラギノ角ゴ Pro W3" charset="0"/>
            </a:endParaRPr>
          </a:p>
          <a:p>
            <a:r>
              <a:rPr lang="en-US" dirty="0">
                <a:ea typeface="ヒラギノ角ゴ Pro W3" charset="0"/>
              </a:rPr>
              <a:t>We have to get people to get</a:t>
            </a:r>
            <a:r>
              <a:rPr lang="en-US" baseline="0" dirty="0">
                <a:ea typeface="ヒラギノ角ゴ Pro W3" charset="0"/>
              </a:rPr>
              <a:t> outside of the box and look for new ways to make money.  One way is by selling trash.</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133</a:t>
            </a:fld>
            <a:endParaRPr lang="en-US" sz="1300"/>
          </a:p>
        </p:txBody>
      </p:sp>
    </p:spTree>
    <p:extLst>
      <p:ext uri="{BB962C8B-B14F-4D97-AF65-F5344CB8AC3E}">
        <p14:creationId xmlns:p14="http://schemas.microsoft.com/office/powerpoint/2010/main" val="97267812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871913" cy="2903538"/>
          </a:xfrm>
        </p:spPr>
      </p:sp>
      <p:sp>
        <p:nvSpPr>
          <p:cNvPr id="3" name="Notes Placeholder 2"/>
          <p:cNvSpPr>
            <a:spLocks noGrp="1"/>
          </p:cNvSpPr>
          <p:nvPr>
            <p:ph type="body" idx="1"/>
          </p:nvPr>
        </p:nvSpPr>
        <p:spPr>
          <a:xfrm>
            <a:off x="974725" y="3886200"/>
            <a:ext cx="5365750" cy="5257800"/>
          </a:xfrm>
        </p:spPr>
        <p:txBody>
          <a:bodyPr>
            <a:noAutofit/>
          </a:bodyPr>
          <a:lstStyle/>
          <a:p>
            <a:r>
              <a:rPr lang="en-US" dirty="0"/>
              <a:t>This story is five years old (2014), but it is still a look at jobs of the future.</a:t>
            </a:r>
          </a:p>
          <a:p>
            <a:endParaRPr lang="en-US" dirty="0"/>
          </a:p>
          <a:p>
            <a:r>
              <a:rPr lang="en-US" dirty="0"/>
              <a:t>Pizza Hut has developed this new computer-topped table that allows you to see what your food</a:t>
            </a:r>
            <a:r>
              <a:rPr lang="en-US" baseline="0" dirty="0"/>
              <a:t> will look like before you order.  </a:t>
            </a:r>
          </a:p>
          <a:p>
            <a:r>
              <a:rPr lang="en-US" baseline="0" dirty="0"/>
              <a:t>You just decide how big you want your pizza, drag over the ingredients, pay with your smart phone, and hit send.  </a:t>
            </a:r>
          </a:p>
          <a:p>
            <a:endParaRPr lang="en-US" baseline="0" dirty="0"/>
          </a:p>
          <a:p>
            <a:r>
              <a:rPr lang="en-US" baseline="0" dirty="0"/>
              <a:t>No need for a person to take your order.  </a:t>
            </a:r>
          </a:p>
          <a:p>
            <a:r>
              <a:rPr lang="en-US" baseline="0" dirty="0"/>
              <a:t>After you order, you can use the table top to play games or read the newspaper while you wait.</a:t>
            </a:r>
          </a:p>
          <a:p>
            <a:endParaRPr lang="en-US" baseline="0" dirty="0"/>
          </a:p>
          <a:p>
            <a:r>
              <a:rPr lang="en-US" baseline="0" dirty="0"/>
              <a:t>Technology like this could eliminate many waiter and order-taker positions.  </a:t>
            </a:r>
          </a:p>
          <a:p>
            <a:r>
              <a:rPr lang="en-US" baseline="0" dirty="0"/>
              <a:t>But it </a:t>
            </a:r>
            <a:r>
              <a:rPr lang="en-US" u="sng" baseline="0" dirty="0"/>
              <a:t>creates</a:t>
            </a:r>
            <a:r>
              <a:rPr lang="en-US" baseline="0" dirty="0"/>
              <a:t> high-tech positions to design, build, install, and maintain these technologies.</a:t>
            </a:r>
          </a:p>
          <a:p>
            <a:endParaRPr lang="en-US" baseline="0" dirty="0"/>
          </a:p>
          <a:p>
            <a:r>
              <a:rPr lang="en-US" baseline="0" dirty="0"/>
              <a:t>And best of all for the </a:t>
            </a:r>
            <a:r>
              <a:rPr lang="en-US" u="sng" baseline="0" dirty="0"/>
              <a:t>guys</a:t>
            </a:r>
            <a:r>
              <a:rPr lang="en-US" baseline="0" dirty="0"/>
              <a:t> ---  this eliminates all reasons to have to talk on a date.  Just point and click!  ;-)</a:t>
            </a:r>
          </a:p>
          <a:p>
            <a:endParaRPr lang="en-US" dirty="0"/>
          </a:p>
          <a:p>
            <a:endParaRPr lang="en-US" dirty="0"/>
          </a:p>
          <a:p>
            <a:endParaRPr lang="en-US" dirty="0"/>
          </a:p>
          <a:p>
            <a:endParaRPr lang="en-US" dirty="0"/>
          </a:p>
          <a:p>
            <a:r>
              <a:rPr lang="en-US" dirty="0"/>
              <a:t>====</a:t>
            </a:r>
          </a:p>
          <a:p>
            <a:r>
              <a:rPr lang="en-US" dirty="0"/>
              <a:t>http://www.adweek.com/adfreak/pizza-huts-swipe-order-table-cool-and-useful-or-gross-and-inefficient-156080</a:t>
            </a:r>
          </a:p>
          <a:p>
            <a:r>
              <a:rPr lang="en-US" dirty="0"/>
              <a:t>https://</a:t>
            </a:r>
            <a:r>
              <a:rPr lang="en-US" dirty="0" err="1"/>
              <a:t>www.cnet.com</a:t>
            </a:r>
            <a:r>
              <a:rPr lang="en-US" dirty="0"/>
              <a:t>/news/pizza-hut-table-lets-you-touch-screen-your-toppings/</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134</a:t>
            </a:fld>
            <a:endParaRPr lang="en-US"/>
          </a:p>
        </p:txBody>
      </p:sp>
    </p:spTree>
    <p:extLst>
      <p:ext uri="{BB962C8B-B14F-4D97-AF65-F5344CB8AC3E}">
        <p14:creationId xmlns:p14="http://schemas.microsoft.com/office/powerpoint/2010/main" val="363926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coworker took this picture at a McDonalds restaurant where you order from a big touch screen rather than talking to a person.</a:t>
            </a:r>
          </a:p>
          <a:p>
            <a:endParaRPr lang="en-US" dirty="0"/>
          </a:p>
          <a:p>
            <a:r>
              <a:rPr lang="en-US" dirty="0"/>
              <a:t>====</a:t>
            </a:r>
          </a:p>
          <a:p>
            <a:r>
              <a:rPr lang="en-US" dirty="0"/>
              <a:t>Frank took this picture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135</a:t>
            </a:fld>
            <a:endParaRPr lang="en-US"/>
          </a:p>
        </p:txBody>
      </p:sp>
    </p:spTree>
    <p:extLst>
      <p:ext uri="{BB962C8B-B14F-4D97-AF65-F5344CB8AC3E}">
        <p14:creationId xmlns:p14="http://schemas.microsoft.com/office/powerpoint/2010/main" val="37600100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introverts don’t mind this lack of human interaction, but this is going to drive you extraverts crazy.</a:t>
            </a:r>
          </a:p>
          <a:p>
            <a:endParaRPr lang="en-US" dirty="0"/>
          </a:p>
          <a:p>
            <a:endParaRPr lang="en-US" dirty="0"/>
          </a:p>
          <a:p>
            <a:r>
              <a:rPr lang="en-US" dirty="0"/>
              <a:t>====</a:t>
            </a:r>
          </a:p>
          <a:p>
            <a:r>
              <a:rPr lang="en-US" dirty="0"/>
              <a:t>Frank took this picture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136</a:t>
            </a:fld>
            <a:endParaRPr lang="en-US"/>
          </a:p>
        </p:txBody>
      </p:sp>
    </p:spTree>
    <p:extLst>
      <p:ext uri="{BB962C8B-B14F-4D97-AF65-F5344CB8AC3E}">
        <p14:creationId xmlns:p14="http://schemas.microsoft.com/office/powerpoint/2010/main" val="29056493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seventies, little Michael Jackson showed us all how to dance like a robot</a:t>
            </a:r>
          </a:p>
          <a:p>
            <a:endParaRPr lang="en-US" dirty="0"/>
          </a:p>
          <a:p>
            <a:endParaRPr lang="en-US" dirty="0"/>
          </a:p>
          <a:p>
            <a:endParaRPr lang="en-US" dirty="0"/>
          </a:p>
          <a:p>
            <a:r>
              <a:rPr lang="en-US" dirty="0"/>
              <a:t>=======</a:t>
            </a:r>
          </a:p>
          <a:p>
            <a:r>
              <a:rPr lang="en-US" dirty="0"/>
              <a:t>http://</a:t>
            </a:r>
            <a:r>
              <a:rPr lang="en-US" dirty="0" err="1"/>
              <a:t>www.thebigdm.com</a:t>
            </a:r>
            <a:r>
              <a:rPr lang="en-US" dirty="0"/>
              <a:t>/</a:t>
            </a:r>
            <a:r>
              <a:rPr lang="en-US" dirty="0" err="1"/>
              <a:t>wp</a:t>
            </a:r>
            <a:r>
              <a:rPr lang="en-US" dirty="0"/>
              <a:t>-content/uploads/2016/05/J5-Robot-Soul-Train.png</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137</a:t>
            </a:fld>
            <a:endParaRPr lang="en-US"/>
          </a:p>
        </p:txBody>
      </p:sp>
    </p:spTree>
    <p:extLst>
      <p:ext uri="{BB962C8B-B14F-4D97-AF65-F5344CB8AC3E}">
        <p14:creationId xmlns:p14="http://schemas.microsoft.com/office/powerpoint/2010/main" val="31128150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00550"/>
          </a:xfrm>
        </p:spPr>
        <p:txBody>
          <a:bodyPr/>
          <a:lstStyle/>
          <a:p>
            <a:r>
              <a:rPr lang="en-US" dirty="0"/>
              <a:t>Now we have Robots that dance like humans.</a:t>
            </a:r>
          </a:p>
          <a:p>
            <a:endParaRPr lang="en-US" dirty="0"/>
          </a:p>
          <a:p>
            <a:r>
              <a:rPr lang="en-US" dirty="0"/>
              <a:t>When are the robots going to realize that they don't </a:t>
            </a:r>
            <a:r>
              <a:rPr lang="en-US" u="sng" dirty="0"/>
              <a:t>really</a:t>
            </a:r>
            <a:r>
              <a:rPr lang="en-US" dirty="0"/>
              <a:t> need us around?</a:t>
            </a:r>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138</a:t>
            </a:fld>
            <a:endParaRPr lang="en-US"/>
          </a:p>
        </p:txBody>
      </p:sp>
    </p:spTree>
    <p:extLst>
      <p:ext uri="{BB962C8B-B14F-4D97-AF65-F5344CB8AC3E}">
        <p14:creationId xmlns:p14="http://schemas.microsoft.com/office/powerpoint/2010/main" val="3615460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43413"/>
          </a:xfrm>
        </p:spPr>
        <p:txBody>
          <a:bodyPr/>
          <a:lstStyle/>
          <a:p>
            <a:r>
              <a:rPr lang="en-US" dirty="0"/>
              <a:t>Digital pets never wet the carpet,</a:t>
            </a:r>
            <a:r>
              <a:rPr lang="en-US" baseline="0" dirty="0"/>
              <a:t> -- but will these replace </a:t>
            </a:r>
            <a:r>
              <a:rPr lang="en-US" u="sng" baseline="0" dirty="0"/>
              <a:t>real</a:t>
            </a:r>
            <a:r>
              <a:rPr lang="en-US" baseline="0" dirty="0"/>
              <a:t> dogs as man's best digital friend?</a:t>
            </a:r>
            <a:endParaRPr lang="en-US" dirty="0"/>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139</a:t>
            </a:fld>
            <a:endParaRPr lang="en-US"/>
          </a:p>
        </p:txBody>
      </p:sp>
    </p:spTree>
    <p:extLst>
      <p:ext uri="{BB962C8B-B14F-4D97-AF65-F5344CB8AC3E}">
        <p14:creationId xmlns:p14="http://schemas.microsoft.com/office/powerpoint/2010/main" val="217549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225" y="407988"/>
            <a:ext cx="2630488" cy="1973262"/>
          </a:xfrm>
        </p:spPr>
      </p:sp>
      <p:sp>
        <p:nvSpPr>
          <p:cNvPr id="3" name="Notes Placeholder 2"/>
          <p:cNvSpPr>
            <a:spLocks noGrp="1"/>
          </p:cNvSpPr>
          <p:nvPr>
            <p:ph type="body" idx="1"/>
          </p:nvPr>
        </p:nvSpPr>
        <p:spPr>
          <a:xfrm>
            <a:off x="685800" y="2457450"/>
            <a:ext cx="5486400" cy="6610350"/>
          </a:xfrm>
        </p:spPr>
        <p:txBody>
          <a:bodyPr>
            <a:noAutofit/>
          </a:bodyPr>
          <a:lstStyle/>
          <a:p>
            <a:r>
              <a:rPr lang="en-US" sz="1500" dirty="0"/>
              <a:t>First </a:t>
            </a:r>
            <a:r>
              <a:rPr lang="mr-IN" sz="1500" dirty="0"/>
              <a:t>–</a:t>
            </a:r>
            <a:r>
              <a:rPr lang="en-US" sz="1500" dirty="0"/>
              <a:t> Apologies for the age of the data. This is the latest that has been released.  And I want to show a progression of five years of data.</a:t>
            </a:r>
          </a:p>
          <a:p>
            <a:endParaRPr lang="en-US" sz="1500" dirty="0"/>
          </a:p>
          <a:p>
            <a:r>
              <a:rPr lang="en-US" sz="1500" dirty="0"/>
              <a:t>On the top you see the first five years of mean</a:t>
            </a:r>
            <a:r>
              <a:rPr lang="en-US" sz="1500" baseline="0" dirty="0"/>
              <a:t> </a:t>
            </a:r>
            <a:r>
              <a:rPr lang="en-US" sz="1500" dirty="0"/>
              <a:t>salaries for all graduates of all North Carolina Bachelor Degree programs.  This is the Mean wage, which many refer to as the average.</a:t>
            </a:r>
          </a:p>
          <a:p>
            <a:r>
              <a:rPr lang="en-US" sz="1500" dirty="0"/>
              <a:t>The bottom chart shows graduates</a:t>
            </a:r>
            <a:r>
              <a:rPr lang="en-US" sz="1500" baseline="0" dirty="0"/>
              <a:t> from Associate Degree programs from our North Carolina Community Colleges.</a:t>
            </a:r>
          </a:p>
          <a:p>
            <a:endParaRPr lang="en-US" sz="1500" baseline="0" dirty="0"/>
          </a:p>
          <a:p>
            <a:r>
              <a:rPr lang="en-US" sz="1500" baseline="0" dirty="0"/>
              <a:t>These are real wages gathered form employment records.</a:t>
            </a:r>
          </a:p>
          <a:p>
            <a:endParaRPr lang="en-US" sz="1500" baseline="0" dirty="0"/>
          </a:p>
          <a:p>
            <a:r>
              <a:rPr lang="en-US" sz="1500" dirty="0"/>
              <a:t>After five years of</a:t>
            </a:r>
            <a:r>
              <a:rPr lang="en-US" sz="1500" baseline="0" dirty="0"/>
              <a:t> working, a bachelor degree graduate in North Carolina earned an average of </a:t>
            </a:r>
            <a:r>
              <a:rPr lang="en-US" sz="1500" dirty="0"/>
              <a:t>37 thousand, 3 hundred and 18 dollars.</a:t>
            </a:r>
          </a:p>
          <a:p>
            <a:endParaRPr lang="en-US" sz="1500" dirty="0"/>
          </a:p>
          <a:p>
            <a:r>
              <a:rPr lang="en-US" sz="1500" dirty="0"/>
              <a:t>Whereas</a:t>
            </a:r>
            <a:r>
              <a:rPr lang="en-US" sz="1500" baseline="0" dirty="0"/>
              <a:t> an associate degree graduate earned between 32 and 42 thousand dollars depending on the program area.</a:t>
            </a:r>
          </a:p>
          <a:p>
            <a:r>
              <a:rPr lang="en-US" sz="1500" baseline="0" dirty="0"/>
              <a:t>-Health Science and Industrial Technologies are the two programs with the highest wages.  Higher than the average 4-year degree graduate.</a:t>
            </a:r>
          </a:p>
          <a:p>
            <a:r>
              <a:rPr lang="en-US" sz="1500" baseline="0" dirty="0"/>
              <a:t>And not only do the graduates of the 2-year program make more money than the graduates of the 4-year programs, think about the student loans to pay back. </a:t>
            </a:r>
          </a:p>
          <a:p>
            <a:endParaRPr lang="en-US" sz="1500" baseline="0" dirty="0"/>
          </a:p>
          <a:p>
            <a:endParaRPr lang="en-US" sz="1500" dirty="0"/>
          </a:p>
          <a:p>
            <a:r>
              <a:rPr lang="en-US" sz="1500" dirty="0"/>
              <a:t>====</a:t>
            </a:r>
          </a:p>
          <a:p>
            <a:endParaRPr lang="en-US" sz="1500" dirty="0"/>
          </a:p>
          <a:p>
            <a:r>
              <a:rPr lang="en-US" sz="1500" dirty="0"/>
              <a:t>http://</a:t>
            </a:r>
            <a:r>
              <a:rPr lang="en-US" sz="1500" dirty="0" err="1"/>
              <a:t>nctower.com</a:t>
            </a:r>
            <a:r>
              <a:rPr lang="en-US" sz="1500" dirty="0"/>
              <a:t>/output/</a:t>
            </a:r>
            <a:r>
              <a:rPr lang="en-US" sz="1500" dirty="0" err="1"/>
              <a:t>unc</a:t>
            </a:r>
            <a:r>
              <a:rPr lang="en-US" sz="1500" dirty="0"/>
              <a:t>/7810/</a:t>
            </a:r>
          </a:p>
          <a:p>
            <a:r>
              <a:rPr lang="en-US" sz="1500" dirty="0"/>
              <a:t>2007-2008 Bachelor Degree graduates from All NC Universities</a:t>
            </a:r>
          </a:p>
          <a:p>
            <a:endParaRPr lang="en-US" sz="1500" dirty="0"/>
          </a:p>
          <a:p>
            <a:endParaRPr lang="en-US" sz="1500" dirty="0"/>
          </a:p>
          <a:p>
            <a:r>
              <a:rPr lang="en-US" sz="1500" dirty="0"/>
              <a:t>http://</a:t>
            </a:r>
            <a:r>
              <a:rPr lang="en-US" sz="1500" dirty="0" err="1"/>
              <a:t>nctower.com</a:t>
            </a:r>
            <a:r>
              <a:rPr lang="en-US" sz="1500" dirty="0"/>
              <a:t>/output/</a:t>
            </a:r>
            <a:r>
              <a:rPr lang="en-US" sz="1500" dirty="0" err="1"/>
              <a:t>ncccs</a:t>
            </a:r>
            <a:r>
              <a:rPr lang="en-US" sz="1500" dirty="0"/>
              <a:t>/4840-4946-4797-4887-5059/</a:t>
            </a:r>
          </a:p>
          <a:p>
            <a:r>
              <a:rPr lang="en-US" sz="1500" dirty="0"/>
              <a:t>2007-2008 graduates from selected Associate Degree programs in NC</a:t>
            </a:r>
          </a:p>
          <a:p>
            <a:endParaRPr lang="en-US" sz="15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39199763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A robotic</a:t>
            </a:r>
            <a:r>
              <a:rPr lang="en-US" baseline="0" dirty="0"/>
              <a:t> bartender.</a:t>
            </a:r>
          </a:p>
          <a:p>
            <a:endParaRPr lang="en-US" baseline="0" dirty="0"/>
          </a:p>
          <a:p>
            <a:r>
              <a:rPr lang="en-US" dirty="0"/>
              <a:t>A robotic bartender that gets the drink right every time.</a:t>
            </a:r>
          </a:p>
          <a:p>
            <a:endParaRPr lang="en-US" dirty="0"/>
          </a:p>
          <a:p>
            <a:r>
              <a:rPr lang="en-US" dirty="0"/>
              <a:t>Now if they can just get these</a:t>
            </a:r>
            <a:r>
              <a:rPr lang="en-US" baseline="0" dirty="0"/>
              <a:t> robots to react to my sad story as I sit at the bar.</a:t>
            </a:r>
            <a:endParaRPr lang="en-US" dirty="0"/>
          </a:p>
          <a:p>
            <a:endParaRPr lang="en-US" dirty="0"/>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140</a:t>
            </a:fld>
            <a:endParaRPr lang="en-US"/>
          </a:p>
        </p:txBody>
      </p:sp>
    </p:spTree>
    <p:extLst>
      <p:ext uri="{BB962C8B-B14F-4D97-AF65-F5344CB8AC3E}">
        <p14:creationId xmlns:p14="http://schemas.microsoft.com/office/powerpoint/2010/main" val="19691477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Robotic cheerleaders?</a:t>
            </a:r>
            <a:r>
              <a:rPr lang="en-US" baseline="0" dirty="0"/>
              <a:t>  </a:t>
            </a:r>
          </a:p>
          <a:p>
            <a:endParaRPr lang="en-US" baseline="0" dirty="0"/>
          </a:p>
          <a:p>
            <a:r>
              <a:rPr lang="en-US" baseline="0" dirty="0"/>
              <a:t>You think the Dallas Cowboys might replace theirs with these? </a:t>
            </a:r>
            <a:endParaRPr lang="en-US" dirty="0"/>
          </a:p>
          <a:p>
            <a:endParaRPr lang="en-US" dirty="0"/>
          </a:p>
          <a:p>
            <a:endParaRPr lang="en-US" dirty="0"/>
          </a:p>
          <a:p>
            <a:endParaRPr lang="en-US" dirty="0"/>
          </a:p>
          <a:p>
            <a:r>
              <a:rPr lang="en-US" dirty="0"/>
              <a:t>======</a:t>
            </a:r>
          </a:p>
          <a:p>
            <a:r>
              <a:rPr lang="en-US" dirty="0"/>
              <a:t>https://</a:t>
            </a:r>
            <a:r>
              <a:rPr lang="en-US" dirty="0" err="1"/>
              <a:t>www.bizjournals.com</a:t>
            </a:r>
            <a:r>
              <a:rPr lang="en-US" dirty="0"/>
              <a:t>/triangle/news/2018/01/02/</a:t>
            </a:r>
            <a:r>
              <a:rPr lang="en-US" dirty="0" err="1"/>
              <a:t>new-robots-make-sushi-mix-cocktails-and-build.html?ana</a:t>
            </a:r>
            <a:r>
              <a:rPr lang="en-US" dirty="0"/>
              <a:t>=e_ae_set2&amp;s=</a:t>
            </a:r>
            <a:r>
              <a:rPr lang="en-US" dirty="0" err="1"/>
              <a:t>article_du&amp;ed</a:t>
            </a:r>
            <a:r>
              <a:rPr lang="en-US" dirty="0"/>
              <a:t>=2018-01-02&amp;u=DFsejj4U8KnV9lBFgI8D1Q03b85e1a&amp;t=1515168402&amp;j=79435251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New robots make sushi, mix cocktails and build homes</a:t>
            </a:r>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141</a:t>
            </a:fld>
            <a:endParaRPr lang="en-US"/>
          </a:p>
        </p:txBody>
      </p:sp>
    </p:spTree>
    <p:extLst>
      <p:ext uri="{BB962C8B-B14F-4D97-AF65-F5344CB8AC3E}">
        <p14:creationId xmlns:p14="http://schemas.microsoft.com/office/powerpoint/2010/main" val="27749270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8625"/>
            <a:ext cx="3071813" cy="2303463"/>
          </a:xfrm>
        </p:spPr>
      </p:sp>
      <p:sp>
        <p:nvSpPr>
          <p:cNvPr id="3" name="Notes Placeholder 2"/>
          <p:cNvSpPr>
            <a:spLocks noGrp="1"/>
          </p:cNvSpPr>
          <p:nvPr>
            <p:ph type="body" idx="1"/>
          </p:nvPr>
        </p:nvSpPr>
        <p:spPr>
          <a:xfrm>
            <a:off x="685800" y="3114675"/>
            <a:ext cx="5486400" cy="6029325"/>
          </a:xfrm>
        </p:spPr>
        <p:txBody>
          <a:bodyPr/>
          <a:lstStyle/>
          <a:p>
            <a:r>
              <a:rPr lang="en-US" dirty="0"/>
              <a:t>Coffee that is not made from coffee beans?</a:t>
            </a:r>
          </a:p>
          <a:p>
            <a:endParaRPr lang="en-US" dirty="0"/>
          </a:p>
          <a:p>
            <a:r>
              <a:rPr lang="en-US" dirty="0"/>
              <a:t>That's thinking outside the box.</a:t>
            </a:r>
          </a:p>
          <a:p>
            <a:endParaRPr lang="en-US" dirty="0"/>
          </a:p>
          <a:p>
            <a:r>
              <a:rPr lang="en-US" dirty="0"/>
              <a:t>Growing coffee can be expensive. It has to be grown at extremely high elevations, so in some cases, people climb mountains on foot to tend to the crops and pick the berries.</a:t>
            </a:r>
          </a:p>
          <a:p>
            <a:endParaRPr lang="en-US" dirty="0"/>
          </a:p>
          <a:p>
            <a:r>
              <a:rPr lang="en-US" dirty="0"/>
              <a:t>This company has figured out all of the chemical properties in coffee and found other organic substances to emulate a cup of coffee.  The best thing is they can include all the good flavors and eliminate all the bad flavors. They hope to outsmart Mother Nature and produce a better cup of coffee.</a:t>
            </a:r>
          </a:p>
          <a:p>
            <a:endParaRPr lang="en-US" dirty="0"/>
          </a:p>
          <a:p>
            <a:r>
              <a:rPr lang="en-US" dirty="0"/>
              <a:t>We need people to dream up these ideas and chemists and physicists to figure out how to do it.. And in this case, they need lots of taste testers to try out the experimental coffee and see how it tastes.</a:t>
            </a:r>
          </a:p>
          <a:p>
            <a:endParaRPr lang="en-US" dirty="0"/>
          </a:p>
          <a:p>
            <a:r>
              <a:rPr lang="en-US" dirty="0"/>
              <a:t>We have to encourage people to dream big, rathe then forcing them to walk the straight and narrow.</a:t>
            </a:r>
          </a:p>
          <a:p>
            <a:r>
              <a:rPr lang="en-US" dirty="0"/>
              <a:t>======</a:t>
            </a:r>
          </a:p>
          <a:p>
            <a:endParaRPr lang="en-US" dirty="0"/>
          </a:p>
          <a:p>
            <a:r>
              <a:rPr lang="en-US" dirty="0"/>
              <a:t>https://</a:t>
            </a:r>
            <a:r>
              <a:rPr lang="en-US" dirty="0" err="1"/>
              <a:t>atomocoffee.com</a:t>
            </a:r>
            <a:r>
              <a:rPr lang="en-US" dirty="0"/>
              <a:t>/</a:t>
            </a:r>
          </a:p>
          <a:p>
            <a:endParaRPr lang="en-US" dirty="0"/>
          </a:p>
          <a:p>
            <a:r>
              <a:rPr lang="en-US" dirty="0"/>
              <a:t>https://</a:t>
            </a:r>
            <a:r>
              <a:rPr lang="en-US" dirty="0" err="1"/>
              <a:t>www.kickstarter.com</a:t>
            </a:r>
            <a:r>
              <a:rPr lang="en-US" dirty="0"/>
              <a:t>/projects/</a:t>
            </a:r>
            <a:r>
              <a:rPr lang="en-US" dirty="0" err="1"/>
              <a:t>kleitsch</a:t>
            </a:r>
            <a:r>
              <a:rPr lang="en-US" dirty="0"/>
              <a:t>/</a:t>
            </a:r>
            <a:r>
              <a:rPr lang="en-US" dirty="0" err="1"/>
              <a:t>atomo</a:t>
            </a:r>
            <a:r>
              <a:rPr lang="en-US" dirty="0"/>
              <a:t>-we-hacked-the-coffee-bean-invented-molecular</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142</a:t>
            </a:fld>
            <a:endParaRPr lang="en-US"/>
          </a:p>
        </p:txBody>
      </p:sp>
    </p:spTree>
    <p:extLst>
      <p:ext uri="{BB962C8B-B14F-4D97-AF65-F5344CB8AC3E}">
        <p14:creationId xmlns:p14="http://schemas.microsoft.com/office/powerpoint/2010/main" val="54705281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24055" cy="4743450"/>
          </a:xfrm>
        </p:spPr>
        <p:txBody>
          <a:bodyPr/>
          <a:lstStyle/>
          <a:p>
            <a:r>
              <a:rPr lang="en-US" dirty="0"/>
              <a:t>You can take a course, pass a test and become a certified </a:t>
            </a:r>
            <a:r>
              <a:rPr lang="en-US" u="sng" dirty="0"/>
              <a:t>ScrumMaster</a:t>
            </a:r>
            <a:r>
              <a:rPr lang="en-US" dirty="0"/>
              <a:t>.</a:t>
            </a:r>
          </a:p>
          <a:p>
            <a:endParaRPr lang="en-US" dirty="0"/>
          </a:p>
          <a:p>
            <a:r>
              <a:rPr lang="en-US" dirty="0"/>
              <a:t>Who knows what a ScrumMaster does?</a:t>
            </a:r>
          </a:p>
          <a:p>
            <a:endParaRPr lang="en-US" dirty="0"/>
          </a:p>
          <a:p>
            <a:r>
              <a:rPr lang="en-US" dirty="0"/>
              <a:t>Does anyone know the term “Scrum” from Rugby?</a:t>
            </a:r>
          </a:p>
          <a:p>
            <a:endParaRPr lang="en-US" dirty="0"/>
          </a:p>
          <a:p>
            <a:endParaRPr lang="en-US" dirty="0"/>
          </a:p>
          <a:p>
            <a:endParaRPr lang="en-US" dirty="0"/>
          </a:p>
          <a:p>
            <a:r>
              <a:rPr lang="en-US" dirty="0"/>
              <a:t>====</a:t>
            </a:r>
          </a:p>
          <a:p>
            <a:r>
              <a:rPr lang="en-US" dirty="0"/>
              <a:t>https://</a:t>
            </a:r>
            <a:r>
              <a:rPr lang="en-US" dirty="0" err="1"/>
              <a:t>www.scrumalliance.org</a:t>
            </a:r>
            <a:r>
              <a:rPr lang="en-US" dirty="0"/>
              <a:t>/get-certified/practitioners/</a:t>
            </a:r>
            <a:r>
              <a:rPr lang="en-US" dirty="0" err="1"/>
              <a:t>csm</a:t>
            </a:r>
            <a:r>
              <a:rPr lang="en-US" dirty="0"/>
              <a:t>-certification</a:t>
            </a:r>
          </a:p>
          <a:p>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143</a:t>
            </a:fld>
            <a:endParaRPr lang="en-US"/>
          </a:p>
        </p:txBody>
      </p:sp>
    </p:spTree>
    <p:extLst>
      <p:ext uri="{BB962C8B-B14F-4D97-AF65-F5344CB8AC3E}">
        <p14:creationId xmlns:p14="http://schemas.microsoft.com/office/powerpoint/2010/main" val="28885810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Monster dot com for ScrumMaster - and you find 6,698 job openings.</a:t>
            </a:r>
          </a:p>
          <a:p>
            <a:endParaRPr lang="en-US" dirty="0"/>
          </a:p>
          <a:p>
            <a:endParaRPr lang="en-US" dirty="0"/>
          </a:p>
          <a:p>
            <a:r>
              <a:rPr lang="en-US" dirty="0"/>
              <a:t>====</a:t>
            </a:r>
          </a:p>
          <a:p>
            <a:r>
              <a:rPr lang="en-US" dirty="0"/>
              <a:t>https://</a:t>
            </a:r>
            <a:r>
              <a:rPr lang="en-US" dirty="0" err="1"/>
              <a:t>www.monster.com</a:t>
            </a:r>
            <a:r>
              <a:rPr lang="en-US" dirty="0"/>
              <a:t>/jobs/search/?q=</a:t>
            </a:r>
            <a:r>
              <a:rPr lang="en-US" dirty="0" err="1"/>
              <a:t>scrummaster&amp;intcid</a:t>
            </a:r>
            <a:r>
              <a:rPr lang="en-US" dirty="0"/>
              <a:t>=</a:t>
            </a:r>
            <a:r>
              <a:rPr lang="en-US" dirty="0" err="1"/>
              <a:t>skr_navigation_nhpso_searchMain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144</a:t>
            </a:fld>
            <a:endParaRPr lang="en-US"/>
          </a:p>
        </p:txBody>
      </p:sp>
    </p:spTree>
    <p:extLst>
      <p:ext uri="{BB962C8B-B14F-4D97-AF65-F5344CB8AC3E}">
        <p14:creationId xmlns:p14="http://schemas.microsoft.com/office/powerpoint/2010/main" val="40574324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Indeed found 7,667 ScrumMaster jobs.</a:t>
            </a:r>
          </a:p>
          <a:p>
            <a:endParaRPr lang="en-US" dirty="0"/>
          </a:p>
          <a:p>
            <a:endParaRPr lang="en-US" dirty="0"/>
          </a:p>
          <a:p>
            <a:r>
              <a:rPr lang="en-US" dirty="0">
                <a:sym typeface="Wingdings" pitchFamily="2" charset="2"/>
              </a:rPr>
              <a:t> and check out this Scrum Master position in Charlotte that pays 135 thousand dollars.</a:t>
            </a:r>
          </a:p>
          <a:p>
            <a:r>
              <a:rPr lang="en-US" dirty="0">
                <a:sym typeface="Wingdings" pitchFamily="2" charset="2"/>
              </a:rPr>
              <a:t>Now, who wants to be a scrum master?</a:t>
            </a:r>
            <a:endParaRPr lang="en-US" dirty="0"/>
          </a:p>
          <a:p>
            <a:endParaRPr lang="en-US" dirty="0"/>
          </a:p>
          <a:p>
            <a:endParaRPr lang="en-US" dirty="0"/>
          </a:p>
          <a:p>
            <a:r>
              <a:rPr lang="en-US" dirty="0"/>
              <a:t>=====</a:t>
            </a:r>
          </a:p>
          <a:p>
            <a:r>
              <a:rPr lang="en-US" dirty="0"/>
              <a:t>https://</a:t>
            </a:r>
            <a:r>
              <a:rPr lang="en-US" dirty="0" err="1"/>
              <a:t>www.indeed.com</a:t>
            </a:r>
            <a:r>
              <a:rPr lang="en-US" dirty="0"/>
              <a:t>/</a:t>
            </a:r>
            <a:r>
              <a:rPr lang="en-US" dirty="0" err="1"/>
              <a:t>jobs?q</a:t>
            </a:r>
            <a:r>
              <a:rPr lang="en-US" dirty="0"/>
              <a:t>=</a:t>
            </a:r>
            <a:r>
              <a:rPr lang="en-US" dirty="0" err="1"/>
              <a:t>Scrum+Master&amp;l</a:t>
            </a:r>
            <a:r>
              <a:rPr lang="en-US" dirty="0"/>
              <a:t>=</a:t>
            </a:r>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145</a:t>
            </a:fld>
            <a:endParaRPr lang="en-US"/>
          </a:p>
        </p:txBody>
      </p:sp>
    </p:spTree>
    <p:extLst>
      <p:ext uri="{BB962C8B-B14F-4D97-AF65-F5344CB8AC3E}">
        <p14:creationId xmlns:p14="http://schemas.microsoft.com/office/powerpoint/2010/main" val="21216276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Zip Recruiter found 13,345 ScrumMaster job openings.</a:t>
            </a:r>
          </a:p>
          <a:p>
            <a:endParaRPr lang="en-US" dirty="0"/>
          </a:p>
          <a:p>
            <a:r>
              <a:rPr lang="en-US" dirty="0"/>
              <a:t>That’s a lot of job openings for a job most folks have never heard of.</a:t>
            </a:r>
          </a:p>
          <a:p>
            <a:endParaRPr lang="en-US" dirty="0"/>
          </a:p>
          <a:p>
            <a:endParaRPr lang="en-US" dirty="0"/>
          </a:p>
          <a:p>
            <a:endParaRPr lang="en-US" dirty="0"/>
          </a:p>
          <a:p>
            <a:endParaRPr lang="en-US" dirty="0"/>
          </a:p>
          <a:p>
            <a:r>
              <a:rPr lang="en-US" dirty="0"/>
              <a:t>===</a:t>
            </a:r>
          </a:p>
          <a:p>
            <a:endParaRPr lang="en-US" dirty="0"/>
          </a:p>
          <a:p>
            <a:r>
              <a:rPr lang="en-US" dirty="0"/>
              <a:t>https://</a:t>
            </a:r>
            <a:r>
              <a:rPr lang="en-US" dirty="0" err="1"/>
              <a:t>www.ziprecruiter.com</a:t>
            </a:r>
            <a:r>
              <a:rPr lang="en-US" dirty="0"/>
              <a:t>/candidate/</a:t>
            </a:r>
            <a:r>
              <a:rPr lang="en-US" dirty="0" err="1"/>
              <a:t>search?search</a:t>
            </a:r>
            <a:r>
              <a:rPr lang="en-US" dirty="0"/>
              <a:t>=</a:t>
            </a:r>
            <a:r>
              <a:rPr lang="en-US" dirty="0" err="1"/>
              <a:t>Scrum+Master&amp;location</a:t>
            </a:r>
            <a:r>
              <a:rPr lang="en-US" dirty="0"/>
              <a:t>=</a:t>
            </a:r>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146</a:t>
            </a:fld>
            <a:endParaRPr lang="en-US"/>
          </a:p>
        </p:txBody>
      </p:sp>
    </p:spTree>
    <p:extLst>
      <p:ext uri="{BB962C8B-B14F-4D97-AF65-F5344CB8AC3E}">
        <p14:creationId xmlns:p14="http://schemas.microsoft.com/office/powerpoint/2010/main" val="33768118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506413"/>
            <a:ext cx="2743200" cy="2057400"/>
          </a:xfrm>
        </p:spPr>
      </p:sp>
      <p:sp>
        <p:nvSpPr>
          <p:cNvPr id="3" name="Notes Placeholder 2"/>
          <p:cNvSpPr>
            <a:spLocks noGrp="1"/>
          </p:cNvSpPr>
          <p:nvPr>
            <p:ph type="body" idx="1"/>
          </p:nvPr>
        </p:nvSpPr>
        <p:spPr>
          <a:xfrm>
            <a:off x="685799" y="2784763"/>
            <a:ext cx="5493327" cy="6220691"/>
          </a:xfrm>
        </p:spPr>
        <p:txBody>
          <a:bodyPr/>
          <a:lstStyle/>
          <a:p>
            <a:r>
              <a:rPr lang="en-US" dirty="0"/>
              <a:t>Here is a few descriptors of the ScrumMaster.</a:t>
            </a:r>
          </a:p>
          <a:p>
            <a:endParaRPr lang="en-US" dirty="0"/>
          </a:p>
          <a:p>
            <a:r>
              <a:rPr lang="en-US" dirty="0"/>
              <a:t>I think the best word we have used up to now to describe this position is a facilitator.</a:t>
            </a:r>
          </a:p>
          <a:p>
            <a:endParaRPr lang="en-US" dirty="0"/>
          </a:p>
          <a:p>
            <a:r>
              <a:rPr lang="en-US" dirty="0"/>
              <a:t>The Scrum Master guides the team, but does not actively do the work of a team member.</a:t>
            </a:r>
          </a:p>
          <a:p>
            <a:endParaRPr lang="en-US" dirty="0"/>
          </a:p>
          <a:p>
            <a:r>
              <a:rPr lang="en-US" dirty="0"/>
              <a:t>They get each team member to vocalize what they are doing and to identify any road blocks they see.</a:t>
            </a:r>
          </a:p>
          <a:p>
            <a:endParaRPr lang="en-US" dirty="0"/>
          </a:p>
          <a:p>
            <a:r>
              <a:rPr lang="en-US" dirty="0"/>
              <a:t>They are not managing the team as a traditional manager, they are instead managing the </a:t>
            </a:r>
            <a:r>
              <a:rPr lang="en-US" u="sng" dirty="0"/>
              <a:t>process</a:t>
            </a:r>
            <a:r>
              <a:rPr lang="en-US" dirty="0"/>
              <a:t>.  </a:t>
            </a:r>
          </a:p>
          <a:p>
            <a:r>
              <a:rPr lang="en-US" dirty="0"/>
              <a:t>Ensuring a smooth process, regardless of the product being made.</a:t>
            </a:r>
          </a:p>
          <a:p>
            <a:endParaRPr lang="en-US" dirty="0"/>
          </a:p>
          <a:p>
            <a:r>
              <a:rPr lang="en-US" dirty="0"/>
              <a:t>How do people find out about these jobs that are in high demand?</a:t>
            </a:r>
          </a:p>
          <a:p>
            <a:r>
              <a:rPr lang="en-US" dirty="0"/>
              <a:t>How do we help our clients find out about these jobs -- and figure out if they are the right candidate to become a ScrumMaster?</a:t>
            </a:r>
          </a:p>
          <a:p>
            <a:endParaRPr lang="en-US" dirty="0"/>
          </a:p>
          <a:p>
            <a:r>
              <a:rPr lang="en-US" dirty="0"/>
              <a:t>=====</a:t>
            </a:r>
          </a:p>
          <a:p>
            <a:endParaRPr lang="en-US" dirty="0"/>
          </a:p>
          <a:p>
            <a:r>
              <a:rPr lang="en-US" dirty="0"/>
              <a:t>https://</a:t>
            </a:r>
            <a:r>
              <a:rPr lang="en-US" dirty="0" err="1"/>
              <a:t>www.projectmanager.com</a:t>
            </a:r>
            <a:r>
              <a:rPr lang="en-US" dirty="0"/>
              <a:t>/blog/what-is-a-scrum-master-everything-you-need</a:t>
            </a:r>
          </a:p>
          <a:p>
            <a:endParaRPr lang="en-US" dirty="0"/>
          </a:p>
          <a:p>
            <a:r>
              <a:rPr lang="en-US" dirty="0"/>
              <a:t>A Scrum Master might sound like a character in a role-playing game, but it’s a serious job that’s rooted in leadership. </a:t>
            </a:r>
            <a:r>
              <a:rPr lang="en-US" b="1" dirty="0"/>
              <a:t>The Scrum Master is responsible for ensuring a true Scrum process over the course of a project. They hold together the Scrum framework, facilitating the process for the organization, product owner and Scrum team.</a:t>
            </a:r>
            <a:endParaRPr lang="en-US" dirty="0"/>
          </a:p>
          <a:p>
            <a:r>
              <a:rPr lang="en-US" dirty="0"/>
              <a:t>Scrum, according to </a:t>
            </a:r>
            <a:r>
              <a:rPr lang="en-US" dirty="0">
                <a:hlinkClick r:id="rId3"/>
              </a:rPr>
              <a:t>Scrum.org</a:t>
            </a:r>
            <a:r>
              <a:rPr lang="en-US" dirty="0"/>
              <a:t>, is a framework that allows teams to work on complex projects and deliver high-value products by approaching problems adaptively. It’s a simple, straightforward and easy-to-implement way to handle projects. It can pivot and encourages continuous feedback, which allows a project to more accurately fulfill a customer’s needs.</a:t>
            </a:r>
          </a:p>
          <a:p>
            <a:r>
              <a:rPr lang="en-US" dirty="0"/>
              <a:t>Thanks to its many benefits, Scrum continues to grow in popularity. According to the Scrum Alliance report last year on “</a:t>
            </a:r>
            <a:r>
              <a:rPr lang="en-US" dirty="0">
                <a:hlinkClick r:id="rId4"/>
              </a:rPr>
              <a:t>The State of Scrum</a:t>
            </a:r>
            <a:r>
              <a:rPr lang="en-US" dirty="0"/>
              <a:t>,” 89 percent of Agile users use the Scrum approach, where 62 percent of those polled have an in-house Scrum coach and 86 percent hold a daily Scrum meeting.</a:t>
            </a:r>
          </a:p>
          <a:p>
            <a:r>
              <a:rPr lang="en-US" dirty="0"/>
              <a:t>These statistics show the importance of the Scrum Master, for no Scrum team should be without one. So let’s take a closer look at the role of the Scrum Master.</a:t>
            </a:r>
          </a:p>
          <a:p>
            <a:r>
              <a:rPr lang="en-US" b="1" dirty="0"/>
              <a:t>What Is a Scrum Master?</a:t>
            </a:r>
          </a:p>
          <a:p>
            <a:r>
              <a:rPr lang="en-US" dirty="0"/>
              <a:t>The Scrum Master is the person on the team who is responsible for managing the process, and only the process. They are not involved in the decision-making, but act as a lodestar to guide the team through the Scrum process with their experience and expertise.</a:t>
            </a:r>
          </a:p>
          <a:p>
            <a:r>
              <a:rPr lang="en-US" dirty="0"/>
              <a:t>Not everyone on the team will have the same understanding of Scrum, and that’s especially true for teams new to the framework. Without a Scrum Master promoting and supporting the process, who can help team members understand the </a:t>
            </a:r>
            <a:r>
              <a:rPr lang="en-US" dirty="0">
                <a:hlinkClick r:id="rId5"/>
              </a:rPr>
              <a:t>theory, practice, rules and values of Scrum</a:t>
            </a:r>
            <a:r>
              <a:rPr lang="en-US" dirty="0"/>
              <a:t>, the project can flounder and fail.</a:t>
            </a:r>
          </a:p>
          <a:p>
            <a:r>
              <a:rPr lang="en-US" b="1" dirty="0"/>
              <a:t>Holistic Leadership</a:t>
            </a:r>
          </a:p>
          <a:p>
            <a:r>
              <a:rPr lang="en-US" dirty="0"/>
              <a:t>One way to look at the Scrum Master is as a </a:t>
            </a:r>
            <a:r>
              <a:rPr lang="en-US" dirty="0">
                <a:hlinkClick r:id="rId6"/>
              </a:rPr>
              <a:t>servant leader.</a:t>
            </a:r>
            <a:r>
              <a:rPr lang="en-US" dirty="0"/>
              <a:t> They’re not part of a hierarchy, barking orders or demanding ROI. Instead, they’re taking a more holistic approach to work, offering service to others while promoting a sense of community and supporting a shared decision-making power.</a:t>
            </a:r>
          </a:p>
          <a:p>
            <a:r>
              <a:rPr lang="en-US" dirty="0"/>
              <a:t>One thing the scrum master should be careful to stay away from is </a:t>
            </a:r>
            <a:r>
              <a:rPr lang="en-US" i="1" dirty="0"/>
              <a:t>over-</a:t>
            </a:r>
            <a:r>
              <a:rPr lang="en-US" dirty="0"/>
              <a:t>evangelizing, namely constantly pointing out to their team members when they are “doing scrum wrong”. This is counterproductive and does not fit into the description of what the scrum master should be doing. Rather, the scrum master should catch people doing things right; and then, in the spirit of a the best teachers, show them how things can be done better.</a:t>
            </a:r>
          </a:p>
          <a:p>
            <a:r>
              <a:rPr lang="en-US" b="1" dirty="0"/>
              <a:t>Scrum Master Role</a:t>
            </a:r>
          </a:p>
          <a:p>
            <a:r>
              <a:rPr lang="en-US" dirty="0"/>
              <a:t>The Scrum Master has several roles in the project. The Scrum Master serves the product owner by making sure that the goals, scope and product domain are clear to everyone on the Scrum team. They offer techniques and </a:t>
            </a:r>
            <a:r>
              <a:rPr lang="en-US" dirty="0">
                <a:hlinkClick r:id="rId7"/>
              </a:rPr>
              <a:t>tools to manage the product backlog</a:t>
            </a:r>
            <a:r>
              <a:rPr lang="en-US" dirty="0"/>
              <a:t> effectively and help the Scrum team know that there is a need to keep the product backlog items clear and concise.</a:t>
            </a:r>
          </a:p>
          <a:p>
            <a:r>
              <a:rPr lang="en-US" dirty="0"/>
              <a:t>They also know product planning in an empirical environment. Naturally, a Scrum Master is adept at being agile and can practice agility. They know Agile as a way of approaching a project and can set up meetings as needed to direct or pass on information about the process.</a:t>
            </a:r>
          </a:p>
          <a:p>
            <a:r>
              <a:rPr lang="en-US" b="1" dirty="0"/>
              <a:t>The Scrum Team</a:t>
            </a:r>
          </a:p>
          <a:p>
            <a:r>
              <a:rPr lang="en-US" dirty="0"/>
              <a:t>When it comes to the Scrum team, a Scrum Master acts as a coach, helping them to self-organize and </a:t>
            </a:r>
            <a:r>
              <a:rPr lang="en-US" dirty="0">
                <a:hlinkClick r:id="rId8"/>
              </a:rPr>
              <a:t>work cross-functionally</a:t>
            </a:r>
            <a:r>
              <a:rPr lang="en-US" dirty="0"/>
              <a:t>. They also assist with getting the team to create a high-value product by removing obstacles in their process and coaching them through meetings or other venues when help is needed.</a:t>
            </a:r>
          </a:p>
          <a:p>
            <a:r>
              <a:rPr lang="en-US" dirty="0"/>
              <a:t>An obstacle or impediment may be anything that slows the team down from getting their work done. This could include unnecessary approval processes, slow responsiveness from other departments, or maybe even updating outdated hardware or systems.</a:t>
            </a:r>
          </a:p>
          <a:p>
            <a:r>
              <a:rPr lang="en-US" dirty="0"/>
              <a:t>The Scrum team should be able to count on the scrum master to clear the path ahead of them. This will allow them to focus on the work that is currently on their plate to accomplish and get it done as efficiently and effectively as possible.</a:t>
            </a:r>
          </a:p>
          <a:p>
            <a:r>
              <a:rPr lang="en-US" b="1" dirty="0"/>
              <a:t>The Organization at Large</a:t>
            </a:r>
          </a:p>
          <a:p>
            <a:r>
              <a:rPr lang="en-US" dirty="0"/>
              <a:t>Finally, the Scrum Master also helps the organization by leading and coaching the transition into a Scrum framework. This includes helping the employees and </a:t>
            </a:r>
            <a:r>
              <a:rPr lang="en-US" dirty="0">
                <a:hlinkClick r:id="rId9"/>
              </a:rPr>
              <a:t>stakeholders</a:t>
            </a:r>
            <a:r>
              <a:rPr lang="en-US" dirty="0"/>
              <a:t> work in an empirical product development mode. In this capacity, the Scrum Master will lead change that increases the productivity of the team while working with other Scrum Masters to help foster Scrum throughout the organization.</a:t>
            </a:r>
          </a:p>
          <a:p>
            <a:r>
              <a:rPr lang="en-US" dirty="0"/>
              <a:t>Another big role that the scrum master plays is to constantly dispense information to project stakeholders about where the current sprint and development effort stand. This can be done via the various artifacts of scrum (i.e. backlogs to burn down charts) and just common-sense communication efforts.</a:t>
            </a:r>
          </a:p>
          <a:p>
            <a:r>
              <a:rPr lang="en-US" b="1" dirty="0"/>
              <a:t>What Does a Scrum Master Do?</a:t>
            </a:r>
          </a:p>
          <a:p>
            <a:r>
              <a:rPr lang="en-US" dirty="0"/>
              <a:t>While a Scrum Master is a crucial member of the Scrum team, they are not involved in planning the release. That’s done by the product owner and the team. A Scrum Master doesn’t manage; a Scrum team is self-organizing. In fact, a Scrum Master isn’t responsible for the success of the project’s result.</a:t>
            </a:r>
          </a:p>
          <a:p>
            <a:r>
              <a:rPr lang="en-US" dirty="0"/>
              <a:t>Yet, without a Scrum Master the whole thing would fall apart. The Scrum Master is the glue that holds the project together by facilitating, though not participating, in the daily standup meeting. They help the team maintain their burndown chart and set up retrospectives, sprint reviews and sprint planning sessions.</a:t>
            </a:r>
          </a:p>
          <a:p>
            <a:r>
              <a:rPr lang="en-US" dirty="0"/>
              <a:t>They also help the product owner by walking them through the more technical user stories and encourage </a:t>
            </a:r>
            <a:r>
              <a:rPr lang="en-US" dirty="0">
                <a:hlinkClick r:id="rId10"/>
              </a:rPr>
              <a:t>collaboration</a:t>
            </a:r>
            <a:r>
              <a:rPr lang="en-US" dirty="0"/>
              <a:t> between the product owner and Scrum manager. So, every part of the Scrum process is being helped by the guidance of the Scrum Master. A Scrum Master is like a mechanic, not driving the car but making sure that it’s in proper working order.</a:t>
            </a:r>
          </a:p>
          <a:p>
            <a:r>
              <a:rPr lang="en-US" b="1" dirty="0"/>
              <a:t>Is the Scrum Master a Dedicated Role?</a:t>
            </a:r>
          </a:p>
          <a:p>
            <a:r>
              <a:rPr lang="en-US" dirty="0"/>
              <a:t>There is some discussion about how involved the Scrum Master should be when it comes to the actual development work that is underway. One school of thought is that the Scrum Master should be exclusively dedicated to their role described above and not get buried in the day to day pressures, deadlines, and constraints that come from actually having to do the work themselves. Others feel as if the role described above may not consume 100% of the time that is available and any leftover time can be devoted to toward development work.</a:t>
            </a:r>
          </a:p>
          <a:p>
            <a:r>
              <a:rPr lang="en-US" dirty="0"/>
              <a:t>There are pros and cons to each approach.  If a Scrum Master is involved in development activities, they could find themselves in the </a:t>
            </a:r>
            <a:r>
              <a:rPr lang="en-US" dirty="0">
                <a:hlinkClick r:id="rId11"/>
              </a:rPr>
              <a:t>critical path</a:t>
            </a:r>
            <a:r>
              <a:rPr lang="en-US" dirty="0"/>
              <a:t> of a project that is underway. This means that when the going gets tough or deadlines are looming, they will most likely default to getting their own work done. This is understandable based upon the pressure that is put upon their particular deliverable. But, it could also let the team suffer during a time that they especially need someone filling the role of Scrum Master.</a:t>
            </a:r>
          </a:p>
          <a:p>
            <a:r>
              <a:rPr lang="en-US" dirty="0"/>
              <a:t>The upside of a Scrum Master filling both roles is that the company may feel as if they are getting more for their money by not having to invest in two people to fill the roles.</a:t>
            </a:r>
          </a:p>
          <a:p>
            <a:r>
              <a:rPr lang="en-US" dirty="0"/>
              <a:t>On the other hand, a person that is a 100% dedicated Scrum Master focuses exclusively on the activities mentioned above. They are the person that constantly has the big picture in mind and is always looking ahead for what could be in the way of the project moving forward, or what opportunities could be taken advantage of to bring the sprint to a more expeditious completion.</a:t>
            </a:r>
          </a:p>
          <a:p>
            <a:r>
              <a:rPr lang="en-US" dirty="0"/>
              <a:t>The downside of this approach is that there may need to be more resources applied to the project from a technical perspective and may cost the company additional money.</a:t>
            </a:r>
          </a:p>
          <a:p>
            <a:r>
              <a:rPr lang="en-US" b="1" dirty="0"/>
              <a:t>How to Become a Scrum Master</a:t>
            </a:r>
          </a:p>
          <a:p>
            <a:r>
              <a:rPr lang="en-US" dirty="0"/>
              <a:t>What’s the pathway to becoming a Scrum Master? The most linear course to becoming a Scrum Master is through certification. The Scrum Alliance offers a </a:t>
            </a:r>
            <a:r>
              <a:rPr lang="en-US" dirty="0">
                <a:hlinkClick r:id="rId12"/>
              </a:rPr>
              <a:t>Certified ScrumMaster</a:t>
            </a:r>
            <a:r>
              <a:rPr lang="en-US" dirty="0"/>
              <a:t> (CSM) distinction that teaches the candidate how to get Scrum teams to work at their highest levels.</a:t>
            </a:r>
          </a:p>
          <a:p>
            <a:r>
              <a:rPr lang="en-US" dirty="0"/>
              <a:t>The certification process teaches the fundamentals of the Scrum framework and helps one become intimate with what the team roles are, what events are, what artifacts and rules are, and other terms and procedures of Scrum.</a:t>
            </a:r>
          </a:p>
          <a:p>
            <a:r>
              <a:rPr lang="en-US" dirty="0"/>
              <a:t>Having such certification on top of real-world work experience will place the certified ScrumMaster in a position to expand their career across many industries. A certification demonstrates a core knowledge of Scrum process and how to engage with other Scrum practitioners to further continuous improvement.</a:t>
            </a:r>
          </a:p>
          <a:p>
            <a:r>
              <a:rPr lang="en-US" b="1" dirty="0"/>
              <a:t>ScrumMaster Requirements</a:t>
            </a:r>
          </a:p>
          <a:p>
            <a:r>
              <a:rPr lang="en-US" dirty="0"/>
              <a:t>The requirements for CSM are fairly minimal. First, have some familiarity with the Scrum framework. Then there’s a two-day, 16-hour course, which is taught by a Certified Scrum Trainer, who provides an overview of how to organize and support a Scrum team.</a:t>
            </a:r>
          </a:p>
          <a:p>
            <a:r>
              <a:rPr lang="en-US" dirty="0"/>
              <a:t>After the course there is a CSM exam. If you pass and accept the license agreement, you will graduate with a two-year membership into the Scrum Alliance. There are other certifying bodies besides the Scrum Alliance which also offer a CSM exam, such as </a:t>
            </a:r>
            <a:r>
              <a:rPr lang="en-US" dirty="0">
                <a:hlinkClick r:id="rId13"/>
              </a:rPr>
              <a:t>Mountain Goat Software</a:t>
            </a:r>
            <a:r>
              <a:rPr lang="en-US" dirty="0"/>
              <a:t>.</a:t>
            </a:r>
          </a:p>
          <a:p>
            <a:r>
              <a:rPr lang="en-US" b="1" dirty="0"/>
              <a:t>ScrumMaster Certification Exam</a:t>
            </a:r>
          </a:p>
          <a:p>
            <a:r>
              <a:rPr lang="en-US" dirty="0"/>
              <a:t>The exam contains 35 multiple-choice questions, where 24 must be answered correctly for a passing grade. The test covers the history of Scrum and the basics of the process. Specific topics include product backlogs, planning releases, problems that can occur, scalability, </a:t>
            </a:r>
            <a:r>
              <a:rPr lang="en-US" dirty="0">
                <a:hlinkClick r:id="rId14"/>
              </a:rPr>
              <a:t>Scrum roles</a:t>
            </a:r>
            <a:r>
              <a:rPr lang="en-US" dirty="0"/>
              <a:t>, sprints, how to conduct daily </a:t>
            </a:r>
            <a:r>
              <a:rPr lang="en-US" dirty="0">
                <a:hlinkClick r:id="rId15"/>
              </a:rPr>
              <a:t>Scrum meetings</a:t>
            </a:r>
            <a:r>
              <a:rPr lang="en-US" dirty="0"/>
              <a:t>, tasks, reports and team organization.</a:t>
            </a:r>
          </a:p>
          <a:p>
            <a:r>
              <a:rPr lang="en-US" dirty="0"/>
              <a:t>While taking the test, test-takers can look at handouts and their notes. There is a time limit to the test, and you can pause it if you’re called away. But the test must be completed within 90 days of starting.</a:t>
            </a:r>
          </a:p>
          <a:p>
            <a:r>
              <a:rPr lang="en-US" dirty="0"/>
              <a:t>Results are posted immediately upon completing the test. If you pass, you’ll be able to see any wrong answers and the correct answers. However, if you do not pass, while you’ll see those questions that you missed, the answers will not be provided. If you fail, you can take the test one more time without further charge.</a:t>
            </a:r>
          </a:p>
          <a:p>
            <a:r>
              <a:rPr lang="en-US" b="1" dirty="0"/>
              <a:t>Certified ScrumMaster Salary</a:t>
            </a:r>
          </a:p>
          <a:p>
            <a:r>
              <a:rPr lang="en-US" dirty="0"/>
              <a:t>A Certified ScrumMaster makes on average, depending on industry and region, between $70,000 and $100,000 annually. Certification makes a Scrum Master a more viable candidate for the job, as it provides a unbiased third-party verification of skills.</a:t>
            </a:r>
          </a:p>
          <a:p>
            <a:r>
              <a:rPr lang="en-US" i="1" dirty="0"/>
              <a:t>Do you want to be a Scrum Master? It’s a cool title, but it’s more than a name. There’s a lot of responsibility and having the right tools to facilitate the Scrum process is key to any Scrum Master’s success. </a:t>
            </a:r>
            <a:r>
              <a:rPr lang="en-US" i="1" dirty="0">
                <a:hlinkClick r:id="rId16"/>
              </a:rPr>
              <a:t>ProjectManager.com</a:t>
            </a:r>
            <a:r>
              <a:rPr lang="en-US" i="1" dirty="0"/>
              <a:t> is a cloud-based project management software that works with the self-organizing teams and short tasks of a Scrum framework. Be a Scrum Master with </a:t>
            </a:r>
            <a:r>
              <a:rPr lang="en-US" i="1" dirty="0" err="1"/>
              <a:t>ProjectManager.com</a:t>
            </a:r>
            <a:r>
              <a:rPr lang="en-US" i="1" dirty="0"/>
              <a:t> by taking </a:t>
            </a:r>
            <a:r>
              <a:rPr lang="en-US" i="1" dirty="0">
                <a:hlinkClick r:id="rId17"/>
              </a:rPr>
              <a:t>this free 30-day trial.</a:t>
            </a:r>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147</a:t>
            </a:fld>
            <a:endParaRPr lang="en-US"/>
          </a:p>
        </p:txBody>
      </p:sp>
    </p:spTree>
    <p:extLst>
      <p:ext uri="{BB962C8B-B14F-4D97-AF65-F5344CB8AC3E}">
        <p14:creationId xmlns:p14="http://schemas.microsoft.com/office/powerpoint/2010/main" val="5108761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148</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324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settings</a:t>
            </a:r>
          </a:p>
          <a:p>
            <a:endParaRPr lang="en-US" dirty="0">
              <a:ea typeface="ヒラギノ角ゴ Pro W3" charset="0"/>
            </a:endParaRPr>
          </a:p>
          <a:p>
            <a:r>
              <a:rPr lang="en-US" dirty="0">
                <a:ea typeface="ヒラギノ角ゴ Pro W3" charset="0"/>
              </a:rPr>
              <a:t>Download my PowerPoint and read the descriptions for the rest of these.</a:t>
            </a:r>
          </a:p>
          <a:p>
            <a:endParaRPr lang="en-US" dirty="0">
              <a:ea typeface="ヒラギノ角ゴ Pro W3" charset="0"/>
            </a:endParaRPr>
          </a:p>
          <a:p>
            <a:r>
              <a:rPr lang="en-US" dirty="0">
                <a:ea typeface="ヒラギノ角ゴ Pro W3" charset="0"/>
              </a:rPr>
              <a:t>Where are we teaching these skills that the workforce needs?</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762679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a:t>Employers are </a:t>
            </a:r>
            <a:r>
              <a:rPr lang="en-US" u="sng" dirty="0"/>
              <a:t>willing</a:t>
            </a:r>
            <a:r>
              <a:rPr lang="en-US" dirty="0"/>
              <a:t> to </a:t>
            </a:r>
            <a:r>
              <a:rPr lang="en-US" u="sng" dirty="0"/>
              <a:t>train</a:t>
            </a:r>
            <a:r>
              <a:rPr lang="en-US" dirty="0"/>
              <a:t> their employees to learn new technical </a:t>
            </a:r>
            <a:r>
              <a:rPr lang="en-US" u="sng" dirty="0"/>
              <a:t>skills</a:t>
            </a:r>
            <a:r>
              <a:rPr lang="en-US" dirty="0"/>
              <a:t>, but they do </a:t>
            </a:r>
            <a:r>
              <a:rPr lang="en-US" u="sng" dirty="0"/>
              <a:t>not</a:t>
            </a:r>
            <a:r>
              <a:rPr lang="en-US" dirty="0"/>
              <a:t> have time to make their employees </a:t>
            </a:r>
            <a:r>
              <a:rPr lang="en-US" u="sng" dirty="0"/>
              <a:t>ambitious</a:t>
            </a:r>
            <a:r>
              <a:rPr lang="en-US" dirty="0"/>
              <a:t>.</a:t>
            </a:r>
          </a:p>
          <a:p>
            <a:endParaRPr lang="en-US" dirty="0"/>
          </a:p>
          <a:p>
            <a:r>
              <a:rPr lang="en-US" dirty="0"/>
              <a:t>Cultivating </a:t>
            </a:r>
            <a:r>
              <a:rPr lang="en-US" b="1" u="sng" dirty="0"/>
              <a:t>ambition</a:t>
            </a:r>
            <a:r>
              <a:rPr lang="en-US" dirty="0"/>
              <a:t> and an eagerness to learn and do well -- are really important. </a:t>
            </a:r>
          </a:p>
          <a:p>
            <a:r>
              <a:rPr lang="en-US" dirty="0"/>
              <a:t>Young people who show ambition are more employable, </a:t>
            </a:r>
          </a:p>
          <a:p>
            <a:endParaRPr lang="en-US" dirty="0"/>
          </a:p>
          <a:p>
            <a:r>
              <a:rPr lang="en-US" dirty="0"/>
              <a:t>Ambition is a good thing, -- however, -- </a:t>
            </a:r>
            <a:r>
              <a:rPr lang="en-US" u="sng" dirty="0"/>
              <a:t>too much</a:t>
            </a:r>
            <a:r>
              <a:rPr lang="en-US" dirty="0"/>
              <a:t> ambition can be </a:t>
            </a:r>
            <a:r>
              <a:rPr lang="en-US" u="sng" dirty="0"/>
              <a:t>bad</a:t>
            </a:r>
            <a:r>
              <a:rPr lang="en-US" dirty="0"/>
              <a:t>.  </a:t>
            </a:r>
          </a:p>
          <a:p>
            <a:endParaRPr lang="en-US" dirty="0"/>
          </a:p>
          <a:p>
            <a:r>
              <a:rPr lang="en-US" dirty="0"/>
              <a:t>Remember that as a new employee you are ambitious</a:t>
            </a:r>
            <a:r>
              <a:rPr lang="en-US" baseline="0" dirty="0"/>
              <a:t> to </a:t>
            </a:r>
            <a:r>
              <a:rPr lang="en-US" u="sng" baseline="0" dirty="0"/>
              <a:t>learn</a:t>
            </a:r>
            <a:r>
              <a:rPr lang="en-US" baseline="0" dirty="0"/>
              <a:t>, </a:t>
            </a:r>
            <a:r>
              <a:rPr lang="en-US" u="sng" baseline="0" dirty="0"/>
              <a:t>not</a:t>
            </a:r>
            <a:r>
              <a:rPr lang="en-US" baseline="0" dirty="0"/>
              <a:t> ambitious to </a:t>
            </a:r>
            <a:r>
              <a:rPr lang="en-US" u="sng" baseline="0" dirty="0"/>
              <a:t>take over</a:t>
            </a:r>
            <a:r>
              <a:rPr lang="en-US" baseline="0" dirty="0"/>
              <a:t>. </a:t>
            </a:r>
          </a:p>
          <a:p>
            <a:endParaRPr lang="en-US" baseline="0" dirty="0"/>
          </a:p>
          <a:p>
            <a:r>
              <a:rPr lang="en-US" baseline="0" dirty="0"/>
              <a:t>Being </a:t>
            </a:r>
            <a:r>
              <a:rPr lang="en-US" u="sng" baseline="0" dirty="0"/>
              <a:t>overly</a:t>
            </a:r>
            <a:r>
              <a:rPr lang="en-US" baseline="0" dirty="0"/>
              <a:t> ambitious could indicate an </a:t>
            </a:r>
            <a:r>
              <a:rPr lang="en-US" u="sng" baseline="0" dirty="0"/>
              <a:t>unwillingness</a:t>
            </a:r>
            <a:r>
              <a:rPr lang="en-US" baseline="0" dirty="0"/>
              <a:t> to learn.</a:t>
            </a:r>
            <a:endParaRPr lang="en-US" dirty="0"/>
          </a:p>
          <a:p>
            <a:endParaRPr lang="en-US" dirty="0"/>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149</a:t>
            </a:fld>
            <a:endParaRPr lang="en-US"/>
          </a:p>
        </p:txBody>
      </p:sp>
    </p:spTree>
    <p:extLst>
      <p:ext uri="{BB962C8B-B14F-4D97-AF65-F5344CB8AC3E}">
        <p14:creationId xmlns:p14="http://schemas.microsoft.com/office/powerpoint/2010/main" val="378299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225" y="407988"/>
            <a:ext cx="2846388" cy="2135187"/>
          </a:xfrm>
        </p:spPr>
      </p:sp>
      <p:sp>
        <p:nvSpPr>
          <p:cNvPr id="3" name="Notes Placeholder 2"/>
          <p:cNvSpPr>
            <a:spLocks noGrp="1"/>
          </p:cNvSpPr>
          <p:nvPr>
            <p:ph type="body" idx="1"/>
          </p:nvPr>
        </p:nvSpPr>
        <p:spPr>
          <a:xfrm>
            <a:off x="685800" y="2486024"/>
            <a:ext cx="5486400" cy="6581775"/>
          </a:xfrm>
        </p:spPr>
        <p:txBody>
          <a:bodyPr>
            <a:noAutofit/>
          </a:bodyPr>
          <a:lstStyle/>
          <a:p>
            <a:r>
              <a:rPr lang="en-US" sz="1500" baseline="0" dirty="0"/>
              <a:t>A 4-year program at a state university costs about </a:t>
            </a:r>
            <a:r>
              <a:rPr lang="en-US" sz="1500" u="sng" baseline="0" dirty="0"/>
              <a:t>ten</a:t>
            </a:r>
            <a:r>
              <a:rPr lang="en-US" sz="1500" baseline="0" dirty="0"/>
              <a:t> times as much as a 2-year program at a community college.</a:t>
            </a:r>
          </a:p>
          <a:p>
            <a:r>
              <a:rPr lang="en-US" sz="1500" baseline="0" dirty="0"/>
              <a:t>Considering the cost of the education, and the student loans to pay back, who will be able to buy that fancy sports car sooner?</a:t>
            </a:r>
          </a:p>
          <a:p>
            <a:endParaRPr lang="en-US" sz="1500" dirty="0"/>
          </a:p>
          <a:p>
            <a:r>
              <a:rPr lang="en-US" sz="1500" baseline="0" dirty="0"/>
              <a:t>The web addresses where you can find all of my data sources is in the Notes</a:t>
            </a:r>
            <a:r>
              <a:rPr lang="en-US" sz="1500" dirty="0"/>
              <a:t> section under each slide. </a:t>
            </a:r>
          </a:p>
          <a:p>
            <a:r>
              <a:rPr lang="en-US" sz="1500" baseline="0" dirty="0"/>
              <a:t>At</a:t>
            </a:r>
            <a:r>
              <a:rPr lang="en-US" sz="1500" dirty="0"/>
              <a:t> this particular website you can break it down by exact degree and specific college.</a:t>
            </a:r>
          </a:p>
          <a:p>
            <a:endParaRPr lang="en-US" sz="1500" dirty="0"/>
          </a:p>
          <a:p>
            <a:r>
              <a:rPr lang="en-US" sz="1500" dirty="0"/>
              <a:t>I assume that data like this exists for your state.  If not, come join us.</a:t>
            </a:r>
          </a:p>
          <a:p>
            <a:endParaRPr lang="en-US" sz="1500" baseline="0" dirty="0"/>
          </a:p>
          <a:p>
            <a:r>
              <a:rPr lang="en-US" sz="1500" baseline="0" dirty="0"/>
              <a:t>You could look at the data for the technical programs offered at your specific high school and community college and share them with the students, parents, and school counselors.</a:t>
            </a:r>
          </a:p>
          <a:p>
            <a:r>
              <a:rPr lang="en-US" sz="1500" baseline="0" dirty="0"/>
              <a:t>Forget what you have been told in the past about education and salaries. </a:t>
            </a:r>
            <a:r>
              <a:rPr lang="mr-IN" sz="1500" baseline="0" dirty="0"/>
              <a:t>–</a:t>
            </a:r>
            <a:r>
              <a:rPr lang="en-US" sz="1500" baseline="0" dirty="0"/>
              <a:t> </a:t>
            </a:r>
            <a:r>
              <a:rPr lang="en-US" sz="1500" u="sng" baseline="0" dirty="0"/>
              <a:t>This</a:t>
            </a:r>
            <a:r>
              <a:rPr lang="en-US" sz="1500" baseline="0" dirty="0"/>
              <a:t> is the new reality.</a:t>
            </a:r>
          </a:p>
          <a:p>
            <a:endParaRPr lang="en-US" sz="1500" baseline="0" dirty="0"/>
          </a:p>
          <a:p>
            <a:endParaRPr lang="en-US" sz="1500" dirty="0"/>
          </a:p>
          <a:p>
            <a:r>
              <a:rPr lang="en-US" sz="1500" dirty="0"/>
              <a:t>====</a:t>
            </a:r>
          </a:p>
          <a:p>
            <a:endParaRPr lang="en-US" sz="1500" dirty="0"/>
          </a:p>
          <a:p>
            <a:r>
              <a:rPr lang="en-US" sz="1500" dirty="0"/>
              <a:t>http://</a:t>
            </a:r>
            <a:r>
              <a:rPr lang="en-US" sz="1500" dirty="0" err="1"/>
              <a:t>nctower.com</a:t>
            </a:r>
            <a:r>
              <a:rPr lang="en-US" sz="1500" dirty="0"/>
              <a:t>/output/</a:t>
            </a:r>
            <a:r>
              <a:rPr lang="en-US" sz="1500" dirty="0" err="1"/>
              <a:t>unc</a:t>
            </a:r>
            <a:r>
              <a:rPr lang="en-US" sz="1500" dirty="0"/>
              <a:t>/7810/</a:t>
            </a:r>
          </a:p>
          <a:p>
            <a:r>
              <a:rPr lang="en-US" sz="1500" dirty="0"/>
              <a:t>2007-2008 Bachelor Degree graduates from All NC Universities</a:t>
            </a:r>
          </a:p>
          <a:p>
            <a:endParaRPr lang="en-US" sz="1500" dirty="0"/>
          </a:p>
          <a:p>
            <a:endParaRPr lang="en-US" sz="1500" dirty="0"/>
          </a:p>
          <a:p>
            <a:r>
              <a:rPr lang="en-US" sz="1500" dirty="0"/>
              <a:t>http://</a:t>
            </a:r>
            <a:r>
              <a:rPr lang="en-US" sz="1500" dirty="0" err="1"/>
              <a:t>nctower.com</a:t>
            </a:r>
            <a:r>
              <a:rPr lang="en-US" sz="1500" dirty="0"/>
              <a:t>/output/</a:t>
            </a:r>
            <a:r>
              <a:rPr lang="en-US" sz="1500" dirty="0" err="1"/>
              <a:t>ncccs</a:t>
            </a:r>
            <a:r>
              <a:rPr lang="en-US" sz="1500" dirty="0"/>
              <a:t>/4840-4946-4797-4887-5059/</a:t>
            </a:r>
          </a:p>
          <a:p>
            <a:r>
              <a:rPr lang="en-US" sz="1500" dirty="0"/>
              <a:t>2007-2008 graduates from selected Associate Degree programs in NC</a:t>
            </a:r>
          </a:p>
          <a:p>
            <a:endParaRPr lang="en-US" sz="15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3541098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81400" cy="26860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a:t>Understanding what it means to add </a:t>
            </a:r>
            <a:r>
              <a:rPr lang="en-US" b="1" u="sng" dirty="0"/>
              <a:t>value</a:t>
            </a:r>
            <a:r>
              <a:rPr lang="en-US" dirty="0"/>
              <a:t> to a company or organization is a fundamental question that should be answered by anyone looking for work, along with appreciating why that’s an important question in the first place. </a:t>
            </a:r>
          </a:p>
          <a:p>
            <a:endParaRPr lang="en-US" dirty="0"/>
          </a:p>
          <a:p>
            <a:r>
              <a:rPr lang="en-US" dirty="0"/>
              <a:t>Employment is an earned privilege, not a right - even with a fancy diploma in hand, there are no promises or guarantees. </a:t>
            </a:r>
          </a:p>
          <a:p>
            <a:endParaRPr lang="en-US" dirty="0"/>
          </a:p>
          <a:p>
            <a:r>
              <a:rPr lang="en-US" dirty="0"/>
              <a:t>People are typically the biggest expense in any organization, and those who add the most </a:t>
            </a:r>
            <a:r>
              <a:rPr lang="en-US" u="sng" dirty="0"/>
              <a:t>value</a:t>
            </a:r>
            <a:r>
              <a:rPr lang="en-US" dirty="0"/>
              <a:t> have the best job security. </a:t>
            </a:r>
          </a:p>
          <a:p>
            <a:endParaRPr lang="en-US" dirty="0"/>
          </a:p>
          <a:p>
            <a:r>
              <a:rPr lang="en-US" dirty="0"/>
              <a:t>Those who don’t add value usually don’t stay employed for very long. </a:t>
            </a:r>
          </a:p>
          <a:p>
            <a:endParaRPr lang="en-US" dirty="0"/>
          </a:p>
          <a:p>
            <a:r>
              <a:rPr lang="en-US" dirty="0"/>
              <a:t>What makes</a:t>
            </a:r>
            <a:r>
              <a:rPr lang="en-US" baseline="0" dirty="0"/>
              <a:t> </a:t>
            </a:r>
            <a:r>
              <a:rPr lang="en-US" u="sng" baseline="0" dirty="0"/>
              <a:t>you</a:t>
            </a:r>
            <a:r>
              <a:rPr lang="en-US" baseline="0" dirty="0"/>
              <a:t> a valuable person? </a:t>
            </a:r>
          </a:p>
          <a:p>
            <a:endParaRPr lang="en-US" baseline="0" dirty="0"/>
          </a:p>
          <a:p>
            <a:r>
              <a:rPr lang="en-US" baseline="0" dirty="0"/>
              <a:t>How can you convey that image to a potential employer?</a:t>
            </a:r>
            <a:endParaRPr lang="en-US" dirty="0"/>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worldofdtcmarketing.com</a:t>
            </a:r>
            <a:r>
              <a:rPr lang="en-US" dirty="0"/>
              <a:t>/ensure-pharma-websites-add-value/health-information-online/</a:t>
            </a:r>
          </a:p>
          <a:p>
            <a:endParaRPr lang="en-US" dirty="0"/>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150</a:t>
            </a:fld>
            <a:endParaRPr lang="en-US"/>
          </a:p>
        </p:txBody>
      </p:sp>
    </p:spTree>
    <p:extLst>
      <p:ext uri="{BB962C8B-B14F-4D97-AF65-F5344CB8AC3E}">
        <p14:creationId xmlns:p14="http://schemas.microsoft.com/office/powerpoint/2010/main" val="405099039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3124200" cy="2343150"/>
          </a:xfrm>
        </p:spPr>
      </p:sp>
      <p:sp>
        <p:nvSpPr>
          <p:cNvPr id="3" name="Notes Placeholder 2"/>
          <p:cNvSpPr>
            <a:spLocks noGrp="1"/>
          </p:cNvSpPr>
          <p:nvPr>
            <p:ph type="body" idx="1"/>
          </p:nvPr>
        </p:nvSpPr>
        <p:spPr>
          <a:xfrm>
            <a:off x="685800" y="2819400"/>
            <a:ext cx="5486400" cy="5943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 a result, when they set out to market themselves, or interview with potential employers, they offer little useful information, and instead rely on those doing the hiring to help </a:t>
            </a:r>
            <a:r>
              <a:rPr lang="en-US" u="sng" dirty="0"/>
              <a:t>them</a:t>
            </a:r>
            <a:r>
              <a:rPr lang="en-US" dirty="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takes practice to become</a:t>
            </a:r>
            <a:r>
              <a:rPr lang="en-US" baseline="0" dirty="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Getting Constructive criticism from folks you can trust is important.</a:t>
            </a:r>
          </a:p>
          <a:p>
            <a:endParaRPr lang="en-US" dirty="0"/>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prakovic.edublogs.org</a:t>
            </a:r>
            <a:r>
              <a:rPr lang="en-US" dirty="0"/>
              <a:t>/2015/11/09/writing-about-articulation-in-a-progress-report/</a:t>
            </a:r>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151</a:t>
            </a:fld>
            <a:endParaRPr lang="en-US"/>
          </a:p>
        </p:txBody>
      </p:sp>
    </p:spTree>
    <p:extLst>
      <p:ext uri="{BB962C8B-B14F-4D97-AF65-F5344CB8AC3E}">
        <p14:creationId xmlns:p14="http://schemas.microsoft.com/office/powerpoint/2010/main" val="38582472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2243138"/>
            <a:ext cx="5486400" cy="6900862"/>
          </a:xfrm>
        </p:spPr>
        <p:txBody>
          <a:bodyPr>
            <a:noAutofit/>
          </a:bodyPr>
          <a:lstStyle/>
          <a:p>
            <a:r>
              <a:rPr lang="en-US" dirty="0"/>
              <a:t>Families don’t sit around</a:t>
            </a:r>
            <a:r>
              <a:rPr lang="en-US" baseline="0" dirty="0"/>
              <a:t> the dinner table and talk like they used to. </a:t>
            </a:r>
          </a:p>
          <a:p>
            <a:r>
              <a:rPr lang="en-US" baseline="0" dirty="0"/>
              <a:t>If they get together at all it is often at a fast-food restaurant on the way to soccer practice or dance lessons.</a:t>
            </a:r>
          </a:p>
          <a:p>
            <a:endParaRPr lang="en-US" baseline="0" dirty="0"/>
          </a:p>
          <a:p>
            <a:r>
              <a:rPr lang="en-US" baseline="0" dirty="0"/>
              <a:t>Often these days most of the folks around the table are busy texting or otherwise engaged in an off-table conversation.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Old-fashioned dinner-time conversations </a:t>
            </a:r>
            <a:r>
              <a:rPr lang="en-US" dirty="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dinner-time conversations are an important</a:t>
            </a:r>
            <a:r>
              <a:rPr lang="en-US" baseline="0" dirty="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Simply reciting what you learned that day and</a:t>
            </a:r>
            <a:r>
              <a:rPr lang="en-US" baseline="0" dirty="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it takes </a:t>
            </a:r>
            <a:r>
              <a:rPr lang="en-US" u="sng" baseline="0" dirty="0"/>
              <a:t>practice</a:t>
            </a:r>
            <a:r>
              <a:rPr lang="en-US" baseline="0" dirty="0"/>
              <a:t> speaking in front of your supportive family --- that will give you the confidence to speak in front of others.</a:t>
            </a:r>
            <a:endParaRPr lang="en-US" dirty="0"/>
          </a:p>
          <a:p>
            <a:endParaRPr lang="en-US" baseline="0" dirty="0"/>
          </a:p>
          <a:p>
            <a:r>
              <a:rPr lang="en-US" dirty="0"/>
              <a:t>How can we encourage dinner-time conversations.  Both at home and in the classroom.</a:t>
            </a:r>
          </a:p>
          <a:p>
            <a:endParaRPr lang="en-US" dirty="0"/>
          </a:p>
          <a:p>
            <a:endParaRPr lang="en-US" dirty="0"/>
          </a:p>
          <a:p>
            <a:endParaRPr lang="en-US" dirty="0"/>
          </a:p>
          <a:p>
            <a:r>
              <a:rPr lang="en-US" dirty="0"/>
              <a:t>======</a:t>
            </a:r>
          </a:p>
          <a:p>
            <a:r>
              <a:rPr lang="en-US" dirty="0"/>
              <a:t>Photo:</a:t>
            </a:r>
          </a:p>
          <a:p>
            <a:r>
              <a:rPr lang="en-US" dirty="0"/>
              <a:t>http://</a:t>
            </a:r>
            <a:r>
              <a:rPr lang="en-US" dirty="0" err="1"/>
              <a:t>fatherhood.about.com</a:t>
            </a:r>
            <a:r>
              <a:rPr lang="en-US" dirty="0"/>
              <a:t>/od/challenges/a/</a:t>
            </a:r>
            <a:r>
              <a:rPr lang="en-US" dirty="0" err="1"/>
              <a:t>dinner_talk.htm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152</a:t>
            </a:fld>
            <a:endParaRPr lang="en-US"/>
          </a:p>
        </p:txBody>
      </p:sp>
    </p:spTree>
    <p:extLst>
      <p:ext uri="{BB962C8B-B14F-4D97-AF65-F5344CB8AC3E}">
        <p14:creationId xmlns:p14="http://schemas.microsoft.com/office/powerpoint/2010/main" val="13491044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371600" cy="1028700"/>
          </a:xfrm>
        </p:spPr>
      </p:sp>
      <p:sp>
        <p:nvSpPr>
          <p:cNvPr id="3" name="Notes Placeholder 2"/>
          <p:cNvSpPr>
            <a:spLocks noGrp="1"/>
          </p:cNvSpPr>
          <p:nvPr>
            <p:ph type="body" idx="1"/>
          </p:nvPr>
        </p:nvSpPr>
        <p:spPr>
          <a:xfrm>
            <a:off x="685800" y="2057400"/>
            <a:ext cx="5638800" cy="70850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Employers would like to see evidence that you possess a skill </a:t>
            </a:r>
            <a:r>
              <a:rPr lang="en-US" u="sng" dirty="0"/>
              <a:t>before</a:t>
            </a:r>
            <a:r>
              <a:rPr lang="en-US" dirty="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Industry certifications are a good way of quickly</a:t>
            </a:r>
            <a:r>
              <a:rPr lang="en-US" baseline="0" dirty="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a:t>
            </a:r>
            <a:r>
              <a:rPr lang="en-US" baseline="0" dirty="0"/>
              <a:t> </a:t>
            </a:r>
            <a:r>
              <a:rPr lang="en-US" dirty="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Businesses do </a:t>
            </a:r>
            <a:r>
              <a:rPr lang="en-US" u="sng" dirty="0"/>
              <a:t>not</a:t>
            </a:r>
            <a:r>
              <a:rPr lang="en-US" dirty="0"/>
              <a:t> want to teach you </a:t>
            </a:r>
            <a:r>
              <a:rPr lang="en-US" u="sng" dirty="0"/>
              <a:t>soft skills </a:t>
            </a:r>
            <a:r>
              <a:rPr lang="en-US" dirty="0"/>
              <a:t>like</a:t>
            </a:r>
            <a:r>
              <a:rPr lang="en-US" baseline="0" dirty="0"/>
              <a:t> </a:t>
            </a:r>
            <a:r>
              <a:rPr lang="en-US" dirty="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Learning how to text message and update your </a:t>
            </a:r>
            <a:r>
              <a:rPr lang="en-US" dirty="0" err="1"/>
              <a:t>FaceBook</a:t>
            </a:r>
            <a:r>
              <a:rPr lang="en-US" baseline="0" dirty="0"/>
              <a:t> page are important ways of communicating, but talking face-to-face is the skill that will get you hired.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Technical skills may get you </a:t>
            </a:r>
            <a:r>
              <a:rPr lang="en-US" u="sng" dirty="0"/>
              <a:t>hired</a:t>
            </a:r>
            <a:r>
              <a:rPr lang="en-US" dirty="0"/>
              <a:t>,</a:t>
            </a:r>
            <a:r>
              <a:rPr lang="en-US" baseline="0" dirty="0"/>
              <a:t> but it is the </a:t>
            </a:r>
            <a:r>
              <a:rPr lang="en-US" u="sng" baseline="0" dirty="0"/>
              <a:t>soft</a:t>
            </a:r>
            <a:r>
              <a:rPr lang="en-US" baseline="0" dirty="0"/>
              <a:t> skills that will </a:t>
            </a:r>
            <a:r>
              <a:rPr lang="en-US" u="sng" baseline="0" dirty="0"/>
              <a:t>keep</a:t>
            </a:r>
            <a:r>
              <a:rPr lang="en-US" baseline="0" dirty="0"/>
              <a:t> you hired.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crucial</a:t>
            </a:r>
            <a:r>
              <a:rPr lang="en-US" baseline="0" dirty="0"/>
              <a:t> that we teach in such a way as to perfect the </a:t>
            </a:r>
            <a:r>
              <a:rPr lang="en-US" u="sng" baseline="0" dirty="0"/>
              <a:t>soft</a:t>
            </a:r>
            <a:r>
              <a:rPr lang="en-US" baseline="0" dirty="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Team-based activities in our classrooms will help prepare the youth for a career, but unfortunately, those kinds of activities may not count towards evaluating the school’s performance.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lifehacker.com</a:t>
            </a:r>
            <a:r>
              <a:rPr lang="en-US" dirty="0"/>
              <a:t>/diversify-your-skills-to-find-your-value-and-build-a-be-1708814777</a:t>
            </a:r>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153</a:t>
            </a:fld>
            <a:endParaRPr lang="en-US"/>
          </a:p>
        </p:txBody>
      </p:sp>
    </p:spTree>
    <p:extLst>
      <p:ext uri="{BB962C8B-B14F-4D97-AF65-F5344CB8AC3E}">
        <p14:creationId xmlns:p14="http://schemas.microsoft.com/office/powerpoint/2010/main" val="22574594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76400"/>
            <a:ext cx="5486400" cy="7467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might</a:t>
            </a:r>
            <a:r>
              <a:rPr lang="en-US" baseline="0" dirty="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a:t>
            </a:r>
            <a:r>
              <a:rPr lang="en-US" u="sng" baseline="0" dirty="0"/>
              <a:t>Expert</a:t>
            </a:r>
            <a:r>
              <a:rPr lang="en-US" baseline="0" dirty="0"/>
              <a:t> can not only demonstrate skill by performing a certain operation, but also knows </a:t>
            </a:r>
            <a:r>
              <a:rPr lang="en-US" u="sng" baseline="0" dirty="0"/>
              <a:t>why</a:t>
            </a:r>
            <a:r>
              <a:rPr lang="en-US" baseline="0" dirty="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a:t>extra</a:t>
            </a:r>
            <a:r>
              <a:rPr lang="en-US" baseline="0" dirty="0"/>
              <a:t> knowledge that turns a </a:t>
            </a:r>
            <a:r>
              <a:rPr lang="en-US" u="sng" baseline="0" dirty="0"/>
              <a:t>skilled</a:t>
            </a:r>
            <a:r>
              <a:rPr lang="en-US" baseline="0" dirty="0"/>
              <a:t> person into an </a:t>
            </a:r>
            <a:r>
              <a:rPr lang="en-US" u="sng" baseline="0" dirty="0"/>
              <a:t>expert</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chucksblog.typepad.com</a:t>
            </a:r>
            <a:r>
              <a:rPr lang="en-US" dirty="0"/>
              <a:t>/.a/6a00d83451be8f69e201b8d0997c11970c-popup</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154</a:t>
            </a:fld>
            <a:endParaRPr lang="en-US"/>
          </a:p>
        </p:txBody>
      </p:sp>
    </p:spTree>
    <p:extLst>
      <p:ext uri="{BB962C8B-B14F-4D97-AF65-F5344CB8AC3E}">
        <p14:creationId xmlns:p14="http://schemas.microsoft.com/office/powerpoint/2010/main" val="106665366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3964516" cy="2973387"/>
          </a:xfrm>
        </p:spPr>
      </p:sp>
      <p:sp>
        <p:nvSpPr>
          <p:cNvPr id="3" name="Notes Placeholder 2"/>
          <p:cNvSpPr>
            <a:spLocks noGrp="1"/>
          </p:cNvSpPr>
          <p:nvPr>
            <p:ph type="body" idx="1"/>
          </p:nvPr>
        </p:nvSpPr>
        <p:spPr>
          <a:xfrm>
            <a:off x="685800" y="3429000"/>
            <a:ext cx="5486400" cy="5638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Teaching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https://</a:t>
            </a:r>
            <a:r>
              <a:rPr lang="en-US" dirty="0" err="1"/>
              <a:t>shearsdirect.com</a:t>
            </a:r>
            <a:r>
              <a:rPr lang="en-US" dirty="0"/>
              <a:t>/terminology</a:t>
            </a:r>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155</a:t>
            </a:fld>
            <a:endParaRPr lang="en-US"/>
          </a:p>
        </p:txBody>
      </p:sp>
    </p:spTree>
    <p:extLst>
      <p:ext uri="{BB962C8B-B14F-4D97-AF65-F5344CB8AC3E}">
        <p14:creationId xmlns:p14="http://schemas.microsoft.com/office/powerpoint/2010/main" val="33263868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an important consideration given that school curriculum often focuses on a core set of skills, -- and other programs such as art, music or other non-academics -- where curiosity is actually encouraged</a:t>
            </a:r>
            <a:r>
              <a:rPr lang="en-US" baseline="0" dirty="0"/>
              <a:t> and </a:t>
            </a:r>
            <a:r>
              <a:rPr lang="en-US" dirty="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thecontextofthings.com</a:t>
            </a:r>
            <a:r>
              <a:rPr lang="en-US" dirty="0"/>
              <a:t>/2014/08/29/curiosity-quotient-is-the-next-big-thing/</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156</a:t>
            </a:fld>
            <a:endParaRPr lang="en-US"/>
          </a:p>
        </p:txBody>
      </p:sp>
    </p:spTree>
    <p:extLst>
      <p:ext uri="{BB962C8B-B14F-4D97-AF65-F5344CB8AC3E}">
        <p14:creationId xmlns:p14="http://schemas.microsoft.com/office/powerpoint/2010/main" val="100677243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4191000" cy="31432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a:t>The working world operates by a different set of rules than most homes and schools. Training young people to acclimate to the adult world of work requires a dramatic shift in routines and expectations from a lifetime of studying and attending classes.</a:t>
            </a:r>
          </a:p>
          <a:p>
            <a:endParaRPr lang="en-US" dirty="0"/>
          </a:p>
          <a:p>
            <a:r>
              <a:rPr lang="en-US" dirty="0"/>
              <a:t>Different workplaces have different expectations about dress, attendance, communication, metrics for success, and even use of personal technologies. Expectations that aren’t clearly understood are difficult to meet, -- and that sets up everyone for failure.</a:t>
            </a:r>
          </a:p>
          <a:p>
            <a:endParaRPr lang="en-US" dirty="0"/>
          </a:p>
          <a:p>
            <a:r>
              <a:rPr lang="en-US" dirty="0"/>
              <a:t>Getting youth out of the classroom into the workplace to learn</a:t>
            </a:r>
            <a:r>
              <a:rPr lang="en-US" baseline="0" dirty="0"/>
              <a:t> the difference between school and work, and how one is preparing for the other is important.  The </a:t>
            </a:r>
            <a:r>
              <a:rPr lang="en-US" b="1" baseline="0" dirty="0"/>
              <a:t>contexts</a:t>
            </a:r>
            <a:r>
              <a:rPr lang="en-US" baseline="0" dirty="0"/>
              <a:t> are very different, and the youth need to be able to understand how to operate in both </a:t>
            </a:r>
            <a:r>
              <a:rPr lang="en-US" b="1" u="sng" baseline="0" dirty="0"/>
              <a:t>contexts</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www.learntotradethemarket.com</a:t>
            </a:r>
            <a:r>
              <a:rPr lang="en-US" dirty="0"/>
              <a:t>/forex-trading-strategies/context-is-king-in-price-action-trading</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157</a:t>
            </a:fld>
            <a:endParaRPr lang="en-US"/>
          </a:p>
        </p:txBody>
      </p:sp>
    </p:spTree>
    <p:extLst>
      <p:ext uri="{BB962C8B-B14F-4D97-AF65-F5344CB8AC3E}">
        <p14:creationId xmlns:p14="http://schemas.microsoft.com/office/powerpoint/2010/main" val="16143102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8787"/>
            <a:ext cx="3312160" cy="2484120"/>
          </a:xfrm>
        </p:spPr>
      </p:sp>
      <p:sp>
        <p:nvSpPr>
          <p:cNvPr id="3" name="Notes Placeholder 2"/>
          <p:cNvSpPr>
            <a:spLocks noGrp="1"/>
          </p:cNvSpPr>
          <p:nvPr>
            <p:ph type="body" idx="1"/>
          </p:nvPr>
        </p:nvSpPr>
        <p:spPr>
          <a:xfrm>
            <a:off x="685800" y="2942907"/>
            <a:ext cx="5486400" cy="597249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can’t get a job without experience, -- and you can’t get experience without a job.  It’s a paradox, conundrum,</a:t>
            </a:r>
            <a:r>
              <a:rPr lang="en-US" baseline="0" dirty="0"/>
              <a:t> or catch-22.</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 you have to get creative</a:t>
            </a:r>
            <a:r>
              <a:rPr lang="en-US" baseline="0" dirty="0"/>
              <a:t> and </a:t>
            </a:r>
            <a:r>
              <a:rPr lang="en-US" dirty="0"/>
              <a:t>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Helping to build a Habitat for Humanity house is</a:t>
            </a:r>
            <a:r>
              <a:rPr lang="en-US" baseline="0" dirty="0"/>
              <a:t> not just about training carpenters and plumbers, it’s learning about safety on the job, working as a team, communication skills, and sometimes just discovering which skills you do </a:t>
            </a:r>
            <a:r>
              <a:rPr lang="en-US" u="sng" baseline="0" dirty="0"/>
              <a:t>not</a:t>
            </a:r>
            <a:r>
              <a:rPr lang="en-US" baseline="0" dirty="0"/>
              <a:t> have.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want to become an event planner, start by volunteering your services at a church or a community event. Same goes for running sound systems,</a:t>
            </a:r>
            <a:r>
              <a:rPr lang="en-US" baseline="0" dirty="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a:t>
            </a:r>
            <a:r>
              <a:rPr lang="en-US" baseline="0" dirty="0"/>
              <a:t> most importantly, -- be w</a:t>
            </a:r>
            <a:r>
              <a:rPr lang="en-US" dirty="0"/>
              <a:t>illing to start at the </a:t>
            </a:r>
            <a:r>
              <a:rPr lang="en-US" u="sng" dirty="0"/>
              <a:t>bottom</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takes</a:t>
            </a:r>
            <a:r>
              <a:rPr lang="en-US" baseline="0" dirty="0"/>
              <a:t> time to prove you have the skills.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http://</a:t>
            </a:r>
            <a:r>
              <a:rPr lang="en-US" dirty="0" err="1"/>
              <a:t>www.eastsidelumberaustin.com</a:t>
            </a:r>
            <a:r>
              <a:rPr lang="en-US" dirty="0"/>
              <a:t>/2013-nari-housebuild-for-habitat-for-humanity/</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158</a:t>
            </a:fld>
            <a:endParaRPr lang="en-US"/>
          </a:p>
        </p:txBody>
      </p:sp>
    </p:spTree>
    <p:extLst>
      <p:ext uri="{BB962C8B-B14F-4D97-AF65-F5344CB8AC3E}">
        <p14:creationId xmlns:p14="http://schemas.microsoft.com/office/powerpoint/2010/main" val="77508758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Teaching young people to be </a:t>
            </a:r>
            <a:r>
              <a:rPr lang="en-US" u="sng" dirty="0"/>
              <a:t>solution-driven</a:t>
            </a:r>
            <a:r>
              <a:rPr lang="en-US" dirty="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Cultivating “resourcefulness as a skill” prepares young people for jobs that may not yet </a:t>
            </a:r>
            <a:r>
              <a:rPr lang="en-US" u="sng" dirty="0"/>
              <a:t>exist</a:t>
            </a:r>
            <a:r>
              <a:rPr lang="en-US" dirty="0"/>
              <a:t>; in fact, the more resourceful they are, the more likely the next generation will be to create their </a:t>
            </a:r>
            <a:r>
              <a:rPr lang="en-US" u="sng" dirty="0"/>
              <a:t>own</a:t>
            </a:r>
            <a:r>
              <a:rPr lang="en-US" dirty="0"/>
              <a:t> jobs - and </a:t>
            </a:r>
            <a:r>
              <a:rPr lang="en-US" u="sng" dirty="0"/>
              <a:t>companies</a:t>
            </a:r>
            <a:r>
              <a:rPr lang="en-US" dirty="0"/>
              <a:t> that will create jobs for </a:t>
            </a:r>
            <a:r>
              <a:rPr lang="en-US" u="sng" dirty="0"/>
              <a:t>others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keep thinking</a:t>
            </a:r>
            <a:r>
              <a:rPr lang="en-US" baseline="0" dirty="0"/>
              <a:t> - </a:t>
            </a:r>
            <a:r>
              <a:rPr lang="en-US" dirty="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r>
              <a:rPr lang="en-US" dirty="0"/>
              <a:t>http://</a:t>
            </a:r>
            <a:r>
              <a:rPr lang="en-US" dirty="0" err="1"/>
              <a:t>www.therecruitmentdesk.com</a:t>
            </a:r>
            <a:r>
              <a:rPr lang="en-US" dirty="0"/>
              <a:t>/?tag=</a:t>
            </a:r>
            <a:r>
              <a:rPr lang="en-US" dirty="0" err="1"/>
              <a:t>ronald-mcdonald</a:t>
            </a:r>
            <a:endParaRPr lang="en-US" dirty="0"/>
          </a:p>
          <a:p>
            <a:endParaRPr lang="en-US" dirty="0"/>
          </a:p>
          <a:p>
            <a:r>
              <a:rPr lang="en-US" dirty="0"/>
              <a:t>2-liter shoes</a:t>
            </a:r>
          </a:p>
          <a:p>
            <a:r>
              <a:rPr lang="en-US" dirty="0"/>
              <a:t>http://www1.ibys.org/</a:t>
            </a:r>
            <a:r>
              <a:rPr lang="en-US" dirty="0" err="1"/>
              <a:t>index.php</a:t>
            </a:r>
            <a:r>
              <a:rPr lang="en-US" dirty="0"/>
              <a:t>/category/resourcefulness/</a:t>
            </a:r>
          </a:p>
          <a:p>
            <a:endParaRPr lang="en-US" dirty="0"/>
          </a:p>
          <a:p>
            <a:r>
              <a:rPr lang="en-US" dirty="0"/>
              <a:t>MacGyver</a:t>
            </a:r>
          </a:p>
          <a:p>
            <a:r>
              <a:rPr lang="en-US" dirty="0"/>
              <a:t>http://</a:t>
            </a:r>
            <a:r>
              <a:rPr lang="en-US" dirty="0" err="1"/>
              <a:t>www.boxtheorygold.com</a:t>
            </a:r>
            <a:r>
              <a:rPr lang="en-US" dirty="0"/>
              <a:t>/blog/bid/102427/Systems-Thinking-What-We-Can-Learn-From-the-Legendary-MacGyver</a:t>
            </a:r>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159</a:t>
            </a:fld>
            <a:endParaRPr lang="en-US"/>
          </a:p>
        </p:txBody>
      </p:sp>
    </p:spTree>
    <p:extLst>
      <p:ext uri="{BB962C8B-B14F-4D97-AF65-F5344CB8AC3E}">
        <p14:creationId xmlns:p14="http://schemas.microsoft.com/office/powerpoint/2010/main" val="272865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16</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jobs</a:t>
            </a:r>
            <a:r>
              <a:rPr lang="en-US" baseline="0" dirty="0">
                <a:ea typeface="ヒラギノ角ゴ Pro W3" charset="0"/>
                <a:cs typeface="Times"/>
              </a:rPr>
              <a:t> </a:t>
            </a:r>
            <a:r>
              <a:rPr lang="en-US" dirty="0">
                <a:ea typeface="ヒラギノ角ゴ Pro W3" charset="0"/>
                <a:cs typeface="Times"/>
              </a:rPr>
              <a:t>projected in North Carolina in the year 2024.</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a:ea typeface="ヒラギノ角ゴ Pro W3" charset="0"/>
                <a:cs typeface="Times"/>
              </a:rPr>
              <a:t>one</a:t>
            </a:r>
            <a:r>
              <a:rPr lang="en-US" dirty="0">
                <a:ea typeface="ヒラギノ角ゴ Pro W3" charset="0"/>
                <a:cs typeface="Times"/>
              </a:rPr>
              <a:t> 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dirty="0">
                <a:ea typeface="ヒラギノ角ゴ Pro W3" charset="0"/>
                <a:cs typeface="Times"/>
              </a:rPr>
              <a:t>formal education past high school in order to get the job.  </a:t>
            </a:r>
          </a:p>
          <a:p>
            <a:pPr eaLnBrk="1" hangingPunct="1">
              <a:spcBef>
                <a:spcPct val="0"/>
              </a:spcBef>
            </a:pPr>
            <a:r>
              <a:rPr lang="en-US" dirty="0">
                <a:ea typeface="ヒラギノ角ゴ Pro W3" charset="0"/>
                <a:cs typeface="Times"/>
              </a:rPr>
              <a:t>They require various amounts of On-The-Job 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2024</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2.61%</a:t>
            </a:r>
            <a:r>
              <a:rPr lang="en-US" dirty="0"/>
              <a:t> </a:t>
            </a:r>
            <a:r>
              <a:rPr lang="en-US" sz="1200" b="0" i="0" u="none" strike="noStrike" kern="1200" dirty="0">
                <a:solidFill>
                  <a:schemeClr val="tx1"/>
                </a:solidFill>
                <a:effectLst/>
                <a:latin typeface="+mn-lt"/>
                <a:ea typeface="+mn-ea"/>
                <a:cs typeface="+mn-cs"/>
              </a:rPr>
              <a:t>Doctoral or professional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2.13%</a:t>
            </a:r>
            <a:r>
              <a:rPr lang="en-US" dirty="0"/>
              <a:t> </a:t>
            </a:r>
            <a:r>
              <a:rPr lang="en-US" sz="1200" b="0" i="0" u="none" strike="noStrike" kern="1200" dirty="0">
                <a:solidFill>
                  <a:schemeClr val="tx1"/>
                </a:solidFill>
                <a:effectLst/>
                <a:latin typeface="+mn-lt"/>
                <a:ea typeface="+mn-ea"/>
                <a:cs typeface="+mn-cs"/>
              </a:rPr>
              <a:t>Master's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4.77%</a:t>
            </a:r>
            <a:r>
              <a:rPr lang="en-US" dirty="0"/>
              <a:t> </a:t>
            </a:r>
            <a:r>
              <a:rPr lang="en-US" sz="1200" b="0" i="0" u="none" strike="noStrike" kern="1200" dirty="0">
                <a:solidFill>
                  <a:schemeClr val="tx1"/>
                </a:solidFill>
                <a:effectLst/>
                <a:latin typeface="+mn-lt"/>
                <a:ea typeface="+mn-ea"/>
                <a:cs typeface="+mn-cs"/>
              </a:rPr>
              <a:t>Bachelor's Degree plus work experience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11.60%</a:t>
            </a:r>
            <a:r>
              <a:rPr lang="en-US" dirty="0"/>
              <a:t> </a:t>
            </a:r>
            <a:r>
              <a:rPr lang="en-US" sz="1200" b="0" i="0" u="none" strike="noStrike" kern="1200" dirty="0">
                <a:solidFill>
                  <a:schemeClr val="tx1"/>
                </a:solidFill>
                <a:effectLst/>
                <a:latin typeface="+mn-lt"/>
                <a:ea typeface="+mn-ea"/>
                <a:cs typeface="+mn-cs"/>
              </a:rPr>
              <a:t>Bachelor's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4.75%</a:t>
            </a:r>
            <a:r>
              <a:rPr lang="en-US" dirty="0"/>
              <a:t> </a:t>
            </a:r>
            <a:r>
              <a:rPr lang="en-US" sz="1200" b="0" i="0" u="none" strike="noStrike" kern="1200" dirty="0">
                <a:solidFill>
                  <a:schemeClr val="tx1"/>
                </a:solidFill>
                <a:effectLst/>
                <a:latin typeface="+mn-lt"/>
                <a:ea typeface="+mn-ea"/>
                <a:cs typeface="+mn-cs"/>
              </a:rPr>
              <a:t>Associate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3.92%</a:t>
            </a:r>
            <a:r>
              <a:rPr lang="en-US" dirty="0"/>
              <a:t> </a:t>
            </a:r>
            <a:r>
              <a:rPr lang="en-US" sz="1200" b="0" i="0" u="none" strike="noStrike" kern="1200" dirty="0">
                <a:solidFill>
                  <a:schemeClr val="tx1"/>
                </a:solidFill>
                <a:effectLst/>
                <a:latin typeface="+mn-lt"/>
                <a:ea typeface="+mn-ea"/>
                <a:cs typeface="+mn-cs"/>
              </a:rPr>
              <a:t>One/two years of college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6.20%</a:t>
            </a:r>
            <a:r>
              <a:rPr lang="en-US" dirty="0"/>
              <a:t> </a:t>
            </a:r>
            <a:r>
              <a:rPr lang="en-US" sz="1200" b="0" i="0" u="none" strike="noStrike" kern="1200" dirty="0">
                <a:solidFill>
                  <a:schemeClr val="tx1"/>
                </a:solidFill>
                <a:effectLst/>
                <a:latin typeface="+mn-lt"/>
                <a:ea typeface="+mn-ea"/>
                <a:cs typeface="+mn-cs"/>
              </a:rPr>
              <a:t>Long-term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19.04%</a:t>
            </a:r>
            <a:r>
              <a:rPr lang="en-US" dirty="0"/>
              <a:t> </a:t>
            </a:r>
            <a:r>
              <a:rPr lang="en-US" sz="1200" b="0" i="0" u="none" strike="noStrike" kern="1200" dirty="0">
                <a:solidFill>
                  <a:schemeClr val="tx1"/>
                </a:solidFill>
                <a:effectLst/>
                <a:latin typeface="+mn-lt"/>
                <a:ea typeface="+mn-ea"/>
                <a:cs typeface="+mn-cs"/>
              </a:rPr>
              <a:t>Moderate-term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36.96%</a:t>
            </a:r>
            <a:r>
              <a:rPr lang="en-US" dirty="0"/>
              <a:t> </a:t>
            </a:r>
            <a:r>
              <a:rPr lang="en-US" sz="1200" b="0" i="0" u="none" strike="noStrike" kern="1200" dirty="0">
                <a:solidFill>
                  <a:schemeClr val="tx1"/>
                </a:solidFill>
                <a:effectLst/>
                <a:latin typeface="+mn-lt"/>
                <a:ea typeface="+mn-ea"/>
                <a:cs typeface="+mn-cs"/>
              </a:rPr>
              <a:t>Short-term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8.01%</a:t>
            </a:r>
            <a:r>
              <a:rPr lang="en-US" dirty="0"/>
              <a:t> </a:t>
            </a:r>
            <a:r>
              <a:rPr lang="en-US" sz="1200" b="0" i="0" u="none" strike="noStrike" kern="1200" dirty="0">
                <a:solidFill>
                  <a:schemeClr val="tx1"/>
                </a:solidFill>
                <a:effectLst/>
                <a:latin typeface="+mn-lt"/>
                <a:ea typeface="+mn-ea"/>
                <a:cs typeface="+mn-cs"/>
              </a:rPr>
              <a:t>Work experience in a related occupation</a:t>
            </a:r>
            <a:r>
              <a:rPr lang="en-US" dirty="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63017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8438"/>
            <a:ext cx="2286000" cy="1714500"/>
          </a:xfrm>
        </p:spPr>
      </p:sp>
      <p:sp>
        <p:nvSpPr>
          <p:cNvPr id="3" name="Notes Placeholder 2"/>
          <p:cNvSpPr>
            <a:spLocks noGrp="1"/>
          </p:cNvSpPr>
          <p:nvPr>
            <p:ph type="body" idx="1"/>
          </p:nvPr>
        </p:nvSpPr>
        <p:spPr>
          <a:xfrm>
            <a:off x="685800" y="2028824"/>
            <a:ext cx="5105400" cy="6886575"/>
          </a:xfrm>
        </p:spPr>
        <p:txBody>
          <a:bodyPr>
            <a:noAutofit/>
          </a:bodyPr>
          <a:lstStyle/>
          <a:p>
            <a:r>
              <a:rPr lang="en-US" b="0" dirty="0"/>
              <a:t>What sets one person apart from the sea of other applicants?</a:t>
            </a:r>
          </a:p>
          <a:p>
            <a:r>
              <a:rPr lang="en-US" b="0" dirty="0"/>
              <a:t>How</a:t>
            </a:r>
            <a:r>
              <a:rPr lang="en-US" b="0" baseline="0" dirty="0"/>
              <a:t> can our students learn these valuable skills?</a:t>
            </a:r>
            <a:endParaRPr lang="en-US" b="0" dirty="0"/>
          </a:p>
          <a:p>
            <a:endParaRPr lang="en-US" b="0" dirty="0"/>
          </a:p>
          <a:p>
            <a:r>
              <a:rPr lang="en-US" dirty="0"/>
              <a:t>With the world changing as fast as it is - industries rising, evolving and crashing; technology leading to more efficient, effective ways of doing everything; -- globalization interconnecting us all; -- and a whole new generation emerging and entering the workforce -- how do we best ensure young people are prepared for the world of work from here forward?</a:t>
            </a:r>
          </a:p>
          <a:p>
            <a:endParaRPr lang="en-US" dirty="0"/>
          </a:p>
          <a:p>
            <a:r>
              <a:rPr lang="en-US" dirty="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a:p>
          <a:p>
            <a:r>
              <a:rPr lang="en-US" dirty="0"/>
              <a:t>The bottom line is that we can </a:t>
            </a:r>
            <a:r>
              <a:rPr lang="en-US" u="sng" dirty="0"/>
              <a:t>all</a:t>
            </a:r>
            <a:r>
              <a:rPr lang="en-US" dirty="0"/>
              <a:t> ensure this emerging generation is </a:t>
            </a:r>
            <a:r>
              <a:rPr lang="en-US" u="sng" dirty="0"/>
              <a:t>primed</a:t>
            </a:r>
            <a:r>
              <a:rPr lang="en-US" dirty="0"/>
              <a:t> for success, and it’s in our best interest to do so. </a:t>
            </a:r>
          </a:p>
          <a:p>
            <a:endParaRPr lang="en-US" dirty="0"/>
          </a:p>
          <a:p>
            <a:r>
              <a:rPr lang="en-US" dirty="0"/>
              <a:t>-- Our future depends on it. </a:t>
            </a:r>
          </a:p>
          <a:p>
            <a:endParaRPr lang="en-US" dirty="0"/>
          </a:p>
          <a:p>
            <a:endParaRPr lang="en-US" dirty="0"/>
          </a:p>
          <a:p>
            <a:endParaRPr lang="en-US" dirty="0"/>
          </a:p>
          <a:p>
            <a:r>
              <a:rPr lang="en-US" dirty="0"/>
              <a:t>======</a:t>
            </a:r>
          </a:p>
          <a:p>
            <a:r>
              <a:rPr lang="en-US" dirty="0"/>
              <a:t>http://</a:t>
            </a:r>
            <a:r>
              <a:rPr lang="en-US" dirty="0" err="1"/>
              <a:t>www.huffingtonpost.com</a:t>
            </a:r>
            <a:r>
              <a:rPr lang="en-US" dirty="0"/>
              <a:t>/</a:t>
            </a:r>
            <a:r>
              <a:rPr lang="en-US" dirty="0" err="1"/>
              <a:t>jennifer-kushell</a:t>
            </a:r>
            <a:r>
              <a:rPr lang="en-US" dirty="0"/>
              <a:t>/how-to-prepare-young-peop_b_4593076.html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www.therecruitmentdesk.com</a:t>
            </a:r>
            <a:r>
              <a:rPr lang="en-US" dirty="0"/>
              <a:t>/?tag=</a:t>
            </a:r>
            <a:r>
              <a:rPr lang="en-US" dirty="0" err="1"/>
              <a:t>ronald-mcdonald</a:t>
            </a:r>
            <a:endParaRPr lang="en-US" dirty="0"/>
          </a:p>
          <a:p>
            <a:endParaRPr lang="en-US" dirty="0"/>
          </a:p>
          <a:p>
            <a:endParaRPr lang="en-US" dirty="0"/>
          </a:p>
          <a:p>
            <a:endParaRPr lang="en-US" dirty="0"/>
          </a:p>
          <a:p>
            <a:endParaRPr lang="en-US" dirty="0"/>
          </a:p>
          <a:p>
            <a:endParaRPr lang="en-US" dirty="0"/>
          </a:p>
          <a:p>
            <a:r>
              <a:rPr lang="en-US" dirty="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a:t>The following 10 skills are most vital to young people entering the workforce:</a:t>
            </a:r>
          </a:p>
          <a:p>
            <a:r>
              <a:rPr lang="en-US" b="1" dirty="0"/>
              <a:t>Ambition</a:t>
            </a:r>
            <a:br>
              <a:rPr lang="en-US" dirty="0"/>
            </a:br>
            <a:r>
              <a:rPr lang="en-US" dirty="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a:t>Value</a:t>
            </a:r>
            <a:br>
              <a:rPr lang="en-US" dirty="0"/>
            </a:br>
            <a:r>
              <a:rPr lang="en-US" dirty="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a:t>Articulation</a:t>
            </a:r>
            <a:br>
              <a:rPr lang="en-US" dirty="0"/>
            </a:br>
            <a:r>
              <a:rPr lang="en-US" dirty="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a:t>Skills</a:t>
            </a:r>
            <a:br>
              <a:rPr lang="en-US" dirty="0"/>
            </a:br>
            <a:r>
              <a:rPr lang="en-US" dirty="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a:t>Expertise</a:t>
            </a:r>
            <a:br>
              <a:rPr lang="en-US" dirty="0"/>
            </a:br>
            <a:r>
              <a:rPr lang="en-US" dirty="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a:t>Terminology </a:t>
            </a:r>
            <a:br>
              <a:rPr lang="en-US" dirty="0"/>
            </a:br>
            <a:r>
              <a:rPr lang="en-US" dirty="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a:t>Curiosity</a:t>
            </a:r>
            <a:br>
              <a:rPr lang="en-US" dirty="0"/>
            </a:br>
            <a:r>
              <a:rPr lang="en-US" dirty="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a:t>Context</a:t>
            </a:r>
            <a:br>
              <a:rPr lang="en-US" dirty="0"/>
            </a:br>
            <a:r>
              <a:rPr lang="en-US" dirty="0"/>
              <a:t>The concept of context is a vital one to address with young people, from 4 key perspectives:</a:t>
            </a:r>
          </a:p>
          <a:p>
            <a:r>
              <a:rPr lang="en-US" dirty="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a:br>
            <a:br>
              <a:rPr lang="en-US" dirty="0"/>
            </a:br>
            <a:r>
              <a:rPr lang="en-US" dirty="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a:br>
            <a:br>
              <a:rPr lang="en-US" dirty="0"/>
            </a:br>
            <a:r>
              <a:rPr lang="en-US" dirty="0"/>
              <a:t>4) How do we all fit into the bigger context of the world economy as global citizens? With a billion young people entering the workforce, there’s a lot of competition, but also plenty of untapped opportunity. </a:t>
            </a:r>
          </a:p>
          <a:p>
            <a:r>
              <a:rPr lang="en-US" dirty="0"/>
              <a:t>All of these conversations, if nothing else, break young people from the idea that they’re the center of the universe. Or, conversely, that their world is small, restricted and their options are limited.</a:t>
            </a:r>
          </a:p>
          <a:p>
            <a:r>
              <a:rPr lang="en-US" b="1" dirty="0"/>
              <a:t>Experience</a:t>
            </a:r>
            <a:br>
              <a:rPr lang="en-US" dirty="0"/>
            </a:br>
            <a:r>
              <a:rPr lang="en-US" dirty="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a:t>Resourcefulness</a:t>
            </a:r>
            <a:br>
              <a:rPr lang="en-US" dirty="0"/>
            </a:br>
            <a:r>
              <a:rPr lang="en-US" dirty="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160</a:t>
            </a:fld>
            <a:endParaRPr lang="en-US"/>
          </a:p>
        </p:txBody>
      </p:sp>
    </p:spTree>
    <p:extLst>
      <p:ext uri="{BB962C8B-B14F-4D97-AF65-F5344CB8AC3E}">
        <p14:creationId xmlns:p14="http://schemas.microsoft.com/office/powerpoint/2010/main" val="145433432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The Institute for the Future just released this new Global Youth Skills Toolkit.</a:t>
            </a:r>
          </a:p>
          <a:p>
            <a:endParaRPr lang="en-US" dirty="0"/>
          </a:p>
          <a:p>
            <a:r>
              <a:rPr lang="en-US" dirty="0"/>
              <a:t>They looked into the future to look at working and learning in the future.</a:t>
            </a:r>
          </a:p>
          <a:p>
            <a:r>
              <a:rPr lang="en-US" dirty="0"/>
              <a:t>In case you have not noticed, the world is changing -- and it is changing fast.</a:t>
            </a:r>
          </a:p>
          <a:p>
            <a:endParaRPr lang="en-US" dirty="0"/>
          </a:p>
          <a:p>
            <a:endParaRPr lang="en-US" dirty="0"/>
          </a:p>
          <a:p>
            <a:endParaRPr lang="en-US" dirty="0"/>
          </a:p>
          <a:p>
            <a:endParaRPr lang="en-US" dirty="0"/>
          </a:p>
          <a:p>
            <a:r>
              <a:rPr lang="en-US" dirty="0"/>
              <a:t>====</a:t>
            </a:r>
          </a:p>
          <a:p>
            <a:r>
              <a:rPr lang="en-US" dirty="0"/>
              <a:t>http://</a:t>
            </a:r>
            <a:r>
              <a:rPr lang="en-US" dirty="0" err="1"/>
              <a:t>www.iftf.org</a:t>
            </a:r>
            <a:r>
              <a:rPr lang="en-US" dirty="0"/>
              <a:t>/</a:t>
            </a:r>
            <a:r>
              <a:rPr lang="en-US" dirty="0" err="1"/>
              <a:t>globalyouthskills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161</a:t>
            </a:fld>
            <a:endParaRPr lang="en-US"/>
          </a:p>
        </p:txBody>
      </p:sp>
    </p:spTree>
    <p:extLst>
      <p:ext uri="{BB962C8B-B14F-4D97-AF65-F5344CB8AC3E}">
        <p14:creationId xmlns:p14="http://schemas.microsoft.com/office/powerpoint/2010/main" val="187954402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4850"/>
          </a:xfrm>
        </p:spPr>
        <p:txBody>
          <a:bodyPr/>
          <a:lstStyle/>
          <a:p>
            <a:r>
              <a:rPr lang="en-US" dirty="0"/>
              <a:t>The toolkit describes nine Work &amp; Learn Archetypes that describe ways to build new paths to the future.</a:t>
            </a:r>
          </a:p>
          <a:p>
            <a:endParaRPr lang="en-US" dirty="0"/>
          </a:p>
          <a:p>
            <a:r>
              <a:rPr lang="en-US" dirty="0"/>
              <a:t>They have an Innovators guide to help folks like yourselves host a future skills workshop.</a:t>
            </a:r>
          </a:p>
          <a:p>
            <a:endParaRPr lang="en-US" dirty="0"/>
          </a:p>
          <a:p>
            <a:r>
              <a:rPr lang="en-US" dirty="0"/>
              <a:t>They want you to future-ready the youth with whom you are working.</a:t>
            </a:r>
          </a:p>
          <a:p>
            <a:endParaRPr lang="en-US" dirty="0"/>
          </a:p>
          <a:p>
            <a:r>
              <a:rPr lang="en-US" dirty="0"/>
              <a:t>=====</a:t>
            </a:r>
          </a:p>
          <a:p>
            <a:endParaRPr lang="en-US" dirty="0"/>
          </a:p>
          <a:p>
            <a:pPr lvl="0">
              <a:defRPr/>
            </a:pPr>
            <a:r>
              <a:rPr lang="en-US" b="1" dirty="0"/>
              <a:t>archetype: </a:t>
            </a:r>
            <a:r>
              <a:rPr lang="en-US" dirty="0"/>
              <a:t>1) a guiding example 2) a mythic character who embodies an essential truth or life path 3) a model for action</a:t>
            </a:r>
          </a:p>
          <a:p>
            <a:endParaRPr lang="en-US" dirty="0"/>
          </a:p>
          <a:p>
            <a:endParaRPr lang="en-US" dirty="0"/>
          </a:p>
          <a:p>
            <a:r>
              <a:rPr lang="en-US" dirty="0"/>
              <a:t>====</a:t>
            </a:r>
          </a:p>
          <a:p>
            <a:r>
              <a:rPr lang="en-US" dirty="0"/>
              <a:t>http://</a:t>
            </a:r>
            <a:r>
              <a:rPr lang="en-US" dirty="0" err="1"/>
              <a:t>www.iftf.org</a:t>
            </a:r>
            <a:r>
              <a:rPr lang="en-US" dirty="0"/>
              <a:t>/</a:t>
            </a:r>
            <a:r>
              <a:rPr lang="en-US" dirty="0" err="1"/>
              <a:t>globalyouthskills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162</a:t>
            </a:fld>
            <a:endParaRPr lang="en-US"/>
          </a:p>
        </p:txBody>
      </p:sp>
    </p:spTree>
    <p:extLst>
      <p:ext uri="{BB962C8B-B14F-4D97-AF65-F5344CB8AC3E}">
        <p14:creationId xmlns:p14="http://schemas.microsoft.com/office/powerpoint/2010/main" val="3694168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Finally, we get to traditional Career Planning</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163</a:t>
            </a:fld>
            <a:endParaRPr lang="en-US" sz="1300"/>
          </a:p>
        </p:txBody>
      </p:sp>
    </p:spTree>
    <p:extLst>
      <p:ext uri="{BB962C8B-B14F-4D97-AF65-F5344CB8AC3E}">
        <p14:creationId xmlns:p14="http://schemas.microsoft.com/office/powerpoint/2010/main" val="1067535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164</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ヒラギノ角ゴ Pro W3" charset="0"/>
                <a:cs typeface="ヒラギノ角ゴ Pro W3" charset="0"/>
              </a:rPr>
              <a:t>Here are a few things</a:t>
            </a:r>
            <a:r>
              <a:rPr lang="en-US" baseline="0" dirty="0">
                <a:latin typeface="Arial" charset="0"/>
                <a:ea typeface="ヒラギノ角ゴ Pro W3" charset="0"/>
                <a:cs typeface="ヒラギノ角ゴ Pro W3" charset="0"/>
              </a:rPr>
              <a:t> to discover along the way towards planning a career.</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All of these can influence your choice of career.</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Too many folks focus only on the lifestyle choice -- or the money.</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 . .</a:t>
            </a:r>
          </a:p>
          <a:p>
            <a:pPr eaLnBrk="1" hangingPunct="1"/>
            <a:r>
              <a:rPr lang="en-US" dirty="0">
                <a:latin typeface="Arial" charset="0"/>
                <a:ea typeface="ヒラギノ角ゴ Pro W3" charset="0"/>
                <a:cs typeface="ヒラギノ角ゴ Pro W3" charset="0"/>
              </a:rPr>
              <a:t>First, we have to discover </a:t>
            </a:r>
            <a:r>
              <a:rPr lang="en-US" u="sng" dirty="0">
                <a:latin typeface="Arial" charset="0"/>
                <a:ea typeface="ヒラギノ角ゴ Pro W3" charset="0"/>
                <a:cs typeface="ヒラギノ角ゴ Pro W3" charset="0"/>
              </a:rPr>
              <a:t>who we are</a:t>
            </a:r>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7557518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165</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599"/>
            <a:ext cx="5162847" cy="5343525"/>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en-US" dirty="0">
                <a:latin typeface="Arial" charset="0"/>
                <a:ea typeface="ヒラギノ角ゴ Pro W3" charset="0"/>
                <a:cs typeface="ヒラギノ角ゴ Pro W3" charset="0"/>
              </a:rPr>
              <a:t>I hope you are all familiar with the Holland Codes</a:t>
            </a:r>
            <a:r>
              <a:rPr lang="en-US" baseline="0" dirty="0">
                <a:latin typeface="Arial" charset="0"/>
                <a:ea typeface="ヒラギノ角ゴ Pro W3" charset="0"/>
                <a:cs typeface="ヒラギノ角ゴ Pro W3" charset="0"/>
              </a:rPr>
              <a:t> or Holland career interest Types.</a:t>
            </a:r>
          </a:p>
          <a:p>
            <a:pPr eaLnBrk="1" hangingPunct="1"/>
            <a:endParaRPr lang="en-US" baseline="0"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Most folks are high in two or three of these categories.</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We placed a career interest assessment in our Career Cluster Guide in hard copy as well as on the web.</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It’s not just using a computer to match you to a career, it’s finding out </a:t>
            </a:r>
            <a:r>
              <a:rPr lang="en-US" u="sng" baseline="0" dirty="0">
                <a:latin typeface="Arial" charset="0"/>
                <a:ea typeface="ヒラギノ角ゴ Pro W3" charset="0"/>
                <a:cs typeface="ヒラギノ角ゴ Pro W3" charset="0"/>
              </a:rPr>
              <a:t>who</a:t>
            </a:r>
            <a:r>
              <a:rPr lang="en-US" baseline="0" dirty="0">
                <a:latin typeface="Arial" charset="0"/>
                <a:ea typeface="ヒラギノ角ゴ Pro W3" charset="0"/>
                <a:cs typeface="ヒラギノ角ゴ Pro W3" charset="0"/>
              </a:rPr>
              <a:t> you are, and realizing that you are not interested in </a:t>
            </a:r>
            <a:r>
              <a:rPr lang="en-US" u="sng" baseline="0" dirty="0">
                <a:latin typeface="Arial" charset="0"/>
                <a:ea typeface="ヒラギノ角ゴ Pro W3" charset="0"/>
                <a:cs typeface="ヒラギノ角ゴ Pro W3" charset="0"/>
              </a:rPr>
              <a:t>everything</a:t>
            </a:r>
            <a:r>
              <a:rPr lang="en-US" baseline="0" dirty="0">
                <a:latin typeface="Arial" charset="0"/>
                <a:ea typeface="ヒラギノ角ゴ Pro W3" charset="0"/>
                <a:cs typeface="ヒラギノ角ゴ Pro W3" charset="0"/>
              </a:rPr>
              <a:t>,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a:latin typeface="Arial" charset="0"/>
                <a:ea typeface="ヒラギノ角ゴ Pro W3" charset="0"/>
                <a:cs typeface="ヒラギノ角ゴ Pro W3" charset="0"/>
              </a:rPr>
              <a:t>Once you have discovered who you are through an interest assessment, then you can start looking at the careers that </a:t>
            </a:r>
            <a:r>
              <a:rPr lang="en-US" u="sng" baseline="0" dirty="0">
                <a:latin typeface="Arial" charset="0"/>
                <a:ea typeface="ヒラギノ角ゴ Pro W3" charset="0"/>
                <a:cs typeface="ヒラギノ角ゴ Pro W3" charset="0"/>
              </a:rPr>
              <a:t>match</a:t>
            </a:r>
            <a:r>
              <a:rPr lang="en-US" baseline="0" dirty="0">
                <a:latin typeface="Arial" charset="0"/>
                <a:ea typeface="ヒラギノ角ゴ Pro W3" charset="0"/>
                <a:cs typeface="ヒラギノ角ゴ Pro W3" charset="0"/>
              </a:rPr>
              <a:t> your interests.</a:t>
            </a: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Discovering your career interests helps you to know who you are.</a:t>
            </a:r>
          </a:p>
          <a:p>
            <a:pPr eaLnBrk="1" hangingPunct="1"/>
            <a:endParaRPr lang="en-US" baseline="0" dirty="0">
              <a:latin typeface="Arial" charset="0"/>
              <a:ea typeface="ヒラギノ角ゴ Pro W3" charset="0"/>
              <a:cs typeface="ヒラギノ角ゴ Pro W3" charset="0"/>
            </a:endParaRPr>
          </a:p>
          <a:p>
            <a:pPr eaLnBrk="1" hangingPunct="1"/>
            <a:endParaRPr lang="en-US" baseline="0" dirty="0">
              <a:latin typeface="Arial" charset="0"/>
              <a:ea typeface="ヒラギノ角ゴ Pro W3" charset="0"/>
              <a:cs typeface="ヒラギノ角ゴ Pro W3" charset="0"/>
            </a:endParaRPr>
          </a:p>
          <a:p>
            <a:pPr eaLnBrk="1" hangingPunct="1"/>
            <a:r>
              <a:rPr lang="en-US" baseline="0" dirty="0">
                <a:latin typeface="Arial" charset="0"/>
                <a:ea typeface="ヒラギノ角ゴ Pro W3" charset="0"/>
                <a:cs typeface="ヒラギノ角ゴ Pro W3" charset="0"/>
              </a:rPr>
              <a:t>======</a:t>
            </a:r>
          </a:p>
          <a:p>
            <a:pPr eaLnBrk="1" hangingPunct="1"/>
            <a:r>
              <a:rPr lang="en-US" baseline="0" dirty="0">
                <a:latin typeface="Arial" charset="0"/>
                <a:ea typeface="ヒラギノ角ゴ Pro W3" charset="0"/>
                <a:cs typeface="ヒラギノ角ゴ Pro W3" charset="0"/>
              </a:rPr>
              <a:t>Our career interest assessment can be found in the NC Career Cluster Guide at </a:t>
            </a:r>
            <a:r>
              <a:rPr lang="en-US" baseline="0" dirty="0" err="1">
                <a:latin typeface="Arial" charset="0"/>
                <a:ea typeface="ヒラギノ角ゴ Pro W3" charset="0"/>
                <a:cs typeface="ヒラギノ角ゴ Pro W3" charset="0"/>
              </a:rPr>
              <a:t>nccareers.org</a:t>
            </a:r>
            <a:endParaRPr lang="en-US" baseline="0" dirty="0">
              <a:latin typeface="Arial" charset="0"/>
              <a:ea typeface="ヒラギノ角ゴ Pro W3" charset="0"/>
              <a:cs typeface="ヒラギノ角ゴ Pro W3" charset="0"/>
            </a:endParaRPr>
          </a:p>
          <a:p>
            <a:pPr eaLnBrk="1" hangingPunct="1"/>
            <a:endParaRPr lang="en-US" baseline="0"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en.wikipedia.org</a:t>
            </a:r>
            <a:r>
              <a:rPr lang="en-US" dirty="0">
                <a:latin typeface="Arial" charset="0"/>
                <a:ea typeface="ヒラギノ角ゴ Pro W3" charset="0"/>
                <a:cs typeface="ヒラギノ角ゴ Pro W3" charset="0"/>
              </a:rPr>
              <a:t>/wiki/</a:t>
            </a:r>
            <a:r>
              <a:rPr lang="en-US" dirty="0" err="1">
                <a:latin typeface="Arial" charset="0"/>
                <a:ea typeface="ヒラギノ角ゴ Pro W3" charset="0"/>
                <a:cs typeface="ヒラギノ角ゴ Pro W3" charset="0"/>
              </a:rPr>
              <a:t>Holland_Codes</a:t>
            </a:r>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7033496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166</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643134"/>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a:latin typeface="Arial" charset="0"/>
                <a:ea typeface="ヒラギノ角ゴ Pro W3" charset="0"/>
                <a:cs typeface="ヒラギノ角ゴ Pro W3" charset="0"/>
              </a:rPr>
              <a:t>Most people do not know what skills they possess</a:t>
            </a:r>
            <a:r>
              <a:rPr lang="en-US" baseline="0" dirty="0">
                <a:latin typeface="Arial" charset="0"/>
                <a:ea typeface="ヒラギノ角ゴ Pro W3" charset="0"/>
                <a:cs typeface="ヒラギノ角ゴ Pro W3" charset="0"/>
              </a:rPr>
              <a:t> until they have had work experiences.</a:t>
            </a:r>
          </a:p>
          <a:p>
            <a:pPr eaLnBrk="1" hangingPunct="1"/>
            <a:endParaRPr lang="en-US" baseline="0"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try out 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But many skip those electives since they are focused on taking the AP courses.</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 You 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This is another way of finding out who you are.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www.onetonline.org</a:t>
            </a:r>
            <a:r>
              <a:rPr lang="en-US" dirty="0">
                <a:latin typeface="Arial" charset="0"/>
                <a:ea typeface="ヒラギノ角ゴ Pro W3" charset="0"/>
                <a:cs typeface="ヒラギノ角ゴ Pro W3" charset="0"/>
              </a:rPr>
              <a:t>/skills/</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0666016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167</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757737"/>
            <a:ext cx="4877097" cy="4243387"/>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baseline="0" dirty="0"/>
              <a:t>Your passion is your hobbies, your dreams, it's what gets you out of bed on Saturday morning.</a:t>
            </a:r>
          </a:p>
          <a:p>
            <a:endParaRPr lang="en-US" baseline="0" dirty="0"/>
          </a:p>
          <a:p>
            <a:r>
              <a:rPr lang="en-US" baseline="0" dirty="0"/>
              <a:t>Your passion is another way of figuring out who you are.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Most people are not aware of their passion, because they have never taken the time to compare their passion with those of others.</a:t>
            </a:r>
          </a:p>
        </p:txBody>
      </p:sp>
    </p:spTree>
    <p:extLst>
      <p:ext uri="{BB962C8B-B14F-4D97-AF65-F5344CB8AC3E}">
        <p14:creationId xmlns:p14="http://schemas.microsoft.com/office/powerpoint/2010/main" val="14015156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168</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3"/>
            <a:ext cx="4877097" cy="4671709"/>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baseline="0" dirty="0"/>
              <a:t>Where are the jobs?  When will they be available?  What about salary?</a:t>
            </a:r>
          </a:p>
          <a:p>
            <a:endParaRPr lang="en-US" baseline="0" dirty="0"/>
          </a:p>
          <a:p>
            <a:r>
              <a:rPr lang="en-US" baseline="0" dirty="0"/>
              <a:t>There is no sense picking a career where the chance of getting a job is nonexistent.</a:t>
            </a:r>
          </a:p>
          <a:p>
            <a:endParaRPr lang="en-US" baseline="0" dirty="0"/>
          </a:p>
          <a:p>
            <a:r>
              <a:rPr lang="en-US" baseline="0" dirty="0"/>
              <a:t>We talked about the job market through the year 2024 on the earlier slides.</a:t>
            </a:r>
          </a:p>
          <a:p>
            <a:endParaRPr lang="en-US" baseline="0" dirty="0"/>
          </a:p>
          <a:p>
            <a:r>
              <a:rPr lang="en-US" baseline="0" dirty="0"/>
              <a:t>These are all good questions to ask before choosing a career pathway.</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1606151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169</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62884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baseline="0" dirty="0"/>
              <a:t>How much money do you need to make each year to satisfy your desired living requirements.</a:t>
            </a:r>
          </a:p>
          <a:p>
            <a:pPr eaLnBrk="1" hangingPunct="1"/>
            <a:endParaRPr lang="en-US" dirty="0">
              <a:latin typeface="Arial" charset="0"/>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ヒラギノ角ゴ Pro W3" charset="0"/>
                <a:cs typeface="ヒラギノ角ゴ Pro W3" charset="0"/>
              </a:rPr>
              <a:t>Reality Check is a great tool to look at how much it costs for various lifestyles.  And it breaks down the cost of living conditions for each county in North Carolina.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charset="0"/>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ヒラギノ角ゴ Pro W3" charset="0"/>
                <a:cs typeface="ヒラギノ角ゴ Pro W3" charset="0"/>
              </a:rPr>
              <a:t>Details on accessing the Reality Check program are in the notes section under this slide.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Reality Check at </a:t>
            </a:r>
            <a:r>
              <a:rPr lang="en-US" dirty="0" err="1">
                <a:latin typeface="Arial" charset="0"/>
                <a:ea typeface="ヒラギノ角ゴ Pro W3" charset="0"/>
                <a:cs typeface="ヒラギノ角ゴ Pro W3" charset="0"/>
              </a:rPr>
              <a:t>nccareers.org</a:t>
            </a:r>
            <a:r>
              <a:rPr lang="en-US" dirty="0">
                <a:latin typeface="Arial" charset="0"/>
                <a:ea typeface="ヒラギノ角ゴ Pro W3" charset="0"/>
                <a:cs typeface="ヒラギノ角ゴ Pro W3" charset="0"/>
              </a:rPr>
              <a:t> is a great tool to look at how much it costs for various lifestyles.</a:t>
            </a:r>
          </a:p>
        </p:txBody>
      </p:sp>
    </p:spTree>
    <p:extLst>
      <p:ext uri="{BB962C8B-B14F-4D97-AF65-F5344CB8AC3E}">
        <p14:creationId xmlns:p14="http://schemas.microsoft.com/office/powerpoint/2010/main" val="246129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17</a:t>
            </a:fld>
            <a:endParaRPr lang="en-US" sz="1300"/>
          </a:p>
        </p:txBody>
      </p:sp>
      <p:sp>
        <p:nvSpPr>
          <p:cNvPr id="37890" name="Rectangle 2"/>
          <p:cNvSpPr>
            <a:spLocks noGrp="1" noRot="1" noChangeAspect="1" noChangeArrowheads="1" noTextEdit="1"/>
          </p:cNvSpPr>
          <p:nvPr>
            <p:ph type="sldImg"/>
          </p:nvPr>
        </p:nvSpPr>
        <p:spPr>
          <a:xfrm>
            <a:off x="1371600" y="1181100"/>
            <a:ext cx="3732213" cy="2800350"/>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Carolina high school 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our high school graduates say 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two percent of our recent high school graduates 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watching YouTube videos.</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p>
          <a:p>
            <a:pPr marL="0" marR="0" indent="0" algn="l" defTabSz="914400" rtl="0" eaLnBrk="1" fontAlgn="auto" latinLnBrk="0" hangingPunct="1">
              <a:lnSpc>
                <a:spcPct val="100000"/>
              </a:lnSpc>
              <a:spcBef>
                <a:spcPct val="0"/>
              </a:spcBef>
              <a:spcAft>
                <a:spcPts val="0"/>
              </a:spcAft>
              <a:buClrTx/>
              <a:buSzTx/>
              <a:buFontTx/>
              <a:buNone/>
              <a:tabLst/>
              <a:defRPr/>
            </a:pPr>
            <a:r>
              <a:rPr lang="en-US" sz="1600" dirty="0">
                <a:solidFill>
                  <a:srgbClr val="181512"/>
                </a:solidFill>
                <a:ea typeface="ヒラギノ角ゴ Pro W3" charset="0"/>
                <a:cs typeface="ヒラギノ角ゴ Pro W3" charset="0"/>
              </a:rPr>
              <a:t>NC Public Schools Statistical Profile 2016-2017</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Pupil Information</a:t>
            </a:r>
          </a:p>
          <a:p>
            <a:pPr eaLnBrk="1" hangingPunct="1">
              <a:spcBef>
                <a:spcPct val="0"/>
              </a:spcBef>
            </a:pPr>
            <a:r>
              <a:rPr lang="en-US" sz="1600" dirty="0">
                <a:solidFill>
                  <a:srgbClr val="181512"/>
                </a:solidFill>
                <a:ea typeface="ヒラギノ角ゴ Pro W3" charset="0"/>
                <a:cs typeface="ヒラギノ角ゴ Pro W3" charset="0"/>
              </a:rPr>
              <a:t>Table 12.1 High School Graduates by Intentions</a:t>
            </a: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102,945 graduates in the class of 2017, 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ea typeface="ヒラギノ角ゴ Pro W3" charset="0"/>
                <a:cs typeface="ヒラギノ角ゴ Pro W3" charset="0"/>
              </a:rPr>
              <a:t>36.0% Public Senior Institutions</a:t>
            </a:r>
          </a:p>
          <a:p>
            <a:pPr eaLnBrk="1" hangingPunct="1"/>
            <a:r>
              <a:rPr lang="en-US" sz="1600" dirty="0">
                <a:ea typeface="ヒラギノ角ゴ Pro W3" charset="0"/>
                <a:cs typeface="ヒラギノ角ゴ Pro W3" charset="0"/>
              </a:rPr>
              <a:t>9.7% Private Senior Institutions</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35.5% Community/Technical College</a:t>
            </a:r>
          </a:p>
          <a:p>
            <a:pPr eaLnBrk="1" hangingPunct="1"/>
            <a:r>
              <a:rPr lang="en-US" sz="1600" dirty="0">
                <a:ea typeface="ヒラギノ角ゴ Pro W3" charset="0"/>
                <a:cs typeface="ヒラギノ角ゴ Pro W3" charset="0"/>
              </a:rPr>
              <a:t>0.4% Private Junior College</a:t>
            </a:r>
          </a:p>
          <a:p>
            <a:pPr eaLnBrk="1" hangingPunct="1"/>
            <a:r>
              <a:rPr lang="en-US" sz="1600" dirty="0">
                <a:ea typeface="ヒラギノ角ゴ Pro W3" charset="0"/>
                <a:cs typeface="ヒラギノ角ゴ Pro W3" charset="0"/>
              </a:rPr>
              <a:t>0.8% Trade/Business School</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4.4% Military</a:t>
            </a:r>
          </a:p>
          <a:p>
            <a:pPr eaLnBrk="1" hangingPunct="1"/>
            <a:r>
              <a:rPr lang="en-US" sz="1600" dirty="0">
                <a:ea typeface="ヒラギノ角ゴ Pro W3" charset="0"/>
                <a:cs typeface="ヒラギノ角ゴ Pro W3" charset="0"/>
              </a:rPr>
              <a:t>11.0% Employment</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2.1% 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755277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170</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a:ea typeface="ヒラギノ角ゴ Pro W3" charset="0"/>
              </a:rPr>
              <a:t>Before I conclude my presentation, I will pause here to see if anyone has any questions. </a:t>
            </a:r>
          </a:p>
          <a:p>
            <a:endParaRPr lang="en-US" dirty="0">
              <a:ea typeface="ヒラギノ角ゴ Pro W3" charset="0"/>
            </a:endParaRPr>
          </a:p>
          <a:p>
            <a:r>
              <a:rPr lang="en-US" dirty="0">
                <a:ea typeface="ヒラギノ角ゴ Pro W3" charset="0"/>
              </a:rPr>
              <a:t>I have a few more slides to share</a:t>
            </a:r>
            <a:r>
              <a:rPr lang="en-US" baseline="0" dirty="0">
                <a:ea typeface="ヒラギノ角ゴ Pro W3" charset="0"/>
              </a:rPr>
              <a:t>.  </a:t>
            </a:r>
          </a:p>
          <a:p>
            <a:r>
              <a:rPr lang="en-US" baseline="0" dirty="0">
                <a:ea typeface="ヒラギノ角ゴ Pro W3" charset="0"/>
              </a:rPr>
              <a:t>But first I want to know if you have any questions.</a:t>
            </a:r>
            <a:endParaRPr lang="en-US" dirty="0">
              <a:ea typeface="ヒラギノ角ゴ Pro W3" charset="0"/>
            </a:endParaRPr>
          </a:p>
          <a:p>
            <a:endParaRPr lang="en-US" dirty="0">
              <a:ea typeface="ヒラギノ角ゴ Pro W3" charset="0"/>
            </a:endParaRPr>
          </a:p>
          <a:p>
            <a:r>
              <a:rPr lang="en-US" dirty="0">
                <a:ea typeface="ヒラギノ角ゴ Pro W3" charset="0"/>
              </a:rPr>
              <a:t>Usually by this time most of the audience is overwhelmed and just need a break to digest what I</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said.</a:t>
            </a:r>
          </a:p>
          <a:p>
            <a:endParaRPr lang="en-US" dirty="0">
              <a:ea typeface="ヒラギノ角ゴ Pro W3" charset="0"/>
            </a:endParaRPr>
          </a:p>
          <a:p>
            <a:r>
              <a:rPr lang="en-US" dirty="0">
                <a:ea typeface="ヒラギノ角ゴ Pro W3" charset="0"/>
              </a:rPr>
              <a:t>Remember that you can download the PowerPoint and use it however you can.</a:t>
            </a:r>
          </a:p>
          <a:p>
            <a:endParaRPr lang="en-US" dirty="0">
              <a:ea typeface="ヒラギノ角ゴ Pro W3" charset="0"/>
            </a:endParaRPr>
          </a:p>
          <a:p>
            <a:r>
              <a:rPr lang="en-US" dirty="0">
                <a:ea typeface="ヒラギノ角ゴ Pro W3" charset="0"/>
              </a:rPr>
              <a:t>Don’t forget to complete the session evaluation. If</a:t>
            </a:r>
            <a:r>
              <a:rPr lang="en-US" baseline="0" dirty="0">
                <a:ea typeface="ヒラギノ角ゴ Pro W3" charset="0"/>
              </a:rPr>
              <a:t> you have a smart phone you can use the QR code on the left on the handout.</a:t>
            </a:r>
            <a:endParaRPr lang="en-US" dirty="0">
              <a:ea typeface="ヒラギノ角ゴ Pro W3" charset="0"/>
            </a:endParaRPr>
          </a:p>
          <a:p>
            <a:endParaRPr lang="en-US" dirty="0">
              <a:ea typeface="ヒラギノ角ゴ Pro W3" charset="0"/>
            </a:endParaRPr>
          </a:p>
          <a:p>
            <a:r>
              <a:rPr lang="en-US" dirty="0">
                <a:ea typeface="ヒラギノ角ゴ Pro W3" charset="0"/>
              </a:rPr>
              <a:t>Do </a:t>
            </a:r>
            <a:r>
              <a:rPr lang="en-US" baseline="0" dirty="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818853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a:t>
            </a:r>
          </a:p>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here on planet Earth.</a:t>
            </a:r>
          </a:p>
          <a:p>
            <a:r>
              <a:rPr lang="en-US" dirty="0"/>
              <a:t>  </a:t>
            </a:r>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a:t>Somewhere along the way -- all of </a:t>
            </a:r>
            <a:r>
              <a:rPr lang="en-US" u="sng" dirty="0"/>
              <a:t>us</a:t>
            </a:r>
            <a:r>
              <a:rPr lang="en-US" dirty="0"/>
              <a:t> found out that we cared about helping </a:t>
            </a:r>
            <a:r>
              <a:rPr lang="en-US" u="sng" dirty="0"/>
              <a:t>others</a:t>
            </a:r>
            <a:r>
              <a:rPr lang="en-US" dirty="0"/>
              <a:t>– </a:t>
            </a:r>
          </a:p>
          <a:p>
            <a:endParaRPr lang="en-US" dirty="0"/>
          </a:p>
          <a:p>
            <a:r>
              <a:rPr lang="en-US" dirty="0"/>
              <a:t>and we were supposed to be right </a:t>
            </a:r>
            <a:r>
              <a:rPr lang="en-US" u="sng" dirty="0"/>
              <a:t>here</a:t>
            </a:r>
            <a:r>
              <a:rPr lang="en-US" dirty="0"/>
              <a:t> – this very afternoon– </a:t>
            </a:r>
          </a:p>
          <a:p>
            <a:endParaRPr lang="en-US" dirty="0"/>
          </a:p>
          <a:p>
            <a:r>
              <a:rPr lang="en-US" dirty="0"/>
              <a:t>listening to an old high-school shop teacher talk about the future.</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www.goodreads.com</a:t>
            </a:r>
            <a:r>
              <a:rPr lang="en-US" dirty="0"/>
              <a:t>/quotes/505050-the-two-most-important-days-in-your-life-are-the</a:t>
            </a:r>
          </a:p>
          <a:p>
            <a:endParaRPr lang="en-US" dirty="0"/>
          </a:p>
          <a:p>
            <a:endParaRPr lang="en-US" dirty="0"/>
          </a:p>
          <a:p>
            <a:r>
              <a:rPr lang="en-US" dirty="0"/>
              <a:t>“The two most important days in your life are the day you are born and the day you find out why.”</a:t>
            </a:r>
          </a:p>
          <a:p>
            <a:endParaRPr lang="en-US" dirty="0"/>
          </a:p>
          <a:p>
            <a:r>
              <a:rPr lang="en-US" dirty="0"/>
              <a:t>― Mark Twain</a:t>
            </a:r>
          </a:p>
          <a:p>
            <a:endParaRPr lang="en-US" dirty="0"/>
          </a:p>
          <a:p>
            <a:endParaRPr lang="en-US" dirty="0"/>
          </a:p>
          <a:p>
            <a:r>
              <a:rPr lang="en-US" dirty="0"/>
              <a:t>http://</a:t>
            </a:r>
            <a:r>
              <a:rPr lang="en-US" dirty="0" err="1"/>
              <a:t>www.huffingtonpost.com</a:t>
            </a:r>
            <a:r>
              <a:rPr lang="en-US" dirty="0"/>
              <a:t>/</a:t>
            </a:r>
            <a:r>
              <a:rPr lang="en-US" dirty="0" err="1"/>
              <a:t>karen-ann-kennedy</a:t>
            </a:r>
            <a:r>
              <a:rPr lang="en-US" dirty="0"/>
              <a:t>/the-two-most-important-days-of-your-life_b_5229311.html</a:t>
            </a:r>
          </a:p>
          <a:p>
            <a:endParaRPr lang="en-US" dirty="0"/>
          </a:p>
          <a:p>
            <a:endParaRPr lang="en-US" dirty="0"/>
          </a:p>
          <a:p>
            <a:r>
              <a:rPr lang="en-US" dirty="0"/>
              <a:t>Photo</a:t>
            </a:r>
          </a:p>
          <a:p>
            <a:r>
              <a:rPr lang="en-US" dirty="0"/>
              <a:t>http://</a:t>
            </a:r>
            <a:r>
              <a:rPr lang="en-US" dirty="0" err="1"/>
              <a:t>myincrediblewebsite.com</a:t>
            </a:r>
            <a:r>
              <a:rPr lang="en-US" dirty="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171</a:t>
            </a:fld>
            <a:endParaRPr lang="en-US"/>
          </a:p>
        </p:txBody>
      </p:sp>
    </p:spTree>
    <p:extLst>
      <p:ext uri="{BB962C8B-B14F-4D97-AF65-F5344CB8AC3E}">
        <p14:creationId xmlns:p14="http://schemas.microsoft.com/office/powerpoint/2010/main" val="19209827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172</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871663"/>
            <a:ext cx="5156199" cy="727233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Though the term </a:t>
            </a:r>
            <a:r>
              <a:rPr lang="ja-JP" altLang="en-US" dirty="0">
                <a:ea typeface="ヒラギノ角ゴ Pro W3" charset="0"/>
              </a:rPr>
              <a:t>“</a:t>
            </a:r>
            <a:r>
              <a:rPr lang="en-US" altLang="ja-JP" u="sng" dirty="0">
                <a:ea typeface="ヒラギノ角ゴ Pro W3" charset="0"/>
              </a:rPr>
              <a:t>vocational</a:t>
            </a:r>
            <a:r>
              <a:rPr lang="ja-JP" altLang="en-US" dirty="0">
                <a:ea typeface="ヒラギノ角ゴ Pro W3" charset="0"/>
              </a:rPr>
              <a:t>”</a:t>
            </a:r>
            <a:r>
              <a:rPr lang="en-US" altLang="ja-JP" dirty="0">
                <a:ea typeface="ヒラギノ角ゴ Pro W3" charset="0"/>
              </a:rPr>
              <a:t> has earned a bad reputation in the last few decades, the </a:t>
            </a:r>
            <a:r>
              <a:rPr lang="en-US" altLang="ja-JP" u="sng" dirty="0">
                <a:ea typeface="ヒラギノ角ゴ Pro W3" charset="0"/>
              </a:rPr>
              <a:t>original</a:t>
            </a:r>
            <a:r>
              <a:rPr lang="en-US" altLang="ja-JP" dirty="0">
                <a:ea typeface="ヒラギノ角ゴ Pro W3" charset="0"/>
              </a:rPr>
              <a:t> meaning of the term is clear that your </a:t>
            </a:r>
            <a:r>
              <a:rPr lang="ja-JP" altLang="en-US" dirty="0">
                <a:ea typeface="ヒラギノ角ゴ Pro W3" charset="0"/>
              </a:rPr>
              <a:t>“</a:t>
            </a:r>
            <a:r>
              <a:rPr lang="en-US" altLang="ja-JP" u="sng" dirty="0">
                <a:ea typeface="ヒラギノ角ゴ Pro W3" charset="0"/>
              </a:rPr>
              <a:t>vocation</a:t>
            </a:r>
            <a:r>
              <a:rPr lang="ja-JP" altLang="en-US" dirty="0">
                <a:ea typeface="ヒラギノ角ゴ Pro W3" charset="0"/>
              </a:rPr>
              <a:t>”</a:t>
            </a:r>
            <a:r>
              <a:rPr lang="en-US" altLang="ja-JP" dirty="0">
                <a:ea typeface="ヒラギノ角ゴ Pro W3" charset="0"/>
              </a:rPr>
              <a:t> is your life</a:t>
            </a:r>
            <a:r>
              <a:rPr lang="ja-JP" altLang="en-US" dirty="0">
                <a:ea typeface="ヒラギノ角ゴ Pro W3" charset="0"/>
              </a:rPr>
              <a:t>’</a:t>
            </a:r>
            <a:r>
              <a:rPr lang="en-US" altLang="ja-JP" dirty="0">
                <a:ea typeface="ヒラギノ角ゴ Pro W3" charset="0"/>
              </a:rPr>
              <a:t>s calling.  </a:t>
            </a:r>
          </a:p>
          <a:p>
            <a:endParaRPr lang="en-US" u="sng" dirty="0">
              <a:ea typeface="ヒラギノ角ゴ Pro W3" charset="0"/>
            </a:endParaRPr>
          </a:p>
          <a:p>
            <a:r>
              <a:rPr lang="en-US" u="sng" dirty="0">
                <a:ea typeface="ヒラギノ角ゴ Pro W3" charset="0"/>
              </a:rPr>
              <a:t>Our</a:t>
            </a:r>
            <a:r>
              <a:rPr lang="en-US" dirty="0">
                <a:ea typeface="ヒラギノ角ゴ Pro W3" charset="0"/>
              </a:rPr>
              <a:t> vocation as workforce-development professionals</a:t>
            </a:r>
            <a:r>
              <a:rPr lang="en-US" baseline="0" dirty="0">
                <a:ea typeface="ヒラギノ角ゴ Pro W3" charset="0"/>
              </a:rPr>
              <a:t> </a:t>
            </a:r>
            <a:r>
              <a:rPr lang="en-US" dirty="0">
                <a:ea typeface="ヒラギノ角ゴ Pro W3" charset="0"/>
              </a:rPr>
              <a:t>is preparing our clients for careers. </a:t>
            </a:r>
          </a:p>
          <a:p>
            <a:r>
              <a:rPr lang="en-US" dirty="0">
                <a:ea typeface="ヒラギノ角ゴ Pro W3" charset="0"/>
              </a:rPr>
              <a:t>What is the </a:t>
            </a:r>
            <a:r>
              <a:rPr lang="en-US" altLang="ja-JP" u="sng" dirty="0">
                <a:ea typeface="ヒラギノ角ゴ Pro W3" charset="0"/>
              </a:rPr>
              <a:t>vocation</a:t>
            </a:r>
            <a:r>
              <a:rPr lang="en-US" altLang="ja-JP" u="none" baseline="0" dirty="0">
                <a:ea typeface="ヒラギノ角ゴ Pro W3" charset="0"/>
              </a:rPr>
              <a:t> of the </a:t>
            </a:r>
            <a:r>
              <a:rPr lang="en-US" dirty="0">
                <a:ea typeface="ヒラギノ角ゴ Pro W3" charset="0"/>
              </a:rPr>
              <a:t>clients</a:t>
            </a:r>
            <a:r>
              <a:rPr lang="en-US" altLang="ja-JP" dirty="0">
                <a:ea typeface="ヒラギノ角ゴ Pro W3" charset="0"/>
              </a:rPr>
              <a:t> with whom you work? </a:t>
            </a:r>
          </a:p>
          <a:p>
            <a:r>
              <a:rPr lang="en-US" altLang="ja-JP" dirty="0">
                <a:ea typeface="ヒラギノ角ゴ Pro W3" charset="0"/>
              </a:rPr>
              <a:t>What is </a:t>
            </a:r>
            <a:r>
              <a:rPr lang="en-US" altLang="ja-JP" u="sng" dirty="0">
                <a:ea typeface="ヒラギノ角ゴ Pro W3" charset="0"/>
              </a:rPr>
              <a:t>life</a:t>
            </a:r>
            <a:r>
              <a:rPr lang="en-US" altLang="ja-JP" dirty="0">
                <a:ea typeface="ヒラギノ角ゴ Pro W3" charset="0"/>
              </a:rPr>
              <a:t> calling </a:t>
            </a:r>
            <a:r>
              <a:rPr lang="en-US" altLang="ja-JP" u="sng" dirty="0">
                <a:ea typeface="ヒラギノ角ゴ Pro W3" charset="0"/>
              </a:rPr>
              <a:t>them</a:t>
            </a:r>
            <a:r>
              <a:rPr lang="en-US" altLang="ja-JP" dirty="0">
                <a:ea typeface="ヒラギノ角ゴ Pro W3" charset="0"/>
              </a:rPr>
              <a:t> to do? </a:t>
            </a:r>
          </a:p>
          <a:p>
            <a:r>
              <a:rPr lang="en-US" altLang="ja-JP" dirty="0">
                <a:ea typeface="ヒラギノ角ゴ Pro W3" charset="0"/>
              </a:rPr>
              <a:t>What is their </a:t>
            </a:r>
            <a:r>
              <a:rPr lang="en-US" altLang="ja-JP" u="sng" dirty="0">
                <a:ea typeface="ヒラギノ角ゴ Pro W3" charset="0"/>
              </a:rPr>
              <a:t>purpose </a:t>
            </a:r>
            <a:r>
              <a:rPr lang="en-US" altLang="ja-JP" dirty="0">
                <a:ea typeface="ヒラギノ角ゴ Pro W3" charset="0"/>
              </a:rPr>
              <a:t>in life?</a:t>
            </a:r>
          </a:p>
          <a:p>
            <a:endParaRPr lang="en-US" dirty="0">
              <a:ea typeface="ヒラギノ角ゴ Pro W3" charset="0"/>
            </a:endParaRPr>
          </a:p>
          <a:p>
            <a:r>
              <a:rPr lang="en-US" dirty="0">
                <a:ea typeface="ヒラギノ角ゴ Pro W3" charset="0"/>
              </a:rPr>
              <a:t>We need to help people discover their </a:t>
            </a:r>
            <a:r>
              <a:rPr lang="en-US" u="sng" dirty="0">
                <a:ea typeface="ヒラギノ角ゴ Pro W3" charset="0"/>
              </a:rPr>
              <a:t>passion</a:t>
            </a:r>
            <a:r>
              <a:rPr lang="en-US" dirty="0">
                <a:ea typeface="ヒラギノ角ゴ Pro W3" charset="0"/>
              </a:rPr>
              <a:t>.  </a:t>
            </a:r>
          </a:p>
          <a:p>
            <a:r>
              <a:rPr lang="en-US" dirty="0">
                <a:ea typeface="ヒラギノ角ゴ Pro W3" charset="0"/>
              </a:rPr>
              <a:t>What makes them get up in the morning and want to learn something new? </a:t>
            </a:r>
          </a:p>
          <a:p>
            <a:r>
              <a:rPr lang="en-US" dirty="0">
                <a:ea typeface="ヒラギノ角ゴ Pro W3" charset="0"/>
              </a:rPr>
              <a:t>It’s more than just working for a paycheck.  </a:t>
            </a:r>
          </a:p>
          <a:p>
            <a:endParaRPr lang="en-US" dirty="0">
              <a:ea typeface="ヒラギノ角ゴ Pro W3" charset="0"/>
            </a:endParaRPr>
          </a:p>
          <a:p>
            <a:r>
              <a:rPr lang="en-US" dirty="0">
                <a:ea typeface="ヒラギノ角ゴ Pro W3" charset="0"/>
              </a:rPr>
              <a:t>It’s doing satisfying work, making a </a:t>
            </a:r>
            <a:r>
              <a:rPr lang="en-US" u="sng" dirty="0">
                <a:ea typeface="ヒラギノ角ゴ Pro W3" charset="0"/>
              </a:rPr>
              <a:t>difference</a:t>
            </a:r>
            <a:r>
              <a:rPr lang="en-US" dirty="0">
                <a:ea typeface="ヒラギノ角ゴ Pro W3" charset="0"/>
              </a:rPr>
              <a:t> in the world,</a:t>
            </a:r>
            <a:r>
              <a:rPr lang="en-US" baseline="0" dirty="0">
                <a:ea typeface="ヒラギノ角ゴ Pro W3" charset="0"/>
              </a:rPr>
              <a:t> feeling </a:t>
            </a:r>
            <a:r>
              <a:rPr lang="en-US" u="sng" baseline="0" dirty="0">
                <a:ea typeface="ヒラギノ角ゴ Pro W3" charset="0"/>
              </a:rPr>
              <a:t>needed</a:t>
            </a:r>
            <a:r>
              <a:rPr lang="en-US" baseline="0" dirty="0">
                <a:ea typeface="ヒラギノ角ゴ Pro W3" charset="0"/>
              </a:rPr>
              <a:t>.</a:t>
            </a:r>
            <a:endParaRPr lang="en-US" dirty="0">
              <a:ea typeface="ヒラギノ角ゴ Pro W3" charset="0"/>
            </a:endParaRPr>
          </a:p>
          <a:p>
            <a:r>
              <a:rPr lang="en-US" dirty="0">
                <a:ea typeface="ヒラギノ角ゴ Pro W3" charset="0"/>
              </a:rPr>
              <a:t>And we need to help them to </a:t>
            </a:r>
            <a:r>
              <a:rPr lang="en-US" u="sng" dirty="0">
                <a:ea typeface="ヒラギノ角ゴ Pro W3" charset="0"/>
              </a:rPr>
              <a:t>turn</a:t>
            </a:r>
            <a:r>
              <a:rPr lang="en-US" dirty="0">
                <a:ea typeface="ヒラギノ角ゴ Pro W3" charset="0"/>
              </a:rPr>
              <a:t> that passion into a rewarding career.</a:t>
            </a:r>
          </a:p>
          <a:p>
            <a:r>
              <a:rPr lang="en-US" dirty="0">
                <a:ea typeface="ヒラギノ角ゴ Pro W3" charset="0"/>
              </a:rPr>
              <a:t>--</a:t>
            </a:r>
          </a:p>
          <a:p>
            <a:r>
              <a:rPr lang="en-US" dirty="0">
                <a:ea typeface="ヒラギノ角ゴ Pro W3" charset="0"/>
              </a:rPr>
              <a:t>In the future -- when our students or clients  </a:t>
            </a:r>
            <a:r>
              <a:rPr lang="en-US" u="sng" dirty="0">
                <a:ea typeface="ヒラギノ角ゴ Pro W3" charset="0"/>
              </a:rPr>
              <a:t>are</a:t>
            </a:r>
            <a:r>
              <a:rPr lang="en-US" dirty="0">
                <a:ea typeface="ヒラギノ角ゴ Pro W3" charset="0"/>
              </a:rPr>
              <a:t> employed, -- and someone asks them what they </a:t>
            </a:r>
            <a:r>
              <a:rPr lang="en-US" u="sng" dirty="0">
                <a:ea typeface="ヒラギノ角ゴ Pro W3" charset="0"/>
              </a:rPr>
              <a:t>do</a:t>
            </a:r>
            <a:r>
              <a:rPr lang="en-US" dirty="0">
                <a:ea typeface="ヒラギノ角ゴ Pro W3" charset="0"/>
              </a:rPr>
              <a:t> for a living, -- </a:t>
            </a:r>
          </a:p>
          <a:p>
            <a:r>
              <a:rPr lang="en-US" dirty="0" err="1">
                <a:ea typeface="ヒラギノ角ゴ Pro W3" charset="0"/>
              </a:rPr>
              <a:t>wouldn</a:t>
            </a:r>
            <a:r>
              <a:rPr lang="ja-JP" altLang="en-US" dirty="0">
                <a:ea typeface="ヒラギノ角ゴ Pro W3" charset="0"/>
              </a:rPr>
              <a:t>’</a:t>
            </a:r>
            <a:r>
              <a:rPr lang="en-US" altLang="ja-JP" dirty="0">
                <a:ea typeface="ヒラギノ角ゴ Pro W3" charset="0"/>
              </a:rPr>
              <a:t>t it be </a:t>
            </a:r>
            <a:r>
              <a:rPr lang="en-US" altLang="ja-JP" u="sng" dirty="0">
                <a:ea typeface="ヒラギノ角ゴ Pro W3" charset="0"/>
              </a:rPr>
              <a:t>great</a:t>
            </a:r>
            <a:r>
              <a:rPr lang="en-US" altLang="ja-JP" dirty="0">
                <a:ea typeface="ヒラギノ角ゴ Pro W3" charset="0"/>
              </a:rPr>
              <a:t> if they could say – </a:t>
            </a:r>
          </a:p>
          <a:p>
            <a:endParaRPr lang="en-US" dirty="0">
              <a:ea typeface="ヒラギノ角ゴ Pro W3" charset="0"/>
            </a:endParaRPr>
          </a:p>
          <a:p>
            <a:r>
              <a:rPr lang="ja-JP" altLang="en-US" dirty="0">
                <a:ea typeface="ヒラギノ角ゴ Pro W3" charset="0"/>
              </a:rPr>
              <a:t>“</a:t>
            </a:r>
            <a:r>
              <a:rPr lang="en-US" altLang="ja-JP" dirty="0">
                <a:ea typeface="ヒラギノ角ゴ Pro W3" charset="0"/>
              </a:rPr>
              <a:t>I get to make a </a:t>
            </a:r>
            <a:r>
              <a:rPr lang="en-US" altLang="ja-JP" u="sng" dirty="0">
                <a:ea typeface="ヒラギノ角ゴ Pro W3" charset="0"/>
              </a:rPr>
              <a:t>difference</a:t>
            </a:r>
            <a:r>
              <a:rPr lang="en-US" altLang="ja-JP" dirty="0">
                <a:ea typeface="ヒラギノ角ゴ Pro W3" charset="0"/>
              </a:rPr>
              <a:t> in the world.</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That’s what I </a:t>
            </a:r>
            <a:r>
              <a:rPr lang="en-US" u="sng" dirty="0">
                <a:ea typeface="ヒラギノ角ゴ Pro W3" charset="0"/>
              </a:rPr>
              <a:t>do</a:t>
            </a:r>
            <a:r>
              <a:rPr lang="mr-IN" dirty="0">
                <a:ea typeface="ヒラギノ角ゴ Pro W3" charset="0"/>
              </a:rPr>
              <a:t>…</a:t>
            </a:r>
            <a:endParaRPr lang="en-US" dirty="0">
              <a:ea typeface="ヒラギノ角ゴ Pro W3" charset="0"/>
            </a:endParaRPr>
          </a:p>
          <a:p>
            <a:r>
              <a:rPr lang="en-US" altLang="ja-JP" dirty="0">
                <a:ea typeface="ヒラギノ角ゴ Pro W3" charset="0"/>
              </a:rPr>
              <a:t>“I get to make a </a:t>
            </a:r>
            <a:r>
              <a:rPr lang="en-US" altLang="ja-JP" u="sng" dirty="0">
                <a:ea typeface="ヒラギノ角ゴ Pro W3" charset="0"/>
              </a:rPr>
              <a:t>difference</a:t>
            </a:r>
            <a:r>
              <a:rPr lang="en-US" altLang="ja-JP" u="none" dirty="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Chris </a:t>
            </a:r>
            <a:r>
              <a:rPr lang="en-US" dirty="0" err="1">
                <a:ea typeface="ヒラギノ角ゴ Pro W3" charset="0"/>
              </a:rPr>
              <a:t>Droessler</a:t>
            </a:r>
            <a:endParaRPr lang="en-US" dirty="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11104761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Thank You</a:t>
            </a:r>
            <a:endParaRPr lang="en-US" sz="1600" baseline="0" dirty="0">
              <a:latin typeface="Arial"/>
              <a:ea typeface="ヒラギノ角ゴ Pro W3" charset="0"/>
              <a:cs typeface="Arial"/>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173</a:t>
            </a:fld>
            <a:endParaRPr lang="en-US" sz="1200"/>
          </a:p>
        </p:txBody>
      </p:sp>
    </p:spTree>
    <p:extLst>
      <p:ext uri="{BB962C8B-B14F-4D97-AF65-F5344CB8AC3E}">
        <p14:creationId xmlns:p14="http://schemas.microsoft.com/office/powerpoint/2010/main" val="420719499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Thank You</a:t>
            </a:r>
            <a:endParaRPr lang="en-US" sz="1600" baseline="0" dirty="0">
              <a:latin typeface="Arial"/>
              <a:ea typeface="ヒラギノ角ゴ Pro W3" charset="0"/>
              <a:cs typeface="Arial"/>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174</a:t>
            </a:fld>
            <a:endParaRPr lang="en-US" sz="1200"/>
          </a:p>
        </p:txBody>
      </p:sp>
    </p:spTree>
    <p:extLst>
      <p:ext uri="{BB962C8B-B14F-4D97-AF65-F5344CB8AC3E}">
        <p14:creationId xmlns:p14="http://schemas.microsoft.com/office/powerpoint/2010/main" val="55318555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175</a:t>
            </a:fld>
            <a:endParaRPr lang="en-US"/>
          </a:p>
        </p:txBody>
      </p:sp>
    </p:spTree>
    <p:extLst>
      <p:ext uri="{BB962C8B-B14F-4D97-AF65-F5344CB8AC3E}">
        <p14:creationId xmlns:p14="http://schemas.microsoft.com/office/powerpoint/2010/main" val="18490994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released March 12.</a:t>
            </a:r>
          </a:p>
          <a:p>
            <a:r>
              <a:rPr lang="en-US" dirty="0"/>
              <a:t>According to research done by the Association for Career and Technical Education, -- In the center you see the top skills that employers need.  These are skills that need to be learned, but are usually not emphasized at all in the classroom.  Where do folks learn these skills?</a:t>
            </a:r>
          </a:p>
          <a:p>
            <a:endParaRPr lang="en-US" dirty="0"/>
          </a:p>
          <a:p>
            <a:r>
              <a:rPr lang="en-US" dirty="0"/>
              <a:t>====</a:t>
            </a:r>
          </a:p>
          <a:p>
            <a:endParaRPr lang="en-US" dirty="0"/>
          </a:p>
          <a:p>
            <a:r>
              <a:rPr lang="en-US" dirty="0"/>
              <a:t>CTE:  Readiness for All Careers</a:t>
            </a:r>
          </a:p>
          <a:p>
            <a:r>
              <a:rPr lang="en-US" dirty="0"/>
              <a:t>http://</a:t>
            </a:r>
            <a:r>
              <a:rPr lang="en-US" dirty="0" err="1"/>
              <a:t>www.acteonline.org</a:t>
            </a:r>
            <a:r>
              <a:rPr lang="en-US" dirty="0"/>
              <a:t>/</a:t>
            </a:r>
            <a:r>
              <a:rPr lang="en-US" dirty="0" err="1"/>
              <a:t>uploadedFiles</a:t>
            </a:r>
            <a:r>
              <a:rPr lang="en-US" dirty="0"/>
              <a:t>/</a:t>
            </a:r>
            <a:r>
              <a:rPr lang="en-US" dirty="0" err="1"/>
              <a:t>What_is_CTE</a:t>
            </a:r>
            <a:r>
              <a:rPr lang="en-US" dirty="0"/>
              <a:t>/</a:t>
            </a:r>
            <a:r>
              <a:rPr lang="en-US" dirty="0" err="1"/>
              <a:t>Fact_Sheets</a:t>
            </a:r>
            <a:r>
              <a:rPr lang="en-US" dirty="0"/>
              <a:t>/</a:t>
            </a:r>
            <a:r>
              <a:rPr lang="en-US" dirty="0" err="1"/>
              <a:t>ReadinessForAllCareers-FactSheet.pdf</a:t>
            </a:r>
            <a:endParaRPr lang="en-US" dirty="0"/>
          </a:p>
          <a:p>
            <a:r>
              <a:rPr lang="en-US" dirty="0"/>
              <a:t>http://</a:t>
            </a:r>
            <a:r>
              <a:rPr lang="en-US" dirty="0" err="1"/>
              <a:t>www.acteonline.org</a:t>
            </a:r>
            <a:r>
              <a:rPr lang="en-US" dirty="0"/>
              <a:t>/factsheets/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176</a:t>
            </a:fld>
            <a:endParaRPr lang="en-US"/>
          </a:p>
        </p:txBody>
      </p:sp>
    </p:spTree>
    <p:extLst>
      <p:ext uri="{BB962C8B-B14F-4D97-AF65-F5344CB8AC3E}">
        <p14:creationId xmlns:p14="http://schemas.microsoft.com/office/powerpoint/2010/main" val="86115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18</a:t>
            </a:fld>
            <a:endParaRPr lang="en-US" sz="1300"/>
          </a:p>
        </p:txBody>
      </p:sp>
      <p:sp>
        <p:nvSpPr>
          <p:cNvPr id="39938" name="Rectangle 2"/>
          <p:cNvSpPr>
            <a:spLocks noGrp="1" noRot="1" noChangeAspect="1" noChangeArrowheads="1" noTextEdit="1"/>
          </p:cNvSpPr>
          <p:nvPr>
            <p:ph type="sldImg"/>
          </p:nvPr>
        </p:nvSpPr>
        <p:spPr>
          <a:xfrm>
            <a:off x="1238250" y="400050"/>
            <a:ext cx="2266950" cy="1700213"/>
          </a:xfrm>
          <a:solidFill>
            <a:srgbClr val="FFFFFF"/>
          </a:solidFill>
          <a:ln/>
        </p:spPr>
      </p:sp>
      <p:sp>
        <p:nvSpPr>
          <p:cNvPr id="39939" name="Rectangle 3"/>
          <p:cNvSpPr>
            <a:spLocks noGrp="1" noChangeArrowheads="1"/>
          </p:cNvSpPr>
          <p:nvPr>
            <p:ph type="body" idx="1"/>
          </p:nvPr>
        </p:nvSpPr>
        <p:spPr>
          <a:xfrm>
            <a:off x="522514" y="2100262"/>
            <a:ext cx="6167211" cy="7043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jobs </a:t>
            </a:r>
            <a:r>
              <a:rPr lang="en-US" u="sng" dirty="0">
                <a:ea typeface="ヒラギノ角ゴ Pro W3" charset="0"/>
                <a:cs typeface="Times"/>
              </a:rPr>
              <a:t>require</a:t>
            </a:r>
            <a:r>
              <a:rPr lang="en-US" dirty="0">
                <a:ea typeface="ヒラギノ角ゴ Pro W3" charset="0"/>
                <a:cs typeface="Times"/>
              </a:rPr>
              <a:t>.</a:t>
            </a:r>
          </a:p>
          <a:p>
            <a:pPr eaLnBrk="1" hangingPunct="1"/>
            <a:endParaRPr lang="en-US" dirty="0">
              <a:ea typeface="ヒラギノ角ゴ Pro W3" charset="0"/>
              <a:cs typeface="Times"/>
              <a:sym typeface="Wingdings" charset="0"/>
            </a:endParaRPr>
          </a:p>
          <a:p>
            <a:pPr eaLnBrk="1" hangingPunct="1"/>
            <a:r>
              <a:rPr lang="en-US" dirty="0">
                <a:ea typeface="ヒラギノ角ゴ Pro W3" charset="0"/>
                <a:cs typeface="Times"/>
                <a:sym typeface="Wingdings" charset="0"/>
              </a:rPr>
              <a:t>almost</a:t>
            </a:r>
            <a:r>
              <a:rPr lang="en-US" baseline="0" dirty="0">
                <a:ea typeface="ヒラギノ角ゴ Pro W3" charset="0"/>
                <a:cs typeface="Times"/>
                <a:sym typeface="Wingdings" charset="0"/>
              </a:rPr>
              <a:t> </a:t>
            </a:r>
            <a:r>
              <a:rPr lang="en-US" u="sng" dirty="0">
                <a:ea typeface="ヒラギノ角ゴ Pro W3" charset="0"/>
                <a:cs typeface="Times"/>
              </a:rPr>
              <a:t>46</a:t>
            </a:r>
            <a:r>
              <a:rPr lang="en-US" dirty="0">
                <a:ea typeface="ヒラギノ角ゴ Pro W3" charset="0"/>
                <a:cs typeface="Times"/>
              </a:rPr>
              <a:t> percent of our 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a:ea typeface="ヒラギノ角ゴ Pro W3" charset="0"/>
                <a:cs typeface="Times"/>
              </a:rPr>
              <a:t>21</a:t>
            </a:r>
            <a:r>
              <a:rPr lang="en-US" dirty="0">
                <a:ea typeface="ヒラギノ角ゴ Pro W3" charset="0"/>
                <a:cs typeface="Times"/>
              </a:rPr>
              <a:t> percent of the job</a:t>
            </a:r>
            <a:r>
              <a:rPr lang="en-US" baseline="0" dirty="0">
                <a:ea typeface="ヒラギノ角ゴ Pro W3" charset="0"/>
                <a:cs typeface="Times"/>
              </a:rPr>
              <a:t> openings</a:t>
            </a:r>
            <a:r>
              <a:rPr lang="en-US" dirty="0">
                <a:ea typeface="ヒラギノ角ゴ Pro W3" charset="0"/>
                <a:cs typeface="Times"/>
              </a:rPr>
              <a:t>. 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be left holding a sheepskin with no job to show for it. We’ll discus that in a few minutes.</a:t>
            </a:r>
          </a:p>
          <a:p>
            <a:pPr eaLnBrk="1" hangingPunct="1"/>
            <a:endParaRPr lang="en-US" dirty="0">
              <a:ea typeface="ヒラギノ角ゴ Pro W3" charset="0"/>
              <a:cs typeface="Times"/>
              <a:sym typeface="Wingdings" charset="0"/>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a:ea typeface="ヒラギノ角ゴ Pro W3" charset="0"/>
                <a:cs typeface="Times"/>
              </a:rPr>
              <a:t>almost 37</a:t>
            </a:r>
            <a:r>
              <a:rPr lang="en-US" dirty="0">
                <a:ea typeface="ヒラギノ角ゴ Pro W3" charset="0"/>
                <a:cs typeface="Times"/>
              </a:rPr>
              <a:t> 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9</a:t>
            </a:r>
            <a:r>
              <a:rPr lang="en-US" dirty="0">
                <a:ea typeface="ヒラギノ角ゴ Pro W3" charset="0"/>
                <a:cs typeface="Times"/>
              </a:rPr>
              <a:t> percent of the jobs. </a:t>
            </a: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p>
          <a:p>
            <a:pPr eaLnBrk="1" hangingPunct="1"/>
            <a:endParaRPr lang="en-US" dirty="0">
              <a:ea typeface="ヒラギノ角ゴ Pro W3" charset="0"/>
              <a:cs typeface="Times"/>
              <a:sym typeface="Wingdings" charset="0"/>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Education Required 2024</a:t>
            </a:r>
          </a:p>
          <a:p>
            <a:pPr eaLnBrk="1" hangingPunct="1"/>
            <a:endParaRPr lang="en-US" dirty="0">
              <a:ea typeface="ヒラギノ角ゴ Pro W3" charset="0"/>
              <a:cs typeface="Times"/>
            </a:endParaRPr>
          </a:p>
          <a:p>
            <a:pPr eaLnBrk="1" hangingPunct="1"/>
            <a:r>
              <a:rPr lang="en-US" b="0" i="0" u="none" strike="noStrike" kern="1200" dirty="0">
                <a:solidFill>
                  <a:schemeClr val="tx1"/>
                </a:solidFill>
                <a:effectLst/>
                <a:latin typeface="+mn-lt"/>
                <a:ea typeface="+mn-ea"/>
                <a:cs typeface="+mn-cs"/>
              </a:rPr>
              <a:t>21.11%</a:t>
            </a:r>
            <a:r>
              <a:rPr lang="en-US" dirty="0"/>
              <a:t> </a:t>
            </a:r>
            <a:r>
              <a:rPr lang="en-US" b="0" i="0" u="none" strike="noStrike" kern="1200" dirty="0">
                <a:solidFill>
                  <a:schemeClr val="tx1"/>
                </a:solidFill>
                <a:effectLst/>
                <a:latin typeface="+mn-lt"/>
                <a:ea typeface="+mn-ea"/>
                <a:cs typeface="+mn-cs"/>
              </a:rPr>
              <a:t>four or more years of college</a:t>
            </a:r>
            <a:r>
              <a:rPr lang="en-US" dirty="0"/>
              <a:t> </a:t>
            </a:r>
          </a:p>
          <a:p>
            <a:pPr eaLnBrk="1" hangingPunct="1"/>
            <a:r>
              <a:rPr lang="en-US" b="0" i="0" u="none" strike="noStrike" kern="1200" dirty="0">
                <a:solidFill>
                  <a:schemeClr val="tx1"/>
                </a:solidFill>
                <a:effectLst/>
                <a:latin typeface="+mn-lt"/>
                <a:ea typeface="+mn-ea"/>
                <a:cs typeface="+mn-cs"/>
              </a:rPr>
              <a:t>8.67%</a:t>
            </a:r>
            <a:r>
              <a:rPr lang="en-US" dirty="0"/>
              <a:t> </a:t>
            </a:r>
            <a:r>
              <a:rPr lang="en-US" b="0" i="0" u="none" strike="noStrike" kern="1200" dirty="0">
                <a:solidFill>
                  <a:schemeClr val="tx1"/>
                </a:solidFill>
                <a:effectLst/>
                <a:latin typeface="+mn-lt"/>
                <a:ea typeface="+mn-ea"/>
                <a:cs typeface="+mn-cs"/>
              </a:rPr>
              <a:t>1-2 years of college</a:t>
            </a:r>
            <a:r>
              <a:rPr lang="en-US" dirty="0"/>
              <a:t> </a:t>
            </a:r>
          </a:p>
          <a:p>
            <a:pPr eaLnBrk="1" hangingPunct="1"/>
            <a:r>
              <a:rPr lang="en-US" b="0" i="0" u="none" strike="noStrike" kern="1200" dirty="0">
                <a:solidFill>
                  <a:schemeClr val="tx1"/>
                </a:solidFill>
                <a:effectLst/>
                <a:latin typeface="+mn-lt"/>
                <a:ea typeface="+mn-ea"/>
                <a:cs typeface="+mn-cs"/>
              </a:rPr>
              <a:t>62.21%</a:t>
            </a:r>
            <a:r>
              <a:rPr lang="en-US" dirty="0"/>
              <a:t> </a:t>
            </a:r>
            <a:r>
              <a:rPr lang="en-US" b="0" i="0" u="none" strike="noStrike" kern="1200" dirty="0">
                <a:solidFill>
                  <a:schemeClr val="tx1"/>
                </a:solidFill>
                <a:effectLst/>
                <a:latin typeface="+mn-lt"/>
                <a:ea typeface="+mn-ea"/>
                <a:cs typeface="+mn-cs"/>
              </a:rPr>
              <a:t>OJT - On the job training</a:t>
            </a:r>
            <a:r>
              <a:rPr lang="en-US" dirty="0"/>
              <a:t> </a:t>
            </a:r>
          </a:p>
          <a:p>
            <a:pPr eaLnBrk="1" hangingPunct="1"/>
            <a:r>
              <a:rPr lang="en-US" b="0" i="0" u="none" strike="noStrike" kern="1200" dirty="0">
                <a:solidFill>
                  <a:schemeClr val="tx1"/>
                </a:solidFill>
                <a:effectLst/>
                <a:latin typeface="+mn-lt"/>
                <a:ea typeface="+mn-ea"/>
                <a:cs typeface="+mn-cs"/>
              </a:rPr>
              <a:t>8.01%</a:t>
            </a:r>
            <a:r>
              <a:rPr lang="en-US" dirty="0"/>
              <a:t> </a:t>
            </a:r>
            <a:r>
              <a:rPr lang="en-US" b="0" i="0" u="none" strike="noStrike" kern="1200" dirty="0">
                <a:solidFill>
                  <a:schemeClr val="tx1"/>
                </a:solidFill>
                <a:effectLst/>
                <a:latin typeface="+mn-lt"/>
                <a:ea typeface="+mn-ea"/>
                <a:cs typeface="+mn-cs"/>
              </a:rPr>
              <a:t>Work experience in a related occupation</a:t>
            </a:r>
            <a:r>
              <a:rPr lang="en-US" dirty="0"/>
              <a:t> </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1019322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19</a:t>
            </a:fld>
            <a:endParaRPr lang="en-US" sz="1300"/>
          </a:p>
        </p:txBody>
      </p:sp>
      <p:sp>
        <p:nvSpPr>
          <p:cNvPr id="39938" name="Rectangle 2"/>
          <p:cNvSpPr>
            <a:spLocks noGrp="1" noRot="1" noChangeAspect="1" noChangeArrowheads="1" noTextEdit="1"/>
          </p:cNvSpPr>
          <p:nvPr>
            <p:ph type="sldImg"/>
          </p:nvPr>
        </p:nvSpPr>
        <p:spPr>
          <a:xfrm>
            <a:off x="1238250" y="400050"/>
            <a:ext cx="3638550" cy="2728913"/>
          </a:xfrm>
          <a:solidFill>
            <a:srgbClr val="FFFFFF"/>
          </a:solidFill>
          <a:ln/>
        </p:spPr>
      </p:sp>
      <p:sp>
        <p:nvSpPr>
          <p:cNvPr id="39939" name="Rectangle 3"/>
          <p:cNvSpPr>
            <a:spLocks noGrp="1" noChangeArrowheads="1"/>
          </p:cNvSpPr>
          <p:nvPr>
            <p:ph type="body" idx="1"/>
          </p:nvPr>
        </p:nvSpPr>
        <p:spPr>
          <a:xfrm>
            <a:off x="522514" y="3257550"/>
            <a:ext cx="6167211" cy="5886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62 percent of the jobs do </a:t>
            </a:r>
            <a:r>
              <a:rPr lang="en-US" u="sng" dirty="0">
                <a:ea typeface="ヒラギノ角ゴ Pro W3" charset="0"/>
                <a:cs typeface="Times"/>
              </a:rPr>
              <a:t>not require </a:t>
            </a:r>
            <a:r>
              <a:rPr lang="en-US" dirty="0">
                <a:ea typeface="ヒラギノ角ゴ Pro W3" charset="0"/>
                <a:cs typeface="Times"/>
              </a:rPr>
              <a:t>postsecondary education (that means that you can get any of those blue jobs 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blue jobs, which means that the education </a:t>
            </a:r>
            <a:r>
              <a:rPr lang="en-US" u="sng" dirty="0">
                <a:ea typeface="ヒラギノ角ゴ Pro W3" charset="0"/>
                <a:cs typeface="Times"/>
              </a:rPr>
              <a:t>is not required</a:t>
            </a:r>
            <a:r>
              <a:rPr lang="en-US" dirty="0">
                <a:ea typeface="ヒラギノ角ゴ Pro W3" charset="0"/>
                <a:cs typeface="Times"/>
              </a:rPr>
              <a:t>, but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a:ea typeface="ヒラギノ角ゴ Pro W3" charset="0"/>
                <a:cs typeface="Times"/>
              </a:rPr>
              <a:t>hired</a:t>
            </a:r>
            <a:r>
              <a:rPr lang="en-US" dirty="0">
                <a:ea typeface="ヒラギノ角ゴ Pro W3" charset="0"/>
                <a:cs typeface="Times"/>
              </a:rPr>
              <a:t>, and </a:t>
            </a:r>
            <a:r>
              <a:rPr lang="en-US" u="sng" dirty="0">
                <a:ea typeface="ヒラギノ角ゴ Pro W3" charset="0"/>
                <a:cs typeface="Times"/>
              </a:rPr>
              <a:t>might</a:t>
            </a:r>
            <a:r>
              <a:rPr lang="en-US" dirty="0">
                <a:ea typeface="ヒラギノ角ゴ Pro W3" charset="0"/>
                <a:cs typeface="Times"/>
              </a:rPr>
              <a:t> start at a higher </a:t>
            </a:r>
            <a:r>
              <a:rPr lang="en-US" u="sng" dirty="0">
                <a:ea typeface="ヒラギノ角ゴ Pro W3" charset="0"/>
                <a:cs typeface="Times"/>
              </a:rPr>
              <a:t>salary</a:t>
            </a:r>
            <a:r>
              <a:rPr lang="en-US" dirty="0">
                <a:ea typeface="ヒラギノ角ゴ Pro W3" charset="0"/>
                <a:cs typeface="Times"/>
              </a:rPr>
              <a:t>.</a:t>
            </a:r>
          </a:p>
          <a:p>
            <a:pPr eaLnBrk="1" hangingPunct="1"/>
            <a:endParaRPr lang="en-US" dirty="0">
              <a:ea typeface="ヒラギノ角ゴ Pro W3" charset="0"/>
              <a:cs typeface="Times"/>
              <a:sym typeface="Wingdings" pitchFamily="2" charset="2"/>
            </a:endParaRPr>
          </a:p>
          <a:p>
            <a:pPr eaLnBrk="1" hangingPunct="1"/>
            <a:r>
              <a:rPr lang="en-US" dirty="0">
                <a:ea typeface="ヒラギノ角ゴ Pro W3" charset="0"/>
                <a:cs typeface="Times"/>
                <a:sym typeface="Wingdings" pitchFamily="2" charset="2"/>
              </a:rPr>
              <a:t> But if you take into account the occupations that not only </a:t>
            </a:r>
            <a:r>
              <a:rPr lang="en-US" u="sng" dirty="0">
                <a:ea typeface="ヒラギノ角ゴ Pro W3" charset="0"/>
                <a:cs typeface="Times"/>
                <a:sym typeface="Wingdings" pitchFamily="2" charset="2"/>
              </a:rPr>
              <a:t>require</a:t>
            </a:r>
            <a:r>
              <a:rPr lang="en-US" dirty="0">
                <a:ea typeface="ヒラギノ角ゴ Pro W3" charset="0"/>
                <a:cs typeface="Times"/>
                <a:sym typeface="Wingdings" pitchFamily="2" charset="2"/>
              </a:rPr>
              <a:t> community college training, but also </a:t>
            </a:r>
            <a:r>
              <a:rPr lang="en-US" u="sng" dirty="0">
                <a:ea typeface="ヒラギノ角ゴ Pro W3" charset="0"/>
                <a:cs typeface="Times"/>
                <a:sym typeface="Wingdings" pitchFamily="2" charset="2"/>
              </a:rPr>
              <a:t>heavily recommend </a:t>
            </a:r>
            <a:r>
              <a:rPr lang="en-US" dirty="0">
                <a:ea typeface="ヒラギノ角ゴ Pro W3" charset="0"/>
                <a:cs typeface="Times"/>
                <a:sym typeface="Wingdings" pitchFamily="2" charset="2"/>
              </a:rPr>
              <a:t>community college training, you see that the green is actually one third of the overall pie.</a:t>
            </a:r>
            <a:r>
              <a:rPr lang="en-US" dirty="0">
                <a:ea typeface="ヒラギノ角ゴ Pro W3" charset="0"/>
                <a:cs typeface="Times"/>
              </a:rPr>
              <a:t> For these jobs, you can get the job first or get the training first. If you get the job first, then your employer will have to send you to school to get the education.</a:t>
            </a: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Education Required 2024</a:t>
            </a:r>
          </a:p>
          <a:p>
            <a:pPr eaLnBrk="1" hangingPunct="1"/>
            <a:endParaRPr lang="en-US" dirty="0">
              <a:ea typeface="ヒラギノ角ゴ Pro W3" charset="0"/>
              <a:cs typeface="Times"/>
            </a:endParaRPr>
          </a:p>
          <a:p>
            <a:pPr eaLnBrk="1" hangingPunct="1"/>
            <a:r>
              <a:rPr lang="en-US" b="0" i="0" u="none" strike="noStrike" kern="1200" dirty="0">
                <a:solidFill>
                  <a:schemeClr val="tx1"/>
                </a:solidFill>
                <a:effectLst/>
                <a:latin typeface="+mn-lt"/>
                <a:ea typeface="+mn-ea"/>
                <a:cs typeface="+mn-cs"/>
              </a:rPr>
              <a:t>21.11%</a:t>
            </a:r>
            <a:r>
              <a:rPr lang="en-US" dirty="0"/>
              <a:t> </a:t>
            </a:r>
            <a:r>
              <a:rPr lang="en-US" b="0" i="0" u="none" strike="noStrike" kern="1200" dirty="0">
                <a:solidFill>
                  <a:schemeClr val="tx1"/>
                </a:solidFill>
                <a:effectLst/>
                <a:latin typeface="+mn-lt"/>
                <a:ea typeface="+mn-ea"/>
                <a:cs typeface="+mn-cs"/>
              </a:rPr>
              <a:t>four or more years of college</a:t>
            </a:r>
            <a:r>
              <a:rPr lang="en-US" dirty="0"/>
              <a:t> </a:t>
            </a:r>
          </a:p>
          <a:p>
            <a:pPr eaLnBrk="1" hangingPunct="1"/>
            <a:r>
              <a:rPr lang="en-US" b="0" i="0" u="none" strike="noStrike" kern="1200" dirty="0">
                <a:solidFill>
                  <a:schemeClr val="tx1"/>
                </a:solidFill>
                <a:effectLst/>
                <a:latin typeface="+mn-lt"/>
                <a:ea typeface="+mn-ea"/>
                <a:cs typeface="+mn-cs"/>
              </a:rPr>
              <a:t>8.67%</a:t>
            </a:r>
            <a:r>
              <a:rPr lang="en-US" dirty="0"/>
              <a:t> </a:t>
            </a:r>
            <a:r>
              <a:rPr lang="en-US" b="0" i="0" u="none" strike="noStrike" kern="1200" dirty="0">
                <a:solidFill>
                  <a:schemeClr val="tx1"/>
                </a:solidFill>
                <a:effectLst/>
                <a:latin typeface="+mn-lt"/>
                <a:ea typeface="+mn-ea"/>
                <a:cs typeface="+mn-cs"/>
              </a:rPr>
              <a:t>1-2 years of college</a:t>
            </a:r>
            <a:r>
              <a:rPr lang="en-US" dirty="0"/>
              <a:t> </a:t>
            </a:r>
          </a:p>
          <a:p>
            <a:pPr eaLnBrk="1" hangingPunct="1"/>
            <a:r>
              <a:rPr lang="en-US" b="0" i="0" u="none" strike="noStrike" kern="1200" dirty="0">
                <a:solidFill>
                  <a:schemeClr val="tx1"/>
                </a:solidFill>
                <a:effectLst/>
                <a:latin typeface="+mn-lt"/>
                <a:ea typeface="+mn-ea"/>
                <a:cs typeface="+mn-cs"/>
              </a:rPr>
              <a:t>62.21%</a:t>
            </a:r>
            <a:r>
              <a:rPr lang="en-US" dirty="0"/>
              <a:t> </a:t>
            </a:r>
            <a:r>
              <a:rPr lang="en-US" b="0" i="0" u="none" strike="noStrike" kern="1200" dirty="0">
                <a:solidFill>
                  <a:schemeClr val="tx1"/>
                </a:solidFill>
                <a:effectLst/>
                <a:latin typeface="+mn-lt"/>
                <a:ea typeface="+mn-ea"/>
                <a:cs typeface="+mn-cs"/>
              </a:rPr>
              <a:t>OJT - On the job training</a:t>
            </a:r>
            <a:r>
              <a:rPr lang="en-US" dirty="0"/>
              <a:t> </a:t>
            </a:r>
          </a:p>
          <a:p>
            <a:pPr eaLnBrk="1" hangingPunct="1"/>
            <a:r>
              <a:rPr lang="en-US" b="0" i="0" u="none" strike="noStrike" kern="1200" dirty="0">
                <a:solidFill>
                  <a:schemeClr val="tx1"/>
                </a:solidFill>
                <a:effectLst/>
                <a:latin typeface="+mn-lt"/>
                <a:ea typeface="+mn-ea"/>
                <a:cs typeface="+mn-cs"/>
              </a:rPr>
              <a:t>8.01%</a:t>
            </a:r>
            <a:r>
              <a:rPr lang="en-US" dirty="0"/>
              <a:t> </a:t>
            </a:r>
            <a:r>
              <a:rPr lang="en-US" b="0" i="0" u="none" strike="noStrike" kern="1200" dirty="0">
                <a:solidFill>
                  <a:schemeClr val="tx1"/>
                </a:solidFill>
                <a:effectLst/>
                <a:latin typeface="+mn-lt"/>
                <a:ea typeface="+mn-ea"/>
                <a:cs typeface="+mn-cs"/>
              </a:rPr>
              <a:t>Work experience in a related occupation</a:t>
            </a:r>
            <a:r>
              <a:rPr lang="en-US" dirty="0"/>
              <a:t> </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3397470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524000"/>
            <a:ext cx="5486400" cy="7391400"/>
          </a:xfrm>
        </p:spPr>
        <p:txBody>
          <a:bodyPr>
            <a:noAutofit/>
          </a:bodyPr>
          <a:lstStyle/>
          <a:p>
            <a:r>
              <a:rPr lang="en-US" dirty="0"/>
              <a:t>An Ancient</a:t>
            </a:r>
            <a:r>
              <a:rPr lang="en-US" baseline="0" dirty="0"/>
              <a:t> Japanese proverb says “</a:t>
            </a:r>
            <a:r>
              <a:rPr lang="en-US" dirty="0"/>
              <a:t>You can’t see the whole sky through a bamboo tube.”</a:t>
            </a:r>
          </a:p>
          <a:p>
            <a:endParaRPr lang="en-US" dirty="0"/>
          </a:p>
          <a:p>
            <a:r>
              <a:rPr lang="en-US" dirty="0"/>
              <a:t>We are trained from an early age to look at things through</a:t>
            </a:r>
            <a:r>
              <a:rPr lang="en-US" baseline="0" dirty="0"/>
              <a:t> a </a:t>
            </a:r>
            <a:r>
              <a:rPr lang="en-US" u="sng" baseline="0" dirty="0"/>
              <a:t>tube</a:t>
            </a:r>
            <a:r>
              <a:rPr lang="en-US" baseline="0" dirty="0"/>
              <a:t>. </a:t>
            </a:r>
          </a:p>
          <a:p>
            <a:r>
              <a:rPr lang="en-US" baseline="0" dirty="0"/>
              <a:t>Our education system is set up to train students to look at math, English, and other subjects in </a:t>
            </a:r>
            <a:r>
              <a:rPr lang="en-US" u="sng" baseline="0" dirty="0"/>
              <a:t>isolation</a:t>
            </a:r>
            <a:r>
              <a:rPr lang="en-US" baseline="0" dirty="0"/>
              <a:t> from each other. </a:t>
            </a:r>
          </a:p>
          <a:p>
            <a:endParaRPr lang="en-US" baseline="0" dirty="0"/>
          </a:p>
          <a:p>
            <a:r>
              <a:rPr lang="en-US" baseline="0" dirty="0"/>
              <a:t>The </a:t>
            </a:r>
            <a:r>
              <a:rPr lang="en-US" u="sng" baseline="0" dirty="0"/>
              <a:t>focus</a:t>
            </a:r>
            <a:r>
              <a:rPr lang="en-US" baseline="0" dirty="0"/>
              <a:t> is on doing </a:t>
            </a:r>
            <a:r>
              <a:rPr lang="en-US" u="sng" baseline="0" dirty="0"/>
              <a:t>just</a:t>
            </a:r>
            <a:r>
              <a:rPr lang="en-US" baseline="0" dirty="0"/>
              <a:t> enough in those independent classes to make the grade you wish and move on. </a:t>
            </a:r>
          </a:p>
          <a:p>
            <a:r>
              <a:rPr lang="en-US" baseline="0" dirty="0"/>
              <a:t>If you are caught looking at the world outside your bamboo tube, -- you might be accused of -- </a:t>
            </a:r>
            <a:r>
              <a:rPr lang="en-US" u="sng" baseline="0" dirty="0"/>
              <a:t>cheating</a:t>
            </a:r>
            <a:r>
              <a:rPr lang="en-US" baseline="0" dirty="0"/>
              <a:t>.</a:t>
            </a:r>
          </a:p>
          <a:p>
            <a:endParaRPr lang="en-US" baseline="0" dirty="0"/>
          </a:p>
          <a:p>
            <a:r>
              <a:rPr lang="en-US" baseline="0" dirty="0"/>
              <a:t>Just as you can not see the whole sky by looking through a bamboo tube, you can’t learn everything from </a:t>
            </a:r>
            <a:r>
              <a:rPr lang="en-US" u="sng" baseline="0" dirty="0"/>
              <a:t>me</a:t>
            </a:r>
            <a:r>
              <a:rPr lang="en-US" baseline="0" dirty="0"/>
              <a:t>.  </a:t>
            </a:r>
          </a:p>
          <a:p>
            <a:endParaRPr lang="en-US" baseline="0" dirty="0"/>
          </a:p>
          <a:p>
            <a:r>
              <a:rPr lang="en-US" baseline="0" dirty="0"/>
              <a:t>So I’ll show you what </a:t>
            </a:r>
            <a:r>
              <a:rPr lang="en-US" u="sng" baseline="0" dirty="0"/>
              <a:t>I</a:t>
            </a:r>
            <a:r>
              <a:rPr lang="en-US" baseline="0" dirty="0"/>
              <a:t> have been looking at through my </a:t>
            </a:r>
            <a:r>
              <a:rPr lang="en-US" u="sng" baseline="0" dirty="0"/>
              <a:t>own</a:t>
            </a:r>
            <a:r>
              <a:rPr lang="en-US" baseline="0" dirty="0"/>
              <a:t> bamboo tube.</a:t>
            </a:r>
          </a:p>
          <a:p>
            <a:r>
              <a:rPr lang="en-US" baseline="0" dirty="0"/>
              <a:t>And I’ll show you some of the things that I get to see when I put the bamboo tube </a:t>
            </a:r>
            <a:r>
              <a:rPr lang="en-US" u="sng" baseline="0" dirty="0"/>
              <a:t>aside</a:t>
            </a:r>
            <a:r>
              <a:rPr lang="en-US" baseline="0" dirty="0"/>
              <a:t> -- and just look at the </a:t>
            </a:r>
            <a:r>
              <a:rPr lang="en-US" u="sng" baseline="0" dirty="0"/>
              <a:t>whole sky</a:t>
            </a:r>
            <a:r>
              <a:rPr lang="en-US" baseline="0" dirty="0"/>
              <a:t>.</a:t>
            </a:r>
            <a:endParaRPr lang="en-US" dirty="0"/>
          </a:p>
          <a:p>
            <a:endParaRPr lang="en-US" dirty="0"/>
          </a:p>
          <a:p>
            <a:endParaRPr lang="en-US" dirty="0"/>
          </a:p>
          <a:p>
            <a:r>
              <a:rPr lang="en-US" dirty="0"/>
              <a:t>====</a:t>
            </a:r>
          </a:p>
          <a:p>
            <a:r>
              <a:rPr lang="en-US" dirty="0"/>
              <a:t>Quote</a:t>
            </a:r>
          </a:p>
          <a:p>
            <a:r>
              <a:rPr lang="en-US" dirty="0"/>
              <a:t>http://</a:t>
            </a:r>
            <a:r>
              <a:rPr lang="en-US" dirty="0" err="1"/>
              <a:t>www.rodneyohebsion.com</a:t>
            </a:r>
            <a:r>
              <a:rPr lang="en-US" dirty="0"/>
              <a:t>/</a:t>
            </a:r>
            <a:r>
              <a:rPr lang="en-US" dirty="0" err="1"/>
              <a:t>japan.htm</a:t>
            </a:r>
            <a:endParaRPr lang="en-US" dirty="0"/>
          </a:p>
          <a:p>
            <a:r>
              <a:rPr lang="en-US" dirty="0"/>
              <a:t>http://</a:t>
            </a:r>
            <a:r>
              <a:rPr lang="en-US" dirty="0" err="1"/>
              <a:t>www.worldofproverbs.com</a:t>
            </a:r>
            <a:r>
              <a:rPr lang="en-US" dirty="0"/>
              <a:t>/2012/04/you-cant-see-whole-sky-through-</a:t>
            </a:r>
            <a:r>
              <a:rPr lang="en-US" dirty="0" err="1"/>
              <a:t>bamboo.html</a:t>
            </a:r>
            <a:endParaRPr lang="en-US" dirty="0"/>
          </a:p>
          <a:p>
            <a:endParaRPr lang="en-US" dirty="0"/>
          </a:p>
          <a:p>
            <a:endParaRPr lang="en-US" dirty="0"/>
          </a:p>
          <a:p>
            <a:r>
              <a:rPr lang="en-US" dirty="0"/>
              <a:t>Panda photo</a:t>
            </a:r>
          </a:p>
          <a:p>
            <a:r>
              <a:rPr lang="en-US" dirty="0"/>
              <a:t>https://</a:t>
            </a:r>
            <a:r>
              <a:rPr lang="en-US" dirty="0" err="1"/>
              <a:t>www.flickr.com</a:t>
            </a:r>
            <a:r>
              <a:rPr lang="en-US" dirty="0"/>
              <a:t>/photos/</a:t>
            </a:r>
            <a:r>
              <a:rPr lang="en-US" dirty="0" err="1"/>
              <a:t>kjdrill</a:t>
            </a:r>
            <a:r>
              <a:rPr lang="en-US" dirty="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029774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5181600"/>
          </a:xfrm>
        </p:spPr>
        <p:txBody>
          <a:bodyPr>
            <a:noAutofit/>
          </a:bodyPr>
          <a:lstStyle/>
          <a:p>
            <a:r>
              <a:rPr lang="en-US" dirty="0"/>
              <a:t>Let’s </a:t>
            </a:r>
            <a:r>
              <a:rPr lang="en-US" u="sng" dirty="0"/>
              <a:t>look</a:t>
            </a:r>
            <a:r>
              <a:rPr lang="en-US" dirty="0"/>
              <a:t> at some salaries.</a:t>
            </a:r>
          </a:p>
          <a:p>
            <a:endParaRPr lang="en-US" dirty="0"/>
          </a:p>
          <a:p>
            <a:r>
              <a:rPr lang="en-US" dirty="0"/>
              <a:t>Here you see the jobs that require short O J T or on-the-job training.  </a:t>
            </a:r>
          </a:p>
          <a:p>
            <a:endParaRPr lang="en-US" dirty="0"/>
          </a:p>
          <a:p>
            <a:r>
              <a:rPr lang="en-US" dirty="0"/>
              <a:t>And I am showing you only jobs that are</a:t>
            </a:r>
            <a:r>
              <a:rPr lang="en-US" baseline="0" dirty="0"/>
              <a:t> projected to be in </a:t>
            </a:r>
            <a:r>
              <a:rPr lang="en-US" u="sng" baseline="0" dirty="0"/>
              <a:t>high</a:t>
            </a:r>
            <a:r>
              <a:rPr lang="en-US" baseline="0" dirty="0"/>
              <a:t> demand over this 10-year projection period.</a:t>
            </a:r>
            <a:endParaRPr lang="en-US" dirty="0"/>
          </a:p>
          <a:p>
            <a:endParaRPr lang="en-US" dirty="0"/>
          </a:p>
          <a:p>
            <a:r>
              <a:rPr lang="en-US" dirty="0"/>
              <a:t>Short</a:t>
            </a:r>
            <a:r>
              <a:rPr lang="en-US" baseline="0" dirty="0"/>
              <a:t> OJT means y</a:t>
            </a:r>
            <a:r>
              <a:rPr lang="en-US" dirty="0"/>
              <a:t>ou can get one of these jobs right out of high school, and within a </a:t>
            </a:r>
            <a:r>
              <a:rPr lang="en-US" u="sng" dirty="0"/>
              <a:t>month</a:t>
            </a:r>
            <a:r>
              <a:rPr lang="en-US" dirty="0"/>
              <a:t> you know all you need to know to do the job.</a:t>
            </a:r>
          </a:p>
          <a:p>
            <a:endParaRPr lang="en-US" dirty="0"/>
          </a:p>
          <a:p>
            <a:r>
              <a:rPr lang="en-US" dirty="0"/>
              <a:t>You do</a:t>
            </a:r>
            <a:r>
              <a:rPr lang="en-US" baseline="0" dirty="0"/>
              <a:t> not see life-sustaining wages here, but these jobs could be a </a:t>
            </a:r>
            <a:r>
              <a:rPr lang="en-US" u="sng" baseline="0" dirty="0"/>
              <a:t>start</a:t>
            </a:r>
            <a:r>
              <a:rPr lang="en-US" baseline="0" dirty="0"/>
              <a:t> on a pathway to a higher-paying occupation.</a:t>
            </a:r>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2972490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Moderate on-the-job training means you need more than a month of training,</a:t>
            </a:r>
            <a:r>
              <a:rPr lang="en-US" baseline="0" dirty="0"/>
              <a:t> but within a year,</a:t>
            </a:r>
            <a:r>
              <a:rPr lang="en-US" dirty="0"/>
              <a:t> </a:t>
            </a:r>
            <a:r>
              <a:rPr lang="en-US" baseline="0" dirty="0"/>
              <a:t>you are ready to work by yourself.</a:t>
            </a:r>
          </a:p>
          <a:p>
            <a:endParaRPr lang="en-US" baseline="0" dirty="0">
              <a:ea typeface="ヒラギノ角ゴ Pro W3" charset="0"/>
              <a:cs typeface="Times"/>
            </a:endParaRPr>
          </a:p>
          <a:p>
            <a:r>
              <a:rPr lang="en-US" baseline="0" dirty="0">
                <a:ea typeface="ヒラギノ角ゴ Pro W3" charset="0"/>
                <a:cs typeface="Times"/>
              </a:rPr>
              <a:t>There </a:t>
            </a:r>
            <a:r>
              <a:rPr lang="en-US" u="sng" baseline="0" dirty="0">
                <a:ea typeface="ヒラギノ角ゴ Pro W3" charset="0"/>
                <a:cs typeface="Times"/>
              </a:rPr>
              <a:t>are</a:t>
            </a:r>
            <a:r>
              <a:rPr lang="en-US" baseline="0" dirty="0">
                <a:ea typeface="ヒラギノ角ゴ Pro W3" charset="0"/>
                <a:cs typeface="Times"/>
              </a:rPr>
              <a:t> community college programs for many of these jobs, but they are not </a:t>
            </a:r>
            <a:r>
              <a:rPr lang="en-US" u="sng" baseline="0" dirty="0">
                <a:ea typeface="ヒラギノ角ゴ Pro W3" charset="0"/>
                <a:cs typeface="Times"/>
              </a:rPr>
              <a:t>required</a:t>
            </a:r>
            <a:r>
              <a:rPr lang="en-US" baseline="0" dirty="0">
                <a:ea typeface="ヒラギノ角ゴ Pro W3" charset="0"/>
                <a:cs typeface="Times"/>
              </a:rPr>
              <a:t> by the workforce for entry-level employment, but would make you more hirable.</a:t>
            </a:r>
          </a:p>
          <a:p>
            <a:endParaRPr lang="en-US" baseline="0" dirty="0">
              <a:ea typeface="ヒラギノ角ゴ Pro W3" charset="0"/>
              <a:cs typeface="Times"/>
            </a:endParaRPr>
          </a:p>
          <a:p>
            <a:r>
              <a:rPr lang="en-US" baseline="0" dirty="0">
                <a:ea typeface="ヒラギノ角ゴ Pro W3" charset="0"/>
                <a:cs typeface="Times"/>
              </a:rPr>
              <a:t>We are looking only at high-demand occupations.</a:t>
            </a:r>
            <a:endParaRPr lang="en-US" dirty="0">
              <a:ea typeface="ヒラギノ角ゴ Pro W3" charset="0"/>
              <a:cs typeface="Times"/>
            </a:endParaRP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82962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50853"/>
          </a:xfrm>
        </p:spPr>
        <p:txBody>
          <a:bodyPr>
            <a:noAutofit/>
          </a:bodyPr>
          <a:lstStyle/>
          <a:p>
            <a:r>
              <a:rPr lang="en-US" dirty="0"/>
              <a:t>Long on-the-job training means you can get these jobs right out of high school, but it will take on-the-job training for over a year to get you completely trained.</a:t>
            </a:r>
          </a:p>
          <a:p>
            <a:endParaRPr lang="en-US" dirty="0">
              <a:ea typeface="ヒラギノ角ゴ Pro W3" charset="0"/>
              <a:cs typeface="Times"/>
            </a:endParaRPr>
          </a:p>
          <a:p>
            <a:r>
              <a:rPr lang="en-US" dirty="0">
                <a:ea typeface="ヒラギノ角ゴ Pro W3" charset="0"/>
                <a:cs typeface="Times"/>
              </a:rPr>
              <a:t>Most of these jobs have training programs at our community colleges.  Which means you </a:t>
            </a:r>
            <a:r>
              <a:rPr lang="en-US" u="sng" dirty="0">
                <a:ea typeface="ヒラギノ角ゴ Pro W3" charset="0"/>
                <a:cs typeface="Times"/>
              </a:rPr>
              <a:t>could</a:t>
            </a:r>
            <a:r>
              <a:rPr lang="en-US" dirty="0">
                <a:ea typeface="ヒラギノ角ゴ Pro W3" charset="0"/>
                <a:cs typeface="Times"/>
              </a:rPr>
              <a:t> get the training </a:t>
            </a:r>
            <a:r>
              <a:rPr lang="en-US" u="sng" dirty="0">
                <a:ea typeface="ヒラギノ角ゴ Pro W3" charset="0"/>
                <a:cs typeface="Times"/>
              </a:rPr>
              <a:t>first</a:t>
            </a:r>
            <a:r>
              <a:rPr lang="en-US" dirty="0">
                <a:ea typeface="ヒラギノ角ゴ Pro W3" charset="0"/>
                <a:cs typeface="Times"/>
              </a:rPr>
              <a:t>, and then probably start at a </a:t>
            </a:r>
            <a:r>
              <a:rPr lang="en-US" u="sng" dirty="0">
                <a:ea typeface="ヒラギノ角ゴ Pro W3" charset="0"/>
                <a:cs typeface="Times"/>
              </a:rPr>
              <a:t>higher</a:t>
            </a:r>
            <a:r>
              <a:rPr lang="en-US" dirty="0">
                <a:ea typeface="ヒラギノ角ゴ Pro W3" charset="0"/>
                <a:cs typeface="Times"/>
              </a:rPr>
              <a:t> </a:t>
            </a:r>
            <a:r>
              <a:rPr lang="en-US" u="sng" dirty="0">
                <a:ea typeface="ヒラギノ角ゴ Pro W3" charset="0"/>
                <a:cs typeface="Times"/>
              </a:rPr>
              <a:t>salary</a:t>
            </a:r>
            <a:r>
              <a:rPr lang="en-US" dirty="0">
                <a:ea typeface="ヒラギノ角ゴ Pro W3" charset="0"/>
                <a:cs typeface="Times"/>
              </a:rPr>
              <a:t>.</a:t>
            </a:r>
          </a:p>
          <a:p>
            <a:endParaRPr lang="en-US" dirty="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An Apprenticeship program could be the pathway to these occupations.</a:t>
            </a:r>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36026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27703"/>
          </a:xfrm>
        </p:spPr>
        <p:txBody>
          <a:bodyPr>
            <a:noAutofit/>
          </a:bodyPr>
          <a:lstStyle/>
          <a:p>
            <a:r>
              <a:rPr lang="en-US" dirty="0"/>
              <a:t>These jobs require one or two years at a community college or other training school. </a:t>
            </a:r>
          </a:p>
          <a:p>
            <a:r>
              <a:rPr lang="en-US" dirty="0"/>
              <a:t>You might end up with a diploma or a certificate, but </a:t>
            </a:r>
            <a:r>
              <a:rPr lang="en-US" u="sng" dirty="0"/>
              <a:t>not</a:t>
            </a:r>
            <a:r>
              <a:rPr lang="en-US" dirty="0"/>
              <a:t> an Associate degree.</a:t>
            </a:r>
          </a:p>
          <a:p>
            <a:endParaRPr lang="en-US" dirty="0"/>
          </a:p>
          <a:p>
            <a:r>
              <a:rPr lang="en-US" dirty="0"/>
              <a:t>The starting salaries are not much better than the jobs that do</a:t>
            </a:r>
            <a:r>
              <a:rPr lang="en-US" baseline="0" dirty="0"/>
              <a:t> not require </a:t>
            </a:r>
            <a:r>
              <a:rPr lang="en-US" u="sng" baseline="0" dirty="0"/>
              <a:t>any</a:t>
            </a:r>
            <a:r>
              <a:rPr lang="en-US" baseline="0" dirty="0"/>
              <a:t> college work.</a:t>
            </a:r>
          </a:p>
          <a:p>
            <a:endParaRPr lang="en-US" baseline="0" dirty="0"/>
          </a:p>
          <a:p>
            <a:r>
              <a:rPr lang="en-US" baseline="0" dirty="0"/>
              <a:t>Some of these require a state license in order to work in these occupations.</a:t>
            </a:r>
            <a:endParaRPr lang="en-US" dirty="0"/>
          </a:p>
          <a:p>
            <a:endParaRPr lang="en-US" dirty="0"/>
          </a:p>
          <a:p>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2283399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95149" cy="3446362"/>
          </a:xfrm>
        </p:spPr>
      </p:sp>
      <p:sp>
        <p:nvSpPr>
          <p:cNvPr id="3" name="Notes Placeholder 2"/>
          <p:cNvSpPr>
            <a:spLocks noGrp="1"/>
          </p:cNvSpPr>
          <p:nvPr>
            <p:ph type="body" idx="1"/>
          </p:nvPr>
        </p:nvSpPr>
        <p:spPr>
          <a:xfrm>
            <a:off x="685800" y="4479402"/>
            <a:ext cx="5181600" cy="4664597"/>
          </a:xfrm>
        </p:spPr>
        <p:txBody>
          <a:bodyPr>
            <a:noAutofit/>
          </a:bodyPr>
          <a:lstStyle/>
          <a:p>
            <a:r>
              <a:rPr lang="en-US" dirty="0"/>
              <a:t>Here is where you see the jump in salaries.</a:t>
            </a:r>
          </a:p>
          <a:p>
            <a:endParaRPr lang="en-US" dirty="0"/>
          </a:p>
          <a:p>
            <a:r>
              <a:rPr lang="en-US" dirty="0"/>
              <a:t>These are the jobs that are predicted to be in high-demand that require an Associate Degree</a:t>
            </a:r>
            <a:r>
              <a:rPr lang="en-US" baseline="0" dirty="0"/>
              <a:t>.  </a:t>
            </a:r>
          </a:p>
          <a:p>
            <a:endParaRPr lang="en-US" baseline="0" dirty="0"/>
          </a:p>
          <a:p>
            <a:r>
              <a:rPr lang="en-US" baseline="0" dirty="0"/>
              <a:t>Note that most of these occupations are the “helping” or “assisting”-type jobs in the </a:t>
            </a:r>
            <a:r>
              <a:rPr lang="en-US" u="sng" baseline="0" dirty="0"/>
              <a:t>Healthcare</a:t>
            </a:r>
            <a:r>
              <a:rPr lang="en-US" baseline="0" dirty="0"/>
              <a:t> industry. </a:t>
            </a:r>
          </a:p>
          <a:p>
            <a:endParaRPr lang="en-US" baseline="0" dirty="0"/>
          </a:p>
          <a:p>
            <a:r>
              <a:rPr lang="en-US" baseline="0" dirty="0"/>
              <a:t>All of the “assisting”-type jobs in the Healthcare industry </a:t>
            </a:r>
            <a:r>
              <a:rPr lang="en-US" u="sng" baseline="0" dirty="0"/>
              <a:t>are</a:t>
            </a:r>
            <a:r>
              <a:rPr lang="en-US" baseline="0" dirty="0"/>
              <a:t> in </a:t>
            </a:r>
            <a:r>
              <a:rPr lang="en-US" u="sng" baseline="0" dirty="0"/>
              <a:t>high</a:t>
            </a:r>
            <a:r>
              <a:rPr lang="en-US" baseline="0" dirty="0"/>
              <a:t> </a:t>
            </a:r>
            <a:r>
              <a:rPr lang="en-US" u="sng" baseline="0" dirty="0"/>
              <a:t>demand</a:t>
            </a:r>
            <a:r>
              <a:rPr lang="en-US" baseline="0" dirty="0"/>
              <a:t>, -- </a:t>
            </a:r>
            <a:r>
              <a:rPr lang="en-US" u="sng" baseline="0" dirty="0"/>
              <a:t>were</a:t>
            </a:r>
            <a:r>
              <a:rPr lang="en-US" baseline="0" dirty="0"/>
              <a:t> in high demand throughout the recent recession, -- and should </a:t>
            </a:r>
            <a:r>
              <a:rPr lang="en-US" u="sng" baseline="0" dirty="0"/>
              <a:t>stay</a:t>
            </a:r>
            <a:r>
              <a:rPr lang="en-US" baseline="0" dirty="0"/>
              <a:t> in high demand for many years to come -- to help support the aging baby boomers.</a:t>
            </a:r>
          </a:p>
          <a:p>
            <a:endParaRPr lang="en-US" baseline="0"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2007378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actual salaries</a:t>
            </a:r>
            <a:r>
              <a:rPr lang="en-US" baseline="0" dirty="0"/>
              <a:t> for Associate Degree graduates from our </a:t>
            </a:r>
            <a:r>
              <a:rPr lang="en-US" dirty="0"/>
              <a:t>North Carolina Community Colleges</a:t>
            </a:r>
            <a:r>
              <a:rPr lang="en-US" baseline="0" dirty="0"/>
              <a:t>.</a:t>
            </a:r>
          </a:p>
          <a:p>
            <a:endParaRPr lang="en-US" dirty="0"/>
          </a:p>
          <a:p>
            <a:r>
              <a:rPr lang="en-US" dirty="0"/>
              <a:t>These</a:t>
            </a:r>
            <a:r>
              <a:rPr lang="en-US" baseline="0" dirty="0"/>
              <a:t> are the highest </a:t>
            </a:r>
            <a:r>
              <a:rPr lang="en-US" dirty="0"/>
              <a:t>paying jobs,</a:t>
            </a:r>
            <a:r>
              <a:rPr lang="en-US" baseline="0" dirty="0"/>
              <a:t> </a:t>
            </a:r>
            <a:r>
              <a:rPr lang="en-US" u="sng" baseline="0" dirty="0"/>
              <a:t>five</a:t>
            </a:r>
            <a:r>
              <a:rPr lang="en-US" baseline="0" dirty="0"/>
              <a:t> years after graduation.</a:t>
            </a:r>
          </a:p>
          <a:p>
            <a:r>
              <a:rPr lang="en-US" baseline="0" dirty="0"/>
              <a:t> </a:t>
            </a:r>
          </a:p>
          <a:p>
            <a:r>
              <a:rPr lang="en-US" baseline="0" dirty="0"/>
              <a:t>- Cardiovascular Technicians make almost 61 thousand dollars, and the </a:t>
            </a:r>
          </a:p>
          <a:p>
            <a:r>
              <a:rPr lang="en-US" baseline="0" dirty="0"/>
              <a:t>- Radiation Therapy Technicians make 59 thousand dollars.</a:t>
            </a:r>
          </a:p>
          <a:p>
            <a:endParaRPr lang="en-US" baseline="0" dirty="0"/>
          </a:p>
          <a:p>
            <a:r>
              <a:rPr lang="en-US" baseline="0" dirty="0"/>
              <a:t>Keep an eye on the last two on this list. </a:t>
            </a:r>
          </a:p>
          <a:p>
            <a:r>
              <a:rPr lang="en-US" baseline="0" dirty="0"/>
              <a:t>I predict an increasing demand for Sonographers -- as many industries are finding more uses for this technology, -- and it’s not just in healthcare.</a:t>
            </a:r>
            <a:endParaRPr lang="en-US" dirty="0"/>
          </a:p>
          <a:p>
            <a:endParaRPr lang="en-US" dirty="0"/>
          </a:p>
          <a:p>
            <a:endParaRPr lang="en-US" dirty="0"/>
          </a:p>
          <a:p>
            <a:r>
              <a:rPr lang="en-US" dirty="0"/>
              <a:t>====</a:t>
            </a:r>
          </a:p>
          <a:p>
            <a:r>
              <a:rPr lang="en-US" dirty="0"/>
              <a:t>http://</a:t>
            </a:r>
            <a:r>
              <a:rPr lang="en-US" dirty="0" err="1"/>
              <a:t>nctower.com</a:t>
            </a:r>
            <a:r>
              <a:rPr lang="en-US" dirty="0"/>
              <a:t>/</a:t>
            </a:r>
          </a:p>
          <a:p>
            <a:endParaRPr lang="en-US" dirty="0"/>
          </a:p>
          <a:p>
            <a:r>
              <a:rPr lang="en-US" dirty="0"/>
              <a:t>2007-2008 graduates from All NC Community Colleges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603785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wage the first</a:t>
            </a:r>
            <a:r>
              <a:rPr lang="en-US" baseline="0" dirty="0"/>
              <a:t> year out of college with a North Carolina  Associate Degree is about 23 thousand dollars.</a:t>
            </a:r>
          </a:p>
          <a:p>
            <a:endParaRPr lang="en-US" baseline="0" dirty="0"/>
          </a:p>
          <a:p>
            <a:r>
              <a:rPr lang="en-US" baseline="0" dirty="0"/>
              <a:t>After 5 years, the average is about 32 thousand dollars.</a:t>
            </a:r>
          </a:p>
          <a:p>
            <a:endParaRPr lang="en-US" baseline="0" dirty="0"/>
          </a:p>
          <a:p>
            <a:r>
              <a:rPr lang="en-US" baseline="0" dirty="0"/>
              <a:t>That’s really good.</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/4506/2008/</a:t>
            </a:r>
          </a:p>
          <a:p>
            <a:endParaRPr lang="en-US" dirty="0"/>
          </a:p>
          <a:p>
            <a:r>
              <a:rPr lang="en-US" dirty="0"/>
              <a:t>2007-2008 graduates from all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42302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And here are the salaries for some specific technical program areas.</a:t>
            </a:r>
          </a:p>
          <a:p>
            <a:endParaRPr lang="en-US" dirty="0"/>
          </a:p>
          <a:p>
            <a:r>
              <a:rPr lang="en-US" dirty="0"/>
              <a:t>Five years out of college, the</a:t>
            </a:r>
            <a:r>
              <a:rPr lang="en-US" baseline="0" dirty="0"/>
              <a:t> average salary for all Associate Degree graduates in Health Sciences and Industrial Technologies is about 43 thousand dollars.</a:t>
            </a:r>
          </a:p>
          <a:p>
            <a:endParaRPr lang="en-US" baseline="0" dirty="0"/>
          </a:p>
          <a:p>
            <a:r>
              <a:rPr lang="en-US" baseline="0" dirty="0"/>
              <a:t>Transport Systems is the low line on this chart making almost 33 thousand dollars after five years of work.  </a:t>
            </a:r>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r>
              <a:rPr lang="en-US" dirty="0"/>
              <a:t>The five year mark is the year 2013.</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3440119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r>
              <a:rPr lang="en-US" dirty="0"/>
              <a:t>And now the Bachelor's degree – a four-year degree program at a college or university is required to get these jobs.</a:t>
            </a:r>
          </a:p>
          <a:p>
            <a:endParaRPr lang="en-US" dirty="0"/>
          </a:p>
          <a:p>
            <a:r>
              <a:rPr lang="en-US" dirty="0"/>
              <a:t>And this is showing only the jobs projected to be</a:t>
            </a:r>
            <a:r>
              <a:rPr lang="en-US" baseline="0" dirty="0"/>
              <a:t> </a:t>
            </a:r>
            <a:r>
              <a:rPr lang="en-US" dirty="0"/>
              <a:t>in high demand</a:t>
            </a:r>
          </a:p>
          <a:p>
            <a:endParaRPr lang="en-US" dirty="0"/>
          </a:p>
          <a:p>
            <a:r>
              <a:rPr lang="en-US" dirty="0"/>
              <a:t>The starting salaries are a little higher than most Associate degrees, but not all.</a:t>
            </a:r>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2556239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72000"/>
          </a:xfrm>
        </p:spPr>
        <p:txBody>
          <a:bodyPr>
            <a:noAutofit/>
          </a:bodyPr>
          <a:lstStyle/>
          <a:p>
            <a:r>
              <a:rPr lang="en-US" dirty="0"/>
              <a:t>Here are the actual salaries</a:t>
            </a:r>
            <a:r>
              <a:rPr lang="en-US" baseline="0" dirty="0"/>
              <a:t> for Bachelor Degree graduates from our North Carolina public universities.</a:t>
            </a:r>
          </a:p>
          <a:p>
            <a:endParaRPr lang="en-US" baseline="0" dirty="0"/>
          </a:p>
          <a:p>
            <a:r>
              <a:rPr lang="en-US" baseline="0" dirty="0"/>
              <a:t>These are the average salaries </a:t>
            </a:r>
            <a:r>
              <a:rPr lang="en-US" u="sng" baseline="0" dirty="0"/>
              <a:t>after</a:t>
            </a:r>
            <a:r>
              <a:rPr lang="en-US" baseline="0" dirty="0"/>
              <a:t> working for </a:t>
            </a:r>
            <a:r>
              <a:rPr lang="en-US" u="sng" baseline="0" dirty="0"/>
              <a:t>five</a:t>
            </a:r>
            <a:r>
              <a:rPr lang="en-US" baseline="0" dirty="0"/>
              <a:t> years.  These are actual North Carolina salaries, not just a projection.</a:t>
            </a:r>
          </a:p>
          <a:p>
            <a:endParaRPr lang="en-US" baseline="0" dirty="0"/>
          </a:p>
          <a:p>
            <a:r>
              <a:rPr lang="en-US" baseline="0" dirty="0"/>
              <a:t>Nuclear Engineering was the highest paying at 89 and a half thousand dollars.</a:t>
            </a:r>
          </a:p>
          <a:p>
            <a:endParaRPr lang="en-US" baseline="0" dirty="0"/>
          </a:p>
          <a:p>
            <a:r>
              <a:rPr lang="en-US" baseline="0" dirty="0"/>
              <a:t>You see lots of Engineers on this list because the pay is good, but how about the chances of getting a job? </a:t>
            </a:r>
          </a:p>
          <a:p>
            <a:r>
              <a:rPr lang="en-US" baseline="0" dirty="0"/>
              <a:t>We will look at that in a minute.</a:t>
            </a:r>
            <a:endParaRPr lang="en-US" dirty="0"/>
          </a:p>
          <a:p>
            <a:endParaRPr lang="en-US" dirty="0"/>
          </a:p>
          <a:p>
            <a:endParaRPr lang="en-US" dirty="0"/>
          </a:p>
          <a:p>
            <a:r>
              <a:rPr lang="en-US" dirty="0"/>
              <a:t>====</a:t>
            </a:r>
          </a:p>
          <a:p>
            <a:r>
              <a:rPr lang="en-US" dirty="0"/>
              <a:t>http://</a:t>
            </a:r>
            <a:r>
              <a:rPr lang="en-US" dirty="0" err="1"/>
              <a:t>nctower.com</a:t>
            </a:r>
            <a:r>
              <a:rPr lang="en-US" dirty="0"/>
              <a:t>/</a:t>
            </a:r>
          </a:p>
          <a:p>
            <a:endParaRPr lang="en-US" dirty="0"/>
          </a:p>
          <a:p>
            <a:r>
              <a:rPr lang="en-US" dirty="0"/>
              <a:t>2007-2008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117172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you were young, how many of you dreamed</a:t>
            </a:r>
            <a:r>
              <a:rPr lang="en-US" baseline="0" dirty="0"/>
              <a:t> that you would have the job you have now?</a:t>
            </a:r>
          </a:p>
          <a:p>
            <a:endParaRPr lang="en-US" baseline="0" dirty="0"/>
          </a:p>
          <a:p>
            <a:r>
              <a:rPr lang="en-US" baseline="0" dirty="0"/>
              <a:t>How many of you even knew that this job existed?</a:t>
            </a:r>
            <a:endParaRPr lang="en-US" dirty="0"/>
          </a:p>
          <a:p>
            <a:endParaRPr lang="en-US" dirty="0"/>
          </a:p>
          <a:p>
            <a:endParaRPr lang="en-US" dirty="0"/>
          </a:p>
          <a:p>
            <a:endParaRPr lang="en-US" dirty="0"/>
          </a:p>
          <a:p>
            <a:endParaRPr lang="en-US" dirty="0"/>
          </a:p>
          <a:p>
            <a:r>
              <a:rPr lang="en-US" dirty="0"/>
              <a:t>====</a:t>
            </a:r>
          </a:p>
          <a:p>
            <a:r>
              <a:rPr lang="en-US" dirty="0"/>
              <a:t>https://nickysmom3.files.wordpress.com/2017/02/</a:t>
            </a:r>
            <a:r>
              <a:rPr lang="en-US" dirty="0" err="1"/>
              <a:t>when_i_grow_up_small.jpg?w</a:t>
            </a:r>
            <a:r>
              <a:rPr lang="en-US" dirty="0"/>
              <a:t>=500</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1714454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folks who graduated with a Bachelor’s Degree from a North Carolina Public University, </a:t>
            </a:r>
          </a:p>
          <a:p>
            <a:endParaRPr lang="en-US" dirty="0"/>
          </a:p>
          <a:p>
            <a:r>
              <a:rPr lang="en-US" dirty="0"/>
              <a:t>the average</a:t>
            </a:r>
            <a:r>
              <a:rPr lang="en-US" baseline="0" dirty="0"/>
              <a:t> salary after five years of work is just above 37 thousand dollars.</a:t>
            </a:r>
          </a:p>
          <a:p>
            <a:endParaRPr lang="en-US" baseline="0" dirty="0"/>
          </a:p>
          <a:p>
            <a:r>
              <a:rPr lang="en-US" baseline="0" dirty="0"/>
              <a:t>But ---</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endParaRPr lang="en-US" dirty="0"/>
          </a:p>
          <a:p>
            <a:r>
              <a:rPr lang="en-US" dirty="0"/>
              <a:t>2007-2008 Bachelor Degree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2943584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 if you look at just the graduates</a:t>
            </a:r>
            <a:r>
              <a:rPr lang="en-US" baseline="0" dirty="0"/>
              <a:t> with a Bachelor’s Degree in Engineering, </a:t>
            </a:r>
          </a:p>
          <a:p>
            <a:endParaRPr lang="en-US" baseline="0" dirty="0"/>
          </a:p>
          <a:p>
            <a:r>
              <a:rPr lang="en-US" dirty="0"/>
              <a:t>They started working at just 35 </a:t>
            </a:r>
            <a:r>
              <a:rPr lang="en-US" baseline="0" dirty="0"/>
              <a:t>thousand dollars, and after five years jumped to 57 thousand dollars.</a:t>
            </a:r>
            <a:endParaRPr lang="en-US" dirty="0"/>
          </a:p>
          <a:p>
            <a:endParaRPr lang="en-US" dirty="0"/>
          </a:p>
          <a:p>
            <a:r>
              <a:rPr lang="en-US" dirty="0"/>
              <a:t>Later on we will see how only half of these graduates might be getting a regular paycheck.</a:t>
            </a:r>
          </a:p>
          <a:p>
            <a:endParaRPr lang="en-US" dirty="0"/>
          </a:p>
          <a:p>
            <a:r>
              <a:rPr lang="en-US" dirty="0"/>
              <a:t>====</a:t>
            </a:r>
          </a:p>
          <a:p>
            <a:r>
              <a:rPr lang="en-US" dirty="0"/>
              <a:t>http://</a:t>
            </a:r>
            <a:r>
              <a:rPr lang="en-US" dirty="0" err="1"/>
              <a:t>nctower.com</a:t>
            </a:r>
            <a:r>
              <a:rPr lang="en-US" dirty="0"/>
              <a:t>/output/</a:t>
            </a:r>
            <a:r>
              <a:rPr lang="en-US" dirty="0" err="1"/>
              <a:t>unc</a:t>
            </a:r>
            <a:r>
              <a:rPr lang="en-US" dirty="0"/>
              <a:t>/7901/</a:t>
            </a:r>
          </a:p>
          <a:p>
            <a:endParaRPr lang="en-US" dirty="0"/>
          </a:p>
          <a:p>
            <a:r>
              <a:rPr lang="en-US" dirty="0"/>
              <a:t>2007-2008 Bachelor Degree,</a:t>
            </a:r>
            <a:r>
              <a:rPr lang="en-US" baseline="0" dirty="0"/>
              <a:t> Engineering </a:t>
            </a:r>
            <a:r>
              <a:rPr lang="en-US" dirty="0"/>
              <a:t>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4288158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5043489"/>
          </a:xfrm>
        </p:spPr>
        <p:txBody>
          <a:bodyPr>
            <a:noAutofit/>
          </a:bodyPr>
          <a:lstStyle/>
          <a:p>
            <a:r>
              <a:rPr lang="en-US" dirty="0"/>
              <a:t>These occupations</a:t>
            </a:r>
            <a:r>
              <a:rPr lang="en-US" baseline="0" dirty="0"/>
              <a:t> require a Master’s Degree.  That’s two more years beyond a Bachelor’s Degree, </a:t>
            </a:r>
          </a:p>
          <a:p>
            <a:endParaRPr lang="en-US" baseline="0" dirty="0"/>
          </a:p>
          <a:p>
            <a:r>
              <a:rPr lang="en-US" baseline="0" dirty="0"/>
              <a:t>But the </a:t>
            </a:r>
            <a:r>
              <a:rPr lang="en-US" u="sng" baseline="0" dirty="0"/>
              <a:t>salaries</a:t>
            </a:r>
            <a:r>
              <a:rPr lang="en-US" baseline="0" dirty="0"/>
              <a:t> you see here are mostly </a:t>
            </a:r>
            <a:r>
              <a:rPr lang="en-US" u="sng" baseline="0" dirty="0"/>
              <a:t>lower</a:t>
            </a:r>
            <a:r>
              <a:rPr lang="en-US" baseline="0" dirty="0"/>
              <a:t> than the occupations that require only a </a:t>
            </a:r>
            <a:r>
              <a:rPr lang="en-US" u="sng" baseline="0" dirty="0"/>
              <a:t>bachelor’s</a:t>
            </a:r>
            <a:r>
              <a:rPr lang="en-US" baseline="0" dirty="0"/>
              <a:t> degree, and </a:t>
            </a:r>
            <a:r>
              <a:rPr lang="en-US" u="sng" baseline="0" dirty="0"/>
              <a:t>similar</a:t>
            </a:r>
            <a:r>
              <a:rPr lang="en-US" baseline="0" dirty="0"/>
              <a:t> to the starting salaries for occupations that require only an </a:t>
            </a:r>
            <a:r>
              <a:rPr lang="en-US" u="sng" baseline="0" dirty="0"/>
              <a:t>Associate</a:t>
            </a:r>
            <a:r>
              <a:rPr lang="en-US" baseline="0" dirty="0"/>
              <a:t> degree.</a:t>
            </a:r>
          </a:p>
          <a:p>
            <a:endParaRPr lang="en-US" baseline="0" dirty="0"/>
          </a:p>
          <a:p>
            <a:r>
              <a:rPr lang="en-US" baseline="0" dirty="0"/>
              <a:t>It does </a:t>
            </a:r>
            <a:r>
              <a:rPr lang="en-US" u="sng" baseline="0" dirty="0"/>
              <a:t>not</a:t>
            </a:r>
            <a:r>
              <a:rPr lang="en-US" baseline="0" dirty="0"/>
              <a:t> always make sense.</a:t>
            </a:r>
          </a:p>
          <a:p>
            <a:endParaRPr lang="en-US" baseline="0" dirty="0"/>
          </a:p>
          <a:p>
            <a:r>
              <a:rPr lang="en-US" dirty="0"/>
              <a:t>Sometimes</a:t>
            </a:r>
            <a:r>
              <a:rPr lang="en-US" baseline="0" dirty="0"/>
              <a:t> higher education does </a:t>
            </a:r>
            <a:r>
              <a:rPr lang="en-US" u="sng" baseline="0" dirty="0"/>
              <a:t>not</a:t>
            </a:r>
            <a:r>
              <a:rPr lang="en-US" baseline="0" dirty="0"/>
              <a:t> mean higher salary.  This is why folks need to explore these data to see what occupation meets </a:t>
            </a:r>
            <a:r>
              <a:rPr lang="en-US" u="sng" baseline="0" dirty="0"/>
              <a:t>all</a:t>
            </a:r>
            <a:r>
              <a:rPr lang="en-US" baseline="0" dirty="0"/>
              <a:t> of </a:t>
            </a:r>
            <a:r>
              <a:rPr lang="en-US" u="sng" baseline="0" dirty="0"/>
              <a:t>their</a:t>
            </a:r>
            <a:r>
              <a:rPr lang="en-US" baseline="0" dirty="0"/>
              <a:t> requirements.</a:t>
            </a:r>
            <a:endParaRPr lang="en-US"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1684914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These occupations require a Doctorate or Professional Degree.  </a:t>
            </a:r>
            <a:endParaRPr lang="en-US" baseline="0" dirty="0"/>
          </a:p>
          <a:p>
            <a:endParaRPr lang="en-US" dirty="0"/>
          </a:p>
          <a:p>
            <a:r>
              <a:rPr lang="en-US" dirty="0"/>
              <a:t>The federal government does not report salaries above 208 thousand dollars, so that is why you see the greater-than symbol.</a:t>
            </a:r>
          </a:p>
          <a:p>
            <a:endParaRPr lang="en-US" dirty="0"/>
          </a:p>
          <a:p>
            <a:r>
              <a:rPr lang="en-US" dirty="0"/>
              <a:t>Some</a:t>
            </a:r>
            <a:r>
              <a:rPr lang="en-US" baseline="0" dirty="0"/>
              <a:t> of these high-demand occupations pay less than the occupations requiring an Associate Degree, </a:t>
            </a:r>
          </a:p>
          <a:p>
            <a:r>
              <a:rPr lang="en-US" baseline="0" dirty="0"/>
              <a:t>but they have the potential to raise much higher over the course of a career.</a:t>
            </a:r>
          </a:p>
          <a:p>
            <a:endParaRPr lang="en-US" baseline="0" dirty="0"/>
          </a:p>
          <a:p>
            <a:endParaRPr lang="en-US" dirty="0"/>
          </a:p>
          <a:p>
            <a:endParaRPr lang="en-US" dirty="0"/>
          </a:p>
          <a:p>
            <a:r>
              <a:rPr lang="en-US" dirty="0"/>
              <a:t>=====</a:t>
            </a:r>
          </a:p>
          <a:p>
            <a:r>
              <a:rPr lang="en-US" dirty="0" err="1"/>
              <a:t>CareerOutlook.us</a:t>
            </a:r>
            <a:endParaRPr lang="en-US" dirty="0"/>
          </a:p>
          <a:p>
            <a:endParaRPr lang="en-US" dirty="0"/>
          </a:p>
          <a:p>
            <a:r>
              <a:rPr lang="en-US" dirty="0"/>
              <a:t>These are all ”high demand”</a:t>
            </a:r>
            <a:r>
              <a:rPr lang="en-US" baseline="0" dirty="0"/>
              <a:t> occupations, projected to have high growth over the 2014-2024 projection period.</a:t>
            </a:r>
          </a:p>
          <a:p>
            <a:endParaRPr lang="en-US" baseline="0" dirty="0"/>
          </a:p>
          <a:p>
            <a:r>
              <a:rPr lang="en-US" dirty="0"/>
              <a:t>Estimated average salary for all entry-level (first-year) workers in this occupation in North Carolina in 2016. Technically it is the annual 10th percentile wage.</a:t>
            </a:r>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3104788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34</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34</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253" cy="1341940"/>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a:ea typeface="ヒラギノ角ゴ Pro W3" pitchFamily="-108" charset="-128"/>
              </a:rPr>
              <a:t>Here’s a chart that shows the graduation rate for all of the four-year</a:t>
            </a:r>
            <a:r>
              <a:rPr lang="en-US" altLang="en-US" baseline="0" dirty="0">
                <a:ea typeface="ヒラギノ角ゴ Pro W3" pitchFamily="-108" charset="-128"/>
              </a:rPr>
              <a:t> </a:t>
            </a:r>
            <a:r>
              <a:rPr lang="en-US" altLang="en-US" dirty="0">
                <a:ea typeface="ヒラギノ角ゴ Pro W3" pitchFamily="-108" charset="-128"/>
              </a:rPr>
              <a:t>colleges in North Carolina.</a:t>
            </a:r>
          </a:p>
          <a:p>
            <a:pPr eaLnBrk="1" hangingPunct="1">
              <a:spcBef>
                <a:spcPct val="0"/>
              </a:spcBef>
            </a:pPr>
            <a:r>
              <a:rPr lang="en-US" altLang="en-US" dirty="0">
                <a:ea typeface="ヒラギノ角ゴ Pro W3" pitchFamily="-108" charset="-128"/>
              </a:rPr>
              <a:t>This is the percentage of students who complete their four-year program in </a:t>
            </a:r>
            <a:r>
              <a:rPr lang="en-US" altLang="en-US" u="sng" dirty="0">
                <a:ea typeface="ヒラギノ角ゴ Pro W3" pitchFamily="-108" charset="-128"/>
              </a:rPr>
              <a:t>six</a:t>
            </a:r>
            <a:r>
              <a:rPr lang="en-US" altLang="en-US" baseline="0" dirty="0">
                <a:ea typeface="ヒラギノ角ゴ Pro W3" pitchFamily="-108" charset="-128"/>
              </a:rPr>
              <a:t> years.</a:t>
            </a: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This shows that almost</a:t>
            </a:r>
            <a:r>
              <a:rPr lang="en-US" altLang="en-US" u="sng" dirty="0">
                <a:ea typeface="ヒラギノ角ゴ Pro W3" pitchFamily="-108" charset="-128"/>
              </a:rPr>
              <a:t> half</a:t>
            </a:r>
            <a:r>
              <a:rPr lang="en-US" altLang="en-US" dirty="0">
                <a:ea typeface="ヒラギノ角ゴ Pro W3" pitchFamily="-108" charset="-128"/>
              </a:rPr>
              <a:t> of the students that we send to a four-year college program in North Carolina will drop out or take longer than 6 years to complete. </a:t>
            </a:r>
          </a:p>
          <a:p>
            <a:pPr eaLnBrk="1" hangingPunct="1">
              <a:spcBef>
                <a:spcPct val="0"/>
              </a:spcBef>
            </a:pPr>
            <a:r>
              <a:rPr lang="en-US" altLang="en-US" dirty="0">
                <a:ea typeface="ヒラギノ角ゴ Pro W3" pitchFamily="-108" charset="-128"/>
              </a:rPr>
              <a:t>It took me </a:t>
            </a:r>
            <a:r>
              <a:rPr lang="en-US" altLang="en-US" u="sng" dirty="0">
                <a:ea typeface="ヒラギノ角ゴ Pro W3" pitchFamily="-108" charset="-128"/>
              </a:rPr>
              <a:t>11</a:t>
            </a:r>
            <a:r>
              <a:rPr lang="en-US" altLang="en-US" dirty="0">
                <a:ea typeface="ヒラギノ角ゴ Pro W3" pitchFamily="-108" charset="-128"/>
              </a:rPr>
              <a:t> years to complete </a:t>
            </a:r>
            <a:r>
              <a:rPr lang="en-US" altLang="en-US" u="sng" dirty="0">
                <a:ea typeface="ヒラギノ角ゴ Pro W3" pitchFamily="-108" charset="-128"/>
              </a:rPr>
              <a:t>my</a:t>
            </a:r>
            <a:r>
              <a:rPr lang="en-US" altLang="en-US" dirty="0">
                <a:ea typeface="ヒラギノ角ゴ Pro W3" pitchFamily="-108" charset="-128"/>
              </a:rPr>
              <a:t> four-year degree.</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Duke’s graduation rate,</a:t>
            </a:r>
            <a:r>
              <a:rPr lang="en-US" altLang="en-US" baseline="0" dirty="0">
                <a:ea typeface="ヒラギノ角ゴ Pro W3" pitchFamily="-108" charset="-128"/>
              </a:rPr>
              <a:t> second bar from the left, </a:t>
            </a:r>
            <a:r>
              <a:rPr lang="en-US" altLang="en-US" dirty="0">
                <a:ea typeface="ヒラギノ角ゴ Pro W3" pitchFamily="-108" charset="-128"/>
              </a:rPr>
              <a:t>is very high, but they are also very picky about who they let in.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One </a:t>
            </a:r>
            <a:r>
              <a:rPr lang="en-US" altLang="en-US" u="sng" dirty="0">
                <a:ea typeface="ヒラギノ角ゴ Pro W3" pitchFamily="-108" charset="-128"/>
              </a:rPr>
              <a:t>drawback</a:t>
            </a:r>
            <a:r>
              <a:rPr lang="en-US" altLang="en-US" dirty="0">
                <a:ea typeface="ヒラギノ角ゴ Pro W3" pitchFamily="-108" charset="-128"/>
              </a:rPr>
              <a:t> to this data is that it is showing how many </a:t>
            </a:r>
            <a:r>
              <a:rPr lang="en-US" altLang="en-US" u="sng" dirty="0">
                <a:ea typeface="ヒラギノ角ゴ Pro W3" pitchFamily="-108" charset="-128"/>
              </a:rPr>
              <a:t>start</a:t>
            </a:r>
            <a:r>
              <a:rPr lang="en-US" altLang="en-US" dirty="0">
                <a:ea typeface="ヒラギノ角ゴ Pro W3" pitchFamily="-108" charset="-128"/>
              </a:rPr>
              <a:t> a four-year program and </a:t>
            </a:r>
            <a:r>
              <a:rPr lang="en-US" altLang="en-US" u="sng" dirty="0">
                <a:ea typeface="ヒラギノ角ゴ Pro W3" pitchFamily="-108" charset="-128"/>
              </a:rPr>
              <a:t>complete</a:t>
            </a:r>
            <a:r>
              <a:rPr lang="en-US" altLang="en-US" dirty="0">
                <a:ea typeface="ヒラギノ角ゴ Pro W3" pitchFamily="-108" charset="-128"/>
              </a:rPr>
              <a:t> it within six years at the </a:t>
            </a:r>
            <a:r>
              <a:rPr lang="en-US" altLang="en-US" b="1" u="sng" dirty="0">
                <a:ea typeface="ヒラギノ角ゴ Pro W3" pitchFamily="-108" charset="-128"/>
              </a:rPr>
              <a:t>same</a:t>
            </a:r>
            <a:r>
              <a:rPr lang="en-US" altLang="en-US" dirty="0">
                <a:ea typeface="ヒラギノ角ゴ Pro W3" pitchFamily="-108" charset="-128"/>
              </a:rPr>
              <a:t> institution. </a:t>
            </a:r>
          </a:p>
          <a:p>
            <a:pPr eaLnBrk="1" hangingPunct="1">
              <a:spcBef>
                <a:spcPct val="0"/>
              </a:spcBef>
            </a:pPr>
            <a:r>
              <a:rPr lang="en-US" altLang="en-US" dirty="0">
                <a:ea typeface="ヒラギノ角ゴ Pro W3" pitchFamily="-108" charset="-128"/>
              </a:rPr>
              <a:t>Some of the smaller, private colleges have low graduation rates because students might </a:t>
            </a:r>
            <a:r>
              <a:rPr lang="en-US" altLang="en-US" u="sng" dirty="0">
                <a:ea typeface="ヒラギノ角ゴ Pro W3" pitchFamily="-108" charset="-128"/>
              </a:rPr>
              <a:t>start</a:t>
            </a:r>
            <a:r>
              <a:rPr lang="en-US" altLang="en-US" dirty="0">
                <a:ea typeface="ヒラギノ角ゴ Pro W3" pitchFamily="-108" charset="-128"/>
              </a:rPr>
              <a:t> there, and then </a:t>
            </a:r>
            <a:r>
              <a:rPr lang="en-US" altLang="en-US" u="sng" dirty="0">
                <a:ea typeface="ヒラギノ角ゴ Pro W3" pitchFamily="-108" charset="-128"/>
              </a:rPr>
              <a:t>transfer</a:t>
            </a:r>
            <a:r>
              <a:rPr lang="en-US" altLang="en-US" dirty="0">
                <a:ea typeface="ヒラギノ角ゴ Pro W3" pitchFamily="-108" charset="-128"/>
              </a:rPr>
              <a:t> to a larger state university. </a:t>
            </a:r>
          </a:p>
          <a:p>
            <a:pPr eaLnBrk="1" hangingPunct="1">
              <a:spcBef>
                <a:spcPct val="0"/>
              </a:spcBef>
            </a:pPr>
            <a:r>
              <a:rPr lang="en-US" altLang="en-US" dirty="0">
                <a:ea typeface="ヒラギノ角ゴ Pro W3" pitchFamily="-108" charset="-128"/>
              </a:rPr>
              <a:t>This counts as a </a:t>
            </a:r>
            <a:r>
              <a:rPr lang="en-US" altLang="en-US" u="sng" dirty="0">
                <a:ea typeface="ヒラギノ角ゴ Pro W3" pitchFamily="-108" charset="-128"/>
              </a:rPr>
              <a:t>negative</a:t>
            </a:r>
            <a:r>
              <a:rPr lang="en-US" altLang="en-US" dirty="0">
                <a:ea typeface="ヒラギノ角ゴ Pro W3" pitchFamily="-108" charset="-128"/>
              </a:rPr>
              <a:t> where the student started, and does </a:t>
            </a:r>
            <a:r>
              <a:rPr lang="en-US" altLang="en-US" u="sng" dirty="0">
                <a:ea typeface="ヒラギノ角ゴ Pro W3" pitchFamily="-108" charset="-128"/>
              </a:rPr>
              <a:t>not count </a:t>
            </a:r>
            <a:r>
              <a:rPr lang="en-US" altLang="en-US" dirty="0">
                <a:ea typeface="ヒラギノ角ゴ Pro W3" pitchFamily="-108" charset="-128"/>
              </a:rPr>
              <a:t>at all where the student </a:t>
            </a:r>
            <a:r>
              <a:rPr lang="en-US" altLang="en-US" u="sng" dirty="0">
                <a:ea typeface="ヒラギノ角ゴ Pro W3" pitchFamily="-108" charset="-128"/>
              </a:rPr>
              <a:t>completed</a:t>
            </a:r>
            <a:r>
              <a:rPr lang="en-US" altLang="en-US" dirty="0">
                <a:ea typeface="ヒラギノ角ゴ Pro W3" pitchFamily="-108" charset="-128"/>
              </a:rPr>
              <a:t> their degree.  </a:t>
            </a:r>
          </a:p>
          <a:p>
            <a:pPr eaLnBrk="1" hangingPunct="1">
              <a:spcBef>
                <a:spcPct val="0"/>
              </a:spcBef>
            </a:pPr>
            <a:r>
              <a:rPr lang="en-US" altLang="en-US" dirty="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The main point I want to make here is that when we send someone to a four-year college, we need to make sure that they are </a:t>
            </a:r>
            <a:r>
              <a:rPr lang="en-US" altLang="en-US" u="sng" dirty="0">
                <a:ea typeface="ヒラギノ角ゴ Pro W3" pitchFamily="-108" charset="-128"/>
              </a:rPr>
              <a:t>truly</a:t>
            </a:r>
            <a:r>
              <a:rPr lang="en-US" altLang="en-US" dirty="0">
                <a:ea typeface="ヒラギノ角ゴ Pro W3" pitchFamily="-108" charset="-128"/>
              </a:rPr>
              <a:t> </a:t>
            </a:r>
            <a:r>
              <a:rPr lang="en-US" altLang="en-US" u="sng" dirty="0">
                <a:ea typeface="ヒラギノ角ゴ Pro W3" pitchFamily="-108" charset="-128"/>
              </a:rPr>
              <a:t>ready</a:t>
            </a:r>
            <a:r>
              <a:rPr lang="en-US" altLang="en-US" dirty="0">
                <a:ea typeface="ヒラギノ角ゴ Pro W3" pitchFamily="-108" charset="-128"/>
              </a:rPr>
              <a:t> for the work -- and are in the </a:t>
            </a:r>
            <a:r>
              <a:rPr lang="en-US" altLang="en-US" u="sng" dirty="0">
                <a:ea typeface="ヒラギノ角ゴ Pro W3" pitchFamily="-108" charset="-128"/>
              </a:rPr>
              <a:t>right</a:t>
            </a:r>
            <a:r>
              <a:rPr lang="en-US" altLang="en-US" dirty="0">
                <a:ea typeface="ヒラギノ角ゴ Pro W3" pitchFamily="-108" charset="-128"/>
              </a:rPr>
              <a:t> education program for </a:t>
            </a:r>
            <a:r>
              <a:rPr lang="en-US" altLang="en-US" u="sng" dirty="0">
                <a:ea typeface="ヒラギノ角ゴ Pro W3" pitchFamily="-108" charset="-128"/>
              </a:rPr>
              <a:t>their</a:t>
            </a:r>
            <a:r>
              <a:rPr lang="en-US" altLang="en-US" dirty="0">
                <a:ea typeface="ヒラギノ角ゴ Pro W3" pitchFamily="-108" charset="-128"/>
              </a:rPr>
              <a:t> chosen career pathway.</a:t>
            </a: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www.collegeresults.org</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2014</a:t>
            </a:r>
            <a:r>
              <a:rPr lang="en-US" altLang="en-US" baseline="0" dirty="0">
                <a:ea typeface="ヒラギノ角ゴ Pro W3" pitchFamily="-108" charset="-128"/>
              </a:rPr>
              <a:t> data</a:t>
            </a: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Total number of students 229,307</a:t>
            </a:r>
          </a:p>
          <a:p>
            <a:pPr eaLnBrk="1" hangingPunct="1">
              <a:spcBef>
                <a:spcPct val="0"/>
              </a:spcBef>
            </a:pPr>
            <a:r>
              <a:rPr lang="en-US" altLang="en-US" dirty="0">
                <a:ea typeface="ヒラギノ角ゴ Pro W3" pitchFamily="-108" charset="-128"/>
              </a:rPr>
              <a:t>Number of graduates  140,211</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ea typeface="ヒラギノ角ゴ Pro W3" pitchFamily="-108" charset="-128"/>
              </a:rPr>
              <a:t>140,211 / 229,307  = 61 percent graduation rate in 6 years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p:txBody>
      </p:sp>
    </p:spTree>
    <p:extLst>
      <p:ext uri="{BB962C8B-B14F-4D97-AF65-F5344CB8AC3E}">
        <p14:creationId xmlns:p14="http://schemas.microsoft.com/office/powerpoint/2010/main" val="713873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35</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35</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600700" cy="60483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a:ea typeface="ヒラギノ角ゴ Pro W3" pitchFamily="-108" charset="-128"/>
              </a:rPr>
              <a:t>So, what happens to our college dropouts? </a:t>
            </a:r>
          </a:p>
          <a:p>
            <a:pPr eaLnBrk="1" hangingPunct="1">
              <a:spcBef>
                <a:spcPct val="0"/>
              </a:spcBef>
              <a:spcAft>
                <a:spcPct val="30000"/>
              </a:spcAft>
            </a:pPr>
            <a:r>
              <a:rPr lang="en-US" altLang="en-US" dirty="0">
                <a:ea typeface="ヒラギノ角ゴ Pro W3" pitchFamily="-108" charset="-128"/>
              </a:rPr>
              <a:t>Remember that almost half do</a:t>
            </a:r>
            <a:r>
              <a:rPr lang="en-US" altLang="en-US" baseline="0" dirty="0">
                <a:ea typeface="ヒラギノ角ゴ Pro W3" pitchFamily="-108" charset="-128"/>
              </a:rPr>
              <a:t> not complete their 4-year degree in 6 years.</a:t>
            </a:r>
          </a:p>
          <a:p>
            <a:pPr eaLnBrk="1" hangingPunct="1">
              <a:spcBef>
                <a:spcPct val="0"/>
              </a:spcBef>
              <a:spcAft>
                <a:spcPct val="30000"/>
              </a:spcAft>
            </a:pPr>
            <a:r>
              <a:rPr lang="en-US" altLang="en-US" dirty="0">
                <a:ea typeface="ヒラギノ角ゴ Pro W3" pitchFamily="-108" charset="-128"/>
              </a:rPr>
              <a:t>Do they come </a:t>
            </a:r>
            <a:r>
              <a:rPr lang="en-US" altLang="en-US" u="sng" dirty="0">
                <a:ea typeface="ヒラギノ角ゴ Pro W3" pitchFamily="-108" charset="-128"/>
              </a:rPr>
              <a:t>back</a:t>
            </a:r>
            <a:r>
              <a:rPr lang="en-US" altLang="en-US" dirty="0">
                <a:ea typeface="ヒラギノ角ゴ Pro W3" pitchFamily="-108" charset="-128"/>
              </a:rPr>
              <a:t> to high school – and say “That didn’t work </a:t>
            </a:r>
            <a:r>
              <a:rPr lang="en-US" altLang="en-US" u="sng" dirty="0">
                <a:ea typeface="ヒラギノ角ゴ Pro W3" pitchFamily="-108" charset="-128"/>
              </a:rPr>
              <a:t>out</a:t>
            </a:r>
            <a:r>
              <a:rPr lang="en-US" altLang="en-US" dirty="0">
                <a:ea typeface="ヒラギノ角ゴ Pro W3" pitchFamily="-108" charset="-128"/>
              </a:rPr>
              <a:t>. What should I try </a:t>
            </a:r>
            <a:r>
              <a:rPr lang="en-US" altLang="en-US" u="sng" dirty="0">
                <a:ea typeface="ヒラギノ角ゴ Pro W3" pitchFamily="-108" charset="-128"/>
              </a:rPr>
              <a:t>next</a:t>
            </a:r>
            <a:r>
              <a:rPr lang="en-US" altLang="en-US" dirty="0">
                <a:ea typeface="ヒラギノ角ゴ Pro W3" pitchFamily="-108" charset="-128"/>
              </a:rPr>
              <a:t>?”</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sym typeface="Wingdings" panose="05000000000000000000" pitchFamily="2" charset="2"/>
              </a:rPr>
              <a:t></a:t>
            </a:r>
            <a:r>
              <a:rPr lang="en-US" altLang="en-US" dirty="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a:ea typeface="ヒラギノ角ゴ Pro W3" pitchFamily="-108" charset="-128"/>
              </a:rPr>
              <a:t>I’m not saying that four-year degrees are not </a:t>
            </a:r>
            <a:r>
              <a:rPr lang="en-US" altLang="en-US" u="sng" dirty="0">
                <a:ea typeface="ヒラギノ角ゴ Pro W3" pitchFamily="-108" charset="-128"/>
              </a:rPr>
              <a:t>important</a:t>
            </a:r>
            <a:r>
              <a:rPr lang="en-US" altLang="en-US" dirty="0">
                <a:ea typeface="ヒラギノ角ゴ Pro W3" pitchFamily="-108" charset="-128"/>
              </a:rPr>
              <a:t>… I would not have </a:t>
            </a:r>
            <a:r>
              <a:rPr lang="en-US" altLang="en-US" u="sng" dirty="0">
                <a:ea typeface="ヒラギノ角ゴ Pro W3" pitchFamily="-108" charset="-128"/>
              </a:rPr>
              <a:t>my</a:t>
            </a:r>
            <a:r>
              <a:rPr lang="en-US" altLang="en-US" dirty="0">
                <a:ea typeface="ヒラギノ角ゴ Pro W3" pitchFamily="-108" charset="-128"/>
              </a:rPr>
              <a:t> job without one.   But for career purposes, (especially entry-level) it may not </a:t>
            </a:r>
            <a:r>
              <a:rPr lang="en-US" altLang="en-US" u="sng" dirty="0">
                <a:ea typeface="ヒラギノ角ゴ Pro W3" pitchFamily="-108" charset="-128"/>
              </a:rPr>
              <a:t>always</a:t>
            </a:r>
            <a:r>
              <a:rPr lang="en-US" altLang="en-US" dirty="0">
                <a:ea typeface="ヒラギノ角ゴ Pro W3" pitchFamily="-108" charset="-128"/>
              </a:rPr>
              <a:t> be the </a:t>
            </a:r>
            <a:r>
              <a:rPr lang="en-US" altLang="en-US" u="sng" dirty="0">
                <a:ea typeface="ヒラギノ角ゴ Pro W3" pitchFamily="-108" charset="-128"/>
              </a:rPr>
              <a:t>best</a:t>
            </a:r>
            <a:r>
              <a:rPr lang="en-US" altLang="en-US" dirty="0">
                <a:ea typeface="ヒラギノ角ゴ Pro W3" pitchFamily="-108" charset="-128"/>
              </a:rPr>
              <a:t> choice.</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rPr>
              <a:t>Wake Tech, Our state’s largest Community College claims to be the largest graduate school in North Carolina based on the number of students they have -- who already have a four-year degree.</a:t>
            </a:r>
          </a:p>
          <a:p>
            <a:pPr eaLnBrk="1" hangingPunct="1">
              <a:spcBef>
                <a:spcPct val="0"/>
              </a:spcBef>
              <a:spcAft>
                <a:spcPct val="30000"/>
              </a:spcAft>
            </a:pPr>
            <a:endParaRPr lang="en-US" altLang="en-US" dirty="0">
              <a:ea typeface="ヒラギノ角ゴ Pro W3" pitchFamily="-108" charset="-128"/>
            </a:endParaRPr>
          </a:p>
        </p:txBody>
      </p:sp>
    </p:spTree>
    <p:extLst>
      <p:ext uri="{BB962C8B-B14F-4D97-AF65-F5344CB8AC3E}">
        <p14:creationId xmlns:p14="http://schemas.microsoft.com/office/powerpoint/2010/main" val="3452794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1" y="4560888"/>
            <a:ext cx="5487988" cy="4425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Now --- let</a:t>
            </a:r>
            <a:r>
              <a:rPr lang="ja-JP" altLang="en-US">
                <a:ea typeface="ヒラギノ角ゴ Pro W3" charset="0"/>
              </a:rPr>
              <a:t>’</a:t>
            </a:r>
            <a:r>
              <a:rPr lang="en-US" altLang="ja-JP" dirty="0">
                <a:ea typeface="ヒラギノ角ゴ Pro W3" charset="0"/>
              </a:rPr>
              <a:t>s look towards the future.  </a:t>
            </a:r>
          </a:p>
          <a:p>
            <a:endParaRPr lang="en-US" altLang="ja-JP" dirty="0">
              <a:ea typeface="ヒラギノ角ゴ Pro W3" charset="0"/>
            </a:endParaRPr>
          </a:p>
          <a:p>
            <a:r>
              <a:rPr lang="en-US" altLang="ja-JP" dirty="0">
                <a:ea typeface="ヒラギノ角ゴ Pro W3" charset="0"/>
              </a:rPr>
              <a:t>Unfortunately I don</a:t>
            </a:r>
            <a:r>
              <a:rPr lang="fr-FR" altLang="ja-JP" dirty="0">
                <a:ea typeface="ヒラギノ角ゴ Pro W3" charset="0"/>
              </a:rPr>
              <a:t>’</a:t>
            </a:r>
            <a:r>
              <a:rPr lang="en-US" altLang="ja-JP" dirty="0">
                <a:ea typeface="ヒラギノ角ゴ Pro W3" charset="0"/>
              </a:rPr>
              <a:t>t have a budget code for a crystal ball, so I have to divine the future using Google.</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36</a:t>
            </a:fld>
            <a:endParaRPr lang="en-US" sz="1300"/>
          </a:p>
        </p:txBody>
      </p:sp>
    </p:spTree>
    <p:extLst>
      <p:ext uri="{BB962C8B-B14F-4D97-AF65-F5344CB8AC3E}">
        <p14:creationId xmlns:p14="http://schemas.microsoft.com/office/powerpoint/2010/main" val="180592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37</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panose="02020603050405020304" pitchFamily="18" charset="0"/>
              </a:rPr>
              <a:t>Four</a:t>
            </a:r>
            <a:r>
              <a:rPr lang="en-US" dirty="0">
                <a:ea typeface="ヒラギノ角ゴ Pro W3" charset="0"/>
                <a:cs typeface="Times" panose="02020603050405020304" pitchFamily="18" charset="0"/>
              </a:rPr>
              <a:t> years ago year was 2015, -- the year to which Marty McFly traveled in </a:t>
            </a:r>
            <a:r>
              <a:rPr lang="en-US" i="1" dirty="0">
                <a:ea typeface="ヒラギノ角ゴ Pro W3" charset="0"/>
                <a:cs typeface="Times" panose="02020603050405020304" pitchFamily="18" charset="0"/>
              </a:rPr>
              <a:t>Back to the Future part two</a:t>
            </a:r>
            <a:r>
              <a:rPr lang="en-US" dirty="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Today’s Hover Boards don’t really hover,</a:t>
            </a:r>
            <a:r>
              <a:rPr lang="en-US" baseline="0" dirty="0">
                <a:ea typeface="ヒラギノ角ゴ Pro W3" charset="0"/>
                <a:cs typeface="Times" panose="02020603050405020304" pitchFamily="18" charset="0"/>
              </a:rPr>
              <a:t> they have wheels.</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And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never worried that his Hover Board</a:t>
            </a:r>
            <a:r>
              <a:rPr lang="en-US" baseline="0" dirty="0">
                <a:ea typeface="ヒラギノ角ゴ Pro W3" charset="0"/>
                <a:cs typeface="Times" panose="02020603050405020304" pitchFamily="18" charset="0"/>
              </a:rPr>
              <a:t> </a:t>
            </a:r>
            <a:r>
              <a:rPr lang="en-US" dirty="0">
                <a:ea typeface="ヒラギノ角ゴ Pro W3" charset="0"/>
                <a:cs typeface="Times" panose="02020603050405020304" pitchFamily="18" charset="0"/>
              </a:rPr>
              <a:t>would catch fire.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admintell.napco.com/</a:t>
            </a:r>
            <a:r>
              <a:rPr lang="en-US" dirty="0" err="1">
                <a:ea typeface="ヒラギノ角ゴ Pro W3" charset="0"/>
                <a:cs typeface="ヒラギノ角ゴ Pro W3" charset="0"/>
              </a:rPr>
              <a:t>ee</a:t>
            </a:r>
            <a:r>
              <a:rPr lang="en-US" dirty="0">
                <a:ea typeface="ヒラギノ角ゴ Pro W3" charset="0"/>
                <a:cs typeface="ヒラギノ角ゴ Pro W3" charset="0"/>
              </a:rPr>
              <a:t>/images/uploads/</a:t>
            </a:r>
            <a:r>
              <a:rPr lang="en-US" dirty="0" err="1">
                <a:ea typeface="ヒラギノ角ゴ Pro W3" charset="0"/>
                <a:cs typeface="ヒラギノ角ゴ Pro W3" charset="0"/>
              </a:rPr>
              <a:t>gadgetell</a:t>
            </a:r>
            <a:r>
              <a:rPr lang="en-US" dirty="0">
                <a:ea typeface="ヒラギノ角ゴ Pro W3" charset="0"/>
                <a:cs typeface="ヒラギノ角ゴ Pro W3" charset="0"/>
              </a:rPr>
              <a:t>/delorean-external-harddrive-02-640.jpg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4210733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38</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People get most of their career guidance from their </a:t>
            </a:r>
            <a:r>
              <a:rPr lang="en-US" u="sng" dirty="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But, -- do our parents keep up with the rapidly changing job market?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a:ea typeface="ヒラギノ角ゴ Pro W3" charset="0"/>
                <a:cs typeface="ヒラギノ角ゴ Pro W3" charset="0"/>
              </a:rPr>
              <a:t>Emil Barnabas</a:t>
            </a:r>
          </a:p>
          <a:p>
            <a:pPr eaLnBrk="1" hangingPunct="1">
              <a:spcBef>
                <a:spcPct val="0"/>
              </a:spcBef>
              <a:spcAft>
                <a:spcPct val="30000"/>
              </a:spcAft>
            </a:pPr>
            <a:r>
              <a:rPr lang="en-US" dirty="0" err="1">
                <a:ea typeface="ヒラギノ角ゴ Pro W3" charset="0"/>
                <a:cs typeface="ヒラギノ角ゴ Pro W3" charset="0"/>
              </a:rPr>
              <a:t>CareerOutlook.us</a:t>
            </a: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275989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39</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North Carolina that 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a:ea typeface="ヒラギノ角ゴ Pro W3" charset="0"/>
              </a:rPr>
              <a:t>North Carolina </a:t>
            </a:r>
            <a:r>
              <a:rPr lang="en-US" dirty="0">
                <a:ea typeface="ヒラギノ角ゴ Pro W3" charset="0"/>
                <a:cs typeface="Times"/>
              </a:rPr>
              <a:t>over 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Does that top number stand out a little?</a:t>
            </a:r>
            <a:r>
              <a:rPr lang="en-US" baseline="0" dirty="0">
                <a:ea typeface="ヒラギノ角ゴ Pro W3" charset="0"/>
                <a:cs typeface="Times"/>
              </a:rPr>
              <a:t> </a:t>
            </a:r>
          </a:p>
          <a:p>
            <a:pPr eaLnBrk="1" hangingPunct="1">
              <a:spcBef>
                <a:spcPct val="0"/>
              </a:spcBef>
              <a:spcAft>
                <a:spcPct val="30000"/>
              </a:spcAft>
            </a:pPr>
            <a:r>
              <a:rPr lang="en-US" baseline="0" dirty="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353806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165225" cy="873125"/>
          </a:xfrm>
        </p:spPr>
      </p:sp>
      <p:sp>
        <p:nvSpPr>
          <p:cNvPr id="3" name="Notes Placeholder 2"/>
          <p:cNvSpPr>
            <a:spLocks noGrp="1"/>
          </p:cNvSpPr>
          <p:nvPr>
            <p:ph type="body" idx="1"/>
          </p:nvPr>
        </p:nvSpPr>
        <p:spPr>
          <a:xfrm>
            <a:off x="685800" y="1717288"/>
            <a:ext cx="5486400" cy="7198112"/>
          </a:xfrm>
        </p:spPr>
        <p:txBody>
          <a:bodyPr>
            <a:noAutofit/>
          </a:bodyPr>
          <a:lstStyle/>
          <a:p>
            <a:r>
              <a:rPr lang="en-US" baseline="0" dirty="0"/>
              <a:t>Let</a:t>
            </a:r>
            <a:r>
              <a:rPr lang="en-US" dirty="0"/>
              <a:t> me start by telling you </a:t>
            </a:r>
            <a:r>
              <a:rPr lang="en-US" baseline="0" dirty="0"/>
              <a:t>a little about my education pathway and how I got where I am today.</a:t>
            </a:r>
          </a:p>
          <a:p>
            <a:endParaRPr lang="en-US" baseline="0" dirty="0"/>
          </a:p>
          <a:p>
            <a:r>
              <a:rPr lang="en-US" dirty="0"/>
              <a:t>In</a:t>
            </a:r>
            <a:r>
              <a:rPr lang="en-US" baseline="0" dirty="0"/>
              <a:t> high school I took drafting and electronics classes -- and liked them a lot. </a:t>
            </a:r>
          </a:p>
          <a:p>
            <a:endParaRPr lang="en-US" baseline="0" dirty="0"/>
          </a:p>
          <a:p>
            <a:r>
              <a:rPr lang="en-US" baseline="0" dirty="0"/>
              <a:t>I always liked math and science, especially applied physics.</a:t>
            </a:r>
          </a:p>
          <a:p>
            <a:r>
              <a:rPr lang="en-US" baseline="0" dirty="0"/>
              <a:t>This is one of the few things that differentiates me from Dr. Sheldon Cooper. He's stuck in theoretical physics, whereas I like to </a:t>
            </a:r>
            <a:r>
              <a:rPr lang="en-US" u="sng" baseline="0" dirty="0"/>
              <a:t>apply</a:t>
            </a:r>
            <a:r>
              <a:rPr lang="en-US" baseline="0" dirty="0"/>
              <a:t> the physics to the real world.</a:t>
            </a:r>
          </a:p>
          <a:p>
            <a:endParaRPr lang="en-US" baseline="0" dirty="0"/>
          </a:p>
          <a:p>
            <a:r>
              <a:rPr lang="en-US" baseline="0" dirty="0"/>
              <a:t>Any time the school needed someone to run sound systems or stage lights, I was there.  I also helped with the audio-visual needs around school, like threading a film projector.  </a:t>
            </a:r>
          </a:p>
          <a:p>
            <a:r>
              <a:rPr lang="en-US" dirty="0"/>
              <a:t>Boy </a:t>
            </a:r>
            <a:r>
              <a:rPr lang="mr-IN" dirty="0"/>
              <a:t>–</a:t>
            </a:r>
            <a:r>
              <a:rPr lang="en-US" dirty="0"/>
              <a:t> if we only had DVDs back then!!</a:t>
            </a:r>
          </a:p>
          <a:p>
            <a:endParaRPr lang="en-US" baseline="0" dirty="0"/>
          </a:p>
          <a:p>
            <a:r>
              <a:rPr lang="en-US" baseline="0" dirty="0"/>
              <a:t>I also liked to work on my own cars. In part because I was cheap and would rather do the work myself than to pay someone to fix my car.  But I also liked turning wrenches.</a:t>
            </a:r>
          </a:p>
          <a:p>
            <a:endParaRPr lang="en-US" baseline="0" dirty="0"/>
          </a:p>
          <a:p>
            <a:r>
              <a:rPr lang="en-US" baseline="0" dirty="0"/>
              <a:t>At the time, I had no idea that any of these, and many other interests, might lead someday to a career.</a:t>
            </a:r>
          </a:p>
          <a:p>
            <a:endParaRPr lang="en-US" baseline="0" dirty="0"/>
          </a:p>
          <a:p>
            <a:r>
              <a:rPr lang="en-US" baseline="0" dirty="0"/>
              <a:t>After high school, it was a family expectation that I was going to go on and get my four-year degree and wave that sheepskin high in the air until I got a job.</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452586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40</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I</a:t>
            </a:r>
            <a:r>
              <a:rPr lang="en-US" altLang="ja-JP" dirty="0">
                <a:ea typeface="ヒラギノ角ゴ Pro W3" charset="0"/>
                <a:cs typeface="Times"/>
              </a:rPr>
              <a:t> have 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p>
          <a:p>
            <a:pPr eaLnBrk="1" hangingPunct="1">
              <a:spcBef>
                <a:spcPct val="0"/>
              </a:spcBef>
              <a:spcAft>
                <a:spcPct val="30000"/>
              </a:spcAft>
            </a:pPr>
            <a:r>
              <a:rPr lang="en-US" altLang="ja-JP" dirty="0">
                <a:ea typeface="ヒラギノ角ゴ Pro W3" charset="0"/>
                <a:cs typeface="Times"/>
              </a:rPr>
              <a:t>Thus 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require some </a:t>
            </a:r>
            <a:r>
              <a:rPr lang="en-US" altLang="ja-JP" u="sng" dirty="0">
                <a:ea typeface="ヒラギノ角ゴ Pro W3" charset="0"/>
                <a:cs typeface="Times"/>
              </a:rPr>
              <a:t>college or postsecondary</a:t>
            </a:r>
            <a:r>
              <a:rPr lang="en-US" altLang="ja-JP" dirty="0">
                <a:ea typeface="ヒラギノ角ゴ Pro W3" charset="0"/>
                <a:cs typeface="Times"/>
              </a:rPr>
              <a:t> 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North Carolina that 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2024</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That’s the burger flippers at the top of the list.  Lots of restaurants, lots of hungry customers, and </a:t>
            </a:r>
            <a:r>
              <a:rPr lang="en-US" u="sng" dirty="0">
                <a:ea typeface="ヒラギノ角ゴ Pro W3" charset="0"/>
                <a:cs typeface="Times"/>
              </a:rPr>
              <a:t>lots</a:t>
            </a:r>
            <a:r>
              <a:rPr lang="en-US" dirty="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a:ea typeface="ヒラギノ角ゴ Pro W3" charset="0"/>
                <a:cs typeface="Times"/>
              </a:rPr>
              <a:t>one </a:t>
            </a:r>
            <a:r>
              <a:rPr lang="en-US" dirty="0">
                <a:ea typeface="ヒラギノ角ゴ Pro W3" charset="0"/>
                <a:cs typeface="Times"/>
              </a:rPr>
              <a:t>occupation on this list requires a </a:t>
            </a:r>
            <a:r>
              <a:rPr lang="en-US" u="sng" dirty="0">
                <a:ea typeface="ヒラギノ角ゴ Pro W3" charset="0"/>
                <a:cs typeface="Times"/>
              </a:rPr>
              <a:t>4-year degree</a:t>
            </a:r>
            <a:r>
              <a:rPr lang="en-US" dirty="0">
                <a:ea typeface="ヒラギノ角ゴ Pro W3" charset="0"/>
                <a:cs typeface="Times"/>
              </a:rPr>
              <a:t>!  There are some more if you scroll past the bottom of the screen, which you can do when you download the PowerPoint file.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2024, North Carolina will need 20,320  more registered nurses than we had in 2014. </a:t>
            </a:r>
          </a:p>
          <a:p>
            <a:pPr eaLnBrk="1" hangingPunct="1">
              <a:spcBef>
                <a:spcPct val="0"/>
              </a:spcBef>
              <a:spcAft>
                <a:spcPct val="30000"/>
              </a:spcAft>
            </a:pPr>
            <a:r>
              <a:rPr lang="en-US" u="none" dirty="0">
                <a:ea typeface="ヒラギノ角ゴ Pro W3" charset="0"/>
                <a:cs typeface="Times"/>
              </a:rPr>
              <a:t>From</a:t>
            </a:r>
            <a:r>
              <a:rPr lang="en-US" u="none" baseline="0" dirty="0">
                <a:ea typeface="ヒラギノ角ゴ Pro W3" charset="0"/>
                <a:cs typeface="Times"/>
              </a:rPr>
              <a:t> </a:t>
            </a:r>
            <a:r>
              <a:rPr lang="en-US" u="sng" dirty="0">
                <a:ea typeface="ヒラギノ角ゴ Pro W3" charset="0"/>
                <a:cs typeface="Times"/>
              </a:rPr>
              <a:t>Where</a:t>
            </a:r>
            <a:r>
              <a:rPr lang="en-US" dirty="0">
                <a:ea typeface="ヒラギノ角ゴ Pro W3" charset="0"/>
                <a:cs typeface="Times"/>
              </a:rPr>
              <a:t> will they all come?  </a:t>
            </a:r>
          </a:p>
          <a:p>
            <a:pPr eaLnBrk="1" hangingPunct="1">
              <a:spcBef>
                <a:spcPct val="0"/>
              </a:spcBef>
              <a:spcAft>
                <a:spcPct val="30000"/>
              </a:spcAft>
            </a:pPr>
            <a:r>
              <a:rPr lang="en-US" dirty="0">
                <a:ea typeface="ヒラギノ角ゴ Pro W3" charset="0"/>
                <a:cs typeface="Times"/>
              </a:rPr>
              <a:t>Tell your students:  “If you don’t know what you want to be when</a:t>
            </a:r>
            <a:r>
              <a:rPr lang="en-US" baseline="0" dirty="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917550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41</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sym typeface="Wingdings"/>
              </a:rPr>
              <a:t> </a:t>
            </a:r>
            <a:r>
              <a:rPr lang="en-US" dirty="0">
                <a:ea typeface="ヒラギノ角ゴ Pro W3" charset="0"/>
                <a:cs typeface="Times"/>
              </a:rPr>
              <a:t>For example:  There were only 150 Hearing Aid Specialists in </a:t>
            </a:r>
            <a:r>
              <a:rPr lang="en-US" dirty="0">
                <a:ea typeface="ヒラギノ角ゴ Pro W3" charset="0"/>
              </a:rPr>
              <a:t>North Carolina </a:t>
            </a:r>
            <a:r>
              <a:rPr lang="en-US" dirty="0">
                <a:ea typeface="ヒラギノ角ゴ Pro W3" charset="0"/>
                <a:cs typeface="Times"/>
              </a:rPr>
              <a:t>in 2014, so a 35.9 percent increase is an additional 50 positions.</a:t>
            </a:r>
          </a:p>
          <a:p>
            <a:pPr eaLnBrk="1" hangingPunct="1">
              <a:spcBef>
                <a:spcPct val="0"/>
              </a:spcBef>
              <a:spcAft>
                <a:spcPct val="30000"/>
              </a:spcAft>
            </a:pPr>
            <a:r>
              <a:rPr lang="en-US" dirty="0">
                <a:ea typeface="ヒラギノ角ゴ Pro W3" charset="0"/>
                <a:cs typeface="Times"/>
              </a:rPr>
              <a:t>But -- Compare that with the Home Health Aides with over 48</a:t>
            </a:r>
            <a:r>
              <a:rPr lang="en-US" baseline="0" dirty="0">
                <a:ea typeface="ヒラギノ角ゴ Pro W3" charset="0"/>
                <a:cs typeface="Times"/>
              </a:rPr>
              <a:t> </a:t>
            </a:r>
            <a:r>
              <a:rPr lang="en-US" dirty="0">
                <a:ea typeface="ヒラギノ角ゴ Pro W3" charset="0"/>
                <a:cs typeface="Times"/>
              </a:rPr>
              <a:t>thousand positions in 2014, so a 34.7 percent increase is an additional 16 thousand positions.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When looking at the job projections, You 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r>
              <a:rPr lang="en-US" dirty="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655345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42</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a:ea typeface="ヒラギノ角ゴ Pro W3" charset="0"/>
                <a:cs typeface="Times"/>
              </a:rPr>
              <a:t>We need this many </a:t>
            </a:r>
            <a:r>
              <a:rPr lang="en-US" u="sng" dirty="0">
                <a:ea typeface="ヒラギノ角ゴ Pro W3" charset="0"/>
                <a:cs typeface="Times"/>
              </a:rPr>
              <a:t>less</a:t>
            </a:r>
            <a:r>
              <a:rPr lang="en-US" dirty="0">
                <a:ea typeface="ヒラギノ角ゴ Pro W3" charset="0"/>
                <a:cs typeface="Times"/>
              </a:rPr>
              <a:t> of each of these jobs over this 10-year projection period. </a:t>
            </a:r>
          </a:p>
          <a:p>
            <a:pPr eaLnBrk="1" hangingPunct="1">
              <a:spcBef>
                <a:spcPct val="0"/>
              </a:spcBef>
              <a:spcAft>
                <a:spcPct val="30000"/>
              </a:spcAft>
            </a:pPr>
            <a:r>
              <a:rPr lang="en-US" dirty="0">
                <a:ea typeface="ヒラギノ角ゴ Pro W3" charset="0"/>
                <a:cs typeface="Times"/>
              </a:rPr>
              <a:t>For </a:t>
            </a:r>
            <a:r>
              <a:rPr lang="en-US" u="sng" dirty="0">
                <a:ea typeface="ヒラギノ角ゴ Pro W3" charset="0"/>
                <a:cs typeface="Times"/>
              </a:rPr>
              <a:t>most</a:t>
            </a:r>
            <a:r>
              <a:rPr lang="en-US" dirty="0">
                <a:ea typeface="ヒラギノ角ゴ Pro W3" charset="0"/>
                <a:cs typeface="Times"/>
              </a:rPr>
              <a:t> of these positions, machines are replacing humans.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It used to be that these were the jobs you could get easily </a:t>
            </a:r>
            <a:r>
              <a:rPr lang="en-US" baseline="0" dirty="0">
                <a:ea typeface="ヒラギノ角ゴ Pro W3" charset="0"/>
                <a:cs typeface="Times"/>
              </a:rPr>
              <a:t>if </a:t>
            </a:r>
            <a:r>
              <a:rPr lang="en-US" dirty="0">
                <a:ea typeface="ヒラギノ角ゴ Pro W3" charset="0"/>
                <a:cs typeface="Times"/>
              </a:rPr>
              <a:t>you dropped out of high school.</a:t>
            </a:r>
          </a:p>
          <a:p>
            <a:pPr eaLnBrk="1" hangingPunct="1">
              <a:spcBef>
                <a:spcPct val="0"/>
              </a:spcBef>
              <a:spcAft>
                <a:spcPct val="30000"/>
              </a:spcAft>
            </a:pPr>
            <a:r>
              <a:rPr lang="en-US" baseline="0" dirty="0">
                <a:ea typeface="ヒラギノ角ゴ Pro W3" charset="0"/>
                <a:cs typeface="Times"/>
              </a:rPr>
              <a:t>But the jobs you </a:t>
            </a:r>
            <a:r>
              <a:rPr lang="en-US" u="sng" baseline="0" dirty="0">
                <a:ea typeface="ヒラギノ角ゴ Pro W3" charset="0"/>
                <a:cs typeface="Times"/>
              </a:rPr>
              <a:t>used</a:t>
            </a:r>
            <a:r>
              <a:rPr lang="en-US" baseline="0" dirty="0">
                <a:ea typeface="ヒラギノ角ゴ Pro W3" charset="0"/>
                <a:cs typeface="Times"/>
              </a:rPr>
              <a:t> to get </a:t>
            </a:r>
            <a:r>
              <a:rPr lang="en-US" u="sng" baseline="0" dirty="0">
                <a:ea typeface="ヒラギノ角ゴ Pro W3" charset="0"/>
                <a:cs typeface="Times"/>
              </a:rPr>
              <a:t>without</a:t>
            </a:r>
            <a:r>
              <a:rPr lang="en-US" baseline="0" dirty="0">
                <a:ea typeface="ヒラギノ角ゴ Pro W3" charset="0"/>
                <a:cs typeface="Times"/>
              </a:rPr>
              <a:t> a high school education are going away.</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r>
              <a:rPr lang="en-US" baseline="0" dirty="0">
                <a:ea typeface="ヒラギノ角ゴ Pro W3" charset="0"/>
                <a:cs typeface="Times"/>
              </a:rPr>
              <a:t>A high school education </a:t>
            </a:r>
            <a:r>
              <a:rPr lang="en-US" u="sng" baseline="0" dirty="0">
                <a:ea typeface="ヒラギノ角ゴ Pro W3" charset="0"/>
                <a:cs typeface="Times"/>
              </a:rPr>
              <a:t>plus</a:t>
            </a:r>
            <a:r>
              <a:rPr lang="en-US" baseline="0" dirty="0">
                <a:ea typeface="ヒラギノ角ゴ Pro W3" charset="0"/>
                <a:cs typeface="Times"/>
              </a:rPr>
              <a:t> additional training is now the </a:t>
            </a:r>
            <a:r>
              <a:rPr lang="en-US" u="sng" baseline="0" dirty="0">
                <a:ea typeface="ヒラギノ角ゴ Pro W3" charset="0"/>
                <a:cs typeface="Times"/>
              </a:rPr>
              <a:t>new</a:t>
            </a:r>
            <a:r>
              <a:rPr lang="en-US" baseline="0" dirty="0">
                <a:ea typeface="ヒラギノ角ゴ Pro W3" charset="0"/>
                <a:cs typeface="Times"/>
              </a:rPr>
              <a:t> </a:t>
            </a:r>
            <a:r>
              <a:rPr lang="en-US" u="sng" baseline="0" dirty="0">
                <a:ea typeface="ヒラギノ角ゴ Pro W3" charset="0"/>
                <a:cs typeface="Times"/>
              </a:rPr>
              <a:t>minimum</a:t>
            </a:r>
            <a:r>
              <a:rPr lang="en-US" baseline="0" dirty="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Textiles –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2144865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shows employment</a:t>
            </a:r>
            <a:r>
              <a:rPr lang="en-US" baseline="0" dirty="0"/>
              <a:t> for the first five years after graduation for folks who earned an Associate Degree in North Carolina.</a:t>
            </a:r>
            <a:endParaRPr lang="en-US" dirty="0"/>
          </a:p>
          <a:p>
            <a:endParaRPr lang="en-US" dirty="0"/>
          </a:p>
          <a:p>
            <a:r>
              <a:rPr lang="en-US" dirty="0"/>
              <a:t>This shows the graduates who are receiving a paycheck.  It does not include independent contractors or self-employed.</a:t>
            </a:r>
          </a:p>
          <a:p>
            <a:endParaRPr lang="en-US" dirty="0"/>
          </a:p>
          <a:p>
            <a:r>
              <a:rPr lang="en-US" dirty="0"/>
              <a:t>Over 76 percent of the folks who earned an</a:t>
            </a:r>
            <a:r>
              <a:rPr lang="en-US" baseline="0" dirty="0"/>
              <a:t> Associate Degree in North Carolina are still receiving a paycheck 5 years after graduation.  </a:t>
            </a:r>
          </a:p>
          <a:p>
            <a:endParaRPr lang="en-US" baseline="0" dirty="0"/>
          </a:p>
          <a:p>
            <a:r>
              <a:rPr lang="en-US" baseline="0" dirty="0"/>
              <a:t>That’s really good.</a:t>
            </a:r>
            <a:endParaRPr lang="en-US" dirty="0"/>
          </a:p>
          <a:p>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/4506/2008/</a:t>
            </a:r>
          </a:p>
          <a:p>
            <a:endParaRPr lang="en-US" dirty="0"/>
          </a:p>
          <a:p>
            <a:r>
              <a:rPr lang="en-US" dirty="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4023404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And if</a:t>
            </a:r>
            <a:r>
              <a:rPr lang="en-US" baseline="0" dirty="0"/>
              <a:t> we look at some selected Associate Degree programs.</a:t>
            </a:r>
          </a:p>
          <a:p>
            <a:endParaRPr lang="en-US" baseline="0" dirty="0"/>
          </a:p>
          <a:p>
            <a:r>
              <a:rPr lang="en-US" baseline="0" dirty="0"/>
              <a:t>For the most part, -- they are all over 75 percent employed after five years.</a:t>
            </a:r>
          </a:p>
          <a:p>
            <a:endParaRPr lang="en-US" baseline="0" dirty="0"/>
          </a:p>
          <a:p>
            <a:r>
              <a:rPr lang="en-US" baseline="0" dirty="0"/>
              <a:t>Health Sciences, Construction, and Industrial Technologies are the three highest with 84 percent employment after 5 years.</a:t>
            </a:r>
          </a:p>
          <a:p>
            <a:endParaRPr lang="en-US" baseline="0" dirty="0"/>
          </a:p>
          <a:p>
            <a:r>
              <a:rPr lang="en-US" baseline="0" dirty="0"/>
              <a:t>Industrial Technologies is at 72 percent employment.  </a:t>
            </a:r>
          </a:p>
          <a:p>
            <a:r>
              <a:rPr lang="en-US" baseline="0" dirty="0"/>
              <a:t>Still not bad.</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ncccs</a:t>
            </a:r>
            <a:r>
              <a:rPr lang="en-US" dirty="0"/>
              <a:t>/4840-4946-4797-4887-5059/</a:t>
            </a:r>
          </a:p>
          <a:p>
            <a:endParaRPr lang="en-US" dirty="0"/>
          </a:p>
          <a:p>
            <a:r>
              <a:rPr lang="en-US" dirty="0"/>
              <a:t>2007-2008 graduates from selected Associate Degree programs in NC</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3840071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employment for the first five years out of college for Bachelor Degree graduates from our NC Public</a:t>
            </a:r>
            <a:r>
              <a:rPr lang="en-US" baseline="0" dirty="0"/>
              <a:t> U</a:t>
            </a:r>
            <a:r>
              <a:rPr lang="en-US" dirty="0"/>
              <a:t>niversities.</a:t>
            </a:r>
          </a:p>
          <a:p>
            <a:endParaRPr lang="en-US" dirty="0"/>
          </a:p>
          <a:p>
            <a:r>
              <a:rPr lang="en-US" dirty="0"/>
              <a:t>After 5 years, 63 percent are receiving</a:t>
            </a:r>
            <a:r>
              <a:rPr lang="en-US" baseline="0" dirty="0"/>
              <a:t> a paycheck.</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endParaRPr lang="en-US" dirty="0"/>
          </a:p>
          <a:p>
            <a:r>
              <a:rPr lang="en-US" dirty="0"/>
              <a:t>2007-2008 Bachelor Degree 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212942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Autofit/>
          </a:bodyPr>
          <a:lstStyle/>
          <a:p>
            <a:r>
              <a:rPr lang="en-US" dirty="0"/>
              <a:t>If we focus just on Engineering.  This is the data for all engineering graduates from all</a:t>
            </a:r>
            <a:r>
              <a:rPr lang="en-US" baseline="0" dirty="0"/>
              <a:t> UNC campuses.</a:t>
            </a:r>
          </a:p>
          <a:p>
            <a:endParaRPr lang="en-US" baseline="0" dirty="0"/>
          </a:p>
          <a:p>
            <a:r>
              <a:rPr lang="en-US" baseline="0" dirty="0"/>
              <a:t>After five years of work, the employment is 57 percent.  That means that almost half of the engineering graduates are not receiving a paycheck five years after graduation.</a:t>
            </a:r>
          </a:p>
          <a:p>
            <a:endParaRPr lang="en-US" baseline="0" dirty="0"/>
          </a:p>
          <a:p>
            <a:r>
              <a:rPr lang="en-US" baseline="0" dirty="0"/>
              <a:t>Does that mean we are graduating too many engineers, or are high schools funneling folks into engineering programs who probably should be doing something else?</a:t>
            </a:r>
          </a:p>
          <a:p>
            <a:endParaRPr lang="en-US" baseline="0" dirty="0"/>
          </a:p>
          <a:p>
            <a:r>
              <a:rPr lang="en-US" baseline="0" dirty="0"/>
              <a:t>Or are the engineering graduates taking jobs oversees and dropping out of the data pool?</a:t>
            </a:r>
          </a:p>
          <a:p>
            <a:endParaRPr lang="en-US" baseline="0" dirty="0"/>
          </a:p>
          <a:p>
            <a:r>
              <a:rPr lang="en-US" baseline="0" dirty="0"/>
              <a:t>Let’s compare this data to the folks earning the Associate Degrees.</a:t>
            </a:r>
          </a:p>
          <a:p>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/7901/</a:t>
            </a:r>
          </a:p>
          <a:p>
            <a:endParaRPr lang="en-US" dirty="0"/>
          </a:p>
          <a:p>
            <a:r>
              <a:rPr lang="en-US" dirty="0"/>
              <a:t>2007-2008 Bachelor Degree,</a:t>
            </a:r>
            <a:r>
              <a:rPr lang="en-US" baseline="0" dirty="0"/>
              <a:t> Engineering </a:t>
            </a:r>
            <a:r>
              <a:rPr lang="en-US" dirty="0"/>
              <a:t>graduates from All NC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3365619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114800" cy="3086100"/>
          </a:xfrm>
        </p:spPr>
      </p:sp>
      <p:sp>
        <p:nvSpPr>
          <p:cNvPr id="3" name="Notes Placeholder 2"/>
          <p:cNvSpPr>
            <a:spLocks noGrp="1"/>
          </p:cNvSpPr>
          <p:nvPr>
            <p:ph type="body" idx="1"/>
          </p:nvPr>
        </p:nvSpPr>
        <p:spPr>
          <a:xfrm>
            <a:off x="685800" y="3810000"/>
            <a:ext cx="5486400" cy="5029200"/>
          </a:xfrm>
        </p:spPr>
        <p:txBody>
          <a:bodyPr>
            <a:noAutofit/>
          </a:bodyPr>
          <a:lstStyle/>
          <a:p>
            <a:r>
              <a:rPr lang="en-US" dirty="0"/>
              <a:t>On top is the Bachelor of Engineering graduates</a:t>
            </a:r>
          </a:p>
          <a:p>
            <a:endParaRPr lang="en-US" dirty="0"/>
          </a:p>
          <a:p>
            <a:r>
              <a:rPr lang="en-US" dirty="0"/>
              <a:t>And on the bottom is the Associate Degree graduates in these five</a:t>
            </a:r>
            <a:r>
              <a:rPr lang="en-US" baseline="0" dirty="0"/>
              <a:t> technical areas</a:t>
            </a:r>
            <a:r>
              <a:rPr lang="en-US" dirty="0"/>
              <a:t>.</a:t>
            </a:r>
          </a:p>
          <a:p>
            <a:endParaRPr lang="en-US" dirty="0"/>
          </a:p>
          <a:p>
            <a:r>
              <a:rPr lang="en-US" dirty="0"/>
              <a:t>Notice the Bachelor of Engineering graduates start</a:t>
            </a:r>
            <a:r>
              <a:rPr lang="en-US" baseline="0" dirty="0"/>
              <a:t> out at 69 percent employment,</a:t>
            </a:r>
            <a:r>
              <a:rPr lang="en-US" dirty="0"/>
              <a:t> </a:t>
            </a:r>
            <a:r>
              <a:rPr lang="en-US" baseline="0" dirty="0"/>
              <a:t> and after five years are at 57 percent employment.</a:t>
            </a:r>
            <a:endParaRPr lang="en-US" dirty="0"/>
          </a:p>
          <a:p>
            <a:endParaRPr lang="en-US" dirty="0"/>
          </a:p>
          <a:p>
            <a:r>
              <a:rPr lang="en-US" baseline="0" dirty="0"/>
              <a:t>But at the bottom of the slide -- you see that 79 to 92 percent of the graduates with an associate degree are employed right out of college. </a:t>
            </a:r>
          </a:p>
          <a:p>
            <a:r>
              <a:rPr lang="en-US" baseline="0" dirty="0"/>
              <a:t>And then after 5 years of employment, the rate is 72 to 84 percent.</a:t>
            </a:r>
          </a:p>
          <a:p>
            <a:endParaRPr lang="en-US" baseline="0" dirty="0"/>
          </a:p>
          <a:p>
            <a:r>
              <a:rPr lang="en-US" baseline="0" dirty="0"/>
              <a:t>This seems to indicate a high demand for folks with a technical associate degree.  And less demand for graduates of a four-year engineering program.</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/7901/</a:t>
            </a:r>
          </a:p>
          <a:p>
            <a:r>
              <a:rPr lang="en-US" dirty="0"/>
              <a:t>2007-2008 Bachelor Degree,</a:t>
            </a:r>
            <a:r>
              <a:rPr lang="en-US" baseline="0" dirty="0"/>
              <a:t> Engineering </a:t>
            </a:r>
            <a:r>
              <a:rPr lang="en-US" dirty="0"/>
              <a:t>graduates from All NC Universities</a:t>
            </a:r>
          </a:p>
          <a:p>
            <a:endParaRPr lang="en-US" dirty="0"/>
          </a:p>
          <a:p>
            <a:r>
              <a:rPr lang="en-US" dirty="0"/>
              <a:t>http://</a:t>
            </a:r>
            <a:r>
              <a:rPr lang="en-US" dirty="0" err="1"/>
              <a:t>nctower.com</a:t>
            </a:r>
            <a:r>
              <a:rPr lang="en-US" dirty="0"/>
              <a:t>/output/</a:t>
            </a:r>
            <a:r>
              <a:rPr lang="en-US" dirty="0" err="1"/>
              <a:t>ncccs</a:t>
            </a:r>
            <a:r>
              <a:rPr lang="en-US" dirty="0"/>
              <a:t>/4840-4946-4797-4887-5059/</a:t>
            </a:r>
          </a:p>
          <a:p>
            <a:r>
              <a:rPr lang="en-US" dirty="0"/>
              <a:t>2007-2008 graduates from selected Associate Degree programs in NC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3772095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4413" y="457200"/>
            <a:ext cx="3100387" cy="2325688"/>
          </a:xfrm>
        </p:spPr>
      </p:sp>
      <p:sp>
        <p:nvSpPr>
          <p:cNvPr id="3" name="Notes Placeholder 2"/>
          <p:cNvSpPr>
            <a:spLocks noGrp="1"/>
          </p:cNvSpPr>
          <p:nvPr>
            <p:ph type="body" idx="1"/>
          </p:nvPr>
        </p:nvSpPr>
        <p:spPr>
          <a:xfrm>
            <a:off x="685800" y="3300413"/>
            <a:ext cx="5486400" cy="5691187"/>
          </a:xfrm>
        </p:spPr>
        <p:txBody>
          <a:bodyPr>
            <a:noAutofit/>
          </a:bodyPr>
          <a:lstStyle/>
          <a:p>
            <a:r>
              <a:rPr lang="en-US" dirty="0"/>
              <a:t>Here at the top we see </a:t>
            </a:r>
            <a:r>
              <a:rPr lang="en-US" u="sng" dirty="0"/>
              <a:t>all</a:t>
            </a:r>
            <a:r>
              <a:rPr lang="en-US" dirty="0"/>
              <a:t> Bachelor</a:t>
            </a:r>
            <a:r>
              <a:rPr lang="en-US" baseline="0" dirty="0"/>
              <a:t> Degree graduates in North Carolina -- where the employment rate right out of college is 77 percent, and after five years, the employment rate is 63 percent.</a:t>
            </a:r>
          </a:p>
          <a:p>
            <a:endParaRPr lang="en-US" baseline="0" dirty="0"/>
          </a:p>
          <a:p>
            <a:r>
              <a:rPr lang="en-US" baseline="0" dirty="0"/>
              <a:t>On the bottom you see the same graph of our associate degree graduates.</a:t>
            </a:r>
          </a:p>
          <a:p>
            <a:endParaRPr lang="en-US" baseline="0" dirty="0"/>
          </a:p>
          <a:p>
            <a:r>
              <a:rPr lang="en-US" baseline="0" dirty="0"/>
              <a:t>Graduates with an Associate degree appear to stay employed at a much higher rate then the graduates with a Bachelors degree.</a:t>
            </a:r>
          </a:p>
          <a:p>
            <a:endParaRPr lang="en-US" baseline="0" dirty="0"/>
          </a:p>
          <a:p>
            <a:r>
              <a:rPr lang="en-US" baseline="0" dirty="0"/>
              <a:t>Be aware that this shows only folks who graduate from a North Carolina college and are employed in North Carolina, receiving a salary that pays into the unemployment insurance system.  </a:t>
            </a:r>
          </a:p>
          <a:p>
            <a:r>
              <a:rPr lang="en-US" baseline="0" dirty="0"/>
              <a:t>Graduates who are self-employed, contracted employees, military or federal government employees, and people who get jobs in other states or countries, do not show up in these data.</a:t>
            </a:r>
          </a:p>
          <a:p>
            <a:endParaRPr lang="en-US" baseline="0" dirty="0"/>
          </a:p>
          <a:p>
            <a:r>
              <a:rPr lang="en-US" baseline="0" dirty="0"/>
              <a:t>This seems to indicate a high demand for folks with a technical associate degree.  And less demand for graduates of a four-year program.</a:t>
            </a:r>
            <a:endParaRPr lang="en-US" dirty="0"/>
          </a:p>
          <a:p>
            <a:endParaRPr lang="en-US" dirty="0"/>
          </a:p>
          <a:p>
            <a:endParaRPr lang="en-US" dirty="0"/>
          </a:p>
          <a:p>
            <a:r>
              <a:rPr lang="en-US" dirty="0"/>
              <a:t>====</a:t>
            </a:r>
          </a:p>
          <a:p>
            <a:r>
              <a:rPr lang="en-US" dirty="0"/>
              <a:t>http://</a:t>
            </a:r>
            <a:r>
              <a:rPr lang="en-US" dirty="0" err="1"/>
              <a:t>nctower.com</a:t>
            </a:r>
            <a:r>
              <a:rPr lang="en-US" dirty="0"/>
              <a:t>/output/</a:t>
            </a:r>
            <a:r>
              <a:rPr lang="en-US" dirty="0" err="1"/>
              <a:t>unc</a:t>
            </a:r>
            <a:r>
              <a:rPr lang="en-US" dirty="0"/>
              <a:t>/7810/</a:t>
            </a:r>
          </a:p>
          <a:p>
            <a:r>
              <a:rPr lang="en-US" dirty="0"/>
              <a:t>2007-2008 Bachelor Degree graduates from All NC Universities</a:t>
            </a:r>
          </a:p>
          <a:p>
            <a:endParaRPr lang="en-US" dirty="0"/>
          </a:p>
          <a:p>
            <a:endParaRPr lang="en-US" dirty="0"/>
          </a:p>
          <a:p>
            <a:r>
              <a:rPr lang="en-US" dirty="0"/>
              <a:t>http://</a:t>
            </a:r>
            <a:r>
              <a:rPr lang="en-US" dirty="0" err="1"/>
              <a:t>nctower.com</a:t>
            </a:r>
            <a:r>
              <a:rPr lang="en-US" dirty="0"/>
              <a:t>/output/</a:t>
            </a:r>
            <a:r>
              <a:rPr lang="en-US" dirty="0" err="1"/>
              <a:t>ncccs</a:t>
            </a:r>
            <a:r>
              <a:rPr lang="en-US" dirty="0"/>
              <a:t>/4840-4946-4797-4887-5059/</a:t>
            </a:r>
          </a:p>
          <a:p>
            <a:r>
              <a:rPr lang="en-US" dirty="0"/>
              <a:t>2007-2008 graduates from selected Associate Degree programs in NC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1054217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49</a:t>
            </a:fld>
            <a:endParaRPr lang="en-US" sz="1300"/>
          </a:p>
        </p:txBody>
      </p:sp>
      <p:sp>
        <p:nvSpPr>
          <p:cNvPr id="82946" name="Rectangle 2"/>
          <p:cNvSpPr>
            <a:spLocks noGrp="1" noRot="1" noChangeAspect="1" noChangeArrowheads="1" noTextEdit="1"/>
          </p:cNvSpPr>
          <p:nvPr>
            <p:ph type="sldImg"/>
          </p:nvPr>
        </p:nvSpPr>
        <p:spPr>
          <a:xfrm>
            <a:off x="893763" y="282575"/>
            <a:ext cx="1071562" cy="803275"/>
          </a:xfrm>
          <a:solidFill>
            <a:srgbClr val="FFFFFF"/>
          </a:solidFill>
          <a:ln/>
        </p:spPr>
      </p:sp>
      <p:sp>
        <p:nvSpPr>
          <p:cNvPr id="82947" name="Rectangle 3"/>
          <p:cNvSpPr>
            <a:spLocks noGrp="1" noChangeArrowheads="1"/>
          </p:cNvSpPr>
          <p:nvPr>
            <p:ph type="body" idx="1"/>
          </p:nvPr>
        </p:nvSpPr>
        <p:spPr>
          <a:xfrm>
            <a:off x="893762" y="1085850"/>
            <a:ext cx="5564187" cy="827563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can compare the </a:t>
            </a:r>
            <a:r>
              <a:rPr lang="en-US" u="sng" dirty="0">
                <a:ea typeface="ヒラギノ角ゴ Pro W3" charset="0"/>
                <a:cs typeface="Times"/>
              </a:rPr>
              <a:t>states</a:t>
            </a:r>
            <a:r>
              <a:rPr lang="en-US" dirty="0">
                <a:ea typeface="ヒラギノ角ゴ Pro W3" charset="0"/>
                <a:cs typeface="Times"/>
              </a:rPr>
              <a:t> with the most projected</a:t>
            </a:r>
            <a:r>
              <a:rPr lang="en-US" baseline="0" dirty="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ten years for each state or territory.</a:t>
            </a: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ten years for each state or territory.</a:t>
            </a:r>
          </a:p>
          <a:p>
            <a:pPr eaLnBrk="1" hangingPunct="1">
              <a:spcBef>
                <a:spcPct val="0"/>
              </a:spcBef>
              <a:spcAft>
                <a:spcPct val="30000"/>
              </a:spcAft>
            </a:pPr>
            <a:r>
              <a:rPr lang="en-US" dirty="0">
                <a:ea typeface="ヒラギノ角ゴ Pro W3" charset="0"/>
                <a:cs typeface="Times"/>
              </a:rPr>
              <a:t>All of the states are listed, they just fall off the bottom of the slide.</a:t>
            </a: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states, it might not be a large </a:t>
            </a:r>
            <a:r>
              <a:rPr lang="en-US" u="sng" dirty="0">
                <a:ea typeface="ヒラギノ角ゴ Pro W3" charset="0"/>
                <a:cs typeface="Times"/>
              </a:rPr>
              <a:t>percentage</a:t>
            </a:r>
            <a:r>
              <a:rPr lang="en-US" dirty="0">
                <a:ea typeface="ヒラギノ角ゴ Pro W3" charset="0"/>
                <a:cs typeface="Times"/>
              </a:rPr>
              <a:t> of jobs based on the size of the population.</a:t>
            </a:r>
          </a:p>
          <a:p>
            <a:pPr eaLnBrk="1" hangingPunct="1">
              <a:spcBef>
                <a:spcPct val="0"/>
              </a:spcBef>
              <a:spcAft>
                <a:spcPct val="30000"/>
              </a:spcAft>
            </a:pPr>
            <a:r>
              <a:rPr lang="en-US" dirty="0">
                <a:ea typeface="ヒラギノ角ゴ Pro W3" charset="0"/>
                <a:cs typeface="Times"/>
              </a:rPr>
              <a:t>You see states that I</a:t>
            </a:r>
            <a:r>
              <a:rPr lang="en-US" altLang="ja-JP" dirty="0">
                <a:ea typeface="ヒラギノ角ゴ Pro W3" charset="0"/>
                <a:cs typeface="Times"/>
              </a:rPr>
              <a:t> have highlighted in </a:t>
            </a:r>
            <a:r>
              <a:rPr lang="en-US" altLang="ja-JP" u="sng" dirty="0">
                <a:ea typeface="ヒラギノ角ゴ Pro W3" charset="0"/>
                <a:cs typeface="Times"/>
              </a:rPr>
              <a:t>blue</a:t>
            </a:r>
            <a:r>
              <a:rPr lang="en-US" altLang="ja-JP" dirty="0">
                <a:ea typeface="ヒラギノ角ゴ Pro W3" charset="0"/>
                <a:cs typeface="Times"/>
              </a:rPr>
              <a:t>.</a:t>
            </a:r>
            <a:r>
              <a:rPr lang="en-US" altLang="ja-JP" baseline="0" dirty="0">
                <a:ea typeface="ヒラギノ角ゴ Pro W3" charset="0"/>
                <a:cs typeface="Times"/>
              </a:rPr>
              <a:t> They </a:t>
            </a:r>
            <a:r>
              <a:rPr lang="en-US" altLang="ja-JP" dirty="0">
                <a:ea typeface="ヒラギノ角ゴ Pro W3" charset="0"/>
                <a:cs typeface="Times"/>
              </a:rPr>
              <a:t>are near the </a:t>
            </a:r>
            <a:r>
              <a:rPr lang="en-US" altLang="ja-JP" u="sng" dirty="0">
                <a:ea typeface="ヒラギノ角ゴ Pro W3" charset="0"/>
                <a:cs typeface="Times"/>
              </a:rPr>
              <a:t>top</a:t>
            </a:r>
            <a:r>
              <a:rPr lang="en-US" altLang="ja-JP" dirty="0">
                <a:ea typeface="ヒラギノ角ゴ Pro W3" charset="0"/>
                <a:cs typeface="Times"/>
              </a:rPr>
              <a:t> of both sides.  </a:t>
            </a:r>
          </a:p>
          <a:p>
            <a:pPr eaLnBrk="1" hangingPunct="1">
              <a:spcBef>
                <a:spcPct val="0"/>
              </a:spcBef>
              <a:spcAft>
                <a:spcPct val="30000"/>
              </a:spcAft>
            </a:pPr>
            <a:r>
              <a:rPr lang="en-US" altLang="ja-JP" dirty="0">
                <a:ea typeface="ヒラギノ角ゴ Pro W3" charset="0"/>
                <a:cs typeface="Times"/>
              </a:rPr>
              <a:t>That means they are expecting a large number of job openings, which is </a:t>
            </a:r>
            <a:r>
              <a:rPr lang="en-US" altLang="ja-JP" u="sng" dirty="0">
                <a:ea typeface="ヒラギノ角ゴ Pro W3" charset="0"/>
                <a:cs typeface="Times"/>
              </a:rPr>
              <a:t>also</a:t>
            </a:r>
            <a:r>
              <a:rPr lang="en-US" altLang="ja-JP" dirty="0">
                <a:ea typeface="ヒラギノ角ゴ Pro W3" charset="0"/>
                <a:cs typeface="Times"/>
              </a:rPr>
              <a:t> a large percentage of their current workforce.  Those are the states that are growing the fastest.</a:t>
            </a:r>
          </a:p>
          <a:p>
            <a:pPr eaLnBrk="1" hangingPunct="1">
              <a:spcBef>
                <a:spcPct val="0"/>
              </a:spcBef>
              <a:spcAft>
                <a:spcPct val="30000"/>
              </a:spcAft>
            </a:pPr>
            <a:r>
              <a:rPr lang="en-US" altLang="ja-JP" dirty="0">
                <a:ea typeface="ヒラギノ角ゴ Pro W3" charset="0"/>
                <a:cs typeface="Times"/>
              </a:rPr>
              <a:t>You see my home state of </a:t>
            </a:r>
            <a:r>
              <a:rPr lang="en-US" altLang="ja-JP" u="sng" dirty="0">
                <a:ea typeface="ヒラギノ角ゴ Pro W3" charset="0"/>
                <a:cs typeface="Times"/>
              </a:rPr>
              <a:t>North Carolina </a:t>
            </a:r>
            <a:r>
              <a:rPr lang="en-US" altLang="ja-JP" dirty="0">
                <a:ea typeface="ヒラギノ角ゴ Pro W3" charset="0"/>
                <a:cs typeface="Times"/>
              </a:rPr>
              <a:t>on the left. Projected to have the ninth most number of new jobs.  We were ranked eighth last year.</a:t>
            </a:r>
          </a:p>
          <a:p>
            <a:pPr eaLnBrk="1" hangingPunct="1">
              <a:spcBef>
                <a:spcPct val="0"/>
              </a:spcBef>
              <a:spcAft>
                <a:spcPct val="30000"/>
              </a:spcAft>
            </a:pPr>
            <a:r>
              <a:rPr lang="en-US" altLang="ja-JP" dirty="0">
                <a:ea typeface="ヒラギノ角ゴ Pro W3" charset="0"/>
                <a:cs typeface="Times"/>
              </a:rPr>
              <a:t>Georgia jumped ahead of North Carolina this year.  Who's from Georgia?</a:t>
            </a:r>
          </a:p>
          <a:p>
            <a:pPr eaLnBrk="1" hangingPunct="1">
              <a:spcBef>
                <a:spcPct val="0"/>
              </a:spcBef>
              <a:spcAft>
                <a:spcPct val="30000"/>
              </a:spcAft>
            </a:pPr>
            <a:r>
              <a:rPr lang="en-US" dirty="0">
                <a:ea typeface="ヒラギノ角ゴ Pro W3" charset="0"/>
                <a:cs typeface="Times"/>
              </a:rPr>
              <a:t>At the bottom of the list is the first time I have seen a negative number. In Puerto Rico they need 12 thousand less workers over the ten year projection period.  The Virgin Islands also has a negative projection.</a:t>
            </a:r>
          </a:p>
          <a:p>
            <a:pPr eaLnBrk="1" hangingPunct="1">
              <a:spcBef>
                <a:spcPct val="0"/>
              </a:spcBef>
              <a:spcAft>
                <a:spcPct val="30000"/>
              </a:spcAft>
            </a:pPr>
            <a:r>
              <a:rPr lang="en-US" dirty="0">
                <a:ea typeface="ヒラギノ角ゴ Pro W3" charset="0"/>
                <a:cs typeface="Times"/>
              </a:rPr>
              <a:t>In reality they need the workers, there are just not any official job openings.</a:t>
            </a:r>
          </a:p>
          <a:p>
            <a:pPr eaLnBrk="1" hangingPunct="1">
              <a:spcBef>
                <a:spcPct val="0"/>
              </a:spcBef>
              <a:spcAft>
                <a:spcPct val="30000"/>
              </a:spcAft>
            </a:pPr>
            <a:r>
              <a:rPr lang="en-US" dirty="0">
                <a:ea typeface="ヒラギノ角ゴ Pro W3" charset="0"/>
                <a:cs typeface="Times"/>
              </a:rPr>
              <a:t>The state with</a:t>
            </a:r>
            <a:r>
              <a:rPr lang="en-US" baseline="0" dirty="0">
                <a:ea typeface="ヒラギノ角ゴ Pro W3" charset="0"/>
                <a:cs typeface="Times"/>
              </a:rPr>
              <a:t> the </a:t>
            </a:r>
            <a:r>
              <a:rPr lang="en-US" dirty="0">
                <a:ea typeface="ヒラギノ角ゴ Pro W3" charset="0"/>
                <a:cs typeface="Times"/>
              </a:rPr>
              <a:t>least job openings</a:t>
            </a:r>
            <a:r>
              <a:rPr lang="en-US" baseline="0" dirty="0">
                <a:ea typeface="ヒラギノ角ゴ Pro W3" charset="0"/>
                <a:cs typeface="Times"/>
              </a:rPr>
              <a:t> projected is Maine needing only 100 new workers over the ten-year period.</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en-US" dirty="0">
                <a:ea typeface="ヒラギノ角ゴ Pro W3" charset="0"/>
                <a:cs typeface="Times"/>
              </a:rPr>
              <a:t>http://</a:t>
            </a:r>
            <a:r>
              <a:rPr lang="en-US" dirty="0" err="1">
                <a:ea typeface="ヒラギノ角ゴ Pro W3" charset="0"/>
                <a:cs typeface="Times"/>
              </a:rPr>
              <a:t>projectionscentral.com</a:t>
            </a:r>
            <a:r>
              <a:rPr lang="en-US" dirty="0">
                <a:ea typeface="ヒラギノ角ゴ Pro W3" charset="0"/>
                <a:cs typeface="Times"/>
              </a:rPr>
              <a:t>/Projections/</a:t>
            </a:r>
            <a:r>
              <a:rPr lang="en-US" dirty="0" err="1">
                <a:ea typeface="ヒラギノ角ゴ Pro W3" charset="0"/>
                <a:cs typeface="Times"/>
              </a:rPr>
              <a:t>LongTerm</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a:t>
            </a:r>
            <a:r>
              <a:rPr lang="en-US" altLang="ja-JP" u="sng" dirty="0">
                <a:ea typeface="ヒラギノ角ゴ Pro W3" charset="0"/>
                <a:cs typeface="Times"/>
              </a:rPr>
              <a:t>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415011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1862138" cy="1397000"/>
          </a:xfrm>
        </p:spPr>
      </p:sp>
      <p:sp>
        <p:nvSpPr>
          <p:cNvPr id="3" name="Notes Placeholder 2"/>
          <p:cNvSpPr>
            <a:spLocks noGrp="1"/>
          </p:cNvSpPr>
          <p:nvPr>
            <p:ph type="body" idx="1"/>
          </p:nvPr>
        </p:nvSpPr>
        <p:spPr>
          <a:xfrm>
            <a:off x="685799" y="1871663"/>
            <a:ext cx="5700713" cy="7272337"/>
          </a:xfrm>
        </p:spPr>
        <p:txBody>
          <a:bodyPr>
            <a:noAutofit/>
          </a:bodyPr>
          <a:lstStyle/>
          <a:p>
            <a:r>
              <a:rPr lang="en-US" dirty="0"/>
              <a:t>So I go to NC State University </a:t>
            </a:r>
            <a:r>
              <a:rPr lang="en-US" baseline="0" dirty="0"/>
              <a:t>in Electrical Engineering.</a:t>
            </a:r>
            <a:r>
              <a:rPr lang="en-US" dirty="0"/>
              <a:t> </a:t>
            </a:r>
          </a:p>
          <a:p>
            <a:r>
              <a:rPr lang="en-US" dirty="0"/>
              <a:t>--- </a:t>
            </a:r>
            <a:r>
              <a:rPr lang="en-US" baseline="0" dirty="0"/>
              <a:t>For 11 years!</a:t>
            </a:r>
          </a:p>
          <a:p>
            <a:endParaRPr lang="en-US" baseline="0" dirty="0"/>
          </a:p>
          <a:p>
            <a:r>
              <a:rPr lang="en-US" baseline="0" dirty="0"/>
              <a:t>I realized early on that engineers did </a:t>
            </a:r>
            <a:r>
              <a:rPr lang="en-US" u="sng" baseline="0" dirty="0"/>
              <a:t>not</a:t>
            </a:r>
            <a:r>
              <a:rPr lang="en-US" baseline="0" dirty="0"/>
              <a:t> work with their hands, they sat a desk and designed things for others to build.</a:t>
            </a:r>
          </a:p>
          <a:p>
            <a:r>
              <a:rPr lang="en-US" baseline="0" dirty="0"/>
              <a:t>--  I wanted to be that </a:t>
            </a:r>
            <a:r>
              <a:rPr lang="en-US" u="sng" baseline="0" dirty="0"/>
              <a:t>other</a:t>
            </a:r>
            <a:r>
              <a:rPr lang="en-US" baseline="0" dirty="0"/>
              <a:t> guy who got to </a:t>
            </a:r>
            <a:r>
              <a:rPr lang="en-US" u="sng" baseline="0" dirty="0"/>
              <a:t>build</a:t>
            </a:r>
            <a:r>
              <a:rPr lang="en-US" baseline="0" dirty="0"/>
              <a:t> the things the engineers designed. </a:t>
            </a:r>
          </a:p>
          <a:p>
            <a:endParaRPr lang="en-US" baseline="0" dirty="0"/>
          </a:p>
          <a:p>
            <a:r>
              <a:rPr lang="en-US" baseline="0" dirty="0"/>
              <a:t>I loved the drafting courses more than anything and really enjoyed the drafting instructors, so I attempted to change majors to become an Industrial Arts teacher. --It's is a four-year degree after all!  And in my family we were required to get a four-year degree before we got married.</a:t>
            </a:r>
          </a:p>
          <a:p>
            <a:endParaRPr lang="en-US" baseline="0" dirty="0"/>
          </a:p>
          <a:p>
            <a:r>
              <a:rPr lang="en-US" baseline="0" dirty="0"/>
              <a:t>I ran into lots of red tape trying to </a:t>
            </a:r>
            <a:r>
              <a:rPr lang="en-US" u="sng" baseline="0" dirty="0"/>
              <a:t>transfer</a:t>
            </a:r>
            <a:r>
              <a:rPr lang="en-US" baseline="0" dirty="0"/>
              <a:t> </a:t>
            </a:r>
            <a:r>
              <a:rPr lang="en-US" u="sng" baseline="0" dirty="0"/>
              <a:t>from</a:t>
            </a:r>
            <a:r>
              <a:rPr lang="en-US" baseline="0" dirty="0"/>
              <a:t> the school of Engineering </a:t>
            </a:r>
            <a:r>
              <a:rPr lang="en-US" u="sng" baseline="0" dirty="0"/>
              <a:t>to</a:t>
            </a:r>
            <a:r>
              <a:rPr lang="en-US" baseline="0" dirty="0"/>
              <a:t> the school of Education. </a:t>
            </a:r>
          </a:p>
          <a:p>
            <a:r>
              <a:rPr lang="en-US" baseline="0" dirty="0"/>
              <a:t>My college advisor even told me to </a:t>
            </a:r>
            <a:r>
              <a:rPr lang="en-US" u="sng" baseline="0" dirty="0"/>
              <a:t>drop out </a:t>
            </a:r>
            <a:r>
              <a:rPr lang="en-US" baseline="0" dirty="0"/>
              <a:t>of college, because I was </a:t>
            </a:r>
            <a:r>
              <a:rPr lang="en-US" u="sng" baseline="0" dirty="0"/>
              <a:t>wasting</a:t>
            </a:r>
            <a:r>
              <a:rPr lang="en-US" baseline="0" dirty="0"/>
              <a:t> a seat for someone who really wanted to be an engineer.</a:t>
            </a:r>
          </a:p>
          <a:p>
            <a:endParaRPr lang="en-US" baseline="0" dirty="0"/>
          </a:p>
          <a:p>
            <a:r>
              <a:rPr lang="en-US" baseline="0" dirty="0"/>
              <a:t>I ended up transferring to the Technology Education program at North Carolina A&amp;T State University in Greensboro.</a:t>
            </a:r>
          </a:p>
          <a:p>
            <a:endParaRPr lang="en-US" baseline="0" dirty="0"/>
          </a:p>
          <a:p>
            <a:r>
              <a:rPr lang="en-US" baseline="0" dirty="0"/>
              <a:t>By then I was ready to move ahead and complete my schooling. </a:t>
            </a:r>
            <a:br>
              <a:rPr lang="en-US" baseline="0" dirty="0"/>
            </a:br>
            <a:r>
              <a:rPr lang="en-US" baseline="0" dirty="0"/>
              <a:t>I graduated summa cum laude with an offer to further my studies -- for free -- at Indiana State.  </a:t>
            </a:r>
          </a:p>
          <a:p>
            <a:r>
              <a:rPr lang="en-US" baseline="0" dirty="0"/>
              <a:t>So I went there and completed my Masters degree in Technology Education.</a:t>
            </a:r>
          </a:p>
          <a:p>
            <a:endParaRPr lang="en-US" baseline="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942618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cs typeface="Times"/>
              </a:rPr>
              <a:t>If you Google “Hot Jobs,” you will be overwhelmed with lots of lists of</a:t>
            </a:r>
            <a:r>
              <a:rPr lang="en-US" baseline="0" dirty="0">
                <a:ea typeface="ヒラギノ角ゴ Pro W3" charset="0"/>
                <a:cs typeface="Times"/>
              </a:rPr>
              <a:t> what </a:t>
            </a:r>
            <a:r>
              <a:rPr lang="en-US" u="sng" baseline="0" dirty="0">
                <a:ea typeface="ヒラギノ角ゴ Pro W3" charset="0"/>
                <a:cs typeface="Times"/>
              </a:rPr>
              <a:t>someone</a:t>
            </a:r>
            <a:r>
              <a:rPr lang="en-US" baseline="0" dirty="0">
                <a:ea typeface="ヒラギノ角ゴ Pro W3" charset="0"/>
                <a:cs typeface="Times"/>
              </a:rPr>
              <a:t> considers to be jobs that are in high demand.</a:t>
            </a:r>
            <a:r>
              <a:rPr lang="en-US" dirty="0">
                <a:ea typeface="ヒラギノ角ゴ Pro W3" charset="0"/>
                <a:cs typeface="Times"/>
              </a:rPr>
              <a:t>  </a:t>
            </a:r>
          </a:p>
          <a:p>
            <a:endParaRPr lang="en-US" dirty="0"/>
          </a:p>
          <a:p>
            <a:endParaRPr lang="en-US" dirty="0"/>
          </a:p>
          <a:p>
            <a:endParaRPr lang="en-US" dirty="0"/>
          </a:p>
          <a:p>
            <a:endParaRPr lang="en-US" dirty="0"/>
          </a:p>
          <a:p>
            <a:r>
              <a:rPr lang="en-US" dirty="0"/>
              <a:t>=====</a:t>
            </a:r>
          </a:p>
          <a:p>
            <a:r>
              <a:rPr lang="en-US" dirty="0"/>
              <a:t>http://</a:t>
            </a:r>
            <a:r>
              <a:rPr lang="en-US" dirty="0" err="1"/>
              <a:t>hhstaffingservices.com</a:t>
            </a:r>
            <a:r>
              <a:rPr lang="en-US" dirty="0"/>
              <a:t>/</a:t>
            </a:r>
            <a:r>
              <a:rPr lang="en-US" dirty="0" err="1"/>
              <a:t>wp</a:t>
            </a:r>
            <a:r>
              <a:rPr lang="en-US" dirty="0"/>
              <a:t>-content/uploads/2013/02/hot-jobs-</a:t>
            </a:r>
            <a:r>
              <a:rPr lang="en-US" dirty="0" err="1"/>
              <a:t>icon.jpg</a:t>
            </a:r>
            <a:endParaRPr lang="en-US" dirty="0"/>
          </a:p>
          <a:p>
            <a:r>
              <a:rPr lang="en-US" dirty="0"/>
              <a:t>http://</a:t>
            </a:r>
            <a:r>
              <a:rPr lang="en-US" dirty="0" err="1"/>
              <a:t>hhstaffingservices.com</a:t>
            </a:r>
            <a:r>
              <a:rPr lang="en-US" dirty="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4185442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cs typeface="Times"/>
              </a:rPr>
              <a:t>This hot job list shows the top jobs that </a:t>
            </a:r>
            <a:r>
              <a:rPr lang="en-US" u="sng" dirty="0">
                <a:ea typeface="ヒラギノ角ゴ Pro W3" charset="0"/>
                <a:cs typeface="Times"/>
              </a:rPr>
              <a:t>don</a:t>
            </a:r>
            <a:r>
              <a:rPr lang="fr-FR" u="sng" dirty="0">
                <a:ea typeface="ヒラギノ角ゴ Pro W3" charset="0"/>
                <a:cs typeface="Times"/>
              </a:rPr>
              <a:t>’</a:t>
            </a:r>
            <a:r>
              <a:rPr lang="en-US" u="sng" dirty="0">
                <a:ea typeface="ヒラギノ角ゴ Pro W3" charset="0"/>
                <a:cs typeface="Times"/>
              </a:rPr>
              <a:t>t</a:t>
            </a:r>
            <a:r>
              <a:rPr lang="en-US" baseline="0" dirty="0">
                <a:ea typeface="ヒラギノ角ゴ Pro W3" charset="0"/>
                <a:cs typeface="Times"/>
              </a:rPr>
              <a:t> require a four-year degree.</a:t>
            </a:r>
          </a:p>
          <a:p>
            <a:endParaRPr lang="en-US" baseline="0"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51</a:t>
            </a:fld>
            <a:endParaRPr lang="en-US" sz="1300"/>
          </a:p>
        </p:txBody>
      </p:sp>
    </p:spTree>
    <p:extLst>
      <p:ext uri="{BB962C8B-B14F-4D97-AF65-F5344CB8AC3E}">
        <p14:creationId xmlns:p14="http://schemas.microsoft.com/office/powerpoint/2010/main" val="1758069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cs typeface="Times"/>
              </a:rPr>
              <a:t>Here is a list of the top ten </a:t>
            </a:r>
            <a:r>
              <a:rPr lang="en-US" u="sng" dirty="0">
                <a:ea typeface="ヒラギノ角ゴ Pro W3" charset="0"/>
                <a:cs typeface="Times"/>
              </a:rPr>
              <a:t>hardest-to-fill</a:t>
            </a:r>
            <a:r>
              <a:rPr lang="en-US" dirty="0">
                <a:ea typeface="ヒラギノ角ゴ Pro W3" charset="0"/>
                <a:cs typeface="Times"/>
              </a:rPr>
              <a:t> jobs.</a:t>
            </a:r>
          </a:p>
          <a:p>
            <a:endParaRPr lang="en-US" dirty="0">
              <a:ea typeface="ヒラギノ角ゴ Pro W3" charset="0"/>
              <a:cs typeface="Times"/>
            </a:endParaRPr>
          </a:p>
          <a:p>
            <a:r>
              <a:rPr lang="en-US" dirty="0">
                <a:ea typeface="ヒラギノ角ゴ Pro W3" charset="0"/>
                <a:cs typeface="Times"/>
              </a:rPr>
              <a:t>Teachers are on the list at number </a:t>
            </a:r>
            <a:r>
              <a:rPr lang="en-US" u="sng" dirty="0">
                <a:ea typeface="ヒラギノ角ゴ Pro W3" charset="0"/>
                <a:cs typeface="Times"/>
              </a:rPr>
              <a:t>ten</a:t>
            </a:r>
            <a:r>
              <a:rPr lang="en-US" dirty="0">
                <a:ea typeface="ヒラギノ角ゴ Pro W3" charset="0"/>
                <a:cs typeface="Times"/>
              </a:rPr>
              <a:t>.</a:t>
            </a:r>
          </a:p>
          <a:p>
            <a:endParaRPr lang="en-US" baseline="0" dirty="0">
              <a:ea typeface="ヒラギノ角ゴ Pro W3" charset="0"/>
              <a:cs typeface="Times"/>
            </a:endParaRPr>
          </a:p>
          <a:p>
            <a:r>
              <a:rPr lang="en-US" baseline="0" dirty="0">
                <a:ea typeface="ヒラギノ角ゴ Pro W3" charset="0"/>
                <a:cs typeface="Times"/>
              </a:rPr>
              <a:t>Teachers of all kinds are the occupation that </a:t>
            </a:r>
            <a:r>
              <a:rPr lang="en-US" i="0" u="sng" baseline="0" dirty="0">
                <a:ea typeface="ヒラギノ角ゴ Pro W3" charset="0"/>
                <a:cs typeface="Times"/>
              </a:rPr>
              <a:t>requires</a:t>
            </a:r>
            <a:r>
              <a:rPr lang="en-US" baseline="0" dirty="0">
                <a:ea typeface="ヒラギノ角ゴ Pro W3" charset="0"/>
                <a:cs typeface="Times"/>
              </a:rPr>
              <a:t> a bachelor degree -- that is in the </a:t>
            </a:r>
            <a:r>
              <a:rPr lang="en-US" u="sng" baseline="0" dirty="0">
                <a:ea typeface="ヒラギノ角ゴ Pro W3" charset="0"/>
                <a:cs typeface="Times"/>
              </a:rPr>
              <a:t>highest</a:t>
            </a:r>
            <a:r>
              <a:rPr lang="en-US" baseline="0" dirty="0">
                <a:ea typeface="ヒラギノ角ゴ Pro W3" charset="0"/>
                <a:cs typeface="Times"/>
              </a:rPr>
              <a:t> demand.  </a:t>
            </a:r>
          </a:p>
          <a:p>
            <a:endParaRPr lang="en-US" baseline="0"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52</a:t>
            </a:fld>
            <a:endParaRPr lang="en-US" sz="1300"/>
          </a:p>
        </p:txBody>
      </p:sp>
    </p:spTree>
    <p:extLst>
      <p:ext uri="{BB962C8B-B14F-4D97-AF65-F5344CB8AC3E}">
        <p14:creationId xmlns:p14="http://schemas.microsoft.com/office/powerpoint/2010/main" val="2665898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dirty="0">
                <a:ea typeface="ヒラギノ角ゴ Pro W3" charset="0"/>
                <a:cs typeface="Times"/>
              </a:rPr>
              <a:t>Mechanics are in high demand.  We depend on our cars and want them fixed fast</a:t>
            </a:r>
            <a:r>
              <a:rPr lang="en-US" baseline="0" dirty="0">
                <a:ea typeface="ヒラギノ角ゴ Pro W3" charset="0"/>
                <a:cs typeface="Times"/>
              </a:rPr>
              <a:t> and correctly.</a:t>
            </a:r>
          </a:p>
          <a:p>
            <a:endParaRPr lang="en-US" baseline="0" dirty="0">
              <a:ea typeface="ヒラギノ角ゴ Pro W3" charset="0"/>
              <a:cs typeface="Times"/>
            </a:endParaRPr>
          </a:p>
          <a:p>
            <a:r>
              <a:rPr lang="en-US" baseline="0" dirty="0">
                <a:ea typeface="ヒラギノ角ゴ Pro W3" charset="0"/>
                <a:cs typeface="Times"/>
              </a:rPr>
              <a:t>Top mechanics can make over $100,000 working at the large dealerships.  </a:t>
            </a:r>
          </a:p>
          <a:p>
            <a:endParaRPr lang="en-US" baseline="0"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53</a:t>
            </a:fld>
            <a:endParaRPr lang="en-US" sz="1300"/>
          </a:p>
        </p:txBody>
      </p:sp>
    </p:spTree>
    <p:extLst>
      <p:ext uri="{BB962C8B-B14F-4D97-AF65-F5344CB8AC3E}">
        <p14:creationId xmlns:p14="http://schemas.microsoft.com/office/powerpoint/2010/main" val="3587260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Technicians are in high demand.</a:t>
            </a:r>
          </a:p>
          <a:p>
            <a:endParaRPr lang="en-US" dirty="0">
              <a:ea typeface="ヒラギノ角ゴ Pro W3" charset="0"/>
            </a:endParaRPr>
          </a:p>
          <a:p>
            <a:r>
              <a:rPr lang="en-US" dirty="0">
                <a:ea typeface="ヒラギノ角ゴ Pro W3" charset="0"/>
              </a:rPr>
              <a:t>This is the Science and Technology side of the STEM that we keep hearing about.</a:t>
            </a:r>
          </a:p>
          <a:p>
            <a:r>
              <a:rPr lang="en-US" dirty="0">
                <a:ea typeface="ヒラギノ角ゴ Pro W3" charset="0"/>
              </a:rPr>
              <a:t> </a:t>
            </a:r>
          </a:p>
          <a:p>
            <a:endParaRPr lang="en-US" dirty="0">
              <a:ea typeface="ヒラギノ角ゴ Pro W3" charset="0"/>
            </a:endParaRPr>
          </a:p>
          <a:p>
            <a:endParaRPr lang="en-US" dirty="0">
              <a:ea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54</a:t>
            </a:fld>
            <a:endParaRPr lang="en-US" sz="1300"/>
          </a:p>
        </p:txBody>
      </p:sp>
    </p:spTree>
    <p:extLst>
      <p:ext uri="{BB962C8B-B14F-4D97-AF65-F5344CB8AC3E}">
        <p14:creationId xmlns:p14="http://schemas.microsoft.com/office/powerpoint/2010/main" val="2253767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rPr>
              <a:t>One reason that </a:t>
            </a:r>
            <a:r>
              <a:rPr lang="en-US" u="sng" dirty="0">
                <a:ea typeface="ヒラギノ角ゴ Pro W3" charset="0"/>
              </a:rPr>
              <a:t>skilled</a:t>
            </a:r>
            <a:r>
              <a:rPr lang="en-US" dirty="0">
                <a:ea typeface="ヒラギノ角ゴ Pro W3" charset="0"/>
              </a:rPr>
              <a:t> trades are in high demand is because </a:t>
            </a:r>
            <a:r>
              <a:rPr lang="en-US" u="sng" dirty="0">
                <a:ea typeface="ヒラギノ角ゴ Pro W3" charset="0"/>
              </a:rPr>
              <a:t>years</a:t>
            </a:r>
            <a:r>
              <a:rPr lang="en-US" baseline="0" dirty="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rPr>
              <a:t>And now that we are coming out of the </a:t>
            </a:r>
            <a:r>
              <a:rPr lang="en-US" u="sng" dirty="0">
                <a:ea typeface="ヒラギノ角ゴ Pro W3" charset="0"/>
              </a:rPr>
              <a:t>recession</a:t>
            </a:r>
            <a:r>
              <a:rPr lang="en-US" dirty="0">
                <a:ea typeface="ヒラギノ角ゴ Pro W3" charset="0"/>
              </a:rPr>
              <a:t>, --  the building boom is beginning with no one to do the work.</a:t>
            </a:r>
            <a:endParaRPr lang="en-US" baseline="0"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55</a:t>
            </a:fld>
            <a:endParaRPr lang="en-US" sz="1300"/>
          </a:p>
        </p:txBody>
      </p:sp>
    </p:spTree>
    <p:extLst>
      <p:ext uri="{BB962C8B-B14F-4D97-AF65-F5344CB8AC3E}">
        <p14:creationId xmlns:p14="http://schemas.microsoft.com/office/powerpoint/2010/main" val="3334256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folks left the construction industry during the recession. </a:t>
            </a:r>
          </a:p>
          <a:p>
            <a:endParaRPr lang="en-US" dirty="0"/>
          </a:p>
          <a:p>
            <a:r>
              <a:rPr lang="en-US" dirty="0"/>
              <a:t>Now the construction industry is working to rebuild their labor pool.  </a:t>
            </a:r>
          </a:p>
          <a:p>
            <a:endParaRPr lang="en-US" dirty="0"/>
          </a:p>
          <a:p>
            <a:r>
              <a:rPr lang="en-US" dirty="0"/>
              <a:t>The problem is that there are not enough folks in the pipeline</a:t>
            </a:r>
            <a:r>
              <a:rPr lang="en-US" baseline="0" dirty="0"/>
              <a:t> training for jobs in the construction industry.</a:t>
            </a:r>
          </a:p>
          <a:p>
            <a:endParaRPr lang="en-US" baseline="0" dirty="0"/>
          </a:p>
          <a:p>
            <a:r>
              <a:rPr lang="en-US" baseline="0" dirty="0"/>
              <a:t>Lots of high schools have dropped their construction programs, and most community colleges have moved construction to Continuing Education.</a:t>
            </a:r>
          </a:p>
          <a:p>
            <a:endParaRPr lang="en-US" baseline="0" dirty="0"/>
          </a:p>
          <a:p>
            <a:r>
              <a:rPr lang="en-US" baseline="0" dirty="0"/>
              <a:t>How do we get more folks to consider careers in construction?</a:t>
            </a:r>
          </a:p>
          <a:p>
            <a:endParaRPr lang="en-US" dirty="0"/>
          </a:p>
          <a:p>
            <a:r>
              <a:rPr lang="en-US" dirty="0"/>
              <a:t>===</a:t>
            </a:r>
          </a:p>
          <a:p>
            <a:r>
              <a:rPr lang="en-US" dirty="0"/>
              <a:t>http://</a:t>
            </a:r>
            <a:r>
              <a:rPr lang="en-US" dirty="0" err="1"/>
              <a:t>constructionlabor.com</a:t>
            </a:r>
            <a:r>
              <a:rPr lang="en-US" dirty="0"/>
              <a:t>/construction-demand-is-outpacing-skilled-labor/</a:t>
            </a:r>
          </a:p>
        </p:txBody>
      </p:sp>
      <p:sp>
        <p:nvSpPr>
          <p:cNvPr id="4" name="Slide Number Placeholder 3"/>
          <p:cNvSpPr>
            <a:spLocks noGrp="1"/>
          </p:cNvSpPr>
          <p:nvPr>
            <p:ph type="sldNum" sz="quarter" idx="10"/>
          </p:nvPr>
        </p:nvSpPr>
        <p:spPr/>
        <p:txBody>
          <a:bodyPr/>
          <a:lstStyle/>
          <a:p>
            <a:fld id="{3D52D8DC-3CCA-4826-966D-69131461ECBB}" type="slidenum">
              <a:rPr lang="en-US" smtClean="0"/>
              <a:t>56</a:t>
            </a:fld>
            <a:endParaRPr lang="en-US"/>
          </a:p>
        </p:txBody>
      </p:sp>
    </p:spTree>
    <p:extLst>
      <p:ext uri="{BB962C8B-B14F-4D97-AF65-F5344CB8AC3E}">
        <p14:creationId xmlns:p14="http://schemas.microsoft.com/office/powerpoint/2010/main" val="4288205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p>
          <a:p>
            <a:endParaRPr lang="en-US" dirty="0">
              <a:ea typeface="ヒラギノ角ゴ Pro W3" charset="0"/>
            </a:endParaRPr>
          </a:p>
          <a:p>
            <a:r>
              <a:rPr lang="en-US" dirty="0">
                <a:ea typeface="ヒラギノ角ゴ Pro W3" charset="0"/>
              </a:rPr>
              <a:t>I found this list of Top Ten Job Titles that Didn’t Exist Five Years Ago.</a:t>
            </a:r>
          </a:p>
          <a:p>
            <a:endParaRPr lang="en-US" dirty="0">
              <a:ea typeface="ヒラギノ角ゴ Pro W3" charset="0"/>
            </a:endParaRPr>
          </a:p>
          <a:p>
            <a:r>
              <a:rPr lang="en-US" dirty="0">
                <a:ea typeface="ヒラギノ角ゴ Pro W3" charset="0"/>
              </a:rPr>
              <a:t>My dad spent</a:t>
            </a:r>
            <a:r>
              <a:rPr lang="en-US" baseline="0" dirty="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57</a:t>
            </a:fld>
            <a:endParaRPr lang="en-US" sz="1200"/>
          </a:p>
        </p:txBody>
      </p:sp>
    </p:spTree>
    <p:extLst>
      <p:ext uri="{BB962C8B-B14F-4D97-AF65-F5344CB8AC3E}">
        <p14:creationId xmlns:p14="http://schemas.microsoft.com/office/powerpoint/2010/main" val="3763655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58</a:t>
            </a:fld>
            <a:endParaRPr lang="en-US" sz="1200"/>
          </a:p>
        </p:txBody>
      </p:sp>
    </p:spTree>
    <p:extLst>
      <p:ext uri="{BB962C8B-B14F-4D97-AF65-F5344CB8AC3E}">
        <p14:creationId xmlns:p14="http://schemas.microsoft.com/office/powerpoint/2010/main" val="440319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a:ea typeface="ヒラギノ角ゴ Pro W3" charset="0"/>
            </a:endParaRPr>
          </a:p>
          <a:p>
            <a:r>
              <a:rPr lang="en-US" dirty="0">
                <a:ea typeface="ヒラギノ角ゴ Pro W3" charset="0"/>
              </a:rPr>
              <a:t>Raise your hand if you Zumba.</a:t>
            </a:r>
          </a:p>
          <a:p>
            <a:endParaRPr lang="en-US" dirty="0">
              <a:ea typeface="ヒラギノ角ゴ Pro W3" charset="0"/>
            </a:endParaRPr>
          </a:p>
          <a:p>
            <a:r>
              <a:rPr lang="en-US" dirty="0">
                <a:ea typeface="ヒラギノ角ゴ Pro W3" charset="0"/>
              </a:rPr>
              <a:t>Sometimes we need to get away from our computers for a little while, and that’s why Zumba instructors are in high demand.</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59</a:t>
            </a:fld>
            <a:endParaRPr lang="en-US" sz="1200"/>
          </a:p>
        </p:txBody>
      </p:sp>
    </p:spTree>
    <p:extLst>
      <p:ext uri="{BB962C8B-B14F-4D97-AF65-F5344CB8AC3E}">
        <p14:creationId xmlns:p14="http://schemas.microsoft.com/office/powerpoint/2010/main" val="1895346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3667125" cy="2751138"/>
          </a:xfrm>
        </p:spPr>
      </p:sp>
      <p:sp>
        <p:nvSpPr>
          <p:cNvPr id="3" name="Notes Placeholder 2"/>
          <p:cNvSpPr>
            <a:spLocks noGrp="1"/>
          </p:cNvSpPr>
          <p:nvPr>
            <p:ph type="body" idx="1"/>
          </p:nvPr>
        </p:nvSpPr>
        <p:spPr>
          <a:xfrm>
            <a:off x="685800" y="3412272"/>
            <a:ext cx="5638800" cy="5579327"/>
          </a:xfrm>
        </p:spPr>
        <p:txBody>
          <a:bodyPr>
            <a:normAutofit/>
          </a:bodyPr>
          <a:lstStyle/>
          <a:p>
            <a:r>
              <a:rPr lang="en-US" sz="1700" baseline="0" dirty="0"/>
              <a:t>I was a technical writer and </a:t>
            </a:r>
            <a:r>
              <a:rPr lang="en-US" sz="1700" baseline="0" dirty="0" err="1"/>
              <a:t>MultiMedia</a:t>
            </a:r>
            <a:r>
              <a:rPr lang="en-US" sz="1700" baseline="0" dirty="0"/>
              <a:t> developer for about ten years.  </a:t>
            </a:r>
          </a:p>
          <a:p>
            <a:r>
              <a:rPr lang="en-US" sz="1700" baseline="0" dirty="0"/>
              <a:t>I worked for some big companies creating technical manuals.  </a:t>
            </a:r>
          </a:p>
          <a:p>
            <a:r>
              <a:rPr lang="en-US" sz="1700" baseline="0" dirty="0"/>
              <a:t>You know -- the kind nobody really ever reads.</a:t>
            </a:r>
          </a:p>
          <a:p>
            <a:endParaRPr lang="en-US" sz="1700" baseline="0" dirty="0"/>
          </a:p>
          <a:p>
            <a:r>
              <a:rPr lang="en-US" sz="1700" baseline="0" dirty="0"/>
              <a:t>Seriously though, airplanes stay in the air thanks to me.</a:t>
            </a:r>
            <a:endParaRPr lang="en-US" sz="17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411406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60</a:t>
            </a:fld>
            <a:endParaRPr lang="en-US" sz="1200"/>
          </a:p>
        </p:txBody>
      </p:sp>
    </p:spTree>
    <p:extLst>
      <p:ext uri="{BB962C8B-B14F-4D97-AF65-F5344CB8AC3E}">
        <p14:creationId xmlns:p14="http://schemas.microsoft.com/office/powerpoint/2010/main" val="2110579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as well as the rest of the healthcare industry, weathered the recession better than any other segment of industry.</a:t>
            </a:r>
          </a:p>
          <a:p>
            <a:endParaRPr lang="en-US" dirty="0"/>
          </a:p>
          <a:p>
            <a:r>
              <a:rPr lang="en-US" dirty="0"/>
              <a:t>And the demand is</a:t>
            </a:r>
            <a:r>
              <a:rPr lang="en-US" baseline="0" dirty="0"/>
              <a:t> great for Nursing and other allied health professionals.</a:t>
            </a:r>
            <a:endParaRPr lang="en-US" dirty="0"/>
          </a:p>
          <a:p>
            <a:endParaRPr lang="en-US" dirty="0"/>
          </a:p>
          <a:p>
            <a:endParaRPr lang="en-US" dirty="0"/>
          </a:p>
          <a:p>
            <a:r>
              <a:rPr lang="en-US" dirty="0"/>
              <a:t>====</a:t>
            </a:r>
          </a:p>
          <a:p>
            <a:r>
              <a:rPr lang="en-US" dirty="0"/>
              <a:t>https://</a:t>
            </a:r>
            <a:r>
              <a:rPr lang="en-US" dirty="0" err="1"/>
              <a:t>www.bls.gov</a:t>
            </a:r>
            <a:r>
              <a:rPr lang="en-US" dirty="0"/>
              <a:t>/</a:t>
            </a:r>
            <a:r>
              <a:rPr lang="en-US" dirty="0" err="1"/>
              <a:t>opub</a:t>
            </a:r>
            <a:r>
              <a:rPr lang="en-US" dirty="0"/>
              <a:t>/</a:t>
            </a:r>
            <a:r>
              <a:rPr lang="en-US" dirty="0" err="1"/>
              <a:t>mlr</a:t>
            </a:r>
            <a:r>
              <a:rPr lang="en-US" dirty="0"/>
              <a:t>/2017/article/nursing-and-the-great-</a:t>
            </a:r>
            <a:r>
              <a:rPr lang="en-US" dirty="0" err="1"/>
              <a:t>recession.htm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61</a:t>
            </a:fld>
            <a:endParaRPr lang="en-US"/>
          </a:p>
        </p:txBody>
      </p:sp>
    </p:spTree>
    <p:extLst>
      <p:ext uri="{BB962C8B-B14F-4D97-AF65-F5344CB8AC3E}">
        <p14:creationId xmlns:p14="http://schemas.microsoft.com/office/powerpoint/2010/main" val="189186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425450"/>
            <a:ext cx="2736850" cy="2052638"/>
          </a:xfrm>
        </p:spPr>
      </p:sp>
      <p:sp>
        <p:nvSpPr>
          <p:cNvPr id="3" name="Notes Placeholder 2"/>
          <p:cNvSpPr>
            <a:spLocks noGrp="1"/>
          </p:cNvSpPr>
          <p:nvPr>
            <p:ph type="body" idx="1"/>
          </p:nvPr>
        </p:nvSpPr>
        <p:spPr>
          <a:xfrm>
            <a:off x="685800" y="2478430"/>
            <a:ext cx="5486400" cy="6665570"/>
          </a:xfrm>
        </p:spPr>
        <p:txBody>
          <a:bodyPr/>
          <a:lstStyle/>
          <a:p>
            <a:r>
              <a:rPr lang="en-US" dirty="0"/>
              <a:t>We are looking here at the change in employment over three time periods.</a:t>
            </a:r>
          </a:p>
          <a:p>
            <a:endParaRPr lang="en-US" dirty="0"/>
          </a:p>
          <a:p>
            <a:r>
              <a:rPr lang="en-US" dirty="0"/>
              <a:t>Green is before the recent recession, red is during the recession, and blue is after the recession.</a:t>
            </a:r>
          </a:p>
          <a:p>
            <a:endParaRPr lang="en-US" dirty="0"/>
          </a:p>
          <a:p>
            <a:r>
              <a:rPr lang="en-US" dirty="0"/>
              <a:t>On the </a:t>
            </a:r>
            <a:r>
              <a:rPr lang="en-US" u="sng" dirty="0"/>
              <a:t>left</a:t>
            </a:r>
            <a:r>
              <a:rPr lang="en-US" dirty="0"/>
              <a:t> side of the screen you see</a:t>
            </a:r>
            <a:r>
              <a:rPr lang="en-US" baseline="0" dirty="0"/>
              <a:t> the data for </a:t>
            </a:r>
            <a:r>
              <a:rPr lang="en-US" u="sng" baseline="0" dirty="0"/>
              <a:t>all</a:t>
            </a:r>
            <a:r>
              <a:rPr lang="en-US" baseline="0" dirty="0"/>
              <a:t> occupations.  On the </a:t>
            </a:r>
            <a:r>
              <a:rPr lang="en-US" u="sng" baseline="0" dirty="0"/>
              <a:t>right</a:t>
            </a:r>
            <a:r>
              <a:rPr lang="en-US" baseline="0" dirty="0"/>
              <a:t> you see the data for registered nurses.</a:t>
            </a:r>
          </a:p>
          <a:p>
            <a:endParaRPr lang="en-US" baseline="0" dirty="0"/>
          </a:p>
          <a:p>
            <a:r>
              <a:rPr lang="en-US" baseline="0" dirty="0"/>
              <a:t>If you focus on the two red rectangles, which represent change in employment </a:t>
            </a:r>
            <a:r>
              <a:rPr lang="en-US" u="sng" baseline="0" dirty="0"/>
              <a:t>during</a:t>
            </a:r>
            <a:r>
              <a:rPr lang="en-US" baseline="0" dirty="0"/>
              <a:t> the recession.  You see that there was a negative 5.4 percent drop in employment overall, whereas there was a positive increase of 7.6 percent for Registered Nurses.</a:t>
            </a:r>
          </a:p>
          <a:p>
            <a:endParaRPr lang="en-US" baseline="0" dirty="0"/>
          </a:p>
          <a:p>
            <a:r>
              <a:rPr lang="en-US" baseline="0" dirty="0"/>
              <a:t>What this says, is that lots of folks lost their jobs during the recession, however folks employed in healthcare, specifically Registered Nurses, did not get hit hard by the recession.  They kept </a:t>
            </a:r>
            <a:r>
              <a:rPr lang="en-US" u="sng" baseline="0" dirty="0"/>
              <a:t>hiring</a:t>
            </a:r>
            <a:r>
              <a:rPr lang="en-US" baseline="0" dirty="0"/>
              <a:t> new employees.</a:t>
            </a:r>
          </a:p>
          <a:p>
            <a:endParaRPr lang="en-US" baseline="0" dirty="0"/>
          </a:p>
          <a:p>
            <a:r>
              <a:rPr lang="en-US" baseline="0" dirty="0"/>
              <a:t>The recession had little impact on the healthcare industry.</a:t>
            </a:r>
          </a:p>
          <a:p>
            <a:endParaRPr lang="en-US" baseline="0" dirty="0"/>
          </a:p>
          <a:p>
            <a:r>
              <a:rPr lang="en-US" baseline="0" dirty="0"/>
              <a:t>So if you ae working with folks who are looking for a stable career, healthcare might be their best choice.</a:t>
            </a:r>
            <a:endParaRPr lang="en-US" dirty="0"/>
          </a:p>
          <a:p>
            <a:endParaRPr lang="en-US" dirty="0"/>
          </a:p>
          <a:p>
            <a:endParaRPr lang="en-US" dirty="0"/>
          </a:p>
          <a:p>
            <a:r>
              <a:rPr lang="en-US" dirty="0"/>
              <a:t>=====</a:t>
            </a:r>
          </a:p>
          <a:p>
            <a:r>
              <a:rPr lang="en-US" dirty="0"/>
              <a:t>https://</a:t>
            </a:r>
            <a:r>
              <a:rPr lang="en-US" dirty="0" err="1"/>
              <a:t>www.bls.gov</a:t>
            </a:r>
            <a:r>
              <a:rPr lang="en-US" dirty="0"/>
              <a:t>/</a:t>
            </a:r>
            <a:r>
              <a:rPr lang="en-US" dirty="0" err="1"/>
              <a:t>opub</a:t>
            </a:r>
            <a:r>
              <a:rPr lang="en-US" dirty="0"/>
              <a:t>/</a:t>
            </a:r>
            <a:r>
              <a:rPr lang="en-US" dirty="0" err="1"/>
              <a:t>mlr</a:t>
            </a:r>
            <a:r>
              <a:rPr lang="en-US" dirty="0"/>
              <a:t>/2017/article/nursing-and-the-great-</a:t>
            </a:r>
            <a:r>
              <a:rPr lang="en-US" dirty="0" err="1"/>
              <a:t>recession.htm</a:t>
            </a:r>
            <a:endParaRPr lang="en-US" dirty="0"/>
          </a:p>
          <a:p>
            <a:endParaRPr lang="en-US" dirty="0"/>
          </a:p>
          <a:p>
            <a:r>
              <a:rPr lang="en-US" b="1" dirty="0"/>
              <a:t>Nursing employment in the United States</a:t>
            </a:r>
          </a:p>
          <a:p>
            <a:r>
              <a:rPr lang="en-US" dirty="0"/>
              <a:t>During the 2002–15 period, employment of registered nurses across the nation increased by 689,280, or 30.8 percent. By contrast, over the same timeframe, the nation’s economy added 10,372,900 jobs—a growth rate of 8.1 percent. Thus, during this 13-year period, 6.6 percent of net national job growth (about 1 out of every 15 new jobs) was due to the increase in registered nursing employment.</a:t>
            </a:r>
          </a:p>
          <a:p>
            <a:r>
              <a:rPr lang="en-US" dirty="0"/>
              <a:t>In the national economy, however, job growth was anything but steady. National employment increased by 6,830,490 (5.4 percent) between 2002 and 2007, decreased by 7,257,090 (−5.4 percent) between 2007 and 2010, and increased by 10,799,500 (8.5 percent) between 2010 and 2015. (See figure 1.)</a:t>
            </a:r>
          </a:p>
          <a:p>
            <a:endParaRPr lang="en-US" dirty="0"/>
          </a:p>
          <a:p>
            <a:r>
              <a:rPr lang="en-US" dirty="0"/>
              <a:t>In contrast to the uneven national job picture, employment growth among registered nurses was steady, averaging more than 50,000 new jobs each year between 2002 and 2015. This increase, coupled with the marked fluctuation in national employment, affected the national job picture. In 2002, jobs for registered nurses represented 1.8 percent of the national job base. By 2015, this percentage had reached more than 2 percent, meaning that about 2 out of every 100 jobs in the country were in registered nursing.</a:t>
            </a:r>
          </a:p>
          <a:p>
            <a:r>
              <a:rPr lang="en-US" dirty="0"/>
              <a:t>As noted earlier, focusing only on the recessionary years between 2007 and 2010, which encompasses the Great Recession, suggests that the national economy lost 7,257,090 million jobs—an employment decline of 5.4 percent. By contrast, employment of registered nurses moved in the opposite direction, increasing by 186,680, or 7.6 percent, over the same period.</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62</a:t>
            </a:fld>
            <a:endParaRPr lang="en-US"/>
          </a:p>
        </p:txBody>
      </p:sp>
    </p:spTree>
    <p:extLst>
      <p:ext uri="{BB962C8B-B14F-4D97-AF65-F5344CB8AC3E}">
        <p14:creationId xmlns:p14="http://schemas.microsoft.com/office/powerpoint/2010/main" val="7607839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get enough of those smart phone apps, -- and someone has to create them.</a:t>
            </a:r>
          </a:p>
          <a:p>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63</a:t>
            </a:fld>
            <a:endParaRPr lang="en-US"/>
          </a:p>
        </p:txBody>
      </p:sp>
    </p:spTree>
    <p:extLst>
      <p:ext uri="{BB962C8B-B14F-4D97-AF65-F5344CB8AC3E}">
        <p14:creationId xmlns:p14="http://schemas.microsoft.com/office/powerpoint/2010/main" val="8522100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that we hear about some kind of</a:t>
            </a:r>
            <a:r>
              <a:rPr lang="en-US" baseline="0" dirty="0"/>
              <a:t> data breach every day.  </a:t>
            </a:r>
          </a:p>
          <a:p>
            <a:endParaRPr lang="en-US" baseline="0" dirty="0"/>
          </a:p>
          <a:p>
            <a:r>
              <a:rPr lang="en-US" baseline="0" dirty="0"/>
              <a:t>Keeping up with the criminals is a job that is in high demand.</a:t>
            </a:r>
            <a:endParaRPr lang="en-US" dirty="0"/>
          </a:p>
          <a:p>
            <a:endParaRPr lang="en-US" dirty="0"/>
          </a:p>
          <a:p>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64</a:t>
            </a:fld>
            <a:endParaRPr lang="en-US"/>
          </a:p>
        </p:txBody>
      </p:sp>
    </p:spTree>
    <p:extLst>
      <p:ext uri="{BB962C8B-B14F-4D97-AF65-F5344CB8AC3E}">
        <p14:creationId xmlns:p14="http://schemas.microsoft.com/office/powerpoint/2010/main" val="4244600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population gets older and lives longer, there is more potential for personal breakage.  </a:t>
            </a:r>
          </a:p>
          <a:p>
            <a:endParaRPr lang="en-US" dirty="0"/>
          </a:p>
          <a:p>
            <a:r>
              <a:rPr lang="en-US" dirty="0"/>
              <a:t>And someone has to</a:t>
            </a:r>
            <a:r>
              <a:rPr lang="en-US" baseline="0" dirty="0"/>
              <a:t> help us get back on our feet.</a:t>
            </a:r>
            <a:endParaRPr lang="en-US" dirty="0"/>
          </a:p>
          <a:p>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65</a:t>
            </a:fld>
            <a:endParaRPr lang="en-US"/>
          </a:p>
        </p:txBody>
      </p:sp>
    </p:spTree>
    <p:extLst>
      <p:ext uri="{BB962C8B-B14F-4D97-AF65-F5344CB8AC3E}">
        <p14:creationId xmlns:p14="http://schemas.microsoft.com/office/powerpoint/2010/main" val="3504771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The sonographer uses ultrasound, a process of sending sound waves through your body to allow the doctors to know what’s going on inside.</a:t>
            </a:r>
          </a:p>
          <a:p>
            <a:endParaRPr lang="en-US" dirty="0"/>
          </a:p>
          <a:p>
            <a:r>
              <a:rPr lang="en-US" dirty="0"/>
              <a:t>It’s not just for looking</a:t>
            </a:r>
            <a:r>
              <a:rPr lang="en-US" baseline="0" dirty="0"/>
              <a:t> at unborn babies, there are many uses of sonography.</a:t>
            </a:r>
          </a:p>
          <a:p>
            <a:endParaRPr lang="en-US" baseline="0" dirty="0"/>
          </a:p>
          <a:p>
            <a:r>
              <a:rPr lang="en-US" baseline="0" dirty="0"/>
              <a:t>My doctor used it on me to look inside my head.  </a:t>
            </a:r>
          </a:p>
          <a:p>
            <a:r>
              <a:rPr lang="en-US" baseline="0" dirty="0"/>
              <a:t>There were no babies in there!</a:t>
            </a:r>
          </a:p>
          <a:p>
            <a:endParaRPr lang="en-US" baseline="0" dirty="0"/>
          </a:p>
          <a:p>
            <a:r>
              <a:rPr lang="en-US" baseline="0" dirty="0"/>
              <a:t>I do predict a huge demand for sonographers in many industries other than Healthcare.  Like looking into materials like steel and concrete.</a:t>
            </a:r>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66</a:t>
            </a:fld>
            <a:endParaRPr lang="en-US"/>
          </a:p>
        </p:txBody>
      </p:sp>
    </p:spTree>
    <p:extLst>
      <p:ext uri="{BB962C8B-B14F-4D97-AF65-F5344CB8AC3E}">
        <p14:creationId xmlns:p14="http://schemas.microsoft.com/office/powerpoint/2010/main" val="3365584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29125"/>
          </a:xfrm>
        </p:spPr>
        <p:txBody>
          <a:bodyPr/>
          <a:lstStyle/>
          <a:p>
            <a:r>
              <a:rPr lang="en-US" dirty="0"/>
              <a:t>For only two years of college, you can start at a very high salary.  </a:t>
            </a:r>
          </a:p>
          <a:p>
            <a:endParaRPr lang="en-US" dirty="0"/>
          </a:p>
          <a:p>
            <a:r>
              <a:rPr lang="en-US" dirty="0"/>
              <a:t>That is,</a:t>
            </a:r>
            <a:r>
              <a:rPr lang="en-US" baseline="0" dirty="0"/>
              <a:t> if you don’t mind putting your hands in other people’s mouths.</a:t>
            </a:r>
          </a:p>
          <a:p>
            <a:endParaRPr lang="en-US" baseline="0" dirty="0"/>
          </a:p>
          <a:p>
            <a:r>
              <a:rPr lang="en-US" baseline="0" dirty="0"/>
              <a:t>But you do have Fridays off.</a:t>
            </a:r>
          </a:p>
          <a:p>
            <a:endParaRPr lang="en-US" baseline="0" dirty="0"/>
          </a:p>
          <a:p>
            <a:r>
              <a:rPr lang="en-US" baseline="0" dirty="0"/>
              <a:t>And the dental hygienists will be in high demand for many years to come.</a:t>
            </a:r>
            <a:endParaRPr lang="en-US" dirty="0"/>
          </a:p>
          <a:p>
            <a:endParaRPr lang="en-US" dirty="0"/>
          </a:p>
          <a:p>
            <a:endParaRPr lang="en-US" dirty="0"/>
          </a:p>
          <a:p>
            <a:endParaRPr lang="en-US" dirty="0"/>
          </a:p>
          <a:p>
            <a:r>
              <a:rPr lang="en-US" dirty="0"/>
              <a:t>=======</a:t>
            </a:r>
          </a:p>
          <a:p>
            <a:r>
              <a:rPr lang="en-US" dirty="0"/>
              <a:t>http://</a:t>
            </a:r>
            <a:r>
              <a:rPr lang="en-US" dirty="0" err="1"/>
              <a:t>www.kiplinger.com</a:t>
            </a:r>
            <a:r>
              <a:rPr lang="en-US" dirty="0"/>
              <a:t>/slideshow/business/T012-S001-best-jobs-for-the-future-2016/</a:t>
            </a:r>
            <a:r>
              <a:rPr lang="en-US" dirty="0" err="1"/>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67</a:t>
            </a:fld>
            <a:endParaRPr lang="en-US"/>
          </a:p>
        </p:txBody>
      </p:sp>
    </p:spTree>
    <p:extLst>
      <p:ext uri="{BB962C8B-B14F-4D97-AF65-F5344CB8AC3E}">
        <p14:creationId xmlns:p14="http://schemas.microsoft.com/office/powerpoint/2010/main" val="4057855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Here is an example.</a:t>
            </a:r>
          </a:p>
          <a:p>
            <a:endParaRPr lang="en-US" dirty="0"/>
          </a:p>
          <a:p>
            <a:r>
              <a:rPr lang="en-US" dirty="0"/>
              <a:t>Wake</a:t>
            </a:r>
            <a:r>
              <a:rPr lang="en-US" baseline="0" dirty="0"/>
              <a:t> Tech Community College</a:t>
            </a:r>
          </a:p>
          <a:p>
            <a:endParaRPr lang="en-US" baseline="0" dirty="0"/>
          </a:p>
          <a:p>
            <a:r>
              <a:rPr lang="en-US" baseline="0" dirty="0"/>
              <a:t>Associate Degree in Dental Hygiene</a:t>
            </a:r>
          </a:p>
          <a:p>
            <a:endParaRPr lang="en-US" baseline="0" dirty="0"/>
          </a:p>
          <a:p>
            <a:r>
              <a:rPr lang="en-US" baseline="0" dirty="0"/>
              <a:t>You might not see that line, since it is at the very top of the chart, but is says that</a:t>
            </a:r>
          </a:p>
          <a:p>
            <a:endParaRPr lang="en-US" baseline="0" dirty="0"/>
          </a:p>
          <a:p>
            <a:r>
              <a:rPr lang="en-US" baseline="0" dirty="0"/>
              <a:t>100 percent of the graduates are employed five years after graduation.</a:t>
            </a:r>
          </a:p>
          <a:p>
            <a:endParaRPr lang="en-US" baseline="0" dirty="0"/>
          </a:p>
          <a:p>
            <a:r>
              <a:rPr lang="en-US" baseline="0" dirty="0"/>
              <a:t>======</a:t>
            </a:r>
          </a:p>
          <a:p>
            <a:r>
              <a:rPr lang="en-US" dirty="0"/>
              <a:t>http://</a:t>
            </a:r>
            <a:r>
              <a:rPr lang="en-US" dirty="0" err="1"/>
              <a:t>nctower.com</a:t>
            </a:r>
            <a:r>
              <a:rPr lang="en-US" dirty="0"/>
              <a:t>/output/</a:t>
            </a:r>
            <a:r>
              <a:rPr lang="en-US" dirty="0" err="1"/>
              <a:t>ncccs</a:t>
            </a:r>
            <a:r>
              <a:rPr lang="en-US" dirty="0"/>
              <a:t>/6725/2008/</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68</a:t>
            </a:fld>
            <a:endParaRPr lang="en-US"/>
          </a:p>
        </p:txBody>
      </p:sp>
    </p:spTree>
    <p:extLst>
      <p:ext uri="{BB962C8B-B14F-4D97-AF65-F5344CB8AC3E}">
        <p14:creationId xmlns:p14="http://schemas.microsoft.com/office/powerpoint/2010/main" val="19155618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339725"/>
            <a:ext cx="2914650" cy="2185988"/>
          </a:xfrm>
        </p:spPr>
      </p:sp>
      <p:sp>
        <p:nvSpPr>
          <p:cNvPr id="3" name="Notes Placeholder 2"/>
          <p:cNvSpPr>
            <a:spLocks noGrp="1"/>
          </p:cNvSpPr>
          <p:nvPr>
            <p:ph type="body" idx="1"/>
          </p:nvPr>
        </p:nvSpPr>
        <p:spPr>
          <a:xfrm>
            <a:off x="685800" y="2525954"/>
            <a:ext cx="5486400" cy="6618046"/>
          </a:xfrm>
        </p:spPr>
        <p:txBody>
          <a:bodyPr/>
          <a:lstStyle/>
          <a:p>
            <a:r>
              <a:rPr lang="en-US" dirty="0"/>
              <a:t>Wake</a:t>
            </a:r>
            <a:r>
              <a:rPr lang="en-US" baseline="0" dirty="0"/>
              <a:t> Tech Community College</a:t>
            </a:r>
          </a:p>
          <a:p>
            <a:endParaRPr lang="en-US" baseline="0" dirty="0"/>
          </a:p>
          <a:p>
            <a:r>
              <a:rPr lang="en-US" baseline="0" dirty="0"/>
              <a:t>Associate Degree in Dental Hygiene</a:t>
            </a:r>
          </a:p>
          <a:p>
            <a:endParaRPr lang="en-US" baseline="0" dirty="0"/>
          </a:p>
          <a:p>
            <a:r>
              <a:rPr lang="en-US" baseline="0" dirty="0"/>
              <a:t>Right out of college the median salary is right at 50 thousand.</a:t>
            </a:r>
          </a:p>
          <a:p>
            <a:endParaRPr lang="en-US" baseline="0" dirty="0"/>
          </a:p>
          <a:p>
            <a:r>
              <a:rPr lang="en-US" baseline="0" dirty="0"/>
              <a:t>The shaded area shows that many are making as much as 60 thousand dollars</a:t>
            </a:r>
          </a:p>
          <a:p>
            <a:endParaRPr lang="en-US" baseline="0" dirty="0"/>
          </a:p>
          <a:p>
            <a:r>
              <a:rPr lang="en-US" baseline="0" dirty="0"/>
              <a:t>Dental hygienists have been in high demand for many years.  </a:t>
            </a:r>
          </a:p>
          <a:p>
            <a:r>
              <a:rPr lang="en-US" baseline="0" dirty="0"/>
              <a:t>And the pay is above average for an Associate Degree.</a:t>
            </a:r>
          </a:p>
          <a:p>
            <a:endParaRPr lang="en-US" baseline="0" dirty="0"/>
          </a:p>
          <a:p>
            <a:r>
              <a:rPr lang="en-US" baseline="0" dirty="0"/>
              <a:t>In the past most dental hygienists were hourly, working at multiple dentist offices to make up a full work week.</a:t>
            </a:r>
          </a:p>
          <a:p>
            <a:r>
              <a:rPr lang="en-US" baseline="0" dirty="0"/>
              <a:t>The trend now is to hire a full-time hygienist who now gets benefits.</a:t>
            </a:r>
          </a:p>
          <a:p>
            <a:endParaRPr lang="en-US" baseline="0" dirty="0"/>
          </a:p>
          <a:p>
            <a:r>
              <a:rPr lang="en-US" baseline="0" dirty="0"/>
              <a:t>And if you don't mind moving to Alaska, there the Dental Hygienists start at 82 thousand dollars, and the experienced Dental Hygienists make over 125 thousand dollars, </a:t>
            </a:r>
            <a:r>
              <a:rPr lang="en-US" u="sng" baseline="0" dirty="0"/>
              <a:t>and</a:t>
            </a:r>
            <a:r>
              <a:rPr lang="en-US" baseline="0" dirty="0"/>
              <a:t> there is a high demand.</a:t>
            </a:r>
          </a:p>
          <a:p>
            <a:r>
              <a:rPr lang="en-US" baseline="0" dirty="0"/>
              <a:t>Not bad for a two-year degree from a community college.</a:t>
            </a:r>
          </a:p>
          <a:p>
            <a:endParaRPr lang="en-US" baseline="0" dirty="0"/>
          </a:p>
          <a:p>
            <a:r>
              <a:rPr lang="en-US" baseline="0" dirty="0"/>
              <a:t>======</a:t>
            </a:r>
          </a:p>
          <a:p>
            <a:r>
              <a:rPr lang="en-US" baseline="0" dirty="0"/>
              <a:t>Wake Tech data</a:t>
            </a:r>
          </a:p>
          <a:p>
            <a:r>
              <a:rPr lang="en-US" dirty="0"/>
              <a:t>http://</a:t>
            </a:r>
            <a:r>
              <a:rPr lang="en-US" dirty="0" err="1"/>
              <a:t>nctower.com</a:t>
            </a:r>
            <a:r>
              <a:rPr lang="en-US" dirty="0"/>
              <a:t>/output/</a:t>
            </a:r>
            <a:r>
              <a:rPr lang="en-US" dirty="0" err="1"/>
              <a:t>ncccs</a:t>
            </a:r>
            <a:r>
              <a:rPr lang="en-US" dirty="0"/>
              <a:t>/6725/2008/</a:t>
            </a:r>
          </a:p>
          <a:p>
            <a:endParaRPr lang="en-US" dirty="0"/>
          </a:p>
          <a:p>
            <a:r>
              <a:rPr lang="en-US" dirty="0"/>
              <a:t>Alaska</a:t>
            </a:r>
            <a:r>
              <a:rPr lang="en-US" baseline="0" dirty="0"/>
              <a:t> data</a:t>
            </a:r>
          </a:p>
          <a:p>
            <a:r>
              <a:rPr lang="en-US" dirty="0"/>
              <a:t>http://</a:t>
            </a:r>
            <a:r>
              <a:rPr lang="en-US" dirty="0" err="1"/>
              <a:t>www.careeroutlook.us</a:t>
            </a:r>
            <a:r>
              <a:rPr lang="en-US" dirty="0"/>
              <a:t>/</a:t>
            </a:r>
            <a:r>
              <a:rPr lang="en-US" dirty="0" err="1"/>
              <a:t>career.php?id</a:t>
            </a:r>
            <a:r>
              <a:rPr lang="en-US" dirty="0"/>
              <a:t>=292021&amp;st=AK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69</a:t>
            </a:fld>
            <a:endParaRPr lang="en-US"/>
          </a:p>
        </p:txBody>
      </p:sp>
    </p:spTree>
    <p:extLst>
      <p:ext uri="{BB962C8B-B14F-4D97-AF65-F5344CB8AC3E}">
        <p14:creationId xmlns:p14="http://schemas.microsoft.com/office/powerpoint/2010/main" val="220361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4173538" cy="3130550"/>
          </a:xfrm>
        </p:spPr>
      </p:sp>
      <p:sp>
        <p:nvSpPr>
          <p:cNvPr id="3" name="Notes Placeholder 2"/>
          <p:cNvSpPr>
            <a:spLocks noGrp="1"/>
          </p:cNvSpPr>
          <p:nvPr>
            <p:ph type="body" idx="1"/>
          </p:nvPr>
        </p:nvSpPr>
        <p:spPr>
          <a:xfrm>
            <a:off x="685800" y="4125950"/>
            <a:ext cx="5638800" cy="4865649"/>
          </a:xfrm>
        </p:spPr>
        <p:txBody>
          <a:bodyPr>
            <a:normAutofit/>
          </a:bodyPr>
          <a:lstStyle/>
          <a:p>
            <a:r>
              <a:rPr lang="en-US" sz="1700" baseline="0" dirty="0"/>
              <a:t>then I got into the world of education teaching at UNC Chapel Hill and a few high schools.</a:t>
            </a:r>
          </a:p>
          <a:p>
            <a:endParaRPr lang="en-US" sz="1700" dirty="0"/>
          </a:p>
          <a:p>
            <a:r>
              <a:rPr lang="en-US" sz="1700" dirty="0"/>
              <a:t>Then I was the School-to-Career Coordinator for the Wake County Schools.</a:t>
            </a:r>
          </a:p>
          <a:p>
            <a:endParaRPr lang="en-US" sz="1700" baseline="0" dirty="0"/>
          </a:p>
          <a:p>
            <a:r>
              <a:rPr lang="en-US" sz="1700" baseline="0" dirty="0"/>
              <a:t>Eventually I went to work at the state level in public education and -- </a:t>
            </a:r>
          </a:p>
          <a:p>
            <a:r>
              <a:rPr lang="en-US" sz="1700" baseline="0" dirty="0"/>
              <a:t>three years ago,  I started working for the community college system, where I help to connect high school technical programs with community college technical programs.</a:t>
            </a:r>
          </a:p>
          <a:p>
            <a:endParaRPr lang="en-US" sz="1700" baseline="0" dirty="0"/>
          </a:p>
          <a:p>
            <a:r>
              <a:rPr lang="en-US" sz="1700" baseline="0" dirty="0"/>
              <a:t>And -- I get to do fun presentations like this.</a:t>
            </a:r>
            <a:endParaRPr lang="en-US" sz="17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3398513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Let's talk about the law</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70</a:t>
            </a:fld>
            <a:endParaRPr lang="en-US" sz="1300"/>
          </a:p>
        </p:txBody>
      </p:sp>
    </p:spTree>
    <p:extLst>
      <p:ext uri="{BB962C8B-B14F-4D97-AF65-F5344CB8AC3E}">
        <p14:creationId xmlns:p14="http://schemas.microsoft.com/office/powerpoint/2010/main" val="5022177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585788"/>
            <a:ext cx="3181350" cy="2386012"/>
          </a:xfrm>
        </p:spPr>
      </p:sp>
      <p:sp>
        <p:nvSpPr>
          <p:cNvPr id="3" name="Notes Placeholder 2"/>
          <p:cNvSpPr>
            <a:spLocks noGrp="1"/>
          </p:cNvSpPr>
          <p:nvPr>
            <p:ph type="body" idx="1"/>
          </p:nvPr>
        </p:nvSpPr>
        <p:spPr>
          <a:xfrm>
            <a:off x="685800" y="3157539"/>
            <a:ext cx="5486400" cy="5986462"/>
          </a:xfrm>
        </p:spPr>
        <p:txBody>
          <a:bodyPr>
            <a:noAutofit/>
          </a:bodyPr>
          <a:lstStyle/>
          <a:p>
            <a:r>
              <a:rPr lang="en-US" dirty="0"/>
              <a:t>Let's look at some common youth offenses and their consequences.</a:t>
            </a:r>
          </a:p>
          <a:p>
            <a:endParaRPr lang="en-US" dirty="0"/>
          </a:p>
          <a:p>
            <a:r>
              <a:rPr lang="en-US" dirty="0"/>
              <a:t>A colleague developed this assessment about ten years ago, and we have tried to keep it up to date. </a:t>
            </a:r>
          </a:p>
          <a:p>
            <a:r>
              <a:rPr lang="en-US" dirty="0"/>
              <a:t>Today, we are going to look at only 15 of the 30 questions.  I have posted another PowerPoint with all 30 questions that you can use with the folks with whom you work to educate them on consequences of actions.</a:t>
            </a:r>
          </a:p>
          <a:p>
            <a:endParaRPr lang="en-US" dirty="0"/>
          </a:p>
          <a:p>
            <a:r>
              <a:rPr lang="en-US" dirty="0"/>
              <a:t>I hope you download this PowerPoint and use it with your youth.</a:t>
            </a:r>
          </a:p>
          <a:p>
            <a:endParaRPr lang="en-US" dirty="0"/>
          </a:p>
          <a:p>
            <a:r>
              <a:rPr lang="en-US" dirty="0"/>
              <a:t>Their future depends on them knowing</a:t>
            </a:r>
            <a:r>
              <a:rPr lang="en-US" baseline="0" dirty="0"/>
              <a:t> not just right from wrong, but that there are consequences to their actions.</a:t>
            </a:r>
          </a:p>
          <a:p>
            <a:endParaRPr lang="en-US" baseline="0" dirty="0"/>
          </a:p>
          <a:p>
            <a:r>
              <a:rPr lang="en-US" baseline="0" dirty="0"/>
              <a:t>Share this with the parents, teachers, community members. Everyone.</a:t>
            </a:r>
          </a:p>
          <a:p>
            <a:endParaRPr lang="en-US" baseline="0" dirty="0"/>
          </a:p>
          <a:p>
            <a:r>
              <a:rPr lang="en-US" baseline="0" dirty="0"/>
              <a:t>We used to share this with PTA groups and the phones lit up at the end of the presentation with parents telling their children to "stay home until I get there. We need to talk."</a:t>
            </a:r>
            <a:endParaRPr lang="en-US" dirty="0"/>
          </a:p>
          <a:p>
            <a:endParaRPr lang="en-US" dirty="0"/>
          </a:p>
          <a:p>
            <a:endParaRPr lang="en-US" dirty="0"/>
          </a:p>
          <a:p>
            <a:r>
              <a:rPr lang="en-US" dirty="0"/>
              <a:t>=====</a:t>
            </a:r>
          </a:p>
          <a:p>
            <a:r>
              <a:rPr lang="en-US" dirty="0"/>
              <a:t>photo</a:t>
            </a:r>
          </a:p>
          <a:p>
            <a:r>
              <a:rPr lang="en-US" dirty="0"/>
              <a:t>https://adam1cor.files.wordpress.com/2014/04/youth-</a:t>
            </a:r>
            <a:r>
              <a:rPr lang="en-US" dirty="0" err="1"/>
              <a:t>offences.jpg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2952534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00075"/>
            <a:ext cx="2828925" cy="2122488"/>
          </a:xfrm>
        </p:spPr>
      </p:sp>
      <p:sp>
        <p:nvSpPr>
          <p:cNvPr id="3" name="Notes Placeholder 2"/>
          <p:cNvSpPr>
            <a:spLocks noGrp="1"/>
          </p:cNvSpPr>
          <p:nvPr>
            <p:ph type="body" idx="1"/>
          </p:nvPr>
        </p:nvSpPr>
        <p:spPr>
          <a:xfrm>
            <a:off x="685800" y="2900363"/>
            <a:ext cx="5486400" cy="6243637"/>
          </a:xfrm>
        </p:spPr>
        <p:txBody>
          <a:bodyPr>
            <a:noAutofit/>
          </a:bodyPr>
          <a:lstStyle/>
          <a:p>
            <a:r>
              <a:rPr lang="en-US" dirty="0"/>
              <a:t>Question number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assessment is based on federal as well as North Carolina laws. The laws of other states may be similar or may be very different.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some of</a:t>
            </a:r>
            <a:r>
              <a:rPr lang="en-US" baseline="0" dirty="0"/>
              <a:t> these questions, there will be more than one correct answer.  </a:t>
            </a:r>
          </a:p>
          <a:p>
            <a:endParaRPr lang="en-US" dirty="0"/>
          </a:p>
          <a:p>
            <a:r>
              <a:rPr lang="en-US" dirty="0"/>
              <a:t>I'll give you about 30 seconds to talk amongst yourselves and select the correct answer or answers. </a:t>
            </a:r>
          </a:p>
          <a:p>
            <a:endParaRPr lang="en-US" dirty="0"/>
          </a:p>
          <a:p>
            <a:r>
              <a:rPr lang="en-US" dirty="0">
                <a:sym typeface="Wingdings"/>
              </a:rPr>
              <a:t></a:t>
            </a:r>
          </a:p>
          <a:p>
            <a:r>
              <a:rPr lang="en-US" dirty="0"/>
              <a:t>Correct answer(s): A,B,C,D</a:t>
            </a:r>
          </a:p>
          <a:p>
            <a:r>
              <a:rPr lang="en-US" dirty="0"/>
              <a:t>----</a:t>
            </a:r>
          </a:p>
          <a:p>
            <a:r>
              <a:rPr lang="en-US" baseline="0" dirty="0"/>
              <a:t>All of these are misdemeanors.</a:t>
            </a:r>
          </a:p>
          <a:p>
            <a:endParaRPr lang="en-US" baseline="0" dirty="0"/>
          </a:p>
          <a:p>
            <a:r>
              <a:rPr lang="en-US" baseline="0" dirty="0"/>
              <a:t>Misdemeanors are less-serious crimes that typically involve no prison time -- or </a:t>
            </a:r>
            <a:r>
              <a:rPr lang="en-US" u="sng" baseline="0" dirty="0"/>
              <a:t>prison terms less than a year </a:t>
            </a:r>
            <a:r>
              <a:rPr lang="en-US" baseline="0" dirty="0"/>
              <a:t>and small fines.  Felonies are more serious crimes, which involve </a:t>
            </a:r>
            <a:r>
              <a:rPr lang="en-US" u="sng" baseline="0" dirty="0"/>
              <a:t>prison terms over a year </a:t>
            </a:r>
            <a:r>
              <a:rPr lang="en-US" baseline="0" dirty="0"/>
              <a:t>and larger fines.</a:t>
            </a:r>
          </a:p>
          <a:p>
            <a:endParaRPr lang="en-US" baseline="0" dirty="0"/>
          </a:p>
          <a:p>
            <a:r>
              <a:rPr lang="en-US" baseline="0" dirty="0"/>
              <a:t>On answer B.  In North Carolina, you need 1.5 ounces of Marijuana to move from misdemeanor to felony.  More on that in a later question.</a:t>
            </a:r>
          </a:p>
          <a:p>
            <a:endParaRPr lang="en-US" baseline="0" dirty="0"/>
          </a:p>
          <a:p>
            <a:endParaRPr lang="en-US" baseline="0" dirty="0"/>
          </a:p>
          <a:p>
            <a:r>
              <a:rPr lang="en-US" baseline="0"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r>
              <a:rPr lang="en-US" dirty="0"/>
              <a:t>http://</a:t>
            </a:r>
            <a:r>
              <a:rPr lang="en-US" dirty="0" err="1"/>
              <a:t>www.halecriminallaw.com</a:t>
            </a:r>
            <a:r>
              <a:rPr lang="en-US" dirty="0"/>
              <a:t>/Criminal-Law/Felonies-Misdemeanors/Misdemeanors-</a:t>
            </a:r>
            <a:r>
              <a:rPr lang="en-US" dirty="0" err="1"/>
              <a:t>Explained.shtml</a:t>
            </a:r>
            <a:endParaRPr lang="en-US" dirty="0"/>
          </a:p>
          <a:p>
            <a:r>
              <a:rPr lang="en-US" dirty="0"/>
              <a:t>http://</a:t>
            </a:r>
            <a:r>
              <a:rPr lang="en-US" dirty="0" err="1"/>
              <a:t>www.ncdoj.gov</a:t>
            </a:r>
            <a:r>
              <a:rPr lang="en-US" dirty="0"/>
              <a:t>/</a:t>
            </a:r>
            <a:r>
              <a:rPr lang="en-US" dirty="0" err="1"/>
              <a:t>getdoc</a:t>
            </a:r>
            <a:r>
              <a:rPr lang="en-US" dirty="0"/>
              <a:t>/60bb12ca-47c0-48cb-a0e3-6095183c4c2a/Class-B-Misdemeanor-Manual-2005.aspx</a:t>
            </a:r>
          </a:p>
          <a:p>
            <a:endParaRPr lang="en-US" dirty="0"/>
          </a:p>
          <a:p>
            <a:r>
              <a:rPr lang="en-US" dirty="0"/>
              <a:t>Felony</a:t>
            </a:r>
          </a:p>
          <a:p>
            <a:r>
              <a:rPr lang="en-US" dirty="0"/>
              <a:t>http://</a:t>
            </a:r>
            <a:r>
              <a:rPr lang="en-US" dirty="0" err="1"/>
              <a:t>www.nccourts.org</a:t>
            </a:r>
            <a:r>
              <a:rPr lang="en-US" dirty="0"/>
              <a:t>/courts/</a:t>
            </a:r>
            <a:r>
              <a:rPr lang="en-US" dirty="0" err="1"/>
              <a:t>crs</a:t>
            </a:r>
            <a:r>
              <a:rPr lang="en-US" dirty="0"/>
              <a:t>/councils/</a:t>
            </a:r>
            <a:r>
              <a:rPr lang="en-US" dirty="0" err="1"/>
              <a:t>spac</a:t>
            </a:r>
            <a:r>
              <a:rPr lang="en-US" dirty="0"/>
              <a:t>/documents/2003felonyoffenseclassificationlist.pdf</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9663774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Question number 5</a:t>
            </a:r>
          </a:p>
          <a:p>
            <a:endParaRPr lang="en-US" dirty="0"/>
          </a:p>
          <a:p>
            <a:r>
              <a:rPr lang="en-US" dirty="0">
                <a:sym typeface="Wingdings"/>
              </a:rPr>
              <a:t></a:t>
            </a:r>
          </a:p>
          <a:p>
            <a:r>
              <a:rPr lang="en-US" dirty="0"/>
              <a:t>Correct answer(s): C</a:t>
            </a:r>
          </a:p>
          <a:p>
            <a:endParaRPr lang="en-US" dirty="0"/>
          </a:p>
          <a:p>
            <a:r>
              <a:rPr lang="en-US" dirty="0"/>
              <a:t>This is the average fee, which of course could be higher or lower depending</a:t>
            </a:r>
            <a:r>
              <a:rPr lang="en-US" baseline="0" dirty="0"/>
              <a:t> on where you are in the state, urban vs. rural, and the experience of the lawyer</a:t>
            </a:r>
            <a:r>
              <a:rPr lang="en-US" dirty="0"/>
              <a:t>.</a:t>
            </a:r>
          </a:p>
          <a:p>
            <a:endParaRPr lang="en-US" dirty="0"/>
          </a:p>
          <a:p>
            <a:r>
              <a:rPr lang="en-US" dirty="0"/>
              <a:t>Many folks worry about the jail</a:t>
            </a:r>
            <a:r>
              <a:rPr lang="en-US" baseline="0" dirty="0"/>
              <a:t> time or the court fines, but if you want to get the best representation in court, then you need to hire a competent lawyer to walk you through the legal process.</a:t>
            </a:r>
            <a:endParaRPr lang="en-US" dirty="0"/>
          </a:p>
          <a:p>
            <a:endParaRPr lang="en-US" dirty="0"/>
          </a:p>
          <a:p>
            <a:endParaRPr lang="en-US" dirty="0"/>
          </a:p>
          <a:p>
            <a:r>
              <a:rPr lang="en-US" dirty="0"/>
              <a:t>See if you can find a lawyer in your area who can help you to update these questions to match your local fees and laws.</a:t>
            </a:r>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73</a:t>
            </a:fld>
            <a:endParaRPr lang="en-US"/>
          </a:p>
        </p:txBody>
      </p:sp>
    </p:spTree>
    <p:extLst>
      <p:ext uri="{BB962C8B-B14F-4D97-AF65-F5344CB8AC3E}">
        <p14:creationId xmlns:p14="http://schemas.microsoft.com/office/powerpoint/2010/main" val="809857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457575" cy="2592388"/>
          </a:xfrm>
        </p:spPr>
      </p:sp>
      <p:sp>
        <p:nvSpPr>
          <p:cNvPr id="3" name="Notes Placeholder 2"/>
          <p:cNvSpPr>
            <a:spLocks noGrp="1"/>
          </p:cNvSpPr>
          <p:nvPr>
            <p:ph type="body" idx="1"/>
          </p:nvPr>
        </p:nvSpPr>
        <p:spPr>
          <a:xfrm>
            <a:off x="685800" y="3735387"/>
            <a:ext cx="5486400" cy="5280025"/>
          </a:xfrm>
        </p:spPr>
        <p:txBody>
          <a:bodyPr>
            <a:noAutofit/>
          </a:bodyPr>
          <a:lstStyle/>
          <a:p>
            <a:r>
              <a:rPr lang="en-US" dirty="0"/>
              <a:t>Question number 6</a:t>
            </a:r>
          </a:p>
          <a:p>
            <a:endParaRPr lang="en-US" dirty="0"/>
          </a:p>
          <a:p>
            <a:r>
              <a:rPr lang="en-US" dirty="0">
                <a:sym typeface="Wingdings"/>
              </a:rPr>
              <a:t></a:t>
            </a:r>
          </a:p>
          <a:p>
            <a:r>
              <a:rPr lang="en-US" dirty="0"/>
              <a:t>Correct answer(s): A,B,C,D</a:t>
            </a:r>
          </a:p>
          <a:p>
            <a:endParaRPr lang="en-US" dirty="0"/>
          </a:p>
          <a:p>
            <a:r>
              <a:rPr lang="en-US" dirty="0"/>
              <a:t>If you have </a:t>
            </a:r>
            <a:r>
              <a:rPr lang="en-US" u="sng" dirty="0"/>
              <a:t>any</a:t>
            </a:r>
            <a:r>
              <a:rPr lang="en-US" dirty="0"/>
              <a:t> criminal record, do not look at jobs in the </a:t>
            </a:r>
            <a:r>
              <a:rPr lang="en-US" u="sng" dirty="0"/>
              <a:t>military</a:t>
            </a:r>
            <a:r>
              <a:rPr lang="en-US" dirty="0"/>
              <a:t>, </a:t>
            </a:r>
            <a:r>
              <a:rPr lang="en-US" u="sng" dirty="0"/>
              <a:t>healthcare</a:t>
            </a:r>
            <a:r>
              <a:rPr lang="en-US" dirty="0"/>
              <a:t>, </a:t>
            </a:r>
            <a:r>
              <a:rPr lang="en-US" u="sng" dirty="0"/>
              <a:t>law enforcement</a:t>
            </a:r>
            <a:r>
              <a:rPr lang="en-US" dirty="0"/>
              <a:t>, and </a:t>
            </a:r>
            <a:r>
              <a:rPr lang="en-US" u="sng" dirty="0"/>
              <a:t>education</a:t>
            </a:r>
            <a:r>
              <a:rPr lang="en-US" dirty="0"/>
              <a:t>.  </a:t>
            </a:r>
          </a:p>
          <a:p>
            <a:r>
              <a:rPr lang="en-US" dirty="0"/>
              <a:t>They do not want you,</a:t>
            </a:r>
            <a:r>
              <a:rPr lang="en-US" baseline="0" dirty="0"/>
              <a:t> and typically don’t care how long you have been clean.</a:t>
            </a:r>
          </a:p>
          <a:p>
            <a:endParaRPr lang="en-US" baseline="0" dirty="0"/>
          </a:p>
          <a:p>
            <a:r>
              <a:rPr lang="en-US" baseline="0" dirty="0"/>
              <a:t>Public colleges can not discriminated due to criminal background.</a:t>
            </a:r>
          </a:p>
          <a:p>
            <a:endParaRPr lang="en-US" baseline="0" dirty="0"/>
          </a:p>
          <a:p>
            <a:r>
              <a:rPr lang="en-US" baseline="0" dirty="0"/>
              <a:t>Military can grant waivers if you ask.</a:t>
            </a:r>
          </a:p>
          <a:p>
            <a:endParaRPr lang="en-US" baseline="0" dirty="0"/>
          </a:p>
          <a:p>
            <a:r>
              <a:rPr lang="en-US" baseline="0" dirty="0"/>
              <a:t>Crimes committed before age 18 do not count.</a:t>
            </a:r>
            <a:endParaRPr lang="en-US" dirty="0"/>
          </a:p>
          <a:p>
            <a:endParaRPr lang="en-US" dirty="0"/>
          </a:p>
          <a:p>
            <a:r>
              <a:rPr lang="en-US" dirty="0"/>
              <a:t>Even a single misdemeanor on your record can hold you back the rest of your life.</a:t>
            </a:r>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r>
              <a:rPr lang="en-US" dirty="0"/>
              <a:t>Army disqualifiers</a:t>
            </a:r>
          </a:p>
          <a:p>
            <a:r>
              <a:rPr lang="en-US" dirty="0"/>
              <a:t>http://</a:t>
            </a:r>
            <a:r>
              <a:rPr lang="en-US" dirty="0" err="1"/>
              <a:t>army.com</a:t>
            </a:r>
            <a:r>
              <a:rPr lang="en-US" dirty="0"/>
              <a:t>/info/</a:t>
            </a:r>
            <a:r>
              <a:rPr lang="en-US" dirty="0" err="1"/>
              <a:t>usa</a:t>
            </a:r>
            <a:r>
              <a:rPr lang="en-US" dirty="0"/>
              <a:t>/disqualifiers</a:t>
            </a:r>
          </a:p>
          <a:p>
            <a:endParaRPr lang="en-US" dirty="0"/>
          </a:p>
          <a:p>
            <a:r>
              <a:rPr lang="en-US" dirty="0"/>
              <a:t>Federal student aid</a:t>
            </a:r>
          </a:p>
          <a:p>
            <a:r>
              <a:rPr lang="en-US" dirty="0"/>
              <a:t>https://</a:t>
            </a:r>
            <a:r>
              <a:rPr lang="en-US" dirty="0" err="1"/>
              <a:t>studentaid.ed.gov</a:t>
            </a:r>
            <a:r>
              <a:rPr lang="en-US" dirty="0"/>
              <a:t>/</a:t>
            </a:r>
            <a:r>
              <a:rPr lang="en-US" dirty="0" err="1"/>
              <a:t>sa</a:t>
            </a:r>
            <a:r>
              <a:rPr lang="en-US" dirty="0"/>
              <a:t>/eligibility/criminal-convictions</a:t>
            </a:r>
          </a:p>
          <a:p>
            <a:endParaRPr lang="en-US" dirty="0"/>
          </a:p>
          <a:p>
            <a:r>
              <a:rPr lang="en-US" dirty="0"/>
              <a:t>Employment</a:t>
            </a:r>
          </a:p>
          <a:p>
            <a:r>
              <a:rPr lang="en-US" dirty="0"/>
              <a:t>http://</a:t>
            </a:r>
            <a:r>
              <a:rPr lang="en-US" dirty="0" err="1"/>
              <a:t>www.collegiatetimes.com</a:t>
            </a:r>
            <a:r>
              <a:rPr lang="en-US" dirty="0"/>
              <a:t>/news/</a:t>
            </a:r>
            <a:r>
              <a:rPr lang="en-US" dirty="0" err="1"/>
              <a:t>virginia_tech</a:t>
            </a:r>
            <a:r>
              <a:rPr lang="en-US" dirty="0"/>
              <a:t>/misdemeanors-affect-job-prospects-study-shows/article_c2b13db8-ed70-5cfb-9c5f-3b9bb485cada.html</a:t>
            </a:r>
          </a:p>
          <a:p>
            <a:r>
              <a:rPr lang="en-US" dirty="0"/>
              <a:t>http://</a:t>
            </a:r>
            <a:r>
              <a:rPr lang="en-US" dirty="0" err="1"/>
              <a:t>career.csi.edu</a:t>
            </a:r>
            <a:r>
              <a:rPr lang="en-US" dirty="0"/>
              <a:t>/</a:t>
            </a:r>
            <a:r>
              <a:rPr lang="en-US" dirty="0" err="1"/>
              <a:t>careerCenter</a:t>
            </a:r>
            <a:r>
              <a:rPr lang="en-US" dirty="0"/>
              <a:t>/</a:t>
            </a:r>
            <a:r>
              <a:rPr lang="en-US" dirty="0" err="1"/>
              <a:t>conviction.asp</a:t>
            </a:r>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74</a:t>
            </a:fld>
            <a:endParaRPr lang="en-US"/>
          </a:p>
        </p:txBody>
      </p:sp>
    </p:spTree>
    <p:extLst>
      <p:ext uri="{BB962C8B-B14F-4D97-AF65-F5344CB8AC3E}">
        <p14:creationId xmlns:p14="http://schemas.microsoft.com/office/powerpoint/2010/main" val="2515822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00050"/>
            <a:ext cx="3157538" cy="2368550"/>
          </a:xfrm>
        </p:spPr>
      </p:sp>
      <p:sp>
        <p:nvSpPr>
          <p:cNvPr id="3" name="Notes Placeholder 2"/>
          <p:cNvSpPr>
            <a:spLocks noGrp="1"/>
          </p:cNvSpPr>
          <p:nvPr>
            <p:ph type="body" idx="1"/>
          </p:nvPr>
        </p:nvSpPr>
        <p:spPr>
          <a:xfrm>
            <a:off x="685800" y="3343274"/>
            <a:ext cx="5486400" cy="5800726"/>
          </a:xfrm>
        </p:spPr>
        <p:txBody>
          <a:bodyPr>
            <a:noAutofit/>
          </a:bodyPr>
          <a:lstStyle/>
          <a:p>
            <a:r>
              <a:rPr lang="en-US" dirty="0"/>
              <a:t>Question number 7</a:t>
            </a:r>
          </a:p>
          <a:p>
            <a:r>
              <a:rPr lang="en-US" dirty="0">
                <a:sym typeface="Wingding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Correct answer(s): A,B,C,D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All of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B&amp;E into a home is felony </a:t>
            </a:r>
            <a:r>
              <a:rPr lang="en-US" u="sng" dirty="0"/>
              <a:t>only</a:t>
            </a:r>
            <a:r>
              <a:rPr lang="en-US" dirty="0"/>
              <a:t> if you intend to steal property or harm the occupant.  If you break into a house just to watch the television, then it is a misdemeanor.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answer B = In North Carolina you need 1.5 ounces (about 42 grams, which could be more than 50 joints) of Marijuana to move from misdemeanor to felony.  This amount varies wildly from state to state.  </a:t>
            </a:r>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a:t>Growing</a:t>
            </a:r>
            <a:r>
              <a:rPr lang="en-US" baseline="0" dirty="0"/>
              <a:t> is a misdemeanor, but </a:t>
            </a:r>
            <a:r>
              <a:rPr lang="en-US" u="sng" baseline="0" dirty="0"/>
              <a:t>selling</a:t>
            </a:r>
            <a:r>
              <a:rPr lang="en-US" baseline="0" dirty="0"/>
              <a:t> is a felony.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key here is that </a:t>
            </a:r>
            <a:r>
              <a:rPr lang="en-US" u="sng" baseline="0" dirty="0"/>
              <a:t>selling</a:t>
            </a:r>
            <a:r>
              <a:rPr lang="en-US" baseline="0" dirty="0"/>
              <a:t> of </a:t>
            </a:r>
            <a:r>
              <a:rPr lang="en-US" b="1" u="sng" baseline="0" dirty="0"/>
              <a:t>any</a:t>
            </a:r>
            <a:r>
              <a:rPr lang="en-US" baseline="0" dirty="0"/>
              <a:t> amount of a controlled substance is a felony.</a:t>
            </a:r>
          </a:p>
          <a:p>
            <a:endParaRPr lang="en-US" dirty="0"/>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r>
              <a:rPr lang="en-US" dirty="0"/>
              <a:t>http://</a:t>
            </a:r>
            <a:r>
              <a:rPr lang="en-US" dirty="0" err="1"/>
              <a:t>www.nccourts.org</a:t>
            </a:r>
            <a:r>
              <a:rPr lang="en-US" dirty="0"/>
              <a:t>/courts/</a:t>
            </a:r>
            <a:r>
              <a:rPr lang="en-US" dirty="0" err="1"/>
              <a:t>crs</a:t>
            </a:r>
            <a:r>
              <a:rPr lang="en-US" dirty="0"/>
              <a:t>/councils/</a:t>
            </a:r>
            <a:r>
              <a:rPr lang="en-US" dirty="0" err="1"/>
              <a:t>spac</a:t>
            </a:r>
            <a:r>
              <a:rPr lang="en-US" dirty="0"/>
              <a:t>/documents/2003felonyoffenseclassificationlist.pdf</a:t>
            </a:r>
          </a:p>
          <a:p>
            <a:endParaRPr lang="en-US" dirty="0"/>
          </a:p>
          <a:p>
            <a:r>
              <a:rPr lang="en-US" dirty="0"/>
              <a:t>Mailbox</a:t>
            </a:r>
          </a:p>
          <a:p>
            <a:r>
              <a:rPr lang="en-US" dirty="0"/>
              <a:t>https://</a:t>
            </a:r>
            <a:r>
              <a:rPr lang="en-US" dirty="0" err="1"/>
              <a:t>www.law.cornell.edu</a:t>
            </a:r>
            <a:r>
              <a:rPr lang="en-US" dirty="0"/>
              <a:t>/</a:t>
            </a:r>
            <a:r>
              <a:rPr lang="en-US" dirty="0" err="1"/>
              <a:t>uscode</a:t>
            </a:r>
            <a:r>
              <a:rPr lang="en-US" dirty="0"/>
              <a:t>/text/18/1705</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mn-lt"/>
                <a:ea typeface="+mn-ea"/>
                <a:cs typeface="+mn-cs"/>
              </a:rPr>
              <a:t>federal law (Title 18, United States Code, Section 1705)</a:t>
            </a:r>
            <a:endParaRPr lang="en-US" dirty="0"/>
          </a:p>
          <a:p>
            <a:r>
              <a:rPr lang="en-US" dirty="0"/>
              <a:t>https://</a:t>
            </a:r>
            <a:r>
              <a:rPr lang="en-US" dirty="0" err="1"/>
              <a:t>www.gpo.gov</a:t>
            </a:r>
            <a:r>
              <a:rPr lang="en-US" dirty="0"/>
              <a:t>/</a:t>
            </a:r>
            <a:r>
              <a:rPr lang="en-US" dirty="0" err="1"/>
              <a:t>fdsys</a:t>
            </a:r>
            <a:r>
              <a:rPr lang="en-US" dirty="0"/>
              <a:t>/</a:t>
            </a:r>
            <a:r>
              <a:rPr lang="en-US" dirty="0" err="1"/>
              <a:t>pkg</a:t>
            </a:r>
            <a:r>
              <a:rPr lang="en-US" dirty="0"/>
              <a:t>/USCODE-2011-title18/pdf/USCODE-2011-title18-partI-chap83-sec1705.pdf</a:t>
            </a:r>
          </a:p>
          <a:p>
            <a:endParaRPr lang="en-US" dirty="0"/>
          </a:p>
          <a:p>
            <a:endParaRPr lang="en-US" dirty="0"/>
          </a:p>
          <a:p>
            <a:r>
              <a:rPr lang="en-US" baseline="0" dirty="0"/>
              <a:t>Marijuana </a:t>
            </a:r>
          </a:p>
          <a:p>
            <a:r>
              <a:rPr lang="en-US" dirty="0"/>
              <a:t>http://</a:t>
            </a:r>
            <a:r>
              <a:rPr lang="en-US" dirty="0" err="1"/>
              <a:t>www.drugtreatment.com</a:t>
            </a:r>
            <a:r>
              <a:rPr lang="en-US" dirty="0"/>
              <a:t>/expose/marijuana-felony-amounts-by-state/</a:t>
            </a:r>
          </a:p>
          <a:p>
            <a:r>
              <a:rPr lang="en-US" dirty="0"/>
              <a:t>http://</a:t>
            </a:r>
            <a:r>
              <a:rPr lang="en-US" dirty="0" err="1"/>
              <a:t>www.ncga.state.nc.us</a:t>
            </a:r>
            <a:r>
              <a:rPr lang="en-US" dirty="0"/>
              <a:t>/</a:t>
            </a:r>
            <a:r>
              <a:rPr lang="en-US" dirty="0" err="1"/>
              <a:t>enactedlegislation</a:t>
            </a:r>
            <a:r>
              <a:rPr lang="en-US" dirty="0"/>
              <a:t>/statutes/html/</a:t>
            </a:r>
            <a:r>
              <a:rPr lang="en-US" dirty="0" err="1"/>
              <a:t>bychapter</a:t>
            </a:r>
            <a:r>
              <a:rPr lang="en-US" dirty="0"/>
              <a:t>/chapter_90.html</a:t>
            </a:r>
          </a:p>
          <a:p>
            <a:endParaRPr lang="en-US" dirty="0"/>
          </a:p>
          <a:p>
            <a:r>
              <a:rPr lang="en-US" dirty="0"/>
              <a:t>Stolen Goods</a:t>
            </a:r>
          </a:p>
          <a:p>
            <a:r>
              <a:rPr lang="en-US" dirty="0"/>
              <a:t>http://</a:t>
            </a:r>
            <a:r>
              <a:rPr lang="en-US" dirty="0" err="1"/>
              <a:t>www.ncga.state.nc.us</a:t>
            </a:r>
            <a:r>
              <a:rPr lang="en-US" dirty="0"/>
              <a:t>/</a:t>
            </a:r>
            <a:r>
              <a:rPr lang="en-US" dirty="0" err="1"/>
              <a:t>enactedlegislation</a:t>
            </a:r>
            <a:r>
              <a:rPr lang="en-US" dirty="0"/>
              <a:t>/statutes/html/</a:t>
            </a:r>
            <a:r>
              <a:rPr lang="en-US" dirty="0" err="1"/>
              <a:t>bysection</a:t>
            </a:r>
            <a:r>
              <a:rPr lang="en-US" dirty="0"/>
              <a:t>/chapter_14/gs_14-72.html</a:t>
            </a:r>
          </a:p>
          <a:p>
            <a:endParaRPr lang="en-US" dirty="0"/>
          </a:p>
          <a:p>
            <a:r>
              <a:rPr lang="en-US" dirty="0"/>
              <a:t>Athletics policy</a:t>
            </a:r>
          </a:p>
          <a:p>
            <a:r>
              <a:rPr lang="en-US" dirty="0"/>
              <a:t>http://</a:t>
            </a:r>
            <a:r>
              <a:rPr lang="en-US" dirty="0" err="1"/>
              <a:t>youthjusticenc.org</a:t>
            </a:r>
            <a:r>
              <a:rPr lang="en-US" dirty="0"/>
              <a:t>/2016/05/17/opportunity-lost-north-carolina-high-school-athletics-association-felony-ban/</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75</a:t>
            </a:fld>
            <a:endParaRPr lang="en-US"/>
          </a:p>
        </p:txBody>
      </p:sp>
    </p:spTree>
    <p:extLst>
      <p:ext uri="{BB962C8B-B14F-4D97-AF65-F5344CB8AC3E}">
        <p14:creationId xmlns:p14="http://schemas.microsoft.com/office/powerpoint/2010/main" val="34679357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00050"/>
            <a:ext cx="3157538" cy="2368550"/>
          </a:xfrm>
        </p:spPr>
      </p:sp>
      <p:sp>
        <p:nvSpPr>
          <p:cNvPr id="3" name="Notes Placeholder 2"/>
          <p:cNvSpPr>
            <a:spLocks noGrp="1"/>
          </p:cNvSpPr>
          <p:nvPr>
            <p:ph type="body" idx="1"/>
          </p:nvPr>
        </p:nvSpPr>
        <p:spPr>
          <a:xfrm>
            <a:off x="685800" y="2768600"/>
            <a:ext cx="5486400" cy="6375400"/>
          </a:xfrm>
        </p:spPr>
        <p:txBody>
          <a:bodyPr>
            <a:noAutofit/>
          </a:bodyPr>
          <a:lstStyle/>
          <a:p>
            <a:r>
              <a:rPr lang="en-US" dirty="0"/>
              <a:t>For answer</a:t>
            </a:r>
            <a:r>
              <a:rPr lang="en-US" baseline="0" dirty="0"/>
              <a:t> </a:t>
            </a:r>
            <a:r>
              <a:rPr lang="en-US" dirty="0"/>
              <a:t>C -  mailbox vandalism</a:t>
            </a:r>
            <a:endParaRPr lang="en-US" i="1" baseline="0" dirty="0"/>
          </a:p>
          <a:p>
            <a:r>
              <a:rPr lang="en-US" i="0" baseline="0" dirty="0"/>
              <a:t>If we look at this in relation to answer D, we see that in North Carolina, the damage must be over $1,000 to be considered a felony. Take into account the cost of the mailbox, and the costs of replacing the mailbox, you may not hit the $1,000 mark for a single mailbox. But if you damage more then one mailbox in one night, you might hit the $1,000 mark.</a:t>
            </a:r>
          </a:p>
          <a:p>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we have to buy our own</a:t>
            </a:r>
            <a:r>
              <a:rPr lang="en-US" baseline="0" dirty="0"/>
              <a:t> mailboxes, once it is installed, it falls under the jurisdiction of the federal government, so federal postal laws apply.  It is a federal offence to vandalize a mailbox.  </a:t>
            </a:r>
            <a:r>
              <a:rPr lang="en-US" i="1" dirty="0"/>
              <a:t>Violators can be fined up to $250,000 or imprisoned for up to three years for each act of vandalism.  This is a case where the federal law may</a:t>
            </a:r>
            <a:r>
              <a:rPr lang="en-US" i="1" baseline="0" dirty="0"/>
              <a:t> have a harsher penalty than the local laws.</a:t>
            </a:r>
            <a:endParaRPr lang="en-US" i="1" dirty="0"/>
          </a:p>
          <a:p>
            <a:endParaRPr lang="en-US" baseline="0" dirty="0"/>
          </a:p>
          <a:p>
            <a:r>
              <a:rPr lang="en-US" baseline="0" dirty="0"/>
              <a:t>For D. -- the amount varies from state to state, but in North Carolina if the value if the stolen goods is more than $1000, then it is a felony.</a:t>
            </a:r>
          </a:p>
          <a:p>
            <a:endParaRPr lang="en-US" baseline="0" dirty="0"/>
          </a:p>
          <a:p>
            <a:r>
              <a:rPr lang="en-US" baseline="0" dirty="0"/>
              <a:t>One penalty for being convicted of a felony in North Carolina -- is that you will be banned from high school athletics.  It doesn’t matter at what age you commit the crime, a felony conviction eliminates you from all high school athletics.  </a:t>
            </a:r>
          </a:p>
          <a:p>
            <a:r>
              <a:rPr lang="en-US" baseline="0" dirty="0"/>
              <a:t>Do our middle- and high-school students know that?</a:t>
            </a:r>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r>
              <a:rPr lang="en-US" dirty="0"/>
              <a:t>http://</a:t>
            </a:r>
            <a:r>
              <a:rPr lang="en-US" dirty="0" err="1"/>
              <a:t>www.nccourts.org</a:t>
            </a:r>
            <a:r>
              <a:rPr lang="en-US" dirty="0"/>
              <a:t>/courts/</a:t>
            </a:r>
            <a:r>
              <a:rPr lang="en-US" dirty="0" err="1"/>
              <a:t>crs</a:t>
            </a:r>
            <a:r>
              <a:rPr lang="en-US" dirty="0"/>
              <a:t>/councils/</a:t>
            </a:r>
            <a:r>
              <a:rPr lang="en-US" dirty="0" err="1"/>
              <a:t>spac</a:t>
            </a:r>
            <a:r>
              <a:rPr lang="en-US" dirty="0"/>
              <a:t>/documents/2003felonyoffenseclassificationlist.pdf</a:t>
            </a:r>
          </a:p>
          <a:p>
            <a:endParaRPr lang="en-US" dirty="0"/>
          </a:p>
          <a:p>
            <a:r>
              <a:rPr lang="en-US" dirty="0"/>
              <a:t>Mailbox</a:t>
            </a:r>
          </a:p>
          <a:p>
            <a:r>
              <a:rPr lang="en-US" dirty="0"/>
              <a:t>https://</a:t>
            </a:r>
            <a:r>
              <a:rPr lang="en-US" dirty="0" err="1"/>
              <a:t>www.law.cornell.edu</a:t>
            </a:r>
            <a:r>
              <a:rPr lang="en-US" dirty="0"/>
              <a:t>/</a:t>
            </a:r>
            <a:r>
              <a:rPr lang="en-US" dirty="0" err="1"/>
              <a:t>uscode</a:t>
            </a:r>
            <a:r>
              <a:rPr lang="en-US" dirty="0"/>
              <a:t>/text/18/1705</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mn-lt"/>
                <a:ea typeface="+mn-ea"/>
                <a:cs typeface="+mn-cs"/>
              </a:rPr>
              <a:t>federal law (Title 18, United States Code, Section 1705)</a:t>
            </a:r>
            <a:endParaRPr lang="en-US" dirty="0"/>
          </a:p>
          <a:p>
            <a:r>
              <a:rPr lang="en-US" dirty="0"/>
              <a:t>https://</a:t>
            </a:r>
            <a:r>
              <a:rPr lang="en-US" dirty="0" err="1"/>
              <a:t>www.gpo.gov</a:t>
            </a:r>
            <a:r>
              <a:rPr lang="en-US" dirty="0"/>
              <a:t>/</a:t>
            </a:r>
            <a:r>
              <a:rPr lang="en-US" dirty="0" err="1"/>
              <a:t>fdsys</a:t>
            </a:r>
            <a:r>
              <a:rPr lang="en-US" dirty="0"/>
              <a:t>/</a:t>
            </a:r>
            <a:r>
              <a:rPr lang="en-US" dirty="0" err="1"/>
              <a:t>pkg</a:t>
            </a:r>
            <a:r>
              <a:rPr lang="en-US" dirty="0"/>
              <a:t>/USCODE-2011-title18/pdf/USCODE-2011-title18-partI-chap83-sec1705.pdf</a:t>
            </a:r>
          </a:p>
          <a:p>
            <a:endParaRPr lang="en-US" dirty="0"/>
          </a:p>
          <a:p>
            <a:endParaRPr lang="en-US" dirty="0"/>
          </a:p>
          <a:p>
            <a:r>
              <a:rPr lang="en-US" baseline="0" dirty="0"/>
              <a:t>Marijuana </a:t>
            </a:r>
          </a:p>
          <a:p>
            <a:r>
              <a:rPr lang="en-US" dirty="0"/>
              <a:t>http://</a:t>
            </a:r>
            <a:r>
              <a:rPr lang="en-US" dirty="0" err="1"/>
              <a:t>www.drugtreatment.com</a:t>
            </a:r>
            <a:r>
              <a:rPr lang="en-US" dirty="0"/>
              <a:t>/expose/marijuana-felony-amounts-by-state/</a:t>
            </a:r>
          </a:p>
          <a:p>
            <a:r>
              <a:rPr lang="en-US" dirty="0"/>
              <a:t>http://</a:t>
            </a:r>
            <a:r>
              <a:rPr lang="en-US" dirty="0" err="1"/>
              <a:t>www.ncga.state.nc.us</a:t>
            </a:r>
            <a:r>
              <a:rPr lang="en-US" dirty="0"/>
              <a:t>/</a:t>
            </a:r>
            <a:r>
              <a:rPr lang="en-US" dirty="0" err="1"/>
              <a:t>enactedlegislation</a:t>
            </a:r>
            <a:r>
              <a:rPr lang="en-US" dirty="0"/>
              <a:t>/statutes/html/</a:t>
            </a:r>
            <a:r>
              <a:rPr lang="en-US" dirty="0" err="1"/>
              <a:t>bychapter</a:t>
            </a:r>
            <a:r>
              <a:rPr lang="en-US" dirty="0"/>
              <a:t>/chapter_90.html</a:t>
            </a:r>
          </a:p>
          <a:p>
            <a:endParaRPr lang="en-US" dirty="0"/>
          </a:p>
          <a:p>
            <a:r>
              <a:rPr lang="en-US" dirty="0"/>
              <a:t>Stolen Goods</a:t>
            </a:r>
          </a:p>
          <a:p>
            <a:r>
              <a:rPr lang="en-US" dirty="0"/>
              <a:t>http://</a:t>
            </a:r>
            <a:r>
              <a:rPr lang="en-US" dirty="0" err="1"/>
              <a:t>www.ncga.state.nc.us</a:t>
            </a:r>
            <a:r>
              <a:rPr lang="en-US" dirty="0"/>
              <a:t>/</a:t>
            </a:r>
            <a:r>
              <a:rPr lang="en-US" dirty="0" err="1"/>
              <a:t>enactedlegislation</a:t>
            </a:r>
            <a:r>
              <a:rPr lang="en-US" dirty="0"/>
              <a:t>/statutes/html/</a:t>
            </a:r>
            <a:r>
              <a:rPr lang="en-US" dirty="0" err="1"/>
              <a:t>bysection</a:t>
            </a:r>
            <a:r>
              <a:rPr lang="en-US" dirty="0"/>
              <a:t>/chapter_14/gs_14-72.html</a:t>
            </a:r>
          </a:p>
          <a:p>
            <a:endParaRPr lang="en-US" dirty="0"/>
          </a:p>
          <a:p>
            <a:r>
              <a:rPr lang="en-US" dirty="0"/>
              <a:t>Athletics policy</a:t>
            </a:r>
          </a:p>
          <a:p>
            <a:r>
              <a:rPr lang="en-US" dirty="0"/>
              <a:t>http://</a:t>
            </a:r>
            <a:r>
              <a:rPr lang="en-US" dirty="0" err="1"/>
              <a:t>youthjusticenc.org</a:t>
            </a:r>
            <a:r>
              <a:rPr lang="en-US" dirty="0"/>
              <a:t>/2016/05/17/opportunity-lost-north-carolina-high-school-athletics-association-felony-ban/</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3858572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286125" cy="2465388"/>
          </a:xfrm>
        </p:spPr>
      </p:sp>
      <p:sp>
        <p:nvSpPr>
          <p:cNvPr id="3" name="Notes Placeholder 2"/>
          <p:cNvSpPr>
            <a:spLocks noGrp="1"/>
          </p:cNvSpPr>
          <p:nvPr>
            <p:ph type="body" idx="1"/>
          </p:nvPr>
        </p:nvSpPr>
        <p:spPr>
          <a:xfrm>
            <a:off x="685800" y="3608388"/>
            <a:ext cx="5486400" cy="5535612"/>
          </a:xfrm>
        </p:spPr>
        <p:txBody>
          <a:bodyPr>
            <a:noAutofit/>
          </a:bodyPr>
          <a:lstStyle/>
          <a:p>
            <a:r>
              <a:rPr lang="en-US" dirty="0"/>
              <a:t>Question number 8</a:t>
            </a:r>
          </a:p>
          <a:p>
            <a:endParaRPr lang="en-US" dirty="0"/>
          </a:p>
          <a:p>
            <a:r>
              <a:rPr lang="en-US" dirty="0">
                <a:sym typeface="Wingdings"/>
              </a:rPr>
              <a:t></a:t>
            </a:r>
          </a:p>
          <a:p>
            <a:r>
              <a:rPr lang="en-US" dirty="0"/>
              <a:t>Correct answer(s): A,C</a:t>
            </a:r>
          </a:p>
          <a:p>
            <a:endParaRPr lang="en-US" dirty="0"/>
          </a:p>
          <a:p>
            <a:r>
              <a:rPr lang="en-US" dirty="0"/>
              <a:t>You must</a:t>
            </a:r>
            <a:r>
              <a:rPr lang="en-US" baseline="0" dirty="0"/>
              <a:t> report any criminal convictions on college applications and employment applications.</a:t>
            </a:r>
          </a:p>
          <a:p>
            <a:endParaRPr lang="en-US" baseline="0" dirty="0"/>
          </a:p>
          <a:p>
            <a:r>
              <a:rPr lang="en-US" baseline="0" dirty="0"/>
              <a:t>Except expungements, pardons, or certificate of relief.  Those do not count.</a:t>
            </a:r>
          </a:p>
          <a:p>
            <a:endParaRPr lang="en-US" dirty="0"/>
          </a:p>
          <a:p>
            <a:r>
              <a:rPr lang="en-US" dirty="0"/>
              <a:t>If you want a car loan</a:t>
            </a:r>
            <a:r>
              <a:rPr lang="en-US" baseline="0" dirty="0"/>
              <a:t> or a credit card, -- </a:t>
            </a:r>
            <a:r>
              <a:rPr lang="en-US" dirty="0"/>
              <a:t>Most lenders do </a:t>
            </a:r>
            <a:r>
              <a:rPr lang="en-US" u="sng" dirty="0"/>
              <a:t>not</a:t>
            </a:r>
            <a:r>
              <a:rPr lang="en-US" dirty="0"/>
              <a:t> do a criminal background check. </a:t>
            </a:r>
          </a:p>
          <a:p>
            <a:endParaRPr lang="en-US" dirty="0"/>
          </a:p>
          <a:p>
            <a:r>
              <a:rPr lang="en-US" dirty="0"/>
              <a:t>They won’t ask for it on the application, but they </a:t>
            </a:r>
            <a:r>
              <a:rPr lang="en-US" u="sng" dirty="0"/>
              <a:t>can</a:t>
            </a:r>
            <a:r>
              <a:rPr lang="en-US" baseline="0" dirty="0"/>
              <a:t> deny a loan or credit card based on a criminal record if they discover it.</a:t>
            </a:r>
          </a:p>
          <a:p>
            <a:endParaRPr lang="en-US" baseline="0" dirty="0"/>
          </a:p>
          <a:p>
            <a:r>
              <a:rPr lang="en-US" baseline="0" dirty="0"/>
              <a:t>It is too easy these days to do a criminal background check on the Internet.  </a:t>
            </a:r>
          </a:p>
          <a:p>
            <a:endParaRPr lang="en-US" baseline="0" dirty="0"/>
          </a:p>
          <a:p>
            <a:endParaRPr lang="en-US" baseline="0" dirty="0"/>
          </a:p>
          <a:p>
            <a:r>
              <a:rPr lang="en-US" baseline="0"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b="0" i="0" u="none" strike="noStrike" kern="1200" baseline="0" dirty="0">
              <a:solidFill>
                <a:schemeClr val="tx1"/>
              </a:solidFill>
              <a:latin typeface="+mn-lt"/>
              <a:ea typeface="+mn-ea"/>
              <a:cs typeface="+mn-cs"/>
            </a:endParaRPr>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b="0" i="0" u="none" strike="noStrike"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77</a:t>
            </a:fld>
            <a:endParaRPr lang="en-US"/>
          </a:p>
        </p:txBody>
      </p:sp>
    </p:spTree>
    <p:extLst>
      <p:ext uri="{BB962C8B-B14F-4D97-AF65-F5344CB8AC3E}">
        <p14:creationId xmlns:p14="http://schemas.microsoft.com/office/powerpoint/2010/main" val="32210594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Question number 12</a:t>
            </a:r>
          </a:p>
          <a:p>
            <a:endParaRPr lang="en-US" dirty="0"/>
          </a:p>
          <a:p>
            <a:r>
              <a:rPr lang="en-US" dirty="0">
                <a:sym typeface="Wingdings"/>
              </a:rPr>
              <a:t></a:t>
            </a:r>
          </a:p>
          <a:p>
            <a:r>
              <a:rPr lang="en-US" dirty="0"/>
              <a:t>Correct answer(s): A,B,C,D</a:t>
            </a:r>
          </a:p>
          <a:p>
            <a:endParaRPr lang="en-US" dirty="0"/>
          </a:p>
          <a:p>
            <a:r>
              <a:rPr lang="en-US" dirty="0"/>
              <a:t>All are illegal.</a:t>
            </a:r>
          </a:p>
          <a:p>
            <a:endParaRPr lang="en-US" dirty="0"/>
          </a:p>
          <a:p>
            <a:r>
              <a:rPr lang="en-US" dirty="0"/>
              <a:t>And depending on the car, the cost to repaint a car might cost more than $1,000, which would move the crime to a felony.</a:t>
            </a:r>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78</a:t>
            </a:fld>
            <a:endParaRPr lang="en-US"/>
          </a:p>
        </p:txBody>
      </p:sp>
    </p:spTree>
    <p:extLst>
      <p:ext uri="{BB962C8B-B14F-4D97-AF65-F5344CB8AC3E}">
        <p14:creationId xmlns:p14="http://schemas.microsoft.com/office/powerpoint/2010/main" val="29249681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Question number 13</a:t>
            </a:r>
          </a:p>
          <a:p>
            <a:endParaRPr lang="en-US" dirty="0"/>
          </a:p>
          <a:p>
            <a:r>
              <a:rPr lang="en-US" dirty="0">
                <a:sym typeface="Wingdings"/>
              </a:rPr>
              <a:t></a:t>
            </a:r>
          </a:p>
          <a:p>
            <a:r>
              <a:rPr lang="en-US" dirty="0"/>
              <a:t>Correct answer(s): A,B,C,D</a:t>
            </a:r>
          </a:p>
          <a:p>
            <a:endParaRPr lang="en-US" dirty="0"/>
          </a:p>
          <a:p>
            <a:r>
              <a:rPr lang="en-US" dirty="0"/>
              <a:t>Not just a nurse, but anything in the healthcare industry.  Even the plumber at the hospital needs a clean drug record.</a:t>
            </a:r>
          </a:p>
          <a:p>
            <a:endParaRPr lang="en-US" dirty="0"/>
          </a:p>
          <a:p>
            <a:r>
              <a:rPr lang="en-US" dirty="0"/>
              <a:t>The military will not take you </a:t>
            </a:r>
            <a:r>
              <a:rPr lang="en-US" dirty="0" err="1"/>
              <a:t>unles</a:t>
            </a:r>
            <a:r>
              <a:rPr lang="en-US" dirty="0"/>
              <a:t> you apply for and are granted a wavier.</a:t>
            </a:r>
          </a:p>
          <a:p>
            <a:endParaRPr lang="en-US" dirty="0"/>
          </a:p>
          <a:p>
            <a:r>
              <a:rPr lang="en-US" dirty="0"/>
              <a:t>And be careful who you let ride in your car. If your friends</a:t>
            </a:r>
            <a:r>
              <a:rPr lang="en-US" baseline="0" dirty="0"/>
              <a:t> stash </a:t>
            </a:r>
            <a:r>
              <a:rPr lang="en-US" u="sng" baseline="0" dirty="0"/>
              <a:t>their</a:t>
            </a:r>
            <a:r>
              <a:rPr lang="en-US" baseline="0" dirty="0"/>
              <a:t> drugs in </a:t>
            </a:r>
            <a:r>
              <a:rPr lang="en-US" u="sng" baseline="0" dirty="0"/>
              <a:t>your</a:t>
            </a:r>
            <a:r>
              <a:rPr lang="en-US" baseline="0" dirty="0"/>
              <a:t> car, then in the eyes of the law, the drugs belong to </a:t>
            </a:r>
            <a:r>
              <a:rPr lang="en-US" u="sng" baseline="0" dirty="0"/>
              <a:t>you</a:t>
            </a:r>
            <a:r>
              <a:rPr lang="en-US" baseline="0" dirty="0"/>
              <a:t>.</a:t>
            </a:r>
            <a:endParaRPr lang="en-US" dirty="0"/>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79</a:t>
            </a:fld>
            <a:endParaRPr lang="en-US"/>
          </a:p>
        </p:txBody>
      </p:sp>
    </p:spTree>
    <p:extLst>
      <p:ext uri="{BB962C8B-B14F-4D97-AF65-F5344CB8AC3E}">
        <p14:creationId xmlns:p14="http://schemas.microsoft.com/office/powerpoint/2010/main" val="2702336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Stephen Covey’s second habit of highly effective people says “Begin with the end in mind.”</a:t>
            </a:r>
          </a:p>
          <a:p>
            <a:endParaRPr lang="en-US" dirty="0"/>
          </a:p>
          <a:p>
            <a:r>
              <a:rPr lang="en-US" dirty="0"/>
              <a:t>To me the "end" was getting that four-year degree. </a:t>
            </a:r>
          </a:p>
          <a:p>
            <a:r>
              <a:rPr lang="en-US" dirty="0"/>
              <a:t>That was my big finish line.  How little I knew back then.</a:t>
            </a:r>
          </a:p>
          <a:p>
            <a:endParaRPr lang="en-US" dirty="0"/>
          </a:p>
          <a:p>
            <a:r>
              <a:rPr lang="en-US" dirty="0"/>
              <a:t>Too often this Begin with the End in Mind habit is summed up with the phrase “What do you want to be when you grow up?”</a:t>
            </a:r>
          </a:p>
          <a:p>
            <a:endParaRPr lang="en-US" dirty="0"/>
          </a:p>
          <a:p>
            <a:r>
              <a:rPr lang="en-US" dirty="0"/>
              <a:t>This habit relies</a:t>
            </a:r>
            <a:r>
              <a:rPr lang="en-US" baseline="0" dirty="0"/>
              <a:t> on using your imagination, -- which is something that is not often valued in our society, especially in education and training.  We have become accustomed to allowing others tell us how to act -- and where to go.</a:t>
            </a:r>
          </a:p>
          <a:p>
            <a:endParaRPr lang="en-US" baseline="0" dirty="0"/>
          </a:p>
          <a:p>
            <a:r>
              <a:rPr lang="en-US" u="sng" baseline="0" dirty="0"/>
              <a:t>You</a:t>
            </a:r>
            <a:r>
              <a:rPr lang="en-US" baseline="0" dirty="0"/>
              <a:t> should be in </a:t>
            </a:r>
            <a:r>
              <a:rPr lang="en-US" u="sng" baseline="0" dirty="0"/>
              <a:t>charge</a:t>
            </a:r>
            <a:r>
              <a:rPr lang="en-US" baseline="0" dirty="0"/>
              <a:t> of your own life. </a:t>
            </a:r>
          </a:p>
          <a:p>
            <a:r>
              <a:rPr lang="en-US" u="sng" baseline="0" dirty="0"/>
              <a:t>…</a:t>
            </a:r>
          </a:p>
          <a:p>
            <a:endParaRPr lang="en-US" baseline="0" dirty="0"/>
          </a:p>
          <a:p>
            <a:endParaRPr lang="en-US" dirty="0"/>
          </a:p>
          <a:p>
            <a:endParaRPr lang="en-US" baseline="0" dirty="0"/>
          </a:p>
          <a:p>
            <a:r>
              <a:rPr lang="en-US" baseline="0" dirty="0"/>
              <a:t>=====</a:t>
            </a:r>
          </a:p>
          <a:p>
            <a:r>
              <a:rPr lang="en-US" baseline="0" dirty="0"/>
              <a:t>Steven Covey</a:t>
            </a:r>
          </a:p>
          <a:p>
            <a:r>
              <a:rPr lang="en-US" baseline="0" dirty="0"/>
              <a:t>https://</a:t>
            </a:r>
            <a:r>
              <a:rPr lang="en-US" baseline="0" dirty="0" err="1"/>
              <a:t>www.stephencovey.com</a:t>
            </a:r>
            <a:r>
              <a:rPr lang="en-US" baseline="0" dirty="0"/>
              <a:t>/7habits/7habits-habit2.php</a:t>
            </a:r>
          </a:p>
          <a:p>
            <a:endParaRPr lang="en-US" baseline="0" dirty="0"/>
          </a:p>
          <a:p>
            <a:r>
              <a:rPr lang="en-US" baseline="0" dirty="0"/>
              <a:t>Tortoise race</a:t>
            </a:r>
          </a:p>
          <a:p>
            <a:r>
              <a:rPr lang="en-US" baseline="0" dirty="0"/>
              <a:t>https://</a:t>
            </a:r>
            <a:r>
              <a:rPr lang="en-US" baseline="0" dirty="0" err="1"/>
              <a:t>theleadershipwiki.wikispaces.com</a:t>
            </a:r>
            <a:r>
              <a:rPr lang="en-US" baseline="0" dirty="0"/>
              <a:t>/</a:t>
            </a:r>
            <a:r>
              <a:rPr lang="en-US" baseline="0" dirty="0" err="1"/>
              <a:t>Begin+with+the+End+in+Mind</a:t>
            </a:r>
            <a:endParaRPr lang="en-US" baseline="0" dirty="0"/>
          </a:p>
          <a:p>
            <a:endParaRPr lang="en-US" baseline="0" dirty="0"/>
          </a:p>
          <a:p>
            <a:endParaRPr lang="en-US" baseline="0" dirty="0"/>
          </a:p>
          <a:p>
            <a:endParaRPr lang="en-US" baseline="0" dirty="0"/>
          </a:p>
          <a:p>
            <a:endParaRPr lang="en-US" dirty="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8</a:t>
            </a:fld>
            <a:endParaRPr lang="en-US" sz="1200"/>
          </a:p>
        </p:txBody>
      </p:sp>
    </p:spTree>
    <p:extLst>
      <p:ext uri="{BB962C8B-B14F-4D97-AF65-F5344CB8AC3E}">
        <p14:creationId xmlns:p14="http://schemas.microsoft.com/office/powerpoint/2010/main" val="19086201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386013" cy="1789113"/>
          </a:xfrm>
        </p:spPr>
      </p:sp>
      <p:sp>
        <p:nvSpPr>
          <p:cNvPr id="3" name="Notes Placeholder 2"/>
          <p:cNvSpPr>
            <a:spLocks noGrp="1"/>
          </p:cNvSpPr>
          <p:nvPr>
            <p:ph type="body" idx="1"/>
          </p:nvPr>
        </p:nvSpPr>
        <p:spPr>
          <a:xfrm>
            <a:off x="685800" y="2932113"/>
            <a:ext cx="5486400" cy="6211887"/>
          </a:xfrm>
        </p:spPr>
        <p:txBody>
          <a:bodyPr>
            <a:noAutofit/>
          </a:bodyPr>
          <a:lstStyle/>
          <a:p>
            <a:r>
              <a:rPr lang="en-US" dirty="0"/>
              <a:t>Question number 15</a:t>
            </a:r>
          </a:p>
          <a:p>
            <a:endParaRPr lang="en-US" dirty="0"/>
          </a:p>
          <a:p>
            <a:r>
              <a:rPr lang="en-US" dirty="0">
                <a:sym typeface="Wingdings"/>
              </a:rPr>
              <a:t></a:t>
            </a:r>
          </a:p>
          <a:p>
            <a:r>
              <a:rPr lang="en-US" dirty="0"/>
              <a:t>Correct answer(s): </a:t>
            </a:r>
            <a:r>
              <a:rPr lang="en-US" baseline="0" dirty="0"/>
              <a:t>A,D</a:t>
            </a:r>
          </a:p>
          <a:p>
            <a:endParaRPr lang="en-US" baseline="0" dirty="0"/>
          </a:p>
          <a:p>
            <a:r>
              <a:rPr lang="en-US" baseline="0" dirty="0"/>
              <a:t>If you are under 21 and get stopped with any alcohol in your system, caught purchasing alcohol, help someone purchase alcohol, use a fake ID to purchase alcohol --  </a:t>
            </a:r>
          </a:p>
          <a:p>
            <a:endParaRPr lang="en-US" baseline="0" dirty="0"/>
          </a:p>
          <a:p>
            <a:r>
              <a:rPr lang="en-US" baseline="0" dirty="0"/>
              <a:t>you loose your driver license immediately -- and then for one year </a:t>
            </a:r>
            <a:r>
              <a:rPr lang="en-US" u="sng" baseline="0" dirty="0"/>
              <a:t>after</a:t>
            </a:r>
            <a:r>
              <a:rPr lang="en-US" baseline="0" dirty="0"/>
              <a:t> the trial.  </a:t>
            </a:r>
          </a:p>
          <a:p>
            <a:endParaRPr lang="en-US" baseline="0" dirty="0"/>
          </a:p>
          <a:p>
            <a:r>
              <a:rPr lang="en-US" baseline="0" dirty="0"/>
              <a:t>And then there are the fines, court costs, and possible community service.</a:t>
            </a:r>
          </a:p>
          <a:p>
            <a:endParaRPr lang="en-US" baseline="0" dirty="0"/>
          </a:p>
          <a:p>
            <a:r>
              <a:rPr lang="en-US" baseline="0" dirty="0"/>
              <a:t>And your car insurance could skyrocket. </a:t>
            </a:r>
          </a:p>
          <a:p>
            <a:endParaRPr lang="en-US" baseline="0" dirty="0"/>
          </a:p>
          <a:p>
            <a:r>
              <a:rPr lang="en-US" baseline="0" dirty="0"/>
              <a:t>And even if you decide to not drive for three years to avoid the high rate, the insurance company will patiently wait and start charging you the higher rate when you decide to start driving again.  Even if you change insurance companies.</a:t>
            </a:r>
          </a:p>
          <a:p>
            <a:endParaRPr lang="en-US" baseline="0" dirty="0"/>
          </a:p>
          <a:p>
            <a:endParaRPr lang="en-US" baseline="0" dirty="0"/>
          </a:p>
          <a:p>
            <a:r>
              <a:rPr lang="en-US" baseline="0"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baseline="0" dirty="0"/>
          </a:p>
          <a:p>
            <a:r>
              <a:rPr lang="en-US" dirty="0"/>
              <a:t>http://</a:t>
            </a:r>
            <a:r>
              <a:rPr lang="en-US" dirty="0" err="1"/>
              <a:t>www.dmv.org</a:t>
            </a:r>
            <a:r>
              <a:rPr lang="en-US" dirty="0"/>
              <a:t>/</a:t>
            </a:r>
            <a:r>
              <a:rPr lang="en-US" dirty="0" err="1"/>
              <a:t>nc</a:t>
            </a:r>
            <a:r>
              <a:rPr lang="en-US" dirty="0"/>
              <a:t>-north-</a:t>
            </a:r>
            <a:r>
              <a:rPr lang="en-US" dirty="0" err="1"/>
              <a:t>carolina</a:t>
            </a:r>
            <a:r>
              <a:rPr lang="en-US" dirty="0"/>
              <a:t>/automotive-law/</a:t>
            </a:r>
            <a:r>
              <a:rPr lang="en-US" dirty="0" err="1"/>
              <a:t>dui.php</a:t>
            </a:r>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80</a:t>
            </a:fld>
            <a:endParaRPr lang="en-US"/>
          </a:p>
        </p:txBody>
      </p:sp>
    </p:spTree>
    <p:extLst>
      <p:ext uri="{BB962C8B-B14F-4D97-AF65-F5344CB8AC3E}">
        <p14:creationId xmlns:p14="http://schemas.microsoft.com/office/powerpoint/2010/main" val="28640091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743200" cy="2057400"/>
          </a:xfrm>
        </p:spPr>
      </p:sp>
      <p:sp>
        <p:nvSpPr>
          <p:cNvPr id="3" name="Notes Placeholder 2"/>
          <p:cNvSpPr>
            <a:spLocks noGrp="1"/>
          </p:cNvSpPr>
          <p:nvPr>
            <p:ph type="body" idx="1"/>
          </p:nvPr>
        </p:nvSpPr>
        <p:spPr>
          <a:xfrm>
            <a:off x="685800" y="3200400"/>
            <a:ext cx="5486400" cy="5943600"/>
          </a:xfrm>
        </p:spPr>
        <p:txBody>
          <a:bodyPr>
            <a:noAutofit/>
          </a:bodyPr>
          <a:lstStyle/>
          <a:p>
            <a:r>
              <a:rPr lang="en-US" dirty="0"/>
              <a:t>Question number 17</a:t>
            </a:r>
          </a:p>
          <a:p>
            <a:endParaRPr lang="en-US" dirty="0"/>
          </a:p>
          <a:p>
            <a:r>
              <a:rPr lang="en-US" dirty="0">
                <a:sym typeface="Wingdings"/>
              </a:rPr>
              <a:t></a:t>
            </a:r>
          </a:p>
          <a:p>
            <a:r>
              <a:rPr lang="en-US" dirty="0"/>
              <a:t>Correct answer(s): C</a:t>
            </a:r>
          </a:p>
          <a:p>
            <a:endParaRPr lang="en-US" dirty="0"/>
          </a:p>
          <a:p>
            <a:r>
              <a:rPr lang="en-US" dirty="0"/>
              <a:t>This is just for the attorney fee. </a:t>
            </a:r>
          </a:p>
          <a:p>
            <a:r>
              <a:rPr lang="en-US" dirty="0"/>
              <a:t>On top of that are the fees for license restoration, limited-time driving privilege, ignition interlock, court fees, jail</a:t>
            </a:r>
            <a:r>
              <a:rPr lang="en-US" baseline="0" dirty="0"/>
              <a:t> fees, community service fee, lab fees, probation supervision fee, assessments, treatments, and more.</a:t>
            </a:r>
          </a:p>
          <a:p>
            <a:endParaRPr lang="en-US" baseline="0" dirty="0"/>
          </a:p>
          <a:p>
            <a:r>
              <a:rPr lang="en-US" baseline="0" dirty="0"/>
              <a:t>All that verses a $20 cab ride.</a:t>
            </a:r>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r>
              <a:rPr lang="en-US" dirty="0"/>
              <a:t>http://</a:t>
            </a:r>
            <a:r>
              <a:rPr lang="en-US" dirty="0" err="1"/>
              <a:t>www.kirkkirklaw.com</a:t>
            </a:r>
            <a:r>
              <a:rPr lang="en-US" dirty="0"/>
              <a:t>/legal-resources/how-much-will-my-</a:t>
            </a:r>
            <a:r>
              <a:rPr lang="en-US" dirty="0" err="1"/>
              <a:t>dwi</a:t>
            </a:r>
            <a:r>
              <a:rPr lang="en-US" dirty="0"/>
              <a:t>-cost-me/</a:t>
            </a:r>
          </a:p>
          <a:p>
            <a:r>
              <a:rPr lang="en-US" dirty="0"/>
              <a:t>https://</a:t>
            </a:r>
            <a:r>
              <a:rPr lang="en-US" dirty="0" err="1"/>
              <a:t>mathesonlawoffice.com</a:t>
            </a:r>
            <a:r>
              <a:rPr lang="en-US" dirty="0"/>
              <a:t>/</a:t>
            </a:r>
            <a:r>
              <a:rPr lang="en-US" dirty="0" err="1"/>
              <a:t>raleigh</a:t>
            </a:r>
            <a:r>
              <a:rPr lang="en-US" dirty="0"/>
              <a:t>-</a:t>
            </a:r>
            <a:r>
              <a:rPr lang="en-US" dirty="0" err="1"/>
              <a:t>dwi</a:t>
            </a:r>
            <a:r>
              <a:rPr lang="en-US" dirty="0"/>
              <a:t>-lawyer/</a:t>
            </a:r>
          </a:p>
          <a:p>
            <a:endParaRPr lang="en-US" dirty="0"/>
          </a:p>
          <a:p>
            <a:r>
              <a:rPr lang="en-US" dirty="0"/>
              <a:t>http://</a:t>
            </a:r>
            <a:r>
              <a:rPr lang="en-US" dirty="0" err="1"/>
              <a:t>www.minicklaw.com</a:t>
            </a:r>
            <a:r>
              <a:rPr lang="en-US" dirty="0"/>
              <a:t>/</a:t>
            </a:r>
            <a:r>
              <a:rPr lang="en-US" dirty="0" err="1"/>
              <a:t>dwi</a:t>
            </a:r>
            <a:r>
              <a:rPr lang="en-US" dirty="0"/>
              <a:t>-costs-in-north-</a:t>
            </a:r>
            <a:r>
              <a:rPr lang="en-US" dirty="0" err="1"/>
              <a:t>carolina</a:t>
            </a:r>
            <a:r>
              <a:rPr lang="en-US" dirty="0"/>
              <a:t>/</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81</a:t>
            </a:fld>
            <a:endParaRPr lang="en-US"/>
          </a:p>
        </p:txBody>
      </p:sp>
    </p:spTree>
    <p:extLst>
      <p:ext uri="{BB962C8B-B14F-4D97-AF65-F5344CB8AC3E}">
        <p14:creationId xmlns:p14="http://schemas.microsoft.com/office/powerpoint/2010/main" val="3590345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757488" cy="2068513"/>
          </a:xfrm>
        </p:spPr>
      </p:sp>
      <p:sp>
        <p:nvSpPr>
          <p:cNvPr id="3" name="Notes Placeholder 2"/>
          <p:cNvSpPr>
            <a:spLocks noGrp="1"/>
          </p:cNvSpPr>
          <p:nvPr>
            <p:ph type="body" idx="1"/>
          </p:nvPr>
        </p:nvSpPr>
        <p:spPr>
          <a:xfrm>
            <a:off x="685800" y="3314700"/>
            <a:ext cx="5486400" cy="5829300"/>
          </a:xfrm>
        </p:spPr>
        <p:txBody>
          <a:bodyPr>
            <a:noAutofit/>
          </a:bodyPr>
          <a:lstStyle/>
          <a:p>
            <a:r>
              <a:rPr lang="en-US" dirty="0"/>
              <a:t>Question number 24</a:t>
            </a:r>
          </a:p>
          <a:p>
            <a:endParaRPr lang="en-US" dirty="0"/>
          </a:p>
          <a:p>
            <a:r>
              <a:rPr lang="en-US" dirty="0">
                <a:sym typeface="Wingdings"/>
              </a:rPr>
              <a:t></a:t>
            </a:r>
          </a:p>
          <a:p>
            <a:r>
              <a:rPr lang="en-US" dirty="0"/>
              <a:t>Correct answer(s): A,B,C,D</a:t>
            </a:r>
          </a:p>
          <a:p>
            <a:endParaRPr lang="en-US" dirty="0"/>
          </a:p>
          <a:p>
            <a:r>
              <a:rPr lang="en-US" dirty="0"/>
              <a:t>----</a:t>
            </a:r>
          </a:p>
          <a:p>
            <a:r>
              <a:rPr lang="en-US" dirty="0"/>
              <a:t>Even if</a:t>
            </a:r>
            <a:r>
              <a:rPr lang="en-US" baseline="0" dirty="0"/>
              <a:t> you just slip a little extra peperoni on your friend’s pizza, that’s a felony.</a:t>
            </a:r>
          </a:p>
          <a:p>
            <a:endParaRPr lang="en-US" baseline="0" dirty="0"/>
          </a:p>
          <a:p>
            <a:r>
              <a:rPr lang="en-US" dirty="0"/>
              <a:t>Steeling from your employer, -- no matter</a:t>
            </a:r>
            <a:r>
              <a:rPr lang="en-US" baseline="0" dirty="0"/>
              <a:t> how small, -- like a little paper clip, -- is considered a felony, which is much worse than a misdemeanor.</a:t>
            </a:r>
          </a:p>
          <a:p>
            <a:endParaRPr lang="en-US" baseline="0" dirty="0"/>
          </a:p>
          <a:p>
            <a:r>
              <a:rPr lang="en-US" baseline="0" dirty="0"/>
              <a:t>Now, if there is a written company policy that says it is OK to give something extra to your friends, then that is OK.  But that is not likely.</a:t>
            </a:r>
          </a:p>
          <a:p>
            <a:endParaRPr lang="en-US" baseline="0" dirty="0"/>
          </a:p>
          <a:p>
            <a:r>
              <a:rPr lang="en-US" baseline="0" dirty="0"/>
              <a:t>The person to whom you gave the special deal, could be charged with accepting stolen goods and receive a misdemeanor charge.</a:t>
            </a:r>
          </a:p>
          <a:p>
            <a:endParaRPr lang="en-US" baseline="0" dirty="0"/>
          </a:p>
          <a:p>
            <a:r>
              <a:rPr lang="en-US" baseline="0"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82</a:t>
            </a:fld>
            <a:endParaRPr lang="en-US"/>
          </a:p>
        </p:txBody>
      </p:sp>
    </p:spTree>
    <p:extLst>
      <p:ext uri="{BB962C8B-B14F-4D97-AF65-F5344CB8AC3E}">
        <p14:creationId xmlns:p14="http://schemas.microsoft.com/office/powerpoint/2010/main" val="38301822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Question number 25</a:t>
            </a:r>
          </a:p>
          <a:p>
            <a:endParaRPr lang="en-US" dirty="0"/>
          </a:p>
          <a:p>
            <a:r>
              <a:rPr lang="en-US" dirty="0">
                <a:sym typeface="Wingdings"/>
              </a:rPr>
              <a:t></a:t>
            </a:r>
          </a:p>
          <a:p>
            <a:r>
              <a:rPr lang="en-US" dirty="0"/>
              <a:t>Correct answer(s): A,C,D</a:t>
            </a:r>
          </a:p>
          <a:p>
            <a:endParaRPr lang="en-US" dirty="0"/>
          </a:p>
          <a:p>
            <a:endParaRPr lang="en-US" dirty="0"/>
          </a:p>
          <a:p>
            <a:r>
              <a:rPr lang="en-US" dirty="0"/>
              <a:t>Hacking has become a big problem all around the world.  </a:t>
            </a:r>
          </a:p>
          <a:p>
            <a:endParaRPr lang="en-US" dirty="0"/>
          </a:p>
          <a:p>
            <a:r>
              <a:rPr lang="en-US" dirty="0"/>
              <a:t>And the government</a:t>
            </a:r>
            <a:r>
              <a:rPr lang="en-US" baseline="0" dirty="0"/>
              <a:t> wants you to know how serious they are about hacking by enforcing some strong penalties.</a:t>
            </a:r>
            <a:endParaRPr lang="en-US" dirty="0"/>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83</a:t>
            </a:fld>
            <a:endParaRPr lang="en-US"/>
          </a:p>
        </p:txBody>
      </p:sp>
    </p:spTree>
    <p:extLst>
      <p:ext uri="{BB962C8B-B14F-4D97-AF65-F5344CB8AC3E}">
        <p14:creationId xmlns:p14="http://schemas.microsoft.com/office/powerpoint/2010/main" val="12248930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Question number 27</a:t>
            </a:r>
          </a:p>
          <a:p>
            <a:endParaRPr lang="en-US" dirty="0"/>
          </a:p>
          <a:p>
            <a:r>
              <a:rPr lang="en-US" dirty="0">
                <a:sym typeface="Wingdings"/>
              </a:rPr>
              <a:t></a:t>
            </a:r>
          </a:p>
          <a:p>
            <a:r>
              <a:rPr lang="en-US" dirty="0"/>
              <a:t>Correct answer(s): A,B,D</a:t>
            </a:r>
          </a:p>
          <a:p>
            <a:endParaRPr lang="en-US" dirty="0"/>
          </a:p>
          <a:p>
            <a:r>
              <a:rPr lang="en-US" dirty="0"/>
              <a:t>Making an electronic copy of a song to share with a friend is just as serious as if you stole a CD from a</a:t>
            </a:r>
            <a:r>
              <a:rPr lang="en-US" baseline="0" dirty="0"/>
              <a:t> music store.</a:t>
            </a:r>
          </a:p>
          <a:p>
            <a:endParaRPr lang="en-US" baseline="0" dirty="0"/>
          </a:p>
          <a:p>
            <a:r>
              <a:rPr lang="en-US" baseline="0" dirty="0"/>
              <a:t>Technology makes it really easy, but it is still wrong.</a:t>
            </a:r>
          </a:p>
          <a:p>
            <a:endParaRPr lang="en-US" baseline="0" dirty="0"/>
          </a:p>
          <a:p>
            <a:r>
              <a:rPr lang="en-US" baseline="0" dirty="0"/>
              <a:t>You might do it a thousand times and never get caught, but it is still illegal.</a:t>
            </a:r>
          </a:p>
          <a:p>
            <a:endParaRPr lang="en-US" baseline="0" dirty="0"/>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84</a:t>
            </a:fld>
            <a:endParaRPr lang="en-US"/>
          </a:p>
        </p:txBody>
      </p:sp>
    </p:spTree>
    <p:extLst>
      <p:ext uri="{BB962C8B-B14F-4D97-AF65-F5344CB8AC3E}">
        <p14:creationId xmlns:p14="http://schemas.microsoft.com/office/powerpoint/2010/main" val="9957620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028950" cy="2271713"/>
          </a:xfrm>
        </p:spPr>
      </p:sp>
      <p:sp>
        <p:nvSpPr>
          <p:cNvPr id="3" name="Notes Placeholder 2"/>
          <p:cNvSpPr>
            <a:spLocks noGrp="1"/>
          </p:cNvSpPr>
          <p:nvPr>
            <p:ph type="body" idx="1"/>
          </p:nvPr>
        </p:nvSpPr>
        <p:spPr>
          <a:xfrm>
            <a:off x="685800" y="3414713"/>
            <a:ext cx="5486400" cy="5729287"/>
          </a:xfrm>
        </p:spPr>
        <p:txBody>
          <a:bodyPr>
            <a:noAutofit/>
          </a:bodyPr>
          <a:lstStyle/>
          <a:p>
            <a:r>
              <a:rPr lang="en-US" dirty="0"/>
              <a:t>Question number 28</a:t>
            </a:r>
          </a:p>
          <a:p>
            <a:endParaRPr lang="en-US" dirty="0"/>
          </a:p>
          <a:p>
            <a:r>
              <a:rPr lang="en-US" dirty="0">
                <a:sym typeface="Wingdings"/>
              </a:rPr>
              <a:t></a:t>
            </a:r>
          </a:p>
          <a:p>
            <a:r>
              <a:rPr lang="en-US" dirty="0"/>
              <a:t>Correct answer(s): A,C</a:t>
            </a:r>
          </a:p>
          <a:p>
            <a:endParaRPr lang="en-US" dirty="0"/>
          </a:p>
          <a:p>
            <a:r>
              <a:rPr lang="en-US" dirty="0"/>
              <a:t>----</a:t>
            </a:r>
          </a:p>
          <a:p>
            <a:r>
              <a:rPr lang="en-US" dirty="0"/>
              <a:t>A.</a:t>
            </a:r>
            <a:r>
              <a:rPr lang="en-US" baseline="0" dirty="0"/>
              <a:t> I</a:t>
            </a:r>
            <a:r>
              <a:rPr lang="en-US" dirty="0"/>
              <a:t>s a federal felony</a:t>
            </a:r>
          </a:p>
          <a:p>
            <a:r>
              <a:rPr lang="en-US" dirty="0"/>
              <a:t>C.</a:t>
            </a:r>
            <a:r>
              <a:rPr lang="en-US" baseline="0" dirty="0"/>
              <a:t> Is a state felony</a:t>
            </a:r>
          </a:p>
          <a:p>
            <a:endParaRPr lang="en-US" baseline="0" dirty="0"/>
          </a:p>
          <a:p>
            <a:r>
              <a:rPr lang="en-US" baseline="0" dirty="0"/>
              <a:t>B &amp; D are not felonies, but are considered Fraudulent Identification.</a:t>
            </a:r>
          </a:p>
          <a:p>
            <a:endParaRPr lang="en-US" baseline="0" dirty="0"/>
          </a:p>
          <a:p>
            <a:r>
              <a:rPr lang="en-US" baseline="0" dirty="0"/>
              <a:t>With modern technology it is too easy to counterfeit documents. </a:t>
            </a:r>
          </a:p>
          <a:p>
            <a:r>
              <a:rPr lang="en-US" baseline="0" dirty="0"/>
              <a:t>In fact, you can make documents look </a:t>
            </a:r>
            <a:r>
              <a:rPr lang="en-US" u="sng" baseline="0" dirty="0"/>
              <a:t>better</a:t>
            </a:r>
            <a:r>
              <a:rPr lang="en-US" baseline="0" dirty="0"/>
              <a:t> than the originals.</a:t>
            </a:r>
          </a:p>
          <a:p>
            <a:endParaRPr lang="en-US" baseline="0" dirty="0"/>
          </a:p>
          <a:p>
            <a:r>
              <a:rPr lang="en-US" baseline="0" dirty="0"/>
              <a:t>Why is it illegal to counterfeit money?  Whom does that impact?</a:t>
            </a:r>
          </a:p>
          <a:p>
            <a:endParaRPr lang="en-US" baseline="0" dirty="0"/>
          </a:p>
          <a:p>
            <a:r>
              <a:rPr lang="en-US" baseline="0" dirty="0"/>
              <a:t>If a fake ID gets me into a club, who cares?</a:t>
            </a:r>
          </a:p>
          <a:p>
            <a:endParaRPr lang="en-US" baseline="0" dirty="0"/>
          </a:p>
          <a:p>
            <a:endParaRPr lang="en-US" baseline="0" dirty="0"/>
          </a:p>
          <a:p>
            <a:r>
              <a:rPr lang="en-US" baseline="0"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85</a:t>
            </a:fld>
            <a:endParaRPr lang="en-US"/>
          </a:p>
        </p:txBody>
      </p:sp>
    </p:spTree>
    <p:extLst>
      <p:ext uri="{BB962C8B-B14F-4D97-AF65-F5344CB8AC3E}">
        <p14:creationId xmlns:p14="http://schemas.microsoft.com/office/powerpoint/2010/main" val="25002718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2786063" cy="2089150"/>
          </a:xfrm>
        </p:spPr>
      </p:sp>
      <p:sp>
        <p:nvSpPr>
          <p:cNvPr id="3" name="Notes Placeholder 2"/>
          <p:cNvSpPr>
            <a:spLocks noGrp="1"/>
          </p:cNvSpPr>
          <p:nvPr>
            <p:ph type="body" idx="1"/>
          </p:nvPr>
        </p:nvSpPr>
        <p:spPr>
          <a:xfrm>
            <a:off x="685800" y="3571875"/>
            <a:ext cx="5486400" cy="5457825"/>
          </a:xfrm>
        </p:spPr>
        <p:txBody>
          <a:bodyPr>
            <a:noAutofit/>
          </a:bodyPr>
          <a:lstStyle/>
          <a:p>
            <a:r>
              <a:rPr lang="en-US" dirty="0"/>
              <a:t>Question number 29</a:t>
            </a:r>
          </a:p>
          <a:p>
            <a:endParaRPr lang="en-US" dirty="0"/>
          </a:p>
          <a:p>
            <a:r>
              <a:rPr lang="en-US" dirty="0">
                <a:sym typeface="Wingdings"/>
              </a:rPr>
              <a:t></a:t>
            </a:r>
          </a:p>
          <a:p>
            <a:r>
              <a:rPr lang="en-US" dirty="0"/>
              <a:t>Correct answer(s): C</a:t>
            </a:r>
          </a:p>
          <a:p>
            <a:endParaRPr lang="en-US" dirty="0"/>
          </a:p>
          <a:p>
            <a:r>
              <a:rPr lang="en-US" dirty="0"/>
              <a:t>If you </a:t>
            </a:r>
            <a:r>
              <a:rPr lang="en-US" u="sng" dirty="0"/>
              <a:t>use</a:t>
            </a:r>
            <a:r>
              <a:rPr lang="en-US" dirty="0"/>
              <a:t> a fake ID with falsified information, it is a misdemeanor.</a:t>
            </a:r>
          </a:p>
          <a:p>
            <a:endParaRPr lang="en-US" dirty="0"/>
          </a:p>
          <a:p>
            <a:r>
              <a:rPr lang="en-US" dirty="0"/>
              <a:t>But if</a:t>
            </a:r>
            <a:r>
              <a:rPr lang="en-US" baseline="0" dirty="0"/>
              <a:t> you </a:t>
            </a:r>
            <a:r>
              <a:rPr lang="en-US" u="sng" baseline="0" dirty="0"/>
              <a:t>sell</a:t>
            </a:r>
            <a:r>
              <a:rPr lang="en-US" baseline="0" dirty="0"/>
              <a:t> a fake ID, it is a </a:t>
            </a:r>
            <a:r>
              <a:rPr lang="en-US" u="sng" baseline="0" dirty="0"/>
              <a:t>felony</a:t>
            </a:r>
            <a:r>
              <a:rPr lang="en-US" baseline="0" dirty="0"/>
              <a:t>.</a:t>
            </a:r>
          </a:p>
          <a:p>
            <a:endParaRPr lang="en-US" baseline="0"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r>
              <a:rPr lang="en-US" dirty="0"/>
              <a:t>http://</a:t>
            </a:r>
            <a:r>
              <a:rPr lang="en-US" dirty="0" err="1"/>
              <a:t>nccriminallaw.sog.unc.edu</a:t>
            </a:r>
            <a:r>
              <a:rPr lang="en-US" dirty="0"/>
              <a:t>/fake-ids-and-criminal-consequences/</a:t>
            </a:r>
          </a:p>
          <a:p>
            <a:endParaRPr lang="en-US" dirty="0"/>
          </a:p>
          <a:p>
            <a:r>
              <a:rPr lang="en-US" dirty="0"/>
              <a:t>http://</a:t>
            </a:r>
            <a:r>
              <a:rPr lang="en-US" dirty="0" err="1"/>
              <a:t>archive.digtriad.com</a:t>
            </a:r>
            <a:r>
              <a:rPr lang="en-US" dirty="0"/>
              <a:t>/news/article/154688/1/10-Laws-Every-NC-College-Student-Needs-To-Know</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86</a:t>
            </a:fld>
            <a:endParaRPr lang="en-US"/>
          </a:p>
        </p:txBody>
      </p:sp>
    </p:spTree>
    <p:extLst>
      <p:ext uri="{BB962C8B-B14F-4D97-AF65-F5344CB8AC3E}">
        <p14:creationId xmlns:p14="http://schemas.microsoft.com/office/powerpoint/2010/main" val="13049199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Question number 30</a:t>
            </a:r>
          </a:p>
          <a:p>
            <a:endParaRPr lang="en-US" dirty="0"/>
          </a:p>
          <a:p>
            <a:r>
              <a:rPr lang="en-US" dirty="0">
                <a:sym typeface="Wingdings"/>
              </a:rPr>
              <a:t></a:t>
            </a:r>
          </a:p>
          <a:p>
            <a:r>
              <a:rPr lang="en-US" dirty="0"/>
              <a:t>Correct answer(s): A,B,C,D</a:t>
            </a:r>
          </a:p>
          <a:p>
            <a:endParaRPr lang="en-US" dirty="0"/>
          </a:p>
          <a:p>
            <a:r>
              <a:rPr lang="en-US" baseline="0" dirty="0"/>
              <a:t>Also if you use someone else’s ID – not a fake ID, -- but a real ID that is not yours -- You could be charged with a felony.</a:t>
            </a:r>
          </a:p>
          <a:p>
            <a:endParaRPr lang="en-US" baseline="0" dirty="0"/>
          </a:p>
          <a:p>
            <a:r>
              <a:rPr lang="en-US" baseline="0" dirty="0"/>
              <a:t>If you loan your real ID to someone else so they can pose as you, -- </a:t>
            </a:r>
            <a:r>
              <a:rPr lang="en-US" u="sng" baseline="0" dirty="0"/>
              <a:t>you</a:t>
            </a:r>
            <a:r>
              <a:rPr lang="en-US" baseline="0" dirty="0"/>
              <a:t> could be charged with a misdemeanor and lose your driver license for a year.</a:t>
            </a:r>
            <a:endParaRPr lang="en-US" dirty="0"/>
          </a:p>
          <a:p>
            <a:endParaRPr lang="en-US" dirty="0"/>
          </a:p>
          <a:p>
            <a:endParaRPr lang="en-US" dirty="0"/>
          </a:p>
          <a:p>
            <a:r>
              <a:rPr lang="en-US" dirty="0"/>
              <a:t>======</a:t>
            </a:r>
          </a:p>
          <a:p>
            <a:r>
              <a:rPr lang="en-US" b="0" i="0" u="none" strike="noStrike" kern="1200" baseline="0" dirty="0">
                <a:solidFill>
                  <a:schemeClr val="tx1"/>
                </a:solidFill>
                <a:latin typeface="+mn-lt"/>
                <a:ea typeface="+mn-ea"/>
                <a:cs typeface="+mn-cs"/>
              </a:rPr>
              <a:t>Special Thanks to:  </a:t>
            </a:r>
          </a:p>
          <a:p>
            <a:r>
              <a:rPr lang="en-US" b="0" i="0" u="none" strike="noStrike" kern="1200" baseline="0" dirty="0">
                <a:solidFill>
                  <a:schemeClr val="tx1"/>
                </a:solidFill>
                <a:latin typeface="+mn-lt"/>
                <a:ea typeface="+mn-ea"/>
                <a:cs typeface="+mn-cs"/>
              </a:rPr>
              <a:t>Manning &amp; Crouch, Attorneys at Law, Raleigh, NC</a:t>
            </a:r>
          </a:p>
          <a:p>
            <a:r>
              <a:rPr lang="en-US" b="0" i="0" u="none" strike="noStrike" kern="1200" baseline="0" dirty="0">
                <a:solidFill>
                  <a:schemeClr val="tx1"/>
                </a:solidFill>
                <a:latin typeface="+mn-lt"/>
                <a:ea typeface="+mn-ea"/>
                <a:cs typeface="+mn-cs"/>
              </a:rPr>
              <a:t>Megan Kirkpatrick</a:t>
            </a:r>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87</a:t>
            </a:fld>
            <a:endParaRPr lang="en-US"/>
          </a:p>
        </p:txBody>
      </p:sp>
    </p:spTree>
    <p:extLst>
      <p:ext uri="{BB962C8B-B14F-4D97-AF65-F5344CB8AC3E}">
        <p14:creationId xmlns:p14="http://schemas.microsoft.com/office/powerpoint/2010/main" val="31284378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339725"/>
            <a:ext cx="2071687" cy="1554163"/>
          </a:xfrm>
        </p:spPr>
      </p:sp>
      <p:sp>
        <p:nvSpPr>
          <p:cNvPr id="3" name="Notes Placeholder 2"/>
          <p:cNvSpPr>
            <a:spLocks noGrp="1"/>
          </p:cNvSpPr>
          <p:nvPr>
            <p:ph type="body" idx="1"/>
          </p:nvPr>
        </p:nvSpPr>
        <p:spPr>
          <a:xfrm>
            <a:off x="685800" y="2085975"/>
            <a:ext cx="5600700" cy="7058025"/>
          </a:xfrm>
        </p:spPr>
        <p:txBody>
          <a:bodyPr/>
          <a:lstStyle/>
          <a:p>
            <a:r>
              <a:rPr lang="en-US" dirty="0"/>
              <a:t>For some of the youth with whom you are working, it might be </a:t>
            </a:r>
            <a:r>
              <a:rPr lang="en-US" u="sng" dirty="0"/>
              <a:t>normal</a:t>
            </a:r>
            <a:r>
              <a:rPr lang="en-US" dirty="0"/>
              <a:t> in their family to break the law.</a:t>
            </a:r>
          </a:p>
          <a:p>
            <a:r>
              <a:rPr lang="en-US" dirty="0"/>
              <a:t>They might feel the law does not apply to them.</a:t>
            </a:r>
          </a:p>
          <a:p>
            <a:r>
              <a:rPr lang="en-US" dirty="0"/>
              <a:t>Or they can ignore it because they don't think it is fair.</a:t>
            </a:r>
          </a:p>
          <a:p>
            <a:endParaRPr lang="en-US" dirty="0"/>
          </a:p>
          <a:p>
            <a:r>
              <a:rPr lang="en-US" dirty="0"/>
              <a:t>This is a good time to discuss why we have laws.</a:t>
            </a:r>
          </a:p>
          <a:p>
            <a:r>
              <a:rPr lang="en-US" dirty="0"/>
              <a:t>And why it is important for everyone to follow the law.</a:t>
            </a:r>
          </a:p>
          <a:p>
            <a:endParaRPr lang="en-US" dirty="0"/>
          </a:p>
          <a:p>
            <a:r>
              <a:rPr lang="en-US" dirty="0"/>
              <a:t>Can a tendency to break the law be passed down through generations?</a:t>
            </a:r>
          </a:p>
          <a:p>
            <a:endParaRPr lang="en-US" dirty="0"/>
          </a:p>
          <a:p>
            <a:r>
              <a:rPr lang="en-US" dirty="0"/>
              <a:t>The "normal" you grew up with may not be the normal of the folks around you.</a:t>
            </a:r>
          </a:p>
          <a:p>
            <a:r>
              <a:rPr lang="en-US" dirty="0"/>
              <a:t>People have to see a compelling reason to change their normal and really want to change their normal before it can happen.</a:t>
            </a:r>
          </a:p>
          <a:p>
            <a:endParaRPr lang="en-US" dirty="0"/>
          </a:p>
          <a:p>
            <a:r>
              <a:rPr lang="en-US" dirty="0"/>
              <a:t>What if you don't like a law?</a:t>
            </a:r>
          </a:p>
          <a:p>
            <a:r>
              <a:rPr lang="en-US" dirty="0"/>
              <a:t>Help them investigate how laws are made and how they can be changed.</a:t>
            </a:r>
          </a:p>
          <a:p>
            <a:r>
              <a:rPr lang="en-US" dirty="0"/>
              <a:t>Too many citizens thin they have no power when it comes to laws. </a:t>
            </a:r>
          </a:p>
          <a:p>
            <a:r>
              <a:rPr lang="en-US" dirty="0"/>
              <a:t>You can empower them with the knowledge to change laws.</a:t>
            </a:r>
          </a:p>
          <a:p>
            <a:endParaRPr lang="en-US" dirty="0"/>
          </a:p>
          <a:p>
            <a:r>
              <a:rPr lang="en-US" dirty="0"/>
              <a:t>With the advent of the Internet and electronic records, it has become too easy to do a criminal record check on anyone.</a:t>
            </a:r>
          </a:p>
          <a:p>
            <a:endParaRPr lang="en-US" dirty="0"/>
          </a:p>
          <a:p>
            <a:r>
              <a:rPr lang="en-US" dirty="0"/>
              <a:t>Employers have to be ready to give folks a second chance if that former offender truly has turned their life around.</a:t>
            </a:r>
          </a:p>
          <a:p>
            <a:endParaRPr lang="en-US" dirty="0"/>
          </a:p>
          <a:p>
            <a:endParaRPr lang="en-US" dirty="0"/>
          </a:p>
          <a:p>
            <a:r>
              <a:rPr lang="en-US" dirty="0"/>
              <a:t>=======</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sz="1600" dirty="0">
                <a:latin typeface="Arial" charset="0"/>
                <a:ea typeface="ヒラギノ角ゴ Pro W3" charset="0"/>
                <a:cs typeface="ヒラギノ角ゴ Pro W3" charset="0"/>
              </a:rPr>
              <a:t>CTE Coordinator</a:t>
            </a:r>
          </a:p>
          <a:p>
            <a:pPr marL="461963" algn="l">
              <a:lnSpc>
                <a:spcPct val="80000"/>
              </a:lnSpc>
            </a:pPr>
            <a:r>
              <a:rPr lang="en-US" sz="1600" dirty="0">
                <a:latin typeface="Arial" charset="0"/>
                <a:ea typeface="ヒラギノ角ゴ Pro W3" charset="0"/>
                <a:cs typeface="ヒラギノ角ゴ Pro W3" charset="0"/>
              </a:rPr>
              <a:t>NC Community Colleges</a:t>
            </a:r>
          </a:p>
          <a:p>
            <a:pPr marL="461963" algn="l">
              <a:lnSpc>
                <a:spcPct val="80000"/>
              </a:lnSpc>
            </a:pPr>
            <a:r>
              <a:rPr lang="en-US" sz="1400" dirty="0" err="1">
                <a:latin typeface="Arial" charset="0"/>
                <a:ea typeface="ヒラギノ角ゴ Pro W3" charset="0"/>
                <a:cs typeface="ヒラギノ角ゴ Pro W3" charset="0"/>
              </a:rPr>
              <a:t>DroesslerC@NCCommunityColleges.edu</a:t>
            </a:r>
            <a:endParaRPr lang="en-US" sz="1400"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88</a:t>
            </a:fld>
            <a:endParaRPr lang="en-US"/>
          </a:p>
        </p:txBody>
      </p:sp>
    </p:spTree>
    <p:extLst>
      <p:ext uri="{BB962C8B-B14F-4D97-AF65-F5344CB8AC3E}">
        <p14:creationId xmlns:p14="http://schemas.microsoft.com/office/powerpoint/2010/main" val="9743179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Whose head is spinning after all of this?</a:t>
            </a:r>
          </a:p>
          <a:p>
            <a:endParaRPr lang="en-US" dirty="0"/>
          </a:p>
          <a:p>
            <a:endParaRPr lang="en-US" dirty="0"/>
          </a:p>
          <a:p>
            <a:r>
              <a:rPr lang="en-US" dirty="0"/>
              <a:t>I hope you download this PowerPoint and use it with your youth.</a:t>
            </a:r>
          </a:p>
          <a:p>
            <a:endParaRPr lang="en-US" dirty="0"/>
          </a:p>
          <a:p>
            <a:r>
              <a:rPr lang="en-US" dirty="0"/>
              <a:t>Their future depends on them knowing</a:t>
            </a:r>
            <a:r>
              <a:rPr lang="en-US" baseline="0" dirty="0"/>
              <a:t> not just right from wrong, but that there are consequences to their actions.</a:t>
            </a:r>
          </a:p>
          <a:p>
            <a:endParaRPr lang="en-US" baseline="0" dirty="0"/>
          </a:p>
          <a:p>
            <a:r>
              <a:rPr lang="en-US" baseline="0" dirty="0"/>
              <a:t>Share this with the parents, teachers, community members. Everyone.</a:t>
            </a:r>
            <a:endParaRPr lang="en-US" dirty="0"/>
          </a:p>
          <a:p>
            <a:endParaRPr lang="en-US" dirty="0"/>
          </a:p>
          <a:p>
            <a:endParaRPr lang="en-US" dirty="0"/>
          </a:p>
          <a:p>
            <a:r>
              <a:rPr lang="en-US" dirty="0"/>
              <a:t>=====</a:t>
            </a:r>
          </a:p>
          <a:p>
            <a:r>
              <a:rPr lang="en-US" dirty="0"/>
              <a:t>photo</a:t>
            </a:r>
          </a:p>
          <a:p>
            <a:r>
              <a:rPr lang="en-US" dirty="0"/>
              <a:t>https://adam1cor.files.wordpress.com/2014/04/youth-</a:t>
            </a:r>
            <a:r>
              <a:rPr lang="en-US" dirty="0" err="1"/>
              <a:t>offences.jpg</a:t>
            </a:r>
            <a:endParaRPr lang="en-US" dirty="0"/>
          </a:p>
          <a:p>
            <a:endParaRPr lang="en-US" dirty="0"/>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89</a:t>
            </a:fld>
            <a:endParaRPr lang="en-US"/>
          </a:p>
        </p:txBody>
      </p:sp>
    </p:spTree>
    <p:extLst>
      <p:ext uri="{BB962C8B-B14F-4D97-AF65-F5344CB8AC3E}">
        <p14:creationId xmlns:p14="http://schemas.microsoft.com/office/powerpoint/2010/main" val="156664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baseline="0" dirty="0"/>
              <a:t>And we have to help others, </a:t>
            </a:r>
          </a:p>
          <a:p>
            <a:r>
              <a:rPr lang="en-US" baseline="0" dirty="0"/>
              <a:t>like the students, clients, customers with whom we work, </a:t>
            </a:r>
          </a:p>
          <a:p>
            <a:r>
              <a:rPr lang="en-US" baseline="0" dirty="0"/>
              <a:t>do the same, </a:t>
            </a:r>
          </a:p>
          <a:p>
            <a:endParaRPr lang="en-US" baseline="0" dirty="0"/>
          </a:p>
          <a:p>
            <a:r>
              <a:rPr lang="en-US" baseline="0" dirty="0"/>
              <a:t>or we all end up like riding in bumper cars </a:t>
            </a:r>
            <a:r>
              <a:rPr lang="en-US" u="sng" baseline="0" dirty="0"/>
              <a:t>without</a:t>
            </a:r>
            <a:r>
              <a:rPr lang="en-US" baseline="0" dirty="0"/>
              <a:t> a steering wheel.  </a:t>
            </a:r>
          </a:p>
          <a:p>
            <a:endParaRPr lang="en-US" baseline="0" dirty="0"/>
          </a:p>
          <a:p>
            <a:r>
              <a:rPr lang="en-US" baseline="0" dirty="0"/>
              <a:t>Always reacting to outside forces -- </a:t>
            </a:r>
          </a:p>
          <a:p>
            <a:r>
              <a:rPr lang="en-US" baseline="0" dirty="0"/>
              <a:t>rather than creating our </a:t>
            </a:r>
            <a:r>
              <a:rPr lang="en-US" u="sng" baseline="0" dirty="0"/>
              <a:t>own</a:t>
            </a:r>
            <a:r>
              <a:rPr lang="en-US" baseline="0" dirty="0"/>
              <a:t> career pathway.</a:t>
            </a:r>
          </a:p>
          <a:p>
            <a:endParaRPr lang="en-US" baseline="0" dirty="0"/>
          </a:p>
          <a:p>
            <a:endParaRPr lang="en-US" dirty="0"/>
          </a:p>
          <a:p>
            <a:endParaRPr lang="en-US" dirty="0"/>
          </a:p>
          <a:p>
            <a:endParaRPr lang="en-US" dirty="0"/>
          </a:p>
          <a:p>
            <a:r>
              <a:rPr lang="en-US" dirty="0"/>
              <a:t>====</a:t>
            </a:r>
          </a:p>
          <a:p>
            <a:endParaRPr lang="en-US" dirty="0"/>
          </a:p>
          <a:p>
            <a:r>
              <a:rPr lang="en-US" dirty="0"/>
              <a:t>http://</a:t>
            </a:r>
            <a:r>
              <a:rPr lang="en-US" dirty="0" err="1"/>
              <a:t>www.gattitownlexington.com</a:t>
            </a:r>
            <a:r>
              <a:rPr lang="en-US" dirty="0"/>
              <a:t>/</a:t>
            </a:r>
            <a:r>
              <a:rPr lang="en-US" dirty="0" err="1"/>
              <a:t>wp</a:t>
            </a:r>
            <a:r>
              <a:rPr lang="en-US" dirty="0"/>
              <a:t>-content/uploads/2011/05/bumper_cars_2.gif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13121243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Somehow we have to get these youth from where they </a:t>
            </a:r>
            <a:r>
              <a:rPr lang="en-US" u="sng" dirty="0"/>
              <a:t>are</a:t>
            </a:r>
            <a:r>
              <a:rPr lang="en-US" dirty="0"/>
              <a:t> -- to where they </a:t>
            </a:r>
            <a:r>
              <a:rPr lang="en-US" u="sng" dirty="0"/>
              <a:t>need</a:t>
            </a:r>
            <a:r>
              <a:rPr lang="en-US" dirty="0"/>
              <a:t> to be.</a:t>
            </a:r>
          </a:p>
          <a:p>
            <a:endParaRPr lang="en-US" dirty="0"/>
          </a:p>
          <a:p>
            <a:r>
              <a:rPr lang="en-US" dirty="0"/>
              <a:t>It’s an awesome responsibility, -- but </a:t>
            </a:r>
            <a:r>
              <a:rPr lang="en-US" u="sng" dirty="0"/>
              <a:t>we are</a:t>
            </a:r>
            <a:r>
              <a:rPr lang="en-US" u="sng" baseline="0" dirty="0"/>
              <a:t> all awesome</a:t>
            </a:r>
            <a:r>
              <a:rPr lang="en-US" baseline="0" dirty="0"/>
              <a:t>, caring people who </a:t>
            </a:r>
            <a:r>
              <a:rPr lang="en-US" u="sng" baseline="0" dirty="0"/>
              <a:t>care</a:t>
            </a:r>
            <a:r>
              <a:rPr lang="en-US" baseline="0" dirty="0"/>
              <a:t> enough to help others.</a:t>
            </a:r>
          </a:p>
          <a:p>
            <a:endParaRPr lang="en-US" baseline="0" dirty="0"/>
          </a:p>
          <a:p>
            <a:r>
              <a:rPr lang="en-US" baseline="0" dirty="0"/>
              <a:t>If </a:t>
            </a:r>
            <a:r>
              <a:rPr lang="en-US" u="sng" baseline="0" dirty="0"/>
              <a:t>we</a:t>
            </a:r>
            <a:r>
              <a:rPr lang="en-US" baseline="0" dirty="0"/>
              <a:t> don’t give up on </a:t>
            </a:r>
            <a:r>
              <a:rPr lang="en-US" u="sng" baseline="0" dirty="0"/>
              <a:t>them</a:t>
            </a:r>
            <a:r>
              <a:rPr lang="en-US" baseline="0" dirty="0"/>
              <a:t>, -- hopefully </a:t>
            </a:r>
            <a:r>
              <a:rPr lang="en-US" u="sng" baseline="0" dirty="0"/>
              <a:t>they</a:t>
            </a:r>
            <a:r>
              <a:rPr lang="en-US" baseline="0" dirty="0"/>
              <a:t> wont give up on </a:t>
            </a:r>
            <a:r>
              <a:rPr lang="en-US" u="sng" baseline="0" dirty="0"/>
              <a:t>themselves</a:t>
            </a:r>
            <a:r>
              <a:rPr lang="en-US" baseline="0" dirty="0"/>
              <a:t>.  </a:t>
            </a:r>
          </a:p>
          <a:p>
            <a:endParaRPr lang="en-US" baseline="0" dirty="0"/>
          </a:p>
          <a:p>
            <a:r>
              <a:rPr lang="en-US" baseline="0" dirty="0"/>
              <a:t>And our </a:t>
            </a:r>
            <a:r>
              <a:rPr lang="en-US" u="sng" baseline="0" dirty="0"/>
              <a:t>wonderful</a:t>
            </a:r>
            <a:r>
              <a:rPr lang="en-US" baseline="0" dirty="0"/>
              <a:t> youth will take our </a:t>
            </a:r>
            <a:r>
              <a:rPr lang="en-US" u="sng" baseline="0" dirty="0"/>
              <a:t>great</a:t>
            </a:r>
            <a:r>
              <a:rPr lang="en-US" baseline="0" dirty="0"/>
              <a:t> world -- and make it even </a:t>
            </a:r>
            <a:r>
              <a:rPr lang="en-US" u="sng" baseline="0" dirty="0"/>
              <a:t>better</a:t>
            </a:r>
            <a:r>
              <a:rPr lang="en-US" baseline="0" dirty="0"/>
              <a:t>.</a:t>
            </a:r>
            <a:endParaRPr lang="en-US" dirty="0"/>
          </a:p>
          <a:p>
            <a:endParaRPr lang="en-US" dirty="0"/>
          </a:p>
          <a:p>
            <a:endParaRPr lang="en-US" dirty="0"/>
          </a:p>
          <a:p>
            <a:r>
              <a:rPr lang="en-US" dirty="0"/>
              <a:t>===</a:t>
            </a:r>
          </a:p>
          <a:p>
            <a:endParaRPr lang="en-US" dirty="0"/>
          </a:p>
          <a:p>
            <a:r>
              <a:rPr lang="en-US" dirty="0"/>
              <a:t>http://</a:t>
            </a:r>
            <a:r>
              <a:rPr lang="en-US" dirty="0" err="1"/>
              <a:t>www.quoteslike.com</a:t>
            </a:r>
            <a:r>
              <a:rPr lang="en-US" dirty="0"/>
              <a:t>/motivational-quotes-for-troubled-youth-google-search-BvlFHi-quote/</a:t>
            </a:r>
          </a:p>
          <a:p>
            <a:endParaRPr lang="en-US" dirty="0"/>
          </a:p>
          <a:p>
            <a:endParaRPr lang="en-US" dirty="0"/>
          </a:p>
          <a:p>
            <a:pPr marL="461963" algn="l">
              <a:lnSpc>
                <a:spcPct val="80000"/>
              </a:lnSpc>
            </a:pPr>
            <a:r>
              <a:rPr lang="en-US" b="1" dirty="0">
                <a:latin typeface="Arial" charset="0"/>
                <a:ea typeface="ヒラギノ角ゴ Pro W3" charset="0"/>
                <a:cs typeface="ヒラギノ角ゴ Pro W3" charset="0"/>
              </a:rPr>
              <a:t>Chris </a:t>
            </a:r>
            <a:r>
              <a:rPr lang="en-US" b="1" dirty="0" err="1">
                <a:latin typeface="Arial" charset="0"/>
                <a:ea typeface="ヒラギノ角ゴ Pro W3" charset="0"/>
                <a:cs typeface="ヒラギノ角ゴ Pro W3" charset="0"/>
              </a:rPr>
              <a:t>Droessler</a:t>
            </a:r>
            <a:endParaRPr lang="en-US" b="1" dirty="0">
              <a:latin typeface="Arial" charset="0"/>
              <a:ea typeface="ヒラギノ角ゴ Pro W3" charset="0"/>
              <a:cs typeface="ヒラギノ角ゴ Pro W3" charset="0"/>
            </a:endParaRPr>
          </a:p>
          <a:p>
            <a:pPr marL="461963" algn="l">
              <a:lnSpc>
                <a:spcPct val="80000"/>
              </a:lnSpc>
            </a:pPr>
            <a:r>
              <a:rPr lang="en-US" dirty="0">
                <a:latin typeface="Arial" charset="0"/>
                <a:ea typeface="ヒラギノ角ゴ Pro W3" charset="0"/>
                <a:cs typeface="ヒラギノ角ゴ Pro W3" charset="0"/>
              </a:rPr>
              <a:t>CTE Coordinator</a:t>
            </a:r>
          </a:p>
          <a:p>
            <a:pPr marL="461963" algn="l">
              <a:lnSpc>
                <a:spcPct val="80000"/>
              </a:lnSpc>
            </a:pPr>
            <a:r>
              <a:rPr lang="en-US" dirty="0">
                <a:latin typeface="Arial" charset="0"/>
                <a:ea typeface="ヒラギノ角ゴ Pro W3" charset="0"/>
                <a:cs typeface="ヒラギノ角ゴ Pro W3" charset="0"/>
              </a:rPr>
              <a:t>NC Community Colleges</a:t>
            </a:r>
          </a:p>
          <a:p>
            <a:pPr marL="461963" algn="l">
              <a:lnSpc>
                <a:spcPct val="80000"/>
              </a:lnSpc>
            </a:pPr>
            <a:r>
              <a:rPr lang="en-US" dirty="0" err="1">
                <a:latin typeface="Arial" charset="0"/>
                <a:ea typeface="ヒラギノ角ゴ Pro W3" charset="0"/>
                <a:cs typeface="ヒラギノ角ゴ Pro W3" charset="0"/>
              </a:rPr>
              <a:t>DroesslerC@NCCommunityColleges.edu</a:t>
            </a:r>
            <a:endParaRPr lang="en-US" dirty="0">
              <a:latin typeface="Arial"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90</a:t>
            </a:fld>
            <a:endParaRPr lang="en-US"/>
          </a:p>
        </p:txBody>
      </p:sp>
    </p:spTree>
    <p:extLst>
      <p:ext uri="{BB962C8B-B14F-4D97-AF65-F5344CB8AC3E}">
        <p14:creationId xmlns:p14="http://schemas.microsoft.com/office/powerpoint/2010/main" val="25987678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At this time we will take a 15-minute break</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91</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6143324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Next we will look at the rapidly changing </a:t>
            </a:r>
            <a:r>
              <a:rPr lang="en-US" u="sng" dirty="0">
                <a:ea typeface="ヒラギノ角ゴ Pro W3" charset="0"/>
              </a:rPr>
              <a:t>world</a:t>
            </a:r>
            <a:r>
              <a:rPr lang="en-US" dirty="0">
                <a:ea typeface="ヒラギノ角ゴ Pro W3" charset="0"/>
              </a:rPr>
              <a:t> in which we are preparing folks to live and work.</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92</a:t>
            </a:fld>
            <a:endParaRPr lang="en-US" sz="1300"/>
          </a:p>
        </p:txBody>
      </p:sp>
    </p:spTree>
    <p:extLst>
      <p:ext uri="{BB962C8B-B14F-4D97-AF65-F5344CB8AC3E}">
        <p14:creationId xmlns:p14="http://schemas.microsoft.com/office/powerpoint/2010/main" val="38542992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recent recession changed what occupations were in high demand. </a:t>
            </a:r>
          </a:p>
          <a:p>
            <a:endParaRPr lang="en-US" dirty="0">
              <a:ea typeface="ヒラギノ角ゴ Pro W3" charset="0"/>
            </a:endParaRPr>
          </a:p>
          <a:p>
            <a:r>
              <a:rPr lang="en-US" dirty="0">
                <a:ea typeface="ヒラギノ角ゴ Pro W3" charset="0"/>
              </a:rPr>
              <a:t>Natural disasters, such as hurricanes, can drastically change which jobs are in high demand and which ones are not.</a:t>
            </a:r>
          </a:p>
          <a:p>
            <a:r>
              <a:rPr lang="en-US" dirty="0">
                <a:ea typeface="ヒラギノ角ゴ Pro W3" charset="0"/>
              </a:rPr>
              <a:t>There are no new jobs in Puerto Rico, but there is lots of work to be done.</a:t>
            </a:r>
          </a:p>
          <a:p>
            <a:endParaRPr lang="en-US" dirty="0">
              <a:ea typeface="ヒラギノ角ゴ Pro W3" charset="0"/>
            </a:endParaRPr>
          </a:p>
          <a:p>
            <a:r>
              <a:rPr lang="en-US" dirty="0">
                <a:ea typeface="ヒラギノ角ゴ Pro W3" charset="0"/>
              </a:rPr>
              <a:t>And we don’t have to talk about how elections and politics can change the job market.</a:t>
            </a: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93</a:t>
            </a:fld>
            <a:endParaRPr lang="en-US" sz="1300"/>
          </a:p>
        </p:txBody>
      </p:sp>
    </p:spTree>
    <p:extLst>
      <p:ext uri="{BB962C8B-B14F-4D97-AF65-F5344CB8AC3E}">
        <p14:creationId xmlns:p14="http://schemas.microsoft.com/office/powerpoint/2010/main" val="16487415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p>
          <a:p>
            <a:endParaRPr lang="en-US" dirty="0">
              <a:ea typeface="ヒラギノ角ゴ Pro W3" charset="0"/>
            </a:endParaRPr>
          </a:p>
          <a:p>
            <a:r>
              <a:rPr lang="en-US" dirty="0">
                <a:ea typeface="ヒラギノ角ゴ Pro W3" charset="0"/>
              </a:rPr>
              <a:t>Unfortunately, some of our high schools are still teaching classes like this. </a:t>
            </a:r>
          </a:p>
          <a:p>
            <a:endParaRPr lang="en-US" dirty="0">
              <a:ea typeface="ヒラギノ角ゴ Pro W3" charset="0"/>
            </a:endParaRPr>
          </a:p>
          <a:p>
            <a:r>
              <a:rPr lang="en-US" dirty="0">
                <a:ea typeface="ヒラギノ角ゴ Pro W3" charset="0"/>
              </a:rPr>
              <a:t>Some because of a lack of funds to modernize, and</a:t>
            </a:r>
          </a:p>
          <a:p>
            <a:endParaRPr lang="en-US" dirty="0">
              <a:ea typeface="ヒラギノ角ゴ Pro W3" charset="0"/>
            </a:endParaRPr>
          </a:p>
          <a:p>
            <a:r>
              <a:rPr lang="en-US" dirty="0">
                <a:ea typeface="ヒラギノ角ゴ Pro W3" charset="0"/>
              </a:rPr>
              <a:t>Some because the same teacher is still there after 40 years.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94</a:t>
            </a:fld>
            <a:endParaRPr lang="en-US" sz="1300"/>
          </a:p>
        </p:txBody>
      </p:sp>
    </p:spTree>
    <p:extLst>
      <p:ext uri="{BB962C8B-B14F-4D97-AF65-F5344CB8AC3E}">
        <p14:creationId xmlns:p14="http://schemas.microsoft.com/office/powerpoint/2010/main" val="31064110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And many of them do.</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p>
          <a:p>
            <a:endParaRPr lang="en-US" altLang="ja-JP" dirty="0">
              <a:ea typeface="ヒラギノ角ゴ Pro W3" charset="0"/>
            </a:endParaRPr>
          </a:p>
          <a:p>
            <a:r>
              <a:rPr lang="en-US" altLang="ja-JP" dirty="0">
                <a:ea typeface="ヒラギノ角ゴ Pro W3" charset="0"/>
              </a:rPr>
              <a:t>Fortunately in North Carolina, we can send our high school students to a community college</a:t>
            </a:r>
            <a:r>
              <a:rPr lang="en-US" altLang="ja-JP" baseline="0" dirty="0">
                <a:ea typeface="ヒラギノ角ゴ Pro W3" charset="0"/>
              </a:rPr>
              <a:t> at no charge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95</a:t>
            </a:fld>
            <a:endParaRPr lang="en-US" sz="1300"/>
          </a:p>
        </p:txBody>
      </p:sp>
    </p:spTree>
    <p:extLst>
      <p:ext uri="{BB962C8B-B14F-4D97-AF65-F5344CB8AC3E}">
        <p14:creationId xmlns:p14="http://schemas.microsoft.com/office/powerpoint/2010/main" val="22808822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anyone want a 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the work environment in this </a:t>
            </a:r>
            <a:r>
              <a:rPr lang="en-US" u="sng" dirty="0">
                <a:ea typeface="ヒラギノ角ゴ Pro W3" charset="0"/>
              </a:rPr>
              <a:t>OLD</a:t>
            </a:r>
            <a:r>
              <a:rPr lang="en-US" dirty="0">
                <a:ea typeface="ヒラギノ角ゴ Pro W3" charset="0"/>
              </a:rPr>
              <a:t> picture with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96</a:t>
            </a:fld>
            <a:endParaRPr lang="en-US" sz="1300"/>
          </a:p>
        </p:txBody>
      </p:sp>
    </p:spTree>
    <p:extLst>
      <p:ext uri="{BB962C8B-B14F-4D97-AF65-F5344CB8AC3E}">
        <p14:creationId xmlns:p14="http://schemas.microsoft.com/office/powerpoint/2010/main" val="6254340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97</a:t>
            </a:fld>
            <a:endParaRPr lang="en-US" sz="1300"/>
          </a:p>
        </p:txBody>
      </p:sp>
    </p:spTree>
    <p:extLst>
      <p:ext uri="{BB962C8B-B14F-4D97-AF65-F5344CB8AC3E}">
        <p14:creationId xmlns:p14="http://schemas.microsoft.com/office/powerpoint/2010/main" val="25652746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98</a:t>
            </a:fld>
            <a:endParaRPr lang="en-US" sz="1300"/>
          </a:p>
        </p:txBody>
      </p:sp>
    </p:spTree>
    <p:extLst>
      <p:ext uri="{BB962C8B-B14F-4D97-AF65-F5344CB8AC3E}">
        <p14:creationId xmlns:p14="http://schemas.microsoft.com/office/powerpoint/2010/main" val="39426170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99</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profoundly reminds us that we are preparing people</a:t>
            </a:r>
            <a:r>
              <a:rPr lang="en-US" baseline="0" dirty="0">
                <a:ea typeface="ヒラギノ角ゴ Pro W3" charset="0"/>
              </a:rPr>
              <a:t> </a:t>
            </a:r>
            <a:r>
              <a:rPr lang="en-US" dirty="0">
                <a:ea typeface="ヒラギノ角ゴ Pro W3" charset="0"/>
              </a:rPr>
              <a:t>for 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055775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3/3/19</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Times New Roman" charset="0"/>
          <a:ea typeface="Times New Roman" charset="0"/>
          <a:cs typeface="Times New Roman" charset="0"/>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Times New Roman" charset="0"/>
          <a:ea typeface="Times New Roman" charset="0"/>
          <a:cs typeface="Times New Roman" charset="0"/>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Times New Roman" charset="0"/>
          <a:ea typeface="Times New Roman" charset="0"/>
          <a:cs typeface="Times New Roman"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0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7.gif"/><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20.tif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Preparing Young Adults for Careers of the Future</a:t>
            </a:r>
          </a:p>
        </p:txBody>
      </p:sp>
      <p:sp>
        <p:nvSpPr>
          <p:cNvPr id="3" name="Subtitle 2"/>
          <p:cNvSpPr>
            <a:spLocks noGrp="1"/>
          </p:cNvSpPr>
          <p:nvPr>
            <p:ph type="subTitle" idx="1"/>
          </p:nvPr>
        </p:nvSpPr>
        <p:spPr>
          <a:xfrm>
            <a:off x="134911" y="4427421"/>
            <a:ext cx="7336465" cy="1655762"/>
          </a:xfrm>
        </p:spPr>
        <p:txBody>
          <a:bodyPr>
            <a:normAutofit fontScale="85000" lnSpcReduction="10000"/>
          </a:bodyPr>
          <a:lstStyle/>
          <a:p>
            <a:pPr marL="461963" algn="l">
              <a:lnSpc>
                <a:spcPct val="80000"/>
              </a:lnSpc>
            </a:pPr>
            <a:r>
              <a:rPr lang="en-US" b="1" dirty="0">
                <a:latin typeface="Arial" charset="0"/>
                <a:ea typeface="ヒラギノ角ゴ Pro W3" charset="0"/>
                <a:cs typeface="ヒラギノ角ゴ Pro W3" charset="0"/>
              </a:rPr>
              <a:t>Chris Droessler</a:t>
            </a:r>
          </a:p>
          <a:p>
            <a:pPr marL="461963" algn="l">
              <a:lnSpc>
                <a:spcPct val="80000"/>
              </a:lnSpc>
            </a:pPr>
            <a:r>
              <a:rPr lang="en-US" sz="3300" dirty="0">
                <a:latin typeface="Arial" charset="0"/>
                <a:ea typeface="ヒラギノ角ゴ Pro W3" charset="0"/>
                <a:cs typeface="ヒラギノ角ゴ Pro W3" charset="0"/>
              </a:rPr>
              <a:t>CTE Coordinator</a:t>
            </a:r>
          </a:p>
          <a:p>
            <a:pPr marL="461963" algn="l">
              <a:lnSpc>
                <a:spcPct val="80000"/>
              </a:lnSpc>
            </a:pPr>
            <a:r>
              <a:rPr lang="en-US" sz="3300" dirty="0">
                <a:latin typeface="Arial" charset="0"/>
                <a:ea typeface="ヒラギノ角ゴ Pro W3" charset="0"/>
                <a:cs typeface="ヒラギノ角ゴ Pro W3" charset="0"/>
              </a:rPr>
              <a:t>NC Community Colleges</a:t>
            </a:r>
          </a:p>
          <a:p>
            <a:pPr marL="461963" algn="l">
              <a:lnSpc>
                <a:spcPct val="80000"/>
              </a:lnSpc>
            </a:pPr>
            <a:r>
              <a:rPr lang="en-US" sz="3200" dirty="0" err="1">
                <a:latin typeface="Arial" charset="0"/>
                <a:ea typeface="ヒラギノ角ゴ Pro W3" charset="0"/>
                <a:cs typeface="ヒラギノ角ゴ Pro W3" charset="0"/>
              </a:rPr>
              <a:t>DroesslerC@NCCommunityColleges.edu</a:t>
            </a:r>
            <a:endParaRPr lang="en-US" sz="3200" dirty="0">
              <a:latin typeface="Arial" charset="0"/>
              <a:ea typeface="ヒラギノ角ゴ Pro W3" charset="0"/>
              <a:cs typeface="ヒラギノ角ゴ Pro W3" charset="0"/>
            </a:endParaRPr>
          </a:p>
        </p:txBody>
      </p:sp>
      <p:sp>
        <p:nvSpPr>
          <p:cNvPr id="12" name="Rectangle 11">
            <a:extLst>
              <a:ext uri="{FF2B5EF4-FFF2-40B4-BE49-F238E27FC236}">
                <a16:creationId xmlns:a16="http://schemas.microsoft.com/office/drawing/2014/main" id="{A8437F06-DB83-9547-BD1D-B412407D9BC7}"/>
              </a:ext>
            </a:extLst>
          </p:cNvPr>
          <p:cNvSpPr>
            <a:spLocks noChangeArrowheads="1"/>
          </p:cNvSpPr>
          <p:nvPr/>
        </p:nvSpPr>
        <p:spPr bwMode="auto">
          <a:xfrm>
            <a:off x="493294" y="6151304"/>
            <a:ext cx="8650705"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p:txBody>
      </p:sp>
      <p:pic>
        <p:nvPicPr>
          <p:cNvPr id="9" name="Picture 8" descr="A picture containing indoor&#13;&#10;&#13;&#10;Description automatically generated">
            <a:extLst>
              <a:ext uri="{FF2B5EF4-FFF2-40B4-BE49-F238E27FC236}">
                <a16:creationId xmlns:a16="http://schemas.microsoft.com/office/drawing/2014/main" id="{F9F8CBB4-4938-C844-A2C4-3B3C8FDF3E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01" t="6954" r="5714" b="7332"/>
          <a:stretch/>
        </p:blipFill>
        <p:spPr>
          <a:xfrm>
            <a:off x="7020336" y="3702570"/>
            <a:ext cx="2144928" cy="2113613"/>
          </a:xfrm>
          <a:prstGeom prst="rect">
            <a:avLst/>
          </a:prstGeom>
        </p:spPr>
      </p:pic>
    </p:spTree>
    <p:extLst>
      <p:ext uri="{BB962C8B-B14F-4D97-AF65-F5344CB8AC3E}">
        <p14:creationId xmlns:p14="http://schemas.microsoft.com/office/powerpoint/2010/main" val="191875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a:effectLst>
                  <a:outerShdw blurRad="38100" dist="38100" dir="2700000" algn="tl">
                    <a:srgbClr val="C0C0C0"/>
                  </a:outerShdw>
                </a:effectLst>
              </a:rPr>
              <a:t>Preparing Young Adults for </a:t>
            </a:r>
            <a:br>
              <a:rPr lang="en-US" i="1" dirty="0">
                <a:effectLst>
                  <a:outerShdw blurRad="38100" dist="38100" dir="2700000" algn="tl">
                    <a:srgbClr val="C0C0C0"/>
                  </a:outerShdw>
                </a:effectLst>
              </a:rPr>
            </a:br>
            <a:r>
              <a:rPr lang="en-US" i="1" dirty="0">
                <a:effectLst>
                  <a:outerShdw blurRad="38100" dist="38100" dir="2700000" algn="tl">
                    <a:srgbClr val="C0C0C0"/>
                  </a:outerShdw>
                </a:effectLst>
              </a:rPr>
              <a:t>Careers of the Future</a:t>
            </a:r>
            <a:endParaRPr lang="en-US" dirty="0"/>
          </a:p>
        </p:txBody>
      </p:sp>
      <p:sp>
        <p:nvSpPr>
          <p:cNvPr id="5" name="Title 1">
            <a:extLst>
              <a:ext uri="{FF2B5EF4-FFF2-40B4-BE49-F238E27FC236}">
                <a16:creationId xmlns:a16="http://schemas.microsoft.com/office/drawing/2014/main" id="{DCB7477B-C229-D94D-83E1-6E273284303C}"/>
              </a:ext>
            </a:extLst>
          </p:cNvPr>
          <p:cNvSpPr txBox="1">
            <a:spLocks/>
          </p:cNvSpPr>
          <p:nvPr/>
        </p:nvSpPr>
        <p:spPr>
          <a:xfrm>
            <a:off x="190500" y="-1051560"/>
            <a:ext cx="8763000" cy="111946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a:effectLst>
                  <a:outerShdw blurRad="38100" dist="38100" dir="2700000" algn="tl">
                    <a:srgbClr val="C0C0C0"/>
                  </a:outerShdw>
                </a:effectLst>
              </a:rPr>
              <a:t>A Changing World:  Helping people prepare for life in a scary world that we know little about</a:t>
            </a:r>
            <a:endParaRPr lang="en-US" dirty="0"/>
          </a:p>
        </p:txBody>
      </p:sp>
    </p:spTree>
    <p:extLst>
      <p:ext uri="{BB962C8B-B14F-4D97-AF65-F5344CB8AC3E}">
        <p14:creationId xmlns:p14="http://schemas.microsoft.com/office/powerpoint/2010/main" val="27723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799" y="2285999"/>
            <a:ext cx="7711751" cy="1203649"/>
          </a:xfrm>
        </p:spPr>
        <p:txBody>
          <a:bodyPr>
            <a:normAutofit fontScale="90000"/>
          </a:bodyPr>
          <a:lstStyle/>
          <a:p>
            <a:pPr algn="l" eaLnBrk="1" hangingPunct="1">
              <a:lnSpc>
                <a:spcPct val="120000"/>
              </a:lnSpc>
              <a:defRPr/>
            </a:pPr>
            <a:r>
              <a:rPr lang="en-US" sz="4800" dirty="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dirty="0">
                <a:effectLst>
                  <a:outerShdw blurRad="38100" dist="38100" dir="2700000" algn="tl">
                    <a:srgbClr val="DDDDDD"/>
                  </a:outerShdw>
                </a:effectLst>
                <a:latin typeface="Arial" charset="0"/>
                <a:ea typeface="ヒラギノ角ゴ Pro W3" charset="0"/>
                <a:cs typeface="ヒラギノ角ゴ Pro W3" charset="0"/>
              </a:rPr>
              <a:t>’</a:t>
            </a:r>
            <a:r>
              <a:rPr lang="en-US" sz="4800" dirty="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22421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dirty="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dirty="0">
                <a:effectLst>
                  <a:outerShdw blurRad="38100" dist="38100" dir="2700000" algn="tl">
                    <a:srgbClr val="DDDDDD"/>
                  </a:outerShdw>
                </a:effectLst>
                <a:latin typeface="Arial" charset="0"/>
                <a:ea typeface="ヒラギノ角ゴ Pro W3" charset="0"/>
                <a:cs typeface="ヒラギノ角ゴ Pro W3" charset="0"/>
              </a:rPr>
              <a:t>’</a:t>
            </a:r>
            <a:r>
              <a:rPr lang="en-US" sz="4800" dirty="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274843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786811"/>
            <a:ext cx="4191000" cy="5410200"/>
          </a:xfrm>
        </p:spPr>
        <p:txBody>
          <a:bodyPr>
            <a:normAutofit fontScale="92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a:xfrm>
            <a:off x="4629150" y="1694998"/>
            <a:ext cx="3886200" cy="4599683"/>
          </a:xfrm>
        </p:spPr>
        <p:txBody>
          <a:bodyPr>
            <a:noAutofit/>
          </a:bodyPr>
          <a:lstStyle/>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Self-driving cars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Wearable tech - Fitbits</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“Reality” TV</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3D printing</a:t>
            </a:r>
          </a:p>
          <a:p>
            <a:pPr>
              <a:lnSpc>
                <a:spcPct val="90000"/>
              </a:lnSpc>
              <a:spcAft>
                <a:spcPts val="600"/>
              </a:spcAft>
              <a:defRPr/>
            </a:pPr>
            <a:r>
              <a:rPr lang="en-US" sz="2200" dirty="0">
                <a:effectLst>
                  <a:outerShdw blurRad="38100" dist="38100" dir="2700000" algn="tl">
                    <a:srgbClr val="DDDDDD"/>
                  </a:outerShdw>
                </a:effectLst>
                <a:latin typeface="Arial" charset="0"/>
                <a:ea typeface="ヒラギノ角ゴ Pro W3" charset="0"/>
                <a:cs typeface="ヒラギノ角ゴ Pro W3" charset="0"/>
              </a:rPr>
              <a:t>Presentations like this one !!</a:t>
            </a:r>
          </a:p>
          <a:p>
            <a:endParaRPr lang="en-US" sz="2200" dirty="0"/>
          </a:p>
        </p:txBody>
      </p:sp>
    </p:spTree>
    <p:extLst>
      <p:ext uri="{BB962C8B-B14F-4D97-AF65-F5344CB8AC3E}">
        <p14:creationId xmlns:p14="http://schemas.microsoft.com/office/powerpoint/2010/main" val="294684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engines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816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3;&#10;&#13;&#10;Description automatically generated">
            <a:extLst>
              <a:ext uri="{FF2B5EF4-FFF2-40B4-BE49-F238E27FC236}">
                <a16:creationId xmlns:a16="http://schemas.microsoft.com/office/drawing/2014/main" id="{1CC86204-5AC4-A341-975A-4C8EF3230DBD}"/>
              </a:ext>
            </a:extLst>
          </p:cNvPr>
          <p:cNvPicPr>
            <a:picLocks noChangeAspect="1"/>
          </p:cNvPicPr>
          <p:nvPr/>
        </p:nvPicPr>
        <p:blipFill>
          <a:blip r:embed="rId3"/>
          <a:stretch>
            <a:fillRect/>
          </a:stretch>
        </p:blipFill>
        <p:spPr>
          <a:xfrm>
            <a:off x="232050" y="0"/>
            <a:ext cx="8729070" cy="10572228"/>
          </a:xfrm>
          <a:prstGeom prst="rect">
            <a:avLst/>
          </a:prstGeom>
        </p:spPr>
      </p:pic>
    </p:spTree>
    <p:extLst>
      <p:ext uri="{BB962C8B-B14F-4D97-AF65-F5344CB8AC3E}">
        <p14:creationId xmlns:p14="http://schemas.microsoft.com/office/powerpoint/2010/main" val="1038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32698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1473" y="1295400"/>
            <a:ext cx="4254500" cy="5520720"/>
          </a:xfrm>
          <a:prstGeom prst="rect">
            <a:avLst/>
          </a:prstGeom>
        </p:spPr>
      </p:pic>
      <p:sp>
        <p:nvSpPr>
          <p:cNvPr id="2" name="Title 1"/>
          <p:cNvSpPr>
            <a:spLocks noGrp="1"/>
          </p:cNvSpPr>
          <p:nvPr>
            <p:ph type="title"/>
          </p:nvPr>
        </p:nvSpPr>
        <p:spPr/>
        <p:txBody>
          <a:bodyPr>
            <a:normAutofit/>
          </a:bodyPr>
          <a:lstStyle/>
          <a:p>
            <a:r>
              <a:rPr lang="en-US" dirty="0"/>
              <a:t>2016 NC Employer Needs Survey</a:t>
            </a:r>
          </a:p>
        </p:txBody>
      </p:sp>
    </p:spTree>
    <p:extLst>
      <p:ext uri="{BB962C8B-B14F-4D97-AF65-F5344CB8AC3E}">
        <p14:creationId xmlns:p14="http://schemas.microsoft.com/office/powerpoint/2010/main" val="31898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Hiring Difficulties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211647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67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3525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264940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726120"/>
          </a:xfrm>
          <a:prstGeom prst="rect">
            <a:avLst/>
          </a:prstGeom>
        </p:spPr>
      </p:pic>
    </p:spTree>
    <p:extLst>
      <p:ext uri="{BB962C8B-B14F-4D97-AF65-F5344CB8AC3E}">
        <p14:creationId xmlns:p14="http://schemas.microsoft.com/office/powerpoint/2010/main" val="30359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2BCF57-22D3-FD4A-893E-F50E5324B8A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57250" y="1770856"/>
            <a:ext cx="7429500" cy="4711700"/>
          </a:xfrm>
        </p:spPr>
      </p:pic>
      <p:sp>
        <p:nvSpPr>
          <p:cNvPr id="3" name="Title 2">
            <a:extLst>
              <a:ext uri="{FF2B5EF4-FFF2-40B4-BE49-F238E27FC236}">
                <a16:creationId xmlns:a16="http://schemas.microsoft.com/office/drawing/2014/main" id="{D7E54157-9121-CD47-833D-D2F5079A3EF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9570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3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72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953" y="2413000"/>
            <a:ext cx="6892047" cy="4152900"/>
          </a:xfrm>
          <a:prstGeom prst="rect">
            <a:avLst/>
          </a:prstGeom>
        </p:spPr>
      </p:pic>
      <p:sp>
        <p:nvSpPr>
          <p:cNvPr id="1620995" name="Rectangle 3"/>
          <p:cNvSpPr>
            <a:spLocks noGrp="1" noChangeArrowheads="1"/>
          </p:cNvSpPr>
          <p:nvPr>
            <p:ph idx="1"/>
          </p:nvPr>
        </p:nvSpPr>
        <p:spPr/>
        <p:txBody>
          <a:bodyPr/>
          <a:lstStyle/>
          <a:p>
            <a:r>
              <a:rPr lang="en-US" dirty="0"/>
              <a:t>All of the manufacturing is moving to China.</a:t>
            </a:r>
          </a:p>
        </p:txBody>
      </p:sp>
      <p:sp>
        <p:nvSpPr>
          <p:cNvPr id="1620994" name="Rectangle 2"/>
          <p:cNvSpPr>
            <a:spLocks noGrp="1" noChangeArrowheads="1"/>
          </p:cNvSpPr>
          <p:nvPr>
            <p:ph type="title"/>
          </p:nvPr>
        </p:nvSpPr>
        <p:spPr/>
        <p:txBody>
          <a:bodyPr/>
          <a:lstStyle/>
          <a:p>
            <a:r>
              <a:rPr lang="en-US"/>
              <a:t>Myth # 1</a:t>
            </a:r>
            <a:endParaRPr lang="en-US" dirty="0"/>
          </a:p>
        </p:txBody>
      </p:sp>
    </p:spTree>
    <p:extLst>
      <p:ext uri="{BB962C8B-B14F-4D97-AF65-F5344CB8AC3E}">
        <p14:creationId xmlns:p14="http://schemas.microsoft.com/office/powerpoint/2010/main" val="12832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9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DE4E63-6F29-664C-BD5C-63052714972B}"/>
              </a:ext>
            </a:extLst>
          </p:cNvPr>
          <p:cNvSpPr>
            <a:spLocks noGrp="1"/>
          </p:cNvSpPr>
          <p:nvPr>
            <p:ph idx="1"/>
          </p:nvPr>
        </p:nvSpPr>
        <p:spPr/>
        <p:txBody>
          <a:bodyPr/>
          <a:lstStyle/>
          <a:p>
            <a:r>
              <a:rPr lang="en-US" dirty="0"/>
              <a:t>RATO – engines, all-terrain vehicles – Lincoln Co.</a:t>
            </a:r>
          </a:p>
          <a:p>
            <a:r>
              <a:rPr lang="en-US" dirty="0" err="1"/>
              <a:t>Jetion</a:t>
            </a:r>
            <a:r>
              <a:rPr lang="en-US" dirty="0"/>
              <a:t> Solar Corp – solar panels – Charlotte</a:t>
            </a:r>
          </a:p>
          <a:p>
            <a:r>
              <a:rPr lang="en-US" dirty="0"/>
              <a:t>Lenovo – </a:t>
            </a:r>
            <a:r>
              <a:rPr lang="en-US" dirty="0" err="1"/>
              <a:t>ThinkPads</a:t>
            </a:r>
            <a:r>
              <a:rPr lang="en-US" dirty="0"/>
              <a:t> – Greensboro</a:t>
            </a:r>
          </a:p>
          <a:p>
            <a:r>
              <a:rPr lang="en-US" dirty="0"/>
              <a:t>U-Play – sanitary products – Wayne Co.</a:t>
            </a:r>
          </a:p>
          <a:p>
            <a:r>
              <a:rPr lang="en-US" dirty="0" err="1"/>
              <a:t>Uniquetex</a:t>
            </a:r>
            <a:r>
              <a:rPr lang="en-US" dirty="0"/>
              <a:t> – Textiles – Grover</a:t>
            </a:r>
          </a:p>
          <a:p>
            <a:r>
              <a:rPr lang="en-US" dirty="0"/>
              <a:t>Ming Yang Wind Power - Raleigh</a:t>
            </a:r>
          </a:p>
          <a:p>
            <a:endParaRPr lang="en-US" dirty="0"/>
          </a:p>
          <a:p>
            <a:endParaRPr lang="en-US" dirty="0"/>
          </a:p>
        </p:txBody>
      </p:sp>
      <p:sp>
        <p:nvSpPr>
          <p:cNvPr id="3" name="Title 2">
            <a:extLst>
              <a:ext uri="{FF2B5EF4-FFF2-40B4-BE49-F238E27FC236}">
                <a16:creationId xmlns:a16="http://schemas.microsoft.com/office/drawing/2014/main" id="{9C6B5053-EE82-CE49-B1A5-4D67B172B160}"/>
              </a:ext>
            </a:extLst>
          </p:cNvPr>
          <p:cNvSpPr>
            <a:spLocks noGrp="1"/>
          </p:cNvSpPr>
          <p:nvPr>
            <p:ph type="title"/>
          </p:nvPr>
        </p:nvSpPr>
        <p:spPr/>
        <p:txBody>
          <a:bodyPr/>
          <a:lstStyle/>
          <a:p>
            <a:r>
              <a:rPr lang="en-US" dirty="0"/>
              <a:t>Chinese Manufacturing in NC</a:t>
            </a:r>
          </a:p>
        </p:txBody>
      </p:sp>
    </p:spTree>
    <p:extLst>
      <p:ext uri="{BB962C8B-B14F-4D97-AF65-F5344CB8AC3E}">
        <p14:creationId xmlns:p14="http://schemas.microsoft.com/office/powerpoint/2010/main" val="249001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70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931" y="15766"/>
            <a:ext cx="8334703" cy="7693572"/>
          </a:xfrm>
          <a:prstGeom prst="rect">
            <a:avLst/>
          </a:prstGeom>
        </p:spPr>
      </p:pic>
    </p:spTree>
    <p:extLst>
      <p:ext uri="{BB962C8B-B14F-4D97-AF65-F5344CB8AC3E}">
        <p14:creationId xmlns:p14="http://schemas.microsoft.com/office/powerpoint/2010/main" val="33683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3896" y="1761204"/>
            <a:ext cx="7886700" cy="4731671"/>
          </a:xfrm>
        </p:spPr>
        <p:txBody>
          <a:bodyPr>
            <a:noAutofit/>
          </a:bodyPr>
          <a:lstStyle/>
          <a:p>
            <a:pPr marL="0" indent="0">
              <a:buNone/>
              <a:tabLst>
                <a:tab pos="2389188" algn="r"/>
                <a:tab pos="2568575" algn="l"/>
              </a:tabLst>
            </a:pPr>
            <a:r>
              <a:rPr lang="en-US" sz="1600" dirty="0"/>
              <a:t>	$32,622,500,000	World	</a:t>
            </a:r>
          </a:p>
          <a:p>
            <a:pPr marL="0" indent="0">
              <a:buNone/>
              <a:tabLst>
                <a:tab pos="2389188" algn="r"/>
                <a:tab pos="2568575" algn="l"/>
              </a:tabLst>
            </a:pPr>
            <a:r>
              <a:rPr lang="en-US" sz="1600" dirty="0"/>
              <a:t>	$6,649,690,000	Canada</a:t>
            </a:r>
          </a:p>
          <a:p>
            <a:pPr marL="0" indent="0">
              <a:buNone/>
              <a:tabLst>
                <a:tab pos="2389188" algn="r"/>
                <a:tab pos="2568575" algn="l"/>
              </a:tabLst>
            </a:pPr>
            <a:r>
              <a:rPr lang="en-US" sz="1600" dirty="0"/>
              <a:t>	$3,560,210,000	Mexico</a:t>
            </a:r>
          </a:p>
          <a:p>
            <a:pPr marL="0" indent="0">
              <a:buNone/>
              <a:tabLst>
                <a:tab pos="2389188" algn="r"/>
                <a:tab pos="2568575" algn="l"/>
              </a:tabLst>
            </a:pPr>
            <a:r>
              <a:rPr lang="en-US" sz="1600" dirty="0"/>
              <a:t>	$2,361,530,000	China</a:t>
            </a:r>
          </a:p>
          <a:p>
            <a:pPr marL="0" indent="0">
              <a:buNone/>
              <a:tabLst>
                <a:tab pos="2389188" algn="r"/>
                <a:tab pos="2568575" algn="l"/>
              </a:tabLst>
            </a:pPr>
            <a:r>
              <a:rPr lang="en-US" sz="1600" dirty="0"/>
              <a:t>	$1,661,560,000	Saudi Arabia</a:t>
            </a:r>
          </a:p>
          <a:p>
            <a:pPr marL="0" indent="0">
              <a:buNone/>
              <a:tabLst>
                <a:tab pos="2389188" algn="r"/>
                <a:tab pos="2568575" algn="l"/>
              </a:tabLst>
            </a:pPr>
            <a:r>
              <a:rPr lang="en-US" sz="1600" dirty="0"/>
              <a:t>	$1,572,540,000	Japan</a:t>
            </a:r>
          </a:p>
          <a:p>
            <a:pPr marL="0" indent="0">
              <a:buNone/>
              <a:tabLst>
                <a:tab pos="2389188" algn="r"/>
                <a:tab pos="2568575" algn="l"/>
              </a:tabLst>
            </a:pPr>
            <a:r>
              <a:rPr lang="en-US" sz="1600" dirty="0"/>
              <a:t>	$1,443,650,000	France</a:t>
            </a:r>
          </a:p>
          <a:p>
            <a:pPr marL="0" indent="0">
              <a:buNone/>
              <a:tabLst>
                <a:tab pos="2389188" algn="r"/>
                <a:tab pos="2568575" algn="l"/>
              </a:tabLst>
            </a:pPr>
            <a:r>
              <a:rPr lang="en-US" sz="1600" dirty="0"/>
              <a:t>	$1,347,940,000	United Kingdom</a:t>
            </a:r>
          </a:p>
          <a:p>
            <a:pPr marL="0" indent="0">
              <a:buNone/>
              <a:tabLst>
                <a:tab pos="2389188" algn="r"/>
                <a:tab pos="2568575" algn="l"/>
              </a:tabLst>
            </a:pPr>
            <a:r>
              <a:rPr lang="en-US" sz="1600" dirty="0"/>
              <a:t>	$1,121,050,000	Germany</a:t>
            </a:r>
          </a:p>
          <a:p>
            <a:pPr marL="0" indent="0">
              <a:buNone/>
              <a:tabLst>
                <a:tab pos="2389188" algn="r"/>
                <a:tab pos="2568575" algn="l"/>
              </a:tabLst>
            </a:pPr>
            <a:r>
              <a:rPr lang="en-US" sz="1600" dirty="0"/>
              <a:t>	$1,007,970,000	Ireland</a:t>
            </a:r>
          </a:p>
          <a:p>
            <a:pPr marL="0" indent="0">
              <a:buNone/>
              <a:tabLst>
                <a:tab pos="2389188" algn="r"/>
                <a:tab pos="2568575" algn="l"/>
              </a:tabLst>
            </a:pPr>
            <a:r>
              <a:rPr lang="en-US" sz="1600" dirty="0"/>
              <a:t>	$930,070,000	Netherlands</a:t>
            </a:r>
          </a:p>
          <a:p>
            <a:pPr marL="0" indent="0">
              <a:buNone/>
              <a:tabLst>
                <a:tab pos="2389188" algn="r"/>
                <a:tab pos="2568575" algn="l"/>
              </a:tabLst>
            </a:pPr>
            <a:r>
              <a:rPr lang="en-US" sz="1600" dirty="0"/>
              <a:t>	$801,670,000	Honduras</a:t>
            </a:r>
          </a:p>
          <a:p>
            <a:pPr marL="0" indent="0">
              <a:buNone/>
              <a:tabLst>
                <a:tab pos="2389188" algn="r"/>
                <a:tab pos="2568575" algn="l"/>
              </a:tabLst>
            </a:pPr>
            <a:r>
              <a:rPr lang="en-US" sz="1600" dirty="0"/>
              <a:t>	$725,970,000	Belgium</a:t>
            </a:r>
          </a:p>
          <a:p>
            <a:pPr marL="0" indent="0">
              <a:buNone/>
              <a:tabLst>
                <a:tab pos="2389188" algn="r"/>
                <a:tab pos="2568575" algn="l"/>
              </a:tabLst>
            </a:pPr>
            <a:r>
              <a:rPr lang="en-US" sz="1600" dirty="0"/>
              <a:t>	$693,920,000	Hong Kong</a:t>
            </a:r>
          </a:p>
          <a:p>
            <a:pPr marL="0" indent="0">
              <a:buNone/>
              <a:tabLst>
                <a:tab pos="2389188" algn="r"/>
                <a:tab pos="2568575" algn="l"/>
              </a:tabLst>
            </a:pPr>
            <a:r>
              <a:rPr lang="en-US" sz="1600" dirty="0"/>
              <a:t>	$560,370,000	Korea, South</a:t>
            </a:r>
          </a:p>
          <a:p>
            <a:pPr marL="0" indent="0">
              <a:buNone/>
              <a:tabLst>
                <a:tab pos="2389188" algn="r"/>
                <a:tab pos="2568575" algn="l"/>
              </a:tabLst>
            </a:pPr>
            <a:r>
              <a:rPr lang="en-US" sz="1600" dirty="0"/>
              <a:t>	$557,450,000	Spain</a:t>
            </a:r>
          </a:p>
          <a:p>
            <a:pPr marL="0" indent="0">
              <a:buNone/>
              <a:tabLst>
                <a:tab pos="2389188" algn="r"/>
                <a:tab pos="2568575" algn="l"/>
              </a:tabLst>
            </a:pPr>
            <a:r>
              <a:rPr lang="en-US" sz="1600" dirty="0"/>
              <a:t>	$527,990,000	Australia</a:t>
            </a:r>
          </a:p>
          <a:p>
            <a:pPr marL="0" indent="0">
              <a:buNone/>
              <a:tabLst>
                <a:tab pos="2389188" algn="r"/>
                <a:tab pos="2568575" algn="l"/>
              </a:tabLst>
            </a:pPr>
            <a:r>
              <a:rPr lang="en-US" sz="1600" dirty="0"/>
              <a:t>	$446,360,000	Brazil</a:t>
            </a:r>
          </a:p>
          <a:p>
            <a:pPr marL="0" indent="0">
              <a:buNone/>
              <a:tabLst>
                <a:tab pos="2389188" algn="r"/>
                <a:tab pos="2568575" algn="l"/>
              </a:tabLst>
            </a:pPr>
            <a:r>
              <a:rPr lang="en-US" sz="1600" dirty="0"/>
              <a:t>	$406,670,000	India</a:t>
            </a:r>
          </a:p>
          <a:p>
            <a:pPr marL="0" indent="0">
              <a:buNone/>
              <a:tabLst>
                <a:tab pos="2389188" algn="r"/>
                <a:tab pos="2568575" algn="l"/>
              </a:tabLst>
            </a:pPr>
            <a:r>
              <a:rPr lang="en-US" sz="1600" dirty="0"/>
              <a:t>	$384,870,000	Singapore</a:t>
            </a:r>
          </a:p>
          <a:p>
            <a:pPr marL="0" indent="0">
              <a:buNone/>
              <a:tabLst>
                <a:tab pos="2389188" algn="r"/>
                <a:tab pos="2568575" algn="l"/>
              </a:tabLst>
            </a:pPr>
            <a:r>
              <a:rPr lang="en-US" sz="1600" dirty="0"/>
              <a:t>	$364,120,000	Dominican Republic</a:t>
            </a:r>
          </a:p>
          <a:p>
            <a:pPr marL="0" indent="0">
              <a:buNone/>
              <a:tabLst>
                <a:tab pos="2389188" algn="r"/>
                <a:tab pos="2568575" algn="l"/>
              </a:tabLst>
            </a:pPr>
            <a:r>
              <a:rPr lang="en-US" sz="1600" dirty="0"/>
              <a:t>	$322,870,000	Italy</a:t>
            </a:r>
          </a:p>
          <a:p>
            <a:pPr marL="0" indent="0">
              <a:buNone/>
              <a:tabLst>
                <a:tab pos="2389188" algn="r"/>
                <a:tab pos="2568575" algn="l"/>
              </a:tabLst>
            </a:pPr>
            <a:r>
              <a:rPr lang="en-US" sz="1600" dirty="0"/>
              <a:t>	$294,340,000	Taiwan</a:t>
            </a:r>
          </a:p>
          <a:p>
            <a:pPr marL="0" indent="0">
              <a:buNone/>
              <a:tabLst>
                <a:tab pos="2389188" algn="r"/>
                <a:tab pos="2568575" algn="l"/>
              </a:tabLst>
            </a:pPr>
            <a:r>
              <a:rPr lang="en-US" sz="1600" dirty="0"/>
              <a:t>	$287,900,000	Austria</a:t>
            </a:r>
          </a:p>
          <a:p>
            <a:pPr marL="0" indent="0">
              <a:buNone/>
              <a:tabLst>
                <a:tab pos="2389188" algn="r"/>
                <a:tab pos="2568575" algn="l"/>
              </a:tabLst>
            </a:pPr>
            <a:r>
              <a:rPr lang="en-US" sz="1600" dirty="0"/>
              <a:t>	$253,710,000	Sweden</a:t>
            </a:r>
          </a:p>
          <a:p>
            <a:pPr marL="0" indent="0">
              <a:buNone/>
              <a:tabLst>
                <a:tab pos="2389188" algn="r"/>
                <a:tab pos="2568575" algn="l"/>
              </a:tabLst>
            </a:pPr>
            <a:r>
              <a:rPr lang="en-US" sz="1600" dirty="0"/>
              <a:t>	$250,520,000	El Salvador</a:t>
            </a:r>
          </a:p>
        </p:txBody>
      </p:sp>
      <p:sp>
        <p:nvSpPr>
          <p:cNvPr id="3" name="Title 2"/>
          <p:cNvSpPr>
            <a:spLocks noGrp="1"/>
          </p:cNvSpPr>
          <p:nvPr>
            <p:ph type="title"/>
          </p:nvPr>
        </p:nvSpPr>
        <p:spPr/>
        <p:txBody>
          <a:bodyPr/>
          <a:lstStyle/>
          <a:p>
            <a:r>
              <a:rPr lang="en-US" dirty="0"/>
              <a:t>NC Exports to Countries in 2017</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1862" y="1761204"/>
            <a:ext cx="4362138" cy="2276490"/>
          </a:xfrm>
          <a:prstGeom prst="rect">
            <a:avLst/>
          </a:prstGeom>
        </p:spPr>
      </p:pic>
      <p:sp>
        <p:nvSpPr>
          <p:cNvPr id="5" name="TextBox 4">
            <a:extLst>
              <a:ext uri="{FF2B5EF4-FFF2-40B4-BE49-F238E27FC236}">
                <a16:creationId xmlns:a16="http://schemas.microsoft.com/office/drawing/2014/main" id="{980B9A3C-A8F3-2F41-B74D-B197935653EF}"/>
              </a:ext>
            </a:extLst>
          </p:cNvPr>
          <p:cNvSpPr txBox="1"/>
          <p:nvPr/>
        </p:nvSpPr>
        <p:spPr>
          <a:xfrm>
            <a:off x="9549672" y="5246939"/>
            <a:ext cx="1797050" cy="369332"/>
          </a:xfrm>
          <a:prstGeom prst="rect">
            <a:avLst/>
          </a:prstGeom>
          <a:noFill/>
        </p:spPr>
        <p:txBody>
          <a:bodyPr wrap="square" rtlCol="0">
            <a:spAutoFit/>
          </a:bodyPr>
          <a:lstStyle/>
          <a:p>
            <a:r>
              <a:rPr lang="en-US" dirty="0"/>
              <a:t>Get new data</a:t>
            </a:r>
          </a:p>
        </p:txBody>
      </p:sp>
    </p:spTree>
    <p:extLst>
      <p:ext uri="{BB962C8B-B14F-4D97-AF65-F5344CB8AC3E}">
        <p14:creationId xmlns:p14="http://schemas.microsoft.com/office/powerpoint/2010/main" val="42913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6276"/>
            <a:ext cx="7772400" cy="5029200"/>
          </a:xfrm>
        </p:spPr>
        <p:txBody>
          <a:bodyPr>
            <a:noAutofit/>
          </a:bodyPr>
          <a:lstStyle/>
          <a:p>
            <a:pPr>
              <a:lnSpc>
                <a:spcPts val="5500"/>
              </a:lnSpc>
              <a:spcBef>
                <a:spcPts val="0"/>
              </a:spcBef>
              <a:defRPr/>
            </a:pPr>
            <a:r>
              <a:rPr lang="en-US" sz="4000" i="1" dirty="0">
                <a:effectLst>
                  <a:outerShdw blurRad="38100" dist="38100" dir="2700000" algn="tl">
                    <a:srgbClr val="DDDDDD"/>
                  </a:outerShdw>
                </a:effectLst>
                <a:latin typeface="Arial" charset="0"/>
                <a:ea typeface="ヒラギノ角ゴ Pro W3" charset="0"/>
                <a:cs typeface="ヒラギノ角ゴ Pro W3" charset="0"/>
              </a:rPr>
              <a:t>Surprises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Legal Scenarios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New Ideas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929580" y="2067432"/>
            <a:ext cx="5284839"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5459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143" y="1761204"/>
            <a:ext cx="9984661" cy="5744496"/>
          </a:xfrm>
        </p:spPr>
        <p:txBody>
          <a:bodyPr>
            <a:noAutofit/>
          </a:bodyPr>
          <a:lstStyle/>
          <a:p>
            <a:pPr marL="0" indent="0">
              <a:buNone/>
              <a:tabLst>
                <a:tab pos="1941513" algn="r"/>
                <a:tab pos="2101850" algn="l"/>
              </a:tabLst>
            </a:pPr>
            <a:r>
              <a:rPr lang="en-US" sz="2400" dirty="0"/>
              <a:t>	$1,542,850,000	Civilian Aircraft, Engines, And Parts</a:t>
            </a:r>
          </a:p>
          <a:p>
            <a:pPr marL="0" indent="0">
              <a:buNone/>
              <a:tabLst>
                <a:tab pos="1941513" algn="r"/>
                <a:tab pos="2101850" algn="l"/>
              </a:tabLst>
            </a:pPr>
            <a:r>
              <a:rPr lang="en-US" sz="2400" dirty="0"/>
              <a:t>	$1,475,510,000	Immunological Products, In Measured </a:t>
            </a:r>
            <a:r>
              <a:rPr lang="en-US" sz="2400" dirty="0" err="1"/>
              <a:t>Doese</a:t>
            </a:r>
            <a:r>
              <a:rPr lang="en-US" sz="2400" dirty="0"/>
              <a:t>/</a:t>
            </a:r>
            <a:r>
              <a:rPr lang="en-US" sz="2400" dirty="0" err="1"/>
              <a:t>Rtl</a:t>
            </a:r>
            <a:r>
              <a:rPr lang="en-US" sz="2400" dirty="0"/>
              <a:t> Sale</a:t>
            </a:r>
          </a:p>
          <a:p>
            <a:pPr marL="0" indent="0">
              <a:buNone/>
              <a:tabLst>
                <a:tab pos="1941513" algn="r"/>
                <a:tab pos="2101850" algn="l"/>
              </a:tabLst>
            </a:pPr>
            <a:r>
              <a:rPr lang="en-US" sz="2400" dirty="0"/>
              <a:t>	$1,158,720,000	Medicaments </a:t>
            </a:r>
            <a:r>
              <a:rPr lang="en-US" sz="2400" dirty="0" err="1"/>
              <a:t>Nesoi</a:t>
            </a:r>
            <a:r>
              <a:rPr lang="en-US" sz="2400" dirty="0"/>
              <a:t>, Measured Doses, Retail </a:t>
            </a:r>
            <a:r>
              <a:rPr lang="en-US" sz="2400" dirty="0" err="1"/>
              <a:t>Pk</a:t>
            </a:r>
            <a:r>
              <a:rPr lang="en-US" sz="2400" dirty="0"/>
              <a:t> </a:t>
            </a:r>
            <a:r>
              <a:rPr lang="en-US" sz="2400" dirty="0" err="1"/>
              <a:t>Nesoi</a:t>
            </a:r>
            <a:endParaRPr lang="en-US" sz="2400" dirty="0"/>
          </a:p>
          <a:p>
            <a:pPr marL="0" indent="0">
              <a:buNone/>
              <a:tabLst>
                <a:tab pos="1941513" algn="r"/>
                <a:tab pos="2101850" algn="l"/>
              </a:tabLst>
            </a:pPr>
            <a:r>
              <a:rPr lang="en-US" sz="2400" dirty="0"/>
              <a:t>	$1,068,570,000	Antisera And Other Blood Fractions</a:t>
            </a:r>
          </a:p>
          <a:p>
            <a:pPr marL="0" indent="0">
              <a:buNone/>
              <a:tabLst>
                <a:tab pos="1941513" algn="r"/>
                <a:tab pos="2101850" algn="l"/>
              </a:tabLst>
            </a:pPr>
            <a:r>
              <a:rPr lang="en-US" sz="2400" dirty="0"/>
              <a:t>	$804,910,000	Bomb Mines </a:t>
            </a:r>
            <a:r>
              <a:rPr lang="en-US" sz="2400" dirty="0" err="1"/>
              <a:t>Ot</a:t>
            </a:r>
            <a:r>
              <a:rPr lang="en-US" sz="2400" dirty="0"/>
              <a:t> </a:t>
            </a:r>
            <a:r>
              <a:rPr lang="en-US" sz="2400" dirty="0" err="1"/>
              <a:t>Ammntion</a:t>
            </a:r>
            <a:endParaRPr lang="en-US" sz="2400" dirty="0"/>
          </a:p>
          <a:p>
            <a:pPr marL="0" indent="0">
              <a:buNone/>
              <a:tabLst>
                <a:tab pos="1941513" algn="r"/>
                <a:tab pos="2101850" algn="l"/>
              </a:tabLst>
            </a:pPr>
            <a:r>
              <a:rPr lang="en-US" sz="2400" dirty="0"/>
              <a:t>	$773,150,000	Chemical </a:t>
            </a:r>
            <a:r>
              <a:rPr lang="en-US" sz="2400" dirty="0" err="1"/>
              <a:t>Woodpulp</a:t>
            </a:r>
            <a:r>
              <a:rPr lang="en-US" sz="2400" dirty="0"/>
              <a:t>, Soda Etc. N Dis S </a:t>
            </a:r>
            <a:r>
              <a:rPr lang="en-US" sz="2400" dirty="0" err="1"/>
              <a:t>Bl</a:t>
            </a:r>
            <a:r>
              <a:rPr lang="en-US" sz="2400" dirty="0"/>
              <a:t> &amp; </a:t>
            </a:r>
            <a:r>
              <a:rPr lang="en-US" sz="2400" dirty="0" err="1"/>
              <a:t>Bl</a:t>
            </a:r>
            <a:r>
              <a:rPr lang="en-US" sz="2400" dirty="0"/>
              <a:t> </a:t>
            </a:r>
            <a:r>
              <a:rPr lang="en-US" sz="2400" dirty="0" err="1"/>
              <a:t>Conif</a:t>
            </a:r>
            <a:endParaRPr lang="en-US" sz="2400" dirty="0"/>
          </a:p>
          <a:p>
            <a:pPr marL="0" indent="0">
              <a:buNone/>
              <a:tabLst>
                <a:tab pos="1941513" algn="r"/>
                <a:tab pos="2101850" algn="l"/>
              </a:tabLst>
            </a:pPr>
            <a:r>
              <a:rPr lang="en-US" sz="2400" dirty="0"/>
              <a:t>	$619,090,000	Tobacco, Partly Or Wholly Stemmed/Stripped</a:t>
            </a:r>
          </a:p>
          <a:p>
            <a:pPr marL="0" indent="0">
              <a:buNone/>
              <a:tabLst>
                <a:tab pos="1941513" algn="r"/>
                <a:tab pos="2101850" algn="l"/>
              </a:tabLst>
            </a:pPr>
            <a:r>
              <a:rPr lang="en-US" sz="2400" dirty="0"/>
              <a:t>	$522,880,000	Parts Of Airplanes Or Helicopters, </a:t>
            </a:r>
            <a:r>
              <a:rPr lang="en-US" sz="2400" dirty="0" err="1"/>
              <a:t>Nesoi</a:t>
            </a:r>
            <a:endParaRPr lang="en-US" sz="2400" dirty="0"/>
          </a:p>
          <a:p>
            <a:pPr marL="0" indent="0">
              <a:buNone/>
              <a:tabLst>
                <a:tab pos="1941513" algn="r"/>
                <a:tab pos="2101850" algn="l"/>
              </a:tabLst>
            </a:pPr>
            <a:r>
              <a:rPr lang="en-US" sz="2400" dirty="0"/>
              <a:t>	$351,390,000	Compression-</a:t>
            </a:r>
            <a:r>
              <a:rPr lang="en-US" sz="2400" dirty="0" err="1"/>
              <a:t>Igntn</a:t>
            </a:r>
            <a:r>
              <a:rPr lang="en-US" sz="2400" dirty="0"/>
              <a:t> </a:t>
            </a:r>
            <a:r>
              <a:rPr lang="en-US" sz="2400" dirty="0" err="1"/>
              <a:t>Int</a:t>
            </a:r>
            <a:r>
              <a:rPr lang="en-US" sz="2400" dirty="0"/>
              <a:t> Combust</a:t>
            </a:r>
          </a:p>
          <a:p>
            <a:pPr marL="0" indent="0">
              <a:buNone/>
              <a:tabLst>
                <a:tab pos="1941513" algn="r"/>
                <a:tab pos="2101850" algn="l"/>
              </a:tabLst>
            </a:pPr>
            <a:r>
              <a:rPr lang="en-US" sz="2400" dirty="0"/>
              <a:t>	$341,380,000	Cot Yarn, 85% Cot, No Retail, </a:t>
            </a:r>
            <a:r>
              <a:rPr lang="en-US" sz="2400" dirty="0" err="1"/>
              <a:t>Ov</a:t>
            </a:r>
            <a:r>
              <a:rPr lang="en-US" sz="2400" dirty="0"/>
              <a:t> 14nm Not</a:t>
            </a:r>
          </a:p>
          <a:p>
            <a:pPr marL="0" indent="0">
              <a:buNone/>
              <a:tabLst>
                <a:tab pos="1941513" algn="r"/>
                <a:tab pos="2101850" algn="l"/>
              </a:tabLst>
            </a:pPr>
            <a:r>
              <a:rPr lang="en-US" sz="2400" dirty="0"/>
              <a:t>	$322,350,000	</a:t>
            </a:r>
            <a:r>
              <a:rPr lang="en-US" sz="2400" dirty="0" err="1"/>
              <a:t>Photosnsitve</a:t>
            </a:r>
            <a:r>
              <a:rPr lang="en-US" sz="2400" dirty="0"/>
              <a:t> </a:t>
            </a:r>
            <a:r>
              <a:rPr lang="en-US" sz="2400" dirty="0" err="1"/>
              <a:t>Semicndctr</a:t>
            </a:r>
            <a:r>
              <a:rPr lang="en-US" sz="2400" dirty="0"/>
              <a:t> </a:t>
            </a:r>
            <a:r>
              <a:rPr lang="en-US" sz="2400" dirty="0" err="1"/>
              <a:t>Dvice</a:t>
            </a:r>
            <a:r>
              <a:rPr lang="en-US" sz="2400" dirty="0"/>
              <a:t> Inc </a:t>
            </a:r>
            <a:r>
              <a:rPr lang="en-US" sz="2400" dirty="0" err="1"/>
              <a:t>Phtvltc</a:t>
            </a:r>
            <a:r>
              <a:rPr lang="en-US" sz="2400" dirty="0"/>
              <a:t> Cell </a:t>
            </a:r>
            <a:r>
              <a:rPr lang="en-US" sz="2400" dirty="0" err="1"/>
              <a:t>Etc</a:t>
            </a:r>
            <a:endParaRPr lang="en-US" sz="2400" dirty="0"/>
          </a:p>
          <a:p>
            <a:pPr marL="0" indent="0">
              <a:buNone/>
              <a:tabLst>
                <a:tab pos="1941513" algn="r"/>
                <a:tab pos="2101850" algn="l"/>
              </a:tabLst>
            </a:pPr>
            <a:r>
              <a:rPr lang="en-US" sz="2400" dirty="0"/>
              <a:t>	$292,290,000	Meat Of Swine, </a:t>
            </a:r>
            <a:r>
              <a:rPr lang="en-US" sz="2400" dirty="0" err="1"/>
              <a:t>Nesoi</a:t>
            </a:r>
            <a:r>
              <a:rPr lang="en-US" sz="2400" dirty="0"/>
              <a:t>, Frozen</a:t>
            </a:r>
          </a:p>
          <a:p>
            <a:pPr marL="0" indent="0">
              <a:buNone/>
              <a:tabLst>
                <a:tab pos="1941513" algn="r"/>
                <a:tab pos="2101850" algn="l"/>
              </a:tabLst>
            </a:pPr>
            <a:r>
              <a:rPr lang="en-US" sz="2400" dirty="0"/>
              <a:t>	$272,280,000	Parts Of Mach For </a:t>
            </a:r>
            <a:r>
              <a:rPr lang="en-US" sz="2400" dirty="0" err="1"/>
              <a:t>Assmbl</a:t>
            </a:r>
            <a:endParaRPr lang="en-US" sz="2400" dirty="0"/>
          </a:p>
          <a:p>
            <a:pPr marL="0" indent="0">
              <a:buNone/>
              <a:tabLst>
                <a:tab pos="1941513" algn="r"/>
                <a:tab pos="2101850" algn="l"/>
              </a:tabLst>
            </a:pPr>
            <a:r>
              <a:rPr lang="en-US" sz="2400" dirty="0"/>
              <a:t>	$265,350,000	Supported Catalysts W </a:t>
            </a:r>
            <a:r>
              <a:rPr lang="en-US" sz="2400" dirty="0" err="1"/>
              <a:t>Prec</a:t>
            </a:r>
            <a:r>
              <a:rPr lang="en-US" sz="2400" dirty="0"/>
              <a:t> Metal/</a:t>
            </a:r>
            <a:r>
              <a:rPr lang="en-US" sz="2400" dirty="0" err="1"/>
              <a:t>Prec</a:t>
            </a:r>
            <a:r>
              <a:rPr lang="en-US" sz="2400" dirty="0"/>
              <a:t> </a:t>
            </a:r>
            <a:r>
              <a:rPr lang="en-US" sz="2400" dirty="0" err="1"/>
              <a:t>Mtl</a:t>
            </a:r>
            <a:r>
              <a:rPr lang="en-US" sz="2400" dirty="0"/>
              <a:t> </a:t>
            </a:r>
            <a:r>
              <a:rPr lang="en-US" sz="2400" dirty="0" err="1"/>
              <a:t>Compnd</a:t>
            </a:r>
            <a:endParaRPr lang="en-US" sz="2400" dirty="0"/>
          </a:p>
          <a:p>
            <a:pPr marL="0" indent="0">
              <a:buNone/>
              <a:tabLst>
                <a:tab pos="1941513" algn="r"/>
                <a:tab pos="2101850" algn="l"/>
              </a:tabLst>
            </a:pPr>
            <a:r>
              <a:rPr lang="en-US" sz="2400" dirty="0"/>
              <a:t>	$254,990,000	Optical Fibers, Optical Fiber Bundles And Cables E</a:t>
            </a:r>
          </a:p>
          <a:p>
            <a:pPr marL="0" indent="0">
              <a:buNone/>
              <a:tabLst>
                <a:tab pos="1941513" algn="r"/>
                <a:tab pos="2101850" algn="l"/>
              </a:tabLst>
            </a:pPr>
            <a:r>
              <a:rPr lang="en-US" sz="2400" dirty="0"/>
              <a:t>	$251,090,000	Road Tractors For Semi-Trailers</a:t>
            </a:r>
          </a:p>
          <a:p>
            <a:pPr marL="0" indent="0">
              <a:buNone/>
              <a:tabLst>
                <a:tab pos="1941513" algn="r"/>
                <a:tab pos="2101850" algn="l"/>
              </a:tabLst>
            </a:pPr>
            <a:r>
              <a:rPr lang="en-US" sz="2400" dirty="0"/>
              <a:t>	$250,950,000	Auto Regulating Ins &amp; </a:t>
            </a:r>
            <a:r>
              <a:rPr lang="en-US" sz="2400" dirty="0" err="1"/>
              <a:t>Appr</a:t>
            </a:r>
            <a:r>
              <a:rPr lang="en-US" sz="2400" dirty="0"/>
              <a:t> Ex </a:t>
            </a:r>
            <a:r>
              <a:rPr lang="en-US" sz="2400" dirty="0" err="1"/>
              <a:t>Throstat,Mnstat</a:t>
            </a:r>
            <a:r>
              <a:rPr lang="en-US" sz="2400" dirty="0"/>
              <a:t>, Et</a:t>
            </a:r>
          </a:p>
          <a:p>
            <a:pPr marL="0" indent="0">
              <a:buNone/>
              <a:tabLst>
                <a:tab pos="1941513" algn="r"/>
                <a:tab pos="2101850" algn="l"/>
              </a:tabLst>
            </a:pPr>
            <a:r>
              <a:rPr lang="en-US" sz="2400" dirty="0"/>
              <a:t>	$241,230,000	Insulated Optical Fiber Cables With </a:t>
            </a:r>
            <a:r>
              <a:rPr lang="en-US" sz="2400" dirty="0" err="1"/>
              <a:t>Indvuly</a:t>
            </a:r>
            <a:r>
              <a:rPr lang="en-US" sz="2400" dirty="0"/>
              <a:t> </a:t>
            </a:r>
            <a:r>
              <a:rPr lang="en-US" sz="2400" dirty="0" err="1"/>
              <a:t>Sh</a:t>
            </a:r>
            <a:r>
              <a:rPr lang="en-US" sz="2400" dirty="0"/>
              <a:t> </a:t>
            </a:r>
            <a:r>
              <a:rPr lang="en-US" sz="2400" dirty="0" err="1"/>
              <a:t>Fbr</a:t>
            </a:r>
            <a:endParaRPr lang="en-US" sz="2400" dirty="0"/>
          </a:p>
          <a:p>
            <a:pPr marL="0" indent="0">
              <a:buNone/>
              <a:tabLst>
                <a:tab pos="1941513" algn="r"/>
                <a:tab pos="2101850" algn="l"/>
              </a:tabLst>
            </a:pPr>
            <a:r>
              <a:rPr lang="en-US" sz="2400" dirty="0"/>
              <a:t>	$231,440,000	Cot Yarn, 85% Cot, No Retail, </a:t>
            </a:r>
            <a:r>
              <a:rPr lang="en-US" sz="2400" dirty="0" err="1"/>
              <a:t>Ov</a:t>
            </a:r>
            <a:r>
              <a:rPr lang="en-US" sz="2400" dirty="0"/>
              <a:t> 43nm Not</a:t>
            </a:r>
          </a:p>
          <a:p>
            <a:pPr marL="0" indent="0">
              <a:buNone/>
              <a:tabLst>
                <a:tab pos="1941513" algn="r"/>
                <a:tab pos="2101850" algn="l"/>
              </a:tabLst>
            </a:pPr>
            <a:r>
              <a:rPr lang="en-US" sz="2400" dirty="0"/>
              <a:t>	$222,510,000	</a:t>
            </a:r>
            <a:r>
              <a:rPr lang="en-US" sz="2400" dirty="0" err="1"/>
              <a:t>Yrn</a:t>
            </a:r>
            <a:r>
              <a:rPr lang="en-US" sz="2400" dirty="0"/>
              <a:t> N </a:t>
            </a:r>
            <a:r>
              <a:rPr lang="en-US" sz="2400" dirty="0" err="1"/>
              <a:t>Sw</a:t>
            </a:r>
            <a:r>
              <a:rPr lang="en-US" sz="2400" dirty="0"/>
              <a:t> Th </a:t>
            </a:r>
            <a:r>
              <a:rPr lang="en-US" sz="2400" dirty="0" err="1"/>
              <a:t>Syn</a:t>
            </a:r>
            <a:r>
              <a:rPr lang="en-US" sz="2400" dirty="0"/>
              <a:t> St Fb N </a:t>
            </a:r>
            <a:r>
              <a:rPr lang="en-US" sz="2400" dirty="0" err="1"/>
              <a:t>Rt</a:t>
            </a:r>
            <a:r>
              <a:rPr lang="en-US" sz="2400" dirty="0"/>
              <a:t> </a:t>
            </a:r>
            <a:r>
              <a:rPr lang="en-US" sz="2400" dirty="0" err="1"/>
              <a:t>Sl</a:t>
            </a:r>
            <a:r>
              <a:rPr lang="en-US" sz="2400" dirty="0"/>
              <a:t> Ply S F Mix M/S</a:t>
            </a:r>
          </a:p>
          <a:p>
            <a:pPr marL="0" indent="0">
              <a:buNone/>
              <a:tabLst>
                <a:tab pos="1941513" algn="r"/>
                <a:tab pos="2101850" algn="l"/>
              </a:tabLst>
            </a:pPr>
            <a:r>
              <a:rPr lang="en-US" sz="2400" dirty="0"/>
              <a:t>	$221,900,000	Taps Cocks </a:t>
            </a:r>
            <a:r>
              <a:rPr lang="en-US" sz="2400" dirty="0" err="1"/>
              <a:t>Etc</a:t>
            </a:r>
            <a:r>
              <a:rPr lang="en-US" sz="2400" dirty="0"/>
              <a:t> F Pipe Vat Inc </a:t>
            </a:r>
            <a:r>
              <a:rPr lang="en-US" sz="2400" dirty="0" err="1"/>
              <a:t>Thermo</a:t>
            </a:r>
            <a:r>
              <a:rPr lang="en-US" sz="2400" dirty="0"/>
              <a:t> Control Neso</a:t>
            </a:r>
          </a:p>
          <a:p>
            <a:pPr marL="0" indent="0">
              <a:buNone/>
              <a:tabLst>
                <a:tab pos="1941513" algn="r"/>
                <a:tab pos="2101850" algn="l"/>
              </a:tabLst>
            </a:pPr>
            <a:r>
              <a:rPr lang="en-US" sz="2400" dirty="0"/>
              <a:t>	$221,600,000	Mech Front-End Shovel Loaders, Self-Propelled</a:t>
            </a:r>
          </a:p>
          <a:p>
            <a:pPr marL="0" indent="0">
              <a:buNone/>
              <a:tabLst>
                <a:tab pos="1941513" algn="r"/>
                <a:tab pos="2101850" algn="l"/>
              </a:tabLst>
            </a:pPr>
            <a:r>
              <a:rPr lang="en-US" sz="2400" dirty="0"/>
              <a:t>	$212,590,000	Drive Axles With Differential For Motor Vehicles</a:t>
            </a:r>
          </a:p>
          <a:p>
            <a:pPr marL="0" indent="0">
              <a:buNone/>
              <a:tabLst>
                <a:tab pos="1941513" algn="r"/>
                <a:tab pos="2101850" algn="l"/>
              </a:tabLst>
            </a:pPr>
            <a:r>
              <a:rPr lang="en-US" sz="2400" dirty="0"/>
              <a:t>	$209,100,000	Med Needles. </a:t>
            </a:r>
            <a:r>
              <a:rPr lang="en-US" sz="2400" dirty="0" err="1"/>
              <a:t>Nesoi</a:t>
            </a:r>
            <a:r>
              <a:rPr lang="en-US" sz="2400" dirty="0"/>
              <a:t>, </a:t>
            </a:r>
            <a:r>
              <a:rPr lang="en-US" sz="2400" dirty="0" err="1"/>
              <a:t>Catherers</a:t>
            </a:r>
            <a:r>
              <a:rPr lang="en-US" sz="2400" dirty="0"/>
              <a:t> </a:t>
            </a:r>
            <a:r>
              <a:rPr lang="en-US" sz="2400" dirty="0" err="1"/>
              <a:t>Etc</a:t>
            </a:r>
            <a:r>
              <a:rPr lang="en-US" sz="2400" dirty="0"/>
              <a:t> And Parts </a:t>
            </a:r>
            <a:r>
              <a:rPr lang="en-US" sz="2400" dirty="0" err="1"/>
              <a:t>Etc</a:t>
            </a:r>
            <a:endParaRPr lang="en-US" sz="2400" dirty="0"/>
          </a:p>
          <a:p>
            <a:pPr marL="0" indent="0">
              <a:buNone/>
              <a:tabLst>
                <a:tab pos="1941513" algn="r"/>
                <a:tab pos="2101850" algn="l"/>
              </a:tabLst>
            </a:pPr>
            <a:r>
              <a:rPr lang="en-US" sz="2400" dirty="0"/>
              <a:t>	$194,820,000	Gears; Ball Or Roller Sc</a:t>
            </a:r>
          </a:p>
        </p:txBody>
      </p:sp>
      <p:sp>
        <p:nvSpPr>
          <p:cNvPr id="3" name="Title 2"/>
          <p:cNvSpPr>
            <a:spLocks noGrp="1"/>
          </p:cNvSpPr>
          <p:nvPr>
            <p:ph type="title"/>
          </p:nvPr>
        </p:nvSpPr>
        <p:spPr/>
        <p:txBody>
          <a:bodyPr/>
          <a:lstStyle/>
          <a:p>
            <a:r>
              <a:rPr lang="en-US" dirty="0"/>
              <a:t>NC Exports - Products 2016</a:t>
            </a:r>
          </a:p>
        </p:txBody>
      </p:sp>
    </p:spTree>
    <p:extLst>
      <p:ext uri="{BB962C8B-B14F-4D97-AF65-F5344CB8AC3E}">
        <p14:creationId xmlns:p14="http://schemas.microsoft.com/office/powerpoint/2010/main" val="339416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820475-CE1F-A54E-B0F3-BABA87632C51}"/>
              </a:ext>
            </a:extLst>
          </p:cNvPr>
          <p:cNvSpPr/>
          <p:nvPr/>
        </p:nvSpPr>
        <p:spPr>
          <a:xfrm>
            <a:off x="-4876800" y="3962400"/>
            <a:ext cx="4572000" cy="1200329"/>
          </a:xfrm>
          <a:prstGeom prst="rect">
            <a:avLst/>
          </a:prstGeom>
        </p:spPr>
        <p:txBody>
          <a:bodyPr>
            <a:spAutoFit/>
          </a:bodyPr>
          <a:lstStyle/>
          <a:p>
            <a:r>
              <a:rPr lang="en-US" dirty="0" err="1"/>
              <a:t>Mountaire</a:t>
            </a:r>
            <a:r>
              <a:rPr lang="en-US" dirty="0"/>
              <a:t> Farms in NC sells chicken feet to china. Chinese pay more for chicken feet than we pay for chicken tenders. Number one large chicken producer in world</a:t>
            </a:r>
          </a:p>
        </p:txBody>
      </p:sp>
      <p:pic>
        <p:nvPicPr>
          <p:cNvPr id="2050" name="Picture 2" descr="https://alaboroflove.org/wp-content/uploads/2014/10/chicken.jpg">
            <a:extLst>
              <a:ext uri="{FF2B5EF4-FFF2-40B4-BE49-F238E27FC236}">
                <a16:creationId xmlns:a16="http://schemas.microsoft.com/office/drawing/2014/main" id="{11019A09-4922-6A42-8F3B-188B242EA6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57" y="-5443"/>
            <a:ext cx="8910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9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00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37276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2748" y="2743200"/>
            <a:ext cx="2601994" cy="646331"/>
          </a:xfrm>
          <a:prstGeom prst="rect">
            <a:avLst/>
          </a:prstGeom>
          <a:noFill/>
        </p:spPr>
        <p:txBody>
          <a:bodyPr wrap="none" rtlCol="0">
            <a:spAutoFit/>
          </a:bodyPr>
          <a:lstStyle/>
          <a:p>
            <a:r>
              <a:rPr lang="en-US" dirty="0"/>
              <a:t>$2.9 billion contribution </a:t>
            </a:r>
            <a:br>
              <a:rPr lang="en-US" dirty="0"/>
            </a:br>
            <a:r>
              <a:rPr lang="en-US" dirty="0"/>
              <a:t>to NC economy in 2012</a:t>
            </a:r>
          </a:p>
        </p:txBody>
      </p:sp>
      <p:sp>
        <p:nvSpPr>
          <p:cNvPr id="3" name="TextBox 2"/>
          <p:cNvSpPr txBox="1"/>
          <p:nvPr/>
        </p:nvSpPr>
        <p:spPr>
          <a:xfrm>
            <a:off x="5756831" y="3876249"/>
            <a:ext cx="2205091" cy="369332"/>
          </a:xfrm>
          <a:prstGeom prst="rect">
            <a:avLst/>
          </a:prstGeom>
          <a:noFill/>
        </p:spPr>
        <p:txBody>
          <a:bodyPr wrap="none" rtlCol="0">
            <a:spAutoFit/>
          </a:bodyPr>
          <a:lstStyle/>
          <a:p>
            <a:r>
              <a:rPr lang="en-US" dirty="0"/>
              <a:t>37,000 jobs in 2012</a:t>
            </a:r>
          </a:p>
        </p:txBody>
      </p:sp>
      <p:sp>
        <p:nvSpPr>
          <p:cNvPr id="4" name="TextBox 3"/>
          <p:cNvSpPr txBox="1"/>
          <p:nvPr/>
        </p:nvSpPr>
        <p:spPr>
          <a:xfrm>
            <a:off x="5722462" y="4782215"/>
            <a:ext cx="2273828" cy="369332"/>
          </a:xfrm>
          <a:prstGeom prst="rect">
            <a:avLst/>
          </a:prstGeom>
          <a:noFill/>
        </p:spPr>
        <p:txBody>
          <a:bodyPr wrap="none" rtlCol="0">
            <a:spAutoFit/>
          </a:bodyPr>
          <a:lstStyle/>
          <a:p>
            <a:r>
              <a:rPr lang="en-US" dirty="0"/>
              <a:t>$350 million in taxes</a:t>
            </a:r>
          </a:p>
        </p:txBody>
      </p:sp>
    </p:spTree>
    <p:extLst>
      <p:ext uri="{BB962C8B-B14F-4D97-AF65-F5344CB8AC3E}">
        <p14:creationId xmlns:p14="http://schemas.microsoft.com/office/powerpoint/2010/main" val="38579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200" y="0"/>
            <a:ext cx="6952268" cy="6858000"/>
          </a:xfrm>
          <a:prstGeom prst="rect">
            <a:avLst/>
          </a:prstGeom>
        </p:spPr>
      </p:pic>
    </p:spTree>
    <p:extLst>
      <p:ext uri="{BB962C8B-B14F-4D97-AF65-F5344CB8AC3E}">
        <p14:creationId xmlns:p14="http://schemas.microsoft.com/office/powerpoint/2010/main" val="320242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0"/>
            <a:ext cx="5324354" cy="6858000"/>
          </a:xfrm>
          <a:prstGeom prst="rect">
            <a:avLst/>
          </a:prstGeom>
        </p:spPr>
      </p:pic>
    </p:spTree>
    <p:extLst>
      <p:ext uri="{BB962C8B-B14F-4D97-AF65-F5344CB8AC3E}">
        <p14:creationId xmlns:p14="http://schemas.microsoft.com/office/powerpoint/2010/main" val="1239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6276"/>
            <a:ext cx="7772400" cy="5029200"/>
          </a:xfrm>
        </p:spPr>
        <p:txBody>
          <a:bodyPr>
            <a:noAutofit/>
          </a:bodyPr>
          <a:lstStyle/>
          <a:p>
            <a:pPr>
              <a:lnSpc>
                <a:spcPts val="5500"/>
              </a:lnSpc>
              <a:spcBef>
                <a:spcPts val="0"/>
              </a:spcBef>
              <a:defRPr/>
            </a:pPr>
            <a:r>
              <a:rPr lang="en-US" sz="4000" i="1" dirty="0">
                <a:effectLst>
                  <a:outerShdw blurRad="38100" dist="38100" dir="2700000" algn="tl">
                    <a:srgbClr val="DDDDDD"/>
                  </a:outerShdw>
                </a:effectLst>
                <a:latin typeface="Arial" charset="0"/>
                <a:ea typeface="ヒラギノ角ゴ Pro W3" charset="0"/>
                <a:cs typeface="ヒラギノ角ゴ Pro W3" charset="0"/>
              </a:rPr>
              <a:t>Surprises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Legal Scenarios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New Ideas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929580" y="4871341"/>
            <a:ext cx="5284839"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74583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94360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22" y="1258959"/>
            <a:ext cx="8734478" cy="549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title"/>
          </p:nvPr>
        </p:nvSpPr>
        <p:spPr/>
        <p:txBody>
          <a:bodyPr>
            <a:normAutofit/>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Tree>
    <p:extLst>
      <p:ext uri="{BB962C8B-B14F-4D97-AF65-F5344CB8AC3E}">
        <p14:creationId xmlns:p14="http://schemas.microsoft.com/office/powerpoint/2010/main" val="1516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406099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18191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5190" y="522516"/>
            <a:ext cx="8042989" cy="589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49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64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1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CBD35-975B-9E4A-B90C-B0B810C150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6921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E1C47-3185-CF47-BE43-10C2F4F294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8012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thebigdm.com/wp-content/uploads/2016/05/J5-Robot-Soul-Train.png">
            <a:extLst>
              <a:ext uri="{FF2B5EF4-FFF2-40B4-BE49-F238E27FC236}">
                <a16:creationId xmlns:a16="http://schemas.microsoft.com/office/drawing/2014/main" id="{B942181E-BF7D-3149-974F-1F4533E4C0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690" y="0"/>
            <a:ext cx="8866620" cy="6858000"/>
          </a:xfrm>
          <a:prstGeom prst="rect">
            <a:avLst/>
          </a:prstGeom>
          <a:solidFill>
            <a:schemeClr val="tx1"/>
          </a:solidFill>
          <a:extLst/>
        </p:spPr>
      </p:pic>
    </p:spTree>
    <p:extLst>
      <p:ext uri="{BB962C8B-B14F-4D97-AF65-F5344CB8AC3E}">
        <p14:creationId xmlns:p14="http://schemas.microsoft.com/office/powerpoint/2010/main" val="53868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3969" y="0"/>
            <a:ext cx="8566309" cy="6857999"/>
          </a:xfrm>
          <a:prstGeom prst="rect">
            <a:avLst/>
          </a:prstGeom>
        </p:spPr>
      </p:pic>
    </p:spTree>
    <p:extLst>
      <p:ext uri="{BB962C8B-B14F-4D97-AF65-F5344CB8AC3E}">
        <p14:creationId xmlns:p14="http://schemas.microsoft.com/office/powerpoint/2010/main" val="140233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451" y="0"/>
            <a:ext cx="8593493" cy="6858000"/>
          </a:xfrm>
          <a:prstGeom prst="rect">
            <a:avLst/>
          </a:prstGeom>
        </p:spPr>
      </p:pic>
    </p:spTree>
    <p:extLst>
      <p:ext uri="{BB962C8B-B14F-4D97-AF65-F5344CB8AC3E}">
        <p14:creationId xmlns:p14="http://schemas.microsoft.com/office/powerpoint/2010/main" val="26530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372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a:t>NC Bachelor Degree</a:t>
            </a:r>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a:t>NC Associate Degrees</a:t>
            </a:r>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a:t>$37,318</a:t>
            </a:r>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a:t>$32,800- $43,062</a:t>
            </a:r>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a:t>$22,896</a:t>
            </a:r>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a:t>$23,316- $34,619</a:t>
            </a:r>
          </a:p>
        </p:txBody>
      </p:sp>
    </p:spTree>
    <p:extLst>
      <p:ext uri="{BB962C8B-B14F-4D97-AF65-F5344CB8AC3E}">
        <p14:creationId xmlns:p14="http://schemas.microsoft.com/office/powerpoint/2010/main" val="33271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193" y="0"/>
            <a:ext cx="8259634" cy="6858000"/>
          </a:xfrm>
          <a:prstGeom prst="rect">
            <a:avLst/>
          </a:prstGeom>
        </p:spPr>
      </p:pic>
    </p:spTree>
    <p:extLst>
      <p:ext uri="{BB962C8B-B14F-4D97-AF65-F5344CB8AC3E}">
        <p14:creationId xmlns:p14="http://schemas.microsoft.com/office/powerpoint/2010/main" val="303760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242" y="0"/>
            <a:ext cx="8546840" cy="6858000"/>
          </a:xfrm>
          <a:prstGeom prst="rect">
            <a:avLst/>
          </a:prstGeom>
        </p:spPr>
      </p:pic>
    </p:spTree>
    <p:extLst>
      <p:ext uri="{BB962C8B-B14F-4D97-AF65-F5344CB8AC3E}">
        <p14:creationId xmlns:p14="http://schemas.microsoft.com/office/powerpoint/2010/main" val="230549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s://ksr-ugc.imgix.net/assets/023/989/168/99962468d51a530156604388eab33d9b_original.jpeg?ixlib=rb-1.1.0&amp;w=680&amp;fit=max&amp;v=1549309550&amp;auto=format&amp;gif-q=50&amp;q=92&amp;s=47c777280297d51f209b3a8f52bd40d3">
            <a:extLst>
              <a:ext uri="{FF2B5EF4-FFF2-40B4-BE49-F238E27FC236}">
                <a16:creationId xmlns:a16="http://schemas.microsoft.com/office/drawing/2014/main" id="{3906CB97-33A7-2041-A946-A10239797A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2857502"/>
            <a:ext cx="8636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7F5BA2-E2AE-A94C-9F51-886CC110A41A}"/>
              </a:ext>
            </a:extLst>
          </p:cNvPr>
          <p:cNvSpPr/>
          <p:nvPr/>
        </p:nvSpPr>
        <p:spPr>
          <a:xfrm>
            <a:off x="585786" y="136982"/>
            <a:ext cx="5929313" cy="2677656"/>
          </a:xfrm>
          <a:prstGeom prst="rect">
            <a:avLst/>
          </a:prstGeom>
        </p:spPr>
        <p:txBody>
          <a:bodyPr wrap="square">
            <a:spAutoFit/>
          </a:bodyPr>
          <a:lstStyle/>
          <a:p>
            <a:r>
              <a:rPr lang="en-US" sz="2800" b="1" dirty="0" err="1"/>
              <a:t>Atomo</a:t>
            </a:r>
            <a:r>
              <a:rPr lang="en-US" sz="2800" b="1" dirty="0"/>
              <a:t>: We hacked the coffee bean - invented molecular coffee</a:t>
            </a:r>
          </a:p>
          <a:p>
            <a:r>
              <a:rPr lang="en-US" sz="2800" dirty="0"/>
              <a:t>We are food scientists, biochemists and entrepreneurs, and we reverse engineered the coffee bean to create a better cup of coffee.</a:t>
            </a:r>
          </a:p>
        </p:txBody>
      </p:sp>
    </p:spTree>
    <p:extLst>
      <p:ext uri="{BB962C8B-B14F-4D97-AF65-F5344CB8AC3E}">
        <p14:creationId xmlns:p14="http://schemas.microsoft.com/office/powerpoint/2010/main" val="130965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599464BE-71E6-B54B-9ABF-4EAB0C8F2051}"/>
              </a:ext>
            </a:extLst>
          </p:cNvPr>
          <p:cNvPicPr>
            <a:picLocks noChangeAspect="1"/>
          </p:cNvPicPr>
          <p:nvPr/>
        </p:nvPicPr>
        <p:blipFill>
          <a:blip r:embed="rId3"/>
          <a:stretch>
            <a:fillRect/>
          </a:stretch>
        </p:blipFill>
        <p:spPr>
          <a:xfrm>
            <a:off x="0" y="600321"/>
            <a:ext cx="9144000" cy="5657358"/>
          </a:xfrm>
          <a:prstGeom prst="rect">
            <a:avLst/>
          </a:prstGeom>
        </p:spPr>
      </p:pic>
    </p:spTree>
    <p:extLst>
      <p:ext uri="{BB962C8B-B14F-4D97-AF65-F5344CB8AC3E}">
        <p14:creationId xmlns:p14="http://schemas.microsoft.com/office/powerpoint/2010/main" val="255601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3;&#10;&#13;&#10;Description automatically generated">
            <a:extLst>
              <a:ext uri="{FF2B5EF4-FFF2-40B4-BE49-F238E27FC236}">
                <a16:creationId xmlns:a16="http://schemas.microsoft.com/office/drawing/2014/main" id="{D52497C6-9A43-2A43-A664-F9F4CEAA09BA}"/>
              </a:ext>
            </a:extLst>
          </p:cNvPr>
          <p:cNvPicPr>
            <a:picLocks noChangeAspect="1"/>
          </p:cNvPicPr>
          <p:nvPr/>
        </p:nvPicPr>
        <p:blipFill>
          <a:blip r:embed="rId3"/>
          <a:stretch>
            <a:fillRect/>
          </a:stretch>
        </p:blipFill>
        <p:spPr>
          <a:xfrm>
            <a:off x="123842" y="0"/>
            <a:ext cx="8896316" cy="9313939"/>
          </a:xfrm>
          <a:prstGeom prst="rect">
            <a:avLst/>
          </a:prstGeom>
        </p:spPr>
      </p:pic>
      <p:sp>
        <p:nvSpPr>
          <p:cNvPr id="6" name="Rounded Rectangle 5">
            <a:extLst>
              <a:ext uri="{FF2B5EF4-FFF2-40B4-BE49-F238E27FC236}">
                <a16:creationId xmlns:a16="http://schemas.microsoft.com/office/drawing/2014/main" id="{96D4AB07-3E7C-D940-9DB3-F6F669970DFC}"/>
              </a:ext>
            </a:extLst>
          </p:cNvPr>
          <p:cNvSpPr>
            <a:spLocks noChangeArrowheads="1"/>
          </p:cNvSpPr>
          <p:nvPr/>
        </p:nvSpPr>
        <p:spPr bwMode="auto">
          <a:xfrm>
            <a:off x="123842" y="1415265"/>
            <a:ext cx="3163888" cy="58819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84455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EFDB6-DE56-664C-AB32-5E8A4C9250B4}"/>
              </a:ext>
            </a:extLst>
          </p:cNvPr>
          <p:cNvPicPr>
            <a:picLocks noChangeAspect="1"/>
          </p:cNvPicPr>
          <p:nvPr/>
        </p:nvPicPr>
        <p:blipFill>
          <a:blip r:embed="rId3"/>
          <a:stretch>
            <a:fillRect/>
          </a:stretch>
        </p:blipFill>
        <p:spPr>
          <a:xfrm>
            <a:off x="658504" y="0"/>
            <a:ext cx="7826991" cy="6858000"/>
          </a:xfrm>
          <a:prstGeom prst="rect">
            <a:avLst/>
          </a:prstGeom>
        </p:spPr>
      </p:pic>
      <p:sp>
        <p:nvSpPr>
          <p:cNvPr id="4" name="Rounded Rectangle 3">
            <a:extLst>
              <a:ext uri="{FF2B5EF4-FFF2-40B4-BE49-F238E27FC236}">
                <a16:creationId xmlns:a16="http://schemas.microsoft.com/office/drawing/2014/main" id="{54EC1991-B7C3-EF4E-874B-85527626B342}"/>
              </a:ext>
            </a:extLst>
          </p:cNvPr>
          <p:cNvSpPr>
            <a:spLocks noChangeArrowheads="1"/>
          </p:cNvSpPr>
          <p:nvPr/>
        </p:nvSpPr>
        <p:spPr bwMode="auto">
          <a:xfrm>
            <a:off x="4362994" y="1258511"/>
            <a:ext cx="1175657" cy="58335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5" name="Rounded Rectangle 4">
            <a:extLst>
              <a:ext uri="{FF2B5EF4-FFF2-40B4-BE49-F238E27FC236}">
                <a16:creationId xmlns:a16="http://schemas.microsoft.com/office/drawing/2014/main" id="{F2592A3A-CAA6-1B49-8A23-8C005F9D31BA}"/>
              </a:ext>
            </a:extLst>
          </p:cNvPr>
          <p:cNvSpPr>
            <a:spLocks noChangeArrowheads="1"/>
          </p:cNvSpPr>
          <p:nvPr/>
        </p:nvSpPr>
        <p:spPr bwMode="auto">
          <a:xfrm>
            <a:off x="2552369" y="3199954"/>
            <a:ext cx="2398453" cy="52125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dirty="0">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4823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1505-8CEB-B541-8A45-E85A962B96D3}"/>
              </a:ext>
            </a:extLst>
          </p:cNvPr>
          <p:cNvPicPr>
            <a:picLocks noChangeAspect="1"/>
          </p:cNvPicPr>
          <p:nvPr/>
        </p:nvPicPr>
        <p:blipFill>
          <a:blip r:embed="rId3"/>
          <a:stretch>
            <a:fillRect/>
          </a:stretch>
        </p:blipFill>
        <p:spPr>
          <a:xfrm>
            <a:off x="962160" y="0"/>
            <a:ext cx="7219680" cy="6858000"/>
          </a:xfrm>
          <a:prstGeom prst="rect">
            <a:avLst/>
          </a:prstGeom>
        </p:spPr>
      </p:pic>
      <p:sp>
        <p:nvSpPr>
          <p:cNvPr id="6" name="Rounded Rectangle 5">
            <a:extLst>
              <a:ext uri="{FF2B5EF4-FFF2-40B4-BE49-F238E27FC236}">
                <a16:creationId xmlns:a16="http://schemas.microsoft.com/office/drawing/2014/main" id="{15212363-43D3-B045-A064-F9265EA386DE}"/>
              </a:ext>
            </a:extLst>
          </p:cNvPr>
          <p:cNvSpPr>
            <a:spLocks noChangeArrowheads="1"/>
          </p:cNvSpPr>
          <p:nvPr/>
        </p:nvSpPr>
        <p:spPr bwMode="auto">
          <a:xfrm>
            <a:off x="1110342" y="1114820"/>
            <a:ext cx="1815738" cy="570289"/>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9974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786E-D1A8-E74B-B55E-371EF4F8E1B5}"/>
              </a:ext>
            </a:extLst>
          </p:cNvPr>
          <p:cNvSpPr>
            <a:spLocks noGrp="1"/>
          </p:cNvSpPr>
          <p:nvPr>
            <p:ph type="title"/>
          </p:nvPr>
        </p:nvSpPr>
        <p:spPr/>
        <p:txBody>
          <a:bodyPr/>
          <a:lstStyle/>
          <a:p>
            <a:r>
              <a:rPr lang="en-US" dirty="0"/>
              <a:t>ScrumMaster</a:t>
            </a:r>
          </a:p>
        </p:txBody>
      </p:sp>
      <p:sp>
        <p:nvSpPr>
          <p:cNvPr id="3" name="Content Placeholder 2">
            <a:extLst>
              <a:ext uri="{FF2B5EF4-FFF2-40B4-BE49-F238E27FC236}">
                <a16:creationId xmlns:a16="http://schemas.microsoft.com/office/drawing/2014/main" id="{4346FFAD-812C-BA4B-BBB3-16BAACF4E5F9}"/>
              </a:ext>
            </a:extLst>
          </p:cNvPr>
          <p:cNvSpPr>
            <a:spLocks noGrp="1"/>
          </p:cNvSpPr>
          <p:nvPr>
            <p:ph idx="1"/>
          </p:nvPr>
        </p:nvSpPr>
        <p:spPr/>
        <p:txBody>
          <a:bodyPr/>
          <a:lstStyle/>
          <a:p>
            <a:r>
              <a:rPr lang="en-US" dirty="0"/>
              <a:t>Manages the team process, not the team</a:t>
            </a:r>
          </a:p>
          <a:p>
            <a:r>
              <a:rPr lang="en-US" dirty="0"/>
              <a:t>Not a decision maker</a:t>
            </a:r>
          </a:p>
          <a:p>
            <a:r>
              <a:rPr lang="en-US" dirty="0"/>
              <a:t>Guide/coach the team</a:t>
            </a:r>
          </a:p>
          <a:p>
            <a:r>
              <a:rPr lang="en-US" dirty="0"/>
              <a:t>A servant leader</a:t>
            </a:r>
          </a:p>
          <a:p>
            <a:r>
              <a:rPr lang="en-US" dirty="0"/>
              <a:t>Promote sense of community</a:t>
            </a:r>
          </a:p>
          <a:p>
            <a:endParaRPr lang="en-US" dirty="0"/>
          </a:p>
        </p:txBody>
      </p:sp>
    </p:spTree>
    <p:extLst>
      <p:ext uri="{BB962C8B-B14F-4D97-AF65-F5344CB8AC3E}">
        <p14:creationId xmlns:p14="http://schemas.microsoft.com/office/powerpoint/2010/main" val="26147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a:bodyPr>
          <a:lstStyle/>
          <a:p>
            <a:r>
              <a:rPr lang="en-US" dirty="0"/>
              <a:t>The 10 Key Skills for the Future of Work</a:t>
            </a:r>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a:t>Sense-making</a:t>
            </a:r>
          </a:p>
          <a:p>
            <a:pPr>
              <a:lnSpc>
                <a:spcPct val="120000"/>
              </a:lnSpc>
            </a:pPr>
            <a:r>
              <a:rPr lang="en-US" sz="2400" dirty="0"/>
              <a:t>Social intelligence</a:t>
            </a:r>
          </a:p>
          <a:p>
            <a:pPr>
              <a:lnSpc>
                <a:spcPct val="120000"/>
              </a:lnSpc>
            </a:pPr>
            <a:r>
              <a:rPr lang="en-US" sz="2400" dirty="0"/>
              <a:t>Novel and adaptive thinking</a:t>
            </a:r>
          </a:p>
          <a:p>
            <a:pPr>
              <a:lnSpc>
                <a:spcPct val="120000"/>
              </a:lnSpc>
            </a:pPr>
            <a:r>
              <a:rPr lang="en-US" sz="2400" dirty="0"/>
              <a:t>Cross-cultural competency</a:t>
            </a:r>
          </a:p>
          <a:p>
            <a:pPr>
              <a:lnSpc>
                <a:spcPct val="120000"/>
              </a:lnSpc>
            </a:pPr>
            <a:r>
              <a:rPr lang="en-US" sz="2400" dirty="0"/>
              <a:t>Computational thinking</a:t>
            </a:r>
          </a:p>
          <a:p>
            <a:pPr>
              <a:lnSpc>
                <a:spcPct val="120000"/>
              </a:lnSpc>
            </a:pPr>
            <a:r>
              <a:rPr lang="en-US" sz="2400" dirty="0"/>
              <a:t>New-media literacy</a:t>
            </a:r>
          </a:p>
          <a:p>
            <a:pPr>
              <a:lnSpc>
                <a:spcPct val="120000"/>
              </a:lnSpc>
            </a:pPr>
            <a:r>
              <a:rPr lang="en-US" sz="2400" dirty="0" err="1"/>
              <a:t>Transdisciplinarity</a:t>
            </a:r>
            <a:endParaRPr lang="en-US" sz="2400" dirty="0"/>
          </a:p>
          <a:p>
            <a:pPr>
              <a:lnSpc>
                <a:spcPct val="120000"/>
              </a:lnSpc>
            </a:pPr>
            <a:r>
              <a:rPr lang="en-US" sz="2400" dirty="0"/>
              <a:t>Design mind-set</a:t>
            </a:r>
          </a:p>
          <a:p>
            <a:pPr>
              <a:lnSpc>
                <a:spcPct val="120000"/>
              </a:lnSpc>
            </a:pPr>
            <a:r>
              <a:rPr lang="en-US" sz="2400" dirty="0"/>
              <a:t>Cognitive load management</a:t>
            </a:r>
          </a:p>
          <a:p>
            <a:pPr>
              <a:lnSpc>
                <a:spcPct val="120000"/>
              </a:lnSpc>
            </a:pPr>
            <a:r>
              <a:rPr lang="en-US" sz="2400" dirty="0"/>
              <a:t>Virtual collaboration</a:t>
            </a:r>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16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Ambition</a:t>
            </a:r>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43518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372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a:t>NC Bachelor Degree</a:t>
            </a:r>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a:t>NC Associate Degrees</a:t>
            </a:r>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a:t>$37,318</a:t>
            </a:r>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a:t>$32,800- $43,062</a:t>
            </a:r>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a:t>$22,896</a:t>
            </a:r>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a:t>$23,316- $34,619</a:t>
            </a:r>
          </a:p>
        </p:txBody>
      </p:sp>
      <p:pic>
        <p:nvPicPr>
          <p:cNvPr id="10" name="Picture 9">
            <a:extLst>
              <a:ext uri="{FF2B5EF4-FFF2-40B4-BE49-F238E27FC236}">
                <a16:creationId xmlns:a16="http://schemas.microsoft.com/office/drawing/2014/main" id="{0CE9708F-CF15-3C40-B000-C3F558FE61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9552"/>
            <a:ext cx="2206487" cy="1487335"/>
          </a:xfrm>
          <a:prstGeom prst="rect">
            <a:avLst/>
          </a:prstGeom>
        </p:spPr>
      </p:pic>
      <p:pic>
        <p:nvPicPr>
          <p:cNvPr id="13" name="Picture 12">
            <a:extLst>
              <a:ext uri="{FF2B5EF4-FFF2-40B4-BE49-F238E27FC236}">
                <a16:creationId xmlns:a16="http://schemas.microsoft.com/office/drawing/2014/main" id="{53FA8F43-ED5D-CC42-8F5C-66BD0DA97D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45" y="1130599"/>
            <a:ext cx="2206487" cy="1487335"/>
          </a:xfrm>
          <a:prstGeom prst="rect">
            <a:avLst/>
          </a:prstGeom>
        </p:spPr>
      </p:pic>
      <p:pic>
        <p:nvPicPr>
          <p:cNvPr id="14" name="Picture 13">
            <a:extLst>
              <a:ext uri="{FF2B5EF4-FFF2-40B4-BE49-F238E27FC236}">
                <a16:creationId xmlns:a16="http://schemas.microsoft.com/office/drawing/2014/main" id="{668D9628-97E2-8B4A-9B08-9C90913C52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80" y="2338495"/>
            <a:ext cx="2206487" cy="1487335"/>
          </a:xfrm>
          <a:prstGeom prst="rect">
            <a:avLst/>
          </a:prstGeom>
        </p:spPr>
      </p:pic>
      <p:pic>
        <p:nvPicPr>
          <p:cNvPr id="15" name="Picture 14">
            <a:extLst>
              <a:ext uri="{FF2B5EF4-FFF2-40B4-BE49-F238E27FC236}">
                <a16:creationId xmlns:a16="http://schemas.microsoft.com/office/drawing/2014/main" id="{E202A1AC-F2F2-E74A-BF1A-67158F01B8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9876" y="49478"/>
            <a:ext cx="2206487" cy="1487335"/>
          </a:xfrm>
          <a:prstGeom prst="rect">
            <a:avLst/>
          </a:prstGeom>
        </p:spPr>
      </p:pic>
      <p:pic>
        <p:nvPicPr>
          <p:cNvPr id="16" name="Picture 15">
            <a:extLst>
              <a:ext uri="{FF2B5EF4-FFF2-40B4-BE49-F238E27FC236}">
                <a16:creationId xmlns:a16="http://schemas.microsoft.com/office/drawing/2014/main" id="{72ACAC3B-E97B-B648-BC54-C409B4700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0470" y="1215909"/>
            <a:ext cx="2206487" cy="1487335"/>
          </a:xfrm>
          <a:prstGeom prst="rect">
            <a:avLst/>
          </a:prstGeom>
        </p:spPr>
      </p:pic>
      <p:pic>
        <p:nvPicPr>
          <p:cNvPr id="17" name="Picture 16">
            <a:extLst>
              <a:ext uri="{FF2B5EF4-FFF2-40B4-BE49-F238E27FC236}">
                <a16:creationId xmlns:a16="http://schemas.microsoft.com/office/drawing/2014/main" id="{6656EA36-E304-EC44-8FFC-C364690C2E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822" y="52832"/>
            <a:ext cx="2206487" cy="1487335"/>
          </a:xfrm>
          <a:prstGeom prst="rect">
            <a:avLst/>
          </a:prstGeom>
        </p:spPr>
      </p:pic>
      <p:pic>
        <p:nvPicPr>
          <p:cNvPr id="18" name="Picture 17">
            <a:extLst>
              <a:ext uri="{FF2B5EF4-FFF2-40B4-BE49-F238E27FC236}">
                <a16:creationId xmlns:a16="http://schemas.microsoft.com/office/drawing/2014/main" id="{9C70C754-242F-C943-8A86-1416C09F00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719" y="2254634"/>
            <a:ext cx="2206487" cy="1487335"/>
          </a:xfrm>
          <a:prstGeom prst="rect">
            <a:avLst/>
          </a:prstGeom>
        </p:spPr>
      </p:pic>
      <p:pic>
        <p:nvPicPr>
          <p:cNvPr id="19" name="Picture 18">
            <a:extLst>
              <a:ext uri="{FF2B5EF4-FFF2-40B4-BE49-F238E27FC236}">
                <a16:creationId xmlns:a16="http://schemas.microsoft.com/office/drawing/2014/main" id="{777B03C9-0231-3F45-B943-9151109F5F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719" y="1215909"/>
            <a:ext cx="2206487" cy="1487335"/>
          </a:xfrm>
          <a:prstGeom prst="rect">
            <a:avLst/>
          </a:prstGeom>
        </p:spPr>
      </p:pic>
      <p:pic>
        <p:nvPicPr>
          <p:cNvPr id="20" name="Picture 19">
            <a:extLst>
              <a:ext uri="{FF2B5EF4-FFF2-40B4-BE49-F238E27FC236}">
                <a16:creationId xmlns:a16="http://schemas.microsoft.com/office/drawing/2014/main" id="{0B4394FA-9C81-034D-B116-14950443E0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3959" y="1495178"/>
            <a:ext cx="2206487" cy="1487335"/>
          </a:xfrm>
          <a:prstGeom prst="rect">
            <a:avLst/>
          </a:prstGeom>
        </p:spPr>
      </p:pic>
      <p:pic>
        <p:nvPicPr>
          <p:cNvPr id="21" name="Picture 20">
            <a:extLst>
              <a:ext uri="{FF2B5EF4-FFF2-40B4-BE49-F238E27FC236}">
                <a16:creationId xmlns:a16="http://schemas.microsoft.com/office/drawing/2014/main" id="{647E8DE3-7F98-F246-83FE-7B4E9F8A46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719" y="-40253"/>
            <a:ext cx="2206487" cy="1487335"/>
          </a:xfrm>
          <a:prstGeom prst="rect">
            <a:avLst/>
          </a:prstGeom>
        </p:spPr>
      </p:pic>
      <p:pic>
        <p:nvPicPr>
          <p:cNvPr id="22" name="Picture 21">
            <a:extLst>
              <a:ext uri="{FF2B5EF4-FFF2-40B4-BE49-F238E27FC236}">
                <a16:creationId xmlns:a16="http://schemas.microsoft.com/office/drawing/2014/main" id="{89919E9C-CAA9-6445-B09B-5E6E435CA0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4000" y="5379675"/>
            <a:ext cx="2206487" cy="1487335"/>
          </a:xfrm>
          <a:prstGeom prst="rect">
            <a:avLst/>
          </a:prstGeom>
        </p:spPr>
      </p:pic>
    </p:spTree>
    <p:extLst>
      <p:ext uri="{BB962C8B-B14F-4D97-AF65-F5344CB8AC3E}">
        <p14:creationId xmlns:p14="http://schemas.microsoft.com/office/powerpoint/2010/main" val="93654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Value</a:t>
            </a:r>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62617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Articulation</a:t>
            </a:r>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322619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Communication</a:t>
            </a:r>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122240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Skills</a:t>
            </a:r>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347027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Expertise</a:t>
            </a:r>
          </a:p>
        </p:txBody>
      </p:sp>
      <p:pic>
        <p:nvPicPr>
          <p:cNvPr id="4" name="Picture 3"/>
          <p:cNvPicPr>
            <a:picLocks noChangeAspect="1"/>
          </p:cNvPicPr>
          <p:nvPr/>
        </p:nvPicPr>
        <p:blipFill>
          <a:blip r:embed="rId3"/>
          <a:stretch>
            <a:fillRect/>
          </a:stretch>
        </p:blipFill>
        <p:spPr>
          <a:xfrm>
            <a:off x="406149" y="1435972"/>
            <a:ext cx="8280651" cy="5075238"/>
          </a:xfrm>
          <a:prstGeom prst="rect">
            <a:avLst/>
          </a:prstGeom>
        </p:spPr>
      </p:pic>
    </p:spTree>
    <p:extLst>
      <p:ext uri="{BB962C8B-B14F-4D97-AF65-F5344CB8AC3E}">
        <p14:creationId xmlns:p14="http://schemas.microsoft.com/office/powerpoint/2010/main" val="250898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Terminology</a:t>
            </a:r>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64997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Curiosity</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12441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a:t>Context</a:t>
            </a:r>
          </a:p>
        </p:txBody>
      </p:sp>
    </p:spTree>
    <p:extLst>
      <p:ext uri="{BB962C8B-B14F-4D97-AF65-F5344CB8AC3E}">
        <p14:creationId xmlns:p14="http://schemas.microsoft.com/office/powerpoint/2010/main" val="190602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Experience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1" y="1295400"/>
            <a:ext cx="9143999" cy="5812035"/>
          </a:xfrm>
          <a:prstGeom prst="rect">
            <a:avLst/>
          </a:prstGeom>
        </p:spPr>
      </p:pic>
    </p:spTree>
    <p:extLst>
      <p:ext uri="{BB962C8B-B14F-4D97-AF65-F5344CB8AC3E}">
        <p14:creationId xmlns:p14="http://schemas.microsoft.com/office/powerpoint/2010/main" val="32959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Resourcefulness</a:t>
            </a:r>
          </a:p>
        </p:txBody>
      </p:sp>
      <p:pic>
        <p:nvPicPr>
          <p:cNvPr id="4" name="Picture 3"/>
          <p:cNvPicPr>
            <a:picLocks noChangeAspect="1"/>
          </p:cNvPicPr>
          <p:nvPr/>
        </p:nvPicPr>
        <p:blipFill>
          <a:blip r:embed="rId3"/>
          <a:stretch>
            <a:fillRect/>
          </a:stretch>
        </p:blipFill>
        <p:spPr>
          <a:xfrm>
            <a:off x="4037044" y="3276600"/>
            <a:ext cx="5181600" cy="3886200"/>
          </a:xfrm>
          <a:prstGeom prst="rect">
            <a:avLst/>
          </a:prstGeom>
        </p:spPr>
      </p:pic>
      <p:pic>
        <p:nvPicPr>
          <p:cNvPr id="3" name="Picture 2"/>
          <p:cNvPicPr>
            <a:picLocks noChangeAspect="1"/>
          </p:cNvPicPr>
          <p:nvPr/>
        </p:nvPicPr>
        <p:blipFill>
          <a:blip r:embed="rId4"/>
          <a:stretch>
            <a:fillRect/>
          </a:stretch>
        </p:blipFill>
        <p:spPr>
          <a:xfrm>
            <a:off x="76200" y="1344406"/>
            <a:ext cx="4604526" cy="4512435"/>
          </a:xfrm>
          <a:prstGeom prst="rect">
            <a:avLst/>
          </a:prstGeom>
        </p:spPr>
      </p:pic>
    </p:spTree>
    <p:extLst>
      <p:ext uri="{BB962C8B-B14F-4D97-AF65-F5344CB8AC3E}">
        <p14:creationId xmlns:p14="http://schemas.microsoft.com/office/powerpoint/2010/main" val="111543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a:t>2024 Projected NC Employment:</a:t>
            </a:r>
            <a:br>
              <a:rPr lang="en-US" sz="4000" dirty="0"/>
            </a:br>
            <a:r>
              <a:rPr lang="en-US" sz="4000" dirty="0"/>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37.0%</a:t>
            </a:r>
          </a:p>
        </p:txBody>
      </p:sp>
      <p:sp>
        <p:nvSpPr>
          <p:cNvPr id="59" name="Text Box 51"/>
          <p:cNvSpPr txBox="1">
            <a:spLocks noChangeArrowheads="1"/>
          </p:cNvSpPr>
          <p:nvPr/>
        </p:nvSpPr>
        <p:spPr bwMode="auto">
          <a:xfrm>
            <a:off x="4343400" y="25130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0" name="Text Box 51"/>
          <p:cNvSpPr txBox="1">
            <a:spLocks noChangeArrowheads="1"/>
          </p:cNvSpPr>
          <p:nvPr/>
        </p:nvSpPr>
        <p:spPr bwMode="auto">
          <a:xfrm>
            <a:off x="5334000" y="3808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1" name="Text Box 51"/>
          <p:cNvSpPr txBox="1">
            <a:spLocks noChangeArrowheads="1"/>
          </p:cNvSpPr>
          <p:nvPr/>
        </p:nvSpPr>
        <p:spPr bwMode="auto">
          <a:xfrm>
            <a:off x="3886200" y="54086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19.0%</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
        <p:nvSpPr>
          <p:cNvPr id="63" name="Text Box 51"/>
          <p:cNvSpPr txBox="1">
            <a:spLocks noChangeArrowheads="1"/>
          </p:cNvSpPr>
          <p:nvPr/>
        </p:nvSpPr>
        <p:spPr bwMode="auto">
          <a:xfrm>
            <a:off x="5334000" y="4189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3.9%</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a:t>
            </a:r>
          </a:p>
        </p:txBody>
      </p:sp>
      <p:sp>
        <p:nvSpPr>
          <p:cNvPr id="30" name="Text Box 51"/>
          <p:cNvSpPr txBox="1">
            <a:spLocks noChangeArrowheads="1"/>
          </p:cNvSpPr>
          <p:nvPr/>
        </p:nvSpPr>
        <p:spPr bwMode="auto">
          <a:xfrm>
            <a:off x="4800600" y="3198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11.6%</a:t>
            </a:r>
          </a:p>
        </p:txBody>
      </p:sp>
    </p:spTree>
    <p:extLst>
      <p:ext uri="{BB962C8B-B14F-4D97-AF65-F5344CB8AC3E}">
        <p14:creationId xmlns:p14="http://schemas.microsoft.com/office/powerpoint/2010/main" val="8201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768149"/>
            <a:ext cx="8229600" cy="5257800"/>
          </a:xfrm>
        </p:spPr>
        <p:txBody>
          <a:bodyPr>
            <a:normAutofit/>
          </a:bodyPr>
          <a:lstStyle/>
          <a:p>
            <a:r>
              <a:rPr lang="en-US" dirty="0"/>
              <a:t>Ambition</a:t>
            </a:r>
          </a:p>
          <a:p>
            <a:r>
              <a:rPr lang="en-US" dirty="0"/>
              <a:t>Value</a:t>
            </a:r>
          </a:p>
          <a:p>
            <a:r>
              <a:rPr lang="en-US" dirty="0"/>
              <a:t>Articulation</a:t>
            </a:r>
          </a:p>
          <a:p>
            <a:r>
              <a:rPr lang="en-US" dirty="0"/>
              <a:t>Skills</a:t>
            </a:r>
          </a:p>
          <a:p>
            <a:r>
              <a:rPr lang="en-US" dirty="0"/>
              <a:t>Expertise</a:t>
            </a:r>
          </a:p>
          <a:p>
            <a:r>
              <a:rPr lang="en-US" dirty="0"/>
              <a:t>Terminology</a:t>
            </a:r>
          </a:p>
          <a:p>
            <a:r>
              <a:rPr lang="en-US" dirty="0"/>
              <a:t>Curiosity</a:t>
            </a:r>
          </a:p>
          <a:p>
            <a:r>
              <a:rPr lang="en-US" dirty="0"/>
              <a:t>Context</a:t>
            </a:r>
          </a:p>
          <a:p>
            <a:r>
              <a:rPr lang="en-US" dirty="0"/>
              <a:t>Experience</a:t>
            </a:r>
          </a:p>
          <a:p>
            <a:r>
              <a:rPr lang="en-US" dirty="0"/>
              <a:t>Resourcefulness</a:t>
            </a:r>
          </a:p>
        </p:txBody>
      </p:sp>
      <p:pic>
        <p:nvPicPr>
          <p:cNvPr id="4" name="Picture 3"/>
          <p:cNvPicPr>
            <a:picLocks noChangeAspect="1"/>
          </p:cNvPicPr>
          <p:nvPr/>
        </p:nvPicPr>
        <p:blipFill>
          <a:blip r:embed="rId3"/>
          <a:stretch>
            <a:fillRect/>
          </a:stretch>
        </p:blipFill>
        <p:spPr>
          <a:xfrm>
            <a:off x="3400156" y="1768149"/>
            <a:ext cx="6045200" cy="4533900"/>
          </a:xfrm>
          <a:prstGeom prst="rect">
            <a:avLst/>
          </a:prstGeom>
        </p:spPr>
      </p:pic>
    </p:spTree>
    <p:extLst>
      <p:ext uri="{BB962C8B-B14F-4D97-AF65-F5344CB8AC3E}">
        <p14:creationId xmlns:p14="http://schemas.microsoft.com/office/powerpoint/2010/main" val="10060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65F1-AABB-C641-AF12-73FB94EA4FD4}"/>
              </a:ext>
            </a:extLst>
          </p:cNvPr>
          <p:cNvSpPr>
            <a:spLocks noGrp="1"/>
          </p:cNvSpPr>
          <p:nvPr>
            <p:ph type="title"/>
          </p:nvPr>
        </p:nvSpPr>
        <p:spPr/>
        <p:txBody>
          <a:bodyPr/>
          <a:lstStyle/>
          <a:p>
            <a:r>
              <a:rPr lang="en-US" dirty="0"/>
              <a:t>Global Youth Skills Toolkit</a:t>
            </a:r>
          </a:p>
        </p:txBody>
      </p:sp>
      <p:pic>
        <p:nvPicPr>
          <p:cNvPr id="5" name="Content Placeholder 4">
            <a:extLst>
              <a:ext uri="{FF2B5EF4-FFF2-40B4-BE49-F238E27FC236}">
                <a16:creationId xmlns:a16="http://schemas.microsoft.com/office/drawing/2014/main" id="{925AE45F-A6A3-6246-9EA2-86E7E2ED58E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28850" y="1094395"/>
            <a:ext cx="4491989" cy="5813163"/>
          </a:xfrm>
        </p:spPr>
      </p:pic>
    </p:spTree>
    <p:extLst>
      <p:ext uri="{BB962C8B-B14F-4D97-AF65-F5344CB8AC3E}">
        <p14:creationId xmlns:p14="http://schemas.microsoft.com/office/powerpoint/2010/main" val="33711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65F1-AABB-C641-AF12-73FB94EA4FD4}"/>
              </a:ext>
            </a:extLst>
          </p:cNvPr>
          <p:cNvSpPr>
            <a:spLocks noGrp="1"/>
          </p:cNvSpPr>
          <p:nvPr>
            <p:ph type="title"/>
          </p:nvPr>
        </p:nvSpPr>
        <p:spPr/>
        <p:txBody>
          <a:bodyPr/>
          <a:lstStyle/>
          <a:p>
            <a:r>
              <a:rPr lang="en-US" dirty="0"/>
              <a:t>Global Youth Skills Toolkit</a:t>
            </a:r>
          </a:p>
        </p:txBody>
      </p:sp>
      <p:pic>
        <p:nvPicPr>
          <p:cNvPr id="7" name="Content Placeholder 6" descr="A screenshot of a cell phone&#10;&#10;Description automatically generated">
            <a:extLst>
              <a:ext uri="{FF2B5EF4-FFF2-40B4-BE49-F238E27FC236}">
                <a16:creationId xmlns:a16="http://schemas.microsoft.com/office/drawing/2014/main" id="{E9FE35F3-455F-ED42-B321-F2377D535FC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 y="2220685"/>
            <a:ext cx="9182099" cy="3813905"/>
          </a:xfrm>
        </p:spPr>
      </p:pic>
    </p:spTree>
    <p:extLst>
      <p:ext uri="{BB962C8B-B14F-4D97-AF65-F5344CB8AC3E}">
        <p14:creationId xmlns:p14="http://schemas.microsoft.com/office/powerpoint/2010/main" val="94337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6276"/>
            <a:ext cx="7772400" cy="5029200"/>
          </a:xfrm>
        </p:spPr>
        <p:txBody>
          <a:bodyPr>
            <a:noAutofit/>
          </a:bodyPr>
          <a:lstStyle/>
          <a:p>
            <a:pPr>
              <a:lnSpc>
                <a:spcPts val="5500"/>
              </a:lnSpc>
              <a:spcBef>
                <a:spcPts val="0"/>
              </a:spcBef>
              <a:defRPr/>
            </a:pPr>
            <a:r>
              <a:rPr lang="en-US" sz="4000" i="1" dirty="0">
                <a:effectLst>
                  <a:outerShdw blurRad="38100" dist="38100" dir="2700000" algn="tl">
                    <a:srgbClr val="DDDDDD"/>
                  </a:outerShdw>
                </a:effectLst>
                <a:latin typeface="Arial" charset="0"/>
                <a:ea typeface="ヒラギノ角ゴ Pro W3" charset="0"/>
                <a:cs typeface="ヒラギノ角ゴ Pro W3" charset="0"/>
              </a:rPr>
              <a:t>Surprises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Legal Scenarios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New Ideas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929580" y="5558435"/>
            <a:ext cx="5284839"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9692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People Need to Discover These</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Interests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a:spcBef>
                <a:spcPct val="20000"/>
              </a:spcBef>
              <a:buFont typeface="Arial"/>
              <a:buChar char="•"/>
              <a:defRPr/>
            </a:pPr>
            <a:r>
              <a:rPr lang="en-US" sz="3200" b="1" dirty="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298762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Discover Your Interests</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Conventional (Organizers)</a:t>
            </a:r>
          </a:p>
        </p:txBody>
      </p:sp>
    </p:spTree>
    <p:extLst>
      <p:ext uri="{BB962C8B-B14F-4D97-AF65-F5344CB8AC3E}">
        <p14:creationId xmlns:p14="http://schemas.microsoft.com/office/powerpoint/2010/main" val="4214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Discover Your Skills</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Basic Skills (three </a:t>
            </a:r>
            <a:r>
              <a:rPr lang="en-US" sz="3200" b="1" dirty="0" err="1">
                <a:effectLst>
                  <a:outerShdw blurRad="38100" dist="38100" dir="2700000" algn="tl">
                    <a:srgbClr val="DDDDDD"/>
                  </a:outerShdw>
                </a:effectLst>
                <a:latin typeface="Helvetica Neue" charset="0"/>
              </a:rPr>
              <a:t>Rs</a:t>
            </a:r>
            <a:r>
              <a:rPr lang="en-US" sz="3200" b="1" dirty="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Technical Skills</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3641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Discover Your Passion</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Hobbies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Dreams</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What gets you out of bed on Saturday</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4897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The Job Market</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Who is hiring?</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How much are they paying $$?</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Where are they hiring?</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When are they hiring?</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5366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95749">
                                            <p:txEl>
                                              <p:pRg st="0" end="0"/>
                                            </p:txEl>
                                          </p:spTgt>
                                        </p:tgtEl>
                                        <p:attrNameLst>
                                          <p:attrName>style.visibility</p:attrName>
                                        </p:attrNameLst>
                                      </p:cBhvr>
                                      <p:to>
                                        <p:strVal val="visible"/>
                                      </p:to>
                                    </p:set>
                                    <p:animEffect transition="in" filter="fade">
                                      <p:cBhvr>
                                        <p:cTn id="7" dur="500"/>
                                        <p:tgtEl>
                                          <p:spTgt spid="169574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95749">
                                            <p:txEl>
                                              <p:pRg st="1" end="1"/>
                                            </p:txEl>
                                          </p:spTgt>
                                        </p:tgtEl>
                                        <p:attrNameLst>
                                          <p:attrName>style.visibility</p:attrName>
                                        </p:attrNameLst>
                                      </p:cBhvr>
                                      <p:to>
                                        <p:strVal val="visible"/>
                                      </p:to>
                                    </p:set>
                                    <p:animEffect transition="in" filter="fade">
                                      <p:cBhvr>
                                        <p:cTn id="11" dur="500"/>
                                        <p:tgtEl>
                                          <p:spTgt spid="169574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95749">
                                            <p:txEl>
                                              <p:pRg st="2" end="2"/>
                                            </p:txEl>
                                          </p:spTgt>
                                        </p:tgtEl>
                                        <p:attrNameLst>
                                          <p:attrName>style.visibility</p:attrName>
                                        </p:attrNameLst>
                                      </p:cBhvr>
                                      <p:to>
                                        <p:strVal val="visible"/>
                                      </p:to>
                                    </p:set>
                                    <p:animEffect transition="in" filter="fade">
                                      <p:cBhvr>
                                        <p:cTn id="15" dur="500"/>
                                        <p:tgtEl>
                                          <p:spTgt spid="169574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95749">
                                            <p:txEl>
                                              <p:pRg st="3" end="3"/>
                                            </p:txEl>
                                          </p:spTgt>
                                        </p:tgtEl>
                                        <p:attrNameLst>
                                          <p:attrName>style.visibility</p:attrName>
                                        </p:attrNameLst>
                                      </p:cBhvr>
                                      <p:to>
                                        <p:strVal val="visible"/>
                                      </p:to>
                                    </p:set>
                                    <p:animEffect transition="in" filter="fade">
                                      <p:cBhvr>
                                        <p:cTn id="19" dur="500"/>
                                        <p:tgtEl>
                                          <p:spTgt spid="16957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pPr eaLnBrk="1" hangingPunct="1">
              <a:defRPr/>
            </a:pPr>
            <a:r>
              <a:rPr lang="en-US" dirty="0">
                <a:effectLst>
                  <a:outerShdw blurRad="38100" dist="38100" dir="2700000" algn="tl">
                    <a:srgbClr val="DDDDDD"/>
                  </a:outerShdw>
                </a:effectLst>
              </a:rPr>
              <a:t>Lifestyle Choice</a:t>
            </a: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Reality Check</a:t>
            </a: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6723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p:nvPr>
        </p:nvSpPr>
        <p:spPr/>
        <p:txBody>
          <a:bodyPr/>
          <a:lstStyle/>
          <a:p>
            <a:r>
              <a:rPr lang="en-US" dirty="0"/>
              <a:t>2017 NC High School:</a:t>
            </a:r>
            <a:br>
              <a:rPr lang="en-US" dirty="0"/>
            </a:br>
            <a:r>
              <a:rPr lang="en-US" dirty="0"/>
              <a:t>Graduate 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36.0%</a:t>
            </a:r>
          </a:p>
        </p:txBody>
      </p:sp>
      <p:sp>
        <p:nvSpPr>
          <p:cNvPr id="31" name="Text Box 51"/>
          <p:cNvSpPr txBox="1">
            <a:spLocks noChangeArrowheads="1"/>
          </p:cNvSpPr>
          <p:nvPr/>
        </p:nvSpPr>
        <p:spPr bwMode="auto">
          <a:xfrm>
            <a:off x="4854575" y="5400675"/>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9.7%</a:t>
            </a:r>
          </a:p>
        </p:txBody>
      </p:sp>
      <p:sp>
        <p:nvSpPr>
          <p:cNvPr id="32" name="Text Box 51"/>
          <p:cNvSpPr txBox="1">
            <a:spLocks noChangeArrowheads="1"/>
          </p:cNvSpPr>
          <p:nvPr/>
        </p:nvSpPr>
        <p:spPr bwMode="auto">
          <a:xfrm>
            <a:off x="2970213" y="49085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35.5%</a:t>
            </a:r>
          </a:p>
        </p:txBody>
      </p:sp>
      <p:sp>
        <p:nvSpPr>
          <p:cNvPr id="33" name="Text Box 51"/>
          <p:cNvSpPr txBox="1">
            <a:spLocks noChangeArrowheads="1"/>
          </p:cNvSpPr>
          <p:nvPr/>
        </p:nvSpPr>
        <p:spPr bwMode="auto">
          <a:xfrm>
            <a:off x="3127375" y="2317750"/>
            <a:ext cx="1050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a:t>
            </a: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4.4%</a:t>
            </a:r>
          </a:p>
        </p:txBody>
      </p:sp>
    </p:spTree>
    <p:extLst>
      <p:ext uri="{BB962C8B-B14F-4D97-AF65-F5344CB8AC3E}">
        <p14:creationId xmlns:p14="http://schemas.microsoft.com/office/powerpoint/2010/main" val="13785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3086100"/>
          </a:xfrm>
        </p:spPr>
        <p:txBody>
          <a:bodyPr>
            <a:normAutofit/>
          </a:bodyPr>
          <a:lstStyle/>
          <a:p>
            <a:pPr algn="l"/>
            <a:r>
              <a:rPr lang="en-US" sz="5400" b="1" dirty="0">
                <a:effectLst>
                  <a:outerShdw blurRad="38100" dist="38100" dir="2700000" algn="tl">
                    <a:srgbClr val="DDDDDD"/>
                  </a:outerShdw>
                </a:effectLst>
                <a:latin typeface="Arial" charset="0"/>
                <a:ea typeface="ヒラギノ角ゴ Pro W3" charset="0"/>
                <a:cs typeface="ヒラギノ角ゴ Pro W3" charset="0"/>
              </a:rPr>
              <a:t>Questions before I conclude?</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8997" y="1238949"/>
            <a:ext cx="3415004" cy="4818951"/>
          </a:xfrm>
          <a:prstGeom prst="rect">
            <a:avLst/>
          </a:prstGeom>
        </p:spPr>
      </p:pic>
      <p:sp>
        <p:nvSpPr>
          <p:cNvPr id="8"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a:effectLst>
                  <a:outerShdw blurRad="38100" dist="38100" dir="2700000" algn="tl">
                    <a:srgbClr val="C0C0C0"/>
                  </a:outerShdw>
                </a:effectLst>
              </a:rPr>
              <a:t>Chris </a:t>
            </a:r>
            <a:r>
              <a:rPr lang="en-US" sz="3600" dirty="0" err="1">
                <a:effectLst>
                  <a:outerShdw blurRad="38100" dist="38100" dir="2700000" algn="tl">
                    <a:srgbClr val="C0C0C0"/>
                  </a:outerShdw>
                </a:effectLst>
              </a:rPr>
              <a:t>Droessler</a:t>
            </a:r>
            <a:r>
              <a:rPr lang="en-US" sz="3600" dirty="0">
                <a:effectLst>
                  <a:outerShdw blurRad="38100" dist="38100" dir="2700000" algn="tl">
                    <a:srgbClr val="C0C0C0"/>
                  </a:outerShdw>
                </a:effectLst>
              </a:rPr>
              <a:t>, CTE </a:t>
            </a:r>
            <a:r>
              <a:rPr lang="en-US" dirty="0">
                <a:effectLst>
                  <a:outerShdw blurRad="38100" dist="38100" dir="2700000" algn="tl">
                    <a:srgbClr val="C0C0C0"/>
                  </a:outerShdw>
                </a:effectLst>
              </a:rPr>
              <a:t>Coordinator, </a:t>
            </a:r>
          </a:p>
          <a:p>
            <a:pPr eaLnBrk="1" hangingPunct="1">
              <a:defRPr/>
            </a:pPr>
            <a:r>
              <a:rPr lang="en-US" dirty="0">
                <a:effectLst>
                  <a:outerShdw blurRad="38100" dist="38100" dir="2700000" algn="tl">
                    <a:srgbClr val="C0C0C0"/>
                  </a:outerShdw>
                </a:effectLst>
              </a:rPr>
              <a:t>NC Community Colleges</a:t>
            </a:r>
          </a:p>
          <a:p>
            <a:pPr eaLnBrk="1" hangingPunct="1">
              <a:defRPr/>
            </a:pPr>
            <a:r>
              <a:rPr lang="en-US" dirty="0" err="1"/>
              <a:t>NCperkins.org</a:t>
            </a:r>
            <a:r>
              <a:rPr lang="en-US" dirty="0"/>
              <a:t>/presentations</a:t>
            </a:r>
          </a:p>
        </p:txBody>
      </p:sp>
    </p:spTree>
    <p:extLst>
      <p:ext uri="{BB962C8B-B14F-4D97-AF65-F5344CB8AC3E}">
        <p14:creationId xmlns:p14="http://schemas.microsoft.com/office/powerpoint/2010/main" val="36201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143078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Passion and Purpose</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a:t>Thriving in your work, not just surviving.</a:t>
            </a:r>
          </a:p>
          <a:p>
            <a:pPr>
              <a:spcAft>
                <a:spcPts val="1200"/>
              </a:spcAft>
            </a:pPr>
            <a:r>
              <a:rPr lang="en-US" dirty="0"/>
              <a:t>Leaving the world a little better off because you cared to make a difference in your work.</a:t>
            </a:r>
          </a:p>
          <a:p>
            <a:pPr>
              <a:spcAft>
                <a:spcPts val="1200"/>
              </a:spcAft>
            </a:pPr>
            <a:r>
              <a:rPr lang="en-US" dirty="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243638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Preparing Young Adults for Careers of the Future</a:t>
            </a:r>
          </a:p>
        </p:txBody>
      </p:sp>
      <p:sp>
        <p:nvSpPr>
          <p:cNvPr id="3" name="Subtitle 2"/>
          <p:cNvSpPr>
            <a:spLocks noGrp="1"/>
          </p:cNvSpPr>
          <p:nvPr>
            <p:ph type="subTitle" idx="1"/>
          </p:nvPr>
        </p:nvSpPr>
        <p:spPr>
          <a:xfrm>
            <a:off x="134911" y="4427421"/>
            <a:ext cx="7336465" cy="1655762"/>
          </a:xfrm>
        </p:spPr>
        <p:txBody>
          <a:bodyPr>
            <a:normAutofit fontScale="85000" lnSpcReduction="10000"/>
          </a:bodyPr>
          <a:lstStyle/>
          <a:p>
            <a:pPr marL="461963" algn="l">
              <a:lnSpc>
                <a:spcPct val="80000"/>
              </a:lnSpc>
            </a:pPr>
            <a:r>
              <a:rPr lang="en-US" b="1" dirty="0">
                <a:latin typeface="Arial" charset="0"/>
                <a:ea typeface="ヒラギノ角ゴ Pro W3" charset="0"/>
                <a:cs typeface="ヒラギノ角ゴ Pro W3" charset="0"/>
              </a:rPr>
              <a:t>Chris Droessler</a:t>
            </a:r>
          </a:p>
          <a:p>
            <a:pPr marL="461963" algn="l">
              <a:lnSpc>
                <a:spcPct val="80000"/>
              </a:lnSpc>
            </a:pPr>
            <a:r>
              <a:rPr lang="en-US" sz="3300" dirty="0">
                <a:latin typeface="Arial" charset="0"/>
                <a:ea typeface="ヒラギノ角ゴ Pro W3" charset="0"/>
                <a:cs typeface="ヒラギノ角ゴ Pro W3" charset="0"/>
              </a:rPr>
              <a:t>CTE Coordinator</a:t>
            </a:r>
          </a:p>
          <a:p>
            <a:pPr marL="461963" algn="l">
              <a:lnSpc>
                <a:spcPct val="80000"/>
              </a:lnSpc>
            </a:pPr>
            <a:r>
              <a:rPr lang="en-US" sz="3300" dirty="0">
                <a:latin typeface="Arial" charset="0"/>
                <a:ea typeface="ヒラギノ角ゴ Pro W3" charset="0"/>
                <a:cs typeface="ヒラギノ角ゴ Pro W3" charset="0"/>
              </a:rPr>
              <a:t>NC Community Colleges</a:t>
            </a:r>
          </a:p>
          <a:p>
            <a:pPr marL="461963" algn="l">
              <a:lnSpc>
                <a:spcPct val="80000"/>
              </a:lnSpc>
            </a:pPr>
            <a:r>
              <a:rPr lang="en-US" sz="3200" dirty="0" err="1">
                <a:latin typeface="Arial" charset="0"/>
                <a:ea typeface="ヒラギノ角ゴ Pro W3" charset="0"/>
                <a:cs typeface="ヒラギノ角ゴ Pro W3" charset="0"/>
              </a:rPr>
              <a:t>DroesslerC@NCCommunityColleges.edu</a:t>
            </a:r>
            <a:endParaRPr lang="en-US" sz="3200" dirty="0">
              <a:latin typeface="Arial" charset="0"/>
              <a:ea typeface="ヒラギノ角ゴ Pro W3" charset="0"/>
              <a:cs typeface="ヒラギノ角ゴ Pro W3" charset="0"/>
            </a:endParaRPr>
          </a:p>
        </p:txBody>
      </p:sp>
      <p:sp>
        <p:nvSpPr>
          <p:cNvPr id="12" name="Rectangle 11">
            <a:extLst>
              <a:ext uri="{FF2B5EF4-FFF2-40B4-BE49-F238E27FC236}">
                <a16:creationId xmlns:a16="http://schemas.microsoft.com/office/drawing/2014/main" id="{A8437F06-DB83-9547-BD1D-B412407D9BC7}"/>
              </a:ext>
            </a:extLst>
          </p:cNvPr>
          <p:cNvSpPr>
            <a:spLocks noChangeArrowheads="1"/>
          </p:cNvSpPr>
          <p:nvPr/>
        </p:nvSpPr>
        <p:spPr bwMode="auto">
          <a:xfrm>
            <a:off x="493294" y="6151304"/>
            <a:ext cx="8650705"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p:txBody>
      </p:sp>
      <p:pic>
        <p:nvPicPr>
          <p:cNvPr id="9" name="Picture 8" descr="A picture containing indoor&#13;&#10;&#13;&#10;Description automatically generated">
            <a:extLst>
              <a:ext uri="{FF2B5EF4-FFF2-40B4-BE49-F238E27FC236}">
                <a16:creationId xmlns:a16="http://schemas.microsoft.com/office/drawing/2014/main" id="{F9F8CBB4-4938-C844-A2C4-3B3C8FDF3E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01" t="6954" r="5714" b="7332"/>
          <a:stretch/>
        </p:blipFill>
        <p:spPr>
          <a:xfrm>
            <a:off x="7020336" y="3702570"/>
            <a:ext cx="2144928" cy="2113613"/>
          </a:xfrm>
          <a:prstGeom prst="rect">
            <a:avLst/>
          </a:prstGeom>
        </p:spPr>
      </p:pic>
    </p:spTree>
    <p:extLst>
      <p:ext uri="{BB962C8B-B14F-4D97-AF65-F5344CB8AC3E}">
        <p14:creationId xmlns:p14="http://schemas.microsoft.com/office/powerpoint/2010/main" val="1963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Preparing Young Adults for Careers of the Future</a:t>
            </a:r>
          </a:p>
        </p:txBody>
      </p:sp>
      <p:sp>
        <p:nvSpPr>
          <p:cNvPr id="3" name="Subtitle 2"/>
          <p:cNvSpPr>
            <a:spLocks noGrp="1"/>
          </p:cNvSpPr>
          <p:nvPr>
            <p:ph type="subTitle" idx="1"/>
          </p:nvPr>
        </p:nvSpPr>
        <p:spPr>
          <a:xfrm>
            <a:off x="134911" y="4427421"/>
            <a:ext cx="7336465" cy="1655762"/>
          </a:xfrm>
        </p:spPr>
        <p:txBody>
          <a:bodyPr>
            <a:normAutofit fontScale="85000" lnSpcReduction="10000"/>
          </a:bodyPr>
          <a:lstStyle/>
          <a:p>
            <a:pPr marL="461963" algn="l">
              <a:lnSpc>
                <a:spcPct val="80000"/>
              </a:lnSpc>
            </a:pPr>
            <a:r>
              <a:rPr lang="en-US" b="1" dirty="0">
                <a:latin typeface="Arial" charset="0"/>
                <a:ea typeface="ヒラギノ角ゴ Pro W3" charset="0"/>
                <a:cs typeface="ヒラギノ角ゴ Pro W3" charset="0"/>
              </a:rPr>
              <a:t>Chris Droessler</a:t>
            </a:r>
          </a:p>
          <a:p>
            <a:pPr marL="461963" algn="l">
              <a:lnSpc>
                <a:spcPct val="80000"/>
              </a:lnSpc>
            </a:pPr>
            <a:r>
              <a:rPr lang="en-US" sz="3300" dirty="0">
                <a:latin typeface="Arial" charset="0"/>
                <a:ea typeface="ヒラギノ角ゴ Pro W3" charset="0"/>
                <a:cs typeface="ヒラギノ角ゴ Pro W3" charset="0"/>
              </a:rPr>
              <a:t>CTE Coordinator</a:t>
            </a:r>
          </a:p>
          <a:p>
            <a:pPr marL="461963" algn="l">
              <a:lnSpc>
                <a:spcPct val="80000"/>
              </a:lnSpc>
            </a:pPr>
            <a:r>
              <a:rPr lang="en-US" sz="3300" dirty="0">
                <a:latin typeface="Arial" charset="0"/>
                <a:ea typeface="ヒラギノ角ゴ Pro W3" charset="0"/>
                <a:cs typeface="ヒラギノ角ゴ Pro W3" charset="0"/>
              </a:rPr>
              <a:t>NC Community Colleges</a:t>
            </a:r>
          </a:p>
          <a:p>
            <a:pPr marL="461963" algn="l">
              <a:lnSpc>
                <a:spcPct val="80000"/>
              </a:lnSpc>
            </a:pPr>
            <a:r>
              <a:rPr lang="en-US" sz="3200" dirty="0" err="1">
                <a:latin typeface="Arial" charset="0"/>
                <a:ea typeface="ヒラギノ角ゴ Pro W3" charset="0"/>
                <a:cs typeface="ヒラギノ角ゴ Pro W3" charset="0"/>
              </a:rPr>
              <a:t>DroesslerC@NCCommunityColleges.edu</a:t>
            </a:r>
            <a:endParaRPr lang="en-US" sz="3200" dirty="0">
              <a:latin typeface="Arial" charset="0"/>
              <a:ea typeface="ヒラギノ角ゴ Pro W3" charset="0"/>
              <a:cs typeface="ヒラギノ角ゴ Pro W3" charset="0"/>
            </a:endParaRPr>
          </a:p>
        </p:txBody>
      </p:sp>
      <p:sp>
        <p:nvSpPr>
          <p:cNvPr id="12" name="Rectangle 11">
            <a:extLst>
              <a:ext uri="{FF2B5EF4-FFF2-40B4-BE49-F238E27FC236}">
                <a16:creationId xmlns:a16="http://schemas.microsoft.com/office/drawing/2014/main" id="{A8437F06-DB83-9547-BD1D-B412407D9BC7}"/>
              </a:ext>
            </a:extLst>
          </p:cNvPr>
          <p:cNvSpPr>
            <a:spLocks noChangeArrowheads="1"/>
          </p:cNvSpPr>
          <p:nvPr/>
        </p:nvSpPr>
        <p:spPr bwMode="auto">
          <a:xfrm>
            <a:off x="493294" y="6151304"/>
            <a:ext cx="8650705"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p:txBody>
      </p:sp>
      <p:pic>
        <p:nvPicPr>
          <p:cNvPr id="9" name="Picture 8" descr="A picture containing indoor&#13;&#10;&#13;&#10;Description automatically generated">
            <a:extLst>
              <a:ext uri="{FF2B5EF4-FFF2-40B4-BE49-F238E27FC236}">
                <a16:creationId xmlns:a16="http://schemas.microsoft.com/office/drawing/2014/main" id="{F9F8CBB4-4938-C844-A2C4-3B3C8FDF3E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01" t="6954" r="5714" b="7332"/>
          <a:stretch/>
        </p:blipFill>
        <p:spPr>
          <a:xfrm>
            <a:off x="7020336" y="3702570"/>
            <a:ext cx="2144928" cy="2113613"/>
          </a:xfrm>
          <a:prstGeom prst="rect">
            <a:avLst/>
          </a:prstGeom>
        </p:spPr>
      </p:pic>
    </p:spTree>
    <p:extLst>
      <p:ext uri="{BB962C8B-B14F-4D97-AF65-F5344CB8AC3E}">
        <p14:creationId xmlns:p14="http://schemas.microsoft.com/office/powerpoint/2010/main" val="134934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33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37C69-B734-504A-BF69-0D1C3F7670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133600"/>
            <a:ext cx="7772400" cy="10058399"/>
          </a:xfrm>
          <a:prstGeom prst="rect">
            <a:avLst/>
          </a:prstGeom>
        </p:spPr>
      </p:pic>
    </p:spTree>
    <p:extLst>
      <p:ext uri="{BB962C8B-B14F-4D97-AF65-F5344CB8AC3E}">
        <p14:creationId xmlns:p14="http://schemas.microsoft.com/office/powerpoint/2010/main" val="34223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dirty="0"/>
              <a:t>Postsecondary Intentions </a:t>
            </a:r>
            <a:br>
              <a:rPr lang="en-US" dirty="0"/>
            </a:br>
            <a:r>
              <a:rPr lang="en-US" dirty="0"/>
              <a:t>vs. Reality</a:t>
            </a:r>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45.7%</a:t>
            </a:r>
          </a:p>
        </p:txBody>
      </p:sp>
      <p:sp>
        <p:nvSpPr>
          <p:cNvPr id="1317940" name="Text Box 52"/>
          <p:cNvSpPr txBox="1">
            <a:spLocks noChangeArrowheads="1"/>
          </p:cNvSpPr>
          <p:nvPr/>
        </p:nvSpPr>
        <p:spPr bwMode="auto">
          <a:xfrm>
            <a:off x="833438" y="5392737"/>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36.7%</a:t>
            </a: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8.7%</a:t>
            </a: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21.1%</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Tree>
    <p:extLst>
      <p:ext uri="{BB962C8B-B14F-4D97-AF65-F5344CB8AC3E}">
        <p14:creationId xmlns:p14="http://schemas.microsoft.com/office/powerpoint/2010/main" val="393145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par>
                          <p:cTn id="17" fill="hold" nodeType="afterGroup">
                            <p:stCondLst>
                              <p:cond delay="1000"/>
                            </p:stCondLst>
                            <p:childTnLst>
                              <p:par>
                                <p:cTn id="18" presetID="609501728" presetClass="entr" presetSubtype="0" fill="hold" grpId="0" nodeType="afterEffect">
                                  <p:stCondLst>
                                    <p:cond delay="0"/>
                                  </p:stCondLst>
                                  <p:childTnLst>
                                    <p:set>
                                      <p:cBhvr>
                                        <p:cTn id="19"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2" grpId="0" autoUpdateAnimBg="0"/>
      <p:bldP spid="1317944" grpId="0" autoUpdateAnimBg="0"/>
      <p:bldP spid="5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a:t>Postsecondary Intentions </a:t>
            </a:r>
            <a:br>
              <a:rPr lang="en-US"/>
            </a:br>
            <a:r>
              <a:rPr lang="en-US"/>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45.7%</a:t>
            </a:r>
          </a:p>
        </p:txBody>
      </p:sp>
      <p:sp>
        <p:nvSpPr>
          <p:cNvPr id="1317940" name="Text Box 52"/>
          <p:cNvSpPr txBox="1">
            <a:spLocks noChangeArrowheads="1"/>
          </p:cNvSpPr>
          <p:nvPr/>
        </p:nvSpPr>
        <p:spPr bwMode="auto">
          <a:xfrm>
            <a:off x="833438" y="5392737"/>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36.7%</a:t>
            </a:r>
          </a:p>
        </p:txBody>
      </p:sp>
      <p:sp>
        <p:nvSpPr>
          <p:cNvPr id="1317941" name="Text Box 53"/>
          <p:cNvSpPr txBox="1">
            <a:spLocks noChangeArrowheads="1"/>
          </p:cNvSpPr>
          <p:nvPr/>
        </p:nvSpPr>
        <p:spPr bwMode="auto">
          <a:xfrm>
            <a:off x="633413" y="309086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15.4%</a:t>
            </a: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8.7%</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62.2%</a:t>
            </a: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21.1%</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pic>
        <p:nvPicPr>
          <p:cNvPr id="3" name="Picture 2">
            <a:extLst>
              <a:ext uri="{FF2B5EF4-FFF2-40B4-BE49-F238E27FC236}">
                <a16:creationId xmlns:a16="http://schemas.microsoft.com/office/drawing/2014/main" id="{3B5EDA33-F50C-2842-AB91-EF7658DB23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3489" y="3986426"/>
            <a:ext cx="3007145" cy="2795374"/>
          </a:xfrm>
          <a:prstGeom prst="rect">
            <a:avLst/>
          </a:prstGeom>
        </p:spPr>
      </p:pic>
    </p:spTree>
    <p:extLst>
      <p:ext uri="{BB962C8B-B14F-4D97-AF65-F5344CB8AC3E}">
        <p14:creationId xmlns:p14="http://schemas.microsoft.com/office/powerpoint/2010/main" val="333921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1317941"/>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3"/>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41" grpId="0" autoUpdateAnimBg="0"/>
      <p:bldP spid="1317943" grpId="0" autoUpdateAnimBg="0"/>
      <p:bldP spid="5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8CEF8E-847A-5D4C-9A16-BF60A3F70D3E}"/>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a:t>You can’t see the whole sky through a bamboo tube</a:t>
            </a:r>
            <a:endParaRPr lang="en-US" dirty="0"/>
          </a:p>
        </p:txBody>
      </p:sp>
      <p:pic>
        <p:nvPicPr>
          <p:cNvPr id="5" name="Picture 4"/>
          <p:cNvPicPr>
            <a:picLocks noChangeAspect="1"/>
          </p:cNvPicPr>
          <p:nvPr/>
        </p:nvPicPr>
        <p:blipFill>
          <a:blip r:embed="rId3"/>
          <a:stretch>
            <a:fillRect/>
          </a:stretch>
        </p:blipFill>
        <p:spPr>
          <a:xfrm>
            <a:off x="838200" y="1410317"/>
            <a:ext cx="7391400" cy="5543550"/>
          </a:xfrm>
          <a:prstGeom prst="rect">
            <a:avLst/>
          </a:prstGeom>
        </p:spPr>
      </p:pic>
    </p:spTree>
    <p:extLst>
      <p:ext uri="{BB962C8B-B14F-4D97-AF65-F5344CB8AC3E}">
        <p14:creationId xmlns:p14="http://schemas.microsoft.com/office/powerpoint/2010/main" val="62045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Short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Loan Interviewers and Clerks</a:t>
            </a:r>
          </a:p>
          <a:p>
            <a:pPr marL="0" indent="0">
              <a:spcBef>
                <a:spcPts val="0"/>
              </a:spcBef>
              <a:buNone/>
              <a:tabLst>
                <a:tab pos="1306513" algn="r"/>
                <a:tab pos="1474788" algn="l"/>
              </a:tabLst>
            </a:pPr>
            <a:r>
              <a:rPr lang="en-US" sz="2400" dirty="0"/>
              <a:t>	</a:t>
            </a:r>
            <a:r>
              <a:rPr lang="en-US" sz="2400" dirty="0">
                <a:solidFill>
                  <a:srgbClr val="0531FF"/>
                </a:solidFill>
              </a:rPr>
              <a:t>$26,640 </a:t>
            </a:r>
            <a:r>
              <a:rPr lang="en-US" sz="2400" dirty="0"/>
              <a:t>	Costume Attendants</a:t>
            </a:r>
          </a:p>
          <a:p>
            <a:pPr marL="0" indent="0">
              <a:spcBef>
                <a:spcPts val="0"/>
              </a:spcBef>
              <a:buNone/>
              <a:tabLst>
                <a:tab pos="1306513" algn="r"/>
                <a:tab pos="1474788" algn="l"/>
              </a:tabLst>
            </a:pPr>
            <a:r>
              <a:rPr lang="en-US" sz="2400" dirty="0"/>
              <a:t>	</a:t>
            </a:r>
            <a:r>
              <a:rPr lang="en-US" sz="2400" dirty="0">
                <a:solidFill>
                  <a:srgbClr val="0531FF"/>
                </a:solidFill>
              </a:rPr>
              <a:t>$22,000 </a:t>
            </a:r>
            <a:r>
              <a:rPr lang="en-US" sz="2400" dirty="0"/>
              <a:t>	Medical Equipment Preparers</a:t>
            </a:r>
          </a:p>
          <a:p>
            <a:pPr marL="0" indent="0">
              <a:spcBef>
                <a:spcPts val="0"/>
              </a:spcBef>
              <a:buNone/>
              <a:tabLst>
                <a:tab pos="1306513" algn="r"/>
                <a:tab pos="1474788" algn="l"/>
              </a:tabLst>
            </a:pPr>
            <a:r>
              <a:rPr lang="en-US" sz="2400" dirty="0"/>
              <a:t>	</a:t>
            </a:r>
            <a:r>
              <a:rPr lang="en-US" sz="2400" dirty="0">
                <a:solidFill>
                  <a:srgbClr val="0531FF"/>
                </a:solidFill>
              </a:rPr>
              <a:t>$21,110 </a:t>
            </a:r>
            <a:r>
              <a:rPr lang="en-US" sz="2400" dirty="0"/>
              <a:t>	Healthcare Support Workers, all other</a:t>
            </a:r>
          </a:p>
          <a:p>
            <a:pPr marL="0" indent="0">
              <a:spcBef>
                <a:spcPts val="0"/>
              </a:spcBef>
              <a:buNone/>
              <a:tabLst>
                <a:tab pos="1306513" algn="r"/>
                <a:tab pos="1474788" algn="l"/>
              </a:tabLst>
            </a:pPr>
            <a:r>
              <a:rPr lang="en-US" sz="2400" dirty="0"/>
              <a:t>	</a:t>
            </a:r>
            <a:r>
              <a:rPr lang="en-US" sz="2400" dirty="0">
                <a:solidFill>
                  <a:srgbClr val="0531FF"/>
                </a:solidFill>
              </a:rPr>
              <a:t>$20,850 </a:t>
            </a:r>
            <a:r>
              <a:rPr lang="en-US" sz="2400" dirty="0"/>
              <a:t>	Helpers--</a:t>
            </a:r>
            <a:r>
              <a:rPr lang="en-US" sz="2400" dirty="0" err="1"/>
              <a:t>Brickmasons</a:t>
            </a:r>
            <a:r>
              <a:rPr lang="en-US" sz="2400" dirty="0"/>
              <a:t>, </a:t>
            </a:r>
            <a:r>
              <a:rPr lang="en-US" sz="2400" dirty="0" err="1"/>
              <a:t>Blockmasons</a:t>
            </a:r>
            <a:r>
              <a:rPr lang="en-US" sz="2400" dirty="0"/>
              <a:t>, Stonemasons, and Tile and Marble Setters</a:t>
            </a:r>
          </a:p>
          <a:p>
            <a:pPr marL="0" indent="0">
              <a:spcBef>
                <a:spcPts val="0"/>
              </a:spcBef>
              <a:buNone/>
              <a:tabLst>
                <a:tab pos="1306513" algn="r"/>
                <a:tab pos="1474788" algn="l"/>
              </a:tabLst>
            </a:pPr>
            <a:r>
              <a:rPr lang="en-US" sz="2400" dirty="0">
                <a:solidFill>
                  <a:srgbClr val="0531FF"/>
                </a:solidFill>
              </a:rPr>
              <a:t>	$20,400 </a:t>
            </a:r>
            <a:r>
              <a:rPr lang="en-US" sz="2400" dirty="0"/>
              <a:t>	Occupational Therapist Aides</a:t>
            </a:r>
          </a:p>
          <a:p>
            <a:pPr marL="0" indent="0">
              <a:spcBef>
                <a:spcPts val="0"/>
              </a:spcBef>
              <a:buNone/>
              <a:tabLst>
                <a:tab pos="1306513" algn="r"/>
                <a:tab pos="1474788" algn="l"/>
              </a:tabLst>
            </a:pPr>
            <a:r>
              <a:rPr lang="en-US" sz="2400" dirty="0"/>
              <a:t>	</a:t>
            </a:r>
            <a:r>
              <a:rPr lang="en-US" sz="2400" dirty="0">
                <a:solidFill>
                  <a:srgbClr val="0531FF"/>
                </a:solidFill>
              </a:rPr>
              <a:t>$20,170 </a:t>
            </a:r>
            <a:r>
              <a:rPr lang="en-US" sz="2400" dirty="0"/>
              <a:t>	Helpers--Carpenters</a:t>
            </a:r>
          </a:p>
          <a:p>
            <a:pPr marL="0" indent="0">
              <a:spcBef>
                <a:spcPts val="0"/>
              </a:spcBef>
              <a:buNone/>
              <a:tabLst>
                <a:tab pos="1306513" algn="r"/>
                <a:tab pos="1474788" algn="l"/>
              </a:tabLst>
            </a:pPr>
            <a:r>
              <a:rPr lang="en-US" sz="2400" dirty="0">
                <a:solidFill>
                  <a:srgbClr val="0531FF"/>
                </a:solidFill>
              </a:rPr>
              <a:t>	$19,850 </a:t>
            </a:r>
            <a:r>
              <a:rPr lang="en-US" sz="2400" dirty="0"/>
              <a:t>	Physical Therapist Aides</a:t>
            </a:r>
          </a:p>
          <a:p>
            <a:pPr marL="0" indent="0">
              <a:spcBef>
                <a:spcPts val="0"/>
              </a:spcBef>
              <a:buNone/>
              <a:tabLst>
                <a:tab pos="1306513" algn="r"/>
                <a:tab pos="1474788" algn="l"/>
              </a:tabLst>
            </a:pPr>
            <a:r>
              <a:rPr lang="en-US" sz="2400" dirty="0"/>
              <a:t>	</a:t>
            </a:r>
            <a:r>
              <a:rPr lang="en-US" sz="2400" dirty="0">
                <a:solidFill>
                  <a:srgbClr val="0531FF"/>
                </a:solidFill>
              </a:rPr>
              <a:t>$18,470 </a:t>
            </a:r>
            <a:r>
              <a:rPr lang="en-US" sz="2400" dirty="0"/>
              <a:t>	Helpers--Painters, Paperhangers, Plasterers, and Stucco Masons</a:t>
            </a:r>
          </a:p>
          <a:p>
            <a:pPr marL="0" indent="0">
              <a:spcBef>
                <a:spcPts val="0"/>
              </a:spcBef>
              <a:buNone/>
              <a:tabLst>
                <a:tab pos="1306513" algn="r"/>
                <a:tab pos="1474788" algn="l"/>
              </a:tabLst>
            </a:pPr>
            <a:r>
              <a:rPr lang="en-US" sz="2400" dirty="0"/>
              <a:t>	</a:t>
            </a:r>
            <a:r>
              <a:rPr lang="en-US" sz="2400" dirty="0">
                <a:solidFill>
                  <a:srgbClr val="0531FF"/>
                </a:solidFill>
              </a:rPr>
              <a:t>$17,530 </a:t>
            </a:r>
            <a:r>
              <a:rPr lang="en-US" sz="2400" dirty="0"/>
              <a:t>	Helpers--Roofers</a:t>
            </a:r>
          </a:p>
          <a:p>
            <a:pPr marL="0" indent="0">
              <a:spcBef>
                <a:spcPts val="0"/>
              </a:spcBef>
              <a:buNone/>
              <a:tabLst>
                <a:tab pos="1306513" algn="r"/>
                <a:tab pos="1474788" algn="l"/>
              </a:tabLst>
            </a:pPr>
            <a:r>
              <a:rPr lang="en-US" sz="2400" dirty="0"/>
              <a:t>	</a:t>
            </a:r>
            <a:r>
              <a:rPr lang="en-US" sz="2400" dirty="0">
                <a:solidFill>
                  <a:srgbClr val="0531FF"/>
                </a:solidFill>
              </a:rPr>
              <a:t>$17,410 </a:t>
            </a:r>
            <a:r>
              <a:rPr lang="en-US" sz="2400" dirty="0"/>
              <a:t>	Nursing Assistants</a:t>
            </a:r>
          </a:p>
          <a:p>
            <a:pPr marL="0" indent="0">
              <a:spcBef>
                <a:spcPts val="0"/>
              </a:spcBef>
              <a:buNone/>
              <a:tabLst>
                <a:tab pos="1306513" algn="r"/>
                <a:tab pos="1474788" algn="l"/>
              </a:tabLst>
            </a:pPr>
            <a:r>
              <a:rPr lang="en-US" sz="2400" dirty="0"/>
              <a:t>	</a:t>
            </a:r>
            <a:r>
              <a:rPr lang="en-US" sz="2400" dirty="0">
                <a:solidFill>
                  <a:srgbClr val="0531FF"/>
                </a:solidFill>
              </a:rPr>
              <a:t>$17,290 </a:t>
            </a:r>
            <a:r>
              <a:rPr lang="en-US" sz="2400" dirty="0"/>
              <a:t>	Veterinary Assistants and Laboratory Animal Caretakers</a:t>
            </a:r>
          </a:p>
          <a:p>
            <a:pPr marL="0" indent="0">
              <a:spcBef>
                <a:spcPts val="0"/>
              </a:spcBef>
              <a:buNone/>
              <a:tabLst>
                <a:tab pos="1306513" algn="r"/>
                <a:tab pos="1474788" algn="l"/>
              </a:tabLst>
            </a:pPr>
            <a:r>
              <a:rPr lang="en-US" sz="2400" dirty="0"/>
              <a:t>	</a:t>
            </a:r>
            <a:r>
              <a:rPr lang="en-US" sz="2400" dirty="0">
                <a:solidFill>
                  <a:srgbClr val="0531FF"/>
                </a:solidFill>
              </a:rPr>
              <a:t>$16,990 </a:t>
            </a:r>
            <a:r>
              <a:rPr lang="en-US" sz="2400" dirty="0"/>
              <a:t>	Taxi Drivers and Chauffeurs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Personal Care Aides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Home Health Aides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8643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Moderate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$29,300 </a:t>
            </a:r>
            <a:r>
              <a:rPr lang="en-US" sz="2400" dirty="0"/>
              <a:t>	Dental Assistants</a:t>
            </a:r>
          </a:p>
          <a:p>
            <a:pPr marL="0" indent="0">
              <a:spcBef>
                <a:spcPts val="0"/>
              </a:spcBef>
              <a:buNone/>
              <a:tabLst>
                <a:tab pos="1306513" algn="r"/>
                <a:tab pos="1474788" algn="l"/>
              </a:tabLst>
            </a:pPr>
            <a:r>
              <a:rPr lang="en-US" sz="2400" dirty="0"/>
              <a:t>	</a:t>
            </a:r>
            <a:r>
              <a:rPr lang="en-US" sz="2400" dirty="0">
                <a:solidFill>
                  <a:srgbClr val="0531FF"/>
                </a:solidFill>
              </a:rPr>
              <a:t>$26,480 </a:t>
            </a:r>
            <a:r>
              <a:rPr lang="en-US" sz="2400" dirty="0"/>
              <a:t>	Computer-Controlled Machine Tool Operators, Metal and Plastic</a:t>
            </a:r>
          </a:p>
          <a:p>
            <a:pPr marL="0" indent="0">
              <a:spcBef>
                <a:spcPts val="0"/>
              </a:spcBef>
              <a:buNone/>
              <a:tabLst>
                <a:tab pos="1306513" algn="r"/>
                <a:tab pos="1474788" algn="l"/>
              </a:tabLst>
            </a:pPr>
            <a:r>
              <a:rPr lang="en-US" sz="2400" dirty="0"/>
              <a:t>	</a:t>
            </a:r>
            <a:r>
              <a:rPr lang="en-US" sz="2400" dirty="0">
                <a:solidFill>
                  <a:srgbClr val="0531FF"/>
                </a:solidFill>
              </a:rPr>
              <a:t>$25,300 </a:t>
            </a:r>
            <a:r>
              <a:rPr lang="en-US" sz="2400" dirty="0"/>
              <a:t>	Mechanical Door Repairers</a:t>
            </a:r>
          </a:p>
          <a:p>
            <a:pPr marL="0" indent="0">
              <a:spcBef>
                <a:spcPts val="0"/>
              </a:spcBef>
              <a:buNone/>
              <a:tabLst>
                <a:tab pos="1306513" algn="r"/>
                <a:tab pos="1474788" algn="l"/>
              </a:tabLst>
            </a:pPr>
            <a:r>
              <a:rPr lang="en-US" sz="2400" dirty="0"/>
              <a:t>	</a:t>
            </a:r>
            <a:r>
              <a:rPr lang="en-US" sz="2400" dirty="0">
                <a:solidFill>
                  <a:srgbClr val="0531FF"/>
                </a:solidFill>
              </a:rPr>
              <a:t>$25,270 </a:t>
            </a:r>
            <a:r>
              <a:rPr lang="en-US" sz="2400" dirty="0"/>
              <a:t>	Cement Masons and Concrete Finishers</a:t>
            </a:r>
          </a:p>
          <a:p>
            <a:pPr marL="0" indent="0">
              <a:spcBef>
                <a:spcPts val="0"/>
              </a:spcBef>
              <a:buNone/>
              <a:tabLst>
                <a:tab pos="1306513" algn="r"/>
                <a:tab pos="1474788" algn="l"/>
              </a:tabLst>
            </a:pPr>
            <a:r>
              <a:rPr lang="en-US" sz="2400" dirty="0"/>
              <a:t>	</a:t>
            </a:r>
            <a:r>
              <a:rPr lang="en-US" sz="2400" dirty="0">
                <a:solidFill>
                  <a:srgbClr val="0531FF"/>
                </a:solidFill>
              </a:rPr>
              <a:t>$24,890 </a:t>
            </a:r>
            <a:r>
              <a:rPr lang="en-US" sz="2400" dirty="0"/>
              <a:t>	Roofers</a:t>
            </a:r>
          </a:p>
          <a:p>
            <a:pPr marL="0" indent="0">
              <a:spcBef>
                <a:spcPts val="0"/>
              </a:spcBef>
              <a:buNone/>
              <a:tabLst>
                <a:tab pos="1306513" algn="r"/>
                <a:tab pos="1474788" algn="l"/>
              </a:tabLst>
            </a:pPr>
            <a:r>
              <a:rPr lang="en-US" sz="2400" dirty="0"/>
              <a:t>	</a:t>
            </a:r>
            <a:r>
              <a:rPr lang="en-US" sz="2400" dirty="0">
                <a:solidFill>
                  <a:srgbClr val="0531FF"/>
                </a:solidFill>
              </a:rPr>
              <a:t>$23,530 </a:t>
            </a:r>
            <a:r>
              <a:rPr lang="en-US" sz="2400" dirty="0"/>
              <a:t>	Medical Assistants</a:t>
            </a:r>
          </a:p>
          <a:p>
            <a:pPr marL="0" indent="0">
              <a:spcBef>
                <a:spcPts val="0"/>
              </a:spcBef>
              <a:buNone/>
              <a:tabLst>
                <a:tab pos="1306513" algn="r"/>
                <a:tab pos="1474788" algn="l"/>
              </a:tabLst>
            </a:pPr>
            <a:r>
              <a:rPr lang="en-US" sz="2400" dirty="0"/>
              <a:t>	</a:t>
            </a:r>
            <a:r>
              <a:rPr lang="en-US" sz="2400" dirty="0">
                <a:solidFill>
                  <a:srgbClr val="0531FF"/>
                </a:solidFill>
              </a:rPr>
              <a:t>$23,110 </a:t>
            </a:r>
            <a:r>
              <a:rPr lang="en-US" sz="2400" dirty="0"/>
              <a:t>	Insulation Workers, Floor, Ceiling, and Wall</a:t>
            </a:r>
          </a:p>
          <a:p>
            <a:pPr marL="0" indent="0">
              <a:spcBef>
                <a:spcPts val="0"/>
              </a:spcBef>
              <a:buNone/>
              <a:tabLst>
                <a:tab pos="1306513" algn="r"/>
                <a:tab pos="1474788" algn="l"/>
              </a:tabLst>
            </a:pPr>
            <a:r>
              <a:rPr lang="en-US" sz="2400" dirty="0"/>
              <a:t>	</a:t>
            </a:r>
            <a:r>
              <a:rPr lang="en-US" sz="2400" dirty="0">
                <a:solidFill>
                  <a:srgbClr val="0531FF"/>
                </a:solidFill>
              </a:rPr>
              <a:t>$20,770 </a:t>
            </a:r>
            <a:r>
              <a:rPr lang="en-US" sz="2400" dirty="0"/>
              <a:t>	Ambulance Drivers and Attendants, Except Emergency Medical Technicians</a:t>
            </a:r>
          </a:p>
          <a:p>
            <a:pPr marL="0" indent="0">
              <a:spcBef>
                <a:spcPts val="0"/>
              </a:spcBef>
              <a:buNone/>
              <a:tabLst>
                <a:tab pos="1306513" algn="r"/>
                <a:tab pos="1474788" algn="l"/>
              </a:tabLst>
            </a:pPr>
            <a:r>
              <a:rPr lang="en-US" sz="2400" dirty="0"/>
              <a:t>	</a:t>
            </a:r>
            <a:r>
              <a:rPr lang="en-US" sz="2400" dirty="0">
                <a:solidFill>
                  <a:srgbClr val="0531FF"/>
                </a:solidFill>
              </a:rPr>
              <a:t>$18,670 </a:t>
            </a:r>
            <a:r>
              <a:rPr lang="en-US" sz="2400" dirty="0"/>
              <a:t>	Construction Laborers</a:t>
            </a:r>
          </a:p>
          <a:p>
            <a:pPr marL="0" indent="0">
              <a:spcBef>
                <a:spcPts val="0"/>
              </a:spcBef>
              <a:buNone/>
              <a:tabLst>
                <a:tab pos="1306513" algn="r"/>
                <a:tab pos="1474788" algn="l"/>
              </a:tabLst>
            </a:pPr>
            <a:r>
              <a:rPr lang="en-US" sz="2400" dirty="0"/>
              <a:t>	</a:t>
            </a:r>
            <a:r>
              <a:rPr lang="en-US" sz="2400" dirty="0">
                <a:solidFill>
                  <a:srgbClr val="0531FF"/>
                </a:solidFill>
              </a:rPr>
              <a:t>$18,430 </a:t>
            </a:r>
            <a:r>
              <a:rPr lang="en-US" sz="2400" dirty="0"/>
              <a:t>	Floor Layers, Except Carpet, Wood, and Hard Tiles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6488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Long OJT</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$34,650 	</a:t>
            </a:r>
            <a:r>
              <a:rPr lang="en-US" sz="2400" dirty="0"/>
              <a:t>Electrical Power-Line Installers and Repairers</a:t>
            </a:r>
          </a:p>
          <a:p>
            <a:pPr marL="0" indent="0">
              <a:spcBef>
                <a:spcPts val="0"/>
              </a:spcBef>
              <a:buNone/>
              <a:tabLst>
                <a:tab pos="1306513" algn="r"/>
                <a:tab pos="1474788" algn="l"/>
              </a:tabLst>
            </a:pPr>
            <a:r>
              <a:rPr lang="en-US" sz="2400" dirty="0">
                <a:solidFill>
                  <a:srgbClr val="0531FF"/>
                </a:solidFill>
              </a:rPr>
              <a:t>	$29,390 </a:t>
            </a:r>
            <a:r>
              <a:rPr lang="en-US" sz="2400" dirty="0">
                <a:solidFill>
                  <a:srgbClr val="0432FF"/>
                </a:solidFill>
              </a:rPr>
              <a:t>	</a:t>
            </a:r>
            <a:r>
              <a:rPr lang="en-US" sz="2400" dirty="0"/>
              <a:t>Computer Numerically Controlled Machine Tool Programmers, Metal and Plastic</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$25,960 </a:t>
            </a:r>
            <a:r>
              <a:rPr lang="en-US" sz="2400" dirty="0">
                <a:solidFill>
                  <a:srgbClr val="0432FF"/>
                </a:solidFill>
              </a:rPr>
              <a:t>	</a:t>
            </a:r>
            <a:r>
              <a:rPr lang="en-US" sz="2400" dirty="0"/>
              <a:t>Opticians, Dispensing</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$25,370 </a:t>
            </a:r>
            <a:r>
              <a:rPr lang="en-US" sz="2400" dirty="0">
                <a:solidFill>
                  <a:srgbClr val="0432FF"/>
                </a:solidFill>
              </a:rPr>
              <a:t>	</a:t>
            </a:r>
            <a:r>
              <a:rPr lang="en-US" sz="2400" dirty="0" err="1"/>
              <a:t>Brickmasons</a:t>
            </a:r>
            <a:r>
              <a:rPr lang="en-US" sz="2400" dirty="0"/>
              <a:t> and </a:t>
            </a:r>
            <a:r>
              <a:rPr lang="en-US" sz="2400" dirty="0" err="1"/>
              <a:t>Blockmasons</a:t>
            </a:r>
            <a:endParaRPr lang="en-US" sz="2400" dirty="0"/>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$21,940 	</a:t>
            </a:r>
            <a:r>
              <a:rPr lang="en-US" sz="2400" dirty="0"/>
              <a:t>Medical Appliance Technicians</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$16,630 </a:t>
            </a:r>
            <a:r>
              <a:rPr lang="en-US" sz="2400" dirty="0">
                <a:solidFill>
                  <a:srgbClr val="0432FF"/>
                </a:solidFill>
              </a:rPr>
              <a:t>	</a:t>
            </a:r>
            <a:r>
              <a:rPr lang="en-US" sz="24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6030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1-2 Year Diploma/Certificate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$32,610 </a:t>
            </a:r>
            <a:r>
              <a:rPr lang="en-US" sz="2400" dirty="0">
                <a:solidFill>
                  <a:srgbClr val="0432FF"/>
                </a:solidFill>
              </a:rPr>
              <a:t>	</a:t>
            </a:r>
            <a:r>
              <a:rPr lang="en-US" sz="2400" dirty="0"/>
              <a:t>Surgical Technologists</a:t>
            </a:r>
          </a:p>
          <a:p>
            <a:pPr marL="0" indent="0">
              <a:spcBef>
                <a:spcPts val="0"/>
              </a:spcBef>
              <a:buNone/>
              <a:tabLst>
                <a:tab pos="1306513" algn="r"/>
                <a:tab pos="1474788" algn="l"/>
              </a:tabLst>
            </a:pPr>
            <a:r>
              <a:rPr lang="en-US" sz="2400" dirty="0">
                <a:solidFill>
                  <a:srgbClr val="0531FF"/>
                </a:solidFill>
              </a:rPr>
              <a:t>	$25,070 </a:t>
            </a:r>
            <a:r>
              <a:rPr lang="en-US" sz="2400" dirty="0">
                <a:solidFill>
                  <a:srgbClr val="0432FF"/>
                </a:solidFill>
              </a:rPr>
              <a:t>	</a:t>
            </a:r>
            <a:r>
              <a:rPr lang="en-US" sz="2400" dirty="0"/>
              <a:t>Health Technologists and Technicians, all othe</a:t>
            </a:r>
            <a:r>
              <a:rPr lang="en-US" sz="2400" dirty="0">
                <a:solidFill>
                  <a:srgbClr val="0432FF"/>
                </a:solidFill>
              </a:rPr>
              <a:t>r</a:t>
            </a:r>
          </a:p>
          <a:p>
            <a:pPr marL="0" indent="0">
              <a:spcBef>
                <a:spcPts val="0"/>
              </a:spcBef>
              <a:buNone/>
              <a:tabLst>
                <a:tab pos="1306513" algn="r"/>
                <a:tab pos="1474788" algn="l"/>
              </a:tabLst>
            </a:pPr>
            <a:r>
              <a:rPr lang="en-US" sz="2400" dirty="0">
                <a:solidFill>
                  <a:srgbClr val="0432FF"/>
                </a:solidFill>
              </a:rPr>
              <a:t>	$23,400 	</a:t>
            </a:r>
            <a:r>
              <a:rPr lang="en-US" sz="2400" dirty="0"/>
              <a:t>Medical Secretaries</a:t>
            </a:r>
          </a:p>
          <a:p>
            <a:pPr marL="0" indent="0">
              <a:spcBef>
                <a:spcPts val="0"/>
              </a:spcBef>
              <a:buNone/>
              <a:tabLst>
                <a:tab pos="1306513" algn="r"/>
                <a:tab pos="1474788" algn="l"/>
              </a:tabLst>
            </a:pPr>
            <a:r>
              <a:rPr lang="en-US" sz="2400" dirty="0">
                <a:solidFill>
                  <a:srgbClr val="0432FF"/>
                </a:solidFill>
              </a:rPr>
              <a:t>	$20,870 	</a:t>
            </a:r>
            <a:r>
              <a:rPr lang="en-US" sz="2400" dirty="0"/>
              <a:t>Massage Therapists</a:t>
            </a:r>
          </a:p>
          <a:p>
            <a:pPr marL="0" indent="0">
              <a:spcBef>
                <a:spcPts val="0"/>
              </a:spcBef>
              <a:buNone/>
              <a:tabLst>
                <a:tab pos="1306513" algn="r"/>
                <a:tab pos="1474788" algn="l"/>
              </a:tabLst>
            </a:pPr>
            <a:r>
              <a:rPr lang="en-US" sz="2400" dirty="0">
                <a:solidFill>
                  <a:srgbClr val="0432FF"/>
                </a:solidFill>
              </a:rPr>
              <a:t>	$16,100 	</a:t>
            </a:r>
            <a:r>
              <a:rPr lang="en-US" sz="2400" dirty="0"/>
              <a:t>Gaming Dealers</a:t>
            </a:r>
          </a:p>
        </p:txBody>
      </p:sp>
    </p:spTree>
    <p:extLst>
      <p:ext uri="{BB962C8B-B14F-4D97-AF65-F5344CB8AC3E}">
        <p14:creationId xmlns:p14="http://schemas.microsoft.com/office/powerpoint/2010/main" val="21677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Associate Degree</a:t>
            </a:r>
            <a:br>
              <a:rPr lang="en-US" dirty="0"/>
            </a:br>
            <a:r>
              <a:rPr lang="en-US" sz="3100" dirty="0"/>
              <a:t>NC starting salaries - high-projected demand 2024</a:t>
            </a:r>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$56,130 </a:t>
            </a:r>
            <a:r>
              <a:rPr lang="en-US" sz="2400" dirty="0"/>
              <a:t>	Radiation Therapists</a:t>
            </a:r>
          </a:p>
          <a:p>
            <a:pPr marL="0" indent="0">
              <a:spcBef>
                <a:spcPts val="0"/>
              </a:spcBef>
              <a:buNone/>
              <a:tabLst>
                <a:tab pos="1306513" algn="r"/>
                <a:tab pos="1474788" algn="l"/>
              </a:tabLst>
            </a:pPr>
            <a:r>
              <a:rPr lang="en-US" sz="2400" dirty="0"/>
              <a:t>	</a:t>
            </a:r>
            <a:r>
              <a:rPr lang="en-US" sz="2400" dirty="0">
                <a:solidFill>
                  <a:srgbClr val="0531FF"/>
                </a:solidFill>
              </a:rPr>
              <a:t>$52,050 </a:t>
            </a:r>
            <a:r>
              <a:rPr lang="en-US" sz="2400" dirty="0"/>
              <a:t>	Dental Hygienists</a:t>
            </a:r>
          </a:p>
          <a:p>
            <a:pPr marL="0" indent="0">
              <a:spcBef>
                <a:spcPts val="0"/>
              </a:spcBef>
              <a:buNone/>
              <a:tabLst>
                <a:tab pos="1306513" algn="r"/>
                <a:tab pos="1474788" algn="l"/>
              </a:tabLst>
            </a:pPr>
            <a:r>
              <a:rPr lang="en-US" sz="2400" dirty="0"/>
              <a:t>	</a:t>
            </a:r>
            <a:r>
              <a:rPr lang="en-US" sz="2400" dirty="0">
                <a:solidFill>
                  <a:srgbClr val="0531FF"/>
                </a:solidFill>
              </a:rPr>
              <a:t>$49,640 </a:t>
            </a:r>
            <a:r>
              <a:rPr lang="en-US" sz="2400" dirty="0"/>
              <a:t>	Diagnostic Medical Sonographers</a:t>
            </a:r>
          </a:p>
          <a:p>
            <a:pPr marL="0" indent="0">
              <a:spcBef>
                <a:spcPts val="0"/>
              </a:spcBef>
              <a:buNone/>
              <a:tabLst>
                <a:tab pos="1306513" algn="r"/>
                <a:tab pos="1474788" algn="l"/>
              </a:tabLst>
            </a:pPr>
            <a:r>
              <a:rPr lang="en-US" sz="2400" dirty="0"/>
              <a:t>	</a:t>
            </a:r>
            <a:r>
              <a:rPr lang="en-US" sz="2400" dirty="0">
                <a:solidFill>
                  <a:srgbClr val="0531FF"/>
                </a:solidFill>
              </a:rPr>
              <a:t>$44,960 </a:t>
            </a:r>
            <a:r>
              <a:rPr lang="en-US" sz="2400" dirty="0"/>
              <a:t>	Cardiovascular Technologists and Technicians</a:t>
            </a:r>
          </a:p>
          <a:p>
            <a:pPr marL="0" indent="0">
              <a:spcBef>
                <a:spcPts val="0"/>
              </a:spcBef>
              <a:buNone/>
              <a:tabLst>
                <a:tab pos="1306513" algn="r"/>
                <a:tab pos="1474788" algn="l"/>
              </a:tabLst>
            </a:pPr>
            <a:r>
              <a:rPr lang="en-US" sz="2400" dirty="0"/>
              <a:t>	</a:t>
            </a:r>
            <a:r>
              <a:rPr lang="en-US" sz="2400" dirty="0">
                <a:solidFill>
                  <a:srgbClr val="0531FF"/>
                </a:solidFill>
              </a:rPr>
              <a:t>$43,910 </a:t>
            </a:r>
            <a:r>
              <a:rPr lang="en-US" sz="2400" dirty="0"/>
              <a:t>	Registered Nurses</a:t>
            </a:r>
          </a:p>
          <a:p>
            <a:pPr marL="0" indent="0">
              <a:spcBef>
                <a:spcPts val="0"/>
              </a:spcBef>
              <a:buNone/>
              <a:tabLst>
                <a:tab pos="1306513" algn="r"/>
                <a:tab pos="1474788" algn="l"/>
              </a:tabLst>
            </a:pPr>
            <a:r>
              <a:rPr lang="en-US" sz="2400" dirty="0"/>
              <a:t>	</a:t>
            </a:r>
            <a:r>
              <a:rPr lang="en-US" sz="2400" dirty="0">
                <a:solidFill>
                  <a:srgbClr val="0531FF"/>
                </a:solidFill>
              </a:rPr>
              <a:t>$42,870 </a:t>
            </a:r>
            <a:r>
              <a:rPr lang="en-US" sz="2400" dirty="0"/>
              <a:t>	Occupational Therapist Assistants</a:t>
            </a:r>
          </a:p>
          <a:p>
            <a:pPr marL="0" indent="0">
              <a:spcBef>
                <a:spcPts val="0"/>
              </a:spcBef>
              <a:buNone/>
              <a:tabLst>
                <a:tab pos="1306513" algn="r"/>
                <a:tab pos="1474788" algn="l"/>
              </a:tabLst>
            </a:pPr>
            <a:r>
              <a:rPr lang="en-US" sz="2400" dirty="0"/>
              <a:t>	</a:t>
            </a:r>
            <a:r>
              <a:rPr lang="en-US" sz="2400" dirty="0">
                <a:solidFill>
                  <a:srgbClr val="0531FF"/>
                </a:solidFill>
              </a:rPr>
              <a:t>$42,680 </a:t>
            </a:r>
            <a:r>
              <a:rPr lang="en-US" sz="2400" dirty="0"/>
              <a:t>	Physical Therapist Assistants</a:t>
            </a:r>
          </a:p>
          <a:p>
            <a:pPr marL="0" indent="0">
              <a:spcBef>
                <a:spcPts val="0"/>
              </a:spcBef>
              <a:buNone/>
              <a:tabLst>
                <a:tab pos="1306513" algn="r"/>
                <a:tab pos="1474788" algn="l"/>
              </a:tabLst>
            </a:pPr>
            <a:r>
              <a:rPr lang="en-US" sz="2400" dirty="0"/>
              <a:t>	</a:t>
            </a:r>
            <a:r>
              <a:rPr lang="en-US" sz="2400" dirty="0">
                <a:solidFill>
                  <a:srgbClr val="0531FF"/>
                </a:solidFill>
              </a:rPr>
              <a:t>$42,540 </a:t>
            </a:r>
            <a:r>
              <a:rPr lang="en-US" sz="2400" dirty="0"/>
              <a:t>	Respiratory Therapists</a:t>
            </a:r>
          </a:p>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Medical and Clinical Laboratory Technicians</a:t>
            </a:r>
          </a:p>
          <a:p>
            <a:pPr marL="0" indent="0">
              <a:spcBef>
                <a:spcPts val="0"/>
              </a:spcBef>
              <a:buNone/>
              <a:tabLst>
                <a:tab pos="1306513" algn="r"/>
                <a:tab pos="1474788" algn="l"/>
              </a:tabLst>
            </a:pPr>
            <a:r>
              <a:rPr lang="en-US" sz="2400" dirty="0"/>
              <a:t>	</a:t>
            </a:r>
            <a:r>
              <a:rPr lang="en-US" sz="2400" dirty="0">
                <a:solidFill>
                  <a:srgbClr val="0531FF"/>
                </a:solidFill>
              </a:rPr>
              <a:t>$21,520 </a:t>
            </a:r>
            <a:r>
              <a:rPr lang="en-US" sz="2400" dirty="0"/>
              <a:t>	Veterinary Technologists and Technicians</a:t>
            </a:r>
          </a:p>
        </p:txBody>
      </p:sp>
    </p:spTree>
    <p:extLst>
      <p:ext uri="{BB962C8B-B14F-4D97-AF65-F5344CB8AC3E}">
        <p14:creationId xmlns:p14="http://schemas.microsoft.com/office/powerpoint/2010/main" val="328390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Top-Paying Associate  Degrees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1562100"/>
            <a:ext cx="10370945" cy="4229100"/>
          </a:xfrm>
          <a:prstGeom prst="rect">
            <a:avLst/>
          </a:prstGeom>
        </p:spPr>
      </p:pic>
      <p:sp>
        <p:nvSpPr>
          <p:cNvPr id="5" name="TextBox 4"/>
          <p:cNvSpPr txBox="1"/>
          <p:nvPr/>
        </p:nvSpPr>
        <p:spPr>
          <a:xfrm>
            <a:off x="7315200" y="2514600"/>
            <a:ext cx="1828800" cy="461665"/>
          </a:xfrm>
          <a:prstGeom prst="rect">
            <a:avLst/>
          </a:prstGeom>
          <a:noFill/>
        </p:spPr>
        <p:txBody>
          <a:bodyPr wrap="square" rtlCol="0">
            <a:spAutoFit/>
          </a:bodyPr>
          <a:lstStyle/>
          <a:p>
            <a:r>
              <a:rPr lang="en-US" sz="2400" dirty="0"/>
              <a:t>$60,869</a:t>
            </a:r>
          </a:p>
        </p:txBody>
      </p:sp>
      <p:sp>
        <p:nvSpPr>
          <p:cNvPr id="6" name="TextBox 5"/>
          <p:cNvSpPr txBox="1"/>
          <p:nvPr/>
        </p:nvSpPr>
        <p:spPr>
          <a:xfrm>
            <a:off x="6400800" y="2814935"/>
            <a:ext cx="1828800" cy="461665"/>
          </a:xfrm>
          <a:prstGeom prst="rect">
            <a:avLst/>
          </a:prstGeom>
          <a:noFill/>
        </p:spPr>
        <p:txBody>
          <a:bodyPr wrap="square" rtlCol="0">
            <a:spAutoFit/>
          </a:bodyPr>
          <a:lstStyle/>
          <a:p>
            <a:r>
              <a:rPr lang="en-US" sz="2400" dirty="0"/>
              <a:t>$59,102</a:t>
            </a:r>
          </a:p>
        </p:txBody>
      </p:sp>
      <p:sp>
        <p:nvSpPr>
          <p:cNvPr id="7" name="TextBox 6"/>
          <p:cNvSpPr txBox="1"/>
          <p:nvPr/>
        </p:nvSpPr>
        <p:spPr>
          <a:xfrm>
            <a:off x="5864352" y="4876800"/>
            <a:ext cx="1828800" cy="461665"/>
          </a:xfrm>
          <a:prstGeom prst="rect">
            <a:avLst/>
          </a:prstGeom>
          <a:noFill/>
        </p:spPr>
        <p:txBody>
          <a:bodyPr wrap="square" rtlCol="0">
            <a:spAutoFit/>
          </a:bodyPr>
          <a:lstStyle/>
          <a:p>
            <a:r>
              <a:rPr lang="en-US" sz="2400" dirty="0"/>
              <a:t>$48,160</a:t>
            </a:r>
          </a:p>
        </p:txBody>
      </p:sp>
    </p:spTree>
    <p:extLst>
      <p:ext uri="{BB962C8B-B14F-4D97-AF65-F5344CB8AC3E}">
        <p14:creationId xmlns:p14="http://schemas.microsoft.com/office/powerpoint/2010/main" val="246959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Associate Degrees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a:t>$32,431</a:t>
            </a:r>
          </a:p>
        </p:txBody>
      </p:sp>
    </p:spTree>
    <p:extLst>
      <p:ext uri="{BB962C8B-B14F-4D97-AF65-F5344CB8AC3E}">
        <p14:creationId xmlns:p14="http://schemas.microsoft.com/office/powerpoint/2010/main" val="8275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Selected Associate Degrees by Program Area</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003" y="1562099"/>
            <a:ext cx="9744221" cy="3960395"/>
          </a:xfrm>
          <a:prstGeom prst="rect">
            <a:avLst/>
          </a:prstGeom>
        </p:spPr>
      </p:pic>
      <p:sp>
        <p:nvSpPr>
          <p:cNvPr id="4" name="TextBox 3"/>
          <p:cNvSpPr txBox="1"/>
          <p:nvPr/>
        </p:nvSpPr>
        <p:spPr>
          <a:xfrm>
            <a:off x="6078466" y="3489869"/>
            <a:ext cx="2836934" cy="461665"/>
          </a:xfrm>
          <a:prstGeom prst="rect">
            <a:avLst/>
          </a:prstGeom>
          <a:noFill/>
        </p:spPr>
        <p:txBody>
          <a:bodyPr wrap="square" rtlCol="0">
            <a:spAutoFit/>
          </a:bodyPr>
          <a:lstStyle/>
          <a:p>
            <a:r>
              <a:rPr lang="en-US" sz="2400" dirty="0"/>
              <a:t>$32,800</a:t>
            </a:r>
          </a:p>
        </p:txBody>
      </p:sp>
      <p:sp>
        <p:nvSpPr>
          <p:cNvPr id="5" name="TextBox 4"/>
          <p:cNvSpPr txBox="1"/>
          <p:nvPr/>
        </p:nvSpPr>
        <p:spPr>
          <a:xfrm>
            <a:off x="6078466" y="2295152"/>
            <a:ext cx="2836934" cy="461665"/>
          </a:xfrm>
          <a:prstGeom prst="rect">
            <a:avLst/>
          </a:prstGeom>
          <a:noFill/>
        </p:spPr>
        <p:txBody>
          <a:bodyPr wrap="square" rtlCol="0">
            <a:spAutoFit/>
          </a:bodyPr>
          <a:lstStyle/>
          <a:p>
            <a:r>
              <a:rPr lang="en-US" sz="2400" dirty="0"/>
              <a:t>$43,062</a:t>
            </a:r>
          </a:p>
        </p:txBody>
      </p:sp>
      <p:sp>
        <p:nvSpPr>
          <p:cNvPr id="6" name="TextBox 5"/>
          <p:cNvSpPr txBox="1"/>
          <p:nvPr/>
        </p:nvSpPr>
        <p:spPr>
          <a:xfrm>
            <a:off x="893545" y="3968742"/>
            <a:ext cx="2836934" cy="461665"/>
          </a:xfrm>
          <a:prstGeom prst="rect">
            <a:avLst/>
          </a:prstGeom>
          <a:noFill/>
        </p:spPr>
        <p:txBody>
          <a:bodyPr wrap="square" rtlCol="0">
            <a:spAutoFit/>
          </a:bodyPr>
          <a:lstStyle/>
          <a:p>
            <a:r>
              <a:rPr lang="en-US" sz="2400" dirty="0"/>
              <a:t>$23,316</a:t>
            </a:r>
          </a:p>
        </p:txBody>
      </p:sp>
      <p:sp>
        <p:nvSpPr>
          <p:cNvPr id="7" name="TextBox 6"/>
          <p:cNvSpPr txBox="1"/>
          <p:nvPr/>
        </p:nvSpPr>
        <p:spPr>
          <a:xfrm>
            <a:off x="893545" y="2756817"/>
            <a:ext cx="2836934" cy="461665"/>
          </a:xfrm>
          <a:prstGeom prst="rect">
            <a:avLst/>
          </a:prstGeom>
          <a:noFill/>
        </p:spPr>
        <p:txBody>
          <a:bodyPr wrap="square" rtlCol="0">
            <a:spAutoFit/>
          </a:bodyPr>
          <a:lstStyle/>
          <a:p>
            <a:r>
              <a:rPr lang="en-US" sz="2400" dirty="0"/>
              <a:t>$34,619</a:t>
            </a:r>
          </a:p>
        </p:txBody>
      </p:sp>
    </p:spTree>
    <p:extLst>
      <p:ext uri="{BB962C8B-B14F-4D97-AF65-F5344CB8AC3E}">
        <p14:creationId xmlns:p14="http://schemas.microsoft.com/office/powerpoint/2010/main" val="198280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Bachelor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531FF"/>
                </a:solidFill>
              </a:rPr>
              <a:t>$76,020 </a:t>
            </a:r>
            <a:r>
              <a:rPr lang="en-US" sz="2200" dirty="0"/>
              <a:t>	Physician Assistants</a:t>
            </a:r>
          </a:p>
          <a:p>
            <a:pPr marL="0" indent="0">
              <a:spcBef>
                <a:spcPts val="0"/>
              </a:spcBef>
              <a:buNone/>
              <a:tabLst>
                <a:tab pos="1306513" algn="r"/>
                <a:tab pos="1474788" algn="l"/>
              </a:tabLst>
            </a:pPr>
            <a:r>
              <a:rPr lang="en-US" sz="2200" dirty="0"/>
              <a:t>	</a:t>
            </a:r>
            <a:r>
              <a:rPr lang="en-US" sz="2200" dirty="0">
                <a:solidFill>
                  <a:srgbClr val="0531FF"/>
                </a:solidFill>
              </a:rPr>
              <a:t>$59,460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531FF"/>
                </a:solidFill>
              </a:rPr>
              <a:t>$56,610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531FF"/>
                </a:solidFill>
              </a:rPr>
              <a:t>$55,560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531FF"/>
                </a:solidFill>
              </a:rPr>
              <a:t>$49,710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531FF"/>
                </a:solidFill>
              </a:rPr>
              <a:t>$48,500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531FF"/>
                </a:solidFill>
              </a:rPr>
              <a:t>$47,180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531FF"/>
                </a:solidFill>
              </a:rPr>
              <a:t>$46,710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531FF"/>
                </a:solidFill>
              </a:rPr>
              <a:t>$45,120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531FF"/>
                </a:solidFill>
              </a:rPr>
              <a:t>$44,100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531FF"/>
                </a:solidFill>
              </a:rPr>
              <a:t>$41,550 </a:t>
            </a:r>
            <a:r>
              <a:rPr lang="en-US" sz="2200" dirty="0"/>
              <a:t>	Medical and Clinical Laboratory Technologists</a:t>
            </a:r>
          </a:p>
          <a:p>
            <a:pPr marL="0" indent="0">
              <a:spcBef>
                <a:spcPts val="0"/>
              </a:spcBef>
              <a:buNone/>
              <a:tabLst>
                <a:tab pos="1306513" algn="r"/>
                <a:tab pos="1474788" algn="l"/>
              </a:tabLst>
            </a:pPr>
            <a:r>
              <a:rPr lang="en-US" sz="2200" dirty="0"/>
              <a:t>	</a:t>
            </a:r>
            <a:r>
              <a:rPr lang="en-US" sz="2200" dirty="0">
                <a:solidFill>
                  <a:srgbClr val="0531FF"/>
                </a:solidFill>
              </a:rPr>
              <a:t>$39,670 </a:t>
            </a:r>
            <a:r>
              <a:rPr lang="en-US" sz="2200" dirty="0"/>
              <a:t>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a:t>
            </a:r>
            <a:r>
              <a:rPr lang="en-US" sz="2200" dirty="0">
                <a:solidFill>
                  <a:srgbClr val="0531FF"/>
                </a:solidFill>
              </a:rPr>
              <a:t>$36,150 </a:t>
            </a:r>
            <a:r>
              <a:rPr lang="en-US" sz="2200" dirty="0"/>
              <a:t>	Healthcare Social Workers</a:t>
            </a:r>
          </a:p>
          <a:p>
            <a:pPr marL="0" indent="0">
              <a:spcBef>
                <a:spcPts val="0"/>
              </a:spcBef>
              <a:buNone/>
              <a:tabLst>
                <a:tab pos="1306513" algn="r"/>
                <a:tab pos="1474788" algn="l"/>
              </a:tabLst>
            </a:pPr>
            <a:r>
              <a:rPr lang="en-US" sz="2200" dirty="0"/>
              <a:t>	</a:t>
            </a:r>
            <a:r>
              <a:rPr lang="en-US" sz="2200" dirty="0">
                <a:solidFill>
                  <a:srgbClr val="0531FF"/>
                </a:solidFill>
              </a:rPr>
              <a:t>$33,860 </a:t>
            </a:r>
            <a:r>
              <a:rPr lang="en-US" sz="2200" dirty="0"/>
              <a:t>	</a:t>
            </a:r>
            <a:r>
              <a:rPr lang="en-US" sz="2200" dirty="0" err="1"/>
              <a:t>Orthotists</a:t>
            </a:r>
            <a:r>
              <a:rPr lang="en-US" sz="2200" dirty="0"/>
              <a:t> and Prosthetists</a:t>
            </a:r>
          </a:p>
          <a:p>
            <a:pPr marL="0" indent="0">
              <a:spcBef>
                <a:spcPts val="0"/>
              </a:spcBef>
              <a:buNone/>
              <a:tabLst>
                <a:tab pos="1306513" algn="r"/>
                <a:tab pos="1474788" algn="l"/>
              </a:tabLst>
            </a:pPr>
            <a:r>
              <a:rPr lang="en-US" sz="2200" dirty="0"/>
              <a:t>	</a:t>
            </a:r>
            <a:r>
              <a:rPr lang="en-US" sz="2200" dirty="0">
                <a:solidFill>
                  <a:srgbClr val="0531FF"/>
                </a:solidFill>
              </a:rPr>
              <a:t>$33,200 </a:t>
            </a:r>
            <a:r>
              <a:rPr lang="en-US" sz="2200" dirty="0"/>
              <a:t>	Therapists, all other</a:t>
            </a:r>
          </a:p>
          <a:p>
            <a:pPr marL="0" indent="0">
              <a:spcBef>
                <a:spcPts val="0"/>
              </a:spcBef>
              <a:buNone/>
              <a:tabLst>
                <a:tab pos="1306513" algn="r"/>
                <a:tab pos="1474788" algn="l"/>
              </a:tabLst>
            </a:pPr>
            <a:r>
              <a:rPr lang="en-US" sz="2200" dirty="0"/>
              <a:t>	</a:t>
            </a:r>
            <a:r>
              <a:rPr lang="en-US" sz="2200" dirty="0">
                <a:solidFill>
                  <a:srgbClr val="0531FF"/>
                </a:solidFill>
              </a:rPr>
              <a:t>$31,530 </a:t>
            </a:r>
            <a:r>
              <a:rPr lang="en-US" sz="2200" dirty="0"/>
              <a:t>	Loan Officers</a:t>
            </a:r>
          </a:p>
          <a:p>
            <a:pPr marL="0" indent="0">
              <a:spcBef>
                <a:spcPts val="0"/>
              </a:spcBef>
              <a:buNone/>
              <a:tabLst>
                <a:tab pos="1306513" algn="r"/>
                <a:tab pos="1474788" algn="l"/>
              </a:tabLst>
            </a:pPr>
            <a:r>
              <a:rPr lang="en-US" sz="2200" dirty="0"/>
              <a:t>	</a:t>
            </a:r>
            <a:r>
              <a:rPr lang="en-US" sz="2200" dirty="0">
                <a:solidFill>
                  <a:srgbClr val="0531FF"/>
                </a:solidFill>
              </a:rPr>
              <a:t>$29,800 </a:t>
            </a:r>
            <a:r>
              <a:rPr lang="en-US" sz="2200" dirty="0"/>
              <a:t>	Athletic Trainers</a:t>
            </a:r>
          </a:p>
          <a:p>
            <a:pPr marL="0" indent="0">
              <a:spcBef>
                <a:spcPts val="0"/>
              </a:spcBef>
              <a:buNone/>
              <a:tabLst>
                <a:tab pos="1306513" algn="r"/>
                <a:tab pos="1474788" algn="l"/>
              </a:tabLst>
            </a:pPr>
            <a:r>
              <a:rPr lang="en-US" sz="2200" dirty="0"/>
              <a:t>	</a:t>
            </a:r>
            <a:r>
              <a:rPr lang="en-US" sz="2200" dirty="0">
                <a:solidFill>
                  <a:srgbClr val="0531FF"/>
                </a:solidFill>
              </a:rPr>
              <a:t>$29,190 </a:t>
            </a:r>
            <a:r>
              <a:rPr lang="en-US" sz="2200" dirty="0"/>
              <a:t>	Credit Counselors</a:t>
            </a:r>
          </a:p>
        </p:txBody>
      </p:sp>
    </p:spTree>
    <p:extLst>
      <p:ext uri="{BB962C8B-B14F-4D97-AF65-F5344CB8AC3E}">
        <p14:creationId xmlns:p14="http://schemas.microsoft.com/office/powerpoint/2010/main" val="212821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Top-Paying Bachelor Degrees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1622156"/>
            <a:ext cx="10270296" cy="4169044"/>
          </a:xfrm>
          <a:prstGeom prst="rect">
            <a:avLst/>
          </a:prstGeom>
        </p:spPr>
      </p:pic>
      <p:sp>
        <p:nvSpPr>
          <p:cNvPr id="4" name="TextBox 3"/>
          <p:cNvSpPr txBox="1"/>
          <p:nvPr/>
        </p:nvSpPr>
        <p:spPr>
          <a:xfrm>
            <a:off x="7747819" y="2346649"/>
            <a:ext cx="1828800" cy="461665"/>
          </a:xfrm>
          <a:prstGeom prst="rect">
            <a:avLst/>
          </a:prstGeom>
          <a:noFill/>
        </p:spPr>
        <p:txBody>
          <a:bodyPr wrap="square" rtlCol="0">
            <a:spAutoFit/>
          </a:bodyPr>
          <a:lstStyle/>
          <a:p>
            <a:r>
              <a:rPr lang="en-US" sz="2400" dirty="0"/>
              <a:t>$89,537</a:t>
            </a:r>
          </a:p>
        </p:txBody>
      </p:sp>
      <p:sp>
        <p:nvSpPr>
          <p:cNvPr id="5" name="TextBox 4"/>
          <p:cNvSpPr txBox="1"/>
          <p:nvPr/>
        </p:nvSpPr>
        <p:spPr>
          <a:xfrm>
            <a:off x="7132320" y="4876800"/>
            <a:ext cx="1828800" cy="461665"/>
          </a:xfrm>
          <a:prstGeom prst="rect">
            <a:avLst/>
          </a:prstGeom>
          <a:noFill/>
        </p:spPr>
        <p:txBody>
          <a:bodyPr wrap="square" rtlCol="0">
            <a:spAutoFit/>
          </a:bodyPr>
          <a:lstStyle/>
          <a:p>
            <a:r>
              <a:rPr lang="en-US" sz="2400" dirty="0"/>
              <a:t>$60,704</a:t>
            </a:r>
          </a:p>
        </p:txBody>
      </p:sp>
    </p:spTree>
    <p:extLst>
      <p:ext uri="{BB962C8B-B14F-4D97-AF65-F5344CB8AC3E}">
        <p14:creationId xmlns:p14="http://schemas.microsoft.com/office/powerpoint/2010/main" val="420388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tps://nickysmom3.files.wordpress.com/2017/02/when_i_grow_up_small.jpg?w=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2189"/>
            <a:ext cx="9144001" cy="663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6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Bachelor Degrees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456" y="1676400"/>
            <a:ext cx="11989642" cy="4876800"/>
          </a:xfrm>
          <a:prstGeom prst="rect">
            <a:avLst/>
          </a:prstGeom>
        </p:spPr>
      </p:pic>
      <p:sp>
        <p:nvSpPr>
          <p:cNvPr id="5" name="TextBox 4"/>
          <p:cNvSpPr txBox="1"/>
          <p:nvPr/>
        </p:nvSpPr>
        <p:spPr>
          <a:xfrm>
            <a:off x="7725533" y="2514600"/>
            <a:ext cx="2836934" cy="461665"/>
          </a:xfrm>
          <a:prstGeom prst="rect">
            <a:avLst/>
          </a:prstGeom>
          <a:noFill/>
        </p:spPr>
        <p:txBody>
          <a:bodyPr wrap="square" rtlCol="0">
            <a:spAutoFit/>
          </a:bodyPr>
          <a:lstStyle/>
          <a:p>
            <a:r>
              <a:rPr lang="en-US" sz="240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a:t>$22,896</a:t>
            </a:r>
          </a:p>
        </p:txBody>
      </p:sp>
    </p:spTree>
    <p:extLst>
      <p:ext uri="{BB962C8B-B14F-4D97-AF65-F5344CB8AC3E}">
        <p14:creationId xmlns:p14="http://schemas.microsoft.com/office/powerpoint/2010/main" val="23741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NC Engineering Bachelor Degrees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1" y="1562100"/>
            <a:ext cx="9993401" cy="4076700"/>
          </a:xfrm>
          <a:prstGeom prst="rect">
            <a:avLst/>
          </a:prstGeom>
        </p:spPr>
      </p:pic>
      <p:sp>
        <p:nvSpPr>
          <p:cNvPr id="4" name="TextBox 3"/>
          <p:cNvSpPr txBox="1"/>
          <p:nvPr/>
        </p:nvSpPr>
        <p:spPr>
          <a:xfrm>
            <a:off x="1066800" y="3962400"/>
            <a:ext cx="2836934" cy="461665"/>
          </a:xfrm>
          <a:prstGeom prst="rect">
            <a:avLst/>
          </a:prstGeom>
          <a:noFill/>
        </p:spPr>
        <p:txBody>
          <a:bodyPr wrap="square" rtlCol="0">
            <a:spAutoFit/>
          </a:bodyPr>
          <a:lstStyle/>
          <a:p>
            <a:r>
              <a:rPr lang="en-US" sz="2400"/>
              <a:t>$35,483</a:t>
            </a:r>
            <a:endParaRPr lang="en-US" sz="2400" dirty="0"/>
          </a:p>
        </p:txBody>
      </p:sp>
      <p:sp>
        <p:nvSpPr>
          <p:cNvPr id="5" name="TextBox 4"/>
          <p:cNvSpPr txBox="1"/>
          <p:nvPr/>
        </p:nvSpPr>
        <p:spPr>
          <a:xfrm>
            <a:off x="6477000" y="2514600"/>
            <a:ext cx="2836934" cy="461665"/>
          </a:xfrm>
          <a:prstGeom prst="rect">
            <a:avLst/>
          </a:prstGeom>
          <a:noFill/>
        </p:spPr>
        <p:txBody>
          <a:bodyPr wrap="square" rtlCol="0">
            <a:spAutoFit/>
          </a:bodyPr>
          <a:lstStyle/>
          <a:p>
            <a:r>
              <a:rPr lang="en-US" sz="2400" dirty="0"/>
              <a:t>$57,338</a:t>
            </a:r>
          </a:p>
        </p:txBody>
      </p:sp>
    </p:spTree>
    <p:extLst>
      <p:ext uri="{BB962C8B-B14F-4D97-AF65-F5344CB8AC3E}">
        <p14:creationId xmlns:p14="http://schemas.microsoft.com/office/powerpoint/2010/main" val="398517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Masters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$59,250 </a:t>
            </a:r>
            <a:r>
              <a:rPr lang="en-US" sz="2400" dirty="0"/>
              <a:t>	Physical Therapists</a:t>
            </a:r>
          </a:p>
          <a:p>
            <a:pPr marL="0" indent="0">
              <a:spcBef>
                <a:spcPts val="0"/>
              </a:spcBef>
              <a:buNone/>
              <a:tabLst>
                <a:tab pos="1306513" algn="r"/>
                <a:tab pos="1474788" algn="l"/>
              </a:tabLst>
            </a:pPr>
            <a:r>
              <a:rPr lang="en-US" sz="2400" dirty="0">
                <a:solidFill>
                  <a:srgbClr val="0531FF"/>
                </a:solidFill>
              </a:rPr>
              <a:t>	$58,040 </a:t>
            </a:r>
            <a:r>
              <a:rPr lang="en-US" sz="2400" dirty="0"/>
              <a:t>	Statisticians</a:t>
            </a:r>
          </a:p>
          <a:p>
            <a:pPr marL="0" indent="0">
              <a:spcBef>
                <a:spcPts val="0"/>
              </a:spcBef>
              <a:buNone/>
              <a:tabLst>
                <a:tab pos="1306513" algn="r"/>
                <a:tab pos="1474788" algn="l"/>
              </a:tabLst>
            </a:pPr>
            <a:r>
              <a:rPr lang="en-US" sz="2400" dirty="0">
                <a:solidFill>
                  <a:srgbClr val="0531FF"/>
                </a:solidFill>
              </a:rPr>
              <a:t>	$54,180 </a:t>
            </a:r>
            <a:r>
              <a:rPr lang="en-US" sz="2400" dirty="0"/>
              <a:t>	Audiologists</a:t>
            </a:r>
          </a:p>
          <a:p>
            <a:pPr marL="0" indent="0">
              <a:spcBef>
                <a:spcPts val="0"/>
              </a:spcBef>
              <a:buNone/>
              <a:tabLst>
                <a:tab pos="1306513" algn="r"/>
                <a:tab pos="1474788" algn="l"/>
              </a:tabLst>
            </a:pPr>
            <a:r>
              <a:rPr lang="en-US" sz="2400" dirty="0"/>
              <a:t>	</a:t>
            </a:r>
            <a:r>
              <a:rPr lang="en-US" sz="2400" dirty="0">
                <a:solidFill>
                  <a:srgbClr val="0531FF"/>
                </a:solidFill>
              </a:rPr>
              <a:t>$45,530 </a:t>
            </a:r>
            <a:r>
              <a:rPr lang="en-US" sz="2400" dirty="0"/>
              <a:t>	Speech-Language Pathologists</a:t>
            </a:r>
          </a:p>
          <a:p>
            <a:pPr marL="0" indent="0">
              <a:spcBef>
                <a:spcPts val="0"/>
              </a:spcBef>
              <a:buNone/>
              <a:tabLst>
                <a:tab pos="1306513" algn="r"/>
                <a:tab pos="1474788" algn="l"/>
              </a:tabLst>
            </a:pPr>
            <a:r>
              <a:rPr lang="en-US" sz="2400" dirty="0"/>
              <a:t>	</a:t>
            </a:r>
            <a:r>
              <a:rPr lang="en-US" sz="2400" dirty="0">
                <a:solidFill>
                  <a:srgbClr val="0531FF"/>
                </a:solidFill>
              </a:rPr>
              <a:t>$42,170 </a:t>
            </a:r>
            <a:r>
              <a:rPr lang="en-US" sz="2400" dirty="0"/>
              <a:t>	Operations Research Analysts</a:t>
            </a:r>
          </a:p>
          <a:p>
            <a:pPr marL="0" indent="0">
              <a:spcBef>
                <a:spcPts val="0"/>
              </a:spcBef>
              <a:buNone/>
              <a:tabLst>
                <a:tab pos="1306513" algn="r"/>
                <a:tab pos="1474788" algn="l"/>
              </a:tabLst>
            </a:pPr>
            <a:r>
              <a:rPr lang="en-US" sz="2400" dirty="0"/>
              <a:t>	</a:t>
            </a:r>
            <a:r>
              <a:rPr lang="en-US" sz="2400" dirty="0">
                <a:solidFill>
                  <a:srgbClr val="0531FF"/>
                </a:solidFill>
              </a:rPr>
              <a:t>$37,780 </a:t>
            </a:r>
            <a:r>
              <a:rPr lang="en-US" sz="2400" dirty="0"/>
              <a:t>	Survey Researchers</a:t>
            </a:r>
          </a:p>
          <a:p>
            <a:pPr marL="0" indent="0">
              <a:spcBef>
                <a:spcPts val="0"/>
              </a:spcBef>
              <a:buNone/>
              <a:tabLst>
                <a:tab pos="1306513" algn="r"/>
                <a:tab pos="1474788" algn="l"/>
              </a:tabLst>
            </a:pPr>
            <a:r>
              <a:rPr lang="en-US" sz="2400" dirty="0"/>
              <a:t>	</a:t>
            </a:r>
            <a:r>
              <a:rPr lang="en-US" sz="2400" dirty="0">
                <a:solidFill>
                  <a:srgbClr val="0531FF"/>
                </a:solidFill>
              </a:rPr>
              <a:t>$35,610 </a:t>
            </a:r>
            <a:r>
              <a:rPr lang="en-US" sz="2400" dirty="0"/>
              <a:t>	Market Research Analysts and Marketing Specialists</a:t>
            </a:r>
          </a:p>
          <a:p>
            <a:pPr marL="0" indent="0">
              <a:spcBef>
                <a:spcPts val="0"/>
              </a:spcBef>
              <a:buNone/>
              <a:tabLst>
                <a:tab pos="1306513" algn="r"/>
                <a:tab pos="1474788" algn="l"/>
              </a:tabLst>
            </a:pPr>
            <a:r>
              <a:rPr lang="en-US" sz="2400" dirty="0"/>
              <a:t>	</a:t>
            </a:r>
            <a:r>
              <a:rPr lang="en-US" sz="2400" dirty="0">
                <a:solidFill>
                  <a:srgbClr val="0531FF"/>
                </a:solidFill>
              </a:rPr>
              <a:t>$34,010 </a:t>
            </a:r>
            <a:r>
              <a:rPr lang="en-US" sz="2400" dirty="0"/>
              <a:t>	Health Specialties Teachers, Postsecondary</a:t>
            </a:r>
          </a:p>
          <a:p>
            <a:pPr marL="0" indent="0">
              <a:spcBef>
                <a:spcPts val="0"/>
              </a:spcBef>
              <a:buNone/>
              <a:tabLst>
                <a:tab pos="1306513" algn="r"/>
                <a:tab pos="1474788" algn="l"/>
              </a:tabLst>
            </a:pPr>
            <a:r>
              <a:rPr lang="en-US" sz="2400" dirty="0">
                <a:solidFill>
                  <a:srgbClr val="0531FF"/>
                </a:solidFill>
              </a:rPr>
              <a:t>	$33,420 </a:t>
            </a:r>
            <a:r>
              <a:rPr lang="en-US" sz="2400" dirty="0"/>
              <a:t>	Mental Health Counselors</a:t>
            </a:r>
          </a:p>
          <a:p>
            <a:pPr marL="0" indent="0">
              <a:spcBef>
                <a:spcPts val="0"/>
              </a:spcBef>
              <a:buNone/>
              <a:tabLst>
                <a:tab pos="1306513" algn="r"/>
                <a:tab pos="1474788" algn="l"/>
              </a:tabLst>
            </a:pPr>
            <a:r>
              <a:rPr lang="en-US" sz="2400" dirty="0"/>
              <a:t>	</a:t>
            </a:r>
            <a:r>
              <a:rPr lang="en-US" sz="2400" dirty="0">
                <a:solidFill>
                  <a:srgbClr val="0531FF"/>
                </a:solidFill>
              </a:rPr>
              <a:t>$33,060 </a:t>
            </a:r>
            <a:r>
              <a:rPr lang="en-US" sz="2400" dirty="0"/>
              <a:t>	Mental Health and Substance Abuse Social Workers</a:t>
            </a:r>
          </a:p>
          <a:p>
            <a:pPr marL="0" indent="0">
              <a:spcBef>
                <a:spcPts val="0"/>
              </a:spcBef>
              <a:buNone/>
              <a:tabLst>
                <a:tab pos="1306513" algn="r"/>
                <a:tab pos="1474788" algn="l"/>
              </a:tabLst>
            </a:pPr>
            <a:r>
              <a:rPr lang="en-US" sz="2400" dirty="0"/>
              <a:t>	</a:t>
            </a:r>
            <a:r>
              <a:rPr lang="en-US" sz="2400" dirty="0">
                <a:solidFill>
                  <a:srgbClr val="0531FF"/>
                </a:solidFill>
              </a:rPr>
              <a:t>$32,240 </a:t>
            </a:r>
            <a:r>
              <a:rPr lang="en-US" sz="2400" dirty="0"/>
              <a:t>	Substance Abuse and Behavioral Disorder Counselors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192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Doctorate/Professional Degree</a:t>
            </a:r>
            <a:br>
              <a:rPr lang="en-US" sz="2400" dirty="0"/>
            </a:br>
            <a:r>
              <a:rPr lang="en-US" sz="3100" dirty="0"/>
              <a:t>NC starting salaries - high-projected demand 2024</a:t>
            </a:r>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400" dirty="0">
                <a:solidFill>
                  <a:srgbClr val="0432FF"/>
                </a:solidFill>
              </a:rPr>
              <a:t>	&gt;$208,000	</a:t>
            </a:r>
            <a:r>
              <a:rPr lang="en-US" sz="2400" dirty="0"/>
              <a:t>Oral and Maxillofacial Surgeons</a:t>
            </a:r>
            <a:endParaRPr lang="en-US" sz="2400" dirty="0">
              <a:solidFill>
                <a:srgbClr val="0432FF"/>
              </a:solidFill>
            </a:endParaRPr>
          </a:p>
          <a:p>
            <a:pPr marL="0" indent="0">
              <a:spcBef>
                <a:spcPts val="0"/>
              </a:spcBef>
              <a:buNone/>
              <a:tabLst>
                <a:tab pos="1476375" algn="r"/>
                <a:tab pos="1587500" algn="l"/>
              </a:tabLst>
            </a:pPr>
            <a:r>
              <a:rPr lang="en-US" sz="2400" dirty="0">
                <a:solidFill>
                  <a:srgbClr val="0432FF"/>
                </a:solidFill>
              </a:rPr>
              <a:t>	&gt;$208,000	</a:t>
            </a:r>
            <a:r>
              <a:rPr lang="en-US" sz="2400" dirty="0"/>
              <a:t>Anesthesiologists</a:t>
            </a:r>
          </a:p>
          <a:p>
            <a:pPr marL="0" indent="0">
              <a:spcBef>
                <a:spcPts val="0"/>
              </a:spcBef>
              <a:buNone/>
              <a:tabLst>
                <a:tab pos="1476375" algn="r"/>
                <a:tab pos="1587500" algn="l"/>
              </a:tabLst>
            </a:pPr>
            <a:r>
              <a:rPr lang="en-US" sz="2400" dirty="0">
                <a:solidFill>
                  <a:srgbClr val="0432FF"/>
                </a:solidFill>
              </a:rPr>
              <a:t>	$191,820 	</a:t>
            </a:r>
            <a:r>
              <a:rPr lang="en-US" sz="2400" dirty="0"/>
              <a:t>Surgeons</a:t>
            </a:r>
          </a:p>
          <a:p>
            <a:pPr marL="0" indent="0">
              <a:spcBef>
                <a:spcPts val="0"/>
              </a:spcBef>
              <a:buNone/>
              <a:tabLst>
                <a:tab pos="1476375" algn="r"/>
                <a:tab pos="1587500" algn="l"/>
              </a:tabLst>
            </a:pPr>
            <a:r>
              <a:rPr lang="en-US" sz="2400" dirty="0">
                <a:solidFill>
                  <a:srgbClr val="0432FF"/>
                </a:solidFill>
              </a:rPr>
              <a:t>	$149,890 	</a:t>
            </a:r>
            <a:r>
              <a:rPr lang="en-US" sz="2400" dirty="0"/>
              <a:t>Orthodontists</a:t>
            </a:r>
          </a:p>
          <a:p>
            <a:pPr marL="0" indent="0">
              <a:spcBef>
                <a:spcPts val="0"/>
              </a:spcBef>
              <a:buNone/>
              <a:tabLst>
                <a:tab pos="1476375" algn="r"/>
                <a:tab pos="1587500" algn="l"/>
              </a:tabLst>
            </a:pPr>
            <a:r>
              <a:rPr lang="en-US" sz="2400" dirty="0">
                <a:solidFill>
                  <a:srgbClr val="0432FF"/>
                </a:solidFill>
              </a:rPr>
              <a:t>	$113,660 	</a:t>
            </a:r>
            <a:r>
              <a:rPr lang="en-US" sz="2400" dirty="0"/>
              <a:t>Psychiatrists</a:t>
            </a:r>
          </a:p>
          <a:p>
            <a:pPr marL="0" indent="0">
              <a:spcBef>
                <a:spcPts val="0"/>
              </a:spcBef>
              <a:buNone/>
              <a:tabLst>
                <a:tab pos="1476375" algn="r"/>
                <a:tab pos="1587500" algn="l"/>
              </a:tabLst>
            </a:pPr>
            <a:r>
              <a:rPr lang="en-US" sz="2400" dirty="0">
                <a:solidFill>
                  <a:srgbClr val="0432FF"/>
                </a:solidFill>
              </a:rPr>
              <a:t>	$113,150 	</a:t>
            </a:r>
            <a:r>
              <a:rPr lang="en-US" sz="2400" dirty="0"/>
              <a:t>Dentists, General</a:t>
            </a:r>
          </a:p>
          <a:p>
            <a:pPr marL="0" indent="0">
              <a:spcBef>
                <a:spcPts val="0"/>
              </a:spcBef>
              <a:buNone/>
              <a:tabLst>
                <a:tab pos="1476375" algn="r"/>
                <a:tab pos="1587500" algn="l"/>
              </a:tabLst>
            </a:pPr>
            <a:r>
              <a:rPr lang="en-US" sz="2400" dirty="0">
                <a:solidFill>
                  <a:srgbClr val="0432FF"/>
                </a:solidFill>
              </a:rPr>
              <a:t>	$73,390 	</a:t>
            </a:r>
            <a:r>
              <a:rPr lang="en-US" sz="2400" dirty="0"/>
              <a:t>Optometrists</a:t>
            </a:r>
          </a:p>
          <a:p>
            <a:pPr marL="0" indent="0">
              <a:spcBef>
                <a:spcPts val="0"/>
              </a:spcBef>
              <a:buNone/>
              <a:tabLst>
                <a:tab pos="1476375" algn="r"/>
                <a:tab pos="1587500" algn="l"/>
              </a:tabLst>
            </a:pPr>
            <a:r>
              <a:rPr lang="en-US" sz="2400" dirty="0">
                <a:solidFill>
                  <a:srgbClr val="0432FF"/>
                </a:solidFill>
              </a:rPr>
              <a:t>	$46,000 	</a:t>
            </a:r>
            <a:r>
              <a:rPr lang="en-US" sz="2400" dirty="0"/>
              <a:t>Law Teachers, Postsecondary</a:t>
            </a:r>
          </a:p>
          <a:p>
            <a:pPr marL="0" indent="0">
              <a:spcBef>
                <a:spcPts val="0"/>
              </a:spcBef>
              <a:buNone/>
              <a:tabLst>
                <a:tab pos="1476375" algn="r"/>
                <a:tab pos="1587500" algn="l"/>
              </a:tabLst>
            </a:pPr>
            <a:r>
              <a:rPr lang="en-US" sz="2400" dirty="0">
                <a:solidFill>
                  <a:srgbClr val="0432FF"/>
                </a:solidFill>
              </a:rPr>
              <a:t>	$45,000 	</a:t>
            </a:r>
            <a:r>
              <a:rPr lang="en-US" sz="2400" dirty="0"/>
              <a:t>Nursing Instructors and Teachers, Postsecondary</a:t>
            </a:r>
          </a:p>
          <a:p>
            <a:pPr marL="0" indent="0">
              <a:spcBef>
                <a:spcPts val="0"/>
              </a:spcBef>
              <a:buNone/>
              <a:tabLst>
                <a:tab pos="1476375" algn="r"/>
                <a:tab pos="1587500" algn="l"/>
              </a:tabLst>
            </a:pPr>
            <a:r>
              <a:rPr lang="en-US" sz="2400" dirty="0">
                <a:solidFill>
                  <a:srgbClr val="0432FF"/>
                </a:solidFill>
              </a:rPr>
              <a:t>	$42,060 	</a:t>
            </a:r>
            <a:r>
              <a:rPr lang="en-US" sz="2400" dirty="0"/>
              <a:t>Clinical, Counseling, and School Psychologists</a:t>
            </a:r>
          </a:p>
          <a:p>
            <a:pPr marL="0" indent="0">
              <a:spcBef>
                <a:spcPts val="0"/>
              </a:spcBef>
              <a:buNone/>
              <a:tabLst>
                <a:tab pos="1476375" algn="r"/>
                <a:tab pos="1587500" algn="l"/>
              </a:tabLst>
            </a:pPr>
            <a:r>
              <a:rPr lang="en-US" sz="2400" dirty="0">
                <a:solidFill>
                  <a:srgbClr val="0432FF"/>
                </a:solidFill>
              </a:rPr>
              <a:t>	$39,710 	</a:t>
            </a:r>
            <a:r>
              <a:rPr lang="en-US" sz="2400" dirty="0"/>
              <a:t>Criminal Justice and Law Enforcement Teachers, Postsecondary</a:t>
            </a:r>
          </a:p>
        </p:txBody>
      </p:sp>
    </p:spTree>
    <p:extLst>
      <p:ext uri="{BB962C8B-B14F-4D97-AF65-F5344CB8AC3E}">
        <p14:creationId xmlns:p14="http://schemas.microsoft.com/office/powerpoint/2010/main" val="17302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3672095" cy="6858000"/>
          </a:xfrm>
          <a:prstGeom prst="rect">
            <a:avLst/>
          </a:prstGeom>
        </p:spPr>
      </p:pic>
      <p:sp>
        <p:nvSpPr>
          <p:cNvPr id="1525764" name="Text Box 4"/>
          <p:cNvSpPr txBox="1">
            <a:spLocks noChangeArrowheads="1"/>
          </p:cNvSpPr>
          <p:nvPr/>
        </p:nvSpPr>
        <p:spPr bwMode="auto">
          <a:xfrm>
            <a:off x="4572000" y="358172"/>
            <a:ext cx="3605474"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Carolina</a:t>
            </a:r>
          </a:p>
          <a:p>
            <a:pPr algn="ctr"/>
            <a:r>
              <a:rPr lang="en-US" altLang="en-US" b="1" dirty="0">
                <a:effectLst>
                  <a:outerShdw blurRad="38100" dist="38100" dir="2700000" algn="tl">
                    <a:srgbClr val="C0C0C0"/>
                  </a:outerShdw>
                </a:effectLst>
                <a:latin typeface="Helvetica Neue" pitchFamily="-108" charset="0"/>
              </a:rPr>
              <a:t>Bachelor Degree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Rate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61.1% average</a:t>
            </a:r>
          </a:p>
        </p:txBody>
      </p:sp>
      <p:sp>
        <p:nvSpPr>
          <p:cNvPr id="1525765" name="Line 5"/>
          <p:cNvSpPr>
            <a:spLocks noChangeShapeType="1"/>
          </p:cNvSpPr>
          <p:nvPr/>
        </p:nvSpPr>
        <p:spPr bwMode="auto">
          <a:xfrm>
            <a:off x="0" y="2286004"/>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3570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a:t>It makes you think?</a:t>
            </a:r>
            <a:endParaRPr lang="en-US" altLang="en-US" dirty="0"/>
          </a:p>
        </p:txBody>
      </p:sp>
      <p:sp>
        <p:nvSpPr>
          <p:cNvPr id="2" name="Content Placeholder 1"/>
          <p:cNvSpPr>
            <a:spLocks noGrp="1"/>
          </p:cNvSpPr>
          <p:nvPr>
            <p:ph idx="1"/>
          </p:nvPr>
        </p:nvSpPr>
        <p:spPr>
          <a:xfrm>
            <a:off x="628650" y="1761204"/>
            <a:ext cx="7576887" cy="4731671"/>
          </a:xfrm>
        </p:spPr>
        <p:txBody>
          <a:bodyPr/>
          <a:lstStyle/>
          <a:p>
            <a:r>
              <a:rPr lang="en-US" dirty="0"/>
              <a:t>What happens to our 4-year program dropouts?</a:t>
            </a:r>
          </a:p>
          <a:p>
            <a:endParaRPr lang="en-US" dirty="0"/>
          </a:p>
          <a:p>
            <a:r>
              <a:rPr lang="en-US" dirty="0"/>
              <a:t>25% of all students in Community College have a 4-year degree.</a:t>
            </a:r>
          </a:p>
          <a:p>
            <a:endParaRPr lang="en-US" dirty="0"/>
          </a:p>
        </p:txBody>
      </p:sp>
    </p:spTree>
    <p:extLst>
      <p:ext uri="{BB962C8B-B14F-4D97-AF65-F5344CB8AC3E}">
        <p14:creationId xmlns:p14="http://schemas.microsoft.com/office/powerpoint/2010/main" val="326640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6276"/>
            <a:ext cx="7772400" cy="5029200"/>
          </a:xfrm>
        </p:spPr>
        <p:txBody>
          <a:bodyPr>
            <a:noAutofit/>
          </a:bodyPr>
          <a:lstStyle/>
          <a:p>
            <a:pPr>
              <a:lnSpc>
                <a:spcPts val="5500"/>
              </a:lnSpc>
              <a:spcBef>
                <a:spcPts val="0"/>
              </a:spcBef>
              <a:defRPr/>
            </a:pPr>
            <a:r>
              <a:rPr lang="en-US" sz="4000" i="1" dirty="0">
                <a:effectLst>
                  <a:outerShdw blurRad="38100" dist="38100" dir="2700000" algn="tl">
                    <a:srgbClr val="DDDDDD"/>
                  </a:outerShdw>
                </a:effectLst>
                <a:latin typeface="Arial" charset="0"/>
                <a:ea typeface="ヒラギノ角ゴ Pro W3" charset="0"/>
                <a:cs typeface="ヒラギノ角ゴ Pro W3" charset="0"/>
              </a:rPr>
              <a:t>Surprises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Legal Scenarios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New Ideas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929580" y="2766510"/>
            <a:ext cx="5284839"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52757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a:effectLst>
                  <a:outerShdw blurRad="38100" dist="38100" dir="2700000" algn="tl">
                    <a:srgbClr val="DDDDDD"/>
                  </a:outerShdw>
                </a:effectLst>
                <a:latin typeface="Helvetica Neue" charset="0"/>
              </a:rPr>
              <a:t>Emil Barnabas</a:t>
            </a:r>
          </a:p>
        </p:txBody>
      </p:sp>
    </p:spTree>
    <p:extLst>
      <p:ext uri="{BB962C8B-B14F-4D97-AF65-F5344CB8AC3E}">
        <p14:creationId xmlns:p14="http://schemas.microsoft.com/office/powerpoint/2010/main" val="391318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3" name="Title 2">
            <a:extLst>
              <a:ext uri="{FF2B5EF4-FFF2-40B4-BE49-F238E27FC236}">
                <a16:creationId xmlns:a16="http://schemas.microsoft.com/office/drawing/2014/main" id="{32434620-97F9-3149-A91D-E0DBB15E107E}"/>
              </a:ext>
            </a:extLst>
          </p:cNvPr>
          <p:cNvSpPr>
            <a:spLocks noGrp="1"/>
          </p:cNvSpPr>
          <p:nvPr>
            <p:ph type="title"/>
          </p:nvPr>
        </p:nvSpPr>
        <p:spPr>
          <a:xfrm>
            <a:off x="1297858" y="-18122"/>
            <a:ext cx="7364361" cy="1325563"/>
          </a:xfrm>
        </p:spPr>
        <p:txBody>
          <a:bodyPr>
            <a:noAutofit/>
          </a:bodyPr>
          <a:lstStyle/>
          <a:p>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2000" i="1" dirty="0">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endParaRPr lang="en-US" sz="3200" dirty="0"/>
          </a:p>
        </p:txBody>
      </p:sp>
    </p:spTree>
    <p:extLst>
      <p:ext uri="{BB962C8B-B14F-4D97-AF65-F5344CB8AC3E}">
        <p14:creationId xmlns:p14="http://schemas.microsoft.com/office/powerpoint/2010/main" val="44419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High School</a:t>
            </a:r>
          </a:p>
          <a:p>
            <a:r>
              <a:rPr lang="en-US" dirty="0"/>
              <a:t>Electronics, Drafting classes</a:t>
            </a:r>
          </a:p>
          <a:p>
            <a:r>
              <a:rPr lang="en-US" dirty="0"/>
              <a:t>Math, Science classes</a:t>
            </a:r>
          </a:p>
          <a:p>
            <a:r>
              <a:rPr lang="en-US" dirty="0"/>
              <a:t>Tech crew (sound, lights)</a:t>
            </a:r>
          </a:p>
          <a:p>
            <a:r>
              <a:rPr lang="en-US" dirty="0"/>
              <a:t>A/V guy</a:t>
            </a:r>
          </a:p>
          <a:p>
            <a:r>
              <a:rPr lang="en-US" dirty="0"/>
              <a:t>Car repair</a:t>
            </a:r>
          </a:p>
        </p:txBody>
      </p:sp>
      <p:sp>
        <p:nvSpPr>
          <p:cNvPr id="2" name="Title 1"/>
          <p:cNvSpPr>
            <a:spLocks noGrp="1"/>
          </p:cNvSpPr>
          <p:nvPr>
            <p:ph type="title"/>
          </p:nvPr>
        </p:nvSpPr>
        <p:spPr/>
        <p:txBody>
          <a:bodyPr/>
          <a:lstStyle/>
          <a:p>
            <a:r>
              <a:rPr lang="en-US"/>
              <a:t>About Chris</a:t>
            </a:r>
            <a:endParaRPr lang="en-US" dirty="0"/>
          </a:p>
        </p:txBody>
      </p:sp>
    </p:spTree>
    <p:extLst>
      <p:ext uri="{BB962C8B-B14F-4D97-AF65-F5344CB8AC3E}">
        <p14:creationId xmlns:p14="http://schemas.microsoft.com/office/powerpoint/2010/main" val="232178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29,310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19,930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16,840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15,190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13,510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9,360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9,080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8,170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8,000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6,560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6,480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6,430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6,080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5,950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5,820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5,520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5,230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16383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2014 - 2024)</a:t>
            </a: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43.0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78047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a:solidFill>
                  <a:srgbClr val="0004FF"/>
                </a:solidFill>
              </a:rPr>
              <a:t>150 in 2014 :: 50 increase</a:t>
            </a:r>
            <a:endParaRPr lang="en-US" b="1" dirty="0">
              <a:solidFill>
                <a:srgbClr val="0004FF"/>
              </a:solidFill>
            </a:endParaRPr>
          </a:p>
        </p:txBody>
      </p:sp>
      <p:sp>
        <p:nvSpPr>
          <p:cNvPr id="8" name="Rounded Rectangle 7"/>
          <p:cNvSpPr>
            <a:spLocks noChangeArrowheads="1"/>
          </p:cNvSpPr>
          <p:nvPr/>
        </p:nvSpPr>
        <p:spPr bwMode="auto">
          <a:xfrm>
            <a:off x="228601" y="470616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75836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a:solidFill>
                  <a:srgbClr val="0004FF"/>
                </a:solidFill>
              </a:rPr>
              <a:t>48,520 in 2014 :: 16,840 increase</a:t>
            </a:r>
            <a:endParaRPr lang="en-US" b="1" dirty="0">
              <a:solidFill>
                <a:srgbClr val="0004FF"/>
              </a:solidFill>
            </a:endParaRPr>
          </a:p>
        </p:txBody>
      </p:sp>
    </p:spTree>
    <p:extLst>
      <p:ext uri="{BB962C8B-B14F-4D97-AF65-F5344CB8AC3E}">
        <p14:creationId xmlns:p14="http://schemas.microsoft.com/office/powerpoint/2010/main" val="11166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-7,970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-1,790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-1,720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-1,180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-1,110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6496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Associate Degrees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a:t>83%</a:t>
            </a:r>
          </a:p>
        </p:txBody>
      </p:sp>
    </p:spTree>
    <p:extLst>
      <p:ext uri="{BB962C8B-B14F-4D97-AF65-F5344CB8AC3E}">
        <p14:creationId xmlns:p14="http://schemas.microsoft.com/office/powerpoint/2010/main" val="24761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Selected NC Associate Degrees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a:t>72%</a:t>
            </a:r>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a:t>79%</a:t>
            </a:r>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a:t>92%</a:t>
            </a:r>
          </a:p>
        </p:txBody>
      </p:sp>
    </p:spTree>
    <p:extLst>
      <p:ext uri="{BB962C8B-B14F-4D97-AF65-F5344CB8AC3E}">
        <p14:creationId xmlns:p14="http://schemas.microsoft.com/office/powerpoint/2010/main" val="15973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NC Bachelor Degrees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a:t>77%</a:t>
            </a:r>
          </a:p>
        </p:txBody>
      </p:sp>
    </p:spTree>
    <p:extLst>
      <p:ext uri="{BB962C8B-B14F-4D97-AF65-F5344CB8AC3E}">
        <p14:creationId xmlns:p14="http://schemas.microsoft.com/office/powerpoint/2010/main" val="294284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NC Engineering Bachelor Degrees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313" y="1447800"/>
            <a:ext cx="12322583" cy="5029200"/>
          </a:xfrm>
          <a:prstGeom prst="rect">
            <a:avLst/>
          </a:prstGeom>
        </p:spPr>
      </p:pic>
      <p:sp>
        <p:nvSpPr>
          <p:cNvPr id="5" name="TextBox 4"/>
          <p:cNvSpPr txBox="1"/>
          <p:nvPr/>
        </p:nvSpPr>
        <p:spPr>
          <a:xfrm>
            <a:off x="8229600" y="3553151"/>
            <a:ext cx="2836934" cy="461665"/>
          </a:xfrm>
          <a:prstGeom prst="rect">
            <a:avLst/>
          </a:prstGeom>
          <a:noFill/>
        </p:spPr>
        <p:txBody>
          <a:bodyPr wrap="square" rtlCol="0">
            <a:spAutoFit/>
          </a:bodyPr>
          <a:lstStyle/>
          <a:p>
            <a:r>
              <a:rPr lang="en-US" sz="2400" dirty="0"/>
              <a:t>57%</a:t>
            </a:r>
          </a:p>
        </p:txBody>
      </p:sp>
      <p:sp>
        <p:nvSpPr>
          <p:cNvPr id="6" name="TextBox 5"/>
          <p:cNvSpPr txBox="1"/>
          <p:nvPr/>
        </p:nvSpPr>
        <p:spPr>
          <a:xfrm>
            <a:off x="1400933" y="3076247"/>
            <a:ext cx="2836934" cy="461665"/>
          </a:xfrm>
          <a:prstGeom prst="rect">
            <a:avLst/>
          </a:prstGeom>
          <a:noFill/>
        </p:spPr>
        <p:txBody>
          <a:bodyPr wrap="square" rtlCol="0">
            <a:spAutoFit/>
          </a:bodyPr>
          <a:lstStyle/>
          <a:p>
            <a:r>
              <a:rPr lang="en-US" sz="2400" dirty="0"/>
              <a:t>69%</a:t>
            </a:r>
          </a:p>
        </p:txBody>
      </p:sp>
    </p:spTree>
    <p:extLst>
      <p:ext uri="{BB962C8B-B14F-4D97-AF65-F5344CB8AC3E}">
        <p14:creationId xmlns:p14="http://schemas.microsoft.com/office/powerpoint/2010/main" val="427245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compare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3731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200400"/>
            <a:ext cx="9144000" cy="3700959"/>
          </a:xfrm>
          <a:prstGeom prst="rect">
            <a:avLst/>
          </a:prstGeom>
        </p:spPr>
      </p:pic>
      <p:sp>
        <p:nvSpPr>
          <p:cNvPr id="6" name="TextBox 5"/>
          <p:cNvSpPr txBox="1"/>
          <p:nvPr/>
        </p:nvSpPr>
        <p:spPr>
          <a:xfrm>
            <a:off x="2971800" y="2438400"/>
            <a:ext cx="3593548" cy="646331"/>
          </a:xfrm>
          <a:prstGeom prst="rect">
            <a:avLst/>
          </a:prstGeom>
          <a:noFill/>
        </p:spPr>
        <p:txBody>
          <a:bodyPr wrap="none" rtlCol="0">
            <a:spAutoFit/>
          </a:bodyPr>
          <a:lstStyle/>
          <a:p>
            <a:r>
              <a:rPr lang="en-US" dirty="0"/>
              <a:t>NC Bachelor Degree – Engineering</a:t>
            </a:r>
          </a:p>
          <a:p>
            <a:r>
              <a:rPr lang="en-US" dirty="0"/>
              <a:t>1,297 graduates</a:t>
            </a:r>
          </a:p>
        </p:txBody>
      </p:sp>
      <p:sp>
        <p:nvSpPr>
          <p:cNvPr id="7" name="TextBox 6"/>
          <p:cNvSpPr txBox="1"/>
          <p:nvPr/>
        </p:nvSpPr>
        <p:spPr>
          <a:xfrm>
            <a:off x="3200400" y="5867400"/>
            <a:ext cx="2351926" cy="646331"/>
          </a:xfrm>
          <a:prstGeom prst="rect">
            <a:avLst/>
          </a:prstGeom>
          <a:noFill/>
        </p:spPr>
        <p:txBody>
          <a:bodyPr wrap="none" rtlCol="0">
            <a:spAutoFit/>
          </a:bodyPr>
          <a:lstStyle/>
          <a:p>
            <a:r>
              <a:rPr lang="en-US" dirty="0"/>
              <a:t>NC Associate Degrees</a:t>
            </a:r>
          </a:p>
          <a:p>
            <a:r>
              <a:rPr lang="en-US" dirty="0"/>
              <a:t>5,310 graduates</a:t>
            </a:r>
          </a:p>
        </p:txBody>
      </p:sp>
      <p:sp>
        <p:nvSpPr>
          <p:cNvPr id="8" name="TextBox 7"/>
          <p:cNvSpPr txBox="1"/>
          <p:nvPr/>
        </p:nvSpPr>
        <p:spPr>
          <a:xfrm>
            <a:off x="6270490" y="1548400"/>
            <a:ext cx="2836934" cy="461665"/>
          </a:xfrm>
          <a:prstGeom prst="rect">
            <a:avLst/>
          </a:prstGeom>
          <a:noFill/>
        </p:spPr>
        <p:txBody>
          <a:bodyPr wrap="square" rtlCol="0">
            <a:spAutoFit/>
          </a:bodyPr>
          <a:lstStyle/>
          <a:p>
            <a:r>
              <a:rPr lang="en-US" sz="2400" dirty="0"/>
              <a:t>57%</a:t>
            </a:r>
          </a:p>
        </p:txBody>
      </p:sp>
      <p:sp>
        <p:nvSpPr>
          <p:cNvPr id="9" name="TextBox 8"/>
          <p:cNvSpPr txBox="1"/>
          <p:nvPr/>
        </p:nvSpPr>
        <p:spPr>
          <a:xfrm>
            <a:off x="1019933" y="1203544"/>
            <a:ext cx="2836934" cy="461665"/>
          </a:xfrm>
          <a:prstGeom prst="rect">
            <a:avLst/>
          </a:prstGeom>
          <a:noFill/>
        </p:spPr>
        <p:txBody>
          <a:bodyPr wrap="square" rtlCol="0">
            <a:spAutoFit/>
          </a:bodyPr>
          <a:lstStyle/>
          <a:p>
            <a:r>
              <a:rPr lang="en-US" sz="2400" dirty="0"/>
              <a:t>69%</a:t>
            </a:r>
          </a:p>
        </p:txBody>
      </p:sp>
      <p:sp>
        <p:nvSpPr>
          <p:cNvPr id="10" name="TextBox 9"/>
          <p:cNvSpPr txBox="1"/>
          <p:nvPr/>
        </p:nvSpPr>
        <p:spPr>
          <a:xfrm>
            <a:off x="1032125" y="4805455"/>
            <a:ext cx="2836934" cy="461665"/>
          </a:xfrm>
          <a:prstGeom prst="rect">
            <a:avLst/>
          </a:prstGeom>
          <a:noFill/>
        </p:spPr>
        <p:txBody>
          <a:bodyPr wrap="square" rtlCol="0">
            <a:spAutoFit/>
          </a:bodyPr>
          <a:lstStyle/>
          <a:p>
            <a:r>
              <a:rPr lang="en-US" sz="2400" dirty="0"/>
              <a:t>79-92%</a:t>
            </a:r>
          </a:p>
        </p:txBody>
      </p:sp>
      <p:sp>
        <p:nvSpPr>
          <p:cNvPr id="11" name="TextBox 10"/>
          <p:cNvSpPr txBox="1"/>
          <p:nvPr/>
        </p:nvSpPr>
        <p:spPr>
          <a:xfrm>
            <a:off x="5867400" y="4854978"/>
            <a:ext cx="2836934" cy="461665"/>
          </a:xfrm>
          <a:prstGeom prst="rect">
            <a:avLst/>
          </a:prstGeom>
          <a:noFill/>
        </p:spPr>
        <p:txBody>
          <a:bodyPr wrap="square" rtlCol="0">
            <a:spAutoFit/>
          </a:bodyPr>
          <a:lstStyle/>
          <a:p>
            <a:r>
              <a:rPr lang="en-US" sz="2400" dirty="0"/>
              <a:t>72-84%</a:t>
            </a:r>
          </a:p>
        </p:txBody>
      </p:sp>
    </p:spTree>
    <p:extLst>
      <p:ext uri="{BB962C8B-B14F-4D97-AF65-F5344CB8AC3E}">
        <p14:creationId xmlns:p14="http://schemas.microsoft.com/office/powerpoint/2010/main" val="322439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a:t>NC Bachelor Degree</a:t>
            </a:r>
          </a:p>
          <a:p>
            <a:r>
              <a:rPr lang="en-US" dirty="0"/>
              <a:t>29,044 graduates</a:t>
            </a:r>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a:t>NC Associate Degrees</a:t>
            </a:r>
          </a:p>
          <a:p>
            <a:r>
              <a:rPr lang="en-US" dirty="0"/>
              <a:t>5,310 graduates</a:t>
            </a:r>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a:t>79-92%</a:t>
            </a:r>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a:t>72-84%</a:t>
            </a:r>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a:t>77%</a:t>
            </a:r>
          </a:p>
        </p:txBody>
      </p:sp>
    </p:spTree>
    <p:extLst>
      <p:ext uri="{BB962C8B-B14F-4D97-AF65-F5344CB8AC3E}">
        <p14:creationId xmlns:p14="http://schemas.microsoft.com/office/powerpoint/2010/main" val="4007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a:xfrm>
            <a:off x="1297858" y="168488"/>
            <a:ext cx="7660401" cy="1325563"/>
          </a:xfrm>
        </p:spPr>
        <p:txBody>
          <a:bodyPr>
            <a:normAutofit/>
          </a:bodyPr>
          <a:lstStyle/>
          <a:p>
            <a:pPr eaLnBrk="1" hangingPunct="1">
              <a:defRPr/>
            </a:pPr>
            <a:r>
              <a:rPr lang="en-US" sz="4200" dirty="0">
                <a:effectLst>
                  <a:outerShdw blurRad="38100" dist="38100" dir="2700000" algn="tl">
                    <a:srgbClr val="DDDDDD"/>
                  </a:outerShdw>
                </a:effectLst>
                <a:latin typeface="Arial" charset="0"/>
                <a:ea typeface="ヒラギノ角ゴ Pro W3" charset="0"/>
                <a:cs typeface="ヒラギノ角ゴ Pro W3" charset="0"/>
              </a:rPr>
              <a:t>States with Most New Jobs</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1336323" name="Rectangle 3"/>
          <p:cNvSpPr>
            <a:spLocks noChangeArrowheads="1"/>
          </p:cNvSpPr>
          <p:nvPr/>
        </p:nvSpPr>
        <p:spPr bwMode="auto">
          <a:xfrm>
            <a:off x="3548059" y="1276535"/>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dirty="0">
                <a:effectLst>
                  <a:outerShdw blurRad="38100" dist="38100" dir="2700000" algn="tl">
                    <a:srgbClr val="DDDDDD"/>
                  </a:outerShdw>
                </a:effectLst>
              </a:rPr>
              <a:t>% Change</a:t>
            </a:r>
          </a:p>
        </p:txBody>
      </p:sp>
      <p:sp>
        <p:nvSpPr>
          <p:cNvPr id="2" name="Rectangle 1"/>
          <p:cNvSpPr/>
          <p:nvPr/>
        </p:nvSpPr>
        <p:spPr>
          <a:xfrm>
            <a:off x="1692123" y="1276535"/>
            <a:ext cx="2190023" cy="397032"/>
          </a:xfrm>
          <a:prstGeom prst="rect">
            <a:avLst/>
          </a:prstGeom>
        </p:spPr>
        <p:txBody>
          <a:bodyPr wrap="none">
            <a:spAutoFit/>
          </a:bodyPr>
          <a:lstStyle/>
          <a:p>
            <a:pPr algn="ctr">
              <a:lnSpc>
                <a:spcPct val="90000"/>
              </a:lnSpc>
              <a:tabLst>
                <a:tab pos="1828800" algn="r"/>
                <a:tab pos="1947863" algn="l"/>
              </a:tabLst>
            </a:pPr>
            <a:r>
              <a:rPr lang="en-US" sz="2200" b="1" dirty="0">
                <a:ea typeface="ヒラギノ角ゴ Pro W3" charset="0"/>
                <a:cs typeface="Arial" charset="0"/>
              </a:rPr>
              <a:t>Numeric Change</a:t>
            </a:r>
          </a:p>
        </p:txBody>
      </p:sp>
      <p:sp>
        <p:nvSpPr>
          <p:cNvPr id="5" name="Rectangle 4"/>
          <p:cNvSpPr/>
          <p:nvPr/>
        </p:nvSpPr>
        <p:spPr>
          <a:xfrm>
            <a:off x="1265383" y="1621694"/>
            <a:ext cx="3801914" cy="23698795"/>
          </a:xfrm>
          <a:prstGeom prst="rect">
            <a:avLst/>
          </a:prstGeom>
        </p:spPr>
        <p:txBody>
          <a:bodyPr wrap="square">
            <a:spAutoFit/>
          </a:bodyPr>
          <a:lstStyle/>
          <a:p>
            <a:pPr>
              <a:spcAft>
                <a:spcPts val="600"/>
              </a:spcAft>
              <a:tabLst>
                <a:tab pos="1255713" algn="r"/>
                <a:tab pos="1368425" algn="l"/>
              </a:tabLst>
            </a:pPr>
            <a:r>
              <a:rPr lang="en-US" sz="2200" dirty="0"/>
              <a:t>	11,518,500	 United States</a:t>
            </a:r>
          </a:p>
          <a:p>
            <a:pPr>
              <a:spcAft>
                <a:spcPts val="600"/>
              </a:spcAft>
              <a:tabLst>
                <a:tab pos="1255713" algn="r"/>
                <a:tab pos="1368425" algn="l"/>
              </a:tabLst>
            </a:pPr>
            <a:r>
              <a:rPr lang="en-US" sz="2200" dirty="0">
                <a:solidFill>
                  <a:srgbClr val="0531FF"/>
                </a:solidFill>
              </a:rPr>
              <a:t>	2,136,100	Texas</a:t>
            </a:r>
          </a:p>
          <a:p>
            <a:pPr>
              <a:spcAft>
                <a:spcPts val="600"/>
              </a:spcAft>
              <a:tabLst>
                <a:tab pos="1255713" algn="r"/>
                <a:tab pos="1368425" algn="l"/>
              </a:tabLst>
            </a:pPr>
            <a:r>
              <a:rPr lang="en-US" sz="2200" dirty="0"/>
              <a:t>	1,933,100	California</a:t>
            </a:r>
          </a:p>
          <a:p>
            <a:pPr>
              <a:spcAft>
                <a:spcPts val="600"/>
              </a:spcAft>
              <a:tabLst>
                <a:tab pos="1255713" algn="r"/>
                <a:tab pos="1368425" algn="l"/>
              </a:tabLst>
            </a:pPr>
            <a:r>
              <a:rPr lang="en-US" sz="2200" dirty="0">
                <a:solidFill>
                  <a:srgbClr val="0531FF"/>
                </a:solidFill>
              </a:rPr>
              <a:t>	1,423,390	Florida</a:t>
            </a:r>
          </a:p>
          <a:p>
            <a:pPr>
              <a:spcAft>
                <a:spcPts val="600"/>
              </a:spcAft>
              <a:tabLst>
                <a:tab pos="1255713" algn="r"/>
                <a:tab pos="1368425" algn="l"/>
              </a:tabLst>
            </a:pPr>
            <a:r>
              <a:rPr lang="en-US" sz="2200" dirty="0">
                <a:solidFill>
                  <a:srgbClr val="0531FF"/>
                </a:solidFill>
              </a:rPr>
              <a:t>	1,219,520	New York</a:t>
            </a:r>
          </a:p>
          <a:p>
            <a:pPr>
              <a:spcAft>
                <a:spcPts val="600"/>
              </a:spcAft>
              <a:tabLst>
                <a:tab pos="1255713" algn="r"/>
                <a:tab pos="1368425" algn="l"/>
              </a:tabLst>
            </a:pPr>
            <a:r>
              <a:rPr lang="en-US" sz="2200" dirty="0">
                <a:solidFill>
                  <a:srgbClr val="0531FF"/>
                </a:solidFill>
              </a:rPr>
              <a:t>	626,310	Washington</a:t>
            </a:r>
          </a:p>
          <a:p>
            <a:pPr>
              <a:spcAft>
                <a:spcPts val="600"/>
              </a:spcAft>
              <a:tabLst>
                <a:tab pos="1255713" algn="r"/>
                <a:tab pos="1368425" algn="l"/>
              </a:tabLst>
            </a:pPr>
            <a:r>
              <a:rPr lang="en-US" sz="2200" dirty="0">
                <a:solidFill>
                  <a:srgbClr val="0531FF"/>
                </a:solidFill>
              </a:rPr>
              <a:t>	565,420	Colorado</a:t>
            </a:r>
          </a:p>
          <a:p>
            <a:pPr>
              <a:spcAft>
                <a:spcPts val="600"/>
              </a:spcAft>
              <a:tabLst>
                <a:tab pos="1255713" algn="r"/>
                <a:tab pos="1368425" algn="l"/>
              </a:tabLst>
            </a:pPr>
            <a:r>
              <a:rPr lang="en-US" sz="2200" dirty="0">
                <a:solidFill>
                  <a:srgbClr val="0531FF"/>
                </a:solidFill>
              </a:rPr>
              <a:t>	542,790	Arizona</a:t>
            </a:r>
          </a:p>
          <a:p>
            <a:pPr>
              <a:spcAft>
                <a:spcPts val="600"/>
              </a:spcAft>
              <a:tabLst>
                <a:tab pos="1255713" algn="r"/>
                <a:tab pos="1368425" algn="l"/>
              </a:tabLst>
            </a:pPr>
            <a:r>
              <a:rPr lang="en-US" sz="2200" dirty="0">
                <a:solidFill>
                  <a:srgbClr val="0531FF"/>
                </a:solidFill>
              </a:rPr>
              <a:t>	524,920	Georgia</a:t>
            </a:r>
          </a:p>
          <a:p>
            <a:pPr>
              <a:spcAft>
                <a:spcPts val="600"/>
              </a:spcAft>
              <a:tabLst>
                <a:tab pos="1255713" algn="r"/>
                <a:tab pos="1368425" algn="l"/>
              </a:tabLst>
            </a:pPr>
            <a:r>
              <a:rPr lang="en-US" sz="2200" b="1" u="sng" dirty="0"/>
              <a:t>	463,610	North Carolina</a:t>
            </a:r>
          </a:p>
          <a:p>
            <a:pPr>
              <a:spcAft>
                <a:spcPts val="600"/>
              </a:spcAft>
              <a:tabLst>
                <a:tab pos="1255713" algn="r"/>
                <a:tab pos="1368425" algn="l"/>
              </a:tabLst>
            </a:pPr>
            <a:r>
              <a:rPr lang="en-US" sz="2200" dirty="0">
                <a:solidFill>
                  <a:srgbClr val="0531FF"/>
                </a:solidFill>
              </a:rPr>
              <a:t>	433,700	Utah</a:t>
            </a:r>
          </a:p>
          <a:p>
            <a:pPr>
              <a:spcAft>
                <a:spcPts val="600"/>
              </a:spcAft>
              <a:tabLst>
                <a:tab pos="1255713" algn="r"/>
                <a:tab pos="1368425" algn="l"/>
              </a:tabLst>
            </a:pPr>
            <a:r>
              <a:rPr lang="en-US" sz="2200" dirty="0"/>
              <a:t>	417,700	Virginia</a:t>
            </a:r>
          </a:p>
          <a:p>
            <a:pPr>
              <a:spcAft>
                <a:spcPts val="600"/>
              </a:spcAft>
              <a:tabLst>
                <a:tab pos="1255713" algn="r"/>
                <a:tab pos="1368425" algn="l"/>
              </a:tabLst>
            </a:pPr>
            <a:r>
              <a:rPr lang="en-US" sz="2200" dirty="0"/>
              <a:t>	366,400	Illinois</a:t>
            </a:r>
          </a:p>
          <a:p>
            <a:pPr>
              <a:spcAft>
                <a:spcPts val="600"/>
              </a:spcAft>
              <a:tabLst>
                <a:tab pos="1255713" algn="r"/>
                <a:tab pos="1368425" algn="l"/>
              </a:tabLst>
            </a:pPr>
            <a:r>
              <a:rPr lang="en-US" sz="2200" dirty="0"/>
              <a:t>	355,760	Tennessee</a:t>
            </a:r>
          </a:p>
          <a:p>
            <a:pPr>
              <a:spcAft>
                <a:spcPts val="600"/>
              </a:spcAft>
              <a:tabLst>
                <a:tab pos="1255713" algn="r"/>
                <a:tab pos="1368425" algn="l"/>
              </a:tabLst>
            </a:pPr>
            <a:r>
              <a:rPr lang="en-US" sz="2200" dirty="0"/>
              <a:t>	352,730	New Jersey</a:t>
            </a:r>
          </a:p>
          <a:p>
            <a:pPr>
              <a:spcAft>
                <a:spcPts val="600"/>
              </a:spcAft>
              <a:tabLst>
                <a:tab pos="1255713" algn="r"/>
                <a:tab pos="1368425" algn="l"/>
              </a:tabLst>
            </a:pPr>
            <a:r>
              <a:rPr lang="en-US" sz="2200" dirty="0"/>
              <a:t>	342,030	Pennsylvania</a:t>
            </a:r>
          </a:p>
          <a:p>
            <a:pPr>
              <a:spcAft>
                <a:spcPts val="600"/>
              </a:spcAft>
              <a:tabLst>
                <a:tab pos="1255713" algn="r"/>
                <a:tab pos="1368425" algn="l"/>
              </a:tabLst>
            </a:pPr>
            <a:r>
              <a:rPr lang="en-US" sz="2200" dirty="0"/>
              <a:t>	320,910	Michigan</a:t>
            </a:r>
          </a:p>
          <a:p>
            <a:pPr>
              <a:spcAft>
                <a:spcPts val="600"/>
              </a:spcAft>
              <a:tabLst>
                <a:tab pos="1255713" algn="r"/>
                <a:tab pos="1368425" algn="l"/>
              </a:tabLst>
            </a:pPr>
            <a:r>
              <a:rPr lang="en-US" sz="2200" dirty="0"/>
              <a:t>	274,670	Massachusetts</a:t>
            </a:r>
          </a:p>
          <a:p>
            <a:pPr>
              <a:spcAft>
                <a:spcPts val="600"/>
              </a:spcAft>
              <a:tabLst>
                <a:tab pos="1255713" algn="r"/>
                <a:tab pos="1368425" algn="l"/>
              </a:tabLst>
            </a:pPr>
            <a:r>
              <a:rPr lang="en-US" sz="2200" dirty="0"/>
              <a:t>	268,690	Nevada</a:t>
            </a:r>
          </a:p>
          <a:p>
            <a:pPr>
              <a:spcAft>
                <a:spcPts val="600"/>
              </a:spcAft>
              <a:tabLst>
                <a:tab pos="1255713" algn="r"/>
                <a:tab pos="1368425" algn="l"/>
              </a:tabLst>
            </a:pPr>
            <a:r>
              <a:rPr lang="en-US" sz="2200" dirty="0"/>
              <a:t>	256,330	South Carolina</a:t>
            </a:r>
          </a:p>
          <a:p>
            <a:pPr>
              <a:spcAft>
                <a:spcPts val="600"/>
              </a:spcAft>
              <a:tabLst>
                <a:tab pos="1255713" algn="r"/>
                <a:tab pos="1368425" algn="l"/>
              </a:tabLst>
            </a:pPr>
            <a:r>
              <a:rPr lang="en-US" sz="2200" dirty="0"/>
              <a:t>	253,340	Ohio</a:t>
            </a:r>
          </a:p>
          <a:p>
            <a:pPr>
              <a:spcAft>
                <a:spcPts val="600"/>
              </a:spcAft>
              <a:tabLst>
                <a:tab pos="1255713" algn="r"/>
                <a:tab pos="1368425" algn="l"/>
              </a:tabLst>
            </a:pPr>
            <a:r>
              <a:rPr lang="en-US" sz="2200" dirty="0"/>
              <a:t>	246,590	Oregon</a:t>
            </a:r>
          </a:p>
          <a:p>
            <a:pPr>
              <a:spcAft>
                <a:spcPts val="600"/>
              </a:spcAft>
              <a:tabLst>
                <a:tab pos="1255713" algn="r"/>
                <a:tab pos="1368425" algn="l"/>
              </a:tabLst>
            </a:pPr>
            <a:r>
              <a:rPr lang="en-US" sz="2200" dirty="0"/>
              <a:t>	240,210	Indiana</a:t>
            </a:r>
          </a:p>
          <a:p>
            <a:pPr>
              <a:spcAft>
                <a:spcPts val="600"/>
              </a:spcAft>
              <a:tabLst>
                <a:tab pos="1255713" algn="r"/>
                <a:tab pos="1368425" algn="l"/>
              </a:tabLst>
            </a:pPr>
            <a:r>
              <a:rPr lang="en-US" sz="2200" dirty="0"/>
              <a:t>	219,990	Missouri</a:t>
            </a:r>
          </a:p>
          <a:p>
            <a:pPr>
              <a:spcAft>
                <a:spcPts val="600"/>
              </a:spcAft>
              <a:tabLst>
                <a:tab pos="1255713" algn="r"/>
                <a:tab pos="1368425" algn="l"/>
              </a:tabLst>
            </a:pPr>
            <a:r>
              <a:rPr lang="en-US" sz="2200" dirty="0"/>
              <a:t>	211,290	Maryland</a:t>
            </a:r>
          </a:p>
          <a:p>
            <a:pPr>
              <a:spcAft>
                <a:spcPts val="600"/>
              </a:spcAft>
              <a:tabLst>
                <a:tab pos="1255713" algn="r"/>
                <a:tab pos="1368425" algn="l"/>
              </a:tabLst>
            </a:pPr>
            <a:r>
              <a:rPr lang="en-US" sz="2200" dirty="0"/>
              <a:t>	210,170	Wisconsin</a:t>
            </a:r>
          </a:p>
          <a:p>
            <a:pPr>
              <a:spcAft>
                <a:spcPts val="600"/>
              </a:spcAft>
              <a:tabLst>
                <a:tab pos="1255713" algn="r"/>
                <a:tab pos="1368425" algn="l"/>
              </a:tabLst>
            </a:pPr>
            <a:r>
              <a:rPr lang="en-US" sz="2200" dirty="0"/>
              <a:t>	181,600	Minnesota</a:t>
            </a:r>
          </a:p>
          <a:p>
            <a:pPr>
              <a:spcAft>
                <a:spcPts val="600"/>
              </a:spcAft>
              <a:tabLst>
                <a:tab pos="1255713" algn="r"/>
                <a:tab pos="1368425" algn="l"/>
              </a:tabLst>
            </a:pPr>
            <a:r>
              <a:rPr lang="en-US" sz="2200" dirty="0"/>
              <a:t>	168,150	Louisiana</a:t>
            </a:r>
          </a:p>
          <a:p>
            <a:pPr>
              <a:spcAft>
                <a:spcPts val="600"/>
              </a:spcAft>
              <a:tabLst>
                <a:tab pos="1255713" algn="r"/>
                <a:tab pos="1368425" algn="l"/>
              </a:tabLst>
            </a:pPr>
            <a:r>
              <a:rPr lang="en-US" sz="2200" dirty="0"/>
              <a:t>	154,730	Iowa</a:t>
            </a:r>
          </a:p>
          <a:p>
            <a:pPr>
              <a:spcAft>
                <a:spcPts val="600"/>
              </a:spcAft>
              <a:tabLst>
                <a:tab pos="1255713" algn="r"/>
                <a:tab pos="1368425" algn="l"/>
              </a:tabLst>
            </a:pPr>
            <a:r>
              <a:rPr lang="en-US" sz="2200" dirty="0"/>
              <a:t>	146,970	Alabama</a:t>
            </a:r>
          </a:p>
          <a:p>
            <a:pPr>
              <a:spcAft>
                <a:spcPts val="600"/>
              </a:spcAft>
              <a:tabLst>
                <a:tab pos="1255713" algn="r"/>
                <a:tab pos="1368425" algn="l"/>
              </a:tabLst>
            </a:pPr>
            <a:r>
              <a:rPr lang="en-US" sz="2200" dirty="0"/>
              <a:t>	143,010	Arkansas</a:t>
            </a:r>
          </a:p>
          <a:p>
            <a:pPr>
              <a:spcAft>
                <a:spcPts val="600"/>
              </a:spcAft>
              <a:tabLst>
                <a:tab pos="1255713" algn="r"/>
                <a:tab pos="1368425" algn="l"/>
              </a:tabLst>
            </a:pPr>
            <a:r>
              <a:rPr lang="en-US" sz="2200" dirty="0"/>
              <a:t>	130,840	Oklahoma</a:t>
            </a:r>
          </a:p>
          <a:p>
            <a:pPr>
              <a:spcAft>
                <a:spcPts val="600"/>
              </a:spcAft>
              <a:tabLst>
                <a:tab pos="1255713" algn="r"/>
                <a:tab pos="1368425" algn="l"/>
              </a:tabLst>
            </a:pPr>
            <a:r>
              <a:rPr lang="en-US" sz="2200" dirty="0"/>
              <a:t>	128,930	Kentucky</a:t>
            </a:r>
          </a:p>
          <a:p>
            <a:pPr>
              <a:spcAft>
                <a:spcPts val="600"/>
              </a:spcAft>
              <a:tabLst>
                <a:tab pos="1255713" algn="r"/>
                <a:tab pos="1368425" algn="l"/>
              </a:tabLst>
            </a:pPr>
            <a:r>
              <a:rPr lang="en-US" sz="2200" dirty="0"/>
              <a:t>	111,160	Connecticut</a:t>
            </a:r>
          </a:p>
          <a:p>
            <a:pPr>
              <a:spcAft>
                <a:spcPts val="600"/>
              </a:spcAft>
              <a:tabLst>
                <a:tab pos="1255713" algn="r"/>
                <a:tab pos="1368425" algn="l"/>
              </a:tabLst>
            </a:pPr>
            <a:r>
              <a:rPr lang="en-US" sz="2200" dirty="0"/>
              <a:t>	100,490	Nebraska</a:t>
            </a:r>
          </a:p>
          <a:p>
            <a:pPr>
              <a:spcAft>
                <a:spcPts val="600"/>
              </a:spcAft>
              <a:tabLst>
                <a:tab pos="1255713" algn="r"/>
                <a:tab pos="1368425" algn="l"/>
              </a:tabLst>
            </a:pPr>
            <a:r>
              <a:rPr lang="en-US" sz="2200" dirty="0"/>
              <a:t>	93,870	Idaho</a:t>
            </a:r>
          </a:p>
          <a:p>
            <a:pPr>
              <a:spcAft>
                <a:spcPts val="600"/>
              </a:spcAft>
              <a:tabLst>
                <a:tab pos="1255713" algn="r"/>
                <a:tab pos="1368425" algn="l"/>
              </a:tabLst>
            </a:pPr>
            <a:r>
              <a:rPr lang="en-US" sz="2200" dirty="0"/>
              <a:t>	63,720	Kansas</a:t>
            </a:r>
          </a:p>
          <a:p>
            <a:pPr>
              <a:spcAft>
                <a:spcPts val="600"/>
              </a:spcAft>
              <a:tabLst>
                <a:tab pos="1255713" algn="r"/>
                <a:tab pos="1368425" algn="l"/>
              </a:tabLst>
            </a:pPr>
            <a:r>
              <a:rPr lang="en-US" sz="2200" dirty="0"/>
              <a:t>	63,240	Mississippi</a:t>
            </a:r>
          </a:p>
          <a:p>
            <a:pPr>
              <a:spcAft>
                <a:spcPts val="600"/>
              </a:spcAft>
              <a:tabLst>
                <a:tab pos="1255713" algn="r"/>
                <a:tab pos="1368425" algn="l"/>
              </a:tabLst>
            </a:pPr>
            <a:r>
              <a:rPr lang="en-US" sz="2200" dirty="0"/>
              <a:t>	60,280	District of Columbia</a:t>
            </a:r>
          </a:p>
          <a:p>
            <a:pPr>
              <a:spcAft>
                <a:spcPts val="600"/>
              </a:spcAft>
              <a:tabLst>
                <a:tab pos="1255713" algn="r"/>
                <a:tab pos="1368425" algn="l"/>
              </a:tabLst>
            </a:pPr>
            <a:r>
              <a:rPr lang="en-US" sz="2200" dirty="0"/>
              <a:t>	57,580	New Mexico</a:t>
            </a:r>
          </a:p>
          <a:p>
            <a:pPr>
              <a:spcAft>
                <a:spcPts val="600"/>
              </a:spcAft>
              <a:tabLst>
                <a:tab pos="1255713" algn="r"/>
                <a:tab pos="1368425" algn="l"/>
              </a:tabLst>
            </a:pPr>
            <a:r>
              <a:rPr lang="en-US" sz="2200" dirty="0"/>
              <a:t>	54,790	North Dakota</a:t>
            </a:r>
          </a:p>
          <a:p>
            <a:pPr>
              <a:spcAft>
                <a:spcPts val="600"/>
              </a:spcAft>
              <a:tabLst>
                <a:tab pos="1255713" algn="r"/>
                <a:tab pos="1368425" algn="l"/>
              </a:tabLst>
            </a:pPr>
            <a:r>
              <a:rPr lang="en-US" sz="2200" dirty="0"/>
              <a:t>	45,540	Hawaii</a:t>
            </a:r>
          </a:p>
          <a:p>
            <a:pPr>
              <a:spcAft>
                <a:spcPts val="600"/>
              </a:spcAft>
              <a:tabLst>
                <a:tab pos="1255713" algn="r"/>
                <a:tab pos="1368425" algn="l"/>
              </a:tabLst>
            </a:pPr>
            <a:r>
              <a:rPr lang="en-US" sz="2200" dirty="0"/>
              <a:t>	42,100	New Hampshire</a:t>
            </a:r>
          </a:p>
          <a:p>
            <a:pPr>
              <a:spcAft>
                <a:spcPts val="600"/>
              </a:spcAft>
              <a:tabLst>
                <a:tab pos="1255713" algn="r"/>
                <a:tab pos="1368425" algn="l"/>
              </a:tabLst>
            </a:pPr>
            <a:r>
              <a:rPr lang="en-US" sz="2200" dirty="0"/>
              <a:t>	41,890	West Virginia</a:t>
            </a:r>
          </a:p>
          <a:p>
            <a:pPr>
              <a:spcAft>
                <a:spcPts val="600"/>
              </a:spcAft>
              <a:tabLst>
                <a:tab pos="1255713" algn="r"/>
                <a:tab pos="1368425" algn="l"/>
              </a:tabLst>
            </a:pPr>
            <a:r>
              <a:rPr lang="en-US" sz="2200" dirty="0"/>
              <a:t>	39,890	Montana</a:t>
            </a:r>
          </a:p>
          <a:p>
            <a:pPr>
              <a:spcAft>
                <a:spcPts val="600"/>
              </a:spcAft>
              <a:tabLst>
                <a:tab pos="1255713" algn="r"/>
                <a:tab pos="1368425" algn="l"/>
              </a:tabLst>
            </a:pPr>
            <a:r>
              <a:rPr lang="en-US" sz="2200" dirty="0"/>
              <a:t>	33,070	South Dakota</a:t>
            </a:r>
          </a:p>
          <a:p>
            <a:pPr>
              <a:spcAft>
                <a:spcPts val="600"/>
              </a:spcAft>
              <a:tabLst>
                <a:tab pos="1255713" algn="r"/>
                <a:tab pos="1368425" algn="l"/>
              </a:tabLst>
            </a:pPr>
            <a:r>
              <a:rPr lang="en-US" sz="2200" dirty="0"/>
              <a:t>	30,470	Rhode Island</a:t>
            </a:r>
          </a:p>
          <a:p>
            <a:pPr>
              <a:spcAft>
                <a:spcPts val="600"/>
              </a:spcAft>
              <a:tabLst>
                <a:tab pos="1255713" algn="r"/>
                <a:tab pos="1368425" algn="l"/>
              </a:tabLst>
            </a:pPr>
            <a:r>
              <a:rPr lang="en-US" sz="2200" dirty="0"/>
              <a:t>	28,680	Delaware</a:t>
            </a:r>
          </a:p>
          <a:p>
            <a:pPr>
              <a:spcAft>
                <a:spcPts val="600"/>
              </a:spcAft>
              <a:tabLst>
                <a:tab pos="1255713" algn="r"/>
                <a:tab pos="1368425" algn="l"/>
              </a:tabLst>
            </a:pPr>
            <a:r>
              <a:rPr lang="en-US" sz="2200" dirty="0"/>
              <a:t>	27,700	Wyoming</a:t>
            </a:r>
          </a:p>
          <a:p>
            <a:pPr>
              <a:spcAft>
                <a:spcPts val="600"/>
              </a:spcAft>
              <a:tabLst>
                <a:tab pos="1255713" algn="r"/>
                <a:tab pos="1368425" algn="l"/>
              </a:tabLst>
            </a:pPr>
            <a:r>
              <a:rPr lang="en-US" sz="2200" dirty="0"/>
              <a:t>	17,010	Alaska</a:t>
            </a:r>
          </a:p>
          <a:p>
            <a:pPr>
              <a:spcAft>
                <a:spcPts val="600"/>
              </a:spcAft>
              <a:tabLst>
                <a:tab pos="1255713" algn="r"/>
                <a:tab pos="1368425" algn="l"/>
              </a:tabLst>
            </a:pPr>
            <a:r>
              <a:rPr lang="en-US" sz="2200" dirty="0"/>
              <a:t>	10,900	Guam</a:t>
            </a:r>
          </a:p>
          <a:p>
            <a:pPr>
              <a:spcAft>
                <a:spcPts val="600"/>
              </a:spcAft>
              <a:tabLst>
                <a:tab pos="1255713" algn="r"/>
                <a:tab pos="1368425" algn="l"/>
              </a:tabLst>
            </a:pPr>
            <a:r>
              <a:rPr lang="en-US" sz="2200" dirty="0"/>
              <a:t>	10,390	Vermont</a:t>
            </a:r>
          </a:p>
          <a:p>
            <a:pPr>
              <a:spcAft>
                <a:spcPts val="600"/>
              </a:spcAft>
              <a:tabLst>
                <a:tab pos="1255713" algn="r"/>
                <a:tab pos="1368425" algn="l"/>
              </a:tabLst>
            </a:pPr>
            <a:r>
              <a:rPr lang="en-US" sz="2200" dirty="0"/>
              <a:t>	100	Maine</a:t>
            </a:r>
          </a:p>
          <a:p>
            <a:pPr>
              <a:spcAft>
                <a:spcPts val="600"/>
              </a:spcAft>
              <a:tabLst>
                <a:tab pos="1255713" algn="r"/>
                <a:tab pos="1368425" algn="l"/>
              </a:tabLst>
            </a:pPr>
            <a:r>
              <a:rPr lang="en-US" sz="2200" dirty="0"/>
              <a:t>	-420	Virgin Islands</a:t>
            </a:r>
          </a:p>
          <a:p>
            <a:pPr>
              <a:spcAft>
                <a:spcPts val="600"/>
              </a:spcAft>
              <a:tabLst>
                <a:tab pos="1255713" algn="r"/>
                <a:tab pos="1368425" algn="l"/>
              </a:tabLst>
            </a:pPr>
            <a:r>
              <a:rPr lang="en-US" sz="2200" dirty="0"/>
              <a:t>	-12,660	Puerto Rico</a:t>
            </a:r>
          </a:p>
        </p:txBody>
      </p:sp>
      <p:sp>
        <p:nvSpPr>
          <p:cNvPr id="6" name="Rectangle 5"/>
          <p:cNvSpPr/>
          <p:nvPr/>
        </p:nvSpPr>
        <p:spPr>
          <a:xfrm>
            <a:off x="5368457" y="1621694"/>
            <a:ext cx="3288333" cy="23698795"/>
          </a:xfrm>
          <a:prstGeom prst="rect">
            <a:avLst/>
          </a:prstGeom>
        </p:spPr>
        <p:txBody>
          <a:bodyPr wrap="square">
            <a:spAutoFit/>
          </a:bodyPr>
          <a:lstStyle/>
          <a:p>
            <a:pPr>
              <a:spcAft>
                <a:spcPts val="600"/>
              </a:spcAft>
              <a:tabLst>
                <a:tab pos="733425" algn="r"/>
                <a:tab pos="846138" algn="l"/>
              </a:tabLst>
            </a:pPr>
            <a:r>
              <a:rPr lang="en-US" sz="2200" dirty="0">
                <a:solidFill>
                  <a:srgbClr val="0531FF"/>
                </a:solidFill>
              </a:rPr>
              <a:t>	29.1	Utah</a:t>
            </a:r>
          </a:p>
          <a:p>
            <a:pPr>
              <a:spcAft>
                <a:spcPts val="600"/>
              </a:spcAft>
              <a:tabLst>
                <a:tab pos="733425" algn="r"/>
                <a:tab pos="846138" algn="l"/>
              </a:tabLst>
            </a:pPr>
            <a:r>
              <a:rPr lang="en-US" sz="2200" dirty="0">
                <a:solidFill>
                  <a:srgbClr val="0531FF"/>
                </a:solidFill>
              </a:rPr>
              <a:t>	20.4	Colorado</a:t>
            </a:r>
          </a:p>
          <a:p>
            <a:pPr>
              <a:spcAft>
                <a:spcPts val="600"/>
              </a:spcAft>
              <a:tabLst>
                <a:tab pos="733425" algn="r"/>
                <a:tab pos="846138" algn="l"/>
              </a:tabLst>
            </a:pPr>
            <a:r>
              <a:rPr lang="en-US" sz="2200" dirty="0"/>
              <a:t>	19.9	Nevada</a:t>
            </a:r>
          </a:p>
          <a:p>
            <a:pPr>
              <a:spcAft>
                <a:spcPts val="600"/>
              </a:spcAft>
              <a:tabLst>
                <a:tab pos="733425" algn="r"/>
                <a:tab pos="846138" algn="l"/>
              </a:tabLst>
            </a:pPr>
            <a:r>
              <a:rPr lang="en-US" sz="2200" dirty="0">
                <a:solidFill>
                  <a:srgbClr val="0531FF"/>
                </a:solidFill>
              </a:rPr>
              <a:t>	18.6	Arizona</a:t>
            </a:r>
          </a:p>
          <a:p>
            <a:pPr>
              <a:spcAft>
                <a:spcPts val="600"/>
              </a:spcAft>
              <a:tabLst>
                <a:tab pos="733425" algn="r"/>
                <a:tab pos="846138" algn="l"/>
              </a:tabLst>
            </a:pPr>
            <a:r>
              <a:rPr lang="en-US" sz="2200" dirty="0"/>
              <a:t>	17.4	Guam</a:t>
            </a:r>
          </a:p>
          <a:p>
            <a:pPr>
              <a:spcAft>
                <a:spcPts val="600"/>
              </a:spcAft>
              <a:tabLst>
                <a:tab pos="733425" algn="r"/>
                <a:tab pos="846138" algn="l"/>
              </a:tabLst>
            </a:pPr>
            <a:r>
              <a:rPr lang="en-US" sz="2200" dirty="0">
                <a:solidFill>
                  <a:srgbClr val="0531FF"/>
                </a:solidFill>
              </a:rPr>
              <a:t>	17.0	Washington</a:t>
            </a:r>
          </a:p>
          <a:p>
            <a:pPr>
              <a:spcAft>
                <a:spcPts val="600"/>
              </a:spcAft>
              <a:tabLst>
                <a:tab pos="733425" algn="r"/>
                <a:tab pos="846138" algn="l"/>
              </a:tabLst>
            </a:pPr>
            <a:r>
              <a:rPr lang="en-US" sz="2200" dirty="0">
                <a:solidFill>
                  <a:srgbClr val="0531FF"/>
                </a:solidFill>
              </a:rPr>
              <a:t>	16.6	Texas</a:t>
            </a:r>
          </a:p>
          <a:p>
            <a:pPr>
              <a:spcAft>
                <a:spcPts val="600"/>
              </a:spcAft>
              <a:tabLst>
                <a:tab pos="733425" algn="r"/>
                <a:tab pos="846138" algn="l"/>
              </a:tabLst>
            </a:pPr>
            <a:r>
              <a:rPr lang="en-US" sz="2200" dirty="0">
                <a:solidFill>
                  <a:srgbClr val="0531FF"/>
                </a:solidFill>
              </a:rPr>
              <a:t>	15.7	Florida</a:t>
            </a:r>
          </a:p>
          <a:p>
            <a:pPr>
              <a:spcAft>
                <a:spcPts val="600"/>
              </a:spcAft>
              <a:tabLst>
                <a:tab pos="733425" algn="r"/>
                <a:tab pos="846138" algn="l"/>
              </a:tabLst>
            </a:pPr>
            <a:r>
              <a:rPr lang="en-US" sz="2200" dirty="0"/>
              <a:t>	13.7	Idaho</a:t>
            </a:r>
          </a:p>
          <a:p>
            <a:pPr>
              <a:spcAft>
                <a:spcPts val="600"/>
              </a:spcAft>
              <a:tabLst>
                <a:tab pos="733425" algn="r"/>
                <a:tab pos="846138" algn="l"/>
              </a:tabLst>
            </a:pPr>
            <a:r>
              <a:rPr lang="en-US" sz="2200" dirty="0"/>
              <a:t>	12.4	Oregon</a:t>
            </a:r>
          </a:p>
          <a:p>
            <a:pPr>
              <a:spcAft>
                <a:spcPts val="600"/>
              </a:spcAft>
              <a:tabLst>
                <a:tab pos="733425" algn="r"/>
                <a:tab pos="846138" algn="l"/>
              </a:tabLst>
            </a:pPr>
            <a:r>
              <a:rPr lang="en-US" sz="2200" dirty="0">
                <a:solidFill>
                  <a:srgbClr val="0531FF"/>
                </a:solidFill>
              </a:rPr>
              <a:t>	12.0	New York</a:t>
            </a:r>
          </a:p>
          <a:p>
            <a:pPr>
              <a:spcAft>
                <a:spcPts val="600"/>
              </a:spcAft>
              <a:tabLst>
                <a:tab pos="733425" algn="r"/>
                <a:tab pos="846138" algn="l"/>
              </a:tabLst>
            </a:pPr>
            <a:r>
              <a:rPr lang="en-US" sz="2200" dirty="0">
                <a:solidFill>
                  <a:srgbClr val="0531FF"/>
                </a:solidFill>
              </a:rPr>
              <a:t>	11.7	Georgia</a:t>
            </a:r>
          </a:p>
          <a:p>
            <a:pPr>
              <a:spcAft>
                <a:spcPts val="600"/>
              </a:spcAft>
              <a:tabLst>
                <a:tab pos="733425" algn="r"/>
                <a:tab pos="846138" algn="l"/>
              </a:tabLst>
            </a:pPr>
            <a:r>
              <a:rPr lang="en-US" sz="2200" dirty="0"/>
              <a:t>	11.6	South Carolina</a:t>
            </a:r>
          </a:p>
          <a:p>
            <a:pPr>
              <a:spcAft>
                <a:spcPts val="600"/>
              </a:spcAft>
              <a:tabLst>
                <a:tab pos="733425" algn="r"/>
                <a:tab pos="846138" algn="l"/>
              </a:tabLst>
            </a:pPr>
            <a:r>
              <a:rPr lang="en-US" sz="2200" dirty="0"/>
              <a:t>	11.4	North Dakota</a:t>
            </a:r>
          </a:p>
          <a:p>
            <a:pPr>
              <a:spcAft>
                <a:spcPts val="600"/>
              </a:spcAft>
              <a:tabLst>
                <a:tab pos="733425" algn="r"/>
                <a:tab pos="846138" algn="l"/>
              </a:tabLst>
            </a:pPr>
            <a:r>
              <a:rPr lang="en-US" sz="2200" dirty="0"/>
              <a:t>	11.2	Tennessee</a:t>
            </a:r>
          </a:p>
          <a:p>
            <a:pPr>
              <a:spcAft>
                <a:spcPts val="600"/>
              </a:spcAft>
              <a:tabLst>
                <a:tab pos="733425" algn="r"/>
                <a:tab pos="846138" algn="l"/>
              </a:tabLst>
            </a:pPr>
            <a:r>
              <a:rPr lang="en-US" sz="2200" dirty="0"/>
              <a:t>	10.7	California</a:t>
            </a:r>
          </a:p>
          <a:p>
            <a:pPr>
              <a:spcAft>
                <a:spcPts val="600"/>
              </a:spcAft>
              <a:tabLst>
                <a:tab pos="733425" algn="r"/>
                <a:tab pos="846138" algn="l"/>
              </a:tabLst>
            </a:pPr>
            <a:r>
              <a:rPr lang="en-US" sz="2200" dirty="0"/>
              <a:t>	10.4	Arkansas</a:t>
            </a:r>
          </a:p>
          <a:p>
            <a:pPr>
              <a:spcAft>
                <a:spcPts val="600"/>
              </a:spcAft>
              <a:tabLst>
                <a:tab pos="733425" algn="r"/>
                <a:tab pos="846138" algn="l"/>
              </a:tabLst>
            </a:pPr>
            <a:r>
              <a:rPr lang="en-US" sz="2200" dirty="0"/>
              <a:t>	10.2	Virginia</a:t>
            </a:r>
          </a:p>
          <a:p>
            <a:pPr>
              <a:spcAft>
                <a:spcPts val="600"/>
              </a:spcAft>
              <a:tabLst>
                <a:tab pos="733425" algn="r"/>
                <a:tab pos="846138" algn="l"/>
              </a:tabLst>
            </a:pPr>
            <a:r>
              <a:rPr lang="en-US" sz="2200" dirty="0"/>
              <a:t>	10.1	North Carolina</a:t>
            </a:r>
          </a:p>
          <a:p>
            <a:pPr>
              <a:spcAft>
                <a:spcPts val="600"/>
              </a:spcAft>
              <a:tabLst>
                <a:tab pos="733425" algn="r"/>
                <a:tab pos="846138" algn="l"/>
              </a:tabLst>
            </a:pPr>
            <a:r>
              <a:rPr lang="en-US" sz="2200" dirty="0"/>
              <a:t>	9.4	Wyoming</a:t>
            </a:r>
          </a:p>
          <a:p>
            <a:pPr>
              <a:spcAft>
                <a:spcPts val="600"/>
              </a:spcAft>
              <a:tabLst>
                <a:tab pos="733425" algn="r"/>
                <a:tab pos="846138" algn="l"/>
              </a:tabLst>
            </a:pPr>
            <a:r>
              <a:rPr lang="en-US" sz="2200" dirty="0"/>
              <a:t>	8.9	Nebraska</a:t>
            </a:r>
          </a:p>
          <a:p>
            <a:pPr>
              <a:spcAft>
                <a:spcPts val="600"/>
              </a:spcAft>
              <a:tabLst>
                <a:tab pos="733425" algn="r"/>
                <a:tab pos="846138" algn="l"/>
              </a:tabLst>
            </a:pPr>
            <a:r>
              <a:rPr lang="en-US" sz="2200" dirty="0"/>
              <a:t>	8.5	Iowa</a:t>
            </a:r>
          </a:p>
          <a:p>
            <a:pPr>
              <a:spcAft>
                <a:spcPts val="600"/>
              </a:spcAft>
              <a:tabLst>
                <a:tab pos="733425" algn="r"/>
                <a:tab pos="846138" algn="l"/>
              </a:tabLst>
            </a:pPr>
            <a:r>
              <a:rPr lang="en-US" sz="2200" dirty="0"/>
              <a:t>	8.3	Louisiana</a:t>
            </a:r>
          </a:p>
          <a:p>
            <a:pPr>
              <a:spcAft>
                <a:spcPts val="600"/>
              </a:spcAft>
              <a:tabLst>
                <a:tab pos="733425" algn="r"/>
                <a:tab pos="846138" algn="l"/>
              </a:tabLst>
            </a:pPr>
            <a:r>
              <a:rPr lang="en-US" sz="2200" dirty="0"/>
              <a:t>	8.2	New Jersey</a:t>
            </a:r>
          </a:p>
          <a:p>
            <a:pPr>
              <a:spcAft>
                <a:spcPts val="600"/>
              </a:spcAft>
              <a:tabLst>
                <a:tab pos="733425" algn="r"/>
                <a:tab pos="846138" algn="l"/>
              </a:tabLst>
            </a:pPr>
            <a:r>
              <a:rPr lang="en-US" sz="2200" dirty="0"/>
              <a:t>	8.0	Montana</a:t>
            </a:r>
          </a:p>
          <a:p>
            <a:pPr>
              <a:spcAft>
                <a:spcPts val="600"/>
              </a:spcAft>
              <a:tabLst>
                <a:tab pos="733425" algn="r"/>
                <a:tab pos="846138" algn="l"/>
              </a:tabLst>
            </a:pPr>
            <a:r>
              <a:rPr lang="en-US" sz="2200" dirty="0"/>
              <a:t>	7.7	Maryland</a:t>
            </a:r>
          </a:p>
          <a:p>
            <a:pPr>
              <a:spcAft>
                <a:spcPts val="600"/>
              </a:spcAft>
              <a:tabLst>
                <a:tab pos="733425" algn="r"/>
                <a:tab pos="846138" algn="l"/>
              </a:tabLst>
            </a:pPr>
            <a:r>
              <a:rPr lang="en-US" sz="2200" dirty="0"/>
              <a:t>	7.6	Indiana</a:t>
            </a:r>
          </a:p>
          <a:p>
            <a:pPr>
              <a:spcAft>
                <a:spcPts val="600"/>
              </a:spcAft>
              <a:tabLst>
                <a:tab pos="733425" algn="r"/>
                <a:tab pos="846138" algn="l"/>
              </a:tabLst>
            </a:pPr>
            <a:r>
              <a:rPr lang="en-US" sz="2200" dirty="0"/>
              <a:t>	7.6	District of Columbia</a:t>
            </a:r>
          </a:p>
          <a:p>
            <a:pPr>
              <a:spcAft>
                <a:spcPts val="600"/>
              </a:spcAft>
              <a:tabLst>
                <a:tab pos="733425" algn="r"/>
                <a:tab pos="846138" algn="l"/>
              </a:tabLst>
            </a:pPr>
            <a:r>
              <a:rPr lang="en-US" sz="2200" dirty="0"/>
              <a:t>	7.4	 United States</a:t>
            </a:r>
          </a:p>
          <a:p>
            <a:pPr>
              <a:spcAft>
                <a:spcPts val="600"/>
              </a:spcAft>
              <a:tabLst>
                <a:tab pos="733425" algn="r"/>
                <a:tab pos="846138" algn="l"/>
              </a:tabLst>
            </a:pPr>
            <a:r>
              <a:rPr lang="en-US" sz="2200" dirty="0"/>
              <a:t>	7.4	Massachusetts</a:t>
            </a:r>
          </a:p>
          <a:p>
            <a:pPr>
              <a:spcAft>
                <a:spcPts val="600"/>
              </a:spcAft>
              <a:tabLst>
                <a:tab pos="733425" algn="r"/>
                <a:tab pos="846138" algn="l"/>
              </a:tabLst>
            </a:pPr>
            <a:r>
              <a:rPr lang="en-US" sz="2200" dirty="0"/>
              <a:t>	7.4	Oklahoma</a:t>
            </a:r>
          </a:p>
          <a:p>
            <a:pPr>
              <a:spcAft>
                <a:spcPts val="600"/>
              </a:spcAft>
              <a:tabLst>
                <a:tab pos="733425" algn="r"/>
                <a:tab pos="846138" algn="l"/>
              </a:tabLst>
            </a:pPr>
            <a:r>
              <a:rPr lang="en-US" sz="2200" dirty="0"/>
              <a:t>	7.3	Missouri</a:t>
            </a:r>
          </a:p>
          <a:p>
            <a:pPr>
              <a:spcAft>
                <a:spcPts val="600"/>
              </a:spcAft>
              <a:tabLst>
                <a:tab pos="733425" algn="r"/>
                <a:tab pos="846138" algn="l"/>
              </a:tabLst>
            </a:pPr>
            <a:r>
              <a:rPr lang="en-US" sz="2200" dirty="0"/>
              <a:t>	7.0	Michigan</a:t>
            </a:r>
          </a:p>
          <a:p>
            <a:pPr>
              <a:spcAft>
                <a:spcPts val="600"/>
              </a:spcAft>
              <a:tabLst>
                <a:tab pos="733425" algn="r"/>
                <a:tab pos="846138" algn="l"/>
              </a:tabLst>
            </a:pPr>
            <a:r>
              <a:rPr lang="en-US" sz="2200" dirty="0"/>
              <a:t>	6.9	Alabama</a:t>
            </a:r>
          </a:p>
          <a:p>
            <a:pPr>
              <a:spcAft>
                <a:spcPts val="600"/>
              </a:spcAft>
              <a:tabLst>
                <a:tab pos="733425" algn="r"/>
                <a:tab pos="846138" algn="l"/>
              </a:tabLst>
            </a:pPr>
            <a:r>
              <a:rPr lang="en-US" sz="2200" dirty="0"/>
              <a:t>	6.8	Wisconsin</a:t>
            </a:r>
          </a:p>
          <a:p>
            <a:pPr>
              <a:spcAft>
                <a:spcPts val="600"/>
              </a:spcAft>
              <a:tabLst>
                <a:tab pos="733425" algn="r"/>
                <a:tab pos="846138" algn="l"/>
              </a:tabLst>
            </a:pPr>
            <a:r>
              <a:rPr lang="en-US" sz="2200" dirty="0"/>
              <a:t>	6.8	South Dakota</a:t>
            </a:r>
          </a:p>
          <a:p>
            <a:pPr>
              <a:spcAft>
                <a:spcPts val="600"/>
              </a:spcAft>
              <a:tabLst>
                <a:tab pos="733425" algn="r"/>
                <a:tab pos="846138" algn="l"/>
              </a:tabLst>
            </a:pPr>
            <a:r>
              <a:rPr lang="en-US" sz="2200" dirty="0"/>
              <a:t>	6.7	New Mexico</a:t>
            </a:r>
          </a:p>
          <a:p>
            <a:pPr>
              <a:spcAft>
                <a:spcPts val="600"/>
              </a:spcAft>
              <a:tabLst>
                <a:tab pos="733425" algn="r"/>
                <a:tab pos="846138" algn="l"/>
              </a:tabLst>
            </a:pPr>
            <a:r>
              <a:rPr lang="en-US" sz="2200" dirty="0"/>
              <a:t>	6.5	Kentucky</a:t>
            </a:r>
          </a:p>
          <a:p>
            <a:pPr>
              <a:spcAft>
                <a:spcPts val="600"/>
              </a:spcAft>
              <a:tabLst>
                <a:tab pos="733425" algn="r"/>
                <a:tab pos="846138" algn="l"/>
              </a:tabLst>
            </a:pPr>
            <a:r>
              <a:rPr lang="en-US" sz="2200" dirty="0"/>
              <a:t>	6.4	Hawaii</a:t>
            </a:r>
          </a:p>
          <a:p>
            <a:pPr>
              <a:spcAft>
                <a:spcPts val="600"/>
              </a:spcAft>
              <a:tabLst>
                <a:tab pos="733425" algn="r"/>
                <a:tab pos="846138" algn="l"/>
              </a:tabLst>
            </a:pPr>
            <a:r>
              <a:rPr lang="en-US" sz="2200" dirty="0"/>
              <a:t>	6.1	New Hampshire</a:t>
            </a:r>
          </a:p>
          <a:p>
            <a:pPr>
              <a:spcAft>
                <a:spcPts val="600"/>
              </a:spcAft>
              <a:tabLst>
                <a:tab pos="733425" algn="r"/>
                <a:tab pos="846138" algn="l"/>
              </a:tabLst>
            </a:pPr>
            <a:r>
              <a:rPr lang="en-US" sz="2200" dirty="0"/>
              <a:t>	6.1	Delaware</a:t>
            </a:r>
          </a:p>
          <a:p>
            <a:pPr>
              <a:spcAft>
                <a:spcPts val="600"/>
              </a:spcAft>
              <a:tabLst>
                <a:tab pos="733425" algn="r"/>
                <a:tab pos="846138" algn="l"/>
              </a:tabLst>
            </a:pPr>
            <a:r>
              <a:rPr lang="en-US" sz="2200" dirty="0"/>
              <a:t>	5.9	Minnesota</a:t>
            </a:r>
          </a:p>
          <a:p>
            <a:pPr>
              <a:spcAft>
                <a:spcPts val="600"/>
              </a:spcAft>
              <a:tabLst>
                <a:tab pos="733425" algn="r"/>
                <a:tab pos="846138" algn="l"/>
              </a:tabLst>
            </a:pPr>
            <a:r>
              <a:rPr lang="en-US" sz="2200" dirty="0"/>
              <a:t>	5.9	Connecticut</a:t>
            </a:r>
          </a:p>
          <a:p>
            <a:pPr>
              <a:spcAft>
                <a:spcPts val="600"/>
              </a:spcAft>
              <a:tabLst>
                <a:tab pos="733425" algn="r"/>
                <a:tab pos="846138" algn="l"/>
              </a:tabLst>
            </a:pPr>
            <a:r>
              <a:rPr lang="en-US" sz="2200" dirty="0"/>
              <a:t>	5.9	Rhode Island</a:t>
            </a:r>
          </a:p>
          <a:p>
            <a:pPr>
              <a:spcAft>
                <a:spcPts val="600"/>
              </a:spcAft>
              <a:tabLst>
                <a:tab pos="733425" algn="r"/>
                <a:tab pos="846138" algn="l"/>
              </a:tabLst>
            </a:pPr>
            <a:r>
              <a:rPr lang="en-US" sz="2200" dirty="0"/>
              <a:t>	5.8	Illinois</a:t>
            </a:r>
          </a:p>
          <a:p>
            <a:pPr>
              <a:spcAft>
                <a:spcPts val="600"/>
              </a:spcAft>
              <a:tabLst>
                <a:tab pos="733425" algn="r"/>
                <a:tab pos="846138" algn="l"/>
              </a:tabLst>
            </a:pPr>
            <a:r>
              <a:rPr lang="en-US" sz="2200" dirty="0"/>
              <a:t>	5.5	Pennsylvania</a:t>
            </a:r>
          </a:p>
          <a:p>
            <a:pPr>
              <a:spcAft>
                <a:spcPts val="600"/>
              </a:spcAft>
              <a:tabLst>
                <a:tab pos="733425" algn="r"/>
                <a:tab pos="846138" algn="l"/>
              </a:tabLst>
            </a:pPr>
            <a:r>
              <a:rPr lang="en-US" sz="2200" dirty="0"/>
              <a:t>	5.5	West Virginia</a:t>
            </a:r>
          </a:p>
          <a:p>
            <a:pPr>
              <a:spcAft>
                <a:spcPts val="600"/>
              </a:spcAft>
              <a:tabLst>
                <a:tab pos="733425" algn="r"/>
                <a:tab pos="846138" algn="l"/>
              </a:tabLst>
            </a:pPr>
            <a:r>
              <a:rPr lang="en-US" sz="2200" dirty="0"/>
              <a:t>	5.2	Mississippi</a:t>
            </a:r>
          </a:p>
          <a:p>
            <a:pPr>
              <a:spcAft>
                <a:spcPts val="600"/>
              </a:spcAft>
              <a:tabLst>
                <a:tab pos="733425" algn="r"/>
                <a:tab pos="846138" algn="l"/>
              </a:tabLst>
            </a:pPr>
            <a:r>
              <a:rPr lang="en-US" sz="2200" dirty="0"/>
              <a:t>	5.1	Alaska</a:t>
            </a:r>
          </a:p>
          <a:p>
            <a:pPr>
              <a:spcAft>
                <a:spcPts val="600"/>
              </a:spcAft>
              <a:tabLst>
                <a:tab pos="733425" algn="r"/>
                <a:tab pos="846138" algn="l"/>
              </a:tabLst>
            </a:pPr>
            <a:r>
              <a:rPr lang="en-US" sz="2200" dirty="0"/>
              <a:t>	4.4	Ohio</a:t>
            </a:r>
          </a:p>
          <a:p>
            <a:pPr>
              <a:spcAft>
                <a:spcPts val="600"/>
              </a:spcAft>
              <a:tabLst>
                <a:tab pos="733425" algn="r"/>
                <a:tab pos="846138" algn="l"/>
              </a:tabLst>
            </a:pPr>
            <a:r>
              <a:rPr lang="en-US" sz="2200" dirty="0"/>
              <a:t>	4.3	Kansas</a:t>
            </a:r>
          </a:p>
          <a:p>
            <a:pPr>
              <a:spcAft>
                <a:spcPts val="600"/>
              </a:spcAft>
              <a:tabLst>
                <a:tab pos="733425" algn="r"/>
                <a:tab pos="846138" algn="l"/>
              </a:tabLst>
            </a:pPr>
            <a:r>
              <a:rPr lang="en-US" sz="2200" dirty="0"/>
              <a:t>	2.8	Vermont</a:t>
            </a:r>
          </a:p>
          <a:p>
            <a:pPr>
              <a:spcAft>
                <a:spcPts val="600"/>
              </a:spcAft>
              <a:tabLst>
                <a:tab pos="733425" algn="r"/>
                <a:tab pos="846138" algn="l"/>
              </a:tabLst>
            </a:pPr>
            <a:r>
              <a:rPr lang="en-US" sz="2200" dirty="0"/>
              <a:t>	0.0	Maine</a:t>
            </a:r>
          </a:p>
          <a:p>
            <a:pPr>
              <a:spcAft>
                <a:spcPts val="600"/>
              </a:spcAft>
              <a:tabLst>
                <a:tab pos="733425" algn="r"/>
                <a:tab pos="846138" algn="l"/>
              </a:tabLst>
            </a:pPr>
            <a:r>
              <a:rPr lang="en-US" sz="2200" dirty="0"/>
              <a:t>	-1.2	Virgin Islands</a:t>
            </a:r>
          </a:p>
          <a:p>
            <a:pPr>
              <a:spcAft>
                <a:spcPts val="600"/>
              </a:spcAft>
              <a:tabLst>
                <a:tab pos="733425" algn="r"/>
                <a:tab pos="846138" algn="l"/>
              </a:tabLst>
            </a:pPr>
            <a:r>
              <a:rPr lang="en-US" sz="2200" dirty="0"/>
              <a:t>	-1.2	Puerto Rico</a:t>
            </a:r>
          </a:p>
        </p:txBody>
      </p:sp>
    </p:spTree>
    <p:extLst>
      <p:ext uri="{BB962C8B-B14F-4D97-AF65-F5344CB8AC3E}">
        <p14:creationId xmlns:p14="http://schemas.microsoft.com/office/powerpoint/2010/main" val="338600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College</a:t>
            </a:r>
          </a:p>
        </p:txBody>
      </p:sp>
      <p:sp>
        <p:nvSpPr>
          <p:cNvPr id="3" name="Content Placeholder 2"/>
          <p:cNvSpPr>
            <a:spLocks noGrp="1"/>
          </p:cNvSpPr>
          <p:nvPr>
            <p:ph idx="1"/>
          </p:nvPr>
        </p:nvSpPr>
        <p:spPr>
          <a:xfrm>
            <a:off x="457200" y="1600200"/>
            <a:ext cx="8229600" cy="5105400"/>
          </a:xfrm>
        </p:spPr>
        <p:txBody>
          <a:bodyPr/>
          <a:lstStyle/>
          <a:p>
            <a:pPr marL="0" indent="0">
              <a:buNone/>
            </a:pPr>
            <a:r>
              <a:rPr lang="en-US" b="1" dirty="0">
                <a:solidFill>
                  <a:srgbClr val="FF0000"/>
                </a:solidFill>
              </a:rPr>
              <a:t>NC State</a:t>
            </a:r>
          </a:p>
          <a:p>
            <a:r>
              <a:rPr lang="en-US" dirty="0"/>
              <a:t>Electrical Engineering</a:t>
            </a:r>
          </a:p>
          <a:p>
            <a:r>
              <a:rPr lang="en-US" dirty="0"/>
              <a:t>11 years</a:t>
            </a:r>
          </a:p>
          <a:p>
            <a:r>
              <a:rPr lang="en-US" dirty="0"/>
              <a:t>Drafting</a:t>
            </a:r>
          </a:p>
          <a:p>
            <a:pPr marL="0" indent="0">
              <a:buNone/>
            </a:pPr>
            <a:r>
              <a:rPr lang="en-US" b="1" dirty="0">
                <a:solidFill>
                  <a:srgbClr val="7030A0"/>
                </a:solidFill>
              </a:rPr>
              <a:t>NC A&amp;T SU</a:t>
            </a:r>
          </a:p>
          <a:p>
            <a:r>
              <a:rPr lang="en-US" dirty="0"/>
              <a:t>BS Industrial Arts/Technology Education</a:t>
            </a:r>
          </a:p>
          <a:p>
            <a:pPr marL="0" indent="0">
              <a:buNone/>
            </a:pPr>
            <a:r>
              <a:rPr lang="en-US" b="1" dirty="0">
                <a:solidFill>
                  <a:schemeClr val="tx2">
                    <a:lumMod val="60000"/>
                    <a:lumOff val="40000"/>
                  </a:schemeClr>
                </a:solidFill>
              </a:rPr>
              <a:t>Indiana State</a:t>
            </a:r>
          </a:p>
          <a:p>
            <a:r>
              <a:rPr lang="en-US" dirty="0"/>
              <a:t>MS Technology Education</a:t>
            </a:r>
          </a:p>
        </p:txBody>
      </p:sp>
    </p:spTree>
    <p:extLst>
      <p:ext uri="{BB962C8B-B14F-4D97-AF65-F5344CB8AC3E}">
        <p14:creationId xmlns:p14="http://schemas.microsoft.com/office/powerpoint/2010/main" val="17835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190536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41975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342242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43813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88449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6867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23697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7100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9015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3951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Technical Writing and </a:t>
            </a:r>
            <a:r>
              <a:rPr lang="en-US" b="1" dirty="0" err="1"/>
              <a:t>MultiMedia</a:t>
            </a:r>
            <a:r>
              <a:rPr lang="en-US" b="1" dirty="0"/>
              <a:t> for:</a:t>
            </a:r>
          </a:p>
          <a:p>
            <a:r>
              <a:rPr lang="en-US" b="1" dirty="0"/>
              <a:t>Exide Electronics</a:t>
            </a:r>
          </a:p>
          <a:p>
            <a:r>
              <a:rPr lang="en-US" b="1" dirty="0"/>
              <a:t>FAA</a:t>
            </a:r>
          </a:p>
          <a:p>
            <a:r>
              <a:rPr lang="en-US" b="1" dirty="0" err="1"/>
              <a:t>Imonics</a:t>
            </a:r>
            <a:r>
              <a:rPr lang="en-US" b="1" dirty="0"/>
              <a:t> </a:t>
            </a:r>
          </a:p>
          <a:p>
            <a:r>
              <a:rPr lang="en-US" b="1" dirty="0"/>
              <a:t>IBM</a:t>
            </a:r>
          </a:p>
          <a:p>
            <a:r>
              <a:rPr lang="en-US" b="1" dirty="0"/>
              <a:t>John Deere</a:t>
            </a:r>
          </a:p>
          <a:p>
            <a:r>
              <a:rPr lang="en-US" b="1" dirty="0"/>
              <a:t>Exide Electronics</a:t>
            </a:r>
          </a:p>
          <a:p>
            <a:r>
              <a:rPr lang="en-US" b="1" dirty="0"/>
              <a:t>Nortel</a:t>
            </a:r>
          </a:p>
          <a:p>
            <a:r>
              <a:rPr lang="en-US" b="1" dirty="0"/>
              <a:t>Raleigh Chamber of Commerce</a:t>
            </a:r>
          </a:p>
        </p:txBody>
      </p:sp>
      <p:sp>
        <p:nvSpPr>
          <p:cNvPr id="2" name="Title 1"/>
          <p:cNvSpPr>
            <a:spLocks noGrp="1"/>
          </p:cNvSpPr>
          <p:nvPr>
            <p:ph type="title"/>
          </p:nvPr>
        </p:nvSpPr>
        <p:spPr/>
        <p:txBody>
          <a:bodyPr/>
          <a:lstStyle/>
          <a:p>
            <a:r>
              <a:rPr lang="en-US"/>
              <a:t>Post College</a:t>
            </a:r>
            <a:endParaRPr lang="en-US" dirty="0"/>
          </a:p>
        </p:txBody>
      </p:sp>
    </p:spTree>
    <p:extLst>
      <p:ext uri="{BB962C8B-B14F-4D97-AF65-F5344CB8AC3E}">
        <p14:creationId xmlns:p14="http://schemas.microsoft.com/office/powerpoint/2010/main" val="34083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19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800" y="0"/>
            <a:ext cx="8263383" cy="6858000"/>
          </a:xfrm>
          <a:prstGeom prst="rect">
            <a:avLst/>
          </a:prstGeom>
        </p:spPr>
      </p:pic>
    </p:spTree>
    <p:extLst>
      <p:ext uri="{BB962C8B-B14F-4D97-AF65-F5344CB8AC3E}">
        <p14:creationId xmlns:p14="http://schemas.microsoft.com/office/powerpoint/2010/main" val="410711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84" y="-1"/>
            <a:ext cx="9156684" cy="6865475"/>
          </a:xfrm>
          <a:prstGeom prst="rect">
            <a:avLst/>
          </a:prstGeom>
        </p:spPr>
      </p:pic>
      <p:sp>
        <p:nvSpPr>
          <p:cNvPr id="4" name="TextBox 3"/>
          <p:cNvSpPr txBox="1"/>
          <p:nvPr/>
        </p:nvSpPr>
        <p:spPr>
          <a:xfrm>
            <a:off x="1787669" y="2738160"/>
            <a:ext cx="907621" cy="523220"/>
          </a:xfrm>
          <a:prstGeom prst="rect">
            <a:avLst/>
          </a:prstGeom>
          <a:noFill/>
        </p:spPr>
        <p:txBody>
          <a:bodyPr wrap="none" rtlCol="0">
            <a:spAutoFit/>
          </a:bodyPr>
          <a:lstStyle/>
          <a:p>
            <a:r>
              <a:rPr lang="en-US" sz="2800" b="1" dirty="0"/>
              <a:t>5.4%</a:t>
            </a:r>
          </a:p>
        </p:txBody>
      </p:sp>
      <p:sp>
        <p:nvSpPr>
          <p:cNvPr id="5" name="TextBox 4"/>
          <p:cNvSpPr txBox="1"/>
          <p:nvPr/>
        </p:nvSpPr>
        <p:spPr>
          <a:xfrm>
            <a:off x="2438400" y="4991100"/>
            <a:ext cx="1018227" cy="523220"/>
          </a:xfrm>
          <a:prstGeom prst="rect">
            <a:avLst/>
          </a:prstGeom>
          <a:noFill/>
        </p:spPr>
        <p:txBody>
          <a:bodyPr wrap="none" rtlCol="0">
            <a:spAutoFit/>
          </a:bodyPr>
          <a:lstStyle/>
          <a:p>
            <a:r>
              <a:rPr lang="en-US" sz="2800" b="1" dirty="0"/>
              <a:t>-5.4%</a:t>
            </a:r>
          </a:p>
        </p:txBody>
      </p:sp>
      <p:sp>
        <p:nvSpPr>
          <p:cNvPr id="6" name="TextBox 5"/>
          <p:cNvSpPr txBox="1"/>
          <p:nvPr/>
        </p:nvSpPr>
        <p:spPr>
          <a:xfrm>
            <a:off x="3261503" y="2217460"/>
            <a:ext cx="907621" cy="523220"/>
          </a:xfrm>
          <a:prstGeom prst="rect">
            <a:avLst/>
          </a:prstGeom>
          <a:noFill/>
        </p:spPr>
        <p:txBody>
          <a:bodyPr wrap="none" rtlCol="0">
            <a:spAutoFit/>
          </a:bodyPr>
          <a:lstStyle/>
          <a:p>
            <a:r>
              <a:rPr lang="en-US" sz="2800" b="1" dirty="0"/>
              <a:t>8.5%</a:t>
            </a:r>
          </a:p>
        </p:txBody>
      </p:sp>
      <p:sp>
        <p:nvSpPr>
          <p:cNvPr id="7" name="TextBox 6"/>
          <p:cNvSpPr txBox="1"/>
          <p:nvPr/>
        </p:nvSpPr>
        <p:spPr>
          <a:xfrm>
            <a:off x="5403778" y="1908855"/>
            <a:ext cx="1090363" cy="523220"/>
          </a:xfrm>
          <a:prstGeom prst="rect">
            <a:avLst/>
          </a:prstGeom>
          <a:noFill/>
        </p:spPr>
        <p:txBody>
          <a:bodyPr wrap="none" rtlCol="0">
            <a:spAutoFit/>
          </a:bodyPr>
          <a:lstStyle/>
          <a:p>
            <a:r>
              <a:rPr lang="en-US" sz="2800" b="1" dirty="0"/>
              <a:t>10.2%</a:t>
            </a:r>
          </a:p>
        </p:txBody>
      </p:sp>
      <p:sp>
        <p:nvSpPr>
          <p:cNvPr id="8" name="TextBox 7"/>
          <p:cNvSpPr txBox="1"/>
          <p:nvPr/>
        </p:nvSpPr>
        <p:spPr>
          <a:xfrm>
            <a:off x="6311671" y="2432075"/>
            <a:ext cx="907621" cy="523220"/>
          </a:xfrm>
          <a:prstGeom prst="rect">
            <a:avLst/>
          </a:prstGeom>
          <a:noFill/>
        </p:spPr>
        <p:txBody>
          <a:bodyPr wrap="none" rtlCol="0">
            <a:spAutoFit/>
          </a:bodyPr>
          <a:lstStyle/>
          <a:p>
            <a:r>
              <a:rPr lang="en-US" sz="2800" b="1" dirty="0"/>
              <a:t>7.6%</a:t>
            </a:r>
          </a:p>
        </p:txBody>
      </p:sp>
      <p:sp>
        <p:nvSpPr>
          <p:cNvPr id="9" name="TextBox 8"/>
          <p:cNvSpPr txBox="1"/>
          <p:nvPr/>
        </p:nvSpPr>
        <p:spPr>
          <a:xfrm>
            <a:off x="7036822" y="1908855"/>
            <a:ext cx="1090363" cy="523220"/>
          </a:xfrm>
          <a:prstGeom prst="rect">
            <a:avLst/>
          </a:prstGeom>
          <a:noFill/>
        </p:spPr>
        <p:txBody>
          <a:bodyPr wrap="none" rtlCol="0">
            <a:spAutoFit/>
          </a:bodyPr>
          <a:lstStyle/>
          <a:p>
            <a:r>
              <a:rPr lang="en-US" sz="2800" b="1" dirty="0"/>
              <a:t>10.3%</a:t>
            </a:r>
          </a:p>
        </p:txBody>
      </p:sp>
    </p:spTree>
    <p:extLst>
      <p:ext uri="{BB962C8B-B14F-4D97-AF65-F5344CB8AC3E}">
        <p14:creationId xmlns:p14="http://schemas.microsoft.com/office/powerpoint/2010/main" val="22746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86591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08065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332281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68214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383839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 Degree - Dental Hygiene</a:t>
            </a:r>
            <a:br>
              <a:rPr lang="en-US" dirty="0"/>
            </a:br>
            <a:r>
              <a:rPr lang="en-US" dirty="0"/>
              <a:t>Wake Tech CC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54200"/>
            <a:ext cx="9144000" cy="3692191"/>
          </a:xfrm>
          <a:prstGeom prst="rect">
            <a:avLst/>
          </a:prstGeom>
        </p:spPr>
      </p:pic>
    </p:spTree>
    <p:extLst>
      <p:ext uri="{BB962C8B-B14F-4D97-AF65-F5344CB8AC3E}">
        <p14:creationId xmlns:p14="http://schemas.microsoft.com/office/powerpoint/2010/main" val="5447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 Degree - Dental Hygiene</a:t>
            </a:r>
            <a:br>
              <a:rPr lang="en-US" dirty="0"/>
            </a:br>
            <a:r>
              <a:rPr lang="en-US" dirty="0"/>
              <a:t>Wake Tech CC</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41500"/>
            <a:ext cx="9144000" cy="3680178"/>
          </a:xfrm>
          <a:prstGeom prst="rect">
            <a:avLst/>
          </a:prstGeom>
        </p:spPr>
      </p:pic>
    </p:spTree>
    <p:extLst>
      <p:ext uri="{BB962C8B-B14F-4D97-AF65-F5344CB8AC3E}">
        <p14:creationId xmlns:p14="http://schemas.microsoft.com/office/powerpoint/2010/main" val="201804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Taught at </a:t>
            </a:r>
          </a:p>
          <a:p>
            <a:r>
              <a:rPr lang="en-US" dirty="0"/>
              <a:t>UNC-CH</a:t>
            </a:r>
          </a:p>
          <a:p>
            <a:r>
              <a:rPr lang="en-US" dirty="0" err="1"/>
              <a:t>Enloe</a:t>
            </a:r>
            <a:r>
              <a:rPr lang="en-US" dirty="0"/>
              <a:t> HS</a:t>
            </a:r>
          </a:p>
          <a:p>
            <a:r>
              <a:rPr lang="en-US" dirty="0"/>
              <a:t>Southeast Raleigh HS</a:t>
            </a:r>
          </a:p>
          <a:p>
            <a:pPr marL="0" indent="0">
              <a:buNone/>
            </a:pPr>
            <a:endParaRPr lang="en-US" b="1" dirty="0"/>
          </a:p>
          <a:p>
            <a:pPr marL="0" indent="0">
              <a:buNone/>
            </a:pPr>
            <a:r>
              <a:rPr lang="en-US" b="1" dirty="0"/>
              <a:t>Wake County Schools Central Office</a:t>
            </a:r>
          </a:p>
          <a:p>
            <a:pPr marL="0" indent="0">
              <a:buNone/>
            </a:pPr>
            <a:r>
              <a:rPr lang="en-US" b="1" dirty="0"/>
              <a:t>NC Department of Public Instruction</a:t>
            </a:r>
          </a:p>
          <a:p>
            <a:pPr marL="0" indent="0">
              <a:buNone/>
            </a:pPr>
            <a:r>
              <a:rPr lang="en-US" b="1" dirty="0"/>
              <a:t>NC Community College System</a:t>
            </a:r>
          </a:p>
        </p:txBody>
      </p:sp>
      <p:sp>
        <p:nvSpPr>
          <p:cNvPr id="2" name="Title 1"/>
          <p:cNvSpPr>
            <a:spLocks noGrp="1"/>
          </p:cNvSpPr>
          <p:nvPr>
            <p:ph type="title"/>
          </p:nvPr>
        </p:nvSpPr>
        <p:spPr/>
        <p:txBody>
          <a:bodyPr/>
          <a:lstStyle/>
          <a:p>
            <a:r>
              <a:rPr lang="en-US"/>
              <a:t>Post College</a:t>
            </a:r>
            <a:endParaRPr lang="en-US" dirty="0"/>
          </a:p>
        </p:txBody>
      </p:sp>
    </p:spTree>
    <p:extLst>
      <p:ext uri="{BB962C8B-B14F-4D97-AF65-F5344CB8AC3E}">
        <p14:creationId xmlns:p14="http://schemas.microsoft.com/office/powerpoint/2010/main" val="301471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6276"/>
            <a:ext cx="7772400" cy="5029200"/>
          </a:xfrm>
        </p:spPr>
        <p:txBody>
          <a:bodyPr>
            <a:noAutofit/>
          </a:bodyPr>
          <a:lstStyle/>
          <a:p>
            <a:pPr>
              <a:lnSpc>
                <a:spcPts val="5500"/>
              </a:lnSpc>
              <a:spcBef>
                <a:spcPts val="0"/>
              </a:spcBef>
              <a:defRPr/>
            </a:pPr>
            <a:r>
              <a:rPr lang="en-US" sz="4000" i="1" dirty="0">
                <a:effectLst>
                  <a:outerShdw blurRad="38100" dist="38100" dir="2700000" algn="tl">
                    <a:srgbClr val="DDDDDD"/>
                  </a:outerShdw>
                </a:effectLst>
                <a:latin typeface="Arial" charset="0"/>
                <a:ea typeface="ヒラギノ角ゴ Pro W3" charset="0"/>
                <a:cs typeface="ヒラギノ角ゴ Pro W3" charset="0"/>
              </a:rPr>
              <a:t>Surprises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Legal Scenarios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New Ideas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929580" y="3442778"/>
            <a:ext cx="5284839"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83030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val="86146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Law</a:t>
            </a:r>
          </a:p>
        </p:txBody>
      </p:sp>
      <p:sp>
        <p:nvSpPr>
          <p:cNvPr id="3" name="Content Placeholder 2"/>
          <p:cNvSpPr>
            <a:spLocks noGrp="1"/>
          </p:cNvSpPr>
          <p:nvPr>
            <p:ph idx="1"/>
          </p:nvPr>
        </p:nvSpPr>
        <p:spPr/>
        <p:txBody>
          <a:bodyPr>
            <a:normAutofit/>
          </a:bodyPr>
          <a:lstStyle/>
          <a:p>
            <a:pPr marL="0" indent="0">
              <a:buNone/>
            </a:pPr>
            <a:r>
              <a:rPr lang="en-US" sz="3200"/>
              <a:t>3. Which of the following is a misdemeanor?</a:t>
            </a:r>
          </a:p>
          <a:p>
            <a:pPr marL="914400" lvl="1" indent="-514350">
              <a:buFont typeface="+mj-lt"/>
              <a:buAutoNum type="alphaUcPeriod"/>
            </a:pPr>
            <a:r>
              <a:rPr lang="en-US" sz="2800"/>
              <a:t>Underage drinking charge</a:t>
            </a:r>
          </a:p>
          <a:p>
            <a:pPr marL="914400" lvl="1" indent="-514350">
              <a:buFont typeface="+mj-lt"/>
              <a:buAutoNum type="alphaUcPeriod"/>
            </a:pPr>
            <a:r>
              <a:rPr lang="en-US" sz="2800"/>
              <a:t>Use of marijuana</a:t>
            </a:r>
          </a:p>
          <a:p>
            <a:pPr marL="914400" lvl="1" indent="-514350">
              <a:buFont typeface="+mj-lt"/>
              <a:buAutoNum type="alphaUcPeriod"/>
            </a:pPr>
            <a:r>
              <a:rPr lang="en-US" sz="2800"/>
              <a:t>Shoplifting</a:t>
            </a:r>
          </a:p>
          <a:p>
            <a:pPr marL="914400" lvl="1" indent="-514350">
              <a:buFont typeface="+mj-lt"/>
              <a:buAutoNum type="alphaUcPeriod"/>
            </a:pPr>
            <a:r>
              <a:rPr lang="en-US" sz="2800"/>
              <a:t>Drinking and driving</a:t>
            </a:r>
          </a:p>
        </p:txBody>
      </p:sp>
      <p:sp>
        <p:nvSpPr>
          <p:cNvPr id="6" name="Rounded Rectangle 5"/>
          <p:cNvSpPr>
            <a:spLocks noChangeArrowheads="1"/>
          </p:cNvSpPr>
          <p:nvPr/>
        </p:nvSpPr>
        <p:spPr bwMode="auto">
          <a:xfrm>
            <a:off x="793479" y="2293620"/>
            <a:ext cx="4728089" cy="195834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7" name="Rectangle 6"/>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Tree>
    <p:extLst>
      <p:ext uri="{BB962C8B-B14F-4D97-AF65-F5344CB8AC3E}">
        <p14:creationId xmlns:p14="http://schemas.microsoft.com/office/powerpoint/2010/main" val="32213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Law</a:t>
            </a:r>
          </a:p>
        </p:txBody>
      </p:sp>
      <p:sp>
        <p:nvSpPr>
          <p:cNvPr id="3" name="Content Placeholder 2"/>
          <p:cNvSpPr>
            <a:spLocks noGrp="1"/>
          </p:cNvSpPr>
          <p:nvPr>
            <p:ph idx="1"/>
          </p:nvPr>
        </p:nvSpPr>
        <p:spPr/>
        <p:txBody>
          <a:bodyPr>
            <a:normAutofit/>
          </a:bodyPr>
          <a:lstStyle/>
          <a:p>
            <a:pPr marL="0" indent="0">
              <a:buNone/>
            </a:pPr>
            <a:r>
              <a:rPr lang="en-US" sz="3200"/>
              <a:t>5.) An average attorney fee for a misdemeanor is approximately:</a:t>
            </a:r>
          </a:p>
          <a:p>
            <a:pPr marL="914400" lvl="1" indent="-514350">
              <a:buFont typeface="+mj-lt"/>
              <a:buAutoNum type="alphaUcPeriod"/>
            </a:pPr>
            <a:r>
              <a:rPr lang="en-US" sz="2800"/>
              <a:t>$ 500</a:t>
            </a:r>
          </a:p>
          <a:p>
            <a:pPr marL="914400" lvl="1" indent="-514350">
              <a:buFont typeface="+mj-lt"/>
              <a:buAutoNum type="alphaUcPeriod"/>
            </a:pPr>
            <a:r>
              <a:rPr lang="en-US" sz="2800"/>
              <a:t>$ 750</a:t>
            </a:r>
          </a:p>
          <a:p>
            <a:pPr marL="914400" lvl="1" indent="-514350">
              <a:buFont typeface="+mj-lt"/>
              <a:buAutoNum type="alphaUcPeriod"/>
            </a:pPr>
            <a:r>
              <a:rPr lang="en-US" sz="2800"/>
              <a:t>$1,250</a:t>
            </a:r>
          </a:p>
          <a:p>
            <a:pPr marL="914400" lvl="1" indent="-514350">
              <a:buFont typeface="+mj-lt"/>
              <a:buAutoNum type="alphaUcPeriod"/>
            </a:pPr>
            <a:r>
              <a:rPr lang="en-US" sz="2800"/>
              <a:t>$2,000</a:t>
            </a:r>
          </a:p>
        </p:txBody>
      </p:sp>
      <p:sp>
        <p:nvSpPr>
          <p:cNvPr id="6" name="Rounded Rectangle 5"/>
          <p:cNvSpPr>
            <a:spLocks noChangeArrowheads="1"/>
          </p:cNvSpPr>
          <p:nvPr/>
        </p:nvSpPr>
        <p:spPr bwMode="auto">
          <a:xfrm>
            <a:off x="793480" y="3703319"/>
            <a:ext cx="2635520" cy="515817"/>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7" name="Rectangle 6"/>
          <p:cNvSpPr/>
          <p:nvPr/>
        </p:nvSpPr>
        <p:spPr>
          <a:xfrm>
            <a:off x="1676400" y="6248400"/>
            <a:ext cx="6096000" cy="369332"/>
          </a:xfrm>
          <a:prstGeom prst="rect">
            <a:avLst/>
          </a:prstGeom>
        </p:spPr>
        <p:txBody>
          <a:bodyPr wrap="square">
            <a:spAutoFit/>
          </a:bodyPr>
          <a:lstStyle/>
          <a:p>
            <a:pPr algn="ctr"/>
            <a:r>
              <a:rPr lang="en-US">
                <a:latin typeface=""/>
              </a:rPr>
              <a:t>(Some questions may have more than one answer)</a:t>
            </a:r>
            <a:endParaRPr lang="en-US"/>
          </a:p>
        </p:txBody>
      </p:sp>
    </p:spTree>
    <p:extLst>
      <p:ext uri="{BB962C8B-B14F-4D97-AF65-F5344CB8AC3E}">
        <p14:creationId xmlns:p14="http://schemas.microsoft.com/office/powerpoint/2010/main" val="22683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Law</a:t>
            </a:r>
          </a:p>
        </p:txBody>
      </p:sp>
      <p:sp>
        <p:nvSpPr>
          <p:cNvPr id="3" name="Content Placeholder 2"/>
          <p:cNvSpPr>
            <a:spLocks noGrp="1"/>
          </p:cNvSpPr>
          <p:nvPr>
            <p:ph idx="1"/>
          </p:nvPr>
        </p:nvSpPr>
        <p:spPr/>
        <p:txBody>
          <a:bodyPr>
            <a:normAutofit/>
          </a:bodyPr>
          <a:lstStyle/>
          <a:p>
            <a:pPr marL="0" indent="0">
              <a:buNone/>
            </a:pPr>
            <a:r>
              <a:rPr lang="en-US" sz="3200"/>
              <a:t>6. Having a misdemeanor on your record could prevent you from being:</a:t>
            </a:r>
          </a:p>
          <a:p>
            <a:pPr marL="914400" lvl="1" indent="-514350">
              <a:buFont typeface="+mj-lt"/>
              <a:buAutoNum type="alphaUcPeriod"/>
            </a:pPr>
            <a:r>
              <a:rPr lang="en-US" sz="2800"/>
              <a:t>Accepted into college</a:t>
            </a:r>
          </a:p>
          <a:p>
            <a:pPr marL="914400" lvl="1" indent="-514350">
              <a:buFont typeface="+mj-lt"/>
              <a:buAutoNum type="alphaUcPeriod"/>
            </a:pPr>
            <a:r>
              <a:rPr lang="en-US" sz="2800"/>
              <a:t>Granted a loan</a:t>
            </a:r>
          </a:p>
          <a:p>
            <a:pPr marL="914400" lvl="1" indent="-514350">
              <a:buFont typeface="+mj-lt"/>
              <a:buAutoNum type="alphaUcPeriod"/>
            </a:pPr>
            <a:r>
              <a:rPr lang="en-US" sz="2800"/>
              <a:t>Hired by an employer</a:t>
            </a:r>
          </a:p>
          <a:p>
            <a:pPr marL="914400" lvl="1" indent="-514350">
              <a:buFont typeface="+mj-lt"/>
              <a:buAutoNum type="alphaUcPeriod"/>
            </a:pPr>
            <a:r>
              <a:rPr lang="en-US" sz="2800"/>
              <a:t>Accepted into the military</a:t>
            </a:r>
          </a:p>
        </p:txBody>
      </p:sp>
      <p:sp>
        <p:nvSpPr>
          <p:cNvPr id="6" name="Rounded Rectangle 5"/>
          <p:cNvSpPr>
            <a:spLocks noChangeArrowheads="1"/>
          </p:cNvSpPr>
          <p:nvPr/>
        </p:nvSpPr>
        <p:spPr bwMode="auto">
          <a:xfrm>
            <a:off x="793480" y="2779542"/>
            <a:ext cx="5255628" cy="195247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7" name="Rectangle 6"/>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Tree>
    <p:extLst>
      <p:ext uri="{BB962C8B-B14F-4D97-AF65-F5344CB8AC3E}">
        <p14:creationId xmlns:p14="http://schemas.microsoft.com/office/powerpoint/2010/main" val="351014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Law</a:t>
            </a:r>
          </a:p>
        </p:txBody>
      </p:sp>
      <p:sp>
        <p:nvSpPr>
          <p:cNvPr id="3" name="Content Placeholder 2"/>
          <p:cNvSpPr>
            <a:spLocks noGrp="1"/>
          </p:cNvSpPr>
          <p:nvPr>
            <p:ph idx="1"/>
          </p:nvPr>
        </p:nvSpPr>
        <p:spPr/>
        <p:txBody>
          <a:bodyPr>
            <a:normAutofit/>
          </a:bodyPr>
          <a:lstStyle/>
          <a:p>
            <a:pPr marL="0" indent="0">
              <a:buNone/>
            </a:pPr>
            <a:r>
              <a:rPr lang="en-US" sz="3200"/>
              <a:t>7. Which of the following are considered a felony?</a:t>
            </a:r>
          </a:p>
          <a:p>
            <a:pPr marL="914400" lvl="1" indent="-514350">
              <a:buFont typeface="+mj-lt"/>
              <a:buAutoNum type="alphaUcPeriod"/>
            </a:pPr>
            <a:r>
              <a:rPr lang="en-US" sz="2800"/>
              <a:t>Breaking and entering into a motor vehicle or home</a:t>
            </a:r>
          </a:p>
          <a:p>
            <a:pPr marL="914400" lvl="1" indent="-514350">
              <a:buFont typeface="+mj-lt"/>
              <a:buAutoNum type="alphaUcPeriod"/>
            </a:pPr>
            <a:r>
              <a:rPr lang="en-US" sz="2800"/>
              <a:t>Growing marijuana or selling 1 or more grams of marijuana</a:t>
            </a:r>
          </a:p>
          <a:p>
            <a:pPr marL="914400" lvl="1" indent="-514350">
              <a:buFont typeface="+mj-lt"/>
              <a:buAutoNum type="alphaUcPeriod"/>
            </a:pPr>
            <a:r>
              <a:rPr lang="en-US" sz="2800"/>
              <a:t>Damaging mailboxes</a:t>
            </a:r>
          </a:p>
          <a:p>
            <a:pPr marL="914400" lvl="1" indent="-514350">
              <a:buFont typeface="+mj-lt"/>
              <a:buAutoNum type="alphaUcPeriod"/>
            </a:pPr>
            <a:r>
              <a:rPr lang="en-US" sz="2800"/>
              <a:t>Stealing anything having a value of $1,000 or more</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736754"/>
            <a:ext cx="7893320" cy="332486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01327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Law</a:t>
            </a:r>
          </a:p>
        </p:txBody>
      </p:sp>
      <p:sp>
        <p:nvSpPr>
          <p:cNvPr id="3" name="Content Placeholder 2"/>
          <p:cNvSpPr>
            <a:spLocks noGrp="1"/>
          </p:cNvSpPr>
          <p:nvPr>
            <p:ph idx="1"/>
          </p:nvPr>
        </p:nvSpPr>
        <p:spPr/>
        <p:txBody>
          <a:bodyPr>
            <a:normAutofit/>
          </a:bodyPr>
          <a:lstStyle/>
          <a:p>
            <a:pPr marL="0" indent="0">
              <a:buNone/>
            </a:pPr>
            <a:r>
              <a:rPr lang="en-US" sz="3200"/>
              <a:t>7. Which of the following are considered a felony?</a:t>
            </a:r>
          </a:p>
          <a:p>
            <a:pPr marL="914400" lvl="1" indent="-514350">
              <a:buFont typeface="+mj-lt"/>
              <a:buAutoNum type="alphaUcPeriod"/>
            </a:pPr>
            <a:r>
              <a:rPr lang="en-US" sz="2800"/>
              <a:t>Breaking and entering into a motor vehicle or home</a:t>
            </a:r>
          </a:p>
          <a:p>
            <a:pPr marL="914400" lvl="1" indent="-514350">
              <a:buFont typeface="+mj-lt"/>
              <a:buAutoNum type="alphaUcPeriod"/>
            </a:pPr>
            <a:r>
              <a:rPr lang="en-US" sz="2800"/>
              <a:t>Growing marijuana or selling 1 or more grams of marijuana</a:t>
            </a:r>
          </a:p>
          <a:p>
            <a:pPr marL="914400" lvl="1" indent="-514350">
              <a:buFont typeface="+mj-lt"/>
              <a:buAutoNum type="alphaUcPeriod"/>
            </a:pPr>
            <a:r>
              <a:rPr lang="en-US" sz="2800"/>
              <a:t>Damaging mailboxes</a:t>
            </a:r>
          </a:p>
          <a:p>
            <a:pPr marL="914400" lvl="1" indent="-514350">
              <a:buFont typeface="+mj-lt"/>
              <a:buAutoNum type="alphaUcPeriod"/>
            </a:pPr>
            <a:r>
              <a:rPr lang="en-US" sz="2800"/>
              <a:t>Stealing anything having a value of $1,000 or more</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736754"/>
            <a:ext cx="7893320" cy="332486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02124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Law</a:t>
            </a:r>
          </a:p>
        </p:txBody>
      </p:sp>
      <p:sp>
        <p:nvSpPr>
          <p:cNvPr id="3" name="Content Placeholder 2"/>
          <p:cNvSpPr>
            <a:spLocks noGrp="1"/>
          </p:cNvSpPr>
          <p:nvPr>
            <p:ph idx="1"/>
          </p:nvPr>
        </p:nvSpPr>
        <p:spPr/>
        <p:txBody>
          <a:bodyPr>
            <a:normAutofit/>
          </a:bodyPr>
          <a:lstStyle/>
          <a:p>
            <a:pPr marL="0" indent="0">
              <a:buNone/>
            </a:pPr>
            <a:r>
              <a:rPr lang="en-US" sz="3200"/>
              <a:t>8. Once you have a criminal record, you must list convictions for the rest of your life on:</a:t>
            </a:r>
          </a:p>
          <a:p>
            <a:pPr marL="914400" lvl="1" indent="-514350">
              <a:buFont typeface="+mj-lt"/>
              <a:buAutoNum type="alphaUcPeriod"/>
            </a:pPr>
            <a:r>
              <a:rPr lang="en-US" sz="2800"/>
              <a:t>College applications</a:t>
            </a:r>
          </a:p>
          <a:p>
            <a:pPr marL="914400" lvl="1" indent="-514350">
              <a:buFont typeface="+mj-lt"/>
              <a:buAutoNum type="alphaUcPeriod"/>
            </a:pPr>
            <a:r>
              <a:rPr lang="en-US" sz="2800"/>
              <a:t>Loan applications</a:t>
            </a:r>
          </a:p>
          <a:p>
            <a:pPr marL="914400" lvl="1" indent="-514350">
              <a:buFont typeface="+mj-lt"/>
              <a:buAutoNum type="alphaUcPeriod"/>
            </a:pPr>
            <a:r>
              <a:rPr lang="en-US" sz="2800"/>
              <a:t>Employment applications</a:t>
            </a:r>
          </a:p>
          <a:p>
            <a:pPr marL="914400" lvl="1" indent="-514350">
              <a:buFont typeface="+mj-lt"/>
              <a:buAutoNum type="alphaUcPeriod"/>
            </a:pPr>
            <a:r>
              <a:rPr lang="en-US" sz="2800"/>
              <a:t>Credit card applications</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779542"/>
            <a:ext cx="4007120" cy="5334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8" name="Rounded Rectangle 7"/>
          <p:cNvSpPr>
            <a:spLocks noChangeArrowheads="1"/>
          </p:cNvSpPr>
          <p:nvPr/>
        </p:nvSpPr>
        <p:spPr bwMode="auto">
          <a:xfrm>
            <a:off x="793479" y="3720906"/>
            <a:ext cx="4903935" cy="518934"/>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7327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Injury to Real Property</a:t>
            </a:r>
          </a:p>
        </p:txBody>
      </p:sp>
      <p:sp>
        <p:nvSpPr>
          <p:cNvPr id="3" name="Content Placeholder 2"/>
          <p:cNvSpPr>
            <a:spLocks noGrp="1"/>
          </p:cNvSpPr>
          <p:nvPr>
            <p:ph idx="1"/>
          </p:nvPr>
        </p:nvSpPr>
        <p:spPr/>
        <p:txBody>
          <a:bodyPr>
            <a:normAutofit/>
          </a:bodyPr>
          <a:lstStyle/>
          <a:p>
            <a:pPr marL="0" indent="0">
              <a:buNone/>
            </a:pPr>
            <a:r>
              <a:rPr lang="en-US" sz="3200"/>
              <a:t>12. What you might consider a “prank” could actually be a misdemeanor crime.</a:t>
            </a:r>
          </a:p>
          <a:p>
            <a:pPr marL="0" indent="0">
              <a:buNone/>
            </a:pPr>
            <a:r>
              <a:rPr lang="en-US" sz="3200"/>
              <a:t>Which of these actions could give you a criminal record?</a:t>
            </a:r>
          </a:p>
          <a:p>
            <a:pPr marL="914400" lvl="1" indent="-514350">
              <a:buFont typeface="+mj-lt"/>
              <a:buAutoNum type="alphaUcPeriod"/>
            </a:pPr>
            <a:r>
              <a:rPr lang="en-US" sz="2800"/>
              <a:t>Egging a house or car</a:t>
            </a:r>
          </a:p>
          <a:p>
            <a:pPr marL="914400" lvl="1" indent="-514350">
              <a:buFont typeface="+mj-lt"/>
              <a:buAutoNum type="alphaUcPeriod"/>
            </a:pPr>
            <a:r>
              <a:rPr lang="en-US" sz="2800"/>
              <a:t>Keying (scratching) a car’s paint</a:t>
            </a:r>
          </a:p>
          <a:p>
            <a:pPr marL="914400" lvl="1" indent="-514350">
              <a:buFont typeface="+mj-lt"/>
              <a:buAutoNum type="alphaUcPeriod"/>
            </a:pPr>
            <a:r>
              <a:rPr lang="en-US" sz="2800"/>
              <a:t>Slashing a tire</a:t>
            </a:r>
          </a:p>
          <a:p>
            <a:pPr marL="914400" lvl="1" indent="-514350">
              <a:buFont typeface="+mj-lt"/>
              <a:buAutoNum type="alphaUcPeriod"/>
            </a:pPr>
            <a:r>
              <a:rPr lang="en-US" sz="2800"/>
              <a:t>Toilet papering property</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3776003"/>
            <a:ext cx="5759720" cy="2134015"/>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57143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Drugs &amp; Alcohol</a:t>
            </a:r>
          </a:p>
        </p:txBody>
      </p:sp>
      <p:sp>
        <p:nvSpPr>
          <p:cNvPr id="3" name="Content Placeholder 2"/>
          <p:cNvSpPr>
            <a:spLocks noGrp="1"/>
          </p:cNvSpPr>
          <p:nvPr>
            <p:ph idx="1"/>
          </p:nvPr>
        </p:nvSpPr>
        <p:spPr/>
        <p:txBody>
          <a:bodyPr>
            <a:normAutofit/>
          </a:bodyPr>
          <a:lstStyle/>
          <a:p>
            <a:pPr marL="0" indent="0">
              <a:buNone/>
            </a:pPr>
            <a:r>
              <a:rPr lang="en-US" sz="3200"/>
              <a:t>13. A misdemeanor drug charge could prevent you from gaining employment in which of the following career paths?</a:t>
            </a:r>
          </a:p>
          <a:p>
            <a:pPr marL="914400" lvl="1" indent="-514350">
              <a:buFont typeface="+mj-lt"/>
              <a:buAutoNum type="alphaUcPeriod"/>
            </a:pPr>
            <a:r>
              <a:rPr lang="en-US" sz="2800"/>
              <a:t>Pilot</a:t>
            </a:r>
          </a:p>
          <a:p>
            <a:pPr marL="914400" lvl="1" indent="-514350">
              <a:buFont typeface="+mj-lt"/>
              <a:buAutoNum type="alphaUcPeriod"/>
            </a:pPr>
            <a:r>
              <a:rPr lang="en-US" sz="2800"/>
              <a:t>Nurse</a:t>
            </a:r>
          </a:p>
          <a:p>
            <a:pPr marL="914400" lvl="1" indent="-514350">
              <a:buFont typeface="+mj-lt"/>
              <a:buAutoNum type="alphaUcPeriod"/>
            </a:pPr>
            <a:r>
              <a:rPr lang="en-US" sz="2800"/>
              <a:t>A Federal Position</a:t>
            </a:r>
          </a:p>
          <a:p>
            <a:pPr marL="914400" lvl="1" indent="-514350">
              <a:buFont typeface="+mj-lt"/>
              <a:buAutoNum type="alphaUcPeriod"/>
            </a:pPr>
            <a:r>
              <a:rPr lang="en-US" sz="2800"/>
              <a:t>Law Enforcement</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3259602"/>
            <a:ext cx="3778520" cy="204391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49126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Begin with the End in Mind</a:t>
            </a:r>
            <a:endParaRPr lang="en-US" dirty="0"/>
          </a:p>
        </p:txBody>
      </p:sp>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a:effectLst>
                  <a:outerShdw blurRad="38100" dist="38100" dir="2700000" algn="tl">
                    <a:srgbClr val="C0C0C0"/>
                  </a:outerShdw>
                </a:effectLst>
              </a:rPr>
              <a:t>A Changing World:  Helping people prepare for life in a scary world that we know little about</a:t>
            </a:r>
            <a:endParaRPr lang="en-US" dirty="0"/>
          </a:p>
        </p:txBody>
      </p:sp>
      <p:pic>
        <p:nvPicPr>
          <p:cNvPr id="5" name="Picture 4">
            <a:extLst>
              <a:ext uri="{FF2B5EF4-FFF2-40B4-BE49-F238E27FC236}">
                <a16:creationId xmlns:a16="http://schemas.microsoft.com/office/drawing/2014/main" id="{68F0E140-BF27-1348-97FC-D73A2BA0B1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7534" y="1268962"/>
            <a:ext cx="6520323" cy="4469577"/>
          </a:xfrm>
          <a:prstGeom prst="rect">
            <a:avLst/>
          </a:prstGeom>
        </p:spPr>
      </p:pic>
    </p:spTree>
    <p:extLst>
      <p:ext uri="{BB962C8B-B14F-4D97-AF65-F5344CB8AC3E}">
        <p14:creationId xmlns:p14="http://schemas.microsoft.com/office/powerpoint/2010/main" val="21775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Drugs &amp; Alcohol</a:t>
            </a:r>
          </a:p>
        </p:txBody>
      </p:sp>
      <p:sp>
        <p:nvSpPr>
          <p:cNvPr id="3" name="Content Placeholder 2"/>
          <p:cNvSpPr>
            <a:spLocks noGrp="1"/>
          </p:cNvSpPr>
          <p:nvPr>
            <p:ph idx="1"/>
          </p:nvPr>
        </p:nvSpPr>
        <p:spPr/>
        <p:txBody>
          <a:bodyPr>
            <a:normAutofit/>
          </a:bodyPr>
          <a:lstStyle/>
          <a:p>
            <a:pPr marL="0" indent="0">
              <a:buNone/>
            </a:pPr>
            <a:r>
              <a:rPr lang="en-US" sz="3200" dirty="0"/>
              <a:t>15. If you are under 21 and convicted of a DWI, what are the possible consequences?</a:t>
            </a:r>
          </a:p>
          <a:p>
            <a:pPr marL="914400" lvl="1" indent="-514350">
              <a:buFont typeface="+mj-lt"/>
              <a:buAutoNum type="alphaUcPeriod"/>
            </a:pPr>
            <a:r>
              <a:rPr lang="en-US" sz="2800" dirty="0"/>
              <a:t>Lose driving privileges for 1 year</a:t>
            </a:r>
          </a:p>
          <a:p>
            <a:pPr marL="914400" lvl="1" indent="-514350">
              <a:buFont typeface="+mj-lt"/>
              <a:buAutoNum type="alphaUcPeriod"/>
            </a:pPr>
            <a:r>
              <a:rPr lang="en-US" sz="2800" dirty="0"/>
              <a:t>Be able to drive to your job, only</a:t>
            </a:r>
          </a:p>
          <a:p>
            <a:pPr marL="914400" lvl="1" indent="-514350">
              <a:buFont typeface="+mj-lt"/>
              <a:buAutoNum type="alphaUcPeriod"/>
            </a:pPr>
            <a:r>
              <a:rPr lang="en-US" sz="2800" dirty="0"/>
              <a:t>Your car insurance could increase 200% for one year</a:t>
            </a:r>
          </a:p>
          <a:p>
            <a:pPr marL="914400" lvl="1" indent="-514350">
              <a:buFont typeface="+mj-lt"/>
              <a:buAutoNum type="alphaUcPeriod"/>
            </a:pPr>
            <a:r>
              <a:rPr lang="en-US" sz="2800" dirty="0"/>
              <a:t>Your car insurance could increase 400% for three years</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779542"/>
            <a:ext cx="7664720" cy="5334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8" name="Rounded Rectangle 7"/>
          <p:cNvSpPr>
            <a:spLocks noChangeArrowheads="1"/>
          </p:cNvSpPr>
          <p:nvPr/>
        </p:nvSpPr>
        <p:spPr bwMode="auto">
          <a:xfrm>
            <a:off x="793480" y="4587828"/>
            <a:ext cx="7664720" cy="105859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04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Drugs &amp; Alcohol</a:t>
            </a:r>
          </a:p>
        </p:txBody>
      </p:sp>
      <p:sp>
        <p:nvSpPr>
          <p:cNvPr id="3" name="Content Placeholder 2"/>
          <p:cNvSpPr>
            <a:spLocks noGrp="1"/>
          </p:cNvSpPr>
          <p:nvPr>
            <p:ph idx="1"/>
          </p:nvPr>
        </p:nvSpPr>
        <p:spPr/>
        <p:txBody>
          <a:bodyPr>
            <a:normAutofit/>
          </a:bodyPr>
          <a:lstStyle/>
          <a:p>
            <a:pPr marL="0" indent="0">
              <a:buNone/>
            </a:pPr>
            <a:r>
              <a:rPr lang="en-US" sz="3200" dirty="0"/>
              <a:t>17. A typical speeding ticket averages approximately $200 in attorney fees.</a:t>
            </a:r>
          </a:p>
          <a:p>
            <a:pPr marL="0" indent="0">
              <a:buNone/>
            </a:pPr>
            <a:r>
              <a:rPr lang="en-US" sz="3200" dirty="0"/>
              <a:t>However, an attorney fee for your first DWI could cost:</a:t>
            </a:r>
          </a:p>
          <a:p>
            <a:pPr marL="914400" lvl="1" indent="-514350">
              <a:buFont typeface="+mj-lt"/>
              <a:buAutoNum type="alphaUcPeriod"/>
            </a:pPr>
            <a:r>
              <a:rPr lang="en-US" sz="2800" dirty="0"/>
              <a:t>$ 500 - $1,000</a:t>
            </a:r>
          </a:p>
          <a:p>
            <a:pPr marL="914400" lvl="1" indent="-514350">
              <a:buFont typeface="+mj-lt"/>
              <a:buAutoNum type="alphaUcPeriod"/>
            </a:pPr>
            <a:r>
              <a:rPr lang="en-US" sz="2800" dirty="0"/>
              <a:t>$ 800 - $1,000</a:t>
            </a:r>
          </a:p>
          <a:p>
            <a:pPr marL="914400" lvl="1" indent="-514350">
              <a:buFont typeface="+mj-lt"/>
              <a:buAutoNum type="alphaUcPeriod"/>
            </a:pPr>
            <a:r>
              <a:rPr lang="en-US" sz="2800" dirty="0"/>
              <a:t>$1,500 - $2,500</a:t>
            </a:r>
          </a:p>
          <a:p>
            <a:pPr marL="914400" lvl="1" indent="-514350">
              <a:buFont typeface="+mj-lt"/>
              <a:buAutoNum type="alphaUcPeriod"/>
            </a:pPr>
            <a:r>
              <a:rPr lang="en-US" sz="2800" dirty="0"/>
              <a:t>$2,500 - $3,500</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4736712"/>
            <a:ext cx="3397520" cy="6096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801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Embezzlement</a:t>
            </a:r>
          </a:p>
        </p:txBody>
      </p:sp>
      <p:sp>
        <p:nvSpPr>
          <p:cNvPr id="3" name="Content Placeholder 2"/>
          <p:cNvSpPr>
            <a:spLocks noGrp="1"/>
          </p:cNvSpPr>
          <p:nvPr>
            <p:ph idx="1"/>
          </p:nvPr>
        </p:nvSpPr>
        <p:spPr/>
        <p:txBody>
          <a:bodyPr>
            <a:normAutofit/>
          </a:bodyPr>
          <a:lstStyle/>
          <a:p>
            <a:pPr marL="0" indent="0">
              <a:buNone/>
            </a:pPr>
            <a:r>
              <a:rPr lang="en-US" sz="3200" dirty="0"/>
              <a:t>24. Larceny is a felony-level crime. Which of the following situations are considered larceny by employee?</a:t>
            </a:r>
          </a:p>
          <a:p>
            <a:pPr marL="914400" lvl="1" indent="-514350">
              <a:buFont typeface="+mj-lt"/>
              <a:buAutoNum type="alphaUcPeriod"/>
            </a:pPr>
            <a:r>
              <a:rPr lang="en-US" sz="2800" dirty="0"/>
              <a:t>Giving your friend last week’s sale price</a:t>
            </a:r>
          </a:p>
          <a:p>
            <a:pPr marL="914400" lvl="1" indent="-514350">
              <a:buFont typeface="+mj-lt"/>
              <a:buAutoNum type="alphaUcPeriod"/>
            </a:pPr>
            <a:r>
              <a:rPr lang="en-US" sz="2800" dirty="0"/>
              <a:t>Giving a friend a free pizza from your place of employment</a:t>
            </a:r>
          </a:p>
          <a:p>
            <a:pPr marL="914400" lvl="1" indent="-514350">
              <a:buFont typeface="+mj-lt"/>
              <a:buAutoNum type="alphaUcPeriod"/>
            </a:pPr>
            <a:r>
              <a:rPr lang="en-US" sz="2800" dirty="0"/>
              <a:t>Not charging your friends for popcorn when they come to the movies</a:t>
            </a:r>
          </a:p>
          <a:p>
            <a:pPr marL="914400" lvl="1" indent="-514350">
              <a:buFont typeface="+mj-lt"/>
              <a:buAutoNum type="alphaUcPeriod"/>
            </a:pPr>
            <a:r>
              <a:rPr lang="en-US" sz="2800" dirty="0"/>
              <a:t>Not ringing up a grocery item for your friend</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3315873"/>
            <a:ext cx="7664720" cy="280767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69592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Internet Hacking</a:t>
            </a:r>
          </a:p>
        </p:txBody>
      </p:sp>
      <p:sp>
        <p:nvSpPr>
          <p:cNvPr id="3" name="Content Placeholder 2"/>
          <p:cNvSpPr>
            <a:spLocks noGrp="1"/>
          </p:cNvSpPr>
          <p:nvPr>
            <p:ph idx="1"/>
          </p:nvPr>
        </p:nvSpPr>
        <p:spPr/>
        <p:txBody>
          <a:bodyPr>
            <a:normAutofit/>
          </a:bodyPr>
          <a:lstStyle/>
          <a:p>
            <a:pPr marL="0" indent="0">
              <a:buNone/>
            </a:pPr>
            <a:r>
              <a:rPr lang="en-US" sz="3200" dirty="0"/>
              <a:t>25.  Internet hacking is a Federal offense. If found guilty of this crime, the consequence(s) could mean:</a:t>
            </a:r>
          </a:p>
          <a:p>
            <a:pPr marL="914400" lvl="1" indent="-514350">
              <a:buFont typeface="+mj-lt"/>
              <a:buAutoNum type="alphaUcPeriod"/>
            </a:pPr>
            <a:r>
              <a:rPr lang="en-US" sz="2800" dirty="0"/>
              <a:t>Not having a career in the military</a:t>
            </a:r>
          </a:p>
          <a:p>
            <a:pPr marL="914400" lvl="1" indent="-514350">
              <a:buFont typeface="+mj-lt"/>
              <a:buAutoNum type="alphaUcPeriod"/>
            </a:pPr>
            <a:r>
              <a:rPr lang="en-US" sz="2800" dirty="0"/>
              <a:t>Never being able to get a loan for a car or home</a:t>
            </a:r>
          </a:p>
          <a:p>
            <a:pPr marL="914400" lvl="1" indent="-514350">
              <a:buFont typeface="+mj-lt"/>
              <a:buAutoNum type="alphaUcPeriod"/>
            </a:pPr>
            <a:r>
              <a:rPr lang="en-US" sz="2800" dirty="0"/>
              <a:t>Having your voting rights revoked</a:t>
            </a:r>
          </a:p>
          <a:p>
            <a:pPr marL="914400" lvl="1" indent="-514350">
              <a:buFont typeface="+mj-lt"/>
              <a:buAutoNum type="alphaUcPeriod"/>
            </a:pPr>
            <a:r>
              <a:rPr lang="en-US" sz="2800" dirty="0"/>
              <a:t>Notifying your employer that you are a convicted felon</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3241434"/>
            <a:ext cx="6064520" cy="56606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8" name="Rounded Rectangle 7"/>
          <p:cNvSpPr>
            <a:spLocks noChangeArrowheads="1"/>
          </p:cNvSpPr>
          <p:nvPr/>
        </p:nvSpPr>
        <p:spPr bwMode="auto">
          <a:xfrm>
            <a:off x="793480" y="4647616"/>
            <a:ext cx="7721870" cy="1414004"/>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1903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Piracy</a:t>
            </a:r>
          </a:p>
        </p:txBody>
      </p:sp>
      <p:sp>
        <p:nvSpPr>
          <p:cNvPr id="3" name="Content Placeholder 2"/>
          <p:cNvSpPr>
            <a:spLocks noGrp="1"/>
          </p:cNvSpPr>
          <p:nvPr>
            <p:ph idx="1"/>
          </p:nvPr>
        </p:nvSpPr>
        <p:spPr/>
        <p:txBody>
          <a:bodyPr>
            <a:normAutofit/>
          </a:bodyPr>
          <a:lstStyle/>
          <a:p>
            <a:pPr marL="0" indent="0">
              <a:buNone/>
            </a:pPr>
            <a:r>
              <a:rPr lang="en-US" sz="3200" dirty="0"/>
              <a:t>27. Which of the following is a Federal crime called piracy?</a:t>
            </a:r>
          </a:p>
          <a:p>
            <a:pPr marL="914400" lvl="1" indent="-514350">
              <a:buFont typeface="+mj-lt"/>
              <a:buAutoNum type="alphaUcPeriod"/>
            </a:pPr>
            <a:r>
              <a:rPr lang="en-US" sz="2800" dirty="0"/>
              <a:t>Downloading pirated music from the Internet</a:t>
            </a:r>
          </a:p>
          <a:p>
            <a:pPr marL="914400" lvl="1" indent="-514350">
              <a:buFont typeface="+mj-lt"/>
              <a:buAutoNum type="alphaUcPeriod"/>
            </a:pPr>
            <a:r>
              <a:rPr lang="en-US" sz="2800" dirty="0"/>
              <a:t>Making copies of DVDs or VHS videotapes and giving to a friend.</a:t>
            </a:r>
          </a:p>
          <a:p>
            <a:pPr marL="914400" lvl="1" indent="-514350">
              <a:buFont typeface="+mj-lt"/>
              <a:buAutoNum type="alphaUcPeriod"/>
            </a:pPr>
            <a:r>
              <a:rPr lang="en-US" sz="2800" dirty="0"/>
              <a:t>Making a copy of a CD you bought for an extra copy to use in your car.</a:t>
            </a:r>
          </a:p>
          <a:p>
            <a:pPr marL="914400" lvl="1" indent="-514350">
              <a:buFont typeface="+mj-lt"/>
              <a:buAutoNum type="alphaUcPeriod"/>
            </a:pPr>
            <a:r>
              <a:rPr lang="en-US" sz="2800" dirty="0"/>
              <a:t>Purchasing a CD and then burning a copy for a friend</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804160"/>
            <a:ext cx="7893320" cy="137922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8" name="Rounded Rectangle 7"/>
          <p:cNvSpPr>
            <a:spLocks noChangeArrowheads="1"/>
          </p:cNvSpPr>
          <p:nvPr/>
        </p:nvSpPr>
        <p:spPr bwMode="auto">
          <a:xfrm>
            <a:off x="793480" y="5082539"/>
            <a:ext cx="7893320" cy="827479"/>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74063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Counterfeiting</a:t>
            </a:r>
          </a:p>
        </p:txBody>
      </p:sp>
      <p:sp>
        <p:nvSpPr>
          <p:cNvPr id="3" name="Content Placeholder 2"/>
          <p:cNvSpPr>
            <a:spLocks noGrp="1"/>
          </p:cNvSpPr>
          <p:nvPr>
            <p:ph idx="1"/>
          </p:nvPr>
        </p:nvSpPr>
        <p:spPr>
          <a:xfrm>
            <a:off x="457200" y="1600200"/>
            <a:ext cx="8458200" cy="4800600"/>
          </a:xfrm>
        </p:spPr>
        <p:txBody>
          <a:bodyPr>
            <a:normAutofit/>
          </a:bodyPr>
          <a:lstStyle/>
          <a:p>
            <a:pPr marL="0" indent="0">
              <a:buNone/>
            </a:pPr>
            <a:r>
              <a:rPr lang="en-US" sz="3200" dirty="0"/>
              <a:t>28. Counterfeiting is a felony. An example is:</a:t>
            </a:r>
          </a:p>
          <a:p>
            <a:pPr marL="914400" lvl="1" indent="-514350">
              <a:buFont typeface="+mj-lt"/>
              <a:buAutoNum type="alphaUcPeriod"/>
            </a:pPr>
            <a:r>
              <a:rPr lang="en-US" sz="2800" dirty="0"/>
              <a:t>Creating a $20 bill using a scanner and printer</a:t>
            </a:r>
          </a:p>
          <a:p>
            <a:pPr marL="914400" lvl="1" indent="-514350">
              <a:buFont typeface="+mj-lt"/>
              <a:buAutoNum type="alphaUcPeriod"/>
            </a:pPr>
            <a:r>
              <a:rPr lang="en-US" sz="2800" dirty="0"/>
              <a:t>Creating a fake ID and then posing as this individual</a:t>
            </a:r>
          </a:p>
          <a:p>
            <a:pPr marL="914400" lvl="1" indent="-514350">
              <a:buFont typeface="+mj-lt"/>
              <a:buAutoNum type="alphaUcPeriod"/>
            </a:pPr>
            <a:r>
              <a:rPr lang="en-US" sz="2800" dirty="0"/>
              <a:t>Creating tickets to gain access to a concert</a:t>
            </a:r>
          </a:p>
          <a:p>
            <a:pPr marL="914400" lvl="1" indent="-514350">
              <a:buFont typeface="+mj-lt"/>
              <a:buAutoNum type="alphaUcPeriod"/>
            </a:pPr>
            <a:r>
              <a:rPr lang="en-US" sz="2800" dirty="0"/>
              <a:t>Creating fake IDs for friends</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133600"/>
            <a:ext cx="7817120" cy="51816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8" name="Rounded Rectangle 7"/>
          <p:cNvSpPr>
            <a:spLocks noChangeArrowheads="1"/>
          </p:cNvSpPr>
          <p:nvPr/>
        </p:nvSpPr>
        <p:spPr bwMode="auto">
          <a:xfrm>
            <a:off x="793480" y="3474720"/>
            <a:ext cx="7664720" cy="51816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7509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Fraudulent Identification</a:t>
            </a:r>
          </a:p>
        </p:txBody>
      </p:sp>
      <p:sp>
        <p:nvSpPr>
          <p:cNvPr id="3" name="Content Placeholder 2"/>
          <p:cNvSpPr>
            <a:spLocks noGrp="1"/>
          </p:cNvSpPr>
          <p:nvPr>
            <p:ph idx="1"/>
          </p:nvPr>
        </p:nvSpPr>
        <p:spPr/>
        <p:txBody>
          <a:bodyPr>
            <a:normAutofit/>
          </a:bodyPr>
          <a:lstStyle/>
          <a:p>
            <a:pPr marL="0" indent="0">
              <a:buNone/>
            </a:pPr>
            <a:r>
              <a:rPr lang="en-US" sz="3200" dirty="0"/>
              <a:t>29. If caught possessing a fake ID while trying to buy cigarettes or alcohol, you could be charged with a misdemeanor and lose your driver license for:</a:t>
            </a:r>
          </a:p>
          <a:p>
            <a:pPr marL="914400" lvl="1" indent="-514350">
              <a:buFont typeface="+mj-lt"/>
              <a:buAutoNum type="alphaUcPeriod"/>
            </a:pPr>
            <a:r>
              <a:rPr lang="en-US" sz="2800" dirty="0"/>
              <a:t>3 months</a:t>
            </a:r>
          </a:p>
          <a:p>
            <a:pPr marL="914400" lvl="1" indent="-514350">
              <a:buFont typeface="+mj-lt"/>
              <a:buAutoNum type="alphaUcPeriod"/>
            </a:pPr>
            <a:r>
              <a:rPr lang="en-US" sz="2800" dirty="0"/>
              <a:t>6 months</a:t>
            </a:r>
          </a:p>
          <a:p>
            <a:pPr marL="914400" lvl="1" indent="-514350">
              <a:buFont typeface="+mj-lt"/>
              <a:buAutoNum type="alphaUcPeriod"/>
            </a:pPr>
            <a:r>
              <a:rPr lang="en-US" sz="2800" dirty="0"/>
              <a:t>12 months</a:t>
            </a:r>
          </a:p>
          <a:p>
            <a:pPr marL="914400" lvl="1" indent="-514350">
              <a:buFont typeface="+mj-lt"/>
              <a:buAutoNum type="alphaUcPeriod"/>
            </a:pPr>
            <a:r>
              <a:rPr lang="en-US" sz="2800" dirty="0"/>
              <a:t>18 months</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4671060"/>
            <a:ext cx="2559320" cy="58674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42439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Fraudulent Identification</a:t>
            </a:r>
          </a:p>
        </p:txBody>
      </p:sp>
      <p:sp>
        <p:nvSpPr>
          <p:cNvPr id="3" name="Content Placeholder 2"/>
          <p:cNvSpPr>
            <a:spLocks noGrp="1"/>
          </p:cNvSpPr>
          <p:nvPr>
            <p:ph idx="1"/>
          </p:nvPr>
        </p:nvSpPr>
        <p:spPr/>
        <p:txBody>
          <a:bodyPr>
            <a:normAutofit/>
          </a:bodyPr>
          <a:lstStyle/>
          <a:p>
            <a:pPr marL="0" indent="0">
              <a:buNone/>
            </a:pPr>
            <a:r>
              <a:rPr lang="en-US" sz="3200" dirty="0"/>
              <a:t>30.  Posing as someone else using false identification becomes a felony when :</a:t>
            </a:r>
          </a:p>
          <a:p>
            <a:pPr marL="914400" lvl="1" indent="-514350">
              <a:buFont typeface="+mj-lt"/>
              <a:buAutoNum type="alphaUcPeriod"/>
            </a:pPr>
            <a:r>
              <a:rPr lang="en-US" sz="2800" dirty="0"/>
              <a:t>Using false documents to obtain a passport</a:t>
            </a:r>
          </a:p>
          <a:p>
            <a:pPr marL="914400" lvl="1" indent="-514350">
              <a:buFont typeface="+mj-lt"/>
              <a:buAutoNum type="alphaUcPeriod"/>
            </a:pPr>
            <a:r>
              <a:rPr lang="en-US" sz="2800" dirty="0"/>
              <a:t>Obtaining a driver license by posing as someone else</a:t>
            </a:r>
          </a:p>
          <a:p>
            <a:pPr marL="914400" lvl="1" indent="-514350">
              <a:buFont typeface="+mj-lt"/>
              <a:buAutoNum type="alphaUcPeriod"/>
            </a:pPr>
            <a:r>
              <a:rPr lang="en-US" sz="2800" dirty="0"/>
              <a:t>Using false documentation to obtain unemployment benefits</a:t>
            </a:r>
          </a:p>
          <a:p>
            <a:pPr marL="914400" lvl="1" indent="-514350">
              <a:buFont typeface="+mj-lt"/>
              <a:buAutoNum type="alphaUcPeriod"/>
            </a:pPr>
            <a:r>
              <a:rPr lang="en-US" sz="2800" dirty="0"/>
              <a:t>Using false representation to obtain something of value.</a:t>
            </a:r>
          </a:p>
        </p:txBody>
      </p:sp>
      <p:sp>
        <p:nvSpPr>
          <p:cNvPr id="6" name="Rectangle 5"/>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
        <p:nvSpPr>
          <p:cNvPr id="7" name="Rounded Rectangle 6"/>
          <p:cNvSpPr>
            <a:spLocks noChangeArrowheads="1"/>
          </p:cNvSpPr>
          <p:nvPr/>
        </p:nvSpPr>
        <p:spPr bwMode="auto">
          <a:xfrm>
            <a:off x="793480" y="2819401"/>
            <a:ext cx="7893320" cy="318859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071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Backgrounds and Employment</a:t>
            </a:r>
          </a:p>
        </p:txBody>
      </p:sp>
      <p:sp>
        <p:nvSpPr>
          <p:cNvPr id="3" name="Content Placeholder 2"/>
          <p:cNvSpPr>
            <a:spLocks noGrp="1"/>
          </p:cNvSpPr>
          <p:nvPr>
            <p:ph idx="1"/>
          </p:nvPr>
        </p:nvSpPr>
        <p:spPr/>
        <p:txBody>
          <a:bodyPr>
            <a:normAutofit/>
          </a:bodyPr>
          <a:lstStyle/>
          <a:p>
            <a:r>
              <a:rPr lang="en-US" sz="3200" dirty="0"/>
              <a:t>Criminal backgrounds are a barrier that can be overcome -- not an excuse that allows one to accept defeat</a:t>
            </a:r>
          </a:p>
          <a:p>
            <a:r>
              <a:rPr lang="en-US" sz="3200" dirty="0"/>
              <a:t>Employers must take a new and different look.</a:t>
            </a:r>
          </a:p>
        </p:txBody>
      </p:sp>
    </p:spTree>
    <p:extLst>
      <p:ext uri="{BB962C8B-B14F-4D97-AF65-F5344CB8AC3E}">
        <p14:creationId xmlns:p14="http://schemas.microsoft.com/office/powerpoint/2010/main" val="11085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val="22632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tp://www.gattitownlexington.com/wp-content/uploads/2011/05/bumper_cars_2.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40" y="700093"/>
            <a:ext cx="8922684"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30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sign with white text&#13;&#10;&#13;&#10;Description automatically generated">
            <a:extLst>
              <a:ext uri="{FF2B5EF4-FFF2-40B4-BE49-F238E27FC236}">
                <a16:creationId xmlns:a16="http://schemas.microsoft.com/office/drawing/2014/main" id="{A68CB813-E4D0-2946-AB8B-8DCF5606AD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3405" y="0"/>
            <a:ext cx="6657189" cy="6858000"/>
          </a:xfrm>
          <a:prstGeom prst="rect">
            <a:avLst/>
          </a:prstGeom>
        </p:spPr>
      </p:pic>
    </p:spTree>
    <p:extLst>
      <p:ext uri="{BB962C8B-B14F-4D97-AF65-F5344CB8AC3E}">
        <p14:creationId xmlns:p14="http://schemas.microsoft.com/office/powerpoint/2010/main" val="206339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15-minute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normAutofit/>
          </a:bodyPr>
          <a:lstStyle/>
          <a:p>
            <a:r>
              <a:rPr lang="en-US" sz="9600" dirty="0"/>
              <a:t>14 minutes</a:t>
            </a:r>
          </a:p>
        </p:txBody>
      </p:sp>
      <p:sp>
        <p:nvSpPr>
          <p:cNvPr id="8" name="Subtitle 6">
            <a:extLst>
              <a:ext uri="{FF2B5EF4-FFF2-40B4-BE49-F238E27FC236}">
                <a16:creationId xmlns:a16="http://schemas.microsoft.com/office/drawing/2014/main" id="{B0BF71F4-9928-4745-BF43-B191E9167828}"/>
              </a:ext>
            </a:extLst>
          </p:cNvPr>
          <p:cNvSpPr txBox="1">
            <a:spLocks/>
          </p:cNvSpPr>
          <p:nvPr/>
        </p:nvSpPr>
        <p:spPr>
          <a:xfrm>
            <a:off x="936167" y="3870110"/>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13 minutes</a:t>
            </a:r>
          </a:p>
        </p:txBody>
      </p:sp>
      <p:sp>
        <p:nvSpPr>
          <p:cNvPr id="9" name="Subtitle 6">
            <a:extLst>
              <a:ext uri="{FF2B5EF4-FFF2-40B4-BE49-F238E27FC236}">
                <a16:creationId xmlns:a16="http://schemas.microsoft.com/office/drawing/2014/main" id="{FD840C47-5694-894F-BF3F-16C8E1A8244A}"/>
              </a:ext>
            </a:extLst>
          </p:cNvPr>
          <p:cNvSpPr txBox="1">
            <a:spLocks/>
          </p:cNvSpPr>
          <p:nvPr/>
        </p:nvSpPr>
        <p:spPr>
          <a:xfrm>
            <a:off x="941606" y="3875549"/>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12 minutes</a:t>
            </a:r>
          </a:p>
        </p:txBody>
      </p:sp>
      <p:sp>
        <p:nvSpPr>
          <p:cNvPr id="10" name="Subtitle 6">
            <a:extLst>
              <a:ext uri="{FF2B5EF4-FFF2-40B4-BE49-F238E27FC236}">
                <a16:creationId xmlns:a16="http://schemas.microsoft.com/office/drawing/2014/main" id="{CEDAE1A4-4728-2541-B945-E9EDBF54B2BC}"/>
              </a:ext>
            </a:extLst>
          </p:cNvPr>
          <p:cNvSpPr txBox="1">
            <a:spLocks/>
          </p:cNvSpPr>
          <p:nvPr/>
        </p:nvSpPr>
        <p:spPr>
          <a:xfrm>
            <a:off x="963374" y="388098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11 minutes</a:t>
            </a:r>
          </a:p>
        </p:txBody>
      </p:sp>
      <p:sp>
        <p:nvSpPr>
          <p:cNvPr id="11" name="Subtitle 6">
            <a:extLst>
              <a:ext uri="{FF2B5EF4-FFF2-40B4-BE49-F238E27FC236}">
                <a16:creationId xmlns:a16="http://schemas.microsoft.com/office/drawing/2014/main" id="{65A562C0-88CB-6440-898D-72DD863F04C1}"/>
              </a:ext>
            </a:extLst>
          </p:cNvPr>
          <p:cNvSpPr txBox="1">
            <a:spLocks/>
          </p:cNvSpPr>
          <p:nvPr/>
        </p:nvSpPr>
        <p:spPr>
          <a:xfrm>
            <a:off x="936155" y="387009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10 minutes</a:t>
            </a:r>
          </a:p>
        </p:txBody>
      </p:sp>
      <p:sp>
        <p:nvSpPr>
          <p:cNvPr id="12" name="Subtitle 6">
            <a:extLst>
              <a:ext uri="{FF2B5EF4-FFF2-40B4-BE49-F238E27FC236}">
                <a16:creationId xmlns:a16="http://schemas.microsoft.com/office/drawing/2014/main" id="{8501F0FE-9133-F643-BC82-334A7E244111}"/>
              </a:ext>
            </a:extLst>
          </p:cNvPr>
          <p:cNvSpPr txBox="1">
            <a:spLocks/>
          </p:cNvSpPr>
          <p:nvPr/>
        </p:nvSpPr>
        <p:spPr>
          <a:xfrm>
            <a:off x="1219182" y="3875537"/>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9 minutes</a:t>
            </a:r>
          </a:p>
        </p:txBody>
      </p:sp>
      <p:sp>
        <p:nvSpPr>
          <p:cNvPr id="13" name="Subtitle 6">
            <a:extLst>
              <a:ext uri="{FF2B5EF4-FFF2-40B4-BE49-F238E27FC236}">
                <a16:creationId xmlns:a16="http://schemas.microsoft.com/office/drawing/2014/main" id="{AABF5AC8-49A2-1948-AC99-865BA10A5D0D}"/>
              </a:ext>
            </a:extLst>
          </p:cNvPr>
          <p:cNvSpPr txBox="1">
            <a:spLocks/>
          </p:cNvSpPr>
          <p:nvPr/>
        </p:nvSpPr>
        <p:spPr>
          <a:xfrm>
            <a:off x="1224622" y="388097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8 minutes</a:t>
            </a:r>
          </a:p>
        </p:txBody>
      </p:sp>
      <p:sp>
        <p:nvSpPr>
          <p:cNvPr id="14" name="Subtitle 6">
            <a:extLst>
              <a:ext uri="{FF2B5EF4-FFF2-40B4-BE49-F238E27FC236}">
                <a16:creationId xmlns:a16="http://schemas.microsoft.com/office/drawing/2014/main" id="{9DBAF1A2-C678-7A4F-8166-1F2F4CD23D12}"/>
              </a:ext>
            </a:extLst>
          </p:cNvPr>
          <p:cNvSpPr txBox="1">
            <a:spLocks/>
          </p:cNvSpPr>
          <p:nvPr/>
        </p:nvSpPr>
        <p:spPr>
          <a:xfrm>
            <a:off x="1230062" y="387008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7 minutes</a:t>
            </a:r>
          </a:p>
        </p:txBody>
      </p:sp>
      <p:sp>
        <p:nvSpPr>
          <p:cNvPr id="15" name="Subtitle 6">
            <a:extLst>
              <a:ext uri="{FF2B5EF4-FFF2-40B4-BE49-F238E27FC236}">
                <a16:creationId xmlns:a16="http://schemas.microsoft.com/office/drawing/2014/main" id="{66D54106-93B6-AE41-98FF-21EA661494A1}"/>
              </a:ext>
            </a:extLst>
          </p:cNvPr>
          <p:cNvSpPr txBox="1">
            <a:spLocks/>
          </p:cNvSpPr>
          <p:nvPr/>
        </p:nvSpPr>
        <p:spPr>
          <a:xfrm>
            <a:off x="1219173" y="3875525"/>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6 minutes</a:t>
            </a:r>
          </a:p>
        </p:txBody>
      </p:sp>
      <p:sp>
        <p:nvSpPr>
          <p:cNvPr id="16" name="Subtitle 6">
            <a:extLst>
              <a:ext uri="{FF2B5EF4-FFF2-40B4-BE49-F238E27FC236}">
                <a16:creationId xmlns:a16="http://schemas.microsoft.com/office/drawing/2014/main" id="{DC272FFD-3732-4942-9F03-7EB81644C6DC}"/>
              </a:ext>
            </a:extLst>
          </p:cNvPr>
          <p:cNvSpPr txBox="1">
            <a:spLocks/>
          </p:cNvSpPr>
          <p:nvPr/>
        </p:nvSpPr>
        <p:spPr>
          <a:xfrm>
            <a:off x="1224613" y="388096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5 minutes</a:t>
            </a:r>
          </a:p>
        </p:txBody>
      </p:sp>
      <p:sp>
        <p:nvSpPr>
          <p:cNvPr id="17" name="Subtitle 6">
            <a:extLst>
              <a:ext uri="{FF2B5EF4-FFF2-40B4-BE49-F238E27FC236}">
                <a16:creationId xmlns:a16="http://schemas.microsoft.com/office/drawing/2014/main" id="{D5CA88CA-939B-CE4A-96D1-14324BFD0E34}"/>
              </a:ext>
            </a:extLst>
          </p:cNvPr>
          <p:cNvSpPr txBox="1">
            <a:spLocks/>
          </p:cNvSpPr>
          <p:nvPr/>
        </p:nvSpPr>
        <p:spPr>
          <a:xfrm>
            <a:off x="1230053" y="387007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4 minutes</a:t>
            </a:r>
          </a:p>
        </p:txBody>
      </p:sp>
      <p:sp>
        <p:nvSpPr>
          <p:cNvPr id="18" name="Subtitle 6">
            <a:extLst>
              <a:ext uri="{FF2B5EF4-FFF2-40B4-BE49-F238E27FC236}">
                <a16:creationId xmlns:a16="http://schemas.microsoft.com/office/drawing/2014/main" id="{DB157C58-20AD-DB41-87A6-862DB281E869}"/>
              </a:ext>
            </a:extLst>
          </p:cNvPr>
          <p:cNvSpPr txBox="1">
            <a:spLocks/>
          </p:cNvSpPr>
          <p:nvPr/>
        </p:nvSpPr>
        <p:spPr>
          <a:xfrm>
            <a:off x="1219164" y="3875513"/>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3 minutes</a:t>
            </a:r>
          </a:p>
        </p:txBody>
      </p:sp>
      <p:sp>
        <p:nvSpPr>
          <p:cNvPr id="19" name="Subtitle 6">
            <a:extLst>
              <a:ext uri="{FF2B5EF4-FFF2-40B4-BE49-F238E27FC236}">
                <a16:creationId xmlns:a16="http://schemas.microsoft.com/office/drawing/2014/main" id="{719752E7-F1BC-DE41-A8B7-970495270049}"/>
              </a:ext>
            </a:extLst>
          </p:cNvPr>
          <p:cNvSpPr txBox="1">
            <a:spLocks/>
          </p:cNvSpPr>
          <p:nvPr/>
        </p:nvSpPr>
        <p:spPr>
          <a:xfrm>
            <a:off x="1224604" y="388095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2 minutes</a:t>
            </a:r>
          </a:p>
        </p:txBody>
      </p:sp>
      <p:sp>
        <p:nvSpPr>
          <p:cNvPr id="20" name="Subtitle 6">
            <a:extLst>
              <a:ext uri="{FF2B5EF4-FFF2-40B4-BE49-F238E27FC236}">
                <a16:creationId xmlns:a16="http://schemas.microsoft.com/office/drawing/2014/main" id="{1F611C1E-465E-3B4B-B31C-0912B968D15E}"/>
              </a:ext>
            </a:extLst>
          </p:cNvPr>
          <p:cNvSpPr txBox="1">
            <a:spLocks/>
          </p:cNvSpPr>
          <p:nvPr/>
        </p:nvSpPr>
        <p:spPr>
          <a:xfrm>
            <a:off x="985113" y="387006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 minute</a:t>
            </a:r>
          </a:p>
        </p:txBody>
      </p:sp>
      <p:sp>
        <p:nvSpPr>
          <p:cNvPr id="21" name="Subtitle 6">
            <a:extLst>
              <a:ext uri="{FF2B5EF4-FFF2-40B4-BE49-F238E27FC236}">
                <a16:creationId xmlns:a16="http://schemas.microsoft.com/office/drawing/2014/main" id="{E922FBB7-884A-5048-82B6-319D6300C441}"/>
              </a:ext>
            </a:extLst>
          </p:cNvPr>
          <p:cNvSpPr txBox="1">
            <a:spLocks/>
          </p:cNvSpPr>
          <p:nvPr/>
        </p:nvSpPr>
        <p:spPr>
          <a:xfrm>
            <a:off x="892583" y="3875501"/>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Break Is Over</a:t>
            </a:r>
          </a:p>
        </p:txBody>
      </p:sp>
    </p:spTree>
    <p:extLst>
      <p:ext uri="{BB962C8B-B14F-4D97-AF65-F5344CB8AC3E}">
        <p14:creationId xmlns:p14="http://schemas.microsoft.com/office/powerpoint/2010/main" val="318584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par>
                          <p:cTn id="7" fill="hold">
                            <p:stCondLst>
                              <p:cond delay="60000"/>
                            </p:stCondLst>
                            <p:childTnLst>
                              <p:par>
                                <p:cTn id="8" presetID="1" presetClass="entr" presetSubtype="0" fill="hold" grpId="0" nodeType="afterEffect">
                                  <p:stCondLst>
                                    <p:cond delay="60000"/>
                                  </p:stCondLst>
                                  <p:childTnLst>
                                    <p:set>
                                      <p:cBhvr>
                                        <p:cTn id="9" dur="1" fill="hold">
                                          <p:stCondLst>
                                            <p:cond delay="0"/>
                                          </p:stCondLst>
                                        </p:cTn>
                                        <p:tgtEl>
                                          <p:spTgt spid="8">
                                            <p:txEl>
                                              <p:pRg st="0" end="0"/>
                                            </p:txEl>
                                          </p:spTgt>
                                        </p:tgtEl>
                                        <p:attrNameLst>
                                          <p:attrName>style.visibility</p:attrName>
                                        </p:attrNameLst>
                                      </p:cBhvr>
                                      <p:to>
                                        <p:strVal val="visible"/>
                                      </p:to>
                                    </p:se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childTnLst>
                          </p:cTn>
                        </p:par>
                        <p:par>
                          <p:cTn id="10" fill="hold">
                            <p:stCondLst>
                              <p:cond delay="120000"/>
                            </p:stCondLst>
                            <p:childTnLst>
                              <p:par>
                                <p:cTn id="11" presetID="1" presetClass="entr" presetSubtype="0" fill="hold" grpId="0" nodeType="afterEffect">
                                  <p:stCondLst>
                                    <p:cond delay="60000"/>
                                  </p:stCondLst>
                                  <p:childTnLst>
                                    <p:set>
                                      <p:cBhvr>
                                        <p:cTn id="12"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childTnLst>
                          </p:cTn>
                        </p:par>
                        <p:par>
                          <p:cTn id="13" fill="hold">
                            <p:stCondLst>
                              <p:cond delay="180000"/>
                            </p:stCondLst>
                            <p:childTnLst>
                              <p:par>
                                <p:cTn id="14" presetID="1" presetClass="entr" presetSubtype="0" fill="hold" grpId="0" nodeType="afterEffect">
                                  <p:stCondLst>
                                    <p:cond delay="60000"/>
                                  </p:stCondLst>
                                  <p:childTnLst>
                                    <p:set>
                                      <p:cBhvr>
                                        <p:cTn id="15" dur="1" fill="hold">
                                          <p:stCondLst>
                                            <p:cond delay="0"/>
                                          </p:stCondLst>
                                        </p:cTn>
                                        <p:tgtEl>
                                          <p:spTgt spid="10">
                                            <p:txEl>
                                              <p:pRg st="0" end="0"/>
                                            </p:txEl>
                                          </p:spTgt>
                                        </p:tgtEl>
                                        <p:attrNameLst>
                                          <p:attrName>style.visibility</p:attrName>
                                        </p:attrNameLst>
                                      </p:cBhvr>
                                      <p:to>
                                        <p:strVal val="visible"/>
                                      </p:to>
                                    </p:se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par>
                          <p:cTn id="16" fill="hold">
                            <p:stCondLst>
                              <p:cond delay="240000"/>
                            </p:stCondLst>
                            <p:childTnLst>
                              <p:par>
                                <p:cTn id="17" presetID="1" presetClass="entr" presetSubtype="0" fill="hold" grpId="0" nodeType="afterEffect">
                                  <p:stCondLst>
                                    <p:cond delay="60000"/>
                                  </p:stCondLst>
                                  <p:childTnLst>
                                    <p:set>
                                      <p:cBhvr>
                                        <p:cTn id="18" dur="1" fill="hold">
                                          <p:stCondLst>
                                            <p:cond delay="0"/>
                                          </p:stCondLst>
                                        </p:cTn>
                                        <p:tgtEl>
                                          <p:spTgt spid="11">
                                            <p:txEl>
                                              <p:pRg st="0" end="0"/>
                                            </p:txEl>
                                          </p:spTgt>
                                        </p:tgtEl>
                                        <p:attrNameLst>
                                          <p:attrName>style.visibility</p:attrName>
                                        </p:attrNameLst>
                                      </p:cBhvr>
                                      <p:to>
                                        <p:strVal val="visible"/>
                                      </p:to>
                                    </p:set>
                                  </p:childTnLst>
                                  <p:subTnLst>
                                    <p:set>
                                      <p:cBhvr override="childStyle">
                                        <p:cTn dur="1" fill="hold" display="0" masterRel="nextClick" afterEffect="1"/>
                                        <p:tgtEl>
                                          <p:spTgt spid="11">
                                            <p:txEl>
                                              <p:pRg st="0" end="0"/>
                                            </p:txEl>
                                          </p:spTgt>
                                        </p:tgtEl>
                                        <p:attrNameLst>
                                          <p:attrName>style.visibility</p:attrName>
                                        </p:attrNameLst>
                                      </p:cBhvr>
                                      <p:to>
                                        <p:strVal val="hidden"/>
                                      </p:to>
                                    </p:set>
                                  </p:subTnLst>
                                </p:cTn>
                              </p:par>
                            </p:childTnLst>
                          </p:cTn>
                        </p:par>
                        <p:par>
                          <p:cTn id="19" fill="hold">
                            <p:stCondLst>
                              <p:cond delay="300000"/>
                            </p:stCondLst>
                            <p:childTnLst>
                              <p:par>
                                <p:cTn id="20" presetID="1" presetClass="entr" presetSubtype="0" fill="hold" grpId="0" nodeType="afterEffect">
                                  <p:stCondLst>
                                    <p:cond delay="60000"/>
                                  </p:stCondLst>
                                  <p:childTnLst>
                                    <p:set>
                                      <p:cBhvr>
                                        <p:cTn id="21" dur="1" fill="hold">
                                          <p:stCondLst>
                                            <p:cond delay="0"/>
                                          </p:stCondLst>
                                        </p:cTn>
                                        <p:tgtEl>
                                          <p:spTgt spid="12">
                                            <p:txEl>
                                              <p:pRg st="0" end="0"/>
                                            </p:txEl>
                                          </p:spTgt>
                                        </p:tgtEl>
                                        <p:attrNameLst>
                                          <p:attrName>style.visibility</p:attrName>
                                        </p:attrNameLst>
                                      </p:cBhvr>
                                      <p:to>
                                        <p:strVal val="visible"/>
                                      </p:to>
                                    </p:set>
                                  </p:childTnLst>
                                  <p:subTnLst>
                                    <p:set>
                                      <p:cBhvr override="childStyle">
                                        <p:cTn dur="1" fill="hold" display="0" masterRel="nextClick" afterEffect="1"/>
                                        <p:tgtEl>
                                          <p:spTgt spid="12">
                                            <p:txEl>
                                              <p:pRg st="0" end="0"/>
                                            </p:txEl>
                                          </p:spTgt>
                                        </p:tgtEl>
                                        <p:attrNameLst>
                                          <p:attrName>style.visibility</p:attrName>
                                        </p:attrNameLst>
                                      </p:cBhvr>
                                      <p:to>
                                        <p:strVal val="hidden"/>
                                      </p:to>
                                    </p:set>
                                  </p:subTnLst>
                                </p:cTn>
                              </p:par>
                            </p:childTnLst>
                          </p:cTn>
                        </p:par>
                        <p:par>
                          <p:cTn id="22" fill="hold">
                            <p:stCondLst>
                              <p:cond delay="360000"/>
                            </p:stCondLst>
                            <p:childTnLst>
                              <p:par>
                                <p:cTn id="23" presetID="1" presetClass="entr" presetSubtype="0" fill="hold" grpId="0" nodeType="afterEffect">
                                  <p:stCondLst>
                                    <p:cond delay="60000"/>
                                  </p:stCondLst>
                                  <p:childTnLst>
                                    <p:set>
                                      <p:cBhvr>
                                        <p:cTn id="24" dur="1" fill="hold">
                                          <p:stCondLst>
                                            <p:cond delay="0"/>
                                          </p:stCondLst>
                                        </p:cTn>
                                        <p:tgtEl>
                                          <p:spTgt spid="13">
                                            <p:txEl>
                                              <p:pRg st="0" end="0"/>
                                            </p:txEl>
                                          </p:spTgt>
                                        </p:tgtEl>
                                        <p:attrNameLst>
                                          <p:attrName>style.visibility</p:attrName>
                                        </p:attrNameLst>
                                      </p:cBhvr>
                                      <p:to>
                                        <p:strVal val="visible"/>
                                      </p:to>
                                    </p:se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par>
                          <p:cTn id="25" fill="hold">
                            <p:stCondLst>
                              <p:cond delay="420000"/>
                            </p:stCondLst>
                            <p:childTnLst>
                              <p:par>
                                <p:cTn id="26" presetID="1" presetClass="entr" presetSubtype="0" fill="hold" grpId="0" nodeType="afterEffect">
                                  <p:stCondLst>
                                    <p:cond delay="60000"/>
                                  </p:stCondLst>
                                  <p:childTnLst>
                                    <p:set>
                                      <p:cBhvr>
                                        <p:cTn id="27" dur="1" fill="hold">
                                          <p:stCondLst>
                                            <p:cond delay="0"/>
                                          </p:stCondLst>
                                        </p:cTn>
                                        <p:tgtEl>
                                          <p:spTgt spid="14">
                                            <p:txEl>
                                              <p:pRg st="0" end="0"/>
                                            </p:txEl>
                                          </p:spTgt>
                                        </p:tgtEl>
                                        <p:attrNameLst>
                                          <p:attrName>style.visibility</p:attrName>
                                        </p:attrNameLst>
                                      </p:cBhvr>
                                      <p:to>
                                        <p:strVal val="visible"/>
                                      </p:to>
                                    </p:set>
                                  </p:childTnLst>
                                  <p:subTnLst>
                                    <p:set>
                                      <p:cBhvr override="childStyle">
                                        <p:cTn dur="1" fill="hold" display="0" masterRel="nextClick" afterEffect="1"/>
                                        <p:tgtEl>
                                          <p:spTgt spid="14">
                                            <p:txEl>
                                              <p:pRg st="0" end="0"/>
                                            </p:txEl>
                                          </p:spTgt>
                                        </p:tgtEl>
                                        <p:attrNameLst>
                                          <p:attrName>style.visibility</p:attrName>
                                        </p:attrNameLst>
                                      </p:cBhvr>
                                      <p:to>
                                        <p:strVal val="hidden"/>
                                      </p:to>
                                    </p:set>
                                  </p:subTnLst>
                                </p:cTn>
                              </p:par>
                            </p:childTnLst>
                          </p:cTn>
                        </p:par>
                        <p:par>
                          <p:cTn id="28" fill="hold">
                            <p:stCondLst>
                              <p:cond delay="480000"/>
                            </p:stCondLst>
                            <p:childTnLst>
                              <p:par>
                                <p:cTn id="29" presetID="1" presetClass="entr" presetSubtype="0" fill="hold" grpId="0" nodeType="afterEffect">
                                  <p:stCondLst>
                                    <p:cond delay="60000"/>
                                  </p:stCondLst>
                                  <p:childTnLst>
                                    <p:set>
                                      <p:cBhvr>
                                        <p:cTn id="30" dur="1" fill="hold">
                                          <p:stCondLst>
                                            <p:cond delay="0"/>
                                          </p:stCondLst>
                                        </p:cTn>
                                        <p:tgtEl>
                                          <p:spTgt spid="15">
                                            <p:txEl>
                                              <p:pRg st="0" end="0"/>
                                            </p:txEl>
                                          </p:spTgt>
                                        </p:tgtEl>
                                        <p:attrNameLst>
                                          <p:attrName>style.visibility</p:attrName>
                                        </p:attrNameLst>
                                      </p:cBhvr>
                                      <p:to>
                                        <p:strVal val="visible"/>
                                      </p:to>
                                    </p:set>
                                  </p:childTnLst>
                                  <p:subTnLst>
                                    <p:set>
                                      <p:cBhvr override="childStyle">
                                        <p:cTn dur="1" fill="hold" display="0" masterRel="nextClick" afterEffect="1"/>
                                        <p:tgtEl>
                                          <p:spTgt spid="15">
                                            <p:txEl>
                                              <p:pRg st="0" end="0"/>
                                            </p:txEl>
                                          </p:spTgt>
                                        </p:tgtEl>
                                        <p:attrNameLst>
                                          <p:attrName>style.visibility</p:attrName>
                                        </p:attrNameLst>
                                      </p:cBhvr>
                                      <p:to>
                                        <p:strVal val="hidden"/>
                                      </p:to>
                                    </p:set>
                                  </p:subTnLst>
                                </p:cTn>
                              </p:par>
                            </p:childTnLst>
                          </p:cTn>
                        </p:par>
                        <p:par>
                          <p:cTn id="31" fill="hold">
                            <p:stCondLst>
                              <p:cond delay="540000"/>
                            </p:stCondLst>
                            <p:childTnLst>
                              <p:par>
                                <p:cTn id="32" presetID="1" presetClass="entr" presetSubtype="0" fill="hold" grpId="0" nodeType="afterEffect">
                                  <p:stCondLst>
                                    <p:cond delay="60000"/>
                                  </p:stCondLst>
                                  <p:childTnLst>
                                    <p:set>
                                      <p:cBhvr>
                                        <p:cTn id="33" dur="1" fill="hold">
                                          <p:stCondLst>
                                            <p:cond delay="0"/>
                                          </p:stCondLst>
                                        </p:cTn>
                                        <p:tgtEl>
                                          <p:spTgt spid="16">
                                            <p:txEl>
                                              <p:pRg st="0" end="0"/>
                                            </p:txEl>
                                          </p:spTgt>
                                        </p:tgtEl>
                                        <p:attrNameLst>
                                          <p:attrName>style.visibility</p:attrName>
                                        </p:attrNameLst>
                                      </p:cBhvr>
                                      <p:to>
                                        <p:strVal val="visible"/>
                                      </p:to>
                                    </p:set>
                                  </p:childTnLst>
                                  <p:subTnLst>
                                    <p:set>
                                      <p:cBhvr override="childStyle">
                                        <p:cTn dur="1" fill="hold" display="0" masterRel="nextClick" afterEffect="1"/>
                                        <p:tgtEl>
                                          <p:spTgt spid="16">
                                            <p:txEl>
                                              <p:pRg st="0" end="0"/>
                                            </p:txEl>
                                          </p:spTgt>
                                        </p:tgtEl>
                                        <p:attrNameLst>
                                          <p:attrName>style.visibility</p:attrName>
                                        </p:attrNameLst>
                                      </p:cBhvr>
                                      <p:to>
                                        <p:strVal val="hidden"/>
                                      </p:to>
                                    </p:set>
                                  </p:subTnLst>
                                </p:cTn>
                              </p:par>
                            </p:childTnLst>
                          </p:cTn>
                        </p:par>
                        <p:par>
                          <p:cTn id="34" fill="hold">
                            <p:stCondLst>
                              <p:cond delay="600000"/>
                            </p:stCondLst>
                            <p:childTnLst>
                              <p:par>
                                <p:cTn id="35" presetID="1" presetClass="entr" presetSubtype="0" fill="hold" grpId="0" nodeType="afterEffect">
                                  <p:stCondLst>
                                    <p:cond delay="60000"/>
                                  </p:stCondLst>
                                  <p:childTnLst>
                                    <p:set>
                                      <p:cBhvr>
                                        <p:cTn id="36" dur="1" fill="hold">
                                          <p:stCondLst>
                                            <p:cond delay="0"/>
                                          </p:stCondLst>
                                        </p:cTn>
                                        <p:tgtEl>
                                          <p:spTgt spid="17">
                                            <p:txEl>
                                              <p:pRg st="0" end="0"/>
                                            </p:txEl>
                                          </p:spTgt>
                                        </p:tgtEl>
                                        <p:attrNameLst>
                                          <p:attrName>style.visibility</p:attrName>
                                        </p:attrNameLst>
                                      </p:cBhvr>
                                      <p:to>
                                        <p:strVal val="visible"/>
                                      </p:to>
                                    </p:set>
                                  </p:childTnLst>
                                  <p:subTnLst>
                                    <p:set>
                                      <p:cBhvr override="childStyle">
                                        <p:cTn dur="1" fill="hold" display="0" masterRel="nextClick" afterEffect="1"/>
                                        <p:tgtEl>
                                          <p:spTgt spid="17">
                                            <p:txEl>
                                              <p:pRg st="0" end="0"/>
                                            </p:txEl>
                                          </p:spTgt>
                                        </p:tgtEl>
                                        <p:attrNameLst>
                                          <p:attrName>style.visibility</p:attrName>
                                        </p:attrNameLst>
                                      </p:cBhvr>
                                      <p:to>
                                        <p:strVal val="hidden"/>
                                      </p:to>
                                    </p:set>
                                  </p:subTnLst>
                                </p:cTn>
                              </p:par>
                            </p:childTnLst>
                          </p:cTn>
                        </p:par>
                        <p:par>
                          <p:cTn id="37" fill="hold">
                            <p:stCondLst>
                              <p:cond delay="660000"/>
                            </p:stCondLst>
                            <p:childTnLst>
                              <p:par>
                                <p:cTn id="38" presetID="1" presetClass="entr" presetSubtype="0" fill="hold" grpId="0" nodeType="afterEffect">
                                  <p:stCondLst>
                                    <p:cond delay="60000"/>
                                  </p:stCondLst>
                                  <p:childTnLst>
                                    <p:set>
                                      <p:cBhvr>
                                        <p:cTn id="39" dur="1" fill="hold">
                                          <p:stCondLst>
                                            <p:cond delay="0"/>
                                          </p:stCondLst>
                                        </p:cTn>
                                        <p:tgtEl>
                                          <p:spTgt spid="18">
                                            <p:txEl>
                                              <p:pRg st="0" end="0"/>
                                            </p:txEl>
                                          </p:spTgt>
                                        </p:tgtEl>
                                        <p:attrNameLst>
                                          <p:attrName>style.visibility</p:attrName>
                                        </p:attrNameLst>
                                      </p:cBhvr>
                                      <p:to>
                                        <p:strVal val="visible"/>
                                      </p:to>
                                    </p:set>
                                  </p:childTnLst>
                                  <p:subTnLst>
                                    <p:set>
                                      <p:cBhvr override="childStyle">
                                        <p:cTn dur="1" fill="hold" display="0" masterRel="nextClick" afterEffect="1"/>
                                        <p:tgtEl>
                                          <p:spTgt spid="18">
                                            <p:txEl>
                                              <p:pRg st="0" end="0"/>
                                            </p:txEl>
                                          </p:spTgt>
                                        </p:tgtEl>
                                        <p:attrNameLst>
                                          <p:attrName>style.visibility</p:attrName>
                                        </p:attrNameLst>
                                      </p:cBhvr>
                                      <p:to>
                                        <p:strVal val="hidden"/>
                                      </p:to>
                                    </p:set>
                                  </p:subTnLst>
                                </p:cTn>
                              </p:par>
                            </p:childTnLst>
                          </p:cTn>
                        </p:par>
                        <p:par>
                          <p:cTn id="40" fill="hold">
                            <p:stCondLst>
                              <p:cond delay="720000"/>
                            </p:stCondLst>
                            <p:childTnLst>
                              <p:par>
                                <p:cTn id="41" presetID="1" presetClass="entr" presetSubtype="0" fill="hold" grpId="0" nodeType="afterEffect">
                                  <p:stCondLst>
                                    <p:cond delay="60000"/>
                                  </p:stCondLst>
                                  <p:childTnLst>
                                    <p:set>
                                      <p:cBhvr>
                                        <p:cTn id="42" dur="1" fill="hold">
                                          <p:stCondLst>
                                            <p:cond delay="0"/>
                                          </p:stCondLst>
                                        </p:cTn>
                                        <p:tgtEl>
                                          <p:spTgt spid="19">
                                            <p:txEl>
                                              <p:pRg st="0" end="0"/>
                                            </p:txEl>
                                          </p:spTgt>
                                        </p:tgtEl>
                                        <p:attrNameLst>
                                          <p:attrName>style.visibility</p:attrName>
                                        </p:attrNameLst>
                                      </p:cBhvr>
                                      <p:to>
                                        <p:strVal val="visible"/>
                                      </p:to>
                                    </p:set>
                                  </p:childTnLst>
                                  <p:subTnLst>
                                    <p:set>
                                      <p:cBhvr override="childStyle">
                                        <p:cTn dur="1" fill="hold" display="0" masterRel="nextClick" afterEffect="1"/>
                                        <p:tgtEl>
                                          <p:spTgt spid="19">
                                            <p:txEl>
                                              <p:pRg st="0" end="0"/>
                                            </p:txEl>
                                          </p:spTgt>
                                        </p:tgtEl>
                                        <p:attrNameLst>
                                          <p:attrName>style.visibility</p:attrName>
                                        </p:attrNameLst>
                                      </p:cBhvr>
                                      <p:to>
                                        <p:strVal val="hidden"/>
                                      </p:to>
                                    </p:set>
                                  </p:subTnLst>
                                </p:cTn>
                              </p:par>
                            </p:childTnLst>
                          </p:cTn>
                        </p:par>
                        <p:par>
                          <p:cTn id="43" fill="hold">
                            <p:stCondLst>
                              <p:cond delay="780000"/>
                            </p:stCondLst>
                            <p:childTnLst>
                              <p:par>
                                <p:cTn id="44" presetID="1" presetClass="entr" presetSubtype="0" fill="hold" grpId="0" nodeType="afterEffect">
                                  <p:stCondLst>
                                    <p:cond delay="60000"/>
                                  </p:stCondLst>
                                  <p:childTnLst>
                                    <p:set>
                                      <p:cBhvr>
                                        <p:cTn id="45" dur="1" fill="hold">
                                          <p:stCondLst>
                                            <p:cond delay="0"/>
                                          </p:stCondLst>
                                        </p:cTn>
                                        <p:tgtEl>
                                          <p:spTgt spid="20">
                                            <p:txEl>
                                              <p:pRg st="0" end="0"/>
                                            </p:txEl>
                                          </p:spTgt>
                                        </p:tgtEl>
                                        <p:attrNameLst>
                                          <p:attrName>style.visibility</p:attrName>
                                        </p:attrNameLst>
                                      </p:cBhvr>
                                      <p:to>
                                        <p:strVal val="visible"/>
                                      </p:to>
                                    </p:set>
                                  </p:childTnLst>
                                  <p:subTnLst>
                                    <p:set>
                                      <p:cBhvr override="childStyle">
                                        <p:cTn dur="1" fill="hold" display="0" masterRel="nextClick" afterEffect="1"/>
                                        <p:tgtEl>
                                          <p:spTgt spid="20">
                                            <p:txEl>
                                              <p:pRg st="0" end="0"/>
                                            </p:txEl>
                                          </p:spTgt>
                                        </p:tgtEl>
                                        <p:attrNameLst>
                                          <p:attrName>style.visibility</p:attrName>
                                        </p:attrNameLst>
                                      </p:cBhvr>
                                      <p:to>
                                        <p:strVal val="hidden"/>
                                      </p:to>
                                    </p:set>
                                  </p:subTnLst>
                                </p:cTn>
                              </p:par>
                            </p:childTnLst>
                          </p:cTn>
                        </p:par>
                        <p:par>
                          <p:cTn id="46" fill="hold">
                            <p:stCondLst>
                              <p:cond delay="840000"/>
                            </p:stCondLst>
                            <p:childTnLst>
                              <p:par>
                                <p:cTn id="47" presetID="1" presetClass="entr" presetSubtype="0" fill="hold" grpId="0" nodeType="afterEffect">
                                  <p:stCondLst>
                                    <p:cond delay="60000"/>
                                  </p:stCondLst>
                                  <p:childTnLst>
                                    <p:set>
                                      <p:cBhvr>
                                        <p:cTn id="48" dur="1" fill="hold">
                                          <p:stCondLst>
                                            <p:cond delay="0"/>
                                          </p:stCondLst>
                                        </p:cTn>
                                        <p:tgtEl>
                                          <p:spTgt spid="21">
                                            <p:txEl>
                                              <p:pRg st="0" end="0"/>
                                            </p:txEl>
                                          </p:spTgt>
                                        </p:tgtEl>
                                        <p:attrNameLst>
                                          <p:attrName>style.visibility</p:attrName>
                                        </p:attrNameLst>
                                      </p:cBhvr>
                                      <p:to>
                                        <p:strVal val="visible"/>
                                      </p:to>
                                    </p:set>
                                  </p:childTnLst>
                                  <p:subTnLst>
                                    <p:set>
                                      <p:cBhvr override="childStyle">
                                        <p:cTn dur="1" fill="hold" display="0" masterRel="nextClick" afterEffect="1"/>
                                        <p:tgtEl>
                                          <p:spTgt spid="21">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P spid="12" grpId="0" build="p"/>
      <p:bldP spid="13" grpId="0" build="p"/>
      <p:bldP spid="14" grpId="0" build="p"/>
      <p:bldP spid="15" grpId="0" build="p"/>
      <p:bldP spid="16" grpId="0" build="p"/>
      <p:bldP spid="17" grpId="0" build="p"/>
      <p:bldP spid="18" grpId="0" build="p"/>
      <p:bldP spid="19" grpId="0" build="p"/>
      <p:bldP spid="20" grpId="0" build="p"/>
      <p:bldP spid="2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6276"/>
            <a:ext cx="7772400" cy="5029200"/>
          </a:xfrm>
        </p:spPr>
        <p:txBody>
          <a:bodyPr>
            <a:noAutofit/>
          </a:bodyPr>
          <a:lstStyle/>
          <a:p>
            <a:pPr>
              <a:lnSpc>
                <a:spcPts val="5500"/>
              </a:lnSpc>
              <a:spcBef>
                <a:spcPts val="0"/>
              </a:spcBef>
              <a:defRPr/>
            </a:pPr>
            <a:r>
              <a:rPr lang="en-US" sz="4000" i="1" dirty="0">
                <a:effectLst>
                  <a:outerShdw blurRad="38100" dist="38100" dir="2700000" algn="tl">
                    <a:srgbClr val="DDDDDD"/>
                  </a:outerShdw>
                </a:effectLst>
                <a:latin typeface="Arial" charset="0"/>
                <a:ea typeface="ヒラギノ角ゴ Pro W3" charset="0"/>
                <a:cs typeface="ヒラギノ角ゴ Pro W3" charset="0"/>
              </a:rPr>
              <a:t>Surprises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Legal Scenarios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New Ideas</a:t>
            </a:r>
            <a:br>
              <a:rPr lang="en-US" sz="4000" i="1" dirty="0">
                <a:effectLst>
                  <a:outerShdw blurRad="38100" dist="38100" dir="2700000" algn="tl">
                    <a:srgbClr val="DDDDDD"/>
                  </a:outerShdw>
                </a:effectLst>
                <a:latin typeface="Arial" charset="0"/>
                <a:ea typeface="ヒラギノ角ゴ Pro W3" charset="0"/>
                <a:cs typeface="ヒラギノ角ゴ Pro W3" charset="0"/>
              </a:rPr>
            </a:br>
            <a:r>
              <a:rPr lang="en-US" sz="4000" i="1" dirty="0">
                <a:effectLst>
                  <a:outerShdw blurRad="38100" dist="38100" dir="2700000" algn="tl">
                    <a:srgbClr val="DDDDDD"/>
                  </a:outerShdw>
                </a:effectLst>
                <a:latin typeface="Arial" charset="0"/>
                <a:ea typeface="ヒラギノ角ゴ Pro W3" charset="0"/>
                <a:cs typeface="ヒラギノ角ゴ Pro W3" charset="0"/>
              </a:rPr>
              <a:t>Career Planning</a:t>
            </a: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929580" y="4166045"/>
            <a:ext cx="5284839"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4591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9437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62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34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33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dirty="0">
                <a:effectLst>
                  <a:outerShdw blurRad="38100" dist="38100" dir="2700000" algn="tl">
                    <a:srgbClr val="DDDDDD"/>
                  </a:outerShdw>
                </a:effectLst>
                <a:latin typeface="Arial" charset="0"/>
                <a:ea typeface="ヒラギノ角ゴ Pro W3" charset="0"/>
                <a:cs typeface="ヒラギノ角ゴ Pro W3" charset="0"/>
              </a:rPr>
            </a:br>
            <a:r>
              <a:rPr lang="en-US" sz="4800" dirty="0">
                <a:effectLst>
                  <a:outerShdw blurRad="38100" dist="38100" dir="2700000" algn="tl">
                    <a:srgbClr val="DDDDDD"/>
                  </a:outerShdw>
                </a:effectLst>
                <a:latin typeface="Arial" charset="0"/>
                <a:ea typeface="ヒラギノ角ゴ Pro W3" charset="0"/>
                <a:cs typeface="ヒラギノ角ゴ Pro W3" charset="0"/>
              </a:rPr>
              <a:t>preparing people for jobs that don</a:t>
            </a:r>
            <a:r>
              <a:rPr lang="ja-JP" altLang="en-US" sz="4800" dirty="0">
                <a:effectLst>
                  <a:outerShdw blurRad="38100" dist="38100" dir="2700000" algn="tl">
                    <a:srgbClr val="DDDDDD"/>
                  </a:outerShdw>
                </a:effectLst>
                <a:latin typeface="Arial" charset="0"/>
                <a:ea typeface="ヒラギノ角ゴ Pro W3" charset="0"/>
                <a:cs typeface="ヒラギノ角ゴ Pro W3" charset="0"/>
              </a:rPr>
              <a:t>’</a:t>
            </a:r>
            <a:r>
              <a:rPr lang="en-US" sz="480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6459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29462</Words>
  <Application>Microsoft Macintosh PowerPoint</Application>
  <PresentationFormat>On-screen Show (4:3)</PresentationFormat>
  <Paragraphs>4261</Paragraphs>
  <Slides>176</Slides>
  <Notes>176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176</vt:i4>
      </vt:variant>
    </vt:vector>
  </HeadingPairs>
  <TitlesOfParts>
    <vt:vector size="183" baseType="lpstr">
      <vt:lpstr>Arial</vt:lpstr>
      <vt:lpstr>Calibri</vt:lpstr>
      <vt:lpstr>Calibri Light</vt:lpstr>
      <vt:lpstr>Helvetica Neue</vt:lpstr>
      <vt:lpstr>Times</vt:lpstr>
      <vt:lpstr>Times New Roman</vt:lpstr>
      <vt:lpstr>Office Theme</vt:lpstr>
      <vt:lpstr>Preparing Young Adults for Careers of the Future</vt:lpstr>
      <vt:lpstr>You can’t see the whole sky through a bamboo tube</vt:lpstr>
      <vt:lpstr>PowerPoint Presentation</vt:lpstr>
      <vt:lpstr>About Chris</vt:lpstr>
      <vt:lpstr>College</vt:lpstr>
      <vt:lpstr>Post College</vt:lpstr>
      <vt:lpstr>Post College</vt:lpstr>
      <vt:lpstr>Begin with the End in Mind</vt:lpstr>
      <vt:lpstr>PowerPoint Presentation</vt:lpstr>
      <vt:lpstr>PowerPoint Presentation</vt:lpstr>
      <vt:lpstr>PowerPoint Presentation</vt:lpstr>
      <vt:lpstr>Surprises Future Demand Legal Scenarios Changing World New Ideas Career Planning</vt:lpstr>
      <vt:lpstr>Degree Level Matters People with more education make more money  than those with less education</vt:lpstr>
      <vt:lpstr>PowerPoint Presentation</vt:lpstr>
      <vt:lpstr>PowerPoint Presentation</vt:lpstr>
      <vt:lpstr>2024 Projected NC Employment: Education Required</vt:lpstr>
      <vt:lpstr>2017 NC High School: Graduate Intentions</vt:lpstr>
      <vt:lpstr>Postsecondary Intentions  vs. Reality</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Top-Paying Associate  Degrees</vt:lpstr>
      <vt:lpstr>All NC Associate Degrees</vt:lpstr>
      <vt:lpstr>Selected Associate Degrees by Program Area</vt:lpstr>
      <vt:lpstr>Bachelor Degree NC starting salaries - high-projected demand 2024</vt:lpstr>
      <vt:lpstr>Top-Paying Bachelor Degrees</vt:lpstr>
      <vt:lpstr>All NC Bachelor Degrees</vt:lpstr>
      <vt:lpstr>NC Engineering Bachelor Degrees</vt:lpstr>
      <vt:lpstr>Masters Degree NC starting salaries - high-projected demand 2024</vt:lpstr>
      <vt:lpstr>Doctorate/Professional Degree NC starting salaries - high-projected demand 2024</vt:lpstr>
      <vt:lpstr>PowerPoint Presentation</vt:lpstr>
      <vt:lpstr>It makes you think?</vt:lpstr>
      <vt:lpstr>Surprises Future Demand Legal Scenarios Changing World New Ideas Career Planning</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All NC Associate Degrees</vt:lpstr>
      <vt:lpstr>Selected NC Associate Degrees</vt:lpstr>
      <vt:lpstr>All NC Bachelor Degrees</vt:lpstr>
      <vt:lpstr>NC Engineering Bachelor Degrees</vt:lpstr>
      <vt:lpstr>compare</vt:lpstr>
      <vt:lpstr>PowerPoint Presentation</vt:lpstr>
      <vt:lpstr>States with Most New Jobs (Total Change in Positions Projected from 2016 - 2026)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Associate Degree - Dental Hygiene Wake Tech CC</vt:lpstr>
      <vt:lpstr>Associate Degree - Dental Hygiene Wake Tech CC</vt:lpstr>
      <vt:lpstr>Surprises Future Demand Legal Scenarios Changing World New Ideas Career Planning</vt:lpstr>
      <vt:lpstr>PowerPoint Presentation</vt:lpstr>
      <vt:lpstr>General Law</vt:lpstr>
      <vt:lpstr>General Law</vt:lpstr>
      <vt:lpstr>General Law</vt:lpstr>
      <vt:lpstr>General Law</vt:lpstr>
      <vt:lpstr>General Law</vt:lpstr>
      <vt:lpstr>General Law</vt:lpstr>
      <vt:lpstr>Injury to Real Property</vt:lpstr>
      <vt:lpstr>Drugs &amp; Alcohol</vt:lpstr>
      <vt:lpstr>Drugs &amp; Alcohol</vt:lpstr>
      <vt:lpstr>Drugs &amp; Alcohol</vt:lpstr>
      <vt:lpstr>Embezzlement</vt:lpstr>
      <vt:lpstr>Internet Hacking</vt:lpstr>
      <vt:lpstr>Piracy</vt:lpstr>
      <vt:lpstr>Counterfeiting</vt:lpstr>
      <vt:lpstr>Fraudulent Identification</vt:lpstr>
      <vt:lpstr>Fraudulent Identification</vt:lpstr>
      <vt:lpstr>Backgrounds and Employment</vt:lpstr>
      <vt:lpstr>PowerPoint Presentation</vt:lpstr>
      <vt:lpstr>PowerPoint Presentation</vt:lpstr>
      <vt:lpstr>15-minute Break</vt:lpstr>
      <vt:lpstr>Surprises Future Demand Legal Scenarios Changing World New Ideas Career Planning</vt:lpstr>
      <vt:lpstr>Upsetting the Projection Data</vt:lpstr>
      <vt:lpstr>PowerPoint Presentation</vt:lpstr>
      <vt:lpstr>PowerPoint Presentation</vt:lpstr>
      <vt:lpstr>PowerPoint Presentation</vt:lpstr>
      <vt:lpstr>PowerPoint Presentation</vt:lpstr>
      <vt:lpstr>PowerPoint Presentation</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PowerPoint Presentation</vt:lpstr>
      <vt:lpstr>Myth # 1</vt:lpstr>
      <vt:lpstr>PowerPoint Presentation</vt:lpstr>
      <vt:lpstr>Chinese Manufacturing in NC</vt:lpstr>
      <vt:lpstr>PowerPoint Presentation</vt:lpstr>
      <vt:lpstr>PowerPoint Presentation</vt:lpstr>
      <vt:lpstr>NC Exports to Countries in 2017</vt:lpstr>
      <vt:lpstr>NC Exports - Products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Legal Scenarios Changing World New Ideas Career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ScrumMaster</vt:lpstr>
      <vt:lpstr>The 10 Key Skills for the Future of Work</vt:lpstr>
      <vt:lpstr>Ambition</vt:lpstr>
      <vt:lpstr>Value</vt:lpstr>
      <vt:lpstr>Articulation</vt:lpstr>
      <vt:lpstr>Communication</vt:lpstr>
      <vt:lpstr>Skills</vt:lpstr>
      <vt:lpstr>Expertise</vt:lpstr>
      <vt:lpstr>Terminology</vt:lpstr>
      <vt:lpstr>Curiosity</vt:lpstr>
      <vt:lpstr>Context</vt:lpstr>
      <vt:lpstr>Experience</vt:lpstr>
      <vt:lpstr>Resourcefulness</vt:lpstr>
      <vt:lpstr>How to Prepare Young People for Jobs of the Future</vt:lpstr>
      <vt:lpstr>Global Youth Skills Toolkit</vt:lpstr>
      <vt:lpstr>Global Youth Skills Toolkit</vt:lpstr>
      <vt:lpstr>Surprises Future Demand Legal Scenarios Changing World New Ideas Career Planning</vt:lpstr>
      <vt:lpstr>People Need to Discover These</vt:lpstr>
      <vt:lpstr>Discover Your Interests</vt:lpstr>
      <vt:lpstr>Discover Your Skills</vt:lpstr>
      <vt:lpstr>Discover Your Passion</vt:lpstr>
      <vt:lpstr>The Job Market</vt:lpstr>
      <vt:lpstr>Lifestyle Choice</vt:lpstr>
      <vt:lpstr>Questions before I conclude?</vt:lpstr>
      <vt:lpstr>PowerPoint Presentation</vt:lpstr>
      <vt:lpstr>Passion and Purpose</vt:lpstr>
      <vt:lpstr>Preparing Young Adults for Careers of the Future</vt:lpstr>
      <vt:lpstr>Preparing Young Adults for Careers of the Future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2019-03-04T03:54:25Z</dcterms:modified>
</cp:coreProperties>
</file>