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4"/>
    <p:sldMasterId id="2147483709" r:id="rId5"/>
    <p:sldMasterId id="2147483648" r:id="rId6"/>
  </p:sldMasterIdLst>
  <p:notesMasterIdLst>
    <p:notesMasterId r:id="rId29"/>
  </p:notesMasterIdLst>
  <p:handoutMasterIdLst>
    <p:handoutMasterId r:id="rId30"/>
  </p:handoutMasterIdLst>
  <p:sldIdLst>
    <p:sldId id="534" r:id="rId7"/>
    <p:sldId id="1651" r:id="rId8"/>
    <p:sldId id="257" r:id="rId9"/>
    <p:sldId id="1789" r:id="rId10"/>
    <p:sldId id="1788" r:id="rId11"/>
    <p:sldId id="1783" r:id="rId12"/>
    <p:sldId id="1784" r:id="rId13"/>
    <p:sldId id="1785" r:id="rId14"/>
    <p:sldId id="1786" r:id="rId15"/>
    <p:sldId id="1778" r:id="rId16"/>
    <p:sldId id="1777" r:id="rId17"/>
    <p:sldId id="1686" r:id="rId18"/>
    <p:sldId id="1787" r:id="rId19"/>
    <p:sldId id="1775" r:id="rId20"/>
    <p:sldId id="1771" r:id="rId21"/>
    <p:sldId id="1779" r:id="rId22"/>
    <p:sldId id="1782" r:id="rId23"/>
    <p:sldId id="1639" r:id="rId24"/>
    <p:sldId id="1750" r:id="rId25"/>
    <p:sldId id="772" r:id="rId26"/>
    <p:sldId id="1240" r:id="rId27"/>
    <p:sldId id="1194" r:id="rId28"/>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A6"/>
    <a:srgbClr val="FFB218"/>
    <a:srgbClr val="FD0000"/>
    <a:srgbClr val="573286"/>
    <a:srgbClr val="EFEAF3"/>
    <a:srgbClr val="DD5374"/>
    <a:srgbClr val="003768"/>
    <a:srgbClr val="174B8F"/>
    <a:srgbClr val="EEB11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91B578-616D-7C27-2D65-16CED26F05C0}" v="52" dt="2024-01-09T00:52:15.8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0" autoAdjust="0"/>
    <p:restoredTop sz="90458" autoAdjust="0"/>
  </p:normalViewPr>
  <p:slideViewPr>
    <p:cSldViewPr snapToGrid="0">
      <p:cViewPr varScale="1">
        <p:scale>
          <a:sx n="185" d="100"/>
          <a:sy n="185" d="100"/>
        </p:scale>
        <p:origin x="1350" y="150"/>
      </p:cViewPr>
      <p:guideLst/>
    </p:cSldViewPr>
  </p:slideViewPr>
  <p:outlineViewPr>
    <p:cViewPr>
      <p:scale>
        <a:sx n="33" d="100"/>
        <a:sy n="33" d="100"/>
      </p:scale>
      <p:origin x="0" y="-451"/>
    </p:cViewPr>
  </p:outlineViewPr>
  <p:notesTextViewPr>
    <p:cViewPr>
      <p:scale>
        <a:sx n="3" d="2"/>
        <a:sy n="3" d="2"/>
      </p:scale>
      <p:origin x="0" y="0"/>
    </p:cViewPr>
  </p:notesTextViewPr>
  <p:sorterViewPr>
    <p:cViewPr>
      <p:scale>
        <a:sx n="160" d="100"/>
        <a:sy n="160" d="100"/>
      </p:scale>
      <p:origin x="0" y="0"/>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eg"/><Relationship Id="rId1" Type="http://schemas.openxmlformats.org/officeDocument/2006/relationships/image" Target="../media/image8.JPG"/><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png"/><Relationship Id="rId9" Type="http://schemas.openxmlformats.org/officeDocument/2006/relationships/image" Target="../media/image16.jpg"/></Relationships>
</file>

<file path=ppt/diagrams/_rels/drawing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eg"/><Relationship Id="rId1" Type="http://schemas.openxmlformats.org/officeDocument/2006/relationships/image" Target="../media/image8.JPG"/><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png"/><Relationship Id="rId9"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B94E0-6142-4D42-A25A-B1596C2BF751}"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US"/>
        </a:p>
      </dgm:t>
    </dgm:pt>
    <dgm:pt modelId="{52D41CC0-F150-4E37-81CD-6FAC9303347E}">
      <dgm:prSet phldrT="[Text]"/>
      <dgm:spPr/>
      <dgm:t>
        <a:bodyPr/>
        <a:lstStyle/>
        <a:p>
          <a:r>
            <a:rPr lang="en-US" dirty="0"/>
            <a:t>Bob Witchger</a:t>
          </a:r>
        </a:p>
      </dgm:t>
    </dgm:pt>
    <dgm:pt modelId="{9DAFB2A7-5FB5-4F09-A7FF-EBF9FDD7192A}" type="parTrans" cxnId="{396620E0-28FD-4D88-8DB0-849E54B9D3A1}">
      <dgm:prSet/>
      <dgm:spPr/>
      <dgm:t>
        <a:bodyPr/>
        <a:lstStyle/>
        <a:p>
          <a:endParaRPr lang="en-US"/>
        </a:p>
      </dgm:t>
    </dgm:pt>
    <dgm:pt modelId="{6B32DB71-E2D6-46DF-AE49-CF5C32744BE2}" type="sibTrans" cxnId="{396620E0-28FD-4D88-8DB0-849E54B9D3A1}">
      <dgm:prSet/>
      <dgm:spPr/>
      <dgm:t>
        <a:bodyPr/>
        <a:lstStyle/>
        <a:p>
          <a:endParaRPr lang="en-US"/>
        </a:p>
      </dgm:t>
    </dgm:pt>
    <dgm:pt modelId="{F971C0E7-F877-4636-BEBA-D30CDC7746C5}">
      <dgm:prSet phldrT="[Text]"/>
      <dgm:spPr/>
      <dgm:t>
        <a:bodyPr/>
        <a:lstStyle/>
        <a:p>
          <a:r>
            <a:rPr lang="en-US" dirty="0"/>
            <a:t>Tony Reggi</a:t>
          </a:r>
        </a:p>
      </dgm:t>
    </dgm:pt>
    <dgm:pt modelId="{152EB26E-5108-4F37-9BE9-C3D7C92DF248}" type="parTrans" cxnId="{36FA1F3D-9EFA-47A7-B87D-D3261E4D53D0}">
      <dgm:prSet/>
      <dgm:spPr/>
      <dgm:t>
        <a:bodyPr/>
        <a:lstStyle/>
        <a:p>
          <a:endParaRPr lang="en-US"/>
        </a:p>
      </dgm:t>
    </dgm:pt>
    <dgm:pt modelId="{35A27956-206F-4CD5-85D3-7E8F83158435}" type="sibTrans" cxnId="{36FA1F3D-9EFA-47A7-B87D-D3261E4D53D0}">
      <dgm:prSet/>
      <dgm:spPr/>
      <dgm:t>
        <a:bodyPr/>
        <a:lstStyle/>
        <a:p>
          <a:endParaRPr lang="en-US"/>
        </a:p>
      </dgm:t>
    </dgm:pt>
    <dgm:pt modelId="{802C5A5E-268D-4C44-B1CB-528B5141253C}">
      <dgm:prSet phldrT="[Text]"/>
      <dgm:spPr/>
      <dgm:t>
        <a:bodyPr/>
        <a:lstStyle/>
        <a:p>
          <a:r>
            <a:rPr lang="en-US" dirty="0"/>
            <a:t>Patti Coultas</a:t>
          </a:r>
        </a:p>
      </dgm:t>
    </dgm:pt>
    <dgm:pt modelId="{8BBE0DFC-471B-491F-ABDE-3237D40D57BF}" type="parTrans" cxnId="{32504AC5-8308-4DCD-8747-61EB973876DA}">
      <dgm:prSet/>
      <dgm:spPr/>
      <dgm:t>
        <a:bodyPr/>
        <a:lstStyle/>
        <a:p>
          <a:endParaRPr lang="en-US"/>
        </a:p>
      </dgm:t>
    </dgm:pt>
    <dgm:pt modelId="{5ED36A2C-A23D-475F-B013-6BADCA0411E9}" type="sibTrans" cxnId="{32504AC5-8308-4DCD-8747-61EB973876DA}">
      <dgm:prSet/>
      <dgm:spPr/>
      <dgm:t>
        <a:bodyPr/>
        <a:lstStyle/>
        <a:p>
          <a:endParaRPr lang="en-US"/>
        </a:p>
      </dgm:t>
    </dgm:pt>
    <dgm:pt modelId="{D1D8622C-E34C-47D5-ACE6-36634023FEF1}">
      <dgm:prSet/>
      <dgm:spPr/>
      <dgm:t>
        <a:bodyPr/>
        <a:lstStyle/>
        <a:p>
          <a:r>
            <a:rPr lang="en-US" dirty="0"/>
            <a:t>Mary Olvera</a:t>
          </a:r>
        </a:p>
      </dgm:t>
    </dgm:pt>
    <dgm:pt modelId="{E1D66426-6FD0-49BA-8D34-DDEE330291F8}" type="parTrans" cxnId="{5571A2D0-DE44-44C6-8E2A-7CFC68A18808}">
      <dgm:prSet/>
      <dgm:spPr/>
      <dgm:t>
        <a:bodyPr/>
        <a:lstStyle/>
        <a:p>
          <a:endParaRPr lang="en-US"/>
        </a:p>
      </dgm:t>
    </dgm:pt>
    <dgm:pt modelId="{B83D9F7A-9BA3-4681-BB5C-6C4D10EF11C7}" type="sibTrans" cxnId="{5571A2D0-DE44-44C6-8E2A-7CFC68A18808}">
      <dgm:prSet/>
      <dgm:spPr/>
      <dgm:t>
        <a:bodyPr/>
        <a:lstStyle/>
        <a:p>
          <a:endParaRPr lang="en-US"/>
        </a:p>
      </dgm:t>
    </dgm:pt>
    <dgm:pt modelId="{B782E1AC-E3E0-48F7-8127-40611DCBD550}">
      <dgm:prSet/>
      <dgm:spPr/>
      <dgm:t>
        <a:bodyPr/>
        <a:lstStyle/>
        <a:p>
          <a:r>
            <a:rPr lang="en-US" dirty="0"/>
            <a:t>Stefanie Schroeder</a:t>
          </a:r>
        </a:p>
      </dgm:t>
    </dgm:pt>
    <dgm:pt modelId="{BD77985F-5C44-4332-A88D-A084307EED5D}" type="parTrans" cxnId="{F457A5DF-5D77-4778-868C-60A069A72517}">
      <dgm:prSet/>
      <dgm:spPr/>
      <dgm:t>
        <a:bodyPr/>
        <a:lstStyle/>
        <a:p>
          <a:endParaRPr lang="en-US"/>
        </a:p>
      </dgm:t>
    </dgm:pt>
    <dgm:pt modelId="{FB46BE91-76AB-4830-A9C2-3431E497F567}" type="sibTrans" cxnId="{F457A5DF-5D77-4778-868C-60A069A72517}">
      <dgm:prSet/>
      <dgm:spPr/>
      <dgm:t>
        <a:bodyPr/>
        <a:lstStyle/>
        <a:p>
          <a:endParaRPr lang="en-US"/>
        </a:p>
      </dgm:t>
    </dgm:pt>
    <dgm:pt modelId="{2D82CAB0-23F6-4755-8E50-2C47A34D7695}">
      <dgm:prSet/>
      <dgm:spPr/>
      <dgm:t>
        <a:bodyPr/>
        <a:lstStyle/>
        <a:p>
          <a:r>
            <a:rPr lang="en-US" dirty="0"/>
            <a:t>Darice McDougald</a:t>
          </a:r>
        </a:p>
      </dgm:t>
    </dgm:pt>
    <dgm:pt modelId="{949D640C-65C1-400D-985B-97B6A330B6A5}" type="parTrans" cxnId="{2B73CD8E-AF6E-49DA-A2D9-E89F8829A30D}">
      <dgm:prSet/>
      <dgm:spPr/>
      <dgm:t>
        <a:bodyPr/>
        <a:lstStyle/>
        <a:p>
          <a:endParaRPr lang="en-US"/>
        </a:p>
      </dgm:t>
    </dgm:pt>
    <dgm:pt modelId="{7D51842E-720F-4BB1-87A8-E277DBB027CC}" type="sibTrans" cxnId="{2B73CD8E-AF6E-49DA-A2D9-E89F8829A30D}">
      <dgm:prSet/>
      <dgm:spPr/>
      <dgm:t>
        <a:bodyPr/>
        <a:lstStyle/>
        <a:p>
          <a:endParaRPr lang="en-US"/>
        </a:p>
      </dgm:t>
    </dgm:pt>
    <dgm:pt modelId="{6121D8CF-BC28-4E0A-80D0-B0B498B79F20}">
      <dgm:prSet/>
      <dgm:spPr/>
      <dgm:t>
        <a:bodyPr/>
        <a:lstStyle/>
        <a:p>
          <a:r>
            <a:rPr lang="en-US" dirty="0"/>
            <a:t>Lane Freeman</a:t>
          </a:r>
        </a:p>
      </dgm:t>
    </dgm:pt>
    <dgm:pt modelId="{4BFB067D-7D57-4B37-9653-67173E3FAD0D}" type="parTrans" cxnId="{9858E59F-F450-4F88-8D86-B5BDE8A9B6B7}">
      <dgm:prSet/>
      <dgm:spPr/>
      <dgm:t>
        <a:bodyPr/>
        <a:lstStyle/>
        <a:p>
          <a:endParaRPr lang="en-US"/>
        </a:p>
      </dgm:t>
    </dgm:pt>
    <dgm:pt modelId="{208FFD55-933A-4C59-AB1C-5481FA6F489F}" type="sibTrans" cxnId="{9858E59F-F450-4F88-8D86-B5BDE8A9B6B7}">
      <dgm:prSet/>
      <dgm:spPr/>
      <dgm:t>
        <a:bodyPr/>
        <a:lstStyle/>
        <a:p>
          <a:endParaRPr lang="en-US"/>
        </a:p>
      </dgm:t>
    </dgm:pt>
    <dgm:pt modelId="{B70EDC05-0BE4-46C1-9DAC-8033DCF77B4A}">
      <dgm:prSet/>
      <dgm:spPr/>
      <dgm:t>
        <a:bodyPr/>
        <a:lstStyle/>
        <a:p>
          <a:r>
            <a:rPr lang="en-US" dirty="0"/>
            <a:t>Jennifer McLean</a:t>
          </a:r>
        </a:p>
      </dgm:t>
    </dgm:pt>
    <dgm:pt modelId="{0300ABD8-23DE-4FA6-8381-4F23AB25491C}" type="parTrans" cxnId="{F7EF19F8-54E8-467F-8AF3-6901A9E6E960}">
      <dgm:prSet/>
      <dgm:spPr/>
      <dgm:t>
        <a:bodyPr/>
        <a:lstStyle/>
        <a:p>
          <a:endParaRPr lang="en-US"/>
        </a:p>
      </dgm:t>
    </dgm:pt>
    <dgm:pt modelId="{0BDD8D80-B364-4874-8C8D-AABCB6069EE9}" type="sibTrans" cxnId="{F7EF19F8-54E8-467F-8AF3-6901A9E6E960}">
      <dgm:prSet/>
      <dgm:spPr/>
      <dgm:t>
        <a:bodyPr/>
        <a:lstStyle/>
        <a:p>
          <a:endParaRPr lang="en-US"/>
        </a:p>
      </dgm:t>
    </dgm:pt>
    <dgm:pt modelId="{452466AB-2408-4645-9FC3-599DD3994EBC}">
      <dgm:prSet/>
      <dgm:spPr/>
      <dgm:t>
        <a:bodyPr/>
        <a:lstStyle/>
        <a:p>
          <a:r>
            <a:rPr lang="en-US" dirty="0"/>
            <a:t>Aaron Mabe</a:t>
          </a:r>
        </a:p>
      </dgm:t>
    </dgm:pt>
    <dgm:pt modelId="{C1C79EB9-8B7D-45FC-878D-8AFD91F84F1A}" type="parTrans" cxnId="{49D5A873-8F1F-4B53-808E-775E19F79296}">
      <dgm:prSet/>
      <dgm:spPr/>
      <dgm:t>
        <a:bodyPr/>
        <a:lstStyle/>
        <a:p>
          <a:endParaRPr lang="en-US"/>
        </a:p>
      </dgm:t>
    </dgm:pt>
    <dgm:pt modelId="{8618EC90-7155-47FF-9602-452D9A3BF89A}" type="sibTrans" cxnId="{49D5A873-8F1F-4B53-808E-775E19F79296}">
      <dgm:prSet/>
      <dgm:spPr/>
      <dgm:t>
        <a:bodyPr/>
        <a:lstStyle/>
        <a:p>
          <a:endParaRPr lang="en-US"/>
        </a:p>
      </dgm:t>
    </dgm:pt>
    <dgm:pt modelId="{F2727D7F-93FB-4DE6-AA32-52E7A96A13A9}" type="pres">
      <dgm:prSet presAssocID="{7FBB94E0-6142-4D42-A25A-B1596C2BF751}" presName="Name0" presStyleCnt="0">
        <dgm:presLayoutVars>
          <dgm:dir/>
          <dgm:resizeHandles val="exact"/>
        </dgm:presLayoutVars>
      </dgm:prSet>
      <dgm:spPr/>
    </dgm:pt>
    <dgm:pt modelId="{BD537E27-7F35-40AE-8F46-9CA6762F5832}" type="pres">
      <dgm:prSet presAssocID="{52D41CC0-F150-4E37-81CD-6FAC9303347E}" presName="composite" presStyleCnt="0"/>
      <dgm:spPr/>
    </dgm:pt>
    <dgm:pt modelId="{369C2B1C-A1DC-4D93-A814-FCE722422A8C}" type="pres">
      <dgm:prSet presAssocID="{52D41CC0-F150-4E37-81CD-6FAC9303347E}" presName="rect1" presStyleLbl="bgImgPlace1" presStyleIdx="0" presStyleCnt="9"/>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extLst>
        <a:ext uri="{E40237B7-FDA0-4F09-8148-C483321AD2D9}">
          <dgm14:cNvPr xmlns:dgm14="http://schemas.microsoft.com/office/drawing/2010/diagram" id="0" name="" descr="Photo of Bob Witchger"/>
        </a:ext>
      </dgm:extLst>
    </dgm:pt>
    <dgm:pt modelId="{E035FDE3-DD7C-4EC9-9BE2-FB9171A9C20C}" type="pres">
      <dgm:prSet presAssocID="{52D41CC0-F150-4E37-81CD-6FAC9303347E}" presName="wedgeRectCallout1" presStyleLbl="node1" presStyleIdx="0" presStyleCnt="9">
        <dgm:presLayoutVars>
          <dgm:bulletEnabled val="1"/>
        </dgm:presLayoutVars>
      </dgm:prSet>
      <dgm:spPr/>
    </dgm:pt>
    <dgm:pt modelId="{44CA1024-10F3-41FE-8001-B3872F132AAC}" type="pres">
      <dgm:prSet presAssocID="{6B32DB71-E2D6-46DF-AE49-CF5C32744BE2}" presName="sibTrans" presStyleCnt="0"/>
      <dgm:spPr/>
    </dgm:pt>
    <dgm:pt modelId="{5FA3948C-CCBE-408F-A842-E14A387BA3C6}" type="pres">
      <dgm:prSet presAssocID="{F971C0E7-F877-4636-BEBA-D30CDC7746C5}" presName="composite" presStyleCnt="0"/>
      <dgm:spPr/>
    </dgm:pt>
    <dgm:pt modelId="{8CD83F31-2381-453B-ACA6-2912988DB06F}" type="pres">
      <dgm:prSet presAssocID="{F971C0E7-F877-4636-BEBA-D30CDC7746C5}" presName="rect1" presStyleLbl="bgImgPlace1" presStyleIdx="1" presStyleCnt="9"/>
      <dgm:spPr>
        <a:blipFill>
          <a:blip xmlns:r="http://schemas.openxmlformats.org/officeDocument/2006/relationships" r:embed="rId2"/>
          <a:srcRect/>
          <a:stretch>
            <a:fillRect l="-1000" r="-1000"/>
          </a:stretch>
        </a:blipFill>
      </dgm:spPr>
      <dgm:extLst>
        <a:ext uri="{E40237B7-FDA0-4F09-8148-C483321AD2D9}">
          <dgm14:cNvPr xmlns:dgm14="http://schemas.microsoft.com/office/drawing/2010/diagram" id="0" name="" descr="Photo of Tony Reggi"/>
        </a:ext>
      </dgm:extLst>
    </dgm:pt>
    <dgm:pt modelId="{F909DEB2-C496-4520-8611-20AB9838DAF4}" type="pres">
      <dgm:prSet presAssocID="{F971C0E7-F877-4636-BEBA-D30CDC7746C5}" presName="wedgeRectCallout1" presStyleLbl="node1" presStyleIdx="1" presStyleCnt="9">
        <dgm:presLayoutVars>
          <dgm:bulletEnabled val="1"/>
        </dgm:presLayoutVars>
      </dgm:prSet>
      <dgm:spPr/>
    </dgm:pt>
    <dgm:pt modelId="{C610AD8C-5BA2-474C-9B7B-D9A7246B5AD0}" type="pres">
      <dgm:prSet presAssocID="{35A27956-206F-4CD5-85D3-7E8F83158435}" presName="sibTrans" presStyleCnt="0"/>
      <dgm:spPr/>
    </dgm:pt>
    <dgm:pt modelId="{02C97A1A-C14A-40DF-B44E-9646CAAEEC08}" type="pres">
      <dgm:prSet presAssocID="{802C5A5E-268D-4C44-B1CB-528B5141253C}" presName="composite" presStyleCnt="0"/>
      <dgm:spPr/>
    </dgm:pt>
    <dgm:pt modelId="{D2590E33-1BEC-4B8E-ABBB-5C2737C3F154}" type="pres">
      <dgm:prSet presAssocID="{802C5A5E-268D-4C44-B1CB-528B5141253C}" presName="rect1" presStyleLbl="bgImgPlace1" presStyleIdx="2" presStyleCnt="9"/>
      <dgm:spPr>
        <a:blipFill>
          <a:blip xmlns:r="http://schemas.openxmlformats.org/officeDocument/2006/relationships" r:embed="rId3"/>
          <a:srcRect/>
          <a:stretch>
            <a:fillRect t="-7000" b="-7000"/>
          </a:stretch>
        </a:blipFill>
      </dgm:spPr>
      <dgm:extLst>
        <a:ext uri="{E40237B7-FDA0-4F09-8148-C483321AD2D9}">
          <dgm14:cNvPr xmlns:dgm14="http://schemas.microsoft.com/office/drawing/2010/diagram" id="0" name="" descr="Photo of Patti Coultas"/>
        </a:ext>
      </dgm:extLst>
    </dgm:pt>
    <dgm:pt modelId="{A4DE3437-0929-45FC-B65B-097B6799677E}" type="pres">
      <dgm:prSet presAssocID="{802C5A5E-268D-4C44-B1CB-528B5141253C}" presName="wedgeRectCallout1" presStyleLbl="node1" presStyleIdx="2" presStyleCnt="9">
        <dgm:presLayoutVars>
          <dgm:bulletEnabled val="1"/>
        </dgm:presLayoutVars>
      </dgm:prSet>
      <dgm:spPr/>
    </dgm:pt>
    <dgm:pt modelId="{DA8DB6EA-372E-43C1-96D5-5A44B972ED16}" type="pres">
      <dgm:prSet presAssocID="{5ED36A2C-A23D-475F-B013-6BADCA0411E9}" presName="sibTrans" presStyleCnt="0"/>
      <dgm:spPr/>
    </dgm:pt>
    <dgm:pt modelId="{E3746054-4A9D-4DAC-BB8A-ADFA84AE7A84}" type="pres">
      <dgm:prSet presAssocID="{D1D8622C-E34C-47D5-ACE6-36634023FEF1}" presName="composite" presStyleCnt="0"/>
      <dgm:spPr/>
    </dgm:pt>
    <dgm:pt modelId="{ED8B02B9-0833-4572-A582-AC3CE9B9965F}" type="pres">
      <dgm:prSet presAssocID="{D1D8622C-E34C-47D5-ACE6-36634023FEF1}" presName="rect1" presStyleLbl="bgImgPlace1" presStyleIdx="3" presStyleCnt="9"/>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9" t="-3654" r="-899" b="-14346"/>
          </a:stretch>
        </a:blipFill>
      </dgm:spPr>
      <dgm:extLst>
        <a:ext uri="{E40237B7-FDA0-4F09-8148-C483321AD2D9}">
          <dgm14:cNvPr xmlns:dgm14="http://schemas.microsoft.com/office/drawing/2010/diagram" id="0" name="" descr="Photo of Mary Olvera"/>
        </a:ext>
      </dgm:extLst>
    </dgm:pt>
    <dgm:pt modelId="{5E562F88-71BE-425F-B4C8-C5F30BEE9644}" type="pres">
      <dgm:prSet presAssocID="{D1D8622C-E34C-47D5-ACE6-36634023FEF1}" presName="wedgeRectCallout1" presStyleLbl="node1" presStyleIdx="3" presStyleCnt="9">
        <dgm:presLayoutVars>
          <dgm:bulletEnabled val="1"/>
        </dgm:presLayoutVars>
      </dgm:prSet>
      <dgm:spPr/>
    </dgm:pt>
    <dgm:pt modelId="{E4D91319-44FB-4192-8D1E-86168C532F35}" type="pres">
      <dgm:prSet presAssocID="{B83D9F7A-9BA3-4681-BB5C-6C4D10EF11C7}" presName="sibTrans" presStyleCnt="0"/>
      <dgm:spPr/>
    </dgm:pt>
    <dgm:pt modelId="{0E52C320-BE21-4EDD-9316-91950E44C5A6}" type="pres">
      <dgm:prSet presAssocID="{B782E1AC-E3E0-48F7-8127-40611DCBD550}" presName="composite" presStyleCnt="0"/>
      <dgm:spPr/>
    </dgm:pt>
    <dgm:pt modelId="{01ACC801-DAA0-4794-B9BE-70AB3EA32713}" type="pres">
      <dgm:prSet presAssocID="{B782E1AC-E3E0-48F7-8127-40611DCBD550}" presName="rect1" presStyleLbl="bgImgPlace1" presStyleIdx="4" presStyleCnt="9"/>
      <dgm:spPr>
        <a:blipFill>
          <a:blip xmlns:r="http://schemas.openxmlformats.org/officeDocument/2006/relationships" r:embed="rId5">
            <a:extLst>
              <a:ext uri="{28A0092B-C50C-407E-A947-70E740481C1C}">
                <a14:useLocalDpi xmlns:a14="http://schemas.microsoft.com/office/drawing/2010/main" val="0"/>
              </a:ext>
            </a:extLst>
          </a:blip>
          <a:srcRect/>
          <a:stretch>
            <a:fillRect t="-13000" b="-13000"/>
          </a:stretch>
        </a:blipFill>
        <a:ln>
          <a:solidFill>
            <a:srgbClr val="003768"/>
          </a:solidFill>
        </a:ln>
      </dgm:spPr>
      <dgm:extLst>
        <a:ext uri="{E40237B7-FDA0-4F09-8148-C483321AD2D9}">
          <dgm14:cNvPr xmlns:dgm14="http://schemas.microsoft.com/office/drawing/2010/diagram" id="0" name="" descr="Photo of Stefanie Schroeder"/>
        </a:ext>
      </dgm:extLst>
    </dgm:pt>
    <dgm:pt modelId="{B7B0CCF7-D647-4781-BAA6-1B21C9181D10}" type="pres">
      <dgm:prSet presAssocID="{B782E1AC-E3E0-48F7-8127-40611DCBD550}" presName="wedgeRectCallout1" presStyleLbl="node1" presStyleIdx="4" presStyleCnt="9">
        <dgm:presLayoutVars>
          <dgm:bulletEnabled val="1"/>
        </dgm:presLayoutVars>
      </dgm:prSet>
      <dgm:spPr/>
    </dgm:pt>
    <dgm:pt modelId="{1A53D6B7-FB73-4CE0-A0F2-B948565C2F87}" type="pres">
      <dgm:prSet presAssocID="{FB46BE91-76AB-4830-A9C2-3431E497F567}" presName="sibTrans" presStyleCnt="0"/>
      <dgm:spPr/>
    </dgm:pt>
    <dgm:pt modelId="{20A351C9-C62A-4811-B58F-52FCD93FD38D}" type="pres">
      <dgm:prSet presAssocID="{452466AB-2408-4645-9FC3-599DD3994EBC}" presName="composite" presStyleCnt="0"/>
      <dgm:spPr/>
    </dgm:pt>
    <dgm:pt modelId="{3DDA16CE-7D47-4596-AF3C-F050F60DB5A3}" type="pres">
      <dgm:prSet presAssocID="{452466AB-2408-4645-9FC3-599DD3994EBC}" presName="rect1" presStyleLbl="bgImgPlace1" presStyleIdx="5" presStyleCnt="9" custLinFactNeighborX="-4641" custLinFactNeighborY="725"/>
      <dgm:spPr>
        <a:blipFill>
          <a:blip xmlns:r="http://schemas.openxmlformats.org/officeDocument/2006/relationships" r:embed="rId6">
            <a:extLst>
              <a:ext uri="{28A0092B-C50C-407E-A947-70E740481C1C}">
                <a14:useLocalDpi xmlns:a14="http://schemas.microsoft.com/office/drawing/2010/main" val="0"/>
              </a:ext>
            </a:extLst>
          </a:blip>
          <a:srcRect/>
          <a:stretch>
            <a:fillRect t="-17000" b="-17000"/>
          </a:stretch>
        </a:blipFill>
      </dgm:spPr>
      <dgm:extLst>
        <a:ext uri="{E40237B7-FDA0-4F09-8148-C483321AD2D9}">
          <dgm14:cNvPr xmlns:dgm14="http://schemas.microsoft.com/office/drawing/2010/diagram" id="0" name="" descr="Photo of Aaron Mabe"/>
        </a:ext>
      </dgm:extLst>
    </dgm:pt>
    <dgm:pt modelId="{BE39835D-6089-478B-AB36-D0A9CDA20D35}" type="pres">
      <dgm:prSet presAssocID="{452466AB-2408-4645-9FC3-599DD3994EBC}" presName="wedgeRectCallout1" presStyleLbl="node1" presStyleIdx="5" presStyleCnt="9">
        <dgm:presLayoutVars>
          <dgm:bulletEnabled val="1"/>
        </dgm:presLayoutVars>
      </dgm:prSet>
      <dgm:spPr/>
    </dgm:pt>
    <dgm:pt modelId="{4A9DA547-0FE5-43CE-B300-D9C5CB998034}" type="pres">
      <dgm:prSet presAssocID="{8618EC90-7155-47FF-9602-452D9A3BF89A}" presName="sibTrans" presStyleCnt="0"/>
      <dgm:spPr/>
    </dgm:pt>
    <dgm:pt modelId="{A524C09B-B55A-46D5-8D9F-753C91B28FE5}" type="pres">
      <dgm:prSet presAssocID="{2D82CAB0-23F6-4755-8E50-2C47A34D7695}" presName="composite" presStyleCnt="0"/>
      <dgm:spPr/>
    </dgm:pt>
    <dgm:pt modelId="{0812515D-69BB-4AFE-A675-A67D49D41966}" type="pres">
      <dgm:prSet presAssocID="{2D82CAB0-23F6-4755-8E50-2C47A34D7695}" presName="rect1" presStyleLbl="bgImgPlace1" presStyleIdx="6" presStyleCnt="9"/>
      <dgm:spPr>
        <a:blipFill>
          <a:blip xmlns:r="http://schemas.openxmlformats.org/officeDocument/2006/relationships" r:embed="rId7">
            <a:extLst>
              <a:ext uri="{28A0092B-C50C-407E-A947-70E740481C1C}">
                <a14:useLocalDpi xmlns:a14="http://schemas.microsoft.com/office/drawing/2010/main" val="0"/>
              </a:ext>
            </a:extLst>
          </a:blip>
          <a:srcRect/>
          <a:stretch>
            <a:fillRect t="-9000" b="-9000"/>
          </a:stretch>
        </a:blipFill>
      </dgm:spPr>
      <dgm:extLst>
        <a:ext uri="{E40237B7-FDA0-4F09-8148-C483321AD2D9}">
          <dgm14:cNvPr xmlns:dgm14="http://schemas.microsoft.com/office/drawing/2010/diagram" id="0" name="" descr="Photo of Darice McDougald"/>
        </a:ext>
      </dgm:extLst>
    </dgm:pt>
    <dgm:pt modelId="{10E6ECBD-0F75-421E-B1DF-7D296F7912AC}" type="pres">
      <dgm:prSet presAssocID="{2D82CAB0-23F6-4755-8E50-2C47A34D7695}" presName="wedgeRectCallout1" presStyleLbl="node1" presStyleIdx="6" presStyleCnt="9">
        <dgm:presLayoutVars>
          <dgm:bulletEnabled val="1"/>
        </dgm:presLayoutVars>
      </dgm:prSet>
      <dgm:spPr/>
    </dgm:pt>
    <dgm:pt modelId="{F709318E-3195-4611-ABF5-325AE4D47F31}" type="pres">
      <dgm:prSet presAssocID="{7D51842E-720F-4BB1-87A8-E277DBB027CC}" presName="sibTrans" presStyleCnt="0"/>
      <dgm:spPr/>
    </dgm:pt>
    <dgm:pt modelId="{439AF9FB-8673-44E7-9CD3-8B03706A044B}" type="pres">
      <dgm:prSet presAssocID="{6121D8CF-BC28-4E0A-80D0-B0B498B79F20}" presName="composite" presStyleCnt="0"/>
      <dgm:spPr/>
    </dgm:pt>
    <dgm:pt modelId="{7AB68F8F-FFE3-4CB3-A486-66519F9D24BB}" type="pres">
      <dgm:prSet presAssocID="{6121D8CF-BC28-4E0A-80D0-B0B498B79F20}" presName="rect1" presStyleLbl="bgImgPlace1" presStyleIdx="7" presStyleCnt="9" custLinFactNeighborX="-537" custLinFactNeighborY="534"/>
      <dgm:spPr>
        <a:blipFill>
          <a:blip xmlns:r="http://schemas.openxmlformats.org/officeDocument/2006/relationships" r:embed="rId8">
            <a:extLst>
              <a:ext uri="{28A0092B-C50C-407E-A947-70E740481C1C}">
                <a14:useLocalDpi xmlns:a14="http://schemas.microsoft.com/office/drawing/2010/main" val="0"/>
              </a:ext>
            </a:extLst>
          </a:blip>
          <a:srcRect/>
          <a:stretch>
            <a:fillRect t="-12000" b="-12000"/>
          </a:stretch>
        </a:blipFill>
      </dgm:spPr>
      <dgm:extLst>
        <a:ext uri="{E40237B7-FDA0-4F09-8148-C483321AD2D9}">
          <dgm14:cNvPr xmlns:dgm14="http://schemas.microsoft.com/office/drawing/2010/diagram" id="0" name="" descr="Photo of Lane Freeman"/>
        </a:ext>
      </dgm:extLst>
    </dgm:pt>
    <dgm:pt modelId="{A356E8FE-CCCE-4613-96CD-544348710590}" type="pres">
      <dgm:prSet presAssocID="{6121D8CF-BC28-4E0A-80D0-B0B498B79F20}" presName="wedgeRectCallout1" presStyleLbl="node1" presStyleIdx="7" presStyleCnt="9">
        <dgm:presLayoutVars>
          <dgm:bulletEnabled val="1"/>
        </dgm:presLayoutVars>
      </dgm:prSet>
      <dgm:spPr/>
    </dgm:pt>
    <dgm:pt modelId="{0C2C0C88-BACE-4D09-8624-7B00E3A62C75}" type="pres">
      <dgm:prSet presAssocID="{208FFD55-933A-4C59-AB1C-5481FA6F489F}" presName="sibTrans" presStyleCnt="0"/>
      <dgm:spPr/>
    </dgm:pt>
    <dgm:pt modelId="{89400835-B386-42BB-AD0E-D45DCF914AA1}" type="pres">
      <dgm:prSet presAssocID="{B70EDC05-0BE4-46C1-9DAC-8033DCF77B4A}" presName="composite" presStyleCnt="0"/>
      <dgm:spPr/>
    </dgm:pt>
    <dgm:pt modelId="{2B90E5F4-B2F1-439C-9027-616FE7D3BCF8}" type="pres">
      <dgm:prSet presAssocID="{B70EDC05-0BE4-46C1-9DAC-8033DCF77B4A}" presName="rect1" presStyleLbl="bgImgPlace1" presStyleIdx="8" presStyleCnt="9"/>
      <dgm:spPr>
        <a:blipFill>
          <a:blip xmlns:r="http://schemas.openxmlformats.org/officeDocument/2006/relationships" r:embed="rId9"/>
          <a:srcRect/>
          <a:stretch>
            <a:fillRect t="-12000" b="-12000"/>
          </a:stretch>
        </a:blipFill>
      </dgm:spPr>
      <dgm:extLst>
        <a:ext uri="{E40237B7-FDA0-4F09-8148-C483321AD2D9}">
          <dgm14:cNvPr xmlns:dgm14="http://schemas.microsoft.com/office/drawing/2010/diagram" id="0" name="" descr="Photo of Jennifer McLean"/>
        </a:ext>
      </dgm:extLst>
    </dgm:pt>
    <dgm:pt modelId="{1923388B-C79A-4088-ADF4-A99AF4C6631D}" type="pres">
      <dgm:prSet presAssocID="{B70EDC05-0BE4-46C1-9DAC-8033DCF77B4A}" presName="wedgeRectCallout1" presStyleLbl="node1" presStyleIdx="8" presStyleCnt="9">
        <dgm:presLayoutVars>
          <dgm:bulletEnabled val="1"/>
        </dgm:presLayoutVars>
      </dgm:prSet>
      <dgm:spPr/>
    </dgm:pt>
  </dgm:ptLst>
  <dgm:cxnLst>
    <dgm:cxn modelId="{388E9E07-5EC0-4045-A723-BB7E287BBA36}" type="presOf" srcId="{802C5A5E-268D-4C44-B1CB-528B5141253C}" destId="{A4DE3437-0929-45FC-B65B-097B6799677E}" srcOrd="0" destOrd="0" presId="urn:microsoft.com/office/officeart/2008/layout/BendingPictureCaptionList"/>
    <dgm:cxn modelId="{42425522-FB21-4687-9944-397880106BE4}" type="presOf" srcId="{B782E1AC-E3E0-48F7-8127-40611DCBD550}" destId="{B7B0CCF7-D647-4781-BAA6-1B21C9181D10}" srcOrd="0" destOrd="0" presId="urn:microsoft.com/office/officeart/2008/layout/BendingPictureCaptionList"/>
    <dgm:cxn modelId="{136B5937-FC6C-465F-B7BF-D87DCADDDF44}" type="presOf" srcId="{52D41CC0-F150-4E37-81CD-6FAC9303347E}" destId="{E035FDE3-DD7C-4EC9-9BE2-FB9171A9C20C}" srcOrd="0" destOrd="0" presId="urn:microsoft.com/office/officeart/2008/layout/BendingPictureCaptionList"/>
    <dgm:cxn modelId="{36FA1F3D-9EFA-47A7-B87D-D3261E4D53D0}" srcId="{7FBB94E0-6142-4D42-A25A-B1596C2BF751}" destId="{F971C0E7-F877-4636-BEBA-D30CDC7746C5}" srcOrd="1" destOrd="0" parTransId="{152EB26E-5108-4F37-9BE9-C3D7C92DF248}" sibTransId="{35A27956-206F-4CD5-85D3-7E8F83158435}"/>
    <dgm:cxn modelId="{39EADF3F-B644-49F5-ACD6-99887412B483}" type="presOf" srcId="{7FBB94E0-6142-4D42-A25A-B1596C2BF751}" destId="{F2727D7F-93FB-4DE6-AA32-52E7A96A13A9}" srcOrd="0" destOrd="0" presId="urn:microsoft.com/office/officeart/2008/layout/BendingPictureCaptionList"/>
    <dgm:cxn modelId="{EC252E68-581F-4CF9-A568-8C743D22294F}" type="presOf" srcId="{452466AB-2408-4645-9FC3-599DD3994EBC}" destId="{BE39835D-6089-478B-AB36-D0A9CDA20D35}" srcOrd="0" destOrd="0" presId="urn:microsoft.com/office/officeart/2008/layout/BendingPictureCaptionList"/>
    <dgm:cxn modelId="{49D5A873-8F1F-4B53-808E-775E19F79296}" srcId="{7FBB94E0-6142-4D42-A25A-B1596C2BF751}" destId="{452466AB-2408-4645-9FC3-599DD3994EBC}" srcOrd="5" destOrd="0" parTransId="{C1C79EB9-8B7D-45FC-878D-8AFD91F84F1A}" sibTransId="{8618EC90-7155-47FF-9602-452D9A3BF89A}"/>
    <dgm:cxn modelId="{2B73CD8E-AF6E-49DA-A2D9-E89F8829A30D}" srcId="{7FBB94E0-6142-4D42-A25A-B1596C2BF751}" destId="{2D82CAB0-23F6-4755-8E50-2C47A34D7695}" srcOrd="6" destOrd="0" parTransId="{949D640C-65C1-400D-985B-97B6A330B6A5}" sibTransId="{7D51842E-720F-4BB1-87A8-E277DBB027CC}"/>
    <dgm:cxn modelId="{11CA3E95-3A22-46F4-A6EE-97752037405C}" type="presOf" srcId="{2D82CAB0-23F6-4755-8E50-2C47A34D7695}" destId="{10E6ECBD-0F75-421E-B1DF-7D296F7912AC}" srcOrd="0" destOrd="0" presId="urn:microsoft.com/office/officeart/2008/layout/BendingPictureCaptionList"/>
    <dgm:cxn modelId="{9858E59F-F450-4F88-8D86-B5BDE8A9B6B7}" srcId="{7FBB94E0-6142-4D42-A25A-B1596C2BF751}" destId="{6121D8CF-BC28-4E0A-80D0-B0B498B79F20}" srcOrd="7" destOrd="0" parTransId="{4BFB067D-7D57-4B37-9653-67173E3FAD0D}" sibTransId="{208FFD55-933A-4C59-AB1C-5481FA6F489F}"/>
    <dgm:cxn modelId="{830C3EC5-3101-4D18-B65B-93BDD925AAC7}" type="presOf" srcId="{6121D8CF-BC28-4E0A-80D0-B0B498B79F20}" destId="{A356E8FE-CCCE-4613-96CD-544348710590}" srcOrd="0" destOrd="0" presId="urn:microsoft.com/office/officeart/2008/layout/BendingPictureCaptionList"/>
    <dgm:cxn modelId="{32504AC5-8308-4DCD-8747-61EB973876DA}" srcId="{7FBB94E0-6142-4D42-A25A-B1596C2BF751}" destId="{802C5A5E-268D-4C44-B1CB-528B5141253C}" srcOrd="2" destOrd="0" parTransId="{8BBE0DFC-471B-491F-ABDE-3237D40D57BF}" sibTransId="{5ED36A2C-A23D-475F-B013-6BADCA0411E9}"/>
    <dgm:cxn modelId="{875143C6-1BF3-4C85-A4AC-5DAE64987A03}" type="presOf" srcId="{D1D8622C-E34C-47D5-ACE6-36634023FEF1}" destId="{5E562F88-71BE-425F-B4C8-C5F30BEE9644}" srcOrd="0" destOrd="0" presId="urn:microsoft.com/office/officeart/2008/layout/BendingPictureCaptionList"/>
    <dgm:cxn modelId="{5571A2D0-DE44-44C6-8E2A-7CFC68A18808}" srcId="{7FBB94E0-6142-4D42-A25A-B1596C2BF751}" destId="{D1D8622C-E34C-47D5-ACE6-36634023FEF1}" srcOrd="3" destOrd="0" parTransId="{E1D66426-6FD0-49BA-8D34-DDEE330291F8}" sibTransId="{B83D9F7A-9BA3-4681-BB5C-6C4D10EF11C7}"/>
    <dgm:cxn modelId="{79B2A4DC-B919-418C-8317-8C5C3F556591}" type="presOf" srcId="{F971C0E7-F877-4636-BEBA-D30CDC7746C5}" destId="{F909DEB2-C496-4520-8611-20AB9838DAF4}" srcOrd="0" destOrd="0" presId="urn:microsoft.com/office/officeart/2008/layout/BendingPictureCaptionList"/>
    <dgm:cxn modelId="{F457A5DF-5D77-4778-868C-60A069A72517}" srcId="{7FBB94E0-6142-4D42-A25A-B1596C2BF751}" destId="{B782E1AC-E3E0-48F7-8127-40611DCBD550}" srcOrd="4" destOrd="0" parTransId="{BD77985F-5C44-4332-A88D-A084307EED5D}" sibTransId="{FB46BE91-76AB-4830-A9C2-3431E497F567}"/>
    <dgm:cxn modelId="{396620E0-28FD-4D88-8DB0-849E54B9D3A1}" srcId="{7FBB94E0-6142-4D42-A25A-B1596C2BF751}" destId="{52D41CC0-F150-4E37-81CD-6FAC9303347E}" srcOrd="0" destOrd="0" parTransId="{9DAFB2A7-5FB5-4F09-A7FF-EBF9FDD7192A}" sibTransId="{6B32DB71-E2D6-46DF-AE49-CF5C32744BE2}"/>
    <dgm:cxn modelId="{D02E42E1-460B-4DA5-A20F-8BE6DF1A602F}" type="presOf" srcId="{B70EDC05-0BE4-46C1-9DAC-8033DCF77B4A}" destId="{1923388B-C79A-4088-ADF4-A99AF4C6631D}" srcOrd="0" destOrd="0" presId="urn:microsoft.com/office/officeart/2008/layout/BendingPictureCaptionList"/>
    <dgm:cxn modelId="{F7EF19F8-54E8-467F-8AF3-6901A9E6E960}" srcId="{7FBB94E0-6142-4D42-A25A-B1596C2BF751}" destId="{B70EDC05-0BE4-46C1-9DAC-8033DCF77B4A}" srcOrd="8" destOrd="0" parTransId="{0300ABD8-23DE-4FA6-8381-4F23AB25491C}" sibTransId="{0BDD8D80-B364-4874-8C8D-AABCB6069EE9}"/>
    <dgm:cxn modelId="{BC8585CD-8F37-4DD2-AF0E-226D959E5CE1}" type="presParOf" srcId="{F2727D7F-93FB-4DE6-AA32-52E7A96A13A9}" destId="{BD537E27-7F35-40AE-8F46-9CA6762F5832}" srcOrd="0" destOrd="0" presId="urn:microsoft.com/office/officeart/2008/layout/BendingPictureCaptionList"/>
    <dgm:cxn modelId="{7B8622E3-1715-4474-8F37-4C7D82D14354}" type="presParOf" srcId="{BD537E27-7F35-40AE-8F46-9CA6762F5832}" destId="{369C2B1C-A1DC-4D93-A814-FCE722422A8C}" srcOrd="0" destOrd="0" presId="urn:microsoft.com/office/officeart/2008/layout/BendingPictureCaptionList"/>
    <dgm:cxn modelId="{FC721A70-4B96-4344-A330-D62F4B618887}" type="presParOf" srcId="{BD537E27-7F35-40AE-8F46-9CA6762F5832}" destId="{E035FDE3-DD7C-4EC9-9BE2-FB9171A9C20C}" srcOrd="1" destOrd="0" presId="urn:microsoft.com/office/officeart/2008/layout/BendingPictureCaptionList"/>
    <dgm:cxn modelId="{860EF3EE-34DC-4685-9705-DD4B1DDB5C60}" type="presParOf" srcId="{F2727D7F-93FB-4DE6-AA32-52E7A96A13A9}" destId="{44CA1024-10F3-41FE-8001-B3872F132AAC}" srcOrd="1" destOrd="0" presId="urn:microsoft.com/office/officeart/2008/layout/BendingPictureCaptionList"/>
    <dgm:cxn modelId="{4E01C344-F7F5-4118-B2AE-468F2AF37775}" type="presParOf" srcId="{F2727D7F-93FB-4DE6-AA32-52E7A96A13A9}" destId="{5FA3948C-CCBE-408F-A842-E14A387BA3C6}" srcOrd="2" destOrd="0" presId="urn:microsoft.com/office/officeart/2008/layout/BendingPictureCaptionList"/>
    <dgm:cxn modelId="{D2251F55-381C-44EB-B6ED-F829E8224B1E}" type="presParOf" srcId="{5FA3948C-CCBE-408F-A842-E14A387BA3C6}" destId="{8CD83F31-2381-453B-ACA6-2912988DB06F}" srcOrd="0" destOrd="0" presId="urn:microsoft.com/office/officeart/2008/layout/BendingPictureCaptionList"/>
    <dgm:cxn modelId="{3ECBA3FC-0B0A-4F54-BBD2-0A2A1A29D6A5}" type="presParOf" srcId="{5FA3948C-CCBE-408F-A842-E14A387BA3C6}" destId="{F909DEB2-C496-4520-8611-20AB9838DAF4}" srcOrd="1" destOrd="0" presId="urn:microsoft.com/office/officeart/2008/layout/BendingPictureCaptionList"/>
    <dgm:cxn modelId="{AC6B0011-E8BB-4A30-ADC1-8A32D0E72528}" type="presParOf" srcId="{F2727D7F-93FB-4DE6-AA32-52E7A96A13A9}" destId="{C610AD8C-5BA2-474C-9B7B-D9A7246B5AD0}" srcOrd="3" destOrd="0" presId="urn:microsoft.com/office/officeart/2008/layout/BendingPictureCaptionList"/>
    <dgm:cxn modelId="{5D4F02BC-8610-437E-83B7-00B3D111E4AA}" type="presParOf" srcId="{F2727D7F-93FB-4DE6-AA32-52E7A96A13A9}" destId="{02C97A1A-C14A-40DF-B44E-9646CAAEEC08}" srcOrd="4" destOrd="0" presId="urn:microsoft.com/office/officeart/2008/layout/BendingPictureCaptionList"/>
    <dgm:cxn modelId="{65135F22-A7FD-4BDC-BD89-4F1C5C33506D}" type="presParOf" srcId="{02C97A1A-C14A-40DF-B44E-9646CAAEEC08}" destId="{D2590E33-1BEC-4B8E-ABBB-5C2737C3F154}" srcOrd="0" destOrd="0" presId="urn:microsoft.com/office/officeart/2008/layout/BendingPictureCaptionList"/>
    <dgm:cxn modelId="{F88BEC50-1E56-42C3-BDAD-8C7073E98CC7}" type="presParOf" srcId="{02C97A1A-C14A-40DF-B44E-9646CAAEEC08}" destId="{A4DE3437-0929-45FC-B65B-097B6799677E}" srcOrd="1" destOrd="0" presId="urn:microsoft.com/office/officeart/2008/layout/BendingPictureCaptionList"/>
    <dgm:cxn modelId="{A7415834-2B53-4D95-B470-9D76CBCF5711}" type="presParOf" srcId="{F2727D7F-93FB-4DE6-AA32-52E7A96A13A9}" destId="{DA8DB6EA-372E-43C1-96D5-5A44B972ED16}" srcOrd="5" destOrd="0" presId="urn:microsoft.com/office/officeart/2008/layout/BendingPictureCaptionList"/>
    <dgm:cxn modelId="{171E5CF6-1D20-478B-AA5D-C67676D3FA6D}" type="presParOf" srcId="{F2727D7F-93FB-4DE6-AA32-52E7A96A13A9}" destId="{E3746054-4A9D-4DAC-BB8A-ADFA84AE7A84}" srcOrd="6" destOrd="0" presId="urn:microsoft.com/office/officeart/2008/layout/BendingPictureCaptionList"/>
    <dgm:cxn modelId="{C962A088-53D2-4760-8CDB-017E88C63BA4}" type="presParOf" srcId="{E3746054-4A9D-4DAC-BB8A-ADFA84AE7A84}" destId="{ED8B02B9-0833-4572-A582-AC3CE9B9965F}" srcOrd="0" destOrd="0" presId="urn:microsoft.com/office/officeart/2008/layout/BendingPictureCaptionList"/>
    <dgm:cxn modelId="{E14A3DD1-57AE-4B13-9C6C-E9D27E7FE3C5}" type="presParOf" srcId="{E3746054-4A9D-4DAC-BB8A-ADFA84AE7A84}" destId="{5E562F88-71BE-425F-B4C8-C5F30BEE9644}" srcOrd="1" destOrd="0" presId="urn:microsoft.com/office/officeart/2008/layout/BendingPictureCaptionList"/>
    <dgm:cxn modelId="{A27E84B2-583B-4E50-8178-F884D29A5597}" type="presParOf" srcId="{F2727D7F-93FB-4DE6-AA32-52E7A96A13A9}" destId="{E4D91319-44FB-4192-8D1E-86168C532F35}" srcOrd="7" destOrd="0" presId="urn:microsoft.com/office/officeart/2008/layout/BendingPictureCaptionList"/>
    <dgm:cxn modelId="{D60D9C7C-193A-4FE2-AED6-EA152D2E8602}" type="presParOf" srcId="{F2727D7F-93FB-4DE6-AA32-52E7A96A13A9}" destId="{0E52C320-BE21-4EDD-9316-91950E44C5A6}" srcOrd="8" destOrd="0" presId="urn:microsoft.com/office/officeart/2008/layout/BendingPictureCaptionList"/>
    <dgm:cxn modelId="{9E460F78-D37B-4F50-A3DE-D73397D6A96E}" type="presParOf" srcId="{0E52C320-BE21-4EDD-9316-91950E44C5A6}" destId="{01ACC801-DAA0-4794-B9BE-70AB3EA32713}" srcOrd="0" destOrd="0" presId="urn:microsoft.com/office/officeart/2008/layout/BendingPictureCaptionList"/>
    <dgm:cxn modelId="{6D2E1CF4-E619-479B-863E-DF943E4BB12F}" type="presParOf" srcId="{0E52C320-BE21-4EDD-9316-91950E44C5A6}" destId="{B7B0CCF7-D647-4781-BAA6-1B21C9181D10}" srcOrd="1" destOrd="0" presId="urn:microsoft.com/office/officeart/2008/layout/BendingPictureCaptionList"/>
    <dgm:cxn modelId="{3923789B-E5CF-4143-95C7-C74FD6D6C93E}" type="presParOf" srcId="{F2727D7F-93FB-4DE6-AA32-52E7A96A13A9}" destId="{1A53D6B7-FB73-4CE0-A0F2-B948565C2F87}" srcOrd="9" destOrd="0" presId="urn:microsoft.com/office/officeart/2008/layout/BendingPictureCaptionList"/>
    <dgm:cxn modelId="{D3305B4E-C5CE-41FA-852C-6289AC61DE95}" type="presParOf" srcId="{F2727D7F-93FB-4DE6-AA32-52E7A96A13A9}" destId="{20A351C9-C62A-4811-B58F-52FCD93FD38D}" srcOrd="10" destOrd="0" presId="urn:microsoft.com/office/officeart/2008/layout/BendingPictureCaptionList"/>
    <dgm:cxn modelId="{4D92DADC-2169-4E48-8979-95C96BB492B8}" type="presParOf" srcId="{20A351C9-C62A-4811-B58F-52FCD93FD38D}" destId="{3DDA16CE-7D47-4596-AF3C-F050F60DB5A3}" srcOrd="0" destOrd="0" presId="urn:microsoft.com/office/officeart/2008/layout/BendingPictureCaptionList"/>
    <dgm:cxn modelId="{408350D4-F337-48B5-8C26-0F56BAE5E8B0}" type="presParOf" srcId="{20A351C9-C62A-4811-B58F-52FCD93FD38D}" destId="{BE39835D-6089-478B-AB36-D0A9CDA20D35}" srcOrd="1" destOrd="0" presId="urn:microsoft.com/office/officeart/2008/layout/BendingPictureCaptionList"/>
    <dgm:cxn modelId="{CFCA2741-F45B-4197-9385-78E21A2BF814}" type="presParOf" srcId="{F2727D7F-93FB-4DE6-AA32-52E7A96A13A9}" destId="{4A9DA547-0FE5-43CE-B300-D9C5CB998034}" srcOrd="11" destOrd="0" presId="urn:microsoft.com/office/officeart/2008/layout/BendingPictureCaptionList"/>
    <dgm:cxn modelId="{DC0AE7B0-676E-4113-BD82-0C765E6F165C}" type="presParOf" srcId="{F2727D7F-93FB-4DE6-AA32-52E7A96A13A9}" destId="{A524C09B-B55A-46D5-8D9F-753C91B28FE5}" srcOrd="12" destOrd="0" presId="urn:microsoft.com/office/officeart/2008/layout/BendingPictureCaptionList"/>
    <dgm:cxn modelId="{B4E62807-A9D8-48C6-BA6E-6F51FA8C8341}" type="presParOf" srcId="{A524C09B-B55A-46D5-8D9F-753C91B28FE5}" destId="{0812515D-69BB-4AFE-A675-A67D49D41966}" srcOrd="0" destOrd="0" presId="urn:microsoft.com/office/officeart/2008/layout/BendingPictureCaptionList"/>
    <dgm:cxn modelId="{E6F9D4AE-AEE3-4AE2-ADC0-BE7C5239C875}" type="presParOf" srcId="{A524C09B-B55A-46D5-8D9F-753C91B28FE5}" destId="{10E6ECBD-0F75-421E-B1DF-7D296F7912AC}" srcOrd="1" destOrd="0" presId="urn:microsoft.com/office/officeart/2008/layout/BendingPictureCaptionList"/>
    <dgm:cxn modelId="{F3EED505-1460-4FAE-99EE-609CB8DA4BD0}" type="presParOf" srcId="{F2727D7F-93FB-4DE6-AA32-52E7A96A13A9}" destId="{F709318E-3195-4611-ABF5-325AE4D47F31}" srcOrd="13" destOrd="0" presId="urn:microsoft.com/office/officeart/2008/layout/BendingPictureCaptionList"/>
    <dgm:cxn modelId="{7AC4DFE7-1FBA-45D0-A624-29B107754E17}" type="presParOf" srcId="{F2727D7F-93FB-4DE6-AA32-52E7A96A13A9}" destId="{439AF9FB-8673-44E7-9CD3-8B03706A044B}" srcOrd="14" destOrd="0" presId="urn:microsoft.com/office/officeart/2008/layout/BendingPictureCaptionList"/>
    <dgm:cxn modelId="{00752228-B977-49E3-B634-545FAADE48FD}" type="presParOf" srcId="{439AF9FB-8673-44E7-9CD3-8B03706A044B}" destId="{7AB68F8F-FFE3-4CB3-A486-66519F9D24BB}" srcOrd="0" destOrd="0" presId="urn:microsoft.com/office/officeart/2008/layout/BendingPictureCaptionList"/>
    <dgm:cxn modelId="{082CBD06-08BD-4D1F-9D6B-76406E1AA802}" type="presParOf" srcId="{439AF9FB-8673-44E7-9CD3-8B03706A044B}" destId="{A356E8FE-CCCE-4613-96CD-544348710590}" srcOrd="1" destOrd="0" presId="urn:microsoft.com/office/officeart/2008/layout/BendingPictureCaptionList"/>
    <dgm:cxn modelId="{A55063C2-10C3-4007-B77F-209AF868C743}" type="presParOf" srcId="{F2727D7F-93FB-4DE6-AA32-52E7A96A13A9}" destId="{0C2C0C88-BACE-4D09-8624-7B00E3A62C75}" srcOrd="15" destOrd="0" presId="urn:microsoft.com/office/officeart/2008/layout/BendingPictureCaptionList"/>
    <dgm:cxn modelId="{2AF822A9-F1AA-42A0-957E-C53482B80026}" type="presParOf" srcId="{F2727D7F-93FB-4DE6-AA32-52E7A96A13A9}" destId="{89400835-B386-42BB-AD0E-D45DCF914AA1}" srcOrd="16" destOrd="0" presId="urn:microsoft.com/office/officeart/2008/layout/BendingPictureCaptionList"/>
    <dgm:cxn modelId="{A27888F9-A1E5-4EC2-9F94-C05B5A3766A2}" type="presParOf" srcId="{89400835-B386-42BB-AD0E-D45DCF914AA1}" destId="{2B90E5F4-B2F1-439C-9027-616FE7D3BCF8}" srcOrd="0" destOrd="0" presId="urn:microsoft.com/office/officeart/2008/layout/BendingPictureCaptionList"/>
    <dgm:cxn modelId="{58C0F144-5359-4529-8267-26C57A0F066D}" type="presParOf" srcId="{89400835-B386-42BB-AD0E-D45DCF914AA1}" destId="{1923388B-C79A-4088-ADF4-A99AF4C6631D}" srcOrd="1" destOrd="0" presId="urn:microsoft.com/office/officeart/2008/layout/BendingPictureCaption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C2B1C-A1DC-4D93-A814-FCE722422A8C}">
      <dsp:nvSpPr>
        <dsp:cNvPr id="0" name=""/>
        <dsp:cNvSpPr/>
      </dsp:nvSpPr>
      <dsp:spPr>
        <a:xfrm>
          <a:off x="2695" y="342194"/>
          <a:ext cx="1459501" cy="116760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35FDE3-DD7C-4EC9-9BE2-FB9171A9C20C}">
      <dsp:nvSpPr>
        <dsp:cNvPr id="0" name=""/>
        <dsp:cNvSpPr/>
      </dsp:nvSpPr>
      <dsp:spPr>
        <a:xfrm>
          <a:off x="134050" y="1393035"/>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Bob Witchger</a:t>
          </a:r>
        </a:p>
      </dsp:txBody>
      <dsp:txXfrm>
        <a:off x="134050" y="1393035"/>
        <a:ext cx="1298956" cy="408660"/>
      </dsp:txXfrm>
    </dsp:sp>
    <dsp:sp modelId="{8CD83F31-2381-453B-ACA6-2912988DB06F}">
      <dsp:nvSpPr>
        <dsp:cNvPr id="0" name=""/>
        <dsp:cNvSpPr/>
      </dsp:nvSpPr>
      <dsp:spPr>
        <a:xfrm>
          <a:off x="1608147" y="342194"/>
          <a:ext cx="1459501" cy="1167601"/>
        </a:xfrm>
        <a:prstGeom prst="rect">
          <a:avLst/>
        </a:prstGeom>
        <a:blipFill>
          <a:blip xmlns:r="http://schemas.openxmlformats.org/officeDocument/2006/relationships" r:embed="rId2"/>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09DEB2-C496-4520-8611-20AB9838DAF4}">
      <dsp:nvSpPr>
        <dsp:cNvPr id="0" name=""/>
        <dsp:cNvSpPr/>
      </dsp:nvSpPr>
      <dsp:spPr>
        <a:xfrm>
          <a:off x="1739502" y="1393035"/>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Tony Reggi</a:t>
          </a:r>
        </a:p>
      </dsp:txBody>
      <dsp:txXfrm>
        <a:off x="1739502" y="1393035"/>
        <a:ext cx="1298956" cy="408660"/>
      </dsp:txXfrm>
    </dsp:sp>
    <dsp:sp modelId="{D2590E33-1BEC-4B8E-ABBB-5C2737C3F154}">
      <dsp:nvSpPr>
        <dsp:cNvPr id="0" name=""/>
        <dsp:cNvSpPr/>
      </dsp:nvSpPr>
      <dsp:spPr>
        <a:xfrm>
          <a:off x="3213599" y="342194"/>
          <a:ext cx="1459501" cy="1167601"/>
        </a:xfrm>
        <a:prstGeom prst="rect">
          <a:avLst/>
        </a:prstGeom>
        <a:blipFill>
          <a:blip xmlns:r="http://schemas.openxmlformats.org/officeDocument/2006/relationships" r:embed="rId3"/>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DE3437-0929-45FC-B65B-097B6799677E}">
      <dsp:nvSpPr>
        <dsp:cNvPr id="0" name=""/>
        <dsp:cNvSpPr/>
      </dsp:nvSpPr>
      <dsp:spPr>
        <a:xfrm>
          <a:off x="3344954" y="1393035"/>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Patti Coultas</a:t>
          </a:r>
        </a:p>
      </dsp:txBody>
      <dsp:txXfrm>
        <a:off x="3344954" y="1393035"/>
        <a:ext cx="1298956" cy="408660"/>
      </dsp:txXfrm>
    </dsp:sp>
    <dsp:sp modelId="{ED8B02B9-0833-4572-A582-AC3CE9B9965F}">
      <dsp:nvSpPr>
        <dsp:cNvPr id="0" name=""/>
        <dsp:cNvSpPr/>
      </dsp:nvSpPr>
      <dsp:spPr>
        <a:xfrm>
          <a:off x="4819050" y="342194"/>
          <a:ext cx="1459501" cy="1167601"/>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9" t="-3654" r="-899" b="-1434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562F88-71BE-425F-B4C8-C5F30BEE9644}">
      <dsp:nvSpPr>
        <dsp:cNvPr id="0" name=""/>
        <dsp:cNvSpPr/>
      </dsp:nvSpPr>
      <dsp:spPr>
        <a:xfrm>
          <a:off x="4950406" y="1393035"/>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Mary Olvera</a:t>
          </a:r>
        </a:p>
      </dsp:txBody>
      <dsp:txXfrm>
        <a:off x="4950406" y="1393035"/>
        <a:ext cx="1298956" cy="408660"/>
      </dsp:txXfrm>
    </dsp:sp>
    <dsp:sp modelId="{01ACC801-DAA0-4794-B9BE-70AB3EA32713}">
      <dsp:nvSpPr>
        <dsp:cNvPr id="0" name=""/>
        <dsp:cNvSpPr/>
      </dsp:nvSpPr>
      <dsp:spPr>
        <a:xfrm>
          <a:off x="6424502" y="342194"/>
          <a:ext cx="1459501" cy="1167601"/>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3000" b="-13000"/>
          </a:stretch>
        </a:blipFill>
        <a:ln w="12700" cap="flat" cmpd="sng" algn="ctr">
          <a:solidFill>
            <a:srgbClr val="003768"/>
          </a:solidFill>
          <a:prstDash val="solid"/>
          <a:miter lim="800000"/>
        </a:ln>
        <a:effectLst/>
      </dsp:spPr>
      <dsp:style>
        <a:lnRef idx="2">
          <a:scrgbClr r="0" g="0" b="0"/>
        </a:lnRef>
        <a:fillRef idx="1">
          <a:scrgbClr r="0" g="0" b="0"/>
        </a:fillRef>
        <a:effectRef idx="0">
          <a:scrgbClr r="0" g="0" b="0"/>
        </a:effectRef>
        <a:fontRef idx="minor"/>
      </dsp:style>
    </dsp:sp>
    <dsp:sp modelId="{B7B0CCF7-D647-4781-BAA6-1B21C9181D10}">
      <dsp:nvSpPr>
        <dsp:cNvPr id="0" name=""/>
        <dsp:cNvSpPr/>
      </dsp:nvSpPr>
      <dsp:spPr>
        <a:xfrm>
          <a:off x="6555857" y="1393035"/>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Stefanie Schroeder</a:t>
          </a:r>
        </a:p>
      </dsp:txBody>
      <dsp:txXfrm>
        <a:off x="6555857" y="1393035"/>
        <a:ext cx="1298956" cy="408660"/>
      </dsp:txXfrm>
    </dsp:sp>
    <dsp:sp modelId="{3DDA16CE-7D47-4596-AF3C-F050F60DB5A3}">
      <dsp:nvSpPr>
        <dsp:cNvPr id="0" name=""/>
        <dsp:cNvSpPr/>
      </dsp:nvSpPr>
      <dsp:spPr>
        <a:xfrm>
          <a:off x="737686" y="1956111"/>
          <a:ext cx="1459501" cy="1167601"/>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39835D-6089-478B-AB36-D0A9CDA20D35}">
      <dsp:nvSpPr>
        <dsp:cNvPr id="0" name=""/>
        <dsp:cNvSpPr/>
      </dsp:nvSpPr>
      <dsp:spPr>
        <a:xfrm>
          <a:off x="936776" y="2998487"/>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Aaron Mabe</a:t>
          </a:r>
        </a:p>
      </dsp:txBody>
      <dsp:txXfrm>
        <a:off x="936776" y="2998487"/>
        <a:ext cx="1298956" cy="408660"/>
      </dsp:txXfrm>
    </dsp:sp>
    <dsp:sp modelId="{0812515D-69BB-4AFE-A675-A67D49D41966}">
      <dsp:nvSpPr>
        <dsp:cNvPr id="0" name=""/>
        <dsp:cNvSpPr/>
      </dsp:nvSpPr>
      <dsp:spPr>
        <a:xfrm>
          <a:off x="2410873" y="1947646"/>
          <a:ext cx="1459501" cy="1167601"/>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E6ECBD-0F75-421E-B1DF-7D296F7912AC}">
      <dsp:nvSpPr>
        <dsp:cNvPr id="0" name=""/>
        <dsp:cNvSpPr/>
      </dsp:nvSpPr>
      <dsp:spPr>
        <a:xfrm>
          <a:off x="2542228" y="2998487"/>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Darice McDougald</a:t>
          </a:r>
        </a:p>
      </dsp:txBody>
      <dsp:txXfrm>
        <a:off x="2542228" y="2998487"/>
        <a:ext cx="1298956" cy="408660"/>
      </dsp:txXfrm>
    </dsp:sp>
    <dsp:sp modelId="{7AB68F8F-FFE3-4CB3-A486-66519F9D24BB}">
      <dsp:nvSpPr>
        <dsp:cNvPr id="0" name=""/>
        <dsp:cNvSpPr/>
      </dsp:nvSpPr>
      <dsp:spPr>
        <a:xfrm>
          <a:off x="4008487" y="1953881"/>
          <a:ext cx="1459501" cy="1167601"/>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56E8FE-CCCE-4613-96CD-544348710590}">
      <dsp:nvSpPr>
        <dsp:cNvPr id="0" name=""/>
        <dsp:cNvSpPr/>
      </dsp:nvSpPr>
      <dsp:spPr>
        <a:xfrm>
          <a:off x="4147680" y="2998487"/>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Lane Freeman</a:t>
          </a:r>
        </a:p>
      </dsp:txBody>
      <dsp:txXfrm>
        <a:off x="4147680" y="2998487"/>
        <a:ext cx="1298956" cy="408660"/>
      </dsp:txXfrm>
    </dsp:sp>
    <dsp:sp modelId="{2B90E5F4-B2F1-439C-9027-616FE7D3BCF8}">
      <dsp:nvSpPr>
        <dsp:cNvPr id="0" name=""/>
        <dsp:cNvSpPr/>
      </dsp:nvSpPr>
      <dsp:spPr>
        <a:xfrm>
          <a:off x="5621776" y="1947646"/>
          <a:ext cx="1459501" cy="1167601"/>
        </a:xfrm>
        <a:prstGeom prst="rect">
          <a:avLst/>
        </a:prstGeom>
        <a:blipFill>
          <a:blip xmlns:r="http://schemas.openxmlformats.org/officeDocument/2006/relationships" r:embed="rId9"/>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23388B-C79A-4088-ADF4-A99AF4C6631D}">
      <dsp:nvSpPr>
        <dsp:cNvPr id="0" name=""/>
        <dsp:cNvSpPr/>
      </dsp:nvSpPr>
      <dsp:spPr>
        <a:xfrm>
          <a:off x="5753131" y="2998487"/>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Jennifer McLean</a:t>
          </a:r>
        </a:p>
      </dsp:txBody>
      <dsp:txXfrm>
        <a:off x="5753131" y="2998487"/>
        <a:ext cx="1298956" cy="408660"/>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sz="quarter" idx="1"/>
          </p:nvPr>
        </p:nvSpPr>
        <p:spPr>
          <a:xfrm>
            <a:off x="3970938" y="2"/>
            <a:ext cx="3037840" cy="466434"/>
          </a:xfrm>
          <a:prstGeom prst="rect">
            <a:avLst/>
          </a:prstGeom>
        </p:spPr>
        <p:txBody>
          <a:bodyPr vert="horz" lIns="93150" tIns="46576" rIns="93150" bIns="46576" rtlCol="0"/>
          <a:lstStyle>
            <a:lvl1pPr algn="r">
              <a:defRPr sz="1200"/>
            </a:lvl1pPr>
          </a:lstStyle>
          <a:p>
            <a:fld id="{7E9B6F52-CC10-4425-9195-EDF28B435798}" type="datetimeFigureOut">
              <a:rPr lang="en-US" smtClean="0"/>
              <a:t>4/9/2024</a:t>
            </a:fld>
            <a:endParaRPr lang="en-US"/>
          </a:p>
        </p:txBody>
      </p:sp>
      <p:sp>
        <p:nvSpPr>
          <p:cNvPr id="4" name="Footer Placeholder 3"/>
          <p:cNvSpPr>
            <a:spLocks noGrp="1"/>
          </p:cNvSpPr>
          <p:nvPr>
            <p:ph type="ftr" sz="quarter" idx="2"/>
          </p:nvPr>
        </p:nvSpPr>
        <p:spPr>
          <a:xfrm>
            <a:off x="0" y="8829970"/>
            <a:ext cx="3037840" cy="466433"/>
          </a:xfrm>
          <a:prstGeom prst="rect">
            <a:avLst/>
          </a:prstGeom>
        </p:spPr>
        <p:txBody>
          <a:bodyPr vert="horz" lIns="93150" tIns="46576" rIns="93150" bIns="4657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70"/>
            <a:ext cx="3037840" cy="466433"/>
          </a:xfrm>
          <a:prstGeom prst="rect">
            <a:avLst/>
          </a:prstGeom>
        </p:spPr>
        <p:txBody>
          <a:bodyPr vert="horz" lIns="93150" tIns="46576" rIns="93150" bIns="46576"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50" tIns="46576" rIns="93150" bIns="46576" rtlCol="0"/>
          <a:lstStyle>
            <a:lvl1pPr algn="r">
              <a:defRPr sz="1200"/>
            </a:lvl1pPr>
          </a:lstStyle>
          <a:p>
            <a:fld id="{C02D3CF6-D097-446F-BA20-84B1F837E572}" type="datetimeFigureOut">
              <a:rPr lang="en-US" smtClean="0"/>
              <a:t>4/9/2024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0" tIns="46576" rIns="93150" bIns="46576"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50" tIns="46576" rIns="93150" bIns="46576"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70"/>
            <a:ext cx="3037840" cy="466433"/>
          </a:xfrm>
          <a:prstGeom prst="rect">
            <a:avLst/>
          </a:prstGeom>
        </p:spPr>
        <p:txBody>
          <a:bodyPr vert="horz" lIns="93150" tIns="46576" rIns="93150" bIns="4657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0"/>
            <a:ext cx="3037840" cy="466433"/>
          </a:xfrm>
          <a:prstGeom prst="rect">
            <a:avLst/>
          </a:prstGeom>
        </p:spPr>
        <p:txBody>
          <a:bodyPr vert="horz" lIns="93150" tIns="46576" rIns="93150" bIns="46576"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a:t>
            </a:fld>
            <a:endParaRPr lang="en-US"/>
          </a:p>
        </p:txBody>
      </p:sp>
    </p:spTree>
    <p:extLst>
      <p:ext uri="{BB962C8B-B14F-4D97-AF65-F5344CB8AC3E}">
        <p14:creationId xmlns:p14="http://schemas.microsoft.com/office/powerpoint/2010/main" val="3037636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21</a:t>
            </a:fld>
            <a:endParaRPr lang="en-US"/>
          </a:p>
        </p:txBody>
      </p:sp>
    </p:spTree>
    <p:extLst>
      <p:ext uri="{BB962C8B-B14F-4D97-AF65-F5344CB8AC3E}">
        <p14:creationId xmlns:p14="http://schemas.microsoft.com/office/powerpoint/2010/main" val="1726278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a:t>
            </a:fld>
            <a:endParaRPr lang="en-US"/>
          </a:p>
        </p:txBody>
      </p:sp>
    </p:spTree>
    <p:extLst>
      <p:ext uri="{BB962C8B-B14F-4D97-AF65-F5344CB8AC3E}">
        <p14:creationId xmlns:p14="http://schemas.microsoft.com/office/powerpoint/2010/main" val="2773417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defTabSz="914132">
              <a:defRPr/>
            </a:pPr>
            <a:r>
              <a:rPr lang="en-US" dirty="0"/>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dirty="0"/>
          </a:p>
          <a:p>
            <a:endParaRPr lang="en-US" dirty="0"/>
          </a:p>
          <a:p>
            <a:r>
              <a:rPr lang="en-US" dirty="0"/>
              <a:t>This updated act s</a:t>
            </a:r>
            <a:r>
              <a:rPr dirty="0"/>
              <a:t>tress</a:t>
            </a:r>
            <a:r>
              <a:rPr lang="en-US" dirty="0"/>
              <a:t>es:</a:t>
            </a:r>
          </a:p>
          <a:p>
            <a:r>
              <a:rPr lang="en-US" dirty="0"/>
              <a:t>- </a:t>
            </a:r>
            <a:r>
              <a:rPr dirty="0"/>
              <a:t> Academic, Technical, and Employability Skills </a:t>
            </a:r>
          </a:p>
          <a:p>
            <a:r>
              <a:rPr lang="en-US" dirty="0"/>
              <a:t>- </a:t>
            </a:r>
            <a:r>
              <a:rPr dirty="0"/>
              <a:t>Funding Secondary and Postsecondary CTE </a:t>
            </a:r>
          </a:p>
          <a:p>
            <a:r>
              <a:rPr lang="en-US" dirty="0"/>
              <a:t>- </a:t>
            </a:r>
            <a:r>
              <a:rPr dirty="0"/>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https://register.gotowebinar.com/register/2380208915805242198</a:t>
            </a:r>
          </a:p>
        </p:txBody>
      </p:sp>
      <p:sp>
        <p:nvSpPr>
          <p:cNvPr id="4" name="Slide Number Placeholder 3"/>
          <p:cNvSpPr>
            <a:spLocks noGrp="1"/>
          </p:cNvSpPr>
          <p:nvPr>
            <p:ph type="sldNum" sz="quarter" idx="5"/>
          </p:nvPr>
        </p:nvSpPr>
        <p:spPr/>
        <p:txBody>
          <a:bodyPr/>
          <a:lstStyle/>
          <a:p>
            <a:fld id="{3D52D8DC-3CCA-4826-966D-69131461ECBB}" type="slidenum">
              <a:rPr lang="en-US" smtClean="0"/>
              <a:t>11</a:t>
            </a:fld>
            <a:endParaRPr lang="en-US"/>
          </a:p>
        </p:txBody>
      </p:sp>
    </p:spTree>
    <p:extLst>
      <p:ext uri="{BB962C8B-B14F-4D97-AF65-F5344CB8AC3E}">
        <p14:creationId xmlns:p14="http://schemas.microsoft.com/office/powerpoint/2010/main" val="119756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when you can pay for this. </a:t>
            </a:r>
          </a:p>
          <a:p>
            <a:r>
              <a:rPr lang="en-US" dirty="0"/>
              <a:t>$250 - prior to May 1, 2024</a:t>
            </a:r>
            <a:br>
              <a:rPr lang="en-US" dirty="0"/>
            </a:br>
            <a:r>
              <a:rPr lang="en-US" dirty="0"/>
              <a:t>$300 - May 1 - 31, 2024</a:t>
            </a:r>
            <a:br>
              <a:rPr lang="en-US" dirty="0"/>
            </a:br>
            <a:r>
              <a:rPr lang="en-US" dirty="0"/>
              <a:t>$350 - June 1 - July 5, 2024</a:t>
            </a:r>
          </a:p>
        </p:txBody>
      </p:sp>
      <p:sp>
        <p:nvSpPr>
          <p:cNvPr id="4" name="Slide Number Placeholder 3"/>
          <p:cNvSpPr>
            <a:spLocks noGrp="1"/>
          </p:cNvSpPr>
          <p:nvPr>
            <p:ph type="sldNum" sz="quarter" idx="5"/>
          </p:nvPr>
        </p:nvSpPr>
        <p:spPr/>
        <p:txBody>
          <a:bodyPr/>
          <a:lstStyle/>
          <a:p>
            <a:fld id="{3D52D8DC-3CCA-4826-966D-69131461ECBB}" type="slidenum">
              <a:rPr lang="en-US" smtClean="0"/>
              <a:t>13</a:t>
            </a:fld>
            <a:endParaRPr lang="en-US"/>
          </a:p>
        </p:txBody>
      </p:sp>
    </p:spTree>
    <p:extLst>
      <p:ext uri="{BB962C8B-B14F-4D97-AF65-F5344CB8AC3E}">
        <p14:creationId xmlns:p14="http://schemas.microsoft.com/office/powerpoint/2010/main" val="3157437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BD60A1-5D03-4422-9D47-1AA5ED8BD0C1}" type="slidenum">
              <a:rPr lang="en-US" smtClean="0"/>
              <a:t>17</a:t>
            </a:fld>
            <a:endParaRPr lang="en-US"/>
          </a:p>
        </p:txBody>
      </p:sp>
    </p:spTree>
    <p:extLst>
      <p:ext uri="{BB962C8B-B14F-4D97-AF65-F5344CB8AC3E}">
        <p14:creationId xmlns:p14="http://schemas.microsoft.com/office/powerpoint/2010/main" val="326719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18</a:t>
            </a:fld>
            <a:endParaRPr lang="en-US"/>
          </a:p>
        </p:txBody>
      </p:sp>
    </p:spTree>
    <p:extLst>
      <p:ext uri="{BB962C8B-B14F-4D97-AF65-F5344CB8AC3E}">
        <p14:creationId xmlns:p14="http://schemas.microsoft.com/office/powerpoint/2010/main" val="1212588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3D52D8DC-3CCA-4826-966D-69131461ECBB}" type="slidenum">
              <a:rPr lang="en-US" smtClean="0"/>
              <a:t>19</a:t>
            </a:fld>
            <a:endParaRPr lang="en-US"/>
          </a:p>
        </p:txBody>
      </p:sp>
    </p:spTree>
    <p:extLst>
      <p:ext uri="{BB962C8B-B14F-4D97-AF65-F5344CB8AC3E}">
        <p14:creationId xmlns:p14="http://schemas.microsoft.com/office/powerpoint/2010/main" val="2546259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20</a:t>
            </a:fld>
            <a:endParaRPr lang="en-US"/>
          </a:p>
        </p:txBody>
      </p:sp>
    </p:spTree>
    <p:extLst>
      <p:ext uri="{BB962C8B-B14F-4D97-AF65-F5344CB8AC3E}">
        <p14:creationId xmlns:p14="http://schemas.microsoft.com/office/powerpoint/2010/main" val="186068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4/9/2024</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4/9/2024</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4/9/2024</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4/9/2024</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4/9/2024</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4/9/2024</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4/9/2024</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4/9/2024</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92969" y="1701106"/>
            <a:ext cx="7358063" cy="174128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821999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FD443-FB09-9CA6-2DD2-F032747EB53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EB0429A-B206-1659-D659-4D8C835C19F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A7CDF73-9A50-83EA-0B11-7B6E1D2CD18B}"/>
              </a:ext>
            </a:extLst>
          </p:cNvPr>
          <p:cNvSpPr>
            <a:spLocks noGrp="1"/>
          </p:cNvSpPr>
          <p:nvPr>
            <p:ph type="dt" sz="half" idx="10"/>
          </p:nvPr>
        </p:nvSpPr>
        <p:spPr/>
        <p:txBody>
          <a:bodyPr/>
          <a:lstStyle/>
          <a:p>
            <a:fld id="{514B9978-2470-4D02-A996-956DC04722BC}" type="datetimeFigureOut">
              <a:rPr lang="en-US" smtClean="0"/>
              <a:t>4/9/2024</a:t>
            </a:fld>
            <a:endParaRPr lang="en-US"/>
          </a:p>
        </p:txBody>
      </p:sp>
      <p:sp>
        <p:nvSpPr>
          <p:cNvPr id="5" name="Footer Placeholder 4">
            <a:extLst>
              <a:ext uri="{FF2B5EF4-FFF2-40B4-BE49-F238E27FC236}">
                <a16:creationId xmlns:a16="http://schemas.microsoft.com/office/drawing/2014/main" id="{966C4A09-8091-302B-62F0-D032916CB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E18237-79E5-3027-67B7-9CCAF5A8C406}"/>
              </a:ext>
            </a:extLst>
          </p:cNvPr>
          <p:cNvSpPr>
            <a:spLocks noGrp="1"/>
          </p:cNvSpPr>
          <p:nvPr>
            <p:ph type="sldNum" sz="quarter" idx="12"/>
          </p:nvPr>
        </p:nvSpPr>
        <p:spPr/>
        <p:txBody>
          <a:bodyPr/>
          <a:lstStyle/>
          <a:p>
            <a:fld id="{0AA27F82-A7B0-4251-B12B-FD1561254052}" type="slidenum">
              <a:rPr lang="en-US" smtClean="0"/>
              <a:t>‹#›</a:t>
            </a:fld>
            <a:endParaRPr lang="en-US"/>
          </a:p>
        </p:txBody>
      </p:sp>
    </p:spTree>
    <p:extLst>
      <p:ext uri="{BB962C8B-B14F-4D97-AF65-F5344CB8AC3E}">
        <p14:creationId xmlns:p14="http://schemas.microsoft.com/office/powerpoint/2010/main" val="2612583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DDB88-0424-C0E0-7A94-FF9CA26BC6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65A634-740D-04C0-69E2-6B31163BDD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E9278D-0190-5433-91FE-1E1651C94209}"/>
              </a:ext>
            </a:extLst>
          </p:cNvPr>
          <p:cNvSpPr>
            <a:spLocks noGrp="1"/>
          </p:cNvSpPr>
          <p:nvPr>
            <p:ph type="dt" sz="half" idx="10"/>
          </p:nvPr>
        </p:nvSpPr>
        <p:spPr/>
        <p:txBody>
          <a:bodyPr/>
          <a:lstStyle/>
          <a:p>
            <a:fld id="{514B9978-2470-4D02-A996-956DC04722BC}" type="datetimeFigureOut">
              <a:rPr lang="en-US" smtClean="0"/>
              <a:t>4/9/2024</a:t>
            </a:fld>
            <a:endParaRPr lang="en-US"/>
          </a:p>
        </p:txBody>
      </p:sp>
      <p:sp>
        <p:nvSpPr>
          <p:cNvPr id="5" name="Footer Placeholder 4">
            <a:extLst>
              <a:ext uri="{FF2B5EF4-FFF2-40B4-BE49-F238E27FC236}">
                <a16:creationId xmlns:a16="http://schemas.microsoft.com/office/drawing/2014/main" id="{CF4CF8DE-05E1-AFC6-E135-B461D16DC9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4956F-C3E2-8492-A0F3-F36DDF3FD0FD}"/>
              </a:ext>
            </a:extLst>
          </p:cNvPr>
          <p:cNvSpPr>
            <a:spLocks noGrp="1"/>
          </p:cNvSpPr>
          <p:nvPr>
            <p:ph type="sldNum" sz="quarter" idx="12"/>
          </p:nvPr>
        </p:nvSpPr>
        <p:spPr/>
        <p:txBody>
          <a:bodyPr/>
          <a:lstStyle/>
          <a:p>
            <a:fld id="{0AA27F82-A7B0-4251-B12B-FD1561254052}" type="slidenum">
              <a:rPr lang="en-US" smtClean="0"/>
              <a:t>‹#›</a:t>
            </a:fld>
            <a:endParaRPr lang="en-US"/>
          </a:p>
        </p:txBody>
      </p:sp>
    </p:spTree>
    <p:extLst>
      <p:ext uri="{BB962C8B-B14F-4D97-AF65-F5344CB8AC3E}">
        <p14:creationId xmlns:p14="http://schemas.microsoft.com/office/powerpoint/2010/main" val="3729723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EA0CA-A789-25ED-BE9A-CA51279756E6}"/>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9C4A816-8588-C63A-8AA7-0744B310AE3D}"/>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8E3521-CE12-B406-4D79-ECE80BE6F371}"/>
              </a:ext>
            </a:extLst>
          </p:cNvPr>
          <p:cNvSpPr>
            <a:spLocks noGrp="1"/>
          </p:cNvSpPr>
          <p:nvPr>
            <p:ph type="dt" sz="half" idx="10"/>
          </p:nvPr>
        </p:nvSpPr>
        <p:spPr/>
        <p:txBody>
          <a:bodyPr/>
          <a:lstStyle/>
          <a:p>
            <a:fld id="{514B9978-2470-4D02-A996-956DC04722BC}" type="datetimeFigureOut">
              <a:rPr lang="en-US" smtClean="0"/>
              <a:t>4/9/2024</a:t>
            </a:fld>
            <a:endParaRPr lang="en-US"/>
          </a:p>
        </p:txBody>
      </p:sp>
      <p:sp>
        <p:nvSpPr>
          <p:cNvPr id="5" name="Footer Placeholder 4">
            <a:extLst>
              <a:ext uri="{FF2B5EF4-FFF2-40B4-BE49-F238E27FC236}">
                <a16:creationId xmlns:a16="http://schemas.microsoft.com/office/drawing/2014/main" id="{91A14810-5BD5-BC20-DB2C-E3CE77121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0FF4B8-CB82-8E94-2306-886A390B1F9E}"/>
              </a:ext>
            </a:extLst>
          </p:cNvPr>
          <p:cNvSpPr>
            <a:spLocks noGrp="1"/>
          </p:cNvSpPr>
          <p:nvPr>
            <p:ph type="sldNum" sz="quarter" idx="12"/>
          </p:nvPr>
        </p:nvSpPr>
        <p:spPr/>
        <p:txBody>
          <a:bodyPr/>
          <a:lstStyle/>
          <a:p>
            <a:fld id="{0AA27F82-A7B0-4251-B12B-FD1561254052}" type="slidenum">
              <a:rPr lang="en-US" smtClean="0"/>
              <a:t>‹#›</a:t>
            </a:fld>
            <a:endParaRPr lang="en-US"/>
          </a:p>
        </p:txBody>
      </p:sp>
    </p:spTree>
    <p:extLst>
      <p:ext uri="{BB962C8B-B14F-4D97-AF65-F5344CB8AC3E}">
        <p14:creationId xmlns:p14="http://schemas.microsoft.com/office/powerpoint/2010/main" val="1657654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2C33D-6925-D6E3-F0D7-AEB61F50DC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2A7CF-E0E9-F5DB-430E-72B4EA1BF6D4}"/>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BD327D-9186-C79B-63FF-6BD1C65465D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192647-4D0A-4636-323C-275399D9F177}"/>
              </a:ext>
            </a:extLst>
          </p:cNvPr>
          <p:cNvSpPr>
            <a:spLocks noGrp="1"/>
          </p:cNvSpPr>
          <p:nvPr>
            <p:ph type="dt" sz="half" idx="10"/>
          </p:nvPr>
        </p:nvSpPr>
        <p:spPr/>
        <p:txBody>
          <a:bodyPr/>
          <a:lstStyle/>
          <a:p>
            <a:fld id="{514B9978-2470-4D02-A996-956DC04722BC}" type="datetimeFigureOut">
              <a:rPr lang="en-US" smtClean="0"/>
              <a:t>4/9/2024</a:t>
            </a:fld>
            <a:endParaRPr lang="en-US"/>
          </a:p>
        </p:txBody>
      </p:sp>
      <p:sp>
        <p:nvSpPr>
          <p:cNvPr id="6" name="Footer Placeholder 5">
            <a:extLst>
              <a:ext uri="{FF2B5EF4-FFF2-40B4-BE49-F238E27FC236}">
                <a16:creationId xmlns:a16="http://schemas.microsoft.com/office/drawing/2014/main" id="{8B0794AF-7B62-DEBC-CE0C-9967CD34FC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D8A89-C7CD-B0D6-F698-39647DB53DBE}"/>
              </a:ext>
            </a:extLst>
          </p:cNvPr>
          <p:cNvSpPr>
            <a:spLocks noGrp="1"/>
          </p:cNvSpPr>
          <p:nvPr>
            <p:ph type="sldNum" sz="quarter" idx="12"/>
          </p:nvPr>
        </p:nvSpPr>
        <p:spPr/>
        <p:txBody>
          <a:bodyPr/>
          <a:lstStyle/>
          <a:p>
            <a:fld id="{0AA27F82-A7B0-4251-B12B-FD1561254052}" type="slidenum">
              <a:rPr lang="en-US" smtClean="0"/>
              <a:t>‹#›</a:t>
            </a:fld>
            <a:endParaRPr lang="en-US"/>
          </a:p>
        </p:txBody>
      </p:sp>
    </p:spTree>
    <p:extLst>
      <p:ext uri="{BB962C8B-B14F-4D97-AF65-F5344CB8AC3E}">
        <p14:creationId xmlns:p14="http://schemas.microsoft.com/office/powerpoint/2010/main" val="2647744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79CFF-4C28-F88C-64DC-3DCAC5428DEB}"/>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9D3C9-74CA-561F-5994-F2993501F09B}"/>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77A03AF-1188-7087-45C7-25239A7F1C6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E898E5-1434-98F2-16E7-B70109F6E41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AA75D8B-8796-41BB-F061-6B07C083CB8F}"/>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D6BA6B-F5A5-44EC-015E-3ED3BA757BB8}"/>
              </a:ext>
            </a:extLst>
          </p:cNvPr>
          <p:cNvSpPr>
            <a:spLocks noGrp="1"/>
          </p:cNvSpPr>
          <p:nvPr>
            <p:ph type="dt" sz="half" idx="10"/>
          </p:nvPr>
        </p:nvSpPr>
        <p:spPr/>
        <p:txBody>
          <a:bodyPr/>
          <a:lstStyle/>
          <a:p>
            <a:fld id="{514B9978-2470-4D02-A996-956DC04722BC}" type="datetimeFigureOut">
              <a:rPr lang="en-US" smtClean="0"/>
              <a:t>4/9/2024</a:t>
            </a:fld>
            <a:endParaRPr lang="en-US"/>
          </a:p>
        </p:txBody>
      </p:sp>
      <p:sp>
        <p:nvSpPr>
          <p:cNvPr id="8" name="Footer Placeholder 7">
            <a:extLst>
              <a:ext uri="{FF2B5EF4-FFF2-40B4-BE49-F238E27FC236}">
                <a16:creationId xmlns:a16="http://schemas.microsoft.com/office/drawing/2014/main" id="{75479F7D-8A55-5372-AEF5-82661E8DD3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297A71-3F1D-D633-5FF0-CF73F3054BE4}"/>
              </a:ext>
            </a:extLst>
          </p:cNvPr>
          <p:cNvSpPr>
            <a:spLocks noGrp="1"/>
          </p:cNvSpPr>
          <p:nvPr>
            <p:ph type="sldNum" sz="quarter" idx="12"/>
          </p:nvPr>
        </p:nvSpPr>
        <p:spPr/>
        <p:txBody>
          <a:bodyPr/>
          <a:lstStyle/>
          <a:p>
            <a:fld id="{0AA27F82-A7B0-4251-B12B-FD1561254052}" type="slidenum">
              <a:rPr lang="en-US" smtClean="0"/>
              <a:t>‹#›</a:t>
            </a:fld>
            <a:endParaRPr lang="en-US"/>
          </a:p>
        </p:txBody>
      </p:sp>
    </p:spTree>
    <p:extLst>
      <p:ext uri="{BB962C8B-B14F-4D97-AF65-F5344CB8AC3E}">
        <p14:creationId xmlns:p14="http://schemas.microsoft.com/office/powerpoint/2010/main" val="3221726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07868-18A8-22EA-3987-981F5BF3F4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482547-E268-108A-54EF-B99D927B30AD}"/>
              </a:ext>
            </a:extLst>
          </p:cNvPr>
          <p:cNvSpPr>
            <a:spLocks noGrp="1"/>
          </p:cNvSpPr>
          <p:nvPr>
            <p:ph type="dt" sz="half" idx="10"/>
          </p:nvPr>
        </p:nvSpPr>
        <p:spPr/>
        <p:txBody>
          <a:bodyPr/>
          <a:lstStyle/>
          <a:p>
            <a:fld id="{514B9978-2470-4D02-A996-956DC04722BC}" type="datetimeFigureOut">
              <a:rPr lang="en-US" smtClean="0"/>
              <a:t>4/9/2024</a:t>
            </a:fld>
            <a:endParaRPr lang="en-US"/>
          </a:p>
        </p:txBody>
      </p:sp>
      <p:sp>
        <p:nvSpPr>
          <p:cNvPr id="4" name="Footer Placeholder 3">
            <a:extLst>
              <a:ext uri="{FF2B5EF4-FFF2-40B4-BE49-F238E27FC236}">
                <a16:creationId xmlns:a16="http://schemas.microsoft.com/office/drawing/2014/main" id="{7B5D1600-2FB8-4B34-3DF4-65CDC9626E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781F2E-8A6B-BDE3-2D58-F6D23C7B0169}"/>
              </a:ext>
            </a:extLst>
          </p:cNvPr>
          <p:cNvSpPr>
            <a:spLocks noGrp="1"/>
          </p:cNvSpPr>
          <p:nvPr>
            <p:ph type="sldNum" sz="quarter" idx="12"/>
          </p:nvPr>
        </p:nvSpPr>
        <p:spPr/>
        <p:txBody>
          <a:bodyPr/>
          <a:lstStyle/>
          <a:p>
            <a:fld id="{0AA27F82-A7B0-4251-B12B-FD1561254052}" type="slidenum">
              <a:rPr lang="en-US" smtClean="0"/>
              <a:t>‹#›</a:t>
            </a:fld>
            <a:endParaRPr lang="en-US"/>
          </a:p>
        </p:txBody>
      </p:sp>
    </p:spTree>
    <p:extLst>
      <p:ext uri="{BB962C8B-B14F-4D97-AF65-F5344CB8AC3E}">
        <p14:creationId xmlns:p14="http://schemas.microsoft.com/office/powerpoint/2010/main" val="4264107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7F3F3A-897A-592E-8739-B62B4C887AC1}"/>
              </a:ext>
            </a:extLst>
          </p:cNvPr>
          <p:cNvSpPr>
            <a:spLocks noGrp="1"/>
          </p:cNvSpPr>
          <p:nvPr>
            <p:ph type="dt" sz="half" idx="10"/>
          </p:nvPr>
        </p:nvSpPr>
        <p:spPr/>
        <p:txBody>
          <a:bodyPr/>
          <a:lstStyle/>
          <a:p>
            <a:fld id="{514B9978-2470-4D02-A996-956DC04722BC}" type="datetimeFigureOut">
              <a:rPr lang="en-US" smtClean="0"/>
              <a:t>4/9/2024</a:t>
            </a:fld>
            <a:endParaRPr lang="en-US"/>
          </a:p>
        </p:txBody>
      </p:sp>
      <p:sp>
        <p:nvSpPr>
          <p:cNvPr id="3" name="Footer Placeholder 2">
            <a:extLst>
              <a:ext uri="{FF2B5EF4-FFF2-40B4-BE49-F238E27FC236}">
                <a16:creationId xmlns:a16="http://schemas.microsoft.com/office/drawing/2014/main" id="{3CF32008-CC82-5A15-8B58-75EF543947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7E903B-1B19-AC13-A244-41841BC53327}"/>
              </a:ext>
            </a:extLst>
          </p:cNvPr>
          <p:cNvSpPr>
            <a:spLocks noGrp="1"/>
          </p:cNvSpPr>
          <p:nvPr>
            <p:ph type="sldNum" sz="quarter" idx="12"/>
          </p:nvPr>
        </p:nvSpPr>
        <p:spPr/>
        <p:txBody>
          <a:bodyPr/>
          <a:lstStyle/>
          <a:p>
            <a:fld id="{0AA27F82-A7B0-4251-B12B-FD1561254052}" type="slidenum">
              <a:rPr lang="en-US" smtClean="0"/>
              <a:t>‹#›</a:t>
            </a:fld>
            <a:endParaRPr lang="en-US"/>
          </a:p>
        </p:txBody>
      </p:sp>
    </p:spTree>
    <p:extLst>
      <p:ext uri="{BB962C8B-B14F-4D97-AF65-F5344CB8AC3E}">
        <p14:creationId xmlns:p14="http://schemas.microsoft.com/office/powerpoint/2010/main" val="358030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6B712-3D47-4FEB-A871-283EBA7269F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04AD6EB-0C30-B446-D162-B66C2E855263}"/>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8697AD-CA55-88CA-B2AF-EF0E899E0E6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AFDED15-4B14-3700-4069-BFFF80DE9AD3}"/>
              </a:ext>
            </a:extLst>
          </p:cNvPr>
          <p:cNvSpPr>
            <a:spLocks noGrp="1"/>
          </p:cNvSpPr>
          <p:nvPr>
            <p:ph type="dt" sz="half" idx="10"/>
          </p:nvPr>
        </p:nvSpPr>
        <p:spPr/>
        <p:txBody>
          <a:bodyPr/>
          <a:lstStyle/>
          <a:p>
            <a:fld id="{514B9978-2470-4D02-A996-956DC04722BC}" type="datetimeFigureOut">
              <a:rPr lang="en-US" smtClean="0"/>
              <a:t>4/9/2024</a:t>
            </a:fld>
            <a:endParaRPr lang="en-US"/>
          </a:p>
        </p:txBody>
      </p:sp>
      <p:sp>
        <p:nvSpPr>
          <p:cNvPr id="6" name="Footer Placeholder 5">
            <a:extLst>
              <a:ext uri="{FF2B5EF4-FFF2-40B4-BE49-F238E27FC236}">
                <a16:creationId xmlns:a16="http://schemas.microsoft.com/office/drawing/2014/main" id="{DF0EF3C1-52C2-B3F2-EF21-5BA9ACFF31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9E137-65B9-47FC-AA41-272997896CDA}"/>
              </a:ext>
            </a:extLst>
          </p:cNvPr>
          <p:cNvSpPr>
            <a:spLocks noGrp="1"/>
          </p:cNvSpPr>
          <p:nvPr>
            <p:ph type="sldNum" sz="quarter" idx="12"/>
          </p:nvPr>
        </p:nvSpPr>
        <p:spPr/>
        <p:txBody>
          <a:bodyPr/>
          <a:lstStyle/>
          <a:p>
            <a:fld id="{0AA27F82-A7B0-4251-B12B-FD1561254052}" type="slidenum">
              <a:rPr lang="en-US" smtClean="0"/>
              <a:t>‹#›</a:t>
            </a:fld>
            <a:endParaRPr lang="en-US"/>
          </a:p>
        </p:txBody>
      </p:sp>
    </p:spTree>
    <p:extLst>
      <p:ext uri="{BB962C8B-B14F-4D97-AF65-F5344CB8AC3E}">
        <p14:creationId xmlns:p14="http://schemas.microsoft.com/office/powerpoint/2010/main" val="37802532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DBF87-419C-95FE-4206-21266E349D8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509A6D3-829D-7C7E-AA09-BE7837536DA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C37A4F0-11BD-7C3D-F236-F4C823BC8C2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296CB97-EC45-37FE-DB84-8C5C2272B3A9}"/>
              </a:ext>
            </a:extLst>
          </p:cNvPr>
          <p:cNvSpPr>
            <a:spLocks noGrp="1"/>
          </p:cNvSpPr>
          <p:nvPr>
            <p:ph type="dt" sz="half" idx="10"/>
          </p:nvPr>
        </p:nvSpPr>
        <p:spPr/>
        <p:txBody>
          <a:bodyPr/>
          <a:lstStyle/>
          <a:p>
            <a:fld id="{514B9978-2470-4D02-A996-956DC04722BC}" type="datetimeFigureOut">
              <a:rPr lang="en-US" smtClean="0"/>
              <a:t>4/9/2024</a:t>
            </a:fld>
            <a:endParaRPr lang="en-US"/>
          </a:p>
        </p:txBody>
      </p:sp>
      <p:sp>
        <p:nvSpPr>
          <p:cNvPr id="6" name="Footer Placeholder 5">
            <a:extLst>
              <a:ext uri="{FF2B5EF4-FFF2-40B4-BE49-F238E27FC236}">
                <a16:creationId xmlns:a16="http://schemas.microsoft.com/office/drawing/2014/main" id="{1423F64B-E04E-6EEA-4B9F-27B5CB833C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9B58B6-1CD2-582E-E444-15A1ACD61BC7}"/>
              </a:ext>
            </a:extLst>
          </p:cNvPr>
          <p:cNvSpPr>
            <a:spLocks noGrp="1"/>
          </p:cNvSpPr>
          <p:nvPr>
            <p:ph type="sldNum" sz="quarter" idx="12"/>
          </p:nvPr>
        </p:nvSpPr>
        <p:spPr/>
        <p:txBody>
          <a:bodyPr/>
          <a:lstStyle/>
          <a:p>
            <a:fld id="{0AA27F82-A7B0-4251-B12B-FD1561254052}" type="slidenum">
              <a:rPr lang="en-US" smtClean="0"/>
              <a:t>‹#›</a:t>
            </a:fld>
            <a:endParaRPr lang="en-US"/>
          </a:p>
        </p:txBody>
      </p:sp>
    </p:spTree>
    <p:extLst>
      <p:ext uri="{BB962C8B-B14F-4D97-AF65-F5344CB8AC3E}">
        <p14:creationId xmlns:p14="http://schemas.microsoft.com/office/powerpoint/2010/main" val="3137547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163BF-38F3-ECD6-EA72-B12966A818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CC1CAE-3873-4F81-03FB-35469D1582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F8F21B-C0B7-015B-8ECA-D9C4635C40D6}"/>
              </a:ext>
            </a:extLst>
          </p:cNvPr>
          <p:cNvSpPr>
            <a:spLocks noGrp="1"/>
          </p:cNvSpPr>
          <p:nvPr>
            <p:ph type="dt" sz="half" idx="10"/>
          </p:nvPr>
        </p:nvSpPr>
        <p:spPr/>
        <p:txBody>
          <a:bodyPr/>
          <a:lstStyle/>
          <a:p>
            <a:fld id="{514B9978-2470-4D02-A996-956DC04722BC}" type="datetimeFigureOut">
              <a:rPr lang="en-US" smtClean="0"/>
              <a:t>4/9/2024</a:t>
            </a:fld>
            <a:endParaRPr lang="en-US"/>
          </a:p>
        </p:txBody>
      </p:sp>
      <p:sp>
        <p:nvSpPr>
          <p:cNvPr id="5" name="Footer Placeholder 4">
            <a:extLst>
              <a:ext uri="{FF2B5EF4-FFF2-40B4-BE49-F238E27FC236}">
                <a16:creationId xmlns:a16="http://schemas.microsoft.com/office/drawing/2014/main" id="{8BA0F86E-6A33-FB91-7120-9389F57027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9C7B11-5399-9491-4DEB-CF4BB3FB3617}"/>
              </a:ext>
            </a:extLst>
          </p:cNvPr>
          <p:cNvSpPr>
            <a:spLocks noGrp="1"/>
          </p:cNvSpPr>
          <p:nvPr>
            <p:ph type="sldNum" sz="quarter" idx="12"/>
          </p:nvPr>
        </p:nvSpPr>
        <p:spPr/>
        <p:txBody>
          <a:bodyPr/>
          <a:lstStyle/>
          <a:p>
            <a:fld id="{0AA27F82-A7B0-4251-B12B-FD1561254052}" type="slidenum">
              <a:rPr lang="en-US" smtClean="0"/>
              <a:t>‹#›</a:t>
            </a:fld>
            <a:endParaRPr lang="en-US"/>
          </a:p>
        </p:txBody>
      </p:sp>
    </p:spTree>
    <p:extLst>
      <p:ext uri="{BB962C8B-B14F-4D97-AF65-F5344CB8AC3E}">
        <p14:creationId xmlns:p14="http://schemas.microsoft.com/office/powerpoint/2010/main" val="28433448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517681-1421-C33B-7E1B-66DF28B41CE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E7E4E6-DFDA-A92D-2B11-24D585A96CC0}"/>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AB61A1-2B97-9EDD-5087-B99F09005BF7}"/>
              </a:ext>
            </a:extLst>
          </p:cNvPr>
          <p:cNvSpPr>
            <a:spLocks noGrp="1"/>
          </p:cNvSpPr>
          <p:nvPr>
            <p:ph type="dt" sz="half" idx="10"/>
          </p:nvPr>
        </p:nvSpPr>
        <p:spPr/>
        <p:txBody>
          <a:bodyPr/>
          <a:lstStyle/>
          <a:p>
            <a:fld id="{514B9978-2470-4D02-A996-956DC04722BC}" type="datetimeFigureOut">
              <a:rPr lang="en-US" smtClean="0"/>
              <a:t>4/9/2024</a:t>
            </a:fld>
            <a:endParaRPr lang="en-US"/>
          </a:p>
        </p:txBody>
      </p:sp>
      <p:sp>
        <p:nvSpPr>
          <p:cNvPr id="5" name="Footer Placeholder 4">
            <a:extLst>
              <a:ext uri="{FF2B5EF4-FFF2-40B4-BE49-F238E27FC236}">
                <a16:creationId xmlns:a16="http://schemas.microsoft.com/office/drawing/2014/main" id="{5A277F51-7C7B-12B9-6F8F-3322FB5B6F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171712-E108-8384-F654-91623EAE31AD}"/>
              </a:ext>
            </a:extLst>
          </p:cNvPr>
          <p:cNvSpPr>
            <a:spLocks noGrp="1"/>
          </p:cNvSpPr>
          <p:nvPr>
            <p:ph type="sldNum" sz="quarter" idx="12"/>
          </p:nvPr>
        </p:nvSpPr>
        <p:spPr/>
        <p:txBody>
          <a:bodyPr/>
          <a:lstStyle/>
          <a:p>
            <a:fld id="{0AA27F82-A7B0-4251-B12B-FD1561254052}" type="slidenum">
              <a:rPr lang="en-US" smtClean="0"/>
              <a:t>‹#›</a:t>
            </a:fld>
            <a:endParaRPr lang="en-US"/>
          </a:p>
        </p:txBody>
      </p:sp>
    </p:spTree>
    <p:extLst>
      <p:ext uri="{BB962C8B-B14F-4D97-AF65-F5344CB8AC3E}">
        <p14:creationId xmlns:p14="http://schemas.microsoft.com/office/powerpoint/2010/main" val="1475368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01" r:id="rId3"/>
    <p:sldLayoutId id="2147483702" r:id="rId4"/>
    <p:sldLayoutId id="2147483703" r:id="rId5"/>
    <p:sldLayoutId id="2147483704" r:id="rId6"/>
    <p:sldLayoutId id="2147483687" r:id="rId7"/>
    <p:sldLayoutId id="2147483688" r:id="rId8"/>
    <p:sldLayoutId id="2147483689" r:id="rId9"/>
    <p:sldLayoutId id="2147483690" r:id="rId10"/>
    <p:sldLayoutId id="2147483691" r:id="rId11"/>
    <p:sldLayoutId id="2147483692" r:id="rId12"/>
    <p:sldLayoutId id="2147483693" r:id="rId13"/>
    <p:sldLayoutId id="2147483705" r:id="rId14"/>
    <p:sldLayoutId id="2147483706" r:id="rId15"/>
    <p:sldLayoutId id="2147483707" r:id="rId16"/>
    <p:sldLayoutId id="2147483708" r:id="rId17"/>
    <p:sldLayoutId id="2147483694" r:id="rId18"/>
    <p:sldLayoutId id="2147483695" r:id="rId19"/>
    <p:sldLayoutId id="2147483696" r:id="rId20"/>
    <p:sldLayoutId id="2147483685" r:id="rId21"/>
    <p:sldLayoutId id="2147483699" r:id="rId22"/>
    <p:sldLayoutId id="2147483672"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4/9/2024</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15C196-C552-4F59-6638-4304CAC85F6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8E8661-3B6B-02AE-30B9-5CFDB04923B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0867CA-4B7B-CED6-DE69-6FD4D8F6A39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14B9978-2470-4D02-A996-956DC04722BC}" type="datetimeFigureOut">
              <a:rPr lang="en-US" smtClean="0"/>
              <a:t>4/9/2024</a:t>
            </a:fld>
            <a:endParaRPr lang="en-US"/>
          </a:p>
        </p:txBody>
      </p:sp>
      <p:sp>
        <p:nvSpPr>
          <p:cNvPr id="5" name="Footer Placeholder 4">
            <a:extLst>
              <a:ext uri="{FF2B5EF4-FFF2-40B4-BE49-F238E27FC236}">
                <a16:creationId xmlns:a16="http://schemas.microsoft.com/office/drawing/2014/main" id="{00F9751B-0812-E92E-9AEE-BFCC15A8D6F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A5BB5F-F01B-6104-94A6-252CEA3DD419}"/>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AA27F82-A7B0-4251-B12B-FD1561254052}" type="slidenum">
              <a:rPr lang="en-US" smtClean="0"/>
              <a:t>‹#›</a:t>
            </a:fld>
            <a:endParaRPr lang="en-US"/>
          </a:p>
        </p:txBody>
      </p:sp>
    </p:spTree>
    <p:extLst>
      <p:ext uri="{BB962C8B-B14F-4D97-AF65-F5344CB8AC3E}">
        <p14:creationId xmlns:p14="http://schemas.microsoft.com/office/powerpoint/2010/main" val="3174269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ctesummerconference.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hyperlink" Target="http://www.ncccsimmersivelearningconference.com/" TargetMode="Externa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Perkins Update</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Times New Roman"/>
                <a:cs typeface="Times New Roman"/>
              </a:rPr>
              <a:t>April 9, 2024</a:t>
            </a:r>
          </a:p>
        </p:txBody>
      </p:sp>
      <p:pic>
        <p:nvPicPr>
          <p:cNvPr id="5" name="Picture 4" descr="Text&#10;&#10;Description automatically generated">
            <a:extLst>
              <a:ext uri="{FF2B5EF4-FFF2-40B4-BE49-F238E27FC236}">
                <a16:creationId xmlns:a16="http://schemas.microsoft.com/office/drawing/2014/main" id="{DD2BAA20-E29D-A450-2DB9-30F83BF4A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04" y="3688512"/>
            <a:ext cx="4399896" cy="1384818"/>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BE497F-BE45-9D65-2731-343A9E3912FA}"/>
              </a:ext>
            </a:extLst>
          </p:cNvPr>
          <p:cNvSpPr>
            <a:spLocks noGrp="1"/>
          </p:cNvSpPr>
          <p:nvPr>
            <p:ph idx="1"/>
          </p:nvPr>
        </p:nvSpPr>
        <p:spPr/>
        <p:txBody>
          <a:bodyPr>
            <a:normAutofit/>
          </a:bodyPr>
          <a:lstStyle/>
          <a:p>
            <a:pPr marL="400050" indent="-400050">
              <a:spcBef>
                <a:spcPts val="0"/>
              </a:spcBef>
              <a:spcAft>
                <a:spcPts val="1200"/>
              </a:spcAft>
              <a:buFont typeface="Wingdings" panose="05000000000000000000" pitchFamily="2" charset="2"/>
              <a:buChar char="ü"/>
            </a:pPr>
            <a:r>
              <a:rPr lang="en-US" sz="2400" dirty="0"/>
              <a:t>Basic understanding of Grant documents</a:t>
            </a:r>
          </a:p>
          <a:p>
            <a:pPr marL="400050" indent="-400050">
              <a:spcBef>
                <a:spcPts val="0"/>
              </a:spcBef>
              <a:spcAft>
                <a:spcPts val="1200"/>
              </a:spcAft>
              <a:buFont typeface="Wingdings" panose="05000000000000000000" pitchFamily="2" charset="2"/>
              <a:buChar char="ü"/>
            </a:pPr>
            <a:r>
              <a:rPr lang="en-US" sz="2400" dirty="0"/>
              <a:t>Review of CLNA</a:t>
            </a:r>
          </a:p>
          <a:p>
            <a:pPr marL="400050" indent="-400050">
              <a:spcBef>
                <a:spcPts val="0"/>
              </a:spcBef>
              <a:spcAft>
                <a:spcPts val="1200"/>
              </a:spcAft>
              <a:buFont typeface="Wingdings" panose="05000000000000000000" pitchFamily="2" charset="2"/>
              <a:buChar char="ü"/>
            </a:pPr>
            <a:r>
              <a:rPr lang="en-US" sz="2400" dirty="0"/>
              <a:t>Review of Local Plan and required use of funds</a:t>
            </a:r>
          </a:p>
          <a:p>
            <a:pPr marL="400050" indent="-400050">
              <a:spcBef>
                <a:spcPts val="0"/>
              </a:spcBef>
              <a:spcAft>
                <a:spcPts val="1200"/>
              </a:spcAft>
              <a:buFont typeface="Wingdings" panose="05000000000000000000" pitchFamily="2" charset="2"/>
              <a:buChar char="ü"/>
            </a:pPr>
            <a:r>
              <a:rPr lang="en-US" sz="2400" dirty="0"/>
              <a:t>CTE Faculty and staff interviews to better understand how they are incorporated in Perkins V planning and implementation</a:t>
            </a:r>
          </a:p>
          <a:p>
            <a:pPr marL="400050" indent="-400050">
              <a:spcBef>
                <a:spcPts val="0"/>
              </a:spcBef>
              <a:spcAft>
                <a:spcPts val="1200"/>
              </a:spcAft>
              <a:buFont typeface="Wingdings" panose="05000000000000000000" pitchFamily="2" charset="2"/>
              <a:buChar char="ü"/>
            </a:pPr>
            <a:r>
              <a:rPr lang="en-US" sz="2400" dirty="0"/>
              <a:t>Review XDBR </a:t>
            </a:r>
          </a:p>
        </p:txBody>
      </p:sp>
      <p:sp>
        <p:nvSpPr>
          <p:cNvPr id="3" name="Title 2">
            <a:extLst>
              <a:ext uri="{FF2B5EF4-FFF2-40B4-BE49-F238E27FC236}">
                <a16:creationId xmlns:a16="http://schemas.microsoft.com/office/drawing/2014/main" id="{1EE1B27F-C865-82A1-B7F0-38EBAC0B6904}"/>
              </a:ext>
            </a:extLst>
          </p:cNvPr>
          <p:cNvSpPr>
            <a:spLocks noGrp="1"/>
          </p:cNvSpPr>
          <p:nvPr>
            <p:ph type="title"/>
          </p:nvPr>
        </p:nvSpPr>
        <p:spPr/>
        <p:txBody>
          <a:bodyPr/>
          <a:lstStyle/>
          <a:p>
            <a:r>
              <a:rPr lang="en-US" dirty="0"/>
              <a:t>Site Monitoring Colleges</a:t>
            </a:r>
          </a:p>
        </p:txBody>
      </p:sp>
    </p:spTree>
    <p:extLst>
      <p:ext uri="{BB962C8B-B14F-4D97-AF65-F5344CB8AC3E}">
        <p14:creationId xmlns:p14="http://schemas.microsoft.com/office/powerpoint/2010/main" val="359347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C09713-C7B6-C8B5-2DB3-8AA3158DC8C6}"/>
              </a:ext>
            </a:extLst>
          </p:cNvPr>
          <p:cNvSpPr>
            <a:spLocks noGrp="1"/>
          </p:cNvSpPr>
          <p:nvPr>
            <p:ph idx="1"/>
          </p:nvPr>
        </p:nvSpPr>
        <p:spPr>
          <a:xfrm>
            <a:off x="359229" y="1320904"/>
            <a:ext cx="8572499" cy="3548753"/>
          </a:xfrm>
        </p:spPr>
        <p:txBody>
          <a:bodyPr>
            <a:normAutofit lnSpcReduction="10000"/>
          </a:bodyPr>
          <a:lstStyle/>
          <a:p>
            <a:pPr marL="0" indent="0">
              <a:spcBef>
                <a:spcPts val="0"/>
              </a:spcBef>
              <a:spcAft>
                <a:spcPts val="1200"/>
              </a:spcAft>
              <a:buNone/>
            </a:pPr>
            <a:r>
              <a:rPr lang="en-US" sz="2400" dirty="0">
                <a:solidFill>
                  <a:srgbClr val="FF0000"/>
                </a:solidFill>
              </a:rPr>
              <a:t>Annual Meeting</a:t>
            </a:r>
          </a:p>
          <a:p>
            <a:pPr lvl="1">
              <a:spcBef>
                <a:spcPts val="0"/>
              </a:spcBef>
              <a:spcAft>
                <a:spcPts val="1200"/>
              </a:spcAft>
            </a:pPr>
            <a:r>
              <a:rPr lang="en-US" sz="2400" dirty="0"/>
              <a:t>April 23, 2024 9am-12pm </a:t>
            </a:r>
          </a:p>
          <a:p>
            <a:pPr lvl="1">
              <a:spcBef>
                <a:spcPts val="0"/>
              </a:spcBef>
              <a:spcAft>
                <a:spcPts val="1200"/>
              </a:spcAft>
            </a:pPr>
            <a:r>
              <a:rPr lang="en-US" sz="2400" dirty="0">
                <a:solidFill>
                  <a:srgbClr val="00B0F0"/>
                </a:solidFill>
              </a:rPr>
              <a:t>Virtual</a:t>
            </a:r>
            <a:r>
              <a:rPr lang="en-US" sz="2400" dirty="0"/>
              <a:t>: </a:t>
            </a:r>
            <a:r>
              <a:rPr lang="en-US" sz="2400" dirty="0" err="1"/>
              <a:t>GoTo</a:t>
            </a:r>
            <a:r>
              <a:rPr lang="en-US" sz="2400" dirty="0"/>
              <a:t> Meeting link found in NCPerkins.org/presentations </a:t>
            </a:r>
            <a:br>
              <a:rPr lang="en-US" sz="2400" dirty="0"/>
            </a:br>
            <a:r>
              <a:rPr lang="en-US" sz="2400" dirty="0"/>
              <a:t>(and in notes below)</a:t>
            </a:r>
          </a:p>
          <a:p>
            <a:pPr lvl="1">
              <a:spcBef>
                <a:spcPts val="0"/>
              </a:spcBef>
              <a:spcAft>
                <a:spcPts val="1200"/>
              </a:spcAft>
            </a:pPr>
            <a:r>
              <a:rPr lang="en-US" sz="2400" dirty="0"/>
              <a:t>Print Handbook before the webinar</a:t>
            </a:r>
          </a:p>
          <a:p>
            <a:pPr lvl="1">
              <a:spcBef>
                <a:spcPts val="0"/>
              </a:spcBef>
              <a:spcAft>
                <a:spcPts val="1200"/>
              </a:spcAft>
            </a:pPr>
            <a:endParaRPr lang="en-US" sz="2400" dirty="0"/>
          </a:p>
          <a:p>
            <a:pPr>
              <a:spcBef>
                <a:spcPts val="0"/>
              </a:spcBef>
              <a:spcAft>
                <a:spcPts val="1200"/>
              </a:spcAft>
            </a:pPr>
            <a:r>
              <a:rPr lang="en-US" sz="2400" dirty="0"/>
              <a:t>Anticipated Allotment</a:t>
            </a:r>
          </a:p>
          <a:p>
            <a:pPr marL="0" indent="0">
              <a:buNone/>
            </a:pPr>
            <a:endParaRPr lang="en-US" sz="2400" dirty="0"/>
          </a:p>
        </p:txBody>
      </p:sp>
      <p:sp>
        <p:nvSpPr>
          <p:cNvPr id="3" name="Title 2">
            <a:extLst>
              <a:ext uri="{FF2B5EF4-FFF2-40B4-BE49-F238E27FC236}">
                <a16:creationId xmlns:a16="http://schemas.microsoft.com/office/drawing/2014/main" id="{6DB919BB-5653-1A61-661B-13B3FF91D92A}"/>
              </a:ext>
            </a:extLst>
          </p:cNvPr>
          <p:cNvSpPr>
            <a:spLocks noGrp="1"/>
          </p:cNvSpPr>
          <p:nvPr>
            <p:ph type="title"/>
          </p:nvPr>
        </p:nvSpPr>
        <p:spPr/>
        <p:txBody>
          <a:bodyPr/>
          <a:lstStyle/>
          <a:p>
            <a:r>
              <a:rPr lang="en-US" dirty="0"/>
              <a:t>Planning for 2024-2025</a:t>
            </a:r>
          </a:p>
        </p:txBody>
      </p:sp>
    </p:spTree>
    <p:extLst>
      <p:ext uri="{BB962C8B-B14F-4D97-AF65-F5344CB8AC3E}">
        <p14:creationId xmlns:p14="http://schemas.microsoft.com/office/powerpoint/2010/main" val="27744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D8C3E-C2D0-16CA-C11C-56F21BE66113}"/>
              </a:ext>
            </a:extLst>
          </p:cNvPr>
          <p:cNvSpPr>
            <a:spLocks noGrp="1"/>
          </p:cNvSpPr>
          <p:nvPr>
            <p:ph type="title"/>
          </p:nvPr>
        </p:nvSpPr>
        <p:spPr>
          <a:xfrm>
            <a:off x="1297859" y="126367"/>
            <a:ext cx="7364361" cy="994172"/>
          </a:xfrm>
        </p:spPr>
        <p:txBody>
          <a:bodyPr anchor="ctr">
            <a:normAutofit/>
          </a:bodyPr>
          <a:lstStyle/>
          <a:p>
            <a:r>
              <a:rPr lang="en-US" dirty="0"/>
              <a:t>SkillsUSA State Postsecondary Competition</a:t>
            </a:r>
          </a:p>
        </p:txBody>
      </p:sp>
      <p:sp>
        <p:nvSpPr>
          <p:cNvPr id="12" name="Content Placeholder 2">
            <a:extLst>
              <a:ext uri="{FF2B5EF4-FFF2-40B4-BE49-F238E27FC236}">
                <a16:creationId xmlns:a16="http://schemas.microsoft.com/office/drawing/2014/main" id="{D6270758-C36A-DB83-3E11-560BE25E7BF1}"/>
              </a:ext>
            </a:extLst>
          </p:cNvPr>
          <p:cNvSpPr>
            <a:spLocks noGrp="1"/>
          </p:cNvSpPr>
          <p:nvPr>
            <p:ph sz="half" idx="1"/>
          </p:nvPr>
        </p:nvSpPr>
        <p:spPr>
          <a:xfrm>
            <a:off x="554544" y="1367987"/>
            <a:ext cx="4790342" cy="3775513"/>
          </a:xfrm>
        </p:spPr>
        <p:txBody>
          <a:bodyPr vert="horz" lIns="91440" tIns="45720" rIns="91440" bIns="45720" rtlCol="0" anchor="t">
            <a:normAutofit/>
          </a:bodyPr>
          <a:lstStyle/>
          <a:p>
            <a:pPr marL="0" indent="0">
              <a:spcAft>
                <a:spcPts val="900"/>
              </a:spcAft>
              <a:buNone/>
            </a:pPr>
            <a:r>
              <a:rPr lang="en-US" sz="2400" b="1" dirty="0"/>
              <a:t>Wednesday, April 24</a:t>
            </a:r>
            <a:r>
              <a:rPr lang="en-US" sz="2400" b="1" baseline="30000" dirty="0"/>
              <a:t>th</a:t>
            </a:r>
            <a:r>
              <a:rPr lang="en-US" sz="2400" dirty="0"/>
              <a:t> </a:t>
            </a:r>
            <a:endParaRPr lang="en-US" dirty="0"/>
          </a:p>
          <a:p>
            <a:pPr marL="339725" lvl="1" indent="-282575">
              <a:spcAft>
                <a:spcPts val="900"/>
              </a:spcAft>
            </a:pPr>
            <a:r>
              <a:rPr lang="en-US" sz="2400" dirty="0">
                <a:latin typeface="Times New Roman"/>
                <a:cs typeface="Times New Roman"/>
              </a:rPr>
              <a:t>Greensboro Coliseum</a:t>
            </a:r>
          </a:p>
          <a:p>
            <a:pPr marL="339725" lvl="1" indent="-282575">
              <a:spcAft>
                <a:spcPts val="900"/>
              </a:spcAft>
            </a:pPr>
            <a:r>
              <a:rPr lang="en-US" sz="2400" dirty="0">
                <a:latin typeface="Times New Roman"/>
                <a:cs typeface="Times New Roman"/>
              </a:rPr>
              <a:t>Postsecondary Competition </a:t>
            </a:r>
            <a:br>
              <a:rPr lang="en-US" sz="2400" dirty="0">
                <a:latin typeface="Times New Roman"/>
                <a:cs typeface="Times New Roman"/>
              </a:rPr>
            </a:br>
            <a:r>
              <a:rPr lang="en-US" sz="2400" dirty="0">
                <a:latin typeface="Times New Roman"/>
                <a:cs typeface="Times New Roman"/>
              </a:rPr>
              <a:t>(starts at 9am)</a:t>
            </a:r>
            <a:endParaRPr lang="en-US" sz="2400" dirty="0"/>
          </a:p>
          <a:p>
            <a:pPr marL="339725" lvl="1" indent="-282575">
              <a:spcAft>
                <a:spcPts val="900"/>
              </a:spcAft>
            </a:pPr>
            <a:r>
              <a:rPr lang="en-US" sz="2400" dirty="0">
                <a:latin typeface="Times New Roman"/>
                <a:cs typeface="Times New Roman"/>
              </a:rPr>
              <a:t>Postsecondary Awards Ceremony (7:30pm)</a:t>
            </a:r>
            <a:endParaRPr lang="en-US" sz="2400" dirty="0"/>
          </a:p>
          <a:p>
            <a:pPr marL="339725" lvl="1" indent="-282575">
              <a:spcAft>
                <a:spcPts val="900"/>
              </a:spcAft>
            </a:pPr>
            <a:r>
              <a:rPr lang="en-US" sz="2400" dirty="0">
                <a:latin typeface="Times New Roman"/>
                <a:cs typeface="Times New Roman"/>
              </a:rPr>
              <a:t>Dr. Jeff Cox, NCCCS President, will speak at the awards ceremony</a:t>
            </a:r>
            <a:endParaRPr lang="en-US" sz="2400" dirty="0"/>
          </a:p>
        </p:txBody>
      </p:sp>
      <p:pic>
        <p:nvPicPr>
          <p:cNvPr id="7" name="Picture 6">
            <a:extLst>
              <a:ext uri="{FF2B5EF4-FFF2-40B4-BE49-F238E27FC236}">
                <a16:creationId xmlns:a16="http://schemas.microsoft.com/office/drawing/2014/main" id="{E36B0D4A-59FD-7616-2068-7050FA9F74F1}"/>
              </a:ext>
            </a:extLst>
          </p:cNvPr>
          <p:cNvPicPr>
            <a:picLocks noChangeAspect="1"/>
          </p:cNvPicPr>
          <p:nvPr/>
        </p:nvPicPr>
        <p:blipFill>
          <a:blip r:embed="rId2"/>
          <a:stretch>
            <a:fillRect/>
          </a:stretch>
        </p:blipFill>
        <p:spPr>
          <a:xfrm>
            <a:off x="5257800" y="2151061"/>
            <a:ext cx="3886200" cy="2866072"/>
          </a:xfrm>
          <a:prstGeom prst="rect">
            <a:avLst/>
          </a:prstGeom>
          <a:noFill/>
        </p:spPr>
      </p:pic>
    </p:spTree>
    <p:extLst>
      <p:ext uri="{BB962C8B-B14F-4D97-AF65-F5344CB8AC3E}">
        <p14:creationId xmlns:p14="http://schemas.microsoft.com/office/powerpoint/2010/main" val="263398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EC5924-C8A8-EE0F-0BFC-C45312AFE740}"/>
              </a:ext>
            </a:extLst>
          </p:cNvPr>
          <p:cNvSpPr>
            <a:spLocks noGrp="1"/>
          </p:cNvSpPr>
          <p:nvPr>
            <p:ph idx="1"/>
          </p:nvPr>
        </p:nvSpPr>
        <p:spPr>
          <a:xfrm>
            <a:off x="628650" y="1297459"/>
            <a:ext cx="7886700" cy="1062788"/>
          </a:xfrm>
        </p:spPr>
        <p:txBody>
          <a:bodyPr>
            <a:noAutofit/>
          </a:bodyPr>
          <a:lstStyle/>
          <a:p>
            <a:pPr marL="0" indent="0">
              <a:spcBef>
                <a:spcPts val="0"/>
              </a:spcBef>
              <a:spcAft>
                <a:spcPts val="600"/>
              </a:spcAft>
              <a:buNone/>
            </a:pPr>
            <a:r>
              <a:rPr lang="en-US" sz="2000" dirty="0">
                <a:latin typeface="+mn-lt"/>
              </a:rPr>
              <a:t>July 15-19, 2024, Twin City Quarter, Winston-Salem</a:t>
            </a:r>
          </a:p>
          <a:p>
            <a:pPr marL="0" indent="0">
              <a:spcBef>
                <a:spcPts val="0"/>
              </a:spcBef>
              <a:spcAft>
                <a:spcPts val="600"/>
              </a:spcAft>
              <a:buNone/>
            </a:pPr>
            <a:r>
              <a:rPr lang="en-US" sz="2000" dirty="0">
                <a:latin typeface="+mn-lt"/>
              </a:rPr>
              <a:t>See </a:t>
            </a:r>
            <a:r>
              <a:rPr lang="en-US" sz="2000" dirty="0">
                <a:latin typeface="+mn-lt"/>
                <a:hlinkClick r:id="rId3"/>
              </a:rPr>
              <a:t>www.ctesummerconference.com</a:t>
            </a:r>
            <a:r>
              <a:rPr lang="en-US" sz="2000" dirty="0">
                <a:latin typeface="+mn-lt"/>
              </a:rPr>
              <a:t> for more information</a:t>
            </a:r>
          </a:p>
          <a:p>
            <a:pPr marL="0" indent="0">
              <a:spcBef>
                <a:spcPts val="0"/>
              </a:spcBef>
              <a:spcAft>
                <a:spcPts val="600"/>
              </a:spcAft>
              <a:buNone/>
            </a:pPr>
            <a:r>
              <a:rPr lang="en-US" sz="2000" dirty="0">
                <a:effectLst/>
                <a:latin typeface="+mn-lt"/>
              </a:rPr>
              <a:t>What can you expect this year? </a:t>
            </a:r>
          </a:p>
        </p:txBody>
      </p:sp>
      <p:sp>
        <p:nvSpPr>
          <p:cNvPr id="3" name="Title 2">
            <a:extLst>
              <a:ext uri="{FF2B5EF4-FFF2-40B4-BE49-F238E27FC236}">
                <a16:creationId xmlns:a16="http://schemas.microsoft.com/office/drawing/2014/main" id="{32367A03-DEF1-2834-3FB5-525020FF6208}"/>
              </a:ext>
            </a:extLst>
          </p:cNvPr>
          <p:cNvSpPr>
            <a:spLocks noGrp="1"/>
          </p:cNvSpPr>
          <p:nvPr>
            <p:ph type="title"/>
          </p:nvPr>
        </p:nvSpPr>
        <p:spPr/>
        <p:txBody>
          <a:bodyPr>
            <a:normAutofit/>
          </a:bodyPr>
          <a:lstStyle/>
          <a:p>
            <a:r>
              <a:rPr lang="en-US" dirty="0"/>
              <a:t>NCDPI CTE Summer Conference </a:t>
            </a:r>
          </a:p>
        </p:txBody>
      </p:sp>
      <p:pic>
        <p:nvPicPr>
          <p:cNvPr id="5" name="Picture 4">
            <a:extLst>
              <a:ext uri="{FF2B5EF4-FFF2-40B4-BE49-F238E27FC236}">
                <a16:creationId xmlns:a16="http://schemas.microsoft.com/office/drawing/2014/main" id="{562A35C7-2C6A-9E1F-CC2A-0C97F12E4A74}"/>
              </a:ext>
            </a:extLst>
          </p:cNvPr>
          <p:cNvPicPr>
            <a:picLocks noChangeAspect="1"/>
          </p:cNvPicPr>
          <p:nvPr/>
        </p:nvPicPr>
        <p:blipFill rotWithShape="1">
          <a:blip r:embed="rId4"/>
          <a:srcRect t="4900" r="1311"/>
          <a:stretch/>
        </p:blipFill>
        <p:spPr>
          <a:xfrm>
            <a:off x="144096" y="3219806"/>
            <a:ext cx="2880458" cy="1797327"/>
          </a:xfrm>
          <a:prstGeom prst="rect">
            <a:avLst/>
          </a:prstGeom>
        </p:spPr>
      </p:pic>
      <p:sp>
        <p:nvSpPr>
          <p:cNvPr id="6" name="TextBox 5">
            <a:extLst>
              <a:ext uri="{FF2B5EF4-FFF2-40B4-BE49-F238E27FC236}">
                <a16:creationId xmlns:a16="http://schemas.microsoft.com/office/drawing/2014/main" id="{A896E21D-FC90-32AB-5C6A-E87E1A834F60}"/>
              </a:ext>
            </a:extLst>
          </p:cNvPr>
          <p:cNvSpPr txBox="1"/>
          <p:nvPr/>
        </p:nvSpPr>
        <p:spPr>
          <a:xfrm>
            <a:off x="3024554" y="2512010"/>
            <a:ext cx="5975350" cy="263149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t>3 full days of content for all program areas</a:t>
            </a:r>
          </a:p>
          <a:p>
            <a:pPr marL="342900" indent="-342900">
              <a:spcAft>
                <a:spcPts val="600"/>
              </a:spcAft>
              <a:buFont typeface="Arial" panose="020B0604020202020204" pitchFamily="34" charset="0"/>
              <a:buChar char="•"/>
            </a:pPr>
            <a:r>
              <a:rPr lang="en-US" sz="2000" dirty="0">
                <a:effectLst/>
              </a:rPr>
              <a:t>Collective sessions for collaboration across curricula</a:t>
            </a:r>
          </a:p>
          <a:p>
            <a:pPr marL="342900" indent="-342900">
              <a:spcAft>
                <a:spcPts val="600"/>
              </a:spcAft>
              <a:buFont typeface="Arial" panose="020B0604020202020204" pitchFamily="34" charset="0"/>
              <a:buChar char="•"/>
            </a:pPr>
            <a:r>
              <a:rPr lang="en-US" sz="2000" dirty="0">
                <a:effectLst/>
              </a:rPr>
              <a:t>Hands-on experiences</a:t>
            </a:r>
          </a:p>
          <a:p>
            <a:pPr marL="342900" indent="-342900">
              <a:spcAft>
                <a:spcPts val="600"/>
              </a:spcAft>
              <a:buFont typeface="Arial" panose="020B0604020202020204" pitchFamily="34" charset="0"/>
              <a:buChar char="•"/>
            </a:pPr>
            <a:r>
              <a:rPr lang="en-US" sz="2000" dirty="0">
                <a:effectLst/>
              </a:rPr>
              <a:t>Additional options for walking tours and networking events in the city </a:t>
            </a:r>
          </a:p>
          <a:p>
            <a:pPr marL="342900" indent="-342900">
              <a:spcAft>
                <a:spcPts val="600"/>
              </a:spcAft>
              <a:buFont typeface="Arial" panose="020B0604020202020204" pitchFamily="34" charset="0"/>
              <a:buChar char="•"/>
            </a:pPr>
            <a:r>
              <a:rPr lang="en-US" sz="2000" dirty="0">
                <a:effectLst/>
              </a:rPr>
              <a:t>CTE Curriculum Resource showcase</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128936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72E957-95BE-F142-B409-F4FC0CC83938}"/>
              </a:ext>
            </a:extLst>
          </p:cNvPr>
          <p:cNvSpPr>
            <a:spLocks noGrp="1"/>
          </p:cNvSpPr>
          <p:nvPr>
            <p:ph type="title"/>
          </p:nvPr>
        </p:nvSpPr>
        <p:spPr>
          <a:xfrm>
            <a:off x="1297859" y="126367"/>
            <a:ext cx="7364361" cy="994172"/>
          </a:xfrm>
        </p:spPr>
        <p:txBody>
          <a:bodyPr anchor="ctr">
            <a:normAutofit/>
          </a:bodyPr>
          <a:lstStyle/>
          <a:p>
            <a:r>
              <a:rPr lang="en-US" dirty="0"/>
              <a:t>NCETA Spring Conference</a:t>
            </a:r>
          </a:p>
        </p:txBody>
      </p:sp>
      <p:pic>
        <p:nvPicPr>
          <p:cNvPr id="5" name="Picture 4">
            <a:extLst>
              <a:ext uri="{FF2B5EF4-FFF2-40B4-BE49-F238E27FC236}">
                <a16:creationId xmlns:a16="http://schemas.microsoft.com/office/drawing/2014/main" id="{53D344B5-40D9-3C81-012A-62E7CE2F6639}"/>
              </a:ext>
            </a:extLst>
          </p:cNvPr>
          <p:cNvPicPr>
            <a:picLocks noChangeAspect="1"/>
          </p:cNvPicPr>
          <p:nvPr/>
        </p:nvPicPr>
        <p:blipFill>
          <a:blip r:embed="rId2"/>
          <a:stretch>
            <a:fillRect/>
          </a:stretch>
        </p:blipFill>
        <p:spPr>
          <a:xfrm>
            <a:off x="4632015" y="1287576"/>
            <a:ext cx="3964978" cy="3796467"/>
          </a:xfrm>
          <a:prstGeom prst="rect">
            <a:avLst/>
          </a:prstGeom>
          <a:noFill/>
        </p:spPr>
      </p:pic>
      <p:pic>
        <p:nvPicPr>
          <p:cNvPr id="7" name="Picture 6">
            <a:extLst>
              <a:ext uri="{FF2B5EF4-FFF2-40B4-BE49-F238E27FC236}">
                <a16:creationId xmlns:a16="http://schemas.microsoft.com/office/drawing/2014/main" id="{7001F7A6-EC90-D8D9-8A3D-2027C00E966C}"/>
              </a:ext>
            </a:extLst>
          </p:cNvPr>
          <p:cNvPicPr>
            <a:picLocks noChangeAspect="1"/>
          </p:cNvPicPr>
          <p:nvPr/>
        </p:nvPicPr>
        <p:blipFill>
          <a:blip r:embed="rId3"/>
          <a:stretch>
            <a:fillRect/>
          </a:stretch>
        </p:blipFill>
        <p:spPr>
          <a:xfrm>
            <a:off x="155121" y="1312068"/>
            <a:ext cx="4416879" cy="1111069"/>
          </a:xfrm>
          <a:prstGeom prst="rect">
            <a:avLst/>
          </a:prstGeom>
          <a:ln>
            <a:solidFill>
              <a:schemeClr val="tx1"/>
            </a:solidFill>
          </a:ln>
        </p:spPr>
      </p:pic>
    </p:spTree>
    <p:extLst>
      <p:ext uri="{BB962C8B-B14F-4D97-AF65-F5344CB8AC3E}">
        <p14:creationId xmlns:p14="http://schemas.microsoft.com/office/powerpoint/2010/main" val="397101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773050" y="-253225"/>
            <a:ext cx="1543050" cy="5649950"/>
            <a:chOff x="0" y="0"/>
            <a:chExt cx="812800" cy="2976105"/>
          </a:xfrm>
        </p:grpSpPr>
        <p:sp>
          <p:nvSpPr>
            <p:cNvPr id="3" name="Freeform 3"/>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56979D"/>
            </a:solid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sp>
          <p:nvSpPr>
            <p:cNvPr id="4" name="TextBox 4"/>
            <p:cNvSpPr txBox="1"/>
            <p:nvPr/>
          </p:nvSpPr>
          <p:spPr>
            <a:xfrm>
              <a:off x="0" y="-19050"/>
              <a:ext cx="812800" cy="2995155"/>
            </a:xfrm>
            <a:prstGeom prst="rect">
              <a:avLst/>
            </a:prstGeom>
          </p:spPr>
          <p:txBody>
            <a:bodyPr lIns="25400" tIns="25400" rIns="25400" bIns="2540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430"/>
                </a:lnSpc>
              </a:pPr>
              <a:endParaRPr sz="450"/>
            </a:p>
          </p:txBody>
        </p:sp>
      </p:grpSp>
      <p:grpSp>
        <p:nvGrpSpPr>
          <p:cNvPr id="5" name="Group 5"/>
          <p:cNvGrpSpPr/>
          <p:nvPr/>
        </p:nvGrpSpPr>
        <p:grpSpPr>
          <a:xfrm>
            <a:off x="613887" y="2081811"/>
            <a:ext cx="55118" cy="1409498"/>
            <a:chOff x="0" y="0"/>
            <a:chExt cx="26312" cy="672855"/>
          </a:xfrm>
        </p:grpSpPr>
        <p:sp>
          <p:nvSpPr>
            <p:cNvPr id="6" name="Freeform 6"/>
            <p:cNvSpPr/>
            <p:nvPr/>
          </p:nvSpPr>
          <p:spPr>
            <a:xfrm>
              <a:off x="0" y="0"/>
              <a:ext cx="26312" cy="672855"/>
            </a:xfrm>
            <a:custGeom>
              <a:avLst/>
              <a:gdLst/>
              <a:ahLst/>
              <a:cxnLst/>
              <a:rect l="l" t="t" r="r" b="b"/>
              <a:pathLst>
                <a:path w="26312" h="672855">
                  <a:moveTo>
                    <a:pt x="0" y="0"/>
                  </a:moveTo>
                  <a:lnTo>
                    <a:pt x="26312" y="0"/>
                  </a:lnTo>
                  <a:lnTo>
                    <a:pt x="26312" y="672855"/>
                  </a:lnTo>
                  <a:lnTo>
                    <a:pt x="0" y="672855"/>
                  </a:lnTo>
                  <a:close/>
                </a:path>
              </a:pathLst>
            </a:custGeom>
            <a:solidFill>
              <a:srgbClr val="FFFFFF"/>
            </a:solid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sp>
          <p:nvSpPr>
            <p:cNvPr id="7" name="TextBox 7"/>
            <p:cNvSpPr txBox="1"/>
            <p:nvPr/>
          </p:nvSpPr>
          <p:spPr>
            <a:xfrm>
              <a:off x="0" y="-19050"/>
              <a:ext cx="26312" cy="691905"/>
            </a:xfrm>
            <a:prstGeom prst="rect">
              <a:avLst/>
            </a:prstGeom>
          </p:spPr>
          <p:txBody>
            <a:bodyPr lIns="25400" tIns="25400" rIns="25400" bIns="2540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430"/>
                </a:lnSpc>
              </a:pPr>
              <a:endParaRPr sz="450"/>
            </a:p>
          </p:txBody>
        </p:sp>
      </p:grpSp>
      <p:grpSp>
        <p:nvGrpSpPr>
          <p:cNvPr id="8" name="Group 8"/>
          <p:cNvGrpSpPr/>
          <p:nvPr/>
        </p:nvGrpSpPr>
        <p:grpSpPr>
          <a:xfrm>
            <a:off x="797813" y="2206727"/>
            <a:ext cx="5215795" cy="1159667"/>
            <a:chOff x="0" y="0"/>
            <a:chExt cx="2489874" cy="553592"/>
          </a:xfrm>
        </p:grpSpPr>
        <p:sp>
          <p:nvSpPr>
            <p:cNvPr id="9" name="Freeform 9"/>
            <p:cNvSpPr/>
            <p:nvPr/>
          </p:nvSpPr>
          <p:spPr>
            <a:xfrm>
              <a:off x="0" y="0"/>
              <a:ext cx="2489874" cy="553592"/>
            </a:xfrm>
            <a:custGeom>
              <a:avLst/>
              <a:gdLst/>
              <a:ahLst/>
              <a:cxnLst/>
              <a:rect l="l" t="t" r="r" b="b"/>
              <a:pathLst>
                <a:path w="2489874" h="553592">
                  <a:moveTo>
                    <a:pt x="13359" y="0"/>
                  </a:moveTo>
                  <a:lnTo>
                    <a:pt x="2476515" y="0"/>
                  </a:lnTo>
                  <a:cubicBezTo>
                    <a:pt x="2480058" y="0"/>
                    <a:pt x="2483456" y="1407"/>
                    <a:pt x="2485961" y="3913"/>
                  </a:cubicBezTo>
                  <a:cubicBezTo>
                    <a:pt x="2488466" y="6418"/>
                    <a:pt x="2489874" y="9816"/>
                    <a:pt x="2489874" y="13359"/>
                  </a:cubicBezTo>
                  <a:lnTo>
                    <a:pt x="2489874" y="540233"/>
                  </a:lnTo>
                  <a:cubicBezTo>
                    <a:pt x="2489874" y="547611"/>
                    <a:pt x="2483893" y="553592"/>
                    <a:pt x="2476515" y="553592"/>
                  </a:cubicBezTo>
                  <a:lnTo>
                    <a:pt x="13359" y="553592"/>
                  </a:lnTo>
                  <a:cubicBezTo>
                    <a:pt x="9816" y="553592"/>
                    <a:pt x="6418" y="552185"/>
                    <a:pt x="3913" y="549680"/>
                  </a:cubicBezTo>
                  <a:cubicBezTo>
                    <a:pt x="1407" y="547174"/>
                    <a:pt x="0" y="543776"/>
                    <a:pt x="0" y="540233"/>
                  </a:cubicBezTo>
                  <a:lnTo>
                    <a:pt x="0" y="13359"/>
                  </a:lnTo>
                  <a:cubicBezTo>
                    <a:pt x="0" y="9816"/>
                    <a:pt x="1407" y="6418"/>
                    <a:pt x="3913" y="3913"/>
                  </a:cubicBezTo>
                  <a:cubicBezTo>
                    <a:pt x="6418" y="1407"/>
                    <a:pt x="9816" y="0"/>
                    <a:pt x="13359" y="0"/>
                  </a:cubicBezTo>
                  <a:close/>
                </a:path>
              </a:pathLst>
            </a:custGeom>
            <a:solidFill>
              <a:srgbClr val="FD6F18"/>
            </a:solid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sp>
          <p:nvSpPr>
            <p:cNvPr id="10" name="TextBox 10"/>
            <p:cNvSpPr txBox="1"/>
            <p:nvPr/>
          </p:nvSpPr>
          <p:spPr>
            <a:xfrm>
              <a:off x="0" y="-19050"/>
              <a:ext cx="2489874" cy="572642"/>
            </a:xfrm>
            <a:prstGeom prst="rect">
              <a:avLst/>
            </a:prstGeom>
          </p:spPr>
          <p:txBody>
            <a:bodyPr lIns="28028" tIns="28028" rIns="28028" bIns="28028"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nSpc>
                  <a:spcPts val="1690"/>
                </a:lnSpc>
              </a:pPr>
              <a:r>
                <a:rPr lang="en-US" sz="1300" dirty="0">
                  <a:solidFill>
                    <a:srgbClr val="FFFFFF"/>
                  </a:solidFill>
                  <a:latin typeface="Montserrat Light"/>
                </a:rPr>
                <a:t>This training offers a deep dive into all secondary engagement opportunities by reviewing best practices, local data, and inter-office collaborations, e.g. career advising, articulation, and CCP pathways. Sessions typically last about 2-3 hours at no cost to the college.</a:t>
              </a:r>
            </a:p>
          </p:txBody>
        </p:sp>
      </p:grpSp>
      <p:sp>
        <p:nvSpPr>
          <p:cNvPr id="11" name="Freeform 11"/>
          <p:cNvSpPr/>
          <p:nvPr/>
        </p:nvSpPr>
        <p:spPr>
          <a:xfrm>
            <a:off x="-1388936" y="-103536"/>
            <a:ext cx="1903286" cy="1041616"/>
          </a:xfrm>
          <a:custGeom>
            <a:avLst/>
            <a:gdLst/>
            <a:ahLst/>
            <a:cxnLst/>
            <a:rect l="l" t="t" r="r" b="b"/>
            <a:pathLst>
              <a:path w="3806571" h="2083232">
                <a:moveTo>
                  <a:pt x="0" y="0"/>
                </a:moveTo>
                <a:lnTo>
                  <a:pt x="3806571" y="0"/>
                </a:lnTo>
                <a:lnTo>
                  <a:pt x="3806571" y="2083233"/>
                </a:lnTo>
                <a:lnTo>
                  <a:pt x="0" y="20832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sp>
        <p:nvSpPr>
          <p:cNvPr id="12" name="Freeform 12"/>
          <p:cNvSpPr/>
          <p:nvPr/>
        </p:nvSpPr>
        <p:spPr>
          <a:xfrm>
            <a:off x="6981073" y="95250"/>
            <a:ext cx="1552052" cy="1209106"/>
          </a:xfrm>
          <a:custGeom>
            <a:avLst/>
            <a:gdLst/>
            <a:ahLst/>
            <a:cxnLst/>
            <a:rect l="l" t="t" r="r" b="b"/>
            <a:pathLst>
              <a:path w="3104103" h="2418211">
                <a:moveTo>
                  <a:pt x="0" y="0"/>
                </a:moveTo>
                <a:lnTo>
                  <a:pt x="3104103" y="0"/>
                </a:lnTo>
                <a:lnTo>
                  <a:pt x="3104103" y="2418211"/>
                </a:lnTo>
                <a:lnTo>
                  <a:pt x="0" y="2418211"/>
                </a:lnTo>
                <a:lnTo>
                  <a:pt x="0" y="0"/>
                </a:lnTo>
                <a:close/>
              </a:path>
            </a:pathLst>
          </a:custGeom>
          <a:blipFill>
            <a:blip r:embed="rId4"/>
            <a:stretch>
              <a:fillRect/>
            </a:stretch>
          </a:blip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sp>
        <p:nvSpPr>
          <p:cNvPr id="13" name="Freeform 13"/>
          <p:cNvSpPr/>
          <p:nvPr/>
        </p:nvSpPr>
        <p:spPr>
          <a:xfrm>
            <a:off x="6069995" y="1386842"/>
            <a:ext cx="3080661" cy="3117957"/>
          </a:xfrm>
          <a:custGeom>
            <a:avLst/>
            <a:gdLst/>
            <a:ahLst/>
            <a:cxnLst/>
            <a:rect l="l" t="t" r="r" b="b"/>
            <a:pathLst>
              <a:path w="6161321" h="6235913">
                <a:moveTo>
                  <a:pt x="0" y="0"/>
                </a:moveTo>
                <a:lnTo>
                  <a:pt x="6161321" y="0"/>
                </a:lnTo>
                <a:lnTo>
                  <a:pt x="6161321" y="6235913"/>
                </a:lnTo>
                <a:lnTo>
                  <a:pt x="0" y="6235913"/>
                </a:lnTo>
                <a:lnTo>
                  <a:pt x="0" y="0"/>
                </a:lnTo>
                <a:close/>
              </a:path>
            </a:pathLst>
          </a:custGeom>
          <a:blipFill>
            <a:blip r:embed="rId5"/>
            <a:stretch>
              <a:fillRect/>
            </a:stretch>
          </a:blip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sp>
        <p:nvSpPr>
          <p:cNvPr id="14" name="TextBox 14"/>
          <p:cNvSpPr txBox="1"/>
          <p:nvPr/>
        </p:nvSpPr>
        <p:spPr>
          <a:xfrm>
            <a:off x="731710" y="734300"/>
            <a:ext cx="5378100" cy="1360629"/>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5235"/>
              </a:lnSpc>
            </a:pPr>
            <a:r>
              <a:rPr lang="en-US" sz="4800" dirty="0">
                <a:solidFill>
                  <a:srgbClr val="000000"/>
                </a:solidFill>
                <a:latin typeface="Codec Pro ExtraBold"/>
              </a:rPr>
              <a:t>9-14 PATHWAYS CONSULTATION</a:t>
            </a:r>
          </a:p>
        </p:txBody>
      </p:sp>
      <p:sp>
        <p:nvSpPr>
          <p:cNvPr id="15" name="Freeform 15"/>
          <p:cNvSpPr/>
          <p:nvPr/>
        </p:nvSpPr>
        <p:spPr>
          <a:xfrm>
            <a:off x="1317220" y="3510177"/>
            <a:ext cx="4207081" cy="1533420"/>
          </a:xfrm>
          <a:custGeom>
            <a:avLst/>
            <a:gdLst/>
            <a:ahLst/>
            <a:cxnLst/>
            <a:rect l="l" t="t" r="r" b="b"/>
            <a:pathLst>
              <a:path w="8414162" h="3066839">
                <a:moveTo>
                  <a:pt x="0" y="0"/>
                </a:moveTo>
                <a:lnTo>
                  <a:pt x="8414161" y="0"/>
                </a:lnTo>
                <a:lnTo>
                  <a:pt x="8414161" y="3066839"/>
                </a:lnTo>
                <a:lnTo>
                  <a:pt x="0" y="3066839"/>
                </a:lnTo>
                <a:lnTo>
                  <a:pt x="0" y="0"/>
                </a:lnTo>
                <a:close/>
              </a:path>
            </a:pathLst>
          </a:custGeom>
          <a:blipFill>
            <a:blip r:embed="rId6"/>
            <a:stretch>
              <a:fillRect t="-40313" b="-41454"/>
            </a:stretch>
          </a:blip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sp>
        <p:nvSpPr>
          <p:cNvPr id="16" name="TextBox 16"/>
          <p:cNvSpPr txBox="1"/>
          <p:nvPr/>
        </p:nvSpPr>
        <p:spPr>
          <a:xfrm>
            <a:off x="6254564" y="4661961"/>
            <a:ext cx="2711523" cy="381635"/>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540"/>
              </a:lnSpc>
            </a:pPr>
            <a:r>
              <a:rPr lang="en-US" sz="1100">
                <a:solidFill>
                  <a:srgbClr val="000000"/>
                </a:solidFill>
                <a:latin typeface="Canva Sans Bold"/>
              </a:rPr>
              <a:t>If interested, please email Aaron Mabe,</a:t>
            </a:r>
          </a:p>
          <a:p>
            <a:pPr algn="ctr">
              <a:lnSpc>
                <a:spcPts val="1540"/>
              </a:lnSpc>
            </a:pPr>
            <a:r>
              <a:rPr lang="en-US" sz="1100">
                <a:solidFill>
                  <a:srgbClr val="000000"/>
                </a:solidFill>
                <a:latin typeface="Canva Sans Bold"/>
              </a:rPr>
              <a:t>mabea@nccommunitycolleges.edu  </a:t>
            </a:r>
          </a:p>
        </p:txBody>
      </p:sp>
    </p:spTree>
    <p:extLst>
      <p:ext uri="{BB962C8B-B14F-4D97-AF65-F5344CB8AC3E}">
        <p14:creationId xmlns:p14="http://schemas.microsoft.com/office/powerpoint/2010/main" val="4181484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95CF7D-7CD9-07D4-5BDB-676B48A4DFE4}"/>
              </a:ext>
            </a:extLst>
          </p:cNvPr>
          <p:cNvSpPr>
            <a:spLocks noGrp="1"/>
          </p:cNvSpPr>
          <p:nvPr>
            <p:ph idx="1"/>
          </p:nvPr>
        </p:nvSpPr>
        <p:spPr>
          <a:xfrm>
            <a:off x="1297858" y="1320904"/>
            <a:ext cx="7217491" cy="3822596"/>
          </a:xfrm>
        </p:spPr>
        <p:txBody>
          <a:bodyPr>
            <a:normAutofit fontScale="92500" lnSpcReduction="10000"/>
          </a:bodyPr>
          <a:lstStyle/>
          <a:p>
            <a:pPr marL="0" indent="0">
              <a:buNone/>
            </a:pPr>
            <a:r>
              <a:rPr lang="en-US" sz="2200" dirty="0">
                <a:solidFill>
                  <a:srgbClr val="FF0000"/>
                </a:solidFill>
                <a:latin typeface="+mn-lt"/>
              </a:rPr>
              <a:t>2023-2024 in progress:</a:t>
            </a:r>
          </a:p>
          <a:p>
            <a:pPr marL="628650" indent="-174625"/>
            <a:r>
              <a:rPr lang="en-US" sz="2200" dirty="0">
                <a:solidFill>
                  <a:srgbClr val="000000"/>
                </a:solidFill>
                <a:effectLst/>
                <a:latin typeface="+mn-lt"/>
                <a:ea typeface="Times New Roman" panose="02020603050405020304" pitchFamily="18" charset="0"/>
              </a:rPr>
              <a:t>Human Services Technologies</a:t>
            </a:r>
            <a:endParaRPr lang="en-US" sz="2200" dirty="0">
              <a:solidFill>
                <a:srgbClr val="000000"/>
              </a:solidFill>
              <a:latin typeface="+mn-lt"/>
              <a:ea typeface="Times New Roman" panose="02020603050405020304" pitchFamily="18" charset="0"/>
            </a:endParaRPr>
          </a:p>
          <a:p>
            <a:pPr marL="628650" indent="-174625"/>
            <a:r>
              <a:rPr lang="en-US" sz="2200" dirty="0">
                <a:solidFill>
                  <a:srgbClr val="000000"/>
                </a:solidFill>
                <a:effectLst/>
                <a:latin typeface="+mn-lt"/>
                <a:ea typeface="Times New Roman" panose="02020603050405020304" pitchFamily="18" charset="0"/>
              </a:rPr>
              <a:t>and multiple projects with EDU</a:t>
            </a:r>
          </a:p>
          <a:p>
            <a:pPr marL="0" indent="0">
              <a:buNone/>
            </a:pPr>
            <a:r>
              <a:rPr lang="en-US" sz="2200" dirty="0">
                <a:solidFill>
                  <a:srgbClr val="FF0000"/>
                </a:solidFill>
                <a:latin typeface="+mn-lt"/>
                <a:ea typeface="Times New Roman" panose="02020603050405020304" pitchFamily="18" charset="0"/>
              </a:rPr>
              <a:t>Coming this spring:</a:t>
            </a:r>
            <a:endParaRPr lang="en-US" sz="2200" dirty="0">
              <a:solidFill>
                <a:srgbClr val="FF0000"/>
              </a:solidFill>
              <a:effectLst/>
              <a:latin typeface="+mn-lt"/>
              <a:ea typeface="Times New Roman" panose="02020603050405020304" pitchFamily="18" charset="0"/>
            </a:endParaRPr>
          </a:p>
          <a:p>
            <a:pPr marL="457200" indent="-174625"/>
            <a:r>
              <a:rPr lang="en-US" sz="2200" dirty="0">
                <a:solidFill>
                  <a:srgbClr val="000000"/>
                </a:solidFill>
                <a:latin typeface="+mn-lt"/>
                <a:ea typeface="Times New Roman" panose="02020603050405020304" pitchFamily="18" charset="0"/>
              </a:rPr>
              <a:t>Advertising Graphic Design</a:t>
            </a:r>
          </a:p>
          <a:p>
            <a:pPr marL="457200" indent="-174625"/>
            <a:r>
              <a:rPr lang="en-US" sz="2200" dirty="0">
                <a:solidFill>
                  <a:srgbClr val="000000"/>
                </a:solidFill>
                <a:latin typeface="+mn-lt"/>
                <a:ea typeface="Times New Roman" panose="02020603050405020304" pitchFamily="18" charset="0"/>
              </a:rPr>
              <a:t>Information Technology</a:t>
            </a:r>
          </a:p>
          <a:p>
            <a:pPr marL="457200" indent="-174625"/>
            <a:r>
              <a:rPr lang="en-US" sz="2200" dirty="0">
                <a:solidFill>
                  <a:srgbClr val="000000"/>
                </a:solidFill>
                <a:latin typeface="+mn-lt"/>
                <a:ea typeface="Times New Roman" panose="02020603050405020304" pitchFamily="18" charset="0"/>
              </a:rPr>
              <a:t>Health Management Technician, Medical </a:t>
            </a:r>
            <a:br>
              <a:rPr lang="en-US" sz="2200" dirty="0">
                <a:solidFill>
                  <a:srgbClr val="000000"/>
                </a:solidFill>
                <a:latin typeface="+mn-lt"/>
                <a:ea typeface="Times New Roman" panose="02020603050405020304" pitchFamily="18" charset="0"/>
              </a:rPr>
            </a:br>
            <a:r>
              <a:rPr lang="en-US" sz="2200" dirty="0">
                <a:solidFill>
                  <a:srgbClr val="000000"/>
                </a:solidFill>
                <a:latin typeface="+mn-lt"/>
                <a:ea typeface="Times New Roman" panose="02020603050405020304" pitchFamily="18" charset="0"/>
              </a:rPr>
              <a:t>Office Administration and Health Management Technician</a:t>
            </a:r>
          </a:p>
          <a:p>
            <a:pPr marL="0" indent="0">
              <a:buNone/>
            </a:pPr>
            <a:r>
              <a:rPr lang="en-US" sz="2200" dirty="0">
                <a:solidFill>
                  <a:srgbClr val="FF0000"/>
                </a:solidFill>
                <a:effectLst/>
                <a:latin typeface="+mn-lt"/>
                <a:ea typeface="Times New Roman" panose="02020603050405020304" pitchFamily="18" charset="0"/>
              </a:rPr>
              <a:t>Tentative next year</a:t>
            </a:r>
          </a:p>
          <a:p>
            <a:pPr marL="457200" indent="-174625"/>
            <a:r>
              <a:rPr lang="en-US" sz="2200" dirty="0">
                <a:solidFill>
                  <a:srgbClr val="000000"/>
                </a:solidFill>
                <a:latin typeface="+mn-lt"/>
                <a:ea typeface="Times New Roman" panose="02020603050405020304" pitchFamily="18" charset="0"/>
              </a:rPr>
              <a:t>C</a:t>
            </a:r>
            <a:r>
              <a:rPr lang="en-US" sz="2200" dirty="0">
                <a:solidFill>
                  <a:srgbClr val="000000"/>
                </a:solidFill>
                <a:effectLst/>
                <a:latin typeface="+mn-lt"/>
                <a:ea typeface="Times New Roman" panose="02020603050405020304" pitchFamily="18" charset="0"/>
              </a:rPr>
              <a:t>osmetology</a:t>
            </a:r>
          </a:p>
          <a:p>
            <a:pPr marL="457200" indent="-174625"/>
            <a:r>
              <a:rPr lang="en-US" sz="2200" dirty="0">
                <a:solidFill>
                  <a:srgbClr val="000000"/>
                </a:solidFill>
                <a:effectLst/>
                <a:latin typeface="+mn-lt"/>
                <a:ea typeface="Times New Roman" panose="02020603050405020304" pitchFamily="18" charset="0"/>
              </a:rPr>
              <a:t>Culinary</a:t>
            </a:r>
            <a:endParaRPr lang="en-US" sz="2200" dirty="0">
              <a:effectLst/>
              <a:latin typeface="+mn-lt"/>
              <a:ea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7C7BE39C-7C6C-B1B5-38CC-D9AC2143888F}"/>
              </a:ext>
            </a:extLst>
          </p:cNvPr>
          <p:cNvSpPr>
            <a:spLocks noGrp="1"/>
          </p:cNvSpPr>
          <p:nvPr>
            <p:ph type="title"/>
          </p:nvPr>
        </p:nvSpPr>
        <p:spPr/>
        <p:txBody>
          <a:bodyPr/>
          <a:lstStyle/>
          <a:p>
            <a:r>
              <a:rPr lang="en-US" dirty="0"/>
              <a:t>Curriculum Alignment Projects</a:t>
            </a:r>
          </a:p>
        </p:txBody>
      </p:sp>
      <p:sp>
        <p:nvSpPr>
          <p:cNvPr id="4" name="Star: 10 Points 3">
            <a:extLst>
              <a:ext uri="{FF2B5EF4-FFF2-40B4-BE49-F238E27FC236}">
                <a16:creationId xmlns:a16="http://schemas.microsoft.com/office/drawing/2014/main" id="{0EAA7A57-A3EA-A7D3-EEE6-21621E5E803B}"/>
              </a:ext>
            </a:extLst>
          </p:cNvPr>
          <p:cNvSpPr/>
          <p:nvPr/>
        </p:nvSpPr>
        <p:spPr>
          <a:xfrm>
            <a:off x="6196693" y="2465614"/>
            <a:ext cx="2726872" cy="1208315"/>
          </a:xfrm>
          <a:prstGeom prst="star10">
            <a:avLst/>
          </a:prstGeom>
          <a:solidFill>
            <a:srgbClr val="FFB2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There is still time to get your faculty involved!</a:t>
            </a:r>
          </a:p>
        </p:txBody>
      </p:sp>
    </p:spTree>
    <p:extLst>
      <p:ext uri="{BB962C8B-B14F-4D97-AF65-F5344CB8AC3E}">
        <p14:creationId xmlns:p14="http://schemas.microsoft.com/office/powerpoint/2010/main" val="7782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virtual reality headset&#10;&#10;Description automatically generated">
            <a:extLst>
              <a:ext uri="{FF2B5EF4-FFF2-40B4-BE49-F238E27FC236}">
                <a16:creationId xmlns:a16="http://schemas.microsoft.com/office/drawing/2014/main" id="{EE0DF7C3-64A4-60A8-9C59-13174B8E05EC}"/>
              </a:ext>
            </a:extLst>
          </p:cNvPr>
          <p:cNvPicPr>
            <a:picLocks noChangeAspect="1"/>
          </p:cNvPicPr>
          <p:nvPr/>
        </p:nvPicPr>
        <p:blipFill rotWithShape="1">
          <a:blip r:embed="rId3">
            <a:extLst>
              <a:ext uri="{28A0092B-C50C-407E-A947-70E740481C1C}">
                <a14:useLocalDpi xmlns:a14="http://schemas.microsoft.com/office/drawing/2010/main" val="0"/>
              </a:ext>
            </a:extLst>
          </a:blip>
          <a:srcRect r="18547" b="-1"/>
          <a:stretch/>
        </p:blipFill>
        <p:spPr>
          <a:xfrm>
            <a:off x="3662269" y="7"/>
            <a:ext cx="5481731" cy="2523737"/>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5" descr="A person wearing virtual reality goggles&#10;&#10;Description automatically generated">
            <a:extLst>
              <a:ext uri="{FF2B5EF4-FFF2-40B4-BE49-F238E27FC236}">
                <a16:creationId xmlns:a16="http://schemas.microsoft.com/office/drawing/2014/main" id="{EDE5AC89-430E-ADAE-A2F8-E17C9B1F7C50}"/>
              </a:ext>
            </a:extLst>
          </p:cNvPr>
          <p:cNvPicPr>
            <a:picLocks noChangeAspect="1"/>
          </p:cNvPicPr>
          <p:nvPr/>
        </p:nvPicPr>
        <p:blipFill rotWithShape="1">
          <a:blip r:embed="rId4">
            <a:extLst>
              <a:ext uri="{28A0092B-C50C-407E-A947-70E740481C1C}">
                <a14:useLocalDpi xmlns:a14="http://schemas.microsoft.com/office/drawing/2010/main" val="0"/>
              </a:ext>
            </a:extLst>
          </a:blip>
          <a:srcRect t="7188" r="-2" b="10597"/>
          <a:stretch/>
        </p:blipFill>
        <p:spPr>
          <a:xfrm>
            <a:off x="3662269" y="2619756"/>
            <a:ext cx="5481731" cy="2523744"/>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2" name="Title 1">
            <a:extLst>
              <a:ext uri="{FF2B5EF4-FFF2-40B4-BE49-F238E27FC236}">
                <a16:creationId xmlns:a16="http://schemas.microsoft.com/office/drawing/2014/main" id="{C4B38824-4AE6-AEF5-E8CE-B84EA9E7DB3A}"/>
              </a:ext>
            </a:extLst>
          </p:cNvPr>
          <p:cNvSpPr>
            <a:spLocks noGrp="1"/>
          </p:cNvSpPr>
          <p:nvPr>
            <p:ph type="title"/>
          </p:nvPr>
        </p:nvSpPr>
        <p:spPr>
          <a:xfrm>
            <a:off x="336042" y="644652"/>
            <a:ext cx="3931158" cy="932688"/>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550" dirty="0"/>
              <a:t>Director of Online Learning Updates</a:t>
            </a:r>
          </a:p>
        </p:txBody>
      </p:sp>
      <p:sp>
        <p:nvSpPr>
          <p:cNvPr id="3" name="Content Placeholder 2">
            <a:extLst>
              <a:ext uri="{FF2B5EF4-FFF2-40B4-BE49-F238E27FC236}">
                <a16:creationId xmlns:a16="http://schemas.microsoft.com/office/drawing/2014/main" id="{B0584A6E-A5B6-32A1-229F-9AAEFDE86C8E}"/>
              </a:ext>
            </a:extLst>
          </p:cNvPr>
          <p:cNvSpPr>
            <a:spLocks noGrp="1"/>
          </p:cNvSpPr>
          <p:nvPr>
            <p:ph idx="1"/>
          </p:nvPr>
        </p:nvSpPr>
        <p:spPr>
          <a:xfrm>
            <a:off x="336042" y="1884459"/>
            <a:ext cx="4022398" cy="2748263"/>
          </a:xfrm>
        </p:spPr>
        <p:txBody>
          <a:bodyPr>
            <a:normAutofit fontScale="85000" lnSpcReduction="2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600" dirty="0"/>
              <a:t>2024 Immersive Learning Conference:</a:t>
            </a:r>
          </a:p>
          <a:p>
            <a:pPr marL="285750" indent="-285750"/>
            <a:r>
              <a:rPr lang="en-US" sz="1600" dirty="0"/>
              <a:t>Perkins Leadership Funding covers room and food costs.</a:t>
            </a:r>
          </a:p>
          <a:p>
            <a:pPr marL="285750" indent="-285750"/>
            <a:r>
              <a:rPr lang="en-US" sz="1600" dirty="0"/>
              <a:t>Individual institutions responsible for transportation.</a:t>
            </a:r>
          </a:p>
          <a:p>
            <a:pPr marL="285750" indent="-285750"/>
            <a:r>
              <a:rPr lang="en-US" sz="1600" dirty="0"/>
              <a:t>Opportunity for networking and exploring technology in education.</a:t>
            </a:r>
          </a:p>
          <a:p>
            <a:pPr marL="285750" indent="-285750"/>
            <a:r>
              <a:rPr lang="en-US" sz="1600" dirty="0"/>
              <a:t>There may be a few openings due to some attendee cancelations.  Contact Dr. Lane Freeman to see if there are any spots available.</a:t>
            </a:r>
          </a:p>
          <a:p>
            <a:pPr marL="285750" indent="-285750"/>
            <a:r>
              <a:rPr lang="en-US" sz="1600" dirty="0"/>
              <a:t>For more information, visit:</a:t>
            </a:r>
          </a:p>
          <a:p>
            <a:pPr marL="0" indent="0">
              <a:buNone/>
            </a:pPr>
            <a:r>
              <a:rPr lang="en-US" sz="1500" dirty="0">
                <a:hlinkClick r:id="rId5"/>
              </a:rPr>
              <a:t>www.ncccsimmersivelearningconference.com</a:t>
            </a:r>
            <a:r>
              <a:rPr lang="en-US" sz="1500" dirty="0"/>
              <a:t> </a:t>
            </a:r>
          </a:p>
        </p:txBody>
      </p:sp>
    </p:spTree>
    <p:extLst>
      <p:ext uri="{BB962C8B-B14F-4D97-AF65-F5344CB8AC3E}">
        <p14:creationId xmlns:p14="http://schemas.microsoft.com/office/powerpoint/2010/main" val="2002540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14EB19-4226-4499-AF4C-CAE0AC2FEECD}"/>
              </a:ext>
            </a:extLst>
          </p:cNvPr>
          <p:cNvSpPr>
            <a:spLocks noGrp="1"/>
          </p:cNvSpPr>
          <p:nvPr>
            <p:ph type="title"/>
          </p:nvPr>
        </p:nvSpPr>
        <p:spPr/>
        <p:txBody>
          <a:bodyPr/>
          <a:lstStyle/>
          <a:p>
            <a:r>
              <a:rPr lang="en-US" dirty="0"/>
              <a:t>Wake Technical Community College</a:t>
            </a:r>
            <a:br>
              <a:rPr lang="en-US" dirty="0"/>
            </a:br>
            <a:r>
              <a:rPr lang="en-US" dirty="0"/>
              <a:t>Promising Practice Video from 2022-2023</a:t>
            </a:r>
          </a:p>
        </p:txBody>
      </p:sp>
      <p:pic>
        <p:nvPicPr>
          <p:cNvPr id="5" name="Picture 4">
            <a:extLst>
              <a:ext uri="{FF2B5EF4-FFF2-40B4-BE49-F238E27FC236}">
                <a16:creationId xmlns:a16="http://schemas.microsoft.com/office/drawing/2014/main" id="{A5585629-5B5E-857D-A90B-5F5B04E1DF9F}"/>
              </a:ext>
            </a:extLst>
          </p:cNvPr>
          <p:cNvPicPr>
            <a:picLocks noChangeAspect="1"/>
          </p:cNvPicPr>
          <p:nvPr/>
        </p:nvPicPr>
        <p:blipFill>
          <a:blip r:embed="rId3"/>
          <a:stretch>
            <a:fillRect/>
          </a:stretch>
        </p:blipFill>
        <p:spPr>
          <a:xfrm>
            <a:off x="605446" y="1298350"/>
            <a:ext cx="7933107" cy="3703641"/>
          </a:xfrm>
          <a:prstGeom prst="rect">
            <a:avLst/>
          </a:prstGeom>
        </p:spPr>
      </p:pic>
    </p:spTree>
    <p:extLst>
      <p:ext uri="{BB962C8B-B14F-4D97-AF65-F5344CB8AC3E}">
        <p14:creationId xmlns:p14="http://schemas.microsoft.com/office/powerpoint/2010/main" val="188350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C65C2-05A4-60EA-3985-8F6CE666A7C5}"/>
              </a:ext>
            </a:extLst>
          </p:cNvPr>
          <p:cNvSpPr>
            <a:spLocks noGrp="1"/>
          </p:cNvSpPr>
          <p:nvPr>
            <p:ph type="title"/>
          </p:nvPr>
        </p:nvSpPr>
        <p:spPr>
          <a:xfrm>
            <a:off x="1297859" y="126367"/>
            <a:ext cx="7364361" cy="994172"/>
          </a:xfrm>
        </p:spPr>
        <p:txBody>
          <a:bodyPr anchor="ctr">
            <a:normAutofit/>
          </a:bodyPr>
          <a:lstStyle/>
          <a:p>
            <a:r>
              <a:rPr lang="en-US"/>
              <a:t>Virtual Office Hours for Technical Assistance</a:t>
            </a:r>
            <a:endParaRPr lang="en-US" dirty="0"/>
          </a:p>
        </p:txBody>
      </p:sp>
      <p:sp>
        <p:nvSpPr>
          <p:cNvPr id="2" name="Content Placeholder 1">
            <a:extLst>
              <a:ext uri="{FF2B5EF4-FFF2-40B4-BE49-F238E27FC236}">
                <a16:creationId xmlns:a16="http://schemas.microsoft.com/office/drawing/2014/main" id="{B6D873C9-2CAF-3FBE-21D4-97ADE510FE6D}"/>
              </a:ext>
            </a:extLst>
          </p:cNvPr>
          <p:cNvSpPr>
            <a:spLocks noGrp="1"/>
          </p:cNvSpPr>
          <p:nvPr>
            <p:ph sz="half" idx="1"/>
          </p:nvPr>
        </p:nvSpPr>
        <p:spPr>
          <a:xfrm>
            <a:off x="628649" y="1594811"/>
            <a:ext cx="3735251" cy="3224170"/>
          </a:xfrm>
        </p:spPr>
        <p:txBody>
          <a:bodyPr vert="horz" lIns="91440" tIns="45720" rIns="91440" bIns="45720" rtlCol="0" anchor="t">
            <a:normAutofit/>
          </a:bodyPr>
          <a:lstStyle/>
          <a:p>
            <a:pPr marL="0" indent="0">
              <a:spcBef>
                <a:spcPts val="400"/>
              </a:spcBef>
              <a:spcAft>
                <a:spcPts val="1200"/>
              </a:spcAft>
              <a:buNone/>
            </a:pPr>
            <a:r>
              <a:rPr lang="en-US" sz="2000" dirty="0">
                <a:latin typeface="Times New Roman"/>
                <a:cs typeface="Times New Roman"/>
              </a:rPr>
              <a:t>2</a:t>
            </a:r>
            <a:r>
              <a:rPr lang="en-US" sz="2000" baseline="30000" dirty="0">
                <a:latin typeface="Times New Roman"/>
                <a:cs typeface="Times New Roman"/>
              </a:rPr>
              <a:t>nd</a:t>
            </a:r>
            <a:r>
              <a:rPr lang="en-US" sz="2000" dirty="0">
                <a:latin typeface="Times New Roman"/>
                <a:cs typeface="Times New Roman"/>
              </a:rPr>
              <a:t> Tuesday of the month 1-2pm</a:t>
            </a:r>
          </a:p>
          <a:p>
            <a:pPr marL="0" indent="0">
              <a:spcBef>
                <a:spcPts val="400"/>
              </a:spcBef>
              <a:spcAft>
                <a:spcPts val="1200"/>
              </a:spcAft>
              <a:buNone/>
            </a:pPr>
            <a:r>
              <a:rPr lang="en-US" sz="2000" dirty="0">
                <a:latin typeface="Times New Roman"/>
                <a:cs typeface="Times New Roman"/>
              </a:rPr>
              <a:t>4</a:t>
            </a:r>
            <a:r>
              <a:rPr lang="en-US" sz="2000" baseline="30000" dirty="0">
                <a:latin typeface="Times New Roman"/>
                <a:cs typeface="Times New Roman"/>
              </a:rPr>
              <a:t>th</a:t>
            </a:r>
            <a:r>
              <a:rPr lang="en-US" sz="2000" dirty="0">
                <a:latin typeface="Times New Roman"/>
                <a:cs typeface="Times New Roman"/>
              </a:rPr>
              <a:t> Wednesday of the month 9-10</a:t>
            </a:r>
          </a:p>
          <a:p>
            <a:pPr marL="0" indent="0">
              <a:spcBef>
                <a:spcPts val="400"/>
              </a:spcBef>
              <a:spcAft>
                <a:spcPts val="1200"/>
              </a:spcAft>
              <a:buNone/>
            </a:pPr>
            <a:endParaRPr lang="en-US" sz="2000" dirty="0">
              <a:latin typeface="Times New Roman"/>
              <a:cs typeface="Times New Roman"/>
            </a:endParaRPr>
          </a:p>
          <a:p>
            <a:pPr marL="0" indent="0">
              <a:spcBef>
                <a:spcPts val="400"/>
              </a:spcBef>
              <a:spcAft>
                <a:spcPts val="1200"/>
              </a:spcAft>
              <a:buNone/>
            </a:pPr>
            <a:r>
              <a:rPr lang="en-US" sz="2000" dirty="0">
                <a:latin typeface="Times New Roman"/>
                <a:cs typeface="Times New Roman"/>
              </a:rPr>
              <a:t>** See </a:t>
            </a:r>
            <a:r>
              <a:rPr lang="en-US" sz="2000" dirty="0">
                <a:solidFill>
                  <a:srgbClr val="FF0000"/>
                </a:solidFill>
                <a:latin typeface="Times New Roman"/>
                <a:cs typeface="Times New Roman"/>
              </a:rPr>
              <a:t>NCPerkins course announcements </a:t>
            </a:r>
            <a:r>
              <a:rPr lang="en-US" sz="2000" dirty="0">
                <a:latin typeface="Times New Roman"/>
                <a:cs typeface="Times New Roman"/>
              </a:rPr>
              <a:t>for TEAMS link</a:t>
            </a:r>
            <a:endParaRPr lang="en-US" sz="2000" dirty="0"/>
          </a:p>
        </p:txBody>
      </p:sp>
      <p:sp>
        <p:nvSpPr>
          <p:cNvPr id="10" name="Rectangle: Rounded Corners 9" descr="Colored background shape announcing virtual office hours">
            <a:extLst>
              <a:ext uri="{FF2B5EF4-FFF2-40B4-BE49-F238E27FC236}">
                <a16:creationId xmlns:a16="http://schemas.microsoft.com/office/drawing/2014/main" id="{BAE7A8BD-4CF2-35F4-EB94-E91163AA2E90}"/>
              </a:ext>
            </a:extLst>
          </p:cNvPr>
          <p:cNvSpPr/>
          <p:nvPr/>
        </p:nvSpPr>
        <p:spPr>
          <a:xfrm>
            <a:off x="4417142" y="1443789"/>
            <a:ext cx="4471186" cy="3375192"/>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1DA9E5-BA47-22B5-EA9A-408E6304A54E}"/>
              </a:ext>
            </a:extLst>
          </p:cNvPr>
          <p:cNvSpPr txBox="1"/>
          <p:nvPr/>
        </p:nvSpPr>
        <p:spPr>
          <a:xfrm>
            <a:off x="4476134" y="3241007"/>
            <a:ext cx="424675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cs typeface="Calibri"/>
              </a:rPr>
              <a:t>CTE Team Perkins</a:t>
            </a:r>
          </a:p>
          <a:p>
            <a:r>
              <a:rPr lang="en-US" sz="3200" dirty="0">
                <a:cs typeface="Calibri"/>
              </a:rPr>
              <a:t>Virtual </a:t>
            </a:r>
          </a:p>
          <a:p>
            <a:r>
              <a:rPr lang="en-US" sz="3200" dirty="0">
                <a:cs typeface="Calibri"/>
              </a:rPr>
              <a:t>Office Hours</a:t>
            </a:r>
          </a:p>
          <a:p>
            <a:r>
              <a:rPr lang="en-US" sz="1600" dirty="0">
                <a:cs typeface="Calibri"/>
              </a:rPr>
              <a:t>  Drop in to ask a CTE Coordinator your questions</a:t>
            </a:r>
          </a:p>
        </p:txBody>
      </p:sp>
      <p:sp>
        <p:nvSpPr>
          <p:cNvPr id="11" name="Speech Bubble: Rectangle with Corners Rounded 10" descr="Graphic of a speaking cloud saying &quot;Need Help? Let's Meet.&quot;&#10;">
            <a:extLst>
              <a:ext uri="{FF2B5EF4-FFF2-40B4-BE49-F238E27FC236}">
                <a16:creationId xmlns:a16="http://schemas.microsoft.com/office/drawing/2014/main" id="{3EE25BAA-BDD0-655C-FFE7-071DBC0281AC}"/>
              </a:ext>
            </a:extLst>
          </p:cNvPr>
          <p:cNvSpPr/>
          <p:nvPr/>
        </p:nvSpPr>
        <p:spPr>
          <a:xfrm rot="600000">
            <a:off x="6173704" y="1639303"/>
            <a:ext cx="2489031" cy="2203281"/>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cs typeface="Calibri"/>
              </a:rPr>
              <a:t>Need help?</a:t>
            </a:r>
          </a:p>
          <a:p>
            <a:pPr algn="ctr"/>
            <a:r>
              <a:rPr lang="en-US" sz="3200" dirty="0">
                <a:cs typeface="Calibri"/>
              </a:rPr>
              <a:t>Let's meet.</a:t>
            </a:r>
          </a:p>
        </p:txBody>
      </p:sp>
    </p:spTree>
    <p:extLst>
      <p:ext uri="{BB962C8B-B14F-4D97-AF65-F5344CB8AC3E}">
        <p14:creationId xmlns:p14="http://schemas.microsoft.com/office/powerpoint/2010/main" val="228434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36FA8E6-6262-FC27-0DF0-86BEBA0C8224}"/>
              </a:ext>
            </a:extLst>
          </p:cNvPr>
          <p:cNvGraphicFramePr>
            <a:graphicFrameLocks noGrp="1"/>
          </p:cNvGraphicFramePr>
          <p:nvPr>
            <p:ph idx="1"/>
            <p:extLst>
              <p:ext uri="{D42A27DB-BD31-4B8C-83A1-F6EECF244321}">
                <p14:modId xmlns:p14="http://schemas.microsoft.com/office/powerpoint/2010/main" val="1636278693"/>
              </p:ext>
            </p:extLst>
          </p:nvPr>
        </p:nvGraphicFramePr>
        <p:xfrm>
          <a:off x="628650" y="1320799"/>
          <a:ext cx="7886700" cy="3749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9CEEB788-4F3E-E06A-51A5-46BAEA554DE5}"/>
              </a:ext>
            </a:extLst>
          </p:cNvPr>
          <p:cNvSpPr>
            <a:spLocks noGrp="1"/>
          </p:cNvSpPr>
          <p:nvPr>
            <p:ph type="title"/>
          </p:nvPr>
        </p:nvSpPr>
        <p:spPr>
          <a:xfrm>
            <a:off x="1297859" y="126367"/>
            <a:ext cx="7364361" cy="994172"/>
          </a:xfrm>
        </p:spPr>
        <p:txBody>
          <a:bodyPr/>
          <a:lstStyle/>
          <a:p>
            <a:r>
              <a:rPr lang="en-US" dirty="0"/>
              <a:t>Career &amp; Technical Education Team</a:t>
            </a:r>
          </a:p>
        </p:txBody>
      </p:sp>
    </p:spTree>
    <p:extLst>
      <p:ext uri="{BB962C8B-B14F-4D97-AF65-F5344CB8AC3E}">
        <p14:creationId xmlns:p14="http://schemas.microsoft.com/office/powerpoint/2010/main" val="72981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dirty="0"/>
              <a:t>Perkins Monthly Updates 2023-24</a:t>
            </a:r>
          </a:p>
        </p:txBody>
      </p:sp>
      <p:pic>
        <p:nvPicPr>
          <p:cNvPr id="4" name="Picture 3">
            <a:extLst>
              <a:ext uri="{FF2B5EF4-FFF2-40B4-BE49-F238E27FC236}">
                <a16:creationId xmlns:a16="http://schemas.microsoft.com/office/drawing/2014/main" id="{1BA95F95-508F-D24C-AD92-363A99834E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7472" y="4509248"/>
            <a:ext cx="4569056" cy="360409"/>
          </a:xfrm>
          <a:prstGeom prst="rect">
            <a:avLst/>
          </a:prstGeom>
        </p:spPr>
      </p:pic>
      <p:sp>
        <p:nvSpPr>
          <p:cNvPr id="5" name="Star: 5 Points 4">
            <a:extLst>
              <a:ext uri="{FF2B5EF4-FFF2-40B4-BE49-F238E27FC236}">
                <a16:creationId xmlns:a16="http://schemas.microsoft.com/office/drawing/2014/main" id="{7EEE0F8A-2708-4F12-AB69-F3E065BBE6EF}"/>
              </a:ext>
            </a:extLst>
          </p:cNvPr>
          <p:cNvSpPr>
            <a:spLocks noChangeAspect="1"/>
          </p:cNvSpPr>
          <p:nvPr/>
        </p:nvSpPr>
        <p:spPr>
          <a:xfrm>
            <a:off x="818793" y="3349482"/>
            <a:ext cx="548640" cy="548640"/>
          </a:xfrm>
          <a:prstGeom prst="star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TextBox 5">
            <a:extLst>
              <a:ext uri="{FF2B5EF4-FFF2-40B4-BE49-F238E27FC236}">
                <a16:creationId xmlns:a16="http://schemas.microsoft.com/office/drawing/2014/main" id="{D93CFF1F-1808-4FC3-86FF-3344F2A97162}"/>
              </a:ext>
            </a:extLst>
          </p:cNvPr>
          <p:cNvSpPr txBox="1"/>
          <p:nvPr/>
        </p:nvSpPr>
        <p:spPr>
          <a:xfrm>
            <a:off x="1500808" y="3162137"/>
            <a:ext cx="7280681" cy="923330"/>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Attendance (or viewing the recording within 30 days) is recorded on monitoring rubric. Recording may be accessed at the same link as the registration.</a:t>
            </a:r>
          </a:p>
        </p:txBody>
      </p:sp>
      <p:pic>
        <p:nvPicPr>
          <p:cNvPr id="8" name="Picture 8" descr="Graphic of a person on a multi-person virtual meeting">
            <a:extLst>
              <a:ext uri="{FF2B5EF4-FFF2-40B4-BE49-F238E27FC236}">
                <a16:creationId xmlns:a16="http://schemas.microsoft.com/office/drawing/2014/main" id="{E16D3CBE-9EA0-F605-B21A-67538FBA619C}"/>
              </a:ext>
            </a:extLst>
          </p:cNvPr>
          <p:cNvPicPr>
            <a:picLocks noChangeAspect="1"/>
          </p:cNvPicPr>
          <p:nvPr/>
        </p:nvPicPr>
        <p:blipFill>
          <a:blip r:embed="rId4"/>
          <a:stretch>
            <a:fillRect/>
          </a:stretch>
        </p:blipFill>
        <p:spPr>
          <a:xfrm>
            <a:off x="6049537" y="1431101"/>
            <a:ext cx="2615953" cy="1420474"/>
          </a:xfrm>
          <a:prstGeom prst="rect">
            <a:avLst/>
          </a:prstGeom>
        </p:spPr>
      </p:pic>
      <p:sp>
        <p:nvSpPr>
          <p:cNvPr id="10" name="Content Placeholder 9">
            <a:extLst>
              <a:ext uri="{FF2B5EF4-FFF2-40B4-BE49-F238E27FC236}">
                <a16:creationId xmlns:a16="http://schemas.microsoft.com/office/drawing/2014/main" id="{890BA6BA-B0B5-C2DD-1969-FD6CADFE105D}"/>
              </a:ext>
            </a:extLst>
          </p:cNvPr>
          <p:cNvSpPr>
            <a:spLocks noGrp="1"/>
          </p:cNvSpPr>
          <p:nvPr>
            <p:ph idx="1"/>
          </p:nvPr>
        </p:nvSpPr>
        <p:spPr>
          <a:xfrm>
            <a:off x="1297859" y="1468087"/>
            <a:ext cx="5705284" cy="1510585"/>
          </a:xfrm>
        </p:spPr>
        <p:txBody>
          <a:bodyPr numCol="1"/>
          <a:lstStyle/>
          <a:p>
            <a:r>
              <a:rPr lang="en-US" dirty="0"/>
              <a:t>May 14, 2024</a:t>
            </a:r>
          </a:p>
          <a:p>
            <a:r>
              <a:rPr lang="en-US" dirty="0">
                <a:highlight>
                  <a:srgbClr val="FFFF00"/>
                </a:highlight>
              </a:rPr>
              <a:t>Jun 11, 2024? This is after EOY Reviews</a:t>
            </a:r>
          </a:p>
        </p:txBody>
      </p:sp>
    </p:spTree>
    <p:extLst>
      <p:ext uri="{BB962C8B-B14F-4D97-AF65-F5344CB8AC3E}">
        <p14:creationId xmlns:p14="http://schemas.microsoft.com/office/powerpoint/2010/main" val="9823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lid color map of NC with &quot;Raising the Awareness of Career Pathways in North Carolina&quot; on it. ">
            <a:extLst>
              <a:ext uri="{FF2B5EF4-FFF2-40B4-BE49-F238E27FC236}">
                <a16:creationId xmlns:a16="http://schemas.microsoft.com/office/drawing/2014/main" id="{E06B712A-B23D-46E2-A5A9-C7D47597F4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2164" y="2962728"/>
            <a:ext cx="4762200" cy="1755636"/>
          </a:xfrm>
          <a:prstGeom prst="rect">
            <a:avLst/>
          </a:prstGeom>
        </p:spPr>
      </p:pic>
      <p:sp>
        <p:nvSpPr>
          <p:cNvPr id="3" name="Content Placeholder 2">
            <a:extLst>
              <a:ext uri="{FF2B5EF4-FFF2-40B4-BE49-F238E27FC236}">
                <a16:creationId xmlns:a16="http://schemas.microsoft.com/office/drawing/2014/main" id="{7B75403E-48F7-6F48-9574-571E50D00F7B}"/>
              </a:ext>
            </a:extLst>
          </p:cNvPr>
          <p:cNvSpPr>
            <a:spLocks noGrp="1"/>
          </p:cNvSpPr>
          <p:nvPr>
            <p:ph idx="1"/>
          </p:nvPr>
        </p:nvSpPr>
        <p:spPr>
          <a:xfrm>
            <a:off x="628649" y="1560443"/>
            <a:ext cx="6747883" cy="3583056"/>
          </a:xfrm>
        </p:spPr>
        <p:txBody>
          <a:bodyPr vert="horz" lIns="91440" tIns="45720" rIns="91440" bIns="45720" rtlCol="0" anchor="t">
            <a:noAutofit/>
          </a:bodyPr>
          <a:lstStyle/>
          <a:p>
            <a:pPr marL="169069" lvl="1" indent="0">
              <a:buNone/>
            </a:pPr>
            <a:r>
              <a:rPr lang="en-US" sz="2400" dirty="0">
                <a:latin typeface="Calibri"/>
                <a:cs typeface="Times New Roman"/>
              </a:rPr>
              <a:t>Apr. 17 – Public Safety</a:t>
            </a:r>
            <a:endParaRPr lang="en-US" sz="2400" dirty="0">
              <a:latin typeface="Calibri"/>
            </a:endParaRPr>
          </a:p>
          <a:p>
            <a:pPr marL="169069" lvl="1" indent="0">
              <a:buNone/>
            </a:pPr>
            <a:r>
              <a:rPr lang="en-US" sz="2400" dirty="0">
                <a:latin typeface="Calibri"/>
                <a:cs typeface="Times New Roman"/>
              </a:rPr>
              <a:t>May 15 – Cyber Crime Technology</a:t>
            </a:r>
            <a:endParaRPr lang="en-US" sz="2400" dirty="0">
              <a:latin typeface="Calibri"/>
            </a:endParaRPr>
          </a:p>
          <a:p>
            <a:pPr marL="0" indent="0">
              <a:buNone/>
            </a:pPr>
            <a:endParaRPr lang="en-US" sz="2000" dirty="0">
              <a:latin typeface="Calibri"/>
            </a:endParaRPr>
          </a:p>
          <a:p>
            <a:pPr marL="0" indent="0">
              <a:buNone/>
            </a:pPr>
            <a:endParaRPr lang="en-US" sz="2000" dirty="0">
              <a:latin typeface="Calibri"/>
            </a:endParaRPr>
          </a:p>
          <a:p>
            <a:pPr marL="0" indent="0">
              <a:buNone/>
            </a:pPr>
            <a:endParaRPr lang="en-US" sz="2000" dirty="0">
              <a:latin typeface="Calibri"/>
            </a:endParaRPr>
          </a:p>
          <a:p>
            <a:pPr marL="0" indent="0">
              <a:buNone/>
            </a:pPr>
            <a:endParaRPr lang="en-US" sz="2000" dirty="0">
              <a:latin typeface="Calibri"/>
            </a:endParaRPr>
          </a:p>
          <a:p>
            <a:pPr marL="0" indent="0">
              <a:buNone/>
            </a:pPr>
            <a:endParaRPr lang="en-US" sz="2000" dirty="0">
              <a:latin typeface="Calibri"/>
            </a:endParaRPr>
          </a:p>
          <a:p>
            <a:pPr marL="0" indent="0">
              <a:buNone/>
            </a:pPr>
            <a:endParaRPr lang="en-US" sz="2000" dirty="0">
              <a:latin typeface="Calibri"/>
            </a:endParaRPr>
          </a:p>
          <a:p>
            <a:pPr marL="0" indent="0">
              <a:buNone/>
            </a:pPr>
            <a:r>
              <a:rPr lang="en-US" sz="2000" dirty="0">
                <a:solidFill>
                  <a:srgbClr val="FF0000"/>
                </a:solidFill>
                <a:latin typeface="Calibri"/>
                <a:cs typeface="Times New Roman"/>
              </a:rPr>
              <a:t>Register for all webinars at www.ncperkins.org/presentations</a:t>
            </a:r>
          </a:p>
        </p:txBody>
      </p:sp>
      <p:sp>
        <p:nvSpPr>
          <p:cNvPr id="2" name="Title 1">
            <a:extLst>
              <a:ext uri="{FF2B5EF4-FFF2-40B4-BE49-F238E27FC236}">
                <a16:creationId xmlns:a16="http://schemas.microsoft.com/office/drawing/2014/main" id="{E8903D9B-AA24-1841-B4BE-F88B9014FD45}"/>
              </a:ext>
            </a:extLst>
          </p:cNvPr>
          <p:cNvSpPr>
            <a:spLocks noGrp="1"/>
          </p:cNvSpPr>
          <p:nvPr>
            <p:ph type="title"/>
          </p:nvPr>
        </p:nvSpPr>
        <p:spPr/>
        <p:txBody>
          <a:bodyPr/>
          <a:lstStyle/>
          <a:p>
            <a:r>
              <a:rPr lang="en-US" dirty="0"/>
              <a:t>Raising the Awareness of Career Pathways Monthly Webinars</a:t>
            </a:r>
          </a:p>
        </p:txBody>
      </p:sp>
    </p:spTree>
    <p:extLst>
      <p:ext uri="{BB962C8B-B14F-4D97-AF65-F5344CB8AC3E}">
        <p14:creationId xmlns:p14="http://schemas.microsoft.com/office/powerpoint/2010/main" val="20562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9F468-AF7A-4AFF-ACCD-586464FF9253}"/>
              </a:ext>
            </a:extLst>
          </p:cNvPr>
          <p:cNvSpPr>
            <a:spLocks noGrp="1"/>
          </p:cNvSpPr>
          <p:nvPr>
            <p:ph type="title"/>
          </p:nvPr>
        </p:nvSpPr>
        <p:spPr/>
        <p:txBody>
          <a:bodyPr/>
          <a:lstStyle/>
          <a:p>
            <a:r>
              <a:rPr lang="en-US" dirty="0"/>
              <a:t>Technical Assistance is available</a:t>
            </a:r>
          </a:p>
        </p:txBody>
      </p:sp>
      <p:pic>
        <p:nvPicPr>
          <p:cNvPr id="4" name="Picture 3" descr="Graphic of many raised hands with &quot;hey! I got a question&quot; above them">
            <a:extLst>
              <a:ext uri="{FF2B5EF4-FFF2-40B4-BE49-F238E27FC236}">
                <a16:creationId xmlns:a16="http://schemas.microsoft.com/office/drawing/2014/main" id="{72D817B2-A4F5-48AF-ABE1-A9EA514A8F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181" t="5328" r="10533"/>
          <a:stretch/>
        </p:blipFill>
        <p:spPr>
          <a:xfrm>
            <a:off x="4637905" y="1309890"/>
            <a:ext cx="4238167" cy="3707243"/>
          </a:xfrm>
          <a:prstGeom prst="rect">
            <a:avLst/>
          </a:prstGeom>
        </p:spPr>
      </p:pic>
      <p:sp>
        <p:nvSpPr>
          <p:cNvPr id="2" name="Content Placeholder 1">
            <a:extLst>
              <a:ext uri="{FF2B5EF4-FFF2-40B4-BE49-F238E27FC236}">
                <a16:creationId xmlns:a16="http://schemas.microsoft.com/office/drawing/2014/main" id="{97888FD6-A8C0-4D67-BB13-8A56650CA7C2}"/>
              </a:ext>
            </a:extLst>
          </p:cNvPr>
          <p:cNvSpPr>
            <a:spLocks noGrp="1"/>
          </p:cNvSpPr>
          <p:nvPr>
            <p:ph idx="1"/>
          </p:nvPr>
        </p:nvSpPr>
        <p:spPr>
          <a:xfrm>
            <a:off x="628650" y="1578077"/>
            <a:ext cx="3877447" cy="3291580"/>
          </a:xfrm>
        </p:spPr>
        <p:txBody>
          <a:bodyPr>
            <a:normAutofit/>
          </a:bodyPr>
          <a:lstStyle/>
          <a:p>
            <a:pPr marL="0" indent="0">
              <a:buNone/>
            </a:pPr>
            <a:r>
              <a:rPr lang="en-US" sz="2400" b="1" dirty="0">
                <a:solidFill>
                  <a:srgbClr val="7030A0"/>
                </a:solidFill>
              </a:rPr>
              <a:t>We are here to help! </a:t>
            </a:r>
          </a:p>
          <a:p>
            <a:pPr marL="0" indent="0">
              <a:buNone/>
            </a:pPr>
            <a:endParaRPr lang="en-US" sz="2400" dirty="0"/>
          </a:p>
          <a:p>
            <a:pPr marL="0" indent="0">
              <a:buNone/>
            </a:pPr>
            <a:r>
              <a:rPr lang="en-US" sz="2400" dirty="0"/>
              <a:t>Team Perkins is available by </a:t>
            </a:r>
            <a:br>
              <a:rPr lang="en-US" sz="2400" dirty="0"/>
            </a:br>
            <a:r>
              <a:rPr lang="en-US" sz="2400" dirty="0"/>
              <a:t>phone, email, virtually, or </a:t>
            </a:r>
            <a:br>
              <a:rPr lang="en-US" sz="2400" dirty="0"/>
            </a:br>
            <a:r>
              <a:rPr lang="en-US" sz="2400" dirty="0"/>
              <a:t>in-person</a:t>
            </a:r>
          </a:p>
        </p:txBody>
      </p:sp>
    </p:spTree>
    <p:extLst>
      <p:ext uri="{BB962C8B-B14F-4D97-AF65-F5344CB8AC3E}">
        <p14:creationId xmlns:p14="http://schemas.microsoft.com/office/powerpoint/2010/main" val="429305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a:xfrm>
            <a:off x="1175395" y="1286886"/>
            <a:ext cx="7361726" cy="3548753"/>
          </a:xfrm>
        </p:spPr>
        <p:txBody>
          <a:bodyPr vert="horz" lIns="91440" tIns="45720" rIns="91440" bIns="45720" rtlCol="0" anchor="t">
            <a:normAutofit/>
          </a:bodyPr>
          <a:lstStyle/>
          <a:p>
            <a:pPr marL="0" indent="0">
              <a:spcBef>
                <a:spcPts val="0"/>
              </a:spcBef>
              <a:spcAft>
                <a:spcPts val="900"/>
              </a:spcAft>
              <a:buNone/>
            </a:pPr>
            <a:r>
              <a:rPr lang="en-US" sz="2400" dirty="0">
                <a:latin typeface="Times New Roman"/>
                <a:cs typeface="Times New Roman"/>
              </a:rPr>
              <a:t>Develop more fully the </a:t>
            </a:r>
            <a:r>
              <a:rPr lang="en-US" sz="2400" b="1" dirty="0">
                <a:latin typeface="Times New Roman"/>
                <a:cs typeface="Times New Roman"/>
              </a:rPr>
              <a:t>academic</a:t>
            </a:r>
            <a:r>
              <a:rPr lang="en-US" sz="2400" dirty="0">
                <a:latin typeface="Times New Roman"/>
                <a:cs typeface="Times New Roman"/>
              </a:rPr>
              <a:t> knowledge and </a:t>
            </a:r>
            <a:r>
              <a:rPr lang="en-US" sz="2400" b="1" dirty="0">
                <a:latin typeface="Times New Roman"/>
                <a:cs typeface="Times New Roman"/>
              </a:rPr>
              <a:t>technical </a:t>
            </a:r>
            <a:r>
              <a:rPr lang="en-US" sz="2400" dirty="0">
                <a:latin typeface="Times New Roman"/>
                <a:cs typeface="Times New Roman"/>
              </a:rPr>
              <a:t>and </a:t>
            </a:r>
            <a:r>
              <a:rPr lang="en-US" sz="2400" b="1" dirty="0">
                <a:latin typeface="Times New Roman"/>
                <a:cs typeface="Times New Roman"/>
              </a:rPr>
              <a:t>employability skills </a:t>
            </a:r>
            <a:r>
              <a:rPr lang="en-US" sz="2400" dirty="0">
                <a:latin typeface="Times New Roman"/>
                <a:cs typeface="Times New Roman"/>
              </a:rPr>
              <a:t>of secondary education students and </a:t>
            </a:r>
            <a:r>
              <a:rPr lang="en-US" sz="2400" b="1" dirty="0">
                <a:latin typeface="Times New Roman"/>
                <a:cs typeface="Times New Roman"/>
              </a:rPr>
              <a:t>postsecondary education students who elect to enroll</a:t>
            </a:r>
            <a:r>
              <a:rPr lang="en-US" sz="2400" dirty="0">
                <a:latin typeface="Times New Roman"/>
                <a:cs typeface="Times New Roman"/>
              </a:rPr>
              <a:t> in CTE curriculum programs and programs of study</a:t>
            </a:r>
          </a:p>
        </p:txBody>
      </p:sp>
      <p:sp>
        <p:nvSpPr>
          <p:cNvPr id="122" name="Purpose"/>
          <p:cNvSpPr txBox="1">
            <a:spLocks noGrp="1"/>
          </p:cNvSpPr>
          <p:nvPr>
            <p:ph type="title"/>
          </p:nvPr>
        </p:nvSpPr>
        <p:spPr/>
        <p:txBody>
          <a:bodyPr/>
          <a:lstStyle/>
          <a:p>
            <a:r>
              <a:rPr lang="en-US" dirty="0"/>
              <a:t>Purpose of Perkins </a:t>
            </a:r>
          </a:p>
        </p:txBody>
      </p:sp>
      <p:pic>
        <p:nvPicPr>
          <p:cNvPr id="3" name="Picture 2" descr="Logo for CTE that says &quot;Learning that works for North Carolina&quot;">
            <a:extLst>
              <a:ext uri="{FF2B5EF4-FFF2-40B4-BE49-F238E27FC236}">
                <a16:creationId xmlns:a16="http://schemas.microsoft.com/office/drawing/2014/main" id="{F86A49C7-2903-356D-E9B4-8862026E7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2748" y="3695701"/>
            <a:ext cx="4198504" cy="1321432"/>
          </a:xfrm>
          <a:prstGeom prst="rect">
            <a:avLst/>
          </a:prstGeom>
        </p:spPr>
      </p:pic>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9A5721-1561-78E1-7E46-0093D84C74B4}"/>
              </a:ext>
            </a:extLst>
          </p:cNvPr>
          <p:cNvSpPr>
            <a:spLocks noGrp="1"/>
          </p:cNvSpPr>
          <p:nvPr>
            <p:ph type="title"/>
          </p:nvPr>
        </p:nvSpPr>
        <p:spPr/>
        <p:txBody>
          <a:bodyPr>
            <a:normAutofit/>
          </a:bodyPr>
          <a:lstStyle/>
          <a:p>
            <a:r>
              <a:rPr lang="en-US" sz="2800" b="1" dirty="0">
                <a:effectLst/>
                <a:latin typeface="Calibri" panose="020F0502020204030204" pitchFamily="34" charset="0"/>
                <a:ea typeface="Calibri" panose="020F0502020204030204" pitchFamily="34" charset="0"/>
              </a:rPr>
              <a:t>Perkins V: Empowering Community Colleges through Career and Technical Education </a:t>
            </a:r>
            <a:endParaRPr lang="en-US" sz="2800" dirty="0"/>
          </a:p>
        </p:txBody>
      </p:sp>
      <p:pic>
        <p:nvPicPr>
          <p:cNvPr id="4" name="Picture 3" descr="Logo for CTE that says &quot;Learning that works for North Carolina&quot;">
            <a:extLst>
              <a:ext uri="{FF2B5EF4-FFF2-40B4-BE49-F238E27FC236}">
                <a16:creationId xmlns:a16="http://schemas.microsoft.com/office/drawing/2014/main" id="{C49376D6-3B61-FF36-6ADA-88542A6F9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3" y="4234674"/>
            <a:ext cx="2683022" cy="844451"/>
          </a:xfrm>
          <a:prstGeom prst="rect">
            <a:avLst/>
          </a:prstGeom>
        </p:spPr>
      </p:pic>
      <p:sp>
        <p:nvSpPr>
          <p:cNvPr id="2" name="Content Placeholder 1">
            <a:extLst>
              <a:ext uri="{FF2B5EF4-FFF2-40B4-BE49-F238E27FC236}">
                <a16:creationId xmlns:a16="http://schemas.microsoft.com/office/drawing/2014/main" id="{AD25EF8A-03D0-6376-5D55-2F7BDE8CE8D4}"/>
              </a:ext>
            </a:extLst>
          </p:cNvPr>
          <p:cNvSpPr>
            <a:spLocks noGrp="1"/>
          </p:cNvSpPr>
          <p:nvPr>
            <p:ph idx="1"/>
          </p:nvPr>
        </p:nvSpPr>
        <p:spPr>
          <a:xfrm>
            <a:off x="1150989" y="1369017"/>
            <a:ext cx="7364360" cy="3397318"/>
          </a:xfrm>
        </p:spPr>
        <p:txBody>
          <a:bodyPr/>
          <a:lstStyle/>
          <a:p>
            <a:pPr marL="515938" marR="0" lvl="0" indent="-515938">
              <a:spcBef>
                <a:spcPts val="0"/>
              </a:spcBef>
              <a:spcAft>
                <a:spcPts val="600"/>
              </a:spcAft>
              <a:buFont typeface="+mj-lt"/>
              <a:buAutoNum type="arabicPeriod"/>
            </a:pPr>
            <a:r>
              <a:rPr lang="en-US" sz="2800" b="1" dirty="0">
                <a:solidFill>
                  <a:srgbClr val="009AA6"/>
                </a:solidFill>
                <a:effectLst/>
                <a:latin typeface="Calibri" panose="020F0502020204030204" pitchFamily="34" charset="0"/>
                <a:ea typeface="Times New Roman" panose="02020603050405020304" pitchFamily="18" charset="0"/>
              </a:rPr>
              <a:t>Building a Future-Ready Workforce</a:t>
            </a:r>
            <a:r>
              <a:rPr lang="en-US" sz="2800" dirty="0">
                <a:solidFill>
                  <a:srgbClr val="009AA6"/>
                </a:solidFill>
                <a:effectLst/>
                <a:latin typeface="Calibri" panose="020F0502020204030204" pitchFamily="34" charset="0"/>
                <a:ea typeface="Times New Roman" panose="02020603050405020304" pitchFamily="18" charset="0"/>
              </a:rPr>
              <a:t>  </a:t>
            </a:r>
            <a:endParaRPr lang="en-US" sz="2800" dirty="0">
              <a:solidFill>
                <a:srgbClr val="009AA6"/>
              </a:solidFill>
              <a:effectLst/>
              <a:latin typeface="Calibri" panose="020F0502020204030204" pitchFamily="34" charset="0"/>
              <a:ea typeface="Calibri" panose="020F0502020204030204" pitchFamily="34" charset="0"/>
            </a:endParaRPr>
          </a:p>
          <a:p>
            <a:pPr marL="515938" marR="0" lvl="0" indent="-515938">
              <a:spcBef>
                <a:spcPts val="0"/>
              </a:spcBef>
              <a:spcAft>
                <a:spcPts val="600"/>
              </a:spcAft>
              <a:buFont typeface="+mj-lt"/>
              <a:buAutoNum type="arabicPeriod"/>
            </a:pPr>
            <a:r>
              <a:rPr lang="en-US" sz="2800" b="1" dirty="0">
                <a:solidFill>
                  <a:srgbClr val="009AA6"/>
                </a:solidFill>
                <a:effectLst/>
                <a:latin typeface="Calibri" panose="020F0502020204030204" pitchFamily="34" charset="0"/>
                <a:ea typeface="Times New Roman" panose="02020603050405020304" pitchFamily="18" charset="0"/>
              </a:rPr>
              <a:t>Meeting industry needs</a:t>
            </a:r>
            <a:endParaRPr lang="en-US" sz="2800" dirty="0">
              <a:solidFill>
                <a:srgbClr val="009AA6"/>
              </a:solidFill>
              <a:effectLst/>
              <a:latin typeface="Calibri" panose="020F0502020204030204" pitchFamily="34" charset="0"/>
              <a:ea typeface="Calibri" panose="020F0502020204030204" pitchFamily="34" charset="0"/>
            </a:endParaRPr>
          </a:p>
          <a:p>
            <a:pPr marL="515938" marR="0" lvl="0" indent="-515938">
              <a:spcBef>
                <a:spcPts val="0"/>
              </a:spcBef>
              <a:spcAft>
                <a:spcPts val="600"/>
              </a:spcAft>
              <a:buFont typeface="+mj-lt"/>
              <a:buAutoNum type="arabicPeriod"/>
            </a:pPr>
            <a:r>
              <a:rPr lang="en-US" sz="2800" b="1" dirty="0">
                <a:solidFill>
                  <a:srgbClr val="009AA6"/>
                </a:solidFill>
                <a:effectLst/>
                <a:latin typeface="Calibri" panose="020F0502020204030204" pitchFamily="34" charset="0"/>
                <a:ea typeface="Times New Roman" panose="02020603050405020304" pitchFamily="18" charset="0"/>
              </a:rPr>
              <a:t>Equity for All</a:t>
            </a:r>
            <a:endParaRPr lang="en-US" sz="2800" dirty="0">
              <a:solidFill>
                <a:srgbClr val="009AA6"/>
              </a:solidFill>
              <a:effectLst/>
              <a:latin typeface="Calibri" panose="020F0502020204030204" pitchFamily="34" charset="0"/>
              <a:ea typeface="Calibri" panose="020F0502020204030204" pitchFamily="34" charset="0"/>
            </a:endParaRPr>
          </a:p>
          <a:p>
            <a:pPr marL="515938" marR="0" lvl="0" indent="-515938">
              <a:spcBef>
                <a:spcPts val="0"/>
              </a:spcBef>
              <a:spcAft>
                <a:spcPts val="600"/>
              </a:spcAft>
              <a:buFont typeface="+mj-lt"/>
              <a:buAutoNum type="arabicPeriod"/>
            </a:pPr>
            <a:r>
              <a:rPr lang="en-US" sz="2800" b="1" dirty="0">
                <a:solidFill>
                  <a:srgbClr val="009AA6"/>
                </a:solidFill>
                <a:effectLst/>
                <a:latin typeface="Calibri" panose="020F0502020204030204" pitchFamily="34" charset="0"/>
                <a:ea typeface="Times New Roman" panose="02020603050405020304" pitchFamily="18" charset="0"/>
              </a:rPr>
              <a:t>Enhancing Program Excellence</a:t>
            </a:r>
            <a:endParaRPr lang="en-US" sz="2800" dirty="0">
              <a:solidFill>
                <a:srgbClr val="009AA6"/>
              </a:solidFill>
              <a:effectLst/>
              <a:latin typeface="Calibri" panose="020F0502020204030204" pitchFamily="34" charset="0"/>
              <a:ea typeface="Calibri" panose="020F0502020204030204" pitchFamily="34" charset="0"/>
            </a:endParaRPr>
          </a:p>
          <a:p>
            <a:pPr marL="515938" marR="0" lvl="0" indent="-515938">
              <a:spcBef>
                <a:spcPts val="0"/>
              </a:spcBef>
              <a:spcAft>
                <a:spcPts val="600"/>
              </a:spcAft>
              <a:buFont typeface="+mj-lt"/>
              <a:buAutoNum type="arabicPeriod"/>
            </a:pPr>
            <a:r>
              <a:rPr lang="en-US" sz="2800" b="1" dirty="0">
                <a:solidFill>
                  <a:srgbClr val="009AA6"/>
                </a:solidFill>
                <a:effectLst/>
                <a:latin typeface="Calibri" panose="020F0502020204030204" pitchFamily="34" charset="0"/>
                <a:ea typeface="Times New Roman" panose="02020603050405020304" pitchFamily="18" charset="0"/>
              </a:rPr>
              <a:t>Strong Partnerships</a:t>
            </a:r>
            <a:endParaRPr lang="en-US" sz="2800" dirty="0">
              <a:solidFill>
                <a:srgbClr val="009AA6"/>
              </a:solidFill>
              <a:effectLst/>
              <a:latin typeface="Calibri" panose="020F0502020204030204" pitchFamily="34" charset="0"/>
              <a:ea typeface="Calibri" panose="020F0502020204030204" pitchFamily="34" charset="0"/>
            </a:endParaRPr>
          </a:p>
          <a:p>
            <a:pPr marL="515938" marR="0" lvl="0" indent="-515938">
              <a:spcBef>
                <a:spcPts val="0"/>
              </a:spcBef>
              <a:spcAft>
                <a:spcPts val="600"/>
              </a:spcAft>
              <a:buFont typeface="+mj-lt"/>
              <a:buAutoNum type="arabicPeriod"/>
            </a:pPr>
            <a:r>
              <a:rPr lang="en-US" sz="2800" b="1" dirty="0">
                <a:solidFill>
                  <a:srgbClr val="009AA6"/>
                </a:solidFill>
                <a:effectLst/>
                <a:latin typeface="Calibri" panose="020F0502020204030204" pitchFamily="34" charset="0"/>
                <a:ea typeface="Times New Roman" panose="02020603050405020304" pitchFamily="18" charset="0"/>
              </a:rPr>
              <a:t>Continuous Improvement &amp; Accountability</a:t>
            </a:r>
            <a:endParaRPr lang="en-US" sz="2800" dirty="0">
              <a:solidFill>
                <a:srgbClr val="009AA6"/>
              </a:solidFill>
              <a:effectLst/>
              <a:latin typeface="Calibri" panose="020F0502020204030204" pitchFamily="34"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32366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053C07-CF91-CEEC-59E0-776C20EA9F9E}"/>
              </a:ext>
            </a:extLst>
          </p:cNvPr>
          <p:cNvSpPr>
            <a:spLocks noGrp="1"/>
          </p:cNvSpPr>
          <p:nvPr>
            <p:ph idx="1"/>
          </p:nvPr>
        </p:nvSpPr>
        <p:spPr>
          <a:xfrm>
            <a:off x="628650" y="2304081"/>
            <a:ext cx="7886700" cy="2565576"/>
          </a:xfrm>
        </p:spPr>
        <p:txBody>
          <a:bodyPr>
            <a:normAutofit/>
          </a:bodyPr>
          <a:lstStyle/>
          <a:p>
            <a:pPr marL="0" indent="0">
              <a:buNone/>
            </a:pPr>
            <a:r>
              <a:rPr lang="en-US" sz="2800" dirty="0"/>
              <a:t>Modification Deadline </a:t>
            </a:r>
          </a:p>
          <a:p>
            <a:pPr marL="0" indent="0">
              <a:buNone/>
            </a:pPr>
            <a:r>
              <a:rPr lang="en-US" sz="2800" dirty="0"/>
              <a:t>is </a:t>
            </a:r>
            <a:r>
              <a:rPr lang="en-US" sz="2800" dirty="0">
                <a:solidFill>
                  <a:srgbClr val="FF0000"/>
                </a:solidFill>
              </a:rPr>
              <a:t>May 17, 2024</a:t>
            </a:r>
          </a:p>
        </p:txBody>
      </p:sp>
      <p:sp>
        <p:nvSpPr>
          <p:cNvPr id="3" name="Title 2">
            <a:extLst>
              <a:ext uri="{FF2B5EF4-FFF2-40B4-BE49-F238E27FC236}">
                <a16:creationId xmlns:a16="http://schemas.microsoft.com/office/drawing/2014/main" id="{EFDEF9BB-47C3-4D32-FE97-09957CA45A40}"/>
              </a:ext>
            </a:extLst>
          </p:cNvPr>
          <p:cNvSpPr>
            <a:spLocks noGrp="1"/>
          </p:cNvSpPr>
          <p:nvPr>
            <p:ph type="title"/>
          </p:nvPr>
        </p:nvSpPr>
        <p:spPr/>
        <p:txBody>
          <a:bodyPr/>
          <a:lstStyle/>
          <a:p>
            <a:r>
              <a:rPr lang="en-US" dirty="0"/>
              <a:t>Final Perkins </a:t>
            </a:r>
            <a:br>
              <a:rPr lang="en-US" dirty="0"/>
            </a:br>
            <a:r>
              <a:rPr lang="en-US" dirty="0"/>
              <a:t>Modification</a:t>
            </a:r>
          </a:p>
        </p:txBody>
      </p:sp>
      <p:pic>
        <p:nvPicPr>
          <p:cNvPr id="5" name="Picture 4">
            <a:extLst>
              <a:ext uri="{FF2B5EF4-FFF2-40B4-BE49-F238E27FC236}">
                <a16:creationId xmlns:a16="http://schemas.microsoft.com/office/drawing/2014/main" id="{8D9F1849-9FF7-1A7A-FAD4-9D73AB68AC69}"/>
              </a:ext>
            </a:extLst>
          </p:cNvPr>
          <p:cNvPicPr>
            <a:picLocks noChangeAspect="1"/>
          </p:cNvPicPr>
          <p:nvPr/>
        </p:nvPicPr>
        <p:blipFill>
          <a:blip r:embed="rId2"/>
          <a:stretch>
            <a:fillRect/>
          </a:stretch>
        </p:blipFill>
        <p:spPr>
          <a:xfrm rot="1030403">
            <a:off x="4062374" y="879092"/>
            <a:ext cx="4648603" cy="3635055"/>
          </a:xfrm>
          <a:prstGeom prst="rect">
            <a:avLst/>
          </a:prstGeom>
        </p:spPr>
      </p:pic>
      <p:sp>
        <p:nvSpPr>
          <p:cNvPr id="6" name="Oval 5">
            <a:extLst>
              <a:ext uri="{FF2B5EF4-FFF2-40B4-BE49-F238E27FC236}">
                <a16:creationId xmlns:a16="http://schemas.microsoft.com/office/drawing/2014/main" id="{4CA84008-AE9C-500A-4F54-3E4730F30739}"/>
              </a:ext>
            </a:extLst>
          </p:cNvPr>
          <p:cNvSpPr/>
          <p:nvPr/>
        </p:nvSpPr>
        <p:spPr>
          <a:xfrm>
            <a:off x="7000068" y="3120326"/>
            <a:ext cx="731520" cy="73152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957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735D54-BC88-DEB6-8374-D5DC51859663}"/>
              </a:ext>
            </a:extLst>
          </p:cNvPr>
          <p:cNvSpPr>
            <a:spLocks noGrp="1"/>
          </p:cNvSpPr>
          <p:nvPr>
            <p:ph idx="1"/>
          </p:nvPr>
        </p:nvSpPr>
        <p:spPr>
          <a:xfrm>
            <a:off x="457200" y="1320904"/>
            <a:ext cx="8636000" cy="3548753"/>
          </a:xfrm>
        </p:spPr>
        <p:txBody>
          <a:bodyPr>
            <a:normAutofit/>
          </a:bodyPr>
          <a:lstStyle/>
          <a:p>
            <a:pPr marL="0" indent="0">
              <a:buNone/>
            </a:pPr>
            <a:r>
              <a:rPr lang="en-US" sz="2400" dirty="0">
                <a:solidFill>
                  <a:srgbClr val="FF0000"/>
                </a:solidFill>
              </a:rPr>
              <a:t>Due May 17</a:t>
            </a:r>
            <a:r>
              <a:rPr lang="en-US" sz="2400" baseline="30000" dirty="0">
                <a:solidFill>
                  <a:srgbClr val="FF0000"/>
                </a:solidFill>
              </a:rPr>
              <a:t>th</a:t>
            </a:r>
            <a:endParaRPr lang="en-US" sz="2400" dirty="0">
              <a:solidFill>
                <a:srgbClr val="FF0000"/>
              </a:solidFill>
            </a:endParaRPr>
          </a:p>
          <a:p>
            <a:pPr lvl="1"/>
            <a:r>
              <a:rPr lang="en-US" sz="2400" dirty="0"/>
              <a:t>Accepted negotiated levels of performance (emailed on March 28)</a:t>
            </a:r>
          </a:p>
          <a:p>
            <a:pPr lvl="1"/>
            <a:r>
              <a:rPr lang="en-US" sz="2400" dirty="0"/>
              <a:t>Local Plan Status Update</a:t>
            </a:r>
          </a:p>
          <a:p>
            <a:pPr lvl="1"/>
            <a:r>
              <a:rPr lang="en-US" sz="2400" dirty="0"/>
              <a:t>End-Of-Year Questions answered</a:t>
            </a:r>
          </a:p>
          <a:p>
            <a:pPr lvl="1"/>
            <a:r>
              <a:rPr lang="en-US" sz="2400" dirty="0"/>
              <a:t>Best Practice Video emailed to Stefanie</a:t>
            </a:r>
          </a:p>
          <a:p>
            <a:pPr marL="0" indent="0">
              <a:buNone/>
            </a:pPr>
            <a:r>
              <a:rPr lang="en-US" sz="2400" dirty="0">
                <a:solidFill>
                  <a:srgbClr val="FF0000"/>
                </a:solidFill>
              </a:rPr>
              <a:t>Due July 10</a:t>
            </a:r>
            <a:r>
              <a:rPr lang="en-US" sz="2400" baseline="30000" dirty="0">
                <a:solidFill>
                  <a:srgbClr val="FF0000"/>
                </a:solidFill>
              </a:rPr>
              <a:t>th</a:t>
            </a:r>
            <a:endParaRPr lang="en-US" sz="2400" dirty="0">
              <a:solidFill>
                <a:srgbClr val="FF0000"/>
              </a:solidFill>
            </a:endParaRPr>
          </a:p>
          <a:p>
            <a:pPr lvl="1"/>
            <a:r>
              <a:rPr lang="en-US" sz="2400" dirty="0"/>
              <a:t>June 30 XDBR</a:t>
            </a:r>
          </a:p>
          <a:p>
            <a:pPr lvl="1"/>
            <a:r>
              <a:rPr lang="en-US" sz="2400" dirty="0"/>
              <a:t>Semi-annual Time Certifications</a:t>
            </a:r>
          </a:p>
        </p:txBody>
      </p:sp>
      <p:sp>
        <p:nvSpPr>
          <p:cNvPr id="3" name="Title 2">
            <a:extLst>
              <a:ext uri="{FF2B5EF4-FFF2-40B4-BE49-F238E27FC236}">
                <a16:creationId xmlns:a16="http://schemas.microsoft.com/office/drawing/2014/main" id="{20CBDDF6-2DEA-0F61-D277-02527BE2A1D0}"/>
              </a:ext>
            </a:extLst>
          </p:cNvPr>
          <p:cNvSpPr>
            <a:spLocks noGrp="1"/>
          </p:cNvSpPr>
          <p:nvPr>
            <p:ph type="title"/>
          </p:nvPr>
        </p:nvSpPr>
        <p:spPr/>
        <p:txBody>
          <a:bodyPr/>
          <a:lstStyle/>
          <a:p>
            <a:r>
              <a:rPr lang="en-US" dirty="0"/>
              <a:t>End-of-Year Due Dates</a:t>
            </a:r>
          </a:p>
        </p:txBody>
      </p:sp>
    </p:spTree>
    <p:extLst>
      <p:ext uri="{BB962C8B-B14F-4D97-AF65-F5344CB8AC3E}">
        <p14:creationId xmlns:p14="http://schemas.microsoft.com/office/powerpoint/2010/main" val="64578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3B7032-0AEB-602C-B10E-0B34F5582E21}"/>
              </a:ext>
            </a:extLst>
          </p:cNvPr>
          <p:cNvSpPr>
            <a:spLocks noGrp="1"/>
          </p:cNvSpPr>
          <p:nvPr>
            <p:ph idx="1"/>
          </p:nvPr>
        </p:nvSpPr>
        <p:spPr>
          <a:xfrm>
            <a:off x="1150988" y="1444172"/>
            <a:ext cx="7364361" cy="3425486"/>
          </a:xfrm>
        </p:spPr>
        <p:txBody>
          <a:bodyPr>
            <a:noAutofit/>
          </a:bodyPr>
          <a:lstStyle/>
          <a:p>
            <a:pPr marL="0" indent="0">
              <a:buNone/>
            </a:pPr>
            <a:r>
              <a:rPr lang="en-US" sz="2400" dirty="0">
                <a:solidFill>
                  <a:srgbClr val="FF0000"/>
                </a:solidFill>
              </a:rPr>
              <a:t>May 29-31 and June 3-5 </a:t>
            </a:r>
            <a:r>
              <a:rPr lang="en-US" sz="2400" dirty="0"/>
              <a:t>(sign-up coming soon) </a:t>
            </a:r>
          </a:p>
          <a:p>
            <a:pPr marL="0" indent="0">
              <a:buNone/>
            </a:pPr>
            <a:r>
              <a:rPr lang="en-US" sz="2400" dirty="0"/>
              <a:t>20-30 minute appointments on Microsoft TEAMS</a:t>
            </a:r>
          </a:p>
          <a:p>
            <a:pPr marL="0" indent="0">
              <a:buNone/>
            </a:pPr>
            <a:endParaRPr lang="en-US" sz="2400" dirty="0"/>
          </a:p>
          <a:p>
            <a:pPr marL="0" indent="0">
              <a:buNone/>
            </a:pPr>
            <a:endParaRPr lang="en-US" sz="2400" dirty="0"/>
          </a:p>
          <a:p>
            <a:pPr marL="0" indent="0">
              <a:buNone/>
            </a:pPr>
            <a:r>
              <a:rPr lang="en-US" sz="2400" dirty="0">
                <a:solidFill>
                  <a:srgbClr val="FF0000"/>
                </a:solidFill>
              </a:rPr>
              <a:t>Agenda</a:t>
            </a:r>
          </a:p>
          <a:p>
            <a:r>
              <a:rPr lang="en-US" sz="2400" dirty="0"/>
              <a:t>Review and discuss video (emailed to Stefanie in May)</a:t>
            </a:r>
          </a:p>
          <a:p>
            <a:r>
              <a:rPr lang="en-US" sz="2400" dirty="0"/>
              <a:t>Discuss EOY Questions (submitted in May)</a:t>
            </a:r>
          </a:p>
          <a:p>
            <a:r>
              <a:rPr lang="en-US" sz="2400" dirty="0"/>
              <a:t>Answer Questions</a:t>
            </a:r>
          </a:p>
        </p:txBody>
      </p:sp>
      <p:sp>
        <p:nvSpPr>
          <p:cNvPr id="3" name="Title 2">
            <a:extLst>
              <a:ext uri="{FF2B5EF4-FFF2-40B4-BE49-F238E27FC236}">
                <a16:creationId xmlns:a16="http://schemas.microsoft.com/office/drawing/2014/main" id="{CB8A1231-4322-666C-0B00-25A35134D514}"/>
              </a:ext>
            </a:extLst>
          </p:cNvPr>
          <p:cNvSpPr>
            <a:spLocks noGrp="1"/>
          </p:cNvSpPr>
          <p:nvPr>
            <p:ph type="title"/>
          </p:nvPr>
        </p:nvSpPr>
        <p:spPr/>
        <p:txBody>
          <a:bodyPr/>
          <a:lstStyle/>
          <a:p>
            <a:r>
              <a:rPr lang="en-US" dirty="0"/>
              <a:t>End-Of-Year Reviews	</a:t>
            </a:r>
          </a:p>
        </p:txBody>
      </p:sp>
    </p:spTree>
    <p:extLst>
      <p:ext uri="{BB962C8B-B14F-4D97-AF65-F5344CB8AC3E}">
        <p14:creationId xmlns:p14="http://schemas.microsoft.com/office/powerpoint/2010/main" val="347184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3CBA0D-3E0D-82C0-E0EA-263AD8F37313}"/>
              </a:ext>
            </a:extLst>
          </p:cNvPr>
          <p:cNvSpPr>
            <a:spLocks noGrp="1"/>
          </p:cNvSpPr>
          <p:nvPr>
            <p:ph idx="1"/>
          </p:nvPr>
        </p:nvSpPr>
        <p:spPr>
          <a:xfrm>
            <a:off x="137886" y="1447271"/>
            <a:ext cx="8868228" cy="3696229"/>
          </a:xfrm>
        </p:spPr>
        <p:txBody>
          <a:bodyPr>
            <a:noAutofit/>
          </a:bodyPr>
          <a:lstStyle/>
          <a:p>
            <a:pPr algn="l" rtl="0" fontAlgn="base">
              <a:spcBef>
                <a:spcPts val="0"/>
              </a:spcBef>
              <a:spcAft>
                <a:spcPts val="1200"/>
              </a:spcAft>
            </a:pPr>
            <a:r>
              <a:rPr lang="en-US" sz="1800" b="1" i="0" dirty="0">
                <a:effectLst/>
                <a:latin typeface="+mn-lt"/>
              </a:rPr>
              <a:t>1P1</a:t>
            </a:r>
            <a:r>
              <a:rPr lang="en-US" sz="1800" b="0" i="0" dirty="0">
                <a:effectLst/>
                <a:latin typeface="+mn-lt"/>
              </a:rPr>
              <a:t>: What variety of support and resources does your college provide to help CTE students discover and engage in employment opportunities and/or navigate the application process for further education or service upon completion of their studies? </a:t>
            </a:r>
          </a:p>
          <a:p>
            <a:pPr algn="l" rtl="0" fontAlgn="base">
              <a:spcBef>
                <a:spcPts val="0"/>
              </a:spcBef>
              <a:spcAft>
                <a:spcPts val="1200"/>
              </a:spcAft>
            </a:pPr>
            <a:r>
              <a:rPr lang="en-US" sz="1800" b="1" i="0" dirty="0">
                <a:effectLst/>
                <a:latin typeface="+mn-lt"/>
              </a:rPr>
              <a:t>2P1</a:t>
            </a:r>
            <a:r>
              <a:rPr lang="en-US" sz="1800" b="0" i="0" dirty="0">
                <a:effectLst/>
                <a:latin typeface="+mn-lt"/>
              </a:rPr>
              <a:t>: Summarize or outline your college’s procedure for issuing certificates, diplomas, and degrees to students in Associate of Applied Science (AAS) Programs? Does the college automate certificate issuance? How are advisors involved in overseeing and supporting students’ journey to completion, or does your college require students to independently manage their program completion through certificates, diplomas and degrees? </a:t>
            </a:r>
          </a:p>
          <a:p>
            <a:pPr algn="l" rtl="0" fontAlgn="base">
              <a:spcBef>
                <a:spcPts val="0"/>
              </a:spcBef>
              <a:spcAft>
                <a:spcPts val="1200"/>
              </a:spcAft>
            </a:pPr>
            <a:r>
              <a:rPr lang="en-US" sz="1800" b="1" i="0" dirty="0">
                <a:solidFill>
                  <a:srgbClr val="000000"/>
                </a:solidFill>
                <a:effectLst/>
                <a:latin typeface="+mn-lt"/>
              </a:rPr>
              <a:t>Effectiveness in Supporting Special Populations </a:t>
            </a:r>
            <a:r>
              <a:rPr lang="en-US" sz="1800" b="0" i="0" dirty="0">
                <a:solidFill>
                  <a:srgbClr val="000000"/>
                </a:solidFill>
                <a:effectLst/>
                <a:latin typeface="+mn-lt"/>
              </a:rPr>
              <a:t>Describe your college’s strategies to increase access and support for special populations within your CTE programs. Please share success stories or areas for improvement identified through your efforts. </a:t>
            </a:r>
            <a:endParaRPr lang="en-US" sz="1800" b="0" i="0" dirty="0">
              <a:effectLst/>
              <a:latin typeface="+mn-lt"/>
            </a:endParaRPr>
          </a:p>
        </p:txBody>
      </p:sp>
      <p:sp>
        <p:nvSpPr>
          <p:cNvPr id="3" name="Title 2">
            <a:extLst>
              <a:ext uri="{FF2B5EF4-FFF2-40B4-BE49-F238E27FC236}">
                <a16:creationId xmlns:a16="http://schemas.microsoft.com/office/drawing/2014/main" id="{4084445A-0BA8-7950-DF5F-0AB8C6FECEC7}"/>
              </a:ext>
            </a:extLst>
          </p:cNvPr>
          <p:cNvSpPr>
            <a:spLocks noGrp="1"/>
          </p:cNvSpPr>
          <p:nvPr>
            <p:ph type="title"/>
          </p:nvPr>
        </p:nvSpPr>
        <p:spPr/>
        <p:txBody>
          <a:bodyPr/>
          <a:lstStyle/>
          <a:p>
            <a:r>
              <a:rPr lang="en-US" dirty="0"/>
              <a:t>End-Of-Year Questions </a:t>
            </a:r>
          </a:p>
        </p:txBody>
      </p:sp>
    </p:spTree>
    <p:extLst>
      <p:ext uri="{BB962C8B-B14F-4D97-AF65-F5344CB8AC3E}">
        <p14:creationId xmlns:p14="http://schemas.microsoft.com/office/powerpoint/2010/main" val="327051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443184-24C0-EA68-8829-2554031FE771}"/>
              </a:ext>
            </a:extLst>
          </p:cNvPr>
          <p:cNvSpPr>
            <a:spLocks noGrp="1"/>
          </p:cNvSpPr>
          <p:nvPr>
            <p:ph idx="1"/>
          </p:nvPr>
        </p:nvSpPr>
        <p:spPr>
          <a:xfrm>
            <a:off x="628650" y="1465943"/>
            <a:ext cx="7886700" cy="3403714"/>
          </a:xfrm>
        </p:spPr>
        <p:txBody>
          <a:bodyPr>
            <a:normAutofit/>
          </a:bodyPr>
          <a:lstStyle/>
          <a:p>
            <a:pPr algn="l" rtl="0" fontAlgn="base">
              <a:spcBef>
                <a:spcPts val="0"/>
              </a:spcBef>
              <a:spcAft>
                <a:spcPts val="1200"/>
              </a:spcAft>
            </a:pPr>
            <a:r>
              <a:rPr lang="en-US" sz="1800" b="1" i="0" dirty="0">
                <a:solidFill>
                  <a:srgbClr val="000000"/>
                </a:solidFill>
                <a:effectLst/>
                <a:latin typeface="+mn-lt"/>
              </a:rPr>
              <a:t>Integration of Work-based Learning</a:t>
            </a:r>
            <a:r>
              <a:rPr lang="en-US" sz="1800" b="0" i="0" dirty="0">
                <a:solidFill>
                  <a:srgbClr val="000000"/>
                </a:solidFill>
                <a:effectLst/>
                <a:latin typeface="+mn-lt"/>
              </a:rPr>
              <a:t> In what ways have work-based learning opportunities been integrated into your college’s CTE programs? How do you assess the impact of these opportunities on student learning and career readiness? </a:t>
            </a:r>
            <a:endParaRPr lang="en-US" sz="1800" b="0" i="0" dirty="0">
              <a:effectLst/>
              <a:latin typeface="+mn-lt"/>
            </a:endParaRPr>
          </a:p>
          <a:p>
            <a:pPr algn="l" rtl="0" fontAlgn="base">
              <a:spcBef>
                <a:spcPts val="0"/>
              </a:spcBef>
              <a:spcAft>
                <a:spcPts val="1200"/>
              </a:spcAft>
            </a:pPr>
            <a:r>
              <a:rPr lang="en-US" sz="1800" b="1" i="0" dirty="0">
                <a:solidFill>
                  <a:srgbClr val="000000"/>
                </a:solidFill>
                <a:effectLst/>
                <a:latin typeface="+mn-lt"/>
              </a:rPr>
              <a:t>Progress Towards Implementing CTE Pathway Alignment Across Secondary &amp; Post-Secondary Programs</a:t>
            </a:r>
            <a:r>
              <a:rPr lang="en-US" sz="1800" b="0" i="0" dirty="0">
                <a:solidFill>
                  <a:srgbClr val="000000"/>
                </a:solidFill>
                <a:effectLst/>
                <a:latin typeface="+mn-lt"/>
              </a:rPr>
              <a:t> Describe the activities, processes, partnerships, or systems implemented by your college to create articulation or continuation of secondary CTE 9-14 pathways. How does your college assess the effectiveness of these efforts? </a:t>
            </a:r>
            <a:endParaRPr lang="en-US" sz="1800" b="0" i="0" dirty="0">
              <a:effectLst/>
              <a:latin typeface="+mn-lt"/>
            </a:endParaRPr>
          </a:p>
          <a:p>
            <a:endParaRPr lang="en-US" dirty="0"/>
          </a:p>
        </p:txBody>
      </p:sp>
      <p:sp>
        <p:nvSpPr>
          <p:cNvPr id="3" name="Title 2">
            <a:extLst>
              <a:ext uri="{FF2B5EF4-FFF2-40B4-BE49-F238E27FC236}">
                <a16:creationId xmlns:a16="http://schemas.microsoft.com/office/drawing/2014/main" id="{E0425F3E-3282-3241-6A29-55300657E180}"/>
              </a:ext>
            </a:extLst>
          </p:cNvPr>
          <p:cNvSpPr>
            <a:spLocks noGrp="1"/>
          </p:cNvSpPr>
          <p:nvPr>
            <p:ph type="title"/>
          </p:nvPr>
        </p:nvSpPr>
        <p:spPr/>
        <p:txBody>
          <a:bodyPr/>
          <a:lstStyle/>
          <a:p>
            <a:r>
              <a:rPr lang="en-US" dirty="0"/>
              <a:t>EOY Questions continued</a:t>
            </a:r>
          </a:p>
        </p:txBody>
      </p:sp>
    </p:spTree>
    <p:extLst>
      <p:ext uri="{BB962C8B-B14F-4D97-AF65-F5344CB8AC3E}">
        <p14:creationId xmlns:p14="http://schemas.microsoft.com/office/powerpoint/2010/main" val="354705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B2BE41672053428A04440375F834B6" ma:contentTypeVersion="14" ma:contentTypeDescription="Create a new document." ma:contentTypeScope="" ma:versionID="1db419214f45d42bef0ac49290fff49b">
  <xsd:schema xmlns:xsd="http://www.w3.org/2001/XMLSchema" xmlns:xs="http://www.w3.org/2001/XMLSchema" xmlns:p="http://schemas.microsoft.com/office/2006/metadata/properties" xmlns:ns2="bd1f56e5-2dfe-42af-a842-8886d825bf7e" xmlns:ns3="a3648569-d889-4cab-8fb7-f97de583ec0f" targetNamespace="http://schemas.microsoft.com/office/2006/metadata/properties" ma:root="true" ma:fieldsID="cd91863db12e63677fe8ff8186fd410a" ns2:_="" ns3:_="">
    <xsd:import namespace="bd1f56e5-2dfe-42af-a842-8886d825bf7e"/>
    <xsd:import namespace="a3648569-d889-4cab-8fb7-f97de583ec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1f56e5-2dfe-42af-a842-8886d825bf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f410e6b-3f3a-46d5-b089-fcc12dc4888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648569-d889-4cab-8fb7-f97de583ec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9223b4f3-e477-4c24-8cf9-751aee7eab28}" ma:internalName="TaxCatchAll" ma:showField="CatchAllData" ma:web="a3648569-d889-4cab-8fb7-f97de583ec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3648569-d889-4cab-8fb7-f97de583ec0f" xsi:nil="true"/>
    <lcf76f155ced4ddcb4097134ff3c332f xmlns="bd1f56e5-2dfe-42af-a842-8886d825bf7e">
      <Terms xmlns="http://schemas.microsoft.com/office/infopath/2007/PartnerControls"/>
    </lcf76f155ced4ddcb4097134ff3c332f>
    <SharedWithUsers xmlns="a3648569-d889-4cab-8fb7-f97de583ec0f">
      <UserInfo>
        <DisplayName>Darice McDougald</DisplayName>
        <AccountId>25</AccountId>
        <AccountType/>
      </UserInfo>
      <UserInfo>
        <DisplayName>Patti Coultas</DisplayName>
        <AccountId>20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DD5083-AD0C-4B4D-A810-26430072DA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1f56e5-2dfe-42af-a842-8886d825bf7e"/>
    <ds:schemaRef ds:uri="a3648569-d889-4cab-8fb7-f97de583ec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1C12FC-6215-4B2B-9EAC-7E250CE89C1A}">
  <ds:schemaRefs>
    <ds:schemaRef ds:uri="http://purl.org/dc/terms/"/>
    <ds:schemaRef ds:uri="http://schemas.microsoft.com/office/2006/metadata/properties"/>
    <ds:schemaRef ds:uri="http://purl.org/dc/dcmitype/"/>
    <ds:schemaRef ds:uri="bd1f56e5-2dfe-42af-a842-8886d825bf7e"/>
    <ds:schemaRef ds:uri="http://purl.org/dc/elements/1.1/"/>
    <ds:schemaRef ds:uri="http://schemas.microsoft.com/office/2006/documentManagement/types"/>
    <ds:schemaRef ds:uri="a3648569-d889-4cab-8fb7-f97de583ec0f"/>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E70F828-9EB5-482E-A8F9-6390273F44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0</TotalTime>
  <Words>1101</Words>
  <Application>Microsoft Office PowerPoint</Application>
  <PresentationFormat>On-screen Show (16:9)</PresentationFormat>
  <Paragraphs>152</Paragraphs>
  <Slides>22</Slides>
  <Notes>10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Arial</vt:lpstr>
      <vt:lpstr>Calibri</vt:lpstr>
      <vt:lpstr>Calibri Light</vt:lpstr>
      <vt:lpstr>Canva Sans Bold</vt:lpstr>
      <vt:lpstr>Codec Pro ExtraBold</vt:lpstr>
      <vt:lpstr>Helvetica Neue Medium</vt:lpstr>
      <vt:lpstr>Montserrat Light</vt:lpstr>
      <vt:lpstr>Times New Roman</vt:lpstr>
      <vt:lpstr>Wingdings</vt:lpstr>
      <vt:lpstr>Office Theme</vt:lpstr>
      <vt:lpstr>Office Theme</vt:lpstr>
      <vt:lpstr>Office Theme</vt:lpstr>
      <vt:lpstr>Perkins Update</vt:lpstr>
      <vt:lpstr>Career &amp; Technical Education Team</vt:lpstr>
      <vt:lpstr>Purpose of Perkins </vt:lpstr>
      <vt:lpstr>Perkins V: Empowering Community Colleges through Career and Technical Education </vt:lpstr>
      <vt:lpstr>Final Perkins  Modification</vt:lpstr>
      <vt:lpstr>End-of-Year Due Dates</vt:lpstr>
      <vt:lpstr>End-Of-Year Reviews </vt:lpstr>
      <vt:lpstr>End-Of-Year Questions </vt:lpstr>
      <vt:lpstr>EOY Questions continued</vt:lpstr>
      <vt:lpstr>Site Monitoring Colleges</vt:lpstr>
      <vt:lpstr>Planning for 2024-2025</vt:lpstr>
      <vt:lpstr>SkillsUSA State Postsecondary Competition</vt:lpstr>
      <vt:lpstr>NCDPI CTE Summer Conference </vt:lpstr>
      <vt:lpstr>NCETA Spring Conference</vt:lpstr>
      <vt:lpstr>PowerPoint Presentation</vt:lpstr>
      <vt:lpstr>Curriculum Alignment Projects</vt:lpstr>
      <vt:lpstr>Director of Online Learning Updates</vt:lpstr>
      <vt:lpstr>Wake Technical Community College Promising Practice Video from 2022-2023</vt:lpstr>
      <vt:lpstr>Virtual Office Hours for Technical Assistance</vt:lpstr>
      <vt:lpstr>Perkins Monthly Updates 2023-24</vt:lpstr>
      <vt:lpstr>Raising the Awareness of Career Pathways Monthly Webinars</vt:lpstr>
      <vt:lpstr>Technical Assistance is available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Update</dc:title>
  <dc:creator/>
  <cp:keywords/>
  <cp:lastModifiedBy/>
  <cp:revision>1504</cp:revision>
  <dcterms:created xsi:type="dcterms:W3CDTF">2021-08-11T12:00:29Z</dcterms:created>
  <dcterms:modified xsi:type="dcterms:W3CDTF">2024-04-09T11:47:29Z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0x01010000B2BE41672053428A04440375F834B6</vt:lpwstr>
  </property>
  <property fmtid="{D5CDD505-2E9C-101B-9397-08002B2CF9AE}" pid="3" name="MediaServiceImageTags">
    <vt:lpwstr/>
  </property>
</Properties>
</file>